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Lst>
  <p:notesMasterIdLst>
    <p:notesMasterId r:id="rId23"/>
  </p:notesMasterIdLst>
  <p:sldIdLst>
    <p:sldId id="256" r:id="rId5"/>
    <p:sldId id="5867" r:id="rId6"/>
    <p:sldId id="3804" r:id="rId7"/>
    <p:sldId id="5869" r:id="rId8"/>
    <p:sldId id="2147471346" r:id="rId9"/>
    <p:sldId id="2147471356" r:id="rId10"/>
    <p:sldId id="2147471342" r:id="rId11"/>
    <p:sldId id="2147471351" r:id="rId12"/>
    <p:sldId id="2147471344" r:id="rId13"/>
    <p:sldId id="2147471349" r:id="rId14"/>
    <p:sldId id="2147471391" r:id="rId15"/>
    <p:sldId id="2147471350" r:id="rId16"/>
    <p:sldId id="2147471355" r:id="rId17"/>
    <p:sldId id="2147471388" r:id="rId18"/>
    <p:sldId id="2147471386" r:id="rId19"/>
    <p:sldId id="5866" r:id="rId20"/>
    <p:sldId id="2147471359"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7"/>
    <p:restoredTop sz="94731"/>
  </p:normalViewPr>
  <p:slideViewPr>
    <p:cSldViewPr snapToGrid="0" snapToObjects="1">
      <p:cViewPr varScale="1">
        <p:scale>
          <a:sx n="79" d="100"/>
          <a:sy n="79" d="100"/>
        </p:scale>
        <p:origin x="138"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userId="eac6eb22-5f14-46b4-a4ea-a86e6e8c4acc" providerId="ADAL" clId="{B7CC873F-5645-4950-8E88-1D5C13E3D5D3}"/>
    <pc:docChg chg="modSld">
      <pc:chgData name="Marta" userId="eac6eb22-5f14-46b4-a4ea-a86e6e8c4acc" providerId="ADAL" clId="{B7CC873F-5645-4950-8E88-1D5C13E3D5D3}" dt="2023-07-05T16:47:11.839" v="2" actId="20577"/>
      <pc:docMkLst>
        <pc:docMk/>
      </pc:docMkLst>
      <pc:sldChg chg="modSp mod">
        <pc:chgData name="Marta" userId="eac6eb22-5f14-46b4-a4ea-a86e6e8c4acc" providerId="ADAL" clId="{B7CC873F-5645-4950-8E88-1D5C13E3D5D3}" dt="2023-07-05T16:47:11.839" v="2" actId="20577"/>
        <pc:sldMkLst>
          <pc:docMk/>
          <pc:sldMk cId="573922979" sldId="256"/>
        </pc:sldMkLst>
        <pc:spChg chg="mod">
          <ac:chgData name="Marta" userId="eac6eb22-5f14-46b4-a4ea-a86e6e8c4acc" providerId="ADAL" clId="{B7CC873F-5645-4950-8E88-1D5C13E3D5D3}" dt="2023-07-05T16:47:11.839" v="2" actId="20577"/>
          <ac:spMkLst>
            <pc:docMk/>
            <pc:sldMk cId="573922979" sldId="256"/>
            <ac:spMk id="3" creationId="{55CEC568-EE6C-47AD-B100-C14E8C50659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arborresearch-my.sharepoint.com/personal/cszoke_harborresearch_com/Documents/Harbor%20Research/Customers/CABA/Smart%20Home%20Energy%20Management%20Survey%20Cleaned%20Up%20-%20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arborresearch-my.sharepoint.com/personal/cszoke_harborresearch_com/Documents/Harbor%20Research/Customers/CABA/Smart%20Home%20Energy%20Management%20Survey%20Cleaned%20Up%20-%20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harborresearch-my.sharepoint.com/personal/cszoke_harborresearch_com/Documents/Harbor%20Research/Customers/CABA/Smart%20Home%20Energy%20Management%20Survey%20Cleaned%20Up%20-%20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Users\pragya\Downloads\Smart%20Home%20Energy%20Management%20Survey%208.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pragya\Downloads\Smart%20Home%20Energy%20Management%20Survey%208.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sers\pragya\Downloads\Smart%20Home%20Energy%20Management%20Survey%208.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file:///\\Users\pragya\Downloads\Smart%20Home%20Energy%20Management%20Survey%20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sers\pragya\Downloads\Smart%20Home%20Energy%20Management%20Survey%208.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https://harborresearch.sharepoint.com/sites/ClientProjects/Shared%20Documents/CABA%20-%20Smart%20Home%20Energy%20Management/Copy%20of%20Smart%20Home%20Energy%20Management%20Survey%20Cleaned%20Up%20-%20C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[Smart Home Energy Management Survey Cleaned Up - CS.xlsx]Monitoring vs !PivotTable12</c:name>
    <c:fmtId val="17"/>
  </c:pivotSource>
  <c:chart>
    <c:title>
      <c:tx>
        <c:rich>
          <a:bodyPr rot="0" spcFirstLastPara="1" vertOverflow="ellipsis" vert="horz" wrap="square" anchor="ctr" anchorCtr="1"/>
          <a:lstStyle/>
          <a:p>
            <a:pPr>
              <a:defRPr sz="1000" b="0" i="0" u="none" strike="noStrike" kern="1200" spc="0" baseline="0">
                <a:solidFill>
                  <a:schemeClr val="bg2">
                    <a:lumMod val="10000"/>
                  </a:schemeClr>
                </a:solidFill>
                <a:latin typeface="+mn-lt"/>
                <a:ea typeface="+mn-ea"/>
                <a:cs typeface="+mn-cs"/>
              </a:defRPr>
            </a:pPr>
            <a:r>
              <a:rPr lang="en-US" sz="1000">
                <a:solidFill>
                  <a:schemeClr val="bg2">
                    <a:lumMod val="10000"/>
                  </a:schemeClr>
                </a:solidFill>
              </a:rPr>
              <a:t>Do</a:t>
            </a:r>
            <a:r>
              <a:rPr lang="en-US" sz="1000" baseline="0">
                <a:solidFill>
                  <a:schemeClr val="bg2">
                    <a:lumMod val="10000"/>
                  </a:schemeClr>
                </a:solidFill>
              </a:rPr>
              <a:t> you monitor energy bills?</a:t>
            </a:r>
            <a:endParaRPr lang="en-US" sz="1000">
              <a:solidFill>
                <a:schemeClr val="bg2">
                  <a:lumMod val="10000"/>
                </a:schemeClr>
              </a:solidFill>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lumMod val="10000"/>
                </a:schemeClr>
              </a:solidFill>
              <a:latin typeface="+mn-lt"/>
              <a:ea typeface="+mn-ea"/>
              <a:cs typeface="+mn-cs"/>
            </a:defRPr>
          </a:pPr>
          <a:endParaRPr lang="en-US"/>
        </a:p>
      </c:txPr>
    </c:title>
    <c:autoTitleDeleted val="0"/>
    <c:pivotFmts>
      <c:pivotFmt>
        <c:idx val="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4"/>
          </a:solidFill>
          <a:ln>
            <a:noFill/>
          </a:ln>
          <a:effectLst/>
        </c:spPr>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4"/>
          </a:solidFill>
          <a:ln>
            <a:noFill/>
          </a:ln>
          <a:effectLst/>
        </c:spPr>
      </c:pivotFmt>
      <c:pivotFmt>
        <c:idx val="10"/>
        <c:spPr>
          <a:solidFill>
            <a:schemeClr val="accent4"/>
          </a:solidFill>
          <a:ln>
            <a:noFill/>
          </a:ln>
          <a:effectLst/>
        </c:spPr>
      </c:pivotFmt>
      <c:pivotFmt>
        <c:idx val="11"/>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6"/>
        <c:spPr>
          <a:solidFill>
            <a:schemeClr val="accent4"/>
          </a:solidFill>
          <a:ln>
            <a:noFill/>
          </a:ln>
          <a:effectLst/>
        </c:spPr>
      </c:pivotFmt>
      <c:pivotFmt>
        <c:idx val="17"/>
        <c:spPr>
          <a:solidFill>
            <a:schemeClr val="accent4"/>
          </a:solidFill>
          <a:ln>
            <a:noFill/>
          </a:ln>
          <a:effectLst/>
        </c:spPr>
      </c:pivotFmt>
      <c:pivotFmt>
        <c:idx val="18"/>
        <c:spPr>
          <a:solidFill>
            <a:schemeClr val="accent4"/>
          </a:solidFill>
          <a:ln>
            <a:noFill/>
          </a:ln>
          <a:effectLst/>
        </c:spPr>
      </c:pivotFmt>
      <c:pivotFmt>
        <c:idx val="19"/>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s>
    <c:plotArea>
      <c:layout/>
      <c:pieChart>
        <c:varyColors val="1"/>
        <c:ser>
          <c:idx val="0"/>
          <c:order val="0"/>
          <c:tx>
            <c:strRef>
              <c:f>'Monitoring vs '!$B$20</c:f>
              <c:strCache>
                <c:ptCount val="1"/>
                <c:pt idx="0">
                  <c:v>Total</c:v>
                </c:pt>
              </c:strCache>
            </c:strRef>
          </c:tx>
          <c:dPt>
            <c:idx val="0"/>
            <c:bubble3D val="0"/>
            <c:spPr>
              <a:solidFill>
                <a:schemeClr val="accent4">
                  <a:shade val="65000"/>
                </a:schemeClr>
              </a:solidFill>
              <a:ln>
                <a:noFill/>
              </a:ln>
              <a:effectLst/>
            </c:spPr>
            <c:extLst>
              <c:ext xmlns:c16="http://schemas.microsoft.com/office/drawing/2014/chart" uri="{C3380CC4-5D6E-409C-BE32-E72D297353CC}">
                <c16:uniqueId val="{00000001-A526-6147-A281-51A8FE22FB79}"/>
              </c:ext>
            </c:extLst>
          </c:dPt>
          <c:dPt>
            <c:idx val="1"/>
            <c:bubble3D val="0"/>
            <c:spPr>
              <a:solidFill>
                <a:schemeClr val="accent4"/>
              </a:solidFill>
              <a:ln>
                <a:noFill/>
              </a:ln>
              <a:effectLst/>
            </c:spPr>
            <c:extLst>
              <c:ext xmlns:c16="http://schemas.microsoft.com/office/drawing/2014/chart" uri="{C3380CC4-5D6E-409C-BE32-E72D297353CC}">
                <c16:uniqueId val="{00000003-A526-6147-A281-51A8FE22FB79}"/>
              </c:ext>
            </c:extLst>
          </c:dPt>
          <c:dPt>
            <c:idx val="2"/>
            <c:bubble3D val="0"/>
            <c:spPr>
              <a:solidFill>
                <a:schemeClr val="accent4">
                  <a:tint val="65000"/>
                </a:schemeClr>
              </a:solidFill>
              <a:ln>
                <a:noFill/>
              </a:ln>
              <a:effectLst/>
            </c:spPr>
            <c:extLst>
              <c:ext xmlns:c16="http://schemas.microsoft.com/office/drawing/2014/chart" uri="{C3380CC4-5D6E-409C-BE32-E72D297353CC}">
                <c16:uniqueId val="{00000005-A526-6147-A281-51A8FE22FB7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'Monitoring vs '!$A$21:$A$24</c:f>
              <c:strCache>
                <c:ptCount val="3"/>
                <c:pt idx="0">
                  <c:v>No</c:v>
                </c:pt>
                <c:pt idx="1">
                  <c:v>Sometimes</c:v>
                </c:pt>
                <c:pt idx="2">
                  <c:v>Yes</c:v>
                </c:pt>
              </c:strCache>
            </c:strRef>
          </c:cat>
          <c:val>
            <c:numRef>
              <c:f>'Monitoring vs '!$B$21:$B$24</c:f>
              <c:numCache>
                <c:formatCode>General</c:formatCode>
                <c:ptCount val="3"/>
                <c:pt idx="0">
                  <c:v>85</c:v>
                </c:pt>
                <c:pt idx="1">
                  <c:v>122</c:v>
                </c:pt>
                <c:pt idx="2">
                  <c:v>300</c:v>
                </c:pt>
              </c:numCache>
            </c:numRef>
          </c:val>
          <c:extLst>
            <c:ext xmlns:c16="http://schemas.microsoft.com/office/drawing/2014/chart" uri="{C3380CC4-5D6E-409C-BE32-E72D297353CC}">
              <c16:uniqueId val="{00000006-A526-6147-A281-51A8FE22FB7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528416305027569"/>
          <c:y val="0.24079833967485295"/>
          <c:w val="0.26071565693559845"/>
          <c:h val="0.48361074599331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[Smart Home Energy Management Survey Cleaned Up - CS.xlsx]Monitoring vs !PivotTable14</c:name>
    <c:fmtId val="17"/>
  </c:pivotSource>
  <c:chart>
    <c:title>
      <c:tx>
        <c:rich>
          <a:bodyPr rot="0" spcFirstLastPara="1" vertOverflow="ellipsis" vert="horz" wrap="square" anchor="ctr" anchorCtr="1"/>
          <a:lstStyle/>
          <a:p>
            <a:pPr>
              <a:defRPr sz="1000" b="0" i="0" u="none" strike="noStrike" kern="1200" spc="0" baseline="0">
                <a:solidFill>
                  <a:schemeClr val="bg2">
                    <a:lumMod val="10000"/>
                  </a:schemeClr>
                </a:solidFill>
                <a:latin typeface="+mn-lt"/>
                <a:ea typeface="+mn-ea"/>
                <a:cs typeface="+mn-cs"/>
              </a:defRPr>
            </a:pPr>
            <a:r>
              <a:rPr lang="en-US" sz="1000">
                <a:solidFill>
                  <a:schemeClr val="bg2">
                    <a:lumMod val="10000"/>
                  </a:schemeClr>
                </a:solidFill>
              </a:rPr>
              <a:t>EVs vs Energy Monitoring habits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lumMod val="10000"/>
                </a:schemeClr>
              </a:solidFill>
              <a:latin typeface="+mn-lt"/>
              <a:ea typeface="+mn-ea"/>
              <a:cs typeface="+mn-cs"/>
            </a:defRPr>
          </a:pPr>
          <a:endParaRPr lang="en-US"/>
        </a:p>
      </c:txPr>
    </c:title>
    <c:autoTitleDeleted val="0"/>
    <c:pivotFmts>
      <c:pivotFmt>
        <c:idx val="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'Monitoring vs '!$B$66:$B$67</c:f>
              <c:strCache>
                <c:ptCount val="1"/>
                <c:pt idx="0">
                  <c:v>No</c:v>
                </c:pt>
              </c:strCache>
            </c:strRef>
          </c:tx>
          <c:spPr>
            <a:solidFill>
              <a:schemeClr val="accent4">
                <a:shade val="65000"/>
              </a:schemeClr>
            </a:solidFill>
            <a:ln>
              <a:noFill/>
            </a:ln>
            <a:effectLst/>
          </c:spPr>
          <c:invertIfNegative val="0"/>
          <c:dLbls>
            <c:delete val="1"/>
          </c:dLbls>
          <c:cat>
            <c:strRef>
              <c:f>'Monitoring vs '!$A$68:$A$73</c:f>
              <c:strCache>
                <c:ptCount val="5"/>
                <c:pt idx="0">
                  <c:v>I am planning on buying an electric vehicle in next 3 years</c:v>
                </c:pt>
                <c:pt idx="1">
                  <c:v>No, we are not interested in purchasing electric vehicles</c:v>
                </c:pt>
                <c:pt idx="2">
                  <c:v>Other members in my household are planning on buying an electric vehicle in the next 3 years</c:v>
                </c:pt>
                <c:pt idx="3">
                  <c:v>There are multiple electric vehicle owners in our household</c:v>
                </c:pt>
                <c:pt idx="4">
                  <c:v>We already have one</c:v>
                </c:pt>
              </c:strCache>
            </c:strRef>
          </c:cat>
          <c:val>
            <c:numRef>
              <c:f>'Monitoring vs '!$B$68:$B$73</c:f>
              <c:numCache>
                <c:formatCode>0.00%</c:formatCode>
                <c:ptCount val="5"/>
                <c:pt idx="0">
                  <c:v>0.13084112149532709</c:v>
                </c:pt>
                <c:pt idx="1">
                  <c:v>0.21</c:v>
                </c:pt>
                <c:pt idx="2">
                  <c:v>9.3023255813953487E-2</c:v>
                </c:pt>
                <c:pt idx="3">
                  <c:v>0.13636363636363635</c:v>
                </c:pt>
                <c:pt idx="4">
                  <c:v>0</c:v>
                </c:pt>
              </c:numCache>
            </c:numRef>
          </c:val>
          <c:extLst>
            <c:ext xmlns:c16="http://schemas.microsoft.com/office/drawing/2014/chart" uri="{C3380CC4-5D6E-409C-BE32-E72D297353CC}">
              <c16:uniqueId val="{00000000-2112-574D-8E77-F912BB202ED1}"/>
            </c:ext>
          </c:extLst>
        </c:ser>
        <c:ser>
          <c:idx val="1"/>
          <c:order val="1"/>
          <c:tx>
            <c:strRef>
              <c:f>'Monitoring vs '!$C$66:$C$67</c:f>
              <c:strCache>
                <c:ptCount val="1"/>
                <c:pt idx="0">
                  <c:v>Sometimes</c:v>
                </c:pt>
              </c:strCache>
            </c:strRef>
          </c:tx>
          <c:spPr>
            <a:solidFill>
              <a:schemeClr val="accent4"/>
            </a:solidFill>
            <a:ln>
              <a:noFill/>
            </a:ln>
            <a:effectLst/>
          </c:spPr>
          <c:invertIfNegative val="0"/>
          <c:dLbls>
            <c:delete val="1"/>
          </c:dLbls>
          <c:cat>
            <c:strRef>
              <c:f>'Monitoring vs '!$A$68:$A$73</c:f>
              <c:strCache>
                <c:ptCount val="5"/>
                <c:pt idx="0">
                  <c:v>I am planning on buying an electric vehicle in next 3 years</c:v>
                </c:pt>
                <c:pt idx="1">
                  <c:v>No, we are not interested in purchasing electric vehicles</c:v>
                </c:pt>
                <c:pt idx="2">
                  <c:v>Other members in my household are planning on buying an electric vehicle in the next 3 years</c:v>
                </c:pt>
                <c:pt idx="3">
                  <c:v>There are multiple electric vehicle owners in our household</c:v>
                </c:pt>
                <c:pt idx="4">
                  <c:v>We already have one</c:v>
                </c:pt>
              </c:strCache>
            </c:strRef>
          </c:cat>
          <c:val>
            <c:numRef>
              <c:f>'Monitoring vs '!$C$68:$C$73</c:f>
              <c:numCache>
                <c:formatCode>0.00%</c:formatCode>
                <c:ptCount val="5"/>
                <c:pt idx="0">
                  <c:v>0.24299065420560748</c:v>
                </c:pt>
                <c:pt idx="1">
                  <c:v>0.26</c:v>
                </c:pt>
                <c:pt idx="2">
                  <c:v>0.20930232558139536</c:v>
                </c:pt>
                <c:pt idx="3">
                  <c:v>0.13636363636363635</c:v>
                </c:pt>
                <c:pt idx="4">
                  <c:v>0.1875</c:v>
                </c:pt>
              </c:numCache>
            </c:numRef>
          </c:val>
          <c:extLst>
            <c:ext xmlns:c16="http://schemas.microsoft.com/office/drawing/2014/chart" uri="{C3380CC4-5D6E-409C-BE32-E72D297353CC}">
              <c16:uniqueId val="{00000001-2112-574D-8E77-F912BB202ED1}"/>
            </c:ext>
          </c:extLst>
        </c:ser>
        <c:ser>
          <c:idx val="2"/>
          <c:order val="2"/>
          <c:tx>
            <c:strRef>
              <c:f>'Monitoring vs '!$D$66:$D$67</c:f>
              <c:strCache>
                <c:ptCount val="1"/>
                <c:pt idx="0">
                  <c:v>Yes</c:v>
                </c:pt>
              </c:strCache>
            </c:strRef>
          </c:tx>
          <c:spPr>
            <a:solidFill>
              <a:schemeClr val="accent4">
                <a:tint val="65000"/>
              </a:schemeClr>
            </a:solidFill>
            <a:ln>
              <a:noFill/>
            </a:ln>
            <a:effectLst/>
          </c:spPr>
          <c:invertIfNegative val="0"/>
          <c:dLbls>
            <c:delete val="1"/>
          </c:dLbls>
          <c:cat>
            <c:strRef>
              <c:f>'Monitoring vs '!$A$68:$A$73</c:f>
              <c:strCache>
                <c:ptCount val="5"/>
                <c:pt idx="0">
                  <c:v>I am planning on buying an electric vehicle in next 3 years</c:v>
                </c:pt>
                <c:pt idx="1">
                  <c:v>No, we are not interested in purchasing electric vehicles</c:v>
                </c:pt>
                <c:pt idx="2">
                  <c:v>Other members in my household are planning on buying an electric vehicle in the next 3 years</c:v>
                </c:pt>
                <c:pt idx="3">
                  <c:v>There are multiple electric vehicle owners in our household</c:v>
                </c:pt>
                <c:pt idx="4">
                  <c:v>We already have one</c:v>
                </c:pt>
              </c:strCache>
            </c:strRef>
          </c:cat>
          <c:val>
            <c:numRef>
              <c:f>'Monitoring vs '!$D$68:$D$73</c:f>
              <c:numCache>
                <c:formatCode>0.00%</c:formatCode>
                <c:ptCount val="5"/>
                <c:pt idx="0">
                  <c:v>0.62616822429906538</c:v>
                </c:pt>
                <c:pt idx="1">
                  <c:v>0.53</c:v>
                </c:pt>
                <c:pt idx="2">
                  <c:v>0.69767441860465118</c:v>
                </c:pt>
                <c:pt idx="3">
                  <c:v>0.72727272727272729</c:v>
                </c:pt>
                <c:pt idx="4">
                  <c:v>0.8125</c:v>
                </c:pt>
              </c:numCache>
            </c:numRef>
          </c:val>
          <c:extLst>
            <c:ext xmlns:c16="http://schemas.microsoft.com/office/drawing/2014/chart" uri="{C3380CC4-5D6E-409C-BE32-E72D297353CC}">
              <c16:uniqueId val="{00000002-2112-574D-8E77-F912BB202ED1}"/>
            </c:ext>
          </c:extLst>
        </c:ser>
        <c:dLbls>
          <c:dLblPos val="outEnd"/>
          <c:showLegendKey val="0"/>
          <c:showVal val="1"/>
          <c:showCatName val="0"/>
          <c:showSerName val="0"/>
          <c:showPercent val="0"/>
          <c:showBubbleSize val="0"/>
        </c:dLbls>
        <c:gapWidth val="219"/>
        <c:overlap val="-27"/>
        <c:axId val="426764672"/>
        <c:axId val="892279264"/>
      </c:barChart>
      <c:catAx>
        <c:axId val="42676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2">
                    <a:lumMod val="10000"/>
                  </a:schemeClr>
                </a:solidFill>
                <a:latin typeface="+mn-lt"/>
                <a:ea typeface="+mn-ea"/>
                <a:cs typeface="+mn-cs"/>
              </a:defRPr>
            </a:pPr>
            <a:endParaRPr lang="en-US"/>
          </a:p>
        </c:txPr>
        <c:crossAx val="892279264"/>
        <c:crosses val="autoZero"/>
        <c:auto val="1"/>
        <c:lblAlgn val="ctr"/>
        <c:lblOffset val="100"/>
        <c:noMultiLvlLbl val="0"/>
      </c:catAx>
      <c:valAx>
        <c:axId val="892279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4267646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[Smart Home Energy Management Survey Cleaned Up - CS.xlsx]Monitoring vs !PivotTable16</c:name>
    <c:fmtId val="19"/>
  </c:pivotSource>
  <c:chart>
    <c:title>
      <c:tx>
        <c:rich>
          <a:bodyPr rot="0" spcFirstLastPara="1" vertOverflow="ellipsis" vert="horz" wrap="square" anchor="ctr" anchorCtr="1"/>
          <a:lstStyle/>
          <a:p>
            <a:pPr>
              <a:defRPr sz="1000" b="0" i="0" u="none" strike="noStrike" kern="1200" spc="0" baseline="0">
                <a:solidFill>
                  <a:schemeClr val="bg2">
                    <a:lumMod val="10000"/>
                  </a:schemeClr>
                </a:solidFill>
                <a:latin typeface="+mn-lt"/>
                <a:ea typeface="+mn-ea"/>
                <a:cs typeface="+mn-cs"/>
              </a:defRPr>
            </a:pPr>
            <a:r>
              <a:rPr lang="en-US" sz="1000">
                <a:solidFill>
                  <a:schemeClr val="bg2">
                    <a:lumMod val="10000"/>
                  </a:schemeClr>
                </a:solidFill>
              </a:rPr>
              <a:t>Have you installed renewables vs Do You Monitor Energy</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lumMod val="10000"/>
                </a:schemeClr>
              </a:solidFill>
              <a:latin typeface="+mn-lt"/>
              <a:ea typeface="+mn-ea"/>
              <a:cs typeface="+mn-cs"/>
            </a:defRPr>
          </a:pPr>
          <a:endParaRPr lang="en-US"/>
        </a:p>
      </c:txPr>
    </c:title>
    <c:autoTitleDeleted val="0"/>
    <c:pivotFmts>
      <c:pivotFmt>
        <c:idx val="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'Monitoring vs '!$B$107:$B$108</c:f>
              <c:strCache>
                <c:ptCount val="1"/>
                <c:pt idx="0">
                  <c:v>No</c:v>
                </c:pt>
              </c:strCache>
            </c:strRef>
          </c:tx>
          <c:spPr>
            <a:solidFill>
              <a:schemeClr val="accent4">
                <a:shade val="65000"/>
              </a:schemeClr>
            </a:solidFill>
            <a:ln>
              <a:noFill/>
            </a:ln>
            <a:effectLst/>
          </c:spPr>
          <c:invertIfNegative val="0"/>
          <c:dLbls>
            <c:delete val="1"/>
          </c:dLbls>
          <c:cat>
            <c:strRef>
              <c:f>'Monitoring vs '!$A$109:$A$113</c:f>
              <c:strCache>
                <c:ptCount val="4"/>
                <c:pt idx="0">
                  <c:v>My house already had solar installed</c:v>
                </c:pt>
                <c:pt idx="1">
                  <c:v>No</c:v>
                </c:pt>
                <c:pt idx="2">
                  <c:v>No, but plan to get some installed in the next 3 years</c:v>
                </c:pt>
                <c:pt idx="3">
                  <c:v>Yes</c:v>
                </c:pt>
              </c:strCache>
            </c:strRef>
          </c:cat>
          <c:val>
            <c:numRef>
              <c:f>'Monitoring vs '!$B$109:$B$113</c:f>
              <c:numCache>
                <c:formatCode>0.00%</c:formatCode>
                <c:ptCount val="4"/>
                <c:pt idx="0">
                  <c:v>0</c:v>
                </c:pt>
                <c:pt idx="1">
                  <c:v>0.19321148825065274</c:v>
                </c:pt>
                <c:pt idx="2">
                  <c:v>8.5714285714285715E-2</c:v>
                </c:pt>
                <c:pt idx="3">
                  <c:v>8.1632653061224483E-2</c:v>
                </c:pt>
              </c:numCache>
            </c:numRef>
          </c:val>
          <c:extLst>
            <c:ext xmlns:c16="http://schemas.microsoft.com/office/drawing/2014/chart" uri="{C3380CC4-5D6E-409C-BE32-E72D297353CC}">
              <c16:uniqueId val="{00000000-D1CA-D74C-A7AF-0AF1F0CED0E2}"/>
            </c:ext>
          </c:extLst>
        </c:ser>
        <c:ser>
          <c:idx val="1"/>
          <c:order val="1"/>
          <c:tx>
            <c:strRef>
              <c:f>'Monitoring vs '!$C$107:$C$108</c:f>
              <c:strCache>
                <c:ptCount val="1"/>
                <c:pt idx="0">
                  <c:v>Sometimes</c:v>
                </c:pt>
              </c:strCache>
            </c:strRef>
          </c:tx>
          <c:spPr>
            <a:solidFill>
              <a:schemeClr val="accent4"/>
            </a:solidFill>
            <a:ln>
              <a:noFill/>
            </a:ln>
            <a:effectLst/>
          </c:spPr>
          <c:invertIfNegative val="0"/>
          <c:dLbls>
            <c:delete val="1"/>
          </c:dLbls>
          <c:cat>
            <c:strRef>
              <c:f>'Monitoring vs '!$A$109:$A$113</c:f>
              <c:strCache>
                <c:ptCount val="4"/>
                <c:pt idx="0">
                  <c:v>My house already had solar installed</c:v>
                </c:pt>
                <c:pt idx="1">
                  <c:v>No</c:v>
                </c:pt>
                <c:pt idx="2">
                  <c:v>No, but plan to get some installed in the next 3 years</c:v>
                </c:pt>
                <c:pt idx="3">
                  <c:v>Yes</c:v>
                </c:pt>
              </c:strCache>
            </c:strRef>
          </c:cat>
          <c:val>
            <c:numRef>
              <c:f>'Monitoring vs '!$C$109:$C$113</c:f>
              <c:numCache>
                <c:formatCode>0.00%</c:formatCode>
                <c:ptCount val="4"/>
                <c:pt idx="0">
                  <c:v>0.5</c:v>
                </c:pt>
                <c:pt idx="1">
                  <c:v>0.26631853785900783</c:v>
                </c:pt>
                <c:pt idx="2">
                  <c:v>0.2</c:v>
                </c:pt>
                <c:pt idx="3">
                  <c:v>0.10204081632653061</c:v>
                </c:pt>
              </c:numCache>
            </c:numRef>
          </c:val>
          <c:extLst>
            <c:ext xmlns:c16="http://schemas.microsoft.com/office/drawing/2014/chart" uri="{C3380CC4-5D6E-409C-BE32-E72D297353CC}">
              <c16:uniqueId val="{00000001-D1CA-D74C-A7AF-0AF1F0CED0E2}"/>
            </c:ext>
          </c:extLst>
        </c:ser>
        <c:ser>
          <c:idx val="2"/>
          <c:order val="2"/>
          <c:tx>
            <c:strRef>
              <c:f>'Monitoring vs '!$D$107:$D$108</c:f>
              <c:strCache>
                <c:ptCount val="1"/>
                <c:pt idx="0">
                  <c:v>Yes</c:v>
                </c:pt>
              </c:strCache>
            </c:strRef>
          </c:tx>
          <c:spPr>
            <a:solidFill>
              <a:schemeClr val="accent4">
                <a:tint val="65000"/>
              </a:schemeClr>
            </a:solidFill>
            <a:ln>
              <a:noFill/>
            </a:ln>
            <a:effectLst/>
          </c:spPr>
          <c:invertIfNegative val="0"/>
          <c:dLbls>
            <c:delete val="1"/>
          </c:dLbls>
          <c:cat>
            <c:strRef>
              <c:f>'Monitoring vs '!$A$109:$A$113</c:f>
              <c:strCache>
                <c:ptCount val="4"/>
                <c:pt idx="0">
                  <c:v>My house already had solar installed</c:v>
                </c:pt>
                <c:pt idx="1">
                  <c:v>No</c:v>
                </c:pt>
                <c:pt idx="2">
                  <c:v>No, but plan to get some installed in the next 3 years</c:v>
                </c:pt>
                <c:pt idx="3">
                  <c:v>Yes</c:v>
                </c:pt>
              </c:strCache>
            </c:strRef>
          </c:cat>
          <c:val>
            <c:numRef>
              <c:f>'Monitoring vs '!$D$109:$D$113</c:f>
              <c:numCache>
                <c:formatCode>0.00%</c:formatCode>
                <c:ptCount val="4"/>
                <c:pt idx="0">
                  <c:v>0.5</c:v>
                </c:pt>
                <c:pt idx="1">
                  <c:v>0.54046997389033946</c:v>
                </c:pt>
                <c:pt idx="2">
                  <c:v>0.7142857142857143</c:v>
                </c:pt>
                <c:pt idx="3">
                  <c:v>0.81632653061224492</c:v>
                </c:pt>
              </c:numCache>
            </c:numRef>
          </c:val>
          <c:extLst>
            <c:ext xmlns:c16="http://schemas.microsoft.com/office/drawing/2014/chart" uri="{C3380CC4-5D6E-409C-BE32-E72D297353CC}">
              <c16:uniqueId val="{00000002-D1CA-D74C-A7AF-0AF1F0CED0E2}"/>
            </c:ext>
          </c:extLst>
        </c:ser>
        <c:dLbls>
          <c:dLblPos val="outEnd"/>
          <c:showLegendKey val="0"/>
          <c:showVal val="1"/>
          <c:showCatName val="0"/>
          <c:showSerName val="0"/>
          <c:showPercent val="0"/>
          <c:showBubbleSize val="0"/>
        </c:dLbls>
        <c:gapWidth val="219"/>
        <c:overlap val="-27"/>
        <c:axId val="540683632"/>
        <c:axId val="540682288"/>
      </c:barChart>
      <c:catAx>
        <c:axId val="54068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2">
                    <a:lumMod val="10000"/>
                  </a:schemeClr>
                </a:solidFill>
                <a:latin typeface="+mn-lt"/>
                <a:ea typeface="+mn-ea"/>
                <a:cs typeface="+mn-cs"/>
              </a:defRPr>
            </a:pPr>
            <a:endParaRPr lang="en-US"/>
          </a:p>
        </c:txPr>
        <c:crossAx val="540682288"/>
        <c:crosses val="autoZero"/>
        <c:auto val="1"/>
        <c:lblAlgn val="ctr"/>
        <c:lblOffset val="100"/>
        <c:noMultiLvlLbl val="0"/>
      </c:catAx>
      <c:valAx>
        <c:axId val="540682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5406836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1000" b="0">
                <a:latin typeface="+mj-lt"/>
              </a:rPr>
              <a:t>Have you heard of home Energy Management Systems before?</a:t>
            </a:r>
          </a:p>
        </c:rich>
      </c:tx>
      <c:overlay val="0"/>
    </c:title>
    <c:autoTitleDeleted val="0"/>
    <c:plotArea>
      <c:layout/>
      <c:barChart>
        <c:barDir val="col"/>
        <c:grouping val="clustered"/>
        <c:varyColors val="0"/>
        <c:ser>
          <c:idx val="0"/>
          <c:order val="0"/>
          <c:tx>
            <c:strRef>
              <c:f>'Question 36'!$B$3</c:f>
              <c:strCache>
                <c:ptCount val="1"/>
                <c:pt idx="0">
                  <c:v>Responses</c:v>
                </c:pt>
              </c:strCache>
            </c:strRef>
          </c:tx>
          <c:spPr>
            <a:solidFill>
              <a:srgbClr val="00BF6F"/>
            </a:solidFill>
            <a:ln>
              <a:prstDash val="solid"/>
            </a:ln>
          </c:spPr>
          <c:invertIfNegative val="0"/>
          <c:cat>
            <c:strRef>
              <c:f>'Question 36'!$A$4:$A$6</c:f>
              <c:strCache>
                <c:ptCount val="3"/>
                <c:pt idx="0">
                  <c:v>Yes</c:v>
                </c:pt>
                <c:pt idx="1">
                  <c:v>No</c:v>
                </c:pt>
                <c:pt idx="2">
                  <c:v>No, but I would like to learn more about how to manage energy in my home</c:v>
                </c:pt>
              </c:strCache>
            </c:strRef>
          </c:cat>
          <c:val>
            <c:numRef>
              <c:f>'Question 36'!$B$4:$B$6</c:f>
              <c:numCache>
                <c:formatCode>0.00%</c:formatCode>
                <c:ptCount val="3"/>
                <c:pt idx="0">
                  <c:v>0.32659999999999989</c:v>
                </c:pt>
                <c:pt idx="1">
                  <c:v>0.49399999999999999</c:v>
                </c:pt>
                <c:pt idx="2">
                  <c:v>0.1794</c:v>
                </c:pt>
              </c:numCache>
            </c:numRef>
          </c:val>
          <c:extLst>
            <c:ext xmlns:c16="http://schemas.microsoft.com/office/drawing/2014/chart" uri="{C3380CC4-5D6E-409C-BE32-E72D297353CC}">
              <c16:uniqueId val="{00000000-A53E-0646-8E0A-A7DC7F87E33F}"/>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txPr>
          <a:bodyPr/>
          <a:lstStyle/>
          <a:p>
            <a:pPr>
              <a:defRPr>
                <a:solidFill>
                  <a:schemeClr val="bg2">
                    <a:lumMod val="10000"/>
                  </a:schemeClr>
                </a:solidFill>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a:solidFill>
                  <a:schemeClr val="bg2">
                    <a:lumMod val="10000"/>
                  </a:schemeClr>
                </a:solidFill>
              </a:defRPr>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000" b="0" i="0" u="none" strike="noStrike" kern="1200" spc="0" baseline="0">
                <a:solidFill>
                  <a:schemeClr val="bg2">
                    <a:lumMod val="10000"/>
                  </a:schemeClr>
                </a:solidFill>
                <a:latin typeface="+mn-lt"/>
                <a:ea typeface="+mn-ea"/>
                <a:cs typeface="+mn-cs"/>
              </a:defRPr>
            </a:pPr>
            <a:r>
              <a:rPr lang="en-US" sz="1000">
                <a:solidFill>
                  <a:schemeClr val="bg2">
                    <a:lumMod val="10000"/>
                  </a:schemeClr>
                </a:solidFill>
              </a:rPr>
              <a:t>Have you sought information about Energy Management Systems from family, friends, specialized websites, or professionals?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lumMod val="10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4">
                  <a:shade val="53000"/>
                </a:schemeClr>
              </a:solidFill>
              <a:ln w="19050">
                <a:solidFill>
                  <a:schemeClr val="lt1"/>
                </a:solidFill>
              </a:ln>
              <a:effectLst/>
            </c:spPr>
            <c:extLst>
              <c:ext xmlns:c16="http://schemas.microsoft.com/office/drawing/2014/chart" uri="{C3380CC4-5D6E-409C-BE32-E72D297353CC}">
                <c16:uniqueId val="{00000001-893B-7045-9CFD-48D30DF39425}"/>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893B-7045-9CFD-48D30DF3942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93B-7045-9CFD-48D30DF39425}"/>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893B-7045-9CFD-48D30DF39425}"/>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893B-7045-9CFD-48D30DF3942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38'!$A$4:$A$8</c:f>
              <c:strCache>
                <c:ptCount val="5"/>
                <c:pt idx="0">
                  <c:v>I did basic online research</c:v>
                </c:pt>
                <c:pt idx="1">
                  <c:v>I did thorough online research and compared providers</c:v>
                </c:pt>
                <c:pt idx="2">
                  <c:v>I spoke to family, friends, or neighbors</c:v>
                </c:pt>
                <c:pt idx="3">
                  <c:v>I spoke to a professional</c:v>
                </c:pt>
                <c:pt idx="4">
                  <c:v>I have not sought any information on Energy Management Systems</c:v>
                </c:pt>
              </c:strCache>
            </c:strRef>
          </c:cat>
          <c:val>
            <c:numRef>
              <c:f>'Question 38'!$B$4:$B$8</c:f>
              <c:numCache>
                <c:formatCode>0.00%</c:formatCode>
                <c:ptCount val="5"/>
                <c:pt idx="0">
                  <c:v>0.41360000000000002</c:v>
                </c:pt>
                <c:pt idx="1">
                  <c:v>0.216</c:v>
                </c:pt>
                <c:pt idx="2">
                  <c:v>0.1605</c:v>
                </c:pt>
                <c:pt idx="3">
                  <c:v>0.1111</c:v>
                </c:pt>
                <c:pt idx="4">
                  <c:v>0.33950000000000002</c:v>
                </c:pt>
              </c:numCache>
            </c:numRef>
          </c:val>
          <c:extLst>
            <c:ext xmlns:c16="http://schemas.microsoft.com/office/drawing/2014/chart" uri="{C3380CC4-5D6E-409C-BE32-E72D297353CC}">
              <c16:uniqueId val="{0000000A-893B-7045-9CFD-48D30DF39425}"/>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bg2">
                    <a:lumMod val="10000"/>
                  </a:schemeClr>
                </a:solidFill>
                <a:latin typeface="+mn-lt"/>
                <a:ea typeface="+mn-ea"/>
                <a:cs typeface="+mn-cs"/>
              </a:defRPr>
            </a:pPr>
            <a:r>
              <a:rPr lang="en-US" sz="1000" b="0">
                <a:solidFill>
                  <a:schemeClr val="bg2">
                    <a:lumMod val="10000"/>
                  </a:schemeClr>
                </a:solidFill>
              </a:rPr>
              <a:t>What was the main driving factor that got you to first start thinking about Energy Management Systems? </a:t>
            </a:r>
          </a:p>
        </c:rich>
      </c:tx>
      <c:layout>
        <c:manualLayout>
          <c:xMode val="edge"/>
          <c:yMode val="edge"/>
          <c:x val="5.3181006211277554E-2"/>
          <c:y val="3.0680812051036444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bg2">
                  <a:lumMod val="10000"/>
                </a:schemeClr>
              </a:solidFill>
              <a:latin typeface="+mn-lt"/>
              <a:ea typeface="+mn-ea"/>
              <a:cs typeface="+mn-cs"/>
            </a:defRPr>
          </a:pPr>
          <a:endParaRPr lang="en-US"/>
        </a:p>
      </c:txPr>
    </c:title>
    <c:autoTitleDeleted val="0"/>
    <c:plotArea>
      <c:layout/>
      <c:barChart>
        <c:barDir val="col"/>
        <c:grouping val="clustered"/>
        <c:varyColors val="0"/>
        <c:ser>
          <c:idx val="0"/>
          <c:order val="0"/>
          <c:tx>
            <c:strRef>
              <c:f>'Question 41'!$A$4</c:f>
              <c:strCache>
                <c:ptCount val="1"/>
                <c:pt idx="0">
                  <c:v>Increased awareness of the technology</c:v>
                </c:pt>
              </c:strCache>
            </c:strRef>
          </c:tx>
          <c:spPr>
            <a:solidFill>
              <a:schemeClr val="accent1"/>
            </a:solidFill>
            <a:ln>
              <a:noFill/>
            </a:ln>
            <a:effectLst/>
          </c:spPr>
          <c:invertIfNegative val="0"/>
          <c:val>
            <c:numRef>
              <c:f>'Question 41'!$B$4</c:f>
              <c:numCache>
                <c:formatCode>0.00%</c:formatCode>
                <c:ptCount val="1"/>
                <c:pt idx="0">
                  <c:v>0.39129999999999998</c:v>
                </c:pt>
              </c:numCache>
            </c:numRef>
          </c:val>
          <c:extLst>
            <c:ext xmlns:c16="http://schemas.microsoft.com/office/drawing/2014/chart" uri="{C3380CC4-5D6E-409C-BE32-E72D297353CC}">
              <c16:uniqueId val="{00000000-67B5-AF41-B074-9BA4357985A5}"/>
            </c:ext>
          </c:extLst>
        </c:ser>
        <c:ser>
          <c:idx val="1"/>
          <c:order val="1"/>
          <c:tx>
            <c:strRef>
              <c:f>'Question 41'!$A$5</c:f>
              <c:strCache>
                <c:ptCount val="1"/>
                <c:pt idx="0">
                  <c:v>Rising energy costs</c:v>
                </c:pt>
              </c:strCache>
            </c:strRef>
          </c:tx>
          <c:spPr>
            <a:solidFill>
              <a:schemeClr val="accent2"/>
            </a:solidFill>
            <a:ln>
              <a:noFill/>
            </a:ln>
            <a:effectLst/>
          </c:spPr>
          <c:invertIfNegative val="0"/>
          <c:val>
            <c:numRef>
              <c:f>'Question 41'!$B$5</c:f>
              <c:numCache>
                <c:formatCode>0.00%</c:formatCode>
                <c:ptCount val="1"/>
                <c:pt idx="0">
                  <c:v>0.63979999999999992</c:v>
                </c:pt>
              </c:numCache>
            </c:numRef>
          </c:val>
          <c:extLst>
            <c:ext xmlns:c16="http://schemas.microsoft.com/office/drawing/2014/chart" uri="{C3380CC4-5D6E-409C-BE32-E72D297353CC}">
              <c16:uniqueId val="{00000001-67B5-AF41-B074-9BA4357985A5}"/>
            </c:ext>
          </c:extLst>
        </c:ser>
        <c:ser>
          <c:idx val="2"/>
          <c:order val="2"/>
          <c:tx>
            <c:strRef>
              <c:f>'Question 41'!$A$6</c:f>
              <c:strCache>
                <c:ptCount val="1"/>
                <c:pt idx="0">
                  <c:v>Energy wastefulness and concern about the environment</c:v>
                </c:pt>
              </c:strCache>
            </c:strRef>
          </c:tx>
          <c:spPr>
            <a:solidFill>
              <a:schemeClr val="accent3"/>
            </a:solidFill>
            <a:ln>
              <a:noFill/>
            </a:ln>
            <a:effectLst/>
          </c:spPr>
          <c:invertIfNegative val="0"/>
          <c:val>
            <c:numRef>
              <c:f>'Question 41'!$B$6</c:f>
              <c:numCache>
                <c:formatCode>0.00%</c:formatCode>
                <c:ptCount val="1"/>
                <c:pt idx="0">
                  <c:v>0.30430000000000001</c:v>
                </c:pt>
              </c:numCache>
            </c:numRef>
          </c:val>
          <c:extLst>
            <c:ext xmlns:c16="http://schemas.microsoft.com/office/drawing/2014/chart" uri="{C3380CC4-5D6E-409C-BE32-E72D297353CC}">
              <c16:uniqueId val="{00000002-67B5-AF41-B074-9BA4357985A5}"/>
            </c:ext>
          </c:extLst>
        </c:ser>
        <c:ser>
          <c:idx val="3"/>
          <c:order val="3"/>
          <c:tx>
            <c:strRef>
              <c:f>'Question 41'!$A$7</c:f>
              <c:strCache>
                <c:ptCount val="1"/>
                <c:pt idx="0">
                  <c:v>Government incentives or rebates</c:v>
                </c:pt>
              </c:strCache>
            </c:strRef>
          </c:tx>
          <c:spPr>
            <a:solidFill>
              <a:schemeClr val="accent4"/>
            </a:solidFill>
            <a:ln>
              <a:noFill/>
            </a:ln>
            <a:effectLst/>
          </c:spPr>
          <c:invertIfNegative val="0"/>
          <c:val>
            <c:numRef>
              <c:f>'Question 41'!$B$7</c:f>
              <c:numCache>
                <c:formatCode>0.00%</c:formatCode>
                <c:ptCount val="1"/>
                <c:pt idx="0">
                  <c:v>0.1925</c:v>
                </c:pt>
              </c:numCache>
            </c:numRef>
          </c:val>
          <c:extLst>
            <c:ext xmlns:c16="http://schemas.microsoft.com/office/drawing/2014/chart" uri="{C3380CC4-5D6E-409C-BE32-E72D297353CC}">
              <c16:uniqueId val="{00000003-67B5-AF41-B074-9BA4357985A5}"/>
            </c:ext>
          </c:extLst>
        </c:ser>
        <c:ser>
          <c:idx val="4"/>
          <c:order val="4"/>
          <c:tx>
            <c:strRef>
              <c:f>'Question 41'!$A$8</c:f>
              <c:strCache>
                <c:ptCount val="1"/>
                <c:pt idx="0">
                  <c:v>Interest in new technology and innovation</c:v>
                </c:pt>
              </c:strCache>
            </c:strRef>
          </c:tx>
          <c:spPr>
            <a:solidFill>
              <a:schemeClr val="accent5"/>
            </a:solidFill>
            <a:ln>
              <a:noFill/>
            </a:ln>
            <a:effectLst/>
          </c:spPr>
          <c:invertIfNegative val="0"/>
          <c:val>
            <c:numRef>
              <c:f>'Question 41'!$B$8</c:f>
              <c:numCache>
                <c:formatCode>0.00%</c:formatCode>
                <c:ptCount val="1"/>
                <c:pt idx="0">
                  <c:v>0.16769999999999999</c:v>
                </c:pt>
              </c:numCache>
            </c:numRef>
          </c:val>
          <c:extLst>
            <c:ext xmlns:c16="http://schemas.microsoft.com/office/drawing/2014/chart" uri="{C3380CC4-5D6E-409C-BE32-E72D297353CC}">
              <c16:uniqueId val="{00000004-67B5-AF41-B074-9BA4357985A5}"/>
            </c:ext>
          </c:extLst>
        </c:ser>
        <c:ser>
          <c:idx val="5"/>
          <c:order val="5"/>
          <c:tx>
            <c:strRef>
              <c:f>'Question 41'!$A$9</c:f>
              <c:strCache>
                <c:ptCount val="1"/>
                <c:pt idx="0">
                  <c:v>To improve comfort and convenience</c:v>
                </c:pt>
              </c:strCache>
            </c:strRef>
          </c:tx>
          <c:spPr>
            <a:solidFill>
              <a:schemeClr val="accent6"/>
            </a:solidFill>
            <a:ln>
              <a:noFill/>
            </a:ln>
            <a:effectLst/>
          </c:spPr>
          <c:invertIfNegative val="0"/>
          <c:val>
            <c:numRef>
              <c:f>'Question 41'!$B$9</c:f>
              <c:numCache>
                <c:formatCode>0.00%</c:formatCode>
                <c:ptCount val="1"/>
                <c:pt idx="0">
                  <c:v>0.20499999999999999</c:v>
                </c:pt>
              </c:numCache>
            </c:numRef>
          </c:val>
          <c:extLst>
            <c:ext xmlns:c16="http://schemas.microsoft.com/office/drawing/2014/chart" uri="{C3380CC4-5D6E-409C-BE32-E72D297353CC}">
              <c16:uniqueId val="{00000005-67B5-AF41-B074-9BA4357985A5}"/>
            </c:ext>
          </c:extLst>
        </c:ser>
        <c:ser>
          <c:idx val="6"/>
          <c:order val="6"/>
          <c:tx>
            <c:strRef>
              <c:f>'Question 41'!$A$10</c:f>
              <c:strCache>
                <c:ptCount val="1"/>
                <c:pt idx="0">
                  <c:v>Recommendations from friends and family</c:v>
                </c:pt>
              </c:strCache>
            </c:strRef>
          </c:tx>
          <c:spPr>
            <a:solidFill>
              <a:schemeClr val="accent1">
                <a:lumMod val="60000"/>
              </a:schemeClr>
            </a:solidFill>
            <a:ln>
              <a:noFill/>
            </a:ln>
            <a:effectLst/>
          </c:spPr>
          <c:invertIfNegative val="0"/>
          <c:val>
            <c:numRef>
              <c:f>'Question 41'!$B$10</c:f>
              <c:numCache>
                <c:formatCode>0.00%</c:formatCode>
                <c:ptCount val="1"/>
                <c:pt idx="0">
                  <c:v>0.1118</c:v>
                </c:pt>
              </c:numCache>
            </c:numRef>
          </c:val>
          <c:extLst>
            <c:ext xmlns:c16="http://schemas.microsoft.com/office/drawing/2014/chart" uri="{C3380CC4-5D6E-409C-BE32-E72D297353CC}">
              <c16:uniqueId val="{00000006-67B5-AF41-B074-9BA4357985A5}"/>
            </c:ext>
          </c:extLst>
        </c:ser>
        <c:ser>
          <c:idx val="7"/>
          <c:order val="7"/>
          <c:tx>
            <c:strRef>
              <c:f>'Question 41'!$A$11</c:f>
              <c:strCache>
                <c:ptCount val="1"/>
                <c:pt idx="0">
                  <c:v>I bought an electric vehicle and my energy costs increased significantly</c:v>
                </c:pt>
              </c:strCache>
            </c:strRef>
          </c:tx>
          <c:spPr>
            <a:solidFill>
              <a:schemeClr val="accent2">
                <a:lumMod val="60000"/>
              </a:schemeClr>
            </a:solidFill>
            <a:ln>
              <a:noFill/>
            </a:ln>
            <a:effectLst/>
          </c:spPr>
          <c:invertIfNegative val="0"/>
          <c:val>
            <c:numRef>
              <c:f>'Question 41'!$B$11</c:f>
              <c:numCache>
                <c:formatCode>0.00%</c:formatCode>
                <c:ptCount val="1"/>
                <c:pt idx="0">
                  <c:v>7.4499999999999997E-2</c:v>
                </c:pt>
              </c:numCache>
            </c:numRef>
          </c:val>
          <c:extLst>
            <c:ext xmlns:c16="http://schemas.microsoft.com/office/drawing/2014/chart" uri="{C3380CC4-5D6E-409C-BE32-E72D297353CC}">
              <c16:uniqueId val="{00000007-67B5-AF41-B074-9BA4357985A5}"/>
            </c:ext>
          </c:extLst>
        </c:ser>
        <c:ser>
          <c:idx val="8"/>
          <c:order val="8"/>
          <c:tx>
            <c:strRef>
              <c:f>'Question 41'!$A$12</c:f>
              <c:strCache>
                <c:ptCount val="1"/>
                <c:pt idx="0">
                  <c:v>I installed a new HVAC unit and my energy costs increased significantly</c:v>
                </c:pt>
              </c:strCache>
            </c:strRef>
          </c:tx>
          <c:spPr>
            <a:solidFill>
              <a:schemeClr val="accent3">
                <a:lumMod val="60000"/>
              </a:schemeClr>
            </a:solidFill>
            <a:ln>
              <a:noFill/>
            </a:ln>
            <a:effectLst/>
          </c:spPr>
          <c:invertIfNegative val="0"/>
          <c:val>
            <c:numRef>
              <c:f>'Question 41'!$B$12</c:f>
              <c:numCache>
                <c:formatCode>0.00%</c:formatCode>
                <c:ptCount val="1"/>
                <c:pt idx="0">
                  <c:v>9.9399999999999988E-2</c:v>
                </c:pt>
              </c:numCache>
            </c:numRef>
          </c:val>
          <c:extLst>
            <c:ext xmlns:c16="http://schemas.microsoft.com/office/drawing/2014/chart" uri="{C3380CC4-5D6E-409C-BE32-E72D297353CC}">
              <c16:uniqueId val="{00000008-67B5-AF41-B074-9BA4357985A5}"/>
            </c:ext>
          </c:extLst>
        </c:ser>
        <c:ser>
          <c:idx val="9"/>
          <c:order val="9"/>
          <c:tx>
            <c:strRef>
              <c:f>'Question 41'!$A$13</c:f>
              <c:strCache>
                <c:ptCount val="1"/>
                <c:pt idx="0">
                  <c:v>I made other new home installations that have increased my energy costs significantly</c:v>
                </c:pt>
              </c:strCache>
            </c:strRef>
          </c:tx>
          <c:spPr>
            <a:solidFill>
              <a:schemeClr val="accent4">
                <a:lumMod val="60000"/>
              </a:schemeClr>
            </a:solidFill>
            <a:ln>
              <a:noFill/>
            </a:ln>
            <a:effectLst/>
          </c:spPr>
          <c:invertIfNegative val="0"/>
          <c:val>
            <c:numRef>
              <c:f>'Question 41'!$B$13</c:f>
              <c:numCache>
                <c:formatCode>0.00%</c:formatCode>
                <c:ptCount val="1"/>
                <c:pt idx="0">
                  <c:v>9.9399999999999988E-2</c:v>
                </c:pt>
              </c:numCache>
            </c:numRef>
          </c:val>
          <c:extLst>
            <c:ext xmlns:c16="http://schemas.microsoft.com/office/drawing/2014/chart" uri="{C3380CC4-5D6E-409C-BE32-E72D297353CC}">
              <c16:uniqueId val="{00000009-67B5-AF41-B074-9BA4357985A5}"/>
            </c:ext>
          </c:extLst>
        </c:ser>
        <c:ser>
          <c:idx val="10"/>
          <c:order val="10"/>
          <c:tx>
            <c:strRef>
              <c:f>'Question 41'!$A$14</c:f>
              <c:strCache>
                <c:ptCount val="1"/>
                <c:pt idx="0">
                  <c:v>Need to comply with energy efficiency regulations or building codes</c:v>
                </c:pt>
              </c:strCache>
            </c:strRef>
          </c:tx>
          <c:spPr>
            <a:solidFill>
              <a:schemeClr val="accent5">
                <a:lumMod val="60000"/>
              </a:schemeClr>
            </a:solidFill>
            <a:ln>
              <a:noFill/>
            </a:ln>
            <a:effectLst/>
          </c:spPr>
          <c:invertIfNegative val="0"/>
          <c:val>
            <c:numRef>
              <c:f>'Question 41'!$B$14</c:f>
              <c:numCache>
                <c:formatCode>0.00%</c:formatCode>
                <c:ptCount val="1"/>
                <c:pt idx="0">
                  <c:v>5.5899999999999998E-2</c:v>
                </c:pt>
              </c:numCache>
            </c:numRef>
          </c:val>
          <c:extLst>
            <c:ext xmlns:c16="http://schemas.microsoft.com/office/drawing/2014/chart" uri="{C3380CC4-5D6E-409C-BE32-E72D297353CC}">
              <c16:uniqueId val="{0000000A-67B5-AF41-B074-9BA4357985A5}"/>
            </c:ext>
          </c:extLst>
        </c:ser>
        <c:ser>
          <c:idx val="11"/>
          <c:order val="11"/>
          <c:tx>
            <c:strRef>
              <c:f>'Question 41'!$A$15</c:f>
              <c:strCache>
                <c:ptCount val="1"/>
                <c:pt idx="0">
                  <c:v>Desire to increase property value or appeal to renters</c:v>
                </c:pt>
              </c:strCache>
            </c:strRef>
          </c:tx>
          <c:spPr>
            <a:solidFill>
              <a:schemeClr val="accent6">
                <a:lumMod val="60000"/>
              </a:schemeClr>
            </a:solidFill>
            <a:ln>
              <a:noFill/>
            </a:ln>
            <a:effectLst/>
          </c:spPr>
          <c:invertIfNegative val="0"/>
          <c:val>
            <c:numRef>
              <c:f>'Question 41'!$B$15</c:f>
              <c:numCache>
                <c:formatCode>0.00%</c:formatCode>
                <c:ptCount val="1"/>
                <c:pt idx="0">
                  <c:v>8.6999999999999994E-2</c:v>
                </c:pt>
              </c:numCache>
            </c:numRef>
          </c:val>
          <c:extLst>
            <c:ext xmlns:c16="http://schemas.microsoft.com/office/drawing/2014/chart" uri="{C3380CC4-5D6E-409C-BE32-E72D297353CC}">
              <c16:uniqueId val="{0000000B-67B5-AF41-B074-9BA4357985A5}"/>
            </c:ext>
          </c:extLst>
        </c:ser>
        <c:ser>
          <c:idx val="12"/>
          <c:order val="12"/>
          <c:tx>
            <c:strRef>
              <c:f>'Question 41'!$A$16</c:f>
              <c:strCache>
                <c:ptCount val="1"/>
                <c:pt idx="0">
                  <c:v>Desire to optimize energy usage for renewable energy sources (e.g., solar panels)</c:v>
                </c:pt>
              </c:strCache>
            </c:strRef>
          </c:tx>
          <c:spPr>
            <a:solidFill>
              <a:schemeClr val="accent1">
                <a:lumMod val="80000"/>
                <a:lumOff val="20000"/>
              </a:schemeClr>
            </a:solidFill>
            <a:ln>
              <a:noFill/>
            </a:ln>
            <a:effectLst/>
          </c:spPr>
          <c:invertIfNegative val="0"/>
          <c:val>
            <c:numRef>
              <c:f>'Question 41'!$B$16</c:f>
              <c:numCache>
                <c:formatCode>0.00%</c:formatCode>
                <c:ptCount val="1"/>
                <c:pt idx="0">
                  <c:v>0.1242</c:v>
                </c:pt>
              </c:numCache>
            </c:numRef>
          </c:val>
          <c:extLst>
            <c:ext xmlns:c16="http://schemas.microsoft.com/office/drawing/2014/chart" uri="{C3380CC4-5D6E-409C-BE32-E72D297353CC}">
              <c16:uniqueId val="{0000000C-67B5-AF41-B074-9BA4357985A5}"/>
            </c:ext>
          </c:extLst>
        </c:ser>
        <c:ser>
          <c:idx val="13"/>
          <c:order val="13"/>
          <c:tx>
            <c:strRef>
              <c:f>'Question 41'!$A$17</c:f>
              <c:strCache>
                <c:ptCount val="1"/>
                <c:pt idx="0">
                  <c:v>Desire to track and analyze energy usage for insights and optimization</c:v>
                </c:pt>
              </c:strCache>
            </c:strRef>
          </c:tx>
          <c:spPr>
            <a:solidFill>
              <a:schemeClr val="accent2">
                <a:lumMod val="80000"/>
                <a:lumOff val="20000"/>
              </a:schemeClr>
            </a:solidFill>
            <a:ln>
              <a:noFill/>
            </a:ln>
            <a:effectLst/>
          </c:spPr>
          <c:invertIfNegative val="0"/>
          <c:val>
            <c:numRef>
              <c:f>'Question 41'!$B$17</c:f>
              <c:numCache>
                <c:formatCode>0.00%</c:formatCode>
                <c:ptCount val="1"/>
                <c:pt idx="0">
                  <c:v>6.83E-2</c:v>
                </c:pt>
              </c:numCache>
            </c:numRef>
          </c:val>
          <c:extLst>
            <c:ext xmlns:c16="http://schemas.microsoft.com/office/drawing/2014/chart" uri="{C3380CC4-5D6E-409C-BE32-E72D297353CC}">
              <c16:uniqueId val="{0000000D-67B5-AF41-B074-9BA4357985A5}"/>
            </c:ext>
          </c:extLst>
        </c:ser>
        <c:ser>
          <c:idx val="14"/>
          <c:order val="14"/>
          <c:tx>
            <c:strRef>
              <c:f>'Question 41'!$A$18</c:f>
              <c:strCache>
                <c:ptCount val="1"/>
                <c:pt idx="0">
                  <c:v>Other (please specify)</c:v>
                </c:pt>
              </c:strCache>
            </c:strRef>
          </c:tx>
          <c:spPr>
            <a:solidFill>
              <a:schemeClr val="accent3">
                <a:lumMod val="80000"/>
                <a:lumOff val="20000"/>
              </a:schemeClr>
            </a:solidFill>
            <a:ln>
              <a:noFill/>
            </a:ln>
            <a:effectLst/>
          </c:spPr>
          <c:invertIfNegative val="0"/>
          <c:val>
            <c:numRef>
              <c:f>'Question 41'!$B$18</c:f>
              <c:numCache>
                <c:formatCode>0.00%</c:formatCode>
                <c:ptCount val="1"/>
                <c:pt idx="0">
                  <c:v>5.5899999999999998E-2</c:v>
                </c:pt>
              </c:numCache>
            </c:numRef>
          </c:val>
          <c:extLst>
            <c:ext xmlns:c16="http://schemas.microsoft.com/office/drawing/2014/chart" uri="{C3380CC4-5D6E-409C-BE32-E72D297353CC}">
              <c16:uniqueId val="{0000000E-67B5-AF41-B074-9BA4357985A5}"/>
            </c:ext>
          </c:extLst>
        </c:ser>
        <c:dLbls>
          <c:showLegendKey val="0"/>
          <c:showVal val="0"/>
          <c:showCatName val="0"/>
          <c:showSerName val="0"/>
          <c:showPercent val="0"/>
          <c:showBubbleSize val="0"/>
        </c:dLbls>
        <c:gapWidth val="75"/>
        <c:overlap val="40"/>
        <c:axId val="1233445599"/>
        <c:axId val="1233436895"/>
      </c:barChart>
      <c:catAx>
        <c:axId val="1233445599"/>
        <c:scaling>
          <c:orientation val="minMax"/>
        </c:scaling>
        <c:delete val="1"/>
        <c:axPos val="b"/>
        <c:numFmt formatCode="General" sourceLinked="1"/>
        <c:majorTickMark val="none"/>
        <c:minorTickMark val="none"/>
        <c:tickLblPos val="nextTo"/>
        <c:crossAx val="1233436895"/>
        <c:crosses val="autoZero"/>
        <c:auto val="1"/>
        <c:lblAlgn val="ctr"/>
        <c:lblOffset val="100"/>
        <c:noMultiLvlLbl val="0"/>
      </c:catAx>
      <c:valAx>
        <c:axId val="123343689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33445599"/>
        <c:crosses val="autoZero"/>
        <c:crossBetween val="between"/>
      </c:valAx>
      <c:spPr>
        <a:noFill/>
        <a:ln>
          <a:noFill/>
        </a:ln>
        <a:effectLst/>
      </c:spPr>
    </c:plotArea>
    <c:legend>
      <c:legendPos val="r"/>
      <c:layout>
        <c:manualLayout>
          <c:xMode val="edge"/>
          <c:yMode val="edge"/>
          <c:x val="0.65903985323891356"/>
          <c:y val="5.4834100152316941E-2"/>
          <c:w val="0.33265964507092122"/>
          <c:h val="0.9426732650544341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2">
                  <a:lumMod val="10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1000">
                <a:latin typeface="+mn-lt"/>
              </a:rPr>
              <a:t>How have your energy bills changed over the last 3 years?</a:t>
            </a:r>
          </a:p>
        </c:rich>
      </c:tx>
      <c:overlay val="0"/>
    </c:title>
    <c:autoTitleDeleted val="0"/>
    <c:plotArea>
      <c:layout/>
      <c:barChart>
        <c:barDir val="bar"/>
        <c:grouping val="clustered"/>
        <c:varyColors val="0"/>
        <c:ser>
          <c:idx val="0"/>
          <c:order val="0"/>
          <c:spPr>
            <a:solidFill>
              <a:srgbClr val="00BF6F"/>
            </a:solidFill>
            <a:ln>
              <a:prstDash val="solid"/>
            </a:ln>
          </c:spPr>
          <c:invertIfNegative val="0"/>
          <c:dLbls>
            <c:spPr>
              <a:noFill/>
              <a:ln>
                <a:noFill/>
              </a:ln>
              <a:effectLst/>
            </c:spPr>
            <c:txPr>
              <a:bodyPr wrap="square" lIns="38100" tIns="19050" rIns="38100" bIns="19050" anchor="ctr">
                <a:spAutoFit/>
              </a:bodyPr>
              <a:lstStyle/>
              <a:p>
                <a:pPr>
                  <a:defRPr sz="900">
                    <a:solidFill>
                      <a:schemeClr val="bg2">
                        <a:lumMod val="1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20'!$A$4:$A$9</c:f>
              <c:strCache>
                <c:ptCount val="6"/>
                <c:pt idx="0">
                  <c:v>Decreased</c:v>
                </c:pt>
                <c:pt idx="1">
                  <c:v>Did not change</c:v>
                </c:pt>
                <c:pt idx="2">
                  <c:v>Increased by up to 15%</c:v>
                </c:pt>
                <c:pt idx="3">
                  <c:v>Increased  16-25%</c:v>
                </c:pt>
                <c:pt idx="4">
                  <c:v>Increased by 26-50%</c:v>
                </c:pt>
                <c:pt idx="5">
                  <c:v>Increased by more than 50%</c:v>
                </c:pt>
              </c:strCache>
            </c:strRef>
          </c:cat>
          <c:val>
            <c:numRef>
              <c:f>'Question 20'!$B$4:$B$9</c:f>
              <c:numCache>
                <c:formatCode>0.00%</c:formatCode>
                <c:ptCount val="6"/>
                <c:pt idx="0">
                  <c:v>1.9E-2</c:v>
                </c:pt>
                <c:pt idx="1">
                  <c:v>9.7200000000000009E-2</c:v>
                </c:pt>
                <c:pt idx="2">
                  <c:v>0.48099999999999998</c:v>
                </c:pt>
                <c:pt idx="3">
                  <c:v>0.25119999999999998</c:v>
                </c:pt>
                <c:pt idx="4">
                  <c:v>0.11609999999999999</c:v>
                </c:pt>
                <c:pt idx="5">
                  <c:v>3.5499999999999997E-2</c:v>
                </c:pt>
              </c:numCache>
            </c:numRef>
          </c:val>
          <c:extLst>
            <c:ext xmlns:c16="http://schemas.microsoft.com/office/drawing/2014/chart" uri="{C3380CC4-5D6E-409C-BE32-E72D297353CC}">
              <c16:uniqueId val="{00000000-590B-7B40-9535-B73E02348986}"/>
            </c:ext>
          </c:extLst>
        </c:ser>
        <c:dLbls>
          <c:dLblPos val="outEnd"/>
          <c:showLegendKey val="0"/>
          <c:showVal val="1"/>
          <c:showCatName val="0"/>
          <c:showSerName val="0"/>
          <c:showPercent val="0"/>
          <c:showBubbleSize val="0"/>
        </c:dLbls>
        <c:gapWidth val="150"/>
        <c:axId val="10"/>
        <c:axId val="100"/>
      </c:barChart>
      <c:valAx>
        <c:axId val="100"/>
        <c:scaling>
          <c:orientation val="minMax"/>
        </c:scaling>
        <c:delete val="1"/>
        <c:axPos val="b"/>
        <c:numFmt formatCode="0.00%" sourceLinked="1"/>
        <c:majorTickMark val="out"/>
        <c:minorTickMark val="none"/>
        <c:tickLblPos val="nextTo"/>
        <c:crossAx val="10"/>
        <c:crosses val="autoZero"/>
        <c:crossBetween val="between"/>
      </c:valAx>
      <c:catAx>
        <c:axId val="10"/>
        <c:scaling>
          <c:orientation val="minMax"/>
        </c:scaling>
        <c:delete val="0"/>
        <c:axPos val="l"/>
        <c:numFmt formatCode="General" sourceLinked="1"/>
        <c:majorTickMark val="out"/>
        <c:minorTickMark val="none"/>
        <c:tickLblPos val="nextTo"/>
        <c:txPr>
          <a:bodyPr/>
          <a:lstStyle/>
          <a:p>
            <a:pPr>
              <a:defRPr>
                <a:solidFill>
                  <a:schemeClr val="bg2">
                    <a:lumMod val="10000"/>
                  </a:schemeClr>
                </a:solidFill>
              </a:defRPr>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b="0">
                <a:solidFill>
                  <a:schemeClr val="bg2">
                    <a:lumMod val="10000"/>
                  </a:schemeClr>
                </a:solidFill>
                <a:effectLst/>
              </a:rPr>
              <a:t>How important is reducing your carbon footprint to you and to other members of your household?</a:t>
            </a:r>
          </a:p>
        </c:rich>
      </c:tx>
      <c:overlay val="0"/>
    </c:title>
    <c:autoTitleDeleted val="0"/>
    <c:plotArea>
      <c:layout/>
      <c:barChart>
        <c:barDir val="col"/>
        <c:grouping val="clustered"/>
        <c:varyColors val="0"/>
        <c:ser>
          <c:idx val="0"/>
          <c:order val="0"/>
          <c:tx>
            <c:strRef>
              <c:f>'Question 33'!$B$3</c:f>
              <c:strCache>
                <c:ptCount val="1"/>
                <c:pt idx="0">
                  <c:v>Responses</c:v>
                </c:pt>
              </c:strCache>
            </c:strRef>
          </c:tx>
          <c:spPr>
            <a:solidFill>
              <a:srgbClr val="00BF6F"/>
            </a:solidFill>
            <a:ln>
              <a:prstDash val="solid"/>
            </a:ln>
          </c:spPr>
          <c:invertIfNegative val="0"/>
          <c:cat>
            <c:strRef>
              <c:f>'Question 33'!$A$4:$A$6</c:f>
              <c:strCache>
                <c:ptCount val="3"/>
                <c:pt idx="0">
                  <c:v>Reducing energy consumption and carbon footprint  is very important to me and to others family members of my household</c:v>
                </c:pt>
                <c:pt idx="1">
                  <c:v>Reducing energy consumption and carbon footprint is important to my family/housemates, but not as important to me</c:v>
                </c:pt>
                <c:pt idx="2">
                  <c:v>Reducing energy consumption and carbon footprint  is not very important in my household</c:v>
                </c:pt>
              </c:strCache>
            </c:strRef>
          </c:cat>
          <c:val>
            <c:numRef>
              <c:f>'Question 33'!$B$4:$B$6</c:f>
              <c:numCache>
                <c:formatCode>0.00%</c:formatCode>
                <c:ptCount val="3"/>
                <c:pt idx="0">
                  <c:v>0.5806</c:v>
                </c:pt>
                <c:pt idx="1">
                  <c:v>0.2359</c:v>
                </c:pt>
                <c:pt idx="2">
                  <c:v>0.1835</c:v>
                </c:pt>
              </c:numCache>
            </c:numRef>
          </c:val>
          <c:extLst>
            <c:ext xmlns:c16="http://schemas.microsoft.com/office/drawing/2014/chart" uri="{C3380CC4-5D6E-409C-BE32-E72D297353CC}">
              <c16:uniqueId val="{00000000-5568-CD44-A1EC-BD55B959D9B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none"/>
        <c:minorTickMark val="none"/>
        <c:tickLblPos val="nextTo"/>
        <c:txPr>
          <a:bodyPr/>
          <a:lstStyle/>
          <a:p>
            <a:pPr>
              <a:defRPr>
                <a:solidFill>
                  <a:schemeClr val="bg2">
                    <a:lumMod val="10000"/>
                  </a:schemeClr>
                </a:solidFill>
              </a:defRPr>
            </a:pPr>
            <a:endParaRPr lang="en-US"/>
          </a:p>
        </c:txPr>
        <c:crossAx val="10"/>
        <c:crosses val="autoZero"/>
        <c:crossBetween val="between"/>
      </c:valAx>
      <c:catAx>
        <c:axId val="10"/>
        <c:scaling>
          <c:orientation val="minMax"/>
        </c:scaling>
        <c:delete val="0"/>
        <c:axPos val="b"/>
        <c:numFmt formatCode="General" sourceLinked="1"/>
        <c:majorTickMark val="none"/>
        <c:minorTickMark val="none"/>
        <c:tickLblPos val="nextTo"/>
        <c:txPr>
          <a:bodyPr/>
          <a:lstStyle/>
          <a:p>
            <a:pPr>
              <a:defRPr sz="800">
                <a:solidFill>
                  <a:schemeClr val="bg2">
                    <a:lumMod val="10000"/>
                  </a:schemeClr>
                </a:solidFill>
              </a:defRPr>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2"/>
                </a:solidFill>
                <a:latin typeface="+mn-lt"/>
                <a:ea typeface="+mn-ea"/>
                <a:cs typeface="+mn-cs"/>
              </a:defRPr>
            </a:pPr>
            <a:r>
              <a:rPr lang="en-US" sz="1200"/>
              <a:t>Reasons for Installing EMS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4"/>
            </a:solidFill>
            <a:ln w="19050">
              <a:noFill/>
            </a:ln>
            <a:effectLst/>
          </c:spPr>
          <c:invertIfNegative val="0"/>
          <c:cat>
            <c:strRef>
              <c:f>'Reasons for Installing'!$A$142:$I$142</c:f>
              <c:strCache>
                <c:ptCount val="9"/>
                <c:pt idx="0">
                  <c:v>Increased awareness of the technology</c:v>
                </c:pt>
                <c:pt idx="1">
                  <c:v>Rising energy costs</c:v>
                </c:pt>
                <c:pt idx="2">
                  <c:v>Energy wastefulness and concern about the environment</c:v>
                </c:pt>
                <c:pt idx="3">
                  <c:v>Government incentives or rebates</c:v>
                </c:pt>
                <c:pt idx="4">
                  <c:v>Interest in new technology and innovation</c:v>
                </c:pt>
                <c:pt idx="5">
                  <c:v>To improve comfort and convenience</c:v>
                </c:pt>
                <c:pt idx="6">
                  <c:v>Recommendations from friends and family</c:v>
                </c:pt>
                <c:pt idx="7">
                  <c:v>I bought an electric vehicle and my energy costs increased significantly</c:v>
                </c:pt>
                <c:pt idx="8">
                  <c:v>I installed a new HVAC unit and my energy costs increased significantly</c:v>
                </c:pt>
              </c:strCache>
            </c:strRef>
          </c:cat>
          <c:val>
            <c:numRef>
              <c:f>'Reasons for Installing'!$A$143:$I$143</c:f>
              <c:numCache>
                <c:formatCode>0%</c:formatCode>
                <c:ptCount val="9"/>
                <c:pt idx="0">
                  <c:v>0.13502109704641349</c:v>
                </c:pt>
                <c:pt idx="1">
                  <c:v>0.30801687763713081</c:v>
                </c:pt>
                <c:pt idx="2">
                  <c:v>0.11392405063291139</c:v>
                </c:pt>
                <c:pt idx="3">
                  <c:v>0.12236286919831224</c:v>
                </c:pt>
                <c:pt idx="4">
                  <c:v>5.0632911392405063E-2</c:v>
                </c:pt>
                <c:pt idx="5">
                  <c:v>0.12236286919831224</c:v>
                </c:pt>
                <c:pt idx="6">
                  <c:v>9.2827004219409287E-2</c:v>
                </c:pt>
                <c:pt idx="7">
                  <c:v>0.1729957805907173</c:v>
                </c:pt>
                <c:pt idx="8">
                  <c:v>3.3755274261603373E-2</c:v>
                </c:pt>
              </c:numCache>
            </c:numRef>
          </c:val>
          <c:extLst>
            <c:ext xmlns:c16="http://schemas.microsoft.com/office/drawing/2014/chart" uri="{C3380CC4-5D6E-409C-BE32-E72D297353CC}">
              <c16:uniqueId val="{00000000-9070-0C4A-8B33-3054AD8C630E}"/>
            </c:ext>
          </c:extLst>
        </c:ser>
        <c:dLbls>
          <c:showLegendKey val="0"/>
          <c:showVal val="0"/>
          <c:showCatName val="0"/>
          <c:showSerName val="0"/>
          <c:showPercent val="0"/>
          <c:showBubbleSize val="0"/>
        </c:dLbls>
        <c:gapWidth val="150"/>
        <c:axId val="1306806192"/>
        <c:axId val="1076068944"/>
      </c:barChart>
      <c:valAx>
        <c:axId val="1076068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306806192"/>
        <c:crosses val="autoZero"/>
        <c:crossBetween val="between"/>
      </c:valAx>
      <c:catAx>
        <c:axId val="13068061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2">
                    <a:lumMod val="10000"/>
                  </a:schemeClr>
                </a:solidFill>
                <a:latin typeface="+mn-lt"/>
                <a:ea typeface="+mn-ea"/>
                <a:cs typeface="+mn-cs"/>
              </a:defRPr>
            </a:pPr>
            <a:endParaRPr lang="en-US"/>
          </a:p>
        </c:txPr>
        <c:crossAx val="107606894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solidFill>
                  <a:srgbClr val="0D0D0D"/>
                </a:solidFill>
                <a:effectLst/>
                <a:latin typeface="Montserrat" pitchFamily="2" charset="77"/>
                <a:ea typeface="Calibri" panose="020F0502020204030204" pitchFamily="34" charset="0"/>
                <a:cs typeface="AppleSystemUIFont"/>
              </a:rPr>
              <a:t>Smart home adoption has been steadily increasing over the past few years, as homeowners seek to use technology to improve the comfort, convenience, and security of their homes. </a:t>
            </a:r>
          </a:p>
          <a:p>
            <a:pPr algn="l">
              <a:buFont typeface="+mj-lt"/>
              <a:buAutoNum type="arabicPeriod"/>
            </a:pPr>
            <a:r>
              <a:rPr lang="en-US" sz="2400" b="0" i="0">
                <a:solidFill>
                  <a:srgbClr val="374151"/>
                </a:solidFill>
                <a:effectLst/>
                <a:latin typeface="Söhne"/>
              </a:rPr>
              <a:t>"One of the key benefits of smart home energy management systems is their ability to integrate with the energy grid, allowing homeowners to participate in demand response programs and other initiatives that help reduce peak energy consumption and enhance grid reliability."</a:t>
            </a:r>
          </a:p>
          <a:p>
            <a:pPr algn="l">
              <a:buFont typeface="+mj-lt"/>
              <a:buAutoNum type="arabicPeriod"/>
            </a:pPr>
            <a:r>
              <a:rPr lang="en-US" sz="2400" b="0" i="0">
                <a:solidFill>
                  <a:srgbClr val="374151"/>
                </a:solidFill>
                <a:effectLst/>
                <a:latin typeface="Söhne"/>
              </a:rPr>
              <a:t>"Smart home energy management systems have the potential to play a critical role in renewable energy integration by allowing homeowners to monitor energy production and consumption and adjust energy usage patterns to ensure that excess energy is stored or sold back to the grid when appropriate.</a:t>
            </a:r>
          </a:p>
          <a:p>
            <a:endParaRPr lang="en-US" sz="1600"/>
          </a:p>
        </p:txBody>
      </p:sp>
      <p:sp>
        <p:nvSpPr>
          <p:cNvPr id="4" name="Slide Number Placeholder 3"/>
          <p:cNvSpPr>
            <a:spLocks noGrp="1"/>
          </p:cNvSpPr>
          <p:nvPr>
            <p:ph type="sldNum" sz="quarter" idx="5"/>
          </p:nvPr>
        </p:nvSpPr>
        <p:spPr/>
        <p:txBody>
          <a:bodyPr/>
          <a:lstStyle/>
          <a:p>
            <a:fld id="{71D695C2-AC0E-9E4D-A49A-CE2D1910C4AE}" type="slidenum">
              <a:rPr lang="en-US" smtClean="0"/>
              <a:t>5</a:t>
            </a:fld>
            <a:endParaRPr lang="en-US"/>
          </a:p>
        </p:txBody>
      </p:sp>
    </p:spTree>
    <p:extLst>
      <p:ext uri="{BB962C8B-B14F-4D97-AF65-F5344CB8AC3E}">
        <p14:creationId xmlns:p14="http://schemas.microsoft.com/office/powerpoint/2010/main" val="341948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a:solidFill>
                  <a:srgbClr val="374151"/>
                </a:solidFill>
                <a:effectLst/>
                <a:latin typeface="Söhne"/>
              </a:rPr>
              <a:t>Wearables, such as smartwatches and fitness trackers, are increasingly being integrated into smart homes, allowing homeowners to track and manage their health and wellness goals from a central platform. These devices can be connected to other smart home devices such as smart thermostats and lighting systems, allowing for automated adjustments based on the user's activity level, sleep patterns, and other biometric data.</a:t>
            </a:r>
          </a:p>
          <a:p>
            <a:pPr algn="l">
              <a:buFont typeface="+mj-lt"/>
              <a:buAutoNum type="arabicPeriod"/>
            </a:pPr>
            <a:r>
              <a:rPr lang="en-US" b="0" i="0">
                <a:solidFill>
                  <a:srgbClr val="374151"/>
                </a:solidFill>
                <a:effectLst/>
                <a:latin typeface="Söhne"/>
              </a:rPr>
              <a:t>Voice assistants like Amazon Alexa and Google Assistant are becoming popular tools for controlling smart home devices with voice commands. This trend is expected to continue as more devices are built with the ability to be controlled by voice commands. Additionally, smart home devices are increasingly being designed with interoperability in mind, enabling users to control multiple devices from a single interface.</a:t>
            </a:r>
          </a:p>
          <a:p>
            <a:pPr algn="l">
              <a:buFont typeface="+mj-lt"/>
              <a:buAutoNum type="arabicPeriod"/>
            </a:pPr>
            <a:r>
              <a:rPr lang="en-US" b="0" i="0">
                <a:solidFill>
                  <a:srgbClr val="374151"/>
                </a:solidFill>
                <a:effectLst/>
                <a:latin typeface="Söhne"/>
              </a:rPr>
              <a:t>The adoption of wearables and voice assistants in smart homes is driven by several factors, including the increasing focus on health and wellness, the desire for convenience and seamless user experience, and the need for remote control and automation. As the technology becomes more widely available and accessible, it is expected to continue to grow and evolve, with advancements in connectivity standards and artificial intelligence having a significant impact on the future of smart homes.</a:t>
            </a:r>
          </a:p>
          <a:p>
            <a:endParaRPr lang="en-US"/>
          </a:p>
        </p:txBody>
      </p:sp>
      <p:sp>
        <p:nvSpPr>
          <p:cNvPr id="4" name="Slide Number Placeholder 3"/>
          <p:cNvSpPr>
            <a:spLocks noGrp="1"/>
          </p:cNvSpPr>
          <p:nvPr>
            <p:ph type="sldNum" sz="quarter" idx="5"/>
          </p:nvPr>
        </p:nvSpPr>
        <p:spPr/>
        <p:txBody>
          <a:bodyPr/>
          <a:lstStyle/>
          <a:p>
            <a:fld id="{71D695C2-AC0E-9E4D-A49A-CE2D1910C4AE}" type="slidenum">
              <a:rPr lang="en-US" smtClean="0"/>
              <a:t>7</a:t>
            </a:fld>
            <a:endParaRPr lang="en-US"/>
          </a:p>
        </p:txBody>
      </p:sp>
    </p:spTree>
    <p:extLst>
      <p:ext uri="{BB962C8B-B14F-4D97-AF65-F5344CB8AC3E}">
        <p14:creationId xmlns:p14="http://schemas.microsoft.com/office/powerpoint/2010/main" val="43797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5A919-F8AD-A64A-BEA2-B66A6D0F2D45}" type="slidenum">
              <a:rPr lang="en-US" smtClean="0"/>
              <a:pPr/>
              <a:t>17</a:t>
            </a:fld>
            <a:endParaRPr lang="en-US"/>
          </a:p>
        </p:txBody>
      </p:sp>
    </p:spTree>
    <p:extLst>
      <p:ext uri="{BB962C8B-B14F-4D97-AF65-F5344CB8AC3E}">
        <p14:creationId xmlns:p14="http://schemas.microsoft.com/office/powerpoint/2010/main" val="2741367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850"/>
          <a:stretch/>
        </p:blipFill>
        <p:spPr>
          <a:xfrm>
            <a:off x="872839" y="498889"/>
            <a:ext cx="4705001" cy="1357499"/>
          </a:xfrm>
          <a:prstGeom prst="rect">
            <a:avLst/>
          </a:prstGeom>
        </p:spPr>
      </p:pic>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6186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0648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3">
            <a:extLst>
              <a:ext uri="{FF2B5EF4-FFF2-40B4-BE49-F238E27FC236}">
                <a16:creationId xmlns:a16="http://schemas.microsoft.com/office/drawing/2014/main" id="{F70A4FDD-C88B-4C0F-95B3-E3C1D2A32ABF}"/>
              </a:ext>
            </a:extLst>
          </p:cNvPr>
          <p:cNvSpPr>
            <a:spLocks noGrp="1"/>
          </p:cNvSpPr>
          <p:nvPr>
            <p:ph type="sldNum" sz="quarter" idx="15"/>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98946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205227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379114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516180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7" name="Slide Number Placeholder 3">
            <a:extLst>
              <a:ext uri="{FF2B5EF4-FFF2-40B4-BE49-F238E27FC236}">
                <a16:creationId xmlns:a16="http://schemas.microsoft.com/office/drawing/2014/main" id="{70E884FE-2DFD-4118-902C-7C9075D2885F}"/>
              </a:ext>
            </a:extLst>
          </p:cNvPr>
          <p:cNvSpPr>
            <a:spLocks noGrp="1"/>
          </p:cNvSpPr>
          <p:nvPr>
            <p:ph type="sldNum" sz="quarter" idx="15"/>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788932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DD9BE2-A992-7C4A-A7CB-99B9F28EA4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32788" y="5240660"/>
            <a:ext cx="2059212" cy="1617340"/>
          </a:xfrm>
          <a:prstGeom prst="rect">
            <a:avLst/>
          </a:prstGeom>
        </p:spPr>
      </p:pic>
      <p:sp>
        <p:nvSpPr>
          <p:cNvPr id="4" name="Rectangle 3">
            <a:extLst>
              <a:ext uri="{FF2B5EF4-FFF2-40B4-BE49-F238E27FC236}">
                <a16:creationId xmlns:a16="http://schemas.microsoft.com/office/drawing/2014/main" id="{351855C4-B1DE-8546-8909-5867B660422B}"/>
              </a:ext>
            </a:extLst>
          </p:cNvPr>
          <p:cNvSpPr/>
          <p:nvPr userDrawn="1"/>
        </p:nvSpPr>
        <p:spPr>
          <a:xfrm>
            <a:off x="219541" y="2556165"/>
            <a:ext cx="11752918" cy="17456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Content Placeholder 5">
            <a:extLst>
              <a:ext uri="{FF2B5EF4-FFF2-40B4-BE49-F238E27FC236}">
                <a16:creationId xmlns:a16="http://schemas.microsoft.com/office/drawing/2014/main" id="{C124F5A4-E29B-484A-9895-51307848E2CD}"/>
              </a:ext>
            </a:extLst>
          </p:cNvPr>
          <p:cNvSpPr>
            <a:spLocks noGrp="1"/>
          </p:cNvSpPr>
          <p:nvPr>
            <p:ph sz="quarter" idx="10"/>
          </p:nvPr>
        </p:nvSpPr>
        <p:spPr>
          <a:xfrm>
            <a:off x="1177458" y="2816225"/>
            <a:ext cx="10089662" cy="1195388"/>
          </a:xfrm>
        </p:spPr>
        <p:txBody>
          <a:bodyPr anchor="ctr"/>
          <a:lstStyle>
            <a:lvl1pPr marL="0" indent="0">
              <a:buNone/>
              <a:defRPr b="1">
                <a:solidFill>
                  <a:schemeClr val="bg1"/>
                </a:solidFill>
                <a:latin typeface="+mj-lt"/>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96352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24551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a:xfrm>
            <a:off x="273642" y="6362702"/>
            <a:ext cx="620027" cy="352458"/>
          </a:xfrm>
          <a:prstGeom prst="rect">
            <a:avLst/>
          </a:prstGeo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91634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
        <p:nvSpPr>
          <p:cNvPr id="11" name="Slide Number Placeholder 4">
            <a:extLst>
              <a:ext uri="{FF2B5EF4-FFF2-40B4-BE49-F238E27FC236}">
                <a16:creationId xmlns:a16="http://schemas.microsoft.com/office/drawing/2014/main" id="{E72B42F1-BD86-49BA-8175-DCA61CD7973B}"/>
              </a:ext>
            </a:extLst>
          </p:cNvPr>
          <p:cNvSpPr>
            <a:spLocks noGrp="1"/>
          </p:cNvSpPr>
          <p:nvPr>
            <p:ph type="sldNum" sz="quarter" idx="4"/>
          </p:nvPr>
        </p:nvSpPr>
        <p:spPr>
          <a:xfrm>
            <a:off x="273642" y="6362702"/>
            <a:ext cx="620027" cy="352458"/>
          </a:xfrm>
          <a:prstGeom prst="rect">
            <a:avLst/>
          </a:prstGeom>
        </p:spPr>
        <p:txBody>
          <a:bodyPr vert="horz" lIns="91440" tIns="45720" rIns="91440" bIns="45720" rtlCol="0" anchor="ctr"/>
          <a:lstStyle>
            <a:lvl1pPr algn="l">
              <a:defRPr sz="1000" baseline="0">
                <a:solidFill>
                  <a:schemeClr val="tx1"/>
                </a:solidFill>
              </a:defRPr>
            </a:lvl1pPr>
          </a:lstStyle>
          <a:p>
            <a:fld id="{4658F449-AC56-C64A-8488-86A10DE691DA}" type="slidenum">
              <a:rPr lang="en-US" smtClean="0"/>
              <a:pPr/>
              <a:t>‹#›</a:t>
            </a:fld>
            <a:endParaRPr lang="en-US" dirty="0"/>
          </a:p>
        </p:txBody>
      </p:sp>
      <p:pic>
        <p:nvPicPr>
          <p:cNvPr id="14" name="Picture 13">
            <a:extLst>
              <a:ext uri="{FF2B5EF4-FFF2-40B4-BE49-F238E27FC236}">
                <a16:creationId xmlns:a16="http://schemas.microsoft.com/office/drawing/2014/main" id="{862ABEFB-2DF2-490C-A396-19CD7A8C65C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434942" y="6207644"/>
            <a:ext cx="828040" cy="593270"/>
          </a:xfrm>
          <a:prstGeom prst="rect">
            <a:avLst/>
          </a:prstGeom>
        </p:spPr>
      </p:pic>
      <p:sp>
        <p:nvSpPr>
          <p:cNvPr id="15" name="Footer Placeholder 5">
            <a:extLst>
              <a:ext uri="{FF2B5EF4-FFF2-40B4-BE49-F238E27FC236}">
                <a16:creationId xmlns:a16="http://schemas.microsoft.com/office/drawing/2014/main" id="{6F3B9CDB-C4FA-4CCF-9EEE-CB0B2C614035}"/>
              </a:ext>
            </a:extLst>
          </p:cNvPr>
          <p:cNvSpPr txBox="1">
            <a:spLocks/>
          </p:cNvSpPr>
          <p:nvPr userDrawn="1"/>
        </p:nvSpPr>
        <p:spPr>
          <a:xfrm>
            <a:off x="868446" y="6376195"/>
            <a:ext cx="755165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Continental Automated Buildings Association  |  Smart Home Energy Management</a:t>
            </a:r>
          </a:p>
        </p:txBody>
      </p:sp>
      <p:pic>
        <p:nvPicPr>
          <p:cNvPr id="8" name="Picture 7">
            <a:extLst>
              <a:ext uri="{FF2B5EF4-FFF2-40B4-BE49-F238E27FC236}">
                <a16:creationId xmlns:a16="http://schemas.microsoft.com/office/drawing/2014/main" id="{92AE6146-BE8D-469F-BA39-15C61057048A}"/>
              </a:ext>
            </a:extLst>
          </p:cNvPr>
          <p:cNvPicPr>
            <a:picLocks noChangeAspect="1"/>
          </p:cNvPicPr>
          <p:nvPr userDrawn="1"/>
        </p:nvPicPr>
        <p:blipFill>
          <a:blip r:embed="rId21"/>
          <a:stretch>
            <a:fillRect/>
          </a:stretch>
        </p:blipFill>
        <p:spPr>
          <a:xfrm>
            <a:off x="11323554" y="6176963"/>
            <a:ext cx="593287" cy="591742"/>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6" r:id="rId2"/>
    <p:sldLayoutId id="2147483867" r:id="rId3"/>
    <p:sldLayoutId id="2147483868" r:id="rId4"/>
    <p:sldLayoutId id="2147483869" r:id="rId5"/>
    <p:sldLayoutId id="2147483969" r:id="rId6"/>
    <p:sldLayoutId id="2147483871" r:id="rId7"/>
    <p:sldLayoutId id="2147483955" r:id="rId8"/>
    <p:sldLayoutId id="2147483956" r:id="rId9"/>
    <p:sldLayoutId id="2147483957" r:id="rId10"/>
    <p:sldLayoutId id="2147483958" r:id="rId11"/>
    <p:sldLayoutId id="2147483964" r:id="rId12"/>
    <p:sldLayoutId id="2147483965" r:id="rId13"/>
    <p:sldLayoutId id="2147483966" r:id="rId14"/>
    <p:sldLayoutId id="2147483967" r:id="rId15"/>
    <p:sldLayoutId id="2147483968" r:id="rId16"/>
    <p:sldLayoutId id="2147483972" r:id="rId17"/>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2.xml"/><Relationship Id="rId5" Type="http://schemas.openxmlformats.org/officeDocument/2006/relationships/image" Target="../media/image65.sv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1.png"/><Relationship Id="rId3" Type="http://schemas.openxmlformats.org/officeDocument/2006/relationships/hyperlink" Target="mailto:gallmendinger@harborresearch.com" TargetMode="External"/><Relationship Id="rId7" Type="http://schemas.openxmlformats.org/officeDocument/2006/relationships/image" Target="../media/image69.png"/><Relationship Id="rId12" Type="http://schemas.openxmlformats.org/officeDocument/2006/relationships/hyperlink" Target="mailto:dintolubbechmil@harborresearch.com" TargetMode="External"/><Relationship Id="rId2" Type="http://schemas.openxmlformats.org/officeDocument/2006/relationships/image" Target="../media/image67.png"/><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68.png"/><Relationship Id="rId10" Type="http://schemas.openxmlformats.org/officeDocument/2006/relationships/image" Target="../media/image70.png"/><Relationship Id="rId4" Type="http://schemas.openxmlformats.org/officeDocument/2006/relationships/hyperlink" Target="mailto:jmuna@harborresearch.com" TargetMode="External"/><Relationship Id="rId9" Type="http://schemas.openxmlformats.org/officeDocument/2006/relationships/hyperlink" Target="mailto:hpascarella@harborresearch.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levy.com@harborresearch.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mailto:dintolubbechmil@harborresearch.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9.sv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1.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3.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7.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jpeg"/><Relationship Id="rId2" Type="http://schemas.openxmlformats.org/officeDocument/2006/relationships/notesSlide" Target="../notesSlides/notesSlide2.xml"/><Relationship Id="rId16" Type="http://schemas.openxmlformats.org/officeDocument/2006/relationships/image" Target="../media/image53.svg"/><Relationship Id="rId20"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 Id="rId22"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5CEC568-EE6C-47AD-B100-C14E8C50659C}"/>
              </a:ext>
            </a:extLst>
          </p:cNvPr>
          <p:cNvSpPr txBox="1">
            <a:spLocks/>
          </p:cNvSpPr>
          <p:nvPr/>
        </p:nvSpPr>
        <p:spPr>
          <a:xfrm>
            <a:off x="838200" y="2134599"/>
            <a:ext cx="8563377" cy="1848822"/>
          </a:xfrm>
          <a:prstGeom prst="rect">
            <a:avLst/>
          </a:prstGeom>
        </p:spPr>
        <p:txBody>
          <a:bodyPr>
            <a:noAutofit/>
          </a:bodyPr>
          <a:lst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a:lstStyle>
          <a:p>
            <a:r>
              <a:rPr lang="en-CA" sz="4000" dirty="0">
                <a:solidFill>
                  <a:schemeClr val="tx1"/>
                </a:solidFill>
              </a:rPr>
              <a:t>Landmark Research Report:</a:t>
            </a:r>
            <a:br>
              <a:rPr lang="en-CA" sz="3200" dirty="0">
                <a:solidFill>
                  <a:schemeClr val="tx1"/>
                </a:solidFill>
              </a:rPr>
            </a:br>
            <a:br>
              <a:rPr lang="en-CA" sz="1500" dirty="0">
                <a:solidFill>
                  <a:schemeClr val="tx1"/>
                </a:solidFill>
              </a:rPr>
            </a:br>
            <a:r>
              <a:rPr lang="en-CA" sz="3200" dirty="0">
                <a:solidFill>
                  <a:schemeClr val="tx1"/>
                </a:solidFill>
              </a:rPr>
              <a:t>Smart Home Energy Management</a:t>
            </a:r>
            <a:br>
              <a:rPr lang="en-CA" sz="3200" dirty="0">
                <a:solidFill>
                  <a:schemeClr val="tx1"/>
                </a:solidFill>
              </a:rPr>
            </a:br>
            <a:r>
              <a:rPr lang="en-CA" sz="1800" i="1" dirty="0">
                <a:solidFill>
                  <a:schemeClr val="tx1"/>
                </a:solidFill>
              </a:rPr>
              <a:t>Think Tank</a:t>
            </a:r>
            <a:endParaRPr lang="en-CA" sz="3200" dirty="0">
              <a:solidFill>
                <a:schemeClr val="tx1"/>
              </a:solidFill>
            </a:endParaRPr>
          </a:p>
        </p:txBody>
      </p:sp>
      <p:sp>
        <p:nvSpPr>
          <p:cNvPr id="5" name="Subtitle 2">
            <a:extLst>
              <a:ext uri="{FF2B5EF4-FFF2-40B4-BE49-F238E27FC236}">
                <a16:creationId xmlns:a16="http://schemas.microsoft.com/office/drawing/2014/main" id="{96DB0E9B-4228-4830-A8D9-EA3D270A0E9C}"/>
              </a:ext>
            </a:extLst>
          </p:cNvPr>
          <p:cNvSpPr txBox="1">
            <a:spLocks/>
          </p:cNvSpPr>
          <p:nvPr/>
        </p:nvSpPr>
        <p:spPr>
          <a:xfrm>
            <a:off x="827773" y="3961287"/>
            <a:ext cx="8331558" cy="89757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b="1" dirty="0"/>
              <a:t>Harbor Research</a:t>
            </a:r>
          </a:p>
          <a:p>
            <a:pPr marL="0" indent="0">
              <a:buNone/>
            </a:pPr>
            <a:r>
              <a:rPr lang="en-US" sz="1200" dirty="0"/>
              <a:t>Harry Pascarella	Daniel </a:t>
            </a:r>
            <a:r>
              <a:rPr lang="en-US" sz="1200" dirty="0" err="1"/>
              <a:t>Chmil</a:t>
            </a:r>
            <a:r>
              <a:rPr lang="en-US" sz="1200" dirty="0"/>
              <a:t>	</a:t>
            </a:r>
          </a:p>
          <a:p>
            <a:pPr marL="0" indent="0">
              <a:buNone/>
            </a:pPr>
            <a:r>
              <a:rPr lang="en-US" sz="1200" dirty="0"/>
              <a:t>Jamil Muna		Martina Guglielmone</a:t>
            </a:r>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155864-CBB7-1A96-6824-5F096ADE5B23}"/>
              </a:ext>
            </a:extLst>
          </p:cNvPr>
          <p:cNvSpPr>
            <a:spLocks noGrp="1"/>
          </p:cNvSpPr>
          <p:nvPr>
            <p:ph type="sldNum" sz="quarter" idx="15"/>
          </p:nvPr>
        </p:nvSpPr>
        <p:spPr/>
        <p:txBody>
          <a:bodyPr/>
          <a:lstStyle/>
          <a:p>
            <a:fld id="{4658F449-AC56-C64A-8488-86A10DE691DA}" type="slidenum">
              <a:rPr lang="en-US" smtClean="0"/>
              <a:pPr/>
              <a:t>10</a:t>
            </a:fld>
            <a:endParaRPr lang="en-US"/>
          </a:p>
        </p:txBody>
      </p:sp>
      <p:sp>
        <p:nvSpPr>
          <p:cNvPr id="22" name="Title 1">
            <a:extLst>
              <a:ext uri="{FF2B5EF4-FFF2-40B4-BE49-F238E27FC236}">
                <a16:creationId xmlns:a16="http://schemas.microsoft.com/office/drawing/2014/main" id="{624A1F35-FDFD-2954-6842-79607AB6509E}"/>
              </a:ext>
            </a:extLst>
          </p:cNvPr>
          <p:cNvSpPr txBox="1">
            <a:spLocks/>
          </p:cNvSpPr>
          <p:nvPr/>
        </p:nvSpPr>
        <p:spPr>
          <a:xfrm>
            <a:off x="614709" y="68516"/>
            <a:ext cx="9567930" cy="4476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a:lstStyle>
          <a:p>
            <a:r>
              <a:rPr lang="en-US"/>
              <a:t>Rising Energy Cost Are a Key Concern Driving Curiosity Around Energy Management</a:t>
            </a:r>
          </a:p>
        </p:txBody>
      </p:sp>
      <p:sp>
        <p:nvSpPr>
          <p:cNvPr id="23" name="Text Placeholder 3">
            <a:extLst>
              <a:ext uri="{FF2B5EF4-FFF2-40B4-BE49-F238E27FC236}">
                <a16:creationId xmlns:a16="http://schemas.microsoft.com/office/drawing/2014/main" id="{529646C1-E3B1-3DC8-58F1-23D095498C3E}"/>
              </a:ext>
            </a:extLst>
          </p:cNvPr>
          <p:cNvSpPr txBox="1">
            <a:spLocks/>
          </p:cNvSpPr>
          <p:nvPr/>
        </p:nvSpPr>
        <p:spPr>
          <a:xfrm>
            <a:off x="583655" y="997513"/>
            <a:ext cx="10512425" cy="512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5875" indent="0">
              <a:lnSpc>
                <a:spcPct val="100000"/>
              </a:lnSpc>
              <a:spcBef>
                <a:spcPts val="0"/>
              </a:spcBef>
              <a:buFont typeface="Arial"/>
              <a:buNone/>
            </a:pPr>
            <a:r>
              <a:rPr lang="en-US" sz="1400">
                <a:solidFill>
                  <a:schemeClr val="bg2">
                    <a:lumMod val="10000"/>
                  </a:schemeClr>
                </a:solidFill>
                <a:latin typeface="Montserrat" pitchFamily="2" charset="77"/>
              </a:rPr>
              <a:t>Four key factors seem to drive adoption: economic concerns, an interest in sustainability and concern for the environment, interest in trying new technologies, and desire to optimize energy usage.</a:t>
            </a:r>
          </a:p>
        </p:txBody>
      </p:sp>
      <p:grpSp>
        <p:nvGrpSpPr>
          <p:cNvPr id="9" name="Group 8">
            <a:extLst>
              <a:ext uri="{FF2B5EF4-FFF2-40B4-BE49-F238E27FC236}">
                <a16:creationId xmlns:a16="http://schemas.microsoft.com/office/drawing/2014/main" id="{229B4D1F-8C30-BC19-7B19-95197DAA5165}"/>
              </a:ext>
            </a:extLst>
          </p:cNvPr>
          <p:cNvGrpSpPr/>
          <p:nvPr/>
        </p:nvGrpSpPr>
        <p:grpSpPr>
          <a:xfrm>
            <a:off x="583655" y="1584417"/>
            <a:ext cx="7119169" cy="4885957"/>
            <a:chOff x="583655" y="1584417"/>
            <a:chExt cx="5998932" cy="4495911"/>
          </a:xfrm>
        </p:grpSpPr>
        <p:graphicFrame>
          <p:nvGraphicFramePr>
            <p:cNvPr id="19" name="Chart 18">
              <a:extLst>
                <a:ext uri="{FF2B5EF4-FFF2-40B4-BE49-F238E27FC236}">
                  <a16:creationId xmlns:a16="http://schemas.microsoft.com/office/drawing/2014/main" id="{3D30F3BF-B02A-90DD-D06E-0F5070FF6F22}"/>
                </a:ext>
              </a:extLst>
            </p:cNvPr>
            <p:cNvGraphicFramePr>
              <a:graphicFrameLocks/>
            </p:cNvGraphicFramePr>
            <p:nvPr/>
          </p:nvGraphicFramePr>
          <p:xfrm>
            <a:off x="583655" y="1584417"/>
            <a:ext cx="5998932" cy="4495911"/>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a:extLst>
                <a:ext uri="{FF2B5EF4-FFF2-40B4-BE49-F238E27FC236}">
                  <a16:creationId xmlns:a16="http://schemas.microsoft.com/office/drawing/2014/main" id="{E15F9114-FC13-2EFC-772E-CD8103BD1D48}"/>
                </a:ext>
              </a:extLst>
            </p:cNvPr>
            <p:cNvSpPr/>
            <p:nvPr/>
          </p:nvSpPr>
          <p:spPr>
            <a:xfrm>
              <a:off x="4539944" y="2388509"/>
              <a:ext cx="2042643" cy="274320"/>
            </a:xfrm>
            <a:prstGeom prst="rect">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EABF02-D3CB-F94E-FDB2-317B9C2472DD}"/>
                </a:ext>
              </a:extLst>
            </p:cNvPr>
            <p:cNvSpPr/>
            <p:nvPr/>
          </p:nvSpPr>
          <p:spPr>
            <a:xfrm>
              <a:off x="4539943" y="2116527"/>
              <a:ext cx="966777" cy="213275"/>
            </a:xfrm>
            <a:prstGeom prst="rect">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8677B7-CA21-F299-FC2E-B4A0B0EC2838}"/>
                </a:ext>
              </a:extLst>
            </p:cNvPr>
            <p:cNvSpPr/>
            <p:nvPr/>
          </p:nvSpPr>
          <p:spPr>
            <a:xfrm>
              <a:off x="4539943" y="2685780"/>
              <a:ext cx="1414509" cy="213275"/>
            </a:xfrm>
            <a:prstGeom prst="rect">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55919FE-10AA-E58F-21FD-44BFADDD454C}"/>
                </a:ext>
              </a:extLst>
            </p:cNvPr>
            <p:cNvSpPr/>
            <p:nvPr/>
          </p:nvSpPr>
          <p:spPr>
            <a:xfrm>
              <a:off x="4539941" y="3175848"/>
              <a:ext cx="1737360" cy="274320"/>
            </a:xfrm>
            <a:prstGeom prst="rect">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C137795B-37DD-3DE7-0C5A-D643B437BA67}"/>
              </a:ext>
            </a:extLst>
          </p:cNvPr>
          <p:cNvCxnSpPr>
            <a:cxnSpLocks/>
          </p:cNvCxnSpPr>
          <p:nvPr/>
        </p:nvCxnSpPr>
        <p:spPr>
          <a:xfrm>
            <a:off x="7904922" y="1805471"/>
            <a:ext cx="0" cy="42877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0" name="Chart 29">
            <a:extLst>
              <a:ext uri="{FF2B5EF4-FFF2-40B4-BE49-F238E27FC236}">
                <a16:creationId xmlns:a16="http://schemas.microsoft.com/office/drawing/2014/main" id="{00000000-0008-0000-1300-000002000000}"/>
              </a:ext>
            </a:extLst>
          </p:cNvPr>
          <p:cNvGraphicFramePr>
            <a:graphicFrameLocks/>
          </p:cNvGraphicFramePr>
          <p:nvPr/>
        </p:nvGraphicFramePr>
        <p:xfrm>
          <a:off x="8103274" y="1883543"/>
          <a:ext cx="3480352" cy="4287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029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A010-4662-F104-F980-1FED7E0236A6}"/>
              </a:ext>
            </a:extLst>
          </p:cNvPr>
          <p:cNvSpPr>
            <a:spLocks noGrp="1"/>
          </p:cNvSpPr>
          <p:nvPr>
            <p:ph type="title"/>
          </p:nvPr>
        </p:nvSpPr>
        <p:spPr>
          <a:xfrm>
            <a:off x="838200" y="30822"/>
            <a:ext cx="9579796" cy="447675"/>
          </a:xfrm>
        </p:spPr>
        <p:txBody>
          <a:bodyPr/>
          <a:lstStyle/>
          <a:p>
            <a:r>
              <a:rPr lang="en-US"/>
              <a:t>Sustainability Concerns are Less Widespread Than Rising Energy Cost concerns</a:t>
            </a:r>
          </a:p>
        </p:txBody>
      </p:sp>
      <p:sp>
        <p:nvSpPr>
          <p:cNvPr id="5" name="Slide Number Placeholder 4">
            <a:extLst>
              <a:ext uri="{FF2B5EF4-FFF2-40B4-BE49-F238E27FC236}">
                <a16:creationId xmlns:a16="http://schemas.microsoft.com/office/drawing/2014/main" id="{C208A299-A70A-609D-0E2D-780541DAECAD}"/>
              </a:ext>
            </a:extLst>
          </p:cNvPr>
          <p:cNvSpPr>
            <a:spLocks noGrp="1"/>
          </p:cNvSpPr>
          <p:nvPr>
            <p:ph type="sldNum" sz="quarter" idx="15"/>
          </p:nvPr>
        </p:nvSpPr>
        <p:spPr/>
        <p:txBody>
          <a:bodyPr/>
          <a:lstStyle/>
          <a:p>
            <a:fld id="{4658F449-AC56-C64A-8488-86A10DE691DA}" type="slidenum">
              <a:rPr lang="en-US" smtClean="0"/>
              <a:pPr/>
              <a:t>11</a:t>
            </a:fld>
            <a:endParaRPr lang="en-US"/>
          </a:p>
        </p:txBody>
      </p:sp>
      <p:graphicFrame>
        <p:nvGraphicFramePr>
          <p:cNvPr id="6" name="Chart 5">
            <a:extLst>
              <a:ext uri="{FF2B5EF4-FFF2-40B4-BE49-F238E27FC236}">
                <a16:creationId xmlns:a16="http://schemas.microsoft.com/office/drawing/2014/main" id="{00000000-0008-0000-2000-000002000000}"/>
              </a:ext>
            </a:extLst>
          </p:cNvPr>
          <p:cNvGraphicFramePr>
            <a:graphicFrameLocks/>
          </p:cNvGraphicFramePr>
          <p:nvPr/>
        </p:nvGraphicFramePr>
        <p:xfrm>
          <a:off x="702276" y="2390372"/>
          <a:ext cx="4807225"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DC40D62-4A91-EFCD-2013-162442F0CA0A}"/>
              </a:ext>
            </a:extLst>
          </p:cNvPr>
          <p:cNvSpPr txBox="1"/>
          <p:nvPr/>
        </p:nvSpPr>
        <p:spPr>
          <a:xfrm>
            <a:off x="838199" y="1167433"/>
            <a:ext cx="10958847" cy="954107"/>
          </a:xfrm>
          <a:prstGeom prst="rect">
            <a:avLst/>
          </a:prstGeom>
          <a:noFill/>
        </p:spPr>
        <p:txBody>
          <a:bodyPr wrap="square">
            <a:spAutoFit/>
          </a:bodyPr>
          <a:lstStyle/>
          <a:p>
            <a:r>
              <a:rPr lang="en-US" sz="1400">
                <a:solidFill>
                  <a:schemeClr val="bg2">
                    <a:lumMod val="10000"/>
                  </a:schemeClr>
                </a:solidFill>
                <a:effectLst/>
                <a:ea typeface="Calibri" panose="020F0502020204030204" pitchFamily="34" charset="0"/>
                <a:cs typeface="AppleSystemUIFont"/>
              </a:rPr>
              <a:t>81.65% of homeowners reported that reducing their energy consumption and carbon footprint is important to them and their family members, and 58.06% reported it was “very important.” Just 18.35% said that reducing their energy consumption and carbon footprint was “not very important” to them or their household.</a:t>
            </a:r>
            <a:r>
              <a:rPr lang="en-US" sz="1400">
                <a:solidFill>
                  <a:schemeClr val="bg2">
                    <a:lumMod val="10000"/>
                  </a:schemeClr>
                </a:solidFill>
                <a:effectLst/>
              </a:rPr>
              <a:t>  </a:t>
            </a:r>
            <a:r>
              <a:rPr lang="en-US" sz="1400">
                <a:solidFill>
                  <a:schemeClr val="bg2">
                    <a:lumMod val="10000"/>
                  </a:schemeClr>
                </a:solidFill>
              </a:rPr>
              <a:t>Interesting This is not the main driver of EMS installation</a:t>
            </a:r>
          </a:p>
        </p:txBody>
      </p:sp>
      <p:graphicFrame>
        <p:nvGraphicFramePr>
          <p:cNvPr id="4" name="Chart 3">
            <a:extLst>
              <a:ext uri="{FF2B5EF4-FFF2-40B4-BE49-F238E27FC236}">
                <a16:creationId xmlns:a16="http://schemas.microsoft.com/office/drawing/2014/main" id="{1A697D63-42D3-622E-1986-85B1F41B7F3F}"/>
              </a:ext>
            </a:extLst>
          </p:cNvPr>
          <p:cNvGraphicFramePr>
            <a:graphicFrameLocks/>
          </p:cNvGraphicFramePr>
          <p:nvPr/>
        </p:nvGraphicFramePr>
        <p:xfrm>
          <a:off x="5764695" y="2435992"/>
          <a:ext cx="6032351" cy="314876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B8570CD2-4CE4-3AE6-A0B9-290FAA249A2E}"/>
              </a:ext>
            </a:extLst>
          </p:cNvPr>
          <p:cNvCxnSpPr>
            <a:cxnSpLocks/>
          </p:cNvCxnSpPr>
          <p:nvPr/>
        </p:nvCxnSpPr>
        <p:spPr>
          <a:xfrm>
            <a:off x="5764695" y="2435992"/>
            <a:ext cx="0" cy="32545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41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A010-4662-F104-F980-1FED7E0236A6}"/>
              </a:ext>
            </a:extLst>
          </p:cNvPr>
          <p:cNvSpPr>
            <a:spLocks noGrp="1"/>
          </p:cNvSpPr>
          <p:nvPr>
            <p:ph type="title"/>
          </p:nvPr>
        </p:nvSpPr>
        <p:spPr>
          <a:xfrm>
            <a:off x="587828" y="302965"/>
            <a:ext cx="10091057" cy="447675"/>
          </a:xfrm>
        </p:spPr>
        <p:txBody>
          <a:bodyPr/>
          <a:lstStyle/>
          <a:p>
            <a:r>
              <a:rPr lang="en-US" sz="3200" dirty="0">
                <a:effectLst/>
                <a:latin typeface="Montserrat" pitchFamily="2" charset="77"/>
                <a:ea typeface="Yu Gothic Light" panose="020B0300000000000000" pitchFamily="34" charset="-128"/>
                <a:cs typeface="Calibri" panose="020F0502020204030204" pitchFamily="34" charset="0"/>
              </a:rPr>
              <a:t>Rising Cost of Living and Energy Price Volatility</a:t>
            </a:r>
            <a:endParaRPr lang="en-US" dirty="0"/>
          </a:p>
        </p:txBody>
      </p:sp>
      <p:sp>
        <p:nvSpPr>
          <p:cNvPr id="3" name="TextBox 2">
            <a:extLst>
              <a:ext uri="{FF2B5EF4-FFF2-40B4-BE49-F238E27FC236}">
                <a16:creationId xmlns:a16="http://schemas.microsoft.com/office/drawing/2014/main" id="{BA9274FE-566C-BE35-FC9C-DD2DAC49371C}"/>
              </a:ext>
            </a:extLst>
          </p:cNvPr>
          <p:cNvSpPr txBox="1"/>
          <p:nvPr/>
        </p:nvSpPr>
        <p:spPr>
          <a:xfrm>
            <a:off x="3108960" y="1480898"/>
            <a:ext cx="8371840" cy="1200329"/>
          </a:xfrm>
          <a:prstGeom prst="rect">
            <a:avLst/>
          </a:prstGeom>
          <a:noFill/>
        </p:spPr>
        <p:txBody>
          <a:bodyPr wrap="square">
            <a:spAutoFit/>
          </a:bodyPr>
          <a:lstStyle/>
          <a:p>
            <a:pPr marL="0" marR="0" algn="just">
              <a:spcBef>
                <a:spcPts val="0"/>
              </a:spcBef>
              <a:spcAft>
                <a:spcPts val="0"/>
              </a:spcAft>
            </a:pPr>
            <a:r>
              <a:rPr lang="en-US" dirty="0">
                <a:solidFill>
                  <a:srgbClr val="374151"/>
                </a:solidFill>
                <a:effectLst/>
                <a:latin typeface="Source Sans Pro Light" panose="020B0403030403020204" pitchFamily="34" charset="0"/>
                <a:ea typeface="Times New Roman" panose="02020603050405020304" pitchFamily="18" charset="0"/>
              </a:rPr>
              <a:t>The economic impact of energy costs on households has become a significant concern in recent years, with the cost of living steadily rising and energy price fluctuations causing uncertainty. High energy costs can burden households, particularly those with limited income, making energy-efficient solutions like SHEMS essential.</a:t>
            </a:r>
            <a:endParaRPr lang="en-US"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D02E6FD-A85F-D1C3-B677-5318F6B5007D}"/>
              </a:ext>
            </a:extLst>
          </p:cNvPr>
          <p:cNvSpPr txBox="1"/>
          <p:nvPr/>
        </p:nvSpPr>
        <p:spPr>
          <a:xfrm>
            <a:off x="705554" y="3182780"/>
            <a:ext cx="10775246" cy="2031325"/>
          </a:xfrm>
          <a:prstGeom prst="rect">
            <a:avLst/>
          </a:prstGeom>
          <a:noFill/>
        </p:spPr>
        <p:txBody>
          <a:bodyPr wrap="square">
            <a:spAutoFit/>
          </a:bodyPr>
          <a:lstStyle/>
          <a:p>
            <a:pPr marL="0" marR="0" algn="just">
              <a:spcBef>
                <a:spcPts val="0"/>
              </a:spcBef>
              <a:spcAft>
                <a:spcPts val="0"/>
              </a:spcAft>
            </a:pPr>
            <a:r>
              <a:rPr lang="en-US" sz="1400" dirty="0">
                <a:solidFill>
                  <a:srgbClr val="374151"/>
                </a:solidFill>
                <a:effectLst/>
                <a:latin typeface="Source Sans Pro Light" panose="020B0403030403020204" pitchFamily="34" charset="0"/>
                <a:ea typeface="Times New Roman" panose="02020603050405020304" pitchFamily="18" charset="0"/>
              </a:rPr>
              <a:t>Strategies SHEMS providers can take for targeting geographies with rapid energy price increases:</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itchFamily="2" charset="2"/>
              <a:buChar char=""/>
            </a:pPr>
            <a:r>
              <a:rPr lang="en-US" sz="1400" b="1" dirty="0">
                <a:solidFill>
                  <a:srgbClr val="374151"/>
                </a:solidFill>
                <a:effectLst/>
                <a:latin typeface="Source Sans Pro Light" panose="020B0403030403020204" pitchFamily="34" charset="0"/>
                <a:ea typeface="Times New Roman" panose="02020603050405020304" pitchFamily="18" charset="0"/>
              </a:rPr>
              <a:t>Market Research: </a:t>
            </a:r>
            <a:r>
              <a:rPr lang="en-US" sz="1400" b="1" dirty="0">
                <a:effectLst/>
                <a:latin typeface="Source Sans Pro Light" panose="020B0403030403020204" pitchFamily="34" charset="0"/>
                <a:ea typeface="Times New Roman" panose="02020603050405020304" pitchFamily="18" charset="0"/>
              </a:rPr>
              <a:t>Identifying regions with the most significant energy price increases is essential for </a:t>
            </a:r>
            <a:r>
              <a:rPr lang="en-US" sz="1400" dirty="0">
                <a:solidFill>
                  <a:srgbClr val="374151"/>
                </a:solidFill>
                <a:effectLst/>
                <a:latin typeface="Source Sans Pro Light" panose="020B0403030403020204" pitchFamily="34" charset="0"/>
                <a:ea typeface="Times New Roman" panose="02020603050405020304" pitchFamily="18" charset="0"/>
              </a:rPr>
              <a:t>targeting potential customers who can benefit the most from SHEMS.</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itchFamily="2" charset="2"/>
              <a:buChar char=""/>
            </a:pPr>
            <a:r>
              <a:rPr lang="en-US" sz="1400" b="1" dirty="0">
                <a:solidFill>
                  <a:srgbClr val="374151"/>
                </a:solidFill>
                <a:effectLst/>
                <a:latin typeface="Source Sans Pro Light" panose="020B0403030403020204" pitchFamily="34" charset="0"/>
                <a:ea typeface="Times New Roman" panose="02020603050405020304" pitchFamily="18" charset="0"/>
              </a:rPr>
              <a:t>Customized Solutions</a:t>
            </a:r>
            <a:r>
              <a:rPr lang="en-US" sz="1400" dirty="0">
                <a:solidFill>
                  <a:srgbClr val="374151"/>
                </a:solidFill>
                <a:effectLst/>
                <a:latin typeface="Source Sans Pro Light" panose="020B0403030403020204" pitchFamily="34" charset="0"/>
                <a:ea typeface="Times New Roman" panose="02020603050405020304" pitchFamily="18" charset="0"/>
              </a:rPr>
              <a:t>: Develop customized SHEMS </a:t>
            </a:r>
            <a:r>
              <a:rPr lang="en-US" sz="1400" b="1" dirty="0">
                <a:effectLst/>
                <a:latin typeface="Source Sans Pro Light" panose="020B0403030403020204" pitchFamily="34" charset="0"/>
                <a:ea typeface="Times New Roman" panose="02020603050405020304" pitchFamily="18" charset="0"/>
              </a:rPr>
              <a:t>solutions tailored to the unique energy needs and consumption patterns of each region</a:t>
            </a:r>
            <a:r>
              <a:rPr lang="en-US" sz="1400" dirty="0">
                <a:solidFill>
                  <a:srgbClr val="374151"/>
                </a:solidFill>
                <a:effectLst/>
                <a:latin typeface="Source Sans Pro Light" panose="020B0403030403020204" pitchFamily="34" charset="0"/>
                <a:ea typeface="Times New Roman" panose="02020603050405020304" pitchFamily="18" charset="0"/>
              </a:rPr>
              <a:t>, considering factors such as climate, local energy sources, and building designs.</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itchFamily="2" charset="2"/>
              <a:buChar char=""/>
            </a:pPr>
            <a:r>
              <a:rPr lang="en-US" sz="1400" b="1" dirty="0">
                <a:solidFill>
                  <a:srgbClr val="374151"/>
                </a:solidFill>
                <a:effectLst/>
                <a:latin typeface="Source Sans Pro Light" panose="020B0403030403020204" pitchFamily="34" charset="0"/>
                <a:ea typeface="Times New Roman" panose="02020603050405020304" pitchFamily="18" charset="0"/>
              </a:rPr>
              <a:t>Partnerships and Collaboration</a:t>
            </a:r>
            <a:r>
              <a:rPr lang="en-US" sz="1400" dirty="0">
                <a:solidFill>
                  <a:srgbClr val="374151"/>
                </a:solidFill>
                <a:effectLst/>
                <a:latin typeface="Source Sans Pro Light" panose="020B0403030403020204" pitchFamily="34" charset="0"/>
                <a:ea typeface="Times New Roman" panose="02020603050405020304" pitchFamily="18" charset="0"/>
              </a:rPr>
              <a:t>: </a:t>
            </a:r>
            <a:r>
              <a:rPr lang="en-US" sz="1400" b="1" dirty="0">
                <a:effectLst/>
                <a:latin typeface="Source Sans Pro Light" panose="020B0403030403020204" pitchFamily="34" charset="0"/>
                <a:ea typeface="Times New Roman" panose="02020603050405020304" pitchFamily="18" charset="0"/>
              </a:rPr>
              <a:t>Form strategic partnerships </a:t>
            </a:r>
            <a:r>
              <a:rPr lang="en-US" sz="1400" dirty="0">
                <a:solidFill>
                  <a:srgbClr val="374151"/>
                </a:solidFill>
                <a:effectLst/>
                <a:latin typeface="Source Sans Pro Light" panose="020B0403030403020204" pitchFamily="34" charset="0"/>
                <a:ea typeface="Times New Roman" panose="02020603050405020304" pitchFamily="18" charset="0"/>
              </a:rPr>
              <a:t>with local utility companies, governments, and non-governmental organizations </a:t>
            </a:r>
            <a:r>
              <a:rPr lang="en-US" sz="1400" b="1" dirty="0">
                <a:effectLst/>
                <a:latin typeface="Source Sans Pro Light" panose="020B0403030403020204" pitchFamily="34" charset="0"/>
                <a:ea typeface="Times New Roman" panose="02020603050405020304" pitchFamily="18" charset="0"/>
              </a:rPr>
              <a:t>to create awareness about the benefits of SHEMS, offer incentives, and facilitate easier adoption.</a:t>
            </a:r>
            <a:endParaRPr lang="en-US" sz="1400" b="1"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itchFamily="2" charset="2"/>
              <a:buChar char=""/>
            </a:pPr>
            <a:r>
              <a:rPr lang="en-US" sz="1400" b="1" dirty="0">
                <a:solidFill>
                  <a:srgbClr val="374151"/>
                </a:solidFill>
                <a:effectLst/>
                <a:latin typeface="Source Sans Pro Light" panose="020B0403030403020204" pitchFamily="34" charset="0"/>
                <a:ea typeface="Times New Roman" panose="02020603050405020304" pitchFamily="18" charset="0"/>
              </a:rPr>
              <a:t>Flexible Pricing Models: </a:t>
            </a:r>
            <a:r>
              <a:rPr lang="en-US" sz="1400" dirty="0">
                <a:solidFill>
                  <a:srgbClr val="374151"/>
                </a:solidFill>
                <a:effectLst/>
                <a:latin typeface="Source Sans Pro Light" panose="020B0403030403020204" pitchFamily="34" charset="0"/>
                <a:ea typeface="Times New Roman" panose="02020603050405020304" pitchFamily="18" charset="0"/>
              </a:rPr>
              <a:t>Introduce flexible pricing models and financing options to make SHEMS more accessible and appealing to a wider range of customers.</a:t>
            </a:r>
            <a:endParaRPr lang="en-US" sz="1400" dirty="0">
              <a:effectLst/>
              <a:latin typeface="Times New Roman" panose="02020603050405020304" pitchFamily="18" charset="0"/>
              <a:ea typeface="Times New Roman" panose="02020603050405020304" pitchFamily="18" charset="0"/>
            </a:endParaRPr>
          </a:p>
        </p:txBody>
      </p:sp>
      <p:pic>
        <p:nvPicPr>
          <p:cNvPr id="1026" name="Picture 2" descr="Cost of Living Factors Heavily in Best Cities for Tech Pros | Dice.com  Career Advice">
            <a:extLst>
              <a:ext uri="{FF2B5EF4-FFF2-40B4-BE49-F238E27FC236}">
                <a16:creationId xmlns:a16="http://schemas.microsoft.com/office/drawing/2014/main" id="{B9F09F72-3973-478D-97B4-C29DE13AEC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79" r="19006"/>
          <a:stretch/>
        </p:blipFill>
        <p:spPr bwMode="auto">
          <a:xfrm>
            <a:off x="1132122" y="1379564"/>
            <a:ext cx="1627703" cy="1482770"/>
          </a:xfrm>
          <a:prstGeom prst="ellipse">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96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08AF-3CE0-A76C-239A-563B02250EE7}"/>
              </a:ext>
            </a:extLst>
          </p:cNvPr>
          <p:cNvSpPr>
            <a:spLocks noGrp="1"/>
          </p:cNvSpPr>
          <p:nvPr>
            <p:ph type="title"/>
          </p:nvPr>
        </p:nvSpPr>
        <p:spPr>
          <a:xfrm>
            <a:off x="838200" y="45676"/>
            <a:ext cx="9170324" cy="447675"/>
          </a:xfrm>
        </p:spPr>
        <p:txBody>
          <a:bodyPr/>
          <a:lstStyle/>
          <a:p>
            <a:r>
              <a:rPr lang="en-US" sz="3200" kern="0" dirty="0">
                <a:effectLst/>
                <a:latin typeface="Montserrat" pitchFamily="2" charset="77"/>
                <a:ea typeface="Yu Gothic Light" panose="020B0300000000000000" pitchFamily="34" charset="-128"/>
                <a:cs typeface="Calibri" panose="020F0502020204030204" pitchFamily="34" charset="0"/>
              </a:rPr>
              <a:t>Personas Most likely to Adopt Energy Management Solutions</a:t>
            </a:r>
            <a:endParaRPr lang="en-US" dirty="0"/>
          </a:p>
        </p:txBody>
      </p:sp>
      <p:sp>
        <p:nvSpPr>
          <p:cNvPr id="3" name="Content Placeholder 2">
            <a:extLst>
              <a:ext uri="{FF2B5EF4-FFF2-40B4-BE49-F238E27FC236}">
                <a16:creationId xmlns:a16="http://schemas.microsoft.com/office/drawing/2014/main" id="{F1665E48-7553-6FA9-2891-87A3059C05E9}"/>
              </a:ext>
            </a:extLst>
          </p:cNvPr>
          <p:cNvSpPr>
            <a:spLocks noGrp="1"/>
          </p:cNvSpPr>
          <p:nvPr>
            <p:ph sz="half" idx="1"/>
          </p:nvPr>
        </p:nvSpPr>
        <p:spPr>
          <a:xfrm>
            <a:off x="838200" y="2300576"/>
            <a:ext cx="4797829" cy="4192299"/>
          </a:xfrm>
        </p:spPr>
        <p:txBody>
          <a:bodyPr>
            <a:normAutofit/>
          </a:bodyPr>
          <a:lstStyle/>
          <a:p>
            <a:pPr marL="0" marR="0" indent="0" algn="just">
              <a:spcBef>
                <a:spcPts val="1200"/>
              </a:spcBef>
              <a:spcAft>
                <a:spcPts val="0"/>
              </a:spcAft>
              <a:buNone/>
            </a:pPr>
            <a:r>
              <a:rPr lang="en-US" sz="1600" dirty="0">
                <a:solidFill>
                  <a:srgbClr val="FF0000"/>
                </a:solidFill>
                <a:effectLst/>
                <a:latin typeface="Source Sans Pro Light" panose="020B0403030403020204" pitchFamily="34" charset="0"/>
                <a:ea typeface="Source Sans Pro Light" panose="020B0403030403020204" pitchFamily="34" charset="0"/>
                <a:cs typeface="Calibri" panose="020F0502020204030204" pitchFamily="34" charset="0"/>
              </a:rPr>
              <a:t>	Tech-Obsessed Early Adopters:</a:t>
            </a:r>
          </a:p>
          <a:p>
            <a:pPr marL="0" marR="0" indent="0">
              <a:spcBef>
                <a:spcPts val="0"/>
              </a:spcBef>
              <a:spcAft>
                <a:spcPts val="0"/>
              </a:spcAft>
              <a:buNone/>
            </a:pPr>
            <a:endParaRPr lang="en-US" sz="1800" dirty="0">
              <a:solidFill>
                <a:srgbClr val="374151"/>
              </a:solidFill>
              <a:effectLst/>
              <a:latin typeface="Source Sans Pro Light" panose="020B0403030403020204" pitchFamily="34" charset="0"/>
              <a:ea typeface="Source Sans Pro Light" panose="020B0403030403020204" pitchFamily="34" charset="0"/>
            </a:endParaRPr>
          </a:p>
          <a:p>
            <a:pPr marL="0" marR="0" indent="0">
              <a:spcBef>
                <a:spcPts val="0"/>
              </a:spcBef>
              <a:spcAft>
                <a:spcPts val="0"/>
              </a:spcAft>
              <a:buNone/>
            </a:pPr>
            <a:r>
              <a:rPr lang="en-US" sz="1200" dirty="0">
                <a:solidFill>
                  <a:srgbClr val="374151"/>
                </a:solidFill>
                <a:effectLst/>
                <a:latin typeface="Source Sans Pro Light" panose="020B0403030403020204" pitchFamily="34" charset="0"/>
                <a:ea typeface="Source Sans Pro Light" panose="020B0403030403020204" pitchFamily="34" charset="0"/>
              </a:rPr>
              <a:t>Early adopters play a crucial role in the adoption of any new technology. These tech-savvy individuals are </a:t>
            </a:r>
            <a:r>
              <a:rPr lang="en-US" sz="1200" b="1" dirty="0">
                <a:solidFill>
                  <a:srgbClr val="374151"/>
                </a:solidFill>
                <a:effectLst/>
                <a:latin typeface="Source Sans Pro Light" panose="020B0403030403020204" pitchFamily="34" charset="0"/>
                <a:ea typeface="Source Sans Pro Light" panose="020B0403030403020204" pitchFamily="34" charset="0"/>
              </a:rPr>
              <a:t>driven by their passion for innovation and are usually the first to experiment with new products</a:t>
            </a:r>
            <a:r>
              <a:rPr lang="en-US" sz="1200" dirty="0">
                <a:solidFill>
                  <a:srgbClr val="374151"/>
                </a:solidFill>
                <a:effectLst/>
                <a:latin typeface="Source Sans Pro Light" panose="020B0403030403020204" pitchFamily="34" charset="0"/>
                <a:ea typeface="Source Sans Pro Light" panose="020B0403030403020204" pitchFamily="34" charset="0"/>
              </a:rPr>
              <a:t>.</a:t>
            </a:r>
            <a:endParaRPr lang="en-US" sz="1200" dirty="0">
              <a:effectLst/>
              <a:latin typeface="Source Sans Pro Light" panose="020B0403030403020204" pitchFamily="34" charset="0"/>
              <a:ea typeface="Source Sans Pro Light" panose="020B0403030403020204" pitchFamily="34" charset="0"/>
            </a:endParaRPr>
          </a:p>
          <a:p>
            <a:pPr marL="0" marR="0" indent="0">
              <a:spcBef>
                <a:spcPts val="0"/>
              </a:spcBef>
              <a:spcAft>
                <a:spcPts val="0"/>
              </a:spcAft>
              <a:buNone/>
            </a:pPr>
            <a:endParaRPr lang="en-US" sz="1200" dirty="0">
              <a:solidFill>
                <a:srgbClr val="374151"/>
              </a:solidFill>
              <a:latin typeface="Source Sans Pro Light" panose="020B0403030403020204" pitchFamily="34" charset="0"/>
              <a:ea typeface="Source Sans Pro Light" panose="020B0403030403020204" pitchFamily="34" charset="0"/>
            </a:endParaRPr>
          </a:p>
          <a:p>
            <a:pPr marL="0" marR="0" indent="0">
              <a:spcBef>
                <a:spcPts val="0"/>
              </a:spcBef>
              <a:spcAft>
                <a:spcPts val="0"/>
              </a:spcAft>
              <a:buNone/>
            </a:pPr>
            <a:r>
              <a:rPr lang="en-US" sz="1200" dirty="0">
                <a:solidFill>
                  <a:srgbClr val="374151"/>
                </a:solidFill>
                <a:effectLst/>
                <a:latin typeface="Source Sans Pro Light" panose="020B0403030403020204" pitchFamily="34" charset="0"/>
                <a:ea typeface="Source Sans Pro Light" panose="020B0403030403020204" pitchFamily="34" charset="0"/>
              </a:rPr>
              <a:t>Understanding the motivations and priorities of early adopters:</a:t>
            </a:r>
          </a:p>
          <a:p>
            <a:pPr marL="0" marR="0" indent="0">
              <a:spcBef>
                <a:spcPts val="0"/>
              </a:spcBef>
              <a:spcAft>
                <a:spcPts val="0"/>
              </a:spcAft>
              <a:buNone/>
            </a:pPr>
            <a:endParaRPr lang="en-US" sz="1200" dirty="0">
              <a:effectLst/>
              <a:latin typeface="Source Sans Pro Light" panose="020B0403030403020204" pitchFamily="34" charset="0"/>
              <a:ea typeface="Source Sans Pro Light" panose="020B0403030403020204" pitchFamily="34" charset="0"/>
            </a:endParaRPr>
          </a:p>
          <a:p>
            <a:pPr indent="-112713">
              <a:spcBef>
                <a:spcPts val="0"/>
              </a:spcBef>
            </a:pPr>
            <a:r>
              <a:rPr lang="en-US" sz="1000" b="1" dirty="0">
                <a:solidFill>
                  <a:schemeClr val="tx1"/>
                </a:solidFill>
                <a:effectLst/>
                <a:latin typeface="Source Sans Pro Light" panose="020B0403030403020204" pitchFamily="34" charset="0"/>
                <a:ea typeface="Source Sans Pro Light" panose="020B0403030403020204" pitchFamily="34" charset="0"/>
              </a:rPr>
              <a:t>Intrigued by the latest technological </a:t>
            </a:r>
            <a:r>
              <a:rPr lang="en-US" sz="1000" dirty="0">
                <a:solidFill>
                  <a:srgbClr val="374151"/>
                </a:solidFill>
                <a:effectLst/>
                <a:latin typeface="Source Sans Pro Light" panose="020B0403030403020204" pitchFamily="34" charset="0"/>
                <a:ea typeface="Source Sans Pro Light" panose="020B0403030403020204" pitchFamily="34" charset="0"/>
              </a:rPr>
              <a:t>advancements and innovations</a:t>
            </a:r>
            <a:endParaRPr lang="en-US" sz="1000" dirty="0">
              <a:effectLst/>
              <a:latin typeface="Source Sans Pro Light" panose="020B0403030403020204" pitchFamily="34" charset="0"/>
              <a:ea typeface="Source Sans Pro Light" panose="020B0403030403020204" pitchFamily="34" charset="0"/>
            </a:endParaRPr>
          </a:p>
          <a:p>
            <a:pPr indent="-112713">
              <a:spcBef>
                <a:spcPts val="0"/>
              </a:spcBef>
            </a:pPr>
            <a:r>
              <a:rPr lang="en-US" sz="1000" b="1" dirty="0">
                <a:solidFill>
                  <a:schemeClr val="tx1"/>
                </a:solidFill>
                <a:effectLst/>
                <a:latin typeface="Source Sans Pro Light" panose="020B0403030403020204" pitchFamily="34" charset="0"/>
                <a:ea typeface="Source Sans Pro Light" panose="020B0403030403020204" pitchFamily="34" charset="0"/>
              </a:rPr>
              <a:t>Keen to enhance personal efficiency, </a:t>
            </a:r>
            <a:r>
              <a:rPr lang="en-US" sz="1000" dirty="0">
                <a:solidFill>
                  <a:srgbClr val="374151"/>
                </a:solidFill>
                <a:effectLst/>
                <a:latin typeface="Source Sans Pro Light" panose="020B0403030403020204" pitchFamily="34" charset="0"/>
                <a:ea typeface="Source Sans Pro Light" panose="020B0403030403020204" pitchFamily="34" charset="0"/>
              </a:rPr>
              <a:t>convenience, and control through the use of smart home solutions</a:t>
            </a:r>
            <a:endParaRPr lang="en-US" sz="1000" dirty="0">
              <a:effectLst/>
              <a:latin typeface="Source Sans Pro Light" panose="020B0403030403020204" pitchFamily="34" charset="0"/>
              <a:ea typeface="Source Sans Pro Light" panose="020B0403030403020204" pitchFamily="34" charset="0"/>
            </a:endParaRPr>
          </a:p>
          <a:p>
            <a:pPr indent="-112713">
              <a:spcBef>
                <a:spcPts val="0"/>
              </a:spcBef>
            </a:pPr>
            <a:r>
              <a:rPr lang="en-US" sz="1000" b="1" dirty="0">
                <a:solidFill>
                  <a:schemeClr val="tx1"/>
                </a:solidFill>
                <a:effectLst/>
                <a:latin typeface="Source Sans Pro Light" panose="020B0403030403020204" pitchFamily="34" charset="0"/>
                <a:ea typeface="Source Sans Pro Light" panose="020B0403030403020204" pitchFamily="34" charset="0"/>
              </a:rPr>
              <a:t>Eager to share their experiences </a:t>
            </a:r>
            <a:r>
              <a:rPr lang="en-US" sz="1000" dirty="0">
                <a:solidFill>
                  <a:srgbClr val="374151"/>
                </a:solidFill>
                <a:effectLst/>
                <a:latin typeface="Source Sans Pro Light" panose="020B0403030403020204" pitchFamily="34" charset="0"/>
                <a:ea typeface="Source Sans Pro Light" panose="020B0403030403020204" pitchFamily="34" charset="0"/>
              </a:rPr>
              <a:t>with their social circle, thus influencing others to adopt the technology</a:t>
            </a:r>
            <a:endParaRPr lang="en-US" sz="1000" dirty="0">
              <a:effectLst/>
              <a:latin typeface="Source Sans Pro Light" panose="020B0403030403020204" pitchFamily="34" charset="0"/>
              <a:ea typeface="Source Sans Pro Light" panose="020B0403030403020204" pitchFamily="34" charset="0"/>
            </a:endParaRPr>
          </a:p>
          <a:p>
            <a:pPr marL="0" marR="0">
              <a:spcBef>
                <a:spcPts val="0"/>
              </a:spcBef>
              <a:spcAft>
                <a:spcPts val="0"/>
              </a:spcAft>
            </a:pPr>
            <a:endParaRPr lang="en-US" sz="1200" dirty="0">
              <a:effectLst/>
              <a:latin typeface="Source Sans Pro Light" panose="020B0403030403020204" pitchFamily="34" charset="0"/>
              <a:ea typeface="Source Sans Pro Light" panose="020B0403030403020204" pitchFamily="34" charset="0"/>
            </a:endParaRPr>
          </a:p>
          <a:p>
            <a:pPr marL="0" marR="0" indent="0">
              <a:spcBef>
                <a:spcPts val="0"/>
              </a:spcBef>
              <a:spcAft>
                <a:spcPts val="0"/>
              </a:spcAft>
              <a:buNone/>
            </a:pPr>
            <a:r>
              <a:rPr lang="en-US" sz="1200" b="1" dirty="0">
                <a:solidFill>
                  <a:srgbClr val="374151"/>
                </a:solidFill>
                <a:effectLst/>
                <a:latin typeface="Source Sans Pro Light" panose="020B0403030403020204" pitchFamily="34" charset="0"/>
                <a:ea typeface="Source Sans Pro Light" panose="020B0403030403020204" pitchFamily="34" charset="0"/>
              </a:rPr>
              <a:t>Targeting tech-obsessed early adopters effectively should include</a:t>
            </a:r>
            <a:r>
              <a:rPr lang="en-US" sz="1200" dirty="0">
                <a:solidFill>
                  <a:srgbClr val="374151"/>
                </a:solidFill>
                <a:effectLst/>
                <a:latin typeface="Source Sans Pro Light" panose="020B0403030403020204" pitchFamily="34" charset="0"/>
                <a:ea typeface="Source Sans Pro Light" panose="020B0403030403020204" pitchFamily="34" charset="0"/>
              </a:rPr>
              <a:t>:</a:t>
            </a:r>
          </a:p>
          <a:p>
            <a:pPr marL="0" marR="0" indent="0">
              <a:spcBef>
                <a:spcPts val="0"/>
              </a:spcBef>
              <a:spcAft>
                <a:spcPts val="0"/>
              </a:spcAft>
              <a:buNone/>
            </a:pPr>
            <a:endParaRPr lang="en-US" sz="1200" dirty="0">
              <a:effectLst/>
              <a:latin typeface="Source Sans Pro Light" panose="020B0403030403020204" pitchFamily="34" charset="0"/>
              <a:ea typeface="Source Sans Pro Light" panose="020B0403030403020204" pitchFamily="34" charset="0"/>
            </a:endParaRPr>
          </a:p>
          <a:p>
            <a:pPr indent="-112713">
              <a:spcBef>
                <a:spcPts val="0"/>
              </a:spcBef>
            </a:pPr>
            <a:r>
              <a:rPr lang="en-US" sz="1000" dirty="0">
                <a:solidFill>
                  <a:srgbClr val="374151"/>
                </a:solidFill>
                <a:effectLst/>
                <a:latin typeface="Source Sans Pro Light" panose="020B0403030403020204" pitchFamily="34" charset="0"/>
                <a:ea typeface="Source Sans Pro Light" panose="020B0403030403020204" pitchFamily="34" charset="0"/>
              </a:rPr>
              <a:t>Utilize their preferred learning channels, such as YouTube, podcasts, online tech newsletters, and blogs</a:t>
            </a:r>
            <a:endParaRPr lang="en-US" sz="1000" dirty="0">
              <a:effectLst/>
              <a:latin typeface="Source Sans Pro Light" panose="020B0403030403020204" pitchFamily="34" charset="0"/>
              <a:ea typeface="Source Sans Pro Light" panose="020B0403030403020204" pitchFamily="34" charset="0"/>
            </a:endParaRPr>
          </a:p>
          <a:p>
            <a:pPr indent="-112713">
              <a:spcBef>
                <a:spcPts val="0"/>
              </a:spcBef>
            </a:pPr>
            <a:r>
              <a:rPr lang="en-US" sz="1000" dirty="0">
                <a:solidFill>
                  <a:srgbClr val="374151"/>
                </a:solidFill>
                <a:effectLst/>
                <a:latin typeface="Source Sans Pro Light" panose="020B0403030403020204" pitchFamily="34" charset="0"/>
                <a:ea typeface="Source Sans Pro Light" panose="020B0403030403020204" pitchFamily="34" charset="0"/>
              </a:rPr>
              <a:t>Develop collaborations with influencers and tech experts to create awareness and trust</a:t>
            </a:r>
            <a:endParaRPr lang="en-US" sz="1000" dirty="0">
              <a:effectLst/>
              <a:latin typeface="Source Sans Pro Light" panose="020B0403030403020204" pitchFamily="34" charset="0"/>
              <a:ea typeface="Source Sans Pro Light" panose="020B0403030403020204" pitchFamily="34" charset="0"/>
            </a:endParaRPr>
          </a:p>
          <a:p>
            <a:pPr indent="-112713">
              <a:spcBef>
                <a:spcPts val="0"/>
              </a:spcBef>
            </a:pPr>
            <a:r>
              <a:rPr lang="en-US" sz="1000" dirty="0">
                <a:solidFill>
                  <a:srgbClr val="374151"/>
                </a:solidFill>
                <a:effectLst/>
                <a:latin typeface="Source Sans Pro Light" panose="020B0403030403020204" pitchFamily="34" charset="0"/>
                <a:ea typeface="Source Sans Pro Light" panose="020B0403030403020204" pitchFamily="34" charset="0"/>
              </a:rPr>
              <a:t>Run display ads and sponsored content on technology-oriented websites and forums</a:t>
            </a:r>
            <a:endParaRPr lang="en-US" sz="1000" dirty="0">
              <a:effectLst/>
              <a:latin typeface="Source Sans Pro Light" panose="020B0403030403020204" pitchFamily="34" charset="0"/>
              <a:ea typeface="Source Sans Pro Light" panose="020B0403030403020204" pitchFamily="34" charset="0"/>
            </a:endParaRPr>
          </a:p>
          <a:p>
            <a:pPr marL="0" marR="0" indent="0">
              <a:spcBef>
                <a:spcPts val="0"/>
              </a:spcBef>
              <a:spcAft>
                <a:spcPts val="0"/>
              </a:spcAft>
              <a:buNone/>
            </a:pPr>
            <a:r>
              <a:rPr lang="en-US" sz="1000" dirty="0">
                <a:solidFill>
                  <a:srgbClr val="374151"/>
                </a:solidFill>
                <a:effectLst/>
                <a:latin typeface="Source Sans Pro Light" panose="020B0403030403020204" pitchFamily="34" charset="0"/>
                <a:ea typeface="Source Sans Pro Light" panose="020B0403030403020204" pitchFamily="34" charset="0"/>
              </a:rPr>
              <a:t> </a:t>
            </a:r>
            <a:endParaRPr lang="en-US" sz="1000" dirty="0">
              <a:effectLst/>
              <a:latin typeface="Source Sans Pro Light" panose="020B0403030403020204" pitchFamily="34" charset="0"/>
              <a:ea typeface="Source Sans Pro Light" panose="020B0403030403020204" pitchFamily="34" charset="0"/>
            </a:endParaRPr>
          </a:p>
          <a:p>
            <a:endParaRPr lang="en-US" sz="2000" dirty="0">
              <a:latin typeface="Source Sans Pro Light" panose="020B0403030403020204" pitchFamily="34" charset="0"/>
              <a:ea typeface="Source Sans Pro Light" panose="020B0403030403020204" pitchFamily="34" charset="0"/>
            </a:endParaRPr>
          </a:p>
        </p:txBody>
      </p:sp>
      <p:sp>
        <p:nvSpPr>
          <p:cNvPr id="4" name="Text Placeholder 3">
            <a:extLst>
              <a:ext uri="{FF2B5EF4-FFF2-40B4-BE49-F238E27FC236}">
                <a16:creationId xmlns:a16="http://schemas.microsoft.com/office/drawing/2014/main" id="{33224440-A287-5097-F2B7-B34A2D6F44DA}"/>
              </a:ext>
            </a:extLst>
          </p:cNvPr>
          <p:cNvSpPr>
            <a:spLocks noGrp="1"/>
          </p:cNvSpPr>
          <p:nvPr>
            <p:ph type="body" sz="quarter" idx="12"/>
          </p:nvPr>
        </p:nvSpPr>
        <p:spPr>
          <a:xfrm>
            <a:off x="839788" y="1233488"/>
            <a:ext cx="10764779" cy="512762"/>
          </a:xfrm>
        </p:spPr>
        <p:txBody>
          <a:bodyPr>
            <a:noAutofit/>
          </a:bodyPr>
          <a:lstStyle/>
          <a:p>
            <a:pPr marL="0" indent="0" algn="just">
              <a:buNone/>
            </a:pPr>
            <a:r>
              <a:rPr lang="en-US" sz="1600" dirty="0">
                <a:solidFill>
                  <a:srgbClr val="374151"/>
                </a:solidFill>
                <a:effectLst/>
                <a:latin typeface="Source Sans Pro Light" panose="020B0403030403020204" pitchFamily="34" charset="0"/>
                <a:ea typeface="Times New Roman" panose="02020603050405020304" pitchFamily="18" charset="0"/>
                <a:cs typeface="Times New Roman" panose="02020603050405020304" pitchFamily="18" charset="0"/>
              </a:rPr>
              <a:t>To successfully promote the adoption of Smart Home Energy Management Solutions, it is essential to understand the different personas interested in these technologies. By comprehensively analyzing the characteristics, motivations, and preferences of these key personas, SHEMS providers can develop more effective marketing strategies and cater to the unique needs of each customer segment</a:t>
            </a:r>
            <a:r>
              <a:rPr lang="en-US" sz="1600" dirty="0">
                <a:effectLst/>
              </a:rPr>
              <a:t> </a:t>
            </a:r>
            <a:endParaRPr lang="en-US" sz="1600" dirty="0"/>
          </a:p>
        </p:txBody>
      </p:sp>
      <p:sp>
        <p:nvSpPr>
          <p:cNvPr id="5" name="Slide Number Placeholder 4">
            <a:extLst>
              <a:ext uri="{FF2B5EF4-FFF2-40B4-BE49-F238E27FC236}">
                <a16:creationId xmlns:a16="http://schemas.microsoft.com/office/drawing/2014/main" id="{93CFC96D-B3FC-99E7-202C-EB3138B643B5}"/>
              </a:ext>
            </a:extLst>
          </p:cNvPr>
          <p:cNvSpPr>
            <a:spLocks noGrp="1"/>
          </p:cNvSpPr>
          <p:nvPr>
            <p:ph type="sldNum" sz="quarter" idx="15"/>
          </p:nvPr>
        </p:nvSpPr>
        <p:spPr/>
        <p:txBody>
          <a:bodyPr/>
          <a:lstStyle/>
          <a:p>
            <a:fld id="{4658F449-AC56-C64A-8488-86A10DE691DA}" type="slidenum">
              <a:rPr lang="en-US" smtClean="0"/>
              <a:pPr/>
              <a:t>13</a:t>
            </a:fld>
            <a:endParaRPr lang="en-US"/>
          </a:p>
        </p:txBody>
      </p:sp>
      <p:sp>
        <p:nvSpPr>
          <p:cNvPr id="6" name="Rectangle 5">
            <a:extLst>
              <a:ext uri="{FF2B5EF4-FFF2-40B4-BE49-F238E27FC236}">
                <a16:creationId xmlns:a16="http://schemas.microsoft.com/office/drawing/2014/main" id="{76864C13-0FB9-17A6-8E18-E037A9216B2D}"/>
              </a:ext>
            </a:extLst>
          </p:cNvPr>
          <p:cNvSpPr/>
          <p:nvPr/>
        </p:nvSpPr>
        <p:spPr>
          <a:xfrm>
            <a:off x="5733063" y="2301688"/>
            <a:ext cx="202224" cy="3658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282C2E-D568-D860-E675-399B12ECE77F}"/>
              </a:ext>
            </a:extLst>
          </p:cNvPr>
          <p:cNvSpPr txBox="1"/>
          <p:nvPr/>
        </p:nvSpPr>
        <p:spPr>
          <a:xfrm>
            <a:off x="6200587" y="2300576"/>
            <a:ext cx="6105698" cy="3600986"/>
          </a:xfrm>
          <a:prstGeom prst="rect">
            <a:avLst/>
          </a:prstGeom>
          <a:noFill/>
        </p:spPr>
        <p:txBody>
          <a:bodyPr wrap="square">
            <a:spAutoFit/>
          </a:bodyPr>
          <a:lstStyle/>
          <a:p>
            <a:pPr marL="457200" marR="0" indent="-457200" algn="just">
              <a:spcBef>
                <a:spcPts val="1200"/>
              </a:spcBef>
              <a:spcAft>
                <a:spcPts val="0"/>
              </a:spcAft>
            </a:pPr>
            <a:r>
              <a:rPr lang="en-US" sz="1600" dirty="0">
                <a:solidFill>
                  <a:srgbClr val="FF0000"/>
                </a:solidFill>
                <a:effectLst/>
                <a:latin typeface="Source Sans Pro Light" panose="020B0403030403020204" pitchFamily="34" charset="0"/>
                <a:ea typeface="Source Sans Pro Light" panose="020B0403030403020204" pitchFamily="34" charset="0"/>
                <a:cs typeface="Calibri" panose="020F0502020204030204" pitchFamily="34" charset="0"/>
              </a:rPr>
              <a:t>		Energy Conscious Individuals</a:t>
            </a:r>
          </a:p>
          <a:p>
            <a:pPr marL="457200" marR="0" indent="-457200" algn="just">
              <a:spcBef>
                <a:spcPts val="1200"/>
              </a:spcBef>
              <a:spcAft>
                <a:spcPts val="0"/>
              </a:spcAft>
            </a:pPr>
            <a:endParaRPr lang="en-US" sz="200" dirty="0">
              <a:solidFill>
                <a:srgbClr val="FF0000"/>
              </a:solidFill>
              <a:effectLst/>
              <a:latin typeface="Source Sans Pro Light" panose="020B0403030403020204" pitchFamily="34" charset="0"/>
              <a:ea typeface="Source Sans Pro Light" panose="020B0403030403020204" pitchFamily="34" charset="0"/>
              <a:cs typeface="Calibri" panose="020F0502020204030204" pitchFamily="34" charset="0"/>
            </a:endParaRPr>
          </a:p>
          <a:p>
            <a:pPr marL="0" marR="0">
              <a:spcBef>
                <a:spcPts val="0"/>
              </a:spcBef>
              <a:spcAft>
                <a:spcPts val="0"/>
              </a:spcAft>
            </a:pPr>
            <a:r>
              <a:rPr lang="en-US" sz="1200" dirty="0">
                <a:solidFill>
                  <a:srgbClr val="374151"/>
                </a:solidFill>
                <a:effectLst/>
                <a:latin typeface="Source Sans Pro Light" panose="020B0403030403020204" pitchFamily="34" charset="0"/>
                <a:ea typeface="Source Sans Pro Light" panose="020B0403030403020204" pitchFamily="34" charset="0"/>
              </a:rPr>
              <a:t>Energy-conscious individuals prioritize cost savings and energy efficiency, often driven by financial concerns rather than sustainability. This group tends to be more practical and focuses on the tangible benefits of energy management.</a:t>
            </a:r>
            <a:endParaRPr lang="en-US" sz="1200" dirty="0">
              <a:effectLst/>
              <a:latin typeface="Source Sans Pro Light" panose="020B0403030403020204" pitchFamily="34" charset="0"/>
              <a:ea typeface="Source Sans Pro Light" panose="020B0403030403020204" pitchFamily="34" charset="0"/>
            </a:endParaRPr>
          </a:p>
          <a:p>
            <a:pPr marL="0" marR="0">
              <a:spcBef>
                <a:spcPts val="0"/>
              </a:spcBef>
              <a:spcAft>
                <a:spcPts val="0"/>
              </a:spcAft>
            </a:pPr>
            <a:r>
              <a:rPr lang="en-US" sz="1200" dirty="0">
                <a:solidFill>
                  <a:srgbClr val="374151"/>
                </a:solidFill>
                <a:effectLst/>
                <a:latin typeface="Source Sans Pro Light" panose="020B0403030403020204" pitchFamily="34" charset="0"/>
                <a:ea typeface="Source Sans Pro Light" panose="020B0403030403020204" pitchFamily="34" charset="0"/>
              </a:rPr>
              <a:t> </a:t>
            </a:r>
            <a:endParaRPr lang="en-US" sz="1200" dirty="0">
              <a:effectLst/>
              <a:latin typeface="Source Sans Pro Light" panose="020B0403030403020204" pitchFamily="34" charset="0"/>
              <a:ea typeface="Source Sans Pro Light" panose="020B0403030403020204" pitchFamily="34" charset="0"/>
            </a:endParaRPr>
          </a:p>
          <a:p>
            <a:pPr marL="0" marR="0">
              <a:spcBef>
                <a:spcPts val="0"/>
              </a:spcBef>
              <a:spcAft>
                <a:spcPts val="0"/>
              </a:spcAft>
            </a:pPr>
            <a:r>
              <a:rPr lang="en-US" sz="1200" dirty="0">
                <a:solidFill>
                  <a:srgbClr val="374151"/>
                </a:solidFill>
                <a:effectLst/>
                <a:latin typeface="Source Sans Pro Light" panose="020B0403030403020204" pitchFamily="34" charset="0"/>
                <a:ea typeface="Source Sans Pro Light" panose="020B0403030403020204" pitchFamily="34" charset="0"/>
              </a:rPr>
              <a:t>Analyzing the factors driving energy-conscious individuals to adopt SHEMS:</a:t>
            </a:r>
          </a:p>
          <a:p>
            <a:pPr marL="0" marR="0">
              <a:spcBef>
                <a:spcPts val="0"/>
              </a:spcBef>
              <a:spcAft>
                <a:spcPts val="0"/>
              </a:spcAft>
            </a:pPr>
            <a:endParaRPr lang="en-US" sz="700" dirty="0">
              <a:effectLst/>
              <a:latin typeface="Source Sans Pro Light" panose="020B0403030403020204" pitchFamily="34" charset="0"/>
              <a:ea typeface="Source Sans Pro Light" panose="020B0403030403020204" pitchFamily="34" charset="0"/>
            </a:endParaRPr>
          </a:p>
          <a:p>
            <a:pPr marL="290513" marR="0" lvl="0" indent="-166688">
              <a:spcBef>
                <a:spcPts val="0"/>
              </a:spcBef>
              <a:spcAft>
                <a:spcPts val="0"/>
              </a:spcAft>
              <a:buFont typeface="Arial" panose="020B0604020202020204" pitchFamily="34" charset="0"/>
              <a:buChar char="•"/>
            </a:pPr>
            <a:r>
              <a:rPr lang="en-US" sz="1000" b="1" dirty="0">
                <a:effectLst/>
                <a:latin typeface="Source Sans Pro Light" panose="020B0403030403020204" pitchFamily="34" charset="0"/>
                <a:ea typeface="Source Sans Pro Light" panose="020B0403030403020204" pitchFamily="34" charset="0"/>
              </a:rPr>
              <a:t>Desire to save money on energy </a:t>
            </a:r>
            <a:r>
              <a:rPr lang="en-US" sz="1000" dirty="0">
                <a:solidFill>
                  <a:srgbClr val="374151"/>
                </a:solidFill>
                <a:effectLst/>
                <a:latin typeface="Source Sans Pro Light" panose="020B0403030403020204" pitchFamily="34" charset="0"/>
                <a:ea typeface="Source Sans Pro Light" panose="020B0403030403020204" pitchFamily="34" charset="0"/>
              </a:rPr>
              <a:t>bills and reduce household expenses</a:t>
            </a:r>
            <a:endParaRPr lang="en-US" sz="1000" dirty="0">
              <a:effectLst/>
              <a:latin typeface="Source Sans Pro Light" panose="020B0403030403020204" pitchFamily="34" charset="0"/>
              <a:ea typeface="Source Sans Pro Light" panose="020B0403030403020204" pitchFamily="34" charset="0"/>
            </a:endParaRPr>
          </a:p>
          <a:p>
            <a:pPr marL="290513" marR="0" lvl="0" indent="-166688">
              <a:spcBef>
                <a:spcPts val="0"/>
              </a:spcBef>
              <a:spcAft>
                <a:spcPts val="0"/>
              </a:spcAft>
              <a:buFont typeface="Arial" panose="020B0604020202020204" pitchFamily="34" charset="0"/>
              <a:buChar char="•"/>
            </a:pPr>
            <a:r>
              <a:rPr lang="en-US" sz="1000" b="1" dirty="0">
                <a:effectLst/>
                <a:latin typeface="Source Sans Pro Light" panose="020B0403030403020204" pitchFamily="34" charset="0"/>
                <a:ea typeface="Source Sans Pro Light" panose="020B0403030403020204" pitchFamily="34" charset="0"/>
              </a:rPr>
              <a:t>Interest in managing energy consumption </a:t>
            </a:r>
            <a:r>
              <a:rPr lang="en-US" sz="1000" dirty="0">
                <a:solidFill>
                  <a:srgbClr val="374151"/>
                </a:solidFill>
                <a:effectLst/>
                <a:latin typeface="Source Sans Pro Light" panose="020B0403030403020204" pitchFamily="34" charset="0"/>
                <a:ea typeface="Source Sans Pro Light" panose="020B0403030403020204" pitchFamily="34" charset="0"/>
              </a:rPr>
              <a:t>more effectively to optimize efficiency</a:t>
            </a:r>
            <a:endParaRPr lang="en-US" sz="1000" dirty="0">
              <a:effectLst/>
              <a:latin typeface="Source Sans Pro Light" panose="020B0403030403020204" pitchFamily="34" charset="0"/>
              <a:ea typeface="Source Sans Pro Light" panose="020B0403030403020204" pitchFamily="34" charset="0"/>
            </a:endParaRPr>
          </a:p>
          <a:p>
            <a:pPr marL="290513" marR="0" lvl="0" indent="-166688">
              <a:spcBef>
                <a:spcPts val="0"/>
              </a:spcBef>
              <a:spcAft>
                <a:spcPts val="0"/>
              </a:spcAft>
              <a:buFont typeface="Arial" panose="020B0604020202020204" pitchFamily="34" charset="0"/>
              <a:buChar char="•"/>
            </a:pPr>
            <a:r>
              <a:rPr lang="en-US" sz="1000" b="1" dirty="0">
                <a:effectLst/>
                <a:latin typeface="Source Sans Pro Light" panose="020B0403030403020204" pitchFamily="34" charset="0"/>
                <a:ea typeface="Source Sans Pro Light" panose="020B0403030403020204" pitchFamily="34" charset="0"/>
              </a:rPr>
              <a:t>Preference for practical home investments</a:t>
            </a:r>
            <a:r>
              <a:rPr lang="en-US" sz="1000" dirty="0">
                <a:solidFill>
                  <a:srgbClr val="374151"/>
                </a:solidFill>
                <a:effectLst/>
                <a:latin typeface="Source Sans Pro Light" panose="020B0403030403020204" pitchFamily="34" charset="0"/>
                <a:ea typeface="Source Sans Pro Light" panose="020B0403030403020204" pitchFamily="34" charset="0"/>
              </a:rPr>
              <a:t>, such as solar energy or insulation upgrades, which offer immediate cost savings</a:t>
            </a:r>
            <a:endParaRPr lang="en-US" sz="1000" dirty="0">
              <a:solidFill>
                <a:srgbClr val="374151"/>
              </a:solidFill>
              <a:latin typeface="Source Sans Pro Light" panose="020B0403030403020204" pitchFamily="34" charset="0"/>
              <a:ea typeface="Source Sans Pro Light" panose="020B0403030403020204" pitchFamily="34" charset="0"/>
            </a:endParaRPr>
          </a:p>
          <a:p>
            <a:pPr marL="123825" marR="0" lvl="0">
              <a:spcBef>
                <a:spcPts val="0"/>
              </a:spcBef>
              <a:spcAft>
                <a:spcPts val="0"/>
              </a:spcAft>
            </a:pPr>
            <a:endParaRPr lang="en-US" sz="1200" dirty="0">
              <a:effectLst/>
              <a:latin typeface="Source Sans Pro Light" panose="020B0403030403020204" pitchFamily="34" charset="0"/>
              <a:ea typeface="Source Sans Pro Light" panose="020B0403030403020204" pitchFamily="34" charset="0"/>
            </a:endParaRPr>
          </a:p>
          <a:p>
            <a:pPr marL="0" marR="0">
              <a:spcBef>
                <a:spcPts val="0"/>
              </a:spcBef>
              <a:spcAft>
                <a:spcPts val="0"/>
              </a:spcAft>
            </a:pPr>
            <a:r>
              <a:rPr lang="en-US" sz="1200" b="1" dirty="0">
                <a:solidFill>
                  <a:srgbClr val="374151"/>
                </a:solidFill>
                <a:effectLst/>
                <a:latin typeface="Source Sans Pro Light" panose="020B0403030403020204" pitchFamily="34" charset="0"/>
                <a:ea typeface="Source Sans Pro Light" panose="020B0403030403020204" pitchFamily="34" charset="0"/>
              </a:rPr>
              <a:t>Targeting energy conscious individuals effectively should include: </a:t>
            </a:r>
          </a:p>
          <a:p>
            <a:pPr marL="0" marR="0">
              <a:spcBef>
                <a:spcPts val="0"/>
              </a:spcBef>
              <a:spcAft>
                <a:spcPts val="0"/>
              </a:spcAft>
            </a:pPr>
            <a:endParaRPr lang="en-US" sz="900" dirty="0">
              <a:effectLst/>
              <a:latin typeface="Source Sans Pro Light" panose="020B0403030403020204" pitchFamily="34" charset="0"/>
              <a:ea typeface="Source Sans Pro Light" panose="020B0403030403020204" pitchFamily="34" charset="0"/>
            </a:endParaRPr>
          </a:p>
          <a:p>
            <a:pPr marL="290513" marR="0" lvl="0" indent="-166688">
              <a:spcBef>
                <a:spcPts val="0"/>
              </a:spcBef>
              <a:spcAft>
                <a:spcPts val="0"/>
              </a:spcAft>
              <a:buFont typeface="Arial" panose="020B0604020202020204" pitchFamily="34" charset="0"/>
              <a:buChar char="•"/>
            </a:pPr>
            <a:r>
              <a:rPr lang="en-US" sz="1000" dirty="0">
                <a:solidFill>
                  <a:srgbClr val="374151"/>
                </a:solidFill>
                <a:effectLst/>
                <a:latin typeface="Source Sans Pro Light" panose="020B0403030403020204" pitchFamily="34" charset="0"/>
                <a:ea typeface="Source Sans Pro Light" panose="020B0403030403020204" pitchFamily="34" charset="0"/>
              </a:rPr>
              <a:t>Developing informative content that highlights the cost-saving benefits of SHEMS, including case studies and testimonials</a:t>
            </a:r>
            <a:endParaRPr lang="en-US" sz="1000" dirty="0">
              <a:effectLst/>
              <a:latin typeface="Source Sans Pro Light" panose="020B0403030403020204" pitchFamily="34" charset="0"/>
              <a:ea typeface="Source Sans Pro Light" panose="020B0403030403020204" pitchFamily="34" charset="0"/>
            </a:endParaRPr>
          </a:p>
          <a:p>
            <a:pPr marL="290513" marR="0" lvl="0" indent="-166688">
              <a:spcBef>
                <a:spcPts val="0"/>
              </a:spcBef>
              <a:spcAft>
                <a:spcPts val="0"/>
              </a:spcAft>
              <a:buFont typeface="Arial" panose="020B0604020202020204" pitchFamily="34" charset="0"/>
              <a:buChar char="•"/>
            </a:pPr>
            <a:r>
              <a:rPr lang="en-US" sz="1000" dirty="0">
                <a:solidFill>
                  <a:srgbClr val="374151"/>
                </a:solidFill>
                <a:effectLst/>
                <a:latin typeface="Source Sans Pro Light" panose="020B0403030403020204" pitchFamily="34" charset="0"/>
                <a:ea typeface="Source Sans Pro Light" panose="020B0403030403020204" pitchFamily="34" charset="0"/>
              </a:rPr>
              <a:t>Collaborating with utility companies and government agencies to offer rebates, incentives, or financing options that make SHEMS more affordable</a:t>
            </a:r>
            <a:endParaRPr lang="en-US" sz="1000" dirty="0">
              <a:effectLst/>
              <a:latin typeface="Source Sans Pro Light" panose="020B0403030403020204" pitchFamily="34" charset="0"/>
              <a:ea typeface="Source Sans Pro Light" panose="020B0403030403020204" pitchFamily="34" charset="0"/>
            </a:endParaRPr>
          </a:p>
          <a:p>
            <a:pPr marL="290513" marR="0" lvl="0" indent="-166688">
              <a:spcBef>
                <a:spcPts val="0"/>
              </a:spcBef>
              <a:spcAft>
                <a:spcPts val="0"/>
              </a:spcAft>
              <a:buFont typeface="Arial" panose="020B0604020202020204" pitchFamily="34" charset="0"/>
              <a:buChar char="•"/>
            </a:pPr>
            <a:r>
              <a:rPr lang="en-US" sz="1000" dirty="0">
                <a:solidFill>
                  <a:srgbClr val="374151"/>
                </a:solidFill>
                <a:effectLst/>
                <a:latin typeface="Source Sans Pro Light" panose="020B0403030403020204" pitchFamily="34" charset="0"/>
                <a:ea typeface="Source Sans Pro Light" panose="020B0403030403020204" pitchFamily="34" charset="0"/>
              </a:rPr>
              <a:t>Running targeted display ads based on search history, particularly if they have searched for energy management solutions or related topics</a:t>
            </a:r>
            <a:endParaRPr lang="en-US" sz="1000" dirty="0">
              <a:effectLst/>
              <a:latin typeface="Source Sans Pro Light" panose="020B0403030403020204" pitchFamily="34" charset="0"/>
              <a:ea typeface="Source Sans Pro Light" panose="020B0403030403020204" pitchFamily="34" charset="0"/>
            </a:endParaRPr>
          </a:p>
        </p:txBody>
      </p:sp>
      <p:pic>
        <p:nvPicPr>
          <p:cNvPr id="10" name="Graphic 9" descr="Cloud Computing with solid fill">
            <a:extLst>
              <a:ext uri="{FF2B5EF4-FFF2-40B4-BE49-F238E27FC236}">
                <a16:creationId xmlns:a16="http://schemas.microsoft.com/office/drawing/2014/main" id="{1248288B-E51D-565D-DCE3-DB47A73813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9352" y="2240707"/>
            <a:ext cx="491359" cy="491359"/>
          </a:xfrm>
          <a:prstGeom prst="rect">
            <a:avLst/>
          </a:prstGeom>
        </p:spPr>
      </p:pic>
      <p:pic>
        <p:nvPicPr>
          <p:cNvPr id="12" name="Graphic 11" descr="High voltage outline">
            <a:extLst>
              <a:ext uri="{FF2B5EF4-FFF2-40B4-BE49-F238E27FC236}">
                <a16:creationId xmlns:a16="http://schemas.microsoft.com/office/drawing/2014/main" id="{44EFF006-43FE-9276-70AF-EA6C52A61F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2610" y="2240707"/>
            <a:ext cx="491359" cy="491359"/>
          </a:xfrm>
          <a:prstGeom prst="rect">
            <a:avLst/>
          </a:prstGeom>
        </p:spPr>
      </p:pic>
    </p:spTree>
    <p:extLst>
      <p:ext uri="{BB962C8B-B14F-4D97-AF65-F5344CB8AC3E}">
        <p14:creationId xmlns:p14="http://schemas.microsoft.com/office/powerpoint/2010/main" val="379228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6FC62E-5390-3605-6177-2B6C5771AC58}"/>
              </a:ext>
            </a:extLst>
          </p:cNvPr>
          <p:cNvSpPr/>
          <p:nvPr/>
        </p:nvSpPr>
        <p:spPr>
          <a:xfrm>
            <a:off x="893669" y="2521965"/>
            <a:ext cx="10378389" cy="6317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695110-981E-D0A0-29DE-D38FE44DB9CE}"/>
              </a:ext>
            </a:extLst>
          </p:cNvPr>
          <p:cNvSpPr>
            <a:spLocks noGrp="1"/>
          </p:cNvSpPr>
          <p:nvPr>
            <p:ph type="title"/>
          </p:nvPr>
        </p:nvSpPr>
        <p:spPr>
          <a:xfrm>
            <a:off x="838200" y="365125"/>
            <a:ext cx="9743902" cy="447675"/>
          </a:xfrm>
        </p:spPr>
        <p:txBody>
          <a:bodyPr/>
          <a:lstStyle/>
          <a:p>
            <a:r>
              <a:rPr lang="en-CA" sz="3200" dirty="0">
                <a:effectLst/>
                <a:latin typeface="Montserrat" pitchFamily="2" charset="77"/>
                <a:ea typeface="Yu Gothic Light" panose="020B0300000000000000" pitchFamily="34" charset="-128"/>
                <a:cs typeface="Calibri" panose="020F0502020204030204" pitchFamily="34" charset="0"/>
              </a:rPr>
              <a:t>EV Ownership &amp; Charging Recommendations</a:t>
            </a:r>
            <a:br>
              <a:rPr lang="en-US" sz="3200" dirty="0">
                <a:effectLst/>
                <a:latin typeface="Montserrat" pitchFamily="2" charset="77"/>
                <a:ea typeface="Yu Gothic Light" panose="020B0300000000000000" pitchFamily="34" charset="-128"/>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B44DAE6A-3461-AF7A-91EB-D885645DC60D}"/>
              </a:ext>
            </a:extLst>
          </p:cNvPr>
          <p:cNvSpPr>
            <a:spLocks noGrp="1"/>
          </p:cNvSpPr>
          <p:nvPr>
            <p:ph sz="half" idx="1"/>
          </p:nvPr>
        </p:nvSpPr>
        <p:spPr>
          <a:xfrm>
            <a:off x="838199" y="2361945"/>
            <a:ext cx="10514013" cy="4192299"/>
          </a:xfrm>
        </p:spPr>
        <p:txBody>
          <a:bodyPr>
            <a:normAutofit/>
          </a:bodyPr>
          <a:lstStyle/>
          <a:p>
            <a:pPr marL="0" marR="0" indent="0" algn="just">
              <a:spcBef>
                <a:spcPts val="0"/>
              </a:spcBef>
              <a:spcAft>
                <a:spcPts val="0"/>
              </a:spcAft>
              <a:buNone/>
            </a:pPr>
            <a:endParaRPr lang="en-US" sz="1200" dirty="0">
              <a:effectLst/>
              <a:latin typeface="Source Sans Pro Light" panose="020B0403030403020204" pitchFamily="34" charset="0"/>
              <a:ea typeface="Source Sans Pro Light" panose="020B0403030403020204" pitchFamily="34" charset="0"/>
            </a:endParaRPr>
          </a:p>
          <a:p>
            <a:pPr marL="0" marR="0" indent="0" algn="ctr">
              <a:spcBef>
                <a:spcPts val="0"/>
              </a:spcBef>
              <a:spcAft>
                <a:spcPts val="0"/>
              </a:spcAft>
              <a:buNone/>
            </a:pPr>
            <a:r>
              <a:rPr lang="en-US" sz="1200" b="1" dirty="0">
                <a:effectLst/>
                <a:latin typeface="Source Sans Pro Light" panose="020B0403030403020204" pitchFamily="34" charset="0"/>
                <a:ea typeface="Source Sans Pro Light" panose="020B0403030403020204" pitchFamily="34" charset="0"/>
              </a:rPr>
              <a:t>Messaging:</a:t>
            </a:r>
          </a:p>
          <a:p>
            <a:pPr marL="0" marR="0" indent="0" algn="ctr">
              <a:spcBef>
                <a:spcPts val="0"/>
              </a:spcBef>
              <a:spcAft>
                <a:spcPts val="0"/>
              </a:spcAft>
              <a:buNone/>
            </a:pPr>
            <a:endParaRPr lang="en-US" sz="600" dirty="0">
              <a:effectLst/>
              <a:latin typeface="Source Sans Pro Light" panose="020B0403030403020204" pitchFamily="34" charset="0"/>
              <a:ea typeface="Source Sans Pro Light" panose="020B0403030403020204" pitchFamily="34" charset="0"/>
            </a:endParaRPr>
          </a:p>
          <a:p>
            <a:pPr marL="0" marR="0" indent="0" algn="ctr">
              <a:spcBef>
                <a:spcPts val="0"/>
              </a:spcBef>
              <a:spcAft>
                <a:spcPts val="0"/>
              </a:spcAft>
              <a:buNone/>
            </a:pPr>
            <a:r>
              <a:rPr lang="en-US" sz="1200" dirty="0">
                <a:effectLst/>
                <a:latin typeface="Source Sans Pro Light" panose="020B0403030403020204" pitchFamily="34" charset="0"/>
                <a:ea typeface="Source Sans Pro Light" panose="020B0403030403020204" pitchFamily="34" charset="0"/>
              </a:rPr>
              <a:t>SHEMS is a direct path to offsetting unexpected costs or ballooning energy costs associated with charging an electric vehicle at home. </a:t>
            </a:r>
            <a:endParaRPr lang="en-US" sz="1200" dirty="0">
              <a:latin typeface="Source Sans Pro Light" panose="020B0403030403020204" pitchFamily="34" charset="0"/>
              <a:ea typeface="Source Sans Pro Light" panose="020B0403030403020204" pitchFamily="34" charset="0"/>
            </a:endParaRPr>
          </a:p>
          <a:p>
            <a:pPr marL="0" marR="0" indent="0">
              <a:spcBef>
                <a:spcPts val="0"/>
              </a:spcBef>
              <a:spcAft>
                <a:spcPts val="0"/>
              </a:spcAft>
              <a:buNone/>
            </a:pPr>
            <a:endParaRPr lang="en-US" sz="1200" dirty="0">
              <a:effectLst/>
              <a:latin typeface="Source Sans Pro Light" panose="020B0403030403020204" pitchFamily="34" charset="0"/>
              <a:ea typeface="Source Sans Pro Light" panose="020B0403030403020204" pitchFamily="34" charset="0"/>
            </a:endParaRPr>
          </a:p>
          <a:p>
            <a:pPr marL="0" marR="0" indent="0">
              <a:spcBef>
                <a:spcPts val="0"/>
              </a:spcBef>
              <a:spcAft>
                <a:spcPts val="0"/>
              </a:spcAft>
              <a:buNone/>
            </a:pPr>
            <a:endParaRPr lang="en-CA" sz="1200" b="1" dirty="0">
              <a:effectLst/>
              <a:latin typeface="Source Sans Pro Light" panose="020B0403030403020204" pitchFamily="34" charset="0"/>
              <a:ea typeface="Source Sans Pro Light" panose="020B0403030403020204" pitchFamily="34" charset="0"/>
            </a:endParaRPr>
          </a:p>
          <a:p>
            <a:pPr marL="0" marR="0" indent="0">
              <a:spcBef>
                <a:spcPts val="0"/>
              </a:spcBef>
              <a:spcAft>
                <a:spcPts val="0"/>
              </a:spcAft>
              <a:buNone/>
            </a:pPr>
            <a:endParaRPr lang="en-CA" sz="1200" b="1" dirty="0">
              <a:latin typeface="Source Sans Pro Light" panose="020B0403030403020204" pitchFamily="34" charset="0"/>
              <a:ea typeface="Source Sans Pro Light" panose="020B0403030403020204" pitchFamily="34" charset="0"/>
            </a:endParaRPr>
          </a:p>
          <a:p>
            <a:pPr marL="0" marR="0" indent="0">
              <a:spcBef>
                <a:spcPts val="0"/>
              </a:spcBef>
              <a:spcAft>
                <a:spcPts val="0"/>
              </a:spcAft>
              <a:buNone/>
            </a:pPr>
            <a:r>
              <a:rPr lang="en-CA" sz="1200" b="1" dirty="0">
                <a:effectLst/>
                <a:latin typeface="Source Sans Pro Light" panose="020B0403030403020204" pitchFamily="34" charset="0"/>
                <a:ea typeface="Source Sans Pro Light" panose="020B0403030403020204" pitchFamily="34" charset="0"/>
              </a:rPr>
              <a:t>Potential Paths Forward:</a:t>
            </a:r>
            <a:endParaRPr lang="en-US" sz="1200" b="1" dirty="0">
              <a:effectLst/>
              <a:latin typeface="Source Sans Pro Light" panose="020B0403030403020204" pitchFamily="34" charset="0"/>
              <a:ea typeface="Source Sans Pro Light" panose="020B0403030403020204" pitchFamily="34" charset="0"/>
            </a:endParaRPr>
          </a:p>
          <a:p>
            <a:pPr marL="0" marR="0" algn="just">
              <a:spcBef>
                <a:spcPts val="0"/>
              </a:spcBef>
              <a:spcAft>
                <a:spcPts val="0"/>
              </a:spcAft>
            </a:pPr>
            <a:r>
              <a:rPr lang="en-US" sz="1200" dirty="0">
                <a:effectLst/>
                <a:latin typeface="Source Sans Pro Light" panose="020B0403030403020204" pitchFamily="34" charset="0"/>
                <a:ea typeface="Source Sans Pro Light" panose="020B0403030403020204" pitchFamily="34" charset="0"/>
              </a:rPr>
              <a:t>One approach is to </a:t>
            </a:r>
            <a:r>
              <a:rPr lang="en-US" sz="1200" dirty="0">
                <a:solidFill>
                  <a:schemeClr val="tx1"/>
                </a:solidFill>
                <a:effectLst/>
                <a:latin typeface="Source Sans Pro Light" panose="020B0403030403020204" pitchFamily="34" charset="0"/>
                <a:ea typeface="Source Sans Pro Light" panose="020B0403030403020204" pitchFamily="34" charset="0"/>
              </a:rPr>
              <a:t>integrate SHEMS software with EV charging hardware at the point of sale as an upsell or free incentive. </a:t>
            </a:r>
          </a:p>
          <a:p>
            <a:pPr marL="0" marR="0" algn="just">
              <a:spcBef>
                <a:spcPts val="0"/>
              </a:spcBef>
              <a:spcAft>
                <a:spcPts val="0"/>
              </a:spcAft>
            </a:pPr>
            <a:r>
              <a:rPr lang="en-US" sz="1200" dirty="0">
                <a:latin typeface="Source Sans Pro Light" panose="020B0403030403020204" pitchFamily="34" charset="0"/>
                <a:ea typeface="Source Sans Pro Light" panose="020B0403030403020204" pitchFamily="34" charset="0"/>
              </a:rPr>
              <a:t>T</a:t>
            </a:r>
            <a:r>
              <a:rPr lang="en-US" sz="1200" dirty="0">
                <a:effectLst/>
                <a:latin typeface="Source Sans Pro Light" panose="020B0403030403020204" pitchFamily="34" charset="0"/>
                <a:ea typeface="Source Sans Pro Light" panose="020B0403030403020204" pitchFamily="34" charset="0"/>
              </a:rPr>
              <a:t>argeting EV owners through </a:t>
            </a:r>
            <a:r>
              <a:rPr lang="en-US" sz="1200" b="1" dirty="0">
                <a:solidFill>
                  <a:schemeClr val="tx1"/>
                </a:solidFill>
                <a:effectLst/>
                <a:latin typeface="Source Sans Pro Light" panose="020B0403030403020204" pitchFamily="34" charset="0"/>
                <a:ea typeface="Source Sans Pro Light" panose="020B0403030403020204" pitchFamily="34" charset="0"/>
              </a:rPr>
              <a:t>online display advertising </a:t>
            </a:r>
            <a:r>
              <a:rPr lang="en-US" sz="1200" dirty="0">
                <a:effectLst/>
                <a:latin typeface="Source Sans Pro Light" panose="020B0403030403020204" pitchFamily="34" charset="0"/>
                <a:ea typeface="Source Sans Pro Light" panose="020B0403030403020204" pitchFamily="34" charset="0"/>
              </a:rPr>
              <a:t>can also drive curiosity and eventually sales of energy management solutions. </a:t>
            </a:r>
          </a:p>
          <a:p>
            <a:pPr marL="0" marR="0" indent="0" algn="just">
              <a:spcBef>
                <a:spcPts val="0"/>
              </a:spcBef>
              <a:spcAft>
                <a:spcPts val="0"/>
              </a:spcAft>
              <a:buNone/>
            </a:pPr>
            <a:endParaRPr lang="en-US" sz="1200" dirty="0">
              <a:effectLst/>
              <a:latin typeface="Source Sans Pro Light" panose="020B0403030403020204" pitchFamily="34" charset="0"/>
              <a:ea typeface="Source Sans Pro Light" panose="020B0403030403020204" pitchFamily="34" charset="0"/>
            </a:endParaRPr>
          </a:p>
          <a:p>
            <a:pPr marL="0" marR="0" indent="0" algn="just">
              <a:spcBef>
                <a:spcPts val="0"/>
              </a:spcBef>
              <a:spcAft>
                <a:spcPts val="0"/>
              </a:spcAft>
              <a:buNone/>
            </a:pPr>
            <a:r>
              <a:rPr lang="en-US" sz="1200" b="1" dirty="0">
                <a:effectLst/>
                <a:latin typeface="Source Sans Pro Light" panose="020B0403030403020204" pitchFamily="34" charset="0"/>
                <a:ea typeface="Source Sans Pro Light" panose="020B0403030403020204" pitchFamily="34" charset="0"/>
              </a:rPr>
              <a:t>Recommendations for SHEMS Providers:  </a:t>
            </a:r>
          </a:p>
          <a:p>
            <a:pPr algn="just">
              <a:spcBef>
                <a:spcPts val="0"/>
              </a:spcBef>
            </a:pPr>
            <a:r>
              <a:rPr lang="en-US" sz="1200" dirty="0">
                <a:solidFill>
                  <a:schemeClr val="tx1"/>
                </a:solidFill>
                <a:latin typeface="Source Sans Pro Light" panose="020B0403030403020204" pitchFamily="34" charset="0"/>
                <a:ea typeface="Source Sans Pro Light" panose="020B0403030403020204" pitchFamily="34" charset="0"/>
              </a:rPr>
              <a:t>Establish partnerships with EV charging hardware manufacturers and installers to offer bundled services</a:t>
            </a:r>
            <a:r>
              <a:rPr lang="en-US" sz="1200" dirty="0">
                <a:latin typeface="Source Sans Pro Light" panose="020B0403030403020204" pitchFamily="34" charset="0"/>
                <a:ea typeface="Source Sans Pro Light" panose="020B0403030403020204" pitchFamily="34" charset="0"/>
              </a:rPr>
              <a:t>, making it more convenient for EV owners to adopt SHEMS alongside their EV charging solutions. </a:t>
            </a:r>
          </a:p>
          <a:p>
            <a:pPr algn="just">
              <a:spcBef>
                <a:spcPts val="0"/>
              </a:spcBef>
            </a:pPr>
            <a:r>
              <a:rPr lang="en-US" sz="1200" dirty="0">
                <a:solidFill>
                  <a:schemeClr val="tx1"/>
                </a:solidFill>
                <a:latin typeface="Source Sans Pro Light" panose="020B0403030403020204" pitchFamily="34" charset="0"/>
                <a:ea typeface="Source Sans Pro Light" panose="020B0403030403020204" pitchFamily="34" charset="0"/>
              </a:rPr>
              <a:t>Develop targeted marketing campaigns to educate EV owners about the benefits of SHEMS</a:t>
            </a:r>
            <a:r>
              <a:rPr lang="en-US" sz="1200" dirty="0">
                <a:latin typeface="Source Sans Pro Light" panose="020B0403030403020204" pitchFamily="34" charset="0"/>
                <a:ea typeface="Source Sans Pro Light" panose="020B0403030403020204" pitchFamily="34" charset="0"/>
              </a:rPr>
              <a:t>, emphasizing its potential to reduce energy costs and improve sustainability. </a:t>
            </a:r>
          </a:p>
          <a:p>
            <a:pPr algn="just">
              <a:spcBef>
                <a:spcPts val="0"/>
              </a:spcBef>
            </a:pPr>
            <a:r>
              <a:rPr lang="en-US" sz="1200" dirty="0">
                <a:solidFill>
                  <a:schemeClr val="tx1"/>
                </a:solidFill>
                <a:effectLst/>
                <a:latin typeface="Source Sans Pro Light" panose="020B0403030403020204" pitchFamily="34" charset="0"/>
                <a:ea typeface="Source Sans Pro Light" panose="020B0403030403020204" pitchFamily="34" charset="0"/>
              </a:rPr>
              <a:t>Develop user-friendly interfaces and dashboards that help EV owners visualize their energy consumption </a:t>
            </a:r>
            <a:r>
              <a:rPr lang="en-US" sz="1200" dirty="0">
                <a:effectLst/>
                <a:latin typeface="Source Sans Pro Light" panose="020B0403030403020204" pitchFamily="34" charset="0"/>
                <a:ea typeface="Source Sans Pro Light" panose="020B0403030403020204" pitchFamily="34" charset="0"/>
              </a:rPr>
              <a:t>and savings, enabling them to make data-driven decisions about their energy usage. </a:t>
            </a:r>
          </a:p>
          <a:p>
            <a:pPr algn="just">
              <a:spcBef>
                <a:spcPts val="0"/>
              </a:spcBef>
            </a:pPr>
            <a:r>
              <a:rPr lang="en-US" sz="1200" dirty="0">
                <a:solidFill>
                  <a:schemeClr val="tx1"/>
                </a:solidFill>
                <a:latin typeface="Source Sans Pro Light" panose="020B0403030403020204" pitchFamily="34" charset="0"/>
                <a:ea typeface="Source Sans Pro Light" panose="020B0403030403020204" pitchFamily="34" charset="0"/>
              </a:rPr>
              <a:t>Integrate EV charging data into SHEMS software </a:t>
            </a:r>
            <a:r>
              <a:rPr lang="en-US" sz="1200" dirty="0">
                <a:latin typeface="Source Sans Pro Light" panose="020B0403030403020204" pitchFamily="34" charset="0"/>
                <a:ea typeface="Source Sans Pro Light" panose="020B0403030403020204" pitchFamily="34" charset="0"/>
              </a:rPr>
              <a:t>to provide a holistic view of energy consumption and management, helping EV owners better understand their charging patterns and optimize energy usage. </a:t>
            </a:r>
          </a:p>
          <a:p>
            <a:pPr algn="just">
              <a:spcBef>
                <a:spcPts val="0"/>
              </a:spcBef>
            </a:pPr>
            <a:r>
              <a:rPr lang="en-US" sz="1200" dirty="0">
                <a:solidFill>
                  <a:schemeClr val="tx1"/>
                </a:solidFill>
                <a:effectLst/>
                <a:latin typeface="Source Sans Pro Light" panose="020B0403030403020204" pitchFamily="34" charset="0"/>
                <a:ea typeface="Source Sans Pro Light" panose="020B0403030403020204" pitchFamily="34" charset="0"/>
              </a:rPr>
              <a:t>Create software solutions compatible with a wide range of EV charging hardware</a:t>
            </a:r>
            <a:r>
              <a:rPr lang="en-US" sz="1200" dirty="0">
                <a:effectLst/>
                <a:latin typeface="Source Sans Pro Light" panose="020B0403030403020204" pitchFamily="34" charset="0"/>
                <a:ea typeface="Source Sans Pro Light" panose="020B0403030403020204" pitchFamily="34" charset="0"/>
              </a:rPr>
              <a:t>, ensuring seamless integration and making it easier for EV owners to adopt SHEMS solutions.</a:t>
            </a:r>
          </a:p>
          <a:p>
            <a:endParaRPr lang="en-US" sz="1200" dirty="0">
              <a:latin typeface="Source Sans Pro Light" panose="020B0403030403020204" pitchFamily="34" charset="0"/>
              <a:ea typeface="Source Sans Pro Light" panose="020B0403030403020204" pitchFamily="34" charset="0"/>
            </a:endParaRPr>
          </a:p>
        </p:txBody>
      </p:sp>
      <p:sp>
        <p:nvSpPr>
          <p:cNvPr id="5" name="Slide Number Placeholder 4">
            <a:extLst>
              <a:ext uri="{FF2B5EF4-FFF2-40B4-BE49-F238E27FC236}">
                <a16:creationId xmlns:a16="http://schemas.microsoft.com/office/drawing/2014/main" id="{E6135A62-0166-B495-F9B1-BC804DBE2743}"/>
              </a:ext>
            </a:extLst>
          </p:cNvPr>
          <p:cNvSpPr>
            <a:spLocks noGrp="1"/>
          </p:cNvSpPr>
          <p:nvPr>
            <p:ph type="sldNum" sz="quarter" idx="15"/>
          </p:nvPr>
        </p:nvSpPr>
        <p:spPr/>
        <p:txBody>
          <a:bodyPr/>
          <a:lstStyle/>
          <a:p>
            <a:fld id="{4658F449-AC56-C64A-8488-86A10DE691DA}" type="slidenum">
              <a:rPr lang="en-US" smtClean="0"/>
              <a:pPr/>
              <a:t>14</a:t>
            </a:fld>
            <a:endParaRPr lang="en-US"/>
          </a:p>
        </p:txBody>
      </p:sp>
      <p:sp>
        <p:nvSpPr>
          <p:cNvPr id="7" name="TextBox 6">
            <a:extLst>
              <a:ext uri="{FF2B5EF4-FFF2-40B4-BE49-F238E27FC236}">
                <a16:creationId xmlns:a16="http://schemas.microsoft.com/office/drawing/2014/main" id="{4B77B47B-A4AB-D04E-4B8C-943DA97E17EC}"/>
              </a:ext>
            </a:extLst>
          </p:cNvPr>
          <p:cNvSpPr txBox="1"/>
          <p:nvPr/>
        </p:nvSpPr>
        <p:spPr>
          <a:xfrm>
            <a:off x="2650603" y="1076467"/>
            <a:ext cx="8701608" cy="1323439"/>
          </a:xfrm>
          <a:prstGeom prst="rect">
            <a:avLst/>
          </a:prstGeom>
          <a:noFill/>
        </p:spPr>
        <p:txBody>
          <a:bodyPr wrap="square">
            <a:spAutoFit/>
          </a:bodyPr>
          <a:lstStyle/>
          <a:p>
            <a:pPr marL="0" marR="0" indent="0" algn="just">
              <a:spcBef>
                <a:spcPts val="0"/>
              </a:spcBef>
              <a:spcAft>
                <a:spcPts val="0"/>
              </a:spcAft>
              <a:buNone/>
            </a:pPr>
            <a:r>
              <a:rPr lang="en-US" sz="1600" dirty="0">
                <a:solidFill>
                  <a:schemeClr val="tx2"/>
                </a:solidFill>
                <a:effectLst/>
                <a:latin typeface="Source Sans Pro Light" panose="020B0403030403020204" pitchFamily="34" charset="0"/>
                <a:ea typeface="Times New Roman" panose="02020603050405020304" pitchFamily="18" charset="0"/>
              </a:rPr>
              <a:t>Our homeowner survey has revealed that the motivations and priorities of EV owners are primarily driven by cost, and secondarily drive by sustainability. As a result of the high cost of purchasing an EV, owners feel that they have made a substantial investment towards sustainability, and their attention subsequently shifts towards avoiding additional costs. This shift in focus can be attributed to the unpredictable energy spikes and rising prices of energy that can result in unwanted added costs.</a:t>
            </a:r>
            <a:endParaRPr lang="en-US" sz="1600" dirty="0">
              <a:solidFill>
                <a:schemeClr val="tx2"/>
              </a:solidFill>
              <a:effectLst/>
              <a:latin typeface="Times New Roman" panose="02020603050405020304" pitchFamily="18" charset="0"/>
              <a:ea typeface="Times New Roman" panose="02020603050405020304" pitchFamily="18" charset="0"/>
            </a:endParaRPr>
          </a:p>
        </p:txBody>
      </p:sp>
      <p:pic>
        <p:nvPicPr>
          <p:cNvPr id="3074" name="Picture 2" descr="LECTRON 110-Volt 16 Amp Level 1 EV Charger with 21 ft. Extension Cord J1772  Cable and NEMA 5-15 Plug Electric Vehicle Charger EVCharge5-15N - The Home  Depot">
            <a:extLst>
              <a:ext uri="{FF2B5EF4-FFF2-40B4-BE49-F238E27FC236}">
                <a16:creationId xmlns:a16="http://schemas.microsoft.com/office/drawing/2014/main" id="{CD3139E0-797B-4F20-E86D-4208A9AD5F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3430" r="1257"/>
          <a:stretch/>
        </p:blipFill>
        <p:spPr bwMode="auto">
          <a:xfrm>
            <a:off x="1067791" y="1123607"/>
            <a:ext cx="1389226" cy="1323438"/>
          </a:xfrm>
          <a:prstGeom prst="ellipse">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05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71A7B9-3723-C545-9F32-91DAB74CDCB5}"/>
              </a:ext>
            </a:extLst>
          </p:cNvPr>
          <p:cNvSpPr>
            <a:spLocks noGrp="1"/>
          </p:cNvSpPr>
          <p:nvPr>
            <p:ph sz="quarter" idx="10"/>
          </p:nvPr>
        </p:nvSpPr>
        <p:spPr/>
        <p:txBody>
          <a:bodyPr/>
          <a:lstStyle/>
          <a:p>
            <a:r>
              <a:rPr lang="en-US" dirty="0"/>
              <a:t>Q &amp; A</a:t>
            </a:r>
          </a:p>
        </p:txBody>
      </p:sp>
    </p:spTree>
    <p:extLst>
      <p:ext uri="{BB962C8B-B14F-4D97-AF65-F5344CB8AC3E}">
        <p14:creationId xmlns:p14="http://schemas.microsoft.com/office/powerpoint/2010/main" val="126700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66319-80AB-706F-1C18-18F4C12A416D}"/>
              </a:ext>
            </a:extLst>
          </p:cNvPr>
          <p:cNvSpPr>
            <a:spLocks noGrp="1"/>
          </p:cNvSpPr>
          <p:nvPr>
            <p:ph type="title"/>
          </p:nvPr>
        </p:nvSpPr>
        <p:spPr/>
        <p:txBody>
          <a:bodyPr/>
          <a:lstStyle/>
          <a:p>
            <a:r>
              <a:rPr lang="en-US"/>
              <a:t>Harbor Research Team</a:t>
            </a:r>
          </a:p>
        </p:txBody>
      </p:sp>
      <p:pic>
        <p:nvPicPr>
          <p:cNvPr id="5" name="Picture 4">
            <a:extLst>
              <a:ext uri="{FF2B5EF4-FFF2-40B4-BE49-F238E27FC236}">
                <a16:creationId xmlns:a16="http://schemas.microsoft.com/office/drawing/2014/main" id="{D2420A84-76EC-DA21-138B-7D8513EC29CA}"/>
              </a:ext>
            </a:extLst>
          </p:cNvPr>
          <p:cNvPicPr>
            <a:picLocks noChangeAspect="1"/>
          </p:cNvPicPr>
          <p:nvPr/>
        </p:nvPicPr>
        <p:blipFill>
          <a:blip r:embed="rId2"/>
          <a:stretch>
            <a:fillRect/>
          </a:stretch>
        </p:blipFill>
        <p:spPr>
          <a:xfrm>
            <a:off x="964078" y="1184665"/>
            <a:ext cx="1560286" cy="951774"/>
          </a:xfrm>
          <a:prstGeom prst="rect">
            <a:avLst/>
          </a:prstGeom>
        </p:spPr>
      </p:pic>
      <p:sp>
        <p:nvSpPr>
          <p:cNvPr id="6" name="TextBox 5">
            <a:extLst>
              <a:ext uri="{FF2B5EF4-FFF2-40B4-BE49-F238E27FC236}">
                <a16:creationId xmlns:a16="http://schemas.microsoft.com/office/drawing/2014/main" id="{536DD57F-A6A1-0BC6-5A65-FA811E762D05}"/>
              </a:ext>
            </a:extLst>
          </p:cNvPr>
          <p:cNvSpPr txBox="1"/>
          <p:nvPr/>
        </p:nvSpPr>
        <p:spPr>
          <a:xfrm>
            <a:off x="6059877" y="3700904"/>
            <a:ext cx="2351926" cy="738664"/>
          </a:xfrm>
          <a:prstGeom prst="rect">
            <a:avLst/>
          </a:prstGeom>
          <a:noFill/>
        </p:spPr>
        <p:txBody>
          <a:bodyPr wrap="none" rtlCol="0">
            <a:spAutoFit/>
          </a:bodyPr>
          <a:lstStyle/>
          <a:p>
            <a:pPr marL="123828" indent="-123828" defTabSz="619140">
              <a:defRPr/>
            </a:pPr>
            <a:r>
              <a:rPr lang="en-US" sz="1050" b="1" dirty="0">
                <a:solidFill>
                  <a:srgbClr val="282828"/>
                </a:solidFill>
                <a:latin typeface="Myriad Pro"/>
                <a:ea typeface="ＭＳ Ｐゴシック" pitchFamily="-65" charset="-128"/>
                <a:cs typeface="Myriad Pro"/>
              </a:rPr>
              <a:t>Glen Allmendinger</a:t>
            </a:r>
          </a:p>
          <a:p>
            <a:pPr marL="123828" indent="-123828" defTabSz="619140">
              <a:defRPr/>
            </a:pPr>
            <a:r>
              <a:rPr lang="en-US" sz="1050" b="1" dirty="0">
                <a:solidFill>
                  <a:srgbClr val="282828"/>
                </a:solidFill>
                <a:latin typeface="Myriad Pro"/>
                <a:ea typeface="ＭＳ Ｐゴシック" pitchFamily="-65" charset="-128"/>
                <a:cs typeface="Myriad Pro"/>
              </a:rPr>
              <a:t>Project Advisor - </a:t>
            </a:r>
            <a:r>
              <a:rPr lang="en-US" sz="1050" dirty="0">
                <a:solidFill>
                  <a:srgbClr val="282828"/>
                </a:solidFill>
                <a:latin typeface="Myriad Pro"/>
                <a:ea typeface="ＭＳ Ｐゴシック" pitchFamily="-65" charset="-128"/>
                <a:cs typeface="Myriad Pro"/>
              </a:rPr>
              <a:t>President</a:t>
            </a:r>
            <a:endParaRPr lang="en-US" sz="1050" b="1" dirty="0">
              <a:solidFill>
                <a:srgbClr val="282828"/>
              </a:solidFill>
              <a:latin typeface="Myriad Pro"/>
              <a:ea typeface="ＭＳ Ｐゴシック" pitchFamily="-65" charset="-128"/>
              <a:cs typeface="Myriad Pro"/>
            </a:endParaRPr>
          </a:p>
          <a:p>
            <a:pPr marL="123828" indent="-123828" defTabSz="619140">
              <a:defRPr/>
            </a:pPr>
            <a:r>
              <a:rPr lang="en-US" sz="1050" dirty="0">
                <a:solidFill>
                  <a:srgbClr val="282828"/>
                </a:solidFill>
                <a:latin typeface="Myriad Pro"/>
                <a:ea typeface="ＭＳ Ｐゴシック" pitchFamily="-65" charset="-128"/>
                <a:cs typeface="Myriad Pro"/>
              </a:rPr>
              <a:t>617-290-3797</a:t>
            </a:r>
          </a:p>
          <a:p>
            <a:pPr marL="123828" indent="-123828" defTabSz="619140">
              <a:defRPr/>
            </a:pPr>
            <a:r>
              <a:rPr lang="en-US" sz="1050" dirty="0">
                <a:solidFill>
                  <a:srgbClr val="282828"/>
                </a:solidFill>
                <a:latin typeface="Myriad Pro"/>
                <a:ea typeface="ＭＳ Ｐゴシック" pitchFamily="-65" charset="-128"/>
                <a:cs typeface="Myriad Pro"/>
                <a:hlinkClick r:id="rId3"/>
              </a:rPr>
              <a:t>gallmendinger@harborresearch.com</a:t>
            </a:r>
            <a:endParaRPr lang="en-US" sz="1050" dirty="0">
              <a:solidFill>
                <a:srgbClr val="282828"/>
              </a:solidFill>
              <a:latin typeface="Myriad Pro"/>
              <a:ea typeface="ＭＳ Ｐゴシック" pitchFamily="-65" charset="-128"/>
              <a:cs typeface="Myriad Pro"/>
            </a:endParaRPr>
          </a:p>
        </p:txBody>
      </p:sp>
      <p:sp>
        <p:nvSpPr>
          <p:cNvPr id="7" name="TextBox 6">
            <a:extLst>
              <a:ext uri="{FF2B5EF4-FFF2-40B4-BE49-F238E27FC236}">
                <a16:creationId xmlns:a16="http://schemas.microsoft.com/office/drawing/2014/main" id="{4171A10D-0C06-D60D-A673-CC3E7458BD77}"/>
              </a:ext>
            </a:extLst>
          </p:cNvPr>
          <p:cNvSpPr txBox="1"/>
          <p:nvPr/>
        </p:nvSpPr>
        <p:spPr>
          <a:xfrm>
            <a:off x="2208602" y="2658965"/>
            <a:ext cx="1999265" cy="738664"/>
          </a:xfrm>
          <a:prstGeom prst="rect">
            <a:avLst/>
          </a:prstGeom>
          <a:noFill/>
        </p:spPr>
        <p:txBody>
          <a:bodyPr wrap="none" rtlCol="0">
            <a:spAutoFit/>
          </a:bodyPr>
          <a:lstStyle/>
          <a:p>
            <a:pPr marL="123828" indent="-123828" defTabSz="619140">
              <a:defRPr/>
            </a:pPr>
            <a:r>
              <a:rPr lang="en-US" sz="1050" b="1" dirty="0">
                <a:solidFill>
                  <a:srgbClr val="282828"/>
                </a:solidFill>
                <a:latin typeface="Myriad Pro"/>
                <a:ea typeface="ＭＳ Ｐゴシック" pitchFamily="-65" charset="-128"/>
                <a:cs typeface="Myriad Pro"/>
              </a:rPr>
              <a:t>Jamil </a:t>
            </a:r>
            <a:r>
              <a:rPr lang="en-US" sz="1050" b="1" dirty="0" err="1">
                <a:solidFill>
                  <a:srgbClr val="282828"/>
                </a:solidFill>
                <a:latin typeface="Myriad Pro"/>
                <a:ea typeface="ＭＳ Ｐゴシック" pitchFamily="-65" charset="-128"/>
                <a:cs typeface="Myriad Pro"/>
              </a:rPr>
              <a:t>Muna</a:t>
            </a:r>
            <a:endParaRPr lang="en-US" sz="1050" b="1" dirty="0">
              <a:solidFill>
                <a:srgbClr val="282828"/>
              </a:solidFill>
              <a:latin typeface="Myriad Pro"/>
              <a:ea typeface="ＭＳ Ｐゴシック" pitchFamily="-65" charset="-128"/>
              <a:cs typeface="Myriad Pro"/>
            </a:endParaRPr>
          </a:p>
          <a:p>
            <a:pPr marL="123828" indent="-123828" defTabSz="619140">
              <a:defRPr/>
            </a:pPr>
            <a:r>
              <a:rPr lang="en-US" sz="1050" b="1" dirty="0">
                <a:solidFill>
                  <a:srgbClr val="282828"/>
                </a:solidFill>
                <a:latin typeface="Myriad Pro"/>
                <a:ea typeface="ＭＳ Ｐゴシック" pitchFamily="-65" charset="-128"/>
                <a:cs typeface="Myriad Pro"/>
              </a:rPr>
              <a:t>Project Manager </a:t>
            </a:r>
            <a:r>
              <a:rPr lang="en-US" sz="1050" dirty="0">
                <a:solidFill>
                  <a:srgbClr val="282828"/>
                </a:solidFill>
                <a:latin typeface="Myriad Pro"/>
                <a:ea typeface="ＭＳ Ｐゴシック" pitchFamily="-65" charset="-128"/>
                <a:cs typeface="Myriad Pro"/>
              </a:rPr>
              <a:t>- Consultant</a:t>
            </a:r>
          </a:p>
          <a:p>
            <a:pPr marL="123828" indent="-123828" defTabSz="619140">
              <a:defRPr/>
            </a:pPr>
            <a:r>
              <a:rPr lang="en-US" sz="1050" dirty="0">
                <a:solidFill>
                  <a:srgbClr val="282828"/>
                </a:solidFill>
                <a:latin typeface="Myriad Pro"/>
                <a:ea typeface="ＭＳ Ｐゴシック" pitchFamily="-65" charset="-128"/>
                <a:cs typeface="Myriad Pro"/>
              </a:rPr>
              <a:t>+707-968-17570</a:t>
            </a:r>
          </a:p>
          <a:p>
            <a:pPr marL="123828" indent="-123828" defTabSz="619140">
              <a:defRPr/>
            </a:pPr>
            <a:r>
              <a:rPr lang="en-US" sz="1050" dirty="0">
                <a:solidFill>
                  <a:srgbClr val="282828"/>
                </a:solidFill>
                <a:latin typeface="Myriad Pro"/>
                <a:ea typeface="ＭＳ Ｐゴシック" pitchFamily="-65" charset="-128"/>
                <a:cs typeface="Myriad Pro"/>
              </a:rPr>
              <a:t> </a:t>
            </a:r>
            <a:r>
              <a:rPr lang="en-US" sz="1050" dirty="0">
                <a:solidFill>
                  <a:srgbClr val="282828"/>
                </a:solidFill>
                <a:latin typeface="Myriad Pro"/>
                <a:ea typeface="ＭＳ Ｐゴシック" pitchFamily="-65" charset="-128"/>
                <a:cs typeface="Myriad Pro"/>
                <a:hlinkClick r:id="rId4"/>
              </a:rPr>
              <a:t>jmuna@harborresearch.com</a:t>
            </a:r>
            <a:r>
              <a:rPr lang="en-US" sz="1050" dirty="0">
                <a:solidFill>
                  <a:srgbClr val="282828"/>
                </a:solidFill>
                <a:latin typeface="Myriad Pro"/>
                <a:ea typeface="ＭＳ Ｐゴシック" pitchFamily="-65" charset="-128"/>
                <a:cs typeface="Myriad Pro"/>
              </a:rPr>
              <a:t> </a:t>
            </a:r>
          </a:p>
        </p:txBody>
      </p:sp>
      <p:pic>
        <p:nvPicPr>
          <p:cNvPr id="8" name="Picture 7">
            <a:extLst>
              <a:ext uri="{FF2B5EF4-FFF2-40B4-BE49-F238E27FC236}">
                <a16:creationId xmlns:a16="http://schemas.microsoft.com/office/drawing/2014/main" id="{5F685196-06B3-3960-43D9-58C5347A6BA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6000"/>
                    </a14:imgEffect>
                  </a14:imgLayer>
                </a14:imgProps>
              </a:ext>
            </a:extLst>
          </a:blip>
          <a:srcRect/>
          <a:stretch/>
        </p:blipFill>
        <p:spPr>
          <a:xfrm>
            <a:off x="5065295" y="3669031"/>
            <a:ext cx="971913" cy="874382"/>
          </a:xfrm>
          <a:prstGeom prst="rect">
            <a:avLst/>
          </a:prstGeom>
        </p:spPr>
      </p:pic>
      <p:pic>
        <p:nvPicPr>
          <p:cNvPr id="9" name="Picture 8">
            <a:extLst>
              <a:ext uri="{FF2B5EF4-FFF2-40B4-BE49-F238E27FC236}">
                <a16:creationId xmlns:a16="http://schemas.microsoft.com/office/drawing/2014/main" id="{693B034F-9E43-DD8C-AD84-17B90B4F9F8A}"/>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6000"/>
                    </a14:imgEffect>
                  </a14:imgLayer>
                </a14:imgProps>
              </a:ext>
            </a:extLst>
          </a:blip>
          <a:srcRect/>
          <a:stretch/>
        </p:blipFill>
        <p:spPr>
          <a:xfrm>
            <a:off x="1278125" y="2686279"/>
            <a:ext cx="881325" cy="881325"/>
          </a:xfrm>
          <a:prstGeom prst="rect">
            <a:avLst/>
          </a:prstGeom>
        </p:spPr>
      </p:pic>
      <p:sp>
        <p:nvSpPr>
          <p:cNvPr id="10" name="TextBox 9">
            <a:extLst>
              <a:ext uri="{FF2B5EF4-FFF2-40B4-BE49-F238E27FC236}">
                <a16:creationId xmlns:a16="http://schemas.microsoft.com/office/drawing/2014/main" id="{81CE4423-859A-5D5E-3C58-87530F6A5379}"/>
              </a:ext>
            </a:extLst>
          </p:cNvPr>
          <p:cNvSpPr txBox="1"/>
          <p:nvPr/>
        </p:nvSpPr>
        <p:spPr>
          <a:xfrm>
            <a:off x="6037208" y="2610936"/>
            <a:ext cx="2250937" cy="738664"/>
          </a:xfrm>
          <a:prstGeom prst="rect">
            <a:avLst/>
          </a:prstGeom>
          <a:noFill/>
        </p:spPr>
        <p:txBody>
          <a:bodyPr wrap="none" rtlCol="0">
            <a:spAutoFit/>
          </a:bodyPr>
          <a:lstStyle/>
          <a:p>
            <a:pPr marL="123828" indent="-123828" defTabSz="619140">
              <a:defRPr/>
            </a:pPr>
            <a:r>
              <a:rPr lang="en-US" sz="1050" b="1">
                <a:solidFill>
                  <a:srgbClr val="282828"/>
                </a:solidFill>
                <a:latin typeface="Myriad Pro"/>
                <a:ea typeface="ＭＳ Ｐゴシック" pitchFamily="-65" charset="-128"/>
                <a:cs typeface="Myriad Pro"/>
              </a:rPr>
              <a:t>Harry Pascarella</a:t>
            </a:r>
          </a:p>
          <a:p>
            <a:pPr marL="123828" indent="-123828" defTabSz="619140">
              <a:defRPr/>
            </a:pPr>
            <a:r>
              <a:rPr lang="en-US" sz="1050" b="1">
                <a:solidFill>
                  <a:srgbClr val="282828"/>
                </a:solidFill>
                <a:latin typeface="Myriad Pro"/>
                <a:ea typeface="ＭＳ Ｐゴシック" pitchFamily="-65" charset="-128"/>
                <a:cs typeface="Myriad Pro"/>
              </a:rPr>
              <a:t>Project Oversight - </a:t>
            </a:r>
            <a:r>
              <a:rPr lang="en-US" sz="1050">
                <a:solidFill>
                  <a:srgbClr val="282828"/>
                </a:solidFill>
                <a:latin typeface="Myriad Pro"/>
                <a:ea typeface="ＭＳ Ｐゴシック" pitchFamily="-65" charset="-128"/>
                <a:cs typeface="Myriad Pro"/>
              </a:rPr>
              <a:t>Vice President</a:t>
            </a:r>
            <a:endParaRPr lang="en-US" sz="1050" b="1">
              <a:solidFill>
                <a:srgbClr val="282828"/>
              </a:solidFill>
              <a:latin typeface="Myriad Pro"/>
              <a:ea typeface="ＭＳ Ｐゴシック" pitchFamily="-65" charset="-128"/>
              <a:cs typeface="Myriad Pro"/>
            </a:endParaRPr>
          </a:p>
          <a:p>
            <a:pPr marL="123828" indent="-123828" defTabSz="619140">
              <a:defRPr/>
            </a:pPr>
            <a:r>
              <a:rPr lang="en-US" sz="1050">
                <a:solidFill>
                  <a:srgbClr val="282828"/>
                </a:solidFill>
                <a:latin typeface="Myriad Pro"/>
                <a:ea typeface="ＭＳ Ｐゴシック" pitchFamily="-65" charset="-128"/>
                <a:cs typeface="Myriad Pro"/>
              </a:rPr>
              <a:t>+1.303.786.9000 x36</a:t>
            </a:r>
          </a:p>
          <a:p>
            <a:pPr marL="123828" indent="-123828" defTabSz="619140">
              <a:defRPr/>
            </a:pPr>
            <a:r>
              <a:rPr lang="en-US" sz="1050">
                <a:solidFill>
                  <a:srgbClr val="282828"/>
                </a:solidFill>
                <a:latin typeface="Myriad Pro"/>
                <a:ea typeface="ＭＳ Ｐゴシック" pitchFamily="-65" charset="-128"/>
                <a:cs typeface="Myriad Pro"/>
                <a:hlinkClick r:id="rId9"/>
              </a:rPr>
              <a:t>hpascarella@harborresearch.com</a:t>
            </a:r>
            <a:endParaRPr lang="en-US" sz="1050">
              <a:solidFill>
                <a:srgbClr val="282828"/>
              </a:solidFill>
              <a:latin typeface="Myriad Pro"/>
              <a:ea typeface="ＭＳ Ｐゴシック" pitchFamily="-65" charset="-128"/>
              <a:cs typeface="Myriad Pro"/>
            </a:endParaRPr>
          </a:p>
        </p:txBody>
      </p:sp>
      <p:pic>
        <p:nvPicPr>
          <p:cNvPr id="11" name="Picture 10">
            <a:extLst>
              <a:ext uri="{FF2B5EF4-FFF2-40B4-BE49-F238E27FC236}">
                <a16:creationId xmlns:a16="http://schemas.microsoft.com/office/drawing/2014/main" id="{6E879FE1-41C8-9C75-73B9-661E7A6C8D44}"/>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26000"/>
                    </a14:imgEffect>
                  </a14:imgLayer>
                </a14:imgProps>
              </a:ext>
            </a:extLst>
          </a:blip>
          <a:srcRect/>
          <a:stretch/>
        </p:blipFill>
        <p:spPr>
          <a:xfrm>
            <a:off x="5075558" y="2610938"/>
            <a:ext cx="971913" cy="874383"/>
          </a:xfrm>
          <a:prstGeom prst="rect">
            <a:avLst/>
          </a:prstGeom>
        </p:spPr>
      </p:pic>
      <p:sp>
        <p:nvSpPr>
          <p:cNvPr id="12" name="Rectangle 11">
            <a:extLst>
              <a:ext uri="{FF2B5EF4-FFF2-40B4-BE49-F238E27FC236}">
                <a16:creationId xmlns:a16="http://schemas.microsoft.com/office/drawing/2014/main" id="{4C18AD77-DC09-434A-C634-AD4BCDB0A0F5}"/>
              </a:ext>
            </a:extLst>
          </p:cNvPr>
          <p:cNvSpPr/>
          <p:nvPr/>
        </p:nvSpPr>
        <p:spPr>
          <a:xfrm>
            <a:off x="1035750" y="2579635"/>
            <a:ext cx="3749625" cy="21419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FAFC7DB-370B-AED5-3DE0-44507CEBEDF3}"/>
              </a:ext>
            </a:extLst>
          </p:cNvPr>
          <p:cNvSpPr txBox="1"/>
          <p:nvPr/>
        </p:nvSpPr>
        <p:spPr>
          <a:xfrm>
            <a:off x="1035751" y="2282321"/>
            <a:ext cx="1488613" cy="276999"/>
          </a:xfrm>
          <a:prstGeom prst="rect">
            <a:avLst/>
          </a:prstGeom>
          <a:noFill/>
        </p:spPr>
        <p:txBody>
          <a:bodyPr wrap="none" rtlCol="0">
            <a:spAutoFit/>
          </a:bodyPr>
          <a:lstStyle/>
          <a:p>
            <a:r>
              <a:rPr lang="en-US" sz="1200" b="1">
                <a:solidFill>
                  <a:schemeClr val="accent1"/>
                </a:solidFill>
              </a:rPr>
              <a:t>Key Project Contacts</a:t>
            </a:r>
          </a:p>
        </p:txBody>
      </p:sp>
      <p:sp>
        <p:nvSpPr>
          <p:cNvPr id="14" name="TextBox 13">
            <a:extLst>
              <a:ext uri="{FF2B5EF4-FFF2-40B4-BE49-F238E27FC236}">
                <a16:creationId xmlns:a16="http://schemas.microsoft.com/office/drawing/2014/main" id="{41496DE2-69CF-7329-4E38-1EA70BDD7839}"/>
              </a:ext>
            </a:extLst>
          </p:cNvPr>
          <p:cNvSpPr txBox="1"/>
          <p:nvPr/>
        </p:nvSpPr>
        <p:spPr>
          <a:xfrm>
            <a:off x="2208602" y="3674248"/>
            <a:ext cx="2534668" cy="738664"/>
          </a:xfrm>
          <a:prstGeom prst="rect">
            <a:avLst/>
          </a:prstGeom>
          <a:noFill/>
        </p:spPr>
        <p:txBody>
          <a:bodyPr wrap="none" rtlCol="0">
            <a:spAutoFit/>
          </a:bodyPr>
          <a:lstStyle/>
          <a:p>
            <a:pPr marL="123828" indent="-123828" defTabSz="619140">
              <a:defRPr/>
            </a:pPr>
            <a:r>
              <a:rPr lang="en-US" sz="1050" b="1" dirty="0">
                <a:solidFill>
                  <a:srgbClr val="282828"/>
                </a:solidFill>
                <a:latin typeface="Myriad Pro"/>
                <a:ea typeface="ＭＳ Ｐゴシック" pitchFamily="-65" charset="-128"/>
                <a:cs typeface="Myriad Pro"/>
              </a:rPr>
              <a:t>Daniel </a:t>
            </a:r>
            <a:r>
              <a:rPr lang="en-US" sz="1050" b="1" dirty="0" err="1">
                <a:solidFill>
                  <a:srgbClr val="282828"/>
                </a:solidFill>
                <a:latin typeface="Myriad Pro"/>
                <a:ea typeface="ＭＳ Ｐゴシック" pitchFamily="-65" charset="-128"/>
                <a:cs typeface="Myriad Pro"/>
              </a:rPr>
              <a:t>Intolubbe-Chmil</a:t>
            </a:r>
            <a:endParaRPr lang="en-US" sz="1050" b="1" dirty="0">
              <a:solidFill>
                <a:srgbClr val="282828"/>
              </a:solidFill>
              <a:latin typeface="Myriad Pro"/>
              <a:ea typeface="ＭＳ Ｐゴシック" pitchFamily="-65" charset="-128"/>
              <a:cs typeface="Myriad Pro"/>
            </a:endParaRPr>
          </a:p>
          <a:p>
            <a:pPr marL="123828" indent="-123828" defTabSz="619140">
              <a:defRPr/>
            </a:pPr>
            <a:r>
              <a:rPr lang="en-US" sz="1050" b="1" dirty="0">
                <a:solidFill>
                  <a:srgbClr val="282828"/>
                </a:solidFill>
                <a:latin typeface="Myriad Pro"/>
                <a:ea typeface="ＭＳ Ｐゴシック" pitchFamily="-65" charset="-128"/>
                <a:cs typeface="Myriad Pro"/>
              </a:rPr>
              <a:t>Subject/Process Expert </a:t>
            </a:r>
            <a:r>
              <a:rPr lang="en-US" sz="1050" dirty="0">
                <a:solidFill>
                  <a:srgbClr val="282828"/>
                </a:solidFill>
                <a:latin typeface="Myriad Pro"/>
                <a:ea typeface="ＭＳ Ｐゴシック" pitchFamily="-65" charset="-128"/>
                <a:cs typeface="Myriad Pro"/>
              </a:rPr>
              <a:t>- Consultant</a:t>
            </a:r>
          </a:p>
          <a:p>
            <a:pPr marL="123828" indent="-123828" defTabSz="619140">
              <a:defRPr/>
            </a:pPr>
            <a:r>
              <a:rPr lang="en-US" sz="1050" dirty="0">
                <a:solidFill>
                  <a:srgbClr val="282828"/>
                </a:solidFill>
                <a:latin typeface="Myriad Pro"/>
                <a:ea typeface="ＭＳ Ｐゴシック" pitchFamily="-65" charset="-128"/>
                <a:cs typeface="Myriad Pro"/>
              </a:rPr>
              <a:t>434-806-4334</a:t>
            </a:r>
          </a:p>
          <a:p>
            <a:pPr marL="123828" indent="-123828" defTabSz="619140">
              <a:defRPr/>
            </a:pPr>
            <a:r>
              <a:rPr lang="en-US" sz="1050" dirty="0">
                <a:solidFill>
                  <a:srgbClr val="282828"/>
                </a:solidFill>
                <a:latin typeface="Myriad Pro"/>
                <a:ea typeface="ＭＳ Ｐゴシック" pitchFamily="-65" charset="-128"/>
                <a:cs typeface="Myriad Pro"/>
                <a:hlinkClick r:id="rId12"/>
              </a:rPr>
              <a:t>dintolubbechmil@harborresearch.com</a:t>
            </a:r>
            <a:r>
              <a:rPr lang="en-US" sz="1050" dirty="0">
                <a:solidFill>
                  <a:srgbClr val="282828"/>
                </a:solidFill>
                <a:latin typeface="Myriad Pro"/>
                <a:ea typeface="ＭＳ Ｐゴシック" pitchFamily="-65" charset="-128"/>
                <a:cs typeface="Myriad Pro"/>
              </a:rPr>
              <a:t>  </a:t>
            </a:r>
          </a:p>
        </p:txBody>
      </p:sp>
      <p:pic>
        <p:nvPicPr>
          <p:cNvPr id="15" name="Picture 14">
            <a:extLst>
              <a:ext uri="{FF2B5EF4-FFF2-40B4-BE49-F238E27FC236}">
                <a16:creationId xmlns:a16="http://schemas.microsoft.com/office/drawing/2014/main" id="{2863B22E-D950-3D8B-E3CC-5BAE0C914A81}"/>
              </a:ext>
            </a:extLst>
          </p:cNvPr>
          <p:cNvPicPr>
            <a:picLocks noChangeAspect="1"/>
          </p:cNvPicPr>
          <p:nvPr/>
        </p:nvPicPr>
        <p:blipFill>
          <a:blip r:embed="rId13"/>
          <a:srcRect/>
          <a:stretch/>
        </p:blipFill>
        <p:spPr>
          <a:xfrm>
            <a:off x="1278125" y="3691896"/>
            <a:ext cx="879022" cy="879022"/>
          </a:xfrm>
          <a:prstGeom prst="rect">
            <a:avLst/>
          </a:prstGeom>
        </p:spPr>
      </p:pic>
      <p:sp>
        <p:nvSpPr>
          <p:cNvPr id="18" name="Slide Number Placeholder 1">
            <a:extLst>
              <a:ext uri="{FF2B5EF4-FFF2-40B4-BE49-F238E27FC236}">
                <a16:creationId xmlns:a16="http://schemas.microsoft.com/office/drawing/2014/main" id="{B2C55FEF-AD9B-4569-81C6-5583F3CFCFD3}"/>
              </a:ext>
            </a:extLst>
          </p:cNvPr>
          <p:cNvSpPr>
            <a:spLocks noGrp="1"/>
          </p:cNvSpPr>
          <p:nvPr>
            <p:ph type="sldNum" sz="quarter" idx="14"/>
          </p:nvPr>
        </p:nvSpPr>
        <p:spPr>
          <a:xfrm>
            <a:off x="273642" y="6362702"/>
            <a:ext cx="620027" cy="352458"/>
          </a:xfrm>
        </p:spPr>
        <p:txBody>
          <a:bodyPr/>
          <a:lstStyle/>
          <a:p>
            <a:fld id="{4658F449-AC56-C64A-8488-86A10DE691DA}" type="slidenum">
              <a:rPr lang="en-US" smtClean="0"/>
              <a:pPr/>
              <a:t>16</a:t>
            </a:fld>
            <a:endParaRPr lang="en-US"/>
          </a:p>
        </p:txBody>
      </p:sp>
    </p:spTree>
    <p:extLst>
      <p:ext uri="{BB962C8B-B14F-4D97-AF65-F5344CB8AC3E}">
        <p14:creationId xmlns:p14="http://schemas.microsoft.com/office/powerpoint/2010/main" val="4080235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8639" y="1378159"/>
            <a:ext cx="8894619" cy="1323760"/>
          </a:xfrm>
          <a:prstGeom prst="rect">
            <a:avLst/>
          </a:prstGeom>
        </p:spPr>
        <p:txBody>
          <a:bodyPr wrap="square">
            <a:spAutoFit/>
          </a:bodyPr>
          <a:lstStyle/>
          <a:p>
            <a:pPr algn="ctr"/>
            <a:r>
              <a:rPr lang="en-US" altLang="en-US" sz="3202">
                <a:solidFill>
                  <a:srgbClr val="002060"/>
                </a:solidFill>
                <a:latin typeface="Myriad Pro" charset="0"/>
                <a:ea typeface="Myriad Pro" charset="0"/>
                <a:cs typeface="Myriad Pro" charset="0"/>
              </a:rPr>
              <a:t>Harbor Research, Inc. (HRI)</a:t>
            </a:r>
            <a:br>
              <a:rPr lang="en-US" altLang="en-US" sz="3202">
                <a:solidFill>
                  <a:srgbClr val="002060"/>
                </a:solidFill>
                <a:latin typeface="Myriad Pro" charset="0"/>
                <a:ea typeface="Myriad Pro" charset="0"/>
                <a:cs typeface="Myriad Pro" charset="0"/>
              </a:rPr>
            </a:br>
            <a:r>
              <a:rPr lang="en-US" altLang="en-US" sz="2400">
                <a:solidFill>
                  <a:srgbClr val="002060"/>
                </a:solidFill>
                <a:latin typeface="Myriad Pro" charset="0"/>
                <a:ea typeface="Myriad Pro" charset="0"/>
                <a:cs typeface="Myriad Pro" charset="0"/>
              </a:rPr>
              <a:t>1801 Broadway UNIT 408</a:t>
            </a:r>
          </a:p>
          <a:p>
            <a:pPr algn="ctr"/>
            <a:r>
              <a:rPr lang="en-US" altLang="en-US" sz="2400">
                <a:solidFill>
                  <a:srgbClr val="002060"/>
                </a:solidFill>
                <a:latin typeface="Myriad Pro" charset="0"/>
                <a:ea typeface="Myriad Pro" charset="0"/>
                <a:cs typeface="Myriad Pro" charset="0"/>
              </a:rPr>
              <a:t>Denver, Colorado 80202</a:t>
            </a:r>
            <a:endParaRPr lang="en-CA" altLang="en-US" sz="2400" u="sng">
              <a:solidFill>
                <a:srgbClr val="0000FF"/>
              </a:solidFill>
              <a:latin typeface="Myriad Pro" charset="0"/>
              <a:ea typeface="Myriad Pro" charset="0"/>
              <a:cs typeface="Myriad Pro" charset="0"/>
            </a:endParaRPr>
          </a:p>
        </p:txBody>
      </p:sp>
      <p:sp>
        <p:nvSpPr>
          <p:cNvPr id="4" name="Title 1"/>
          <p:cNvSpPr>
            <a:spLocks noGrp="1"/>
          </p:cNvSpPr>
          <p:nvPr>
            <p:ph type="title"/>
          </p:nvPr>
        </p:nvSpPr>
        <p:spPr/>
        <p:txBody>
          <a:bodyPr/>
          <a:lstStyle/>
          <a:p>
            <a:r>
              <a:rPr lang="en-US">
                <a:latin typeface="Myriad Pro" charset="0"/>
                <a:ea typeface="Myriad Pro" charset="0"/>
                <a:cs typeface="Myriad Pro" charset="0"/>
              </a:rPr>
              <a:t>Contact Harbor Research</a:t>
            </a:r>
          </a:p>
        </p:txBody>
      </p:sp>
      <p:sp>
        <p:nvSpPr>
          <p:cNvPr id="2" name="TextBox 1"/>
          <p:cNvSpPr txBox="1"/>
          <p:nvPr/>
        </p:nvSpPr>
        <p:spPr>
          <a:xfrm>
            <a:off x="7144235" y="3060252"/>
            <a:ext cx="2946576" cy="1260923"/>
          </a:xfrm>
          <a:prstGeom prst="rect">
            <a:avLst/>
          </a:prstGeom>
          <a:noFill/>
        </p:spPr>
        <p:txBody>
          <a:bodyPr wrap="none" rtlCol="0">
            <a:spAutoFit/>
          </a:bodyPr>
          <a:lstStyle/>
          <a:p>
            <a:pPr algn="ctr"/>
            <a:r>
              <a:rPr lang="en-US" sz="1400" b="1">
                <a:solidFill>
                  <a:srgbClr val="000000"/>
                </a:solidFill>
                <a:latin typeface="Myriad Pro" charset="0"/>
                <a:ea typeface="Myriad Pro" charset="0"/>
                <a:cs typeface="Myriad Pro" charset="0"/>
              </a:rPr>
              <a:t>Michael Levy</a:t>
            </a:r>
          </a:p>
          <a:p>
            <a:pPr algn="ctr"/>
            <a:r>
              <a:rPr lang="en-US" sz="1400">
                <a:solidFill>
                  <a:srgbClr val="000000"/>
                </a:solidFill>
                <a:latin typeface="Myriad Pro" charset="0"/>
                <a:ea typeface="Myriad Pro" charset="0"/>
                <a:cs typeface="Myriad Pro" charset="0"/>
              </a:rPr>
              <a:t>Lead Associate (Primary Contact)</a:t>
            </a:r>
          </a:p>
          <a:p>
            <a:pPr algn="ctr"/>
            <a:r>
              <a:rPr lang="en-US" sz="1598">
                <a:solidFill>
                  <a:srgbClr val="000000"/>
                </a:solidFill>
                <a:latin typeface="Myriad Pro" charset="0"/>
                <a:ea typeface="Myriad Pro" charset="0"/>
                <a:cs typeface="Myriad Pro" charset="0"/>
                <a:hlinkClick r:id="rId3">
                  <a:extLst>
                    <a:ext uri="{A12FA001-AC4F-418D-AE19-62706E023703}">
                      <ahyp:hlinkClr xmlns:ahyp="http://schemas.microsoft.com/office/drawing/2018/hyperlinkcolor" val="tx"/>
                    </a:ext>
                  </a:extLst>
                </a:hlinkClick>
              </a:rPr>
              <a:t>mlevy.com@harborresearch.com</a:t>
            </a:r>
            <a:endParaRPr lang="en-US" sz="1598">
              <a:solidFill>
                <a:srgbClr val="000000"/>
              </a:solidFill>
              <a:latin typeface="Myriad Pro" charset="0"/>
              <a:ea typeface="Myriad Pro" charset="0"/>
              <a:cs typeface="Myriad Pro" charset="0"/>
            </a:endParaRPr>
          </a:p>
          <a:p>
            <a:pPr algn="ctr"/>
            <a:r>
              <a:rPr lang="en-US" sz="1598">
                <a:solidFill>
                  <a:srgbClr val="000000"/>
                </a:solidFill>
                <a:latin typeface="Myriad Pro" charset="0"/>
                <a:ea typeface="Myriad Pro" charset="0"/>
                <a:cs typeface="Myriad Pro" charset="0"/>
              </a:rPr>
              <a:t>M: +1.</a:t>
            </a:r>
            <a:r>
              <a:rPr lang="en-US" sz="1598">
                <a:solidFill>
                  <a:srgbClr val="282828"/>
                </a:solidFill>
                <a:latin typeface="Myriad Pro"/>
                <a:ea typeface="ＭＳ Ｐゴシック" pitchFamily="-65" charset="-128"/>
                <a:cs typeface="Myriad Pro"/>
              </a:rPr>
              <a:t>404.791.4754</a:t>
            </a:r>
          </a:p>
          <a:p>
            <a:pPr algn="ctr"/>
            <a:endParaRPr lang="en-US" sz="1598">
              <a:solidFill>
                <a:srgbClr val="000000"/>
              </a:solidFill>
              <a:latin typeface="Myriad Pro" charset="0"/>
              <a:ea typeface="Myriad Pro" charset="0"/>
              <a:cs typeface="Myriad Pro" charset="0"/>
            </a:endParaRPr>
          </a:p>
        </p:txBody>
      </p:sp>
      <p:sp>
        <p:nvSpPr>
          <p:cNvPr id="6" name="TextBox 5"/>
          <p:cNvSpPr txBox="1"/>
          <p:nvPr/>
        </p:nvSpPr>
        <p:spPr>
          <a:xfrm>
            <a:off x="1789645" y="3060248"/>
            <a:ext cx="3409780" cy="1015021"/>
          </a:xfrm>
          <a:prstGeom prst="rect">
            <a:avLst/>
          </a:prstGeom>
          <a:noFill/>
        </p:spPr>
        <p:txBody>
          <a:bodyPr wrap="none" rtlCol="0">
            <a:spAutoFit/>
          </a:bodyPr>
          <a:lstStyle/>
          <a:p>
            <a:pPr algn="ctr"/>
            <a:r>
              <a:rPr lang="en-US" sz="1400" b="1">
                <a:solidFill>
                  <a:srgbClr val="000000"/>
                </a:solidFill>
                <a:latin typeface="Myriad Pro" charset="0"/>
                <a:ea typeface="Myriad Pro" charset="0"/>
                <a:cs typeface="Myriad Pro" charset="0"/>
              </a:rPr>
              <a:t>Daniel Intolubbe-Chmil</a:t>
            </a:r>
          </a:p>
          <a:p>
            <a:pPr algn="ctr"/>
            <a:r>
              <a:rPr lang="en-US" sz="1400">
                <a:solidFill>
                  <a:srgbClr val="000000"/>
                </a:solidFill>
                <a:latin typeface="Myriad Pro" charset="0"/>
                <a:ea typeface="Myriad Pro" charset="0"/>
                <a:cs typeface="Myriad Pro" charset="0"/>
              </a:rPr>
              <a:t>Project Manager (Primary Contact)</a:t>
            </a:r>
          </a:p>
          <a:p>
            <a:pPr algn="ctr"/>
            <a:r>
              <a:rPr lang="en-US" sz="1598">
                <a:solidFill>
                  <a:srgbClr val="000000"/>
                </a:solidFill>
                <a:latin typeface="Myriad Pro" charset="0"/>
                <a:ea typeface="Myriad Pro" charset="0"/>
                <a:cs typeface="Myriad Pro" charset="0"/>
                <a:hlinkClick r:id="rId4"/>
              </a:rPr>
              <a:t>dintolubbechmil@harborresearch.com</a:t>
            </a:r>
            <a:endParaRPr lang="en-US" sz="1598">
              <a:solidFill>
                <a:srgbClr val="000000"/>
              </a:solidFill>
              <a:latin typeface="Myriad Pro" charset="0"/>
              <a:ea typeface="Myriad Pro" charset="0"/>
              <a:cs typeface="Myriad Pro" charset="0"/>
            </a:endParaRPr>
          </a:p>
          <a:p>
            <a:pPr algn="ctr"/>
            <a:r>
              <a:rPr lang="en-US" sz="1598">
                <a:solidFill>
                  <a:srgbClr val="000000"/>
                </a:solidFill>
                <a:latin typeface="Myriad Pro" charset="0"/>
                <a:ea typeface="Myriad Pro" charset="0"/>
                <a:cs typeface="Myriad Pro" charset="0"/>
              </a:rPr>
              <a:t>M: +434.806.4334</a:t>
            </a:r>
          </a:p>
        </p:txBody>
      </p:sp>
      <p:sp>
        <p:nvSpPr>
          <p:cNvPr id="7" name="TextBox 6"/>
          <p:cNvSpPr txBox="1"/>
          <p:nvPr/>
        </p:nvSpPr>
        <p:spPr>
          <a:xfrm>
            <a:off x="4576530" y="5054275"/>
            <a:ext cx="3038973" cy="1015021"/>
          </a:xfrm>
          <a:prstGeom prst="rect">
            <a:avLst/>
          </a:prstGeom>
          <a:noFill/>
        </p:spPr>
        <p:txBody>
          <a:bodyPr wrap="none" rtlCol="0">
            <a:spAutoFit/>
          </a:bodyPr>
          <a:lstStyle/>
          <a:p>
            <a:pPr marL="123786" indent="-123786" algn="ctr" defTabSz="618920">
              <a:defRPr/>
            </a:pPr>
            <a:r>
              <a:rPr lang="en-US" sz="1400" b="1">
                <a:solidFill>
                  <a:srgbClr val="000000"/>
                </a:solidFill>
                <a:latin typeface="Myriad Pro" charset="0"/>
              </a:rPr>
              <a:t>Harry Pascarella</a:t>
            </a:r>
          </a:p>
          <a:p>
            <a:pPr algn="ctr"/>
            <a:r>
              <a:rPr lang="en-US" sz="1400">
                <a:solidFill>
                  <a:srgbClr val="000000"/>
                </a:solidFill>
                <a:latin typeface="Myriad Pro" charset="0"/>
              </a:rPr>
              <a:t>Director (Secondary Contact)</a:t>
            </a:r>
          </a:p>
          <a:p>
            <a:pPr algn="ctr"/>
            <a:r>
              <a:rPr lang="en-US" sz="1598">
                <a:solidFill>
                  <a:srgbClr val="000000"/>
                </a:solidFill>
                <a:latin typeface="Myriad Pro"/>
                <a:ea typeface="ＭＳ Ｐゴシック" pitchFamily="-65" charset="-128"/>
                <a:cs typeface="Myriad Pro"/>
                <a:hlinkClick r:id="rId4">
                  <a:extLst>
                    <a:ext uri="{A12FA001-AC4F-418D-AE19-62706E023703}">
                      <ahyp:hlinkClr xmlns:ahyp="http://schemas.microsoft.com/office/drawing/2018/hyperlinkcolor" val="tx"/>
                    </a:ext>
                  </a:extLst>
                </a:hlinkClick>
              </a:rPr>
              <a:t>hpascarella@harborresearch.com </a:t>
            </a:r>
            <a:endParaRPr lang="en-US" sz="1598">
              <a:solidFill>
                <a:srgbClr val="000000"/>
              </a:solidFill>
              <a:latin typeface="Myriad Pro"/>
              <a:ea typeface="ＭＳ Ｐゴシック" pitchFamily="-65" charset="-128"/>
              <a:cs typeface="Myriad Pro"/>
            </a:endParaRPr>
          </a:p>
          <a:p>
            <a:pPr algn="ctr"/>
            <a:r>
              <a:rPr lang="en-US" sz="1598">
                <a:solidFill>
                  <a:srgbClr val="000000"/>
                </a:solidFill>
                <a:latin typeface="Myriad Pro" charset="0"/>
                <a:ea typeface="Myriad Pro" charset="0"/>
                <a:cs typeface="Myriad Pro" charset="0"/>
              </a:rPr>
              <a:t>O: +1.303.786.9000 x36</a:t>
            </a:r>
          </a:p>
        </p:txBody>
      </p:sp>
      <p:sp>
        <p:nvSpPr>
          <p:cNvPr id="8" name="Slide Number Placeholder 3">
            <a:extLst>
              <a:ext uri="{FF2B5EF4-FFF2-40B4-BE49-F238E27FC236}">
                <a16:creationId xmlns:a16="http://schemas.microsoft.com/office/drawing/2014/main" id="{0DDC6C89-D2D3-4298-A9CB-3069208B7ABA}"/>
              </a:ext>
            </a:extLst>
          </p:cNvPr>
          <p:cNvSpPr txBox="1">
            <a:spLocks/>
          </p:cNvSpPr>
          <p:nvPr/>
        </p:nvSpPr>
        <p:spPr>
          <a:xfrm>
            <a:off x="273642" y="6388102"/>
            <a:ext cx="620027" cy="352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z="1000" smtClean="0"/>
              <a:pPr/>
              <a:t>17</a:t>
            </a:fld>
            <a:endParaRPr lang="en-US" sz="1000" dirty="0"/>
          </a:p>
        </p:txBody>
      </p:sp>
    </p:spTree>
    <p:extLst>
      <p:ext uri="{BB962C8B-B14F-4D97-AF65-F5344CB8AC3E}">
        <p14:creationId xmlns:p14="http://schemas.microsoft.com/office/powerpoint/2010/main" val="74118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4B56-89BE-4122-9751-187695C157CB}"/>
              </a:ext>
            </a:extLst>
          </p:cNvPr>
          <p:cNvSpPr>
            <a:spLocks noGrp="1"/>
          </p:cNvSpPr>
          <p:nvPr>
            <p:ph type="title"/>
          </p:nvPr>
        </p:nvSpPr>
        <p:spPr/>
        <p:txBody>
          <a:bodyPr/>
          <a:lstStyle/>
          <a:p>
            <a:r>
              <a:rPr lang="en-CA" dirty="0"/>
              <a:t>Contact CABA</a:t>
            </a:r>
          </a:p>
        </p:txBody>
      </p:sp>
      <p:sp>
        <p:nvSpPr>
          <p:cNvPr id="4" name="Slide Number Placeholder 3">
            <a:extLst>
              <a:ext uri="{FF2B5EF4-FFF2-40B4-BE49-F238E27FC236}">
                <a16:creationId xmlns:a16="http://schemas.microsoft.com/office/drawing/2014/main" id="{3CA7B649-0146-4C94-9C00-D97159EDBCAA}"/>
              </a:ext>
            </a:extLst>
          </p:cNvPr>
          <p:cNvSpPr>
            <a:spLocks noGrp="1"/>
          </p:cNvSpPr>
          <p:nvPr>
            <p:ph type="sldNum" sz="quarter" idx="14"/>
          </p:nvPr>
        </p:nvSpPr>
        <p:spPr/>
        <p:txBody>
          <a:bodyPr/>
          <a:lstStyle/>
          <a:p>
            <a:fld id="{4658F449-AC56-C64A-8488-86A10DE691DA}" type="slidenum">
              <a:rPr lang="en-US" smtClean="0"/>
              <a:pPr/>
              <a:t>18</a:t>
            </a:fld>
            <a:endParaRPr lang="en-US" dirty="0"/>
          </a:p>
        </p:txBody>
      </p:sp>
      <p:sp>
        <p:nvSpPr>
          <p:cNvPr id="3" name="Rectangle 2">
            <a:extLst>
              <a:ext uri="{FF2B5EF4-FFF2-40B4-BE49-F238E27FC236}">
                <a16:creationId xmlns:a16="http://schemas.microsoft.com/office/drawing/2014/main" id="{42265ED5-0E00-49DC-B7D4-9DF821A3EE4B}"/>
              </a:ext>
            </a:extLst>
          </p:cNvPr>
          <p:cNvSpPr/>
          <p:nvPr/>
        </p:nvSpPr>
        <p:spPr>
          <a:xfrm>
            <a:off x="1558639" y="1050945"/>
            <a:ext cx="8894619" cy="4756110"/>
          </a:xfrm>
          <a:prstGeom prst="rect">
            <a:avLst/>
          </a:prstGeom>
        </p:spPr>
        <p:txBody>
          <a:bodyPr wrap="square">
            <a:spAutoFit/>
          </a:bodyPr>
          <a:lstStyle/>
          <a:p>
            <a:pPr algn="ctr"/>
            <a:r>
              <a:rPr lang="en-US" altLang="en-US" sz="3202" b="1">
                <a:latin typeface="Calibri" pitchFamily="34" charset="0"/>
              </a:rPr>
              <a:t>Continental Automated Buildings Association (CABA)</a:t>
            </a:r>
            <a:br>
              <a:rPr lang="en-US" altLang="en-US" sz="3202" b="1">
                <a:latin typeface="Calibri" pitchFamily="34" charset="0"/>
              </a:rPr>
            </a:br>
            <a:br>
              <a:rPr lang="en-US" altLang="en-US" sz="2400" b="1">
                <a:latin typeface="Calibri" pitchFamily="34" charset="0"/>
              </a:rPr>
            </a:br>
            <a:r>
              <a:rPr lang="en-US" altLang="en-US" sz="2400" b="1">
                <a:latin typeface="Calibri" pitchFamily="34" charset="0"/>
              </a:rPr>
              <a:t>613.686.1814</a:t>
            </a:r>
            <a:br>
              <a:rPr lang="en-US" altLang="en-US" sz="2400" b="1">
                <a:latin typeface="Calibri" pitchFamily="34" charset="0"/>
              </a:rPr>
            </a:br>
            <a:r>
              <a:rPr lang="en-US" altLang="en-US" sz="2400" b="1">
                <a:latin typeface="Calibri" pitchFamily="34" charset="0"/>
              </a:rPr>
              <a:t>Toll free: 888.798.CABA (2222) </a:t>
            </a:r>
            <a:br>
              <a:rPr lang="en-US" altLang="en-US" sz="2400" b="1">
                <a:latin typeface="Calibri" pitchFamily="34" charset="0"/>
              </a:rPr>
            </a:br>
            <a:endParaRPr lang="en-US" altLang="en-US" sz="2400" b="1">
              <a:latin typeface="Calibri" pitchFamily="34" charset="0"/>
            </a:endParaRPr>
          </a:p>
          <a:p>
            <a:pPr algn="ctr"/>
            <a:r>
              <a:rPr lang="en-US" altLang="en-US" sz="2400" b="1" u="sng">
                <a:solidFill>
                  <a:srgbClr val="0000FF"/>
                </a:solidFill>
                <a:latin typeface="Calibri" pitchFamily="34" charset="0"/>
              </a:rPr>
              <a:t>caba@caba.org</a:t>
            </a:r>
            <a:br>
              <a:rPr lang="en-US" altLang="en-US" sz="2400" b="1" u="sng">
                <a:solidFill>
                  <a:srgbClr val="0000FF"/>
                </a:solidFill>
                <a:latin typeface="Calibri" pitchFamily="34" charset="0"/>
              </a:rPr>
            </a:br>
            <a:r>
              <a:rPr lang="en-US" altLang="en-US" sz="2400" b="1" u="sng">
                <a:solidFill>
                  <a:srgbClr val="0000FF"/>
                </a:solidFill>
                <a:latin typeface="Calibri" pitchFamily="34" charset="0"/>
              </a:rPr>
              <a:t>www.CABA.org </a:t>
            </a:r>
            <a:br>
              <a:rPr lang="en-US" altLang="en-US" sz="2400" b="1" u="sng">
                <a:solidFill>
                  <a:srgbClr val="0000FF"/>
                </a:solidFill>
                <a:latin typeface="Calibri" pitchFamily="34" charset="0"/>
              </a:rPr>
            </a:br>
            <a:r>
              <a:rPr lang="en-CA" altLang="en-US" sz="2400" b="1" u="sng">
                <a:solidFill>
                  <a:srgbClr val="0000FF"/>
                </a:solidFill>
                <a:latin typeface="Calibri" pitchFamily="34" charset="0"/>
              </a:rPr>
              <a:t>www.twitter.com/caba_news </a:t>
            </a:r>
            <a:br>
              <a:rPr lang="en-CA" altLang="en-US" sz="2400" b="1" u="sng">
                <a:solidFill>
                  <a:srgbClr val="0000FF"/>
                </a:solidFill>
                <a:latin typeface="Calibri" pitchFamily="34" charset="0"/>
              </a:rPr>
            </a:br>
            <a:r>
              <a:rPr lang="en-CA" altLang="en-US" sz="2400" b="1" u="sng">
                <a:solidFill>
                  <a:srgbClr val="0000FF"/>
                </a:solidFill>
                <a:latin typeface="Calibri" pitchFamily="34" charset="0"/>
              </a:rPr>
              <a:t>www.linkedin.com/groups?gid=2121884 </a:t>
            </a:r>
          </a:p>
          <a:p>
            <a:pPr algn="ctr">
              <a:spcBef>
                <a:spcPts val="1801"/>
              </a:spcBef>
            </a:pPr>
            <a:r>
              <a:rPr lang="en-CA" altLang="en-US" sz="3202" b="1">
                <a:solidFill>
                  <a:srgbClr val="E83E1D"/>
                </a:solidFill>
                <a:latin typeface="Calibri" pitchFamily="34" charset="0"/>
              </a:rPr>
              <a:t>Connect to what’s next™</a:t>
            </a:r>
            <a:endParaRPr lang="en-CA" altLang="en-US" sz="3202" b="1">
              <a:solidFill>
                <a:srgbClr val="E83E1D"/>
              </a:solidFill>
              <a:latin typeface="Calibri" pitchFamily="34" charset="0"/>
              <a:hlinkClick r:id="" action="ppaction://noaction"/>
            </a:endParaRPr>
          </a:p>
        </p:txBody>
      </p:sp>
    </p:spTree>
    <p:extLst>
      <p:ext uri="{BB962C8B-B14F-4D97-AF65-F5344CB8AC3E}">
        <p14:creationId xmlns:p14="http://schemas.microsoft.com/office/powerpoint/2010/main" val="247916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6D5EDE2A-40A4-4199-AAF2-68729E10C1E4}"/>
              </a:ext>
            </a:extLst>
          </p:cNvPr>
          <p:cNvSpPr txBox="1">
            <a:spLocks/>
          </p:cNvSpPr>
          <p:nvPr/>
        </p:nvSpPr>
        <p:spPr>
          <a:xfrm>
            <a:off x="445476" y="1471791"/>
            <a:ext cx="10388993" cy="4599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1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rabicPeriod"/>
            </a:pPr>
            <a:endParaRPr lang="en-US" sz="2100" dirty="0"/>
          </a:p>
        </p:txBody>
      </p:sp>
      <p:sp>
        <p:nvSpPr>
          <p:cNvPr id="7" name="Title 6">
            <a:extLst>
              <a:ext uri="{FF2B5EF4-FFF2-40B4-BE49-F238E27FC236}">
                <a16:creationId xmlns:a16="http://schemas.microsoft.com/office/drawing/2014/main" id="{B1589283-431D-4FE9-9BF6-BA9798E6F91E}"/>
              </a:ext>
            </a:extLst>
          </p:cNvPr>
          <p:cNvSpPr>
            <a:spLocks noGrp="1"/>
          </p:cNvSpPr>
          <p:nvPr>
            <p:ph type="title"/>
          </p:nvPr>
        </p:nvSpPr>
        <p:spPr/>
        <p:txBody>
          <a:bodyPr/>
          <a:lstStyle/>
          <a:p>
            <a:r>
              <a:rPr lang="en-US" sz="3200" dirty="0">
                <a:latin typeface="Montserrat"/>
                <a:ea typeface="Montserrat"/>
                <a:cs typeface="Montserrat"/>
                <a:sym typeface="Montserrat"/>
              </a:rPr>
              <a:t>CABA Vision, Mission, Goals</a:t>
            </a:r>
            <a:endParaRPr lang="en-CA" dirty="0"/>
          </a:p>
        </p:txBody>
      </p:sp>
      <p:pic>
        <p:nvPicPr>
          <p:cNvPr id="3" name="Google Shape;720;p2">
            <a:extLst>
              <a:ext uri="{FF2B5EF4-FFF2-40B4-BE49-F238E27FC236}">
                <a16:creationId xmlns:a16="http://schemas.microsoft.com/office/drawing/2014/main" id="{6C38E80B-6837-3CE2-1F4B-75FC4FD377ED}"/>
              </a:ext>
            </a:extLst>
          </p:cNvPr>
          <p:cNvPicPr preferRelativeResize="0"/>
          <p:nvPr/>
        </p:nvPicPr>
        <p:blipFill rotWithShape="1">
          <a:blip r:embed="rId2">
            <a:alphaModFix/>
          </a:blip>
          <a:srcRect t="14661" r="47343"/>
          <a:stretch/>
        </p:blipFill>
        <p:spPr>
          <a:xfrm>
            <a:off x="749498" y="1409350"/>
            <a:ext cx="4911563" cy="4124064"/>
          </a:xfrm>
          <a:prstGeom prst="rect">
            <a:avLst/>
          </a:prstGeom>
          <a:noFill/>
          <a:ln>
            <a:noFill/>
          </a:ln>
        </p:spPr>
      </p:pic>
      <p:pic>
        <p:nvPicPr>
          <p:cNvPr id="4" name="Google Shape;721;p2">
            <a:extLst>
              <a:ext uri="{FF2B5EF4-FFF2-40B4-BE49-F238E27FC236}">
                <a16:creationId xmlns:a16="http://schemas.microsoft.com/office/drawing/2014/main" id="{5C6BB596-5738-8B93-0CAB-24C90FB525C0}"/>
              </a:ext>
            </a:extLst>
          </p:cNvPr>
          <p:cNvPicPr preferRelativeResize="0"/>
          <p:nvPr/>
        </p:nvPicPr>
        <p:blipFill rotWithShape="1">
          <a:blip r:embed="rId3">
            <a:alphaModFix/>
          </a:blip>
          <a:srcRect/>
          <a:stretch/>
        </p:blipFill>
        <p:spPr>
          <a:xfrm>
            <a:off x="5898370" y="1420886"/>
            <a:ext cx="3626140" cy="4100991"/>
          </a:xfrm>
          <a:prstGeom prst="rect">
            <a:avLst/>
          </a:prstGeom>
          <a:noFill/>
          <a:ln>
            <a:noFill/>
          </a:ln>
        </p:spPr>
      </p:pic>
      <p:sp>
        <p:nvSpPr>
          <p:cNvPr id="8" name="Slide Number Placeholder 1">
            <a:extLst>
              <a:ext uri="{FF2B5EF4-FFF2-40B4-BE49-F238E27FC236}">
                <a16:creationId xmlns:a16="http://schemas.microsoft.com/office/drawing/2014/main" id="{AFD27965-9B40-4157-BF26-C77476C3DCCA}"/>
              </a:ext>
            </a:extLst>
          </p:cNvPr>
          <p:cNvSpPr>
            <a:spLocks noGrp="1"/>
          </p:cNvSpPr>
          <p:nvPr>
            <p:ph type="sldNum" sz="quarter" idx="14"/>
          </p:nvPr>
        </p:nvSpPr>
        <p:spPr>
          <a:xfrm>
            <a:off x="273642" y="6362702"/>
            <a:ext cx="620027" cy="352458"/>
          </a:xfrm>
        </p:spPr>
        <p:txBody>
          <a:bodyPr/>
          <a:lstStyle/>
          <a:p>
            <a:fld id="{4658F449-AC56-C64A-8488-86A10DE691DA}" type="slidenum">
              <a:rPr lang="en-US" smtClean="0"/>
              <a:pPr/>
              <a:t>2</a:t>
            </a:fld>
            <a:endParaRPr lang="en-US"/>
          </a:p>
        </p:txBody>
      </p:sp>
    </p:spTree>
    <p:extLst>
      <p:ext uri="{BB962C8B-B14F-4D97-AF65-F5344CB8AC3E}">
        <p14:creationId xmlns:p14="http://schemas.microsoft.com/office/powerpoint/2010/main" val="124074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3</a:t>
            </a:fld>
            <a:endParaRPr lang="en-US"/>
          </a:p>
        </p:txBody>
      </p:sp>
      <p:sp>
        <p:nvSpPr>
          <p:cNvPr id="10" name="Text Placeholder 4">
            <a:extLst>
              <a:ext uri="{FF2B5EF4-FFF2-40B4-BE49-F238E27FC236}">
                <a16:creationId xmlns:a16="http://schemas.microsoft.com/office/drawing/2014/main" id="{6D5EDE2A-40A4-4199-AAF2-68729E10C1E4}"/>
              </a:ext>
            </a:extLst>
          </p:cNvPr>
          <p:cNvSpPr txBox="1">
            <a:spLocks/>
          </p:cNvSpPr>
          <p:nvPr/>
        </p:nvSpPr>
        <p:spPr>
          <a:xfrm>
            <a:off x="445476" y="1471791"/>
            <a:ext cx="10388993" cy="4599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1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rabicPeriod"/>
            </a:pPr>
            <a:endParaRPr lang="en-US" sz="2100" dirty="0"/>
          </a:p>
        </p:txBody>
      </p:sp>
      <p:sp>
        <p:nvSpPr>
          <p:cNvPr id="7" name="Title 6">
            <a:extLst>
              <a:ext uri="{FF2B5EF4-FFF2-40B4-BE49-F238E27FC236}">
                <a16:creationId xmlns:a16="http://schemas.microsoft.com/office/drawing/2014/main" id="{B1589283-431D-4FE9-9BF6-BA9798E6F91E}"/>
              </a:ext>
            </a:extLst>
          </p:cNvPr>
          <p:cNvSpPr>
            <a:spLocks noGrp="1"/>
          </p:cNvSpPr>
          <p:nvPr>
            <p:ph type="title"/>
          </p:nvPr>
        </p:nvSpPr>
        <p:spPr/>
        <p:txBody>
          <a:bodyPr/>
          <a:lstStyle/>
          <a:p>
            <a:r>
              <a:rPr lang="en-CA" dirty="0"/>
              <a:t>About Harbor Research</a:t>
            </a:r>
          </a:p>
        </p:txBody>
      </p:sp>
      <p:pic>
        <p:nvPicPr>
          <p:cNvPr id="131" name="Picture 130">
            <a:extLst>
              <a:ext uri="{FF2B5EF4-FFF2-40B4-BE49-F238E27FC236}">
                <a16:creationId xmlns:a16="http://schemas.microsoft.com/office/drawing/2014/main" id="{DFA05131-C04A-B68B-0CBE-4ED4742A9BAC}"/>
              </a:ext>
            </a:extLst>
          </p:cNvPr>
          <p:cNvPicPr>
            <a:picLocks noChangeAspect="1"/>
          </p:cNvPicPr>
          <p:nvPr/>
        </p:nvPicPr>
        <p:blipFill>
          <a:blip r:embed="rId2"/>
          <a:stretch>
            <a:fillRect/>
          </a:stretch>
        </p:blipFill>
        <p:spPr>
          <a:xfrm>
            <a:off x="838200" y="1164666"/>
            <a:ext cx="10664758" cy="5198036"/>
          </a:xfrm>
          <a:prstGeom prst="rect">
            <a:avLst/>
          </a:prstGeom>
        </p:spPr>
      </p:pic>
    </p:spTree>
    <p:extLst>
      <p:ext uri="{BB962C8B-B14F-4D97-AF65-F5344CB8AC3E}">
        <p14:creationId xmlns:p14="http://schemas.microsoft.com/office/powerpoint/2010/main" val="325887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82FB-EBDD-AD91-EF45-29425CE60889}"/>
              </a:ext>
            </a:extLst>
          </p:cNvPr>
          <p:cNvSpPr>
            <a:spLocks noGrp="1"/>
          </p:cNvSpPr>
          <p:nvPr>
            <p:ph type="title"/>
          </p:nvPr>
        </p:nvSpPr>
        <p:spPr>
          <a:xfrm>
            <a:off x="838199" y="365125"/>
            <a:ext cx="7838661" cy="447675"/>
          </a:xfrm>
        </p:spPr>
        <p:txBody>
          <a:bodyPr/>
          <a:lstStyle/>
          <a:p>
            <a:r>
              <a:rPr lang="en-US" dirty="0"/>
              <a:t>CABA Steering Committee &amp; Funders</a:t>
            </a:r>
          </a:p>
        </p:txBody>
      </p:sp>
      <p:pic>
        <p:nvPicPr>
          <p:cNvPr id="7" name="Picture 6" descr="Latest News &amp; Media Resources for Resideo">
            <a:extLst>
              <a:ext uri="{FF2B5EF4-FFF2-40B4-BE49-F238E27FC236}">
                <a16:creationId xmlns:a16="http://schemas.microsoft.com/office/drawing/2014/main" id="{171D2017-55BC-4728-BF2A-936FAF8815DD}"/>
              </a:ext>
            </a:extLst>
          </p:cNvPr>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l="9514" t="32212" r="7911" b="30397"/>
          <a:stretch/>
        </p:blipFill>
        <p:spPr bwMode="auto">
          <a:xfrm>
            <a:off x="4140204" y="3724280"/>
            <a:ext cx="1577689" cy="37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VAC IAQ - Broan/NuTone Resources">
            <a:extLst>
              <a:ext uri="{FF2B5EF4-FFF2-40B4-BE49-F238E27FC236}">
                <a16:creationId xmlns:a16="http://schemas.microsoft.com/office/drawing/2014/main" id="{2B318478-C81E-48F2-9729-4BDDBF444600}"/>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l="14126" t="10997" r="14256" b="9685"/>
          <a:stretch/>
        </p:blipFill>
        <p:spPr bwMode="auto">
          <a:xfrm>
            <a:off x="1974948" y="3703609"/>
            <a:ext cx="1281739" cy="6083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napAV No More: Introducing Snap One - Residential Systems">
            <a:extLst>
              <a:ext uri="{FF2B5EF4-FFF2-40B4-BE49-F238E27FC236}">
                <a16:creationId xmlns:a16="http://schemas.microsoft.com/office/drawing/2014/main" id="{DC97D704-F490-466C-8011-BE42A0A73A8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7520" y="3766393"/>
            <a:ext cx="1446806" cy="4922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lobal Leader and Manufacturer of Heating, Cooling, and Water Heating  Products - Rheem Manufacturing Company">
            <a:extLst>
              <a:ext uri="{FF2B5EF4-FFF2-40B4-BE49-F238E27FC236}">
                <a16:creationId xmlns:a16="http://schemas.microsoft.com/office/drawing/2014/main" id="{275A0DC6-A411-4104-954B-08F2A08F4402}"/>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1410" y="3439711"/>
            <a:ext cx="932593" cy="9325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D535B8-E675-4CF0-A960-BB00F4860406}"/>
              </a:ext>
            </a:extLst>
          </p:cNvPr>
          <p:cNvSpPr txBox="1"/>
          <p:nvPr/>
        </p:nvSpPr>
        <p:spPr>
          <a:xfrm>
            <a:off x="893669" y="1381962"/>
            <a:ext cx="10622601" cy="1332288"/>
          </a:xfrm>
          <a:prstGeom prst="rect">
            <a:avLst/>
          </a:prstGeom>
          <a:noFill/>
        </p:spPr>
        <p:txBody>
          <a:bodyPr wrap="square">
            <a:spAutoFit/>
          </a:bodyPr>
          <a:lstStyle/>
          <a:p>
            <a:pPr marL="0" marR="0">
              <a:lnSpc>
                <a:spcPts val="1600"/>
              </a:lnSpc>
              <a:spcBef>
                <a:spcPts val="0"/>
              </a:spcBef>
              <a:spcAft>
                <a:spcPts val="1400"/>
              </a:spcAft>
            </a:pPr>
            <a:r>
              <a:rPr lang="en-US" sz="1600" dirty="0">
                <a:solidFill>
                  <a:schemeClr val="tx2"/>
                </a:solidFill>
                <a:effectLst/>
                <a:ea typeface="Merriweather" pitchFamily="2" charset="77"/>
                <a:cs typeface="Times New Roman" panose="02020603050405020304" pitchFamily="18" charset="0"/>
              </a:rPr>
              <a:t>The Steering Committee represents a cross-section of solution providers in the indoor environmental quality marketplace. Representatives from each organization joined Harbor Research and CABA on regular collaboration calls to ensure the research scope met the project objectives. The Steering Committee played a vital role in outlining the research product in terms of defining the required content as well in collaboration on the research approach including the development of the interview scripts and surveys.</a:t>
            </a:r>
          </a:p>
        </p:txBody>
      </p:sp>
      <p:sp>
        <p:nvSpPr>
          <p:cNvPr id="10" name="Slide Number Placeholder 1">
            <a:extLst>
              <a:ext uri="{FF2B5EF4-FFF2-40B4-BE49-F238E27FC236}">
                <a16:creationId xmlns:a16="http://schemas.microsoft.com/office/drawing/2014/main" id="{5B56A101-87AA-4137-9ED5-2A08DA79ABA0}"/>
              </a:ext>
            </a:extLst>
          </p:cNvPr>
          <p:cNvSpPr>
            <a:spLocks noGrp="1"/>
          </p:cNvSpPr>
          <p:nvPr>
            <p:ph type="sldNum" sz="quarter" idx="14"/>
          </p:nvPr>
        </p:nvSpPr>
        <p:spPr>
          <a:xfrm>
            <a:off x="273642" y="6362702"/>
            <a:ext cx="620027" cy="352458"/>
          </a:xfrm>
        </p:spPr>
        <p:txBody>
          <a:bodyPr/>
          <a:lstStyle/>
          <a:p>
            <a:fld id="{4658F449-AC56-C64A-8488-86A10DE691DA}" type="slidenum">
              <a:rPr lang="en-US" smtClean="0"/>
              <a:pPr/>
              <a:t>4</a:t>
            </a:fld>
            <a:endParaRPr lang="en-US"/>
          </a:p>
        </p:txBody>
      </p:sp>
      <p:sp>
        <p:nvSpPr>
          <p:cNvPr id="5" name="TextBox 4">
            <a:extLst>
              <a:ext uri="{FF2B5EF4-FFF2-40B4-BE49-F238E27FC236}">
                <a16:creationId xmlns:a16="http://schemas.microsoft.com/office/drawing/2014/main" id="{56EF62D1-27C5-4C11-B65A-28A28F55CB05}"/>
              </a:ext>
            </a:extLst>
          </p:cNvPr>
          <p:cNvSpPr txBox="1"/>
          <p:nvPr/>
        </p:nvSpPr>
        <p:spPr>
          <a:xfrm>
            <a:off x="4898184" y="2793457"/>
            <a:ext cx="2395631" cy="297517"/>
          </a:xfrm>
          <a:prstGeom prst="rect">
            <a:avLst/>
          </a:prstGeom>
          <a:noFill/>
        </p:spPr>
        <p:txBody>
          <a:bodyPr wrap="square">
            <a:spAutoFit/>
          </a:bodyPr>
          <a:lstStyle/>
          <a:p>
            <a:pPr marL="0" marR="0" algn="ctr">
              <a:lnSpc>
                <a:spcPts val="1600"/>
              </a:lnSpc>
              <a:spcBef>
                <a:spcPts val="0"/>
              </a:spcBef>
              <a:spcAft>
                <a:spcPts val="1400"/>
              </a:spcAft>
            </a:pPr>
            <a:r>
              <a:rPr lang="en-US" sz="1600" b="1" dirty="0">
                <a:solidFill>
                  <a:schemeClr val="tx2"/>
                </a:solidFill>
                <a:effectLst/>
                <a:ea typeface="Merriweather" pitchFamily="2" charset="77"/>
                <a:cs typeface="Times New Roman" panose="02020603050405020304" pitchFamily="18" charset="0"/>
              </a:rPr>
              <a:t>Steering Committee</a:t>
            </a:r>
          </a:p>
        </p:txBody>
      </p:sp>
      <p:sp>
        <p:nvSpPr>
          <p:cNvPr id="6" name="TextBox 5">
            <a:extLst>
              <a:ext uri="{FF2B5EF4-FFF2-40B4-BE49-F238E27FC236}">
                <a16:creationId xmlns:a16="http://schemas.microsoft.com/office/drawing/2014/main" id="{75B9B8D6-0E81-4650-8419-BF14A4AB274B}"/>
              </a:ext>
            </a:extLst>
          </p:cNvPr>
          <p:cNvSpPr txBox="1"/>
          <p:nvPr/>
        </p:nvSpPr>
        <p:spPr>
          <a:xfrm>
            <a:off x="4626153" y="4824278"/>
            <a:ext cx="3157631" cy="297517"/>
          </a:xfrm>
          <a:prstGeom prst="rect">
            <a:avLst/>
          </a:prstGeom>
          <a:noFill/>
        </p:spPr>
        <p:txBody>
          <a:bodyPr wrap="square">
            <a:spAutoFit/>
          </a:bodyPr>
          <a:lstStyle/>
          <a:p>
            <a:pPr marL="0" marR="0" algn="ctr">
              <a:lnSpc>
                <a:spcPts val="1600"/>
              </a:lnSpc>
              <a:spcBef>
                <a:spcPts val="0"/>
              </a:spcBef>
              <a:spcAft>
                <a:spcPts val="1400"/>
              </a:spcAft>
            </a:pPr>
            <a:r>
              <a:rPr lang="en-US" sz="1600" b="1" dirty="0">
                <a:solidFill>
                  <a:schemeClr val="tx2"/>
                </a:solidFill>
                <a:effectLst/>
                <a:ea typeface="Merriweather" pitchFamily="2" charset="77"/>
                <a:cs typeface="Times New Roman" panose="02020603050405020304" pitchFamily="18" charset="0"/>
              </a:rPr>
              <a:t>Bronze &amp; Titanium Funders</a:t>
            </a:r>
          </a:p>
        </p:txBody>
      </p:sp>
      <p:pic>
        <p:nvPicPr>
          <p:cNvPr id="9" name="Picture 8">
            <a:extLst>
              <a:ext uri="{FF2B5EF4-FFF2-40B4-BE49-F238E27FC236}">
                <a16:creationId xmlns:a16="http://schemas.microsoft.com/office/drawing/2014/main" id="{4CF83DFF-3982-4CFB-A146-D931623AB694}"/>
              </a:ext>
            </a:extLst>
          </p:cNvPr>
          <p:cNvPicPr>
            <a:picLocks noChangeAspect="1"/>
          </p:cNvPicPr>
          <p:nvPr/>
        </p:nvPicPr>
        <p:blipFill rotWithShape="1">
          <a:blip r:embed="rId6"/>
          <a:srcRect l="1226" t="6840" r="3378" b="21033"/>
          <a:stretch/>
        </p:blipFill>
        <p:spPr>
          <a:xfrm>
            <a:off x="2941320" y="5617712"/>
            <a:ext cx="2362200" cy="322981"/>
          </a:xfrm>
          <a:prstGeom prst="rect">
            <a:avLst/>
          </a:prstGeom>
        </p:spPr>
      </p:pic>
      <p:pic>
        <p:nvPicPr>
          <p:cNvPr id="24" name="Picture 23">
            <a:extLst>
              <a:ext uri="{FF2B5EF4-FFF2-40B4-BE49-F238E27FC236}">
                <a16:creationId xmlns:a16="http://schemas.microsoft.com/office/drawing/2014/main" id="{8D676051-8389-40BB-B607-7867B68E44FD}"/>
              </a:ext>
            </a:extLst>
          </p:cNvPr>
          <p:cNvPicPr>
            <a:picLocks noChangeAspect="1"/>
          </p:cNvPicPr>
          <p:nvPr/>
        </p:nvPicPr>
        <p:blipFill>
          <a:blip r:embed="rId7"/>
          <a:stretch>
            <a:fillRect/>
          </a:stretch>
        </p:blipFill>
        <p:spPr>
          <a:xfrm>
            <a:off x="6583682" y="5428621"/>
            <a:ext cx="2939033" cy="511136"/>
          </a:xfrm>
          <a:prstGeom prst="rect">
            <a:avLst/>
          </a:prstGeom>
        </p:spPr>
      </p:pic>
    </p:spTree>
    <p:extLst>
      <p:ext uri="{BB962C8B-B14F-4D97-AF65-F5344CB8AC3E}">
        <p14:creationId xmlns:p14="http://schemas.microsoft.com/office/powerpoint/2010/main" val="33082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3701-0286-6C83-8DE1-C65694BEC977}"/>
              </a:ext>
            </a:extLst>
          </p:cNvPr>
          <p:cNvSpPr>
            <a:spLocks noGrp="1"/>
          </p:cNvSpPr>
          <p:nvPr>
            <p:ph type="title"/>
          </p:nvPr>
        </p:nvSpPr>
        <p:spPr>
          <a:xfrm>
            <a:off x="581013" y="54661"/>
            <a:ext cx="10258589" cy="447675"/>
          </a:xfrm>
        </p:spPr>
        <p:txBody>
          <a:bodyPr/>
          <a:lstStyle/>
          <a:p>
            <a:r>
              <a:rPr lang="en-US"/>
              <a:t>Time &amp; Investment In Smart Homes Will Likely Develop Improved Energy Management Habits</a:t>
            </a:r>
          </a:p>
        </p:txBody>
      </p:sp>
      <p:sp>
        <p:nvSpPr>
          <p:cNvPr id="3" name="Slide Number Placeholder 2">
            <a:extLst>
              <a:ext uri="{FF2B5EF4-FFF2-40B4-BE49-F238E27FC236}">
                <a16:creationId xmlns:a16="http://schemas.microsoft.com/office/drawing/2014/main" id="{F1D44C1B-675A-6DE6-4B85-4E9F82E3F10A}"/>
              </a:ext>
            </a:extLst>
          </p:cNvPr>
          <p:cNvSpPr>
            <a:spLocks noGrp="1"/>
          </p:cNvSpPr>
          <p:nvPr>
            <p:ph type="sldNum" sz="quarter" idx="11"/>
          </p:nvPr>
        </p:nvSpPr>
        <p:spPr/>
        <p:txBody>
          <a:bodyPr/>
          <a:lstStyle/>
          <a:p>
            <a:fld id="{4658F449-AC56-C64A-8488-86A10DE691DA}" type="slidenum">
              <a:rPr lang="en-US" smtClean="0"/>
              <a:pPr/>
              <a:t>5</a:t>
            </a:fld>
            <a:endParaRPr lang="en-US"/>
          </a:p>
        </p:txBody>
      </p:sp>
      <p:sp>
        <p:nvSpPr>
          <p:cNvPr id="17" name="Rectangle 16">
            <a:extLst>
              <a:ext uri="{FF2B5EF4-FFF2-40B4-BE49-F238E27FC236}">
                <a16:creationId xmlns:a16="http://schemas.microsoft.com/office/drawing/2014/main" id="{2EDB2C18-ACFC-BD3A-FEEF-BB0961CB7643}"/>
              </a:ext>
            </a:extLst>
          </p:cNvPr>
          <p:cNvSpPr/>
          <p:nvPr/>
        </p:nvSpPr>
        <p:spPr>
          <a:xfrm>
            <a:off x="6096000" y="1947814"/>
            <a:ext cx="3164636" cy="4000625"/>
          </a:xfrm>
          <a:prstGeom prst="rect">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chemeClr val="bg2">
                  <a:lumMod val="50000"/>
                </a:schemeClr>
              </a:solidFill>
            </a:endParaRPr>
          </a:p>
        </p:txBody>
      </p:sp>
      <p:sp>
        <p:nvSpPr>
          <p:cNvPr id="18" name="Rectangle 17">
            <a:extLst>
              <a:ext uri="{FF2B5EF4-FFF2-40B4-BE49-F238E27FC236}">
                <a16:creationId xmlns:a16="http://schemas.microsoft.com/office/drawing/2014/main" id="{D5C60BD4-F7F3-FE22-F3D6-DAC8B356FAFA}"/>
              </a:ext>
            </a:extLst>
          </p:cNvPr>
          <p:cNvSpPr/>
          <p:nvPr/>
        </p:nvSpPr>
        <p:spPr>
          <a:xfrm>
            <a:off x="6107396" y="1944284"/>
            <a:ext cx="3159080" cy="598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b="1">
                <a:solidFill>
                  <a:schemeClr val="bg2">
                    <a:lumMod val="10000"/>
                  </a:schemeClr>
                </a:solidFill>
              </a:rPr>
              <a:t>Adoption-related trends for homeowners​ </a:t>
            </a:r>
          </a:p>
        </p:txBody>
      </p:sp>
      <p:sp>
        <p:nvSpPr>
          <p:cNvPr id="19" name="Rectangle 18">
            <a:extLst>
              <a:ext uri="{FF2B5EF4-FFF2-40B4-BE49-F238E27FC236}">
                <a16:creationId xmlns:a16="http://schemas.microsoft.com/office/drawing/2014/main" id="{571CDB95-4D57-C254-C6B1-7E2AA362A708}"/>
              </a:ext>
            </a:extLst>
          </p:cNvPr>
          <p:cNvSpPr/>
          <p:nvPr/>
        </p:nvSpPr>
        <p:spPr>
          <a:xfrm>
            <a:off x="9508370" y="1951803"/>
            <a:ext cx="2059296" cy="4000625"/>
          </a:xfrm>
          <a:prstGeom prst="rect">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endParaRPr lang="en-US" sz="900">
              <a:solidFill>
                <a:srgbClr val="374151"/>
              </a:solidFill>
            </a:endParaRPr>
          </a:p>
        </p:txBody>
      </p:sp>
      <p:sp>
        <p:nvSpPr>
          <p:cNvPr id="20" name="Rectangle 19">
            <a:extLst>
              <a:ext uri="{FF2B5EF4-FFF2-40B4-BE49-F238E27FC236}">
                <a16:creationId xmlns:a16="http://schemas.microsoft.com/office/drawing/2014/main" id="{CDD4769B-4CF6-29C5-5D21-7726FDB9E44E}"/>
              </a:ext>
            </a:extLst>
          </p:cNvPr>
          <p:cNvSpPr/>
          <p:nvPr/>
        </p:nvSpPr>
        <p:spPr>
          <a:xfrm>
            <a:off x="9508370" y="1955090"/>
            <a:ext cx="2059296" cy="574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b="1">
                <a:solidFill>
                  <a:schemeClr val="bg2">
                    <a:lumMod val="10000"/>
                  </a:schemeClr>
                </a:solidFill>
              </a:rPr>
              <a:t>Trends Related to Social, Economic and Environmental Influence </a:t>
            </a:r>
          </a:p>
        </p:txBody>
      </p:sp>
      <p:grpSp>
        <p:nvGrpSpPr>
          <p:cNvPr id="11" name="Group 10">
            <a:extLst>
              <a:ext uri="{FF2B5EF4-FFF2-40B4-BE49-F238E27FC236}">
                <a16:creationId xmlns:a16="http://schemas.microsoft.com/office/drawing/2014/main" id="{0F3513D2-0229-A1FA-C027-3D47BD363DA2}"/>
              </a:ext>
            </a:extLst>
          </p:cNvPr>
          <p:cNvGrpSpPr/>
          <p:nvPr/>
        </p:nvGrpSpPr>
        <p:grpSpPr>
          <a:xfrm>
            <a:off x="581013" y="1890675"/>
            <a:ext cx="4692062" cy="4070687"/>
            <a:chOff x="581013" y="2400805"/>
            <a:chExt cx="4692062" cy="3793038"/>
          </a:xfrm>
        </p:grpSpPr>
        <p:sp>
          <p:nvSpPr>
            <p:cNvPr id="4" name="Rectangle 3">
              <a:extLst>
                <a:ext uri="{FF2B5EF4-FFF2-40B4-BE49-F238E27FC236}">
                  <a16:creationId xmlns:a16="http://schemas.microsoft.com/office/drawing/2014/main" id="{15E721FC-59FE-C1BD-8AF9-5F342CF71A35}"/>
                </a:ext>
              </a:extLst>
            </p:cNvPr>
            <p:cNvSpPr/>
            <p:nvPr/>
          </p:nvSpPr>
          <p:spPr>
            <a:xfrm>
              <a:off x="723530" y="2530026"/>
              <a:ext cx="1555158" cy="713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b="1"/>
            </a:p>
            <a:p>
              <a:pPr algn="ctr"/>
              <a:endParaRPr lang="en-US" sz="1000" b="1">
                <a:solidFill>
                  <a:schemeClr val="bg2">
                    <a:lumMod val="10000"/>
                  </a:schemeClr>
                </a:solidFill>
              </a:endParaRPr>
            </a:p>
            <a:p>
              <a:pPr algn="ctr"/>
              <a:r>
                <a:rPr lang="en-US" sz="1000" b="1">
                  <a:solidFill>
                    <a:schemeClr val="bg2">
                      <a:lumMod val="10000"/>
                    </a:schemeClr>
                  </a:solidFill>
                </a:rPr>
                <a:t>Expanding Smart Homes</a:t>
              </a:r>
            </a:p>
          </p:txBody>
        </p:sp>
        <p:sp>
          <p:nvSpPr>
            <p:cNvPr id="5" name="Rectangle 4">
              <a:extLst>
                <a:ext uri="{FF2B5EF4-FFF2-40B4-BE49-F238E27FC236}">
                  <a16:creationId xmlns:a16="http://schemas.microsoft.com/office/drawing/2014/main" id="{9078CE8D-C80F-2F41-46F4-7F0A83ACD048}"/>
                </a:ext>
              </a:extLst>
            </p:cNvPr>
            <p:cNvSpPr/>
            <p:nvPr/>
          </p:nvSpPr>
          <p:spPr>
            <a:xfrm>
              <a:off x="723530" y="3511077"/>
              <a:ext cx="1555159" cy="784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b="1"/>
            </a:p>
            <a:p>
              <a:pPr algn="ctr"/>
              <a:endParaRPr lang="en-US" sz="1000" b="1"/>
            </a:p>
            <a:p>
              <a:pPr algn="ctr"/>
              <a:r>
                <a:rPr lang="en-US" sz="1000" b="1">
                  <a:solidFill>
                    <a:schemeClr val="bg2">
                      <a:lumMod val="10000"/>
                    </a:schemeClr>
                  </a:solidFill>
                </a:rPr>
                <a:t>Grid Integration</a:t>
              </a:r>
            </a:p>
          </p:txBody>
        </p:sp>
        <p:sp>
          <p:nvSpPr>
            <p:cNvPr id="6" name="Rectangle 5">
              <a:extLst>
                <a:ext uri="{FF2B5EF4-FFF2-40B4-BE49-F238E27FC236}">
                  <a16:creationId xmlns:a16="http://schemas.microsoft.com/office/drawing/2014/main" id="{C14C7ADF-AA29-37BB-765E-5F1E54D30B0C}"/>
                </a:ext>
              </a:extLst>
            </p:cNvPr>
            <p:cNvSpPr/>
            <p:nvPr/>
          </p:nvSpPr>
          <p:spPr>
            <a:xfrm>
              <a:off x="723530" y="4593008"/>
              <a:ext cx="1554480" cy="14315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b="1"/>
            </a:p>
            <a:p>
              <a:pPr algn="ctr"/>
              <a:endParaRPr lang="en-US" sz="1000" b="1"/>
            </a:p>
            <a:p>
              <a:pPr algn="ctr"/>
              <a:r>
                <a:rPr lang="en-US" sz="1000" b="1">
                  <a:solidFill>
                    <a:schemeClr val="bg2">
                      <a:lumMod val="10000"/>
                    </a:schemeClr>
                  </a:solidFill>
                </a:rPr>
                <a:t>Impact of </a:t>
              </a:r>
            </a:p>
            <a:p>
              <a:pPr algn="ctr"/>
              <a:r>
                <a:rPr lang="en-US" sz="1000" b="1">
                  <a:solidFill>
                    <a:schemeClr val="bg2">
                      <a:lumMod val="10000"/>
                    </a:schemeClr>
                  </a:solidFill>
                </a:rPr>
                <a:t>COVID</a:t>
              </a:r>
            </a:p>
          </p:txBody>
        </p:sp>
        <p:sp>
          <p:nvSpPr>
            <p:cNvPr id="8" name="TextBox 7">
              <a:extLst>
                <a:ext uri="{FF2B5EF4-FFF2-40B4-BE49-F238E27FC236}">
                  <a16:creationId xmlns:a16="http://schemas.microsoft.com/office/drawing/2014/main" id="{9799BEF4-DD8F-FA34-6B70-E8570700CF00}"/>
                </a:ext>
              </a:extLst>
            </p:cNvPr>
            <p:cNvSpPr txBox="1"/>
            <p:nvPr/>
          </p:nvSpPr>
          <p:spPr>
            <a:xfrm>
              <a:off x="2477849" y="2510423"/>
              <a:ext cx="2717743" cy="731299"/>
            </a:xfrm>
            <a:prstGeom prst="rect">
              <a:avLst/>
            </a:prstGeom>
            <a:noFill/>
          </p:spPr>
          <p:txBody>
            <a:bodyPr wrap="square">
              <a:spAutoFit/>
            </a:bodyPr>
            <a:lstStyle/>
            <a:p>
              <a:pPr algn="just"/>
              <a:r>
                <a:rPr lang="en-US" sz="900" b="0" i="0">
                  <a:solidFill>
                    <a:srgbClr val="374151"/>
                  </a:solidFill>
                  <a:effectLst/>
                </a:rPr>
                <a:t>Smart homes are expanding rapidly due to various factors, </a:t>
              </a:r>
              <a:r>
                <a:rPr lang="en-US" sz="900" b="1" i="0">
                  <a:solidFill>
                    <a:srgbClr val="374151"/>
                  </a:solidFill>
                  <a:effectLst/>
                </a:rPr>
                <a:t>including the adoption of IoT devices, demand for energy efficiency, increasing awareness of smart home technology</a:t>
              </a:r>
              <a:r>
                <a:rPr lang="en-US" sz="900" b="0" i="0">
                  <a:solidFill>
                    <a:srgbClr val="374151"/>
                  </a:solidFill>
                  <a:effectLst/>
                </a:rPr>
                <a:t>, and the rise in electric vehicles. </a:t>
              </a:r>
              <a:endParaRPr lang="en-US" sz="900"/>
            </a:p>
          </p:txBody>
        </p:sp>
        <p:sp>
          <p:nvSpPr>
            <p:cNvPr id="10" name="TextBox 9">
              <a:extLst>
                <a:ext uri="{FF2B5EF4-FFF2-40B4-BE49-F238E27FC236}">
                  <a16:creationId xmlns:a16="http://schemas.microsoft.com/office/drawing/2014/main" id="{8BAED5C2-400C-14EA-DB1A-52CA57381820}"/>
                </a:ext>
              </a:extLst>
            </p:cNvPr>
            <p:cNvSpPr txBox="1"/>
            <p:nvPr/>
          </p:nvSpPr>
          <p:spPr>
            <a:xfrm>
              <a:off x="2477849" y="3453854"/>
              <a:ext cx="2717743" cy="860353"/>
            </a:xfrm>
            <a:prstGeom prst="rect">
              <a:avLst/>
            </a:prstGeom>
            <a:noFill/>
          </p:spPr>
          <p:txBody>
            <a:bodyPr wrap="square">
              <a:spAutoFit/>
            </a:bodyPr>
            <a:lstStyle/>
            <a:p>
              <a:pPr algn="just"/>
              <a:r>
                <a:rPr lang="en-US" sz="900">
                  <a:solidFill>
                    <a:srgbClr val="374151"/>
                  </a:solidFill>
                </a:rPr>
                <a:t>HEMS are now able to integrate with the energy grid </a:t>
              </a:r>
              <a:r>
                <a:rPr lang="en-US" sz="900" b="1">
                  <a:solidFill>
                    <a:srgbClr val="374151"/>
                  </a:solidFill>
                </a:rPr>
                <a:t>to reduce peak energy consumption and enhance grid reliability</a:t>
              </a:r>
              <a:r>
                <a:rPr lang="en-US" sz="900">
                  <a:solidFill>
                    <a:srgbClr val="374151"/>
                  </a:solidFill>
                </a:rPr>
                <a:t>, as well as help homeowners maximize the benefits of their renewable energy investments. </a:t>
              </a:r>
            </a:p>
          </p:txBody>
        </p:sp>
        <p:sp>
          <p:nvSpPr>
            <p:cNvPr id="12" name="TextBox 11">
              <a:extLst>
                <a:ext uri="{FF2B5EF4-FFF2-40B4-BE49-F238E27FC236}">
                  <a16:creationId xmlns:a16="http://schemas.microsoft.com/office/drawing/2014/main" id="{6E935DD0-B0FF-5C0D-5D93-DD4A45150BC0}"/>
                </a:ext>
              </a:extLst>
            </p:cNvPr>
            <p:cNvSpPr txBox="1"/>
            <p:nvPr/>
          </p:nvSpPr>
          <p:spPr>
            <a:xfrm>
              <a:off x="2477849" y="4535785"/>
              <a:ext cx="2717743" cy="1505616"/>
            </a:xfrm>
            <a:prstGeom prst="rect">
              <a:avLst/>
            </a:prstGeom>
            <a:noFill/>
          </p:spPr>
          <p:txBody>
            <a:bodyPr wrap="square">
              <a:spAutoFit/>
            </a:bodyPr>
            <a:lstStyle/>
            <a:p>
              <a:pPr algn="just"/>
              <a:r>
                <a:rPr lang="en-US" sz="900">
                  <a:solidFill>
                    <a:srgbClr val="374151"/>
                  </a:solidFill>
                </a:rPr>
                <a:t>Covid-19 has led to increased demand for </a:t>
              </a:r>
              <a:r>
                <a:rPr lang="en-US" sz="900" b="1">
                  <a:solidFill>
                    <a:srgbClr val="374151"/>
                  </a:solidFill>
                </a:rPr>
                <a:t>smart home remote access and control, automation and optimization, and health and wellness solutions.</a:t>
              </a:r>
              <a:r>
                <a:rPr lang="en-US" sz="900">
                  <a:solidFill>
                    <a:srgbClr val="374151"/>
                  </a:solidFill>
                </a:rPr>
                <a:t> With more people working from home, smart devices are used to optimize energy usage and comfort, while sensors and machine learning algorithms adjust settings. Homeowners also adopt smart devices for air quality and fitness to maintain physical and mental health while spending more time at home.</a:t>
              </a:r>
            </a:p>
          </p:txBody>
        </p:sp>
        <p:pic>
          <p:nvPicPr>
            <p:cNvPr id="13" name="Graphic 12" descr="Work from home Wi-Fi with solid fill">
              <a:extLst>
                <a:ext uri="{FF2B5EF4-FFF2-40B4-BE49-F238E27FC236}">
                  <a16:creationId xmlns:a16="http://schemas.microsoft.com/office/drawing/2014/main" id="{E48480B6-E10D-5942-3CCB-1E35F23EBE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5325" y="2602661"/>
              <a:ext cx="274320" cy="274320"/>
            </a:xfrm>
            <a:prstGeom prst="rect">
              <a:avLst/>
            </a:prstGeom>
          </p:spPr>
        </p:pic>
        <p:pic>
          <p:nvPicPr>
            <p:cNvPr id="14" name="Graphic 13" descr="Electric Tower with solid fill">
              <a:extLst>
                <a:ext uri="{FF2B5EF4-FFF2-40B4-BE49-F238E27FC236}">
                  <a16:creationId xmlns:a16="http://schemas.microsoft.com/office/drawing/2014/main" id="{49FF7B60-3FB8-D3F2-0B2F-350F9C150C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5325" y="3591920"/>
              <a:ext cx="365760" cy="365760"/>
            </a:xfrm>
            <a:prstGeom prst="rect">
              <a:avLst/>
            </a:prstGeom>
          </p:spPr>
        </p:pic>
        <p:pic>
          <p:nvPicPr>
            <p:cNvPr id="15" name="Graphic 14" descr="Covid-19 with solid fill">
              <a:extLst>
                <a:ext uri="{FF2B5EF4-FFF2-40B4-BE49-F238E27FC236}">
                  <a16:creationId xmlns:a16="http://schemas.microsoft.com/office/drawing/2014/main" id="{922F0032-8B99-50A3-750E-5569E031A8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7890" y="4941798"/>
              <a:ext cx="365760" cy="365760"/>
            </a:xfrm>
            <a:prstGeom prst="rect">
              <a:avLst/>
            </a:prstGeom>
          </p:spPr>
        </p:pic>
        <p:sp>
          <p:nvSpPr>
            <p:cNvPr id="25" name="Rectangle 24">
              <a:extLst>
                <a:ext uri="{FF2B5EF4-FFF2-40B4-BE49-F238E27FC236}">
                  <a16:creationId xmlns:a16="http://schemas.microsoft.com/office/drawing/2014/main" id="{F4964DCF-3252-6A3A-7858-7DFE4128EB42}"/>
                </a:ext>
              </a:extLst>
            </p:cNvPr>
            <p:cNvSpPr/>
            <p:nvPr/>
          </p:nvSpPr>
          <p:spPr>
            <a:xfrm>
              <a:off x="581013" y="2400805"/>
              <a:ext cx="4692062" cy="3793038"/>
            </a:xfrm>
            <a:prstGeom prst="rect">
              <a:avLst/>
            </a:prstGeom>
            <a:no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chemeClr val="bg2">
                    <a:lumMod val="50000"/>
                  </a:schemeClr>
                </a:solidFill>
              </a:endParaRPr>
            </a:p>
          </p:txBody>
        </p:sp>
      </p:grpSp>
      <p:pic>
        <p:nvPicPr>
          <p:cNvPr id="29" name="Graphic 28" descr="Periodic Graph with solid fill">
            <a:extLst>
              <a:ext uri="{FF2B5EF4-FFF2-40B4-BE49-F238E27FC236}">
                <a16:creationId xmlns:a16="http://schemas.microsoft.com/office/drawing/2014/main" id="{4BCE98AA-CE35-7CFD-4485-F099C1A48F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89587" y="2724263"/>
            <a:ext cx="431483" cy="431483"/>
          </a:xfrm>
          <a:prstGeom prst="rect">
            <a:avLst/>
          </a:prstGeom>
        </p:spPr>
      </p:pic>
      <p:sp>
        <p:nvSpPr>
          <p:cNvPr id="32" name="Rectangle 31">
            <a:extLst>
              <a:ext uri="{FF2B5EF4-FFF2-40B4-BE49-F238E27FC236}">
                <a16:creationId xmlns:a16="http://schemas.microsoft.com/office/drawing/2014/main" id="{78ECA235-BC34-D8CE-657A-ACF5839C8281}"/>
              </a:ext>
            </a:extLst>
          </p:cNvPr>
          <p:cNvSpPr/>
          <p:nvPr/>
        </p:nvSpPr>
        <p:spPr>
          <a:xfrm>
            <a:off x="10145342" y="3020306"/>
            <a:ext cx="877758" cy="5745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900">
                <a:solidFill>
                  <a:schemeClr val="bg2">
                    <a:lumMod val="10000"/>
                  </a:schemeClr>
                </a:solidFill>
              </a:rPr>
              <a:t>Energy Price Trends</a:t>
            </a:r>
          </a:p>
        </p:txBody>
      </p:sp>
      <p:pic>
        <p:nvPicPr>
          <p:cNvPr id="36" name="Graphic 35" descr="Thermometer with solid fill">
            <a:extLst>
              <a:ext uri="{FF2B5EF4-FFF2-40B4-BE49-F238E27FC236}">
                <a16:creationId xmlns:a16="http://schemas.microsoft.com/office/drawing/2014/main" id="{203B3EA7-D895-A471-6643-4D03A821ED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82402" y="3833915"/>
            <a:ext cx="457200" cy="457200"/>
          </a:xfrm>
          <a:prstGeom prst="rect">
            <a:avLst/>
          </a:prstGeom>
        </p:spPr>
      </p:pic>
      <p:sp>
        <p:nvSpPr>
          <p:cNvPr id="37" name="Rectangle 36">
            <a:extLst>
              <a:ext uri="{FF2B5EF4-FFF2-40B4-BE49-F238E27FC236}">
                <a16:creationId xmlns:a16="http://schemas.microsoft.com/office/drawing/2014/main" id="{71088538-961B-A885-4092-7F830E7D6AF3}"/>
              </a:ext>
            </a:extLst>
          </p:cNvPr>
          <p:cNvSpPr/>
          <p:nvPr/>
        </p:nvSpPr>
        <p:spPr>
          <a:xfrm>
            <a:off x="10172123" y="4133865"/>
            <a:ext cx="877758" cy="5745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900">
                <a:solidFill>
                  <a:schemeClr val="bg2">
                    <a:lumMod val="10000"/>
                  </a:schemeClr>
                </a:solidFill>
              </a:rPr>
              <a:t>Climate Change</a:t>
            </a:r>
          </a:p>
        </p:txBody>
      </p:sp>
      <p:pic>
        <p:nvPicPr>
          <p:cNvPr id="39" name="Graphic 38" descr="Clipboard with solid fill">
            <a:extLst>
              <a:ext uri="{FF2B5EF4-FFF2-40B4-BE49-F238E27FC236}">
                <a16:creationId xmlns:a16="http://schemas.microsoft.com/office/drawing/2014/main" id="{94974FB7-B83D-9C07-031D-519D7042148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01341" y="4970438"/>
            <a:ext cx="365760" cy="365760"/>
          </a:xfrm>
          <a:prstGeom prst="rect">
            <a:avLst/>
          </a:prstGeom>
        </p:spPr>
      </p:pic>
      <p:sp>
        <p:nvSpPr>
          <p:cNvPr id="40" name="Rectangle 39">
            <a:extLst>
              <a:ext uri="{FF2B5EF4-FFF2-40B4-BE49-F238E27FC236}">
                <a16:creationId xmlns:a16="http://schemas.microsoft.com/office/drawing/2014/main" id="{C8197178-0D01-9366-B5C8-EB9B217EB065}"/>
              </a:ext>
            </a:extLst>
          </p:cNvPr>
          <p:cNvSpPr/>
          <p:nvPr/>
        </p:nvSpPr>
        <p:spPr>
          <a:xfrm>
            <a:off x="10091908" y="5245239"/>
            <a:ext cx="1009488" cy="5745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900">
                <a:solidFill>
                  <a:schemeClr val="bg2">
                    <a:lumMod val="10000"/>
                  </a:schemeClr>
                </a:solidFill>
              </a:rPr>
              <a:t>Regulations around Sustainability</a:t>
            </a:r>
          </a:p>
        </p:txBody>
      </p:sp>
      <p:sp>
        <p:nvSpPr>
          <p:cNvPr id="41" name="Rectangle 40">
            <a:extLst>
              <a:ext uri="{FF2B5EF4-FFF2-40B4-BE49-F238E27FC236}">
                <a16:creationId xmlns:a16="http://schemas.microsoft.com/office/drawing/2014/main" id="{44CE9010-31B7-26C4-1FF3-9B07BCC6E51E}"/>
              </a:ext>
            </a:extLst>
          </p:cNvPr>
          <p:cNvSpPr/>
          <p:nvPr/>
        </p:nvSpPr>
        <p:spPr>
          <a:xfrm>
            <a:off x="6403502" y="2823096"/>
            <a:ext cx="1100888" cy="5745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900">
                <a:solidFill>
                  <a:schemeClr val="bg2">
                    <a:lumMod val="10000"/>
                  </a:schemeClr>
                </a:solidFill>
              </a:rPr>
              <a:t>Home Automation</a:t>
            </a:r>
          </a:p>
        </p:txBody>
      </p:sp>
      <p:sp>
        <p:nvSpPr>
          <p:cNvPr id="42" name="Rectangle 41">
            <a:extLst>
              <a:ext uri="{FF2B5EF4-FFF2-40B4-BE49-F238E27FC236}">
                <a16:creationId xmlns:a16="http://schemas.microsoft.com/office/drawing/2014/main" id="{318B15F7-71C3-B52D-DBAD-56BB4DC53EA2}"/>
              </a:ext>
            </a:extLst>
          </p:cNvPr>
          <p:cNvSpPr/>
          <p:nvPr/>
        </p:nvSpPr>
        <p:spPr>
          <a:xfrm>
            <a:off x="6285918" y="3885431"/>
            <a:ext cx="1405910" cy="5745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6350" marR="0" algn="ctr" fontAlgn="base">
              <a:spcBef>
                <a:spcPts val="0"/>
              </a:spcBef>
              <a:spcAft>
                <a:spcPts val="0"/>
              </a:spcAft>
            </a:pPr>
            <a:r>
              <a:rPr lang="en-US" sz="900">
                <a:solidFill>
                  <a:schemeClr val="bg2">
                    <a:lumMod val="10000"/>
                  </a:schemeClr>
                </a:solidFill>
              </a:rPr>
              <a:t>Connectivity Improvements, Sensor Proliferation, and Data Utilization​  </a:t>
            </a:r>
          </a:p>
        </p:txBody>
      </p:sp>
      <p:sp>
        <p:nvSpPr>
          <p:cNvPr id="43" name="Rectangle 42">
            <a:extLst>
              <a:ext uri="{FF2B5EF4-FFF2-40B4-BE49-F238E27FC236}">
                <a16:creationId xmlns:a16="http://schemas.microsoft.com/office/drawing/2014/main" id="{595A9993-42FF-4206-688C-B953419A6968}"/>
              </a:ext>
            </a:extLst>
          </p:cNvPr>
          <p:cNvSpPr/>
          <p:nvPr/>
        </p:nvSpPr>
        <p:spPr>
          <a:xfrm>
            <a:off x="7642503" y="3986377"/>
            <a:ext cx="1405909" cy="5745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6350" marR="0" algn="ctr" fontAlgn="base"/>
            <a:r>
              <a:rPr lang="en-US" sz="900">
                <a:solidFill>
                  <a:schemeClr val="bg2">
                    <a:lumMod val="10000"/>
                  </a:schemeClr>
                </a:solidFill>
              </a:rPr>
              <a:t>Homes Sold with Built-in Energy Management Systems​</a:t>
            </a:r>
          </a:p>
          <a:p>
            <a:pPr marR="0" algn="ctr" rtl="0"/>
            <a:endParaRPr lang="en-US" sz="900" i="0" u="none" strike="noStrike" baseline="0">
              <a:solidFill>
                <a:schemeClr val="bg2">
                  <a:lumMod val="10000"/>
                </a:schemeClr>
              </a:solidFill>
              <a:latin typeface="Montserrat" pitchFamily="2" charset="77"/>
            </a:endParaRPr>
          </a:p>
        </p:txBody>
      </p:sp>
      <p:sp>
        <p:nvSpPr>
          <p:cNvPr id="44" name="Rectangle 43">
            <a:extLst>
              <a:ext uri="{FF2B5EF4-FFF2-40B4-BE49-F238E27FC236}">
                <a16:creationId xmlns:a16="http://schemas.microsoft.com/office/drawing/2014/main" id="{A0B56109-AD69-9D61-AB33-CE7AE34851D9}"/>
              </a:ext>
            </a:extLst>
          </p:cNvPr>
          <p:cNvSpPr/>
          <p:nvPr/>
        </p:nvSpPr>
        <p:spPr>
          <a:xfrm>
            <a:off x="6403502" y="5216865"/>
            <a:ext cx="1100888" cy="5745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R="0" algn="ctr" rtl="0"/>
            <a:r>
              <a:rPr lang="en-US" sz="900">
                <a:solidFill>
                  <a:schemeClr val="bg2">
                    <a:lumMod val="10000"/>
                  </a:schemeClr>
                </a:solidFill>
              </a:rPr>
              <a:t>Distributed Energy (DER)​, Clean Energy, &amp; Sustainability​</a:t>
            </a:r>
          </a:p>
        </p:txBody>
      </p:sp>
      <p:sp>
        <p:nvSpPr>
          <p:cNvPr id="45" name="Rectangle 44">
            <a:extLst>
              <a:ext uri="{FF2B5EF4-FFF2-40B4-BE49-F238E27FC236}">
                <a16:creationId xmlns:a16="http://schemas.microsoft.com/office/drawing/2014/main" id="{7726A8AC-646F-6505-232A-E031A05E85EA}"/>
              </a:ext>
            </a:extLst>
          </p:cNvPr>
          <p:cNvSpPr/>
          <p:nvPr/>
        </p:nvSpPr>
        <p:spPr>
          <a:xfrm>
            <a:off x="7808730" y="5138347"/>
            <a:ext cx="1100888" cy="5745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6350" algn="ctr" fontAlgn="base"/>
            <a:r>
              <a:rPr lang="en-US" sz="900">
                <a:solidFill>
                  <a:schemeClr val="bg2">
                    <a:lumMod val="10000"/>
                  </a:schemeClr>
                </a:solidFill>
              </a:rPr>
              <a:t>Smart Heating &amp; Cooling Innovations</a:t>
            </a:r>
          </a:p>
        </p:txBody>
      </p:sp>
      <p:sp>
        <p:nvSpPr>
          <p:cNvPr id="46" name="Rectangle 45">
            <a:extLst>
              <a:ext uri="{FF2B5EF4-FFF2-40B4-BE49-F238E27FC236}">
                <a16:creationId xmlns:a16="http://schemas.microsoft.com/office/drawing/2014/main" id="{EB77EB86-8EBC-0241-A179-B50256E3C648}"/>
              </a:ext>
            </a:extLst>
          </p:cNvPr>
          <p:cNvSpPr/>
          <p:nvPr/>
        </p:nvSpPr>
        <p:spPr>
          <a:xfrm>
            <a:off x="7725846" y="2843176"/>
            <a:ext cx="1239224" cy="5745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6350" algn="ctr" fontAlgn="base"/>
            <a:r>
              <a:rPr lang="en-US" sz="900">
                <a:solidFill>
                  <a:schemeClr val="bg2">
                    <a:lumMod val="10000"/>
                  </a:schemeClr>
                </a:solidFill>
              </a:rPr>
              <a:t>Electric Vehicles Proliferation​ </a:t>
            </a:r>
          </a:p>
        </p:txBody>
      </p:sp>
      <p:pic>
        <p:nvPicPr>
          <p:cNvPr id="48" name="Graphic 47" descr="Check In outline">
            <a:extLst>
              <a:ext uri="{FF2B5EF4-FFF2-40B4-BE49-F238E27FC236}">
                <a16:creationId xmlns:a16="http://schemas.microsoft.com/office/drawing/2014/main" id="{0FAA89E6-B836-E4C3-E96B-607372CA59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71066" y="2629705"/>
            <a:ext cx="365760" cy="365760"/>
          </a:xfrm>
          <a:prstGeom prst="rect">
            <a:avLst/>
          </a:prstGeom>
        </p:spPr>
      </p:pic>
      <p:pic>
        <p:nvPicPr>
          <p:cNvPr id="50" name="Graphic 49" descr="Stream with solid fill">
            <a:extLst>
              <a:ext uri="{FF2B5EF4-FFF2-40B4-BE49-F238E27FC236}">
                <a16:creationId xmlns:a16="http://schemas.microsoft.com/office/drawing/2014/main" id="{7A125A75-7A7E-9B8E-AC5F-F2B58609DB7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753744" y="3487017"/>
            <a:ext cx="365760" cy="365760"/>
          </a:xfrm>
          <a:prstGeom prst="rect">
            <a:avLst/>
          </a:prstGeom>
        </p:spPr>
      </p:pic>
      <p:pic>
        <p:nvPicPr>
          <p:cNvPr id="52" name="Graphic 51" descr="Electric car with solid fill">
            <a:extLst>
              <a:ext uri="{FF2B5EF4-FFF2-40B4-BE49-F238E27FC236}">
                <a16:creationId xmlns:a16="http://schemas.microsoft.com/office/drawing/2014/main" id="{EC93F8BA-F3FC-C271-13B1-5D72C66502C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116858" y="2601241"/>
            <a:ext cx="457200" cy="457200"/>
          </a:xfrm>
          <a:prstGeom prst="rect">
            <a:avLst/>
          </a:prstGeom>
        </p:spPr>
      </p:pic>
      <p:pic>
        <p:nvPicPr>
          <p:cNvPr id="54" name="Graphic 53" descr="Solar Panels with solid fill">
            <a:extLst>
              <a:ext uri="{FF2B5EF4-FFF2-40B4-BE49-F238E27FC236}">
                <a16:creationId xmlns:a16="http://schemas.microsoft.com/office/drawing/2014/main" id="{E8B8E4FD-A236-9CF8-A443-81965A68E55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679626" y="4734192"/>
            <a:ext cx="457200" cy="457200"/>
          </a:xfrm>
          <a:prstGeom prst="rect">
            <a:avLst/>
          </a:prstGeom>
        </p:spPr>
      </p:pic>
      <p:pic>
        <p:nvPicPr>
          <p:cNvPr id="56" name="Graphic 55" descr="Low temperature with solid fill">
            <a:extLst>
              <a:ext uri="{FF2B5EF4-FFF2-40B4-BE49-F238E27FC236}">
                <a16:creationId xmlns:a16="http://schemas.microsoft.com/office/drawing/2014/main" id="{CA62D331-780A-62B5-AE69-A8D2FDA81F9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130574" y="4729108"/>
            <a:ext cx="457200" cy="457200"/>
          </a:xfrm>
          <a:prstGeom prst="rect">
            <a:avLst/>
          </a:prstGeom>
        </p:spPr>
      </p:pic>
      <p:pic>
        <p:nvPicPr>
          <p:cNvPr id="60" name="Graphic 59" descr="Architecture with solid fill">
            <a:extLst>
              <a:ext uri="{FF2B5EF4-FFF2-40B4-BE49-F238E27FC236}">
                <a16:creationId xmlns:a16="http://schemas.microsoft.com/office/drawing/2014/main" id="{5422ED0B-4D30-5E95-B3DF-4CDB10347C2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127977" y="3487017"/>
            <a:ext cx="365760" cy="365760"/>
          </a:xfrm>
          <a:prstGeom prst="rect">
            <a:avLst/>
          </a:prstGeom>
        </p:spPr>
      </p:pic>
      <p:sp>
        <p:nvSpPr>
          <p:cNvPr id="62" name="Chevron 61">
            <a:extLst>
              <a:ext uri="{FF2B5EF4-FFF2-40B4-BE49-F238E27FC236}">
                <a16:creationId xmlns:a16="http://schemas.microsoft.com/office/drawing/2014/main" id="{7C2A515E-3281-0721-0BEB-9BBE4B8792E0}"/>
              </a:ext>
            </a:extLst>
          </p:cNvPr>
          <p:cNvSpPr/>
          <p:nvPr/>
        </p:nvSpPr>
        <p:spPr>
          <a:xfrm>
            <a:off x="5522829" y="3657356"/>
            <a:ext cx="360947" cy="69098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64" name="TextBox 63">
            <a:extLst>
              <a:ext uri="{FF2B5EF4-FFF2-40B4-BE49-F238E27FC236}">
                <a16:creationId xmlns:a16="http://schemas.microsoft.com/office/drawing/2014/main" id="{734D254D-61BD-744B-0D2D-F605EF7577B6}"/>
              </a:ext>
            </a:extLst>
          </p:cNvPr>
          <p:cNvSpPr txBox="1"/>
          <p:nvPr/>
        </p:nvSpPr>
        <p:spPr>
          <a:xfrm>
            <a:off x="581013" y="1150248"/>
            <a:ext cx="11269747" cy="523220"/>
          </a:xfrm>
          <a:prstGeom prst="rect">
            <a:avLst/>
          </a:prstGeom>
          <a:noFill/>
        </p:spPr>
        <p:txBody>
          <a:bodyPr wrap="square">
            <a:spAutoFit/>
          </a:bodyPr>
          <a:lstStyle/>
          <a:p>
            <a:r>
              <a:rPr lang="en-US" sz="1400">
                <a:solidFill>
                  <a:srgbClr val="0D0D0D"/>
                </a:solidFill>
                <a:latin typeface="Montserrat" pitchFamily="2" charset="77"/>
              </a:rPr>
              <a:t>Investments made in making homes smarter and more energy efficient, combined with the increase in time spent at home, will enable more sophisticated energy monitoring and management habits</a:t>
            </a:r>
          </a:p>
        </p:txBody>
      </p:sp>
    </p:spTree>
    <p:extLst>
      <p:ext uri="{BB962C8B-B14F-4D97-AF65-F5344CB8AC3E}">
        <p14:creationId xmlns:p14="http://schemas.microsoft.com/office/powerpoint/2010/main" val="81269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30BC-2CAE-8C9D-4AAD-0A3D57280487}"/>
              </a:ext>
            </a:extLst>
          </p:cNvPr>
          <p:cNvSpPr>
            <a:spLocks noGrp="1"/>
          </p:cNvSpPr>
          <p:nvPr>
            <p:ph type="title"/>
          </p:nvPr>
        </p:nvSpPr>
        <p:spPr>
          <a:xfrm>
            <a:off x="780781" y="51286"/>
            <a:ext cx="9801875" cy="447675"/>
          </a:xfrm>
        </p:spPr>
        <p:txBody>
          <a:bodyPr/>
          <a:lstStyle/>
          <a:p>
            <a:r>
              <a:rPr lang="en-US" sz="3200"/>
              <a:t>Energy Price Spikes Leading To Energy Management Awareness &amp; Adoption</a:t>
            </a:r>
            <a:endParaRPr lang="en-US"/>
          </a:p>
        </p:txBody>
      </p:sp>
      <p:sp>
        <p:nvSpPr>
          <p:cNvPr id="3" name="Slide Number Placeholder 2">
            <a:extLst>
              <a:ext uri="{FF2B5EF4-FFF2-40B4-BE49-F238E27FC236}">
                <a16:creationId xmlns:a16="http://schemas.microsoft.com/office/drawing/2014/main" id="{B23D4FD8-CAD9-AFC1-1379-AA9049F9118E}"/>
              </a:ext>
            </a:extLst>
          </p:cNvPr>
          <p:cNvSpPr>
            <a:spLocks noGrp="1"/>
          </p:cNvSpPr>
          <p:nvPr>
            <p:ph type="sldNum" sz="quarter" idx="11"/>
          </p:nvPr>
        </p:nvSpPr>
        <p:spPr/>
        <p:txBody>
          <a:bodyPr/>
          <a:lstStyle/>
          <a:p>
            <a:fld id="{4658F449-AC56-C64A-8488-86A10DE691DA}" type="slidenum">
              <a:rPr lang="en-US" smtClean="0"/>
              <a:pPr/>
              <a:t>6</a:t>
            </a:fld>
            <a:endParaRPr lang="en-US"/>
          </a:p>
        </p:txBody>
      </p:sp>
      <p:sp>
        <p:nvSpPr>
          <p:cNvPr id="7" name="TextBox 6">
            <a:extLst>
              <a:ext uri="{FF2B5EF4-FFF2-40B4-BE49-F238E27FC236}">
                <a16:creationId xmlns:a16="http://schemas.microsoft.com/office/drawing/2014/main" id="{918616E8-39D8-F222-9E14-4C618984DDC7}"/>
              </a:ext>
            </a:extLst>
          </p:cNvPr>
          <p:cNvSpPr txBox="1"/>
          <p:nvPr/>
        </p:nvSpPr>
        <p:spPr>
          <a:xfrm>
            <a:off x="857214" y="1172706"/>
            <a:ext cx="10906696" cy="523220"/>
          </a:xfrm>
          <a:prstGeom prst="rect">
            <a:avLst/>
          </a:prstGeom>
          <a:noFill/>
        </p:spPr>
        <p:txBody>
          <a:bodyPr wrap="square">
            <a:spAutoFit/>
          </a:bodyPr>
          <a:lstStyle/>
          <a:p>
            <a:r>
              <a:rPr lang="en-US" sz="1400">
                <a:solidFill>
                  <a:srgbClr val="2A3140"/>
                </a:solidFill>
              </a:rPr>
              <a:t>Rising energy prices will naturally create opportunities for innovation and growth in the smart home energy management market. This has been witnessed in regions most significantly affected by the recent energy supply shock</a:t>
            </a:r>
            <a:endParaRPr lang="en-US" sz="1400">
              <a:solidFill>
                <a:srgbClr val="0D0D0D"/>
              </a:solidFill>
              <a:highlight>
                <a:srgbClr val="C0C0C0"/>
              </a:highlight>
              <a:latin typeface="Montserrat" pitchFamily="2" charset="77"/>
            </a:endParaRPr>
          </a:p>
        </p:txBody>
      </p:sp>
      <p:sp>
        <p:nvSpPr>
          <p:cNvPr id="8" name="TextBox 7">
            <a:extLst>
              <a:ext uri="{FF2B5EF4-FFF2-40B4-BE49-F238E27FC236}">
                <a16:creationId xmlns:a16="http://schemas.microsoft.com/office/drawing/2014/main" id="{A19F1A37-0889-CB8C-89FF-4A0973ED6C59}"/>
              </a:ext>
            </a:extLst>
          </p:cNvPr>
          <p:cNvSpPr txBox="1"/>
          <p:nvPr/>
        </p:nvSpPr>
        <p:spPr>
          <a:xfrm>
            <a:off x="893669" y="1881668"/>
            <a:ext cx="3235540" cy="3877985"/>
          </a:xfrm>
          <a:prstGeom prst="rect">
            <a:avLst/>
          </a:prstGeom>
          <a:noFill/>
          <a:ln>
            <a:noFill/>
            <a:prstDash val="dash"/>
          </a:ln>
        </p:spPr>
        <p:style>
          <a:lnRef idx="3">
            <a:schemeClr val="lt1"/>
          </a:lnRef>
          <a:fillRef idx="1">
            <a:schemeClr val="accent3"/>
          </a:fillRef>
          <a:effectRef idx="1">
            <a:schemeClr val="accent3"/>
          </a:effectRef>
          <a:fontRef idx="minor">
            <a:schemeClr val="lt1"/>
          </a:fontRef>
        </p:style>
        <p:txBody>
          <a:bodyPr wrap="square" rtlCol="0">
            <a:spAutoFit/>
          </a:bodyPr>
          <a:lstStyle/>
          <a:p>
            <a:pPr marL="171450" indent="-171450">
              <a:buFont typeface="Arial" panose="020B0604020202020204" pitchFamily="34" charset="0"/>
              <a:buChar char="•"/>
            </a:pPr>
            <a:r>
              <a:rPr lang="en-US" sz="1200">
                <a:solidFill>
                  <a:srgbClr val="2A3140"/>
                </a:solidFill>
              </a:rPr>
              <a:t>Energy prices are on a rise rise due to factors such as:</a:t>
            </a:r>
          </a:p>
          <a:p>
            <a:pPr marL="628650" lvl="1" indent="-171450">
              <a:buFont typeface="Arial" panose="020B0604020202020204" pitchFamily="34" charset="0"/>
              <a:buChar char="•"/>
            </a:pPr>
            <a:r>
              <a:rPr lang="en-US" sz="1050">
                <a:solidFill>
                  <a:srgbClr val="2A3140"/>
                </a:solidFill>
              </a:rPr>
              <a:t>Limited supply</a:t>
            </a:r>
          </a:p>
          <a:p>
            <a:pPr marL="628650" lvl="1" indent="-171450">
              <a:buFont typeface="Arial" panose="020B0604020202020204" pitchFamily="34" charset="0"/>
              <a:buChar char="•"/>
            </a:pPr>
            <a:r>
              <a:rPr lang="en-US" sz="1050">
                <a:solidFill>
                  <a:srgbClr val="2A3140"/>
                </a:solidFill>
              </a:rPr>
              <a:t>Increasing demand</a:t>
            </a:r>
          </a:p>
          <a:p>
            <a:pPr marL="628650" lvl="1" indent="-171450">
              <a:buFont typeface="Arial" panose="020B0604020202020204" pitchFamily="34" charset="0"/>
              <a:buChar char="•"/>
            </a:pPr>
            <a:r>
              <a:rPr lang="en-US" sz="1050">
                <a:solidFill>
                  <a:srgbClr val="2A3140"/>
                </a:solidFill>
              </a:rPr>
              <a:t>Environmental regulations</a:t>
            </a:r>
          </a:p>
          <a:p>
            <a:pPr marL="628650" lvl="1" indent="-171450">
              <a:buFont typeface="Arial" panose="020B0604020202020204" pitchFamily="34" charset="0"/>
              <a:buChar char="•"/>
            </a:pPr>
            <a:r>
              <a:rPr lang="en-US" sz="1050">
                <a:solidFill>
                  <a:srgbClr val="2A3140"/>
                </a:solidFill>
              </a:rPr>
              <a:t>Impact of geopolitical tension </a:t>
            </a:r>
          </a:p>
          <a:p>
            <a:pPr marL="171450" indent="-171450">
              <a:buFont typeface="Arial" panose="020B0604020202020204" pitchFamily="34" charset="0"/>
              <a:buChar char="•"/>
            </a:pPr>
            <a:endParaRPr lang="en-US" sz="1200">
              <a:solidFill>
                <a:srgbClr val="2A3140"/>
              </a:solidFill>
            </a:endParaRPr>
          </a:p>
          <a:p>
            <a:pPr marL="171450" indent="-171450">
              <a:buFont typeface="Arial" panose="020B0604020202020204" pitchFamily="34" charset="0"/>
              <a:buChar char="•"/>
            </a:pPr>
            <a:r>
              <a:rPr lang="en-US" sz="1200">
                <a:solidFill>
                  <a:srgbClr val="2A3140"/>
                </a:solidFill>
              </a:rPr>
              <a:t>As more people adopt these systems, the energy management market is likely to grow, leading to increased competition and accessibility for consumers. </a:t>
            </a:r>
          </a:p>
          <a:p>
            <a:pPr marL="171450" indent="-171450">
              <a:buFont typeface="Arial" panose="020B0604020202020204" pitchFamily="34" charset="0"/>
              <a:buChar char="•"/>
            </a:pPr>
            <a:endParaRPr lang="en-US" sz="1200">
              <a:solidFill>
                <a:srgbClr val="2A3140"/>
              </a:solidFill>
            </a:endParaRPr>
          </a:p>
          <a:p>
            <a:pPr marL="171450" indent="-171450">
              <a:buFont typeface="Arial" panose="020B0604020202020204" pitchFamily="34" charset="0"/>
              <a:buChar char="•"/>
            </a:pPr>
            <a:r>
              <a:rPr lang="en-US" sz="1200">
                <a:solidFill>
                  <a:srgbClr val="2A3140"/>
                </a:solidFill>
              </a:rPr>
              <a:t>The ongoing conflict between Russia and Ukraine is a good example of supply shock causing energy prices to rise globally. This situation has led consumers to prioritize energy efficiency and cost savings, making smart home technologies increasingly popular.</a:t>
            </a:r>
          </a:p>
        </p:txBody>
      </p:sp>
      <p:sp>
        <p:nvSpPr>
          <p:cNvPr id="5" name="Rectangle 4">
            <a:extLst>
              <a:ext uri="{FF2B5EF4-FFF2-40B4-BE49-F238E27FC236}">
                <a16:creationId xmlns:a16="http://schemas.microsoft.com/office/drawing/2014/main" id="{AE0055D4-60FF-A152-2F38-ED9F56C26EEF}"/>
              </a:ext>
            </a:extLst>
          </p:cNvPr>
          <p:cNvSpPr/>
          <p:nvPr/>
        </p:nvSpPr>
        <p:spPr>
          <a:xfrm>
            <a:off x="4472609" y="2857885"/>
            <a:ext cx="7719391" cy="1588568"/>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1" name="Rounded Rectangle 10">
            <a:extLst>
              <a:ext uri="{FF2B5EF4-FFF2-40B4-BE49-F238E27FC236}">
                <a16:creationId xmlns:a16="http://schemas.microsoft.com/office/drawing/2014/main" id="{52239F4B-107C-137D-3F64-F4C69ACD71C8}"/>
              </a:ext>
            </a:extLst>
          </p:cNvPr>
          <p:cNvSpPr/>
          <p:nvPr/>
        </p:nvSpPr>
        <p:spPr>
          <a:xfrm>
            <a:off x="4999264" y="2751929"/>
            <a:ext cx="2559621" cy="2034386"/>
          </a:xfrm>
          <a:prstGeom prst="roundRect">
            <a:avLst>
              <a:gd name="adj" fmla="val 7184"/>
            </a:avLst>
          </a:prstGeom>
          <a:solidFill>
            <a:schemeClr val="accent3"/>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2"/>
                </a:solidFill>
              </a:rPr>
              <a:t>Although the recent energy spikes haven't directly translated to increased adoption of Smart Home Energy Management Systems (SHEMS), they have generated significant interest and action around other energy-saving investments in homes.</a:t>
            </a:r>
            <a:endParaRPr kumimoji="0" lang="en-US" sz="1050" b="0" i="1" u="none" strike="noStrike" kern="1200" cap="none" spc="0" normalizeH="0" baseline="0" noProof="0">
              <a:ln>
                <a:noFill/>
              </a:ln>
              <a:solidFill>
                <a:srgbClr val="D7D7D7">
                  <a:lumMod val="10000"/>
                </a:srgbClr>
              </a:solidFill>
              <a:effectLst/>
              <a:uLnTx/>
              <a:uFillTx/>
              <a:latin typeface="Montserrat"/>
              <a:ea typeface="+mn-ea"/>
              <a:cs typeface="+mn-cs"/>
            </a:endParaRPr>
          </a:p>
        </p:txBody>
      </p:sp>
      <p:sp>
        <p:nvSpPr>
          <p:cNvPr id="12" name="Rounded Rectangle 11">
            <a:extLst>
              <a:ext uri="{FF2B5EF4-FFF2-40B4-BE49-F238E27FC236}">
                <a16:creationId xmlns:a16="http://schemas.microsoft.com/office/drawing/2014/main" id="{A3F8724E-CC23-EA24-9E1D-A64DCC3F78D6}"/>
              </a:ext>
            </a:extLst>
          </p:cNvPr>
          <p:cNvSpPr/>
          <p:nvPr/>
        </p:nvSpPr>
        <p:spPr>
          <a:xfrm>
            <a:off x="5283555" y="2516629"/>
            <a:ext cx="1443404" cy="682513"/>
          </a:xfrm>
          <a:prstGeom prst="roundRect">
            <a:avLst>
              <a:gd name="adj" fmla="val 7184"/>
            </a:avLst>
          </a:prstGeom>
          <a:solidFill>
            <a:schemeClr val="accent3">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Montserrat"/>
                <a:ea typeface="+mn-ea"/>
                <a:cs typeface="+mn-cs"/>
              </a:rPr>
              <a:t>European Energy Crisis</a:t>
            </a:r>
          </a:p>
        </p:txBody>
      </p:sp>
      <p:cxnSp>
        <p:nvCxnSpPr>
          <p:cNvPr id="13" name="Straight Connector 12">
            <a:extLst>
              <a:ext uri="{FF2B5EF4-FFF2-40B4-BE49-F238E27FC236}">
                <a16:creationId xmlns:a16="http://schemas.microsoft.com/office/drawing/2014/main" id="{8286D32F-7118-3B69-688D-041DCE606612}"/>
              </a:ext>
            </a:extLst>
          </p:cNvPr>
          <p:cNvCxnSpPr/>
          <p:nvPr/>
        </p:nvCxnSpPr>
        <p:spPr>
          <a:xfrm>
            <a:off x="5032666" y="1851055"/>
            <a:ext cx="1000023" cy="0"/>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F3952B1-BCB7-457E-10C9-8DC2A28105F4}"/>
              </a:ext>
            </a:extLst>
          </p:cNvPr>
          <p:cNvSpPr txBox="1"/>
          <p:nvPr/>
        </p:nvSpPr>
        <p:spPr>
          <a:xfrm>
            <a:off x="4999264" y="1859824"/>
            <a:ext cx="11351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64646"/>
                </a:solidFill>
                <a:effectLst/>
                <a:uLnTx/>
                <a:uFillTx/>
                <a:latin typeface="Montserrat"/>
                <a:ea typeface="+mn-ea"/>
                <a:cs typeface="+mn-cs"/>
              </a:rPr>
              <a:t>CASE</a:t>
            </a:r>
            <a:r>
              <a:rPr kumimoji="0" lang="en-US" sz="1200" b="1" i="0" u="none" strike="noStrike" kern="1200" cap="none" spc="0" normalizeH="0" baseline="0" noProof="0">
                <a:ln>
                  <a:noFill/>
                </a:ln>
                <a:solidFill>
                  <a:srgbClr val="E83E1D"/>
                </a:solidFill>
                <a:effectLst/>
                <a:uLnTx/>
                <a:uFillTx/>
                <a:latin typeface="Montserrat"/>
                <a:ea typeface="+mn-ea"/>
                <a:cs typeface="+mn-cs"/>
              </a:rPr>
              <a:t> </a:t>
            </a:r>
            <a:r>
              <a:rPr kumimoji="0" lang="en-US" sz="1200" b="1" i="0" u="none" strike="noStrike" kern="1200" cap="none" spc="0" normalizeH="0" baseline="0" noProof="0">
                <a:ln>
                  <a:noFill/>
                </a:ln>
                <a:solidFill>
                  <a:schemeClr val="accent3">
                    <a:lumMod val="50000"/>
                  </a:schemeClr>
                </a:solidFill>
                <a:effectLst/>
                <a:uLnTx/>
                <a:uFillTx/>
                <a:latin typeface="Montserrat"/>
                <a:ea typeface="+mn-ea"/>
                <a:cs typeface="+mn-cs"/>
              </a:rPr>
              <a:t>STUDY</a:t>
            </a:r>
          </a:p>
        </p:txBody>
      </p:sp>
      <p:sp>
        <p:nvSpPr>
          <p:cNvPr id="15" name="Rounded Rectangle 14">
            <a:extLst>
              <a:ext uri="{FF2B5EF4-FFF2-40B4-BE49-F238E27FC236}">
                <a16:creationId xmlns:a16="http://schemas.microsoft.com/office/drawing/2014/main" id="{FE5832FC-D61D-5461-5385-B9FEEEBE8C59}"/>
              </a:ext>
            </a:extLst>
          </p:cNvPr>
          <p:cNvSpPr/>
          <p:nvPr/>
        </p:nvSpPr>
        <p:spPr>
          <a:xfrm>
            <a:off x="7929961" y="1859824"/>
            <a:ext cx="3442620" cy="1069804"/>
          </a:xfrm>
          <a:prstGeom prst="roundRect">
            <a:avLst>
              <a:gd name="adj" fmla="val 7184"/>
            </a:avLst>
          </a:prstGeom>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6" name="Rounded Rectangle 15">
            <a:extLst>
              <a:ext uri="{FF2B5EF4-FFF2-40B4-BE49-F238E27FC236}">
                <a16:creationId xmlns:a16="http://schemas.microsoft.com/office/drawing/2014/main" id="{844FE76D-E11C-D8DB-8419-CA6A00382C08}"/>
              </a:ext>
            </a:extLst>
          </p:cNvPr>
          <p:cNvSpPr/>
          <p:nvPr/>
        </p:nvSpPr>
        <p:spPr>
          <a:xfrm>
            <a:off x="7929961" y="3124247"/>
            <a:ext cx="3442620" cy="1172330"/>
          </a:xfrm>
          <a:prstGeom prst="roundRect">
            <a:avLst>
              <a:gd name="adj" fmla="val 7184"/>
            </a:avLst>
          </a:prstGeom>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7" name="Rounded Rectangle 16">
            <a:extLst>
              <a:ext uri="{FF2B5EF4-FFF2-40B4-BE49-F238E27FC236}">
                <a16:creationId xmlns:a16="http://schemas.microsoft.com/office/drawing/2014/main" id="{312741A2-82AE-DC8D-5407-629C0E8EA29D}"/>
              </a:ext>
            </a:extLst>
          </p:cNvPr>
          <p:cNvSpPr/>
          <p:nvPr/>
        </p:nvSpPr>
        <p:spPr>
          <a:xfrm>
            <a:off x="7929961" y="4496939"/>
            <a:ext cx="3442620" cy="1272229"/>
          </a:xfrm>
          <a:prstGeom prst="roundRect">
            <a:avLst>
              <a:gd name="adj" fmla="val 7184"/>
            </a:avLst>
          </a:prstGeom>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8" name="TextBox 17">
            <a:extLst>
              <a:ext uri="{FF2B5EF4-FFF2-40B4-BE49-F238E27FC236}">
                <a16:creationId xmlns:a16="http://schemas.microsoft.com/office/drawing/2014/main" id="{6E2EB20F-37BE-B974-9565-BFA67E43DE87}"/>
              </a:ext>
            </a:extLst>
          </p:cNvPr>
          <p:cNvSpPr txBox="1"/>
          <p:nvPr/>
        </p:nvSpPr>
        <p:spPr>
          <a:xfrm>
            <a:off x="7993878" y="1949256"/>
            <a:ext cx="11868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accent3"/>
                </a:solidFill>
                <a:effectLst/>
                <a:uLnTx/>
                <a:uFillTx/>
                <a:latin typeface="Montserrat"/>
                <a:ea typeface="+mn-ea"/>
                <a:cs typeface="+mn-cs"/>
              </a:rPr>
              <a:t>The Problem</a:t>
            </a:r>
          </a:p>
        </p:txBody>
      </p:sp>
      <p:sp>
        <p:nvSpPr>
          <p:cNvPr id="19" name="TextBox 18">
            <a:extLst>
              <a:ext uri="{FF2B5EF4-FFF2-40B4-BE49-F238E27FC236}">
                <a16:creationId xmlns:a16="http://schemas.microsoft.com/office/drawing/2014/main" id="{C19B3113-15E5-DB14-2CFD-26A4017FBE64}"/>
              </a:ext>
            </a:extLst>
          </p:cNvPr>
          <p:cNvSpPr txBox="1"/>
          <p:nvPr/>
        </p:nvSpPr>
        <p:spPr>
          <a:xfrm>
            <a:off x="8007767" y="3200837"/>
            <a:ext cx="176443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accent3"/>
                </a:solidFill>
                <a:effectLst/>
                <a:uLnTx/>
                <a:uFillTx/>
                <a:latin typeface="Montserrat"/>
                <a:ea typeface="+mn-ea"/>
                <a:cs typeface="+mn-cs"/>
              </a:rPr>
              <a:t>The Solution</a:t>
            </a:r>
          </a:p>
        </p:txBody>
      </p:sp>
      <p:sp>
        <p:nvSpPr>
          <p:cNvPr id="20" name="TextBox 19">
            <a:extLst>
              <a:ext uri="{FF2B5EF4-FFF2-40B4-BE49-F238E27FC236}">
                <a16:creationId xmlns:a16="http://schemas.microsoft.com/office/drawing/2014/main" id="{01C5927D-0105-56DA-88FA-1EA002BD9ED2}"/>
              </a:ext>
            </a:extLst>
          </p:cNvPr>
          <p:cNvSpPr txBox="1"/>
          <p:nvPr/>
        </p:nvSpPr>
        <p:spPr>
          <a:xfrm>
            <a:off x="8007767" y="4515574"/>
            <a:ext cx="10533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accent3"/>
                </a:solidFill>
                <a:effectLst/>
                <a:uLnTx/>
                <a:uFillTx/>
                <a:latin typeface="Montserrat"/>
                <a:ea typeface="+mn-ea"/>
                <a:cs typeface="+mn-cs"/>
              </a:rPr>
              <a:t>The Results</a:t>
            </a:r>
          </a:p>
        </p:txBody>
      </p:sp>
      <p:sp>
        <p:nvSpPr>
          <p:cNvPr id="21" name="TextBox 20">
            <a:extLst>
              <a:ext uri="{FF2B5EF4-FFF2-40B4-BE49-F238E27FC236}">
                <a16:creationId xmlns:a16="http://schemas.microsoft.com/office/drawing/2014/main" id="{08ECFD1F-60FB-1CCA-04F5-1AC5529B430A}"/>
              </a:ext>
            </a:extLst>
          </p:cNvPr>
          <p:cNvSpPr txBox="1"/>
          <p:nvPr/>
        </p:nvSpPr>
        <p:spPr>
          <a:xfrm>
            <a:off x="8007767" y="2187620"/>
            <a:ext cx="3279827" cy="553998"/>
          </a:xfrm>
          <a:prstGeom prst="rect">
            <a:avLst/>
          </a:prstGeom>
          <a:noFill/>
        </p:spPr>
        <p:txBody>
          <a:bodyPr wrap="square" rtlCol="0">
            <a:spAutoFit/>
          </a:bodyPr>
          <a:lstStyle/>
          <a:p>
            <a:pPr lvl="0">
              <a:buFont typeface="Arial" panose="020B0604020202020204" pitchFamily="34" charset="0"/>
              <a:buNone/>
            </a:pPr>
            <a:r>
              <a:rPr lang="en-US" sz="1000" b="0" i="0">
                <a:solidFill>
                  <a:schemeClr val="bg2">
                    <a:lumMod val="10000"/>
                  </a:schemeClr>
                </a:solidFill>
                <a:cs typeface="Calibri" panose="020F0502020204030204" pitchFamily="34" charset="0"/>
              </a:rPr>
              <a:t>The ongoing conflict between Russia and Ukraine has disrupted the global energy market, causing an increase in energy prices worldwide</a:t>
            </a:r>
            <a:endParaRPr lang="en-US" sz="1000">
              <a:solidFill>
                <a:schemeClr val="bg2">
                  <a:lumMod val="10000"/>
                </a:schemeClr>
              </a:solidFill>
              <a:cs typeface="Calibri" panose="020F0502020204030204" pitchFamily="34" charset="0"/>
            </a:endParaRPr>
          </a:p>
        </p:txBody>
      </p:sp>
      <p:sp>
        <p:nvSpPr>
          <p:cNvPr id="22" name="TextBox 21">
            <a:extLst>
              <a:ext uri="{FF2B5EF4-FFF2-40B4-BE49-F238E27FC236}">
                <a16:creationId xmlns:a16="http://schemas.microsoft.com/office/drawing/2014/main" id="{2678AEF1-5B1A-6D6B-948C-C59EF56A587F}"/>
              </a:ext>
            </a:extLst>
          </p:cNvPr>
          <p:cNvSpPr txBox="1"/>
          <p:nvPr/>
        </p:nvSpPr>
        <p:spPr>
          <a:xfrm>
            <a:off x="8018504" y="3421965"/>
            <a:ext cx="3279827" cy="8617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a:solidFill>
                  <a:schemeClr val="tx2"/>
                </a:solidFill>
              </a:rPr>
              <a:t>Homeowners are increasingly curious and motivated to explore adjacent technologies and solutions that can help them save on energy bills, such as smart thermostats, heat pumps, energy-efficient appliances, and rooftop solar</a:t>
            </a:r>
            <a:endParaRPr kumimoji="0" lang="en-US" sz="1000" b="0" i="0" u="none" strike="noStrike" kern="1200" cap="none" spc="0" normalizeH="0" baseline="0" noProof="0">
              <a:ln>
                <a:noFill/>
              </a:ln>
              <a:solidFill>
                <a:srgbClr val="D7D7D7">
                  <a:lumMod val="10000"/>
                </a:srgbClr>
              </a:solidFill>
              <a:effectLst/>
              <a:uLnTx/>
              <a:uFillTx/>
              <a:latin typeface="Montserrat"/>
              <a:ea typeface="+mn-ea"/>
              <a:cs typeface="+mn-cs"/>
            </a:endParaRPr>
          </a:p>
        </p:txBody>
      </p:sp>
      <p:sp>
        <p:nvSpPr>
          <p:cNvPr id="23" name="TextBox 22">
            <a:extLst>
              <a:ext uri="{FF2B5EF4-FFF2-40B4-BE49-F238E27FC236}">
                <a16:creationId xmlns:a16="http://schemas.microsoft.com/office/drawing/2014/main" id="{ABAB61EC-5951-F7C3-B3FF-D26DC5A6A87B}"/>
              </a:ext>
            </a:extLst>
          </p:cNvPr>
          <p:cNvSpPr txBox="1"/>
          <p:nvPr/>
        </p:nvSpPr>
        <p:spPr>
          <a:xfrm>
            <a:off x="8007767" y="4730370"/>
            <a:ext cx="3279827" cy="1169551"/>
          </a:xfrm>
          <a:prstGeom prst="rect">
            <a:avLst/>
          </a:prstGeom>
          <a:noFill/>
        </p:spPr>
        <p:txBody>
          <a:bodyPr wrap="square" rtlCol="0">
            <a:spAutoFit/>
          </a:bodyPr>
          <a:lstStyle/>
          <a:p>
            <a:pPr algn="just">
              <a:defRPr/>
            </a:pPr>
            <a:r>
              <a:rPr lang="en-US" sz="1000">
                <a:solidFill>
                  <a:schemeClr val="tx2"/>
                </a:solidFill>
              </a:rPr>
              <a:t>As a result, this trend has created a promising market for energy-related home investments and an opportunity for companies to develop and promote innovative solutions that can help homeowners reduce their energy consumption and costs.</a:t>
            </a:r>
          </a:p>
          <a:p>
            <a:pPr marR="0" lvl="0" algn="just"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a:ln>
                <a:noFill/>
              </a:ln>
              <a:solidFill>
                <a:srgbClr val="D7D7D7">
                  <a:lumMod val="10000"/>
                </a:srgbClr>
              </a:solidFill>
              <a:effectLst/>
              <a:uLnTx/>
              <a:uFillTx/>
              <a:latin typeface="Montserrat"/>
              <a:ea typeface="+mn-ea"/>
              <a:cs typeface="+mn-cs"/>
            </a:endParaRPr>
          </a:p>
        </p:txBody>
      </p:sp>
    </p:spTree>
    <p:extLst>
      <p:ext uri="{BB962C8B-B14F-4D97-AF65-F5344CB8AC3E}">
        <p14:creationId xmlns:p14="http://schemas.microsoft.com/office/powerpoint/2010/main" val="78762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655BEA1-711F-F2AF-F8C5-ABC315AFBB9B}"/>
              </a:ext>
            </a:extLst>
          </p:cNvPr>
          <p:cNvSpPr/>
          <p:nvPr/>
        </p:nvSpPr>
        <p:spPr>
          <a:xfrm>
            <a:off x="1674939" y="4124308"/>
            <a:ext cx="1415782" cy="751275"/>
          </a:xfrm>
          <a:prstGeom prst="rect">
            <a:avLst/>
          </a:prstGeom>
          <a:no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800" b="1">
                <a:solidFill>
                  <a:schemeClr val="bg2">
                    <a:lumMod val="50000"/>
                  </a:schemeClr>
                </a:solidFill>
              </a:rPr>
              <a:t>Gesture Control</a:t>
            </a:r>
          </a:p>
        </p:txBody>
      </p:sp>
      <p:sp>
        <p:nvSpPr>
          <p:cNvPr id="2" name="Title 1">
            <a:extLst>
              <a:ext uri="{FF2B5EF4-FFF2-40B4-BE49-F238E27FC236}">
                <a16:creationId xmlns:a16="http://schemas.microsoft.com/office/drawing/2014/main" id="{0EA4CE63-2BD4-37F6-B380-58BA5D8B0D6F}"/>
              </a:ext>
            </a:extLst>
          </p:cNvPr>
          <p:cNvSpPr>
            <a:spLocks noGrp="1"/>
          </p:cNvSpPr>
          <p:nvPr>
            <p:ph type="title"/>
          </p:nvPr>
        </p:nvSpPr>
        <p:spPr>
          <a:xfrm>
            <a:off x="650854" y="77027"/>
            <a:ext cx="10120314" cy="447675"/>
          </a:xfrm>
        </p:spPr>
        <p:txBody>
          <a:bodyPr/>
          <a:lstStyle/>
          <a:p>
            <a:r>
              <a:rPr lang="en-US"/>
              <a:t>Home Automation, Smart Hubs &amp; Wearables Driving Driving Requisite Energy Mgmt. Habits</a:t>
            </a:r>
          </a:p>
        </p:txBody>
      </p:sp>
      <p:sp>
        <p:nvSpPr>
          <p:cNvPr id="3" name="Slide Number Placeholder 2">
            <a:extLst>
              <a:ext uri="{FF2B5EF4-FFF2-40B4-BE49-F238E27FC236}">
                <a16:creationId xmlns:a16="http://schemas.microsoft.com/office/drawing/2014/main" id="{C34AB7B3-BE0E-4208-5293-DDE0AF7784F0}"/>
              </a:ext>
            </a:extLst>
          </p:cNvPr>
          <p:cNvSpPr>
            <a:spLocks noGrp="1"/>
          </p:cNvSpPr>
          <p:nvPr>
            <p:ph type="sldNum" sz="quarter" idx="11"/>
          </p:nvPr>
        </p:nvSpPr>
        <p:spPr/>
        <p:txBody>
          <a:bodyPr/>
          <a:lstStyle/>
          <a:p>
            <a:fld id="{4658F449-AC56-C64A-8488-86A10DE691DA}" type="slidenum">
              <a:rPr lang="en-US" smtClean="0"/>
              <a:pPr/>
              <a:t>7</a:t>
            </a:fld>
            <a:endParaRPr lang="en-US"/>
          </a:p>
        </p:txBody>
      </p:sp>
      <p:sp>
        <p:nvSpPr>
          <p:cNvPr id="7" name="TextBox 6">
            <a:extLst>
              <a:ext uri="{FF2B5EF4-FFF2-40B4-BE49-F238E27FC236}">
                <a16:creationId xmlns:a16="http://schemas.microsoft.com/office/drawing/2014/main" id="{888C3612-9087-7D58-E10A-AEF3F2F2BF63}"/>
              </a:ext>
            </a:extLst>
          </p:cNvPr>
          <p:cNvSpPr txBox="1"/>
          <p:nvPr/>
        </p:nvSpPr>
        <p:spPr>
          <a:xfrm>
            <a:off x="629700" y="1104187"/>
            <a:ext cx="10985157" cy="1200329"/>
          </a:xfrm>
          <a:prstGeom prst="rect">
            <a:avLst/>
          </a:prstGeom>
          <a:noFill/>
        </p:spPr>
        <p:txBody>
          <a:bodyPr wrap="square">
            <a:spAutoFit/>
          </a:bodyPr>
          <a:lstStyle/>
          <a:p>
            <a:pPr algn="just"/>
            <a:r>
              <a:rPr lang="en-US" sz="1400">
                <a:solidFill>
                  <a:srgbClr val="0D0D0D"/>
                </a:solidFill>
                <a:effectLst/>
                <a:latin typeface="Montserrat" pitchFamily="2" charset="77"/>
                <a:ea typeface="Calibri" panose="020F0502020204030204" pitchFamily="34" charset="0"/>
                <a:cs typeface="AppleSystemUIFont"/>
              </a:rPr>
              <a:t>Smart home adoption has been steadily increasing over the past few years, as homeowners seek to use technology to improve the comfort, convenience, and security of their homes. Home </a:t>
            </a:r>
            <a:r>
              <a:rPr lang="en-US" sz="1400">
                <a:solidFill>
                  <a:srgbClr val="0D0D0D"/>
                </a:solidFill>
                <a:latin typeface="Montserrat" pitchFamily="2" charset="77"/>
                <a:ea typeface="Calibri" panose="020F0502020204030204" pitchFamily="34" charset="0"/>
                <a:cs typeface="AppleSystemUIFont"/>
              </a:rPr>
              <a:t>a</a:t>
            </a:r>
            <a:r>
              <a:rPr lang="en-US" sz="1400">
                <a:solidFill>
                  <a:srgbClr val="0D0D0D"/>
                </a:solidFill>
                <a:effectLst/>
                <a:latin typeface="Montserrat" pitchFamily="2" charset="77"/>
                <a:ea typeface="Calibri" panose="020F0502020204030204" pitchFamily="34" charset="0"/>
                <a:cs typeface="AppleSystemUIFont"/>
              </a:rPr>
              <a:t>utomation, Smart hubs and wearables are driving habits that are paving the way for SHEMS adoption.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400">
              <a:solidFill>
                <a:schemeClr val="tx2"/>
              </a:solidFill>
              <a:latin typeface="Montserrat" pitchFamily="2" charset="77"/>
            </a:endParaRPr>
          </a:p>
          <a:p>
            <a:pPr defTabSz="557226" eaLnBrk="0" fontAlgn="base" hangingPunct="0">
              <a:spcBef>
                <a:spcPct val="0"/>
              </a:spcBef>
              <a:spcAft>
                <a:spcPct val="0"/>
              </a:spcAft>
            </a:pPr>
            <a:endParaRPr lang="en-US" sz="1600">
              <a:solidFill>
                <a:schemeClr val="tx2"/>
              </a:solidFill>
              <a:latin typeface="Montserrat" pitchFamily="2" charset="77"/>
            </a:endParaRPr>
          </a:p>
        </p:txBody>
      </p:sp>
      <p:grpSp>
        <p:nvGrpSpPr>
          <p:cNvPr id="49" name="Group 48">
            <a:extLst>
              <a:ext uri="{FF2B5EF4-FFF2-40B4-BE49-F238E27FC236}">
                <a16:creationId xmlns:a16="http://schemas.microsoft.com/office/drawing/2014/main" id="{9F68443D-8811-7CDE-346C-8677096C0E1D}"/>
              </a:ext>
            </a:extLst>
          </p:cNvPr>
          <p:cNvGrpSpPr/>
          <p:nvPr/>
        </p:nvGrpSpPr>
        <p:grpSpPr>
          <a:xfrm>
            <a:off x="572366" y="3710433"/>
            <a:ext cx="892154" cy="1535475"/>
            <a:chOff x="572366" y="3842701"/>
            <a:chExt cx="892154" cy="1535475"/>
          </a:xfrm>
        </p:grpSpPr>
        <p:sp>
          <p:nvSpPr>
            <p:cNvPr id="35" name="Rectangle 34">
              <a:extLst>
                <a:ext uri="{FF2B5EF4-FFF2-40B4-BE49-F238E27FC236}">
                  <a16:creationId xmlns:a16="http://schemas.microsoft.com/office/drawing/2014/main" id="{34A8C455-0CD4-BF0F-2E1C-6B094A2071C0}"/>
                </a:ext>
              </a:extLst>
            </p:cNvPr>
            <p:cNvSpPr/>
            <p:nvPr/>
          </p:nvSpPr>
          <p:spPr>
            <a:xfrm>
              <a:off x="572366" y="3842701"/>
              <a:ext cx="892154" cy="1535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1000" b="1">
                  <a:solidFill>
                    <a:schemeClr val="bg2">
                      <a:lumMod val="10000"/>
                    </a:schemeClr>
                  </a:solidFill>
                </a:rPr>
                <a:t>Smart Hubs and Voice Assistants</a:t>
              </a:r>
            </a:p>
          </p:txBody>
        </p:sp>
        <p:pic>
          <p:nvPicPr>
            <p:cNvPr id="11" name="Graphic 10" descr="Tablet with solid fill">
              <a:extLst>
                <a:ext uri="{FF2B5EF4-FFF2-40B4-BE49-F238E27FC236}">
                  <a16:creationId xmlns:a16="http://schemas.microsoft.com/office/drawing/2014/main" id="{ED63F845-32AE-5500-0AAC-4522B58D55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940" y="3942101"/>
              <a:ext cx="797006" cy="797006"/>
            </a:xfrm>
            <a:prstGeom prst="rect">
              <a:avLst/>
            </a:prstGeom>
          </p:spPr>
        </p:pic>
      </p:grpSp>
      <p:grpSp>
        <p:nvGrpSpPr>
          <p:cNvPr id="50" name="Group 49">
            <a:extLst>
              <a:ext uri="{FF2B5EF4-FFF2-40B4-BE49-F238E27FC236}">
                <a16:creationId xmlns:a16="http://schemas.microsoft.com/office/drawing/2014/main" id="{86167D23-A735-3C34-36FE-9286A9D252B1}"/>
              </a:ext>
            </a:extLst>
          </p:cNvPr>
          <p:cNvGrpSpPr/>
          <p:nvPr/>
        </p:nvGrpSpPr>
        <p:grpSpPr>
          <a:xfrm>
            <a:off x="6228381" y="3706139"/>
            <a:ext cx="892154" cy="1535475"/>
            <a:chOff x="10727480" y="3578164"/>
            <a:chExt cx="892154" cy="1535475"/>
          </a:xfrm>
        </p:grpSpPr>
        <p:sp>
          <p:nvSpPr>
            <p:cNvPr id="37" name="Rectangle 36">
              <a:extLst>
                <a:ext uri="{FF2B5EF4-FFF2-40B4-BE49-F238E27FC236}">
                  <a16:creationId xmlns:a16="http://schemas.microsoft.com/office/drawing/2014/main" id="{677A7345-C1F4-9616-6258-4EE291506241}"/>
                </a:ext>
              </a:extLst>
            </p:cNvPr>
            <p:cNvSpPr/>
            <p:nvPr/>
          </p:nvSpPr>
          <p:spPr>
            <a:xfrm>
              <a:off x="10727480" y="3578164"/>
              <a:ext cx="892154" cy="1535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1000" b="1">
                  <a:solidFill>
                    <a:schemeClr val="bg2">
                      <a:lumMod val="10000"/>
                    </a:schemeClr>
                  </a:solidFill>
                </a:rPr>
                <a:t>Wearables</a:t>
              </a:r>
            </a:p>
          </p:txBody>
        </p:sp>
        <p:pic>
          <p:nvPicPr>
            <p:cNvPr id="13" name="Graphic 12" descr="Watch with solid fill">
              <a:extLst>
                <a:ext uri="{FF2B5EF4-FFF2-40B4-BE49-F238E27FC236}">
                  <a16:creationId xmlns:a16="http://schemas.microsoft.com/office/drawing/2014/main" id="{37C5CC11-21BE-3247-957E-77A456533C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07797" y="3900971"/>
              <a:ext cx="731520" cy="731520"/>
            </a:xfrm>
            <a:prstGeom prst="rect">
              <a:avLst/>
            </a:prstGeom>
          </p:spPr>
        </p:pic>
      </p:grpSp>
      <p:sp>
        <p:nvSpPr>
          <p:cNvPr id="16" name="Rectangle 15">
            <a:extLst>
              <a:ext uri="{FF2B5EF4-FFF2-40B4-BE49-F238E27FC236}">
                <a16:creationId xmlns:a16="http://schemas.microsoft.com/office/drawing/2014/main" id="{9AAFE4C2-1112-F315-2CE2-88965A8388F0}"/>
              </a:ext>
            </a:extLst>
          </p:cNvPr>
          <p:cNvSpPr/>
          <p:nvPr/>
        </p:nvSpPr>
        <p:spPr>
          <a:xfrm>
            <a:off x="1674939" y="3255351"/>
            <a:ext cx="1415782" cy="751275"/>
          </a:xfrm>
          <a:prstGeom prst="rect">
            <a:avLst/>
          </a:prstGeom>
          <a:no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800" b="1">
                <a:solidFill>
                  <a:schemeClr val="bg2">
                    <a:lumMod val="50000"/>
                  </a:schemeClr>
                </a:solidFill>
              </a:rPr>
              <a:t>Voice Recognition</a:t>
            </a:r>
          </a:p>
        </p:txBody>
      </p:sp>
      <p:pic>
        <p:nvPicPr>
          <p:cNvPr id="15" name="Graphic 14" descr="Voice with solid fill">
            <a:extLst>
              <a:ext uri="{FF2B5EF4-FFF2-40B4-BE49-F238E27FC236}">
                <a16:creationId xmlns:a16="http://schemas.microsoft.com/office/drawing/2014/main" id="{AF60B336-8F09-3A9B-C430-C757AA569C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41967" y="3255352"/>
            <a:ext cx="481726" cy="481726"/>
          </a:xfrm>
          <a:prstGeom prst="rect">
            <a:avLst/>
          </a:prstGeom>
        </p:spPr>
      </p:pic>
      <p:pic>
        <p:nvPicPr>
          <p:cNvPr id="18" name="Graphic 17" descr="Double Tap Gesture with solid fill">
            <a:extLst>
              <a:ext uri="{FF2B5EF4-FFF2-40B4-BE49-F238E27FC236}">
                <a16:creationId xmlns:a16="http://schemas.microsoft.com/office/drawing/2014/main" id="{6A4A7DF6-BA16-17D8-341A-4688F3E808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73102" y="4224142"/>
            <a:ext cx="419455" cy="419455"/>
          </a:xfrm>
          <a:prstGeom prst="rect">
            <a:avLst/>
          </a:prstGeom>
        </p:spPr>
      </p:pic>
      <p:sp>
        <p:nvSpPr>
          <p:cNvPr id="22" name="TextBox 21">
            <a:extLst>
              <a:ext uri="{FF2B5EF4-FFF2-40B4-BE49-F238E27FC236}">
                <a16:creationId xmlns:a16="http://schemas.microsoft.com/office/drawing/2014/main" id="{48B889B8-1947-514A-8B7F-B405FD1599A5}"/>
              </a:ext>
            </a:extLst>
          </p:cNvPr>
          <p:cNvSpPr txBox="1"/>
          <p:nvPr/>
        </p:nvSpPr>
        <p:spPr>
          <a:xfrm>
            <a:off x="6134132" y="1911935"/>
            <a:ext cx="5248656" cy="769441"/>
          </a:xfrm>
          <a:prstGeom prst="rect">
            <a:avLst/>
          </a:prstGeom>
          <a:noFill/>
        </p:spPr>
        <p:txBody>
          <a:bodyPr wrap="square">
            <a:spAutoFit/>
          </a:bodyPr>
          <a:lstStyle/>
          <a:p>
            <a:pPr marL="0" marR="0">
              <a:spcBef>
                <a:spcPts val="0"/>
              </a:spcBef>
              <a:spcAft>
                <a:spcPts val="0"/>
              </a:spcAft>
            </a:pPr>
            <a:r>
              <a:rPr lang="en-US" sz="1100">
                <a:solidFill>
                  <a:srgbClr val="0D0D0D"/>
                </a:solidFill>
                <a:latin typeface="+mj-lt"/>
              </a:rPr>
              <a:t>Wearables are increasingly being adopted in smart homes due to various reasons such as the </a:t>
            </a:r>
            <a:r>
              <a:rPr lang="en-US" sz="1100" b="1">
                <a:solidFill>
                  <a:srgbClr val="0D0D0D"/>
                </a:solidFill>
                <a:latin typeface="+mj-lt"/>
              </a:rPr>
              <a:t>focus on health and wellness</a:t>
            </a:r>
            <a:r>
              <a:rPr lang="en-US" sz="1100">
                <a:solidFill>
                  <a:srgbClr val="0D0D0D"/>
                </a:solidFill>
                <a:latin typeface="+mj-lt"/>
              </a:rPr>
              <a:t>, availability of wearable devices, and the </a:t>
            </a:r>
            <a:r>
              <a:rPr lang="en-US" sz="1100" b="1">
                <a:solidFill>
                  <a:srgbClr val="0D0D0D"/>
                </a:solidFill>
                <a:latin typeface="+mj-lt"/>
              </a:rPr>
              <a:t>desire for a personalized and connected living experience.</a:t>
            </a:r>
          </a:p>
        </p:txBody>
      </p:sp>
      <p:cxnSp>
        <p:nvCxnSpPr>
          <p:cNvPr id="24" name="Straight Connector 23">
            <a:extLst>
              <a:ext uri="{FF2B5EF4-FFF2-40B4-BE49-F238E27FC236}">
                <a16:creationId xmlns:a16="http://schemas.microsoft.com/office/drawing/2014/main" id="{C73D72F0-9085-8407-AC4C-17DD865FA6E3}"/>
              </a:ext>
            </a:extLst>
          </p:cNvPr>
          <p:cNvCxnSpPr>
            <a:cxnSpLocks/>
          </p:cNvCxnSpPr>
          <p:nvPr/>
        </p:nvCxnSpPr>
        <p:spPr>
          <a:xfrm>
            <a:off x="5999203" y="1920954"/>
            <a:ext cx="0" cy="4441748"/>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CF059D0-F987-AC95-CBE2-F425A6AF1F53}"/>
              </a:ext>
            </a:extLst>
          </p:cNvPr>
          <p:cNvSpPr txBox="1"/>
          <p:nvPr/>
        </p:nvSpPr>
        <p:spPr>
          <a:xfrm>
            <a:off x="1674938" y="2823576"/>
            <a:ext cx="1500188" cy="230832"/>
          </a:xfrm>
          <a:prstGeom prst="rect">
            <a:avLst/>
          </a:prstGeom>
          <a:noFill/>
        </p:spPr>
        <p:txBody>
          <a:bodyPr wrap="square" rtlCol="0">
            <a:spAutoFit/>
          </a:bodyPr>
          <a:lstStyle/>
          <a:p>
            <a:r>
              <a:rPr lang="en-US" sz="900" b="1"/>
              <a:t>Key Advancements</a:t>
            </a:r>
          </a:p>
        </p:txBody>
      </p:sp>
      <p:sp>
        <p:nvSpPr>
          <p:cNvPr id="27" name="TextBox 26">
            <a:extLst>
              <a:ext uri="{FF2B5EF4-FFF2-40B4-BE49-F238E27FC236}">
                <a16:creationId xmlns:a16="http://schemas.microsoft.com/office/drawing/2014/main" id="{ED719643-DC31-5CBB-EC14-BB768406B119}"/>
              </a:ext>
            </a:extLst>
          </p:cNvPr>
          <p:cNvSpPr txBox="1"/>
          <p:nvPr/>
        </p:nvSpPr>
        <p:spPr>
          <a:xfrm>
            <a:off x="3636875" y="2823576"/>
            <a:ext cx="1500188" cy="230832"/>
          </a:xfrm>
          <a:prstGeom prst="rect">
            <a:avLst/>
          </a:prstGeom>
          <a:noFill/>
        </p:spPr>
        <p:txBody>
          <a:bodyPr wrap="square" rtlCol="0">
            <a:spAutoFit/>
          </a:bodyPr>
          <a:lstStyle/>
          <a:p>
            <a:r>
              <a:rPr lang="en-US" sz="900" b="1"/>
              <a:t>Most Popular Devices</a:t>
            </a:r>
          </a:p>
        </p:txBody>
      </p:sp>
      <p:sp>
        <p:nvSpPr>
          <p:cNvPr id="29" name="TextBox 28">
            <a:extLst>
              <a:ext uri="{FF2B5EF4-FFF2-40B4-BE49-F238E27FC236}">
                <a16:creationId xmlns:a16="http://schemas.microsoft.com/office/drawing/2014/main" id="{A4427D05-9F69-D81D-9A6A-4E0A2A2630D3}"/>
              </a:ext>
            </a:extLst>
          </p:cNvPr>
          <p:cNvSpPr txBox="1"/>
          <p:nvPr/>
        </p:nvSpPr>
        <p:spPr>
          <a:xfrm>
            <a:off x="650854" y="1920954"/>
            <a:ext cx="5247502" cy="769441"/>
          </a:xfrm>
          <a:prstGeom prst="rect">
            <a:avLst/>
          </a:prstGeom>
          <a:noFill/>
        </p:spPr>
        <p:txBody>
          <a:bodyPr wrap="square">
            <a:spAutoFit/>
          </a:bodyPr>
          <a:lstStyle/>
          <a:p>
            <a:r>
              <a:rPr lang="en-US" sz="1100">
                <a:solidFill>
                  <a:srgbClr val="0D0D0D"/>
                </a:solidFill>
                <a:latin typeface="+mj-lt"/>
              </a:rPr>
              <a:t>Smart hubs have become popular due to various reasons such as the availability of numerous smart home devices, </a:t>
            </a:r>
            <a:r>
              <a:rPr lang="en-US" sz="1100" b="1">
                <a:solidFill>
                  <a:srgbClr val="0D0D0D"/>
                </a:solidFill>
                <a:latin typeface="+mj-lt"/>
              </a:rPr>
              <a:t>the need for remote control and automation</a:t>
            </a:r>
            <a:r>
              <a:rPr lang="en-US" sz="1100">
                <a:solidFill>
                  <a:srgbClr val="0D0D0D"/>
                </a:solidFill>
                <a:latin typeface="+mj-lt"/>
              </a:rPr>
              <a:t>, and the desire for an </a:t>
            </a:r>
            <a:r>
              <a:rPr lang="en-US" sz="1100" b="1">
                <a:solidFill>
                  <a:srgbClr val="0D0D0D"/>
                </a:solidFill>
                <a:latin typeface="+mj-lt"/>
              </a:rPr>
              <a:t>integrated system to manage multiple devices and functions. </a:t>
            </a:r>
          </a:p>
        </p:txBody>
      </p:sp>
      <p:sp>
        <p:nvSpPr>
          <p:cNvPr id="31" name="TextBox 30">
            <a:extLst>
              <a:ext uri="{FF2B5EF4-FFF2-40B4-BE49-F238E27FC236}">
                <a16:creationId xmlns:a16="http://schemas.microsoft.com/office/drawing/2014/main" id="{74DB23A5-9388-021A-23CE-BB8F0868D06F}"/>
              </a:ext>
            </a:extLst>
          </p:cNvPr>
          <p:cNvSpPr txBox="1"/>
          <p:nvPr/>
        </p:nvSpPr>
        <p:spPr>
          <a:xfrm>
            <a:off x="4126740" y="3396707"/>
            <a:ext cx="1764078" cy="261610"/>
          </a:xfrm>
          <a:prstGeom prst="rect">
            <a:avLst/>
          </a:prstGeom>
          <a:noFill/>
        </p:spPr>
        <p:txBody>
          <a:bodyPr wrap="square">
            <a:spAutoFit/>
          </a:bodyPr>
          <a:lstStyle/>
          <a:p>
            <a:r>
              <a:rPr lang="en-US" sz="1100">
                <a:solidFill>
                  <a:srgbClr val="0D0D0D"/>
                </a:solidFill>
                <a:latin typeface="+mj-lt"/>
              </a:rPr>
              <a:t>The Amazon Echo </a:t>
            </a:r>
            <a:endParaRPr lang="en-US" sz="1100"/>
          </a:p>
        </p:txBody>
      </p:sp>
      <p:pic>
        <p:nvPicPr>
          <p:cNvPr id="33" name="Graphic 32" descr="Blockchain with solid fill">
            <a:extLst>
              <a:ext uri="{FF2B5EF4-FFF2-40B4-BE49-F238E27FC236}">
                <a16:creationId xmlns:a16="http://schemas.microsoft.com/office/drawing/2014/main" id="{B0076E19-7BC3-9683-7275-ED9C0B0003F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99949" y="5065814"/>
            <a:ext cx="365760" cy="365760"/>
          </a:xfrm>
          <a:prstGeom prst="rect">
            <a:avLst/>
          </a:prstGeom>
        </p:spPr>
      </p:pic>
      <p:sp>
        <p:nvSpPr>
          <p:cNvPr id="34" name="Rectangle 33">
            <a:extLst>
              <a:ext uri="{FF2B5EF4-FFF2-40B4-BE49-F238E27FC236}">
                <a16:creationId xmlns:a16="http://schemas.microsoft.com/office/drawing/2014/main" id="{C1F6103A-D21E-ABC5-5B6A-602B82DBC661}"/>
              </a:ext>
            </a:extLst>
          </p:cNvPr>
          <p:cNvSpPr/>
          <p:nvPr/>
        </p:nvSpPr>
        <p:spPr>
          <a:xfrm>
            <a:off x="1674938" y="5002538"/>
            <a:ext cx="1415782" cy="751275"/>
          </a:xfrm>
          <a:prstGeom prst="rect">
            <a:avLst/>
          </a:prstGeom>
          <a:no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00" b="1">
                <a:solidFill>
                  <a:schemeClr val="bg2">
                    <a:lumMod val="50000"/>
                  </a:schemeClr>
                </a:solidFill>
              </a:rPr>
              <a:t>Better Integration with other smart home devices</a:t>
            </a:r>
          </a:p>
        </p:txBody>
      </p:sp>
      <p:sp>
        <p:nvSpPr>
          <p:cNvPr id="38" name="TextBox 37">
            <a:extLst>
              <a:ext uri="{FF2B5EF4-FFF2-40B4-BE49-F238E27FC236}">
                <a16:creationId xmlns:a16="http://schemas.microsoft.com/office/drawing/2014/main" id="{A8F8270E-1C8C-F619-FE8E-0219AAE056B3}"/>
              </a:ext>
            </a:extLst>
          </p:cNvPr>
          <p:cNvSpPr txBox="1"/>
          <p:nvPr/>
        </p:nvSpPr>
        <p:spPr>
          <a:xfrm>
            <a:off x="7424455" y="2823576"/>
            <a:ext cx="1500188" cy="230832"/>
          </a:xfrm>
          <a:prstGeom prst="rect">
            <a:avLst/>
          </a:prstGeom>
          <a:noFill/>
        </p:spPr>
        <p:txBody>
          <a:bodyPr wrap="square" rtlCol="0">
            <a:spAutoFit/>
          </a:bodyPr>
          <a:lstStyle/>
          <a:p>
            <a:r>
              <a:rPr lang="en-US" sz="900" b="1"/>
              <a:t>Key Advancements</a:t>
            </a:r>
          </a:p>
        </p:txBody>
      </p:sp>
      <p:sp>
        <p:nvSpPr>
          <p:cNvPr id="39" name="TextBox 38">
            <a:extLst>
              <a:ext uri="{FF2B5EF4-FFF2-40B4-BE49-F238E27FC236}">
                <a16:creationId xmlns:a16="http://schemas.microsoft.com/office/drawing/2014/main" id="{E854BE40-1739-4792-07F7-E3CE6F940098}"/>
              </a:ext>
            </a:extLst>
          </p:cNvPr>
          <p:cNvSpPr txBox="1"/>
          <p:nvPr/>
        </p:nvSpPr>
        <p:spPr>
          <a:xfrm>
            <a:off x="9386392" y="2823576"/>
            <a:ext cx="1500188" cy="230832"/>
          </a:xfrm>
          <a:prstGeom prst="rect">
            <a:avLst/>
          </a:prstGeom>
          <a:noFill/>
        </p:spPr>
        <p:txBody>
          <a:bodyPr wrap="square" rtlCol="0">
            <a:spAutoFit/>
          </a:bodyPr>
          <a:lstStyle/>
          <a:p>
            <a:r>
              <a:rPr lang="en-US" sz="900" b="1"/>
              <a:t>Most Popular Devices</a:t>
            </a:r>
          </a:p>
        </p:txBody>
      </p:sp>
      <p:sp>
        <p:nvSpPr>
          <p:cNvPr id="40" name="Rectangle 39">
            <a:extLst>
              <a:ext uri="{FF2B5EF4-FFF2-40B4-BE49-F238E27FC236}">
                <a16:creationId xmlns:a16="http://schemas.microsoft.com/office/drawing/2014/main" id="{301AEDDB-E926-0557-DC0A-5A7E0300614D}"/>
              </a:ext>
            </a:extLst>
          </p:cNvPr>
          <p:cNvSpPr/>
          <p:nvPr/>
        </p:nvSpPr>
        <p:spPr>
          <a:xfrm>
            <a:off x="7349712" y="3190826"/>
            <a:ext cx="1415782" cy="751275"/>
          </a:xfrm>
          <a:prstGeom prst="rect">
            <a:avLst/>
          </a:prstGeom>
          <a:no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800" b="1">
                <a:solidFill>
                  <a:schemeClr val="bg2">
                    <a:lumMod val="50000"/>
                  </a:schemeClr>
                </a:solidFill>
              </a:rPr>
              <a:t>Voice Assistants</a:t>
            </a:r>
          </a:p>
        </p:txBody>
      </p:sp>
      <p:pic>
        <p:nvPicPr>
          <p:cNvPr id="41" name="Graphic 40" descr="Voice with solid fill">
            <a:extLst>
              <a:ext uri="{FF2B5EF4-FFF2-40B4-BE49-F238E27FC236}">
                <a16:creationId xmlns:a16="http://schemas.microsoft.com/office/drawing/2014/main" id="{A3AD4E49-DB09-3F24-9764-B9C54A6384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16740" y="3190827"/>
            <a:ext cx="481726" cy="481726"/>
          </a:xfrm>
          <a:prstGeom prst="rect">
            <a:avLst/>
          </a:prstGeom>
        </p:spPr>
      </p:pic>
      <p:sp>
        <p:nvSpPr>
          <p:cNvPr id="42" name="Rectangle 41">
            <a:extLst>
              <a:ext uri="{FF2B5EF4-FFF2-40B4-BE49-F238E27FC236}">
                <a16:creationId xmlns:a16="http://schemas.microsoft.com/office/drawing/2014/main" id="{9F614AF0-AA1E-454A-0C6F-ED5719B95857}"/>
              </a:ext>
            </a:extLst>
          </p:cNvPr>
          <p:cNvSpPr/>
          <p:nvPr/>
        </p:nvSpPr>
        <p:spPr>
          <a:xfrm>
            <a:off x="7353056" y="4102314"/>
            <a:ext cx="1415782" cy="751275"/>
          </a:xfrm>
          <a:prstGeom prst="rect">
            <a:avLst/>
          </a:prstGeom>
          <a:no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800" b="1">
                <a:solidFill>
                  <a:schemeClr val="bg2">
                    <a:lumMod val="50000"/>
                  </a:schemeClr>
                </a:solidFill>
              </a:rPr>
              <a:t>Increased use of advanced sensors</a:t>
            </a:r>
          </a:p>
        </p:txBody>
      </p:sp>
      <p:pic>
        <p:nvPicPr>
          <p:cNvPr id="44" name="Graphic 43" descr="Internet Of Things with solid fill">
            <a:extLst>
              <a:ext uri="{FF2B5EF4-FFF2-40B4-BE49-F238E27FC236}">
                <a16:creationId xmlns:a16="http://schemas.microsoft.com/office/drawing/2014/main" id="{7BC6586F-0592-7881-4973-FBB2ED52CBC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16740" y="4116602"/>
            <a:ext cx="457200" cy="457200"/>
          </a:xfrm>
          <a:prstGeom prst="rect">
            <a:avLst/>
          </a:prstGeom>
        </p:spPr>
      </p:pic>
      <p:sp>
        <p:nvSpPr>
          <p:cNvPr id="45" name="Rectangle 44">
            <a:extLst>
              <a:ext uri="{FF2B5EF4-FFF2-40B4-BE49-F238E27FC236}">
                <a16:creationId xmlns:a16="http://schemas.microsoft.com/office/drawing/2014/main" id="{EBD66743-DB13-78E5-DF58-E9AF3C7AE3C3}"/>
              </a:ext>
            </a:extLst>
          </p:cNvPr>
          <p:cNvSpPr/>
          <p:nvPr/>
        </p:nvSpPr>
        <p:spPr>
          <a:xfrm>
            <a:off x="7349712" y="4990007"/>
            <a:ext cx="1415782" cy="751275"/>
          </a:xfrm>
          <a:prstGeom prst="rect">
            <a:avLst/>
          </a:prstGeom>
          <a:no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800" b="1">
                <a:solidFill>
                  <a:schemeClr val="bg2">
                    <a:lumMod val="50000"/>
                  </a:schemeClr>
                </a:solidFill>
              </a:rPr>
              <a:t>Wireless</a:t>
            </a:r>
          </a:p>
          <a:p>
            <a:pPr algn="ctr"/>
            <a:r>
              <a:rPr lang="en-US" sz="800" b="1">
                <a:solidFill>
                  <a:schemeClr val="bg2">
                    <a:lumMod val="50000"/>
                  </a:schemeClr>
                </a:solidFill>
              </a:rPr>
              <a:t> Charging</a:t>
            </a:r>
          </a:p>
        </p:txBody>
      </p:sp>
      <p:pic>
        <p:nvPicPr>
          <p:cNvPr id="48" name="Graphic 47" descr="Full battery with solid fill">
            <a:extLst>
              <a:ext uri="{FF2B5EF4-FFF2-40B4-BE49-F238E27FC236}">
                <a16:creationId xmlns:a16="http://schemas.microsoft.com/office/drawing/2014/main" id="{0DF777D9-8BFD-E3FA-279E-CBD1445C232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29003" y="4990007"/>
            <a:ext cx="457200" cy="457200"/>
          </a:xfrm>
          <a:prstGeom prst="rect">
            <a:avLst/>
          </a:prstGeom>
        </p:spPr>
      </p:pic>
      <p:pic>
        <p:nvPicPr>
          <p:cNvPr id="4" name="Picture 2" descr="Amazon Logo Stock Illustrations – 1,874 Amazon Logo Stock ...">
            <a:extLst>
              <a:ext uri="{FF2B5EF4-FFF2-40B4-BE49-F238E27FC236}">
                <a16:creationId xmlns:a16="http://schemas.microsoft.com/office/drawing/2014/main" id="{096B2C26-939C-2DAC-4B3C-106AEDE6374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97409" y="3438064"/>
            <a:ext cx="623491"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droid Apps by Google LLC on Google Play">
            <a:extLst>
              <a:ext uri="{FF2B5EF4-FFF2-40B4-BE49-F238E27FC236}">
                <a16:creationId xmlns:a16="http://schemas.microsoft.com/office/drawing/2014/main" id="{A0AC32F2-CF05-7F6B-490C-BD9F02BAE55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90350" y="3771046"/>
            <a:ext cx="795867" cy="4476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59522F6-820D-FF88-6C8C-DFF245E61247}"/>
              </a:ext>
            </a:extLst>
          </p:cNvPr>
          <p:cNvSpPr txBox="1"/>
          <p:nvPr/>
        </p:nvSpPr>
        <p:spPr>
          <a:xfrm>
            <a:off x="4126740" y="3834232"/>
            <a:ext cx="1717727" cy="261610"/>
          </a:xfrm>
          <a:prstGeom prst="rect">
            <a:avLst/>
          </a:prstGeom>
          <a:noFill/>
        </p:spPr>
        <p:txBody>
          <a:bodyPr wrap="square">
            <a:spAutoFit/>
          </a:bodyPr>
          <a:lstStyle/>
          <a:p>
            <a:r>
              <a:rPr lang="en-US" sz="1100">
                <a:solidFill>
                  <a:srgbClr val="0D0D0D"/>
                </a:solidFill>
                <a:latin typeface="+mj-lt"/>
              </a:rPr>
              <a:t>Google Nest Hub</a:t>
            </a:r>
            <a:endParaRPr lang="en-US" sz="1100"/>
          </a:p>
        </p:txBody>
      </p:sp>
      <p:pic>
        <p:nvPicPr>
          <p:cNvPr id="1032" name="Picture 8">
            <a:extLst>
              <a:ext uri="{FF2B5EF4-FFF2-40B4-BE49-F238E27FC236}">
                <a16:creationId xmlns:a16="http://schemas.microsoft.com/office/drawing/2014/main" id="{C562A15B-235E-99F8-C058-C406F314B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09221" y="4413652"/>
            <a:ext cx="548640" cy="1365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B3E3DC8-AF16-5CD0-36EC-51E250F7F1AC}"/>
              </a:ext>
            </a:extLst>
          </p:cNvPr>
          <p:cNvSpPr txBox="1"/>
          <p:nvPr/>
        </p:nvSpPr>
        <p:spPr>
          <a:xfrm>
            <a:off x="4126740" y="4271757"/>
            <a:ext cx="1717727" cy="430887"/>
          </a:xfrm>
          <a:prstGeom prst="rect">
            <a:avLst/>
          </a:prstGeom>
          <a:noFill/>
        </p:spPr>
        <p:txBody>
          <a:bodyPr wrap="square">
            <a:spAutoFit/>
          </a:bodyPr>
          <a:lstStyle/>
          <a:p>
            <a:r>
              <a:rPr lang="en-US" sz="1100">
                <a:solidFill>
                  <a:srgbClr val="0D0D0D"/>
                </a:solidFill>
                <a:latin typeface="+mj-lt"/>
              </a:rPr>
              <a:t>Aeotec Smart Home Hub</a:t>
            </a:r>
          </a:p>
        </p:txBody>
      </p:sp>
      <p:pic>
        <p:nvPicPr>
          <p:cNvPr id="1034" name="Picture 10" descr="Apple Logo and symbol, meaning, history, PNG, brand">
            <a:extLst>
              <a:ext uri="{FF2B5EF4-FFF2-40B4-BE49-F238E27FC236}">
                <a16:creationId xmlns:a16="http://schemas.microsoft.com/office/drawing/2014/main" id="{9D5F148F-F77E-6A10-E113-8A5EAC635841}"/>
              </a:ext>
            </a:extLst>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6684" y="4767820"/>
            <a:ext cx="650854" cy="3661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1F7B6F9-50F1-E8E6-9F09-0FF71F2C3D57}"/>
              </a:ext>
            </a:extLst>
          </p:cNvPr>
          <p:cNvSpPr txBox="1"/>
          <p:nvPr/>
        </p:nvSpPr>
        <p:spPr>
          <a:xfrm>
            <a:off x="4126740" y="4893948"/>
            <a:ext cx="1717727" cy="261610"/>
          </a:xfrm>
          <a:prstGeom prst="rect">
            <a:avLst/>
          </a:prstGeom>
          <a:noFill/>
        </p:spPr>
        <p:txBody>
          <a:bodyPr wrap="square">
            <a:spAutoFit/>
          </a:bodyPr>
          <a:lstStyle/>
          <a:p>
            <a:r>
              <a:rPr lang="en-US" sz="1100">
                <a:solidFill>
                  <a:srgbClr val="0D0D0D"/>
                </a:solidFill>
                <a:latin typeface="+mj-lt"/>
              </a:rPr>
              <a:t>Apple HomePod</a:t>
            </a:r>
          </a:p>
        </p:txBody>
      </p:sp>
      <p:pic>
        <p:nvPicPr>
          <p:cNvPr id="1036" name="Picture 12">
            <a:extLst>
              <a:ext uri="{FF2B5EF4-FFF2-40B4-BE49-F238E27FC236}">
                <a16:creationId xmlns:a16="http://schemas.microsoft.com/office/drawing/2014/main" id="{5214D44B-C7AF-805A-8AB9-BE2317CC5AA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84190" y="5351657"/>
            <a:ext cx="822960" cy="2468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C4114FD-4806-AABC-EFDF-E81EEBD075DB}"/>
              </a:ext>
            </a:extLst>
          </p:cNvPr>
          <p:cNvSpPr txBox="1"/>
          <p:nvPr/>
        </p:nvSpPr>
        <p:spPr>
          <a:xfrm>
            <a:off x="4126740" y="5331472"/>
            <a:ext cx="1717727" cy="261610"/>
          </a:xfrm>
          <a:prstGeom prst="rect">
            <a:avLst/>
          </a:prstGeom>
          <a:noFill/>
        </p:spPr>
        <p:txBody>
          <a:bodyPr wrap="square">
            <a:spAutoFit/>
          </a:bodyPr>
          <a:lstStyle/>
          <a:p>
            <a:r>
              <a:rPr lang="en-US" sz="1100">
                <a:solidFill>
                  <a:srgbClr val="0D0D0D"/>
                </a:solidFill>
                <a:latin typeface="+mj-lt"/>
              </a:rPr>
              <a:t>Starling Home Hub</a:t>
            </a:r>
          </a:p>
        </p:txBody>
      </p:sp>
      <p:pic>
        <p:nvPicPr>
          <p:cNvPr id="17" name="Picture 10" descr="Apple Logo and symbol, meaning, history, PNG, brand">
            <a:extLst>
              <a:ext uri="{FF2B5EF4-FFF2-40B4-BE49-F238E27FC236}">
                <a16:creationId xmlns:a16="http://schemas.microsoft.com/office/drawing/2014/main" id="{D6AF8F57-DA09-A362-167D-53AE28FBCB26}"/>
              </a:ext>
            </a:extLst>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3463" y="3264883"/>
            <a:ext cx="650854" cy="3661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Android Apps by Google LLC on Google Play">
            <a:extLst>
              <a:ext uri="{FF2B5EF4-FFF2-40B4-BE49-F238E27FC236}">
                <a16:creationId xmlns:a16="http://schemas.microsoft.com/office/drawing/2014/main" id="{9308C730-7A38-1748-A25F-2DFA64F8218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36344" y="4432971"/>
            <a:ext cx="795867" cy="4476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703C14B-746A-CA44-D6A4-506F4F85FDA1}"/>
              </a:ext>
            </a:extLst>
          </p:cNvPr>
          <p:cNvSpPr txBox="1"/>
          <p:nvPr/>
        </p:nvSpPr>
        <p:spPr>
          <a:xfrm>
            <a:off x="9760707" y="3315421"/>
            <a:ext cx="1717727" cy="261610"/>
          </a:xfrm>
          <a:prstGeom prst="rect">
            <a:avLst/>
          </a:prstGeom>
          <a:noFill/>
        </p:spPr>
        <p:txBody>
          <a:bodyPr wrap="square">
            <a:spAutoFit/>
          </a:bodyPr>
          <a:lstStyle/>
          <a:p>
            <a:r>
              <a:rPr lang="en-US" sz="1100">
                <a:solidFill>
                  <a:srgbClr val="0D0D0D"/>
                </a:solidFill>
                <a:latin typeface="+mj-lt"/>
              </a:rPr>
              <a:t>Apple Watch Series</a:t>
            </a:r>
          </a:p>
        </p:txBody>
      </p:sp>
      <p:pic>
        <p:nvPicPr>
          <p:cNvPr id="1038" name="Picture 14" descr="Garmin Vector Logo - Download Free SVG Icon | Worldvectorlogo">
            <a:extLst>
              <a:ext uri="{FF2B5EF4-FFF2-40B4-BE49-F238E27FC236}">
                <a16:creationId xmlns:a16="http://schemas.microsoft.com/office/drawing/2014/main" id="{38C0E143-8963-BEEF-3A94-4F6A32689C53}"/>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3463" y="3855894"/>
            <a:ext cx="640080" cy="17147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95CA110-FC37-E798-6AF8-D002F1BE3E0C}"/>
              </a:ext>
            </a:extLst>
          </p:cNvPr>
          <p:cNvSpPr txBox="1"/>
          <p:nvPr/>
        </p:nvSpPr>
        <p:spPr>
          <a:xfrm>
            <a:off x="9786955" y="3819083"/>
            <a:ext cx="1717727" cy="261610"/>
          </a:xfrm>
          <a:prstGeom prst="rect">
            <a:avLst/>
          </a:prstGeom>
          <a:noFill/>
        </p:spPr>
        <p:txBody>
          <a:bodyPr wrap="square">
            <a:spAutoFit/>
          </a:bodyPr>
          <a:lstStyle/>
          <a:p>
            <a:r>
              <a:rPr lang="en-US" sz="1100">
                <a:solidFill>
                  <a:srgbClr val="0D0D0D"/>
                </a:solidFill>
                <a:latin typeface="+mj-lt"/>
              </a:rPr>
              <a:t>Garmin Smart Watch</a:t>
            </a:r>
          </a:p>
        </p:txBody>
      </p:sp>
      <p:sp>
        <p:nvSpPr>
          <p:cNvPr id="25" name="TextBox 24">
            <a:extLst>
              <a:ext uri="{FF2B5EF4-FFF2-40B4-BE49-F238E27FC236}">
                <a16:creationId xmlns:a16="http://schemas.microsoft.com/office/drawing/2014/main" id="{5725DF26-564E-E38C-55D7-D63BC2AA3BD3}"/>
              </a:ext>
            </a:extLst>
          </p:cNvPr>
          <p:cNvSpPr txBox="1"/>
          <p:nvPr/>
        </p:nvSpPr>
        <p:spPr>
          <a:xfrm>
            <a:off x="9795442" y="4345143"/>
            <a:ext cx="1717727" cy="600164"/>
          </a:xfrm>
          <a:prstGeom prst="rect">
            <a:avLst/>
          </a:prstGeom>
          <a:noFill/>
        </p:spPr>
        <p:txBody>
          <a:bodyPr wrap="square">
            <a:spAutoFit/>
          </a:bodyPr>
          <a:lstStyle/>
          <a:p>
            <a:r>
              <a:rPr lang="en-US" sz="1100">
                <a:solidFill>
                  <a:srgbClr val="0D0D0D"/>
                </a:solidFill>
                <a:latin typeface="+mj-lt"/>
              </a:rPr>
              <a:t>Fitbit Fitness Trackers and smart watches</a:t>
            </a:r>
          </a:p>
        </p:txBody>
      </p:sp>
      <p:pic>
        <p:nvPicPr>
          <p:cNvPr id="1040" name="Picture 16" descr="Huawei - Wikipedia">
            <a:extLst>
              <a:ext uri="{FF2B5EF4-FFF2-40B4-BE49-F238E27FC236}">
                <a16:creationId xmlns:a16="http://schemas.microsoft.com/office/drawing/2014/main" id="{0077BB6E-168F-BF02-EBAE-668081408FB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60041" y="5053023"/>
            <a:ext cx="371332" cy="37718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AC9185EE-E81C-66AF-3741-CC2D47461875}"/>
              </a:ext>
            </a:extLst>
          </p:cNvPr>
          <p:cNvSpPr txBox="1"/>
          <p:nvPr/>
        </p:nvSpPr>
        <p:spPr>
          <a:xfrm>
            <a:off x="9794727" y="5065814"/>
            <a:ext cx="1717727" cy="430887"/>
          </a:xfrm>
          <a:prstGeom prst="rect">
            <a:avLst/>
          </a:prstGeom>
          <a:noFill/>
        </p:spPr>
        <p:txBody>
          <a:bodyPr wrap="square">
            <a:spAutoFit/>
          </a:bodyPr>
          <a:lstStyle/>
          <a:p>
            <a:r>
              <a:rPr lang="en-US" sz="1100">
                <a:solidFill>
                  <a:srgbClr val="0D0D0D"/>
                </a:solidFill>
                <a:latin typeface="+mj-lt"/>
              </a:rPr>
              <a:t>Huawei Smartwatches</a:t>
            </a:r>
          </a:p>
        </p:txBody>
      </p:sp>
    </p:spTree>
    <p:extLst>
      <p:ext uri="{BB962C8B-B14F-4D97-AF65-F5344CB8AC3E}">
        <p14:creationId xmlns:p14="http://schemas.microsoft.com/office/powerpoint/2010/main" val="241584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7D6ADD-40C7-FC56-43B1-6A2CD70AD4E6}"/>
              </a:ext>
            </a:extLst>
          </p:cNvPr>
          <p:cNvSpPr/>
          <p:nvPr/>
        </p:nvSpPr>
        <p:spPr>
          <a:xfrm>
            <a:off x="672128" y="4653792"/>
            <a:ext cx="4023360" cy="1277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E5C447-7E2D-A265-4BF9-CB3D5DADCC8D}"/>
              </a:ext>
            </a:extLst>
          </p:cNvPr>
          <p:cNvSpPr>
            <a:spLocks noGrp="1"/>
          </p:cNvSpPr>
          <p:nvPr>
            <p:ph type="title"/>
          </p:nvPr>
        </p:nvSpPr>
        <p:spPr>
          <a:xfrm>
            <a:off x="752988" y="84259"/>
            <a:ext cx="9795933" cy="447675"/>
          </a:xfrm>
        </p:spPr>
        <p:txBody>
          <a:bodyPr/>
          <a:lstStyle/>
          <a:p>
            <a:r>
              <a:rPr lang="en-US" sz="3200"/>
              <a:t>EVs and Renewable Energy Investments Drive Higher Interest in Energy Monitoring</a:t>
            </a:r>
            <a:endParaRPr lang="en-US"/>
          </a:p>
        </p:txBody>
      </p:sp>
      <p:sp>
        <p:nvSpPr>
          <p:cNvPr id="4" name="Text Placeholder 3">
            <a:extLst>
              <a:ext uri="{FF2B5EF4-FFF2-40B4-BE49-F238E27FC236}">
                <a16:creationId xmlns:a16="http://schemas.microsoft.com/office/drawing/2014/main" id="{E7E5B73F-A406-03E6-C60B-7A90EFCBC74B}"/>
              </a:ext>
            </a:extLst>
          </p:cNvPr>
          <p:cNvSpPr>
            <a:spLocks noGrp="1"/>
          </p:cNvSpPr>
          <p:nvPr>
            <p:ph type="body" sz="quarter" idx="12"/>
          </p:nvPr>
        </p:nvSpPr>
        <p:spPr>
          <a:xfrm>
            <a:off x="752988" y="1068992"/>
            <a:ext cx="10512425" cy="512762"/>
          </a:xfrm>
        </p:spPr>
        <p:txBody>
          <a:bodyPr>
            <a:noAutofit/>
          </a:bodyPr>
          <a:lstStyle/>
          <a:p>
            <a:pPr marL="15875" indent="0" algn="just">
              <a:lnSpc>
                <a:spcPct val="100000"/>
              </a:lnSpc>
              <a:spcBef>
                <a:spcPts val="0"/>
              </a:spcBef>
              <a:buNone/>
            </a:pPr>
            <a:r>
              <a:rPr lang="en-US" sz="1400">
                <a:solidFill>
                  <a:srgbClr val="0D0D0D"/>
                </a:solidFill>
                <a:latin typeface="+mn-lt"/>
              </a:rPr>
              <a:t>More than 80% of EV owners and renewables users reported that they monitor their energy bills while the total sample average was 59%. When looking at responders who are interested in EVs and renewable energy, 21% and 19% responded No while the total sample average was 17%.</a:t>
            </a:r>
          </a:p>
        </p:txBody>
      </p:sp>
      <p:sp>
        <p:nvSpPr>
          <p:cNvPr id="5" name="Slide Number Placeholder 4">
            <a:extLst>
              <a:ext uri="{FF2B5EF4-FFF2-40B4-BE49-F238E27FC236}">
                <a16:creationId xmlns:a16="http://schemas.microsoft.com/office/drawing/2014/main" id="{B27FB57F-02AA-6BCC-1F62-3A1D638FE890}"/>
              </a:ext>
            </a:extLst>
          </p:cNvPr>
          <p:cNvSpPr>
            <a:spLocks noGrp="1"/>
          </p:cNvSpPr>
          <p:nvPr>
            <p:ph type="sldNum" sz="quarter" idx="15"/>
          </p:nvPr>
        </p:nvSpPr>
        <p:spPr/>
        <p:txBody>
          <a:bodyPr/>
          <a:lstStyle/>
          <a:p>
            <a:fld id="{4658F449-AC56-C64A-8488-86A10DE691DA}" type="slidenum">
              <a:rPr lang="en-US" smtClean="0"/>
              <a:pPr/>
              <a:t>8</a:t>
            </a:fld>
            <a:endParaRPr lang="en-US"/>
          </a:p>
        </p:txBody>
      </p:sp>
      <p:graphicFrame>
        <p:nvGraphicFramePr>
          <p:cNvPr id="7" name="Chart 6">
            <a:extLst>
              <a:ext uri="{FF2B5EF4-FFF2-40B4-BE49-F238E27FC236}">
                <a16:creationId xmlns:a16="http://schemas.microsoft.com/office/drawing/2014/main" id="{C5693AC4-CC37-8A41-AC6A-FF7F5BBF4CB7}"/>
              </a:ext>
            </a:extLst>
          </p:cNvPr>
          <p:cNvGraphicFramePr>
            <a:graphicFrameLocks/>
          </p:cNvGraphicFramePr>
          <p:nvPr/>
        </p:nvGraphicFramePr>
        <p:xfrm>
          <a:off x="584443" y="2344875"/>
          <a:ext cx="4039673" cy="2168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7F3D8E17-5EE9-4564-12B2-7CAE528C0653}"/>
              </a:ext>
            </a:extLst>
          </p:cNvPr>
          <p:cNvGraphicFramePr>
            <a:graphicFrameLocks/>
          </p:cNvGraphicFramePr>
          <p:nvPr/>
        </p:nvGraphicFramePr>
        <p:xfrm>
          <a:off x="4976645" y="3491949"/>
          <a:ext cx="6941713" cy="28772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CAF12F6-EB86-23A1-6274-FAB64ED93B6C}"/>
              </a:ext>
            </a:extLst>
          </p:cNvPr>
          <p:cNvGraphicFramePr>
            <a:graphicFrameLocks/>
          </p:cNvGraphicFramePr>
          <p:nvPr/>
        </p:nvGraphicFramePr>
        <p:xfrm>
          <a:off x="4835177" y="1799820"/>
          <a:ext cx="6941713" cy="166238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EE1897EF-0FF0-112B-E017-32DD209B89F5}"/>
              </a:ext>
            </a:extLst>
          </p:cNvPr>
          <p:cNvSpPr txBox="1"/>
          <p:nvPr/>
        </p:nvSpPr>
        <p:spPr>
          <a:xfrm>
            <a:off x="752988" y="4730048"/>
            <a:ext cx="3871128" cy="1277273"/>
          </a:xfrm>
          <a:prstGeom prst="rect">
            <a:avLst/>
          </a:prstGeom>
          <a:noFill/>
        </p:spPr>
        <p:txBody>
          <a:bodyPr wrap="square">
            <a:spAutoFit/>
          </a:bodyPr>
          <a:lstStyle/>
          <a:p>
            <a:pPr marL="184150" marR="0" indent="-171450" algn="just">
              <a:spcBef>
                <a:spcPts val="0"/>
              </a:spcBef>
              <a:spcAft>
                <a:spcPts val="0"/>
              </a:spcAft>
              <a:buFont typeface="Arial" panose="020B0604020202020204" pitchFamily="34" charset="0"/>
              <a:buChar char="•"/>
            </a:pPr>
            <a:r>
              <a:rPr lang="en-US" sz="1100">
                <a:solidFill>
                  <a:schemeClr val="bg2">
                    <a:lumMod val="10000"/>
                  </a:schemeClr>
                </a:solidFill>
                <a:effectLst/>
                <a:latin typeface="Montserrat" pitchFamily="2" charset="77"/>
                <a:ea typeface="Calibri" panose="020F0502020204030204" pitchFamily="34" charset="0"/>
                <a:cs typeface="AppleSystemUIFont"/>
              </a:rPr>
              <a:t>Electric vehicle owners and renewable energy users tend to be far more environmentally minded and interested in new technologies than homeowners who don’t use them. </a:t>
            </a:r>
          </a:p>
          <a:p>
            <a:pPr marL="184150" indent="-171450">
              <a:buFont typeface="Arial" panose="020B0604020202020204" pitchFamily="34" charset="0"/>
              <a:buChar char="•"/>
            </a:pPr>
            <a:r>
              <a:rPr lang="en-US" sz="1100">
                <a:solidFill>
                  <a:schemeClr val="bg2">
                    <a:lumMod val="10000"/>
                  </a:schemeClr>
                </a:solidFill>
                <a:latin typeface="Montserrat" pitchFamily="2" charset="77"/>
              </a:rPr>
              <a:t>No EV owners or renewable users report not wanting to monitor their energy bills. </a:t>
            </a:r>
          </a:p>
          <a:p>
            <a:pPr marL="184150" marR="0" indent="-171450">
              <a:spcBef>
                <a:spcPts val="0"/>
              </a:spcBef>
              <a:spcAft>
                <a:spcPts val="0"/>
              </a:spcAft>
              <a:buFont typeface="Arial" panose="020B0604020202020204" pitchFamily="34" charset="0"/>
              <a:buChar char="•"/>
            </a:pPr>
            <a:endParaRPr lang="en-US" sz="1100">
              <a:solidFill>
                <a:schemeClr val="bg2">
                  <a:lumMod val="10000"/>
                </a:schemeClr>
              </a:solidFill>
              <a:effectLst/>
              <a:latin typeface="Montserrat" pitchFamily="2" charset="77"/>
              <a:ea typeface="Calibri" panose="020F0502020204030204" pitchFamily="34" charset="0"/>
              <a:cs typeface="AppleSystemUIFont"/>
            </a:endParaRPr>
          </a:p>
        </p:txBody>
      </p:sp>
      <p:cxnSp>
        <p:nvCxnSpPr>
          <p:cNvPr id="12" name="Straight Connector 11">
            <a:extLst>
              <a:ext uri="{FF2B5EF4-FFF2-40B4-BE49-F238E27FC236}">
                <a16:creationId xmlns:a16="http://schemas.microsoft.com/office/drawing/2014/main" id="{167C169C-B76E-A1C5-CDBF-A43896821F66}"/>
              </a:ext>
            </a:extLst>
          </p:cNvPr>
          <p:cNvCxnSpPr>
            <a:cxnSpLocks/>
          </p:cNvCxnSpPr>
          <p:nvPr/>
        </p:nvCxnSpPr>
        <p:spPr>
          <a:xfrm flipH="1">
            <a:off x="4682778" y="3479143"/>
            <a:ext cx="6941713" cy="0"/>
          </a:xfrm>
          <a:prstGeom prst="line">
            <a:avLst/>
          </a:prstGeom>
          <a:ln>
            <a:solidFill>
              <a:schemeClr val="tx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82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B205DB-CB37-712D-996C-E67594EDD15B}"/>
              </a:ext>
            </a:extLst>
          </p:cNvPr>
          <p:cNvSpPr/>
          <p:nvPr/>
        </p:nvSpPr>
        <p:spPr>
          <a:xfrm>
            <a:off x="583655" y="5409540"/>
            <a:ext cx="11104762" cy="587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9713B-F278-44D3-F04A-D2B1BD77F37E}"/>
              </a:ext>
            </a:extLst>
          </p:cNvPr>
          <p:cNvSpPr>
            <a:spLocks noGrp="1"/>
          </p:cNvSpPr>
          <p:nvPr>
            <p:ph type="title"/>
          </p:nvPr>
        </p:nvSpPr>
        <p:spPr>
          <a:xfrm>
            <a:off x="583655" y="333079"/>
            <a:ext cx="10685746" cy="447675"/>
          </a:xfrm>
        </p:spPr>
        <p:txBody>
          <a:bodyPr anchor="t">
            <a:normAutofit fontScale="90000"/>
          </a:bodyPr>
          <a:lstStyle/>
          <a:p>
            <a:r>
              <a:rPr lang="en-US"/>
              <a:t>Awareness &amp; Adoption of SHEMS is Still Low </a:t>
            </a:r>
          </a:p>
        </p:txBody>
      </p:sp>
      <p:sp>
        <p:nvSpPr>
          <p:cNvPr id="3" name="Slide Number Placeholder 2">
            <a:extLst>
              <a:ext uri="{FF2B5EF4-FFF2-40B4-BE49-F238E27FC236}">
                <a16:creationId xmlns:a16="http://schemas.microsoft.com/office/drawing/2014/main" id="{52F9CB38-6A46-C57F-810B-D475ED1C404B}"/>
              </a:ext>
            </a:extLst>
          </p:cNvPr>
          <p:cNvSpPr>
            <a:spLocks noGrp="1"/>
          </p:cNvSpPr>
          <p:nvPr>
            <p:ph type="sldNum" sz="quarter" idx="15"/>
          </p:nvPr>
        </p:nvSpPr>
        <p:spPr>
          <a:xfrm>
            <a:off x="273642" y="6362702"/>
            <a:ext cx="620027" cy="352458"/>
          </a:xfrm>
        </p:spPr>
        <p:txBody>
          <a:bodyPr anchor="ctr">
            <a:normAutofit/>
          </a:bodyPr>
          <a:lstStyle/>
          <a:p>
            <a:pPr>
              <a:spcAft>
                <a:spcPts val="600"/>
              </a:spcAft>
            </a:pPr>
            <a:fld id="{4658F449-AC56-C64A-8488-86A10DE691DA}" type="slidenum">
              <a:rPr lang="en-US" smtClean="0"/>
              <a:pPr>
                <a:spcAft>
                  <a:spcPts val="600"/>
                </a:spcAft>
              </a:pPr>
              <a:t>9</a:t>
            </a:fld>
            <a:endParaRPr lang="en-US"/>
          </a:p>
        </p:txBody>
      </p:sp>
      <p:sp>
        <p:nvSpPr>
          <p:cNvPr id="15" name="TextBox 14">
            <a:extLst>
              <a:ext uri="{FF2B5EF4-FFF2-40B4-BE49-F238E27FC236}">
                <a16:creationId xmlns:a16="http://schemas.microsoft.com/office/drawing/2014/main" id="{49CEA2C2-7EF2-CE3B-8C0F-25B8FA25D0CE}"/>
              </a:ext>
            </a:extLst>
          </p:cNvPr>
          <p:cNvSpPr txBox="1"/>
          <p:nvPr/>
        </p:nvSpPr>
        <p:spPr>
          <a:xfrm>
            <a:off x="125260" y="1091771"/>
            <a:ext cx="11484726" cy="954107"/>
          </a:xfrm>
          <a:prstGeom prst="rect">
            <a:avLst/>
          </a:prstGeom>
          <a:noFill/>
        </p:spPr>
        <p:txBody>
          <a:bodyPr wrap="square">
            <a:spAutoFit/>
          </a:bodyPr>
          <a:lstStyle/>
          <a:p>
            <a:pPr marL="457200" marR="0" algn="just">
              <a:spcBef>
                <a:spcPts val="0"/>
              </a:spcBef>
              <a:spcAft>
                <a:spcPts val="0"/>
              </a:spcAft>
            </a:pPr>
            <a:r>
              <a:rPr lang="en-US" sz="1400">
                <a:solidFill>
                  <a:srgbClr val="0D0D0D"/>
                </a:solidFill>
                <a:latin typeface="Montserrat" pitchFamily="2" charset="77"/>
              </a:rPr>
              <a:t>It will be imperative for industry members to work to raise general awareness of the potential of smart home energy management systems to manage energy usage and lower bills. Our research suggests using EV providers, renewable energy device and software companies, and utilities providers to accelerate awareness and communicate with interested parties</a:t>
            </a:r>
          </a:p>
        </p:txBody>
      </p:sp>
      <p:sp>
        <p:nvSpPr>
          <p:cNvPr id="17" name="TextBox 16">
            <a:extLst>
              <a:ext uri="{FF2B5EF4-FFF2-40B4-BE49-F238E27FC236}">
                <a16:creationId xmlns:a16="http://schemas.microsoft.com/office/drawing/2014/main" id="{E4E5DEDD-A42D-6902-08AA-8A436AF67DD7}"/>
              </a:ext>
            </a:extLst>
          </p:cNvPr>
          <p:cNvSpPr txBox="1"/>
          <p:nvPr/>
        </p:nvSpPr>
        <p:spPr>
          <a:xfrm>
            <a:off x="795130" y="5495627"/>
            <a:ext cx="10694505" cy="430887"/>
          </a:xfrm>
          <a:prstGeom prst="rect">
            <a:avLst/>
          </a:prstGeom>
          <a:noFill/>
        </p:spPr>
        <p:txBody>
          <a:bodyPr wrap="square">
            <a:spAutoFit/>
          </a:bodyPr>
          <a:lstStyle/>
          <a:p>
            <a:pPr algn="just"/>
            <a:r>
              <a:rPr lang="en-US" sz="1100">
                <a:solidFill>
                  <a:schemeClr val="bg2">
                    <a:lumMod val="10000"/>
                  </a:schemeClr>
                </a:solidFill>
                <a:effectLst/>
                <a:latin typeface="Montserrat" pitchFamily="2" charset="77"/>
                <a:ea typeface="Calibri" panose="020F0502020204030204" pitchFamily="34" charset="0"/>
                <a:cs typeface="AppleSystemUIFont"/>
              </a:rPr>
              <a:t>Just 32.66% of respondents had heard of home energy management systems. Of those who had not heard of home EMS, </a:t>
            </a:r>
            <a:r>
              <a:rPr lang="en-US" sz="1100" b="1">
                <a:solidFill>
                  <a:schemeClr val="bg2">
                    <a:lumMod val="10000"/>
                  </a:schemeClr>
                </a:solidFill>
                <a:effectLst/>
                <a:latin typeface="Montserrat" pitchFamily="2" charset="77"/>
                <a:ea typeface="Calibri" panose="020F0502020204030204" pitchFamily="34" charset="0"/>
                <a:cs typeface="AppleSystemUIFont"/>
              </a:rPr>
              <a:t>17.94% were interested in learning more, an indication that more people are receptive to the messaging around EMS than are being reached. </a:t>
            </a:r>
            <a:endParaRPr lang="en-US" sz="1100" b="1">
              <a:solidFill>
                <a:schemeClr val="bg2">
                  <a:lumMod val="10000"/>
                </a:schemeClr>
              </a:solidFill>
            </a:endParaRPr>
          </a:p>
        </p:txBody>
      </p:sp>
      <p:graphicFrame>
        <p:nvGraphicFramePr>
          <p:cNvPr id="18" name="Chart 17">
            <a:extLst>
              <a:ext uri="{FF2B5EF4-FFF2-40B4-BE49-F238E27FC236}">
                <a16:creationId xmlns:a16="http://schemas.microsoft.com/office/drawing/2014/main" id="{00000000-0008-0000-2300-000002000000}"/>
              </a:ext>
            </a:extLst>
          </p:cNvPr>
          <p:cNvGraphicFramePr>
            <a:graphicFrameLocks/>
          </p:cNvGraphicFramePr>
          <p:nvPr/>
        </p:nvGraphicFramePr>
        <p:xfrm>
          <a:off x="691752" y="2167276"/>
          <a:ext cx="4947494" cy="3032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8EE83494-CF0D-ADEF-D47A-1A98AB889F43}"/>
              </a:ext>
            </a:extLst>
          </p:cNvPr>
          <p:cNvGraphicFramePr>
            <a:graphicFrameLocks/>
          </p:cNvGraphicFramePr>
          <p:nvPr/>
        </p:nvGraphicFramePr>
        <p:xfrm>
          <a:off x="6324378" y="1845723"/>
          <a:ext cx="5008851" cy="3166553"/>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a:extLst>
              <a:ext uri="{FF2B5EF4-FFF2-40B4-BE49-F238E27FC236}">
                <a16:creationId xmlns:a16="http://schemas.microsoft.com/office/drawing/2014/main" id="{B5AC9052-AADA-9E34-CC3A-7475025C13C9}"/>
              </a:ext>
            </a:extLst>
          </p:cNvPr>
          <p:cNvCxnSpPr>
            <a:cxnSpLocks/>
          </p:cNvCxnSpPr>
          <p:nvPr/>
        </p:nvCxnSpPr>
        <p:spPr>
          <a:xfrm>
            <a:off x="5867623" y="2028288"/>
            <a:ext cx="0" cy="311831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789258"/>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3" ma:contentTypeDescription="Create a new document." ma:contentTypeScope="" ma:versionID="d3c083629b15a1c7cbdea09e66ee7619">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344cdb94fbea305711c94cffb2b07143"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5E6DC5-C4BB-4E24-8BD2-D1483242CDF4}">
  <ds:schemaRefs>
    <ds:schemaRef ds:uri="http://schemas.microsoft.com/sharepoint/v3/contenttype/forms"/>
  </ds:schemaRefs>
</ds:datastoreItem>
</file>

<file path=customXml/itemProps2.xml><?xml version="1.0" encoding="utf-8"?>
<ds:datastoreItem xmlns:ds="http://schemas.openxmlformats.org/officeDocument/2006/customXml" ds:itemID="{4BF7D3CD-6491-42BB-AFF7-985BE3583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B87FFC-8087-4AC6-AABC-4206F5BE8805}">
  <ds:schemaRefs>
    <ds:schemaRef ds:uri="http://purl.org/dc/dcmitype/"/>
    <ds:schemaRef ds:uri="94aa7f9c-35f7-4afe-8da5-56a177c74bd1"/>
    <ds:schemaRef ds:uri="http://schemas.microsoft.com/office/2006/documentManagement/types"/>
    <ds:schemaRef ds:uri="http://schemas.openxmlformats.org/package/2006/metadata/core-properties"/>
    <ds:schemaRef ds:uri="http://purl.org/dc/terms/"/>
    <ds:schemaRef ds:uri="http://purl.org/dc/elements/1.1/"/>
    <ds:schemaRef ds:uri="d0c6ae89-1a0c-40bd-bfa0-b278409e1f38"/>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17384</TotalTime>
  <Words>2721</Words>
  <Application>Microsoft Office PowerPoint</Application>
  <PresentationFormat>Widescreen</PresentationFormat>
  <Paragraphs>225</Paragraphs>
  <Slides>18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Helvetica</vt:lpstr>
      <vt:lpstr>Montserrat</vt:lpstr>
      <vt:lpstr>Montserrat Light</vt:lpstr>
      <vt:lpstr>Myriad Pro</vt:lpstr>
      <vt:lpstr>Söhne</vt:lpstr>
      <vt:lpstr>Source Sans Pro Light</vt:lpstr>
      <vt:lpstr>Symbol</vt:lpstr>
      <vt:lpstr>Times New Roman</vt:lpstr>
      <vt:lpstr>CABA Presentation 1</vt:lpstr>
      <vt:lpstr>PowerPoint Presentation</vt:lpstr>
      <vt:lpstr>CABA Vision, Mission, Goals</vt:lpstr>
      <vt:lpstr>About Harbor Research</vt:lpstr>
      <vt:lpstr>CABA Steering Committee &amp; Funders</vt:lpstr>
      <vt:lpstr>Time &amp; Investment In Smart Homes Will Likely Develop Improved Energy Management Habits</vt:lpstr>
      <vt:lpstr>Energy Price Spikes Leading To Energy Management Awareness &amp; Adoption</vt:lpstr>
      <vt:lpstr>Home Automation, Smart Hubs &amp; Wearables Driving Driving Requisite Energy Mgmt. Habits</vt:lpstr>
      <vt:lpstr>EVs and Renewable Energy Investments Drive Higher Interest in Energy Monitoring</vt:lpstr>
      <vt:lpstr>Awareness &amp; Adoption of SHEMS is Still Low </vt:lpstr>
      <vt:lpstr>PowerPoint Presentation</vt:lpstr>
      <vt:lpstr>Sustainability Concerns are Less Widespread Than Rising Energy Cost concerns</vt:lpstr>
      <vt:lpstr>Rising Cost of Living and Energy Price Volatility</vt:lpstr>
      <vt:lpstr>Personas Most likely to Adopt Energy Management Solutions</vt:lpstr>
      <vt:lpstr>EV Ownership &amp; Charging Recommendations </vt:lpstr>
      <vt:lpstr>PowerPoint Presentation</vt:lpstr>
      <vt:lpstr>Harbor Research Team</vt:lpstr>
      <vt:lpstr>Contact Harbor Research</vt:lpstr>
      <vt:lpstr>Contact CABA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Marta</cp:lastModifiedBy>
  <cp:revision>79</cp:revision>
  <dcterms:created xsi:type="dcterms:W3CDTF">2018-08-09T13:04:51Z</dcterms:created>
  <dcterms:modified xsi:type="dcterms:W3CDTF">2023-07-05T16:47:42Z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