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10" r:id="rId4"/>
  </p:sldMasterIdLst>
  <p:notesMasterIdLst>
    <p:notesMasterId r:id="rId21"/>
  </p:notesMasterIdLst>
  <p:handoutMasterIdLst>
    <p:handoutMasterId r:id="rId22"/>
  </p:handoutMasterIdLst>
  <p:sldIdLst>
    <p:sldId id="2147376747" r:id="rId5"/>
    <p:sldId id="2147376873" r:id="rId6"/>
    <p:sldId id="2147376961" r:id="rId7"/>
    <p:sldId id="4385" r:id="rId8"/>
    <p:sldId id="2147376974" r:id="rId9"/>
    <p:sldId id="2147376976" r:id="rId10"/>
    <p:sldId id="2147376966" r:id="rId11"/>
    <p:sldId id="2147376967" r:id="rId12"/>
    <p:sldId id="2147376977" r:id="rId13"/>
    <p:sldId id="2147376979" r:id="rId14"/>
    <p:sldId id="2147376969" r:id="rId15"/>
    <p:sldId id="2147376978" r:id="rId16"/>
    <p:sldId id="2147376973" r:id="rId17"/>
    <p:sldId id="2147376739" r:id="rId18"/>
    <p:sldId id="5820" r:id="rId19"/>
    <p:sldId id="2147376975" r:id="rId20"/>
  </p:sldIdLst>
  <p:sldSz cx="14630400" cy="8229600"/>
  <p:notesSz cx="6858000" cy="9144000"/>
  <p:defaultTextStyle>
    <a:defPPr>
      <a:defRPr lang="en-US"/>
    </a:defPPr>
    <a:lvl1pPr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1pPr>
    <a:lvl2pPr marL="438700"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2pPr>
    <a:lvl3pPr marL="877401"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3pPr>
    <a:lvl4pPr marL="1316104"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4pPr>
    <a:lvl5pPr marL="1754803" algn="l" rtl="0" eaLnBrk="0" fontAlgn="base" hangingPunct="0">
      <a:spcBef>
        <a:spcPct val="0"/>
      </a:spcBef>
      <a:spcAft>
        <a:spcPct val="0"/>
      </a:spcAft>
      <a:defRPr sz="2308" kern="1200">
        <a:solidFill>
          <a:schemeClr val="tx1"/>
        </a:solidFill>
        <a:latin typeface="Arial" pitchFamily="-65" charset="0"/>
        <a:ea typeface="ＭＳ Ｐゴシック" pitchFamily="-65" charset="-128"/>
        <a:cs typeface="ＭＳ Ｐゴシック" pitchFamily="-65" charset="-128"/>
      </a:defRPr>
    </a:lvl5pPr>
    <a:lvl6pPr marL="2193502"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6pPr>
    <a:lvl7pPr marL="2632205"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7pPr>
    <a:lvl8pPr marL="3070901"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8pPr>
    <a:lvl9pPr marL="3509607" algn="l" defTabSz="438700" rtl="0" eaLnBrk="1" latinLnBrk="0" hangingPunct="1">
      <a:defRPr sz="2308"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46AB00-EA6F-3BE5-848F-CDAF3C6ED856}" name="Harry Pascarella" initials="HP" userId="S::hpascarella@harborresearch.com::8ad9fc8e-a087-4709-b6a4-a1e5bcf003f4" providerId="AD"/>
  <p188:author id="{2896BC1C-F8CA-38A5-EA74-DA4C75E87F32}" name="Christina Szoke" initials="CS" userId="S::cszoke@harborresearch.com::8a6467c5-222e-4f51-a4a1-c35621f86d9a" providerId="AD"/>
  <p188:author id="{9E66BDDF-E3F6-7E1F-D33E-608ECF82201C}" name="Eoghan Jennings" initials="EJ" userId="S::ejennings@harborresearch.com::b4d3242b-13be-4a0d-915b-0d905d7768d7" providerId="AD"/>
  <p188:author id="{20E1A6FD-A196-02E3-E107-C4DBAC8E3157}" name="Christina Szoke" initials="CS" userId="Christina Szok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snaaseh" initials="n" lastIdx="47"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B"/>
    <a:srgbClr val="F7A92B"/>
    <a:srgbClr val="216080"/>
    <a:srgbClr val="018685"/>
    <a:srgbClr val="3AECDC"/>
    <a:srgbClr val="C11052"/>
    <a:srgbClr val="F5F8FA"/>
    <a:srgbClr val="959EA4"/>
    <a:srgbClr val="757678"/>
    <a:srgbClr val="787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4"/>
    <p:restoredTop sz="96371"/>
  </p:normalViewPr>
  <p:slideViewPr>
    <p:cSldViewPr snapToGrid="0">
      <p:cViewPr>
        <p:scale>
          <a:sx n="130" d="100"/>
          <a:sy n="130" d="100"/>
        </p:scale>
        <p:origin x="7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Source Sans Pro" panose="020B0503030403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36EE89-F473-2B47-B389-0B61446E6537}" type="datetimeFigureOut">
              <a:rPr lang="en-US" smtClean="0">
                <a:latin typeface="Source Sans Pro" panose="020B0503030403020204" pitchFamily="34" charset="0"/>
              </a:rPr>
              <a:t>5/31/23</a:t>
            </a:fld>
            <a:endParaRPr lang="en-US">
              <a:latin typeface="Source Sans Pro" panose="020B0503030403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Source Sans Pro" panose="020B0503030403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E95CBE-2D4B-1449-9586-FB336F2216A6}" type="slidenum">
              <a:rPr lang="en-US" smtClean="0">
                <a:latin typeface="Source Sans Pro" panose="020B0503030403020204" pitchFamily="34" charset="0"/>
              </a:rPr>
              <a:t>‹#›</a:t>
            </a:fld>
            <a:endParaRPr lang="en-US">
              <a:latin typeface="Source Sans Pro" panose="020B0503030403020204" pitchFamily="34" charset="0"/>
            </a:endParaRPr>
          </a:p>
        </p:txBody>
      </p:sp>
    </p:spTree>
    <p:extLst>
      <p:ext uri="{BB962C8B-B14F-4D97-AF65-F5344CB8AC3E}">
        <p14:creationId xmlns:p14="http://schemas.microsoft.com/office/powerpoint/2010/main" val="3459005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0" i="0">
                <a:latin typeface="Source Sans Pro" panose="020B0503030403020204" pitchFamily="34"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0" i="0">
                <a:latin typeface="Source Sans Pro" panose="020B0503030403020204"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0" i="0">
                <a:latin typeface="Source Sans Pro" panose="020B0503030403020204" pitchFamily="34"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0" i="0">
                <a:latin typeface="Source Sans Pro" panose="020B0503030403020204" pitchFamily="34" charset="0"/>
              </a:defRPr>
            </a:lvl1pPr>
          </a:lstStyle>
          <a:p>
            <a:pPr>
              <a:defRPr/>
            </a:pPr>
            <a:fld id="{7BA41C61-857F-4942-ABD9-F1B525517E1B}" type="slidenum">
              <a:rPr lang="en-US" smtClean="0"/>
              <a:pPr>
                <a:defRPr/>
              </a:pPr>
              <a:t>‹#›</a:t>
            </a:fld>
            <a:endParaRPr lang="en-US"/>
          </a:p>
        </p:txBody>
      </p:sp>
    </p:spTree>
    <p:extLst>
      <p:ext uri="{BB962C8B-B14F-4D97-AF65-F5344CB8AC3E}">
        <p14:creationId xmlns:p14="http://schemas.microsoft.com/office/powerpoint/2010/main" val="1578829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ＭＳ Ｐゴシック" pitchFamily="-65" charset="-128"/>
      </a:defRPr>
    </a:lvl1pPr>
    <a:lvl2pPr marL="438700"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2pPr>
    <a:lvl3pPr marL="877401"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3pPr>
    <a:lvl4pPr marL="1316104"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4pPr>
    <a:lvl5pPr marL="1754803" algn="l" rtl="0" eaLnBrk="0" fontAlgn="base" hangingPunct="0">
      <a:spcBef>
        <a:spcPct val="30000"/>
      </a:spcBef>
      <a:spcAft>
        <a:spcPct val="0"/>
      </a:spcAft>
      <a:defRPr sz="1153" b="0" i="0" kern="1200">
        <a:solidFill>
          <a:schemeClr val="tx1"/>
        </a:solidFill>
        <a:latin typeface="Source Sans Pro" panose="020B0503030403020204" pitchFamily="34" charset="0"/>
        <a:ea typeface="ＭＳ Ｐゴシック" pitchFamily="-65" charset="-128"/>
        <a:cs typeface="+mn-cs"/>
      </a:defRPr>
    </a:lvl5pPr>
    <a:lvl6pPr marL="2193502" algn="l" defTabSz="438700" rtl="0" eaLnBrk="1" latinLnBrk="0" hangingPunct="1">
      <a:defRPr sz="1153" kern="1200">
        <a:solidFill>
          <a:schemeClr val="tx1"/>
        </a:solidFill>
        <a:latin typeface="+mn-lt"/>
        <a:ea typeface="+mn-ea"/>
        <a:cs typeface="+mn-cs"/>
      </a:defRPr>
    </a:lvl6pPr>
    <a:lvl7pPr marL="2632205" algn="l" defTabSz="438700" rtl="0" eaLnBrk="1" latinLnBrk="0" hangingPunct="1">
      <a:defRPr sz="1153" kern="1200">
        <a:solidFill>
          <a:schemeClr val="tx1"/>
        </a:solidFill>
        <a:latin typeface="+mn-lt"/>
        <a:ea typeface="+mn-ea"/>
        <a:cs typeface="+mn-cs"/>
      </a:defRPr>
    </a:lvl7pPr>
    <a:lvl8pPr marL="3070901" algn="l" defTabSz="438700" rtl="0" eaLnBrk="1" latinLnBrk="0" hangingPunct="1">
      <a:defRPr sz="1153" kern="1200">
        <a:solidFill>
          <a:schemeClr val="tx1"/>
        </a:solidFill>
        <a:latin typeface="+mn-lt"/>
        <a:ea typeface="+mn-ea"/>
        <a:cs typeface="+mn-cs"/>
      </a:defRPr>
    </a:lvl8pPr>
    <a:lvl9pPr marL="3509607" algn="l" defTabSz="438700" rtl="0" eaLnBrk="1" latinLnBrk="0" hangingPunct="1">
      <a:defRPr sz="11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ba.org/product/monetization-of-intelligent-buildings-2018/"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aba.org/caba-ai-predictive-maintenance-es-documents-form/" TargetMode="External"/><Relationship Id="rId4" Type="http://schemas.openxmlformats.org/officeDocument/2006/relationships/hyperlink" Target="https://www.caba.org/product/intelligent-building-energy-management-systems-20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3</a:t>
            </a:fld>
            <a:endParaRPr lang="en-US" dirty="0"/>
          </a:p>
        </p:txBody>
      </p:sp>
    </p:spTree>
    <p:extLst>
      <p:ext uri="{BB962C8B-B14F-4D97-AF65-F5344CB8AC3E}">
        <p14:creationId xmlns:p14="http://schemas.microsoft.com/office/powerpoint/2010/main" val="18273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Collaboration with CABA on </a:t>
            </a:r>
            <a:r>
              <a:rPr lang="en-US" u="sng">
                <a:hlinkClick r:id="rId3"/>
              </a:rPr>
              <a:t>Monetization of Intelligent Buildings (2018)</a:t>
            </a:r>
            <a:r>
              <a:rPr lang="en-US"/>
              <a:t> that examined how to monetize intelligent buildings from the perspective of building owners, developer, solution providers (OEM manufacturers and service providers) and other stakeholders including stakeholder analysis, business opportunities, technical barriers and opportunities, future market direction, issues, use-cases and industry recommendations.;</a:t>
            </a:r>
          </a:p>
          <a:p>
            <a:pPr lvl="0"/>
            <a:r>
              <a:rPr lang="en-US"/>
              <a:t>Collaboration with CABA on </a:t>
            </a:r>
            <a:r>
              <a:rPr lang="en-US" u="sng">
                <a:hlinkClick r:id="rId4"/>
              </a:rPr>
              <a:t>Intelligent Building Energy Management Systems (2021)</a:t>
            </a:r>
            <a:r>
              <a:rPr lang="en-US"/>
              <a:t> that provided a framework, market requirements, ecosystem analysis and market sizing for the building automation systems, energy storage, and other energy management hardware and software solutions including services, security, data analytics, systems, and processes for building operators and technology suppliers based on top identified use cases within the target market</a:t>
            </a:r>
          </a:p>
          <a:p>
            <a:r>
              <a:rPr lang="en-US"/>
              <a:t>Collaboration with CABA on </a:t>
            </a:r>
            <a:r>
              <a:rPr lang="en-US" u="sng">
                <a:hlinkClick r:id="rId5"/>
              </a:rPr>
              <a:t>AI and Predictive Maintenance in Intelligent Buildings (2021)</a:t>
            </a:r>
            <a:r>
              <a:rPr lang="en-US"/>
              <a:t> that defined and developed business opportunities within predictive maintenance and artificial intelligence technologies as they relate to intelligent buildings.  </a:t>
            </a:r>
          </a:p>
          <a:p>
            <a:endParaRPr lang="en-US"/>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4</a:t>
            </a:fld>
            <a:endParaRPr lang="en-US"/>
          </a:p>
        </p:txBody>
      </p:sp>
    </p:spTree>
    <p:extLst>
      <p:ext uri="{BB962C8B-B14F-4D97-AF65-F5344CB8AC3E}">
        <p14:creationId xmlns:p14="http://schemas.microsoft.com/office/powerpoint/2010/main" val="19208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6</a:t>
            </a:fld>
            <a:endParaRPr lang="en-US"/>
          </a:p>
        </p:txBody>
      </p:sp>
    </p:spTree>
    <p:extLst>
      <p:ext uri="{BB962C8B-B14F-4D97-AF65-F5344CB8AC3E}">
        <p14:creationId xmlns:p14="http://schemas.microsoft.com/office/powerpoint/2010/main" val="410630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7</a:t>
            </a:fld>
            <a:endParaRPr lang="en-US"/>
          </a:p>
        </p:txBody>
      </p:sp>
    </p:spTree>
    <p:extLst>
      <p:ext uri="{BB962C8B-B14F-4D97-AF65-F5344CB8AC3E}">
        <p14:creationId xmlns:p14="http://schemas.microsoft.com/office/powerpoint/2010/main" val="3261059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8</a:t>
            </a:fld>
            <a:endParaRPr lang="en-US"/>
          </a:p>
        </p:txBody>
      </p:sp>
    </p:spTree>
    <p:extLst>
      <p:ext uri="{BB962C8B-B14F-4D97-AF65-F5344CB8AC3E}">
        <p14:creationId xmlns:p14="http://schemas.microsoft.com/office/powerpoint/2010/main" val="184797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9</a:t>
            </a:fld>
            <a:endParaRPr lang="en-US"/>
          </a:p>
        </p:txBody>
      </p:sp>
    </p:spTree>
    <p:extLst>
      <p:ext uri="{BB962C8B-B14F-4D97-AF65-F5344CB8AC3E}">
        <p14:creationId xmlns:p14="http://schemas.microsoft.com/office/powerpoint/2010/main" val="257356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10</a:t>
            </a:fld>
            <a:endParaRPr lang="en-US"/>
          </a:p>
        </p:txBody>
      </p:sp>
    </p:spTree>
    <p:extLst>
      <p:ext uri="{BB962C8B-B14F-4D97-AF65-F5344CB8AC3E}">
        <p14:creationId xmlns:p14="http://schemas.microsoft.com/office/powerpoint/2010/main" val="194325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BA41C61-857F-4942-ABD9-F1B525517E1B}" type="slidenum">
              <a:rPr lang="en-US" smtClean="0"/>
              <a:pPr>
                <a:defRPr/>
              </a:pPr>
              <a:t>11</a:t>
            </a:fld>
            <a:endParaRPr lang="en-US"/>
          </a:p>
        </p:txBody>
      </p:sp>
    </p:spTree>
    <p:extLst>
      <p:ext uri="{BB962C8B-B14F-4D97-AF65-F5344CB8AC3E}">
        <p14:creationId xmlns:p14="http://schemas.microsoft.com/office/powerpoint/2010/main" val="3128596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21" name="Picture 20" descr="A picture containing electronics, loudspeaker&#10;&#10;Description automatically generated">
            <a:extLst>
              <a:ext uri="{FF2B5EF4-FFF2-40B4-BE49-F238E27FC236}">
                <a16:creationId xmlns:a16="http://schemas.microsoft.com/office/drawing/2014/main" id="{0957697C-3DDA-49CD-A8A0-13237C153E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6073" y="1580783"/>
            <a:ext cx="5021844" cy="5021844"/>
          </a:xfrm>
          <a:prstGeom prst="rect">
            <a:avLst/>
          </a:prstGeom>
        </p:spPr>
      </p:pic>
      <p:pic>
        <p:nvPicPr>
          <p:cNvPr id="26" name="Picture 25" descr="A picture containing loudspeaker&#10;&#10;Description automatically generated">
            <a:extLst>
              <a:ext uri="{FF2B5EF4-FFF2-40B4-BE49-F238E27FC236}">
                <a16:creationId xmlns:a16="http://schemas.microsoft.com/office/drawing/2014/main" id="{387F9629-D98E-4F71-9186-7FDD471B022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0966" y="1277880"/>
            <a:ext cx="5673840" cy="5673840"/>
          </a:xfrm>
          <a:prstGeom prst="rect">
            <a:avLst/>
          </a:prstGeom>
          <a:effectLst>
            <a:glow rad="635000">
              <a:schemeClr val="bg1">
                <a:alpha val="20000"/>
              </a:schemeClr>
            </a:glow>
            <a:softEdge rad="0"/>
          </a:effectLst>
        </p:spPr>
      </p:pic>
      <p:cxnSp>
        <p:nvCxnSpPr>
          <p:cNvPr id="11" name="Straight Connector 10">
            <a:extLst>
              <a:ext uri="{FF2B5EF4-FFF2-40B4-BE49-F238E27FC236}">
                <a16:creationId xmlns:a16="http://schemas.microsoft.com/office/drawing/2014/main" id="{E3E240B6-0FF7-0921-ED9D-E56FC0ED85BE}"/>
              </a:ext>
            </a:extLst>
          </p:cNvPr>
          <p:cNvCxnSpPr>
            <a:cxnSpLocks/>
          </p:cNvCxnSpPr>
          <p:nvPr userDrawn="1"/>
        </p:nvCxnSpPr>
        <p:spPr bwMode="auto">
          <a:xfrm>
            <a:off x="8362189" y="3599151"/>
            <a:ext cx="0" cy="9144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2" name="Text Placeholder 4">
            <a:extLst>
              <a:ext uri="{FF2B5EF4-FFF2-40B4-BE49-F238E27FC236}">
                <a16:creationId xmlns:a16="http://schemas.microsoft.com/office/drawing/2014/main" id="{08F8F388-3271-B691-690F-962F5398A2E8}"/>
              </a:ext>
            </a:extLst>
          </p:cNvPr>
          <p:cNvSpPr>
            <a:spLocks noGrp="1"/>
          </p:cNvSpPr>
          <p:nvPr>
            <p:ph type="body" sz="quarter" idx="10" hasCustomPrompt="1"/>
          </p:nvPr>
        </p:nvSpPr>
        <p:spPr>
          <a:xfrm>
            <a:off x="8462587" y="3599151"/>
            <a:ext cx="5359427" cy="914400"/>
          </a:xfrm>
          <a:prstGeom prst="rect">
            <a:avLst/>
          </a:prstGeom>
        </p:spPr>
        <p:txBody>
          <a:bodyPr lIns="0" tIns="0" rIns="0" bIns="0" anchor="ctr"/>
          <a:lstStyle>
            <a:lvl1pPr marL="0" indent="0">
              <a:buNone/>
              <a:defRPr sz="3200" b="1">
                <a:solidFill>
                  <a:schemeClr val="bg1"/>
                </a:solidFill>
                <a:latin typeface="+mn-lt"/>
                <a:ea typeface="Source Sans Pro Semibold" panose="020B0603030403020204" pitchFamily="34" charset="0"/>
              </a:defRPr>
            </a:lvl1pPr>
          </a:lstStyle>
          <a:p>
            <a:pPr lvl="0"/>
            <a:r>
              <a:rPr lang="en-US"/>
              <a:t>Add Product Title in Title Case</a:t>
            </a:r>
          </a:p>
        </p:txBody>
      </p:sp>
      <p:sp>
        <p:nvSpPr>
          <p:cNvPr id="13" name="Text Placeholder 5">
            <a:extLst>
              <a:ext uri="{FF2B5EF4-FFF2-40B4-BE49-F238E27FC236}">
                <a16:creationId xmlns:a16="http://schemas.microsoft.com/office/drawing/2014/main" id="{90B17CB0-3A5D-5A2A-6471-28063CA400A8}"/>
              </a:ext>
            </a:extLst>
          </p:cNvPr>
          <p:cNvSpPr>
            <a:spLocks noGrp="1"/>
          </p:cNvSpPr>
          <p:nvPr>
            <p:ph type="body" sz="quarter" idx="11" hasCustomPrompt="1"/>
          </p:nvPr>
        </p:nvSpPr>
        <p:spPr>
          <a:xfrm>
            <a:off x="5542529" y="3782128"/>
            <a:ext cx="2716433" cy="548445"/>
          </a:xfrm>
          <a:prstGeom prst="rect">
            <a:avLst/>
          </a:prstGeom>
          <a:noFill/>
          <a:ln w="9525">
            <a:noFill/>
            <a:miter lim="800000"/>
            <a:headEnd/>
            <a:tailEnd/>
          </a:ln>
        </p:spPr>
        <p:txBody>
          <a:bodyPr wrap="square" lIns="0" tIns="0" rIns="0" bIns="0" anchor="t">
            <a:prstTxWarp prst="textNoShape">
              <a:avLst/>
            </a:prstTxWarp>
            <a:noAutofit/>
          </a:bodyPr>
          <a:lstStyle>
            <a:lvl1pPr algn="r" rtl="0" eaLnBrk="0" fontAlgn="base" hangingPunct="0">
              <a:lnSpc>
                <a:spcPct val="85000"/>
              </a:lnSpc>
              <a:spcBef>
                <a:spcPct val="0"/>
              </a:spcBef>
              <a:spcAft>
                <a:spcPct val="0"/>
              </a:spcAft>
              <a:defRPr lang="en-US" sz="2000" b="0" i="0" kern="1200" dirty="0" smtClean="0">
                <a:solidFill>
                  <a:schemeClr val="bg1"/>
                </a:solidFill>
                <a:latin typeface="+mj-lt"/>
                <a:ea typeface="Source Sans Pro Semibold" panose="020B0503030403020204" pitchFamily="34" charset="0"/>
                <a:cs typeface="Source Sans Pro SLight"/>
              </a:defRPr>
            </a:lvl1pPr>
            <a:lvl2pPr>
              <a:defRPr lang="en-US" sz="2308" smtClean="0">
                <a:solidFill>
                  <a:schemeClr val="tx1"/>
                </a:solidFill>
                <a:latin typeface="Arial" pitchFamily="-65" charset="0"/>
                <a:ea typeface="ＭＳ Ｐゴシック" pitchFamily="-65" charset="-128"/>
                <a:cs typeface="ＭＳ Ｐゴシック" pitchFamily="-65" charset="-128"/>
              </a:defRPr>
            </a:lvl2pPr>
            <a:lvl3pPr>
              <a:defRPr lang="en-US" sz="2308" smtClean="0">
                <a:solidFill>
                  <a:schemeClr val="tx1"/>
                </a:solidFill>
                <a:latin typeface="Arial" pitchFamily="-65" charset="0"/>
                <a:ea typeface="ＭＳ Ｐゴシック" pitchFamily="-65" charset="-128"/>
                <a:cs typeface="ＭＳ Ｐゴシック" pitchFamily="-65" charset="-128"/>
              </a:defRPr>
            </a:lvl3pPr>
            <a:lvl4pPr>
              <a:defRPr lang="en-US" sz="2308" smtClean="0">
                <a:solidFill>
                  <a:schemeClr val="tx1"/>
                </a:solidFill>
                <a:latin typeface="Arial" pitchFamily="-65" charset="0"/>
                <a:ea typeface="ＭＳ Ｐゴシック" pitchFamily="-65" charset="-128"/>
                <a:cs typeface="ＭＳ Ｐゴシック" pitchFamily="-65" charset="-128"/>
              </a:defRPr>
            </a:lvl4pPr>
            <a:lvl5pPr>
              <a:defRPr lang="en-US" sz="2308">
                <a:solidFill>
                  <a:schemeClr val="tx1"/>
                </a:solidFill>
                <a:latin typeface="Arial" pitchFamily="-65" charset="0"/>
                <a:ea typeface="ＭＳ Ｐゴシック" pitchFamily="-65" charset="-128"/>
                <a:cs typeface="ＭＳ Ｐゴシック" pitchFamily="-65" charset="-128"/>
              </a:defRPr>
            </a:lvl5pPr>
          </a:lstStyle>
          <a:p>
            <a:pPr lvl="0" algn="r" eaLnBrk="0" fontAlgn="base" hangingPunct="0">
              <a:lnSpc>
                <a:spcPct val="85000"/>
              </a:lnSpc>
              <a:spcBef>
                <a:spcPct val="0"/>
              </a:spcBef>
              <a:spcAft>
                <a:spcPct val="0"/>
              </a:spcAft>
            </a:pPr>
            <a:r>
              <a:rPr lang="en-US"/>
              <a:t>add product type in all lower case</a:t>
            </a:r>
          </a:p>
        </p:txBody>
      </p:sp>
      <p:pic>
        <p:nvPicPr>
          <p:cNvPr id="14" name="Picture 13">
            <a:extLst>
              <a:ext uri="{FF2B5EF4-FFF2-40B4-BE49-F238E27FC236}">
                <a16:creationId xmlns:a16="http://schemas.microsoft.com/office/drawing/2014/main" id="{EED64E63-EF26-D9F3-1DB8-6DA5090E4739}"/>
              </a:ext>
            </a:extLst>
          </p:cNvPr>
          <p:cNvPicPr>
            <a:picLocks noChangeAspect="1"/>
          </p:cNvPicPr>
          <p:nvPr userDrawn="1"/>
        </p:nvPicPr>
        <p:blipFill>
          <a:blip r:embed="rId4"/>
          <a:stretch>
            <a:fillRect/>
          </a:stretch>
        </p:blipFill>
        <p:spPr>
          <a:xfrm>
            <a:off x="12196437" y="6708082"/>
            <a:ext cx="1371600" cy="531599"/>
          </a:xfrm>
          <a:prstGeom prst="rect">
            <a:avLst/>
          </a:prstGeom>
        </p:spPr>
      </p:pic>
    </p:spTree>
    <p:extLst>
      <p:ext uri="{BB962C8B-B14F-4D97-AF65-F5344CB8AC3E}">
        <p14:creationId xmlns:p14="http://schemas.microsoft.com/office/powerpoint/2010/main" val="44144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Left - 2/3 Right Column Content w Subtitle">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12353A1-4C44-4E60-A419-3B783EEE8119}"/>
              </a:ext>
            </a:extLst>
          </p:cNvPr>
          <p:cNvSpPr>
            <a:spLocks noGrp="1"/>
          </p:cNvSpPr>
          <p:nvPr>
            <p:ph idx="1" hasCustomPrompt="1"/>
          </p:nvPr>
        </p:nvSpPr>
        <p:spPr>
          <a:xfrm>
            <a:off x="914400" y="2194560"/>
            <a:ext cx="5071695"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8" name="Content Placeholder 2">
            <a:extLst>
              <a:ext uri="{FF2B5EF4-FFF2-40B4-BE49-F238E27FC236}">
                <a16:creationId xmlns:a16="http://schemas.microsoft.com/office/drawing/2014/main" id="{E41DE3E4-79F0-4D09-918E-34C31E98A24D}"/>
              </a:ext>
            </a:extLst>
          </p:cNvPr>
          <p:cNvSpPr>
            <a:spLocks noGrp="1"/>
          </p:cNvSpPr>
          <p:nvPr>
            <p:ph idx="13" hasCustomPrompt="1"/>
          </p:nvPr>
        </p:nvSpPr>
        <p:spPr>
          <a:xfrm>
            <a:off x="6217920" y="2194560"/>
            <a:ext cx="7498080"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9" name="Text Placeholder 43">
            <a:extLst>
              <a:ext uri="{FF2B5EF4-FFF2-40B4-BE49-F238E27FC236}">
                <a16:creationId xmlns:a16="http://schemas.microsoft.com/office/drawing/2014/main" id="{4962CEEF-4DB3-4FE3-99BA-22E17DE37CC8}"/>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323105476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3 Left - 2/3 Right Column Content w Subtitl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5" name="Content Placeholder 2">
            <a:extLst>
              <a:ext uri="{FF2B5EF4-FFF2-40B4-BE49-F238E27FC236}">
                <a16:creationId xmlns:a16="http://schemas.microsoft.com/office/drawing/2014/main" id="{122D51B2-2658-4C8C-A62B-739A71C1B847}"/>
              </a:ext>
            </a:extLst>
          </p:cNvPr>
          <p:cNvSpPr>
            <a:spLocks noGrp="1"/>
          </p:cNvSpPr>
          <p:nvPr>
            <p:ph idx="11" hasCustomPrompt="1"/>
          </p:nvPr>
        </p:nvSpPr>
        <p:spPr>
          <a:xfrm>
            <a:off x="914399" y="2357845"/>
            <a:ext cx="5071695" cy="2529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stStyle>
          <a:p>
            <a:pPr lvl="0"/>
            <a:r>
              <a:rPr lang="en-US"/>
              <a:t>Add a heading</a:t>
            </a:r>
          </a:p>
        </p:txBody>
      </p:sp>
      <p:sp>
        <p:nvSpPr>
          <p:cNvPr id="7" name="Content Placeholder 2">
            <a:extLst>
              <a:ext uri="{FF2B5EF4-FFF2-40B4-BE49-F238E27FC236}">
                <a16:creationId xmlns:a16="http://schemas.microsoft.com/office/drawing/2014/main" id="{37B54F10-BCF6-6B40-9F13-6A7C59123B6F}"/>
              </a:ext>
            </a:extLst>
          </p:cNvPr>
          <p:cNvSpPr>
            <a:spLocks noGrp="1"/>
          </p:cNvSpPr>
          <p:nvPr>
            <p:ph idx="21" hasCustomPrompt="1"/>
          </p:nvPr>
        </p:nvSpPr>
        <p:spPr>
          <a:xfrm>
            <a:off x="914399" y="4942114"/>
            <a:ext cx="5071695" cy="25298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stStyle>
          <a:p>
            <a:pPr lvl="0"/>
            <a:r>
              <a:rPr lang="en-US"/>
              <a:t>Add a heading</a:t>
            </a:r>
          </a:p>
        </p:txBody>
      </p:sp>
      <p:sp>
        <p:nvSpPr>
          <p:cNvPr id="6" name="Text Placeholder 43">
            <a:extLst>
              <a:ext uri="{FF2B5EF4-FFF2-40B4-BE49-F238E27FC236}">
                <a16:creationId xmlns:a16="http://schemas.microsoft.com/office/drawing/2014/main" id="{29312E6A-3BC0-9AB4-99AF-7134983CD6AF}"/>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
        <p:nvSpPr>
          <p:cNvPr id="4" name="Text Placeholder 3">
            <a:extLst>
              <a:ext uri="{FF2B5EF4-FFF2-40B4-BE49-F238E27FC236}">
                <a16:creationId xmlns:a16="http://schemas.microsoft.com/office/drawing/2014/main" id="{EB2438B1-2916-1571-55BC-9D559E913535}"/>
              </a:ext>
            </a:extLst>
          </p:cNvPr>
          <p:cNvSpPr>
            <a:spLocks noGrp="1"/>
          </p:cNvSpPr>
          <p:nvPr>
            <p:ph type="body" sz="quarter" idx="22"/>
          </p:nvPr>
        </p:nvSpPr>
        <p:spPr>
          <a:xfrm>
            <a:off x="6126163" y="2357438"/>
            <a:ext cx="7589837" cy="5114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dirty="0">
                <a:latin typeface="Source Sans Pro Light" panose="020B0403030403020204" pitchFamily="34" charset="0"/>
                <a:ea typeface="Source Sans Pro Light" panose="020B0403030403020204" pitchFamily="34" charset="0"/>
              </a:defRPr>
            </a:lvl1pPr>
            <a:lvl2pPr>
              <a:defRPr lang="en-US" sz="1800" b="0" i="0" dirty="0">
                <a:latin typeface="Source Sans Pro Light" panose="020B0403030403020204" pitchFamily="34" charset="0"/>
                <a:ea typeface="Source Sans Pro Light" panose="020B0403030403020204" pitchFamily="34" charset="0"/>
              </a:defRPr>
            </a:lvl2pPr>
            <a:lvl3pPr>
              <a:defRPr lang="en-US" sz="1600" b="0" i="0" dirty="0">
                <a:latin typeface="Source Sans Pro Light" panose="020B0403030403020204" pitchFamily="34" charset="0"/>
                <a:ea typeface="Source Sans Pro Light" panose="020B0403030403020204" pitchFamily="34" charset="0"/>
              </a:defRPr>
            </a:lvl3pPr>
            <a:lvl4pPr>
              <a:defRPr lang="en-US" sz="1400" b="0" i="0" dirty="0">
                <a:latin typeface="Source Sans Pro Light" panose="020B0403030403020204" pitchFamily="34" charset="0"/>
                <a:ea typeface="Source Sans Pro Light" panose="020B0403030403020204" pitchFamily="34" charset="0"/>
              </a:defRPr>
            </a:lvl4pPr>
            <a:lvl5pPr>
              <a:defRPr lang="en-US" sz="1200" b="0" i="0" dirty="0">
                <a:latin typeface="Source Sans Pro Light" panose="020B0403030403020204" pitchFamily="34" charset="0"/>
                <a:ea typeface="Source Sans Pro Light" panose="020B0403030403020204" pitchFamily="34" charset="0"/>
              </a:defRPr>
            </a:lvl5pPr>
          </a:lstStyle>
          <a:p>
            <a:pPr lvl="0"/>
            <a:r>
              <a:rPr lang="en-US"/>
              <a:t>Click to edit Master text styles</a:t>
            </a:r>
          </a:p>
          <a:p>
            <a:pPr marL="171450" lvl="1" indent="-158750"/>
            <a:r>
              <a:rPr lang="en-US"/>
              <a:t>Second level</a:t>
            </a:r>
          </a:p>
          <a:p>
            <a:pPr marL="488950" lvl="2" indent="-198438"/>
            <a:r>
              <a:rPr lang="en-US"/>
              <a:t>Third level</a:t>
            </a:r>
          </a:p>
          <a:p>
            <a:pPr marL="806450" lvl="3" indent="-171450"/>
            <a:r>
              <a:rPr lang="en-US"/>
              <a:t>Fourth level</a:t>
            </a:r>
          </a:p>
          <a:p>
            <a:pPr marL="1096963" lvl="4" indent="-171450"/>
            <a:r>
              <a:rPr lang="en-US"/>
              <a:t>Fifth level</a:t>
            </a:r>
          </a:p>
        </p:txBody>
      </p:sp>
    </p:spTree>
    <p:extLst>
      <p:ext uri="{BB962C8B-B14F-4D97-AF65-F5344CB8AC3E}">
        <p14:creationId xmlns:p14="http://schemas.microsoft.com/office/powerpoint/2010/main" val="334478747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rrow 3 Column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8C2E-01D3-3048-9B9F-8C82816E6D9F}"/>
              </a:ext>
            </a:extLst>
          </p:cNvPr>
          <p:cNvSpPr>
            <a:spLocks noGrp="1"/>
          </p:cNvSpPr>
          <p:nvPr>
            <p:ph type="title" hasCustomPrompt="1"/>
          </p:nvPr>
        </p:nvSpPr>
        <p:spPr>
          <a:xfrm>
            <a:off x="914399" y="640080"/>
            <a:ext cx="12801600" cy="548640"/>
          </a:xfrm>
        </p:spPr>
        <p:txBody>
          <a:bodyPr/>
          <a:lstStyle/>
          <a:p>
            <a:r>
              <a:rPr lang="en-US"/>
              <a:t>Add a title (max 1 line)…</a:t>
            </a:r>
          </a:p>
        </p:txBody>
      </p:sp>
      <p:sp>
        <p:nvSpPr>
          <p:cNvPr id="17" name="Text Placeholder 2">
            <a:extLst>
              <a:ext uri="{FF2B5EF4-FFF2-40B4-BE49-F238E27FC236}">
                <a16:creationId xmlns:a16="http://schemas.microsoft.com/office/drawing/2014/main" id="{3558D91B-10C9-6742-8B1B-BDBC6A166488}"/>
              </a:ext>
            </a:extLst>
          </p:cNvPr>
          <p:cNvSpPr>
            <a:spLocks noGrp="1"/>
          </p:cNvSpPr>
          <p:nvPr>
            <p:ph type="body" sz="quarter" idx="10" hasCustomPrompt="1"/>
          </p:nvPr>
        </p:nvSpPr>
        <p:spPr>
          <a:xfrm>
            <a:off x="914399" y="1371600"/>
            <a:ext cx="12801600" cy="640080"/>
          </a:xfrm>
          <a:prstGeom prst="rect">
            <a:avLst/>
          </a:prstGeom>
        </p:spPr>
        <p:txBody>
          <a:bodyPr l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a subtitle (max 3 lines)…</a:t>
            </a:r>
          </a:p>
        </p:txBody>
      </p:sp>
      <p:sp>
        <p:nvSpPr>
          <p:cNvPr id="19" name="Text Placeholder 18">
            <a:extLst>
              <a:ext uri="{FF2B5EF4-FFF2-40B4-BE49-F238E27FC236}">
                <a16:creationId xmlns:a16="http://schemas.microsoft.com/office/drawing/2014/main" id="{B7077BF1-0326-9349-8EF8-EA8DCC1F77E5}"/>
              </a:ext>
            </a:extLst>
          </p:cNvPr>
          <p:cNvSpPr>
            <a:spLocks noGrp="1"/>
          </p:cNvSpPr>
          <p:nvPr>
            <p:ph type="body" sz="quarter" idx="21" hasCustomPrompt="1"/>
          </p:nvPr>
        </p:nvSpPr>
        <p:spPr>
          <a:xfrm>
            <a:off x="914398" y="2242686"/>
            <a:ext cx="4335145" cy="640081"/>
          </a:xfrm>
          <a:prstGeom prst="homePlate">
            <a:avLst>
              <a:gd name="adj" fmla="val 19907"/>
            </a:avLst>
          </a:prstGeom>
          <a:solidFill>
            <a:schemeClr val="accent1"/>
          </a:solidFill>
          <a:ln w="6350">
            <a:noFill/>
            <a:miter lim="800000"/>
            <a:headEnd/>
            <a:tailEnd/>
          </a:ln>
        </p:spPr>
        <p:txBody>
          <a:bodyPr lIns="120342" tIns="62578" rIns="120342" bIns="62578" anchor="ctr">
            <a:prstTxWarp prst="textNoShape">
              <a:avLst/>
            </a:prstTxWarp>
          </a:bodyPr>
          <a:lstStyle>
            <a:lvl1pPr>
              <a:defRPr lang="en-US" sz="1100" b="1" smtClean="0">
                <a:solidFill>
                  <a:schemeClr val="bg1"/>
                </a:solidFill>
                <a:latin typeface="+mn-lt"/>
                <a:ea typeface="Source Sans Pro" panose="020B0503030403020204" pitchFamily="34" charset="0"/>
                <a:cs typeface="Source Sans Pro" panose="020B0503030403020204" pitchFamily="34" charset="0"/>
              </a:defRPr>
            </a:lvl1pPr>
            <a:lvl2pPr marL="12700" indent="0">
              <a:buNone/>
              <a:tabLst/>
              <a:defRPr lang="en-US" sz="1600" b="0" i="0" smtClean="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a:defRPr lang="en-US" sz="2308" smtClean="0">
                <a:solidFill>
                  <a:schemeClr val="tx1"/>
                </a:solidFill>
                <a:latin typeface="Arial" pitchFamily="-65" charset="0"/>
                <a:ea typeface="ＭＳ Ｐゴシック" pitchFamily="-65" charset="-128"/>
                <a:cs typeface="ＭＳ Ｐゴシック" pitchFamily="-65" charset="-128"/>
              </a:defRPr>
            </a:lvl3pPr>
            <a:lvl4pPr>
              <a:defRPr lang="en-US" sz="2308" smtClean="0">
                <a:solidFill>
                  <a:schemeClr val="tx1"/>
                </a:solidFill>
                <a:latin typeface="Arial" pitchFamily="-65" charset="0"/>
                <a:ea typeface="ＭＳ Ｐゴシック" pitchFamily="-65" charset="-128"/>
                <a:cs typeface="ＭＳ Ｐゴシック" pitchFamily="-65" charset="-128"/>
              </a:defRPr>
            </a:lvl4pPr>
            <a:lvl5pPr>
              <a:defRPr lang="en-US" sz="2308">
                <a:solidFill>
                  <a:schemeClr val="tx1"/>
                </a:solidFill>
                <a:latin typeface="Arial" pitchFamily="-65" charset="0"/>
                <a:ea typeface="ＭＳ Ｐゴシック" pitchFamily="-65" charset="-128"/>
                <a:cs typeface="ＭＳ Ｐゴシック" pitchFamily="-65" charset="-128"/>
              </a:defRPr>
            </a:lvl5pPr>
          </a:lstStyle>
          <a:p>
            <a:pPr lvl="0" defTabSz="1203568" eaLnBrk="0" fontAlgn="base" hangingPunct="0">
              <a:spcBef>
                <a:spcPct val="0"/>
              </a:spcBef>
              <a:spcAft>
                <a:spcPct val="0"/>
              </a:spcAft>
            </a:pPr>
            <a:r>
              <a:rPr lang="en-US"/>
              <a:t>Add a key step…</a:t>
            </a:r>
          </a:p>
          <a:p>
            <a:pPr lvl="1" defTabSz="1203568" eaLnBrk="0" fontAlgn="base" hangingPunct="0">
              <a:spcBef>
                <a:spcPct val="0"/>
              </a:spcBef>
              <a:spcAft>
                <a:spcPct val="0"/>
              </a:spcAft>
            </a:pPr>
            <a:r>
              <a:rPr lang="en-US"/>
              <a:t>Add a description</a:t>
            </a:r>
          </a:p>
        </p:txBody>
      </p:sp>
      <p:sp>
        <p:nvSpPr>
          <p:cNvPr id="20" name="Text Placeholder 18">
            <a:extLst>
              <a:ext uri="{FF2B5EF4-FFF2-40B4-BE49-F238E27FC236}">
                <a16:creationId xmlns:a16="http://schemas.microsoft.com/office/drawing/2014/main" id="{301B7D1B-D1B2-2D4B-B275-668ADE3DE694}"/>
              </a:ext>
            </a:extLst>
          </p:cNvPr>
          <p:cNvSpPr>
            <a:spLocks noGrp="1"/>
          </p:cNvSpPr>
          <p:nvPr>
            <p:ph type="body" sz="quarter" idx="22" hasCustomPrompt="1"/>
          </p:nvPr>
        </p:nvSpPr>
        <p:spPr>
          <a:xfrm>
            <a:off x="5212078" y="2242686"/>
            <a:ext cx="4335146" cy="640081"/>
          </a:xfrm>
          <a:prstGeom prst="chevron">
            <a:avLst>
              <a:gd name="adj" fmla="val 19772"/>
            </a:avLst>
          </a:prstGeom>
          <a:solidFill>
            <a:schemeClr val="accent1"/>
          </a:solidFill>
          <a:ln w="6350">
            <a:noFill/>
            <a:miter lim="800000"/>
            <a:headEnd/>
            <a:tailEnd/>
          </a:ln>
        </p:spPr>
        <p:txBody>
          <a:bodyPr vert="horz" wrap="square" lIns="120342" tIns="62578" rIns="120342" bIns="62578" numCol="1" anchor="ctr" anchorCtr="0" compatLnSpc="1">
            <a:prstTxWarp prst="textNoShape">
              <a:avLst/>
            </a:prstTxWarp>
          </a:bodyPr>
          <a:lstStyle>
            <a:lvl1pPr>
              <a:defRPr lang="en-US" sz="1100" b="1" dirty="0" smtClean="0">
                <a:solidFill>
                  <a:schemeClr val="bg1"/>
                </a:solidFill>
                <a:latin typeface="+mn-lt"/>
                <a:ea typeface="Source Sans Pro" panose="020B0503030403020204" pitchFamily="34" charset="0"/>
                <a:cs typeface="Source Sans Pro" panose="020B0503030403020204" pitchFamily="34" charset="0"/>
              </a:defRPr>
            </a:lvl1pPr>
            <a:lvl2pPr>
              <a:defRPr lang="en-US" sz="1600" b="0" i="0" kern="1200" dirty="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stStyle>
          <a:p>
            <a:pPr lvl="0" defTabSz="1203568" eaLnBrk="0" fontAlgn="base" hangingPunct="0">
              <a:spcBef>
                <a:spcPct val="0"/>
              </a:spcBef>
              <a:spcAft>
                <a:spcPct val="0"/>
              </a:spcAft>
            </a:pPr>
            <a:r>
              <a:rPr lang="en-US"/>
              <a:t>Add a key step…</a:t>
            </a:r>
          </a:p>
          <a:p>
            <a:pPr marL="12700" lvl="1" indent="0" algn="l" defTabSz="1203568" rtl="0" eaLnBrk="0" fontAlgn="base" latinLnBrk="0" hangingPunct="0">
              <a:lnSpc>
                <a:spcPct val="90000"/>
              </a:lnSpc>
              <a:spcBef>
                <a:spcPct val="0"/>
              </a:spcBef>
              <a:spcAft>
                <a:spcPct val="0"/>
              </a:spcAft>
              <a:buFont typeface="Arial" panose="020B0604020202020204" pitchFamily="34" charset="0"/>
              <a:buNone/>
              <a:tabLst/>
            </a:pPr>
            <a:r>
              <a:rPr lang="en-US"/>
              <a:t>Add a description</a:t>
            </a:r>
          </a:p>
        </p:txBody>
      </p:sp>
      <p:sp>
        <p:nvSpPr>
          <p:cNvPr id="23" name="Text Placeholder 18">
            <a:extLst>
              <a:ext uri="{FF2B5EF4-FFF2-40B4-BE49-F238E27FC236}">
                <a16:creationId xmlns:a16="http://schemas.microsoft.com/office/drawing/2014/main" id="{6F774C2E-F16C-604C-8B8F-EE52B0D8CA81}"/>
              </a:ext>
            </a:extLst>
          </p:cNvPr>
          <p:cNvSpPr>
            <a:spLocks noGrp="1"/>
          </p:cNvSpPr>
          <p:nvPr>
            <p:ph type="body" sz="quarter" idx="25" hasCustomPrompt="1"/>
          </p:nvPr>
        </p:nvSpPr>
        <p:spPr>
          <a:xfrm>
            <a:off x="9509759" y="2242686"/>
            <a:ext cx="4335145" cy="640081"/>
          </a:xfrm>
          <a:prstGeom prst="chevron">
            <a:avLst>
              <a:gd name="adj" fmla="val 19772"/>
            </a:avLst>
          </a:prstGeom>
          <a:solidFill>
            <a:schemeClr val="accent1"/>
          </a:solidFill>
          <a:ln w="6350">
            <a:noFill/>
            <a:miter lim="800000"/>
            <a:headEnd/>
            <a:tailEnd/>
          </a:ln>
        </p:spPr>
        <p:txBody>
          <a:bodyPr vert="horz" wrap="square" lIns="120342" tIns="62578" rIns="120342" bIns="62578" numCol="1" anchor="ctr" anchorCtr="0" compatLnSpc="1">
            <a:prstTxWarp prst="textNoShape">
              <a:avLst/>
            </a:prstTxWarp>
          </a:bodyPr>
          <a:lstStyle>
            <a:lvl1pPr>
              <a:defRPr lang="en-US" sz="1100" b="1" dirty="0" smtClean="0">
                <a:solidFill>
                  <a:schemeClr val="bg1"/>
                </a:solidFill>
                <a:latin typeface="+mn-lt"/>
                <a:ea typeface="Source Sans Pro" panose="020B0503030403020204" pitchFamily="34" charset="0"/>
                <a:cs typeface="Source Sans Pro" panose="020B0503030403020204" pitchFamily="34" charset="0"/>
              </a:defRPr>
            </a:lvl1pPr>
            <a:lvl2pPr>
              <a:defRPr lang="en-US" sz="1600" b="0" i="0" kern="1200" dirty="0">
                <a:solidFill>
                  <a:schemeClr val="bg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stStyle>
          <a:p>
            <a:pPr lvl="0" defTabSz="1203568" eaLnBrk="0" fontAlgn="base" hangingPunct="0">
              <a:spcBef>
                <a:spcPct val="0"/>
              </a:spcBef>
              <a:spcAft>
                <a:spcPct val="0"/>
              </a:spcAft>
            </a:pPr>
            <a:r>
              <a:rPr lang="en-US"/>
              <a:t>Add a key step…</a:t>
            </a:r>
          </a:p>
          <a:p>
            <a:pPr marL="401638" lvl="1" indent="-388938" algn="l" defTabSz="1203568" rtl="0" eaLnBrk="0" fontAlgn="base" latinLnBrk="0" hangingPunct="0">
              <a:lnSpc>
                <a:spcPct val="90000"/>
              </a:lnSpc>
              <a:spcBef>
                <a:spcPct val="0"/>
              </a:spcBef>
              <a:spcAft>
                <a:spcPct val="0"/>
              </a:spcAft>
              <a:buFont typeface="Arial" panose="020B0604020202020204" pitchFamily="34" charset="0"/>
              <a:buNone/>
              <a:tabLst/>
            </a:pPr>
            <a:r>
              <a:rPr lang="en-US"/>
              <a:t>Add a description</a:t>
            </a:r>
          </a:p>
        </p:txBody>
      </p:sp>
      <p:sp>
        <p:nvSpPr>
          <p:cNvPr id="28" name="Text Placeholder 27">
            <a:extLst>
              <a:ext uri="{FF2B5EF4-FFF2-40B4-BE49-F238E27FC236}">
                <a16:creationId xmlns:a16="http://schemas.microsoft.com/office/drawing/2014/main" id="{945927C3-6D65-474C-A0BA-38633008EAFF}"/>
              </a:ext>
            </a:extLst>
          </p:cNvPr>
          <p:cNvSpPr>
            <a:spLocks noGrp="1"/>
          </p:cNvSpPr>
          <p:nvPr>
            <p:ph type="body" sz="quarter" idx="26" hasCustomPrompt="1"/>
          </p:nvPr>
        </p:nvSpPr>
        <p:spPr>
          <a:xfrm>
            <a:off x="91439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
        <p:nvSpPr>
          <p:cNvPr id="29" name="Text Placeholder 27">
            <a:extLst>
              <a:ext uri="{FF2B5EF4-FFF2-40B4-BE49-F238E27FC236}">
                <a16:creationId xmlns:a16="http://schemas.microsoft.com/office/drawing/2014/main" id="{5BEFB1A5-FE00-EB41-B8A0-BBDDFC7271FE}"/>
              </a:ext>
            </a:extLst>
          </p:cNvPr>
          <p:cNvSpPr>
            <a:spLocks noGrp="1"/>
          </p:cNvSpPr>
          <p:nvPr>
            <p:ph type="body" sz="quarter" idx="27" hasCustomPrompt="1"/>
          </p:nvPr>
        </p:nvSpPr>
        <p:spPr>
          <a:xfrm>
            <a:off x="521207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
        <p:nvSpPr>
          <p:cNvPr id="30" name="Text Placeholder 27">
            <a:extLst>
              <a:ext uri="{FF2B5EF4-FFF2-40B4-BE49-F238E27FC236}">
                <a16:creationId xmlns:a16="http://schemas.microsoft.com/office/drawing/2014/main" id="{06AA184F-FC5C-1F4C-B8B6-376A57C63B95}"/>
              </a:ext>
            </a:extLst>
          </p:cNvPr>
          <p:cNvSpPr>
            <a:spLocks noGrp="1"/>
          </p:cNvSpPr>
          <p:nvPr>
            <p:ph type="body" sz="quarter" idx="28" hasCustomPrompt="1"/>
          </p:nvPr>
        </p:nvSpPr>
        <p:spPr>
          <a:xfrm>
            <a:off x="9509759" y="2928488"/>
            <a:ext cx="4206240" cy="4389120"/>
          </a:xfrm>
          <a:prstGeom prst="rect">
            <a:avLst/>
          </a:prstGeom>
          <a:solidFill>
            <a:schemeClr val="bg1"/>
          </a:solidFill>
          <a:ln w="6350">
            <a:solidFill>
              <a:schemeClr val="bg2"/>
            </a:solidFill>
            <a:miter lim="800000"/>
            <a:headEnd/>
            <a:tailEnd/>
          </a:ln>
        </p:spPr>
        <p:txBody>
          <a:bodyPr lIns="91440" tIns="91440" rIns="91440" bIns="0">
            <a:prstTxWarp prst="textNoShape">
              <a:avLst/>
            </a:prstTxWarp>
          </a:bodyPr>
          <a:lstStyle>
            <a:lvl1pPr>
              <a:defRPr lang="en-US" sz="1200" smtClean="0">
                <a:solidFill>
                  <a:schemeClr val="tx1"/>
                </a:solidFill>
                <a:latin typeface="+mn-lt"/>
                <a:ea typeface="Source Sans Pro" panose="020B0503030403020204" pitchFamily="34" charset="0"/>
                <a:cs typeface="Source Sans Pro" panose="020B0503030403020204" pitchFamily="34" charset="0"/>
              </a:defRPr>
            </a:lvl1pPr>
            <a:lvl2pPr marL="114300" indent="-114300">
              <a:tabLst/>
              <a:defRPr lang="en-US" sz="1200" smtClean="0">
                <a:solidFill>
                  <a:schemeClr val="tx1"/>
                </a:solidFill>
                <a:latin typeface="+mn-lt"/>
                <a:ea typeface="Source Sans Pro" panose="020B0503030403020204" pitchFamily="34" charset="0"/>
                <a:cs typeface="Source Sans Pro" panose="020B0503030403020204" pitchFamily="34" charset="0"/>
              </a:defRPr>
            </a:lvl2pPr>
            <a:lvl3pPr marL="514350" indent="133350">
              <a:tabLst/>
              <a:defRPr lang="en-US" sz="1200" smtClean="0">
                <a:solidFill>
                  <a:schemeClr val="tx1"/>
                </a:solidFill>
                <a:latin typeface="Arial" pitchFamily="-65" charset="0"/>
                <a:ea typeface="ＭＳ Ｐゴシック" pitchFamily="-65" charset="-128"/>
                <a:cs typeface="ＭＳ Ｐゴシック" pitchFamily="-65" charset="-128"/>
              </a:defRPr>
            </a:lvl3pPr>
            <a:lvl4pPr marL="857250" indent="282575">
              <a:tabLst/>
              <a:defRPr lang="en-US" sz="1200" smtClean="0">
                <a:solidFill>
                  <a:schemeClr val="tx1"/>
                </a:solidFill>
                <a:latin typeface="Arial" pitchFamily="-65" charset="0"/>
                <a:ea typeface="ＭＳ Ｐゴシック" pitchFamily="-65" charset="-128"/>
                <a:cs typeface="ＭＳ Ｐゴシック" pitchFamily="-65" charset="-128"/>
              </a:defRPr>
            </a:lvl4pPr>
            <a:lvl5pPr>
              <a:defRPr lang="en-US" sz="1200">
                <a:solidFill>
                  <a:schemeClr val="tx1"/>
                </a:solidFill>
                <a:latin typeface="Arial" pitchFamily="-65" charset="0"/>
                <a:ea typeface="ＭＳ Ｐゴシック" pitchFamily="-65" charset="-128"/>
                <a:cs typeface="ＭＳ Ｐゴシック" pitchFamily="-65" charset="-128"/>
              </a:defRPr>
            </a:lvl5pPr>
          </a:lstStyle>
          <a:p>
            <a:pPr lvl="0" defTabSz="1285875" eaLnBrk="0" fontAlgn="base" hangingPunct="0">
              <a:spcBef>
                <a:spcPct val="0"/>
              </a:spcBef>
              <a:spcAft>
                <a:spcPct val="0"/>
              </a:spcAft>
            </a:pPr>
            <a:r>
              <a:rPr lang="en-US"/>
              <a:t>Add heading</a:t>
            </a:r>
          </a:p>
          <a:p>
            <a:pPr marL="154305" lvl="1" indent="-154305" eaLnBrk="0" fontAlgn="base" hangingPunct="0">
              <a:spcBef>
                <a:spcPts val="600"/>
              </a:spcBef>
              <a:spcAft>
                <a:spcPct val="0"/>
              </a:spcAft>
              <a:buFont typeface="Arial" charset="0"/>
            </a:pPr>
            <a:r>
              <a:rPr lang="en-US"/>
              <a:t>Add second level</a:t>
            </a:r>
          </a:p>
        </p:txBody>
      </p:sp>
    </p:spTree>
    <p:extLst>
      <p:ext uri="{BB962C8B-B14F-4D97-AF65-F5344CB8AC3E}">
        <p14:creationId xmlns:p14="http://schemas.microsoft.com/office/powerpoint/2010/main" val="17905742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Brief Title Slide">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D530A9-A236-C848-B15A-1E3F4AC3B49A}"/>
              </a:ext>
            </a:extLst>
          </p:cNvPr>
          <p:cNvSpPr txBox="1"/>
          <p:nvPr userDrawn="1"/>
        </p:nvSpPr>
        <p:spPr>
          <a:xfrm>
            <a:off x="2461161" y="957895"/>
            <a:ext cx="9634612" cy="952242"/>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106228" tIns="53115" rIns="106228" bIns="53115" numCol="1" rtlCol="0" anchor="t" anchorCtr="0" compatLnSpc="1">
            <a:prstTxWarp prst="textNoShape">
              <a:avLst/>
            </a:prstTxWarp>
            <a:spAutoFit/>
          </a:bodyPr>
          <a:lstStyle/>
          <a:p>
            <a:pPr algn="ctr"/>
            <a:r>
              <a:rPr lang="en-US" sz="3200" b="1" i="0">
                <a:solidFill>
                  <a:schemeClr val="bg1"/>
                </a:solidFill>
                <a:latin typeface="Source Sans Pro Semibold" panose="020B0503030403020204" pitchFamily="34" charset="0"/>
                <a:ea typeface="Source Sans Pro Semibold" panose="020B0503030403020204" pitchFamily="34" charset="0"/>
              </a:rPr>
              <a:t>CONTACT US FOR IN-DEPTH RESEARCH &amp; ANALYSIS </a:t>
            </a:r>
          </a:p>
          <a:p>
            <a:pPr algn="ctr"/>
            <a:endParaRPr lang="en-US" sz="491">
              <a:solidFill>
                <a:schemeClr val="bg1"/>
              </a:solidFill>
              <a:latin typeface="+mn-lt"/>
            </a:endParaRPr>
          </a:p>
          <a:p>
            <a:pPr algn="ctr">
              <a:spcBef>
                <a:spcPts val="0"/>
              </a:spcBef>
            </a:pPr>
            <a:r>
              <a:rPr lang="en-US" sz="1800">
                <a:solidFill>
                  <a:schemeClr val="bg1"/>
                </a:solidFill>
                <a:latin typeface="+mn-lt"/>
              </a:rPr>
              <a:t>info@harborresearch.com   |  +1 303.786.9000  |  www.harborresearch.com </a:t>
            </a:r>
          </a:p>
        </p:txBody>
      </p:sp>
      <p:sp>
        <p:nvSpPr>
          <p:cNvPr id="9" name="TextBox 8">
            <a:extLst>
              <a:ext uri="{FF2B5EF4-FFF2-40B4-BE49-F238E27FC236}">
                <a16:creationId xmlns:a16="http://schemas.microsoft.com/office/drawing/2014/main" id="{1A8DB3CA-834D-E64D-AD0E-F7B37D045566}"/>
              </a:ext>
            </a:extLst>
          </p:cNvPr>
          <p:cNvSpPr txBox="1"/>
          <p:nvPr userDrawn="1"/>
        </p:nvSpPr>
        <p:spPr>
          <a:xfrm>
            <a:off x="914400" y="6978225"/>
            <a:ext cx="12801600" cy="55399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just"/>
            <a:r>
              <a:rPr lang="en-US" sz="1200">
                <a:solidFill>
                  <a:schemeClr val="bg1"/>
                </a:solidFill>
                <a:latin typeface="Source Sans Pro Light" panose="020B0403030403020204" pitchFamily="34" charset="0"/>
                <a:ea typeface="Source Sans Pro Light" panose="020B0403030403020204" pitchFamily="34" charset="0"/>
              </a:rPr>
              <a:t>Harbor Research has over thirty years of experience working with clients on growth strategy and new business creation. At the core of Harbor’s approach is a deep understanding of the core technologies, markets and business characteristics as well as the management and organizational challenges companies face adopting and developing digital and smart systems technologies. We strive to generate deep insight into how emergent technologies drive value creation and competitive advantage in our clients’ businesses and the economy as a whole. </a:t>
            </a:r>
          </a:p>
        </p:txBody>
      </p:sp>
      <p:pic>
        <p:nvPicPr>
          <p:cNvPr id="10" name="Picture 9" descr="A close-up of a watch&#10;&#10;Description automatically generated with medium confidence">
            <a:extLst>
              <a:ext uri="{FF2B5EF4-FFF2-40B4-BE49-F238E27FC236}">
                <a16:creationId xmlns:a16="http://schemas.microsoft.com/office/drawing/2014/main" id="{25BC217F-01A1-F842-8ADA-F0347088CBD0}"/>
              </a:ext>
            </a:extLst>
          </p:cNvPr>
          <p:cNvPicPr>
            <a:picLocks noChangeAspect="1"/>
          </p:cNvPicPr>
          <p:nvPr userDrawn="1"/>
        </p:nvPicPr>
        <p:blipFill>
          <a:blip r:embed="rId2"/>
          <a:stretch>
            <a:fillRect/>
          </a:stretch>
        </p:blipFill>
        <p:spPr>
          <a:xfrm>
            <a:off x="3504065" y="1285967"/>
            <a:ext cx="7416185" cy="5834178"/>
          </a:xfrm>
          <a:prstGeom prst="rect">
            <a:avLst/>
          </a:prstGeom>
        </p:spPr>
      </p:pic>
      <p:grpSp>
        <p:nvGrpSpPr>
          <p:cNvPr id="13" name="Group 12">
            <a:extLst>
              <a:ext uri="{FF2B5EF4-FFF2-40B4-BE49-F238E27FC236}">
                <a16:creationId xmlns:a16="http://schemas.microsoft.com/office/drawing/2014/main" id="{8697247F-B8C0-D640-A5A7-6918E5C06EE6}"/>
              </a:ext>
            </a:extLst>
          </p:cNvPr>
          <p:cNvGrpSpPr/>
          <p:nvPr userDrawn="1"/>
        </p:nvGrpSpPr>
        <p:grpSpPr>
          <a:xfrm>
            <a:off x="1475418" y="2333020"/>
            <a:ext cx="11700901" cy="3450237"/>
            <a:chOff x="2866874" y="3421714"/>
            <a:chExt cx="9197095" cy="2711941"/>
          </a:xfrm>
        </p:grpSpPr>
        <p:sp>
          <p:nvSpPr>
            <p:cNvPr id="15" name="TextBox 14">
              <a:extLst>
                <a:ext uri="{FF2B5EF4-FFF2-40B4-BE49-F238E27FC236}">
                  <a16:creationId xmlns:a16="http://schemas.microsoft.com/office/drawing/2014/main" id="{12B0E44E-0D43-AC42-9D60-BA47B04A4C16}"/>
                </a:ext>
              </a:extLst>
            </p:cNvPr>
            <p:cNvSpPr txBox="1"/>
            <p:nvPr/>
          </p:nvSpPr>
          <p:spPr>
            <a:xfrm>
              <a:off x="3390288" y="5054461"/>
              <a:ext cx="1778070"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Technology &amp; Human</a:t>
              </a:r>
              <a:br>
                <a:rPr lang="en-US" sz="1200">
                  <a:solidFill>
                    <a:schemeClr val="bg1"/>
                  </a:solidFill>
                  <a:latin typeface="Source Sans Pro Light" panose="020B0403030403020204" pitchFamily="34" charset="0"/>
                  <a:ea typeface="Source Sans Pro Light" panose="020B0403030403020204" pitchFamily="34" charset="0"/>
                </a:rPr>
              </a:br>
              <a:r>
                <a:rPr lang="en-US" sz="1200">
                  <a:solidFill>
                    <a:schemeClr val="bg1"/>
                  </a:solidFill>
                  <a:latin typeface="Source Sans Pro Light" panose="020B0403030403020204" pitchFamily="34" charset="0"/>
                  <a:ea typeface="Source Sans Pro Light" panose="020B0403030403020204" pitchFamily="34" charset="0"/>
                </a:rPr>
                <a:t> Sciences Research </a:t>
              </a:r>
            </a:p>
          </p:txBody>
        </p:sp>
        <p:sp>
          <p:nvSpPr>
            <p:cNvPr id="16" name="TextBox 15">
              <a:extLst>
                <a:ext uri="{FF2B5EF4-FFF2-40B4-BE49-F238E27FC236}">
                  <a16:creationId xmlns:a16="http://schemas.microsoft.com/office/drawing/2014/main" id="{94FA305C-F676-8A41-97D4-327BA497365C}"/>
                </a:ext>
              </a:extLst>
            </p:cNvPr>
            <p:cNvSpPr txBox="1"/>
            <p:nvPr/>
          </p:nvSpPr>
          <p:spPr>
            <a:xfrm>
              <a:off x="2866874" y="4610296"/>
              <a:ext cx="2508935"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Scenario Planning, </a:t>
              </a:r>
            </a:p>
            <a:p>
              <a:pPr algn="r"/>
              <a:r>
                <a:rPr lang="en-US" sz="1200">
                  <a:solidFill>
                    <a:schemeClr val="bg1"/>
                  </a:solidFill>
                  <a:latin typeface="Source Sans Pro Light" panose="020B0403030403020204" pitchFamily="34" charset="0"/>
                  <a:ea typeface="Source Sans Pro Light" panose="020B0403030403020204" pitchFamily="34" charset="0"/>
                </a:rPr>
                <a:t>Modeling &amp; Forecasts</a:t>
              </a:r>
            </a:p>
          </p:txBody>
        </p:sp>
        <p:sp>
          <p:nvSpPr>
            <p:cNvPr id="17" name="TextBox 16">
              <a:extLst>
                <a:ext uri="{FF2B5EF4-FFF2-40B4-BE49-F238E27FC236}">
                  <a16:creationId xmlns:a16="http://schemas.microsoft.com/office/drawing/2014/main" id="{44B90597-167F-AA4A-B8EC-8BBBF8C1DA02}"/>
                </a:ext>
              </a:extLst>
            </p:cNvPr>
            <p:cNvSpPr txBox="1"/>
            <p:nvPr/>
          </p:nvSpPr>
          <p:spPr>
            <a:xfrm>
              <a:off x="6240138" y="3421714"/>
              <a:ext cx="1391289" cy="5227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200">
                  <a:solidFill>
                    <a:schemeClr val="bg1"/>
                  </a:solidFill>
                  <a:latin typeface="Source Sans Pro Light" panose="020B0403030403020204" pitchFamily="34" charset="0"/>
                  <a:ea typeface="Source Sans Pro Light" panose="020B0403030403020204" pitchFamily="34" charset="0"/>
                </a:rPr>
                <a:t>Growth </a:t>
              </a:r>
            </a:p>
            <a:p>
              <a:pPr algn="ctr"/>
              <a:r>
                <a:rPr lang="en-US" sz="1200">
                  <a:solidFill>
                    <a:schemeClr val="bg1"/>
                  </a:solidFill>
                  <a:latin typeface="Source Sans Pro Light" panose="020B0403030403020204" pitchFamily="34" charset="0"/>
                  <a:ea typeface="Source Sans Pro Light" panose="020B0403030403020204" pitchFamily="34" charset="0"/>
                </a:rPr>
                <a:t>Strategy</a:t>
              </a:r>
            </a:p>
            <a:p>
              <a:pPr algn="ctr"/>
              <a:r>
                <a:rPr lang="en-US" sz="1200">
                  <a:solidFill>
                    <a:schemeClr val="bg1"/>
                  </a:solidFill>
                  <a:latin typeface="Source Sans Pro Light" panose="020B0403030403020204" pitchFamily="34" charset="0"/>
                  <a:ea typeface="Source Sans Pro Light" panose="020B0403030403020204" pitchFamily="34" charset="0"/>
                </a:rPr>
                <a:t>Development</a:t>
              </a:r>
            </a:p>
          </p:txBody>
        </p:sp>
        <p:sp>
          <p:nvSpPr>
            <p:cNvPr id="18" name="TextBox 17">
              <a:extLst>
                <a:ext uri="{FF2B5EF4-FFF2-40B4-BE49-F238E27FC236}">
                  <a16:creationId xmlns:a16="http://schemas.microsoft.com/office/drawing/2014/main" id="{D3D1DF55-5E9C-9A4B-A1E0-E1377D06BAE6}"/>
                </a:ext>
              </a:extLst>
            </p:cNvPr>
            <p:cNvSpPr txBox="1"/>
            <p:nvPr/>
          </p:nvSpPr>
          <p:spPr>
            <a:xfrm>
              <a:off x="4129347" y="4166130"/>
              <a:ext cx="1606954" cy="3842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200">
                  <a:solidFill>
                    <a:schemeClr val="bg1"/>
                  </a:solidFill>
                  <a:latin typeface="Source Sans Pro Light" panose="020B0403030403020204" pitchFamily="34" charset="0"/>
                  <a:ea typeface="Source Sans Pro Light" panose="020B0403030403020204" pitchFamily="34" charset="0"/>
                </a:rPr>
                <a:t>Market Analysis</a:t>
              </a:r>
            </a:p>
            <a:p>
              <a:pPr algn="r"/>
              <a:r>
                <a:rPr lang="en-US" sz="1200">
                  <a:solidFill>
                    <a:schemeClr val="bg1"/>
                  </a:solidFill>
                  <a:latin typeface="Source Sans Pro Light" panose="020B0403030403020204" pitchFamily="34" charset="0"/>
                  <a:ea typeface="Source Sans Pro Light" panose="020B0403030403020204" pitchFamily="34" charset="0"/>
                </a:rPr>
                <a:t>&amp; Analyst Support</a:t>
              </a:r>
            </a:p>
          </p:txBody>
        </p:sp>
        <p:sp>
          <p:nvSpPr>
            <p:cNvPr id="21" name="TextBox 20">
              <a:extLst>
                <a:ext uri="{FF2B5EF4-FFF2-40B4-BE49-F238E27FC236}">
                  <a16:creationId xmlns:a16="http://schemas.microsoft.com/office/drawing/2014/main" id="{CCE80F33-AECC-D743-AF43-2044DBB98C0F}"/>
                </a:ext>
              </a:extLst>
            </p:cNvPr>
            <p:cNvSpPr txBox="1"/>
            <p:nvPr/>
          </p:nvSpPr>
          <p:spPr>
            <a:xfrm>
              <a:off x="7143383" y="3421714"/>
              <a:ext cx="1391289" cy="52276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200">
                  <a:solidFill>
                    <a:schemeClr val="bg1"/>
                  </a:solidFill>
                  <a:latin typeface="Source Sans Pro Light" panose="020B0403030403020204" pitchFamily="34" charset="0"/>
                  <a:ea typeface="Source Sans Pro Light" panose="020B0403030403020204" pitchFamily="34" charset="0"/>
                </a:rPr>
                <a:t>Business</a:t>
              </a:r>
            </a:p>
            <a:p>
              <a:pPr algn="ctr"/>
              <a:r>
                <a:rPr lang="en-US" sz="1200">
                  <a:solidFill>
                    <a:schemeClr val="bg1"/>
                  </a:solidFill>
                  <a:latin typeface="Source Sans Pro Light" panose="020B0403030403020204" pitchFamily="34" charset="0"/>
                  <a:ea typeface="Source Sans Pro Light" panose="020B0403030403020204" pitchFamily="34" charset="0"/>
                </a:rPr>
                <a:t>Model</a:t>
              </a:r>
            </a:p>
            <a:p>
              <a:pPr algn="ctr"/>
              <a:r>
                <a:rPr lang="en-US" sz="1200">
                  <a:solidFill>
                    <a:schemeClr val="bg1"/>
                  </a:solidFill>
                  <a:latin typeface="Source Sans Pro Light" panose="020B0403030403020204" pitchFamily="34" charset="0"/>
                  <a:ea typeface="Source Sans Pro Light" panose="020B0403030403020204" pitchFamily="34" charset="0"/>
                </a:rPr>
                <a:t>Design</a:t>
              </a:r>
            </a:p>
          </p:txBody>
        </p:sp>
        <p:sp>
          <p:nvSpPr>
            <p:cNvPr id="23" name="TextBox 22">
              <a:extLst>
                <a:ext uri="{FF2B5EF4-FFF2-40B4-BE49-F238E27FC236}">
                  <a16:creationId xmlns:a16="http://schemas.microsoft.com/office/drawing/2014/main" id="{DB116D01-4520-484D-AC95-8469A6C9F29C}"/>
                </a:ext>
              </a:extLst>
            </p:cNvPr>
            <p:cNvSpPr txBox="1"/>
            <p:nvPr/>
          </p:nvSpPr>
          <p:spPr>
            <a:xfrm>
              <a:off x="8945923" y="4262342"/>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Collaboration Workshops</a:t>
              </a:r>
            </a:p>
          </p:txBody>
        </p:sp>
        <p:sp>
          <p:nvSpPr>
            <p:cNvPr id="24" name="TextBox 23">
              <a:extLst>
                <a:ext uri="{FF2B5EF4-FFF2-40B4-BE49-F238E27FC236}">
                  <a16:creationId xmlns:a16="http://schemas.microsoft.com/office/drawing/2014/main" id="{982AF6A0-925F-914F-9B8D-C185E32D470B}"/>
                </a:ext>
              </a:extLst>
            </p:cNvPr>
            <p:cNvSpPr txBox="1"/>
            <p:nvPr/>
          </p:nvSpPr>
          <p:spPr>
            <a:xfrm>
              <a:off x="9187175" y="4576967"/>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Tech Discovery Forums</a:t>
              </a:r>
            </a:p>
          </p:txBody>
        </p:sp>
        <p:sp>
          <p:nvSpPr>
            <p:cNvPr id="25" name="TextBox 24">
              <a:extLst>
                <a:ext uri="{FF2B5EF4-FFF2-40B4-BE49-F238E27FC236}">
                  <a16:creationId xmlns:a16="http://schemas.microsoft.com/office/drawing/2014/main" id="{5279A333-103C-3041-AC3E-6B17F901FA37}"/>
                </a:ext>
              </a:extLst>
            </p:cNvPr>
            <p:cNvSpPr txBox="1"/>
            <p:nvPr/>
          </p:nvSpPr>
          <p:spPr>
            <a:xfrm>
              <a:off x="9376277" y="4891592"/>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Innovation Workshops</a:t>
              </a:r>
            </a:p>
          </p:txBody>
        </p:sp>
        <p:sp>
          <p:nvSpPr>
            <p:cNvPr id="26" name="TextBox 25">
              <a:extLst>
                <a:ext uri="{FF2B5EF4-FFF2-40B4-BE49-F238E27FC236}">
                  <a16:creationId xmlns:a16="http://schemas.microsoft.com/office/drawing/2014/main" id="{C8C55F6F-598B-4C4A-8287-77E1AA26B541}"/>
                </a:ext>
              </a:extLst>
            </p:cNvPr>
            <p:cNvSpPr txBox="1"/>
            <p:nvPr/>
          </p:nvSpPr>
          <p:spPr>
            <a:xfrm>
              <a:off x="9555034" y="5206218"/>
              <a:ext cx="2508935" cy="22946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200">
                  <a:solidFill>
                    <a:schemeClr val="bg1"/>
                  </a:solidFill>
                  <a:latin typeface="Source Sans Pro Light" panose="020B0403030403020204" pitchFamily="34" charset="0"/>
                  <a:ea typeface="Source Sans Pro Light" panose="020B0403030403020204" pitchFamily="34" charset="0"/>
                </a:rPr>
                <a:t>Smart Systems Lab</a:t>
              </a:r>
            </a:p>
          </p:txBody>
        </p:sp>
        <p:sp>
          <p:nvSpPr>
            <p:cNvPr id="27" name="TextBox 26">
              <a:extLst>
                <a:ext uri="{FF2B5EF4-FFF2-40B4-BE49-F238E27FC236}">
                  <a16:creationId xmlns:a16="http://schemas.microsoft.com/office/drawing/2014/main" id="{CE4008B0-28F8-DE47-8905-7037BDE9C864}"/>
                </a:ext>
              </a:extLst>
            </p:cNvPr>
            <p:cNvSpPr txBox="1"/>
            <p:nvPr/>
          </p:nvSpPr>
          <p:spPr>
            <a:xfrm>
              <a:off x="3073219" y="5759041"/>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400" b="1">
                  <a:solidFill>
                    <a:schemeClr val="bg1"/>
                  </a:solidFill>
                  <a:latin typeface="Source Sans Pro Light" panose="020B0403030403020204" pitchFamily="34" charset="0"/>
                  <a:ea typeface="Source Sans Pro Light" panose="020B0403030403020204" pitchFamily="34" charset="0"/>
                </a:rPr>
                <a:t>RESEARCH</a:t>
              </a:r>
            </a:p>
          </p:txBody>
        </p:sp>
        <p:sp>
          <p:nvSpPr>
            <p:cNvPr id="28" name="TextBox 27">
              <a:extLst>
                <a:ext uri="{FF2B5EF4-FFF2-40B4-BE49-F238E27FC236}">
                  <a16:creationId xmlns:a16="http://schemas.microsoft.com/office/drawing/2014/main" id="{B8425BA6-1EDF-FD4C-A066-25FA997E4A23}"/>
                </a:ext>
              </a:extLst>
            </p:cNvPr>
            <p:cNvSpPr txBox="1"/>
            <p:nvPr/>
          </p:nvSpPr>
          <p:spPr>
            <a:xfrm>
              <a:off x="4334850" y="3562234"/>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400" b="1">
                  <a:solidFill>
                    <a:schemeClr val="bg1"/>
                  </a:solidFill>
                  <a:latin typeface="Source Sans Pro Light" panose="020B0403030403020204" pitchFamily="34" charset="0"/>
                  <a:ea typeface="Source Sans Pro Light" panose="020B0403030403020204" pitchFamily="34" charset="0"/>
                </a:rPr>
                <a:t> STRATEGY</a:t>
              </a:r>
            </a:p>
          </p:txBody>
        </p:sp>
        <p:sp>
          <p:nvSpPr>
            <p:cNvPr id="29" name="TextBox 28">
              <a:extLst>
                <a:ext uri="{FF2B5EF4-FFF2-40B4-BE49-F238E27FC236}">
                  <a16:creationId xmlns:a16="http://schemas.microsoft.com/office/drawing/2014/main" id="{DC423549-A52F-3443-BB3B-3773033A355B}"/>
                </a:ext>
              </a:extLst>
            </p:cNvPr>
            <p:cNvSpPr txBox="1"/>
            <p:nvPr/>
          </p:nvSpPr>
          <p:spPr>
            <a:xfrm>
              <a:off x="9025472" y="3560850"/>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400" b="1">
                  <a:solidFill>
                    <a:schemeClr val="bg1"/>
                  </a:solidFill>
                  <a:latin typeface="Source Sans Pro Light" panose="020B0403030403020204" pitchFamily="34" charset="0"/>
                  <a:ea typeface="Source Sans Pro Light" panose="020B0403030403020204" pitchFamily="34" charset="0"/>
                </a:rPr>
                <a:t>DESIGN</a:t>
              </a:r>
            </a:p>
          </p:txBody>
        </p:sp>
        <p:sp>
          <p:nvSpPr>
            <p:cNvPr id="30" name="TextBox 29">
              <a:extLst>
                <a:ext uri="{FF2B5EF4-FFF2-40B4-BE49-F238E27FC236}">
                  <a16:creationId xmlns:a16="http://schemas.microsoft.com/office/drawing/2014/main" id="{12E4A872-56FA-0340-ADE0-06EA73AD94C3}"/>
                </a:ext>
              </a:extLst>
            </p:cNvPr>
            <p:cNvSpPr txBox="1"/>
            <p:nvPr/>
          </p:nvSpPr>
          <p:spPr>
            <a:xfrm>
              <a:off x="10261574" y="5759041"/>
              <a:ext cx="1379235" cy="374614"/>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400" b="1">
                  <a:solidFill>
                    <a:schemeClr val="bg1"/>
                  </a:solidFill>
                  <a:latin typeface="Source Sans Pro Light" panose="020B0403030403020204" pitchFamily="34" charset="0"/>
                  <a:ea typeface="Source Sans Pro Light" panose="020B0403030403020204" pitchFamily="34" charset="0"/>
                </a:rPr>
                <a:t>FORUMS</a:t>
              </a:r>
            </a:p>
          </p:txBody>
        </p:sp>
      </p:grpSp>
      <p:pic>
        <p:nvPicPr>
          <p:cNvPr id="31" name="Picture 30" descr="A picture containing text, clipart, tableware, dishware&#10;&#10;Description automatically generated">
            <a:extLst>
              <a:ext uri="{FF2B5EF4-FFF2-40B4-BE49-F238E27FC236}">
                <a16:creationId xmlns:a16="http://schemas.microsoft.com/office/drawing/2014/main" id="{0D5394B7-CDD3-EC49-9D8C-7D12E4998CC7}"/>
              </a:ext>
            </a:extLst>
          </p:cNvPr>
          <p:cNvPicPr>
            <a:picLocks noChangeAspect="1"/>
          </p:cNvPicPr>
          <p:nvPr userDrawn="1"/>
        </p:nvPicPr>
        <p:blipFill>
          <a:blip r:embed="rId3"/>
          <a:stretch>
            <a:fillRect/>
          </a:stretch>
        </p:blipFill>
        <p:spPr>
          <a:xfrm>
            <a:off x="12726924" y="7589520"/>
            <a:ext cx="989076" cy="403860"/>
          </a:xfrm>
          <a:prstGeom prst="rect">
            <a:avLst/>
          </a:prstGeom>
        </p:spPr>
      </p:pic>
    </p:spTree>
    <p:extLst>
      <p:ext uri="{BB962C8B-B14F-4D97-AF65-F5344CB8AC3E}">
        <p14:creationId xmlns:p14="http://schemas.microsoft.com/office/powerpoint/2010/main" val="3695137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ublic Color Palett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0833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1/3 Left - 2/3 Right Colum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5" name="Content Placeholder 2">
            <a:extLst>
              <a:ext uri="{FF2B5EF4-FFF2-40B4-BE49-F238E27FC236}">
                <a16:creationId xmlns:a16="http://schemas.microsoft.com/office/drawing/2014/main" id="{122D51B2-2658-4C8C-A62B-739A71C1B847}"/>
              </a:ext>
            </a:extLst>
          </p:cNvPr>
          <p:cNvSpPr>
            <a:spLocks noGrp="1"/>
          </p:cNvSpPr>
          <p:nvPr>
            <p:ph idx="11" hasCustomPrompt="1"/>
          </p:nvPr>
        </p:nvSpPr>
        <p:spPr>
          <a:xfrm>
            <a:off x="914400" y="1371600"/>
            <a:ext cx="5071695"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6" name="Content Placeholder 2">
            <a:extLst>
              <a:ext uri="{FF2B5EF4-FFF2-40B4-BE49-F238E27FC236}">
                <a16:creationId xmlns:a16="http://schemas.microsoft.com/office/drawing/2014/main" id="{1D50DFB6-1AF1-4329-A8C1-11C815CAA4D6}"/>
              </a:ext>
            </a:extLst>
          </p:cNvPr>
          <p:cNvSpPr>
            <a:spLocks noGrp="1"/>
          </p:cNvSpPr>
          <p:nvPr>
            <p:ph idx="12" hasCustomPrompt="1"/>
          </p:nvPr>
        </p:nvSpPr>
        <p:spPr>
          <a:xfrm>
            <a:off x="6217920" y="1371600"/>
            <a:ext cx="7498080"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a:p>
            <a:pPr marL="1096963" lvl="4" indent="-171450"/>
            <a:endParaRPr lang="en-US"/>
          </a:p>
        </p:txBody>
      </p:sp>
    </p:spTree>
    <p:extLst>
      <p:ext uri="{BB962C8B-B14F-4D97-AF65-F5344CB8AC3E}">
        <p14:creationId xmlns:p14="http://schemas.microsoft.com/office/powerpoint/2010/main" val="392591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BAE872DC-747F-9849-8F1B-EE9D6CA206D7}"/>
              </a:ext>
            </a:extLst>
          </p:cNvPr>
          <p:cNvCxnSpPr>
            <a:cxnSpLocks/>
          </p:cNvCxnSpPr>
          <p:nvPr userDrawn="1"/>
        </p:nvCxnSpPr>
        <p:spPr bwMode="auto">
          <a:xfrm>
            <a:off x="4578557" y="3246474"/>
            <a:ext cx="0" cy="2076893"/>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8" name="Text Placeholder 7">
            <a:extLst>
              <a:ext uri="{FF2B5EF4-FFF2-40B4-BE49-F238E27FC236}">
                <a16:creationId xmlns:a16="http://schemas.microsoft.com/office/drawing/2014/main" id="{E7FF6209-B1BB-3242-81D8-54A7A87F399F}"/>
              </a:ext>
            </a:extLst>
          </p:cNvPr>
          <p:cNvSpPr>
            <a:spLocks noGrp="1"/>
          </p:cNvSpPr>
          <p:nvPr>
            <p:ph type="body" sz="quarter" idx="10" hasCustomPrompt="1"/>
          </p:nvPr>
        </p:nvSpPr>
        <p:spPr>
          <a:xfrm>
            <a:off x="1451722" y="3113880"/>
            <a:ext cx="2926080" cy="2286000"/>
          </a:xfrm>
          <a:prstGeom prst="rect">
            <a:avLst/>
          </a:prstGeom>
        </p:spPr>
        <p:txBody>
          <a:bodyPr anchor="ctr"/>
          <a:lstStyle>
            <a:lvl1pPr marL="0" indent="0" algn="r">
              <a:buNone/>
              <a:defRPr b="0" i="0">
                <a:solidFill>
                  <a:schemeClr val="bg1"/>
                </a:solidFill>
                <a:latin typeface="Source Sans Pro Light" panose="020B0403030403020204" pitchFamily="34" charset="0"/>
                <a:ea typeface="Source Sans Pro Light" panose="020B0403030403020204" pitchFamily="34" charset="0"/>
              </a:defRPr>
            </a:lvl1pPr>
          </a:lstStyle>
          <a:p>
            <a:pPr lvl="0"/>
            <a:r>
              <a:rPr lang="en-US"/>
              <a:t>Add document name / product type</a:t>
            </a:r>
          </a:p>
        </p:txBody>
      </p:sp>
      <p:pic>
        <p:nvPicPr>
          <p:cNvPr id="13" name="Picture 12">
            <a:extLst>
              <a:ext uri="{FF2B5EF4-FFF2-40B4-BE49-F238E27FC236}">
                <a16:creationId xmlns:a16="http://schemas.microsoft.com/office/drawing/2014/main" id="{44461C10-B4A6-354E-8B5F-EE25567173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3645" t="21620" r="8239" b="56523"/>
          <a:stretch/>
        </p:blipFill>
        <p:spPr>
          <a:xfrm>
            <a:off x="-1" y="0"/>
            <a:ext cx="14630396" cy="1795842"/>
          </a:xfrm>
          <a:prstGeom prst="rect">
            <a:avLst/>
          </a:prstGeom>
        </p:spPr>
      </p:pic>
      <p:pic>
        <p:nvPicPr>
          <p:cNvPr id="14" name="Picture 13">
            <a:extLst>
              <a:ext uri="{FF2B5EF4-FFF2-40B4-BE49-F238E27FC236}">
                <a16:creationId xmlns:a16="http://schemas.microsoft.com/office/drawing/2014/main" id="{802AE516-AAEA-844F-9EA8-9E7CEBC7D17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3645" t="65196" r="28341" b="9873"/>
          <a:stretch/>
        </p:blipFill>
        <p:spPr>
          <a:xfrm>
            <a:off x="3" y="7168015"/>
            <a:ext cx="14630397" cy="1061585"/>
          </a:xfrm>
          <a:prstGeom prst="rect">
            <a:avLst/>
          </a:prstGeom>
        </p:spPr>
      </p:pic>
      <p:sp>
        <p:nvSpPr>
          <p:cNvPr id="4" name="Text Placeholder 3">
            <a:extLst>
              <a:ext uri="{FF2B5EF4-FFF2-40B4-BE49-F238E27FC236}">
                <a16:creationId xmlns:a16="http://schemas.microsoft.com/office/drawing/2014/main" id="{026D3B6A-C41D-4B44-AF87-1AB6C87A016A}"/>
              </a:ext>
            </a:extLst>
          </p:cNvPr>
          <p:cNvSpPr>
            <a:spLocks noGrp="1"/>
          </p:cNvSpPr>
          <p:nvPr>
            <p:ph type="body" sz="quarter" idx="11" hasCustomPrompt="1"/>
          </p:nvPr>
        </p:nvSpPr>
        <p:spPr>
          <a:xfrm>
            <a:off x="4749800" y="3113880"/>
            <a:ext cx="8623300" cy="2286000"/>
          </a:xfrm>
          <a:prstGeom prst="rect">
            <a:avLst/>
          </a:prstGeom>
        </p:spPr>
        <p:txBody>
          <a:bodyPr anchor="ctr"/>
          <a:lstStyle>
            <a:lvl1pPr marL="457200" indent="-457200">
              <a:buFont typeface="+mj-lt"/>
              <a:buAutoNum type="arabicPeriod"/>
              <a:defRPr b="0" i="0">
                <a:solidFill>
                  <a:schemeClr val="bg1"/>
                </a:solidFill>
                <a:latin typeface="Source Sans Pro Light" panose="020B0403030403020204" pitchFamily="34" charset="0"/>
                <a:ea typeface="Source Sans Pro Light" panose="020B0403030403020204" pitchFamily="34" charset="0"/>
              </a:defRPr>
            </a:lvl1pPr>
            <a:lvl2pPr>
              <a:defRPr b="0" i="0">
                <a:solidFill>
                  <a:schemeClr val="bg1"/>
                </a:solidFill>
                <a:latin typeface="Source Sans Pro Light" panose="020B0403030403020204" pitchFamily="34" charset="0"/>
                <a:ea typeface="Source Sans Pro Light" panose="020B0403030403020204" pitchFamily="34" charset="0"/>
              </a:defRPr>
            </a:lvl2pPr>
            <a:lvl3pPr>
              <a:defRPr b="0" i="0">
                <a:solidFill>
                  <a:schemeClr val="bg1"/>
                </a:solidFill>
                <a:latin typeface="Source Sans Pro Light" panose="020B0403030403020204" pitchFamily="34" charset="0"/>
                <a:ea typeface="Source Sans Pro Light" panose="020B0403030403020204" pitchFamily="34" charset="0"/>
              </a:defRPr>
            </a:lvl3pPr>
            <a:lvl4pPr>
              <a:defRPr b="0" i="0">
                <a:solidFill>
                  <a:schemeClr val="bg1"/>
                </a:solidFill>
                <a:latin typeface="Source Sans Pro Light" panose="020B0403030403020204" pitchFamily="34" charset="0"/>
                <a:ea typeface="Source Sans Pro Light" panose="020B0403030403020204" pitchFamily="34" charset="0"/>
              </a:defRPr>
            </a:lvl4pPr>
            <a:lvl5pPr>
              <a:defRPr b="0" i="0">
                <a:solidFill>
                  <a:schemeClr val="bg1"/>
                </a:solidFill>
                <a:latin typeface="Source Sans Pro Light" panose="020B0403030403020204" pitchFamily="34" charset="0"/>
                <a:ea typeface="Source Sans Pro Light" panose="020B0403030403020204" pitchFamily="34" charset="0"/>
              </a:defRPr>
            </a:lvl5pPr>
          </a:lstStyle>
          <a:p>
            <a:pPr lvl="0"/>
            <a:r>
              <a:rPr lang="en-US"/>
              <a:t>Add section</a:t>
            </a:r>
          </a:p>
        </p:txBody>
      </p:sp>
      <p:pic>
        <p:nvPicPr>
          <p:cNvPr id="17" name="Picture 16">
            <a:extLst>
              <a:ext uri="{FF2B5EF4-FFF2-40B4-BE49-F238E27FC236}">
                <a16:creationId xmlns:a16="http://schemas.microsoft.com/office/drawing/2014/main" id="{7B00B4CB-EF06-6E41-A565-D39180608A59}"/>
              </a:ext>
            </a:extLst>
          </p:cNvPr>
          <p:cNvPicPr>
            <a:picLocks noChangeAspect="1"/>
          </p:cNvPicPr>
          <p:nvPr userDrawn="1"/>
        </p:nvPicPr>
        <p:blipFill>
          <a:blip r:embed="rId3"/>
          <a:stretch>
            <a:fillRect/>
          </a:stretch>
        </p:blipFill>
        <p:spPr>
          <a:xfrm>
            <a:off x="11646568" y="6590570"/>
            <a:ext cx="1726532" cy="669162"/>
          </a:xfrm>
          <a:prstGeom prst="rect">
            <a:avLst/>
          </a:prstGeom>
        </p:spPr>
      </p:pic>
    </p:spTree>
    <p:extLst>
      <p:ext uri="{BB962C8B-B14F-4D97-AF65-F5344CB8AC3E}">
        <p14:creationId xmlns:p14="http://schemas.microsoft.com/office/powerpoint/2010/main" val="758430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Only">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4" name="Text Placeholder 43">
            <a:extLst>
              <a:ext uri="{FF2B5EF4-FFF2-40B4-BE49-F238E27FC236}">
                <a16:creationId xmlns:a16="http://schemas.microsoft.com/office/drawing/2014/main" id="{1562EC2E-6116-A940-BA7B-F296A40CD4E5}"/>
              </a:ext>
            </a:extLst>
          </p:cNvPr>
          <p:cNvSpPr>
            <a:spLocks noGrp="1"/>
          </p:cNvSpPr>
          <p:nvPr>
            <p:ph type="body" sz="quarter" idx="20" hasCustomPrompt="1"/>
          </p:nvPr>
        </p:nvSpPr>
        <p:spPr>
          <a:xfrm>
            <a:off x="914399"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186903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Tree>
    <p:extLst>
      <p:ext uri="{BB962C8B-B14F-4D97-AF65-F5344CB8AC3E}">
        <p14:creationId xmlns:p14="http://schemas.microsoft.com/office/powerpoint/2010/main" val="188860216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Content">
    <p:bg>
      <p:bgRef idx="1001">
        <a:schemeClr val="bg1"/>
      </p:bgRef>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593FB9-0208-9340-B16E-F11A9AA384C4}"/>
              </a:ext>
            </a:extLst>
          </p:cNvPr>
          <p:cNvSpPr>
            <a:spLocks noGrp="1" noChangeArrowheads="1"/>
          </p:cNvSpPr>
          <p:nvPr>
            <p:ph type="title" hasCustomPrompt="1"/>
          </p:nvPr>
        </p:nvSpPr>
        <p:spPr bwMode="auto">
          <a:xfrm>
            <a:off x="914400" y="640080"/>
            <a:ext cx="12801600" cy="5486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defTabSz="914400" rtl="0" eaLnBrk="1" latinLnBrk="0" hangingPunct="1">
              <a:lnSpc>
                <a:spcPct val="90000"/>
              </a:lnSpc>
              <a:spcBef>
                <a:spcPct val="0"/>
              </a:spcBef>
              <a:buNone/>
              <a:defRPr lang="en-US" sz="3200" b="0" i="0" kern="1200" dirty="0">
                <a:solidFill>
                  <a:srgbClr val="383C3C"/>
                </a:solidFill>
                <a:latin typeface="+mj-lt"/>
                <a:ea typeface="Source Sans Pro" panose="020B0503030403020204" pitchFamily="34" charset="0"/>
                <a:cs typeface="+mj-cs"/>
              </a:defRPr>
            </a:lvl1pPr>
          </a:lstStyle>
          <a:p>
            <a:pPr lvl="0" algn="l" defTabSz="1179133" rtl="0" eaLnBrk="1" fontAlgn="base" hangingPunct="1">
              <a:spcBef>
                <a:spcPct val="0"/>
              </a:spcBef>
              <a:spcAft>
                <a:spcPct val="0"/>
              </a:spcAft>
            </a:pPr>
            <a:r>
              <a:rPr lang="en-US"/>
              <a:t>Add a title…</a:t>
            </a:r>
          </a:p>
        </p:txBody>
      </p:sp>
      <p:sp>
        <p:nvSpPr>
          <p:cNvPr id="5" name="Rectangle 3">
            <a:extLst>
              <a:ext uri="{FF2B5EF4-FFF2-40B4-BE49-F238E27FC236}">
                <a16:creationId xmlns:a16="http://schemas.microsoft.com/office/drawing/2014/main" id="{28D7FA1D-EC8C-5141-84E5-F38BCD018F34}"/>
              </a:ext>
            </a:extLst>
          </p:cNvPr>
          <p:cNvSpPr>
            <a:spLocks noGrp="1" noChangeArrowheads="1"/>
          </p:cNvSpPr>
          <p:nvPr>
            <p:ph idx="1" hasCustomPrompt="1"/>
          </p:nvPr>
        </p:nvSpPr>
        <p:spPr bwMode="auto">
          <a:xfrm>
            <a:off x="914400" y="1371600"/>
            <a:ext cx="12801600" cy="617220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a:latin typeface="Source Sans Pro Light" panose="020B0403030403020204" pitchFamily="34" charset="0"/>
                <a:ea typeface="Source Sans Pro Light" panose="020B0403030403020204" pitchFamily="34" charset="0"/>
              </a:defRPr>
            </a:lvl1pPr>
            <a:lvl2pPr>
              <a:defRPr lang="en-US" sz="1600" b="0" i="0">
                <a:latin typeface="Source Sans Pro Light" panose="020B0403030403020204" pitchFamily="34" charset="0"/>
                <a:ea typeface="Source Sans Pro Light" panose="020B0403030403020204" pitchFamily="34" charset="0"/>
              </a:defRPr>
            </a:lvl2pPr>
            <a:lvl3pPr>
              <a:defRPr lang="en-US" sz="1400" b="0" i="0">
                <a:latin typeface="Source Sans Pro Light" panose="020B0403030403020204" pitchFamily="34" charset="0"/>
                <a:ea typeface="Source Sans Pro Light" panose="020B0403030403020204" pitchFamily="34" charset="0"/>
              </a:defRPr>
            </a:lvl3pPr>
            <a:lvl4pPr>
              <a:defRPr lang="en-US" sz="1200" b="0" i="0">
                <a:latin typeface="Source Sans Pro Light" panose="020B0403030403020204" pitchFamily="34" charset="0"/>
                <a:ea typeface="Source Sans Pro Light" panose="020B0403030403020204" pitchFamily="34" charset="0"/>
              </a:defRPr>
            </a:lvl4pPr>
            <a:lvl5pPr>
              <a:defRPr lang="en-US" sz="11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Tree>
    <p:extLst>
      <p:ext uri="{BB962C8B-B14F-4D97-AF65-F5344CB8AC3E}">
        <p14:creationId xmlns:p14="http://schemas.microsoft.com/office/powerpoint/2010/main" val="58494577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Content w Subtitl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2194560"/>
            <a:ext cx="12801600" cy="53873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1800" i="0" dirty="0">
                <a:latin typeface="Source Sans Pro Light" panose="020B0403030403020204" pitchFamily="34" charset="0"/>
                <a:ea typeface="Source Sans Pro Light" panose="020B0403030403020204" pitchFamily="34" charset="0"/>
              </a:defRPr>
            </a:lvl1pPr>
            <a:lvl2pPr>
              <a:defRPr lang="en-US" sz="1600" b="0" i="0" dirty="0">
                <a:latin typeface="Source Sans Pro Light" panose="020B0403030403020204" pitchFamily="34" charset="0"/>
                <a:ea typeface="Source Sans Pro Light" panose="020B0403030403020204" pitchFamily="34" charset="0"/>
              </a:defRPr>
            </a:lvl2pPr>
            <a:lvl3pPr>
              <a:defRPr lang="en-US" sz="1400" b="0" i="0" dirty="0">
                <a:latin typeface="Source Sans Pro Light" panose="020B0403030403020204" pitchFamily="34" charset="0"/>
                <a:ea typeface="Source Sans Pro Light" panose="020B0403030403020204" pitchFamily="34" charset="0"/>
              </a:defRPr>
            </a:lvl3pPr>
            <a:lvl4pPr>
              <a:defRPr lang="en-US" sz="1200" b="0" i="0" dirty="0">
                <a:latin typeface="Source Sans Pro Light" panose="020B0403030403020204" pitchFamily="34" charset="0"/>
                <a:ea typeface="Source Sans Pro Light" panose="020B0403030403020204" pitchFamily="34" charset="0"/>
              </a:defRPr>
            </a:lvl4pPr>
            <a:lvl5pPr>
              <a:defRPr lang="en-US" sz="1100" b="0" i="0" dirty="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575B3043-8B58-BC4C-8302-70E266131AB5}"/>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6" name="Text Placeholder 43">
            <a:extLst>
              <a:ext uri="{FF2B5EF4-FFF2-40B4-BE49-F238E27FC236}">
                <a16:creationId xmlns:a16="http://schemas.microsoft.com/office/drawing/2014/main" id="{39497D9B-9B18-4345-A8F4-74B4FA9178B3}"/>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282196961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Page Content">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1371600"/>
            <a:ext cx="6400800" cy="6130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Tree>
    <p:extLst>
      <p:ext uri="{BB962C8B-B14F-4D97-AF65-F5344CB8AC3E}">
        <p14:creationId xmlns:p14="http://schemas.microsoft.com/office/powerpoint/2010/main" val="307732775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Page Content w Subtitl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914400" y="2194560"/>
            <a:ext cx="6400800"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3" name="Title 2">
            <a:extLst>
              <a:ext uri="{FF2B5EF4-FFF2-40B4-BE49-F238E27FC236}">
                <a16:creationId xmlns:a16="http://schemas.microsoft.com/office/drawing/2014/main" id="{C1254FFC-701F-F042-82B6-D873B4E40229}"/>
              </a:ext>
            </a:extLst>
          </p:cNvPr>
          <p:cNvSpPr>
            <a:spLocks noGrp="1"/>
          </p:cNvSpPr>
          <p:nvPr>
            <p:ph type="title" hasCustomPrompt="1"/>
          </p:nvPr>
        </p:nvSpPr>
        <p:spPr>
          <a:xfrm>
            <a:off x="914400" y="640080"/>
            <a:ext cx="12801600" cy="548640"/>
          </a:xfrm>
        </p:spPr>
        <p:txBody>
          <a:bodyPr anchor="b" anchorCtr="0"/>
          <a:lstStyle>
            <a:lvl1pPr>
              <a:defRPr/>
            </a:lvl1pPr>
          </a:lstStyle>
          <a:p>
            <a:r>
              <a:rPr lang="en-US"/>
              <a:t>Add a title…</a:t>
            </a:r>
          </a:p>
        </p:txBody>
      </p:sp>
      <p:sp>
        <p:nvSpPr>
          <p:cNvPr id="6" name="Text Placeholder 43">
            <a:extLst>
              <a:ext uri="{FF2B5EF4-FFF2-40B4-BE49-F238E27FC236}">
                <a16:creationId xmlns:a16="http://schemas.microsoft.com/office/drawing/2014/main" id="{A117C866-6041-C640-8125-1A14F0496837}"/>
              </a:ext>
            </a:extLst>
          </p:cNvPr>
          <p:cNvSpPr>
            <a:spLocks noGrp="1"/>
          </p:cNvSpPr>
          <p:nvPr>
            <p:ph type="body" sz="quarter" idx="20" hasCustomPrompt="1"/>
          </p:nvPr>
        </p:nvSpPr>
        <p:spPr>
          <a:xfrm>
            <a:off x="914400" y="1371600"/>
            <a:ext cx="12801600" cy="640080"/>
          </a:xfrm>
          <a:prstGeom prst="rect">
            <a:avLst/>
          </a:prstGeom>
        </p:spPr>
        <p:txBody>
          <a:bodyPr lIns="0"/>
          <a:lstStyle>
            <a:lvl1pPr marL="0" indent="0">
              <a:buNone/>
              <a:defRPr sz="2000" b="0" i="0">
                <a:latin typeface="Source Sans Pro Light" panose="020B0403030403020204" pitchFamily="34" charset="0"/>
                <a:ea typeface="Source Sans Pro Light" panose="020B0403030403020204" pitchFamily="34" charset="0"/>
              </a:defRPr>
            </a:lvl1pPr>
            <a:lvl2pPr marL="411480" indent="0">
              <a:buNone/>
              <a:defRPr/>
            </a:lvl2pPr>
          </a:lstStyle>
          <a:p>
            <a:pPr lvl="0"/>
            <a:r>
              <a:rPr lang="en-US"/>
              <a:t>Add a subtitle (max 2 lines)…</a:t>
            </a:r>
          </a:p>
        </p:txBody>
      </p:sp>
    </p:spTree>
    <p:extLst>
      <p:ext uri="{BB962C8B-B14F-4D97-AF65-F5344CB8AC3E}">
        <p14:creationId xmlns:p14="http://schemas.microsoft.com/office/powerpoint/2010/main" val="388669075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Left - 2/3 Right Column Content">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B5A9A2-09F7-284C-A1AF-0D74344A805A}"/>
              </a:ext>
            </a:extLst>
          </p:cNvPr>
          <p:cNvSpPr>
            <a:spLocks noGrp="1"/>
          </p:cNvSpPr>
          <p:nvPr>
            <p:ph type="title" hasCustomPrompt="1"/>
          </p:nvPr>
        </p:nvSpPr>
        <p:spPr>
          <a:xfrm>
            <a:off x="914400" y="640080"/>
            <a:ext cx="12801600" cy="548640"/>
          </a:xfrm>
        </p:spPr>
        <p:txBody>
          <a:bodyPr anchor="b" anchorCtr="0"/>
          <a:lstStyle>
            <a:lvl1pPr>
              <a:defRPr b="0" i="0">
                <a:latin typeface="+mj-lt"/>
                <a:ea typeface="Source Sans Pro" panose="020B0503030403020204" pitchFamily="34" charset="0"/>
              </a:defRPr>
            </a:lvl1pPr>
          </a:lstStyle>
          <a:p>
            <a:r>
              <a:rPr lang="en-US"/>
              <a:t>Add a title…</a:t>
            </a:r>
          </a:p>
        </p:txBody>
      </p:sp>
      <p:sp>
        <p:nvSpPr>
          <p:cNvPr id="7" name="Content Placeholder 2">
            <a:extLst>
              <a:ext uri="{FF2B5EF4-FFF2-40B4-BE49-F238E27FC236}">
                <a16:creationId xmlns:a16="http://schemas.microsoft.com/office/drawing/2014/main" id="{E70D3ABE-5DE6-4FB5-80E0-AF9919370A1D}"/>
              </a:ext>
            </a:extLst>
          </p:cNvPr>
          <p:cNvSpPr>
            <a:spLocks noGrp="1"/>
          </p:cNvSpPr>
          <p:nvPr>
            <p:ph idx="1" hasCustomPrompt="1"/>
          </p:nvPr>
        </p:nvSpPr>
        <p:spPr>
          <a:xfrm>
            <a:off x="914400" y="1371600"/>
            <a:ext cx="5071695"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
        <p:nvSpPr>
          <p:cNvPr id="8" name="Content Placeholder 2">
            <a:extLst>
              <a:ext uri="{FF2B5EF4-FFF2-40B4-BE49-F238E27FC236}">
                <a16:creationId xmlns:a16="http://schemas.microsoft.com/office/drawing/2014/main" id="{82918B02-12FC-47D3-B030-B5B3B3DB9C94}"/>
              </a:ext>
            </a:extLst>
          </p:cNvPr>
          <p:cNvSpPr>
            <a:spLocks noGrp="1"/>
          </p:cNvSpPr>
          <p:nvPr>
            <p:ph idx="13" hasCustomPrompt="1"/>
          </p:nvPr>
        </p:nvSpPr>
        <p:spPr>
          <a:xfrm>
            <a:off x="6217920" y="1371600"/>
            <a:ext cx="7498080" cy="6035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lang="en-US" sz="2000" i="0">
                <a:latin typeface="Source Sans Pro Light" panose="020B0403030403020204" pitchFamily="34" charset="0"/>
                <a:ea typeface="Source Sans Pro Light" panose="020B0403030403020204" pitchFamily="34" charset="0"/>
              </a:defRPr>
            </a:lvl1pPr>
            <a:lvl2pPr>
              <a:defRPr lang="en-US" sz="1800" b="0" i="0">
                <a:latin typeface="Source Sans Pro Light" panose="020B0403030403020204" pitchFamily="34" charset="0"/>
                <a:ea typeface="Source Sans Pro Light" panose="020B0403030403020204" pitchFamily="34" charset="0"/>
              </a:defRPr>
            </a:lvl2pPr>
            <a:lvl3pPr>
              <a:defRPr lang="en-US" sz="1600" b="0" i="0">
                <a:latin typeface="Source Sans Pro Light" panose="020B0403030403020204" pitchFamily="34" charset="0"/>
                <a:ea typeface="Source Sans Pro Light" panose="020B0403030403020204" pitchFamily="34" charset="0"/>
              </a:defRPr>
            </a:lvl3pPr>
            <a:lvl4pPr>
              <a:defRPr lang="en-US" sz="1400" b="0" i="0">
                <a:latin typeface="Source Sans Pro Light" panose="020B0403030403020204" pitchFamily="34" charset="0"/>
                <a:ea typeface="Source Sans Pro Light" panose="020B0403030403020204" pitchFamily="34" charset="0"/>
              </a:defRPr>
            </a:lvl4pPr>
            <a:lvl5pPr>
              <a:defRPr lang="en-US" sz="1200" b="0" i="0">
                <a:latin typeface="Source Sans Pro Light" panose="020B0403030403020204" pitchFamily="34" charset="0"/>
                <a:ea typeface="Source Sans Pro Light" panose="020B0403030403020204" pitchFamily="34" charset="0"/>
              </a:defRPr>
            </a:lvl5pPr>
          </a:lstStyle>
          <a:p>
            <a:pPr lvl="0"/>
            <a:r>
              <a:rPr lang="en-US"/>
              <a:t>Add a heading</a:t>
            </a:r>
          </a:p>
          <a:p>
            <a:pPr marL="171450" lvl="1" indent="-158750"/>
            <a:r>
              <a:rPr lang="en-US"/>
              <a:t>Add a second level</a:t>
            </a:r>
          </a:p>
          <a:p>
            <a:pPr marL="488950" lvl="2" indent="-198438"/>
            <a:r>
              <a:rPr lang="en-US"/>
              <a:t>Add a third level</a:t>
            </a:r>
          </a:p>
          <a:p>
            <a:pPr marL="806450" lvl="3" indent="-171450"/>
            <a:r>
              <a:rPr lang="en-US"/>
              <a:t>Add a fourth level</a:t>
            </a:r>
          </a:p>
          <a:p>
            <a:pPr marL="1096963" lvl="4" indent="-171450"/>
            <a:r>
              <a:rPr lang="en-US"/>
              <a:t>Add a fifth level</a:t>
            </a:r>
          </a:p>
        </p:txBody>
      </p:sp>
    </p:spTree>
    <p:extLst>
      <p:ext uri="{BB962C8B-B14F-4D97-AF65-F5344CB8AC3E}">
        <p14:creationId xmlns:p14="http://schemas.microsoft.com/office/powerpoint/2010/main" val="37100004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8FA"/>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131360B-6C45-4240-9780-FACF727C1D88}"/>
              </a:ext>
            </a:extLst>
          </p:cNvPr>
          <p:cNvSpPr>
            <a:spLocks noGrp="1" noChangeArrowheads="1"/>
          </p:cNvSpPr>
          <p:nvPr>
            <p:ph type="title"/>
          </p:nvPr>
        </p:nvSpPr>
        <p:spPr bwMode="auto">
          <a:xfrm>
            <a:off x="914398" y="640080"/>
            <a:ext cx="12801600" cy="54864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lgn="l" defTabSz="1179133" rtl="0" eaLnBrk="1" fontAlgn="base" hangingPunct="1">
              <a:spcBef>
                <a:spcPct val="0"/>
              </a:spcBef>
              <a:spcAft>
                <a:spcPct val="0"/>
              </a:spcAft>
            </a:pPr>
            <a:r>
              <a:rPr lang="en-US"/>
              <a:t>Add a title…</a:t>
            </a:r>
          </a:p>
        </p:txBody>
      </p:sp>
      <p:sp>
        <p:nvSpPr>
          <p:cNvPr id="31" name="TextBox 30">
            <a:extLst>
              <a:ext uri="{FF2B5EF4-FFF2-40B4-BE49-F238E27FC236}">
                <a16:creationId xmlns:a16="http://schemas.microsoft.com/office/drawing/2014/main" id="{A5D09C65-E44E-604A-9849-4E7D7DA815F0}"/>
              </a:ext>
            </a:extLst>
          </p:cNvPr>
          <p:cNvSpPr txBox="1"/>
          <p:nvPr userDrawn="1"/>
        </p:nvSpPr>
        <p:spPr>
          <a:xfrm>
            <a:off x="7121531" y="7644856"/>
            <a:ext cx="387335" cy="151132"/>
          </a:xfrm>
          <a:prstGeom prst="rect">
            <a:avLst/>
          </a:prstGeom>
          <a:noFill/>
        </p:spPr>
        <p:txBody>
          <a:bodyPr wrap="square" lIns="0" tIns="0" rIns="0" bIns="0" rtlCol="0">
            <a:spAutoFit/>
          </a:bodyPr>
          <a:lstStyle/>
          <a:p>
            <a:pPr marL="0" indent="0" algn="ctr">
              <a:buFont typeface="Arial"/>
              <a:buNone/>
            </a:pPr>
            <a:fld id="{A82E2CB8-8047-4883-8473-AE0C8582CEC1}" type="slidenum">
              <a:rPr lang="en-US" sz="982" b="0" i="0" smtClean="0">
                <a:solidFill>
                  <a:schemeClr val="bg2">
                    <a:lumMod val="25000"/>
                  </a:schemeClr>
                </a:solidFill>
                <a:latin typeface="Source Sans Pro" panose="020B0503030403020204" pitchFamily="34" charset="0"/>
                <a:ea typeface="Source Sans Pro" panose="020B0503030403020204" pitchFamily="34" charset="0"/>
                <a:cs typeface="Myriad Pro"/>
              </a:rPr>
              <a:pPr marL="0" indent="0" algn="ctr">
                <a:buFont typeface="Arial"/>
                <a:buNone/>
              </a:pPr>
              <a:t>‹#›</a:t>
            </a:fld>
            <a:endParaRPr lang="en-US" sz="982" b="0" i="0">
              <a:solidFill>
                <a:schemeClr val="bg2">
                  <a:lumMod val="25000"/>
                </a:schemeClr>
              </a:solidFill>
              <a:latin typeface="Source Sans Pro" panose="020B0503030403020204" pitchFamily="34" charset="0"/>
              <a:ea typeface="Source Sans Pro" panose="020B0503030403020204" pitchFamily="34" charset="0"/>
              <a:cs typeface="Myriad Pro"/>
            </a:endParaRPr>
          </a:p>
        </p:txBody>
      </p:sp>
      <p:grpSp>
        <p:nvGrpSpPr>
          <p:cNvPr id="32" name="Group 31">
            <a:extLst>
              <a:ext uri="{FF2B5EF4-FFF2-40B4-BE49-F238E27FC236}">
                <a16:creationId xmlns:a16="http://schemas.microsoft.com/office/drawing/2014/main" id="{214F9600-7865-7B4C-A002-581A71D918AB}"/>
              </a:ext>
            </a:extLst>
          </p:cNvPr>
          <p:cNvGrpSpPr/>
          <p:nvPr userDrawn="1"/>
        </p:nvGrpSpPr>
        <p:grpSpPr>
          <a:xfrm>
            <a:off x="7127162" y="7622843"/>
            <a:ext cx="356586" cy="195158"/>
            <a:chOff x="678537" y="9485790"/>
            <a:chExt cx="378863" cy="238526"/>
          </a:xfrm>
        </p:grpSpPr>
        <p:cxnSp>
          <p:nvCxnSpPr>
            <p:cNvPr id="33" name="Straight Connector 32">
              <a:extLst>
                <a:ext uri="{FF2B5EF4-FFF2-40B4-BE49-F238E27FC236}">
                  <a16:creationId xmlns:a16="http://schemas.microsoft.com/office/drawing/2014/main" id="{B0FF3184-82AB-0340-90DE-38132769B23B}"/>
                </a:ext>
              </a:extLst>
            </p:cNvPr>
            <p:cNvCxnSpPr>
              <a:cxnSpLocks/>
            </p:cNvCxnSpPr>
            <p:nvPr userDrawn="1"/>
          </p:nvCxnSpPr>
          <p:spPr bwMode="auto">
            <a:xfrm>
              <a:off x="678537" y="9485790"/>
              <a:ext cx="0" cy="238526"/>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E1E21E-30BB-D541-A9ED-311F01F5E1BF}"/>
                </a:ext>
              </a:extLst>
            </p:cNvPr>
            <p:cNvCxnSpPr>
              <a:cxnSpLocks/>
            </p:cNvCxnSpPr>
            <p:nvPr userDrawn="1"/>
          </p:nvCxnSpPr>
          <p:spPr bwMode="auto">
            <a:xfrm>
              <a:off x="1057400" y="9485790"/>
              <a:ext cx="0" cy="238526"/>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83ADB8C3-B206-4A1D-BD14-A1E367971499}"/>
              </a:ext>
            </a:extLst>
          </p:cNvPr>
          <p:cNvCxnSpPr>
            <a:cxnSpLocks/>
          </p:cNvCxnSpPr>
          <p:nvPr userDrawn="1"/>
        </p:nvCxnSpPr>
        <p:spPr bwMode="auto">
          <a:xfrm>
            <a:off x="12853503" y="7636178"/>
            <a:ext cx="0" cy="365760"/>
          </a:xfrm>
          <a:prstGeom prst="line">
            <a:avLst/>
          </a:prstGeom>
          <a:solidFill>
            <a:schemeClr val="accent1"/>
          </a:solidFill>
          <a:ln w="3175" cap="flat" cmpd="sng" algn="ctr">
            <a:solidFill>
              <a:schemeClr val="tx1"/>
            </a:solidFill>
            <a:prstDash val="solid"/>
            <a:round/>
            <a:headEnd type="none" w="med" len="med"/>
            <a:tailEnd type="none" w="med" len="med"/>
          </a:ln>
          <a:effectLst/>
        </p:spPr>
      </p:cxnSp>
      <p:sp>
        <p:nvSpPr>
          <p:cNvPr id="69" name="TextBox 68">
            <a:extLst>
              <a:ext uri="{FF2B5EF4-FFF2-40B4-BE49-F238E27FC236}">
                <a16:creationId xmlns:a16="http://schemas.microsoft.com/office/drawing/2014/main" id="{38761AF0-0BAD-4BEB-8E4B-F73EC6A03E57}"/>
              </a:ext>
            </a:extLst>
          </p:cNvPr>
          <p:cNvSpPr txBox="1"/>
          <p:nvPr userDrawn="1"/>
        </p:nvSpPr>
        <p:spPr>
          <a:xfrm>
            <a:off x="11983128" y="7651672"/>
            <a:ext cx="817534" cy="334772"/>
          </a:xfrm>
          <a:prstGeom prst="rect">
            <a:avLst/>
          </a:prstGeom>
          <a:noFill/>
        </p:spPr>
        <p:txBody>
          <a:bodyPr wrap="square" lIns="0" tIns="0" rIns="0" bIns="0" rtlCol="0" anchor="ctr">
            <a:noAutofit/>
          </a:bodyPr>
          <a:lstStyle/>
          <a:p>
            <a:pPr marL="0" indent="0" algn="r">
              <a:lnSpc>
                <a:spcPct val="80000"/>
              </a:lnSpc>
              <a:buFont typeface="Arial"/>
              <a:buNone/>
            </a:pP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smart</a:t>
            </a:r>
            <a:b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b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systems</a:t>
            </a:r>
            <a:b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br>
            <a:r>
              <a:rPr lang="en-US" sz="900" b="0" i="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design</a:t>
            </a:r>
          </a:p>
        </p:txBody>
      </p:sp>
      <p:sp>
        <p:nvSpPr>
          <p:cNvPr id="70" name="TextBox 69">
            <a:extLst>
              <a:ext uri="{FF2B5EF4-FFF2-40B4-BE49-F238E27FC236}">
                <a16:creationId xmlns:a16="http://schemas.microsoft.com/office/drawing/2014/main" id="{4CB7F741-9305-4899-98CF-02BB320AB066}"/>
              </a:ext>
            </a:extLst>
          </p:cNvPr>
          <p:cNvSpPr txBox="1"/>
          <p:nvPr userDrawn="1"/>
        </p:nvSpPr>
        <p:spPr>
          <a:xfrm>
            <a:off x="912634" y="7580664"/>
            <a:ext cx="4389116" cy="323165"/>
          </a:xfrm>
          <a:prstGeom prst="rect">
            <a:avLst/>
          </a:prstGeom>
          <a:noFill/>
        </p:spPr>
        <p:txBody>
          <a:bodyPr wrap="square" lIns="0" tIns="0" rIns="0" bIns="0" rtlCol="0" anchor="ctr">
            <a:spAutoFit/>
          </a:bodyPr>
          <a:lstStyle/>
          <a:p>
            <a:pPr marL="0" indent="0" algn="l">
              <a:buFont typeface="Arial"/>
              <a:buNone/>
            </a:pPr>
            <a:r>
              <a:rPr lang="en-US" sz="1050" b="0" i="0" dirty="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2023 IBC Research Services</a:t>
            </a:r>
          </a:p>
          <a:p>
            <a:pPr marL="0" indent="0" algn="l">
              <a:buFont typeface="Arial"/>
              <a:buNone/>
            </a:pPr>
            <a:r>
              <a:rPr lang="en-US" sz="1050" b="0" i="0" dirty="0">
                <a:solidFill>
                  <a:schemeClr val="bg2">
                    <a:lumMod val="25000"/>
                  </a:schemeClr>
                </a:solidFill>
                <a:latin typeface="Source Sans Pro ExtraLight" panose="020B0303030403020204" pitchFamily="34" charset="0"/>
                <a:ea typeface="Source Sans Pro ExtraLight" panose="020B0303030403020204" pitchFamily="34" charset="0"/>
                <a:cs typeface="Myriad Pro"/>
              </a:rPr>
              <a:t>May 2023</a:t>
            </a:r>
          </a:p>
        </p:txBody>
      </p:sp>
      <p:pic>
        <p:nvPicPr>
          <p:cNvPr id="71" name="Picture 70">
            <a:extLst>
              <a:ext uri="{FF2B5EF4-FFF2-40B4-BE49-F238E27FC236}">
                <a16:creationId xmlns:a16="http://schemas.microsoft.com/office/drawing/2014/main" id="{A650E55D-458F-4136-BD01-19B10BAB5E7A}"/>
              </a:ext>
            </a:extLst>
          </p:cNvPr>
          <p:cNvPicPr>
            <a:picLocks noChangeAspect="1"/>
          </p:cNvPicPr>
          <p:nvPr userDrawn="1"/>
        </p:nvPicPr>
        <p:blipFill>
          <a:blip r:embed="rId17"/>
          <a:stretch>
            <a:fillRect/>
          </a:stretch>
        </p:blipFill>
        <p:spPr>
          <a:xfrm>
            <a:off x="12924546" y="7657476"/>
            <a:ext cx="791450" cy="323165"/>
          </a:xfrm>
          <a:prstGeom prst="rect">
            <a:avLst/>
          </a:prstGeom>
        </p:spPr>
      </p:pic>
    </p:spTree>
    <p:extLst>
      <p:ext uri="{BB962C8B-B14F-4D97-AF65-F5344CB8AC3E}">
        <p14:creationId xmlns:p14="http://schemas.microsoft.com/office/powerpoint/2010/main" val="900658323"/>
      </p:ext>
    </p:extLst>
  </p:cSld>
  <p:clrMap bg1="lt1" tx1="dk1" bg2="lt2" tx2="dk2" accent1="accent1" accent2="accent2" accent3="accent3" accent4="accent4" accent5="accent5" accent6="accent6" hlink="hlink" folHlink="folHlink"/>
  <p:sldLayoutIdLst>
    <p:sldLayoutId id="2147484294" r:id="rId1"/>
    <p:sldLayoutId id="2147484296"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69" r:id="rId12"/>
    <p:sldLayoutId id="2147484311" r:id="rId13"/>
    <p:sldLayoutId id="2147484325" r:id="rId14"/>
    <p:sldLayoutId id="2147484326" r:id="rId15"/>
  </p:sldLayoutIdLst>
  <p:txStyles>
    <p:titleStyle>
      <a:lvl1pPr marL="9525" indent="0" algn="l" defTabSz="914400" rtl="0" eaLnBrk="1" latinLnBrk="0" hangingPunct="1">
        <a:lnSpc>
          <a:spcPct val="90000"/>
        </a:lnSpc>
        <a:spcBef>
          <a:spcPct val="0"/>
        </a:spcBef>
        <a:buNone/>
        <a:tabLst/>
        <a:defRPr sz="3200" b="0" i="0" kern="1200">
          <a:solidFill>
            <a:srgbClr val="383C3C"/>
          </a:solidFill>
          <a:latin typeface="+mj-lt"/>
          <a:ea typeface="Source Sans Pro" panose="020B050303040302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2000" b="1" kern="1200">
          <a:solidFill>
            <a:srgbClr val="383C3C"/>
          </a:solidFill>
          <a:latin typeface="Source Sans Pro" panose="020B0503030403020204" pitchFamily="34" charset="0"/>
          <a:ea typeface="Source Sans Pro" panose="020B05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kern="1200">
          <a:solidFill>
            <a:srgbClr val="383C3C"/>
          </a:solidFill>
          <a:latin typeface="Source Sans Pro" panose="020B0503030403020204" pitchFamily="34" charset="0"/>
          <a:ea typeface="Source Sans Pro" panose="020B05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kern="1200">
          <a:solidFill>
            <a:srgbClr val="383C3C"/>
          </a:solidFill>
          <a:latin typeface="Source Sans Pro" panose="020B0503030403020204" pitchFamily="34" charset="0"/>
          <a:ea typeface="Source Sans Pro" panose="020B05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kern="1200">
          <a:solidFill>
            <a:srgbClr val="383C3C"/>
          </a:solidFill>
          <a:latin typeface="Source Sans Pro" panose="020B0503030403020204" pitchFamily="34" charset="0"/>
          <a:ea typeface="Source Sans Pro" panose="020B05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kern="1200">
          <a:solidFill>
            <a:srgbClr val="383C3C"/>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776">
          <p15:clr>
            <a:srgbClr val="F26B43"/>
          </p15:clr>
        </p15:guide>
        <p15:guide id="2" pos="576">
          <p15:clr>
            <a:srgbClr val="F26B43"/>
          </p15:clr>
        </p15:guide>
        <p15:guide id="3" pos="8640">
          <p15:clr>
            <a:srgbClr val="F26B43"/>
          </p15:clr>
        </p15:guide>
        <p15:guide id="4" orient="horz" pos="4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2.png"/><Relationship Id="rId26" Type="http://schemas.openxmlformats.org/officeDocument/2006/relationships/image" Target="../media/image150.png"/><Relationship Id="rId3" Type="http://schemas.openxmlformats.org/officeDocument/2006/relationships/image" Target="../media/image128.png"/><Relationship Id="rId21" Type="http://schemas.openxmlformats.org/officeDocument/2006/relationships/image" Target="../media/image145.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1.png"/><Relationship Id="rId25" Type="http://schemas.openxmlformats.org/officeDocument/2006/relationships/image" Target="../media/image149.png"/><Relationship Id="rId2" Type="http://schemas.openxmlformats.org/officeDocument/2006/relationships/image" Target="../media/image127.png"/><Relationship Id="rId16" Type="http://schemas.openxmlformats.org/officeDocument/2006/relationships/image" Target="../media/image11.png"/><Relationship Id="rId20" Type="http://schemas.openxmlformats.org/officeDocument/2006/relationships/image" Target="../media/image144.png"/><Relationship Id="rId29" Type="http://schemas.openxmlformats.org/officeDocument/2006/relationships/image" Target="../media/image153.png"/><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8.png"/><Relationship Id="rId32" Type="http://schemas.openxmlformats.org/officeDocument/2006/relationships/image" Target="../media/image156.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7.png"/><Relationship Id="rId28" Type="http://schemas.openxmlformats.org/officeDocument/2006/relationships/image" Target="../media/image152.png"/><Relationship Id="rId10" Type="http://schemas.openxmlformats.org/officeDocument/2006/relationships/image" Target="../media/image135.png"/><Relationship Id="rId19" Type="http://schemas.openxmlformats.org/officeDocument/2006/relationships/image" Target="../media/image143.png"/><Relationship Id="rId31" Type="http://schemas.openxmlformats.org/officeDocument/2006/relationships/image" Target="../media/image15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6.jpeg"/><Relationship Id="rId27" Type="http://schemas.openxmlformats.org/officeDocument/2006/relationships/image" Target="../media/image151.jpeg"/><Relationship Id="rId30" Type="http://schemas.openxmlformats.org/officeDocument/2006/relationships/image" Target="../media/image1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6" Type="http://schemas.openxmlformats.org/officeDocument/2006/relationships/image" Target="../media/image32.tiff"/><Relationship Id="rId21" Type="http://schemas.openxmlformats.org/officeDocument/2006/relationships/image" Target="../media/image27.png"/><Relationship Id="rId42" Type="http://schemas.openxmlformats.org/officeDocument/2006/relationships/image" Target="../media/image48.jpeg"/><Relationship Id="rId47" Type="http://schemas.openxmlformats.org/officeDocument/2006/relationships/image" Target="../media/image53.png"/><Relationship Id="rId63" Type="http://schemas.openxmlformats.org/officeDocument/2006/relationships/image" Target="../media/image69.png"/><Relationship Id="rId68" Type="http://schemas.openxmlformats.org/officeDocument/2006/relationships/image" Target="../media/image74.png"/><Relationship Id="rId84" Type="http://schemas.openxmlformats.org/officeDocument/2006/relationships/image" Target="../media/image90.png"/><Relationship Id="rId89" Type="http://schemas.openxmlformats.org/officeDocument/2006/relationships/image" Target="../media/image95.png"/><Relationship Id="rId16" Type="http://schemas.openxmlformats.org/officeDocument/2006/relationships/image" Target="../media/image22.png"/><Relationship Id="rId11" Type="http://schemas.openxmlformats.org/officeDocument/2006/relationships/image" Target="../media/image17.tiff"/><Relationship Id="rId32" Type="http://schemas.openxmlformats.org/officeDocument/2006/relationships/image" Target="../media/image38.png"/><Relationship Id="rId37" Type="http://schemas.openxmlformats.org/officeDocument/2006/relationships/image" Target="../media/image43.png"/><Relationship Id="rId53" Type="http://schemas.openxmlformats.org/officeDocument/2006/relationships/image" Target="../media/image59.png"/><Relationship Id="rId58" Type="http://schemas.openxmlformats.org/officeDocument/2006/relationships/image" Target="../media/image64.tiff"/><Relationship Id="rId74" Type="http://schemas.openxmlformats.org/officeDocument/2006/relationships/image" Target="../media/image80.png"/><Relationship Id="rId79" Type="http://schemas.openxmlformats.org/officeDocument/2006/relationships/image" Target="../media/image85.png"/><Relationship Id="rId5" Type="http://schemas.openxmlformats.org/officeDocument/2006/relationships/image" Target="../media/image11.png"/><Relationship Id="rId90" Type="http://schemas.openxmlformats.org/officeDocument/2006/relationships/image" Target="../media/image96.png"/><Relationship Id="rId95" Type="http://schemas.openxmlformats.org/officeDocument/2006/relationships/image" Target="../media/image101.png"/><Relationship Id="rId22" Type="http://schemas.openxmlformats.org/officeDocument/2006/relationships/image" Target="../media/image28.png"/><Relationship Id="rId27" Type="http://schemas.openxmlformats.org/officeDocument/2006/relationships/image" Target="../media/image33.tiff"/><Relationship Id="rId43" Type="http://schemas.openxmlformats.org/officeDocument/2006/relationships/image" Target="../media/image49.png"/><Relationship Id="rId48" Type="http://schemas.openxmlformats.org/officeDocument/2006/relationships/image" Target="../media/image54.png"/><Relationship Id="rId64" Type="http://schemas.openxmlformats.org/officeDocument/2006/relationships/image" Target="../media/image70.png"/><Relationship Id="rId69" Type="http://schemas.openxmlformats.org/officeDocument/2006/relationships/image" Target="../media/image75.png"/><Relationship Id="rId80" Type="http://schemas.openxmlformats.org/officeDocument/2006/relationships/image" Target="../media/image86.jpeg"/><Relationship Id="rId85" Type="http://schemas.openxmlformats.org/officeDocument/2006/relationships/image" Target="../media/image91.png"/><Relationship Id="rId3" Type="http://schemas.openxmlformats.org/officeDocument/2006/relationships/image" Target="../media/image9.png"/><Relationship Id="rId12" Type="http://schemas.openxmlformats.org/officeDocument/2006/relationships/image" Target="../media/image18.tiff"/><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tiff"/><Relationship Id="rId67" Type="http://schemas.openxmlformats.org/officeDocument/2006/relationships/image" Target="../media/image73.png"/><Relationship Id="rId20" Type="http://schemas.openxmlformats.org/officeDocument/2006/relationships/image" Target="../media/image26.jpeg"/><Relationship Id="rId41" Type="http://schemas.openxmlformats.org/officeDocument/2006/relationships/image" Target="../media/image47.png"/><Relationship Id="rId54" Type="http://schemas.openxmlformats.org/officeDocument/2006/relationships/image" Target="../media/image60.png"/><Relationship Id="rId62" Type="http://schemas.openxmlformats.org/officeDocument/2006/relationships/image" Target="../media/image68.jpeg"/><Relationship Id="rId70" Type="http://schemas.openxmlformats.org/officeDocument/2006/relationships/image" Target="../media/image76.png"/><Relationship Id="rId75" Type="http://schemas.openxmlformats.org/officeDocument/2006/relationships/image" Target="../media/image81.jpeg"/><Relationship Id="rId83" Type="http://schemas.openxmlformats.org/officeDocument/2006/relationships/image" Target="../media/image89.png"/><Relationship Id="rId88" Type="http://schemas.openxmlformats.org/officeDocument/2006/relationships/image" Target="../media/image94.png"/><Relationship Id="rId91" Type="http://schemas.openxmlformats.org/officeDocument/2006/relationships/image" Target="../media/image97.png"/><Relationship Id="rId96"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2.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tiff"/><Relationship Id="rId36" Type="http://schemas.openxmlformats.org/officeDocument/2006/relationships/image" Target="../media/image42.jpeg"/><Relationship Id="rId49" Type="http://schemas.openxmlformats.org/officeDocument/2006/relationships/image" Target="../media/image55.png"/><Relationship Id="rId57" Type="http://schemas.openxmlformats.org/officeDocument/2006/relationships/image" Target="../media/image63.tiff"/><Relationship Id="rId10" Type="http://schemas.openxmlformats.org/officeDocument/2006/relationships/image" Target="../media/image16.png"/><Relationship Id="rId31" Type="http://schemas.openxmlformats.org/officeDocument/2006/relationships/image" Target="../media/image37.png"/><Relationship Id="rId44" Type="http://schemas.openxmlformats.org/officeDocument/2006/relationships/image" Target="../media/image50.jpeg"/><Relationship Id="rId52" Type="http://schemas.openxmlformats.org/officeDocument/2006/relationships/image" Target="../media/image58.png"/><Relationship Id="rId60" Type="http://schemas.openxmlformats.org/officeDocument/2006/relationships/image" Target="../media/image66.tiff"/><Relationship Id="rId65" Type="http://schemas.openxmlformats.org/officeDocument/2006/relationships/image" Target="../media/image71.jpeg"/><Relationship Id="rId73" Type="http://schemas.openxmlformats.org/officeDocument/2006/relationships/image" Target="../media/image79.png"/><Relationship Id="rId78" Type="http://schemas.openxmlformats.org/officeDocument/2006/relationships/image" Target="../media/image84.png"/><Relationship Id="rId81" Type="http://schemas.openxmlformats.org/officeDocument/2006/relationships/image" Target="../media/image87.png"/><Relationship Id="rId86" Type="http://schemas.openxmlformats.org/officeDocument/2006/relationships/image" Target="../media/image92.png"/><Relationship Id="rId94" Type="http://schemas.openxmlformats.org/officeDocument/2006/relationships/image" Target="../media/image100.png"/><Relationship Id="rId4" Type="http://schemas.openxmlformats.org/officeDocument/2006/relationships/image" Target="../media/image10.png"/><Relationship Id="rId9"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9" Type="http://schemas.openxmlformats.org/officeDocument/2006/relationships/image" Target="../media/image45.png"/><Relationship Id="rId34" Type="http://schemas.openxmlformats.org/officeDocument/2006/relationships/image" Target="../media/image40.png"/><Relationship Id="rId50" Type="http://schemas.openxmlformats.org/officeDocument/2006/relationships/image" Target="../media/image56.png"/><Relationship Id="rId55" Type="http://schemas.openxmlformats.org/officeDocument/2006/relationships/image" Target="../media/image61.jpeg"/><Relationship Id="rId76" Type="http://schemas.openxmlformats.org/officeDocument/2006/relationships/image" Target="../media/image82.png"/><Relationship Id="rId97" Type="http://schemas.openxmlformats.org/officeDocument/2006/relationships/image" Target="../media/image103.jpeg"/><Relationship Id="rId7" Type="http://schemas.openxmlformats.org/officeDocument/2006/relationships/image" Target="../media/image13.png"/><Relationship Id="rId71" Type="http://schemas.openxmlformats.org/officeDocument/2006/relationships/image" Target="../media/image77.png"/><Relationship Id="rId92" Type="http://schemas.openxmlformats.org/officeDocument/2006/relationships/image" Target="../media/image98.png"/><Relationship Id="rId2" Type="http://schemas.openxmlformats.org/officeDocument/2006/relationships/notesSlide" Target="../notesSlides/notesSlide1.xml"/><Relationship Id="rId29" Type="http://schemas.openxmlformats.org/officeDocument/2006/relationships/image" Target="../media/image35.png"/><Relationship Id="rId24" Type="http://schemas.openxmlformats.org/officeDocument/2006/relationships/image" Target="../media/image30.png"/><Relationship Id="rId40" Type="http://schemas.openxmlformats.org/officeDocument/2006/relationships/image" Target="../media/image46.png"/><Relationship Id="rId45" Type="http://schemas.openxmlformats.org/officeDocument/2006/relationships/image" Target="../media/image51.png"/><Relationship Id="rId66" Type="http://schemas.openxmlformats.org/officeDocument/2006/relationships/image" Target="../media/image72.png"/><Relationship Id="rId87" Type="http://schemas.openxmlformats.org/officeDocument/2006/relationships/image" Target="../media/image93.jpeg"/><Relationship Id="rId61" Type="http://schemas.openxmlformats.org/officeDocument/2006/relationships/image" Target="../media/image67.tiff"/><Relationship Id="rId82" Type="http://schemas.openxmlformats.org/officeDocument/2006/relationships/image" Target="../media/image88.png"/><Relationship Id="rId19" Type="http://schemas.openxmlformats.org/officeDocument/2006/relationships/image" Target="../media/image25.png"/><Relationship Id="rId14" Type="http://schemas.openxmlformats.org/officeDocument/2006/relationships/image" Target="../media/image20.png"/><Relationship Id="rId30" Type="http://schemas.openxmlformats.org/officeDocument/2006/relationships/image" Target="../media/image36.png"/><Relationship Id="rId35" Type="http://schemas.openxmlformats.org/officeDocument/2006/relationships/image" Target="../media/image41.png"/><Relationship Id="rId56" Type="http://schemas.openxmlformats.org/officeDocument/2006/relationships/image" Target="../media/image62.png"/><Relationship Id="rId77" Type="http://schemas.openxmlformats.org/officeDocument/2006/relationships/image" Target="../media/image83.tiff"/><Relationship Id="rId8" Type="http://schemas.openxmlformats.org/officeDocument/2006/relationships/image" Target="../media/image14.png"/><Relationship Id="rId51" Type="http://schemas.openxmlformats.org/officeDocument/2006/relationships/image" Target="../media/image57.png"/><Relationship Id="rId72" Type="http://schemas.openxmlformats.org/officeDocument/2006/relationships/image" Target="../media/image78.png"/><Relationship Id="rId93" Type="http://schemas.openxmlformats.org/officeDocument/2006/relationships/image" Target="../media/image99.png"/><Relationship Id="rId98"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ED4640-9F3B-0085-DCC5-A7FB11089403}"/>
              </a:ext>
            </a:extLst>
          </p:cNvPr>
          <p:cNvSpPr>
            <a:spLocks noGrp="1"/>
          </p:cNvSpPr>
          <p:nvPr>
            <p:ph type="body" sz="quarter" idx="10"/>
          </p:nvPr>
        </p:nvSpPr>
        <p:spPr>
          <a:xfrm>
            <a:off x="8462588" y="3599151"/>
            <a:ext cx="4328502" cy="914400"/>
          </a:xfrm>
        </p:spPr>
        <p:txBody>
          <a:bodyPr/>
          <a:lstStyle/>
          <a:p>
            <a:r>
              <a:rPr lang="en-US" dirty="0"/>
              <a:t>CABA Intelligent Buildings 2023 Research Service</a:t>
            </a:r>
          </a:p>
        </p:txBody>
      </p:sp>
      <p:sp>
        <p:nvSpPr>
          <p:cNvPr id="4" name="Text Placeholder 3">
            <a:extLst>
              <a:ext uri="{FF2B5EF4-FFF2-40B4-BE49-F238E27FC236}">
                <a16:creationId xmlns:a16="http://schemas.microsoft.com/office/drawing/2014/main" id="{96841549-F69E-C216-98A7-FCD30D3140CC}"/>
              </a:ext>
            </a:extLst>
          </p:cNvPr>
          <p:cNvSpPr>
            <a:spLocks noGrp="1"/>
          </p:cNvSpPr>
          <p:nvPr>
            <p:ph type="body" sz="quarter" idx="11"/>
          </p:nvPr>
        </p:nvSpPr>
        <p:spPr>
          <a:xfrm>
            <a:off x="6901732" y="3782128"/>
            <a:ext cx="1357230" cy="548445"/>
          </a:xfrm>
        </p:spPr>
        <p:txBody>
          <a:bodyPr anchor="ctr"/>
          <a:lstStyle/>
          <a:p>
            <a:r>
              <a:rPr lang="en-US" dirty="0">
                <a:ea typeface="Source Sans Pro Semibold"/>
              </a:rPr>
              <a:t>research proposal</a:t>
            </a:r>
            <a:endParaRPr lang="en-US" dirty="0"/>
          </a:p>
        </p:txBody>
      </p:sp>
    </p:spTree>
    <p:extLst>
      <p:ext uri="{BB962C8B-B14F-4D97-AF65-F5344CB8AC3E}">
        <p14:creationId xmlns:p14="http://schemas.microsoft.com/office/powerpoint/2010/main" val="195606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B4BFB4-9484-9916-9015-0D1FA4582506}"/>
              </a:ext>
            </a:extLst>
          </p:cNvPr>
          <p:cNvSpPr>
            <a:spLocks noGrp="1"/>
          </p:cNvSpPr>
          <p:nvPr>
            <p:ph type="title"/>
          </p:nvPr>
        </p:nvSpPr>
        <p:spPr/>
        <p:txBody>
          <a:bodyPr/>
          <a:lstStyle/>
          <a:p>
            <a:r>
              <a:rPr lang="en-US" sz="3200" dirty="0"/>
              <a:t>Quarterly Market &amp; Technology Tracking Outputs &amp; Benefits</a:t>
            </a:r>
            <a:endParaRPr lang="en-US" dirty="0"/>
          </a:p>
        </p:txBody>
      </p:sp>
      <p:sp>
        <p:nvSpPr>
          <p:cNvPr id="4" name="Text Placeholder 3">
            <a:extLst>
              <a:ext uri="{FF2B5EF4-FFF2-40B4-BE49-F238E27FC236}">
                <a16:creationId xmlns:a16="http://schemas.microsoft.com/office/drawing/2014/main" id="{9C9D7AA6-2EB6-5A6C-D16B-64DEF873FF37}"/>
              </a:ext>
            </a:extLst>
          </p:cNvPr>
          <p:cNvSpPr>
            <a:spLocks noGrp="1"/>
          </p:cNvSpPr>
          <p:nvPr>
            <p:ph type="body" sz="quarter" idx="20"/>
          </p:nvPr>
        </p:nvSpPr>
        <p:spPr/>
        <p:txBody>
          <a:bodyPr/>
          <a:lstStyle/>
          <a:p>
            <a:r>
              <a:rPr lang="en-US" dirty="0"/>
              <a:t>Quarterly tracking reports will include a summary of key events, as well as highlights and analysis of the most important events from that quarter</a:t>
            </a:r>
          </a:p>
        </p:txBody>
      </p:sp>
      <p:sp>
        <p:nvSpPr>
          <p:cNvPr id="5" name="Oval 4">
            <a:extLst>
              <a:ext uri="{FF2B5EF4-FFF2-40B4-BE49-F238E27FC236}">
                <a16:creationId xmlns:a16="http://schemas.microsoft.com/office/drawing/2014/main" id="{C4CA411E-C0FC-9141-2432-B9EF1B2B3ACF}"/>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pic>
        <p:nvPicPr>
          <p:cNvPr id="8" name="Picture 7" descr="A screenshot of a website&#10;&#10;Description automatically generated with low confidence">
            <a:extLst>
              <a:ext uri="{FF2B5EF4-FFF2-40B4-BE49-F238E27FC236}">
                <a16:creationId xmlns:a16="http://schemas.microsoft.com/office/drawing/2014/main" id="{9A5AA234-D3B6-455E-E58F-2FFE1031B828}"/>
              </a:ext>
            </a:extLst>
          </p:cNvPr>
          <p:cNvPicPr>
            <a:picLocks noChangeAspect="1"/>
          </p:cNvPicPr>
          <p:nvPr/>
        </p:nvPicPr>
        <p:blipFill>
          <a:blip r:embed="rId3"/>
          <a:stretch>
            <a:fillRect/>
          </a:stretch>
        </p:blipFill>
        <p:spPr>
          <a:xfrm>
            <a:off x="940881" y="2889655"/>
            <a:ext cx="3353962" cy="1880251"/>
          </a:xfrm>
          <a:prstGeom prst="rect">
            <a:avLst/>
          </a:prstGeom>
          <a:ln>
            <a:solidFill>
              <a:schemeClr val="tx1"/>
            </a:solidFill>
          </a:ln>
        </p:spPr>
      </p:pic>
      <p:pic>
        <p:nvPicPr>
          <p:cNvPr id="10" name="Picture 9" descr="A screenshot of a product announcement&#10;&#10;Description automatically generated with medium confidence">
            <a:extLst>
              <a:ext uri="{FF2B5EF4-FFF2-40B4-BE49-F238E27FC236}">
                <a16:creationId xmlns:a16="http://schemas.microsoft.com/office/drawing/2014/main" id="{65517B88-CC65-CBE5-1BE6-BF330BC49AAA}"/>
              </a:ext>
            </a:extLst>
          </p:cNvPr>
          <p:cNvPicPr>
            <a:picLocks noChangeAspect="1"/>
          </p:cNvPicPr>
          <p:nvPr/>
        </p:nvPicPr>
        <p:blipFill>
          <a:blip r:embed="rId4"/>
          <a:stretch>
            <a:fillRect/>
          </a:stretch>
        </p:blipFill>
        <p:spPr>
          <a:xfrm>
            <a:off x="1084050" y="4123545"/>
            <a:ext cx="3353962" cy="1880560"/>
          </a:xfrm>
          <a:prstGeom prst="rect">
            <a:avLst/>
          </a:prstGeom>
          <a:ln>
            <a:solidFill>
              <a:schemeClr val="tx1"/>
            </a:solidFill>
          </a:ln>
        </p:spPr>
      </p:pic>
      <p:pic>
        <p:nvPicPr>
          <p:cNvPr id="12" name="Picture 11" descr="A diagram of a company's company's company's company's company's company's company's company's company's company's company's company'&#10;&#10;Description automatically generated with medium confidence">
            <a:extLst>
              <a:ext uri="{FF2B5EF4-FFF2-40B4-BE49-F238E27FC236}">
                <a16:creationId xmlns:a16="http://schemas.microsoft.com/office/drawing/2014/main" id="{540534D5-169E-527A-70A4-108B2F2E3156}"/>
              </a:ext>
            </a:extLst>
          </p:cNvPr>
          <p:cNvPicPr>
            <a:picLocks noChangeAspect="1"/>
          </p:cNvPicPr>
          <p:nvPr/>
        </p:nvPicPr>
        <p:blipFill>
          <a:blip r:embed="rId5"/>
          <a:stretch>
            <a:fillRect/>
          </a:stretch>
        </p:blipFill>
        <p:spPr>
          <a:xfrm>
            <a:off x="1219200" y="5339945"/>
            <a:ext cx="3353962" cy="1879441"/>
          </a:xfrm>
          <a:prstGeom prst="rect">
            <a:avLst/>
          </a:prstGeom>
          <a:ln>
            <a:solidFill>
              <a:schemeClr val="tx1"/>
            </a:solidFill>
          </a:ln>
        </p:spPr>
      </p:pic>
      <p:pic>
        <p:nvPicPr>
          <p:cNvPr id="14" name="Picture 13" descr="A screenshot of a computer&#10;&#10;Description automatically generated with medium confidence">
            <a:extLst>
              <a:ext uri="{FF2B5EF4-FFF2-40B4-BE49-F238E27FC236}">
                <a16:creationId xmlns:a16="http://schemas.microsoft.com/office/drawing/2014/main" id="{0321D1D3-F8C9-81BC-9C1A-DF42A7590489}"/>
              </a:ext>
            </a:extLst>
          </p:cNvPr>
          <p:cNvPicPr>
            <a:picLocks noChangeAspect="1"/>
          </p:cNvPicPr>
          <p:nvPr/>
        </p:nvPicPr>
        <p:blipFill>
          <a:blip r:embed="rId6"/>
          <a:stretch>
            <a:fillRect/>
          </a:stretch>
        </p:blipFill>
        <p:spPr>
          <a:xfrm>
            <a:off x="5208064" y="2899519"/>
            <a:ext cx="3353962" cy="1893283"/>
          </a:xfrm>
          <a:prstGeom prst="rect">
            <a:avLst/>
          </a:prstGeom>
          <a:ln>
            <a:solidFill>
              <a:schemeClr val="tx1"/>
            </a:solidFill>
          </a:ln>
        </p:spPr>
      </p:pic>
      <p:pic>
        <p:nvPicPr>
          <p:cNvPr id="16" name="Picture 15" descr="A screenshot of a computer&#10;&#10;Description automatically generated with low confidence">
            <a:extLst>
              <a:ext uri="{FF2B5EF4-FFF2-40B4-BE49-F238E27FC236}">
                <a16:creationId xmlns:a16="http://schemas.microsoft.com/office/drawing/2014/main" id="{103C8127-4DA8-3B23-9294-32790F1B2EBE}"/>
              </a:ext>
            </a:extLst>
          </p:cNvPr>
          <p:cNvPicPr>
            <a:picLocks noChangeAspect="1"/>
          </p:cNvPicPr>
          <p:nvPr/>
        </p:nvPicPr>
        <p:blipFill>
          <a:blip r:embed="rId7"/>
          <a:stretch>
            <a:fillRect/>
          </a:stretch>
        </p:blipFill>
        <p:spPr>
          <a:xfrm>
            <a:off x="5369696" y="4114800"/>
            <a:ext cx="3353961" cy="1889305"/>
          </a:xfrm>
          <a:prstGeom prst="rect">
            <a:avLst/>
          </a:prstGeom>
          <a:ln>
            <a:solidFill>
              <a:schemeClr val="tx1"/>
            </a:solidFill>
          </a:ln>
        </p:spPr>
      </p:pic>
      <p:pic>
        <p:nvPicPr>
          <p:cNvPr id="18" name="Picture 17" descr="A picture containing text, font, screenshot&#10;&#10;Description automatically generated">
            <a:extLst>
              <a:ext uri="{FF2B5EF4-FFF2-40B4-BE49-F238E27FC236}">
                <a16:creationId xmlns:a16="http://schemas.microsoft.com/office/drawing/2014/main" id="{A3B0B57C-193D-77D8-0315-875E356D7ABF}"/>
              </a:ext>
            </a:extLst>
          </p:cNvPr>
          <p:cNvPicPr>
            <a:picLocks noChangeAspect="1"/>
          </p:cNvPicPr>
          <p:nvPr/>
        </p:nvPicPr>
        <p:blipFill>
          <a:blip r:embed="rId8"/>
          <a:stretch>
            <a:fillRect/>
          </a:stretch>
        </p:blipFill>
        <p:spPr>
          <a:xfrm>
            <a:off x="5566321" y="5334852"/>
            <a:ext cx="3353962" cy="1884534"/>
          </a:xfrm>
          <a:prstGeom prst="rect">
            <a:avLst/>
          </a:prstGeom>
          <a:ln>
            <a:solidFill>
              <a:schemeClr val="tx1"/>
            </a:solidFill>
          </a:ln>
        </p:spPr>
      </p:pic>
      <p:sp>
        <p:nvSpPr>
          <p:cNvPr id="19" name="TextBox 18">
            <a:extLst>
              <a:ext uri="{FF2B5EF4-FFF2-40B4-BE49-F238E27FC236}">
                <a16:creationId xmlns:a16="http://schemas.microsoft.com/office/drawing/2014/main" id="{4EB42ABF-5AA8-9586-96B3-F25C70971EDC}"/>
              </a:ext>
            </a:extLst>
          </p:cNvPr>
          <p:cNvSpPr txBox="1"/>
          <p:nvPr/>
        </p:nvSpPr>
        <p:spPr>
          <a:xfrm>
            <a:off x="909802" y="2290225"/>
            <a:ext cx="3731791" cy="338554"/>
          </a:xfrm>
          <a:prstGeom prst="rect">
            <a:avLst/>
          </a:prstGeom>
          <a:noFill/>
        </p:spPr>
        <p:txBody>
          <a:bodyPr wrap="none" lIns="0" rIns="0" rtlCol="0">
            <a:spAutoFit/>
          </a:bodyPr>
          <a:lstStyle/>
          <a:p>
            <a:pPr algn="l">
              <a:spcBef>
                <a:spcPts val="1200"/>
              </a:spcBef>
            </a:pPr>
            <a:r>
              <a:rPr lang="en-US" sz="1600" b="1" dirty="0">
                <a:solidFill>
                  <a:schemeClr val="accent1"/>
                </a:solidFill>
                <a:latin typeface="Source Sans Pro" panose="020B0503030403020204" pitchFamily="34" charset="0"/>
                <a:ea typeface="Source Sans Pro" panose="020B0503030403020204" pitchFamily="34" charset="0"/>
              </a:rPr>
              <a:t>Summaries of Key Events &amp; Macro Trends</a:t>
            </a:r>
          </a:p>
        </p:txBody>
      </p:sp>
      <p:sp>
        <p:nvSpPr>
          <p:cNvPr id="20" name="TextBox 19">
            <a:extLst>
              <a:ext uri="{FF2B5EF4-FFF2-40B4-BE49-F238E27FC236}">
                <a16:creationId xmlns:a16="http://schemas.microsoft.com/office/drawing/2014/main" id="{7E66B134-C2C0-8164-5B35-C7B7BAD59D73}"/>
              </a:ext>
            </a:extLst>
          </p:cNvPr>
          <p:cNvSpPr txBox="1"/>
          <p:nvPr/>
        </p:nvSpPr>
        <p:spPr>
          <a:xfrm>
            <a:off x="5195447" y="2290225"/>
            <a:ext cx="3693319" cy="338554"/>
          </a:xfrm>
          <a:prstGeom prst="rect">
            <a:avLst/>
          </a:prstGeom>
          <a:noFill/>
        </p:spPr>
        <p:txBody>
          <a:bodyPr wrap="none" lIns="0" rIns="0" rtlCol="0">
            <a:spAutoFit/>
          </a:bodyPr>
          <a:lstStyle/>
          <a:p>
            <a:pPr algn="l">
              <a:spcBef>
                <a:spcPts val="1200"/>
              </a:spcBef>
            </a:pPr>
            <a:r>
              <a:rPr lang="en-US" sz="1600" b="1" dirty="0">
                <a:solidFill>
                  <a:schemeClr val="accent1"/>
                </a:solidFill>
                <a:latin typeface="Source Sans Pro" panose="020B0503030403020204" pitchFamily="34" charset="0"/>
                <a:ea typeface="Source Sans Pro" panose="020B0503030403020204" pitchFamily="34" charset="0"/>
              </a:rPr>
              <a:t>Individual Event Highlights with Analysis</a:t>
            </a:r>
          </a:p>
        </p:txBody>
      </p:sp>
      <p:sp>
        <p:nvSpPr>
          <p:cNvPr id="21" name="TextBox 20">
            <a:extLst>
              <a:ext uri="{FF2B5EF4-FFF2-40B4-BE49-F238E27FC236}">
                <a16:creationId xmlns:a16="http://schemas.microsoft.com/office/drawing/2014/main" id="{8211EC4D-340C-8EF2-3733-C791E388239C}"/>
              </a:ext>
            </a:extLst>
          </p:cNvPr>
          <p:cNvSpPr txBox="1"/>
          <p:nvPr/>
        </p:nvSpPr>
        <p:spPr>
          <a:xfrm>
            <a:off x="9996200" y="2487349"/>
            <a:ext cx="3693319" cy="1862048"/>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Deliverables</a:t>
            </a:r>
          </a:p>
          <a:p>
            <a:pPr marL="182880" indent="-182880">
              <a:spcBef>
                <a:spcPts val="600"/>
              </a:spcBef>
              <a:buFont typeface="Arial" panose="020B0604020202020204" pitchFamily="34" charset="0"/>
              <a:buChar char="•"/>
            </a:pPr>
            <a:r>
              <a:rPr lang="en-US" sz="1400" dirty="0"/>
              <a:t>Tracking framework (event types, company types, technologies, etc.)</a:t>
            </a:r>
          </a:p>
          <a:p>
            <a:pPr marL="182880" indent="-182880">
              <a:spcBef>
                <a:spcPts val="600"/>
              </a:spcBef>
              <a:buFont typeface="Arial" panose="020B0604020202020204" pitchFamily="34" charset="0"/>
              <a:buChar char="•"/>
            </a:pPr>
            <a:r>
              <a:rPr lang="en-US" sz="1400" dirty="0"/>
              <a:t>15-20-page </a:t>
            </a:r>
            <a:r>
              <a:rPr lang="en-US" sz="1400" dirty="0" err="1"/>
              <a:t>powerpoint</a:t>
            </a:r>
            <a:r>
              <a:rPr lang="en-US" sz="1400" dirty="0"/>
              <a:t> deck (x3, one for each quarter)</a:t>
            </a:r>
          </a:p>
          <a:p>
            <a:pPr marL="182880" indent="-182880">
              <a:spcBef>
                <a:spcPts val="600"/>
              </a:spcBef>
              <a:buFont typeface="Arial" panose="020B0604020202020204" pitchFamily="34" charset="0"/>
              <a:buChar char="•"/>
            </a:pPr>
            <a:r>
              <a:rPr lang="en-US" sz="1400" dirty="0"/>
              <a:t>Excel database of tracked events and related information as available</a:t>
            </a:r>
          </a:p>
        </p:txBody>
      </p:sp>
      <p:sp>
        <p:nvSpPr>
          <p:cNvPr id="22" name="Triangle 21">
            <a:extLst>
              <a:ext uri="{FF2B5EF4-FFF2-40B4-BE49-F238E27FC236}">
                <a16:creationId xmlns:a16="http://schemas.microsoft.com/office/drawing/2014/main" id="{9E4D195F-0A4E-7364-9D35-CF5819247473}"/>
              </a:ext>
            </a:extLst>
          </p:cNvPr>
          <p:cNvSpPr/>
          <p:nvPr/>
        </p:nvSpPr>
        <p:spPr>
          <a:xfrm rot="5400000">
            <a:off x="7112690" y="4573156"/>
            <a:ext cx="4560241" cy="43987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3F43BB0-882B-2FB0-AC76-3FC2039C7AD4}"/>
              </a:ext>
            </a:extLst>
          </p:cNvPr>
          <p:cNvSpPr txBox="1"/>
          <p:nvPr/>
        </p:nvSpPr>
        <p:spPr>
          <a:xfrm>
            <a:off x="9996200" y="4532598"/>
            <a:ext cx="3802114" cy="258532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Benefits &amp; Values</a:t>
            </a:r>
            <a:endParaRPr lang="en-US" sz="1400" b="1" dirty="0">
              <a:solidFill>
                <a:schemeClr val="accent1"/>
              </a:solidFill>
            </a:endParaRPr>
          </a:p>
          <a:p>
            <a:pPr marL="182880" indent="-182880">
              <a:spcBef>
                <a:spcPts val="600"/>
              </a:spcBef>
              <a:buFont typeface="Arial" panose="020B0604020202020204" pitchFamily="34" charset="0"/>
              <a:buChar char="•"/>
            </a:pPr>
            <a:r>
              <a:rPr lang="en-US" sz="1400" dirty="0"/>
              <a:t>Stay up-to-date on ecosystem maneuvers, trends, and investments in the intelligent buildings space</a:t>
            </a:r>
          </a:p>
          <a:p>
            <a:pPr marL="182880" indent="-182880">
              <a:spcBef>
                <a:spcPts val="600"/>
              </a:spcBef>
              <a:buFont typeface="Arial" panose="020B0604020202020204" pitchFamily="34" charset="0"/>
              <a:buChar char="•"/>
            </a:pPr>
            <a:r>
              <a:rPr lang="en-US" sz="1400" dirty="0"/>
              <a:t>Track key technology innovations through analysis of M&amp;A and investments</a:t>
            </a:r>
          </a:p>
          <a:p>
            <a:pPr marL="182880" indent="-182880">
              <a:spcBef>
                <a:spcPts val="600"/>
              </a:spcBef>
              <a:buFont typeface="Arial" panose="020B0604020202020204" pitchFamily="34" charset="0"/>
              <a:buChar char="•"/>
            </a:pPr>
            <a:r>
              <a:rPr lang="en-US" sz="1400" dirty="0"/>
              <a:t>Leverage graphics and charts from PPT-based trends report in key external presentations</a:t>
            </a:r>
          </a:p>
          <a:p>
            <a:pPr marL="182880" indent="-182880">
              <a:spcBef>
                <a:spcPts val="600"/>
              </a:spcBef>
              <a:buFont typeface="Arial" panose="020B0604020202020204" pitchFamily="34" charset="0"/>
              <a:buChar char="•"/>
            </a:pPr>
            <a:r>
              <a:rPr lang="en-US" sz="1400" dirty="0"/>
              <a:t>Identify and/or focus on topic areas for further research in configured research projects</a:t>
            </a:r>
          </a:p>
        </p:txBody>
      </p:sp>
      <p:sp>
        <p:nvSpPr>
          <p:cNvPr id="24" name="Oval 23">
            <a:extLst>
              <a:ext uri="{FF2B5EF4-FFF2-40B4-BE49-F238E27FC236}">
                <a16:creationId xmlns:a16="http://schemas.microsoft.com/office/drawing/2014/main" id="{A5507013-AC3F-324F-EC83-41C08BD431E6}"/>
              </a:ext>
            </a:extLst>
          </p:cNvPr>
          <p:cNvSpPr/>
          <p:nvPr/>
        </p:nvSpPr>
        <p:spPr>
          <a:xfrm>
            <a:off x="13187880" y="6858000"/>
            <a:ext cx="190617" cy="1828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3</a:t>
            </a:r>
          </a:p>
        </p:txBody>
      </p:sp>
    </p:spTree>
    <p:extLst>
      <p:ext uri="{BB962C8B-B14F-4D97-AF65-F5344CB8AC3E}">
        <p14:creationId xmlns:p14="http://schemas.microsoft.com/office/powerpoint/2010/main" val="357343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sz="3200" dirty="0"/>
              <a:t>Configured Research Project Process</a:t>
            </a:r>
            <a:endParaRPr lang="en-US" dirty="0"/>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a:xfrm>
            <a:off x="914400" y="1371600"/>
            <a:ext cx="10428513" cy="393748"/>
          </a:xfrm>
        </p:spPr>
        <p:txBody>
          <a:bodyPr/>
          <a:lstStyle/>
          <a:p>
            <a:r>
              <a:rPr lang="en-US" dirty="0"/>
              <a:t>Harbor will conduct 3x configured research projects on topics of interest to the steering committee. </a:t>
            </a:r>
          </a:p>
        </p:txBody>
      </p:sp>
      <p:sp>
        <p:nvSpPr>
          <p:cNvPr id="34" name="TextBox 33">
            <a:extLst>
              <a:ext uri="{FF2B5EF4-FFF2-40B4-BE49-F238E27FC236}">
                <a16:creationId xmlns:a16="http://schemas.microsoft.com/office/drawing/2014/main" id="{748E552B-65EC-B0F1-EC44-D1869565E139}"/>
              </a:ext>
            </a:extLst>
          </p:cNvPr>
          <p:cNvSpPr txBox="1"/>
          <p:nvPr/>
        </p:nvSpPr>
        <p:spPr>
          <a:xfrm>
            <a:off x="893135" y="1848561"/>
            <a:ext cx="9534661" cy="338554"/>
          </a:xfrm>
          <a:prstGeom prst="rect">
            <a:avLst/>
          </a:prstGeom>
          <a:noFill/>
        </p:spPr>
        <p:txBody>
          <a:bodyPr wrap="none" lIns="0" rIns="0" rtlCol="0">
            <a:spAutoFit/>
          </a:bodyPr>
          <a:lstStyle/>
          <a:p>
            <a:pPr algn="l">
              <a:spcBef>
                <a:spcPts val="1200"/>
              </a:spcBef>
            </a:pPr>
            <a:r>
              <a:rPr lang="en-US" sz="1600" b="1" i="1" dirty="0">
                <a:solidFill>
                  <a:srgbClr val="C00000"/>
                </a:solidFill>
                <a:latin typeface="Source Sans Pro" panose="020B0503030403020204" pitchFamily="34" charset="0"/>
                <a:ea typeface="Source Sans Pro" panose="020B0503030403020204" pitchFamily="34" charset="0"/>
              </a:rPr>
              <a:t>Draft starting point for Configured Research Process/Approach, to be refined via steering committee meetings</a:t>
            </a:r>
          </a:p>
        </p:txBody>
      </p:sp>
      <p:sp>
        <p:nvSpPr>
          <p:cNvPr id="35" name="Oval 34">
            <a:extLst>
              <a:ext uri="{FF2B5EF4-FFF2-40B4-BE49-F238E27FC236}">
                <a16:creationId xmlns:a16="http://schemas.microsoft.com/office/drawing/2014/main" id="{60427C33-116D-315A-5022-625DED6819C6}"/>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2" name="Right Arrow 1">
            <a:extLst>
              <a:ext uri="{FF2B5EF4-FFF2-40B4-BE49-F238E27FC236}">
                <a16:creationId xmlns:a16="http://schemas.microsoft.com/office/drawing/2014/main" id="{45A7F9AB-1A85-2DB1-13A3-C967575D46F8}"/>
              </a:ext>
            </a:extLst>
          </p:cNvPr>
          <p:cNvSpPr/>
          <p:nvPr/>
        </p:nvSpPr>
        <p:spPr>
          <a:xfrm>
            <a:off x="914400" y="6277414"/>
            <a:ext cx="2296632" cy="63795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Key Deliverables</a:t>
            </a:r>
          </a:p>
        </p:txBody>
      </p:sp>
      <p:sp>
        <p:nvSpPr>
          <p:cNvPr id="5" name="TextBox 4">
            <a:extLst>
              <a:ext uri="{FF2B5EF4-FFF2-40B4-BE49-F238E27FC236}">
                <a16:creationId xmlns:a16="http://schemas.microsoft.com/office/drawing/2014/main" id="{8095EE4A-4D69-C1E8-777C-7A01EF3F15EE}"/>
              </a:ext>
            </a:extLst>
          </p:cNvPr>
          <p:cNvSpPr txBox="1"/>
          <p:nvPr/>
        </p:nvSpPr>
        <p:spPr>
          <a:xfrm>
            <a:off x="3424502" y="6334780"/>
            <a:ext cx="4543842" cy="523220"/>
          </a:xfrm>
          <a:prstGeom prst="rect">
            <a:avLst/>
          </a:prstGeom>
          <a:noFill/>
        </p:spPr>
        <p:txBody>
          <a:bodyPr wrap="square" rtlCol="0">
            <a:spAutoFit/>
          </a:bodyPr>
          <a:lstStyle/>
          <a:p>
            <a:pPr>
              <a:spcBef>
                <a:spcPts val="1200"/>
              </a:spcBef>
            </a:pPr>
            <a:r>
              <a:rPr lang="en-US" sz="1400" b="1" dirty="0">
                <a:latin typeface="Source Sans Pro" panose="020B0503030403020204" pitchFamily="34" charset="0"/>
              </a:rPr>
              <a:t>3x configured research projects, 15-20-page PPT report with 1 summary infographic per report</a:t>
            </a:r>
          </a:p>
        </p:txBody>
      </p:sp>
      <p:grpSp>
        <p:nvGrpSpPr>
          <p:cNvPr id="16" name="Group 15">
            <a:extLst>
              <a:ext uri="{FF2B5EF4-FFF2-40B4-BE49-F238E27FC236}">
                <a16:creationId xmlns:a16="http://schemas.microsoft.com/office/drawing/2014/main" id="{1DA1C811-30F0-66E7-B1ED-B55F898451C7}"/>
              </a:ext>
            </a:extLst>
          </p:cNvPr>
          <p:cNvGrpSpPr/>
          <p:nvPr/>
        </p:nvGrpSpPr>
        <p:grpSpPr>
          <a:xfrm>
            <a:off x="777622" y="2380300"/>
            <a:ext cx="12653243" cy="4296594"/>
            <a:chOff x="777622" y="2380300"/>
            <a:chExt cx="10027725" cy="4296594"/>
          </a:xfrm>
        </p:grpSpPr>
        <p:grpSp>
          <p:nvGrpSpPr>
            <p:cNvPr id="7" name="Group 6">
              <a:extLst>
                <a:ext uri="{FF2B5EF4-FFF2-40B4-BE49-F238E27FC236}">
                  <a16:creationId xmlns:a16="http://schemas.microsoft.com/office/drawing/2014/main" id="{33D144CF-05FB-9220-64E2-5DAD08DAF5B9}"/>
                </a:ext>
              </a:extLst>
            </p:cNvPr>
            <p:cNvGrpSpPr/>
            <p:nvPr/>
          </p:nvGrpSpPr>
          <p:grpSpPr>
            <a:xfrm>
              <a:off x="777622" y="2380300"/>
              <a:ext cx="10027725" cy="1126680"/>
              <a:chOff x="931100" y="3466149"/>
              <a:chExt cx="9317256" cy="1126680"/>
            </a:xfrm>
          </p:grpSpPr>
          <p:grpSp>
            <p:nvGrpSpPr>
              <p:cNvPr id="8" name="Group 7">
                <a:extLst>
                  <a:ext uri="{FF2B5EF4-FFF2-40B4-BE49-F238E27FC236}">
                    <a16:creationId xmlns:a16="http://schemas.microsoft.com/office/drawing/2014/main" id="{F6E47715-1B23-BC40-A55B-06A303104812}"/>
                  </a:ext>
                </a:extLst>
              </p:cNvPr>
              <p:cNvGrpSpPr/>
              <p:nvPr/>
            </p:nvGrpSpPr>
            <p:grpSpPr>
              <a:xfrm>
                <a:off x="931100" y="4187240"/>
                <a:ext cx="9317256" cy="405589"/>
                <a:chOff x="914400" y="3048863"/>
                <a:chExt cx="9137580" cy="405589"/>
              </a:xfrm>
            </p:grpSpPr>
            <p:sp>
              <p:nvSpPr>
                <p:cNvPr id="17" name="Line 22">
                  <a:extLst>
                    <a:ext uri="{FF2B5EF4-FFF2-40B4-BE49-F238E27FC236}">
                      <a16:creationId xmlns:a16="http://schemas.microsoft.com/office/drawing/2014/main" id="{B9F00A01-3C5D-B56D-2B29-849EEE103FD7}"/>
                    </a:ext>
                  </a:extLst>
                </p:cNvPr>
                <p:cNvSpPr>
                  <a:spLocks noChangeShapeType="1"/>
                </p:cNvSpPr>
                <p:nvPr/>
              </p:nvSpPr>
              <p:spPr bwMode="auto">
                <a:xfrm>
                  <a:off x="1149706" y="3136249"/>
                  <a:ext cx="8889931" cy="0"/>
                </a:xfrm>
                <a:prstGeom prst="line">
                  <a:avLst/>
                </a:prstGeom>
                <a:no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cs typeface="Myriad Pro"/>
                  </a:endParaRPr>
                </a:p>
              </p:txBody>
            </p:sp>
            <p:sp>
              <p:nvSpPr>
                <p:cNvPr id="18" name="Oval 24">
                  <a:extLst>
                    <a:ext uri="{FF2B5EF4-FFF2-40B4-BE49-F238E27FC236}">
                      <a16:creationId xmlns:a16="http://schemas.microsoft.com/office/drawing/2014/main" id="{676680A5-3F42-5506-88AA-8C2364068714}"/>
                    </a:ext>
                  </a:extLst>
                </p:cNvPr>
                <p:cNvSpPr>
                  <a:spLocks noChangeArrowheads="1"/>
                </p:cNvSpPr>
                <p:nvPr/>
              </p:nvSpPr>
              <p:spPr bwMode="auto">
                <a:xfrm>
                  <a:off x="1101853" y="3115206"/>
                  <a:ext cx="48593" cy="33408"/>
                </a:xfrm>
                <a:prstGeom prst="ellipse">
                  <a:avLst/>
                </a:prstGeom>
                <a:solidFill>
                  <a:srgbClr val="FFFFFF"/>
                </a:solid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ea typeface="Myriad Pro"/>
                    <a:cs typeface="Myriad Pro"/>
                  </a:endParaRPr>
                </a:p>
              </p:txBody>
            </p:sp>
            <p:cxnSp>
              <p:nvCxnSpPr>
                <p:cNvPr id="19" name="Straight Connector 18">
                  <a:extLst>
                    <a:ext uri="{FF2B5EF4-FFF2-40B4-BE49-F238E27FC236}">
                      <a16:creationId xmlns:a16="http://schemas.microsoft.com/office/drawing/2014/main" id="{BF7089CC-1B4E-9E9D-E834-F31168391AA0}"/>
                    </a:ext>
                  </a:extLst>
                </p:cNvPr>
                <p:cNvCxnSpPr/>
                <p:nvPr/>
              </p:nvCxnSpPr>
              <p:spPr bwMode="auto">
                <a:xfrm>
                  <a:off x="3456828"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Text Box 18">
                  <a:extLst>
                    <a:ext uri="{FF2B5EF4-FFF2-40B4-BE49-F238E27FC236}">
                      <a16:creationId xmlns:a16="http://schemas.microsoft.com/office/drawing/2014/main" id="{CCD658B8-9759-EF2F-F4A0-26FFF7AD6AF1}"/>
                    </a:ext>
                  </a:extLst>
                </p:cNvPr>
                <p:cNvSpPr txBox="1">
                  <a:spLocks noChangeArrowheads="1"/>
                </p:cNvSpPr>
                <p:nvPr/>
              </p:nvSpPr>
              <p:spPr bwMode="auto">
                <a:xfrm>
                  <a:off x="3382492" y="3189346"/>
                  <a:ext cx="149750" cy="229968"/>
                </a:xfrm>
                <a:prstGeom prst="rect">
                  <a:avLst/>
                </a:prstGeom>
                <a:noFill/>
                <a:ln w="9525">
                  <a:noFill/>
                  <a:miter lim="800000"/>
                  <a:headEnd/>
                  <a:tailEnd/>
                </a:ln>
              </p:spPr>
              <p:txBody>
                <a:bodyPr wrap="none" lIns="44862" tIns="22432" rIns="44862" bIns="22432">
                  <a:prstTxWarp prst="textNoShape">
                    <a:avLst/>
                  </a:prstTxWarp>
                  <a:spAutoFit/>
                </a:bodyPr>
                <a:lstStyle/>
                <a:p>
                  <a:pPr>
                    <a:defRPr/>
                  </a:pPr>
                  <a:r>
                    <a:rPr lang="en-US" sz="1200" kern="0" dirty="0">
                      <a:latin typeface="+mn-lt"/>
                      <a:ea typeface="Myriad Pro"/>
                      <a:cs typeface="Myriad Pro"/>
                    </a:rPr>
                    <a:t>2</a:t>
                  </a:r>
                </a:p>
              </p:txBody>
            </p:sp>
            <p:sp>
              <p:nvSpPr>
                <p:cNvPr id="21" name="Text Box 18">
                  <a:extLst>
                    <a:ext uri="{FF2B5EF4-FFF2-40B4-BE49-F238E27FC236}">
                      <a16:creationId xmlns:a16="http://schemas.microsoft.com/office/drawing/2014/main" id="{0C8D5763-8D32-0D53-8AF2-7A1EAD8CBEBE}"/>
                    </a:ext>
                  </a:extLst>
                </p:cNvPr>
                <p:cNvSpPr txBox="1">
                  <a:spLocks noChangeArrowheads="1"/>
                </p:cNvSpPr>
                <p:nvPr/>
              </p:nvSpPr>
              <p:spPr bwMode="auto">
                <a:xfrm>
                  <a:off x="914400" y="3189346"/>
                  <a:ext cx="485713" cy="229968"/>
                </a:xfrm>
                <a:prstGeom prst="rect">
                  <a:avLst/>
                </a:prstGeom>
                <a:noFill/>
                <a:ln w="9525">
                  <a:noFill/>
                  <a:miter lim="800000"/>
                  <a:headEnd/>
                  <a:tailEnd/>
                </a:ln>
              </p:spPr>
              <p:txBody>
                <a:bodyPr wrap="none" lIns="44862" tIns="22432" rIns="44862" bIns="22432">
                  <a:prstTxWarp prst="textNoShape">
                    <a:avLst/>
                  </a:prstTxWarp>
                  <a:spAutoFit/>
                </a:bodyPr>
                <a:lstStyle/>
                <a:p>
                  <a:pPr>
                    <a:defRPr/>
                  </a:pPr>
                  <a:r>
                    <a:rPr lang="en-US" sz="1200" b="1" kern="0" dirty="0">
                      <a:latin typeface="+mn-lt"/>
                      <a:ea typeface="Myriad Pro"/>
                      <a:cs typeface="Myriad Pro"/>
                    </a:rPr>
                    <a:t>Week</a:t>
                  </a:r>
                  <a:r>
                    <a:rPr lang="en-US" sz="1200" kern="0" dirty="0">
                      <a:latin typeface="+mn-lt"/>
                      <a:ea typeface="Myriad Pro"/>
                      <a:cs typeface="Myriad Pro"/>
                    </a:rPr>
                    <a:t> 0</a:t>
                  </a:r>
                </a:p>
              </p:txBody>
            </p:sp>
            <p:cxnSp>
              <p:nvCxnSpPr>
                <p:cNvPr id="22" name="Straight Connector 21">
                  <a:extLst>
                    <a:ext uri="{FF2B5EF4-FFF2-40B4-BE49-F238E27FC236}">
                      <a16:creationId xmlns:a16="http://schemas.microsoft.com/office/drawing/2014/main" id="{A2FED4D3-BF4D-D61F-0FC7-A2295ADE158D}"/>
                    </a:ext>
                  </a:extLst>
                </p:cNvPr>
                <p:cNvCxnSpPr/>
                <p:nvPr/>
              </p:nvCxnSpPr>
              <p:spPr bwMode="auto">
                <a:xfrm>
                  <a:off x="1195352"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Oval 24">
                  <a:extLst>
                    <a:ext uri="{FF2B5EF4-FFF2-40B4-BE49-F238E27FC236}">
                      <a16:creationId xmlns:a16="http://schemas.microsoft.com/office/drawing/2014/main" id="{0308118C-8467-F596-9280-A8CBDDC629D7}"/>
                    </a:ext>
                  </a:extLst>
                </p:cNvPr>
                <p:cNvSpPr>
                  <a:spLocks noChangeArrowheads="1"/>
                </p:cNvSpPr>
                <p:nvPr/>
              </p:nvSpPr>
              <p:spPr bwMode="auto">
                <a:xfrm>
                  <a:off x="10003387" y="3115206"/>
                  <a:ext cx="48593" cy="33408"/>
                </a:xfrm>
                <a:prstGeom prst="ellipse">
                  <a:avLst/>
                </a:prstGeom>
                <a:solidFill>
                  <a:srgbClr val="FFFFFF"/>
                </a:solidFill>
                <a:ln w="9525">
                  <a:solidFill>
                    <a:srgbClr val="282828"/>
                  </a:solidFill>
                  <a:round/>
                  <a:headEnd/>
                  <a:tailEnd/>
                </a:ln>
              </p:spPr>
              <p:txBody>
                <a:bodyPr wrap="none" lIns="44862" tIns="22432" rIns="44862" bIns="22432" anchor="ctr">
                  <a:prstTxWarp prst="textNoShape">
                    <a:avLst/>
                  </a:prstTxWarp>
                </a:bodyPr>
                <a:lstStyle/>
                <a:p>
                  <a:pPr>
                    <a:defRPr/>
                  </a:pPr>
                  <a:endParaRPr lang="en-US" sz="1200" kern="0">
                    <a:solidFill>
                      <a:sysClr val="windowText" lastClr="000000"/>
                    </a:solidFill>
                    <a:latin typeface="+mn-lt"/>
                    <a:ea typeface="Myriad Pro"/>
                    <a:cs typeface="Myriad Pro"/>
                  </a:endParaRPr>
                </a:p>
              </p:txBody>
            </p:sp>
            <p:cxnSp>
              <p:nvCxnSpPr>
                <p:cNvPr id="26" name="Straight Connector 25">
                  <a:extLst>
                    <a:ext uri="{FF2B5EF4-FFF2-40B4-BE49-F238E27FC236}">
                      <a16:creationId xmlns:a16="http://schemas.microsoft.com/office/drawing/2014/main" id="{6B30E86F-905F-06AE-6455-2EAF5DE7DC6F}"/>
                    </a:ext>
                  </a:extLst>
                </p:cNvPr>
                <p:cNvCxnSpPr/>
                <p:nvPr/>
              </p:nvCxnSpPr>
              <p:spPr bwMode="auto">
                <a:xfrm>
                  <a:off x="9960243"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 Box 18">
                  <a:extLst>
                    <a:ext uri="{FF2B5EF4-FFF2-40B4-BE49-F238E27FC236}">
                      <a16:creationId xmlns:a16="http://schemas.microsoft.com/office/drawing/2014/main" id="{C5B8FF41-7D82-ABCC-20A6-B15FF60A89E3}"/>
                    </a:ext>
                  </a:extLst>
                </p:cNvPr>
                <p:cNvSpPr txBox="1">
                  <a:spLocks noChangeArrowheads="1"/>
                </p:cNvSpPr>
                <p:nvPr/>
              </p:nvSpPr>
              <p:spPr bwMode="auto">
                <a:xfrm>
                  <a:off x="9837778" y="3203442"/>
                  <a:ext cx="201860" cy="251010"/>
                </a:xfrm>
                <a:prstGeom prst="rect">
                  <a:avLst/>
                </a:prstGeom>
                <a:noFill/>
                <a:ln w="9525">
                  <a:noFill/>
                  <a:miter lim="800000"/>
                  <a:headEnd/>
                  <a:tailEnd/>
                </a:ln>
              </p:spPr>
              <p:txBody>
                <a:bodyPr wrap="none" lIns="44862" tIns="22432" rIns="44862" bIns="22432">
                  <a:prstTxWarp prst="textNoShape">
                    <a:avLst/>
                  </a:prstTxWarp>
                  <a:noAutofit/>
                </a:bodyPr>
                <a:lstStyle/>
                <a:p>
                  <a:pPr>
                    <a:defRPr/>
                  </a:pPr>
                  <a:r>
                    <a:rPr lang="en-US" sz="1200" kern="0" dirty="0">
                      <a:latin typeface="+mn-lt"/>
                      <a:ea typeface="Myriad Pro"/>
                      <a:cs typeface="Myriad Pro"/>
                    </a:rPr>
                    <a:t>14</a:t>
                  </a:r>
                </a:p>
              </p:txBody>
            </p:sp>
            <p:cxnSp>
              <p:nvCxnSpPr>
                <p:cNvPr id="28" name="Straight Connector 27">
                  <a:extLst>
                    <a:ext uri="{FF2B5EF4-FFF2-40B4-BE49-F238E27FC236}">
                      <a16:creationId xmlns:a16="http://schemas.microsoft.com/office/drawing/2014/main" id="{5D94C5A8-9742-4E5A-3467-553EE77B8EC3}"/>
                    </a:ext>
                  </a:extLst>
                </p:cNvPr>
                <p:cNvCxnSpPr/>
                <p:nvPr/>
              </p:nvCxnSpPr>
              <p:spPr bwMode="auto">
                <a:xfrm>
                  <a:off x="7815581" y="3048863"/>
                  <a:ext cx="0" cy="11320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9" name="Text Box 18">
                  <a:extLst>
                    <a:ext uri="{FF2B5EF4-FFF2-40B4-BE49-F238E27FC236}">
                      <a16:creationId xmlns:a16="http://schemas.microsoft.com/office/drawing/2014/main" id="{E2B5B71E-A64B-10D6-2BE5-7CF499B6F594}"/>
                    </a:ext>
                  </a:extLst>
                </p:cNvPr>
                <p:cNvSpPr txBox="1">
                  <a:spLocks noChangeArrowheads="1"/>
                </p:cNvSpPr>
                <p:nvPr/>
              </p:nvSpPr>
              <p:spPr bwMode="auto">
                <a:xfrm>
                  <a:off x="7694577" y="3189085"/>
                  <a:ext cx="201860" cy="199190"/>
                </a:xfrm>
                <a:prstGeom prst="rect">
                  <a:avLst/>
                </a:prstGeom>
                <a:noFill/>
                <a:ln w="9525">
                  <a:noFill/>
                  <a:miter lim="800000"/>
                  <a:headEnd/>
                  <a:tailEnd/>
                </a:ln>
              </p:spPr>
              <p:txBody>
                <a:bodyPr wrap="none" lIns="44862" tIns="22432" rIns="44862" bIns="22432">
                  <a:prstTxWarp prst="textNoShape">
                    <a:avLst/>
                  </a:prstTxWarp>
                  <a:noAutofit/>
                </a:bodyPr>
                <a:lstStyle/>
                <a:p>
                  <a:pPr>
                    <a:defRPr/>
                  </a:pPr>
                  <a:r>
                    <a:rPr lang="en-US" sz="1200" kern="0" dirty="0">
                      <a:latin typeface="+mn-lt"/>
                      <a:ea typeface="Myriad Pro"/>
                      <a:cs typeface="Myriad Pro"/>
                    </a:rPr>
                    <a:t>12</a:t>
                  </a:r>
                </a:p>
              </p:txBody>
            </p:sp>
          </p:grpSp>
          <p:sp>
            <p:nvSpPr>
              <p:cNvPr id="9" name="Text Box 57">
                <a:extLst>
                  <a:ext uri="{FF2B5EF4-FFF2-40B4-BE49-F238E27FC236}">
                    <a16:creationId xmlns:a16="http://schemas.microsoft.com/office/drawing/2014/main" id="{32EB735A-C608-CAFC-9610-34DE11BFEC21}"/>
                  </a:ext>
                </a:extLst>
              </p:cNvPr>
              <p:cNvSpPr txBox="1">
                <a:spLocks noChangeArrowheads="1"/>
              </p:cNvSpPr>
              <p:nvPr/>
            </p:nvSpPr>
            <p:spPr bwMode="auto">
              <a:xfrm>
                <a:off x="1204141" y="3466149"/>
                <a:ext cx="2284395"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1: Scope Development</a:t>
                </a:r>
              </a:p>
              <a:p>
                <a:pPr marL="8102" indent="-8102">
                  <a:defRPr/>
                </a:pPr>
                <a:r>
                  <a:rPr lang="en-US" sz="1200" kern="0" dirty="0">
                    <a:solidFill>
                      <a:sysClr val="windowText" lastClr="000000"/>
                    </a:solidFill>
                    <a:latin typeface="+mn-lt"/>
                    <a:ea typeface="Myriad Pro"/>
                    <a:cs typeface="Myriad Pro"/>
                  </a:rPr>
                  <a:t>Determine configured research topic and develop scope of work</a:t>
                </a:r>
                <a:endParaRPr lang="en-US" sz="1200" b="1" kern="0" dirty="0">
                  <a:solidFill>
                    <a:sysClr val="windowText" lastClr="000000"/>
                  </a:solidFill>
                  <a:latin typeface="+mn-lt"/>
                  <a:ea typeface="Myriad Pro"/>
                  <a:cs typeface="Myriad Pro"/>
                </a:endParaRPr>
              </a:p>
            </p:txBody>
          </p:sp>
          <p:sp>
            <p:nvSpPr>
              <p:cNvPr id="11" name="Text Box 57">
                <a:extLst>
                  <a:ext uri="{FF2B5EF4-FFF2-40B4-BE49-F238E27FC236}">
                    <a16:creationId xmlns:a16="http://schemas.microsoft.com/office/drawing/2014/main" id="{93A1FC9E-07C2-420A-846B-EEB7DCBF55F1}"/>
                  </a:ext>
                </a:extLst>
              </p:cNvPr>
              <p:cNvSpPr txBox="1">
                <a:spLocks noChangeArrowheads="1"/>
              </p:cNvSpPr>
              <p:nvPr/>
            </p:nvSpPr>
            <p:spPr bwMode="auto">
              <a:xfrm>
                <a:off x="3523520" y="3475544"/>
                <a:ext cx="2349418"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2: Scope Finalization</a:t>
                </a:r>
              </a:p>
              <a:p>
                <a:pPr marL="8102" indent="-8102">
                  <a:defRPr/>
                </a:pPr>
                <a:r>
                  <a:rPr lang="en-US" sz="1200" kern="0" dirty="0">
                    <a:solidFill>
                      <a:sysClr val="windowText" lastClr="000000"/>
                    </a:solidFill>
                    <a:latin typeface="+mn-lt"/>
                    <a:ea typeface="Myriad Pro"/>
                    <a:cs typeface="Myriad Pro"/>
                  </a:rPr>
                  <a:t>Review scope with steering committee, finalize scope based on feedback</a:t>
                </a:r>
              </a:p>
            </p:txBody>
          </p:sp>
          <p:sp>
            <p:nvSpPr>
              <p:cNvPr id="13" name="Text Box 57">
                <a:extLst>
                  <a:ext uri="{FF2B5EF4-FFF2-40B4-BE49-F238E27FC236}">
                    <a16:creationId xmlns:a16="http://schemas.microsoft.com/office/drawing/2014/main" id="{3CEDAB22-3271-1FA9-A531-AD6862BBF26B}"/>
                  </a:ext>
                </a:extLst>
              </p:cNvPr>
              <p:cNvSpPr txBox="1">
                <a:spLocks noChangeArrowheads="1"/>
              </p:cNvSpPr>
              <p:nvPr/>
            </p:nvSpPr>
            <p:spPr bwMode="auto">
              <a:xfrm>
                <a:off x="6051303" y="3500426"/>
                <a:ext cx="1825002" cy="446102"/>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3: Project Execution</a:t>
                </a:r>
              </a:p>
              <a:p>
                <a:pPr marL="8102" indent="-8102">
                  <a:defRPr/>
                </a:pPr>
                <a:r>
                  <a:rPr lang="en-US" sz="1200" kern="0" dirty="0">
                    <a:solidFill>
                      <a:sysClr val="windowText" lastClr="000000"/>
                    </a:solidFill>
                    <a:latin typeface="+mn-lt"/>
                    <a:ea typeface="Myriad Pro"/>
                    <a:cs typeface="Myriad Pro"/>
                  </a:rPr>
                  <a:t>Execute project workstreams</a:t>
                </a:r>
              </a:p>
            </p:txBody>
          </p:sp>
          <p:sp>
            <p:nvSpPr>
              <p:cNvPr id="15" name="Text Box 57">
                <a:extLst>
                  <a:ext uri="{FF2B5EF4-FFF2-40B4-BE49-F238E27FC236}">
                    <a16:creationId xmlns:a16="http://schemas.microsoft.com/office/drawing/2014/main" id="{22551D05-A52D-DE71-C450-ED7841410245}"/>
                  </a:ext>
                </a:extLst>
              </p:cNvPr>
              <p:cNvSpPr txBox="1">
                <a:spLocks noChangeArrowheads="1"/>
              </p:cNvSpPr>
              <p:nvPr/>
            </p:nvSpPr>
            <p:spPr bwMode="auto">
              <a:xfrm>
                <a:off x="8050426" y="3500424"/>
                <a:ext cx="2040163" cy="630768"/>
              </a:xfrm>
              <a:prstGeom prst="rect">
                <a:avLst/>
              </a:prstGeom>
              <a:noFill/>
              <a:ln w="9525">
                <a:noFill/>
                <a:miter lim="800000"/>
                <a:headEnd/>
                <a:tailEnd/>
              </a:ln>
            </p:spPr>
            <p:txBody>
              <a:bodyPr wrap="square" lIns="45549" tIns="22774" rIns="45549" bIns="22774">
                <a:prstTxWarp prst="textNoShape">
                  <a:avLst/>
                </a:prstTxWarp>
                <a:spAutoFit/>
              </a:bodyPr>
              <a:lstStyle/>
              <a:p>
                <a:pPr marL="8102" indent="-8102">
                  <a:defRPr/>
                </a:pPr>
                <a:r>
                  <a:rPr lang="en-US" sz="1400" b="1" kern="0" dirty="0">
                    <a:solidFill>
                      <a:sysClr val="windowText" lastClr="000000"/>
                    </a:solidFill>
                    <a:latin typeface="+mn-lt"/>
                    <a:ea typeface="Myriad Pro"/>
                    <a:cs typeface="Myriad Pro"/>
                  </a:rPr>
                  <a:t>Step 4: Review &amp; Finalization</a:t>
                </a:r>
              </a:p>
              <a:p>
                <a:pPr marL="8102" indent="-8102">
                  <a:defRPr/>
                </a:pPr>
                <a:r>
                  <a:rPr lang="en-US" sz="1200" kern="0" dirty="0">
                    <a:solidFill>
                      <a:sysClr val="windowText" lastClr="000000"/>
                    </a:solidFill>
                    <a:latin typeface="+mn-lt"/>
                    <a:ea typeface="Myriad Pro"/>
                    <a:cs typeface="Myriad Pro"/>
                  </a:rPr>
                  <a:t>Send draft report for review, finalize based on feedback</a:t>
                </a:r>
              </a:p>
            </p:txBody>
          </p:sp>
        </p:grpSp>
        <p:sp>
          <p:nvSpPr>
            <p:cNvPr id="30" name="TextBox 29">
              <a:extLst>
                <a:ext uri="{FF2B5EF4-FFF2-40B4-BE49-F238E27FC236}">
                  <a16:creationId xmlns:a16="http://schemas.microsoft.com/office/drawing/2014/main" id="{9B969B1C-ECDF-FF87-E0BC-4FF7B012FD71}"/>
                </a:ext>
              </a:extLst>
            </p:cNvPr>
            <p:cNvSpPr txBox="1"/>
            <p:nvPr/>
          </p:nvSpPr>
          <p:spPr>
            <a:xfrm>
              <a:off x="943982" y="3476018"/>
              <a:ext cx="2613039" cy="2185214"/>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Harbor develops a short poll to send the steering committee regarding preferences for configured research project</a:t>
              </a:r>
            </a:p>
            <a:p>
              <a:pPr marL="194310" indent="-194310">
                <a:spcBef>
                  <a:spcPts val="1200"/>
                </a:spcBef>
                <a:buFont typeface="Arial" panose="020B0604020202020204" pitchFamily="34" charset="0"/>
                <a:buChar char="•"/>
              </a:pPr>
              <a:r>
                <a:rPr lang="en-US" sz="1400" dirty="0">
                  <a:latin typeface="+mn-lt"/>
                  <a:cs typeface="Myriad Pro"/>
                </a:rPr>
                <a:t>Based on responses, Harbor outlines scope for configured research project to present at quarterly steering committee meeting (limited to 100 hours of analyst time)</a:t>
              </a:r>
            </a:p>
          </p:txBody>
        </p:sp>
        <p:sp>
          <p:nvSpPr>
            <p:cNvPr id="37" name="TextBox 36">
              <a:extLst>
                <a:ext uri="{FF2B5EF4-FFF2-40B4-BE49-F238E27FC236}">
                  <a16:creationId xmlns:a16="http://schemas.microsoft.com/office/drawing/2014/main" id="{B30DA26D-7F3E-AA93-C231-10B923A0E0EF}"/>
                </a:ext>
              </a:extLst>
            </p:cNvPr>
            <p:cNvSpPr txBox="1"/>
            <p:nvPr/>
          </p:nvSpPr>
          <p:spPr>
            <a:xfrm>
              <a:off x="3566020" y="3476018"/>
              <a:ext cx="2722237" cy="2123658"/>
            </a:xfrm>
            <a:prstGeom prst="rect">
              <a:avLst/>
            </a:prstGeom>
            <a:noFill/>
          </p:spPr>
          <p:txBody>
            <a:bodyPr wrap="square" rtlCol="0">
              <a:spAutoFit/>
            </a:bodyPr>
            <a:lstStyle/>
            <a:p>
              <a:pPr>
                <a:spcBef>
                  <a:spcPts val="1200"/>
                </a:spcBef>
              </a:pPr>
              <a:r>
                <a:rPr lang="en-US" sz="1400" b="1" dirty="0">
                  <a:latin typeface="+mn-lt"/>
                  <a:cs typeface="Myriad Pro"/>
                </a:rPr>
                <a:t>During quarterly steering meeting</a:t>
              </a:r>
            </a:p>
            <a:p>
              <a:pPr marL="194310" indent="-194310">
                <a:spcBef>
                  <a:spcPts val="1200"/>
                </a:spcBef>
                <a:buFont typeface="Arial" panose="020B0604020202020204" pitchFamily="34" charset="0"/>
                <a:buChar char="•"/>
              </a:pPr>
              <a:r>
                <a:rPr lang="en-US" sz="1400" dirty="0">
                  <a:latin typeface="+mn-lt"/>
                  <a:cs typeface="Myriad Pro"/>
                </a:rPr>
                <a:t>Review defined scop with steering committee to field feedback</a:t>
              </a:r>
            </a:p>
            <a:p>
              <a:pPr marL="194310" indent="-194310">
                <a:spcBef>
                  <a:spcPts val="1200"/>
                </a:spcBef>
                <a:buFont typeface="Arial" panose="020B0604020202020204" pitchFamily="34" charset="0"/>
                <a:buChar char="•"/>
              </a:pPr>
              <a:r>
                <a:rPr lang="en-US" sz="1400" dirty="0">
                  <a:latin typeface="+mn-lt"/>
                  <a:cs typeface="Myriad Pro"/>
                </a:rPr>
                <a:t>Following the meeting, send steering committee updated scope for final comments and adjustments</a:t>
              </a:r>
            </a:p>
          </p:txBody>
        </p:sp>
        <p:sp>
          <p:nvSpPr>
            <p:cNvPr id="38" name="TextBox 37">
              <a:extLst>
                <a:ext uri="{FF2B5EF4-FFF2-40B4-BE49-F238E27FC236}">
                  <a16:creationId xmlns:a16="http://schemas.microsoft.com/office/drawing/2014/main" id="{B0DCA414-9C05-0F94-B940-9F369F9FDF68}"/>
                </a:ext>
              </a:extLst>
            </p:cNvPr>
            <p:cNvSpPr txBox="1"/>
            <p:nvPr/>
          </p:nvSpPr>
          <p:spPr>
            <a:xfrm>
              <a:off x="6288257" y="3465731"/>
              <a:ext cx="2040800" cy="1538883"/>
            </a:xfrm>
            <a:prstGeom prst="rect">
              <a:avLst/>
            </a:prstGeom>
            <a:noFill/>
          </p:spPr>
          <p:txBody>
            <a:bodyPr wrap="square" rtlCol="0">
              <a:spAutoFit/>
            </a:bodyPr>
            <a:lstStyle/>
            <a:p>
              <a:pPr>
                <a:spcBef>
                  <a:spcPts val="1200"/>
                </a:spcBef>
              </a:pPr>
              <a:r>
                <a:rPr lang="en-US" sz="1400" b="1" dirty="0">
                  <a:latin typeface="+mn-lt"/>
                  <a:cs typeface="Myriad Pro"/>
                </a:rPr>
                <a:t>Configured research project execution</a:t>
              </a:r>
            </a:p>
            <a:p>
              <a:pPr marL="194310" indent="-194310">
                <a:spcBef>
                  <a:spcPts val="1200"/>
                </a:spcBef>
                <a:buFont typeface="Arial" panose="020B0604020202020204" pitchFamily="34" charset="0"/>
                <a:buChar char="•"/>
              </a:pPr>
              <a:r>
                <a:rPr lang="en-US" sz="1400" dirty="0">
                  <a:latin typeface="+mn-lt"/>
                  <a:cs typeface="Myriad Pro"/>
                </a:rPr>
                <a:t>Execute configured research project based on scope defined in previous steps</a:t>
              </a:r>
            </a:p>
          </p:txBody>
        </p:sp>
        <p:sp>
          <p:nvSpPr>
            <p:cNvPr id="39" name="TextBox 38">
              <a:extLst>
                <a:ext uri="{FF2B5EF4-FFF2-40B4-BE49-F238E27FC236}">
                  <a16:creationId xmlns:a16="http://schemas.microsoft.com/office/drawing/2014/main" id="{AEC2EFE5-3C82-85BB-7B69-FD61A54AC0E3}"/>
                </a:ext>
              </a:extLst>
            </p:cNvPr>
            <p:cNvSpPr txBox="1"/>
            <p:nvPr/>
          </p:nvSpPr>
          <p:spPr>
            <a:xfrm>
              <a:off x="8389120" y="3476018"/>
              <a:ext cx="2381238" cy="3200876"/>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Harbor sends draft final configured research report to steering committee for review and feedback</a:t>
              </a:r>
            </a:p>
            <a:p>
              <a:pPr marL="194310" indent="-194310">
                <a:spcBef>
                  <a:spcPts val="1200"/>
                </a:spcBef>
                <a:buFont typeface="Arial" panose="020B0604020202020204" pitchFamily="34" charset="0"/>
                <a:buChar char="•"/>
              </a:pPr>
              <a:r>
                <a:rPr lang="en-US" sz="1400" dirty="0">
                  <a:latin typeface="+mn-lt"/>
                  <a:cs typeface="Myriad Pro"/>
                </a:rPr>
                <a:t>Harbor presents final output from configured research project in next quarterly steering committee meeting</a:t>
              </a:r>
            </a:p>
            <a:p>
              <a:pPr marL="194310" indent="-194310">
                <a:spcBef>
                  <a:spcPts val="1200"/>
                </a:spcBef>
                <a:buFont typeface="Arial" panose="020B0604020202020204" pitchFamily="34" charset="0"/>
                <a:buChar char="•"/>
              </a:pPr>
              <a:r>
                <a:rPr lang="en-US" sz="1400" dirty="0">
                  <a:latin typeface="+mn-lt"/>
                  <a:cs typeface="Myriad Pro"/>
                </a:rPr>
                <a:t>Send poll for next configured research topic and define scope (as applicable)</a:t>
              </a:r>
            </a:p>
          </p:txBody>
        </p:sp>
      </p:grpSp>
      <p:sp>
        <p:nvSpPr>
          <p:cNvPr id="6" name="TextBox 5">
            <a:extLst>
              <a:ext uri="{FF2B5EF4-FFF2-40B4-BE49-F238E27FC236}">
                <a16:creationId xmlns:a16="http://schemas.microsoft.com/office/drawing/2014/main" id="{964A5C3E-5FBD-AB36-0D85-1F7B79171274}"/>
              </a:ext>
            </a:extLst>
          </p:cNvPr>
          <p:cNvSpPr txBox="1"/>
          <p:nvPr/>
        </p:nvSpPr>
        <p:spPr>
          <a:xfrm>
            <a:off x="1010839" y="6746090"/>
            <a:ext cx="1752083" cy="307777"/>
          </a:xfrm>
          <a:prstGeom prst="rect">
            <a:avLst/>
          </a:prstGeom>
          <a:noFill/>
        </p:spPr>
        <p:txBody>
          <a:bodyPr wrap="none" lIns="0" rIns="0" rtlCol="0">
            <a:spAutoFit/>
          </a:bodyPr>
          <a:lstStyle/>
          <a:p>
            <a:pPr algn="l">
              <a:spcBef>
                <a:spcPts val="1200"/>
              </a:spcBef>
            </a:pPr>
            <a:r>
              <a:rPr lang="en-US" sz="1400" i="1" dirty="0">
                <a:latin typeface="Source Sans Pro" panose="020B0503030403020204" pitchFamily="34" charset="0"/>
                <a:ea typeface="Source Sans Pro" panose="020B0503030403020204" pitchFamily="34" charset="0"/>
              </a:rPr>
              <a:t>(see more on next page)</a:t>
            </a:r>
          </a:p>
        </p:txBody>
      </p:sp>
    </p:spTree>
    <p:extLst>
      <p:ext uri="{BB962C8B-B14F-4D97-AF65-F5344CB8AC3E}">
        <p14:creationId xmlns:p14="http://schemas.microsoft.com/office/powerpoint/2010/main" val="124284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65A5CF-5FE0-57E3-D5A7-6E1D73A17B8A}"/>
              </a:ext>
            </a:extLst>
          </p:cNvPr>
          <p:cNvSpPr>
            <a:spLocks noGrp="1"/>
          </p:cNvSpPr>
          <p:nvPr>
            <p:ph type="title"/>
          </p:nvPr>
        </p:nvSpPr>
        <p:spPr/>
        <p:txBody>
          <a:bodyPr/>
          <a:lstStyle/>
          <a:p>
            <a:r>
              <a:rPr lang="en-US" dirty="0"/>
              <a:t>Configured Research Project Deliverables &amp; Benefits</a:t>
            </a:r>
          </a:p>
        </p:txBody>
      </p:sp>
      <p:sp>
        <p:nvSpPr>
          <p:cNvPr id="4" name="Text Placeholder 3">
            <a:extLst>
              <a:ext uri="{FF2B5EF4-FFF2-40B4-BE49-F238E27FC236}">
                <a16:creationId xmlns:a16="http://schemas.microsoft.com/office/drawing/2014/main" id="{E6A8F55E-CB5B-874C-7DEC-9A947DA2F765}"/>
              </a:ext>
            </a:extLst>
          </p:cNvPr>
          <p:cNvSpPr>
            <a:spLocks noGrp="1"/>
          </p:cNvSpPr>
          <p:nvPr>
            <p:ph type="body" sz="quarter" idx="20"/>
          </p:nvPr>
        </p:nvSpPr>
        <p:spPr/>
        <p:txBody>
          <a:bodyPr/>
          <a:lstStyle/>
          <a:p>
            <a:r>
              <a:rPr lang="en-US" dirty="0"/>
              <a:t>Through close collaboration with the Steering Committee, Harbor will analyze key topics of interest, producing a PPT-based report that includes re-usable outputs and key recommendations for steering committee members</a:t>
            </a:r>
          </a:p>
        </p:txBody>
      </p:sp>
      <p:pic>
        <p:nvPicPr>
          <p:cNvPr id="5" name="Picture 4" descr="A picture containing text, screenshot, font&#10;&#10;Description automatically generated">
            <a:extLst>
              <a:ext uri="{FF2B5EF4-FFF2-40B4-BE49-F238E27FC236}">
                <a16:creationId xmlns:a16="http://schemas.microsoft.com/office/drawing/2014/main" id="{01BA64F8-6724-5253-2045-61104EFDB0D4}"/>
              </a:ext>
            </a:extLst>
          </p:cNvPr>
          <p:cNvPicPr>
            <a:picLocks noChangeAspect="1"/>
          </p:cNvPicPr>
          <p:nvPr/>
        </p:nvPicPr>
        <p:blipFill>
          <a:blip r:embed="rId2"/>
          <a:stretch>
            <a:fillRect/>
          </a:stretch>
        </p:blipFill>
        <p:spPr>
          <a:xfrm>
            <a:off x="5651288" y="5919419"/>
            <a:ext cx="2647174" cy="1491699"/>
          </a:xfrm>
          <a:prstGeom prst="rect">
            <a:avLst/>
          </a:prstGeom>
          <a:ln>
            <a:solidFill>
              <a:schemeClr val="tx1"/>
            </a:solidFill>
          </a:ln>
        </p:spPr>
      </p:pic>
      <p:pic>
        <p:nvPicPr>
          <p:cNvPr id="6" name="Picture 5" descr="A picture containing text, screenshot, website, web page&#10;&#10;Description automatically generated">
            <a:extLst>
              <a:ext uri="{FF2B5EF4-FFF2-40B4-BE49-F238E27FC236}">
                <a16:creationId xmlns:a16="http://schemas.microsoft.com/office/drawing/2014/main" id="{29A8EC7E-F9CE-C9EA-403D-89CAE8AC5C7B}"/>
              </a:ext>
            </a:extLst>
          </p:cNvPr>
          <p:cNvPicPr>
            <a:picLocks noChangeAspect="1"/>
          </p:cNvPicPr>
          <p:nvPr/>
        </p:nvPicPr>
        <p:blipFill>
          <a:blip r:embed="rId3"/>
          <a:stretch>
            <a:fillRect/>
          </a:stretch>
        </p:blipFill>
        <p:spPr>
          <a:xfrm>
            <a:off x="8499723" y="5933350"/>
            <a:ext cx="2647174" cy="1477768"/>
          </a:xfrm>
          <a:prstGeom prst="rect">
            <a:avLst/>
          </a:prstGeom>
          <a:ln>
            <a:solidFill>
              <a:schemeClr val="tx1"/>
            </a:solidFill>
          </a:ln>
        </p:spPr>
      </p:pic>
      <p:pic>
        <p:nvPicPr>
          <p:cNvPr id="7" name="Picture 6" descr="A picture containing text, screenshot, font, diagram&#10;&#10;Description automatically generated">
            <a:extLst>
              <a:ext uri="{FF2B5EF4-FFF2-40B4-BE49-F238E27FC236}">
                <a16:creationId xmlns:a16="http://schemas.microsoft.com/office/drawing/2014/main" id="{D9140C5C-68A5-B8A7-5A7E-8A915C60EC5A}"/>
              </a:ext>
            </a:extLst>
          </p:cNvPr>
          <p:cNvPicPr>
            <a:picLocks noChangeAspect="1"/>
          </p:cNvPicPr>
          <p:nvPr/>
        </p:nvPicPr>
        <p:blipFill>
          <a:blip r:embed="rId4"/>
          <a:stretch>
            <a:fillRect/>
          </a:stretch>
        </p:blipFill>
        <p:spPr>
          <a:xfrm>
            <a:off x="11348158" y="5919419"/>
            <a:ext cx="2647173" cy="1486801"/>
          </a:xfrm>
          <a:prstGeom prst="rect">
            <a:avLst/>
          </a:prstGeom>
          <a:ln>
            <a:solidFill>
              <a:schemeClr val="tx1"/>
            </a:solidFill>
          </a:ln>
        </p:spPr>
      </p:pic>
      <p:sp>
        <p:nvSpPr>
          <p:cNvPr id="8" name="Rectangle 7">
            <a:extLst>
              <a:ext uri="{FF2B5EF4-FFF2-40B4-BE49-F238E27FC236}">
                <a16:creationId xmlns:a16="http://schemas.microsoft.com/office/drawing/2014/main" id="{87820DD0-29A6-C8D7-5297-5EA178AC2DBB}"/>
              </a:ext>
            </a:extLst>
          </p:cNvPr>
          <p:cNvSpPr/>
          <p:nvPr/>
        </p:nvSpPr>
        <p:spPr>
          <a:xfrm>
            <a:off x="914400" y="2291621"/>
            <a:ext cx="3991884" cy="2921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Example Research Topics</a:t>
            </a:r>
          </a:p>
        </p:txBody>
      </p:sp>
      <p:sp>
        <p:nvSpPr>
          <p:cNvPr id="9" name="TextBox 8">
            <a:extLst>
              <a:ext uri="{FF2B5EF4-FFF2-40B4-BE49-F238E27FC236}">
                <a16:creationId xmlns:a16="http://schemas.microsoft.com/office/drawing/2014/main" id="{5DDA37B4-B1BD-143C-3F20-C844EEAD044B}"/>
              </a:ext>
            </a:extLst>
          </p:cNvPr>
          <p:cNvSpPr txBox="1"/>
          <p:nvPr/>
        </p:nvSpPr>
        <p:spPr>
          <a:xfrm>
            <a:off x="914399" y="2609804"/>
            <a:ext cx="3991897" cy="4801314"/>
          </a:xfrm>
          <a:prstGeom prst="rect">
            <a:avLst/>
          </a:prstGeom>
          <a:noFill/>
        </p:spPr>
        <p:txBody>
          <a:bodyPr wrap="square" lIns="0" rtlCol="0">
            <a:spAutoFit/>
          </a:bodyPr>
          <a:lstStyle>
            <a:defPPr>
              <a:defRPr lang="en-US"/>
            </a:defPPr>
            <a:lvl1pPr marL="182880" indent="-182880">
              <a:spcBef>
                <a:spcPts val="600"/>
              </a:spcBef>
              <a:buFont typeface="Arial" panose="020B0604020202020204" pitchFamily="34" charset="0"/>
              <a:buChar char="•"/>
              <a:defRPr sz="1400">
                <a:latin typeface="Source Sans Pro" panose="020B0503030403020204" pitchFamily="34" charset="0"/>
                <a:ea typeface="Source Sans Pro" panose="020B0503030403020204" pitchFamily="34" charset="0"/>
                <a:cs typeface="Myriad Pro"/>
              </a:defRPr>
            </a:lvl1pPr>
          </a:lstStyle>
          <a:p>
            <a:r>
              <a:rPr lang="en-US" dirty="0"/>
              <a:t>How BMS has changed over time, and the evolution of BMS toward a more unified system of systems</a:t>
            </a:r>
          </a:p>
          <a:p>
            <a:r>
              <a:rPr lang="en-US" dirty="0"/>
              <a:t>Building owner/operator sustainability actions and priorities</a:t>
            </a:r>
          </a:p>
          <a:p>
            <a:r>
              <a:rPr lang="en-US" dirty="0"/>
              <a:t>Impact of recent AI developments (e.g., </a:t>
            </a:r>
            <a:r>
              <a:rPr lang="en-US" dirty="0" err="1"/>
              <a:t>ChatGPT</a:t>
            </a:r>
            <a:r>
              <a:rPr lang="en-US" dirty="0"/>
              <a:t>) on digital services, and new use cases that result</a:t>
            </a:r>
          </a:p>
          <a:p>
            <a:r>
              <a:rPr lang="en-US" dirty="0"/>
              <a:t>Proliferation of </a:t>
            </a:r>
            <a:r>
              <a:rPr lang="en-US" dirty="0" err="1"/>
              <a:t>XaaS</a:t>
            </a:r>
            <a:r>
              <a:rPr lang="en-US" dirty="0"/>
              <a:t> business models, and where/how these business models will evolve</a:t>
            </a:r>
          </a:p>
          <a:p>
            <a:r>
              <a:rPr lang="en-US" dirty="0"/>
              <a:t>Mixed-use sites, and the impact of COVID on the use and evolution of commercial buildings, and related impacts on building tech/systems</a:t>
            </a:r>
          </a:p>
          <a:p>
            <a:r>
              <a:rPr lang="en-US" dirty="0"/>
              <a:t>Role of software to control smart buildings and proliferation of SaaS</a:t>
            </a:r>
          </a:p>
          <a:p>
            <a:r>
              <a:rPr lang="en-US" dirty="0"/>
              <a:t>Cybersecurity in the built space and how to monetize related solutions</a:t>
            </a:r>
          </a:p>
          <a:p>
            <a:r>
              <a:rPr lang="en-US" dirty="0"/>
              <a:t>Smart buildings market sizing update</a:t>
            </a:r>
          </a:p>
          <a:p>
            <a:r>
              <a:rPr lang="en-US" dirty="0"/>
              <a:t>…More to be added through discussion with steering committee</a:t>
            </a:r>
          </a:p>
        </p:txBody>
      </p:sp>
      <p:sp>
        <p:nvSpPr>
          <p:cNvPr id="10" name="Triangle 9">
            <a:extLst>
              <a:ext uri="{FF2B5EF4-FFF2-40B4-BE49-F238E27FC236}">
                <a16:creationId xmlns:a16="http://schemas.microsoft.com/office/drawing/2014/main" id="{00326DB2-E616-7BFB-DFC9-FEF74EFA117A}"/>
              </a:ext>
            </a:extLst>
          </p:cNvPr>
          <p:cNvSpPr/>
          <p:nvPr/>
        </p:nvSpPr>
        <p:spPr>
          <a:xfrm rot="5400000">
            <a:off x="3182200" y="4639018"/>
            <a:ext cx="4498301" cy="43987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CD58EF-B221-2A48-14E4-0402C74308B8}"/>
              </a:ext>
            </a:extLst>
          </p:cNvPr>
          <p:cNvSpPr txBox="1"/>
          <p:nvPr/>
        </p:nvSpPr>
        <p:spPr>
          <a:xfrm>
            <a:off x="5852621" y="2429273"/>
            <a:ext cx="4086511" cy="332398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Deliverables </a:t>
            </a:r>
            <a:r>
              <a:rPr lang="en-US" dirty="0">
                <a:solidFill>
                  <a:schemeClr val="accent1"/>
                </a:solidFill>
              </a:rPr>
              <a:t>(x2 configured research reports)</a:t>
            </a:r>
            <a:endParaRPr lang="en-US" sz="1400" dirty="0">
              <a:solidFill>
                <a:schemeClr val="accent1"/>
              </a:solidFill>
            </a:endParaRPr>
          </a:p>
          <a:p>
            <a:pPr marL="182880" indent="-182880">
              <a:spcBef>
                <a:spcPts val="600"/>
              </a:spcBef>
              <a:buFont typeface="Arial" panose="020B0604020202020204" pitchFamily="34" charset="0"/>
              <a:buChar char="•"/>
            </a:pPr>
            <a:r>
              <a:rPr lang="en-US" sz="1400" dirty="0"/>
              <a:t>15-20-page </a:t>
            </a:r>
            <a:r>
              <a:rPr lang="en-US" sz="1400" dirty="0" err="1"/>
              <a:t>powerpoint</a:t>
            </a:r>
            <a:r>
              <a:rPr lang="en-US" sz="1400" dirty="0"/>
              <a:t> report on the topic agreed to and as scoped with the steering committee, which could include the following types of output:</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Market dynamics, trends and forces</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Technology architecture &amp; landscape</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Customer needs and buying behaviors</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Ecosystem, value chain &amp; competitive landscape</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Market sizing and forecast</a:t>
            </a:r>
          </a:p>
          <a:p>
            <a:pPr marL="621580" lvl="1" indent="-182880">
              <a:spcBef>
                <a:spcPts val="60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rPr>
              <a:t>Strategy recommendations</a:t>
            </a:r>
          </a:p>
          <a:p>
            <a:pPr marL="182880" indent="-182880">
              <a:spcBef>
                <a:spcPts val="600"/>
              </a:spcBef>
              <a:buFont typeface="Arial" panose="020B0604020202020204" pitchFamily="34" charset="0"/>
              <a:buChar char="•"/>
            </a:pPr>
            <a:r>
              <a:rPr lang="en-US" sz="1400" dirty="0"/>
              <a:t>Summary infographic for each report</a:t>
            </a:r>
          </a:p>
        </p:txBody>
      </p:sp>
      <p:sp>
        <p:nvSpPr>
          <p:cNvPr id="12" name="TextBox 11">
            <a:extLst>
              <a:ext uri="{FF2B5EF4-FFF2-40B4-BE49-F238E27FC236}">
                <a16:creationId xmlns:a16="http://schemas.microsoft.com/office/drawing/2014/main" id="{31D3F47F-CC01-BB57-65AD-62779A376DF0}"/>
              </a:ext>
            </a:extLst>
          </p:cNvPr>
          <p:cNvSpPr txBox="1"/>
          <p:nvPr/>
        </p:nvSpPr>
        <p:spPr>
          <a:xfrm>
            <a:off x="10235777" y="2429273"/>
            <a:ext cx="3480223" cy="2800767"/>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Benefits &amp; Values</a:t>
            </a:r>
            <a:endParaRPr lang="en-US" sz="1400" b="1" dirty="0">
              <a:solidFill>
                <a:schemeClr val="accent1"/>
              </a:solidFill>
            </a:endParaRPr>
          </a:p>
          <a:p>
            <a:pPr marL="182880" indent="-182880">
              <a:spcBef>
                <a:spcPts val="600"/>
              </a:spcBef>
              <a:buFont typeface="Arial" panose="020B0604020202020204" pitchFamily="34" charset="0"/>
              <a:buChar char="•"/>
            </a:pPr>
            <a:r>
              <a:rPr lang="en-US" sz="1400" dirty="0"/>
              <a:t>Receive data and analysis on multiple topics of interest throughout the year</a:t>
            </a:r>
          </a:p>
          <a:p>
            <a:pPr marL="182880" indent="-182880">
              <a:spcBef>
                <a:spcPts val="600"/>
              </a:spcBef>
              <a:buFont typeface="Arial" panose="020B0604020202020204" pitchFamily="34" charset="0"/>
              <a:buChar char="•"/>
            </a:pPr>
            <a:r>
              <a:rPr lang="en-US" sz="1400" dirty="0"/>
              <a:t>Focus on the topics and workstreams that matter most, and have the flexibility to decide on each topic before it is analyzed</a:t>
            </a:r>
          </a:p>
          <a:p>
            <a:pPr marL="182880" indent="-182880">
              <a:spcBef>
                <a:spcPts val="600"/>
              </a:spcBef>
              <a:buFont typeface="Arial" panose="020B0604020202020204" pitchFamily="34" charset="0"/>
              <a:buChar char="•"/>
            </a:pPr>
            <a:r>
              <a:rPr lang="en-US" sz="1400" dirty="0"/>
              <a:t>Short time to value—receive research and analysis inputs within 8-10 weeks after agreeing to scope</a:t>
            </a:r>
          </a:p>
          <a:p>
            <a:pPr marL="182880" indent="-182880">
              <a:spcBef>
                <a:spcPts val="600"/>
              </a:spcBef>
              <a:buFont typeface="Arial" panose="020B0604020202020204" pitchFamily="34" charset="0"/>
              <a:buChar char="•"/>
            </a:pPr>
            <a:r>
              <a:rPr lang="en-US" sz="1400" dirty="0"/>
              <a:t>Leverage PPT-based material in external presentations</a:t>
            </a:r>
          </a:p>
        </p:txBody>
      </p:sp>
      <p:sp>
        <p:nvSpPr>
          <p:cNvPr id="13" name="Oval 12">
            <a:extLst>
              <a:ext uri="{FF2B5EF4-FFF2-40B4-BE49-F238E27FC236}">
                <a16:creationId xmlns:a16="http://schemas.microsoft.com/office/drawing/2014/main" id="{276B7BFF-051F-46F5-AFAF-737A6134EF92}"/>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Tree>
    <p:extLst>
      <p:ext uri="{BB962C8B-B14F-4D97-AF65-F5344CB8AC3E}">
        <p14:creationId xmlns:p14="http://schemas.microsoft.com/office/powerpoint/2010/main" val="229718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E6AAF-A271-1896-5B49-2232A5AD7918}"/>
              </a:ext>
            </a:extLst>
          </p:cNvPr>
          <p:cNvSpPr>
            <a:spLocks noGrp="1"/>
          </p:cNvSpPr>
          <p:nvPr>
            <p:ph type="title"/>
          </p:nvPr>
        </p:nvSpPr>
        <p:spPr/>
        <p:txBody>
          <a:bodyPr/>
          <a:lstStyle/>
          <a:p>
            <a:r>
              <a:rPr lang="en-US" dirty="0"/>
              <a:t>Steering Committee Meetings, Interactions, &amp; Example Collaboration Timeline</a:t>
            </a:r>
          </a:p>
        </p:txBody>
      </p:sp>
      <p:sp>
        <p:nvSpPr>
          <p:cNvPr id="4" name="Text Placeholder 3">
            <a:extLst>
              <a:ext uri="{FF2B5EF4-FFF2-40B4-BE49-F238E27FC236}">
                <a16:creationId xmlns:a16="http://schemas.microsoft.com/office/drawing/2014/main" id="{909CCCF0-4FB2-4CC1-4A13-083D28AE8C5A}"/>
              </a:ext>
            </a:extLst>
          </p:cNvPr>
          <p:cNvSpPr>
            <a:spLocks noGrp="1"/>
          </p:cNvSpPr>
          <p:nvPr>
            <p:ph type="body" sz="quarter" idx="20"/>
          </p:nvPr>
        </p:nvSpPr>
        <p:spPr>
          <a:xfrm>
            <a:off x="914400" y="1371600"/>
            <a:ext cx="12801600" cy="640080"/>
          </a:xfrm>
        </p:spPr>
        <p:txBody>
          <a:bodyPr/>
          <a:lstStyle/>
          <a:p>
            <a:r>
              <a:rPr lang="en-US" dirty="0"/>
              <a:t>With the shortened year, Harbor will hold a total of 6-7 steering committee meetings (1 per month) for Intelligent Buildings, including a kickoff meeting, with the funders of the research engagement. Additional interactions will be provided as well.</a:t>
            </a:r>
          </a:p>
          <a:p>
            <a:endParaRPr lang="en-US" dirty="0"/>
          </a:p>
        </p:txBody>
      </p:sp>
      <p:sp>
        <p:nvSpPr>
          <p:cNvPr id="5" name="Rectangle 4">
            <a:extLst>
              <a:ext uri="{FF2B5EF4-FFF2-40B4-BE49-F238E27FC236}">
                <a16:creationId xmlns:a16="http://schemas.microsoft.com/office/drawing/2014/main" id="{BE7C596B-29D3-D2FC-C6FB-40664C2A4E25}"/>
              </a:ext>
            </a:extLst>
          </p:cNvPr>
          <p:cNvSpPr/>
          <p:nvPr/>
        </p:nvSpPr>
        <p:spPr>
          <a:xfrm>
            <a:off x="914400" y="4801761"/>
            <a:ext cx="1471448" cy="2228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Intelligent Buildings</a:t>
            </a:r>
          </a:p>
        </p:txBody>
      </p:sp>
      <p:cxnSp>
        <p:nvCxnSpPr>
          <p:cNvPr id="8" name="Straight Connector 7">
            <a:extLst>
              <a:ext uri="{FF2B5EF4-FFF2-40B4-BE49-F238E27FC236}">
                <a16:creationId xmlns:a16="http://schemas.microsoft.com/office/drawing/2014/main" id="{2B4D479A-8B52-E854-FA90-4029264D7B01}"/>
              </a:ext>
            </a:extLst>
          </p:cNvPr>
          <p:cNvCxnSpPr>
            <a:cxnSpLocks/>
          </p:cNvCxnSpPr>
          <p:nvPr/>
        </p:nvCxnSpPr>
        <p:spPr>
          <a:xfrm>
            <a:off x="2827283" y="5453402"/>
            <a:ext cx="8024649" cy="0"/>
          </a:xfrm>
          <a:prstGeom prst="line">
            <a:avLst/>
          </a:prstGeom>
          <a:ln>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76255C-779E-3B79-6D09-B93B8B2C7E39}"/>
              </a:ext>
            </a:extLst>
          </p:cNvPr>
          <p:cNvCxnSpPr/>
          <p:nvPr/>
        </p:nvCxnSpPr>
        <p:spPr>
          <a:xfrm>
            <a:off x="2827283" y="5180133"/>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139055-EBEE-9791-3E92-0F0CAF0408DF}"/>
              </a:ext>
            </a:extLst>
          </p:cNvPr>
          <p:cNvCxnSpPr/>
          <p:nvPr/>
        </p:nvCxnSpPr>
        <p:spPr>
          <a:xfrm>
            <a:off x="5502166" y="5180133"/>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061CF7-595D-7B56-4C59-D2CAF7D33E19}"/>
              </a:ext>
            </a:extLst>
          </p:cNvPr>
          <p:cNvCxnSpPr/>
          <p:nvPr/>
        </p:nvCxnSpPr>
        <p:spPr>
          <a:xfrm>
            <a:off x="8177049" y="5180133"/>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4B132A-CAE5-0822-83E1-2372A8E9CF93}"/>
              </a:ext>
            </a:extLst>
          </p:cNvPr>
          <p:cNvCxnSpPr/>
          <p:nvPr/>
        </p:nvCxnSpPr>
        <p:spPr>
          <a:xfrm>
            <a:off x="10851932" y="5180133"/>
            <a:ext cx="0" cy="1849819"/>
          </a:xfrm>
          <a:prstGeom prst="line">
            <a:avLst/>
          </a:prstGeom>
          <a:ln>
            <a:solidFill>
              <a:schemeClr val="tx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8EE0F9-B13C-2252-8528-326D71559036}"/>
              </a:ext>
            </a:extLst>
          </p:cNvPr>
          <p:cNvSpPr txBox="1"/>
          <p:nvPr/>
        </p:nvSpPr>
        <p:spPr>
          <a:xfrm>
            <a:off x="2827283" y="4801761"/>
            <a:ext cx="2492670" cy="338554"/>
          </a:xfrm>
          <a:prstGeom prst="rect">
            <a:avLst/>
          </a:prstGeom>
          <a:noFill/>
        </p:spPr>
        <p:txBody>
          <a:bodyPr wrap="non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Quarterly Support Timeline</a:t>
            </a:r>
          </a:p>
        </p:txBody>
      </p:sp>
      <p:sp>
        <p:nvSpPr>
          <p:cNvPr id="27" name="TextBox 26">
            <a:extLst>
              <a:ext uri="{FF2B5EF4-FFF2-40B4-BE49-F238E27FC236}">
                <a16:creationId xmlns:a16="http://schemas.microsoft.com/office/drawing/2014/main" id="{ECE21777-791F-C5C7-7E41-EE4008683B48}"/>
              </a:ext>
            </a:extLst>
          </p:cNvPr>
          <p:cNvSpPr txBox="1"/>
          <p:nvPr/>
        </p:nvSpPr>
        <p:spPr>
          <a:xfrm>
            <a:off x="2889521" y="5145625"/>
            <a:ext cx="218008" cy="307777"/>
          </a:xfrm>
          <a:prstGeom prst="rect">
            <a:avLst/>
          </a:prstGeom>
          <a:noFill/>
        </p:spPr>
        <p:txBody>
          <a:bodyPr wrap="none" lIns="0" rIns="0" rtlCol="0">
            <a:spAutoFit/>
          </a:bodyPr>
          <a:lstStyle/>
          <a:p>
            <a:pPr algn="l">
              <a:spcBef>
                <a:spcPts val="1200"/>
              </a:spcBef>
            </a:pPr>
            <a:r>
              <a:rPr lang="en-US" sz="1400" b="1" dirty="0">
                <a:solidFill>
                  <a:schemeClr val="accent1"/>
                </a:solidFill>
                <a:latin typeface="Source Sans Pro" panose="020B0503030403020204" pitchFamily="34" charset="0"/>
                <a:ea typeface="Source Sans Pro" panose="020B0503030403020204" pitchFamily="34" charset="0"/>
              </a:rPr>
              <a:t>Q2</a:t>
            </a:r>
          </a:p>
        </p:txBody>
      </p:sp>
      <p:sp>
        <p:nvSpPr>
          <p:cNvPr id="28" name="TextBox 27">
            <a:extLst>
              <a:ext uri="{FF2B5EF4-FFF2-40B4-BE49-F238E27FC236}">
                <a16:creationId xmlns:a16="http://schemas.microsoft.com/office/drawing/2014/main" id="{79D38F1E-6F08-5DD3-A6F0-75336DCBDEE8}"/>
              </a:ext>
            </a:extLst>
          </p:cNvPr>
          <p:cNvSpPr txBox="1"/>
          <p:nvPr/>
        </p:nvSpPr>
        <p:spPr>
          <a:xfrm>
            <a:off x="5569660" y="5145625"/>
            <a:ext cx="218008" cy="307777"/>
          </a:xfrm>
          <a:prstGeom prst="rect">
            <a:avLst/>
          </a:prstGeom>
          <a:noFill/>
        </p:spPr>
        <p:txBody>
          <a:bodyPr wrap="none" lIns="0" rIns="0" rtlCol="0">
            <a:spAutoFit/>
          </a:bodyPr>
          <a:lstStyle/>
          <a:p>
            <a:pPr algn="l">
              <a:spcBef>
                <a:spcPts val="1200"/>
              </a:spcBef>
            </a:pPr>
            <a:r>
              <a:rPr lang="en-US" sz="1400" b="1" dirty="0">
                <a:solidFill>
                  <a:schemeClr val="accent1"/>
                </a:solidFill>
                <a:latin typeface="Source Sans Pro" panose="020B0503030403020204" pitchFamily="34" charset="0"/>
                <a:ea typeface="Source Sans Pro" panose="020B0503030403020204" pitchFamily="34" charset="0"/>
              </a:rPr>
              <a:t>Q3</a:t>
            </a:r>
          </a:p>
        </p:txBody>
      </p:sp>
      <p:sp>
        <p:nvSpPr>
          <p:cNvPr id="29" name="TextBox 28">
            <a:extLst>
              <a:ext uri="{FF2B5EF4-FFF2-40B4-BE49-F238E27FC236}">
                <a16:creationId xmlns:a16="http://schemas.microsoft.com/office/drawing/2014/main" id="{39C8888E-2927-3587-775D-EC0174DDC4DF}"/>
              </a:ext>
            </a:extLst>
          </p:cNvPr>
          <p:cNvSpPr txBox="1"/>
          <p:nvPr/>
        </p:nvSpPr>
        <p:spPr>
          <a:xfrm>
            <a:off x="8236574" y="5145625"/>
            <a:ext cx="218008" cy="307777"/>
          </a:xfrm>
          <a:prstGeom prst="rect">
            <a:avLst/>
          </a:prstGeom>
          <a:noFill/>
        </p:spPr>
        <p:txBody>
          <a:bodyPr wrap="none" lIns="0" rIns="0" rtlCol="0">
            <a:spAutoFit/>
          </a:bodyPr>
          <a:lstStyle/>
          <a:p>
            <a:pPr algn="l">
              <a:spcBef>
                <a:spcPts val="1200"/>
              </a:spcBef>
            </a:pPr>
            <a:r>
              <a:rPr lang="en-US" sz="1400" b="1" dirty="0">
                <a:solidFill>
                  <a:schemeClr val="accent1"/>
                </a:solidFill>
                <a:latin typeface="Source Sans Pro" panose="020B0503030403020204" pitchFamily="34" charset="0"/>
                <a:ea typeface="Source Sans Pro" panose="020B0503030403020204" pitchFamily="34" charset="0"/>
              </a:rPr>
              <a:t>Q4</a:t>
            </a:r>
          </a:p>
        </p:txBody>
      </p:sp>
      <p:sp>
        <p:nvSpPr>
          <p:cNvPr id="35" name="Chevron 34">
            <a:extLst>
              <a:ext uri="{FF2B5EF4-FFF2-40B4-BE49-F238E27FC236}">
                <a16:creationId xmlns:a16="http://schemas.microsoft.com/office/drawing/2014/main" id="{D5B668AA-4851-0B3D-6AF5-CD6751CF8C03}"/>
              </a:ext>
            </a:extLst>
          </p:cNvPr>
          <p:cNvSpPr/>
          <p:nvPr/>
        </p:nvSpPr>
        <p:spPr>
          <a:xfrm>
            <a:off x="4098180" y="6070475"/>
            <a:ext cx="2880194"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Annual Building Operator Survey</a:t>
            </a:r>
          </a:p>
        </p:txBody>
      </p:sp>
      <p:sp>
        <p:nvSpPr>
          <p:cNvPr id="36" name="Chevron 35">
            <a:extLst>
              <a:ext uri="{FF2B5EF4-FFF2-40B4-BE49-F238E27FC236}">
                <a16:creationId xmlns:a16="http://schemas.microsoft.com/office/drawing/2014/main" id="{84AF39FB-8CFB-C212-7BDC-9DF04358B16E}"/>
              </a:ext>
            </a:extLst>
          </p:cNvPr>
          <p:cNvSpPr/>
          <p:nvPr/>
        </p:nvSpPr>
        <p:spPr>
          <a:xfrm>
            <a:off x="2902214" y="5613282"/>
            <a:ext cx="2599947"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Quarterly News/Key Updates</a:t>
            </a:r>
          </a:p>
        </p:txBody>
      </p:sp>
      <p:sp>
        <p:nvSpPr>
          <p:cNvPr id="37" name="Chevron 36">
            <a:extLst>
              <a:ext uri="{FF2B5EF4-FFF2-40B4-BE49-F238E27FC236}">
                <a16:creationId xmlns:a16="http://schemas.microsoft.com/office/drawing/2014/main" id="{2D6696B7-33D4-F771-0458-821F9534EAED}"/>
              </a:ext>
            </a:extLst>
          </p:cNvPr>
          <p:cNvSpPr/>
          <p:nvPr/>
        </p:nvSpPr>
        <p:spPr>
          <a:xfrm>
            <a:off x="5539634" y="5613282"/>
            <a:ext cx="2599947"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Quarterly News/Key Updates</a:t>
            </a:r>
          </a:p>
        </p:txBody>
      </p:sp>
      <p:sp>
        <p:nvSpPr>
          <p:cNvPr id="38" name="Chevron 37">
            <a:extLst>
              <a:ext uri="{FF2B5EF4-FFF2-40B4-BE49-F238E27FC236}">
                <a16:creationId xmlns:a16="http://schemas.microsoft.com/office/drawing/2014/main" id="{FAED9030-91E7-05BA-291B-1F55DC92CB9B}"/>
              </a:ext>
            </a:extLst>
          </p:cNvPr>
          <p:cNvSpPr/>
          <p:nvPr/>
        </p:nvSpPr>
        <p:spPr>
          <a:xfrm>
            <a:off x="8244539" y="5613282"/>
            <a:ext cx="2599947"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Quarterly News/Key Updates</a:t>
            </a:r>
          </a:p>
        </p:txBody>
      </p:sp>
      <p:sp>
        <p:nvSpPr>
          <p:cNvPr id="40" name="Chevron 39">
            <a:extLst>
              <a:ext uri="{FF2B5EF4-FFF2-40B4-BE49-F238E27FC236}">
                <a16:creationId xmlns:a16="http://schemas.microsoft.com/office/drawing/2014/main" id="{55FD9953-5CF5-DCF6-C49E-39C8164D5843}"/>
              </a:ext>
            </a:extLst>
          </p:cNvPr>
          <p:cNvSpPr/>
          <p:nvPr/>
        </p:nvSpPr>
        <p:spPr>
          <a:xfrm>
            <a:off x="2889521" y="6503968"/>
            <a:ext cx="2575180"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Configured research #1</a:t>
            </a:r>
          </a:p>
        </p:txBody>
      </p:sp>
      <p:sp>
        <p:nvSpPr>
          <p:cNvPr id="41" name="Chevron 40">
            <a:extLst>
              <a:ext uri="{FF2B5EF4-FFF2-40B4-BE49-F238E27FC236}">
                <a16:creationId xmlns:a16="http://schemas.microsoft.com/office/drawing/2014/main" id="{E7E2ACE2-0549-27D4-ED47-AFA4C7B99DB6}"/>
              </a:ext>
            </a:extLst>
          </p:cNvPr>
          <p:cNvSpPr/>
          <p:nvPr/>
        </p:nvSpPr>
        <p:spPr>
          <a:xfrm>
            <a:off x="5569660" y="6503968"/>
            <a:ext cx="2575180"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Configured research #2</a:t>
            </a:r>
          </a:p>
        </p:txBody>
      </p:sp>
      <p:sp>
        <p:nvSpPr>
          <p:cNvPr id="42" name="Chevron 41">
            <a:extLst>
              <a:ext uri="{FF2B5EF4-FFF2-40B4-BE49-F238E27FC236}">
                <a16:creationId xmlns:a16="http://schemas.microsoft.com/office/drawing/2014/main" id="{09546BCA-D964-AC85-D0C6-FA0C8B0572BB}"/>
              </a:ext>
            </a:extLst>
          </p:cNvPr>
          <p:cNvSpPr/>
          <p:nvPr/>
        </p:nvSpPr>
        <p:spPr>
          <a:xfrm>
            <a:off x="8236574" y="6503968"/>
            <a:ext cx="2575180" cy="28377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Configured research #3</a:t>
            </a:r>
          </a:p>
        </p:txBody>
      </p:sp>
      <p:sp>
        <p:nvSpPr>
          <p:cNvPr id="44" name="5-Point Star 43">
            <a:extLst>
              <a:ext uri="{FF2B5EF4-FFF2-40B4-BE49-F238E27FC236}">
                <a16:creationId xmlns:a16="http://schemas.microsoft.com/office/drawing/2014/main" id="{34E9D864-1ED8-527B-3917-18A659ABF5D7}"/>
              </a:ext>
            </a:extLst>
          </p:cNvPr>
          <p:cNvSpPr/>
          <p:nvPr/>
        </p:nvSpPr>
        <p:spPr>
          <a:xfrm>
            <a:off x="2710324"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AF7ADB29-8BD2-683F-5ACC-869078C4B0DC}"/>
              </a:ext>
            </a:extLst>
          </p:cNvPr>
          <p:cNvSpPr/>
          <p:nvPr/>
        </p:nvSpPr>
        <p:spPr>
          <a:xfrm>
            <a:off x="5379952"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0C781FD9-72FF-1EA4-A8C9-DCD24466D91C}"/>
              </a:ext>
            </a:extLst>
          </p:cNvPr>
          <p:cNvSpPr/>
          <p:nvPr/>
        </p:nvSpPr>
        <p:spPr>
          <a:xfrm>
            <a:off x="8070603"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78785928-10A3-DFC4-7653-38145417442E}"/>
              </a:ext>
            </a:extLst>
          </p:cNvPr>
          <p:cNvSpPr/>
          <p:nvPr/>
        </p:nvSpPr>
        <p:spPr>
          <a:xfrm>
            <a:off x="10740230"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121F550-2B6D-A0F7-C41F-B944089EBA8C}"/>
              </a:ext>
            </a:extLst>
          </p:cNvPr>
          <p:cNvSpPr txBox="1"/>
          <p:nvPr/>
        </p:nvSpPr>
        <p:spPr>
          <a:xfrm>
            <a:off x="3680487" y="7117655"/>
            <a:ext cx="1859147"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Funder 1:1 Meetings to discuss needs and priorities</a:t>
            </a:r>
          </a:p>
        </p:txBody>
      </p:sp>
      <p:sp>
        <p:nvSpPr>
          <p:cNvPr id="54" name="5-Point Star 53">
            <a:extLst>
              <a:ext uri="{FF2B5EF4-FFF2-40B4-BE49-F238E27FC236}">
                <a16:creationId xmlns:a16="http://schemas.microsoft.com/office/drawing/2014/main" id="{CF235508-63BD-C99A-88AA-9473BB98B784}"/>
              </a:ext>
            </a:extLst>
          </p:cNvPr>
          <p:cNvSpPr/>
          <p:nvPr/>
        </p:nvSpPr>
        <p:spPr>
          <a:xfrm>
            <a:off x="914400" y="7055081"/>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98166C5-6CDB-C8FC-66F4-E53D35F6E363}"/>
              </a:ext>
            </a:extLst>
          </p:cNvPr>
          <p:cNvSpPr txBox="1"/>
          <p:nvPr/>
        </p:nvSpPr>
        <p:spPr>
          <a:xfrm>
            <a:off x="11066489" y="4801761"/>
            <a:ext cx="2649512" cy="338554"/>
          </a:xfrm>
          <a:prstGeom prst="rect">
            <a:avLst/>
          </a:prstGeom>
          <a:noFill/>
        </p:spPr>
        <p:txBody>
          <a:bodyPr wrap="squar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Scope Options/Alternatives</a:t>
            </a:r>
          </a:p>
        </p:txBody>
      </p:sp>
      <p:cxnSp>
        <p:nvCxnSpPr>
          <p:cNvPr id="62" name="Straight Connector 61">
            <a:extLst>
              <a:ext uri="{FF2B5EF4-FFF2-40B4-BE49-F238E27FC236}">
                <a16:creationId xmlns:a16="http://schemas.microsoft.com/office/drawing/2014/main" id="{2E6EA1B7-0219-8DF5-C006-2540B1D87C60}"/>
              </a:ext>
            </a:extLst>
          </p:cNvPr>
          <p:cNvCxnSpPr>
            <a:cxnSpLocks/>
          </p:cNvCxnSpPr>
          <p:nvPr/>
        </p:nvCxnSpPr>
        <p:spPr>
          <a:xfrm>
            <a:off x="11066488" y="5140315"/>
            <a:ext cx="2649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58A3640-9A2D-0B1D-3EE2-8A782FE7EBD6}"/>
              </a:ext>
            </a:extLst>
          </p:cNvPr>
          <p:cNvSpPr txBox="1"/>
          <p:nvPr/>
        </p:nvSpPr>
        <p:spPr>
          <a:xfrm>
            <a:off x="11066488" y="5191730"/>
            <a:ext cx="2736598" cy="738664"/>
          </a:xfrm>
          <a:prstGeom prst="rect">
            <a:avLst/>
          </a:prstGeom>
          <a:noFill/>
        </p:spPr>
        <p:txBody>
          <a:bodyPr wrap="square" rtlCol="0">
            <a:spAutoFit/>
          </a:bodyPr>
          <a:lstStyle/>
          <a:p>
            <a:pPr marL="194310" indent="-194310">
              <a:spcBef>
                <a:spcPts val="1200"/>
              </a:spcBef>
              <a:buFont typeface="Arial" panose="020B0604020202020204" pitchFamily="34" charset="0"/>
              <a:buChar char="•"/>
            </a:pPr>
            <a:r>
              <a:rPr lang="en-US" sz="1400" dirty="0">
                <a:latin typeface="+mn-lt"/>
                <a:cs typeface="Myriad Pro"/>
              </a:rPr>
              <a:t>Replace the Annual Survey OR Quarterly Updates with Market Sizing for Intelligent Buildings</a:t>
            </a:r>
          </a:p>
        </p:txBody>
      </p:sp>
      <p:sp>
        <p:nvSpPr>
          <p:cNvPr id="2" name="5-Point Star 1">
            <a:extLst>
              <a:ext uri="{FF2B5EF4-FFF2-40B4-BE49-F238E27FC236}">
                <a16:creationId xmlns:a16="http://schemas.microsoft.com/office/drawing/2014/main" id="{9231CB5D-3094-929A-5813-9F72055A4108}"/>
              </a:ext>
            </a:extLst>
          </p:cNvPr>
          <p:cNvSpPr/>
          <p:nvPr/>
        </p:nvSpPr>
        <p:spPr>
          <a:xfrm>
            <a:off x="4007982"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DCB75550-D3CF-3442-ED9F-3F43BCA325C4}"/>
              </a:ext>
            </a:extLst>
          </p:cNvPr>
          <p:cNvSpPr/>
          <p:nvPr/>
        </p:nvSpPr>
        <p:spPr>
          <a:xfrm>
            <a:off x="6754970"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613B7DCC-0047-8562-2498-2B8848925E6A}"/>
              </a:ext>
            </a:extLst>
          </p:cNvPr>
          <p:cNvSpPr/>
          <p:nvPr/>
        </p:nvSpPr>
        <p:spPr>
          <a:xfrm>
            <a:off x="9397532" y="6819753"/>
            <a:ext cx="233917" cy="233917"/>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
            <a:extLst>
              <a:ext uri="{FF2B5EF4-FFF2-40B4-BE49-F238E27FC236}">
                <a16:creationId xmlns:a16="http://schemas.microsoft.com/office/drawing/2014/main" id="{05301669-D1FC-C840-0A9A-880627F08536}"/>
              </a:ext>
            </a:extLst>
          </p:cNvPr>
          <p:cNvSpPr>
            <a:spLocks noGrp="1"/>
          </p:cNvSpPr>
          <p:nvPr>
            <p:ph idx="1"/>
          </p:nvPr>
        </p:nvSpPr>
        <p:spPr>
          <a:xfrm>
            <a:off x="925196" y="2024071"/>
            <a:ext cx="6390004" cy="2289770"/>
          </a:xfrm>
        </p:spPr>
        <p:txBody>
          <a:bodyPr/>
          <a:lstStyle/>
          <a:p>
            <a:r>
              <a:rPr lang="en-US" sz="1600" dirty="0"/>
              <a:t>Purpose: </a:t>
            </a:r>
            <a:r>
              <a:rPr lang="en-US" sz="1600" b="0" dirty="0"/>
              <a:t>Maintain alignment on scope of work, review completed deliverables, and discuss upcoming activities.</a:t>
            </a:r>
            <a:endParaRPr lang="en-US" sz="1600" dirty="0"/>
          </a:p>
          <a:p>
            <a:r>
              <a:rPr lang="en-US" sz="1400" dirty="0"/>
              <a:t>Agenda (1-1.5 hours depending on the scope of work activities occurring)</a:t>
            </a:r>
          </a:p>
          <a:p>
            <a:pPr marL="182880" indent="-182880">
              <a:spcBef>
                <a:spcPts val="600"/>
              </a:spcBef>
              <a:buFont typeface="Arial" panose="020B0604020202020204" pitchFamily="34" charset="0"/>
              <a:buChar char="•"/>
            </a:pPr>
            <a:r>
              <a:rPr lang="en-US" sz="1200" b="0" dirty="0"/>
              <a:t>Introduction, attendance, review of agenda, (5min)</a:t>
            </a:r>
          </a:p>
          <a:p>
            <a:pPr marL="182880" indent="-182880">
              <a:spcBef>
                <a:spcPts val="600"/>
              </a:spcBef>
              <a:buFont typeface="Arial" panose="020B0604020202020204" pitchFamily="34" charset="0"/>
              <a:buChar char="•"/>
            </a:pPr>
            <a:r>
              <a:rPr lang="en-US" sz="1200" b="0" dirty="0"/>
              <a:t>Review and discuss annual survey (Q1 only, 30min)</a:t>
            </a:r>
          </a:p>
          <a:p>
            <a:pPr marL="182880" indent="-182880">
              <a:spcBef>
                <a:spcPts val="600"/>
              </a:spcBef>
              <a:buFont typeface="Arial" panose="020B0604020202020204" pitchFamily="34" charset="0"/>
              <a:buChar char="•"/>
            </a:pPr>
            <a:r>
              <a:rPr lang="en-US" sz="1200" b="0" dirty="0"/>
              <a:t>Review current Quarterly Tracking Report (30min)</a:t>
            </a:r>
          </a:p>
          <a:p>
            <a:pPr marL="182880" indent="-182880">
              <a:spcBef>
                <a:spcPts val="600"/>
              </a:spcBef>
              <a:buFont typeface="Arial" panose="020B0604020202020204" pitchFamily="34" charset="0"/>
              <a:buChar char="•"/>
            </a:pPr>
            <a:r>
              <a:rPr lang="en-US" sz="1200" b="0" dirty="0"/>
              <a:t>Review current Configured Research Project progress (30min)</a:t>
            </a:r>
          </a:p>
          <a:p>
            <a:pPr marL="182880" indent="-182880">
              <a:spcBef>
                <a:spcPts val="600"/>
              </a:spcBef>
              <a:buFont typeface="Arial" panose="020B0604020202020204" pitchFamily="34" charset="0"/>
              <a:buChar char="•"/>
            </a:pPr>
            <a:r>
              <a:rPr lang="en-US" sz="1200" b="0" dirty="0"/>
              <a:t>Review poll results and proposed scope for upcoming configured research report (20min)</a:t>
            </a:r>
          </a:p>
          <a:p>
            <a:pPr marL="182880" indent="-182880">
              <a:spcBef>
                <a:spcPts val="600"/>
              </a:spcBef>
              <a:buFont typeface="Arial" panose="020B0604020202020204" pitchFamily="34" charset="0"/>
              <a:buChar char="•"/>
            </a:pPr>
            <a:r>
              <a:rPr lang="en-US" sz="1200" b="0" dirty="0"/>
              <a:t>Wrap-up, actions &amp; Next steps (5min)</a:t>
            </a:r>
          </a:p>
        </p:txBody>
      </p:sp>
      <p:sp>
        <p:nvSpPr>
          <p:cNvPr id="26" name="Oval 25">
            <a:extLst>
              <a:ext uri="{FF2B5EF4-FFF2-40B4-BE49-F238E27FC236}">
                <a16:creationId xmlns:a16="http://schemas.microsoft.com/office/drawing/2014/main" id="{705B5589-9CBE-2B92-0B3A-D89F589B12D1}"/>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sp>
        <p:nvSpPr>
          <p:cNvPr id="31" name="Right Arrow 30">
            <a:extLst>
              <a:ext uri="{FF2B5EF4-FFF2-40B4-BE49-F238E27FC236}">
                <a16:creationId xmlns:a16="http://schemas.microsoft.com/office/drawing/2014/main" id="{39DD938D-6864-468C-A37E-F60BB09C62A5}"/>
              </a:ext>
            </a:extLst>
          </p:cNvPr>
          <p:cNvSpPr/>
          <p:nvPr/>
        </p:nvSpPr>
        <p:spPr>
          <a:xfrm>
            <a:off x="6754970" y="2186369"/>
            <a:ext cx="2296632" cy="63795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Key Deliverables</a:t>
            </a:r>
          </a:p>
        </p:txBody>
      </p:sp>
      <p:sp>
        <p:nvSpPr>
          <p:cNvPr id="39" name="TextBox 38">
            <a:extLst>
              <a:ext uri="{FF2B5EF4-FFF2-40B4-BE49-F238E27FC236}">
                <a16:creationId xmlns:a16="http://schemas.microsoft.com/office/drawing/2014/main" id="{63B2A85A-E7E9-788B-F62C-E8E00366FD19}"/>
              </a:ext>
            </a:extLst>
          </p:cNvPr>
          <p:cNvSpPr txBox="1"/>
          <p:nvPr/>
        </p:nvSpPr>
        <p:spPr>
          <a:xfrm>
            <a:off x="9222541" y="2144121"/>
            <a:ext cx="3555803" cy="2123658"/>
          </a:xfrm>
          <a:prstGeom prst="rect">
            <a:avLst/>
          </a:prstGeom>
          <a:noFill/>
        </p:spPr>
        <p:txBody>
          <a:bodyPr wrap="square" rtlCol="0">
            <a:spAutoFit/>
          </a:bodyPr>
          <a:lstStyle/>
          <a:p>
            <a:pPr marL="182880" indent="-182880">
              <a:spcBef>
                <a:spcPts val="600"/>
              </a:spcBef>
              <a:buFont typeface="Arial" panose="020B0604020202020204" pitchFamily="34" charset="0"/>
              <a:buChar char="•"/>
            </a:pPr>
            <a:r>
              <a:rPr lang="en-US" sz="1400" b="1" dirty="0">
                <a:latin typeface="Source Sans Pro" panose="020B0503030403020204" pitchFamily="34" charset="0"/>
              </a:rPr>
              <a:t>6-7 Steering Committee </a:t>
            </a:r>
            <a:r>
              <a:rPr lang="en-US" sz="1400" dirty="0">
                <a:latin typeface="Source Sans Pro" panose="020B0503030403020204" pitchFamily="34" charset="0"/>
              </a:rPr>
              <a:t>meetings, with minutes and recordings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1:1 meetings with funders </a:t>
            </a:r>
            <a:r>
              <a:rPr lang="en-US" sz="1400" dirty="0">
                <a:latin typeface="Source Sans Pro" panose="020B0503030403020204" pitchFamily="34" charset="0"/>
              </a:rPr>
              <a:t>to understand needs and priorities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Think Tank</a:t>
            </a:r>
            <a:r>
              <a:rPr lang="en-US" sz="1400" dirty="0">
                <a:latin typeface="Source Sans Pro" panose="020B0503030403020204" pitchFamily="34" charset="0"/>
              </a:rPr>
              <a:t> for CABA community</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Organization webinars </a:t>
            </a:r>
            <a:r>
              <a:rPr lang="en-US" sz="1400" dirty="0">
                <a:latin typeface="Source Sans Pro" panose="020B0503030403020204" pitchFamily="34" charset="0"/>
              </a:rPr>
              <a:t>for each funder to review research findings</a:t>
            </a:r>
          </a:p>
          <a:p>
            <a:pPr marL="182880" indent="-182880">
              <a:spcBef>
                <a:spcPts val="600"/>
              </a:spcBef>
              <a:buFont typeface="Arial" panose="020B0604020202020204" pitchFamily="34" charset="0"/>
              <a:buChar char="•"/>
            </a:pPr>
            <a:r>
              <a:rPr lang="en-US" sz="1400" b="1" dirty="0">
                <a:latin typeface="Source Sans Pro" panose="020B0503030403020204" pitchFamily="34" charset="0"/>
              </a:rPr>
              <a:t>Final webinar </a:t>
            </a:r>
            <a:r>
              <a:rPr lang="en-US" sz="1400" dirty="0">
                <a:latin typeface="Source Sans Pro" panose="020B0503030403020204" pitchFamily="34" charset="0"/>
              </a:rPr>
              <a:t>to review research findings</a:t>
            </a:r>
          </a:p>
        </p:txBody>
      </p:sp>
      <p:cxnSp>
        <p:nvCxnSpPr>
          <p:cNvPr id="57" name="Straight Connector 56">
            <a:extLst>
              <a:ext uri="{FF2B5EF4-FFF2-40B4-BE49-F238E27FC236}">
                <a16:creationId xmlns:a16="http://schemas.microsoft.com/office/drawing/2014/main" id="{845C82A4-8F5C-7BF4-DE7D-C84F18836F9B}"/>
              </a:ext>
            </a:extLst>
          </p:cNvPr>
          <p:cNvCxnSpPr>
            <a:cxnSpLocks/>
          </p:cNvCxnSpPr>
          <p:nvPr/>
        </p:nvCxnSpPr>
        <p:spPr>
          <a:xfrm flipH="1">
            <a:off x="914400" y="4699123"/>
            <a:ext cx="12801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5-Point Star 5">
            <a:extLst>
              <a:ext uri="{FF2B5EF4-FFF2-40B4-BE49-F238E27FC236}">
                <a16:creationId xmlns:a16="http://schemas.microsoft.com/office/drawing/2014/main" id="{2A7BF5B2-3FFA-2813-340C-3B2E4A4CF148}"/>
              </a:ext>
            </a:extLst>
          </p:cNvPr>
          <p:cNvSpPr/>
          <p:nvPr/>
        </p:nvSpPr>
        <p:spPr>
          <a:xfrm>
            <a:off x="914400" y="7270369"/>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9A130A-00A7-E9DB-FA06-82AC8E6624A0}"/>
              </a:ext>
            </a:extLst>
          </p:cNvPr>
          <p:cNvSpPr txBox="1"/>
          <p:nvPr/>
        </p:nvSpPr>
        <p:spPr>
          <a:xfrm>
            <a:off x="1234356" y="7264325"/>
            <a:ext cx="1173398" cy="276999"/>
          </a:xfrm>
          <a:prstGeom prst="rect">
            <a:avLst/>
          </a:prstGeom>
          <a:noFill/>
        </p:spPr>
        <p:txBody>
          <a:bodyPr wrap="non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Other Interactions</a:t>
            </a:r>
          </a:p>
        </p:txBody>
      </p:sp>
      <p:sp>
        <p:nvSpPr>
          <p:cNvPr id="9" name="5-Point Star 8">
            <a:extLst>
              <a:ext uri="{FF2B5EF4-FFF2-40B4-BE49-F238E27FC236}">
                <a16:creationId xmlns:a16="http://schemas.microsoft.com/office/drawing/2014/main" id="{372AD920-AAAE-C40F-6256-7149CC554893}"/>
              </a:ext>
            </a:extLst>
          </p:cNvPr>
          <p:cNvSpPr/>
          <p:nvPr/>
        </p:nvSpPr>
        <p:spPr>
          <a:xfrm>
            <a:off x="3194554"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D338FCD8-87DE-14A0-09B6-4069562AE050}"/>
              </a:ext>
            </a:extLst>
          </p:cNvPr>
          <p:cNvSpPr/>
          <p:nvPr/>
        </p:nvSpPr>
        <p:spPr>
          <a:xfrm>
            <a:off x="3282053"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F5301D09-DB5B-F417-C9E3-BFC4B46D2FC1}"/>
              </a:ext>
            </a:extLst>
          </p:cNvPr>
          <p:cNvSpPr/>
          <p:nvPr/>
        </p:nvSpPr>
        <p:spPr>
          <a:xfrm>
            <a:off x="3369552"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901C93A6-923D-3971-6AD6-C4CECD4050A7}"/>
              </a:ext>
            </a:extLst>
          </p:cNvPr>
          <p:cNvSpPr/>
          <p:nvPr/>
        </p:nvSpPr>
        <p:spPr>
          <a:xfrm>
            <a:off x="3457051"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a:extLst>
              <a:ext uri="{FF2B5EF4-FFF2-40B4-BE49-F238E27FC236}">
                <a16:creationId xmlns:a16="http://schemas.microsoft.com/office/drawing/2014/main" id="{B0FE226F-C929-FA29-716F-11C20193438C}"/>
              </a:ext>
            </a:extLst>
          </p:cNvPr>
          <p:cNvSpPr/>
          <p:nvPr/>
        </p:nvSpPr>
        <p:spPr>
          <a:xfrm>
            <a:off x="3544550"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CF4693F0-D20B-BFDB-80E1-A48F8998A2D9}"/>
              </a:ext>
            </a:extLst>
          </p:cNvPr>
          <p:cNvSpPr/>
          <p:nvPr/>
        </p:nvSpPr>
        <p:spPr>
          <a:xfrm>
            <a:off x="8717534"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F1A940D-CFE7-6C64-19F3-E003D18089B6}"/>
              </a:ext>
            </a:extLst>
          </p:cNvPr>
          <p:cNvCxnSpPr/>
          <p:nvPr/>
        </p:nvCxnSpPr>
        <p:spPr>
          <a:xfrm>
            <a:off x="3194554" y="7076623"/>
            <a:ext cx="55397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890C1A-C243-6CF0-1EDF-2535C9BDAB47}"/>
              </a:ext>
            </a:extLst>
          </p:cNvPr>
          <p:cNvCxnSpPr>
            <a:cxnSpLocks/>
          </p:cNvCxnSpPr>
          <p:nvPr/>
        </p:nvCxnSpPr>
        <p:spPr>
          <a:xfrm>
            <a:off x="3467292" y="7076623"/>
            <a:ext cx="182515"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C811E44-F6F2-C48C-95D7-1F2632754ADB}"/>
              </a:ext>
            </a:extLst>
          </p:cNvPr>
          <p:cNvSpPr txBox="1"/>
          <p:nvPr/>
        </p:nvSpPr>
        <p:spPr>
          <a:xfrm>
            <a:off x="1234356" y="7033541"/>
            <a:ext cx="718145" cy="276999"/>
          </a:xfrm>
          <a:prstGeom prst="rect">
            <a:avLst/>
          </a:prstGeom>
          <a:noFill/>
        </p:spPr>
        <p:txBody>
          <a:bodyPr wrap="non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SC Meeting</a:t>
            </a:r>
          </a:p>
        </p:txBody>
      </p:sp>
      <p:sp>
        <p:nvSpPr>
          <p:cNvPr id="51" name="TextBox 50">
            <a:extLst>
              <a:ext uri="{FF2B5EF4-FFF2-40B4-BE49-F238E27FC236}">
                <a16:creationId xmlns:a16="http://schemas.microsoft.com/office/drawing/2014/main" id="{E3A0C7E9-1E15-D83A-3492-E71A7947D9CC}"/>
              </a:ext>
            </a:extLst>
          </p:cNvPr>
          <p:cNvSpPr txBox="1"/>
          <p:nvPr/>
        </p:nvSpPr>
        <p:spPr>
          <a:xfrm>
            <a:off x="6432426" y="7117655"/>
            <a:ext cx="2327856"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Think Tank for CABA Community on 1 of 3 configured research topics</a:t>
            </a:r>
          </a:p>
        </p:txBody>
      </p:sp>
      <p:cxnSp>
        <p:nvCxnSpPr>
          <p:cNvPr id="52" name="Straight Connector 51">
            <a:extLst>
              <a:ext uri="{FF2B5EF4-FFF2-40B4-BE49-F238E27FC236}">
                <a16:creationId xmlns:a16="http://schemas.microsoft.com/office/drawing/2014/main" id="{449B3921-93D9-6966-5CD7-D31FD0D329E8}"/>
              </a:ext>
            </a:extLst>
          </p:cNvPr>
          <p:cNvCxnSpPr>
            <a:cxnSpLocks/>
          </p:cNvCxnSpPr>
          <p:nvPr/>
        </p:nvCxnSpPr>
        <p:spPr>
          <a:xfrm flipH="1">
            <a:off x="8717534" y="7076623"/>
            <a:ext cx="120873"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8BEE17B-10CC-6AB9-2DF3-1CA82955F8CB}"/>
              </a:ext>
            </a:extLst>
          </p:cNvPr>
          <p:cNvSpPr txBox="1"/>
          <p:nvPr/>
        </p:nvSpPr>
        <p:spPr>
          <a:xfrm>
            <a:off x="10388503" y="7117655"/>
            <a:ext cx="2389850" cy="461665"/>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Organization-specific webinars covering findings from research</a:t>
            </a:r>
          </a:p>
        </p:txBody>
      </p:sp>
      <p:sp>
        <p:nvSpPr>
          <p:cNvPr id="56" name="5-Point Star 55">
            <a:extLst>
              <a:ext uri="{FF2B5EF4-FFF2-40B4-BE49-F238E27FC236}">
                <a16:creationId xmlns:a16="http://schemas.microsoft.com/office/drawing/2014/main" id="{7A49979E-8884-8CA0-748D-4AD900157D39}"/>
              </a:ext>
            </a:extLst>
          </p:cNvPr>
          <p:cNvSpPr/>
          <p:nvPr/>
        </p:nvSpPr>
        <p:spPr>
          <a:xfrm>
            <a:off x="9902570"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BBE31805-88FF-280F-DAF4-272A43EE806C}"/>
              </a:ext>
            </a:extLst>
          </p:cNvPr>
          <p:cNvSpPr/>
          <p:nvPr/>
        </p:nvSpPr>
        <p:spPr>
          <a:xfrm>
            <a:off x="9990069"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698169FC-577F-699B-2740-625BE7C6767B}"/>
              </a:ext>
            </a:extLst>
          </p:cNvPr>
          <p:cNvSpPr/>
          <p:nvPr/>
        </p:nvSpPr>
        <p:spPr>
          <a:xfrm>
            <a:off x="10077568"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29363CA0-0D91-0122-0242-56D4C05DFB23}"/>
              </a:ext>
            </a:extLst>
          </p:cNvPr>
          <p:cNvSpPr/>
          <p:nvPr/>
        </p:nvSpPr>
        <p:spPr>
          <a:xfrm>
            <a:off x="10165067"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F947809A-3C3B-4103-4544-7B539574EA92}"/>
              </a:ext>
            </a:extLst>
          </p:cNvPr>
          <p:cNvSpPr/>
          <p:nvPr/>
        </p:nvSpPr>
        <p:spPr>
          <a:xfrm>
            <a:off x="10252566" y="6823363"/>
            <a:ext cx="233917" cy="233917"/>
          </a:xfrm>
          <a:prstGeom prst="star5">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179B93C0-A508-7377-5D2B-EB1E847A5677}"/>
              </a:ext>
            </a:extLst>
          </p:cNvPr>
          <p:cNvCxnSpPr/>
          <p:nvPr/>
        </p:nvCxnSpPr>
        <p:spPr>
          <a:xfrm>
            <a:off x="9902570" y="7076623"/>
            <a:ext cx="55397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E457B33-4D86-38F7-7F78-D2ECD217E91C}"/>
              </a:ext>
            </a:extLst>
          </p:cNvPr>
          <p:cNvCxnSpPr>
            <a:cxnSpLocks/>
          </p:cNvCxnSpPr>
          <p:nvPr/>
        </p:nvCxnSpPr>
        <p:spPr>
          <a:xfrm>
            <a:off x="10175308" y="7076623"/>
            <a:ext cx="182515" cy="157574"/>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BCEF0FD-6A0A-4F2A-F8C7-CB1CF7BFAF8A}"/>
              </a:ext>
            </a:extLst>
          </p:cNvPr>
          <p:cNvSpPr txBox="1"/>
          <p:nvPr/>
        </p:nvSpPr>
        <p:spPr>
          <a:xfrm>
            <a:off x="10983936" y="6814623"/>
            <a:ext cx="1373092" cy="276999"/>
          </a:xfrm>
          <a:prstGeom prst="rect">
            <a:avLst/>
          </a:prstGeom>
          <a:noFill/>
        </p:spPr>
        <p:txBody>
          <a:bodyPr wrap="square" lIns="0" rIns="0" rtlCol="0">
            <a:spAutoFit/>
          </a:bodyPr>
          <a:lstStyle/>
          <a:p>
            <a:pPr algn="l">
              <a:spcBef>
                <a:spcPts val="1200"/>
              </a:spcBef>
            </a:pPr>
            <a:r>
              <a:rPr lang="en-US" sz="1200" dirty="0">
                <a:latin typeface="Source Sans Pro" panose="020B0503030403020204" pitchFamily="34" charset="0"/>
                <a:ea typeface="Source Sans Pro" panose="020B0503030403020204" pitchFamily="34" charset="0"/>
              </a:rPr>
              <a:t>(final webinar)</a:t>
            </a:r>
          </a:p>
        </p:txBody>
      </p:sp>
      <p:sp>
        <p:nvSpPr>
          <p:cNvPr id="71" name="TextBox 70">
            <a:extLst>
              <a:ext uri="{FF2B5EF4-FFF2-40B4-BE49-F238E27FC236}">
                <a16:creationId xmlns:a16="http://schemas.microsoft.com/office/drawing/2014/main" id="{3AE33958-44F9-AD18-235C-FD5BC3094003}"/>
              </a:ext>
            </a:extLst>
          </p:cNvPr>
          <p:cNvSpPr txBox="1"/>
          <p:nvPr/>
        </p:nvSpPr>
        <p:spPr>
          <a:xfrm>
            <a:off x="933939" y="4216942"/>
            <a:ext cx="5339059" cy="461665"/>
          </a:xfrm>
          <a:prstGeom prst="rect">
            <a:avLst/>
          </a:prstGeom>
          <a:noFill/>
        </p:spPr>
        <p:txBody>
          <a:bodyPr wrap="square" lIns="0" rIns="0" rtlCol="0">
            <a:spAutoFit/>
          </a:bodyPr>
          <a:lstStyle/>
          <a:p>
            <a:pPr algn="l">
              <a:spcBef>
                <a:spcPts val="1200"/>
              </a:spcBef>
            </a:pPr>
            <a:r>
              <a:rPr lang="en-US" sz="1200" b="1" i="1" dirty="0">
                <a:solidFill>
                  <a:srgbClr val="C00000"/>
                </a:solidFill>
                <a:latin typeface="Source Sans Pro" panose="020B0503030403020204" pitchFamily="34" charset="0"/>
                <a:ea typeface="Source Sans Pro" panose="020B0503030403020204" pitchFamily="34" charset="0"/>
              </a:rPr>
              <a:t>Draft starting point for Steering Committee Meeting agenda and timeline to be refined via steering committee meetings</a:t>
            </a:r>
          </a:p>
        </p:txBody>
      </p:sp>
    </p:spTree>
    <p:extLst>
      <p:ext uri="{BB962C8B-B14F-4D97-AF65-F5344CB8AC3E}">
        <p14:creationId xmlns:p14="http://schemas.microsoft.com/office/powerpoint/2010/main" val="404582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A3BF3A-E8A0-A210-78AF-E440B3036D49}"/>
              </a:ext>
            </a:extLst>
          </p:cNvPr>
          <p:cNvSpPr txBox="1"/>
          <p:nvPr/>
        </p:nvSpPr>
        <p:spPr>
          <a:xfrm>
            <a:off x="2461161" y="957895"/>
            <a:ext cx="9634612" cy="753598"/>
          </a:xfrm>
          <a:prstGeom prst="rect">
            <a:avLst/>
          </a:prstGeom>
          <a:noFill/>
          <a:ln w="9525">
            <a:noFill/>
            <a:miter lim="800000"/>
            <a:headEnd/>
            <a:tailEnd/>
          </a:ln>
          <a:effectLst>
            <a:outerShdw blurRad="50800" dist="38100" dir="5400000" algn="t" rotWithShape="0">
              <a:prstClr val="black">
                <a:alpha val="40000"/>
              </a:prstClr>
            </a:outerShdw>
          </a:effectLst>
        </p:spPr>
        <p:txBody>
          <a:bodyPr vert="horz" wrap="square" lIns="106228" tIns="53115" rIns="106228" bIns="53115" numCol="1" rtlCol="0" anchor="t" anchorCtr="0" compatLnSpc="1">
            <a:prstTxWarp prst="textNoShape">
              <a:avLst/>
            </a:prstTxWarp>
            <a:spAutoFit/>
          </a:bodyPr>
          <a:lstStyle/>
          <a:p>
            <a:pPr algn="ctr"/>
            <a:r>
              <a:rPr lang="en-US" sz="2400">
                <a:latin typeface="Source Sans Pro Light" panose="020B0403030403020204" pitchFamily="34" charset="0"/>
                <a:ea typeface="Source Sans Pro Light" panose="020B0403030403020204" pitchFamily="34" charset="0"/>
              </a:rPr>
              <a:t>CONTACT US FOR IN-DEPTH RESEARCH &amp; CONSULTING</a:t>
            </a:r>
            <a:endParaRPr lang="en-US" sz="491">
              <a:latin typeface="+mn-lt"/>
            </a:endParaRPr>
          </a:p>
          <a:p>
            <a:pPr algn="ctr">
              <a:spcBef>
                <a:spcPts val="0"/>
              </a:spcBef>
            </a:pPr>
            <a:r>
              <a:rPr lang="en-US" sz="1800" err="1">
                <a:latin typeface="+mn-lt"/>
              </a:rPr>
              <a:t>info@harborresearch.com</a:t>
            </a:r>
            <a:r>
              <a:rPr lang="en-US" sz="1800">
                <a:latin typeface="+mn-lt"/>
              </a:rPr>
              <a:t>   |  +1 303.786.9000  |  </a:t>
            </a:r>
            <a:r>
              <a:rPr lang="en-US" sz="1800" err="1">
                <a:latin typeface="+mn-lt"/>
              </a:rPr>
              <a:t>HarborResearch.com</a:t>
            </a:r>
            <a:r>
              <a:rPr lang="en-US" sz="1800">
                <a:latin typeface="+mn-lt"/>
              </a:rPr>
              <a:t> </a:t>
            </a:r>
          </a:p>
        </p:txBody>
      </p:sp>
      <p:sp>
        <p:nvSpPr>
          <p:cNvPr id="3" name="TextBox 2">
            <a:extLst>
              <a:ext uri="{FF2B5EF4-FFF2-40B4-BE49-F238E27FC236}">
                <a16:creationId xmlns:a16="http://schemas.microsoft.com/office/drawing/2014/main" id="{039F5171-CD91-D8C3-5D3E-68B7BB847E34}"/>
              </a:ext>
            </a:extLst>
          </p:cNvPr>
          <p:cNvSpPr txBox="1"/>
          <p:nvPr/>
        </p:nvSpPr>
        <p:spPr>
          <a:xfrm>
            <a:off x="3807411" y="6180830"/>
            <a:ext cx="7142813" cy="923330"/>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r>
              <a:rPr lang="en-US" sz="1200">
                <a:latin typeface="Source Sans Pro Light" panose="020B0403030403020204" pitchFamily="34" charset="0"/>
                <a:ea typeface="Source Sans Pro Light" panose="020B0403030403020204" pitchFamily="34" charset="0"/>
              </a:rPr>
              <a:t>Harbor Research has over thirty years of experience working with clients on growth strategy and new business creation. At the core of Harbor’s approach is a deep understanding of the core technologies, markets and business characteristics as well as the management and organizational challenges companies face adopting and developing digital and smart systems technologies. We strive to generate deep insight into how emergent technologies drive value creation and competitive advantage in our clients’ businesses and the economy as a whole. </a:t>
            </a:r>
          </a:p>
        </p:txBody>
      </p:sp>
      <p:grpSp>
        <p:nvGrpSpPr>
          <p:cNvPr id="20" name="Group 19">
            <a:extLst>
              <a:ext uri="{FF2B5EF4-FFF2-40B4-BE49-F238E27FC236}">
                <a16:creationId xmlns:a16="http://schemas.microsoft.com/office/drawing/2014/main" id="{A57522A6-FC93-6FD6-D6D8-C7D6F526A09B}"/>
              </a:ext>
            </a:extLst>
          </p:cNvPr>
          <p:cNvGrpSpPr/>
          <p:nvPr/>
        </p:nvGrpSpPr>
        <p:grpSpPr>
          <a:xfrm>
            <a:off x="2534627" y="1519474"/>
            <a:ext cx="9673434" cy="4708939"/>
            <a:chOff x="1910152" y="1459513"/>
            <a:chExt cx="10851219" cy="5350753"/>
          </a:xfrm>
        </p:grpSpPr>
        <p:pic>
          <p:nvPicPr>
            <p:cNvPr id="4" name="Picture 3" descr="A close-up of a watch&#10;&#10;Description automatically generated with medium confidence">
              <a:extLst>
                <a:ext uri="{FF2B5EF4-FFF2-40B4-BE49-F238E27FC236}">
                  <a16:creationId xmlns:a16="http://schemas.microsoft.com/office/drawing/2014/main" id="{3B638C2F-3BB1-09B2-5685-58B18E17BA6F}"/>
                </a:ext>
              </a:extLst>
            </p:cNvPr>
            <p:cNvPicPr>
              <a:picLocks noChangeAspect="1"/>
            </p:cNvPicPr>
            <p:nvPr/>
          </p:nvPicPr>
          <p:blipFill>
            <a:blip r:embed="rId2"/>
            <a:stretch>
              <a:fillRect/>
            </a:stretch>
          </p:blipFill>
          <p:spPr>
            <a:xfrm>
              <a:off x="3771029" y="1459513"/>
              <a:ext cx="6801673" cy="5350753"/>
            </a:xfrm>
            <a:prstGeom prst="rect">
              <a:avLst/>
            </a:prstGeom>
          </p:spPr>
        </p:pic>
        <p:grpSp>
          <p:nvGrpSpPr>
            <p:cNvPr id="5" name="Group 4">
              <a:extLst>
                <a:ext uri="{FF2B5EF4-FFF2-40B4-BE49-F238E27FC236}">
                  <a16:creationId xmlns:a16="http://schemas.microsoft.com/office/drawing/2014/main" id="{7C599CDA-05F8-749F-1343-CEEF9531C6A1}"/>
                </a:ext>
              </a:extLst>
            </p:cNvPr>
            <p:cNvGrpSpPr/>
            <p:nvPr/>
          </p:nvGrpSpPr>
          <p:grpSpPr>
            <a:xfrm>
              <a:off x="1910152" y="2415790"/>
              <a:ext cx="10851219" cy="3205300"/>
              <a:chOff x="3212615" y="3486773"/>
              <a:chExt cx="8529231" cy="2519417"/>
            </a:xfrm>
          </p:grpSpPr>
          <p:sp>
            <p:nvSpPr>
              <p:cNvPr id="6" name="TextBox 5">
                <a:extLst>
                  <a:ext uri="{FF2B5EF4-FFF2-40B4-BE49-F238E27FC236}">
                    <a16:creationId xmlns:a16="http://schemas.microsoft.com/office/drawing/2014/main" id="{D3CE1FD7-5621-1618-3AFC-F299D0479C14}"/>
                  </a:ext>
                </a:extLst>
              </p:cNvPr>
              <p:cNvSpPr txBox="1"/>
              <p:nvPr/>
            </p:nvSpPr>
            <p:spPr>
              <a:xfrm>
                <a:off x="3936234" y="4971437"/>
                <a:ext cx="1778070"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Technology &amp; Human</a:t>
                </a:r>
                <a:br>
                  <a:rPr lang="en-US" sz="1100">
                    <a:latin typeface="Source Sans Pro Light" panose="020B0403030403020204" pitchFamily="34" charset="0"/>
                    <a:ea typeface="Source Sans Pro Light" panose="020B0403030403020204" pitchFamily="34" charset="0"/>
                  </a:rPr>
                </a:br>
                <a:r>
                  <a:rPr lang="en-US" sz="1100">
                    <a:latin typeface="Source Sans Pro Light" panose="020B0403030403020204" pitchFamily="34" charset="0"/>
                    <a:ea typeface="Source Sans Pro Light" panose="020B0403030403020204" pitchFamily="34" charset="0"/>
                  </a:rPr>
                  <a:t> Sciences Research </a:t>
                </a:r>
              </a:p>
            </p:txBody>
          </p:sp>
          <p:sp>
            <p:nvSpPr>
              <p:cNvPr id="7" name="TextBox 6">
                <a:extLst>
                  <a:ext uri="{FF2B5EF4-FFF2-40B4-BE49-F238E27FC236}">
                    <a16:creationId xmlns:a16="http://schemas.microsoft.com/office/drawing/2014/main" id="{BF3AB139-B1FE-E4B6-A416-162B76B8369C}"/>
                  </a:ext>
                </a:extLst>
              </p:cNvPr>
              <p:cNvSpPr txBox="1"/>
              <p:nvPr/>
            </p:nvSpPr>
            <p:spPr>
              <a:xfrm>
                <a:off x="3412820" y="4527272"/>
                <a:ext cx="2508935"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Scenario Planning, </a:t>
                </a:r>
              </a:p>
              <a:p>
                <a:pPr algn="r"/>
                <a:r>
                  <a:rPr lang="en-US" sz="1100">
                    <a:latin typeface="Source Sans Pro Light" panose="020B0403030403020204" pitchFamily="34" charset="0"/>
                    <a:ea typeface="Source Sans Pro Light" panose="020B0403030403020204" pitchFamily="34" charset="0"/>
                  </a:rPr>
                  <a:t>Modeling &amp; Forecasts</a:t>
                </a:r>
              </a:p>
            </p:txBody>
          </p:sp>
          <p:sp>
            <p:nvSpPr>
              <p:cNvPr id="8" name="TextBox 7">
                <a:extLst>
                  <a:ext uri="{FF2B5EF4-FFF2-40B4-BE49-F238E27FC236}">
                    <a16:creationId xmlns:a16="http://schemas.microsoft.com/office/drawing/2014/main" id="{C6819C84-D238-B27D-3A3F-7A9B031BC156}"/>
                  </a:ext>
                </a:extLst>
              </p:cNvPr>
              <p:cNvSpPr txBox="1"/>
              <p:nvPr/>
            </p:nvSpPr>
            <p:spPr>
              <a:xfrm>
                <a:off x="6229424" y="3486773"/>
                <a:ext cx="1391289" cy="483478"/>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100">
                    <a:latin typeface="Source Sans Pro Light" panose="020B0403030403020204" pitchFamily="34" charset="0"/>
                    <a:ea typeface="Source Sans Pro Light" panose="020B0403030403020204" pitchFamily="34" charset="0"/>
                  </a:rPr>
                  <a:t>Growth </a:t>
                </a:r>
              </a:p>
              <a:p>
                <a:pPr algn="ctr"/>
                <a:r>
                  <a:rPr lang="en-US" sz="1100">
                    <a:latin typeface="Source Sans Pro Light" panose="020B0403030403020204" pitchFamily="34" charset="0"/>
                    <a:ea typeface="Source Sans Pro Light" panose="020B0403030403020204" pitchFamily="34" charset="0"/>
                  </a:rPr>
                  <a:t>Strategy</a:t>
                </a:r>
              </a:p>
              <a:p>
                <a:pPr algn="ctr"/>
                <a:r>
                  <a:rPr lang="en-US" sz="1100">
                    <a:latin typeface="Source Sans Pro Light" panose="020B0403030403020204" pitchFamily="34" charset="0"/>
                    <a:ea typeface="Source Sans Pro Light" panose="020B0403030403020204" pitchFamily="34" charset="0"/>
                  </a:rPr>
                  <a:t>Development</a:t>
                </a:r>
              </a:p>
            </p:txBody>
          </p:sp>
          <p:sp>
            <p:nvSpPr>
              <p:cNvPr id="9" name="TextBox 8">
                <a:extLst>
                  <a:ext uri="{FF2B5EF4-FFF2-40B4-BE49-F238E27FC236}">
                    <a16:creationId xmlns:a16="http://schemas.microsoft.com/office/drawing/2014/main" id="{C2EE774E-5437-5CC4-6FA9-0C138DEDA076}"/>
                  </a:ext>
                </a:extLst>
              </p:cNvPr>
              <p:cNvSpPr txBox="1"/>
              <p:nvPr/>
            </p:nvSpPr>
            <p:spPr>
              <a:xfrm>
                <a:off x="4675294" y="4083106"/>
                <a:ext cx="1606954" cy="350423"/>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1100">
                    <a:latin typeface="Source Sans Pro Light" panose="020B0403030403020204" pitchFamily="34" charset="0"/>
                    <a:ea typeface="Source Sans Pro Light" panose="020B0403030403020204" pitchFamily="34" charset="0"/>
                  </a:rPr>
                  <a:t>Market Analysis</a:t>
                </a:r>
              </a:p>
              <a:p>
                <a:pPr algn="r"/>
                <a:r>
                  <a:rPr lang="en-US" sz="1100">
                    <a:latin typeface="Source Sans Pro Light" panose="020B0403030403020204" pitchFamily="34" charset="0"/>
                    <a:ea typeface="Source Sans Pro Light" panose="020B0403030403020204" pitchFamily="34" charset="0"/>
                  </a:rPr>
                  <a:t>&amp; Analyst Support</a:t>
                </a:r>
              </a:p>
            </p:txBody>
          </p:sp>
          <p:sp>
            <p:nvSpPr>
              <p:cNvPr id="10" name="TextBox 9">
                <a:extLst>
                  <a:ext uri="{FF2B5EF4-FFF2-40B4-BE49-F238E27FC236}">
                    <a16:creationId xmlns:a16="http://schemas.microsoft.com/office/drawing/2014/main" id="{01527075-EBD8-B7F7-205E-AFA0CFECA600}"/>
                  </a:ext>
                </a:extLst>
              </p:cNvPr>
              <p:cNvSpPr txBox="1"/>
              <p:nvPr/>
            </p:nvSpPr>
            <p:spPr>
              <a:xfrm>
                <a:off x="7132669" y="3486773"/>
                <a:ext cx="1391289" cy="483478"/>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ctr"/>
                <a:r>
                  <a:rPr lang="en-US" sz="1100">
                    <a:latin typeface="Source Sans Pro Light" panose="020B0403030403020204" pitchFamily="34" charset="0"/>
                    <a:ea typeface="Source Sans Pro Light" panose="020B0403030403020204" pitchFamily="34" charset="0"/>
                  </a:rPr>
                  <a:t>Business</a:t>
                </a:r>
              </a:p>
              <a:p>
                <a:pPr algn="ctr"/>
                <a:r>
                  <a:rPr lang="en-US" sz="1100">
                    <a:latin typeface="Source Sans Pro Light" panose="020B0403030403020204" pitchFamily="34" charset="0"/>
                    <a:ea typeface="Source Sans Pro Light" panose="020B0403030403020204" pitchFamily="34" charset="0"/>
                  </a:rPr>
                  <a:t>Model</a:t>
                </a:r>
              </a:p>
              <a:p>
                <a:pPr algn="ctr"/>
                <a:r>
                  <a:rPr lang="en-US" sz="1100">
                    <a:latin typeface="Source Sans Pro Light" panose="020B0403030403020204" pitchFamily="34" charset="0"/>
                    <a:ea typeface="Source Sans Pro Light" panose="020B0403030403020204" pitchFamily="34" charset="0"/>
                  </a:rPr>
                  <a:t>Design</a:t>
                </a:r>
              </a:p>
            </p:txBody>
          </p:sp>
          <p:sp>
            <p:nvSpPr>
              <p:cNvPr id="11" name="TextBox 10">
                <a:extLst>
                  <a:ext uri="{FF2B5EF4-FFF2-40B4-BE49-F238E27FC236}">
                    <a16:creationId xmlns:a16="http://schemas.microsoft.com/office/drawing/2014/main" id="{75B6A0EA-560F-9CCD-74D4-E6E3151933AE}"/>
                  </a:ext>
                </a:extLst>
              </p:cNvPr>
              <p:cNvSpPr txBox="1"/>
              <p:nvPr/>
            </p:nvSpPr>
            <p:spPr>
              <a:xfrm>
                <a:off x="8623800" y="4162811"/>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Collaboration Workshops</a:t>
                </a:r>
              </a:p>
            </p:txBody>
          </p:sp>
          <p:sp>
            <p:nvSpPr>
              <p:cNvPr id="12" name="TextBox 11">
                <a:extLst>
                  <a:ext uri="{FF2B5EF4-FFF2-40B4-BE49-F238E27FC236}">
                    <a16:creationId xmlns:a16="http://schemas.microsoft.com/office/drawing/2014/main" id="{4AFAAA6C-55A8-0132-386D-19D203AE2526}"/>
                  </a:ext>
                </a:extLst>
              </p:cNvPr>
              <p:cNvSpPr txBox="1"/>
              <p:nvPr/>
            </p:nvSpPr>
            <p:spPr>
              <a:xfrm>
                <a:off x="8865052" y="4477435"/>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Tech Discovery Forums</a:t>
                </a:r>
              </a:p>
            </p:txBody>
          </p:sp>
          <p:sp>
            <p:nvSpPr>
              <p:cNvPr id="13" name="TextBox 12">
                <a:extLst>
                  <a:ext uri="{FF2B5EF4-FFF2-40B4-BE49-F238E27FC236}">
                    <a16:creationId xmlns:a16="http://schemas.microsoft.com/office/drawing/2014/main" id="{EEC702C9-0263-BD97-87C0-362731330F8D}"/>
                  </a:ext>
                </a:extLst>
              </p:cNvPr>
              <p:cNvSpPr txBox="1"/>
              <p:nvPr/>
            </p:nvSpPr>
            <p:spPr>
              <a:xfrm>
                <a:off x="9054154" y="4792060"/>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Innovation Workshops</a:t>
                </a:r>
              </a:p>
            </p:txBody>
          </p:sp>
          <p:sp>
            <p:nvSpPr>
              <p:cNvPr id="14" name="TextBox 13">
                <a:extLst>
                  <a:ext uri="{FF2B5EF4-FFF2-40B4-BE49-F238E27FC236}">
                    <a16:creationId xmlns:a16="http://schemas.microsoft.com/office/drawing/2014/main" id="{B0D4A40E-138F-162A-9F13-5CBC06A738DD}"/>
                  </a:ext>
                </a:extLst>
              </p:cNvPr>
              <p:cNvSpPr txBox="1"/>
              <p:nvPr/>
            </p:nvSpPr>
            <p:spPr>
              <a:xfrm>
                <a:off x="9232911" y="5106687"/>
                <a:ext cx="2508935" cy="217369"/>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1100">
                    <a:latin typeface="Source Sans Pro Light" panose="020B0403030403020204" pitchFamily="34" charset="0"/>
                    <a:ea typeface="Source Sans Pro Light" panose="020B0403030403020204" pitchFamily="34" charset="0"/>
                  </a:rPr>
                  <a:t>Smart Systems Lab</a:t>
                </a:r>
              </a:p>
            </p:txBody>
          </p:sp>
          <p:sp>
            <p:nvSpPr>
              <p:cNvPr id="15" name="TextBox 14">
                <a:extLst>
                  <a:ext uri="{FF2B5EF4-FFF2-40B4-BE49-F238E27FC236}">
                    <a16:creationId xmlns:a16="http://schemas.microsoft.com/office/drawing/2014/main" id="{3B3B455D-060F-FCE1-A57A-DD7463C3B4A0}"/>
                  </a:ext>
                </a:extLst>
              </p:cNvPr>
              <p:cNvSpPr txBox="1"/>
              <p:nvPr/>
            </p:nvSpPr>
            <p:spPr>
              <a:xfrm>
                <a:off x="3212615" y="5620269"/>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000" b="1">
                    <a:latin typeface="Source Sans Pro Light" panose="020B0403030403020204" pitchFamily="34" charset="0"/>
                    <a:ea typeface="Source Sans Pro Light" panose="020B0403030403020204" pitchFamily="34" charset="0"/>
                  </a:rPr>
                  <a:t>RESEARCH</a:t>
                </a:r>
              </a:p>
            </p:txBody>
          </p:sp>
          <p:sp>
            <p:nvSpPr>
              <p:cNvPr id="16" name="TextBox 15">
                <a:extLst>
                  <a:ext uri="{FF2B5EF4-FFF2-40B4-BE49-F238E27FC236}">
                    <a16:creationId xmlns:a16="http://schemas.microsoft.com/office/drawing/2014/main" id="{D0F625C9-366D-8A39-13D1-EF2EF5917155}"/>
                  </a:ext>
                </a:extLst>
              </p:cNvPr>
              <p:cNvSpPr txBox="1"/>
              <p:nvPr/>
            </p:nvSpPr>
            <p:spPr>
              <a:xfrm>
                <a:off x="4334850" y="3562234"/>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pPr algn="r"/>
                <a:r>
                  <a:rPr lang="en-US" sz="2000" b="1">
                    <a:latin typeface="Source Sans Pro Light" panose="020B0403030403020204" pitchFamily="34" charset="0"/>
                    <a:ea typeface="Source Sans Pro Light" panose="020B0403030403020204" pitchFamily="34" charset="0"/>
                  </a:rPr>
                  <a:t> STRATEGY</a:t>
                </a:r>
              </a:p>
            </p:txBody>
          </p:sp>
          <p:sp>
            <p:nvSpPr>
              <p:cNvPr id="17" name="TextBox 16">
                <a:extLst>
                  <a:ext uri="{FF2B5EF4-FFF2-40B4-BE49-F238E27FC236}">
                    <a16:creationId xmlns:a16="http://schemas.microsoft.com/office/drawing/2014/main" id="{8C43E5C1-6712-F185-74EC-B34C70B2E618}"/>
                  </a:ext>
                </a:extLst>
              </p:cNvPr>
              <p:cNvSpPr txBox="1"/>
              <p:nvPr/>
            </p:nvSpPr>
            <p:spPr>
              <a:xfrm>
                <a:off x="9025472" y="3560850"/>
                <a:ext cx="1379235" cy="326231"/>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000" b="1">
                    <a:latin typeface="Source Sans Pro Light" panose="020B0403030403020204" pitchFamily="34" charset="0"/>
                    <a:ea typeface="Source Sans Pro Light" panose="020B0403030403020204" pitchFamily="34" charset="0"/>
                  </a:rPr>
                  <a:t>DESIGN</a:t>
                </a:r>
              </a:p>
            </p:txBody>
          </p:sp>
          <p:sp>
            <p:nvSpPr>
              <p:cNvPr id="18" name="TextBox 17">
                <a:extLst>
                  <a:ext uri="{FF2B5EF4-FFF2-40B4-BE49-F238E27FC236}">
                    <a16:creationId xmlns:a16="http://schemas.microsoft.com/office/drawing/2014/main" id="{2B803BA1-6389-96C0-04E6-451B7F39A72C}"/>
                  </a:ext>
                </a:extLst>
              </p:cNvPr>
              <p:cNvSpPr txBox="1"/>
              <p:nvPr/>
            </p:nvSpPr>
            <p:spPr>
              <a:xfrm>
                <a:off x="10176308" y="5635494"/>
                <a:ext cx="1379235" cy="370696"/>
              </a:xfrm>
              <a:prstGeom prst="rect">
                <a:avLst/>
              </a:prstGeom>
              <a:noFill/>
              <a:ln w="9525">
                <a:noFill/>
                <a:miter lim="800000"/>
                <a:headEnd/>
                <a:tailEnd/>
              </a:ln>
              <a:effectLst>
                <a:outerShdw blurRad="38100" dist="12700" dir="5400000" algn="t" rotWithShape="0">
                  <a:prstClr val="black">
                    <a:alpha val="50000"/>
                  </a:prstClr>
                </a:outerShdw>
              </a:effectLst>
            </p:spPr>
            <p:txBody>
              <a:bodyPr vert="horz" wrap="square" lIns="106228" tIns="53115" rIns="106228" bIns="53115" numCol="1" rtlCol="0" anchor="t" anchorCtr="0" compatLnSpc="1">
                <a:prstTxWarp prst="textNoShape">
                  <a:avLst/>
                </a:prstTxWarp>
                <a:spAutoFit/>
              </a:bodyPr>
              <a:lstStyle/>
              <a:p>
                <a:r>
                  <a:rPr lang="en-US" sz="2000" b="1">
                    <a:latin typeface="Source Sans Pro Light" panose="020B0403030403020204" pitchFamily="34" charset="0"/>
                    <a:ea typeface="Source Sans Pro Light" panose="020B0403030403020204" pitchFamily="34" charset="0"/>
                  </a:rPr>
                  <a:t>FACILITATE</a:t>
                </a:r>
              </a:p>
            </p:txBody>
          </p:sp>
        </p:grpSp>
      </p:grpSp>
    </p:spTree>
    <p:extLst>
      <p:ext uri="{BB962C8B-B14F-4D97-AF65-F5344CB8AC3E}">
        <p14:creationId xmlns:p14="http://schemas.microsoft.com/office/powerpoint/2010/main" val="355321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A773208-1FD5-BC2A-FEB4-05ED47E4DDF9}"/>
              </a:ext>
            </a:extLst>
          </p:cNvPr>
          <p:cNvSpPr/>
          <p:nvPr/>
        </p:nvSpPr>
        <p:spPr>
          <a:xfrm>
            <a:off x="3468014"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HVAC Manufacturers</a:t>
            </a:r>
          </a:p>
        </p:txBody>
      </p:sp>
      <p:sp>
        <p:nvSpPr>
          <p:cNvPr id="55" name="Rectangle 54">
            <a:extLst>
              <a:ext uri="{FF2B5EF4-FFF2-40B4-BE49-F238E27FC236}">
                <a16:creationId xmlns:a16="http://schemas.microsoft.com/office/drawing/2014/main" id="{10229821-848B-4410-B49E-23AE2C38FDE0}"/>
              </a:ext>
            </a:extLst>
          </p:cNvPr>
          <p:cNvSpPr/>
          <p:nvPr/>
        </p:nvSpPr>
        <p:spPr>
          <a:xfrm>
            <a:off x="6012520"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Building Controls</a:t>
            </a:r>
          </a:p>
        </p:txBody>
      </p:sp>
      <p:sp>
        <p:nvSpPr>
          <p:cNvPr id="56" name="Rectangle 55">
            <a:extLst>
              <a:ext uri="{FF2B5EF4-FFF2-40B4-BE49-F238E27FC236}">
                <a16:creationId xmlns:a16="http://schemas.microsoft.com/office/drawing/2014/main" id="{099C948B-3917-E897-4005-6912AFF43C2D}"/>
              </a:ext>
            </a:extLst>
          </p:cNvPr>
          <p:cNvSpPr/>
          <p:nvPr/>
        </p:nvSpPr>
        <p:spPr>
          <a:xfrm>
            <a:off x="8557026"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Power Equipment</a:t>
            </a:r>
          </a:p>
        </p:txBody>
      </p:sp>
      <p:sp>
        <p:nvSpPr>
          <p:cNvPr id="57" name="Rectangle 56">
            <a:extLst>
              <a:ext uri="{FF2B5EF4-FFF2-40B4-BE49-F238E27FC236}">
                <a16:creationId xmlns:a16="http://schemas.microsoft.com/office/drawing/2014/main" id="{3A361D9D-F2D2-95F3-FFF3-CF5AD1441CE6}"/>
              </a:ext>
            </a:extLst>
          </p:cNvPr>
          <p:cNvSpPr/>
          <p:nvPr/>
        </p:nvSpPr>
        <p:spPr>
          <a:xfrm>
            <a:off x="11101533"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Software &amp; New Tech.</a:t>
            </a:r>
          </a:p>
        </p:txBody>
      </p:sp>
      <p:sp>
        <p:nvSpPr>
          <p:cNvPr id="58" name="Rectangle 57">
            <a:extLst>
              <a:ext uri="{FF2B5EF4-FFF2-40B4-BE49-F238E27FC236}">
                <a16:creationId xmlns:a16="http://schemas.microsoft.com/office/drawing/2014/main" id="{8C53812B-37EE-7861-2AD5-A14C34541926}"/>
              </a:ext>
            </a:extLst>
          </p:cNvPr>
          <p:cNvSpPr/>
          <p:nvPr/>
        </p:nvSpPr>
        <p:spPr>
          <a:xfrm>
            <a:off x="923508" y="2521417"/>
            <a:ext cx="2514257" cy="484632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Energy Services</a:t>
            </a:r>
          </a:p>
        </p:txBody>
      </p:sp>
      <p:sp>
        <p:nvSpPr>
          <p:cNvPr id="3" name="Title 2">
            <a:extLst>
              <a:ext uri="{FF2B5EF4-FFF2-40B4-BE49-F238E27FC236}">
                <a16:creationId xmlns:a16="http://schemas.microsoft.com/office/drawing/2014/main" id="{A8BB0662-BC74-8DAC-3AB1-6032182F8550}"/>
              </a:ext>
            </a:extLst>
          </p:cNvPr>
          <p:cNvSpPr>
            <a:spLocks noGrp="1"/>
          </p:cNvSpPr>
          <p:nvPr>
            <p:ph type="title"/>
          </p:nvPr>
        </p:nvSpPr>
        <p:spPr/>
        <p:txBody>
          <a:bodyPr/>
          <a:lstStyle/>
          <a:p>
            <a:r>
              <a:rPr lang="en-US" dirty="0"/>
              <a:t>Reference Assignments for the Leaders in HVAC, Buildings, Energy &amp; Facilities</a:t>
            </a:r>
          </a:p>
        </p:txBody>
      </p:sp>
      <p:sp>
        <p:nvSpPr>
          <p:cNvPr id="4" name="Text Placeholder 3">
            <a:extLst>
              <a:ext uri="{FF2B5EF4-FFF2-40B4-BE49-F238E27FC236}">
                <a16:creationId xmlns:a16="http://schemas.microsoft.com/office/drawing/2014/main" id="{E45D1750-A25B-5CFA-056C-38BB843F176D}"/>
              </a:ext>
            </a:extLst>
          </p:cNvPr>
          <p:cNvSpPr>
            <a:spLocks noGrp="1"/>
          </p:cNvSpPr>
          <p:nvPr>
            <p:ph type="body" sz="quarter" idx="20"/>
          </p:nvPr>
        </p:nvSpPr>
        <p:spPr/>
        <p:txBody>
          <a:bodyPr/>
          <a:lstStyle/>
          <a:p>
            <a:r>
              <a:rPr lang="en-US" dirty="0"/>
              <a:t>Over the last decade, Harbor has executed assignments for a broad cross section of players in the energy, HVAC and facilities arena — below is a representative range of clients we have worked closely with in recent years</a:t>
            </a:r>
          </a:p>
        </p:txBody>
      </p:sp>
      <p:pic>
        <p:nvPicPr>
          <p:cNvPr id="8" name="Picture 7">
            <a:extLst>
              <a:ext uri="{FF2B5EF4-FFF2-40B4-BE49-F238E27FC236}">
                <a16:creationId xmlns:a16="http://schemas.microsoft.com/office/drawing/2014/main" id="{35B549BF-72CA-AB23-7F96-C58809A191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60406" y="2562956"/>
            <a:ext cx="1638980" cy="750376"/>
          </a:xfrm>
          <a:prstGeom prst="rect">
            <a:avLst/>
          </a:prstGeom>
        </p:spPr>
      </p:pic>
      <p:pic>
        <p:nvPicPr>
          <p:cNvPr id="9" name="Picture 8">
            <a:extLst>
              <a:ext uri="{FF2B5EF4-FFF2-40B4-BE49-F238E27FC236}">
                <a16:creationId xmlns:a16="http://schemas.microsoft.com/office/drawing/2014/main" id="{50215014-6A0E-2F3C-EB11-D6BDABFAB7C8}"/>
              </a:ext>
            </a:extLst>
          </p:cNvPr>
          <p:cNvPicPr>
            <a:picLocks noChangeAspect="1"/>
          </p:cNvPicPr>
          <p:nvPr/>
        </p:nvPicPr>
        <p:blipFill>
          <a:blip r:embed="rId3"/>
          <a:stretch>
            <a:fillRect/>
          </a:stretch>
        </p:blipFill>
        <p:spPr>
          <a:xfrm>
            <a:off x="1726777" y="3238210"/>
            <a:ext cx="912870" cy="256032"/>
          </a:xfrm>
          <a:prstGeom prst="rect">
            <a:avLst/>
          </a:prstGeom>
        </p:spPr>
      </p:pic>
      <p:pic>
        <p:nvPicPr>
          <p:cNvPr id="11" name="Picture 10">
            <a:extLst>
              <a:ext uri="{FF2B5EF4-FFF2-40B4-BE49-F238E27FC236}">
                <a16:creationId xmlns:a16="http://schemas.microsoft.com/office/drawing/2014/main" id="{970B69C9-E7EF-8075-4D44-FD0717338FA7}"/>
              </a:ext>
            </a:extLst>
          </p:cNvPr>
          <p:cNvPicPr>
            <a:picLocks noChangeAspect="1"/>
          </p:cNvPicPr>
          <p:nvPr/>
        </p:nvPicPr>
        <p:blipFill rotWithShape="1">
          <a:blip r:embed="rId4"/>
          <a:srcRect t="32588" b="32790"/>
          <a:stretch/>
        </p:blipFill>
        <p:spPr>
          <a:xfrm>
            <a:off x="4039258" y="4076099"/>
            <a:ext cx="1371600" cy="474878"/>
          </a:xfrm>
          <a:prstGeom prst="rect">
            <a:avLst/>
          </a:prstGeom>
        </p:spPr>
      </p:pic>
      <p:pic>
        <p:nvPicPr>
          <p:cNvPr id="12" name="Picture 11">
            <a:extLst>
              <a:ext uri="{FF2B5EF4-FFF2-40B4-BE49-F238E27FC236}">
                <a16:creationId xmlns:a16="http://schemas.microsoft.com/office/drawing/2014/main" id="{B2F812E2-AE48-DBA5-8E6D-6EA743605FAA}"/>
              </a:ext>
            </a:extLst>
          </p:cNvPr>
          <p:cNvPicPr>
            <a:picLocks noChangeAspect="1"/>
          </p:cNvPicPr>
          <p:nvPr/>
        </p:nvPicPr>
        <p:blipFill rotWithShape="1">
          <a:blip r:embed="rId5"/>
          <a:srcRect t="35776" b="35452"/>
          <a:stretch/>
        </p:blipFill>
        <p:spPr>
          <a:xfrm>
            <a:off x="1504158" y="3779866"/>
            <a:ext cx="1361538" cy="391741"/>
          </a:xfrm>
          <a:prstGeom prst="rect">
            <a:avLst/>
          </a:prstGeom>
        </p:spPr>
      </p:pic>
      <p:pic>
        <p:nvPicPr>
          <p:cNvPr id="13" name="Picture 12">
            <a:extLst>
              <a:ext uri="{FF2B5EF4-FFF2-40B4-BE49-F238E27FC236}">
                <a16:creationId xmlns:a16="http://schemas.microsoft.com/office/drawing/2014/main" id="{BCA1AB40-EDFF-C68E-A6BC-4190603FD4D7}"/>
              </a:ext>
            </a:extLst>
          </p:cNvPr>
          <p:cNvPicPr>
            <a:picLocks noChangeAspect="1"/>
          </p:cNvPicPr>
          <p:nvPr/>
        </p:nvPicPr>
        <p:blipFill>
          <a:blip r:embed="rId6"/>
          <a:stretch>
            <a:fillRect/>
          </a:stretch>
        </p:blipFill>
        <p:spPr>
          <a:xfrm>
            <a:off x="4176418" y="4681557"/>
            <a:ext cx="1097280" cy="459944"/>
          </a:xfrm>
          <a:prstGeom prst="rect">
            <a:avLst/>
          </a:prstGeom>
        </p:spPr>
      </p:pic>
      <p:pic>
        <p:nvPicPr>
          <p:cNvPr id="15" name="Picture 14">
            <a:extLst>
              <a:ext uri="{FF2B5EF4-FFF2-40B4-BE49-F238E27FC236}">
                <a16:creationId xmlns:a16="http://schemas.microsoft.com/office/drawing/2014/main" id="{571F2859-8508-1C8D-27ED-55FAB68C7A54}"/>
              </a:ext>
            </a:extLst>
          </p:cNvPr>
          <p:cNvPicPr>
            <a:picLocks noChangeAspect="1"/>
          </p:cNvPicPr>
          <p:nvPr/>
        </p:nvPicPr>
        <p:blipFill>
          <a:blip r:embed="rId7"/>
          <a:stretch>
            <a:fillRect/>
          </a:stretch>
        </p:blipFill>
        <p:spPr>
          <a:xfrm>
            <a:off x="4130698" y="3360509"/>
            <a:ext cx="1188720" cy="488696"/>
          </a:xfrm>
          <a:prstGeom prst="rect">
            <a:avLst/>
          </a:prstGeom>
        </p:spPr>
      </p:pic>
      <p:pic>
        <p:nvPicPr>
          <p:cNvPr id="1026" name="Picture 2" descr="Cimetrics - BACnet Stack (BACstac), BACnet products, Analytika service">
            <a:extLst>
              <a:ext uri="{FF2B5EF4-FFF2-40B4-BE49-F238E27FC236}">
                <a16:creationId xmlns:a16="http://schemas.microsoft.com/office/drawing/2014/main" id="{A1A7928F-9543-F590-EB95-CA29D44A8C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448" y="6289815"/>
            <a:ext cx="1371600" cy="344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DB541C3-F495-F421-54D9-C0D748A20A1F}"/>
              </a:ext>
            </a:extLst>
          </p:cNvPr>
          <p:cNvPicPr>
            <a:picLocks noChangeAspect="1"/>
          </p:cNvPicPr>
          <p:nvPr/>
        </p:nvPicPr>
        <p:blipFill rotWithShape="1">
          <a:blip r:embed="rId9">
            <a:clrChange>
              <a:clrFrom>
                <a:srgbClr val="FFFFFF"/>
              </a:clrFrom>
              <a:clrTo>
                <a:srgbClr val="FFFFFF">
                  <a:alpha val="0"/>
                </a:srgbClr>
              </a:clrTo>
            </a:clrChange>
          </a:blip>
          <a:srcRect t="32417" b="27222"/>
          <a:stretch/>
        </p:blipFill>
        <p:spPr>
          <a:xfrm>
            <a:off x="1494096" y="6855980"/>
            <a:ext cx="1371600" cy="271261"/>
          </a:xfrm>
          <a:prstGeom prst="rect">
            <a:avLst/>
          </a:prstGeom>
        </p:spPr>
      </p:pic>
      <p:pic>
        <p:nvPicPr>
          <p:cNvPr id="18" name="Picture 17">
            <a:extLst>
              <a:ext uri="{FF2B5EF4-FFF2-40B4-BE49-F238E27FC236}">
                <a16:creationId xmlns:a16="http://schemas.microsoft.com/office/drawing/2014/main" id="{06028EC9-07B4-A533-9B13-A53CAD2351E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563422" y="4954955"/>
            <a:ext cx="1218532" cy="599518"/>
          </a:xfrm>
          <a:prstGeom prst="rect">
            <a:avLst/>
          </a:prstGeom>
        </p:spPr>
      </p:pic>
      <p:pic>
        <p:nvPicPr>
          <p:cNvPr id="19" name="Picture 18">
            <a:extLst>
              <a:ext uri="{FF2B5EF4-FFF2-40B4-BE49-F238E27FC236}">
                <a16:creationId xmlns:a16="http://schemas.microsoft.com/office/drawing/2014/main" id="{9D211466-58F0-A278-560A-DE471F856F0F}"/>
              </a:ext>
            </a:extLst>
          </p:cNvPr>
          <p:cNvPicPr>
            <a:picLocks noChangeAspect="1"/>
          </p:cNvPicPr>
          <p:nvPr/>
        </p:nvPicPr>
        <p:blipFill>
          <a:blip r:embed="rId11"/>
          <a:stretch>
            <a:fillRect/>
          </a:stretch>
        </p:blipFill>
        <p:spPr>
          <a:xfrm>
            <a:off x="1563422" y="4308654"/>
            <a:ext cx="1188720" cy="509387"/>
          </a:xfrm>
          <a:prstGeom prst="rect">
            <a:avLst/>
          </a:prstGeom>
        </p:spPr>
      </p:pic>
      <p:pic>
        <p:nvPicPr>
          <p:cNvPr id="21" name="Picture 20">
            <a:extLst>
              <a:ext uri="{FF2B5EF4-FFF2-40B4-BE49-F238E27FC236}">
                <a16:creationId xmlns:a16="http://schemas.microsoft.com/office/drawing/2014/main" id="{2D7A7A63-1734-0789-EBD2-D04BDF170E9B}"/>
              </a:ext>
            </a:extLst>
          </p:cNvPr>
          <p:cNvPicPr>
            <a:picLocks noChangeAspect="1"/>
          </p:cNvPicPr>
          <p:nvPr/>
        </p:nvPicPr>
        <p:blipFill rotWithShape="1">
          <a:blip r:embed="rId12"/>
          <a:srcRect b="39102"/>
          <a:stretch/>
        </p:blipFill>
        <p:spPr>
          <a:xfrm>
            <a:off x="4049918" y="2806118"/>
            <a:ext cx="1350280" cy="296688"/>
          </a:xfrm>
          <a:prstGeom prst="rect">
            <a:avLst/>
          </a:prstGeom>
        </p:spPr>
      </p:pic>
      <p:sp>
        <p:nvSpPr>
          <p:cNvPr id="22" name="Rectangle 21">
            <a:extLst>
              <a:ext uri="{FF2B5EF4-FFF2-40B4-BE49-F238E27FC236}">
                <a16:creationId xmlns:a16="http://schemas.microsoft.com/office/drawing/2014/main" id="{20CA297D-14C4-D951-FDA1-FC2FE313C0A7}"/>
              </a:ext>
            </a:extLst>
          </p:cNvPr>
          <p:cNvSpPr/>
          <p:nvPr/>
        </p:nvSpPr>
        <p:spPr>
          <a:xfrm>
            <a:off x="3467929"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HVAC Manufacturers</a:t>
            </a:r>
          </a:p>
        </p:txBody>
      </p:sp>
      <p:sp>
        <p:nvSpPr>
          <p:cNvPr id="24" name="Rectangle 23">
            <a:extLst>
              <a:ext uri="{FF2B5EF4-FFF2-40B4-BE49-F238E27FC236}">
                <a16:creationId xmlns:a16="http://schemas.microsoft.com/office/drawing/2014/main" id="{6117EA8B-3589-D27D-1393-0F2B52B330B3}"/>
              </a:ext>
            </a:extLst>
          </p:cNvPr>
          <p:cNvSpPr/>
          <p:nvPr/>
        </p:nvSpPr>
        <p:spPr>
          <a:xfrm>
            <a:off x="6012350"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Building Controls</a:t>
            </a:r>
          </a:p>
        </p:txBody>
      </p:sp>
      <p:sp>
        <p:nvSpPr>
          <p:cNvPr id="25" name="Rectangle 24">
            <a:extLst>
              <a:ext uri="{FF2B5EF4-FFF2-40B4-BE49-F238E27FC236}">
                <a16:creationId xmlns:a16="http://schemas.microsoft.com/office/drawing/2014/main" id="{7E14625D-7892-B61D-A3C7-B80203C40FB6}"/>
              </a:ext>
            </a:extLst>
          </p:cNvPr>
          <p:cNvSpPr/>
          <p:nvPr/>
        </p:nvSpPr>
        <p:spPr>
          <a:xfrm>
            <a:off x="8556771"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Power Equipment</a:t>
            </a:r>
          </a:p>
        </p:txBody>
      </p:sp>
      <p:sp>
        <p:nvSpPr>
          <p:cNvPr id="26" name="Rectangle 25">
            <a:extLst>
              <a:ext uri="{FF2B5EF4-FFF2-40B4-BE49-F238E27FC236}">
                <a16:creationId xmlns:a16="http://schemas.microsoft.com/office/drawing/2014/main" id="{C04BF481-5047-4F34-33A3-6509EEAE8FA0}"/>
              </a:ext>
            </a:extLst>
          </p:cNvPr>
          <p:cNvSpPr/>
          <p:nvPr/>
        </p:nvSpPr>
        <p:spPr>
          <a:xfrm>
            <a:off x="11101190"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Software &amp; New Tech.</a:t>
            </a:r>
          </a:p>
        </p:txBody>
      </p:sp>
      <p:sp>
        <p:nvSpPr>
          <p:cNvPr id="27" name="Rectangle 26">
            <a:extLst>
              <a:ext uri="{FF2B5EF4-FFF2-40B4-BE49-F238E27FC236}">
                <a16:creationId xmlns:a16="http://schemas.microsoft.com/office/drawing/2014/main" id="{F6AC28A5-216F-9F98-8885-3B156E142FD1}"/>
              </a:ext>
            </a:extLst>
          </p:cNvPr>
          <p:cNvSpPr/>
          <p:nvPr/>
        </p:nvSpPr>
        <p:spPr>
          <a:xfrm>
            <a:off x="923508" y="2131016"/>
            <a:ext cx="2514600" cy="358038"/>
          </a:xfrm>
          <a:prstGeom prst="rect">
            <a:avLst/>
          </a:prstGeom>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Source Sans Pro Semibold" panose="020B0503030403020204" pitchFamily="34" charset="0"/>
                <a:ea typeface="Source Sans Pro Semibold" panose="020B0503030403020204" pitchFamily="34" charset="0"/>
              </a:rPr>
              <a:t>Energy Services</a:t>
            </a:r>
          </a:p>
        </p:txBody>
      </p:sp>
      <p:pic>
        <p:nvPicPr>
          <p:cNvPr id="28" name="Picture 27">
            <a:extLst>
              <a:ext uri="{FF2B5EF4-FFF2-40B4-BE49-F238E27FC236}">
                <a16:creationId xmlns:a16="http://schemas.microsoft.com/office/drawing/2014/main" id="{642044BE-861F-6C4C-6879-87D88F4D650C}"/>
              </a:ext>
            </a:extLst>
          </p:cNvPr>
          <p:cNvPicPr>
            <a:picLocks noChangeAspect="1"/>
          </p:cNvPicPr>
          <p:nvPr/>
        </p:nvPicPr>
        <p:blipFill rotWithShape="1">
          <a:blip r:embed="rId13"/>
          <a:srcRect b="18985"/>
          <a:stretch/>
        </p:blipFill>
        <p:spPr>
          <a:xfrm>
            <a:off x="1166848" y="5601572"/>
            <a:ext cx="1828800" cy="483176"/>
          </a:xfrm>
          <a:prstGeom prst="rect">
            <a:avLst/>
          </a:prstGeom>
        </p:spPr>
      </p:pic>
      <p:pic>
        <p:nvPicPr>
          <p:cNvPr id="29" name="Picture 28">
            <a:extLst>
              <a:ext uri="{FF2B5EF4-FFF2-40B4-BE49-F238E27FC236}">
                <a16:creationId xmlns:a16="http://schemas.microsoft.com/office/drawing/2014/main" id="{9D59FA40-EA83-4BCC-95C1-19BAC30256C6}"/>
              </a:ext>
            </a:extLst>
          </p:cNvPr>
          <p:cNvPicPr>
            <a:picLocks noChangeAspect="1"/>
          </p:cNvPicPr>
          <p:nvPr/>
        </p:nvPicPr>
        <p:blipFill>
          <a:blip r:embed="rId14"/>
          <a:stretch>
            <a:fillRect/>
          </a:stretch>
        </p:blipFill>
        <p:spPr>
          <a:xfrm>
            <a:off x="6650944" y="4436177"/>
            <a:ext cx="1237069" cy="548640"/>
          </a:xfrm>
          <a:prstGeom prst="rect">
            <a:avLst/>
          </a:prstGeom>
        </p:spPr>
      </p:pic>
      <p:pic>
        <p:nvPicPr>
          <p:cNvPr id="30" name="Picture 29">
            <a:extLst>
              <a:ext uri="{FF2B5EF4-FFF2-40B4-BE49-F238E27FC236}">
                <a16:creationId xmlns:a16="http://schemas.microsoft.com/office/drawing/2014/main" id="{4A9A5153-756E-8263-DB49-54B526D676C3}"/>
              </a:ext>
            </a:extLst>
          </p:cNvPr>
          <p:cNvPicPr>
            <a:picLocks noChangeAspect="1"/>
          </p:cNvPicPr>
          <p:nvPr/>
        </p:nvPicPr>
        <p:blipFill>
          <a:blip r:embed="rId15"/>
          <a:stretch>
            <a:fillRect/>
          </a:stretch>
        </p:blipFill>
        <p:spPr>
          <a:xfrm>
            <a:off x="6494358" y="3347651"/>
            <a:ext cx="1550241" cy="274320"/>
          </a:xfrm>
          <a:prstGeom prst="rect">
            <a:avLst/>
          </a:prstGeom>
        </p:spPr>
      </p:pic>
      <p:pic>
        <p:nvPicPr>
          <p:cNvPr id="31" name="Picture 30">
            <a:extLst>
              <a:ext uri="{FF2B5EF4-FFF2-40B4-BE49-F238E27FC236}">
                <a16:creationId xmlns:a16="http://schemas.microsoft.com/office/drawing/2014/main" id="{481F0CF0-2ECE-0EDE-6F8E-87C4C5F76CF8}"/>
              </a:ext>
            </a:extLst>
          </p:cNvPr>
          <p:cNvPicPr>
            <a:picLocks noChangeAspect="1"/>
          </p:cNvPicPr>
          <p:nvPr/>
        </p:nvPicPr>
        <p:blipFill>
          <a:blip r:embed="rId16"/>
          <a:stretch>
            <a:fillRect/>
          </a:stretch>
        </p:blipFill>
        <p:spPr>
          <a:xfrm>
            <a:off x="6663037" y="3897756"/>
            <a:ext cx="1212882" cy="365760"/>
          </a:xfrm>
          <a:prstGeom prst="rect">
            <a:avLst/>
          </a:prstGeom>
        </p:spPr>
      </p:pic>
      <p:pic>
        <p:nvPicPr>
          <p:cNvPr id="32" name="Picture 31">
            <a:extLst>
              <a:ext uri="{FF2B5EF4-FFF2-40B4-BE49-F238E27FC236}">
                <a16:creationId xmlns:a16="http://schemas.microsoft.com/office/drawing/2014/main" id="{25346A9B-E70F-6CB3-B465-237FD79466EE}"/>
              </a:ext>
            </a:extLst>
          </p:cNvPr>
          <p:cNvPicPr>
            <a:picLocks noChangeAspect="1"/>
          </p:cNvPicPr>
          <p:nvPr/>
        </p:nvPicPr>
        <p:blipFill>
          <a:blip r:embed="rId17"/>
          <a:stretch>
            <a:fillRect/>
          </a:stretch>
        </p:blipFill>
        <p:spPr>
          <a:xfrm>
            <a:off x="6501982" y="2759070"/>
            <a:ext cx="1534992" cy="365760"/>
          </a:xfrm>
          <a:prstGeom prst="rect">
            <a:avLst/>
          </a:prstGeom>
        </p:spPr>
      </p:pic>
      <p:pic>
        <p:nvPicPr>
          <p:cNvPr id="34" name="Picture 33">
            <a:extLst>
              <a:ext uri="{FF2B5EF4-FFF2-40B4-BE49-F238E27FC236}">
                <a16:creationId xmlns:a16="http://schemas.microsoft.com/office/drawing/2014/main" id="{4621226B-ABA0-69C4-1195-CA97C6372F03}"/>
              </a:ext>
            </a:extLst>
          </p:cNvPr>
          <p:cNvPicPr>
            <a:picLocks noChangeAspect="1"/>
          </p:cNvPicPr>
          <p:nvPr/>
        </p:nvPicPr>
        <p:blipFill>
          <a:blip r:embed="rId3"/>
          <a:stretch>
            <a:fillRect/>
          </a:stretch>
        </p:blipFill>
        <p:spPr>
          <a:xfrm>
            <a:off x="9357464" y="2806118"/>
            <a:ext cx="912870" cy="256032"/>
          </a:xfrm>
          <a:prstGeom prst="rect">
            <a:avLst/>
          </a:prstGeom>
        </p:spPr>
      </p:pic>
      <p:pic>
        <p:nvPicPr>
          <p:cNvPr id="35" name="Picture 34">
            <a:extLst>
              <a:ext uri="{FF2B5EF4-FFF2-40B4-BE49-F238E27FC236}">
                <a16:creationId xmlns:a16="http://schemas.microsoft.com/office/drawing/2014/main" id="{9913FD53-B903-115D-528A-660B03C76681}"/>
              </a:ext>
            </a:extLst>
          </p:cNvPr>
          <p:cNvPicPr>
            <a:picLocks noChangeAspect="1"/>
          </p:cNvPicPr>
          <p:nvPr/>
        </p:nvPicPr>
        <p:blipFill>
          <a:blip r:embed="rId16"/>
          <a:stretch>
            <a:fillRect/>
          </a:stretch>
        </p:blipFill>
        <p:spPr>
          <a:xfrm>
            <a:off x="9207458" y="3322612"/>
            <a:ext cx="1212882" cy="365760"/>
          </a:xfrm>
          <a:prstGeom prst="rect">
            <a:avLst/>
          </a:prstGeom>
        </p:spPr>
      </p:pic>
      <p:pic>
        <p:nvPicPr>
          <p:cNvPr id="36" name="Picture 35">
            <a:extLst>
              <a:ext uri="{FF2B5EF4-FFF2-40B4-BE49-F238E27FC236}">
                <a16:creationId xmlns:a16="http://schemas.microsoft.com/office/drawing/2014/main" id="{9201D0C6-567C-0344-42FF-47E040728145}"/>
              </a:ext>
            </a:extLst>
          </p:cNvPr>
          <p:cNvPicPr>
            <a:picLocks noChangeAspect="1"/>
          </p:cNvPicPr>
          <p:nvPr/>
        </p:nvPicPr>
        <p:blipFill>
          <a:blip r:embed="rId6"/>
          <a:stretch>
            <a:fillRect/>
          </a:stretch>
        </p:blipFill>
        <p:spPr>
          <a:xfrm>
            <a:off x="9265259" y="3820960"/>
            <a:ext cx="1097280" cy="459944"/>
          </a:xfrm>
          <a:prstGeom prst="rect">
            <a:avLst/>
          </a:prstGeom>
        </p:spPr>
      </p:pic>
      <p:pic>
        <p:nvPicPr>
          <p:cNvPr id="37" name="Picture 36">
            <a:extLst>
              <a:ext uri="{FF2B5EF4-FFF2-40B4-BE49-F238E27FC236}">
                <a16:creationId xmlns:a16="http://schemas.microsoft.com/office/drawing/2014/main" id="{97782097-5A14-A15D-2A25-1647AD807E59}"/>
              </a:ext>
            </a:extLst>
          </p:cNvPr>
          <p:cNvPicPr>
            <a:picLocks noChangeAspect="1"/>
          </p:cNvPicPr>
          <p:nvPr/>
        </p:nvPicPr>
        <p:blipFill>
          <a:blip r:embed="rId18"/>
          <a:stretch>
            <a:fillRect/>
          </a:stretch>
        </p:blipFill>
        <p:spPr>
          <a:xfrm>
            <a:off x="9356699" y="4191476"/>
            <a:ext cx="914400" cy="914400"/>
          </a:xfrm>
          <a:prstGeom prst="rect">
            <a:avLst/>
          </a:prstGeom>
        </p:spPr>
      </p:pic>
      <p:pic>
        <p:nvPicPr>
          <p:cNvPr id="38" name="Picture 37">
            <a:extLst>
              <a:ext uri="{FF2B5EF4-FFF2-40B4-BE49-F238E27FC236}">
                <a16:creationId xmlns:a16="http://schemas.microsoft.com/office/drawing/2014/main" id="{3B5EA163-39BD-205E-5F9B-9E4F85EA43D6}"/>
              </a:ext>
            </a:extLst>
          </p:cNvPr>
          <p:cNvPicPr>
            <a:picLocks noChangeAspect="1"/>
          </p:cNvPicPr>
          <p:nvPr/>
        </p:nvPicPr>
        <p:blipFill>
          <a:blip r:embed="rId19"/>
          <a:stretch>
            <a:fillRect/>
          </a:stretch>
        </p:blipFill>
        <p:spPr>
          <a:xfrm>
            <a:off x="9354711" y="5120559"/>
            <a:ext cx="918377" cy="384048"/>
          </a:xfrm>
          <a:prstGeom prst="rect">
            <a:avLst/>
          </a:prstGeom>
        </p:spPr>
      </p:pic>
      <p:pic>
        <p:nvPicPr>
          <p:cNvPr id="39" name="Picture 38">
            <a:extLst>
              <a:ext uri="{FF2B5EF4-FFF2-40B4-BE49-F238E27FC236}">
                <a16:creationId xmlns:a16="http://schemas.microsoft.com/office/drawing/2014/main" id="{323B2D91-A4D2-E105-7BEA-61342D51763F}"/>
              </a:ext>
            </a:extLst>
          </p:cNvPr>
          <p:cNvPicPr>
            <a:picLocks noChangeAspect="1"/>
          </p:cNvPicPr>
          <p:nvPr/>
        </p:nvPicPr>
        <p:blipFill>
          <a:blip r:embed="rId20"/>
          <a:stretch>
            <a:fillRect/>
          </a:stretch>
        </p:blipFill>
        <p:spPr>
          <a:xfrm>
            <a:off x="9356699" y="5624787"/>
            <a:ext cx="914400" cy="402336"/>
          </a:xfrm>
          <a:prstGeom prst="rect">
            <a:avLst/>
          </a:prstGeom>
        </p:spPr>
      </p:pic>
      <p:pic>
        <p:nvPicPr>
          <p:cNvPr id="40" name="Picture 39">
            <a:extLst>
              <a:ext uri="{FF2B5EF4-FFF2-40B4-BE49-F238E27FC236}">
                <a16:creationId xmlns:a16="http://schemas.microsoft.com/office/drawing/2014/main" id="{EAEF43B1-4DB5-B3E1-E41C-4642A403CDDC}"/>
              </a:ext>
            </a:extLst>
          </p:cNvPr>
          <p:cNvPicPr>
            <a:picLocks noChangeAspect="1"/>
          </p:cNvPicPr>
          <p:nvPr/>
        </p:nvPicPr>
        <p:blipFill>
          <a:blip r:embed="rId21"/>
          <a:stretch>
            <a:fillRect/>
          </a:stretch>
        </p:blipFill>
        <p:spPr>
          <a:xfrm>
            <a:off x="9357508" y="6204622"/>
            <a:ext cx="912782" cy="429768"/>
          </a:xfrm>
          <a:prstGeom prst="rect">
            <a:avLst/>
          </a:prstGeom>
        </p:spPr>
      </p:pic>
      <p:pic>
        <p:nvPicPr>
          <p:cNvPr id="1030" name="Picture 6" descr="Infotility | LinkedIn">
            <a:extLst>
              <a:ext uri="{FF2B5EF4-FFF2-40B4-BE49-F238E27FC236}">
                <a16:creationId xmlns:a16="http://schemas.microsoft.com/office/drawing/2014/main" id="{4613ED21-6FDC-B186-C979-28C5811D3B02}"/>
              </a:ext>
            </a:extLst>
          </p:cNvPr>
          <p:cNvPicPr>
            <a:picLocks noChangeAspect="1" noChangeArrowheads="1"/>
          </p:cNvPicPr>
          <p:nvPr/>
        </p:nvPicPr>
        <p:blipFill rotWithShape="1">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t="38373" b="31820"/>
          <a:stretch/>
        </p:blipFill>
        <p:spPr bwMode="auto">
          <a:xfrm>
            <a:off x="11672521" y="6151724"/>
            <a:ext cx="1371600" cy="408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C255D70E-930C-EA0B-A2E3-38640E76249E}"/>
              </a:ext>
            </a:extLst>
          </p:cNvPr>
          <p:cNvPicPr>
            <a:picLocks noChangeAspect="1"/>
          </p:cNvPicPr>
          <p:nvPr/>
        </p:nvPicPr>
        <p:blipFill>
          <a:blip r:embed="rId23"/>
          <a:stretch>
            <a:fillRect/>
          </a:stretch>
        </p:blipFill>
        <p:spPr>
          <a:xfrm>
            <a:off x="11902405" y="3888236"/>
            <a:ext cx="911832" cy="630936"/>
          </a:xfrm>
          <a:prstGeom prst="rect">
            <a:avLst/>
          </a:prstGeom>
        </p:spPr>
      </p:pic>
      <p:pic>
        <p:nvPicPr>
          <p:cNvPr id="44" name="Picture 4">
            <a:extLst>
              <a:ext uri="{FF2B5EF4-FFF2-40B4-BE49-F238E27FC236}">
                <a16:creationId xmlns:a16="http://schemas.microsoft.com/office/drawing/2014/main" id="{93A989D3-E3D0-AD11-A1E7-B7F31EA94A54}"/>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8241" y="3498125"/>
            <a:ext cx="1280160" cy="7112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763B3F4-FA97-D6C2-9493-219D407783D8}"/>
              </a:ext>
            </a:extLst>
          </p:cNvPr>
          <p:cNvPicPr>
            <a:picLocks noChangeAspect="1"/>
          </p:cNvPicPr>
          <p:nvPr/>
        </p:nvPicPr>
        <p:blipFill>
          <a:blip r:embed="rId25"/>
          <a:stretch>
            <a:fillRect/>
          </a:stretch>
        </p:blipFill>
        <p:spPr>
          <a:xfrm>
            <a:off x="11809681" y="4235513"/>
            <a:ext cx="1097280" cy="662027"/>
          </a:xfrm>
          <a:prstGeom prst="rect">
            <a:avLst/>
          </a:prstGeom>
        </p:spPr>
      </p:pic>
      <p:pic>
        <p:nvPicPr>
          <p:cNvPr id="46" name="Picture 45">
            <a:extLst>
              <a:ext uri="{FF2B5EF4-FFF2-40B4-BE49-F238E27FC236}">
                <a16:creationId xmlns:a16="http://schemas.microsoft.com/office/drawing/2014/main" id="{048D9F29-7B9A-739E-5144-2CD45281BDD0}"/>
              </a:ext>
            </a:extLst>
          </p:cNvPr>
          <p:cNvPicPr>
            <a:picLocks noChangeAspect="1"/>
          </p:cNvPicPr>
          <p:nvPr/>
        </p:nvPicPr>
        <p:blipFill>
          <a:blip r:embed="rId26"/>
          <a:stretch>
            <a:fillRect/>
          </a:stretch>
        </p:blipFill>
        <p:spPr>
          <a:xfrm>
            <a:off x="12038281" y="6953301"/>
            <a:ext cx="640080" cy="286035"/>
          </a:xfrm>
          <a:prstGeom prst="rect">
            <a:avLst/>
          </a:prstGeom>
        </p:spPr>
      </p:pic>
      <p:pic>
        <p:nvPicPr>
          <p:cNvPr id="47" name="Picture 8" descr="Smart Buildings with Internet of Things Technologies">
            <a:extLst>
              <a:ext uri="{FF2B5EF4-FFF2-40B4-BE49-F238E27FC236}">
                <a16:creationId xmlns:a16="http://schemas.microsoft.com/office/drawing/2014/main" id="{2F0641D7-6A5F-F1D6-22EB-67B8630C38F6}"/>
              </a:ext>
            </a:extLst>
          </p:cNvPr>
          <p:cNvPicPr>
            <a:picLocks noChangeAspect="1" noChangeArrowheads="1"/>
          </p:cNvPicPr>
          <p:nvPr/>
        </p:nvPicPr>
        <p:blipFill rotWithShape="1">
          <a:blip r:embed="rId27">
            <a:clrChange>
              <a:clrFrom>
                <a:srgbClr val="F3F3F3"/>
              </a:clrFrom>
              <a:clrTo>
                <a:srgbClr val="F3F3F3">
                  <a:alpha val="0"/>
                </a:srgbClr>
              </a:clrTo>
            </a:clrChange>
            <a:extLst>
              <a:ext uri="{28A0092B-C50C-407E-A947-70E740481C1C}">
                <a14:useLocalDpi xmlns:a14="http://schemas.microsoft.com/office/drawing/2010/main" val="0"/>
              </a:ext>
            </a:extLst>
          </a:blip>
          <a:srcRect l="13242" t="25688" r="13669" b="25682"/>
          <a:stretch/>
        </p:blipFill>
        <p:spPr bwMode="auto">
          <a:xfrm>
            <a:off x="11901121" y="5268373"/>
            <a:ext cx="914400" cy="3422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BuildingIQ – Building Energy and Operational Intelligence">
            <a:extLst>
              <a:ext uri="{FF2B5EF4-FFF2-40B4-BE49-F238E27FC236}">
                <a16:creationId xmlns:a16="http://schemas.microsoft.com/office/drawing/2014/main" id="{B85821E7-80BF-930F-6134-64281102078A}"/>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1121" y="5645409"/>
            <a:ext cx="914400" cy="38657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descr="Optimum Energy LLC">
            <a:extLst>
              <a:ext uri="{FF2B5EF4-FFF2-40B4-BE49-F238E27FC236}">
                <a16:creationId xmlns:a16="http://schemas.microsoft.com/office/drawing/2014/main" id="{6E35E5E3-3F23-D81B-7210-AD7F2F4B1B29}"/>
              </a:ext>
            </a:extLst>
          </p:cNvPr>
          <p:cNvPicPr>
            <a:picLocks noChangeAspect="1" noChangeArrowheads="1"/>
          </p:cNvPicPr>
          <p:nvPr/>
        </p:nvPicPr>
        <p:blipFill rotWithShape="1">
          <a:blip r:embed="rId29">
            <a:clrChange>
              <a:clrFrom>
                <a:srgbClr val="E6E7E8"/>
              </a:clrFrom>
              <a:clrTo>
                <a:srgbClr val="E6E7E8">
                  <a:alpha val="0"/>
                </a:srgbClr>
              </a:clrTo>
            </a:clrChange>
            <a:extLst>
              <a:ext uri="{28A0092B-C50C-407E-A947-70E740481C1C}">
                <a14:useLocalDpi xmlns:a14="http://schemas.microsoft.com/office/drawing/2010/main" val="0"/>
              </a:ext>
            </a:extLst>
          </a:blip>
          <a:srcRect t="80813" b="4948"/>
          <a:stretch/>
        </p:blipFill>
        <p:spPr bwMode="auto">
          <a:xfrm>
            <a:off x="11626801" y="6647655"/>
            <a:ext cx="1463040" cy="2083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E68938F3-521A-2753-2541-285656ADEE7A}"/>
              </a:ext>
            </a:extLst>
          </p:cNvPr>
          <p:cNvPicPr>
            <a:picLocks noChangeAspect="1"/>
          </p:cNvPicPr>
          <p:nvPr/>
        </p:nvPicPr>
        <p:blipFill>
          <a:blip r:embed="rId30"/>
          <a:stretch>
            <a:fillRect/>
          </a:stretch>
        </p:blipFill>
        <p:spPr>
          <a:xfrm>
            <a:off x="11946841" y="4839907"/>
            <a:ext cx="822960" cy="164427"/>
          </a:xfrm>
          <a:prstGeom prst="rect">
            <a:avLst/>
          </a:prstGeom>
        </p:spPr>
      </p:pic>
      <p:pic>
        <p:nvPicPr>
          <p:cNvPr id="43" name="Picture 42">
            <a:extLst>
              <a:ext uri="{FF2B5EF4-FFF2-40B4-BE49-F238E27FC236}">
                <a16:creationId xmlns:a16="http://schemas.microsoft.com/office/drawing/2014/main" id="{FAA5707B-1515-21B4-20D9-49F0D001555E}"/>
              </a:ext>
            </a:extLst>
          </p:cNvPr>
          <p:cNvPicPr>
            <a:picLocks noChangeAspect="1"/>
          </p:cNvPicPr>
          <p:nvPr/>
        </p:nvPicPr>
        <p:blipFill>
          <a:blip r:embed="rId31"/>
          <a:stretch>
            <a:fillRect/>
          </a:stretch>
        </p:blipFill>
        <p:spPr>
          <a:xfrm>
            <a:off x="12038281" y="2725204"/>
            <a:ext cx="640080" cy="338042"/>
          </a:xfrm>
          <a:prstGeom prst="rect">
            <a:avLst/>
          </a:prstGeom>
        </p:spPr>
      </p:pic>
      <p:pic>
        <p:nvPicPr>
          <p:cNvPr id="1032" name="Picture 8" descr="Gridlogix">
            <a:extLst>
              <a:ext uri="{FF2B5EF4-FFF2-40B4-BE49-F238E27FC236}">
                <a16:creationId xmlns:a16="http://schemas.microsoft.com/office/drawing/2014/main" id="{85C93203-AC8F-3D67-A3F0-97E7ECE31A6D}"/>
              </a:ext>
            </a:extLst>
          </p:cNvPr>
          <p:cNvPicPr>
            <a:picLocks noChangeAspect="1" noChangeArrowheads="1"/>
          </p:cNvPicPr>
          <p:nvPr/>
        </p:nvPicPr>
        <p:blipFill rotWithShape="1">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t="36468" b="35094"/>
          <a:stretch/>
        </p:blipFill>
        <p:spPr bwMode="auto">
          <a:xfrm>
            <a:off x="11763961" y="3306771"/>
            <a:ext cx="1188720" cy="33804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420C175D-E24D-1DFB-C83E-A89A5B163EEF}"/>
              </a:ext>
            </a:extLst>
          </p:cNvPr>
          <p:cNvSpPr/>
          <p:nvPr/>
        </p:nvSpPr>
        <p:spPr>
          <a:xfrm>
            <a:off x="1275752" y="3494242"/>
            <a:ext cx="1814920" cy="215444"/>
          </a:xfrm>
          <a:prstGeom prst="rect">
            <a:avLst/>
          </a:prstGeom>
        </p:spPr>
        <p:txBody>
          <a:bodyPr wrap="none">
            <a:spAutoFit/>
          </a:bodyPr>
          <a:lstStyle/>
          <a:p>
            <a:r>
              <a:rPr lang="en-US" sz="800">
                <a:latin typeface="+mn-lt"/>
              </a:rPr>
              <a:t>(design new energy efficiency business)</a:t>
            </a:r>
          </a:p>
        </p:txBody>
      </p:sp>
      <p:sp>
        <p:nvSpPr>
          <p:cNvPr id="53" name="Rectangle 52">
            <a:extLst>
              <a:ext uri="{FF2B5EF4-FFF2-40B4-BE49-F238E27FC236}">
                <a16:creationId xmlns:a16="http://schemas.microsoft.com/office/drawing/2014/main" id="{0F3C6B7A-0ADF-E918-8CB6-8E5DDB0967BD}"/>
              </a:ext>
            </a:extLst>
          </p:cNvPr>
          <p:cNvSpPr/>
          <p:nvPr/>
        </p:nvSpPr>
        <p:spPr>
          <a:xfrm>
            <a:off x="11619258" y="3496619"/>
            <a:ext cx="1487908" cy="215444"/>
          </a:xfrm>
          <a:prstGeom prst="rect">
            <a:avLst/>
          </a:prstGeom>
        </p:spPr>
        <p:txBody>
          <a:bodyPr wrap="none">
            <a:spAutoFit/>
          </a:bodyPr>
          <a:lstStyle/>
          <a:p>
            <a:r>
              <a:rPr lang="en-US" sz="800">
                <a:latin typeface="+mn-lt"/>
              </a:rPr>
              <a:t>(acquired by Johnson Controls)</a:t>
            </a:r>
          </a:p>
        </p:txBody>
      </p:sp>
      <p:sp>
        <p:nvSpPr>
          <p:cNvPr id="59" name="Rectangle 58">
            <a:extLst>
              <a:ext uri="{FF2B5EF4-FFF2-40B4-BE49-F238E27FC236}">
                <a16:creationId xmlns:a16="http://schemas.microsoft.com/office/drawing/2014/main" id="{2E03B1EB-B1BB-0D8A-E22D-E7ACAE0F55C1}"/>
              </a:ext>
            </a:extLst>
          </p:cNvPr>
          <p:cNvSpPr/>
          <p:nvPr/>
        </p:nvSpPr>
        <p:spPr>
          <a:xfrm>
            <a:off x="11708632" y="3021358"/>
            <a:ext cx="1388522" cy="215444"/>
          </a:xfrm>
          <a:prstGeom prst="rect">
            <a:avLst/>
          </a:prstGeom>
        </p:spPr>
        <p:txBody>
          <a:bodyPr wrap="none">
            <a:spAutoFit/>
          </a:bodyPr>
          <a:lstStyle/>
          <a:p>
            <a:r>
              <a:rPr lang="en-US" sz="800">
                <a:latin typeface="+mn-lt"/>
              </a:rPr>
              <a:t>(Building &amp; Energy Networks)</a:t>
            </a:r>
          </a:p>
        </p:txBody>
      </p:sp>
      <p:sp>
        <p:nvSpPr>
          <p:cNvPr id="60" name="Rectangle 59">
            <a:extLst>
              <a:ext uri="{FF2B5EF4-FFF2-40B4-BE49-F238E27FC236}">
                <a16:creationId xmlns:a16="http://schemas.microsoft.com/office/drawing/2014/main" id="{500A3C48-B526-7FE0-2C82-79355A03638A}"/>
              </a:ext>
            </a:extLst>
          </p:cNvPr>
          <p:cNvSpPr/>
          <p:nvPr/>
        </p:nvSpPr>
        <p:spPr>
          <a:xfrm>
            <a:off x="12020460" y="4972319"/>
            <a:ext cx="748923" cy="215444"/>
          </a:xfrm>
          <a:prstGeom prst="rect">
            <a:avLst/>
          </a:prstGeom>
        </p:spPr>
        <p:txBody>
          <a:bodyPr wrap="none">
            <a:spAutoFit/>
          </a:bodyPr>
          <a:lstStyle/>
          <a:p>
            <a:r>
              <a:rPr lang="en-US" sz="800">
                <a:latin typeface="+mn-lt"/>
              </a:rPr>
              <a:t>(</a:t>
            </a:r>
            <a:r>
              <a:rPr lang="en-US" sz="800" err="1">
                <a:latin typeface="+mn-lt"/>
              </a:rPr>
              <a:t>Hirschmann</a:t>
            </a:r>
            <a:r>
              <a:rPr lang="en-US" sz="800">
                <a:latin typeface="+mn-lt"/>
              </a:rPr>
              <a:t>)</a:t>
            </a:r>
          </a:p>
        </p:txBody>
      </p:sp>
      <p:sp>
        <p:nvSpPr>
          <p:cNvPr id="62" name="Rectangle 61">
            <a:extLst>
              <a:ext uri="{FF2B5EF4-FFF2-40B4-BE49-F238E27FC236}">
                <a16:creationId xmlns:a16="http://schemas.microsoft.com/office/drawing/2014/main" id="{D46D73C2-03E6-1316-2BF4-6A1A3ECF7D64}"/>
              </a:ext>
            </a:extLst>
          </p:cNvPr>
          <p:cNvSpPr/>
          <p:nvPr/>
        </p:nvSpPr>
        <p:spPr>
          <a:xfrm>
            <a:off x="4100884" y="5097139"/>
            <a:ext cx="1309974" cy="215444"/>
          </a:xfrm>
          <a:prstGeom prst="rect">
            <a:avLst/>
          </a:prstGeom>
        </p:spPr>
        <p:txBody>
          <a:bodyPr wrap="none">
            <a:spAutoFit/>
          </a:bodyPr>
          <a:lstStyle/>
          <a:p>
            <a:r>
              <a:rPr lang="en-US" sz="800">
                <a:latin typeface="+mn-lt"/>
              </a:rPr>
              <a:t>(Drives &amp; HVAC Equipment)</a:t>
            </a:r>
          </a:p>
        </p:txBody>
      </p:sp>
    </p:spTree>
    <p:extLst>
      <p:ext uri="{BB962C8B-B14F-4D97-AF65-F5344CB8AC3E}">
        <p14:creationId xmlns:p14="http://schemas.microsoft.com/office/powerpoint/2010/main" val="177054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80B44E-8C6E-3BD2-FDD8-554A06745309}"/>
              </a:ext>
            </a:extLst>
          </p:cNvPr>
          <p:cNvSpPr>
            <a:spLocks noGrp="1"/>
          </p:cNvSpPr>
          <p:nvPr>
            <p:ph idx="1"/>
          </p:nvPr>
        </p:nvSpPr>
        <p:spPr>
          <a:xfrm>
            <a:off x="914399" y="1371600"/>
            <a:ext cx="6259287" cy="6130072"/>
          </a:xfrm>
        </p:spPr>
        <p:txBody>
          <a:bodyPr/>
          <a:lstStyle/>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For a multinational provider of cleaning and hygiene products in the hospitality, healthcare, food and beverage, food service, retail, and facility management sectors, we provided a comprehensive analysis of the ‘Internet of Clean’ sector including key market dynamics, current competitor and peer supplier strategies and maneuvers, as well as competitor solution features &amp; packaging, use cases and services delivery models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For the largest social media and networking company in the US, we conducted a demographic research study on a consumer-device prototype to understand the use cases, applications and target constituents in support of a Market Requirements Document. </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largest manufacturer of electrical products in North America, we conducted user survey research as well as competitor, peer and alliance candidate direct interviews to uncover unmet customer and user needs for new and evolving “connected” energy management and services opportunities.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global leader in network infrastructure equipment, Harbor conducted an analysis of managed services opportunities in connected residential multi-dwelling and commercial properties, including market sizing, competitor analysis, alliance development analysis and go-to-market design.</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the world’s largest semiconductor and processor manufacturer, Harbor conducted an analysis of IoT opportunities within the residential sector. Primary emphasis was placed on opportunities where media and content were dominant values to determine core computing and network bandwidth requirements.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effectLst/>
                <a:latin typeface="Myriad Pro" panose="020B0503030403020204"/>
                <a:ea typeface="Times New Roman" panose="02020603050405020304" pitchFamily="18" charset="0"/>
                <a:cs typeface="Arial" panose="020B0604020202020204" pitchFamily="34" charset="0"/>
              </a:rPr>
              <a:t>For a venture-backed startup, conducted an analysis of consumer energy services offerings to help target candidate developer alliances as well as partnership opportunities with utilities and related services providers.</a:t>
            </a:r>
            <a:endParaRPr lang="en-US" sz="1200" b="0" kern="400" dirty="0">
              <a:effectLst/>
              <a:latin typeface="GE Inspira"/>
              <a:ea typeface="Times New Roman" panose="02020603050405020304" pitchFamily="18" charset="0"/>
              <a:cs typeface="Times New Roman" panose="02020603050405020304" pitchFamily="18" charset="0"/>
            </a:endParaRPr>
          </a:p>
          <a:p>
            <a:pPr marL="182880" marR="0" lvl="0" indent="-182880">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effectLst/>
                <a:latin typeface="Myriad Pro" panose="020B0503030403020204"/>
                <a:ea typeface="Times New Roman" panose="02020603050405020304" pitchFamily="18" charset="0"/>
                <a:cs typeface="Arial" panose="020B0604020202020204" pitchFamily="34" charset="0"/>
              </a:rPr>
              <a:t>Worked with CABA to develop an opportunity assessment within Connected MDUs, conducting a survey of 1,500 MDU owners, technology suppliers and service providers in the space, including 60 in-depth interviews to validate research findings. The engagement summarized the top IoT application and use case opportunities among primary buyers of technologies in the space, supported by a 5-year smart systems forecast model. </a:t>
            </a:r>
            <a:endParaRPr lang="en-US" sz="1200" b="0" kern="400" dirty="0">
              <a:effectLst/>
              <a:latin typeface="GE Inspira"/>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9C2FFD1-2537-CB57-2051-F405BC1BC06D}"/>
              </a:ext>
            </a:extLst>
          </p:cNvPr>
          <p:cNvSpPr>
            <a:spLocks noGrp="1"/>
          </p:cNvSpPr>
          <p:nvPr>
            <p:ph type="title"/>
          </p:nvPr>
        </p:nvSpPr>
        <p:spPr/>
        <p:txBody>
          <a:bodyPr/>
          <a:lstStyle/>
          <a:p>
            <a:r>
              <a:rPr lang="en-US" dirty="0"/>
              <a:t>Additional Intelligent Buildings &amp; Related Experience</a:t>
            </a:r>
          </a:p>
        </p:txBody>
      </p:sp>
      <p:sp>
        <p:nvSpPr>
          <p:cNvPr id="4" name="Content Placeholder 2">
            <a:extLst>
              <a:ext uri="{FF2B5EF4-FFF2-40B4-BE49-F238E27FC236}">
                <a16:creationId xmlns:a16="http://schemas.microsoft.com/office/drawing/2014/main" id="{3D27DED5-F9FA-DEB4-240E-25CA18C054B7}"/>
              </a:ext>
            </a:extLst>
          </p:cNvPr>
          <p:cNvSpPr txBox="1">
            <a:spLocks/>
          </p:cNvSpPr>
          <p:nvPr/>
        </p:nvSpPr>
        <p:spPr>
          <a:xfrm>
            <a:off x="7630885" y="1371600"/>
            <a:ext cx="6400801" cy="61300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large silicon player, Harbor defined and developed a software architecture for competitive analysis of IoT platforms. This research examined twenty-five supplier and OEM platform providers in the IT, Telco and OEM markets to validate and segment monetization and pricing models.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leading connected lighting solution provider, Harbor defined new and expanded smart services and IoT solutions as well as building the business case required to support this critical growth initiative. Harbor clearly articulated alternative strategies and solutions available to the company and defined clear steps and a program of actions to fully prosecute the market opportunity.</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software branch of a leading industrial and energy OEM, Harbor analyzed of the costs and economics of asset performance management in support of asset health, productivity, optimization, and compliance and integrity. Harbor developed a market model that broke down the costs of data management and analytics tools, and located gaps the company’s software may not address currently and can be added to the product roadmap.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largest manufacturer of electrical products in North America, Harbor conducted user survey research as well as competitor, peer and alliance candidate direct interviews to uncover unmet customer and user needs for new and evolving “connected” energy management and services opportunities.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the global leader in network infrastructure equipment, Harbor conducted an analysis of managed services opportunities in connected residential multi-dwelling and commercial properties, including market sizing, competitor analysis, alliance development analysis and go-to-market design. </a:t>
            </a:r>
            <a:endParaRPr lang="en-US" sz="1200" b="0" kern="400" dirty="0">
              <a:latin typeface="GE Inspira"/>
              <a:ea typeface="Times New Roman" panose="02020603050405020304" pitchFamily="18" charset="0"/>
              <a:cs typeface="Times New Roman" panose="02020603050405020304" pitchFamily="18" charset="0"/>
            </a:endParaRPr>
          </a:p>
          <a:p>
            <a:pPr marL="182880" indent="-182880" fontAlgn="auto">
              <a:lnSpc>
                <a:spcPts val="1400"/>
              </a:lnSpc>
              <a:spcBef>
                <a:spcPts val="600"/>
              </a:spcBef>
              <a:spcAft>
                <a:spcPts val="600"/>
              </a:spcAft>
              <a:buFont typeface="Symbol" pitchFamily="2" charset="2"/>
              <a:buChar char=""/>
              <a:tabLst>
                <a:tab pos="0" algn="l"/>
                <a:tab pos="2286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b="0" kern="400" dirty="0">
                <a:solidFill>
                  <a:srgbClr val="000000"/>
                </a:solidFill>
                <a:latin typeface="Myriad Pro" panose="020B0503030403020204"/>
                <a:ea typeface="Times New Roman" panose="02020603050405020304" pitchFamily="18" charset="0"/>
                <a:cs typeface="Arial" panose="020B0604020202020204" pitchFamily="34" charset="0"/>
              </a:rPr>
              <a:t>For a venture-backed startup, conducted an analysis of consumer energy services offerings to help target candidate developer alliances as well as partnership opportunities with utilities and related services providers</a:t>
            </a:r>
            <a:endParaRPr lang="en-US" sz="1200" b="0" kern="400" dirty="0">
              <a:latin typeface="GE Inspira"/>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26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90BD8-0561-9EE1-A980-5E463A2D78CA}"/>
              </a:ext>
            </a:extLst>
          </p:cNvPr>
          <p:cNvSpPr>
            <a:spLocks noGrp="1"/>
          </p:cNvSpPr>
          <p:nvPr>
            <p:ph type="title"/>
          </p:nvPr>
        </p:nvSpPr>
        <p:spPr/>
        <p:txBody>
          <a:bodyPr/>
          <a:lstStyle/>
          <a:p>
            <a:r>
              <a:rPr lang="en-US" dirty="0"/>
              <a:t>Overview of Harbor Research &amp; Our Scope of Services</a:t>
            </a:r>
          </a:p>
        </p:txBody>
      </p:sp>
      <p:sp>
        <p:nvSpPr>
          <p:cNvPr id="3" name="Rectangle 2">
            <a:extLst>
              <a:ext uri="{FF2B5EF4-FFF2-40B4-BE49-F238E27FC236}">
                <a16:creationId xmlns:a16="http://schemas.microsoft.com/office/drawing/2014/main" id="{EE79E95B-B344-C4AE-83C4-BE313503E7F8}"/>
              </a:ext>
            </a:extLst>
          </p:cNvPr>
          <p:cNvSpPr/>
          <p:nvPr/>
        </p:nvSpPr>
        <p:spPr bwMode="auto">
          <a:xfrm>
            <a:off x="913403" y="1299523"/>
            <a:ext cx="4781364" cy="6124880"/>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ource Sans Pro Light" panose="020B0403030403020204" pitchFamily="34" charset="0"/>
              <a:ea typeface="Source Sans Pro Light" panose="020B0403030403020204" pitchFamily="34" charset="0"/>
              <a:cs typeface="ＭＳ Ｐゴシック" pitchFamily="-65" charset="-128"/>
            </a:endParaRPr>
          </a:p>
        </p:txBody>
      </p:sp>
      <p:sp>
        <p:nvSpPr>
          <p:cNvPr id="4" name="TextBox 3">
            <a:extLst>
              <a:ext uri="{FF2B5EF4-FFF2-40B4-BE49-F238E27FC236}">
                <a16:creationId xmlns:a16="http://schemas.microsoft.com/office/drawing/2014/main" id="{CF78E30F-D8EB-1BC9-FAF9-A90078648A40}"/>
              </a:ext>
            </a:extLst>
          </p:cNvPr>
          <p:cNvSpPr txBox="1"/>
          <p:nvPr/>
        </p:nvSpPr>
        <p:spPr>
          <a:xfrm flipH="1">
            <a:off x="979841" y="6716517"/>
            <a:ext cx="3591098" cy="276999"/>
          </a:xfrm>
          <a:prstGeom prst="rect">
            <a:avLst/>
          </a:prstGeom>
          <a:noFill/>
          <a:ln w="9525">
            <a:noFill/>
            <a:miter lim="800000"/>
            <a:headEnd/>
            <a:tailEnd/>
          </a:ln>
        </p:spPr>
        <p:txBody>
          <a:bodyPr vert="horz" wrap="square" lIns="149629" tIns="0" rIns="0" bIns="0" numCol="1" rtlCol="0" anchor="t" anchorCtr="0" compatLnSpc="1">
            <a:prstTxWarp prst="textNoShape">
              <a:avLst/>
            </a:prstTxWarp>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Offices</a:t>
            </a:r>
          </a:p>
        </p:txBody>
      </p:sp>
      <p:sp>
        <p:nvSpPr>
          <p:cNvPr id="5" name="TextBox 4">
            <a:extLst>
              <a:ext uri="{FF2B5EF4-FFF2-40B4-BE49-F238E27FC236}">
                <a16:creationId xmlns:a16="http://schemas.microsoft.com/office/drawing/2014/main" id="{86AF4CD6-716C-49BC-CB57-595201EC98EF}"/>
              </a:ext>
            </a:extLst>
          </p:cNvPr>
          <p:cNvSpPr txBox="1"/>
          <p:nvPr/>
        </p:nvSpPr>
        <p:spPr>
          <a:xfrm flipH="1">
            <a:off x="979841" y="2902869"/>
            <a:ext cx="4357719" cy="1239730"/>
          </a:xfrm>
          <a:prstGeom prst="rect">
            <a:avLst/>
          </a:prstGeom>
          <a:noFill/>
          <a:ln w="9525">
            <a:noFill/>
            <a:miter lim="800000"/>
            <a:headEnd/>
            <a:tailEnd/>
          </a:ln>
        </p:spPr>
        <p:txBody>
          <a:bodyPr vert="horz" wrap="square" lIns="149629" tIns="49990" rIns="149629" bIns="49990" numCol="1" rtlCol="0" anchor="t" anchorCtr="0" compatLnSpc="1">
            <a:prstTxWarp prst="textNoShape">
              <a:avLst/>
            </a:prstTxWarp>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Clients and Engagements</a:t>
            </a:r>
          </a:p>
          <a:p>
            <a:pPr algn="just"/>
            <a:r>
              <a:rPr lang="en-US" sz="1400" b="0" i="0">
                <a:solidFill>
                  <a:schemeClr val="bg1"/>
                </a:solidFill>
                <a:latin typeface="Source Sans Pro Light" panose="020B0403030403020204" pitchFamily="34" charset="0"/>
                <a:ea typeface="Source Sans Pro Light" panose="020B0403030403020204" pitchFamily="34" charset="0"/>
              </a:rPr>
              <a:t>For over 30 years we have focused on identifying, analyzing and helping clients to develop or adopt emergent technologies. Every relationship we develop is enhanced by the range and depth of these experiences.</a:t>
            </a:r>
          </a:p>
        </p:txBody>
      </p:sp>
      <p:sp>
        <p:nvSpPr>
          <p:cNvPr id="6" name="Rectangle 2">
            <a:extLst>
              <a:ext uri="{FF2B5EF4-FFF2-40B4-BE49-F238E27FC236}">
                <a16:creationId xmlns:a16="http://schemas.microsoft.com/office/drawing/2014/main" id="{75DD3426-497D-F77B-8498-C65217C81D5C}"/>
              </a:ext>
            </a:extLst>
          </p:cNvPr>
          <p:cNvSpPr>
            <a:spLocks noChangeArrowheads="1"/>
          </p:cNvSpPr>
          <p:nvPr/>
        </p:nvSpPr>
        <p:spPr bwMode="auto">
          <a:xfrm>
            <a:off x="979841" y="1534847"/>
            <a:ext cx="4464052" cy="1089638"/>
          </a:xfrm>
          <a:prstGeom prst="rect">
            <a:avLst/>
          </a:prstGeom>
          <a:noFill/>
          <a:ln w="12700">
            <a:noFill/>
            <a:miter lim="800000"/>
            <a:headEnd/>
            <a:tailEnd/>
          </a:ln>
        </p:spPr>
        <p:txBody>
          <a:bodyPr lIns="149629" tIns="48622" rIns="149629" bIns="48622" anchor="t">
            <a:prstTxWarp prst="textNoShape">
              <a:avLst/>
            </a:prstTxWarp>
          </a:bodyPr>
          <a:lstStyle/>
          <a:p>
            <a:r>
              <a:rPr lang="en-US" sz="1800" b="1" i="0">
                <a:solidFill>
                  <a:schemeClr val="bg1"/>
                </a:solidFill>
                <a:latin typeface="Source Sans Pro Semibold" panose="020B0503030403020204" pitchFamily="34" charset="0"/>
                <a:ea typeface="Source Sans Pro Semibold" panose="020B0503030403020204" pitchFamily="34" charset="0"/>
              </a:rPr>
              <a:t>Firm History</a:t>
            </a:r>
          </a:p>
          <a:p>
            <a:pPr algn="just"/>
            <a:r>
              <a:rPr lang="en-US" sz="1400" b="0" i="0">
                <a:solidFill>
                  <a:schemeClr val="bg1"/>
                </a:solidFill>
                <a:latin typeface="Source Sans Pro Light" panose="020B0403030403020204" pitchFamily="34" charset="0"/>
                <a:ea typeface="Source Sans Pro Light" panose="020B0403030403020204" pitchFamily="34" charset="0"/>
                <a:cs typeface="Myriad Pro"/>
              </a:rPr>
              <a:t>Harbor Research was the first firm to focus on Smart Systems, Services and the Internet of Things (IoT) and first to publish groundbreaking research on new business models in the Harvard Business Review in 2004 &amp; 2005.</a:t>
            </a:r>
          </a:p>
        </p:txBody>
      </p:sp>
      <p:sp>
        <p:nvSpPr>
          <p:cNvPr id="7" name="Rectangle 6">
            <a:extLst>
              <a:ext uri="{FF2B5EF4-FFF2-40B4-BE49-F238E27FC236}">
                <a16:creationId xmlns:a16="http://schemas.microsoft.com/office/drawing/2014/main" id="{A970A49C-AE88-91FC-F5BF-B3116098EC08}"/>
              </a:ext>
            </a:extLst>
          </p:cNvPr>
          <p:cNvSpPr/>
          <p:nvPr/>
        </p:nvSpPr>
        <p:spPr>
          <a:xfrm>
            <a:off x="979841" y="5514786"/>
            <a:ext cx="3591098" cy="276999"/>
          </a:xfrm>
          <a:prstGeom prst="rect">
            <a:avLst/>
          </a:prstGeom>
        </p:spPr>
        <p:txBody>
          <a:bodyPr wrap="square" lIns="149629" tIns="0" rIns="0" bIns="0">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OEMs and Service Providers</a:t>
            </a:r>
          </a:p>
        </p:txBody>
      </p:sp>
      <p:sp>
        <p:nvSpPr>
          <p:cNvPr id="8" name="TextBox 7">
            <a:extLst>
              <a:ext uri="{FF2B5EF4-FFF2-40B4-BE49-F238E27FC236}">
                <a16:creationId xmlns:a16="http://schemas.microsoft.com/office/drawing/2014/main" id="{08E65C86-251A-9801-432A-2EA1EC34311A}"/>
              </a:ext>
            </a:extLst>
          </p:cNvPr>
          <p:cNvSpPr txBox="1"/>
          <p:nvPr/>
        </p:nvSpPr>
        <p:spPr>
          <a:xfrm>
            <a:off x="1275400" y="5773365"/>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150+</a:t>
            </a:r>
          </a:p>
        </p:txBody>
      </p:sp>
      <p:sp>
        <p:nvSpPr>
          <p:cNvPr id="9" name="TextBox 8">
            <a:extLst>
              <a:ext uri="{FF2B5EF4-FFF2-40B4-BE49-F238E27FC236}">
                <a16:creationId xmlns:a16="http://schemas.microsoft.com/office/drawing/2014/main" id="{F67604A8-73B4-0E70-A714-F2B7C8B341C4}"/>
              </a:ext>
            </a:extLst>
          </p:cNvPr>
          <p:cNvSpPr txBox="1"/>
          <p:nvPr/>
        </p:nvSpPr>
        <p:spPr>
          <a:xfrm>
            <a:off x="2430383" y="5773365"/>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600+</a:t>
            </a:r>
          </a:p>
        </p:txBody>
      </p:sp>
      <p:sp>
        <p:nvSpPr>
          <p:cNvPr id="10" name="Rectangle 9">
            <a:extLst>
              <a:ext uri="{FF2B5EF4-FFF2-40B4-BE49-F238E27FC236}">
                <a16:creationId xmlns:a16="http://schemas.microsoft.com/office/drawing/2014/main" id="{6AF49319-8850-1447-E057-6264AF15EC37}"/>
              </a:ext>
            </a:extLst>
          </p:cNvPr>
          <p:cNvSpPr/>
          <p:nvPr/>
        </p:nvSpPr>
        <p:spPr>
          <a:xfrm>
            <a:off x="1212163" y="6211724"/>
            <a:ext cx="1122218"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clients</a:t>
            </a:r>
          </a:p>
        </p:txBody>
      </p:sp>
      <p:sp>
        <p:nvSpPr>
          <p:cNvPr id="11" name="Rectangle 10">
            <a:extLst>
              <a:ext uri="{FF2B5EF4-FFF2-40B4-BE49-F238E27FC236}">
                <a16:creationId xmlns:a16="http://schemas.microsoft.com/office/drawing/2014/main" id="{79FD847E-B2C2-A1D1-5C10-892B51FD4BA3}"/>
              </a:ext>
            </a:extLst>
          </p:cNvPr>
          <p:cNvSpPr/>
          <p:nvPr/>
        </p:nvSpPr>
        <p:spPr>
          <a:xfrm>
            <a:off x="2367145" y="6210912"/>
            <a:ext cx="1384995"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engagements</a:t>
            </a:r>
          </a:p>
        </p:txBody>
      </p:sp>
      <p:sp>
        <p:nvSpPr>
          <p:cNvPr id="12" name="Rectangle 11">
            <a:extLst>
              <a:ext uri="{FF2B5EF4-FFF2-40B4-BE49-F238E27FC236}">
                <a16:creationId xmlns:a16="http://schemas.microsoft.com/office/drawing/2014/main" id="{C94C8EDE-3D68-96CD-873F-3FF0FF8524F8}"/>
              </a:ext>
            </a:extLst>
          </p:cNvPr>
          <p:cNvSpPr/>
          <p:nvPr/>
        </p:nvSpPr>
        <p:spPr>
          <a:xfrm>
            <a:off x="5796539" y="1675195"/>
            <a:ext cx="2602836" cy="615553"/>
          </a:xfrm>
          <a:prstGeom prst="rect">
            <a:avLst/>
          </a:prstGeom>
        </p:spPr>
        <p:txBody>
          <a:bodyPr wrap="square" tIns="0" bIns="0">
            <a:spAutoFit/>
          </a:bodyPr>
          <a:lstStyle/>
          <a:p>
            <a:pPr algn="just"/>
            <a:r>
              <a:rPr lang="en-US" sz="1600" b="1" i="0" dirty="0">
                <a:solidFill>
                  <a:schemeClr val="tx1"/>
                </a:solidFill>
                <a:latin typeface="Source Sans Pro" panose="020B0503030403020204" pitchFamily="34" charset="0"/>
                <a:ea typeface="Source Sans Pro" panose="020B0503030403020204" pitchFamily="34" charset="0"/>
                <a:cs typeface="Myriad Pro" charset="0"/>
              </a:rPr>
              <a:t>Research Services</a:t>
            </a:r>
          </a:p>
          <a:p>
            <a:r>
              <a:rPr lang="en-US" sz="1200" dirty="0">
                <a:latin typeface="+mj-lt"/>
                <a:ea typeface="Source Sans Pro" panose="020B0503030403020204" pitchFamily="34" charset="0"/>
                <a:cs typeface="Segoe UI" panose="020B0502040204020203" pitchFamily="34" charset="0"/>
              </a:rPr>
              <a:t>Research, tracking, market intelligence and Harbor’s Smart Systems forecast </a:t>
            </a:r>
          </a:p>
        </p:txBody>
      </p:sp>
      <p:sp>
        <p:nvSpPr>
          <p:cNvPr id="13" name="Rectangle 12">
            <a:extLst>
              <a:ext uri="{FF2B5EF4-FFF2-40B4-BE49-F238E27FC236}">
                <a16:creationId xmlns:a16="http://schemas.microsoft.com/office/drawing/2014/main" id="{E7B997E9-A5A4-32D3-BBA9-28D0DF2B8BF4}"/>
              </a:ext>
            </a:extLst>
          </p:cNvPr>
          <p:cNvSpPr/>
          <p:nvPr/>
        </p:nvSpPr>
        <p:spPr>
          <a:xfrm>
            <a:off x="8536738" y="1675195"/>
            <a:ext cx="2602836" cy="615553"/>
          </a:xfrm>
          <a:prstGeom prst="rect">
            <a:avLst/>
          </a:prstGeom>
        </p:spPr>
        <p:txBody>
          <a:bodyPr wrap="square" tIns="0" bIns="0">
            <a:spAutoFit/>
          </a:bodyPr>
          <a:lstStyle/>
          <a:p>
            <a:pPr algn="just"/>
            <a:r>
              <a:rPr lang="en-US" sz="1600" b="1" i="0">
                <a:solidFill>
                  <a:schemeClr val="tx1"/>
                </a:solidFill>
                <a:latin typeface="Source Sans Pro" panose="020B0503030403020204" pitchFamily="34" charset="0"/>
                <a:ea typeface="Source Sans Pro" panose="020B0503030403020204" pitchFamily="34" charset="0"/>
                <a:cs typeface="Myriad Pro" charset="0"/>
              </a:rPr>
              <a:t>Strategy Consulting</a:t>
            </a:r>
          </a:p>
          <a:p>
            <a:r>
              <a:rPr lang="en-US" sz="1200">
                <a:latin typeface="+mj-lt"/>
                <a:ea typeface="Source Sans Pro" panose="020B0503030403020204" pitchFamily="34" charset="0"/>
              </a:rPr>
              <a:t>Business development &amp; growth strategy consulting services</a:t>
            </a:r>
          </a:p>
        </p:txBody>
      </p:sp>
      <p:sp>
        <p:nvSpPr>
          <p:cNvPr id="14" name="Rectangle 13">
            <a:extLst>
              <a:ext uri="{FF2B5EF4-FFF2-40B4-BE49-F238E27FC236}">
                <a16:creationId xmlns:a16="http://schemas.microsoft.com/office/drawing/2014/main" id="{2BC630D8-9695-BD1B-671A-8893FB80419B}"/>
              </a:ext>
            </a:extLst>
          </p:cNvPr>
          <p:cNvSpPr/>
          <p:nvPr/>
        </p:nvSpPr>
        <p:spPr>
          <a:xfrm>
            <a:off x="10898187" y="1675195"/>
            <a:ext cx="3120479" cy="615553"/>
          </a:xfrm>
          <a:prstGeom prst="rect">
            <a:avLst/>
          </a:prstGeom>
        </p:spPr>
        <p:txBody>
          <a:bodyPr wrap="square" tIns="0" bIns="0">
            <a:spAutoFit/>
          </a:bodyPr>
          <a:lstStyle/>
          <a:p>
            <a:pPr algn="just"/>
            <a:r>
              <a:rPr lang="en-US" sz="1600" b="1" i="0">
                <a:solidFill>
                  <a:schemeClr val="tx1"/>
                </a:solidFill>
                <a:latin typeface="Source Sans Pro" panose="020B0503030403020204" pitchFamily="34" charset="0"/>
                <a:ea typeface="Source Sans Pro" panose="020B0503030403020204" pitchFamily="34" charset="0"/>
                <a:cs typeface="Myriad Pro" charset="0"/>
              </a:rPr>
              <a:t>Smart Systems Lab</a:t>
            </a:r>
          </a:p>
          <a:p>
            <a:r>
              <a:rPr lang="en-US" sz="1200">
                <a:latin typeface="+mj-lt"/>
                <a:ea typeface="Source Sans Pro" panose="020B0503030403020204" pitchFamily="34" charset="0"/>
              </a:rPr>
              <a:t>Venture development, start-up advisory and community networking to implement strategies</a:t>
            </a:r>
          </a:p>
        </p:txBody>
      </p:sp>
      <p:sp>
        <p:nvSpPr>
          <p:cNvPr id="15" name="Rectangle 14">
            <a:extLst>
              <a:ext uri="{FF2B5EF4-FFF2-40B4-BE49-F238E27FC236}">
                <a16:creationId xmlns:a16="http://schemas.microsoft.com/office/drawing/2014/main" id="{E983D7F6-F5FD-0522-7029-0D9C0D0E5F84}"/>
              </a:ext>
            </a:extLst>
          </p:cNvPr>
          <p:cNvSpPr/>
          <p:nvPr/>
        </p:nvSpPr>
        <p:spPr>
          <a:xfrm>
            <a:off x="5796539" y="1267740"/>
            <a:ext cx="8222127" cy="400110"/>
          </a:xfrm>
          <a:prstGeom prst="rect">
            <a:avLst/>
          </a:prstGeom>
        </p:spPr>
        <p:txBody>
          <a:bodyPr wrap="square">
            <a:spAutoFit/>
          </a:bodyPr>
          <a:lstStyle/>
          <a:p>
            <a:pPr>
              <a:spcBef>
                <a:spcPts val="442"/>
              </a:spcBef>
            </a:pPr>
            <a:r>
              <a:rPr lang="en-US" sz="2000" b="1" i="0">
                <a:solidFill>
                  <a:schemeClr val="tx1"/>
                </a:solidFill>
                <a:latin typeface="Source Sans Pro Semibold" panose="020B0503030403020204" pitchFamily="34" charset="0"/>
                <a:ea typeface="Source Sans Pro Semibold" panose="020B0503030403020204" pitchFamily="34" charset="0"/>
              </a:rPr>
              <a:t>Overview of Harbor’s Services</a:t>
            </a:r>
          </a:p>
        </p:txBody>
      </p:sp>
      <p:sp>
        <p:nvSpPr>
          <p:cNvPr id="16" name="Rectangle 15">
            <a:extLst>
              <a:ext uri="{FF2B5EF4-FFF2-40B4-BE49-F238E27FC236}">
                <a16:creationId xmlns:a16="http://schemas.microsoft.com/office/drawing/2014/main" id="{9EE4CC03-B7E4-CC1D-1CA3-E18EF1B81E8C}"/>
              </a:ext>
            </a:extLst>
          </p:cNvPr>
          <p:cNvSpPr/>
          <p:nvPr/>
        </p:nvSpPr>
        <p:spPr>
          <a:xfrm>
            <a:off x="979841" y="4303112"/>
            <a:ext cx="4415735" cy="276999"/>
          </a:xfrm>
          <a:prstGeom prst="rect">
            <a:avLst/>
          </a:prstGeom>
        </p:spPr>
        <p:txBody>
          <a:bodyPr wrap="square" lIns="149629" tIns="0" rIns="0" bIns="0">
            <a:spAutoFit/>
          </a:bodyPr>
          <a:lstStyle/>
          <a:p>
            <a:pPr>
              <a:spcBef>
                <a:spcPts val="442"/>
              </a:spcBef>
            </a:pPr>
            <a:r>
              <a:rPr lang="en-US" sz="1800" b="1" i="0">
                <a:solidFill>
                  <a:schemeClr val="bg1"/>
                </a:solidFill>
                <a:latin typeface="Source Sans Pro Semibold" panose="020B0503030403020204" pitchFamily="34" charset="0"/>
                <a:ea typeface="Source Sans Pro Semibold" panose="020B0503030403020204" pitchFamily="34" charset="0"/>
              </a:rPr>
              <a:t>Technology Developers &amp; Suppliers</a:t>
            </a:r>
          </a:p>
        </p:txBody>
      </p:sp>
      <p:sp>
        <p:nvSpPr>
          <p:cNvPr id="17" name="TextBox 16">
            <a:extLst>
              <a:ext uri="{FF2B5EF4-FFF2-40B4-BE49-F238E27FC236}">
                <a16:creationId xmlns:a16="http://schemas.microsoft.com/office/drawing/2014/main" id="{2B20CCE6-4D64-6FEB-C047-10C47AE949A6}"/>
              </a:ext>
            </a:extLst>
          </p:cNvPr>
          <p:cNvSpPr txBox="1"/>
          <p:nvPr/>
        </p:nvSpPr>
        <p:spPr>
          <a:xfrm>
            <a:off x="1317818" y="4612634"/>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100+</a:t>
            </a:r>
          </a:p>
        </p:txBody>
      </p:sp>
      <p:sp>
        <p:nvSpPr>
          <p:cNvPr id="18" name="TextBox 17">
            <a:extLst>
              <a:ext uri="{FF2B5EF4-FFF2-40B4-BE49-F238E27FC236}">
                <a16:creationId xmlns:a16="http://schemas.microsoft.com/office/drawing/2014/main" id="{85366937-335F-0665-04E6-735BB35E1D2E}"/>
              </a:ext>
            </a:extLst>
          </p:cNvPr>
          <p:cNvSpPr txBox="1"/>
          <p:nvPr/>
        </p:nvSpPr>
        <p:spPr>
          <a:xfrm>
            <a:off x="2469663" y="4612634"/>
            <a:ext cx="1122218" cy="503664"/>
          </a:xfrm>
          <a:prstGeom prst="rect">
            <a:avLst/>
          </a:prstGeom>
          <a:noFill/>
        </p:spPr>
        <p:txBody>
          <a:bodyPr wrap="square" lIns="0" tIns="0" rIns="0" bIns="0" rtlCol="0">
            <a:spAutoFit/>
          </a:bodyPr>
          <a:lstStyle/>
          <a:p>
            <a:pPr algn="ctr"/>
            <a:r>
              <a:rPr lang="en-US" sz="3200" b="0" i="0">
                <a:solidFill>
                  <a:schemeClr val="bg1"/>
                </a:solidFill>
                <a:latin typeface="Source Sans Pro Light" panose="020B0403030403020204" pitchFamily="34" charset="0"/>
                <a:ea typeface="Source Sans Pro Light" panose="020B0403030403020204" pitchFamily="34" charset="0"/>
                <a:cs typeface="Myriad Pro"/>
              </a:rPr>
              <a:t>400+</a:t>
            </a:r>
          </a:p>
        </p:txBody>
      </p:sp>
      <p:sp>
        <p:nvSpPr>
          <p:cNvPr id="19" name="Rectangle 18">
            <a:extLst>
              <a:ext uri="{FF2B5EF4-FFF2-40B4-BE49-F238E27FC236}">
                <a16:creationId xmlns:a16="http://schemas.microsoft.com/office/drawing/2014/main" id="{7F7409F3-0BAE-6829-9F8C-A00AAEDF5810}"/>
              </a:ext>
            </a:extLst>
          </p:cNvPr>
          <p:cNvSpPr/>
          <p:nvPr/>
        </p:nvSpPr>
        <p:spPr>
          <a:xfrm>
            <a:off x="1255974" y="5050756"/>
            <a:ext cx="1210457"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clients</a:t>
            </a:r>
          </a:p>
        </p:txBody>
      </p:sp>
      <p:sp>
        <p:nvSpPr>
          <p:cNvPr id="20" name="Rectangle 19">
            <a:extLst>
              <a:ext uri="{FF2B5EF4-FFF2-40B4-BE49-F238E27FC236}">
                <a16:creationId xmlns:a16="http://schemas.microsoft.com/office/drawing/2014/main" id="{E92D4F2E-B625-477C-F951-24F7C67A49B4}"/>
              </a:ext>
            </a:extLst>
          </p:cNvPr>
          <p:cNvSpPr/>
          <p:nvPr/>
        </p:nvSpPr>
        <p:spPr>
          <a:xfrm>
            <a:off x="2410957" y="5050757"/>
            <a:ext cx="1210457" cy="215444"/>
          </a:xfrm>
          <a:prstGeom prst="rect">
            <a:avLst/>
          </a:prstGeom>
        </p:spPr>
        <p:txBody>
          <a:bodyPr wrap="square" lIns="0" tIns="0" rIns="0" bIns="0">
            <a:spAutoFit/>
          </a:bodyPr>
          <a:lstStyle/>
          <a:p>
            <a:pPr algn="ct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engagements</a:t>
            </a:r>
          </a:p>
        </p:txBody>
      </p:sp>
      <p:sp>
        <p:nvSpPr>
          <p:cNvPr id="21" name="Rectangle 20">
            <a:extLst>
              <a:ext uri="{FF2B5EF4-FFF2-40B4-BE49-F238E27FC236}">
                <a16:creationId xmlns:a16="http://schemas.microsoft.com/office/drawing/2014/main" id="{6ED89906-B4A7-5E63-71D4-4AB1A674B773}"/>
              </a:ext>
            </a:extLst>
          </p:cNvPr>
          <p:cNvSpPr/>
          <p:nvPr/>
        </p:nvSpPr>
        <p:spPr>
          <a:xfrm>
            <a:off x="3176233" y="7011570"/>
            <a:ext cx="1994352" cy="215444"/>
          </a:xfrm>
          <a:prstGeom prst="rect">
            <a:avLst/>
          </a:prstGeom>
        </p:spPr>
        <p:txBody>
          <a:bodyPr wrap="none" lIns="149629" tIns="0" rIns="0" bIns="0">
            <a:spAutoFit/>
          </a:bodyPr>
          <a:lstStyle/>
          <a:p>
            <a:pP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Berlin, Germany - Europe</a:t>
            </a:r>
          </a:p>
        </p:txBody>
      </p:sp>
      <p:sp>
        <p:nvSpPr>
          <p:cNvPr id="22" name="Rectangle 21">
            <a:extLst>
              <a:ext uri="{FF2B5EF4-FFF2-40B4-BE49-F238E27FC236}">
                <a16:creationId xmlns:a16="http://schemas.microsoft.com/office/drawing/2014/main" id="{4FBA19C0-B041-432A-2465-566F9EA11D98}"/>
              </a:ext>
            </a:extLst>
          </p:cNvPr>
          <p:cNvSpPr/>
          <p:nvPr/>
        </p:nvSpPr>
        <p:spPr>
          <a:xfrm>
            <a:off x="1189993" y="7011570"/>
            <a:ext cx="1842259" cy="215444"/>
          </a:xfrm>
          <a:prstGeom prst="rect">
            <a:avLst/>
          </a:prstGeom>
        </p:spPr>
        <p:txBody>
          <a:bodyPr wrap="none" lIns="149629" tIns="0" rIns="0" bIns="0">
            <a:spAutoFit/>
          </a:bodyPr>
          <a:lstStyle/>
          <a:p>
            <a:pPr>
              <a:spcBef>
                <a:spcPts val="442"/>
              </a:spcBef>
            </a:pPr>
            <a:r>
              <a:rPr lang="en-US" sz="1400" b="0" i="0">
                <a:solidFill>
                  <a:schemeClr val="bg1"/>
                </a:solidFill>
                <a:latin typeface="Source Sans Pro Light" panose="020B0403030403020204" pitchFamily="34" charset="0"/>
                <a:ea typeface="Source Sans Pro Light" panose="020B0403030403020204" pitchFamily="34" charset="0"/>
              </a:rPr>
              <a:t>Denver, Colorado - USA</a:t>
            </a:r>
          </a:p>
        </p:txBody>
      </p:sp>
      <p:grpSp>
        <p:nvGrpSpPr>
          <p:cNvPr id="23" name="Group 22">
            <a:extLst>
              <a:ext uri="{FF2B5EF4-FFF2-40B4-BE49-F238E27FC236}">
                <a16:creationId xmlns:a16="http://schemas.microsoft.com/office/drawing/2014/main" id="{EEB06C97-3891-A954-8924-13A0D33FC739}"/>
              </a:ext>
            </a:extLst>
          </p:cNvPr>
          <p:cNvGrpSpPr>
            <a:grpSpLocks noChangeAspect="1"/>
          </p:cNvGrpSpPr>
          <p:nvPr/>
        </p:nvGrpSpPr>
        <p:grpSpPr>
          <a:xfrm>
            <a:off x="4358147" y="4957393"/>
            <a:ext cx="1570670" cy="1737360"/>
            <a:chOff x="3603187" y="4929793"/>
            <a:chExt cx="1536463" cy="1379106"/>
          </a:xfrm>
        </p:grpSpPr>
        <p:pic>
          <p:nvPicPr>
            <p:cNvPr id="24" name="Picture 2" descr="Four Strategies For The Age Of Smart Services - Harbor Research">
              <a:extLst>
                <a:ext uri="{FF2B5EF4-FFF2-40B4-BE49-F238E27FC236}">
                  <a16:creationId xmlns:a16="http://schemas.microsoft.com/office/drawing/2014/main" id="{4EB51273-8CEF-58C0-F192-A5CC289239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951744">
              <a:off x="3797411" y="4989031"/>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 descr="Four Strategies For The Age Of Smart Services - Harbor Research">
              <a:extLst>
                <a:ext uri="{FF2B5EF4-FFF2-40B4-BE49-F238E27FC236}">
                  <a16:creationId xmlns:a16="http://schemas.microsoft.com/office/drawing/2014/main" id="{2250E901-2838-2E67-7F9B-8C5656D419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443529">
              <a:off x="3680670" y="4929793"/>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2" descr="Four Strategies For The Age Of Smart Services - Harbor Research">
              <a:extLst>
                <a:ext uri="{FF2B5EF4-FFF2-40B4-BE49-F238E27FC236}">
                  <a16:creationId xmlns:a16="http://schemas.microsoft.com/office/drawing/2014/main" id="{EAA28231-2920-8F08-6058-2B2C7F4F8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1365147">
              <a:off x="3603187" y="4942199"/>
              <a:ext cx="1342239" cy="13198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9DA1C5D5-BC27-4B7E-A61D-2B252AC7A663}"/>
              </a:ext>
            </a:extLst>
          </p:cNvPr>
          <p:cNvGrpSpPr/>
          <p:nvPr/>
        </p:nvGrpSpPr>
        <p:grpSpPr>
          <a:xfrm>
            <a:off x="5796540" y="1902219"/>
            <a:ext cx="7731117" cy="3745918"/>
            <a:chOff x="5499961" y="4428298"/>
            <a:chExt cx="8436373" cy="4087632"/>
          </a:xfrm>
        </p:grpSpPr>
        <p:pic>
          <p:nvPicPr>
            <p:cNvPr id="28" name="Picture 27" descr="A close-up of a watch&#10;&#10;Description automatically generated with medium confidence">
              <a:extLst>
                <a:ext uri="{FF2B5EF4-FFF2-40B4-BE49-F238E27FC236}">
                  <a16:creationId xmlns:a16="http://schemas.microsoft.com/office/drawing/2014/main" id="{518393B1-743F-EE4B-5F54-AE2622106EED}"/>
                </a:ext>
              </a:extLst>
            </p:cNvPr>
            <p:cNvPicPr>
              <a:picLocks noChangeAspect="1"/>
            </p:cNvPicPr>
            <p:nvPr/>
          </p:nvPicPr>
          <p:blipFill>
            <a:blip r:embed="rId3"/>
            <a:stretch>
              <a:fillRect/>
            </a:stretch>
          </p:blipFill>
          <p:spPr>
            <a:xfrm>
              <a:off x="7249700" y="4428298"/>
              <a:ext cx="5196042" cy="4087632"/>
            </a:xfrm>
            <a:prstGeom prst="rect">
              <a:avLst/>
            </a:prstGeom>
          </p:spPr>
        </p:pic>
        <p:grpSp>
          <p:nvGrpSpPr>
            <p:cNvPr id="29" name="Group 28">
              <a:extLst>
                <a:ext uri="{FF2B5EF4-FFF2-40B4-BE49-F238E27FC236}">
                  <a16:creationId xmlns:a16="http://schemas.microsoft.com/office/drawing/2014/main" id="{F33471EA-8624-A167-0C7C-49DFDC1F5F46}"/>
                </a:ext>
              </a:extLst>
            </p:cNvPr>
            <p:cNvGrpSpPr>
              <a:grpSpLocks noChangeAspect="1"/>
            </p:cNvGrpSpPr>
            <p:nvPr/>
          </p:nvGrpSpPr>
          <p:grpSpPr>
            <a:xfrm>
              <a:off x="5499961" y="5113266"/>
              <a:ext cx="8436373" cy="2391780"/>
              <a:chOff x="2786182" y="2241600"/>
              <a:chExt cx="9631834" cy="3064596"/>
            </a:xfrm>
          </p:grpSpPr>
          <p:grpSp>
            <p:nvGrpSpPr>
              <p:cNvPr id="30" name="Group 29">
                <a:extLst>
                  <a:ext uri="{FF2B5EF4-FFF2-40B4-BE49-F238E27FC236}">
                    <a16:creationId xmlns:a16="http://schemas.microsoft.com/office/drawing/2014/main" id="{2EB17C78-A272-9D16-C07A-42A7A342A221}"/>
                  </a:ext>
                </a:extLst>
              </p:cNvPr>
              <p:cNvGrpSpPr/>
              <p:nvPr/>
            </p:nvGrpSpPr>
            <p:grpSpPr>
              <a:xfrm>
                <a:off x="2786182" y="2241600"/>
                <a:ext cx="9631834" cy="2478677"/>
                <a:chOff x="2684974" y="2021518"/>
                <a:chExt cx="9631834" cy="2478677"/>
              </a:xfrm>
            </p:grpSpPr>
            <p:sp>
              <p:nvSpPr>
                <p:cNvPr id="35" name="TextBox 34">
                  <a:extLst>
                    <a:ext uri="{FF2B5EF4-FFF2-40B4-BE49-F238E27FC236}">
                      <a16:creationId xmlns:a16="http://schemas.microsoft.com/office/drawing/2014/main" id="{FBE55840-B60E-C327-FE3A-97897A52FBA6}"/>
                    </a:ext>
                  </a:extLst>
                </p:cNvPr>
                <p:cNvSpPr txBox="1"/>
                <p:nvPr/>
              </p:nvSpPr>
              <p:spPr>
                <a:xfrm>
                  <a:off x="3337089" y="3904121"/>
                  <a:ext cx="2121031" cy="596074"/>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Technology Research </a:t>
                  </a:r>
                </a:p>
                <a:p>
                  <a:pPr algn="r"/>
                  <a:r>
                    <a:rPr lang="en-US" sz="1100">
                      <a:latin typeface="+mj-lt"/>
                      <a:ea typeface="Source Sans Pro" panose="020B0503030403020204" pitchFamily="34" charset="0"/>
                    </a:rPr>
                    <a:t>&amp; Market Analysis</a:t>
                  </a:r>
                </a:p>
              </p:txBody>
            </p:sp>
            <p:sp>
              <p:nvSpPr>
                <p:cNvPr id="36" name="TextBox 35">
                  <a:extLst>
                    <a:ext uri="{FF2B5EF4-FFF2-40B4-BE49-F238E27FC236}">
                      <a16:creationId xmlns:a16="http://schemas.microsoft.com/office/drawing/2014/main" id="{D9E29C9B-45F5-CB0E-1859-E7A808B836F7}"/>
                    </a:ext>
                  </a:extLst>
                </p:cNvPr>
                <p:cNvSpPr txBox="1"/>
                <p:nvPr/>
              </p:nvSpPr>
              <p:spPr>
                <a:xfrm>
                  <a:off x="2684974" y="3284048"/>
                  <a:ext cx="2980400" cy="61233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Scenario Planning, </a:t>
                  </a:r>
                </a:p>
                <a:p>
                  <a:pPr algn="r"/>
                  <a:r>
                    <a:rPr lang="en-US" sz="1100">
                      <a:latin typeface="+mj-lt"/>
                      <a:ea typeface="Source Sans Pro" panose="020B0503030403020204" pitchFamily="34" charset="0"/>
                    </a:rPr>
                    <a:t>Modeling &amp; Forecasts</a:t>
                  </a:r>
                </a:p>
              </p:txBody>
            </p:sp>
            <p:sp>
              <p:nvSpPr>
                <p:cNvPr id="37" name="TextBox 36">
                  <a:extLst>
                    <a:ext uri="{FF2B5EF4-FFF2-40B4-BE49-F238E27FC236}">
                      <a16:creationId xmlns:a16="http://schemas.microsoft.com/office/drawing/2014/main" id="{9E92DEB0-B0F3-385D-8D24-589465F33928}"/>
                    </a:ext>
                  </a:extLst>
                </p:cNvPr>
                <p:cNvSpPr txBox="1"/>
                <p:nvPr/>
              </p:nvSpPr>
              <p:spPr>
                <a:xfrm>
                  <a:off x="6598762" y="2021518"/>
                  <a:ext cx="1389975" cy="832756"/>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ctr"/>
                  <a:r>
                    <a:rPr lang="en-US" sz="1100">
                      <a:latin typeface="+mj-lt"/>
                      <a:ea typeface="Source Sans Pro" panose="020B0503030403020204" pitchFamily="34" charset="0"/>
                    </a:rPr>
                    <a:t>Growth </a:t>
                  </a:r>
                </a:p>
                <a:p>
                  <a:pPr algn="ctr"/>
                  <a:r>
                    <a:rPr lang="en-US" sz="1100">
                      <a:latin typeface="+mj-lt"/>
                      <a:ea typeface="Source Sans Pro" panose="020B0503030403020204" pitchFamily="34" charset="0"/>
                    </a:rPr>
                    <a:t>Strategy</a:t>
                  </a:r>
                </a:p>
                <a:p>
                  <a:pPr algn="ctr"/>
                  <a:r>
                    <a:rPr lang="en-US" sz="1100">
                      <a:latin typeface="+mj-lt"/>
                      <a:ea typeface="Source Sans Pro" panose="020B0503030403020204" pitchFamily="34" charset="0"/>
                    </a:rPr>
                    <a:t>Development</a:t>
                  </a:r>
                </a:p>
              </p:txBody>
            </p:sp>
            <p:sp>
              <p:nvSpPr>
                <p:cNvPr id="38" name="TextBox 37">
                  <a:extLst>
                    <a:ext uri="{FF2B5EF4-FFF2-40B4-BE49-F238E27FC236}">
                      <a16:creationId xmlns:a16="http://schemas.microsoft.com/office/drawing/2014/main" id="{E933E74B-C32D-49D5-4E6E-F8100AC1D58D}"/>
                    </a:ext>
                  </a:extLst>
                </p:cNvPr>
                <p:cNvSpPr txBox="1"/>
                <p:nvPr/>
              </p:nvSpPr>
              <p:spPr>
                <a:xfrm>
                  <a:off x="2980844" y="2894955"/>
                  <a:ext cx="3047036"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100">
                      <a:latin typeface="+mj-lt"/>
                      <a:ea typeface="Source Sans Pro" panose="020B0503030403020204" pitchFamily="34" charset="0"/>
                    </a:rPr>
                    <a:t>Analyst Interactions &amp; Support</a:t>
                  </a:r>
                </a:p>
              </p:txBody>
            </p:sp>
            <p:sp>
              <p:nvSpPr>
                <p:cNvPr id="39" name="TextBox 38">
                  <a:extLst>
                    <a:ext uri="{FF2B5EF4-FFF2-40B4-BE49-F238E27FC236}">
                      <a16:creationId xmlns:a16="http://schemas.microsoft.com/office/drawing/2014/main" id="{CF3A39FE-383D-458F-C0D2-543DD148EF83}"/>
                    </a:ext>
                  </a:extLst>
                </p:cNvPr>
                <p:cNvSpPr txBox="1"/>
                <p:nvPr/>
              </p:nvSpPr>
              <p:spPr>
                <a:xfrm>
                  <a:off x="7458172" y="2021518"/>
                  <a:ext cx="1389975" cy="832756"/>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ctr"/>
                  <a:r>
                    <a:rPr lang="en-US" sz="1100">
                      <a:latin typeface="+mj-lt"/>
                      <a:ea typeface="Source Sans Pro" panose="020B0503030403020204" pitchFamily="34" charset="0"/>
                    </a:rPr>
                    <a:t>Business</a:t>
                  </a:r>
                </a:p>
                <a:p>
                  <a:pPr algn="ctr"/>
                  <a:r>
                    <a:rPr lang="en-US" sz="1100">
                      <a:latin typeface="+mj-lt"/>
                      <a:ea typeface="Source Sans Pro" panose="020B0503030403020204" pitchFamily="34" charset="0"/>
                    </a:rPr>
                    <a:t>Model</a:t>
                  </a:r>
                </a:p>
                <a:p>
                  <a:pPr algn="ctr"/>
                  <a:r>
                    <a:rPr lang="en-US" sz="1100">
                      <a:latin typeface="+mj-lt"/>
                      <a:ea typeface="Source Sans Pro" panose="020B0503030403020204" pitchFamily="34" charset="0"/>
                    </a:rPr>
                    <a:t>Design</a:t>
                  </a:r>
                </a:p>
              </p:txBody>
            </p:sp>
            <p:sp>
              <p:nvSpPr>
                <p:cNvPr id="40" name="TextBox 39">
                  <a:extLst>
                    <a:ext uri="{FF2B5EF4-FFF2-40B4-BE49-F238E27FC236}">
                      <a16:creationId xmlns:a16="http://schemas.microsoft.com/office/drawing/2014/main" id="{BEAEB10E-24D6-E757-9FA1-E9D435A257D5}"/>
                    </a:ext>
                  </a:extLst>
                </p:cNvPr>
                <p:cNvSpPr txBox="1"/>
                <p:nvPr/>
              </p:nvSpPr>
              <p:spPr>
                <a:xfrm>
                  <a:off x="9228765" y="2977907"/>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Collaboration Workshops</a:t>
                  </a:r>
                </a:p>
              </p:txBody>
            </p:sp>
            <p:sp>
              <p:nvSpPr>
                <p:cNvPr id="41" name="TextBox 40">
                  <a:extLst>
                    <a:ext uri="{FF2B5EF4-FFF2-40B4-BE49-F238E27FC236}">
                      <a16:creationId xmlns:a16="http://schemas.microsoft.com/office/drawing/2014/main" id="{34FA3780-866C-E19C-E28B-33449D3425F5}"/>
                    </a:ext>
                  </a:extLst>
                </p:cNvPr>
                <p:cNvSpPr txBox="1"/>
                <p:nvPr/>
              </p:nvSpPr>
              <p:spPr>
                <a:xfrm>
                  <a:off x="9469788" y="3313284"/>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Tech Discovery Forums</a:t>
                  </a:r>
                </a:p>
              </p:txBody>
            </p:sp>
            <p:sp>
              <p:nvSpPr>
                <p:cNvPr id="42" name="TextBox 41">
                  <a:extLst>
                    <a:ext uri="{FF2B5EF4-FFF2-40B4-BE49-F238E27FC236}">
                      <a16:creationId xmlns:a16="http://schemas.microsoft.com/office/drawing/2014/main" id="{785B7567-CA4A-20E2-6315-9C49D4026947}"/>
                    </a:ext>
                  </a:extLst>
                </p:cNvPr>
                <p:cNvSpPr txBox="1"/>
                <p:nvPr/>
              </p:nvSpPr>
              <p:spPr>
                <a:xfrm>
                  <a:off x="9655072" y="3641138"/>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Innovation Workshops</a:t>
                  </a:r>
                </a:p>
              </p:txBody>
            </p:sp>
            <p:sp>
              <p:nvSpPr>
                <p:cNvPr id="43" name="TextBox 42">
                  <a:extLst>
                    <a:ext uri="{FF2B5EF4-FFF2-40B4-BE49-F238E27FC236}">
                      <a16:creationId xmlns:a16="http://schemas.microsoft.com/office/drawing/2014/main" id="{2DA96711-2A7B-B011-7EDA-76BC9B440B30}"/>
                    </a:ext>
                  </a:extLst>
                </p:cNvPr>
                <p:cNvSpPr txBox="1"/>
                <p:nvPr/>
              </p:nvSpPr>
              <p:spPr>
                <a:xfrm>
                  <a:off x="9810243" y="3980930"/>
                  <a:ext cx="2506565" cy="359393"/>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100">
                      <a:latin typeface="+mj-lt"/>
                      <a:ea typeface="Source Sans Pro" panose="020B0503030403020204" pitchFamily="34" charset="0"/>
                    </a:rPr>
                    <a:t>Smart Systems Lab</a:t>
                  </a:r>
                </a:p>
              </p:txBody>
            </p:sp>
          </p:grpSp>
          <p:sp>
            <p:nvSpPr>
              <p:cNvPr id="31" name="TextBox 30">
                <a:extLst>
                  <a:ext uri="{FF2B5EF4-FFF2-40B4-BE49-F238E27FC236}">
                    <a16:creationId xmlns:a16="http://schemas.microsoft.com/office/drawing/2014/main" id="{6BE81D81-DF95-6E56-4B22-73D3A618A7D0}"/>
                  </a:ext>
                </a:extLst>
              </p:cNvPr>
              <p:cNvSpPr txBox="1"/>
              <p:nvPr/>
            </p:nvSpPr>
            <p:spPr>
              <a:xfrm>
                <a:off x="3238447" y="4882253"/>
                <a:ext cx="148037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400">
                    <a:latin typeface="Source Sans Pro" panose="020B0503030403020204" pitchFamily="34" charset="0"/>
                    <a:ea typeface="Source Sans Pro" panose="020B0503030403020204" pitchFamily="34" charset="0"/>
                  </a:rPr>
                  <a:t>RESEARCH</a:t>
                </a:r>
              </a:p>
            </p:txBody>
          </p:sp>
          <p:sp>
            <p:nvSpPr>
              <p:cNvPr id="32" name="TextBox 31">
                <a:extLst>
                  <a:ext uri="{FF2B5EF4-FFF2-40B4-BE49-F238E27FC236}">
                    <a16:creationId xmlns:a16="http://schemas.microsoft.com/office/drawing/2014/main" id="{D305BC7A-586D-0A27-B0D5-2B0FF9C8AA17}"/>
                  </a:ext>
                </a:extLst>
              </p:cNvPr>
              <p:cNvSpPr txBox="1"/>
              <p:nvPr/>
            </p:nvSpPr>
            <p:spPr>
              <a:xfrm>
                <a:off x="4653778" y="2445592"/>
                <a:ext cx="137793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pPr algn="r"/>
                <a:r>
                  <a:rPr lang="en-US" sz="1400">
                    <a:latin typeface="Source Sans Pro" panose="020B0503030403020204" pitchFamily="34" charset="0"/>
                    <a:ea typeface="Source Sans Pro" panose="020B0503030403020204" pitchFamily="34" charset="0"/>
                  </a:rPr>
                  <a:t>STRATEGY</a:t>
                </a:r>
              </a:p>
            </p:txBody>
          </p:sp>
          <p:sp>
            <p:nvSpPr>
              <p:cNvPr id="33" name="TextBox 32">
                <a:extLst>
                  <a:ext uri="{FF2B5EF4-FFF2-40B4-BE49-F238E27FC236}">
                    <a16:creationId xmlns:a16="http://schemas.microsoft.com/office/drawing/2014/main" id="{85F24154-FC46-7ED5-FAA4-9A1D83085883}"/>
                  </a:ext>
                </a:extLst>
              </p:cNvPr>
              <p:cNvSpPr txBox="1"/>
              <p:nvPr/>
            </p:nvSpPr>
            <p:spPr>
              <a:xfrm>
                <a:off x="9495707" y="2445592"/>
                <a:ext cx="1377932"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400">
                    <a:latin typeface="Source Sans Pro" panose="020B0503030403020204" pitchFamily="34" charset="0"/>
                    <a:ea typeface="Source Sans Pro" panose="020B0503030403020204" pitchFamily="34" charset="0"/>
                  </a:rPr>
                  <a:t>DESIGN</a:t>
                </a:r>
              </a:p>
            </p:txBody>
          </p:sp>
          <p:sp>
            <p:nvSpPr>
              <p:cNvPr id="34" name="TextBox 33">
                <a:extLst>
                  <a:ext uri="{FF2B5EF4-FFF2-40B4-BE49-F238E27FC236}">
                    <a16:creationId xmlns:a16="http://schemas.microsoft.com/office/drawing/2014/main" id="{0AE7F337-E17E-FE5B-99EC-A6265193F87F}"/>
                  </a:ext>
                </a:extLst>
              </p:cNvPr>
              <p:cNvSpPr txBox="1"/>
              <p:nvPr/>
            </p:nvSpPr>
            <p:spPr>
              <a:xfrm>
                <a:off x="10724707" y="4882254"/>
                <a:ext cx="1593738" cy="423942"/>
              </a:xfrm>
              <a:prstGeom prst="rect">
                <a:avLst/>
              </a:prstGeom>
              <a:noFill/>
              <a:ln w="9525">
                <a:noFill/>
                <a:miter lim="800000"/>
                <a:headEnd/>
                <a:tailEnd/>
              </a:ln>
            </p:spPr>
            <p:txBody>
              <a:bodyPr vert="horz" wrap="square" lIns="86914" tIns="43458" rIns="86914" bIns="43458" numCol="1" rtlCol="0" anchor="t" anchorCtr="0" compatLnSpc="1">
                <a:prstTxWarp prst="textNoShape">
                  <a:avLst/>
                </a:prstTxWarp>
                <a:spAutoFit/>
              </a:bodyPr>
              <a:lstStyle/>
              <a:p>
                <a:r>
                  <a:rPr lang="en-US" sz="1400">
                    <a:latin typeface="Source Sans Pro" panose="020B0503030403020204" pitchFamily="34" charset="0"/>
                    <a:ea typeface="Source Sans Pro" panose="020B0503030403020204" pitchFamily="34" charset="0"/>
                  </a:rPr>
                  <a:t>FACILITATE</a:t>
                </a:r>
              </a:p>
            </p:txBody>
          </p:sp>
        </p:grpSp>
      </p:grpSp>
      <p:grpSp>
        <p:nvGrpSpPr>
          <p:cNvPr id="44" name="Group 43">
            <a:extLst>
              <a:ext uri="{FF2B5EF4-FFF2-40B4-BE49-F238E27FC236}">
                <a16:creationId xmlns:a16="http://schemas.microsoft.com/office/drawing/2014/main" id="{29AF6201-B8EB-6362-031F-CE721C7F1225}"/>
              </a:ext>
            </a:extLst>
          </p:cNvPr>
          <p:cNvGrpSpPr/>
          <p:nvPr/>
        </p:nvGrpSpPr>
        <p:grpSpPr>
          <a:xfrm>
            <a:off x="6632885" y="5516805"/>
            <a:ext cx="6428040" cy="1898415"/>
            <a:chOff x="6632885" y="5516805"/>
            <a:chExt cx="6428040" cy="1898415"/>
          </a:xfrm>
        </p:grpSpPr>
        <p:sp>
          <p:nvSpPr>
            <p:cNvPr id="45" name="TextBox 44">
              <a:extLst>
                <a:ext uri="{FF2B5EF4-FFF2-40B4-BE49-F238E27FC236}">
                  <a16:creationId xmlns:a16="http://schemas.microsoft.com/office/drawing/2014/main" id="{F3D2C3BA-C228-4529-B74B-46AC9AED0C5A}"/>
                </a:ext>
              </a:extLst>
            </p:cNvPr>
            <p:cNvSpPr txBox="1"/>
            <p:nvPr/>
          </p:nvSpPr>
          <p:spPr>
            <a:xfrm>
              <a:off x="7835168" y="5516805"/>
              <a:ext cx="4107049" cy="327618"/>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400">
                  <a:latin typeface="+mn-lt"/>
                </a:rPr>
                <a:t>We work with clients across corporate functions</a:t>
              </a:r>
            </a:p>
          </p:txBody>
        </p:sp>
        <p:grpSp>
          <p:nvGrpSpPr>
            <p:cNvPr id="46" name="Group 45">
              <a:extLst>
                <a:ext uri="{FF2B5EF4-FFF2-40B4-BE49-F238E27FC236}">
                  <a16:creationId xmlns:a16="http://schemas.microsoft.com/office/drawing/2014/main" id="{E380A42F-DA7E-0F98-431F-5DBA850D3A1A}"/>
                </a:ext>
              </a:extLst>
            </p:cNvPr>
            <p:cNvGrpSpPr/>
            <p:nvPr/>
          </p:nvGrpSpPr>
          <p:grpSpPr>
            <a:xfrm>
              <a:off x="6632885" y="6035245"/>
              <a:ext cx="6428040" cy="473024"/>
              <a:chOff x="2215038" y="7979671"/>
              <a:chExt cx="10429598" cy="1157108"/>
            </a:xfrm>
          </p:grpSpPr>
          <p:sp>
            <p:nvSpPr>
              <p:cNvPr id="60" name="TextBox 59">
                <a:extLst>
                  <a:ext uri="{FF2B5EF4-FFF2-40B4-BE49-F238E27FC236}">
                    <a16:creationId xmlns:a16="http://schemas.microsoft.com/office/drawing/2014/main" id="{7CEFC041-8795-0CCF-CE88-2B9779A14E40}"/>
                  </a:ext>
                </a:extLst>
              </p:cNvPr>
              <p:cNvSpPr txBox="1"/>
              <p:nvPr/>
            </p:nvSpPr>
            <p:spPr>
              <a:xfrm>
                <a:off x="2215038" y="7984265"/>
                <a:ext cx="2193355"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Corporate Strategy &amp; Development</a:t>
                </a:r>
              </a:p>
            </p:txBody>
          </p:sp>
          <p:sp>
            <p:nvSpPr>
              <p:cNvPr id="61" name="TextBox 60">
                <a:extLst>
                  <a:ext uri="{FF2B5EF4-FFF2-40B4-BE49-F238E27FC236}">
                    <a16:creationId xmlns:a16="http://schemas.microsoft.com/office/drawing/2014/main" id="{C73B01C9-BEE7-E961-A959-5570AAAA5727}"/>
                  </a:ext>
                </a:extLst>
              </p:cNvPr>
              <p:cNvSpPr txBox="1"/>
              <p:nvPr/>
            </p:nvSpPr>
            <p:spPr>
              <a:xfrm>
                <a:off x="4272466" y="7979671"/>
                <a:ext cx="176814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Business Development</a:t>
                </a:r>
              </a:p>
            </p:txBody>
          </p:sp>
          <p:sp>
            <p:nvSpPr>
              <p:cNvPr id="62" name="TextBox 61">
                <a:extLst>
                  <a:ext uri="{FF2B5EF4-FFF2-40B4-BE49-F238E27FC236}">
                    <a16:creationId xmlns:a16="http://schemas.microsoft.com/office/drawing/2014/main" id="{6685321B-7571-6ADB-9509-C1B3006DFAD6}"/>
                  </a:ext>
                </a:extLst>
              </p:cNvPr>
              <p:cNvSpPr txBox="1"/>
              <p:nvPr/>
            </p:nvSpPr>
            <p:spPr>
              <a:xfrm>
                <a:off x="7547438" y="8009218"/>
                <a:ext cx="160630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Strategic</a:t>
                </a:r>
              </a:p>
              <a:p>
                <a:pPr algn="ctr"/>
                <a:r>
                  <a:rPr lang="en-US" sz="1100">
                    <a:latin typeface="Source Sans Pro" panose="020B0503030403020204" pitchFamily="34" charset="0"/>
                    <a:ea typeface="Source Sans Pro" panose="020B0503030403020204" pitchFamily="34" charset="0"/>
                  </a:rPr>
                  <a:t>Marketing</a:t>
                </a:r>
              </a:p>
            </p:txBody>
          </p:sp>
          <p:sp>
            <p:nvSpPr>
              <p:cNvPr id="63" name="TextBox 62">
                <a:extLst>
                  <a:ext uri="{FF2B5EF4-FFF2-40B4-BE49-F238E27FC236}">
                    <a16:creationId xmlns:a16="http://schemas.microsoft.com/office/drawing/2014/main" id="{FED70409-1FA1-37B3-7A78-43C6753880EF}"/>
                  </a:ext>
                </a:extLst>
              </p:cNvPr>
              <p:cNvSpPr txBox="1"/>
              <p:nvPr/>
            </p:nvSpPr>
            <p:spPr>
              <a:xfrm>
                <a:off x="9192404" y="8034209"/>
                <a:ext cx="1736594"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New </a:t>
                </a:r>
              </a:p>
              <a:p>
                <a:pPr algn="ctr"/>
                <a:r>
                  <a:rPr lang="en-US" sz="1100">
                    <a:latin typeface="Source Sans Pro" panose="020B0503030403020204" pitchFamily="34" charset="0"/>
                    <a:ea typeface="Source Sans Pro" panose="020B0503030403020204" pitchFamily="34" charset="0"/>
                  </a:rPr>
                  <a:t>Growth</a:t>
                </a:r>
              </a:p>
            </p:txBody>
          </p:sp>
          <p:sp>
            <p:nvSpPr>
              <p:cNvPr id="64" name="TextBox 63">
                <a:extLst>
                  <a:ext uri="{FF2B5EF4-FFF2-40B4-BE49-F238E27FC236}">
                    <a16:creationId xmlns:a16="http://schemas.microsoft.com/office/drawing/2014/main" id="{612349CA-E077-E8B8-3532-DDDFFC7D9E10}"/>
                  </a:ext>
                </a:extLst>
              </p:cNvPr>
              <p:cNvSpPr txBox="1"/>
              <p:nvPr/>
            </p:nvSpPr>
            <p:spPr>
              <a:xfrm>
                <a:off x="10829513" y="8034209"/>
                <a:ext cx="1815123"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Research &amp;</a:t>
                </a:r>
              </a:p>
              <a:p>
                <a:pPr algn="ctr"/>
                <a:r>
                  <a:rPr lang="en-US" sz="1100">
                    <a:latin typeface="Source Sans Pro" panose="020B0503030403020204" pitchFamily="34" charset="0"/>
                    <a:ea typeface="Source Sans Pro" panose="020B0503030403020204" pitchFamily="34" charset="0"/>
                  </a:rPr>
                  <a:t>Development</a:t>
                </a:r>
              </a:p>
            </p:txBody>
          </p:sp>
          <p:sp>
            <p:nvSpPr>
              <p:cNvPr id="65" name="TextBox 64">
                <a:extLst>
                  <a:ext uri="{FF2B5EF4-FFF2-40B4-BE49-F238E27FC236}">
                    <a16:creationId xmlns:a16="http://schemas.microsoft.com/office/drawing/2014/main" id="{236B8E10-A51C-0546-2E6F-1748DC0E4340}"/>
                  </a:ext>
                </a:extLst>
              </p:cNvPr>
              <p:cNvSpPr txBox="1"/>
              <p:nvPr/>
            </p:nvSpPr>
            <p:spPr>
              <a:xfrm>
                <a:off x="5887961" y="7979671"/>
                <a:ext cx="1606307" cy="1102570"/>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dirty="0">
                    <a:latin typeface="Source Sans Pro" panose="020B0503030403020204" pitchFamily="34" charset="0"/>
                    <a:ea typeface="Source Sans Pro" panose="020B0503030403020204" pitchFamily="34" charset="0"/>
                  </a:rPr>
                  <a:t>Market Intelligence</a:t>
                </a:r>
              </a:p>
            </p:txBody>
          </p:sp>
        </p:grpSp>
        <p:grpSp>
          <p:nvGrpSpPr>
            <p:cNvPr id="47" name="Group 46">
              <a:extLst>
                <a:ext uri="{FF2B5EF4-FFF2-40B4-BE49-F238E27FC236}">
                  <a16:creationId xmlns:a16="http://schemas.microsoft.com/office/drawing/2014/main" id="{D92C3505-5EB7-181B-6DB5-F2AD8D7C4B2C}"/>
                </a:ext>
              </a:extLst>
            </p:cNvPr>
            <p:cNvGrpSpPr/>
            <p:nvPr/>
          </p:nvGrpSpPr>
          <p:grpSpPr>
            <a:xfrm>
              <a:off x="6727589" y="6551242"/>
              <a:ext cx="6204638" cy="405378"/>
              <a:chOff x="5230158" y="6329355"/>
              <a:chExt cx="10570360" cy="589400"/>
            </a:xfrm>
          </p:grpSpPr>
          <p:sp>
            <p:nvSpPr>
              <p:cNvPr id="58" name="Triangle 46">
                <a:extLst>
                  <a:ext uri="{FF2B5EF4-FFF2-40B4-BE49-F238E27FC236}">
                    <a16:creationId xmlns:a16="http://schemas.microsoft.com/office/drawing/2014/main" id="{AB2D55C1-7C27-7B81-23E6-02E10783D1F2}"/>
                  </a:ext>
                </a:extLst>
              </p:cNvPr>
              <p:cNvSpPr/>
              <p:nvPr/>
            </p:nvSpPr>
            <p:spPr bwMode="auto">
              <a:xfrm flipV="1">
                <a:off x="5230158" y="6329355"/>
                <a:ext cx="10570360" cy="589400"/>
              </a:xfrm>
              <a:prstGeom prst="triangle">
                <a:avLst>
                  <a:gd name="adj" fmla="val 52092"/>
                </a:avLst>
              </a:prstGeom>
              <a:solidFill>
                <a:schemeClr val="bg2">
                  <a:alpha val="45000"/>
                </a:schemeClr>
              </a:solidFill>
              <a:ln w="9525" cap="flat" cmpd="sng" algn="ctr">
                <a:noFill/>
                <a:prstDash val="solid"/>
                <a:round/>
                <a:headEnd type="none" w="med" len="med"/>
                <a:tailEnd type="none" w="med" len="med"/>
              </a:ln>
              <a:effectLst/>
            </p:spPr>
            <p:txBody>
              <a:bodyPr vert="horz" wrap="square" lIns="74815" tIns="37407" rIns="74815" bIns="37407" numCol="1" rtlCol="0" anchor="ctr" anchorCtr="0" compatLnSpc="1">
                <a:prstTxWarp prst="textNoShape">
                  <a:avLst/>
                </a:prstTxWarp>
              </a:bodyPr>
              <a:lstStyle/>
              <a:p>
                <a:pPr algn="ctr" defTabSz="748162"/>
                <a:endParaRPr lang="en-US" sz="1145">
                  <a:solidFill>
                    <a:schemeClr val="bg1"/>
                  </a:solidFill>
                  <a:latin typeface="Myriad Pro"/>
                  <a:ea typeface="ＭＳ Ｐゴシック" pitchFamily="-109" charset="-128"/>
                  <a:cs typeface="Myriad Pro"/>
                </a:endParaRPr>
              </a:p>
            </p:txBody>
          </p:sp>
          <p:sp>
            <p:nvSpPr>
              <p:cNvPr id="59" name="TextBox 58">
                <a:extLst>
                  <a:ext uri="{FF2B5EF4-FFF2-40B4-BE49-F238E27FC236}">
                    <a16:creationId xmlns:a16="http://schemas.microsoft.com/office/drawing/2014/main" id="{95FC1737-23A1-F1E1-3867-441C479C602C}"/>
                  </a:ext>
                </a:extLst>
              </p:cNvPr>
              <p:cNvSpPr txBox="1"/>
              <p:nvPr/>
            </p:nvSpPr>
            <p:spPr>
              <a:xfrm>
                <a:off x="8881554" y="6331203"/>
                <a:ext cx="3697527" cy="419286"/>
              </a:xfrm>
              <a:prstGeom prst="rect">
                <a:avLst/>
              </a:prstGeom>
              <a:noFill/>
              <a:ln w="9525">
                <a:noFill/>
                <a:miter lim="800000"/>
                <a:headEnd/>
                <a:tailEnd/>
              </a:ln>
            </p:spPr>
            <p:txBody>
              <a:bodyPr vert="horz" wrap="none" lIns="111088" tIns="55545" rIns="111088" bIns="55545" numCol="1" rtlCol="0" anchor="t" anchorCtr="0" compatLnSpc="1">
                <a:prstTxWarp prst="textNoShape">
                  <a:avLst/>
                </a:prstTxWarp>
                <a:spAutoFit/>
              </a:bodyPr>
              <a:lstStyle/>
              <a:p>
                <a:pPr algn="ctr"/>
                <a:r>
                  <a:rPr lang="en-US" sz="1145">
                    <a:latin typeface="+mn-lt"/>
                  </a:rPr>
                  <a:t>Flexible formats &amp; configurations</a:t>
                </a:r>
              </a:p>
            </p:txBody>
          </p:sp>
        </p:grpSp>
        <p:sp>
          <p:nvSpPr>
            <p:cNvPr id="48" name="TextBox 47">
              <a:extLst>
                <a:ext uri="{FF2B5EF4-FFF2-40B4-BE49-F238E27FC236}">
                  <a16:creationId xmlns:a16="http://schemas.microsoft.com/office/drawing/2014/main" id="{B6CEE1D1-5CC1-E483-6CBB-2DCB3036145D}"/>
                </a:ext>
              </a:extLst>
            </p:cNvPr>
            <p:cNvSpPr txBox="1"/>
            <p:nvPr/>
          </p:nvSpPr>
          <p:spPr>
            <a:xfrm>
              <a:off x="10965903" y="6956620"/>
              <a:ext cx="1572253"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Bespoke Engagements &amp; Consulting Projects</a:t>
              </a:r>
            </a:p>
          </p:txBody>
        </p:sp>
        <p:sp>
          <p:nvSpPr>
            <p:cNvPr id="49" name="TextBox 48">
              <a:extLst>
                <a:ext uri="{FF2B5EF4-FFF2-40B4-BE49-F238E27FC236}">
                  <a16:creationId xmlns:a16="http://schemas.microsoft.com/office/drawing/2014/main" id="{16DFDC58-7737-8BDF-EC9C-07A5E7DFB214}"/>
                </a:ext>
              </a:extLst>
            </p:cNvPr>
            <p:cNvSpPr txBox="1"/>
            <p:nvPr/>
          </p:nvSpPr>
          <p:spPr>
            <a:xfrm>
              <a:off x="7431667" y="6956619"/>
              <a:ext cx="1442305"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Research, Analysis, Modeling &amp; Content</a:t>
              </a:r>
            </a:p>
          </p:txBody>
        </p:sp>
        <p:sp>
          <p:nvSpPr>
            <p:cNvPr id="50" name="TextBox 49">
              <a:extLst>
                <a:ext uri="{FF2B5EF4-FFF2-40B4-BE49-F238E27FC236}">
                  <a16:creationId xmlns:a16="http://schemas.microsoft.com/office/drawing/2014/main" id="{311ACCB6-A1F8-95EA-7E13-D1FF55504259}"/>
                </a:ext>
              </a:extLst>
            </p:cNvPr>
            <p:cNvSpPr txBox="1"/>
            <p:nvPr/>
          </p:nvSpPr>
          <p:spPr>
            <a:xfrm>
              <a:off x="9133259" y="6964491"/>
              <a:ext cx="1572253" cy="450729"/>
            </a:xfrm>
            <a:prstGeom prst="rect">
              <a:avLst/>
            </a:prstGeom>
            <a:noFill/>
            <a:ln w="9525">
              <a:noFill/>
              <a:miter lim="800000"/>
              <a:headEnd/>
              <a:tailEnd/>
            </a:ln>
          </p:spPr>
          <p:txBody>
            <a:bodyPr vert="horz" wrap="square" lIns="111088" tIns="55545" rIns="111088" bIns="55545" numCol="1" rtlCol="0" anchor="t" anchorCtr="0" compatLnSpc="1">
              <a:prstTxWarp prst="textNoShape">
                <a:avLst/>
              </a:prstTxWarp>
              <a:spAutoFit/>
            </a:bodyPr>
            <a:lstStyle/>
            <a:p>
              <a:pPr algn="ctr"/>
              <a:r>
                <a:rPr lang="en-US" sz="1100">
                  <a:latin typeface="Source Sans Pro" panose="020B0503030403020204" pitchFamily="34" charset="0"/>
                  <a:ea typeface="Source Sans Pro" panose="020B0503030403020204" pitchFamily="34" charset="0"/>
                </a:rPr>
                <a:t>Services Subscriptions &amp; Retainers</a:t>
              </a:r>
            </a:p>
          </p:txBody>
        </p:sp>
        <p:cxnSp>
          <p:nvCxnSpPr>
            <p:cNvPr id="51" name="Straight Connector 50">
              <a:extLst>
                <a:ext uri="{FF2B5EF4-FFF2-40B4-BE49-F238E27FC236}">
                  <a16:creationId xmlns:a16="http://schemas.microsoft.com/office/drawing/2014/main" id="{D844B0C2-72D5-F87F-16E5-E8B413EEB351}"/>
                </a:ext>
              </a:extLst>
            </p:cNvPr>
            <p:cNvCxnSpPr>
              <a:cxnSpLocks/>
            </p:cNvCxnSpPr>
            <p:nvPr/>
          </p:nvCxnSpPr>
          <p:spPr bwMode="auto">
            <a:xfrm>
              <a:off x="8022442" y="5858888"/>
              <a:ext cx="3697490" cy="0"/>
            </a:xfrm>
            <a:prstGeom prst="line">
              <a:avLst/>
            </a:prstGeom>
            <a:solidFill>
              <a:schemeClr val="accent1"/>
            </a:solidFill>
            <a:ln w="38100" cap="flat" cmpd="sng" algn="ctr">
              <a:solidFill>
                <a:schemeClr val="bg2"/>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9C68E8D1-CD4B-1A59-B73B-D8A8CE157D01}"/>
                </a:ext>
              </a:extLst>
            </p:cNvPr>
            <p:cNvCxnSpPr>
              <a:cxnSpLocks/>
              <a:stCxn id="45" idx="2"/>
              <a:endCxn id="60" idx="0"/>
            </p:cNvCxnSpPr>
            <p:nvPr/>
          </p:nvCxnSpPr>
          <p:spPr bwMode="auto">
            <a:xfrm flipH="1">
              <a:off x="7308797" y="5844423"/>
              <a:ext cx="2579896" cy="1927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359724C-EEF1-4710-1D4F-E9A9587EBE64}"/>
                </a:ext>
              </a:extLst>
            </p:cNvPr>
            <p:cNvCxnSpPr>
              <a:cxnSpLocks/>
              <a:stCxn id="45" idx="2"/>
              <a:endCxn id="61" idx="0"/>
            </p:cNvCxnSpPr>
            <p:nvPr/>
          </p:nvCxnSpPr>
          <p:spPr bwMode="auto">
            <a:xfrm flipH="1">
              <a:off x="8445811" y="5844423"/>
              <a:ext cx="1442882" cy="190822"/>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83AE0B-1B8E-EBDE-5CA8-B3C8AAD231FA}"/>
                </a:ext>
              </a:extLst>
            </p:cNvPr>
            <p:cNvCxnSpPr>
              <a:cxnSpLocks/>
              <a:stCxn id="45" idx="2"/>
              <a:endCxn id="65" idx="0"/>
            </p:cNvCxnSpPr>
            <p:nvPr/>
          </p:nvCxnSpPr>
          <p:spPr bwMode="auto">
            <a:xfrm flipH="1">
              <a:off x="9391610" y="5844423"/>
              <a:ext cx="497083" cy="190821"/>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EC2747-9537-EAAB-CDD7-7132ADE13AE0}"/>
                </a:ext>
              </a:extLst>
            </p:cNvPr>
            <p:cNvCxnSpPr>
              <a:cxnSpLocks/>
              <a:stCxn id="45" idx="2"/>
              <a:endCxn id="62" idx="0"/>
            </p:cNvCxnSpPr>
            <p:nvPr/>
          </p:nvCxnSpPr>
          <p:spPr bwMode="auto">
            <a:xfrm>
              <a:off x="9888693" y="5844423"/>
              <a:ext cx="525697" cy="202900"/>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07AD73E-D558-DB5E-EDFE-7216959581C5}"/>
                </a:ext>
              </a:extLst>
            </p:cNvPr>
            <p:cNvCxnSpPr>
              <a:cxnSpLocks/>
              <a:stCxn id="45" idx="2"/>
              <a:endCxn id="63" idx="0"/>
            </p:cNvCxnSpPr>
            <p:nvPr/>
          </p:nvCxnSpPr>
          <p:spPr bwMode="auto">
            <a:xfrm>
              <a:off x="9888693" y="5844423"/>
              <a:ext cx="1579684" cy="213116"/>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D5D40A-E518-48F2-577A-F75AE52BA1CD}"/>
                </a:ext>
              </a:extLst>
            </p:cNvPr>
            <p:cNvCxnSpPr>
              <a:cxnSpLocks/>
              <a:stCxn id="45" idx="2"/>
              <a:endCxn id="64" idx="0"/>
            </p:cNvCxnSpPr>
            <p:nvPr/>
          </p:nvCxnSpPr>
          <p:spPr bwMode="auto">
            <a:xfrm>
              <a:off x="9888693" y="5844423"/>
              <a:ext cx="2612878" cy="213117"/>
            </a:xfrm>
            <a:prstGeom prst="line">
              <a:avLst/>
            </a:prstGeom>
            <a:ln>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406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D7B6-6062-337A-368D-0D09C9B2A731}"/>
              </a:ext>
            </a:extLst>
          </p:cNvPr>
          <p:cNvSpPr>
            <a:spLocks noGrp="1"/>
          </p:cNvSpPr>
          <p:nvPr>
            <p:ph type="title"/>
          </p:nvPr>
        </p:nvSpPr>
        <p:spPr>
          <a:xfrm>
            <a:off x="914399" y="640080"/>
            <a:ext cx="12464143" cy="548640"/>
          </a:xfrm>
        </p:spPr>
        <p:txBody>
          <a:bodyPr/>
          <a:lstStyle/>
          <a:p>
            <a:r>
              <a:rPr lang="en-US" dirty="0"/>
              <a:t>Harbor Research Serves Technology Innovators, OEMs &amp; Services Providers</a:t>
            </a:r>
          </a:p>
        </p:txBody>
      </p:sp>
      <p:sp>
        <p:nvSpPr>
          <p:cNvPr id="3" name="Rectangle 2">
            <a:extLst>
              <a:ext uri="{FF2B5EF4-FFF2-40B4-BE49-F238E27FC236}">
                <a16:creationId xmlns:a16="http://schemas.microsoft.com/office/drawing/2014/main" id="{17388C13-60C7-D378-7D1C-66D170B10AE9}"/>
              </a:ext>
            </a:extLst>
          </p:cNvPr>
          <p:cNvSpPr/>
          <p:nvPr/>
        </p:nvSpPr>
        <p:spPr>
          <a:xfrm>
            <a:off x="922746" y="1671344"/>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Computing &amp; Connectivity</a:t>
            </a:r>
          </a:p>
        </p:txBody>
      </p:sp>
      <p:sp>
        <p:nvSpPr>
          <p:cNvPr id="4" name="Rectangle 3">
            <a:extLst>
              <a:ext uri="{FF2B5EF4-FFF2-40B4-BE49-F238E27FC236}">
                <a16:creationId xmlns:a16="http://schemas.microsoft.com/office/drawing/2014/main" id="{FDD636B1-7027-64F0-1799-0C9E96FE1AA4}"/>
              </a:ext>
            </a:extLst>
          </p:cNvPr>
          <p:cNvSpPr/>
          <p:nvPr/>
        </p:nvSpPr>
        <p:spPr>
          <a:xfrm>
            <a:off x="922746" y="2625500"/>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Network Infrastructure &amp; Services</a:t>
            </a:r>
          </a:p>
        </p:txBody>
      </p:sp>
      <p:sp>
        <p:nvSpPr>
          <p:cNvPr id="5" name="Rectangle 4">
            <a:extLst>
              <a:ext uri="{FF2B5EF4-FFF2-40B4-BE49-F238E27FC236}">
                <a16:creationId xmlns:a16="http://schemas.microsoft.com/office/drawing/2014/main" id="{E4C0F770-6416-A951-EC11-21779D24E02F}"/>
              </a:ext>
            </a:extLst>
          </p:cNvPr>
          <p:cNvSpPr/>
          <p:nvPr/>
        </p:nvSpPr>
        <p:spPr>
          <a:xfrm>
            <a:off x="922746" y="3579657"/>
            <a:ext cx="1476254" cy="8587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Software, Apps, Platforms &amp; Infrastructure</a:t>
            </a:r>
          </a:p>
        </p:txBody>
      </p:sp>
      <p:sp>
        <p:nvSpPr>
          <p:cNvPr id="6" name="Rectangle 5">
            <a:extLst>
              <a:ext uri="{FF2B5EF4-FFF2-40B4-BE49-F238E27FC236}">
                <a16:creationId xmlns:a16="http://schemas.microsoft.com/office/drawing/2014/main" id="{9CB3CEE5-D1BA-03D1-D900-7DED5D148CAA}"/>
              </a:ext>
            </a:extLst>
          </p:cNvPr>
          <p:cNvSpPr/>
          <p:nvPr/>
        </p:nvSpPr>
        <p:spPr>
          <a:xfrm>
            <a:off x="2399000" y="1671344"/>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B68F5B-3C79-4681-A6DD-F4DE7F186E7D}"/>
              </a:ext>
            </a:extLst>
          </p:cNvPr>
          <p:cNvSpPr/>
          <p:nvPr/>
        </p:nvSpPr>
        <p:spPr>
          <a:xfrm>
            <a:off x="2399000" y="2625500"/>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D77621-8C37-CE4C-1A49-BA3DB976BC4C}"/>
              </a:ext>
            </a:extLst>
          </p:cNvPr>
          <p:cNvSpPr/>
          <p:nvPr/>
        </p:nvSpPr>
        <p:spPr>
          <a:xfrm>
            <a:off x="2399000" y="3579657"/>
            <a:ext cx="8332311" cy="8587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0F91CDA-2FAF-0BFC-C58B-088B5412D745}"/>
              </a:ext>
            </a:extLst>
          </p:cNvPr>
          <p:cNvSpPr/>
          <p:nvPr/>
        </p:nvSpPr>
        <p:spPr>
          <a:xfrm>
            <a:off x="10961512" y="1671343"/>
            <a:ext cx="2726210" cy="802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Ecosystem Participants: Private Equity &amp; Associations</a:t>
            </a:r>
          </a:p>
        </p:txBody>
      </p:sp>
      <p:sp>
        <p:nvSpPr>
          <p:cNvPr id="22" name="Rectangle 21">
            <a:extLst>
              <a:ext uri="{FF2B5EF4-FFF2-40B4-BE49-F238E27FC236}">
                <a16:creationId xmlns:a16="http://schemas.microsoft.com/office/drawing/2014/main" id="{96F5C6E7-B1C1-47D5-5C7D-BB584FC0BF80}"/>
              </a:ext>
            </a:extLst>
          </p:cNvPr>
          <p:cNvSpPr/>
          <p:nvPr/>
        </p:nvSpPr>
        <p:spPr>
          <a:xfrm>
            <a:off x="10961512" y="2473640"/>
            <a:ext cx="2726210" cy="196475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86F10CF-1D3D-DFE7-57A8-4288DEE61CCB}"/>
              </a:ext>
            </a:extLst>
          </p:cNvPr>
          <p:cNvSpPr/>
          <p:nvPr/>
        </p:nvSpPr>
        <p:spPr>
          <a:xfrm>
            <a:off x="928566"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Energy &amp; </a:t>
            </a:r>
          </a:p>
          <a:p>
            <a:pPr algn="ctr"/>
            <a:r>
              <a:rPr lang="en-US" sz="1600" dirty="0"/>
              <a:t>Resources</a:t>
            </a:r>
          </a:p>
        </p:txBody>
      </p:sp>
      <p:sp>
        <p:nvSpPr>
          <p:cNvPr id="12" name="Rectangle 11">
            <a:extLst>
              <a:ext uri="{FF2B5EF4-FFF2-40B4-BE49-F238E27FC236}">
                <a16:creationId xmlns:a16="http://schemas.microsoft.com/office/drawing/2014/main" id="{22C766AE-B604-4CD9-A64F-D894717B1F5E}"/>
              </a:ext>
            </a:extLst>
          </p:cNvPr>
          <p:cNvSpPr/>
          <p:nvPr/>
        </p:nvSpPr>
        <p:spPr>
          <a:xfrm>
            <a:off x="3073261"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Industrial &amp; Manufacturing</a:t>
            </a:r>
          </a:p>
        </p:txBody>
      </p:sp>
      <p:sp>
        <p:nvSpPr>
          <p:cNvPr id="13" name="Rectangle 12">
            <a:extLst>
              <a:ext uri="{FF2B5EF4-FFF2-40B4-BE49-F238E27FC236}">
                <a16:creationId xmlns:a16="http://schemas.microsoft.com/office/drawing/2014/main" id="{BF6B0974-EBD9-665F-60C4-DEFB4DA3AC44}"/>
              </a:ext>
            </a:extLst>
          </p:cNvPr>
          <p:cNvSpPr/>
          <p:nvPr/>
        </p:nvSpPr>
        <p:spPr>
          <a:xfrm>
            <a:off x="5217955"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Buildings &amp; </a:t>
            </a:r>
          </a:p>
          <a:p>
            <a:pPr algn="ctr"/>
            <a:r>
              <a:rPr lang="en-US" sz="1600" dirty="0"/>
              <a:t>Facilities</a:t>
            </a:r>
          </a:p>
        </p:txBody>
      </p:sp>
      <p:sp>
        <p:nvSpPr>
          <p:cNvPr id="14" name="Rectangle 13">
            <a:extLst>
              <a:ext uri="{FF2B5EF4-FFF2-40B4-BE49-F238E27FC236}">
                <a16:creationId xmlns:a16="http://schemas.microsoft.com/office/drawing/2014/main" id="{B81A411D-B72C-A432-47F2-DA4E4A464CE2}"/>
              </a:ext>
            </a:extLst>
          </p:cNvPr>
          <p:cNvSpPr/>
          <p:nvPr/>
        </p:nvSpPr>
        <p:spPr>
          <a:xfrm>
            <a:off x="7358489"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Transportation &amp; Logistics</a:t>
            </a:r>
          </a:p>
        </p:txBody>
      </p:sp>
      <p:sp>
        <p:nvSpPr>
          <p:cNvPr id="15" name="Rectangle 14">
            <a:extLst>
              <a:ext uri="{FF2B5EF4-FFF2-40B4-BE49-F238E27FC236}">
                <a16:creationId xmlns:a16="http://schemas.microsoft.com/office/drawing/2014/main" id="{8726DC9D-9085-3566-6AA0-F563C90B3A89}"/>
              </a:ext>
            </a:extLst>
          </p:cNvPr>
          <p:cNvSpPr/>
          <p:nvPr/>
        </p:nvSpPr>
        <p:spPr>
          <a:xfrm>
            <a:off x="9507344"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Retail, Healthcare &amp; Consumer</a:t>
            </a:r>
          </a:p>
        </p:txBody>
      </p:sp>
      <p:sp>
        <p:nvSpPr>
          <p:cNvPr id="16" name="Rectangle 15">
            <a:extLst>
              <a:ext uri="{FF2B5EF4-FFF2-40B4-BE49-F238E27FC236}">
                <a16:creationId xmlns:a16="http://schemas.microsoft.com/office/drawing/2014/main" id="{B777A9EF-2B83-217B-0C91-A74144C2BA5F}"/>
              </a:ext>
            </a:extLst>
          </p:cNvPr>
          <p:cNvSpPr/>
          <p:nvPr/>
        </p:nvSpPr>
        <p:spPr>
          <a:xfrm>
            <a:off x="928566"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CAB55F9-7067-C3B1-FA10-F0F66ED492E4}"/>
              </a:ext>
            </a:extLst>
          </p:cNvPr>
          <p:cNvSpPr/>
          <p:nvPr/>
        </p:nvSpPr>
        <p:spPr>
          <a:xfrm>
            <a:off x="3073261"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C6F9B04-7DCE-4012-CA27-B39D22449301}"/>
              </a:ext>
            </a:extLst>
          </p:cNvPr>
          <p:cNvSpPr/>
          <p:nvPr/>
        </p:nvSpPr>
        <p:spPr>
          <a:xfrm>
            <a:off x="5217955"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F0348FF-0F9A-2FEE-6FE1-48F125C6D426}"/>
              </a:ext>
            </a:extLst>
          </p:cNvPr>
          <p:cNvSpPr/>
          <p:nvPr/>
        </p:nvSpPr>
        <p:spPr>
          <a:xfrm>
            <a:off x="7358490"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A08A4B-66ED-38E8-2179-0432B2D13EE3}"/>
              </a:ext>
            </a:extLst>
          </p:cNvPr>
          <p:cNvSpPr/>
          <p:nvPr/>
        </p:nvSpPr>
        <p:spPr>
          <a:xfrm>
            <a:off x="9507344"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E92A19A-2B61-624D-EB69-1FDC4C51D09B}"/>
              </a:ext>
            </a:extLst>
          </p:cNvPr>
          <p:cNvSpPr/>
          <p:nvPr/>
        </p:nvSpPr>
        <p:spPr>
          <a:xfrm>
            <a:off x="11652038" y="4877679"/>
            <a:ext cx="2055245" cy="576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Diversified</a:t>
            </a:r>
          </a:p>
        </p:txBody>
      </p:sp>
      <p:sp>
        <p:nvSpPr>
          <p:cNvPr id="26" name="Rectangle 25">
            <a:extLst>
              <a:ext uri="{FF2B5EF4-FFF2-40B4-BE49-F238E27FC236}">
                <a16:creationId xmlns:a16="http://schemas.microsoft.com/office/drawing/2014/main" id="{7562DD6A-53D8-1818-6FDC-648E3F499FEF}"/>
              </a:ext>
            </a:extLst>
          </p:cNvPr>
          <p:cNvSpPr/>
          <p:nvPr/>
        </p:nvSpPr>
        <p:spPr>
          <a:xfrm>
            <a:off x="11652038" y="5453699"/>
            <a:ext cx="2055245" cy="202892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A3D988B-8E5F-B412-ECE2-74C8DEA69718}"/>
              </a:ext>
            </a:extLst>
          </p:cNvPr>
          <p:cNvSpPr txBox="1"/>
          <p:nvPr/>
        </p:nvSpPr>
        <p:spPr>
          <a:xfrm>
            <a:off x="922746" y="1332789"/>
            <a:ext cx="3577903" cy="338554"/>
          </a:xfrm>
          <a:prstGeom prst="rect">
            <a:avLst/>
          </a:prstGeom>
          <a:noFill/>
        </p:spPr>
        <p:txBody>
          <a:bodyPr wrap="non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Illustrative Technology Supplier Clients</a:t>
            </a:r>
          </a:p>
        </p:txBody>
      </p:sp>
      <p:sp>
        <p:nvSpPr>
          <p:cNvPr id="11" name="TextBox 10">
            <a:extLst>
              <a:ext uri="{FF2B5EF4-FFF2-40B4-BE49-F238E27FC236}">
                <a16:creationId xmlns:a16="http://schemas.microsoft.com/office/drawing/2014/main" id="{3C9ED03A-DD1A-0AE3-E3FD-F411BB78908E}"/>
              </a:ext>
            </a:extLst>
          </p:cNvPr>
          <p:cNvSpPr txBox="1"/>
          <p:nvPr/>
        </p:nvSpPr>
        <p:spPr>
          <a:xfrm>
            <a:off x="928566" y="4531762"/>
            <a:ext cx="6487022" cy="338554"/>
          </a:xfrm>
          <a:prstGeom prst="rect">
            <a:avLst/>
          </a:prstGeom>
          <a:noFill/>
        </p:spPr>
        <p:txBody>
          <a:bodyPr wrap="square" lIns="0" rIns="0" rtlCol="0">
            <a:spAutoFit/>
          </a:bodyPr>
          <a:lstStyle/>
          <a:p>
            <a:pPr algn="l">
              <a:spcBef>
                <a:spcPts val="1200"/>
              </a:spcBef>
            </a:pPr>
            <a:r>
              <a:rPr lang="en-US" sz="1600" b="1" dirty="0">
                <a:latin typeface="Source Sans Pro" panose="020B0503030403020204" pitchFamily="34" charset="0"/>
                <a:ea typeface="Source Sans Pro" panose="020B0503030403020204" pitchFamily="34" charset="0"/>
              </a:rPr>
              <a:t>Illustrative OEMs, Service Providers &amp; Vertical-specific Software Clients</a:t>
            </a:r>
          </a:p>
        </p:txBody>
      </p:sp>
      <p:pic>
        <p:nvPicPr>
          <p:cNvPr id="23" name="Picture 22">
            <a:extLst>
              <a:ext uri="{FF2B5EF4-FFF2-40B4-BE49-F238E27FC236}">
                <a16:creationId xmlns:a16="http://schemas.microsoft.com/office/drawing/2014/main" id="{7B52F8E4-383A-3086-5ABB-D6592181B8F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380568" y="6198480"/>
            <a:ext cx="648913" cy="274436"/>
          </a:xfrm>
          <a:prstGeom prst="rect">
            <a:avLst/>
          </a:prstGeom>
        </p:spPr>
      </p:pic>
      <p:pic>
        <p:nvPicPr>
          <p:cNvPr id="27" name="Picture 26">
            <a:extLst>
              <a:ext uri="{FF2B5EF4-FFF2-40B4-BE49-F238E27FC236}">
                <a16:creationId xmlns:a16="http://schemas.microsoft.com/office/drawing/2014/main" id="{CEC33484-6EAE-0726-2BC5-581117AAD321}"/>
              </a:ext>
            </a:extLst>
          </p:cNvPr>
          <p:cNvPicPr>
            <a:picLocks noChangeAspect="1"/>
          </p:cNvPicPr>
          <p:nvPr/>
        </p:nvPicPr>
        <p:blipFill>
          <a:blip r:embed="rId4"/>
          <a:stretch>
            <a:fillRect/>
          </a:stretch>
        </p:blipFill>
        <p:spPr>
          <a:xfrm>
            <a:off x="12313605" y="5964703"/>
            <a:ext cx="668985" cy="108644"/>
          </a:xfrm>
          <a:prstGeom prst="rect">
            <a:avLst/>
          </a:prstGeom>
        </p:spPr>
      </p:pic>
      <p:pic>
        <p:nvPicPr>
          <p:cNvPr id="28" name="Picture 27">
            <a:extLst>
              <a:ext uri="{FF2B5EF4-FFF2-40B4-BE49-F238E27FC236}">
                <a16:creationId xmlns:a16="http://schemas.microsoft.com/office/drawing/2014/main" id="{E30C08EF-B890-2E9B-A9D1-9F366C043870}"/>
              </a:ext>
            </a:extLst>
          </p:cNvPr>
          <p:cNvPicPr>
            <a:picLocks noChangeAspect="1"/>
          </p:cNvPicPr>
          <p:nvPr/>
        </p:nvPicPr>
        <p:blipFill>
          <a:blip r:embed="rId5"/>
          <a:stretch>
            <a:fillRect/>
          </a:stretch>
        </p:blipFill>
        <p:spPr>
          <a:xfrm>
            <a:off x="5801042" y="5568335"/>
            <a:ext cx="752602" cy="223691"/>
          </a:xfrm>
          <a:prstGeom prst="rect">
            <a:avLst/>
          </a:prstGeom>
        </p:spPr>
      </p:pic>
      <p:pic>
        <p:nvPicPr>
          <p:cNvPr id="33" name="Picture 32">
            <a:extLst>
              <a:ext uri="{FF2B5EF4-FFF2-40B4-BE49-F238E27FC236}">
                <a16:creationId xmlns:a16="http://schemas.microsoft.com/office/drawing/2014/main" id="{D775D58E-55EB-0281-1598-A68D15F42712}"/>
              </a:ext>
            </a:extLst>
          </p:cNvPr>
          <p:cNvPicPr>
            <a:picLocks noChangeAspect="1"/>
          </p:cNvPicPr>
          <p:nvPr/>
        </p:nvPicPr>
        <p:blipFill>
          <a:blip r:embed="rId6"/>
          <a:stretch>
            <a:fillRect/>
          </a:stretch>
        </p:blipFill>
        <p:spPr>
          <a:xfrm>
            <a:off x="12337649" y="5509371"/>
            <a:ext cx="628799" cy="323871"/>
          </a:xfrm>
          <a:prstGeom prst="rect">
            <a:avLst/>
          </a:prstGeom>
        </p:spPr>
      </p:pic>
      <p:pic>
        <p:nvPicPr>
          <p:cNvPr id="34" name="Picture 33">
            <a:extLst>
              <a:ext uri="{FF2B5EF4-FFF2-40B4-BE49-F238E27FC236}">
                <a16:creationId xmlns:a16="http://schemas.microsoft.com/office/drawing/2014/main" id="{D12D8A47-E7E3-2E89-471E-88AF31327214}"/>
              </a:ext>
            </a:extLst>
          </p:cNvPr>
          <p:cNvPicPr>
            <a:picLocks noChangeAspect="1"/>
          </p:cNvPicPr>
          <p:nvPr/>
        </p:nvPicPr>
        <p:blipFill>
          <a:blip r:embed="rId7"/>
          <a:stretch>
            <a:fillRect/>
          </a:stretch>
        </p:blipFill>
        <p:spPr>
          <a:xfrm>
            <a:off x="5670491" y="5948648"/>
            <a:ext cx="970799" cy="229808"/>
          </a:xfrm>
          <a:prstGeom prst="rect">
            <a:avLst/>
          </a:prstGeom>
        </p:spPr>
      </p:pic>
      <p:pic>
        <p:nvPicPr>
          <p:cNvPr id="35" name="Picture 34">
            <a:extLst>
              <a:ext uri="{FF2B5EF4-FFF2-40B4-BE49-F238E27FC236}">
                <a16:creationId xmlns:a16="http://schemas.microsoft.com/office/drawing/2014/main" id="{F822BE1F-E2A2-FEC1-2239-143B20E720C3}"/>
              </a:ext>
            </a:extLst>
          </p:cNvPr>
          <p:cNvPicPr>
            <a:picLocks noChangeAspect="1"/>
          </p:cNvPicPr>
          <p:nvPr/>
        </p:nvPicPr>
        <p:blipFill>
          <a:blip r:embed="rId8"/>
          <a:stretch>
            <a:fillRect/>
          </a:stretch>
        </p:blipFill>
        <p:spPr>
          <a:xfrm>
            <a:off x="1620400" y="6772042"/>
            <a:ext cx="659858" cy="188532"/>
          </a:xfrm>
          <a:prstGeom prst="rect">
            <a:avLst/>
          </a:prstGeom>
        </p:spPr>
      </p:pic>
      <p:pic>
        <p:nvPicPr>
          <p:cNvPr id="36" name="Picture 35">
            <a:extLst>
              <a:ext uri="{FF2B5EF4-FFF2-40B4-BE49-F238E27FC236}">
                <a16:creationId xmlns:a16="http://schemas.microsoft.com/office/drawing/2014/main" id="{7081F1CC-D20E-3AEE-6BAE-96B3A209E72E}"/>
              </a:ext>
            </a:extLst>
          </p:cNvPr>
          <p:cNvPicPr>
            <a:picLocks noChangeAspect="1"/>
          </p:cNvPicPr>
          <p:nvPr/>
        </p:nvPicPr>
        <p:blipFill>
          <a:blip r:embed="rId9"/>
          <a:stretch>
            <a:fillRect/>
          </a:stretch>
        </p:blipFill>
        <p:spPr>
          <a:xfrm>
            <a:off x="3985068" y="5867066"/>
            <a:ext cx="754599" cy="251534"/>
          </a:xfrm>
          <a:prstGeom prst="rect">
            <a:avLst/>
          </a:prstGeom>
        </p:spPr>
      </p:pic>
      <p:pic>
        <p:nvPicPr>
          <p:cNvPr id="42" name="Picture 41">
            <a:extLst>
              <a:ext uri="{FF2B5EF4-FFF2-40B4-BE49-F238E27FC236}">
                <a16:creationId xmlns:a16="http://schemas.microsoft.com/office/drawing/2014/main" id="{36051BBE-59C4-7AB9-524F-70F4A304DC0E}"/>
              </a:ext>
            </a:extLst>
          </p:cNvPr>
          <p:cNvPicPr>
            <a:picLocks noChangeAspect="1"/>
          </p:cNvPicPr>
          <p:nvPr/>
        </p:nvPicPr>
        <p:blipFill rotWithShape="1">
          <a:blip r:embed="rId10"/>
          <a:srcRect t="23148" b="23055"/>
          <a:stretch/>
        </p:blipFill>
        <p:spPr>
          <a:xfrm>
            <a:off x="3625842" y="6561439"/>
            <a:ext cx="851931" cy="221063"/>
          </a:xfrm>
          <a:prstGeom prst="rect">
            <a:avLst/>
          </a:prstGeom>
        </p:spPr>
      </p:pic>
      <p:pic>
        <p:nvPicPr>
          <p:cNvPr id="44" name="Picture 43">
            <a:extLst>
              <a:ext uri="{FF2B5EF4-FFF2-40B4-BE49-F238E27FC236}">
                <a16:creationId xmlns:a16="http://schemas.microsoft.com/office/drawing/2014/main" id="{14AA3B68-D59C-F068-0C6C-5E7D9BC59BD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78571" y="5510398"/>
            <a:ext cx="605749" cy="438250"/>
          </a:xfrm>
          <a:prstGeom prst="rect">
            <a:avLst/>
          </a:prstGeom>
        </p:spPr>
      </p:pic>
      <p:pic>
        <p:nvPicPr>
          <p:cNvPr id="45" name="Picture 44">
            <a:extLst>
              <a:ext uri="{FF2B5EF4-FFF2-40B4-BE49-F238E27FC236}">
                <a16:creationId xmlns:a16="http://schemas.microsoft.com/office/drawing/2014/main" id="{91336F3D-21D1-D84A-6948-218E4BCF026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72453" y="6300287"/>
            <a:ext cx="690329" cy="337638"/>
          </a:xfrm>
          <a:prstGeom prst="rect">
            <a:avLst/>
          </a:prstGeom>
        </p:spPr>
      </p:pic>
      <p:pic>
        <p:nvPicPr>
          <p:cNvPr id="54" name="Picture 53">
            <a:extLst>
              <a:ext uri="{FF2B5EF4-FFF2-40B4-BE49-F238E27FC236}">
                <a16:creationId xmlns:a16="http://schemas.microsoft.com/office/drawing/2014/main" id="{45C3A5ED-9B4B-B41F-CCFA-8F18D04D78DC}"/>
              </a:ext>
            </a:extLst>
          </p:cNvPr>
          <p:cNvPicPr>
            <a:picLocks noChangeAspect="1"/>
          </p:cNvPicPr>
          <p:nvPr/>
        </p:nvPicPr>
        <p:blipFill rotWithShape="1">
          <a:blip r:embed="rId13"/>
          <a:srcRect b="45872"/>
          <a:stretch/>
        </p:blipFill>
        <p:spPr>
          <a:xfrm>
            <a:off x="12108588" y="6157149"/>
            <a:ext cx="902144" cy="239130"/>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390B47C5-A54E-D979-9B15-5448C292070A}"/>
              </a:ext>
            </a:extLst>
          </p:cNvPr>
          <p:cNvPicPr>
            <a:picLocks noChangeAspect="1"/>
          </p:cNvPicPr>
          <p:nvPr/>
        </p:nvPicPr>
        <p:blipFill rotWithShape="1">
          <a:blip r:embed="rId14"/>
          <a:srcRect t="31410" b="27107"/>
          <a:stretch/>
        </p:blipFill>
        <p:spPr>
          <a:xfrm>
            <a:off x="7858393" y="5568030"/>
            <a:ext cx="908116" cy="209006"/>
          </a:xfrm>
          <a:prstGeom prst="rect">
            <a:avLst/>
          </a:prstGeom>
        </p:spPr>
      </p:pic>
      <p:pic>
        <p:nvPicPr>
          <p:cNvPr id="56" name="Picture 55">
            <a:extLst>
              <a:ext uri="{FF2B5EF4-FFF2-40B4-BE49-F238E27FC236}">
                <a16:creationId xmlns:a16="http://schemas.microsoft.com/office/drawing/2014/main" id="{84F7866A-1B76-6C55-F9B3-BCD7669EB1F9}"/>
              </a:ext>
            </a:extLst>
          </p:cNvPr>
          <p:cNvPicPr>
            <a:picLocks noChangeAspect="1"/>
          </p:cNvPicPr>
          <p:nvPr/>
        </p:nvPicPr>
        <p:blipFill>
          <a:blip r:embed="rId15"/>
          <a:stretch>
            <a:fillRect/>
          </a:stretch>
        </p:blipFill>
        <p:spPr>
          <a:xfrm>
            <a:off x="7825570" y="5896501"/>
            <a:ext cx="999437" cy="160040"/>
          </a:xfrm>
          <a:prstGeom prst="rect">
            <a:avLst/>
          </a:prstGeom>
        </p:spPr>
      </p:pic>
      <p:pic>
        <p:nvPicPr>
          <p:cNvPr id="58" name="Picture 57" descr="A picture containing game, drawing&#10;&#10;Description automatically generated">
            <a:extLst>
              <a:ext uri="{FF2B5EF4-FFF2-40B4-BE49-F238E27FC236}">
                <a16:creationId xmlns:a16="http://schemas.microsoft.com/office/drawing/2014/main" id="{CB19A4E7-4397-EFA6-11F4-1AAE2D1210FF}"/>
              </a:ext>
            </a:extLst>
          </p:cNvPr>
          <p:cNvPicPr>
            <a:picLocks noChangeAspect="1"/>
          </p:cNvPicPr>
          <p:nvPr/>
        </p:nvPicPr>
        <p:blipFill rotWithShape="1">
          <a:blip r:embed="rId16"/>
          <a:srcRect l="17385" t="14132" r="17277" b="15794"/>
          <a:stretch/>
        </p:blipFill>
        <p:spPr>
          <a:xfrm>
            <a:off x="12452292" y="7051102"/>
            <a:ext cx="370573" cy="308595"/>
          </a:xfrm>
          <a:prstGeom prst="rect">
            <a:avLst/>
          </a:prstGeom>
        </p:spPr>
      </p:pic>
      <p:pic>
        <p:nvPicPr>
          <p:cNvPr id="60" name="Picture 59" descr="A picture containing knife&#10;&#10;Description automatically generated">
            <a:extLst>
              <a:ext uri="{FF2B5EF4-FFF2-40B4-BE49-F238E27FC236}">
                <a16:creationId xmlns:a16="http://schemas.microsoft.com/office/drawing/2014/main" id="{9B6D63D5-2E21-6E54-3A08-059577546BBE}"/>
              </a:ext>
            </a:extLst>
          </p:cNvPr>
          <p:cNvPicPr>
            <a:picLocks noChangeAspect="1"/>
          </p:cNvPicPr>
          <p:nvPr/>
        </p:nvPicPr>
        <p:blipFill rotWithShape="1">
          <a:blip r:embed="rId17"/>
          <a:srcRect t="31473" b="28044"/>
          <a:stretch/>
        </p:blipFill>
        <p:spPr>
          <a:xfrm>
            <a:off x="1394287" y="6004064"/>
            <a:ext cx="1024006" cy="248728"/>
          </a:xfrm>
          <a:prstGeom prst="rect">
            <a:avLst/>
          </a:prstGeom>
        </p:spPr>
      </p:pic>
      <p:pic>
        <p:nvPicPr>
          <p:cNvPr id="63" name="Picture 62">
            <a:extLst>
              <a:ext uri="{FF2B5EF4-FFF2-40B4-BE49-F238E27FC236}">
                <a16:creationId xmlns:a16="http://schemas.microsoft.com/office/drawing/2014/main" id="{4379B5C8-E9A9-BEA3-1B73-8792938F0532}"/>
              </a:ext>
            </a:extLst>
          </p:cNvPr>
          <p:cNvPicPr>
            <a:picLocks noChangeAspect="1"/>
          </p:cNvPicPr>
          <p:nvPr/>
        </p:nvPicPr>
        <p:blipFill rotWithShape="1">
          <a:blip r:embed="rId18"/>
          <a:srcRect t="22875" b="20010"/>
          <a:stretch/>
        </p:blipFill>
        <p:spPr>
          <a:xfrm>
            <a:off x="10157545" y="5504341"/>
            <a:ext cx="563933" cy="324779"/>
          </a:xfrm>
          <a:prstGeom prst="rect">
            <a:avLst/>
          </a:prstGeom>
        </p:spPr>
      </p:pic>
      <p:pic>
        <p:nvPicPr>
          <p:cNvPr id="65" name="Picture 64" descr="A picture containing drawing&#10;&#10;Description automatically generated">
            <a:extLst>
              <a:ext uri="{FF2B5EF4-FFF2-40B4-BE49-F238E27FC236}">
                <a16:creationId xmlns:a16="http://schemas.microsoft.com/office/drawing/2014/main" id="{BC4133BA-B100-3704-B48E-29AF5496CA1F}"/>
              </a:ext>
            </a:extLst>
          </p:cNvPr>
          <p:cNvPicPr>
            <a:picLocks noChangeAspect="1"/>
          </p:cNvPicPr>
          <p:nvPr/>
        </p:nvPicPr>
        <p:blipFill rotWithShape="1">
          <a:blip r:embed="rId19"/>
          <a:srcRect t="29594" b="29770"/>
          <a:stretch/>
        </p:blipFill>
        <p:spPr>
          <a:xfrm>
            <a:off x="12165496" y="6775871"/>
            <a:ext cx="924549" cy="197545"/>
          </a:xfrm>
          <a:prstGeom prst="rect">
            <a:avLst/>
          </a:prstGeom>
        </p:spPr>
      </p:pic>
      <p:pic>
        <p:nvPicPr>
          <p:cNvPr id="99" name="Picture 98" descr="A picture containing drawing&#10;&#10;Description automatically generated">
            <a:extLst>
              <a:ext uri="{FF2B5EF4-FFF2-40B4-BE49-F238E27FC236}">
                <a16:creationId xmlns:a16="http://schemas.microsoft.com/office/drawing/2014/main" id="{540093AD-A3DF-3742-C339-996C7EF0C06D}"/>
              </a:ext>
            </a:extLst>
          </p:cNvPr>
          <p:cNvPicPr>
            <a:picLocks noChangeAspect="1"/>
          </p:cNvPicPr>
          <p:nvPr/>
        </p:nvPicPr>
        <p:blipFill rotWithShape="1">
          <a:blip r:embed="rId20"/>
          <a:srcRect t="23686" b="26014"/>
          <a:stretch/>
        </p:blipFill>
        <p:spPr>
          <a:xfrm>
            <a:off x="3583075" y="7153883"/>
            <a:ext cx="904800" cy="227554"/>
          </a:xfrm>
          <a:prstGeom prst="rect">
            <a:avLst/>
          </a:prstGeom>
        </p:spPr>
      </p:pic>
      <p:pic>
        <p:nvPicPr>
          <p:cNvPr id="100" name="Picture 99" descr="A picture containing drawing&#10;&#10;Description automatically generated">
            <a:extLst>
              <a:ext uri="{FF2B5EF4-FFF2-40B4-BE49-F238E27FC236}">
                <a16:creationId xmlns:a16="http://schemas.microsoft.com/office/drawing/2014/main" id="{6FE87517-0445-985A-99D1-F1687115708B}"/>
              </a:ext>
            </a:extLst>
          </p:cNvPr>
          <p:cNvPicPr>
            <a:picLocks noChangeAspect="1"/>
          </p:cNvPicPr>
          <p:nvPr/>
        </p:nvPicPr>
        <p:blipFill>
          <a:blip r:embed="rId21"/>
          <a:stretch>
            <a:fillRect/>
          </a:stretch>
        </p:blipFill>
        <p:spPr>
          <a:xfrm>
            <a:off x="13092903" y="3142200"/>
            <a:ext cx="483100" cy="443874"/>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E9666DEB-F37D-52D1-64B9-E07CEEABA5AF}"/>
              </a:ext>
            </a:extLst>
          </p:cNvPr>
          <p:cNvPicPr>
            <a:picLocks noChangeAspect="1"/>
          </p:cNvPicPr>
          <p:nvPr/>
        </p:nvPicPr>
        <p:blipFill>
          <a:blip r:embed="rId22"/>
          <a:stretch>
            <a:fillRect/>
          </a:stretch>
        </p:blipFill>
        <p:spPr>
          <a:xfrm>
            <a:off x="10985698" y="2542949"/>
            <a:ext cx="624502" cy="624502"/>
          </a:xfrm>
          <a:prstGeom prst="rect">
            <a:avLst/>
          </a:prstGeom>
        </p:spPr>
      </p:pic>
      <p:pic>
        <p:nvPicPr>
          <p:cNvPr id="102" name="Picture 101" descr="A close up of a logo&#10;&#10;Description automatically generated">
            <a:extLst>
              <a:ext uri="{FF2B5EF4-FFF2-40B4-BE49-F238E27FC236}">
                <a16:creationId xmlns:a16="http://schemas.microsoft.com/office/drawing/2014/main" id="{0BA17697-43D5-8B04-B7F0-91F1D475AF49}"/>
              </a:ext>
            </a:extLst>
          </p:cNvPr>
          <p:cNvPicPr>
            <a:picLocks noChangeAspect="1"/>
          </p:cNvPicPr>
          <p:nvPr/>
        </p:nvPicPr>
        <p:blipFill>
          <a:blip r:embed="rId23"/>
          <a:stretch>
            <a:fillRect/>
          </a:stretch>
        </p:blipFill>
        <p:spPr>
          <a:xfrm>
            <a:off x="10970108" y="3275003"/>
            <a:ext cx="1036329" cy="331521"/>
          </a:xfrm>
          <a:prstGeom prst="rect">
            <a:avLst/>
          </a:prstGeom>
        </p:spPr>
      </p:pic>
      <p:pic>
        <p:nvPicPr>
          <p:cNvPr id="103" name="Picture 102" descr="A close up of a logo&#10;&#10;Description automatically generated">
            <a:extLst>
              <a:ext uri="{FF2B5EF4-FFF2-40B4-BE49-F238E27FC236}">
                <a16:creationId xmlns:a16="http://schemas.microsoft.com/office/drawing/2014/main" id="{7A635450-9F04-DDD4-EC0F-523188D18F99}"/>
              </a:ext>
            </a:extLst>
          </p:cNvPr>
          <p:cNvPicPr>
            <a:picLocks noChangeAspect="1"/>
          </p:cNvPicPr>
          <p:nvPr/>
        </p:nvPicPr>
        <p:blipFill rotWithShape="1">
          <a:blip r:embed="rId24"/>
          <a:srcRect r="16245" b="-11649"/>
          <a:stretch/>
        </p:blipFill>
        <p:spPr>
          <a:xfrm>
            <a:off x="11782960" y="2649904"/>
            <a:ext cx="1732001" cy="296299"/>
          </a:xfrm>
          <a:prstGeom prst="rect">
            <a:avLst/>
          </a:prstGeom>
        </p:spPr>
      </p:pic>
      <p:pic>
        <p:nvPicPr>
          <p:cNvPr id="104" name="Picture 103" descr="A picture containing knife&#10;&#10;Description automatically generated">
            <a:extLst>
              <a:ext uri="{FF2B5EF4-FFF2-40B4-BE49-F238E27FC236}">
                <a16:creationId xmlns:a16="http://schemas.microsoft.com/office/drawing/2014/main" id="{3825D8E8-BAEA-E9A6-3A27-AECCD259509D}"/>
              </a:ext>
            </a:extLst>
          </p:cNvPr>
          <p:cNvPicPr>
            <a:picLocks noChangeAspect="1"/>
          </p:cNvPicPr>
          <p:nvPr/>
        </p:nvPicPr>
        <p:blipFill>
          <a:blip r:embed="rId25"/>
          <a:stretch>
            <a:fillRect/>
          </a:stretch>
        </p:blipFill>
        <p:spPr>
          <a:xfrm>
            <a:off x="12006437" y="3203024"/>
            <a:ext cx="1008062" cy="364522"/>
          </a:xfrm>
          <a:prstGeom prst="rect">
            <a:avLst/>
          </a:prstGeom>
        </p:spPr>
      </p:pic>
      <p:pic>
        <p:nvPicPr>
          <p:cNvPr id="108" name="Picture 107">
            <a:extLst>
              <a:ext uri="{FF2B5EF4-FFF2-40B4-BE49-F238E27FC236}">
                <a16:creationId xmlns:a16="http://schemas.microsoft.com/office/drawing/2014/main" id="{83DBFDC3-2D0F-5E70-69DC-9220CEB49A8D}"/>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582424" y="5569822"/>
            <a:ext cx="1035958" cy="239580"/>
          </a:xfrm>
          <a:prstGeom prst="rect">
            <a:avLst/>
          </a:prstGeom>
        </p:spPr>
      </p:pic>
      <p:pic>
        <p:nvPicPr>
          <p:cNvPr id="112" name="Picture 111">
            <a:extLst>
              <a:ext uri="{FF2B5EF4-FFF2-40B4-BE49-F238E27FC236}">
                <a16:creationId xmlns:a16="http://schemas.microsoft.com/office/drawing/2014/main" id="{BB57F688-C832-3FEA-81B0-4312E7697C02}"/>
              </a:ext>
            </a:extLst>
          </p:cNvPr>
          <p:cNvPicPr>
            <a:picLocks noChangeAspect="1"/>
          </p:cNvPicPr>
          <p:nvPr/>
        </p:nvPicPr>
        <p:blipFill rotWithShape="1">
          <a:blip r:embed="rId27"/>
          <a:srcRect t="14963" b="11870"/>
          <a:stretch/>
        </p:blipFill>
        <p:spPr>
          <a:xfrm>
            <a:off x="4100403" y="6229551"/>
            <a:ext cx="636142" cy="260650"/>
          </a:xfrm>
          <a:prstGeom prst="rect">
            <a:avLst/>
          </a:prstGeom>
        </p:spPr>
      </p:pic>
      <p:pic>
        <p:nvPicPr>
          <p:cNvPr id="118" name="Picture 117">
            <a:extLst>
              <a:ext uri="{FF2B5EF4-FFF2-40B4-BE49-F238E27FC236}">
                <a16:creationId xmlns:a16="http://schemas.microsoft.com/office/drawing/2014/main" id="{10C2685B-8AAA-C224-9FF3-D461510977A8}"/>
              </a:ext>
            </a:extLst>
          </p:cNvPr>
          <p:cNvPicPr>
            <a:picLocks noChangeAspect="1"/>
          </p:cNvPicPr>
          <p:nvPr/>
        </p:nvPicPr>
        <p:blipFill>
          <a:blip r:embed="rId28"/>
          <a:stretch>
            <a:fillRect/>
          </a:stretch>
        </p:blipFill>
        <p:spPr>
          <a:xfrm>
            <a:off x="12279112" y="4035905"/>
            <a:ext cx="510168" cy="280424"/>
          </a:xfrm>
          <a:prstGeom prst="rect">
            <a:avLst/>
          </a:prstGeom>
        </p:spPr>
      </p:pic>
      <p:pic>
        <p:nvPicPr>
          <p:cNvPr id="122" name="Picture 54">
            <a:extLst>
              <a:ext uri="{FF2B5EF4-FFF2-40B4-BE49-F238E27FC236}">
                <a16:creationId xmlns:a16="http://schemas.microsoft.com/office/drawing/2014/main" id="{A79F1A75-497B-E983-2506-7A695187E88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32188" y="5926554"/>
            <a:ext cx="426381" cy="16956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4" descr="GE – General Electric Logo - PNG and Vector - Logo Download">
            <a:extLst>
              <a:ext uri="{FF2B5EF4-FFF2-40B4-BE49-F238E27FC236}">
                <a16:creationId xmlns:a16="http://schemas.microsoft.com/office/drawing/2014/main" id="{E5CA6035-BF52-126E-B5FC-41A9B396D076}"/>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080763" y="5566076"/>
            <a:ext cx="318237" cy="31823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Johnson Controls">
            <a:extLst>
              <a:ext uri="{FF2B5EF4-FFF2-40B4-BE49-F238E27FC236}">
                <a16:creationId xmlns:a16="http://schemas.microsoft.com/office/drawing/2014/main" id="{C515DE17-4D5D-D726-B477-412BDCA1C14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841451" y="6263620"/>
            <a:ext cx="754897" cy="32860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C2328B34-9057-E1EC-63CC-E02CDB062A6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604029" y="6708540"/>
            <a:ext cx="1064036" cy="14719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59EB9E29-E483-9D7D-B98E-82FB2DD8B47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670491" y="6940880"/>
            <a:ext cx="1037606" cy="1826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6D3065F-DC93-B8D7-1FC8-830F5B59B36C}"/>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33106" b="33061"/>
          <a:stretch/>
        </p:blipFill>
        <p:spPr bwMode="auto">
          <a:xfrm>
            <a:off x="9817264" y="5923747"/>
            <a:ext cx="1266371" cy="23771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Gallery">
            <a:extLst>
              <a:ext uri="{FF2B5EF4-FFF2-40B4-BE49-F238E27FC236}">
                <a16:creationId xmlns:a16="http://schemas.microsoft.com/office/drawing/2014/main" id="{C6799C33-6876-BB22-3234-6ADFB1A8356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876831" y="6270050"/>
            <a:ext cx="1143360" cy="16837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kyFoundry - Intel® Solutions Marketplace">
            <a:extLst>
              <a:ext uri="{FF2B5EF4-FFF2-40B4-BE49-F238E27FC236}">
                <a16:creationId xmlns:a16="http://schemas.microsoft.com/office/drawing/2014/main" id="{22956CCA-EAB1-17F4-17F6-1E7EDB9B0681}"/>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3679" t="12115" r="4391" b="14360"/>
          <a:stretch/>
        </p:blipFill>
        <p:spPr bwMode="auto">
          <a:xfrm>
            <a:off x="5769844" y="7158857"/>
            <a:ext cx="815063" cy="18580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lassbeam Inc.">
            <a:extLst>
              <a:ext uri="{FF2B5EF4-FFF2-40B4-BE49-F238E27FC236}">
                <a16:creationId xmlns:a16="http://schemas.microsoft.com/office/drawing/2014/main" id="{380A8F56-FBBC-8E91-2C35-E59085FD04C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9744464" y="6507077"/>
            <a:ext cx="669927" cy="27913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C23D026A-5436-6D52-D878-CB6FFC382D7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084767" y="7211175"/>
            <a:ext cx="792186" cy="13372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hononic Partners With Mars to Deploy Solid-State Merchandising Freezers  Across North America | Business Wire">
            <a:extLst>
              <a:ext uri="{FF2B5EF4-FFF2-40B4-BE49-F238E27FC236}">
                <a16:creationId xmlns:a16="http://schemas.microsoft.com/office/drawing/2014/main" id="{A1511208-E0D8-B7FC-DEAC-9AE0F4EF076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663410" y="6630875"/>
            <a:ext cx="1383316" cy="14755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Membership - CABA - The Continental Automated Buildings Association">
            <a:extLst>
              <a:ext uri="{FF2B5EF4-FFF2-40B4-BE49-F238E27FC236}">
                <a16:creationId xmlns:a16="http://schemas.microsoft.com/office/drawing/2014/main" id="{D56A2F41-3C56-6F60-22A1-8250AEAC46E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1070563" y="3716788"/>
            <a:ext cx="692243" cy="57686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Koch Minerals - Headquarters Locations, Products, Competitors, Financials,  Employees">
            <a:extLst>
              <a:ext uri="{FF2B5EF4-FFF2-40B4-BE49-F238E27FC236}">
                <a16:creationId xmlns:a16="http://schemas.microsoft.com/office/drawing/2014/main" id="{599D1862-B03C-09C2-28F2-B05E4BC7F466}"/>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637066" y="6875007"/>
            <a:ext cx="850809" cy="18689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KLATU Networks, LLC | San Diego, CA, US Startup">
            <a:extLst>
              <a:ext uri="{FF2B5EF4-FFF2-40B4-BE49-F238E27FC236}">
                <a16:creationId xmlns:a16="http://schemas.microsoft.com/office/drawing/2014/main" id="{9D93F40B-14D0-0D1C-674B-95B15432265A}"/>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34489" b="34902"/>
          <a:stretch/>
        </p:blipFill>
        <p:spPr bwMode="auto">
          <a:xfrm>
            <a:off x="10562360" y="6570421"/>
            <a:ext cx="620955" cy="190070"/>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Guidelines for Using Unity Trademarks - Unity">
            <a:extLst>
              <a:ext uri="{FF2B5EF4-FFF2-40B4-BE49-F238E27FC236}">
                <a16:creationId xmlns:a16="http://schemas.microsoft.com/office/drawing/2014/main" id="{CEFF3BC6-F043-F1B8-579D-DC4F6F98E9A8}"/>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769584" y="6858790"/>
            <a:ext cx="669927" cy="234475"/>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Gamefam">
            <a:extLst>
              <a:ext uri="{FF2B5EF4-FFF2-40B4-BE49-F238E27FC236}">
                <a16:creationId xmlns:a16="http://schemas.microsoft.com/office/drawing/2014/main" id="{35843467-4097-F49C-8D5E-AF5D7F7BD2EB}"/>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0562360" y="6872855"/>
            <a:ext cx="711925" cy="15425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Radio Dispatch Console Manufacturer - VoIP Dispatch System | AVTEC Inc">
            <a:extLst>
              <a:ext uri="{FF2B5EF4-FFF2-40B4-BE49-F238E27FC236}">
                <a16:creationId xmlns:a16="http://schemas.microsoft.com/office/drawing/2014/main" id="{0D2ABFA4-D108-BF9B-72ED-20F6B3B39E9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7850494" y="6941047"/>
            <a:ext cx="937705" cy="22949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Global Leaders in Solar Development | Lightsource bp">
            <a:extLst>
              <a:ext uri="{FF2B5EF4-FFF2-40B4-BE49-F238E27FC236}">
                <a16:creationId xmlns:a16="http://schemas.microsoft.com/office/drawing/2014/main" id="{81323739-682B-E53D-5E55-C733C70F01DC}"/>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366151" y="7023691"/>
            <a:ext cx="1123703" cy="29369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Club Car® - Good Bull Golf Carts | Authorized Club Car Dealer">
            <a:extLst>
              <a:ext uri="{FF2B5EF4-FFF2-40B4-BE49-F238E27FC236}">
                <a16:creationId xmlns:a16="http://schemas.microsoft.com/office/drawing/2014/main" id="{8CD8C60A-8CBD-B793-D5CF-BCBBFBC8197F}"/>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956784" y="6200206"/>
            <a:ext cx="737010" cy="247575"/>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a:extLst>
              <a:ext uri="{FF2B5EF4-FFF2-40B4-BE49-F238E27FC236}">
                <a16:creationId xmlns:a16="http://schemas.microsoft.com/office/drawing/2014/main" id="{6BEAF392-0865-90A8-3151-679994766D95}"/>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2337649" y="6435199"/>
            <a:ext cx="559155" cy="2625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778095-0316-B1F7-A4FE-09B72ACFCF22}"/>
              </a:ext>
            </a:extLst>
          </p:cNvPr>
          <p:cNvPicPr>
            <a:picLocks noChangeAspect="1"/>
          </p:cNvPicPr>
          <p:nvPr/>
        </p:nvPicPr>
        <p:blipFill>
          <a:blip r:embed="rId49"/>
          <a:stretch>
            <a:fillRect/>
          </a:stretch>
        </p:blipFill>
        <p:spPr>
          <a:xfrm>
            <a:off x="2623909" y="3120659"/>
            <a:ext cx="755044" cy="194772"/>
          </a:xfrm>
          <a:prstGeom prst="rect">
            <a:avLst/>
          </a:prstGeom>
        </p:spPr>
      </p:pic>
      <p:pic>
        <p:nvPicPr>
          <p:cNvPr id="40" name="Picture 39">
            <a:extLst>
              <a:ext uri="{FF2B5EF4-FFF2-40B4-BE49-F238E27FC236}">
                <a16:creationId xmlns:a16="http://schemas.microsoft.com/office/drawing/2014/main" id="{44574D14-3042-28A3-60FE-5B087E7E9174}"/>
              </a:ext>
            </a:extLst>
          </p:cNvPr>
          <p:cNvPicPr>
            <a:picLocks noChangeAspect="1"/>
          </p:cNvPicPr>
          <p:nvPr/>
        </p:nvPicPr>
        <p:blipFill rotWithShape="1">
          <a:blip r:embed="rId50"/>
          <a:srcRect t="32328" b="32328"/>
          <a:stretch/>
        </p:blipFill>
        <p:spPr>
          <a:xfrm>
            <a:off x="2656403" y="2757874"/>
            <a:ext cx="664560" cy="233858"/>
          </a:xfrm>
          <a:prstGeom prst="rect">
            <a:avLst/>
          </a:prstGeom>
        </p:spPr>
      </p:pic>
      <p:pic>
        <p:nvPicPr>
          <p:cNvPr id="80" name="Picture 79">
            <a:extLst>
              <a:ext uri="{FF2B5EF4-FFF2-40B4-BE49-F238E27FC236}">
                <a16:creationId xmlns:a16="http://schemas.microsoft.com/office/drawing/2014/main" id="{098F8592-D515-0F22-7A08-372869BA5D02}"/>
              </a:ext>
            </a:extLst>
          </p:cNvPr>
          <p:cNvPicPr>
            <a:picLocks noChangeAspect="1"/>
          </p:cNvPicPr>
          <p:nvPr/>
        </p:nvPicPr>
        <p:blipFill rotWithShape="1">
          <a:blip r:embed="rId51"/>
          <a:srcRect b="25688"/>
          <a:stretch/>
        </p:blipFill>
        <p:spPr>
          <a:xfrm>
            <a:off x="8488348" y="3112199"/>
            <a:ext cx="749254" cy="201921"/>
          </a:xfrm>
          <a:prstGeom prst="rect">
            <a:avLst/>
          </a:prstGeom>
        </p:spPr>
      </p:pic>
      <p:pic>
        <p:nvPicPr>
          <p:cNvPr id="85" name="Picture 84">
            <a:extLst>
              <a:ext uri="{FF2B5EF4-FFF2-40B4-BE49-F238E27FC236}">
                <a16:creationId xmlns:a16="http://schemas.microsoft.com/office/drawing/2014/main" id="{B7C98A6D-1367-829D-DA94-7C5E7544E9B0}"/>
              </a:ext>
            </a:extLst>
          </p:cNvPr>
          <p:cNvPicPr>
            <a:picLocks noChangeAspect="1"/>
          </p:cNvPicPr>
          <p:nvPr/>
        </p:nvPicPr>
        <p:blipFill rotWithShape="1">
          <a:blip r:embed="rId52"/>
          <a:srcRect l="7061" t="32298" r="5939" b="32930"/>
          <a:stretch/>
        </p:blipFill>
        <p:spPr>
          <a:xfrm>
            <a:off x="7248067" y="3104150"/>
            <a:ext cx="982130" cy="207502"/>
          </a:xfrm>
          <a:prstGeom prst="rect">
            <a:avLst/>
          </a:prstGeom>
        </p:spPr>
      </p:pic>
      <p:pic>
        <p:nvPicPr>
          <p:cNvPr id="87" name="Picture 86" descr="NOKIA.png">
            <a:extLst>
              <a:ext uri="{FF2B5EF4-FFF2-40B4-BE49-F238E27FC236}">
                <a16:creationId xmlns:a16="http://schemas.microsoft.com/office/drawing/2014/main" id="{AC31C7CE-A738-3874-3495-264A41F24585}"/>
              </a:ext>
            </a:extLst>
          </p:cNvPr>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9697757" y="2810767"/>
            <a:ext cx="812731" cy="175094"/>
          </a:xfrm>
          <a:prstGeom prst="rect">
            <a:avLst/>
          </a:prstGeom>
        </p:spPr>
      </p:pic>
      <p:pic>
        <p:nvPicPr>
          <p:cNvPr id="89" name="Picture 88" descr="A picture containing drawing&#10;&#10;Description automatically generated">
            <a:extLst>
              <a:ext uri="{FF2B5EF4-FFF2-40B4-BE49-F238E27FC236}">
                <a16:creationId xmlns:a16="http://schemas.microsoft.com/office/drawing/2014/main" id="{3A7E09DC-5DC6-4170-8D26-61E366544C5C}"/>
              </a:ext>
            </a:extLst>
          </p:cNvPr>
          <p:cNvPicPr>
            <a:picLocks noChangeAspect="1"/>
          </p:cNvPicPr>
          <p:nvPr/>
        </p:nvPicPr>
        <p:blipFill>
          <a:blip r:embed="rId54"/>
          <a:stretch>
            <a:fillRect/>
          </a:stretch>
        </p:blipFill>
        <p:spPr>
          <a:xfrm>
            <a:off x="7568658" y="2761886"/>
            <a:ext cx="702527" cy="265417"/>
          </a:xfrm>
          <a:prstGeom prst="rect">
            <a:avLst/>
          </a:prstGeom>
        </p:spPr>
      </p:pic>
      <p:pic>
        <p:nvPicPr>
          <p:cNvPr id="94" name="Picture 93" descr="A close up of a logo&#10;&#10;Description automatically generated">
            <a:extLst>
              <a:ext uri="{FF2B5EF4-FFF2-40B4-BE49-F238E27FC236}">
                <a16:creationId xmlns:a16="http://schemas.microsoft.com/office/drawing/2014/main" id="{55B74F58-E678-3471-A058-52F212E7FD96}"/>
              </a:ext>
            </a:extLst>
          </p:cNvPr>
          <p:cNvPicPr>
            <a:picLocks noChangeAspect="1"/>
          </p:cNvPicPr>
          <p:nvPr/>
        </p:nvPicPr>
        <p:blipFill rotWithShape="1">
          <a:blip r:embed="rId55"/>
          <a:srcRect t="31596" r="12777" b="34240"/>
          <a:stretch/>
        </p:blipFill>
        <p:spPr>
          <a:xfrm>
            <a:off x="5630465" y="2757321"/>
            <a:ext cx="953619" cy="237760"/>
          </a:xfrm>
          <a:prstGeom prst="rect">
            <a:avLst/>
          </a:prstGeom>
        </p:spPr>
      </p:pic>
      <p:pic>
        <p:nvPicPr>
          <p:cNvPr id="106" name="Picture 105">
            <a:extLst>
              <a:ext uri="{FF2B5EF4-FFF2-40B4-BE49-F238E27FC236}">
                <a16:creationId xmlns:a16="http://schemas.microsoft.com/office/drawing/2014/main" id="{7AE6EC2A-DD5E-3916-60F4-58D188E34E9A}"/>
              </a:ext>
            </a:extLst>
          </p:cNvPr>
          <p:cNvPicPr>
            <a:picLocks noChangeAspect="1"/>
          </p:cNvPicPr>
          <p:nvPr/>
        </p:nvPicPr>
        <p:blipFill>
          <a:blip r:embed="rId56">
            <a:clrChange>
              <a:clrFrom>
                <a:srgbClr val="FFFFFF"/>
              </a:clrFrom>
              <a:clrTo>
                <a:srgbClr val="FFFFFF">
                  <a:alpha val="0"/>
                </a:srgbClr>
              </a:clrTo>
            </a:clrChange>
          </a:blip>
          <a:stretch>
            <a:fillRect/>
          </a:stretch>
        </p:blipFill>
        <p:spPr>
          <a:xfrm>
            <a:off x="6704807" y="2727109"/>
            <a:ext cx="531765" cy="247006"/>
          </a:xfrm>
          <a:prstGeom prst="rect">
            <a:avLst/>
          </a:prstGeom>
        </p:spPr>
      </p:pic>
      <p:pic>
        <p:nvPicPr>
          <p:cNvPr id="110" name="Picture 109">
            <a:extLst>
              <a:ext uri="{FF2B5EF4-FFF2-40B4-BE49-F238E27FC236}">
                <a16:creationId xmlns:a16="http://schemas.microsoft.com/office/drawing/2014/main" id="{7888F845-62D3-6D39-E727-EA0509815D0B}"/>
              </a:ext>
            </a:extLst>
          </p:cNvPr>
          <p:cNvPicPr>
            <a:picLocks noChangeAspect="1"/>
          </p:cNvPicPr>
          <p:nvPr/>
        </p:nvPicPr>
        <p:blipFill rotWithShape="1">
          <a:blip r:embed="rId57"/>
          <a:srcRect t="34059"/>
          <a:stretch/>
        </p:blipFill>
        <p:spPr>
          <a:xfrm>
            <a:off x="3606265" y="2741511"/>
            <a:ext cx="817698" cy="288838"/>
          </a:xfrm>
          <a:prstGeom prst="rect">
            <a:avLst/>
          </a:prstGeom>
        </p:spPr>
      </p:pic>
      <p:pic>
        <p:nvPicPr>
          <p:cNvPr id="111" name="Picture 110">
            <a:extLst>
              <a:ext uri="{FF2B5EF4-FFF2-40B4-BE49-F238E27FC236}">
                <a16:creationId xmlns:a16="http://schemas.microsoft.com/office/drawing/2014/main" id="{04E3A80E-BFBC-149C-D90E-CDC9EA025004}"/>
              </a:ext>
            </a:extLst>
          </p:cNvPr>
          <p:cNvPicPr>
            <a:picLocks noChangeAspect="1"/>
          </p:cNvPicPr>
          <p:nvPr/>
        </p:nvPicPr>
        <p:blipFill>
          <a:blip r:embed="rId58"/>
          <a:stretch>
            <a:fillRect/>
          </a:stretch>
        </p:blipFill>
        <p:spPr>
          <a:xfrm>
            <a:off x="4747518" y="2730843"/>
            <a:ext cx="615203" cy="243510"/>
          </a:xfrm>
          <a:prstGeom prst="rect">
            <a:avLst/>
          </a:prstGeom>
        </p:spPr>
      </p:pic>
      <p:pic>
        <p:nvPicPr>
          <p:cNvPr id="116" name="Picture 115">
            <a:extLst>
              <a:ext uri="{FF2B5EF4-FFF2-40B4-BE49-F238E27FC236}">
                <a16:creationId xmlns:a16="http://schemas.microsoft.com/office/drawing/2014/main" id="{B37808B1-4936-6E86-4512-BFFB22062E75}"/>
              </a:ext>
            </a:extLst>
          </p:cNvPr>
          <p:cNvPicPr>
            <a:picLocks noChangeAspect="1"/>
          </p:cNvPicPr>
          <p:nvPr/>
        </p:nvPicPr>
        <p:blipFill rotWithShape="1">
          <a:blip r:embed="rId5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63190" y="3029204"/>
            <a:ext cx="906710" cy="325699"/>
          </a:xfrm>
          <a:prstGeom prst="rect">
            <a:avLst/>
          </a:prstGeom>
        </p:spPr>
      </p:pic>
      <p:pic>
        <p:nvPicPr>
          <p:cNvPr id="119" name="Picture 118">
            <a:extLst>
              <a:ext uri="{FF2B5EF4-FFF2-40B4-BE49-F238E27FC236}">
                <a16:creationId xmlns:a16="http://schemas.microsoft.com/office/drawing/2014/main" id="{D7C4E08B-9736-7C68-2A71-9B6FDA9BA917}"/>
              </a:ext>
            </a:extLst>
          </p:cNvPr>
          <p:cNvPicPr>
            <a:picLocks noChangeAspect="1"/>
          </p:cNvPicPr>
          <p:nvPr/>
        </p:nvPicPr>
        <p:blipFill>
          <a:blip r:embed="rId60"/>
          <a:stretch>
            <a:fillRect/>
          </a:stretch>
        </p:blipFill>
        <p:spPr>
          <a:xfrm>
            <a:off x="4800635" y="3128772"/>
            <a:ext cx="405431" cy="183205"/>
          </a:xfrm>
          <a:prstGeom prst="rect">
            <a:avLst/>
          </a:prstGeom>
        </p:spPr>
      </p:pic>
      <p:pic>
        <p:nvPicPr>
          <p:cNvPr id="120" name="Picture 119">
            <a:extLst>
              <a:ext uri="{FF2B5EF4-FFF2-40B4-BE49-F238E27FC236}">
                <a16:creationId xmlns:a16="http://schemas.microsoft.com/office/drawing/2014/main" id="{1CC1904E-058B-C77F-81A0-06BB4524BAFE}"/>
              </a:ext>
            </a:extLst>
          </p:cNvPr>
          <p:cNvPicPr>
            <a:picLocks noChangeAspect="1"/>
          </p:cNvPicPr>
          <p:nvPr/>
        </p:nvPicPr>
        <p:blipFill rotWithShape="1">
          <a:blip r:embed="rId61"/>
          <a:srcRect t="31088" b="33519"/>
          <a:stretch/>
        </p:blipFill>
        <p:spPr>
          <a:xfrm>
            <a:off x="3531223" y="3073912"/>
            <a:ext cx="1043721" cy="265705"/>
          </a:xfrm>
          <a:prstGeom prst="rect">
            <a:avLst/>
          </a:prstGeom>
        </p:spPr>
      </p:pic>
      <p:pic>
        <p:nvPicPr>
          <p:cNvPr id="1038" name="Picture 14" descr="Huawei logo | Phoenix Sister Cities">
            <a:extLst>
              <a:ext uri="{FF2B5EF4-FFF2-40B4-BE49-F238E27FC236}">
                <a16:creationId xmlns:a16="http://schemas.microsoft.com/office/drawing/2014/main" id="{8D770269-EF65-7A57-0E7E-568CC5696328}"/>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l="1492" t="21329" r="1492" b="20926"/>
          <a:stretch/>
        </p:blipFill>
        <p:spPr bwMode="auto">
          <a:xfrm>
            <a:off x="8637683" y="2778037"/>
            <a:ext cx="770354" cy="1858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urope's Leading Supplier of Telecommunications Duct Solutions">
            <a:extLst>
              <a:ext uri="{FF2B5EF4-FFF2-40B4-BE49-F238E27FC236}">
                <a16:creationId xmlns:a16="http://schemas.microsoft.com/office/drawing/2014/main" id="{9A24EA2D-27D5-7E04-775E-562ACA165067}"/>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417122" y="3130177"/>
            <a:ext cx="864619" cy="1659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x Communications - Cox Image Gallery">
            <a:extLst>
              <a:ext uri="{FF2B5EF4-FFF2-40B4-BE49-F238E27FC236}">
                <a16:creationId xmlns:a16="http://schemas.microsoft.com/office/drawing/2014/main" id="{349A6B6F-C2CA-5E82-3E81-E66E8FEE5CCE}"/>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5414664" y="3158311"/>
            <a:ext cx="427841" cy="1353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MFA Certifies First MulteFire Device and Base Station to Enable Private  Networks in Unlicensed Spectrum">
            <a:extLst>
              <a:ext uri="{FF2B5EF4-FFF2-40B4-BE49-F238E27FC236}">
                <a16:creationId xmlns:a16="http://schemas.microsoft.com/office/drawing/2014/main" id="{911D3091-53CC-AD4D-D90A-441B833917FC}"/>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804967" y="3847328"/>
            <a:ext cx="386532" cy="4638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73023FCE-0D76-AF74-FF19-9A9389A6529E}"/>
              </a:ext>
            </a:extLst>
          </p:cNvPr>
          <p:cNvPicPr>
            <a:picLocks noChangeAspect="1"/>
          </p:cNvPicPr>
          <p:nvPr/>
        </p:nvPicPr>
        <p:blipFill>
          <a:blip r:embed="rId66"/>
          <a:stretch>
            <a:fillRect/>
          </a:stretch>
        </p:blipFill>
        <p:spPr>
          <a:xfrm>
            <a:off x="4051446" y="2183725"/>
            <a:ext cx="459420" cy="178409"/>
          </a:xfrm>
          <a:prstGeom prst="rect">
            <a:avLst/>
          </a:prstGeom>
        </p:spPr>
      </p:pic>
      <p:pic>
        <p:nvPicPr>
          <p:cNvPr id="75" name="Picture 74">
            <a:extLst>
              <a:ext uri="{FF2B5EF4-FFF2-40B4-BE49-F238E27FC236}">
                <a16:creationId xmlns:a16="http://schemas.microsoft.com/office/drawing/2014/main" id="{4E784631-5187-C5BF-1954-B7029842DA39}"/>
              </a:ext>
            </a:extLst>
          </p:cNvPr>
          <p:cNvPicPr>
            <a:picLocks noChangeAspect="1"/>
          </p:cNvPicPr>
          <p:nvPr/>
        </p:nvPicPr>
        <p:blipFill>
          <a:blip r:embed="rId67"/>
          <a:stretch>
            <a:fillRect/>
          </a:stretch>
        </p:blipFill>
        <p:spPr>
          <a:xfrm>
            <a:off x="5440363" y="2097398"/>
            <a:ext cx="434838" cy="269241"/>
          </a:xfrm>
          <a:prstGeom prst="rect">
            <a:avLst/>
          </a:prstGeom>
        </p:spPr>
      </p:pic>
      <p:pic>
        <p:nvPicPr>
          <p:cNvPr id="76" name="Picture 75">
            <a:extLst>
              <a:ext uri="{FF2B5EF4-FFF2-40B4-BE49-F238E27FC236}">
                <a16:creationId xmlns:a16="http://schemas.microsoft.com/office/drawing/2014/main" id="{19696029-01B8-E43A-9A1B-B370E124D433}"/>
              </a:ext>
            </a:extLst>
          </p:cNvPr>
          <p:cNvPicPr>
            <a:picLocks noChangeAspect="1"/>
          </p:cNvPicPr>
          <p:nvPr/>
        </p:nvPicPr>
        <p:blipFill rotWithShape="1">
          <a:blip r:embed="rId68"/>
          <a:srcRect t="25930" b="26604"/>
          <a:stretch/>
        </p:blipFill>
        <p:spPr>
          <a:xfrm>
            <a:off x="6961441" y="2221449"/>
            <a:ext cx="709078" cy="191534"/>
          </a:xfrm>
          <a:prstGeom prst="rect">
            <a:avLst/>
          </a:prstGeom>
        </p:spPr>
      </p:pic>
      <p:pic>
        <p:nvPicPr>
          <p:cNvPr id="77" name="Picture 76" descr="A close up of a logo&#10;&#10;Description automatically generated">
            <a:extLst>
              <a:ext uri="{FF2B5EF4-FFF2-40B4-BE49-F238E27FC236}">
                <a16:creationId xmlns:a16="http://schemas.microsoft.com/office/drawing/2014/main" id="{B0E3E345-A06D-25A8-A416-37D66B3BD14F}"/>
              </a:ext>
            </a:extLst>
          </p:cNvPr>
          <p:cNvPicPr>
            <a:picLocks noChangeAspect="1"/>
          </p:cNvPicPr>
          <p:nvPr/>
        </p:nvPicPr>
        <p:blipFill>
          <a:blip r:embed="rId69"/>
          <a:stretch>
            <a:fillRect/>
          </a:stretch>
        </p:blipFill>
        <p:spPr>
          <a:xfrm>
            <a:off x="7027059" y="1786706"/>
            <a:ext cx="533332" cy="286988"/>
          </a:xfrm>
          <a:prstGeom prst="rect">
            <a:avLst/>
          </a:prstGeom>
        </p:spPr>
      </p:pic>
      <p:pic>
        <p:nvPicPr>
          <p:cNvPr id="78" name="Picture 77">
            <a:extLst>
              <a:ext uri="{FF2B5EF4-FFF2-40B4-BE49-F238E27FC236}">
                <a16:creationId xmlns:a16="http://schemas.microsoft.com/office/drawing/2014/main" id="{4751C757-5BA6-DFCA-B8C9-9C7C872127F9}"/>
              </a:ext>
            </a:extLst>
          </p:cNvPr>
          <p:cNvPicPr>
            <a:picLocks noChangeAspect="1"/>
          </p:cNvPicPr>
          <p:nvPr/>
        </p:nvPicPr>
        <p:blipFill>
          <a:blip r:embed="rId70"/>
          <a:stretch>
            <a:fillRect/>
          </a:stretch>
        </p:blipFill>
        <p:spPr>
          <a:xfrm>
            <a:off x="4752967" y="2164071"/>
            <a:ext cx="420492" cy="194777"/>
          </a:xfrm>
          <a:prstGeom prst="rect">
            <a:avLst/>
          </a:prstGeom>
        </p:spPr>
      </p:pic>
      <p:pic>
        <p:nvPicPr>
          <p:cNvPr id="84" name="Picture 83">
            <a:extLst>
              <a:ext uri="{FF2B5EF4-FFF2-40B4-BE49-F238E27FC236}">
                <a16:creationId xmlns:a16="http://schemas.microsoft.com/office/drawing/2014/main" id="{E7702DC0-4010-C156-FEA4-65A5CE32C03A}"/>
              </a:ext>
            </a:extLst>
          </p:cNvPr>
          <p:cNvPicPr>
            <a:picLocks noChangeAspect="1"/>
          </p:cNvPicPr>
          <p:nvPr/>
        </p:nvPicPr>
        <p:blipFill rotWithShape="1">
          <a:blip r:embed="rId71"/>
          <a:srcRect l="5658" t="23725" r="6216" b="26247"/>
          <a:stretch/>
        </p:blipFill>
        <p:spPr>
          <a:xfrm>
            <a:off x="6218690" y="1864082"/>
            <a:ext cx="530604" cy="151868"/>
          </a:xfrm>
          <a:prstGeom prst="rect">
            <a:avLst/>
          </a:prstGeom>
        </p:spPr>
      </p:pic>
      <p:pic>
        <p:nvPicPr>
          <p:cNvPr id="86" name="Picture 85">
            <a:extLst>
              <a:ext uri="{FF2B5EF4-FFF2-40B4-BE49-F238E27FC236}">
                <a16:creationId xmlns:a16="http://schemas.microsoft.com/office/drawing/2014/main" id="{46544861-323D-297A-174E-1681F197F99D}"/>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037012" y="2149979"/>
            <a:ext cx="601664" cy="273728"/>
          </a:xfrm>
          <a:prstGeom prst="rect">
            <a:avLst/>
          </a:prstGeom>
        </p:spPr>
      </p:pic>
      <p:pic>
        <p:nvPicPr>
          <p:cNvPr id="1026" name="Picture 2" descr="Intel Logo (2020, Dark Blue) Vector Logo - Download Free SVG Icon |  Worldvectorlogo">
            <a:extLst>
              <a:ext uri="{FF2B5EF4-FFF2-40B4-BE49-F238E27FC236}">
                <a16:creationId xmlns:a16="http://schemas.microsoft.com/office/drawing/2014/main" id="{5B57DAAD-A1FB-D6DC-A660-3B2FF23834D3}"/>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693668" y="1839331"/>
            <a:ext cx="445185" cy="184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porate Logo Guidelines – Arm®">
            <a:extLst>
              <a:ext uri="{FF2B5EF4-FFF2-40B4-BE49-F238E27FC236}">
                <a16:creationId xmlns:a16="http://schemas.microsoft.com/office/drawing/2014/main" id="{9F80BE14-F2AE-0E26-A705-C019327A0408}"/>
              </a:ext>
            </a:extLst>
          </p:cNvPr>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4545359" y="1871077"/>
            <a:ext cx="461484" cy="1383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msung-logo - BrandVia">
            <a:extLst>
              <a:ext uri="{FF2B5EF4-FFF2-40B4-BE49-F238E27FC236}">
                <a16:creationId xmlns:a16="http://schemas.microsoft.com/office/drawing/2014/main" id="{C62EED75-EE5D-0F38-2247-7ED0C247799A}"/>
              </a:ext>
            </a:extLst>
          </p:cNvPr>
          <p:cNvPicPr>
            <a:picLocks noChangeAspect="1" noChangeArrowheads="1"/>
          </p:cNvPicPr>
          <p:nvPr/>
        </p:nvPicPr>
        <p:blipFill rotWithShape="1">
          <a:blip r:embed="rId75">
            <a:extLst>
              <a:ext uri="{28A0092B-C50C-407E-A947-70E740481C1C}">
                <a14:useLocalDpi xmlns:a14="http://schemas.microsoft.com/office/drawing/2010/main" val="0"/>
              </a:ext>
            </a:extLst>
          </a:blip>
          <a:srcRect l="5172" t="42338" r="6444" b="9607"/>
          <a:stretch/>
        </p:blipFill>
        <p:spPr bwMode="auto">
          <a:xfrm>
            <a:off x="3384595" y="1883194"/>
            <a:ext cx="823631" cy="1292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alcomm logo and symbol, meaning, history, PNG">
            <a:extLst>
              <a:ext uri="{FF2B5EF4-FFF2-40B4-BE49-F238E27FC236}">
                <a16:creationId xmlns:a16="http://schemas.microsoft.com/office/drawing/2014/main" id="{6B5A43CB-E9C1-B9A6-8894-A34594AF9DE5}"/>
              </a:ext>
            </a:extLst>
          </p:cNvPr>
          <p:cNvPicPr>
            <a:picLocks noChangeAspect="1" noChangeArrowheads="1"/>
          </p:cNvPicPr>
          <p:nvPr/>
        </p:nvPicPr>
        <p:blipFill rotWithShape="1">
          <a:blip r:embed="rId76">
            <a:extLst>
              <a:ext uri="{28A0092B-C50C-407E-A947-70E740481C1C}">
                <a14:useLocalDpi xmlns:a14="http://schemas.microsoft.com/office/drawing/2010/main" val="0"/>
              </a:ext>
            </a:extLst>
          </a:blip>
          <a:srcRect l="3472" t="33175" r="2553" b="33667"/>
          <a:stretch/>
        </p:blipFill>
        <p:spPr bwMode="auto">
          <a:xfrm>
            <a:off x="2765562" y="2174644"/>
            <a:ext cx="943206" cy="20362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2EF1EBD7-718A-DFB4-1CBA-6BE0FFBB5280}"/>
              </a:ext>
            </a:extLst>
          </p:cNvPr>
          <p:cNvPicPr>
            <a:picLocks noChangeAspect="1"/>
          </p:cNvPicPr>
          <p:nvPr/>
        </p:nvPicPr>
        <p:blipFill>
          <a:blip r:embed="rId77"/>
          <a:stretch>
            <a:fillRect/>
          </a:stretch>
        </p:blipFill>
        <p:spPr>
          <a:xfrm>
            <a:off x="7911650" y="2187315"/>
            <a:ext cx="903806" cy="170501"/>
          </a:xfrm>
          <a:prstGeom prst="rect">
            <a:avLst/>
          </a:prstGeom>
        </p:spPr>
      </p:pic>
      <p:pic>
        <p:nvPicPr>
          <p:cNvPr id="1040" name="Picture 16" descr="IoT Asset Monitoring &amp; Tracking Solution | Link Labs">
            <a:extLst>
              <a:ext uri="{FF2B5EF4-FFF2-40B4-BE49-F238E27FC236}">
                <a16:creationId xmlns:a16="http://schemas.microsoft.com/office/drawing/2014/main" id="{20345918-6715-B3CF-6FF0-B47A560888F0}"/>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9251487" y="2217480"/>
            <a:ext cx="853172" cy="14345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icensing and Technology for Device Manufacturers - Bsquare">
            <a:extLst>
              <a:ext uri="{FF2B5EF4-FFF2-40B4-BE49-F238E27FC236}">
                <a16:creationId xmlns:a16="http://schemas.microsoft.com/office/drawing/2014/main" id="{A6AE2A47-4313-E41A-B993-56C94946942F}"/>
              </a:ext>
            </a:extLst>
          </p:cNvPr>
          <p:cNvPicPr>
            <a:picLocks noChangeAspect="1" noChangeArrowheads="1"/>
          </p:cNvPicPr>
          <p:nvPr/>
        </p:nvPicPr>
        <p:blipFill rotWithShape="1">
          <a:blip r:embed="rId79">
            <a:extLst>
              <a:ext uri="{28A0092B-C50C-407E-A947-70E740481C1C}">
                <a14:useLocalDpi xmlns:a14="http://schemas.microsoft.com/office/drawing/2010/main" val="0"/>
              </a:ext>
            </a:extLst>
          </a:blip>
          <a:srcRect l="12318" t="34847" r="13101" b="34490"/>
          <a:stretch/>
        </p:blipFill>
        <p:spPr bwMode="auto">
          <a:xfrm>
            <a:off x="9268649" y="1897464"/>
            <a:ext cx="789320" cy="1365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Microsemi Corporation to Acquire Vitesse Semiconductor Corporation">
            <a:extLst>
              <a:ext uri="{FF2B5EF4-FFF2-40B4-BE49-F238E27FC236}">
                <a16:creationId xmlns:a16="http://schemas.microsoft.com/office/drawing/2014/main" id="{BE38154E-97CC-6645-7D1D-D0794F66DD1B}"/>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5316979" y="1862209"/>
            <a:ext cx="710756" cy="1620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Eurotech presents its new brand identity: &quot;Unleashing the Power of the Edge&quot;">
            <a:extLst>
              <a:ext uri="{FF2B5EF4-FFF2-40B4-BE49-F238E27FC236}">
                <a16:creationId xmlns:a16="http://schemas.microsoft.com/office/drawing/2014/main" id="{19204C46-791A-AB1A-7A8D-8B889B49526C}"/>
              </a:ext>
            </a:extLst>
          </p:cNvPr>
          <p:cNvPicPr>
            <a:picLocks noChangeAspect="1" noChangeArrowheads="1"/>
          </p:cNvPicPr>
          <p:nvPr/>
        </p:nvPicPr>
        <p:blipFill rotWithShape="1">
          <a:blip r:embed="rId81">
            <a:extLst>
              <a:ext uri="{28A0092B-C50C-407E-A947-70E740481C1C}">
                <a14:useLocalDpi xmlns:a14="http://schemas.microsoft.com/office/drawing/2010/main" val="0"/>
              </a:ext>
            </a:extLst>
          </a:blip>
          <a:srcRect t="31735" b="29477"/>
          <a:stretch/>
        </p:blipFill>
        <p:spPr bwMode="auto">
          <a:xfrm>
            <a:off x="7910141" y="1895319"/>
            <a:ext cx="735601" cy="1463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E33E31C6-C81A-48BB-CFC0-E82B32C40831}"/>
              </a:ext>
            </a:extLst>
          </p:cNvPr>
          <p:cNvPicPr>
            <a:picLocks noChangeAspect="1"/>
          </p:cNvPicPr>
          <p:nvPr/>
        </p:nvPicPr>
        <p:blipFill>
          <a:blip r:embed="rId82"/>
          <a:stretch>
            <a:fillRect/>
          </a:stretch>
        </p:blipFill>
        <p:spPr>
          <a:xfrm>
            <a:off x="3904047" y="3745961"/>
            <a:ext cx="429761" cy="170806"/>
          </a:xfrm>
          <a:prstGeom prst="rect">
            <a:avLst/>
          </a:prstGeom>
        </p:spPr>
      </p:pic>
      <p:pic>
        <p:nvPicPr>
          <p:cNvPr id="93" name="Picture 92" descr="A picture containing drawing&#10;&#10;Description automatically generated">
            <a:extLst>
              <a:ext uri="{FF2B5EF4-FFF2-40B4-BE49-F238E27FC236}">
                <a16:creationId xmlns:a16="http://schemas.microsoft.com/office/drawing/2014/main" id="{8CFA2B56-85A5-A367-BBED-AB5B33C51C4C}"/>
              </a:ext>
            </a:extLst>
          </p:cNvPr>
          <p:cNvPicPr>
            <a:picLocks noChangeAspect="1"/>
          </p:cNvPicPr>
          <p:nvPr/>
        </p:nvPicPr>
        <p:blipFill>
          <a:blip r:embed="rId83"/>
          <a:stretch>
            <a:fillRect/>
          </a:stretch>
        </p:blipFill>
        <p:spPr>
          <a:xfrm>
            <a:off x="7484585" y="3723483"/>
            <a:ext cx="502644" cy="142394"/>
          </a:xfrm>
          <a:prstGeom prst="rect">
            <a:avLst/>
          </a:prstGeom>
        </p:spPr>
      </p:pic>
      <p:pic>
        <p:nvPicPr>
          <p:cNvPr id="96" name="Picture 95">
            <a:extLst>
              <a:ext uri="{FF2B5EF4-FFF2-40B4-BE49-F238E27FC236}">
                <a16:creationId xmlns:a16="http://schemas.microsoft.com/office/drawing/2014/main" id="{126AC002-133D-CDA1-EFD9-475CD5D58DCE}"/>
              </a:ext>
            </a:extLst>
          </p:cNvPr>
          <p:cNvPicPr>
            <a:picLocks noChangeAspect="1"/>
          </p:cNvPicPr>
          <p:nvPr/>
        </p:nvPicPr>
        <p:blipFill>
          <a:blip r:embed="rId84"/>
          <a:stretch>
            <a:fillRect/>
          </a:stretch>
        </p:blipFill>
        <p:spPr>
          <a:xfrm>
            <a:off x="7151223" y="4009770"/>
            <a:ext cx="799084" cy="249399"/>
          </a:xfrm>
          <a:prstGeom prst="rect">
            <a:avLst/>
          </a:prstGeom>
        </p:spPr>
      </p:pic>
      <p:pic>
        <p:nvPicPr>
          <p:cNvPr id="124" name="Picture 106" descr="PTC (software company) - Wikipedia">
            <a:extLst>
              <a:ext uri="{FF2B5EF4-FFF2-40B4-BE49-F238E27FC236}">
                <a16:creationId xmlns:a16="http://schemas.microsoft.com/office/drawing/2014/main" id="{5AFE1D7F-E5F0-2C6B-D809-1595766E88A6}"/>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6295949" y="4048366"/>
            <a:ext cx="538542" cy="22010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6BE718A9-FCA5-598C-BA8B-D0C7230C84C6}"/>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662572" y="3738809"/>
            <a:ext cx="844734" cy="18640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8EB544-9552-43DC-C73C-8DD8C369337E}"/>
              </a:ext>
            </a:extLst>
          </p:cNvPr>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4870109" y="3723750"/>
            <a:ext cx="350187" cy="180970"/>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E7969D3-DF27-A278-934F-6C6ED2A2C2D5}"/>
              </a:ext>
            </a:extLst>
          </p:cNvPr>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6515680" y="3755927"/>
            <a:ext cx="578135" cy="12160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BF498794-EAA4-D37F-9451-ADCBFF3E7CF4}"/>
              </a:ext>
            </a:extLst>
          </p:cNvPr>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4132369" y="3996913"/>
            <a:ext cx="583788" cy="259707"/>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Trademarks | Dell">
            <a:extLst>
              <a:ext uri="{FF2B5EF4-FFF2-40B4-BE49-F238E27FC236}">
                <a16:creationId xmlns:a16="http://schemas.microsoft.com/office/drawing/2014/main" id="{340BC679-62F3-BBFF-3DBD-BB99FEB885D6}"/>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2669014" y="4092212"/>
            <a:ext cx="1113980" cy="14916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Oracle logo and symbol, meaning, history, PNG">
            <a:extLst>
              <a:ext uri="{FF2B5EF4-FFF2-40B4-BE49-F238E27FC236}">
                <a16:creationId xmlns:a16="http://schemas.microsoft.com/office/drawing/2014/main" id="{4E6CEE60-D3A8-31B5-3773-B5C56DFEE911}"/>
              </a:ext>
            </a:extLst>
          </p:cNvPr>
          <p:cNvPicPr>
            <a:picLocks noChangeAspect="1" noChangeArrowheads="1"/>
          </p:cNvPicPr>
          <p:nvPr/>
        </p:nvPicPr>
        <p:blipFill rotWithShape="1">
          <a:blip r:embed="rId91">
            <a:extLst>
              <a:ext uri="{28A0092B-C50C-407E-A947-70E740481C1C}">
                <a14:useLocalDpi xmlns:a14="http://schemas.microsoft.com/office/drawing/2010/main" val="0"/>
              </a:ext>
            </a:extLst>
          </a:blip>
          <a:srcRect t="36009" b="37506"/>
          <a:stretch/>
        </p:blipFill>
        <p:spPr bwMode="auto">
          <a:xfrm>
            <a:off x="5404796" y="3755851"/>
            <a:ext cx="845425" cy="13082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ServiceNow">
            <a:extLst>
              <a:ext uri="{FF2B5EF4-FFF2-40B4-BE49-F238E27FC236}">
                <a16:creationId xmlns:a16="http://schemas.microsoft.com/office/drawing/2014/main" id="{F9177778-792D-8940-B68E-96D530584407}"/>
              </a:ext>
            </a:extLst>
          </p:cNvPr>
          <p:cNvPicPr>
            <a:picLocks noChangeAspect="1" noChangeArrowheads="1"/>
          </p:cNvPicPr>
          <p:nvPr/>
        </p:nvPicPr>
        <p:blipFill rotWithShape="1">
          <a:blip r:embed="rId92">
            <a:extLst>
              <a:ext uri="{28A0092B-C50C-407E-A947-70E740481C1C}">
                <a14:useLocalDpi xmlns:a14="http://schemas.microsoft.com/office/drawing/2010/main" val="0"/>
              </a:ext>
            </a:extLst>
          </a:blip>
          <a:srcRect l="6707" t="45235" r="6133" b="41481"/>
          <a:stretch/>
        </p:blipFill>
        <p:spPr bwMode="auto">
          <a:xfrm>
            <a:off x="5006807" y="4086752"/>
            <a:ext cx="1003166" cy="1595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oT Ensemble | Connect. Combine. Code.">
            <a:extLst>
              <a:ext uri="{FF2B5EF4-FFF2-40B4-BE49-F238E27FC236}">
                <a16:creationId xmlns:a16="http://schemas.microsoft.com/office/drawing/2014/main" id="{EE6A37B2-C16E-4252-54B7-DB63C7C84973}"/>
              </a:ext>
            </a:extLst>
          </p:cNvPr>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8331071" y="4058105"/>
            <a:ext cx="723948" cy="19787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4" descr="Oden Technologies launches Industry 4.0 partner program to help machinery  manufacturers eliminate unplanned downtime - The Manufacturer">
            <a:extLst>
              <a:ext uri="{FF2B5EF4-FFF2-40B4-BE49-F238E27FC236}">
                <a16:creationId xmlns:a16="http://schemas.microsoft.com/office/drawing/2014/main" id="{02D818E4-C867-12E0-9A2A-BC51406D06A8}"/>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9433505" y="4045850"/>
            <a:ext cx="882932" cy="1934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a:extLst>
              <a:ext uri="{FF2B5EF4-FFF2-40B4-BE49-F238E27FC236}">
                <a16:creationId xmlns:a16="http://schemas.microsoft.com/office/drawing/2014/main" id="{10B05D13-C493-7738-13EB-2CF64818EBFC}"/>
              </a:ext>
            </a:extLst>
          </p:cNvPr>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8373767" y="3746846"/>
            <a:ext cx="828148" cy="12364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Ayla Networks - Headquarters Locations, Products, Competitors, Financials,  Employees">
            <a:extLst>
              <a:ext uri="{FF2B5EF4-FFF2-40B4-BE49-F238E27FC236}">
                <a16:creationId xmlns:a16="http://schemas.microsoft.com/office/drawing/2014/main" id="{5BF0337D-983C-8396-56A1-B6258A304B70}"/>
              </a:ext>
            </a:extLst>
          </p:cNvPr>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9639478" y="3723407"/>
            <a:ext cx="774473" cy="1277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SEMATECH, Cabot Microelectronics JV CMP technology">
            <a:extLst>
              <a:ext uri="{FF2B5EF4-FFF2-40B4-BE49-F238E27FC236}">
                <a16:creationId xmlns:a16="http://schemas.microsoft.com/office/drawing/2014/main" id="{8618F73D-564A-740E-B938-BC726B22B67E}"/>
              </a:ext>
            </a:extLst>
          </p:cNvPr>
          <p:cNvPicPr>
            <a:picLocks noChangeAspect="1" noChangeArrowheads="1"/>
          </p:cNvPicPr>
          <p:nvPr/>
        </p:nvPicPr>
        <p:blipFill rotWithShape="1">
          <a:blip r:embed="rId97">
            <a:extLst>
              <a:ext uri="{28A0092B-C50C-407E-A947-70E740481C1C}">
                <a14:useLocalDpi xmlns:a14="http://schemas.microsoft.com/office/drawing/2010/main" val="0"/>
              </a:ext>
            </a:extLst>
          </a:blip>
          <a:srcRect t="14468" b="22497"/>
          <a:stretch/>
        </p:blipFill>
        <p:spPr bwMode="auto">
          <a:xfrm>
            <a:off x="12876893" y="3969447"/>
            <a:ext cx="699110" cy="3544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Ubiquity Management – Building communication infrastructure for the future.">
            <a:extLst>
              <a:ext uri="{FF2B5EF4-FFF2-40B4-BE49-F238E27FC236}">
                <a16:creationId xmlns:a16="http://schemas.microsoft.com/office/drawing/2014/main" id="{E1CA7648-786D-8F29-37D4-0EB3C8EBEF60}"/>
              </a:ext>
            </a:extLst>
          </p:cNvPr>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12223562" y="3692039"/>
            <a:ext cx="765398" cy="20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96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375FD36-88A6-4147-B463-E05086EE8290}"/>
              </a:ext>
            </a:extLst>
          </p:cNvPr>
          <p:cNvSpPr>
            <a:spLocks noGrp="1"/>
          </p:cNvSpPr>
          <p:nvPr>
            <p:ph idx="1"/>
          </p:nvPr>
        </p:nvSpPr>
        <p:spPr>
          <a:xfrm>
            <a:off x="914401" y="1377784"/>
            <a:ext cx="4839856" cy="4674673"/>
          </a:xfrm>
        </p:spPr>
        <p:txBody>
          <a:bodyPr/>
          <a:lstStyle/>
          <a:p>
            <a:r>
              <a:rPr lang="en-US" sz="1800" dirty="0"/>
              <a:t>Harbor’s long-standing support for the Continental Automated Buildings Association</a:t>
            </a:r>
          </a:p>
          <a:p>
            <a:pPr lvl="1"/>
            <a:r>
              <a:rPr lang="en-US" sz="1600" dirty="0"/>
              <a:t>Harbor has developed a sustaining relationship with CABA and its constituent members conducting research and analysis into new building, facility and residential technologies</a:t>
            </a:r>
          </a:p>
          <a:p>
            <a:pPr lvl="1"/>
            <a:r>
              <a:rPr lang="en-US" sz="1600" dirty="0"/>
              <a:t>CABA Landmark Research Projects include a combination of quantitative surveys and qualitative interviews that inform a comprehensive report on the market opportunity for smart systems-related technologies and related digital services, including:</a:t>
            </a:r>
          </a:p>
          <a:p>
            <a:pPr lvl="2"/>
            <a:r>
              <a:rPr lang="en-US" sz="1400" b="1" dirty="0"/>
              <a:t>Healthy Buildings &amp; Indoor Environmental Quality (2023)</a:t>
            </a:r>
            <a:br>
              <a:rPr lang="en-US" sz="1400" b="1" dirty="0"/>
            </a:br>
            <a:r>
              <a:rPr lang="en-US" sz="1400" dirty="0"/>
              <a:t>analyzed equipment, software, and service opportunities to improve indoor environmental quality in commercial buildings, as well as how to make buildings more health for occupants. </a:t>
            </a:r>
            <a:endParaRPr lang="en-US" sz="1400" b="1" dirty="0"/>
          </a:p>
          <a:p>
            <a:pPr lvl="2"/>
            <a:r>
              <a:rPr lang="en-US" sz="1400" b="1" dirty="0"/>
              <a:t>AI and Predictive Maintenance in Intelligent Buildings </a:t>
            </a:r>
            <a:r>
              <a:rPr lang="en-US" sz="1400" dirty="0"/>
              <a:t>(2022) defined and developed business opportunities within predictive maintenance and artificial intelligence technologies as they relate to intelligent buildings</a:t>
            </a:r>
          </a:p>
          <a:p>
            <a:pPr lvl="2"/>
            <a:r>
              <a:rPr lang="en-US" sz="1400" b="1" dirty="0"/>
              <a:t>Intelligent Building Energy Management Systems </a:t>
            </a:r>
            <a:r>
              <a:rPr lang="en-US" sz="1400" dirty="0"/>
              <a:t>(2021) provided a framework, market requirements, ecosystem analysis and market sizing for the building automation systems, energy storage, and other energy management hardware, software, and service solutions including services, security, data analytics, systems. </a:t>
            </a:r>
          </a:p>
        </p:txBody>
      </p:sp>
      <p:sp>
        <p:nvSpPr>
          <p:cNvPr id="14" name="Title 13">
            <a:extLst>
              <a:ext uri="{FF2B5EF4-FFF2-40B4-BE49-F238E27FC236}">
                <a16:creationId xmlns:a16="http://schemas.microsoft.com/office/drawing/2014/main" id="{5DF54A54-4AD7-1B43-9188-D629B0B06A5B}"/>
              </a:ext>
            </a:extLst>
          </p:cNvPr>
          <p:cNvSpPr>
            <a:spLocks noGrp="1"/>
          </p:cNvSpPr>
          <p:nvPr>
            <p:ph type="title"/>
          </p:nvPr>
        </p:nvSpPr>
        <p:spPr/>
        <p:txBody>
          <a:bodyPr/>
          <a:lstStyle/>
          <a:p>
            <a:r>
              <a:rPr lang="en-US" dirty="0"/>
              <a:t>Harbor is Pleased to Have Served CABA IBC Several Times in Recent Years</a:t>
            </a:r>
          </a:p>
        </p:txBody>
      </p:sp>
      <p:sp>
        <p:nvSpPr>
          <p:cNvPr id="21" name="Content Placeholder 20">
            <a:extLst>
              <a:ext uri="{FF2B5EF4-FFF2-40B4-BE49-F238E27FC236}">
                <a16:creationId xmlns:a16="http://schemas.microsoft.com/office/drawing/2014/main" id="{EC5C3187-1B4F-F74C-BF60-02777612F4A6}"/>
              </a:ext>
            </a:extLst>
          </p:cNvPr>
          <p:cNvSpPr>
            <a:spLocks noGrp="1"/>
          </p:cNvSpPr>
          <p:nvPr>
            <p:ph type="body" sz="quarter" idx="20"/>
          </p:nvPr>
        </p:nvSpPr>
        <p:spPr>
          <a:xfrm>
            <a:off x="6106332" y="1337126"/>
            <a:ext cx="7609668" cy="640080"/>
          </a:xfrm>
        </p:spPr>
        <p:txBody>
          <a:bodyPr/>
          <a:lstStyle/>
          <a:p>
            <a:r>
              <a:rPr lang="en-US" sz="1800" b="1" dirty="0"/>
              <a:t>Harbor/CABA IBC Collaboration Examples</a:t>
            </a:r>
          </a:p>
        </p:txBody>
      </p:sp>
      <p:cxnSp>
        <p:nvCxnSpPr>
          <p:cNvPr id="4" name="Straight Connector 3">
            <a:extLst>
              <a:ext uri="{FF2B5EF4-FFF2-40B4-BE49-F238E27FC236}">
                <a16:creationId xmlns:a16="http://schemas.microsoft.com/office/drawing/2014/main" id="{5B3706F5-29D7-4140-83EC-FC0C7FCFD608}"/>
              </a:ext>
            </a:extLst>
          </p:cNvPr>
          <p:cNvCxnSpPr>
            <a:cxnSpLocks/>
          </p:cNvCxnSpPr>
          <p:nvPr/>
        </p:nvCxnSpPr>
        <p:spPr bwMode="auto">
          <a:xfrm>
            <a:off x="6106332" y="1681619"/>
            <a:ext cx="7609668"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2C47A0E3-2D11-1444-93B5-908820E84A0D}"/>
              </a:ext>
            </a:extLst>
          </p:cNvPr>
          <p:cNvSpPr txBox="1"/>
          <p:nvPr/>
        </p:nvSpPr>
        <p:spPr>
          <a:xfrm>
            <a:off x="9184127" y="3976160"/>
            <a:ext cx="1463040" cy="1005840"/>
          </a:xfrm>
          <a:prstGeom prst="rect">
            <a:avLst/>
          </a:prstGeom>
          <a:noFill/>
        </p:spPr>
        <p:txBody>
          <a:bodyPr wrap="square" lIns="0" tIns="0" rIns="0" bIns="0" rtlCol="0">
            <a:noAutofit/>
          </a:bodyPr>
          <a:lstStyle/>
          <a:p>
            <a:pPr algn="ctr">
              <a:lnSpc>
                <a:spcPct val="90000"/>
              </a:lnSpc>
            </a:pPr>
            <a:r>
              <a:rPr lang="en-US" sz="1400" b="1">
                <a:solidFill>
                  <a:schemeClr val="tx2"/>
                </a:solidFill>
                <a:latin typeface="Myriad Pro"/>
                <a:cs typeface="Myriad Pro"/>
              </a:rPr>
              <a:t>Energy Mgmt. Systems </a:t>
            </a:r>
          </a:p>
          <a:p>
            <a:pPr algn="ctr">
              <a:lnSpc>
                <a:spcPct val="90000"/>
              </a:lnSpc>
            </a:pPr>
            <a:r>
              <a:rPr lang="en-US" sz="1400" b="1">
                <a:solidFill>
                  <a:schemeClr val="tx2"/>
                </a:solidFill>
                <a:latin typeface="Myriad Pro"/>
              </a:rPr>
              <a:t>For Intelligent Buildings</a:t>
            </a:r>
          </a:p>
        </p:txBody>
      </p:sp>
      <p:pic>
        <p:nvPicPr>
          <p:cNvPr id="6" name="Picture 4" descr="Connected Multi-Dwelling Units and the IoT (2017) - CABA - The Continental  Automated Buildings Association">
            <a:extLst>
              <a:ext uri="{FF2B5EF4-FFF2-40B4-BE49-F238E27FC236}">
                <a16:creationId xmlns:a16="http://schemas.microsoft.com/office/drawing/2014/main" id="{CE6411FB-9D9A-4445-9A21-CA87734C5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0428" y="2026098"/>
            <a:ext cx="1463040" cy="1886777"/>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BDDE31-8B14-FC4A-9D4E-2304E99F8DFF}"/>
              </a:ext>
            </a:extLst>
          </p:cNvPr>
          <p:cNvSpPr txBox="1"/>
          <p:nvPr/>
        </p:nvSpPr>
        <p:spPr>
          <a:xfrm>
            <a:off x="12215830" y="3976160"/>
            <a:ext cx="1463040" cy="1005840"/>
          </a:xfrm>
          <a:prstGeom prst="rect">
            <a:avLst/>
          </a:prstGeom>
          <a:noFill/>
        </p:spPr>
        <p:txBody>
          <a:bodyPr wrap="square" lIns="0" tIns="0" rIns="0" bIns="0" rtlCol="0">
            <a:noAutofit/>
          </a:bodyPr>
          <a:lstStyle/>
          <a:p>
            <a:pPr algn="ctr">
              <a:lnSpc>
                <a:spcPct val="90000"/>
              </a:lnSpc>
            </a:pPr>
            <a:r>
              <a:rPr lang="en-US" sz="1400" b="1">
                <a:solidFill>
                  <a:schemeClr val="tx2"/>
                </a:solidFill>
                <a:latin typeface="Myriad Pro"/>
                <a:cs typeface="Myriad Pro"/>
              </a:rPr>
              <a:t>Connected Multi-Dwelling Units and the IoT</a:t>
            </a:r>
          </a:p>
        </p:txBody>
      </p:sp>
      <p:sp>
        <p:nvSpPr>
          <p:cNvPr id="8" name="TextBox 7">
            <a:extLst>
              <a:ext uri="{FF2B5EF4-FFF2-40B4-BE49-F238E27FC236}">
                <a16:creationId xmlns:a16="http://schemas.microsoft.com/office/drawing/2014/main" id="{BA9A96C2-66F7-BD47-A66A-0D2715B41F45}"/>
              </a:ext>
            </a:extLst>
          </p:cNvPr>
          <p:cNvSpPr txBox="1"/>
          <p:nvPr/>
        </p:nvSpPr>
        <p:spPr>
          <a:xfrm>
            <a:off x="10693507" y="3976160"/>
            <a:ext cx="1463040" cy="1005840"/>
          </a:xfrm>
          <a:prstGeom prst="rect">
            <a:avLst/>
          </a:prstGeom>
          <a:noFill/>
        </p:spPr>
        <p:txBody>
          <a:bodyPr wrap="square" lIns="0" tIns="0" rIns="0" bIns="0" rtlCol="0">
            <a:noAutofit/>
          </a:bodyPr>
          <a:lstStyle/>
          <a:p>
            <a:pPr algn="ctr">
              <a:lnSpc>
                <a:spcPct val="90000"/>
              </a:lnSpc>
            </a:pPr>
            <a:r>
              <a:rPr lang="en-US" sz="1400" b="1">
                <a:solidFill>
                  <a:schemeClr val="tx2"/>
                </a:solidFill>
                <a:latin typeface="Myriad Pro"/>
                <a:cs typeface="Myriad Pro"/>
              </a:rPr>
              <a:t>Monetization of </a:t>
            </a:r>
            <a:r>
              <a:rPr lang="en-US" sz="1100">
                <a:solidFill>
                  <a:schemeClr val="tx2"/>
                </a:solidFill>
                <a:latin typeface="Myriad Pro"/>
                <a:cs typeface="Myriad Pro"/>
              </a:rPr>
              <a:t> </a:t>
            </a:r>
            <a:r>
              <a:rPr lang="en-US" sz="1400" b="1">
                <a:solidFill>
                  <a:schemeClr val="tx2"/>
                </a:solidFill>
                <a:latin typeface="Myriad Pro"/>
              </a:rPr>
              <a:t>Intelligent Buildings</a:t>
            </a:r>
          </a:p>
        </p:txBody>
      </p:sp>
      <p:pic>
        <p:nvPicPr>
          <p:cNvPr id="10" name="Picture 8" descr="Monetization of Intelligent Buildings (2018) - CABA - The Continental  Automated Buildings Association">
            <a:extLst>
              <a:ext uri="{FF2B5EF4-FFF2-40B4-BE49-F238E27FC236}">
                <a16:creationId xmlns:a16="http://schemas.microsoft.com/office/drawing/2014/main" id="{E8242445-C040-894B-AC57-DA81178A2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4454" y="2026098"/>
            <a:ext cx="1463040" cy="1886777"/>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2" descr="Intelligent Building Energy Management Systems (2021) - CABA - The  Continental Automated Buildings Association">
            <a:extLst>
              <a:ext uri="{FF2B5EF4-FFF2-40B4-BE49-F238E27FC236}">
                <a16:creationId xmlns:a16="http://schemas.microsoft.com/office/drawing/2014/main" id="{865A2999-B8BA-194F-A67E-50E756018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7776" y="2028553"/>
            <a:ext cx="1463040" cy="1884322"/>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2150046-B5DC-6841-81C1-B3B953ABAB6C}"/>
              </a:ext>
            </a:extLst>
          </p:cNvPr>
          <p:cNvSpPr txBox="1"/>
          <p:nvPr/>
        </p:nvSpPr>
        <p:spPr>
          <a:xfrm>
            <a:off x="7661804" y="3976160"/>
            <a:ext cx="1463040"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AI &amp; Predictive Maintenance </a:t>
            </a:r>
          </a:p>
          <a:p>
            <a:pPr algn="ctr">
              <a:lnSpc>
                <a:spcPct val="90000"/>
              </a:lnSpc>
            </a:pPr>
            <a:r>
              <a:rPr lang="en-US" sz="1400" b="1" dirty="0">
                <a:solidFill>
                  <a:schemeClr val="tx2"/>
                </a:solidFill>
                <a:latin typeface="Myriad Pro"/>
              </a:rPr>
              <a:t>For Intelligent Buildings</a:t>
            </a:r>
          </a:p>
        </p:txBody>
      </p:sp>
      <p:sp>
        <p:nvSpPr>
          <p:cNvPr id="2" name="Rectangle 1">
            <a:extLst>
              <a:ext uri="{FF2B5EF4-FFF2-40B4-BE49-F238E27FC236}">
                <a16:creationId xmlns:a16="http://schemas.microsoft.com/office/drawing/2014/main" id="{A41DEED9-3B7F-5705-4C02-0EDE9306FE71}"/>
              </a:ext>
            </a:extLst>
          </p:cNvPr>
          <p:cNvSpPr>
            <a:spLocks noChangeAspect="1"/>
          </p:cNvSpPr>
          <p:nvPr/>
        </p:nvSpPr>
        <p:spPr>
          <a:xfrm>
            <a:off x="7661804" y="2026098"/>
            <a:ext cx="1463040" cy="1882226"/>
          </a:xfrm>
          <a:prstGeom prst="rect">
            <a:avLst/>
          </a:prstGeom>
          <a:noFill/>
          <a:ln w="3175">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ADAEC2EF-9D0B-AF4E-890F-012FDEE5B4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89" t="-413" r="8987" b="413"/>
          <a:stretch/>
        </p:blipFill>
        <p:spPr bwMode="auto">
          <a:xfrm>
            <a:off x="7767254" y="2255524"/>
            <a:ext cx="1230391" cy="144427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183B604-ECDE-2350-142D-BE1D5617764F}"/>
              </a:ext>
            </a:extLst>
          </p:cNvPr>
          <p:cNvSpPr txBox="1">
            <a:spLocks noChangeAspect="1"/>
          </p:cNvSpPr>
          <p:nvPr/>
        </p:nvSpPr>
        <p:spPr>
          <a:xfrm>
            <a:off x="9185384" y="1725561"/>
            <a:ext cx="1463040" cy="313932"/>
          </a:xfrm>
          <a:prstGeom prst="rect">
            <a:avLst/>
          </a:prstGeom>
          <a:noFill/>
        </p:spPr>
        <p:txBody>
          <a:bodyPr wrap="square" lIns="0" rIns="0" rtlCol="0">
            <a:noAutofit/>
          </a:bodyPr>
          <a:lstStyle/>
          <a:p>
            <a:pPr algn="ctr">
              <a:lnSpc>
                <a:spcPct val="90000"/>
              </a:lnSpc>
            </a:pPr>
            <a:r>
              <a:rPr lang="en-US" sz="1600" dirty="0">
                <a:solidFill>
                  <a:schemeClr val="tx2"/>
                </a:solidFill>
                <a:latin typeface="Myriad Pro"/>
                <a:cs typeface="Myriad Pro"/>
              </a:rPr>
              <a:t>2021</a:t>
            </a:r>
            <a:endParaRPr lang="en-US" sz="1400" dirty="0">
              <a:solidFill>
                <a:schemeClr val="tx2"/>
              </a:solidFill>
              <a:latin typeface="Myriad Pro"/>
              <a:cs typeface="Myriad Pro"/>
            </a:endParaRPr>
          </a:p>
        </p:txBody>
      </p:sp>
      <p:sp>
        <p:nvSpPr>
          <p:cNvPr id="18" name="TextBox 17">
            <a:extLst>
              <a:ext uri="{FF2B5EF4-FFF2-40B4-BE49-F238E27FC236}">
                <a16:creationId xmlns:a16="http://schemas.microsoft.com/office/drawing/2014/main" id="{4C40BA2D-1970-179E-5B54-5CEFC984A3E0}"/>
              </a:ext>
            </a:extLst>
          </p:cNvPr>
          <p:cNvSpPr txBox="1">
            <a:spLocks noChangeAspect="1"/>
          </p:cNvSpPr>
          <p:nvPr/>
        </p:nvSpPr>
        <p:spPr>
          <a:xfrm>
            <a:off x="12230426" y="1725561"/>
            <a:ext cx="1463040" cy="313932"/>
          </a:xfrm>
          <a:prstGeom prst="rect">
            <a:avLst/>
          </a:prstGeom>
          <a:noFill/>
        </p:spPr>
        <p:txBody>
          <a:bodyPr wrap="square" lIns="0" rIns="0" rtlCol="0">
            <a:noAutofit/>
          </a:bodyPr>
          <a:lstStyle/>
          <a:p>
            <a:pPr algn="ctr">
              <a:lnSpc>
                <a:spcPct val="90000"/>
              </a:lnSpc>
            </a:pPr>
            <a:r>
              <a:rPr lang="en-US" sz="1600">
                <a:solidFill>
                  <a:schemeClr val="tx2"/>
                </a:solidFill>
                <a:latin typeface="Myriad Pro"/>
                <a:cs typeface="Myriad Pro"/>
              </a:rPr>
              <a:t>2017</a:t>
            </a:r>
            <a:endParaRPr lang="en-US" sz="1400">
              <a:solidFill>
                <a:schemeClr val="tx2"/>
              </a:solidFill>
              <a:latin typeface="Myriad Pro"/>
              <a:cs typeface="Myriad Pro"/>
            </a:endParaRPr>
          </a:p>
        </p:txBody>
      </p:sp>
      <p:sp>
        <p:nvSpPr>
          <p:cNvPr id="19" name="TextBox 18">
            <a:extLst>
              <a:ext uri="{FF2B5EF4-FFF2-40B4-BE49-F238E27FC236}">
                <a16:creationId xmlns:a16="http://schemas.microsoft.com/office/drawing/2014/main" id="{9F2E786D-CB20-745E-AD71-5CB90B6B3F9D}"/>
              </a:ext>
            </a:extLst>
          </p:cNvPr>
          <p:cNvSpPr txBox="1">
            <a:spLocks noChangeAspect="1"/>
          </p:cNvSpPr>
          <p:nvPr/>
        </p:nvSpPr>
        <p:spPr>
          <a:xfrm>
            <a:off x="10703658" y="1725561"/>
            <a:ext cx="1463040" cy="313932"/>
          </a:xfrm>
          <a:prstGeom prst="rect">
            <a:avLst/>
          </a:prstGeom>
          <a:noFill/>
        </p:spPr>
        <p:txBody>
          <a:bodyPr wrap="square" lIns="0" rIns="0" rtlCol="0">
            <a:noAutofit/>
          </a:bodyPr>
          <a:lstStyle/>
          <a:p>
            <a:pPr algn="ctr">
              <a:lnSpc>
                <a:spcPct val="90000"/>
              </a:lnSpc>
            </a:pPr>
            <a:r>
              <a:rPr lang="en-US" sz="1600">
                <a:solidFill>
                  <a:schemeClr val="tx2"/>
                </a:solidFill>
                <a:latin typeface="Myriad Pro"/>
                <a:cs typeface="Myriad Pro"/>
              </a:rPr>
              <a:t>2018</a:t>
            </a:r>
            <a:endParaRPr lang="en-US" sz="1400">
              <a:solidFill>
                <a:schemeClr val="tx2"/>
              </a:solidFill>
              <a:latin typeface="Myriad Pro"/>
              <a:cs typeface="Myriad Pro"/>
            </a:endParaRPr>
          </a:p>
        </p:txBody>
      </p:sp>
      <p:sp>
        <p:nvSpPr>
          <p:cNvPr id="22" name="TextBox 21">
            <a:extLst>
              <a:ext uri="{FF2B5EF4-FFF2-40B4-BE49-F238E27FC236}">
                <a16:creationId xmlns:a16="http://schemas.microsoft.com/office/drawing/2014/main" id="{66E7C015-C684-6253-D18A-C2851E873513}"/>
              </a:ext>
            </a:extLst>
          </p:cNvPr>
          <p:cNvSpPr txBox="1">
            <a:spLocks noChangeAspect="1"/>
          </p:cNvSpPr>
          <p:nvPr/>
        </p:nvSpPr>
        <p:spPr>
          <a:xfrm>
            <a:off x="7658614" y="1725561"/>
            <a:ext cx="1463040" cy="313932"/>
          </a:xfrm>
          <a:prstGeom prst="rect">
            <a:avLst/>
          </a:prstGeom>
          <a:noFill/>
        </p:spPr>
        <p:txBody>
          <a:bodyPr wrap="square" lIns="0" rIns="0" rtlCol="0">
            <a:noAutofit/>
          </a:bodyPr>
          <a:lstStyle/>
          <a:p>
            <a:pPr algn="ctr">
              <a:lnSpc>
                <a:spcPct val="90000"/>
              </a:lnSpc>
            </a:pPr>
            <a:r>
              <a:rPr lang="en-US" sz="1600">
                <a:solidFill>
                  <a:schemeClr val="tx2"/>
                </a:solidFill>
                <a:latin typeface="Myriad Pro"/>
                <a:cs typeface="Myriad Pro"/>
              </a:rPr>
              <a:t>2022</a:t>
            </a:r>
            <a:endParaRPr lang="en-US" sz="1400">
              <a:solidFill>
                <a:schemeClr val="tx2"/>
              </a:solidFill>
              <a:latin typeface="Myriad Pro"/>
              <a:cs typeface="Myriad Pro"/>
            </a:endParaRPr>
          </a:p>
        </p:txBody>
      </p:sp>
      <p:pic>
        <p:nvPicPr>
          <p:cNvPr id="27" name="Picture 26" descr="Chart&#10;&#10;Description automatically generated with medium confidence">
            <a:extLst>
              <a:ext uri="{FF2B5EF4-FFF2-40B4-BE49-F238E27FC236}">
                <a16:creationId xmlns:a16="http://schemas.microsoft.com/office/drawing/2014/main" id="{A107456E-4444-AE85-8641-146DC9A4E293}"/>
              </a:ext>
            </a:extLst>
          </p:cNvPr>
          <p:cNvPicPr>
            <a:picLocks noChangeAspect="1"/>
          </p:cNvPicPr>
          <p:nvPr/>
        </p:nvPicPr>
        <p:blipFill>
          <a:blip r:embed="rId7"/>
          <a:stretch>
            <a:fillRect/>
          </a:stretch>
        </p:blipFill>
        <p:spPr>
          <a:xfrm>
            <a:off x="6451478" y="4950380"/>
            <a:ext cx="3017520" cy="1699527"/>
          </a:xfrm>
          <a:prstGeom prst="rect">
            <a:avLst/>
          </a:prstGeom>
          <a:ln>
            <a:solidFill>
              <a:schemeClr val="accent1"/>
            </a:solidFill>
          </a:ln>
        </p:spPr>
      </p:pic>
      <p:pic>
        <p:nvPicPr>
          <p:cNvPr id="29" name="Picture 28" descr="Chart, scatter chart&#10;&#10;Description automatically generated">
            <a:extLst>
              <a:ext uri="{FF2B5EF4-FFF2-40B4-BE49-F238E27FC236}">
                <a16:creationId xmlns:a16="http://schemas.microsoft.com/office/drawing/2014/main" id="{F6D867E2-EC8F-C487-FEB9-03E9E27D1E9F}"/>
              </a:ext>
            </a:extLst>
          </p:cNvPr>
          <p:cNvPicPr>
            <a:picLocks noChangeAspect="1"/>
          </p:cNvPicPr>
          <p:nvPr/>
        </p:nvPicPr>
        <p:blipFill>
          <a:blip r:embed="rId8"/>
          <a:stretch>
            <a:fillRect/>
          </a:stretch>
        </p:blipFill>
        <p:spPr>
          <a:xfrm>
            <a:off x="9967184" y="4950386"/>
            <a:ext cx="3017520" cy="1691970"/>
          </a:xfrm>
          <a:prstGeom prst="rect">
            <a:avLst/>
          </a:prstGeom>
          <a:ln>
            <a:solidFill>
              <a:schemeClr val="accent1"/>
            </a:solidFill>
          </a:ln>
        </p:spPr>
      </p:pic>
      <p:pic>
        <p:nvPicPr>
          <p:cNvPr id="25" name="Picture 24" descr="Chart, funnel chart&#10;&#10;Description automatically generated">
            <a:extLst>
              <a:ext uri="{FF2B5EF4-FFF2-40B4-BE49-F238E27FC236}">
                <a16:creationId xmlns:a16="http://schemas.microsoft.com/office/drawing/2014/main" id="{109B0C9B-99E5-9F62-5C3E-46F722C57F1E}"/>
              </a:ext>
            </a:extLst>
          </p:cNvPr>
          <p:cNvPicPr>
            <a:picLocks noChangeAspect="1"/>
          </p:cNvPicPr>
          <p:nvPr/>
        </p:nvPicPr>
        <p:blipFill>
          <a:blip r:embed="rId9"/>
          <a:stretch>
            <a:fillRect/>
          </a:stretch>
        </p:blipFill>
        <p:spPr>
          <a:xfrm>
            <a:off x="7148700" y="5636467"/>
            <a:ext cx="3017520" cy="1698872"/>
          </a:xfrm>
          <a:prstGeom prst="rect">
            <a:avLst/>
          </a:prstGeom>
          <a:ln>
            <a:solidFill>
              <a:schemeClr val="accent1"/>
            </a:solidFill>
          </a:ln>
        </p:spPr>
      </p:pic>
      <p:pic>
        <p:nvPicPr>
          <p:cNvPr id="28" name="Picture 27" descr="Graphical user interface, website&#10;&#10;Description automatically generated">
            <a:extLst>
              <a:ext uri="{FF2B5EF4-FFF2-40B4-BE49-F238E27FC236}">
                <a16:creationId xmlns:a16="http://schemas.microsoft.com/office/drawing/2014/main" id="{F5E9C7E3-8AAA-293C-DC79-C47AEFA570C2}"/>
              </a:ext>
            </a:extLst>
          </p:cNvPr>
          <p:cNvPicPr>
            <a:picLocks noChangeAspect="1"/>
          </p:cNvPicPr>
          <p:nvPr/>
        </p:nvPicPr>
        <p:blipFill>
          <a:blip r:embed="rId10"/>
          <a:stretch>
            <a:fillRect/>
          </a:stretch>
        </p:blipFill>
        <p:spPr>
          <a:xfrm>
            <a:off x="10698480" y="5632419"/>
            <a:ext cx="3017520" cy="1699704"/>
          </a:xfrm>
          <a:prstGeom prst="rect">
            <a:avLst/>
          </a:prstGeom>
          <a:ln>
            <a:solidFill>
              <a:schemeClr val="accent1"/>
            </a:solidFill>
          </a:ln>
        </p:spPr>
      </p:pic>
      <p:sp>
        <p:nvSpPr>
          <p:cNvPr id="3" name="TextBox 2">
            <a:extLst>
              <a:ext uri="{FF2B5EF4-FFF2-40B4-BE49-F238E27FC236}">
                <a16:creationId xmlns:a16="http://schemas.microsoft.com/office/drawing/2014/main" id="{80D87525-2D20-B392-CC20-C28680357257}"/>
              </a:ext>
            </a:extLst>
          </p:cNvPr>
          <p:cNvSpPr txBox="1"/>
          <p:nvPr/>
        </p:nvSpPr>
        <p:spPr>
          <a:xfrm>
            <a:off x="6084247" y="3976160"/>
            <a:ext cx="1518274" cy="1005840"/>
          </a:xfrm>
          <a:prstGeom prst="rect">
            <a:avLst/>
          </a:prstGeom>
          <a:noFill/>
        </p:spPr>
        <p:txBody>
          <a:bodyPr wrap="square" lIns="0" tIns="0" rIns="0" bIns="0" rtlCol="0">
            <a:noAutofit/>
          </a:bodyPr>
          <a:lstStyle/>
          <a:p>
            <a:pPr algn="ctr">
              <a:lnSpc>
                <a:spcPct val="90000"/>
              </a:lnSpc>
            </a:pPr>
            <a:r>
              <a:rPr lang="en-US" sz="1400" b="1" dirty="0">
                <a:solidFill>
                  <a:schemeClr val="tx2"/>
                </a:solidFill>
                <a:latin typeface="Myriad Pro"/>
                <a:cs typeface="Myriad Pro"/>
              </a:rPr>
              <a:t>Healthy Buildings &amp; Indoor Environmental Quality</a:t>
            </a:r>
            <a:endParaRPr lang="en-US" sz="1400" b="1" dirty="0">
              <a:solidFill>
                <a:schemeClr val="tx2"/>
              </a:solidFill>
              <a:latin typeface="Myriad Pro"/>
            </a:endParaRPr>
          </a:p>
        </p:txBody>
      </p:sp>
      <p:sp>
        <p:nvSpPr>
          <p:cNvPr id="16" name="TextBox 15">
            <a:extLst>
              <a:ext uri="{FF2B5EF4-FFF2-40B4-BE49-F238E27FC236}">
                <a16:creationId xmlns:a16="http://schemas.microsoft.com/office/drawing/2014/main" id="{94051B8D-219F-C03B-B870-6C66668B5A33}"/>
              </a:ext>
            </a:extLst>
          </p:cNvPr>
          <p:cNvSpPr txBox="1">
            <a:spLocks noChangeAspect="1"/>
          </p:cNvSpPr>
          <p:nvPr/>
        </p:nvSpPr>
        <p:spPr>
          <a:xfrm>
            <a:off x="6142732" y="1725561"/>
            <a:ext cx="1463040" cy="313932"/>
          </a:xfrm>
          <a:prstGeom prst="rect">
            <a:avLst/>
          </a:prstGeom>
          <a:noFill/>
        </p:spPr>
        <p:txBody>
          <a:bodyPr wrap="square" lIns="0" rIns="0" rtlCol="0">
            <a:noAutofit/>
          </a:bodyPr>
          <a:lstStyle/>
          <a:p>
            <a:pPr algn="ctr">
              <a:lnSpc>
                <a:spcPct val="90000"/>
              </a:lnSpc>
            </a:pPr>
            <a:r>
              <a:rPr lang="en-US" sz="1600" dirty="0">
                <a:solidFill>
                  <a:schemeClr val="tx2"/>
                </a:solidFill>
                <a:latin typeface="Myriad Pro"/>
                <a:cs typeface="Myriad Pro"/>
              </a:rPr>
              <a:t>2023</a:t>
            </a:r>
            <a:endParaRPr lang="en-US" sz="1400" dirty="0">
              <a:solidFill>
                <a:schemeClr val="tx2"/>
              </a:solidFill>
              <a:latin typeface="Myriad Pro"/>
              <a:cs typeface="Myriad Pro"/>
            </a:endParaRPr>
          </a:p>
        </p:txBody>
      </p:sp>
      <p:pic>
        <p:nvPicPr>
          <p:cNvPr id="24" name="Picture 23" descr="A picture containing text&#10;&#10;Description automatically generated">
            <a:extLst>
              <a:ext uri="{FF2B5EF4-FFF2-40B4-BE49-F238E27FC236}">
                <a16:creationId xmlns:a16="http://schemas.microsoft.com/office/drawing/2014/main" id="{051ADF51-CBA7-D5EF-54CD-5932C5326E59}"/>
              </a:ext>
            </a:extLst>
          </p:cNvPr>
          <p:cNvPicPr>
            <a:picLocks noChangeAspect="1"/>
          </p:cNvPicPr>
          <p:nvPr/>
        </p:nvPicPr>
        <p:blipFill>
          <a:blip r:embed="rId11"/>
          <a:stretch>
            <a:fillRect/>
          </a:stretch>
        </p:blipFill>
        <p:spPr>
          <a:xfrm>
            <a:off x="6156734" y="2028607"/>
            <a:ext cx="1463040" cy="1881610"/>
          </a:xfrm>
          <a:prstGeom prst="rect">
            <a:avLst/>
          </a:prstGeom>
          <a:noFill/>
          <a:ln w="3175">
            <a:solidFill>
              <a:schemeClr val="accent1"/>
            </a:solidFill>
          </a:ln>
        </p:spPr>
      </p:pic>
    </p:spTree>
    <p:extLst>
      <p:ext uri="{BB962C8B-B14F-4D97-AF65-F5344CB8AC3E}">
        <p14:creationId xmlns:p14="http://schemas.microsoft.com/office/powerpoint/2010/main" val="2798460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D8E462-D1EF-52DC-23AB-813DB7B29ECE}"/>
              </a:ext>
            </a:extLst>
          </p:cNvPr>
          <p:cNvSpPr>
            <a:spLocks noGrp="1"/>
          </p:cNvSpPr>
          <p:nvPr>
            <p:ph idx="1"/>
          </p:nvPr>
        </p:nvSpPr>
        <p:spPr>
          <a:xfrm>
            <a:off x="914400" y="2194560"/>
            <a:ext cx="5878286" cy="5212080"/>
          </a:xfrm>
        </p:spPr>
        <p:txBody>
          <a:bodyPr/>
          <a:lstStyle/>
          <a:p>
            <a:pPr marL="0" marR="0">
              <a:spcBef>
                <a:spcPts val="300"/>
              </a:spcBef>
              <a:spcAft>
                <a:spcPts val="0"/>
              </a:spcAft>
            </a:pPr>
            <a:r>
              <a:rPr lang="en-US" sz="1200" b="1" dirty="0">
                <a:effectLst/>
                <a:latin typeface="Source Sans Pro" panose="020B0503030403020204" pitchFamily="34" charset="0"/>
                <a:ea typeface="Source Sans Pro" panose="020B0503030403020204" pitchFamily="34" charset="0"/>
                <a:cs typeface="Arial" panose="020B0604020202020204" pitchFamily="34" charset="0"/>
              </a:rPr>
              <a:t>Glen Allmendinger - President and Founder</a:t>
            </a:r>
            <a:endParaRPr lang="en-US" sz="1200" dirty="0">
              <a:effectLst/>
              <a:latin typeface="Source Sans Pro" panose="020B0503030403020204" pitchFamily="34" charset="0"/>
              <a:ea typeface="Source Sans Pro" panose="020B0503030403020204" pitchFamily="34" charset="0"/>
            </a:endParaRPr>
          </a:p>
          <a:p>
            <a:pPr marL="0" marR="0">
              <a:spcBef>
                <a:spcPts val="300"/>
              </a:spcBef>
              <a:spcAft>
                <a:spcPts val="0"/>
              </a:spcAft>
            </a:pPr>
            <a:r>
              <a:rPr lang="en-US" sz="1200" b="0" dirty="0">
                <a:effectLst/>
                <a:latin typeface="Source Sans Pro" panose="020B0503030403020204" pitchFamily="34" charset="0"/>
                <a:ea typeface="Source Sans Pro" panose="020B0503030403020204" pitchFamily="34" charset="0"/>
                <a:cs typeface="Arial" panose="020B0604020202020204" pitchFamily="34" charset="0"/>
              </a:rPr>
              <a:t>Glen is the founder and president of Harbor Research, a strategy consulting firm with offices in Boulder, Colorado and Berlin, Germany. Since the firm's inception in 1983, Allmendinger has worked closely with a broad spectrum of telecommunications, information systems, security, electronics, and automation and equipment manufacturing companies in North America, Europe, and the Far East. These companies range in scope from small, entrepreneurial start-ups to major multi-national corporations. His project direction and consulting has assisted these firms in the development of corporate and business unit strategies, new product, market and service opportunities, and new core capabilities. Glen has consulted to the National Research Council on technology and competitiveness as well as emerging technologies for social wellbeing. He is a member of IEEE, ASME, and ACM and has worked closely with several industry trade associations including CABA.  He has worked on DARPA-funded research focused on advanced analytics and sensing systems technology and was a key participant in the planning and development of the National Center for Manufacturing Sciences.  Allmendinger received his BA from New York University, and completed graduate studies at MIT’s Center for Advanced Media Studies.</a:t>
            </a:r>
            <a:br>
              <a:rPr lang="en-US" sz="1200" b="0" dirty="0">
                <a:effectLst/>
                <a:latin typeface="Source Sans Pro" panose="020B0503030403020204" pitchFamily="34" charset="0"/>
                <a:ea typeface="Source Sans Pro" panose="020B0503030403020204" pitchFamily="34" charset="0"/>
                <a:cs typeface="Arial" panose="020B0604020202020204" pitchFamily="34" charset="0"/>
              </a:rPr>
            </a:br>
            <a:endParaRPr lang="en-US" sz="1200" b="0" dirty="0">
              <a:effectLst/>
              <a:latin typeface="Source Sans Pro" panose="020B0503030403020204" pitchFamily="34" charset="0"/>
              <a:ea typeface="Source Sans Pro" panose="020B0503030403020204" pitchFamily="34" charset="0"/>
            </a:endParaRPr>
          </a:p>
          <a:p>
            <a:pPr marL="0" marR="0" fontAlgn="base">
              <a:spcBef>
                <a:spcPts val="0"/>
              </a:spcBef>
              <a:spcAft>
                <a:spcPts val="0"/>
              </a:spcAft>
            </a:pPr>
            <a:r>
              <a:rPr lang="en-US" sz="1200" b="1" dirty="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Harry Pascarella – Vice President</a:t>
            </a:r>
            <a:r>
              <a:rPr lang="en-US" sz="1200" dirty="0">
                <a:solidFill>
                  <a:srgbClr val="000000"/>
                </a:solidFill>
                <a:effectLst/>
                <a:latin typeface="Source Sans Pro" panose="020B0503030403020204" pitchFamily="34" charset="0"/>
                <a:ea typeface="Source Sans Pro" panose="020B0503030403020204" pitchFamily="34" charset="0"/>
                <a:cs typeface="Segoe UI" panose="020B0502040204020203" pitchFamily="34" charset="0"/>
              </a:rPr>
              <a:t> </a:t>
            </a:r>
            <a:endParaRPr lang="en-US" sz="1200" dirty="0">
              <a:effectLst/>
              <a:latin typeface="Source Sans Pro" panose="020B0503030403020204" pitchFamily="34" charset="0"/>
              <a:ea typeface="Source Sans Pro" panose="020B0503030403020204" pitchFamily="34" charset="0"/>
            </a:endParaRPr>
          </a:p>
          <a:p>
            <a:pPr fontAlgn="base">
              <a:spcBef>
                <a:spcPts val="300"/>
              </a:spcBef>
            </a:pPr>
            <a:r>
              <a:rPr lang="en-US" sz="1200" b="0" dirty="0">
                <a:latin typeface="Source Sans Pro" panose="020B0503030403020204" pitchFamily="34" charset="0"/>
                <a:ea typeface="Source Sans Pro" panose="020B0503030403020204" pitchFamily="34" charset="0"/>
                <a:cs typeface="Arial" panose="020B0604020202020204" pitchFamily="34" charset="0"/>
              </a:rPr>
              <a:t>Harry specializes in Industrial IoT with a focus on manufacturing and natural resources markets. Harry works with clients across a variety of industries to validate and dimension their growth strategies and advise on industry segment and application target selections. Recently, Harry conducted several studies in smart buildings including a deep dive into energy management as well as a market study on the larger market that looked at usage behavior. Harry also worked with the largest LED lighting manufacturer in the United States to develop a business case for connected lighting platforms. Harry received his bachelor’s degree in Economics from the University of Colorado – Boulder. </a:t>
            </a:r>
          </a:p>
        </p:txBody>
      </p:sp>
      <p:sp>
        <p:nvSpPr>
          <p:cNvPr id="3" name="Title 2">
            <a:extLst>
              <a:ext uri="{FF2B5EF4-FFF2-40B4-BE49-F238E27FC236}">
                <a16:creationId xmlns:a16="http://schemas.microsoft.com/office/drawing/2014/main" id="{7FC01400-C454-2EFA-53E6-925361A30DEE}"/>
              </a:ext>
            </a:extLst>
          </p:cNvPr>
          <p:cNvSpPr>
            <a:spLocks noGrp="1"/>
          </p:cNvSpPr>
          <p:nvPr>
            <p:ph type="title"/>
          </p:nvPr>
        </p:nvSpPr>
        <p:spPr/>
        <p:txBody>
          <a:bodyPr/>
          <a:lstStyle/>
          <a:p>
            <a:r>
              <a:rPr lang="en-US" dirty="0"/>
              <a:t>Project Team Overview: Over 60 years of collective experience</a:t>
            </a:r>
          </a:p>
        </p:txBody>
      </p:sp>
      <p:sp>
        <p:nvSpPr>
          <p:cNvPr id="4" name="Text Placeholder 3">
            <a:extLst>
              <a:ext uri="{FF2B5EF4-FFF2-40B4-BE49-F238E27FC236}">
                <a16:creationId xmlns:a16="http://schemas.microsoft.com/office/drawing/2014/main" id="{AF6206D8-2240-79D1-8F8A-0F960845874D}"/>
              </a:ext>
            </a:extLst>
          </p:cNvPr>
          <p:cNvSpPr>
            <a:spLocks noGrp="1"/>
          </p:cNvSpPr>
          <p:nvPr>
            <p:ph type="body" sz="quarter" idx="20"/>
          </p:nvPr>
        </p:nvSpPr>
        <p:spPr/>
        <p:txBody>
          <a:bodyPr/>
          <a:lstStyle/>
          <a:p>
            <a:r>
              <a:rPr lang="en-US" dirty="0"/>
              <a:t>Each member of the team has led or assisted on multiple intelligent buildings-related engagements, including at least one previous CABA Landmark Research project. </a:t>
            </a:r>
          </a:p>
        </p:txBody>
      </p:sp>
      <p:sp>
        <p:nvSpPr>
          <p:cNvPr id="7" name="Content Placeholder 1">
            <a:extLst>
              <a:ext uri="{FF2B5EF4-FFF2-40B4-BE49-F238E27FC236}">
                <a16:creationId xmlns:a16="http://schemas.microsoft.com/office/drawing/2014/main" id="{EE2160C1-03B5-17C5-703A-06FE27BA880E}"/>
              </a:ext>
            </a:extLst>
          </p:cNvPr>
          <p:cNvSpPr txBox="1">
            <a:spLocks/>
          </p:cNvSpPr>
          <p:nvPr/>
        </p:nvSpPr>
        <p:spPr>
          <a:xfrm>
            <a:off x="7598229" y="2194560"/>
            <a:ext cx="6117771" cy="52120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Martina Guglielmone – Project Manager</a:t>
            </a:r>
          </a:p>
          <a:p>
            <a:pPr>
              <a:spcBef>
                <a:spcPts val="30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and project manager at Harbor Research, Martina leads a diverse range of client engagements in Industrial, Buildings, and IT industries. She is adept at drawing out a critical research and analysis path that results in the identification and development of new growth opportunities. This has helped clients better understand their own organization's capabilities and competitive positioning, develop more compelling value propositions for their customers and partners, and identify and address attractive growth opportunities in both established and emerging markets. Prior to joining Harbor, Martina worked as a Manager in the Economic Development practice of Smart Growth America, helping communities of any type or size design, plan for, and execute long-term growth and development goals. Martina graduated with a bachelor’s degree in political science from Lynn University and holds a Master’s in Political Sociology from George Washington University.</a:t>
            </a: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Jamil </a:t>
            </a:r>
            <a:r>
              <a:rPr lang="en-US" sz="1200" dirty="0" err="1">
                <a:solidFill>
                  <a:srgbClr val="000000"/>
                </a:solidFill>
                <a:latin typeface="Source Sans Pro" panose="020B0503030403020204" pitchFamily="34" charset="0"/>
                <a:ea typeface="Source Sans Pro" panose="020B0503030403020204" pitchFamily="34" charset="0"/>
                <a:cs typeface="Segoe UI" panose="020B0502040204020203" pitchFamily="34" charset="0"/>
              </a:rPr>
              <a:t>Muna</a:t>
            </a: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 – Consultant</a:t>
            </a:r>
            <a:endParaRPr lang="en-US" sz="1200" dirty="0">
              <a:latin typeface="Source Sans Pro" panose="020B0503030403020204" pitchFamily="34" charset="0"/>
              <a:ea typeface="Source Sans Pro" panose="020B0503030403020204" pitchFamily="34" charset="0"/>
            </a:endParaRPr>
          </a:p>
          <a:p>
            <a:pPr fontAlgn="base">
              <a:spcBef>
                <a:spcPts val="30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Jamil has owned the delivery of strategic and deeply technical research. He has operated in variety of industries and implements a process-oriented approach to achieve a comprehensive understanding of his clients' needs. Jamil led CABA's landmark research report on AI &amp; Predictive Maintenance in Buildings and supported on the Connected Home &amp; AI report as well. Prior to Harbor, Jamil worked with Accenture as a management consultant. He graduated from Columbia University with a degree in Financial Economics, and completed his MBA from Cambridge University.  </a:t>
            </a: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a:p>
            <a:pPr fontAlgn="base">
              <a:spcBef>
                <a:spcPts val="0"/>
              </a:spcBef>
              <a:spcAft>
                <a:spcPts val="0"/>
              </a:spcAft>
            </a:pP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Daniel </a:t>
            </a:r>
            <a:r>
              <a:rPr lang="en-US" sz="1200" dirty="0" err="1">
                <a:solidFill>
                  <a:srgbClr val="000000"/>
                </a:solidFill>
                <a:latin typeface="Source Sans Pro" panose="020B0503030403020204" pitchFamily="34" charset="0"/>
                <a:ea typeface="Source Sans Pro" panose="020B0503030403020204" pitchFamily="34" charset="0"/>
                <a:cs typeface="Segoe UI" panose="020B0502040204020203" pitchFamily="34" charset="0"/>
              </a:rPr>
              <a:t>Intolubbe-Chmil</a:t>
            </a:r>
            <a:r>
              <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rPr>
              <a:t> – Consultant</a:t>
            </a:r>
            <a:endParaRPr lang="en-US" sz="1200" dirty="0">
              <a:latin typeface="Source Sans Pro" panose="020B0503030403020204" pitchFamily="34" charset="0"/>
              <a:ea typeface="Source Sans Pro" panose="020B0503030403020204" pitchFamily="34" charset="0"/>
            </a:endParaRPr>
          </a:p>
          <a:p>
            <a:pPr fontAlgn="base">
              <a:spcBef>
                <a:spcPts val="300"/>
              </a:spcBef>
              <a:spcAft>
                <a:spcPts val="0"/>
              </a:spcAft>
            </a:pPr>
            <a:r>
              <a:rPr lang="en-US" sz="1200" b="0" dirty="0">
                <a:latin typeface="Source Sans Pro" panose="020B0503030403020204" pitchFamily="34" charset="0"/>
                <a:ea typeface="Source Sans Pro" panose="020B0503030403020204" pitchFamily="34" charset="0"/>
                <a:cs typeface="Arial" panose="020B0604020202020204" pitchFamily="34" charset="0"/>
              </a:rPr>
              <a:t>As a Consultant, Daniel has led research initiatives shaping critical insight around the evolution of high-performance networks across industrial, commercial and enterprise verticals. Daniel also helps keep a pulse on the market, providing curated content and updates to Harbor’s real-time market tracking across all sectors of the economy. Dan has helped lead two previous CABA Council engagements, and has deep expertise across networking technologies within buildings and homes. Prior to Harbor, Daniel has conducted economic research to complete his Honors thesis regarding Education Policy, entailing policy/market research and econometric analysis. He graduated from CU Boulder with a degree in Economics and a minor in Humanities.  </a:t>
            </a:r>
          </a:p>
          <a:p>
            <a:pPr fontAlgn="base">
              <a:spcBef>
                <a:spcPts val="300"/>
              </a:spcBef>
              <a:spcAft>
                <a:spcPts val="0"/>
              </a:spcAft>
            </a:pPr>
            <a:endParaRPr lang="en-US" sz="1200" b="0" dirty="0">
              <a:latin typeface="Source Sans Pro" panose="020B0503030403020204" pitchFamily="34" charset="0"/>
              <a:ea typeface="Source Sans Pro" panose="020B0503030403020204" pitchFamily="34" charset="0"/>
              <a:cs typeface="Arial" panose="020B0604020202020204" pitchFamily="34" charset="0"/>
            </a:endParaRPr>
          </a:p>
          <a:p>
            <a:pPr fontAlgn="base">
              <a:spcBef>
                <a:spcPts val="300"/>
              </a:spcBef>
              <a:spcAft>
                <a:spcPts val="0"/>
              </a:spcAft>
            </a:pPr>
            <a:endParaRPr lang="en-US" sz="1200" b="0" dirty="0">
              <a:latin typeface="Source Sans Pro" panose="020B0503030403020204" pitchFamily="34" charset="0"/>
              <a:ea typeface="Source Sans Pro" panose="020B0503030403020204" pitchFamily="34" charset="0"/>
              <a:cs typeface="Arial" panose="020B0604020202020204" pitchFamily="34" charset="0"/>
            </a:endParaRPr>
          </a:p>
          <a:p>
            <a:pPr fontAlgn="base">
              <a:spcBef>
                <a:spcPts val="0"/>
              </a:spcBef>
              <a:spcAft>
                <a:spcPts val="0"/>
              </a:spcAft>
            </a:pPr>
            <a:endParaRPr lang="en-US" sz="1200" dirty="0">
              <a:solidFill>
                <a:srgbClr val="000000"/>
              </a:solidFill>
              <a:latin typeface="Source Sans Pro" panose="020B0503030403020204" pitchFamily="34" charset="0"/>
              <a:ea typeface="Source Sans Pro" panose="020B0503030403020204" pitchFamily="34" charset="0"/>
              <a:cs typeface="Segoe UI" panose="020B0502040204020203" pitchFamily="34" charset="0"/>
            </a:endParaRPr>
          </a:p>
        </p:txBody>
      </p:sp>
    </p:spTree>
    <p:extLst>
      <p:ext uri="{BB962C8B-B14F-4D97-AF65-F5344CB8AC3E}">
        <p14:creationId xmlns:p14="http://schemas.microsoft.com/office/powerpoint/2010/main" val="2588175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91C724-C772-9C68-7C0B-BBB0B0B4311B}"/>
              </a:ext>
            </a:extLst>
          </p:cNvPr>
          <p:cNvSpPr>
            <a:spLocks noGrp="1"/>
          </p:cNvSpPr>
          <p:nvPr>
            <p:ph idx="1"/>
          </p:nvPr>
        </p:nvSpPr>
        <p:spPr>
          <a:xfrm>
            <a:off x="914399" y="2194560"/>
            <a:ext cx="7136781" cy="5212080"/>
          </a:xfrm>
        </p:spPr>
        <p:txBody>
          <a:bodyPr/>
          <a:lstStyle/>
          <a:p>
            <a:r>
              <a:rPr lang="en-US" dirty="0"/>
              <a:t>Harbor’s Approach and the Value of Configured Research Services</a:t>
            </a:r>
          </a:p>
          <a:p>
            <a:r>
              <a:rPr lang="en-US" sz="1800" b="0" dirty="0"/>
              <a:t>For 2023, Harbor Research is proposing a different approach to conducting research for CABA. In the past, a single, broad topic was selected, researched, and analyzed, resulting in a 100+-page written report. While informative and valuable, these long-form reports are difficult to digest and may not cover other topics of interest to research funders. </a:t>
            </a:r>
          </a:p>
          <a:p>
            <a:r>
              <a:rPr lang="en-US" sz="1800" b="0" dirty="0"/>
              <a:t>Instead of this single-report approach, Harbor is proposing to complete smaller, more focused and configured research reports in PowerPoint. This will allow Harbor and the Steering Committee to cover multiple important topics over the course of the year, which can be selected and adjusted based on the Steering Committee’s priorities. In addition to these “configured research projects,” Harbor will also provide regular updates on relevant market and technology news, a survey of buildings stakeholder needs and trends, and a set of interactions to help the Steering Committee understand what’s important and support strategic decision-making on a variety of topics throughout the year.</a:t>
            </a:r>
          </a:p>
          <a:p>
            <a:r>
              <a:rPr lang="en-US" sz="1800" b="0" dirty="0"/>
              <a:t>If this approach is too complex, or the Steering Committee would like to focus on an inter-related set of topics, we can instead provide a broader PowerPoint-based report in place of the configured research projects, along with the other deliverables described in this proposal. </a:t>
            </a:r>
          </a:p>
        </p:txBody>
      </p:sp>
      <p:sp>
        <p:nvSpPr>
          <p:cNvPr id="3" name="Title 2">
            <a:extLst>
              <a:ext uri="{FF2B5EF4-FFF2-40B4-BE49-F238E27FC236}">
                <a16:creationId xmlns:a16="http://schemas.microsoft.com/office/drawing/2014/main" id="{17AF9A11-9C25-204B-1F07-E48B81A7DB55}"/>
              </a:ext>
            </a:extLst>
          </p:cNvPr>
          <p:cNvSpPr>
            <a:spLocks noGrp="1"/>
          </p:cNvSpPr>
          <p:nvPr>
            <p:ph type="title"/>
          </p:nvPr>
        </p:nvSpPr>
        <p:spPr/>
        <p:txBody>
          <a:bodyPr/>
          <a:lstStyle/>
          <a:p>
            <a:r>
              <a:rPr lang="en-US" dirty="0"/>
              <a:t>Introduction &amp; Overview: Adjusting the Approach to CABA’s Research Projects</a:t>
            </a:r>
          </a:p>
        </p:txBody>
      </p:sp>
      <p:sp>
        <p:nvSpPr>
          <p:cNvPr id="4" name="Text Placeholder 3">
            <a:extLst>
              <a:ext uri="{FF2B5EF4-FFF2-40B4-BE49-F238E27FC236}">
                <a16:creationId xmlns:a16="http://schemas.microsoft.com/office/drawing/2014/main" id="{9992106F-4FE0-F1DA-53C7-9DAED975B9F0}"/>
              </a:ext>
            </a:extLst>
          </p:cNvPr>
          <p:cNvSpPr>
            <a:spLocks noGrp="1"/>
          </p:cNvSpPr>
          <p:nvPr>
            <p:ph type="body" sz="quarter" idx="20"/>
          </p:nvPr>
        </p:nvSpPr>
        <p:spPr/>
        <p:txBody>
          <a:bodyPr/>
          <a:lstStyle/>
          <a:p>
            <a:r>
              <a:rPr lang="en-US" dirty="0"/>
              <a:t>Harbor Research is proposing an alternative to the traditional approach to CABA’s Landmark Research projects. Below is a description of why this approach is valuable, and how we can further configure the approach to meet the needs of funders.</a:t>
            </a:r>
          </a:p>
        </p:txBody>
      </p:sp>
      <p:sp>
        <p:nvSpPr>
          <p:cNvPr id="5" name="Content Placeholder 1">
            <a:extLst>
              <a:ext uri="{FF2B5EF4-FFF2-40B4-BE49-F238E27FC236}">
                <a16:creationId xmlns:a16="http://schemas.microsoft.com/office/drawing/2014/main" id="{8337A9F4-9524-424E-2223-6F4918456316}"/>
              </a:ext>
            </a:extLst>
          </p:cNvPr>
          <p:cNvSpPr txBox="1">
            <a:spLocks/>
          </p:cNvSpPr>
          <p:nvPr/>
        </p:nvSpPr>
        <p:spPr>
          <a:xfrm>
            <a:off x="8954428" y="2194560"/>
            <a:ext cx="4761572" cy="146667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defTabSz="914400" rtl="0" eaLnBrk="1" latinLnBrk="0" hangingPunct="1">
              <a:lnSpc>
                <a:spcPct val="90000"/>
              </a:lnSpc>
              <a:spcBef>
                <a:spcPts val="1000"/>
              </a:spcBef>
              <a:buFont typeface="Arial" panose="020B0604020202020204" pitchFamily="34" charset="0"/>
              <a:buNone/>
              <a:defRPr lang="en-US" sz="2000" b="1" i="0" kern="1200">
                <a:solidFill>
                  <a:srgbClr val="383C3C"/>
                </a:solidFill>
                <a:latin typeface="Source Sans Pro Light" panose="020B0403030403020204" pitchFamily="34" charset="0"/>
                <a:ea typeface="Source Sans Pro Light" panose="020B0403030403020204" pitchFamily="34" charset="0"/>
                <a:cs typeface="+mn-cs"/>
              </a:defRPr>
            </a:lvl1pPr>
            <a:lvl2pPr marL="401638" indent="-161925" algn="l" defTabSz="914400" rtl="0" eaLnBrk="1" latinLnBrk="0" hangingPunct="1">
              <a:lnSpc>
                <a:spcPct val="90000"/>
              </a:lnSpc>
              <a:spcBef>
                <a:spcPts val="500"/>
              </a:spcBef>
              <a:buFont typeface="Arial" panose="020B0604020202020204" pitchFamily="34" charset="0"/>
              <a:buChar char="•"/>
              <a:tabLst/>
              <a:defRPr lang="en-US" sz="1800" b="0" i="0" kern="1200">
                <a:solidFill>
                  <a:srgbClr val="383C3C"/>
                </a:solidFill>
                <a:latin typeface="Source Sans Pro Light" panose="020B0403030403020204" pitchFamily="34" charset="0"/>
                <a:ea typeface="Source Sans Pro Light" panose="020B0403030403020204" pitchFamily="34" charset="0"/>
                <a:cs typeface="+mn-cs"/>
              </a:defRPr>
            </a:lvl2pPr>
            <a:lvl3pPr marL="754063" indent="-176213" algn="l" defTabSz="914400" rtl="0" eaLnBrk="1" latinLnBrk="0" hangingPunct="1">
              <a:lnSpc>
                <a:spcPct val="90000"/>
              </a:lnSpc>
              <a:spcBef>
                <a:spcPts val="500"/>
              </a:spcBef>
              <a:buFont typeface="Arial" panose="020B0604020202020204" pitchFamily="34" charset="0"/>
              <a:buChar char="•"/>
              <a:tabLst/>
              <a:defRPr lang="en-US" sz="1600" b="0" i="0" kern="1200">
                <a:solidFill>
                  <a:srgbClr val="383C3C"/>
                </a:solidFill>
                <a:latin typeface="Source Sans Pro Light" panose="020B0403030403020204" pitchFamily="34" charset="0"/>
                <a:ea typeface="Source Sans Pro Light" panose="020B0403030403020204" pitchFamily="34" charset="0"/>
                <a:cs typeface="+mn-cs"/>
              </a:defRPr>
            </a:lvl3pPr>
            <a:lvl4pPr marL="1092200" indent="-176213" algn="l" defTabSz="914400" rtl="0" eaLnBrk="1" latinLnBrk="0" hangingPunct="1">
              <a:lnSpc>
                <a:spcPct val="90000"/>
              </a:lnSpc>
              <a:spcBef>
                <a:spcPts val="500"/>
              </a:spcBef>
              <a:buFont typeface="Arial" panose="020B0604020202020204" pitchFamily="34" charset="0"/>
              <a:buChar char="•"/>
              <a:tabLst/>
              <a:defRPr lang="en-US" sz="1400" b="0" i="0" kern="1200">
                <a:solidFill>
                  <a:srgbClr val="383C3C"/>
                </a:solidFill>
                <a:latin typeface="Source Sans Pro Light" panose="020B0403030403020204" pitchFamily="34" charset="0"/>
                <a:ea typeface="Source Sans Pro Light" panose="020B0403030403020204" pitchFamily="34" charset="0"/>
                <a:cs typeface="+mn-cs"/>
              </a:defRPr>
            </a:lvl4pPr>
            <a:lvl5pPr marL="1381125" indent="-176213" algn="l" defTabSz="914400" rtl="0" eaLnBrk="1" latinLnBrk="0" hangingPunct="1">
              <a:lnSpc>
                <a:spcPct val="90000"/>
              </a:lnSpc>
              <a:spcBef>
                <a:spcPts val="500"/>
              </a:spcBef>
              <a:buFont typeface="Arial" panose="020B0604020202020204" pitchFamily="34" charset="0"/>
              <a:buChar char="•"/>
              <a:tabLst/>
              <a:defRPr lang="en-US" sz="1200" b="0" i="0" kern="1200">
                <a:solidFill>
                  <a:srgbClr val="383C3C"/>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dirty="0"/>
          </a:p>
          <a:p>
            <a:pPr fontAlgn="auto">
              <a:spcAft>
                <a:spcPts val="0"/>
              </a:spcAft>
            </a:pPr>
            <a:r>
              <a:rPr lang="en-US" sz="1800" b="0" dirty="0"/>
              <a:t>We believe CABA and the project funders will receive a significant amount of value through this adjusted approach. We look forward to the opportunity to work together.</a:t>
            </a:r>
          </a:p>
        </p:txBody>
      </p:sp>
      <p:pic>
        <p:nvPicPr>
          <p:cNvPr id="6" name="Picture 5">
            <a:extLst>
              <a:ext uri="{FF2B5EF4-FFF2-40B4-BE49-F238E27FC236}">
                <a16:creationId xmlns:a16="http://schemas.microsoft.com/office/drawing/2014/main" id="{6F1862BB-63EE-3FCA-7D93-EDF16ACA26B7}"/>
              </a:ext>
            </a:extLst>
          </p:cNvPr>
          <p:cNvPicPr>
            <a:picLocks noChangeAspect="1"/>
          </p:cNvPicPr>
          <p:nvPr/>
        </p:nvPicPr>
        <p:blipFill>
          <a:blip r:embed="rId3"/>
          <a:stretch>
            <a:fillRect/>
          </a:stretch>
        </p:blipFill>
        <p:spPr>
          <a:xfrm>
            <a:off x="11622026" y="4344387"/>
            <a:ext cx="2093974" cy="855012"/>
          </a:xfrm>
          <a:prstGeom prst="rect">
            <a:avLst/>
          </a:prstGeom>
        </p:spPr>
      </p:pic>
      <p:sp>
        <p:nvSpPr>
          <p:cNvPr id="7" name="Plus 6">
            <a:extLst>
              <a:ext uri="{FF2B5EF4-FFF2-40B4-BE49-F238E27FC236}">
                <a16:creationId xmlns:a16="http://schemas.microsoft.com/office/drawing/2014/main" id="{6730D0F8-E3B2-8C06-D7FF-1CF7F259111B}"/>
              </a:ext>
            </a:extLst>
          </p:cNvPr>
          <p:cNvSpPr/>
          <p:nvPr/>
        </p:nvSpPr>
        <p:spPr>
          <a:xfrm>
            <a:off x="10710745" y="4516244"/>
            <a:ext cx="546410" cy="568712"/>
          </a:xfrm>
          <a:prstGeom prst="mathPlus">
            <a:avLst>
              <a:gd name="adj1" fmla="val 1535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25B15E-A5B2-F4BD-E5DE-1815CA8D6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369" y="4143356"/>
            <a:ext cx="1582888" cy="1134100"/>
          </a:xfrm>
          <a:prstGeom prst="rect">
            <a:avLst/>
          </a:prstGeom>
        </p:spPr>
      </p:pic>
    </p:spTree>
    <p:extLst>
      <p:ext uri="{BB962C8B-B14F-4D97-AF65-F5344CB8AC3E}">
        <p14:creationId xmlns:p14="http://schemas.microsoft.com/office/powerpoint/2010/main" val="316885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dirty="0"/>
              <a:t>2023 Intelligent Buildings Research Service: Overview of Proposed Approach</a:t>
            </a:r>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a:xfrm>
            <a:off x="914400" y="1371600"/>
            <a:ext cx="12801594" cy="640080"/>
          </a:xfrm>
        </p:spPr>
        <p:txBody>
          <a:bodyPr/>
          <a:lstStyle/>
          <a:p>
            <a:r>
              <a:rPr lang="en-US" dirty="0"/>
              <a:t>CABA would like to update the way it conducts research to support its members. Instead of one, long-form landmark research report each year, it would like to try a more configured set of research activities that focuses on multiple topics of interest to funders throughout the year. With significant experience in providing such services and supporting CABA over the years, Harbor can support CABA and the Board of Directors well in this endeavor.</a:t>
            </a:r>
          </a:p>
          <a:p>
            <a:endParaRPr lang="en-US" dirty="0"/>
          </a:p>
        </p:txBody>
      </p:sp>
      <p:sp>
        <p:nvSpPr>
          <p:cNvPr id="5" name="Rectangle 4">
            <a:extLst>
              <a:ext uri="{FF2B5EF4-FFF2-40B4-BE49-F238E27FC236}">
                <a16:creationId xmlns:a16="http://schemas.microsoft.com/office/drawing/2014/main" id="{5745C4D7-0EF1-FBBE-1199-FE84FB92A777}"/>
              </a:ext>
            </a:extLst>
          </p:cNvPr>
          <p:cNvSpPr/>
          <p:nvPr/>
        </p:nvSpPr>
        <p:spPr>
          <a:xfrm>
            <a:off x="914408" y="2945311"/>
            <a:ext cx="8819600" cy="347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Intelligent Buildings Research Service: Overview of Components</a:t>
            </a:r>
          </a:p>
        </p:txBody>
      </p:sp>
      <p:sp>
        <p:nvSpPr>
          <p:cNvPr id="16" name="TextBox 15">
            <a:extLst>
              <a:ext uri="{FF2B5EF4-FFF2-40B4-BE49-F238E27FC236}">
                <a16:creationId xmlns:a16="http://schemas.microsoft.com/office/drawing/2014/main" id="{1CE983BA-D10D-05B4-9240-DB8257038F39}"/>
              </a:ext>
            </a:extLst>
          </p:cNvPr>
          <p:cNvSpPr txBox="1"/>
          <p:nvPr/>
        </p:nvSpPr>
        <p:spPr>
          <a:xfrm>
            <a:off x="6031854" y="3503989"/>
            <a:ext cx="3702154" cy="1200329"/>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Quarterly Market &amp; Technology Tracking (x3)</a:t>
            </a:r>
          </a:p>
          <a:p>
            <a:pPr marL="182880" indent="-182880">
              <a:spcBef>
                <a:spcPts val="600"/>
              </a:spcBef>
              <a:buFont typeface="Arial" panose="020B0604020202020204" pitchFamily="34" charset="0"/>
              <a:buChar char="•"/>
            </a:pPr>
            <a:r>
              <a:rPr lang="en-US" sz="1200" dirty="0"/>
              <a:t>Intelligent buildings-related M&amp;A, key funding rounds, and similar maneuvers from prior quarter</a:t>
            </a:r>
          </a:p>
          <a:p>
            <a:pPr marL="182880" indent="-182880">
              <a:spcBef>
                <a:spcPts val="600"/>
              </a:spcBef>
              <a:buFont typeface="Arial" panose="020B0604020202020204" pitchFamily="34" charset="0"/>
              <a:buChar char="•"/>
            </a:pPr>
            <a:r>
              <a:rPr lang="en-US" sz="1200" dirty="0"/>
              <a:t>Other key tech/market news, such as policy and regulatory updates from prior quarter</a:t>
            </a:r>
          </a:p>
        </p:txBody>
      </p:sp>
      <p:sp>
        <p:nvSpPr>
          <p:cNvPr id="18" name="Oval 17">
            <a:extLst>
              <a:ext uri="{FF2B5EF4-FFF2-40B4-BE49-F238E27FC236}">
                <a16:creationId xmlns:a16="http://schemas.microsoft.com/office/drawing/2014/main" id="{4985A097-989D-DD2E-4B1D-1EC66C1CD0E8}"/>
              </a:ext>
            </a:extLst>
          </p:cNvPr>
          <p:cNvSpPr/>
          <p:nvPr/>
        </p:nvSpPr>
        <p:spPr>
          <a:xfrm>
            <a:off x="914400" y="3559671"/>
            <a:ext cx="361952" cy="3472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19" name="TextBox 18">
            <a:extLst>
              <a:ext uri="{FF2B5EF4-FFF2-40B4-BE49-F238E27FC236}">
                <a16:creationId xmlns:a16="http://schemas.microsoft.com/office/drawing/2014/main" id="{BCD2F098-D6A7-1D23-6A07-ABCBC639A161}"/>
              </a:ext>
            </a:extLst>
          </p:cNvPr>
          <p:cNvSpPr txBox="1"/>
          <p:nvPr/>
        </p:nvSpPr>
        <p:spPr>
          <a:xfrm>
            <a:off x="1391028" y="3556298"/>
            <a:ext cx="3702154" cy="101566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Annual Building Operator Survey (x1)</a:t>
            </a:r>
          </a:p>
          <a:p>
            <a:pPr marL="182880" indent="-182880">
              <a:spcBef>
                <a:spcPts val="600"/>
              </a:spcBef>
              <a:buFont typeface="Arial" panose="020B0604020202020204" pitchFamily="34" charset="0"/>
              <a:buChar char="•"/>
            </a:pPr>
            <a:r>
              <a:rPr lang="en-US" sz="1200" dirty="0"/>
              <a:t>Survey covering key topics/opportunities to gain annual perspective of operator needs/outlook</a:t>
            </a:r>
          </a:p>
          <a:p>
            <a:pPr marL="182880" indent="-182880">
              <a:spcBef>
                <a:spcPts val="600"/>
              </a:spcBef>
              <a:buFont typeface="Arial" panose="020B0604020202020204" pitchFamily="34" charset="0"/>
              <a:buChar char="•"/>
            </a:pPr>
            <a:r>
              <a:rPr lang="en-US" sz="1200" dirty="0"/>
              <a:t>Co-branded 10-15-page survey highlights report</a:t>
            </a:r>
          </a:p>
        </p:txBody>
      </p:sp>
      <p:sp>
        <p:nvSpPr>
          <p:cNvPr id="20" name="Oval 19">
            <a:extLst>
              <a:ext uri="{FF2B5EF4-FFF2-40B4-BE49-F238E27FC236}">
                <a16:creationId xmlns:a16="http://schemas.microsoft.com/office/drawing/2014/main" id="{C7A91953-0E9A-2234-704F-B3F17FD62687}"/>
              </a:ext>
            </a:extLst>
          </p:cNvPr>
          <p:cNvSpPr/>
          <p:nvPr/>
        </p:nvSpPr>
        <p:spPr>
          <a:xfrm>
            <a:off x="5555226" y="3556298"/>
            <a:ext cx="361952" cy="3472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21" name="TextBox 20">
            <a:extLst>
              <a:ext uri="{FF2B5EF4-FFF2-40B4-BE49-F238E27FC236}">
                <a16:creationId xmlns:a16="http://schemas.microsoft.com/office/drawing/2014/main" id="{2886E95B-EFE9-86D6-D78F-B0BA8B02B2E3}"/>
              </a:ext>
            </a:extLst>
          </p:cNvPr>
          <p:cNvSpPr txBox="1"/>
          <p:nvPr/>
        </p:nvSpPr>
        <p:spPr>
          <a:xfrm>
            <a:off x="1391027" y="5039751"/>
            <a:ext cx="3854627" cy="127727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Configured Research Project (x3)</a:t>
            </a:r>
          </a:p>
          <a:p>
            <a:pPr marL="182880" indent="-182880">
              <a:spcBef>
                <a:spcPts val="600"/>
              </a:spcBef>
              <a:buFont typeface="Arial" panose="020B0604020202020204" pitchFamily="34" charset="0"/>
              <a:buChar char="•"/>
            </a:pPr>
            <a:r>
              <a:rPr lang="en-US" sz="1200" dirty="0"/>
              <a:t>Based on Q1 discussions and activities, determine 3 configured research projects to complete, 1/quarter </a:t>
            </a:r>
          </a:p>
          <a:p>
            <a:pPr marL="182880" indent="-182880">
              <a:spcBef>
                <a:spcPts val="600"/>
              </a:spcBef>
              <a:buFont typeface="Arial" panose="020B0604020202020204" pitchFamily="34" charset="0"/>
              <a:buChar char="•"/>
            </a:pPr>
            <a:r>
              <a:rPr lang="en-US" sz="1200" dirty="0"/>
              <a:t>Limited to 100 hours of analyst time per project</a:t>
            </a:r>
          </a:p>
          <a:p>
            <a:pPr marL="182880" indent="-182880">
              <a:spcBef>
                <a:spcPts val="600"/>
              </a:spcBef>
              <a:buFont typeface="Arial" panose="020B0604020202020204" pitchFamily="34" charset="0"/>
              <a:buChar char="•"/>
            </a:pPr>
            <a:r>
              <a:rPr lang="en-US" sz="1200" dirty="0"/>
              <a:t>One summary infographic per research project (x3 total)</a:t>
            </a:r>
          </a:p>
        </p:txBody>
      </p:sp>
      <p:sp>
        <p:nvSpPr>
          <p:cNvPr id="22" name="Oval 21">
            <a:extLst>
              <a:ext uri="{FF2B5EF4-FFF2-40B4-BE49-F238E27FC236}">
                <a16:creationId xmlns:a16="http://schemas.microsoft.com/office/drawing/2014/main" id="{6C4E5E6C-3020-1538-1760-3F4B54817761}"/>
              </a:ext>
            </a:extLst>
          </p:cNvPr>
          <p:cNvSpPr/>
          <p:nvPr/>
        </p:nvSpPr>
        <p:spPr>
          <a:xfrm>
            <a:off x="914400" y="5020040"/>
            <a:ext cx="361952" cy="3472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p>
        </p:txBody>
      </p:sp>
      <p:sp>
        <p:nvSpPr>
          <p:cNvPr id="33" name="TextBox 32">
            <a:extLst>
              <a:ext uri="{FF2B5EF4-FFF2-40B4-BE49-F238E27FC236}">
                <a16:creationId xmlns:a16="http://schemas.microsoft.com/office/drawing/2014/main" id="{0F50733E-5255-A935-41DB-637CDB984373}"/>
              </a:ext>
            </a:extLst>
          </p:cNvPr>
          <p:cNvSpPr txBox="1"/>
          <p:nvPr/>
        </p:nvSpPr>
        <p:spPr>
          <a:xfrm>
            <a:off x="6031853" y="5020040"/>
            <a:ext cx="3854613" cy="738664"/>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Steering Committee Meetings (x6) and other interactions (e.g., 1:1 meetings, think tank, organizational webinars)</a:t>
            </a:r>
            <a:endParaRPr lang="en-US" sz="1200" dirty="0"/>
          </a:p>
        </p:txBody>
      </p:sp>
      <p:sp>
        <p:nvSpPr>
          <p:cNvPr id="34" name="Oval 33">
            <a:extLst>
              <a:ext uri="{FF2B5EF4-FFF2-40B4-BE49-F238E27FC236}">
                <a16:creationId xmlns:a16="http://schemas.microsoft.com/office/drawing/2014/main" id="{9F24D075-2ECE-9534-7A61-2C43BD91A39A}"/>
              </a:ext>
            </a:extLst>
          </p:cNvPr>
          <p:cNvSpPr/>
          <p:nvPr/>
        </p:nvSpPr>
        <p:spPr>
          <a:xfrm>
            <a:off x="5555226" y="5090772"/>
            <a:ext cx="361952" cy="34720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4</a:t>
            </a:r>
          </a:p>
        </p:txBody>
      </p:sp>
    </p:spTree>
    <p:extLst>
      <p:ext uri="{BB962C8B-B14F-4D97-AF65-F5344CB8AC3E}">
        <p14:creationId xmlns:p14="http://schemas.microsoft.com/office/powerpoint/2010/main" val="491519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sz="3200" dirty="0"/>
              <a:t>Annual Building Owner/Operator Intelligent Buildings Survey</a:t>
            </a:r>
            <a:endParaRPr lang="en-US" dirty="0"/>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p:txBody>
          <a:bodyPr/>
          <a:lstStyle/>
          <a:p>
            <a:r>
              <a:rPr lang="en-US" dirty="0"/>
              <a:t>Harbor will develop and conduct an annual survey for intelligent buildings with the goal of staying up to date on owner/operator perceptions, adoption trends, and needs related to intelligent buildings.</a:t>
            </a:r>
          </a:p>
        </p:txBody>
      </p:sp>
      <p:sp>
        <p:nvSpPr>
          <p:cNvPr id="35" name="Oval 34">
            <a:extLst>
              <a:ext uri="{FF2B5EF4-FFF2-40B4-BE49-F238E27FC236}">
                <a16:creationId xmlns:a16="http://schemas.microsoft.com/office/drawing/2014/main" id="{60427C33-116D-315A-5022-625DED6819C6}"/>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1</a:t>
            </a:r>
          </a:p>
        </p:txBody>
      </p:sp>
      <p:sp>
        <p:nvSpPr>
          <p:cNvPr id="5" name="Rectangle 4">
            <a:extLst>
              <a:ext uri="{FF2B5EF4-FFF2-40B4-BE49-F238E27FC236}">
                <a16:creationId xmlns:a16="http://schemas.microsoft.com/office/drawing/2014/main" id="{661B4B0D-864B-864A-C356-51859AC470C8}"/>
              </a:ext>
            </a:extLst>
          </p:cNvPr>
          <p:cNvSpPr/>
          <p:nvPr/>
        </p:nvSpPr>
        <p:spPr>
          <a:xfrm>
            <a:off x="1823152" y="2487349"/>
            <a:ext cx="3974672" cy="347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Intelligent Buildings Survey &amp; Report</a:t>
            </a:r>
          </a:p>
        </p:txBody>
      </p:sp>
      <p:sp>
        <p:nvSpPr>
          <p:cNvPr id="6" name="TextBox 5">
            <a:extLst>
              <a:ext uri="{FF2B5EF4-FFF2-40B4-BE49-F238E27FC236}">
                <a16:creationId xmlns:a16="http://schemas.microsoft.com/office/drawing/2014/main" id="{38609870-A357-5EDB-C85F-F4EA0A36AE2D}"/>
              </a:ext>
            </a:extLst>
          </p:cNvPr>
          <p:cNvSpPr txBox="1"/>
          <p:nvPr/>
        </p:nvSpPr>
        <p:spPr>
          <a:xfrm>
            <a:off x="777622" y="2829921"/>
            <a:ext cx="1500063" cy="584775"/>
          </a:xfrm>
          <a:prstGeom prst="rect">
            <a:avLst/>
          </a:prstGeom>
          <a:noFill/>
        </p:spPr>
        <p:txBody>
          <a:bodyPr wrap="square"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t>Target Audience</a:t>
            </a:r>
          </a:p>
        </p:txBody>
      </p:sp>
      <p:sp>
        <p:nvSpPr>
          <p:cNvPr id="7" name="TextBox 6">
            <a:extLst>
              <a:ext uri="{FF2B5EF4-FFF2-40B4-BE49-F238E27FC236}">
                <a16:creationId xmlns:a16="http://schemas.microsoft.com/office/drawing/2014/main" id="{22E3D4F2-433B-16F4-5CFE-816FC1A7EE41}"/>
              </a:ext>
            </a:extLst>
          </p:cNvPr>
          <p:cNvSpPr txBox="1"/>
          <p:nvPr/>
        </p:nvSpPr>
        <p:spPr>
          <a:xfrm>
            <a:off x="777622" y="3727403"/>
            <a:ext cx="1500063" cy="584775"/>
          </a:xfrm>
          <a:prstGeom prst="rect">
            <a:avLst/>
          </a:prstGeom>
          <a:noFill/>
        </p:spPr>
        <p:txBody>
          <a:bodyPr wrap="square"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t>Proposed Scope</a:t>
            </a:r>
          </a:p>
        </p:txBody>
      </p:sp>
      <p:cxnSp>
        <p:nvCxnSpPr>
          <p:cNvPr id="10" name="Straight Connector 9">
            <a:extLst>
              <a:ext uri="{FF2B5EF4-FFF2-40B4-BE49-F238E27FC236}">
                <a16:creationId xmlns:a16="http://schemas.microsoft.com/office/drawing/2014/main" id="{03FACB55-37BD-5B41-2932-4B02D0FA68B8}"/>
              </a:ext>
            </a:extLst>
          </p:cNvPr>
          <p:cNvCxnSpPr>
            <a:cxnSpLocks/>
          </p:cNvCxnSpPr>
          <p:nvPr/>
        </p:nvCxnSpPr>
        <p:spPr>
          <a:xfrm flipH="1">
            <a:off x="777622" y="3578612"/>
            <a:ext cx="50202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381261-0971-30D3-3C10-81BFE523E21F}"/>
              </a:ext>
            </a:extLst>
          </p:cNvPr>
          <p:cNvSpPr txBox="1"/>
          <p:nvPr/>
        </p:nvSpPr>
        <p:spPr>
          <a:xfrm>
            <a:off x="1851821" y="2891928"/>
            <a:ext cx="3946007" cy="523220"/>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~250 Commercial Buildings Owner/Operators in Canada and USA</a:t>
            </a:r>
          </a:p>
        </p:txBody>
      </p:sp>
      <p:sp>
        <p:nvSpPr>
          <p:cNvPr id="12" name="TextBox 11">
            <a:extLst>
              <a:ext uri="{FF2B5EF4-FFF2-40B4-BE49-F238E27FC236}">
                <a16:creationId xmlns:a16="http://schemas.microsoft.com/office/drawing/2014/main" id="{0E3530E5-5EBF-8544-5BC9-94D60282C17A}"/>
              </a:ext>
            </a:extLst>
          </p:cNvPr>
          <p:cNvSpPr txBox="1"/>
          <p:nvPr/>
        </p:nvSpPr>
        <p:spPr>
          <a:xfrm>
            <a:off x="1851822" y="3711069"/>
            <a:ext cx="3702154" cy="738664"/>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Annual survey to understand current perceptions and future priorities related to intelligent buildings</a:t>
            </a:r>
          </a:p>
        </p:txBody>
      </p:sp>
      <p:sp>
        <p:nvSpPr>
          <p:cNvPr id="14" name="TextBox 13">
            <a:extLst>
              <a:ext uri="{FF2B5EF4-FFF2-40B4-BE49-F238E27FC236}">
                <a16:creationId xmlns:a16="http://schemas.microsoft.com/office/drawing/2014/main" id="{987C4094-1E59-0BDD-CE0E-685B0EA74525}"/>
              </a:ext>
            </a:extLst>
          </p:cNvPr>
          <p:cNvSpPr txBox="1"/>
          <p:nvPr/>
        </p:nvSpPr>
        <p:spPr>
          <a:xfrm>
            <a:off x="1851822" y="4608551"/>
            <a:ext cx="4161186" cy="1769715"/>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sz="1400" dirty="0"/>
              <a:t>Key Topics to Cover (starting point):</a:t>
            </a:r>
          </a:p>
          <a:p>
            <a:pPr marL="182880" indent="-182880">
              <a:spcBef>
                <a:spcPts val="600"/>
              </a:spcBef>
              <a:buFont typeface="Arial" panose="020B0604020202020204" pitchFamily="34" charset="0"/>
              <a:buChar char="•"/>
            </a:pPr>
            <a:r>
              <a:rPr lang="en-US" sz="1400" dirty="0"/>
              <a:t>Current state of intelligent building adoption</a:t>
            </a:r>
          </a:p>
          <a:p>
            <a:pPr marL="182880" indent="-182880">
              <a:spcBef>
                <a:spcPts val="600"/>
              </a:spcBef>
              <a:buFont typeface="Arial" panose="020B0604020202020204" pitchFamily="34" charset="0"/>
              <a:buChar char="•"/>
            </a:pPr>
            <a:r>
              <a:rPr lang="en-US" sz="1400" dirty="0"/>
              <a:t>Key trends impacting investment and priorities</a:t>
            </a:r>
          </a:p>
          <a:p>
            <a:pPr marL="182880" indent="-182880">
              <a:spcBef>
                <a:spcPts val="600"/>
              </a:spcBef>
              <a:buFont typeface="Arial" panose="020B0604020202020204" pitchFamily="34" charset="0"/>
              <a:buChar char="•"/>
            </a:pPr>
            <a:r>
              <a:rPr lang="en-US" sz="1400" dirty="0"/>
              <a:t>Next 12 months investment priorities</a:t>
            </a:r>
          </a:p>
          <a:p>
            <a:pPr marL="182880" indent="-182880">
              <a:spcBef>
                <a:spcPts val="600"/>
              </a:spcBef>
              <a:buFont typeface="Arial" panose="020B0604020202020204" pitchFamily="34" charset="0"/>
              <a:buChar char="•"/>
            </a:pPr>
            <a:r>
              <a:rPr lang="en-US" sz="1400" dirty="0"/>
              <a:t>Preferred suppliers</a:t>
            </a:r>
          </a:p>
          <a:p>
            <a:pPr marL="182880" indent="-182880">
              <a:spcBef>
                <a:spcPts val="600"/>
              </a:spcBef>
              <a:buFont typeface="Arial" panose="020B0604020202020204" pitchFamily="34" charset="0"/>
              <a:buChar char="•"/>
            </a:pPr>
            <a:r>
              <a:rPr lang="en-US" sz="1400" dirty="0"/>
              <a:t>Other annual topics as appropriate</a:t>
            </a:r>
            <a:endParaRPr lang="en-US" sz="1200" dirty="0"/>
          </a:p>
        </p:txBody>
      </p:sp>
      <p:sp>
        <p:nvSpPr>
          <p:cNvPr id="15" name="TextBox 14">
            <a:extLst>
              <a:ext uri="{FF2B5EF4-FFF2-40B4-BE49-F238E27FC236}">
                <a16:creationId xmlns:a16="http://schemas.microsoft.com/office/drawing/2014/main" id="{FBB741C0-D58E-CE90-70AF-57D9017B3A6E}"/>
              </a:ext>
            </a:extLst>
          </p:cNvPr>
          <p:cNvSpPr txBox="1"/>
          <p:nvPr/>
        </p:nvSpPr>
        <p:spPr>
          <a:xfrm>
            <a:off x="6676245" y="2487349"/>
            <a:ext cx="4161186" cy="180049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Deliverables</a:t>
            </a:r>
          </a:p>
          <a:p>
            <a:pPr marL="182880" indent="-182880">
              <a:spcBef>
                <a:spcPts val="600"/>
              </a:spcBef>
              <a:buFont typeface="Arial" panose="020B0604020202020204" pitchFamily="34" charset="0"/>
              <a:buChar char="•"/>
            </a:pPr>
            <a:r>
              <a:rPr lang="en-US" sz="1400" dirty="0"/>
              <a:t>Survey questionnaire</a:t>
            </a:r>
          </a:p>
          <a:p>
            <a:pPr marL="182880" indent="-182880">
              <a:spcBef>
                <a:spcPts val="600"/>
              </a:spcBef>
              <a:buFont typeface="Arial" panose="020B0604020202020204" pitchFamily="34" charset="0"/>
              <a:buChar char="•"/>
            </a:pPr>
            <a:r>
              <a:rPr lang="en-US" sz="1400" dirty="0"/>
              <a:t>Raw data and summary charts in Excel and PPT</a:t>
            </a:r>
          </a:p>
          <a:p>
            <a:pPr marL="182880" indent="-182880">
              <a:spcBef>
                <a:spcPts val="600"/>
              </a:spcBef>
              <a:buFont typeface="Arial" panose="020B0604020202020204" pitchFamily="34" charset="0"/>
              <a:buChar char="•"/>
            </a:pPr>
            <a:r>
              <a:rPr lang="en-US" sz="1400" dirty="0"/>
              <a:t>10-15-page survey PPT </a:t>
            </a:r>
            <a:r>
              <a:rPr lang="en-US" sz="1400" dirty="0" err="1"/>
              <a:t>ebook</a:t>
            </a:r>
            <a:r>
              <a:rPr lang="en-US" sz="1400" dirty="0"/>
              <a:t> and trends report</a:t>
            </a:r>
          </a:p>
          <a:p>
            <a:pPr marL="182880" indent="-182880">
              <a:spcBef>
                <a:spcPts val="600"/>
              </a:spcBef>
              <a:buFont typeface="Arial" panose="020B0604020202020204" pitchFamily="34" charset="0"/>
              <a:buChar char="•"/>
            </a:pPr>
            <a:r>
              <a:rPr lang="en-US" sz="1400" dirty="0"/>
              <a:t>2-page long-form executive summary (Word doc)</a:t>
            </a:r>
          </a:p>
          <a:p>
            <a:pPr marL="182880" indent="-182880">
              <a:spcBef>
                <a:spcPts val="600"/>
              </a:spcBef>
              <a:buFont typeface="Arial" panose="020B0604020202020204" pitchFamily="34" charset="0"/>
              <a:buChar char="•"/>
            </a:pPr>
            <a:r>
              <a:rPr lang="en-US" sz="1400" dirty="0"/>
              <a:t>1 summary infographic</a:t>
            </a:r>
          </a:p>
        </p:txBody>
      </p:sp>
      <p:sp>
        <p:nvSpPr>
          <p:cNvPr id="18" name="TextBox 17">
            <a:extLst>
              <a:ext uri="{FF2B5EF4-FFF2-40B4-BE49-F238E27FC236}">
                <a16:creationId xmlns:a16="http://schemas.microsoft.com/office/drawing/2014/main" id="{F49BB8BC-AD98-D07A-2B46-E66C8905F049}"/>
              </a:ext>
            </a:extLst>
          </p:cNvPr>
          <p:cNvSpPr txBox="1"/>
          <p:nvPr/>
        </p:nvSpPr>
        <p:spPr>
          <a:xfrm flipH="1">
            <a:off x="1941886" y="6524369"/>
            <a:ext cx="3620713" cy="523220"/>
          </a:xfrm>
          <a:prstGeom prst="rect">
            <a:avLst/>
          </a:prstGeom>
          <a:noFill/>
        </p:spPr>
        <p:txBody>
          <a:bodyPr wrap="square" lIns="0" rIns="0" rtlCol="0">
            <a:spAutoFit/>
          </a:bodyPr>
          <a:lstStyle/>
          <a:p>
            <a:pPr algn="l">
              <a:spcBef>
                <a:spcPts val="1200"/>
              </a:spcBef>
            </a:pPr>
            <a:r>
              <a:rPr lang="en-US" sz="1400" b="1" i="1" dirty="0">
                <a:solidFill>
                  <a:srgbClr val="C00000"/>
                </a:solidFill>
                <a:latin typeface="Source Sans Pro" panose="020B0503030403020204" pitchFamily="34" charset="0"/>
                <a:ea typeface="Source Sans Pro" panose="020B0503030403020204" pitchFamily="34" charset="0"/>
              </a:rPr>
              <a:t>Draft starting point for Annual Survey scope, to be refined via steering committee meetings</a:t>
            </a:r>
          </a:p>
        </p:txBody>
      </p:sp>
      <p:sp>
        <p:nvSpPr>
          <p:cNvPr id="19" name="Triangle 18">
            <a:extLst>
              <a:ext uri="{FF2B5EF4-FFF2-40B4-BE49-F238E27FC236}">
                <a16:creationId xmlns:a16="http://schemas.microsoft.com/office/drawing/2014/main" id="{9B08BBEB-5F86-1EA5-CDAC-31DE5FE3B560}"/>
              </a:ext>
            </a:extLst>
          </p:cNvPr>
          <p:cNvSpPr/>
          <p:nvPr/>
        </p:nvSpPr>
        <p:spPr>
          <a:xfrm rot="5400000">
            <a:off x="3980250" y="4573156"/>
            <a:ext cx="4560241" cy="439873"/>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F96B231-2AEE-20C8-12EA-36D4AECE8EE0}"/>
              </a:ext>
            </a:extLst>
          </p:cNvPr>
          <p:cNvSpPr txBox="1"/>
          <p:nvPr/>
        </p:nvSpPr>
        <p:spPr>
          <a:xfrm>
            <a:off x="6676245" y="4532598"/>
            <a:ext cx="4004753" cy="2585323"/>
          </a:xfrm>
          <a:prstGeom prst="rect">
            <a:avLst/>
          </a:prstGeom>
          <a:noFill/>
        </p:spPr>
        <p:txBody>
          <a:bodyPr wrap="square" lIns="0" rtlCol="0">
            <a:spAutoFit/>
          </a:bodyPr>
          <a:lstStyle>
            <a:defPPr>
              <a:defRPr lang="en-US"/>
            </a:defPPr>
            <a:lvl1pPr>
              <a:defRPr sz="1600">
                <a:latin typeface="Source Sans Pro" panose="020B0503030403020204" pitchFamily="34" charset="0"/>
                <a:ea typeface="Source Sans Pro" panose="020B0503030403020204" pitchFamily="34" charset="0"/>
                <a:cs typeface="Myriad Pro"/>
              </a:defRPr>
            </a:lvl1pPr>
          </a:lstStyle>
          <a:p>
            <a:r>
              <a:rPr lang="en-US" b="1" dirty="0">
                <a:solidFill>
                  <a:schemeClr val="accent1"/>
                </a:solidFill>
              </a:rPr>
              <a:t>Benefits &amp; Values</a:t>
            </a:r>
            <a:endParaRPr lang="en-US" sz="1400" b="1" dirty="0">
              <a:solidFill>
                <a:schemeClr val="accent1"/>
              </a:solidFill>
            </a:endParaRPr>
          </a:p>
          <a:p>
            <a:pPr marL="182880" indent="-182880">
              <a:spcBef>
                <a:spcPts val="600"/>
              </a:spcBef>
              <a:buFont typeface="Arial" panose="020B0604020202020204" pitchFamily="34" charset="0"/>
              <a:buChar char="•"/>
            </a:pPr>
            <a:r>
              <a:rPr lang="en-US" sz="1400" dirty="0"/>
              <a:t>Stay up-to-date on customer perceptions, adoption, and needs related to intelligent buildings</a:t>
            </a:r>
          </a:p>
          <a:p>
            <a:pPr marL="182880" indent="-182880">
              <a:spcBef>
                <a:spcPts val="600"/>
              </a:spcBef>
              <a:buFont typeface="Arial" panose="020B0604020202020204" pitchFamily="34" charset="0"/>
              <a:buChar char="•"/>
            </a:pPr>
            <a:r>
              <a:rPr lang="en-US" sz="1400" dirty="0"/>
              <a:t>Understand the impact of recent market developments on users</a:t>
            </a:r>
          </a:p>
          <a:p>
            <a:pPr marL="182880" indent="-182880">
              <a:spcBef>
                <a:spcPts val="600"/>
              </a:spcBef>
              <a:buFont typeface="Arial" panose="020B0604020202020204" pitchFamily="34" charset="0"/>
              <a:buChar char="•"/>
            </a:pPr>
            <a:r>
              <a:rPr lang="en-US" sz="1400" dirty="0"/>
              <a:t>Leverage graphics and charts from PPT-based trends report in key external presentations</a:t>
            </a:r>
          </a:p>
          <a:p>
            <a:pPr marL="182880" indent="-182880">
              <a:spcBef>
                <a:spcPts val="600"/>
              </a:spcBef>
              <a:buFont typeface="Arial" panose="020B0604020202020204" pitchFamily="34" charset="0"/>
              <a:buChar char="•"/>
            </a:pPr>
            <a:r>
              <a:rPr lang="en-US" sz="1400" dirty="0"/>
              <a:t>Identify and/or focus on topic areas for further research in configured research projects</a:t>
            </a:r>
          </a:p>
        </p:txBody>
      </p:sp>
      <p:sp>
        <p:nvSpPr>
          <p:cNvPr id="21" name="Oval 20">
            <a:extLst>
              <a:ext uri="{FF2B5EF4-FFF2-40B4-BE49-F238E27FC236}">
                <a16:creationId xmlns:a16="http://schemas.microsoft.com/office/drawing/2014/main" id="{8DCF3899-C5CC-E85B-897E-86B02380B422}"/>
              </a:ext>
            </a:extLst>
          </p:cNvPr>
          <p:cNvSpPr/>
          <p:nvPr/>
        </p:nvSpPr>
        <p:spPr>
          <a:xfrm>
            <a:off x="9878729" y="6858000"/>
            <a:ext cx="190617" cy="18284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3</a:t>
            </a:r>
          </a:p>
        </p:txBody>
      </p:sp>
      <p:pic>
        <p:nvPicPr>
          <p:cNvPr id="23" name="Picture 22" descr="A picture containing text, screenshot, design&#10;&#10;Description automatically generated">
            <a:extLst>
              <a:ext uri="{FF2B5EF4-FFF2-40B4-BE49-F238E27FC236}">
                <a16:creationId xmlns:a16="http://schemas.microsoft.com/office/drawing/2014/main" id="{371BC9D4-B236-AF95-23B2-800D886488CE}"/>
              </a:ext>
            </a:extLst>
          </p:cNvPr>
          <p:cNvPicPr>
            <a:picLocks noChangeAspect="1"/>
          </p:cNvPicPr>
          <p:nvPr/>
        </p:nvPicPr>
        <p:blipFill>
          <a:blip r:embed="rId3"/>
          <a:stretch>
            <a:fillRect/>
          </a:stretch>
        </p:blipFill>
        <p:spPr>
          <a:xfrm>
            <a:off x="10772507" y="2487349"/>
            <a:ext cx="2647174" cy="1486216"/>
          </a:xfrm>
          <a:prstGeom prst="rect">
            <a:avLst/>
          </a:prstGeom>
          <a:ln>
            <a:solidFill>
              <a:schemeClr val="tx1"/>
            </a:solidFill>
          </a:ln>
        </p:spPr>
      </p:pic>
      <p:pic>
        <p:nvPicPr>
          <p:cNvPr id="25" name="Picture 24" descr="A screenshot of a web page&#10;&#10;Description automatically generated with low confidence">
            <a:extLst>
              <a:ext uri="{FF2B5EF4-FFF2-40B4-BE49-F238E27FC236}">
                <a16:creationId xmlns:a16="http://schemas.microsoft.com/office/drawing/2014/main" id="{1A0E5C6E-3690-9F68-2128-CAC88E6EC9B4}"/>
              </a:ext>
            </a:extLst>
          </p:cNvPr>
          <p:cNvPicPr>
            <a:picLocks noChangeAspect="1"/>
          </p:cNvPicPr>
          <p:nvPr/>
        </p:nvPicPr>
        <p:blipFill>
          <a:blip r:embed="rId4"/>
          <a:stretch>
            <a:fillRect/>
          </a:stretch>
        </p:blipFill>
        <p:spPr>
          <a:xfrm>
            <a:off x="11033368" y="3153538"/>
            <a:ext cx="2647174" cy="1483842"/>
          </a:xfrm>
          <a:prstGeom prst="rect">
            <a:avLst/>
          </a:prstGeom>
          <a:ln>
            <a:solidFill>
              <a:schemeClr val="tx1"/>
            </a:solidFill>
          </a:ln>
        </p:spPr>
      </p:pic>
      <p:pic>
        <p:nvPicPr>
          <p:cNvPr id="27" name="Picture 26" descr="A picture containing text, screenshot, online advertising, website&#10;&#10;Description automatically generated">
            <a:extLst>
              <a:ext uri="{FF2B5EF4-FFF2-40B4-BE49-F238E27FC236}">
                <a16:creationId xmlns:a16="http://schemas.microsoft.com/office/drawing/2014/main" id="{7DCA5CA7-0962-9775-5963-9E0C66CF926D}"/>
              </a:ext>
            </a:extLst>
          </p:cNvPr>
          <p:cNvPicPr>
            <a:picLocks noChangeAspect="1"/>
          </p:cNvPicPr>
          <p:nvPr/>
        </p:nvPicPr>
        <p:blipFill>
          <a:blip r:embed="rId5"/>
          <a:stretch>
            <a:fillRect/>
          </a:stretch>
        </p:blipFill>
        <p:spPr>
          <a:xfrm>
            <a:off x="11315360" y="3868760"/>
            <a:ext cx="2647174" cy="1479581"/>
          </a:xfrm>
          <a:prstGeom prst="rect">
            <a:avLst/>
          </a:prstGeom>
          <a:ln>
            <a:solidFill>
              <a:schemeClr val="tx1"/>
            </a:solidFill>
          </a:ln>
        </p:spPr>
      </p:pic>
    </p:spTree>
    <p:extLst>
      <p:ext uri="{BB962C8B-B14F-4D97-AF65-F5344CB8AC3E}">
        <p14:creationId xmlns:p14="http://schemas.microsoft.com/office/powerpoint/2010/main" val="75945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BE678-334A-D704-5C6C-0A4F9D366DFE}"/>
              </a:ext>
            </a:extLst>
          </p:cNvPr>
          <p:cNvSpPr>
            <a:spLocks noGrp="1"/>
          </p:cNvSpPr>
          <p:nvPr>
            <p:ph type="title"/>
          </p:nvPr>
        </p:nvSpPr>
        <p:spPr/>
        <p:txBody>
          <a:bodyPr/>
          <a:lstStyle/>
          <a:p>
            <a:r>
              <a:rPr lang="en-US" sz="3200" dirty="0"/>
              <a:t>Quarterly Market &amp; Technology Tracking Overview</a:t>
            </a:r>
            <a:endParaRPr lang="en-US" dirty="0"/>
          </a:p>
        </p:txBody>
      </p:sp>
      <p:sp>
        <p:nvSpPr>
          <p:cNvPr id="4" name="Text Placeholder 3">
            <a:extLst>
              <a:ext uri="{FF2B5EF4-FFF2-40B4-BE49-F238E27FC236}">
                <a16:creationId xmlns:a16="http://schemas.microsoft.com/office/drawing/2014/main" id="{C396B697-8EBB-F64B-07CF-330775C2E535}"/>
              </a:ext>
            </a:extLst>
          </p:cNvPr>
          <p:cNvSpPr>
            <a:spLocks noGrp="1"/>
          </p:cNvSpPr>
          <p:nvPr>
            <p:ph type="body" sz="quarter" idx="20"/>
          </p:nvPr>
        </p:nvSpPr>
        <p:spPr/>
        <p:txBody>
          <a:bodyPr/>
          <a:lstStyle/>
          <a:p>
            <a:r>
              <a:rPr lang="en-US" dirty="0"/>
              <a:t>Harbor will develop a quarterly tracking report for Intelligent Buildings focused on news and events of interest from the prior quarter. Each report includes an overview of key events, analysis from Harbor analysts and key opportunity takeaways. </a:t>
            </a:r>
          </a:p>
        </p:txBody>
      </p:sp>
      <p:sp>
        <p:nvSpPr>
          <p:cNvPr id="2" name="Round Diagonal Corner Rectangle 1">
            <a:extLst>
              <a:ext uri="{FF2B5EF4-FFF2-40B4-BE49-F238E27FC236}">
                <a16:creationId xmlns:a16="http://schemas.microsoft.com/office/drawing/2014/main" id="{CEB4D1F7-00EE-E85D-D7A0-5B5138F78C3E}"/>
              </a:ext>
            </a:extLst>
          </p:cNvPr>
          <p:cNvSpPr/>
          <p:nvPr/>
        </p:nvSpPr>
        <p:spPr>
          <a:xfrm>
            <a:off x="914402" y="2517040"/>
            <a:ext cx="2984477" cy="381965"/>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Event Types</a:t>
            </a:r>
          </a:p>
        </p:txBody>
      </p:sp>
      <p:sp>
        <p:nvSpPr>
          <p:cNvPr id="8" name="Round Diagonal Corner Rectangle 7">
            <a:extLst>
              <a:ext uri="{FF2B5EF4-FFF2-40B4-BE49-F238E27FC236}">
                <a16:creationId xmlns:a16="http://schemas.microsoft.com/office/drawing/2014/main" id="{6876CAF4-7933-CFFF-28D8-6589FE57FA55}"/>
              </a:ext>
            </a:extLst>
          </p:cNvPr>
          <p:cNvSpPr/>
          <p:nvPr/>
        </p:nvSpPr>
        <p:spPr>
          <a:xfrm>
            <a:off x="4186776" y="2517040"/>
            <a:ext cx="2984476" cy="381965"/>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Ecosystem/Supplier Types</a:t>
            </a:r>
          </a:p>
        </p:txBody>
      </p:sp>
      <p:sp>
        <p:nvSpPr>
          <p:cNvPr id="9" name="Round Diagonal Corner Rectangle 8">
            <a:extLst>
              <a:ext uri="{FF2B5EF4-FFF2-40B4-BE49-F238E27FC236}">
                <a16:creationId xmlns:a16="http://schemas.microsoft.com/office/drawing/2014/main" id="{3CCE98CD-A8C5-E4A9-178D-6B15301B23CD}"/>
              </a:ext>
            </a:extLst>
          </p:cNvPr>
          <p:cNvSpPr/>
          <p:nvPr/>
        </p:nvSpPr>
        <p:spPr>
          <a:xfrm>
            <a:off x="7459150" y="2517040"/>
            <a:ext cx="2984477" cy="381965"/>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Markets</a:t>
            </a:r>
          </a:p>
        </p:txBody>
      </p:sp>
      <p:sp>
        <p:nvSpPr>
          <p:cNvPr id="13" name="TextBox 12">
            <a:extLst>
              <a:ext uri="{FF2B5EF4-FFF2-40B4-BE49-F238E27FC236}">
                <a16:creationId xmlns:a16="http://schemas.microsoft.com/office/drawing/2014/main" id="{51E66663-029A-4F4B-4A12-1D70F7FC610E}"/>
              </a:ext>
            </a:extLst>
          </p:cNvPr>
          <p:cNvSpPr txBox="1"/>
          <p:nvPr/>
        </p:nvSpPr>
        <p:spPr>
          <a:xfrm>
            <a:off x="914400" y="3021641"/>
            <a:ext cx="2984476" cy="2215991"/>
          </a:xfrm>
          <a:prstGeom prst="rect">
            <a:avLst/>
          </a:prstGeom>
          <a:noFill/>
        </p:spPr>
        <p:txBody>
          <a:bodyPr wrap="square" rtlCol="0">
            <a:spAutoFit/>
          </a:bodyPr>
          <a:lstStyle/>
          <a:p>
            <a:pPr marL="182873" indent="-182873">
              <a:spcBef>
                <a:spcPts val="1200"/>
              </a:spcBef>
              <a:buFont typeface="Arial" panose="020B0604020202020204" pitchFamily="34" charset="0"/>
              <a:buChar char="•"/>
            </a:pPr>
            <a:r>
              <a:rPr lang="en-US" sz="1400" dirty="0">
                <a:latin typeface="Source Sans Pro" panose="020B0503030403020204" pitchFamily="34" charset="0"/>
              </a:rPr>
              <a:t>Mergers and acquisitions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Investment and funding rounds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Standards, regulations and key policies impacting buildings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Key product/solution announcements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Key partnerships/relationships</a:t>
            </a:r>
          </a:p>
        </p:txBody>
      </p:sp>
      <p:sp>
        <p:nvSpPr>
          <p:cNvPr id="29" name="TextBox 28">
            <a:extLst>
              <a:ext uri="{FF2B5EF4-FFF2-40B4-BE49-F238E27FC236}">
                <a16:creationId xmlns:a16="http://schemas.microsoft.com/office/drawing/2014/main" id="{9DA20BDC-1E15-09B7-2923-9C4130F5D966}"/>
              </a:ext>
            </a:extLst>
          </p:cNvPr>
          <p:cNvSpPr txBox="1"/>
          <p:nvPr/>
        </p:nvSpPr>
        <p:spPr>
          <a:xfrm>
            <a:off x="4186777" y="3021642"/>
            <a:ext cx="2984476" cy="2893100"/>
          </a:xfrm>
          <a:prstGeom prst="rect">
            <a:avLst/>
          </a:prstGeom>
          <a:noFill/>
        </p:spPr>
        <p:txBody>
          <a:bodyPr wrap="square" rtlCol="0">
            <a:spAutoFit/>
          </a:bodyPr>
          <a:lstStyle/>
          <a:p>
            <a:pPr marL="182873" indent="-182873">
              <a:spcBef>
                <a:spcPts val="1200"/>
              </a:spcBef>
              <a:buFont typeface="Arial" panose="020B0604020202020204" pitchFamily="34" charset="0"/>
              <a:buChar char="•"/>
            </a:pPr>
            <a:r>
              <a:rPr lang="en-US" sz="1400" dirty="0">
                <a:latin typeface="Source Sans Pro" panose="020B0503030403020204" pitchFamily="34" charset="0"/>
              </a:rPr>
              <a:t>Computing &amp; Connectivity</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Automation &amp; Control</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OEMs/Machine Builders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Electric/Gas/Water Utilities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Telecom/Cloud Service Providers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Independent Software Vendors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System Integrators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Property Management</a:t>
            </a:r>
          </a:p>
        </p:txBody>
      </p:sp>
      <p:sp>
        <p:nvSpPr>
          <p:cNvPr id="30" name="TextBox 29">
            <a:extLst>
              <a:ext uri="{FF2B5EF4-FFF2-40B4-BE49-F238E27FC236}">
                <a16:creationId xmlns:a16="http://schemas.microsoft.com/office/drawing/2014/main" id="{21427B78-65DB-16CB-BE86-62529668A29B}"/>
              </a:ext>
            </a:extLst>
          </p:cNvPr>
          <p:cNvSpPr txBox="1"/>
          <p:nvPr/>
        </p:nvSpPr>
        <p:spPr>
          <a:xfrm>
            <a:off x="7459150" y="3021642"/>
            <a:ext cx="2984476" cy="1415772"/>
          </a:xfrm>
          <a:prstGeom prst="rect">
            <a:avLst/>
          </a:prstGeom>
          <a:noFill/>
        </p:spPr>
        <p:txBody>
          <a:bodyPr wrap="square" rtlCol="0">
            <a:spAutoFit/>
          </a:bodyPr>
          <a:lstStyle/>
          <a:p>
            <a:pPr marL="182873" indent="-182873">
              <a:spcBef>
                <a:spcPts val="1200"/>
              </a:spcBef>
              <a:buFont typeface="Arial" panose="020B0604020202020204" pitchFamily="34" charset="0"/>
              <a:buChar char="•"/>
            </a:pPr>
            <a:r>
              <a:rPr lang="en-US" sz="1400" dirty="0">
                <a:latin typeface="Source Sans Pro" panose="020B0503030403020204" pitchFamily="34" charset="0"/>
              </a:rPr>
              <a:t>Intelligent Buildings</a:t>
            </a:r>
          </a:p>
          <a:p>
            <a:pPr marL="621573" lvl="1" indent="-182873">
              <a:spcBef>
                <a:spcPts val="1200"/>
              </a:spcBef>
              <a:buFont typeface="Arial" panose="020B0604020202020204" pitchFamily="34" charset="0"/>
              <a:buChar char="•"/>
            </a:pPr>
            <a:r>
              <a:rPr lang="en-US" sz="1400" dirty="0">
                <a:latin typeface="Source Sans Pro" panose="020B0503030403020204" pitchFamily="34" charset="0"/>
              </a:rPr>
              <a:t>Commercial</a:t>
            </a:r>
          </a:p>
          <a:p>
            <a:pPr marL="621573" lvl="1" indent="-182873">
              <a:spcBef>
                <a:spcPts val="1200"/>
              </a:spcBef>
              <a:buFont typeface="Arial" panose="020B0604020202020204" pitchFamily="34" charset="0"/>
              <a:buChar char="•"/>
            </a:pPr>
            <a:r>
              <a:rPr lang="en-US" sz="1400" dirty="0">
                <a:latin typeface="Source Sans Pro" panose="020B0503030403020204" pitchFamily="34" charset="0"/>
              </a:rPr>
              <a:t>Institutional</a:t>
            </a:r>
          </a:p>
          <a:p>
            <a:pPr marL="621573" lvl="1" indent="-182873">
              <a:spcBef>
                <a:spcPts val="1200"/>
              </a:spcBef>
              <a:buFont typeface="Arial" panose="020B0604020202020204" pitchFamily="34" charset="0"/>
              <a:buChar char="•"/>
            </a:pPr>
            <a:r>
              <a:rPr lang="en-US" sz="1400" dirty="0">
                <a:latin typeface="Source Sans Pro" panose="020B0503030403020204" pitchFamily="34" charset="0"/>
              </a:rPr>
              <a:t>Industrial</a:t>
            </a:r>
          </a:p>
        </p:txBody>
      </p:sp>
      <p:sp>
        <p:nvSpPr>
          <p:cNvPr id="31" name="Round Diagonal Corner Rectangle 30">
            <a:extLst>
              <a:ext uri="{FF2B5EF4-FFF2-40B4-BE49-F238E27FC236}">
                <a16:creationId xmlns:a16="http://schemas.microsoft.com/office/drawing/2014/main" id="{97E4EBB0-A650-3E3D-8D06-23B13D29ED60}"/>
              </a:ext>
            </a:extLst>
          </p:cNvPr>
          <p:cNvSpPr/>
          <p:nvPr/>
        </p:nvSpPr>
        <p:spPr>
          <a:xfrm>
            <a:off x="10731524" y="2517040"/>
            <a:ext cx="2984476" cy="381965"/>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Technologies/Trends</a:t>
            </a:r>
          </a:p>
        </p:txBody>
      </p:sp>
      <p:sp>
        <p:nvSpPr>
          <p:cNvPr id="32" name="TextBox 31">
            <a:extLst>
              <a:ext uri="{FF2B5EF4-FFF2-40B4-BE49-F238E27FC236}">
                <a16:creationId xmlns:a16="http://schemas.microsoft.com/office/drawing/2014/main" id="{FE95DB47-E876-1F29-356B-604BEADAF3CD}"/>
              </a:ext>
            </a:extLst>
          </p:cNvPr>
          <p:cNvSpPr txBox="1"/>
          <p:nvPr/>
        </p:nvSpPr>
        <p:spPr>
          <a:xfrm>
            <a:off x="10731524" y="3021642"/>
            <a:ext cx="2984476" cy="3754874"/>
          </a:xfrm>
          <a:prstGeom prst="rect">
            <a:avLst/>
          </a:prstGeom>
          <a:noFill/>
        </p:spPr>
        <p:txBody>
          <a:bodyPr wrap="square" rtlCol="0">
            <a:spAutoFit/>
          </a:bodyPr>
          <a:lstStyle/>
          <a:p>
            <a:pPr marL="182873" indent="-182873">
              <a:spcBef>
                <a:spcPts val="1200"/>
              </a:spcBef>
              <a:buFont typeface="Arial" panose="020B0604020202020204" pitchFamily="34" charset="0"/>
              <a:buChar char="•"/>
            </a:pPr>
            <a:r>
              <a:rPr lang="en-US" sz="1400" dirty="0">
                <a:latin typeface="Source Sans Pro" panose="020B0503030403020204" pitchFamily="34" charset="0"/>
              </a:rPr>
              <a:t>Sensing &amp; embedded systems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Building automation and management</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Equipment and physical buildings systems (e.g., HVAC, power distribution, etc.)</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Networks/Connectivity</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Data management and platforms</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Energy management</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Asset management (e.g., predictive maintenance, digital twin)</a:t>
            </a:r>
          </a:p>
          <a:p>
            <a:pPr marL="182873" indent="-182873">
              <a:spcBef>
                <a:spcPts val="1200"/>
              </a:spcBef>
              <a:buFont typeface="Arial" panose="020B0604020202020204" pitchFamily="34" charset="0"/>
              <a:buChar char="•"/>
            </a:pPr>
            <a:r>
              <a:rPr lang="en-US" sz="1400" dirty="0">
                <a:latin typeface="Source Sans Pro" panose="020B0503030403020204" pitchFamily="34" charset="0"/>
              </a:rPr>
              <a:t>AI/ML, Analytics</a:t>
            </a:r>
          </a:p>
        </p:txBody>
      </p:sp>
      <p:sp>
        <p:nvSpPr>
          <p:cNvPr id="34" name="TextBox 33">
            <a:extLst>
              <a:ext uri="{FF2B5EF4-FFF2-40B4-BE49-F238E27FC236}">
                <a16:creationId xmlns:a16="http://schemas.microsoft.com/office/drawing/2014/main" id="{748E552B-65EC-B0F1-EC44-D1869565E139}"/>
              </a:ext>
            </a:extLst>
          </p:cNvPr>
          <p:cNvSpPr txBox="1"/>
          <p:nvPr/>
        </p:nvSpPr>
        <p:spPr>
          <a:xfrm>
            <a:off x="893135" y="2095083"/>
            <a:ext cx="9581149" cy="338554"/>
          </a:xfrm>
          <a:prstGeom prst="rect">
            <a:avLst/>
          </a:prstGeom>
          <a:noFill/>
        </p:spPr>
        <p:txBody>
          <a:bodyPr wrap="none" lIns="0" rIns="0" rtlCol="0">
            <a:spAutoFit/>
          </a:bodyPr>
          <a:lstStyle/>
          <a:p>
            <a:pPr algn="l">
              <a:spcBef>
                <a:spcPts val="1200"/>
              </a:spcBef>
            </a:pPr>
            <a:r>
              <a:rPr lang="en-US" sz="1600" b="1" i="1" dirty="0">
                <a:solidFill>
                  <a:srgbClr val="C00000"/>
                </a:solidFill>
                <a:latin typeface="Source Sans Pro" panose="020B0503030403020204" pitchFamily="34" charset="0"/>
                <a:ea typeface="Source Sans Pro" panose="020B0503030403020204" pitchFamily="34" charset="0"/>
              </a:rPr>
              <a:t>Draft starting point for tracking categories and dimensions, to be refined via steering committee meetings</a:t>
            </a:r>
          </a:p>
        </p:txBody>
      </p:sp>
      <p:sp>
        <p:nvSpPr>
          <p:cNvPr id="35" name="Oval 34">
            <a:extLst>
              <a:ext uri="{FF2B5EF4-FFF2-40B4-BE49-F238E27FC236}">
                <a16:creationId xmlns:a16="http://schemas.microsoft.com/office/drawing/2014/main" id="{60427C33-116D-315A-5022-625DED6819C6}"/>
              </a:ext>
            </a:extLst>
          </p:cNvPr>
          <p:cNvSpPr/>
          <p:nvPr/>
        </p:nvSpPr>
        <p:spPr>
          <a:xfrm>
            <a:off x="415670" y="783331"/>
            <a:ext cx="361952" cy="3472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p>
        </p:txBody>
      </p:sp>
      <p:sp>
        <p:nvSpPr>
          <p:cNvPr id="36" name="Right Arrow 35">
            <a:extLst>
              <a:ext uri="{FF2B5EF4-FFF2-40B4-BE49-F238E27FC236}">
                <a16:creationId xmlns:a16="http://schemas.microsoft.com/office/drawing/2014/main" id="{204835AF-3AA4-1073-2480-8496DC7EA9F8}"/>
              </a:ext>
            </a:extLst>
          </p:cNvPr>
          <p:cNvSpPr/>
          <p:nvPr/>
        </p:nvSpPr>
        <p:spPr>
          <a:xfrm>
            <a:off x="914400" y="6195930"/>
            <a:ext cx="2296632" cy="63795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Source Sans Pro" panose="020B0503030403020204" pitchFamily="34" charset="0"/>
                <a:ea typeface="Source Sans Pro" panose="020B0503030403020204" pitchFamily="34" charset="0"/>
              </a:rPr>
              <a:t>Key Deliverables</a:t>
            </a:r>
          </a:p>
        </p:txBody>
      </p:sp>
      <p:sp>
        <p:nvSpPr>
          <p:cNvPr id="37" name="TextBox 36">
            <a:extLst>
              <a:ext uri="{FF2B5EF4-FFF2-40B4-BE49-F238E27FC236}">
                <a16:creationId xmlns:a16="http://schemas.microsoft.com/office/drawing/2014/main" id="{003DEACD-AC95-7044-DE95-FF5FF6B71DA0}"/>
              </a:ext>
            </a:extLst>
          </p:cNvPr>
          <p:cNvSpPr txBox="1"/>
          <p:nvPr/>
        </p:nvSpPr>
        <p:spPr>
          <a:xfrm>
            <a:off x="3498930" y="6253296"/>
            <a:ext cx="5699499" cy="523220"/>
          </a:xfrm>
          <a:prstGeom prst="rect">
            <a:avLst/>
          </a:prstGeom>
          <a:noFill/>
        </p:spPr>
        <p:txBody>
          <a:bodyPr wrap="square" rtlCol="0">
            <a:spAutoFit/>
          </a:bodyPr>
          <a:lstStyle/>
          <a:p>
            <a:pPr>
              <a:spcBef>
                <a:spcPts val="1200"/>
              </a:spcBef>
            </a:pPr>
            <a:r>
              <a:rPr lang="en-US" sz="1400" b="1" dirty="0">
                <a:latin typeface="Source Sans Pro" panose="020B0503030403020204" pitchFamily="34" charset="0"/>
              </a:rPr>
              <a:t>15-20-page quarterly tracking report in PPT (x3, one for each quarter), for Intelligent Buildings</a:t>
            </a:r>
            <a:endParaRPr lang="en-US" sz="1400" i="1" dirty="0">
              <a:latin typeface="Source Sans Pro" panose="020B0503030403020204" pitchFamily="34" charset="0"/>
            </a:endParaRPr>
          </a:p>
        </p:txBody>
      </p:sp>
      <p:sp>
        <p:nvSpPr>
          <p:cNvPr id="5" name="TextBox 4">
            <a:extLst>
              <a:ext uri="{FF2B5EF4-FFF2-40B4-BE49-F238E27FC236}">
                <a16:creationId xmlns:a16="http://schemas.microsoft.com/office/drawing/2014/main" id="{9D4352EC-D602-62C6-B37E-871872306762}"/>
              </a:ext>
            </a:extLst>
          </p:cNvPr>
          <p:cNvSpPr txBox="1"/>
          <p:nvPr/>
        </p:nvSpPr>
        <p:spPr>
          <a:xfrm>
            <a:off x="1010839" y="6679994"/>
            <a:ext cx="1752083" cy="307777"/>
          </a:xfrm>
          <a:prstGeom prst="rect">
            <a:avLst/>
          </a:prstGeom>
          <a:noFill/>
        </p:spPr>
        <p:txBody>
          <a:bodyPr wrap="none" lIns="0" rIns="0" rtlCol="0">
            <a:spAutoFit/>
          </a:bodyPr>
          <a:lstStyle/>
          <a:p>
            <a:pPr algn="l">
              <a:spcBef>
                <a:spcPts val="1200"/>
              </a:spcBef>
            </a:pPr>
            <a:r>
              <a:rPr lang="en-US" sz="1400" i="1" dirty="0">
                <a:latin typeface="Source Sans Pro" panose="020B0503030403020204" pitchFamily="34" charset="0"/>
                <a:ea typeface="Source Sans Pro" panose="020B0503030403020204" pitchFamily="34" charset="0"/>
              </a:rPr>
              <a:t>(see more on next page)</a:t>
            </a:r>
          </a:p>
        </p:txBody>
      </p:sp>
    </p:spTree>
    <p:extLst>
      <p:ext uri="{BB962C8B-B14F-4D97-AF65-F5344CB8AC3E}">
        <p14:creationId xmlns:p14="http://schemas.microsoft.com/office/powerpoint/2010/main" val="1175283854"/>
      </p:ext>
    </p:extLst>
  </p:cSld>
  <p:clrMapOvr>
    <a:masterClrMapping/>
  </p:clrMapOvr>
</p:sld>
</file>

<file path=ppt/theme/theme1.xml><?xml version="1.0" encoding="utf-8"?>
<a:theme xmlns:a="http://schemas.openxmlformats.org/drawingml/2006/main" name="Public Theme 2022">
  <a:themeElements>
    <a:clrScheme name="Custom 1">
      <a:dk1>
        <a:srgbClr val="36454F"/>
      </a:dk1>
      <a:lt1>
        <a:srgbClr val="FFFFFF"/>
      </a:lt1>
      <a:dk2>
        <a:srgbClr val="00304A"/>
      </a:dk2>
      <a:lt2>
        <a:srgbClr val="D6DFDF"/>
      </a:lt2>
      <a:accent1>
        <a:srgbClr val="016196"/>
      </a:accent1>
      <a:accent2>
        <a:srgbClr val="078870"/>
      </a:accent2>
      <a:accent3>
        <a:srgbClr val="5D1B28"/>
      </a:accent3>
      <a:accent4>
        <a:srgbClr val="33CC99"/>
      </a:accent4>
      <a:accent5>
        <a:srgbClr val="1A237E"/>
      </a:accent5>
      <a:accent6>
        <a:srgbClr val="179BE3"/>
      </a:accent6>
      <a:hlink>
        <a:srgbClr val="0052FF"/>
      </a:hlink>
      <a:folHlink>
        <a:srgbClr val="0033FF"/>
      </a:folHlink>
    </a:clrScheme>
    <a:fontScheme name="Custom 1">
      <a:majorFont>
        <a:latin typeface="Source Sans Pro Ligh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rIns="0" rtlCol="0">
        <a:spAutoFit/>
      </a:bodyPr>
      <a:lstStyle>
        <a:defPPr algn="l">
          <a:spcBef>
            <a:spcPts val="1200"/>
          </a:spcBef>
          <a:defRPr sz="1600" dirty="0" smtClean="0">
            <a:latin typeface="Source Sans Pro" panose="020B0503030403020204" pitchFamily="34" charset="0"/>
            <a:ea typeface="Source Sans Pro" panose="020B05030304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708C64057B5449A7C647DFD205653F" ma:contentTypeVersion="15" ma:contentTypeDescription="Create a new document." ma:contentTypeScope="" ma:versionID="b273481ece05c0f4fd45e63df955b9db">
  <xsd:schema xmlns:xsd="http://www.w3.org/2001/XMLSchema" xmlns:xs="http://www.w3.org/2001/XMLSchema" xmlns:p="http://schemas.microsoft.com/office/2006/metadata/properties" xmlns:ns2="33af74f5-d81b-4b22-83da-6bb3f65341b8" xmlns:ns3="89aaaf3b-3531-4a93-b69d-66d91b4e1e75" targetNamespace="http://schemas.microsoft.com/office/2006/metadata/properties" ma:root="true" ma:fieldsID="f23a18bc37e79aec69ebb90f28a531ce" ns2:_="" ns3:_="">
    <xsd:import namespace="33af74f5-d81b-4b22-83da-6bb3f65341b8"/>
    <xsd:import namespace="89aaaf3b-3531-4a93-b69d-66d91b4e1e75"/>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f74f5-d81b-4b22-83da-6bb3f65341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68e8c29-c1fb-405a-98bd-a061d8f85ba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aaaf3b-3531-4a93-b69d-66d91b4e1e7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09d0a5-ec89-4c1d-aa07-8a99ad2fcd23}" ma:internalName="TaxCatchAll" ma:showField="CatchAllData" ma:web="89aaaf3b-3531-4a93-b69d-66d91b4e1e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3af74f5-d81b-4b22-83da-6bb3f65341b8">
      <Terms xmlns="http://schemas.microsoft.com/office/infopath/2007/PartnerControls"/>
    </lcf76f155ced4ddcb4097134ff3c332f>
    <TaxCatchAll xmlns="89aaaf3b-3531-4a93-b69d-66d91b4e1e75" xsi:nil="true"/>
  </documentManagement>
</p:properties>
</file>

<file path=customXml/itemProps1.xml><?xml version="1.0" encoding="utf-8"?>
<ds:datastoreItem xmlns:ds="http://schemas.openxmlformats.org/officeDocument/2006/customXml" ds:itemID="{33B1D292-5AD9-4CFC-8E97-EEF448DF2574}">
  <ds:schemaRefs>
    <ds:schemaRef ds:uri="33af74f5-d81b-4b22-83da-6bb3f65341b8"/>
    <ds:schemaRef ds:uri="89aaaf3b-3531-4a93-b69d-66d91b4e1e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CA018E-0B28-4CAF-A8BB-0E47CA72EED3}">
  <ds:schemaRefs>
    <ds:schemaRef ds:uri="http://schemas.microsoft.com/sharepoint/v3/contenttype/forms"/>
  </ds:schemaRefs>
</ds:datastoreItem>
</file>

<file path=customXml/itemProps3.xml><?xml version="1.0" encoding="utf-8"?>
<ds:datastoreItem xmlns:ds="http://schemas.openxmlformats.org/officeDocument/2006/customXml" ds:itemID="{A3FF9378-FE4F-4A8B-8EAE-C81E83843560}">
  <ds:schemaRefs>
    <ds:schemaRef ds:uri="http://www.w3.org/XML/1998/namespace"/>
    <ds:schemaRef ds:uri="http://purl.org/dc/terms/"/>
    <ds:schemaRef ds:uri="33af74f5-d81b-4b22-83da-6bb3f65341b8"/>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89aaaf3b-3531-4a93-b69d-66d91b4e1e7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3448</TotalTime>
  <Words>4304</Words>
  <Application>Microsoft Macintosh PowerPoint</Application>
  <PresentationFormat>Custom</PresentationFormat>
  <Paragraphs>372</Paragraphs>
  <Slides>16</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GE Inspira</vt:lpstr>
      <vt:lpstr>Myriad Pro</vt:lpstr>
      <vt:lpstr>Source Sans Pro</vt:lpstr>
      <vt:lpstr>Source Sans Pro ExtraLight</vt:lpstr>
      <vt:lpstr>Source Sans Pro Light</vt:lpstr>
      <vt:lpstr>Source Sans Pro Semibold</vt:lpstr>
      <vt:lpstr>Symbol</vt:lpstr>
      <vt:lpstr>Public Theme 2022</vt:lpstr>
      <vt:lpstr>PowerPoint Presentation</vt:lpstr>
      <vt:lpstr>Overview of Harbor Research &amp; Our Scope of Services</vt:lpstr>
      <vt:lpstr>Harbor Research Serves Technology Innovators, OEMs &amp; Services Providers</vt:lpstr>
      <vt:lpstr>Harbor is Pleased to Have Served CABA IBC Several Times in Recent Years</vt:lpstr>
      <vt:lpstr>Project Team Overview: Over 60 years of collective experience</vt:lpstr>
      <vt:lpstr>Introduction &amp; Overview: Adjusting the Approach to CABA’s Research Projects</vt:lpstr>
      <vt:lpstr>2023 Intelligent Buildings Research Service: Overview of Proposed Approach</vt:lpstr>
      <vt:lpstr>Annual Building Owner/Operator Intelligent Buildings Survey</vt:lpstr>
      <vt:lpstr>Quarterly Market &amp; Technology Tracking Overview</vt:lpstr>
      <vt:lpstr>Quarterly Market &amp; Technology Tracking Outputs &amp; Benefits</vt:lpstr>
      <vt:lpstr>Configured Research Project Process</vt:lpstr>
      <vt:lpstr>Configured Research Project Deliverables &amp; Benefits</vt:lpstr>
      <vt:lpstr>Steering Committee Meetings, Interactions, &amp; Example Collaboration Timeline</vt:lpstr>
      <vt:lpstr>PowerPoint Presentation</vt:lpstr>
      <vt:lpstr>Reference Assignments for the Leaders in HVAC, Buildings, Energy &amp; Facilities</vt:lpstr>
      <vt:lpstr>Additional Intelligent Buildings &amp; Related Experience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William Costich</dc:creator>
  <cp:keywords>CTPClassification=CTP_NT</cp:keywords>
  <dc:description/>
  <cp:lastModifiedBy>Harry Pascarella</cp:lastModifiedBy>
  <cp:revision>37</cp:revision>
  <cp:lastPrinted>2022-07-05T12:37:00Z</cp:lastPrinted>
  <dcterms:created xsi:type="dcterms:W3CDTF">2019-03-06T18:17:33Z</dcterms:created>
  <dcterms:modified xsi:type="dcterms:W3CDTF">2023-05-31T16:22:32Z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e478fb52-36e5-42a1-bcbe-26f0a66f1baf</vt:lpwstr>
  </property>
  <property fmtid="{D5CDD505-2E9C-101B-9397-08002B2CF9AE}" pid="3" name="CTP_TimeStamp">
    <vt:lpwstr>2018-06-21 19:16:06Z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y fmtid="{D5CDD505-2E9C-101B-9397-08002B2CF9AE}" pid="8" name="ContentTypeId">
    <vt:lpwstr>0x01010035708C64057B5449A7C647DFD205653F</vt:lpwstr>
  </property>
  <property fmtid="{D5CDD505-2E9C-101B-9397-08002B2CF9AE}" pid="9" name="MediaServiceImageTags">
    <vt:lpwstr/>
  </property>
</Properties>
</file>