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5" r:id="rId5"/>
  </p:sldMasterIdLst>
  <p:notesMasterIdLst>
    <p:notesMasterId r:id="rId23"/>
  </p:notesMasterIdLst>
  <p:sldIdLst>
    <p:sldId id="541" r:id="rId6"/>
    <p:sldId id="260" r:id="rId7"/>
    <p:sldId id="3803" r:id="rId8"/>
    <p:sldId id="2147471322" r:id="rId9"/>
    <p:sldId id="2147471323" r:id="rId10"/>
    <p:sldId id="2147471324" r:id="rId11"/>
    <p:sldId id="2147471325" r:id="rId12"/>
    <p:sldId id="2147471328" r:id="rId13"/>
    <p:sldId id="2147471338" r:id="rId14"/>
    <p:sldId id="2147471377" r:id="rId15"/>
    <p:sldId id="2147471330" r:id="rId16"/>
    <p:sldId id="2147471329" r:id="rId17"/>
    <p:sldId id="2147471333" r:id="rId18"/>
    <p:sldId id="2147471340" r:id="rId19"/>
    <p:sldId id="2147471386" r:id="rId20"/>
    <p:sldId id="2147471359" r:id="rId21"/>
    <p:sldId id="21474713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64408E-E2ED-42FB-B823-8C223F1B87AA}" v="6" dt="2023-04-21T12:17:46.8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6054"/>
  </p:normalViewPr>
  <p:slideViewPr>
    <p:cSldViewPr snapToGrid="0">
      <p:cViewPr>
        <p:scale>
          <a:sx n="75" d="100"/>
          <a:sy n="75" d="100"/>
        </p:scale>
        <p:origin x="1092"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a" userId="eac6eb22-5f14-46b4-a4ea-a86e6e8c4acc" providerId="ADAL" clId="{EE64408E-E2ED-42FB-B823-8C223F1B87AA}"/>
    <pc:docChg chg="modSld">
      <pc:chgData name="Marta" userId="eac6eb22-5f14-46b4-a4ea-a86e6e8c4acc" providerId="ADAL" clId="{EE64408E-E2ED-42FB-B823-8C223F1B87AA}" dt="2023-04-21T12:17:54.625" v="5" actId="1076"/>
      <pc:docMkLst>
        <pc:docMk/>
      </pc:docMkLst>
      <pc:sldChg chg="modSp mod">
        <pc:chgData name="Marta" userId="eac6eb22-5f14-46b4-a4ea-a86e6e8c4acc" providerId="ADAL" clId="{EE64408E-E2ED-42FB-B823-8C223F1B87AA}" dt="2023-04-21T12:17:54.625" v="5" actId="1076"/>
        <pc:sldMkLst>
          <pc:docMk/>
          <pc:sldMk cId="741183452" sldId="2147471359"/>
        </pc:sldMkLst>
        <pc:spChg chg="mod">
          <ac:chgData name="Marta" userId="eac6eb22-5f14-46b4-a4ea-a86e6e8c4acc" providerId="ADAL" clId="{EE64408E-E2ED-42FB-B823-8C223F1B87AA}" dt="2023-04-21T12:17:43.960" v="3" actId="207"/>
          <ac:spMkLst>
            <pc:docMk/>
            <pc:sldMk cId="741183452" sldId="2147471359"/>
            <ac:spMk id="2" creationId="{00000000-0000-0000-0000-000000000000}"/>
          </ac:spMkLst>
        </pc:spChg>
        <pc:spChg chg="mod">
          <ac:chgData name="Marta" userId="eac6eb22-5f14-46b4-a4ea-a86e6e8c4acc" providerId="ADAL" clId="{EE64408E-E2ED-42FB-B823-8C223F1B87AA}" dt="2023-04-21T12:17:40.943" v="2" actId="207"/>
          <ac:spMkLst>
            <pc:docMk/>
            <pc:sldMk cId="741183452" sldId="2147471359"/>
            <ac:spMk id="6" creationId="{00000000-0000-0000-0000-000000000000}"/>
          </ac:spMkLst>
        </pc:spChg>
        <pc:spChg chg="mod">
          <ac:chgData name="Marta" userId="eac6eb22-5f14-46b4-a4ea-a86e6e8c4acc" providerId="ADAL" clId="{EE64408E-E2ED-42FB-B823-8C223F1B87AA}" dt="2023-04-21T12:17:54.625" v="5" actId="1076"/>
          <ac:spMkLst>
            <pc:docMk/>
            <pc:sldMk cId="741183452" sldId="2147471359"/>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A893DF-915A-BD4D-997E-8AD2995F75B4}" type="datetimeFigureOut">
              <a:rPr lang="en-US" smtClean="0"/>
              <a:t>4/21/2023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DCADD-6F70-3443-9552-90DED51B5193}" type="slidenum">
              <a:rPr lang="en-US" smtClean="0"/>
              <a:t>‹#›</a:t>
            </a:fld>
            <a:endParaRPr lang="en-US"/>
          </a:p>
        </p:txBody>
      </p:sp>
    </p:spTree>
    <p:extLst>
      <p:ext uri="{BB962C8B-B14F-4D97-AF65-F5344CB8AC3E}">
        <p14:creationId xmlns:p14="http://schemas.microsoft.com/office/powerpoint/2010/main" val="3193416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600"/>
              </a:lnSpc>
              <a:spcBef>
                <a:spcPts val="0"/>
              </a:spcBef>
              <a:spcAft>
                <a:spcPts val="1400"/>
              </a:spcAft>
            </a:pPr>
            <a:endParaRPr lang="en-US" sz="1200" dirty="0">
              <a:solidFill>
                <a:schemeClr val="tx2"/>
              </a:solidFill>
              <a:ea typeface="Merriweather" pitchFamily="2" charset="77"/>
              <a:cs typeface="Times New Roman" panose="02020603050405020304" pitchFamily="18" charset="0"/>
            </a:endParaRPr>
          </a:p>
          <a:p>
            <a:pPr marL="0" marR="0" algn="just">
              <a:lnSpc>
                <a:spcPts val="1600"/>
              </a:lnSpc>
              <a:spcBef>
                <a:spcPts val="0"/>
              </a:spcBef>
              <a:spcAft>
                <a:spcPts val="1400"/>
              </a:spcAft>
            </a:pPr>
            <a:r>
              <a:rPr lang="en-US" sz="1200" dirty="0">
                <a:solidFill>
                  <a:schemeClr val="tx2"/>
                </a:solidFill>
                <a:effectLst/>
                <a:ea typeface="Merriweather" pitchFamily="2" charset="77"/>
                <a:cs typeface="Times New Roman" panose="02020603050405020304" pitchFamily="18" charset="0"/>
              </a:rPr>
              <a:t>Thankfully, in 1986, this tradition was finally retired for more modern and humane sensor-based automation. </a:t>
            </a:r>
          </a:p>
          <a:p>
            <a:endParaRPr lang="en-US" dirty="0"/>
          </a:p>
        </p:txBody>
      </p:sp>
      <p:sp>
        <p:nvSpPr>
          <p:cNvPr id="4" name="Slide Number Placeholder 3"/>
          <p:cNvSpPr>
            <a:spLocks noGrp="1"/>
          </p:cNvSpPr>
          <p:nvPr>
            <p:ph type="sldNum" sz="quarter" idx="5"/>
          </p:nvPr>
        </p:nvSpPr>
        <p:spPr/>
        <p:txBody>
          <a:bodyPr/>
          <a:lstStyle/>
          <a:p>
            <a:fld id="{B72DCADD-6F70-3443-9552-90DED51B5193}" type="slidenum">
              <a:rPr lang="en-US" smtClean="0"/>
              <a:t>7</a:t>
            </a:fld>
            <a:endParaRPr lang="en-US"/>
          </a:p>
        </p:txBody>
      </p:sp>
    </p:spTree>
    <p:extLst>
      <p:ext uri="{BB962C8B-B14F-4D97-AF65-F5344CB8AC3E}">
        <p14:creationId xmlns:p14="http://schemas.microsoft.com/office/powerpoint/2010/main" val="12273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05A919-F8AD-A64A-BEA2-B66A6D0F2D45}" type="slidenum">
              <a:rPr lang="en-US" smtClean="0"/>
              <a:pPr/>
              <a:t>16</a:t>
            </a:fld>
            <a:endParaRPr lang="en-US"/>
          </a:p>
        </p:txBody>
      </p:sp>
    </p:spTree>
    <p:extLst>
      <p:ext uri="{BB962C8B-B14F-4D97-AF65-F5344CB8AC3E}">
        <p14:creationId xmlns:p14="http://schemas.microsoft.com/office/powerpoint/2010/main" val="2741367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05A919-F8AD-A64A-BEA2-B66A6D0F2D45}" type="slidenum">
              <a:rPr lang="en-US" smtClean="0"/>
              <a:t>17</a:t>
            </a:fld>
            <a:endParaRPr lang="en-US"/>
          </a:p>
        </p:txBody>
      </p:sp>
    </p:spTree>
    <p:extLst>
      <p:ext uri="{BB962C8B-B14F-4D97-AF65-F5344CB8AC3E}">
        <p14:creationId xmlns:p14="http://schemas.microsoft.com/office/powerpoint/2010/main" val="26117890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sp>
        <p:nvSpPr>
          <p:cNvPr id="3" name="Subtitle 2"/>
          <p:cNvSpPr>
            <a:spLocks noGrp="1"/>
          </p:cNvSpPr>
          <p:nvPr>
            <p:ph type="subTitle" idx="1" hasCustomPrompt="1"/>
          </p:nvPr>
        </p:nvSpPr>
        <p:spPr>
          <a:xfrm>
            <a:off x="812620" y="2195018"/>
            <a:ext cx="8940979" cy="1023327"/>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2022 Landmark Research Project</a:t>
            </a:r>
          </a:p>
          <a:p>
            <a:r>
              <a:rPr lang="en-US"/>
              <a:t>Healthy Buildings and Indoor Environmental Quality</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621" y="5171450"/>
            <a:ext cx="3669227" cy="1023327"/>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621" y="5171450"/>
            <a:ext cx="3669227" cy="1023327"/>
          </a:xfrm>
          <a:prstGeom prst="rect">
            <a:avLst/>
          </a:prstGeom>
        </p:spPr>
      </p:pic>
      <p:pic>
        <p:nvPicPr>
          <p:cNvPr id="15" name="Picture 14">
            <a:extLst>
              <a:ext uri="{FF2B5EF4-FFF2-40B4-BE49-F238E27FC236}">
                <a16:creationId xmlns:a16="http://schemas.microsoft.com/office/drawing/2014/main" id="{7B275C16-FC74-442C-8007-1C833F80D831}"/>
              </a:ext>
            </a:extLst>
          </p:cNvPr>
          <p:cNvPicPr>
            <a:picLocks noChangeAspect="1"/>
          </p:cNvPicPr>
          <p:nvPr/>
        </p:nvPicPr>
        <p:blipFill rotWithShape="1">
          <a:blip r:embed="rId4"/>
          <a:srcRect r="41850"/>
          <a:stretch/>
        </p:blipFill>
        <p:spPr>
          <a:xfrm>
            <a:off x="872839" y="498889"/>
            <a:ext cx="4705001" cy="1357499"/>
          </a:xfrm>
          <a:prstGeom prst="rect">
            <a:avLst/>
          </a:prstGeom>
        </p:spPr>
      </p:pic>
      <p:sp>
        <p:nvSpPr>
          <p:cNvPr id="8" name="Subtitle 2">
            <a:extLst>
              <a:ext uri="{FF2B5EF4-FFF2-40B4-BE49-F238E27FC236}">
                <a16:creationId xmlns:a16="http://schemas.microsoft.com/office/drawing/2014/main" id="{0BBC1A11-58C5-4786-ADE9-36F2CBF8B8C7}"/>
              </a:ext>
            </a:extLst>
          </p:cNvPr>
          <p:cNvSpPr txBox="1">
            <a:spLocks/>
          </p:cNvSpPr>
          <p:nvPr/>
        </p:nvSpPr>
        <p:spPr>
          <a:xfrm>
            <a:off x="827773" y="3464867"/>
            <a:ext cx="9048750" cy="16677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800" b="1">
                <a:solidFill>
                  <a:schemeClr val="tx1"/>
                </a:solidFill>
              </a:rPr>
              <a:t>Harbor Research</a:t>
            </a:r>
          </a:p>
        </p:txBody>
      </p:sp>
    </p:spTree>
    <p:extLst>
      <p:ext uri="{BB962C8B-B14F-4D97-AF65-F5344CB8AC3E}">
        <p14:creationId xmlns:p14="http://schemas.microsoft.com/office/powerpoint/2010/main" val="422803307"/>
      </p:ext>
    </p:extLst>
  </p:cSld>
  <p:clrMapOvr>
    <a:overrideClrMapping bg1="dk1" tx1="lt1" bg2="dk2" tx2="lt2" accent1="accent1" accent2="accent2" accent3="accent3" accent4="accent4" accent5="accent5" accent6="accent6" hlink="hlink" folHlink="folHlink"/>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76161120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92315137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Base 1">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Header text</a:t>
            </a:r>
          </a:p>
        </p:txBody>
      </p:sp>
      <p:sp>
        <p:nvSpPr>
          <p:cNvPr id="6" name="Slide Number Placeholder 3">
            <a:extLst>
              <a:ext uri="{FF2B5EF4-FFF2-40B4-BE49-F238E27FC236}">
                <a16:creationId xmlns:a16="http://schemas.microsoft.com/office/drawing/2014/main" id="{F70A4FDD-C88B-4C0F-95B3-E3C1D2A32ABF}"/>
              </a:ext>
            </a:extLst>
          </p:cNvPr>
          <p:cNvSpPr>
            <a:spLocks noGrp="1"/>
          </p:cNvSpPr>
          <p:nvPr>
            <p:ph type="sldNum" sz="quarter" idx="15"/>
          </p:nvPr>
        </p:nvSpPr>
        <p:spPr>
          <a:xfrm>
            <a:off x="273642" y="6362702"/>
            <a:ext cx="620027" cy="352458"/>
          </a:xfrm>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543889118"/>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Base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984664"/>
            <a:ext cx="5181600" cy="41922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307599337"/>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Base 3">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a:prstGeom prst="rect">
            <a:avLst/>
          </a:prstGeo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3" name="Text Placeholder 11"/>
          <p:cNvSpPr>
            <a:spLocks noGrp="1"/>
          </p:cNvSpPr>
          <p:nvPr>
            <p:ph type="body" sz="quarter" idx="12" hasCustomPrompt="1"/>
          </p:nvPr>
        </p:nvSpPr>
        <p:spPr>
          <a:xfrm>
            <a:off x="839788" y="1233488"/>
            <a:ext cx="6103272"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Header text</a:t>
            </a:r>
          </a:p>
        </p:txBody>
      </p:sp>
      <p:sp>
        <p:nvSpPr>
          <p:cNvPr id="4" name="Text Placeholder 3"/>
          <p:cNvSpPr>
            <a:spLocks noGrp="1"/>
          </p:cNvSpPr>
          <p:nvPr>
            <p:ph type="body" sz="quarter" idx="13" hasCustomPrompt="1"/>
          </p:nvPr>
        </p:nvSpPr>
        <p:spPr>
          <a:xfrm>
            <a:off x="839788" y="2159000"/>
            <a:ext cx="6081712" cy="4006850"/>
          </a:xfrm>
          <a:prstGeom prst="rect">
            <a:avLst/>
          </a:prstGeo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3660027134"/>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a:prstGeom prst="rect">
            <a:avLst/>
          </a:prstGeo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541790591"/>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 Column Header">
    <p:spTree>
      <p:nvGrpSpPr>
        <p:cNvPr id="1" name=""/>
        <p:cNvGrpSpPr/>
        <p:nvPr/>
      </p:nvGrpSpPr>
      <p:grpSpPr>
        <a:xfrm>
          <a:off x="0" y="0"/>
          <a:ext cx="0" cy="0"/>
          <a:chOff x="0" y="0"/>
          <a:chExt cx="0" cy="0"/>
        </a:xfrm>
      </p:grpSpPr>
      <p:sp>
        <p:nvSpPr>
          <p:cNvPr id="4" name="Text Placeholder 18"/>
          <p:cNvSpPr>
            <a:spLocks noGrp="1"/>
          </p:cNvSpPr>
          <p:nvPr>
            <p:ph type="body" sz="quarter" idx="11"/>
          </p:nvPr>
        </p:nvSpPr>
        <p:spPr>
          <a:xfrm>
            <a:off x="230718" y="1924051"/>
            <a:ext cx="11669183" cy="4116916"/>
          </a:xfrm>
          <a:prstGeom prst="rect">
            <a:avLst/>
          </a:prstGeom>
        </p:spPr>
        <p:txBody>
          <a:bodyPr/>
          <a:lstStyle>
            <a:lvl1pPr>
              <a:defRPr sz="2133">
                <a:solidFill>
                  <a:srgbClr val="7F7F7F"/>
                </a:solidFill>
                <a:latin typeface="Arial"/>
                <a:cs typeface="Arial"/>
              </a:defRPr>
            </a:lvl1pPr>
            <a:lvl2pPr marL="461422" indent="-457189">
              <a:buClr>
                <a:srgbClr val="00AEB2"/>
              </a:buClr>
              <a:defRPr sz="2133">
                <a:solidFill>
                  <a:srgbClr val="7F7F7F"/>
                </a:solidFill>
                <a:latin typeface="Arial"/>
                <a:cs typeface="Arial"/>
              </a:defRPr>
            </a:lvl2pPr>
            <a:lvl3pPr marL="1217054" indent="-457189">
              <a:buClr>
                <a:srgbClr val="F68A1E"/>
              </a:buClr>
              <a:defRPr sz="2133">
                <a:solidFill>
                  <a:srgbClr val="7F7F7F"/>
                </a:solidFill>
                <a:latin typeface="Arial"/>
                <a:cs typeface="Arial"/>
              </a:defRPr>
            </a:lvl3pPr>
            <a:lvl4pPr marL="1826638" indent="-457189">
              <a:buClr>
                <a:srgbClr val="00707E"/>
              </a:buClr>
              <a:defRPr sz="2133">
                <a:solidFill>
                  <a:srgbClr val="7F7F7F"/>
                </a:solidFill>
                <a:latin typeface="Arial"/>
                <a:cs typeface="Arial"/>
              </a:defRPr>
            </a:lvl4pPr>
            <a:lvl5pPr marL="2446805" indent="-457189">
              <a:buClr>
                <a:srgbClr val="F0B323"/>
              </a:buClr>
              <a:defRPr sz="2133">
                <a:solidFill>
                  <a:srgbClr val="7F7F7F"/>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1"/>
          <p:cNvSpPr>
            <a:spLocks noGrp="1"/>
          </p:cNvSpPr>
          <p:nvPr>
            <p:ph type="body" sz="quarter" idx="12" hasCustomPrompt="1"/>
          </p:nvPr>
        </p:nvSpPr>
        <p:spPr>
          <a:xfrm>
            <a:off x="230718" y="1259418"/>
            <a:ext cx="11669183" cy="664633"/>
          </a:xfrm>
          <a:prstGeom prst="rect">
            <a:avLst/>
          </a:prstGeom>
        </p:spPr>
        <p:txBody>
          <a:bodyPr vert="horz"/>
          <a:lstStyle>
            <a:lvl1pPr>
              <a:defRPr sz="3200" baseline="0">
                <a:solidFill>
                  <a:srgbClr val="F05A22"/>
                </a:solidFill>
                <a:latin typeface="Arial"/>
                <a:cs typeface="Arial"/>
              </a:defRPr>
            </a:lvl1pPr>
          </a:lstStyle>
          <a:p>
            <a:pPr lvl="0"/>
            <a:r>
              <a:rPr lang="en-US"/>
              <a:t>Click to Enter Header</a:t>
            </a:r>
          </a:p>
        </p:txBody>
      </p:sp>
      <p:sp>
        <p:nvSpPr>
          <p:cNvPr id="8" name="Text Placeholder 7"/>
          <p:cNvSpPr>
            <a:spLocks noGrp="1"/>
          </p:cNvSpPr>
          <p:nvPr>
            <p:ph type="body" sz="quarter" idx="13" hasCustomPrompt="1"/>
          </p:nvPr>
        </p:nvSpPr>
        <p:spPr>
          <a:xfrm>
            <a:off x="298451" y="278651"/>
            <a:ext cx="8252883" cy="483348"/>
          </a:xfrm>
          <a:prstGeom prst="rect">
            <a:avLst/>
          </a:prstGeom>
        </p:spPr>
        <p:txBody>
          <a:bodyPr vert="horz"/>
          <a:lstStyle>
            <a:lvl1pPr>
              <a:defRPr sz="1867" b="1" spc="267" baseline="0">
                <a:solidFill>
                  <a:srgbClr val="FFFFFF"/>
                </a:solidFill>
                <a:latin typeface="Arial"/>
                <a:cs typeface="Arial"/>
              </a:defRPr>
            </a:lvl1pPr>
            <a:lvl2pPr>
              <a:defRPr sz="1467" b="1">
                <a:solidFill>
                  <a:srgbClr val="FFFFFF"/>
                </a:solidFill>
                <a:latin typeface="Helvetica"/>
                <a:cs typeface="Helvetica"/>
              </a:defRPr>
            </a:lvl2pPr>
            <a:lvl3pPr>
              <a:defRPr sz="1467" b="1">
                <a:solidFill>
                  <a:srgbClr val="FFFFFF"/>
                </a:solidFill>
                <a:latin typeface="Helvetica"/>
                <a:cs typeface="Helvetica"/>
              </a:defRPr>
            </a:lvl3pPr>
            <a:lvl4pPr>
              <a:defRPr sz="1467" b="1">
                <a:solidFill>
                  <a:srgbClr val="FFFFFF"/>
                </a:solidFill>
                <a:latin typeface="Helvetica"/>
                <a:cs typeface="Helvetica"/>
              </a:defRPr>
            </a:lvl4pPr>
            <a:lvl5pPr>
              <a:defRPr sz="1467" b="1">
                <a:solidFill>
                  <a:srgbClr val="FFFFFF"/>
                </a:solidFill>
                <a:latin typeface="Helvetica"/>
                <a:cs typeface="Helvetica"/>
              </a:defRPr>
            </a:lvl5pPr>
          </a:lstStyle>
          <a:p>
            <a:pPr lvl="0"/>
            <a:r>
              <a:rPr lang="en-US"/>
              <a:t>CLICK TO ENTER PRESENTATION OR SECTION TITLE</a:t>
            </a:r>
          </a:p>
        </p:txBody>
      </p:sp>
      <p:sp>
        <p:nvSpPr>
          <p:cNvPr id="7" name="Slide Number Placeholder 3">
            <a:extLst>
              <a:ext uri="{FF2B5EF4-FFF2-40B4-BE49-F238E27FC236}">
                <a16:creationId xmlns:a16="http://schemas.microsoft.com/office/drawing/2014/main" id="{70E884FE-2DFD-4118-902C-7C9075D2885F}"/>
              </a:ext>
            </a:extLst>
          </p:cNvPr>
          <p:cNvSpPr>
            <a:spLocks noGrp="1"/>
          </p:cNvSpPr>
          <p:nvPr>
            <p:ph type="sldNum" sz="quarter" idx="15"/>
          </p:nvPr>
        </p:nvSpPr>
        <p:spPr>
          <a:xfrm>
            <a:off x="273642" y="6362702"/>
            <a:ext cx="620027" cy="352458"/>
          </a:xfrm>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3731029180"/>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Section Titl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14447" y="4015397"/>
            <a:ext cx="4503312" cy="2927565"/>
          </a:xfrm>
          <a:prstGeom prst="rect">
            <a:avLst/>
          </a:prstGeom>
        </p:spPr>
      </p:pic>
      <p:sp>
        <p:nvSpPr>
          <p:cNvPr id="2" name="Title 1"/>
          <p:cNvSpPr>
            <a:spLocks noGrp="1"/>
          </p:cNvSpPr>
          <p:nvPr>
            <p:ph type="ctrTitle"/>
          </p:nvPr>
        </p:nvSpPr>
        <p:spPr>
          <a:xfrm>
            <a:off x="838203" y="1469582"/>
            <a:ext cx="9490658" cy="1430025"/>
          </a:xfrm>
        </p:spPr>
        <p:txBody>
          <a:bodyPr anchor="t" anchorCtr="0">
            <a:normAutofit/>
          </a:bodyPr>
          <a:lstStyle>
            <a:lvl1pPr algn="l">
              <a:defRPr sz="5003" baseline="0">
                <a:latin typeface="Montserrat Light" charset="0"/>
              </a:defRPr>
            </a:lvl1pPr>
          </a:lstStyle>
          <a:p>
            <a:r>
              <a:rPr lang="en-US"/>
              <a:t>Click to edit Master title style</a:t>
            </a:r>
          </a:p>
        </p:txBody>
      </p:sp>
      <p:sp>
        <p:nvSpPr>
          <p:cNvPr id="3" name="Subtitle 2"/>
          <p:cNvSpPr>
            <a:spLocks noGrp="1"/>
          </p:cNvSpPr>
          <p:nvPr>
            <p:ph type="subTitle" idx="1"/>
          </p:nvPr>
        </p:nvSpPr>
        <p:spPr>
          <a:xfrm>
            <a:off x="838207" y="2991695"/>
            <a:ext cx="8331557" cy="1233983"/>
          </a:xfrm>
        </p:spPr>
        <p:txBody>
          <a:bodyPr/>
          <a:lstStyle>
            <a:lvl1pPr marL="0" indent="0" algn="l">
              <a:buNone/>
              <a:defRPr sz="2400" baseline="0">
                <a:solidFill>
                  <a:schemeClr val="tx1"/>
                </a:solidFill>
                <a:latin typeface="Montserrat" charset="0"/>
              </a:defRPr>
            </a:lvl1pPr>
            <a:lvl2pPr marL="457037" indent="0" algn="ctr">
              <a:buNone/>
              <a:defRPr sz="2002"/>
            </a:lvl2pPr>
            <a:lvl3pPr marL="914074" indent="0" algn="ctr">
              <a:buNone/>
              <a:defRPr sz="1801"/>
            </a:lvl3pPr>
            <a:lvl4pPr marL="1371118" indent="0" algn="ctr">
              <a:buNone/>
              <a:defRPr sz="1598"/>
            </a:lvl4pPr>
            <a:lvl5pPr marL="1828154" indent="0" algn="ctr">
              <a:buNone/>
              <a:defRPr sz="1598"/>
            </a:lvl5pPr>
            <a:lvl6pPr marL="2285191" indent="0" algn="ctr">
              <a:buNone/>
              <a:defRPr sz="1598"/>
            </a:lvl6pPr>
            <a:lvl7pPr marL="2742228" indent="0" algn="ctr">
              <a:buNone/>
              <a:defRPr sz="1598"/>
            </a:lvl7pPr>
            <a:lvl8pPr marL="3199272" indent="0" algn="ctr">
              <a:buNone/>
              <a:defRPr sz="1598"/>
            </a:lvl8pPr>
            <a:lvl9pPr marL="3656307" indent="0" algn="ctr">
              <a:buNone/>
              <a:defRPr sz="1598"/>
            </a:lvl9pPr>
          </a:lstStyle>
          <a:p>
            <a:r>
              <a:rPr lang="en-US"/>
              <a:t>Click to edit Master subtitle style</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14447" y="4015397"/>
            <a:ext cx="4503312" cy="2927565"/>
          </a:xfrm>
          <a:prstGeom prst="rect">
            <a:avLst/>
          </a:prstGeom>
        </p:spPr>
      </p:pic>
      <p:pic>
        <p:nvPicPr>
          <p:cNvPr id="4" name="Picture 3">
            <a:extLst>
              <a:ext uri="{FF2B5EF4-FFF2-40B4-BE49-F238E27FC236}">
                <a16:creationId xmlns:a16="http://schemas.microsoft.com/office/drawing/2014/main" id="{55346AA7-3798-4159-8A54-47E7A02A7F3A}"/>
              </a:ext>
            </a:extLst>
          </p:cNvPr>
          <p:cNvPicPr>
            <a:picLocks noChangeAspect="1"/>
          </p:cNvPicPr>
          <p:nvPr/>
        </p:nvPicPr>
        <p:blipFill rotWithShape="1">
          <a:blip r:embed="rId3"/>
          <a:srcRect r="41850"/>
          <a:stretch/>
        </p:blipFill>
        <p:spPr>
          <a:xfrm>
            <a:off x="872840" y="498889"/>
            <a:ext cx="2908586" cy="839193"/>
          </a:xfrm>
          <a:prstGeom prst="rect">
            <a:avLst/>
          </a:prstGeom>
        </p:spPr>
      </p:pic>
      <p:pic>
        <p:nvPicPr>
          <p:cNvPr id="6" name="Picture 5">
            <a:extLst>
              <a:ext uri="{FF2B5EF4-FFF2-40B4-BE49-F238E27FC236}">
                <a16:creationId xmlns:a16="http://schemas.microsoft.com/office/drawing/2014/main" id="{D64A416D-8124-07F2-925D-2CFEC921C6F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14445" y="4015395"/>
            <a:ext cx="4503312" cy="2927568"/>
          </a:xfrm>
          <a:prstGeom prst="rect">
            <a:avLst/>
          </a:prstGeom>
        </p:spPr>
      </p:pic>
    </p:spTree>
    <p:extLst>
      <p:ext uri="{BB962C8B-B14F-4D97-AF65-F5344CB8AC3E}">
        <p14:creationId xmlns:p14="http://schemas.microsoft.com/office/powerpoint/2010/main" val="1636199060"/>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DD9BE2-A992-7C4A-A7CB-99B9F28EA4C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132788" y="5240660"/>
            <a:ext cx="2059212" cy="1617340"/>
          </a:xfrm>
          <a:prstGeom prst="rect">
            <a:avLst/>
          </a:prstGeom>
        </p:spPr>
      </p:pic>
      <p:sp>
        <p:nvSpPr>
          <p:cNvPr id="4" name="Rectangle 3">
            <a:extLst>
              <a:ext uri="{FF2B5EF4-FFF2-40B4-BE49-F238E27FC236}">
                <a16:creationId xmlns:a16="http://schemas.microsoft.com/office/drawing/2014/main" id="{351855C4-B1DE-8546-8909-5867B660422B}"/>
              </a:ext>
            </a:extLst>
          </p:cNvPr>
          <p:cNvSpPr/>
          <p:nvPr userDrawn="1"/>
        </p:nvSpPr>
        <p:spPr>
          <a:xfrm>
            <a:off x="219541" y="2556165"/>
            <a:ext cx="11752918" cy="17456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Content Placeholder 5">
            <a:extLst>
              <a:ext uri="{FF2B5EF4-FFF2-40B4-BE49-F238E27FC236}">
                <a16:creationId xmlns:a16="http://schemas.microsoft.com/office/drawing/2014/main" id="{C124F5A4-E29B-484A-9895-51307848E2CD}"/>
              </a:ext>
            </a:extLst>
          </p:cNvPr>
          <p:cNvSpPr>
            <a:spLocks noGrp="1"/>
          </p:cNvSpPr>
          <p:nvPr>
            <p:ph sz="quarter" idx="10"/>
          </p:nvPr>
        </p:nvSpPr>
        <p:spPr>
          <a:xfrm>
            <a:off x="1177458" y="2816225"/>
            <a:ext cx="10089662" cy="1195388"/>
          </a:xfrm>
        </p:spPr>
        <p:txBody>
          <a:bodyPr anchor="ctr"/>
          <a:lstStyle>
            <a:lvl1pPr marL="0" indent="0">
              <a:buNone/>
              <a:defRPr b="1">
                <a:solidFill>
                  <a:schemeClr val="bg1"/>
                </a:solidFill>
                <a:latin typeface="+mj-lt"/>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257253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Header text</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2019096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2" hasCustomPrompt="1"/>
          </p:nvPr>
        </p:nvSpPr>
        <p:spPr>
          <a:xfrm>
            <a:off x="839788" y="1233488"/>
            <a:ext cx="7202487" cy="4932362"/>
          </a:xfrm>
        </p:spPr>
        <p:txBody>
          <a:bodyPr>
            <a:normAutofit/>
          </a:bodyPr>
          <a:lstStyle>
            <a:lvl1pPr>
              <a:defRPr sz="18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Table of Contents</a:t>
            </a:r>
          </a:p>
        </p:txBody>
      </p:sp>
      <p:sp>
        <p:nvSpPr>
          <p:cNvPr id="4" name="Slide Number Placeholder 3">
            <a:extLst>
              <a:ext uri="{FF2B5EF4-FFF2-40B4-BE49-F238E27FC236}">
                <a16:creationId xmlns:a16="http://schemas.microsoft.com/office/drawing/2014/main" id="{E0EA2349-05C3-9E4C-88BE-36723E4B6E80}"/>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907107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984664"/>
            <a:ext cx="5181600"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3724969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998698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3812681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762"/>
            <a:ext cx="12192000" cy="1238250"/>
          </a:xfrm>
          <a:prstGeom prst="rect">
            <a:avLst/>
          </a:prstGeom>
        </p:spPr>
      </p:pic>
      <p:sp>
        <p:nvSpPr>
          <p:cNvPr id="8" name="Title 1"/>
          <p:cNvSpPr>
            <a:spLocks noGrp="1"/>
          </p:cNvSpPr>
          <p:nvPr>
            <p:ph type="title"/>
          </p:nvPr>
        </p:nvSpPr>
        <p:spPr>
          <a:xfrm>
            <a:off x="838202" y="365133"/>
            <a:ext cx="7586929" cy="524107"/>
          </a:xfrm>
        </p:spPr>
        <p:txBody>
          <a:bodyPr>
            <a:noAutofit/>
          </a:bodyPr>
          <a:lstStyle>
            <a:lvl1pPr>
              <a:defRPr sz="3200">
                <a:solidFill>
                  <a:schemeClr val="bg1"/>
                </a:solidFill>
              </a:defRPr>
            </a:lvl1pPr>
          </a:lstStyle>
          <a:p>
            <a:r>
              <a:rPr lang="en-US"/>
              <a:t>Click to edit Master title style</a:t>
            </a:r>
          </a:p>
        </p:txBody>
      </p:sp>
      <p:sp>
        <p:nvSpPr>
          <p:cNvPr id="2" name="Slide Number Placeholder 3">
            <a:extLst>
              <a:ext uri="{FF2B5EF4-FFF2-40B4-BE49-F238E27FC236}">
                <a16:creationId xmlns:a16="http://schemas.microsoft.com/office/drawing/2014/main" id="{A59014FD-D2E6-41EF-1DC6-706E3A0B8233}"/>
              </a:ext>
            </a:extLst>
          </p:cNvPr>
          <p:cNvSpPr txBox="1">
            <a:spLocks/>
          </p:cNvSpPr>
          <p:nvPr userDrawn="1"/>
        </p:nvSpPr>
        <p:spPr>
          <a:xfrm>
            <a:off x="273642" y="6362702"/>
            <a:ext cx="620027" cy="352458"/>
          </a:xfrm>
          <a:prstGeom prst="rect">
            <a:avLst/>
          </a:prstGeom>
        </p:spPr>
        <p:txBody>
          <a:bodyPr vert="horz" lIns="91440" tIns="45720" rIns="91440" bIns="45720" rtlCol="0" anchor="ctr"/>
          <a:lstStyle>
            <a:defPPr>
              <a:defRPr lang="en-US"/>
            </a:defPPr>
            <a:lvl1pPr marL="0" algn="l" defTabSz="914400" rtl="0" eaLnBrk="1" latinLnBrk="0" hangingPunct="1">
              <a:defRPr sz="10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58F449-AC56-C64A-8488-86A10DE691DA}" type="slidenum">
              <a:rPr lang="en-US" smtClean="0"/>
              <a:pPr/>
              <a:t>‹#›</a:t>
            </a:fld>
            <a:endParaRPr lang="en-US"/>
          </a:p>
        </p:txBody>
      </p:sp>
    </p:spTree>
    <p:extLst>
      <p:ext uri="{BB962C8B-B14F-4D97-AF65-F5344CB8AC3E}">
        <p14:creationId xmlns:p14="http://schemas.microsoft.com/office/powerpoint/2010/main" val="1577508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14445" y="4015395"/>
            <a:ext cx="4503312" cy="2927568"/>
          </a:xfrm>
          <a:prstGeom prst="rect">
            <a:avLst/>
          </a:prstGeom>
        </p:spPr>
      </p:pic>
      <p:sp>
        <p:nvSpPr>
          <p:cNvPr id="2" name="Title 1"/>
          <p:cNvSpPr>
            <a:spLocks noGrp="1"/>
          </p:cNvSpPr>
          <p:nvPr>
            <p:ph type="ctrTitle"/>
          </p:nvPr>
        </p:nvSpPr>
        <p:spPr>
          <a:xfrm>
            <a:off x="838200" y="2134599"/>
            <a:ext cx="9490656" cy="1430024"/>
          </a:xfrm>
        </p:spPr>
        <p:txBody>
          <a:bodyPr anchor="t" anchorCtr="0">
            <a:normAutofit/>
          </a:bodyPr>
          <a:lstStyle>
            <a:lvl1pPr algn="l">
              <a:defRPr sz="5000" baseline="0">
                <a:latin typeface="Montserrat Light" charset="0"/>
              </a:defRPr>
            </a:lvl1pPr>
          </a:lstStyle>
          <a:p>
            <a:r>
              <a:rPr lang="en-US"/>
              <a:t>Click to edit Master title style</a:t>
            </a:r>
          </a:p>
        </p:txBody>
      </p:sp>
      <p:sp>
        <p:nvSpPr>
          <p:cNvPr id="3" name="Subtitle 2"/>
          <p:cNvSpPr>
            <a:spLocks noGrp="1"/>
          </p:cNvSpPr>
          <p:nvPr>
            <p:ph type="subTitle" idx="1"/>
          </p:nvPr>
        </p:nvSpPr>
        <p:spPr>
          <a:xfrm>
            <a:off x="838200" y="3656699"/>
            <a:ext cx="8331558"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2621" y="5171450"/>
            <a:ext cx="3669227" cy="1023327"/>
          </a:xfrm>
          <a:prstGeom prst="rect">
            <a:avLst/>
          </a:prstGeom>
        </p:spPr>
      </p:pic>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14445" y="4015395"/>
            <a:ext cx="4503312" cy="2927568"/>
          </a:xfrm>
          <a:prstGeom prst="rect">
            <a:avLst/>
          </a:prstGeom>
        </p:spPr>
      </p:pic>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2621" y="5171450"/>
            <a:ext cx="3669227" cy="1023327"/>
          </a:xfrm>
          <a:prstGeom prst="rect">
            <a:avLst/>
          </a:prstGeom>
        </p:spPr>
      </p:pic>
      <p:pic>
        <p:nvPicPr>
          <p:cNvPr id="7" name="Picture 6">
            <a:extLst>
              <a:ext uri="{FF2B5EF4-FFF2-40B4-BE49-F238E27FC236}">
                <a16:creationId xmlns:a16="http://schemas.microsoft.com/office/drawing/2014/main" id="{FF194198-A2FF-49D2-AC03-CB55E523B82E}"/>
              </a:ext>
            </a:extLst>
          </p:cNvPr>
          <p:cNvPicPr>
            <a:picLocks noChangeAspect="1"/>
          </p:cNvPicPr>
          <p:nvPr userDrawn="1"/>
        </p:nvPicPr>
        <p:blipFill rotWithShape="1">
          <a:blip r:embed="rId4"/>
          <a:srcRect r="41850"/>
          <a:stretch/>
        </p:blipFill>
        <p:spPr>
          <a:xfrm>
            <a:off x="872839" y="498889"/>
            <a:ext cx="4705001" cy="1357499"/>
          </a:xfrm>
          <a:prstGeom prst="rect">
            <a:avLst/>
          </a:prstGeom>
        </p:spPr>
      </p:pic>
    </p:spTree>
    <p:extLst>
      <p:ext uri="{BB962C8B-B14F-4D97-AF65-F5344CB8AC3E}">
        <p14:creationId xmlns:p14="http://schemas.microsoft.com/office/powerpoint/2010/main" val="3953945899"/>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Section Titl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14445" y="4015395"/>
            <a:ext cx="4503312" cy="2927568"/>
          </a:xfrm>
          <a:prstGeom prst="rect">
            <a:avLst/>
          </a:prstGeom>
        </p:spPr>
      </p:pic>
      <p:sp>
        <p:nvSpPr>
          <p:cNvPr id="2" name="Title 1"/>
          <p:cNvSpPr>
            <a:spLocks noGrp="1"/>
          </p:cNvSpPr>
          <p:nvPr>
            <p:ph type="ctrTitle"/>
          </p:nvPr>
        </p:nvSpPr>
        <p:spPr>
          <a:xfrm>
            <a:off x="838200" y="1469581"/>
            <a:ext cx="9490656" cy="1430024"/>
          </a:xfrm>
        </p:spPr>
        <p:txBody>
          <a:bodyPr anchor="t" anchorCtr="0">
            <a:normAutofit/>
          </a:bodyPr>
          <a:lstStyle>
            <a:lvl1pPr algn="l">
              <a:defRPr sz="5000" baseline="0">
                <a:latin typeface="Montserrat Light" charset="0"/>
              </a:defRPr>
            </a:lvl1pPr>
          </a:lstStyle>
          <a:p>
            <a:r>
              <a:rPr lang="en-US"/>
              <a:t>Click to edit Master title style</a:t>
            </a:r>
          </a:p>
        </p:txBody>
      </p:sp>
      <p:sp>
        <p:nvSpPr>
          <p:cNvPr id="3" name="Subtitle 2"/>
          <p:cNvSpPr>
            <a:spLocks noGrp="1"/>
          </p:cNvSpPr>
          <p:nvPr>
            <p:ph type="subTitle" idx="1"/>
          </p:nvPr>
        </p:nvSpPr>
        <p:spPr>
          <a:xfrm>
            <a:off x="838200" y="2991681"/>
            <a:ext cx="8331558"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14445" y="4015395"/>
            <a:ext cx="4503312" cy="2927568"/>
          </a:xfrm>
          <a:prstGeom prst="rect">
            <a:avLst/>
          </a:prstGeom>
        </p:spPr>
      </p:pic>
      <p:pic>
        <p:nvPicPr>
          <p:cNvPr id="4" name="Picture 3">
            <a:extLst>
              <a:ext uri="{FF2B5EF4-FFF2-40B4-BE49-F238E27FC236}">
                <a16:creationId xmlns:a16="http://schemas.microsoft.com/office/drawing/2014/main" id="{50F91796-3DE3-469C-9462-0A99CBB4D6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621" y="5171450"/>
            <a:ext cx="3669227" cy="1023327"/>
          </a:xfrm>
          <a:prstGeom prst="rect">
            <a:avLst/>
          </a:prstGeom>
        </p:spPr>
      </p:pic>
      <p:pic>
        <p:nvPicPr>
          <p:cNvPr id="6" name="Picture 5">
            <a:extLst>
              <a:ext uri="{FF2B5EF4-FFF2-40B4-BE49-F238E27FC236}">
                <a16:creationId xmlns:a16="http://schemas.microsoft.com/office/drawing/2014/main" id="{25F6D5D9-6866-40AC-A328-1A9245E8967C}"/>
              </a:ext>
            </a:extLst>
          </p:cNvPr>
          <p:cNvPicPr>
            <a:picLocks noChangeAspect="1"/>
          </p:cNvPicPr>
          <p:nvPr userDrawn="1"/>
        </p:nvPicPr>
        <p:blipFill rotWithShape="1">
          <a:blip r:embed="rId4"/>
          <a:srcRect r="41850"/>
          <a:stretch/>
        </p:blipFill>
        <p:spPr>
          <a:xfrm>
            <a:off x="872839" y="498889"/>
            <a:ext cx="4705001" cy="1357499"/>
          </a:xfrm>
          <a:prstGeom prst="rect">
            <a:avLst/>
          </a:prstGeom>
        </p:spPr>
      </p:pic>
    </p:spTree>
    <p:extLst>
      <p:ext uri="{BB962C8B-B14F-4D97-AF65-F5344CB8AC3E}">
        <p14:creationId xmlns:p14="http://schemas.microsoft.com/office/powerpoint/2010/main" val="3046674976"/>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2" hasCustomPrompt="1"/>
          </p:nvPr>
        </p:nvSpPr>
        <p:spPr>
          <a:xfrm>
            <a:off x="839788" y="1233488"/>
            <a:ext cx="7202487" cy="4932362"/>
          </a:xfrm>
        </p:spPr>
        <p:txBody>
          <a:bodyPr>
            <a:normAutofit/>
          </a:bodyPr>
          <a:lstStyle>
            <a:lvl1pPr>
              <a:defRPr sz="18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Table of Contents</a:t>
            </a:r>
          </a:p>
        </p:txBody>
      </p:sp>
    </p:spTree>
    <p:extLst>
      <p:ext uri="{BB962C8B-B14F-4D97-AF65-F5344CB8AC3E}">
        <p14:creationId xmlns:p14="http://schemas.microsoft.com/office/powerpoint/2010/main" val="39398510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40577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Header text</a:t>
            </a:r>
          </a:p>
        </p:txBody>
      </p:sp>
    </p:spTree>
    <p:extLst>
      <p:ext uri="{BB962C8B-B14F-4D97-AF65-F5344CB8AC3E}">
        <p14:creationId xmlns:p14="http://schemas.microsoft.com/office/powerpoint/2010/main" val="35396223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984664"/>
            <a:ext cx="5181600"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Header text</a:t>
            </a:r>
          </a:p>
        </p:txBody>
      </p:sp>
    </p:spTree>
    <p:extLst>
      <p:ext uri="{BB962C8B-B14F-4D97-AF65-F5344CB8AC3E}">
        <p14:creationId xmlns:p14="http://schemas.microsoft.com/office/powerpoint/2010/main" val="3721993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D0493841-C8FD-6E48-9D27-6A352FF9A12A}"/>
              </a:ext>
            </a:extLst>
          </p:cNvPr>
          <p:cNvSpPr>
            <a:spLocks noGrp="1"/>
          </p:cNvSpPr>
          <p:nvPr>
            <p:ph type="sldNum" sz="quarter" idx="11"/>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32043004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Text</a:t>
            </a:r>
          </a:p>
        </p:txBody>
      </p:sp>
    </p:spTree>
    <p:extLst>
      <p:ext uri="{BB962C8B-B14F-4D97-AF65-F5344CB8AC3E}">
        <p14:creationId xmlns:p14="http://schemas.microsoft.com/office/powerpoint/2010/main" val="26272860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Header text</a:t>
            </a:r>
          </a:p>
        </p:txBody>
      </p:sp>
    </p:spTree>
    <p:extLst>
      <p:ext uri="{BB962C8B-B14F-4D97-AF65-F5344CB8AC3E}">
        <p14:creationId xmlns:p14="http://schemas.microsoft.com/office/powerpoint/2010/main" val="7908451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762"/>
            <a:ext cx="12192000" cy="1238250"/>
          </a:xfrm>
          <a:prstGeom prst="rect">
            <a:avLst/>
          </a:prstGeom>
        </p:spPr>
      </p:pic>
      <p:sp>
        <p:nvSpPr>
          <p:cNvPr id="8" name="Title 1"/>
          <p:cNvSpPr>
            <a:spLocks noGrp="1"/>
          </p:cNvSpPr>
          <p:nvPr>
            <p:ph type="title"/>
          </p:nvPr>
        </p:nvSpPr>
        <p:spPr>
          <a:xfrm>
            <a:off x="838202" y="365133"/>
            <a:ext cx="7586929" cy="524107"/>
          </a:xfrm>
        </p:spPr>
        <p:txBody>
          <a:bodyPr>
            <a:no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12344287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DD9BE2-A992-7C4A-A7CB-99B9F28EA4C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132788" y="5240660"/>
            <a:ext cx="2059212" cy="1617340"/>
          </a:xfrm>
          <a:prstGeom prst="rect">
            <a:avLst/>
          </a:prstGeom>
        </p:spPr>
      </p:pic>
      <p:sp>
        <p:nvSpPr>
          <p:cNvPr id="4" name="Rectangle 3">
            <a:extLst>
              <a:ext uri="{FF2B5EF4-FFF2-40B4-BE49-F238E27FC236}">
                <a16:creationId xmlns:a16="http://schemas.microsoft.com/office/drawing/2014/main" id="{351855C4-B1DE-8546-8909-5867B660422B}"/>
              </a:ext>
            </a:extLst>
          </p:cNvPr>
          <p:cNvSpPr/>
          <p:nvPr userDrawn="1"/>
        </p:nvSpPr>
        <p:spPr>
          <a:xfrm>
            <a:off x="219541" y="2556165"/>
            <a:ext cx="11752918" cy="17456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Content Placeholder 5">
            <a:extLst>
              <a:ext uri="{FF2B5EF4-FFF2-40B4-BE49-F238E27FC236}">
                <a16:creationId xmlns:a16="http://schemas.microsoft.com/office/drawing/2014/main" id="{C124F5A4-E29B-484A-9895-51307848E2CD}"/>
              </a:ext>
            </a:extLst>
          </p:cNvPr>
          <p:cNvSpPr>
            <a:spLocks noGrp="1"/>
          </p:cNvSpPr>
          <p:nvPr>
            <p:ph sz="quarter" idx="10"/>
          </p:nvPr>
        </p:nvSpPr>
        <p:spPr>
          <a:xfrm>
            <a:off x="1177458" y="2816225"/>
            <a:ext cx="10089662" cy="1195388"/>
          </a:xfrm>
        </p:spPr>
        <p:txBody>
          <a:bodyPr anchor="ctr"/>
          <a:lstStyle>
            <a:lvl1pPr marL="0" indent="0">
              <a:buNone/>
              <a:defRPr b="1">
                <a:solidFill>
                  <a:schemeClr val="bg1"/>
                </a:solidFill>
                <a:latin typeface="+mj-lt"/>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7096785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ull Page Content w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254520"/>
            <a:ext cx="10985500" cy="400050"/>
          </a:xfrm>
        </p:spPr>
        <p:txBody>
          <a:bodyPr/>
          <a:lstStyle/>
          <a:p>
            <a:r>
              <a:rPr lang="en-US"/>
              <a:t>Click to edit Master title style</a:t>
            </a:r>
          </a:p>
        </p:txBody>
      </p:sp>
      <p:sp>
        <p:nvSpPr>
          <p:cNvPr id="5" name="Text Placeholder 2"/>
          <p:cNvSpPr>
            <a:spLocks noGrp="1"/>
          </p:cNvSpPr>
          <p:nvPr>
            <p:ph type="body" sz="quarter" idx="10"/>
          </p:nvPr>
        </p:nvSpPr>
        <p:spPr>
          <a:xfrm>
            <a:off x="571500" y="1066800"/>
            <a:ext cx="10985502" cy="400050"/>
          </a:xfrm>
        </p:spPr>
        <p:txBody>
          <a:bodyPr/>
          <a:lstStyle>
            <a:lvl1pPr marL="0" indent="0">
              <a:buNone/>
              <a:defRPr sz="1667"/>
            </a:lvl1pPr>
          </a:lstStyle>
          <a:p>
            <a:endParaRPr lang="en-US"/>
          </a:p>
        </p:txBody>
      </p:sp>
      <p:sp>
        <p:nvSpPr>
          <p:cNvPr id="7" name="Content Placeholder 2"/>
          <p:cNvSpPr>
            <a:spLocks noGrp="1"/>
          </p:cNvSpPr>
          <p:nvPr>
            <p:ph idx="1"/>
          </p:nvPr>
        </p:nvSpPr>
        <p:spPr>
          <a:xfrm>
            <a:off x="571500" y="1600200"/>
            <a:ext cx="10985500" cy="4572002"/>
          </a:xfrm>
        </p:spPr>
        <p:txBody>
          <a:bodyPr/>
          <a:lstStyle>
            <a:lvl1pPr>
              <a:defRPr sz="1350"/>
            </a:lvl1pPr>
            <a:lvl2pPr>
              <a:defRPr sz="1200"/>
            </a:lvl2pPr>
            <a:lvl3pPr>
              <a:defRPr sz="1050"/>
            </a:lvl3pPr>
            <a:lvl4pPr>
              <a:defRPr sz="900"/>
            </a:lvl4pPr>
            <a:lvl5pPr>
              <a:defRPr sz="78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7856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Header text</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3974608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984664"/>
            <a:ext cx="5181600"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759526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209611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2607949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Header text</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2755115638"/>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984664"/>
            <a:ext cx="5181600"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215190018"/>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em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D0FD12-626B-6E49-B012-6834826DED48}"/>
              </a:ext>
            </a:extLst>
          </p:cNvPr>
          <p:cNvSpPr/>
          <p:nvPr/>
        </p:nvSpPr>
        <p:spPr>
          <a:xfrm>
            <a:off x="0" y="0"/>
            <a:ext cx="12192000" cy="943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6873240" cy="447675"/>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838200" y="1233488"/>
            <a:ext cx="10515600" cy="4943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D570C52-4A05-1744-BCD2-0537DC4DCF4C}"/>
              </a:ext>
            </a:extLst>
          </p:cNvPr>
          <p:cNvSpPr>
            <a:spLocks noGrp="1"/>
          </p:cNvSpPr>
          <p:nvPr>
            <p:ph type="sldNum" sz="quarter" idx="4"/>
          </p:nvPr>
        </p:nvSpPr>
        <p:spPr>
          <a:xfrm>
            <a:off x="273642" y="6362702"/>
            <a:ext cx="620027" cy="352458"/>
          </a:xfrm>
          <a:prstGeom prst="rect">
            <a:avLst/>
          </a:prstGeom>
        </p:spPr>
        <p:txBody>
          <a:bodyPr vert="horz" lIns="91440" tIns="45720" rIns="91440" bIns="45720" rtlCol="0" anchor="ctr"/>
          <a:lstStyle>
            <a:lvl1pPr algn="l">
              <a:defRPr sz="1000" baseline="0">
                <a:solidFill>
                  <a:schemeClr val="tx1"/>
                </a:solidFill>
              </a:defRPr>
            </a:lvl1pPr>
          </a:lstStyle>
          <a:p>
            <a:fld id="{4658F449-AC56-C64A-8488-86A10DE691DA}" type="slidenum">
              <a:rPr lang="en-US" smtClean="0"/>
              <a:pPr/>
              <a:t>‹#›</a:t>
            </a:fld>
            <a:endParaRPr lang="en-US"/>
          </a:p>
        </p:txBody>
      </p:sp>
      <p:pic>
        <p:nvPicPr>
          <p:cNvPr id="9" name="Picture 8">
            <a:extLst>
              <a:ext uri="{FF2B5EF4-FFF2-40B4-BE49-F238E27FC236}">
                <a16:creationId xmlns:a16="http://schemas.microsoft.com/office/drawing/2014/main" id="{8F46E4A3-6ED3-F74F-BDDB-A694088FED89}"/>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0279781" y="-274437"/>
            <a:ext cx="1931469" cy="1255633"/>
          </a:xfrm>
          <a:prstGeom prst="rect">
            <a:avLst/>
          </a:prstGeom>
        </p:spPr>
      </p:pic>
      <p:sp>
        <p:nvSpPr>
          <p:cNvPr id="6" name="Footer Placeholder 5">
            <a:extLst>
              <a:ext uri="{FF2B5EF4-FFF2-40B4-BE49-F238E27FC236}">
                <a16:creationId xmlns:a16="http://schemas.microsoft.com/office/drawing/2014/main" id="{1F0C379E-C901-4435-91B9-11E96F0DCF77}"/>
              </a:ext>
            </a:extLst>
          </p:cNvPr>
          <p:cNvSpPr txBox="1">
            <a:spLocks/>
          </p:cNvSpPr>
          <p:nvPr/>
        </p:nvSpPr>
        <p:spPr>
          <a:xfrm>
            <a:off x="868446" y="6376195"/>
            <a:ext cx="755165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 2023 Continental Automated Buildings Association  |  </a:t>
            </a:r>
            <a:r>
              <a:rPr lang="en-CA" sz="1000" dirty="0"/>
              <a:t>Healthy Buildings and Indoor Environmental Quality</a:t>
            </a:r>
            <a:endParaRPr lang="en-US" sz="1000" dirty="0"/>
          </a:p>
        </p:txBody>
      </p:sp>
      <p:sp>
        <p:nvSpPr>
          <p:cNvPr id="7" name="Footer Placeholder 5">
            <a:extLst>
              <a:ext uri="{FF2B5EF4-FFF2-40B4-BE49-F238E27FC236}">
                <a16:creationId xmlns:a16="http://schemas.microsoft.com/office/drawing/2014/main" id="{BF7F3BB7-785A-472F-A1CF-99123EAC823F}"/>
              </a:ext>
            </a:extLst>
          </p:cNvPr>
          <p:cNvSpPr txBox="1">
            <a:spLocks/>
          </p:cNvSpPr>
          <p:nvPr/>
        </p:nvSpPr>
        <p:spPr>
          <a:xfrm>
            <a:off x="6972300" y="6413501"/>
            <a:ext cx="24765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Rectangle 7">
            <a:extLst>
              <a:ext uri="{FF2B5EF4-FFF2-40B4-BE49-F238E27FC236}">
                <a16:creationId xmlns:a16="http://schemas.microsoft.com/office/drawing/2014/main" id="{A5D6757B-DC1F-A5BB-4D68-2BDD8FD28C02}"/>
              </a:ext>
            </a:extLst>
          </p:cNvPr>
          <p:cNvSpPr/>
          <p:nvPr userDrawn="1"/>
        </p:nvSpPr>
        <p:spPr>
          <a:xfrm>
            <a:off x="0" y="0"/>
            <a:ext cx="12192000" cy="943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F44C30D-B9E4-3771-33C0-FF902059624A}"/>
              </a:ext>
            </a:extLst>
          </p:cNvPr>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10279781" y="-274437"/>
            <a:ext cx="1931469" cy="1255633"/>
          </a:xfrm>
          <a:prstGeom prst="rect">
            <a:avLst/>
          </a:prstGeom>
        </p:spPr>
      </p:pic>
      <p:pic>
        <p:nvPicPr>
          <p:cNvPr id="11" name="Picture 10">
            <a:extLst>
              <a:ext uri="{FF2B5EF4-FFF2-40B4-BE49-F238E27FC236}">
                <a16:creationId xmlns:a16="http://schemas.microsoft.com/office/drawing/2014/main" id="{59311E8A-43B8-4150-86E9-2AE408D64322}"/>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0377792" y="6207644"/>
            <a:ext cx="828040" cy="593270"/>
          </a:xfrm>
          <a:prstGeom prst="rect">
            <a:avLst/>
          </a:prstGeom>
        </p:spPr>
      </p:pic>
      <p:pic>
        <p:nvPicPr>
          <p:cNvPr id="15" name="Picture 14">
            <a:extLst>
              <a:ext uri="{FF2B5EF4-FFF2-40B4-BE49-F238E27FC236}">
                <a16:creationId xmlns:a16="http://schemas.microsoft.com/office/drawing/2014/main" id="{7ABC2C65-AF65-4909-A5A0-27DF7C268382}"/>
              </a:ext>
            </a:extLst>
          </p:cNvPr>
          <p:cNvPicPr>
            <a:picLocks noChangeAspect="1"/>
          </p:cNvPicPr>
          <p:nvPr userDrawn="1"/>
        </p:nvPicPr>
        <p:blipFill>
          <a:blip r:embed="rId27"/>
          <a:stretch>
            <a:fillRect/>
          </a:stretch>
        </p:blipFill>
        <p:spPr>
          <a:xfrm>
            <a:off x="11320132" y="6193064"/>
            <a:ext cx="593287" cy="585562"/>
          </a:xfrm>
          <a:prstGeom prst="rect">
            <a:avLst/>
          </a:prstGeom>
        </p:spPr>
      </p:pic>
    </p:spTree>
    <p:extLst>
      <p:ext uri="{BB962C8B-B14F-4D97-AF65-F5344CB8AC3E}">
        <p14:creationId xmlns:p14="http://schemas.microsoft.com/office/powerpoint/2010/main" val="4154935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80" r:id="rId19"/>
    <p:sldLayoutId id="2147483681" r:id="rId20"/>
    <p:sldLayoutId id="2147483682" r:id="rId21"/>
    <p:sldLayoutId id="2147483683" r:id="rId22"/>
    <p:sldLayoutId id="2147483684" r:id="rId23"/>
  </p:sldLayoutIdLst>
  <p:hf hdr="0" dt="0"/>
  <p:txStyles>
    <p:titleStyle>
      <a:lvl1pPr algn="l" defTabSz="914400" rtl="0" eaLnBrk="1" latinLnBrk="0" hangingPunct="1">
        <a:lnSpc>
          <a:spcPct val="90000"/>
        </a:lnSpc>
        <a:spcBef>
          <a:spcPct val="0"/>
        </a:spcBef>
        <a:buNone/>
        <a:defRPr sz="3000" kern="1200" baseline="0">
          <a:solidFill>
            <a:schemeClr val="bg1"/>
          </a:solidFill>
          <a:latin typeface="Montserrat Light"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3" orient="horz" pos="2160">
          <p15:clr>
            <a:srgbClr val="F26B43"/>
          </p15:clr>
        </p15:guide>
        <p15:guide id="14" pos="529">
          <p15:clr>
            <a:srgbClr val="F26B43"/>
          </p15:clr>
        </p15:guide>
        <p15:guide id="15" pos="7151">
          <p15:clr>
            <a:srgbClr val="F26B43"/>
          </p15:clr>
        </p15:guide>
        <p15:guide id="16" orient="horz" pos="777">
          <p15:clr>
            <a:srgbClr val="F26B43"/>
          </p15:clr>
        </p15:guide>
        <p15:guide id="17" orient="horz" pos="414">
          <p15:clr>
            <a:srgbClr val="F26B43"/>
          </p15:clr>
        </p15:guide>
        <p15:guide id="18" orient="horz" pos="38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D0FD12-626B-6E49-B012-6834826DED48}"/>
              </a:ext>
            </a:extLst>
          </p:cNvPr>
          <p:cNvSpPr/>
          <p:nvPr userDrawn="1"/>
        </p:nvSpPr>
        <p:spPr>
          <a:xfrm>
            <a:off x="0" y="0"/>
            <a:ext cx="12192000" cy="943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6873240" cy="447675"/>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838200" y="1233488"/>
            <a:ext cx="10515600" cy="4943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8F46E4A3-6ED3-F74F-BDDB-A694088FED89}"/>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279781" y="-274437"/>
            <a:ext cx="1931469" cy="1255633"/>
          </a:xfrm>
          <a:prstGeom prst="rect">
            <a:avLst/>
          </a:prstGeom>
        </p:spPr>
      </p:pic>
      <p:sp>
        <p:nvSpPr>
          <p:cNvPr id="10" name="Slide Number Placeholder 4">
            <a:extLst>
              <a:ext uri="{FF2B5EF4-FFF2-40B4-BE49-F238E27FC236}">
                <a16:creationId xmlns:a16="http://schemas.microsoft.com/office/drawing/2014/main" id="{EAE6D6EC-3CC0-4465-8990-2F7EBAC41F3A}"/>
              </a:ext>
            </a:extLst>
          </p:cNvPr>
          <p:cNvSpPr>
            <a:spLocks noGrp="1"/>
          </p:cNvSpPr>
          <p:nvPr>
            <p:ph type="sldNum" sz="quarter" idx="4"/>
          </p:nvPr>
        </p:nvSpPr>
        <p:spPr>
          <a:xfrm>
            <a:off x="273642" y="6362702"/>
            <a:ext cx="620027" cy="352458"/>
          </a:xfrm>
          <a:prstGeom prst="rect">
            <a:avLst/>
          </a:prstGeom>
        </p:spPr>
        <p:txBody>
          <a:bodyPr vert="horz" lIns="91440" tIns="45720" rIns="91440" bIns="45720" rtlCol="0" anchor="ctr"/>
          <a:lstStyle>
            <a:lvl1pPr algn="l">
              <a:defRPr sz="1000" baseline="0">
                <a:solidFill>
                  <a:schemeClr val="tx1"/>
                </a:solidFill>
              </a:defRPr>
            </a:lvl1pPr>
          </a:lstStyle>
          <a:p>
            <a:fld id="{4658F449-AC56-C64A-8488-86A10DE691DA}" type="slidenum">
              <a:rPr lang="en-US" smtClean="0"/>
              <a:pPr/>
              <a:t>‹#›</a:t>
            </a:fld>
            <a:endParaRPr lang="en-US"/>
          </a:p>
        </p:txBody>
      </p:sp>
      <p:sp>
        <p:nvSpPr>
          <p:cNvPr id="11" name="Footer Placeholder 5">
            <a:extLst>
              <a:ext uri="{FF2B5EF4-FFF2-40B4-BE49-F238E27FC236}">
                <a16:creationId xmlns:a16="http://schemas.microsoft.com/office/drawing/2014/main" id="{9F7C2671-629C-40D3-92AB-1B5274A5F7E9}"/>
              </a:ext>
            </a:extLst>
          </p:cNvPr>
          <p:cNvSpPr txBox="1">
            <a:spLocks/>
          </p:cNvSpPr>
          <p:nvPr userDrawn="1"/>
        </p:nvSpPr>
        <p:spPr>
          <a:xfrm>
            <a:off x="868446" y="6376195"/>
            <a:ext cx="755165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 2023 Continental Automated Buildings Association  |  </a:t>
            </a:r>
            <a:r>
              <a:rPr lang="en-CA" sz="1000" dirty="0"/>
              <a:t>Healthy Buildings and Indoor Environmental Quality</a:t>
            </a:r>
            <a:endParaRPr lang="en-US" sz="1000" dirty="0"/>
          </a:p>
        </p:txBody>
      </p:sp>
      <p:sp>
        <p:nvSpPr>
          <p:cNvPr id="13" name="Footer Placeholder 5">
            <a:extLst>
              <a:ext uri="{FF2B5EF4-FFF2-40B4-BE49-F238E27FC236}">
                <a16:creationId xmlns:a16="http://schemas.microsoft.com/office/drawing/2014/main" id="{D27658C0-6B24-4641-AE6A-51D3157D1EFC}"/>
              </a:ext>
            </a:extLst>
          </p:cNvPr>
          <p:cNvSpPr txBox="1">
            <a:spLocks/>
          </p:cNvSpPr>
          <p:nvPr userDrawn="1"/>
        </p:nvSpPr>
        <p:spPr>
          <a:xfrm>
            <a:off x="6972300" y="6413501"/>
            <a:ext cx="24765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14" name="Picture 13">
            <a:extLst>
              <a:ext uri="{FF2B5EF4-FFF2-40B4-BE49-F238E27FC236}">
                <a16:creationId xmlns:a16="http://schemas.microsoft.com/office/drawing/2014/main" id="{A6207B4F-E19D-40FB-8325-4360D9EAF51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377792" y="6207644"/>
            <a:ext cx="828040" cy="593270"/>
          </a:xfrm>
          <a:prstGeom prst="rect">
            <a:avLst/>
          </a:prstGeom>
        </p:spPr>
      </p:pic>
      <p:pic>
        <p:nvPicPr>
          <p:cNvPr id="15" name="Picture 14">
            <a:extLst>
              <a:ext uri="{FF2B5EF4-FFF2-40B4-BE49-F238E27FC236}">
                <a16:creationId xmlns:a16="http://schemas.microsoft.com/office/drawing/2014/main" id="{0DF08EE4-22CF-4146-9867-A3B7F6476C8A}"/>
              </a:ext>
            </a:extLst>
          </p:cNvPr>
          <p:cNvPicPr>
            <a:picLocks noChangeAspect="1"/>
          </p:cNvPicPr>
          <p:nvPr userDrawn="1"/>
        </p:nvPicPr>
        <p:blipFill>
          <a:blip r:embed="rId15"/>
          <a:stretch>
            <a:fillRect/>
          </a:stretch>
        </p:blipFill>
        <p:spPr>
          <a:xfrm>
            <a:off x="11320132" y="6193064"/>
            <a:ext cx="593287" cy="585562"/>
          </a:xfrm>
          <a:prstGeom prst="rect">
            <a:avLst/>
          </a:prstGeom>
        </p:spPr>
      </p:pic>
    </p:spTree>
    <p:extLst>
      <p:ext uri="{BB962C8B-B14F-4D97-AF65-F5344CB8AC3E}">
        <p14:creationId xmlns:p14="http://schemas.microsoft.com/office/powerpoint/2010/main" val="364819052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dt="0"/>
  <p:txStyles>
    <p:titleStyle>
      <a:lvl1pPr algn="l" defTabSz="914400" rtl="0" eaLnBrk="1" latinLnBrk="0" hangingPunct="1">
        <a:lnSpc>
          <a:spcPct val="90000"/>
        </a:lnSpc>
        <a:spcBef>
          <a:spcPct val="0"/>
        </a:spcBef>
        <a:buNone/>
        <a:defRPr sz="3000" kern="1200" baseline="0">
          <a:solidFill>
            <a:schemeClr val="bg1"/>
          </a:solidFill>
          <a:latin typeface="Montserrat Light"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p15:clr>
            <a:srgbClr val="F26B43"/>
          </p15:clr>
        </p15:guide>
        <p15:guide id="8" pos="529">
          <p15:clr>
            <a:srgbClr val="F26B43"/>
          </p15:clr>
        </p15:guide>
        <p15:guide id="9" pos="7151">
          <p15:clr>
            <a:srgbClr val="F26B43"/>
          </p15:clr>
        </p15:guide>
        <p15:guide id="10" orient="horz" pos="777">
          <p15:clr>
            <a:srgbClr val="F26B43"/>
          </p15:clr>
        </p15:guide>
        <p15:guide id="11" orient="horz" pos="414">
          <p15:clr>
            <a:srgbClr val="F26B43"/>
          </p15:clr>
        </p15:guide>
        <p15:guide id="12" orient="horz" pos="38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www.sciencedirect.com/science/article/pii/S0360132316303419#bib28"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mailto:mlevy.com@harborresearch.co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mailto:dintolubbechmil@harborresearch.com"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harborresearch.com/" TargetMode="External"/><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jpeg"/><Relationship Id="rId1" Type="http://schemas.openxmlformats.org/officeDocument/2006/relationships/slideLayout" Target="../slideLayouts/slideLayout4.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jpeg"/></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4.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6DB-92DD-4134-B6E8-44D8F587F34F}"/>
              </a:ext>
            </a:extLst>
          </p:cNvPr>
          <p:cNvSpPr>
            <a:spLocks noGrp="1"/>
          </p:cNvSpPr>
          <p:nvPr>
            <p:ph type="ctrTitle"/>
          </p:nvPr>
        </p:nvSpPr>
        <p:spPr>
          <a:xfrm>
            <a:off x="838200" y="2134599"/>
            <a:ext cx="10817772" cy="1848822"/>
          </a:xfrm>
        </p:spPr>
        <p:txBody>
          <a:bodyPr>
            <a:noAutofit/>
          </a:bodyPr>
          <a:lstStyle/>
          <a:p>
            <a:r>
              <a:rPr lang="en-CA" sz="4000" dirty="0">
                <a:solidFill>
                  <a:schemeClr val="tx1"/>
                </a:solidFill>
              </a:rPr>
              <a:t>Landmark Research Report:</a:t>
            </a:r>
            <a:br>
              <a:rPr lang="en-CA" sz="3200" dirty="0">
                <a:solidFill>
                  <a:schemeClr val="tx1"/>
                </a:solidFill>
              </a:rPr>
            </a:br>
            <a:br>
              <a:rPr lang="en-CA" sz="1500" dirty="0">
                <a:solidFill>
                  <a:schemeClr val="tx1"/>
                </a:solidFill>
              </a:rPr>
            </a:br>
            <a:r>
              <a:rPr lang="en-CA" sz="3200" dirty="0">
                <a:solidFill>
                  <a:schemeClr val="tx1"/>
                </a:solidFill>
              </a:rPr>
              <a:t>Healthy Buildings &amp; Indoor Environmental Quality</a:t>
            </a:r>
            <a:br>
              <a:rPr lang="en-CA" sz="3200" dirty="0">
                <a:solidFill>
                  <a:schemeClr val="tx1"/>
                </a:solidFill>
              </a:rPr>
            </a:br>
            <a:r>
              <a:rPr lang="en-CA" sz="1800" i="1" dirty="0">
                <a:solidFill>
                  <a:schemeClr val="tx1"/>
                </a:solidFill>
              </a:rPr>
              <a:t>Think Tank</a:t>
            </a:r>
            <a:endParaRPr lang="en-CA" sz="3200" dirty="0">
              <a:solidFill>
                <a:schemeClr val="tx1"/>
              </a:solidFill>
            </a:endParaRPr>
          </a:p>
        </p:txBody>
      </p:sp>
      <p:sp>
        <p:nvSpPr>
          <p:cNvPr id="3" name="Subtitle 2">
            <a:extLst>
              <a:ext uri="{FF2B5EF4-FFF2-40B4-BE49-F238E27FC236}">
                <a16:creationId xmlns:a16="http://schemas.microsoft.com/office/drawing/2014/main" id="{F2943387-B8DD-410C-BFCB-0AE6B8297C13}"/>
              </a:ext>
            </a:extLst>
          </p:cNvPr>
          <p:cNvSpPr>
            <a:spLocks noGrp="1"/>
          </p:cNvSpPr>
          <p:nvPr>
            <p:ph type="subTitle" idx="1"/>
          </p:nvPr>
        </p:nvSpPr>
        <p:spPr>
          <a:xfrm>
            <a:off x="827773" y="4215287"/>
            <a:ext cx="8331558" cy="897575"/>
          </a:xfrm>
        </p:spPr>
        <p:txBody>
          <a:bodyPr>
            <a:normAutofit/>
          </a:bodyPr>
          <a:lstStyle/>
          <a:p>
            <a:r>
              <a:rPr lang="en-US" sz="1200" b="1"/>
              <a:t>Harbor Research</a:t>
            </a:r>
          </a:p>
          <a:p>
            <a:r>
              <a:rPr lang="en-US" sz="1200"/>
              <a:t>Harry Pascarella	Daniel </a:t>
            </a:r>
            <a:r>
              <a:rPr lang="en-US" sz="1200" err="1"/>
              <a:t>Chmil</a:t>
            </a:r>
            <a:r>
              <a:rPr lang="en-US" sz="1200"/>
              <a:t>	</a:t>
            </a:r>
          </a:p>
          <a:p>
            <a:r>
              <a:rPr lang="en-US" sz="1200"/>
              <a:t>Jamil Muna		Martina Guglielmone</a:t>
            </a:r>
          </a:p>
        </p:txBody>
      </p:sp>
    </p:spTree>
    <p:extLst>
      <p:ext uri="{BB962C8B-B14F-4D97-AF65-F5344CB8AC3E}">
        <p14:creationId xmlns:p14="http://schemas.microsoft.com/office/powerpoint/2010/main" val="2051863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0FC7F-C978-5FA6-27EF-D1F6C92CA2C1}"/>
              </a:ext>
            </a:extLst>
          </p:cNvPr>
          <p:cNvSpPr>
            <a:spLocks noGrp="1"/>
          </p:cNvSpPr>
          <p:nvPr>
            <p:ph type="title"/>
          </p:nvPr>
        </p:nvSpPr>
        <p:spPr>
          <a:xfrm>
            <a:off x="840103" y="54855"/>
            <a:ext cx="9595981" cy="447675"/>
          </a:xfrm>
        </p:spPr>
        <p:txBody>
          <a:bodyPr/>
          <a:lstStyle/>
          <a:p>
            <a:r>
              <a:rPr lang="en-US"/>
              <a:t>Value Potential Contingent on Creative Combinations of Emerging  Technologies </a:t>
            </a:r>
          </a:p>
        </p:txBody>
      </p:sp>
      <p:sp>
        <p:nvSpPr>
          <p:cNvPr id="5" name="Slide Number Placeholder 4">
            <a:extLst>
              <a:ext uri="{FF2B5EF4-FFF2-40B4-BE49-F238E27FC236}">
                <a16:creationId xmlns:a16="http://schemas.microsoft.com/office/drawing/2014/main" id="{3C9F133A-7B30-CBAE-9280-081548F50711}"/>
              </a:ext>
            </a:extLst>
          </p:cNvPr>
          <p:cNvSpPr>
            <a:spLocks noGrp="1"/>
          </p:cNvSpPr>
          <p:nvPr>
            <p:ph type="sldNum" sz="quarter" idx="14"/>
          </p:nvPr>
        </p:nvSpPr>
        <p:spPr/>
        <p:txBody>
          <a:bodyPr/>
          <a:lstStyle/>
          <a:p>
            <a:fld id="{4658F449-AC56-C64A-8488-86A10DE691DA}" type="slidenum">
              <a:rPr lang="en-US" smtClean="0"/>
              <a:pPr/>
              <a:t>10</a:t>
            </a:fld>
            <a:endParaRPr lang="en-US"/>
          </a:p>
        </p:txBody>
      </p:sp>
      <p:sp>
        <p:nvSpPr>
          <p:cNvPr id="3" name="Rectangle 2">
            <a:extLst>
              <a:ext uri="{FF2B5EF4-FFF2-40B4-BE49-F238E27FC236}">
                <a16:creationId xmlns:a16="http://schemas.microsoft.com/office/drawing/2014/main" id="{5185A263-1A7F-E1A6-67B5-FFB1D36C9103}"/>
              </a:ext>
            </a:extLst>
          </p:cNvPr>
          <p:cNvSpPr/>
          <p:nvPr/>
        </p:nvSpPr>
        <p:spPr>
          <a:xfrm>
            <a:off x="9170462" y="2533024"/>
            <a:ext cx="2855260" cy="2238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2"/>
                </a:solidFill>
              </a:rPr>
              <a:t>Suppliers will need to find ways to collaborate with building owners to design solutions that provide </a:t>
            </a:r>
            <a:r>
              <a:rPr lang="en-US" sz="1400" b="1">
                <a:solidFill>
                  <a:schemeClr val="tx2"/>
                </a:solidFill>
              </a:rPr>
              <a:t>integrated value across the HBIEQ data and solution lifecycle</a:t>
            </a:r>
          </a:p>
        </p:txBody>
      </p:sp>
      <p:sp>
        <p:nvSpPr>
          <p:cNvPr id="4" name="Rectangle 3">
            <a:extLst>
              <a:ext uri="{FF2B5EF4-FFF2-40B4-BE49-F238E27FC236}">
                <a16:creationId xmlns:a16="http://schemas.microsoft.com/office/drawing/2014/main" id="{F9718968-2FE6-7DA7-8038-E87745143FA2}"/>
              </a:ext>
            </a:extLst>
          </p:cNvPr>
          <p:cNvSpPr/>
          <p:nvPr/>
        </p:nvSpPr>
        <p:spPr>
          <a:xfrm>
            <a:off x="119103" y="2533023"/>
            <a:ext cx="2793148" cy="2238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2"/>
                </a:solidFill>
              </a:rPr>
              <a:t>The combination of </a:t>
            </a:r>
            <a:r>
              <a:rPr lang="en-US" sz="1400" b="1">
                <a:solidFill>
                  <a:schemeClr val="tx2"/>
                </a:solidFill>
              </a:rPr>
              <a:t>integrated sensing, automation &amp; analytics, and reporting / dashboard tools </a:t>
            </a:r>
            <a:r>
              <a:rPr lang="en-US" sz="1400">
                <a:solidFill>
                  <a:schemeClr val="tx2"/>
                </a:solidFill>
              </a:rPr>
              <a:t>are critical components for effective HBIEQ implementation </a:t>
            </a:r>
          </a:p>
        </p:txBody>
      </p:sp>
      <p:pic>
        <p:nvPicPr>
          <p:cNvPr id="48" name="Picture 47" descr="Text&#10;&#10;Description automatically generated">
            <a:extLst>
              <a:ext uri="{FF2B5EF4-FFF2-40B4-BE49-F238E27FC236}">
                <a16:creationId xmlns:a16="http://schemas.microsoft.com/office/drawing/2014/main" id="{CD1F5CCB-FCA3-A739-AA6A-A15B5AAB122A}"/>
              </a:ext>
            </a:extLst>
          </p:cNvPr>
          <p:cNvPicPr>
            <a:picLocks noChangeAspect="1"/>
          </p:cNvPicPr>
          <p:nvPr/>
        </p:nvPicPr>
        <p:blipFill>
          <a:blip r:embed="rId2"/>
          <a:stretch>
            <a:fillRect/>
          </a:stretch>
        </p:blipFill>
        <p:spPr>
          <a:xfrm>
            <a:off x="2912251" y="1137335"/>
            <a:ext cx="6267290" cy="5029743"/>
          </a:xfrm>
          <a:prstGeom prst="rect">
            <a:avLst/>
          </a:prstGeom>
        </p:spPr>
      </p:pic>
    </p:spTree>
    <p:extLst>
      <p:ext uri="{BB962C8B-B14F-4D97-AF65-F5344CB8AC3E}">
        <p14:creationId xmlns:p14="http://schemas.microsoft.com/office/powerpoint/2010/main" val="1829735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1E8E-7178-82DE-F3C9-0EE384BC00DD}"/>
              </a:ext>
            </a:extLst>
          </p:cNvPr>
          <p:cNvSpPr>
            <a:spLocks noGrp="1"/>
          </p:cNvSpPr>
          <p:nvPr>
            <p:ph type="title"/>
          </p:nvPr>
        </p:nvSpPr>
        <p:spPr>
          <a:xfrm>
            <a:off x="754826" y="87144"/>
            <a:ext cx="9553945" cy="447675"/>
          </a:xfrm>
        </p:spPr>
        <p:txBody>
          <a:bodyPr/>
          <a:lstStyle/>
          <a:p>
            <a:r>
              <a:rPr lang="en-US" dirty="0"/>
              <a:t>Complex Applications Require Orchestration &amp; Gov. Enforcement </a:t>
            </a:r>
          </a:p>
        </p:txBody>
      </p:sp>
      <p:pic>
        <p:nvPicPr>
          <p:cNvPr id="6" name="Content Placeholder 5">
            <a:extLst>
              <a:ext uri="{FF2B5EF4-FFF2-40B4-BE49-F238E27FC236}">
                <a16:creationId xmlns:a16="http://schemas.microsoft.com/office/drawing/2014/main" id="{92968C7C-BFF4-8C3C-71C1-DEE76BA090D2}"/>
              </a:ext>
            </a:extLst>
          </p:cNvPr>
          <p:cNvPicPr>
            <a:picLocks noGrp="1" noChangeAspect="1"/>
          </p:cNvPicPr>
          <p:nvPr>
            <p:ph sz="half" idx="1"/>
          </p:nvPr>
        </p:nvPicPr>
        <p:blipFill rotWithShape="1">
          <a:blip r:embed="rId2"/>
          <a:srcRect t="9871"/>
          <a:stretch/>
        </p:blipFill>
        <p:spPr>
          <a:xfrm>
            <a:off x="2458114" y="2252415"/>
            <a:ext cx="7275772" cy="3973931"/>
          </a:xfrm>
          <a:prstGeom prst="rect">
            <a:avLst/>
          </a:prstGeom>
        </p:spPr>
      </p:pic>
      <p:sp>
        <p:nvSpPr>
          <p:cNvPr id="4" name="Text Placeholder 3">
            <a:extLst>
              <a:ext uri="{FF2B5EF4-FFF2-40B4-BE49-F238E27FC236}">
                <a16:creationId xmlns:a16="http://schemas.microsoft.com/office/drawing/2014/main" id="{40F740AD-9C2C-E33B-BC7B-5966F0F26222}"/>
              </a:ext>
            </a:extLst>
          </p:cNvPr>
          <p:cNvSpPr>
            <a:spLocks noGrp="1"/>
          </p:cNvSpPr>
          <p:nvPr>
            <p:ph type="body" sz="quarter" idx="12"/>
          </p:nvPr>
        </p:nvSpPr>
        <p:spPr>
          <a:xfrm>
            <a:off x="754826" y="1137236"/>
            <a:ext cx="10711269" cy="512762"/>
          </a:xfrm>
        </p:spPr>
        <p:txBody>
          <a:bodyPr>
            <a:noAutofit/>
          </a:bodyPr>
          <a:lstStyle/>
          <a:p>
            <a:pPr marL="0" indent="0">
              <a:buNone/>
            </a:pPr>
            <a:r>
              <a:rPr lang="en-US" sz="1600" dirty="0">
                <a:solidFill>
                  <a:schemeClr val="tx2"/>
                </a:solidFill>
                <a:effectLst/>
                <a:latin typeface="+mn-lt"/>
                <a:ea typeface="Merriweather" pitchFamily="2" charset="77"/>
                <a:cs typeface="Times New Roman" panose="02020603050405020304" pitchFamily="18" charset="0"/>
              </a:rPr>
              <a:t>As building automation technologies has evolved, different building segments and types have adopted these technologies at varying rates. Standards bodies have gotten involved in setting rules and regulations for buildings in hopes of creating a more unified approach to sheltering residents, workers, and visitors. However, the enforcement of these rules has been a significantly more arduous task</a:t>
            </a:r>
            <a:r>
              <a:rPr lang="en-US" sz="1600" dirty="0">
                <a:solidFill>
                  <a:schemeClr val="tx2"/>
                </a:solidFill>
                <a:effectLst/>
                <a:latin typeface="+mn-lt"/>
              </a:rPr>
              <a:t> </a:t>
            </a:r>
            <a:endParaRPr lang="en-US" sz="1600" dirty="0">
              <a:solidFill>
                <a:schemeClr val="tx2"/>
              </a:solidFill>
              <a:latin typeface="+mn-lt"/>
            </a:endParaRPr>
          </a:p>
        </p:txBody>
      </p:sp>
      <p:sp>
        <p:nvSpPr>
          <p:cNvPr id="5" name="Slide Number Placeholder 4">
            <a:extLst>
              <a:ext uri="{FF2B5EF4-FFF2-40B4-BE49-F238E27FC236}">
                <a16:creationId xmlns:a16="http://schemas.microsoft.com/office/drawing/2014/main" id="{B93B86CE-1F96-AD69-FDFD-C811ACEF97D6}"/>
              </a:ext>
            </a:extLst>
          </p:cNvPr>
          <p:cNvSpPr>
            <a:spLocks noGrp="1"/>
          </p:cNvSpPr>
          <p:nvPr>
            <p:ph type="sldNum" sz="quarter" idx="14"/>
          </p:nvPr>
        </p:nvSpPr>
        <p:spPr/>
        <p:txBody>
          <a:bodyPr/>
          <a:lstStyle/>
          <a:p>
            <a:fld id="{4658F449-AC56-C64A-8488-86A10DE691DA}" type="slidenum">
              <a:rPr lang="en-US" smtClean="0"/>
              <a:pPr/>
              <a:t>11</a:t>
            </a:fld>
            <a:endParaRPr lang="en-US"/>
          </a:p>
        </p:txBody>
      </p:sp>
    </p:spTree>
    <p:extLst>
      <p:ext uri="{BB962C8B-B14F-4D97-AF65-F5344CB8AC3E}">
        <p14:creationId xmlns:p14="http://schemas.microsoft.com/office/powerpoint/2010/main" val="1966430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96D0-7382-0B53-C1B9-9C65AC1AE0FF}"/>
              </a:ext>
            </a:extLst>
          </p:cNvPr>
          <p:cNvSpPr>
            <a:spLocks noGrp="1"/>
          </p:cNvSpPr>
          <p:nvPr>
            <p:ph type="title"/>
          </p:nvPr>
        </p:nvSpPr>
        <p:spPr>
          <a:xfrm>
            <a:off x="838199" y="365125"/>
            <a:ext cx="9252857" cy="447675"/>
          </a:xfrm>
        </p:spPr>
        <p:txBody>
          <a:bodyPr/>
          <a:lstStyle/>
          <a:p>
            <a:r>
              <a:rPr lang="en-US" dirty="0"/>
              <a:t>Early Attention to IEQ is key to Differentiation</a:t>
            </a:r>
          </a:p>
        </p:txBody>
      </p:sp>
      <p:pic>
        <p:nvPicPr>
          <p:cNvPr id="6" name="Content Placeholder 5">
            <a:extLst>
              <a:ext uri="{FF2B5EF4-FFF2-40B4-BE49-F238E27FC236}">
                <a16:creationId xmlns:a16="http://schemas.microsoft.com/office/drawing/2014/main" id="{9ED09100-6B02-47ED-5CFD-E1B05463DD68}"/>
              </a:ext>
            </a:extLst>
          </p:cNvPr>
          <p:cNvPicPr>
            <a:picLocks noGrp="1" noChangeAspect="1"/>
          </p:cNvPicPr>
          <p:nvPr>
            <p:ph sz="half" idx="1"/>
          </p:nvPr>
        </p:nvPicPr>
        <p:blipFill rotWithShape="1">
          <a:blip r:embed="rId2"/>
          <a:srcRect b="47914"/>
          <a:stretch/>
        </p:blipFill>
        <p:spPr>
          <a:xfrm>
            <a:off x="2817918" y="1995772"/>
            <a:ext cx="6450299" cy="4337178"/>
          </a:xfrm>
          <a:prstGeom prst="rect">
            <a:avLst/>
          </a:prstGeom>
        </p:spPr>
      </p:pic>
      <p:sp>
        <p:nvSpPr>
          <p:cNvPr id="4" name="Text Placeholder 3">
            <a:extLst>
              <a:ext uri="{FF2B5EF4-FFF2-40B4-BE49-F238E27FC236}">
                <a16:creationId xmlns:a16="http://schemas.microsoft.com/office/drawing/2014/main" id="{5402C1AE-74B7-342C-AA66-AD65003CAD88}"/>
              </a:ext>
            </a:extLst>
          </p:cNvPr>
          <p:cNvSpPr>
            <a:spLocks noGrp="1"/>
          </p:cNvSpPr>
          <p:nvPr>
            <p:ph type="body" sz="quarter" idx="12"/>
          </p:nvPr>
        </p:nvSpPr>
        <p:spPr>
          <a:xfrm>
            <a:off x="838200" y="1147905"/>
            <a:ext cx="10409737" cy="512762"/>
          </a:xfrm>
        </p:spPr>
        <p:txBody>
          <a:bodyPr>
            <a:noAutofit/>
          </a:bodyPr>
          <a:lstStyle/>
          <a:p>
            <a:pPr marL="0" indent="0">
              <a:buNone/>
            </a:pPr>
            <a:r>
              <a:rPr lang="en-CA" sz="1600" dirty="0">
                <a:solidFill>
                  <a:schemeClr val="tx2"/>
                </a:solidFill>
                <a:effectLst/>
                <a:latin typeface="+mn-lt"/>
                <a:ea typeface="Merriweather" pitchFamily="2" charset="77"/>
                <a:cs typeface="Times New Roman" panose="02020603050405020304" pitchFamily="18" charset="0"/>
              </a:rPr>
              <a:t>A large portion of the health problems related to the indoor environmental quality of a building can be avoided if building practitioners establish occupant health as a functional objective in the design, construction, and operation of buildings</a:t>
            </a:r>
            <a:r>
              <a:rPr lang="en-US" sz="1600" dirty="0">
                <a:solidFill>
                  <a:schemeClr val="tx2"/>
                </a:solidFill>
                <a:effectLst/>
                <a:latin typeface="+mn-lt"/>
              </a:rPr>
              <a:t> </a:t>
            </a:r>
            <a:endParaRPr lang="en-US" sz="1600" dirty="0">
              <a:solidFill>
                <a:schemeClr val="tx2"/>
              </a:solidFill>
              <a:latin typeface="+mn-lt"/>
            </a:endParaRPr>
          </a:p>
        </p:txBody>
      </p:sp>
      <p:sp>
        <p:nvSpPr>
          <p:cNvPr id="5" name="Slide Number Placeholder 4">
            <a:extLst>
              <a:ext uri="{FF2B5EF4-FFF2-40B4-BE49-F238E27FC236}">
                <a16:creationId xmlns:a16="http://schemas.microsoft.com/office/drawing/2014/main" id="{58E21F23-D137-3109-C9D2-CFE9219DCD37}"/>
              </a:ext>
            </a:extLst>
          </p:cNvPr>
          <p:cNvSpPr>
            <a:spLocks noGrp="1"/>
          </p:cNvSpPr>
          <p:nvPr>
            <p:ph type="sldNum" sz="quarter" idx="14"/>
          </p:nvPr>
        </p:nvSpPr>
        <p:spPr/>
        <p:txBody>
          <a:bodyPr/>
          <a:lstStyle/>
          <a:p>
            <a:fld id="{4658F449-AC56-C64A-8488-86A10DE691DA}" type="slidenum">
              <a:rPr lang="en-US" smtClean="0"/>
              <a:pPr/>
              <a:t>12</a:t>
            </a:fld>
            <a:endParaRPr lang="en-US"/>
          </a:p>
        </p:txBody>
      </p:sp>
    </p:spTree>
    <p:extLst>
      <p:ext uri="{BB962C8B-B14F-4D97-AF65-F5344CB8AC3E}">
        <p14:creationId xmlns:p14="http://schemas.microsoft.com/office/powerpoint/2010/main" val="2745750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11BA5B4-84A2-F5AF-9E82-610F72EA8C96}"/>
              </a:ext>
            </a:extLst>
          </p:cNvPr>
          <p:cNvSpPr>
            <a:spLocks noGrp="1"/>
          </p:cNvSpPr>
          <p:nvPr>
            <p:ph type="body" sz="quarter" idx="12"/>
          </p:nvPr>
        </p:nvSpPr>
        <p:spPr>
          <a:xfrm>
            <a:off x="839788" y="1233487"/>
            <a:ext cx="10728488" cy="2556561"/>
          </a:xfrm>
        </p:spPr>
        <p:txBody>
          <a:bodyPr>
            <a:noAutofit/>
          </a:bodyPr>
          <a:lstStyle/>
          <a:p>
            <a:pPr marL="0" indent="0">
              <a:buNone/>
            </a:pPr>
            <a:r>
              <a:rPr lang="en-CA" sz="1600" b="1" dirty="0">
                <a:solidFill>
                  <a:schemeClr val="accent1"/>
                </a:solidFill>
                <a:effectLst/>
                <a:latin typeface="+mn-lt"/>
                <a:ea typeface="Merriweather" pitchFamily="2" charset="77"/>
                <a:cs typeface="Times New Roman" panose="02020603050405020304" pitchFamily="18" charset="0"/>
              </a:rPr>
              <a:t>HBIEQ Scenario Analysis</a:t>
            </a:r>
          </a:p>
          <a:p>
            <a:pPr marL="0" indent="0">
              <a:buNone/>
            </a:pPr>
            <a:r>
              <a:rPr lang="en-CA" sz="1600" dirty="0">
                <a:solidFill>
                  <a:srgbClr val="000000"/>
                </a:solidFill>
                <a:effectLst/>
                <a:latin typeface="+mn-lt"/>
                <a:ea typeface="Merriweather" pitchFamily="2" charset="77"/>
                <a:cs typeface="Times New Roman" panose="02020603050405020304" pitchFamily="18" charset="0"/>
              </a:rPr>
              <a:t>Microbes, such as pathogens and allergens, can be found in virtually any environment; in the air, on surfaces, and in the water. The wealth, composition, and variety of microbial communities inhabiting the built environment is a direct result of interactions between outdoor air, indoor environmental quality, building strategies and systems, as well as the occupants and visitors of the building. </a:t>
            </a:r>
            <a:endParaRPr lang="en-CA" sz="1600" dirty="0">
              <a:solidFill>
                <a:srgbClr val="000000"/>
              </a:solidFill>
              <a:latin typeface="+mn-lt"/>
              <a:cs typeface="Times New Roman" panose="02020603050405020304" pitchFamily="18" charset="0"/>
            </a:endParaRPr>
          </a:p>
          <a:p>
            <a:pPr marL="0" indent="0">
              <a:buNone/>
            </a:pPr>
            <a:r>
              <a:rPr lang="en-CA" sz="1600" dirty="0">
                <a:solidFill>
                  <a:srgbClr val="000000"/>
                </a:solidFill>
                <a:effectLst/>
                <a:latin typeface="+mn-lt"/>
                <a:ea typeface="Merriweather" pitchFamily="2" charset="77"/>
                <a:cs typeface="Times New Roman" panose="02020603050405020304" pitchFamily="18" charset="0"/>
              </a:rPr>
              <a:t>Academic research on the link between the environmental microbiology and non-infectious disease, such as a sore throat or dry eyes, is a rapidly evolving field of study. Sick building syndrome refers to phenomenon where occupants experience severe health- related symptoms from spending too much time in the </a:t>
            </a:r>
            <a:r>
              <a:rPr lang="en-CA" sz="1600" i="1" dirty="0">
                <a:solidFill>
                  <a:srgbClr val="000000"/>
                </a:solidFill>
                <a:effectLst/>
                <a:latin typeface="+mn-lt"/>
                <a:ea typeface="Merriweather" pitchFamily="2" charset="77"/>
                <a:cs typeface="Times New Roman" panose="02020603050405020304" pitchFamily="18" charset="0"/>
              </a:rPr>
              <a:t>sick </a:t>
            </a:r>
            <a:r>
              <a:rPr lang="en-CA" sz="1600" dirty="0">
                <a:solidFill>
                  <a:srgbClr val="000000"/>
                </a:solidFill>
                <a:effectLst/>
                <a:latin typeface="+mn-lt"/>
                <a:ea typeface="Merriweather" pitchFamily="2" charset="77"/>
                <a:cs typeface="Times New Roman" panose="02020603050405020304" pitchFamily="18" charset="0"/>
              </a:rPr>
              <a:t>building. The most frequent symptoms referenced include dry eyes, headaches and irritation of the nose or throat.</a:t>
            </a:r>
            <a:endParaRPr lang="en-US" sz="1600" dirty="0">
              <a:effectLst/>
              <a:latin typeface="+mn-lt"/>
              <a:ea typeface="Merriweather" pitchFamily="2" charset="77"/>
              <a:cs typeface="Times New Roman" panose="02020603050405020304" pitchFamily="18" charset="0"/>
            </a:endParaRPr>
          </a:p>
          <a:p>
            <a:pPr marL="0" indent="0">
              <a:buNone/>
            </a:pPr>
            <a:endParaRPr lang="en-US" sz="1600" dirty="0">
              <a:latin typeface="+mn-lt"/>
            </a:endParaRPr>
          </a:p>
        </p:txBody>
      </p:sp>
      <p:sp>
        <p:nvSpPr>
          <p:cNvPr id="5" name="Slide Number Placeholder 4">
            <a:extLst>
              <a:ext uri="{FF2B5EF4-FFF2-40B4-BE49-F238E27FC236}">
                <a16:creationId xmlns:a16="http://schemas.microsoft.com/office/drawing/2014/main" id="{C4D055DF-8B34-4134-124F-7B9F8C3CC074}"/>
              </a:ext>
            </a:extLst>
          </p:cNvPr>
          <p:cNvSpPr>
            <a:spLocks noGrp="1"/>
          </p:cNvSpPr>
          <p:nvPr>
            <p:ph type="sldNum" sz="quarter" idx="14"/>
          </p:nvPr>
        </p:nvSpPr>
        <p:spPr/>
        <p:txBody>
          <a:bodyPr/>
          <a:lstStyle/>
          <a:p>
            <a:fld id="{4658F449-AC56-C64A-8488-86A10DE691DA}" type="slidenum">
              <a:rPr lang="en-US" smtClean="0"/>
              <a:pPr/>
              <a:t>13</a:t>
            </a:fld>
            <a:endParaRPr lang="en-US"/>
          </a:p>
        </p:txBody>
      </p:sp>
      <p:sp>
        <p:nvSpPr>
          <p:cNvPr id="9" name="TextBox 8">
            <a:extLst>
              <a:ext uri="{FF2B5EF4-FFF2-40B4-BE49-F238E27FC236}">
                <a16:creationId xmlns:a16="http://schemas.microsoft.com/office/drawing/2014/main" id="{F6F95826-5B39-B823-3E1D-7CDB06FA3246}"/>
              </a:ext>
            </a:extLst>
          </p:cNvPr>
          <p:cNvSpPr txBox="1"/>
          <p:nvPr/>
        </p:nvSpPr>
        <p:spPr>
          <a:xfrm>
            <a:off x="893669" y="5991063"/>
            <a:ext cx="8906376" cy="338554"/>
          </a:xfrm>
          <a:prstGeom prst="rect">
            <a:avLst/>
          </a:prstGeom>
          <a:noFill/>
        </p:spPr>
        <p:txBody>
          <a:bodyPr wrap="square">
            <a:spAutoFit/>
          </a:bodyPr>
          <a:lstStyle/>
          <a:p>
            <a:pPr marL="0" marR="0" algn="l">
              <a:spcBef>
                <a:spcPts val="0"/>
              </a:spcBef>
              <a:spcAft>
                <a:spcPts val="0"/>
              </a:spcAft>
            </a:pPr>
            <a:r>
              <a:rPr lang="en-CA" sz="800" dirty="0">
                <a:solidFill>
                  <a:schemeClr val="tx2"/>
                </a:solidFill>
                <a:effectLst/>
                <a:latin typeface="Montserrat" pitchFamily="2" charset="77"/>
                <a:ea typeface="Merriweather" pitchFamily="2" charset="77"/>
                <a:cs typeface="Times New Roman" panose="02020603050405020304" pitchFamily="18" charset="0"/>
              </a:rPr>
              <a:t>R. Adams et al. (2016), Ten questions concerning the microbiomes of buildings, International Journal of Building Science and its Applications. Link: </a:t>
            </a:r>
            <a:r>
              <a:rPr lang="en-CA" sz="800" u="sng" dirty="0">
                <a:solidFill>
                  <a:schemeClr val="tx2"/>
                </a:solidFill>
                <a:effectLst/>
                <a:latin typeface="Montserrat" pitchFamily="2" charset="77"/>
                <a:ea typeface="Merriweather" pitchFamily="2" charset="77"/>
                <a:cs typeface="Times New Roman" panose="02020603050405020304" pitchFamily="18" charset="0"/>
                <a:hlinkClick r:id="rId2">
                  <a:extLst>
                    <a:ext uri="{A12FA001-AC4F-418D-AE19-62706E023703}">
                      <ahyp:hlinkClr xmlns:ahyp="http://schemas.microsoft.com/office/drawing/2018/hyperlinkcolor" val="tx"/>
                    </a:ext>
                  </a:extLst>
                </a:hlinkClick>
              </a:rPr>
              <a:t>https://www.sciencedirect.com/science/article/pii/S0360132316303419#bib28</a:t>
            </a:r>
            <a:endParaRPr lang="en-US" sz="800" dirty="0">
              <a:solidFill>
                <a:schemeClr val="tx2"/>
              </a:solidFill>
              <a:effectLst/>
              <a:latin typeface="Montserrat" pitchFamily="2" charset="77"/>
              <a:ea typeface="Merriweather" pitchFamily="2" charset="77"/>
              <a:cs typeface="Times New Roman" panose="02020603050405020304" pitchFamily="18" charset="0"/>
            </a:endParaRPr>
          </a:p>
        </p:txBody>
      </p:sp>
      <p:sp>
        <p:nvSpPr>
          <p:cNvPr id="6" name="Title 5">
            <a:extLst>
              <a:ext uri="{FF2B5EF4-FFF2-40B4-BE49-F238E27FC236}">
                <a16:creationId xmlns:a16="http://schemas.microsoft.com/office/drawing/2014/main" id="{A961A92D-A00C-1114-FF00-ECFB0FCAC258}"/>
              </a:ext>
            </a:extLst>
          </p:cNvPr>
          <p:cNvSpPr>
            <a:spLocks noGrp="1"/>
          </p:cNvSpPr>
          <p:nvPr>
            <p:ph type="title"/>
          </p:nvPr>
        </p:nvSpPr>
        <p:spPr>
          <a:xfrm>
            <a:off x="838200" y="0"/>
            <a:ext cx="9296400" cy="812801"/>
          </a:xfrm>
        </p:spPr>
        <p:txBody>
          <a:bodyPr/>
          <a:lstStyle/>
          <a:p>
            <a:r>
              <a:rPr lang="en-US"/>
              <a:t>Illustrative Scenario for Building Operator HBIEQ Assessment &amp; Strategic Planning</a:t>
            </a:r>
          </a:p>
        </p:txBody>
      </p:sp>
      <p:sp>
        <p:nvSpPr>
          <p:cNvPr id="3" name="Rectangle 2">
            <a:extLst>
              <a:ext uri="{FF2B5EF4-FFF2-40B4-BE49-F238E27FC236}">
                <a16:creationId xmlns:a16="http://schemas.microsoft.com/office/drawing/2014/main" id="{C62CE9FA-7DC8-EF06-52E2-67459EBE6BA3}"/>
              </a:ext>
            </a:extLst>
          </p:cNvPr>
          <p:cNvSpPr/>
          <p:nvPr/>
        </p:nvSpPr>
        <p:spPr>
          <a:xfrm>
            <a:off x="893669" y="3845341"/>
            <a:ext cx="6019800" cy="489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accent1"/>
                </a:solidFill>
              </a:rPr>
              <a:t>What Building Operators Need to Consider</a:t>
            </a:r>
          </a:p>
        </p:txBody>
      </p:sp>
      <p:sp>
        <p:nvSpPr>
          <p:cNvPr id="10" name="Rectangle 9">
            <a:extLst>
              <a:ext uri="{FF2B5EF4-FFF2-40B4-BE49-F238E27FC236}">
                <a16:creationId xmlns:a16="http://schemas.microsoft.com/office/drawing/2014/main" id="{6C18F712-B05C-DAD5-D606-AD52E8D8FCBB}"/>
              </a:ext>
            </a:extLst>
          </p:cNvPr>
          <p:cNvSpPr/>
          <p:nvPr/>
        </p:nvSpPr>
        <p:spPr>
          <a:xfrm>
            <a:off x="1206951" y="4799227"/>
            <a:ext cx="1623335" cy="783091"/>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accent1"/>
                </a:solidFill>
              </a:rPr>
              <a:t>Assess Indoor Environmental Quality traits</a:t>
            </a:r>
          </a:p>
        </p:txBody>
      </p:sp>
      <p:sp>
        <p:nvSpPr>
          <p:cNvPr id="17" name="Oval 16">
            <a:extLst>
              <a:ext uri="{FF2B5EF4-FFF2-40B4-BE49-F238E27FC236}">
                <a16:creationId xmlns:a16="http://schemas.microsoft.com/office/drawing/2014/main" id="{598506F5-F14D-3687-D268-C2E5424E2BA6}"/>
              </a:ext>
            </a:extLst>
          </p:cNvPr>
          <p:cNvSpPr/>
          <p:nvPr/>
        </p:nvSpPr>
        <p:spPr>
          <a:xfrm>
            <a:off x="927483" y="4638940"/>
            <a:ext cx="378160" cy="366551"/>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1"/>
                </a:solidFill>
              </a:rPr>
              <a:t>1</a:t>
            </a:r>
          </a:p>
        </p:txBody>
      </p:sp>
      <p:sp>
        <p:nvSpPr>
          <p:cNvPr id="18" name="Rectangle 17">
            <a:extLst>
              <a:ext uri="{FF2B5EF4-FFF2-40B4-BE49-F238E27FC236}">
                <a16:creationId xmlns:a16="http://schemas.microsoft.com/office/drawing/2014/main" id="{1C4C9DEB-9A03-F63C-EE78-71745E845886}"/>
              </a:ext>
            </a:extLst>
          </p:cNvPr>
          <p:cNvSpPr/>
          <p:nvPr/>
        </p:nvSpPr>
        <p:spPr>
          <a:xfrm>
            <a:off x="3372578" y="4799227"/>
            <a:ext cx="2086289" cy="783091"/>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accent1"/>
                </a:solidFill>
              </a:rPr>
              <a:t>Develop Profile of Systems Impacting Target HBIEQ metrics</a:t>
            </a:r>
          </a:p>
        </p:txBody>
      </p:sp>
      <p:sp>
        <p:nvSpPr>
          <p:cNvPr id="19" name="Oval 18">
            <a:extLst>
              <a:ext uri="{FF2B5EF4-FFF2-40B4-BE49-F238E27FC236}">
                <a16:creationId xmlns:a16="http://schemas.microsoft.com/office/drawing/2014/main" id="{3FB6B6CF-BCBE-524E-F8C1-DFA51F17A202}"/>
              </a:ext>
            </a:extLst>
          </p:cNvPr>
          <p:cNvSpPr/>
          <p:nvPr/>
        </p:nvSpPr>
        <p:spPr>
          <a:xfrm>
            <a:off x="3109754" y="4638941"/>
            <a:ext cx="378160" cy="366551"/>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1"/>
                </a:solidFill>
              </a:rPr>
              <a:t>2</a:t>
            </a:r>
          </a:p>
        </p:txBody>
      </p:sp>
      <p:sp>
        <p:nvSpPr>
          <p:cNvPr id="20" name="Rectangle 19">
            <a:extLst>
              <a:ext uri="{FF2B5EF4-FFF2-40B4-BE49-F238E27FC236}">
                <a16:creationId xmlns:a16="http://schemas.microsoft.com/office/drawing/2014/main" id="{A681018A-01D5-3362-DFC0-269F39CD889F}"/>
              </a:ext>
            </a:extLst>
          </p:cNvPr>
          <p:cNvSpPr/>
          <p:nvPr/>
        </p:nvSpPr>
        <p:spPr>
          <a:xfrm>
            <a:off x="6010059" y="4474743"/>
            <a:ext cx="3005497" cy="612751"/>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accent1"/>
                </a:solidFill>
              </a:rPr>
              <a:t>Isolate building control functions to remediate negative IEQ impacts</a:t>
            </a:r>
          </a:p>
        </p:txBody>
      </p:sp>
      <p:sp>
        <p:nvSpPr>
          <p:cNvPr id="21" name="Oval 20">
            <a:extLst>
              <a:ext uri="{FF2B5EF4-FFF2-40B4-BE49-F238E27FC236}">
                <a16:creationId xmlns:a16="http://schemas.microsoft.com/office/drawing/2014/main" id="{3EE562F0-CE83-3F2E-8CE2-86D75889E880}"/>
              </a:ext>
            </a:extLst>
          </p:cNvPr>
          <p:cNvSpPr/>
          <p:nvPr/>
        </p:nvSpPr>
        <p:spPr>
          <a:xfrm>
            <a:off x="5747235" y="4314457"/>
            <a:ext cx="378160" cy="366551"/>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accent1"/>
                </a:solidFill>
              </a:rPr>
              <a:t>3a</a:t>
            </a:r>
          </a:p>
        </p:txBody>
      </p:sp>
      <p:sp>
        <p:nvSpPr>
          <p:cNvPr id="22" name="Rectangle 21">
            <a:extLst>
              <a:ext uri="{FF2B5EF4-FFF2-40B4-BE49-F238E27FC236}">
                <a16:creationId xmlns:a16="http://schemas.microsoft.com/office/drawing/2014/main" id="{F87CBFF1-85A8-D11F-98E0-731E9BF372EB}"/>
              </a:ext>
            </a:extLst>
          </p:cNvPr>
          <p:cNvSpPr/>
          <p:nvPr/>
        </p:nvSpPr>
        <p:spPr>
          <a:xfrm>
            <a:off x="6010059" y="5303072"/>
            <a:ext cx="3005497" cy="612751"/>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accent1"/>
                </a:solidFill>
              </a:rPr>
              <a:t>Identify where supplier engagement is required for BMS configuration</a:t>
            </a:r>
          </a:p>
        </p:txBody>
      </p:sp>
      <p:sp>
        <p:nvSpPr>
          <p:cNvPr id="23" name="Oval 22">
            <a:extLst>
              <a:ext uri="{FF2B5EF4-FFF2-40B4-BE49-F238E27FC236}">
                <a16:creationId xmlns:a16="http://schemas.microsoft.com/office/drawing/2014/main" id="{E0B3EE44-1208-274C-B65E-9F29CAF846B5}"/>
              </a:ext>
            </a:extLst>
          </p:cNvPr>
          <p:cNvSpPr/>
          <p:nvPr/>
        </p:nvSpPr>
        <p:spPr>
          <a:xfrm>
            <a:off x="5747235" y="5142786"/>
            <a:ext cx="378160" cy="366551"/>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accent1"/>
                </a:solidFill>
              </a:rPr>
              <a:t>3b</a:t>
            </a:r>
          </a:p>
        </p:txBody>
      </p:sp>
      <p:sp>
        <p:nvSpPr>
          <p:cNvPr id="25" name="Rectangle 24">
            <a:extLst>
              <a:ext uri="{FF2B5EF4-FFF2-40B4-BE49-F238E27FC236}">
                <a16:creationId xmlns:a16="http://schemas.microsoft.com/office/drawing/2014/main" id="{66005C5F-49B4-3C26-DEB0-7A4B0D58250C}"/>
              </a:ext>
            </a:extLst>
          </p:cNvPr>
          <p:cNvSpPr/>
          <p:nvPr/>
        </p:nvSpPr>
        <p:spPr>
          <a:xfrm>
            <a:off x="9481987" y="4799227"/>
            <a:ext cx="2086289" cy="783091"/>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accent1"/>
                </a:solidFill>
              </a:rPr>
              <a:t>Establish process for ongoing impact analysis</a:t>
            </a:r>
          </a:p>
        </p:txBody>
      </p:sp>
      <p:sp>
        <p:nvSpPr>
          <p:cNvPr id="26" name="Oval 25">
            <a:extLst>
              <a:ext uri="{FF2B5EF4-FFF2-40B4-BE49-F238E27FC236}">
                <a16:creationId xmlns:a16="http://schemas.microsoft.com/office/drawing/2014/main" id="{C7D379CF-CB51-7404-8FF0-22CE2D6B0195}"/>
              </a:ext>
            </a:extLst>
          </p:cNvPr>
          <p:cNvSpPr/>
          <p:nvPr/>
        </p:nvSpPr>
        <p:spPr>
          <a:xfrm>
            <a:off x="9219163" y="4638941"/>
            <a:ext cx="378160" cy="366551"/>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1"/>
                </a:solidFill>
              </a:rPr>
              <a:t>4</a:t>
            </a:r>
          </a:p>
        </p:txBody>
      </p:sp>
    </p:spTree>
    <p:extLst>
      <p:ext uri="{BB962C8B-B14F-4D97-AF65-F5344CB8AC3E}">
        <p14:creationId xmlns:p14="http://schemas.microsoft.com/office/powerpoint/2010/main" val="3004722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2DA72-ADF6-D70E-1E86-C93043CAE0A6}"/>
              </a:ext>
            </a:extLst>
          </p:cNvPr>
          <p:cNvSpPr>
            <a:spLocks noGrp="1"/>
          </p:cNvSpPr>
          <p:nvPr>
            <p:ph type="title"/>
          </p:nvPr>
        </p:nvSpPr>
        <p:spPr>
          <a:xfrm>
            <a:off x="838199" y="365125"/>
            <a:ext cx="8730343" cy="447675"/>
          </a:xfrm>
        </p:spPr>
        <p:txBody>
          <a:bodyPr/>
          <a:lstStyle/>
          <a:p>
            <a:r>
              <a:rPr lang="en-US" dirty="0"/>
              <a:t>Enforcement &amp; Ratings Are Key to Success</a:t>
            </a:r>
          </a:p>
        </p:txBody>
      </p:sp>
      <p:sp>
        <p:nvSpPr>
          <p:cNvPr id="3" name="Content Placeholder 2">
            <a:extLst>
              <a:ext uri="{FF2B5EF4-FFF2-40B4-BE49-F238E27FC236}">
                <a16:creationId xmlns:a16="http://schemas.microsoft.com/office/drawing/2014/main" id="{179A5380-47B0-605A-53FE-54994954102A}"/>
              </a:ext>
            </a:extLst>
          </p:cNvPr>
          <p:cNvSpPr>
            <a:spLocks noGrp="1"/>
          </p:cNvSpPr>
          <p:nvPr>
            <p:ph sz="half" idx="1"/>
          </p:nvPr>
        </p:nvSpPr>
        <p:spPr>
          <a:xfrm>
            <a:off x="2944090" y="2377791"/>
            <a:ext cx="8094023" cy="4192299"/>
          </a:xfrm>
        </p:spPr>
        <p:txBody>
          <a:bodyPr>
            <a:normAutofit/>
          </a:bodyPr>
          <a:lstStyle/>
          <a:p>
            <a:pPr marL="0" marR="0" indent="0" algn="l">
              <a:spcBef>
                <a:spcPts val="0"/>
              </a:spcBef>
              <a:spcAft>
                <a:spcPts val="0"/>
              </a:spcAft>
              <a:buNone/>
            </a:pPr>
            <a:r>
              <a:rPr lang="en-CA" sz="1400" b="1" dirty="0">
                <a:solidFill>
                  <a:schemeClr val="accent1"/>
                </a:solidFill>
                <a:effectLst/>
                <a:ea typeface="Merriweather" pitchFamily="2" charset="77"/>
                <a:cs typeface="Times New Roman" panose="02020603050405020304" pitchFamily="18" charset="0"/>
              </a:rPr>
              <a:t>Compliance Requirements </a:t>
            </a:r>
            <a:r>
              <a:rPr lang="en-CA" sz="1400" dirty="0">
                <a:solidFill>
                  <a:srgbClr val="000000"/>
                </a:solidFill>
                <a:effectLst/>
                <a:ea typeface="Merriweather" pitchFamily="2" charset="77"/>
                <a:cs typeface="Times New Roman" panose="02020603050405020304" pitchFamily="18" charset="0"/>
              </a:rPr>
              <a:t>are a great way to force building operators to conform to a healthier, more bio-informed approach to building management</a:t>
            </a:r>
          </a:p>
          <a:p>
            <a:pPr marL="0" marR="0" indent="0" algn="l">
              <a:spcBef>
                <a:spcPts val="0"/>
              </a:spcBef>
              <a:spcAft>
                <a:spcPts val="0"/>
              </a:spcAft>
              <a:buNone/>
            </a:pPr>
            <a:endParaRPr lang="en-CA" sz="1400" dirty="0">
              <a:solidFill>
                <a:srgbClr val="000000"/>
              </a:solidFill>
              <a:ea typeface="Merriweather" pitchFamily="2" charset="77"/>
              <a:cs typeface="Times New Roman" panose="02020603050405020304" pitchFamily="18" charset="0"/>
            </a:endParaRPr>
          </a:p>
          <a:p>
            <a:pPr marL="0" marR="0" indent="0" algn="l">
              <a:spcBef>
                <a:spcPts val="0"/>
              </a:spcBef>
              <a:spcAft>
                <a:spcPts val="0"/>
              </a:spcAft>
              <a:buNone/>
            </a:pPr>
            <a:endParaRPr lang="en-CA" sz="1400" dirty="0">
              <a:solidFill>
                <a:srgbClr val="000000"/>
              </a:solidFill>
              <a:ea typeface="Merriweather" pitchFamily="2" charset="77"/>
              <a:cs typeface="Times New Roman" panose="02020603050405020304" pitchFamily="18" charset="0"/>
            </a:endParaRPr>
          </a:p>
          <a:p>
            <a:pPr marL="0" marR="0" indent="0" algn="l">
              <a:spcBef>
                <a:spcPts val="0"/>
              </a:spcBef>
              <a:spcAft>
                <a:spcPts val="0"/>
              </a:spcAft>
              <a:buNone/>
            </a:pPr>
            <a:endParaRPr lang="en-CA" sz="1400" dirty="0">
              <a:solidFill>
                <a:srgbClr val="000000"/>
              </a:solidFill>
              <a:effectLst/>
              <a:ea typeface="Merriweather" pitchFamily="2" charset="77"/>
              <a:cs typeface="Times New Roman" panose="02020603050405020304" pitchFamily="18" charset="0"/>
            </a:endParaRPr>
          </a:p>
          <a:p>
            <a:pPr marL="0" marR="0" indent="0" algn="l">
              <a:spcBef>
                <a:spcPts val="0"/>
              </a:spcBef>
              <a:spcAft>
                <a:spcPts val="0"/>
              </a:spcAft>
              <a:buNone/>
            </a:pPr>
            <a:r>
              <a:rPr lang="en-CA" sz="1400" b="1" dirty="0">
                <a:solidFill>
                  <a:schemeClr val="accent1"/>
                </a:solidFill>
                <a:effectLst/>
                <a:ea typeface="Merriweather" pitchFamily="2" charset="77"/>
                <a:cs typeface="Times New Roman" panose="02020603050405020304" pitchFamily="18" charset="0"/>
              </a:rPr>
              <a:t>Ratings Systems </a:t>
            </a:r>
            <a:r>
              <a:rPr lang="en-CA" sz="1400" dirty="0">
                <a:solidFill>
                  <a:srgbClr val="000000"/>
                </a:solidFill>
                <a:effectLst/>
                <a:ea typeface="Merriweather" pitchFamily="2" charset="77"/>
                <a:cs typeface="Times New Roman" panose="02020603050405020304" pitchFamily="18" charset="0"/>
              </a:rPr>
              <a:t>provide insight to underappreciated practices that would otherwise be undetectable to occupants and visitors. 	</a:t>
            </a:r>
          </a:p>
          <a:p>
            <a:pPr marL="0" marR="0" indent="0" algn="l">
              <a:spcBef>
                <a:spcPts val="0"/>
              </a:spcBef>
              <a:spcAft>
                <a:spcPts val="0"/>
              </a:spcAft>
              <a:buNone/>
            </a:pPr>
            <a:endParaRPr lang="en-CA" sz="1400" dirty="0">
              <a:solidFill>
                <a:srgbClr val="000000"/>
              </a:solidFill>
              <a:ea typeface="Merriweather" pitchFamily="2" charset="77"/>
              <a:cs typeface="Times New Roman" panose="02020603050405020304" pitchFamily="18" charset="0"/>
            </a:endParaRPr>
          </a:p>
          <a:p>
            <a:pPr marL="687388" indent="-279400">
              <a:spcBef>
                <a:spcPts val="0"/>
              </a:spcBef>
            </a:pPr>
            <a:r>
              <a:rPr lang="en-CA" sz="1400" dirty="0">
                <a:solidFill>
                  <a:srgbClr val="000000"/>
                </a:solidFill>
                <a:effectLst/>
                <a:ea typeface="Merriweather" pitchFamily="2" charset="77"/>
                <a:cs typeface="Times New Roman" panose="02020603050405020304" pitchFamily="18" charset="0"/>
              </a:rPr>
              <a:t>`</a:t>
            </a:r>
            <a:r>
              <a:rPr lang="en-CA" sz="1200" dirty="0">
                <a:solidFill>
                  <a:srgbClr val="000000"/>
                </a:solidFill>
                <a:effectLst/>
                <a:ea typeface="Merriweather" pitchFamily="2" charset="77"/>
                <a:cs typeface="Times New Roman" panose="02020603050405020304" pitchFamily="18" charset="0"/>
              </a:rPr>
              <a:t>	Moreover, they add a layer of potential comparison for patrons to use when selecting 	between two establishments</a:t>
            </a:r>
          </a:p>
          <a:p>
            <a:pPr marL="687388" indent="-279400">
              <a:spcBef>
                <a:spcPts val="0"/>
              </a:spcBef>
            </a:pPr>
            <a:endParaRPr lang="en-CA" sz="1200" dirty="0">
              <a:solidFill>
                <a:srgbClr val="000000"/>
              </a:solidFill>
              <a:ea typeface="Merriweather" pitchFamily="2" charset="77"/>
              <a:cs typeface="Times New Roman" panose="02020603050405020304" pitchFamily="18" charset="0"/>
            </a:endParaRPr>
          </a:p>
          <a:p>
            <a:pPr marL="914400" indent="-506413">
              <a:spcBef>
                <a:spcPts val="0"/>
              </a:spcBef>
            </a:pPr>
            <a:r>
              <a:rPr lang="en-CA" sz="1200" dirty="0">
                <a:solidFill>
                  <a:srgbClr val="000000"/>
                </a:solidFill>
                <a:effectLst/>
                <a:ea typeface="Merriweather" pitchFamily="2" charset="77"/>
                <a:cs typeface="Times New Roman" panose="02020603050405020304" pitchFamily="18" charset="0"/>
              </a:rPr>
              <a:t>Measuring and enforcing compliance standards or certifications will require the use of IoT, internet of things, technology innovations</a:t>
            </a:r>
            <a:endParaRPr lang="en-US" sz="4000" dirty="0"/>
          </a:p>
        </p:txBody>
      </p:sp>
      <p:sp>
        <p:nvSpPr>
          <p:cNvPr id="4" name="Text Placeholder 3">
            <a:extLst>
              <a:ext uri="{FF2B5EF4-FFF2-40B4-BE49-F238E27FC236}">
                <a16:creationId xmlns:a16="http://schemas.microsoft.com/office/drawing/2014/main" id="{475F03BE-3BA0-0AD0-18BC-07299F9CB640}"/>
              </a:ext>
            </a:extLst>
          </p:cNvPr>
          <p:cNvSpPr>
            <a:spLocks noGrp="1"/>
          </p:cNvSpPr>
          <p:nvPr>
            <p:ph type="body" sz="quarter" idx="12"/>
          </p:nvPr>
        </p:nvSpPr>
        <p:spPr>
          <a:xfrm>
            <a:off x="838200" y="1220100"/>
            <a:ext cx="10363200" cy="866669"/>
          </a:xfrm>
        </p:spPr>
        <p:txBody>
          <a:bodyPr>
            <a:noAutofit/>
          </a:bodyPr>
          <a:lstStyle/>
          <a:p>
            <a:pPr marL="0" indent="0">
              <a:buNone/>
            </a:pPr>
            <a:r>
              <a:rPr lang="en-CA" sz="1600" dirty="0">
                <a:solidFill>
                  <a:srgbClr val="000000"/>
                </a:solidFill>
                <a:effectLst/>
                <a:latin typeface="+mn-lt"/>
                <a:ea typeface="Merriweather" pitchFamily="2" charset="77"/>
                <a:cs typeface="Times New Roman" panose="02020603050405020304" pitchFamily="18" charset="0"/>
              </a:rPr>
              <a:t>Standards bodies play an important role in safeguarding public health and wellness. Unfortunately, enforcing guidelines has been a difficult objective to achieve. Ratings Systems contribute directly to customer demand, and can act as a market-oriented system to motivate building owners to invest in IEQ</a:t>
            </a:r>
          </a:p>
          <a:p>
            <a:pPr marL="0" indent="0">
              <a:buNone/>
            </a:pPr>
            <a:endParaRPr lang="en-US" sz="1600" dirty="0">
              <a:latin typeface="+mn-lt"/>
            </a:endParaRPr>
          </a:p>
        </p:txBody>
      </p:sp>
      <p:sp>
        <p:nvSpPr>
          <p:cNvPr id="5" name="Slide Number Placeholder 4">
            <a:extLst>
              <a:ext uri="{FF2B5EF4-FFF2-40B4-BE49-F238E27FC236}">
                <a16:creationId xmlns:a16="http://schemas.microsoft.com/office/drawing/2014/main" id="{D3E4D105-371B-D4CB-3E2B-A3C4F90C6003}"/>
              </a:ext>
            </a:extLst>
          </p:cNvPr>
          <p:cNvSpPr>
            <a:spLocks noGrp="1"/>
          </p:cNvSpPr>
          <p:nvPr>
            <p:ph type="sldNum" sz="quarter" idx="14"/>
          </p:nvPr>
        </p:nvSpPr>
        <p:spPr/>
        <p:txBody>
          <a:bodyPr/>
          <a:lstStyle/>
          <a:p>
            <a:fld id="{4658F449-AC56-C64A-8488-86A10DE691DA}" type="slidenum">
              <a:rPr lang="en-US" smtClean="0"/>
              <a:pPr/>
              <a:t>14</a:t>
            </a:fld>
            <a:endParaRPr lang="en-US"/>
          </a:p>
        </p:txBody>
      </p:sp>
      <p:pic>
        <p:nvPicPr>
          <p:cNvPr id="1026" name="Picture 2" descr="Compliance - Free files and folders icons">
            <a:extLst>
              <a:ext uri="{FF2B5EF4-FFF2-40B4-BE49-F238E27FC236}">
                <a16:creationId xmlns:a16="http://schemas.microsoft.com/office/drawing/2014/main" id="{F07456B4-81A6-4A23-8C98-36A8AD86ACBD}"/>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53067" y="2377791"/>
            <a:ext cx="715637" cy="7156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ating - Free marketing icons">
            <a:extLst>
              <a:ext uri="{FF2B5EF4-FFF2-40B4-BE49-F238E27FC236}">
                <a16:creationId xmlns:a16="http://schemas.microsoft.com/office/drawing/2014/main" id="{DEAA76CD-DA70-F8A6-8B99-7BA1E2265554}"/>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53067" y="3429000"/>
            <a:ext cx="715637" cy="715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079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171A7B9-3723-C545-9F32-91DAB74CDCB5}"/>
              </a:ext>
            </a:extLst>
          </p:cNvPr>
          <p:cNvSpPr>
            <a:spLocks noGrp="1"/>
          </p:cNvSpPr>
          <p:nvPr>
            <p:ph sz="quarter" idx="10"/>
          </p:nvPr>
        </p:nvSpPr>
        <p:spPr/>
        <p:txBody>
          <a:bodyPr/>
          <a:lstStyle/>
          <a:p>
            <a:r>
              <a:rPr lang="en-US" dirty="0"/>
              <a:t>Q &amp; A</a:t>
            </a:r>
          </a:p>
        </p:txBody>
      </p:sp>
    </p:spTree>
    <p:extLst>
      <p:ext uri="{BB962C8B-B14F-4D97-AF65-F5344CB8AC3E}">
        <p14:creationId xmlns:p14="http://schemas.microsoft.com/office/powerpoint/2010/main" val="1267003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8639" y="1378159"/>
            <a:ext cx="8894619" cy="1323760"/>
          </a:xfrm>
          <a:prstGeom prst="rect">
            <a:avLst/>
          </a:prstGeom>
        </p:spPr>
        <p:txBody>
          <a:bodyPr wrap="square">
            <a:spAutoFit/>
          </a:bodyPr>
          <a:lstStyle/>
          <a:p>
            <a:pPr algn="ctr"/>
            <a:r>
              <a:rPr lang="en-US" altLang="en-US" sz="3202">
                <a:solidFill>
                  <a:srgbClr val="002060"/>
                </a:solidFill>
                <a:latin typeface="Myriad Pro" charset="0"/>
                <a:ea typeface="Myriad Pro" charset="0"/>
                <a:cs typeface="Myriad Pro" charset="0"/>
              </a:rPr>
              <a:t>Harbor Research, Inc. (HRI)</a:t>
            </a:r>
            <a:br>
              <a:rPr lang="en-US" altLang="en-US" sz="3202">
                <a:solidFill>
                  <a:srgbClr val="002060"/>
                </a:solidFill>
                <a:latin typeface="Myriad Pro" charset="0"/>
                <a:ea typeface="Myriad Pro" charset="0"/>
                <a:cs typeface="Myriad Pro" charset="0"/>
              </a:rPr>
            </a:br>
            <a:r>
              <a:rPr lang="en-US" altLang="en-US" sz="2400">
                <a:solidFill>
                  <a:srgbClr val="002060"/>
                </a:solidFill>
                <a:latin typeface="Myriad Pro" charset="0"/>
                <a:ea typeface="Myriad Pro" charset="0"/>
                <a:cs typeface="Myriad Pro" charset="0"/>
              </a:rPr>
              <a:t>1801 Broadway UNIT 408</a:t>
            </a:r>
          </a:p>
          <a:p>
            <a:pPr algn="ctr"/>
            <a:r>
              <a:rPr lang="en-US" altLang="en-US" sz="2400">
                <a:solidFill>
                  <a:srgbClr val="002060"/>
                </a:solidFill>
                <a:latin typeface="Myriad Pro" charset="0"/>
                <a:ea typeface="Myriad Pro" charset="0"/>
                <a:cs typeface="Myriad Pro" charset="0"/>
              </a:rPr>
              <a:t>Denver, Colorado 80202</a:t>
            </a:r>
            <a:endParaRPr lang="en-CA" altLang="en-US" sz="2400" u="sng">
              <a:solidFill>
                <a:srgbClr val="0000FF"/>
              </a:solidFill>
              <a:latin typeface="Myriad Pro" charset="0"/>
              <a:ea typeface="Myriad Pro" charset="0"/>
              <a:cs typeface="Myriad Pro" charset="0"/>
            </a:endParaRPr>
          </a:p>
        </p:txBody>
      </p:sp>
      <p:sp>
        <p:nvSpPr>
          <p:cNvPr id="4" name="Title 1"/>
          <p:cNvSpPr>
            <a:spLocks noGrp="1"/>
          </p:cNvSpPr>
          <p:nvPr>
            <p:ph type="title"/>
          </p:nvPr>
        </p:nvSpPr>
        <p:spPr/>
        <p:txBody>
          <a:bodyPr/>
          <a:lstStyle/>
          <a:p>
            <a:r>
              <a:rPr lang="en-US">
                <a:latin typeface="Myriad Pro" charset="0"/>
                <a:ea typeface="Myriad Pro" charset="0"/>
                <a:cs typeface="Myriad Pro" charset="0"/>
              </a:rPr>
              <a:t>Contact Harbor Research</a:t>
            </a:r>
          </a:p>
        </p:txBody>
      </p:sp>
      <p:sp>
        <p:nvSpPr>
          <p:cNvPr id="2" name="TextBox 1"/>
          <p:cNvSpPr txBox="1"/>
          <p:nvPr/>
        </p:nvSpPr>
        <p:spPr>
          <a:xfrm>
            <a:off x="7106949" y="3060252"/>
            <a:ext cx="3021148" cy="1260923"/>
          </a:xfrm>
          <a:prstGeom prst="rect">
            <a:avLst/>
          </a:prstGeom>
          <a:noFill/>
        </p:spPr>
        <p:txBody>
          <a:bodyPr wrap="none" rtlCol="0">
            <a:spAutoFit/>
          </a:bodyPr>
          <a:lstStyle/>
          <a:p>
            <a:pPr algn="ctr"/>
            <a:r>
              <a:rPr lang="en-US" sz="1400" b="1" dirty="0">
                <a:solidFill>
                  <a:schemeClr val="tx2"/>
                </a:solidFill>
                <a:latin typeface="Myriad Pro" charset="0"/>
                <a:ea typeface="Myriad Pro" charset="0"/>
                <a:cs typeface="Myriad Pro" charset="0"/>
              </a:rPr>
              <a:t>Michael Levy</a:t>
            </a:r>
          </a:p>
          <a:p>
            <a:pPr algn="ctr"/>
            <a:r>
              <a:rPr lang="en-US" sz="1400" dirty="0">
                <a:solidFill>
                  <a:schemeClr val="tx2"/>
                </a:solidFill>
                <a:latin typeface="Myriad Pro" charset="0"/>
                <a:ea typeface="Myriad Pro" charset="0"/>
                <a:cs typeface="Myriad Pro" charset="0"/>
              </a:rPr>
              <a:t>Lead Associate (Primary Contact)</a:t>
            </a:r>
          </a:p>
          <a:p>
            <a:pPr algn="ctr"/>
            <a:r>
              <a:rPr lang="en-US" sz="1598" dirty="0">
                <a:solidFill>
                  <a:schemeClr val="tx2"/>
                </a:solidFill>
                <a:latin typeface="Myriad Pro" charset="0"/>
                <a:ea typeface="Myriad Pro" charset="0"/>
                <a:cs typeface="Myriad Pro" charset="0"/>
                <a:hlinkClick r:id="rId3">
                  <a:extLst>
                    <a:ext uri="{A12FA001-AC4F-418D-AE19-62706E023703}">
                      <ahyp:hlinkClr xmlns:ahyp="http://schemas.microsoft.com/office/drawing/2018/hyperlinkcolor" val="tx"/>
                    </a:ext>
                  </a:extLst>
                </a:hlinkClick>
              </a:rPr>
              <a:t>mlevy.com@harborresearch.com</a:t>
            </a:r>
            <a:r>
              <a:rPr lang="en-US" sz="1598" dirty="0">
                <a:solidFill>
                  <a:schemeClr val="tx2"/>
                </a:solidFill>
                <a:latin typeface="Myriad Pro" charset="0"/>
                <a:ea typeface="Myriad Pro" charset="0"/>
                <a:cs typeface="Myriad Pro" charset="0"/>
              </a:rPr>
              <a:t> </a:t>
            </a:r>
          </a:p>
          <a:p>
            <a:pPr algn="ctr"/>
            <a:r>
              <a:rPr lang="en-US" sz="1598" dirty="0">
                <a:solidFill>
                  <a:schemeClr val="tx2"/>
                </a:solidFill>
                <a:latin typeface="Myriad Pro" charset="0"/>
                <a:ea typeface="Myriad Pro" charset="0"/>
                <a:cs typeface="Myriad Pro" charset="0"/>
              </a:rPr>
              <a:t>M: +1.</a:t>
            </a:r>
            <a:r>
              <a:rPr lang="en-US" sz="1598" dirty="0">
                <a:solidFill>
                  <a:schemeClr val="tx2"/>
                </a:solidFill>
                <a:latin typeface="Myriad Pro"/>
                <a:ea typeface="ＭＳ Ｐゴシック" pitchFamily="-65" charset="-128"/>
                <a:cs typeface="Myriad Pro"/>
              </a:rPr>
              <a:t>404.791.4754</a:t>
            </a:r>
          </a:p>
          <a:p>
            <a:pPr algn="ctr"/>
            <a:endParaRPr lang="en-US" sz="1598" dirty="0">
              <a:solidFill>
                <a:srgbClr val="000000"/>
              </a:solidFill>
              <a:latin typeface="Myriad Pro" charset="0"/>
              <a:ea typeface="Myriad Pro" charset="0"/>
              <a:cs typeface="Myriad Pro" charset="0"/>
            </a:endParaRPr>
          </a:p>
        </p:txBody>
      </p:sp>
      <p:sp>
        <p:nvSpPr>
          <p:cNvPr id="6" name="TextBox 5"/>
          <p:cNvSpPr txBox="1"/>
          <p:nvPr/>
        </p:nvSpPr>
        <p:spPr>
          <a:xfrm>
            <a:off x="1756367" y="3060248"/>
            <a:ext cx="3476336" cy="1015021"/>
          </a:xfrm>
          <a:prstGeom prst="rect">
            <a:avLst/>
          </a:prstGeom>
          <a:noFill/>
        </p:spPr>
        <p:txBody>
          <a:bodyPr wrap="none" rtlCol="0">
            <a:spAutoFit/>
          </a:bodyPr>
          <a:lstStyle/>
          <a:p>
            <a:pPr algn="ctr"/>
            <a:r>
              <a:rPr lang="en-US" sz="1400" b="1" dirty="0">
                <a:solidFill>
                  <a:schemeClr val="tx2"/>
                </a:solidFill>
                <a:latin typeface="Myriad Pro" charset="0"/>
                <a:ea typeface="Myriad Pro" charset="0"/>
                <a:cs typeface="Myriad Pro" charset="0"/>
              </a:rPr>
              <a:t>Daniel Intolubbe-Chmil</a:t>
            </a:r>
          </a:p>
          <a:p>
            <a:pPr algn="ctr"/>
            <a:r>
              <a:rPr lang="en-US" sz="1400" dirty="0">
                <a:solidFill>
                  <a:schemeClr val="tx2"/>
                </a:solidFill>
                <a:latin typeface="Myriad Pro" charset="0"/>
                <a:ea typeface="Myriad Pro" charset="0"/>
                <a:cs typeface="Myriad Pro" charset="0"/>
              </a:rPr>
              <a:t>Project Manager (Primary Contact)</a:t>
            </a:r>
          </a:p>
          <a:p>
            <a:pPr algn="ctr"/>
            <a:r>
              <a:rPr lang="en-US" sz="1598" dirty="0">
                <a:solidFill>
                  <a:schemeClr val="tx2"/>
                </a:solidFill>
                <a:latin typeface="Myriad Pro" charset="0"/>
                <a:ea typeface="Myriad Pro" charset="0"/>
                <a:cs typeface="Myriad Pro" charset="0"/>
                <a:hlinkClick r:id="rId4">
                  <a:extLst>
                    <a:ext uri="{A12FA001-AC4F-418D-AE19-62706E023703}">
                      <ahyp:hlinkClr xmlns:ahyp="http://schemas.microsoft.com/office/drawing/2018/hyperlinkcolor" val="tx"/>
                    </a:ext>
                  </a:extLst>
                </a:hlinkClick>
              </a:rPr>
              <a:t>dintolubbechmil@harborresearch.com</a:t>
            </a:r>
            <a:endParaRPr lang="en-US" sz="1598" dirty="0">
              <a:solidFill>
                <a:schemeClr val="tx2"/>
              </a:solidFill>
              <a:latin typeface="Myriad Pro" charset="0"/>
              <a:ea typeface="Myriad Pro" charset="0"/>
              <a:cs typeface="Myriad Pro" charset="0"/>
            </a:endParaRPr>
          </a:p>
          <a:p>
            <a:pPr algn="ctr"/>
            <a:r>
              <a:rPr lang="en-US" sz="1598" dirty="0">
                <a:solidFill>
                  <a:schemeClr val="tx2"/>
                </a:solidFill>
                <a:latin typeface="Myriad Pro" charset="0"/>
                <a:ea typeface="Myriad Pro" charset="0"/>
                <a:cs typeface="Myriad Pro" charset="0"/>
              </a:rPr>
              <a:t>M: +434.806.4334</a:t>
            </a:r>
          </a:p>
        </p:txBody>
      </p:sp>
      <p:sp>
        <p:nvSpPr>
          <p:cNvPr id="7" name="TextBox 6"/>
          <p:cNvSpPr txBox="1"/>
          <p:nvPr/>
        </p:nvSpPr>
        <p:spPr>
          <a:xfrm>
            <a:off x="4486461" y="4679508"/>
            <a:ext cx="3038973" cy="1015021"/>
          </a:xfrm>
          <a:prstGeom prst="rect">
            <a:avLst/>
          </a:prstGeom>
          <a:noFill/>
        </p:spPr>
        <p:txBody>
          <a:bodyPr wrap="none" rtlCol="0">
            <a:spAutoFit/>
          </a:bodyPr>
          <a:lstStyle/>
          <a:p>
            <a:pPr marL="123786" indent="-123786" algn="ctr" defTabSz="618920">
              <a:defRPr/>
            </a:pPr>
            <a:r>
              <a:rPr lang="en-US" sz="1400" b="1" dirty="0">
                <a:solidFill>
                  <a:schemeClr val="tx2"/>
                </a:solidFill>
                <a:latin typeface="Myriad Pro" charset="0"/>
              </a:rPr>
              <a:t>Harry Pascarella</a:t>
            </a:r>
          </a:p>
          <a:p>
            <a:pPr algn="ctr"/>
            <a:r>
              <a:rPr lang="en-US" sz="1400" dirty="0">
                <a:solidFill>
                  <a:schemeClr val="tx2"/>
                </a:solidFill>
                <a:latin typeface="Myriad Pro" charset="0"/>
              </a:rPr>
              <a:t>Director (Secondary Contact)</a:t>
            </a:r>
          </a:p>
          <a:p>
            <a:pPr algn="ctr"/>
            <a:r>
              <a:rPr lang="en-US" sz="1598" dirty="0">
                <a:solidFill>
                  <a:schemeClr val="tx2"/>
                </a:solidFill>
                <a:latin typeface="Myriad Pro"/>
                <a:ea typeface="ＭＳ Ｐゴシック" pitchFamily="-65" charset="-128"/>
                <a:cs typeface="Myriad Pro"/>
                <a:hlinkClick r:id="rId4">
                  <a:extLst>
                    <a:ext uri="{A12FA001-AC4F-418D-AE19-62706E023703}">
                      <ahyp:hlinkClr xmlns:ahyp="http://schemas.microsoft.com/office/drawing/2018/hyperlinkcolor" val="tx"/>
                    </a:ext>
                  </a:extLst>
                </a:hlinkClick>
              </a:rPr>
              <a:t>hpascarella@harborresearch.com </a:t>
            </a:r>
            <a:endParaRPr lang="en-US" sz="1598" dirty="0">
              <a:solidFill>
                <a:schemeClr val="tx2"/>
              </a:solidFill>
              <a:latin typeface="Myriad Pro"/>
              <a:ea typeface="ＭＳ Ｐゴシック" pitchFamily="-65" charset="-128"/>
              <a:cs typeface="Myriad Pro"/>
            </a:endParaRPr>
          </a:p>
          <a:p>
            <a:pPr algn="ctr"/>
            <a:r>
              <a:rPr lang="en-US" sz="1598" dirty="0">
                <a:solidFill>
                  <a:schemeClr val="tx2"/>
                </a:solidFill>
                <a:latin typeface="Myriad Pro" charset="0"/>
                <a:ea typeface="Myriad Pro" charset="0"/>
                <a:cs typeface="Myriad Pro" charset="0"/>
              </a:rPr>
              <a:t>O: +1.303.786.9000 x36</a:t>
            </a:r>
          </a:p>
        </p:txBody>
      </p:sp>
    </p:spTree>
    <p:extLst>
      <p:ext uri="{BB962C8B-B14F-4D97-AF65-F5344CB8AC3E}">
        <p14:creationId xmlns:p14="http://schemas.microsoft.com/office/powerpoint/2010/main" val="741183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8639" y="1378156"/>
            <a:ext cx="8894619" cy="4756110"/>
          </a:xfrm>
          <a:prstGeom prst="rect">
            <a:avLst/>
          </a:prstGeom>
        </p:spPr>
        <p:txBody>
          <a:bodyPr wrap="square">
            <a:spAutoFit/>
          </a:bodyPr>
          <a:lstStyle/>
          <a:p>
            <a:pPr algn="ctr"/>
            <a:r>
              <a:rPr lang="en-US" altLang="en-US" sz="3202" b="1">
                <a:latin typeface="Calibri" pitchFamily="34" charset="0"/>
              </a:rPr>
              <a:t>Continental Automated Buildings Association (CABA)</a:t>
            </a:r>
            <a:br>
              <a:rPr lang="en-US" altLang="en-US" sz="3202" b="1">
                <a:latin typeface="Calibri" pitchFamily="34" charset="0"/>
              </a:rPr>
            </a:br>
            <a:br>
              <a:rPr lang="en-US" altLang="en-US" sz="2400" b="1">
                <a:latin typeface="Calibri" pitchFamily="34" charset="0"/>
              </a:rPr>
            </a:br>
            <a:r>
              <a:rPr lang="en-US" altLang="en-US" sz="2400" b="1">
                <a:latin typeface="Calibri" pitchFamily="34" charset="0"/>
              </a:rPr>
              <a:t>613.686.1814</a:t>
            </a:r>
            <a:br>
              <a:rPr lang="en-US" altLang="en-US" sz="2400" b="1">
                <a:latin typeface="Calibri" pitchFamily="34" charset="0"/>
              </a:rPr>
            </a:br>
            <a:r>
              <a:rPr lang="en-US" altLang="en-US" sz="2400" b="1">
                <a:latin typeface="Calibri" pitchFamily="34" charset="0"/>
              </a:rPr>
              <a:t>Toll free: 888.798.CABA (2222) </a:t>
            </a:r>
            <a:br>
              <a:rPr lang="en-US" altLang="en-US" sz="2400" b="1">
                <a:latin typeface="Calibri" pitchFamily="34" charset="0"/>
              </a:rPr>
            </a:br>
            <a:endParaRPr lang="en-US" altLang="en-US" sz="2400" b="1">
              <a:latin typeface="Calibri" pitchFamily="34" charset="0"/>
            </a:endParaRPr>
          </a:p>
          <a:p>
            <a:pPr algn="ctr"/>
            <a:r>
              <a:rPr lang="en-US" altLang="en-US" sz="2400" b="1" u="sng">
                <a:solidFill>
                  <a:srgbClr val="0000FF"/>
                </a:solidFill>
                <a:latin typeface="Calibri" pitchFamily="34" charset="0"/>
              </a:rPr>
              <a:t>caba@caba.org</a:t>
            </a:r>
            <a:br>
              <a:rPr lang="en-US" altLang="en-US" sz="2400" b="1" u="sng">
                <a:solidFill>
                  <a:srgbClr val="0000FF"/>
                </a:solidFill>
                <a:latin typeface="Calibri" pitchFamily="34" charset="0"/>
              </a:rPr>
            </a:br>
            <a:r>
              <a:rPr lang="en-US" altLang="en-US" sz="2400" b="1" u="sng">
                <a:solidFill>
                  <a:srgbClr val="0000FF"/>
                </a:solidFill>
                <a:latin typeface="Calibri" pitchFamily="34" charset="0"/>
              </a:rPr>
              <a:t>www.CABA.org </a:t>
            </a:r>
            <a:br>
              <a:rPr lang="en-US" altLang="en-US" sz="2400" b="1" u="sng">
                <a:solidFill>
                  <a:srgbClr val="0000FF"/>
                </a:solidFill>
                <a:latin typeface="Calibri" pitchFamily="34" charset="0"/>
              </a:rPr>
            </a:br>
            <a:r>
              <a:rPr lang="en-CA" altLang="en-US" sz="2400" b="1" u="sng">
                <a:solidFill>
                  <a:srgbClr val="0000FF"/>
                </a:solidFill>
                <a:latin typeface="Calibri" pitchFamily="34" charset="0"/>
              </a:rPr>
              <a:t>www.twitter.com/caba_news </a:t>
            </a:r>
            <a:br>
              <a:rPr lang="en-CA" altLang="en-US" sz="2400" b="1" u="sng">
                <a:solidFill>
                  <a:srgbClr val="0000FF"/>
                </a:solidFill>
                <a:latin typeface="Calibri" pitchFamily="34" charset="0"/>
              </a:rPr>
            </a:br>
            <a:r>
              <a:rPr lang="en-CA" altLang="en-US" sz="2400" b="1" u="sng">
                <a:solidFill>
                  <a:srgbClr val="0000FF"/>
                </a:solidFill>
                <a:latin typeface="Calibri" pitchFamily="34" charset="0"/>
              </a:rPr>
              <a:t>www.linkedin.com/groups?gid=2121884 </a:t>
            </a:r>
          </a:p>
          <a:p>
            <a:pPr algn="ctr">
              <a:spcBef>
                <a:spcPts val="1801"/>
              </a:spcBef>
            </a:pPr>
            <a:r>
              <a:rPr lang="en-CA" altLang="en-US" sz="3202" b="1">
                <a:solidFill>
                  <a:srgbClr val="E83E1D"/>
                </a:solidFill>
                <a:latin typeface="Calibri" pitchFamily="34" charset="0"/>
              </a:rPr>
              <a:t>Connect to what’s next™</a:t>
            </a:r>
            <a:endParaRPr lang="en-CA" altLang="en-US" sz="3202" b="1">
              <a:solidFill>
                <a:srgbClr val="E83E1D"/>
              </a:solidFill>
              <a:latin typeface="Calibri" pitchFamily="34" charset="0"/>
              <a:hlinkClick r:id="" action="ppaction://noaction"/>
            </a:endParaRPr>
          </a:p>
        </p:txBody>
      </p:sp>
      <p:sp>
        <p:nvSpPr>
          <p:cNvPr id="4" name="Title 1"/>
          <p:cNvSpPr>
            <a:spLocks noGrp="1"/>
          </p:cNvSpPr>
          <p:nvPr>
            <p:ph type="title"/>
          </p:nvPr>
        </p:nvSpPr>
        <p:spPr/>
        <p:txBody>
          <a:bodyPr/>
          <a:lstStyle/>
          <a:p>
            <a:r>
              <a:rPr lang="en-US"/>
              <a:t>CONTACT CABA</a:t>
            </a:r>
          </a:p>
        </p:txBody>
      </p:sp>
    </p:spTree>
    <p:extLst>
      <p:ext uri="{BB962C8B-B14F-4D97-AF65-F5344CB8AC3E}">
        <p14:creationId xmlns:p14="http://schemas.microsoft.com/office/powerpoint/2010/main" val="1183271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E6F4FB-BF07-48AE-AFF6-D4E572C2D504}"/>
              </a:ext>
            </a:extLst>
          </p:cNvPr>
          <p:cNvSpPr>
            <a:spLocks noGrp="1"/>
          </p:cNvSpPr>
          <p:nvPr>
            <p:ph type="sldNum" sz="quarter" idx="14"/>
          </p:nvPr>
        </p:nvSpPr>
        <p:spPr>
          <a:xfrm>
            <a:off x="273642" y="6362702"/>
            <a:ext cx="620027" cy="352458"/>
          </a:xfrm>
          <a:prstGeom prst="rect">
            <a:avLst/>
          </a:prstGeom>
        </p:spPr>
        <p:txBody>
          <a:bodyPr vert="horz" lIns="91440" tIns="45720" rIns="91440" bIns="45720" rtlCol="0" anchor="ctr"/>
          <a:lstStyle>
            <a:defPPr>
              <a:defRPr lang="en-US"/>
            </a:defPPr>
            <a:lvl1pPr marL="0" algn="l" defTabSz="914400" rtl="0" eaLnBrk="1" latinLnBrk="0" hangingPunct="1">
              <a:defRPr sz="10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58F449-AC56-C64A-8488-86A10DE691DA}" type="slidenum">
              <a:rPr lang="en-US" smtClean="0"/>
              <a:pPr/>
              <a:t>2</a:t>
            </a:fld>
            <a:endParaRPr lang="en-US"/>
          </a:p>
        </p:txBody>
      </p:sp>
      <p:sp>
        <p:nvSpPr>
          <p:cNvPr id="10" name="Text Placeholder 4">
            <a:extLst>
              <a:ext uri="{FF2B5EF4-FFF2-40B4-BE49-F238E27FC236}">
                <a16:creationId xmlns:a16="http://schemas.microsoft.com/office/drawing/2014/main" id="{6D5EDE2A-40A4-4199-AAF2-68729E10C1E4}"/>
              </a:ext>
            </a:extLst>
          </p:cNvPr>
          <p:cNvSpPr txBox="1">
            <a:spLocks/>
          </p:cNvSpPr>
          <p:nvPr/>
        </p:nvSpPr>
        <p:spPr>
          <a:xfrm>
            <a:off x="445476" y="1471791"/>
            <a:ext cx="10388993" cy="45998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1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lnSpc>
                <a:spcPct val="100000"/>
              </a:lnSpc>
              <a:spcBef>
                <a:spcPts val="0"/>
              </a:spcBef>
              <a:buFont typeface="+mj-lt"/>
              <a:buAutoNum type="arabicPeriod"/>
            </a:pPr>
            <a:endParaRPr lang="en-US" sz="2100" dirty="0"/>
          </a:p>
        </p:txBody>
      </p:sp>
      <p:sp>
        <p:nvSpPr>
          <p:cNvPr id="7" name="Title 6">
            <a:extLst>
              <a:ext uri="{FF2B5EF4-FFF2-40B4-BE49-F238E27FC236}">
                <a16:creationId xmlns:a16="http://schemas.microsoft.com/office/drawing/2014/main" id="{B1589283-431D-4FE9-9BF6-BA9798E6F91E}"/>
              </a:ext>
            </a:extLst>
          </p:cNvPr>
          <p:cNvSpPr>
            <a:spLocks noGrp="1"/>
          </p:cNvSpPr>
          <p:nvPr>
            <p:ph type="title"/>
          </p:nvPr>
        </p:nvSpPr>
        <p:spPr/>
        <p:txBody>
          <a:bodyPr/>
          <a:lstStyle/>
          <a:p>
            <a:r>
              <a:rPr lang="en-US" sz="3200" dirty="0">
                <a:latin typeface="Montserrat"/>
                <a:ea typeface="Montserrat"/>
                <a:cs typeface="Montserrat"/>
                <a:sym typeface="Montserrat"/>
              </a:rPr>
              <a:t>About CABA</a:t>
            </a:r>
            <a:endParaRPr lang="en-CA" dirty="0"/>
          </a:p>
        </p:txBody>
      </p:sp>
      <p:pic>
        <p:nvPicPr>
          <p:cNvPr id="3" name="Google Shape;720;p2">
            <a:extLst>
              <a:ext uri="{FF2B5EF4-FFF2-40B4-BE49-F238E27FC236}">
                <a16:creationId xmlns:a16="http://schemas.microsoft.com/office/drawing/2014/main" id="{6C38E80B-6837-3CE2-1F4B-75FC4FD377ED}"/>
              </a:ext>
            </a:extLst>
          </p:cNvPr>
          <p:cNvPicPr preferRelativeResize="0"/>
          <p:nvPr/>
        </p:nvPicPr>
        <p:blipFill rotWithShape="1">
          <a:blip r:embed="rId2">
            <a:alphaModFix/>
          </a:blip>
          <a:srcRect t="14661" r="47343"/>
          <a:stretch/>
        </p:blipFill>
        <p:spPr>
          <a:xfrm>
            <a:off x="749498" y="1409350"/>
            <a:ext cx="4911563" cy="4124064"/>
          </a:xfrm>
          <a:prstGeom prst="rect">
            <a:avLst/>
          </a:prstGeom>
          <a:noFill/>
          <a:ln>
            <a:noFill/>
          </a:ln>
        </p:spPr>
      </p:pic>
      <p:pic>
        <p:nvPicPr>
          <p:cNvPr id="4" name="Google Shape;721;p2">
            <a:extLst>
              <a:ext uri="{FF2B5EF4-FFF2-40B4-BE49-F238E27FC236}">
                <a16:creationId xmlns:a16="http://schemas.microsoft.com/office/drawing/2014/main" id="{5C6BB596-5738-8B93-0CAB-24C90FB525C0}"/>
              </a:ext>
            </a:extLst>
          </p:cNvPr>
          <p:cNvPicPr preferRelativeResize="0"/>
          <p:nvPr/>
        </p:nvPicPr>
        <p:blipFill rotWithShape="1">
          <a:blip r:embed="rId3">
            <a:alphaModFix/>
          </a:blip>
          <a:srcRect/>
          <a:stretch/>
        </p:blipFill>
        <p:spPr>
          <a:xfrm>
            <a:off x="5898370" y="1420886"/>
            <a:ext cx="3626140" cy="4100991"/>
          </a:xfrm>
          <a:prstGeom prst="rect">
            <a:avLst/>
          </a:prstGeom>
          <a:noFill/>
          <a:ln>
            <a:noFill/>
          </a:ln>
        </p:spPr>
      </p:pic>
    </p:spTree>
    <p:extLst>
      <p:ext uri="{BB962C8B-B14F-4D97-AF65-F5344CB8AC3E}">
        <p14:creationId xmlns:p14="http://schemas.microsoft.com/office/powerpoint/2010/main" val="3249130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9933C-E4EE-1278-9B1F-4AACAED5B61F}"/>
              </a:ext>
            </a:extLst>
          </p:cNvPr>
          <p:cNvSpPr>
            <a:spLocks noGrp="1"/>
          </p:cNvSpPr>
          <p:nvPr>
            <p:ph type="title"/>
          </p:nvPr>
        </p:nvSpPr>
        <p:spPr/>
        <p:txBody>
          <a:bodyPr/>
          <a:lstStyle/>
          <a:p>
            <a:r>
              <a:rPr lang="en-US" sz="3200" dirty="0">
                <a:latin typeface="+mj-lt"/>
              </a:rPr>
              <a:t> About Harbor Research</a:t>
            </a:r>
          </a:p>
        </p:txBody>
      </p:sp>
      <p:sp>
        <p:nvSpPr>
          <p:cNvPr id="4" name="Slide Number Placeholder 3">
            <a:extLst>
              <a:ext uri="{FF2B5EF4-FFF2-40B4-BE49-F238E27FC236}">
                <a16:creationId xmlns:a16="http://schemas.microsoft.com/office/drawing/2014/main" id="{C5C6488A-3D4E-48C1-19AE-2963EABEFDAC}"/>
              </a:ext>
            </a:extLst>
          </p:cNvPr>
          <p:cNvSpPr>
            <a:spLocks noGrp="1"/>
          </p:cNvSpPr>
          <p:nvPr>
            <p:ph type="sldNum" sz="quarter" idx="14"/>
          </p:nvPr>
        </p:nvSpPr>
        <p:spPr>
          <a:xfrm>
            <a:off x="273642" y="6362702"/>
            <a:ext cx="620027" cy="352458"/>
          </a:xfrm>
          <a:prstGeom prst="rect">
            <a:avLst/>
          </a:prstGeom>
        </p:spPr>
        <p:txBody>
          <a:bodyPr vert="horz" lIns="91440" tIns="45720" rIns="91440" bIns="45720" rtlCol="0" anchor="ctr"/>
          <a:lstStyle>
            <a:defPPr>
              <a:defRPr lang="en-US"/>
            </a:defPPr>
            <a:lvl1pPr marL="0" algn="l" defTabSz="914400" rtl="0" eaLnBrk="1" latinLnBrk="0" hangingPunct="1">
              <a:defRPr sz="10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58F449-AC56-C64A-8488-86A10DE691DA}" type="slidenum">
              <a:rPr lang="en-US" smtClean="0"/>
              <a:pPr/>
              <a:t>3</a:t>
            </a:fld>
            <a:endParaRPr lang="en-US"/>
          </a:p>
        </p:txBody>
      </p:sp>
      <p:grpSp>
        <p:nvGrpSpPr>
          <p:cNvPr id="5" name="Group 4">
            <a:extLst>
              <a:ext uri="{FF2B5EF4-FFF2-40B4-BE49-F238E27FC236}">
                <a16:creationId xmlns:a16="http://schemas.microsoft.com/office/drawing/2014/main" id="{22F935A0-6F00-43C7-1233-35396F4CF4FD}"/>
              </a:ext>
            </a:extLst>
          </p:cNvPr>
          <p:cNvGrpSpPr/>
          <p:nvPr/>
        </p:nvGrpSpPr>
        <p:grpSpPr>
          <a:xfrm>
            <a:off x="1069733" y="1796401"/>
            <a:ext cx="9960218" cy="4212242"/>
            <a:chOff x="46836" y="2331935"/>
            <a:chExt cx="9430911" cy="3686019"/>
          </a:xfrm>
        </p:grpSpPr>
        <p:pic>
          <p:nvPicPr>
            <p:cNvPr id="6" name="Picture 5">
              <a:extLst>
                <a:ext uri="{FF2B5EF4-FFF2-40B4-BE49-F238E27FC236}">
                  <a16:creationId xmlns:a16="http://schemas.microsoft.com/office/drawing/2014/main" id="{B6A52C3D-9565-5B7D-3941-7A420021A59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83998" y="3287310"/>
              <a:ext cx="6286419" cy="2730644"/>
            </a:xfrm>
            <a:prstGeom prst="rect">
              <a:avLst/>
            </a:prstGeom>
          </p:spPr>
        </p:pic>
        <p:sp>
          <p:nvSpPr>
            <p:cNvPr id="7" name="Rectangle 6">
              <a:extLst>
                <a:ext uri="{FF2B5EF4-FFF2-40B4-BE49-F238E27FC236}">
                  <a16:creationId xmlns:a16="http://schemas.microsoft.com/office/drawing/2014/main" id="{A1802DCE-B0C0-97D1-0AF5-21B7F99A4D74}"/>
                </a:ext>
              </a:extLst>
            </p:cNvPr>
            <p:cNvSpPr/>
            <p:nvPr/>
          </p:nvSpPr>
          <p:spPr>
            <a:xfrm>
              <a:off x="46836" y="3429000"/>
              <a:ext cx="2307750" cy="949377"/>
            </a:xfrm>
            <a:prstGeom prst="rect">
              <a:avLst/>
            </a:prstGeom>
          </p:spPr>
          <p:txBody>
            <a:bodyPr wrap="square">
              <a:spAutoFit/>
            </a:bodyPr>
            <a:lstStyle/>
            <a:p>
              <a:r>
                <a:rPr lang="en-US" sz="1200">
                  <a:solidFill>
                    <a:srgbClr val="1B4685"/>
                  </a:solidFill>
                  <a:latin typeface="Myriad Pro" charset="0"/>
                  <a:ea typeface="Myriad Pro" charset="0"/>
                  <a:cs typeface="Myriad Pro" charset="0"/>
                </a:rPr>
                <a:t>Research and Content</a:t>
              </a:r>
            </a:p>
            <a:p>
              <a:r>
                <a:rPr lang="en-US" sz="1050">
                  <a:solidFill>
                    <a:srgbClr val="616365"/>
                  </a:solidFill>
                  <a:latin typeface="Myriad Pro" charset="0"/>
                  <a:ea typeface="Myriad Pro" charset="0"/>
                  <a:cs typeface="Myriad Pro" charset="0"/>
                </a:rPr>
                <a:t>Our research, tracking, and market intelligence services provide an accessible learning environment for those who are trying to wrap their arms and minds around emerging disruptive opportunities.</a:t>
              </a:r>
              <a:endParaRPr lang="en-US" sz="1050">
                <a:latin typeface="Myriad Pro" charset="0"/>
                <a:ea typeface="Myriad Pro" charset="0"/>
                <a:cs typeface="Myriad Pro" charset="0"/>
              </a:endParaRPr>
            </a:p>
          </p:txBody>
        </p:sp>
        <p:sp>
          <p:nvSpPr>
            <p:cNvPr id="8" name="Rectangle 7">
              <a:extLst>
                <a:ext uri="{FF2B5EF4-FFF2-40B4-BE49-F238E27FC236}">
                  <a16:creationId xmlns:a16="http://schemas.microsoft.com/office/drawing/2014/main" id="{CC44C9EA-72FF-F5B8-51D7-B8BCD2B30604}"/>
                </a:ext>
              </a:extLst>
            </p:cNvPr>
            <p:cNvSpPr/>
            <p:nvPr/>
          </p:nvSpPr>
          <p:spPr>
            <a:xfrm>
              <a:off x="3619862" y="2331935"/>
              <a:ext cx="2414690" cy="807981"/>
            </a:xfrm>
            <a:prstGeom prst="rect">
              <a:avLst/>
            </a:prstGeom>
          </p:spPr>
          <p:txBody>
            <a:bodyPr wrap="square">
              <a:spAutoFit/>
            </a:bodyPr>
            <a:lstStyle/>
            <a:p>
              <a:r>
                <a:rPr lang="en-US" sz="1200">
                  <a:solidFill>
                    <a:srgbClr val="1B4685"/>
                  </a:solidFill>
                  <a:latin typeface="Myriad Pro" charset="0"/>
                  <a:ea typeface="Myriad Pro" charset="0"/>
                  <a:cs typeface="Myriad Pro" charset="0"/>
                </a:rPr>
                <a:t>Strategy Consulting</a:t>
              </a:r>
            </a:p>
            <a:p>
              <a:r>
                <a:rPr lang="en-US" sz="1050">
                  <a:solidFill>
                    <a:srgbClr val="616365"/>
                  </a:solidFill>
                  <a:latin typeface="Myriad Pro" charset="0"/>
                  <a:ea typeface="Myriad Pro" charset="0"/>
                  <a:cs typeface="Myriad Pro" charset="0"/>
                </a:rPr>
                <a:t>Our strategy and business development consulting services deliver creative innovation tools, practical methods and applied problem solving.</a:t>
              </a:r>
              <a:endParaRPr lang="en-US" sz="1050">
                <a:latin typeface="Myriad Pro" charset="0"/>
                <a:ea typeface="Myriad Pro" charset="0"/>
                <a:cs typeface="Myriad Pro" charset="0"/>
              </a:endParaRPr>
            </a:p>
          </p:txBody>
        </p:sp>
        <p:sp>
          <p:nvSpPr>
            <p:cNvPr id="9" name="Rectangle 8">
              <a:extLst>
                <a:ext uri="{FF2B5EF4-FFF2-40B4-BE49-F238E27FC236}">
                  <a16:creationId xmlns:a16="http://schemas.microsoft.com/office/drawing/2014/main" id="{8D500CF7-7C97-9026-D20C-ADC46799A705}"/>
                </a:ext>
              </a:extLst>
            </p:cNvPr>
            <p:cNvSpPr/>
            <p:nvPr/>
          </p:nvSpPr>
          <p:spPr>
            <a:xfrm>
              <a:off x="7169997" y="3379333"/>
              <a:ext cx="2307750" cy="1232171"/>
            </a:xfrm>
            <a:prstGeom prst="rect">
              <a:avLst/>
            </a:prstGeom>
          </p:spPr>
          <p:txBody>
            <a:bodyPr wrap="square">
              <a:spAutoFit/>
            </a:bodyPr>
            <a:lstStyle/>
            <a:p>
              <a:r>
                <a:rPr lang="en-US" sz="1200">
                  <a:solidFill>
                    <a:srgbClr val="1B4685"/>
                  </a:solidFill>
                  <a:latin typeface="Myriad Pro" charset="0"/>
                  <a:ea typeface="Myriad Pro" charset="0"/>
                  <a:cs typeface="Myriad Pro" charset="0"/>
                </a:rPr>
                <a:t>Smart Systems Lab</a:t>
              </a:r>
            </a:p>
            <a:p>
              <a:r>
                <a:rPr lang="en-US" sz="1050">
                  <a:solidFill>
                    <a:srgbClr val="616365"/>
                  </a:solidFill>
                  <a:latin typeface="Myriad Pro" charset="0"/>
                  <a:ea typeface="Myriad Pro" charset="0"/>
                  <a:cs typeface="Myriad Pro" charset="0"/>
                </a:rPr>
                <a:t>We are creating a real-world laboratory where organizations design, prototype, and test new models for delivering value and differentiation. The Lab’s mission is to enable business model, technology, and system-level innovation enabled by the Internet of Things.</a:t>
              </a:r>
              <a:endParaRPr lang="en-US" sz="1050">
                <a:latin typeface="Myriad Pro" charset="0"/>
                <a:ea typeface="Myriad Pro" charset="0"/>
                <a:cs typeface="Myriad Pro" charset="0"/>
              </a:endParaRPr>
            </a:p>
          </p:txBody>
        </p:sp>
      </p:grpSp>
      <p:sp>
        <p:nvSpPr>
          <p:cNvPr id="10" name="TextBox 9">
            <a:extLst>
              <a:ext uri="{FF2B5EF4-FFF2-40B4-BE49-F238E27FC236}">
                <a16:creationId xmlns:a16="http://schemas.microsoft.com/office/drawing/2014/main" id="{A351201E-B301-4CB4-B11A-95AB60B05031}"/>
              </a:ext>
            </a:extLst>
          </p:cNvPr>
          <p:cNvSpPr txBox="1"/>
          <p:nvPr/>
        </p:nvSpPr>
        <p:spPr>
          <a:xfrm>
            <a:off x="1027592" y="1052237"/>
            <a:ext cx="10734675" cy="369332"/>
          </a:xfrm>
          <a:prstGeom prst="rect">
            <a:avLst/>
          </a:prstGeom>
          <a:noFill/>
        </p:spPr>
        <p:txBody>
          <a:bodyPr wrap="square">
            <a:spAutoFit/>
          </a:bodyPr>
          <a:lstStyle/>
          <a:p>
            <a:pPr marL="0" indent="0">
              <a:buNone/>
            </a:pPr>
            <a:r>
              <a:rPr lang="en-CA" b="0" i="0" u="none" strike="noStrike" dirty="0">
                <a:solidFill>
                  <a:srgbClr val="E8331C"/>
                </a:solidFill>
                <a:effectLst/>
                <a:latin typeface="Open Sans"/>
                <a:hlinkClick r:id="rId3"/>
              </a:rPr>
              <a:t>Harbor Research</a:t>
            </a:r>
            <a:r>
              <a:rPr lang="en-CA" b="0" i="0" dirty="0">
                <a:solidFill>
                  <a:srgbClr val="000000"/>
                </a:solidFill>
                <a:effectLst/>
                <a:latin typeface="Open Sans"/>
              </a:rPr>
              <a:t> was selected through a competitive RFP process to conduct this research.</a:t>
            </a:r>
            <a:endParaRPr lang="en-CA" dirty="0"/>
          </a:p>
        </p:txBody>
      </p:sp>
    </p:spTree>
    <p:extLst>
      <p:ext uri="{BB962C8B-B14F-4D97-AF65-F5344CB8AC3E}">
        <p14:creationId xmlns:p14="http://schemas.microsoft.com/office/powerpoint/2010/main" val="3923657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358F8-C68B-AF8D-4219-6E9988332C70}"/>
              </a:ext>
            </a:extLst>
          </p:cNvPr>
          <p:cNvSpPr>
            <a:spLocks noGrp="1"/>
          </p:cNvSpPr>
          <p:nvPr>
            <p:ph type="title"/>
          </p:nvPr>
        </p:nvSpPr>
        <p:spPr>
          <a:xfrm>
            <a:off x="591275" y="365125"/>
            <a:ext cx="7120165" cy="447675"/>
          </a:xfrm>
        </p:spPr>
        <p:txBody>
          <a:bodyPr/>
          <a:lstStyle/>
          <a:p>
            <a:r>
              <a:rPr lang="en-US" dirty="0"/>
              <a:t>Healthy Buildings Project Overview</a:t>
            </a:r>
          </a:p>
        </p:txBody>
      </p:sp>
      <p:sp>
        <p:nvSpPr>
          <p:cNvPr id="5" name="Slide Number Placeholder 4">
            <a:extLst>
              <a:ext uri="{FF2B5EF4-FFF2-40B4-BE49-F238E27FC236}">
                <a16:creationId xmlns:a16="http://schemas.microsoft.com/office/drawing/2014/main" id="{A713721D-E7CE-12D9-4E0B-993694C0C76D}"/>
              </a:ext>
            </a:extLst>
          </p:cNvPr>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58F449-AC56-C64A-8488-86A10DE691DA}" type="slidenum">
              <a:rPr kumimoji="0" lang="en-US" sz="1000" b="0" i="0" u="none" strike="noStrike" kern="1200" cap="none" spc="0" normalizeH="0" baseline="0" noProof="0" smtClean="0">
                <a:ln>
                  <a:noFill/>
                </a:ln>
                <a:solidFill>
                  <a:srgbClr val="E83E1D"/>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E83E1D"/>
              </a:solidFill>
              <a:effectLst/>
              <a:uLnTx/>
              <a:uFillTx/>
              <a:latin typeface="Montserrat"/>
              <a:ea typeface="+mn-ea"/>
              <a:cs typeface="+mn-cs"/>
            </a:endParaRPr>
          </a:p>
        </p:txBody>
      </p:sp>
      <p:sp>
        <p:nvSpPr>
          <p:cNvPr id="4" name="TextBox 3">
            <a:extLst>
              <a:ext uri="{FF2B5EF4-FFF2-40B4-BE49-F238E27FC236}">
                <a16:creationId xmlns:a16="http://schemas.microsoft.com/office/drawing/2014/main" id="{9498841C-7ED7-DF61-9333-AD4C54C2AF56}"/>
              </a:ext>
            </a:extLst>
          </p:cNvPr>
          <p:cNvSpPr txBox="1"/>
          <p:nvPr/>
        </p:nvSpPr>
        <p:spPr>
          <a:xfrm>
            <a:off x="591275" y="1388872"/>
            <a:ext cx="10765007" cy="861774"/>
          </a:xfrm>
          <a:prstGeom prst="rect">
            <a:avLst/>
          </a:prstGeom>
          <a:noFill/>
        </p:spPr>
        <p:txBody>
          <a:bodyPr wrap="square">
            <a:spAutoFit/>
          </a:bodyPr>
          <a:lstStyle/>
          <a:p>
            <a:r>
              <a:rPr lang="en-US" sz="1600" dirty="0">
                <a:solidFill>
                  <a:schemeClr val="tx2"/>
                </a:solidFill>
                <a:effectLst/>
                <a:ea typeface="Source Sans Pro" panose="020B0503030403020204" pitchFamily="34" charset="0"/>
                <a:cs typeface="Times New Roman" panose="02020603050405020304" pitchFamily="18" charset="0"/>
              </a:rPr>
              <a:t>The Continental Automated Buildings Association (CABA) commissioned Harbor Research to define, investigate, and provide actionable recommendations to industry participants regarding the current state of Healthy Buildings and Indoor Environmental Quality (IEQ) from an adoption standpoint.</a:t>
            </a:r>
            <a:r>
              <a:rPr lang="en-US" sz="1600" dirty="0">
                <a:solidFill>
                  <a:schemeClr val="tx2"/>
                </a:solidFill>
                <a:effectLst/>
                <a:ea typeface="Source Sans Pro" panose="020B0503030403020204" pitchFamily="34" charset="0"/>
              </a:rPr>
              <a:t> </a:t>
            </a:r>
            <a:endParaRPr lang="en-US" sz="1600" dirty="0">
              <a:solidFill>
                <a:schemeClr val="tx2"/>
              </a:solidFill>
              <a:ea typeface="Source Sans Pro" panose="020B0503030403020204" pitchFamily="34" charset="0"/>
            </a:endParaRPr>
          </a:p>
        </p:txBody>
      </p:sp>
      <p:sp>
        <p:nvSpPr>
          <p:cNvPr id="15" name="TextBox 14">
            <a:extLst>
              <a:ext uri="{FF2B5EF4-FFF2-40B4-BE49-F238E27FC236}">
                <a16:creationId xmlns:a16="http://schemas.microsoft.com/office/drawing/2014/main" id="{06355DFD-2A3F-BC59-BD09-46090E694D79}"/>
              </a:ext>
            </a:extLst>
          </p:cNvPr>
          <p:cNvSpPr txBox="1"/>
          <p:nvPr/>
        </p:nvSpPr>
        <p:spPr>
          <a:xfrm>
            <a:off x="591275" y="2476139"/>
            <a:ext cx="4956085" cy="3539430"/>
          </a:xfrm>
          <a:prstGeom prst="rect">
            <a:avLst/>
          </a:prstGeom>
          <a:noFill/>
        </p:spPr>
        <p:txBody>
          <a:bodyPr wrap="square">
            <a:spAutoFit/>
          </a:bodyPr>
          <a:lstStyle/>
          <a:p>
            <a:r>
              <a:rPr lang="en-US" sz="1600" b="1" dirty="0">
                <a:solidFill>
                  <a:schemeClr val="tx2"/>
                </a:solidFill>
                <a:effectLst/>
                <a:ea typeface="Merriweather" pitchFamily="2" charset="77"/>
                <a:cs typeface="Times New Roman" panose="02020603050405020304" pitchFamily="18" charset="0"/>
              </a:rPr>
              <a:t>The topics analyzed throughout the report include:</a:t>
            </a:r>
          </a:p>
          <a:p>
            <a:endParaRPr lang="en-US" sz="1600" b="1" dirty="0">
              <a:solidFill>
                <a:schemeClr val="tx2"/>
              </a:solidFill>
              <a:effectLst/>
              <a:ea typeface="Merriweather" pitchFamily="2" charset="77"/>
              <a:cs typeface="Times New Roman" panose="02020603050405020304" pitchFamily="18" charset="0"/>
            </a:endParaRPr>
          </a:p>
          <a:p>
            <a:pPr marL="742950" lvl="1" indent="-285750">
              <a:buFont typeface="Arial" panose="020B0604020202020204" pitchFamily="34" charset="0"/>
              <a:buChar char="•"/>
            </a:pPr>
            <a:r>
              <a:rPr lang="en-US" sz="1600" dirty="0">
                <a:solidFill>
                  <a:schemeClr val="tx2"/>
                </a:solidFill>
                <a:ea typeface="Merriweather" pitchFamily="2" charset="77"/>
                <a:cs typeface="Times New Roman" panose="02020603050405020304" pitchFamily="18" charset="0"/>
              </a:rPr>
              <a:t>M</a:t>
            </a:r>
            <a:r>
              <a:rPr lang="en-US" sz="1600" dirty="0">
                <a:solidFill>
                  <a:schemeClr val="tx2"/>
                </a:solidFill>
                <a:effectLst/>
                <a:ea typeface="Merriweather" pitchFamily="2" charset="77"/>
                <a:cs typeface="Times New Roman" panose="02020603050405020304" pitchFamily="18" charset="0"/>
              </a:rPr>
              <a:t>arket </a:t>
            </a:r>
            <a:r>
              <a:rPr lang="en-US" sz="1600" dirty="0">
                <a:solidFill>
                  <a:schemeClr val="tx2"/>
                </a:solidFill>
                <a:ea typeface="Merriweather" pitchFamily="2" charset="77"/>
                <a:cs typeface="Times New Roman" panose="02020603050405020304" pitchFamily="18" charset="0"/>
              </a:rPr>
              <a:t>T</a:t>
            </a:r>
            <a:r>
              <a:rPr lang="en-US" sz="1600" dirty="0">
                <a:solidFill>
                  <a:schemeClr val="tx2"/>
                </a:solidFill>
                <a:effectLst/>
                <a:ea typeface="Merriweather" pitchFamily="2" charset="77"/>
                <a:cs typeface="Times New Roman" panose="02020603050405020304" pitchFamily="18" charset="0"/>
              </a:rPr>
              <a:t>rends and </a:t>
            </a:r>
            <a:r>
              <a:rPr lang="en-US" sz="1600" dirty="0">
                <a:solidFill>
                  <a:schemeClr val="tx2"/>
                </a:solidFill>
                <a:ea typeface="Merriweather" pitchFamily="2" charset="77"/>
                <a:cs typeface="Times New Roman" panose="02020603050405020304" pitchFamily="18" charset="0"/>
              </a:rPr>
              <a:t>F</a:t>
            </a:r>
            <a:r>
              <a:rPr lang="en-US" sz="1600" dirty="0">
                <a:solidFill>
                  <a:schemeClr val="tx2"/>
                </a:solidFill>
                <a:effectLst/>
                <a:ea typeface="Merriweather" pitchFamily="2" charset="77"/>
                <a:cs typeface="Times New Roman" panose="02020603050405020304" pitchFamily="18" charset="0"/>
              </a:rPr>
              <a:t>orces, </a:t>
            </a:r>
          </a:p>
          <a:p>
            <a:pPr marL="742950" lvl="1" indent="-285750">
              <a:buFont typeface="Arial" panose="020B0604020202020204" pitchFamily="34" charset="0"/>
              <a:buChar char="•"/>
            </a:pPr>
            <a:r>
              <a:rPr lang="en-US" sz="1600" dirty="0">
                <a:solidFill>
                  <a:schemeClr val="tx2"/>
                </a:solidFill>
                <a:effectLst/>
                <a:ea typeface="Merriweather" pitchFamily="2" charset="77"/>
                <a:cs typeface="Times New Roman" panose="02020603050405020304" pitchFamily="18" charset="0"/>
              </a:rPr>
              <a:t>Traditional and new return of investment (ROI) metrics</a:t>
            </a:r>
          </a:p>
          <a:p>
            <a:pPr marL="742950" lvl="1" indent="-285750">
              <a:buFont typeface="Arial" panose="020B0604020202020204" pitchFamily="34" charset="0"/>
              <a:buChar char="•"/>
            </a:pPr>
            <a:r>
              <a:rPr lang="en-US" sz="1600" dirty="0">
                <a:solidFill>
                  <a:schemeClr val="tx2"/>
                </a:solidFill>
                <a:ea typeface="Merriweather" pitchFamily="2" charset="77"/>
                <a:cs typeface="Times New Roman" panose="02020603050405020304" pitchFamily="18" charset="0"/>
              </a:rPr>
              <a:t>E</a:t>
            </a:r>
            <a:r>
              <a:rPr lang="en-US" sz="1600" dirty="0">
                <a:solidFill>
                  <a:schemeClr val="tx2"/>
                </a:solidFill>
                <a:effectLst/>
                <a:ea typeface="Merriweather" pitchFamily="2" charset="77"/>
                <a:cs typeface="Times New Roman" panose="02020603050405020304" pitchFamily="18" charset="0"/>
              </a:rPr>
              <a:t>merging technologies </a:t>
            </a:r>
          </a:p>
          <a:p>
            <a:pPr marL="742950" lvl="1" indent="-285750">
              <a:buFont typeface="Arial" panose="020B0604020202020204" pitchFamily="34" charset="0"/>
              <a:buChar char="•"/>
            </a:pPr>
            <a:r>
              <a:rPr lang="en-US" sz="1600" dirty="0">
                <a:solidFill>
                  <a:schemeClr val="tx2"/>
                </a:solidFill>
                <a:effectLst/>
                <a:ea typeface="Merriweather" pitchFamily="2" charset="77"/>
                <a:cs typeface="Times New Roman" panose="02020603050405020304" pitchFamily="18" charset="0"/>
              </a:rPr>
              <a:t>Innovative business and GTM models, </a:t>
            </a:r>
          </a:p>
          <a:p>
            <a:pPr marL="742950" lvl="1" indent="-285750">
              <a:buFont typeface="Arial" panose="020B0604020202020204" pitchFamily="34" charset="0"/>
              <a:buChar char="•"/>
            </a:pPr>
            <a:r>
              <a:rPr lang="en-US" sz="1600" dirty="0">
                <a:solidFill>
                  <a:schemeClr val="tx2"/>
                </a:solidFill>
                <a:ea typeface="Merriweather" pitchFamily="2" charset="77"/>
                <a:cs typeface="Times New Roman" panose="02020603050405020304" pitchFamily="18" charset="0"/>
              </a:rPr>
              <a:t>I</a:t>
            </a:r>
            <a:r>
              <a:rPr lang="en-US" sz="1600" dirty="0">
                <a:solidFill>
                  <a:schemeClr val="tx2"/>
                </a:solidFill>
                <a:effectLst/>
                <a:ea typeface="Merriweather" pitchFamily="2" charset="77"/>
                <a:cs typeface="Times New Roman" panose="02020603050405020304" pitchFamily="18" charset="0"/>
              </a:rPr>
              <a:t>ssues around integration and data management</a:t>
            </a:r>
          </a:p>
          <a:p>
            <a:pPr marL="742950" lvl="1" indent="-285750">
              <a:buFont typeface="Arial" panose="020B0604020202020204" pitchFamily="34" charset="0"/>
              <a:buChar char="•"/>
            </a:pPr>
            <a:r>
              <a:rPr lang="en-US" sz="1600" dirty="0">
                <a:solidFill>
                  <a:schemeClr val="tx2"/>
                </a:solidFill>
                <a:ea typeface="Merriweather" pitchFamily="2" charset="77"/>
                <a:cs typeface="Times New Roman" panose="02020603050405020304" pitchFamily="18" charset="0"/>
              </a:rPr>
              <a:t>S</a:t>
            </a:r>
            <a:r>
              <a:rPr lang="en-US" sz="1600" dirty="0">
                <a:solidFill>
                  <a:schemeClr val="tx2"/>
                </a:solidFill>
                <a:effectLst/>
                <a:ea typeface="Merriweather" pitchFamily="2" charset="77"/>
                <a:cs typeface="Times New Roman" panose="02020603050405020304" pitchFamily="18" charset="0"/>
              </a:rPr>
              <a:t>pecific recommendations for all industry players to tap into these opportunities</a:t>
            </a:r>
            <a:r>
              <a:rPr lang="en-US" sz="1600" dirty="0">
                <a:solidFill>
                  <a:schemeClr val="tx2"/>
                </a:solidFill>
                <a:effectLst/>
              </a:rPr>
              <a:t> </a:t>
            </a:r>
            <a:endParaRPr lang="en-US" sz="1600" dirty="0">
              <a:solidFill>
                <a:schemeClr val="tx2"/>
              </a:solidFill>
            </a:endParaRPr>
          </a:p>
          <a:p>
            <a:pPr marL="285750" indent="-285750">
              <a:buFont typeface="Arial" panose="020B0604020202020204" pitchFamily="34" charset="0"/>
              <a:buChar char="•"/>
            </a:pPr>
            <a:endParaRPr lang="en-US" sz="1600" dirty="0">
              <a:solidFill>
                <a:schemeClr val="tx2"/>
              </a:solidFill>
            </a:endParaRPr>
          </a:p>
        </p:txBody>
      </p:sp>
      <p:pic>
        <p:nvPicPr>
          <p:cNvPr id="24" name="Picture 23">
            <a:extLst>
              <a:ext uri="{FF2B5EF4-FFF2-40B4-BE49-F238E27FC236}">
                <a16:creationId xmlns:a16="http://schemas.microsoft.com/office/drawing/2014/main" id="{010A0F39-7B88-CA05-9D6C-4102ED3A02DB}"/>
              </a:ext>
            </a:extLst>
          </p:cNvPr>
          <p:cNvPicPr>
            <a:picLocks noChangeAspect="1"/>
          </p:cNvPicPr>
          <p:nvPr/>
        </p:nvPicPr>
        <p:blipFill>
          <a:blip r:embed="rId2"/>
          <a:stretch>
            <a:fillRect/>
          </a:stretch>
        </p:blipFill>
        <p:spPr>
          <a:xfrm>
            <a:off x="5912817" y="2826718"/>
            <a:ext cx="5551301" cy="2574895"/>
          </a:xfrm>
          <a:prstGeom prst="rect">
            <a:avLst/>
          </a:prstGeom>
        </p:spPr>
      </p:pic>
    </p:spTree>
    <p:extLst>
      <p:ext uri="{BB962C8B-B14F-4D97-AF65-F5344CB8AC3E}">
        <p14:creationId xmlns:p14="http://schemas.microsoft.com/office/powerpoint/2010/main" val="3022716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358F8-C68B-AF8D-4219-6E9988332C70}"/>
              </a:ext>
            </a:extLst>
          </p:cNvPr>
          <p:cNvSpPr>
            <a:spLocks noGrp="1"/>
          </p:cNvSpPr>
          <p:nvPr>
            <p:ph type="title"/>
          </p:nvPr>
        </p:nvSpPr>
        <p:spPr>
          <a:xfrm>
            <a:off x="838199" y="365125"/>
            <a:ext cx="8479971" cy="447675"/>
          </a:xfrm>
        </p:spPr>
        <p:txBody>
          <a:bodyPr/>
          <a:lstStyle/>
          <a:p>
            <a:r>
              <a:rPr lang="en-US" dirty="0"/>
              <a:t>Overview of Research Methodology</a:t>
            </a:r>
          </a:p>
        </p:txBody>
      </p:sp>
      <p:sp>
        <p:nvSpPr>
          <p:cNvPr id="5" name="Slide Number Placeholder 4">
            <a:extLst>
              <a:ext uri="{FF2B5EF4-FFF2-40B4-BE49-F238E27FC236}">
                <a16:creationId xmlns:a16="http://schemas.microsoft.com/office/drawing/2014/main" id="{A713721D-E7CE-12D9-4E0B-993694C0C76D}"/>
              </a:ext>
            </a:extLst>
          </p:cNvPr>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58F449-AC56-C64A-8488-86A10DE691DA}" type="slidenum">
              <a:rPr kumimoji="0" lang="en-US" sz="1000" b="0" i="0" u="none" strike="noStrike" kern="1200" cap="none" spc="0" normalizeH="0" baseline="0" noProof="0" smtClean="0">
                <a:ln>
                  <a:noFill/>
                </a:ln>
                <a:solidFill>
                  <a:srgbClr val="E83E1D"/>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E83E1D"/>
              </a:solidFill>
              <a:effectLst/>
              <a:uLnTx/>
              <a:uFillTx/>
              <a:latin typeface="Montserrat"/>
              <a:ea typeface="+mn-ea"/>
              <a:cs typeface="+mn-cs"/>
            </a:endParaRPr>
          </a:p>
        </p:txBody>
      </p:sp>
      <p:sp>
        <p:nvSpPr>
          <p:cNvPr id="4" name="TextBox 3">
            <a:extLst>
              <a:ext uri="{FF2B5EF4-FFF2-40B4-BE49-F238E27FC236}">
                <a16:creationId xmlns:a16="http://schemas.microsoft.com/office/drawing/2014/main" id="{05830D4F-CC00-25BE-7A06-3C8D3003ECFE}"/>
              </a:ext>
            </a:extLst>
          </p:cNvPr>
          <p:cNvSpPr txBox="1"/>
          <p:nvPr/>
        </p:nvSpPr>
        <p:spPr>
          <a:xfrm>
            <a:off x="893668" y="1251994"/>
            <a:ext cx="10420507" cy="707886"/>
          </a:xfrm>
          <a:prstGeom prst="rect">
            <a:avLst/>
          </a:prstGeom>
          <a:noFill/>
        </p:spPr>
        <p:txBody>
          <a:bodyPr wrap="square">
            <a:spAutoFit/>
          </a:bodyPr>
          <a:lstStyle/>
          <a:p>
            <a:pPr marL="0" marR="0" algn="just">
              <a:lnSpc>
                <a:spcPts val="1600"/>
              </a:lnSpc>
              <a:spcBef>
                <a:spcPts val="0"/>
              </a:spcBef>
              <a:spcAft>
                <a:spcPts val="1400"/>
              </a:spcAft>
            </a:pPr>
            <a:r>
              <a:rPr lang="en-US" sz="1600" dirty="0">
                <a:solidFill>
                  <a:schemeClr val="tx2"/>
                </a:solidFill>
                <a:effectLst/>
                <a:ea typeface="Merriweather" pitchFamily="2" charset="77"/>
                <a:cs typeface="Times New Roman" panose="02020603050405020304" pitchFamily="18" charset="0"/>
              </a:rPr>
              <a:t>The findings presented in this report showcase the results of primary and secondary research, including in-depth executive interviews; a broad online survey among intelligent building owners, operators, and occupants; and a comprehensive market forecast model.</a:t>
            </a:r>
          </a:p>
        </p:txBody>
      </p:sp>
      <p:sp>
        <p:nvSpPr>
          <p:cNvPr id="7" name="TextBox 6">
            <a:extLst>
              <a:ext uri="{FF2B5EF4-FFF2-40B4-BE49-F238E27FC236}">
                <a16:creationId xmlns:a16="http://schemas.microsoft.com/office/drawing/2014/main" id="{6C37610A-D536-E8C8-6D02-D648251BE991}"/>
              </a:ext>
            </a:extLst>
          </p:cNvPr>
          <p:cNvSpPr txBox="1"/>
          <p:nvPr/>
        </p:nvSpPr>
        <p:spPr>
          <a:xfrm>
            <a:off x="2340864" y="2311242"/>
            <a:ext cx="8973311" cy="3054234"/>
          </a:xfrm>
          <a:prstGeom prst="rect">
            <a:avLst/>
          </a:prstGeom>
          <a:noFill/>
        </p:spPr>
        <p:txBody>
          <a:bodyPr wrap="square">
            <a:spAutoFit/>
          </a:bodyPr>
          <a:lstStyle/>
          <a:p>
            <a:pPr marR="0" lvl="0" algn="just">
              <a:lnSpc>
                <a:spcPts val="1600"/>
              </a:lnSpc>
              <a:spcBef>
                <a:spcPts val="0"/>
              </a:spcBef>
              <a:spcAft>
                <a:spcPts val="1400"/>
              </a:spcAft>
            </a:pPr>
            <a:r>
              <a:rPr lang="en-US" sz="1200" b="1" dirty="0">
                <a:solidFill>
                  <a:schemeClr val="tx2"/>
                </a:solidFill>
                <a:effectLst/>
                <a:ea typeface="Merriweather" pitchFamily="2" charset="77"/>
                <a:cs typeface="Times New Roman" panose="02020603050405020304" pitchFamily="18" charset="0"/>
              </a:rPr>
              <a:t>Conduct Secondary Research and Review Relevant HRI Data &amp; Past Analyses</a:t>
            </a:r>
            <a:r>
              <a:rPr lang="en-US" sz="1200" dirty="0">
                <a:solidFill>
                  <a:schemeClr val="tx2"/>
                </a:solidFill>
                <a:effectLst/>
                <a:ea typeface="Merriweather" pitchFamily="2" charset="77"/>
                <a:cs typeface="Times New Roman" panose="02020603050405020304" pitchFamily="18" charset="0"/>
              </a:rPr>
              <a:t>: Leverage previous HRI research and outputs related to facility operations and management technology, B2B and channel models, consumer and occupant behavior related to commercial facilities, and overall ecosystem evolution trends. </a:t>
            </a:r>
          </a:p>
          <a:p>
            <a:pPr marR="0" lvl="0" algn="just">
              <a:lnSpc>
                <a:spcPts val="1600"/>
              </a:lnSpc>
              <a:spcBef>
                <a:spcPts val="0"/>
              </a:spcBef>
              <a:spcAft>
                <a:spcPts val="1400"/>
              </a:spcAft>
            </a:pPr>
            <a:endParaRPr lang="en-US" sz="1200" dirty="0">
              <a:solidFill>
                <a:schemeClr val="tx2"/>
              </a:solidFill>
              <a:effectLst/>
              <a:ea typeface="Merriweather" pitchFamily="2" charset="77"/>
              <a:cs typeface="Times New Roman" panose="02020603050405020304" pitchFamily="18" charset="0"/>
            </a:endParaRPr>
          </a:p>
          <a:p>
            <a:pPr marR="0" lvl="0" algn="just">
              <a:lnSpc>
                <a:spcPts val="1600"/>
              </a:lnSpc>
              <a:spcBef>
                <a:spcPts val="0"/>
              </a:spcBef>
              <a:spcAft>
                <a:spcPts val="1400"/>
              </a:spcAft>
            </a:pPr>
            <a:r>
              <a:rPr lang="en-US" sz="1200" b="1" dirty="0">
                <a:solidFill>
                  <a:schemeClr val="tx2"/>
                </a:solidFill>
                <a:effectLst/>
                <a:ea typeface="Merriweather" pitchFamily="2" charset="77"/>
                <a:cs typeface="Times New Roman" panose="02020603050405020304" pitchFamily="18" charset="0"/>
              </a:rPr>
              <a:t>Conducted Interviews with End-Users and Experts</a:t>
            </a:r>
            <a:r>
              <a:rPr lang="en-US" sz="1200" dirty="0">
                <a:solidFill>
                  <a:schemeClr val="tx2"/>
                </a:solidFill>
                <a:effectLst/>
                <a:ea typeface="Merriweather" pitchFamily="2" charset="77"/>
                <a:cs typeface="Times New Roman" panose="02020603050405020304" pitchFamily="18" charset="0"/>
              </a:rPr>
              <a:t>: Conduct interviews with a pre-selected group of industry thought leaders and experts in the healthy building and IEQ technology space, and end-users of the technologies and solutions being evaluated for this study across North America.</a:t>
            </a:r>
          </a:p>
          <a:p>
            <a:pPr marR="0" lvl="0" algn="just">
              <a:lnSpc>
                <a:spcPts val="1600"/>
              </a:lnSpc>
              <a:spcBef>
                <a:spcPts val="0"/>
              </a:spcBef>
              <a:spcAft>
                <a:spcPts val="1400"/>
              </a:spcAft>
            </a:pPr>
            <a:endParaRPr lang="en-US" sz="1200" dirty="0">
              <a:solidFill>
                <a:schemeClr val="tx2"/>
              </a:solidFill>
              <a:effectLst/>
              <a:ea typeface="Merriweather" pitchFamily="2" charset="77"/>
              <a:cs typeface="Times New Roman" panose="02020603050405020304" pitchFamily="18" charset="0"/>
            </a:endParaRPr>
          </a:p>
          <a:p>
            <a:pPr marR="0" lvl="0" algn="just">
              <a:lnSpc>
                <a:spcPts val="1600"/>
              </a:lnSpc>
              <a:spcBef>
                <a:spcPts val="0"/>
              </a:spcBef>
              <a:spcAft>
                <a:spcPts val="1400"/>
              </a:spcAft>
            </a:pPr>
            <a:r>
              <a:rPr lang="en-US" sz="1200" b="1" dirty="0">
                <a:solidFill>
                  <a:schemeClr val="tx2"/>
                </a:solidFill>
                <a:effectLst/>
                <a:ea typeface="Merriweather" pitchFamily="2" charset="77"/>
                <a:cs typeface="Times New Roman" panose="02020603050405020304" pitchFamily="18" charset="0"/>
              </a:rPr>
              <a:t>Validate and Refine Hypotheses and Secondary Research Findings Through Consumer Surveys</a:t>
            </a:r>
            <a:r>
              <a:rPr lang="en-US" sz="1200" dirty="0">
                <a:solidFill>
                  <a:schemeClr val="tx2"/>
                </a:solidFill>
                <a:effectLst/>
                <a:ea typeface="Merriweather" pitchFamily="2" charset="77"/>
                <a:cs typeface="Times New Roman" panose="02020603050405020304" pitchFamily="18" charset="0"/>
              </a:rPr>
              <a:t>: Deploy two surveys targeting participants from the United States and Canada with the following backgrounds: (a) commercial building occupants/tenants and (b) commercial building owners and operators. </a:t>
            </a:r>
          </a:p>
        </p:txBody>
      </p:sp>
      <p:pic>
        <p:nvPicPr>
          <p:cNvPr id="9" name="Graphic 8" descr="Books on shelf outline">
            <a:extLst>
              <a:ext uri="{FF2B5EF4-FFF2-40B4-BE49-F238E27FC236}">
                <a16:creationId xmlns:a16="http://schemas.microsoft.com/office/drawing/2014/main" id="{540B72A0-7A10-C13F-35A0-81C0F2E075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44752" y="2268724"/>
            <a:ext cx="713232" cy="713232"/>
          </a:xfrm>
          <a:prstGeom prst="rect">
            <a:avLst/>
          </a:prstGeom>
        </p:spPr>
      </p:pic>
      <p:pic>
        <p:nvPicPr>
          <p:cNvPr id="11" name="Graphic 10" descr="Office worker male with solid fill">
            <a:extLst>
              <a:ext uri="{FF2B5EF4-FFF2-40B4-BE49-F238E27FC236}">
                <a16:creationId xmlns:a16="http://schemas.microsoft.com/office/drawing/2014/main" id="{79923DCF-9563-9C5A-AB4E-13FA43E419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44752" y="3460484"/>
            <a:ext cx="713232" cy="713232"/>
          </a:xfrm>
          <a:prstGeom prst="rect">
            <a:avLst/>
          </a:prstGeom>
        </p:spPr>
      </p:pic>
      <p:pic>
        <p:nvPicPr>
          <p:cNvPr id="13" name="Graphic 12" descr="Bar chart with solid fill">
            <a:extLst>
              <a:ext uri="{FF2B5EF4-FFF2-40B4-BE49-F238E27FC236}">
                <a16:creationId xmlns:a16="http://schemas.microsoft.com/office/drawing/2014/main" id="{0B4E8209-5F27-45E1-6313-B4B7C8E30DA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44752" y="4652244"/>
            <a:ext cx="713232" cy="713232"/>
          </a:xfrm>
          <a:prstGeom prst="rect">
            <a:avLst/>
          </a:prstGeom>
        </p:spPr>
      </p:pic>
    </p:spTree>
    <p:extLst>
      <p:ext uri="{BB962C8B-B14F-4D97-AF65-F5344CB8AC3E}">
        <p14:creationId xmlns:p14="http://schemas.microsoft.com/office/powerpoint/2010/main" val="2113282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358F8-C68B-AF8D-4219-6E9988332C70}"/>
              </a:ext>
            </a:extLst>
          </p:cNvPr>
          <p:cNvSpPr>
            <a:spLocks noGrp="1"/>
          </p:cNvSpPr>
          <p:nvPr>
            <p:ph type="title"/>
          </p:nvPr>
        </p:nvSpPr>
        <p:spPr/>
        <p:txBody>
          <a:bodyPr/>
          <a:lstStyle/>
          <a:p>
            <a:r>
              <a:rPr lang="en-US" dirty="0"/>
              <a:t>The HBIEQ Steering Committee</a:t>
            </a:r>
          </a:p>
        </p:txBody>
      </p:sp>
      <p:sp>
        <p:nvSpPr>
          <p:cNvPr id="5" name="Slide Number Placeholder 4">
            <a:extLst>
              <a:ext uri="{FF2B5EF4-FFF2-40B4-BE49-F238E27FC236}">
                <a16:creationId xmlns:a16="http://schemas.microsoft.com/office/drawing/2014/main" id="{A713721D-E7CE-12D9-4E0B-993694C0C76D}"/>
              </a:ext>
            </a:extLst>
          </p:cNvPr>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58F449-AC56-C64A-8488-86A10DE691DA}" type="slidenum">
              <a:rPr kumimoji="0" lang="en-US" sz="1000" b="0" i="0" u="none" strike="noStrike" kern="1200" cap="none" spc="0" normalizeH="0" baseline="0" noProof="0" smtClean="0">
                <a:ln>
                  <a:noFill/>
                </a:ln>
                <a:solidFill>
                  <a:srgbClr val="E83E1D"/>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E83E1D"/>
              </a:solidFill>
              <a:effectLst/>
              <a:uLnTx/>
              <a:uFillTx/>
              <a:latin typeface="Montserrat"/>
              <a:ea typeface="+mn-ea"/>
              <a:cs typeface="+mn-cs"/>
            </a:endParaRPr>
          </a:p>
        </p:txBody>
      </p:sp>
      <p:sp>
        <p:nvSpPr>
          <p:cNvPr id="4" name="TextBox 3">
            <a:extLst>
              <a:ext uri="{FF2B5EF4-FFF2-40B4-BE49-F238E27FC236}">
                <a16:creationId xmlns:a16="http://schemas.microsoft.com/office/drawing/2014/main" id="{9C07963A-F6F1-E58F-7A2F-91F0FBDF5CB7}"/>
              </a:ext>
            </a:extLst>
          </p:cNvPr>
          <p:cNvSpPr txBox="1"/>
          <p:nvPr/>
        </p:nvSpPr>
        <p:spPr>
          <a:xfrm>
            <a:off x="893669" y="1381962"/>
            <a:ext cx="10622601" cy="1332288"/>
          </a:xfrm>
          <a:prstGeom prst="rect">
            <a:avLst/>
          </a:prstGeom>
          <a:noFill/>
        </p:spPr>
        <p:txBody>
          <a:bodyPr wrap="square">
            <a:spAutoFit/>
          </a:bodyPr>
          <a:lstStyle/>
          <a:p>
            <a:pPr marL="0" marR="0">
              <a:lnSpc>
                <a:spcPts val="1600"/>
              </a:lnSpc>
              <a:spcBef>
                <a:spcPts val="0"/>
              </a:spcBef>
              <a:spcAft>
                <a:spcPts val="1400"/>
              </a:spcAft>
            </a:pPr>
            <a:r>
              <a:rPr lang="en-US" sz="1600" dirty="0">
                <a:solidFill>
                  <a:schemeClr val="tx2"/>
                </a:solidFill>
                <a:effectLst/>
                <a:ea typeface="Merriweather" pitchFamily="2" charset="77"/>
                <a:cs typeface="Times New Roman" panose="02020603050405020304" pitchFamily="18" charset="0"/>
              </a:rPr>
              <a:t>The Steering Committee represents a cross-section of solution providers in the indoor environmental quality marketplace. Representatives from each organization joined Harbor Research and CABA on regular collaboration calls to ensure the research scope met the project objectives. The Steering Committee played a vital role in outlining the research product in terms of defining the required content as well in collaboration on the research approach including development of the interview scripts and surveys.</a:t>
            </a:r>
          </a:p>
        </p:txBody>
      </p:sp>
      <p:pic>
        <p:nvPicPr>
          <p:cNvPr id="8" name="Picture 2" descr="Broan-NuTone LLC Vacuum System Exhaust Vent CI330 | Warshauer Electric  Supply">
            <a:extLst>
              <a:ext uri="{FF2B5EF4-FFF2-40B4-BE49-F238E27FC236}">
                <a16:creationId xmlns:a16="http://schemas.microsoft.com/office/drawing/2014/main" id="{BB33FE30-F918-4460-97D5-828DC149BD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5857" y="3019274"/>
            <a:ext cx="1025408" cy="5127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iemens-Logo | EIT RawMaterials">
            <a:extLst>
              <a:ext uri="{FF2B5EF4-FFF2-40B4-BE49-F238E27FC236}">
                <a16:creationId xmlns:a16="http://schemas.microsoft.com/office/drawing/2014/main" id="{1E3876C8-D733-4A08-AA06-E66AF3A778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79" t="20396" r="7238" b="6165"/>
          <a:stretch/>
        </p:blipFill>
        <p:spPr bwMode="auto">
          <a:xfrm>
            <a:off x="6215352" y="5083948"/>
            <a:ext cx="1351615" cy="5002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0C6E5B5-8C3E-4426-B5EC-0E4CAF876FE6}"/>
              </a:ext>
            </a:extLst>
          </p:cNvPr>
          <p:cNvPicPr>
            <a:picLocks noChangeAspect="1"/>
          </p:cNvPicPr>
          <p:nvPr/>
        </p:nvPicPr>
        <p:blipFill>
          <a:blip r:embed="rId4"/>
          <a:stretch>
            <a:fillRect/>
          </a:stretch>
        </p:blipFill>
        <p:spPr>
          <a:xfrm>
            <a:off x="7479583" y="3081799"/>
            <a:ext cx="1125848" cy="463818"/>
          </a:xfrm>
          <a:prstGeom prst="rect">
            <a:avLst/>
          </a:prstGeom>
        </p:spPr>
      </p:pic>
      <p:pic>
        <p:nvPicPr>
          <p:cNvPr id="11" name="Picture 2" descr="Dwyer Instruments Products | Instrumart">
            <a:extLst>
              <a:ext uri="{FF2B5EF4-FFF2-40B4-BE49-F238E27FC236}">
                <a16:creationId xmlns:a16="http://schemas.microsoft.com/office/drawing/2014/main" id="{A1D2C4E9-E04F-4121-8B79-E094C71AB8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263" y="4028938"/>
            <a:ext cx="1319450" cy="48630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D292592F-24EB-4800-B171-41742E64BC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4539" y="5083948"/>
            <a:ext cx="1286765" cy="3799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horehill Recapitalizes Functional Devices - Functional Devices, Inc.">
            <a:extLst>
              <a:ext uri="{FF2B5EF4-FFF2-40B4-BE49-F238E27FC236}">
                <a16:creationId xmlns:a16="http://schemas.microsoft.com/office/drawing/2014/main" id="{9F63D6F1-BB36-4A76-8653-E83F4DF48C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2094" y="3898386"/>
            <a:ext cx="1374863" cy="6875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Belimo - Belimo Americas #4 on Vimeo">
            <a:extLst>
              <a:ext uri="{FF2B5EF4-FFF2-40B4-BE49-F238E27FC236}">
                <a16:creationId xmlns:a16="http://schemas.microsoft.com/office/drawing/2014/main" id="{BD5FBFD7-9BCD-48BB-AC53-873C7C2879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6847" y="3019274"/>
            <a:ext cx="1132317" cy="44889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B3796824-7FEF-4B0A-B0D3-B6AABB1CFF5F}"/>
              </a:ext>
            </a:extLst>
          </p:cNvPr>
          <p:cNvPicPr>
            <a:picLocks noChangeAspect="1"/>
          </p:cNvPicPr>
          <p:nvPr/>
        </p:nvPicPr>
        <p:blipFill>
          <a:blip r:embed="rId9"/>
          <a:stretch>
            <a:fillRect/>
          </a:stretch>
        </p:blipFill>
        <p:spPr>
          <a:xfrm>
            <a:off x="9338240" y="3905351"/>
            <a:ext cx="1364795" cy="623255"/>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62ACB658-408C-43C9-AD60-E8EF868F0D8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34500" y="4080391"/>
            <a:ext cx="1486822" cy="416545"/>
          </a:xfrm>
          <a:prstGeom prst="rect">
            <a:avLst/>
          </a:prstGeom>
        </p:spPr>
      </p:pic>
      <p:pic>
        <p:nvPicPr>
          <p:cNvPr id="17" name="Picture 2" descr="CyberPower UPS Systems, Battery Backup, PDUs, USB Surge Protectors">
            <a:extLst>
              <a:ext uri="{FF2B5EF4-FFF2-40B4-BE49-F238E27FC236}">
                <a16:creationId xmlns:a16="http://schemas.microsoft.com/office/drawing/2014/main" id="{2C73F9BF-9C9D-4811-BEEF-F120D4F4569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57461" y="3142271"/>
            <a:ext cx="1775477" cy="3259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91F6E1BF-93CD-4DD3-B13D-546F23D23BF1}"/>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082" t="28107" r="2310" b="27878"/>
          <a:stretch/>
        </p:blipFill>
        <p:spPr bwMode="auto">
          <a:xfrm>
            <a:off x="8111104" y="5052886"/>
            <a:ext cx="1656668" cy="4237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oneywell customer service: phone number, hours &amp; reviews">
            <a:extLst>
              <a:ext uri="{FF2B5EF4-FFF2-40B4-BE49-F238E27FC236}">
                <a16:creationId xmlns:a16="http://schemas.microsoft.com/office/drawing/2014/main" id="{F97217AE-1750-4011-AC80-7209760E0DF1}"/>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28244" b="33627"/>
          <a:stretch/>
        </p:blipFill>
        <p:spPr bwMode="auto">
          <a:xfrm>
            <a:off x="7362606" y="4114325"/>
            <a:ext cx="1413644" cy="3031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Distech Controls — Performance Automation Solutions, Inc.">
            <a:extLst>
              <a:ext uri="{FF2B5EF4-FFF2-40B4-BE49-F238E27FC236}">
                <a16:creationId xmlns:a16="http://schemas.microsoft.com/office/drawing/2014/main" id="{D390143F-3EFC-40D8-A272-0DF1DF2BAC5D}"/>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b="33861"/>
          <a:stretch/>
        </p:blipFill>
        <p:spPr bwMode="auto">
          <a:xfrm>
            <a:off x="9252076" y="3081799"/>
            <a:ext cx="1359671" cy="51270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Autonomous UV-C Disinfection | Biosafety Technology | R-Zero">
            <a:extLst>
              <a:ext uri="{FF2B5EF4-FFF2-40B4-BE49-F238E27FC236}">
                <a16:creationId xmlns:a16="http://schemas.microsoft.com/office/drawing/2014/main" id="{74CC5824-D374-4EB5-9A1E-E000C6483268}"/>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0963" t="42821" r="10963" b="42534"/>
          <a:stretch/>
        </p:blipFill>
        <p:spPr bwMode="auto">
          <a:xfrm>
            <a:off x="2358976" y="5196033"/>
            <a:ext cx="1448080" cy="227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380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358F8-C68B-AF8D-4219-6E9988332C70}"/>
              </a:ext>
            </a:extLst>
          </p:cNvPr>
          <p:cNvSpPr>
            <a:spLocks noGrp="1"/>
          </p:cNvSpPr>
          <p:nvPr>
            <p:ph type="title"/>
          </p:nvPr>
        </p:nvSpPr>
        <p:spPr>
          <a:xfrm>
            <a:off x="838199" y="365125"/>
            <a:ext cx="10688053" cy="447675"/>
          </a:xfrm>
        </p:spPr>
        <p:txBody>
          <a:bodyPr/>
          <a:lstStyle/>
          <a:p>
            <a:r>
              <a:rPr lang="en-US" dirty="0"/>
              <a:t>IEQ Likened to Canary in the Coal Mine </a:t>
            </a:r>
          </a:p>
        </p:txBody>
      </p:sp>
      <p:sp>
        <p:nvSpPr>
          <p:cNvPr id="5" name="Slide Number Placeholder 4">
            <a:extLst>
              <a:ext uri="{FF2B5EF4-FFF2-40B4-BE49-F238E27FC236}">
                <a16:creationId xmlns:a16="http://schemas.microsoft.com/office/drawing/2014/main" id="{A713721D-E7CE-12D9-4E0B-993694C0C76D}"/>
              </a:ext>
            </a:extLst>
          </p:cNvPr>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58F449-AC56-C64A-8488-86A10DE691DA}" type="slidenum">
              <a:rPr kumimoji="0" lang="en-US" sz="1000" b="0" i="0" u="none" strike="noStrike" kern="1200" cap="none" spc="0" normalizeH="0" baseline="0" noProof="0" smtClean="0">
                <a:ln>
                  <a:noFill/>
                </a:ln>
                <a:solidFill>
                  <a:srgbClr val="E83E1D"/>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E83E1D"/>
              </a:solidFill>
              <a:effectLst/>
              <a:uLnTx/>
              <a:uFillTx/>
              <a:latin typeface="Montserrat"/>
              <a:ea typeface="+mn-ea"/>
              <a:cs typeface="+mn-cs"/>
            </a:endParaRPr>
          </a:p>
        </p:txBody>
      </p:sp>
      <p:sp>
        <p:nvSpPr>
          <p:cNvPr id="4" name="TextBox 3">
            <a:extLst>
              <a:ext uri="{FF2B5EF4-FFF2-40B4-BE49-F238E27FC236}">
                <a16:creationId xmlns:a16="http://schemas.microsoft.com/office/drawing/2014/main" id="{357E7CC5-92E6-FBF1-59E0-84E88D8F9FF0}"/>
              </a:ext>
            </a:extLst>
          </p:cNvPr>
          <p:cNvSpPr txBox="1"/>
          <p:nvPr/>
        </p:nvSpPr>
        <p:spPr>
          <a:xfrm>
            <a:off x="838200" y="1318475"/>
            <a:ext cx="10688053" cy="3811300"/>
          </a:xfrm>
          <a:prstGeom prst="rect">
            <a:avLst/>
          </a:prstGeom>
          <a:noFill/>
        </p:spPr>
        <p:txBody>
          <a:bodyPr wrap="square">
            <a:spAutoFit/>
          </a:bodyPr>
          <a:lstStyle/>
          <a:p>
            <a:pPr marL="0" marR="0" algn="just">
              <a:lnSpc>
                <a:spcPts val="1600"/>
              </a:lnSpc>
              <a:spcBef>
                <a:spcPts val="0"/>
              </a:spcBef>
              <a:spcAft>
                <a:spcPts val="1400"/>
              </a:spcAft>
            </a:pPr>
            <a:r>
              <a:rPr lang="en-US" sz="1600" dirty="0">
                <a:solidFill>
                  <a:schemeClr val="tx2"/>
                </a:solidFill>
                <a:effectLst/>
                <a:ea typeface="Merriweather" pitchFamily="2" charset="77"/>
                <a:cs typeface="Times New Roman" panose="02020603050405020304" pitchFamily="18" charset="0"/>
              </a:rPr>
              <a:t>The proverbial canary in the coal mine refers to an outdated mining tradition dating back to 1911. Coal mines notoriously released colorless, odorless carbon monoxide and other noxious gases. To help protect the miners from these outbreaks, canaries were introduced to the mines as an alert mechanism. If the bird, which is more sensitive to the poisonous gases than humans, were to fall sick, this would give miners ample warning to evacuate the mine. </a:t>
            </a:r>
          </a:p>
          <a:p>
            <a:pPr marL="0" marR="0" algn="just">
              <a:lnSpc>
                <a:spcPts val="1600"/>
              </a:lnSpc>
              <a:spcBef>
                <a:spcPts val="0"/>
              </a:spcBef>
              <a:spcAft>
                <a:spcPts val="1400"/>
              </a:spcAft>
            </a:pPr>
            <a:endParaRPr lang="en-US" sz="1600" dirty="0">
              <a:solidFill>
                <a:schemeClr val="tx2"/>
              </a:solidFill>
              <a:ea typeface="Merriweather" pitchFamily="2" charset="77"/>
              <a:cs typeface="Times New Roman" panose="02020603050405020304" pitchFamily="18" charset="0"/>
            </a:endParaRPr>
          </a:p>
          <a:p>
            <a:pPr marL="0" marR="0" algn="just">
              <a:lnSpc>
                <a:spcPts val="1600"/>
              </a:lnSpc>
              <a:spcBef>
                <a:spcPts val="0"/>
              </a:spcBef>
              <a:spcAft>
                <a:spcPts val="1400"/>
              </a:spcAft>
            </a:pPr>
            <a:endParaRPr lang="en-US" sz="1600" dirty="0">
              <a:solidFill>
                <a:schemeClr val="tx2"/>
              </a:solidFill>
              <a:effectLst/>
              <a:ea typeface="Merriweather" pitchFamily="2" charset="77"/>
              <a:cs typeface="Times New Roman" panose="02020603050405020304" pitchFamily="18" charset="0"/>
            </a:endParaRPr>
          </a:p>
          <a:p>
            <a:pPr marL="0" marR="0" algn="just">
              <a:lnSpc>
                <a:spcPts val="1600"/>
              </a:lnSpc>
              <a:spcBef>
                <a:spcPts val="0"/>
              </a:spcBef>
              <a:spcAft>
                <a:spcPts val="1400"/>
              </a:spcAft>
            </a:pPr>
            <a:endParaRPr lang="en-US" sz="1600" dirty="0">
              <a:solidFill>
                <a:schemeClr val="tx2"/>
              </a:solidFill>
              <a:ea typeface="Merriweather" pitchFamily="2" charset="77"/>
              <a:cs typeface="Times New Roman" panose="02020603050405020304" pitchFamily="18" charset="0"/>
            </a:endParaRPr>
          </a:p>
          <a:p>
            <a:pPr marL="0" marR="0" algn="just">
              <a:lnSpc>
                <a:spcPts val="1600"/>
              </a:lnSpc>
              <a:spcBef>
                <a:spcPts val="0"/>
              </a:spcBef>
              <a:spcAft>
                <a:spcPts val="1400"/>
              </a:spcAft>
            </a:pPr>
            <a:endParaRPr lang="en-US" sz="1600" dirty="0">
              <a:solidFill>
                <a:schemeClr val="tx2"/>
              </a:solidFill>
              <a:effectLst/>
              <a:ea typeface="Merriweather" pitchFamily="2" charset="77"/>
              <a:cs typeface="Times New Roman" panose="02020603050405020304" pitchFamily="18" charset="0"/>
            </a:endParaRPr>
          </a:p>
          <a:p>
            <a:pPr marL="0" marR="0" algn="just">
              <a:lnSpc>
                <a:spcPts val="1600"/>
              </a:lnSpc>
              <a:spcBef>
                <a:spcPts val="0"/>
              </a:spcBef>
              <a:spcAft>
                <a:spcPts val="1400"/>
              </a:spcAft>
            </a:pPr>
            <a:endParaRPr lang="en-US" sz="1600" dirty="0">
              <a:solidFill>
                <a:schemeClr val="tx2"/>
              </a:solidFill>
              <a:ea typeface="Merriweather" pitchFamily="2" charset="77"/>
              <a:cs typeface="Times New Roman" panose="02020603050405020304" pitchFamily="18" charset="0"/>
            </a:endParaRPr>
          </a:p>
          <a:p>
            <a:pPr marL="0" marR="0" algn="just">
              <a:lnSpc>
                <a:spcPts val="1600"/>
              </a:lnSpc>
              <a:spcBef>
                <a:spcPts val="0"/>
              </a:spcBef>
              <a:spcAft>
                <a:spcPts val="1400"/>
              </a:spcAft>
            </a:pPr>
            <a:endParaRPr lang="en-US" sz="1600" dirty="0">
              <a:solidFill>
                <a:schemeClr val="tx2"/>
              </a:solidFill>
              <a:ea typeface="Merriweather" pitchFamily="2" charset="77"/>
              <a:cs typeface="Times New Roman" panose="02020603050405020304" pitchFamily="18" charset="0"/>
            </a:endParaRPr>
          </a:p>
          <a:p>
            <a:pPr marL="0" marR="0" algn="just">
              <a:lnSpc>
                <a:spcPts val="1600"/>
              </a:lnSpc>
              <a:spcBef>
                <a:spcPts val="0"/>
              </a:spcBef>
              <a:spcAft>
                <a:spcPts val="1400"/>
              </a:spcAft>
            </a:pPr>
            <a:endParaRPr lang="en-US" sz="1600" dirty="0">
              <a:solidFill>
                <a:schemeClr val="tx2"/>
              </a:solidFill>
              <a:effectLst/>
              <a:ea typeface="Merriweather" pitchFamily="2" charset="77"/>
              <a:cs typeface="Times New Roman" panose="02020603050405020304" pitchFamily="18" charset="0"/>
            </a:endParaRPr>
          </a:p>
        </p:txBody>
      </p:sp>
      <p:pic>
        <p:nvPicPr>
          <p:cNvPr id="3076" name="Picture 4" descr="Idioms in the News: Canary in the Coal Mine | ShareAmerica">
            <a:extLst>
              <a:ext uri="{FF2B5EF4-FFF2-40B4-BE49-F238E27FC236}">
                <a16:creationId xmlns:a16="http://schemas.microsoft.com/office/drawing/2014/main" id="{5119C6BD-7680-0B8E-26F8-5A57A06D02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1096" y="2785880"/>
            <a:ext cx="6149808" cy="2753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283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8010B-ACC5-1A47-A226-3E977B5F418C}"/>
              </a:ext>
            </a:extLst>
          </p:cNvPr>
          <p:cNvSpPr>
            <a:spLocks noGrp="1"/>
          </p:cNvSpPr>
          <p:nvPr>
            <p:ph type="title"/>
          </p:nvPr>
        </p:nvSpPr>
        <p:spPr>
          <a:xfrm>
            <a:off x="838199" y="365125"/>
            <a:ext cx="9720943" cy="447675"/>
          </a:xfrm>
        </p:spPr>
        <p:txBody>
          <a:bodyPr/>
          <a:lstStyle/>
          <a:p>
            <a:r>
              <a:rPr lang="en-US" dirty="0"/>
              <a:t>IEQ is a Holistic Building Management Process</a:t>
            </a:r>
          </a:p>
        </p:txBody>
      </p:sp>
      <p:sp>
        <p:nvSpPr>
          <p:cNvPr id="4" name="Text Placeholder 3">
            <a:extLst>
              <a:ext uri="{FF2B5EF4-FFF2-40B4-BE49-F238E27FC236}">
                <a16:creationId xmlns:a16="http://schemas.microsoft.com/office/drawing/2014/main" id="{3CD55EBF-32C4-DFF3-D3DB-EBEE1EC13373}"/>
              </a:ext>
            </a:extLst>
          </p:cNvPr>
          <p:cNvSpPr>
            <a:spLocks noGrp="1"/>
          </p:cNvSpPr>
          <p:nvPr>
            <p:ph type="body" sz="quarter" idx="12"/>
          </p:nvPr>
        </p:nvSpPr>
        <p:spPr>
          <a:xfrm>
            <a:off x="6096000" y="1545019"/>
            <a:ext cx="5554579" cy="512762"/>
          </a:xfrm>
        </p:spPr>
        <p:txBody>
          <a:bodyPr>
            <a:noAutofit/>
          </a:bodyPr>
          <a:lstStyle/>
          <a:p>
            <a:pPr marL="0" indent="0">
              <a:buNone/>
            </a:pPr>
            <a:r>
              <a:rPr lang="en-CA" sz="1600" dirty="0">
                <a:solidFill>
                  <a:schemeClr val="tx2"/>
                </a:solidFill>
                <a:effectLst/>
                <a:latin typeface="+mn-lt"/>
                <a:ea typeface="Merriweather" pitchFamily="2" charset="77"/>
                <a:cs typeface="Times New Roman" panose="02020603050405020304" pitchFamily="18" charset="0"/>
              </a:rPr>
              <a:t>Given than </a:t>
            </a:r>
            <a:r>
              <a:rPr lang="en-CA" sz="1600" b="1" dirty="0">
                <a:solidFill>
                  <a:schemeClr val="tx2"/>
                </a:solidFill>
                <a:effectLst/>
                <a:latin typeface="+mn-lt"/>
                <a:ea typeface="Merriweather" pitchFamily="2" charset="77"/>
                <a:cs typeface="Times New Roman" panose="02020603050405020304" pitchFamily="18" charset="0"/>
              </a:rPr>
              <a:t>the average individual spends </a:t>
            </a:r>
            <a:r>
              <a:rPr lang="en-CA" sz="1600" b="1" dirty="0">
                <a:effectLst/>
                <a:latin typeface="+mn-lt"/>
                <a:ea typeface="Merriweather" pitchFamily="2" charset="77"/>
                <a:cs typeface="Times New Roman" panose="02020603050405020304" pitchFamily="18" charset="0"/>
              </a:rPr>
              <a:t>87%</a:t>
            </a:r>
            <a:r>
              <a:rPr lang="en-CA" sz="1600" b="1" dirty="0">
                <a:solidFill>
                  <a:schemeClr val="tx2"/>
                </a:solidFill>
                <a:effectLst/>
                <a:latin typeface="+mn-lt"/>
                <a:ea typeface="Merriweather" pitchFamily="2" charset="77"/>
                <a:cs typeface="Times New Roman" panose="02020603050405020304" pitchFamily="18" charset="0"/>
              </a:rPr>
              <a:t> of their time within the built environment</a:t>
            </a:r>
            <a:r>
              <a:rPr lang="en-CA" sz="1600" dirty="0">
                <a:solidFill>
                  <a:schemeClr val="tx2"/>
                </a:solidFill>
                <a:effectLst/>
                <a:latin typeface="+mn-lt"/>
                <a:ea typeface="Merriweather" pitchFamily="2" charset="77"/>
                <a:cs typeface="Times New Roman" panose="02020603050405020304" pitchFamily="18" charset="0"/>
              </a:rPr>
              <a:t>, it is imperative to apply the needed focus to improve the health of these indoor environments. </a:t>
            </a:r>
          </a:p>
          <a:p>
            <a:pPr marL="0" indent="0">
              <a:buNone/>
            </a:pPr>
            <a:endParaRPr lang="en-CA" sz="1600" dirty="0">
              <a:solidFill>
                <a:schemeClr val="tx2"/>
              </a:solidFill>
              <a:latin typeface="+mn-lt"/>
              <a:ea typeface="Merriweather" pitchFamily="2" charset="77"/>
              <a:cs typeface="Times New Roman" panose="02020603050405020304" pitchFamily="18" charset="0"/>
            </a:endParaRPr>
          </a:p>
          <a:p>
            <a:pPr marL="0" indent="0">
              <a:buNone/>
            </a:pPr>
            <a:endParaRPr lang="en-CA" sz="1600" dirty="0">
              <a:solidFill>
                <a:schemeClr val="tx2"/>
              </a:solidFill>
              <a:latin typeface="+mn-lt"/>
              <a:ea typeface="Merriweather" pitchFamily="2" charset="77"/>
              <a:cs typeface="Times New Roman" panose="02020603050405020304" pitchFamily="18" charset="0"/>
            </a:endParaRPr>
          </a:p>
          <a:p>
            <a:pPr marL="0" indent="0">
              <a:buNone/>
            </a:pPr>
            <a:r>
              <a:rPr lang="en-CA" sz="1600" dirty="0">
                <a:solidFill>
                  <a:schemeClr val="tx2"/>
                </a:solidFill>
                <a:effectLst/>
                <a:latin typeface="+mn-lt"/>
                <a:ea typeface="Merriweather" pitchFamily="2" charset="77"/>
                <a:cs typeface="Times New Roman" panose="02020603050405020304" pitchFamily="18" charset="0"/>
              </a:rPr>
              <a:t>With the exception of hospitals, clinics, and labs, very few large buildings are designed to limit the spread or pathogens. </a:t>
            </a:r>
          </a:p>
          <a:p>
            <a:pPr marL="0" indent="0">
              <a:buNone/>
            </a:pPr>
            <a:endParaRPr lang="en-CA" sz="1600" dirty="0">
              <a:solidFill>
                <a:schemeClr val="tx2"/>
              </a:solidFill>
              <a:effectLst/>
              <a:latin typeface="+mn-lt"/>
              <a:ea typeface="Merriweather" pitchFamily="2" charset="77"/>
              <a:cs typeface="Times New Roman" panose="02020603050405020304" pitchFamily="18" charset="0"/>
            </a:endParaRPr>
          </a:p>
          <a:p>
            <a:pPr marL="0" indent="0">
              <a:buNone/>
            </a:pPr>
            <a:endParaRPr lang="en-CA" sz="1600" dirty="0">
              <a:solidFill>
                <a:schemeClr val="tx2"/>
              </a:solidFill>
              <a:effectLst/>
              <a:latin typeface="+mn-lt"/>
              <a:ea typeface="Merriweather" pitchFamily="2" charset="77"/>
              <a:cs typeface="Times New Roman" panose="02020603050405020304" pitchFamily="18" charset="0"/>
            </a:endParaRPr>
          </a:p>
          <a:p>
            <a:pPr marL="0" indent="0">
              <a:buNone/>
            </a:pPr>
            <a:r>
              <a:rPr lang="en-CA" sz="1600" dirty="0">
                <a:solidFill>
                  <a:schemeClr val="tx2"/>
                </a:solidFill>
                <a:effectLst/>
                <a:latin typeface="+mn-lt"/>
                <a:ea typeface="Merriweather" pitchFamily="2" charset="77"/>
                <a:cs typeface="Times New Roman" panose="02020603050405020304" pitchFamily="18" charset="0"/>
              </a:rPr>
              <a:t>This leaves us vulnerable to the spread of harmful diseases, as well as the social and economic repercussions that could then ensue. </a:t>
            </a:r>
            <a:endParaRPr lang="en-US" sz="1600" dirty="0">
              <a:solidFill>
                <a:schemeClr val="tx2"/>
              </a:solidFill>
              <a:latin typeface="+mn-lt"/>
            </a:endParaRPr>
          </a:p>
        </p:txBody>
      </p:sp>
      <p:sp>
        <p:nvSpPr>
          <p:cNvPr id="5" name="Slide Number Placeholder 4">
            <a:extLst>
              <a:ext uri="{FF2B5EF4-FFF2-40B4-BE49-F238E27FC236}">
                <a16:creationId xmlns:a16="http://schemas.microsoft.com/office/drawing/2014/main" id="{CE74979B-4BA4-4920-2689-D1120FD3C1EB}"/>
              </a:ext>
            </a:extLst>
          </p:cNvPr>
          <p:cNvSpPr>
            <a:spLocks noGrp="1"/>
          </p:cNvSpPr>
          <p:nvPr>
            <p:ph type="sldNum" sz="quarter" idx="14"/>
          </p:nvPr>
        </p:nvSpPr>
        <p:spPr/>
        <p:txBody>
          <a:bodyPr/>
          <a:lstStyle/>
          <a:p>
            <a:fld id="{4658F449-AC56-C64A-8488-86A10DE691DA}" type="slidenum">
              <a:rPr lang="en-US" smtClean="0"/>
              <a:pPr/>
              <a:t>8</a:t>
            </a:fld>
            <a:endParaRPr lang="en-US"/>
          </a:p>
        </p:txBody>
      </p:sp>
      <p:pic>
        <p:nvPicPr>
          <p:cNvPr id="6" name="Picture 5">
            <a:extLst>
              <a:ext uri="{FF2B5EF4-FFF2-40B4-BE49-F238E27FC236}">
                <a16:creationId xmlns:a16="http://schemas.microsoft.com/office/drawing/2014/main" id="{BE9D034F-32C7-1F96-11BD-4043ABFE94C5}"/>
              </a:ext>
            </a:extLst>
          </p:cNvPr>
          <p:cNvPicPr>
            <a:picLocks noChangeAspect="1"/>
          </p:cNvPicPr>
          <p:nvPr/>
        </p:nvPicPr>
        <p:blipFill>
          <a:blip r:embed="rId2"/>
          <a:stretch>
            <a:fillRect/>
          </a:stretch>
        </p:blipFill>
        <p:spPr>
          <a:xfrm>
            <a:off x="838199" y="1376576"/>
            <a:ext cx="4780547" cy="4919516"/>
          </a:xfrm>
          <a:prstGeom prst="rect">
            <a:avLst/>
          </a:prstGeom>
        </p:spPr>
      </p:pic>
      <p:sp>
        <p:nvSpPr>
          <p:cNvPr id="7" name="Triangle 6">
            <a:extLst>
              <a:ext uri="{FF2B5EF4-FFF2-40B4-BE49-F238E27FC236}">
                <a16:creationId xmlns:a16="http://schemas.microsoft.com/office/drawing/2014/main" id="{00FAB589-E3D0-4387-8513-1AC16C2B475E}"/>
              </a:ext>
            </a:extLst>
          </p:cNvPr>
          <p:cNvSpPr/>
          <p:nvPr/>
        </p:nvSpPr>
        <p:spPr>
          <a:xfrm rot="10800000">
            <a:off x="7579893" y="2778616"/>
            <a:ext cx="1949116" cy="24063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0E917E54-2FA6-AC13-F820-2AFFC4FDC006}"/>
              </a:ext>
            </a:extLst>
          </p:cNvPr>
          <p:cNvSpPr/>
          <p:nvPr/>
        </p:nvSpPr>
        <p:spPr>
          <a:xfrm rot="10800000">
            <a:off x="7579893" y="4293534"/>
            <a:ext cx="1949116" cy="24063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7597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B164D8-FD6D-2D71-040F-7EE8D5A95937}"/>
              </a:ext>
            </a:extLst>
          </p:cNvPr>
          <p:cNvSpPr/>
          <p:nvPr/>
        </p:nvSpPr>
        <p:spPr>
          <a:xfrm>
            <a:off x="893669" y="4243702"/>
            <a:ext cx="10579767" cy="10679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 name="Title 1">
            <a:extLst>
              <a:ext uri="{FF2B5EF4-FFF2-40B4-BE49-F238E27FC236}">
                <a16:creationId xmlns:a16="http://schemas.microsoft.com/office/drawing/2014/main" id="{8B6F6376-1152-F414-D13C-E877200CE883}"/>
              </a:ext>
            </a:extLst>
          </p:cNvPr>
          <p:cNvSpPr>
            <a:spLocks noGrp="1"/>
          </p:cNvSpPr>
          <p:nvPr>
            <p:ph type="title"/>
          </p:nvPr>
        </p:nvSpPr>
        <p:spPr>
          <a:xfrm>
            <a:off x="838200" y="344082"/>
            <a:ext cx="9296400" cy="447675"/>
          </a:xfrm>
        </p:spPr>
        <p:txBody>
          <a:bodyPr/>
          <a:lstStyle/>
          <a:p>
            <a:r>
              <a:rPr lang="en-US" dirty="0"/>
              <a:t>Covid Introduce Changes to How We Live</a:t>
            </a:r>
          </a:p>
        </p:txBody>
      </p:sp>
      <p:sp>
        <p:nvSpPr>
          <p:cNvPr id="4" name="Text Placeholder 3">
            <a:extLst>
              <a:ext uri="{FF2B5EF4-FFF2-40B4-BE49-F238E27FC236}">
                <a16:creationId xmlns:a16="http://schemas.microsoft.com/office/drawing/2014/main" id="{ACBCEC7A-B40D-7EA1-7832-B089074A5E00}"/>
              </a:ext>
            </a:extLst>
          </p:cNvPr>
          <p:cNvSpPr>
            <a:spLocks noGrp="1"/>
          </p:cNvSpPr>
          <p:nvPr>
            <p:ph type="body" sz="quarter" idx="12"/>
          </p:nvPr>
        </p:nvSpPr>
        <p:spPr>
          <a:xfrm>
            <a:off x="838200" y="1328091"/>
            <a:ext cx="10842875" cy="512762"/>
          </a:xfrm>
        </p:spPr>
        <p:txBody>
          <a:bodyPr>
            <a:normAutofit fontScale="92500" lnSpcReduction="10000"/>
          </a:bodyPr>
          <a:lstStyle/>
          <a:p>
            <a:pPr marL="0" indent="0">
              <a:buNone/>
            </a:pPr>
            <a:r>
              <a:rPr lang="en-US" sz="1800" dirty="0">
                <a:solidFill>
                  <a:schemeClr val="tx2"/>
                </a:solidFill>
                <a:effectLst/>
                <a:latin typeface="+mn-lt"/>
                <a:ea typeface="Merriweather" pitchFamily="2" charset="77"/>
                <a:cs typeface="Times New Roman" panose="02020603050405020304" pitchFamily="18" charset="0"/>
              </a:rPr>
              <a:t>The changes that occurred as a result of the Covid-19 outbreak may have long-lasting impacts on the way people interact with buildings</a:t>
            </a:r>
            <a:endParaRPr lang="en-US" sz="1800" dirty="0">
              <a:solidFill>
                <a:schemeClr val="tx2"/>
              </a:solidFill>
              <a:latin typeface="+mn-lt"/>
            </a:endParaRPr>
          </a:p>
        </p:txBody>
      </p:sp>
      <p:sp>
        <p:nvSpPr>
          <p:cNvPr id="5" name="Slide Number Placeholder 4">
            <a:extLst>
              <a:ext uri="{FF2B5EF4-FFF2-40B4-BE49-F238E27FC236}">
                <a16:creationId xmlns:a16="http://schemas.microsoft.com/office/drawing/2014/main" id="{51A95F9F-C52C-C35B-7AC3-C8A1E1E0248E}"/>
              </a:ext>
            </a:extLst>
          </p:cNvPr>
          <p:cNvSpPr>
            <a:spLocks noGrp="1"/>
          </p:cNvSpPr>
          <p:nvPr>
            <p:ph type="sldNum" sz="quarter" idx="14"/>
          </p:nvPr>
        </p:nvSpPr>
        <p:spPr/>
        <p:txBody>
          <a:bodyPr/>
          <a:lstStyle/>
          <a:p>
            <a:fld id="{4658F449-AC56-C64A-8488-86A10DE691DA}" type="slidenum">
              <a:rPr lang="en-US" smtClean="0"/>
              <a:pPr/>
              <a:t>9</a:t>
            </a:fld>
            <a:endParaRPr lang="en-US"/>
          </a:p>
        </p:txBody>
      </p:sp>
      <p:sp>
        <p:nvSpPr>
          <p:cNvPr id="6" name="Text Placeholder 3">
            <a:extLst>
              <a:ext uri="{FF2B5EF4-FFF2-40B4-BE49-F238E27FC236}">
                <a16:creationId xmlns:a16="http://schemas.microsoft.com/office/drawing/2014/main" id="{56091ECC-6B65-ADFE-C010-C07244C9DD2E}"/>
              </a:ext>
            </a:extLst>
          </p:cNvPr>
          <p:cNvSpPr txBox="1">
            <a:spLocks/>
          </p:cNvSpPr>
          <p:nvPr/>
        </p:nvSpPr>
        <p:spPr>
          <a:xfrm>
            <a:off x="893669" y="4362347"/>
            <a:ext cx="10512425" cy="512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1600">
                <a:solidFill>
                  <a:schemeClr val="tx2"/>
                </a:solidFill>
                <a:latin typeface="+mn-lt"/>
                <a:ea typeface="Merriweather" pitchFamily="2" charset="77"/>
                <a:cs typeface="Times New Roman" panose="02020603050405020304" pitchFamily="18" charset="0"/>
              </a:rPr>
              <a:t>In preparation for this potential long-term threat, building owners and operators need to make sure they impress upon their visitors and tenants the priority they place on health and wellness. This includes messaging around direct investments being made to ensure a healthy indoor environment. </a:t>
            </a:r>
            <a:endParaRPr lang="en-US" sz="1600" dirty="0">
              <a:solidFill>
                <a:schemeClr val="tx2"/>
              </a:solidFill>
              <a:latin typeface="+mn-lt"/>
            </a:endParaRPr>
          </a:p>
        </p:txBody>
      </p:sp>
      <p:sp>
        <p:nvSpPr>
          <p:cNvPr id="8" name="TextBox 7">
            <a:extLst>
              <a:ext uri="{FF2B5EF4-FFF2-40B4-BE49-F238E27FC236}">
                <a16:creationId xmlns:a16="http://schemas.microsoft.com/office/drawing/2014/main" id="{9D7D2F6C-3682-5EC5-A78D-AEDF2E401971}"/>
              </a:ext>
            </a:extLst>
          </p:cNvPr>
          <p:cNvSpPr txBox="1"/>
          <p:nvPr/>
        </p:nvSpPr>
        <p:spPr>
          <a:xfrm>
            <a:off x="852428" y="3160790"/>
            <a:ext cx="1816769" cy="646331"/>
          </a:xfrm>
          <a:prstGeom prst="rect">
            <a:avLst/>
          </a:prstGeom>
          <a:noFill/>
        </p:spPr>
        <p:txBody>
          <a:bodyPr wrap="square" rtlCol="0">
            <a:spAutoFit/>
          </a:bodyPr>
          <a:lstStyle/>
          <a:p>
            <a:pPr algn="ctr"/>
            <a:r>
              <a:rPr lang="en-US" dirty="0"/>
              <a:t>Remote </a:t>
            </a:r>
          </a:p>
          <a:p>
            <a:pPr algn="ctr"/>
            <a:r>
              <a:rPr lang="en-US" dirty="0"/>
              <a:t>Working</a:t>
            </a:r>
          </a:p>
        </p:txBody>
      </p:sp>
      <p:sp>
        <p:nvSpPr>
          <p:cNvPr id="9" name="TextBox 8">
            <a:extLst>
              <a:ext uri="{FF2B5EF4-FFF2-40B4-BE49-F238E27FC236}">
                <a16:creationId xmlns:a16="http://schemas.microsoft.com/office/drawing/2014/main" id="{BC10DB33-BA7E-3925-5BD7-0CDBB3C68577}"/>
              </a:ext>
            </a:extLst>
          </p:cNvPr>
          <p:cNvSpPr txBox="1"/>
          <p:nvPr/>
        </p:nvSpPr>
        <p:spPr>
          <a:xfrm>
            <a:off x="5101390" y="3158970"/>
            <a:ext cx="1989220" cy="646331"/>
          </a:xfrm>
          <a:prstGeom prst="rect">
            <a:avLst/>
          </a:prstGeom>
          <a:noFill/>
        </p:spPr>
        <p:txBody>
          <a:bodyPr wrap="square" rtlCol="0">
            <a:spAutoFit/>
          </a:bodyPr>
          <a:lstStyle/>
          <a:p>
            <a:pPr algn="ctr"/>
            <a:r>
              <a:rPr lang="en-US" dirty="0"/>
              <a:t>Online Shopping</a:t>
            </a:r>
          </a:p>
        </p:txBody>
      </p:sp>
      <p:sp>
        <p:nvSpPr>
          <p:cNvPr id="10" name="TextBox 9">
            <a:extLst>
              <a:ext uri="{FF2B5EF4-FFF2-40B4-BE49-F238E27FC236}">
                <a16:creationId xmlns:a16="http://schemas.microsoft.com/office/drawing/2014/main" id="{5D2F8E2E-604D-42A4-1A57-9365041E93CB}"/>
              </a:ext>
            </a:extLst>
          </p:cNvPr>
          <p:cNvSpPr txBox="1"/>
          <p:nvPr/>
        </p:nvSpPr>
        <p:spPr>
          <a:xfrm>
            <a:off x="2676960" y="3158970"/>
            <a:ext cx="2227377" cy="646331"/>
          </a:xfrm>
          <a:prstGeom prst="rect">
            <a:avLst/>
          </a:prstGeom>
          <a:noFill/>
        </p:spPr>
        <p:txBody>
          <a:bodyPr wrap="square" rtlCol="0">
            <a:spAutoFit/>
          </a:bodyPr>
          <a:lstStyle/>
          <a:p>
            <a:pPr algn="ctr"/>
            <a:r>
              <a:rPr lang="en-US" dirty="0"/>
              <a:t>Physical Distancing</a:t>
            </a:r>
          </a:p>
        </p:txBody>
      </p:sp>
      <p:sp>
        <p:nvSpPr>
          <p:cNvPr id="11" name="TextBox 10">
            <a:extLst>
              <a:ext uri="{FF2B5EF4-FFF2-40B4-BE49-F238E27FC236}">
                <a16:creationId xmlns:a16="http://schemas.microsoft.com/office/drawing/2014/main" id="{1235581E-E877-E34E-D8F6-AE7654AA1A4D}"/>
              </a:ext>
            </a:extLst>
          </p:cNvPr>
          <p:cNvSpPr txBox="1"/>
          <p:nvPr/>
        </p:nvSpPr>
        <p:spPr>
          <a:xfrm>
            <a:off x="7507789" y="3158969"/>
            <a:ext cx="1807683" cy="646331"/>
          </a:xfrm>
          <a:prstGeom prst="rect">
            <a:avLst/>
          </a:prstGeom>
          <a:noFill/>
        </p:spPr>
        <p:txBody>
          <a:bodyPr wrap="square" rtlCol="0">
            <a:spAutoFit/>
          </a:bodyPr>
          <a:lstStyle/>
          <a:p>
            <a:pPr algn="ctr"/>
            <a:r>
              <a:rPr lang="en-US" dirty="0"/>
              <a:t>Attention on Health</a:t>
            </a:r>
          </a:p>
        </p:txBody>
      </p:sp>
      <p:sp>
        <p:nvSpPr>
          <p:cNvPr id="12" name="TextBox 11">
            <a:extLst>
              <a:ext uri="{FF2B5EF4-FFF2-40B4-BE49-F238E27FC236}">
                <a16:creationId xmlns:a16="http://schemas.microsoft.com/office/drawing/2014/main" id="{A159C89A-B590-F8D6-42AD-8950FBFCF2D6}"/>
              </a:ext>
            </a:extLst>
          </p:cNvPr>
          <p:cNvSpPr txBox="1"/>
          <p:nvPr/>
        </p:nvSpPr>
        <p:spPr>
          <a:xfrm>
            <a:off x="9522803" y="3158968"/>
            <a:ext cx="1816769" cy="646331"/>
          </a:xfrm>
          <a:prstGeom prst="rect">
            <a:avLst/>
          </a:prstGeom>
          <a:noFill/>
        </p:spPr>
        <p:txBody>
          <a:bodyPr wrap="square" rtlCol="0">
            <a:spAutoFit/>
          </a:bodyPr>
          <a:lstStyle/>
          <a:p>
            <a:pPr algn="ctr"/>
            <a:r>
              <a:rPr lang="en-US" dirty="0"/>
              <a:t>Population Migration</a:t>
            </a:r>
          </a:p>
        </p:txBody>
      </p:sp>
      <p:pic>
        <p:nvPicPr>
          <p:cNvPr id="16" name="Graphic 15" descr="Heartbeat with solid fill">
            <a:extLst>
              <a:ext uri="{FF2B5EF4-FFF2-40B4-BE49-F238E27FC236}">
                <a16:creationId xmlns:a16="http://schemas.microsoft.com/office/drawing/2014/main" id="{291C095B-33E7-D40E-86C4-50677A1CC7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54430" y="2244568"/>
            <a:ext cx="914400" cy="914400"/>
          </a:xfrm>
          <a:prstGeom prst="rect">
            <a:avLst/>
          </a:prstGeom>
        </p:spPr>
      </p:pic>
      <p:pic>
        <p:nvPicPr>
          <p:cNvPr id="18" name="Graphic 17" descr="Luggage with solid fill">
            <a:extLst>
              <a:ext uri="{FF2B5EF4-FFF2-40B4-BE49-F238E27FC236}">
                <a16:creationId xmlns:a16="http://schemas.microsoft.com/office/drawing/2014/main" id="{A26949F3-8B68-7AF7-B4BD-FEDE155C7D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50603" y="2323995"/>
            <a:ext cx="761167" cy="761167"/>
          </a:xfrm>
          <a:prstGeom prst="rect">
            <a:avLst/>
          </a:prstGeom>
        </p:spPr>
      </p:pic>
      <p:pic>
        <p:nvPicPr>
          <p:cNvPr id="20" name="Graphic 19" descr="Ecommerce with solid fill">
            <a:extLst>
              <a:ext uri="{FF2B5EF4-FFF2-40B4-BE49-F238E27FC236}">
                <a16:creationId xmlns:a16="http://schemas.microsoft.com/office/drawing/2014/main" id="{1519CF93-83D3-0C03-077F-089F540D6B6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94870" y="2421259"/>
            <a:ext cx="602259" cy="602259"/>
          </a:xfrm>
          <a:prstGeom prst="rect">
            <a:avLst/>
          </a:prstGeom>
        </p:spPr>
      </p:pic>
      <p:pic>
        <p:nvPicPr>
          <p:cNvPr id="22" name="Graphic 21" descr="Social distancing with solid fill">
            <a:extLst>
              <a:ext uri="{FF2B5EF4-FFF2-40B4-BE49-F238E27FC236}">
                <a16:creationId xmlns:a16="http://schemas.microsoft.com/office/drawing/2014/main" id="{6EB0686E-59E1-4F25-116E-88E4D536C55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39937" y="2365674"/>
            <a:ext cx="700285" cy="700285"/>
          </a:xfrm>
          <a:prstGeom prst="rect">
            <a:avLst/>
          </a:prstGeom>
        </p:spPr>
      </p:pic>
      <p:pic>
        <p:nvPicPr>
          <p:cNvPr id="24" name="Graphic 23" descr="Call center outline">
            <a:extLst>
              <a:ext uri="{FF2B5EF4-FFF2-40B4-BE49-F238E27FC236}">
                <a16:creationId xmlns:a16="http://schemas.microsoft.com/office/drawing/2014/main" id="{B105F1C7-B7EB-AF78-5113-E9F2AAC8C55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437646" y="2377187"/>
            <a:ext cx="646331" cy="646331"/>
          </a:xfrm>
          <a:prstGeom prst="rect">
            <a:avLst/>
          </a:prstGeom>
        </p:spPr>
      </p:pic>
    </p:spTree>
    <p:extLst>
      <p:ext uri="{BB962C8B-B14F-4D97-AF65-F5344CB8AC3E}">
        <p14:creationId xmlns:p14="http://schemas.microsoft.com/office/powerpoint/2010/main" val="1330550741"/>
      </p:ext>
    </p:extLst>
  </p:cSld>
  <p:clrMapOvr>
    <a:masterClrMapping/>
  </p:clrMapOvr>
</p:sld>
</file>

<file path=ppt/theme/theme1.xml><?xml version="1.0" encoding="utf-8"?>
<a:theme xmlns:a="http://schemas.openxmlformats.org/drawingml/2006/main" name="CABA 2022">
  <a:themeElements>
    <a:clrScheme name="CABA Presentation">
      <a:dk1>
        <a:srgbClr val="E83E1D"/>
      </a:dk1>
      <a:lt1>
        <a:srgbClr val="FFFFFF"/>
      </a:lt1>
      <a:dk2>
        <a:srgbClr val="464646"/>
      </a:dk2>
      <a:lt2>
        <a:srgbClr val="D7D7D7"/>
      </a:lt2>
      <a:accent1>
        <a:srgbClr val="009DF7"/>
      </a:accent1>
      <a:accent2>
        <a:srgbClr val="7A7A7A"/>
      </a:accent2>
      <a:accent3>
        <a:srgbClr val="F49200"/>
      </a:accent3>
      <a:accent4>
        <a:srgbClr val="2BAC3A"/>
      </a:accent4>
      <a:accent5>
        <a:srgbClr val="FFED00"/>
      </a:accent5>
      <a:accent6>
        <a:srgbClr val="912583"/>
      </a:accent6>
      <a:hlink>
        <a:srgbClr val="009DF7"/>
      </a:hlink>
      <a:folHlink>
        <a:srgbClr val="7A7A7A"/>
      </a:folHlink>
    </a:clrScheme>
    <a:fontScheme name="Scenariio">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BA 2022" id="{E5B94D76-53EB-0E45-BBF0-081A6C49EE54}" vid="{6DD9751C-4D25-7842-80B2-0ECA99D7374B}"/>
    </a:ext>
  </a:extLst>
</a:theme>
</file>

<file path=ppt/theme/theme2.xml><?xml version="1.0" encoding="utf-8"?>
<a:theme xmlns:a="http://schemas.openxmlformats.org/drawingml/2006/main" name="CABA Presentation 1">
  <a:themeElements>
    <a:clrScheme name="CABA Presentation">
      <a:dk1>
        <a:srgbClr val="E83E1D"/>
      </a:dk1>
      <a:lt1>
        <a:srgbClr val="FFFFFF"/>
      </a:lt1>
      <a:dk2>
        <a:srgbClr val="464646"/>
      </a:dk2>
      <a:lt2>
        <a:srgbClr val="D7D7D7"/>
      </a:lt2>
      <a:accent1>
        <a:srgbClr val="009DF7"/>
      </a:accent1>
      <a:accent2>
        <a:srgbClr val="7A7A7A"/>
      </a:accent2>
      <a:accent3>
        <a:srgbClr val="F49200"/>
      </a:accent3>
      <a:accent4>
        <a:srgbClr val="2BAC3A"/>
      </a:accent4>
      <a:accent5>
        <a:srgbClr val="FFED00"/>
      </a:accent5>
      <a:accent6>
        <a:srgbClr val="912583"/>
      </a:accent6>
      <a:hlink>
        <a:srgbClr val="009DF7"/>
      </a:hlink>
      <a:folHlink>
        <a:srgbClr val="7A7A7A"/>
      </a:folHlink>
    </a:clrScheme>
    <a:fontScheme name="Scenariio">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CABA 30th Template" id="{915BEC08-B4FF-D349-8630-CAA42A2A9150}" vid="{0BA65574-4E91-964F-BA71-EC34B9A6016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272a235-a3ab-41a2-bd99-642fabe371f3">
      <Terms xmlns="http://schemas.microsoft.com/office/infopath/2007/PartnerControls"/>
    </lcf76f155ced4ddcb4097134ff3c332f>
    <TaxCatchAll xmlns="f96c954a-66fd-46ee-b1b9-efad2c9ad975" xsi:nil="true"/>
    <Cats xmlns="4272a235-a3ab-41a2-bd99-642fabe371f3">
      <Url xsi:nil="true"/>
      <Description xsi:nil="true"/>
    </Cat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6F17BD5B1621946AA0F7F879BA29A3D" ma:contentTypeVersion="21" ma:contentTypeDescription="Create a new document." ma:contentTypeScope="" ma:versionID="5d48133c4d270671756421443c70aff5">
  <xsd:schema xmlns:xsd="http://www.w3.org/2001/XMLSchema" xmlns:xs="http://www.w3.org/2001/XMLSchema" xmlns:p="http://schemas.microsoft.com/office/2006/metadata/properties" xmlns:ns2="4272a235-a3ab-41a2-bd99-642fabe371f3" xmlns:ns3="f96c954a-66fd-46ee-b1b9-efad2c9ad975" targetNamespace="http://schemas.microsoft.com/office/2006/metadata/properties" ma:root="true" ma:fieldsID="710e6ea8fe540a7c587b6da96800d187" ns2:_="" ns3:_="">
    <xsd:import namespace="4272a235-a3ab-41a2-bd99-642fabe371f3"/>
    <xsd:import namespace="f96c954a-66fd-46ee-b1b9-efad2c9ad97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Cats" minOccurs="0"/>
                <xsd:element ref="ns2:MediaServiceEventHashCode" minOccurs="0"/>
                <xsd:element ref="ns2:MediaServiceGenerationTim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72a235-a3ab-41a2-bd99-642fabe371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Cats" ma:index="15" nillable="true" ma:displayName="Cats" ma:format="Image" ma:internalName="Cats">
      <xsd:complexType>
        <xsd:complexContent>
          <xsd:extension base="dms:URL">
            <xsd:sequence>
              <xsd:element name="Url" type="dms:ValidUrl" minOccurs="0" nillable="true"/>
              <xsd:element name="Description" type="xsd:string" nillable="true"/>
            </xsd:sequence>
          </xsd:extension>
        </xsd:complexContent>
      </xsd:complex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68e8c29-c1fb-405a-98bd-a061d8f85ba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96c954a-66fd-46ee-b1b9-efad2c9ad97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15f79f1-23d3-4620-a105-050397971bfa}" ma:internalName="TaxCatchAll" ma:showField="CatchAllData" ma:web="f96c954a-66fd-46ee-b1b9-efad2c9ad9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C15589-4FCE-40E4-A631-A3A198692E62}">
  <ds:schemaRefs>
    <ds:schemaRef ds:uri="http://schemas.microsoft.com/sharepoint/v3/contenttype/forms"/>
  </ds:schemaRefs>
</ds:datastoreItem>
</file>

<file path=customXml/itemProps2.xml><?xml version="1.0" encoding="utf-8"?>
<ds:datastoreItem xmlns:ds="http://schemas.openxmlformats.org/officeDocument/2006/customXml" ds:itemID="{C675B5B3-DF98-46FB-857B-8ADDBBD25DDF}">
  <ds:schemaRefs>
    <ds:schemaRef ds:uri="http://schemas.microsoft.com/office/2006/metadata/properties"/>
    <ds:schemaRef ds:uri="f96c954a-66fd-46ee-b1b9-efad2c9ad975"/>
    <ds:schemaRef ds:uri="http://schemas.microsoft.com/office/2006/documentManagement/types"/>
    <ds:schemaRef ds:uri="http://schemas.microsoft.com/office/infopath/2007/PartnerControls"/>
    <ds:schemaRef ds:uri="http://purl.org/dc/dcmitype/"/>
    <ds:schemaRef ds:uri="http://purl.org/dc/terms/"/>
    <ds:schemaRef ds:uri="http://purl.org/dc/elements/1.1/"/>
    <ds:schemaRef ds:uri="4272a235-a3ab-41a2-bd99-642fabe371f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18B9B97-1E12-44B4-B61A-30F7D3DCA6E7}">
  <ds:schemaRefs>
    <ds:schemaRef ds:uri="4272a235-a3ab-41a2-bd99-642fabe371f3"/>
    <ds:schemaRef ds:uri="f96c954a-66fd-46ee-b1b9-efad2c9ad9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589</TotalTime>
  <Words>1499</Words>
  <Application>Microsoft Office PowerPoint</Application>
  <PresentationFormat>Widescreen</PresentationFormat>
  <Paragraphs>128</Paragraphs>
  <Slides>17</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Calibri</vt:lpstr>
      <vt:lpstr>Helvetica</vt:lpstr>
      <vt:lpstr>Montserrat</vt:lpstr>
      <vt:lpstr>Montserrat Light</vt:lpstr>
      <vt:lpstr>Myriad Pro</vt:lpstr>
      <vt:lpstr>Open Sans</vt:lpstr>
      <vt:lpstr>CABA 2022</vt:lpstr>
      <vt:lpstr>CABA Presentation 1</vt:lpstr>
      <vt:lpstr>Landmark Research Report:  Healthy Buildings &amp; Indoor Environmental Quality Think Tank</vt:lpstr>
      <vt:lpstr>About CABA</vt:lpstr>
      <vt:lpstr> About Harbor Research</vt:lpstr>
      <vt:lpstr>Healthy Buildings Project Overview</vt:lpstr>
      <vt:lpstr>Overview of Research Methodology</vt:lpstr>
      <vt:lpstr>The HBIEQ Steering Committee</vt:lpstr>
      <vt:lpstr>IEQ Likened to Canary in the Coal Mine </vt:lpstr>
      <vt:lpstr>IEQ is a Holistic Building Management Process</vt:lpstr>
      <vt:lpstr>Covid Introduce Changes to How We Live</vt:lpstr>
      <vt:lpstr>Value Potential Contingent on Creative Combinations of Emerging  Technologies </vt:lpstr>
      <vt:lpstr>Complex Applications Require Orchestration &amp; Gov. Enforcement </vt:lpstr>
      <vt:lpstr>Early Attention to IEQ is key to Differentiation</vt:lpstr>
      <vt:lpstr>Illustrative Scenario for Building Operator HBIEQ Assessment &amp; Strategic Planning</vt:lpstr>
      <vt:lpstr>Enforcement &amp; Ratings Are Key to Success</vt:lpstr>
      <vt:lpstr>PowerPoint Presentation</vt:lpstr>
      <vt:lpstr>Contact Harbor Research</vt:lpstr>
      <vt:lpstr>CONTACT CABA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Jamil Muna</dc:creator>
  <cp:lastModifiedBy>Marta</cp:lastModifiedBy>
  <cp:revision>14</cp:revision>
  <dcterms:created xsi:type="dcterms:W3CDTF">2023-03-29T17:53:19Z</dcterms:created>
  <dcterms:modified xsi:type="dcterms:W3CDTF">2023-04-21T12:17:57Z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0x01010046F17BD5B1621946AA0F7F879BA29A3D</vt:lpwstr>
  </property>
  <property fmtid="{D5CDD505-2E9C-101B-9397-08002B2CF9AE}" pid="3" name="MediaServiceImageTags">
    <vt:lpwstr/>
  </property>
</Properties>
</file>