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B0A32-2BCF-45E7-BA13-9BA6E0E82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67E7CE-BB65-434E-A04D-9E02F3171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B6F89-79FA-4398-A30B-81A2D936B2D1}" type="datetimeFigureOut">
              <a:rPr lang="en-CA" smtClean="0"/>
              <a:t>2021-10-11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63E14F-AE49-405C-83A7-B9B1C85DD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E5BCBE-9450-4395-A27D-E1CA46BD7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956E0-1BF1-4B04-A62D-FC1A42F31FF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59582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9292C6-95E5-4C72-9AAA-B2152932B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32E119-83D2-4904-A4FC-3083434CD5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66FB8E-3D89-4ECD-A87A-2ED49F1506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B6F89-79FA-4398-A30B-81A2D936B2D1}" type="datetimeFigureOut">
              <a:rPr lang="en-CA" smtClean="0"/>
              <a:t>2021-10-11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11F4C3-83B5-48AB-88F0-B0C61C8071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CECB25-C774-42B1-8959-273B6EA259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956E0-1BF1-4B04-A62D-FC1A42F31FF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3403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9C3EE7D-6162-4F8B-882C-C0EEE3501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1">
                <a:solidFill>
                  <a:schemeClr val="tx1"/>
                </a:solidFill>
              </a:rPr>
              <a:t>Intelligent Buildings Council (IBC) Webinar</a:t>
            </a:r>
            <a:br>
              <a:rPr lang="en-US" altLang="en-US" sz="3200" b="1">
                <a:solidFill>
                  <a:schemeClr val="tx1"/>
                </a:solidFill>
              </a:rPr>
            </a:br>
            <a:r>
              <a:rPr lang="en-US" altLang="en-US" sz="2000">
                <a:solidFill>
                  <a:schemeClr val="tx1"/>
                </a:solidFill>
              </a:rPr>
              <a:t>Tuesday, October 12, 2021</a:t>
            </a:r>
            <a:r>
              <a:rPr lang="en-US" sz="2000">
                <a:solidFill>
                  <a:schemeClr val="tx1"/>
                </a:solidFill>
              </a:rPr>
              <a:t>, 12 NOON – 1:30 PM (ET)</a:t>
            </a:r>
            <a:br>
              <a:rPr lang="en-US" altLang="en-US" sz="3200" b="1">
                <a:solidFill>
                  <a:schemeClr val="tx1"/>
                </a:solidFill>
              </a:rPr>
            </a:br>
            <a:endParaRPr lang="en-US" altLang="en-US" sz="240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D274AF-BC1B-4596-94BA-301D20192E5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6524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20AF592-0293-4EA9-8197-EF42796D5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267">
                <a:solidFill>
                  <a:srgbClr val="005587"/>
                </a:solidFill>
              </a:rPr>
              <a:t>What is Happening?</a:t>
            </a:r>
            <a:endParaRPr lang="en-US" sz="4267" dirty="0">
              <a:solidFill>
                <a:srgbClr val="005587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0E0A01-DFBE-4E72-B5CC-7AB00F94314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1041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8049E43-D3B8-4F3E-BEB7-39589EDB0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267">
                <a:solidFill>
                  <a:schemeClr val="tx1">
                    <a:lumMod val="75000"/>
                  </a:schemeClr>
                </a:solidFill>
              </a:rPr>
              <a:t>Macro Trends ‘21 and Beyond</a:t>
            </a:r>
            <a:endParaRPr lang="en-US" sz="4267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C68D2B-7F61-4102-9AE4-F588C814E88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2157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001F9E0-D6C6-4AE6-A627-36480798E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733"/>
              <a:t>Macro Trends Driving Convergence - </a:t>
            </a:r>
            <a:br>
              <a:rPr lang="en-US" sz="3733"/>
            </a:br>
            <a:r>
              <a:rPr lang="en-US"/>
              <a:t>D</a:t>
            </a:r>
            <a:r>
              <a:rPr lang="en-US">
                <a:latin typeface="Avenir Next LT Pro" panose="020B0504020202020204" pitchFamily="34" charset="0"/>
              </a:rPr>
              <a:t>emanding both Healthy &amp; Sustainability </a:t>
            </a:r>
            <a:r>
              <a:rPr lang="en-US"/>
              <a:t>B</a:t>
            </a:r>
            <a:r>
              <a:rPr lang="en-US">
                <a:latin typeface="Avenir Next LT Pro" panose="020B0504020202020204" pitchFamily="34" charset="0"/>
              </a:rPr>
              <a:t>uildings </a:t>
            </a:r>
            <a:endParaRPr lang="en-US" dirty="0">
              <a:latin typeface="Avenir Next LT Pro" panose="020B05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B809FE-463D-44E5-A6DB-45E4E38B98A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4401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599AFE1-39E9-4DD5-976D-E735BBA2A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267"/>
              <a:t>In Action</a:t>
            </a:r>
            <a:endParaRPr lang="en-US" sz="4267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F0BE46-3121-4BF2-A062-6845FFC1A7D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5035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660B77C-7CE1-4942-9872-8E7103141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267">
                <a:solidFill>
                  <a:srgbClr val="E87722"/>
                </a:solidFill>
              </a:rPr>
              <a:t>Getting to Net Zero</a:t>
            </a:r>
            <a:endParaRPr lang="en-US" sz="4267" dirty="0">
              <a:solidFill>
                <a:srgbClr val="E8772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5B39B8-9926-4574-86BB-2D2CF90CCB1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9736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6365FEB-E7D1-4A9C-9610-E5DD9EEC9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Facts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86803F-8403-4BF0-9DF3-B45353BDD23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950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8C85C70-F719-4830-9164-1179BC01B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33"/>
              <a:t>WSP: Many Carbon Neutral Program and Definitions</a:t>
            </a:r>
            <a:endParaRPr lang="en-US" sz="3733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07A856-CDFF-40D7-A0A4-777B6FE55D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0814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756588F-3A67-4579-955B-FE57E4B63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NBI: Energy efficiency is core component of NZE Buildings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3C2895-FE69-452F-9614-5212CA599EE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9558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F679F43-9ACE-417E-A8B4-EADAF4F4D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267">
                <a:solidFill>
                  <a:srgbClr val="4EC3E0"/>
                </a:solidFill>
              </a:rPr>
              <a:t>Health &amp; Cognitive Function Drivers </a:t>
            </a:r>
            <a:endParaRPr lang="en-US" sz="4267" dirty="0">
              <a:solidFill>
                <a:srgbClr val="4EC3E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708DCD-AF2A-4190-8B0D-0DD42EBA74A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9179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3AD6C13-2CD2-4C99-B2F3-1113B8D32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33"/>
              <a:t>Health impacts from poor air quality</a:t>
            </a:r>
            <a:endParaRPr lang="en-US" sz="3733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2A3AC7-A6DA-4B27-A81D-77309387ACC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6472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F22CCE2-2EC5-4721-B880-A3AE80116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1.  Agenda</a:t>
            </a:r>
            <a:br>
              <a:rPr lang="en-US" b="1"/>
            </a:br>
            <a:r>
              <a:rPr lang="en-US" sz="2800"/>
              <a:t>Greg Walker (CABA)</a:t>
            </a:r>
            <a:r>
              <a:rPr lang="en-US" sz="2800" b="1"/>
              <a:t> </a:t>
            </a:r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71FFB8-8D9A-4596-AEEB-1FDFDD8E9DD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5478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4CC69D0-A4C3-4C63-8CA4-298D39253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venir Next LT Pro" panose="020B0504020202020204" pitchFamily="34" charset="0"/>
              </a:rPr>
              <a:t>Recent Announcement for World Health Organization - WHO </a:t>
            </a:r>
            <a:endParaRPr lang="en-US" dirty="0">
              <a:latin typeface="Avenir Next LT Pro" panose="020B05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820D16-CB00-45CC-AE49-F04C3B7C385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1200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C64B0A5-D369-4EAD-A8D1-E93E86E9F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0567AF-B35E-4A1D-9018-AB19CCB8BA1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216977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C9FE6B1-9A84-47D2-BA1C-72AA4FAA2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9A4AF9-EFA6-4714-9ED7-E3FB459EA16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0848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9BD670B-0D7C-43E4-822B-D37420A00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01CE5F-71CF-4D2F-9564-EA9E44AC3FA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5743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B306EB1-0647-4014-80A6-91B1A2A31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267">
                <a:solidFill>
                  <a:srgbClr val="005587"/>
                </a:solidFill>
              </a:rPr>
              <a:t>Accurate &amp; Dynamic Ventilation</a:t>
            </a:r>
            <a:endParaRPr lang="en-US" sz="4267" dirty="0">
              <a:solidFill>
                <a:srgbClr val="005587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341280-FC80-40C1-9797-1BAEC9C9186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4844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210EF3C-9D22-4B94-A59C-4BFF7F7ED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CDB8B2-E4A6-4773-BA97-E88B0672D60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2369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F2AC802-C7CB-4FB1-8BD6-0D5370DFA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270D09-6946-4A18-97E9-FEEEA20DBC2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182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7C6E90A-7F6E-4EA2-B4B7-4C972DF24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90B754-8428-4435-A053-DFC51EFDD41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9882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6D1FA12-97C7-4CC5-95FD-EBBC45668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Detected Parameters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D164C7-3494-4673-B8A1-AFFAAAB9B7E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9033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CE86ED3-97FD-44B9-B256-5AB821778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Sensor &amp; Hardware Assurance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34ADE7-5C35-43B9-A0CE-2F1D39F6B2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697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F077F01-486D-4325-8D21-63A51EB15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/>
              <a:t>2.  Call to Order, Welcome, Introductions, About the IBC</a:t>
            </a:r>
            <a:br>
              <a:rPr lang="en-US" altLang="en-US" sz="2800" b="1"/>
            </a:br>
            <a:r>
              <a:rPr lang="en-US" sz="2800"/>
              <a:t>Brian Ensign (Superior Essex Communications)</a:t>
            </a:r>
            <a:br>
              <a:rPr lang="en-US" altLang="en-US" sz="2800"/>
            </a:br>
            <a:endParaRPr lang="en-US" alt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DD725D-E402-4E85-899B-F439FB2435F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3243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8170FB0-E5AA-483F-B95B-D6D0B8E56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Reporting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3D1243-1460-4048-B6D4-2EE59B5E644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0214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C525521-00F2-49F2-BE53-6BCD4F5D6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Monitoring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2831CF-81C6-457A-BFB1-D3E49563DB8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8082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00975F5-7B8B-4151-857F-689477BA6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B5D02C-E58C-4C14-B1C7-895586B887D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3012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C739883-149D-43D2-982A-AB053AA14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267"/>
              <a:t>Our Challenges Remain</a:t>
            </a:r>
            <a:endParaRPr lang="en-US" sz="4267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2B89AC-FE2D-4E66-B6F0-52E135E3FCA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6967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40B0F5E-A1F1-4A50-AA2D-69A2DDE67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9BE8FB-C75F-4BC2-9435-43A5AFE01FC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034103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B4CFCD8-DB94-42D1-B9C7-01CD53D0E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5E647E-1F31-40A2-AF41-804BBB92C83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2651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4517340-F459-4A3F-8D5A-569F232A6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II.  Filtration Effectiveness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F5AE59-DC25-4AD1-8B13-4DD163FDB90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9093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FB362E0-B1CD-4BF1-9910-00D5CF4A0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Particulate Measurement &amp; Response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17FC6A-BA29-404D-B88A-8C4AD915E27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8349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742B8AB-DD6E-425E-AADC-9DF6E2587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5A3DA9-AE64-4426-A07D-A80DA457D73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77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F79B435-E192-4B70-B323-36AC181F1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4C9C21-85E8-49F2-A68A-91F1BD29C1C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256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BFCC478-9DB8-49C1-864F-F02D2F076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3.  Administrative </a:t>
            </a:r>
            <a:br>
              <a:rPr lang="en-US"/>
            </a:br>
            <a:r>
              <a:rPr lang="en-US"/>
              <a:t>Brian Ensign (Superior Essex Communications)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93C84-44C6-41E6-8864-71B29B472F8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6152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3D8D806-48B8-49A9-9FF6-CE89DBC88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7 UCI Smart Lab Essentials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38694E-0133-49F0-B7FF-21212EB893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0060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C282F2D-261E-4A5E-98B8-A4D62DA76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7 Smart Lab Essentials: </a:t>
            </a:r>
            <a:r>
              <a:rPr lang="en-US">
                <a:solidFill>
                  <a:srgbClr val="4EC3E0"/>
                </a:solidFill>
              </a:rPr>
              <a:t>Aircuity Delivers!</a:t>
            </a:r>
            <a:endParaRPr lang="en-US" dirty="0">
              <a:solidFill>
                <a:srgbClr val="4EC3E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9CF6BF-AF2F-4067-926C-9025782A098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2769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F9FE75F-8B1C-46C1-BE75-EACA3C604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9830CA-81F3-43F9-B342-72BE9564E40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5769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3144666-135E-43AA-8C57-BBD9C7EFD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DBBD6E-6E50-4E99-8E01-D42E742B9C2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9480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6D1A36E-37BE-4963-BC98-0740DE89C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267"/>
              <a:t>Do we continue to wait?</a:t>
            </a:r>
            <a:endParaRPr lang="en-US" sz="4267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FAD4B4-A16D-448D-9ECF-DAE02B936CB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7430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F98847C-977B-4115-B2F0-0DFE6103B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A56DA7-88CC-42EB-89B7-D77181BE557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7487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5E18EDC-8424-4AA9-B405-70FC36CF1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90E666-5E8B-4AD5-ABAE-BBE71FB162D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4562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5D70FAE-9748-432C-93E9-8C8CAA9AF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472A6C-681F-4155-B30F-28DF4141A83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2022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31874E-CDFC-45DE-9C90-C61072ACC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267"/>
              <a:t>MSKCC Adoption</a:t>
            </a:r>
            <a:endParaRPr lang="en-US" sz="4267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6AB37A-AE70-4796-AFD8-1A28241D6F7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2662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DE74C40-13F5-45EC-9A03-060DF97CD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Aircuity validates filtration removing 99.9% outdoor particulates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F176E0-8A04-47D1-B346-F5EBADBF2C6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691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5429209-22F8-4A16-9874-3D812CB8B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4.  Research Update</a:t>
            </a:r>
            <a:br>
              <a:rPr lang="en-US"/>
            </a:br>
            <a:r>
              <a:rPr lang="en-US"/>
              <a:t>Harsha Chandrashekar (Honeywell International, Inc.)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C987DE-CE9B-40B7-84FB-D67F91F5D31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8764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130F242-1DB0-4345-98B9-1EE5FE475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74FDE6-E21F-42C8-BEAF-BEE16A56E3E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1362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00404FB-7650-43C3-BB43-0E0C1D0A0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029149-41FF-444E-A725-FC7F47D12E3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90737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A0C8BF6-0DB3-4466-B652-670C15778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44D34A-C9F7-4278-9214-BB98E1DA771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1396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319A2B2-DBB0-464F-91DE-B37CC97A5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AA909F-22B1-420C-86C0-3A1AA91A67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90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318175C-3F35-4F7E-8D97-2BADF9515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AAA2E7-171C-42EF-BB22-4FB7870369D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38096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83D175A-7773-4674-977E-21ADCEC30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33"/>
              <a:t>WSP: Path to Zero Carbon Starts with Energy Efficiency</a:t>
            </a:r>
            <a:endParaRPr lang="en-US" sz="3733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985236-8814-45FA-BD05-59255C0DF1C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3932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FD4A8E4-5F3F-4625-B591-FD4E3F8F3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/>
              <a:t>Roadmap for the Future	</a:t>
            </a:r>
            <a:r>
              <a:rPr lang="en-US" sz="4267"/>
              <a:t>						</a:t>
            </a:r>
            <a:endParaRPr lang="en-US" sz="1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2E9B85-BFE5-4DE5-AEE7-072CB411C8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5384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697F684-6843-48CA-910F-FC1578324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1D34DB-8E9F-42A1-A12B-8AB896C47D8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14337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834B0D2-7A4F-499E-83F1-FA2AAA8EA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/>
              <a:t>5.  Keynote</a:t>
            </a:r>
            <a:r>
              <a:rPr lang="en-US" b="1"/>
              <a:t> - Questions? </a:t>
            </a:r>
            <a:br>
              <a:rPr lang="en-US" b="1"/>
            </a:br>
            <a:r>
              <a:rPr lang="en-US"/>
              <a:t>Bob Allan (The Siemon Company)</a:t>
            </a:r>
            <a:r>
              <a:rPr lang="fr-FR"/>
              <a:t> </a:t>
            </a:r>
            <a:r>
              <a:rPr lang="sv-SE"/>
              <a:t> </a:t>
            </a:r>
            <a:endParaRPr lang="en-C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A7BA1D-94A9-45E2-B7E5-741AC0D33F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36373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A0C9F98-8579-4895-B716-57E5E2042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6.  White Paper Sub-Committee Update </a:t>
            </a:r>
            <a:br>
              <a:rPr lang="en-US" b="1"/>
            </a:br>
            <a:r>
              <a:rPr lang="en-US" sz="2800"/>
              <a:t>Ken Wacks (Ken Wacks Associates)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D843E4-1EDD-491A-A25B-96FF7B46F41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3508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72F8C68-8A17-4B4F-8028-FE98DEC59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4.  Research Update</a:t>
            </a:r>
            <a:br>
              <a:rPr lang="en-US"/>
            </a:br>
            <a:r>
              <a:rPr lang="en-US"/>
              <a:t>Harsha Chandrashekar (Honeywell International, Inc.)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992010-D264-4A4A-926D-1E8CF623940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80942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BA87ACD-592C-44B1-8EFB-93C723BC1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6.  White Paper Sub-Committee Update </a:t>
            </a:r>
            <a:br>
              <a:rPr lang="en-US" b="1"/>
            </a:br>
            <a:r>
              <a:rPr lang="en-US" sz="2800"/>
              <a:t>Ken Wacks (Ken Wacks Associates)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66CC32-BAD4-4BEB-950C-9483F47479A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39184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97F13CC-8439-4500-9C11-D6D296C0B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6.  White Paper Sub-Committee Update </a:t>
            </a:r>
            <a:br>
              <a:rPr lang="en-US" b="1"/>
            </a:br>
            <a:r>
              <a:rPr lang="en-US" sz="2800"/>
              <a:t>Ken Wacks (Ken Wacks Associates)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A5E8B8-4EE7-4952-A823-3BF91B43838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46947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9318912-9152-418F-AA04-AC4A775AE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6.  White Paper Sub-Committee Update </a:t>
            </a:r>
            <a:br>
              <a:rPr lang="en-US" b="1"/>
            </a:br>
            <a:r>
              <a:rPr lang="en-US" sz="2800"/>
              <a:t>Ken Wacks (Ken Wacks Associates)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21CB60-9FDC-4DAB-B2B9-D2129E9BFB7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8124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F74A7A8-FC07-4EE1-AF49-335490EE0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6.  White Paper Sub-Committee Update </a:t>
            </a:r>
            <a:br>
              <a:rPr lang="en-US" b="1"/>
            </a:br>
            <a:r>
              <a:rPr lang="en-US" sz="2800"/>
              <a:t>Ken Wacks (Ken Wacks Associates)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093AD3-55D8-4B4E-8178-D959AAA0B1B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20029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DC54B39-9157-4868-BDD1-5397F9E38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6.  White Paper Sub-Committee Update </a:t>
            </a:r>
            <a:br>
              <a:rPr lang="en-US" b="1"/>
            </a:br>
            <a:r>
              <a:rPr lang="en-US" sz="2800"/>
              <a:t>Ken Wacks (Ken Wacks Associates)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5F6E7C-583C-4ADC-9F74-A8B7567E36B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38851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EB33F97-51B5-48BF-8107-141414AFC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7.  New Business</a:t>
            </a:r>
            <a:br>
              <a:rPr lang="en-US"/>
            </a:br>
            <a:r>
              <a:rPr lang="en-US" sz="2900"/>
              <a:t>Dan Isaacs &amp; Mark Carvalho (D&amp;M Engineering LLC, INGAGER)</a:t>
            </a:r>
            <a:endParaRPr lang="en-US" sz="29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2A58CB-CD57-49DD-85BA-7AFB2902C86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13101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16CCFCF-DA70-4854-8BBB-EB569FFAE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Health Assurance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8A14B7-06BD-48A7-9DCE-61DD6696B59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21001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7BFB3E0-C22C-4650-AD02-25EF7FB4F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chemeClr val="bg1">
                    <a:lumMod val="85000"/>
                    <a:lumOff val="15000"/>
                  </a:schemeClr>
                </a:solidFill>
              </a:rPr>
              <a:t> Technology</a:t>
            </a:r>
            <a:br>
              <a:rPr lang="en-US">
                <a:solidFill>
                  <a:schemeClr val="bg1">
                    <a:lumMod val="85000"/>
                    <a:lumOff val="15000"/>
                  </a:schemeClr>
                </a:solidFill>
              </a:rPr>
            </a:br>
            <a:r>
              <a:rPr lang="en-US">
                <a:solidFill>
                  <a:schemeClr val="bg1">
                    <a:lumMod val="85000"/>
                    <a:lumOff val="15000"/>
                  </a:schemeClr>
                </a:solidFill>
              </a:rPr>
              <a:t>Leader </a:t>
            </a:r>
            <a:br>
              <a:rPr lang="en-US">
                <a:solidFill>
                  <a:schemeClr val="bg1">
                    <a:lumMod val="85000"/>
                    <a:lumOff val="15000"/>
                  </a:schemeClr>
                </a:solidFill>
              </a:rPr>
            </a:br>
            <a:br>
              <a:rPr lang="en-US">
                <a:solidFill>
                  <a:schemeClr val="bg1">
                    <a:lumMod val="85000"/>
                    <a:lumOff val="15000"/>
                  </a:schemeClr>
                </a:solidFill>
              </a:rPr>
            </a:br>
            <a:r>
              <a:rPr lang="en-US">
                <a:solidFill>
                  <a:schemeClr val="bg1">
                    <a:lumMod val="85000"/>
                    <a:lumOff val="15000"/>
                  </a:schemeClr>
                </a:solidFill>
              </a:rPr>
              <a:t>Drone Service</a:t>
            </a:r>
            <a:br>
              <a:rPr lang="en-US">
                <a:solidFill>
                  <a:schemeClr val="bg1">
                    <a:lumMod val="85000"/>
                    <a:lumOff val="15000"/>
                  </a:schemeClr>
                </a:solidFill>
              </a:rPr>
            </a:br>
            <a:r>
              <a:rPr lang="en-US">
                <a:solidFill>
                  <a:schemeClr val="bg1">
                    <a:lumMod val="85000"/>
                    <a:lumOff val="15000"/>
                  </a:schemeClr>
                </a:solidFill>
              </a:rPr>
              <a:t>Innovation</a:t>
            </a:r>
            <a:endParaRPr lang="en-US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B9C270-C5B0-465B-A580-0F42F390695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24826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22776F9-9F98-4FF7-8ABF-AFC4C5127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EF1B06-C20F-473A-BCAA-C4646E72913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205871"/>
      </p:ext>
    </p:extLst>
  </p:cSld>
  <p:clrMapOvr>
    <a:masterClrMapping/>
  </p:clrMapOvr>
  <p:transition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91B5643-8A60-47A4-A900-C88D17756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9D7AE5-875B-491D-BD8A-A6A32850560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0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4D5D53C-8390-489A-A1FA-96D869D95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F583E2-B3A2-4F37-A462-468FA894B46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1047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83CF636-C420-4A13-BAAF-BE2F512D0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65356F-49E5-4529-A9E7-65F20D45FB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34662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F0FF6D5-DE76-410C-A41E-0E9BA15B4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2A6158-6B9D-428D-ACD4-80761665B5F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38570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F82BCE7-0D29-4A5B-ACE9-96ECA85E4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41804F-F74D-4610-ABB0-6617B340176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522604"/>
      </p:ext>
    </p:extLst>
  </p:cSld>
  <p:clrMapOvr>
    <a:masterClrMapping/>
  </p:clrMapOvr>
  <p:transition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404A160-D293-4AE4-946A-18DD5E2F9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D22841-E314-43C4-A9F8-1F5A80CA091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615730"/>
      </p:ext>
    </p:extLst>
  </p:cSld>
  <p:clrMapOvr>
    <a:masterClrMapping/>
  </p:clrMapOvr>
  <p:transition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0089C67-8AA3-4EF6-8E2F-12F235E81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solidFill>
                  <a:schemeClr val="tx1"/>
                </a:solidFill>
              </a:rPr>
              <a:t>Contact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255592-CCE7-40F9-94A9-1357E5D2574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78945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16DCEA0-C440-4C6D-8605-3C4EEB5AF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7.  New Business</a:t>
            </a:r>
            <a:br>
              <a:rPr lang="en-US"/>
            </a:br>
            <a:r>
              <a:rPr lang="fr-FR"/>
              <a:t>Brian Ensign (Superior Essex Communications)</a:t>
            </a: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72E3E4-2D29-49AB-A38F-6F9E8B05075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16262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CFF0BFB-E604-414D-9011-CD4180BED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8.  Announcements</a:t>
            </a:r>
            <a:br>
              <a:rPr lang="en-US" b="1"/>
            </a:br>
            <a:r>
              <a:rPr lang="en-US" sz="2800" b="1"/>
              <a:t>Robert Lane</a:t>
            </a:r>
            <a:r>
              <a:rPr lang="en-US" sz="2800"/>
              <a:t> (Robert H. Lane and Associates Inc.)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321903-4E08-4764-A47B-B19C5FF8C7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04246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BCF92F1-988D-4CDC-8B04-678BCC01D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8.  Announcements</a:t>
            </a:r>
            <a:br>
              <a:rPr lang="en-US" b="1"/>
            </a:br>
            <a:r>
              <a:rPr lang="en-US" sz="2800" b="1"/>
              <a:t>Robert Lane</a:t>
            </a:r>
            <a:r>
              <a:rPr lang="en-US" sz="2800"/>
              <a:t> (Robert H. Lane and Associates Inc.)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4C8428-D656-45DB-8B29-38CAF1E7ED6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09528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E00FD09-4622-4640-AAA7-A266886BE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8.  Adjournment</a:t>
            </a:r>
            <a:br>
              <a:rPr lang="en-US"/>
            </a:br>
            <a:r>
              <a:rPr lang="en-US"/>
              <a:t>Brian Ensign (Superior Essex Communications)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849C37-F155-4A25-A53E-5EEFAD691AB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1975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C388E71-2C3B-4972-9F22-FB1BA0524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venir Next LT Pro" panose="020B0504020202020204" pitchFamily="34" charset="0"/>
              </a:rPr>
              <a:t>Intelligent Ventilation</a:t>
            </a:r>
            <a:br>
              <a:rPr lang="en-US">
                <a:latin typeface="Avenir Next LT Pro" panose="020B0504020202020204" pitchFamily="34" charset="0"/>
              </a:rPr>
            </a:br>
            <a:r>
              <a:rPr lang="en-US" sz="3200"/>
              <a:t>In the age of Net Zero &amp; Covid</a:t>
            </a: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8108A5-0AB6-45EA-AAD1-7C90533D9F6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0031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1EDD100-5F48-442D-B8C5-3F48E0564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 and Objectives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F18FF6-8F04-410B-B415-2686F87734D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1470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428</Words>
  <Application>Microsoft Office PowerPoint</Application>
  <PresentationFormat>Widescreen</PresentationFormat>
  <Paragraphs>49</Paragraphs>
  <Slides>78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83" baseType="lpstr">
      <vt:lpstr>Arial</vt:lpstr>
      <vt:lpstr>Avenir Next LT Pro</vt:lpstr>
      <vt:lpstr>Calibri</vt:lpstr>
      <vt:lpstr>Calibri Light</vt:lpstr>
      <vt:lpstr>Office Theme</vt:lpstr>
      <vt:lpstr>Intelligent Buildings Council (IBC) Webinar Tuesday, October 12, 2021, 12 NOON – 1:30 PM (ET) </vt:lpstr>
      <vt:lpstr>1.  Agenda Greg Walker (CABA) </vt:lpstr>
      <vt:lpstr>2.  Call to Order, Welcome, Introductions, About the IBC Brian Ensign (Superior Essex Communications) </vt:lpstr>
      <vt:lpstr>3.  Administrative  Brian Ensign (Superior Essex Communications)</vt:lpstr>
      <vt:lpstr>4.  Research Update Harsha Chandrashekar (Honeywell International, Inc.)</vt:lpstr>
      <vt:lpstr>4.  Research Update Harsha Chandrashekar (Honeywell International, Inc.)</vt:lpstr>
      <vt:lpstr>PowerPoint Presentation</vt:lpstr>
      <vt:lpstr>Intelligent Ventilation In the age of Net Zero &amp; Covid</vt:lpstr>
      <vt:lpstr>Agenda and Objectives </vt:lpstr>
      <vt:lpstr>What is Happening?</vt:lpstr>
      <vt:lpstr>Macro Trends ‘21 and Beyond</vt:lpstr>
      <vt:lpstr>Macro Trends Driving Convergence -  Demanding both Healthy &amp; Sustainability Buildings </vt:lpstr>
      <vt:lpstr>In Action</vt:lpstr>
      <vt:lpstr>Getting to Net Zero</vt:lpstr>
      <vt:lpstr>Facts</vt:lpstr>
      <vt:lpstr>WSP: Many Carbon Neutral Program and Definitions</vt:lpstr>
      <vt:lpstr>NBI: Energy efficiency is core component of NZE Buildings</vt:lpstr>
      <vt:lpstr>Health &amp; Cognitive Function Drivers </vt:lpstr>
      <vt:lpstr>Health impacts from poor air quality</vt:lpstr>
      <vt:lpstr>Recent Announcement for World Health Organization - WHO </vt:lpstr>
      <vt:lpstr>PowerPoint Presentation</vt:lpstr>
      <vt:lpstr>PowerPoint Presentation</vt:lpstr>
      <vt:lpstr>PowerPoint Presentation</vt:lpstr>
      <vt:lpstr>Accurate &amp; Dynamic Ventilation</vt:lpstr>
      <vt:lpstr>PowerPoint Presentation</vt:lpstr>
      <vt:lpstr>PowerPoint Presentation</vt:lpstr>
      <vt:lpstr>PowerPoint Presentation</vt:lpstr>
      <vt:lpstr>Detected Parameters</vt:lpstr>
      <vt:lpstr>Sensor &amp; Hardware Assurance</vt:lpstr>
      <vt:lpstr>Reporting</vt:lpstr>
      <vt:lpstr>Monitoring</vt:lpstr>
      <vt:lpstr>PowerPoint Presentation</vt:lpstr>
      <vt:lpstr>Our Challenges Remain</vt:lpstr>
      <vt:lpstr>PowerPoint Presentation</vt:lpstr>
      <vt:lpstr>PowerPoint Presentation</vt:lpstr>
      <vt:lpstr>II.  Filtration Effectiveness </vt:lpstr>
      <vt:lpstr>Particulate Measurement &amp; Response</vt:lpstr>
      <vt:lpstr>PowerPoint Presentation</vt:lpstr>
      <vt:lpstr>PowerPoint Presentation</vt:lpstr>
      <vt:lpstr>7 UCI Smart Lab Essentials</vt:lpstr>
      <vt:lpstr>7 Smart Lab Essentials: Aircuity Delivers!</vt:lpstr>
      <vt:lpstr>PowerPoint Presentation</vt:lpstr>
      <vt:lpstr>PowerPoint Presentation</vt:lpstr>
      <vt:lpstr>Do we continue to wait?</vt:lpstr>
      <vt:lpstr>PowerPoint Presentation</vt:lpstr>
      <vt:lpstr>PowerPoint Presentation</vt:lpstr>
      <vt:lpstr>PowerPoint Presentation</vt:lpstr>
      <vt:lpstr>MSKCC Adoption</vt:lpstr>
      <vt:lpstr>Aircuity validates filtration removing 99.9% outdoor particulates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WSP: Path to Zero Carbon Starts with Energy Efficiency</vt:lpstr>
      <vt:lpstr>Roadmap for the Future       </vt:lpstr>
      <vt:lpstr>PowerPoint Presentation</vt:lpstr>
      <vt:lpstr>5.  Keynote - Questions?  Bob Allan (The Siemon Company)  </vt:lpstr>
      <vt:lpstr>6.  White Paper Sub-Committee Update  Ken Wacks (Ken Wacks Associates)</vt:lpstr>
      <vt:lpstr>6.  White Paper Sub-Committee Update  Ken Wacks (Ken Wacks Associates)</vt:lpstr>
      <vt:lpstr>6.  White Paper Sub-Committee Update  Ken Wacks (Ken Wacks Associates)</vt:lpstr>
      <vt:lpstr>6.  White Paper Sub-Committee Update  Ken Wacks (Ken Wacks Associates)</vt:lpstr>
      <vt:lpstr>6.  White Paper Sub-Committee Update  Ken Wacks (Ken Wacks Associates)</vt:lpstr>
      <vt:lpstr>6.  White Paper Sub-Committee Update  Ken Wacks (Ken Wacks Associates)</vt:lpstr>
      <vt:lpstr>7.  New Business Dan Isaacs &amp; Mark Carvalho (D&amp;M Engineering LLC, INGAGER)</vt:lpstr>
      <vt:lpstr>Health Assurance</vt:lpstr>
      <vt:lpstr> Technology Leader   Drone Service Innovation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Contact  </vt:lpstr>
      <vt:lpstr>7.  New Business Brian Ensign (Superior Essex Communications)</vt:lpstr>
      <vt:lpstr>8.  Announcements Robert Lane (Robert H. Lane and Associates Inc.)</vt:lpstr>
      <vt:lpstr>8.  Announcements Robert Lane (Robert H. Lane and Associates Inc.)</vt:lpstr>
      <vt:lpstr>8.  Adjournment Brian Ensign (Superior Essex Communications)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Intelligent Buildings Council (IBC) Webinar Tuesday, October 12, 2021, 12 NOON – 1:30 PM (ET) </dc:title>
  <dc:creator>Marta</dc:creator>
  <cp:lastModifiedBy>Marta</cp:lastModifiedBy>
  <cp:revision>1</cp:revision>
  <dcterms:created xsi:type="dcterms:W3CDTF">2021-10-11T21:37:48Z</dcterms:created>
  <dcterms:modified xsi:type="dcterms:W3CDTF">2021-10-11T21:37:48Z</dcterms:modified>
</cp:coreProperties>
</file>