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4"/>
    <p:sldMasterId id="2147483657" r:id="rId5"/>
    <p:sldMasterId id="2147483660" r:id="rId6"/>
    <p:sldMasterId id="2147483678" r:id="rId7"/>
    <p:sldMasterId id="2147483712" r:id="rId8"/>
  </p:sldMasterIdLst>
  <p:notesMasterIdLst>
    <p:notesMasterId r:id="rId18"/>
  </p:notesMasterIdLst>
  <p:sldIdLst>
    <p:sldId id="257" r:id="rId9"/>
    <p:sldId id="298" r:id="rId10"/>
    <p:sldId id="1007" r:id="rId11"/>
    <p:sldId id="880" r:id="rId12"/>
    <p:sldId id="879" r:id="rId13"/>
    <p:sldId id="367" r:id="rId14"/>
    <p:sldId id="4954" r:id="rId15"/>
    <p:sldId id="4955" r:id="rId16"/>
    <p:sldId id="3700" r:id="rId17"/>
  </p:sldIdLst>
  <p:sldSz cx="12192000" cy="6858000"/>
  <p:notesSz cx="9388475" cy="7102475"/>
  <p:embeddedFontLst>
    <p:embeddedFont>
      <p:font typeface="Calibri" panose="020F0502020204030204" pitchFamily="34"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Montserrat Ligh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1Uu9kouRQneuVDIqFU0nXtxe+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DA692-F22C-4C2E-83C6-7E30FA8127F9}" v="39" dt="2021-08-05T14:24:22.401"/>
  </p1510:revLst>
</p1510:revInfo>
</file>

<file path=ppt/tableStyles.xml><?xml version="1.0" encoding="utf-8"?>
<a:tblStyleLst xmlns:a="http://schemas.openxmlformats.org/drawingml/2006/main" def="{27423E68-5D3F-472E-B294-8206977307A2}">
  <a:tblStyle styleId="{27423E68-5D3F-472E-B294-8206977307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63"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7.fntdata"/><Relationship Id="rId33" Type="http://schemas.openxmlformats.org/officeDocument/2006/relationships/font" Target="fonts/font15.fntdata"/><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2.fntdata"/><Relationship Id="rId29" Type="http://schemas.openxmlformats.org/officeDocument/2006/relationships/font" Target="fonts/font11.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6.fntdata"/><Relationship Id="rId32"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2.xml"/><Relationship Id="rId19" Type="http://schemas.openxmlformats.org/officeDocument/2006/relationships/font" Target="fonts/font1.fntdata"/><Relationship Id="rId31"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848" y="3373676"/>
            <a:ext cx="7510780" cy="3196114"/>
          </a:xfrm>
          <a:prstGeom prst="rect">
            <a:avLst/>
          </a:prstGeom>
          <a:noFill/>
          <a:ln>
            <a:noFill/>
          </a:ln>
        </p:spPr>
        <p:txBody>
          <a:bodyPr spcFirstLastPara="1" wrap="square" lIns="91412" tIns="91412" rIns="91412" bIns="9141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notes"/>
          <p:cNvSpPr txBox="1">
            <a:spLocks noGrp="1"/>
          </p:cNvSpPr>
          <p:nvPr>
            <p:ph type="body" idx="1"/>
          </p:nvPr>
        </p:nvSpPr>
        <p:spPr>
          <a:xfrm>
            <a:off x="938848" y="3373676"/>
            <a:ext cx="7510780" cy="3196114"/>
          </a:xfrm>
          <a:prstGeom prst="rect">
            <a:avLst/>
          </a:prstGeom>
        </p:spPr>
        <p:txBody>
          <a:bodyPr spcFirstLastPara="1" wrap="square" lIns="91412" tIns="91412" rIns="91412" bIns="91412" anchor="t" anchorCtr="0">
            <a:noAutofit/>
          </a:bodyPr>
          <a:lstStyle/>
          <a:p>
            <a:pPr marL="0" indent="0">
              <a:buNone/>
            </a:pPr>
            <a:endParaRPr/>
          </a:p>
        </p:txBody>
      </p:sp>
      <p:sp>
        <p:nvSpPr>
          <p:cNvPr id="717" name="Google Shape;717;p2: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729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41C61-857F-4942-ABD9-F1B525517E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05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85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itleOnly">
  <p:cSld name="TITLE_ONLY">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CA"/>
              <a:t>Source: CABA Intelligent Buildings and COVID-19 Report</a:t>
            </a:r>
            <a:endParaRPr lang="en-US" dirty="0"/>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7797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189860611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17514820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28319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12107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3102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8190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269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61300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43117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Column Content w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1049000" cy="381000"/>
          </a:xfrm>
        </p:spPr>
        <p:txBody>
          <a:bodyPr/>
          <a:lstStyle/>
          <a:p>
            <a:r>
              <a:rPr lang="en-US"/>
              <a:t>Click to edit Master title style</a:t>
            </a:r>
          </a:p>
        </p:txBody>
      </p:sp>
      <p:sp>
        <p:nvSpPr>
          <p:cNvPr id="5" name="Text Placeholder 2"/>
          <p:cNvSpPr>
            <a:spLocks noGrp="1"/>
          </p:cNvSpPr>
          <p:nvPr>
            <p:ph type="body" sz="quarter" idx="10"/>
          </p:nvPr>
        </p:nvSpPr>
        <p:spPr>
          <a:xfrm>
            <a:off x="571500" y="1066800"/>
            <a:ext cx="10985502" cy="400050"/>
          </a:xfrm>
        </p:spPr>
        <p:txBody>
          <a:bodyPr/>
          <a:lstStyle>
            <a:lvl1pPr marL="0" indent="0">
              <a:buNone/>
              <a:defRPr sz="1800"/>
            </a:lvl1pPr>
          </a:lstStyle>
          <a:p>
            <a:pPr lvl="0"/>
            <a:r>
              <a:rPr lang="en-US"/>
              <a:t>Edit Master text styles</a:t>
            </a:r>
          </a:p>
        </p:txBody>
      </p:sp>
      <p:sp>
        <p:nvSpPr>
          <p:cNvPr id="7" name="Content Placeholder 2"/>
          <p:cNvSpPr>
            <a:spLocks noGrp="1"/>
          </p:cNvSpPr>
          <p:nvPr>
            <p:ph idx="1"/>
          </p:nvPr>
        </p:nvSpPr>
        <p:spPr>
          <a:xfrm>
            <a:off x="571500" y="1600200"/>
            <a:ext cx="4699000" cy="4572002"/>
          </a:xfrm>
        </p:spPr>
        <p:txBody>
          <a:bodyPr/>
          <a:lstStyle>
            <a:lvl1pPr>
              <a:defRPr sz="1350"/>
            </a:lvl1pPr>
            <a:lvl2pPr>
              <a:defRPr sz="1200"/>
            </a:lvl2pPr>
            <a:lvl3pPr>
              <a:defRPr sz="1050"/>
            </a:lvl3pPr>
            <a:lvl4pPr>
              <a:defRPr sz="900"/>
            </a:lvl4pPr>
            <a:lvl5pPr>
              <a:defRPr sz="78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150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73291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68743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7347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421327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628590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93696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74343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3862312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99994393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4231659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1049000" cy="381000"/>
          </a:xfrm>
        </p:spPr>
        <p:txBody>
          <a:bodyPr lIns="0" tIns="0" rIns="0" bIns="0"/>
          <a:lstStyle/>
          <a:p>
            <a:r>
              <a:rPr lang="en-US"/>
              <a:t>Click to edit Master title style</a:t>
            </a:r>
          </a:p>
        </p:txBody>
      </p:sp>
      <p:sp>
        <p:nvSpPr>
          <p:cNvPr id="3" name="Text Placeholder 2">
            <a:extLst>
              <a:ext uri="{FF2B5EF4-FFF2-40B4-BE49-F238E27FC236}">
                <a16:creationId xmlns:a16="http://schemas.microsoft.com/office/drawing/2014/main" id="{ACF30664-136D-5344-A98A-1DB10DE62DD8}"/>
              </a:ext>
            </a:extLst>
          </p:cNvPr>
          <p:cNvSpPr>
            <a:spLocks noGrp="1"/>
          </p:cNvSpPr>
          <p:nvPr>
            <p:ph type="body" sz="quarter" idx="10" hasCustomPrompt="1"/>
          </p:nvPr>
        </p:nvSpPr>
        <p:spPr>
          <a:xfrm>
            <a:off x="609600" y="990600"/>
            <a:ext cx="10985502" cy="400050"/>
          </a:xfrm>
        </p:spPr>
        <p:txBody>
          <a:bodyPr lIns="0" tIns="0" rIns="0" bIns="0"/>
          <a:lstStyle>
            <a:lvl1pPr marL="0" indent="0">
              <a:buNone/>
              <a:defRPr sz="1667"/>
            </a:lvl1pPr>
          </a:lstStyle>
          <a:p>
            <a:pPr lvl="0"/>
            <a:r>
              <a:rPr lang="en-US"/>
              <a:t>Edit Master text styles</a:t>
            </a:r>
          </a:p>
        </p:txBody>
      </p:sp>
    </p:spTree>
    <p:extLst>
      <p:ext uri="{BB962C8B-B14F-4D97-AF65-F5344CB8AC3E}">
        <p14:creationId xmlns:p14="http://schemas.microsoft.com/office/powerpoint/2010/main" val="3320649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438793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489775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5737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604149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152088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67824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080039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48164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00140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1844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a:t>© 2019,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1059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32750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02031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18263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44208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670170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575346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02836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0989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673900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sp>
        <p:nvSpPr>
          <p:cNvPr id="4" name="Footer Placeholder 3">
            <a:extLst>
              <a:ext uri="{FF2B5EF4-FFF2-40B4-BE49-F238E27FC236}">
                <a16:creationId xmlns:a16="http://schemas.microsoft.com/office/drawing/2014/main" id="{41AAF91A-3258-BF4D-9422-2EB333CF06DE}"/>
              </a:ext>
            </a:extLst>
          </p:cNvPr>
          <p:cNvSpPr>
            <a:spLocks noGrp="1"/>
          </p:cNvSpPr>
          <p:nvPr>
            <p:ph type="ftr" sz="quarter" idx="10"/>
          </p:nvPr>
        </p:nvSpPr>
        <p:spPr>
          <a:xfrm>
            <a:off x="827773" y="6356350"/>
            <a:ext cx="4438048" cy="365125"/>
          </a:xfrm>
        </p:spPr>
        <p:txBody>
          <a:bodyPr/>
          <a:lstStyle>
            <a:lvl1pPr>
              <a:defRPr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326103883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Footer Placeholder 4">
            <a:extLst>
              <a:ext uri="{FF2B5EF4-FFF2-40B4-BE49-F238E27FC236}">
                <a16:creationId xmlns:a16="http://schemas.microsoft.com/office/drawing/2014/main" id="{8B278174-CF46-684D-BD2C-01424DDB129B}"/>
              </a:ext>
            </a:extLst>
          </p:cNvPr>
          <p:cNvSpPr>
            <a:spLocks noGrp="1"/>
          </p:cNvSpPr>
          <p:nvPr>
            <p:ph type="ftr" sz="quarter" idx="13"/>
          </p:nvPr>
        </p:nvSpPr>
        <p:spPr/>
        <p:txBody>
          <a:bodyPr/>
          <a:lstStyle/>
          <a:p>
            <a:r>
              <a:rPr lang="en-US"/>
              <a:t>© 2019, Continental Automated Buildings Association</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193849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894" y="489760"/>
            <a:ext cx="1062876" cy="761524"/>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p:spPr>
        <p:txBody>
          <a:bodyPr/>
          <a:lstStyle>
            <a:lvl1pPr>
              <a:defRPr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167770407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US" dirty="0"/>
              <a:t>© 2020, Continental Automated Buildings Association</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5207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dirty="0"/>
              <a:t>© 2020,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56062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dirty="0"/>
              <a:t>© 2020,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350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Footer Placeholder 4">
            <a:extLst>
              <a:ext uri="{FF2B5EF4-FFF2-40B4-BE49-F238E27FC236}">
                <a16:creationId xmlns:a16="http://schemas.microsoft.com/office/drawing/2014/main" id="{8B278174-CF46-684D-BD2C-01424DDB129B}"/>
              </a:ext>
            </a:extLst>
          </p:cNvPr>
          <p:cNvSpPr>
            <a:spLocks noGrp="1"/>
          </p:cNvSpPr>
          <p:nvPr>
            <p:ph type="ftr" sz="quarter" idx="13"/>
          </p:nvPr>
        </p:nvSpPr>
        <p:spPr/>
        <p:txBody>
          <a:bodyPr/>
          <a:lstStyle/>
          <a:p>
            <a:r>
              <a:rPr lang="en-US" dirty="0"/>
              <a:t>© 2020, Continental Automated Buildings Association</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836980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3" name="Footer Placeholder 2">
            <a:extLst>
              <a:ext uri="{FF2B5EF4-FFF2-40B4-BE49-F238E27FC236}">
                <a16:creationId xmlns:a16="http://schemas.microsoft.com/office/drawing/2014/main" id="{26FFE725-3D11-7842-874E-6ED32D37B5AB}"/>
              </a:ext>
            </a:extLst>
          </p:cNvPr>
          <p:cNvSpPr>
            <a:spLocks noGrp="1"/>
          </p:cNvSpPr>
          <p:nvPr>
            <p:ph type="ftr" sz="quarter" idx="14"/>
          </p:nvPr>
        </p:nvSpPr>
        <p:spPr/>
        <p:txBody>
          <a:bodyPr/>
          <a:lstStyle/>
          <a:p>
            <a:r>
              <a:rPr lang="en-US" dirty="0"/>
              <a:t>© 2020, Continental Automated Buildings Association</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38668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3" name="Footer Placeholder 2">
            <a:extLst>
              <a:ext uri="{FF2B5EF4-FFF2-40B4-BE49-F238E27FC236}">
                <a16:creationId xmlns:a16="http://schemas.microsoft.com/office/drawing/2014/main" id="{AF03E2FB-8494-A04C-B7C2-13E3027595D9}"/>
              </a:ext>
            </a:extLst>
          </p:cNvPr>
          <p:cNvSpPr>
            <a:spLocks noGrp="1"/>
          </p:cNvSpPr>
          <p:nvPr>
            <p:ph type="ftr" sz="quarter" idx="14"/>
          </p:nvPr>
        </p:nvSpPr>
        <p:spPr/>
        <p:txBody>
          <a:bodyPr/>
          <a:lstStyle/>
          <a:p>
            <a:r>
              <a:rPr lang="en-US" dirty="0"/>
              <a:t>© 2020, Continental Automated Buildings Association</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509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3" name="Footer Placeholder 2">
            <a:extLst>
              <a:ext uri="{FF2B5EF4-FFF2-40B4-BE49-F238E27FC236}">
                <a16:creationId xmlns:a16="http://schemas.microsoft.com/office/drawing/2014/main" id="{26FFE725-3D11-7842-874E-6ED32D37B5AB}"/>
              </a:ext>
            </a:extLst>
          </p:cNvPr>
          <p:cNvSpPr>
            <a:spLocks noGrp="1"/>
          </p:cNvSpPr>
          <p:nvPr>
            <p:ph type="ftr" sz="quarter" idx="14"/>
          </p:nvPr>
        </p:nvSpPr>
        <p:spPr/>
        <p:txBody>
          <a:bodyPr/>
          <a:lstStyle/>
          <a:p>
            <a:r>
              <a:rPr lang="en-US"/>
              <a:t>© 2019, Continental Automated Buildings Association</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75385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3" name="Footer Placeholder 2">
            <a:extLst>
              <a:ext uri="{FF2B5EF4-FFF2-40B4-BE49-F238E27FC236}">
                <a16:creationId xmlns:a16="http://schemas.microsoft.com/office/drawing/2014/main" id="{AF03E2FB-8494-A04C-B7C2-13E3027595D9}"/>
              </a:ext>
            </a:extLst>
          </p:cNvPr>
          <p:cNvSpPr>
            <a:spLocks noGrp="1"/>
          </p:cNvSpPr>
          <p:nvPr>
            <p:ph type="ftr" sz="quarter" idx="14"/>
          </p:nvPr>
        </p:nvSpPr>
        <p:spPr/>
        <p:txBody>
          <a:bodyPr/>
          <a:lstStyle/>
          <a:p>
            <a:r>
              <a:rPr lang="en-US"/>
              <a:t>© 2019, Continental Automated Buildings Association</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3119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62"/>
            <a:ext cx="12192000" cy="1238250"/>
          </a:xfrm>
          <a:prstGeom prst="rect">
            <a:avLst/>
          </a:prstGeom>
        </p:spPr>
      </p:pic>
      <p:sp>
        <p:nvSpPr>
          <p:cNvPr id="8"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811FBD0-5D7C-4D88-9CF4-2CEEA98FA495}"/>
              </a:ext>
            </a:extLst>
          </p:cNvPr>
          <p:cNvSpPr>
            <a:spLocks noGrp="1"/>
          </p:cNvSpPr>
          <p:nvPr>
            <p:ph type="ftr" sz="quarter" idx="10"/>
          </p:nvPr>
        </p:nvSpPr>
        <p:spPr>
          <a:xfrm>
            <a:off x="1645920" y="6356350"/>
            <a:ext cx="443804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2019, Continental Automated Buildings Association</a:t>
            </a:r>
          </a:p>
        </p:txBody>
      </p:sp>
      <p:sp>
        <p:nvSpPr>
          <p:cNvPr id="9" name="Slide Number Placeholder 3">
            <a:extLst>
              <a:ext uri="{FF2B5EF4-FFF2-40B4-BE49-F238E27FC236}">
                <a16:creationId xmlns:a16="http://schemas.microsoft.com/office/drawing/2014/main" id="{695DEC57-4031-423E-9390-CEF8F35ED939}"/>
              </a:ext>
            </a:extLst>
          </p:cNvPr>
          <p:cNvSpPr>
            <a:spLocks noGrp="1"/>
          </p:cNvSpPr>
          <p:nvPr>
            <p:ph type="sldNum" sz="quarter" idx="15"/>
          </p:nvPr>
        </p:nvSpPr>
        <p:spPr>
          <a:xfrm>
            <a:off x="833388" y="6356351"/>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8363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titleOnly">
  <p:cSld name="Blank">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912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5.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4.emf"/><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5.emf"/><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4.emf"/><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4.emf"/><Relationship Id="rId5" Type="http://schemas.openxmlformats.org/officeDocument/2006/relationships/slideLayout" Target="../slideLayouts/slideLayout53.xml"/><Relationship Id="rId10" Type="http://schemas.openxmlformats.org/officeDocument/2006/relationships/image" Target="../media/image5.emf"/><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2"/>
          <p:cNvSpPr/>
          <p:nvPr/>
        </p:nvSpPr>
        <p:spPr>
          <a:xfrm>
            <a:off x="0" y="0"/>
            <a:ext cx="12192000" cy="943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62" name="Google Shape;62;p42"/>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Montserrat Light"/>
              <a:buNone/>
              <a:defRPr sz="3000" b="0" i="0" u="none" strike="noStrike" cap="none">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42"/>
          <p:cNvSpPr txBox="1">
            <a:spLocks noGrp="1"/>
          </p:cNvSpPr>
          <p:nvPr>
            <p:ph type="body" idx="1"/>
          </p:nvPr>
        </p:nvSpPr>
        <p:spPr>
          <a:xfrm>
            <a:off x="838200" y="1233488"/>
            <a:ext cx="10515600"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64" name="Google Shape;64;p42"/>
          <p:cNvPicPr preferRelativeResize="0"/>
          <p:nvPr/>
        </p:nvPicPr>
        <p:blipFill rotWithShape="1">
          <a:blip r:embed="rId10">
            <a:alphaModFix/>
          </a:blip>
          <a:srcRect/>
          <a:stretch/>
        </p:blipFill>
        <p:spPr>
          <a:xfrm>
            <a:off x="10568292" y="6207644"/>
            <a:ext cx="828040" cy="593270"/>
          </a:xfrm>
          <a:prstGeom prst="rect">
            <a:avLst/>
          </a:prstGeom>
          <a:noFill/>
          <a:ln>
            <a:noFill/>
          </a:ln>
        </p:spPr>
      </p:pic>
      <p:sp>
        <p:nvSpPr>
          <p:cNvPr id="65" name="Google Shape;65;p42"/>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Montserrat"/>
                <a:ea typeface="Montserrat"/>
                <a:cs typeface="Montserrat"/>
                <a:sym typeface="Montserrat"/>
              </a:defRPr>
            </a:lvl1pPr>
            <a:lvl2pPr marL="0" marR="0" lvl="1" indent="0" algn="l" rtl="0">
              <a:spcBef>
                <a:spcPts val="0"/>
              </a:spcBef>
              <a:buNone/>
              <a:defRPr sz="1200">
                <a:solidFill>
                  <a:schemeClr val="dk1"/>
                </a:solidFill>
                <a:latin typeface="Montserrat"/>
                <a:ea typeface="Montserrat"/>
                <a:cs typeface="Montserrat"/>
                <a:sym typeface="Montserrat"/>
              </a:defRPr>
            </a:lvl2pPr>
            <a:lvl3pPr marL="0" marR="0" lvl="2" indent="0" algn="l" rtl="0">
              <a:spcBef>
                <a:spcPts val="0"/>
              </a:spcBef>
              <a:buNone/>
              <a:defRPr sz="1200">
                <a:solidFill>
                  <a:schemeClr val="dk1"/>
                </a:solidFill>
                <a:latin typeface="Montserrat"/>
                <a:ea typeface="Montserrat"/>
                <a:cs typeface="Montserrat"/>
                <a:sym typeface="Montserrat"/>
              </a:defRPr>
            </a:lvl3pPr>
            <a:lvl4pPr marL="0" marR="0" lvl="3" indent="0" algn="l" rtl="0">
              <a:spcBef>
                <a:spcPts val="0"/>
              </a:spcBef>
              <a:buNone/>
              <a:defRPr sz="1200">
                <a:solidFill>
                  <a:schemeClr val="dk1"/>
                </a:solidFill>
                <a:latin typeface="Montserrat"/>
                <a:ea typeface="Montserrat"/>
                <a:cs typeface="Montserrat"/>
                <a:sym typeface="Montserrat"/>
              </a:defRPr>
            </a:lvl4pPr>
            <a:lvl5pPr marL="0" marR="0" lvl="4" indent="0" algn="l" rtl="0">
              <a:spcBef>
                <a:spcPts val="0"/>
              </a:spcBef>
              <a:buNone/>
              <a:defRPr sz="1200">
                <a:solidFill>
                  <a:schemeClr val="dk1"/>
                </a:solidFill>
                <a:latin typeface="Montserrat"/>
                <a:ea typeface="Montserrat"/>
                <a:cs typeface="Montserrat"/>
                <a:sym typeface="Montserrat"/>
              </a:defRPr>
            </a:lvl5pPr>
            <a:lvl6pPr marL="0" marR="0" lvl="5" indent="0" algn="l" rtl="0">
              <a:spcBef>
                <a:spcPts val="0"/>
              </a:spcBef>
              <a:buNone/>
              <a:defRPr sz="1200">
                <a:solidFill>
                  <a:schemeClr val="dk1"/>
                </a:solidFill>
                <a:latin typeface="Montserrat"/>
                <a:ea typeface="Montserrat"/>
                <a:cs typeface="Montserrat"/>
                <a:sym typeface="Montserrat"/>
              </a:defRPr>
            </a:lvl6pPr>
            <a:lvl7pPr marL="0" marR="0" lvl="6" indent="0" algn="l" rtl="0">
              <a:spcBef>
                <a:spcPts val="0"/>
              </a:spcBef>
              <a:buNone/>
              <a:defRPr sz="1200">
                <a:solidFill>
                  <a:schemeClr val="dk1"/>
                </a:solidFill>
                <a:latin typeface="Montserrat"/>
                <a:ea typeface="Montserrat"/>
                <a:cs typeface="Montserrat"/>
                <a:sym typeface="Montserrat"/>
              </a:defRPr>
            </a:lvl7pPr>
            <a:lvl8pPr marL="0" marR="0" lvl="7" indent="0" algn="l" rtl="0">
              <a:spcBef>
                <a:spcPts val="0"/>
              </a:spcBef>
              <a:buNone/>
              <a:defRPr sz="1200">
                <a:solidFill>
                  <a:schemeClr val="dk1"/>
                </a:solidFill>
                <a:latin typeface="Montserrat"/>
                <a:ea typeface="Montserrat"/>
                <a:cs typeface="Montserrat"/>
                <a:sym typeface="Montserrat"/>
              </a:defRPr>
            </a:lvl8pPr>
            <a:lvl9pPr marL="0" marR="0" lvl="8" indent="0" algn="l" rtl="0">
              <a:spcBef>
                <a:spcPts val="0"/>
              </a:spcBef>
              <a:buNone/>
              <a:defRPr sz="1200">
                <a:solidFill>
                  <a:schemeClr val="dk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42"/>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pic>
        <p:nvPicPr>
          <p:cNvPr id="67" name="Google Shape;67;p42"/>
          <p:cNvPicPr preferRelativeResize="0"/>
          <p:nvPr/>
        </p:nvPicPr>
        <p:blipFill rotWithShape="1">
          <a:blip r:embed="rId11">
            <a:alphaModFix/>
          </a:blip>
          <a:srcRect/>
          <a:stretch/>
        </p:blipFill>
        <p:spPr>
          <a:xfrm>
            <a:off x="10279781" y="-274437"/>
            <a:ext cx="1931469" cy="12556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721" r:id="rId2"/>
    <p:sldLayoutId id="2147483722" r:id="rId3"/>
    <p:sldLayoutId id="2147483723" r:id="rId4"/>
    <p:sldLayoutId id="2147483706" r:id="rId5"/>
    <p:sldLayoutId id="2147483707" r:id="rId6"/>
    <p:sldLayoutId id="2147483708" r:id="rId7"/>
    <p:sldLayoutId id="214748370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151">
          <p15:clr>
            <a:srgbClr val="F26B43"/>
          </p15:clr>
        </p15:guide>
        <p15:guide id="4" orient="horz" pos="777">
          <p15:clr>
            <a:srgbClr val="F26B43"/>
          </p15:clr>
        </p15:guide>
        <p15:guide id="5" orient="horz" pos="414">
          <p15:clr>
            <a:srgbClr val="F26B43"/>
          </p15:clr>
        </p15:guide>
        <p15:guide id="6"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2"/>
          <p:cNvSpPr/>
          <p:nvPr/>
        </p:nvSpPr>
        <p:spPr>
          <a:xfrm>
            <a:off x="0" y="0"/>
            <a:ext cx="12192000" cy="943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62" name="Google Shape;62;p42"/>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Montserrat Light"/>
              <a:buNone/>
              <a:defRPr sz="3000" b="0" i="0" u="none" strike="noStrike" cap="none">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42"/>
          <p:cNvSpPr txBox="1">
            <a:spLocks noGrp="1"/>
          </p:cNvSpPr>
          <p:nvPr>
            <p:ph type="body" idx="1"/>
          </p:nvPr>
        </p:nvSpPr>
        <p:spPr>
          <a:xfrm>
            <a:off x="838200" y="1233488"/>
            <a:ext cx="10515600"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64" name="Google Shape;64;p42"/>
          <p:cNvPicPr preferRelativeResize="0"/>
          <p:nvPr/>
        </p:nvPicPr>
        <p:blipFill rotWithShape="1">
          <a:blip r:embed="rId4">
            <a:alphaModFix/>
          </a:blip>
          <a:srcRect/>
          <a:stretch/>
        </p:blipFill>
        <p:spPr>
          <a:xfrm>
            <a:off x="10568292" y="6207644"/>
            <a:ext cx="828040" cy="593270"/>
          </a:xfrm>
          <a:prstGeom prst="rect">
            <a:avLst/>
          </a:prstGeom>
          <a:noFill/>
          <a:ln>
            <a:noFill/>
          </a:ln>
        </p:spPr>
      </p:pic>
      <p:sp>
        <p:nvSpPr>
          <p:cNvPr id="65" name="Google Shape;65;p42"/>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Montserrat"/>
                <a:ea typeface="Montserrat"/>
                <a:cs typeface="Montserrat"/>
                <a:sym typeface="Montserrat"/>
              </a:defRPr>
            </a:lvl1pPr>
            <a:lvl2pPr marL="0" marR="0" lvl="1" indent="0" algn="l" rtl="0">
              <a:spcBef>
                <a:spcPts val="0"/>
              </a:spcBef>
              <a:buNone/>
              <a:defRPr sz="1200">
                <a:solidFill>
                  <a:schemeClr val="dk1"/>
                </a:solidFill>
                <a:latin typeface="Montserrat"/>
                <a:ea typeface="Montserrat"/>
                <a:cs typeface="Montserrat"/>
                <a:sym typeface="Montserrat"/>
              </a:defRPr>
            </a:lvl2pPr>
            <a:lvl3pPr marL="0" marR="0" lvl="2" indent="0" algn="l" rtl="0">
              <a:spcBef>
                <a:spcPts val="0"/>
              </a:spcBef>
              <a:buNone/>
              <a:defRPr sz="1200">
                <a:solidFill>
                  <a:schemeClr val="dk1"/>
                </a:solidFill>
                <a:latin typeface="Montserrat"/>
                <a:ea typeface="Montserrat"/>
                <a:cs typeface="Montserrat"/>
                <a:sym typeface="Montserrat"/>
              </a:defRPr>
            </a:lvl3pPr>
            <a:lvl4pPr marL="0" marR="0" lvl="3" indent="0" algn="l" rtl="0">
              <a:spcBef>
                <a:spcPts val="0"/>
              </a:spcBef>
              <a:buNone/>
              <a:defRPr sz="1200">
                <a:solidFill>
                  <a:schemeClr val="dk1"/>
                </a:solidFill>
                <a:latin typeface="Montserrat"/>
                <a:ea typeface="Montserrat"/>
                <a:cs typeface="Montserrat"/>
                <a:sym typeface="Montserrat"/>
              </a:defRPr>
            </a:lvl4pPr>
            <a:lvl5pPr marL="0" marR="0" lvl="4" indent="0" algn="l" rtl="0">
              <a:spcBef>
                <a:spcPts val="0"/>
              </a:spcBef>
              <a:buNone/>
              <a:defRPr sz="1200">
                <a:solidFill>
                  <a:schemeClr val="dk1"/>
                </a:solidFill>
                <a:latin typeface="Montserrat"/>
                <a:ea typeface="Montserrat"/>
                <a:cs typeface="Montserrat"/>
                <a:sym typeface="Montserrat"/>
              </a:defRPr>
            </a:lvl5pPr>
            <a:lvl6pPr marL="0" marR="0" lvl="5" indent="0" algn="l" rtl="0">
              <a:spcBef>
                <a:spcPts val="0"/>
              </a:spcBef>
              <a:buNone/>
              <a:defRPr sz="1200">
                <a:solidFill>
                  <a:schemeClr val="dk1"/>
                </a:solidFill>
                <a:latin typeface="Montserrat"/>
                <a:ea typeface="Montserrat"/>
                <a:cs typeface="Montserrat"/>
                <a:sym typeface="Montserrat"/>
              </a:defRPr>
            </a:lvl6pPr>
            <a:lvl7pPr marL="0" marR="0" lvl="6" indent="0" algn="l" rtl="0">
              <a:spcBef>
                <a:spcPts val="0"/>
              </a:spcBef>
              <a:buNone/>
              <a:defRPr sz="1200">
                <a:solidFill>
                  <a:schemeClr val="dk1"/>
                </a:solidFill>
                <a:latin typeface="Montserrat"/>
                <a:ea typeface="Montserrat"/>
                <a:cs typeface="Montserrat"/>
                <a:sym typeface="Montserrat"/>
              </a:defRPr>
            </a:lvl7pPr>
            <a:lvl8pPr marL="0" marR="0" lvl="7" indent="0" algn="l" rtl="0">
              <a:spcBef>
                <a:spcPts val="0"/>
              </a:spcBef>
              <a:buNone/>
              <a:defRPr sz="1200">
                <a:solidFill>
                  <a:schemeClr val="dk1"/>
                </a:solidFill>
                <a:latin typeface="Montserrat"/>
                <a:ea typeface="Montserrat"/>
                <a:cs typeface="Montserrat"/>
                <a:sym typeface="Montserrat"/>
              </a:defRPr>
            </a:lvl8pPr>
            <a:lvl9pPr marL="0" marR="0" lvl="8" indent="0" algn="l" rtl="0">
              <a:spcBef>
                <a:spcPts val="0"/>
              </a:spcBef>
              <a:buNone/>
              <a:defRPr sz="1200">
                <a:solidFill>
                  <a:schemeClr val="dk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42"/>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pic>
        <p:nvPicPr>
          <p:cNvPr id="67" name="Google Shape;67;p42"/>
          <p:cNvPicPr preferRelativeResize="0"/>
          <p:nvPr/>
        </p:nvPicPr>
        <p:blipFill rotWithShape="1">
          <a:blip r:embed="rId5">
            <a:alphaModFix/>
          </a:blip>
          <a:srcRect/>
          <a:stretch/>
        </p:blipFill>
        <p:spPr>
          <a:xfrm>
            <a:off x="10279781" y="-274437"/>
            <a:ext cx="1931469" cy="1255633"/>
          </a:xfrm>
          <a:prstGeom prst="rect">
            <a:avLst/>
          </a:prstGeom>
          <a:noFill/>
          <a:ln>
            <a:noFill/>
          </a:ln>
        </p:spPr>
      </p:pic>
    </p:spTree>
    <p:extLst>
      <p:ext uri="{BB962C8B-B14F-4D97-AF65-F5344CB8AC3E}">
        <p14:creationId xmlns:p14="http://schemas.microsoft.com/office/powerpoint/2010/main" val="3405618523"/>
      </p:ext>
    </p:extLst>
  </p:cSld>
  <p:clrMap bg1="lt1" tx1="dk1" bg2="dk2" tx2="lt2" accent1="accent1" accent2="accent2" accent3="accent3" accent4="accent4" accent5="accent5" accent6="accent6" hlink="hlink" folHlink="folHlink"/>
  <p:sldLayoutIdLst>
    <p:sldLayoutId id="2147483658" r:id="rId1"/>
    <p:sldLayoutId id="214748365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151">
          <p15:clr>
            <a:srgbClr val="F26B43"/>
          </p15:clr>
        </p15:guide>
        <p15:guide id="4" orient="horz" pos="777">
          <p15:clr>
            <a:srgbClr val="F26B43"/>
          </p15:clr>
        </p15:guide>
        <p15:guide id="5" orient="horz" pos="414">
          <p15:clr>
            <a:srgbClr val="F26B43"/>
          </p15:clr>
        </p15:guide>
        <p15:guide id="6"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Source: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Intelligent Buildings Council (IBC)</a:t>
            </a:r>
          </a:p>
        </p:txBody>
      </p:sp>
      <p:pic>
        <p:nvPicPr>
          <p:cNvPr id="12" name="Picture 11">
            <a:extLst>
              <a:ext uri="{FF2B5EF4-FFF2-40B4-BE49-F238E27FC236}">
                <a16:creationId xmlns:a16="http://schemas.microsoft.com/office/drawing/2014/main" id="{F12435D7-A441-4D20-90BC-C55C6D221C9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2175187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Source: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Connected Home Council (2021)</a:t>
            </a:r>
          </a:p>
        </p:txBody>
      </p:sp>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13318222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US" dirty="0"/>
              <a:t>© 2020,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Tree>
    <p:extLst>
      <p:ext uri="{BB962C8B-B14F-4D97-AF65-F5344CB8AC3E}">
        <p14:creationId xmlns:p14="http://schemas.microsoft.com/office/powerpoint/2010/main" val="12693442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1.svg"/><Relationship Id="rId21" Type="http://schemas.openxmlformats.org/officeDocument/2006/relationships/image" Target="../media/image59.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
          <p:cNvSpPr txBox="1">
            <a:spLocks noGrp="1"/>
          </p:cNvSpPr>
          <p:nvPr>
            <p:ph type="title"/>
          </p:nvPr>
        </p:nvSpPr>
        <p:spPr>
          <a:xfrm>
            <a:off x="749498" y="322582"/>
            <a:ext cx="687324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CABA Vision, Mission, Goals</a:t>
            </a:r>
            <a:endParaRPr/>
          </a:p>
        </p:txBody>
      </p:sp>
      <p:pic>
        <p:nvPicPr>
          <p:cNvPr id="720" name="Google Shape;720;p2"/>
          <p:cNvPicPr preferRelativeResize="0"/>
          <p:nvPr/>
        </p:nvPicPr>
        <p:blipFill rotWithShape="1">
          <a:blip r:embed="rId3">
            <a:alphaModFix/>
          </a:blip>
          <a:srcRect t="14661"/>
          <a:stretch/>
        </p:blipFill>
        <p:spPr>
          <a:xfrm>
            <a:off x="749498" y="1409350"/>
            <a:ext cx="9327509" cy="4124064"/>
          </a:xfrm>
          <a:prstGeom prst="rect">
            <a:avLst/>
          </a:prstGeom>
          <a:noFill/>
          <a:ln>
            <a:noFill/>
          </a:ln>
        </p:spPr>
      </p:pic>
      <p:pic>
        <p:nvPicPr>
          <p:cNvPr id="721" name="Google Shape;721;p2"/>
          <p:cNvPicPr preferRelativeResize="0"/>
          <p:nvPr/>
        </p:nvPicPr>
        <p:blipFill rotWithShape="1">
          <a:blip r:embed="rId4">
            <a:alphaModFix/>
          </a:blip>
          <a:srcRect/>
          <a:stretch/>
        </p:blipFill>
        <p:spPr>
          <a:xfrm>
            <a:off x="6381926" y="1409349"/>
            <a:ext cx="3626140" cy="4100991"/>
          </a:xfrm>
          <a:prstGeom prst="rect">
            <a:avLst/>
          </a:prstGeom>
          <a:noFill/>
          <a:ln>
            <a:noFill/>
          </a:ln>
        </p:spPr>
      </p:pic>
      <p:pic>
        <p:nvPicPr>
          <p:cNvPr id="722" name="Google Shape;722;p2"/>
          <p:cNvPicPr preferRelativeResize="0"/>
          <p:nvPr/>
        </p:nvPicPr>
        <p:blipFill rotWithShape="1">
          <a:blip r:embed="rId5">
            <a:alphaModFix/>
          </a:blip>
          <a:srcRect/>
          <a:stretch/>
        </p:blipFill>
        <p:spPr>
          <a:xfrm>
            <a:off x="5682912" y="2239860"/>
            <a:ext cx="826175" cy="1057013"/>
          </a:xfrm>
          <a:prstGeom prst="rect">
            <a:avLst/>
          </a:prstGeom>
          <a:noFill/>
          <a:ln>
            <a:noFill/>
          </a:ln>
        </p:spPr>
      </p:pic>
      <p:sp>
        <p:nvSpPr>
          <p:cNvPr id="723" name="Google Shape;723;p2"/>
          <p:cNvSpPr txBox="1">
            <a:spLocks noGrp="1"/>
          </p:cNvSpPr>
          <p:nvPr>
            <p:ph type="sldNum" idx="12"/>
          </p:nvPr>
        </p:nvSpPr>
        <p:spPr>
          <a:xfrm>
            <a:off x="793213" y="6356351"/>
            <a:ext cx="620027" cy="35245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A59A318-41F7-4EC4-ACB6-5FC029007CE3}"/>
              </a:ext>
            </a:extLst>
          </p:cNvPr>
          <p:cNvSpPr>
            <a:spLocks noGrp="1"/>
          </p:cNvSpPr>
          <p:nvPr>
            <p:ph type="title"/>
          </p:nvPr>
        </p:nvSpPr>
        <p:spPr>
          <a:xfrm>
            <a:off x="594959" y="262447"/>
            <a:ext cx="6873240" cy="447675"/>
          </a:xfrm>
        </p:spPr>
        <p:txBody>
          <a:bodyPr>
            <a:noAutofit/>
          </a:bodyPr>
          <a:lstStyle/>
          <a:p>
            <a:r>
              <a:rPr lang="en-CA" sz="2800" dirty="0">
                <a:latin typeface="+mj-lt"/>
              </a:rPr>
              <a:t>CABA Board of Directors</a:t>
            </a:r>
            <a:br>
              <a:rPr lang="en-CA" sz="2800" dirty="0">
                <a:latin typeface="+mj-lt"/>
              </a:rPr>
            </a:br>
            <a:endParaRPr lang="en-CA" sz="2800" dirty="0">
              <a:latin typeface="+mj-lt"/>
            </a:endParaRPr>
          </a:p>
        </p:txBody>
      </p:sp>
      <p:pic>
        <p:nvPicPr>
          <p:cNvPr id="3" name="Picture 2" descr="http://smartprogram.org/images/Team.jpg">
            <a:extLst>
              <a:ext uri="{FF2B5EF4-FFF2-40B4-BE49-F238E27FC236}">
                <a16:creationId xmlns:a16="http://schemas.microsoft.com/office/drawing/2014/main" id="{8C3507C8-9326-481D-855F-6DC4AC63F2C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009533" y="2100277"/>
            <a:ext cx="6031162" cy="459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honeywell_logo">
            <a:extLst>
              <a:ext uri="{FF2B5EF4-FFF2-40B4-BE49-F238E27FC236}">
                <a16:creationId xmlns:a16="http://schemas.microsoft.com/office/drawing/2014/main" id="{4CCEFBB0-B1FB-4F28-BD99-D5740CCFE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65" y="3164957"/>
            <a:ext cx="1850437" cy="3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Kele, Inc.">
            <a:extLst>
              <a:ext uri="{FF2B5EF4-FFF2-40B4-BE49-F238E27FC236}">
                <a16:creationId xmlns:a16="http://schemas.microsoft.com/office/drawing/2014/main" id="{955F552D-B1DA-4478-9116-A633CCB6CE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424" t="24072" r="16149" b="28847"/>
          <a:stretch/>
        </p:blipFill>
        <p:spPr bwMode="auto">
          <a:xfrm>
            <a:off x="10614030" y="2581525"/>
            <a:ext cx="1441523" cy="583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5" descr="Board of Directors">
            <a:extLst>
              <a:ext uri="{FF2B5EF4-FFF2-40B4-BE49-F238E27FC236}">
                <a16:creationId xmlns:a16="http://schemas.microsoft.com/office/drawing/2014/main" id="{3E6C0EBB-1444-4D5E-9F83-FC56A17758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148992" y="2417393"/>
            <a:ext cx="815389" cy="784424"/>
          </a:xfrm>
          <a:prstGeom prst="rect">
            <a:avLst/>
          </a:prstGeom>
        </p:spPr>
      </p:pic>
      <p:pic>
        <p:nvPicPr>
          <p:cNvPr id="10" name="Picture Placeholder 5" descr="Presentation2 - PowerPoint">
            <a:extLst>
              <a:ext uri="{FF2B5EF4-FFF2-40B4-BE49-F238E27FC236}">
                <a16:creationId xmlns:a16="http://schemas.microsoft.com/office/drawing/2014/main" id="{BB99CEE2-28FA-45C6-9A31-0D583B8E2EB3}"/>
              </a:ext>
            </a:extLst>
          </p:cNvPr>
          <p:cNvPicPr>
            <a:picLocks noChangeAspect="1"/>
          </p:cNvPicPr>
          <p:nvPr/>
        </p:nvPicPr>
        <p:blipFill rotWithShape="1">
          <a:blip r:embed="rId7">
            <a:extLst>
              <a:ext uri="{28A0092B-C50C-407E-A947-70E740481C1C}">
                <a14:useLocalDpi xmlns:a14="http://schemas.microsoft.com/office/drawing/2010/main" val="0"/>
              </a:ext>
            </a:extLst>
          </a:blip>
          <a:srcRect l="53187" r="29428"/>
          <a:stretch/>
        </p:blipFill>
        <p:spPr>
          <a:xfrm>
            <a:off x="11087553" y="3793542"/>
            <a:ext cx="803524" cy="722453"/>
          </a:xfrm>
          <a:prstGeom prst="rect">
            <a:avLst/>
          </a:prstGeom>
        </p:spPr>
      </p:pic>
      <p:pic>
        <p:nvPicPr>
          <p:cNvPr id="15" name="Picture Placeholder 5" descr="Presentation2 - PowerPoint">
            <a:extLst>
              <a:ext uri="{FF2B5EF4-FFF2-40B4-BE49-F238E27FC236}">
                <a16:creationId xmlns:a16="http://schemas.microsoft.com/office/drawing/2014/main" id="{CCB8EA90-E942-4C8D-9750-BCAC70E8E999}"/>
              </a:ext>
            </a:extLst>
          </p:cNvPr>
          <p:cNvPicPr>
            <a:picLocks noChangeAspect="1"/>
          </p:cNvPicPr>
          <p:nvPr/>
        </p:nvPicPr>
        <p:blipFill rotWithShape="1">
          <a:blip r:embed="rId7">
            <a:extLst>
              <a:ext uri="{28A0092B-C50C-407E-A947-70E740481C1C}">
                <a14:useLocalDpi xmlns:a14="http://schemas.microsoft.com/office/drawing/2010/main" val="0"/>
              </a:ext>
            </a:extLst>
          </a:blip>
          <a:srcRect l="20837" t="21300" r="47115" b="21148"/>
          <a:stretch/>
        </p:blipFill>
        <p:spPr>
          <a:xfrm>
            <a:off x="3481457" y="1408872"/>
            <a:ext cx="1594854" cy="447675"/>
          </a:xfrm>
          <a:prstGeom prst="rect">
            <a:avLst/>
          </a:prstGeom>
        </p:spPr>
      </p:pic>
      <p:pic>
        <p:nvPicPr>
          <p:cNvPr id="24" name="Picture 8" descr="Image result for legrand">
            <a:extLst>
              <a:ext uri="{FF2B5EF4-FFF2-40B4-BE49-F238E27FC236}">
                <a16:creationId xmlns:a16="http://schemas.microsoft.com/office/drawing/2014/main" id="{BAB94695-AB26-4008-A989-24B4A15744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811" t="24119" r="27160" b="29799"/>
          <a:stretch/>
        </p:blipFill>
        <p:spPr bwMode="auto">
          <a:xfrm>
            <a:off x="8734474" y="5232398"/>
            <a:ext cx="1529979" cy="8232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Image result for delos living">
            <a:extLst>
              <a:ext uri="{FF2B5EF4-FFF2-40B4-BE49-F238E27FC236}">
                <a16:creationId xmlns:a16="http://schemas.microsoft.com/office/drawing/2014/main" id="{B3A7E379-AEFD-4656-AC85-000F99FAEE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7566" y="3656183"/>
            <a:ext cx="1246464" cy="4985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yberpower logo">
            <a:extLst>
              <a:ext uri="{FF2B5EF4-FFF2-40B4-BE49-F238E27FC236}">
                <a16:creationId xmlns:a16="http://schemas.microsoft.com/office/drawing/2014/main" id="{DBCF7857-2C9E-4680-BF3E-4812C9BBE4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663" y="4515995"/>
            <a:ext cx="1708004" cy="31351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 result for siemens">
            <a:extLst>
              <a:ext uri="{FF2B5EF4-FFF2-40B4-BE49-F238E27FC236}">
                <a16:creationId xmlns:a16="http://schemas.microsoft.com/office/drawing/2014/main" id="{9539587F-E7D1-4C25-A8D2-593FBF4ED0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87788" y="1612544"/>
            <a:ext cx="1399531" cy="22084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Image result for southwire">
            <a:extLst>
              <a:ext uri="{FF2B5EF4-FFF2-40B4-BE49-F238E27FC236}">
                <a16:creationId xmlns:a16="http://schemas.microsoft.com/office/drawing/2014/main" id="{1879A2D1-CEDD-457C-AF3E-7A5A39F8C10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8744" b="22817"/>
          <a:stretch/>
        </p:blipFill>
        <p:spPr bwMode="auto">
          <a:xfrm>
            <a:off x="9857675" y="4819006"/>
            <a:ext cx="1806424" cy="50893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Image result for steelcase images">
            <a:extLst>
              <a:ext uri="{FF2B5EF4-FFF2-40B4-BE49-F238E27FC236}">
                <a16:creationId xmlns:a16="http://schemas.microsoft.com/office/drawing/2014/main" id="{46FCD1DD-85C3-4CFE-9538-871F369C92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1822" y="1425976"/>
            <a:ext cx="1624024" cy="30963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schneider electric logo">
            <a:extLst>
              <a:ext uri="{FF2B5EF4-FFF2-40B4-BE49-F238E27FC236}">
                <a16:creationId xmlns:a16="http://schemas.microsoft.com/office/drawing/2014/main" id="{AF856A63-FBE9-440E-B065-5F4E4D67281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5273" y="5394944"/>
            <a:ext cx="1569720" cy="4981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Logo, company name&#10;&#10;Description automatically generated">
            <a:extLst>
              <a:ext uri="{FF2B5EF4-FFF2-40B4-BE49-F238E27FC236}">
                <a16:creationId xmlns:a16="http://schemas.microsoft.com/office/drawing/2014/main" id="{76B32455-9686-4433-8A5B-767BED00ABEC}"/>
              </a:ext>
            </a:extLst>
          </p:cNvPr>
          <p:cNvPicPr>
            <a:picLocks noChangeAspect="1"/>
          </p:cNvPicPr>
          <p:nvPr/>
        </p:nvPicPr>
        <p:blipFill>
          <a:blip r:embed="rId15"/>
          <a:stretch>
            <a:fillRect/>
          </a:stretch>
        </p:blipFill>
        <p:spPr>
          <a:xfrm>
            <a:off x="2464045" y="5549222"/>
            <a:ext cx="1244869" cy="818450"/>
          </a:xfrm>
          <a:prstGeom prst="rect">
            <a:avLst/>
          </a:prstGeom>
        </p:spPr>
      </p:pic>
      <p:pic>
        <p:nvPicPr>
          <p:cNvPr id="68" name="Picture 2">
            <a:extLst>
              <a:ext uri="{FF2B5EF4-FFF2-40B4-BE49-F238E27FC236}">
                <a16:creationId xmlns:a16="http://schemas.microsoft.com/office/drawing/2014/main" id="{0446AD84-1B09-4FF5-A58A-4C27CB32E98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9740" y="2261820"/>
            <a:ext cx="1521839" cy="59018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Graybar | Homepage">
            <a:extLst>
              <a:ext uri="{FF2B5EF4-FFF2-40B4-BE49-F238E27FC236}">
                <a16:creationId xmlns:a16="http://schemas.microsoft.com/office/drawing/2014/main" id="{C3E5DFAC-7AB6-4B21-B57F-B752230BF99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59836" y="1460641"/>
            <a:ext cx="1495245" cy="58310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B1BB7D09-2B93-449B-8772-9B7B8D4F9346}"/>
              </a:ext>
            </a:extLst>
          </p:cNvPr>
          <p:cNvSpPr txBox="1"/>
          <p:nvPr/>
        </p:nvSpPr>
        <p:spPr>
          <a:xfrm>
            <a:off x="838200" y="6352401"/>
            <a:ext cx="60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9D5A16-2490-4CAE-9129-074832123722}" type="slidenum">
              <a:rPr kumimoji="0" lang="en-US" sz="1200" b="0"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8F6016EA-2643-47AC-904D-B4009B7C77EB}"/>
              </a:ext>
            </a:extLst>
          </p:cNvPr>
          <p:cNvPicPr>
            <a:picLocks noChangeAspect="1"/>
          </p:cNvPicPr>
          <p:nvPr/>
        </p:nvPicPr>
        <p:blipFill>
          <a:blip r:embed="rId18"/>
          <a:stretch>
            <a:fillRect/>
          </a:stretch>
        </p:blipFill>
        <p:spPr>
          <a:xfrm>
            <a:off x="1714993" y="3801833"/>
            <a:ext cx="1867161" cy="457264"/>
          </a:xfrm>
          <a:prstGeom prst="rect">
            <a:avLst/>
          </a:prstGeom>
        </p:spPr>
      </p:pic>
      <p:pic>
        <p:nvPicPr>
          <p:cNvPr id="2" name="Picture 1">
            <a:extLst>
              <a:ext uri="{FF2B5EF4-FFF2-40B4-BE49-F238E27FC236}">
                <a16:creationId xmlns:a16="http://schemas.microsoft.com/office/drawing/2014/main" id="{AD46BE7F-AA33-47B4-88E2-5B09AB2BD9C4}"/>
              </a:ext>
            </a:extLst>
          </p:cNvPr>
          <p:cNvPicPr>
            <a:picLocks noChangeAspect="1"/>
          </p:cNvPicPr>
          <p:nvPr/>
        </p:nvPicPr>
        <p:blipFill rotWithShape="1">
          <a:blip r:embed="rId19"/>
          <a:srcRect b="24163"/>
          <a:stretch/>
        </p:blipFill>
        <p:spPr>
          <a:xfrm>
            <a:off x="406081" y="1675364"/>
            <a:ext cx="2103659" cy="586456"/>
          </a:xfrm>
          <a:prstGeom prst="rect">
            <a:avLst/>
          </a:prstGeom>
        </p:spPr>
      </p:pic>
    </p:spTree>
    <p:extLst>
      <p:ext uri="{BB962C8B-B14F-4D97-AF65-F5344CB8AC3E}">
        <p14:creationId xmlns:p14="http://schemas.microsoft.com/office/powerpoint/2010/main" val="36449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1058-4100-490C-9067-01D94675F425}"/>
              </a:ext>
            </a:extLst>
          </p:cNvPr>
          <p:cNvSpPr>
            <a:spLocks noGrp="1"/>
          </p:cNvSpPr>
          <p:nvPr>
            <p:ph type="title"/>
          </p:nvPr>
        </p:nvSpPr>
        <p:spPr/>
        <p:txBody>
          <a:bodyPr/>
          <a:lstStyle/>
          <a:p>
            <a:r>
              <a:rPr lang="en-US" dirty="0"/>
              <a:t>CABA Councils</a:t>
            </a:r>
            <a:endParaRPr lang="en-CA" dirty="0"/>
          </a:p>
        </p:txBody>
      </p:sp>
      <p:sp>
        <p:nvSpPr>
          <p:cNvPr id="16" name="TextBox 7">
            <a:extLst>
              <a:ext uri="{FF2B5EF4-FFF2-40B4-BE49-F238E27FC236}">
                <a16:creationId xmlns:a16="http://schemas.microsoft.com/office/drawing/2014/main" id="{B59289A1-97C9-418B-9686-0E9FF1D79C6B}"/>
              </a:ext>
            </a:extLst>
          </p:cNvPr>
          <p:cNvSpPr txBox="1">
            <a:spLocks noChangeArrowheads="1"/>
          </p:cNvSpPr>
          <p:nvPr/>
        </p:nvSpPr>
        <p:spPr bwMode="auto">
          <a:xfrm>
            <a:off x="4527428" y="2893137"/>
            <a:ext cx="273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200" b="0" i="0" u="none" strike="noStrike" kern="1200" cap="none" spc="0" normalizeH="0" baseline="0" noProof="0" dirty="0">
                <a:ln>
                  <a:noFill/>
                </a:ln>
                <a:solidFill>
                  <a:srgbClr val="E83E1D"/>
                </a:solidFill>
                <a:effectLst/>
                <a:uLnTx/>
                <a:uFillTx/>
                <a:latin typeface="Arial" charset="0"/>
                <a:ea typeface="+mn-ea"/>
                <a:cs typeface="+mn-cs"/>
              </a:rPr>
              <a:t>This Council examines industry opportunities that can accelerate the adoption of new technologies, consumer electronics and broadband services within the burgeoning connected home market.</a:t>
            </a:r>
          </a:p>
        </p:txBody>
      </p:sp>
      <p:sp>
        <p:nvSpPr>
          <p:cNvPr id="17" name="TextBox 8">
            <a:extLst>
              <a:ext uri="{FF2B5EF4-FFF2-40B4-BE49-F238E27FC236}">
                <a16:creationId xmlns:a16="http://schemas.microsoft.com/office/drawing/2014/main" id="{842A7A69-4575-46FB-ADB3-0532E417DE80}"/>
              </a:ext>
            </a:extLst>
          </p:cNvPr>
          <p:cNvSpPr txBox="1">
            <a:spLocks noChangeArrowheads="1"/>
          </p:cNvSpPr>
          <p:nvPr/>
        </p:nvSpPr>
        <p:spPr bwMode="auto">
          <a:xfrm>
            <a:off x="7941202" y="2805403"/>
            <a:ext cx="27320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200" b="0" i="0" u="none" strike="noStrike" kern="1200" cap="none" spc="0" normalizeH="0" baseline="0" noProof="0" dirty="0">
                <a:ln>
                  <a:noFill/>
                </a:ln>
                <a:solidFill>
                  <a:srgbClr val="E83E1D"/>
                </a:solidFill>
                <a:effectLst/>
                <a:uLnTx/>
                <a:uFillTx/>
                <a:latin typeface="Arial" charset="0"/>
                <a:ea typeface="+mn-ea"/>
                <a:cs typeface="+mn-cs"/>
              </a:rPr>
              <a:t>This Council specifically reviews opportunities, strategizes, takes action and monitors initiatives that relate to integrated systems and automation in the "large building" sector. The Council is comprised of leading and visionary representation from all segments of the building industry including manufacturers, service providers, building owners and building professionals.</a:t>
            </a:r>
          </a:p>
        </p:txBody>
      </p:sp>
      <p:sp>
        <p:nvSpPr>
          <p:cNvPr id="18" name="TextBox 6">
            <a:extLst>
              <a:ext uri="{FF2B5EF4-FFF2-40B4-BE49-F238E27FC236}">
                <a16:creationId xmlns:a16="http://schemas.microsoft.com/office/drawing/2014/main" id="{E71A668B-EDF2-4854-9A8E-DF46EA6262F6}"/>
              </a:ext>
            </a:extLst>
          </p:cNvPr>
          <p:cNvSpPr txBox="1">
            <a:spLocks noChangeArrowheads="1"/>
          </p:cNvSpPr>
          <p:nvPr/>
        </p:nvSpPr>
        <p:spPr bwMode="auto">
          <a:xfrm>
            <a:off x="1006099" y="2799461"/>
            <a:ext cx="30368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200" b="0" i="0" u="none" strike="noStrike" kern="1200" cap="none" spc="0" normalizeH="0" baseline="0" noProof="0" dirty="0">
                <a:ln>
                  <a:noFill/>
                </a:ln>
                <a:solidFill>
                  <a:srgbClr val="E83E1D"/>
                </a:solidFill>
                <a:effectLst/>
                <a:uLnTx/>
                <a:uFillTx/>
                <a:latin typeface="Arial" charset="0"/>
                <a:ea typeface="+mn-ea"/>
                <a:cs typeface="+mn-cs"/>
              </a:rPr>
              <a:t>The CABA Information Council identifies and review white papers and research for the CABA Information Series, the most authoritative source for technical information in the home and large building automation sectors. The Information Series populate the "world's largest" research library for "connected homes and intelligent buildings". </a:t>
            </a:r>
            <a:br>
              <a:rPr kumimoji="0" lang="en-CA" altLang="en-US" sz="1200" b="0" i="0" u="none" strike="noStrike" kern="1200" cap="none" spc="0" normalizeH="0" baseline="0" noProof="0" dirty="0">
                <a:ln>
                  <a:noFill/>
                </a:ln>
                <a:solidFill>
                  <a:srgbClr val="E83E1D"/>
                </a:solidFill>
                <a:effectLst/>
                <a:uLnTx/>
                <a:uFillTx/>
                <a:latin typeface="Arial" charset="0"/>
                <a:ea typeface="+mn-ea"/>
                <a:cs typeface="+mn-cs"/>
              </a:rPr>
            </a:br>
            <a:endParaRPr kumimoji="0" lang="en-CA" altLang="en-US" sz="1200" b="0" i="0" u="none" strike="noStrike" kern="1200" cap="none" spc="0" normalizeH="0" baseline="0" noProof="0" dirty="0">
              <a:ln>
                <a:noFill/>
              </a:ln>
              <a:solidFill>
                <a:srgbClr val="E83E1D"/>
              </a:solidFill>
              <a:effectLst/>
              <a:uLnTx/>
              <a:uFillTx/>
              <a:latin typeface="Arial" charset="0"/>
              <a:ea typeface="+mn-ea"/>
              <a:cs typeface="+mn-cs"/>
            </a:endParaRPr>
          </a:p>
        </p:txBody>
      </p:sp>
      <p:pic>
        <p:nvPicPr>
          <p:cNvPr id="21" name="Picture 2" descr="http://www.caba.org/documents/thumbnail-gallery/images/chc-button.png">
            <a:extLst>
              <a:ext uri="{FF2B5EF4-FFF2-40B4-BE49-F238E27FC236}">
                <a16:creationId xmlns:a16="http://schemas.microsoft.com/office/drawing/2014/main" id="{17060208-8D72-46C3-B23E-91854F2F8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428" y="2199772"/>
            <a:ext cx="23812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caba.org/documents/thumbnail-gallery/images/ibc-button.png">
            <a:extLst>
              <a:ext uri="{FF2B5EF4-FFF2-40B4-BE49-F238E27FC236}">
                <a16:creationId xmlns:a16="http://schemas.microsoft.com/office/drawing/2014/main" id="{C4DBA6E5-FF0E-4E6A-86B0-CF0DCB1BC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219" y="2158387"/>
            <a:ext cx="23812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caba.org/documents/thumbnail-gallery/images/cic-button.png">
            <a:extLst>
              <a:ext uri="{FF2B5EF4-FFF2-40B4-BE49-F238E27FC236}">
                <a16:creationId xmlns:a16="http://schemas.microsoft.com/office/drawing/2014/main" id="{5136EA1A-9FCE-4987-B5BC-FCB3EFCE4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098" y="2158387"/>
            <a:ext cx="2381250" cy="6000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29AE591-376D-4602-ACE8-F2CF3E72ABC0}"/>
              </a:ext>
            </a:extLst>
          </p:cNvPr>
          <p:cNvSpPr txBox="1"/>
          <p:nvPr/>
        </p:nvSpPr>
        <p:spPr>
          <a:xfrm>
            <a:off x="261257" y="6212114"/>
            <a:ext cx="60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9D5A16-2490-4CAE-9129-074832123722}" type="slidenum">
              <a:rPr kumimoji="0" lang="en-US" sz="18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E83E1D"/>
              </a:solidFill>
              <a:effectLst/>
              <a:uLnTx/>
              <a:uFillTx/>
              <a:latin typeface="Montserrat"/>
              <a:ea typeface="+mn-ea"/>
              <a:cs typeface="+mn-cs"/>
            </a:endParaRPr>
          </a:p>
        </p:txBody>
      </p:sp>
      <p:sp>
        <p:nvSpPr>
          <p:cNvPr id="12" name="Footer Placeholder 4">
            <a:extLst>
              <a:ext uri="{FF2B5EF4-FFF2-40B4-BE49-F238E27FC236}">
                <a16:creationId xmlns:a16="http://schemas.microsoft.com/office/drawing/2014/main" id="{B7C0CBD1-ED8F-4455-BAED-E682FFE8655D}"/>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7A"/>
                </a:solidFill>
                <a:effectLst/>
                <a:uLnTx/>
                <a:uFillTx/>
                <a:latin typeface="Montserrat"/>
                <a:ea typeface="+mn-ea"/>
                <a:cs typeface="+mn-cs"/>
              </a:rPr>
              <a:t>© 2020, Continental Automated Buildings Association</a:t>
            </a:r>
          </a:p>
        </p:txBody>
      </p:sp>
    </p:spTree>
    <p:extLst>
      <p:ext uri="{BB962C8B-B14F-4D97-AF65-F5344CB8AC3E}">
        <p14:creationId xmlns:p14="http://schemas.microsoft.com/office/powerpoint/2010/main" val="259369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8" y="270606"/>
            <a:ext cx="9848199" cy="447675"/>
          </a:xfrm>
        </p:spPr>
        <p:txBody>
          <a:bodyPr/>
          <a:lstStyle/>
          <a:p>
            <a:r>
              <a:rPr lang="en-US" b="1" dirty="0"/>
              <a:t>CABA Research</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The Connected Home and AI</a:t>
            </a:r>
            <a:r>
              <a:rPr lang="en-US" dirty="0"/>
              <a:t>” 2021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FAB1BF17-3A41-4541-8316-70911C21F415}"/>
              </a:ext>
            </a:extLst>
          </p:cNvPr>
          <p:cNvPicPr>
            <a:picLocks noChangeAspect="1"/>
          </p:cNvPicPr>
          <p:nvPr/>
        </p:nvPicPr>
        <p:blipFill>
          <a:blip r:embed="rId2"/>
          <a:stretch>
            <a:fillRect/>
          </a:stretch>
        </p:blipFill>
        <p:spPr>
          <a:xfrm>
            <a:off x="839788" y="2822589"/>
            <a:ext cx="5256211" cy="2392986"/>
          </a:xfrm>
          <a:prstGeom prst="rect">
            <a:avLst/>
          </a:prstGeom>
        </p:spPr>
      </p:pic>
      <p:pic>
        <p:nvPicPr>
          <p:cNvPr id="10" name="Picture 9">
            <a:extLst>
              <a:ext uri="{FF2B5EF4-FFF2-40B4-BE49-F238E27FC236}">
                <a16:creationId xmlns:a16="http://schemas.microsoft.com/office/drawing/2014/main" id="{4CA99030-75B7-42A7-BD57-3C0DD0DA48CB}"/>
              </a:ext>
            </a:extLst>
          </p:cNvPr>
          <p:cNvPicPr>
            <a:picLocks noChangeAspect="1"/>
          </p:cNvPicPr>
          <p:nvPr/>
        </p:nvPicPr>
        <p:blipFill>
          <a:blip r:embed="rId3"/>
          <a:stretch>
            <a:fillRect/>
          </a:stretch>
        </p:blipFill>
        <p:spPr>
          <a:xfrm>
            <a:off x="6300638" y="3322427"/>
            <a:ext cx="4890278" cy="1425366"/>
          </a:xfrm>
          <a:prstGeom prst="rect">
            <a:avLst/>
          </a:prstGeom>
        </p:spPr>
      </p:pic>
    </p:spTree>
    <p:extLst>
      <p:ext uri="{BB962C8B-B14F-4D97-AF65-F5344CB8AC3E}">
        <p14:creationId xmlns:p14="http://schemas.microsoft.com/office/powerpoint/2010/main" val="213862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8" y="253084"/>
            <a:ext cx="9848199" cy="447675"/>
          </a:xfrm>
        </p:spPr>
        <p:txBody>
          <a:bodyPr/>
          <a:lstStyle/>
          <a:p>
            <a:r>
              <a:rPr lang="en-US" b="1" dirty="0"/>
              <a:t>CABA Research</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2021 IBC Landmark Research “AI and Predictive Maintenance in Intelligent Buildings”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A3AA1453-27DD-4DC6-9B21-16287777318F}"/>
              </a:ext>
            </a:extLst>
          </p:cNvPr>
          <p:cNvPicPr>
            <a:picLocks noChangeAspect="1"/>
          </p:cNvPicPr>
          <p:nvPr/>
        </p:nvPicPr>
        <p:blipFill>
          <a:blip r:embed="rId2"/>
          <a:stretch>
            <a:fillRect/>
          </a:stretch>
        </p:blipFill>
        <p:spPr>
          <a:xfrm>
            <a:off x="132222" y="2962388"/>
            <a:ext cx="4291250" cy="1932317"/>
          </a:xfrm>
          <a:prstGeom prst="rect">
            <a:avLst/>
          </a:prstGeom>
        </p:spPr>
      </p:pic>
      <p:pic>
        <p:nvPicPr>
          <p:cNvPr id="7" name="Picture 6">
            <a:extLst>
              <a:ext uri="{FF2B5EF4-FFF2-40B4-BE49-F238E27FC236}">
                <a16:creationId xmlns:a16="http://schemas.microsoft.com/office/drawing/2014/main" id="{C76E3A7E-0A84-4DA7-A0C5-5724EF5291AC}"/>
              </a:ext>
            </a:extLst>
          </p:cNvPr>
          <p:cNvPicPr>
            <a:picLocks noChangeAspect="1"/>
          </p:cNvPicPr>
          <p:nvPr/>
        </p:nvPicPr>
        <p:blipFill>
          <a:blip r:embed="rId3"/>
          <a:stretch>
            <a:fillRect/>
          </a:stretch>
        </p:blipFill>
        <p:spPr>
          <a:xfrm>
            <a:off x="4670377" y="2475782"/>
            <a:ext cx="7240010" cy="2905530"/>
          </a:xfrm>
          <a:prstGeom prst="rect">
            <a:avLst/>
          </a:prstGeom>
        </p:spPr>
      </p:pic>
    </p:spTree>
    <p:extLst>
      <p:ext uri="{BB962C8B-B14F-4D97-AF65-F5344CB8AC3E}">
        <p14:creationId xmlns:p14="http://schemas.microsoft.com/office/powerpoint/2010/main" val="388855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Harbor Research &amp; Our Services</a:t>
            </a:r>
          </a:p>
        </p:txBody>
      </p:sp>
      <p:sp>
        <p:nvSpPr>
          <p:cNvPr id="13" name="Rectangle 12">
            <a:extLst>
              <a:ext uri="{FF2B5EF4-FFF2-40B4-BE49-F238E27FC236}">
                <a16:creationId xmlns:a16="http://schemas.microsoft.com/office/drawing/2014/main" id="{3B2D2002-1329-F54A-8F9B-C26F378791DE}"/>
              </a:ext>
            </a:extLst>
          </p:cNvPr>
          <p:cNvSpPr/>
          <p:nvPr/>
        </p:nvSpPr>
        <p:spPr bwMode="auto">
          <a:xfrm>
            <a:off x="571500" y="1100271"/>
            <a:ext cx="3776413" cy="533807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83E1D"/>
              </a:solidFill>
              <a:effectLst/>
              <a:uLnTx/>
              <a:uFillTx/>
              <a:latin typeface="Arial" pitchFamily="-65" charset="0"/>
              <a:ea typeface="ＭＳ Ｐゴシック" pitchFamily="-65" charset="-128"/>
              <a:cs typeface="ＭＳ Ｐゴシック" pitchFamily="-65" charset="-128"/>
            </a:endParaRPr>
          </a:p>
        </p:txBody>
      </p:sp>
      <p:grpSp>
        <p:nvGrpSpPr>
          <p:cNvPr id="15" name="Group 14">
            <a:extLst>
              <a:ext uri="{FF2B5EF4-FFF2-40B4-BE49-F238E27FC236}">
                <a16:creationId xmlns:a16="http://schemas.microsoft.com/office/drawing/2014/main" id="{AA364B28-2DD8-6644-9B96-7FD07B01DDCC}"/>
              </a:ext>
            </a:extLst>
          </p:cNvPr>
          <p:cNvGrpSpPr>
            <a:grpSpLocks noChangeAspect="1"/>
          </p:cNvGrpSpPr>
          <p:nvPr/>
        </p:nvGrpSpPr>
        <p:grpSpPr>
          <a:xfrm>
            <a:off x="4762765" y="3429000"/>
            <a:ext cx="7136259" cy="3131906"/>
            <a:chOff x="3082052" y="2241600"/>
            <a:chExt cx="9371089" cy="4112711"/>
          </a:xfrm>
        </p:grpSpPr>
        <p:grpSp>
          <p:nvGrpSpPr>
            <p:cNvPr id="16" name="Group 15">
              <a:extLst>
                <a:ext uri="{FF2B5EF4-FFF2-40B4-BE49-F238E27FC236}">
                  <a16:creationId xmlns:a16="http://schemas.microsoft.com/office/drawing/2014/main" id="{7FC1FCEE-E714-B04D-98E7-548396D2B944}"/>
                </a:ext>
              </a:extLst>
            </p:cNvPr>
            <p:cNvGrpSpPr/>
            <p:nvPr/>
          </p:nvGrpSpPr>
          <p:grpSpPr>
            <a:xfrm>
              <a:off x="3082052" y="2241600"/>
              <a:ext cx="9371089" cy="4112711"/>
              <a:chOff x="2980844" y="2021518"/>
              <a:chExt cx="9371089" cy="4112711"/>
            </a:xfrm>
          </p:grpSpPr>
          <p:pic>
            <p:nvPicPr>
              <p:cNvPr id="21" name="Picture 20">
                <a:extLst>
                  <a:ext uri="{FF2B5EF4-FFF2-40B4-BE49-F238E27FC236}">
                    <a16:creationId xmlns:a16="http://schemas.microsoft.com/office/drawing/2014/main" id="{6D553171-9EA4-9A4B-B132-AE48FFE9270D}"/>
                  </a:ext>
                </a:extLst>
              </p:cNvPr>
              <p:cNvPicPr>
                <a:picLocks noChangeAspect="1"/>
              </p:cNvPicPr>
              <p:nvPr/>
            </p:nvPicPr>
            <p:blipFill>
              <a:blip r:embed="rId3"/>
              <a:stretch>
                <a:fillRect/>
              </a:stretch>
            </p:blipFill>
            <p:spPr>
              <a:xfrm>
                <a:off x="4582886" y="2104742"/>
                <a:ext cx="6175310" cy="4029487"/>
              </a:xfrm>
              <a:prstGeom prst="rect">
                <a:avLst/>
              </a:prstGeom>
            </p:spPr>
          </p:pic>
          <p:sp>
            <p:nvSpPr>
              <p:cNvPr id="22" name="TextBox 21">
                <a:extLst>
                  <a:ext uri="{FF2B5EF4-FFF2-40B4-BE49-F238E27FC236}">
                    <a16:creationId xmlns:a16="http://schemas.microsoft.com/office/drawing/2014/main" id="{3029E0E3-3D93-8347-863C-697592A8D1A2}"/>
                  </a:ext>
                </a:extLst>
              </p:cNvPr>
              <p:cNvSpPr txBox="1"/>
              <p:nvPr/>
            </p:nvSpPr>
            <p:spPr>
              <a:xfrm>
                <a:off x="3337089" y="3904119"/>
                <a:ext cx="2121031" cy="54762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Technology Research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&amp; Market Analysis</a:t>
                </a:r>
              </a:p>
            </p:txBody>
          </p:sp>
          <p:sp>
            <p:nvSpPr>
              <p:cNvPr id="23" name="TextBox 22">
                <a:extLst>
                  <a:ext uri="{FF2B5EF4-FFF2-40B4-BE49-F238E27FC236}">
                    <a16:creationId xmlns:a16="http://schemas.microsoft.com/office/drawing/2014/main" id="{09CA75E9-C3DB-A241-ACBE-62EF03307BF6}"/>
                  </a:ext>
                </a:extLst>
              </p:cNvPr>
              <p:cNvSpPr txBox="1"/>
              <p:nvPr/>
            </p:nvSpPr>
            <p:spPr>
              <a:xfrm>
                <a:off x="3158807" y="3375371"/>
                <a:ext cx="2506565" cy="54762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Scenario Planning,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Modeling &amp; Forecasts</a:t>
                </a:r>
              </a:p>
            </p:txBody>
          </p:sp>
          <p:sp>
            <p:nvSpPr>
              <p:cNvPr id="24" name="TextBox 23">
                <a:extLst>
                  <a:ext uri="{FF2B5EF4-FFF2-40B4-BE49-F238E27FC236}">
                    <a16:creationId xmlns:a16="http://schemas.microsoft.com/office/drawing/2014/main" id="{9B10A9F7-7243-FC4D-9019-CEBB227F9183}"/>
                  </a:ext>
                </a:extLst>
              </p:cNvPr>
              <p:cNvSpPr txBox="1"/>
              <p:nvPr/>
            </p:nvSpPr>
            <p:spPr>
              <a:xfrm>
                <a:off x="6598761" y="2021518"/>
                <a:ext cx="1389975" cy="749709"/>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Growth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Development</a:t>
                </a:r>
              </a:p>
            </p:txBody>
          </p:sp>
          <p:sp>
            <p:nvSpPr>
              <p:cNvPr id="25" name="TextBox 24">
                <a:extLst>
                  <a:ext uri="{FF2B5EF4-FFF2-40B4-BE49-F238E27FC236}">
                    <a16:creationId xmlns:a16="http://schemas.microsoft.com/office/drawing/2014/main" id="{AB77A467-D30F-6D42-B673-D50BF3B420DE}"/>
                  </a:ext>
                </a:extLst>
              </p:cNvPr>
              <p:cNvSpPr txBox="1"/>
              <p:nvPr/>
            </p:nvSpPr>
            <p:spPr>
              <a:xfrm>
                <a:off x="2980844" y="3041073"/>
                <a:ext cx="3047036" cy="34554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Analyst Interactions &amp; Support</a:t>
                </a:r>
              </a:p>
            </p:txBody>
          </p:sp>
          <p:sp>
            <p:nvSpPr>
              <p:cNvPr id="26" name="TextBox 25">
                <a:extLst>
                  <a:ext uri="{FF2B5EF4-FFF2-40B4-BE49-F238E27FC236}">
                    <a16:creationId xmlns:a16="http://schemas.microsoft.com/office/drawing/2014/main" id="{6CDACF15-72B7-544E-B6DF-BE064EEFE7A2}"/>
                  </a:ext>
                </a:extLst>
              </p:cNvPr>
              <p:cNvSpPr txBox="1"/>
              <p:nvPr/>
            </p:nvSpPr>
            <p:spPr>
              <a:xfrm>
                <a:off x="7458172" y="2021518"/>
                <a:ext cx="1389975" cy="749709"/>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Design</a:t>
                </a:r>
              </a:p>
            </p:txBody>
          </p:sp>
          <p:sp>
            <p:nvSpPr>
              <p:cNvPr id="27" name="TextBox 26">
                <a:extLst>
                  <a:ext uri="{FF2B5EF4-FFF2-40B4-BE49-F238E27FC236}">
                    <a16:creationId xmlns:a16="http://schemas.microsoft.com/office/drawing/2014/main" id="{420EDB27-2311-EA49-9841-AC2EC1E6C6D3}"/>
                  </a:ext>
                </a:extLst>
              </p:cNvPr>
              <p:cNvSpPr txBox="1"/>
              <p:nvPr/>
            </p:nvSpPr>
            <p:spPr>
              <a:xfrm>
                <a:off x="9263888" y="3069230"/>
                <a:ext cx="2506565" cy="34554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Collaboration Workshops</a:t>
                </a:r>
              </a:p>
            </p:txBody>
          </p:sp>
          <p:sp>
            <p:nvSpPr>
              <p:cNvPr id="28" name="TextBox 27">
                <a:extLst>
                  <a:ext uri="{FF2B5EF4-FFF2-40B4-BE49-F238E27FC236}">
                    <a16:creationId xmlns:a16="http://schemas.microsoft.com/office/drawing/2014/main" id="{F5B00CAE-DA47-2A40-9A7D-DAEDE11AE79F}"/>
                  </a:ext>
                </a:extLst>
              </p:cNvPr>
              <p:cNvSpPr txBox="1"/>
              <p:nvPr/>
            </p:nvSpPr>
            <p:spPr>
              <a:xfrm>
                <a:off x="9504913" y="3404607"/>
                <a:ext cx="2506565" cy="34554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Tech Discovery Forums</a:t>
                </a:r>
              </a:p>
            </p:txBody>
          </p:sp>
          <p:sp>
            <p:nvSpPr>
              <p:cNvPr id="29" name="TextBox 28">
                <a:extLst>
                  <a:ext uri="{FF2B5EF4-FFF2-40B4-BE49-F238E27FC236}">
                    <a16:creationId xmlns:a16="http://schemas.microsoft.com/office/drawing/2014/main" id="{643CAE4A-A10A-7442-AA35-24279309EDFB}"/>
                  </a:ext>
                </a:extLst>
              </p:cNvPr>
              <p:cNvSpPr txBox="1"/>
              <p:nvPr/>
            </p:nvSpPr>
            <p:spPr>
              <a:xfrm>
                <a:off x="9690196" y="3732460"/>
                <a:ext cx="2506565" cy="34554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Innovation Workshops</a:t>
                </a:r>
              </a:p>
            </p:txBody>
          </p:sp>
          <p:sp>
            <p:nvSpPr>
              <p:cNvPr id="30" name="TextBox 29">
                <a:extLst>
                  <a:ext uri="{FF2B5EF4-FFF2-40B4-BE49-F238E27FC236}">
                    <a16:creationId xmlns:a16="http://schemas.microsoft.com/office/drawing/2014/main" id="{B197D39F-34B8-394A-8F8B-CBFD50FCD4CA}"/>
                  </a:ext>
                </a:extLst>
              </p:cNvPr>
              <p:cNvSpPr txBox="1"/>
              <p:nvPr/>
            </p:nvSpPr>
            <p:spPr>
              <a:xfrm>
                <a:off x="9845368" y="4072253"/>
                <a:ext cx="2506565" cy="34554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Smart Systems Lab</a:t>
                </a:r>
              </a:p>
            </p:txBody>
          </p:sp>
        </p:grpSp>
        <p:sp>
          <p:nvSpPr>
            <p:cNvPr id="17" name="TextBox 16">
              <a:extLst>
                <a:ext uri="{FF2B5EF4-FFF2-40B4-BE49-F238E27FC236}">
                  <a16:creationId xmlns:a16="http://schemas.microsoft.com/office/drawing/2014/main" id="{9BA769BC-D255-BA40-A464-9E1ED89943C7}"/>
                </a:ext>
              </a:extLst>
            </p:cNvPr>
            <p:cNvSpPr txBox="1"/>
            <p:nvPr/>
          </p:nvSpPr>
          <p:spPr>
            <a:xfrm>
              <a:off x="3105898" y="4876581"/>
              <a:ext cx="1547879" cy="44658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DF7">
                      <a:lumMod val="50000"/>
                    </a:srgbClr>
                  </a:solidFill>
                  <a:effectLst/>
                  <a:uLnTx/>
                  <a:uFillTx/>
                  <a:latin typeface="Myriad Pro Cond" panose="020B0503030403020204" pitchFamily="34" charset="0"/>
                  <a:ea typeface="+mn-ea"/>
                  <a:cs typeface="+mn-cs"/>
                </a:rPr>
                <a:t>RESEARCH</a:t>
              </a:r>
            </a:p>
          </p:txBody>
        </p:sp>
        <p:sp>
          <p:nvSpPr>
            <p:cNvPr id="18" name="TextBox 17">
              <a:extLst>
                <a:ext uri="{FF2B5EF4-FFF2-40B4-BE49-F238E27FC236}">
                  <a16:creationId xmlns:a16="http://schemas.microsoft.com/office/drawing/2014/main" id="{D055E6EE-6193-E445-99CE-B47F820C8FC0}"/>
                </a:ext>
              </a:extLst>
            </p:cNvPr>
            <p:cNvSpPr txBox="1"/>
            <p:nvPr/>
          </p:nvSpPr>
          <p:spPr>
            <a:xfrm>
              <a:off x="4494734" y="2440618"/>
              <a:ext cx="1536976" cy="44658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9DF7">
                      <a:lumMod val="50000"/>
                    </a:srgbClr>
                  </a:solidFill>
                  <a:effectLst/>
                  <a:uLnTx/>
                  <a:uFillTx/>
                  <a:latin typeface="Myriad Pro Cond" panose="020B0503030403020204" pitchFamily="34" charset="0"/>
                  <a:ea typeface="+mn-ea"/>
                  <a:cs typeface="+mn-cs"/>
                </a:rPr>
                <a:t>STRATEGY</a:t>
              </a:r>
            </a:p>
          </p:txBody>
        </p:sp>
        <p:sp>
          <p:nvSpPr>
            <p:cNvPr id="19" name="TextBox 18">
              <a:extLst>
                <a:ext uri="{FF2B5EF4-FFF2-40B4-BE49-F238E27FC236}">
                  <a16:creationId xmlns:a16="http://schemas.microsoft.com/office/drawing/2014/main" id="{EE05FC70-1EB4-8749-80ED-535EAC65FE23}"/>
                </a:ext>
              </a:extLst>
            </p:cNvPr>
            <p:cNvSpPr txBox="1"/>
            <p:nvPr/>
          </p:nvSpPr>
          <p:spPr>
            <a:xfrm>
              <a:off x="9530383" y="2440619"/>
              <a:ext cx="1377932" cy="44658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DF7">
                      <a:lumMod val="50000"/>
                    </a:srgbClr>
                  </a:solidFill>
                  <a:effectLst/>
                  <a:uLnTx/>
                  <a:uFillTx/>
                  <a:latin typeface="Myriad Pro Cond" panose="020B0503030403020204" pitchFamily="34" charset="0"/>
                  <a:ea typeface="+mn-ea"/>
                  <a:cs typeface="+mn-cs"/>
                </a:rPr>
                <a:t>DESIGN</a:t>
              </a:r>
            </a:p>
          </p:txBody>
        </p:sp>
        <p:sp>
          <p:nvSpPr>
            <p:cNvPr id="20" name="TextBox 19">
              <a:extLst>
                <a:ext uri="{FF2B5EF4-FFF2-40B4-BE49-F238E27FC236}">
                  <a16:creationId xmlns:a16="http://schemas.microsoft.com/office/drawing/2014/main" id="{0D5F156F-7DBE-6844-992D-77DEC02E6471}"/>
                </a:ext>
              </a:extLst>
            </p:cNvPr>
            <p:cNvSpPr txBox="1"/>
            <p:nvPr/>
          </p:nvSpPr>
          <p:spPr>
            <a:xfrm>
              <a:off x="10859403" y="4812886"/>
              <a:ext cx="1593738" cy="446588"/>
            </a:xfrm>
            <a:prstGeom prst="rect">
              <a:avLst/>
            </a:prstGeom>
            <a:noFill/>
            <a:ln w="9525">
              <a:noFill/>
              <a:miter lim="800000"/>
              <a:headEnd/>
              <a:tailEnd/>
            </a:ln>
          </p:spPr>
          <p:txBody>
            <a:bodyPr vert="horz" wrap="square" lIns="108195" tIns="54098" rIns="108195" bIns="54098"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DF7">
                      <a:lumMod val="50000"/>
                    </a:srgbClr>
                  </a:solidFill>
                  <a:effectLst/>
                  <a:uLnTx/>
                  <a:uFillTx/>
                  <a:latin typeface="Myriad Pro Cond" panose="020B0503030403020204" pitchFamily="34" charset="0"/>
                  <a:ea typeface="+mn-ea"/>
                  <a:cs typeface="+mn-cs"/>
                </a:rPr>
                <a:t>FORUMS</a:t>
              </a:r>
            </a:p>
          </p:txBody>
        </p:sp>
      </p:grpSp>
      <p:sp>
        <p:nvSpPr>
          <p:cNvPr id="31" name="Rectangle 30">
            <a:extLst>
              <a:ext uri="{FF2B5EF4-FFF2-40B4-BE49-F238E27FC236}">
                <a16:creationId xmlns:a16="http://schemas.microsoft.com/office/drawing/2014/main" id="{714F34C1-7F35-524D-BD14-92E7A09758CA}"/>
              </a:ext>
            </a:extLst>
          </p:cNvPr>
          <p:cNvSpPr/>
          <p:nvPr/>
        </p:nvSpPr>
        <p:spPr>
          <a:xfrm>
            <a:off x="4505739" y="1429829"/>
            <a:ext cx="2362200" cy="1257204"/>
          </a:xfrm>
          <a:prstGeom prst="rect">
            <a:avLst/>
          </a:prstGeom>
        </p:spPr>
        <p:txBody>
          <a:bodyPr wrap="square" t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dirty="0">
                <a:ln>
                  <a:noFill/>
                </a:ln>
                <a:solidFill>
                  <a:srgbClr val="7A7A7A">
                    <a:lumMod val="75000"/>
                  </a:srgbClr>
                </a:solidFill>
                <a:effectLst/>
                <a:uLnTx/>
                <a:uFillTx/>
                <a:latin typeface="Myriad Pro" charset="0"/>
                <a:ea typeface="Myriad Pro" charset="0"/>
                <a:cs typeface="Myriad Pro" charset="0"/>
              </a:rPr>
              <a:t>Research Services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D7D7D7">
                    <a:lumMod val="25000"/>
                  </a:srgbClr>
                </a:solidFill>
                <a:effectLst/>
                <a:uLnTx/>
                <a:uFillTx/>
                <a:latin typeface="Myriad Pro" charset="0"/>
                <a:ea typeface="Myriad Pro" charset="0"/>
                <a:cs typeface="Myriad Pro" charset="0"/>
              </a:rPr>
              <a:t>Our research, tracking, and market intelligence services provide an accessible learning environment for those who are trying to wrap their arms and minds around emerging disruptive opportunities.</a:t>
            </a:r>
          </a:p>
        </p:txBody>
      </p:sp>
      <p:sp>
        <p:nvSpPr>
          <p:cNvPr id="32" name="Rectangle 31">
            <a:extLst>
              <a:ext uri="{FF2B5EF4-FFF2-40B4-BE49-F238E27FC236}">
                <a16:creationId xmlns:a16="http://schemas.microsoft.com/office/drawing/2014/main" id="{07311AE3-178B-1841-9CE7-4E5C3CB400D9}"/>
              </a:ext>
            </a:extLst>
          </p:cNvPr>
          <p:cNvSpPr/>
          <p:nvPr/>
        </p:nvSpPr>
        <p:spPr>
          <a:xfrm>
            <a:off x="7001283" y="1429830"/>
            <a:ext cx="2362200" cy="1077603"/>
          </a:xfrm>
          <a:prstGeom prst="rect">
            <a:avLst/>
          </a:prstGeom>
        </p:spPr>
        <p:txBody>
          <a:bodyPr wrap="square" t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dirty="0">
                <a:ln>
                  <a:noFill/>
                </a:ln>
                <a:solidFill>
                  <a:srgbClr val="7A7A7A">
                    <a:lumMod val="75000"/>
                  </a:srgbClr>
                </a:solidFill>
                <a:effectLst/>
                <a:uLnTx/>
                <a:uFillTx/>
                <a:latin typeface="Myriad Pro" charset="0"/>
                <a:ea typeface="Myriad Pro" charset="0"/>
                <a:cs typeface="Myriad Pro" charset="0"/>
              </a:rPr>
              <a:t>Strategy Consulting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D7D7D7">
                    <a:lumMod val="25000"/>
                  </a:srgbClr>
                </a:solidFill>
                <a:effectLst/>
                <a:uLnTx/>
                <a:uFillTx/>
                <a:latin typeface="Myriad Pro" charset="0"/>
                <a:ea typeface="+mn-ea"/>
                <a:cs typeface="+mn-cs"/>
              </a:rPr>
              <a:t>Our strategy and business development consulting services deliver creative innovation tools, practical methods and applied problem solving.</a:t>
            </a:r>
          </a:p>
        </p:txBody>
      </p:sp>
      <p:sp>
        <p:nvSpPr>
          <p:cNvPr id="33" name="Rectangle 32">
            <a:extLst>
              <a:ext uri="{FF2B5EF4-FFF2-40B4-BE49-F238E27FC236}">
                <a16:creationId xmlns:a16="http://schemas.microsoft.com/office/drawing/2014/main" id="{70518348-1CA4-3640-B839-2EA55D12DE96}"/>
              </a:ext>
            </a:extLst>
          </p:cNvPr>
          <p:cNvSpPr/>
          <p:nvPr/>
        </p:nvSpPr>
        <p:spPr>
          <a:xfrm>
            <a:off x="9496826" y="1420057"/>
            <a:ext cx="2362200" cy="1616405"/>
          </a:xfrm>
          <a:prstGeom prst="rect">
            <a:avLst/>
          </a:prstGeom>
        </p:spPr>
        <p:txBody>
          <a:bodyPr wrap="square" t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dirty="0">
                <a:ln>
                  <a:noFill/>
                </a:ln>
                <a:solidFill>
                  <a:srgbClr val="7A7A7A">
                    <a:lumMod val="75000"/>
                  </a:srgbClr>
                </a:solidFill>
                <a:effectLst/>
                <a:uLnTx/>
                <a:uFillTx/>
                <a:latin typeface="Myriad Pro" charset="0"/>
                <a:ea typeface="Myriad Pro" charset="0"/>
                <a:cs typeface="Myriad Pro" charset="0"/>
              </a:rPr>
              <a:t>Smart Systems Lab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srgbClr val="D7D7D7">
                    <a:lumMod val="25000"/>
                  </a:srgbClr>
                </a:solidFill>
                <a:effectLst/>
                <a:uLnTx/>
                <a:uFillTx/>
                <a:latin typeface="Myriad Pro" charset="0"/>
                <a:ea typeface="+mn-ea"/>
                <a:cs typeface="+mn-cs"/>
              </a:rPr>
              <a:t>Our lab enables subscription-based clients to co-develop their business models, technologies, products and services in close collaboration with partners and peers, supported by our ability to design, prototype, and test new models for delivering value &amp; differentiation. </a:t>
            </a:r>
          </a:p>
        </p:txBody>
      </p:sp>
      <p:sp>
        <p:nvSpPr>
          <p:cNvPr id="34" name="TextBox 33">
            <a:extLst>
              <a:ext uri="{FF2B5EF4-FFF2-40B4-BE49-F238E27FC236}">
                <a16:creationId xmlns:a16="http://schemas.microsoft.com/office/drawing/2014/main" id="{1269FC00-C4BE-8046-A1AA-C9EB149496DE}"/>
              </a:ext>
            </a:extLst>
          </p:cNvPr>
          <p:cNvSpPr txBox="1"/>
          <p:nvPr/>
        </p:nvSpPr>
        <p:spPr>
          <a:xfrm flipH="1">
            <a:off x="571500" y="5685632"/>
            <a:ext cx="3657600" cy="179601"/>
          </a:xfrm>
          <a:prstGeom prst="rect">
            <a:avLst/>
          </a:prstGeom>
          <a:noFill/>
          <a:ln w="9525">
            <a:noFill/>
            <a:miter lim="800000"/>
            <a:headEnd/>
            <a:tailEnd/>
          </a:ln>
        </p:spPr>
        <p:txBody>
          <a:bodyPr vert="horz" wrap="square" lIns="15240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D7D7D7">
                    <a:lumMod val="25000"/>
                  </a:srgbClr>
                </a:solidFill>
                <a:effectLst/>
                <a:uLnTx/>
                <a:uFillTx/>
                <a:latin typeface="Myriad Pro" panose="020B0503030403020204" pitchFamily="34" charset="0"/>
                <a:ea typeface="+mn-ea"/>
                <a:cs typeface="+mn-cs"/>
              </a:rPr>
              <a:t>Offices</a:t>
            </a:r>
          </a:p>
        </p:txBody>
      </p:sp>
      <p:sp>
        <p:nvSpPr>
          <p:cNvPr id="35" name="TextBox 34">
            <a:extLst>
              <a:ext uri="{FF2B5EF4-FFF2-40B4-BE49-F238E27FC236}">
                <a16:creationId xmlns:a16="http://schemas.microsoft.com/office/drawing/2014/main" id="{BA6262E7-8F0C-8B45-ACEE-9BEB7F61DCB8}"/>
              </a:ext>
            </a:extLst>
          </p:cNvPr>
          <p:cNvSpPr txBox="1"/>
          <p:nvPr/>
        </p:nvSpPr>
        <p:spPr>
          <a:xfrm flipH="1">
            <a:off x="571500" y="2334539"/>
            <a:ext cx="3657600" cy="1180429"/>
          </a:xfrm>
          <a:prstGeom prst="rect">
            <a:avLst/>
          </a:prstGeom>
          <a:noFill/>
          <a:ln w="9525">
            <a:noFill/>
            <a:miter lim="800000"/>
            <a:headEnd/>
            <a:tailEnd/>
          </a:ln>
        </p:spPr>
        <p:txBody>
          <a:bodyPr vert="horz" wrap="square" lIns="152400" tIns="50916" rIns="152400" bIns="50916"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D7D7D7">
                    <a:lumMod val="25000"/>
                  </a:srgbClr>
                </a:solidFill>
                <a:effectLst/>
                <a:uLnTx/>
                <a:uFillTx/>
                <a:latin typeface="Myriad Pro" panose="020B0503030403020204" pitchFamily="34" charset="0"/>
                <a:ea typeface="+mn-ea"/>
                <a:cs typeface="+mn-cs"/>
              </a:rPr>
              <a:t>Clients and Engagements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a:ea typeface="+mn-ea"/>
                <a:cs typeface="+mn-cs"/>
              </a:rPr>
              <a:t>For over 30 years we have focused on identifying, analyzing and helping clients to develop or adopt emergent technologies. Every relationship we develop is enhanced by the range and depth of these experiences.</a:t>
            </a:r>
          </a:p>
        </p:txBody>
      </p:sp>
      <p:sp>
        <p:nvSpPr>
          <p:cNvPr id="36" name="Rectangle 2">
            <a:extLst>
              <a:ext uri="{FF2B5EF4-FFF2-40B4-BE49-F238E27FC236}">
                <a16:creationId xmlns:a16="http://schemas.microsoft.com/office/drawing/2014/main" id="{C68BAB89-EE25-AC44-AEF5-2C80312E01B3}"/>
              </a:ext>
            </a:extLst>
          </p:cNvPr>
          <p:cNvSpPr>
            <a:spLocks noChangeArrowheads="1"/>
          </p:cNvSpPr>
          <p:nvPr/>
        </p:nvSpPr>
        <p:spPr bwMode="auto">
          <a:xfrm>
            <a:off x="571500" y="1144757"/>
            <a:ext cx="3657600" cy="1109817"/>
          </a:xfrm>
          <a:prstGeom prst="rect">
            <a:avLst/>
          </a:prstGeom>
          <a:noFill/>
          <a:ln w="12700">
            <a:noFill/>
            <a:miter lim="800000"/>
            <a:headEnd/>
            <a:tailEnd/>
          </a:ln>
        </p:spPr>
        <p:txBody>
          <a:bodyPr lIns="152400" tIns="49523" rIns="152400" bIns="49523" anchor="t">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67" b="1" i="0" u="none" strike="noStrike" kern="1200" cap="none" spc="0" normalizeH="0" baseline="0" noProof="0">
                <a:ln>
                  <a:noFill/>
                </a:ln>
                <a:solidFill>
                  <a:srgbClr val="D7D7D7">
                    <a:lumMod val="25000"/>
                  </a:srgbClr>
                </a:solidFill>
                <a:effectLst/>
                <a:uLnTx/>
                <a:uFillTx/>
                <a:latin typeface="Myriad Pro" panose="020B0503030403020204" pitchFamily="34" charset="0"/>
                <a:ea typeface="+mn-ea"/>
                <a:cs typeface="+mn-cs"/>
              </a:rPr>
              <a:t>Firm History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a:ea typeface="+mn-ea"/>
                <a:cs typeface="Myriad Pro"/>
              </a:rPr>
              <a:t>Harbor Research was the first firm to focus on Smart Systems, Services and the Internet of Things (IoT) and first to publish groundbreaking research on new business models in the Harvard Business Review in 2004 &amp; 2005.</a:t>
            </a:r>
          </a:p>
        </p:txBody>
      </p:sp>
      <p:sp>
        <p:nvSpPr>
          <p:cNvPr id="37" name="Rectangle 36">
            <a:extLst>
              <a:ext uri="{FF2B5EF4-FFF2-40B4-BE49-F238E27FC236}">
                <a16:creationId xmlns:a16="http://schemas.microsoft.com/office/drawing/2014/main" id="{80C9FC09-CCA0-3D45-A80D-791B361E0A0B}"/>
              </a:ext>
            </a:extLst>
          </p:cNvPr>
          <p:cNvSpPr/>
          <p:nvPr/>
        </p:nvSpPr>
        <p:spPr>
          <a:xfrm>
            <a:off x="4505740" y="1157847"/>
            <a:ext cx="7461978" cy="271934"/>
          </a:xfrm>
          <a:prstGeom prst="rect">
            <a:avLst/>
          </a:prstGeom>
        </p:spPr>
        <p:txBody>
          <a:bodyPr wrap="square">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7A7A7A">
                    <a:lumMod val="75000"/>
                  </a:srgbClr>
                </a:solidFill>
                <a:effectLst/>
                <a:uLnTx/>
                <a:uFillTx/>
                <a:latin typeface="Myriad Pro" panose="020B0503030403020204" pitchFamily="34" charset="0"/>
                <a:ea typeface="+mn-ea"/>
                <a:cs typeface="+mn-cs"/>
              </a:rPr>
              <a:t>Overview of Harbor’s Services</a:t>
            </a:r>
          </a:p>
        </p:txBody>
      </p:sp>
      <p:sp>
        <p:nvSpPr>
          <p:cNvPr id="38" name="Rectangle 37">
            <a:extLst>
              <a:ext uri="{FF2B5EF4-FFF2-40B4-BE49-F238E27FC236}">
                <a16:creationId xmlns:a16="http://schemas.microsoft.com/office/drawing/2014/main" id="{E0DECF5D-F670-ED49-92F5-666000037C3B}"/>
              </a:ext>
            </a:extLst>
          </p:cNvPr>
          <p:cNvSpPr/>
          <p:nvPr/>
        </p:nvSpPr>
        <p:spPr>
          <a:xfrm>
            <a:off x="571500" y="4660016"/>
            <a:ext cx="3657600" cy="179601"/>
          </a:xfrm>
          <a:prstGeom prst="rect">
            <a:avLst/>
          </a:prstGeom>
        </p:spPr>
        <p:txBody>
          <a:bodyPr wrap="square" lIns="152400" tIns="0" rIns="0" bIns="0">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D7D7D7">
                    <a:lumMod val="25000"/>
                  </a:srgbClr>
                </a:solidFill>
                <a:effectLst/>
                <a:uLnTx/>
                <a:uFillTx/>
                <a:latin typeface="Myriad Pro" panose="020B0503030403020204" pitchFamily="34" charset="0"/>
                <a:ea typeface="+mn-ea"/>
                <a:cs typeface="+mn-cs"/>
              </a:rPr>
              <a:t>OEMs and Service Providers</a:t>
            </a:r>
          </a:p>
        </p:txBody>
      </p:sp>
      <p:sp>
        <p:nvSpPr>
          <p:cNvPr id="39" name="TextBox 38">
            <a:extLst>
              <a:ext uri="{FF2B5EF4-FFF2-40B4-BE49-F238E27FC236}">
                <a16:creationId xmlns:a16="http://schemas.microsoft.com/office/drawing/2014/main" id="{84FC9A4D-B0E0-2243-9188-15987435FA32}"/>
              </a:ext>
            </a:extLst>
          </p:cNvPr>
          <p:cNvSpPr txBox="1"/>
          <p:nvPr/>
        </p:nvSpPr>
        <p:spPr>
          <a:xfrm>
            <a:off x="665663" y="4810809"/>
            <a:ext cx="11430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296899"/>
                </a:solidFill>
                <a:effectLst/>
                <a:uLnTx/>
                <a:uFillTx/>
                <a:latin typeface="Myriad Pro"/>
                <a:ea typeface="+mn-ea"/>
                <a:cs typeface="Myriad Pro"/>
              </a:rPr>
              <a:t>150</a:t>
            </a:r>
            <a:r>
              <a:rPr kumimoji="0" lang="en-US" sz="2333" b="0" i="0" u="none" strike="noStrike" kern="1200" cap="none" spc="0" normalizeH="0" baseline="0" noProof="0">
                <a:ln>
                  <a:noFill/>
                </a:ln>
                <a:solidFill>
                  <a:srgbClr val="296899"/>
                </a:solidFill>
                <a:effectLst/>
                <a:uLnTx/>
                <a:uFillTx/>
                <a:latin typeface="Myriad Pro"/>
                <a:ea typeface="+mn-ea"/>
                <a:cs typeface="Myriad Pro"/>
              </a:rPr>
              <a:t>+</a:t>
            </a:r>
            <a:endParaRPr kumimoji="0" lang="en-US" sz="3000" b="0" i="0" u="none" strike="noStrike" kern="1200" cap="none" spc="0" normalizeH="0" baseline="0" noProof="0">
              <a:ln>
                <a:noFill/>
              </a:ln>
              <a:solidFill>
                <a:srgbClr val="296899"/>
              </a:solidFill>
              <a:effectLst/>
              <a:uLnTx/>
              <a:uFillTx/>
              <a:latin typeface="Myriad Pro"/>
              <a:ea typeface="+mn-ea"/>
              <a:cs typeface="Myriad Pro"/>
            </a:endParaRPr>
          </a:p>
        </p:txBody>
      </p:sp>
      <p:sp>
        <p:nvSpPr>
          <p:cNvPr id="40" name="TextBox 39">
            <a:extLst>
              <a:ext uri="{FF2B5EF4-FFF2-40B4-BE49-F238E27FC236}">
                <a16:creationId xmlns:a16="http://schemas.microsoft.com/office/drawing/2014/main" id="{D17A08AF-C302-D343-84BC-39CE9186BCAA}"/>
              </a:ext>
            </a:extLst>
          </p:cNvPr>
          <p:cNvSpPr txBox="1"/>
          <p:nvPr/>
        </p:nvSpPr>
        <p:spPr>
          <a:xfrm>
            <a:off x="1842034" y="4810809"/>
            <a:ext cx="11430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296899"/>
                </a:solidFill>
                <a:effectLst/>
                <a:uLnTx/>
                <a:uFillTx/>
                <a:latin typeface="Myriad Pro"/>
                <a:ea typeface="+mn-ea"/>
                <a:cs typeface="Myriad Pro"/>
              </a:rPr>
              <a:t>600</a:t>
            </a:r>
            <a:r>
              <a:rPr kumimoji="0" lang="en-US" sz="2333" b="0" i="0" u="none" strike="noStrike" kern="1200" cap="none" spc="0" normalizeH="0" baseline="0" noProof="0">
                <a:ln>
                  <a:noFill/>
                </a:ln>
                <a:solidFill>
                  <a:srgbClr val="296899"/>
                </a:solidFill>
                <a:effectLst/>
                <a:uLnTx/>
                <a:uFillTx/>
                <a:latin typeface="Myriad Pro"/>
                <a:ea typeface="+mn-ea"/>
                <a:cs typeface="Myriad Pro"/>
              </a:rPr>
              <a:t>+</a:t>
            </a:r>
            <a:endParaRPr kumimoji="0" lang="en-US" sz="3000" b="0" i="0" u="none" strike="noStrike" kern="1200" cap="none" spc="0" normalizeH="0" baseline="0" noProof="0">
              <a:ln>
                <a:noFill/>
              </a:ln>
              <a:solidFill>
                <a:srgbClr val="296899"/>
              </a:solidFill>
              <a:effectLst/>
              <a:uLnTx/>
              <a:uFillTx/>
              <a:latin typeface="Myriad Pro"/>
              <a:ea typeface="+mn-ea"/>
              <a:cs typeface="Myriad Pro"/>
            </a:endParaRPr>
          </a:p>
        </p:txBody>
      </p:sp>
      <p:sp>
        <p:nvSpPr>
          <p:cNvPr id="41" name="Rectangle 40">
            <a:extLst>
              <a:ext uri="{FF2B5EF4-FFF2-40B4-BE49-F238E27FC236}">
                <a16:creationId xmlns:a16="http://schemas.microsoft.com/office/drawing/2014/main" id="{12D3735D-93DC-EA48-A9C2-C3DA64ABA974}"/>
              </a:ext>
            </a:extLst>
          </p:cNvPr>
          <p:cNvSpPr/>
          <p:nvPr/>
        </p:nvSpPr>
        <p:spPr>
          <a:xfrm>
            <a:off x="599403" y="5255908"/>
            <a:ext cx="1143000" cy="17960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clients</a:t>
            </a:r>
          </a:p>
        </p:txBody>
      </p:sp>
      <p:sp>
        <p:nvSpPr>
          <p:cNvPr id="42" name="Rectangle 41">
            <a:extLst>
              <a:ext uri="{FF2B5EF4-FFF2-40B4-BE49-F238E27FC236}">
                <a16:creationId xmlns:a16="http://schemas.microsoft.com/office/drawing/2014/main" id="{3C1DB4FB-1086-6147-8E52-FB0EB852D127}"/>
              </a:ext>
            </a:extLst>
          </p:cNvPr>
          <p:cNvSpPr/>
          <p:nvPr/>
        </p:nvSpPr>
        <p:spPr>
          <a:xfrm>
            <a:off x="1775774" y="5255909"/>
            <a:ext cx="1143000" cy="17960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engagements</a:t>
            </a:r>
          </a:p>
        </p:txBody>
      </p:sp>
      <p:sp>
        <p:nvSpPr>
          <p:cNvPr id="44" name="Rectangle 43">
            <a:extLst>
              <a:ext uri="{FF2B5EF4-FFF2-40B4-BE49-F238E27FC236}">
                <a16:creationId xmlns:a16="http://schemas.microsoft.com/office/drawing/2014/main" id="{E86BEBB1-B8D6-7D40-8EAE-EA3F2858CEE4}"/>
              </a:ext>
            </a:extLst>
          </p:cNvPr>
          <p:cNvSpPr/>
          <p:nvPr/>
        </p:nvSpPr>
        <p:spPr>
          <a:xfrm>
            <a:off x="571500" y="3626610"/>
            <a:ext cx="3657600" cy="179601"/>
          </a:xfrm>
          <a:prstGeom prst="rect">
            <a:avLst/>
          </a:prstGeom>
        </p:spPr>
        <p:txBody>
          <a:bodyPr wrap="square" lIns="152400" tIns="0" rIns="0" bIns="0">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D7D7D7">
                    <a:lumMod val="25000"/>
                  </a:srgbClr>
                </a:solidFill>
                <a:effectLst/>
                <a:uLnTx/>
                <a:uFillTx/>
                <a:latin typeface="Myriad Pro" panose="020B0503030403020204" pitchFamily="34" charset="0"/>
                <a:ea typeface="+mn-ea"/>
                <a:cs typeface="+mn-cs"/>
              </a:rPr>
              <a:t>Technology Developers &amp; Suppliers</a:t>
            </a:r>
          </a:p>
        </p:txBody>
      </p:sp>
      <p:sp>
        <p:nvSpPr>
          <p:cNvPr id="45" name="TextBox 44">
            <a:extLst>
              <a:ext uri="{FF2B5EF4-FFF2-40B4-BE49-F238E27FC236}">
                <a16:creationId xmlns:a16="http://schemas.microsoft.com/office/drawing/2014/main" id="{093D7F49-7746-C241-95B2-DC514EC35795}"/>
              </a:ext>
            </a:extLst>
          </p:cNvPr>
          <p:cNvSpPr txBox="1"/>
          <p:nvPr/>
        </p:nvSpPr>
        <p:spPr>
          <a:xfrm>
            <a:off x="706098" y="3826699"/>
            <a:ext cx="11430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296899"/>
                </a:solidFill>
                <a:effectLst/>
                <a:uLnTx/>
                <a:uFillTx/>
                <a:latin typeface="Myriad Pro"/>
                <a:ea typeface="+mn-ea"/>
                <a:cs typeface="Myriad Pro"/>
              </a:rPr>
              <a:t>100</a:t>
            </a:r>
            <a:r>
              <a:rPr kumimoji="0" lang="en-US" sz="2333" b="0" i="0" u="none" strike="noStrike" kern="1200" cap="none" spc="0" normalizeH="0" baseline="0" noProof="0">
                <a:ln>
                  <a:noFill/>
                </a:ln>
                <a:solidFill>
                  <a:srgbClr val="296899"/>
                </a:solidFill>
                <a:effectLst/>
                <a:uLnTx/>
                <a:uFillTx/>
                <a:latin typeface="Myriad Pro"/>
                <a:ea typeface="+mn-ea"/>
                <a:cs typeface="Myriad Pro"/>
              </a:rPr>
              <a:t>+</a:t>
            </a:r>
            <a:endParaRPr kumimoji="0" lang="en-US" sz="3000" b="0" i="0" u="none" strike="noStrike" kern="1200" cap="none" spc="0" normalizeH="0" baseline="0" noProof="0">
              <a:ln>
                <a:noFill/>
              </a:ln>
              <a:solidFill>
                <a:srgbClr val="296899"/>
              </a:solidFill>
              <a:effectLst/>
              <a:uLnTx/>
              <a:uFillTx/>
              <a:latin typeface="Myriad Pro"/>
              <a:ea typeface="+mn-ea"/>
              <a:cs typeface="Myriad Pro"/>
            </a:endParaRPr>
          </a:p>
        </p:txBody>
      </p:sp>
      <p:sp>
        <p:nvSpPr>
          <p:cNvPr id="46" name="TextBox 45">
            <a:extLst>
              <a:ext uri="{FF2B5EF4-FFF2-40B4-BE49-F238E27FC236}">
                <a16:creationId xmlns:a16="http://schemas.microsoft.com/office/drawing/2014/main" id="{8E5F5828-C77E-DD4B-90AD-09F57D12A577}"/>
              </a:ext>
            </a:extLst>
          </p:cNvPr>
          <p:cNvSpPr txBox="1"/>
          <p:nvPr/>
        </p:nvSpPr>
        <p:spPr>
          <a:xfrm>
            <a:off x="1882470" y="3826699"/>
            <a:ext cx="11430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296899"/>
                </a:solidFill>
                <a:effectLst/>
                <a:uLnTx/>
                <a:uFillTx/>
                <a:latin typeface="Myriad Pro"/>
                <a:ea typeface="+mn-ea"/>
                <a:cs typeface="Myriad Pro"/>
              </a:rPr>
              <a:t>400</a:t>
            </a:r>
            <a:r>
              <a:rPr kumimoji="0" lang="en-US" sz="2333" b="0" i="0" u="none" strike="noStrike" kern="1200" cap="none" spc="0" normalizeH="0" baseline="0" noProof="0">
                <a:ln>
                  <a:noFill/>
                </a:ln>
                <a:solidFill>
                  <a:srgbClr val="296899"/>
                </a:solidFill>
                <a:effectLst/>
                <a:uLnTx/>
                <a:uFillTx/>
                <a:latin typeface="Myriad Pro"/>
                <a:ea typeface="+mn-ea"/>
                <a:cs typeface="Myriad Pro"/>
              </a:rPr>
              <a:t>+</a:t>
            </a:r>
            <a:endParaRPr kumimoji="0" lang="en-US" sz="3000" b="0" i="0" u="none" strike="noStrike" kern="1200" cap="none" spc="0" normalizeH="0" baseline="0" noProof="0">
              <a:ln>
                <a:noFill/>
              </a:ln>
              <a:solidFill>
                <a:srgbClr val="296899"/>
              </a:solidFill>
              <a:effectLst/>
              <a:uLnTx/>
              <a:uFillTx/>
              <a:latin typeface="Myriad Pro"/>
              <a:ea typeface="+mn-ea"/>
              <a:cs typeface="Myriad Pro"/>
            </a:endParaRPr>
          </a:p>
        </p:txBody>
      </p:sp>
      <p:sp>
        <p:nvSpPr>
          <p:cNvPr id="47" name="Rectangle 46">
            <a:extLst>
              <a:ext uri="{FF2B5EF4-FFF2-40B4-BE49-F238E27FC236}">
                <a16:creationId xmlns:a16="http://schemas.microsoft.com/office/drawing/2014/main" id="{09BCDEFB-FFC9-7E44-B5FF-EB6E18D89FBF}"/>
              </a:ext>
            </a:extLst>
          </p:cNvPr>
          <p:cNvSpPr/>
          <p:nvPr/>
        </p:nvSpPr>
        <p:spPr>
          <a:xfrm>
            <a:off x="639838" y="4271798"/>
            <a:ext cx="1143000" cy="17960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clients</a:t>
            </a:r>
          </a:p>
        </p:txBody>
      </p:sp>
      <p:sp>
        <p:nvSpPr>
          <p:cNvPr id="48" name="Rectangle 47">
            <a:extLst>
              <a:ext uri="{FF2B5EF4-FFF2-40B4-BE49-F238E27FC236}">
                <a16:creationId xmlns:a16="http://schemas.microsoft.com/office/drawing/2014/main" id="{688570E4-C743-134E-82BC-0B7684A69821}"/>
              </a:ext>
            </a:extLst>
          </p:cNvPr>
          <p:cNvSpPr/>
          <p:nvPr/>
        </p:nvSpPr>
        <p:spPr>
          <a:xfrm>
            <a:off x="1816210" y="4271799"/>
            <a:ext cx="1143000" cy="17960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engagements</a:t>
            </a:r>
          </a:p>
        </p:txBody>
      </p:sp>
      <p:sp>
        <p:nvSpPr>
          <p:cNvPr id="49" name="Rectangle 48">
            <a:extLst>
              <a:ext uri="{FF2B5EF4-FFF2-40B4-BE49-F238E27FC236}">
                <a16:creationId xmlns:a16="http://schemas.microsoft.com/office/drawing/2014/main" id="{D4BC6651-9B87-B24C-95B8-ACBD61AE03E6}"/>
              </a:ext>
            </a:extLst>
          </p:cNvPr>
          <p:cNvSpPr/>
          <p:nvPr/>
        </p:nvSpPr>
        <p:spPr>
          <a:xfrm>
            <a:off x="2418837" y="5947400"/>
            <a:ext cx="1699183" cy="179601"/>
          </a:xfrm>
          <a:prstGeom prst="rect">
            <a:avLst/>
          </a:prstGeom>
        </p:spPr>
        <p:txBody>
          <a:bodyPr wrap="none" lIns="152400" tIns="0" rIns="0" bIns="0">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296899"/>
                </a:solidFill>
                <a:effectLst/>
                <a:uLnTx/>
                <a:uFillTx/>
                <a:latin typeface="Myriad Pro" panose="020B0503030403020204" pitchFamily="34" charset="0"/>
                <a:ea typeface="+mn-ea"/>
                <a:cs typeface="+mn-cs"/>
              </a:rPr>
              <a:t>Berlin</a:t>
            </a: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 Germany - Europe</a:t>
            </a:r>
          </a:p>
        </p:txBody>
      </p:sp>
      <p:sp>
        <p:nvSpPr>
          <p:cNvPr id="50" name="Rectangle 49">
            <a:extLst>
              <a:ext uri="{FF2B5EF4-FFF2-40B4-BE49-F238E27FC236}">
                <a16:creationId xmlns:a16="http://schemas.microsoft.com/office/drawing/2014/main" id="{A32B9EE8-1966-D04D-A480-2ACF0C7A972D}"/>
              </a:ext>
            </a:extLst>
          </p:cNvPr>
          <p:cNvSpPr/>
          <p:nvPr/>
        </p:nvSpPr>
        <p:spPr>
          <a:xfrm>
            <a:off x="578708" y="5947400"/>
            <a:ext cx="1591782" cy="179601"/>
          </a:xfrm>
          <a:prstGeom prst="rect">
            <a:avLst/>
          </a:prstGeom>
        </p:spPr>
        <p:txBody>
          <a:bodyPr wrap="none" lIns="152400" tIns="0" rIns="0" bIns="0">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1167" b="1" i="0" u="none" strike="noStrike" kern="1200" cap="none" spc="0" normalizeH="0" baseline="0" noProof="0">
                <a:ln>
                  <a:noFill/>
                </a:ln>
                <a:solidFill>
                  <a:srgbClr val="296899"/>
                </a:solidFill>
                <a:effectLst/>
                <a:uLnTx/>
                <a:uFillTx/>
                <a:latin typeface="Myriad Pro" panose="020B0503030403020204" pitchFamily="34" charset="0"/>
                <a:ea typeface="+mn-ea"/>
                <a:cs typeface="+mn-cs"/>
              </a:rPr>
              <a:t>Denver</a:t>
            </a:r>
            <a:r>
              <a:rPr kumimoji="0" lang="en-US" sz="1167" b="0" i="0" u="none" strike="noStrike" kern="1200" cap="none" spc="0" normalizeH="0" baseline="0" noProof="0">
                <a:ln>
                  <a:noFill/>
                </a:ln>
                <a:solidFill>
                  <a:srgbClr val="296899"/>
                </a:solidFill>
                <a:effectLst/>
                <a:uLnTx/>
                <a:uFillTx/>
                <a:latin typeface="Myriad Pro" panose="020B0503030403020204" pitchFamily="34" charset="0"/>
                <a:ea typeface="+mn-ea"/>
                <a:cs typeface="+mn-cs"/>
              </a:rPr>
              <a:t>, Colorado - USA</a:t>
            </a:r>
          </a:p>
        </p:txBody>
      </p:sp>
      <p:pic>
        <p:nvPicPr>
          <p:cNvPr id="51" name="Picture 2" descr="Four Strategies For The Age Of Smart Services - Harbor Research">
            <a:extLst>
              <a:ext uri="{FF2B5EF4-FFF2-40B4-BE49-F238E27FC236}">
                <a16:creationId xmlns:a16="http://schemas.microsoft.com/office/drawing/2014/main" id="{1EA2A767-7A7F-1A45-8561-4AA99A405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1744">
            <a:off x="3338099" y="4126648"/>
            <a:ext cx="1367095" cy="13443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2" descr="Four Strategies For The Age Of Smart Services - Harbor Research">
            <a:extLst>
              <a:ext uri="{FF2B5EF4-FFF2-40B4-BE49-F238E27FC236}">
                <a16:creationId xmlns:a16="http://schemas.microsoft.com/office/drawing/2014/main" id="{0DAE1F7B-AA71-B04C-9928-3D6F15C26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529">
            <a:off x="3219197" y="4066313"/>
            <a:ext cx="1367095" cy="13443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2" descr="Four Strategies For The Age Of Smart Services - Harbor Research">
            <a:extLst>
              <a:ext uri="{FF2B5EF4-FFF2-40B4-BE49-F238E27FC236}">
                <a16:creationId xmlns:a16="http://schemas.microsoft.com/office/drawing/2014/main" id="{FF1D698B-E88B-DB47-8549-A768C67C3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5147">
            <a:off x="3140279" y="4078949"/>
            <a:ext cx="1367095" cy="134431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7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1EEB-AA05-9241-B926-0D17F72DD67A}"/>
              </a:ext>
            </a:extLst>
          </p:cNvPr>
          <p:cNvSpPr>
            <a:spLocks noGrp="1"/>
          </p:cNvSpPr>
          <p:nvPr>
            <p:ph type="title"/>
          </p:nvPr>
        </p:nvSpPr>
        <p:spPr>
          <a:xfrm>
            <a:off x="631922" y="103364"/>
            <a:ext cx="9567768" cy="381000"/>
          </a:xfrm>
        </p:spPr>
        <p:txBody>
          <a:bodyPr/>
          <a:lstStyle/>
          <a:p>
            <a:r>
              <a:rPr lang="en-US" dirty="0">
                <a:latin typeface="Myriad Pro" panose="020B0503030403020204" pitchFamily="34" charset="0"/>
              </a:rPr>
              <a:t>Maintenance Solutions are Evolving Towards Predictive With AI</a:t>
            </a:r>
          </a:p>
        </p:txBody>
      </p:sp>
      <p:sp>
        <p:nvSpPr>
          <p:cNvPr id="3" name="Text Placeholder 2">
            <a:extLst>
              <a:ext uri="{FF2B5EF4-FFF2-40B4-BE49-F238E27FC236}">
                <a16:creationId xmlns:a16="http://schemas.microsoft.com/office/drawing/2014/main" id="{C39250BE-8CB3-D04A-B67A-F718C94EDC37}"/>
              </a:ext>
            </a:extLst>
          </p:cNvPr>
          <p:cNvSpPr>
            <a:spLocks noGrp="1"/>
          </p:cNvSpPr>
          <p:nvPr>
            <p:ph type="body" sz="quarter" idx="10"/>
          </p:nvPr>
        </p:nvSpPr>
        <p:spPr>
          <a:xfrm>
            <a:off x="609600" y="1144157"/>
            <a:ext cx="10985502" cy="775631"/>
          </a:xfrm>
        </p:spPr>
        <p:txBody>
          <a:bodyPr>
            <a:normAutofit/>
          </a:bodyPr>
          <a:lstStyle/>
          <a:p>
            <a:r>
              <a:rPr lang="en-US" dirty="0">
                <a:latin typeface="Myriad Pro" panose="020B0503030403020204" pitchFamily="34" charset="0"/>
              </a:rPr>
              <a:t>The adoption of new monitoring, data management, and analytics technologies is enabling predictive maintenance strategies that coordinate OEMs, Service Providers, and end customer personnel in increasing asset uptime</a:t>
            </a:r>
          </a:p>
        </p:txBody>
      </p:sp>
      <p:pic>
        <p:nvPicPr>
          <p:cNvPr id="19" name="Graphic 18" descr="Tools with solid fill">
            <a:extLst>
              <a:ext uri="{FF2B5EF4-FFF2-40B4-BE49-F238E27FC236}">
                <a16:creationId xmlns:a16="http://schemas.microsoft.com/office/drawing/2014/main" id="{72BAB86B-F4CF-6045-9182-BEA20D2497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8583" y="3805389"/>
            <a:ext cx="426028" cy="426028"/>
          </a:xfrm>
          <a:prstGeom prst="rect">
            <a:avLst/>
          </a:prstGeom>
        </p:spPr>
      </p:pic>
      <p:cxnSp>
        <p:nvCxnSpPr>
          <p:cNvPr id="23" name="Straight Connector 22">
            <a:extLst>
              <a:ext uri="{FF2B5EF4-FFF2-40B4-BE49-F238E27FC236}">
                <a16:creationId xmlns:a16="http://schemas.microsoft.com/office/drawing/2014/main" id="{96BCD5E2-251C-A748-BB30-E9B8E6DCA07A}"/>
              </a:ext>
            </a:extLst>
          </p:cNvPr>
          <p:cNvCxnSpPr>
            <a:cxnSpLocks/>
          </p:cNvCxnSpPr>
          <p:nvPr/>
        </p:nvCxnSpPr>
        <p:spPr bwMode="auto">
          <a:xfrm>
            <a:off x="705675" y="4840862"/>
            <a:ext cx="109986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6B3CD03D-EE77-0448-AD6C-4FB21E1765C8}"/>
              </a:ext>
            </a:extLst>
          </p:cNvPr>
          <p:cNvCxnSpPr>
            <a:cxnSpLocks/>
          </p:cNvCxnSpPr>
          <p:nvPr/>
        </p:nvCxnSpPr>
        <p:spPr bwMode="auto">
          <a:xfrm>
            <a:off x="894221" y="3340280"/>
            <a:ext cx="108100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 name="Group 4">
            <a:extLst>
              <a:ext uri="{FF2B5EF4-FFF2-40B4-BE49-F238E27FC236}">
                <a16:creationId xmlns:a16="http://schemas.microsoft.com/office/drawing/2014/main" id="{DB77E969-53E7-594D-831A-C146D91404FD}"/>
              </a:ext>
            </a:extLst>
          </p:cNvPr>
          <p:cNvGrpSpPr/>
          <p:nvPr/>
        </p:nvGrpSpPr>
        <p:grpSpPr>
          <a:xfrm>
            <a:off x="3954369" y="2320103"/>
            <a:ext cx="1355913" cy="997555"/>
            <a:chOff x="3986800" y="2860141"/>
            <a:chExt cx="1627095" cy="1197066"/>
          </a:xfrm>
        </p:grpSpPr>
        <p:pic>
          <p:nvPicPr>
            <p:cNvPr id="21" name="Graphic 20" descr="Confused person with solid fill">
              <a:extLst>
                <a:ext uri="{FF2B5EF4-FFF2-40B4-BE49-F238E27FC236}">
                  <a16:creationId xmlns:a16="http://schemas.microsoft.com/office/drawing/2014/main" id="{D5758D75-CB52-4F48-AF28-5B5469BB4D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6448" y="2860141"/>
              <a:ext cx="787697" cy="787697"/>
            </a:xfrm>
            <a:prstGeom prst="rect">
              <a:avLst/>
            </a:prstGeom>
          </p:spPr>
        </p:pic>
        <p:sp>
          <p:nvSpPr>
            <p:cNvPr id="28" name="Rectangle 27">
              <a:extLst>
                <a:ext uri="{FF2B5EF4-FFF2-40B4-BE49-F238E27FC236}">
                  <a16:creationId xmlns:a16="http://schemas.microsoft.com/office/drawing/2014/main" id="{2718B074-2CF9-B246-9717-031618A8FDE3}"/>
                </a:ext>
              </a:extLst>
            </p:cNvPr>
            <p:cNvSpPr/>
            <p:nvPr/>
          </p:nvSpPr>
          <p:spPr bwMode="auto">
            <a:xfrm>
              <a:off x="3986800" y="3660364"/>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End User</a:t>
              </a:r>
            </a:p>
          </p:txBody>
        </p:sp>
      </p:grpSp>
      <p:pic>
        <p:nvPicPr>
          <p:cNvPr id="9" name="Graphic 8" descr="Broken Fire Hydrant with solid fill">
            <a:extLst>
              <a:ext uri="{FF2B5EF4-FFF2-40B4-BE49-F238E27FC236}">
                <a16:creationId xmlns:a16="http://schemas.microsoft.com/office/drawing/2014/main" id="{741AD8D8-BFF3-6345-B6F8-920E5B906F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7599" y="2520912"/>
            <a:ext cx="656414" cy="656414"/>
          </a:xfrm>
          <a:prstGeom prst="rect">
            <a:avLst/>
          </a:prstGeom>
        </p:spPr>
      </p:pic>
      <p:sp>
        <p:nvSpPr>
          <p:cNvPr id="29" name="Rectangle 28">
            <a:extLst>
              <a:ext uri="{FF2B5EF4-FFF2-40B4-BE49-F238E27FC236}">
                <a16:creationId xmlns:a16="http://schemas.microsoft.com/office/drawing/2014/main" id="{503CA755-8CC3-744F-873C-65C9FA80EA55}"/>
              </a:ext>
            </a:extLst>
          </p:cNvPr>
          <p:cNvSpPr/>
          <p:nvPr/>
        </p:nvSpPr>
        <p:spPr bwMode="auto">
          <a:xfrm>
            <a:off x="4905624" y="2020840"/>
            <a:ext cx="928018" cy="395855"/>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Equipment Failure</a:t>
            </a:r>
          </a:p>
        </p:txBody>
      </p:sp>
      <p:grpSp>
        <p:nvGrpSpPr>
          <p:cNvPr id="37" name="Group 36">
            <a:extLst>
              <a:ext uri="{FF2B5EF4-FFF2-40B4-BE49-F238E27FC236}">
                <a16:creationId xmlns:a16="http://schemas.microsoft.com/office/drawing/2014/main" id="{557E4C60-9B1C-7742-848F-3744D4956F44}"/>
              </a:ext>
            </a:extLst>
          </p:cNvPr>
          <p:cNvGrpSpPr/>
          <p:nvPr/>
        </p:nvGrpSpPr>
        <p:grpSpPr>
          <a:xfrm>
            <a:off x="6025816" y="2074395"/>
            <a:ext cx="851589" cy="685454"/>
            <a:chOff x="7826925" y="2722818"/>
            <a:chExt cx="1021907" cy="822545"/>
          </a:xfrm>
        </p:grpSpPr>
        <p:pic>
          <p:nvPicPr>
            <p:cNvPr id="11" name="Graphic 10" descr="Document with solid fill">
              <a:extLst>
                <a:ext uri="{FF2B5EF4-FFF2-40B4-BE49-F238E27FC236}">
                  <a16:creationId xmlns:a16="http://schemas.microsoft.com/office/drawing/2014/main" id="{66C66D28-5D3A-8446-BB79-7EAA42CCA4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26925" y="2761902"/>
              <a:ext cx="783461" cy="783461"/>
            </a:xfrm>
            <a:prstGeom prst="rect">
              <a:avLst/>
            </a:prstGeom>
          </p:spPr>
        </p:pic>
        <p:pic>
          <p:nvPicPr>
            <p:cNvPr id="15" name="Graphic 14" descr="Share with solid fill">
              <a:extLst>
                <a:ext uri="{FF2B5EF4-FFF2-40B4-BE49-F238E27FC236}">
                  <a16:creationId xmlns:a16="http://schemas.microsoft.com/office/drawing/2014/main" id="{6E56D2E7-ACB0-1547-B969-F6B948CF06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43833" y="2722818"/>
              <a:ext cx="304999" cy="304999"/>
            </a:xfrm>
            <a:prstGeom prst="rect">
              <a:avLst/>
            </a:prstGeom>
          </p:spPr>
        </p:pic>
      </p:grpSp>
      <p:sp>
        <p:nvSpPr>
          <p:cNvPr id="30" name="Rectangle 29">
            <a:extLst>
              <a:ext uri="{FF2B5EF4-FFF2-40B4-BE49-F238E27FC236}">
                <a16:creationId xmlns:a16="http://schemas.microsoft.com/office/drawing/2014/main" id="{94122FBA-A694-1C4D-96D7-800AF42428B9}"/>
              </a:ext>
            </a:extLst>
          </p:cNvPr>
          <p:cNvSpPr/>
          <p:nvPr/>
        </p:nvSpPr>
        <p:spPr bwMode="auto">
          <a:xfrm>
            <a:off x="6173515" y="2769730"/>
            <a:ext cx="754706" cy="43316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Request Repair</a:t>
            </a:r>
          </a:p>
        </p:txBody>
      </p:sp>
      <p:pic>
        <p:nvPicPr>
          <p:cNvPr id="17" name="Graphic 16" descr="Microscope outline">
            <a:extLst>
              <a:ext uri="{FF2B5EF4-FFF2-40B4-BE49-F238E27FC236}">
                <a16:creationId xmlns:a16="http://schemas.microsoft.com/office/drawing/2014/main" id="{00BEB931-FFDE-3346-93F1-8D6C15B3F6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78012" y="2460244"/>
            <a:ext cx="762000" cy="762000"/>
          </a:xfrm>
          <a:prstGeom prst="rect">
            <a:avLst/>
          </a:prstGeom>
        </p:spPr>
      </p:pic>
      <p:sp>
        <p:nvSpPr>
          <p:cNvPr id="31" name="Rectangle 30">
            <a:extLst>
              <a:ext uri="{FF2B5EF4-FFF2-40B4-BE49-F238E27FC236}">
                <a16:creationId xmlns:a16="http://schemas.microsoft.com/office/drawing/2014/main" id="{9F6C1BEB-F109-1840-A072-160C0B7CF22C}"/>
              </a:ext>
            </a:extLst>
          </p:cNvPr>
          <p:cNvSpPr/>
          <p:nvPr/>
        </p:nvSpPr>
        <p:spPr bwMode="auto">
          <a:xfrm>
            <a:off x="6992627" y="1997423"/>
            <a:ext cx="1661092" cy="41094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OEM / Service Provider Investigates</a:t>
            </a:r>
          </a:p>
        </p:txBody>
      </p:sp>
      <p:sp>
        <p:nvSpPr>
          <p:cNvPr id="32" name="Rectangle 31">
            <a:extLst>
              <a:ext uri="{FF2B5EF4-FFF2-40B4-BE49-F238E27FC236}">
                <a16:creationId xmlns:a16="http://schemas.microsoft.com/office/drawing/2014/main" id="{7D63DFD4-8584-F94A-B4B6-CC26E6CC9B79}"/>
              </a:ext>
            </a:extLst>
          </p:cNvPr>
          <p:cNvSpPr/>
          <p:nvPr/>
        </p:nvSpPr>
        <p:spPr bwMode="auto">
          <a:xfrm>
            <a:off x="8263928" y="2809693"/>
            <a:ext cx="1872190" cy="43786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Repair, replacement, or new product is offered</a:t>
            </a:r>
          </a:p>
        </p:txBody>
      </p:sp>
      <p:cxnSp>
        <p:nvCxnSpPr>
          <p:cNvPr id="34" name="Straight Connector 33">
            <a:extLst>
              <a:ext uri="{FF2B5EF4-FFF2-40B4-BE49-F238E27FC236}">
                <a16:creationId xmlns:a16="http://schemas.microsoft.com/office/drawing/2014/main" id="{E61292CB-BE9F-3345-9214-F42D5482829C}"/>
              </a:ext>
            </a:extLst>
          </p:cNvPr>
          <p:cNvCxnSpPr>
            <a:stCxn id="21" idx="3"/>
            <a:endCxn id="9" idx="1"/>
          </p:cNvCxnSpPr>
          <p:nvPr/>
        </p:nvCxnSpPr>
        <p:spPr bwMode="auto">
          <a:xfrm>
            <a:off x="4960490" y="2648311"/>
            <a:ext cx="127109" cy="200809"/>
          </a:xfrm>
          <a:prstGeom prst="line">
            <a:avLst/>
          </a:prstGeom>
          <a:solidFill>
            <a:schemeClr val="accent1"/>
          </a:solidFill>
          <a:ln w="12700" cap="flat" cmpd="sng" algn="ctr">
            <a:solidFill>
              <a:schemeClr val="tx1"/>
            </a:solidFill>
            <a:prstDash val="solid"/>
            <a:round/>
            <a:headEnd type="none" w="med" len="med"/>
            <a:tailEnd type="arrow" w="med" len="med"/>
          </a:ln>
          <a:effectLst/>
        </p:spPr>
      </p:cxnSp>
      <p:cxnSp>
        <p:nvCxnSpPr>
          <p:cNvPr id="35" name="Straight Connector 34">
            <a:extLst>
              <a:ext uri="{FF2B5EF4-FFF2-40B4-BE49-F238E27FC236}">
                <a16:creationId xmlns:a16="http://schemas.microsoft.com/office/drawing/2014/main" id="{F4770FCA-6ADD-724A-922B-74602ECBD3A6}"/>
              </a:ext>
            </a:extLst>
          </p:cNvPr>
          <p:cNvCxnSpPr>
            <a:cxnSpLocks/>
            <a:stCxn id="9" idx="3"/>
          </p:cNvCxnSpPr>
          <p:nvPr/>
        </p:nvCxnSpPr>
        <p:spPr bwMode="auto">
          <a:xfrm flipV="1">
            <a:off x="5744013" y="2493077"/>
            <a:ext cx="278653" cy="356043"/>
          </a:xfrm>
          <a:prstGeom prst="line">
            <a:avLst/>
          </a:prstGeom>
          <a:solidFill>
            <a:schemeClr val="accent1"/>
          </a:solidFill>
          <a:ln w="12700" cap="flat" cmpd="sng" algn="ctr">
            <a:solidFill>
              <a:schemeClr val="tx1"/>
            </a:solidFill>
            <a:prstDash val="solid"/>
            <a:round/>
            <a:headEnd type="none" w="med" len="med"/>
            <a:tailEnd type="arrow" w="med" len="med"/>
          </a:ln>
          <a:effectLst/>
        </p:spPr>
      </p:cxnSp>
      <p:cxnSp>
        <p:nvCxnSpPr>
          <p:cNvPr id="38" name="Straight Connector 37">
            <a:extLst>
              <a:ext uri="{FF2B5EF4-FFF2-40B4-BE49-F238E27FC236}">
                <a16:creationId xmlns:a16="http://schemas.microsoft.com/office/drawing/2014/main" id="{3B2D9369-BB23-ED45-952F-53E62E527C52}"/>
              </a:ext>
            </a:extLst>
          </p:cNvPr>
          <p:cNvCxnSpPr>
            <a:cxnSpLocks/>
            <a:stCxn id="15" idx="2"/>
            <a:endCxn id="17" idx="1"/>
          </p:cNvCxnSpPr>
          <p:nvPr/>
        </p:nvCxnSpPr>
        <p:spPr bwMode="auto">
          <a:xfrm>
            <a:off x="6750323" y="2328561"/>
            <a:ext cx="527689" cy="512684"/>
          </a:xfrm>
          <a:prstGeom prst="line">
            <a:avLst/>
          </a:prstGeom>
          <a:solidFill>
            <a:schemeClr val="accent1"/>
          </a:solidFill>
          <a:ln w="12700" cap="flat" cmpd="sng" algn="ctr">
            <a:solidFill>
              <a:schemeClr val="tx1"/>
            </a:solidFill>
            <a:prstDash val="solid"/>
            <a:round/>
            <a:headEnd type="none" w="med" len="med"/>
            <a:tailEnd type="arrow" w="med" len="med"/>
          </a:ln>
          <a:effectLst/>
        </p:spPr>
      </p:cxnSp>
      <p:cxnSp>
        <p:nvCxnSpPr>
          <p:cNvPr id="41" name="Straight Connector 40">
            <a:extLst>
              <a:ext uri="{FF2B5EF4-FFF2-40B4-BE49-F238E27FC236}">
                <a16:creationId xmlns:a16="http://schemas.microsoft.com/office/drawing/2014/main" id="{C752068B-CC3E-7242-B4E1-642888CE3F60}"/>
              </a:ext>
            </a:extLst>
          </p:cNvPr>
          <p:cNvCxnSpPr>
            <a:cxnSpLocks/>
            <a:stCxn id="17" idx="3"/>
          </p:cNvCxnSpPr>
          <p:nvPr/>
        </p:nvCxnSpPr>
        <p:spPr bwMode="auto">
          <a:xfrm flipV="1">
            <a:off x="8040012" y="2425149"/>
            <a:ext cx="761649" cy="416095"/>
          </a:xfrm>
          <a:prstGeom prst="line">
            <a:avLst/>
          </a:prstGeom>
          <a:solidFill>
            <a:schemeClr val="accent1"/>
          </a:solidFill>
          <a:ln w="12700" cap="flat" cmpd="sng" algn="ctr">
            <a:solidFill>
              <a:schemeClr val="tx1"/>
            </a:solidFill>
            <a:prstDash val="solid"/>
            <a:round/>
            <a:headEnd type="none" w="med" len="med"/>
            <a:tailEnd type="arrow" w="med" len="med"/>
          </a:ln>
          <a:effectLst/>
        </p:spPr>
      </p:cxnSp>
      <p:grpSp>
        <p:nvGrpSpPr>
          <p:cNvPr id="67" name="Group 66">
            <a:extLst>
              <a:ext uri="{FF2B5EF4-FFF2-40B4-BE49-F238E27FC236}">
                <a16:creationId xmlns:a16="http://schemas.microsoft.com/office/drawing/2014/main" id="{6B1F166E-E832-9F4B-91A9-34D053A2E1CB}"/>
              </a:ext>
            </a:extLst>
          </p:cNvPr>
          <p:cNvGrpSpPr/>
          <p:nvPr/>
        </p:nvGrpSpPr>
        <p:grpSpPr>
          <a:xfrm>
            <a:off x="8474655" y="1826267"/>
            <a:ext cx="1355913" cy="979883"/>
            <a:chOff x="11874645" y="2378867"/>
            <a:chExt cx="1627095" cy="1175859"/>
          </a:xfrm>
        </p:grpSpPr>
        <p:pic>
          <p:nvPicPr>
            <p:cNvPr id="7" name="Graphic 6" descr="Call center with solid fill">
              <a:extLst>
                <a:ext uri="{FF2B5EF4-FFF2-40B4-BE49-F238E27FC236}">
                  <a16:creationId xmlns:a16="http://schemas.microsoft.com/office/drawing/2014/main" id="{A184C52C-EE0D-184F-A8A8-52488F573E1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267052" y="2640326"/>
              <a:ext cx="914400" cy="914400"/>
            </a:xfrm>
            <a:prstGeom prst="rect">
              <a:avLst/>
            </a:prstGeom>
          </p:spPr>
        </p:pic>
        <p:sp>
          <p:nvSpPr>
            <p:cNvPr id="44" name="Rectangle 43">
              <a:extLst>
                <a:ext uri="{FF2B5EF4-FFF2-40B4-BE49-F238E27FC236}">
                  <a16:creationId xmlns:a16="http://schemas.microsoft.com/office/drawing/2014/main" id="{F2EA7B68-CB0E-D944-A235-C8C9A59846B2}"/>
                </a:ext>
              </a:extLst>
            </p:cNvPr>
            <p:cNvSpPr/>
            <p:nvPr/>
          </p:nvSpPr>
          <p:spPr bwMode="auto">
            <a:xfrm>
              <a:off x="11874645" y="2378867"/>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OEM/SP</a:t>
              </a:r>
            </a:p>
          </p:txBody>
        </p:sp>
      </p:grpSp>
      <p:grpSp>
        <p:nvGrpSpPr>
          <p:cNvPr id="6" name="Group 5">
            <a:extLst>
              <a:ext uri="{FF2B5EF4-FFF2-40B4-BE49-F238E27FC236}">
                <a16:creationId xmlns:a16="http://schemas.microsoft.com/office/drawing/2014/main" id="{FF2806F1-7E81-3C47-9095-D23A8BB34E37}"/>
              </a:ext>
            </a:extLst>
          </p:cNvPr>
          <p:cNvGrpSpPr/>
          <p:nvPr/>
        </p:nvGrpSpPr>
        <p:grpSpPr>
          <a:xfrm>
            <a:off x="3904306" y="3829416"/>
            <a:ext cx="1355913" cy="1003798"/>
            <a:chOff x="2109047" y="4752515"/>
            <a:chExt cx="1627095" cy="1204557"/>
          </a:xfrm>
        </p:grpSpPr>
        <p:pic>
          <p:nvPicPr>
            <p:cNvPr id="46" name="Graphic 45" descr="Confused person with solid fill">
              <a:extLst>
                <a:ext uri="{FF2B5EF4-FFF2-40B4-BE49-F238E27FC236}">
                  <a16:creationId xmlns:a16="http://schemas.microsoft.com/office/drawing/2014/main" id="{AE898F71-017E-984A-AAD4-1DE69994BA6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58507" y="4752515"/>
              <a:ext cx="787697" cy="787697"/>
            </a:xfrm>
            <a:prstGeom prst="rect">
              <a:avLst/>
            </a:prstGeom>
          </p:spPr>
        </p:pic>
        <p:sp>
          <p:nvSpPr>
            <p:cNvPr id="47" name="Rectangle 46">
              <a:extLst>
                <a:ext uri="{FF2B5EF4-FFF2-40B4-BE49-F238E27FC236}">
                  <a16:creationId xmlns:a16="http://schemas.microsoft.com/office/drawing/2014/main" id="{4F119A63-6AD1-EE47-8090-23BE983884BC}"/>
                </a:ext>
              </a:extLst>
            </p:cNvPr>
            <p:cNvSpPr/>
            <p:nvPr/>
          </p:nvSpPr>
          <p:spPr bwMode="auto">
            <a:xfrm>
              <a:off x="2109047" y="5560229"/>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End User</a:t>
              </a:r>
            </a:p>
          </p:txBody>
        </p:sp>
      </p:grpSp>
      <p:grpSp>
        <p:nvGrpSpPr>
          <p:cNvPr id="8" name="Group 7">
            <a:extLst>
              <a:ext uri="{FF2B5EF4-FFF2-40B4-BE49-F238E27FC236}">
                <a16:creationId xmlns:a16="http://schemas.microsoft.com/office/drawing/2014/main" id="{2A07478A-BF44-2B48-A038-EE22EF63A958}"/>
              </a:ext>
            </a:extLst>
          </p:cNvPr>
          <p:cNvGrpSpPr/>
          <p:nvPr/>
        </p:nvGrpSpPr>
        <p:grpSpPr>
          <a:xfrm>
            <a:off x="8192443" y="3399971"/>
            <a:ext cx="1355913" cy="954749"/>
            <a:chOff x="11758260" y="4253195"/>
            <a:chExt cx="1627095" cy="1145699"/>
          </a:xfrm>
        </p:grpSpPr>
        <p:pic>
          <p:nvPicPr>
            <p:cNvPr id="45" name="Graphic 44" descr="Call center with solid fill">
              <a:extLst>
                <a:ext uri="{FF2B5EF4-FFF2-40B4-BE49-F238E27FC236}">
                  <a16:creationId xmlns:a16="http://schemas.microsoft.com/office/drawing/2014/main" id="{17178971-D8EB-AD4D-A665-53B342B0686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137470" y="4484494"/>
              <a:ext cx="914400" cy="914400"/>
            </a:xfrm>
            <a:prstGeom prst="rect">
              <a:avLst/>
            </a:prstGeom>
          </p:spPr>
        </p:pic>
        <p:sp>
          <p:nvSpPr>
            <p:cNvPr id="48" name="Rectangle 47">
              <a:extLst>
                <a:ext uri="{FF2B5EF4-FFF2-40B4-BE49-F238E27FC236}">
                  <a16:creationId xmlns:a16="http://schemas.microsoft.com/office/drawing/2014/main" id="{F6C98901-CE34-7047-B7F5-18ED1566B35B}"/>
                </a:ext>
              </a:extLst>
            </p:cNvPr>
            <p:cNvSpPr/>
            <p:nvPr/>
          </p:nvSpPr>
          <p:spPr bwMode="auto">
            <a:xfrm>
              <a:off x="11758260" y="4253195"/>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OEM/SP</a:t>
              </a:r>
            </a:p>
          </p:txBody>
        </p:sp>
      </p:grpSp>
      <p:pic>
        <p:nvPicPr>
          <p:cNvPr id="53" name="Graphic 52" descr="Broken Fire Hydrant with solid fill">
            <a:extLst>
              <a:ext uri="{FF2B5EF4-FFF2-40B4-BE49-F238E27FC236}">
                <a16:creationId xmlns:a16="http://schemas.microsoft.com/office/drawing/2014/main" id="{60194E59-9F83-B745-83A6-575436C304E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11343" y="4252847"/>
            <a:ext cx="507018" cy="507018"/>
          </a:xfrm>
          <a:prstGeom prst="rect">
            <a:avLst/>
          </a:prstGeom>
        </p:spPr>
      </p:pic>
      <p:sp>
        <p:nvSpPr>
          <p:cNvPr id="54" name="Rectangle 53">
            <a:extLst>
              <a:ext uri="{FF2B5EF4-FFF2-40B4-BE49-F238E27FC236}">
                <a16:creationId xmlns:a16="http://schemas.microsoft.com/office/drawing/2014/main" id="{AC97C068-FA56-E543-8CA6-11CE04EF848F}"/>
              </a:ext>
            </a:extLst>
          </p:cNvPr>
          <p:cNvSpPr/>
          <p:nvPr/>
        </p:nvSpPr>
        <p:spPr bwMode="auto">
          <a:xfrm>
            <a:off x="6389863" y="3816039"/>
            <a:ext cx="1135276" cy="3917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Regular repair services</a:t>
            </a:r>
          </a:p>
        </p:txBody>
      </p:sp>
      <p:sp>
        <p:nvSpPr>
          <p:cNvPr id="55" name="Rectangle 54">
            <a:extLst>
              <a:ext uri="{FF2B5EF4-FFF2-40B4-BE49-F238E27FC236}">
                <a16:creationId xmlns:a16="http://schemas.microsoft.com/office/drawing/2014/main" id="{594DC8C3-920A-D841-A533-C380A54AC8F3}"/>
              </a:ext>
            </a:extLst>
          </p:cNvPr>
          <p:cNvSpPr/>
          <p:nvPr/>
        </p:nvSpPr>
        <p:spPr bwMode="auto">
          <a:xfrm>
            <a:off x="6488093" y="4314760"/>
            <a:ext cx="936720" cy="39786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Equipment Failure</a:t>
            </a:r>
          </a:p>
        </p:txBody>
      </p:sp>
      <p:sp>
        <p:nvSpPr>
          <p:cNvPr id="56" name="Rectangle 55">
            <a:extLst>
              <a:ext uri="{FF2B5EF4-FFF2-40B4-BE49-F238E27FC236}">
                <a16:creationId xmlns:a16="http://schemas.microsoft.com/office/drawing/2014/main" id="{8B5E5966-D1A5-5A47-9FC8-AAFCE2A0DECE}"/>
              </a:ext>
            </a:extLst>
          </p:cNvPr>
          <p:cNvSpPr/>
          <p:nvPr/>
        </p:nvSpPr>
        <p:spPr bwMode="auto">
          <a:xfrm>
            <a:off x="8023415" y="4360740"/>
            <a:ext cx="1872190" cy="43786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Provides support within contract language</a:t>
            </a:r>
          </a:p>
        </p:txBody>
      </p:sp>
      <p:sp>
        <p:nvSpPr>
          <p:cNvPr id="60" name="Arc 59">
            <a:extLst>
              <a:ext uri="{FF2B5EF4-FFF2-40B4-BE49-F238E27FC236}">
                <a16:creationId xmlns:a16="http://schemas.microsoft.com/office/drawing/2014/main" id="{C9F4E6E8-C7D7-9E46-9A13-AA37A6D855A8}"/>
              </a:ext>
            </a:extLst>
          </p:cNvPr>
          <p:cNvSpPr/>
          <p:nvPr/>
        </p:nvSpPr>
        <p:spPr bwMode="auto">
          <a:xfrm>
            <a:off x="4757428" y="3432188"/>
            <a:ext cx="3965762" cy="644870"/>
          </a:xfrm>
          <a:prstGeom prst="arc">
            <a:avLst>
              <a:gd name="adj1" fmla="val 10828463"/>
              <a:gd name="adj2" fmla="val 21553180"/>
            </a:avLst>
          </a:prstGeom>
          <a:noFill/>
          <a:ln w="28575" cap="flat" cmpd="sng" algn="ctr">
            <a:solidFill>
              <a:schemeClr val="accent6"/>
            </a:solidFill>
            <a:prstDash val="sysDot"/>
            <a:round/>
            <a:headEnd type="arrow" w="med" len="med"/>
            <a:tailEnd type="arrow"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83E1D"/>
              </a:solidFill>
              <a:effectLst/>
              <a:uLnTx/>
              <a:uFillTx/>
              <a:latin typeface="Myriad Pro" panose="020B0503030403020204" pitchFamily="34" charset="0"/>
              <a:ea typeface="+mn-ea"/>
              <a:cs typeface="+mn-cs"/>
            </a:endParaRPr>
          </a:p>
        </p:txBody>
      </p:sp>
      <p:sp>
        <p:nvSpPr>
          <p:cNvPr id="61" name="Rectangle 60">
            <a:extLst>
              <a:ext uri="{FF2B5EF4-FFF2-40B4-BE49-F238E27FC236}">
                <a16:creationId xmlns:a16="http://schemas.microsoft.com/office/drawing/2014/main" id="{A1A160C8-3A98-CF48-A4AE-0EDC11E4F99C}"/>
              </a:ext>
            </a:extLst>
          </p:cNvPr>
          <p:cNvSpPr/>
          <p:nvPr/>
        </p:nvSpPr>
        <p:spPr bwMode="auto">
          <a:xfrm>
            <a:off x="5910983" y="3457922"/>
            <a:ext cx="1614155" cy="28270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rgbClr val="912583"/>
                </a:solidFill>
                <a:effectLst/>
                <a:uLnTx/>
                <a:uFillTx/>
                <a:latin typeface="Myriad Pro" panose="020B0503030403020204" pitchFamily="34" charset="0"/>
                <a:ea typeface="+mn-ea"/>
                <a:cs typeface="+mn-cs"/>
              </a:rPr>
              <a:t>Service Contract</a:t>
            </a:r>
          </a:p>
        </p:txBody>
      </p:sp>
      <p:grpSp>
        <p:nvGrpSpPr>
          <p:cNvPr id="16" name="Group 15">
            <a:extLst>
              <a:ext uri="{FF2B5EF4-FFF2-40B4-BE49-F238E27FC236}">
                <a16:creationId xmlns:a16="http://schemas.microsoft.com/office/drawing/2014/main" id="{87B1AC35-C92A-2143-B70D-49CF54FE7F76}"/>
              </a:ext>
            </a:extLst>
          </p:cNvPr>
          <p:cNvGrpSpPr/>
          <p:nvPr/>
        </p:nvGrpSpPr>
        <p:grpSpPr>
          <a:xfrm>
            <a:off x="3950019" y="4971049"/>
            <a:ext cx="1355913" cy="1003798"/>
            <a:chOff x="4856255" y="6514605"/>
            <a:chExt cx="1627095" cy="1204557"/>
          </a:xfrm>
        </p:grpSpPr>
        <p:pic>
          <p:nvPicPr>
            <p:cNvPr id="63" name="Graphic 62" descr="Confused person with solid fill">
              <a:extLst>
                <a:ext uri="{FF2B5EF4-FFF2-40B4-BE49-F238E27FC236}">
                  <a16:creationId xmlns:a16="http://schemas.microsoft.com/office/drawing/2014/main" id="{A538E938-3713-B347-988A-AB047E2AA3A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305715" y="6514605"/>
              <a:ext cx="787697" cy="787697"/>
            </a:xfrm>
            <a:prstGeom prst="rect">
              <a:avLst/>
            </a:prstGeom>
          </p:spPr>
        </p:pic>
        <p:sp>
          <p:nvSpPr>
            <p:cNvPr id="64" name="Rectangle 63">
              <a:extLst>
                <a:ext uri="{FF2B5EF4-FFF2-40B4-BE49-F238E27FC236}">
                  <a16:creationId xmlns:a16="http://schemas.microsoft.com/office/drawing/2014/main" id="{7E522615-9106-9A40-AF2B-90B3F951FD67}"/>
                </a:ext>
              </a:extLst>
            </p:cNvPr>
            <p:cNvSpPr/>
            <p:nvPr/>
          </p:nvSpPr>
          <p:spPr bwMode="auto">
            <a:xfrm>
              <a:off x="4856255" y="7322319"/>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9DF7">
                      <a:lumMod val="50000"/>
                    </a:srgbClr>
                  </a:solidFill>
                  <a:effectLst/>
                  <a:uLnTx/>
                  <a:uFillTx/>
                  <a:latin typeface="Myriad Pro" panose="020B0503030403020204" pitchFamily="34" charset="0"/>
                  <a:ea typeface="+mn-ea"/>
                  <a:cs typeface="+mn-cs"/>
                </a:rPr>
                <a:t>End User</a:t>
              </a:r>
            </a:p>
          </p:txBody>
        </p:sp>
      </p:grpSp>
      <p:grpSp>
        <p:nvGrpSpPr>
          <p:cNvPr id="18" name="Group 17">
            <a:extLst>
              <a:ext uri="{FF2B5EF4-FFF2-40B4-BE49-F238E27FC236}">
                <a16:creationId xmlns:a16="http://schemas.microsoft.com/office/drawing/2014/main" id="{54C1955B-A156-1D4E-9B9F-E033F65CB119}"/>
              </a:ext>
            </a:extLst>
          </p:cNvPr>
          <p:cNvGrpSpPr/>
          <p:nvPr/>
        </p:nvGrpSpPr>
        <p:grpSpPr>
          <a:xfrm>
            <a:off x="6761317" y="4887027"/>
            <a:ext cx="1355913" cy="975986"/>
            <a:chOff x="8188538" y="6467987"/>
            <a:chExt cx="1627095" cy="1171183"/>
          </a:xfrm>
        </p:grpSpPr>
        <p:pic>
          <p:nvPicPr>
            <p:cNvPr id="62" name="Graphic 61" descr="Call center with solid fill">
              <a:extLst>
                <a:ext uri="{FF2B5EF4-FFF2-40B4-BE49-F238E27FC236}">
                  <a16:creationId xmlns:a16="http://schemas.microsoft.com/office/drawing/2014/main" id="{E59D88AC-F74E-6048-B40C-3FC3783F727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544886" y="6724770"/>
              <a:ext cx="914400" cy="914400"/>
            </a:xfrm>
            <a:prstGeom prst="rect">
              <a:avLst/>
            </a:prstGeom>
          </p:spPr>
        </p:pic>
        <p:sp>
          <p:nvSpPr>
            <p:cNvPr id="65" name="Rectangle 64">
              <a:extLst>
                <a:ext uri="{FF2B5EF4-FFF2-40B4-BE49-F238E27FC236}">
                  <a16:creationId xmlns:a16="http://schemas.microsoft.com/office/drawing/2014/main" id="{C7499E70-8658-7940-B330-636C5671991E}"/>
                </a:ext>
              </a:extLst>
            </p:cNvPr>
            <p:cNvSpPr/>
            <p:nvPr/>
          </p:nvSpPr>
          <p:spPr bwMode="auto">
            <a:xfrm>
              <a:off x="8188538" y="6467987"/>
              <a:ext cx="1627095" cy="396843"/>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OEM/SP</a:t>
              </a:r>
            </a:p>
          </p:txBody>
        </p:sp>
      </p:grpSp>
      <p:sp>
        <p:nvSpPr>
          <p:cNvPr id="66" name="Left-Right Arrow 65">
            <a:extLst>
              <a:ext uri="{FF2B5EF4-FFF2-40B4-BE49-F238E27FC236}">
                <a16:creationId xmlns:a16="http://schemas.microsoft.com/office/drawing/2014/main" id="{B143A105-CE02-D54F-8EEC-683DE49950C6}"/>
              </a:ext>
            </a:extLst>
          </p:cNvPr>
          <p:cNvSpPr/>
          <p:nvPr/>
        </p:nvSpPr>
        <p:spPr bwMode="auto">
          <a:xfrm>
            <a:off x="4985663" y="4897978"/>
            <a:ext cx="2184648" cy="906583"/>
          </a:xfrm>
          <a:prstGeom prst="lef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Myriad Pro" panose="020B0503030403020204" pitchFamily="34" charset="0"/>
                <a:ea typeface="+mn-ea"/>
                <a:cs typeface="+mn-cs"/>
              </a:rPr>
              <a:t>Shared product ownership &amp; full transparency</a:t>
            </a:r>
          </a:p>
        </p:txBody>
      </p:sp>
      <p:sp>
        <p:nvSpPr>
          <p:cNvPr id="68" name="Rectangle 67">
            <a:extLst>
              <a:ext uri="{FF2B5EF4-FFF2-40B4-BE49-F238E27FC236}">
                <a16:creationId xmlns:a16="http://schemas.microsoft.com/office/drawing/2014/main" id="{8F67FE35-9523-DB4A-B405-B4D6B8282B6C}"/>
              </a:ext>
            </a:extLst>
          </p:cNvPr>
          <p:cNvSpPr/>
          <p:nvPr/>
        </p:nvSpPr>
        <p:spPr bwMode="auto">
          <a:xfrm>
            <a:off x="4237469" y="5911942"/>
            <a:ext cx="3802543" cy="30821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Close collaboration &amp; data transparency enable:</a:t>
            </a:r>
          </a:p>
        </p:txBody>
      </p:sp>
      <p:sp>
        <p:nvSpPr>
          <p:cNvPr id="69" name="Rectangle 68">
            <a:extLst>
              <a:ext uri="{FF2B5EF4-FFF2-40B4-BE49-F238E27FC236}">
                <a16:creationId xmlns:a16="http://schemas.microsoft.com/office/drawing/2014/main" id="{CE8BE2EE-A265-084A-99CA-B7F7DF06B40C}"/>
              </a:ext>
            </a:extLst>
          </p:cNvPr>
          <p:cNvSpPr/>
          <p:nvPr/>
        </p:nvSpPr>
        <p:spPr bwMode="auto">
          <a:xfrm>
            <a:off x="8085165" y="5078693"/>
            <a:ext cx="2028240" cy="950611"/>
          </a:xfrm>
          <a:prstGeom prst="rect">
            <a:avLst/>
          </a:prstGeom>
          <a:no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marR="0" lvl="0" indent="-238115"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Real-time evaluation</a:t>
            </a:r>
          </a:p>
          <a:p>
            <a:pPr marL="238115" marR="0" lvl="0" indent="-238115"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Anomaly detection</a:t>
            </a:r>
          </a:p>
          <a:p>
            <a:pPr marL="238115" marR="0" lvl="0" indent="-238115"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Failure prediction</a:t>
            </a:r>
          </a:p>
          <a:p>
            <a:pPr marL="238115" marR="0" lvl="0" indent="-2381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Asset &amp; location tracking</a:t>
            </a:r>
          </a:p>
          <a:p>
            <a:pPr marL="238115" marR="0" lvl="0" indent="-2381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Predictive insights</a:t>
            </a:r>
          </a:p>
          <a:p>
            <a:pPr marL="238115" marR="0" lvl="0" indent="-238115"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endParaRPr>
          </a:p>
        </p:txBody>
      </p:sp>
      <p:cxnSp>
        <p:nvCxnSpPr>
          <p:cNvPr id="49" name="Straight Connector 48">
            <a:extLst>
              <a:ext uri="{FF2B5EF4-FFF2-40B4-BE49-F238E27FC236}">
                <a16:creationId xmlns:a16="http://schemas.microsoft.com/office/drawing/2014/main" id="{9F2C58A2-865C-2141-8773-1C91CB670B63}"/>
              </a:ext>
            </a:extLst>
          </p:cNvPr>
          <p:cNvCxnSpPr>
            <a:cxnSpLocks/>
          </p:cNvCxnSpPr>
          <p:nvPr/>
        </p:nvCxnSpPr>
        <p:spPr bwMode="auto">
          <a:xfrm>
            <a:off x="705675" y="1824422"/>
            <a:ext cx="109986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DB00771A-7C40-1E49-A122-E6B4A2FBE00F}"/>
              </a:ext>
            </a:extLst>
          </p:cNvPr>
          <p:cNvGrpSpPr/>
          <p:nvPr/>
        </p:nvGrpSpPr>
        <p:grpSpPr>
          <a:xfrm>
            <a:off x="705675" y="1826267"/>
            <a:ext cx="3471897" cy="4507708"/>
            <a:chOff x="685798" y="2191520"/>
            <a:chExt cx="4327288" cy="5409249"/>
          </a:xfrm>
        </p:grpSpPr>
        <p:sp>
          <p:nvSpPr>
            <p:cNvPr id="58" name="Rectangle 57">
              <a:extLst>
                <a:ext uri="{FF2B5EF4-FFF2-40B4-BE49-F238E27FC236}">
                  <a16:creationId xmlns:a16="http://schemas.microsoft.com/office/drawing/2014/main" id="{285B237B-E6FF-394F-8AFB-1F528428BFBB}"/>
                </a:ext>
              </a:extLst>
            </p:cNvPr>
            <p:cNvSpPr/>
            <p:nvPr/>
          </p:nvSpPr>
          <p:spPr bwMode="auto">
            <a:xfrm>
              <a:off x="685798" y="6131161"/>
              <a:ext cx="4327287" cy="146960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Through advancements in connectivity and the integration of historic part and failure data within predictive models as well as changes in end user preference, OEMs and End Users can effectively share product ownership and maximize uptime</a:t>
              </a:r>
            </a:p>
          </p:txBody>
        </p:sp>
        <p:sp>
          <p:nvSpPr>
            <p:cNvPr id="25" name="Rectangle 24">
              <a:extLst>
                <a:ext uri="{FF2B5EF4-FFF2-40B4-BE49-F238E27FC236}">
                  <a16:creationId xmlns:a16="http://schemas.microsoft.com/office/drawing/2014/main" id="{A2D920F0-B10C-2548-8BF7-169171002249}"/>
                </a:ext>
              </a:extLst>
            </p:cNvPr>
            <p:cNvSpPr/>
            <p:nvPr/>
          </p:nvSpPr>
          <p:spPr bwMode="auto">
            <a:xfrm>
              <a:off x="685799" y="2191520"/>
              <a:ext cx="4327287" cy="331226"/>
            </a:xfrm>
            <a:prstGeom prst="rect">
              <a:avLst/>
            </a:prstGeom>
            <a:solidFill>
              <a:schemeClr val="accent3"/>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a:ln>
                    <a:noFill/>
                  </a:ln>
                  <a:solidFill>
                    <a:srgbClr val="FFFFFF"/>
                  </a:solidFill>
                  <a:effectLst/>
                  <a:uLnTx/>
                  <a:uFillTx/>
                  <a:latin typeface="Myriad Pro" panose="020B0503030403020204" pitchFamily="34" charset="0"/>
                  <a:ea typeface="+mn-ea"/>
                  <a:cs typeface="+mn-cs"/>
                </a:rPr>
                <a:t>Reactive Maintenance</a:t>
              </a:r>
            </a:p>
          </p:txBody>
        </p:sp>
        <p:sp>
          <p:nvSpPr>
            <p:cNvPr id="26" name="Rectangle 25">
              <a:extLst>
                <a:ext uri="{FF2B5EF4-FFF2-40B4-BE49-F238E27FC236}">
                  <a16:creationId xmlns:a16="http://schemas.microsoft.com/office/drawing/2014/main" id="{AB69223F-B91A-594B-80D7-1756119AEC47}"/>
                </a:ext>
              </a:extLst>
            </p:cNvPr>
            <p:cNvSpPr/>
            <p:nvPr/>
          </p:nvSpPr>
          <p:spPr bwMode="auto">
            <a:xfrm>
              <a:off x="685799" y="3999238"/>
              <a:ext cx="4327287" cy="331226"/>
            </a:xfrm>
            <a:prstGeom prst="rect">
              <a:avLst/>
            </a:prstGeom>
            <a:solidFill>
              <a:schemeClr val="accent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a:ln>
                    <a:noFill/>
                  </a:ln>
                  <a:solidFill>
                    <a:srgbClr val="FFFFFF"/>
                  </a:solidFill>
                  <a:effectLst/>
                  <a:uLnTx/>
                  <a:uFillTx/>
                  <a:latin typeface="Myriad Pro" panose="020B0503030403020204" pitchFamily="34" charset="0"/>
                  <a:ea typeface="+mn-ea"/>
                  <a:cs typeface="+mn-cs"/>
                </a:rPr>
                <a:t>Reactive with Regular Service Contract</a:t>
              </a:r>
            </a:p>
          </p:txBody>
        </p:sp>
        <p:sp>
          <p:nvSpPr>
            <p:cNvPr id="27" name="Rectangle 26">
              <a:extLst>
                <a:ext uri="{FF2B5EF4-FFF2-40B4-BE49-F238E27FC236}">
                  <a16:creationId xmlns:a16="http://schemas.microsoft.com/office/drawing/2014/main" id="{A90E909D-190F-EB49-9760-102A7491D49C}"/>
                </a:ext>
              </a:extLst>
            </p:cNvPr>
            <p:cNvSpPr/>
            <p:nvPr/>
          </p:nvSpPr>
          <p:spPr bwMode="auto">
            <a:xfrm>
              <a:off x="685799" y="5806956"/>
              <a:ext cx="4327287" cy="331226"/>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a:ln>
                    <a:noFill/>
                  </a:ln>
                  <a:solidFill>
                    <a:srgbClr val="FFFFFF"/>
                  </a:solidFill>
                  <a:effectLst/>
                  <a:uLnTx/>
                  <a:uFillTx/>
                  <a:latin typeface="Myriad Pro" panose="020B0503030403020204" pitchFamily="34" charset="0"/>
                  <a:ea typeface="+mn-ea"/>
                  <a:cs typeface="+mn-cs"/>
                </a:rPr>
                <a:t>Predictive Maintenance</a:t>
              </a:r>
            </a:p>
          </p:txBody>
        </p:sp>
        <p:sp>
          <p:nvSpPr>
            <p:cNvPr id="14" name="Rectangle 13">
              <a:extLst>
                <a:ext uri="{FF2B5EF4-FFF2-40B4-BE49-F238E27FC236}">
                  <a16:creationId xmlns:a16="http://schemas.microsoft.com/office/drawing/2014/main" id="{86FCAA78-C834-514B-A163-88E29FF2702A}"/>
                </a:ext>
              </a:extLst>
            </p:cNvPr>
            <p:cNvSpPr/>
            <p:nvPr/>
          </p:nvSpPr>
          <p:spPr bwMode="auto">
            <a:xfrm>
              <a:off x="685799" y="2522746"/>
              <a:ext cx="4327287" cy="146960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dirty="0">
                  <a:ln>
                    <a:noFill/>
                  </a:ln>
                  <a:solidFill>
                    <a:srgbClr val="009DF7">
                      <a:lumMod val="50000"/>
                    </a:srgbClr>
                  </a:solidFill>
                  <a:effectLst/>
                  <a:uLnTx/>
                  <a:uFillTx/>
                  <a:latin typeface="Myriad Pro" panose="020B0503030403020204" pitchFamily="34" charset="0"/>
                  <a:ea typeface="+mn-ea"/>
                  <a:cs typeface="+mn-cs"/>
                </a:rPr>
                <a:t>The traditional method of OEM repair &amp; replacement services is still in use today, with end users reacting to service events (planned or unplanned) by contacting OEMs for assistance</a:t>
              </a:r>
            </a:p>
          </p:txBody>
        </p:sp>
        <p:sp>
          <p:nvSpPr>
            <p:cNvPr id="57" name="Rectangle 56">
              <a:extLst>
                <a:ext uri="{FF2B5EF4-FFF2-40B4-BE49-F238E27FC236}">
                  <a16:creationId xmlns:a16="http://schemas.microsoft.com/office/drawing/2014/main" id="{C99FD94C-D844-4B44-8B40-BB3398AC4AC4}"/>
                </a:ext>
              </a:extLst>
            </p:cNvPr>
            <p:cNvSpPr/>
            <p:nvPr/>
          </p:nvSpPr>
          <p:spPr bwMode="auto">
            <a:xfrm>
              <a:off x="685799" y="4327276"/>
              <a:ext cx="4327287" cy="146960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0" i="0" u="none" strike="noStrike" kern="1200" cap="none" spc="0" normalizeH="0" baseline="0" noProof="0">
                  <a:ln>
                    <a:noFill/>
                  </a:ln>
                  <a:solidFill>
                    <a:srgbClr val="009DF7">
                      <a:lumMod val="50000"/>
                    </a:srgbClr>
                  </a:solidFill>
                  <a:effectLst/>
                  <a:uLnTx/>
                  <a:uFillTx/>
                  <a:latin typeface="Myriad Pro" panose="020B0503030403020204" pitchFamily="34" charset="0"/>
                  <a:ea typeface="+mn-ea"/>
                  <a:cs typeface="+mn-cs"/>
                </a:rPr>
                <a:t>Some OEMs and end customers have evolved to reactive maintenance with a regular service contract, enabling end users and OEMs to collaborate live on device issues and troubleshoot before breakdowns</a:t>
              </a:r>
            </a:p>
          </p:txBody>
        </p:sp>
      </p:grpSp>
      <p:sp>
        <p:nvSpPr>
          <p:cNvPr id="73" name="Rectangle 72">
            <a:extLst>
              <a:ext uri="{FF2B5EF4-FFF2-40B4-BE49-F238E27FC236}">
                <a16:creationId xmlns:a16="http://schemas.microsoft.com/office/drawing/2014/main" id="{D92ADCD3-E6E6-A041-AB26-1DC13EBD2F75}"/>
              </a:ext>
            </a:extLst>
          </p:cNvPr>
          <p:cNvSpPr/>
          <p:nvPr/>
        </p:nvSpPr>
        <p:spPr bwMode="auto">
          <a:xfrm>
            <a:off x="10181837" y="4829818"/>
            <a:ext cx="1526952" cy="150415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dirty="0">
                <a:ln>
                  <a:noFill/>
                </a:ln>
                <a:solidFill>
                  <a:srgbClr val="912583">
                    <a:lumMod val="60000"/>
                    <a:lumOff val="40000"/>
                  </a:srgbClr>
                </a:solidFill>
                <a:effectLst/>
                <a:uLnTx/>
                <a:uFillTx/>
                <a:latin typeface="Montserrat"/>
                <a:ea typeface="+mn-ea"/>
                <a:cs typeface="+mn-cs"/>
              </a:rPr>
              <a:t>Services Enabled</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Predictive Maintenance</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Supply Chain / Logistics Management</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Uptime as a services</a:t>
            </a: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sz="1667" b="0" i="0" u="none" strike="noStrike" kern="1200" cap="none" spc="0" normalizeH="0" baseline="0" noProof="0" dirty="0">
              <a:ln>
                <a:noFill/>
              </a:ln>
              <a:solidFill>
                <a:srgbClr val="E83E1D"/>
              </a:solidFill>
              <a:effectLst/>
              <a:uLnTx/>
              <a:uFillTx/>
              <a:latin typeface="Montserrat"/>
              <a:ea typeface="ＭＳ Ｐゴシック" pitchFamily="-65" charset="-128"/>
              <a:cs typeface="ＭＳ Ｐゴシック" pitchFamily="-65" charset="-128"/>
            </a:endParaRPr>
          </a:p>
        </p:txBody>
      </p:sp>
      <p:sp>
        <p:nvSpPr>
          <p:cNvPr id="74" name="Rectangle 73">
            <a:extLst>
              <a:ext uri="{FF2B5EF4-FFF2-40B4-BE49-F238E27FC236}">
                <a16:creationId xmlns:a16="http://schemas.microsoft.com/office/drawing/2014/main" id="{397E2E79-FD94-F741-A4EE-56AF7FCFAE8B}"/>
              </a:ext>
            </a:extLst>
          </p:cNvPr>
          <p:cNvSpPr/>
          <p:nvPr/>
        </p:nvSpPr>
        <p:spPr bwMode="auto">
          <a:xfrm>
            <a:off x="10181134" y="3325664"/>
            <a:ext cx="1526952" cy="150415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dirty="0">
                <a:ln>
                  <a:noFill/>
                </a:ln>
                <a:solidFill>
                  <a:srgbClr val="912583"/>
                </a:solidFill>
                <a:effectLst/>
                <a:uLnTx/>
                <a:uFillTx/>
                <a:latin typeface="Montserrat"/>
                <a:ea typeface="+mn-ea"/>
                <a:cs typeface="+mn-cs"/>
              </a:rPr>
              <a:t>Services Enabled</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ＭＳ Ｐゴシック" pitchFamily="-65" charset="-128"/>
                <a:cs typeface="ＭＳ Ｐゴシック" pitchFamily="-65" charset="-128"/>
              </a:rPr>
              <a:t>Asset Management &amp; Reliability</a:t>
            </a:r>
          </a:p>
          <a:p>
            <a:pPr marL="142869" marR="0" lvl="0" indent="-1428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Supply Chain / Logistics Management</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E83E1D"/>
              </a:solidFill>
              <a:effectLst/>
              <a:uLnTx/>
              <a:uFillTx/>
              <a:latin typeface="Montserrat"/>
              <a:ea typeface="ＭＳ Ｐゴシック" pitchFamily="-65" charset="-128"/>
              <a:cs typeface="ＭＳ Ｐゴシック" pitchFamily="-65" charset="-128"/>
            </a:endParaRP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67" b="0" i="0" u="none" strike="noStrike" kern="1200" cap="none" spc="0" normalizeH="0" baseline="0" noProof="0" dirty="0">
              <a:ln>
                <a:noFill/>
              </a:ln>
              <a:solidFill>
                <a:srgbClr val="E83E1D"/>
              </a:solidFill>
              <a:effectLst/>
              <a:uLnTx/>
              <a:uFillTx/>
              <a:latin typeface="Montserrat"/>
              <a:ea typeface="ＭＳ Ｐゴシック" pitchFamily="-65" charset="-128"/>
              <a:cs typeface="ＭＳ Ｐゴシック" pitchFamily="-65" charset="-128"/>
            </a:endParaRPr>
          </a:p>
        </p:txBody>
      </p:sp>
      <p:sp>
        <p:nvSpPr>
          <p:cNvPr id="75" name="Rectangle 74">
            <a:extLst>
              <a:ext uri="{FF2B5EF4-FFF2-40B4-BE49-F238E27FC236}">
                <a16:creationId xmlns:a16="http://schemas.microsoft.com/office/drawing/2014/main" id="{F3D1EBC2-7361-2848-9E8A-C76DA478D60D}"/>
              </a:ext>
            </a:extLst>
          </p:cNvPr>
          <p:cNvSpPr/>
          <p:nvPr/>
        </p:nvSpPr>
        <p:spPr bwMode="auto">
          <a:xfrm>
            <a:off x="10177368" y="1817342"/>
            <a:ext cx="1526952" cy="150961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1167" b="1" i="0" u="none" strike="noStrike" kern="1200" cap="none" spc="0" normalizeH="0" baseline="0" noProof="0" dirty="0">
                <a:ln>
                  <a:noFill/>
                </a:ln>
                <a:solidFill>
                  <a:srgbClr val="F49200"/>
                </a:solidFill>
                <a:effectLst/>
                <a:uLnTx/>
                <a:uFillTx/>
                <a:latin typeface="Montserrat"/>
                <a:ea typeface="+mn-ea"/>
                <a:cs typeface="+mn-cs"/>
              </a:rPr>
              <a:t>Services Enabled</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Field Maintenance &amp; Repair Services</a:t>
            </a: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ＭＳ Ｐゴシック" pitchFamily="-65" charset="-128"/>
                <a:cs typeface="ＭＳ Ｐゴシック" pitchFamily="-65" charset="-128"/>
              </a:rPr>
              <a:t>Customer Support</a:t>
            </a:r>
          </a:p>
          <a:p>
            <a:pPr marL="142869" marR="0" lvl="0" indent="-14286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Service Contract &amp; Management</a:t>
            </a:r>
            <a:endParaRPr kumimoji="0" lang="en-US" sz="1000" b="0" i="0" u="none" strike="noStrike" kern="1200" cap="none" spc="0" normalizeH="0" baseline="0" noProof="0" dirty="0">
              <a:ln>
                <a:noFill/>
              </a:ln>
              <a:solidFill>
                <a:srgbClr val="009DF7">
                  <a:lumMod val="50000"/>
                </a:srgbClr>
              </a:solidFill>
              <a:effectLst/>
              <a:uLnTx/>
              <a:uFillTx/>
              <a:latin typeface="Montserrat"/>
              <a:ea typeface="ＭＳ Ｐゴシック" pitchFamily="-65" charset="-128"/>
              <a:cs typeface="ＭＳ Ｐゴシック" pitchFamily="-65" charset="-128"/>
            </a:endParaRPr>
          </a:p>
          <a:p>
            <a:pPr marL="142869" marR="0" lvl="0" indent="-142869" algn="l" defTabSz="76197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9DF7">
                    <a:lumMod val="50000"/>
                  </a:srgbClr>
                </a:solidFill>
                <a:effectLst/>
                <a:uLnTx/>
                <a:uFillTx/>
                <a:latin typeface="Montserrat"/>
                <a:ea typeface="+mn-ea"/>
                <a:cs typeface="+mn-cs"/>
              </a:rPr>
              <a:t>Reactive Maintenance</a:t>
            </a:r>
            <a:endParaRPr kumimoji="0" lang="en-US" sz="1000" b="0" i="0" u="none" strike="noStrike" kern="1200" cap="none" spc="0" normalizeH="0" baseline="0" noProof="0" dirty="0">
              <a:ln>
                <a:noFill/>
              </a:ln>
              <a:solidFill>
                <a:srgbClr val="009DF7">
                  <a:lumMod val="50000"/>
                </a:srgbClr>
              </a:solidFill>
              <a:effectLst/>
              <a:uLnTx/>
              <a:uFillTx/>
              <a:latin typeface="Montserrat"/>
              <a:ea typeface="ＭＳ Ｐゴシック" pitchFamily="-65" charset="-128"/>
              <a:cs typeface="ＭＳ Ｐゴシック" pitchFamily="-65" charset="-128"/>
            </a:endParaRPr>
          </a:p>
        </p:txBody>
      </p:sp>
    </p:spTree>
    <p:extLst>
      <p:ext uri="{BB962C8B-B14F-4D97-AF65-F5344CB8AC3E}">
        <p14:creationId xmlns:p14="http://schemas.microsoft.com/office/powerpoint/2010/main" val="38936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6931A1-5C65-D942-AB32-DEA996751BA6}"/>
              </a:ext>
            </a:extLst>
          </p:cNvPr>
          <p:cNvSpPr>
            <a:spLocks noGrp="1"/>
          </p:cNvSpPr>
          <p:nvPr>
            <p:ph type="title"/>
          </p:nvPr>
        </p:nvSpPr>
        <p:spPr>
          <a:xfrm>
            <a:off x="839788" y="63882"/>
            <a:ext cx="9401070" cy="447675"/>
          </a:xfrm>
        </p:spPr>
        <p:txBody>
          <a:bodyPr/>
          <a:lstStyle/>
          <a:p>
            <a:r>
              <a:rPr lang="en-US" dirty="0"/>
              <a:t>Overview of Report Elements &amp; Supporting Materials</a:t>
            </a:r>
          </a:p>
        </p:txBody>
      </p:sp>
      <p:sp>
        <p:nvSpPr>
          <p:cNvPr id="7" name="Text Placeholder 6">
            <a:extLst>
              <a:ext uri="{FF2B5EF4-FFF2-40B4-BE49-F238E27FC236}">
                <a16:creationId xmlns:a16="http://schemas.microsoft.com/office/drawing/2014/main" id="{23C3DD93-8AB1-1240-AE1F-83F77BB6C7AD}"/>
              </a:ext>
            </a:extLst>
          </p:cNvPr>
          <p:cNvSpPr>
            <a:spLocks noGrp="1"/>
          </p:cNvSpPr>
          <p:nvPr>
            <p:ph type="body" sz="quarter" idx="12"/>
          </p:nvPr>
        </p:nvSpPr>
        <p:spPr>
          <a:xfrm>
            <a:off x="839788" y="1233487"/>
            <a:ext cx="10512425" cy="610885"/>
          </a:xfrm>
        </p:spPr>
        <p:txBody>
          <a:bodyPr>
            <a:noAutofit/>
          </a:bodyPr>
          <a:lstStyle/>
          <a:p>
            <a:pPr marL="0" indent="0">
              <a:lnSpc>
                <a:spcPct val="100000"/>
              </a:lnSpc>
              <a:buNone/>
            </a:pPr>
            <a:r>
              <a:rPr lang="en-US" sz="1600">
                <a:solidFill>
                  <a:schemeClr val="tx2"/>
                </a:solidFill>
                <a:latin typeface="Montserrat" pitchFamily="2" charset="77"/>
              </a:rPr>
              <a:t>Harbor will use a combination of secondary and primary research to support each section of the report. In addition, an AI&amp;PMIB forecast model will augment our research with quantitative market sizing data and trends</a:t>
            </a:r>
          </a:p>
        </p:txBody>
      </p:sp>
      <p:sp>
        <p:nvSpPr>
          <p:cNvPr id="13" name="TextBox 12">
            <a:extLst>
              <a:ext uri="{FF2B5EF4-FFF2-40B4-BE49-F238E27FC236}">
                <a16:creationId xmlns:a16="http://schemas.microsoft.com/office/drawing/2014/main" id="{DCE142F3-A1D4-D447-A0D3-8474A99EBF63}"/>
              </a:ext>
            </a:extLst>
          </p:cNvPr>
          <p:cNvSpPr txBox="1"/>
          <p:nvPr/>
        </p:nvSpPr>
        <p:spPr>
          <a:xfrm>
            <a:off x="317281" y="3463943"/>
            <a:ext cx="13601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ontserrat"/>
                <a:ea typeface="+mn-ea"/>
                <a:cs typeface="+mn-cs"/>
              </a:rPr>
              <a:t>Topics Covered</a:t>
            </a:r>
          </a:p>
        </p:txBody>
      </p:sp>
      <p:sp>
        <p:nvSpPr>
          <p:cNvPr id="14" name="TextBox 13">
            <a:extLst>
              <a:ext uri="{FF2B5EF4-FFF2-40B4-BE49-F238E27FC236}">
                <a16:creationId xmlns:a16="http://schemas.microsoft.com/office/drawing/2014/main" id="{71F993FD-8A96-E142-B139-098EF621CAA5}"/>
              </a:ext>
            </a:extLst>
          </p:cNvPr>
          <p:cNvSpPr txBox="1"/>
          <p:nvPr/>
        </p:nvSpPr>
        <p:spPr>
          <a:xfrm>
            <a:off x="275507" y="4940609"/>
            <a:ext cx="13601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ontserrat"/>
                <a:ea typeface="+mn-ea"/>
                <a:cs typeface="+mn-cs"/>
              </a:rPr>
              <a:t>Core Supporting Materials</a:t>
            </a:r>
          </a:p>
        </p:txBody>
      </p:sp>
      <p:cxnSp>
        <p:nvCxnSpPr>
          <p:cNvPr id="16" name="Straight Connector 15">
            <a:extLst>
              <a:ext uri="{FF2B5EF4-FFF2-40B4-BE49-F238E27FC236}">
                <a16:creationId xmlns:a16="http://schemas.microsoft.com/office/drawing/2014/main" id="{70A33AF2-C5D4-F044-8AB7-87F9CC68CB7A}"/>
              </a:ext>
            </a:extLst>
          </p:cNvPr>
          <p:cNvCxnSpPr/>
          <p:nvPr/>
        </p:nvCxnSpPr>
        <p:spPr>
          <a:xfrm>
            <a:off x="1483141" y="2606692"/>
            <a:ext cx="0" cy="3314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892609-2572-FE49-AB5C-2E63A09F981B}"/>
              </a:ext>
            </a:extLst>
          </p:cNvPr>
          <p:cNvCxnSpPr>
            <a:cxnSpLocks/>
          </p:cNvCxnSpPr>
          <p:nvPr/>
        </p:nvCxnSpPr>
        <p:spPr>
          <a:xfrm flipH="1">
            <a:off x="1483141" y="3410602"/>
            <a:ext cx="9869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8C9F91-692C-3C4F-A859-A20A925AA702}"/>
              </a:ext>
            </a:extLst>
          </p:cNvPr>
          <p:cNvCxnSpPr>
            <a:cxnSpLocks/>
          </p:cNvCxnSpPr>
          <p:nvPr/>
        </p:nvCxnSpPr>
        <p:spPr>
          <a:xfrm flipH="1">
            <a:off x="317281" y="4826744"/>
            <a:ext cx="1112848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44EB6C-DC4D-4047-A642-304AE7158ADE}"/>
              </a:ext>
            </a:extLst>
          </p:cNvPr>
          <p:cNvCxnSpPr>
            <a:cxnSpLocks/>
          </p:cNvCxnSpPr>
          <p:nvPr/>
        </p:nvCxnSpPr>
        <p:spPr>
          <a:xfrm>
            <a:off x="3498631" y="2606692"/>
            <a:ext cx="0" cy="33147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FFDE8C-B5E6-274E-B0B2-BEB863464F56}"/>
              </a:ext>
            </a:extLst>
          </p:cNvPr>
          <p:cNvCxnSpPr>
            <a:cxnSpLocks/>
          </p:cNvCxnSpPr>
          <p:nvPr/>
        </p:nvCxnSpPr>
        <p:spPr>
          <a:xfrm>
            <a:off x="5578893" y="2606692"/>
            <a:ext cx="0" cy="33147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E0AE19-0068-EA4E-8F85-C4D288DD7029}"/>
              </a:ext>
            </a:extLst>
          </p:cNvPr>
          <p:cNvCxnSpPr>
            <a:cxnSpLocks/>
          </p:cNvCxnSpPr>
          <p:nvPr/>
        </p:nvCxnSpPr>
        <p:spPr>
          <a:xfrm>
            <a:off x="7605813" y="2606692"/>
            <a:ext cx="0" cy="33147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80AC52-402E-BD4A-89AD-74B92CD88D81}"/>
              </a:ext>
            </a:extLst>
          </p:cNvPr>
          <p:cNvSpPr txBox="1"/>
          <p:nvPr/>
        </p:nvSpPr>
        <p:spPr>
          <a:xfrm>
            <a:off x="1467900" y="3430490"/>
            <a:ext cx="1996442" cy="1277273"/>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Introduction: Smart Systems and services in IBs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Trends and forces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Definition and evolution of predictive maintenance &amp; its benefits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Introduction to AI</a:t>
            </a:r>
          </a:p>
        </p:txBody>
      </p:sp>
      <p:sp>
        <p:nvSpPr>
          <p:cNvPr id="30" name="TextBox 29">
            <a:extLst>
              <a:ext uri="{FF2B5EF4-FFF2-40B4-BE49-F238E27FC236}">
                <a16:creationId xmlns:a16="http://schemas.microsoft.com/office/drawing/2014/main" id="{560EF58B-007B-4646-B1DA-A5D459CDFB0D}"/>
              </a:ext>
            </a:extLst>
          </p:cNvPr>
          <p:cNvSpPr txBox="1"/>
          <p:nvPr/>
        </p:nvSpPr>
        <p:spPr>
          <a:xfrm>
            <a:off x="1482132" y="4940609"/>
            <a:ext cx="1996442" cy="600164"/>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Secondary research</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IDI’s with experts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ysClr val="windowText" lastClr="000000"/>
              </a:solidFill>
              <a:effectLst/>
              <a:uLnTx/>
              <a:uFillTx/>
              <a:latin typeface="Montserrat"/>
              <a:ea typeface="+mn-ea"/>
              <a:cs typeface="+mn-cs"/>
            </a:endParaRPr>
          </a:p>
        </p:txBody>
      </p:sp>
      <p:sp>
        <p:nvSpPr>
          <p:cNvPr id="31" name="TextBox 30">
            <a:extLst>
              <a:ext uri="{FF2B5EF4-FFF2-40B4-BE49-F238E27FC236}">
                <a16:creationId xmlns:a16="http://schemas.microsoft.com/office/drawing/2014/main" id="{AC124CEC-BC45-8D4C-88B0-FF005E139777}"/>
              </a:ext>
            </a:extLst>
          </p:cNvPr>
          <p:cNvSpPr txBox="1"/>
          <p:nvPr/>
        </p:nvSpPr>
        <p:spPr>
          <a:xfrm>
            <a:off x="3490426" y="3660293"/>
            <a:ext cx="1993291" cy="1446550"/>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Overview of changing demographics, including analysis of survey results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Pain points that frustrate operators the most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Willingness to pay for AI&amp;PM solutions and preferred prices and packages</a:t>
            </a:r>
          </a:p>
        </p:txBody>
      </p:sp>
      <p:sp>
        <p:nvSpPr>
          <p:cNvPr id="33" name="TextBox 32">
            <a:extLst>
              <a:ext uri="{FF2B5EF4-FFF2-40B4-BE49-F238E27FC236}">
                <a16:creationId xmlns:a16="http://schemas.microsoft.com/office/drawing/2014/main" id="{5031A9F2-1C0B-5149-BF7F-169606A40A12}"/>
              </a:ext>
            </a:extLst>
          </p:cNvPr>
          <p:cNvSpPr txBox="1"/>
          <p:nvPr/>
        </p:nvSpPr>
        <p:spPr>
          <a:xfrm>
            <a:off x="9640489" y="3561381"/>
            <a:ext cx="1907626" cy="1277273"/>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Summary &amp; call to action to improve AI&amp;PMIB</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Recommendations by player type (including short term, medium term, and long term)</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Final remarks</a:t>
            </a:r>
          </a:p>
        </p:txBody>
      </p:sp>
      <p:sp>
        <p:nvSpPr>
          <p:cNvPr id="34" name="TextBox 33">
            <a:extLst>
              <a:ext uri="{FF2B5EF4-FFF2-40B4-BE49-F238E27FC236}">
                <a16:creationId xmlns:a16="http://schemas.microsoft.com/office/drawing/2014/main" id="{47DF09BD-B0E7-DD4E-916B-1CD78E03F56A}"/>
              </a:ext>
            </a:extLst>
          </p:cNvPr>
          <p:cNvSpPr txBox="1"/>
          <p:nvPr/>
        </p:nvSpPr>
        <p:spPr>
          <a:xfrm>
            <a:off x="3497631" y="5542309"/>
            <a:ext cx="2070599" cy="938719"/>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Secondary research</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Customer survey</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experts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suppliers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endParaRPr>
          </a:p>
        </p:txBody>
      </p:sp>
      <p:sp>
        <p:nvSpPr>
          <p:cNvPr id="36" name="TextBox 35">
            <a:extLst>
              <a:ext uri="{FF2B5EF4-FFF2-40B4-BE49-F238E27FC236}">
                <a16:creationId xmlns:a16="http://schemas.microsoft.com/office/drawing/2014/main" id="{49A274D1-AF38-E647-8269-A154D7DB1D7C}"/>
              </a:ext>
            </a:extLst>
          </p:cNvPr>
          <p:cNvSpPr txBox="1"/>
          <p:nvPr/>
        </p:nvSpPr>
        <p:spPr>
          <a:xfrm>
            <a:off x="9640489" y="4933860"/>
            <a:ext cx="2251693" cy="769441"/>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Secondary research</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experts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suppliers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endParaRPr>
          </a:p>
        </p:txBody>
      </p:sp>
      <p:cxnSp>
        <p:nvCxnSpPr>
          <p:cNvPr id="39" name="Straight Connector 38">
            <a:extLst>
              <a:ext uri="{FF2B5EF4-FFF2-40B4-BE49-F238E27FC236}">
                <a16:creationId xmlns:a16="http://schemas.microsoft.com/office/drawing/2014/main" id="{E7E66445-EC27-3349-AFF5-40A1188793A4}"/>
              </a:ext>
            </a:extLst>
          </p:cNvPr>
          <p:cNvCxnSpPr>
            <a:cxnSpLocks/>
          </p:cNvCxnSpPr>
          <p:nvPr/>
        </p:nvCxnSpPr>
        <p:spPr>
          <a:xfrm flipH="1">
            <a:off x="317281" y="3410602"/>
            <a:ext cx="1150619"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E788864-4EF9-0A42-880A-87AB6927A485}"/>
              </a:ext>
            </a:extLst>
          </p:cNvPr>
          <p:cNvSpPr txBox="1"/>
          <p:nvPr/>
        </p:nvSpPr>
        <p:spPr>
          <a:xfrm>
            <a:off x="1507769" y="2670449"/>
            <a:ext cx="199703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Introduction to the project, intelligent buildings, and predictive maintenance</a:t>
            </a:r>
          </a:p>
        </p:txBody>
      </p:sp>
      <p:sp>
        <p:nvSpPr>
          <p:cNvPr id="43" name="TextBox 42">
            <a:extLst>
              <a:ext uri="{FF2B5EF4-FFF2-40B4-BE49-F238E27FC236}">
                <a16:creationId xmlns:a16="http://schemas.microsoft.com/office/drawing/2014/main" id="{84B4A65C-51C2-6341-85D5-2C3A9654A7B8}"/>
              </a:ext>
            </a:extLst>
          </p:cNvPr>
          <p:cNvSpPr txBox="1"/>
          <p:nvPr/>
        </p:nvSpPr>
        <p:spPr>
          <a:xfrm>
            <a:off x="3534685" y="2670449"/>
            <a:ext cx="19496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Deep dive into the changing customer demographics and needs that are driving the need for AI&amp;PM solutions</a:t>
            </a:r>
          </a:p>
        </p:txBody>
      </p:sp>
      <p:sp>
        <p:nvSpPr>
          <p:cNvPr id="45" name="TextBox 44">
            <a:extLst>
              <a:ext uri="{FF2B5EF4-FFF2-40B4-BE49-F238E27FC236}">
                <a16:creationId xmlns:a16="http://schemas.microsoft.com/office/drawing/2014/main" id="{69F6B3A7-0E5E-1343-9F61-C357423EFE8A}"/>
              </a:ext>
            </a:extLst>
          </p:cNvPr>
          <p:cNvSpPr txBox="1"/>
          <p:nvPr/>
        </p:nvSpPr>
        <p:spPr>
          <a:xfrm>
            <a:off x="9640642" y="2728871"/>
            <a:ext cx="171157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Summary of key points and recommendations to ecosystem participants</a:t>
            </a:r>
          </a:p>
        </p:txBody>
      </p:sp>
      <p:cxnSp>
        <p:nvCxnSpPr>
          <p:cNvPr id="37" name="Straight Connector 36">
            <a:extLst>
              <a:ext uri="{FF2B5EF4-FFF2-40B4-BE49-F238E27FC236}">
                <a16:creationId xmlns:a16="http://schemas.microsoft.com/office/drawing/2014/main" id="{71BC07AB-564A-E14B-9408-8BFA8391BF96}"/>
              </a:ext>
            </a:extLst>
          </p:cNvPr>
          <p:cNvCxnSpPr>
            <a:cxnSpLocks/>
          </p:cNvCxnSpPr>
          <p:nvPr/>
        </p:nvCxnSpPr>
        <p:spPr>
          <a:xfrm>
            <a:off x="9627476" y="2636996"/>
            <a:ext cx="0" cy="33147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8" name="Right Arrow 7">
            <a:extLst>
              <a:ext uri="{FF2B5EF4-FFF2-40B4-BE49-F238E27FC236}">
                <a16:creationId xmlns:a16="http://schemas.microsoft.com/office/drawing/2014/main" id="{A3303461-849D-C04E-BF3E-86EB2642C302}"/>
              </a:ext>
            </a:extLst>
          </p:cNvPr>
          <p:cNvSpPr/>
          <p:nvPr/>
        </p:nvSpPr>
        <p:spPr>
          <a:xfrm>
            <a:off x="1483140" y="1927698"/>
            <a:ext cx="10259086" cy="1005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6CB8BC5B-2026-F549-BCD8-1A08D6C37CB1}"/>
              </a:ext>
            </a:extLst>
          </p:cNvPr>
          <p:cNvSpPr txBox="1"/>
          <p:nvPr/>
        </p:nvSpPr>
        <p:spPr>
          <a:xfrm>
            <a:off x="1467900" y="2130693"/>
            <a:ext cx="2030729"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ontserrat"/>
                <a:ea typeface="+mn-ea"/>
                <a:cs typeface="+mn-cs"/>
              </a:rPr>
              <a:t>The Evolution of AI &amp; Predictive Maintenance in Intelligent Buildings</a:t>
            </a:r>
          </a:p>
        </p:txBody>
      </p:sp>
      <p:sp>
        <p:nvSpPr>
          <p:cNvPr id="10" name="TextBox 9">
            <a:extLst>
              <a:ext uri="{FF2B5EF4-FFF2-40B4-BE49-F238E27FC236}">
                <a16:creationId xmlns:a16="http://schemas.microsoft.com/office/drawing/2014/main" id="{6BAC0A20-7295-8444-9BBA-BE21B80E2D00}"/>
              </a:ext>
            </a:extLst>
          </p:cNvPr>
          <p:cNvSpPr txBox="1"/>
          <p:nvPr/>
        </p:nvSpPr>
        <p:spPr>
          <a:xfrm>
            <a:off x="3498630" y="2134385"/>
            <a:ext cx="224028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ontserrat"/>
                <a:ea typeface="+mn-ea"/>
                <a:cs typeface="+mn-cs"/>
              </a:rPr>
              <a:t>The Evolving Consumer: Realizing the Promised Value of Predictive Maintenance</a:t>
            </a:r>
          </a:p>
        </p:txBody>
      </p:sp>
      <p:sp>
        <p:nvSpPr>
          <p:cNvPr id="32" name="TextBox 31">
            <a:extLst>
              <a:ext uri="{FF2B5EF4-FFF2-40B4-BE49-F238E27FC236}">
                <a16:creationId xmlns:a16="http://schemas.microsoft.com/office/drawing/2014/main" id="{C040BFE4-F4C3-F547-AE57-4EF9053AF941}"/>
              </a:ext>
            </a:extLst>
          </p:cNvPr>
          <p:cNvSpPr txBox="1"/>
          <p:nvPr/>
        </p:nvSpPr>
        <p:spPr>
          <a:xfrm>
            <a:off x="7659538" y="3499758"/>
            <a:ext cx="1946918" cy="1446550"/>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Explanation of how AI can improve predictive services in Intelligent Buildings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Barriers to adoption (e.g. data quality, privacy)</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Technical architecture and future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endParaRPr>
          </a:p>
        </p:txBody>
      </p:sp>
      <p:sp>
        <p:nvSpPr>
          <p:cNvPr id="35" name="TextBox 34">
            <a:extLst>
              <a:ext uri="{FF2B5EF4-FFF2-40B4-BE49-F238E27FC236}">
                <a16:creationId xmlns:a16="http://schemas.microsoft.com/office/drawing/2014/main" id="{560EF05F-6E32-3548-B8F9-666FAEF47548}"/>
              </a:ext>
            </a:extLst>
          </p:cNvPr>
          <p:cNvSpPr txBox="1"/>
          <p:nvPr/>
        </p:nvSpPr>
        <p:spPr>
          <a:xfrm>
            <a:off x="7610014" y="5179425"/>
            <a:ext cx="1996442" cy="769441"/>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Secondary research</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AI&amp;PMIB forecast model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experts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suppliers</a:t>
            </a:r>
          </a:p>
        </p:txBody>
      </p:sp>
      <p:sp>
        <p:nvSpPr>
          <p:cNvPr id="44" name="TextBox 43">
            <a:extLst>
              <a:ext uri="{FF2B5EF4-FFF2-40B4-BE49-F238E27FC236}">
                <a16:creationId xmlns:a16="http://schemas.microsoft.com/office/drawing/2014/main" id="{342BCED0-82FA-C444-A24D-75620472D545}"/>
              </a:ext>
            </a:extLst>
          </p:cNvPr>
          <p:cNvSpPr txBox="1"/>
          <p:nvPr/>
        </p:nvSpPr>
        <p:spPr>
          <a:xfrm>
            <a:off x="7659538" y="2668703"/>
            <a:ext cx="20363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Deep dive into AI’s role in augmenting predictive maintenance and enabling new services for Intelligent Buildings</a:t>
            </a:r>
          </a:p>
        </p:txBody>
      </p:sp>
      <p:sp>
        <p:nvSpPr>
          <p:cNvPr id="11" name="TextBox 10">
            <a:extLst>
              <a:ext uri="{FF2B5EF4-FFF2-40B4-BE49-F238E27FC236}">
                <a16:creationId xmlns:a16="http://schemas.microsoft.com/office/drawing/2014/main" id="{43EA3185-A91F-9145-85C3-D69C40DF659F}"/>
              </a:ext>
            </a:extLst>
          </p:cNvPr>
          <p:cNvSpPr txBox="1"/>
          <p:nvPr/>
        </p:nvSpPr>
        <p:spPr>
          <a:xfrm>
            <a:off x="7656492" y="2138959"/>
            <a:ext cx="203630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ontserrat"/>
                <a:ea typeface="+mn-ea"/>
                <a:cs typeface="+mn-cs"/>
              </a:rPr>
              <a:t>Artificial Intelligence is Enabling a New Generation of Predictive Maintenance Apps</a:t>
            </a:r>
          </a:p>
        </p:txBody>
      </p:sp>
      <p:sp>
        <p:nvSpPr>
          <p:cNvPr id="12" name="TextBox 11">
            <a:extLst>
              <a:ext uri="{FF2B5EF4-FFF2-40B4-BE49-F238E27FC236}">
                <a16:creationId xmlns:a16="http://schemas.microsoft.com/office/drawing/2014/main" id="{D1524C53-51EF-0A46-85D3-58D0F95B8C47}"/>
              </a:ext>
            </a:extLst>
          </p:cNvPr>
          <p:cNvSpPr txBox="1"/>
          <p:nvPr/>
        </p:nvSpPr>
        <p:spPr>
          <a:xfrm>
            <a:off x="5637698" y="2142234"/>
            <a:ext cx="20481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ontserrat"/>
                <a:ea typeface="+mn-ea"/>
                <a:cs typeface="+mn-cs"/>
              </a:rPr>
              <a:t>The Role of Predictive Maintenance in Intelligent Buildings</a:t>
            </a:r>
          </a:p>
        </p:txBody>
      </p:sp>
      <p:sp>
        <p:nvSpPr>
          <p:cNvPr id="40" name="TextBox 39">
            <a:extLst>
              <a:ext uri="{FF2B5EF4-FFF2-40B4-BE49-F238E27FC236}">
                <a16:creationId xmlns:a16="http://schemas.microsoft.com/office/drawing/2014/main" id="{8ED447C6-8EC5-6147-9713-72CC0B38D87A}"/>
              </a:ext>
            </a:extLst>
          </p:cNvPr>
          <p:cNvSpPr txBox="1"/>
          <p:nvPr/>
        </p:nvSpPr>
        <p:spPr>
          <a:xfrm>
            <a:off x="9627476" y="2228675"/>
            <a:ext cx="15768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ontserrat"/>
                <a:ea typeface="+mn-ea"/>
                <a:cs typeface="+mn-cs"/>
              </a:rPr>
              <a:t>Conclusions &amp; Recommendations</a:t>
            </a:r>
          </a:p>
        </p:txBody>
      </p:sp>
      <p:sp>
        <p:nvSpPr>
          <p:cNvPr id="51" name="TextBox 50">
            <a:extLst>
              <a:ext uri="{FF2B5EF4-FFF2-40B4-BE49-F238E27FC236}">
                <a16:creationId xmlns:a16="http://schemas.microsoft.com/office/drawing/2014/main" id="{7128CAEF-4E88-7F4E-ABE8-5128720525ED}"/>
              </a:ext>
            </a:extLst>
          </p:cNvPr>
          <p:cNvSpPr txBox="1"/>
          <p:nvPr/>
        </p:nvSpPr>
        <p:spPr>
          <a:xfrm>
            <a:off x="5578893" y="5444663"/>
            <a:ext cx="2251693" cy="938719"/>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Secondary research</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AI&amp;PMIB forecast model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experts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IDI’s with suppliers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endParaRPr>
          </a:p>
        </p:txBody>
      </p:sp>
      <p:sp>
        <p:nvSpPr>
          <p:cNvPr id="52" name="TextBox 51">
            <a:extLst>
              <a:ext uri="{FF2B5EF4-FFF2-40B4-BE49-F238E27FC236}">
                <a16:creationId xmlns:a16="http://schemas.microsoft.com/office/drawing/2014/main" id="{D5814AD2-A585-2E4E-BD51-967C7128D660}"/>
              </a:ext>
            </a:extLst>
          </p:cNvPr>
          <p:cNvSpPr txBox="1"/>
          <p:nvPr/>
        </p:nvSpPr>
        <p:spPr>
          <a:xfrm>
            <a:off x="5701028" y="2725223"/>
            <a:ext cx="180311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ysClr val="windowText" lastClr="000000"/>
                </a:solidFill>
                <a:effectLst/>
                <a:uLnTx/>
                <a:uFillTx/>
                <a:latin typeface="Montserrat"/>
                <a:ea typeface="+mn-ea"/>
                <a:cs typeface="+mn-cs"/>
              </a:rPr>
              <a:t>Technology, solution, and player landscape of AI&amp;PM, and how it is evolving </a:t>
            </a:r>
          </a:p>
        </p:txBody>
      </p:sp>
      <p:sp>
        <p:nvSpPr>
          <p:cNvPr id="53" name="TextBox 52">
            <a:extLst>
              <a:ext uri="{FF2B5EF4-FFF2-40B4-BE49-F238E27FC236}">
                <a16:creationId xmlns:a16="http://schemas.microsoft.com/office/drawing/2014/main" id="{BC9A87A1-1880-A649-B911-D777D34EBC82}"/>
              </a:ext>
            </a:extLst>
          </p:cNvPr>
          <p:cNvSpPr txBox="1"/>
          <p:nvPr/>
        </p:nvSpPr>
        <p:spPr>
          <a:xfrm>
            <a:off x="5585675" y="3415234"/>
            <a:ext cx="2053765" cy="1446550"/>
          </a:xfrm>
          <a:prstGeom prst="rect">
            <a:avLst/>
          </a:prstGeom>
          <a:noFill/>
        </p:spPr>
        <p:txBody>
          <a:bodyPr wrap="square" rtlCol="0">
            <a:spAutoFit/>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Overview of predictive maintenance requirements, components, and market size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Ecosystem analysis of PM players and stakeholders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Pain points with current maintenance solutions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Montserrat"/>
                <a:ea typeface="+mn-ea"/>
                <a:cs typeface="+mn-cs"/>
              </a:rPr>
              <a:t>Emerging considerations</a:t>
            </a:r>
          </a:p>
        </p:txBody>
      </p:sp>
      <p:sp>
        <p:nvSpPr>
          <p:cNvPr id="46" name="Slide Number Placeholder 2">
            <a:extLst>
              <a:ext uri="{FF2B5EF4-FFF2-40B4-BE49-F238E27FC236}">
                <a16:creationId xmlns:a16="http://schemas.microsoft.com/office/drawing/2014/main" id="{B199F792-7B32-DF4C-93DB-11720A5647EB}"/>
              </a:ext>
            </a:extLst>
          </p:cNvPr>
          <p:cNvSpPr txBox="1">
            <a:spLocks/>
          </p:cNvSpPr>
          <p:nvPr/>
        </p:nvSpPr>
        <p:spPr>
          <a:xfrm>
            <a:off x="833388" y="6356351"/>
            <a:ext cx="620027" cy="352458"/>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72EA444-5E48-4E00-B06F-080A44B933A0}" type="slidenum">
              <a:rPr kumimoji="0" lang="en-CA"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1" name="Footer Placeholder 2">
            <a:extLst>
              <a:ext uri="{FF2B5EF4-FFF2-40B4-BE49-F238E27FC236}">
                <a16:creationId xmlns:a16="http://schemas.microsoft.com/office/drawing/2014/main" id="{BD714426-35BD-E145-8AE1-A69A462092B9}"/>
              </a:ext>
            </a:extLst>
          </p:cNvPr>
          <p:cNvSpPr txBox="1">
            <a:spLocks/>
          </p:cNvSpPr>
          <p:nvPr/>
        </p:nvSpPr>
        <p:spPr>
          <a:xfrm>
            <a:off x="1645920" y="6356350"/>
            <a:ext cx="443804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7A"/>
                </a:solidFill>
                <a:effectLst/>
                <a:uLnTx/>
                <a:uFillTx/>
                <a:latin typeface="Montserrat"/>
                <a:ea typeface="+mn-ea"/>
                <a:cs typeface="+mn-cs"/>
              </a:rPr>
              <a:t>© 2021, Continental Automated Buildings Association</a:t>
            </a:r>
          </a:p>
        </p:txBody>
      </p:sp>
    </p:spTree>
    <p:extLst>
      <p:ext uri="{BB962C8B-B14F-4D97-AF65-F5344CB8AC3E}">
        <p14:creationId xmlns:p14="http://schemas.microsoft.com/office/powerpoint/2010/main" val="21610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00F0-144C-8B48-9FFE-3EE3D3F252AA}"/>
              </a:ext>
            </a:extLst>
          </p:cNvPr>
          <p:cNvSpPr>
            <a:spLocks noGrp="1"/>
          </p:cNvSpPr>
          <p:nvPr>
            <p:ph type="title"/>
          </p:nvPr>
        </p:nvSpPr>
        <p:spPr>
          <a:xfrm>
            <a:off x="833388" y="49840"/>
            <a:ext cx="9386455" cy="447675"/>
          </a:xfrm>
        </p:spPr>
        <p:txBody>
          <a:bodyPr/>
          <a:lstStyle/>
          <a:p>
            <a:r>
              <a:rPr lang="en-US" dirty="0"/>
              <a:t>The Surveys Highlight Usage &amp; Purchasing Behaviors</a:t>
            </a:r>
          </a:p>
        </p:txBody>
      </p:sp>
      <p:sp>
        <p:nvSpPr>
          <p:cNvPr id="4" name="Slide Number Placeholder 3">
            <a:extLst>
              <a:ext uri="{FF2B5EF4-FFF2-40B4-BE49-F238E27FC236}">
                <a16:creationId xmlns:a16="http://schemas.microsoft.com/office/drawing/2014/main" id="{EA9F6BFB-3BD8-4144-843F-617F590BDA65}"/>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6" name="AutoShape 5">
            <a:extLst>
              <a:ext uri="{FF2B5EF4-FFF2-40B4-BE49-F238E27FC236}">
                <a16:creationId xmlns:a16="http://schemas.microsoft.com/office/drawing/2014/main" id="{CF63408B-E9C9-1149-9A9B-406864198C8E}"/>
              </a:ext>
            </a:extLst>
          </p:cNvPr>
          <p:cNvSpPr>
            <a:spLocks noChangeArrowheads="1"/>
          </p:cNvSpPr>
          <p:nvPr/>
        </p:nvSpPr>
        <p:spPr bwMode="auto">
          <a:xfrm>
            <a:off x="7250168" y="1953223"/>
            <a:ext cx="4389120" cy="391954"/>
          </a:xfrm>
          <a:prstGeom prst="chevron">
            <a:avLst>
              <a:gd name="adj" fmla="val 24541"/>
            </a:avLst>
          </a:prstGeom>
          <a:solidFill>
            <a:schemeClr val="accent1"/>
          </a:solidFill>
          <a:ln w="12700">
            <a:solidFill>
              <a:schemeClr val="bg1"/>
            </a:solidFill>
            <a:miter lim="800000"/>
            <a:headEnd/>
            <a:tailEnd/>
          </a:ln>
        </p:spPr>
        <p:txBody>
          <a:bodyPr lIns="75214" tIns="39111" rIns="75214" bIns="39111" anchor="ctr">
            <a:prstTxWarp prst="textNoShape">
              <a:avLst/>
            </a:prstTxWarp>
          </a:bodyPr>
          <a:lstStyle/>
          <a:p>
            <a:pPr marL="0" marR="0" lvl="0" indent="0" algn="ctr" defTabSz="7522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ontserrat"/>
                <a:ea typeface="+mn-ea"/>
                <a:cs typeface="Myriad Pro"/>
              </a:rPr>
              <a:t>Building Occupant Survey</a:t>
            </a:r>
            <a:endParaRPr kumimoji="0" lang="en-US" sz="1400" b="1" i="0" u="none" strike="noStrike" kern="1200" cap="none" spc="0" normalizeH="0" baseline="0" noProof="0">
              <a:ln>
                <a:noFill/>
              </a:ln>
              <a:solidFill>
                <a:srgbClr val="FFFFFF"/>
              </a:solidFill>
              <a:effectLst/>
              <a:uLnTx/>
              <a:uFillTx/>
              <a:latin typeface="Montserrat"/>
              <a:ea typeface="Myriad Pro" charset="0"/>
              <a:cs typeface="Myriad Pro" charset="0"/>
            </a:endParaRPr>
          </a:p>
        </p:txBody>
      </p:sp>
      <p:sp>
        <p:nvSpPr>
          <p:cNvPr id="8" name="AutoShape 5">
            <a:extLst>
              <a:ext uri="{FF2B5EF4-FFF2-40B4-BE49-F238E27FC236}">
                <a16:creationId xmlns:a16="http://schemas.microsoft.com/office/drawing/2014/main" id="{7F69EC20-4C6A-FC4A-B208-73282343E0D4}"/>
              </a:ext>
            </a:extLst>
          </p:cNvPr>
          <p:cNvSpPr>
            <a:spLocks noChangeArrowheads="1"/>
          </p:cNvSpPr>
          <p:nvPr/>
        </p:nvSpPr>
        <p:spPr bwMode="auto">
          <a:xfrm>
            <a:off x="2384565" y="1951578"/>
            <a:ext cx="4389120" cy="391954"/>
          </a:xfrm>
          <a:prstGeom prst="chevron">
            <a:avLst>
              <a:gd name="adj" fmla="val 24541"/>
            </a:avLst>
          </a:prstGeom>
          <a:solidFill>
            <a:schemeClr val="accent1">
              <a:lumMod val="50000"/>
            </a:schemeClr>
          </a:solidFill>
          <a:ln w="12700">
            <a:solidFill>
              <a:schemeClr val="bg1"/>
            </a:solidFill>
            <a:miter lim="800000"/>
            <a:headEnd/>
            <a:tailEnd/>
          </a:ln>
        </p:spPr>
        <p:txBody>
          <a:bodyPr lIns="75214" tIns="39111" rIns="75214" bIns="39111" anchor="ctr">
            <a:prstTxWarp prst="textNoShape">
              <a:avLst/>
            </a:prstTxWarp>
          </a:bodyPr>
          <a:lstStyle/>
          <a:p>
            <a:pPr marL="0" marR="0" lvl="0" indent="0" algn="ctr" defTabSz="7522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ontserrat"/>
                <a:ea typeface="+mn-ea"/>
                <a:cs typeface="Myriad Pro"/>
              </a:rPr>
              <a:t>Building Operator Survey</a:t>
            </a:r>
            <a:endParaRPr kumimoji="0" lang="en-US" sz="1400" b="1" i="0" u="none" strike="noStrike" kern="1200" cap="none" spc="0" normalizeH="0" baseline="0" noProof="0">
              <a:ln>
                <a:noFill/>
              </a:ln>
              <a:solidFill>
                <a:srgbClr val="FFFFFF"/>
              </a:solidFill>
              <a:effectLst/>
              <a:uLnTx/>
              <a:uFillTx/>
              <a:latin typeface="Montserrat"/>
              <a:ea typeface="Myriad Pro" charset="0"/>
              <a:cs typeface="Myriad Pro" charset="0"/>
            </a:endParaRPr>
          </a:p>
        </p:txBody>
      </p:sp>
      <p:sp>
        <p:nvSpPr>
          <p:cNvPr id="9" name="Text Placeholder 6">
            <a:extLst>
              <a:ext uri="{FF2B5EF4-FFF2-40B4-BE49-F238E27FC236}">
                <a16:creationId xmlns:a16="http://schemas.microsoft.com/office/drawing/2014/main" id="{C55181F4-F1EB-0F4A-8873-CF1B6471F22D}"/>
              </a:ext>
            </a:extLst>
          </p:cNvPr>
          <p:cNvSpPr txBox="1">
            <a:spLocks/>
          </p:cNvSpPr>
          <p:nvPr/>
        </p:nvSpPr>
        <p:spPr>
          <a:xfrm>
            <a:off x="947364" y="1129388"/>
            <a:ext cx="10512425" cy="61088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en-US" sz="1600" b="0" i="0" u="none" strike="noStrike" kern="1200" cap="none" spc="0" normalizeH="0" baseline="0" noProof="0">
                <a:ln>
                  <a:noFill/>
                </a:ln>
                <a:solidFill>
                  <a:srgbClr val="464646"/>
                </a:solidFill>
                <a:effectLst/>
                <a:uLnTx/>
                <a:uFillTx/>
                <a:latin typeface="Montserrat" pitchFamily="2" charset="77"/>
                <a:ea typeface="+mn-ea"/>
                <a:cs typeface="+mn-cs"/>
              </a:rPr>
              <a:t>These surveys aim to understand maintenance management needs, pain points, and value drivers from the vantage point of purchasers and beneficiaries. This includes the variables affecting adoption of AI &amp; predictive maintenance software</a:t>
            </a:r>
          </a:p>
        </p:txBody>
      </p:sp>
      <p:sp>
        <p:nvSpPr>
          <p:cNvPr id="10" name="TextBox 9">
            <a:extLst>
              <a:ext uri="{FF2B5EF4-FFF2-40B4-BE49-F238E27FC236}">
                <a16:creationId xmlns:a16="http://schemas.microsoft.com/office/drawing/2014/main" id="{4F6C67A3-2C13-7847-9C84-A35F52EA6533}"/>
              </a:ext>
            </a:extLst>
          </p:cNvPr>
          <p:cNvSpPr txBox="1"/>
          <p:nvPr/>
        </p:nvSpPr>
        <p:spPr>
          <a:xfrm>
            <a:off x="833388" y="2778230"/>
            <a:ext cx="11125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64646"/>
                </a:solidFill>
                <a:effectLst/>
                <a:uLnTx/>
                <a:uFillTx/>
                <a:latin typeface="Montserrat" pitchFamily="2" charset="77"/>
                <a:ea typeface="+mn-ea"/>
                <a:cs typeface="Myriad Pro"/>
              </a:rPr>
              <a:t>Rationale &amp; Key Goals</a:t>
            </a:r>
          </a:p>
        </p:txBody>
      </p:sp>
      <p:sp>
        <p:nvSpPr>
          <p:cNvPr id="11" name="TextBox 10">
            <a:extLst>
              <a:ext uri="{FF2B5EF4-FFF2-40B4-BE49-F238E27FC236}">
                <a16:creationId xmlns:a16="http://schemas.microsoft.com/office/drawing/2014/main" id="{1D275BD4-2FBE-DE49-8908-A962770DFEFD}"/>
              </a:ext>
            </a:extLst>
          </p:cNvPr>
          <p:cNvSpPr txBox="1"/>
          <p:nvPr/>
        </p:nvSpPr>
        <p:spPr>
          <a:xfrm>
            <a:off x="833388" y="3746239"/>
            <a:ext cx="12176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64646"/>
                </a:solidFill>
                <a:effectLst/>
                <a:uLnTx/>
                <a:uFillTx/>
                <a:latin typeface="Montserrat" pitchFamily="2" charset="77"/>
                <a:ea typeface="+mn-ea"/>
                <a:cs typeface="Myriad Pro"/>
              </a:rPr>
              <a:t>Target Roles &amp; Titles</a:t>
            </a:r>
            <a:endParaRPr kumimoji="0" lang="en-US" sz="1200" b="1" i="1" u="none" strike="noStrike" kern="1200" cap="none" spc="0" normalizeH="0" baseline="0" noProof="0">
              <a:ln>
                <a:noFill/>
              </a:ln>
              <a:solidFill>
                <a:srgbClr val="464646"/>
              </a:solidFill>
              <a:effectLst/>
              <a:uLnTx/>
              <a:uFillTx/>
              <a:latin typeface="Montserrat" pitchFamily="2" charset="77"/>
              <a:ea typeface="+mn-ea"/>
              <a:cs typeface="Myriad Pro"/>
            </a:endParaRPr>
          </a:p>
        </p:txBody>
      </p:sp>
      <p:sp>
        <p:nvSpPr>
          <p:cNvPr id="12" name="TextBox 11">
            <a:extLst>
              <a:ext uri="{FF2B5EF4-FFF2-40B4-BE49-F238E27FC236}">
                <a16:creationId xmlns:a16="http://schemas.microsoft.com/office/drawing/2014/main" id="{1D22A241-BA83-8643-B18D-3093E9D375D9}"/>
              </a:ext>
            </a:extLst>
          </p:cNvPr>
          <p:cNvSpPr txBox="1"/>
          <p:nvPr/>
        </p:nvSpPr>
        <p:spPr>
          <a:xfrm>
            <a:off x="833388" y="4575587"/>
            <a:ext cx="12176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64646"/>
                </a:solidFill>
                <a:effectLst/>
                <a:uLnTx/>
                <a:uFillTx/>
                <a:latin typeface="Montserrat" pitchFamily="2" charset="77"/>
                <a:ea typeface="+mn-ea"/>
                <a:cs typeface="Myriad Pro"/>
              </a:rPr>
              <a:t>Key Hypotheses to Validate</a:t>
            </a:r>
          </a:p>
        </p:txBody>
      </p:sp>
      <p:cxnSp>
        <p:nvCxnSpPr>
          <p:cNvPr id="13" name="Straight Connector 12">
            <a:extLst>
              <a:ext uri="{FF2B5EF4-FFF2-40B4-BE49-F238E27FC236}">
                <a16:creationId xmlns:a16="http://schemas.microsoft.com/office/drawing/2014/main" id="{CBAF7CE9-8046-004C-B79F-92DB1EDFB48C}"/>
              </a:ext>
            </a:extLst>
          </p:cNvPr>
          <p:cNvCxnSpPr>
            <a:cxnSpLocks/>
          </p:cNvCxnSpPr>
          <p:nvPr/>
        </p:nvCxnSpPr>
        <p:spPr>
          <a:xfrm>
            <a:off x="2011511" y="2649725"/>
            <a:ext cx="0" cy="3626717"/>
          </a:xfrm>
          <a:prstGeom prst="line">
            <a:avLst/>
          </a:prstGeom>
          <a:ln w="12700">
            <a:solidFill>
              <a:schemeClr val="tx2">
                <a:alpha val="62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16FC3A-565E-1D4F-A182-D48BF3CD1924}"/>
              </a:ext>
            </a:extLst>
          </p:cNvPr>
          <p:cNvSpPr txBox="1"/>
          <p:nvPr/>
        </p:nvSpPr>
        <p:spPr>
          <a:xfrm>
            <a:off x="8481043" y="2374803"/>
            <a:ext cx="19273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64646"/>
                </a:solidFill>
                <a:effectLst/>
                <a:uLnTx/>
                <a:uFillTx/>
                <a:latin typeface="Montserrat" pitchFamily="2" charset="77"/>
                <a:ea typeface="+mn-ea"/>
                <a:cs typeface="Myriad Pro"/>
              </a:rPr>
              <a:t>~250-300 Total Respondents</a:t>
            </a:r>
          </a:p>
        </p:txBody>
      </p:sp>
      <p:sp>
        <p:nvSpPr>
          <p:cNvPr id="19" name="TextBox 18">
            <a:extLst>
              <a:ext uri="{FF2B5EF4-FFF2-40B4-BE49-F238E27FC236}">
                <a16:creationId xmlns:a16="http://schemas.microsoft.com/office/drawing/2014/main" id="{59380450-3673-094F-8A6A-1657AEEA729C}"/>
              </a:ext>
            </a:extLst>
          </p:cNvPr>
          <p:cNvSpPr txBox="1"/>
          <p:nvPr/>
        </p:nvSpPr>
        <p:spPr>
          <a:xfrm>
            <a:off x="3615436" y="2374803"/>
            <a:ext cx="19273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64646"/>
                </a:solidFill>
                <a:effectLst/>
                <a:uLnTx/>
                <a:uFillTx/>
                <a:latin typeface="Montserrat" pitchFamily="2" charset="77"/>
                <a:ea typeface="+mn-ea"/>
                <a:cs typeface="Myriad Pro"/>
              </a:rPr>
              <a:t>~250-300 Total Respondents</a:t>
            </a:r>
          </a:p>
        </p:txBody>
      </p:sp>
      <p:sp>
        <p:nvSpPr>
          <p:cNvPr id="20" name="TextBox 19">
            <a:extLst>
              <a:ext uri="{FF2B5EF4-FFF2-40B4-BE49-F238E27FC236}">
                <a16:creationId xmlns:a16="http://schemas.microsoft.com/office/drawing/2014/main" id="{5F6ABDC3-B93E-3540-AA1B-28AF99FF49DE}"/>
              </a:ext>
            </a:extLst>
          </p:cNvPr>
          <p:cNvSpPr txBox="1"/>
          <p:nvPr/>
        </p:nvSpPr>
        <p:spPr>
          <a:xfrm>
            <a:off x="7270949" y="2746246"/>
            <a:ext cx="43683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64646"/>
                </a:solidFill>
                <a:effectLst/>
                <a:uLnTx/>
                <a:uFillTx/>
                <a:latin typeface="Montserrat" pitchFamily="2" charset="77"/>
                <a:ea typeface="+mn-ea"/>
                <a:cs typeface="Myriad Pro"/>
              </a:rPr>
              <a:t>Understand how maintenance is currently managed, what pain points occupants are facing, whether they would welcome a predictive maintenance system, and how much they would be willing to pay for the benefits these systems bring</a:t>
            </a:r>
          </a:p>
        </p:txBody>
      </p:sp>
      <p:sp>
        <p:nvSpPr>
          <p:cNvPr id="21" name="TextBox 20">
            <a:extLst>
              <a:ext uri="{FF2B5EF4-FFF2-40B4-BE49-F238E27FC236}">
                <a16:creationId xmlns:a16="http://schemas.microsoft.com/office/drawing/2014/main" id="{F32F921F-92DE-A54C-8CDD-14B1CABC2428}"/>
              </a:ext>
            </a:extLst>
          </p:cNvPr>
          <p:cNvSpPr txBox="1"/>
          <p:nvPr/>
        </p:nvSpPr>
        <p:spPr>
          <a:xfrm>
            <a:off x="7250168" y="3710603"/>
            <a:ext cx="4209466"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Tenants in Residential or Commercial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Office/Clinic/Outlet Managers</a:t>
            </a:r>
          </a:p>
        </p:txBody>
      </p:sp>
      <p:sp>
        <p:nvSpPr>
          <p:cNvPr id="23" name="TextBox 22">
            <a:extLst>
              <a:ext uri="{FF2B5EF4-FFF2-40B4-BE49-F238E27FC236}">
                <a16:creationId xmlns:a16="http://schemas.microsoft.com/office/drawing/2014/main" id="{53F3D9C1-26C7-3642-9E50-F932833EAAC0}"/>
              </a:ext>
            </a:extLst>
          </p:cNvPr>
          <p:cNvSpPr txBox="1"/>
          <p:nvPr/>
        </p:nvSpPr>
        <p:spPr>
          <a:xfrm>
            <a:off x="7270949" y="4207904"/>
            <a:ext cx="4438042" cy="18543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464646"/>
                </a:solidFill>
                <a:effectLst/>
                <a:uLnTx/>
                <a:uFillTx/>
                <a:latin typeface="Montserrat" pitchFamily="2" charset="77"/>
                <a:ea typeface="+mn-ea"/>
                <a:cs typeface="Myriad Pro"/>
              </a:rPr>
              <a:t>Tenants are willing to pay marginally more per month to ensure uninterrupted operation of vital systems, such as HVAC or elevators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464646"/>
                </a:solidFill>
                <a:effectLst/>
                <a:uLnTx/>
                <a:uFillTx/>
                <a:latin typeface="Montserrat" pitchFamily="2" charset="77"/>
                <a:ea typeface="+mn-ea"/>
                <a:cs typeface="Myriad Pro"/>
              </a:rPr>
              <a:t>Tenants would like increased predictability around maintenance scheduling and increased transparency around progress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464646"/>
                </a:solidFill>
                <a:effectLst/>
                <a:uLnTx/>
                <a:uFillTx/>
                <a:latin typeface="Montserrat" pitchFamily="2" charset="77"/>
                <a:ea typeface="+mn-ea"/>
                <a:cs typeface="Myriad Pro"/>
              </a:rPr>
              <a:t>Tenants are indifferent about the use of artificial intelligence in predicting system or equipment failure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464646"/>
                </a:solidFill>
                <a:effectLst/>
                <a:uLnTx/>
                <a:uFillTx/>
                <a:latin typeface="Montserrat" pitchFamily="2" charset="77"/>
                <a:ea typeface="+mn-ea"/>
                <a:cs typeface="Myriad Pro"/>
              </a:rPr>
              <a:t>Tenants do not believe that they should be responsible for any part of the maintenance management process, from reporting to scheduling and fixing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464646"/>
                </a:solidFill>
                <a:effectLst/>
                <a:uLnTx/>
                <a:uFillTx/>
                <a:latin typeface="Montserrat" pitchFamily="2" charset="77"/>
                <a:ea typeface="+mn-ea"/>
                <a:cs typeface="Myriad Pro"/>
              </a:rPr>
              <a:t>Others?</a:t>
            </a:r>
          </a:p>
        </p:txBody>
      </p:sp>
      <p:sp>
        <p:nvSpPr>
          <p:cNvPr id="28" name="TextBox 27">
            <a:extLst>
              <a:ext uri="{FF2B5EF4-FFF2-40B4-BE49-F238E27FC236}">
                <a16:creationId xmlns:a16="http://schemas.microsoft.com/office/drawing/2014/main" id="{5F2CFCAC-2287-4541-8888-F774787C813E}"/>
              </a:ext>
            </a:extLst>
          </p:cNvPr>
          <p:cNvSpPr txBox="1"/>
          <p:nvPr/>
        </p:nvSpPr>
        <p:spPr>
          <a:xfrm>
            <a:off x="4292371" y="3571550"/>
            <a:ext cx="2478110" cy="76944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464646"/>
                </a:solidFill>
                <a:effectLst/>
                <a:uLnTx/>
                <a:uFillTx/>
                <a:latin typeface="Montserrat" pitchFamily="2" charset="77"/>
                <a:ea typeface="+mn-ea"/>
                <a:cs typeface="Myriad Pro"/>
              </a:rPr>
              <a:t>IT Purchasing/Procurement Managers, Buyers, and Purchasing Agents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464646"/>
                </a:solidFill>
                <a:effectLst/>
                <a:uLnTx/>
                <a:uFillTx/>
                <a:latin typeface="Montserrat" pitchFamily="2" charset="77"/>
                <a:ea typeface="+mn-ea"/>
                <a:cs typeface="Myriad Pro"/>
              </a:rPr>
              <a:t>Commercial Property Managers</a:t>
            </a:r>
          </a:p>
        </p:txBody>
      </p:sp>
      <p:sp>
        <p:nvSpPr>
          <p:cNvPr id="30" name="TextBox 29">
            <a:extLst>
              <a:ext uri="{FF2B5EF4-FFF2-40B4-BE49-F238E27FC236}">
                <a16:creationId xmlns:a16="http://schemas.microsoft.com/office/drawing/2014/main" id="{8F6696CD-4201-B247-9EAB-BD3659545CCC}"/>
              </a:ext>
            </a:extLst>
          </p:cNvPr>
          <p:cNvSpPr txBox="1"/>
          <p:nvPr/>
        </p:nvSpPr>
        <p:spPr>
          <a:xfrm>
            <a:off x="2384565" y="4473501"/>
            <a:ext cx="4389113" cy="201593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64646"/>
                </a:solidFill>
                <a:effectLst/>
                <a:uLnTx/>
                <a:uFillTx/>
                <a:latin typeface="Montserrat" pitchFamily="2" charset="77"/>
                <a:ea typeface="+mn-ea"/>
                <a:cs typeface="Myriad Pro"/>
              </a:rPr>
              <a:t>Facilities managers welcome automation of basic tasks such as scheduling, but worry about automating more complicated tasks, like deciding on when to fix a leak during a busy period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64646"/>
                </a:solidFill>
                <a:effectLst/>
                <a:uLnTx/>
                <a:uFillTx/>
                <a:latin typeface="Montserrat" pitchFamily="2" charset="77"/>
                <a:ea typeface="+mn-ea"/>
                <a:cs typeface="Myriad Pro"/>
              </a:rPr>
              <a:t>Predictive maintenance systems on the market today are difficult to integrate with legacy buildings technologies and systems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64646"/>
                </a:solidFill>
                <a:effectLst/>
                <a:uLnTx/>
                <a:uFillTx/>
                <a:latin typeface="Montserrat" pitchFamily="2" charset="77"/>
                <a:ea typeface="+mn-ea"/>
                <a:cs typeface="Myriad Pro"/>
              </a:rPr>
              <a:t>Facilities managers often have little to no visibility into the purchasing of a maintenance management software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64646"/>
                </a:solidFill>
                <a:effectLst/>
                <a:uLnTx/>
                <a:uFillTx/>
                <a:latin typeface="Montserrat" pitchFamily="2" charset="77"/>
                <a:ea typeface="+mn-ea"/>
                <a:cs typeface="Myriad Pro"/>
              </a:rPr>
              <a:t>Buildings’ operators tend to prioritize mission-critical and safety-critical applications for technology investment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solidFill>
                  <a:srgbClr val="464646"/>
                </a:solidFill>
                <a:effectLst/>
                <a:uLnTx/>
                <a:uFillTx/>
                <a:latin typeface="Montserrat" pitchFamily="2" charset="77"/>
                <a:ea typeface="+mn-ea"/>
                <a:cs typeface="Myriad Pro"/>
              </a:rPr>
              <a:t>Others?</a:t>
            </a:r>
          </a:p>
        </p:txBody>
      </p:sp>
      <p:sp>
        <p:nvSpPr>
          <p:cNvPr id="31" name="TextBox 30">
            <a:extLst>
              <a:ext uri="{FF2B5EF4-FFF2-40B4-BE49-F238E27FC236}">
                <a16:creationId xmlns:a16="http://schemas.microsoft.com/office/drawing/2014/main" id="{49A479A9-EA77-9449-85CA-36CF07E8752C}"/>
              </a:ext>
            </a:extLst>
          </p:cNvPr>
          <p:cNvSpPr txBox="1"/>
          <p:nvPr/>
        </p:nvSpPr>
        <p:spPr>
          <a:xfrm>
            <a:off x="2384565" y="2727761"/>
            <a:ext cx="43891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64646"/>
                </a:solidFill>
                <a:effectLst/>
                <a:uLnTx/>
                <a:uFillTx/>
                <a:latin typeface="Montserrat" pitchFamily="2" charset="77"/>
                <a:ea typeface="+mn-ea"/>
                <a:cs typeface="Myriad Pro"/>
              </a:rPr>
              <a:t>Understand how maintenance is currently managed, what the main pain points are that operators contend with, building’s technology maturity &amp; buying behavior, predictive maintenance readiness and willingness to pay</a:t>
            </a:r>
          </a:p>
        </p:txBody>
      </p:sp>
      <p:sp>
        <p:nvSpPr>
          <p:cNvPr id="32" name="TextBox 31">
            <a:extLst>
              <a:ext uri="{FF2B5EF4-FFF2-40B4-BE49-F238E27FC236}">
                <a16:creationId xmlns:a16="http://schemas.microsoft.com/office/drawing/2014/main" id="{75EB6FB3-F5FC-DC40-8D13-CDEE9F0D93DD}"/>
              </a:ext>
            </a:extLst>
          </p:cNvPr>
          <p:cNvSpPr txBox="1"/>
          <p:nvPr/>
        </p:nvSpPr>
        <p:spPr>
          <a:xfrm>
            <a:off x="2399180" y="3650106"/>
            <a:ext cx="2179941"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Facility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Facilities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Building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rPr>
              <a:t>Operations Executives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srgbClr val="464646"/>
              </a:solidFill>
              <a:effectLst/>
              <a:uLnTx/>
              <a:uFillTx/>
              <a:latin typeface="Montserrat" pitchFamily="2" charset="77"/>
              <a:ea typeface="+mn-ea"/>
              <a:cs typeface="Myriad Pro"/>
            </a:endParaRPr>
          </a:p>
        </p:txBody>
      </p:sp>
    </p:spTree>
    <p:extLst>
      <p:ext uri="{BB962C8B-B14F-4D97-AF65-F5344CB8AC3E}">
        <p14:creationId xmlns:p14="http://schemas.microsoft.com/office/powerpoint/2010/main" val="3479763744"/>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4.xml><?xml version="1.0" encoding="utf-8"?>
<a:theme xmlns:a="http://schemas.openxmlformats.org/drawingml/2006/main" name="3_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5.xml><?xml version="1.0" encoding="utf-8"?>
<a:theme xmlns:a="http://schemas.openxmlformats.org/drawingml/2006/main" name="5_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9F31A6-69B6-466C-B9A3-C2FBB11B7CAF}">
  <ds:schemaRefs>
    <ds:schemaRef ds:uri="d0c6ae89-1a0c-40bd-bfa0-b278409e1f38"/>
    <ds:schemaRef ds:uri="http://purl.org/dc/elements/1.1/"/>
    <ds:schemaRef ds:uri="http://schemas.microsoft.com/office/2006/documentManagement/types"/>
    <ds:schemaRef ds:uri="http://schemas.microsoft.com/office/2006/metadata/properties"/>
    <ds:schemaRef ds:uri="94aa7f9c-35f7-4afe-8da5-56a177c74bd1"/>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87AC49FC-EADD-4AD3-93D9-36547C4B18A7}">
  <ds:schemaRefs>
    <ds:schemaRef ds:uri="http://schemas.microsoft.com/sharepoint/v3/contenttype/forms"/>
  </ds:schemaRefs>
</ds:datastoreItem>
</file>

<file path=customXml/itemProps3.xml><?xml version="1.0" encoding="utf-8"?>
<ds:datastoreItem xmlns:ds="http://schemas.openxmlformats.org/officeDocument/2006/customXml" ds:itemID="{4091A835-2D0E-4DBD-A3E1-BEC699FDF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1731</TotalTime>
  <Words>1392</Words>
  <Application>Microsoft Office PowerPoint</Application>
  <PresentationFormat>Widescreen</PresentationFormat>
  <Paragraphs>183</Paragraphs>
  <Slides>9</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Helvetica</vt:lpstr>
      <vt:lpstr>Montserrat</vt:lpstr>
      <vt:lpstr>Myriad Pro Cond</vt:lpstr>
      <vt:lpstr>Arial</vt:lpstr>
      <vt:lpstr>Montserrat Light</vt:lpstr>
      <vt:lpstr>Myriad Pro</vt:lpstr>
      <vt:lpstr>Calibri</vt:lpstr>
      <vt:lpstr>CABA Presentation 1</vt:lpstr>
      <vt:lpstr>1_CABA Presentation 1</vt:lpstr>
      <vt:lpstr>2_CABA Presentation 1</vt:lpstr>
      <vt:lpstr>3_CABA Presentation 1</vt:lpstr>
      <vt:lpstr>5_CABA Presentation 1</vt:lpstr>
      <vt:lpstr>CABA Vision, Mission, Goals</vt:lpstr>
      <vt:lpstr>CABA Board of Directors </vt:lpstr>
      <vt:lpstr>CABA Councils</vt:lpstr>
      <vt:lpstr>CABA Research</vt:lpstr>
      <vt:lpstr>CABA Research</vt:lpstr>
      <vt:lpstr>About Harbor Research &amp; Our Services</vt:lpstr>
      <vt:lpstr>Maintenance Solutions are Evolving Towards Predictive With AI</vt:lpstr>
      <vt:lpstr>Overview of Report Elements &amp; Supporting Materials</vt:lpstr>
      <vt:lpstr>The Surveys Highlight Usage &amp; Purchasing Behaviors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Buildings and COVID-19: Leverage Technology for Safer and Healthier Environments</dc:title>
  <dc:creator>Greg Walker</dc:creator>
  <cp:lastModifiedBy>Greg Walker</cp:lastModifiedBy>
  <cp:revision>5</cp:revision>
  <cp:lastPrinted>2021-04-19T23:49:57Z</cp:lastPrinted>
  <dcterms:created xsi:type="dcterms:W3CDTF">2020-10-31T15:22:57Z</dcterms:created>
  <dcterms:modified xsi:type="dcterms:W3CDTF">2021-08-05T18:02:42Z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2020-04-21T00:00:00Z</vt:filetime>
  </property>
  <property fmtid="{D5CDD505-2E9C-101B-9397-08002B2CF9AE}" pid="3" name="Creator">
    <vt:lpwstr>Acrobat PDFMaker 11 for PowerPoint</vt:lpwstr>
  </property>
  <property fmtid="{D5CDD505-2E9C-101B-9397-08002B2CF9AE}" pid="4" name="LastSaved">
    <vt:filetime>2020-10-31T00:00:00Z</vt:filetime>
  </property>
  <property fmtid="{D5CDD505-2E9C-101B-9397-08002B2CF9AE}" pid="5" name="ContentTypeId">
    <vt:lpwstr>0x010100E6C827C2D24DC641BF3335721A0BFAD0</vt:lpwstr>
  </property>
</Properties>
</file>