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2" r:id="rId4"/>
  </p:sldMasterIdLst>
  <p:notesMasterIdLst>
    <p:notesMasterId r:id="rId15"/>
  </p:notesMasterIdLst>
  <p:sldIdLst>
    <p:sldId id="941" r:id="rId5"/>
    <p:sldId id="942" r:id="rId6"/>
    <p:sldId id="943" r:id="rId7"/>
    <p:sldId id="944" r:id="rId8"/>
    <p:sldId id="953" r:id="rId9"/>
    <p:sldId id="945" r:id="rId10"/>
    <p:sldId id="947" r:id="rId11"/>
    <p:sldId id="946" r:id="rId12"/>
    <p:sldId id="950" r:id="rId13"/>
    <p:sldId id="94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5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userId="eac6eb22-5f14-46b4-a4ea-a86e6e8c4acc" providerId="ADAL" clId="{8DB86AE6-587E-4F4C-8298-A2C7608F470D}"/>
    <pc:docChg chg="delSld modSld">
      <pc:chgData name="Marta" userId="eac6eb22-5f14-46b4-a4ea-a86e6e8c4acc" providerId="ADAL" clId="{8DB86AE6-587E-4F4C-8298-A2C7608F470D}" dt="2021-02-10T16:24:20.514" v="2" actId="14100"/>
      <pc:docMkLst>
        <pc:docMk/>
      </pc:docMkLst>
      <pc:sldChg chg="del">
        <pc:chgData name="Marta" userId="eac6eb22-5f14-46b4-a4ea-a86e6e8c4acc" providerId="ADAL" clId="{8DB86AE6-587E-4F4C-8298-A2C7608F470D}" dt="2021-02-10T16:24:07.672" v="0" actId="47"/>
        <pc:sldMkLst>
          <pc:docMk/>
          <pc:sldMk cId="2593697372" sldId="930"/>
        </pc:sldMkLst>
      </pc:sldChg>
      <pc:sldChg chg="del">
        <pc:chgData name="Marta" userId="eac6eb22-5f14-46b4-a4ea-a86e6e8c4acc" providerId="ADAL" clId="{8DB86AE6-587E-4F4C-8298-A2C7608F470D}" dt="2021-02-10T16:24:07.672" v="0" actId="47"/>
        <pc:sldMkLst>
          <pc:docMk/>
          <pc:sldMk cId="4013857711" sldId="931"/>
        </pc:sldMkLst>
      </pc:sldChg>
      <pc:sldChg chg="del">
        <pc:chgData name="Marta" userId="eac6eb22-5f14-46b4-a4ea-a86e6e8c4acc" providerId="ADAL" clId="{8DB86AE6-587E-4F4C-8298-A2C7608F470D}" dt="2021-02-10T16:24:07.672" v="0" actId="47"/>
        <pc:sldMkLst>
          <pc:docMk/>
          <pc:sldMk cId="209428499" sldId="932"/>
        </pc:sldMkLst>
      </pc:sldChg>
      <pc:sldChg chg="del">
        <pc:chgData name="Marta" userId="eac6eb22-5f14-46b4-a4ea-a86e6e8c4acc" providerId="ADAL" clId="{8DB86AE6-587E-4F4C-8298-A2C7608F470D}" dt="2021-02-10T16:24:07.672" v="0" actId="47"/>
        <pc:sldMkLst>
          <pc:docMk/>
          <pc:sldMk cId="3501968818" sldId="933"/>
        </pc:sldMkLst>
      </pc:sldChg>
      <pc:sldChg chg="del">
        <pc:chgData name="Marta" userId="eac6eb22-5f14-46b4-a4ea-a86e6e8c4acc" providerId="ADAL" clId="{8DB86AE6-587E-4F4C-8298-A2C7608F470D}" dt="2021-02-10T16:24:07.672" v="0" actId="47"/>
        <pc:sldMkLst>
          <pc:docMk/>
          <pc:sldMk cId="510388472" sldId="934"/>
        </pc:sldMkLst>
      </pc:sldChg>
      <pc:sldChg chg="del">
        <pc:chgData name="Marta" userId="eac6eb22-5f14-46b4-a4ea-a86e6e8c4acc" providerId="ADAL" clId="{8DB86AE6-587E-4F4C-8298-A2C7608F470D}" dt="2021-02-10T16:24:07.672" v="0" actId="47"/>
        <pc:sldMkLst>
          <pc:docMk/>
          <pc:sldMk cId="1304146255" sldId="935"/>
        </pc:sldMkLst>
      </pc:sldChg>
      <pc:sldChg chg="del">
        <pc:chgData name="Marta" userId="eac6eb22-5f14-46b4-a4ea-a86e6e8c4acc" providerId="ADAL" clId="{8DB86AE6-587E-4F4C-8298-A2C7608F470D}" dt="2021-02-10T16:24:07.672" v="0" actId="47"/>
        <pc:sldMkLst>
          <pc:docMk/>
          <pc:sldMk cId="1192602825" sldId="936"/>
        </pc:sldMkLst>
      </pc:sldChg>
      <pc:sldChg chg="del">
        <pc:chgData name="Marta" userId="eac6eb22-5f14-46b4-a4ea-a86e6e8c4acc" providerId="ADAL" clId="{8DB86AE6-587E-4F4C-8298-A2C7608F470D}" dt="2021-02-10T16:24:07.672" v="0" actId="47"/>
        <pc:sldMkLst>
          <pc:docMk/>
          <pc:sldMk cId="2419823713" sldId="937"/>
        </pc:sldMkLst>
      </pc:sldChg>
      <pc:sldChg chg="del">
        <pc:chgData name="Marta" userId="eac6eb22-5f14-46b4-a4ea-a86e6e8c4acc" providerId="ADAL" clId="{8DB86AE6-587E-4F4C-8298-A2C7608F470D}" dt="2021-02-10T16:24:07.672" v="0" actId="47"/>
        <pc:sldMkLst>
          <pc:docMk/>
          <pc:sldMk cId="3979882537" sldId="938"/>
        </pc:sldMkLst>
      </pc:sldChg>
      <pc:sldChg chg="del">
        <pc:chgData name="Marta" userId="eac6eb22-5f14-46b4-a4ea-a86e6e8c4acc" providerId="ADAL" clId="{8DB86AE6-587E-4F4C-8298-A2C7608F470D}" dt="2021-02-10T16:24:07.672" v="0" actId="47"/>
        <pc:sldMkLst>
          <pc:docMk/>
          <pc:sldMk cId="732846520" sldId="940"/>
        </pc:sldMkLst>
      </pc:sldChg>
      <pc:sldChg chg="modSp mod">
        <pc:chgData name="Marta" userId="eac6eb22-5f14-46b4-a4ea-a86e6e8c4acc" providerId="ADAL" clId="{8DB86AE6-587E-4F4C-8298-A2C7608F470D}" dt="2021-02-10T16:24:20.514" v="2" actId="14100"/>
        <pc:sldMkLst>
          <pc:docMk/>
          <pc:sldMk cId="1484635905" sldId="949"/>
        </pc:sldMkLst>
        <pc:spChg chg="mod">
          <ac:chgData name="Marta" userId="eac6eb22-5f14-46b4-a4ea-a86e6e8c4acc" providerId="ADAL" clId="{8DB86AE6-587E-4F4C-8298-A2C7608F470D}" dt="2021-02-10T16:24:20.514" v="2" actId="14100"/>
          <ac:spMkLst>
            <pc:docMk/>
            <pc:sldMk cId="1484635905" sldId="949"/>
            <ac:spMk id="8" creationId="{C4D0667B-ADD8-4116-AC31-E67FB4C61831}"/>
          </ac:spMkLst>
        </pc:spChg>
      </pc:sldChg>
      <pc:sldChg chg="del">
        <pc:chgData name="Marta" userId="eac6eb22-5f14-46b4-a4ea-a86e6e8c4acc" providerId="ADAL" clId="{8DB86AE6-587E-4F4C-8298-A2C7608F470D}" dt="2021-02-10T16:24:07.672" v="0" actId="47"/>
        <pc:sldMkLst>
          <pc:docMk/>
          <pc:sldMk cId="3693565841" sldId="95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321ED-B2C9-0D48-956F-A92D3C19091A}" type="datetimeFigureOut">
              <a:rPr lang="en-US" smtClean="0"/>
              <a:t>2/10/2021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5A919-F8AD-A64A-BEA2-B66A6D0F2D45}" type="slidenum">
              <a:rPr lang="en-US" smtClean="0"/>
              <a:t>‹#›</a:t>
            </a:fld>
            <a:endParaRPr lang="en-US"/>
          </a:p>
        </p:txBody>
      </p:sp>
    </p:spTree>
    <p:extLst>
      <p:ext uri="{BB962C8B-B14F-4D97-AF65-F5344CB8AC3E}">
        <p14:creationId xmlns:p14="http://schemas.microsoft.com/office/powerpoint/2010/main" val="153371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caba.org/whitepaper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D05A919-F8AD-A64A-BEA2-B66A6D0F2D45}" type="slidenum">
              <a:rPr lang="en-US" smtClean="0"/>
              <a:t>2</a:t>
            </a:fld>
            <a:endParaRPr lang="en-US"/>
          </a:p>
        </p:txBody>
      </p:sp>
    </p:spTree>
    <p:extLst>
      <p:ext uri="{BB962C8B-B14F-4D97-AF65-F5344CB8AC3E}">
        <p14:creationId xmlns:p14="http://schemas.microsoft.com/office/powerpoint/2010/main" val="310108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D05A919-F8AD-A64A-BEA2-B66A6D0F2D45}" type="slidenum">
              <a:rPr lang="en-US" smtClean="0"/>
              <a:t>3</a:t>
            </a:fld>
            <a:endParaRPr lang="en-US"/>
          </a:p>
        </p:txBody>
      </p:sp>
    </p:spTree>
    <p:extLst>
      <p:ext uri="{BB962C8B-B14F-4D97-AF65-F5344CB8AC3E}">
        <p14:creationId xmlns:p14="http://schemas.microsoft.com/office/powerpoint/2010/main" val="445042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Fleet Complete </a:t>
            </a:r>
          </a:p>
          <a:p>
            <a:r>
              <a:rPr lang="en-US"/>
              <a:t>Approximately 30-40 percent of all commercial vehicles in North America are connected to the world outside and vide versa through telematics technologies, a figure that is expected to double by 2025. These vehicles are reshaping smart mobility business models and not only driving efficiencies in freight and passenger mobility but also creating new opportunities for smart buildings and related infrastructure. Sandeep Kar, Chief Strategy Officer at Fleet Complete will share his views on digitization and its impact on connected vehicle eco-systems and discuss emerging business models that will drive connected vehicles’ interactions with smart buildings and vice-versa. Location based data, autonomous driving, freight digitization, smart parking, and several other emerging technologies and applications will be focal points of his presentation.</a:t>
            </a:r>
            <a:endParaRPr lang="en-CA"/>
          </a:p>
        </p:txBody>
      </p:sp>
      <p:sp>
        <p:nvSpPr>
          <p:cNvPr id="4" name="Slide Number Placeholder 3"/>
          <p:cNvSpPr>
            <a:spLocks noGrp="1"/>
          </p:cNvSpPr>
          <p:nvPr>
            <p:ph type="sldNum" sz="quarter" idx="5"/>
          </p:nvPr>
        </p:nvSpPr>
        <p:spPr/>
        <p:txBody>
          <a:bodyPr/>
          <a:lstStyle/>
          <a:p>
            <a:fld id="{FD05A919-F8AD-A64A-BEA2-B66A6D0F2D45}" type="slidenum">
              <a:rPr lang="en-US" smtClean="0"/>
              <a:t>4</a:t>
            </a:fld>
            <a:endParaRPr lang="en-US"/>
          </a:p>
        </p:txBody>
      </p:sp>
    </p:spTree>
    <p:extLst>
      <p:ext uri="{BB962C8B-B14F-4D97-AF65-F5344CB8AC3E}">
        <p14:creationId xmlns:p14="http://schemas.microsoft.com/office/powerpoint/2010/main" val="935192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Fleet Complete </a:t>
            </a:r>
          </a:p>
          <a:p>
            <a:r>
              <a:rPr lang="en-US"/>
              <a:t>Approximately 30-40 percent of all commercial vehicles in North America are connected to the world outside and vide versa through telematics technologies, a figure that is expected to double by 2025. These vehicles are reshaping smart mobility business models and not only driving efficiencies in freight and passenger mobility but also creating new opportunities for smart buildings and related infrastructure. Sandeep Kar, Chief Strategy Officer at Fleet Complete will share his views on digitization and its impact on connected vehicle eco-systems and discuss emerging business models that will drive connected vehicles’ interactions with smart buildings and vice-versa. Location based data, autonomous driving, freight digitization, smart parking, and several other emerging technologies and applications will be focal points of his presentation.</a:t>
            </a:r>
            <a:endParaRPr lang="en-CA"/>
          </a:p>
        </p:txBody>
      </p:sp>
      <p:sp>
        <p:nvSpPr>
          <p:cNvPr id="4" name="Slide Number Placeholder 3"/>
          <p:cNvSpPr>
            <a:spLocks noGrp="1"/>
          </p:cNvSpPr>
          <p:nvPr>
            <p:ph type="sldNum" sz="quarter" idx="5"/>
          </p:nvPr>
        </p:nvSpPr>
        <p:spPr/>
        <p:txBody>
          <a:bodyPr/>
          <a:lstStyle/>
          <a:p>
            <a:fld id="{FD05A919-F8AD-A64A-BEA2-B66A6D0F2D45}" type="slidenum">
              <a:rPr lang="en-US" smtClean="0"/>
              <a:t>5</a:t>
            </a:fld>
            <a:endParaRPr lang="en-US"/>
          </a:p>
        </p:txBody>
      </p:sp>
    </p:spTree>
    <p:extLst>
      <p:ext uri="{BB962C8B-B14F-4D97-AF65-F5344CB8AC3E}">
        <p14:creationId xmlns:p14="http://schemas.microsoft.com/office/powerpoint/2010/main" val="1935351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6.1  Recently Complete:</a:t>
            </a:r>
            <a:endParaRPr lang="en-CA"/>
          </a:p>
          <a:p>
            <a:r>
              <a:rPr lang="en-US"/>
              <a:t>              “Human Skin Cells: A Potential Source of Building Contaminants" </a:t>
            </a:r>
            <a:endParaRPr lang="en-CA"/>
          </a:p>
          <a:p>
            <a:pPr lvl="0"/>
            <a:r>
              <a:rPr lang="en-US"/>
              <a:t>Author and Chair is Rajiv Sahay (Pure Air Control Services, Inc.)</a:t>
            </a:r>
            <a:endParaRPr lang="en-CA"/>
          </a:p>
          <a:p>
            <a:pPr lvl="0"/>
            <a:r>
              <a:rPr lang="en-US"/>
              <a:t>Paper posted on </a:t>
            </a:r>
            <a:r>
              <a:rPr lang="en-US" u="sng">
                <a:hlinkClick r:id="rId3"/>
              </a:rPr>
              <a:t>www.CABA.org/whitepapers</a:t>
            </a:r>
            <a:r>
              <a:rPr lang="en-US"/>
              <a:t> </a:t>
            </a:r>
            <a:endParaRPr lang="en-CA"/>
          </a:p>
          <a:p>
            <a:r>
              <a:rPr lang="en-US"/>
              <a:t>        </a:t>
            </a:r>
            <a:endParaRPr lang="en-CA"/>
          </a:p>
        </p:txBody>
      </p:sp>
      <p:sp>
        <p:nvSpPr>
          <p:cNvPr id="4" name="Slide Number Placeholder 3"/>
          <p:cNvSpPr>
            <a:spLocks noGrp="1"/>
          </p:cNvSpPr>
          <p:nvPr>
            <p:ph type="sldNum" sz="quarter" idx="5"/>
          </p:nvPr>
        </p:nvSpPr>
        <p:spPr/>
        <p:txBody>
          <a:bodyPr/>
          <a:lstStyle/>
          <a:p>
            <a:pPr defTabSz="922995">
              <a:defRPr/>
            </a:pPr>
            <a:fld id="{FD05A919-F8AD-A64A-BEA2-B66A6D0F2D45}" type="slidenum">
              <a:rPr lang="en-US">
                <a:solidFill>
                  <a:prstClr val="black"/>
                </a:solidFill>
                <a:latin typeface="Calibri" panose="020F0502020204030204"/>
              </a:rPr>
              <a:pPr defTabSz="922995">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116481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D05A919-F8AD-A64A-BEA2-B66A6D0F2D45}" type="slidenum">
              <a:rPr lang="en-US" smtClean="0"/>
              <a:t>10</a:t>
            </a:fld>
            <a:endParaRPr lang="en-US"/>
          </a:p>
        </p:txBody>
      </p:sp>
    </p:spTree>
    <p:extLst>
      <p:ext uri="{BB962C8B-B14F-4D97-AF65-F5344CB8AC3E}">
        <p14:creationId xmlns:p14="http://schemas.microsoft.com/office/powerpoint/2010/main" val="15083424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2134599"/>
            <a:ext cx="9490656" cy="1430024"/>
          </a:xfrm>
        </p:spPr>
        <p:txBody>
          <a:bodyPr anchor="t" anchorCtr="0">
            <a:normAutofit/>
          </a:bodyPr>
          <a:lstStyle>
            <a:lvl1pPr algn="l">
              <a:defRPr sz="5000" baseline="0">
                <a:latin typeface="Montserrat Light" charset="0"/>
              </a:defRPr>
            </a:lvl1pPr>
          </a:lstStyle>
          <a:p>
            <a:r>
              <a:rPr lang="en-US"/>
              <a:t>Click to edit Master title style</a:t>
            </a:r>
          </a:p>
        </p:txBody>
      </p:sp>
      <p:sp>
        <p:nvSpPr>
          <p:cNvPr id="3" name="Subtitle 2"/>
          <p:cNvSpPr>
            <a:spLocks noGrp="1"/>
          </p:cNvSpPr>
          <p:nvPr>
            <p:ph type="subTitle" idx="1"/>
          </p:nvPr>
        </p:nvSpPr>
        <p:spPr>
          <a:xfrm>
            <a:off x="838200" y="3656699"/>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958" y="522018"/>
            <a:ext cx="4597400" cy="1421156"/>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621" y="5171450"/>
            <a:ext cx="3669227" cy="1023327"/>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958" y="522018"/>
            <a:ext cx="4597400" cy="1421156"/>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2621" y="5171450"/>
            <a:ext cx="3669227" cy="1023327"/>
          </a:xfrm>
          <a:prstGeom prst="rect">
            <a:avLst/>
          </a:prstGeom>
        </p:spPr>
      </p:pic>
      <p:sp>
        <p:nvSpPr>
          <p:cNvPr id="4" name="Footer Placeholder 3">
            <a:extLst>
              <a:ext uri="{FF2B5EF4-FFF2-40B4-BE49-F238E27FC236}">
                <a16:creationId xmlns:a16="http://schemas.microsoft.com/office/drawing/2014/main" id="{41AAF91A-3258-BF4D-9422-2EB333CF06DE}"/>
              </a:ext>
            </a:extLst>
          </p:cNvPr>
          <p:cNvSpPr>
            <a:spLocks noGrp="1"/>
          </p:cNvSpPr>
          <p:nvPr>
            <p:ph type="ftr" sz="quarter" idx="10"/>
          </p:nvPr>
        </p:nvSpPr>
        <p:spPr>
          <a:xfrm>
            <a:off x="827773" y="6356350"/>
            <a:ext cx="4438048" cy="365125"/>
          </a:xfrm>
        </p:spPr>
        <p:txBody>
          <a:bodyPr/>
          <a:lstStyle>
            <a:lvl1pPr>
              <a:defRPr baseline="0">
                <a:solidFill>
                  <a:schemeClr val="tx1"/>
                </a:solidFill>
              </a:defRPr>
            </a:lvl1pPr>
          </a:lstStyle>
          <a:p>
            <a:r>
              <a:rPr lang="en-US"/>
              <a:t>© 2021, Continental Automated Buildings Association</a:t>
            </a:r>
          </a:p>
        </p:txBody>
      </p:sp>
    </p:spTree>
    <p:extLst>
      <p:ext uri="{BB962C8B-B14F-4D97-AF65-F5344CB8AC3E}">
        <p14:creationId xmlns:p14="http://schemas.microsoft.com/office/powerpoint/2010/main" val="85658379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Titl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1469581"/>
            <a:ext cx="9490656" cy="1430024"/>
          </a:xfrm>
        </p:spPr>
        <p:txBody>
          <a:bodyPr anchor="t" anchorCtr="0">
            <a:normAutofit/>
          </a:bodyPr>
          <a:lstStyle>
            <a:lvl1pPr algn="l">
              <a:defRPr sz="5000" baseline="0">
                <a:solidFill>
                  <a:schemeClr val="tx1"/>
                </a:solidFill>
                <a:latin typeface="Montserrat Light" charset="0"/>
              </a:defRPr>
            </a:lvl1pPr>
          </a:lstStyle>
          <a:p>
            <a:r>
              <a:rPr lang="en-US"/>
              <a:t>Click to edit Master title style</a:t>
            </a:r>
          </a:p>
        </p:txBody>
      </p:sp>
      <p:sp>
        <p:nvSpPr>
          <p:cNvPr id="3" name="Subtitle 2"/>
          <p:cNvSpPr>
            <a:spLocks noGrp="1"/>
          </p:cNvSpPr>
          <p:nvPr>
            <p:ph type="subTitle" idx="1"/>
          </p:nvPr>
        </p:nvSpPr>
        <p:spPr>
          <a:xfrm>
            <a:off x="838200" y="2991681"/>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6894" y="489760"/>
            <a:ext cx="1062876" cy="761524"/>
          </a:xfrm>
          <a:prstGeom prst="rect">
            <a:avLst/>
          </a:prstGeom>
        </p:spPr>
      </p:pic>
      <p:sp>
        <p:nvSpPr>
          <p:cNvPr id="5" name="Footer Placeholder 4">
            <a:extLst>
              <a:ext uri="{FF2B5EF4-FFF2-40B4-BE49-F238E27FC236}">
                <a16:creationId xmlns:a16="http://schemas.microsoft.com/office/drawing/2014/main" id="{E8F5A961-FC43-C548-8F3F-1E08153C03A7}"/>
              </a:ext>
            </a:extLst>
          </p:cNvPr>
          <p:cNvSpPr>
            <a:spLocks noGrp="1"/>
          </p:cNvSpPr>
          <p:nvPr>
            <p:ph type="ftr" sz="quarter" idx="10"/>
          </p:nvPr>
        </p:nvSpPr>
        <p:spPr>
          <a:xfrm>
            <a:off x="827772" y="6356350"/>
            <a:ext cx="4438048" cy="365125"/>
          </a:xfrm>
        </p:spPr>
        <p:txBody>
          <a:bodyPr/>
          <a:lstStyle>
            <a:lvl1pPr>
              <a:defRPr baseline="0">
                <a:solidFill>
                  <a:schemeClr val="tx1"/>
                </a:solidFill>
              </a:defRPr>
            </a:lvl1pPr>
          </a:lstStyle>
          <a:p>
            <a:r>
              <a:rPr lang="en-US"/>
              <a:t>© 2021, Continental Automated Buildings Association</a:t>
            </a:r>
          </a:p>
        </p:txBody>
      </p:sp>
    </p:spTree>
    <p:extLst>
      <p:ext uri="{BB962C8B-B14F-4D97-AF65-F5344CB8AC3E}">
        <p14:creationId xmlns:p14="http://schemas.microsoft.com/office/powerpoint/2010/main" val="202102395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2" hasCustomPrompt="1"/>
          </p:nvPr>
        </p:nvSpPr>
        <p:spPr>
          <a:xfrm>
            <a:off x="839788" y="1233488"/>
            <a:ext cx="7202487" cy="4932362"/>
          </a:xfrm>
        </p:spPr>
        <p:txBody>
          <a:bodyPr>
            <a:normAutofit/>
          </a:bodyPr>
          <a:lstStyle>
            <a:lvl1pPr>
              <a:defRPr sz="18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Table of Contents</a:t>
            </a:r>
          </a:p>
        </p:txBody>
      </p:sp>
      <p:sp>
        <p:nvSpPr>
          <p:cNvPr id="3" name="Footer Placeholder 2">
            <a:extLst>
              <a:ext uri="{FF2B5EF4-FFF2-40B4-BE49-F238E27FC236}">
                <a16:creationId xmlns:a16="http://schemas.microsoft.com/office/drawing/2014/main" id="{B4BE8FEB-B3D2-E740-A1F9-08B6739F27A2}"/>
              </a:ext>
            </a:extLst>
          </p:cNvPr>
          <p:cNvSpPr>
            <a:spLocks noGrp="1"/>
          </p:cNvSpPr>
          <p:nvPr>
            <p:ph type="ftr" sz="quarter" idx="13"/>
          </p:nvPr>
        </p:nvSpPr>
        <p:spPr/>
        <p:txBody>
          <a:bodyPr/>
          <a:lstStyle/>
          <a:p>
            <a:r>
              <a:rPr lang="en-US"/>
              <a:t>© 2021, Continental Automated Buildings Association</a:t>
            </a:r>
          </a:p>
        </p:txBody>
      </p:sp>
      <p:sp>
        <p:nvSpPr>
          <p:cNvPr id="4" name="Slide Number Placeholder 3">
            <a:extLst>
              <a:ext uri="{FF2B5EF4-FFF2-40B4-BE49-F238E27FC236}">
                <a16:creationId xmlns:a16="http://schemas.microsoft.com/office/drawing/2014/main" id="{E0EA2349-05C3-9E4C-88BE-36723E4B6E80}"/>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60071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4DFFCA3-F12E-F04F-A9D5-54E581505E19}"/>
              </a:ext>
            </a:extLst>
          </p:cNvPr>
          <p:cNvSpPr>
            <a:spLocks noGrp="1"/>
          </p:cNvSpPr>
          <p:nvPr>
            <p:ph type="ftr" sz="quarter" idx="10"/>
          </p:nvPr>
        </p:nvSpPr>
        <p:spPr/>
        <p:txBody>
          <a:bodyPr/>
          <a:lstStyle/>
          <a:p>
            <a:r>
              <a:rPr lang="en-US"/>
              <a:t>© 2021, Continental Automated Buildings Association</a:t>
            </a:r>
          </a:p>
        </p:txBody>
      </p:sp>
      <p:sp>
        <p:nvSpPr>
          <p:cNvPr id="4" name="Slide Number Placeholder 3">
            <a:extLst>
              <a:ext uri="{FF2B5EF4-FFF2-40B4-BE49-F238E27FC236}">
                <a16:creationId xmlns:a16="http://schemas.microsoft.com/office/drawing/2014/main" id="{D0493841-C8FD-6E48-9D27-6A352FF9A12A}"/>
              </a:ext>
            </a:extLst>
          </p:cNvPr>
          <p:cNvSpPr>
            <a:spLocks noGrp="1"/>
          </p:cNvSpPr>
          <p:nvPr>
            <p:ph type="sldNum" sz="quarter" idx="11"/>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92436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199" y="1984664"/>
            <a:ext cx="10514013"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Header text</a:t>
            </a:r>
          </a:p>
        </p:txBody>
      </p:sp>
      <p:sp>
        <p:nvSpPr>
          <p:cNvPr id="4" name="Footer Placeholder 3">
            <a:extLst>
              <a:ext uri="{FF2B5EF4-FFF2-40B4-BE49-F238E27FC236}">
                <a16:creationId xmlns:a16="http://schemas.microsoft.com/office/drawing/2014/main" id="{AC577C27-9A10-394B-A2D2-8F3424F3D6E0}"/>
              </a:ext>
            </a:extLst>
          </p:cNvPr>
          <p:cNvSpPr>
            <a:spLocks noGrp="1"/>
          </p:cNvSpPr>
          <p:nvPr>
            <p:ph type="ftr" sz="quarter" idx="13"/>
          </p:nvPr>
        </p:nvSpPr>
        <p:spPr/>
        <p:txBody>
          <a:bodyPr/>
          <a:lstStyle/>
          <a:p>
            <a:r>
              <a:rPr lang="en-US"/>
              <a:t>© 2021, Continental Automated Buildings Association</a:t>
            </a:r>
          </a:p>
        </p:txBody>
      </p:sp>
      <p:sp>
        <p:nvSpPr>
          <p:cNvPr id="5" name="Slide Number Placeholder 4">
            <a:extLst>
              <a:ext uri="{FF2B5EF4-FFF2-40B4-BE49-F238E27FC236}">
                <a16:creationId xmlns:a16="http://schemas.microsoft.com/office/drawing/2014/main" id="{1956DDB8-7B64-EF42-9250-BD09A0898B0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89086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84664"/>
            <a:ext cx="5181600"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984664"/>
            <a:ext cx="5181600" cy="41922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Header text</a:t>
            </a:r>
          </a:p>
        </p:txBody>
      </p:sp>
      <p:sp>
        <p:nvSpPr>
          <p:cNvPr id="5" name="Footer Placeholder 4">
            <a:extLst>
              <a:ext uri="{FF2B5EF4-FFF2-40B4-BE49-F238E27FC236}">
                <a16:creationId xmlns:a16="http://schemas.microsoft.com/office/drawing/2014/main" id="{8B278174-CF46-684D-BD2C-01424DDB129B}"/>
              </a:ext>
            </a:extLst>
          </p:cNvPr>
          <p:cNvSpPr>
            <a:spLocks noGrp="1"/>
          </p:cNvSpPr>
          <p:nvPr>
            <p:ph type="ftr" sz="quarter" idx="13"/>
          </p:nvPr>
        </p:nvSpPr>
        <p:spPr/>
        <p:txBody>
          <a:bodyPr/>
          <a:lstStyle/>
          <a:p>
            <a:r>
              <a:rPr lang="en-US"/>
              <a:t>© 2021, Continental Automated Buildings Association</a:t>
            </a:r>
          </a:p>
        </p:txBody>
      </p:sp>
      <p:sp>
        <p:nvSpPr>
          <p:cNvPr id="6" name="Slide Number Placeholder 5">
            <a:extLst>
              <a:ext uri="{FF2B5EF4-FFF2-40B4-BE49-F238E27FC236}">
                <a16:creationId xmlns:a16="http://schemas.microsoft.com/office/drawing/2014/main" id="{CA9A14CD-ACE9-C44D-9E3B-2FE0023DEFB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44077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e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3"/>
          <p:cNvSpPr>
            <a:spLocks noGrp="1"/>
          </p:cNvSpPr>
          <p:nvPr>
            <p:ph sz="half" idx="2"/>
          </p:nvPr>
        </p:nvSpPr>
        <p:spPr>
          <a:xfrm>
            <a:off x="7408718" y="1233488"/>
            <a:ext cx="3945082" cy="4943475"/>
          </a:xfrm>
        </p:spPr>
        <p:txBody>
          <a:bodyPr>
            <a:normAutofit/>
          </a:bodyPr>
          <a:lstStyle>
            <a:lvl1pPr>
              <a:defRPr sz="24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Click to edit Master text styles</a:t>
            </a:r>
          </a:p>
        </p:txBody>
      </p:sp>
      <p:sp>
        <p:nvSpPr>
          <p:cNvPr id="13" name="Text Placeholder 11"/>
          <p:cNvSpPr>
            <a:spLocks noGrp="1"/>
          </p:cNvSpPr>
          <p:nvPr>
            <p:ph type="body" sz="quarter" idx="12" hasCustomPrompt="1"/>
          </p:nvPr>
        </p:nvSpPr>
        <p:spPr>
          <a:xfrm>
            <a:off x="839788" y="1233488"/>
            <a:ext cx="6103272"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Header text</a:t>
            </a:r>
          </a:p>
        </p:txBody>
      </p:sp>
      <p:sp>
        <p:nvSpPr>
          <p:cNvPr id="4" name="Text Placeholder 3"/>
          <p:cNvSpPr>
            <a:spLocks noGrp="1"/>
          </p:cNvSpPr>
          <p:nvPr>
            <p:ph type="body" sz="quarter" idx="13" hasCustomPrompt="1"/>
          </p:nvPr>
        </p:nvSpPr>
        <p:spPr>
          <a:xfrm>
            <a:off x="839788" y="2159000"/>
            <a:ext cx="6081712" cy="4006850"/>
          </a:xfrm>
        </p:spPr>
        <p:txBody>
          <a:bodyPr>
            <a:normAutofit/>
          </a:bodyPr>
          <a:lstStyle>
            <a:lvl1pPr>
              <a:defRPr sz="20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Text</a:t>
            </a:r>
          </a:p>
        </p:txBody>
      </p:sp>
      <p:sp>
        <p:nvSpPr>
          <p:cNvPr id="3" name="Footer Placeholder 2">
            <a:extLst>
              <a:ext uri="{FF2B5EF4-FFF2-40B4-BE49-F238E27FC236}">
                <a16:creationId xmlns:a16="http://schemas.microsoft.com/office/drawing/2014/main" id="{26FFE725-3D11-7842-874E-6ED32D37B5AB}"/>
              </a:ext>
            </a:extLst>
          </p:cNvPr>
          <p:cNvSpPr>
            <a:spLocks noGrp="1"/>
          </p:cNvSpPr>
          <p:nvPr>
            <p:ph type="ftr" sz="quarter" idx="14"/>
          </p:nvPr>
        </p:nvSpPr>
        <p:spPr/>
        <p:txBody>
          <a:bodyPr/>
          <a:lstStyle/>
          <a:p>
            <a:r>
              <a:rPr lang="en-US"/>
              <a:t>© 2021, Continental Automated Buildings Association</a:t>
            </a:r>
          </a:p>
        </p:txBody>
      </p:sp>
      <p:sp>
        <p:nvSpPr>
          <p:cNvPr id="5" name="Slide Number Placeholder 4">
            <a:extLst>
              <a:ext uri="{FF2B5EF4-FFF2-40B4-BE49-F238E27FC236}">
                <a16:creationId xmlns:a16="http://schemas.microsoft.com/office/drawing/2014/main" id="{77294375-B587-3F4C-9E44-5ADC407C4FF3}"/>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39772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2"/>
          </p:nvPr>
        </p:nvSpPr>
        <p:spPr>
          <a:xfrm>
            <a:off x="839788" y="1984664"/>
            <a:ext cx="10512425" cy="4181186"/>
          </a:xfrm>
        </p:spPr>
        <p:txBody>
          <a:bodyPr/>
          <a:lstStyle/>
          <a:p>
            <a:r>
              <a:rPr lang="en-US"/>
              <a:t>Click icon to add table</a:t>
            </a:r>
          </a:p>
        </p:txBody>
      </p:sp>
      <p:sp>
        <p:nvSpPr>
          <p:cNvPr id="7" name="Text Placeholder 11"/>
          <p:cNvSpPr>
            <a:spLocks noGrp="1"/>
          </p:cNvSpPr>
          <p:nvPr>
            <p:ph type="body" sz="quarter" idx="13"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Enter Header text</a:t>
            </a:r>
          </a:p>
        </p:txBody>
      </p:sp>
      <p:sp>
        <p:nvSpPr>
          <p:cNvPr id="3" name="Footer Placeholder 2">
            <a:extLst>
              <a:ext uri="{FF2B5EF4-FFF2-40B4-BE49-F238E27FC236}">
                <a16:creationId xmlns:a16="http://schemas.microsoft.com/office/drawing/2014/main" id="{AF03E2FB-8494-A04C-B7C2-13E3027595D9}"/>
              </a:ext>
            </a:extLst>
          </p:cNvPr>
          <p:cNvSpPr>
            <a:spLocks noGrp="1"/>
          </p:cNvSpPr>
          <p:nvPr>
            <p:ph type="ftr" sz="quarter" idx="14"/>
          </p:nvPr>
        </p:nvSpPr>
        <p:spPr/>
        <p:txBody>
          <a:bodyPr/>
          <a:lstStyle/>
          <a:p>
            <a:r>
              <a:rPr lang="en-US"/>
              <a:t>© 2021, Continental Automated Buildings Association</a:t>
            </a:r>
          </a:p>
        </p:txBody>
      </p:sp>
      <p:sp>
        <p:nvSpPr>
          <p:cNvPr id="4" name="Slide Number Placeholder 3">
            <a:extLst>
              <a:ext uri="{FF2B5EF4-FFF2-40B4-BE49-F238E27FC236}">
                <a16:creationId xmlns:a16="http://schemas.microsoft.com/office/drawing/2014/main" id="{AEE31B91-61A9-EE4C-89C3-7E166596E1BF}"/>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70728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D0FD12-626B-6E49-B012-6834826DED48}"/>
              </a:ext>
            </a:extLst>
          </p:cNvPr>
          <p:cNvSpPr/>
          <p:nvPr userDrawn="1"/>
        </p:nvSpPr>
        <p:spPr>
          <a:xfrm>
            <a:off x="0" y="0"/>
            <a:ext cx="12192000" cy="9432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6873240" cy="44767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838200" y="1233488"/>
            <a:ext cx="10515600" cy="49434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68292" y="6207644"/>
            <a:ext cx="828040" cy="593270"/>
          </a:xfrm>
          <a:prstGeom prst="rect">
            <a:avLst/>
          </a:prstGeom>
        </p:spPr>
      </p:pic>
      <p:sp>
        <p:nvSpPr>
          <p:cNvPr id="5" name="Slide Number Placeholder 4">
            <a:extLst>
              <a:ext uri="{FF2B5EF4-FFF2-40B4-BE49-F238E27FC236}">
                <a16:creationId xmlns:a16="http://schemas.microsoft.com/office/drawing/2014/main" id="{CD570C52-4A05-1744-BCD2-0537DC4DCF4C}"/>
              </a:ext>
            </a:extLst>
          </p:cNvPr>
          <p:cNvSpPr>
            <a:spLocks noGrp="1"/>
          </p:cNvSpPr>
          <p:nvPr>
            <p:ph type="sldNum" sz="quarter" idx="4"/>
          </p:nvPr>
        </p:nvSpPr>
        <p:spPr>
          <a:xfrm>
            <a:off x="833388" y="6356351"/>
            <a:ext cx="620027" cy="352458"/>
          </a:xfrm>
          <a:prstGeom prst="rect">
            <a:avLst/>
          </a:prstGeom>
        </p:spPr>
        <p:txBody>
          <a:bodyPr vert="horz" lIns="91440" tIns="45720" rIns="91440" bIns="45720" rtlCol="0" anchor="ctr"/>
          <a:lstStyle>
            <a:lvl1pPr algn="l">
              <a:defRPr sz="1200" baseline="0">
                <a:solidFill>
                  <a:schemeClr val="tx1"/>
                </a:solidFill>
              </a:defRPr>
            </a:lvl1pPr>
          </a:lstStyle>
          <a:p>
            <a:fld id="{4658F449-AC56-C64A-8488-86A10DE691DA}" type="slidenum">
              <a:rPr lang="en-US" smtClean="0"/>
              <a:pPr/>
              <a:t>‹#›</a:t>
            </a:fld>
            <a:endParaRPr lang="en-US"/>
          </a:p>
        </p:txBody>
      </p:sp>
      <p:sp>
        <p:nvSpPr>
          <p:cNvPr id="6" name="Footer Placeholder 5">
            <a:extLst>
              <a:ext uri="{FF2B5EF4-FFF2-40B4-BE49-F238E27FC236}">
                <a16:creationId xmlns:a16="http://schemas.microsoft.com/office/drawing/2014/main" id="{BE5E1C2C-2A72-7C4F-9C59-673899DC78BB}"/>
              </a:ext>
            </a:extLst>
          </p:cNvPr>
          <p:cNvSpPr>
            <a:spLocks noGrp="1"/>
          </p:cNvSpPr>
          <p:nvPr>
            <p:ph type="ftr" sz="quarter" idx="3"/>
          </p:nvPr>
        </p:nvSpPr>
        <p:spPr>
          <a:xfrm>
            <a:off x="1645920" y="6356350"/>
            <a:ext cx="4438048" cy="365125"/>
          </a:xfrm>
          <a:prstGeom prst="rect">
            <a:avLst/>
          </a:prstGeom>
        </p:spPr>
        <p:txBody>
          <a:bodyPr vert="horz" lIns="91440" tIns="45720" rIns="91440" bIns="45720" rtlCol="0" anchor="ctr"/>
          <a:lstStyle>
            <a:lvl1pPr algn="l">
              <a:defRPr sz="1000" baseline="0">
                <a:solidFill>
                  <a:schemeClr val="accent2"/>
                </a:solidFill>
              </a:defRPr>
            </a:lvl1pPr>
          </a:lstStyle>
          <a:p>
            <a:r>
              <a:rPr lang="en-US"/>
              <a:t>© 2021, Continental Automated Buildings Association</a:t>
            </a:r>
          </a:p>
        </p:txBody>
      </p:sp>
      <p:pic>
        <p:nvPicPr>
          <p:cNvPr id="9" name="Picture 8">
            <a:extLst>
              <a:ext uri="{FF2B5EF4-FFF2-40B4-BE49-F238E27FC236}">
                <a16:creationId xmlns:a16="http://schemas.microsoft.com/office/drawing/2014/main" id="{8F46E4A3-6ED3-F74F-BDDB-A694088FED8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279781" y="-274437"/>
            <a:ext cx="1931469" cy="1255633"/>
          </a:xfrm>
          <a:prstGeom prst="rect">
            <a:avLst/>
          </a:prstGeom>
        </p:spPr>
      </p:pic>
    </p:spTree>
    <p:extLst>
      <p:ext uri="{BB962C8B-B14F-4D97-AF65-F5344CB8AC3E}">
        <p14:creationId xmlns:p14="http://schemas.microsoft.com/office/powerpoint/2010/main" val="756595898"/>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Lst>
  <p:hf hdr="0" dt="0"/>
  <p:txStyles>
    <p:titleStyle>
      <a:lvl1pPr algn="l" defTabSz="914400" rtl="0" eaLnBrk="1" latinLnBrk="0" hangingPunct="1">
        <a:lnSpc>
          <a:spcPct val="90000"/>
        </a:lnSpc>
        <a:spcBef>
          <a:spcPct val="0"/>
        </a:spcBef>
        <a:buNone/>
        <a:defRPr sz="3000" kern="1200" baseline="0">
          <a:solidFill>
            <a:schemeClr val="bg1"/>
          </a:solidFill>
          <a:latin typeface="Montserrat Light"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529" userDrawn="1">
          <p15:clr>
            <a:srgbClr val="F26B43"/>
          </p15:clr>
        </p15:guide>
        <p15:guide id="9" pos="7151" userDrawn="1">
          <p15:clr>
            <a:srgbClr val="F26B43"/>
          </p15:clr>
        </p15:guide>
        <p15:guide id="10" orient="horz" pos="777" userDrawn="1">
          <p15:clr>
            <a:srgbClr val="F26B43"/>
          </p15:clr>
        </p15:guide>
        <p15:guide id="11" orient="horz" pos="414" userDrawn="1">
          <p15:clr>
            <a:srgbClr val="F26B43"/>
          </p15:clr>
        </p15:guide>
        <p15:guide id="12" orient="horz" pos="38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gif"/><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hyperlink" Target="http://www.caba.org/ch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0.jpeg"/><Relationship Id="rId4" Type="http://schemas.openxmlformats.org/officeDocument/2006/relationships/image" Target="../media/image19.emf"/></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http://media.campaigner.com/media/65/657095/February%202021/IBC%20Speaker%20Panel.png?g=1612446448127"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caba.org/WhitePapers"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4A7B13-B338-4715-BCD6-7BD36A1F0FDD}"/>
              </a:ext>
            </a:extLst>
          </p:cNvPr>
          <p:cNvSpPr>
            <a:spLocks noGrp="1"/>
          </p:cNvSpPr>
          <p:nvPr>
            <p:ph type="ctrTitle"/>
          </p:nvPr>
        </p:nvSpPr>
        <p:spPr/>
        <p:txBody>
          <a:bodyPr>
            <a:normAutofit fontScale="90000"/>
          </a:bodyPr>
          <a:lstStyle/>
          <a:p>
            <a:r>
              <a:rPr lang="en-US">
                <a:solidFill>
                  <a:schemeClr val="tx1"/>
                </a:solidFill>
              </a:rPr>
              <a:t>CABA Intelligent Buildings Council (IBC) Report </a:t>
            </a:r>
            <a:endParaRPr lang="en-CA">
              <a:solidFill>
                <a:schemeClr val="tx1"/>
              </a:solidFill>
            </a:endParaRPr>
          </a:p>
        </p:txBody>
      </p:sp>
    </p:spTree>
    <p:extLst>
      <p:ext uri="{BB962C8B-B14F-4D97-AF65-F5344CB8AC3E}">
        <p14:creationId xmlns:p14="http://schemas.microsoft.com/office/powerpoint/2010/main" val="4161604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p:txBody>
          <a:bodyPr/>
          <a:lstStyle/>
          <a:p>
            <a:r>
              <a:rPr lang="en-US" altLang="en-US"/>
              <a:t>About the IBC</a:t>
            </a:r>
            <a:endParaRPr lang="en-US" altLang="en-US" sz="1800"/>
          </a:p>
        </p:txBody>
      </p:sp>
      <p:sp>
        <p:nvSpPr>
          <p:cNvPr id="16" name="Content Placeholder 1">
            <a:extLst>
              <a:ext uri="{FF2B5EF4-FFF2-40B4-BE49-F238E27FC236}">
                <a16:creationId xmlns:a16="http://schemas.microsoft.com/office/drawing/2014/main" id="{CC63F21A-D4D6-4E00-AC26-F8BB21192A66}"/>
              </a:ext>
            </a:extLst>
          </p:cNvPr>
          <p:cNvSpPr txBox="1">
            <a:spLocks noChangeArrowheads="1"/>
          </p:cNvSpPr>
          <p:nvPr/>
        </p:nvSpPr>
        <p:spPr>
          <a:xfrm>
            <a:off x="380610" y="5226682"/>
            <a:ext cx="10760850" cy="88649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altLang="en-US" sz="1400">
                <a:solidFill>
                  <a:srgbClr val="000000"/>
                </a:solidFill>
                <a:latin typeface="Open Sans"/>
              </a:rPr>
              <a:t>The CABA Intelligent Buildings Council works to strengthen the large building automation industry through innovative technology-driven research projects.  The Council was established in 2001 by CABA to specifically review opportunities, take strategic action and monitor initiatives that relate to integrated systems and automation in the large building sector.  The Council's projects promote the next generation of intelligent building technologies and incorporates a holistic approach that optimizes building performance and savings.</a:t>
            </a:r>
          </a:p>
        </p:txBody>
      </p:sp>
      <p:sp>
        <p:nvSpPr>
          <p:cNvPr id="17" name="Rectangle 5">
            <a:extLst>
              <a:ext uri="{FF2B5EF4-FFF2-40B4-BE49-F238E27FC236}">
                <a16:creationId xmlns:a16="http://schemas.microsoft.com/office/drawing/2014/main" id="{C4B8A5FC-9804-4648-BE00-F2573031C59C}"/>
              </a:ext>
            </a:extLst>
          </p:cNvPr>
          <p:cNvSpPr>
            <a:spLocks noChangeArrowheads="1"/>
          </p:cNvSpPr>
          <p:nvPr/>
        </p:nvSpPr>
        <p:spPr bwMode="auto">
          <a:xfrm>
            <a:off x="380610" y="2946192"/>
            <a:ext cx="1984301"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IBC Chair</a:t>
            </a:r>
          </a:p>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Trevor Nightingale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Director General</a:t>
            </a:r>
          </a:p>
          <a:p>
            <a:pPr eaLnBrk="1" hangingPunct="1">
              <a:lnSpc>
                <a:spcPct val="100000"/>
              </a:lnSpc>
              <a:spcBef>
                <a:spcPct val="0"/>
              </a:spcBef>
              <a:buFont typeface="Arial" pitchFamily="34" charset="0"/>
              <a:buNone/>
            </a:pPr>
            <a:r>
              <a:rPr lang="fr-FR" altLang="en-US" sz="1600">
                <a:solidFill>
                  <a:schemeClr val="tx1"/>
                </a:solidFill>
                <a:ea typeface="SimSun" pitchFamily="2" charset="-122"/>
                <a:cs typeface="Arial" pitchFamily="34" charset="0"/>
              </a:rPr>
              <a:t>National </a:t>
            </a:r>
            <a:r>
              <a:rPr lang="en-US" altLang="en-US" sz="1600">
                <a:solidFill>
                  <a:schemeClr val="tx1"/>
                </a:solidFill>
                <a:ea typeface="SimSun" pitchFamily="2" charset="-122"/>
                <a:cs typeface="Arial" pitchFamily="34" charset="0"/>
              </a:rPr>
              <a:t>Research</a:t>
            </a:r>
            <a:r>
              <a:rPr lang="fr-FR" altLang="en-US" sz="1600">
                <a:solidFill>
                  <a:schemeClr val="tx1"/>
                </a:solidFill>
                <a:ea typeface="SimSun" pitchFamily="2" charset="-122"/>
                <a:cs typeface="Arial" pitchFamily="34" charset="0"/>
              </a:rPr>
              <a:t> Council </a:t>
            </a:r>
            <a:endParaRPr lang="en-CA" altLang="en-US" sz="1600">
              <a:solidFill>
                <a:schemeClr val="tx1"/>
              </a:solidFill>
              <a:ea typeface="SimSun" pitchFamily="2" charset="-122"/>
              <a:cs typeface="Arial" pitchFamily="34" charset="0"/>
            </a:endParaRPr>
          </a:p>
        </p:txBody>
      </p:sp>
      <p:sp>
        <p:nvSpPr>
          <p:cNvPr id="19" name="Rectangle 5">
            <a:extLst>
              <a:ext uri="{FF2B5EF4-FFF2-40B4-BE49-F238E27FC236}">
                <a16:creationId xmlns:a16="http://schemas.microsoft.com/office/drawing/2014/main" id="{13883D6C-B7E3-4359-87DA-5144F3F6DA37}"/>
              </a:ext>
            </a:extLst>
          </p:cNvPr>
          <p:cNvSpPr>
            <a:spLocks noChangeArrowheads="1"/>
          </p:cNvSpPr>
          <p:nvPr/>
        </p:nvSpPr>
        <p:spPr bwMode="auto">
          <a:xfrm>
            <a:off x="9617532" y="2977899"/>
            <a:ext cx="2320352"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IBC Vice-Chair</a:t>
            </a:r>
          </a:p>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Bob Allan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Global Business Development Manager, Intelligent Buildings</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The </a:t>
            </a:r>
            <a:r>
              <a:rPr lang="en-US" altLang="en-US" sz="1600" err="1">
                <a:solidFill>
                  <a:schemeClr val="tx1"/>
                </a:solidFill>
                <a:ea typeface="SimSun" pitchFamily="2" charset="-122"/>
                <a:cs typeface="Arial" pitchFamily="34" charset="0"/>
              </a:rPr>
              <a:t>Siemon</a:t>
            </a:r>
            <a:r>
              <a:rPr lang="en-US" altLang="en-US" sz="1600">
                <a:solidFill>
                  <a:schemeClr val="tx1"/>
                </a:solidFill>
                <a:ea typeface="SimSun" pitchFamily="2" charset="-122"/>
                <a:cs typeface="Arial" pitchFamily="34" charset="0"/>
              </a:rPr>
              <a:t> Company</a:t>
            </a:r>
          </a:p>
        </p:txBody>
      </p:sp>
      <p:pic>
        <p:nvPicPr>
          <p:cNvPr id="21" name="Picture 13" descr="Trevor Nightingale">
            <a:extLst>
              <a:ext uri="{FF2B5EF4-FFF2-40B4-BE49-F238E27FC236}">
                <a16:creationId xmlns:a16="http://schemas.microsoft.com/office/drawing/2014/main" id="{5F11960D-E555-4091-83CA-51A150B2C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48" y="1145967"/>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5" descr="Robert (Bob) Lane">
            <a:extLst>
              <a:ext uri="{FF2B5EF4-FFF2-40B4-BE49-F238E27FC236}">
                <a16:creationId xmlns:a16="http://schemas.microsoft.com/office/drawing/2014/main" id="{04E41EE4-86B2-4F98-8D89-CEC6F5B3AA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5502" y="1154473"/>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descr="Bob Allan">
            <a:extLst>
              <a:ext uri="{FF2B5EF4-FFF2-40B4-BE49-F238E27FC236}">
                <a16:creationId xmlns:a16="http://schemas.microsoft.com/office/drawing/2014/main" id="{E09E3355-70D5-45F6-8C08-9FFFF5F595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6422" y="1150502"/>
            <a:ext cx="1800225"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5">
            <a:extLst>
              <a:ext uri="{FF2B5EF4-FFF2-40B4-BE49-F238E27FC236}">
                <a16:creationId xmlns:a16="http://schemas.microsoft.com/office/drawing/2014/main" id="{BC366B3E-7E82-441D-A970-68BBF08D41B8}"/>
              </a:ext>
            </a:extLst>
          </p:cNvPr>
          <p:cNvSpPr>
            <a:spLocks noChangeArrowheads="1"/>
          </p:cNvSpPr>
          <p:nvPr/>
        </p:nvSpPr>
        <p:spPr bwMode="auto">
          <a:xfrm>
            <a:off x="7319815" y="2954698"/>
            <a:ext cx="2217072"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US" altLang="en-US" sz="1600" b="1">
                <a:solidFill>
                  <a:schemeClr val="tx1"/>
                </a:solidFill>
                <a:ea typeface="SimSun" pitchFamily="2" charset="-122"/>
                <a:sym typeface="Arial" pitchFamily="34" charset="0"/>
              </a:rPr>
              <a:t>IBC Vice-Chair</a:t>
            </a:r>
          </a:p>
          <a:p>
            <a:pPr eaLnBrk="1" hangingPunct="1">
              <a:lnSpc>
                <a:spcPct val="100000"/>
              </a:lnSpc>
              <a:spcBef>
                <a:spcPct val="0"/>
              </a:spcBef>
              <a:buFont typeface="Arial" pitchFamily="34" charset="0"/>
              <a:buNone/>
            </a:pPr>
            <a:r>
              <a:rPr lang="en-US" altLang="en-US" sz="1600" b="1">
                <a:solidFill>
                  <a:schemeClr val="tx1"/>
                </a:solidFill>
                <a:ea typeface="SimSun" pitchFamily="2" charset="-122"/>
                <a:sym typeface="Arial" pitchFamily="34" charset="0"/>
              </a:rPr>
              <a:t>Robert Lane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President &amp; Managing Partner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Robert H. Lane and Associates Inc.</a:t>
            </a:r>
            <a:endParaRPr lang="en-CA" altLang="en-US" sz="1600">
              <a:solidFill>
                <a:schemeClr val="tx1"/>
              </a:solidFill>
              <a:ea typeface="SimSun" pitchFamily="2" charset="-122"/>
              <a:cs typeface="Arial" pitchFamily="34" charset="0"/>
            </a:endParaRPr>
          </a:p>
        </p:txBody>
      </p:sp>
      <p:pic>
        <p:nvPicPr>
          <p:cNvPr id="36" name="Picture 6" descr="Image result for the siemon company logo">
            <a:extLst>
              <a:ext uri="{FF2B5EF4-FFF2-40B4-BE49-F238E27FC236}">
                <a16:creationId xmlns:a16="http://schemas.microsoft.com/office/drawing/2014/main" id="{2FC70455-5BDC-4F6A-BC5F-8E3D341C3A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06422" y="4487421"/>
            <a:ext cx="2030539" cy="67593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Image result for NRC logo national research council of canada">
            <a:extLst>
              <a:ext uri="{FF2B5EF4-FFF2-40B4-BE49-F238E27FC236}">
                <a16:creationId xmlns:a16="http://schemas.microsoft.com/office/drawing/2014/main" id="{613D2036-122D-46B3-B7CE-D2B26C7F3C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396" y="4269631"/>
            <a:ext cx="1626354" cy="79691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4" descr="Lane Consulting">
            <a:extLst>
              <a:ext uri="{FF2B5EF4-FFF2-40B4-BE49-F238E27FC236}">
                <a16:creationId xmlns:a16="http://schemas.microsoft.com/office/drawing/2014/main" id="{5BFE8F76-5BB1-4914-9EC8-2464C37D22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0460" y="4510716"/>
            <a:ext cx="1367208" cy="62730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arsha Chandrashekar">
            <a:extLst>
              <a:ext uri="{FF2B5EF4-FFF2-40B4-BE49-F238E27FC236}">
                <a16:creationId xmlns:a16="http://schemas.microsoft.com/office/drawing/2014/main" id="{2200E2AB-F914-4B63-A84E-B7693540FC9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2668" y="1130470"/>
            <a:ext cx="1815722" cy="1815722"/>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5">
            <a:extLst>
              <a:ext uri="{FF2B5EF4-FFF2-40B4-BE49-F238E27FC236}">
                <a16:creationId xmlns:a16="http://schemas.microsoft.com/office/drawing/2014/main" id="{7C4B7DB2-23FE-49D9-A3A4-A251D83C1042}"/>
              </a:ext>
            </a:extLst>
          </p:cNvPr>
          <p:cNvSpPr>
            <a:spLocks noChangeArrowheads="1"/>
          </p:cNvSpPr>
          <p:nvPr/>
        </p:nvSpPr>
        <p:spPr bwMode="auto">
          <a:xfrm>
            <a:off x="2658415" y="2954698"/>
            <a:ext cx="2676343"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IBC Vice-Chair </a:t>
            </a:r>
          </a:p>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Harsha Chandrashekar</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Product Approvals &amp; Regulatory Leader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Honeywell International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Inc</a:t>
            </a:r>
          </a:p>
        </p:txBody>
      </p:sp>
      <p:pic>
        <p:nvPicPr>
          <p:cNvPr id="41" name="Picture 40">
            <a:extLst>
              <a:ext uri="{FF2B5EF4-FFF2-40B4-BE49-F238E27FC236}">
                <a16:creationId xmlns:a16="http://schemas.microsoft.com/office/drawing/2014/main" id="{DEC36F9C-AFFF-4197-8055-CA0CCE562557}"/>
              </a:ext>
            </a:extLst>
          </p:cNvPr>
          <p:cNvPicPr>
            <a:picLocks noChangeAspect="1"/>
          </p:cNvPicPr>
          <p:nvPr/>
        </p:nvPicPr>
        <p:blipFill rotWithShape="1">
          <a:blip r:embed="rId10"/>
          <a:srcRect l="8992" t="36439" r="10686" b="38325"/>
          <a:stretch/>
        </p:blipFill>
        <p:spPr>
          <a:xfrm>
            <a:off x="2672572" y="4450629"/>
            <a:ext cx="1950915" cy="473539"/>
          </a:xfrm>
          <a:prstGeom prst="rect">
            <a:avLst/>
          </a:prstGeom>
        </p:spPr>
      </p:pic>
      <p:sp>
        <p:nvSpPr>
          <p:cNvPr id="20" name="TextBox 19">
            <a:extLst>
              <a:ext uri="{FF2B5EF4-FFF2-40B4-BE49-F238E27FC236}">
                <a16:creationId xmlns:a16="http://schemas.microsoft.com/office/drawing/2014/main" id="{4566470D-755C-46BE-B2B5-D5DBCC5BA6B0}"/>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2</a:t>
            </a:fld>
            <a:endParaRPr lang="en-US"/>
          </a:p>
        </p:txBody>
      </p:sp>
      <p:sp>
        <p:nvSpPr>
          <p:cNvPr id="23" name="Footer Placeholder 4">
            <a:extLst>
              <a:ext uri="{FF2B5EF4-FFF2-40B4-BE49-F238E27FC236}">
                <a16:creationId xmlns:a16="http://schemas.microsoft.com/office/drawing/2014/main" id="{77106576-9327-41C3-8ADA-7B8708E91417}"/>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
        <p:nvSpPr>
          <p:cNvPr id="22" name="Rectangle 5">
            <a:extLst>
              <a:ext uri="{FF2B5EF4-FFF2-40B4-BE49-F238E27FC236}">
                <a16:creationId xmlns:a16="http://schemas.microsoft.com/office/drawing/2014/main" id="{A25602F9-E5CE-471A-AD83-C9030033CA14}"/>
              </a:ext>
            </a:extLst>
          </p:cNvPr>
          <p:cNvSpPr>
            <a:spLocks noChangeArrowheads="1"/>
          </p:cNvSpPr>
          <p:nvPr/>
        </p:nvSpPr>
        <p:spPr bwMode="auto">
          <a:xfrm>
            <a:off x="5000383" y="2977899"/>
            <a:ext cx="2320352"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IBC Vice-Chair</a:t>
            </a:r>
          </a:p>
          <a:p>
            <a:pPr eaLnBrk="1" hangingPunct="1">
              <a:lnSpc>
                <a:spcPct val="100000"/>
              </a:lnSpc>
              <a:spcBef>
                <a:spcPct val="0"/>
              </a:spcBef>
              <a:buFont typeface="Arial" pitchFamily="34" charset="0"/>
              <a:buNone/>
            </a:pPr>
            <a:r>
              <a:rPr lang="en-CA" altLang="en-US" sz="1600" b="1">
                <a:solidFill>
                  <a:schemeClr val="tx1"/>
                </a:solidFill>
                <a:ea typeface="SimSun" pitchFamily="2" charset="-122"/>
                <a:sym typeface="Arial" pitchFamily="34" charset="0"/>
              </a:rPr>
              <a:t>Terrence DeFranco </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President and Chief Financial Officer</a:t>
            </a:r>
          </a:p>
          <a:p>
            <a:pPr eaLnBrk="1" hangingPunct="1">
              <a:lnSpc>
                <a:spcPct val="100000"/>
              </a:lnSpc>
              <a:spcBef>
                <a:spcPct val="0"/>
              </a:spcBef>
              <a:buFont typeface="Arial" pitchFamily="34" charset="0"/>
              <a:buNone/>
            </a:pPr>
            <a:r>
              <a:rPr lang="en-US" altLang="en-US" sz="1600">
                <a:solidFill>
                  <a:schemeClr val="tx1"/>
                </a:solidFill>
                <a:ea typeface="SimSun" pitchFamily="2" charset="-122"/>
                <a:cs typeface="Arial" pitchFamily="34" charset="0"/>
              </a:rPr>
              <a:t>Iota Communications, Inc.</a:t>
            </a:r>
          </a:p>
        </p:txBody>
      </p:sp>
      <p:pic>
        <p:nvPicPr>
          <p:cNvPr id="2054" name="Picture 6" descr="Résultats de recherche d'images pour « terrance defranco »">
            <a:extLst>
              <a:ext uri="{FF2B5EF4-FFF2-40B4-BE49-F238E27FC236}">
                <a16:creationId xmlns:a16="http://schemas.microsoft.com/office/drawing/2014/main" id="{D60E8FF0-A992-4384-82F9-C6FED97FF97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2781" r="7885"/>
          <a:stretch/>
        </p:blipFill>
        <p:spPr bwMode="auto">
          <a:xfrm>
            <a:off x="5089085" y="1163611"/>
            <a:ext cx="1815722"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3">
            <a:extLst>
              <a:ext uri="{FF2B5EF4-FFF2-40B4-BE49-F238E27FC236}">
                <a16:creationId xmlns:a16="http://schemas.microsoft.com/office/drawing/2014/main" id="{FA8D8F45-8020-4662-B8F5-F94A69870BA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89085" y="4547559"/>
            <a:ext cx="1756728" cy="57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93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16D86E-FD4B-4076-BB59-5A72FCC6FF10}"/>
              </a:ext>
            </a:extLst>
          </p:cNvPr>
          <p:cNvSpPr>
            <a:spLocks noGrp="1"/>
          </p:cNvSpPr>
          <p:nvPr>
            <p:ph type="title"/>
          </p:nvPr>
        </p:nvSpPr>
        <p:spPr/>
        <p:txBody>
          <a:bodyPr/>
          <a:lstStyle/>
          <a:p>
            <a:r>
              <a:rPr lang="en-CA"/>
              <a:t>IBC Membership</a:t>
            </a:r>
          </a:p>
        </p:txBody>
      </p:sp>
      <p:pic>
        <p:nvPicPr>
          <p:cNvPr id="1026" name="Picture 2" descr="Image result for growth vector image">
            <a:extLst>
              <a:ext uri="{FF2B5EF4-FFF2-40B4-BE49-F238E27FC236}">
                <a16:creationId xmlns:a16="http://schemas.microsoft.com/office/drawing/2014/main" id="{D4226A42-A2BB-4CCF-91B1-C7C9FA399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57" y="2022076"/>
            <a:ext cx="3493851" cy="348293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3">
            <a:extLst>
              <a:ext uri="{FF2B5EF4-FFF2-40B4-BE49-F238E27FC236}">
                <a16:creationId xmlns:a16="http://schemas.microsoft.com/office/drawing/2014/main" id="{D6A5C3CC-3BB5-484A-9666-EF1756C23ED7}"/>
              </a:ext>
            </a:extLst>
          </p:cNvPr>
          <p:cNvSpPr txBox="1">
            <a:spLocks/>
          </p:cNvSpPr>
          <p:nvPr/>
        </p:nvSpPr>
        <p:spPr>
          <a:xfrm>
            <a:off x="1417938" y="1667969"/>
            <a:ext cx="7457613" cy="838866"/>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defRPr/>
            </a:pPr>
            <a:r>
              <a:rPr lang="en-US" b="1">
                <a:solidFill>
                  <a:srgbClr val="464646"/>
                </a:solidFill>
              </a:rPr>
              <a:t>288 Members </a:t>
            </a:r>
            <a:endParaRPr lang="en-US" b="1">
              <a:solidFill>
                <a:srgbClr val="464646"/>
              </a:solidFill>
              <a:latin typeface="Montserrat"/>
            </a:endParaRPr>
          </a:p>
        </p:txBody>
      </p:sp>
      <p:sp>
        <p:nvSpPr>
          <p:cNvPr id="5" name="Rectangle 4">
            <a:extLst>
              <a:ext uri="{FF2B5EF4-FFF2-40B4-BE49-F238E27FC236}">
                <a16:creationId xmlns:a16="http://schemas.microsoft.com/office/drawing/2014/main" id="{8894A248-0F54-49A9-BAEB-81AE7A46B463}"/>
              </a:ext>
            </a:extLst>
          </p:cNvPr>
          <p:cNvSpPr/>
          <p:nvPr/>
        </p:nvSpPr>
        <p:spPr>
          <a:xfrm>
            <a:off x="5393308" y="3763542"/>
            <a:ext cx="3028111" cy="523220"/>
          </a:xfrm>
          <a:prstGeom prst="rect">
            <a:avLst/>
          </a:prstGeom>
        </p:spPr>
        <p:txBody>
          <a:bodyPr wrap="square">
            <a:spAutoFit/>
          </a:bodyPr>
          <a:lstStyle/>
          <a:p>
            <a:pPr>
              <a:defRPr/>
            </a:pPr>
            <a:r>
              <a:rPr lang="en-US" sz="2800" u="sng">
                <a:solidFill>
                  <a:srgbClr val="E83E1D"/>
                </a:solidFill>
                <a:latin typeface="Montserrat"/>
                <a:hlinkClick r:id="rId4"/>
              </a:rPr>
              <a:t>www.caba.org/ibc </a:t>
            </a:r>
            <a:endParaRPr lang="en-US" sz="2800" u="sng">
              <a:solidFill>
                <a:srgbClr val="E83E1D"/>
              </a:solidFill>
              <a:latin typeface="Montserrat"/>
            </a:endParaRPr>
          </a:p>
        </p:txBody>
      </p:sp>
      <p:sp>
        <p:nvSpPr>
          <p:cNvPr id="10" name="Content Placeholder 3">
            <a:extLst>
              <a:ext uri="{FF2B5EF4-FFF2-40B4-BE49-F238E27FC236}">
                <a16:creationId xmlns:a16="http://schemas.microsoft.com/office/drawing/2014/main" id="{C2FC0D0E-3A05-4F81-8803-5A76A98B90C1}"/>
              </a:ext>
            </a:extLst>
          </p:cNvPr>
          <p:cNvSpPr txBox="1">
            <a:spLocks/>
          </p:cNvSpPr>
          <p:nvPr/>
        </p:nvSpPr>
        <p:spPr>
          <a:xfrm>
            <a:off x="5393308" y="3373690"/>
            <a:ext cx="4446977" cy="838866"/>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defRPr/>
            </a:pPr>
            <a:r>
              <a:rPr lang="en-US" b="1">
                <a:solidFill>
                  <a:srgbClr val="464646"/>
                </a:solidFill>
                <a:latin typeface="Montserrat"/>
              </a:rPr>
              <a:t>All meetings are recorded:  </a:t>
            </a:r>
          </a:p>
        </p:txBody>
      </p:sp>
      <p:pic>
        <p:nvPicPr>
          <p:cNvPr id="15" name="Picture 2" descr="http://www.caba.org/images/caba-intelligent-buildings-council.png">
            <a:extLst>
              <a:ext uri="{FF2B5EF4-FFF2-40B4-BE49-F238E27FC236}">
                <a16:creationId xmlns:a16="http://schemas.microsoft.com/office/drawing/2014/main" id="{47BC1FBB-5F3B-4796-8F18-37ED3ED892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8366" y="2306890"/>
            <a:ext cx="3429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E7D4891-8746-4577-91DE-1B4814284EC1}"/>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3</a:t>
            </a:fld>
            <a:endParaRPr lang="en-US"/>
          </a:p>
        </p:txBody>
      </p:sp>
      <p:sp>
        <p:nvSpPr>
          <p:cNvPr id="11" name="Footer Placeholder 4">
            <a:extLst>
              <a:ext uri="{FF2B5EF4-FFF2-40B4-BE49-F238E27FC236}">
                <a16:creationId xmlns:a16="http://schemas.microsoft.com/office/drawing/2014/main" id="{E43FA90D-0588-4653-911A-C4ABA7FAC7FE}"/>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Tree>
    <p:extLst>
      <p:ext uri="{BB962C8B-B14F-4D97-AF65-F5344CB8AC3E}">
        <p14:creationId xmlns:p14="http://schemas.microsoft.com/office/powerpoint/2010/main" val="323363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Recent IBC Meetings and Keynotes</a:t>
            </a:r>
            <a:br>
              <a:rPr lang="en-US"/>
            </a:br>
            <a:endParaRPr lang="en-US"/>
          </a:p>
        </p:txBody>
      </p:sp>
      <p:sp>
        <p:nvSpPr>
          <p:cNvPr id="8" name="Rectangle 6">
            <a:extLst>
              <a:ext uri="{FF2B5EF4-FFF2-40B4-BE49-F238E27FC236}">
                <a16:creationId xmlns:a16="http://schemas.microsoft.com/office/drawing/2014/main" id="{4A3BE469-1E3F-4AE2-AFD5-468D0A150B7B}"/>
              </a:ext>
            </a:extLst>
          </p:cNvPr>
          <p:cNvSpPr>
            <a:spLocks noChangeArrowheads="1"/>
          </p:cNvSpPr>
          <p:nvPr/>
        </p:nvSpPr>
        <p:spPr bwMode="auto">
          <a:xfrm>
            <a:off x="1916724" y="402782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5" name="Picture 4">
            <a:extLst>
              <a:ext uri="{FF2B5EF4-FFF2-40B4-BE49-F238E27FC236}">
                <a16:creationId xmlns:a16="http://schemas.microsoft.com/office/drawing/2014/main" id="{B8E05F71-9554-4B77-A68C-8AFF5EE704B0}"/>
              </a:ext>
            </a:extLst>
          </p:cNvPr>
          <p:cNvPicPr>
            <a:picLocks noChangeAspect="1"/>
          </p:cNvPicPr>
          <p:nvPr/>
        </p:nvPicPr>
        <p:blipFill>
          <a:blip r:embed="rId3"/>
          <a:stretch>
            <a:fillRect/>
          </a:stretch>
        </p:blipFill>
        <p:spPr>
          <a:xfrm>
            <a:off x="7900559" y="1707286"/>
            <a:ext cx="3761558" cy="3761558"/>
          </a:xfrm>
          <a:prstGeom prst="rect">
            <a:avLst/>
          </a:prstGeom>
        </p:spPr>
      </p:pic>
      <p:sp>
        <p:nvSpPr>
          <p:cNvPr id="12" name="TextBox 11">
            <a:extLst>
              <a:ext uri="{FF2B5EF4-FFF2-40B4-BE49-F238E27FC236}">
                <a16:creationId xmlns:a16="http://schemas.microsoft.com/office/drawing/2014/main" id="{3339A415-D996-4673-BA03-A8051742E188}"/>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4</a:t>
            </a:fld>
            <a:endParaRPr lang="en-US"/>
          </a:p>
        </p:txBody>
      </p:sp>
      <p:sp>
        <p:nvSpPr>
          <p:cNvPr id="13" name="Footer Placeholder 4">
            <a:extLst>
              <a:ext uri="{FF2B5EF4-FFF2-40B4-BE49-F238E27FC236}">
                <a16:creationId xmlns:a16="http://schemas.microsoft.com/office/drawing/2014/main" id="{8149BAF7-F643-43C8-A9E1-62CA9A24CE22}"/>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
        <p:nvSpPr>
          <p:cNvPr id="15" name="Text Placeholder 1">
            <a:extLst>
              <a:ext uri="{FF2B5EF4-FFF2-40B4-BE49-F238E27FC236}">
                <a16:creationId xmlns:a16="http://schemas.microsoft.com/office/drawing/2014/main" id="{3D3C9355-F3A8-47F1-B879-4F27DD2B30A1}"/>
              </a:ext>
            </a:extLst>
          </p:cNvPr>
          <p:cNvSpPr txBox="1">
            <a:spLocks/>
          </p:cNvSpPr>
          <p:nvPr/>
        </p:nvSpPr>
        <p:spPr>
          <a:xfrm>
            <a:off x="870857" y="1015698"/>
            <a:ext cx="10512425" cy="10813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ontserrat Light"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a:t>August 24, 2020 </a:t>
            </a:r>
          </a:p>
          <a:p>
            <a:pPr marL="0" indent="0">
              <a:buNone/>
            </a:pPr>
            <a:r>
              <a:rPr lang="en-US" sz="1800">
                <a:solidFill>
                  <a:schemeClr val="tx2"/>
                </a:solidFill>
              </a:rPr>
              <a:t>“Smart Buildings: BEMS, EMIS, FDD, M&amp;V, DCV and COVID”</a:t>
            </a:r>
          </a:p>
          <a:p>
            <a:pPr marL="0" indent="0">
              <a:buNone/>
            </a:pPr>
            <a:endParaRPr lang="en-CA"/>
          </a:p>
        </p:txBody>
      </p:sp>
      <p:sp>
        <p:nvSpPr>
          <p:cNvPr id="2" name="Text Placeholder 1">
            <a:extLst>
              <a:ext uri="{FF2B5EF4-FFF2-40B4-BE49-F238E27FC236}">
                <a16:creationId xmlns:a16="http://schemas.microsoft.com/office/drawing/2014/main" id="{04944BE3-67B0-41FD-8B2F-220233FF9540}"/>
              </a:ext>
            </a:extLst>
          </p:cNvPr>
          <p:cNvSpPr txBox="1">
            <a:spLocks/>
          </p:cNvSpPr>
          <p:nvPr/>
        </p:nvSpPr>
        <p:spPr>
          <a:xfrm>
            <a:off x="952177" y="3782628"/>
            <a:ext cx="8273698" cy="71849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ontserrat Light"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a:t>November 18, 2020 </a:t>
            </a:r>
          </a:p>
          <a:p>
            <a:pPr marL="0" indent="0">
              <a:buNone/>
            </a:pPr>
            <a:r>
              <a:rPr lang="en-US" sz="1800">
                <a:solidFill>
                  <a:schemeClr val="tx2"/>
                </a:solidFill>
              </a:rPr>
              <a:t>“Digital Building Implementation and Automation at the Marriott Sinclair Hotel”</a:t>
            </a:r>
          </a:p>
          <a:p>
            <a:pPr marL="0" indent="0">
              <a:buNone/>
            </a:pPr>
            <a:endParaRPr lang="en-CA"/>
          </a:p>
        </p:txBody>
      </p:sp>
      <p:pic>
        <p:nvPicPr>
          <p:cNvPr id="6" name="Picture 5">
            <a:extLst>
              <a:ext uri="{FF2B5EF4-FFF2-40B4-BE49-F238E27FC236}">
                <a16:creationId xmlns:a16="http://schemas.microsoft.com/office/drawing/2014/main" id="{759A4553-DBAC-460E-8292-497DD5A9EF90}"/>
              </a:ext>
            </a:extLst>
          </p:cNvPr>
          <p:cNvPicPr>
            <a:picLocks noChangeAspect="1"/>
          </p:cNvPicPr>
          <p:nvPr/>
        </p:nvPicPr>
        <p:blipFill>
          <a:blip r:embed="rId4"/>
          <a:stretch>
            <a:fillRect/>
          </a:stretch>
        </p:blipFill>
        <p:spPr>
          <a:xfrm>
            <a:off x="952177" y="1778171"/>
            <a:ext cx="885502" cy="1830038"/>
          </a:xfrm>
          <a:prstGeom prst="rect">
            <a:avLst/>
          </a:prstGeom>
        </p:spPr>
      </p:pic>
      <p:pic>
        <p:nvPicPr>
          <p:cNvPr id="11" name="Picture 10">
            <a:extLst>
              <a:ext uri="{FF2B5EF4-FFF2-40B4-BE49-F238E27FC236}">
                <a16:creationId xmlns:a16="http://schemas.microsoft.com/office/drawing/2014/main" id="{F447DA8F-5F9C-4C6E-991D-D0707C5B14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2175" y="4501121"/>
            <a:ext cx="2548418" cy="1928303"/>
          </a:xfrm>
          <a:prstGeom prst="rect">
            <a:avLst/>
          </a:prstGeom>
          <a:noFill/>
          <a:ln>
            <a:noFill/>
          </a:ln>
        </p:spPr>
      </p:pic>
    </p:spTree>
    <p:extLst>
      <p:ext uri="{BB962C8B-B14F-4D97-AF65-F5344CB8AC3E}">
        <p14:creationId xmlns:p14="http://schemas.microsoft.com/office/powerpoint/2010/main" val="1904438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Upcoming IBC Meetings and Keynotes</a:t>
            </a:r>
            <a:br>
              <a:rPr lang="en-US"/>
            </a:br>
            <a:endParaRPr lang="en-US"/>
          </a:p>
        </p:txBody>
      </p:sp>
      <p:sp>
        <p:nvSpPr>
          <p:cNvPr id="8" name="Rectangle 6">
            <a:extLst>
              <a:ext uri="{FF2B5EF4-FFF2-40B4-BE49-F238E27FC236}">
                <a16:creationId xmlns:a16="http://schemas.microsoft.com/office/drawing/2014/main" id="{4A3BE469-1E3F-4AE2-AFD5-468D0A150B7B}"/>
              </a:ext>
            </a:extLst>
          </p:cNvPr>
          <p:cNvSpPr>
            <a:spLocks noChangeArrowheads="1"/>
          </p:cNvSpPr>
          <p:nvPr/>
        </p:nvSpPr>
        <p:spPr bwMode="auto">
          <a:xfrm>
            <a:off x="1916724" y="402782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5" name="Picture 4">
            <a:extLst>
              <a:ext uri="{FF2B5EF4-FFF2-40B4-BE49-F238E27FC236}">
                <a16:creationId xmlns:a16="http://schemas.microsoft.com/office/drawing/2014/main" id="{B8E05F71-9554-4B77-A68C-8AFF5EE704B0}"/>
              </a:ext>
            </a:extLst>
          </p:cNvPr>
          <p:cNvPicPr>
            <a:picLocks noChangeAspect="1"/>
          </p:cNvPicPr>
          <p:nvPr/>
        </p:nvPicPr>
        <p:blipFill>
          <a:blip r:embed="rId3"/>
          <a:stretch>
            <a:fillRect/>
          </a:stretch>
        </p:blipFill>
        <p:spPr>
          <a:xfrm>
            <a:off x="7900559" y="1707286"/>
            <a:ext cx="3761558" cy="3761558"/>
          </a:xfrm>
          <a:prstGeom prst="rect">
            <a:avLst/>
          </a:prstGeom>
        </p:spPr>
      </p:pic>
      <p:sp>
        <p:nvSpPr>
          <p:cNvPr id="12" name="TextBox 11">
            <a:extLst>
              <a:ext uri="{FF2B5EF4-FFF2-40B4-BE49-F238E27FC236}">
                <a16:creationId xmlns:a16="http://schemas.microsoft.com/office/drawing/2014/main" id="{3339A415-D996-4673-BA03-A8051742E188}"/>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5</a:t>
            </a:fld>
            <a:endParaRPr lang="en-US"/>
          </a:p>
        </p:txBody>
      </p:sp>
      <p:sp>
        <p:nvSpPr>
          <p:cNvPr id="13" name="Footer Placeholder 4">
            <a:extLst>
              <a:ext uri="{FF2B5EF4-FFF2-40B4-BE49-F238E27FC236}">
                <a16:creationId xmlns:a16="http://schemas.microsoft.com/office/drawing/2014/main" id="{8149BAF7-F643-43C8-A9E1-62CA9A24CE22}"/>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
        <p:nvSpPr>
          <p:cNvPr id="2" name="Text Placeholder 1">
            <a:extLst>
              <a:ext uri="{FF2B5EF4-FFF2-40B4-BE49-F238E27FC236}">
                <a16:creationId xmlns:a16="http://schemas.microsoft.com/office/drawing/2014/main" id="{04944BE3-67B0-41FD-8B2F-220233FF9540}"/>
              </a:ext>
            </a:extLst>
          </p:cNvPr>
          <p:cNvSpPr txBox="1">
            <a:spLocks/>
          </p:cNvSpPr>
          <p:nvPr/>
        </p:nvSpPr>
        <p:spPr>
          <a:xfrm>
            <a:off x="838198" y="1132392"/>
            <a:ext cx="8273698" cy="718494"/>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a:buChar char="•"/>
              <a:defRPr sz="2800" kern="1200" baseline="0">
                <a:solidFill>
                  <a:schemeClr val="tx1"/>
                </a:solidFill>
                <a:latin typeface="Montserrat Light"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400"/>
              <a:t>Feb 17, 2021 </a:t>
            </a:r>
          </a:p>
          <a:p>
            <a:pPr marL="0" indent="0">
              <a:buNone/>
            </a:pPr>
            <a:r>
              <a:rPr lang="en-US" sz="2100">
                <a:solidFill>
                  <a:schemeClr val="tx2"/>
                </a:solidFill>
              </a:rPr>
              <a:t>“Look </a:t>
            </a:r>
            <a:r>
              <a:rPr lang="en-US" sz="2000">
                <a:solidFill>
                  <a:schemeClr val="tx2"/>
                </a:solidFill>
              </a:rPr>
              <a:t>for the WELL seal: Evidence-based strategies for health &amp; safety in commercial real estate”</a:t>
            </a:r>
          </a:p>
          <a:p>
            <a:pPr marL="0" indent="0">
              <a:buNone/>
            </a:pPr>
            <a:endParaRPr lang="en-CA"/>
          </a:p>
        </p:txBody>
      </p:sp>
      <p:pic>
        <p:nvPicPr>
          <p:cNvPr id="1026" name="Picture 2">
            <a:extLst>
              <a:ext uri="{FF2B5EF4-FFF2-40B4-BE49-F238E27FC236}">
                <a16:creationId xmlns:a16="http://schemas.microsoft.com/office/drawing/2014/main" id="{D60B679B-70F0-425C-B4DB-18C72E091CC9}"/>
              </a:ext>
            </a:extLst>
          </p:cNvPr>
          <p:cNvPicPr>
            <a:picLocks noChangeAspect="1" noChangeArrowheads="1"/>
          </p:cNvPicPr>
          <p:nvPr/>
        </p:nvPicPr>
        <p:blipFill>
          <a:blip r:link="rId4">
            <a:extLst>
              <a:ext uri="{28A0092B-C50C-407E-A947-70E740481C1C}">
                <a14:useLocalDpi xmlns:a14="http://schemas.microsoft.com/office/drawing/2010/main" val="0"/>
              </a:ext>
            </a:extLst>
          </a:blip>
          <a:srcRect/>
          <a:stretch>
            <a:fillRect/>
          </a:stretch>
        </p:blipFill>
        <p:spPr bwMode="auto">
          <a:xfrm>
            <a:off x="838199" y="1759301"/>
            <a:ext cx="1263255" cy="263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46FDD32E-2187-48FB-8B8B-FA9EA008AC00}"/>
              </a:ext>
            </a:extLst>
          </p:cNvPr>
          <p:cNvSpPr txBox="1"/>
          <p:nvPr/>
        </p:nvSpPr>
        <p:spPr>
          <a:xfrm>
            <a:off x="838198" y="4458216"/>
            <a:ext cx="7807089" cy="1384995"/>
          </a:xfrm>
          <a:prstGeom prst="rect">
            <a:avLst/>
          </a:prstGeom>
          <a:noFill/>
        </p:spPr>
        <p:txBody>
          <a:bodyPr wrap="square">
            <a:spAutoFit/>
          </a:bodyPr>
          <a:lstStyle/>
          <a:p>
            <a:r>
              <a:rPr lang="en-US" sz="1400" b="1">
                <a:solidFill>
                  <a:srgbClr val="00062B"/>
                </a:solidFill>
                <a:effectLst/>
                <a:latin typeface="Arial" panose="020B0604020202020204" pitchFamily="34" charset="0"/>
                <a:ea typeface="Calibri" panose="020F0502020204030204" pitchFamily="34" charset="0"/>
              </a:rPr>
              <a:t>Description:  </a:t>
            </a:r>
            <a:r>
              <a:rPr lang="en-US" sz="1400">
                <a:solidFill>
                  <a:srgbClr val="00062B"/>
                </a:solidFill>
                <a:effectLst/>
                <a:latin typeface="Arial" panose="020B0604020202020204" pitchFamily="34" charset="0"/>
                <a:ea typeface="Calibri" panose="020F0502020204030204" pitchFamily="34" charset="0"/>
              </a:rPr>
              <a:t>From stadiums and hotels to corporate offices and coworking spaces, organizations and facilities all around the world are getting back to business with the support of evidence-based standards, programs and solutions. Founder of IWBI and Founder, CEO of Delos, Paul </a:t>
            </a:r>
            <a:r>
              <a:rPr lang="en-US" sz="1400" err="1">
                <a:solidFill>
                  <a:srgbClr val="00062B"/>
                </a:solidFill>
                <a:effectLst/>
                <a:latin typeface="Arial" panose="020B0604020202020204" pitchFamily="34" charset="0"/>
                <a:ea typeface="Calibri" panose="020F0502020204030204" pitchFamily="34" charset="0"/>
              </a:rPr>
              <a:t>Scialla</a:t>
            </a:r>
            <a:r>
              <a:rPr lang="en-US" sz="1400">
                <a:solidFill>
                  <a:srgbClr val="00062B"/>
                </a:solidFill>
                <a:effectLst/>
                <a:latin typeface="Arial" panose="020B0604020202020204" pitchFamily="34" charset="0"/>
                <a:ea typeface="Calibri" panose="020F0502020204030204" pitchFamily="34" charset="0"/>
              </a:rPr>
              <a:t>, will share how the WELL Health-Safety Rating for Facility Operations and Management is leading the charge in helping buildings and organizations address the health, safety, and well-being of their most valuable asset—people.</a:t>
            </a:r>
            <a:endParaRPr lang="en-US" sz="1400"/>
          </a:p>
        </p:txBody>
      </p:sp>
    </p:spTree>
    <p:extLst>
      <p:ext uri="{BB962C8B-B14F-4D97-AF65-F5344CB8AC3E}">
        <p14:creationId xmlns:p14="http://schemas.microsoft.com/office/powerpoint/2010/main" val="2072930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vert="horz" lIns="91440" tIns="45720" rIns="91440" bIns="45720" rtlCol="0" anchor="t" anchorCtr="0">
            <a:noAutofit/>
          </a:bodyPr>
          <a:lstStyle/>
          <a:p>
            <a:r>
              <a:rPr lang="en-US"/>
              <a:t>White Paper Sub-Committee Update </a:t>
            </a:r>
          </a:p>
        </p:txBody>
      </p:sp>
      <p:sp>
        <p:nvSpPr>
          <p:cNvPr id="13" name="Text Placeholder 12">
            <a:extLst>
              <a:ext uri="{FF2B5EF4-FFF2-40B4-BE49-F238E27FC236}">
                <a16:creationId xmlns:a16="http://schemas.microsoft.com/office/drawing/2014/main" id="{49A33B25-A52C-41B3-8148-613E1E887F6B}"/>
              </a:ext>
            </a:extLst>
          </p:cNvPr>
          <p:cNvSpPr>
            <a:spLocks noGrp="1"/>
          </p:cNvSpPr>
          <p:nvPr>
            <p:ph type="body" sz="quarter" idx="4294967295"/>
          </p:nvPr>
        </p:nvSpPr>
        <p:spPr>
          <a:xfrm>
            <a:off x="838200" y="1250276"/>
            <a:ext cx="10512425" cy="1287463"/>
          </a:xfrm>
          <a:prstGeom prst="rect">
            <a:avLst/>
          </a:prstGeom>
        </p:spPr>
        <p:txBody>
          <a:bodyPr>
            <a:normAutofit fontScale="25000" lnSpcReduction="20000"/>
          </a:bodyPr>
          <a:lstStyle/>
          <a:p>
            <a:pPr marL="0" indent="0">
              <a:buNone/>
            </a:pPr>
            <a:r>
              <a:rPr lang="en-CA" sz="8000" b="1">
                <a:solidFill>
                  <a:schemeClr val="tx1"/>
                </a:solidFill>
                <a:latin typeface="Montserrat Light" charset="0"/>
              </a:rPr>
              <a:t>In Progress:</a:t>
            </a:r>
          </a:p>
          <a:p>
            <a:pPr marL="0" indent="0">
              <a:buNone/>
            </a:pPr>
            <a:r>
              <a:rPr lang="en-US" sz="8000">
                <a:solidFill>
                  <a:schemeClr val="tx1"/>
                </a:solidFill>
                <a:latin typeface="Montserrat Light" charset="0"/>
              </a:rPr>
              <a:t>“Fire Alarm Systems in Buildings” </a:t>
            </a:r>
          </a:p>
          <a:p>
            <a:pPr marL="0" indent="0">
              <a:buNone/>
            </a:pPr>
            <a:r>
              <a:rPr lang="en-US" sz="8000">
                <a:solidFill>
                  <a:srgbClr val="464646"/>
                </a:solidFill>
              </a:rPr>
              <a:t>	Canadian Fire Alarm Association (Chair)</a:t>
            </a:r>
            <a:endParaRPr lang="en-US" sz="8000">
              <a:solidFill>
                <a:schemeClr val="tx1"/>
              </a:solidFill>
              <a:latin typeface="Montserrat Light" charset="0"/>
            </a:endParaRPr>
          </a:p>
          <a:p>
            <a:pPr marL="0" indent="0">
              <a:buNone/>
            </a:pPr>
            <a:r>
              <a:rPr lang="en-US" sz="8000">
                <a:solidFill>
                  <a:schemeClr val="tx1"/>
                </a:solidFill>
                <a:latin typeface="Montserrat Light" charset="0"/>
              </a:rPr>
              <a:t>“Part 2:  Impacts of Automated Shading in Building Projects” </a:t>
            </a:r>
          </a:p>
          <a:p>
            <a:pPr marL="0" indent="0">
              <a:buNone/>
            </a:pPr>
            <a:r>
              <a:rPr lang="en-US" sz="8000">
                <a:solidFill>
                  <a:srgbClr val="464646"/>
                </a:solidFill>
              </a:rPr>
              <a:t>	TRC Energy Services (Chair)</a:t>
            </a:r>
          </a:p>
          <a:p>
            <a:pPr marL="0" indent="0">
              <a:buNone/>
            </a:pPr>
            <a:r>
              <a:rPr lang="en-US" sz="8000">
                <a:solidFill>
                  <a:schemeClr val="tx1"/>
                </a:solidFill>
                <a:latin typeface="Montserrat Light" charset="0"/>
              </a:rPr>
              <a:t>“Architecting Intelligent Self Learning Adaptive Smart Campus Framework for Smart Cities” </a:t>
            </a:r>
          </a:p>
          <a:p>
            <a:pPr marL="0" indent="0">
              <a:buNone/>
            </a:pPr>
            <a:r>
              <a:rPr lang="en-US" sz="8000">
                <a:solidFill>
                  <a:srgbClr val="464646"/>
                </a:solidFill>
              </a:rPr>
              <a:t>	NAVTAT Solutions (Chair)</a:t>
            </a:r>
          </a:p>
          <a:p>
            <a:pPr marL="0" indent="0">
              <a:buNone/>
            </a:pPr>
            <a:r>
              <a:rPr lang="en-US" sz="8000">
                <a:solidFill>
                  <a:schemeClr val="tx1"/>
                </a:solidFill>
                <a:latin typeface="Montserrat Light" charset="0"/>
              </a:rPr>
              <a:t>“Needlepoint Bipolar Ionization and its Contribution to Smart and Safe Buildings”</a:t>
            </a:r>
          </a:p>
          <a:p>
            <a:pPr marL="0" indent="0">
              <a:buNone/>
            </a:pPr>
            <a:r>
              <a:rPr lang="en-US" sz="8000">
                <a:solidFill>
                  <a:srgbClr val="464646"/>
                </a:solidFill>
              </a:rPr>
              <a:t>	Pure Air Control Services, Inc. (Chair)</a:t>
            </a:r>
          </a:p>
          <a:p>
            <a:pPr marL="0" indent="0">
              <a:buNone/>
            </a:pPr>
            <a:r>
              <a:rPr lang="en-US" sz="8000">
                <a:solidFill>
                  <a:schemeClr val="tx1"/>
                </a:solidFill>
                <a:latin typeface="Montserrat Light" charset="0"/>
              </a:rPr>
              <a:t>“Part 2:  The Evolution of Integrating </a:t>
            </a:r>
            <a:r>
              <a:rPr lang="en-US" sz="8000" err="1">
                <a:solidFill>
                  <a:schemeClr val="tx1"/>
                </a:solidFill>
                <a:latin typeface="Montserrat Light" charset="0"/>
              </a:rPr>
              <a:t>LiFi</a:t>
            </a:r>
            <a:r>
              <a:rPr lang="en-US" sz="8000">
                <a:solidFill>
                  <a:schemeClr val="tx1"/>
                </a:solidFill>
                <a:latin typeface="Montserrat Light" charset="0"/>
              </a:rPr>
              <a:t> Technology into Smart Lighting and Control Systems for the  Intelligent Building” </a:t>
            </a:r>
          </a:p>
          <a:p>
            <a:pPr marL="0" indent="0">
              <a:buNone/>
            </a:pPr>
            <a:r>
              <a:rPr lang="en-US" sz="8000">
                <a:latin typeface="Montserrat Light" charset="0"/>
              </a:rPr>
              <a:t>	Wharton County Junior College (Chair)</a:t>
            </a:r>
          </a:p>
          <a:p>
            <a:pPr marL="0" indent="0">
              <a:buNone/>
            </a:pPr>
            <a:endParaRPr lang="en-US" sz="8000">
              <a:solidFill>
                <a:srgbClr val="464646"/>
              </a:solidFill>
            </a:endParaRPr>
          </a:p>
          <a:p>
            <a:pPr marL="0" indent="0">
              <a:buNone/>
            </a:pPr>
            <a:endParaRPr lang="en-US" sz="8000">
              <a:latin typeface="Montserrat Light" charset="0"/>
            </a:endParaRPr>
          </a:p>
          <a:p>
            <a:pPr marL="0" indent="0">
              <a:buNone/>
            </a:pPr>
            <a:endParaRPr lang="en-US" sz="8000">
              <a:latin typeface="Montserrat Light" charset="0"/>
            </a:endParaRPr>
          </a:p>
          <a:p>
            <a:pPr marL="0" indent="0">
              <a:buNone/>
            </a:pPr>
            <a:r>
              <a:rPr lang="en-US" sz="2400"/>
              <a:t>				</a:t>
            </a:r>
          </a:p>
          <a:p>
            <a:pPr marL="0" indent="0">
              <a:buNone/>
            </a:pPr>
            <a:endParaRPr lang="en-CA"/>
          </a:p>
        </p:txBody>
      </p:sp>
      <p:sp>
        <p:nvSpPr>
          <p:cNvPr id="9" name="TextBox 8">
            <a:extLst>
              <a:ext uri="{FF2B5EF4-FFF2-40B4-BE49-F238E27FC236}">
                <a16:creationId xmlns:a16="http://schemas.microsoft.com/office/drawing/2014/main" id="{629A3F81-393E-4006-9910-FCF9D12A1C6A}"/>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6</a:t>
            </a:fld>
            <a:endParaRPr lang="en-US"/>
          </a:p>
        </p:txBody>
      </p:sp>
      <p:sp>
        <p:nvSpPr>
          <p:cNvPr id="10" name="Footer Placeholder 4">
            <a:extLst>
              <a:ext uri="{FF2B5EF4-FFF2-40B4-BE49-F238E27FC236}">
                <a16:creationId xmlns:a16="http://schemas.microsoft.com/office/drawing/2014/main" id="{8D5A748B-2CD2-4D89-AB28-82961AD410CC}"/>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
        <p:nvSpPr>
          <p:cNvPr id="7" name="Rectangle 6">
            <a:extLst>
              <a:ext uri="{FF2B5EF4-FFF2-40B4-BE49-F238E27FC236}">
                <a16:creationId xmlns:a16="http://schemas.microsoft.com/office/drawing/2014/main" id="{C2EBBEB3-5C9E-4968-9B5A-920FE95810F0}"/>
              </a:ext>
            </a:extLst>
          </p:cNvPr>
          <p:cNvSpPr/>
          <p:nvPr/>
        </p:nvSpPr>
        <p:spPr>
          <a:xfrm>
            <a:off x="383097" y="5736410"/>
            <a:ext cx="10512425" cy="369332"/>
          </a:xfrm>
          <a:prstGeom prst="rect">
            <a:avLst/>
          </a:prstGeom>
        </p:spPr>
        <p:txBody>
          <a:bodyPr wrap="square">
            <a:spAutoFit/>
          </a:bodyPr>
          <a:lstStyle/>
          <a:p>
            <a:pPr marL="457200" indent="-228600">
              <a:tabLst>
                <a:tab pos="514350" algn="l"/>
              </a:tabLst>
              <a:defRPr/>
            </a:pPr>
            <a:r>
              <a:rPr lang="en-US">
                <a:solidFill>
                  <a:srgbClr val="000000"/>
                </a:solidFill>
                <a:latin typeface="Montserrat Light"/>
                <a:ea typeface="Times New Roman" panose="02020603050405020304" pitchFamily="18" charset="0"/>
              </a:rPr>
              <a:t>	All proposals and previously completed CHC White Papers can be downloaded at: </a:t>
            </a:r>
            <a:r>
              <a:rPr lang="en-US" u="sng">
                <a:solidFill>
                  <a:srgbClr val="0000FF"/>
                </a:solidFill>
                <a:latin typeface="Montserrat Light"/>
                <a:ea typeface="Times New Roman" panose="02020603050405020304" pitchFamily="18" charset="0"/>
                <a:hlinkClick r:id="rId3"/>
              </a:rPr>
              <a:t>caba.org/whitepapers</a:t>
            </a:r>
            <a:endParaRPr lang="en-CA" sz="2400">
              <a:solidFill>
                <a:srgbClr val="E83E1D"/>
              </a:solidFill>
              <a:latin typeface="Montserrat Light"/>
              <a:ea typeface="Times New Roman" panose="02020603050405020304" pitchFamily="18" charset="0"/>
            </a:endParaRPr>
          </a:p>
        </p:txBody>
      </p:sp>
    </p:spTree>
    <p:extLst>
      <p:ext uri="{BB962C8B-B14F-4D97-AF65-F5344CB8AC3E}">
        <p14:creationId xmlns:p14="http://schemas.microsoft.com/office/powerpoint/2010/main" val="201258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E02AC0-EA95-4CA2-B250-70F98D25C504}"/>
              </a:ext>
            </a:extLst>
          </p:cNvPr>
          <p:cNvSpPr>
            <a:spLocks noGrp="1"/>
          </p:cNvSpPr>
          <p:nvPr>
            <p:ph type="body" sz="quarter" idx="12"/>
          </p:nvPr>
        </p:nvSpPr>
        <p:spPr>
          <a:xfrm>
            <a:off x="839788" y="1288669"/>
            <a:ext cx="10512425" cy="945573"/>
          </a:xfrm>
        </p:spPr>
        <p:txBody>
          <a:bodyPr>
            <a:normAutofit/>
          </a:bodyPr>
          <a:lstStyle/>
          <a:p>
            <a:pPr marL="0" indent="0">
              <a:buNone/>
            </a:pPr>
            <a:r>
              <a:rPr lang="en-US"/>
              <a:t>“Intelligent Building Energy Management Systems” 2020 IBC Research</a:t>
            </a:r>
          </a:p>
        </p:txBody>
      </p:sp>
      <p:sp>
        <p:nvSpPr>
          <p:cNvPr id="5" name="Slide Number Placeholder 4">
            <a:extLst>
              <a:ext uri="{FF2B5EF4-FFF2-40B4-BE49-F238E27FC236}">
                <a16:creationId xmlns:a16="http://schemas.microsoft.com/office/drawing/2014/main" id="{40955CF1-E7E6-4541-A1EA-E7E723C9D7CD}"/>
              </a:ext>
            </a:extLst>
          </p:cNvPr>
          <p:cNvSpPr>
            <a:spLocks noGrp="1"/>
          </p:cNvSpPr>
          <p:nvPr>
            <p:ph type="sldNum" sz="quarter" idx="14"/>
          </p:nvPr>
        </p:nvSpPr>
        <p:spPr/>
        <p:txBody>
          <a:bodyPr/>
          <a:lstStyle/>
          <a:p>
            <a:fld id="{4658F449-AC56-C64A-8488-86A10DE691DA}" type="slidenum">
              <a:rPr lang="en-US" smtClean="0"/>
              <a:pPr/>
              <a:t>7</a:t>
            </a:fld>
            <a:endParaRPr lang="en-US"/>
          </a:p>
        </p:txBody>
      </p:sp>
      <p:pic>
        <p:nvPicPr>
          <p:cNvPr id="6" name="Picture 5">
            <a:extLst>
              <a:ext uri="{FF2B5EF4-FFF2-40B4-BE49-F238E27FC236}">
                <a16:creationId xmlns:a16="http://schemas.microsoft.com/office/drawing/2014/main" id="{06065E73-30F2-4AFE-8837-7016785D13AE}"/>
              </a:ext>
            </a:extLst>
          </p:cNvPr>
          <p:cNvPicPr>
            <a:picLocks noChangeAspect="1"/>
          </p:cNvPicPr>
          <p:nvPr/>
        </p:nvPicPr>
        <p:blipFill rotWithShape="1">
          <a:blip r:embed="rId2"/>
          <a:srcRect l="1477" t="2380" r="1366" b="43595"/>
          <a:stretch/>
        </p:blipFill>
        <p:spPr>
          <a:xfrm>
            <a:off x="275745" y="2612979"/>
            <a:ext cx="4935746" cy="2244247"/>
          </a:xfrm>
          <a:prstGeom prst="rect">
            <a:avLst/>
          </a:prstGeom>
          <a:noFill/>
        </p:spPr>
      </p:pic>
      <p:sp>
        <p:nvSpPr>
          <p:cNvPr id="9" name="Title 5">
            <a:extLst>
              <a:ext uri="{FF2B5EF4-FFF2-40B4-BE49-F238E27FC236}">
                <a16:creationId xmlns:a16="http://schemas.microsoft.com/office/drawing/2014/main" id="{FD8171A0-5767-433B-8A98-A8709A492523}"/>
              </a:ext>
            </a:extLst>
          </p:cNvPr>
          <p:cNvSpPr>
            <a:spLocks noGrp="1"/>
          </p:cNvSpPr>
          <p:nvPr>
            <p:ph type="title"/>
          </p:nvPr>
        </p:nvSpPr>
        <p:spPr>
          <a:xfrm>
            <a:off x="838200" y="365125"/>
            <a:ext cx="6873240" cy="447675"/>
          </a:xfrm>
        </p:spPr>
        <p:txBody>
          <a:bodyPr/>
          <a:lstStyle/>
          <a:p>
            <a:r>
              <a:rPr lang="en-CA"/>
              <a:t>Research Update</a:t>
            </a:r>
          </a:p>
        </p:txBody>
      </p:sp>
      <p:pic>
        <p:nvPicPr>
          <p:cNvPr id="2" name="Picture 1">
            <a:extLst>
              <a:ext uri="{FF2B5EF4-FFF2-40B4-BE49-F238E27FC236}">
                <a16:creationId xmlns:a16="http://schemas.microsoft.com/office/drawing/2014/main" id="{DCD3A771-C92D-4721-ADA6-E438E4A43C47}"/>
              </a:ext>
            </a:extLst>
          </p:cNvPr>
          <p:cNvPicPr>
            <a:picLocks noChangeAspect="1"/>
          </p:cNvPicPr>
          <p:nvPr/>
        </p:nvPicPr>
        <p:blipFill>
          <a:blip r:embed="rId3"/>
          <a:stretch>
            <a:fillRect/>
          </a:stretch>
        </p:blipFill>
        <p:spPr>
          <a:xfrm>
            <a:off x="5615634" y="2244643"/>
            <a:ext cx="6496209" cy="3006866"/>
          </a:xfrm>
          <a:prstGeom prst="rect">
            <a:avLst/>
          </a:prstGeom>
        </p:spPr>
      </p:pic>
      <p:sp>
        <p:nvSpPr>
          <p:cNvPr id="7" name="Footer Placeholder 4">
            <a:extLst>
              <a:ext uri="{FF2B5EF4-FFF2-40B4-BE49-F238E27FC236}">
                <a16:creationId xmlns:a16="http://schemas.microsoft.com/office/drawing/2014/main" id="{32504B80-51EF-48B4-871E-93BBC7B394AD}"/>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Tree>
    <p:extLst>
      <p:ext uri="{BB962C8B-B14F-4D97-AF65-F5344CB8AC3E}">
        <p14:creationId xmlns:p14="http://schemas.microsoft.com/office/powerpoint/2010/main" val="3888553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B730797-5635-4AA2-96F3-8091C412A1A1}"/>
              </a:ext>
            </a:extLst>
          </p:cNvPr>
          <p:cNvSpPr>
            <a:spLocks noGrp="1"/>
          </p:cNvSpPr>
          <p:nvPr>
            <p:ph type="body" sz="quarter" idx="12"/>
          </p:nvPr>
        </p:nvSpPr>
        <p:spPr>
          <a:xfrm>
            <a:off x="839788" y="1233488"/>
            <a:ext cx="10512425" cy="1555894"/>
          </a:xfrm>
        </p:spPr>
        <p:txBody>
          <a:bodyPr>
            <a:normAutofit/>
          </a:bodyPr>
          <a:lstStyle/>
          <a:p>
            <a:pPr marL="0" indent="0">
              <a:buNone/>
            </a:pPr>
            <a:r>
              <a:rPr lang="en-CA"/>
              <a:t>“Intelligent Buildings and COVID-19” 2020 IBC Research</a:t>
            </a:r>
          </a:p>
          <a:p>
            <a:pPr marL="0" indent="0">
              <a:buNone/>
            </a:pPr>
            <a:r>
              <a:rPr lang="en-CA"/>
              <a:t> </a:t>
            </a:r>
          </a:p>
        </p:txBody>
      </p:sp>
      <p:sp>
        <p:nvSpPr>
          <p:cNvPr id="2" name="Slide Number Placeholder 1">
            <a:extLst>
              <a:ext uri="{FF2B5EF4-FFF2-40B4-BE49-F238E27FC236}">
                <a16:creationId xmlns:a16="http://schemas.microsoft.com/office/drawing/2014/main" id="{B23BD385-FF7E-4567-AB86-449A08CBBB1C}"/>
              </a:ext>
            </a:extLst>
          </p:cNvPr>
          <p:cNvSpPr>
            <a:spLocks noGrp="1"/>
          </p:cNvSpPr>
          <p:nvPr>
            <p:ph type="sldNum" sz="quarter" idx="14"/>
          </p:nvPr>
        </p:nvSpPr>
        <p:spPr/>
        <p:txBody>
          <a:bodyPr/>
          <a:lstStyle/>
          <a:p>
            <a:fld id="{4658F449-AC56-C64A-8488-86A10DE691DA}" type="slidenum">
              <a:rPr lang="en-US" smtClean="0"/>
              <a:pPr/>
              <a:t>8</a:t>
            </a:fld>
            <a:endParaRPr lang="en-US"/>
          </a:p>
        </p:txBody>
      </p:sp>
      <p:sp>
        <p:nvSpPr>
          <p:cNvPr id="11" name="Title 5">
            <a:extLst>
              <a:ext uri="{FF2B5EF4-FFF2-40B4-BE49-F238E27FC236}">
                <a16:creationId xmlns:a16="http://schemas.microsoft.com/office/drawing/2014/main" id="{DDC1D125-9E6C-4F64-9BBE-303CDA005516}"/>
              </a:ext>
            </a:extLst>
          </p:cNvPr>
          <p:cNvSpPr>
            <a:spLocks noGrp="1"/>
          </p:cNvSpPr>
          <p:nvPr>
            <p:ph type="title"/>
          </p:nvPr>
        </p:nvSpPr>
        <p:spPr>
          <a:xfrm>
            <a:off x="838200" y="365125"/>
            <a:ext cx="6873240" cy="447675"/>
          </a:xfrm>
        </p:spPr>
        <p:txBody>
          <a:bodyPr/>
          <a:lstStyle/>
          <a:p>
            <a:r>
              <a:rPr lang="en-CA"/>
              <a:t>Research Update</a:t>
            </a:r>
          </a:p>
        </p:txBody>
      </p:sp>
      <p:pic>
        <p:nvPicPr>
          <p:cNvPr id="2050" name="Picture 2">
            <a:extLst>
              <a:ext uri="{FF2B5EF4-FFF2-40B4-BE49-F238E27FC236}">
                <a16:creationId xmlns:a16="http://schemas.microsoft.com/office/drawing/2014/main" id="{CC4155AC-9A12-475A-B882-0D36F596B2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12" t="30336" r="5366" b="34801"/>
          <a:stretch/>
        </p:blipFill>
        <p:spPr bwMode="auto">
          <a:xfrm>
            <a:off x="330377" y="2241810"/>
            <a:ext cx="5552923" cy="30201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FA824C3-0D06-4021-AC29-B6C6C07C4051}"/>
              </a:ext>
            </a:extLst>
          </p:cNvPr>
          <p:cNvPicPr>
            <a:picLocks noChangeAspect="1"/>
          </p:cNvPicPr>
          <p:nvPr/>
        </p:nvPicPr>
        <p:blipFill>
          <a:blip r:embed="rId3"/>
          <a:stretch>
            <a:fillRect/>
          </a:stretch>
        </p:blipFill>
        <p:spPr>
          <a:xfrm>
            <a:off x="6187007" y="2489669"/>
            <a:ext cx="5801535" cy="2524477"/>
          </a:xfrm>
          <a:prstGeom prst="rect">
            <a:avLst/>
          </a:prstGeom>
        </p:spPr>
      </p:pic>
      <p:sp>
        <p:nvSpPr>
          <p:cNvPr id="9" name="Footer Placeholder 4">
            <a:extLst>
              <a:ext uri="{FF2B5EF4-FFF2-40B4-BE49-F238E27FC236}">
                <a16:creationId xmlns:a16="http://schemas.microsoft.com/office/drawing/2014/main" id="{76F74ED2-CDE1-4FC6-9941-9F38CF6927DE}"/>
              </a:ext>
            </a:extLst>
          </p:cNvPr>
          <p:cNvSpPr txBox="1">
            <a:spLocks/>
          </p:cNvSpPr>
          <p:nvPr/>
        </p:nvSpPr>
        <p:spPr>
          <a:xfrm>
            <a:off x="1236345" y="6429425"/>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Tree>
    <p:extLst>
      <p:ext uri="{BB962C8B-B14F-4D97-AF65-F5344CB8AC3E}">
        <p14:creationId xmlns:p14="http://schemas.microsoft.com/office/powerpoint/2010/main" val="283155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E2BDFE8-B1EC-40FE-B37B-E1156874AF52}"/>
              </a:ext>
            </a:extLst>
          </p:cNvPr>
          <p:cNvSpPr>
            <a:spLocks noGrp="1"/>
          </p:cNvSpPr>
          <p:nvPr>
            <p:ph type="ftr" sz="quarter" idx="13"/>
          </p:nvPr>
        </p:nvSpPr>
        <p:spPr/>
        <p:txBody>
          <a:bodyPr/>
          <a:lstStyle/>
          <a:p>
            <a:r>
              <a:rPr lang="en-US"/>
              <a:t>© 2021, Continental Automated Buildings Association</a:t>
            </a:r>
          </a:p>
        </p:txBody>
      </p:sp>
      <p:sp>
        <p:nvSpPr>
          <p:cNvPr id="5" name="Slide Number Placeholder 4">
            <a:extLst>
              <a:ext uri="{FF2B5EF4-FFF2-40B4-BE49-F238E27FC236}">
                <a16:creationId xmlns:a16="http://schemas.microsoft.com/office/drawing/2014/main" id="{B2BDF19C-317A-4463-BB32-76272DC23994}"/>
              </a:ext>
            </a:extLst>
          </p:cNvPr>
          <p:cNvSpPr>
            <a:spLocks noGrp="1"/>
          </p:cNvSpPr>
          <p:nvPr>
            <p:ph type="sldNum" sz="quarter" idx="14"/>
          </p:nvPr>
        </p:nvSpPr>
        <p:spPr/>
        <p:txBody>
          <a:bodyPr/>
          <a:lstStyle/>
          <a:p>
            <a:fld id="{4658F449-AC56-C64A-8488-86A10DE691DA}" type="slidenum">
              <a:rPr lang="en-US" smtClean="0"/>
              <a:pPr/>
              <a:t>9</a:t>
            </a:fld>
            <a:endParaRPr lang="en-US"/>
          </a:p>
        </p:txBody>
      </p:sp>
      <p:sp>
        <p:nvSpPr>
          <p:cNvPr id="12" name="Text Placeholder 3">
            <a:extLst>
              <a:ext uri="{FF2B5EF4-FFF2-40B4-BE49-F238E27FC236}">
                <a16:creationId xmlns:a16="http://schemas.microsoft.com/office/drawing/2014/main" id="{CBFADE23-8573-4700-801B-6DE492F312BB}"/>
              </a:ext>
            </a:extLst>
          </p:cNvPr>
          <p:cNvSpPr>
            <a:spLocks noGrp="1"/>
          </p:cNvSpPr>
          <p:nvPr>
            <p:ph type="body" sz="quarter" idx="12"/>
          </p:nvPr>
        </p:nvSpPr>
        <p:spPr>
          <a:xfrm>
            <a:off x="839788" y="1233488"/>
            <a:ext cx="10512425" cy="512762"/>
          </a:xfrm>
        </p:spPr>
        <p:txBody>
          <a:bodyPr>
            <a:normAutofit/>
          </a:bodyPr>
          <a:lstStyle/>
          <a:p>
            <a:pPr marL="0" indent="0">
              <a:buNone/>
            </a:pPr>
            <a:r>
              <a:rPr lang="en-US"/>
              <a:t>New CABA “BACS Market Sizing North America” Annual Research</a:t>
            </a:r>
            <a:endParaRPr lang="en-CA"/>
          </a:p>
        </p:txBody>
      </p:sp>
      <p:sp>
        <p:nvSpPr>
          <p:cNvPr id="10" name="Title 5">
            <a:extLst>
              <a:ext uri="{FF2B5EF4-FFF2-40B4-BE49-F238E27FC236}">
                <a16:creationId xmlns:a16="http://schemas.microsoft.com/office/drawing/2014/main" id="{24A1B074-F360-43F0-AF42-6F88A134B91B}"/>
              </a:ext>
            </a:extLst>
          </p:cNvPr>
          <p:cNvSpPr>
            <a:spLocks noGrp="1"/>
          </p:cNvSpPr>
          <p:nvPr>
            <p:ph type="title"/>
          </p:nvPr>
        </p:nvSpPr>
        <p:spPr>
          <a:xfrm>
            <a:off x="838200" y="365125"/>
            <a:ext cx="6873240" cy="447675"/>
          </a:xfrm>
        </p:spPr>
        <p:txBody>
          <a:bodyPr/>
          <a:lstStyle/>
          <a:p>
            <a:r>
              <a:rPr lang="en-CA"/>
              <a:t>Research Update</a:t>
            </a:r>
          </a:p>
        </p:txBody>
      </p:sp>
      <p:pic>
        <p:nvPicPr>
          <p:cNvPr id="9" name="Picture 8">
            <a:extLst>
              <a:ext uri="{FF2B5EF4-FFF2-40B4-BE49-F238E27FC236}">
                <a16:creationId xmlns:a16="http://schemas.microsoft.com/office/drawing/2014/main" id="{A21C498A-C02A-45CA-9CBD-0EDC64423201}"/>
              </a:ext>
            </a:extLst>
          </p:cNvPr>
          <p:cNvPicPr>
            <a:picLocks noChangeAspect="1"/>
          </p:cNvPicPr>
          <p:nvPr/>
        </p:nvPicPr>
        <p:blipFill>
          <a:blip r:embed="rId2"/>
          <a:stretch>
            <a:fillRect/>
          </a:stretch>
        </p:blipFill>
        <p:spPr>
          <a:xfrm>
            <a:off x="6187803" y="2476367"/>
            <a:ext cx="4344006" cy="1905266"/>
          </a:xfrm>
          <a:prstGeom prst="rect">
            <a:avLst/>
          </a:prstGeom>
        </p:spPr>
      </p:pic>
      <p:pic>
        <p:nvPicPr>
          <p:cNvPr id="14" name="Picture 13">
            <a:extLst>
              <a:ext uri="{FF2B5EF4-FFF2-40B4-BE49-F238E27FC236}">
                <a16:creationId xmlns:a16="http://schemas.microsoft.com/office/drawing/2014/main" id="{7989375D-7F1E-4F75-980E-CDC78CAF3ADD}"/>
              </a:ext>
            </a:extLst>
          </p:cNvPr>
          <p:cNvPicPr>
            <a:picLocks noChangeAspect="1"/>
          </p:cNvPicPr>
          <p:nvPr/>
        </p:nvPicPr>
        <p:blipFill>
          <a:blip r:embed="rId3"/>
          <a:stretch>
            <a:fillRect/>
          </a:stretch>
        </p:blipFill>
        <p:spPr>
          <a:xfrm>
            <a:off x="839788" y="2181051"/>
            <a:ext cx="4372585" cy="2495898"/>
          </a:xfrm>
          <a:prstGeom prst="rect">
            <a:avLst/>
          </a:prstGeom>
          <a:noFill/>
        </p:spPr>
      </p:pic>
    </p:spTree>
    <p:extLst>
      <p:ext uri="{BB962C8B-B14F-4D97-AF65-F5344CB8AC3E}">
        <p14:creationId xmlns:p14="http://schemas.microsoft.com/office/powerpoint/2010/main" val="2450089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New IBC Business and Questions? </a:t>
            </a:r>
            <a:endParaRPr lang="en-US" sz="2800"/>
          </a:p>
        </p:txBody>
      </p:sp>
      <p:pic>
        <p:nvPicPr>
          <p:cNvPr id="5" name="Picture 4" descr="Related image">
            <a:extLst>
              <a:ext uri="{FF2B5EF4-FFF2-40B4-BE49-F238E27FC236}">
                <a16:creationId xmlns:a16="http://schemas.microsoft.com/office/drawing/2014/main" id="{B2688309-37A3-4FBD-BD14-CDE11B6706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925" y="1433553"/>
            <a:ext cx="4640256" cy="34801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caba.org/images/caba-intelligent-buildings-council.png">
            <a:extLst>
              <a:ext uri="{FF2B5EF4-FFF2-40B4-BE49-F238E27FC236}">
                <a16:creationId xmlns:a16="http://schemas.microsoft.com/office/drawing/2014/main" id="{B6B48FB9-13E3-4E20-8BE2-57D8CB0F1B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7712"/>
          <a:stretch/>
        </p:blipFill>
        <p:spPr bwMode="auto">
          <a:xfrm>
            <a:off x="7195653" y="5313402"/>
            <a:ext cx="3429000" cy="87784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C4D0667B-ADD8-4116-AC31-E67FB4C61831}"/>
              </a:ext>
            </a:extLst>
          </p:cNvPr>
          <p:cNvSpPr/>
          <p:nvPr/>
        </p:nvSpPr>
        <p:spPr>
          <a:xfrm>
            <a:off x="1143401" y="5506105"/>
            <a:ext cx="5180281" cy="492443"/>
          </a:xfrm>
          <a:prstGeom prst="rect">
            <a:avLst/>
          </a:prstGeom>
          <a:solidFill>
            <a:schemeClr val="accent5"/>
          </a:solidFill>
          <a:ln w="47625">
            <a:solidFill>
              <a:schemeClr val="tx2"/>
            </a:solidFill>
          </a:ln>
        </p:spPr>
        <p:txBody>
          <a:bodyPr wrap="square">
            <a:spAutoFit/>
          </a:bodyPr>
          <a:lstStyle/>
          <a:p>
            <a:pPr lvl="0"/>
            <a:r>
              <a:rPr lang="en-US" sz="2500" b="1" dirty="0">
                <a:solidFill>
                  <a:srgbClr val="E83E1D"/>
                </a:solidFill>
              </a:rPr>
              <a:t>Next IBC Meeting</a:t>
            </a:r>
            <a:r>
              <a:rPr lang="en-US" sz="2600" dirty="0">
                <a:solidFill>
                  <a:schemeClr val="tx2"/>
                </a:solidFill>
              </a:rPr>
              <a:t>, Feb 17, 2021</a:t>
            </a:r>
          </a:p>
        </p:txBody>
      </p:sp>
      <p:pic>
        <p:nvPicPr>
          <p:cNvPr id="9" name="Picture 2" descr="Image result for new business">
            <a:extLst>
              <a:ext uri="{FF2B5EF4-FFF2-40B4-BE49-F238E27FC236}">
                <a16:creationId xmlns:a16="http://schemas.microsoft.com/office/drawing/2014/main" id="{030B0EE2-7E4B-4128-8204-7317BDF4E8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5044" y="2135446"/>
            <a:ext cx="3197848" cy="2227073"/>
          </a:xfrm>
          <a:prstGeom prst="rect">
            <a:avLst/>
          </a:prstGeom>
          <a:effectLst>
            <a:glow rad="279400">
              <a:srgbClr val="E83E1D">
                <a:alpha val="26000"/>
              </a:srgbClr>
            </a:glo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BBF6189-D6A9-4291-87D1-E63BF7DB4D5E}"/>
              </a:ext>
            </a:extLst>
          </p:cNvPr>
          <p:cNvSpPr txBox="1"/>
          <p:nvPr/>
        </p:nvSpPr>
        <p:spPr>
          <a:xfrm>
            <a:off x="261257" y="6212114"/>
            <a:ext cx="609600" cy="369332"/>
          </a:xfrm>
          <a:prstGeom prst="rect">
            <a:avLst/>
          </a:prstGeom>
          <a:noFill/>
        </p:spPr>
        <p:txBody>
          <a:bodyPr wrap="square" rtlCol="0">
            <a:spAutoFit/>
          </a:bodyPr>
          <a:lstStyle/>
          <a:p>
            <a:fld id="{009D5A16-2490-4CAE-9129-074832123722}" type="slidenum">
              <a:rPr lang="en-US" smtClean="0"/>
              <a:t>10</a:t>
            </a:fld>
            <a:endParaRPr lang="en-US"/>
          </a:p>
        </p:txBody>
      </p:sp>
      <p:sp>
        <p:nvSpPr>
          <p:cNvPr id="11" name="Footer Placeholder 4">
            <a:extLst>
              <a:ext uri="{FF2B5EF4-FFF2-40B4-BE49-F238E27FC236}">
                <a16:creationId xmlns:a16="http://schemas.microsoft.com/office/drawing/2014/main" id="{F28191FF-3783-4D65-AC0F-4104FA6737FB}"/>
              </a:ext>
            </a:extLst>
          </p:cNvPr>
          <p:cNvSpPr txBox="1">
            <a:spLocks/>
          </p:cNvSpPr>
          <p:nvPr/>
        </p:nvSpPr>
        <p:spPr>
          <a:xfrm>
            <a:off x="1236345" y="6459356"/>
            <a:ext cx="443804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a:solidFill>
                  <a:schemeClr val="accent2"/>
                </a:solidFill>
              </a:rPr>
              <a:t>© 2021, Continental Automated Buildings Association</a:t>
            </a:r>
          </a:p>
        </p:txBody>
      </p:sp>
    </p:spTree>
    <p:extLst>
      <p:ext uri="{BB962C8B-B14F-4D97-AF65-F5344CB8AC3E}">
        <p14:creationId xmlns:p14="http://schemas.microsoft.com/office/powerpoint/2010/main" val="1484635905"/>
      </p:ext>
    </p:extLst>
  </p:cSld>
  <p:clrMapOvr>
    <a:masterClrMapping/>
  </p:clrMapOvr>
</p:sld>
</file>

<file path=ppt/theme/theme1.xml><?xml version="1.0" encoding="utf-8"?>
<a:theme xmlns:a="http://schemas.openxmlformats.org/drawingml/2006/main" name="CABA Presentation 1">
  <a:themeElements>
    <a:clrScheme name="CABA Presentation">
      <a:dk1>
        <a:srgbClr val="E83E1D"/>
      </a:dk1>
      <a:lt1>
        <a:srgbClr val="FFFFFF"/>
      </a:lt1>
      <a:dk2>
        <a:srgbClr val="464646"/>
      </a:dk2>
      <a:lt2>
        <a:srgbClr val="D7D7D7"/>
      </a:lt2>
      <a:accent1>
        <a:srgbClr val="009DF7"/>
      </a:accent1>
      <a:accent2>
        <a:srgbClr val="7A7A7A"/>
      </a:accent2>
      <a:accent3>
        <a:srgbClr val="F49200"/>
      </a:accent3>
      <a:accent4>
        <a:srgbClr val="2BAC3A"/>
      </a:accent4>
      <a:accent5>
        <a:srgbClr val="FFED00"/>
      </a:accent5>
      <a:accent6>
        <a:srgbClr val="912583"/>
      </a:accent6>
      <a:hlink>
        <a:srgbClr val="009DF7"/>
      </a:hlink>
      <a:folHlink>
        <a:srgbClr val="7A7A7A"/>
      </a:folHlink>
    </a:clrScheme>
    <a:fontScheme name="Scenariio">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BA Presentation 2018.potx" id="{98D26EC6-AE9B-494F-A44F-E252D094523E}" vid="{D435817C-20ED-454E-8F26-51F322C346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C827C2D24DC641BF3335721A0BFAD0" ma:contentTypeVersion="12" ma:contentTypeDescription="Create a new document." ma:contentTypeScope="" ma:versionID="0cc3287f1c372df7e125544d0ff6278f">
  <xsd:schema xmlns:xsd="http://www.w3.org/2001/XMLSchema" xmlns:xs="http://www.w3.org/2001/XMLSchema" xmlns:p="http://schemas.microsoft.com/office/2006/metadata/properties" xmlns:ns2="94aa7f9c-35f7-4afe-8da5-56a177c74bd1" xmlns:ns3="d0c6ae89-1a0c-40bd-bfa0-b278409e1f38" targetNamespace="http://schemas.microsoft.com/office/2006/metadata/properties" ma:root="true" ma:fieldsID="f79f373fcb90de526e9887bc67f6a73c" ns2:_="" ns3:_="">
    <xsd:import namespace="94aa7f9c-35f7-4afe-8da5-56a177c74bd1"/>
    <xsd:import namespace="d0c6ae89-1a0c-40bd-bfa0-b278409e1f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aa7f9c-35f7-4afe-8da5-56a177c74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c6ae89-1a0c-40bd-bfa0-b278409e1f3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BF93DF-529A-4D02-8677-82F56CC6C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BAE77CE-B45F-4525-BF67-085490630C77}">
  <ds:schemaRefs>
    <ds:schemaRef ds:uri="http://schemas.microsoft.com/sharepoint/v3/contenttype/forms"/>
  </ds:schemaRefs>
</ds:datastoreItem>
</file>

<file path=customXml/itemProps3.xml><?xml version="1.0" encoding="utf-8"?>
<ds:datastoreItem xmlns:ds="http://schemas.openxmlformats.org/officeDocument/2006/customXml" ds:itemID="{EE152409-7944-4F4D-9C89-1F16638915F6}">
  <ds:schemaRefs>
    <ds:schemaRef ds:uri="94aa7f9c-35f7-4afe-8da5-56a177c74bd1"/>
    <ds:schemaRef ds:uri="d0c6ae89-1a0c-40bd-bfa0-b278409e1f3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CABA Presentation 2018 (002)</Template>
  <TotalTime>0</TotalTime>
  <Words>929</Words>
  <Application>Microsoft Office PowerPoint</Application>
  <PresentationFormat>Widescreen</PresentationFormat>
  <Paragraphs>96</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Montserrat</vt:lpstr>
      <vt:lpstr>Montserrat Light</vt:lpstr>
      <vt:lpstr>Open Sans</vt:lpstr>
      <vt:lpstr>CABA Presentation 1</vt:lpstr>
      <vt:lpstr>CABA Intelligent Buildings Council (IBC) Report </vt:lpstr>
      <vt:lpstr>About the IBC</vt:lpstr>
      <vt:lpstr>IBC Membership</vt:lpstr>
      <vt:lpstr>Recent IBC Meetings and Keynotes </vt:lpstr>
      <vt:lpstr>Upcoming IBC Meetings and Keynotes </vt:lpstr>
      <vt:lpstr>White Paper Sub-Committee Update </vt:lpstr>
      <vt:lpstr>Research Update</vt:lpstr>
      <vt:lpstr>Research Update</vt:lpstr>
      <vt:lpstr>Research Update</vt:lpstr>
      <vt:lpstr>New IBC Business and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Walker</dc:creator>
  <cp:lastModifiedBy>Marta</cp:lastModifiedBy>
  <cp:revision>2</cp:revision>
  <dcterms:created xsi:type="dcterms:W3CDTF">2020-01-17T03:06:44Z</dcterms:created>
  <dcterms:modified xsi:type="dcterms:W3CDTF">2021-02-10T16:24:38Z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0x010100E6C827C2D24DC641BF3335721A0BFAD0</vt:lpwstr>
  </property>
</Properties>
</file>