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Lst>
  <p:notesMasterIdLst>
    <p:notesMasterId r:id="rId24"/>
  </p:notesMasterIdLst>
  <p:sldIdLst>
    <p:sldId id="256" r:id="rId6"/>
    <p:sldId id="257" r:id="rId7"/>
    <p:sldId id="918" r:id="rId8"/>
    <p:sldId id="915" r:id="rId9"/>
    <p:sldId id="927" r:id="rId10"/>
    <p:sldId id="919" r:id="rId11"/>
    <p:sldId id="926" r:id="rId12"/>
    <p:sldId id="258" r:id="rId13"/>
    <p:sldId id="759" r:id="rId14"/>
    <p:sldId id="914" r:id="rId15"/>
    <p:sldId id="879" r:id="rId16"/>
    <p:sldId id="920" r:id="rId17"/>
    <p:sldId id="770" r:id="rId18"/>
    <p:sldId id="769" r:id="rId19"/>
    <p:sldId id="917" r:id="rId20"/>
    <p:sldId id="443" r:id="rId21"/>
    <p:sldId id="753" r:id="rId22"/>
    <p:sldId id="7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9D711C65-FFBE-4E4E-ACC0-B658728F3D38}"/>
    <pc:docChg chg="modSld">
      <pc:chgData name="Greg Walker" userId="590d7d16-d4e2-4ce6-a1d7-ae9cc51fa2bb" providerId="ADAL" clId="{9D711C65-FFBE-4E4E-ACC0-B658728F3D38}" dt="2021-02-22T12:50:11.548" v="14" actId="20577"/>
      <pc:docMkLst>
        <pc:docMk/>
      </pc:docMkLst>
      <pc:sldChg chg="modSp mod">
        <pc:chgData name="Greg Walker" userId="590d7d16-d4e2-4ce6-a1d7-ae9cc51fa2bb" providerId="ADAL" clId="{9D711C65-FFBE-4E4E-ACC0-B658728F3D38}" dt="2021-02-22T12:50:11.548" v="14" actId="20577"/>
        <pc:sldMkLst>
          <pc:docMk/>
          <pc:sldMk cId="720284508" sldId="770"/>
        </pc:sldMkLst>
        <pc:spChg chg="mod">
          <ac:chgData name="Greg Walker" userId="590d7d16-d4e2-4ce6-a1d7-ae9cc51fa2bb" providerId="ADAL" clId="{9D711C65-FFBE-4E4E-ACC0-B658728F3D38}" dt="2021-02-22T12:50:11.548" v="14" actId="20577"/>
          <ac:spMkLst>
            <pc:docMk/>
            <pc:sldMk cId="720284508" sldId="770"/>
            <ac:spMk id="8" creationId="{18DA1BBE-C45E-4664-9DB7-4E6E404374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09EC-FDE2-7D4E-8B2D-52B0F2E58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EF99E5-7E32-9A47-B74F-F7284A296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29A24-FE9F-AA41-A5FD-63870255D4DA}"/>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D4111679-FADE-114C-9207-EBC99D66F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1BFDB-68CF-D945-8FFD-74F7A57D5CE5}"/>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2602421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8698-D229-A04A-B0C7-3DCBE471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5FB0B-8642-D641-B26C-6A2229C8A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BD559-95C4-F349-8183-946D5AD3E33E}"/>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6C6597C2-4B95-074A-A013-7B2ABE813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CEE00-730C-1A49-8C07-96D98F21AF03}"/>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247932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C9DD-A654-9E40-8A0F-8BE7C02EA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286736-9A07-C44B-8109-CA49EFF90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424C4-1AFD-DB46-9917-F704EA284772}"/>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9AE0377C-709F-0F46-98BC-B8AB2DCF9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C07E0-1454-774F-B309-0B9814BE0EA8}"/>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1679746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DF2F0-02B2-FC4A-9CB6-6326321E9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27E95-C74D-9D45-8896-83E276B3B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4AF99-1CAC-414E-9B0A-2AD1673AF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223BA-3E19-7244-8945-3D8C03655A58}"/>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6" name="Footer Placeholder 5">
            <a:extLst>
              <a:ext uri="{FF2B5EF4-FFF2-40B4-BE49-F238E27FC236}">
                <a16:creationId xmlns:a16="http://schemas.microsoft.com/office/drawing/2014/main" id="{6245996A-D2DF-0A48-9003-9FD62439B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65B18-ECBA-1342-ACE4-066EAABBE983}"/>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3472479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384E-C0A2-A04C-9B65-D22F177C3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E4B1E-6E69-0141-8C78-56E77B3C1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D19F2-3280-734F-A4C2-3E800C8CF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717E-9AA6-3A45-BD5C-24F38145A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35B76-BE11-F342-9069-4275577F0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33A43-E433-F843-96CF-0445748683BC}"/>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8" name="Footer Placeholder 7">
            <a:extLst>
              <a:ext uri="{FF2B5EF4-FFF2-40B4-BE49-F238E27FC236}">
                <a16:creationId xmlns:a16="http://schemas.microsoft.com/office/drawing/2014/main" id="{1F10DE99-CDA7-404F-AC39-A4D19FA534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0EDB68-9C8D-BA42-AB83-B278538494B0}"/>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364391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4250-A74D-6C4E-8D12-BC4A9A622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0FC992-A68D-E24F-A3F3-D7549986190D}"/>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4" name="Footer Placeholder 3">
            <a:extLst>
              <a:ext uri="{FF2B5EF4-FFF2-40B4-BE49-F238E27FC236}">
                <a16:creationId xmlns:a16="http://schemas.microsoft.com/office/drawing/2014/main" id="{294FF9A3-7445-F34A-8808-9B5D1DCCF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EA51E-38A9-4342-BB1A-CE12408963B9}"/>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4046842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218BC-4234-E347-A6E1-C2BE1F0701E1}"/>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3" name="Footer Placeholder 2">
            <a:extLst>
              <a:ext uri="{FF2B5EF4-FFF2-40B4-BE49-F238E27FC236}">
                <a16:creationId xmlns:a16="http://schemas.microsoft.com/office/drawing/2014/main" id="{6FB16C92-3176-634B-A0D8-23A93DFDA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E06252-101B-A44F-A081-2A3B1327A938}"/>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2258043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606A-E197-B946-AEF7-CB7CE6A48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18FF40-1E9C-C343-96E5-B32B6D0AB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09126-86B8-E744-B323-BAA365120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2EB2C-FF2C-9F48-BA7E-C85E01BEBB8C}"/>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6" name="Footer Placeholder 5">
            <a:extLst>
              <a:ext uri="{FF2B5EF4-FFF2-40B4-BE49-F238E27FC236}">
                <a16:creationId xmlns:a16="http://schemas.microsoft.com/office/drawing/2014/main" id="{75620DE3-5AF3-154B-93E0-1214A0EB8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344D5-4A07-FC49-9E9A-5133B01401B5}"/>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5455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A53-C243-B642-981F-7DC0EF66A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0BB7B-D112-A241-9DB6-6F05EA869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EBA2B8-E5E0-F046-BC6F-EBCC7FAFF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ACC5D-BB15-4B4F-8542-6430AA9C6C4C}"/>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6" name="Footer Placeholder 5">
            <a:extLst>
              <a:ext uri="{FF2B5EF4-FFF2-40B4-BE49-F238E27FC236}">
                <a16:creationId xmlns:a16="http://schemas.microsoft.com/office/drawing/2014/main" id="{D9BE0DC6-BED4-2F4B-AB7F-DE9CDC185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7E536-C1D6-944B-B098-A4C00A2595B5}"/>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2476235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A30A-81DE-254C-A901-636710E3B1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C04559-7143-4A4F-9A8B-A388B5A3B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CDA21-B7A6-CC4D-BF42-1558F444D9B0}"/>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58064E97-0C2E-BB41-BF6F-9658BEFF6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344D3-DAE2-9240-BB83-96A742E48FEC}"/>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1787910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04E21-4F2F-A54A-89B1-F0C4B659E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CD089-2566-F444-AA95-72EF37D6F0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1D28D-0A42-3442-B49E-E88177D967E6}"/>
              </a:ext>
            </a:extLst>
          </p:cNvPr>
          <p:cNvSpPr>
            <a:spLocks noGrp="1"/>
          </p:cNvSpPr>
          <p:nvPr>
            <p:ph type="dt" sz="half" idx="10"/>
          </p:nvPr>
        </p:nvSpPr>
        <p:spPr/>
        <p:txBody>
          <a:body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4B20EF43-D632-9247-B427-77D109249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42BFD-248A-3241-911B-31457664A80B}"/>
              </a:ext>
            </a:extLst>
          </p:cNvPr>
          <p:cNvSpPr>
            <a:spLocks noGrp="1"/>
          </p:cNvSpPr>
          <p:nvPr>
            <p:ph type="sldNum" sz="quarter" idx="12"/>
          </p:nvPr>
        </p:nvSpPr>
        <p:spPr/>
        <p:txBody>
          <a:bodyPr/>
          <a:lstStyle/>
          <a:p>
            <a:fld id="{ED937B88-43F9-FB47-925C-58738E9A4816}" type="slidenum">
              <a:rPr lang="en-US" smtClean="0"/>
              <a:t>‹#›</a:t>
            </a:fld>
            <a:endParaRPr lang="en-US"/>
          </a:p>
        </p:txBody>
      </p:sp>
    </p:spTree>
    <p:extLst>
      <p:ext uri="{BB962C8B-B14F-4D97-AF65-F5344CB8AC3E}">
        <p14:creationId xmlns:p14="http://schemas.microsoft.com/office/powerpoint/2010/main" val="3702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Source: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Connected Home Council (2021)</a:t>
            </a:r>
          </a:p>
        </p:txBody>
      </p:sp>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BD292-2F67-0B4F-A8C2-903F35CC9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A65705-76D1-5646-A713-CB0580098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535A4-49C4-4A44-A8F5-CC6A591C8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52116-DFA6-3E4D-BF4F-C458E1BCDB65}" type="datetimeFigureOut">
              <a:rPr lang="en-US" smtClean="0"/>
              <a:t>2/22/2021</a:t>
            </a:fld>
            <a:endParaRPr lang="en-US"/>
          </a:p>
        </p:txBody>
      </p:sp>
      <p:sp>
        <p:nvSpPr>
          <p:cNvPr id="5" name="Footer Placeholder 4">
            <a:extLst>
              <a:ext uri="{FF2B5EF4-FFF2-40B4-BE49-F238E27FC236}">
                <a16:creationId xmlns:a16="http://schemas.microsoft.com/office/drawing/2014/main" id="{28F62752-2178-6545-B627-A982AB8F9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BB5595-A258-4841-B5D5-771F468FF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37B88-43F9-FB47-925C-58738E9A4816}" type="slidenum">
              <a:rPr lang="en-US" smtClean="0"/>
              <a:t>‹#›</a:t>
            </a:fld>
            <a:endParaRPr lang="en-US"/>
          </a:p>
        </p:txBody>
      </p:sp>
    </p:spTree>
    <p:extLst>
      <p:ext uri="{BB962C8B-B14F-4D97-AF65-F5344CB8AC3E}">
        <p14:creationId xmlns:p14="http://schemas.microsoft.com/office/powerpoint/2010/main" val="381344900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altLang="en-US" sz="2000" dirty="0">
                <a:solidFill>
                  <a:schemeClr val="tx1"/>
                </a:solidFill>
              </a:rPr>
              <a:t>Monday, February 22, 2021</a:t>
            </a:r>
            <a:r>
              <a:rPr lang="en-US" sz="2000" dirty="0">
                <a:solidFill>
                  <a:schemeClr val="tx1"/>
                </a:solidFill>
              </a:rPr>
              <a:t>,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0" y="3432196"/>
            <a:ext cx="8725250" cy="1430023"/>
          </a:xfrm>
        </p:spPr>
        <p:txBody>
          <a:bodyPr>
            <a:normAutofit fontScale="62500" lnSpcReduction="20000"/>
          </a:bodyPr>
          <a:lstStyle/>
          <a:p>
            <a:r>
              <a:rPr lang="en-US" sz="3300" dirty="0"/>
              <a:t>Chair:  Roy Perry (Alarm.com, Inc.)</a:t>
            </a:r>
          </a:p>
          <a:p>
            <a:r>
              <a:rPr lang="en-US" sz="3300" dirty="0"/>
              <a:t>Vice-Chair:  Jim Hunter (Delos Living LLC) </a:t>
            </a:r>
          </a:p>
          <a:p>
            <a:r>
              <a:rPr lang="en-US" sz="3300" dirty="0"/>
              <a:t>Vice-Chair:  Byron BeMiller (</a:t>
            </a:r>
            <a:r>
              <a:rPr lang="en-US" sz="3300" dirty="0" err="1"/>
              <a:t>Semtech</a:t>
            </a:r>
            <a:r>
              <a:rPr lang="en-US" sz="3300" dirty="0"/>
              <a:t> Corporation) </a:t>
            </a:r>
          </a:p>
          <a:p>
            <a:r>
              <a:rPr lang="en-US" sz="3300" dirty="0"/>
              <a:t>Vice-Chair:  Charles Hume (Southwire Company, LLC) </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10</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3.2	CHC Steering Committee Update</a:t>
            </a:r>
          </a:p>
          <a:p>
            <a:endParaRPr lang="en-CA" dirty="0"/>
          </a:p>
        </p:txBody>
      </p:sp>
      <p:sp>
        <p:nvSpPr>
          <p:cNvPr id="9" name="TextBox 8">
            <a:extLst>
              <a:ext uri="{FF2B5EF4-FFF2-40B4-BE49-F238E27FC236}">
                <a16:creationId xmlns:a16="http://schemas.microsoft.com/office/drawing/2014/main" id="{A3C7034E-51C3-41F4-A57C-BC92724F66E6}"/>
              </a:ext>
            </a:extLst>
          </p:cNvPr>
          <p:cNvSpPr txBox="1"/>
          <p:nvPr/>
        </p:nvSpPr>
        <p:spPr>
          <a:xfrm>
            <a:off x="833388" y="2188032"/>
            <a:ext cx="10905687" cy="2677656"/>
          </a:xfrm>
          <a:prstGeom prst="rect">
            <a:avLst/>
          </a:prstGeom>
          <a:noFill/>
        </p:spPr>
        <p:txBody>
          <a:bodyPr wrap="square">
            <a:spAutoFit/>
          </a:bodyPr>
          <a:lstStyle/>
          <a:p>
            <a:pPr marR="0" lvl="0">
              <a:spcBef>
                <a:spcPts val="0"/>
              </a:spcBef>
              <a:spcAft>
                <a:spcPts val="0"/>
              </a:spcAft>
              <a:tabLst>
                <a:tab pos="457200" algn="l"/>
              </a:tabLst>
            </a:pPr>
            <a:r>
              <a:rPr lang="en-US" sz="2400" b="1" u="sng" dirty="0">
                <a:solidFill>
                  <a:srgbClr val="000000"/>
                </a:solidFill>
                <a:effectLst/>
                <a:latin typeface="Calibri" panose="020F0502020204030204" pitchFamily="34" charset="0"/>
                <a:ea typeface="Times New Roman" panose="02020603050405020304" pitchFamily="18" charset="0"/>
              </a:rPr>
              <a:t>CHC Steering Committee:  </a:t>
            </a:r>
            <a:endParaRPr lang="en-US" sz="2400" b="1" u="sng" dirty="0">
              <a:solidFill>
                <a:srgbClr val="000000"/>
              </a:solidFill>
              <a:latin typeface="Calibri" panose="020F0502020204030204" pitchFamily="34" charset="0"/>
              <a:ea typeface="Times New Roman" panose="02020603050405020304" pitchFamily="18" charset="0"/>
            </a:endParaRPr>
          </a:p>
          <a:p>
            <a:pPr marR="0" lvl="0">
              <a:spcBef>
                <a:spcPts val="0"/>
              </a:spcBef>
              <a:spcAft>
                <a:spcPts val="0"/>
              </a:spcAft>
              <a:tabLst>
                <a:tab pos="457200" algn="l"/>
              </a:tabLst>
            </a:pPr>
            <a:r>
              <a:rPr lang="en-US" sz="2400" dirty="0">
                <a:solidFill>
                  <a:srgbClr val="000000"/>
                </a:solidFill>
                <a:latin typeface="Calibri" panose="020F0502020204030204" pitchFamily="34" charset="0"/>
                <a:ea typeface="Times New Roman" panose="02020603050405020304" pitchFamily="18" charset="0"/>
              </a:rPr>
              <a:t>- This Steering Committee will be led by the CHC Chair and will be made up of a</a:t>
            </a:r>
            <a:r>
              <a:rPr lang="en-US" sz="2400" dirty="0">
                <a:solidFill>
                  <a:srgbClr val="000000"/>
                </a:solidFill>
                <a:effectLst/>
                <a:latin typeface="Calibri" panose="020F0502020204030204" pitchFamily="34" charset="0"/>
                <a:ea typeface="Times New Roman" panose="02020603050405020304" pitchFamily="18" charset="0"/>
              </a:rPr>
              <a:t>pproximately 10 individuals selected by the </a:t>
            </a:r>
            <a:r>
              <a:rPr lang="en-US" sz="2400" dirty="0">
                <a:solidFill>
                  <a:srgbClr val="000000"/>
                </a:solidFill>
                <a:latin typeface="Calibri" panose="020F0502020204030204" pitchFamily="34" charset="0"/>
                <a:ea typeface="Times New Roman" panose="02020603050405020304" pitchFamily="18" charset="0"/>
              </a:rPr>
              <a:t>CHC Executive Committee.</a:t>
            </a:r>
          </a:p>
          <a:p>
            <a:pPr marR="0" lvl="0">
              <a:spcBef>
                <a:spcPts val="0"/>
              </a:spcBef>
              <a:spcAft>
                <a:spcPts val="0"/>
              </a:spcAft>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 The </a:t>
            </a:r>
            <a:r>
              <a:rPr lang="en-US" sz="2400" dirty="0">
                <a:solidFill>
                  <a:srgbClr val="000000"/>
                </a:solidFill>
                <a:latin typeface="Calibri" panose="020F0502020204030204" pitchFamily="34" charset="0"/>
                <a:ea typeface="Times New Roman" panose="02020603050405020304" pitchFamily="18" charset="0"/>
              </a:rPr>
              <a:t>Steering Committee will </a:t>
            </a:r>
            <a:r>
              <a:rPr lang="en-US" sz="2400" dirty="0">
                <a:solidFill>
                  <a:srgbClr val="000000"/>
                </a:solidFill>
                <a:effectLst/>
                <a:latin typeface="Calibri" panose="020F0502020204030204" pitchFamily="34" charset="0"/>
                <a:ea typeface="Times New Roman" panose="02020603050405020304" pitchFamily="18" charset="0"/>
              </a:rPr>
              <a:t>meet quarterly to discuss and select topics and speakers upcoming CHC Webinars.  The Steering Committee would arrange the speakers for the CHC quarterly webinars. </a:t>
            </a:r>
          </a:p>
          <a:p>
            <a:pPr marR="0" lvl="0">
              <a:spcBef>
                <a:spcPts val="0"/>
              </a:spcBef>
              <a:spcAft>
                <a:spcPts val="0"/>
              </a:spcAft>
              <a:tabLst>
                <a:tab pos="457200" algn="l"/>
              </a:tabLst>
            </a:pPr>
            <a:r>
              <a:rPr lang="en-US" sz="2400" dirty="0">
                <a:solidFill>
                  <a:srgbClr val="000000"/>
                </a:solidFill>
                <a:latin typeface="Calibri" panose="020F0502020204030204" pitchFamily="34" charset="0"/>
                <a:ea typeface="Times New Roman" panose="02020603050405020304" pitchFamily="18" charset="0"/>
              </a:rPr>
              <a:t>- Official terms of reference for this Steering Committee is under development</a:t>
            </a:r>
            <a:r>
              <a:rPr lang="en-US" sz="2400" dirty="0">
                <a:solidFill>
                  <a:srgbClr val="000000"/>
                </a:solidFill>
                <a:effectLst/>
                <a:latin typeface="Calibri" panose="020F0502020204030204" pitchFamily="34" charset="0"/>
                <a:ea typeface="Times New Roman" panose="02020603050405020304" pitchFamily="18" charset="0"/>
              </a:rPr>
              <a:t>.  </a:t>
            </a:r>
            <a:endParaRPr lang="en-US" sz="2400"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5768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Charles Hume (Southwire Company, LLC)</a:t>
            </a:r>
            <a:br>
              <a:rPr lang="en-US" dirty="0"/>
            </a:br>
            <a:r>
              <a:rPr lang="en-US" dirty="0"/>
              <a:t> (CABA)</a:t>
            </a:r>
            <a:r>
              <a:rPr lang="en-US" sz="3200" dirty="0"/>
              <a:t> </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Privacy and Cybersecurity in the Connected Home</a:t>
            </a:r>
            <a:r>
              <a:rPr lang="en-US" dirty="0"/>
              <a:t>” 2020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6">
            <a:extLst>
              <a:ext uri="{FF2B5EF4-FFF2-40B4-BE49-F238E27FC236}">
                <a16:creationId xmlns:a16="http://schemas.microsoft.com/office/drawing/2014/main" id="{1F32F2D0-FD1D-4D13-902A-E3F8AF8C9F33}"/>
              </a:ext>
            </a:extLst>
          </p:cNvPr>
          <p:cNvPicPr>
            <a:picLocks noChangeAspect="1"/>
          </p:cNvPicPr>
          <p:nvPr/>
        </p:nvPicPr>
        <p:blipFill rotWithShape="1">
          <a:blip r:embed="rId2"/>
          <a:srcRect b="30994"/>
          <a:stretch/>
        </p:blipFill>
        <p:spPr>
          <a:xfrm>
            <a:off x="786129" y="2327337"/>
            <a:ext cx="5309871" cy="3285773"/>
          </a:xfrm>
          <a:prstGeom prst="rect">
            <a:avLst/>
          </a:prstGeom>
        </p:spPr>
      </p:pic>
      <p:pic>
        <p:nvPicPr>
          <p:cNvPr id="8" name="Picture 7">
            <a:extLst>
              <a:ext uri="{FF2B5EF4-FFF2-40B4-BE49-F238E27FC236}">
                <a16:creationId xmlns:a16="http://schemas.microsoft.com/office/drawing/2014/main" id="{CE3226DD-35A4-49BA-A7BA-E2F153E79AF2}"/>
              </a:ext>
            </a:extLst>
          </p:cNvPr>
          <p:cNvPicPr>
            <a:picLocks noChangeAspect="1"/>
          </p:cNvPicPr>
          <p:nvPr/>
        </p:nvPicPr>
        <p:blipFill>
          <a:blip r:embed="rId3"/>
          <a:stretch>
            <a:fillRect/>
          </a:stretch>
        </p:blipFill>
        <p:spPr>
          <a:xfrm>
            <a:off x="6283714" y="2822589"/>
            <a:ext cx="5439573" cy="2287889"/>
          </a:xfrm>
          <a:prstGeom prst="rect">
            <a:avLst/>
          </a:prstGeom>
        </p:spPr>
      </p:pic>
    </p:spTree>
    <p:extLst>
      <p:ext uri="{BB962C8B-B14F-4D97-AF65-F5344CB8AC3E}">
        <p14:creationId xmlns:p14="http://schemas.microsoft.com/office/powerpoint/2010/main" val="388855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6600" b="1" i="0" u="none" strike="noStrike" kern="1200" cap="none" spc="0" normalizeH="0" baseline="0" noProof="0" dirty="0">
              <a:ln>
                <a:noFill/>
              </a:ln>
              <a:solidFill>
                <a:srgbClr val="464646"/>
              </a:solidFill>
              <a:effectLst/>
              <a:uLnTx/>
              <a:uFillTx/>
              <a:latin typeface="Montserrat"/>
              <a:ea typeface="+mn-ea"/>
              <a:cs typeface="+mn-cs"/>
            </a:endParaRPr>
          </a:p>
        </p:txBody>
      </p:sp>
      <p:sp>
        <p:nvSpPr>
          <p:cNvPr id="11" name="Text Placeholder 12">
            <a:extLst>
              <a:ext uri="{FF2B5EF4-FFF2-40B4-BE49-F238E27FC236}">
                <a16:creationId xmlns:a16="http://schemas.microsoft.com/office/drawing/2014/main" id="{17AD51F0-FB9D-4C8A-9C6F-1A1CC7A2AABF}"/>
              </a:ext>
            </a:extLst>
          </p:cNvPr>
          <p:cNvSpPr>
            <a:spLocks noGrp="1"/>
          </p:cNvSpPr>
          <p:nvPr>
            <p:ph type="body" sz="quarter" idx="12"/>
          </p:nvPr>
        </p:nvSpPr>
        <p:spPr>
          <a:xfrm>
            <a:off x="839787" y="1264137"/>
            <a:ext cx="10512425" cy="1288039"/>
          </a:xfrm>
        </p:spPr>
        <p:txBody>
          <a:bodyPr>
            <a:normAutofit fontScale="92500" lnSpcReduction="10000"/>
          </a:bodyPr>
          <a:lstStyle/>
          <a:p>
            <a:pPr marL="0" indent="0">
              <a:buNone/>
            </a:pPr>
            <a:r>
              <a:rPr lang="en-CA" dirty="0"/>
              <a:t>5.1 In Progress:  </a:t>
            </a:r>
          </a:p>
          <a:p>
            <a:pPr marL="0" indent="0">
              <a:buNone/>
            </a:pPr>
            <a:r>
              <a:rPr lang="en-US" dirty="0"/>
              <a:t>“</a:t>
            </a:r>
            <a:r>
              <a:rPr lang="en-US" b="1" dirty="0"/>
              <a:t>Part 2:  Power over Ethernet (PoE) &amp; Digital Electricity (DE) in Commercial and Multiple Dwelling Residential Buildings</a:t>
            </a:r>
            <a:r>
              <a:rPr lang="en-US" dirty="0"/>
              <a:t>”</a:t>
            </a:r>
          </a:p>
          <a:p>
            <a:pPr marL="0" indent="0">
              <a:buNone/>
            </a:pPr>
            <a:endParaRPr lang="en-US" b="1" dirty="0"/>
          </a:p>
          <a:p>
            <a:pPr marL="0" indent="0">
              <a:buNone/>
            </a:pPr>
            <a:endParaRPr lang="en-CA" dirty="0"/>
          </a:p>
        </p:txBody>
      </p:sp>
      <p:sp>
        <p:nvSpPr>
          <p:cNvPr id="8" name="TextBox 7">
            <a:extLst>
              <a:ext uri="{FF2B5EF4-FFF2-40B4-BE49-F238E27FC236}">
                <a16:creationId xmlns:a16="http://schemas.microsoft.com/office/drawing/2014/main" id="{AA5F0C54-F233-4294-823F-C1D6CAAA5C90}"/>
              </a:ext>
            </a:extLst>
          </p:cNvPr>
          <p:cNvSpPr txBox="1"/>
          <p:nvPr/>
        </p:nvSpPr>
        <p:spPr>
          <a:xfrm>
            <a:off x="839787" y="2521662"/>
            <a:ext cx="10834301" cy="9140964"/>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64646"/>
                </a:solidFill>
                <a:effectLst/>
                <a:uLnTx/>
                <a:uFillTx/>
                <a:latin typeface="Montserrat"/>
                <a:ea typeface="+mn-ea"/>
                <a:cs typeface="+mn-cs"/>
              </a:rPr>
              <a:t>Sinclair Digital Holdings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Axis Lighting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Contemporary Controls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Ken Wacks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LumenCache</a:t>
            </a:r>
            <a:r>
              <a:rPr kumimoji="0" lang="en-CA" sz="2400" b="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Renesas Electronics America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srgbClr val="464646"/>
                </a:solidFill>
                <a:effectLst/>
                <a:uLnTx/>
                <a:uFillTx/>
                <a:latin typeface="Montserrat"/>
                <a:ea typeface="+mn-ea"/>
                <a:cs typeface="+mn-cs"/>
              </a:rPr>
              <a:t>Somfy</a:t>
            </a:r>
            <a:r>
              <a:rPr kumimoji="0" lang="en-CA" sz="2400" b="0" i="0" u="none" strike="noStrike" kern="1200" cap="none" spc="0" normalizeH="0" baseline="0" noProof="0" dirty="0">
                <a:ln>
                  <a:noFill/>
                </a:ln>
                <a:solidFill>
                  <a:srgbClr val="464646"/>
                </a:solidFill>
                <a:effectLst/>
                <a:uLnTx/>
                <a:uFillTx/>
                <a:latin typeface="Montserrat"/>
                <a:ea typeface="+mn-ea"/>
                <a:cs typeface="+mn-cs"/>
              </a:rPr>
              <a: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Southwire Company,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Telecommunications Industry Association (TIA)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464646"/>
                </a:solidFill>
                <a:effectLst/>
                <a:uLnTx/>
                <a:uFillTx/>
                <a:latin typeface="Montserrat"/>
                <a:ea typeface="+mn-ea"/>
                <a:cs typeface="+mn-cs"/>
              </a:rPr>
              <a:t>UL LLC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pic>
        <p:nvPicPr>
          <p:cNvPr id="9" name="Picture 8">
            <a:extLst>
              <a:ext uri="{FF2B5EF4-FFF2-40B4-BE49-F238E27FC236}">
                <a16:creationId xmlns:a16="http://schemas.microsoft.com/office/drawing/2014/main" id="{BDDCDEAA-755B-4A25-812A-D223F7A3EDD2}"/>
              </a:ext>
            </a:extLst>
          </p:cNvPr>
          <p:cNvPicPr>
            <a:picLocks noChangeAspect="1"/>
          </p:cNvPicPr>
          <p:nvPr/>
        </p:nvPicPr>
        <p:blipFill>
          <a:blip r:embed="rId2"/>
          <a:stretch>
            <a:fillRect/>
          </a:stretch>
        </p:blipFill>
        <p:spPr>
          <a:xfrm>
            <a:off x="8836276" y="4906302"/>
            <a:ext cx="1450049" cy="1450049"/>
          </a:xfrm>
          <a:prstGeom prst="rect">
            <a:avLst/>
          </a:prstGeom>
        </p:spPr>
      </p:pic>
    </p:spTree>
    <p:extLst>
      <p:ext uri="{BB962C8B-B14F-4D97-AF65-F5344CB8AC3E}">
        <p14:creationId xmlns:p14="http://schemas.microsoft.com/office/powerpoint/2010/main" val="297049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3388846"/>
          </a:xfrm>
        </p:spPr>
        <p:txBody>
          <a:bodyPr>
            <a:normAutofit/>
          </a:bodyPr>
          <a:lstStyle/>
          <a:p>
            <a:pPr marL="0" indent="0">
              <a:buNone/>
            </a:pPr>
            <a:r>
              <a:rPr lang="en-US" dirty="0"/>
              <a:t>5.1 In Progress:  </a:t>
            </a:r>
          </a:p>
          <a:p>
            <a:pPr marL="0" indent="0">
              <a:buNone/>
            </a:pPr>
            <a:r>
              <a:rPr lang="en-US" b="1" dirty="0"/>
              <a:t>“Human Centric Lighting: Non-Energy Benefits of Lighting and its Smart Controls”</a:t>
            </a:r>
          </a:p>
          <a:p>
            <a:pPr marL="0" indent="0">
              <a:buNone/>
            </a:pPr>
            <a:endParaRPr lang="en-US" dirty="0"/>
          </a:p>
          <a:p>
            <a:pPr marL="0" indent="0">
              <a:buNone/>
            </a:pPr>
            <a:r>
              <a:rPr lang="en-US" dirty="0"/>
              <a:t> </a:t>
            </a:r>
          </a:p>
        </p:txBody>
      </p:sp>
      <p:sp>
        <p:nvSpPr>
          <p:cNvPr id="8" name="Rectangle 7">
            <a:extLst>
              <a:ext uri="{FF2B5EF4-FFF2-40B4-BE49-F238E27FC236}">
                <a16:creationId xmlns:a16="http://schemas.microsoft.com/office/drawing/2014/main" id="{18DA1BBE-C45E-4664-9DB7-4E6E40437487}"/>
              </a:ext>
            </a:extLst>
          </p:cNvPr>
          <p:cNvSpPr/>
          <p:nvPr/>
        </p:nvSpPr>
        <p:spPr>
          <a:xfrm>
            <a:off x="839788" y="2623690"/>
            <a:ext cx="732270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ArcoLogix</a:t>
            </a:r>
            <a:r>
              <a:rPr lang="en-CA" sz="2400" dirty="0">
                <a:solidFill>
                  <a:srgbClr val="464646"/>
                </a:solidFill>
                <a:latin typeface="Montserrat"/>
              </a:rPr>
              <a:t> LLC</a:t>
            </a:r>
          </a:p>
          <a:p>
            <a:pPr>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Human Centric </a:t>
            </a:r>
            <a:r>
              <a:rPr kumimoji="0" lang="en-CA" sz="2400" i="0" u="none" strike="noStrike" kern="1200" cap="none" spc="0" normalizeH="0" baseline="0" noProof="0">
                <a:ln>
                  <a:noFill/>
                </a:ln>
                <a:solidFill>
                  <a:srgbClr val="464646"/>
                </a:solidFill>
                <a:effectLst/>
                <a:uLnTx/>
                <a:uFillTx/>
                <a:latin typeface="Montserrat"/>
                <a:ea typeface="+mn-ea"/>
                <a:cs typeface="+mn-cs"/>
              </a:rPr>
              <a:t>Lighting Society</a:t>
            </a:r>
            <a:endParaRPr kumimoji="0" lang="en-CA" sz="2400" i="0" u="none" strike="noStrike" kern="1200" cap="none" spc="0" normalizeH="0" baseline="0" noProof="0" dirty="0">
              <a:ln>
                <a:noFill/>
              </a:ln>
              <a:solidFill>
                <a:srgbClr val="464646"/>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Ken Wacks Associates</a:t>
            </a:r>
          </a:p>
          <a:p>
            <a:pPr>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Legrand </a:t>
            </a: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Mecho</a:t>
            </a: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SnapAV</a:t>
            </a:r>
            <a:endParaRPr lang="en-CA" sz="2400" dirty="0">
              <a:solidFill>
                <a:srgbClr val="464646"/>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Syska</a:t>
            </a:r>
            <a:r>
              <a:rPr lang="en-CA" sz="2400" dirty="0">
                <a:solidFill>
                  <a:srgbClr val="464646"/>
                </a:solidFill>
                <a:latin typeface="Montserrat"/>
              </a:rPr>
              <a:t> Hennessy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UL LLC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p:txBody>
      </p:sp>
      <p:pic>
        <p:nvPicPr>
          <p:cNvPr id="11" name="Picture 10">
            <a:extLst>
              <a:ext uri="{FF2B5EF4-FFF2-40B4-BE49-F238E27FC236}">
                <a16:creationId xmlns:a16="http://schemas.microsoft.com/office/drawing/2014/main" id="{0593DCBB-7AAF-4AB0-B145-1EEA6E725192}"/>
              </a:ext>
            </a:extLst>
          </p:cNvPr>
          <p:cNvPicPr>
            <a:picLocks noChangeAspect="1"/>
          </p:cNvPicPr>
          <p:nvPr/>
        </p:nvPicPr>
        <p:blipFill>
          <a:blip r:embed="rId2"/>
          <a:stretch>
            <a:fillRect/>
          </a:stretch>
        </p:blipFill>
        <p:spPr>
          <a:xfrm>
            <a:off x="8950798" y="3133758"/>
            <a:ext cx="1488576" cy="1488576"/>
          </a:xfrm>
          <a:prstGeom prst="rect">
            <a:avLst/>
          </a:prstGeom>
        </p:spPr>
      </p:pic>
    </p:spTree>
    <p:extLst>
      <p:ext uri="{BB962C8B-B14F-4D97-AF65-F5344CB8AC3E}">
        <p14:creationId xmlns:p14="http://schemas.microsoft.com/office/powerpoint/2010/main" val="72028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9" y="1258572"/>
            <a:ext cx="10512425" cy="1339060"/>
          </a:xfrm>
        </p:spPr>
        <p:txBody>
          <a:bodyPr>
            <a:normAutofit/>
          </a:bodyPr>
          <a:lstStyle/>
          <a:p>
            <a:pPr marL="0" indent="0">
              <a:buNone/>
            </a:pPr>
            <a:r>
              <a:rPr lang="en-US" dirty="0"/>
              <a:t>5.1 In Progress:  </a:t>
            </a:r>
          </a:p>
          <a:p>
            <a:pPr marL="0" indent="0">
              <a:buNone/>
            </a:pPr>
            <a:r>
              <a:rPr lang="en-US" b="1" dirty="0"/>
              <a:t>“Connected Home Cybersecurity Regulations” </a:t>
            </a: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
        <p:nvSpPr>
          <p:cNvPr id="8" name="Rectangle 7">
            <a:extLst>
              <a:ext uri="{FF2B5EF4-FFF2-40B4-BE49-F238E27FC236}">
                <a16:creationId xmlns:a16="http://schemas.microsoft.com/office/drawing/2014/main" id="{3B03BE98-50CC-47B2-890B-A48756B7FC01}"/>
              </a:ext>
            </a:extLst>
          </p:cNvPr>
          <p:cNvSpPr/>
          <p:nvPr/>
        </p:nvSpPr>
        <p:spPr>
          <a:xfrm>
            <a:off x="839789" y="2188832"/>
            <a:ext cx="73227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64646"/>
                </a:solidFill>
                <a:effectLst/>
                <a:uLnTx/>
                <a:uFillTx/>
                <a:latin typeface="Montserrat"/>
                <a:ea typeface="+mn-ea"/>
                <a:cs typeface="+mn-cs"/>
              </a:rPr>
              <a:t>P.A.ID Strategies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AgeLight</a:t>
            </a:r>
            <a:r>
              <a:rPr kumimoji="0" lang="en-CA" sz="2400" i="0" u="none" strike="noStrike" kern="1200" cap="none" spc="0" normalizeH="0" baseline="0" noProof="0" dirty="0">
                <a:ln>
                  <a:noFill/>
                </a:ln>
                <a:solidFill>
                  <a:srgbClr val="464646"/>
                </a:solidFill>
                <a:effectLst/>
                <a:uLnTx/>
                <a:uFillTx/>
                <a:latin typeface="Montserrat"/>
                <a:ea typeface="+mn-ea"/>
                <a:cs typeface="+mn-cs"/>
              </a:rPr>
              <a: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BC Hydro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exp. US Services,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LonMark</a:t>
            </a:r>
            <a:r>
              <a:rPr kumimoji="0" lang="en-CA" sz="2400" i="0" u="none" strike="noStrike" kern="1200" cap="none" spc="0" normalizeH="0" baseline="0" noProof="0" dirty="0">
                <a:ln>
                  <a:noFill/>
                </a:ln>
                <a:solidFill>
                  <a:srgbClr val="464646"/>
                </a:solidFill>
                <a:effectLst/>
                <a:uLnTx/>
                <a:uFillTx/>
                <a:latin typeface="Montserrat"/>
                <a:ea typeface="+mn-ea"/>
                <a:cs typeface="+mn-cs"/>
              </a:rPr>
              <a:t>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Mission Critical Global Alliance (MCGA)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Smart Buildings </a:t>
            </a:r>
            <a:r>
              <a:rPr kumimoji="0" lang="en-CA" sz="2400" i="0" u="none" strike="noStrike" kern="1200" cap="none" spc="0" normalizeH="0" baseline="0" noProof="0" dirty="0" err="1">
                <a:ln>
                  <a:noFill/>
                </a:ln>
                <a:solidFill>
                  <a:srgbClr val="464646"/>
                </a:solidFill>
                <a:effectLst/>
                <a:uLnTx/>
                <a:uFillTx/>
                <a:latin typeface="Montserrat"/>
                <a:ea typeface="+mn-ea"/>
                <a:cs typeface="+mn-cs"/>
              </a:rPr>
              <a:t>SuperCluster</a:t>
            </a:r>
            <a:r>
              <a:rPr kumimoji="0" lang="en-CA" sz="2400" i="0" u="none" strike="noStrike" kern="1200" cap="none" spc="0" normalizeH="0" baseline="0" noProof="0" dirty="0">
                <a:ln>
                  <a:noFill/>
                </a:ln>
                <a:solidFill>
                  <a:srgbClr val="464646"/>
                </a:solidFill>
                <a:effectLst/>
                <a:uLnTx/>
                <a:uFillTx/>
                <a:latin typeface="Montserrat"/>
                <a:ea typeface="+mn-ea"/>
                <a:cs typeface="+mn-cs"/>
              </a:rPr>
              <a:t> (SBSC)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Sustainable Resources Management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TwelveDot</a:t>
            </a:r>
            <a:r>
              <a:rPr kumimoji="0" lang="en-CA" sz="240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UL LLC</a:t>
            </a: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p:txBody>
      </p:sp>
    </p:spTree>
    <p:extLst>
      <p:ext uri="{BB962C8B-B14F-4D97-AF65-F5344CB8AC3E}">
        <p14:creationId xmlns:p14="http://schemas.microsoft.com/office/powerpoint/2010/main" val="129946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5.1 In Progress:  </a:t>
            </a:r>
          </a:p>
          <a:p>
            <a:pPr marL="0" indent="0">
              <a:buNone/>
            </a:pPr>
            <a:r>
              <a:rPr lang="en-US" b="1" dirty="0"/>
              <a:t>“Part 2:  The Evolution of Integrating </a:t>
            </a:r>
            <a:r>
              <a:rPr lang="en-US" b="1" dirty="0" err="1"/>
              <a:t>LiFi</a:t>
            </a:r>
            <a:r>
              <a:rPr lang="en-US" b="1" dirty="0"/>
              <a:t> Technology into Smart Lighting and Control Systems for the  Intelligent Building” </a:t>
            </a: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
        <p:nvSpPr>
          <p:cNvPr id="2" name="TextBox 1">
            <a:extLst>
              <a:ext uri="{FF2B5EF4-FFF2-40B4-BE49-F238E27FC236}">
                <a16:creationId xmlns:a16="http://schemas.microsoft.com/office/drawing/2014/main" id="{50EA36A1-CFCB-47DD-AD3A-AC96B56558DB}"/>
              </a:ext>
            </a:extLst>
          </p:cNvPr>
          <p:cNvSpPr txBox="1"/>
          <p:nvPr/>
        </p:nvSpPr>
        <p:spPr>
          <a:xfrm>
            <a:off x="839788" y="2467355"/>
            <a:ext cx="12035324" cy="3046988"/>
          </a:xfrm>
          <a:prstGeom prst="rect">
            <a:avLst/>
          </a:prstGeom>
          <a:noFill/>
        </p:spPr>
        <p:txBody>
          <a:bodyPr wrap="square" numCol="2" rtlCol="0">
            <a:spAutoFit/>
          </a:bodyPr>
          <a:lstStyle/>
          <a:p>
            <a:pPr lvl="0"/>
            <a:r>
              <a:rPr lang="en-US" sz="2400" b="1" dirty="0">
                <a:solidFill>
                  <a:srgbClr val="464646"/>
                </a:solidFill>
              </a:rPr>
              <a:t>Wharton County Junior College (Chair)</a:t>
            </a:r>
          </a:p>
          <a:p>
            <a:pPr lvl="0"/>
            <a:r>
              <a:rPr lang="en-US" sz="2400" dirty="0">
                <a:solidFill>
                  <a:srgbClr val="464646"/>
                </a:solidFill>
              </a:rPr>
              <a:t>Acuity Brands, Inc.</a:t>
            </a:r>
          </a:p>
          <a:p>
            <a:pPr lvl="0"/>
            <a:r>
              <a:rPr lang="en-US" sz="2400" dirty="0" err="1">
                <a:solidFill>
                  <a:srgbClr val="464646"/>
                </a:solidFill>
              </a:rPr>
              <a:t>ArcoLogix</a:t>
            </a:r>
            <a:r>
              <a:rPr lang="en-US" sz="2400" dirty="0">
                <a:solidFill>
                  <a:srgbClr val="464646"/>
                </a:solidFill>
              </a:rPr>
              <a:t> LLC</a:t>
            </a:r>
          </a:p>
          <a:p>
            <a:pPr lvl="0"/>
            <a:r>
              <a:rPr lang="en-US" sz="2400" dirty="0" err="1">
                <a:solidFill>
                  <a:srgbClr val="464646"/>
                </a:solidFill>
              </a:rPr>
              <a:t>SnapAV</a:t>
            </a:r>
            <a:endParaRPr lang="en-US" sz="2400" dirty="0">
              <a:solidFill>
                <a:srgbClr val="464646"/>
              </a:solidFill>
            </a:endParaRPr>
          </a:p>
          <a:p>
            <a:pPr lvl="0"/>
            <a:r>
              <a:rPr lang="en-US" sz="2400" dirty="0">
                <a:solidFill>
                  <a:srgbClr val="464646"/>
                </a:solidFill>
              </a:rPr>
              <a:t>Ken Wacks Associates</a:t>
            </a:r>
          </a:p>
          <a:p>
            <a:pPr lvl="0"/>
            <a:r>
              <a:rPr lang="en-US" sz="2400" dirty="0">
                <a:solidFill>
                  <a:srgbClr val="464646"/>
                </a:solidFill>
              </a:rPr>
              <a:t>National Electrical Manufacturers Association (NEMA)</a:t>
            </a:r>
          </a:p>
          <a:p>
            <a:pPr lvl="0"/>
            <a:r>
              <a:rPr lang="en-US" sz="2400" dirty="0">
                <a:solidFill>
                  <a:srgbClr val="464646"/>
                </a:solidFill>
              </a:rPr>
              <a:t>Telecommunications Industry Association (TIA)</a:t>
            </a: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Tree>
    <p:extLst>
      <p:ext uri="{BB962C8B-B14F-4D97-AF65-F5344CB8AC3E}">
        <p14:creationId xmlns:p14="http://schemas.microsoft.com/office/powerpoint/2010/main" val="59297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2"/>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382826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New Business</a:t>
            </a:r>
            <a:br>
              <a:rPr lang="en-US" dirty="0"/>
            </a:br>
            <a:r>
              <a:rPr lang="en-US" dirty="0"/>
              <a:t>Byron BeMiller (</a:t>
            </a:r>
            <a:r>
              <a:rPr lang="en-US" dirty="0" err="1"/>
              <a:t>Semtech</a:t>
            </a:r>
            <a:r>
              <a:rPr lang="en-US" dirty="0"/>
              <a:t> Corporation)</a:t>
            </a:r>
            <a:endParaRPr lang="en-US" sz="2800" dirty="0"/>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6.1  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17</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3201641"/>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7.  Adjournment</a:t>
            </a:r>
            <a:br>
              <a:rPr lang="en-US" dirty="0"/>
            </a:br>
            <a:r>
              <a:rPr lang="en-US" sz="2800" dirty="0"/>
              <a:t>Roy Perry (Alarm.com)</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83624" y="4939885"/>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18</a:t>
            </a:fld>
            <a:endParaRPr lang="en-US"/>
          </a:p>
        </p:txBody>
      </p:sp>
      <p:sp>
        <p:nvSpPr>
          <p:cNvPr id="8" name="Rectangle 7">
            <a:extLst>
              <a:ext uri="{FF2B5EF4-FFF2-40B4-BE49-F238E27FC236}">
                <a16:creationId xmlns:a16="http://schemas.microsoft.com/office/drawing/2014/main" id="{994CAA25-984D-4484-838B-9B092E7155F2}"/>
              </a:ext>
            </a:extLst>
          </p:cNvPr>
          <p:cNvSpPr/>
          <p:nvPr/>
        </p:nvSpPr>
        <p:spPr>
          <a:xfrm>
            <a:off x="3465773" y="2032984"/>
            <a:ext cx="5217710"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CHC Meeting: </a:t>
            </a:r>
            <a:r>
              <a:rPr lang="en-US" sz="2600" b="1" dirty="0">
                <a:solidFill>
                  <a:schemeClr val="tx2"/>
                </a:solidFill>
              </a:rPr>
              <a:t>May or June 2021</a:t>
            </a:r>
          </a:p>
        </p:txBody>
      </p:sp>
    </p:spTree>
    <p:extLst>
      <p:ext uri="{BB962C8B-B14F-4D97-AF65-F5344CB8AC3E}">
        <p14:creationId xmlns:p14="http://schemas.microsoft.com/office/powerpoint/2010/main" val="293244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10979224" y="936212"/>
            <a:ext cx="1212776" cy="817944"/>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t>
            </a:r>
            <a:r>
              <a:rPr lang="en-US" b="1" dirty="0" err="1"/>
              <a:t>MeetingAgenda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000754" cy="4932362"/>
          </a:xfrm>
        </p:spPr>
        <p:txBody>
          <a:bodyPr>
            <a:normAutofit fontScale="85000" lnSpcReduction="20000"/>
          </a:bodyPr>
          <a:lstStyle/>
          <a:p>
            <a:pPr marL="0" indent="0">
              <a:buNone/>
            </a:pPr>
            <a:r>
              <a:rPr lang="en-US" sz="2400" u="sng" dirty="0"/>
              <a:t>CHC Webinar</a:t>
            </a:r>
          </a:p>
          <a:p>
            <a:pPr marL="0" indent="0">
              <a:buNone/>
            </a:pPr>
            <a:r>
              <a:rPr lang="en-US" sz="2400" dirty="0"/>
              <a:t>“McKechnie Family LIFE Home at The University of Illinois Urbana Champaign” (30 min) </a:t>
            </a:r>
          </a:p>
          <a:p>
            <a:pPr marL="0" indent="0">
              <a:buNone/>
            </a:pPr>
            <a:r>
              <a:rPr lang="en-US" sz="2400" dirty="0"/>
              <a:t>	- Jim Hunter (Delos Living LLC) – Moderator </a:t>
            </a:r>
          </a:p>
          <a:p>
            <a:pPr marL="0" indent="0">
              <a:buNone/>
            </a:pPr>
            <a:r>
              <a:rPr lang="en-US" sz="2400" dirty="0"/>
              <a:t>	- Wendy Rogers (University of Illinois Urbana-Champaign)</a:t>
            </a:r>
          </a:p>
          <a:p>
            <a:pPr marL="0" indent="0">
              <a:buNone/>
            </a:pPr>
            <a:r>
              <a:rPr lang="en-US" sz="2400" dirty="0"/>
              <a:t>	- Harshal Mahajan (University of Illinois Urbana-Champaign)</a:t>
            </a:r>
          </a:p>
          <a:p>
            <a:pPr marL="0" indent="0">
              <a:buNone/>
            </a:pPr>
            <a:r>
              <a:rPr lang="en-US" sz="2400" dirty="0"/>
              <a:t>	- Brian Pastor (University of Illinois Urbana-Champaign) </a:t>
            </a:r>
          </a:p>
          <a:p>
            <a:pPr marL="0" indent="0">
              <a:buNone/>
            </a:pPr>
            <a:r>
              <a:rPr lang="en-US" sz="2400" u="sng" dirty="0"/>
              <a:t>CHC Meeting</a:t>
            </a:r>
          </a:p>
          <a:p>
            <a:pPr marL="0" indent="0">
              <a:buNone/>
            </a:pPr>
            <a:r>
              <a:rPr lang="en-US" sz="2400" dirty="0"/>
              <a:t>1.   Agenda</a:t>
            </a:r>
          </a:p>
          <a:p>
            <a:pPr marL="0" indent="0">
              <a:buNone/>
            </a:pPr>
            <a:r>
              <a:rPr lang="en-US" sz="2400" dirty="0"/>
              <a:t>2.   CHC Meeting:  Call to Order, Welcome, Introductions, about the CHC</a:t>
            </a:r>
          </a:p>
          <a:p>
            <a:pPr marL="0" indent="0">
              <a:buNone/>
            </a:pPr>
            <a:r>
              <a:rPr lang="en-US" sz="2400" dirty="0"/>
              <a:t>3.   Administrative </a:t>
            </a:r>
          </a:p>
          <a:p>
            <a:pPr marL="0" indent="0">
              <a:buNone/>
            </a:pPr>
            <a:r>
              <a:rPr lang="en-US" sz="2400" dirty="0"/>
              <a:t>4.   Research Update </a:t>
            </a:r>
          </a:p>
          <a:p>
            <a:pPr marL="0" indent="0">
              <a:buNone/>
            </a:pPr>
            <a:r>
              <a:rPr lang="en-US" sz="2400" dirty="0"/>
              <a:t>5.   White Paper Sub-Committee Update </a:t>
            </a:r>
          </a:p>
          <a:p>
            <a:pPr marL="0" indent="0">
              <a:buNone/>
            </a:pPr>
            <a:r>
              <a:rPr lang="en-US" sz="2400" dirty="0"/>
              <a:t>6.   New Business 	</a:t>
            </a:r>
          </a:p>
          <a:p>
            <a:pPr marL="0" indent="0">
              <a:buNone/>
            </a:pPr>
            <a:r>
              <a:rPr lang="en-US" sz="2400" dirty="0"/>
              <a:t>7.   Adjournment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5541740" y="531133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spTree>
    <p:extLst>
      <p:ext uri="{BB962C8B-B14F-4D97-AF65-F5344CB8AC3E}">
        <p14:creationId xmlns:p14="http://schemas.microsoft.com/office/powerpoint/2010/main" val="232571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B730F-CFB1-41A2-88F4-B5C85686D14E}"/>
              </a:ext>
            </a:extLst>
          </p:cNvPr>
          <p:cNvSpPr>
            <a:spLocks noGrp="1"/>
          </p:cNvSpPr>
          <p:nvPr>
            <p:ph type="ctrTitle"/>
          </p:nvPr>
        </p:nvSpPr>
        <p:spPr>
          <a:xfrm>
            <a:off x="838199" y="1469581"/>
            <a:ext cx="10872832" cy="1430024"/>
          </a:xfrm>
        </p:spPr>
        <p:txBody>
          <a:bodyPr>
            <a:normAutofit fontScale="90000"/>
          </a:bodyPr>
          <a:lstStyle/>
          <a:p>
            <a:r>
              <a:rPr lang="en-US" dirty="0">
                <a:solidFill>
                  <a:schemeClr val="tx1"/>
                </a:solidFill>
              </a:rPr>
              <a:t>CHC Webinar: “McKechnie Family LIFE Home at The University of Illinois Urbana-Champaign” (30 min) </a:t>
            </a:r>
            <a:br>
              <a:rPr lang="en-US" dirty="0">
                <a:solidFill>
                  <a:schemeClr val="tx1"/>
                </a:solidFill>
              </a:rPr>
            </a:br>
            <a:endParaRPr lang="en-US" dirty="0">
              <a:solidFill>
                <a:schemeClr val="tx1"/>
              </a:solidFill>
            </a:endParaRPr>
          </a:p>
        </p:txBody>
      </p:sp>
      <p:sp>
        <p:nvSpPr>
          <p:cNvPr id="6" name="Subtitle 5">
            <a:extLst>
              <a:ext uri="{FF2B5EF4-FFF2-40B4-BE49-F238E27FC236}">
                <a16:creationId xmlns:a16="http://schemas.microsoft.com/office/drawing/2014/main" id="{DF0005E4-64BC-4237-974F-B607F508972C}"/>
              </a:ext>
            </a:extLst>
          </p:cNvPr>
          <p:cNvSpPr>
            <a:spLocks noGrp="1"/>
          </p:cNvSpPr>
          <p:nvPr>
            <p:ph type="subTitle" idx="1"/>
          </p:nvPr>
        </p:nvSpPr>
        <p:spPr>
          <a:xfrm>
            <a:off x="838200" y="3503410"/>
            <a:ext cx="8331558" cy="1233982"/>
          </a:xfrm>
        </p:spPr>
        <p:txBody>
          <a:bodyPr>
            <a:normAutofit fontScale="70000" lnSpcReduction="20000"/>
          </a:bodyPr>
          <a:lstStyle/>
          <a:p>
            <a:pPr marL="0" indent="0">
              <a:buNone/>
            </a:pPr>
            <a:r>
              <a:rPr lang="en-US" sz="2400" dirty="0"/>
              <a:t>Jim Hunter (Delos Living LLC) – Moderator </a:t>
            </a:r>
          </a:p>
          <a:p>
            <a:pPr marL="0" indent="0">
              <a:buNone/>
            </a:pPr>
            <a:r>
              <a:rPr lang="en-US" sz="2400" dirty="0"/>
              <a:t>Wendy Rogers (University of Illinois Urbana-Champaign)</a:t>
            </a:r>
          </a:p>
          <a:p>
            <a:pPr marL="0" indent="0">
              <a:buNone/>
            </a:pPr>
            <a:r>
              <a:rPr lang="en-US" sz="2400" dirty="0"/>
              <a:t>Harshal Mahajan (University of Illinois Urbana-Champaign)</a:t>
            </a:r>
          </a:p>
          <a:p>
            <a:pPr marL="0" indent="0">
              <a:buNone/>
            </a:pPr>
            <a:r>
              <a:rPr lang="en-US" sz="2400" dirty="0"/>
              <a:t>Brian Pastor (University of Illinois Urbana-Champaign) </a:t>
            </a:r>
          </a:p>
          <a:p>
            <a:endParaRPr lang="en-US" dirty="0"/>
          </a:p>
          <a:p>
            <a:endParaRPr lang="en-US" dirty="0"/>
          </a:p>
        </p:txBody>
      </p:sp>
    </p:spTree>
    <p:extLst>
      <p:ext uri="{BB962C8B-B14F-4D97-AF65-F5344CB8AC3E}">
        <p14:creationId xmlns:p14="http://schemas.microsoft.com/office/powerpoint/2010/main" val="182367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3D62-B205-44A7-9744-7C1270080ACD}"/>
              </a:ext>
            </a:extLst>
          </p:cNvPr>
          <p:cNvSpPr>
            <a:spLocks noGrp="1"/>
          </p:cNvSpPr>
          <p:nvPr>
            <p:ph type="title"/>
          </p:nvPr>
        </p:nvSpPr>
        <p:spPr>
          <a:xfrm>
            <a:off x="839788" y="29565"/>
            <a:ext cx="9421537" cy="447675"/>
          </a:xfrm>
        </p:spPr>
        <p:txBody>
          <a:bodyPr/>
          <a:lstStyle/>
          <a:p>
            <a:r>
              <a:rPr lang="en-US" b="1" dirty="0"/>
              <a:t>Introduction </a:t>
            </a:r>
            <a:br>
              <a:rPr lang="en-US" dirty="0"/>
            </a:br>
            <a:r>
              <a:rPr lang="en-US" dirty="0"/>
              <a:t>Jim Hunter (Delos Living LLC) </a:t>
            </a:r>
            <a:endParaRPr lang="en-CA" dirty="0"/>
          </a:p>
        </p:txBody>
      </p:sp>
      <p:sp>
        <p:nvSpPr>
          <p:cNvPr id="5" name="Slide Number Placeholder 4">
            <a:extLst>
              <a:ext uri="{FF2B5EF4-FFF2-40B4-BE49-F238E27FC236}">
                <a16:creationId xmlns:a16="http://schemas.microsoft.com/office/drawing/2014/main" id="{D719260A-3E25-40A0-9CF8-3C7EE5EE4668}"/>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EA8C9B0C-EB67-44D7-B94B-F8C32E7340AE}"/>
              </a:ext>
            </a:extLst>
          </p:cNvPr>
          <p:cNvPicPr>
            <a:picLocks noChangeAspect="1"/>
          </p:cNvPicPr>
          <p:nvPr/>
        </p:nvPicPr>
        <p:blipFill>
          <a:blip r:embed="rId2"/>
          <a:stretch>
            <a:fillRect/>
          </a:stretch>
        </p:blipFill>
        <p:spPr>
          <a:xfrm>
            <a:off x="5468892" y="1562031"/>
            <a:ext cx="6435085" cy="316437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AB2ACFD9-E84D-46B5-861D-7684FAFE0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3415" y="4702663"/>
            <a:ext cx="2796643" cy="1534159"/>
          </a:xfrm>
          <a:prstGeom prst="rect">
            <a:avLst/>
          </a:prstGeom>
        </p:spPr>
      </p:pic>
      <p:pic>
        <p:nvPicPr>
          <p:cNvPr id="10" name="Picture 9">
            <a:extLst>
              <a:ext uri="{FF2B5EF4-FFF2-40B4-BE49-F238E27FC236}">
                <a16:creationId xmlns:a16="http://schemas.microsoft.com/office/drawing/2014/main" id="{150589A4-2737-48D2-9C9B-C76BE564D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653" y="1562031"/>
            <a:ext cx="4187509" cy="3140632"/>
          </a:xfrm>
          <a:prstGeom prst="rect">
            <a:avLst/>
          </a:prstGeom>
        </p:spPr>
      </p:pic>
    </p:spTree>
    <p:extLst>
      <p:ext uri="{BB962C8B-B14F-4D97-AF65-F5344CB8AC3E}">
        <p14:creationId xmlns:p14="http://schemas.microsoft.com/office/powerpoint/2010/main" val="386870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8F1EF7-B6E7-C648-ADA5-5165827DCFCC}"/>
              </a:ext>
            </a:extLst>
          </p:cNvPr>
          <p:cNvSpPr>
            <a:spLocks noGrp="1"/>
          </p:cNvSpPr>
          <p:nvPr>
            <p:ph type="ctrTitle"/>
          </p:nvPr>
        </p:nvSpPr>
        <p:spPr>
          <a:xfrm>
            <a:off x="6589328" y="289106"/>
            <a:ext cx="4887685" cy="569143"/>
          </a:xfrm>
        </p:spPr>
        <p:txBody>
          <a:bodyPr vert="horz" lIns="91440" tIns="45720" rIns="91440" bIns="45720" rtlCol="0" anchor="b">
            <a:normAutofit/>
          </a:bodyPr>
          <a:lstStyle/>
          <a:p>
            <a:pPr algn="l"/>
            <a:r>
              <a:rPr lang="en-US" sz="2800" dirty="0"/>
              <a:t>McKechnie Family LIFE Home</a:t>
            </a:r>
          </a:p>
        </p:txBody>
      </p:sp>
      <p:cxnSp>
        <p:nvCxnSpPr>
          <p:cNvPr id="12" name="Straight Connector 11">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11EF9D5-57AA-ED4C-9E67-CC27EA9424D8}"/>
              </a:ext>
            </a:extLst>
          </p:cNvPr>
          <p:cNvSpPr>
            <a:spLocks noGrp="1"/>
          </p:cNvSpPr>
          <p:nvPr>
            <p:ph type="subTitle" idx="1"/>
          </p:nvPr>
        </p:nvSpPr>
        <p:spPr>
          <a:xfrm>
            <a:off x="6589328" y="1354614"/>
            <a:ext cx="4887685" cy="5151573"/>
          </a:xfrm>
        </p:spPr>
        <p:txBody>
          <a:bodyPr vert="horz" lIns="91440" tIns="45720" rIns="91440" bIns="45720" rtlCol="0" anchor="t">
            <a:normAutofit lnSpcReduction="10000"/>
          </a:bodyPr>
          <a:lstStyle/>
          <a:p>
            <a:pPr algn="l"/>
            <a:r>
              <a:rPr lang="en-US" sz="1900" i="1" u="sng" dirty="0"/>
              <a:t>Living in Interactive Future Environments</a:t>
            </a:r>
          </a:p>
          <a:p>
            <a:pPr algn="l"/>
            <a:endParaRPr lang="en-US" sz="1900" dirty="0"/>
          </a:p>
          <a:p>
            <a:pPr algn="l">
              <a:lnSpc>
                <a:spcPct val="110000"/>
              </a:lnSpc>
            </a:pPr>
            <a:r>
              <a:rPr lang="en-US" sz="1900" dirty="0"/>
              <a:t>Newly-Completed Cutting Edge Research Space on the University of Illinois Campus </a:t>
            </a:r>
          </a:p>
          <a:p>
            <a:pPr algn="l">
              <a:lnSpc>
                <a:spcPct val="150000"/>
              </a:lnSpc>
            </a:pPr>
            <a:r>
              <a:rPr lang="en-US" sz="1900" dirty="0"/>
              <a:t>Multi-Purpose Research and Community Space</a:t>
            </a:r>
          </a:p>
          <a:p>
            <a:pPr algn="l">
              <a:lnSpc>
                <a:spcPct val="150000"/>
              </a:lnSpc>
            </a:pPr>
            <a:r>
              <a:rPr lang="en-US" sz="1900" dirty="0"/>
              <a:t>Research on topics for the complete life-span </a:t>
            </a:r>
          </a:p>
          <a:p>
            <a:pPr algn="l">
              <a:lnSpc>
                <a:spcPct val="150000"/>
              </a:lnSpc>
            </a:pPr>
            <a:r>
              <a:rPr lang="en-US" sz="1900" dirty="0"/>
              <a:t>Event and Community Space </a:t>
            </a:r>
          </a:p>
          <a:p>
            <a:pPr algn="l">
              <a:lnSpc>
                <a:spcPct val="100000"/>
              </a:lnSpc>
            </a:pPr>
            <a:r>
              <a:rPr lang="en-US" sz="1900" dirty="0"/>
              <a:t>Development space for next generation technologies </a:t>
            </a:r>
          </a:p>
          <a:p>
            <a:pPr algn="l">
              <a:lnSpc>
                <a:spcPct val="150000"/>
              </a:lnSpc>
            </a:pPr>
            <a:r>
              <a:rPr lang="en-US" sz="1900" dirty="0"/>
              <a:t>Research space for beta testing technologies </a:t>
            </a:r>
          </a:p>
          <a:p>
            <a:pPr algn="l">
              <a:lnSpc>
                <a:spcPct val="100000"/>
              </a:lnSpc>
            </a:pPr>
            <a:r>
              <a:rPr lang="en-US" sz="1900" dirty="0"/>
              <a:t>Includes outdoor spaces, allowing research to extend beyond the four walls </a:t>
            </a:r>
          </a:p>
          <a:p>
            <a:pPr algn="l">
              <a:lnSpc>
                <a:spcPct val="100000"/>
              </a:lnSpc>
            </a:pPr>
            <a:endParaRPr lang="en-US" sz="1900" dirty="0"/>
          </a:p>
          <a:p>
            <a:pPr algn="l">
              <a:lnSpc>
                <a:spcPct val="100000"/>
              </a:lnSpc>
            </a:pPr>
            <a:endParaRPr lang="en-US" sz="1900" dirty="0"/>
          </a:p>
        </p:txBody>
      </p:sp>
      <p:pic>
        <p:nvPicPr>
          <p:cNvPr id="6" name="Picture 5" descr="Diagram&#10;&#10;Description automatically generated">
            <a:extLst>
              <a:ext uri="{FF2B5EF4-FFF2-40B4-BE49-F238E27FC236}">
                <a16:creationId xmlns:a16="http://schemas.microsoft.com/office/drawing/2014/main" id="{DEEF8FCC-8154-194F-8D35-A0B4B02DAB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275294" cy="6858000"/>
          </a:xfrm>
          <a:prstGeom prst="rect">
            <a:avLst/>
          </a:prstGeom>
        </p:spPr>
      </p:pic>
      <p:sp>
        <p:nvSpPr>
          <p:cNvPr id="7" name="Title 1">
            <a:extLst>
              <a:ext uri="{FF2B5EF4-FFF2-40B4-BE49-F238E27FC236}">
                <a16:creationId xmlns:a16="http://schemas.microsoft.com/office/drawing/2014/main" id="{97DE5C39-8701-8543-A8C6-4625D0ACD8A9}"/>
              </a:ext>
            </a:extLst>
          </p:cNvPr>
          <p:cNvSpPr txBox="1">
            <a:spLocks/>
          </p:cNvSpPr>
          <p:nvPr/>
        </p:nvSpPr>
        <p:spPr>
          <a:xfrm>
            <a:off x="6589328" y="609566"/>
            <a:ext cx="4887685" cy="4245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057982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3D62-B205-44A7-9744-7C1270080ACD}"/>
              </a:ext>
            </a:extLst>
          </p:cNvPr>
          <p:cNvSpPr>
            <a:spLocks noGrp="1"/>
          </p:cNvSpPr>
          <p:nvPr>
            <p:ph type="title"/>
          </p:nvPr>
        </p:nvSpPr>
        <p:spPr>
          <a:xfrm>
            <a:off x="839788" y="71510"/>
            <a:ext cx="9421537" cy="447675"/>
          </a:xfrm>
        </p:spPr>
        <p:txBody>
          <a:bodyPr/>
          <a:lstStyle/>
          <a:p>
            <a:r>
              <a:rPr lang="en-US" b="1" dirty="0"/>
              <a:t>Q&amp;A </a:t>
            </a:r>
            <a:br>
              <a:rPr lang="en-US" dirty="0"/>
            </a:br>
            <a:r>
              <a:rPr lang="en-US" dirty="0"/>
              <a:t>Jim Hunter (Delos Living LLC) </a:t>
            </a:r>
            <a:endParaRPr lang="en-CA" dirty="0"/>
          </a:p>
        </p:txBody>
      </p:sp>
      <p:sp>
        <p:nvSpPr>
          <p:cNvPr id="5" name="Slide Number Placeholder 4">
            <a:extLst>
              <a:ext uri="{FF2B5EF4-FFF2-40B4-BE49-F238E27FC236}">
                <a16:creationId xmlns:a16="http://schemas.microsoft.com/office/drawing/2014/main" id="{D719260A-3E25-40A0-9CF8-3C7EE5EE4668}"/>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8" name="Picture 7">
            <a:extLst>
              <a:ext uri="{FF2B5EF4-FFF2-40B4-BE49-F238E27FC236}">
                <a16:creationId xmlns:a16="http://schemas.microsoft.com/office/drawing/2014/main" id="{7F96BEE0-D153-4904-B81A-BCD68E2B4EF4}"/>
              </a:ext>
            </a:extLst>
          </p:cNvPr>
          <p:cNvPicPr>
            <a:picLocks noChangeAspect="1"/>
          </p:cNvPicPr>
          <p:nvPr/>
        </p:nvPicPr>
        <p:blipFill>
          <a:blip r:embed="rId2"/>
          <a:stretch>
            <a:fillRect/>
          </a:stretch>
        </p:blipFill>
        <p:spPr>
          <a:xfrm>
            <a:off x="913671" y="1645920"/>
            <a:ext cx="7252160" cy="3566160"/>
          </a:xfrm>
          <a:prstGeom prst="rect">
            <a:avLst/>
          </a:prstGeom>
        </p:spPr>
      </p:pic>
    </p:spTree>
    <p:extLst>
      <p:ext uri="{BB962C8B-B14F-4D97-AF65-F5344CB8AC3E}">
        <p14:creationId xmlns:p14="http://schemas.microsoft.com/office/powerpoint/2010/main" val="244710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10979224" y="936212"/>
            <a:ext cx="1212776" cy="817944"/>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CHC Meeting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000754" cy="4932362"/>
          </a:xfrm>
        </p:spPr>
        <p:txBody>
          <a:bodyPr>
            <a:normAutofit fontScale="85000" lnSpcReduction="20000"/>
          </a:bodyPr>
          <a:lstStyle/>
          <a:p>
            <a:pPr marL="0" indent="0">
              <a:buNone/>
            </a:pPr>
            <a:r>
              <a:rPr lang="en-US" sz="2400" u="sng" dirty="0"/>
              <a:t>CHC Webinar</a:t>
            </a:r>
          </a:p>
          <a:p>
            <a:pPr marL="0" indent="0">
              <a:buNone/>
            </a:pPr>
            <a:r>
              <a:rPr lang="en-US" sz="2400" dirty="0"/>
              <a:t>“McKechnie Family LIFE Home at The University of Illinois Urbana Champaign” (30 min) </a:t>
            </a:r>
          </a:p>
          <a:p>
            <a:pPr marL="0" indent="0">
              <a:buNone/>
            </a:pPr>
            <a:r>
              <a:rPr lang="en-US" sz="2400" dirty="0"/>
              <a:t>	- Jim Hunter (Delos Living LLC) – Moderator </a:t>
            </a:r>
          </a:p>
          <a:p>
            <a:pPr marL="0" indent="0">
              <a:buNone/>
            </a:pPr>
            <a:r>
              <a:rPr lang="en-US" sz="2400" dirty="0"/>
              <a:t>	- Wendy Rogers (University of Illinois Urbana-Champaign)</a:t>
            </a:r>
          </a:p>
          <a:p>
            <a:pPr marL="0" indent="0">
              <a:buNone/>
            </a:pPr>
            <a:r>
              <a:rPr lang="en-US" sz="2400" dirty="0"/>
              <a:t>	- Harshal Mahajan (University of Illinois Urbana-Champaign)</a:t>
            </a:r>
          </a:p>
          <a:p>
            <a:pPr marL="0" indent="0">
              <a:buNone/>
            </a:pPr>
            <a:r>
              <a:rPr lang="en-US" sz="2400" dirty="0"/>
              <a:t>	- Brian Pastor (University of Illinois Urbana-Champaign) </a:t>
            </a:r>
          </a:p>
          <a:p>
            <a:pPr marL="0" indent="0">
              <a:buNone/>
            </a:pPr>
            <a:r>
              <a:rPr lang="en-US" sz="2400" u="sng" dirty="0"/>
              <a:t>CHC Meeting</a:t>
            </a:r>
          </a:p>
          <a:p>
            <a:pPr marL="0" indent="0">
              <a:buNone/>
            </a:pPr>
            <a:r>
              <a:rPr lang="en-US" sz="2400" dirty="0"/>
              <a:t>1.   Agenda</a:t>
            </a:r>
          </a:p>
          <a:p>
            <a:pPr marL="0" indent="0">
              <a:buNone/>
            </a:pPr>
            <a:r>
              <a:rPr lang="en-US" sz="2400" dirty="0"/>
              <a:t>2.   CHC Meeting:  Call to Order, Welcome, Introductions, about the CHC</a:t>
            </a:r>
          </a:p>
          <a:p>
            <a:pPr marL="0" indent="0">
              <a:buNone/>
            </a:pPr>
            <a:r>
              <a:rPr lang="en-US" sz="2400" dirty="0"/>
              <a:t>3.   Administrative </a:t>
            </a:r>
          </a:p>
          <a:p>
            <a:pPr marL="0" indent="0">
              <a:buNone/>
            </a:pPr>
            <a:r>
              <a:rPr lang="en-US" sz="2400" dirty="0"/>
              <a:t>4.   Research Update </a:t>
            </a:r>
          </a:p>
          <a:p>
            <a:pPr marL="0" indent="0">
              <a:buNone/>
            </a:pPr>
            <a:r>
              <a:rPr lang="en-US" sz="2400" dirty="0"/>
              <a:t>5.   White Paper Sub-Committee Update </a:t>
            </a:r>
          </a:p>
          <a:p>
            <a:pPr marL="0" indent="0">
              <a:buNone/>
            </a:pPr>
            <a:r>
              <a:rPr lang="en-US" sz="2400" dirty="0"/>
              <a:t>6.   New Business 	</a:t>
            </a:r>
          </a:p>
          <a:p>
            <a:pPr marL="0" indent="0">
              <a:buNone/>
            </a:pPr>
            <a:r>
              <a:rPr lang="en-US" sz="2400" dirty="0"/>
              <a:t>7.   Adjournment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5541740" y="531133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7</a:t>
            </a:fld>
            <a:endParaRPr lang="en-US" dirty="0"/>
          </a:p>
        </p:txBody>
      </p:sp>
    </p:spTree>
    <p:extLst>
      <p:ext uri="{BB962C8B-B14F-4D97-AF65-F5344CB8AC3E}">
        <p14:creationId xmlns:p14="http://schemas.microsoft.com/office/powerpoint/2010/main" val="139286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CHC Meeting Call to Order, Introductions, About the CHC</a:t>
            </a:r>
            <a:br>
              <a:rPr lang="en-US" altLang="en-US" sz="2800" b="1" dirty="0"/>
            </a:br>
            <a:r>
              <a:rPr lang="en-US" altLang="en-US" sz="2800" dirty="0"/>
              <a:t>Roy Perry (Alarm.com)</a:t>
            </a:r>
            <a:br>
              <a:rPr lang="en-US" altLang="en-US" sz="2800" dirty="0"/>
            </a:br>
            <a:endParaRPr lang="en-US" altLang="en-US" sz="1800" dirty="0"/>
          </a:p>
        </p:txBody>
      </p:sp>
      <p:sp>
        <p:nvSpPr>
          <p:cNvPr id="5" name="Content Placeholder 1"/>
          <p:cNvSpPr txBox="1">
            <a:spLocks noChangeArrowheads="1"/>
          </p:cNvSpPr>
          <p:nvPr/>
        </p:nvSpPr>
        <p:spPr>
          <a:xfrm>
            <a:off x="963735" y="5387396"/>
            <a:ext cx="10051009"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 </a:t>
            </a:r>
            <a:r>
              <a:rPr lang="en-US" altLang="en-US" sz="1400" dirty="0">
                <a:hlinkClick r:id="rId2"/>
              </a:rPr>
              <a:t>www.caba.org/chc</a:t>
            </a:r>
            <a:r>
              <a:rPr lang="en-US" altLang="en-US" sz="1400" dirty="0"/>
              <a:t> </a:t>
            </a:r>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8</a:t>
            </a:fld>
            <a:endParaRPr lang="en-US"/>
          </a:p>
        </p:txBody>
      </p:sp>
      <p:sp>
        <p:nvSpPr>
          <p:cNvPr id="6" name="Rectangle 5">
            <a:extLst>
              <a:ext uri="{FF2B5EF4-FFF2-40B4-BE49-F238E27FC236}">
                <a16:creationId xmlns:a16="http://schemas.microsoft.com/office/drawing/2014/main" id="{D21C2CC5-A009-4E29-B96B-9E272F027CB7}"/>
              </a:ext>
            </a:extLst>
          </p:cNvPr>
          <p:cNvSpPr>
            <a:spLocks noChangeArrowheads="1"/>
          </p:cNvSpPr>
          <p:nvPr/>
        </p:nvSpPr>
        <p:spPr bwMode="auto">
          <a:xfrm>
            <a:off x="857515" y="3203979"/>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sp>
        <p:nvSpPr>
          <p:cNvPr id="7" name="Rectangle 5">
            <a:extLst>
              <a:ext uri="{FF2B5EF4-FFF2-40B4-BE49-F238E27FC236}">
                <a16:creationId xmlns:a16="http://schemas.microsoft.com/office/drawing/2014/main" id="{A87F1D57-3657-433A-BB28-E6927B4FD7F3}"/>
              </a:ext>
            </a:extLst>
          </p:cNvPr>
          <p:cNvSpPr>
            <a:spLocks noChangeArrowheads="1"/>
          </p:cNvSpPr>
          <p:nvPr/>
        </p:nvSpPr>
        <p:spPr bwMode="auto">
          <a:xfrm>
            <a:off x="6660609" y="3181496"/>
            <a:ext cx="264502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Jim Hunter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sym typeface="Arial" pitchFamily="34" charset="0"/>
              </a:rPr>
              <a:t>Chief Technology Officer</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Delos Living LLC	</a:t>
            </a:r>
            <a:endParaRPr lang="en-CA" altLang="en-US" sz="1600" dirty="0">
              <a:solidFill>
                <a:schemeClr val="tx1"/>
              </a:solidFill>
              <a:ea typeface="SimSun" pitchFamily="2" charset="-122"/>
              <a:cs typeface="Arial" pitchFamily="34" charset="0"/>
            </a:endParaRPr>
          </a:p>
        </p:txBody>
      </p:sp>
      <p:pic>
        <p:nvPicPr>
          <p:cNvPr id="8" name="Picture 2" descr="C:\Users\walkerg\AppData\Local\Microsoft\Windows\Temporary Internet Files\Content.Outlook\MH9LZ0E4\Perry09.jpg">
            <a:extLst>
              <a:ext uri="{FF2B5EF4-FFF2-40B4-BE49-F238E27FC236}">
                <a16:creationId xmlns:a16="http://schemas.microsoft.com/office/drawing/2014/main" id="{7256B5CD-840F-4E87-A435-1CCDDCE91216}"/>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5777" b="26990"/>
          <a:stretch/>
        </p:blipFill>
        <p:spPr bwMode="auto">
          <a:xfrm>
            <a:off x="963736" y="1280991"/>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caba.org/images/logos/100010.jpg">
            <a:extLst>
              <a:ext uri="{FF2B5EF4-FFF2-40B4-BE49-F238E27FC236}">
                <a16:creationId xmlns:a16="http://schemas.microsoft.com/office/drawing/2014/main" id="{67FC67E6-3E4F-45A9-B2C7-7CD2A3FD3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851" y="4250332"/>
            <a:ext cx="2154932" cy="4848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a:extLst>
              <a:ext uri="{FF2B5EF4-FFF2-40B4-BE49-F238E27FC236}">
                <a16:creationId xmlns:a16="http://schemas.microsoft.com/office/drawing/2014/main" id="{17E112E7-9901-4537-9827-6478B4C02EC2}"/>
              </a:ext>
            </a:extLst>
          </p:cNvPr>
          <p:cNvSpPr>
            <a:spLocks noChangeArrowheads="1"/>
          </p:cNvSpPr>
          <p:nvPr/>
        </p:nvSpPr>
        <p:spPr bwMode="auto">
          <a:xfrm>
            <a:off x="3739562" y="318149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Byron BeMiller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cs typeface="Arial" pitchFamily="34" charset="0"/>
                <a:sym typeface="Arial" pitchFamily="34" charset="0"/>
              </a:rPr>
              <a:t>Director, Wireless Marketing</a:t>
            </a:r>
          </a:p>
          <a:p>
            <a:pPr eaLnBrk="1" hangingPunct="1">
              <a:lnSpc>
                <a:spcPct val="100000"/>
              </a:lnSpc>
              <a:spcBef>
                <a:spcPct val="0"/>
              </a:spcBef>
              <a:buFont typeface="Arial" pitchFamily="34" charset="0"/>
              <a:buNone/>
            </a:pPr>
            <a:r>
              <a:rPr lang="en-US" altLang="en-US" sz="1600" dirty="0" err="1">
                <a:solidFill>
                  <a:schemeClr val="tx1"/>
                </a:solidFill>
                <a:ea typeface="SimSun" pitchFamily="2" charset="-122"/>
                <a:cs typeface="Arial" pitchFamily="34" charset="0"/>
              </a:rPr>
              <a:t>Semtech</a:t>
            </a:r>
            <a:r>
              <a:rPr lang="en-US" altLang="en-US" sz="1600" dirty="0">
                <a:solidFill>
                  <a:schemeClr val="tx1"/>
                </a:solidFill>
                <a:ea typeface="SimSun" pitchFamily="2" charset="-122"/>
                <a:cs typeface="Arial" pitchFamily="34" charset="0"/>
              </a:rPr>
              <a:t> Corporation </a:t>
            </a:r>
            <a:endParaRPr lang="en-CA" altLang="en-US" sz="1600" dirty="0">
              <a:solidFill>
                <a:schemeClr val="tx1"/>
              </a:solidFill>
              <a:ea typeface="SimSun" pitchFamily="2" charset="-122"/>
              <a:cs typeface="Arial" pitchFamily="34" charset="0"/>
            </a:endParaRPr>
          </a:p>
        </p:txBody>
      </p:sp>
      <p:pic>
        <p:nvPicPr>
          <p:cNvPr id="15" name="Picture 2">
            <a:extLst>
              <a:ext uri="{FF2B5EF4-FFF2-40B4-BE49-F238E27FC236}">
                <a16:creationId xmlns:a16="http://schemas.microsoft.com/office/drawing/2014/main" id="{FDCC096D-8E97-44D4-BEA2-3628AFB419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63" b="27970"/>
          <a:stretch/>
        </p:blipFill>
        <p:spPr bwMode="auto">
          <a:xfrm>
            <a:off x="6751577" y="1280991"/>
            <a:ext cx="1828800"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Delos™ to Open a Well Living Lab in Beijing, China | Business Wire">
            <a:extLst>
              <a:ext uri="{FF2B5EF4-FFF2-40B4-BE49-F238E27FC236}">
                <a16:creationId xmlns:a16="http://schemas.microsoft.com/office/drawing/2014/main" id="{0FBA190B-C0D5-42E9-9B88-E5BA1B458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611" y="4253457"/>
            <a:ext cx="1579992" cy="6124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7A3DD77C-F4D1-4545-9802-4D2A6BDBF7AD}"/>
              </a:ext>
            </a:extLst>
          </p:cNvPr>
          <p:cNvSpPr>
            <a:spLocks noChangeArrowheads="1"/>
          </p:cNvSpPr>
          <p:nvPr/>
        </p:nvSpPr>
        <p:spPr bwMode="auto">
          <a:xfrm>
            <a:off x="9501381" y="3181496"/>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Charles Hume</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sym typeface="Arial" pitchFamily="34" charset="0"/>
              </a:rPr>
              <a:t>Director of Digital Power Technologies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Southwire Company, LLC</a:t>
            </a:r>
            <a:endParaRPr lang="en-CA" altLang="en-US" sz="1600" dirty="0">
              <a:solidFill>
                <a:schemeClr val="tx1"/>
              </a:solidFill>
              <a:ea typeface="SimSun" pitchFamily="2" charset="-122"/>
              <a:cs typeface="Arial" pitchFamily="34" charset="0"/>
            </a:endParaRPr>
          </a:p>
        </p:txBody>
      </p:sp>
      <p:pic>
        <p:nvPicPr>
          <p:cNvPr id="29" name="Picture 2">
            <a:extLst>
              <a:ext uri="{FF2B5EF4-FFF2-40B4-BE49-F238E27FC236}">
                <a16:creationId xmlns:a16="http://schemas.microsoft.com/office/drawing/2014/main" id="{8FB6A66A-70E5-47C5-B63C-A76B06DB8D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570" t="9903" r="3614" b="25588"/>
          <a:stretch/>
        </p:blipFill>
        <p:spPr bwMode="auto">
          <a:xfrm>
            <a:off x="3845593" y="4503420"/>
            <a:ext cx="1652120" cy="528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0594B47B-8C54-445C-9E42-7850FCDAF13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24" r="5050" b="27387"/>
          <a:stretch/>
        </p:blipFill>
        <p:spPr bwMode="auto">
          <a:xfrm>
            <a:off x="9561352" y="4474987"/>
            <a:ext cx="2300681" cy="618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erson wearing a suit and tie&#10;&#10;Description automatically generated">
            <a:extLst>
              <a:ext uri="{FF2B5EF4-FFF2-40B4-BE49-F238E27FC236}">
                <a16:creationId xmlns:a16="http://schemas.microsoft.com/office/drawing/2014/main" id="{19BBACD6-5753-42DE-BEAE-69BDAF503898}"/>
              </a:ext>
            </a:extLst>
          </p:cNvPr>
          <p:cNvPicPr>
            <a:picLocks noChangeAspect="1"/>
          </p:cNvPicPr>
          <p:nvPr/>
        </p:nvPicPr>
        <p:blipFill rotWithShape="1">
          <a:blip r:embed="rId9"/>
          <a:srcRect b="18862"/>
          <a:stretch/>
        </p:blipFill>
        <p:spPr>
          <a:xfrm>
            <a:off x="3757737" y="1264771"/>
            <a:ext cx="1827832" cy="1853835"/>
          </a:xfrm>
          <a:prstGeom prst="rect">
            <a:avLst/>
          </a:prstGeom>
        </p:spPr>
      </p:pic>
      <p:pic>
        <p:nvPicPr>
          <p:cNvPr id="35" name="Picture 34" descr="A person posing for the camera&#10;&#10;Description automatically generated">
            <a:extLst>
              <a:ext uri="{FF2B5EF4-FFF2-40B4-BE49-F238E27FC236}">
                <a16:creationId xmlns:a16="http://schemas.microsoft.com/office/drawing/2014/main" id="{81F8D405-DC8B-4918-95E3-7B172FAD1A3C}"/>
              </a:ext>
            </a:extLst>
          </p:cNvPr>
          <p:cNvPicPr>
            <a:picLocks noChangeAspect="1"/>
          </p:cNvPicPr>
          <p:nvPr/>
        </p:nvPicPr>
        <p:blipFill rotWithShape="1">
          <a:blip r:embed="rId10"/>
          <a:srcRect b="20371"/>
          <a:stretch/>
        </p:blipFill>
        <p:spPr>
          <a:xfrm>
            <a:off x="9561352" y="1264771"/>
            <a:ext cx="1821889" cy="1837616"/>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9</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3.1	Motion to approve past CHC Minutes from November 16, 2020:</a:t>
            </a: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44075"/>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BA5E6B-D73F-4426-8496-96C90641A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54F96-0609-48A4-ADB4-BE5D12E8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23784</TotalTime>
  <Words>1118</Words>
  <Application>Microsoft Office PowerPoint</Application>
  <PresentationFormat>Widescreen</PresentationFormat>
  <Paragraphs>189</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Helvetica</vt:lpstr>
      <vt:lpstr>Montserrat</vt:lpstr>
      <vt:lpstr>Montserrat Light</vt:lpstr>
      <vt:lpstr>CABA Presentation 1</vt:lpstr>
      <vt:lpstr>Office Theme</vt:lpstr>
      <vt:lpstr>Connected Home Council (CHC) Webinar  Monday, February 22, 2021, 12 NOON – 1:30 PM (ET)  </vt:lpstr>
      <vt:lpstr>1.  MeetingAgenda Greg Walker (CABA) </vt:lpstr>
      <vt:lpstr>CHC Webinar: “McKechnie Family LIFE Home at The University of Illinois Urbana-Champaign” (30 min)  </vt:lpstr>
      <vt:lpstr>Introduction  Jim Hunter (Delos Living LLC) </vt:lpstr>
      <vt:lpstr>McKechnie Family LIFE Home</vt:lpstr>
      <vt:lpstr>Q&amp;A  Jim Hunter (Delos Living LLC) </vt:lpstr>
      <vt:lpstr>1.  CHC Meeting Agenda Greg Walker (CABA) </vt:lpstr>
      <vt:lpstr>2.  CHC Meeting Call to Order, Introductions, About the CHC Roy Perry (Alarm.com) </vt:lpstr>
      <vt:lpstr>3.  Administrative  Roy Perry (Alarm.com)</vt:lpstr>
      <vt:lpstr>3.  Administrative  Roy Perry (Alarm.com)</vt:lpstr>
      <vt:lpstr>4.  Research Update Charles Hume (Southwire Company, LLC)  (CABA) </vt:lpstr>
      <vt:lpstr>5.  White Paper Sub-Committee Update  Ken Wacks (Ken Wacks Associates)</vt:lpstr>
      <vt:lpstr>5.  White Paper Sub-Committee Update  Ken Wacks (Ken Wacks Associates)</vt:lpstr>
      <vt:lpstr>5.  White Paper Sub-Committee Update  Ken Wacks (Ken Wacks Associates)</vt:lpstr>
      <vt:lpstr>5.  White Paper Sub-Committee Update  Ken Wacks (Ken Wacks Associates)</vt:lpstr>
      <vt:lpstr>5.  White Paper Sub-Committee Update  Ken Wacks (Ken Wacks Associates)</vt:lpstr>
      <vt:lpstr>6.  New Business Byron BeMiller (Semtech Corporation)</vt:lpstr>
      <vt:lpstr>7.  Adjournment Roy Perry (Alarm.com)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Greg Walker</cp:lastModifiedBy>
  <cp:revision>58</cp:revision>
  <dcterms:created xsi:type="dcterms:W3CDTF">2018-08-09T13:04:51Z</dcterms:created>
  <dcterms:modified xsi:type="dcterms:W3CDTF">2021-02-22T12:50:14Z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