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20"/>
  </p:notesMasterIdLst>
  <p:sldIdLst>
    <p:sldId id="541" r:id="rId5"/>
    <p:sldId id="2913" r:id="rId6"/>
    <p:sldId id="871" r:id="rId7"/>
    <p:sldId id="2922" r:id="rId8"/>
    <p:sldId id="2921" r:id="rId9"/>
    <p:sldId id="311" r:id="rId10"/>
    <p:sldId id="2065" r:id="rId11"/>
    <p:sldId id="266" r:id="rId12"/>
    <p:sldId id="267" r:id="rId13"/>
    <p:sldId id="2067" r:id="rId14"/>
    <p:sldId id="2924" r:id="rId15"/>
    <p:sldId id="2925" r:id="rId16"/>
    <p:sldId id="2926" r:id="rId17"/>
    <p:sldId id="2927" r:id="rId18"/>
    <p:sldId id="2064" r:id="rId19"/>
  </p:sldIdLst>
  <p:sldSz cx="12192000" cy="6858000"/>
  <p:notesSz cx="6858000" cy="9144000"/>
  <p:defaultTextStyle>
    <a:defPPr>
      <a:defRPr lang="en-US"/>
    </a:defPPr>
    <a:lvl1pPr marL="0" algn="l" defTabSz="914390" rtl="0" eaLnBrk="1" latinLnBrk="0" hangingPunct="1">
      <a:defRPr sz="1801" kern="1200">
        <a:solidFill>
          <a:schemeClr val="tx1"/>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E1D"/>
    <a:srgbClr val="009DF8"/>
    <a:srgbClr val="80C41B"/>
    <a:srgbClr val="82027E"/>
    <a:srgbClr val="FF8000"/>
    <a:srgbClr val="0A51A2"/>
    <a:srgbClr val="8E230D"/>
    <a:srgbClr val="005E94"/>
    <a:srgbClr val="4D7610"/>
    <a:srgbClr val="4E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BE846-8262-45B3-AD73-3D5156117595}" v="7" dt="2020-12-09T18:56:31.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4"/>
    <p:restoredTop sz="94762"/>
  </p:normalViewPr>
  <p:slideViewPr>
    <p:cSldViewPr snapToGrid="0">
      <p:cViewPr varScale="1">
        <p:scale>
          <a:sx n="108" d="100"/>
          <a:sy n="10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390" rtl="0" eaLnBrk="1" latinLnBrk="0" hangingPunct="1">
      <a:defRPr sz="1199" kern="1200">
        <a:solidFill>
          <a:schemeClr val="tx1"/>
        </a:solidFill>
        <a:latin typeface="+mn-lt"/>
        <a:ea typeface="+mn-ea"/>
        <a:cs typeface="+mn-cs"/>
      </a:defRPr>
    </a:lvl1pPr>
    <a:lvl2pPr marL="457194" algn="l" defTabSz="914390" rtl="0" eaLnBrk="1" latinLnBrk="0" hangingPunct="1">
      <a:defRPr sz="1199" kern="1200">
        <a:solidFill>
          <a:schemeClr val="tx1"/>
        </a:solidFill>
        <a:latin typeface="+mn-lt"/>
        <a:ea typeface="+mn-ea"/>
        <a:cs typeface="+mn-cs"/>
      </a:defRPr>
    </a:lvl2pPr>
    <a:lvl3pPr marL="914390" algn="l" defTabSz="914390" rtl="0" eaLnBrk="1" latinLnBrk="0" hangingPunct="1">
      <a:defRPr sz="1199" kern="1200">
        <a:solidFill>
          <a:schemeClr val="tx1"/>
        </a:solidFill>
        <a:latin typeface="+mn-lt"/>
        <a:ea typeface="+mn-ea"/>
        <a:cs typeface="+mn-cs"/>
      </a:defRPr>
    </a:lvl3pPr>
    <a:lvl4pPr marL="1371581" algn="l" defTabSz="914390" rtl="0" eaLnBrk="1" latinLnBrk="0" hangingPunct="1">
      <a:defRPr sz="1199" kern="1200">
        <a:solidFill>
          <a:schemeClr val="tx1"/>
        </a:solidFill>
        <a:latin typeface="+mn-lt"/>
        <a:ea typeface="+mn-ea"/>
        <a:cs typeface="+mn-cs"/>
      </a:defRPr>
    </a:lvl4pPr>
    <a:lvl5pPr marL="1828778" algn="l" defTabSz="914390" rtl="0" eaLnBrk="1" latinLnBrk="0" hangingPunct="1">
      <a:defRPr sz="1199" kern="1200">
        <a:solidFill>
          <a:schemeClr val="tx1"/>
        </a:solidFill>
        <a:latin typeface="+mn-lt"/>
        <a:ea typeface="+mn-ea"/>
        <a:cs typeface="+mn-cs"/>
      </a:defRPr>
    </a:lvl5pPr>
    <a:lvl6pPr marL="2285971" algn="l" defTabSz="914390" rtl="0" eaLnBrk="1" latinLnBrk="0" hangingPunct="1">
      <a:defRPr sz="1199" kern="1200">
        <a:solidFill>
          <a:schemeClr val="tx1"/>
        </a:solidFill>
        <a:latin typeface="+mn-lt"/>
        <a:ea typeface="+mn-ea"/>
        <a:cs typeface="+mn-cs"/>
      </a:defRPr>
    </a:lvl6pPr>
    <a:lvl7pPr marL="2743165" algn="l" defTabSz="914390" rtl="0" eaLnBrk="1" latinLnBrk="0" hangingPunct="1">
      <a:defRPr sz="1199" kern="1200">
        <a:solidFill>
          <a:schemeClr val="tx1"/>
        </a:solidFill>
        <a:latin typeface="+mn-lt"/>
        <a:ea typeface="+mn-ea"/>
        <a:cs typeface="+mn-cs"/>
      </a:defRPr>
    </a:lvl7pPr>
    <a:lvl8pPr marL="3200359" algn="l" defTabSz="914390" rtl="0" eaLnBrk="1" latinLnBrk="0" hangingPunct="1">
      <a:defRPr sz="1199" kern="1200">
        <a:solidFill>
          <a:schemeClr val="tx1"/>
        </a:solidFill>
        <a:latin typeface="+mn-lt"/>
        <a:ea typeface="+mn-ea"/>
        <a:cs typeface="+mn-cs"/>
      </a:defRPr>
    </a:lvl8pPr>
    <a:lvl9pPr marL="3657553" algn="l" defTabSz="914390"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10"/>
          </p:nvPr>
        </p:nvSpPr>
        <p:spPr/>
        <p:txBody>
          <a:bodyPr/>
          <a:lstStyle/>
          <a:p>
            <a:fld id="{FD05A919-F8AD-A64A-BEA2-B66A6D0F2D45}" type="slidenum">
              <a:rPr lang="en-US" smtClean="0"/>
              <a:t>2</a:t>
            </a:fld>
            <a:endParaRPr lang="en-US"/>
          </a:p>
        </p:txBody>
      </p:sp>
    </p:spTree>
    <p:extLst>
      <p:ext uri="{BB962C8B-B14F-4D97-AF65-F5344CB8AC3E}">
        <p14:creationId xmlns:p14="http://schemas.microsoft.com/office/powerpoint/2010/main" val="5841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5A919-F8AD-A64A-BEA2-B66A6D0F2D45}" type="slidenum">
              <a:rPr lang="en-US" smtClean="0"/>
              <a:t>8</a:t>
            </a:fld>
            <a:endParaRPr lang="en-US"/>
          </a:p>
        </p:txBody>
      </p:sp>
    </p:spTree>
    <p:extLst>
      <p:ext uri="{BB962C8B-B14F-4D97-AF65-F5344CB8AC3E}">
        <p14:creationId xmlns:p14="http://schemas.microsoft.com/office/powerpoint/2010/main" val="120753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5A919-F8AD-A64A-BEA2-B66A6D0F2D45}" type="slidenum">
              <a:rPr lang="en-US" smtClean="0"/>
              <a:t>15</a:t>
            </a:fld>
            <a:endParaRPr lang="en-US"/>
          </a:p>
        </p:txBody>
      </p:sp>
    </p:spTree>
    <p:extLst>
      <p:ext uri="{BB962C8B-B14F-4D97-AF65-F5344CB8AC3E}">
        <p14:creationId xmlns:p14="http://schemas.microsoft.com/office/powerpoint/2010/main" val="1376919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7" y="4015397"/>
            <a:ext cx="4503312" cy="2927565"/>
          </a:xfrm>
          <a:prstGeom prst="rect">
            <a:avLst/>
          </a:prstGeom>
        </p:spPr>
      </p:pic>
      <p:sp>
        <p:nvSpPr>
          <p:cNvPr id="2" name="Title 1"/>
          <p:cNvSpPr>
            <a:spLocks noGrp="1"/>
          </p:cNvSpPr>
          <p:nvPr>
            <p:ph type="ctrTitle"/>
          </p:nvPr>
        </p:nvSpPr>
        <p:spPr>
          <a:xfrm>
            <a:off x="838203" y="2134599"/>
            <a:ext cx="9490658" cy="1430025"/>
          </a:xfrm>
        </p:spPr>
        <p:txBody>
          <a:bodyPr anchor="t" anchorCtr="0">
            <a:normAutofit/>
          </a:bodyPr>
          <a:lstStyle>
            <a:lvl1pPr algn="l">
              <a:defRPr sz="5003" baseline="0">
                <a:solidFill>
                  <a:schemeClr val="tx1"/>
                </a:solidFill>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7" y="3656713"/>
            <a:ext cx="8331557" cy="1233983"/>
          </a:xfrm>
        </p:spPr>
        <p:txBody>
          <a:bodyPr/>
          <a:lstStyle>
            <a:lvl1pPr marL="0" indent="0" algn="l">
              <a:buNone/>
              <a:defRPr sz="2400" baseline="0">
                <a:solidFill>
                  <a:schemeClr val="tx1"/>
                </a:solidFill>
                <a:latin typeface="Montserrat" charset="0"/>
              </a:defRPr>
            </a:lvl1pPr>
            <a:lvl2pPr marL="457037" indent="0" algn="ctr">
              <a:buNone/>
              <a:defRPr sz="2002"/>
            </a:lvl2pPr>
            <a:lvl3pPr marL="914074" indent="0" algn="ctr">
              <a:buNone/>
              <a:defRPr sz="1801"/>
            </a:lvl3pPr>
            <a:lvl4pPr marL="1371118" indent="0" algn="ctr">
              <a:buNone/>
              <a:defRPr sz="1598"/>
            </a:lvl4pPr>
            <a:lvl5pPr marL="1828154" indent="0" algn="ctr">
              <a:buNone/>
              <a:defRPr sz="1598"/>
            </a:lvl5pPr>
            <a:lvl6pPr marL="2285191" indent="0" algn="ctr">
              <a:buNone/>
              <a:defRPr sz="1598"/>
            </a:lvl6pPr>
            <a:lvl7pPr marL="2742228" indent="0" algn="ctr">
              <a:buNone/>
              <a:defRPr sz="1598"/>
            </a:lvl7pPr>
            <a:lvl8pPr marL="3199272" indent="0" algn="ctr">
              <a:buNone/>
              <a:defRPr sz="1598"/>
            </a:lvl8pPr>
            <a:lvl9pPr marL="3656307" indent="0" algn="ctr">
              <a:buNone/>
              <a:defRPr sz="1598"/>
            </a:lvl9pPr>
          </a:lstStyle>
          <a:p>
            <a:r>
              <a:rPr lang="en-US"/>
              <a:t>Click to edit Master subtitle style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624" y="5171453"/>
            <a:ext cx="3669227" cy="1023330"/>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7" y="4015397"/>
            <a:ext cx="4503312" cy="2927565"/>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2624" y="5171453"/>
            <a:ext cx="3669227" cy="1023330"/>
          </a:xfrm>
          <a:prstGeom prst="rect">
            <a:avLst/>
          </a:prstGeom>
        </p:spPr>
      </p:pic>
      <p:sp>
        <p:nvSpPr>
          <p:cNvPr id="4" name="Footer Placeholder 3">
            <a:extLst>
              <a:ext uri="{FF2B5EF4-FFF2-40B4-BE49-F238E27FC236}">
                <a16:creationId xmlns:a16="http://schemas.microsoft.com/office/drawing/2014/main" id="{41AAF91A-3258-BF4D-9422-2EB333CF06DE}"/>
              </a:ext>
            </a:extLst>
          </p:cNvPr>
          <p:cNvSpPr>
            <a:spLocks noGrp="1"/>
          </p:cNvSpPr>
          <p:nvPr>
            <p:ph type="ftr" sz="quarter" idx="10"/>
          </p:nvPr>
        </p:nvSpPr>
        <p:spPr>
          <a:xfrm>
            <a:off x="827774" y="6356368"/>
            <a:ext cx="4438048" cy="365123"/>
          </a:xfrm>
        </p:spPr>
        <p:txBody>
          <a:bodyPr/>
          <a:lstStyle>
            <a:lvl1pPr>
              <a:defRPr baseline="0">
                <a:solidFill>
                  <a:schemeClr val="tx1"/>
                </a:solidFill>
              </a:defRPr>
            </a:lvl1pPr>
          </a:lstStyle>
          <a:p>
            <a:r>
              <a:rPr lang="en-US" dirty="0"/>
              <a:t>Source:  Continental Automated Buildings Association</a:t>
            </a:r>
          </a:p>
        </p:txBody>
      </p:sp>
      <p:pic>
        <p:nvPicPr>
          <p:cNvPr id="6" name="Picture 5">
            <a:extLst>
              <a:ext uri="{FF2B5EF4-FFF2-40B4-BE49-F238E27FC236}">
                <a16:creationId xmlns:a16="http://schemas.microsoft.com/office/drawing/2014/main" id="{6ACCC7DC-09FA-CE46-A69A-1489CF1B3E2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41644"/>
          <a:stretch/>
        </p:blipFill>
        <p:spPr>
          <a:xfrm>
            <a:off x="872845" y="498893"/>
            <a:ext cx="4721620" cy="1357500"/>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7" y="4015397"/>
            <a:ext cx="4503312" cy="2927565"/>
          </a:xfrm>
          <a:prstGeom prst="rect">
            <a:avLst/>
          </a:prstGeom>
        </p:spPr>
      </p:pic>
      <p:sp>
        <p:nvSpPr>
          <p:cNvPr id="2" name="Title 1"/>
          <p:cNvSpPr>
            <a:spLocks noGrp="1"/>
          </p:cNvSpPr>
          <p:nvPr>
            <p:ph type="ctrTitle"/>
          </p:nvPr>
        </p:nvSpPr>
        <p:spPr>
          <a:xfrm>
            <a:off x="838203" y="1469582"/>
            <a:ext cx="9490658" cy="1430025"/>
          </a:xfrm>
        </p:spPr>
        <p:txBody>
          <a:bodyPr anchor="t" anchorCtr="0">
            <a:normAutofit/>
          </a:bodyPr>
          <a:lstStyle>
            <a:lvl1pPr algn="l">
              <a:defRPr sz="5003"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7" y="2991695"/>
            <a:ext cx="8331557" cy="1233983"/>
          </a:xfrm>
        </p:spPr>
        <p:txBody>
          <a:bodyPr/>
          <a:lstStyle>
            <a:lvl1pPr marL="0" indent="0" algn="l">
              <a:buNone/>
              <a:defRPr sz="2400" baseline="0">
                <a:solidFill>
                  <a:schemeClr val="tx1"/>
                </a:solidFill>
                <a:latin typeface="Montserrat" charset="0"/>
              </a:defRPr>
            </a:lvl1pPr>
            <a:lvl2pPr marL="457037" indent="0" algn="ctr">
              <a:buNone/>
              <a:defRPr sz="2002"/>
            </a:lvl2pPr>
            <a:lvl3pPr marL="914074" indent="0" algn="ctr">
              <a:buNone/>
              <a:defRPr sz="1801"/>
            </a:lvl3pPr>
            <a:lvl4pPr marL="1371118" indent="0" algn="ctr">
              <a:buNone/>
              <a:defRPr sz="1598"/>
            </a:lvl4pPr>
            <a:lvl5pPr marL="1828154" indent="0" algn="ctr">
              <a:buNone/>
              <a:defRPr sz="1598"/>
            </a:lvl5pPr>
            <a:lvl6pPr marL="2285191" indent="0" algn="ctr">
              <a:buNone/>
              <a:defRPr sz="1598"/>
            </a:lvl6pPr>
            <a:lvl7pPr marL="2742228" indent="0" algn="ctr">
              <a:buNone/>
              <a:defRPr sz="1598"/>
            </a:lvl7pPr>
            <a:lvl8pPr marL="3199272" indent="0" algn="ctr">
              <a:buNone/>
              <a:defRPr sz="1598"/>
            </a:lvl8pPr>
            <a:lvl9pPr marL="3656307" indent="0" algn="ctr">
              <a:buNone/>
              <a:defRPr sz="1598"/>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7" y="4015397"/>
            <a:ext cx="4503312" cy="2927565"/>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4" y="6356368"/>
            <a:ext cx="4438048" cy="365123"/>
          </a:xfrm>
        </p:spPr>
        <p:txBody>
          <a:bodyPr/>
          <a:lstStyle>
            <a:lvl1pPr>
              <a:defRPr baseline="0">
                <a:solidFill>
                  <a:schemeClr val="tx1"/>
                </a:solidFill>
              </a:defRPr>
            </a:lvl1pPr>
          </a:lstStyle>
          <a:p>
            <a:r>
              <a:rPr lang="en-US" dirty="0"/>
              <a:t>Source:  Continental Automated Buildings Association</a:t>
            </a:r>
          </a:p>
        </p:txBody>
      </p:sp>
      <p:pic>
        <p:nvPicPr>
          <p:cNvPr id="7" name="Picture 6">
            <a:extLst>
              <a:ext uri="{FF2B5EF4-FFF2-40B4-BE49-F238E27FC236}">
                <a16:creationId xmlns:a16="http://schemas.microsoft.com/office/drawing/2014/main" id="{C62F4A58-7A08-2A45-B9A8-ECF9483F3E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0707"/>
          <a:stretch/>
        </p:blipFill>
        <p:spPr>
          <a:xfrm>
            <a:off x="858983" y="495300"/>
            <a:ext cx="1077882" cy="685800"/>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93" y="1233487"/>
            <a:ext cx="7202487" cy="4932360"/>
          </a:xfrm>
        </p:spPr>
        <p:txBody>
          <a:bodyPr>
            <a:normAutofit/>
          </a:bodyPr>
          <a:lstStyle>
            <a:lvl1pPr>
              <a:defRPr sz="1801" baseline="0"/>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Enter Table of Contents</a:t>
            </a:r>
          </a:p>
        </p:txBody>
      </p:sp>
      <p:sp>
        <p:nvSpPr>
          <p:cNvPr id="3" name="Footer Placeholder 2">
            <a:extLst>
              <a:ext uri="{FF2B5EF4-FFF2-40B4-BE49-F238E27FC236}">
                <a16:creationId xmlns:a16="http://schemas.microsoft.com/office/drawing/2014/main" id="{B4BE8FEB-B3D2-E740-A1F9-08B6739F27A2}"/>
              </a:ext>
            </a:extLst>
          </p:cNvPr>
          <p:cNvSpPr>
            <a:spLocks noGrp="1"/>
          </p:cNvSpPr>
          <p:nvPr>
            <p:ph type="ftr" sz="quarter" idx="13"/>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84668"/>
            <a:ext cx="10514012" cy="4192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96" y="1233488"/>
            <a:ext cx="10512425" cy="512760"/>
          </a:xfrm>
        </p:spPr>
        <p:txBody>
          <a:bodyPr/>
          <a:lstStyle>
            <a:lvl1pPr>
              <a:defRPr baseline="0">
                <a:solidFill>
                  <a:schemeClr val="tx1"/>
                </a:solidFill>
                <a:latin typeface="Montserrat Light" charset="0"/>
              </a:defRPr>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dirty="0"/>
              <a:t>Source: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84668"/>
            <a:ext cx="5181600" cy="4192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984668"/>
            <a:ext cx="5181600" cy="4192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96" y="1233488"/>
            <a:ext cx="10512425" cy="512760"/>
          </a:xfrm>
        </p:spPr>
        <p:txBody>
          <a:bodyPr/>
          <a:lstStyle>
            <a:lvl1pPr>
              <a:defRPr baseline="0">
                <a:solidFill>
                  <a:schemeClr val="tx1"/>
                </a:solidFill>
                <a:latin typeface="Montserrat Light" charset="0"/>
              </a:defRPr>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Enter Header text</a:t>
            </a:r>
          </a:p>
        </p:txBody>
      </p:sp>
      <p:sp>
        <p:nvSpPr>
          <p:cNvPr id="5" name="Footer Placeholder 4">
            <a:extLst>
              <a:ext uri="{FF2B5EF4-FFF2-40B4-BE49-F238E27FC236}">
                <a16:creationId xmlns:a16="http://schemas.microsoft.com/office/drawing/2014/main" id="{8B278174-CF46-684D-BD2C-01424DDB129B}"/>
              </a:ext>
            </a:extLst>
          </p:cNvPr>
          <p:cNvSpPr>
            <a:spLocks noGrp="1"/>
          </p:cNvSpPr>
          <p:nvPr>
            <p:ph type="ftr" sz="quarter" idx="13"/>
          </p:nvPr>
        </p:nvSpPr>
        <p:spPr/>
        <p:txBody>
          <a:bodyPr/>
          <a:lstStyle/>
          <a:p>
            <a:r>
              <a:rPr lang="en-US" dirty="0"/>
              <a:t>Source:  Continental Automated Buildings Association</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21" y="1233489"/>
            <a:ext cx="3945083" cy="4943475"/>
          </a:xfrm>
        </p:spPr>
        <p:txBody>
          <a:bodyPr>
            <a:normAutofit/>
          </a:bodyPr>
          <a:lstStyle>
            <a:lvl1pPr>
              <a:defRPr sz="2400" baseline="0"/>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93" y="1233488"/>
            <a:ext cx="6103273" cy="512760"/>
          </a:xfrm>
        </p:spPr>
        <p:txBody>
          <a:bodyPr/>
          <a:lstStyle>
            <a:lvl1pPr>
              <a:defRPr baseline="0">
                <a:solidFill>
                  <a:schemeClr val="tx1"/>
                </a:solidFill>
                <a:latin typeface="Montserrat Light" charset="0"/>
              </a:defRPr>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91" y="2159015"/>
            <a:ext cx="6081712" cy="4006853"/>
          </a:xfrm>
        </p:spPr>
        <p:txBody>
          <a:bodyPr>
            <a:normAutofit/>
          </a:bodyPr>
          <a:lstStyle>
            <a:lvl1pPr>
              <a:defRPr sz="2002" baseline="0"/>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Enter Text</a:t>
            </a:r>
          </a:p>
        </p:txBody>
      </p:sp>
      <p:sp>
        <p:nvSpPr>
          <p:cNvPr id="3" name="Footer Placeholder 2">
            <a:extLst>
              <a:ext uri="{FF2B5EF4-FFF2-40B4-BE49-F238E27FC236}">
                <a16:creationId xmlns:a16="http://schemas.microsoft.com/office/drawing/2014/main" id="{26FFE725-3D11-7842-874E-6ED32D37B5AB}"/>
              </a:ext>
            </a:extLst>
          </p:cNvPr>
          <p:cNvSpPr>
            <a:spLocks noGrp="1"/>
          </p:cNvSpPr>
          <p:nvPr>
            <p:ph type="ftr" sz="quarter" idx="14"/>
          </p:nvPr>
        </p:nvSpPr>
        <p:spPr/>
        <p:txBody>
          <a:bodyPr/>
          <a:lstStyle/>
          <a:p>
            <a:r>
              <a:rPr lang="en-US" dirty="0"/>
              <a:t>Source:  Continental Automated Buildings Association</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96" y="1984677"/>
            <a:ext cx="10512425" cy="4181183"/>
          </a:xfrm>
        </p:spPr>
        <p:txBody>
          <a:bodyPr/>
          <a:lstStyle/>
          <a:p>
            <a:r>
              <a:rPr lang="en-US"/>
              <a:t>Click icon to add table</a:t>
            </a:r>
          </a:p>
        </p:txBody>
      </p:sp>
      <p:sp>
        <p:nvSpPr>
          <p:cNvPr id="7" name="Text Placeholder 11"/>
          <p:cNvSpPr>
            <a:spLocks noGrp="1"/>
          </p:cNvSpPr>
          <p:nvPr>
            <p:ph type="body" sz="quarter" idx="13" hasCustomPrompt="1"/>
          </p:nvPr>
        </p:nvSpPr>
        <p:spPr>
          <a:xfrm>
            <a:off x="839796" y="1233488"/>
            <a:ext cx="10512425" cy="512760"/>
          </a:xfrm>
        </p:spPr>
        <p:txBody>
          <a:bodyPr/>
          <a:lstStyle>
            <a:lvl1pPr>
              <a:defRPr baseline="0">
                <a:solidFill>
                  <a:schemeClr val="tx1"/>
                </a:solidFill>
                <a:latin typeface="Montserrat Light" charset="0"/>
              </a:defRPr>
            </a:lvl1pPr>
          </a:lstStyle>
          <a:p>
            <a:pPr marL="228522" marR="0" lvl="0" indent="-228522" algn="l" defTabSz="914074" rtl="0" eaLnBrk="1" fontAlgn="auto" latinLnBrk="0" hangingPunct="1">
              <a:lnSpc>
                <a:spcPct val="90000"/>
              </a:lnSpc>
              <a:spcBef>
                <a:spcPts val="997"/>
              </a:spcBef>
              <a:spcAft>
                <a:spcPts val="0"/>
              </a:spcAft>
              <a:buClrTx/>
              <a:buSzTx/>
              <a:buFont typeface="Arial"/>
              <a:buNone/>
              <a:tabLst/>
              <a:defRPr/>
            </a:pPr>
            <a:r>
              <a:rPr lang="en-US"/>
              <a:t>Enter Header text</a:t>
            </a:r>
          </a:p>
        </p:txBody>
      </p:sp>
      <p:sp>
        <p:nvSpPr>
          <p:cNvPr id="3" name="Footer Placeholder 2">
            <a:extLst>
              <a:ext uri="{FF2B5EF4-FFF2-40B4-BE49-F238E27FC236}">
                <a16:creationId xmlns:a16="http://schemas.microsoft.com/office/drawing/2014/main" id="{AF03E2FB-8494-A04C-B7C2-13E3027595D9}"/>
              </a:ext>
            </a:extLst>
          </p:cNvPr>
          <p:cNvSpPr>
            <a:spLocks noGrp="1"/>
          </p:cNvSpPr>
          <p:nvPr>
            <p:ph type="ftr" sz="quarter" idx="14"/>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2"/>
            <a:ext cx="12192000" cy="943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Placeholder 1"/>
          <p:cNvSpPr>
            <a:spLocks noGrp="1"/>
          </p:cNvSpPr>
          <p:nvPr>
            <p:ph type="title"/>
          </p:nvPr>
        </p:nvSpPr>
        <p:spPr>
          <a:xfrm>
            <a:off x="838199" y="365132"/>
            <a:ext cx="6873241"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4" y="1233489"/>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93" y="6356357"/>
            <a:ext cx="620027" cy="352455"/>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4" y="6356368"/>
            <a:ext cx="4438048" cy="365123"/>
          </a:xfrm>
          <a:prstGeom prst="rect">
            <a:avLst/>
          </a:prstGeom>
        </p:spPr>
        <p:txBody>
          <a:bodyPr vert="horz" lIns="91440" tIns="45720" rIns="91440" bIns="45720" rtlCol="0" anchor="ctr"/>
          <a:lstStyle>
            <a:lvl1pPr algn="l">
              <a:defRPr sz="997" baseline="0">
                <a:solidFill>
                  <a:schemeClr val="accent2"/>
                </a:solidFill>
              </a:defRPr>
            </a:lvl1pPr>
          </a:lstStyle>
          <a:p>
            <a:r>
              <a:rPr lang="en-US" dirty="0"/>
              <a:t>Source:  Continental Automated Buildings Association</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279784" y="-274438"/>
            <a:ext cx="1931468" cy="1255635"/>
          </a:xfrm>
          <a:prstGeom prst="rect">
            <a:avLst/>
          </a:prstGeom>
        </p:spPr>
      </p:pic>
      <p:pic>
        <p:nvPicPr>
          <p:cNvPr id="10" name="Picture 9">
            <a:extLst>
              <a:ext uri="{FF2B5EF4-FFF2-40B4-BE49-F238E27FC236}">
                <a16:creationId xmlns:a16="http://schemas.microsoft.com/office/drawing/2014/main" id="{84DE3991-8EBE-4F33-BEB7-41EE59C5FF9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dt="0"/>
  <p:txStyles>
    <p:titleStyle>
      <a:lvl1pPr algn="l" defTabSz="914074" rtl="0" eaLnBrk="1" latinLnBrk="0" hangingPunct="1">
        <a:lnSpc>
          <a:spcPct val="90000"/>
        </a:lnSpc>
        <a:spcBef>
          <a:spcPct val="0"/>
        </a:spcBef>
        <a:buNone/>
        <a:defRPr sz="3001" kern="1200" baseline="0">
          <a:solidFill>
            <a:schemeClr val="bg1"/>
          </a:solidFill>
          <a:latin typeface="Montserrat Light" charset="0"/>
          <a:ea typeface="+mj-ea"/>
          <a:cs typeface="+mj-cs"/>
        </a:defRPr>
      </a:lvl1pPr>
    </p:titleStyle>
    <p:bodyStyle>
      <a:lvl1pPr marL="228522" indent="-228522" algn="l" defTabSz="914074" rtl="0" eaLnBrk="1" latinLnBrk="0" hangingPunct="1">
        <a:lnSpc>
          <a:spcPct val="90000"/>
        </a:lnSpc>
        <a:spcBef>
          <a:spcPts val="997"/>
        </a:spcBef>
        <a:buFont typeface="Arial"/>
        <a:buChar char="•"/>
        <a:defRPr sz="2798" kern="1200" baseline="0">
          <a:solidFill>
            <a:schemeClr val="tx2"/>
          </a:solidFill>
          <a:latin typeface="+mn-lt"/>
          <a:ea typeface="+mn-ea"/>
          <a:cs typeface="+mn-cs"/>
        </a:defRPr>
      </a:lvl1pPr>
      <a:lvl2pPr marL="685559" indent="-228522" algn="l" defTabSz="914074" rtl="0" eaLnBrk="1" latinLnBrk="0" hangingPunct="1">
        <a:lnSpc>
          <a:spcPct val="90000"/>
        </a:lnSpc>
        <a:spcBef>
          <a:spcPts val="503"/>
        </a:spcBef>
        <a:buFont typeface="Arial"/>
        <a:buChar char="•"/>
        <a:defRPr sz="2400" kern="1200" baseline="0">
          <a:solidFill>
            <a:schemeClr val="tx2"/>
          </a:solidFill>
          <a:latin typeface="+mn-lt"/>
          <a:ea typeface="+mn-ea"/>
          <a:cs typeface="+mn-cs"/>
        </a:defRPr>
      </a:lvl2pPr>
      <a:lvl3pPr marL="1142596" indent="-228522" algn="l" defTabSz="914074" rtl="0" eaLnBrk="1" latinLnBrk="0" hangingPunct="1">
        <a:lnSpc>
          <a:spcPct val="90000"/>
        </a:lnSpc>
        <a:spcBef>
          <a:spcPts val="503"/>
        </a:spcBef>
        <a:buFont typeface="Arial"/>
        <a:buChar char="•"/>
        <a:defRPr sz="2002" kern="1200" baseline="0">
          <a:solidFill>
            <a:schemeClr val="tx2"/>
          </a:solidFill>
          <a:latin typeface="+mn-lt"/>
          <a:ea typeface="+mn-ea"/>
          <a:cs typeface="+mn-cs"/>
        </a:defRPr>
      </a:lvl3pPr>
      <a:lvl4pPr marL="1599632" indent="-228522" algn="l" defTabSz="914074" rtl="0" eaLnBrk="1" latinLnBrk="0" hangingPunct="1">
        <a:lnSpc>
          <a:spcPct val="90000"/>
        </a:lnSpc>
        <a:spcBef>
          <a:spcPts val="503"/>
        </a:spcBef>
        <a:buFont typeface="Arial"/>
        <a:buChar char="•"/>
        <a:defRPr sz="1801" kern="1200" baseline="0">
          <a:solidFill>
            <a:schemeClr val="tx2"/>
          </a:solidFill>
          <a:latin typeface="+mn-lt"/>
          <a:ea typeface="+mn-ea"/>
          <a:cs typeface="+mn-cs"/>
        </a:defRPr>
      </a:lvl4pPr>
      <a:lvl5pPr marL="2056676" indent="-228522" algn="l" defTabSz="914074" rtl="0" eaLnBrk="1" latinLnBrk="0" hangingPunct="1">
        <a:lnSpc>
          <a:spcPct val="90000"/>
        </a:lnSpc>
        <a:spcBef>
          <a:spcPts val="503"/>
        </a:spcBef>
        <a:buFont typeface="Arial"/>
        <a:buChar char="•"/>
        <a:defRPr sz="1801" kern="1200" baseline="0">
          <a:solidFill>
            <a:schemeClr val="tx2"/>
          </a:solidFill>
          <a:latin typeface="+mn-lt"/>
          <a:ea typeface="+mn-ea"/>
          <a:cs typeface="+mn-cs"/>
        </a:defRPr>
      </a:lvl5pPr>
      <a:lvl6pPr marL="2513713" indent="-228522" algn="l" defTabSz="914074" rtl="0" eaLnBrk="1" latinLnBrk="0" hangingPunct="1">
        <a:lnSpc>
          <a:spcPct val="90000"/>
        </a:lnSpc>
        <a:spcBef>
          <a:spcPts val="503"/>
        </a:spcBef>
        <a:buFont typeface="Arial"/>
        <a:buChar char="•"/>
        <a:defRPr sz="1801" kern="1200">
          <a:solidFill>
            <a:schemeClr val="tx1"/>
          </a:solidFill>
          <a:latin typeface="+mn-lt"/>
          <a:ea typeface="+mn-ea"/>
          <a:cs typeface="+mn-cs"/>
        </a:defRPr>
      </a:lvl6pPr>
      <a:lvl7pPr marL="2970750" indent="-228522" algn="l" defTabSz="914074" rtl="0" eaLnBrk="1" latinLnBrk="0" hangingPunct="1">
        <a:lnSpc>
          <a:spcPct val="90000"/>
        </a:lnSpc>
        <a:spcBef>
          <a:spcPts val="503"/>
        </a:spcBef>
        <a:buFont typeface="Arial"/>
        <a:buChar char="•"/>
        <a:defRPr sz="1801" kern="1200">
          <a:solidFill>
            <a:schemeClr val="tx1"/>
          </a:solidFill>
          <a:latin typeface="+mn-lt"/>
          <a:ea typeface="+mn-ea"/>
          <a:cs typeface="+mn-cs"/>
        </a:defRPr>
      </a:lvl7pPr>
      <a:lvl8pPr marL="3427785" indent="-228522" algn="l" defTabSz="914074" rtl="0" eaLnBrk="1" latinLnBrk="0" hangingPunct="1">
        <a:lnSpc>
          <a:spcPct val="90000"/>
        </a:lnSpc>
        <a:spcBef>
          <a:spcPts val="503"/>
        </a:spcBef>
        <a:buFont typeface="Arial"/>
        <a:buChar char="•"/>
        <a:defRPr sz="1801" kern="1200">
          <a:solidFill>
            <a:schemeClr val="tx1"/>
          </a:solidFill>
          <a:latin typeface="+mn-lt"/>
          <a:ea typeface="+mn-ea"/>
          <a:cs typeface="+mn-cs"/>
        </a:defRPr>
      </a:lvl8pPr>
      <a:lvl9pPr marL="3884829" indent="-228522" algn="l" defTabSz="914074" rtl="0" eaLnBrk="1" latinLnBrk="0" hangingPunct="1">
        <a:lnSpc>
          <a:spcPct val="90000"/>
        </a:lnSpc>
        <a:spcBef>
          <a:spcPts val="503"/>
        </a:spcBef>
        <a:buFont typeface="Arial"/>
        <a:buChar char="•"/>
        <a:defRPr sz="1801" kern="1200">
          <a:solidFill>
            <a:schemeClr val="tx1"/>
          </a:solidFill>
          <a:latin typeface="+mn-lt"/>
          <a:ea typeface="+mn-ea"/>
          <a:cs typeface="+mn-cs"/>
        </a:defRPr>
      </a:lvl9pPr>
    </p:bodyStyle>
    <p:otherStyle>
      <a:defPPr>
        <a:defRPr lang="en-US"/>
      </a:defPPr>
      <a:lvl1pPr marL="0" algn="l" defTabSz="914074" rtl="0" eaLnBrk="1" latinLnBrk="0" hangingPunct="1">
        <a:defRPr sz="1801" kern="1200">
          <a:solidFill>
            <a:schemeClr val="tx1"/>
          </a:solidFill>
          <a:latin typeface="+mn-lt"/>
          <a:ea typeface="+mn-ea"/>
          <a:cs typeface="+mn-cs"/>
        </a:defRPr>
      </a:lvl1pPr>
      <a:lvl2pPr marL="457037" algn="l" defTabSz="914074" rtl="0" eaLnBrk="1" latinLnBrk="0" hangingPunct="1">
        <a:defRPr sz="1801" kern="1200">
          <a:solidFill>
            <a:schemeClr val="tx1"/>
          </a:solidFill>
          <a:latin typeface="+mn-lt"/>
          <a:ea typeface="+mn-ea"/>
          <a:cs typeface="+mn-cs"/>
        </a:defRPr>
      </a:lvl2pPr>
      <a:lvl3pPr marL="914074" algn="l" defTabSz="914074" rtl="0" eaLnBrk="1" latinLnBrk="0" hangingPunct="1">
        <a:defRPr sz="1801" kern="1200">
          <a:solidFill>
            <a:schemeClr val="tx1"/>
          </a:solidFill>
          <a:latin typeface="+mn-lt"/>
          <a:ea typeface="+mn-ea"/>
          <a:cs typeface="+mn-cs"/>
        </a:defRPr>
      </a:lvl3pPr>
      <a:lvl4pPr marL="1371118" algn="l" defTabSz="914074" rtl="0" eaLnBrk="1" latinLnBrk="0" hangingPunct="1">
        <a:defRPr sz="1801" kern="1200">
          <a:solidFill>
            <a:schemeClr val="tx1"/>
          </a:solidFill>
          <a:latin typeface="+mn-lt"/>
          <a:ea typeface="+mn-ea"/>
          <a:cs typeface="+mn-cs"/>
        </a:defRPr>
      </a:lvl4pPr>
      <a:lvl5pPr marL="1828154" algn="l" defTabSz="914074" rtl="0" eaLnBrk="1" latinLnBrk="0" hangingPunct="1">
        <a:defRPr sz="1801" kern="1200">
          <a:solidFill>
            <a:schemeClr val="tx1"/>
          </a:solidFill>
          <a:latin typeface="+mn-lt"/>
          <a:ea typeface="+mn-ea"/>
          <a:cs typeface="+mn-cs"/>
        </a:defRPr>
      </a:lvl5pPr>
      <a:lvl6pPr marL="2285191" algn="l" defTabSz="914074" rtl="0" eaLnBrk="1" latinLnBrk="0" hangingPunct="1">
        <a:defRPr sz="1801" kern="1200">
          <a:solidFill>
            <a:schemeClr val="tx1"/>
          </a:solidFill>
          <a:latin typeface="+mn-lt"/>
          <a:ea typeface="+mn-ea"/>
          <a:cs typeface="+mn-cs"/>
        </a:defRPr>
      </a:lvl6pPr>
      <a:lvl7pPr marL="2742228" algn="l" defTabSz="914074" rtl="0" eaLnBrk="1" latinLnBrk="0" hangingPunct="1">
        <a:defRPr sz="1801" kern="1200">
          <a:solidFill>
            <a:schemeClr val="tx1"/>
          </a:solidFill>
          <a:latin typeface="+mn-lt"/>
          <a:ea typeface="+mn-ea"/>
          <a:cs typeface="+mn-cs"/>
        </a:defRPr>
      </a:lvl7pPr>
      <a:lvl8pPr marL="3199272" algn="l" defTabSz="914074" rtl="0" eaLnBrk="1" latinLnBrk="0" hangingPunct="1">
        <a:defRPr sz="1801" kern="1200">
          <a:solidFill>
            <a:schemeClr val="tx1"/>
          </a:solidFill>
          <a:latin typeface="+mn-lt"/>
          <a:ea typeface="+mn-ea"/>
          <a:cs typeface="+mn-cs"/>
        </a:defRPr>
      </a:lvl8pPr>
      <a:lvl9pPr marL="3656307" algn="l" defTabSz="91407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8" userDrawn="1">
          <p15:clr>
            <a:srgbClr val="F26B43"/>
          </p15:clr>
        </p15:guide>
        <p15:guide id="9" pos="7152" userDrawn="1">
          <p15:clr>
            <a:srgbClr val="F26B43"/>
          </p15:clr>
        </p15:guide>
        <p15:guide id="10" orient="horz" pos="780" userDrawn="1">
          <p15:clr>
            <a:srgbClr val="F26B43"/>
          </p15:clr>
        </p15:guide>
        <p15:guide id="11" orient="horz" pos="413" userDrawn="1">
          <p15:clr>
            <a:srgbClr val="F26B43"/>
          </p15:clr>
        </p15:guide>
        <p15:guide id="12" orient="horz" pos="388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6DB-92DD-4134-B6E8-44D8F587F34F}"/>
              </a:ext>
            </a:extLst>
          </p:cNvPr>
          <p:cNvSpPr>
            <a:spLocks noGrp="1"/>
          </p:cNvSpPr>
          <p:nvPr>
            <p:ph type="ctrTitle"/>
          </p:nvPr>
        </p:nvSpPr>
        <p:spPr>
          <a:xfrm>
            <a:off x="838203" y="2134599"/>
            <a:ext cx="9724694" cy="1430025"/>
          </a:xfrm>
        </p:spPr>
        <p:txBody>
          <a:bodyPr>
            <a:noAutofit/>
          </a:bodyPr>
          <a:lstStyle/>
          <a:p>
            <a:r>
              <a:rPr lang="en-CA" sz="4500" dirty="0">
                <a:solidFill>
                  <a:schemeClr val="tx1"/>
                </a:solidFill>
              </a:rPr>
              <a:t>CABA “Intelligen</a:t>
            </a:r>
            <a:r>
              <a:rPr lang="en-CA" sz="4500" dirty="0"/>
              <a:t>t Building Energy Management System</a:t>
            </a:r>
            <a:r>
              <a:rPr lang="en-CA" sz="4500" dirty="0">
                <a:solidFill>
                  <a:schemeClr val="tx1"/>
                </a:solidFill>
              </a:rPr>
              <a:t>” Executive Summary</a:t>
            </a:r>
          </a:p>
        </p:txBody>
      </p:sp>
      <p:sp>
        <p:nvSpPr>
          <p:cNvPr id="4" name="Footer Placeholder 3">
            <a:extLst>
              <a:ext uri="{FF2B5EF4-FFF2-40B4-BE49-F238E27FC236}">
                <a16:creationId xmlns:a16="http://schemas.microsoft.com/office/drawing/2014/main" id="{E881442A-DCCB-45EC-B947-660CA40CC2D8}"/>
              </a:ext>
            </a:extLst>
          </p:cNvPr>
          <p:cNvSpPr>
            <a:spLocks noGrp="1"/>
          </p:cNvSpPr>
          <p:nvPr>
            <p:ph type="ftr" sz="quarter" idx="10"/>
          </p:nvPr>
        </p:nvSpPr>
        <p:spPr/>
        <p:txBody>
          <a:bodyPr/>
          <a:lstStyle/>
          <a:p>
            <a:r>
              <a:rPr lang="en-US" dirty="0"/>
              <a:t>Source:  Continental Automated Buildings Association</a:t>
            </a:r>
          </a:p>
        </p:txBody>
      </p:sp>
      <p:sp>
        <p:nvSpPr>
          <p:cNvPr id="7" name="Subtitle 2">
            <a:extLst>
              <a:ext uri="{FF2B5EF4-FFF2-40B4-BE49-F238E27FC236}">
                <a16:creationId xmlns:a16="http://schemas.microsoft.com/office/drawing/2014/main" id="{CD8A4B22-8AF5-9045-B968-6B181875983A}"/>
              </a:ext>
            </a:extLst>
          </p:cNvPr>
          <p:cNvSpPr>
            <a:spLocks noGrp="1"/>
          </p:cNvSpPr>
          <p:nvPr>
            <p:ph type="subTitle" idx="1"/>
          </p:nvPr>
        </p:nvSpPr>
        <p:spPr>
          <a:xfrm>
            <a:off x="827773" y="4215287"/>
            <a:ext cx="8331558" cy="897575"/>
          </a:xfrm>
        </p:spPr>
        <p:txBody>
          <a:bodyPr>
            <a:normAutofit/>
          </a:bodyPr>
          <a:lstStyle/>
          <a:p>
            <a:r>
              <a:rPr lang="en-US" sz="1200" b="1"/>
              <a:t>Harbor Research</a:t>
            </a:r>
          </a:p>
          <a:p>
            <a:r>
              <a:rPr lang="en-US" sz="1200"/>
              <a:t>Harry Pascarella	Daniel Intolubbe-Chmil 	</a:t>
            </a:r>
          </a:p>
          <a:p>
            <a:r>
              <a:rPr lang="en-US" sz="1200"/>
              <a:t>Jamil Muna		Michael Levy</a:t>
            </a:r>
          </a:p>
        </p:txBody>
      </p:sp>
    </p:spTree>
    <p:extLst>
      <p:ext uri="{BB962C8B-B14F-4D97-AF65-F5344CB8AC3E}">
        <p14:creationId xmlns:p14="http://schemas.microsoft.com/office/powerpoint/2010/main" val="205186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DA1C-0C2A-5C4D-9252-90DD1C6232D7}"/>
              </a:ext>
            </a:extLst>
          </p:cNvPr>
          <p:cNvSpPr>
            <a:spLocks noGrp="1"/>
          </p:cNvSpPr>
          <p:nvPr>
            <p:ph type="title"/>
          </p:nvPr>
        </p:nvSpPr>
        <p:spPr>
          <a:xfrm>
            <a:off x="833393" y="41611"/>
            <a:ext cx="9751542" cy="447675"/>
          </a:xfrm>
        </p:spPr>
        <p:txBody>
          <a:bodyPr/>
          <a:lstStyle/>
          <a:p>
            <a:r>
              <a:rPr lang="en-US" dirty="0"/>
              <a:t>As Intelligent Buildings Mature, Energy Management Becomes Increasingly Critical</a:t>
            </a:r>
          </a:p>
        </p:txBody>
      </p:sp>
      <p:sp>
        <p:nvSpPr>
          <p:cNvPr id="3" name="Footer Placeholder 2">
            <a:extLst>
              <a:ext uri="{FF2B5EF4-FFF2-40B4-BE49-F238E27FC236}">
                <a16:creationId xmlns:a16="http://schemas.microsoft.com/office/drawing/2014/main" id="{5F04499A-E046-A949-A03C-C547F6779397}"/>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AA80BE79-E9F5-6D43-AC0D-A77509E5F277}"/>
              </a:ext>
            </a:extLst>
          </p:cNvPr>
          <p:cNvSpPr>
            <a:spLocks noGrp="1"/>
          </p:cNvSpPr>
          <p:nvPr>
            <p:ph type="sldNum" sz="quarter" idx="11"/>
          </p:nvPr>
        </p:nvSpPr>
        <p:spPr/>
        <p:txBody>
          <a:bodyPr/>
          <a:lstStyle/>
          <a:p>
            <a:fld id="{4658F449-AC56-C64A-8488-86A10DE691DA}" type="slidenum">
              <a:rPr lang="en-US" smtClean="0"/>
              <a:pPr/>
              <a:t>10</a:t>
            </a:fld>
            <a:endParaRPr lang="en-US"/>
          </a:p>
        </p:txBody>
      </p:sp>
      <p:pic>
        <p:nvPicPr>
          <p:cNvPr id="9" name="Picture 8" descr="Diagram, timeline&#10;&#10;Description automatically generated">
            <a:extLst>
              <a:ext uri="{FF2B5EF4-FFF2-40B4-BE49-F238E27FC236}">
                <a16:creationId xmlns:a16="http://schemas.microsoft.com/office/drawing/2014/main" id="{3F53583F-5040-7340-9F2B-83068FA44E2A}"/>
              </a:ext>
            </a:extLst>
          </p:cNvPr>
          <p:cNvPicPr>
            <a:picLocks noChangeAspect="1"/>
          </p:cNvPicPr>
          <p:nvPr/>
        </p:nvPicPr>
        <p:blipFill>
          <a:blip r:embed="rId2"/>
          <a:stretch>
            <a:fillRect/>
          </a:stretch>
        </p:blipFill>
        <p:spPr>
          <a:xfrm>
            <a:off x="3559930" y="1105560"/>
            <a:ext cx="4261897" cy="5250797"/>
          </a:xfrm>
          <a:prstGeom prst="rect">
            <a:avLst/>
          </a:prstGeom>
        </p:spPr>
      </p:pic>
      <p:sp>
        <p:nvSpPr>
          <p:cNvPr id="10" name="Footer Placeholder 2">
            <a:extLst>
              <a:ext uri="{FF2B5EF4-FFF2-40B4-BE49-F238E27FC236}">
                <a16:creationId xmlns:a16="http://schemas.microsoft.com/office/drawing/2014/main" id="{84314702-A983-2249-9B54-271D2550416A}"/>
              </a:ext>
            </a:extLst>
          </p:cNvPr>
          <p:cNvSpPr txBox="1">
            <a:spLocks/>
          </p:cNvSpPr>
          <p:nvPr/>
        </p:nvSpPr>
        <p:spPr>
          <a:xfrm>
            <a:off x="4733875" y="6343689"/>
            <a:ext cx="5001957"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ES3</a:t>
            </a:r>
            <a:r>
              <a:rPr lang="en-US" sz="1200" dirty="0">
                <a:solidFill>
                  <a:schemeClr val="tx2"/>
                </a:solidFill>
              </a:rPr>
              <a:t> Buildings Across Industries Need to Prioritize Energy Management</a:t>
            </a:r>
          </a:p>
        </p:txBody>
      </p:sp>
      <p:sp>
        <p:nvSpPr>
          <p:cNvPr id="11" name="Rectangle 10">
            <a:extLst>
              <a:ext uri="{FF2B5EF4-FFF2-40B4-BE49-F238E27FC236}">
                <a16:creationId xmlns:a16="http://schemas.microsoft.com/office/drawing/2014/main" id="{6FDF593B-A3E1-BC4A-94DD-DCC5D9B0D83F}"/>
              </a:ext>
            </a:extLst>
          </p:cNvPr>
          <p:cNvSpPr/>
          <p:nvPr/>
        </p:nvSpPr>
        <p:spPr>
          <a:xfrm>
            <a:off x="8693097" y="5708468"/>
            <a:ext cx="3392275"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Tree>
    <p:extLst>
      <p:ext uri="{BB962C8B-B14F-4D97-AF65-F5344CB8AC3E}">
        <p14:creationId xmlns:p14="http://schemas.microsoft.com/office/powerpoint/2010/main" val="110728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D3D4-DFF8-424B-B1F3-62856DEE6D51}"/>
              </a:ext>
            </a:extLst>
          </p:cNvPr>
          <p:cNvSpPr>
            <a:spLocks noGrp="1"/>
          </p:cNvSpPr>
          <p:nvPr>
            <p:ph type="title"/>
          </p:nvPr>
        </p:nvSpPr>
        <p:spPr>
          <a:xfrm>
            <a:off x="838199" y="365132"/>
            <a:ext cx="9531531" cy="447675"/>
          </a:xfrm>
        </p:spPr>
        <p:txBody>
          <a:bodyPr/>
          <a:lstStyle/>
          <a:p>
            <a:r>
              <a:rPr lang="en-US" dirty="0"/>
              <a:t>Buildings Stakeholders Struggle to Gain Value from IBEMS</a:t>
            </a:r>
          </a:p>
        </p:txBody>
      </p:sp>
      <p:sp>
        <p:nvSpPr>
          <p:cNvPr id="3" name="Footer Placeholder 2">
            <a:extLst>
              <a:ext uri="{FF2B5EF4-FFF2-40B4-BE49-F238E27FC236}">
                <a16:creationId xmlns:a16="http://schemas.microsoft.com/office/drawing/2014/main" id="{1A7E8883-C29D-C647-92AF-91BDD0C01345}"/>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494A142B-D6C0-D244-9153-71592A928377}"/>
              </a:ext>
            </a:extLst>
          </p:cNvPr>
          <p:cNvSpPr>
            <a:spLocks noGrp="1"/>
          </p:cNvSpPr>
          <p:nvPr>
            <p:ph type="sldNum" sz="quarter" idx="11"/>
          </p:nvPr>
        </p:nvSpPr>
        <p:spPr/>
        <p:txBody>
          <a:bodyPr/>
          <a:lstStyle/>
          <a:p>
            <a:fld id="{4658F449-AC56-C64A-8488-86A10DE691DA}" type="slidenum">
              <a:rPr lang="en-US" smtClean="0"/>
              <a:pPr/>
              <a:t>11</a:t>
            </a:fld>
            <a:endParaRPr lang="en-US"/>
          </a:p>
        </p:txBody>
      </p:sp>
      <p:sp>
        <p:nvSpPr>
          <p:cNvPr id="5" name="Rectangle 4">
            <a:extLst>
              <a:ext uri="{FF2B5EF4-FFF2-40B4-BE49-F238E27FC236}">
                <a16:creationId xmlns:a16="http://schemas.microsoft.com/office/drawing/2014/main" id="{75A5E6DD-9319-7542-BCC9-B8BF557E7DE0}"/>
              </a:ext>
            </a:extLst>
          </p:cNvPr>
          <p:cNvSpPr/>
          <p:nvPr/>
        </p:nvSpPr>
        <p:spPr>
          <a:xfrm>
            <a:off x="5907856" y="6424862"/>
            <a:ext cx="3392275"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
        <p:nvSpPr>
          <p:cNvPr id="6" name="Footer Placeholder 2">
            <a:extLst>
              <a:ext uri="{FF2B5EF4-FFF2-40B4-BE49-F238E27FC236}">
                <a16:creationId xmlns:a16="http://schemas.microsoft.com/office/drawing/2014/main" id="{20DC5632-89CB-0B4F-A3C8-2835BD6BABE9}"/>
              </a:ext>
            </a:extLst>
          </p:cNvPr>
          <p:cNvSpPr txBox="1">
            <a:spLocks/>
          </p:cNvSpPr>
          <p:nvPr/>
        </p:nvSpPr>
        <p:spPr>
          <a:xfrm>
            <a:off x="833393" y="6044670"/>
            <a:ext cx="5074463"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ES4</a:t>
            </a:r>
            <a:r>
              <a:rPr lang="en-US" sz="1200" dirty="0">
                <a:solidFill>
                  <a:schemeClr val="tx2"/>
                </a:solidFill>
              </a:rPr>
              <a:t> Operators and Architects Struggle to Maximize the Value of IBEMS</a:t>
            </a:r>
          </a:p>
        </p:txBody>
      </p:sp>
      <p:pic>
        <p:nvPicPr>
          <p:cNvPr id="8" name="Picture 7" descr="Timeline&#10;&#10;Description automatically generated">
            <a:extLst>
              <a:ext uri="{FF2B5EF4-FFF2-40B4-BE49-F238E27FC236}">
                <a16:creationId xmlns:a16="http://schemas.microsoft.com/office/drawing/2014/main" id="{5B378105-5A7D-E54D-8D16-FEBE7D56363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78285" y="1119858"/>
            <a:ext cx="4184405" cy="5155324"/>
          </a:xfrm>
          <a:prstGeom prst="rect">
            <a:avLst/>
          </a:prstGeom>
        </p:spPr>
      </p:pic>
      <p:pic>
        <p:nvPicPr>
          <p:cNvPr id="10" name="Picture 9" descr="Timeline&#10;&#10;Description automatically generated">
            <a:extLst>
              <a:ext uri="{FF2B5EF4-FFF2-40B4-BE49-F238E27FC236}">
                <a16:creationId xmlns:a16="http://schemas.microsoft.com/office/drawing/2014/main" id="{64930C2E-97DA-864F-8269-1D819C0C0750}"/>
              </a:ext>
            </a:extLst>
          </p:cNvPr>
          <p:cNvPicPr>
            <a:picLocks noChangeAspect="1"/>
          </p:cNvPicPr>
          <p:nvPr/>
        </p:nvPicPr>
        <p:blipFill>
          <a:blip r:embed="rId3"/>
          <a:stretch>
            <a:fillRect/>
          </a:stretch>
        </p:blipFill>
        <p:spPr>
          <a:xfrm>
            <a:off x="6185326" y="1119859"/>
            <a:ext cx="4184404" cy="5155324"/>
          </a:xfrm>
          <a:prstGeom prst="rect">
            <a:avLst/>
          </a:prstGeom>
        </p:spPr>
      </p:pic>
    </p:spTree>
    <p:extLst>
      <p:ext uri="{BB962C8B-B14F-4D97-AF65-F5344CB8AC3E}">
        <p14:creationId xmlns:p14="http://schemas.microsoft.com/office/powerpoint/2010/main" val="110316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D3D4-DFF8-424B-B1F3-62856DEE6D51}"/>
              </a:ext>
            </a:extLst>
          </p:cNvPr>
          <p:cNvSpPr>
            <a:spLocks noGrp="1"/>
          </p:cNvSpPr>
          <p:nvPr>
            <p:ph type="title"/>
          </p:nvPr>
        </p:nvSpPr>
        <p:spPr>
          <a:xfrm>
            <a:off x="838199" y="365132"/>
            <a:ext cx="9861332" cy="447675"/>
          </a:xfrm>
        </p:spPr>
        <p:txBody>
          <a:bodyPr/>
          <a:lstStyle/>
          <a:p>
            <a:r>
              <a:rPr lang="en-US" dirty="0"/>
              <a:t>Despite Growth, the IBEMS Market Remains Fragmented</a:t>
            </a:r>
          </a:p>
        </p:txBody>
      </p:sp>
      <p:sp>
        <p:nvSpPr>
          <p:cNvPr id="3" name="Footer Placeholder 2">
            <a:extLst>
              <a:ext uri="{FF2B5EF4-FFF2-40B4-BE49-F238E27FC236}">
                <a16:creationId xmlns:a16="http://schemas.microsoft.com/office/drawing/2014/main" id="{1A7E8883-C29D-C647-92AF-91BDD0C01345}"/>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494A142B-D6C0-D244-9153-71592A928377}"/>
              </a:ext>
            </a:extLst>
          </p:cNvPr>
          <p:cNvSpPr>
            <a:spLocks noGrp="1"/>
          </p:cNvSpPr>
          <p:nvPr>
            <p:ph type="sldNum" sz="quarter" idx="11"/>
          </p:nvPr>
        </p:nvSpPr>
        <p:spPr/>
        <p:txBody>
          <a:bodyPr/>
          <a:lstStyle/>
          <a:p>
            <a:fld id="{4658F449-AC56-C64A-8488-86A10DE691DA}" type="slidenum">
              <a:rPr lang="en-US" smtClean="0"/>
              <a:pPr/>
              <a:t>12</a:t>
            </a:fld>
            <a:endParaRPr lang="en-US"/>
          </a:p>
        </p:txBody>
      </p:sp>
      <p:sp>
        <p:nvSpPr>
          <p:cNvPr id="5" name="Rectangle 4">
            <a:extLst>
              <a:ext uri="{FF2B5EF4-FFF2-40B4-BE49-F238E27FC236}">
                <a16:creationId xmlns:a16="http://schemas.microsoft.com/office/drawing/2014/main" id="{75A5E6DD-9319-7542-BCC9-B8BF557E7DE0}"/>
              </a:ext>
            </a:extLst>
          </p:cNvPr>
          <p:cNvSpPr/>
          <p:nvPr/>
        </p:nvSpPr>
        <p:spPr>
          <a:xfrm>
            <a:off x="5907856" y="6424862"/>
            <a:ext cx="3392275"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
        <p:nvSpPr>
          <p:cNvPr id="6" name="Footer Placeholder 2">
            <a:extLst>
              <a:ext uri="{FF2B5EF4-FFF2-40B4-BE49-F238E27FC236}">
                <a16:creationId xmlns:a16="http://schemas.microsoft.com/office/drawing/2014/main" id="{20DC5632-89CB-0B4F-A3C8-2835BD6BABE9}"/>
              </a:ext>
            </a:extLst>
          </p:cNvPr>
          <p:cNvSpPr txBox="1">
            <a:spLocks/>
          </p:cNvSpPr>
          <p:nvPr/>
        </p:nvSpPr>
        <p:spPr>
          <a:xfrm>
            <a:off x="833393" y="5860213"/>
            <a:ext cx="2940889"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ES5</a:t>
            </a:r>
            <a:r>
              <a:rPr lang="en-US" sz="1200" dirty="0">
                <a:solidFill>
                  <a:schemeClr val="tx2"/>
                </a:solidFill>
              </a:rPr>
              <a:t> Players are Taking Different Approaches to Win the IBEMS Opportunity</a:t>
            </a:r>
          </a:p>
        </p:txBody>
      </p:sp>
      <p:pic>
        <p:nvPicPr>
          <p:cNvPr id="8" name="Picture 7" descr="Timeline&#10;&#10;Description automatically generated">
            <a:extLst>
              <a:ext uri="{FF2B5EF4-FFF2-40B4-BE49-F238E27FC236}">
                <a16:creationId xmlns:a16="http://schemas.microsoft.com/office/drawing/2014/main" id="{7AAACBF8-F50B-E140-88AA-C56D045387F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74282" y="1109167"/>
            <a:ext cx="3937158" cy="5457046"/>
          </a:xfrm>
          <a:prstGeom prst="rect">
            <a:avLst/>
          </a:prstGeom>
        </p:spPr>
      </p:pic>
    </p:spTree>
    <p:extLst>
      <p:ext uri="{BB962C8B-B14F-4D97-AF65-F5344CB8AC3E}">
        <p14:creationId xmlns:p14="http://schemas.microsoft.com/office/powerpoint/2010/main" val="305316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D3D4-DFF8-424B-B1F3-62856DEE6D51}"/>
              </a:ext>
            </a:extLst>
          </p:cNvPr>
          <p:cNvSpPr>
            <a:spLocks noGrp="1"/>
          </p:cNvSpPr>
          <p:nvPr>
            <p:ph type="title"/>
          </p:nvPr>
        </p:nvSpPr>
        <p:spPr>
          <a:xfrm>
            <a:off x="838199" y="365132"/>
            <a:ext cx="9567042" cy="447675"/>
          </a:xfrm>
        </p:spPr>
        <p:txBody>
          <a:bodyPr/>
          <a:lstStyle/>
          <a:p>
            <a:r>
              <a:rPr lang="en-US" dirty="0"/>
              <a:t>GEB Adoption Hinges Upon Stakeholder Collaboration</a:t>
            </a:r>
          </a:p>
        </p:txBody>
      </p:sp>
      <p:sp>
        <p:nvSpPr>
          <p:cNvPr id="3" name="Footer Placeholder 2">
            <a:extLst>
              <a:ext uri="{FF2B5EF4-FFF2-40B4-BE49-F238E27FC236}">
                <a16:creationId xmlns:a16="http://schemas.microsoft.com/office/drawing/2014/main" id="{1A7E8883-C29D-C647-92AF-91BDD0C01345}"/>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494A142B-D6C0-D244-9153-71592A928377}"/>
              </a:ext>
            </a:extLst>
          </p:cNvPr>
          <p:cNvSpPr>
            <a:spLocks noGrp="1"/>
          </p:cNvSpPr>
          <p:nvPr>
            <p:ph type="sldNum" sz="quarter" idx="11"/>
          </p:nvPr>
        </p:nvSpPr>
        <p:spPr/>
        <p:txBody>
          <a:bodyPr/>
          <a:lstStyle/>
          <a:p>
            <a:fld id="{4658F449-AC56-C64A-8488-86A10DE691DA}" type="slidenum">
              <a:rPr lang="en-US" smtClean="0"/>
              <a:pPr/>
              <a:t>13</a:t>
            </a:fld>
            <a:endParaRPr lang="en-US"/>
          </a:p>
        </p:txBody>
      </p:sp>
      <p:sp>
        <p:nvSpPr>
          <p:cNvPr id="5" name="Rectangle 4">
            <a:extLst>
              <a:ext uri="{FF2B5EF4-FFF2-40B4-BE49-F238E27FC236}">
                <a16:creationId xmlns:a16="http://schemas.microsoft.com/office/drawing/2014/main" id="{75A5E6DD-9319-7542-BCC9-B8BF557E7DE0}"/>
              </a:ext>
            </a:extLst>
          </p:cNvPr>
          <p:cNvSpPr/>
          <p:nvPr/>
        </p:nvSpPr>
        <p:spPr>
          <a:xfrm>
            <a:off x="5907856" y="6424862"/>
            <a:ext cx="3392275"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
        <p:nvSpPr>
          <p:cNvPr id="6" name="Footer Placeholder 2">
            <a:extLst>
              <a:ext uri="{FF2B5EF4-FFF2-40B4-BE49-F238E27FC236}">
                <a16:creationId xmlns:a16="http://schemas.microsoft.com/office/drawing/2014/main" id="{20DC5632-89CB-0B4F-A3C8-2835BD6BABE9}"/>
              </a:ext>
            </a:extLst>
          </p:cNvPr>
          <p:cNvSpPr txBox="1">
            <a:spLocks/>
          </p:cNvSpPr>
          <p:nvPr/>
        </p:nvSpPr>
        <p:spPr>
          <a:xfrm>
            <a:off x="833393" y="5860213"/>
            <a:ext cx="2225117"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ES6</a:t>
            </a:r>
            <a:r>
              <a:rPr lang="en-US" sz="1200" dirty="0">
                <a:solidFill>
                  <a:schemeClr val="tx2"/>
                </a:solidFill>
              </a:rPr>
              <a:t> Collaboration is Required to Enable GEBs</a:t>
            </a:r>
          </a:p>
        </p:txBody>
      </p:sp>
      <p:pic>
        <p:nvPicPr>
          <p:cNvPr id="8" name="Picture 7" descr="Diagram&#10;&#10;Description automatically generated">
            <a:extLst>
              <a:ext uri="{FF2B5EF4-FFF2-40B4-BE49-F238E27FC236}">
                <a16:creationId xmlns:a16="http://schemas.microsoft.com/office/drawing/2014/main" id="{019DE5BE-DA19-EC4A-B39A-B8FB262D3F9A}"/>
              </a:ext>
            </a:extLst>
          </p:cNvPr>
          <p:cNvPicPr>
            <a:picLocks noChangeAspect="1"/>
          </p:cNvPicPr>
          <p:nvPr/>
        </p:nvPicPr>
        <p:blipFill>
          <a:blip r:embed="rId2"/>
          <a:stretch>
            <a:fillRect/>
          </a:stretch>
        </p:blipFill>
        <p:spPr>
          <a:xfrm>
            <a:off x="2110801" y="1066561"/>
            <a:ext cx="7594109" cy="4724877"/>
          </a:xfrm>
          <a:prstGeom prst="rect">
            <a:avLst/>
          </a:prstGeom>
        </p:spPr>
      </p:pic>
    </p:spTree>
    <p:extLst>
      <p:ext uri="{BB962C8B-B14F-4D97-AF65-F5344CB8AC3E}">
        <p14:creationId xmlns:p14="http://schemas.microsoft.com/office/powerpoint/2010/main" val="181717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D3D4-DFF8-424B-B1F3-62856DEE6D51}"/>
              </a:ext>
            </a:extLst>
          </p:cNvPr>
          <p:cNvSpPr>
            <a:spLocks noGrp="1"/>
          </p:cNvSpPr>
          <p:nvPr>
            <p:ph type="title"/>
          </p:nvPr>
        </p:nvSpPr>
        <p:spPr>
          <a:xfrm>
            <a:off x="838198" y="365132"/>
            <a:ext cx="9535511" cy="447675"/>
          </a:xfrm>
        </p:spPr>
        <p:txBody>
          <a:bodyPr/>
          <a:lstStyle/>
          <a:p>
            <a:r>
              <a:rPr lang="en-US" dirty="0"/>
              <a:t>Buildings Turn to Technology to Address COVID-19 Concerns</a:t>
            </a:r>
          </a:p>
        </p:txBody>
      </p:sp>
      <p:sp>
        <p:nvSpPr>
          <p:cNvPr id="3" name="Footer Placeholder 2">
            <a:extLst>
              <a:ext uri="{FF2B5EF4-FFF2-40B4-BE49-F238E27FC236}">
                <a16:creationId xmlns:a16="http://schemas.microsoft.com/office/drawing/2014/main" id="{1A7E8883-C29D-C647-92AF-91BDD0C01345}"/>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494A142B-D6C0-D244-9153-71592A928377}"/>
              </a:ext>
            </a:extLst>
          </p:cNvPr>
          <p:cNvSpPr>
            <a:spLocks noGrp="1"/>
          </p:cNvSpPr>
          <p:nvPr>
            <p:ph type="sldNum" sz="quarter" idx="11"/>
          </p:nvPr>
        </p:nvSpPr>
        <p:spPr/>
        <p:txBody>
          <a:bodyPr/>
          <a:lstStyle/>
          <a:p>
            <a:fld id="{4658F449-AC56-C64A-8488-86A10DE691DA}" type="slidenum">
              <a:rPr lang="en-US" smtClean="0"/>
              <a:pPr/>
              <a:t>14</a:t>
            </a:fld>
            <a:endParaRPr lang="en-US"/>
          </a:p>
        </p:txBody>
      </p:sp>
      <p:sp>
        <p:nvSpPr>
          <p:cNvPr id="5" name="Rectangle 4">
            <a:extLst>
              <a:ext uri="{FF2B5EF4-FFF2-40B4-BE49-F238E27FC236}">
                <a16:creationId xmlns:a16="http://schemas.microsoft.com/office/drawing/2014/main" id="{75A5E6DD-9319-7542-BCC9-B8BF557E7DE0}"/>
              </a:ext>
            </a:extLst>
          </p:cNvPr>
          <p:cNvSpPr/>
          <p:nvPr/>
        </p:nvSpPr>
        <p:spPr>
          <a:xfrm>
            <a:off x="5907856" y="6424862"/>
            <a:ext cx="3392275"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
        <p:nvSpPr>
          <p:cNvPr id="6" name="Footer Placeholder 2">
            <a:extLst>
              <a:ext uri="{FF2B5EF4-FFF2-40B4-BE49-F238E27FC236}">
                <a16:creationId xmlns:a16="http://schemas.microsoft.com/office/drawing/2014/main" id="{20DC5632-89CB-0B4F-A3C8-2835BD6BABE9}"/>
              </a:ext>
            </a:extLst>
          </p:cNvPr>
          <p:cNvSpPr txBox="1">
            <a:spLocks/>
          </p:cNvSpPr>
          <p:nvPr/>
        </p:nvSpPr>
        <p:spPr>
          <a:xfrm>
            <a:off x="833393" y="5860213"/>
            <a:ext cx="2225117"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ES7</a:t>
            </a:r>
            <a:r>
              <a:rPr lang="en-US" sz="1200" dirty="0">
                <a:solidFill>
                  <a:schemeClr val="tx2"/>
                </a:solidFill>
              </a:rPr>
              <a:t> The COVID-19 Pandemic Concerns Occupants</a:t>
            </a:r>
          </a:p>
        </p:txBody>
      </p:sp>
      <p:pic>
        <p:nvPicPr>
          <p:cNvPr id="8" name="Picture 7" descr="Table&#10;&#10;Description automatically generated">
            <a:extLst>
              <a:ext uri="{FF2B5EF4-FFF2-40B4-BE49-F238E27FC236}">
                <a16:creationId xmlns:a16="http://schemas.microsoft.com/office/drawing/2014/main" id="{8A0FD504-9D3A-8B44-B2C5-50F9868A4483}"/>
              </a:ext>
            </a:extLst>
          </p:cNvPr>
          <p:cNvPicPr>
            <a:picLocks noChangeAspect="1"/>
          </p:cNvPicPr>
          <p:nvPr/>
        </p:nvPicPr>
        <p:blipFill>
          <a:blip r:embed="rId2"/>
          <a:stretch>
            <a:fillRect/>
          </a:stretch>
        </p:blipFill>
        <p:spPr>
          <a:xfrm>
            <a:off x="3058510" y="1052211"/>
            <a:ext cx="5055476" cy="5398044"/>
          </a:xfrm>
          <a:prstGeom prst="rect">
            <a:avLst/>
          </a:prstGeom>
        </p:spPr>
      </p:pic>
    </p:spTree>
    <p:extLst>
      <p:ext uri="{BB962C8B-B14F-4D97-AF65-F5344CB8AC3E}">
        <p14:creationId xmlns:p14="http://schemas.microsoft.com/office/powerpoint/2010/main" val="249394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639" y="1378156"/>
            <a:ext cx="8894619" cy="4756110"/>
          </a:xfrm>
          <a:prstGeom prst="rect">
            <a:avLst/>
          </a:prstGeom>
        </p:spPr>
        <p:txBody>
          <a:bodyPr wrap="square">
            <a:spAutoFit/>
          </a:bodyPr>
          <a:lstStyle/>
          <a:p>
            <a:pPr algn="ctr"/>
            <a:r>
              <a:rPr lang="en-US" altLang="en-US" sz="3202" b="1">
                <a:latin typeface="Calibri" pitchFamily="34" charset="0"/>
              </a:rPr>
              <a:t>Continental Automated Buildings Association (CABA)</a:t>
            </a:r>
            <a:br>
              <a:rPr lang="en-US" altLang="en-US" sz="3202" b="1">
                <a:latin typeface="Calibri" pitchFamily="34" charset="0"/>
              </a:rPr>
            </a:br>
            <a:br>
              <a:rPr lang="en-US" altLang="en-US" sz="2400" b="1">
                <a:latin typeface="Calibri" pitchFamily="34" charset="0"/>
              </a:rPr>
            </a:br>
            <a:r>
              <a:rPr lang="en-US" altLang="en-US" sz="2400" b="1">
                <a:latin typeface="Calibri" pitchFamily="34" charset="0"/>
              </a:rPr>
              <a:t>613.686.1814</a:t>
            </a:r>
            <a:br>
              <a:rPr lang="en-US" altLang="en-US" sz="2400" b="1">
                <a:latin typeface="Calibri" pitchFamily="34" charset="0"/>
              </a:rPr>
            </a:br>
            <a:r>
              <a:rPr lang="en-US" altLang="en-US" sz="2400" b="1">
                <a:latin typeface="Calibri" pitchFamily="34" charset="0"/>
              </a:rPr>
              <a:t>Toll free: 888.798.CABA (2222) </a:t>
            </a:r>
            <a:br>
              <a:rPr lang="en-US" altLang="en-US" sz="2400" b="1">
                <a:latin typeface="Calibri" pitchFamily="34" charset="0"/>
              </a:rPr>
            </a:br>
            <a:endParaRPr lang="en-US" altLang="en-US" sz="2400" b="1">
              <a:latin typeface="Calibri" pitchFamily="34" charset="0"/>
            </a:endParaRPr>
          </a:p>
          <a:p>
            <a:pPr algn="ctr"/>
            <a:r>
              <a:rPr lang="en-US" altLang="en-US" sz="2400" b="1" u="sng">
                <a:solidFill>
                  <a:srgbClr val="0000FF"/>
                </a:solidFill>
                <a:latin typeface="Calibri" pitchFamily="34" charset="0"/>
              </a:rPr>
              <a:t>caba@caba.org</a:t>
            </a:r>
            <a:br>
              <a:rPr lang="en-US" altLang="en-US" sz="2400" b="1" u="sng">
                <a:solidFill>
                  <a:srgbClr val="0000FF"/>
                </a:solidFill>
                <a:latin typeface="Calibri" pitchFamily="34" charset="0"/>
              </a:rPr>
            </a:br>
            <a:r>
              <a:rPr lang="en-US" altLang="en-US" sz="2400" b="1" u="sng">
                <a:solidFill>
                  <a:srgbClr val="0000FF"/>
                </a:solidFill>
                <a:latin typeface="Calibri" pitchFamily="34" charset="0"/>
              </a:rPr>
              <a:t>www.CABA.org </a:t>
            </a:r>
            <a:br>
              <a:rPr lang="en-US" altLang="en-US" sz="2400" b="1" u="sng">
                <a:solidFill>
                  <a:srgbClr val="0000FF"/>
                </a:solidFill>
                <a:latin typeface="Calibri" pitchFamily="34" charset="0"/>
              </a:rPr>
            </a:br>
            <a:r>
              <a:rPr lang="en-CA" altLang="en-US" sz="2400" b="1" u="sng">
                <a:solidFill>
                  <a:srgbClr val="0000FF"/>
                </a:solidFill>
                <a:latin typeface="Calibri" pitchFamily="34" charset="0"/>
              </a:rPr>
              <a:t>www.twitter.com/caba_news </a:t>
            </a:r>
            <a:br>
              <a:rPr lang="en-CA" altLang="en-US" sz="2400" b="1" u="sng">
                <a:solidFill>
                  <a:srgbClr val="0000FF"/>
                </a:solidFill>
                <a:latin typeface="Calibri" pitchFamily="34" charset="0"/>
              </a:rPr>
            </a:br>
            <a:r>
              <a:rPr lang="en-CA" altLang="en-US" sz="2400" b="1" u="sng">
                <a:solidFill>
                  <a:srgbClr val="0000FF"/>
                </a:solidFill>
                <a:latin typeface="Calibri" pitchFamily="34" charset="0"/>
              </a:rPr>
              <a:t>www.linkedin.com/groups?gid=2121884 </a:t>
            </a:r>
          </a:p>
          <a:p>
            <a:pPr algn="ctr">
              <a:spcBef>
                <a:spcPts val="1801"/>
              </a:spcBef>
            </a:pPr>
            <a:r>
              <a:rPr lang="en-CA" altLang="en-US" sz="3202" b="1">
                <a:solidFill>
                  <a:srgbClr val="E83E1D"/>
                </a:solidFill>
                <a:latin typeface="Calibri" pitchFamily="34" charset="0"/>
              </a:rPr>
              <a:t>Connect to what’s next™</a:t>
            </a:r>
            <a:endParaRPr lang="en-CA" altLang="en-US" sz="3202" b="1">
              <a:solidFill>
                <a:srgbClr val="E83E1D"/>
              </a:solidFill>
              <a:latin typeface="Calibri" pitchFamily="34" charset="0"/>
              <a:hlinkClick r:id="" action="ppaction://noaction"/>
            </a:endParaRPr>
          </a:p>
        </p:txBody>
      </p:sp>
      <p:sp>
        <p:nvSpPr>
          <p:cNvPr id="4" name="Title 1"/>
          <p:cNvSpPr>
            <a:spLocks noGrp="1"/>
          </p:cNvSpPr>
          <p:nvPr>
            <p:ph type="title"/>
          </p:nvPr>
        </p:nvSpPr>
        <p:spPr/>
        <p:txBody>
          <a:bodyPr/>
          <a:lstStyle/>
          <a:p>
            <a:r>
              <a:rPr lang="en-US"/>
              <a:t>CONTACT CABA</a:t>
            </a:r>
          </a:p>
        </p:txBody>
      </p:sp>
      <p:sp>
        <p:nvSpPr>
          <p:cNvPr id="5" name="Footer Placeholder 2">
            <a:extLst>
              <a:ext uri="{FF2B5EF4-FFF2-40B4-BE49-F238E27FC236}">
                <a16:creationId xmlns:a16="http://schemas.microsoft.com/office/drawing/2014/main" id="{87DE0668-B6F7-450F-BA5F-0D775AB1F39C}"/>
              </a:ext>
            </a:extLst>
          </p:cNvPr>
          <p:cNvSpPr>
            <a:spLocks noGrp="1"/>
          </p:cNvSpPr>
          <p:nvPr>
            <p:ph type="ftr" sz="quarter" idx="10"/>
          </p:nvPr>
        </p:nvSpPr>
        <p:spPr>
          <a:prstGeom prst="rect">
            <a:avLst/>
          </a:prstGeom>
        </p:spPr>
        <p:txBody>
          <a:bodyPr vert="horz" lIns="91440" tIns="45721" rIns="91440" bIns="45721" rtlCol="0" anchor="ctr"/>
          <a:lstStyle>
            <a:defPPr>
              <a:defRPr lang="en-US"/>
            </a:defPPr>
            <a:lvl1pPr marL="0" algn="l" defTabSz="914074" rtl="0" eaLnBrk="1" latinLnBrk="0" hangingPunct="1">
              <a:defRPr sz="997" kern="1200" baseline="0">
                <a:solidFill>
                  <a:schemeClr val="accent2"/>
                </a:solidFill>
                <a:latin typeface="+mn-lt"/>
                <a:ea typeface="+mn-ea"/>
                <a:cs typeface="+mn-cs"/>
              </a:defRPr>
            </a:lvl1pPr>
            <a:lvl2pPr marL="457037" algn="l" defTabSz="914074" rtl="0" eaLnBrk="1" latinLnBrk="0" hangingPunct="1">
              <a:defRPr sz="1801" kern="1200">
                <a:solidFill>
                  <a:schemeClr val="tx1"/>
                </a:solidFill>
                <a:latin typeface="+mn-lt"/>
                <a:ea typeface="+mn-ea"/>
                <a:cs typeface="+mn-cs"/>
              </a:defRPr>
            </a:lvl2pPr>
            <a:lvl3pPr marL="914074" algn="l" defTabSz="914074" rtl="0" eaLnBrk="1" latinLnBrk="0" hangingPunct="1">
              <a:defRPr sz="1801" kern="1200">
                <a:solidFill>
                  <a:schemeClr val="tx1"/>
                </a:solidFill>
                <a:latin typeface="+mn-lt"/>
                <a:ea typeface="+mn-ea"/>
                <a:cs typeface="+mn-cs"/>
              </a:defRPr>
            </a:lvl3pPr>
            <a:lvl4pPr marL="1371118" algn="l" defTabSz="914074" rtl="0" eaLnBrk="1" latinLnBrk="0" hangingPunct="1">
              <a:defRPr sz="1801" kern="1200">
                <a:solidFill>
                  <a:schemeClr val="tx1"/>
                </a:solidFill>
                <a:latin typeface="+mn-lt"/>
                <a:ea typeface="+mn-ea"/>
                <a:cs typeface="+mn-cs"/>
              </a:defRPr>
            </a:lvl4pPr>
            <a:lvl5pPr marL="1828154" algn="l" defTabSz="914074" rtl="0" eaLnBrk="1" latinLnBrk="0" hangingPunct="1">
              <a:defRPr sz="1801" kern="1200">
                <a:solidFill>
                  <a:schemeClr val="tx1"/>
                </a:solidFill>
                <a:latin typeface="+mn-lt"/>
                <a:ea typeface="+mn-ea"/>
                <a:cs typeface="+mn-cs"/>
              </a:defRPr>
            </a:lvl5pPr>
            <a:lvl6pPr marL="2285191" algn="l" defTabSz="914074" rtl="0" eaLnBrk="1" latinLnBrk="0" hangingPunct="1">
              <a:defRPr sz="1801" kern="1200">
                <a:solidFill>
                  <a:schemeClr val="tx1"/>
                </a:solidFill>
                <a:latin typeface="+mn-lt"/>
                <a:ea typeface="+mn-ea"/>
                <a:cs typeface="+mn-cs"/>
              </a:defRPr>
            </a:lvl6pPr>
            <a:lvl7pPr marL="2742228" algn="l" defTabSz="914074" rtl="0" eaLnBrk="1" latinLnBrk="0" hangingPunct="1">
              <a:defRPr sz="1801" kern="1200">
                <a:solidFill>
                  <a:schemeClr val="tx1"/>
                </a:solidFill>
                <a:latin typeface="+mn-lt"/>
                <a:ea typeface="+mn-ea"/>
                <a:cs typeface="+mn-cs"/>
              </a:defRPr>
            </a:lvl7pPr>
            <a:lvl8pPr marL="3199272" algn="l" defTabSz="914074" rtl="0" eaLnBrk="1" latinLnBrk="0" hangingPunct="1">
              <a:defRPr sz="1801" kern="1200">
                <a:solidFill>
                  <a:schemeClr val="tx1"/>
                </a:solidFill>
                <a:latin typeface="+mn-lt"/>
                <a:ea typeface="+mn-ea"/>
                <a:cs typeface="+mn-cs"/>
              </a:defRPr>
            </a:lvl8pPr>
            <a:lvl9pPr marL="3656307" algn="l" defTabSz="914074" rtl="0" eaLnBrk="1" latinLnBrk="0" hangingPunct="1">
              <a:defRPr sz="1801" kern="1200">
                <a:solidFill>
                  <a:schemeClr val="tx1"/>
                </a:solidFill>
                <a:latin typeface="+mn-lt"/>
                <a:ea typeface="+mn-ea"/>
                <a:cs typeface="+mn-cs"/>
              </a:defRPr>
            </a:lvl9pPr>
          </a:lstStyle>
          <a:p>
            <a:r>
              <a:rPr lang="en-US" dirty="0"/>
              <a:t>Source:  Continental Automated Buildings Association</a:t>
            </a:r>
          </a:p>
        </p:txBody>
      </p:sp>
      <p:sp>
        <p:nvSpPr>
          <p:cNvPr id="7" name="Slide Number Placeholder 2">
            <a:extLst>
              <a:ext uri="{FF2B5EF4-FFF2-40B4-BE49-F238E27FC236}">
                <a16:creationId xmlns:a16="http://schemas.microsoft.com/office/drawing/2014/main" id="{109F0399-44CE-4B1F-A685-E704DE6BD4A1}"/>
              </a:ext>
            </a:extLst>
          </p:cNvPr>
          <p:cNvSpPr txBox="1">
            <a:spLocks/>
          </p:cNvSpPr>
          <p:nvPr/>
        </p:nvSpPr>
        <p:spPr>
          <a:xfrm>
            <a:off x="833394" y="6356351"/>
            <a:ext cx="620025" cy="352462"/>
          </a:xfrm>
          <a:prstGeom prst="rect">
            <a:avLst/>
          </a:prstGeom>
        </p:spPr>
        <p:txBody>
          <a:bodyPr vert="horz" lIns="91440" tIns="45721" rIns="91440" bIns="45721"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EA444-5E48-4E00-B06F-080A44B933A0}" type="slidenum">
              <a:rPr lang="en-CA"/>
              <a:pPr/>
              <a:t>15</a:t>
            </a:fld>
            <a:endParaRPr lang="en-CA"/>
          </a:p>
        </p:txBody>
      </p:sp>
    </p:spTree>
    <p:extLst>
      <p:ext uri="{BB962C8B-B14F-4D97-AF65-F5344CB8AC3E}">
        <p14:creationId xmlns:p14="http://schemas.microsoft.com/office/powerpoint/2010/main" val="324340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24037" y="1751266"/>
            <a:ext cx="8542636" cy="4192299"/>
          </a:xfrm>
        </p:spPr>
        <p:txBody>
          <a:bodyPr/>
          <a:lstStyle/>
          <a:p>
            <a:pPr marL="0" indent="0">
              <a:buNone/>
            </a:pPr>
            <a:r>
              <a:rPr lang="en-US" sz="2400" b="1"/>
              <a:t>Vision</a:t>
            </a:r>
          </a:p>
          <a:p>
            <a:r>
              <a:rPr lang="en-US" sz="2400"/>
              <a:t>CABA advances the connected home and intelligent buildings sectors.</a:t>
            </a:r>
          </a:p>
          <a:p>
            <a:pPr marL="0" indent="0">
              <a:buNone/>
            </a:pPr>
            <a:r>
              <a:rPr lang="en-US" sz="2400" b="1"/>
              <a:t>Mission</a:t>
            </a:r>
          </a:p>
          <a:p>
            <a:r>
              <a:rPr lang="en-US" sz="2400"/>
              <a:t>CABA enables organizations and individuals to make informed decisions about the integration of technology, ecosystems and connected lifestyles in homes and buildings.</a:t>
            </a:r>
          </a:p>
          <a:p>
            <a:endParaRPr lang="en-US"/>
          </a:p>
        </p:txBody>
      </p:sp>
      <p:sp>
        <p:nvSpPr>
          <p:cNvPr id="3" name="Text Placeholder 2"/>
          <p:cNvSpPr>
            <a:spLocks noGrp="1"/>
          </p:cNvSpPr>
          <p:nvPr>
            <p:ph type="body" sz="quarter" idx="12"/>
          </p:nvPr>
        </p:nvSpPr>
        <p:spPr/>
        <p:txBody>
          <a:bodyPr>
            <a:normAutofit/>
          </a:bodyPr>
          <a:lstStyle/>
          <a:p>
            <a:pPr marL="0" indent="0">
              <a:buNone/>
            </a:pPr>
            <a:r>
              <a:rPr lang="de-DE" b="1"/>
              <a:t>CABA (Continential Automated Buildings Association)</a:t>
            </a:r>
            <a:endParaRPr lang="en-US"/>
          </a:p>
        </p:txBody>
      </p:sp>
      <p:sp>
        <p:nvSpPr>
          <p:cNvPr id="4" name="Title 3"/>
          <p:cNvSpPr>
            <a:spLocks noGrp="1"/>
          </p:cNvSpPr>
          <p:nvPr>
            <p:ph type="title"/>
          </p:nvPr>
        </p:nvSpPr>
        <p:spPr/>
        <p:txBody>
          <a:bodyPr/>
          <a:lstStyle/>
          <a:p>
            <a:r>
              <a:rPr lang="en-US"/>
              <a:t>Overview of CABA</a:t>
            </a:r>
            <a:br>
              <a:rPr lang="en-US"/>
            </a:br>
            <a:endParaRPr lang="en-US"/>
          </a:p>
        </p:txBody>
      </p:sp>
      <p:pic>
        <p:nvPicPr>
          <p:cNvPr id="6" name="Picture 2" descr="http://cdn6.bigcommerce.com/s-24lnxe/product_images/uploaded_images/cel-fi-connected-home-using-mobile-signal-boos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480" y="4736130"/>
            <a:ext cx="1152128"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i.istockimg.com/file_thumbview_approve/34525834/3/stock-photo-34525834-modern-business-office-building-isolated-on-white-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556" y="4736126"/>
            <a:ext cx="106041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aba.org/images/CABA-IIBC-X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345" y="5844714"/>
            <a:ext cx="2902269" cy="902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ba.org/images/CABA-CHC-X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241" y="5844711"/>
            <a:ext cx="2639788" cy="82126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a:extLst>
              <a:ext uri="{FF2B5EF4-FFF2-40B4-BE49-F238E27FC236}">
                <a16:creationId xmlns:a16="http://schemas.microsoft.com/office/drawing/2014/main" id="{30D6F04F-73A8-497E-8D8C-010C2A3BA18C}"/>
              </a:ext>
            </a:extLst>
          </p:cNvPr>
          <p:cNvSpPr txBox="1">
            <a:spLocks/>
          </p:cNvSpPr>
          <p:nvPr/>
        </p:nvSpPr>
        <p:spPr>
          <a:xfrm>
            <a:off x="833388" y="6356351"/>
            <a:ext cx="620027" cy="352458"/>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EA444-5E48-4E00-B06F-080A44B933A0}" type="slidenum">
              <a:rPr lang="en-CA" smtClean="0"/>
              <a:pPr/>
              <a:t>2</a:t>
            </a:fld>
            <a:endParaRPr lang="en-CA"/>
          </a:p>
        </p:txBody>
      </p:sp>
      <p:sp>
        <p:nvSpPr>
          <p:cNvPr id="10" name="Footer Placeholder 2">
            <a:extLst>
              <a:ext uri="{FF2B5EF4-FFF2-40B4-BE49-F238E27FC236}">
                <a16:creationId xmlns:a16="http://schemas.microsoft.com/office/drawing/2014/main" id="{73A8AF5A-643C-C046-8F28-9FF7024CFC10}"/>
              </a:ext>
            </a:extLst>
          </p:cNvPr>
          <p:cNvSpPr txBox="1">
            <a:spLocks/>
          </p:cNvSpPr>
          <p:nvPr/>
        </p:nvSpPr>
        <p:spPr>
          <a:xfrm>
            <a:off x="1657307" y="6483416"/>
            <a:ext cx="443804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Continental Automated Buildings Association</a:t>
            </a:r>
          </a:p>
        </p:txBody>
      </p:sp>
    </p:spTree>
    <p:extLst>
      <p:ext uri="{BB962C8B-B14F-4D97-AF65-F5344CB8AC3E}">
        <p14:creationId xmlns:p14="http://schemas.microsoft.com/office/powerpoint/2010/main" val="298849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7E5E957-5F13-496D-B7CC-F596CD853C8B}"/>
              </a:ext>
            </a:extLst>
          </p:cNvPr>
          <p:cNvSpPr txBox="1"/>
          <p:nvPr/>
        </p:nvSpPr>
        <p:spPr>
          <a:xfrm>
            <a:off x="261257" y="6212114"/>
            <a:ext cx="609600" cy="369332"/>
          </a:xfrm>
          <a:prstGeom prst="rect">
            <a:avLst/>
          </a:prstGeom>
          <a:noFill/>
        </p:spPr>
        <p:txBody>
          <a:bodyPr wrap="square" rtlCol="0">
            <a:spAutoFit/>
          </a:bodyPr>
          <a:lstStyle/>
          <a:p>
            <a:fld id="{6121BE1A-C11E-4E5A-A76D-62E52209E7DA}" type="slidenum">
              <a:rPr lang="en-US" smtClean="0"/>
              <a:t>3</a:t>
            </a:fld>
            <a:endParaRPr lang="en-US"/>
          </a:p>
        </p:txBody>
      </p:sp>
      <p:sp>
        <p:nvSpPr>
          <p:cNvPr id="6" name="Footer Placeholder 4">
            <a:extLst>
              <a:ext uri="{FF2B5EF4-FFF2-40B4-BE49-F238E27FC236}">
                <a16:creationId xmlns:a16="http://schemas.microsoft.com/office/drawing/2014/main" id="{A92D4AF7-F2DF-470E-ACDA-E13FE454451D}"/>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tx2"/>
                </a:solidFill>
              </a:rPr>
              <a:t>Source:  Continental Automated Buildings Association</a:t>
            </a:r>
          </a:p>
        </p:txBody>
      </p:sp>
      <p:sp>
        <p:nvSpPr>
          <p:cNvPr id="12" name="Title 2">
            <a:extLst>
              <a:ext uri="{FF2B5EF4-FFF2-40B4-BE49-F238E27FC236}">
                <a16:creationId xmlns:a16="http://schemas.microsoft.com/office/drawing/2014/main" id="{EA59A318-41F7-4EC4-ACB6-5FC029007CE3}"/>
              </a:ext>
            </a:extLst>
          </p:cNvPr>
          <p:cNvSpPr>
            <a:spLocks noGrp="1"/>
          </p:cNvSpPr>
          <p:nvPr>
            <p:ph type="title"/>
          </p:nvPr>
        </p:nvSpPr>
        <p:spPr>
          <a:xfrm>
            <a:off x="838200" y="365125"/>
            <a:ext cx="6873240" cy="447675"/>
          </a:xfrm>
        </p:spPr>
        <p:txBody>
          <a:bodyPr>
            <a:noAutofit/>
          </a:bodyPr>
          <a:lstStyle/>
          <a:p>
            <a:r>
              <a:rPr lang="en-CA">
                <a:latin typeface="Montserrat Light"/>
              </a:rPr>
              <a:t>CABA Board of Directors</a:t>
            </a:r>
            <a:br>
              <a:rPr lang="en-CA">
                <a:latin typeface="Montserrat Light"/>
              </a:rPr>
            </a:br>
            <a:endParaRPr lang="en-CA">
              <a:latin typeface="Montserrat Light"/>
            </a:endParaRPr>
          </a:p>
        </p:txBody>
      </p:sp>
      <p:pic>
        <p:nvPicPr>
          <p:cNvPr id="13" name="Picture 2" descr="http://smartprogram.org/images/Team.jpg">
            <a:extLst>
              <a:ext uri="{FF2B5EF4-FFF2-40B4-BE49-F238E27FC236}">
                <a16:creationId xmlns:a16="http://schemas.microsoft.com/office/drawing/2014/main" id="{8C044888-E739-46A6-8B8F-75C49B24465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971"/>
          <a:stretch>
            <a:fillRect/>
          </a:stretch>
        </p:blipFill>
        <p:spPr bwMode="auto">
          <a:xfrm>
            <a:off x="3119728" y="1786384"/>
            <a:ext cx="6031162" cy="459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6EEA3582-82BB-4CAA-BA1B-EDB4598960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243" y="3810415"/>
            <a:ext cx="1367205" cy="47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descr="honeywell_logo">
            <a:extLst>
              <a:ext uri="{FF2B5EF4-FFF2-40B4-BE49-F238E27FC236}">
                <a16:creationId xmlns:a16="http://schemas.microsoft.com/office/drawing/2014/main" id="{1954332E-C5BD-4984-873D-EE6FBDB64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89" y="3098209"/>
            <a:ext cx="15773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caba.org/images/logos/100207.jpg">
            <a:extLst>
              <a:ext uri="{FF2B5EF4-FFF2-40B4-BE49-F238E27FC236}">
                <a16:creationId xmlns:a16="http://schemas.microsoft.com/office/drawing/2014/main" id="{883F22DE-75E4-47A2-9FA4-B2C1A101798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b="17809"/>
          <a:stretch>
            <a:fillRect/>
          </a:stretch>
        </p:blipFill>
        <p:spPr bwMode="auto">
          <a:xfrm>
            <a:off x="414995" y="5668563"/>
            <a:ext cx="1524000" cy="62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Image result for Kele, Inc.">
            <a:extLst>
              <a:ext uri="{FF2B5EF4-FFF2-40B4-BE49-F238E27FC236}">
                <a16:creationId xmlns:a16="http://schemas.microsoft.com/office/drawing/2014/main" id="{38187AA5-3F1D-47EA-A1B8-056976A741F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424" t="24072" r="16149" b="28847"/>
          <a:stretch/>
        </p:blipFill>
        <p:spPr bwMode="auto">
          <a:xfrm>
            <a:off x="10655240" y="3164093"/>
            <a:ext cx="1531975" cy="6200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Placeholder 5" descr="Board of Directors">
            <a:extLst>
              <a:ext uri="{FF2B5EF4-FFF2-40B4-BE49-F238E27FC236}">
                <a16:creationId xmlns:a16="http://schemas.microsoft.com/office/drawing/2014/main" id="{A750D155-CCC7-4C0C-9695-35C70373FEE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9031443" y="2076780"/>
            <a:ext cx="815389" cy="784424"/>
          </a:xfrm>
          <a:prstGeom prst="rect">
            <a:avLst/>
          </a:prstGeom>
        </p:spPr>
      </p:pic>
      <p:pic>
        <p:nvPicPr>
          <p:cNvPr id="20" name="Picture Placeholder 5" descr="Presentation2 - PowerPoint">
            <a:extLst>
              <a:ext uri="{FF2B5EF4-FFF2-40B4-BE49-F238E27FC236}">
                <a16:creationId xmlns:a16="http://schemas.microsoft.com/office/drawing/2014/main" id="{DBF08FEE-9D5D-4D62-A6EA-646A23B18711}"/>
              </a:ext>
            </a:extLst>
          </p:cNvPr>
          <p:cNvPicPr>
            <a:picLocks noChangeAspect="1"/>
          </p:cNvPicPr>
          <p:nvPr/>
        </p:nvPicPr>
        <p:blipFill rotWithShape="1">
          <a:blip r:embed="rId8">
            <a:extLst>
              <a:ext uri="{28A0092B-C50C-407E-A947-70E740481C1C}">
                <a14:useLocalDpi xmlns:a14="http://schemas.microsoft.com/office/drawing/2010/main" val="0"/>
              </a:ext>
            </a:extLst>
          </a:blip>
          <a:srcRect l="53187" r="29428"/>
          <a:stretch/>
        </p:blipFill>
        <p:spPr>
          <a:xfrm>
            <a:off x="10834869" y="4115892"/>
            <a:ext cx="968088" cy="870414"/>
          </a:xfrm>
          <a:prstGeom prst="rect">
            <a:avLst/>
          </a:prstGeom>
        </p:spPr>
      </p:pic>
      <p:pic>
        <p:nvPicPr>
          <p:cNvPr id="21" name="Picture Placeholder 5" descr="Presentation2 - PowerPoint">
            <a:extLst>
              <a:ext uri="{FF2B5EF4-FFF2-40B4-BE49-F238E27FC236}">
                <a16:creationId xmlns:a16="http://schemas.microsoft.com/office/drawing/2014/main" id="{E1DC01C1-2396-4AF5-8292-402BEC6DB62F}"/>
              </a:ext>
            </a:extLst>
          </p:cNvPr>
          <p:cNvPicPr>
            <a:picLocks noChangeAspect="1"/>
          </p:cNvPicPr>
          <p:nvPr/>
        </p:nvPicPr>
        <p:blipFill rotWithShape="1">
          <a:blip r:embed="rId8">
            <a:extLst>
              <a:ext uri="{28A0092B-C50C-407E-A947-70E740481C1C}">
                <a14:useLocalDpi xmlns:a14="http://schemas.microsoft.com/office/drawing/2010/main" val="0"/>
              </a:ext>
            </a:extLst>
          </a:blip>
          <a:srcRect l="70672" t="8110" b="21289"/>
          <a:stretch/>
        </p:blipFill>
        <p:spPr>
          <a:xfrm>
            <a:off x="414995" y="1154396"/>
            <a:ext cx="1681919" cy="632876"/>
          </a:xfrm>
          <a:prstGeom prst="rect">
            <a:avLst/>
          </a:prstGeom>
        </p:spPr>
      </p:pic>
      <p:pic>
        <p:nvPicPr>
          <p:cNvPr id="23" name="Picture Placeholder 5" descr="Presentation2 - PowerPoint">
            <a:extLst>
              <a:ext uri="{FF2B5EF4-FFF2-40B4-BE49-F238E27FC236}">
                <a16:creationId xmlns:a16="http://schemas.microsoft.com/office/drawing/2014/main" id="{4C7EC1FF-3AA2-4048-B5DF-E05478930D58}"/>
              </a:ext>
            </a:extLst>
          </p:cNvPr>
          <p:cNvPicPr>
            <a:picLocks noChangeAspect="1"/>
          </p:cNvPicPr>
          <p:nvPr/>
        </p:nvPicPr>
        <p:blipFill rotWithShape="1">
          <a:blip r:embed="rId8">
            <a:extLst>
              <a:ext uri="{28A0092B-C50C-407E-A947-70E740481C1C}">
                <a14:useLocalDpi xmlns:a14="http://schemas.microsoft.com/office/drawing/2010/main" val="0"/>
              </a:ext>
            </a:extLst>
          </a:blip>
          <a:srcRect l="20837" t="21300" r="47115" b="21148"/>
          <a:stretch/>
        </p:blipFill>
        <p:spPr>
          <a:xfrm>
            <a:off x="5311519" y="1173377"/>
            <a:ext cx="1802345" cy="505918"/>
          </a:xfrm>
          <a:prstGeom prst="rect">
            <a:avLst/>
          </a:prstGeom>
        </p:spPr>
      </p:pic>
      <p:pic>
        <p:nvPicPr>
          <p:cNvPr id="25" name="Picture 4" descr="Image result for nokia">
            <a:extLst>
              <a:ext uri="{FF2B5EF4-FFF2-40B4-BE49-F238E27FC236}">
                <a16:creationId xmlns:a16="http://schemas.microsoft.com/office/drawing/2014/main" id="{4CE3AF9C-0579-4DF0-B5B3-8C3EAC6AC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926" y="6174581"/>
            <a:ext cx="1495244" cy="4660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mage result for legrand">
            <a:extLst>
              <a:ext uri="{FF2B5EF4-FFF2-40B4-BE49-F238E27FC236}">
                <a16:creationId xmlns:a16="http://schemas.microsoft.com/office/drawing/2014/main" id="{638D8506-3ACC-446D-A920-FFEF7B6CCAA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811" t="24119" r="27160" b="29799"/>
          <a:stretch/>
        </p:blipFill>
        <p:spPr bwMode="auto">
          <a:xfrm>
            <a:off x="2475939" y="2379590"/>
            <a:ext cx="1529979" cy="8232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snap av">
            <a:extLst>
              <a:ext uri="{FF2B5EF4-FFF2-40B4-BE49-F238E27FC236}">
                <a16:creationId xmlns:a16="http://schemas.microsoft.com/office/drawing/2014/main" id="{18A34DE9-0810-43C7-A359-23A3D8F8AA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5146" y="4987936"/>
            <a:ext cx="1569719" cy="4495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delos living">
            <a:extLst>
              <a:ext uri="{FF2B5EF4-FFF2-40B4-BE49-F238E27FC236}">
                <a16:creationId xmlns:a16="http://schemas.microsoft.com/office/drawing/2014/main" id="{7CAED300-42C1-4989-A1FE-E0BF5A2EB5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8170" y="2216292"/>
            <a:ext cx="1495244" cy="5980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cyberpower logo">
            <a:extLst>
              <a:ext uri="{FF2B5EF4-FFF2-40B4-BE49-F238E27FC236}">
                <a16:creationId xmlns:a16="http://schemas.microsoft.com/office/drawing/2014/main" id="{E3511D16-A5D6-4362-A5CF-52D54F3B67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203" y="4059777"/>
            <a:ext cx="1708004" cy="3135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siemens">
            <a:extLst>
              <a:ext uri="{FF2B5EF4-FFF2-40B4-BE49-F238E27FC236}">
                <a16:creationId xmlns:a16="http://schemas.microsoft.com/office/drawing/2014/main" id="{4909040A-E13D-409B-8543-2FB0B2C97F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8933" y="1452816"/>
            <a:ext cx="1624024" cy="2562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Image result for southwire">
            <a:extLst>
              <a:ext uri="{FF2B5EF4-FFF2-40B4-BE49-F238E27FC236}">
                <a16:creationId xmlns:a16="http://schemas.microsoft.com/office/drawing/2014/main" id="{EA4A1324-431E-4777-91D7-3A4394127C9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8744" b="22817"/>
          <a:stretch/>
        </p:blipFill>
        <p:spPr bwMode="auto">
          <a:xfrm>
            <a:off x="10178933" y="5433251"/>
            <a:ext cx="1806424" cy="5089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kimberly clark images">
            <a:extLst>
              <a:ext uri="{FF2B5EF4-FFF2-40B4-BE49-F238E27FC236}">
                <a16:creationId xmlns:a16="http://schemas.microsoft.com/office/drawing/2014/main" id="{A70D8839-9906-4F9C-B863-482F3BBC246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4161" y="1417731"/>
            <a:ext cx="1624024" cy="5969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cadillac fairview images">
            <a:extLst>
              <a:ext uri="{FF2B5EF4-FFF2-40B4-BE49-F238E27FC236}">
                <a16:creationId xmlns:a16="http://schemas.microsoft.com/office/drawing/2014/main" id="{78E6FCEA-87D8-4AAE-BAC2-6C0720CDBC5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994" y="2177741"/>
            <a:ext cx="1566535" cy="34339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steelcase images">
            <a:extLst>
              <a:ext uri="{FF2B5EF4-FFF2-40B4-BE49-F238E27FC236}">
                <a16:creationId xmlns:a16="http://schemas.microsoft.com/office/drawing/2014/main" id="{F8F68519-CB3C-4DD2-9549-10F57D8F02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2423" y="1206921"/>
            <a:ext cx="1733176" cy="3304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mage result for microsoft images">
            <a:extLst>
              <a:ext uri="{FF2B5EF4-FFF2-40B4-BE49-F238E27FC236}">
                <a16:creationId xmlns:a16="http://schemas.microsoft.com/office/drawing/2014/main" id="{1324C922-4A0D-45B1-945B-561F7395893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9033" t="31023" r="9149" b="36180"/>
          <a:stretch/>
        </p:blipFill>
        <p:spPr bwMode="auto">
          <a:xfrm>
            <a:off x="8607105" y="3544201"/>
            <a:ext cx="2039015" cy="5439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Image result for telus images">
            <a:extLst>
              <a:ext uri="{FF2B5EF4-FFF2-40B4-BE49-F238E27FC236}">
                <a16:creationId xmlns:a16="http://schemas.microsoft.com/office/drawing/2014/main" id="{81CC24B4-FA66-4103-B0A3-3A57DB03A8E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8445" t="37404" b="40541"/>
          <a:stretch/>
        </p:blipFill>
        <p:spPr bwMode="auto">
          <a:xfrm>
            <a:off x="10023205" y="2148503"/>
            <a:ext cx="1962152" cy="4726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chneider electric logo">
            <a:extLst>
              <a:ext uri="{FF2B5EF4-FFF2-40B4-BE49-F238E27FC236}">
                <a16:creationId xmlns:a16="http://schemas.microsoft.com/office/drawing/2014/main" id="{3568AFAB-1A2F-4597-A59F-0754F0A726B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00692" y="5838187"/>
            <a:ext cx="1886835" cy="5988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6D2D0F5-6C97-4C9B-9750-DE7E23279B8F}"/>
              </a:ext>
            </a:extLst>
          </p:cNvPr>
          <p:cNvPicPr>
            <a:picLocks noChangeAspect="1"/>
          </p:cNvPicPr>
          <p:nvPr/>
        </p:nvPicPr>
        <p:blipFill>
          <a:blip r:embed="rId22"/>
          <a:stretch>
            <a:fillRect/>
          </a:stretch>
        </p:blipFill>
        <p:spPr>
          <a:xfrm>
            <a:off x="423923" y="4577269"/>
            <a:ext cx="1592343" cy="641361"/>
          </a:xfrm>
          <a:prstGeom prst="rect">
            <a:avLst/>
          </a:prstGeom>
        </p:spPr>
      </p:pic>
      <p:pic>
        <p:nvPicPr>
          <p:cNvPr id="31" name="Picture 30">
            <a:extLst>
              <a:ext uri="{FF2B5EF4-FFF2-40B4-BE49-F238E27FC236}">
                <a16:creationId xmlns:a16="http://schemas.microsoft.com/office/drawing/2014/main" id="{DF7B13A9-168F-446D-A84B-98BB61DB90C8}"/>
              </a:ext>
            </a:extLst>
          </p:cNvPr>
          <p:cNvPicPr>
            <a:picLocks noChangeAspect="1"/>
          </p:cNvPicPr>
          <p:nvPr/>
        </p:nvPicPr>
        <p:blipFill>
          <a:blip r:embed="rId23"/>
          <a:stretch>
            <a:fillRect/>
          </a:stretch>
        </p:blipFill>
        <p:spPr>
          <a:xfrm>
            <a:off x="8259242" y="5561003"/>
            <a:ext cx="1697007" cy="868422"/>
          </a:xfrm>
          <a:prstGeom prst="rect">
            <a:avLst/>
          </a:prstGeom>
        </p:spPr>
      </p:pic>
      <p:pic>
        <p:nvPicPr>
          <p:cNvPr id="39" name="Picture 38">
            <a:extLst>
              <a:ext uri="{FF2B5EF4-FFF2-40B4-BE49-F238E27FC236}">
                <a16:creationId xmlns:a16="http://schemas.microsoft.com/office/drawing/2014/main" id="{7E9E5F98-4549-4CB1-818D-C719C37BC87D}"/>
              </a:ext>
            </a:extLst>
          </p:cNvPr>
          <p:cNvPicPr>
            <a:picLocks noChangeAspect="1"/>
          </p:cNvPicPr>
          <p:nvPr/>
        </p:nvPicPr>
        <p:blipFill>
          <a:blip r:embed="rId24"/>
          <a:stretch>
            <a:fillRect/>
          </a:stretch>
        </p:blipFill>
        <p:spPr>
          <a:xfrm>
            <a:off x="9031443" y="4489272"/>
            <a:ext cx="1257475" cy="657317"/>
          </a:xfrm>
          <a:prstGeom prst="rect">
            <a:avLst/>
          </a:prstGeom>
        </p:spPr>
      </p:pic>
    </p:spTree>
    <p:extLst>
      <p:ext uri="{BB962C8B-B14F-4D97-AF65-F5344CB8AC3E}">
        <p14:creationId xmlns:p14="http://schemas.microsoft.com/office/powerpoint/2010/main" val="313657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8498-D9E0-F04A-B07A-5975F8366429}"/>
              </a:ext>
            </a:extLst>
          </p:cNvPr>
          <p:cNvSpPr>
            <a:spLocks noGrp="1"/>
          </p:cNvSpPr>
          <p:nvPr>
            <p:ph type="title"/>
          </p:nvPr>
        </p:nvSpPr>
        <p:spPr/>
        <p:txBody>
          <a:bodyPr/>
          <a:lstStyle/>
          <a:p>
            <a:r>
              <a:rPr lang="en-US"/>
              <a:t>CABA All Funders</a:t>
            </a:r>
          </a:p>
        </p:txBody>
      </p:sp>
      <p:sp>
        <p:nvSpPr>
          <p:cNvPr id="3" name="Footer Placeholder 2">
            <a:extLst>
              <a:ext uri="{FF2B5EF4-FFF2-40B4-BE49-F238E27FC236}">
                <a16:creationId xmlns:a16="http://schemas.microsoft.com/office/drawing/2014/main" id="{6DCE48DC-411B-DE41-BD3D-D5117F4EE8FD}"/>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D9FA6140-C107-904F-AF77-95B3919F86D3}"/>
              </a:ext>
            </a:extLst>
          </p:cNvPr>
          <p:cNvSpPr>
            <a:spLocks noGrp="1"/>
          </p:cNvSpPr>
          <p:nvPr>
            <p:ph type="sldNum" sz="quarter" idx="11"/>
          </p:nvPr>
        </p:nvSpPr>
        <p:spPr/>
        <p:txBody>
          <a:bodyPr/>
          <a:lstStyle/>
          <a:p>
            <a:fld id="{4658F449-AC56-C64A-8488-86A10DE691DA}" type="slidenum">
              <a:rPr lang="en-US" smtClean="0"/>
              <a:pPr/>
              <a:t>4</a:t>
            </a:fld>
            <a:endParaRPr lang="en-US"/>
          </a:p>
        </p:txBody>
      </p:sp>
      <p:sp>
        <p:nvSpPr>
          <p:cNvPr id="6" name="Footer Placeholder 2">
            <a:extLst>
              <a:ext uri="{FF2B5EF4-FFF2-40B4-BE49-F238E27FC236}">
                <a16:creationId xmlns:a16="http://schemas.microsoft.com/office/drawing/2014/main" id="{C3BE0D5C-B185-7D43-AC25-83CEE15C5827}"/>
              </a:ext>
            </a:extLst>
          </p:cNvPr>
          <p:cNvSpPr txBox="1">
            <a:spLocks/>
          </p:cNvSpPr>
          <p:nvPr/>
        </p:nvSpPr>
        <p:spPr>
          <a:xfrm>
            <a:off x="4596272" y="5991234"/>
            <a:ext cx="4438048"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a:solidFill>
                  <a:schemeClr val="tx2"/>
                </a:solidFill>
              </a:rPr>
              <a:t>Figure ES1</a:t>
            </a:r>
            <a:r>
              <a:rPr lang="en-US" sz="1200">
                <a:solidFill>
                  <a:schemeClr val="tx2"/>
                </a:solidFill>
              </a:rPr>
              <a:t> Landmark Study Funders</a:t>
            </a:r>
          </a:p>
        </p:txBody>
      </p:sp>
      <p:pic>
        <p:nvPicPr>
          <p:cNvPr id="9" name="Picture 8" descr="Logo, company name&#10;&#10;Description automatically generated">
            <a:extLst>
              <a:ext uri="{FF2B5EF4-FFF2-40B4-BE49-F238E27FC236}">
                <a16:creationId xmlns:a16="http://schemas.microsoft.com/office/drawing/2014/main" id="{7ABB4724-39BF-2544-A24B-51A5A1C5DC8C}"/>
              </a:ext>
            </a:extLst>
          </p:cNvPr>
          <p:cNvPicPr>
            <a:picLocks noChangeAspect="1"/>
          </p:cNvPicPr>
          <p:nvPr/>
        </p:nvPicPr>
        <p:blipFill>
          <a:blip r:embed="rId2"/>
          <a:stretch>
            <a:fillRect/>
          </a:stretch>
        </p:blipFill>
        <p:spPr>
          <a:xfrm>
            <a:off x="1845860" y="1708705"/>
            <a:ext cx="8109846" cy="4029944"/>
          </a:xfrm>
          <a:prstGeom prst="rect">
            <a:avLst/>
          </a:prstGeom>
        </p:spPr>
      </p:pic>
      <p:sp>
        <p:nvSpPr>
          <p:cNvPr id="10" name="Rectangle 9">
            <a:extLst>
              <a:ext uri="{FF2B5EF4-FFF2-40B4-BE49-F238E27FC236}">
                <a16:creationId xmlns:a16="http://schemas.microsoft.com/office/drawing/2014/main" id="{3EC24D1B-1A52-E844-B6DC-3FAD84763EFD}"/>
              </a:ext>
            </a:extLst>
          </p:cNvPr>
          <p:cNvSpPr/>
          <p:nvPr/>
        </p:nvSpPr>
        <p:spPr>
          <a:xfrm>
            <a:off x="7359823" y="6066073"/>
            <a:ext cx="3348994"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Tree>
    <p:extLst>
      <p:ext uri="{BB962C8B-B14F-4D97-AF65-F5344CB8AC3E}">
        <p14:creationId xmlns:p14="http://schemas.microsoft.com/office/powerpoint/2010/main" val="69692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85B-C2E9-E047-94F6-E693B3969AE8}"/>
              </a:ext>
            </a:extLst>
          </p:cNvPr>
          <p:cNvSpPr>
            <a:spLocks noGrp="1"/>
          </p:cNvSpPr>
          <p:nvPr>
            <p:ph type="title"/>
          </p:nvPr>
        </p:nvSpPr>
        <p:spPr>
          <a:xfrm>
            <a:off x="838199" y="365125"/>
            <a:ext cx="8208981" cy="447675"/>
          </a:xfrm>
        </p:spPr>
        <p:txBody>
          <a:bodyPr/>
          <a:lstStyle/>
          <a:p>
            <a:r>
              <a:rPr lang="en-US" dirty="0"/>
              <a:t>Project Steering Committee</a:t>
            </a:r>
          </a:p>
        </p:txBody>
      </p:sp>
      <p:sp>
        <p:nvSpPr>
          <p:cNvPr id="3" name="Footer Placeholder 2">
            <a:extLst>
              <a:ext uri="{FF2B5EF4-FFF2-40B4-BE49-F238E27FC236}">
                <a16:creationId xmlns:a16="http://schemas.microsoft.com/office/drawing/2014/main" id="{A001592E-4EF1-2449-AF5A-EDDB262FD86A}"/>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A72BA553-73D6-F54A-B0B9-B0F716F8A795}"/>
              </a:ext>
            </a:extLst>
          </p:cNvPr>
          <p:cNvSpPr>
            <a:spLocks noGrp="1"/>
          </p:cNvSpPr>
          <p:nvPr>
            <p:ph type="sldNum" sz="quarter" idx="11"/>
          </p:nvPr>
        </p:nvSpPr>
        <p:spPr/>
        <p:txBody>
          <a:bodyPr/>
          <a:lstStyle/>
          <a:p>
            <a:fld id="{4658F449-AC56-C64A-8488-86A10DE691DA}" type="slidenum">
              <a:rPr lang="en-US" smtClean="0"/>
              <a:pPr/>
              <a:t>5</a:t>
            </a:fld>
            <a:endParaRPr lang="en-US" dirty="0"/>
          </a:p>
        </p:txBody>
      </p:sp>
      <p:sp>
        <p:nvSpPr>
          <p:cNvPr id="6" name="Footer Placeholder 2">
            <a:extLst>
              <a:ext uri="{FF2B5EF4-FFF2-40B4-BE49-F238E27FC236}">
                <a16:creationId xmlns:a16="http://schemas.microsoft.com/office/drawing/2014/main" id="{ECC64972-46E6-B446-B06B-364C12376A8B}"/>
              </a:ext>
            </a:extLst>
          </p:cNvPr>
          <p:cNvSpPr txBox="1">
            <a:spLocks/>
          </p:cNvSpPr>
          <p:nvPr/>
        </p:nvSpPr>
        <p:spPr>
          <a:xfrm>
            <a:off x="4176469" y="5712373"/>
            <a:ext cx="4438048" cy="365123"/>
          </a:xfrm>
          <a:prstGeom prst="rect">
            <a:avLst/>
          </a:prstGeom>
        </p:spPr>
        <p:txBody>
          <a:bodyPr vert="horz" lIns="91440" tIns="45720" rIns="91440" bIns="45720" rtlCol="0" anchor="ctr"/>
          <a:lstStyle>
            <a:defPPr>
              <a:defRPr lang="en-US"/>
            </a:defPPr>
            <a:lvl1pPr marL="0" algn="l" defTabSz="914390" rtl="0" eaLnBrk="1" latinLnBrk="0" hangingPunct="1">
              <a:defRPr sz="997" kern="1200" baseline="0">
                <a:solidFill>
                  <a:schemeClr val="accent2"/>
                </a:solidFill>
                <a:latin typeface="+mn-lt"/>
                <a:ea typeface="+mn-ea"/>
                <a:cs typeface="+mn-cs"/>
              </a:defRPr>
            </a:lvl1pPr>
            <a:lvl2pPr marL="457194"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1" algn="l" defTabSz="914390" rtl="0" eaLnBrk="1" latinLnBrk="0" hangingPunct="1">
              <a:defRPr sz="1801" kern="1200">
                <a:solidFill>
                  <a:schemeClr val="tx1"/>
                </a:solidFill>
                <a:latin typeface="+mn-lt"/>
                <a:ea typeface="+mn-ea"/>
                <a:cs typeface="+mn-cs"/>
              </a:defRPr>
            </a:lvl4pPr>
            <a:lvl5pPr marL="1828778" algn="l" defTabSz="914390" rtl="0" eaLnBrk="1" latinLnBrk="0" hangingPunct="1">
              <a:defRPr sz="1801" kern="1200">
                <a:solidFill>
                  <a:schemeClr val="tx1"/>
                </a:solidFill>
                <a:latin typeface="+mn-lt"/>
                <a:ea typeface="+mn-ea"/>
                <a:cs typeface="+mn-cs"/>
              </a:defRPr>
            </a:lvl5pPr>
            <a:lvl6pPr marL="2285971" algn="l" defTabSz="914390" rtl="0" eaLnBrk="1" latinLnBrk="0" hangingPunct="1">
              <a:defRPr sz="1801" kern="1200">
                <a:solidFill>
                  <a:schemeClr val="tx1"/>
                </a:solidFill>
                <a:latin typeface="+mn-lt"/>
                <a:ea typeface="+mn-ea"/>
                <a:cs typeface="+mn-cs"/>
              </a:defRPr>
            </a:lvl6pPr>
            <a:lvl7pPr marL="2743165" algn="l" defTabSz="914390" rtl="0" eaLnBrk="1" latinLnBrk="0" hangingPunct="1">
              <a:defRPr sz="1801" kern="1200">
                <a:solidFill>
                  <a:schemeClr val="tx1"/>
                </a:solidFill>
                <a:latin typeface="+mn-lt"/>
                <a:ea typeface="+mn-ea"/>
                <a:cs typeface="+mn-cs"/>
              </a:defRPr>
            </a:lvl7pPr>
            <a:lvl8pPr marL="3200359" algn="l" defTabSz="914390" rtl="0" eaLnBrk="1" latinLnBrk="0" hangingPunct="1">
              <a:defRPr sz="1801" kern="1200">
                <a:solidFill>
                  <a:schemeClr val="tx1"/>
                </a:solidFill>
                <a:latin typeface="+mn-lt"/>
                <a:ea typeface="+mn-ea"/>
                <a:cs typeface="+mn-cs"/>
              </a:defRPr>
            </a:lvl8pPr>
            <a:lvl9pPr marL="3657553" algn="l" defTabSz="914390" rtl="0" eaLnBrk="1" latinLnBrk="0" hangingPunct="1">
              <a:defRPr sz="1801" kern="1200">
                <a:solidFill>
                  <a:schemeClr val="tx1"/>
                </a:solidFill>
                <a:latin typeface="+mn-lt"/>
                <a:ea typeface="+mn-ea"/>
                <a:cs typeface="+mn-cs"/>
              </a:defRPr>
            </a:lvl9pPr>
          </a:lstStyle>
          <a:p>
            <a:r>
              <a:rPr lang="en-US" sz="1200" b="1" dirty="0">
                <a:solidFill>
                  <a:schemeClr val="tx2"/>
                </a:solidFill>
              </a:rPr>
              <a:t>Figure ES2</a:t>
            </a:r>
            <a:r>
              <a:rPr lang="en-US" sz="1200" dirty="0">
                <a:solidFill>
                  <a:schemeClr val="tx2"/>
                </a:solidFill>
              </a:rPr>
              <a:t> Steering Committee Members</a:t>
            </a:r>
          </a:p>
        </p:txBody>
      </p:sp>
      <p:pic>
        <p:nvPicPr>
          <p:cNvPr id="9" name="Picture 8" descr="Logo, company name&#10;&#10;Description automatically generated">
            <a:extLst>
              <a:ext uri="{FF2B5EF4-FFF2-40B4-BE49-F238E27FC236}">
                <a16:creationId xmlns:a16="http://schemas.microsoft.com/office/drawing/2014/main" id="{3B962473-747C-3A45-B623-38D166C841FB}"/>
              </a:ext>
            </a:extLst>
          </p:cNvPr>
          <p:cNvPicPr>
            <a:picLocks noChangeAspect="1"/>
          </p:cNvPicPr>
          <p:nvPr/>
        </p:nvPicPr>
        <p:blipFill>
          <a:blip r:embed="rId2"/>
          <a:stretch>
            <a:fillRect/>
          </a:stretch>
        </p:blipFill>
        <p:spPr>
          <a:xfrm>
            <a:off x="1931037" y="1902871"/>
            <a:ext cx="7906646" cy="3052258"/>
          </a:xfrm>
          <a:prstGeom prst="rect">
            <a:avLst/>
          </a:prstGeom>
        </p:spPr>
      </p:pic>
      <p:sp>
        <p:nvSpPr>
          <p:cNvPr id="13" name="Rectangle 12">
            <a:extLst>
              <a:ext uri="{FF2B5EF4-FFF2-40B4-BE49-F238E27FC236}">
                <a16:creationId xmlns:a16="http://schemas.microsoft.com/office/drawing/2014/main" id="{7BA2B089-8B8E-6947-9559-506AA1667995}"/>
              </a:ext>
            </a:extLst>
          </p:cNvPr>
          <p:cNvSpPr/>
          <p:nvPr/>
        </p:nvSpPr>
        <p:spPr>
          <a:xfrm>
            <a:off x="7359823" y="6066073"/>
            <a:ext cx="3348994"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Tree>
    <p:extLst>
      <p:ext uri="{BB962C8B-B14F-4D97-AF65-F5344CB8AC3E}">
        <p14:creationId xmlns:p14="http://schemas.microsoft.com/office/powerpoint/2010/main" val="405794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80EC-B707-EC48-A384-36BDBA8C4AC4}"/>
              </a:ext>
            </a:extLst>
          </p:cNvPr>
          <p:cNvSpPr>
            <a:spLocks noGrp="1"/>
          </p:cNvSpPr>
          <p:nvPr>
            <p:ph type="title"/>
          </p:nvPr>
        </p:nvSpPr>
        <p:spPr/>
        <p:txBody>
          <a:bodyPr/>
          <a:lstStyle/>
          <a:p>
            <a:r>
              <a:rPr lang="en-US"/>
              <a:t>About Harbor Research</a:t>
            </a:r>
          </a:p>
        </p:txBody>
      </p:sp>
      <p:sp>
        <p:nvSpPr>
          <p:cNvPr id="3" name="Footer Placeholder 2">
            <a:extLst>
              <a:ext uri="{FF2B5EF4-FFF2-40B4-BE49-F238E27FC236}">
                <a16:creationId xmlns:a16="http://schemas.microsoft.com/office/drawing/2014/main" id="{C4749373-B70B-1B44-9B4F-640EE496ACAC}"/>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3D03CBF6-69A7-1841-A867-E4CF9A3B22E9}"/>
              </a:ext>
            </a:extLst>
          </p:cNvPr>
          <p:cNvSpPr>
            <a:spLocks noGrp="1"/>
          </p:cNvSpPr>
          <p:nvPr>
            <p:ph type="sldNum" sz="quarter" idx="11"/>
          </p:nvPr>
        </p:nvSpPr>
        <p:spPr/>
        <p:txBody>
          <a:bodyPr/>
          <a:lstStyle/>
          <a:p>
            <a:fld id="{4658F449-AC56-C64A-8488-86A10DE691DA}" type="slidenum">
              <a:rPr lang="en-US" smtClean="0"/>
              <a:pPr/>
              <a:t>6</a:t>
            </a:fld>
            <a:endParaRPr lang="en-US"/>
          </a:p>
        </p:txBody>
      </p:sp>
      <p:grpSp>
        <p:nvGrpSpPr>
          <p:cNvPr id="10" name="Group 9">
            <a:extLst>
              <a:ext uri="{FF2B5EF4-FFF2-40B4-BE49-F238E27FC236}">
                <a16:creationId xmlns:a16="http://schemas.microsoft.com/office/drawing/2014/main" id="{7621581A-D61C-BB4F-80FD-228C71CC4A22}"/>
              </a:ext>
            </a:extLst>
          </p:cNvPr>
          <p:cNvGrpSpPr/>
          <p:nvPr/>
        </p:nvGrpSpPr>
        <p:grpSpPr>
          <a:xfrm>
            <a:off x="1315628" y="1741565"/>
            <a:ext cx="9560743" cy="3686019"/>
            <a:chOff x="46836" y="2331935"/>
            <a:chExt cx="9560743" cy="3686019"/>
          </a:xfrm>
        </p:grpSpPr>
        <p:pic>
          <p:nvPicPr>
            <p:cNvPr id="5" name="Picture 4">
              <a:extLst>
                <a:ext uri="{FF2B5EF4-FFF2-40B4-BE49-F238E27FC236}">
                  <a16:creationId xmlns:a16="http://schemas.microsoft.com/office/drawing/2014/main" id="{78838ED2-CE74-1E45-BA00-57717C667A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3998" y="3287310"/>
              <a:ext cx="6286419" cy="2730644"/>
            </a:xfrm>
            <a:prstGeom prst="rect">
              <a:avLst/>
            </a:prstGeom>
          </p:spPr>
        </p:pic>
        <p:sp>
          <p:nvSpPr>
            <p:cNvPr id="6" name="Rectangle 5">
              <a:extLst>
                <a:ext uri="{FF2B5EF4-FFF2-40B4-BE49-F238E27FC236}">
                  <a16:creationId xmlns:a16="http://schemas.microsoft.com/office/drawing/2014/main" id="{4744F78A-065E-E645-9A82-4DEBC40A8577}"/>
                </a:ext>
              </a:extLst>
            </p:cNvPr>
            <p:cNvSpPr/>
            <p:nvPr/>
          </p:nvSpPr>
          <p:spPr>
            <a:xfrm>
              <a:off x="46836" y="3429000"/>
              <a:ext cx="2307750" cy="953659"/>
            </a:xfrm>
            <a:prstGeom prst="rect">
              <a:avLst/>
            </a:prstGeom>
          </p:spPr>
          <p:txBody>
            <a:bodyPr wrap="square">
              <a:spAutoFit/>
            </a:bodyPr>
            <a:lstStyle/>
            <a:p>
              <a:r>
                <a:rPr lang="en-US" sz="1097">
                  <a:solidFill>
                    <a:srgbClr val="1B4685"/>
                  </a:solidFill>
                  <a:latin typeface="Myriad Pro" charset="0"/>
                  <a:ea typeface="Myriad Pro" charset="0"/>
                  <a:cs typeface="Myriad Pro" charset="0"/>
                </a:rPr>
                <a:t>Research and Content</a:t>
              </a:r>
            </a:p>
            <a:p>
              <a:r>
                <a:rPr lang="en-US" sz="900">
                  <a:solidFill>
                    <a:srgbClr val="616365"/>
                  </a:solidFill>
                  <a:latin typeface="Myriad Pro" charset="0"/>
                  <a:ea typeface="Myriad Pro" charset="0"/>
                  <a:cs typeface="Myriad Pro" charset="0"/>
                </a:rPr>
                <a:t>Our research, tracking, and market intelligence services provide an accessible learning environment for those who are trying to wrap their arms and minds around emerging disruptive opportunities.</a:t>
              </a:r>
              <a:endParaRPr lang="en-US" sz="900">
                <a:latin typeface="Myriad Pro" charset="0"/>
                <a:ea typeface="Myriad Pro" charset="0"/>
                <a:cs typeface="Myriad Pro" charset="0"/>
              </a:endParaRPr>
            </a:p>
          </p:txBody>
        </p:sp>
        <p:sp>
          <p:nvSpPr>
            <p:cNvPr id="7" name="Rectangle 6">
              <a:extLst>
                <a:ext uri="{FF2B5EF4-FFF2-40B4-BE49-F238E27FC236}">
                  <a16:creationId xmlns:a16="http://schemas.microsoft.com/office/drawing/2014/main" id="{5B75652F-7847-6649-BE1C-769E2832D729}"/>
                </a:ext>
              </a:extLst>
            </p:cNvPr>
            <p:cNvSpPr/>
            <p:nvPr/>
          </p:nvSpPr>
          <p:spPr>
            <a:xfrm>
              <a:off x="3619862" y="2331935"/>
              <a:ext cx="2414690" cy="815160"/>
            </a:xfrm>
            <a:prstGeom prst="rect">
              <a:avLst/>
            </a:prstGeom>
          </p:spPr>
          <p:txBody>
            <a:bodyPr wrap="square">
              <a:spAutoFit/>
            </a:bodyPr>
            <a:lstStyle/>
            <a:p>
              <a:r>
                <a:rPr lang="en-US" sz="1097">
                  <a:solidFill>
                    <a:srgbClr val="1B4685"/>
                  </a:solidFill>
                  <a:latin typeface="Myriad Pro" charset="0"/>
                  <a:ea typeface="Myriad Pro" charset="0"/>
                  <a:cs typeface="Myriad Pro" charset="0"/>
                </a:rPr>
                <a:t>Strategy Consulting</a:t>
              </a:r>
            </a:p>
            <a:p>
              <a:r>
                <a:rPr lang="en-US" sz="900">
                  <a:solidFill>
                    <a:srgbClr val="616365"/>
                  </a:solidFill>
                  <a:latin typeface="Myriad Pro" charset="0"/>
                  <a:ea typeface="Myriad Pro" charset="0"/>
                  <a:cs typeface="Myriad Pro" charset="0"/>
                </a:rPr>
                <a:t>Our strategy and business development consulting services deliver creative innovation tools, practical methods and applied problem solving.</a:t>
              </a:r>
              <a:endParaRPr lang="en-US" sz="900">
                <a:latin typeface="Myriad Pro" charset="0"/>
                <a:ea typeface="Myriad Pro" charset="0"/>
                <a:cs typeface="Myriad Pro" charset="0"/>
              </a:endParaRPr>
            </a:p>
          </p:txBody>
        </p:sp>
        <p:sp>
          <p:nvSpPr>
            <p:cNvPr id="8" name="Rectangle 7">
              <a:extLst>
                <a:ext uri="{FF2B5EF4-FFF2-40B4-BE49-F238E27FC236}">
                  <a16:creationId xmlns:a16="http://schemas.microsoft.com/office/drawing/2014/main" id="{D46D7011-4409-1E43-BA7F-F3DC84A0B9D7}"/>
                </a:ext>
              </a:extLst>
            </p:cNvPr>
            <p:cNvSpPr/>
            <p:nvPr/>
          </p:nvSpPr>
          <p:spPr>
            <a:xfrm>
              <a:off x="7169997" y="3379333"/>
              <a:ext cx="2437582" cy="1092158"/>
            </a:xfrm>
            <a:prstGeom prst="rect">
              <a:avLst/>
            </a:prstGeom>
          </p:spPr>
          <p:txBody>
            <a:bodyPr wrap="square">
              <a:spAutoFit/>
            </a:bodyPr>
            <a:lstStyle/>
            <a:p>
              <a:r>
                <a:rPr lang="en-US" sz="1097">
                  <a:solidFill>
                    <a:srgbClr val="1B4685"/>
                  </a:solidFill>
                  <a:latin typeface="Myriad Pro" charset="0"/>
                  <a:ea typeface="Myriad Pro" charset="0"/>
                  <a:cs typeface="Myriad Pro" charset="0"/>
                </a:rPr>
                <a:t>Smart Systems Lab</a:t>
              </a:r>
            </a:p>
            <a:p>
              <a:r>
                <a:rPr lang="en-US" sz="900">
                  <a:solidFill>
                    <a:srgbClr val="616365"/>
                  </a:solidFill>
                  <a:latin typeface="Myriad Pro" charset="0"/>
                  <a:ea typeface="Myriad Pro" charset="0"/>
                  <a:cs typeface="Myriad Pro" charset="0"/>
                </a:rPr>
                <a:t>We are creating a real-world laboratory where organizations design, prototype, and test new models for delivering value and differentiation. The Lab’s mission is to enable business model, technology, and system-level innovation enabled by the Internet of Things.</a:t>
              </a:r>
              <a:endParaRPr lang="en-US" sz="900">
                <a:latin typeface="Myriad Pro" charset="0"/>
                <a:ea typeface="Myriad Pro" charset="0"/>
                <a:cs typeface="Myriad Pro" charset="0"/>
              </a:endParaRPr>
            </a:p>
          </p:txBody>
        </p:sp>
      </p:grpSp>
    </p:spTree>
    <p:extLst>
      <p:ext uri="{BB962C8B-B14F-4D97-AF65-F5344CB8AC3E}">
        <p14:creationId xmlns:p14="http://schemas.microsoft.com/office/powerpoint/2010/main" val="383542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4B56-5558-604D-BA2B-DAB1976E8B75}"/>
              </a:ext>
            </a:extLst>
          </p:cNvPr>
          <p:cNvSpPr>
            <a:spLocks noGrp="1"/>
          </p:cNvSpPr>
          <p:nvPr>
            <p:ph type="title"/>
          </p:nvPr>
        </p:nvSpPr>
        <p:spPr>
          <a:xfrm>
            <a:off x="838200" y="365125"/>
            <a:ext cx="9338534" cy="447675"/>
          </a:xfrm>
        </p:spPr>
        <p:txBody>
          <a:bodyPr/>
          <a:lstStyle/>
          <a:p>
            <a:r>
              <a:rPr lang="en-US" sz="3200"/>
              <a:t>Research Goals</a:t>
            </a:r>
            <a:endParaRPr lang="en-US"/>
          </a:p>
        </p:txBody>
      </p:sp>
      <p:sp>
        <p:nvSpPr>
          <p:cNvPr id="3" name="Footer Placeholder 2">
            <a:extLst>
              <a:ext uri="{FF2B5EF4-FFF2-40B4-BE49-F238E27FC236}">
                <a16:creationId xmlns:a16="http://schemas.microsoft.com/office/drawing/2014/main" id="{B50EAC4B-0740-0D4C-B310-621B4ECAA6DC}"/>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22BC5DED-49DB-194C-8FB7-0FC85C3A6CA0}"/>
              </a:ext>
            </a:extLst>
          </p:cNvPr>
          <p:cNvSpPr>
            <a:spLocks noGrp="1"/>
          </p:cNvSpPr>
          <p:nvPr>
            <p:ph type="sldNum" sz="quarter" idx="11"/>
          </p:nvPr>
        </p:nvSpPr>
        <p:spPr/>
        <p:txBody>
          <a:bodyPr/>
          <a:lstStyle/>
          <a:p>
            <a:fld id="{4658F449-AC56-C64A-8488-86A10DE691DA}" type="slidenum">
              <a:rPr lang="en-US" smtClean="0"/>
              <a:pPr/>
              <a:t>7</a:t>
            </a:fld>
            <a:endParaRPr lang="en-US"/>
          </a:p>
        </p:txBody>
      </p:sp>
      <p:sp>
        <p:nvSpPr>
          <p:cNvPr id="5" name="Text Placeholder 2">
            <a:extLst>
              <a:ext uri="{FF2B5EF4-FFF2-40B4-BE49-F238E27FC236}">
                <a16:creationId xmlns:a16="http://schemas.microsoft.com/office/drawing/2014/main" id="{863DD9EC-A1D0-A54D-B67C-990599D29DC7}"/>
              </a:ext>
            </a:extLst>
          </p:cNvPr>
          <p:cNvSpPr txBox="1">
            <a:spLocks/>
          </p:cNvSpPr>
          <p:nvPr/>
        </p:nvSpPr>
        <p:spPr>
          <a:xfrm>
            <a:off x="1311528" y="1595598"/>
            <a:ext cx="9338529" cy="433223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600"/>
              </a:spcAft>
              <a:buNone/>
            </a:pPr>
            <a:r>
              <a:rPr lang="en-US" sz="1600" dirty="0">
                <a:latin typeface="Montserrat" pitchFamily="2" charset="77"/>
              </a:rPr>
              <a:t>Examine various aspects of </a:t>
            </a:r>
            <a:r>
              <a:rPr lang="en-US" sz="1600" b="1" dirty="0">
                <a:solidFill>
                  <a:srgbClr val="0067B2"/>
                </a:solidFill>
                <a:latin typeface="Montserrat" pitchFamily="2" charset="77"/>
              </a:rPr>
              <a:t>energy management systems </a:t>
            </a:r>
            <a:r>
              <a:rPr lang="en-US" sz="1600" dirty="0">
                <a:latin typeface="Montserrat" pitchFamily="2" charset="77"/>
              </a:rPr>
              <a:t>as they relate to the </a:t>
            </a:r>
            <a:r>
              <a:rPr lang="en-US" sz="1600" b="1" dirty="0">
                <a:solidFill>
                  <a:srgbClr val="0067B2"/>
                </a:solidFill>
                <a:latin typeface="Montserrat" pitchFamily="2" charset="77"/>
              </a:rPr>
              <a:t>intelligent building </a:t>
            </a:r>
            <a:r>
              <a:rPr lang="en-US" sz="1600" dirty="0">
                <a:latin typeface="Montserrat" pitchFamily="2" charset="77"/>
              </a:rPr>
              <a:t>industry.</a:t>
            </a:r>
          </a:p>
          <a:p>
            <a:pPr lvl="1"/>
            <a:r>
              <a:rPr lang="en-US" sz="1400" b="1" dirty="0">
                <a:solidFill>
                  <a:srgbClr val="0067B2"/>
                </a:solidFill>
                <a:latin typeface="Montserrat" pitchFamily="2" charset="77"/>
              </a:rPr>
              <a:t>Define IBEMS </a:t>
            </a:r>
            <a:r>
              <a:rPr lang="en-US" sz="1400" dirty="0">
                <a:latin typeface="Montserrat" pitchFamily="2" charset="77"/>
              </a:rPr>
              <a:t>and describe the </a:t>
            </a:r>
            <a:r>
              <a:rPr lang="en-US" sz="1400" b="1" dirty="0">
                <a:solidFill>
                  <a:srgbClr val="0067B2"/>
                </a:solidFill>
                <a:latin typeface="Montserrat" pitchFamily="2" charset="77"/>
              </a:rPr>
              <a:t>current state of energy management capabilities </a:t>
            </a:r>
            <a:r>
              <a:rPr lang="en-US" sz="1400" dirty="0">
                <a:latin typeface="Montserrat" pitchFamily="2" charset="77"/>
              </a:rPr>
              <a:t>in intelligent buildings, including analyzing the current market structure and the position of key players</a:t>
            </a:r>
          </a:p>
          <a:p>
            <a:pPr lvl="1"/>
            <a:r>
              <a:rPr lang="en-US" sz="1400" b="1" dirty="0">
                <a:solidFill>
                  <a:srgbClr val="0067B2"/>
                </a:solidFill>
                <a:latin typeface="Montserrat" pitchFamily="2" charset="77"/>
              </a:rPr>
              <a:t>Contextualize IBEMS in the evolving distributed energy future</a:t>
            </a:r>
            <a:r>
              <a:rPr lang="en-US" sz="1400" dirty="0">
                <a:latin typeface="Montserrat" pitchFamily="2" charset="77"/>
              </a:rPr>
              <a:t>, exploring new business models that better integrate DER and onsite generation to more efficiently consume energy</a:t>
            </a:r>
          </a:p>
          <a:p>
            <a:pPr lvl="1"/>
            <a:r>
              <a:rPr lang="en-US" sz="1400" b="1" dirty="0">
                <a:solidFill>
                  <a:srgbClr val="0067B2"/>
                </a:solidFill>
                <a:latin typeface="Montserrat" pitchFamily="2" charset="77"/>
              </a:rPr>
              <a:t>Understand how key intelligent buildings stakeholders—architects, operators, and occupants—prioritize energy management </a:t>
            </a:r>
            <a:r>
              <a:rPr lang="en-US" sz="1400" dirty="0">
                <a:latin typeface="Montserrat" pitchFamily="2" charset="77"/>
              </a:rPr>
              <a:t>and which features and/or pain points influence adoption</a:t>
            </a:r>
            <a:endParaRPr lang="en-CA" sz="1400" dirty="0">
              <a:latin typeface="Montserrat" pitchFamily="2" charset="77"/>
            </a:endParaRPr>
          </a:p>
          <a:p>
            <a:endParaRPr lang="en-CA" sz="1600" dirty="0">
              <a:latin typeface="Montserrat" pitchFamily="2" charset="77"/>
            </a:endParaRPr>
          </a:p>
          <a:p>
            <a:pPr marL="0" indent="0">
              <a:spcAft>
                <a:spcPts val="600"/>
              </a:spcAft>
              <a:buNone/>
            </a:pPr>
            <a:endParaRPr lang="en-CA" sz="1600" dirty="0">
              <a:latin typeface="Montserrat" pitchFamily="2" charset="77"/>
            </a:endParaRPr>
          </a:p>
          <a:p>
            <a:pPr marL="0" indent="0">
              <a:spcAft>
                <a:spcPts val="600"/>
              </a:spcAft>
              <a:buNone/>
            </a:pPr>
            <a:r>
              <a:rPr lang="en-US" sz="1600" dirty="0">
                <a:latin typeface="Montserrat" pitchFamily="2" charset="77"/>
              </a:rPr>
              <a:t>Illuminate how the IBEMS opportunity will change as distributed energy and intelligent buildings evolve, providing </a:t>
            </a:r>
            <a:r>
              <a:rPr lang="en-US" sz="1600" b="1" dirty="0">
                <a:solidFill>
                  <a:srgbClr val="0067B2"/>
                </a:solidFill>
                <a:latin typeface="Montserrat" pitchFamily="2" charset="77"/>
              </a:rPr>
              <a:t>actionable insights </a:t>
            </a:r>
            <a:r>
              <a:rPr lang="en-US" sz="1600" dirty="0">
                <a:latin typeface="Montserrat" pitchFamily="2" charset="77"/>
              </a:rPr>
              <a:t>for how </a:t>
            </a:r>
            <a:r>
              <a:rPr lang="en-CA" sz="1600" dirty="0">
                <a:latin typeface="Montserrat" pitchFamily="2" charset="77"/>
              </a:rPr>
              <a:t>ecosystem participants can </a:t>
            </a:r>
            <a:r>
              <a:rPr lang="en-CA" sz="1600" b="1" dirty="0">
                <a:solidFill>
                  <a:srgbClr val="0067B2"/>
                </a:solidFill>
                <a:latin typeface="Montserrat" pitchFamily="2" charset="77"/>
              </a:rPr>
              <a:t>address new opportunities</a:t>
            </a:r>
            <a:r>
              <a:rPr lang="en-CA" sz="1600" dirty="0">
                <a:latin typeface="Montserrat" pitchFamily="2" charset="77"/>
              </a:rPr>
              <a:t>. </a:t>
            </a:r>
          </a:p>
          <a:p>
            <a:pPr lvl="1">
              <a:spcAft>
                <a:spcPts val="600"/>
              </a:spcAft>
            </a:pPr>
            <a:r>
              <a:rPr lang="en-CA" sz="1400" b="1" dirty="0">
                <a:solidFill>
                  <a:srgbClr val="0067B2"/>
                </a:solidFill>
                <a:latin typeface="Montserrat" pitchFamily="2" charset="77"/>
              </a:rPr>
              <a:t>Examine new go-to-market channels, player ecosystems, and innovator case studies </a:t>
            </a:r>
            <a:r>
              <a:rPr lang="en-CA" sz="1400" dirty="0">
                <a:latin typeface="Montserrat" pitchFamily="2" charset="77"/>
              </a:rPr>
              <a:t>related to IBEMS that are arising as the intelligent buildings market continues to evolve</a:t>
            </a:r>
          </a:p>
          <a:p>
            <a:pPr lvl="1"/>
            <a:r>
              <a:rPr lang="en-CA" sz="1400" b="1" dirty="0">
                <a:solidFill>
                  <a:srgbClr val="0067B2"/>
                </a:solidFill>
                <a:latin typeface="Montserrat" pitchFamily="2" charset="77"/>
              </a:rPr>
              <a:t>Develop recommendations for how firms should structure their organization and offerings</a:t>
            </a:r>
            <a:r>
              <a:rPr lang="en-CA" sz="1400" dirty="0">
                <a:solidFill>
                  <a:srgbClr val="0067B2"/>
                </a:solidFill>
                <a:latin typeface="Montserrat" pitchFamily="2" charset="77"/>
              </a:rPr>
              <a:t> </a:t>
            </a:r>
            <a:r>
              <a:rPr lang="en-CA" sz="1400" dirty="0">
                <a:latin typeface="Montserrat" pitchFamily="2" charset="77"/>
              </a:rPr>
              <a:t>to capture new value from IBEMS, from the perspectives of different ecosystem participants</a:t>
            </a:r>
            <a:endParaRPr lang="en-US" sz="1400" dirty="0">
              <a:latin typeface="Montserrat" pitchFamily="2" charset="77"/>
            </a:endParaRPr>
          </a:p>
        </p:txBody>
      </p:sp>
      <p:cxnSp>
        <p:nvCxnSpPr>
          <p:cNvPr id="6" name="Straight Connector 5">
            <a:extLst>
              <a:ext uri="{FF2B5EF4-FFF2-40B4-BE49-F238E27FC236}">
                <a16:creationId xmlns:a16="http://schemas.microsoft.com/office/drawing/2014/main" id="{A58E8AA5-3FB0-A047-9033-D083E089E7F8}"/>
              </a:ext>
            </a:extLst>
          </p:cNvPr>
          <p:cNvCxnSpPr>
            <a:cxnSpLocks/>
          </p:cNvCxnSpPr>
          <p:nvPr/>
        </p:nvCxnSpPr>
        <p:spPr>
          <a:xfrm>
            <a:off x="1227308" y="1595599"/>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FE39A9-8157-7843-A001-9929ADD197FC}"/>
              </a:ext>
            </a:extLst>
          </p:cNvPr>
          <p:cNvSpPr txBox="1"/>
          <p:nvPr/>
        </p:nvSpPr>
        <p:spPr>
          <a:xfrm>
            <a:off x="833388" y="1627210"/>
            <a:ext cx="309700" cy="461665"/>
          </a:xfrm>
          <a:prstGeom prst="rect">
            <a:avLst/>
          </a:prstGeom>
          <a:noFill/>
        </p:spPr>
        <p:txBody>
          <a:bodyPr wrap="none" rtlCol="0">
            <a:spAutoFit/>
          </a:bodyPr>
          <a:lstStyle/>
          <a:p>
            <a:r>
              <a:rPr lang="en-US" sz="2400" b="1">
                <a:solidFill>
                  <a:srgbClr val="0067B2"/>
                </a:solidFill>
              </a:rPr>
              <a:t>1</a:t>
            </a:r>
          </a:p>
        </p:txBody>
      </p:sp>
      <p:cxnSp>
        <p:nvCxnSpPr>
          <p:cNvPr id="8" name="Straight Connector 7">
            <a:extLst>
              <a:ext uri="{FF2B5EF4-FFF2-40B4-BE49-F238E27FC236}">
                <a16:creationId xmlns:a16="http://schemas.microsoft.com/office/drawing/2014/main" id="{E4A85639-C013-A841-9A27-9C5A782DC840}"/>
              </a:ext>
            </a:extLst>
          </p:cNvPr>
          <p:cNvCxnSpPr>
            <a:cxnSpLocks/>
          </p:cNvCxnSpPr>
          <p:nvPr/>
        </p:nvCxnSpPr>
        <p:spPr>
          <a:xfrm>
            <a:off x="1227308" y="4124256"/>
            <a:ext cx="0" cy="524889"/>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A1F281-5E3E-EB4B-B88D-FAD7DB4A829F}"/>
              </a:ext>
            </a:extLst>
          </p:cNvPr>
          <p:cNvSpPr txBox="1"/>
          <p:nvPr/>
        </p:nvSpPr>
        <p:spPr>
          <a:xfrm>
            <a:off x="833388" y="4155867"/>
            <a:ext cx="370614" cy="461665"/>
          </a:xfrm>
          <a:prstGeom prst="rect">
            <a:avLst/>
          </a:prstGeom>
          <a:noFill/>
        </p:spPr>
        <p:txBody>
          <a:bodyPr wrap="none" rtlCol="0">
            <a:spAutoFit/>
          </a:bodyPr>
          <a:lstStyle/>
          <a:p>
            <a:r>
              <a:rPr lang="en-US" sz="2400" b="1">
                <a:solidFill>
                  <a:srgbClr val="0067B2"/>
                </a:solidFill>
              </a:rPr>
              <a:t>2</a:t>
            </a:r>
          </a:p>
        </p:txBody>
      </p:sp>
      <p:sp>
        <p:nvSpPr>
          <p:cNvPr id="12" name="Rectangle 11">
            <a:extLst>
              <a:ext uri="{FF2B5EF4-FFF2-40B4-BE49-F238E27FC236}">
                <a16:creationId xmlns:a16="http://schemas.microsoft.com/office/drawing/2014/main" id="{2FF725FC-ADFC-704B-9360-8991F3413755}"/>
              </a:ext>
            </a:extLst>
          </p:cNvPr>
          <p:cNvSpPr/>
          <p:nvPr/>
        </p:nvSpPr>
        <p:spPr>
          <a:xfrm>
            <a:off x="7359823" y="6066073"/>
            <a:ext cx="3348994"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Tree>
    <p:extLst>
      <p:ext uri="{BB962C8B-B14F-4D97-AF65-F5344CB8AC3E}">
        <p14:creationId xmlns:p14="http://schemas.microsoft.com/office/powerpoint/2010/main" val="136540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6B6CA2-6AF6-F446-AA28-302DDEC49799}"/>
              </a:ext>
            </a:extLst>
          </p:cNvPr>
          <p:cNvSpPr>
            <a:spLocks noGrp="1"/>
          </p:cNvSpPr>
          <p:nvPr>
            <p:ph type="title"/>
          </p:nvPr>
        </p:nvSpPr>
        <p:spPr/>
        <p:txBody>
          <a:bodyPr/>
          <a:lstStyle/>
          <a:p>
            <a:r>
              <a:rPr lang="en-US"/>
              <a:t>Key Takeaways (1/2)</a:t>
            </a:r>
          </a:p>
        </p:txBody>
      </p:sp>
      <p:sp>
        <p:nvSpPr>
          <p:cNvPr id="5" name="Footer Placeholder 4">
            <a:extLst>
              <a:ext uri="{FF2B5EF4-FFF2-40B4-BE49-F238E27FC236}">
                <a16:creationId xmlns:a16="http://schemas.microsoft.com/office/drawing/2014/main" id="{871F7C09-2167-D04E-8247-3065860DDFD9}"/>
              </a:ext>
            </a:extLst>
          </p:cNvPr>
          <p:cNvSpPr>
            <a:spLocks noGrp="1"/>
          </p:cNvSpPr>
          <p:nvPr>
            <p:ph type="ftr" sz="quarter" idx="10"/>
          </p:nvPr>
        </p:nvSpPr>
        <p:spPr/>
        <p:txBody>
          <a:bodyPr/>
          <a:lstStyle/>
          <a:p>
            <a:r>
              <a:rPr lang="en-US" dirty="0"/>
              <a:t>Source:  Continental Automated Buildings Association</a:t>
            </a:r>
          </a:p>
        </p:txBody>
      </p:sp>
      <p:sp>
        <p:nvSpPr>
          <p:cNvPr id="6" name="Slide Number Placeholder 5">
            <a:extLst>
              <a:ext uri="{FF2B5EF4-FFF2-40B4-BE49-F238E27FC236}">
                <a16:creationId xmlns:a16="http://schemas.microsoft.com/office/drawing/2014/main" id="{876C1362-B4FE-C54B-8CCB-53A603B6DC01}"/>
              </a:ext>
            </a:extLst>
          </p:cNvPr>
          <p:cNvSpPr>
            <a:spLocks noGrp="1"/>
          </p:cNvSpPr>
          <p:nvPr>
            <p:ph type="sldNum" sz="quarter" idx="11"/>
          </p:nvPr>
        </p:nvSpPr>
        <p:spPr/>
        <p:txBody>
          <a:bodyPr/>
          <a:lstStyle/>
          <a:p>
            <a:fld id="{4658F449-AC56-C64A-8488-86A10DE691DA}" type="slidenum">
              <a:rPr lang="en-US" smtClean="0"/>
              <a:pPr/>
              <a:t>8</a:t>
            </a:fld>
            <a:endParaRPr lang="en-US"/>
          </a:p>
        </p:txBody>
      </p:sp>
      <p:sp>
        <p:nvSpPr>
          <p:cNvPr id="33" name="TextBox 32">
            <a:extLst>
              <a:ext uri="{FF2B5EF4-FFF2-40B4-BE49-F238E27FC236}">
                <a16:creationId xmlns:a16="http://schemas.microsoft.com/office/drawing/2014/main" id="{8A391B19-D16B-F943-A678-B9F48C51F0E3}"/>
              </a:ext>
            </a:extLst>
          </p:cNvPr>
          <p:cNvSpPr txBox="1"/>
          <p:nvPr/>
        </p:nvSpPr>
        <p:spPr>
          <a:xfrm>
            <a:off x="1453415" y="1201582"/>
            <a:ext cx="9160875" cy="1855822"/>
          </a:xfrm>
          <a:prstGeom prst="rect">
            <a:avLst/>
          </a:prstGeom>
          <a:noFill/>
        </p:spPr>
        <p:txBody>
          <a:bodyPr vert="horz" wrap="square" lIns="0" tIns="0" rIns="0" bIns="0" rtlCol="0" anchor="t">
            <a:noAutofit/>
          </a:bodyPr>
          <a:lstStyle/>
          <a:p>
            <a:pPr>
              <a:lnSpc>
                <a:spcPts val="1680"/>
              </a:lnSpc>
              <a:spcBef>
                <a:spcPts val="600"/>
              </a:spcBef>
            </a:pPr>
            <a:r>
              <a:rPr lang="en-US" sz="1598" b="1">
                <a:solidFill>
                  <a:schemeClr val="tx2"/>
                </a:solidFill>
                <a:latin typeface="Montserrat" pitchFamily="2" charset="77"/>
              </a:rPr>
              <a:t>As Intelligent Building Technologies Evolve and Sustainability Becomes Prioritized, IBEMS Need to Evolve Beyond Simple Applications</a:t>
            </a:r>
            <a:r>
              <a:rPr lang="en-US" sz="1598">
                <a:solidFill>
                  <a:schemeClr val="tx2"/>
                </a:solidFill>
                <a:latin typeface="Montserrat" pitchFamily="2" charset="77"/>
              </a:rPr>
              <a:t>: Over the past decade, the technological capabilities of IBEMS have grown exponentially and new ways of incorporating sustainable power have emerged. However, most operators still struggle to gain value of their IBEMS products beyond simple scheduling and root-cause analysis functions</a:t>
            </a:r>
          </a:p>
          <a:p>
            <a:pPr marL="285750" indent="-285750">
              <a:lnSpc>
                <a:spcPts val="1680"/>
              </a:lnSpc>
              <a:spcBef>
                <a:spcPts val="600"/>
              </a:spcBef>
              <a:buFont typeface="Arial" panose="020B0604020202020204" pitchFamily="34" charset="0"/>
              <a:buChar char="•"/>
            </a:pPr>
            <a:r>
              <a:rPr lang="en-US" sz="1400">
                <a:solidFill>
                  <a:schemeClr val="tx2"/>
                </a:solidFill>
                <a:latin typeface="Montserrat" pitchFamily="2" charset="77"/>
              </a:rPr>
              <a:t>Suppliers develop IBEMS solutions without understanding a building’s DER capabilities, data structure, and occupant needs</a:t>
            </a:r>
          </a:p>
          <a:p>
            <a:pPr marL="285750" indent="-285750">
              <a:lnSpc>
                <a:spcPts val="1680"/>
              </a:lnSpc>
              <a:spcBef>
                <a:spcPts val="600"/>
              </a:spcBef>
              <a:buFont typeface="Arial" panose="020B0604020202020204" pitchFamily="34" charset="0"/>
              <a:buChar char="•"/>
            </a:pPr>
            <a:r>
              <a:rPr lang="en-US" sz="1400">
                <a:solidFill>
                  <a:schemeClr val="tx2"/>
                </a:solidFill>
                <a:latin typeface="Montserrat" pitchFamily="2" charset="77"/>
              </a:rPr>
              <a:t>Operators are mostly focused on near-term ROI, rather than longer-term energy savings or occupant satisfaction</a:t>
            </a:r>
          </a:p>
          <a:p>
            <a:pPr marL="285750" indent="-285750">
              <a:lnSpc>
                <a:spcPts val="1680"/>
              </a:lnSpc>
              <a:spcBef>
                <a:spcPts val="600"/>
              </a:spcBef>
              <a:buFont typeface="Arial" panose="020B0604020202020204" pitchFamily="34" charset="0"/>
              <a:buChar char="•"/>
            </a:pPr>
            <a:r>
              <a:rPr lang="en-US" sz="1400">
                <a:solidFill>
                  <a:schemeClr val="tx2"/>
                </a:solidFill>
                <a:latin typeface="Montserrat" pitchFamily="2" charset="77"/>
              </a:rPr>
              <a:t>Buildings lack historical and predictive data, and often fail to have advanced metering infrastructure in place</a:t>
            </a:r>
          </a:p>
        </p:txBody>
      </p:sp>
      <p:cxnSp>
        <p:nvCxnSpPr>
          <p:cNvPr id="34" name="Straight Connector 33">
            <a:extLst>
              <a:ext uri="{FF2B5EF4-FFF2-40B4-BE49-F238E27FC236}">
                <a16:creationId xmlns:a16="http://schemas.microsoft.com/office/drawing/2014/main" id="{61E3413A-6391-4141-A3AE-E16D8272DA49}"/>
              </a:ext>
            </a:extLst>
          </p:cNvPr>
          <p:cNvCxnSpPr>
            <a:cxnSpLocks/>
          </p:cNvCxnSpPr>
          <p:nvPr/>
        </p:nvCxnSpPr>
        <p:spPr>
          <a:xfrm>
            <a:off x="1274484" y="1267840"/>
            <a:ext cx="0" cy="682875"/>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EB965C8-32DD-4E40-8967-7161FEC3F1E3}"/>
              </a:ext>
            </a:extLst>
          </p:cNvPr>
          <p:cNvSpPr txBox="1"/>
          <p:nvPr/>
        </p:nvSpPr>
        <p:spPr>
          <a:xfrm>
            <a:off x="867495" y="1347660"/>
            <a:ext cx="365806" cy="522900"/>
          </a:xfrm>
          <a:prstGeom prst="rect">
            <a:avLst/>
          </a:prstGeom>
          <a:noFill/>
        </p:spPr>
        <p:txBody>
          <a:bodyPr wrap="none" rtlCol="0">
            <a:spAutoFit/>
          </a:bodyPr>
          <a:lstStyle/>
          <a:p>
            <a:r>
              <a:rPr lang="en-US" sz="2798" b="1">
                <a:solidFill>
                  <a:srgbClr val="0067B2"/>
                </a:solidFill>
              </a:rPr>
              <a:t>1</a:t>
            </a:r>
          </a:p>
        </p:txBody>
      </p:sp>
      <p:sp>
        <p:nvSpPr>
          <p:cNvPr id="36" name="TextBox 35">
            <a:extLst>
              <a:ext uri="{FF2B5EF4-FFF2-40B4-BE49-F238E27FC236}">
                <a16:creationId xmlns:a16="http://schemas.microsoft.com/office/drawing/2014/main" id="{C64F7272-DE85-7748-9842-DDE35F21BAF3}"/>
              </a:ext>
            </a:extLst>
          </p:cNvPr>
          <p:cNvSpPr txBox="1"/>
          <p:nvPr/>
        </p:nvSpPr>
        <p:spPr>
          <a:xfrm>
            <a:off x="1467684" y="3119095"/>
            <a:ext cx="9160860" cy="1706796"/>
          </a:xfrm>
          <a:prstGeom prst="rect">
            <a:avLst/>
          </a:prstGeom>
          <a:noFill/>
        </p:spPr>
        <p:txBody>
          <a:bodyPr vert="horz" wrap="square" lIns="0" tIns="0" rIns="0" bIns="0" rtlCol="0" anchor="t">
            <a:noAutofit/>
          </a:bodyPr>
          <a:lstStyle/>
          <a:p>
            <a:pPr>
              <a:spcBef>
                <a:spcPts val="600"/>
              </a:spcBef>
            </a:pPr>
            <a:r>
              <a:rPr lang="en-US" sz="1598" b="1">
                <a:solidFill>
                  <a:schemeClr val="tx2"/>
                </a:solidFill>
              </a:rPr>
              <a:t>The IBEMS Market is Dominated by Outdated BAS/BMS Solutions from Large Suppliers: </a:t>
            </a:r>
            <a:r>
              <a:rPr lang="en-US" sz="1598">
                <a:solidFill>
                  <a:schemeClr val="tx2"/>
                </a:solidFill>
              </a:rPr>
              <a:t>Large BAS/BMS suppliers have a high adoption base of buildings who are locked-in to their brand. They have little incentive to innovate, given that further automation and efficiencies would cannibalize their lucrative service contracts</a:t>
            </a:r>
          </a:p>
          <a:p>
            <a:pPr marL="285750" indent="-285750">
              <a:spcBef>
                <a:spcPts val="600"/>
              </a:spcBef>
              <a:buFont typeface="Arial" panose="020B0604020202020204" pitchFamily="34" charset="0"/>
              <a:buChar char="•"/>
            </a:pPr>
            <a:r>
              <a:rPr lang="en-US" sz="1400">
                <a:solidFill>
                  <a:schemeClr val="tx2"/>
                </a:solidFill>
              </a:rPr>
              <a:t>Energy-focused suppliers are pushing focused applications for energy-related uses like submetering and billing</a:t>
            </a:r>
          </a:p>
          <a:p>
            <a:pPr marL="285750" indent="-285750">
              <a:spcBef>
                <a:spcPts val="600"/>
              </a:spcBef>
              <a:buFont typeface="Arial" panose="020B0604020202020204" pitchFamily="34" charset="0"/>
              <a:buChar char="•"/>
            </a:pPr>
            <a:r>
              <a:rPr lang="en-US" sz="1400">
                <a:solidFill>
                  <a:schemeClr val="tx2"/>
                </a:solidFill>
              </a:rPr>
              <a:t>Horizontal innovators are seeking to apply analytics or control-based technologies to achieve energy efficiency</a:t>
            </a:r>
          </a:p>
          <a:p>
            <a:pPr marL="285750" indent="-285750">
              <a:spcBef>
                <a:spcPts val="600"/>
              </a:spcBef>
              <a:buFont typeface="Arial" panose="020B0604020202020204" pitchFamily="34" charset="0"/>
              <a:buChar char="•"/>
            </a:pPr>
            <a:r>
              <a:rPr lang="en-US" sz="1400">
                <a:solidFill>
                  <a:schemeClr val="tx2"/>
                </a:solidFill>
              </a:rPr>
              <a:t>Recently, innovators are applying digital twin technologies to holistically manage energy alongside other building functions</a:t>
            </a:r>
            <a:endParaRPr lang="en-US" sz="1598">
              <a:solidFill>
                <a:schemeClr val="tx2"/>
              </a:solidFill>
            </a:endParaRPr>
          </a:p>
        </p:txBody>
      </p:sp>
      <p:cxnSp>
        <p:nvCxnSpPr>
          <p:cNvPr id="37" name="Straight Connector 36">
            <a:extLst>
              <a:ext uri="{FF2B5EF4-FFF2-40B4-BE49-F238E27FC236}">
                <a16:creationId xmlns:a16="http://schemas.microsoft.com/office/drawing/2014/main" id="{E4355E17-F1D9-1A40-A1F4-50B588FBED5C}"/>
              </a:ext>
            </a:extLst>
          </p:cNvPr>
          <p:cNvCxnSpPr>
            <a:cxnSpLocks/>
          </p:cNvCxnSpPr>
          <p:nvPr/>
        </p:nvCxnSpPr>
        <p:spPr>
          <a:xfrm>
            <a:off x="1274484" y="3119095"/>
            <a:ext cx="0" cy="683175"/>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013845D-EB4A-144A-A8B3-8AFBD2CF93C9}"/>
              </a:ext>
            </a:extLst>
          </p:cNvPr>
          <p:cNvSpPr txBox="1"/>
          <p:nvPr/>
        </p:nvSpPr>
        <p:spPr>
          <a:xfrm>
            <a:off x="833392" y="3199075"/>
            <a:ext cx="365806" cy="522900"/>
          </a:xfrm>
          <a:prstGeom prst="rect">
            <a:avLst/>
          </a:prstGeom>
          <a:noFill/>
        </p:spPr>
        <p:txBody>
          <a:bodyPr wrap="none" rtlCol="0">
            <a:spAutoFit/>
          </a:bodyPr>
          <a:lstStyle/>
          <a:p>
            <a:r>
              <a:rPr lang="en-US" sz="2798" b="1">
                <a:solidFill>
                  <a:srgbClr val="0067B2"/>
                </a:solidFill>
              </a:rPr>
              <a:t>2</a:t>
            </a:r>
          </a:p>
        </p:txBody>
      </p:sp>
      <p:sp>
        <p:nvSpPr>
          <p:cNvPr id="39" name="TextBox 38">
            <a:extLst>
              <a:ext uri="{FF2B5EF4-FFF2-40B4-BE49-F238E27FC236}">
                <a16:creationId xmlns:a16="http://schemas.microsoft.com/office/drawing/2014/main" id="{9DBDCBA2-4DD4-3F44-9F44-4AB44B863778}"/>
              </a:ext>
            </a:extLst>
          </p:cNvPr>
          <p:cNvSpPr txBox="1"/>
          <p:nvPr/>
        </p:nvSpPr>
        <p:spPr>
          <a:xfrm>
            <a:off x="833392" y="4984083"/>
            <a:ext cx="365806" cy="522900"/>
          </a:xfrm>
          <a:prstGeom prst="rect">
            <a:avLst/>
          </a:prstGeom>
          <a:noFill/>
        </p:spPr>
        <p:txBody>
          <a:bodyPr wrap="none" rtlCol="0">
            <a:spAutoFit/>
          </a:bodyPr>
          <a:lstStyle/>
          <a:p>
            <a:r>
              <a:rPr lang="en-US" sz="2798" b="1">
                <a:solidFill>
                  <a:srgbClr val="0067B2"/>
                </a:solidFill>
              </a:rPr>
              <a:t>3</a:t>
            </a:r>
          </a:p>
        </p:txBody>
      </p:sp>
      <p:sp>
        <p:nvSpPr>
          <p:cNvPr id="40" name="TextBox 39">
            <a:extLst>
              <a:ext uri="{FF2B5EF4-FFF2-40B4-BE49-F238E27FC236}">
                <a16:creationId xmlns:a16="http://schemas.microsoft.com/office/drawing/2014/main" id="{CC7E6030-D517-C447-A4A7-437EA5696BF1}"/>
              </a:ext>
            </a:extLst>
          </p:cNvPr>
          <p:cNvSpPr txBox="1"/>
          <p:nvPr/>
        </p:nvSpPr>
        <p:spPr>
          <a:xfrm>
            <a:off x="1453415" y="4903945"/>
            <a:ext cx="9160860" cy="1504945"/>
          </a:xfrm>
          <a:prstGeom prst="rect">
            <a:avLst/>
          </a:prstGeom>
          <a:noFill/>
        </p:spPr>
        <p:txBody>
          <a:bodyPr vert="horz" wrap="square" lIns="0" tIns="0" rIns="0" bIns="0" rtlCol="0" anchor="t">
            <a:noAutofit/>
          </a:bodyPr>
          <a:lstStyle/>
          <a:p>
            <a:pPr>
              <a:spcBef>
                <a:spcPts val="600"/>
              </a:spcBef>
            </a:pPr>
            <a:r>
              <a:rPr lang="en-US" sz="1598" b="1">
                <a:solidFill>
                  <a:schemeClr val="tx2"/>
                </a:solidFill>
              </a:rPr>
              <a:t>While BACnet Adoption is Increasing, Further Protocol Consolidation and Data Labeling Standardization Need to Occur: </a:t>
            </a:r>
            <a:r>
              <a:rPr lang="en-US" sz="1598">
                <a:solidFill>
                  <a:schemeClr val="tx2"/>
                </a:solidFill>
              </a:rPr>
              <a:t>Though BACnet use is increasing, buildings have trouble adopting a standard data labeling or naming convention, though organization like Brick and Project Haystack seek to address this issue</a:t>
            </a:r>
          </a:p>
          <a:p>
            <a:pPr marL="285750" indent="-285750">
              <a:spcBef>
                <a:spcPts val="600"/>
              </a:spcBef>
              <a:buFont typeface="Arial" panose="020B0604020202020204" pitchFamily="34" charset="0"/>
              <a:buChar char="•"/>
            </a:pPr>
            <a:r>
              <a:rPr lang="en-US" sz="1400">
                <a:solidFill>
                  <a:schemeClr val="tx2"/>
                </a:solidFill>
              </a:rPr>
              <a:t>Greater technology-based standardization during construction can solve interoperability and data sharing issues</a:t>
            </a:r>
          </a:p>
          <a:p>
            <a:pPr marL="285750" indent="-285750">
              <a:spcBef>
                <a:spcPts val="600"/>
              </a:spcBef>
              <a:buFont typeface="Arial" panose="020B0604020202020204" pitchFamily="34" charset="0"/>
              <a:buChar char="•"/>
            </a:pPr>
            <a:r>
              <a:rPr lang="en-US" sz="1400">
                <a:solidFill>
                  <a:schemeClr val="tx2"/>
                </a:solidFill>
              </a:rPr>
              <a:t>Building data, KPIs, and functions are labeled differently according to region, BMS provider, and occupant demographics</a:t>
            </a:r>
            <a:endParaRPr lang="en-US" sz="1598">
              <a:solidFill>
                <a:schemeClr val="tx2"/>
              </a:solidFill>
            </a:endParaRPr>
          </a:p>
        </p:txBody>
      </p:sp>
      <p:cxnSp>
        <p:nvCxnSpPr>
          <p:cNvPr id="41" name="Straight Connector 40">
            <a:extLst>
              <a:ext uri="{FF2B5EF4-FFF2-40B4-BE49-F238E27FC236}">
                <a16:creationId xmlns:a16="http://schemas.microsoft.com/office/drawing/2014/main" id="{C7394DBE-D724-2141-B52F-9405F6F628A0}"/>
              </a:ext>
            </a:extLst>
          </p:cNvPr>
          <p:cNvCxnSpPr>
            <a:cxnSpLocks/>
          </p:cNvCxnSpPr>
          <p:nvPr/>
        </p:nvCxnSpPr>
        <p:spPr>
          <a:xfrm>
            <a:off x="1274484" y="4895763"/>
            <a:ext cx="0" cy="683175"/>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C9FF8FD-FCA6-DF49-BD52-5E243AF2779F}"/>
              </a:ext>
            </a:extLst>
          </p:cNvPr>
          <p:cNvSpPr/>
          <p:nvPr/>
        </p:nvSpPr>
        <p:spPr>
          <a:xfrm>
            <a:off x="6987864" y="6486944"/>
            <a:ext cx="3348994"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Tree>
    <p:extLst>
      <p:ext uri="{BB962C8B-B14F-4D97-AF65-F5344CB8AC3E}">
        <p14:creationId xmlns:p14="http://schemas.microsoft.com/office/powerpoint/2010/main" val="163620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230F-9E4F-BF47-9521-5D3A2606DA98}"/>
              </a:ext>
            </a:extLst>
          </p:cNvPr>
          <p:cNvSpPr>
            <a:spLocks noGrp="1"/>
          </p:cNvSpPr>
          <p:nvPr>
            <p:ph type="title"/>
          </p:nvPr>
        </p:nvSpPr>
        <p:spPr/>
        <p:txBody>
          <a:bodyPr/>
          <a:lstStyle/>
          <a:p>
            <a:r>
              <a:rPr lang="en-US"/>
              <a:t>Key Takeaways (2/2)</a:t>
            </a:r>
          </a:p>
        </p:txBody>
      </p:sp>
      <p:sp>
        <p:nvSpPr>
          <p:cNvPr id="3" name="Footer Placeholder 2">
            <a:extLst>
              <a:ext uri="{FF2B5EF4-FFF2-40B4-BE49-F238E27FC236}">
                <a16:creationId xmlns:a16="http://schemas.microsoft.com/office/drawing/2014/main" id="{50E916F1-EFDD-FD4C-949E-9843BDAD004D}"/>
              </a:ext>
            </a:extLst>
          </p:cNvPr>
          <p:cNvSpPr>
            <a:spLocks noGrp="1"/>
          </p:cNvSpPr>
          <p:nvPr>
            <p:ph type="ftr" sz="quarter" idx="10"/>
          </p:nvPr>
        </p:nvSpPr>
        <p:spPr/>
        <p:txBody>
          <a:bodyPr/>
          <a:lstStyle/>
          <a:p>
            <a:r>
              <a:rPr lang="en-US" dirty="0"/>
              <a:t>Source:  Continental Automated Buildings Association</a:t>
            </a:r>
          </a:p>
        </p:txBody>
      </p:sp>
      <p:sp>
        <p:nvSpPr>
          <p:cNvPr id="4" name="Slide Number Placeholder 3">
            <a:extLst>
              <a:ext uri="{FF2B5EF4-FFF2-40B4-BE49-F238E27FC236}">
                <a16:creationId xmlns:a16="http://schemas.microsoft.com/office/drawing/2014/main" id="{9BB681BB-E85A-BC43-8DA9-504EBAB8E8FF}"/>
              </a:ext>
            </a:extLst>
          </p:cNvPr>
          <p:cNvSpPr>
            <a:spLocks noGrp="1"/>
          </p:cNvSpPr>
          <p:nvPr>
            <p:ph type="sldNum" sz="quarter" idx="11"/>
          </p:nvPr>
        </p:nvSpPr>
        <p:spPr/>
        <p:txBody>
          <a:bodyPr/>
          <a:lstStyle/>
          <a:p>
            <a:fld id="{4658F449-AC56-C64A-8488-86A10DE691DA}" type="slidenum">
              <a:rPr lang="en-US" smtClean="0"/>
              <a:pPr/>
              <a:t>9</a:t>
            </a:fld>
            <a:endParaRPr lang="en-US"/>
          </a:p>
        </p:txBody>
      </p:sp>
      <p:sp>
        <p:nvSpPr>
          <p:cNvPr id="37" name="TextBox 36">
            <a:extLst>
              <a:ext uri="{FF2B5EF4-FFF2-40B4-BE49-F238E27FC236}">
                <a16:creationId xmlns:a16="http://schemas.microsoft.com/office/drawing/2014/main" id="{B4A3389D-5DE9-1B4D-A5DC-D029CF7423BD}"/>
              </a:ext>
            </a:extLst>
          </p:cNvPr>
          <p:cNvSpPr txBox="1"/>
          <p:nvPr/>
        </p:nvSpPr>
        <p:spPr>
          <a:xfrm>
            <a:off x="812861" y="1567068"/>
            <a:ext cx="365806" cy="522900"/>
          </a:xfrm>
          <a:prstGeom prst="rect">
            <a:avLst/>
          </a:prstGeom>
          <a:noFill/>
        </p:spPr>
        <p:txBody>
          <a:bodyPr wrap="none" rtlCol="0">
            <a:spAutoFit/>
          </a:bodyPr>
          <a:lstStyle/>
          <a:p>
            <a:r>
              <a:rPr lang="en-US" sz="2798" b="1" dirty="0">
                <a:solidFill>
                  <a:srgbClr val="0067B2"/>
                </a:solidFill>
              </a:rPr>
              <a:t>4</a:t>
            </a:r>
          </a:p>
        </p:txBody>
      </p:sp>
      <p:sp>
        <p:nvSpPr>
          <p:cNvPr id="38" name="TextBox 37">
            <a:extLst>
              <a:ext uri="{FF2B5EF4-FFF2-40B4-BE49-F238E27FC236}">
                <a16:creationId xmlns:a16="http://schemas.microsoft.com/office/drawing/2014/main" id="{55E18C9E-0760-2843-90FA-E6738BB0C617}"/>
              </a:ext>
            </a:extLst>
          </p:cNvPr>
          <p:cNvSpPr txBox="1"/>
          <p:nvPr/>
        </p:nvSpPr>
        <p:spPr>
          <a:xfrm>
            <a:off x="1453415" y="1296067"/>
            <a:ext cx="9160860" cy="2353184"/>
          </a:xfrm>
          <a:prstGeom prst="rect">
            <a:avLst/>
          </a:prstGeom>
          <a:noFill/>
        </p:spPr>
        <p:txBody>
          <a:bodyPr vert="horz" wrap="square" lIns="0" tIns="0" rIns="0" bIns="0" rtlCol="0" anchor="t">
            <a:noAutofit/>
          </a:bodyPr>
          <a:lstStyle/>
          <a:p>
            <a:pPr>
              <a:spcBef>
                <a:spcPts val="600"/>
              </a:spcBef>
            </a:pPr>
            <a:r>
              <a:rPr lang="en-US" sz="1598" b="1">
                <a:solidFill>
                  <a:schemeClr val="tx2"/>
                </a:solidFill>
              </a:rPr>
              <a:t>GEBs Can Help Operators Achieve Massive Cost and Energy Savings, but Utilities and Governments Must Support This Evolution: </a:t>
            </a:r>
            <a:r>
              <a:rPr lang="en-US" sz="1598">
                <a:solidFill>
                  <a:schemeClr val="tx2"/>
                </a:solidFill>
              </a:rPr>
              <a:t>The emerging model of a grid-interactive efficient building (GEB) can automatically respond to utility price signals and allow for load flexibility. However, regulators and utilities need to offer buildings the right incentives and financing to meet the technical requirements that GEBs demand</a:t>
            </a:r>
          </a:p>
          <a:p>
            <a:pPr marL="285750" indent="-285750">
              <a:spcBef>
                <a:spcPts val="600"/>
              </a:spcBef>
              <a:buFont typeface="Arial" panose="020B0604020202020204" pitchFamily="34" charset="0"/>
              <a:buChar char="•"/>
            </a:pPr>
            <a:r>
              <a:rPr lang="en-US" sz="1400">
                <a:solidFill>
                  <a:schemeClr val="tx2"/>
                </a:solidFill>
              </a:rPr>
              <a:t>Most buildings lack GEB capabilities due to outdated technology infrastructure and utility time-of-use pricing maturity</a:t>
            </a:r>
          </a:p>
          <a:p>
            <a:pPr marL="285750" indent="-285750">
              <a:spcBef>
                <a:spcPts val="600"/>
              </a:spcBef>
              <a:buFont typeface="Arial" panose="020B0604020202020204" pitchFamily="34" charset="0"/>
              <a:buChar char="•"/>
            </a:pPr>
            <a:r>
              <a:rPr lang="en-US" sz="1400">
                <a:solidFill>
                  <a:schemeClr val="tx2"/>
                </a:solidFill>
              </a:rPr>
              <a:t>Buildings need both DER integration and on-site energy storage for automated load shifting and sustainable energy use</a:t>
            </a:r>
          </a:p>
          <a:p>
            <a:pPr marL="285750" indent="-285750">
              <a:spcBef>
                <a:spcPts val="600"/>
              </a:spcBef>
              <a:buFont typeface="Arial" panose="020B0604020202020204" pitchFamily="34" charset="0"/>
              <a:buChar char="•"/>
            </a:pPr>
            <a:r>
              <a:rPr lang="en-US" sz="1400">
                <a:solidFill>
                  <a:schemeClr val="tx2"/>
                </a:solidFill>
              </a:rPr>
              <a:t>Occupancy sensing, full lighting controls, and advanced metering infrastructure are other technologies to enable GEBs</a:t>
            </a:r>
          </a:p>
          <a:p>
            <a:pPr marL="285750" indent="-285750">
              <a:spcBef>
                <a:spcPts val="600"/>
              </a:spcBef>
              <a:buFont typeface="Arial" panose="020B0604020202020204" pitchFamily="34" charset="0"/>
              <a:buChar char="•"/>
            </a:pPr>
            <a:r>
              <a:rPr lang="en-US" sz="1400">
                <a:solidFill>
                  <a:schemeClr val="tx2"/>
                </a:solidFill>
              </a:rPr>
              <a:t>Grid interactivity will intensify utility-related cybersecurity concerns, at both the network and device/field levels</a:t>
            </a:r>
            <a:endParaRPr lang="en-US" sz="1598">
              <a:solidFill>
                <a:schemeClr val="tx2"/>
              </a:solidFill>
            </a:endParaRPr>
          </a:p>
        </p:txBody>
      </p:sp>
      <p:cxnSp>
        <p:nvCxnSpPr>
          <p:cNvPr id="39" name="Straight Connector 38">
            <a:extLst>
              <a:ext uri="{FF2B5EF4-FFF2-40B4-BE49-F238E27FC236}">
                <a16:creationId xmlns:a16="http://schemas.microsoft.com/office/drawing/2014/main" id="{F5D91E87-0314-CD44-8958-01D3565E84DF}"/>
              </a:ext>
            </a:extLst>
          </p:cNvPr>
          <p:cNvCxnSpPr>
            <a:cxnSpLocks/>
          </p:cNvCxnSpPr>
          <p:nvPr/>
        </p:nvCxnSpPr>
        <p:spPr>
          <a:xfrm flipH="1">
            <a:off x="1253957" y="1336694"/>
            <a:ext cx="9238" cy="936901"/>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77EB2AB-A769-3742-8EA6-36BAC643C990}"/>
              </a:ext>
            </a:extLst>
          </p:cNvPr>
          <p:cNvSpPr txBox="1"/>
          <p:nvPr/>
        </p:nvSpPr>
        <p:spPr>
          <a:xfrm>
            <a:off x="812861" y="3987894"/>
            <a:ext cx="365806" cy="522900"/>
          </a:xfrm>
          <a:prstGeom prst="rect">
            <a:avLst/>
          </a:prstGeom>
          <a:noFill/>
        </p:spPr>
        <p:txBody>
          <a:bodyPr wrap="none" rtlCol="0">
            <a:spAutoFit/>
          </a:bodyPr>
          <a:lstStyle/>
          <a:p>
            <a:r>
              <a:rPr lang="en-US" sz="2798" b="1">
                <a:solidFill>
                  <a:srgbClr val="0067B2"/>
                </a:solidFill>
              </a:rPr>
              <a:t>5</a:t>
            </a:r>
          </a:p>
        </p:txBody>
      </p:sp>
      <p:sp>
        <p:nvSpPr>
          <p:cNvPr id="41" name="TextBox 40">
            <a:extLst>
              <a:ext uri="{FF2B5EF4-FFF2-40B4-BE49-F238E27FC236}">
                <a16:creationId xmlns:a16="http://schemas.microsoft.com/office/drawing/2014/main" id="{E031E2FB-0AA0-354B-9267-DE3488905F86}"/>
              </a:ext>
            </a:extLst>
          </p:cNvPr>
          <p:cNvSpPr txBox="1"/>
          <p:nvPr/>
        </p:nvSpPr>
        <p:spPr>
          <a:xfrm>
            <a:off x="1465626" y="3844325"/>
            <a:ext cx="9160860" cy="2201986"/>
          </a:xfrm>
          <a:prstGeom prst="rect">
            <a:avLst/>
          </a:prstGeom>
          <a:noFill/>
        </p:spPr>
        <p:txBody>
          <a:bodyPr vert="horz" wrap="square" lIns="0" tIns="0" rIns="0" bIns="0" rtlCol="0" anchor="t">
            <a:noAutofit/>
          </a:bodyPr>
          <a:lstStyle/>
          <a:p>
            <a:pPr>
              <a:spcBef>
                <a:spcPts val="600"/>
              </a:spcBef>
            </a:pPr>
            <a:r>
              <a:rPr lang="en-US" sz="1598" b="1">
                <a:solidFill>
                  <a:schemeClr val="tx2"/>
                </a:solidFill>
              </a:rPr>
              <a:t>The COVID-19 Pandemic’s Impact on IBEMS Remains Unclear:</a:t>
            </a:r>
            <a:r>
              <a:rPr lang="en-US" sz="1598">
                <a:solidFill>
                  <a:schemeClr val="tx2"/>
                </a:solidFill>
              </a:rPr>
              <a:t> While the pandemic will increase the overall costs to operate and construct buildings, as operators implement social distancing and expand sanitization, it remains unclear how the pandemic will ultimately affect energy management in buildings</a:t>
            </a:r>
          </a:p>
          <a:p>
            <a:pPr marL="285750" indent="-285750">
              <a:spcBef>
                <a:spcPts val="600"/>
              </a:spcBef>
              <a:buFont typeface="Arial" panose="020B0604020202020204" pitchFamily="34" charset="0"/>
              <a:buChar char="•"/>
            </a:pPr>
            <a:r>
              <a:rPr lang="en-US" sz="1400">
                <a:solidFill>
                  <a:schemeClr val="tx2"/>
                </a:solidFill>
              </a:rPr>
              <a:t>Most occupants, operators, and constructors believe that COVID-19 will impact the prioritization of energy management and sustainability in buildings, but they are almost evenly divided on whether their importance will increase or decrease</a:t>
            </a:r>
          </a:p>
          <a:p>
            <a:pPr marL="285750" indent="-285750">
              <a:spcBef>
                <a:spcPts val="600"/>
              </a:spcBef>
              <a:buFont typeface="Arial" panose="020B0604020202020204" pitchFamily="34" charset="0"/>
              <a:buChar char="•"/>
            </a:pPr>
            <a:r>
              <a:rPr lang="en-US" sz="1400">
                <a:solidFill>
                  <a:schemeClr val="tx2"/>
                </a:solidFill>
              </a:rPr>
              <a:t>Most constructors believe that COVID-19 will increase building construction costs by more than 10 percent</a:t>
            </a:r>
          </a:p>
          <a:p>
            <a:pPr marL="285750" indent="-285750">
              <a:spcBef>
                <a:spcPts val="600"/>
              </a:spcBef>
              <a:buFont typeface="Arial" panose="020B0604020202020204" pitchFamily="34" charset="0"/>
              <a:buChar char="•"/>
            </a:pPr>
            <a:r>
              <a:rPr lang="en-US" sz="1400">
                <a:solidFill>
                  <a:schemeClr val="tx2"/>
                </a:solidFill>
              </a:rPr>
              <a:t>Generally, it is likely that decreased/staggered occupancy schedules and the energy needs of COVID-19 response technologies will offset in terms of overall energy needs, but this calculation will likely differ by each individual building</a:t>
            </a:r>
            <a:endParaRPr lang="en-US" sz="1598">
              <a:solidFill>
                <a:schemeClr val="tx2"/>
              </a:solidFill>
            </a:endParaRPr>
          </a:p>
          <a:p>
            <a:pPr>
              <a:spcBef>
                <a:spcPts val="600"/>
              </a:spcBef>
            </a:pPr>
            <a:endParaRPr lang="en-US" sz="1598">
              <a:solidFill>
                <a:schemeClr val="tx2"/>
              </a:solidFill>
            </a:endParaRPr>
          </a:p>
        </p:txBody>
      </p:sp>
      <p:cxnSp>
        <p:nvCxnSpPr>
          <p:cNvPr id="42" name="Straight Connector 41">
            <a:extLst>
              <a:ext uri="{FF2B5EF4-FFF2-40B4-BE49-F238E27FC236}">
                <a16:creationId xmlns:a16="http://schemas.microsoft.com/office/drawing/2014/main" id="{DB46EE1B-AD62-7E49-B360-1BA03F29F3BD}"/>
              </a:ext>
            </a:extLst>
          </p:cNvPr>
          <p:cNvCxnSpPr>
            <a:cxnSpLocks/>
          </p:cNvCxnSpPr>
          <p:nvPr/>
        </p:nvCxnSpPr>
        <p:spPr>
          <a:xfrm>
            <a:off x="1253953" y="3899574"/>
            <a:ext cx="0" cy="683175"/>
          </a:xfrm>
          <a:prstGeom prst="line">
            <a:avLst/>
          </a:prstGeom>
          <a:ln>
            <a:solidFill>
              <a:srgbClr val="0067B2"/>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FC36DCE-7089-4541-A949-73850DC7614C}"/>
              </a:ext>
            </a:extLst>
          </p:cNvPr>
          <p:cNvSpPr/>
          <p:nvPr/>
        </p:nvSpPr>
        <p:spPr>
          <a:xfrm>
            <a:off x="6987864" y="6486944"/>
            <a:ext cx="3348994" cy="215444"/>
          </a:xfrm>
          <a:prstGeom prst="rect">
            <a:avLst/>
          </a:prstGeom>
        </p:spPr>
        <p:txBody>
          <a:bodyPr wrap="none">
            <a:spAutoFit/>
          </a:bodyPr>
          <a:lstStyle/>
          <a:p>
            <a:r>
              <a:rPr lang="en-US" sz="800" dirty="0">
                <a:solidFill>
                  <a:srgbClr val="333333"/>
                </a:solidFill>
                <a:latin typeface="Nexa-Book"/>
              </a:rPr>
              <a:t>Source: CABA Intelligent Building Energy Management Systems 2020 Report</a:t>
            </a:r>
          </a:p>
        </p:txBody>
      </p:sp>
    </p:spTree>
    <p:extLst>
      <p:ext uri="{BB962C8B-B14F-4D97-AF65-F5344CB8AC3E}">
        <p14:creationId xmlns:p14="http://schemas.microsoft.com/office/powerpoint/2010/main" val="2666942223"/>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ABA 30th Template" id="{915BEC08-B4FF-D349-8630-CAA42A2A9150}" vid="{0BA65574-4E91-964F-BA71-EC34B9A601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F17BD5B1621946AA0F7F879BA29A3D" ma:contentTypeVersion="13" ma:contentTypeDescription="Create a new document." ma:contentTypeScope="" ma:versionID="862359a0da081a0a04e3d3942faa69b4">
  <xsd:schema xmlns:xsd="http://www.w3.org/2001/XMLSchema" xmlns:xs="http://www.w3.org/2001/XMLSchema" xmlns:p="http://schemas.microsoft.com/office/2006/metadata/properties" xmlns:ns2="4272a235-a3ab-41a2-bd99-642fabe371f3" xmlns:ns3="f96c954a-66fd-46ee-b1b9-efad2c9ad975" targetNamespace="http://schemas.microsoft.com/office/2006/metadata/properties" ma:root="true" ma:fieldsID="36c9a45aaa59a46932fb72e32a969987" ns2:_="" ns3:_="">
    <xsd:import namespace="4272a235-a3ab-41a2-bd99-642fabe371f3"/>
    <xsd:import namespace="f96c954a-66fd-46ee-b1b9-efad2c9ad9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Cats" minOccurs="0"/>
                <xsd:element ref="ns2:MediaServiceEventHashCode" minOccurs="0"/>
                <xsd:element ref="ns2:MediaServiceGenerationTim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72a235-a3ab-41a2-bd99-642fabe37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Cats" ma:index="15" nillable="true" ma:displayName="Cats" ma:format="Image" ma:internalName="Cat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6c954a-66fd-46ee-b1b9-efad2c9ad9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s xmlns="4272a235-a3ab-41a2-bd99-642fabe371f3">
      <Url xsi:nil="true"/>
      <Description xsi:nil="true"/>
    </Cats>
  </documentManagement>
</p:properties>
</file>

<file path=customXml/itemProps1.xml><?xml version="1.0" encoding="utf-8"?>
<ds:datastoreItem xmlns:ds="http://schemas.openxmlformats.org/officeDocument/2006/customXml" ds:itemID="{C0F7DB68-CC40-406E-9A1E-F99F08E1EB0D}">
  <ds:schemaRefs>
    <ds:schemaRef ds:uri="http://schemas.microsoft.com/sharepoint/v3/contenttype/forms"/>
  </ds:schemaRefs>
</ds:datastoreItem>
</file>

<file path=customXml/itemProps2.xml><?xml version="1.0" encoding="utf-8"?>
<ds:datastoreItem xmlns:ds="http://schemas.openxmlformats.org/officeDocument/2006/customXml" ds:itemID="{75728491-3FBC-4114-9DB6-9DA3DE95F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72a235-a3ab-41a2-bd99-642fabe371f3"/>
    <ds:schemaRef ds:uri="f96c954a-66fd-46ee-b1b9-efad2c9ad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73DCAD-01DE-4C40-8A31-E53D32A0CDF7}">
  <ds:schemaRefs>
    <ds:schemaRef ds:uri="http://purl.org/dc/terms/"/>
    <ds:schemaRef ds:uri="http://schemas.microsoft.com/office/2006/documentManagement/types"/>
    <ds:schemaRef ds:uri="4272a235-a3ab-41a2-bd99-642fabe371f3"/>
    <ds:schemaRef ds:uri="f96c954a-66fd-46ee-b1b9-efad2c9ad975"/>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CABA Presentation 1</Template>
  <TotalTime>456</TotalTime>
  <Words>1296</Words>
  <Application>Microsoft Office PowerPoint</Application>
  <PresentationFormat>Widescreen</PresentationFormat>
  <Paragraphs>117</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CABA Presentation 1</vt:lpstr>
      <vt:lpstr>CABA “Intelligent Building Energy Management System” Executive Summary</vt:lpstr>
      <vt:lpstr>Overview of CABA </vt:lpstr>
      <vt:lpstr>CABA Board of Directors </vt:lpstr>
      <vt:lpstr>CABA All Funders</vt:lpstr>
      <vt:lpstr>Project Steering Committee</vt:lpstr>
      <vt:lpstr>About Harbor Research</vt:lpstr>
      <vt:lpstr>Research Goals</vt:lpstr>
      <vt:lpstr>Key Takeaways (1/2)</vt:lpstr>
      <vt:lpstr>Key Takeaways (2/2)</vt:lpstr>
      <vt:lpstr>As Intelligent Buildings Mature, Energy Management Becomes Increasingly Critical</vt:lpstr>
      <vt:lpstr>Buildings Stakeholders Struggle to Gain Value from IBEMS</vt:lpstr>
      <vt:lpstr>Despite Growth, the IBEMS Market Remains Fragmented</vt:lpstr>
      <vt:lpstr>GEB Adoption Hinges Upon Stakeholder Collaboration</vt:lpstr>
      <vt:lpstr>Buildings Turn to Technology to Address COVID-19 Concerns</vt:lpstr>
      <vt:lpstr>CONTACT CABA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Crawford</dc:creator>
  <cp:lastModifiedBy>Greg Walker</cp:lastModifiedBy>
  <cp:revision>6</cp:revision>
  <cp:lastPrinted>2019-09-16T23:31:52Z</cp:lastPrinted>
  <dcterms:created xsi:type="dcterms:W3CDTF">2019-09-16T18:09:14Z</dcterms:created>
  <dcterms:modified xsi:type="dcterms:W3CDTF">2020-12-10T14:39:04Z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4608">
    <vt:lpwstr>23</vt:lpwstr>
  </property>
  <property fmtid="{D5CDD505-2E9C-101B-9397-08002B2CF9AE}" pid="3" name="AuthorIds_UIVersion_7680">
    <vt:lpwstr>23,15</vt:lpwstr>
  </property>
  <property fmtid="{D5CDD505-2E9C-101B-9397-08002B2CF9AE}" pid="4" name="AuthorIds_UIVersion_10240">
    <vt:lpwstr>23</vt:lpwstr>
  </property>
  <property fmtid="{D5CDD505-2E9C-101B-9397-08002B2CF9AE}" pid="5" name="AuthorIds_UIVersion_10752">
    <vt:lpwstr>23</vt:lpwstr>
  </property>
  <property fmtid="{D5CDD505-2E9C-101B-9397-08002B2CF9AE}" pid="6" name="AuthorIds_UIVersion_11264">
    <vt:lpwstr>23</vt:lpwstr>
  </property>
  <property fmtid="{D5CDD505-2E9C-101B-9397-08002B2CF9AE}" pid="7" name="AuthorIds_UIVersion_11776">
    <vt:lpwstr>23</vt:lpwstr>
  </property>
  <property fmtid="{D5CDD505-2E9C-101B-9397-08002B2CF9AE}" pid="8" name="AuthorIds_UIVersion_12288">
    <vt:lpwstr>23,21</vt:lpwstr>
  </property>
  <property fmtid="{D5CDD505-2E9C-101B-9397-08002B2CF9AE}" pid="9" name="AuthorIds_UIVersion_13312">
    <vt:lpwstr>23,21</vt:lpwstr>
  </property>
  <property fmtid="{D5CDD505-2E9C-101B-9397-08002B2CF9AE}" pid="10" name="AuthorIds_UIVersion_14336">
    <vt:lpwstr>23,80</vt:lpwstr>
  </property>
  <property fmtid="{D5CDD505-2E9C-101B-9397-08002B2CF9AE}" pid="11" name="AuthorIds_UIVersion_15360">
    <vt:lpwstr>23</vt:lpwstr>
  </property>
  <property fmtid="{D5CDD505-2E9C-101B-9397-08002B2CF9AE}" pid="12" name="AuthorIds_UIVersion_15872">
    <vt:lpwstr>23</vt:lpwstr>
  </property>
  <property fmtid="{D5CDD505-2E9C-101B-9397-08002B2CF9AE}" pid="13" name="AuthorIds_UIVersion_16384">
    <vt:lpwstr>23</vt:lpwstr>
  </property>
  <property fmtid="{D5CDD505-2E9C-101B-9397-08002B2CF9AE}" pid="14" name="AuthorIds_UIVersion_21504">
    <vt:lpwstr>23</vt:lpwstr>
  </property>
  <property fmtid="{D5CDD505-2E9C-101B-9397-08002B2CF9AE}" pid="15" name="AuthorIds_UIVersion_2048">
    <vt:lpwstr>23</vt:lpwstr>
  </property>
  <property fmtid="{D5CDD505-2E9C-101B-9397-08002B2CF9AE}" pid="16" name="ContentTypeId">
    <vt:lpwstr>0x01010046F17BD5B1621946AA0F7F879BA29A3D</vt:lpwstr>
  </property>
</Properties>
</file>