
<file path=[Content_Types].xml><?xml version="1.0" encoding="utf-8"?>
<Types xmlns="http://schemas.openxmlformats.org/package/2006/content-types">
  <Default Extension="AD689BD0" ContentType="image/jpeg"/>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3" r:id="rId4"/>
    <p:sldMasterId id="2147483969" r:id="rId5"/>
    <p:sldMasterId id="2147483980" r:id="rId6"/>
  </p:sldMasterIdLst>
  <p:notesMasterIdLst>
    <p:notesMasterId r:id="rId41"/>
  </p:notesMasterIdLst>
  <p:sldIdLst>
    <p:sldId id="256" r:id="rId7"/>
    <p:sldId id="257" r:id="rId8"/>
    <p:sldId id="258" r:id="rId9"/>
    <p:sldId id="259" r:id="rId10"/>
    <p:sldId id="807" r:id="rId11"/>
    <p:sldId id="885" r:id="rId12"/>
    <p:sldId id="891" r:id="rId13"/>
    <p:sldId id="893" r:id="rId14"/>
    <p:sldId id="894" r:id="rId15"/>
    <p:sldId id="892" r:id="rId16"/>
    <p:sldId id="443" r:id="rId17"/>
    <p:sldId id="461" r:id="rId18"/>
    <p:sldId id="895" r:id="rId19"/>
    <p:sldId id="284" r:id="rId20"/>
    <p:sldId id="896" r:id="rId21"/>
    <p:sldId id="262" r:id="rId22"/>
    <p:sldId id="263" r:id="rId23"/>
    <p:sldId id="269" r:id="rId24"/>
    <p:sldId id="261" r:id="rId25"/>
    <p:sldId id="270" r:id="rId26"/>
    <p:sldId id="264" r:id="rId27"/>
    <p:sldId id="272" r:id="rId28"/>
    <p:sldId id="278" r:id="rId29"/>
    <p:sldId id="271" r:id="rId30"/>
    <p:sldId id="286" r:id="rId31"/>
    <p:sldId id="273" r:id="rId32"/>
    <p:sldId id="283" r:id="rId33"/>
    <p:sldId id="897" r:id="rId34"/>
    <p:sldId id="758" r:id="rId35"/>
    <p:sldId id="759" r:id="rId36"/>
    <p:sldId id="879" r:id="rId37"/>
    <p:sldId id="890" r:id="rId38"/>
    <p:sldId id="753" r:id="rId39"/>
    <p:sldId id="75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1C8F09-93E6-408C-8D51-F505F60A7BC4}" v="46" dt="2020-11-18T00:05:07.1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731"/>
  </p:normalViewPr>
  <p:slideViewPr>
    <p:cSldViewPr snapToGrid="0" snapToObjects="1">
      <p:cViewPr varScale="1">
        <p:scale>
          <a:sx n="109" d="100"/>
          <a:sy n="109" d="100"/>
        </p:scale>
        <p:origin x="630"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321ED-B2C9-0D48-956F-A92D3C19091A}" type="datetimeFigureOut">
              <a:rPr lang="en-US" smtClean="0"/>
              <a:t>11/18/2020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5A919-F8AD-A64A-BEA2-B66A6D0F2D45}" type="slidenum">
              <a:rPr lang="en-US" smtClean="0"/>
              <a:t>‹#›</a:t>
            </a:fld>
            <a:endParaRPr lang="en-US"/>
          </a:p>
        </p:txBody>
      </p:sp>
    </p:spTree>
    <p:extLst>
      <p:ext uri="{BB962C8B-B14F-4D97-AF65-F5344CB8AC3E}">
        <p14:creationId xmlns:p14="http://schemas.microsoft.com/office/powerpoint/2010/main" val="1533714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816084410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816084410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816084422b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816084422b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816084422b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816084422b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816084410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816084410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4361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816084422b_0_7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816084422b_0_7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816084422b_0_7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816084422b_0_7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413a58c41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413a58c41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413a58c413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413a58c413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413a58c413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413a58c413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413aad320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413aad320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816084422b_0_6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816084422b_0_6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816084410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816084410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816084422b_0_8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816084422b_0_8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816084422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816084422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816084422b_0_6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816084422b_0_6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2134599"/>
            <a:ext cx="9490656" cy="1430024"/>
          </a:xfrm>
        </p:spPr>
        <p:txBody>
          <a:bodyPr anchor="t" anchorCtr="0">
            <a:normAutofit/>
          </a:bodyPr>
          <a:lstStyle>
            <a:lvl1pPr algn="l">
              <a:defRPr sz="5000" baseline="0">
                <a:latin typeface="Montserrat Light" charset="0"/>
              </a:defRPr>
            </a:lvl1pPr>
          </a:lstStyle>
          <a:p>
            <a:r>
              <a:rPr lang="en-US"/>
              <a:t>Click to edit Master title style</a:t>
            </a:r>
            <a:endParaRPr lang="en-US" dirty="0"/>
          </a:p>
        </p:txBody>
      </p:sp>
      <p:sp>
        <p:nvSpPr>
          <p:cNvPr id="3" name="Subtitle 2"/>
          <p:cNvSpPr>
            <a:spLocks noGrp="1"/>
          </p:cNvSpPr>
          <p:nvPr>
            <p:ph type="subTitle" idx="1"/>
          </p:nvPr>
        </p:nvSpPr>
        <p:spPr>
          <a:xfrm>
            <a:off x="838200" y="3656699"/>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pic>
        <p:nvPicPr>
          <p:cNvPr id="15" name="Picture 14">
            <a:extLst>
              <a:ext uri="{FF2B5EF4-FFF2-40B4-BE49-F238E27FC236}">
                <a16:creationId xmlns:a16="http://schemas.microsoft.com/office/drawing/2014/main" id="{7B275C16-FC74-442C-8007-1C833F80D831}"/>
              </a:ext>
            </a:extLst>
          </p:cNvPr>
          <p:cNvPicPr>
            <a:picLocks noChangeAspect="1"/>
          </p:cNvPicPr>
          <p:nvPr userDrawn="1"/>
        </p:nvPicPr>
        <p:blipFill rotWithShape="1">
          <a:blip r:embed="rId4"/>
          <a:srcRect r="41850"/>
          <a:stretch/>
        </p:blipFill>
        <p:spPr>
          <a:xfrm>
            <a:off x="872839" y="498889"/>
            <a:ext cx="4705001" cy="1357499"/>
          </a:xfrm>
          <a:prstGeom prst="rect">
            <a:avLst/>
          </a:prstGeom>
        </p:spPr>
      </p:pic>
      <p:sp>
        <p:nvSpPr>
          <p:cNvPr id="17" name="Footer Placeholder 3">
            <a:extLst>
              <a:ext uri="{FF2B5EF4-FFF2-40B4-BE49-F238E27FC236}">
                <a16:creationId xmlns:a16="http://schemas.microsoft.com/office/drawing/2014/main" id="{09403CD3-73B7-4C73-B45B-3E3F6B817136}"/>
              </a:ext>
            </a:extLst>
          </p:cNvPr>
          <p:cNvSpPr>
            <a:spLocks noGrp="1"/>
          </p:cNvSpPr>
          <p:nvPr>
            <p:ph type="ftr" sz="quarter" idx="10"/>
          </p:nvPr>
        </p:nvSpPr>
        <p:spPr>
          <a:xfrm>
            <a:off x="827773" y="6356350"/>
            <a:ext cx="6422772" cy="365125"/>
          </a:xfrm>
          <a:prstGeom prst="rect">
            <a:avLst/>
          </a:prstGeom>
        </p:spPr>
        <p:txBody>
          <a:bodyPr/>
          <a:lstStyle>
            <a:lvl1pPr>
              <a:defRPr sz="1000" baseline="0">
                <a:solidFill>
                  <a:schemeClr val="tx1"/>
                </a:solidFill>
              </a:defRPr>
            </a:lvl1pPr>
          </a:lstStyle>
          <a:p>
            <a:r>
              <a:rPr lang="en-US" dirty="0"/>
              <a:t>Source:  Continental Automated Buildings Association</a:t>
            </a:r>
          </a:p>
        </p:txBody>
      </p:sp>
    </p:spTree>
    <p:extLst>
      <p:ext uri="{BB962C8B-B14F-4D97-AF65-F5344CB8AC3E}">
        <p14:creationId xmlns:p14="http://schemas.microsoft.com/office/powerpoint/2010/main" val="85658379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2916349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461867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006484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ase 1">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7" name="Slide Number Placeholder 5">
            <a:extLst>
              <a:ext uri="{FF2B5EF4-FFF2-40B4-BE49-F238E27FC236}">
                <a16:creationId xmlns:a16="http://schemas.microsoft.com/office/drawing/2014/main" id="{98D6F8ED-E774-4B23-8842-A836F41B6F88}"/>
              </a:ext>
            </a:extLst>
          </p:cNvPr>
          <p:cNvSpPr>
            <a:spLocks noGrp="1"/>
          </p:cNvSpPr>
          <p:nvPr>
            <p:ph type="sldNum" sz="quarter" idx="13"/>
          </p:nvPr>
        </p:nvSpPr>
        <p:spPr>
          <a:xfrm>
            <a:off x="833388" y="6356351"/>
            <a:ext cx="620027" cy="352458"/>
          </a:xfrm>
        </p:spPr>
        <p:txBody>
          <a:bodyPr/>
          <a:lstStyle/>
          <a:p>
            <a:fld id="{77EA6F80-FA2B-4F6A-8A74-04B54F29B37F}" type="slidenum">
              <a:rPr lang="en-US" smtClean="0"/>
              <a:t>‹#›</a:t>
            </a:fld>
            <a:endParaRPr lang="en-US"/>
          </a:p>
        </p:txBody>
      </p:sp>
    </p:spTree>
    <p:extLst>
      <p:ext uri="{BB962C8B-B14F-4D97-AF65-F5344CB8AC3E}">
        <p14:creationId xmlns:p14="http://schemas.microsoft.com/office/powerpoint/2010/main" val="1989468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ase 2">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205227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ase 3">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a:prstGeom prst="rect">
            <a:avLst/>
          </a:prstGeo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a:prstGeom prst="rect">
            <a:avLst/>
          </a:prstGeo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2379114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abl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a:prstGeom prst="rect">
            <a:avLst/>
          </a:prstGeo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3516180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 Column Header">
    <p:spTree>
      <p:nvGrpSpPr>
        <p:cNvPr id="1" name=""/>
        <p:cNvGrpSpPr/>
        <p:nvPr/>
      </p:nvGrpSpPr>
      <p:grpSpPr>
        <a:xfrm>
          <a:off x="0" y="0"/>
          <a:ext cx="0" cy="0"/>
          <a:chOff x="0" y="0"/>
          <a:chExt cx="0" cy="0"/>
        </a:xfrm>
      </p:grpSpPr>
      <p:sp>
        <p:nvSpPr>
          <p:cNvPr id="4" name="Text Placeholder 18"/>
          <p:cNvSpPr>
            <a:spLocks noGrp="1"/>
          </p:cNvSpPr>
          <p:nvPr>
            <p:ph type="body" sz="quarter" idx="11"/>
          </p:nvPr>
        </p:nvSpPr>
        <p:spPr>
          <a:xfrm>
            <a:off x="230718" y="1924051"/>
            <a:ext cx="11669183" cy="4116916"/>
          </a:xfrm>
          <a:prstGeom prst="rect">
            <a:avLst/>
          </a:prstGeom>
        </p:spPr>
        <p:txBody>
          <a:bodyPr/>
          <a:lstStyle>
            <a:lvl1pPr>
              <a:defRPr sz="2133">
                <a:solidFill>
                  <a:srgbClr val="7F7F7F"/>
                </a:solidFill>
                <a:latin typeface="Arial"/>
                <a:cs typeface="Arial"/>
              </a:defRPr>
            </a:lvl1pPr>
            <a:lvl2pPr marL="461422" indent="-457189">
              <a:buClr>
                <a:srgbClr val="00AEB2"/>
              </a:buClr>
              <a:defRPr sz="2133">
                <a:solidFill>
                  <a:srgbClr val="7F7F7F"/>
                </a:solidFill>
                <a:latin typeface="Arial"/>
                <a:cs typeface="Arial"/>
              </a:defRPr>
            </a:lvl2pPr>
            <a:lvl3pPr marL="1217054" indent="-457189">
              <a:buClr>
                <a:srgbClr val="F68A1E"/>
              </a:buClr>
              <a:defRPr sz="2133">
                <a:solidFill>
                  <a:srgbClr val="7F7F7F"/>
                </a:solidFill>
                <a:latin typeface="Arial"/>
                <a:cs typeface="Arial"/>
              </a:defRPr>
            </a:lvl3pPr>
            <a:lvl4pPr marL="1826638" indent="-457189">
              <a:buClr>
                <a:srgbClr val="00707E"/>
              </a:buClr>
              <a:defRPr sz="2133">
                <a:solidFill>
                  <a:srgbClr val="7F7F7F"/>
                </a:solidFill>
                <a:latin typeface="Arial"/>
                <a:cs typeface="Arial"/>
              </a:defRPr>
            </a:lvl4pPr>
            <a:lvl5pPr marL="2446805" indent="-457189">
              <a:buClr>
                <a:srgbClr val="F0B323"/>
              </a:buClr>
              <a:defRPr sz="2133">
                <a:solidFill>
                  <a:srgbClr val="7F7F7F"/>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1"/>
          <p:cNvSpPr>
            <a:spLocks noGrp="1"/>
          </p:cNvSpPr>
          <p:nvPr>
            <p:ph type="body" sz="quarter" idx="12" hasCustomPrompt="1"/>
          </p:nvPr>
        </p:nvSpPr>
        <p:spPr>
          <a:xfrm>
            <a:off x="230718" y="1259418"/>
            <a:ext cx="11669183" cy="664633"/>
          </a:xfrm>
          <a:prstGeom prst="rect">
            <a:avLst/>
          </a:prstGeom>
        </p:spPr>
        <p:txBody>
          <a:bodyPr vert="horz"/>
          <a:lstStyle>
            <a:lvl1pPr>
              <a:defRPr sz="3200" baseline="0">
                <a:solidFill>
                  <a:srgbClr val="F05A22"/>
                </a:solidFill>
                <a:latin typeface="Arial"/>
                <a:cs typeface="Arial"/>
              </a:defRPr>
            </a:lvl1pPr>
          </a:lstStyle>
          <a:p>
            <a:pPr lvl="0"/>
            <a:r>
              <a:rPr lang="en-US" dirty="0"/>
              <a:t>Click to Enter Header</a:t>
            </a:r>
          </a:p>
        </p:txBody>
      </p:sp>
      <p:sp>
        <p:nvSpPr>
          <p:cNvPr id="8" name="Text Placeholder 7"/>
          <p:cNvSpPr>
            <a:spLocks noGrp="1"/>
          </p:cNvSpPr>
          <p:nvPr>
            <p:ph type="body" sz="quarter" idx="13" hasCustomPrompt="1"/>
          </p:nvPr>
        </p:nvSpPr>
        <p:spPr>
          <a:xfrm>
            <a:off x="298451" y="278651"/>
            <a:ext cx="8252883" cy="483348"/>
          </a:xfrm>
          <a:prstGeom prst="rect">
            <a:avLst/>
          </a:prstGeom>
        </p:spPr>
        <p:txBody>
          <a:bodyPr vert="horz"/>
          <a:lstStyle>
            <a:lvl1pPr>
              <a:defRPr sz="1867" b="1" spc="267" baseline="0">
                <a:solidFill>
                  <a:srgbClr val="FFFFFF"/>
                </a:solidFill>
                <a:latin typeface="Arial"/>
                <a:cs typeface="Arial"/>
              </a:defRPr>
            </a:lvl1pPr>
            <a:lvl2pPr>
              <a:defRPr sz="1467" b="1">
                <a:solidFill>
                  <a:srgbClr val="FFFFFF"/>
                </a:solidFill>
                <a:latin typeface="Helvetica"/>
                <a:cs typeface="Helvetica"/>
              </a:defRPr>
            </a:lvl2pPr>
            <a:lvl3pPr>
              <a:defRPr sz="1467" b="1">
                <a:solidFill>
                  <a:srgbClr val="FFFFFF"/>
                </a:solidFill>
                <a:latin typeface="Helvetica"/>
                <a:cs typeface="Helvetica"/>
              </a:defRPr>
            </a:lvl3pPr>
            <a:lvl4pPr>
              <a:defRPr sz="1467" b="1">
                <a:solidFill>
                  <a:srgbClr val="FFFFFF"/>
                </a:solidFill>
                <a:latin typeface="Helvetica"/>
                <a:cs typeface="Helvetica"/>
              </a:defRPr>
            </a:lvl4pPr>
            <a:lvl5pPr>
              <a:defRPr sz="1467" b="1">
                <a:solidFill>
                  <a:srgbClr val="FFFFFF"/>
                </a:solidFill>
                <a:latin typeface="Helvetica"/>
                <a:cs typeface="Helvetica"/>
              </a:defRPr>
            </a:lvl5pPr>
          </a:lstStyle>
          <a:p>
            <a:pPr lvl="0"/>
            <a:r>
              <a:rPr lang="en-US" dirty="0"/>
              <a:t>CLICK TO ENTER PRESENTATION OR SECTION TITLE</a:t>
            </a:r>
          </a:p>
        </p:txBody>
      </p:sp>
      <p:sp>
        <p:nvSpPr>
          <p:cNvPr id="6" name="Slide Number Placeholder 5">
            <a:extLst>
              <a:ext uri="{FF2B5EF4-FFF2-40B4-BE49-F238E27FC236}">
                <a16:creationId xmlns:a16="http://schemas.microsoft.com/office/drawing/2014/main" id="{EE135D95-A65F-4CE6-9FA9-017EFC4C9C5E}"/>
              </a:ext>
            </a:extLst>
          </p:cNvPr>
          <p:cNvSpPr>
            <a:spLocks noGrp="1"/>
          </p:cNvSpPr>
          <p:nvPr>
            <p:ph type="sldNum" sz="quarter" idx="14"/>
          </p:nvPr>
        </p:nvSpPr>
        <p:spPr>
          <a:xfrm>
            <a:off x="833388" y="6356351"/>
            <a:ext cx="620027" cy="352458"/>
          </a:xfrm>
        </p:spPr>
        <p:txBody>
          <a:bodyPr/>
          <a:lstStyle/>
          <a:p>
            <a:fld id="{77EA6F80-FA2B-4F6A-8A74-04B54F29B37F}" type="slidenum">
              <a:rPr lang="en-US" smtClean="0"/>
              <a:t>‹#›</a:t>
            </a:fld>
            <a:endParaRPr lang="en-US"/>
          </a:p>
        </p:txBody>
      </p:sp>
    </p:spTree>
    <p:extLst>
      <p:ext uri="{BB962C8B-B14F-4D97-AF65-F5344CB8AC3E}">
        <p14:creationId xmlns:p14="http://schemas.microsoft.com/office/powerpoint/2010/main" val="2788932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29769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02126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Titl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1469581"/>
            <a:ext cx="9490656" cy="1430024"/>
          </a:xfrm>
        </p:spPr>
        <p:txBody>
          <a:bodyPr anchor="t" anchorCtr="0">
            <a:normAutofit/>
          </a:bodyPr>
          <a:lstStyle>
            <a:lvl1pPr algn="l">
              <a:defRPr sz="5000" baseline="0">
                <a:latin typeface="Montserrat Light" charset="0"/>
              </a:defRPr>
            </a:lvl1pPr>
          </a:lstStyle>
          <a:p>
            <a:r>
              <a:rPr lang="en-US"/>
              <a:t>Click to edit Master title style</a:t>
            </a:r>
            <a:endParaRPr lang="en-US" dirty="0"/>
          </a:p>
        </p:txBody>
      </p:sp>
      <p:sp>
        <p:nvSpPr>
          <p:cNvPr id="3" name="Subtitle 2"/>
          <p:cNvSpPr>
            <a:spLocks noGrp="1"/>
          </p:cNvSpPr>
          <p:nvPr>
            <p:ph type="subTitle" idx="1"/>
          </p:nvPr>
        </p:nvSpPr>
        <p:spPr>
          <a:xfrm>
            <a:off x="838200" y="2991681"/>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8" name="Picture 7">
            <a:extLst>
              <a:ext uri="{FF2B5EF4-FFF2-40B4-BE49-F238E27FC236}">
                <a16:creationId xmlns:a16="http://schemas.microsoft.com/office/drawing/2014/main" id="{C2B606E0-CE49-4863-81C4-545894416E9C}"/>
              </a:ext>
            </a:extLst>
          </p:cNvPr>
          <p:cNvPicPr>
            <a:picLocks noChangeAspect="1"/>
          </p:cNvPicPr>
          <p:nvPr userDrawn="1"/>
        </p:nvPicPr>
        <p:blipFill>
          <a:blip r:embed="rId3"/>
          <a:stretch>
            <a:fillRect/>
          </a:stretch>
        </p:blipFill>
        <p:spPr>
          <a:xfrm>
            <a:off x="858983" y="495302"/>
            <a:ext cx="2743200" cy="685800"/>
          </a:xfrm>
          <a:prstGeom prst="rect">
            <a:avLst/>
          </a:prstGeom>
        </p:spPr>
      </p:pic>
      <p:sp>
        <p:nvSpPr>
          <p:cNvPr id="10" name="Footer Placeholder 3">
            <a:extLst>
              <a:ext uri="{FF2B5EF4-FFF2-40B4-BE49-F238E27FC236}">
                <a16:creationId xmlns:a16="http://schemas.microsoft.com/office/drawing/2014/main" id="{915A414C-E130-42D6-BDED-5BBE832C0C8C}"/>
              </a:ext>
            </a:extLst>
          </p:cNvPr>
          <p:cNvSpPr>
            <a:spLocks noGrp="1"/>
          </p:cNvSpPr>
          <p:nvPr>
            <p:ph type="ftr" sz="quarter" idx="10"/>
          </p:nvPr>
        </p:nvSpPr>
        <p:spPr>
          <a:xfrm>
            <a:off x="827773" y="6356350"/>
            <a:ext cx="6422772" cy="365125"/>
          </a:xfrm>
          <a:prstGeom prst="rect">
            <a:avLst/>
          </a:prstGeom>
        </p:spPr>
        <p:txBody>
          <a:bodyPr/>
          <a:lstStyle>
            <a:lvl1pPr>
              <a:defRPr sz="1000" baseline="0">
                <a:solidFill>
                  <a:schemeClr val="tx1"/>
                </a:solidFill>
              </a:defRPr>
            </a:lvl1pPr>
          </a:lstStyle>
          <a:p>
            <a:r>
              <a:rPr lang="en-US" dirty="0"/>
              <a:t>Source:  Continental Automated Buildings Association</a:t>
            </a:r>
          </a:p>
        </p:txBody>
      </p:sp>
    </p:spTree>
    <p:extLst>
      <p:ext uri="{BB962C8B-B14F-4D97-AF65-F5344CB8AC3E}">
        <p14:creationId xmlns:p14="http://schemas.microsoft.com/office/powerpoint/2010/main" val="2021023952"/>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39622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700389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042431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557594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544486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849655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110137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903612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54"/>
        <p:cNvGrpSpPr/>
        <p:nvPr/>
      </p:nvGrpSpPr>
      <p:grpSpPr>
        <a:xfrm>
          <a:off x="0" y="0"/>
          <a:ext cx="0" cy="0"/>
          <a:chOff x="0" y="0"/>
          <a:chExt cx="0" cy="0"/>
        </a:xfrm>
      </p:grpSpPr>
      <p:cxnSp>
        <p:nvCxnSpPr>
          <p:cNvPr id="55" name="Google Shape;55;p14"/>
          <p:cNvCxnSpPr/>
          <p:nvPr/>
        </p:nvCxnSpPr>
        <p:spPr>
          <a:xfrm>
            <a:off x="0" y="3997533"/>
            <a:ext cx="12192000" cy="0"/>
          </a:xfrm>
          <a:prstGeom prst="straightConnector1">
            <a:avLst/>
          </a:prstGeom>
          <a:noFill/>
          <a:ln w="19050" cap="flat" cmpd="sng">
            <a:solidFill>
              <a:schemeClr val="lt2"/>
            </a:solidFill>
            <a:prstDash val="solid"/>
            <a:round/>
            <a:headEnd type="none" w="sm" len="sm"/>
            <a:tailEnd type="none" w="sm" len="sm"/>
          </a:ln>
        </p:spPr>
      </p:cxnSp>
      <p:sp>
        <p:nvSpPr>
          <p:cNvPr id="56" name="Google Shape;56;p14"/>
          <p:cNvSpPr txBox="1">
            <a:spLocks noGrp="1"/>
          </p:cNvSpPr>
          <p:nvPr>
            <p:ph type="ctrTitle"/>
          </p:nvPr>
        </p:nvSpPr>
        <p:spPr>
          <a:xfrm>
            <a:off x="680600" y="1676400"/>
            <a:ext cx="10830800" cy="211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4800"/>
              <a:buNone/>
              <a:defRPr sz="6400">
                <a:solidFill>
                  <a:schemeClr val="lt1"/>
                </a:solidFill>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
        <p:nvSpPr>
          <p:cNvPr id="57" name="Google Shape;57;p14"/>
          <p:cNvSpPr txBox="1">
            <a:spLocks noGrp="1"/>
          </p:cNvSpPr>
          <p:nvPr>
            <p:ph type="subTitle" idx="1"/>
          </p:nvPr>
        </p:nvSpPr>
        <p:spPr>
          <a:xfrm>
            <a:off x="680600" y="4243084"/>
            <a:ext cx="10830800" cy="84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400"/>
              <a:buNone/>
              <a:defRPr sz="3200">
                <a:solidFill>
                  <a:schemeClr val="lt1"/>
                </a:solidFill>
              </a:defRPr>
            </a:lvl1pPr>
            <a:lvl2pPr lvl="1" rtl="0">
              <a:lnSpc>
                <a:spcPct val="100000"/>
              </a:lnSpc>
              <a:spcBef>
                <a:spcPts val="0"/>
              </a:spcBef>
              <a:spcAft>
                <a:spcPts val="0"/>
              </a:spcAft>
              <a:buClr>
                <a:schemeClr val="lt1"/>
              </a:buClr>
              <a:buSzPts val="2400"/>
              <a:buNone/>
              <a:defRPr sz="3200">
                <a:solidFill>
                  <a:schemeClr val="lt1"/>
                </a:solidFill>
              </a:defRPr>
            </a:lvl2pPr>
            <a:lvl3pPr lvl="2" rtl="0">
              <a:lnSpc>
                <a:spcPct val="100000"/>
              </a:lnSpc>
              <a:spcBef>
                <a:spcPts val="0"/>
              </a:spcBef>
              <a:spcAft>
                <a:spcPts val="0"/>
              </a:spcAft>
              <a:buClr>
                <a:schemeClr val="lt1"/>
              </a:buClr>
              <a:buSzPts val="2400"/>
              <a:buNone/>
              <a:defRPr sz="3200">
                <a:solidFill>
                  <a:schemeClr val="lt1"/>
                </a:solidFill>
              </a:defRPr>
            </a:lvl3pPr>
            <a:lvl4pPr lvl="3" rtl="0">
              <a:lnSpc>
                <a:spcPct val="100000"/>
              </a:lnSpc>
              <a:spcBef>
                <a:spcPts val="0"/>
              </a:spcBef>
              <a:spcAft>
                <a:spcPts val="0"/>
              </a:spcAft>
              <a:buClr>
                <a:schemeClr val="lt1"/>
              </a:buClr>
              <a:buSzPts val="2400"/>
              <a:buNone/>
              <a:defRPr sz="3200">
                <a:solidFill>
                  <a:schemeClr val="lt1"/>
                </a:solidFill>
              </a:defRPr>
            </a:lvl4pPr>
            <a:lvl5pPr lvl="4" rtl="0">
              <a:lnSpc>
                <a:spcPct val="100000"/>
              </a:lnSpc>
              <a:spcBef>
                <a:spcPts val="0"/>
              </a:spcBef>
              <a:spcAft>
                <a:spcPts val="0"/>
              </a:spcAft>
              <a:buClr>
                <a:schemeClr val="lt1"/>
              </a:buClr>
              <a:buSzPts val="2400"/>
              <a:buNone/>
              <a:defRPr sz="3200">
                <a:solidFill>
                  <a:schemeClr val="lt1"/>
                </a:solidFill>
              </a:defRPr>
            </a:lvl5pPr>
            <a:lvl6pPr lvl="5" rtl="0">
              <a:lnSpc>
                <a:spcPct val="100000"/>
              </a:lnSpc>
              <a:spcBef>
                <a:spcPts val="0"/>
              </a:spcBef>
              <a:spcAft>
                <a:spcPts val="0"/>
              </a:spcAft>
              <a:buClr>
                <a:schemeClr val="lt1"/>
              </a:buClr>
              <a:buSzPts val="2400"/>
              <a:buNone/>
              <a:defRPr sz="3200">
                <a:solidFill>
                  <a:schemeClr val="lt1"/>
                </a:solidFill>
              </a:defRPr>
            </a:lvl6pPr>
            <a:lvl7pPr lvl="6" rtl="0">
              <a:lnSpc>
                <a:spcPct val="100000"/>
              </a:lnSpc>
              <a:spcBef>
                <a:spcPts val="0"/>
              </a:spcBef>
              <a:spcAft>
                <a:spcPts val="0"/>
              </a:spcAft>
              <a:buClr>
                <a:schemeClr val="lt1"/>
              </a:buClr>
              <a:buSzPts val="2400"/>
              <a:buNone/>
              <a:defRPr sz="3200">
                <a:solidFill>
                  <a:schemeClr val="lt1"/>
                </a:solidFill>
              </a:defRPr>
            </a:lvl7pPr>
            <a:lvl8pPr lvl="7" rtl="0">
              <a:lnSpc>
                <a:spcPct val="100000"/>
              </a:lnSpc>
              <a:spcBef>
                <a:spcPts val="0"/>
              </a:spcBef>
              <a:spcAft>
                <a:spcPts val="0"/>
              </a:spcAft>
              <a:buClr>
                <a:schemeClr val="lt1"/>
              </a:buClr>
              <a:buSzPts val="2400"/>
              <a:buNone/>
              <a:defRPr sz="3200">
                <a:solidFill>
                  <a:schemeClr val="lt1"/>
                </a:solidFill>
              </a:defRPr>
            </a:lvl8pPr>
            <a:lvl9pPr lvl="8" rtl="0">
              <a:lnSpc>
                <a:spcPct val="100000"/>
              </a:lnSpc>
              <a:spcBef>
                <a:spcPts val="0"/>
              </a:spcBef>
              <a:spcAft>
                <a:spcPts val="0"/>
              </a:spcAft>
              <a:buClr>
                <a:schemeClr val="lt1"/>
              </a:buClr>
              <a:buSzPts val="2400"/>
              <a:buNone/>
              <a:defRPr sz="3200">
                <a:solidFill>
                  <a:schemeClr val="lt1"/>
                </a:solidFill>
              </a:defRPr>
            </a:lvl9pPr>
          </a:lstStyle>
          <a:p>
            <a:endParaRPr/>
          </a:p>
        </p:txBody>
      </p:sp>
      <p:sp>
        <p:nvSpPr>
          <p:cNvPr id="58" name="Google Shape;58;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566483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59"/>
        <p:cNvGrpSpPr/>
        <p:nvPr/>
      </p:nvGrpSpPr>
      <p:grpSpPr>
        <a:xfrm>
          <a:off x="0" y="0"/>
          <a:ext cx="0" cy="0"/>
          <a:chOff x="0" y="0"/>
          <a:chExt cx="0" cy="0"/>
        </a:xfrm>
      </p:grpSpPr>
      <p:cxnSp>
        <p:nvCxnSpPr>
          <p:cNvPr id="60" name="Google Shape;60;p15"/>
          <p:cNvCxnSpPr/>
          <p:nvPr/>
        </p:nvCxnSpPr>
        <p:spPr>
          <a:xfrm>
            <a:off x="0" y="3997533"/>
            <a:ext cx="12192000" cy="0"/>
          </a:xfrm>
          <a:prstGeom prst="straightConnector1">
            <a:avLst/>
          </a:prstGeom>
          <a:noFill/>
          <a:ln w="19050" cap="flat" cmpd="sng">
            <a:solidFill>
              <a:schemeClr val="lt2"/>
            </a:solidFill>
            <a:prstDash val="solid"/>
            <a:round/>
            <a:headEnd type="none" w="sm" len="sm"/>
            <a:tailEnd type="none" w="sm" len="sm"/>
          </a:ln>
        </p:spPr>
      </p:cxnSp>
      <p:sp>
        <p:nvSpPr>
          <p:cNvPr id="61" name="Google Shape;61;p15"/>
          <p:cNvSpPr txBox="1">
            <a:spLocks noGrp="1"/>
          </p:cNvSpPr>
          <p:nvPr>
            <p:ph type="title"/>
          </p:nvPr>
        </p:nvSpPr>
        <p:spPr>
          <a:xfrm>
            <a:off x="680600" y="2743200"/>
            <a:ext cx="10830800" cy="1038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sz="4800">
                <a:solidFill>
                  <a:schemeClr val="lt1"/>
                </a:solidFill>
              </a:defRPr>
            </a:lvl1pPr>
            <a:lvl2pPr lvl="1" rtl="0">
              <a:spcBef>
                <a:spcPts val="0"/>
              </a:spcBef>
              <a:spcAft>
                <a:spcPts val="0"/>
              </a:spcAft>
              <a:buClr>
                <a:schemeClr val="lt1"/>
              </a:buClr>
              <a:buSzPts val="3600"/>
              <a:buNone/>
              <a:defRPr sz="4800">
                <a:solidFill>
                  <a:schemeClr val="lt1"/>
                </a:solidFill>
              </a:defRPr>
            </a:lvl2pPr>
            <a:lvl3pPr lvl="2" rtl="0">
              <a:spcBef>
                <a:spcPts val="0"/>
              </a:spcBef>
              <a:spcAft>
                <a:spcPts val="0"/>
              </a:spcAft>
              <a:buClr>
                <a:schemeClr val="lt1"/>
              </a:buClr>
              <a:buSzPts val="3600"/>
              <a:buNone/>
              <a:defRPr sz="4800">
                <a:solidFill>
                  <a:schemeClr val="lt1"/>
                </a:solidFill>
              </a:defRPr>
            </a:lvl3pPr>
            <a:lvl4pPr lvl="3" rtl="0">
              <a:spcBef>
                <a:spcPts val="0"/>
              </a:spcBef>
              <a:spcAft>
                <a:spcPts val="0"/>
              </a:spcAft>
              <a:buClr>
                <a:schemeClr val="lt1"/>
              </a:buClr>
              <a:buSzPts val="3600"/>
              <a:buNone/>
              <a:defRPr sz="4800">
                <a:solidFill>
                  <a:schemeClr val="lt1"/>
                </a:solidFill>
              </a:defRPr>
            </a:lvl4pPr>
            <a:lvl5pPr lvl="4" rtl="0">
              <a:spcBef>
                <a:spcPts val="0"/>
              </a:spcBef>
              <a:spcAft>
                <a:spcPts val="0"/>
              </a:spcAft>
              <a:buClr>
                <a:schemeClr val="lt1"/>
              </a:buClr>
              <a:buSzPts val="3600"/>
              <a:buNone/>
              <a:defRPr sz="4800">
                <a:solidFill>
                  <a:schemeClr val="lt1"/>
                </a:solidFill>
              </a:defRPr>
            </a:lvl5pPr>
            <a:lvl6pPr lvl="5" rtl="0">
              <a:spcBef>
                <a:spcPts val="0"/>
              </a:spcBef>
              <a:spcAft>
                <a:spcPts val="0"/>
              </a:spcAft>
              <a:buClr>
                <a:schemeClr val="lt1"/>
              </a:buClr>
              <a:buSzPts val="3600"/>
              <a:buNone/>
              <a:defRPr sz="4800">
                <a:solidFill>
                  <a:schemeClr val="lt1"/>
                </a:solidFill>
              </a:defRPr>
            </a:lvl6pPr>
            <a:lvl7pPr lvl="6" rtl="0">
              <a:spcBef>
                <a:spcPts val="0"/>
              </a:spcBef>
              <a:spcAft>
                <a:spcPts val="0"/>
              </a:spcAft>
              <a:buClr>
                <a:schemeClr val="lt1"/>
              </a:buClr>
              <a:buSzPts val="3600"/>
              <a:buNone/>
              <a:defRPr sz="4800">
                <a:solidFill>
                  <a:schemeClr val="lt1"/>
                </a:solidFill>
              </a:defRPr>
            </a:lvl7pPr>
            <a:lvl8pPr lvl="7" rtl="0">
              <a:spcBef>
                <a:spcPts val="0"/>
              </a:spcBef>
              <a:spcAft>
                <a:spcPts val="0"/>
              </a:spcAft>
              <a:buClr>
                <a:schemeClr val="lt1"/>
              </a:buClr>
              <a:buSzPts val="3600"/>
              <a:buNone/>
              <a:defRPr sz="4800">
                <a:solidFill>
                  <a:schemeClr val="lt1"/>
                </a:solidFill>
              </a:defRPr>
            </a:lvl8pPr>
            <a:lvl9pPr lvl="8" rtl="0">
              <a:spcBef>
                <a:spcPts val="0"/>
              </a:spcBef>
              <a:spcAft>
                <a:spcPts val="0"/>
              </a:spcAft>
              <a:buClr>
                <a:schemeClr val="lt1"/>
              </a:buClr>
              <a:buSzPts val="3600"/>
              <a:buNone/>
              <a:defRPr sz="4800">
                <a:solidFill>
                  <a:schemeClr val="lt1"/>
                </a:solidFill>
              </a:defRPr>
            </a:lvl9pPr>
          </a:lstStyle>
          <a:p>
            <a:endParaRPr/>
          </a:p>
        </p:txBody>
      </p:sp>
      <p:sp>
        <p:nvSpPr>
          <p:cNvPr id="62" name="Google Shape;62;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73763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2" hasCustomPrompt="1"/>
          </p:nvPr>
        </p:nvSpPr>
        <p:spPr>
          <a:xfrm>
            <a:off x="839788" y="1233488"/>
            <a:ext cx="7202487" cy="4932362"/>
          </a:xfrm>
        </p:spPr>
        <p:txBody>
          <a:bodyPr>
            <a:normAutofit/>
          </a:bodyPr>
          <a:lstStyle>
            <a:lvl1pPr>
              <a:defRPr sz="18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Table of Contents</a:t>
            </a:r>
          </a:p>
        </p:txBody>
      </p:sp>
      <p:sp>
        <p:nvSpPr>
          <p:cNvPr id="4" name="Slide Number Placeholder 3">
            <a:extLst>
              <a:ext uri="{FF2B5EF4-FFF2-40B4-BE49-F238E27FC236}">
                <a16:creationId xmlns:a16="http://schemas.microsoft.com/office/drawing/2014/main" id="{E0EA2349-05C3-9E4C-88BE-36723E4B6E80}"/>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600716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3"/>
        <p:cNvGrpSpPr/>
        <p:nvPr/>
      </p:nvGrpSpPr>
      <p:grpSpPr>
        <a:xfrm>
          <a:off x="0" y="0"/>
          <a:ext cx="0" cy="0"/>
          <a:chOff x="0" y="0"/>
          <a:chExt cx="0" cy="0"/>
        </a:xfrm>
      </p:grpSpPr>
      <p:sp>
        <p:nvSpPr>
          <p:cNvPr id="64" name="Google Shape;64;p16"/>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1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 name="Google Shape;66;p16"/>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7" name="Google Shape;67;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178847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 name="Google Shape;70;p17"/>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71" name="Google Shape;71;p17"/>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72" name="Google Shape;72;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90564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5" name="Google Shape;75;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76769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80"/>
        <p:cNvGrpSpPr/>
        <p:nvPr/>
      </p:nvGrpSpPr>
      <p:grpSpPr>
        <a:xfrm>
          <a:off x="0" y="0"/>
          <a:ext cx="0" cy="0"/>
          <a:chOff x="0" y="0"/>
          <a:chExt cx="0" cy="0"/>
        </a:xfrm>
      </p:grpSpPr>
      <p:sp>
        <p:nvSpPr>
          <p:cNvPr id="81" name="Google Shape;81;p20"/>
          <p:cNvSpPr txBox="1">
            <a:spLocks noGrp="1"/>
          </p:cNvSpPr>
          <p:nvPr>
            <p:ph type="title"/>
          </p:nvPr>
        </p:nvSpPr>
        <p:spPr>
          <a:xfrm>
            <a:off x="653667" y="701800"/>
            <a:ext cx="7730000" cy="5454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82" name="Google Shape;82;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245730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21"/>
          <p:cNvSpPr/>
          <p:nvPr/>
        </p:nvSpPr>
        <p:spPr>
          <a:xfrm>
            <a:off x="6096000" y="10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85" name="Google Shape;85;p21"/>
          <p:cNvCxnSpPr/>
          <p:nvPr/>
        </p:nvCxnSpPr>
        <p:spPr>
          <a:xfrm>
            <a:off x="6706233" y="5994000"/>
            <a:ext cx="624400" cy="0"/>
          </a:xfrm>
          <a:prstGeom prst="straightConnector1">
            <a:avLst/>
          </a:prstGeom>
          <a:noFill/>
          <a:ln w="19050" cap="flat" cmpd="sng">
            <a:solidFill>
              <a:schemeClr val="lt2"/>
            </a:solidFill>
            <a:prstDash val="solid"/>
            <a:round/>
            <a:headEnd type="none" w="sm" len="sm"/>
            <a:tailEnd type="none" w="sm" len="sm"/>
          </a:ln>
        </p:spPr>
      </p:cxnSp>
      <p:sp>
        <p:nvSpPr>
          <p:cNvPr id="86" name="Google Shape;86;p21"/>
          <p:cNvSpPr txBox="1">
            <a:spLocks noGrp="1"/>
          </p:cNvSpPr>
          <p:nvPr>
            <p:ph type="title"/>
          </p:nvPr>
        </p:nvSpPr>
        <p:spPr>
          <a:xfrm>
            <a:off x="354000" y="1607767"/>
            <a:ext cx="5393600" cy="201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87" name="Google Shape;87;p21"/>
          <p:cNvSpPr txBox="1">
            <a:spLocks noGrp="1"/>
          </p:cNvSpPr>
          <p:nvPr>
            <p:ph type="subTitle" idx="1"/>
          </p:nvPr>
        </p:nvSpPr>
        <p:spPr>
          <a:xfrm>
            <a:off x="354000" y="3692001"/>
            <a:ext cx="5393600" cy="17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88" name="Google Shape;88;p21"/>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Autofit/>
          </a:bodyPr>
          <a:lstStyle>
            <a:lvl1pPr marL="609585" lvl="0" indent="-457189" rtl="0">
              <a:spcBef>
                <a:spcPts val="0"/>
              </a:spcBef>
              <a:spcAft>
                <a:spcPts val="0"/>
              </a:spcAft>
              <a:buClr>
                <a:schemeClr val="lt1"/>
              </a:buClr>
              <a:buSzPts val="1800"/>
              <a:buChar char="●"/>
              <a:defRPr>
                <a:solidFill>
                  <a:schemeClr val="lt1"/>
                </a:solidFill>
              </a:defRPr>
            </a:lvl1pPr>
            <a:lvl2pPr marL="1219170" lvl="1" indent="-423323" rtl="0">
              <a:spcBef>
                <a:spcPts val="2133"/>
              </a:spcBef>
              <a:spcAft>
                <a:spcPts val="0"/>
              </a:spcAft>
              <a:buClr>
                <a:schemeClr val="lt1"/>
              </a:buClr>
              <a:buSzPts val="1400"/>
              <a:buChar char="○"/>
              <a:defRPr>
                <a:solidFill>
                  <a:schemeClr val="lt1"/>
                </a:solidFill>
              </a:defRPr>
            </a:lvl2pPr>
            <a:lvl3pPr marL="1828754" lvl="2" indent="-423323" rtl="0">
              <a:spcBef>
                <a:spcPts val="2133"/>
              </a:spcBef>
              <a:spcAft>
                <a:spcPts val="0"/>
              </a:spcAft>
              <a:buClr>
                <a:schemeClr val="lt1"/>
              </a:buClr>
              <a:buSzPts val="1400"/>
              <a:buChar char="■"/>
              <a:defRPr>
                <a:solidFill>
                  <a:schemeClr val="lt1"/>
                </a:solidFill>
              </a:defRPr>
            </a:lvl3pPr>
            <a:lvl4pPr marL="2438339" lvl="3" indent="-423323" rtl="0">
              <a:spcBef>
                <a:spcPts val="2133"/>
              </a:spcBef>
              <a:spcAft>
                <a:spcPts val="0"/>
              </a:spcAft>
              <a:buClr>
                <a:schemeClr val="lt1"/>
              </a:buClr>
              <a:buSzPts val="1400"/>
              <a:buChar char="●"/>
              <a:defRPr>
                <a:solidFill>
                  <a:schemeClr val="lt1"/>
                </a:solidFill>
              </a:defRPr>
            </a:lvl4pPr>
            <a:lvl5pPr marL="3047924" lvl="4" indent="-423323" rtl="0">
              <a:spcBef>
                <a:spcPts val="2133"/>
              </a:spcBef>
              <a:spcAft>
                <a:spcPts val="0"/>
              </a:spcAft>
              <a:buClr>
                <a:schemeClr val="lt1"/>
              </a:buClr>
              <a:buSzPts val="1400"/>
              <a:buChar char="○"/>
              <a:defRPr>
                <a:solidFill>
                  <a:schemeClr val="lt1"/>
                </a:solidFill>
              </a:defRPr>
            </a:lvl5pPr>
            <a:lvl6pPr marL="3657509" lvl="5" indent="-423323" rtl="0">
              <a:spcBef>
                <a:spcPts val="2133"/>
              </a:spcBef>
              <a:spcAft>
                <a:spcPts val="0"/>
              </a:spcAft>
              <a:buClr>
                <a:schemeClr val="lt1"/>
              </a:buClr>
              <a:buSzPts val="1400"/>
              <a:buChar char="■"/>
              <a:defRPr>
                <a:solidFill>
                  <a:schemeClr val="lt1"/>
                </a:solidFill>
              </a:defRPr>
            </a:lvl6pPr>
            <a:lvl7pPr marL="4267093" lvl="6" indent="-423323" rtl="0">
              <a:spcBef>
                <a:spcPts val="2133"/>
              </a:spcBef>
              <a:spcAft>
                <a:spcPts val="0"/>
              </a:spcAft>
              <a:buClr>
                <a:schemeClr val="lt1"/>
              </a:buClr>
              <a:buSzPts val="1400"/>
              <a:buChar char="●"/>
              <a:defRPr>
                <a:solidFill>
                  <a:schemeClr val="lt1"/>
                </a:solidFill>
              </a:defRPr>
            </a:lvl7pPr>
            <a:lvl8pPr marL="4876678" lvl="7" indent="-423323" rtl="0">
              <a:spcBef>
                <a:spcPts val="2133"/>
              </a:spcBef>
              <a:spcAft>
                <a:spcPts val="0"/>
              </a:spcAft>
              <a:buClr>
                <a:schemeClr val="lt1"/>
              </a:buClr>
              <a:buSzPts val="1400"/>
              <a:buChar char="○"/>
              <a:defRPr>
                <a:solidFill>
                  <a:schemeClr val="lt1"/>
                </a:solidFill>
              </a:defRPr>
            </a:lvl8pPr>
            <a:lvl9pPr marL="5486263" lvl="8" indent="-423323" rtl="0">
              <a:spcBef>
                <a:spcPts val="2133"/>
              </a:spcBef>
              <a:spcAft>
                <a:spcPts val="2133"/>
              </a:spcAft>
              <a:buClr>
                <a:schemeClr val="lt1"/>
              </a:buClr>
              <a:buSzPts val="1400"/>
              <a:buChar char="■"/>
              <a:defRPr>
                <a:solidFill>
                  <a:schemeClr val="lt1"/>
                </a:solidFill>
              </a:defRPr>
            </a:lvl9pPr>
          </a:lstStyle>
          <a:p>
            <a:endParaRPr/>
          </a:p>
        </p:txBody>
      </p:sp>
      <p:sp>
        <p:nvSpPr>
          <p:cNvPr id="89" name="Google Shape;89;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427417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0"/>
        <p:cNvGrpSpPr/>
        <p:nvPr/>
      </p:nvGrpSpPr>
      <p:grpSpPr>
        <a:xfrm>
          <a:off x="0" y="0"/>
          <a:ext cx="0" cy="0"/>
          <a:chOff x="0" y="0"/>
          <a:chExt cx="0" cy="0"/>
        </a:xfrm>
      </p:grpSpPr>
      <p:sp>
        <p:nvSpPr>
          <p:cNvPr id="91" name="Google Shape;91;p22"/>
          <p:cNvSpPr txBox="1">
            <a:spLocks noGrp="1"/>
          </p:cNvSpPr>
          <p:nvPr>
            <p:ph type="body" idx="1"/>
          </p:nvPr>
        </p:nvSpPr>
        <p:spPr>
          <a:xfrm>
            <a:off x="415600" y="5649100"/>
            <a:ext cx="7998400" cy="798400"/>
          </a:xfrm>
          <a:prstGeom prst="rect">
            <a:avLst/>
          </a:prstGeom>
        </p:spPr>
        <p:txBody>
          <a:bodyPr spcFirstLastPara="1" wrap="square" lIns="91425" tIns="91425" rIns="91425" bIns="91425" anchor="ctr" anchorCtr="0">
            <a:noAutofit/>
          </a:bodyPr>
          <a:lstStyle>
            <a:lvl1pPr marL="609585" lvl="0" indent="-304792" rtl="0">
              <a:lnSpc>
                <a:spcPct val="100000"/>
              </a:lnSpc>
              <a:spcBef>
                <a:spcPts val="0"/>
              </a:spcBef>
              <a:spcAft>
                <a:spcPts val="0"/>
              </a:spcAft>
              <a:buSzPts val="2100"/>
              <a:buNone/>
              <a:defRPr sz="2800"/>
            </a:lvl1pPr>
          </a:lstStyle>
          <a:p>
            <a:endParaRPr/>
          </a:p>
        </p:txBody>
      </p:sp>
      <p:sp>
        <p:nvSpPr>
          <p:cNvPr id="92" name="Google Shape;92;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086978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
        <p:nvSpPr>
          <p:cNvPr id="99" name="Google Shape;99;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76245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D0493841-C8FD-6E48-9D27-6A352FF9A12A}"/>
              </a:ext>
            </a:extLst>
          </p:cNvPr>
          <p:cNvSpPr>
            <a:spLocks noGrp="1"/>
          </p:cNvSpPr>
          <p:nvPr>
            <p:ph type="sldNum" sz="quarter" idx="11"/>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924364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890860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40772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397720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7072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2245511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2.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3.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D0FD12-626B-6E49-B012-6834826DED48}"/>
              </a:ext>
            </a:extLst>
          </p:cNvPr>
          <p:cNvSpPr/>
          <p:nvPr userDrawn="1"/>
        </p:nvSpPr>
        <p:spPr>
          <a:xfrm>
            <a:off x="0" y="0"/>
            <a:ext cx="12192000" cy="943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6873240" cy="447675"/>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38200" y="1233488"/>
            <a:ext cx="10515600" cy="49434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CD570C52-4A05-1744-BCD2-0537DC4DCF4C}"/>
              </a:ext>
            </a:extLst>
          </p:cNvPr>
          <p:cNvSpPr>
            <a:spLocks noGrp="1"/>
          </p:cNvSpPr>
          <p:nvPr>
            <p:ph type="sldNum" sz="quarter" idx="4"/>
          </p:nvPr>
        </p:nvSpPr>
        <p:spPr>
          <a:xfrm>
            <a:off x="833388" y="6356351"/>
            <a:ext cx="620027" cy="352458"/>
          </a:xfrm>
          <a:prstGeom prst="rect">
            <a:avLst/>
          </a:prstGeom>
        </p:spPr>
        <p:txBody>
          <a:bodyPr vert="horz" lIns="91440" tIns="45720" rIns="91440" bIns="45720" rtlCol="0" anchor="ctr"/>
          <a:lstStyle>
            <a:lvl1pPr algn="l">
              <a:defRPr sz="1200" baseline="0">
                <a:solidFill>
                  <a:schemeClr val="tx1"/>
                </a:solidFill>
              </a:defRPr>
            </a:lvl1pPr>
          </a:lstStyle>
          <a:p>
            <a:fld id="{4658F449-AC56-C64A-8488-86A10DE691DA}" type="slidenum">
              <a:rPr lang="en-US" smtClean="0"/>
              <a:pPr/>
              <a:t>‹#›</a:t>
            </a:fld>
            <a:endParaRPr lang="en-US"/>
          </a:p>
        </p:txBody>
      </p:sp>
      <p:pic>
        <p:nvPicPr>
          <p:cNvPr id="9" name="Picture 8">
            <a:extLst>
              <a:ext uri="{FF2B5EF4-FFF2-40B4-BE49-F238E27FC236}">
                <a16:creationId xmlns:a16="http://schemas.microsoft.com/office/drawing/2014/main" id="{8F46E4A3-6ED3-F74F-BDDB-A694088FED8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0279781" y="-274437"/>
            <a:ext cx="1931469" cy="1255633"/>
          </a:xfrm>
          <a:prstGeom prst="rect">
            <a:avLst/>
          </a:prstGeom>
        </p:spPr>
      </p:pic>
      <p:sp>
        <p:nvSpPr>
          <p:cNvPr id="10" name="Rectangle 9">
            <a:extLst>
              <a:ext uri="{FF2B5EF4-FFF2-40B4-BE49-F238E27FC236}">
                <a16:creationId xmlns:a16="http://schemas.microsoft.com/office/drawing/2014/main" id="{4D2CBD2D-6700-4013-ABC0-D62EE3281F64}"/>
              </a:ext>
            </a:extLst>
          </p:cNvPr>
          <p:cNvSpPr>
            <a:spLocks noChangeArrowheads="1"/>
          </p:cNvSpPr>
          <p:nvPr userDrawn="1"/>
        </p:nvSpPr>
        <p:spPr bwMode="auto">
          <a:xfrm>
            <a:off x="1737219" y="6405751"/>
            <a:ext cx="452321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ヒラギノ角ゴ Pro W3" pitchFamily="-107" charset="-128"/>
              </a:defRPr>
            </a:lvl1pPr>
            <a:lvl2pPr marL="742950" indent="-285750">
              <a:defRPr>
                <a:solidFill>
                  <a:schemeClr val="tx1"/>
                </a:solidFill>
                <a:latin typeface="Calibri" pitchFamily="34" charset="0"/>
                <a:ea typeface="ヒラギノ角ゴ Pro W3" pitchFamily="-107" charset="-128"/>
              </a:defRPr>
            </a:lvl2pPr>
            <a:lvl3pPr marL="1143000" indent="-228600">
              <a:defRPr>
                <a:solidFill>
                  <a:schemeClr val="tx1"/>
                </a:solidFill>
                <a:latin typeface="Calibri" pitchFamily="34" charset="0"/>
                <a:ea typeface="ヒラギノ角ゴ Pro W3" pitchFamily="-107" charset="-128"/>
              </a:defRPr>
            </a:lvl3pPr>
            <a:lvl4pPr marL="1600200" indent="-228600">
              <a:defRPr>
                <a:solidFill>
                  <a:schemeClr val="tx1"/>
                </a:solidFill>
                <a:latin typeface="Calibri" pitchFamily="34" charset="0"/>
                <a:ea typeface="ヒラギノ角ゴ Pro W3" pitchFamily="-107" charset="-128"/>
              </a:defRPr>
            </a:lvl4pPr>
            <a:lvl5pPr marL="2057400" indent="-228600">
              <a:defRPr>
                <a:solidFill>
                  <a:schemeClr val="tx1"/>
                </a:solidFill>
                <a:latin typeface="Calibri" pitchFamily="34" charset="0"/>
                <a:ea typeface="ヒラギノ角ゴ Pro W3" pitchFamily="-107" charset="-128"/>
              </a:defRPr>
            </a:lvl5pPr>
            <a:lvl6pPr marL="25146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6pPr>
            <a:lvl7pPr marL="29718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7pPr>
            <a:lvl8pPr marL="34290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8pPr>
            <a:lvl9pPr marL="38862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9pPr>
          </a:lstStyle>
          <a:p>
            <a:r>
              <a:rPr lang="en-US" altLang="en-US" sz="1000" dirty="0">
                <a:solidFill>
                  <a:schemeClr val="accent2"/>
                </a:solidFill>
                <a:latin typeface="+mn-lt"/>
              </a:rPr>
              <a:t>Source:  Continental Automated Buildings Association (CABA)</a:t>
            </a:r>
          </a:p>
        </p:txBody>
      </p:sp>
      <p:sp>
        <p:nvSpPr>
          <p:cNvPr id="11" name="Rectangle 11">
            <a:extLst>
              <a:ext uri="{FF2B5EF4-FFF2-40B4-BE49-F238E27FC236}">
                <a16:creationId xmlns:a16="http://schemas.microsoft.com/office/drawing/2014/main" id="{66851156-AD5D-44A1-B50E-2972DEAC979A}"/>
              </a:ext>
            </a:extLst>
          </p:cNvPr>
          <p:cNvSpPr>
            <a:spLocks noChangeArrowheads="1"/>
          </p:cNvSpPr>
          <p:nvPr userDrawn="1"/>
        </p:nvSpPr>
        <p:spPr bwMode="auto">
          <a:xfrm>
            <a:off x="5685256" y="6407484"/>
            <a:ext cx="45232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ヒラギノ角ゴ Pro W3" pitchFamily="-107" charset="-128"/>
              </a:defRPr>
            </a:lvl1pPr>
            <a:lvl2pPr marL="742950" indent="-285750">
              <a:defRPr>
                <a:solidFill>
                  <a:schemeClr val="tx1"/>
                </a:solidFill>
                <a:latin typeface="Calibri" pitchFamily="34" charset="0"/>
                <a:ea typeface="ヒラギノ角ゴ Pro W3" pitchFamily="-107" charset="-128"/>
              </a:defRPr>
            </a:lvl2pPr>
            <a:lvl3pPr marL="1143000" indent="-228600">
              <a:defRPr>
                <a:solidFill>
                  <a:schemeClr val="tx1"/>
                </a:solidFill>
                <a:latin typeface="Calibri" pitchFamily="34" charset="0"/>
                <a:ea typeface="ヒラギノ角ゴ Pro W3" pitchFamily="-107" charset="-128"/>
              </a:defRPr>
            </a:lvl3pPr>
            <a:lvl4pPr marL="1600200" indent="-228600">
              <a:defRPr>
                <a:solidFill>
                  <a:schemeClr val="tx1"/>
                </a:solidFill>
                <a:latin typeface="Calibri" pitchFamily="34" charset="0"/>
                <a:ea typeface="ヒラギノ角ゴ Pro W3" pitchFamily="-107" charset="-128"/>
              </a:defRPr>
            </a:lvl4pPr>
            <a:lvl5pPr marL="2057400" indent="-228600">
              <a:defRPr>
                <a:solidFill>
                  <a:schemeClr val="tx1"/>
                </a:solidFill>
                <a:latin typeface="Calibri" pitchFamily="34" charset="0"/>
                <a:ea typeface="ヒラギノ角ゴ Pro W3" pitchFamily="-107" charset="-128"/>
              </a:defRPr>
            </a:lvl5pPr>
            <a:lvl6pPr marL="25146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6pPr>
            <a:lvl7pPr marL="29718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7pPr>
            <a:lvl8pPr marL="34290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8pPr>
            <a:lvl9pPr marL="38862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9pPr>
          </a:lstStyle>
          <a:p>
            <a:r>
              <a:rPr lang="en-US" altLang="en-US" sz="1200" dirty="0">
                <a:solidFill>
                  <a:srgbClr val="E83E1D"/>
                </a:solidFill>
                <a:latin typeface="+mn-lt"/>
              </a:rPr>
              <a:t>CABA Intelligent Buildings Council (IBC)</a:t>
            </a:r>
          </a:p>
        </p:txBody>
      </p:sp>
      <p:pic>
        <p:nvPicPr>
          <p:cNvPr id="12" name="Picture 11">
            <a:extLst>
              <a:ext uri="{FF2B5EF4-FFF2-40B4-BE49-F238E27FC236}">
                <a16:creationId xmlns:a16="http://schemas.microsoft.com/office/drawing/2014/main" id="{F12435D7-A441-4D20-90BC-C55C6D221C9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0568292" y="6207644"/>
            <a:ext cx="828040" cy="593270"/>
          </a:xfrm>
          <a:prstGeom prst="rect">
            <a:avLst/>
          </a:prstGeom>
        </p:spPr>
      </p:pic>
    </p:spTree>
    <p:extLst>
      <p:ext uri="{BB962C8B-B14F-4D97-AF65-F5344CB8AC3E}">
        <p14:creationId xmlns:p14="http://schemas.microsoft.com/office/powerpoint/2010/main" val="756595898"/>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955" r:id="rId9"/>
    <p:sldLayoutId id="2147483956" r:id="rId10"/>
    <p:sldLayoutId id="2147483957" r:id="rId11"/>
    <p:sldLayoutId id="2147483958" r:id="rId12"/>
    <p:sldLayoutId id="2147483964" r:id="rId13"/>
    <p:sldLayoutId id="2147483965" r:id="rId14"/>
    <p:sldLayoutId id="2147483966" r:id="rId15"/>
    <p:sldLayoutId id="2147483967" r:id="rId16"/>
    <p:sldLayoutId id="2147483968" r:id="rId17"/>
  </p:sldLayoutIdLst>
  <p:hf hdr="0" ftr="0" dt="0"/>
  <p:txStyles>
    <p:title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529" userDrawn="1">
          <p15:clr>
            <a:srgbClr val="F26B43"/>
          </p15:clr>
        </p15:guide>
        <p15:guide id="9" pos="7151" userDrawn="1">
          <p15:clr>
            <a:srgbClr val="F26B43"/>
          </p15:clr>
        </p15:guide>
        <p15:guide id="10" orient="horz" pos="777" userDrawn="1">
          <p15:clr>
            <a:srgbClr val="F26B43"/>
          </p15:clr>
        </p15:guide>
        <p15:guide id="11" orient="horz" pos="414" userDrawn="1">
          <p15:clr>
            <a:srgbClr val="F26B43"/>
          </p15:clr>
        </p15:guide>
        <p15:guide id="12" orient="horz" pos="38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42056821"/>
      </p:ext>
    </p:extLst>
  </p:cSld>
  <p:clrMap bg1="lt1" tx1="dk1" bg2="dk2" tx2="lt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52" name="Google Shape;52;p1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rtl="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a:p>
        </p:txBody>
      </p:sp>
      <p:sp>
        <p:nvSpPr>
          <p:cNvPr id="53" name="Google Shape;53;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dk1"/>
                </a:solidFill>
                <a:latin typeface="Proxima Nova"/>
                <a:ea typeface="Proxima Nova"/>
                <a:cs typeface="Proxima Nova"/>
                <a:sym typeface="Proxima Nova"/>
              </a:defRPr>
            </a:lvl1pPr>
            <a:lvl2pPr lvl="1" algn="r" rtl="0">
              <a:buNone/>
              <a:defRPr sz="1333">
                <a:solidFill>
                  <a:schemeClr val="dk1"/>
                </a:solidFill>
                <a:latin typeface="Proxima Nova"/>
                <a:ea typeface="Proxima Nova"/>
                <a:cs typeface="Proxima Nova"/>
                <a:sym typeface="Proxima Nova"/>
              </a:defRPr>
            </a:lvl2pPr>
            <a:lvl3pPr lvl="2" algn="r" rtl="0">
              <a:buNone/>
              <a:defRPr sz="1333">
                <a:solidFill>
                  <a:schemeClr val="dk1"/>
                </a:solidFill>
                <a:latin typeface="Proxima Nova"/>
                <a:ea typeface="Proxima Nova"/>
                <a:cs typeface="Proxima Nova"/>
                <a:sym typeface="Proxima Nova"/>
              </a:defRPr>
            </a:lvl3pPr>
            <a:lvl4pPr lvl="3" algn="r" rtl="0">
              <a:buNone/>
              <a:defRPr sz="1333">
                <a:solidFill>
                  <a:schemeClr val="dk1"/>
                </a:solidFill>
                <a:latin typeface="Proxima Nova"/>
                <a:ea typeface="Proxima Nova"/>
                <a:cs typeface="Proxima Nova"/>
                <a:sym typeface="Proxima Nova"/>
              </a:defRPr>
            </a:lvl4pPr>
            <a:lvl5pPr lvl="4" algn="r" rtl="0">
              <a:buNone/>
              <a:defRPr sz="1333">
                <a:solidFill>
                  <a:schemeClr val="dk1"/>
                </a:solidFill>
                <a:latin typeface="Proxima Nova"/>
                <a:ea typeface="Proxima Nova"/>
                <a:cs typeface="Proxima Nova"/>
                <a:sym typeface="Proxima Nova"/>
              </a:defRPr>
            </a:lvl5pPr>
            <a:lvl6pPr lvl="5" algn="r" rtl="0">
              <a:buNone/>
              <a:defRPr sz="1333">
                <a:solidFill>
                  <a:schemeClr val="dk1"/>
                </a:solidFill>
                <a:latin typeface="Proxima Nova"/>
                <a:ea typeface="Proxima Nova"/>
                <a:cs typeface="Proxima Nova"/>
                <a:sym typeface="Proxima Nova"/>
              </a:defRPr>
            </a:lvl6pPr>
            <a:lvl7pPr lvl="6" algn="r" rtl="0">
              <a:buNone/>
              <a:defRPr sz="1333">
                <a:solidFill>
                  <a:schemeClr val="dk1"/>
                </a:solidFill>
                <a:latin typeface="Proxima Nova"/>
                <a:ea typeface="Proxima Nova"/>
                <a:cs typeface="Proxima Nova"/>
                <a:sym typeface="Proxima Nova"/>
              </a:defRPr>
            </a:lvl7pPr>
            <a:lvl8pPr lvl="7" algn="r" rtl="0">
              <a:buNone/>
              <a:defRPr sz="1333">
                <a:solidFill>
                  <a:schemeClr val="dk1"/>
                </a:solidFill>
                <a:latin typeface="Proxima Nova"/>
                <a:ea typeface="Proxima Nova"/>
                <a:cs typeface="Proxima Nova"/>
                <a:sym typeface="Proxima Nova"/>
              </a:defRPr>
            </a:lvl8pPr>
            <a:lvl9pPr lvl="8" algn="r" rtl="0">
              <a:buNone/>
              <a:defRPr sz="1333">
                <a:solidFill>
                  <a:schemeClr val="dk1"/>
                </a:solidFill>
                <a:latin typeface="Proxima Nova"/>
                <a:ea typeface="Proxima Nova"/>
                <a:cs typeface="Proxima Nova"/>
                <a:sym typeface="Proxima Nov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58141652"/>
      </p:ext>
    </p:extLst>
  </p:cSld>
  <p:clrMap bg1="lt1" tx1="dk1" bg2="dk2" tx2="lt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caba.org/Whitepapers" TargetMode="Externa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AD689BD0"/><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26.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36.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36.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9.xml"/><Relationship Id="rId1" Type="http://schemas.openxmlformats.org/officeDocument/2006/relationships/slideLayout" Target="../slideLayouts/slideLayout36.xml"/><Relationship Id="rId6" Type="http://schemas.openxmlformats.org/officeDocument/2006/relationships/image" Target="../media/image26.png"/><Relationship Id="rId5" Type="http://schemas.openxmlformats.org/officeDocument/2006/relationships/image" Target="../media/image41.jpg"/><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2.xml"/><Relationship Id="rId5" Type="http://schemas.openxmlformats.org/officeDocument/2006/relationships/hyperlink" Target="https://geobrava.wordpress.com/2017/01/19/digital-transformation-projects-will-drive-new-it-investment/" TargetMode="External"/><Relationship Id="rId4" Type="http://schemas.openxmlformats.org/officeDocument/2006/relationships/image" Target="../media/image44.jpg"/></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3.xml"/><Relationship Id="rId1" Type="http://schemas.openxmlformats.org/officeDocument/2006/relationships/slideLayout" Target="../slideLayouts/slideLayout36.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4.xml"/><Relationship Id="rId1" Type="http://schemas.openxmlformats.org/officeDocument/2006/relationships/slideLayout" Target="../slideLayouts/slideLayout33.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23.AD689BD0"/><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gif"/><Relationship Id="rId2" Type="http://schemas.openxmlformats.org/officeDocument/2006/relationships/image" Target="../media/image8.jpeg"/><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gif"/><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image" Target="../media/image57.png"/></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caba.org/chc"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caba.org/chc"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noChangeArrowheads="1"/>
          </p:cNvSpPr>
          <p:nvPr>
            <p:ph type="ctrTitle"/>
          </p:nvPr>
        </p:nvSpPr>
        <p:spPr/>
        <p:txBody>
          <a:bodyPr/>
          <a:lstStyle/>
          <a:p>
            <a:r>
              <a:rPr lang="en-US" altLang="en-US" sz="3200" b="1" dirty="0">
                <a:solidFill>
                  <a:schemeClr val="tx1"/>
                </a:solidFill>
              </a:rPr>
              <a:t>Intelligent Buildings Council (IBC)  </a:t>
            </a:r>
            <a:br>
              <a:rPr lang="en-US" altLang="en-US" sz="3200" b="1" dirty="0">
                <a:solidFill>
                  <a:schemeClr val="tx1"/>
                </a:solidFill>
              </a:rPr>
            </a:br>
            <a:endParaRPr lang="en-US" altLang="en-US" sz="2400" dirty="0">
              <a:solidFill>
                <a:schemeClr val="tx1"/>
              </a:solidFill>
            </a:endParaRPr>
          </a:p>
        </p:txBody>
      </p:sp>
      <p:sp>
        <p:nvSpPr>
          <p:cNvPr id="3" name="Subtitle 2"/>
          <p:cNvSpPr>
            <a:spLocks noGrp="1"/>
          </p:cNvSpPr>
          <p:nvPr>
            <p:ph type="subTitle" idx="1"/>
          </p:nvPr>
        </p:nvSpPr>
        <p:spPr>
          <a:xfrm>
            <a:off x="748717" y="2742297"/>
            <a:ext cx="10537591" cy="2492433"/>
          </a:xfrm>
        </p:spPr>
        <p:txBody>
          <a:bodyPr>
            <a:normAutofit/>
          </a:bodyPr>
          <a:lstStyle/>
          <a:p>
            <a:r>
              <a:rPr lang="en-US" dirty="0"/>
              <a:t>Chair:  Trevor Nightingale (National Research Council) </a:t>
            </a:r>
          </a:p>
          <a:p>
            <a:r>
              <a:rPr lang="en-US" dirty="0"/>
              <a:t>Vice-Chair:  Harsha Chandrashekar (Honeywell International Inc)</a:t>
            </a:r>
          </a:p>
          <a:p>
            <a:r>
              <a:rPr lang="en-US" dirty="0"/>
              <a:t>Vice-Chair:  Robert Lane (Robert H. Lane and Associates Inc.)</a:t>
            </a:r>
          </a:p>
          <a:p>
            <a:r>
              <a:rPr lang="en-US" dirty="0"/>
              <a:t>Vice-Chair:  Bob Allan (The </a:t>
            </a:r>
            <a:r>
              <a:rPr lang="en-US" dirty="0" err="1"/>
              <a:t>Siemon</a:t>
            </a:r>
            <a:r>
              <a:rPr lang="en-US" dirty="0"/>
              <a:t> Company) </a:t>
            </a:r>
          </a:p>
          <a:p>
            <a:r>
              <a:rPr lang="en-US" dirty="0"/>
              <a:t>Vice-Chair:  Terrence DeFranco (Iota Communications, Inc.)</a:t>
            </a:r>
          </a:p>
          <a:p>
            <a:endParaRPr lang="en-US" sz="1400" dirty="0"/>
          </a:p>
          <a:p>
            <a:endParaRPr lang="en-US" sz="1400" dirty="0"/>
          </a:p>
          <a:p>
            <a:endParaRPr lang="en-US" sz="1200" dirty="0"/>
          </a:p>
          <a:p>
            <a:endParaRPr lang="en-US" sz="1200" dirty="0"/>
          </a:p>
          <a:p>
            <a:endParaRPr lang="en-US" sz="1200" dirty="0"/>
          </a:p>
        </p:txBody>
      </p:sp>
    </p:spTree>
    <p:extLst>
      <p:ext uri="{BB962C8B-B14F-4D97-AF65-F5344CB8AC3E}">
        <p14:creationId xmlns:p14="http://schemas.microsoft.com/office/powerpoint/2010/main" val="573922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4.  White Paper Sub-Committee Update </a:t>
            </a:r>
            <a:br>
              <a:rPr lang="en-US" b="1" dirty="0"/>
            </a:br>
            <a:r>
              <a:rPr lang="en-US" sz="2800" dirty="0"/>
              <a:t>Ken Wacks (Ken Wacks Associates)</a:t>
            </a:r>
            <a:endParaRPr lang="en-US" dirty="0"/>
          </a:p>
        </p:txBody>
      </p:sp>
      <p:sp>
        <p:nvSpPr>
          <p:cNvPr id="10" name="Text Placeholder 9">
            <a:extLst>
              <a:ext uri="{FF2B5EF4-FFF2-40B4-BE49-F238E27FC236}">
                <a16:creationId xmlns:a16="http://schemas.microsoft.com/office/drawing/2014/main" id="{66421E13-941D-487E-9F8E-DCFA3FE9C646}"/>
              </a:ext>
            </a:extLst>
          </p:cNvPr>
          <p:cNvSpPr>
            <a:spLocks noGrp="1"/>
          </p:cNvSpPr>
          <p:nvPr>
            <p:ph type="body" sz="quarter" idx="12"/>
          </p:nvPr>
        </p:nvSpPr>
        <p:spPr>
          <a:xfrm>
            <a:off x="839788" y="1233488"/>
            <a:ext cx="10512425" cy="1339060"/>
          </a:xfrm>
        </p:spPr>
        <p:txBody>
          <a:bodyPr>
            <a:normAutofit lnSpcReduction="10000"/>
          </a:bodyPr>
          <a:lstStyle/>
          <a:p>
            <a:pPr marL="0" indent="0">
              <a:buNone/>
            </a:pPr>
            <a:r>
              <a:rPr lang="en-US" dirty="0"/>
              <a:t>4.2 In Progress:  </a:t>
            </a:r>
          </a:p>
          <a:p>
            <a:pPr marL="0" indent="0">
              <a:buNone/>
            </a:pPr>
            <a:r>
              <a:rPr lang="en-US" dirty="0"/>
              <a:t>“Part 2:  The Evolution of Integrating </a:t>
            </a:r>
            <a:r>
              <a:rPr lang="en-US" dirty="0" err="1"/>
              <a:t>LiFi</a:t>
            </a:r>
            <a:r>
              <a:rPr lang="en-US" dirty="0"/>
              <a:t> Technology into Smart Lighting and Control Systems for the  Intelligent Building”</a:t>
            </a:r>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10</a:t>
            </a:fld>
            <a:endParaRPr lang="en-US"/>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162490" y="21669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endParaRPr lang="en-US" sz="6600" b="1" dirty="0">
              <a:solidFill>
                <a:srgbClr val="464646"/>
              </a:solidFill>
              <a:latin typeface="Montserrat"/>
            </a:endParaRPr>
          </a:p>
        </p:txBody>
      </p:sp>
      <p:sp>
        <p:nvSpPr>
          <p:cNvPr id="2" name="TextBox 1">
            <a:extLst>
              <a:ext uri="{FF2B5EF4-FFF2-40B4-BE49-F238E27FC236}">
                <a16:creationId xmlns:a16="http://schemas.microsoft.com/office/drawing/2014/main" id="{F49F4E2B-EEB0-4736-A001-E9CD8947E750}"/>
              </a:ext>
            </a:extLst>
          </p:cNvPr>
          <p:cNvSpPr txBox="1"/>
          <p:nvPr/>
        </p:nvSpPr>
        <p:spPr>
          <a:xfrm>
            <a:off x="838200" y="2368157"/>
            <a:ext cx="12877800" cy="4031873"/>
          </a:xfrm>
          <a:prstGeom prst="rect">
            <a:avLst/>
          </a:prstGeom>
          <a:noFill/>
        </p:spPr>
        <p:txBody>
          <a:bodyPr wrap="square" numCol="2" rtlCol="0">
            <a:spAutoFit/>
          </a:bodyPr>
          <a:lstStyle/>
          <a:p>
            <a:pPr lvl="0"/>
            <a:r>
              <a:rPr lang="en-US" sz="1600" b="1" dirty="0">
                <a:solidFill>
                  <a:srgbClr val="464646"/>
                </a:solidFill>
              </a:rPr>
              <a:t>Wharton County Junior College (Chair)</a:t>
            </a:r>
          </a:p>
          <a:p>
            <a:pPr lvl="0"/>
            <a:r>
              <a:rPr lang="en-US" sz="1600" dirty="0">
                <a:solidFill>
                  <a:srgbClr val="464646"/>
                </a:solidFill>
              </a:rPr>
              <a:t>Acuity Brands, Inc.</a:t>
            </a:r>
          </a:p>
          <a:p>
            <a:pPr lvl="0"/>
            <a:r>
              <a:rPr lang="en-US" sz="1600" dirty="0" err="1">
                <a:solidFill>
                  <a:srgbClr val="464646"/>
                </a:solidFill>
              </a:rPr>
              <a:t>ArcoLogix</a:t>
            </a:r>
            <a:r>
              <a:rPr lang="en-US" sz="1600" dirty="0">
                <a:solidFill>
                  <a:srgbClr val="464646"/>
                </a:solidFill>
              </a:rPr>
              <a:t> LLC</a:t>
            </a:r>
          </a:p>
          <a:p>
            <a:pPr lvl="0"/>
            <a:r>
              <a:rPr lang="en-US" sz="1600" dirty="0" err="1">
                <a:solidFill>
                  <a:srgbClr val="464646"/>
                </a:solidFill>
              </a:rPr>
              <a:t>SnapAV</a:t>
            </a:r>
            <a:endParaRPr lang="en-US" sz="1600" dirty="0">
              <a:solidFill>
                <a:srgbClr val="464646"/>
              </a:solidFill>
            </a:endParaRPr>
          </a:p>
          <a:p>
            <a:pPr lvl="0"/>
            <a:r>
              <a:rPr lang="en-US" sz="1600" dirty="0">
                <a:solidFill>
                  <a:srgbClr val="464646"/>
                </a:solidFill>
              </a:rPr>
              <a:t>Ken Wacks Associates</a:t>
            </a:r>
          </a:p>
          <a:p>
            <a:pPr lvl="0"/>
            <a:r>
              <a:rPr lang="en-US" sz="1600" dirty="0">
                <a:solidFill>
                  <a:srgbClr val="464646"/>
                </a:solidFill>
              </a:rPr>
              <a:t>National Electrical Manufacturers Association</a:t>
            </a:r>
          </a:p>
          <a:p>
            <a:pPr lvl="0"/>
            <a:r>
              <a:rPr lang="en-US" sz="1600" dirty="0">
                <a:solidFill>
                  <a:srgbClr val="464646"/>
                </a:solidFill>
              </a:rPr>
              <a:t>Telecommunications Industry Association (TIA)</a:t>
            </a:r>
          </a:p>
          <a:p>
            <a:pPr lvl="0"/>
            <a:endParaRPr lang="en-US" sz="1600" dirty="0">
              <a:solidFill>
                <a:srgbClr val="464646"/>
              </a:solidFill>
            </a:endParaRPr>
          </a:p>
          <a:p>
            <a:pPr lvl="0"/>
            <a:endParaRPr lang="en-US" sz="1600" dirty="0">
              <a:solidFill>
                <a:srgbClr val="464646"/>
              </a:solidFill>
              <a:latin typeface="Montserrat"/>
            </a:endParaRPr>
          </a:p>
          <a:p>
            <a:pPr lvl="0"/>
            <a:endParaRPr lang="en-CA" sz="1600" dirty="0">
              <a:solidFill>
                <a:srgbClr val="464646"/>
              </a:solidFill>
              <a:latin typeface="Montserrat"/>
            </a:endParaRPr>
          </a:p>
          <a:p>
            <a:pPr lvl="0"/>
            <a:endParaRPr lang="en-CA" sz="1600" dirty="0">
              <a:solidFill>
                <a:srgbClr val="464646"/>
              </a:solidFill>
            </a:endParaRPr>
          </a:p>
          <a:p>
            <a:pPr lvl="0"/>
            <a:endParaRPr lang="en-CA" sz="1600" dirty="0">
              <a:solidFill>
                <a:srgbClr val="464646"/>
              </a:solidFill>
            </a:endParaRPr>
          </a:p>
          <a:p>
            <a:pPr lvl="0"/>
            <a:endParaRPr lang="en-CA" sz="1600" dirty="0">
              <a:solidFill>
                <a:srgbClr val="464646"/>
              </a:solidFill>
            </a:endParaRPr>
          </a:p>
          <a:p>
            <a:pPr lvl="0"/>
            <a:endParaRPr lang="en-CA" sz="1600" dirty="0">
              <a:solidFill>
                <a:srgbClr val="464646"/>
              </a:solidFill>
            </a:endParaRPr>
          </a:p>
          <a:p>
            <a:pPr lvl="0"/>
            <a:endParaRPr lang="en-CA" sz="1600" dirty="0">
              <a:solidFill>
                <a:srgbClr val="464646"/>
              </a:solidFill>
            </a:endParaRPr>
          </a:p>
          <a:p>
            <a:pPr lvl="0"/>
            <a:endParaRPr lang="en-CA" sz="1600" dirty="0">
              <a:solidFill>
                <a:srgbClr val="464646"/>
              </a:solidFill>
            </a:endParaRPr>
          </a:p>
        </p:txBody>
      </p:sp>
      <p:pic>
        <p:nvPicPr>
          <p:cNvPr id="7" name="Picture 6">
            <a:extLst>
              <a:ext uri="{FF2B5EF4-FFF2-40B4-BE49-F238E27FC236}">
                <a16:creationId xmlns:a16="http://schemas.microsoft.com/office/drawing/2014/main" id="{E1F01D96-BF3B-4D67-A2B2-9290CA743B11}"/>
              </a:ext>
            </a:extLst>
          </p:cNvPr>
          <p:cNvPicPr>
            <a:picLocks noChangeAspect="1"/>
          </p:cNvPicPr>
          <p:nvPr/>
        </p:nvPicPr>
        <p:blipFill>
          <a:blip r:embed="rId2"/>
          <a:stretch>
            <a:fillRect/>
          </a:stretch>
        </p:blipFill>
        <p:spPr>
          <a:xfrm>
            <a:off x="9469417" y="2773767"/>
            <a:ext cx="2143125" cy="2143125"/>
          </a:xfrm>
          <a:prstGeom prst="rect">
            <a:avLst/>
          </a:prstGeom>
        </p:spPr>
      </p:pic>
    </p:spTree>
    <p:extLst>
      <p:ext uri="{BB962C8B-B14F-4D97-AF65-F5344CB8AC3E}">
        <p14:creationId xmlns:p14="http://schemas.microsoft.com/office/powerpoint/2010/main" val="2821744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71510"/>
            <a:ext cx="6873240" cy="447675"/>
          </a:xfrm>
        </p:spPr>
        <p:txBody>
          <a:bodyPr/>
          <a:lstStyle/>
          <a:p>
            <a:r>
              <a:rPr lang="en-US" b="1" dirty="0"/>
              <a:t>4.  White Paper Sub-Committee Update </a:t>
            </a:r>
            <a:br>
              <a:rPr lang="en-US" b="1" dirty="0"/>
            </a:br>
            <a:r>
              <a:rPr lang="en-US" sz="2800" dirty="0"/>
              <a:t>Ken Wacks (Ken Wacks Associates)</a:t>
            </a:r>
            <a:endParaRPr lang="en-US" dirty="0"/>
          </a:p>
        </p:txBody>
      </p:sp>
      <p:sp>
        <p:nvSpPr>
          <p:cNvPr id="8" name="Rectangle 7">
            <a:extLst>
              <a:ext uri="{FF2B5EF4-FFF2-40B4-BE49-F238E27FC236}">
                <a16:creationId xmlns:a16="http://schemas.microsoft.com/office/drawing/2014/main" id="{6905132D-210A-4783-BB7A-D763FAE872C9}"/>
              </a:ext>
            </a:extLst>
          </p:cNvPr>
          <p:cNvSpPr/>
          <p:nvPr/>
        </p:nvSpPr>
        <p:spPr>
          <a:xfrm>
            <a:off x="1340459" y="2468271"/>
            <a:ext cx="9029700" cy="646331"/>
          </a:xfrm>
          <a:prstGeom prst="rect">
            <a:avLst/>
          </a:prstGeom>
        </p:spPr>
        <p:txBody>
          <a:bodyPr wrap="square">
            <a:spAutoFit/>
          </a:bodyPr>
          <a:lstStyle/>
          <a:p>
            <a:pPr marL="457200" indent="-228600">
              <a:tabLst>
                <a:tab pos="514350" algn="l"/>
              </a:tabLst>
              <a:defRPr/>
            </a:pPr>
            <a:r>
              <a:rPr lang="en-US" dirty="0">
                <a:solidFill>
                  <a:srgbClr val="000000"/>
                </a:solidFill>
                <a:latin typeface="Arial" panose="020B0604020202020204" pitchFamily="34" charset="0"/>
                <a:ea typeface="Times New Roman" panose="02020603050405020304" pitchFamily="18" charset="0"/>
              </a:rPr>
              <a:t>	All proposals and previously completed IBC White Papers can be downloaded at: </a:t>
            </a:r>
            <a:endParaRPr lang="en-CA" sz="2400" dirty="0">
              <a:solidFill>
                <a:srgbClr val="E83E1D"/>
              </a:solidFill>
              <a:latin typeface="Arial" panose="020B0604020202020204" pitchFamily="34" charset="0"/>
              <a:ea typeface="Times New Roman" panose="02020603050405020304" pitchFamily="18" charset="0"/>
            </a:endParaRPr>
          </a:p>
          <a:p>
            <a:pPr marL="457200" indent="-228600">
              <a:tabLst>
                <a:tab pos="514350" algn="l"/>
              </a:tabLst>
              <a:defRPr/>
            </a:pPr>
            <a:r>
              <a:rPr lang="en-US" dirty="0">
                <a:solidFill>
                  <a:srgbClr val="000000"/>
                </a:solidFill>
                <a:latin typeface="Arial" panose="020B0604020202020204" pitchFamily="34" charset="0"/>
                <a:ea typeface="Times New Roman" panose="02020603050405020304" pitchFamily="18" charset="0"/>
              </a:rPr>
              <a:t>	</a:t>
            </a:r>
            <a:r>
              <a:rPr lang="en-US" u="sng" dirty="0">
                <a:solidFill>
                  <a:srgbClr val="0000FF"/>
                </a:solidFill>
                <a:latin typeface="Arial" panose="020B0604020202020204" pitchFamily="34" charset="0"/>
                <a:ea typeface="Times New Roman" panose="02020603050405020304" pitchFamily="18" charset="0"/>
                <a:hlinkClick r:id="rId2"/>
              </a:rPr>
              <a:t>www.caba.org/whitepapers</a:t>
            </a:r>
            <a:endParaRPr lang="en-CA" sz="2400" dirty="0">
              <a:solidFill>
                <a:srgbClr val="E83E1D"/>
              </a:solidFill>
              <a:latin typeface="Arial" panose="020B0604020202020204" pitchFamily="34" charset="0"/>
              <a:ea typeface="Times New Roman" panose="02020603050405020304" pitchFamily="18" charset="0"/>
            </a:endParaRPr>
          </a:p>
        </p:txBody>
      </p:sp>
      <p:pic>
        <p:nvPicPr>
          <p:cNvPr id="8194" name="Picture 2" descr="http://www.caba.org/images/CABA-RP-XL.png">
            <a:extLst>
              <a:ext uri="{FF2B5EF4-FFF2-40B4-BE49-F238E27FC236}">
                <a16:creationId xmlns:a16="http://schemas.microsoft.com/office/drawing/2014/main" id="{B76E08E8-2C79-46C5-A559-5E3C36DB1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8315" y="3845507"/>
            <a:ext cx="4286250" cy="13335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A9A0781-BFB3-4827-8F74-2629FB5CF485}"/>
              </a:ext>
            </a:extLst>
          </p:cNvPr>
          <p:cNvSpPr>
            <a:spLocks noGrp="1"/>
          </p:cNvSpPr>
          <p:nvPr>
            <p:ph type="sldNum" sz="quarter" idx="11"/>
          </p:nvPr>
        </p:nvSpPr>
        <p:spPr/>
        <p:txBody>
          <a:bodyPr/>
          <a:lstStyle/>
          <a:p>
            <a:fld id="{4658F449-AC56-C64A-8488-86A10DE691DA}" type="slidenum">
              <a:rPr lang="en-US" smtClean="0"/>
              <a:pPr/>
              <a:t>11</a:t>
            </a:fld>
            <a:endParaRPr lang="en-US"/>
          </a:p>
        </p:txBody>
      </p:sp>
      <p:pic>
        <p:nvPicPr>
          <p:cNvPr id="7" name="Picture Placeholder 5" descr="Study Island Benchmarks &amp; Predictive Validity - With our latest research, we've found promising results regarding the predictive validity of Study … | Pinteres…">
            <a:extLst>
              <a:ext uri="{FF2B5EF4-FFF2-40B4-BE49-F238E27FC236}">
                <a16:creationId xmlns:a16="http://schemas.microsoft.com/office/drawing/2014/main" id="{9137AAE6-2CDA-44CD-95E8-05B73E341D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336351" y="3669551"/>
            <a:ext cx="1876937" cy="1685413"/>
          </a:xfrm>
          <a:prstGeom prst="rect">
            <a:avLst/>
          </a:prstGeom>
        </p:spPr>
      </p:pic>
    </p:spTree>
    <p:extLst>
      <p:ext uri="{BB962C8B-B14F-4D97-AF65-F5344CB8AC3E}">
        <p14:creationId xmlns:p14="http://schemas.microsoft.com/office/powerpoint/2010/main" val="65980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1B75664-9508-4DBE-811D-765807D90EF1}"/>
              </a:ext>
            </a:extLst>
          </p:cNvPr>
          <p:cNvSpPr>
            <a:spLocks noGrp="1"/>
          </p:cNvSpPr>
          <p:nvPr>
            <p:ph type="body" sz="quarter" idx="12"/>
          </p:nvPr>
        </p:nvSpPr>
        <p:spPr>
          <a:xfrm>
            <a:off x="839788" y="1233488"/>
            <a:ext cx="10512425" cy="528200"/>
          </a:xfrm>
        </p:spPr>
        <p:txBody>
          <a:bodyPr>
            <a:normAutofit fontScale="77500" lnSpcReduction="20000"/>
          </a:bodyPr>
          <a:lstStyle/>
          <a:p>
            <a:pPr marL="0" indent="0">
              <a:buNone/>
            </a:pPr>
            <a:r>
              <a:rPr lang="en-US" dirty="0"/>
              <a:t>“Digital Building implementation and Automation at the Marriott Sinclair Hotel” (30 min) </a:t>
            </a:r>
            <a:endParaRPr lang="en-CA" dirty="0"/>
          </a:p>
        </p:txBody>
      </p:sp>
      <p:sp>
        <p:nvSpPr>
          <p:cNvPr id="2" name="Slide Number Placeholder 1">
            <a:extLst>
              <a:ext uri="{FF2B5EF4-FFF2-40B4-BE49-F238E27FC236}">
                <a16:creationId xmlns:a16="http://schemas.microsoft.com/office/drawing/2014/main" id="{7A1640B1-8CAF-4DD4-ACFE-39FB583385D9}"/>
              </a:ext>
            </a:extLst>
          </p:cNvPr>
          <p:cNvSpPr>
            <a:spLocks noGrp="1"/>
          </p:cNvSpPr>
          <p:nvPr>
            <p:ph type="sldNum" sz="quarter" idx="14"/>
          </p:nvPr>
        </p:nvSpPr>
        <p:spPr/>
        <p:txBody>
          <a:bodyPr/>
          <a:lstStyle/>
          <a:p>
            <a:fld id="{4658F449-AC56-C64A-8488-86A10DE691DA}" type="slidenum">
              <a:rPr lang="en-US" smtClean="0"/>
              <a:pPr/>
              <a:t>12</a:t>
            </a:fld>
            <a:endParaRPr lang="en-US"/>
          </a:p>
        </p:txBody>
      </p:sp>
      <p:sp>
        <p:nvSpPr>
          <p:cNvPr id="8" name="Title 2">
            <a:extLst>
              <a:ext uri="{FF2B5EF4-FFF2-40B4-BE49-F238E27FC236}">
                <a16:creationId xmlns:a16="http://schemas.microsoft.com/office/drawing/2014/main" id="{C55E0265-FAFA-4F09-B486-A660BD54BAAF}"/>
              </a:ext>
            </a:extLst>
          </p:cNvPr>
          <p:cNvSpPr txBox="1">
            <a:spLocks/>
          </p:cNvSpPr>
          <p:nvPr/>
        </p:nvSpPr>
        <p:spPr>
          <a:xfrm>
            <a:off x="838199" y="41865"/>
            <a:ext cx="10973499" cy="44767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a:lstStyle>
          <a:p>
            <a:r>
              <a:rPr lang="en-US" b="1" dirty="0"/>
              <a:t>5.  Keynote</a:t>
            </a:r>
            <a:br>
              <a:rPr lang="en-US" dirty="0"/>
            </a:br>
            <a:r>
              <a:rPr lang="fr-FR" dirty="0"/>
              <a:t>Terrence DeFranco (Iota Communications, Inc.) </a:t>
            </a:r>
            <a:r>
              <a:rPr lang="sv-SE" dirty="0"/>
              <a:t> </a:t>
            </a:r>
            <a:r>
              <a:rPr lang="en-US" sz="2800" dirty="0"/>
              <a:t> </a:t>
            </a:r>
            <a:endParaRPr lang="en-US" dirty="0"/>
          </a:p>
        </p:txBody>
      </p:sp>
      <p:pic>
        <p:nvPicPr>
          <p:cNvPr id="6" name="Picture 5">
            <a:extLst>
              <a:ext uri="{FF2B5EF4-FFF2-40B4-BE49-F238E27FC236}">
                <a16:creationId xmlns:a16="http://schemas.microsoft.com/office/drawing/2014/main" id="{445CE978-8FDD-4B38-B2C2-ADF39E1B68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9788" y="2284867"/>
            <a:ext cx="3499170" cy="2799336"/>
          </a:xfrm>
          <a:prstGeom prst="rect">
            <a:avLst/>
          </a:prstGeom>
          <a:noFill/>
          <a:ln>
            <a:noFill/>
          </a:ln>
        </p:spPr>
      </p:pic>
      <p:pic>
        <p:nvPicPr>
          <p:cNvPr id="3" name="Picture 2">
            <a:extLst>
              <a:ext uri="{FF2B5EF4-FFF2-40B4-BE49-F238E27FC236}">
                <a16:creationId xmlns:a16="http://schemas.microsoft.com/office/drawing/2014/main" id="{13B10AF7-54CB-447F-B604-4ACA3F67D80A}"/>
              </a:ext>
            </a:extLst>
          </p:cNvPr>
          <p:cNvPicPr>
            <a:picLocks noChangeAspect="1"/>
          </p:cNvPicPr>
          <p:nvPr/>
        </p:nvPicPr>
        <p:blipFill>
          <a:blip r:embed="rId3"/>
          <a:stretch>
            <a:fillRect/>
          </a:stretch>
        </p:blipFill>
        <p:spPr>
          <a:xfrm>
            <a:off x="4844721" y="1802489"/>
            <a:ext cx="6966977" cy="3854680"/>
          </a:xfrm>
          <a:prstGeom prst="rect">
            <a:avLst/>
          </a:prstGeom>
        </p:spPr>
      </p:pic>
    </p:spTree>
    <p:extLst>
      <p:ext uri="{BB962C8B-B14F-4D97-AF65-F5344CB8AC3E}">
        <p14:creationId xmlns:p14="http://schemas.microsoft.com/office/powerpoint/2010/main" val="2693195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3"/>
        <p:cNvGrpSpPr/>
        <p:nvPr/>
      </p:nvGrpSpPr>
      <p:grpSpPr>
        <a:xfrm>
          <a:off x="0" y="0"/>
          <a:ext cx="0" cy="0"/>
          <a:chOff x="0" y="0"/>
          <a:chExt cx="0" cy="0"/>
        </a:xfrm>
      </p:grpSpPr>
      <p:pic>
        <p:nvPicPr>
          <p:cNvPr id="104" name="Google Shape;104;p25"/>
          <p:cNvPicPr preferRelativeResize="0"/>
          <p:nvPr/>
        </p:nvPicPr>
        <p:blipFill>
          <a:blip r:embed="rId3">
            <a:alphaModFix amt="66000"/>
            <a:extLst>
              <a:ext uri="{BEBA8EAE-BF5A-486C-A8C5-ECC9F3942E4B}">
                <a14:imgProps xmlns:a14="http://schemas.microsoft.com/office/drawing/2010/main">
                  <a14:imgLayer r:embed="rId4">
                    <a14:imgEffect>
                      <a14:brightnessContrast bright="42000"/>
                    </a14:imgEffect>
                  </a14:imgLayer>
                </a14:imgProps>
              </a:ext>
            </a:extLst>
          </a:blip>
          <a:stretch>
            <a:fillRect/>
          </a:stretch>
        </p:blipFill>
        <p:spPr>
          <a:xfrm>
            <a:off x="0" y="0"/>
            <a:ext cx="12192000" cy="6858000"/>
          </a:xfrm>
          <a:prstGeom prst="rect">
            <a:avLst/>
          </a:prstGeom>
          <a:noFill/>
          <a:ln>
            <a:noFill/>
          </a:ln>
          <a:effectLst>
            <a:outerShdw blurRad="57150" dist="19050" dir="5400000" algn="bl" rotWithShape="0">
              <a:srgbClr val="000000">
                <a:alpha val="60000"/>
              </a:srgbClr>
            </a:outerShdw>
          </a:effectLst>
        </p:spPr>
      </p:pic>
      <p:sp>
        <p:nvSpPr>
          <p:cNvPr id="105" name="Google Shape;105;p25"/>
          <p:cNvSpPr txBox="1">
            <a:spLocks noGrp="1"/>
          </p:cNvSpPr>
          <p:nvPr>
            <p:ph type="title"/>
          </p:nvPr>
        </p:nvSpPr>
        <p:spPr>
          <a:xfrm>
            <a:off x="653667" y="600200"/>
            <a:ext cx="8490400" cy="5454400"/>
          </a:xfrm>
          <a:prstGeom prst="rect">
            <a:avLst/>
          </a:prstGeom>
        </p:spPr>
        <p:txBody>
          <a:bodyPr spcFirstLastPara="1" wrap="square" lIns="121900" tIns="121900" rIns="121900" bIns="121900" anchor="ctr" anchorCtr="0">
            <a:noAutofit/>
          </a:bodyPr>
          <a:lstStyle/>
          <a:p>
            <a:r>
              <a:rPr lang="en" b="1">
                <a:solidFill>
                  <a:srgbClr val="FFFFFF"/>
                </a:solidFill>
              </a:rPr>
              <a:t>Developing the Connected Building</a:t>
            </a:r>
            <a:endParaRPr b="1">
              <a:solidFill>
                <a:srgbClr val="FFFFFF"/>
              </a:solidFill>
            </a:endParaRPr>
          </a:p>
          <a:p>
            <a:r>
              <a:rPr lang="en" sz="4800">
                <a:solidFill>
                  <a:srgbClr val="FFFFFF"/>
                </a:solidFill>
              </a:rPr>
              <a:t>The Sinclair Hotel</a:t>
            </a:r>
            <a:endParaRPr sz="4800">
              <a:solidFill>
                <a:srgbClr val="FFFFFF"/>
              </a:solidFill>
            </a:endParaRPr>
          </a:p>
        </p:txBody>
      </p:sp>
      <p:pic>
        <p:nvPicPr>
          <p:cNvPr id="106" name="Google Shape;106;p25"/>
          <p:cNvPicPr preferRelativeResize="0"/>
          <p:nvPr/>
        </p:nvPicPr>
        <p:blipFill>
          <a:blip r:embed="rId5">
            <a:alphaModFix/>
          </a:blip>
          <a:stretch>
            <a:fillRect/>
          </a:stretch>
        </p:blipFill>
        <p:spPr>
          <a:xfrm>
            <a:off x="10999397" y="5698001"/>
            <a:ext cx="840000" cy="955833"/>
          </a:xfrm>
          <a:prstGeom prst="rect">
            <a:avLst/>
          </a:prstGeom>
          <a:noFill/>
          <a:ln>
            <a:noFill/>
          </a:ln>
        </p:spPr>
      </p:pic>
      <p:sp>
        <p:nvSpPr>
          <p:cNvPr id="2" name="TextBox 1">
            <a:extLst>
              <a:ext uri="{FF2B5EF4-FFF2-40B4-BE49-F238E27FC236}">
                <a16:creationId xmlns:a16="http://schemas.microsoft.com/office/drawing/2014/main" id="{8483EE79-14CA-4657-AD80-BCCAD7CD0D77}"/>
              </a:ext>
            </a:extLst>
          </p:cNvPr>
          <p:cNvSpPr txBox="1"/>
          <p:nvPr/>
        </p:nvSpPr>
        <p:spPr>
          <a:xfrm>
            <a:off x="995083" y="5396754"/>
            <a:ext cx="1661032" cy="666977"/>
          </a:xfrm>
          <a:prstGeom prst="rect">
            <a:avLst/>
          </a:prstGeom>
          <a:noFill/>
        </p:spPr>
        <p:txBody>
          <a:bodyPr wrap="none" rtlCol="0">
            <a:spAutoFit/>
          </a:bodyPr>
          <a:lstStyle/>
          <a:p>
            <a:pPr defTabSz="1219170">
              <a:buClr>
                <a:srgbClr val="000000"/>
              </a:buClr>
            </a:pPr>
            <a:r>
              <a:rPr lang="en-US" sz="1867" kern="0" dirty="0">
                <a:solidFill>
                  <a:srgbClr val="FFFFFF"/>
                </a:solidFill>
                <a:latin typeface="Arial"/>
                <a:cs typeface="Arial"/>
                <a:sym typeface="Arial"/>
              </a:rPr>
              <a:t>Farukh Aslam</a:t>
            </a:r>
          </a:p>
          <a:p>
            <a:pPr defTabSz="1219170">
              <a:buClr>
                <a:srgbClr val="000000"/>
              </a:buClr>
            </a:pPr>
            <a:r>
              <a:rPr lang="en-US" sz="1867" kern="0" dirty="0">
                <a:solidFill>
                  <a:srgbClr val="FFFFFF"/>
                </a:solidFill>
                <a:latin typeface="Arial"/>
                <a:cs typeface="Arial"/>
                <a:sym typeface="Arial"/>
              </a:rPr>
              <a:t>Luis Suau</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our The High-Tech Hotel Of The Future _ TODAY">
            <a:hlinkClick r:id="" action="ppaction://media"/>
            <a:extLst>
              <a:ext uri="{FF2B5EF4-FFF2-40B4-BE49-F238E27FC236}">
                <a16:creationId xmlns:a16="http://schemas.microsoft.com/office/drawing/2014/main" id="{50F5621C-79BC-4A59-9F70-2D2B51B49E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5363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8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26"/>
          <p:cNvPicPr preferRelativeResize="0"/>
          <p:nvPr/>
        </p:nvPicPr>
        <p:blipFill>
          <a:blip r:embed="rId3">
            <a:alphaModFix amt="69000"/>
          </a:blip>
          <a:stretch>
            <a:fillRect/>
          </a:stretch>
        </p:blipFill>
        <p:spPr>
          <a:xfrm>
            <a:off x="839501" y="1"/>
            <a:ext cx="10598743" cy="6857999"/>
          </a:xfrm>
          <a:prstGeom prst="rect">
            <a:avLst/>
          </a:prstGeom>
          <a:noFill/>
          <a:ln>
            <a:noFill/>
          </a:ln>
        </p:spPr>
      </p:pic>
      <p:sp>
        <p:nvSpPr>
          <p:cNvPr id="112" name="Google Shape;112;p26"/>
          <p:cNvSpPr txBox="1"/>
          <p:nvPr/>
        </p:nvSpPr>
        <p:spPr>
          <a:xfrm>
            <a:off x="3105021" y="3639671"/>
            <a:ext cx="6514108" cy="1722072"/>
          </a:xfrm>
          <a:prstGeom prst="rect">
            <a:avLst/>
          </a:prstGeom>
          <a:noFill/>
          <a:ln>
            <a:noFill/>
          </a:ln>
        </p:spPr>
        <p:txBody>
          <a:bodyPr spcFirstLastPara="1" wrap="square" lIns="121900" tIns="121900" rIns="121900" bIns="121900" anchor="b" anchorCtr="0">
            <a:noAutofit/>
          </a:bodyPr>
          <a:lstStyle/>
          <a:p>
            <a:pPr algn="ctr" defTabSz="1219170">
              <a:buClr>
                <a:srgbClr val="000000"/>
              </a:buClr>
            </a:pPr>
            <a:r>
              <a:rPr lang="en" sz="3733" b="1" kern="0" dirty="0">
                <a:solidFill>
                  <a:srgbClr val="000000"/>
                </a:solidFill>
                <a:latin typeface="Proxima Nova"/>
                <a:ea typeface="Proxima Nova"/>
                <a:cs typeface="Proxima Nova"/>
                <a:sym typeface="Proxima Nova"/>
              </a:rPr>
              <a:t>Marriott Sinclair Hotel </a:t>
            </a:r>
          </a:p>
          <a:p>
            <a:pPr algn="ctr" defTabSz="1219170">
              <a:buClr>
                <a:srgbClr val="000000"/>
              </a:buClr>
            </a:pPr>
            <a:r>
              <a:rPr lang="en" sz="2667" b="1" kern="0" dirty="0">
                <a:solidFill>
                  <a:srgbClr val="000000"/>
                </a:solidFill>
                <a:latin typeface="Proxima Nova"/>
                <a:ea typeface="Proxima Nova"/>
                <a:cs typeface="Proxima Nova"/>
                <a:sym typeface="Proxima Nova"/>
              </a:rPr>
              <a:t>An Autograph Collection Property</a:t>
            </a:r>
            <a:endParaRPr sz="2667" b="1" kern="0" dirty="0">
              <a:solidFill>
                <a:srgbClr val="000000"/>
              </a:solidFill>
              <a:latin typeface="Proxima Nova"/>
              <a:ea typeface="Proxima Nova"/>
              <a:cs typeface="Proxima Nova"/>
              <a:sym typeface="Proxima Nova"/>
            </a:endParaRPr>
          </a:p>
          <a:p>
            <a:pPr algn="ctr" defTabSz="1219170">
              <a:buClr>
                <a:srgbClr val="000000"/>
              </a:buClr>
            </a:pPr>
            <a:r>
              <a:rPr lang="en" sz="2667" b="1" i="1" kern="0" dirty="0">
                <a:solidFill>
                  <a:srgbClr val="000000"/>
                </a:solidFill>
                <a:latin typeface="Proxima Nova"/>
                <a:ea typeface="Proxima Nova"/>
                <a:cs typeface="Proxima Nova"/>
                <a:sym typeface="Proxima Nova"/>
              </a:rPr>
              <a:t>"The Connected Building”</a:t>
            </a:r>
            <a:endParaRPr sz="2667" b="1" i="1" kern="0" dirty="0">
              <a:solidFill>
                <a:srgbClr val="000000"/>
              </a:solidFill>
              <a:latin typeface="Proxima Nova"/>
              <a:ea typeface="Proxima Nova"/>
              <a:cs typeface="Proxima Nova"/>
              <a:sym typeface="Proxima Nova"/>
            </a:endParaRPr>
          </a:p>
        </p:txBody>
      </p:sp>
      <p:pic>
        <p:nvPicPr>
          <p:cNvPr id="113" name="Google Shape;113;p26"/>
          <p:cNvPicPr preferRelativeResize="0"/>
          <p:nvPr/>
        </p:nvPicPr>
        <p:blipFill>
          <a:blip r:embed="rId4">
            <a:alphaModFix/>
          </a:blip>
          <a:stretch>
            <a:fillRect/>
          </a:stretch>
        </p:blipFill>
        <p:spPr>
          <a:xfrm>
            <a:off x="10999397" y="5698001"/>
            <a:ext cx="840000" cy="95583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31"/>
          <p:cNvPicPr preferRelativeResize="0"/>
          <p:nvPr/>
        </p:nvPicPr>
        <p:blipFill rotWithShape="1">
          <a:blip r:embed="rId3">
            <a:alphaModFix/>
          </a:blip>
          <a:srcRect l="6855" t="6507"/>
          <a:stretch/>
        </p:blipFill>
        <p:spPr>
          <a:xfrm>
            <a:off x="0" y="903185"/>
            <a:ext cx="7781365" cy="5954815"/>
          </a:xfrm>
          <a:prstGeom prst="rect">
            <a:avLst/>
          </a:prstGeom>
          <a:noFill/>
          <a:ln>
            <a:noFill/>
          </a:ln>
        </p:spPr>
      </p:pic>
      <p:sp>
        <p:nvSpPr>
          <p:cNvPr id="150" name="Google Shape;150;p31"/>
          <p:cNvSpPr txBox="1"/>
          <p:nvPr/>
        </p:nvSpPr>
        <p:spPr>
          <a:xfrm>
            <a:off x="7505900" y="758451"/>
            <a:ext cx="4170000" cy="1007600"/>
          </a:xfrm>
          <a:prstGeom prst="rect">
            <a:avLst/>
          </a:prstGeom>
          <a:noFill/>
          <a:ln>
            <a:noFill/>
          </a:ln>
        </p:spPr>
        <p:txBody>
          <a:bodyPr spcFirstLastPara="1" wrap="square" lIns="121900" tIns="121900" rIns="121900" bIns="121900" anchor="b" anchorCtr="0">
            <a:noAutofit/>
          </a:bodyPr>
          <a:lstStyle/>
          <a:p>
            <a:pPr defTabSz="1219170">
              <a:buClr>
                <a:srgbClr val="000000"/>
              </a:buClr>
            </a:pPr>
            <a:r>
              <a:rPr lang="en" sz="3200" b="1" kern="0" dirty="0">
                <a:solidFill>
                  <a:srgbClr val="000000"/>
                </a:solidFill>
                <a:latin typeface="Proxima Nova"/>
                <a:ea typeface="Proxima Nova"/>
                <a:cs typeface="Proxima Nova"/>
                <a:sym typeface="Proxima Nova"/>
              </a:rPr>
              <a:t>PoE Lighting</a:t>
            </a:r>
            <a:endParaRPr sz="3200" b="1" kern="0" dirty="0">
              <a:solidFill>
                <a:srgbClr val="000000"/>
              </a:solidFill>
              <a:latin typeface="Proxima Nova"/>
              <a:ea typeface="Proxima Nova"/>
              <a:cs typeface="Proxima Nova"/>
              <a:sym typeface="Proxima Nova"/>
            </a:endParaRPr>
          </a:p>
        </p:txBody>
      </p:sp>
      <p:sp>
        <p:nvSpPr>
          <p:cNvPr id="151" name="Google Shape;151;p31"/>
          <p:cNvSpPr txBox="1"/>
          <p:nvPr/>
        </p:nvSpPr>
        <p:spPr>
          <a:xfrm>
            <a:off x="7505900" y="1860351"/>
            <a:ext cx="4170000" cy="4239200"/>
          </a:xfrm>
          <a:prstGeom prst="rect">
            <a:avLst/>
          </a:prstGeom>
          <a:noFill/>
          <a:ln>
            <a:noFill/>
          </a:ln>
        </p:spPr>
        <p:txBody>
          <a:bodyPr spcFirstLastPara="1" wrap="square" lIns="121900" tIns="121900" rIns="121900" bIns="121900" anchor="t" anchorCtr="0">
            <a:noAutofit/>
          </a:bodyPr>
          <a:lstStyle/>
          <a:p>
            <a:pPr marL="609585" indent="-406390" defTabSz="1219170">
              <a:lnSpc>
                <a:spcPct val="115000"/>
              </a:lnSpc>
              <a:buClr>
                <a:srgbClr val="63D297"/>
              </a:buClr>
              <a:buSzPts val="1200"/>
              <a:buFont typeface="Proxima Nova"/>
              <a:buChar char="●"/>
            </a:pPr>
            <a:r>
              <a:rPr lang="en" sz="1600" kern="0">
                <a:solidFill>
                  <a:srgbClr val="595959"/>
                </a:solidFill>
                <a:latin typeface="Proxima Nova"/>
                <a:ea typeface="Proxima Nova"/>
                <a:cs typeface="Proxima Nova"/>
                <a:sym typeface="Proxima Nova"/>
              </a:rPr>
              <a:t>By removing the driver from the light, you’re able to power multiple lights with a single driver.</a:t>
            </a:r>
            <a:endParaRPr sz="1600" kern="0">
              <a:solidFill>
                <a:srgbClr val="595959"/>
              </a:solidFill>
              <a:latin typeface="Proxima Nova"/>
              <a:ea typeface="Proxima Nova"/>
              <a:cs typeface="Proxima Nova"/>
              <a:sym typeface="Proxima Nova"/>
            </a:endParaRPr>
          </a:p>
          <a:p>
            <a:pPr marL="609585" indent="-406390" defTabSz="1219170">
              <a:lnSpc>
                <a:spcPct val="115000"/>
              </a:lnSpc>
              <a:buClr>
                <a:srgbClr val="63D297"/>
              </a:buClr>
              <a:buSzPts val="1200"/>
              <a:buFont typeface="Proxima Nova"/>
              <a:buChar char="●"/>
            </a:pPr>
            <a:r>
              <a:rPr lang="en" sz="1600" kern="0">
                <a:solidFill>
                  <a:srgbClr val="595959"/>
                </a:solidFill>
                <a:latin typeface="Proxima Nova"/>
                <a:ea typeface="Proxima Nova"/>
                <a:cs typeface="Proxima Nova"/>
                <a:sym typeface="Proxima Nova"/>
              </a:rPr>
              <a:t>This allows you to then communicate with each of those lights on a network, getting notifications when maintenance is required. </a:t>
            </a:r>
            <a:endParaRPr sz="1600" kern="0">
              <a:solidFill>
                <a:srgbClr val="595959"/>
              </a:solidFill>
              <a:latin typeface="Proxima Nova"/>
              <a:ea typeface="Proxima Nova"/>
              <a:cs typeface="Proxima Nova"/>
              <a:sym typeface="Proxima Nova"/>
            </a:endParaRPr>
          </a:p>
          <a:p>
            <a:pPr marL="609585" indent="-406390" defTabSz="1219170">
              <a:lnSpc>
                <a:spcPct val="115000"/>
              </a:lnSpc>
              <a:buClr>
                <a:srgbClr val="63D297"/>
              </a:buClr>
              <a:buSzPts val="1200"/>
              <a:buFont typeface="Proxima Nova"/>
              <a:buChar char="●"/>
            </a:pPr>
            <a:r>
              <a:rPr lang="en" sz="1600" kern="0">
                <a:solidFill>
                  <a:srgbClr val="595959"/>
                </a:solidFill>
                <a:latin typeface="Proxima Nova"/>
                <a:ea typeface="Proxima Nova"/>
                <a:cs typeface="Proxima Nova"/>
                <a:sym typeface="Proxima Nova"/>
              </a:rPr>
              <a:t>The Cisco Digital Building Switch can power all the lights in the room, and can similarly power other low-voltage devices </a:t>
            </a:r>
            <a:endParaRPr sz="1600" kern="0">
              <a:solidFill>
                <a:srgbClr val="595959"/>
              </a:solidFill>
              <a:latin typeface="Proxima Nova"/>
              <a:ea typeface="Proxima Nova"/>
              <a:cs typeface="Proxima Nova"/>
              <a:sym typeface="Proxima Nova"/>
            </a:endParaRPr>
          </a:p>
        </p:txBody>
      </p:sp>
      <p:pic>
        <p:nvPicPr>
          <p:cNvPr id="152" name="Google Shape;152;p31"/>
          <p:cNvPicPr preferRelativeResize="0"/>
          <p:nvPr/>
        </p:nvPicPr>
        <p:blipFill>
          <a:blip r:embed="rId4">
            <a:alphaModFix/>
          </a:blip>
          <a:stretch>
            <a:fillRect/>
          </a:stretch>
        </p:blipFill>
        <p:spPr>
          <a:xfrm>
            <a:off x="10999397" y="5698001"/>
            <a:ext cx="840000" cy="955833"/>
          </a:xfrm>
          <a:prstGeom prst="rect">
            <a:avLst/>
          </a:prstGeom>
          <a:noFill/>
          <a:ln>
            <a:noFill/>
          </a:ln>
        </p:spPr>
      </p:pic>
      <p:sp>
        <p:nvSpPr>
          <p:cNvPr id="2" name="TextBox 1">
            <a:extLst>
              <a:ext uri="{FF2B5EF4-FFF2-40B4-BE49-F238E27FC236}">
                <a16:creationId xmlns:a16="http://schemas.microsoft.com/office/drawing/2014/main" id="{ECEC16ED-D41B-44B2-9288-E07758A7B241}"/>
              </a:ext>
            </a:extLst>
          </p:cNvPr>
          <p:cNvSpPr txBox="1"/>
          <p:nvPr/>
        </p:nvSpPr>
        <p:spPr>
          <a:xfrm>
            <a:off x="0" y="123485"/>
            <a:ext cx="12192000" cy="748988"/>
          </a:xfrm>
          <a:prstGeom prst="rect">
            <a:avLst/>
          </a:prstGeom>
          <a:noFill/>
        </p:spPr>
        <p:txBody>
          <a:bodyPr wrap="square" rtlCol="0">
            <a:spAutoFit/>
          </a:bodyPr>
          <a:lstStyle/>
          <a:p>
            <a:pPr algn="ctr" defTabSz="1219170">
              <a:buClr>
                <a:srgbClr val="000000"/>
              </a:buClr>
            </a:pPr>
            <a:r>
              <a:rPr lang="en-US" sz="4267" kern="0" dirty="0">
                <a:solidFill>
                  <a:srgbClr val="0070C0"/>
                </a:solidFill>
                <a:latin typeface="Arial"/>
                <a:cs typeface="Arial"/>
                <a:sym typeface="Arial"/>
              </a:rPr>
              <a:t>What drove you to POE technology?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32"/>
          <p:cNvPicPr preferRelativeResize="0"/>
          <p:nvPr/>
        </p:nvPicPr>
        <p:blipFill>
          <a:blip r:embed="rId3">
            <a:alphaModFix/>
          </a:blip>
          <a:stretch>
            <a:fillRect/>
          </a:stretch>
        </p:blipFill>
        <p:spPr>
          <a:xfrm>
            <a:off x="681615" y="967222"/>
            <a:ext cx="5874117" cy="5686612"/>
          </a:xfrm>
          <a:prstGeom prst="rect">
            <a:avLst/>
          </a:prstGeom>
          <a:noFill/>
          <a:ln>
            <a:noFill/>
          </a:ln>
        </p:spPr>
      </p:pic>
      <p:sp>
        <p:nvSpPr>
          <p:cNvPr id="158" name="Google Shape;158;p32"/>
          <p:cNvSpPr txBox="1"/>
          <p:nvPr/>
        </p:nvSpPr>
        <p:spPr>
          <a:xfrm>
            <a:off x="6807200" y="693355"/>
            <a:ext cx="4170000" cy="1007600"/>
          </a:xfrm>
          <a:prstGeom prst="rect">
            <a:avLst/>
          </a:prstGeom>
          <a:noFill/>
          <a:ln>
            <a:noFill/>
          </a:ln>
        </p:spPr>
        <p:txBody>
          <a:bodyPr spcFirstLastPara="1" wrap="square" lIns="121900" tIns="121900" rIns="121900" bIns="121900" anchor="b" anchorCtr="0">
            <a:noAutofit/>
          </a:bodyPr>
          <a:lstStyle/>
          <a:p>
            <a:pPr defTabSz="1219170">
              <a:buClr>
                <a:srgbClr val="000000"/>
              </a:buClr>
            </a:pPr>
            <a:r>
              <a:rPr lang="en" sz="3200" b="1" kern="0">
                <a:solidFill>
                  <a:srgbClr val="000000"/>
                </a:solidFill>
                <a:latin typeface="Proxima Nova"/>
                <a:ea typeface="Proxima Nova"/>
                <a:cs typeface="Proxima Nova"/>
                <a:sym typeface="Proxima Nova"/>
              </a:rPr>
              <a:t>In-Room Deployment</a:t>
            </a:r>
            <a:endParaRPr sz="3200" b="1" kern="0">
              <a:solidFill>
                <a:srgbClr val="000000"/>
              </a:solidFill>
              <a:latin typeface="Proxima Nova"/>
              <a:ea typeface="Proxima Nova"/>
              <a:cs typeface="Proxima Nova"/>
              <a:sym typeface="Proxima Nova"/>
            </a:endParaRPr>
          </a:p>
        </p:txBody>
      </p:sp>
      <p:sp>
        <p:nvSpPr>
          <p:cNvPr id="159" name="Google Shape;159;p32"/>
          <p:cNvSpPr txBox="1"/>
          <p:nvPr/>
        </p:nvSpPr>
        <p:spPr>
          <a:xfrm>
            <a:off x="6720648" y="1690927"/>
            <a:ext cx="5122597" cy="4239200"/>
          </a:xfrm>
          <a:prstGeom prst="rect">
            <a:avLst/>
          </a:prstGeom>
          <a:noFill/>
          <a:ln>
            <a:noFill/>
          </a:ln>
        </p:spPr>
        <p:txBody>
          <a:bodyPr spcFirstLastPara="1" wrap="square" lIns="121900" tIns="121900" rIns="121900" bIns="121900" anchor="t" anchorCtr="0">
            <a:noAutofit/>
          </a:bodyPr>
          <a:lstStyle/>
          <a:p>
            <a:pPr marL="609585" indent="-406390" defTabSz="1219170">
              <a:lnSpc>
                <a:spcPct val="115000"/>
              </a:lnSpc>
              <a:buClr>
                <a:srgbClr val="63D297"/>
              </a:buClr>
              <a:buSzPts val="1200"/>
              <a:buFont typeface="Proxima Nova"/>
              <a:buChar char="●"/>
            </a:pPr>
            <a:r>
              <a:rPr lang="en" sz="1600" kern="0" dirty="0">
                <a:solidFill>
                  <a:srgbClr val="000000"/>
                </a:solidFill>
                <a:latin typeface="Proxima Nova"/>
                <a:ea typeface="Proxima Nova"/>
                <a:cs typeface="Proxima Nova"/>
                <a:sym typeface="Proxima Nova"/>
              </a:rPr>
              <a:t>Sinclair Autograph Hotel Deployment</a:t>
            </a:r>
            <a:endParaRPr sz="1600" kern="0" dirty="0">
              <a:solidFill>
                <a:srgbClr val="000000"/>
              </a:solidFill>
              <a:latin typeface="Proxima Nova"/>
              <a:ea typeface="Proxima Nova"/>
              <a:cs typeface="Proxima Nova"/>
              <a:sym typeface="Proxima Nova"/>
            </a:endParaRPr>
          </a:p>
          <a:p>
            <a:pPr marL="609585" indent="-406390" defTabSz="1219170">
              <a:lnSpc>
                <a:spcPct val="115000"/>
              </a:lnSpc>
              <a:buClr>
                <a:srgbClr val="63D297"/>
              </a:buClr>
              <a:buSzPts val="1200"/>
              <a:buFont typeface="Proxima Nova"/>
              <a:buChar char="●"/>
            </a:pPr>
            <a:r>
              <a:rPr lang="en" sz="1600" kern="0" dirty="0">
                <a:solidFill>
                  <a:srgbClr val="000000"/>
                </a:solidFill>
                <a:latin typeface="Proxima Nova"/>
                <a:ea typeface="Proxima Nova"/>
                <a:cs typeface="Proxima Nova"/>
                <a:sym typeface="Proxima Nova"/>
              </a:rPr>
              <a:t>Cisco Digital Building Switch in Every Room</a:t>
            </a:r>
            <a:endParaRPr sz="1600" kern="0" dirty="0">
              <a:solidFill>
                <a:srgbClr val="000000"/>
              </a:solidFill>
              <a:latin typeface="Proxima Nova"/>
              <a:ea typeface="Proxima Nova"/>
              <a:cs typeface="Proxima Nova"/>
              <a:sym typeface="Proxima Nova"/>
            </a:endParaRPr>
          </a:p>
          <a:p>
            <a:pPr marL="609585" indent="-406390" defTabSz="1219170">
              <a:lnSpc>
                <a:spcPct val="115000"/>
              </a:lnSpc>
              <a:buClr>
                <a:srgbClr val="63D297"/>
              </a:buClr>
              <a:buSzPts val="1200"/>
              <a:buFont typeface="Merriweather"/>
              <a:buChar char="●"/>
            </a:pPr>
            <a:r>
              <a:rPr lang="en" sz="1600" kern="0" dirty="0">
                <a:solidFill>
                  <a:srgbClr val="000000"/>
                </a:solidFill>
                <a:latin typeface="Proxima Nova"/>
                <a:ea typeface="Proxima Nova"/>
                <a:cs typeface="Proxima Nova"/>
                <a:sym typeface="Proxima Nova"/>
              </a:rPr>
              <a:t>Provides power for </a:t>
            </a:r>
            <a:r>
              <a:rPr lang="en" sz="1600" b="1" i="1" kern="0" dirty="0">
                <a:solidFill>
                  <a:srgbClr val="000000"/>
                </a:solidFill>
                <a:latin typeface="Proxima Nova"/>
                <a:ea typeface="Proxima Nova"/>
                <a:cs typeface="Proxima Nova"/>
                <a:sym typeface="Proxima Nova"/>
              </a:rPr>
              <a:t>lighting</a:t>
            </a:r>
            <a:r>
              <a:rPr lang="en" sz="1600" kern="0" dirty="0">
                <a:solidFill>
                  <a:srgbClr val="000000"/>
                </a:solidFill>
                <a:latin typeface="Proxima Nova"/>
                <a:ea typeface="Proxima Nova"/>
                <a:cs typeface="Proxima Nova"/>
                <a:sym typeface="Proxima Nova"/>
              </a:rPr>
              <a:t>, </a:t>
            </a:r>
            <a:r>
              <a:rPr lang="en" sz="1600" b="1" i="1" kern="0" dirty="0">
                <a:solidFill>
                  <a:srgbClr val="000000"/>
                </a:solidFill>
                <a:latin typeface="Proxima Nova"/>
                <a:ea typeface="Proxima Nova"/>
                <a:cs typeface="Proxima Nova"/>
                <a:sym typeface="Proxima Nova"/>
              </a:rPr>
              <a:t>mini bar</a:t>
            </a:r>
            <a:r>
              <a:rPr lang="en" sz="1600" kern="0" dirty="0">
                <a:solidFill>
                  <a:srgbClr val="000000"/>
                </a:solidFill>
                <a:latin typeface="Proxima Nova"/>
                <a:ea typeface="Proxima Nova"/>
                <a:cs typeface="Proxima Nova"/>
                <a:sym typeface="Proxima Nova"/>
              </a:rPr>
              <a:t>, </a:t>
            </a:r>
            <a:r>
              <a:rPr lang="en" sz="1600" b="1" i="1" kern="0" dirty="0">
                <a:solidFill>
                  <a:srgbClr val="000000"/>
                </a:solidFill>
                <a:latin typeface="Proxima Nova"/>
                <a:ea typeface="Proxima Nova"/>
                <a:cs typeface="Proxima Nova"/>
                <a:sym typeface="Proxima Nova"/>
              </a:rPr>
              <a:t>window shades</a:t>
            </a:r>
            <a:r>
              <a:rPr lang="en" sz="1600" kern="0" dirty="0">
                <a:solidFill>
                  <a:srgbClr val="000000"/>
                </a:solidFill>
                <a:latin typeface="Proxima Nova"/>
                <a:ea typeface="Proxima Nova"/>
                <a:cs typeface="Proxima Nova"/>
                <a:sym typeface="Proxima Nova"/>
              </a:rPr>
              <a:t>, </a:t>
            </a:r>
            <a:r>
              <a:rPr lang="en" sz="1600" b="1" i="1" kern="0" dirty="0">
                <a:solidFill>
                  <a:srgbClr val="000000"/>
                </a:solidFill>
                <a:latin typeface="Proxima Nova"/>
                <a:ea typeface="Proxima Nova"/>
                <a:cs typeface="Proxima Nova"/>
                <a:sym typeface="Proxima Nova"/>
              </a:rPr>
              <a:t>ONT</a:t>
            </a:r>
            <a:r>
              <a:rPr lang="en" sz="1600" kern="0" dirty="0">
                <a:solidFill>
                  <a:srgbClr val="000000"/>
                </a:solidFill>
                <a:latin typeface="Proxima Nova"/>
                <a:ea typeface="Proxima Nova"/>
                <a:cs typeface="Proxima Nova"/>
                <a:sym typeface="Proxima Nova"/>
              </a:rPr>
              <a:t>, </a:t>
            </a:r>
            <a:r>
              <a:rPr lang="en" sz="1600" b="1" i="1" kern="0" dirty="0">
                <a:solidFill>
                  <a:srgbClr val="000000"/>
                </a:solidFill>
                <a:latin typeface="Proxima Nova"/>
                <a:ea typeface="Proxima Nova"/>
                <a:cs typeface="Proxima Nova"/>
                <a:sym typeface="Proxima Nova"/>
              </a:rPr>
              <a:t>electric mirror</a:t>
            </a:r>
            <a:r>
              <a:rPr lang="en" sz="1600" kern="0" dirty="0">
                <a:solidFill>
                  <a:srgbClr val="000000"/>
                </a:solidFill>
                <a:latin typeface="Proxima Nova"/>
                <a:ea typeface="Proxima Nova"/>
                <a:cs typeface="Proxima Nova"/>
                <a:sym typeface="Proxima Nova"/>
              </a:rPr>
              <a:t>, </a:t>
            </a:r>
            <a:r>
              <a:rPr lang="en" sz="1600" b="1" i="1" kern="0" dirty="0">
                <a:solidFill>
                  <a:srgbClr val="000000"/>
                </a:solidFill>
                <a:latin typeface="Proxima Nova"/>
                <a:ea typeface="Proxima Nova"/>
                <a:cs typeface="Proxima Nova"/>
                <a:sym typeface="Proxima Nova"/>
              </a:rPr>
              <a:t>wall controllers</a:t>
            </a:r>
            <a:endParaRPr sz="1600" b="1" i="1" kern="0" dirty="0">
              <a:solidFill>
                <a:srgbClr val="000000"/>
              </a:solidFill>
              <a:latin typeface="Proxima Nova"/>
              <a:ea typeface="Proxima Nova"/>
              <a:cs typeface="Proxima Nova"/>
              <a:sym typeface="Proxima Nova"/>
            </a:endParaRPr>
          </a:p>
          <a:p>
            <a:pPr marL="609585" indent="-406390" defTabSz="1219170">
              <a:lnSpc>
                <a:spcPct val="115000"/>
              </a:lnSpc>
              <a:buClr>
                <a:srgbClr val="63D297"/>
              </a:buClr>
              <a:buSzPts val="1200"/>
              <a:buFont typeface="Merriweather"/>
              <a:buChar char="●"/>
            </a:pPr>
            <a:r>
              <a:rPr lang="en" sz="1600" kern="0" dirty="0">
                <a:solidFill>
                  <a:srgbClr val="000000"/>
                </a:solidFill>
                <a:latin typeface="Proxima Nova"/>
                <a:ea typeface="Proxima Nova"/>
                <a:cs typeface="Proxima Nova"/>
                <a:sym typeface="Proxima Nova"/>
              </a:rPr>
              <a:t>“</a:t>
            </a:r>
            <a:r>
              <a:rPr lang="en" sz="1600" b="1" i="1" kern="0" dirty="0">
                <a:solidFill>
                  <a:srgbClr val="000000"/>
                </a:solidFill>
                <a:latin typeface="Proxima Nova"/>
                <a:ea typeface="Proxima Nova"/>
                <a:cs typeface="Proxima Nova"/>
                <a:sym typeface="Proxima Nova"/>
              </a:rPr>
              <a:t>Cookie-Cutter</a:t>
            </a:r>
            <a:r>
              <a:rPr lang="en" sz="1600" kern="0" dirty="0">
                <a:solidFill>
                  <a:srgbClr val="000000"/>
                </a:solidFill>
                <a:latin typeface="Proxima Nova"/>
                <a:ea typeface="Proxima Nova"/>
                <a:cs typeface="Proxima Nova"/>
                <a:sym typeface="Proxima Nova"/>
              </a:rPr>
              <a:t>” approach</a:t>
            </a:r>
            <a:endParaRPr sz="1600" kern="0" dirty="0">
              <a:solidFill>
                <a:srgbClr val="000000"/>
              </a:solidFill>
              <a:latin typeface="Proxima Nova"/>
              <a:ea typeface="Proxima Nova"/>
              <a:cs typeface="Proxima Nova"/>
              <a:sym typeface="Proxima Nova"/>
            </a:endParaRPr>
          </a:p>
          <a:p>
            <a:pPr marL="609585" indent="-406390" defTabSz="1219170">
              <a:lnSpc>
                <a:spcPct val="115000"/>
              </a:lnSpc>
              <a:buClr>
                <a:srgbClr val="63D297"/>
              </a:buClr>
              <a:buSzPts val="1200"/>
              <a:buFont typeface="Proxima Nova"/>
              <a:buChar char="●"/>
            </a:pPr>
            <a:r>
              <a:rPr lang="en" sz="1600" kern="0" dirty="0">
                <a:solidFill>
                  <a:srgbClr val="000000"/>
                </a:solidFill>
                <a:latin typeface="Proxima Nova"/>
                <a:ea typeface="Proxima Nova"/>
                <a:cs typeface="Proxima Nova"/>
                <a:sym typeface="Proxima Nova"/>
              </a:rPr>
              <a:t>Fiber to every guestroom</a:t>
            </a:r>
            <a:endParaRPr sz="1600" kern="0" dirty="0">
              <a:solidFill>
                <a:srgbClr val="000000"/>
              </a:solidFill>
              <a:latin typeface="Proxima Nova"/>
              <a:ea typeface="Proxima Nova"/>
              <a:cs typeface="Proxima Nova"/>
              <a:sym typeface="Proxima Nova"/>
            </a:endParaRPr>
          </a:p>
          <a:p>
            <a:pPr marL="609585" indent="-406390" defTabSz="1219170">
              <a:lnSpc>
                <a:spcPct val="115000"/>
              </a:lnSpc>
              <a:buClr>
                <a:srgbClr val="63D297"/>
              </a:buClr>
              <a:buSzPts val="1200"/>
              <a:buFont typeface="Merriweather"/>
              <a:buChar char="●"/>
            </a:pPr>
            <a:r>
              <a:rPr lang="en" sz="1600" kern="0" dirty="0">
                <a:solidFill>
                  <a:srgbClr val="000000"/>
                </a:solidFill>
                <a:latin typeface="Proxima Nova"/>
                <a:ea typeface="Proxima Nova"/>
                <a:cs typeface="Proxima Nova"/>
                <a:sym typeface="Proxima Nova"/>
              </a:rPr>
              <a:t>Advanced Technologies: </a:t>
            </a:r>
            <a:r>
              <a:rPr lang="en" sz="1600" b="1" i="1" kern="0" dirty="0">
                <a:solidFill>
                  <a:srgbClr val="000000"/>
                </a:solidFill>
                <a:latin typeface="Proxima Nova"/>
                <a:ea typeface="Proxima Nova"/>
                <a:cs typeface="Proxima Nova"/>
                <a:sym typeface="Proxima Nova"/>
              </a:rPr>
              <a:t>Digital Showers</a:t>
            </a:r>
            <a:r>
              <a:rPr lang="en" sz="1600" kern="0" dirty="0">
                <a:solidFill>
                  <a:srgbClr val="000000"/>
                </a:solidFill>
                <a:latin typeface="Proxima Nova"/>
                <a:ea typeface="Proxima Nova"/>
                <a:cs typeface="Proxima Nova"/>
                <a:sym typeface="Proxima Nova"/>
              </a:rPr>
              <a:t>, </a:t>
            </a:r>
            <a:r>
              <a:rPr lang="en" sz="1600" b="1" i="1" kern="0" dirty="0">
                <a:solidFill>
                  <a:srgbClr val="000000"/>
                </a:solidFill>
                <a:latin typeface="Proxima Nova"/>
                <a:ea typeface="Proxima Nova"/>
                <a:cs typeface="Proxima Nova"/>
                <a:sym typeface="Proxima Nova"/>
              </a:rPr>
              <a:t>OLED televisions</a:t>
            </a:r>
            <a:r>
              <a:rPr lang="en" sz="1600" kern="0" dirty="0">
                <a:solidFill>
                  <a:srgbClr val="000000"/>
                </a:solidFill>
                <a:latin typeface="Proxima Nova"/>
                <a:ea typeface="Proxima Nova"/>
                <a:cs typeface="Proxima Nova"/>
                <a:sym typeface="Proxima Nova"/>
              </a:rPr>
              <a:t>, </a:t>
            </a:r>
            <a:r>
              <a:rPr lang="en" sz="1600" b="1" i="1" kern="0" dirty="0">
                <a:solidFill>
                  <a:srgbClr val="000000"/>
                </a:solidFill>
                <a:latin typeface="Proxima Nova"/>
                <a:ea typeface="Proxima Nova"/>
                <a:cs typeface="Proxima Nova"/>
                <a:sym typeface="Proxima Nova"/>
              </a:rPr>
              <a:t>Electric Mirrors</a:t>
            </a:r>
            <a:r>
              <a:rPr lang="en" sz="1600" kern="0" dirty="0">
                <a:solidFill>
                  <a:srgbClr val="000000"/>
                </a:solidFill>
                <a:latin typeface="Proxima Nova"/>
                <a:ea typeface="Proxima Nova"/>
                <a:cs typeface="Proxima Nova"/>
                <a:sym typeface="Proxima Nova"/>
              </a:rPr>
              <a:t>, </a:t>
            </a:r>
            <a:r>
              <a:rPr lang="en" sz="1600" b="1" i="1" kern="0" dirty="0">
                <a:solidFill>
                  <a:srgbClr val="000000"/>
                </a:solidFill>
                <a:latin typeface="Proxima Nova"/>
                <a:ea typeface="Proxima Nova"/>
                <a:cs typeface="Proxima Nova"/>
                <a:sym typeface="Proxima Nova"/>
              </a:rPr>
              <a:t>Touch Screen Wall Controllers</a:t>
            </a:r>
            <a:endParaRPr sz="1600" b="1" i="1" kern="0" dirty="0">
              <a:solidFill>
                <a:srgbClr val="000000"/>
              </a:solidFill>
              <a:latin typeface="Proxima Nova"/>
              <a:ea typeface="Proxima Nova"/>
              <a:cs typeface="Proxima Nova"/>
              <a:sym typeface="Proxima Nova"/>
            </a:endParaRPr>
          </a:p>
          <a:p>
            <a:pPr defTabSz="1219170">
              <a:lnSpc>
                <a:spcPct val="115000"/>
              </a:lnSpc>
              <a:spcBef>
                <a:spcPts val="2133"/>
              </a:spcBef>
              <a:buClr>
                <a:srgbClr val="000000"/>
              </a:buClr>
            </a:pPr>
            <a:endParaRPr sz="1867" kern="0" dirty="0">
              <a:solidFill>
                <a:srgbClr val="595959"/>
              </a:solidFill>
              <a:latin typeface="Proxima Nova"/>
              <a:ea typeface="Proxima Nova"/>
              <a:cs typeface="Proxima Nova"/>
              <a:sym typeface="Proxima Nova"/>
            </a:endParaRPr>
          </a:p>
          <a:p>
            <a:pPr marL="609585" defTabSz="1219170">
              <a:lnSpc>
                <a:spcPct val="115000"/>
              </a:lnSpc>
              <a:spcBef>
                <a:spcPts val="2133"/>
              </a:spcBef>
              <a:buClr>
                <a:srgbClr val="000000"/>
              </a:buClr>
            </a:pPr>
            <a:endParaRPr sz="1600" kern="0" dirty="0">
              <a:solidFill>
                <a:srgbClr val="595959"/>
              </a:solidFill>
              <a:latin typeface="Merriweather"/>
              <a:ea typeface="Merriweather"/>
              <a:cs typeface="Merriweather"/>
              <a:sym typeface="Merriweather"/>
            </a:endParaRPr>
          </a:p>
          <a:p>
            <a:pPr marL="609585" defTabSz="1219170">
              <a:lnSpc>
                <a:spcPct val="115000"/>
              </a:lnSpc>
              <a:spcBef>
                <a:spcPts val="2133"/>
              </a:spcBef>
              <a:buClr>
                <a:srgbClr val="000000"/>
              </a:buClr>
            </a:pPr>
            <a:endParaRPr sz="1600" kern="0" dirty="0">
              <a:solidFill>
                <a:srgbClr val="595959"/>
              </a:solidFill>
              <a:latin typeface="Merriweather"/>
              <a:ea typeface="Merriweather"/>
              <a:cs typeface="Merriweather"/>
              <a:sym typeface="Merriweather"/>
            </a:endParaRPr>
          </a:p>
          <a:p>
            <a:pPr defTabSz="1219170">
              <a:lnSpc>
                <a:spcPct val="115000"/>
              </a:lnSpc>
              <a:spcBef>
                <a:spcPts val="2133"/>
              </a:spcBef>
              <a:spcAft>
                <a:spcPts val="2133"/>
              </a:spcAft>
              <a:buClr>
                <a:srgbClr val="000000"/>
              </a:buClr>
            </a:pPr>
            <a:endParaRPr sz="1600" kern="0" dirty="0">
              <a:solidFill>
                <a:srgbClr val="595959"/>
              </a:solidFill>
              <a:latin typeface="Merriweather"/>
              <a:ea typeface="Merriweather"/>
              <a:cs typeface="Merriweather"/>
              <a:sym typeface="Merriweather"/>
            </a:endParaRPr>
          </a:p>
        </p:txBody>
      </p:sp>
      <p:pic>
        <p:nvPicPr>
          <p:cNvPr id="160" name="Google Shape;160;p32"/>
          <p:cNvPicPr preferRelativeResize="0"/>
          <p:nvPr/>
        </p:nvPicPr>
        <p:blipFill>
          <a:blip r:embed="rId4">
            <a:alphaModFix/>
          </a:blip>
          <a:stretch>
            <a:fillRect/>
          </a:stretch>
        </p:blipFill>
        <p:spPr>
          <a:xfrm>
            <a:off x="10999397" y="5698001"/>
            <a:ext cx="840000" cy="955833"/>
          </a:xfrm>
          <a:prstGeom prst="rect">
            <a:avLst/>
          </a:prstGeom>
          <a:noFill/>
          <a:ln>
            <a:noFill/>
          </a:ln>
        </p:spPr>
      </p:pic>
      <p:sp>
        <p:nvSpPr>
          <p:cNvPr id="2" name="TextBox 1">
            <a:extLst>
              <a:ext uri="{FF2B5EF4-FFF2-40B4-BE49-F238E27FC236}">
                <a16:creationId xmlns:a16="http://schemas.microsoft.com/office/drawing/2014/main" id="{6456F946-446A-47F1-A2C2-D446BCA8F271}"/>
              </a:ext>
            </a:extLst>
          </p:cNvPr>
          <p:cNvSpPr txBox="1"/>
          <p:nvPr/>
        </p:nvSpPr>
        <p:spPr>
          <a:xfrm>
            <a:off x="0" y="107308"/>
            <a:ext cx="12192000" cy="748988"/>
          </a:xfrm>
          <a:prstGeom prst="rect">
            <a:avLst/>
          </a:prstGeom>
          <a:noFill/>
        </p:spPr>
        <p:txBody>
          <a:bodyPr wrap="square" rtlCol="0">
            <a:spAutoFit/>
          </a:bodyPr>
          <a:lstStyle/>
          <a:p>
            <a:pPr algn="ctr" defTabSz="1219170">
              <a:buClr>
                <a:srgbClr val="000000"/>
              </a:buClr>
            </a:pPr>
            <a:r>
              <a:rPr lang="en-US" sz="4267" kern="0" dirty="0">
                <a:solidFill>
                  <a:srgbClr val="0070C0"/>
                </a:solidFill>
                <a:latin typeface="Arial"/>
                <a:cs typeface="Arial"/>
                <a:sym typeface="Arial"/>
              </a:rPr>
              <a:t>What devices are POE?</a:t>
            </a:r>
          </a:p>
        </p:txBody>
      </p:sp>
      <p:pic>
        <p:nvPicPr>
          <p:cNvPr id="4" name="Google Shape;193;p36">
            <a:extLst>
              <a:ext uri="{FF2B5EF4-FFF2-40B4-BE49-F238E27FC236}">
                <a16:creationId xmlns:a16="http://schemas.microsoft.com/office/drawing/2014/main" id="{040388BF-9256-4EF1-9352-D888911F45F4}"/>
              </a:ext>
            </a:extLst>
          </p:cNvPr>
          <p:cNvPicPr preferRelativeResize="0"/>
          <p:nvPr/>
        </p:nvPicPr>
        <p:blipFill>
          <a:blip r:embed="rId5">
            <a:alphaModFix/>
          </a:blip>
          <a:stretch>
            <a:fillRect/>
          </a:stretch>
        </p:blipFill>
        <p:spPr>
          <a:xfrm>
            <a:off x="8761611" y="5017153"/>
            <a:ext cx="2157252" cy="1434352"/>
          </a:xfrm>
          <a:prstGeom prst="rect">
            <a:avLst/>
          </a:prstGeom>
          <a:noFill/>
          <a:ln>
            <a:noFill/>
          </a:ln>
        </p:spPr>
      </p:pic>
      <p:pic>
        <p:nvPicPr>
          <p:cNvPr id="5" name="Google Shape;201;p37">
            <a:extLst>
              <a:ext uri="{FF2B5EF4-FFF2-40B4-BE49-F238E27FC236}">
                <a16:creationId xmlns:a16="http://schemas.microsoft.com/office/drawing/2014/main" id="{29A608C1-8C97-42DF-BE77-E6FA5BDECCD4}"/>
              </a:ext>
            </a:extLst>
          </p:cNvPr>
          <p:cNvPicPr preferRelativeResize="0"/>
          <p:nvPr/>
        </p:nvPicPr>
        <p:blipFill>
          <a:blip r:embed="rId6">
            <a:alphaModFix/>
          </a:blip>
          <a:stretch>
            <a:fillRect/>
          </a:stretch>
        </p:blipFill>
        <p:spPr>
          <a:xfrm>
            <a:off x="6884072" y="5038166"/>
            <a:ext cx="2224069" cy="1519980"/>
          </a:xfrm>
          <a:prstGeom prst="rect">
            <a:avLst/>
          </a:prstGeom>
          <a:noFill/>
          <a:ln>
            <a:noFill/>
          </a:ln>
        </p:spPr>
      </p:pic>
      <p:pic>
        <p:nvPicPr>
          <p:cNvPr id="3" name="Google Shape;185;p35">
            <a:extLst>
              <a:ext uri="{FF2B5EF4-FFF2-40B4-BE49-F238E27FC236}">
                <a16:creationId xmlns:a16="http://schemas.microsoft.com/office/drawing/2014/main" id="{AB5FD0C5-046E-4034-A1E6-56646F3FDFF0}"/>
              </a:ext>
            </a:extLst>
          </p:cNvPr>
          <p:cNvPicPr preferRelativeResize="0"/>
          <p:nvPr/>
        </p:nvPicPr>
        <p:blipFill>
          <a:blip r:embed="rId7">
            <a:alphaModFix/>
          </a:blip>
          <a:stretch>
            <a:fillRect/>
          </a:stretch>
        </p:blipFill>
        <p:spPr>
          <a:xfrm>
            <a:off x="8251069" y="4332887"/>
            <a:ext cx="1282263" cy="1368533"/>
          </a:xfrm>
          <a:prstGeom prst="rect">
            <a:avLst/>
          </a:prstGeom>
          <a:noFill/>
          <a:ln>
            <a:noFill/>
          </a:ln>
        </p:spPr>
      </p:pic>
      <p:pic>
        <p:nvPicPr>
          <p:cNvPr id="9" name="Picture 8">
            <a:extLst>
              <a:ext uri="{FF2B5EF4-FFF2-40B4-BE49-F238E27FC236}">
                <a16:creationId xmlns:a16="http://schemas.microsoft.com/office/drawing/2014/main" id="{1DB4764C-5FD8-49FD-A174-A8AE31948795}"/>
              </a:ext>
            </a:extLst>
          </p:cNvPr>
          <p:cNvPicPr>
            <a:picLocks noChangeAspect="1"/>
          </p:cNvPicPr>
          <p:nvPr/>
        </p:nvPicPr>
        <p:blipFill rotWithShape="1">
          <a:blip r:embed="rId8"/>
          <a:srcRect l="24727" t="21480" r="18927" b="10110"/>
          <a:stretch/>
        </p:blipFill>
        <p:spPr>
          <a:xfrm>
            <a:off x="8596975" y="5602311"/>
            <a:ext cx="590447" cy="95583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38"/>
          <p:cNvPicPr preferRelativeResize="0"/>
          <p:nvPr/>
        </p:nvPicPr>
        <p:blipFill>
          <a:blip r:embed="rId3">
            <a:alphaModFix/>
          </a:blip>
          <a:stretch>
            <a:fillRect/>
          </a:stretch>
        </p:blipFill>
        <p:spPr>
          <a:xfrm>
            <a:off x="1" y="0"/>
            <a:ext cx="12192039" cy="6858000"/>
          </a:xfrm>
          <a:prstGeom prst="rect">
            <a:avLst/>
          </a:prstGeom>
          <a:noFill/>
          <a:ln>
            <a:noFill/>
          </a:ln>
        </p:spPr>
      </p:pic>
      <p:pic>
        <p:nvPicPr>
          <p:cNvPr id="210" name="Google Shape;210;p38"/>
          <p:cNvPicPr preferRelativeResize="0"/>
          <p:nvPr/>
        </p:nvPicPr>
        <p:blipFill>
          <a:blip r:embed="rId4">
            <a:alphaModFix/>
          </a:blip>
          <a:stretch>
            <a:fillRect/>
          </a:stretch>
        </p:blipFill>
        <p:spPr>
          <a:xfrm>
            <a:off x="10999397" y="5698001"/>
            <a:ext cx="840000" cy="95583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30"/>
          <p:cNvPicPr preferRelativeResize="0"/>
          <p:nvPr/>
        </p:nvPicPr>
        <p:blipFill rotWithShape="1">
          <a:blip r:embed="rId3">
            <a:alphaModFix amt="90000"/>
          </a:blip>
          <a:srcRect l="30648" r="10091"/>
          <a:stretch/>
        </p:blipFill>
        <p:spPr>
          <a:xfrm>
            <a:off x="1" y="0"/>
            <a:ext cx="6157340" cy="6858000"/>
          </a:xfrm>
          <a:prstGeom prst="rect">
            <a:avLst/>
          </a:prstGeom>
          <a:noFill/>
          <a:ln>
            <a:noFill/>
          </a:ln>
        </p:spPr>
      </p:pic>
      <p:sp>
        <p:nvSpPr>
          <p:cNvPr id="142" name="Google Shape;142;p30"/>
          <p:cNvSpPr txBox="1">
            <a:spLocks noGrp="1"/>
          </p:cNvSpPr>
          <p:nvPr>
            <p:ph type="title"/>
          </p:nvPr>
        </p:nvSpPr>
        <p:spPr>
          <a:xfrm>
            <a:off x="354000" y="2302800"/>
            <a:ext cx="5393600" cy="1976400"/>
          </a:xfrm>
          <a:prstGeom prst="rect">
            <a:avLst/>
          </a:prstGeom>
        </p:spPr>
        <p:txBody>
          <a:bodyPr spcFirstLastPara="1" wrap="square" lIns="121900" tIns="121900" rIns="121900" bIns="121900" anchor="ctr" anchorCtr="0">
            <a:noAutofit/>
          </a:bodyPr>
          <a:lstStyle/>
          <a:p>
            <a:r>
              <a:rPr lang="en" dirty="0">
                <a:solidFill>
                  <a:srgbClr val="0070C0"/>
                </a:solidFill>
              </a:rPr>
              <a:t>Digital Electricity</a:t>
            </a:r>
            <a:endParaRPr dirty="0">
              <a:solidFill>
                <a:srgbClr val="0070C0"/>
              </a:solidFill>
            </a:endParaRPr>
          </a:p>
        </p:txBody>
      </p:sp>
      <p:sp>
        <p:nvSpPr>
          <p:cNvPr id="143" name="Google Shape;143;p30"/>
          <p:cNvSpPr txBox="1">
            <a:spLocks noGrp="1"/>
          </p:cNvSpPr>
          <p:nvPr>
            <p:ph type="body" idx="2"/>
          </p:nvPr>
        </p:nvSpPr>
        <p:spPr>
          <a:xfrm>
            <a:off x="6586000" y="965600"/>
            <a:ext cx="5116000" cy="4926800"/>
          </a:xfrm>
          <a:prstGeom prst="rect">
            <a:avLst/>
          </a:prstGeom>
        </p:spPr>
        <p:txBody>
          <a:bodyPr spcFirstLastPara="1" wrap="square" lIns="121900" tIns="121900" rIns="121900" bIns="121900" anchor="ctr" anchorCtr="0">
            <a:noAutofit/>
          </a:bodyPr>
          <a:lstStyle/>
          <a:p>
            <a:pPr indent="-423323">
              <a:buClr>
                <a:schemeClr val="lt2"/>
              </a:buClr>
              <a:buSzPts val="1400"/>
            </a:pPr>
            <a:r>
              <a:rPr lang="en" sz="1867">
                <a:solidFill>
                  <a:srgbClr val="FFFFFF"/>
                </a:solidFill>
              </a:rPr>
              <a:t>Sending </a:t>
            </a:r>
            <a:r>
              <a:rPr lang="en" sz="1867" b="1" i="1">
                <a:solidFill>
                  <a:srgbClr val="FFFFFF"/>
                </a:solidFill>
              </a:rPr>
              <a:t>large amounts</a:t>
            </a:r>
            <a:r>
              <a:rPr lang="en" sz="1867">
                <a:solidFill>
                  <a:srgbClr val="FFFFFF"/>
                </a:solidFill>
              </a:rPr>
              <a:t> of electricity over 18/2 cables in </a:t>
            </a:r>
            <a:r>
              <a:rPr lang="en" sz="1867" b="1" i="1">
                <a:solidFill>
                  <a:srgbClr val="FFFFFF"/>
                </a:solidFill>
              </a:rPr>
              <a:t>packets</a:t>
            </a:r>
            <a:r>
              <a:rPr lang="en" sz="1867" b="1">
                <a:solidFill>
                  <a:srgbClr val="FFFFFF"/>
                </a:solidFill>
              </a:rPr>
              <a:t>.</a:t>
            </a:r>
            <a:r>
              <a:rPr lang="en" sz="1867">
                <a:solidFill>
                  <a:srgbClr val="FFFFFF"/>
                </a:solidFill>
              </a:rPr>
              <a:t> </a:t>
            </a:r>
            <a:endParaRPr sz="1867">
              <a:solidFill>
                <a:srgbClr val="FFFFFF"/>
              </a:solidFill>
            </a:endParaRPr>
          </a:p>
          <a:p>
            <a:pPr indent="-423323">
              <a:buClr>
                <a:schemeClr val="lt2"/>
              </a:buClr>
              <a:buSzPts val="1400"/>
              <a:buFont typeface="Merriweather"/>
              <a:buChar char="●"/>
            </a:pPr>
            <a:r>
              <a:rPr lang="en" sz="1867">
                <a:solidFill>
                  <a:srgbClr val="FFFFFF"/>
                </a:solidFill>
              </a:rPr>
              <a:t>Class 2 power that is </a:t>
            </a:r>
            <a:r>
              <a:rPr lang="en" sz="1867" b="1" i="1">
                <a:solidFill>
                  <a:srgbClr val="FFFFFF"/>
                </a:solidFill>
              </a:rPr>
              <a:t>safe</a:t>
            </a:r>
            <a:r>
              <a:rPr lang="en" sz="1867">
                <a:solidFill>
                  <a:srgbClr val="FFFFFF"/>
                </a:solidFill>
              </a:rPr>
              <a:t> to handle, eliminating the need for an electrician to install.</a:t>
            </a:r>
            <a:endParaRPr sz="1867">
              <a:solidFill>
                <a:srgbClr val="FFFFFF"/>
              </a:solidFill>
            </a:endParaRPr>
          </a:p>
          <a:p>
            <a:pPr indent="-423323">
              <a:buClr>
                <a:schemeClr val="lt2"/>
              </a:buClr>
              <a:buSzPts val="1400"/>
            </a:pPr>
            <a:r>
              <a:rPr lang="en" sz="1867">
                <a:solidFill>
                  <a:srgbClr val="FFFFFF"/>
                </a:solidFill>
              </a:rPr>
              <a:t>Intelligent load shedding capabilities to distribute power based on priority in the event of a power outage.</a:t>
            </a:r>
            <a:endParaRPr sz="1867">
              <a:solidFill>
                <a:srgbClr val="FFFFFF"/>
              </a:solidFill>
            </a:endParaRPr>
          </a:p>
          <a:p>
            <a:pPr indent="-423323">
              <a:buClr>
                <a:schemeClr val="lt2"/>
              </a:buClr>
              <a:buSzPts val="1400"/>
            </a:pPr>
            <a:r>
              <a:rPr lang="en" sz="1867">
                <a:solidFill>
                  <a:srgbClr val="FFFFFF"/>
                </a:solidFill>
              </a:rPr>
              <a:t>Allows for the removal of traditional A/C power </a:t>
            </a:r>
            <a:endParaRPr sz="1867">
              <a:solidFill>
                <a:srgbClr val="FFFFFF"/>
              </a:solidFill>
            </a:endParaRPr>
          </a:p>
        </p:txBody>
      </p:sp>
      <p:pic>
        <p:nvPicPr>
          <p:cNvPr id="144" name="Google Shape;144;p30"/>
          <p:cNvPicPr preferRelativeResize="0"/>
          <p:nvPr/>
        </p:nvPicPr>
        <p:blipFill>
          <a:blip r:embed="rId4">
            <a:alphaModFix/>
          </a:blip>
          <a:stretch>
            <a:fillRect/>
          </a:stretch>
        </p:blipFill>
        <p:spPr>
          <a:xfrm>
            <a:off x="10999397" y="5698001"/>
            <a:ext cx="840000" cy="955833"/>
          </a:xfrm>
          <a:prstGeom prst="rect">
            <a:avLst/>
          </a:prstGeom>
          <a:noFill/>
          <a:ln>
            <a:noFill/>
          </a:ln>
        </p:spPr>
      </p:pic>
      <p:sp>
        <p:nvSpPr>
          <p:cNvPr id="2" name="TextBox 1">
            <a:extLst>
              <a:ext uri="{FF2B5EF4-FFF2-40B4-BE49-F238E27FC236}">
                <a16:creationId xmlns:a16="http://schemas.microsoft.com/office/drawing/2014/main" id="{DA21A5C2-AF14-485C-8B96-0849C76D9BB0}"/>
              </a:ext>
            </a:extLst>
          </p:cNvPr>
          <p:cNvSpPr txBox="1"/>
          <p:nvPr/>
        </p:nvSpPr>
        <p:spPr>
          <a:xfrm>
            <a:off x="1" y="89647"/>
            <a:ext cx="12191999" cy="748988"/>
          </a:xfrm>
          <a:prstGeom prst="rect">
            <a:avLst/>
          </a:prstGeom>
          <a:noFill/>
        </p:spPr>
        <p:txBody>
          <a:bodyPr wrap="square" rtlCol="0">
            <a:spAutoFit/>
          </a:bodyPr>
          <a:lstStyle/>
          <a:p>
            <a:pPr algn="ctr" defTabSz="1219170">
              <a:buClr>
                <a:srgbClr val="000000"/>
              </a:buClr>
            </a:pPr>
            <a:r>
              <a:rPr lang="en-US" sz="4267" kern="0" dirty="0">
                <a:solidFill>
                  <a:srgbClr val="FFFFFF"/>
                </a:solidFill>
                <a:latin typeface="Arial"/>
                <a:cs typeface="Arial"/>
                <a:sym typeface="Arial"/>
              </a:rPr>
              <a:t>What drove the use of Digital Electricity?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2" y="25935"/>
            <a:ext cx="7586929" cy="524107"/>
          </a:xfrm>
        </p:spPr>
        <p:txBody>
          <a:bodyPr/>
          <a:lstStyle/>
          <a:p>
            <a:r>
              <a:rPr lang="en-US" b="1" dirty="0"/>
              <a:t>1.  Agenda</a:t>
            </a:r>
            <a:br>
              <a:rPr lang="en-US" b="1" dirty="0"/>
            </a:br>
            <a:r>
              <a:rPr lang="en-US" sz="2800" dirty="0"/>
              <a:t>Greg Walker (CABA)</a:t>
            </a:r>
            <a:r>
              <a:rPr lang="en-US" sz="2800" b="1" dirty="0"/>
              <a:t> </a:t>
            </a:r>
            <a:endParaRPr lang="en-US" b="1" dirty="0"/>
          </a:p>
        </p:txBody>
      </p:sp>
      <p:pic>
        <p:nvPicPr>
          <p:cNvPr id="3" name="Picture 2">
            <a:extLst>
              <a:ext uri="{FF2B5EF4-FFF2-40B4-BE49-F238E27FC236}">
                <a16:creationId xmlns:a16="http://schemas.microsoft.com/office/drawing/2014/main" id="{B7C8E147-0753-4CE0-AFEF-9DC7AB03098B}"/>
              </a:ext>
            </a:extLst>
          </p:cNvPr>
          <p:cNvPicPr>
            <a:picLocks noChangeAspect="1"/>
          </p:cNvPicPr>
          <p:nvPr/>
        </p:nvPicPr>
        <p:blipFill rotWithShape="1">
          <a:blip r:embed="rId2"/>
          <a:srcRect l="11037"/>
          <a:stretch/>
        </p:blipFill>
        <p:spPr>
          <a:xfrm>
            <a:off x="9747462" y="943505"/>
            <a:ext cx="2444537" cy="1648693"/>
          </a:xfrm>
          <a:prstGeom prst="rect">
            <a:avLst/>
          </a:prstGeom>
        </p:spPr>
      </p:pic>
      <p:sp>
        <p:nvSpPr>
          <p:cNvPr id="2" name="Slide Number Placeholder 1">
            <a:extLst>
              <a:ext uri="{FF2B5EF4-FFF2-40B4-BE49-F238E27FC236}">
                <a16:creationId xmlns:a16="http://schemas.microsoft.com/office/drawing/2014/main" id="{03E6F4FB-BF07-48AE-AFF6-D4E572C2D504}"/>
              </a:ext>
            </a:extLst>
          </p:cNvPr>
          <p:cNvSpPr>
            <a:spLocks noGrp="1"/>
          </p:cNvSpPr>
          <p:nvPr>
            <p:ph type="sldNum" sz="quarter" idx="14"/>
          </p:nvPr>
        </p:nvSpPr>
        <p:spPr/>
        <p:txBody>
          <a:bodyPr/>
          <a:lstStyle/>
          <a:p>
            <a:fld id="{4658F449-AC56-C64A-8488-86A10DE691DA}" type="slidenum">
              <a:rPr lang="en-US" smtClean="0"/>
              <a:pPr/>
              <a:t>2</a:t>
            </a:fld>
            <a:endParaRPr lang="en-US"/>
          </a:p>
        </p:txBody>
      </p:sp>
      <p:pic>
        <p:nvPicPr>
          <p:cNvPr id="7" name="Picture 2" descr="http://www.caba.org/images/caba-intelligent-buildings-council.png">
            <a:extLst>
              <a:ext uri="{FF2B5EF4-FFF2-40B4-BE49-F238E27FC236}">
                <a16:creationId xmlns:a16="http://schemas.microsoft.com/office/drawing/2014/main" id="{5E0B5FC9-8800-4552-96E5-A06A261DB0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0631" y="4838460"/>
            <a:ext cx="3429000" cy="10668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4">
            <a:extLst>
              <a:ext uri="{FF2B5EF4-FFF2-40B4-BE49-F238E27FC236}">
                <a16:creationId xmlns:a16="http://schemas.microsoft.com/office/drawing/2014/main" id="{E2D81F0E-82D7-4FF0-885A-1A8DC23335C6}"/>
              </a:ext>
            </a:extLst>
          </p:cNvPr>
          <p:cNvSpPr>
            <a:spLocks noGrp="1"/>
          </p:cNvSpPr>
          <p:nvPr>
            <p:ph type="body" sz="quarter" idx="12"/>
          </p:nvPr>
        </p:nvSpPr>
        <p:spPr>
          <a:xfrm>
            <a:off x="839793" y="1297115"/>
            <a:ext cx="9210218" cy="4932362"/>
          </a:xfrm>
        </p:spPr>
        <p:txBody>
          <a:bodyPr>
            <a:normAutofit/>
          </a:bodyPr>
          <a:lstStyle/>
          <a:p>
            <a:pPr marL="0" indent="0">
              <a:buNone/>
            </a:pPr>
            <a:r>
              <a:rPr lang="en-US" sz="2400" dirty="0"/>
              <a:t>1.  Agenda</a:t>
            </a:r>
          </a:p>
          <a:p>
            <a:pPr marL="0" indent="0">
              <a:buNone/>
            </a:pPr>
            <a:r>
              <a:rPr lang="en-US" sz="2400" dirty="0"/>
              <a:t>2.  Call to Order, Welcome, Introductions, about IBC</a:t>
            </a:r>
          </a:p>
          <a:p>
            <a:pPr marL="457200" indent="-457200">
              <a:buAutoNum type="arabicPeriod" startAt="3"/>
            </a:pPr>
            <a:r>
              <a:rPr lang="en-US" sz="2400" dirty="0"/>
              <a:t>Administrative </a:t>
            </a:r>
          </a:p>
          <a:p>
            <a:pPr marL="457200" indent="-457200">
              <a:buFont typeface="Arial"/>
              <a:buAutoNum type="arabicPeriod" startAt="3"/>
            </a:pPr>
            <a:r>
              <a:rPr lang="en-US" sz="2400" dirty="0"/>
              <a:t>White Paper Sub-Committee Update</a:t>
            </a:r>
          </a:p>
          <a:p>
            <a:pPr marL="0" indent="0">
              <a:buNone/>
            </a:pPr>
            <a:r>
              <a:rPr lang="en-US" sz="2400" dirty="0"/>
              <a:t>5.   “Digital Building Implementation and Automation at the Marriott Sinclair Hotel” (30-40 min) </a:t>
            </a:r>
          </a:p>
          <a:p>
            <a:pPr marL="0" indent="0">
              <a:buNone/>
            </a:pPr>
            <a:r>
              <a:rPr lang="en-US" sz="2400" dirty="0"/>
              <a:t>	Farukh Aslam (Sinclair Holdings, LLC)</a:t>
            </a:r>
          </a:p>
          <a:p>
            <a:pPr marL="0" indent="0">
              <a:buNone/>
            </a:pPr>
            <a:r>
              <a:rPr lang="en-US" sz="2400" dirty="0"/>
              <a:t>	Luis Suau (Sinclair Holdings, LLC)</a:t>
            </a:r>
          </a:p>
          <a:p>
            <a:pPr marL="0" indent="0">
              <a:buNone/>
            </a:pPr>
            <a:r>
              <a:rPr lang="en-US" sz="2400" dirty="0"/>
              <a:t>6.   Research Update  </a:t>
            </a:r>
          </a:p>
          <a:p>
            <a:pPr marL="0" indent="0">
              <a:buNone/>
            </a:pPr>
            <a:r>
              <a:rPr lang="en-US" sz="2400" dirty="0"/>
              <a:t>7.   New Business 	</a:t>
            </a:r>
          </a:p>
          <a:p>
            <a:pPr marL="0" indent="0">
              <a:buNone/>
            </a:pPr>
            <a:r>
              <a:rPr lang="en-US" sz="2400" dirty="0"/>
              <a:t>8.   Adjournment</a:t>
            </a:r>
          </a:p>
        </p:txBody>
      </p:sp>
    </p:spTree>
    <p:extLst>
      <p:ext uri="{BB962C8B-B14F-4D97-AF65-F5344CB8AC3E}">
        <p14:creationId xmlns:p14="http://schemas.microsoft.com/office/powerpoint/2010/main" val="2325718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39"/>
          <p:cNvPicPr preferRelativeResize="0"/>
          <p:nvPr/>
        </p:nvPicPr>
        <p:blipFill>
          <a:blip r:embed="rId3">
            <a:alphaModFix/>
          </a:blip>
          <a:stretch>
            <a:fillRect/>
          </a:stretch>
        </p:blipFill>
        <p:spPr>
          <a:xfrm>
            <a:off x="0" y="0"/>
            <a:ext cx="12192000" cy="6857979"/>
          </a:xfrm>
          <a:prstGeom prst="rect">
            <a:avLst/>
          </a:prstGeom>
          <a:noFill/>
          <a:ln>
            <a:noFill/>
          </a:ln>
        </p:spPr>
      </p:pic>
      <p:pic>
        <p:nvPicPr>
          <p:cNvPr id="216" name="Google Shape;216;p39"/>
          <p:cNvPicPr preferRelativeResize="0"/>
          <p:nvPr/>
        </p:nvPicPr>
        <p:blipFill>
          <a:blip r:embed="rId4">
            <a:alphaModFix/>
          </a:blip>
          <a:stretch>
            <a:fillRect/>
          </a:stretch>
        </p:blipFill>
        <p:spPr>
          <a:xfrm>
            <a:off x="10999397" y="5698001"/>
            <a:ext cx="840000" cy="95583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4"/>
        <p:cNvGrpSpPr/>
        <p:nvPr/>
      </p:nvGrpSpPr>
      <p:grpSpPr>
        <a:xfrm>
          <a:off x="0" y="0"/>
          <a:ext cx="0" cy="0"/>
          <a:chOff x="0" y="0"/>
          <a:chExt cx="0" cy="0"/>
        </a:xfrm>
      </p:grpSpPr>
      <p:pic>
        <p:nvPicPr>
          <p:cNvPr id="165" name="Google Shape;165;p33"/>
          <p:cNvPicPr preferRelativeResize="0"/>
          <p:nvPr/>
        </p:nvPicPr>
        <p:blipFill>
          <a:blip r:embed="rId3">
            <a:alphaModFix amt="60000"/>
          </a:blip>
          <a:stretch>
            <a:fillRect/>
          </a:stretch>
        </p:blipFill>
        <p:spPr>
          <a:xfrm>
            <a:off x="1" y="1"/>
            <a:ext cx="12192000" cy="6858007"/>
          </a:xfrm>
          <a:prstGeom prst="rect">
            <a:avLst/>
          </a:prstGeom>
          <a:noFill/>
          <a:ln>
            <a:noFill/>
          </a:ln>
        </p:spPr>
      </p:pic>
      <p:sp>
        <p:nvSpPr>
          <p:cNvPr id="166" name="Google Shape;166;p33"/>
          <p:cNvSpPr txBox="1"/>
          <p:nvPr/>
        </p:nvSpPr>
        <p:spPr>
          <a:xfrm>
            <a:off x="839683" y="1527033"/>
            <a:ext cx="4170000" cy="1007600"/>
          </a:xfrm>
          <a:prstGeom prst="rect">
            <a:avLst/>
          </a:prstGeom>
          <a:noFill/>
          <a:ln>
            <a:noFill/>
          </a:ln>
        </p:spPr>
        <p:txBody>
          <a:bodyPr spcFirstLastPara="1" wrap="square" lIns="121900" tIns="121900" rIns="121900" bIns="121900" anchor="b" anchorCtr="0">
            <a:noAutofit/>
          </a:bodyPr>
          <a:lstStyle/>
          <a:p>
            <a:pPr defTabSz="1219170">
              <a:buClr>
                <a:srgbClr val="000000"/>
              </a:buClr>
            </a:pPr>
            <a:r>
              <a:rPr lang="en" sz="3200" b="1" kern="0">
                <a:solidFill>
                  <a:srgbClr val="FFFFFF"/>
                </a:solidFill>
                <a:latin typeface="Proxima Nova"/>
                <a:ea typeface="Proxima Nova"/>
                <a:cs typeface="Proxima Nova"/>
                <a:sym typeface="Proxima Nova"/>
              </a:rPr>
              <a:t>Ivani Bluetooth Mesh Technology</a:t>
            </a:r>
            <a:endParaRPr sz="3200" b="1" kern="0">
              <a:solidFill>
                <a:srgbClr val="FFFFFF"/>
              </a:solidFill>
              <a:latin typeface="Proxima Nova"/>
              <a:ea typeface="Proxima Nova"/>
              <a:cs typeface="Proxima Nova"/>
              <a:sym typeface="Proxima Nova"/>
            </a:endParaRPr>
          </a:p>
        </p:txBody>
      </p:sp>
      <p:sp>
        <p:nvSpPr>
          <p:cNvPr id="167" name="Google Shape;167;p33"/>
          <p:cNvSpPr txBox="1"/>
          <p:nvPr/>
        </p:nvSpPr>
        <p:spPr>
          <a:xfrm>
            <a:off x="476083" y="2618800"/>
            <a:ext cx="4403200" cy="4239200"/>
          </a:xfrm>
          <a:prstGeom prst="rect">
            <a:avLst/>
          </a:prstGeom>
          <a:noFill/>
          <a:ln>
            <a:noFill/>
          </a:ln>
        </p:spPr>
        <p:txBody>
          <a:bodyPr spcFirstLastPara="1" wrap="square" lIns="121900" tIns="121900" rIns="121900" bIns="121900" anchor="t" anchorCtr="0">
            <a:noAutofit/>
          </a:bodyPr>
          <a:lstStyle/>
          <a:p>
            <a:pPr marL="609585" indent="-406390" defTabSz="1219170">
              <a:lnSpc>
                <a:spcPct val="115000"/>
              </a:lnSpc>
              <a:buClr>
                <a:srgbClr val="63D297"/>
              </a:buClr>
              <a:buSzPts val="1200"/>
              <a:buFont typeface="Merriweather"/>
              <a:buChar char="●"/>
            </a:pPr>
            <a:r>
              <a:rPr lang="en" sz="1600" kern="0" dirty="0">
                <a:solidFill>
                  <a:srgbClr val="FFFFFF"/>
                </a:solidFill>
                <a:latin typeface="Proxima Nova"/>
                <a:ea typeface="Proxima Nova"/>
                <a:cs typeface="Proxima Nova"/>
                <a:sym typeface="Proxima Nova"/>
              </a:rPr>
              <a:t>By using a bluetooth mesh we can communicate among different products to create </a:t>
            </a:r>
            <a:r>
              <a:rPr lang="en" sz="1600" i="1" kern="0" dirty="0">
                <a:solidFill>
                  <a:srgbClr val="FFFFFF"/>
                </a:solidFill>
                <a:latin typeface="Proxima Nova"/>
                <a:ea typeface="Proxima Nova"/>
                <a:cs typeface="Proxima Nova"/>
                <a:sym typeface="Proxima Nova"/>
              </a:rPr>
              <a:t>efficient</a:t>
            </a:r>
            <a:r>
              <a:rPr lang="en" sz="1600" kern="0" dirty="0">
                <a:solidFill>
                  <a:srgbClr val="FFFFFF"/>
                </a:solidFill>
                <a:latin typeface="Proxima Nova"/>
                <a:ea typeface="Proxima Nova"/>
                <a:cs typeface="Proxima Nova"/>
                <a:sym typeface="Proxima Nova"/>
              </a:rPr>
              <a:t> and </a:t>
            </a:r>
            <a:r>
              <a:rPr lang="en" sz="1600" i="1" kern="0" dirty="0">
                <a:solidFill>
                  <a:srgbClr val="FFFFFF"/>
                </a:solidFill>
                <a:latin typeface="Proxima Nova"/>
                <a:ea typeface="Proxima Nova"/>
                <a:cs typeface="Proxima Nova"/>
                <a:sym typeface="Proxima Nova"/>
              </a:rPr>
              <a:t>intelligent</a:t>
            </a:r>
            <a:r>
              <a:rPr lang="en" sz="1600" kern="0" dirty="0">
                <a:solidFill>
                  <a:srgbClr val="FFFFFF"/>
                </a:solidFill>
                <a:latin typeface="Proxima Nova"/>
                <a:ea typeface="Proxima Nova"/>
                <a:cs typeface="Proxima Nova"/>
                <a:sym typeface="Proxima Nova"/>
              </a:rPr>
              <a:t> spaces. </a:t>
            </a:r>
            <a:endParaRPr sz="1600" kern="0" dirty="0">
              <a:solidFill>
                <a:srgbClr val="FFFFFF"/>
              </a:solidFill>
              <a:latin typeface="Proxima Nova"/>
              <a:ea typeface="Proxima Nova"/>
              <a:cs typeface="Proxima Nova"/>
              <a:sym typeface="Proxima Nova"/>
            </a:endParaRPr>
          </a:p>
          <a:p>
            <a:pPr marL="609585" indent="-406390" defTabSz="1219170">
              <a:lnSpc>
                <a:spcPct val="115000"/>
              </a:lnSpc>
              <a:buClr>
                <a:srgbClr val="63D297"/>
              </a:buClr>
              <a:buSzPts val="1200"/>
              <a:buFont typeface="Proxima Nova"/>
              <a:buChar char="●"/>
            </a:pPr>
            <a:r>
              <a:rPr lang="en" sz="1600" kern="0" dirty="0">
                <a:solidFill>
                  <a:srgbClr val="FFFFFF"/>
                </a:solidFill>
                <a:latin typeface="Proxima Nova"/>
                <a:ea typeface="Proxima Nova"/>
                <a:cs typeface="Proxima Nova"/>
                <a:sym typeface="Proxima Nova"/>
              </a:rPr>
              <a:t>Features include: </a:t>
            </a:r>
            <a:endParaRPr sz="1600" kern="0" dirty="0">
              <a:solidFill>
                <a:srgbClr val="FFFFFF"/>
              </a:solidFill>
              <a:latin typeface="Proxima Nova"/>
              <a:ea typeface="Proxima Nova"/>
              <a:cs typeface="Proxima Nova"/>
              <a:sym typeface="Proxima Nova"/>
            </a:endParaRPr>
          </a:p>
          <a:p>
            <a:pPr marL="1219170" lvl="1" indent="-406390" defTabSz="1219170">
              <a:lnSpc>
                <a:spcPct val="115000"/>
              </a:lnSpc>
              <a:buClr>
                <a:srgbClr val="FFFFFF"/>
              </a:buClr>
              <a:buSzPts val="1200"/>
              <a:buFont typeface="Proxima Nova"/>
              <a:buChar char="○"/>
            </a:pPr>
            <a:r>
              <a:rPr lang="en" sz="1600" kern="0" dirty="0">
                <a:solidFill>
                  <a:srgbClr val="FFFFFF"/>
                </a:solidFill>
                <a:latin typeface="Proxima Nova"/>
                <a:ea typeface="Proxima Nova"/>
                <a:cs typeface="Proxima Nova"/>
                <a:sym typeface="Proxima Nova"/>
              </a:rPr>
              <a:t>Occupancy Detection</a:t>
            </a:r>
            <a:endParaRPr sz="1600" kern="0" dirty="0">
              <a:solidFill>
                <a:srgbClr val="FFFFFF"/>
              </a:solidFill>
              <a:latin typeface="Proxima Nova"/>
              <a:ea typeface="Proxima Nova"/>
              <a:cs typeface="Proxima Nova"/>
              <a:sym typeface="Proxima Nova"/>
            </a:endParaRPr>
          </a:p>
          <a:p>
            <a:pPr marL="1219170" lvl="1" indent="-406390" defTabSz="1219170">
              <a:lnSpc>
                <a:spcPct val="115000"/>
              </a:lnSpc>
              <a:buClr>
                <a:srgbClr val="FFFFFF"/>
              </a:buClr>
              <a:buSzPts val="1200"/>
              <a:buFont typeface="Proxima Nova"/>
              <a:buChar char="○"/>
            </a:pPr>
            <a:r>
              <a:rPr lang="en" sz="1600" kern="0" dirty="0">
                <a:solidFill>
                  <a:srgbClr val="FFFFFF"/>
                </a:solidFill>
                <a:latin typeface="Proxima Nova"/>
                <a:ea typeface="Proxima Nova"/>
                <a:cs typeface="Proxima Nova"/>
                <a:sym typeface="Proxima Nova"/>
              </a:rPr>
              <a:t>Geo-Fencing</a:t>
            </a:r>
            <a:endParaRPr sz="1600" kern="0" dirty="0">
              <a:solidFill>
                <a:srgbClr val="FFFFFF"/>
              </a:solidFill>
              <a:latin typeface="Proxima Nova"/>
              <a:ea typeface="Proxima Nova"/>
              <a:cs typeface="Proxima Nova"/>
              <a:sym typeface="Proxima Nova"/>
            </a:endParaRPr>
          </a:p>
          <a:p>
            <a:pPr marL="1219170" lvl="1" indent="-406390" defTabSz="1219170">
              <a:lnSpc>
                <a:spcPct val="115000"/>
              </a:lnSpc>
              <a:buClr>
                <a:srgbClr val="FFFFFF"/>
              </a:buClr>
              <a:buSzPts val="1200"/>
              <a:buFont typeface="Proxima Nova"/>
              <a:buChar char="○"/>
            </a:pPr>
            <a:r>
              <a:rPr lang="en" sz="1600" kern="0" dirty="0">
                <a:solidFill>
                  <a:srgbClr val="FFFFFF"/>
                </a:solidFill>
                <a:latin typeface="Proxima Nova"/>
                <a:ea typeface="Proxima Nova"/>
                <a:cs typeface="Proxima Nova"/>
                <a:sym typeface="Proxima Nova"/>
              </a:rPr>
              <a:t>Asset Tracking</a:t>
            </a:r>
            <a:endParaRPr sz="1600" kern="0" dirty="0">
              <a:solidFill>
                <a:srgbClr val="FFFFFF"/>
              </a:solidFill>
              <a:latin typeface="Proxima Nova"/>
              <a:ea typeface="Proxima Nova"/>
              <a:cs typeface="Proxima Nova"/>
              <a:sym typeface="Proxima Nova"/>
            </a:endParaRPr>
          </a:p>
          <a:p>
            <a:pPr marL="1219170" lvl="1" indent="-406390" defTabSz="1219170">
              <a:lnSpc>
                <a:spcPct val="115000"/>
              </a:lnSpc>
              <a:buClr>
                <a:srgbClr val="FFFFFF"/>
              </a:buClr>
              <a:buSzPts val="1200"/>
              <a:buFont typeface="Proxima Nova"/>
              <a:buChar char="○"/>
            </a:pPr>
            <a:r>
              <a:rPr lang="en" sz="1600" kern="0" dirty="0">
                <a:solidFill>
                  <a:srgbClr val="FFFFFF"/>
                </a:solidFill>
                <a:latin typeface="Proxima Nova"/>
                <a:ea typeface="Proxima Nova"/>
                <a:cs typeface="Proxima Nova"/>
                <a:sym typeface="Proxima Nova"/>
              </a:rPr>
              <a:t>People Counting</a:t>
            </a:r>
            <a:endParaRPr sz="1600" kern="0" dirty="0">
              <a:solidFill>
                <a:srgbClr val="FFFFFF"/>
              </a:solidFill>
              <a:latin typeface="Proxima Nova"/>
              <a:ea typeface="Proxima Nova"/>
              <a:cs typeface="Proxima Nova"/>
              <a:sym typeface="Proxima Nova"/>
            </a:endParaRPr>
          </a:p>
          <a:p>
            <a:pPr marL="609585" indent="-406390" defTabSz="1219170">
              <a:lnSpc>
                <a:spcPct val="115000"/>
              </a:lnSpc>
              <a:buClr>
                <a:srgbClr val="63D297"/>
              </a:buClr>
              <a:buSzPts val="1200"/>
              <a:buFont typeface="Proxima Nova"/>
              <a:buChar char="●"/>
            </a:pPr>
            <a:r>
              <a:rPr lang="en" sz="1600" kern="0" dirty="0">
                <a:solidFill>
                  <a:srgbClr val="FFFFFF"/>
                </a:solidFill>
                <a:latin typeface="Proxima Nova"/>
                <a:ea typeface="Proxima Nova"/>
                <a:cs typeface="Proxima Nova"/>
                <a:sym typeface="Proxima Nova"/>
              </a:rPr>
              <a:t>Spaces can be tuned to optimal settings for Air conditioning, window shade placement for solar gain, and disconnection of power to lights. </a:t>
            </a:r>
            <a:endParaRPr sz="1600" kern="0" dirty="0">
              <a:solidFill>
                <a:srgbClr val="FFFFFF"/>
              </a:solidFill>
              <a:latin typeface="Proxima Nova"/>
              <a:ea typeface="Proxima Nova"/>
              <a:cs typeface="Proxima Nova"/>
              <a:sym typeface="Proxima Nova"/>
            </a:endParaRPr>
          </a:p>
        </p:txBody>
      </p:sp>
      <p:pic>
        <p:nvPicPr>
          <p:cNvPr id="168" name="Google Shape;168;p33"/>
          <p:cNvPicPr preferRelativeResize="0"/>
          <p:nvPr/>
        </p:nvPicPr>
        <p:blipFill>
          <a:blip r:embed="rId4">
            <a:alphaModFix/>
          </a:blip>
          <a:stretch>
            <a:fillRect/>
          </a:stretch>
        </p:blipFill>
        <p:spPr>
          <a:xfrm>
            <a:off x="10999397" y="5698001"/>
            <a:ext cx="840000" cy="955833"/>
          </a:xfrm>
          <a:prstGeom prst="rect">
            <a:avLst/>
          </a:prstGeom>
          <a:noFill/>
          <a:ln>
            <a:noFill/>
          </a:ln>
        </p:spPr>
      </p:pic>
      <p:sp>
        <p:nvSpPr>
          <p:cNvPr id="2" name="TextBox 1">
            <a:extLst>
              <a:ext uri="{FF2B5EF4-FFF2-40B4-BE49-F238E27FC236}">
                <a16:creationId xmlns:a16="http://schemas.microsoft.com/office/drawing/2014/main" id="{64DBC2BB-BE87-48D0-A3BF-E64B024260C2}"/>
              </a:ext>
            </a:extLst>
          </p:cNvPr>
          <p:cNvSpPr txBox="1"/>
          <p:nvPr/>
        </p:nvSpPr>
        <p:spPr>
          <a:xfrm>
            <a:off x="0" y="107309"/>
            <a:ext cx="12192000" cy="748988"/>
          </a:xfrm>
          <a:prstGeom prst="rect">
            <a:avLst/>
          </a:prstGeom>
          <a:noFill/>
        </p:spPr>
        <p:txBody>
          <a:bodyPr wrap="square" rtlCol="0">
            <a:spAutoFit/>
          </a:bodyPr>
          <a:lstStyle/>
          <a:p>
            <a:pPr algn="ctr" defTabSz="1219170">
              <a:buClr>
                <a:srgbClr val="000000"/>
              </a:buClr>
            </a:pPr>
            <a:r>
              <a:rPr lang="en-US" sz="4267" kern="0" dirty="0">
                <a:solidFill>
                  <a:srgbClr val="FFFFFF"/>
                </a:solidFill>
                <a:latin typeface="Arial"/>
                <a:cs typeface="Arial"/>
                <a:sym typeface="Arial"/>
              </a:rPr>
              <a:t>What other automation technology exists?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41"/>
          <p:cNvPicPr preferRelativeResize="0"/>
          <p:nvPr/>
        </p:nvPicPr>
        <p:blipFill rotWithShape="1">
          <a:blip r:embed="rId3">
            <a:alphaModFix/>
          </a:blip>
          <a:srcRect l="31801"/>
          <a:stretch/>
        </p:blipFill>
        <p:spPr>
          <a:xfrm>
            <a:off x="222934" y="120000"/>
            <a:ext cx="6770100" cy="6618032"/>
          </a:xfrm>
          <a:prstGeom prst="rect">
            <a:avLst/>
          </a:prstGeom>
          <a:noFill/>
          <a:ln>
            <a:noFill/>
          </a:ln>
        </p:spPr>
      </p:pic>
      <p:pic>
        <p:nvPicPr>
          <p:cNvPr id="228" name="Google Shape;228;p41"/>
          <p:cNvPicPr preferRelativeResize="0"/>
          <p:nvPr/>
        </p:nvPicPr>
        <p:blipFill>
          <a:blip r:embed="rId4">
            <a:alphaModFix/>
          </a:blip>
          <a:stretch>
            <a:fillRect/>
          </a:stretch>
        </p:blipFill>
        <p:spPr>
          <a:xfrm>
            <a:off x="7090067" y="119984"/>
            <a:ext cx="4898736" cy="3265824"/>
          </a:xfrm>
          <a:prstGeom prst="rect">
            <a:avLst/>
          </a:prstGeom>
          <a:noFill/>
          <a:ln>
            <a:noFill/>
          </a:ln>
        </p:spPr>
      </p:pic>
      <p:pic>
        <p:nvPicPr>
          <p:cNvPr id="229" name="Google Shape;229;p41"/>
          <p:cNvPicPr preferRelativeResize="0"/>
          <p:nvPr/>
        </p:nvPicPr>
        <p:blipFill rotWithShape="1">
          <a:blip r:embed="rId5">
            <a:alphaModFix/>
          </a:blip>
          <a:srcRect/>
          <a:stretch/>
        </p:blipFill>
        <p:spPr>
          <a:xfrm>
            <a:off x="7090067" y="3472218"/>
            <a:ext cx="4898736" cy="3265812"/>
          </a:xfrm>
          <a:prstGeom prst="rect">
            <a:avLst/>
          </a:prstGeom>
          <a:noFill/>
          <a:ln>
            <a:noFill/>
          </a:ln>
        </p:spPr>
      </p:pic>
      <p:pic>
        <p:nvPicPr>
          <p:cNvPr id="230" name="Google Shape;230;p41"/>
          <p:cNvPicPr preferRelativeResize="0"/>
          <p:nvPr/>
        </p:nvPicPr>
        <p:blipFill>
          <a:blip r:embed="rId6">
            <a:alphaModFix/>
          </a:blip>
          <a:stretch>
            <a:fillRect/>
          </a:stretch>
        </p:blipFill>
        <p:spPr>
          <a:xfrm>
            <a:off x="10999397" y="5698001"/>
            <a:ext cx="840000" cy="95583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7"/>
          <p:cNvSpPr txBox="1"/>
          <p:nvPr/>
        </p:nvSpPr>
        <p:spPr>
          <a:xfrm>
            <a:off x="638567" y="1310617"/>
            <a:ext cx="4170000" cy="1626400"/>
          </a:xfrm>
          <a:prstGeom prst="rect">
            <a:avLst/>
          </a:prstGeom>
          <a:noFill/>
          <a:ln>
            <a:noFill/>
          </a:ln>
        </p:spPr>
        <p:txBody>
          <a:bodyPr spcFirstLastPara="1" wrap="square" lIns="121900" tIns="121900" rIns="121900" bIns="121900" anchor="b" anchorCtr="0">
            <a:noAutofit/>
          </a:bodyPr>
          <a:lstStyle/>
          <a:p>
            <a:pPr defTabSz="1219170">
              <a:buClr>
                <a:srgbClr val="000000"/>
              </a:buClr>
            </a:pPr>
            <a:r>
              <a:rPr lang="en" sz="3200" b="1" kern="0" dirty="0">
                <a:solidFill>
                  <a:srgbClr val="000000"/>
                </a:solidFill>
                <a:latin typeface="Proxima Nova"/>
                <a:ea typeface="Proxima Nova"/>
                <a:cs typeface="Proxima Nova"/>
                <a:sym typeface="Proxima Nova"/>
              </a:rPr>
              <a:t>Centralized</a:t>
            </a:r>
            <a:endParaRPr sz="3200" b="1" kern="0" dirty="0">
              <a:solidFill>
                <a:srgbClr val="000000"/>
              </a:solidFill>
              <a:latin typeface="Proxima Nova"/>
              <a:ea typeface="Proxima Nova"/>
              <a:cs typeface="Proxima Nova"/>
              <a:sym typeface="Proxima Nova"/>
            </a:endParaRPr>
          </a:p>
          <a:p>
            <a:pPr defTabSz="1219170">
              <a:buClr>
                <a:srgbClr val="000000"/>
              </a:buClr>
            </a:pPr>
            <a:r>
              <a:rPr lang="en" sz="3200" b="1" kern="0" dirty="0">
                <a:solidFill>
                  <a:srgbClr val="000000"/>
                </a:solidFill>
                <a:latin typeface="Proxima Nova"/>
                <a:ea typeface="Proxima Nova"/>
                <a:cs typeface="Proxima Nova"/>
                <a:sym typeface="Proxima Nova"/>
              </a:rPr>
              <a:t>Energy Storage System (ESS)</a:t>
            </a:r>
            <a:endParaRPr sz="3200" b="1" kern="0" dirty="0">
              <a:solidFill>
                <a:srgbClr val="000000"/>
              </a:solidFill>
              <a:latin typeface="Proxima Nova"/>
              <a:ea typeface="Proxima Nova"/>
              <a:cs typeface="Proxima Nova"/>
              <a:sym typeface="Proxima Nova"/>
            </a:endParaRPr>
          </a:p>
        </p:txBody>
      </p:sp>
      <p:sp>
        <p:nvSpPr>
          <p:cNvPr id="275" name="Google Shape;275;p47"/>
          <p:cNvSpPr txBox="1"/>
          <p:nvPr/>
        </p:nvSpPr>
        <p:spPr>
          <a:xfrm>
            <a:off x="415600" y="3039217"/>
            <a:ext cx="4339200" cy="3908000"/>
          </a:xfrm>
          <a:prstGeom prst="rect">
            <a:avLst/>
          </a:prstGeom>
          <a:noFill/>
          <a:ln>
            <a:noFill/>
          </a:ln>
        </p:spPr>
        <p:txBody>
          <a:bodyPr spcFirstLastPara="1" wrap="square" lIns="121900" tIns="121900" rIns="121900" bIns="121900" anchor="t" anchorCtr="0">
            <a:noAutofit/>
          </a:bodyPr>
          <a:lstStyle/>
          <a:p>
            <a:pPr marL="609585" indent="-406390" defTabSz="1219170">
              <a:lnSpc>
                <a:spcPct val="115000"/>
              </a:lnSpc>
              <a:buClr>
                <a:srgbClr val="63D297"/>
              </a:buClr>
              <a:buSzPts val="1200"/>
              <a:buFont typeface="Arial"/>
              <a:buChar char="●"/>
            </a:pPr>
            <a:r>
              <a:rPr lang="en" sz="1600" kern="0" dirty="0">
                <a:solidFill>
                  <a:srgbClr val="595959"/>
                </a:solidFill>
                <a:latin typeface="Proxima Nova"/>
                <a:ea typeface="Proxima Nova"/>
                <a:cs typeface="Proxima Nova"/>
                <a:sym typeface="Proxima Nova"/>
              </a:rPr>
              <a:t>For the first time in the world, </a:t>
            </a:r>
            <a:r>
              <a:rPr lang="en" sz="1600" b="1" kern="0" dirty="0">
                <a:solidFill>
                  <a:srgbClr val="595959"/>
                </a:solidFill>
                <a:latin typeface="Proxima Nova"/>
                <a:ea typeface="Proxima Nova"/>
                <a:cs typeface="Proxima Nova"/>
                <a:sym typeface="Proxima Nova"/>
              </a:rPr>
              <a:t>Lithium Ion Battery Pack </a:t>
            </a:r>
            <a:r>
              <a:rPr lang="en" sz="1600" kern="0" dirty="0">
                <a:solidFill>
                  <a:srgbClr val="595959"/>
                </a:solidFill>
                <a:latin typeface="Proxima Nova"/>
                <a:ea typeface="Proxima Nova"/>
                <a:cs typeface="Proxima Nova"/>
                <a:sym typeface="Proxima Nova"/>
              </a:rPr>
              <a:t>has a </a:t>
            </a:r>
            <a:r>
              <a:rPr lang="en" sz="1600" b="1" kern="0" dirty="0">
                <a:solidFill>
                  <a:srgbClr val="595959"/>
                </a:solidFill>
                <a:latin typeface="Proxima Nova"/>
                <a:ea typeface="Proxima Nova"/>
                <a:cs typeface="Proxima Nova"/>
                <a:sym typeface="Proxima Nova"/>
              </a:rPr>
              <a:t>UL924</a:t>
            </a:r>
            <a:r>
              <a:rPr lang="en" sz="1600" kern="0" dirty="0">
                <a:solidFill>
                  <a:srgbClr val="595959"/>
                </a:solidFill>
                <a:latin typeface="Proxima Nova"/>
                <a:ea typeface="Proxima Nova"/>
                <a:cs typeface="Proxima Nova"/>
                <a:sym typeface="Proxima Nova"/>
              </a:rPr>
              <a:t> rating which allows it to be used for Emergency backup power</a:t>
            </a:r>
            <a:endParaRPr sz="1600" kern="0" dirty="0">
              <a:solidFill>
                <a:srgbClr val="595959"/>
              </a:solidFill>
              <a:latin typeface="Proxima Nova"/>
              <a:ea typeface="Proxima Nova"/>
              <a:cs typeface="Proxima Nova"/>
              <a:sym typeface="Proxima Nova"/>
            </a:endParaRPr>
          </a:p>
          <a:p>
            <a:pPr marL="609585" indent="-406390" defTabSz="1219170">
              <a:lnSpc>
                <a:spcPct val="115000"/>
              </a:lnSpc>
              <a:buClr>
                <a:srgbClr val="63D297"/>
              </a:buClr>
              <a:buSzPts val="1200"/>
              <a:buFont typeface="Proxima Nova"/>
              <a:buChar char="●"/>
            </a:pPr>
            <a:r>
              <a:rPr lang="en" sz="1600" kern="0" dirty="0">
                <a:solidFill>
                  <a:srgbClr val="595959"/>
                </a:solidFill>
                <a:latin typeface="Proxima Nova"/>
                <a:ea typeface="Proxima Nova"/>
                <a:cs typeface="Proxima Nova"/>
                <a:sym typeface="Proxima Nova"/>
              </a:rPr>
              <a:t>Diesel generators are loud, unsafe, and require frequent maintenance</a:t>
            </a:r>
            <a:endParaRPr sz="1600" kern="0" dirty="0">
              <a:solidFill>
                <a:srgbClr val="595959"/>
              </a:solidFill>
              <a:latin typeface="Proxima Nova"/>
              <a:ea typeface="Proxima Nova"/>
              <a:cs typeface="Proxima Nova"/>
              <a:sym typeface="Proxima Nova"/>
            </a:endParaRPr>
          </a:p>
          <a:p>
            <a:pPr marL="609585" indent="-406390" defTabSz="1219170">
              <a:lnSpc>
                <a:spcPct val="115000"/>
              </a:lnSpc>
              <a:buClr>
                <a:srgbClr val="63D297"/>
              </a:buClr>
              <a:buSzPts val="1200"/>
              <a:buFont typeface="Proxima Nova"/>
              <a:buChar char="●"/>
            </a:pPr>
            <a:r>
              <a:rPr lang="en" sz="1600" kern="0" dirty="0">
                <a:solidFill>
                  <a:srgbClr val="595959"/>
                </a:solidFill>
                <a:latin typeface="Proxima Nova"/>
                <a:ea typeface="Proxima Nova"/>
                <a:cs typeface="Proxima Nova"/>
                <a:sym typeface="Proxima Nova"/>
              </a:rPr>
              <a:t>Energy Storage Systems are already being used in Korea to shave peak loads, integrate with renewable energy solutions, and backup power for different applications.</a:t>
            </a:r>
            <a:endParaRPr sz="1600" kern="0" dirty="0">
              <a:solidFill>
                <a:srgbClr val="595959"/>
              </a:solidFill>
              <a:latin typeface="Proxima Nova"/>
              <a:ea typeface="Proxima Nova"/>
              <a:cs typeface="Proxima Nova"/>
              <a:sym typeface="Proxima Nova"/>
            </a:endParaRPr>
          </a:p>
        </p:txBody>
      </p:sp>
      <p:pic>
        <p:nvPicPr>
          <p:cNvPr id="276" name="Google Shape;276;p47"/>
          <p:cNvPicPr preferRelativeResize="0"/>
          <p:nvPr/>
        </p:nvPicPr>
        <p:blipFill>
          <a:blip r:embed="rId3">
            <a:alphaModFix/>
          </a:blip>
          <a:stretch>
            <a:fillRect/>
          </a:stretch>
        </p:blipFill>
        <p:spPr>
          <a:xfrm>
            <a:off x="4926399" y="898224"/>
            <a:ext cx="6126765" cy="5520504"/>
          </a:xfrm>
          <a:prstGeom prst="rect">
            <a:avLst/>
          </a:prstGeom>
          <a:noFill/>
          <a:ln>
            <a:noFill/>
          </a:ln>
        </p:spPr>
      </p:pic>
      <p:pic>
        <p:nvPicPr>
          <p:cNvPr id="277" name="Google Shape;277;p47"/>
          <p:cNvPicPr preferRelativeResize="0"/>
          <p:nvPr/>
        </p:nvPicPr>
        <p:blipFill>
          <a:blip r:embed="rId4">
            <a:alphaModFix/>
          </a:blip>
          <a:stretch>
            <a:fillRect/>
          </a:stretch>
        </p:blipFill>
        <p:spPr>
          <a:xfrm>
            <a:off x="10999397" y="5698001"/>
            <a:ext cx="840000" cy="955833"/>
          </a:xfrm>
          <a:prstGeom prst="rect">
            <a:avLst/>
          </a:prstGeom>
          <a:noFill/>
          <a:ln>
            <a:noFill/>
          </a:ln>
        </p:spPr>
      </p:pic>
      <p:sp>
        <p:nvSpPr>
          <p:cNvPr id="4" name="TextBox 3">
            <a:extLst>
              <a:ext uri="{FF2B5EF4-FFF2-40B4-BE49-F238E27FC236}">
                <a16:creationId xmlns:a16="http://schemas.microsoft.com/office/drawing/2014/main" id="{931B61FE-3F7B-481E-BF57-90FF5D91517A}"/>
              </a:ext>
            </a:extLst>
          </p:cNvPr>
          <p:cNvSpPr txBox="1"/>
          <p:nvPr/>
        </p:nvSpPr>
        <p:spPr>
          <a:xfrm>
            <a:off x="0" y="107309"/>
            <a:ext cx="12192000" cy="748988"/>
          </a:xfrm>
          <a:prstGeom prst="rect">
            <a:avLst/>
          </a:prstGeom>
          <a:noFill/>
        </p:spPr>
        <p:txBody>
          <a:bodyPr wrap="square" rtlCol="0">
            <a:spAutoFit/>
          </a:bodyPr>
          <a:lstStyle/>
          <a:p>
            <a:pPr algn="ctr" defTabSz="1219170">
              <a:buClr>
                <a:srgbClr val="000000"/>
              </a:buClr>
            </a:pPr>
            <a:r>
              <a:rPr lang="en-US" sz="4267" kern="0" dirty="0">
                <a:solidFill>
                  <a:srgbClr val="FF0000"/>
                </a:solidFill>
                <a:latin typeface="Arial"/>
                <a:cs typeface="Arial"/>
                <a:sym typeface="Arial"/>
              </a:rPr>
              <a:t>How did an ESS get replace your </a:t>
            </a:r>
            <a:r>
              <a:rPr lang="en-US" sz="4267" kern="0" dirty="0" err="1">
                <a:solidFill>
                  <a:srgbClr val="FF0000"/>
                </a:solidFill>
                <a:latin typeface="Arial"/>
                <a:cs typeface="Arial"/>
                <a:sym typeface="Arial"/>
              </a:rPr>
              <a:t>GenSet</a:t>
            </a:r>
            <a:r>
              <a:rPr lang="en-US" sz="4267" kern="0" dirty="0">
                <a:solidFill>
                  <a:srgbClr val="FF0000"/>
                </a:solidFill>
                <a:latin typeface="Arial"/>
                <a:cs typeface="Arial"/>
                <a:sym typeface="Arial"/>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40"/>
          <p:cNvPicPr preferRelativeResize="0"/>
          <p:nvPr/>
        </p:nvPicPr>
        <p:blipFill>
          <a:blip r:embed="rId3">
            <a:alphaModFix/>
          </a:blip>
          <a:stretch>
            <a:fillRect/>
          </a:stretch>
        </p:blipFill>
        <p:spPr>
          <a:xfrm>
            <a:off x="0" y="0"/>
            <a:ext cx="12192000" cy="6857979"/>
          </a:xfrm>
          <a:prstGeom prst="rect">
            <a:avLst/>
          </a:prstGeom>
          <a:noFill/>
          <a:ln>
            <a:noFill/>
          </a:ln>
        </p:spPr>
      </p:pic>
      <p:pic>
        <p:nvPicPr>
          <p:cNvPr id="222" name="Google Shape;222;p40"/>
          <p:cNvPicPr preferRelativeResize="0"/>
          <p:nvPr/>
        </p:nvPicPr>
        <p:blipFill>
          <a:blip r:embed="rId4">
            <a:alphaModFix/>
          </a:blip>
          <a:stretch>
            <a:fillRect/>
          </a:stretch>
        </p:blipFill>
        <p:spPr>
          <a:xfrm>
            <a:off x="10999397" y="5698001"/>
            <a:ext cx="840000" cy="95583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4" name="Google Shape;144;p30"/>
          <p:cNvPicPr preferRelativeResize="0"/>
          <p:nvPr/>
        </p:nvPicPr>
        <p:blipFill>
          <a:blip r:embed="rId3">
            <a:alphaModFix/>
          </a:blip>
          <a:stretch>
            <a:fillRect/>
          </a:stretch>
        </p:blipFill>
        <p:spPr>
          <a:xfrm>
            <a:off x="10999397" y="5698001"/>
            <a:ext cx="840000" cy="955833"/>
          </a:xfrm>
          <a:prstGeom prst="rect">
            <a:avLst/>
          </a:prstGeom>
          <a:noFill/>
          <a:ln>
            <a:noFill/>
          </a:ln>
        </p:spPr>
      </p:pic>
      <p:pic>
        <p:nvPicPr>
          <p:cNvPr id="11" name="Picture 10">
            <a:extLst>
              <a:ext uri="{FF2B5EF4-FFF2-40B4-BE49-F238E27FC236}">
                <a16:creationId xmlns:a16="http://schemas.microsoft.com/office/drawing/2014/main" id="{664936CA-6777-4958-BD2E-572D6D43354B}"/>
              </a:ext>
            </a:extLst>
          </p:cNvPr>
          <p:cNvPicPr>
            <a:picLocks noChangeAspect="1"/>
          </p:cNvPicPr>
          <p:nvPr/>
        </p:nvPicPr>
        <p:blipFill rotWithShape="1">
          <a:blip r:embed="rId4">
            <a:alphaModFix amt="67000"/>
            <a:extLst>
              <a:ext uri="{837473B0-CC2E-450A-ABE3-18F120FF3D39}">
                <a1611:picAttrSrcUrl xmlns:a1611="http://schemas.microsoft.com/office/drawing/2016/11/main" r:id="rId5"/>
              </a:ext>
            </a:extLst>
          </a:blip>
          <a:srcRect l="27565" r="533"/>
          <a:stretch/>
        </p:blipFill>
        <p:spPr>
          <a:xfrm>
            <a:off x="1" y="0"/>
            <a:ext cx="6096000" cy="6858000"/>
          </a:xfrm>
          <a:prstGeom prst="rect">
            <a:avLst/>
          </a:prstGeom>
        </p:spPr>
      </p:pic>
      <p:sp>
        <p:nvSpPr>
          <p:cNvPr id="12" name="Google Shape;101;p18">
            <a:extLst>
              <a:ext uri="{FF2B5EF4-FFF2-40B4-BE49-F238E27FC236}">
                <a16:creationId xmlns:a16="http://schemas.microsoft.com/office/drawing/2014/main" id="{BC6C86D1-F881-45DB-8ADD-B8868F48DCAB}"/>
              </a:ext>
            </a:extLst>
          </p:cNvPr>
          <p:cNvSpPr txBox="1">
            <a:spLocks/>
          </p:cNvSpPr>
          <p:nvPr/>
        </p:nvSpPr>
        <p:spPr>
          <a:xfrm>
            <a:off x="6584951" y="742951"/>
            <a:ext cx="5254447" cy="492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Char cha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9pPr>
          </a:lstStyle>
          <a:p>
            <a:pPr marL="609585" indent="-457189" defTabSz="1219170">
              <a:buClr>
                <a:srgbClr val="616161"/>
              </a:buClr>
            </a:pPr>
            <a:r>
              <a:rPr lang="en-US" sz="1867" kern="0" dirty="0">
                <a:solidFill>
                  <a:srgbClr val="616161"/>
                </a:solidFill>
              </a:rPr>
              <a:t>Evangelize Digital </a:t>
            </a:r>
            <a:r>
              <a:rPr lang="en-US" sz="1867" kern="0">
                <a:solidFill>
                  <a:srgbClr val="616161"/>
                </a:solidFill>
              </a:rPr>
              <a:t>Building Technologies</a:t>
            </a:r>
            <a:endParaRPr lang="en-US" sz="1867" kern="0" dirty="0">
              <a:solidFill>
                <a:srgbClr val="616161"/>
              </a:solidFill>
            </a:endParaRPr>
          </a:p>
          <a:p>
            <a:pPr marL="609585" indent="-457189" defTabSz="1219170">
              <a:buClr>
                <a:srgbClr val="616161"/>
              </a:buClr>
            </a:pPr>
            <a:r>
              <a:rPr lang="en-US" sz="1867" kern="0" dirty="0">
                <a:solidFill>
                  <a:srgbClr val="616161"/>
                </a:solidFill>
              </a:rPr>
              <a:t>Develop Buildings as DC Microgrids</a:t>
            </a:r>
          </a:p>
          <a:p>
            <a:pPr marL="609585" indent="-457189" defTabSz="1219170">
              <a:buClr>
                <a:srgbClr val="616161"/>
              </a:buClr>
            </a:pPr>
            <a:r>
              <a:rPr lang="en-US" sz="1867" kern="0" dirty="0">
                <a:solidFill>
                  <a:srgbClr val="616161"/>
                </a:solidFill>
              </a:rPr>
              <a:t>Design, Install, and Maintain Digital Infrastructure in Buildings: </a:t>
            </a:r>
            <a:r>
              <a:rPr lang="en-US" sz="1467" kern="0" dirty="0">
                <a:solidFill>
                  <a:srgbClr val="616161"/>
                </a:solidFill>
              </a:rPr>
              <a:t>Lighting, Shading, Controls, Automation</a:t>
            </a:r>
          </a:p>
          <a:p>
            <a:pPr marL="609585" indent="-457189" defTabSz="1219170">
              <a:buClr>
                <a:srgbClr val="616161"/>
              </a:buClr>
            </a:pPr>
            <a:r>
              <a:rPr lang="en-US" sz="1867" kern="0" dirty="0">
                <a:solidFill>
                  <a:srgbClr val="616161"/>
                </a:solidFill>
              </a:rPr>
              <a:t>Use safe and new digital technologies:</a:t>
            </a:r>
          </a:p>
          <a:p>
            <a:pPr marL="1219170" lvl="1" indent="-457189" defTabSz="1219170">
              <a:spcBef>
                <a:spcPts val="0"/>
              </a:spcBef>
              <a:buClr>
                <a:srgbClr val="616161"/>
              </a:buClr>
              <a:buSzPts val="1800"/>
              <a:buFont typeface="Proxima Nova"/>
              <a:buChar char="●"/>
            </a:pPr>
            <a:r>
              <a:rPr lang="en-US" sz="1467" kern="0" dirty="0">
                <a:solidFill>
                  <a:srgbClr val="616161"/>
                </a:solidFill>
              </a:rPr>
              <a:t>Power over Ethernet (PoE)</a:t>
            </a:r>
          </a:p>
          <a:p>
            <a:pPr marL="1219170" lvl="1" indent="-457189" defTabSz="1219170">
              <a:spcBef>
                <a:spcPts val="0"/>
              </a:spcBef>
              <a:buClr>
                <a:srgbClr val="616161"/>
              </a:buClr>
              <a:buSzPts val="1800"/>
              <a:buFont typeface="Proxima Nova"/>
              <a:buChar char="●"/>
            </a:pPr>
            <a:r>
              <a:rPr lang="en-US" sz="1467" kern="0" dirty="0">
                <a:solidFill>
                  <a:srgbClr val="616161"/>
                </a:solidFill>
              </a:rPr>
              <a:t>Digital Electricity (DE)</a:t>
            </a:r>
          </a:p>
          <a:p>
            <a:pPr marL="1219170" lvl="1" indent="-457189" defTabSz="1219170">
              <a:spcBef>
                <a:spcPts val="0"/>
              </a:spcBef>
              <a:buClr>
                <a:srgbClr val="616161"/>
              </a:buClr>
              <a:buSzPts val="1800"/>
              <a:buFont typeface="Proxima Nova"/>
              <a:buChar char="●"/>
            </a:pPr>
            <a:r>
              <a:rPr lang="en-US" sz="1467" kern="0" dirty="0">
                <a:solidFill>
                  <a:srgbClr val="616161"/>
                </a:solidFill>
              </a:rPr>
              <a:t>Energy Storage Systems (ESS)</a:t>
            </a:r>
          </a:p>
          <a:p>
            <a:pPr marL="1219170" lvl="1" indent="-457189" defTabSz="1219170">
              <a:spcBef>
                <a:spcPts val="0"/>
              </a:spcBef>
              <a:buClr>
                <a:srgbClr val="616161"/>
              </a:buClr>
              <a:buSzPts val="1800"/>
              <a:buFont typeface="Proxima Nova"/>
              <a:buChar char="●"/>
            </a:pPr>
            <a:r>
              <a:rPr lang="en-US" sz="1467" kern="0" dirty="0">
                <a:solidFill>
                  <a:srgbClr val="616161"/>
                </a:solidFill>
              </a:rPr>
              <a:t>Super Capacitors</a:t>
            </a:r>
          </a:p>
          <a:p>
            <a:pPr marL="609585" indent="-457189" defTabSz="1219170">
              <a:buClr>
                <a:srgbClr val="616161"/>
              </a:buClr>
            </a:pPr>
            <a:r>
              <a:rPr lang="en-US" sz="1867" kern="0" dirty="0">
                <a:solidFill>
                  <a:srgbClr val="616161"/>
                </a:solidFill>
              </a:rPr>
              <a:t>Lower customer costs (</a:t>
            </a:r>
            <a:r>
              <a:rPr lang="en-US" sz="1867" kern="0" dirty="0" err="1">
                <a:solidFill>
                  <a:srgbClr val="616161"/>
                </a:solidFill>
              </a:rPr>
              <a:t>CapEx</a:t>
            </a:r>
            <a:r>
              <a:rPr lang="en-US" sz="1867" kern="0" dirty="0">
                <a:solidFill>
                  <a:srgbClr val="616161"/>
                </a:solidFill>
              </a:rPr>
              <a:t> and </a:t>
            </a:r>
            <a:r>
              <a:rPr lang="en-US" sz="1867" kern="0" dirty="0" err="1">
                <a:solidFill>
                  <a:srgbClr val="616161"/>
                </a:solidFill>
              </a:rPr>
              <a:t>OpEx</a:t>
            </a:r>
            <a:r>
              <a:rPr lang="en-US" sz="1867" kern="0" dirty="0">
                <a:solidFill>
                  <a:srgbClr val="616161"/>
                </a:solidFill>
              </a:rPr>
              <a:t>) while creating a safer and more valuable property</a:t>
            </a:r>
          </a:p>
          <a:p>
            <a:pPr marL="609585" indent="-457189" defTabSz="1219170">
              <a:buClr>
                <a:srgbClr val="616161"/>
              </a:buClr>
            </a:pPr>
            <a:r>
              <a:rPr lang="en-US" sz="1867" kern="0" dirty="0">
                <a:solidFill>
                  <a:srgbClr val="616161"/>
                </a:solidFill>
              </a:rPr>
              <a:t>Design our own products and Intellectual Property to fill gaps that exist today</a:t>
            </a:r>
          </a:p>
        </p:txBody>
      </p:sp>
      <p:sp>
        <p:nvSpPr>
          <p:cNvPr id="2" name="TextBox 1">
            <a:extLst>
              <a:ext uri="{FF2B5EF4-FFF2-40B4-BE49-F238E27FC236}">
                <a16:creationId xmlns:a16="http://schemas.microsoft.com/office/drawing/2014/main" id="{DA21A5C2-AF14-485C-8B96-0849C76D9BB0}"/>
              </a:ext>
            </a:extLst>
          </p:cNvPr>
          <p:cNvSpPr txBox="1"/>
          <p:nvPr/>
        </p:nvSpPr>
        <p:spPr>
          <a:xfrm>
            <a:off x="1" y="89647"/>
            <a:ext cx="12191999" cy="748988"/>
          </a:xfrm>
          <a:prstGeom prst="rect">
            <a:avLst/>
          </a:prstGeom>
          <a:noFill/>
        </p:spPr>
        <p:txBody>
          <a:bodyPr wrap="square" rtlCol="0">
            <a:spAutoFit/>
          </a:bodyPr>
          <a:lstStyle/>
          <a:p>
            <a:pPr algn="ctr" defTabSz="1219170">
              <a:buClr>
                <a:srgbClr val="000000"/>
              </a:buClr>
            </a:pPr>
            <a:r>
              <a:rPr lang="en-US" sz="4267" kern="0" dirty="0">
                <a:solidFill>
                  <a:srgbClr val="202729"/>
                </a:solidFill>
                <a:latin typeface="Arial"/>
                <a:cs typeface="Arial"/>
                <a:sym typeface="Arial"/>
              </a:rPr>
              <a:t>What will Sinclair Digital be doing next?</a:t>
            </a:r>
          </a:p>
        </p:txBody>
      </p:sp>
    </p:spTree>
    <p:extLst>
      <p:ext uri="{BB962C8B-B14F-4D97-AF65-F5344CB8AC3E}">
        <p14:creationId xmlns:p14="http://schemas.microsoft.com/office/powerpoint/2010/main" val="2888251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42"/>
          <p:cNvPicPr preferRelativeResize="0"/>
          <p:nvPr/>
        </p:nvPicPr>
        <p:blipFill>
          <a:blip r:embed="rId3">
            <a:alphaModFix/>
          </a:blip>
          <a:stretch>
            <a:fillRect/>
          </a:stretch>
        </p:blipFill>
        <p:spPr>
          <a:xfrm>
            <a:off x="952500" y="0"/>
            <a:ext cx="10287000" cy="6858000"/>
          </a:xfrm>
          <a:prstGeom prst="rect">
            <a:avLst/>
          </a:prstGeom>
          <a:noFill/>
          <a:ln>
            <a:noFill/>
          </a:ln>
        </p:spPr>
      </p:pic>
      <p:pic>
        <p:nvPicPr>
          <p:cNvPr id="236" name="Google Shape;236;p42"/>
          <p:cNvPicPr preferRelativeResize="0"/>
          <p:nvPr/>
        </p:nvPicPr>
        <p:blipFill>
          <a:blip r:embed="rId4">
            <a:alphaModFix/>
          </a:blip>
          <a:stretch>
            <a:fillRect/>
          </a:stretch>
        </p:blipFill>
        <p:spPr>
          <a:xfrm>
            <a:off x="10999397" y="5698001"/>
            <a:ext cx="840000" cy="95583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37"/>
        <p:cNvGrpSpPr/>
        <p:nvPr/>
      </p:nvGrpSpPr>
      <p:grpSpPr>
        <a:xfrm>
          <a:off x="0" y="0"/>
          <a:ext cx="0" cy="0"/>
          <a:chOff x="0" y="0"/>
          <a:chExt cx="0" cy="0"/>
        </a:xfrm>
      </p:grpSpPr>
      <p:pic>
        <p:nvPicPr>
          <p:cNvPr id="338" name="Google Shape;338;p52"/>
          <p:cNvPicPr preferRelativeResize="0"/>
          <p:nvPr/>
        </p:nvPicPr>
        <p:blipFill rotWithShape="1">
          <a:blip r:embed="rId3">
            <a:alphaModFix amt="75000"/>
          </a:blip>
          <a:srcRect t="5550" b="-5550"/>
          <a:stretch/>
        </p:blipFill>
        <p:spPr>
          <a:xfrm>
            <a:off x="1" y="0"/>
            <a:ext cx="12192001" cy="9555600"/>
          </a:xfrm>
          <a:prstGeom prst="rect">
            <a:avLst/>
          </a:prstGeom>
          <a:noFill/>
          <a:ln>
            <a:noFill/>
          </a:ln>
        </p:spPr>
      </p:pic>
      <p:sp>
        <p:nvSpPr>
          <p:cNvPr id="339" name="Google Shape;339;p52"/>
          <p:cNvSpPr txBox="1">
            <a:spLocks noGrp="1"/>
          </p:cNvSpPr>
          <p:nvPr>
            <p:ph type="title"/>
          </p:nvPr>
        </p:nvSpPr>
        <p:spPr>
          <a:xfrm>
            <a:off x="653667" y="701800"/>
            <a:ext cx="7730000" cy="5454400"/>
          </a:xfrm>
          <a:prstGeom prst="rect">
            <a:avLst/>
          </a:prstGeom>
        </p:spPr>
        <p:txBody>
          <a:bodyPr spcFirstLastPara="1" wrap="square" lIns="121900" tIns="121900" rIns="121900" bIns="121900" anchor="ctr" anchorCtr="0">
            <a:noAutofit/>
          </a:bodyPr>
          <a:lstStyle/>
          <a:p>
            <a:r>
              <a:rPr lang="en" b="1">
                <a:solidFill>
                  <a:srgbClr val="FFFFFF"/>
                </a:solidFill>
              </a:rPr>
              <a:t>Thank you.</a:t>
            </a:r>
            <a:endParaRPr b="1">
              <a:solidFill>
                <a:srgbClr val="FFFFFF"/>
              </a:solidFill>
            </a:endParaRPr>
          </a:p>
        </p:txBody>
      </p:sp>
      <p:pic>
        <p:nvPicPr>
          <p:cNvPr id="340" name="Google Shape;340;p52"/>
          <p:cNvPicPr preferRelativeResize="0"/>
          <p:nvPr/>
        </p:nvPicPr>
        <p:blipFill>
          <a:blip r:embed="rId4">
            <a:alphaModFix/>
          </a:blip>
          <a:stretch>
            <a:fillRect/>
          </a:stretch>
        </p:blipFill>
        <p:spPr>
          <a:xfrm>
            <a:off x="10999397" y="5698001"/>
            <a:ext cx="840000" cy="95583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27"/>
          <p:cNvPicPr preferRelativeResize="0"/>
          <p:nvPr/>
        </p:nvPicPr>
        <p:blipFill>
          <a:blip r:embed="rId3">
            <a:alphaModFix amt="69000"/>
          </a:blip>
          <a:stretch>
            <a:fillRect/>
          </a:stretch>
        </p:blipFill>
        <p:spPr>
          <a:xfrm>
            <a:off x="1" y="0"/>
            <a:ext cx="12191999" cy="8089208"/>
          </a:xfrm>
          <a:prstGeom prst="rect">
            <a:avLst/>
          </a:prstGeom>
          <a:noFill/>
          <a:ln>
            <a:noFill/>
          </a:ln>
          <a:effectLst>
            <a:outerShdw blurRad="57150" dist="19050" dir="5400000" algn="bl" rotWithShape="0">
              <a:srgbClr val="000000">
                <a:alpha val="50000"/>
              </a:srgbClr>
            </a:outerShdw>
            <a:reflection endPos="30000" dist="38100" dir="5400000" fadeDir="5400012" sy="-100000" algn="bl" rotWithShape="0"/>
          </a:effectLst>
        </p:spPr>
      </p:pic>
      <p:sp>
        <p:nvSpPr>
          <p:cNvPr id="119" name="Google Shape;119;p27"/>
          <p:cNvSpPr txBox="1">
            <a:spLocks noGrp="1"/>
          </p:cNvSpPr>
          <p:nvPr>
            <p:ph type="title"/>
          </p:nvPr>
        </p:nvSpPr>
        <p:spPr>
          <a:xfrm>
            <a:off x="415600" y="1474833"/>
            <a:ext cx="11360800" cy="2618000"/>
          </a:xfrm>
          <a:prstGeom prst="rect">
            <a:avLst/>
          </a:prstGeom>
          <a:noFill/>
          <a:ln>
            <a:noFill/>
          </a:ln>
        </p:spPr>
        <p:txBody>
          <a:bodyPr spcFirstLastPara="1" wrap="square" lIns="121900" tIns="121900" rIns="121900" bIns="121900" anchor="b" anchorCtr="0">
            <a:noAutofit/>
          </a:bodyPr>
          <a:lstStyle/>
          <a:p>
            <a:r>
              <a:rPr lang="en" sz="9600">
                <a:solidFill>
                  <a:srgbClr val="000000"/>
                </a:solidFill>
                <a:latin typeface="Proxima Nova"/>
                <a:ea typeface="Proxima Nova"/>
                <a:cs typeface="Proxima Nova"/>
                <a:sym typeface="Proxima Nova"/>
              </a:rPr>
              <a:t>connected.</a:t>
            </a:r>
            <a:r>
              <a:rPr lang="en">
                <a:solidFill>
                  <a:srgbClr val="000000"/>
                </a:solidFill>
                <a:latin typeface="Proxima Nova"/>
                <a:ea typeface="Proxima Nova"/>
                <a:cs typeface="Proxima Nova"/>
                <a:sym typeface="Proxima Nova"/>
              </a:rPr>
              <a:t> </a:t>
            </a:r>
            <a:r>
              <a:rPr lang="en" sz="3200" i="1">
                <a:solidFill>
                  <a:srgbClr val="000000"/>
                </a:solidFill>
                <a:latin typeface="Proxima Nova"/>
                <a:ea typeface="Proxima Nova"/>
                <a:cs typeface="Proxima Nova"/>
                <a:sym typeface="Proxima Nova"/>
              </a:rPr>
              <a:t>verb</a:t>
            </a:r>
            <a:endParaRPr sz="3200" i="1">
              <a:solidFill>
                <a:srgbClr val="000000"/>
              </a:solidFill>
              <a:latin typeface="Proxima Nova"/>
              <a:ea typeface="Proxima Nova"/>
              <a:cs typeface="Proxima Nova"/>
              <a:sym typeface="Proxima Nova"/>
            </a:endParaRPr>
          </a:p>
        </p:txBody>
      </p:sp>
      <p:sp>
        <p:nvSpPr>
          <p:cNvPr id="120" name="Google Shape;120;p27"/>
          <p:cNvSpPr txBox="1">
            <a:spLocks noGrp="1"/>
          </p:cNvSpPr>
          <p:nvPr>
            <p:ph type="body" idx="1"/>
          </p:nvPr>
        </p:nvSpPr>
        <p:spPr>
          <a:xfrm>
            <a:off x="3433667" y="3906033"/>
            <a:ext cx="6291600" cy="1734400"/>
          </a:xfrm>
          <a:prstGeom prst="rect">
            <a:avLst/>
          </a:prstGeom>
        </p:spPr>
        <p:txBody>
          <a:bodyPr spcFirstLastPara="1" wrap="square" lIns="121900" tIns="121900" rIns="121900" bIns="121900" anchor="t" anchorCtr="0">
            <a:noAutofit/>
          </a:bodyPr>
          <a:lstStyle/>
          <a:p>
            <a:pPr indent="-507987" algn="r">
              <a:buClr>
                <a:srgbClr val="FFFFFF"/>
              </a:buClr>
              <a:buSzPts val="2400"/>
              <a:buFont typeface="Proxima Nova"/>
              <a:buChar char="●"/>
            </a:pPr>
            <a:r>
              <a:rPr lang="en" sz="3200" i="1">
                <a:solidFill>
                  <a:srgbClr val="FFFFFF"/>
                </a:solidFill>
                <a:latin typeface="Proxima Nova"/>
                <a:ea typeface="Proxima Nova"/>
                <a:cs typeface="Proxima Nova"/>
                <a:sym typeface="Proxima Nova"/>
              </a:rPr>
              <a:t>joined or linked together</a:t>
            </a:r>
            <a:endParaRPr sz="3200">
              <a:solidFill>
                <a:srgbClr val="FFFFFF"/>
              </a:solidFill>
              <a:latin typeface="Proxima Nova"/>
              <a:ea typeface="Proxima Nova"/>
              <a:cs typeface="Proxima Nova"/>
              <a:sym typeface="Proxima Nov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1640B1-8CAF-4DD4-ACFE-39FB583385D9}"/>
              </a:ext>
            </a:extLst>
          </p:cNvPr>
          <p:cNvSpPr>
            <a:spLocks noGrp="1"/>
          </p:cNvSpPr>
          <p:nvPr>
            <p:ph type="sldNum" sz="quarter" idx="14"/>
          </p:nvPr>
        </p:nvSpPr>
        <p:spPr/>
        <p:txBody>
          <a:bodyPr/>
          <a:lstStyle/>
          <a:p>
            <a:fld id="{4658F449-AC56-C64A-8488-86A10DE691DA}" type="slidenum">
              <a:rPr lang="en-US" smtClean="0"/>
              <a:pPr/>
              <a:t>29</a:t>
            </a:fld>
            <a:endParaRPr lang="en-US" dirty="0"/>
          </a:p>
        </p:txBody>
      </p:sp>
      <p:sp>
        <p:nvSpPr>
          <p:cNvPr id="10" name="Title 4">
            <a:extLst>
              <a:ext uri="{FF2B5EF4-FFF2-40B4-BE49-F238E27FC236}">
                <a16:creationId xmlns:a16="http://schemas.microsoft.com/office/drawing/2014/main" id="{1E23D50A-ACC5-4114-A58D-AE375077ED02}"/>
              </a:ext>
            </a:extLst>
          </p:cNvPr>
          <p:cNvSpPr>
            <a:spLocks noGrp="1"/>
          </p:cNvSpPr>
          <p:nvPr>
            <p:ph type="title"/>
          </p:nvPr>
        </p:nvSpPr>
        <p:spPr>
          <a:xfrm>
            <a:off x="838202" y="71518"/>
            <a:ext cx="9815621" cy="524107"/>
          </a:xfrm>
        </p:spPr>
        <p:txBody>
          <a:bodyPr/>
          <a:lstStyle/>
          <a:p>
            <a:r>
              <a:rPr lang="en-CA" b="1" dirty="0"/>
              <a:t>5.  Keynote</a:t>
            </a:r>
            <a:r>
              <a:rPr lang="en-US" b="1" dirty="0"/>
              <a:t> - Questions? </a:t>
            </a:r>
            <a:br>
              <a:rPr lang="en-US" b="1" dirty="0"/>
            </a:br>
            <a:r>
              <a:rPr lang="fr-FR" dirty="0"/>
              <a:t>Terrence DeFranco (Iota Communications, Inc.) </a:t>
            </a:r>
            <a:r>
              <a:rPr lang="sv-SE" dirty="0"/>
              <a:t> </a:t>
            </a:r>
            <a:endParaRPr lang="en-CA" dirty="0"/>
          </a:p>
        </p:txBody>
      </p:sp>
      <p:pic>
        <p:nvPicPr>
          <p:cNvPr id="6" name="Picture 5" descr="Related image">
            <a:extLst>
              <a:ext uri="{FF2B5EF4-FFF2-40B4-BE49-F238E27FC236}">
                <a16:creationId xmlns:a16="http://schemas.microsoft.com/office/drawing/2014/main" id="{AB630979-6823-4703-A346-192B8C3220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169" b="11177"/>
          <a:stretch/>
        </p:blipFill>
        <p:spPr bwMode="auto">
          <a:xfrm>
            <a:off x="5415561" y="2349997"/>
            <a:ext cx="4412435" cy="26690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578ED4B-368E-4643-98CC-ADD02391CD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9788" y="2284867"/>
            <a:ext cx="3499170" cy="2799336"/>
          </a:xfrm>
          <a:prstGeom prst="rect">
            <a:avLst/>
          </a:prstGeom>
          <a:noFill/>
          <a:ln>
            <a:noFill/>
          </a:ln>
        </p:spPr>
      </p:pic>
    </p:spTree>
    <p:extLst>
      <p:ext uri="{BB962C8B-B14F-4D97-AF65-F5344CB8AC3E}">
        <p14:creationId xmlns:p14="http://schemas.microsoft.com/office/powerpoint/2010/main" val="2545719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ChangeArrowheads="1"/>
          </p:cNvSpPr>
          <p:nvPr>
            <p:ph type="title"/>
          </p:nvPr>
        </p:nvSpPr>
        <p:spPr>
          <a:xfrm>
            <a:off x="838202" y="81704"/>
            <a:ext cx="10275176" cy="524107"/>
          </a:xfrm>
        </p:spPr>
        <p:txBody>
          <a:bodyPr/>
          <a:lstStyle/>
          <a:p>
            <a:r>
              <a:rPr lang="en-US" altLang="en-US" b="1" dirty="0"/>
              <a:t>2.  Call to Order, Welcome, Introductions, About the IBC</a:t>
            </a:r>
            <a:br>
              <a:rPr lang="en-US" altLang="en-US" sz="2800" b="1" dirty="0"/>
            </a:br>
            <a:r>
              <a:rPr lang="en-US" sz="2800" dirty="0"/>
              <a:t>Trevor Nightingale (National Research Council)</a:t>
            </a:r>
            <a:br>
              <a:rPr lang="en-US" altLang="en-US" sz="2800" dirty="0"/>
            </a:br>
            <a:endParaRPr lang="en-US" altLang="en-US" sz="1800" dirty="0"/>
          </a:p>
        </p:txBody>
      </p:sp>
      <p:sp>
        <p:nvSpPr>
          <p:cNvPr id="10" name="Slide Number Placeholder 9">
            <a:extLst>
              <a:ext uri="{FF2B5EF4-FFF2-40B4-BE49-F238E27FC236}">
                <a16:creationId xmlns:a16="http://schemas.microsoft.com/office/drawing/2014/main" id="{224C967F-47BE-4373-9DB0-5AB38DAFD3D3}"/>
              </a:ext>
            </a:extLst>
          </p:cNvPr>
          <p:cNvSpPr>
            <a:spLocks noGrp="1"/>
          </p:cNvSpPr>
          <p:nvPr>
            <p:ph type="sldNum" sz="quarter" idx="11"/>
          </p:nvPr>
        </p:nvSpPr>
        <p:spPr/>
        <p:txBody>
          <a:bodyPr/>
          <a:lstStyle/>
          <a:p>
            <a:fld id="{4658F449-AC56-C64A-8488-86A10DE691DA}" type="slidenum">
              <a:rPr lang="en-US" smtClean="0"/>
              <a:pPr/>
              <a:t>3</a:t>
            </a:fld>
            <a:endParaRPr lang="en-US"/>
          </a:p>
        </p:txBody>
      </p:sp>
      <p:sp>
        <p:nvSpPr>
          <p:cNvPr id="19" name="Content Placeholder 1">
            <a:extLst>
              <a:ext uri="{FF2B5EF4-FFF2-40B4-BE49-F238E27FC236}">
                <a16:creationId xmlns:a16="http://schemas.microsoft.com/office/drawing/2014/main" id="{BFA5C62F-C11C-404A-926C-35704A67471C}"/>
              </a:ext>
            </a:extLst>
          </p:cNvPr>
          <p:cNvSpPr txBox="1">
            <a:spLocks noChangeArrowheads="1"/>
          </p:cNvSpPr>
          <p:nvPr/>
        </p:nvSpPr>
        <p:spPr>
          <a:xfrm>
            <a:off x="1833791" y="5307107"/>
            <a:ext cx="8007566" cy="88649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en-US" sz="1300" dirty="0"/>
              <a:t>The CABA Intelligent Buildings Council works to strengthen the large building automation industry through innovative technology-driven research projects.  The Council was established in 2001 by CABA to specifically review opportunities, take strategic action and monitor initiatives that relate to integrated systems and automation in the large building sector.  The Council's projects promote the next generation of intelligent building technologies and incorporates a holistic approach that optimizes building performance and savings.</a:t>
            </a:r>
          </a:p>
        </p:txBody>
      </p:sp>
      <p:sp>
        <p:nvSpPr>
          <p:cNvPr id="21" name="Rectangle 1">
            <a:extLst>
              <a:ext uri="{FF2B5EF4-FFF2-40B4-BE49-F238E27FC236}">
                <a16:creationId xmlns:a16="http://schemas.microsoft.com/office/drawing/2014/main" id="{86E64B05-7FFF-4F93-8459-D2672A6CF94D}"/>
              </a:ext>
            </a:extLst>
          </p:cNvPr>
          <p:cNvSpPr>
            <a:spLocks noChangeArrowheads="1"/>
          </p:cNvSpPr>
          <p:nvPr/>
        </p:nvSpPr>
        <p:spPr bwMode="auto">
          <a:xfrm>
            <a:off x="7595486" y="6079012"/>
            <a:ext cx="16992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en-US" sz="1400" b="1" dirty="0">
                <a:solidFill>
                  <a:schemeClr val="tx1"/>
                </a:solidFill>
                <a:ea typeface="SimSun" pitchFamily="2" charset="-122"/>
              </a:rPr>
              <a:t>www.caba.org/ibc</a:t>
            </a:r>
          </a:p>
        </p:txBody>
      </p:sp>
      <p:sp>
        <p:nvSpPr>
          <p:cNvPr id="30" name="Rectangle 5">
            <a:extLst>
              <a:ext uri="{FF2B5EF4-FFF2-40B4-BE49-F238E27FC236}">
                <a16:creationId xmlns:a16="http://schemas.microsoft.com/office/drawing/2014/main" id="{F16E3029-CEC8-4057-96C8-385F23297589}"/>
              </a:ext>
            </a:extLst>
          </p:cNvPr>
          <p:cNvSpPr>
            <a:spLocks noChangeArrowheads="1"/>
          </p:cNvSpPr>
          <p:nvPr/>
        </p:nvSpPr>
        <p:spPr bwMode="auto">
          <a:xfrm>
            <a:off x="380610" y="2946192"/>
            <a:ext cx="1984301"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IBC 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Trevor Nightingale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Director General</a:t>
            </a:r>
          </a:p>
          <a:p>
            <a:pPr eaLnBrk="1" hangingPunct="1">
              <a:lnSpc>
                <a:spcPct val="100000"/>
              </a:lnSpc>
              <a:spcBef>
                <a:spcPct val="0"/>
              </a:spcBef>
              <a:buFont typeface="Arial" pitchFamily="34" charset="0"/>
              <a:buNone/>
            </a:pPr>
            <a:r>
              <a:rPr lang="fr-FR" altLang="en-US" sz="1600" dirty="0">
                <a:solidFill>
                  <a:schemeClr val="tx1"/>
                </a:solidFill>
                <a:ea typeface="SimSun" pitchFamily="2" charset="-122"/>
                <a:cs typeface="Arial" pitchFamily="34" charset="0"/>
              </a:rPr>
              <a:t>National </a:t>
            </a:r>
            <a:r>
              <a:rPr lang="en-US" altLang="en-US" sz="1600" dirty="0">
                <a:solidFill>
                  <a:schemeClr val="tx1"/>
                </a:solidFill>
                <a:ea typeface="SimSun" pitchFamily="2" charset="-122"/>
                <a:cs typeface="Arial" pitchFamily="34" charset="0"/>
              </a:rPr>
              <a:t>Research</a:t>
            </a:r>
            <a:r>
              <a:rPr lang="fr-FR" altLang="en-US" sz="1600" dirty="0">
                <a:solidFill>
                  <a:schemeClr val="tx1"/>
                </a:solidFill>
                <a:ea typeface="SimSun" pitchFamily="2" charset="-122"/>
                <a:cs typeface="Arial" pitchFamily="34" charset="0"/>
              </a:rPr>
              <a:t> Council </a:t>
            </a:r>
            <a:endParaRPr lang="en-CA" altLang="en-US" sz="1600" dirty="0">
              <a:solidFill>
                <a:schemeClr val="tx1"/>
              </a:solidFill>
              <a:ea typeface="SimSun" pitchFamily="2" charset="-122"/>
              <a:cs typeface="Arial" pitchFamily="34" charset="0"/>
            </a:endParaRPr>
          </a:p>
        </p:txBody>
      </p:sp>
      <p:sp>
        <p:nvSpPr>
          <p:cNvPr id="31" name="Rectangle 5">
            <a:extLst>
              <a:ext uri="{FF2B5EF4-FFF2-40B4-BE49-F238E27FC236}">
                <a16:creationId xmlns:a16="http://schemas.microsoft.com/office/drawing/2014/main" id="{0FFFDE97-0F33-4DAA-A8FB-638701428683}"/>
              </a:ext>
            </a:extLst>
          </p:cNvPr>
          <p:cNvSpPr>
            <a:spLocks noChangeArrowheads="1"/>
          </p:cNvSpPr>
          <p:nvPr/>
        </p:nvSpPr>
        <p:spPr bwMode="auto">
          <a:xfrm>
            <a:off x="9617532" y="2977899"/>
            <a:ext cx="2320352"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IBC Vice-Chair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Bob Allan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Global Business Development Manager, Intelligent Buildings</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The </a:t>
            </a:r>
            <a:r>
              <a:rPr lang="en-US" altLang="en-US" sz="1600" dirty="0" err="1">
                <a:solidFill>
                  <a:schemeClr val="tx1"/>
                </a:solidFill>
                <a:ea typeface="SimSun" pitchFamily="2" charset="-122"/>
                <a:cs typeface="Arial" pitchFamily="34" charset="0"/>
              </a:rPr>
              <a:t>Siemon</a:t>
            </a:r>
            <a:r>
              <a:rPr lang="en-US" altLang="en-US" sz="1600" dirty="0">
                <a:solidFill>
                  <a:schemeClr val="tx1"/>
                </a:solidFill>
                <a:ea typeface="SimSun" pitchFamily="2" charset="-122"/>
                <a:cs typeface="Arial" pitchFamily="34" charset="0"/>
              </a:rPr>
              <a:t> Company</a:t>
            </a:r>
          </a:p>
        </p:txBody>
      </p:sp>
      <p:pic>
        <p:nvPicPr>
          <p:cNvPr id="32" name="Picture 13" descr="Trevor Nightingale">
            <a:extLst>
              <a:ext uri="{FF2B5EF4-FFF2-40B4-BE49-F238E27FC236}">
                <a16:creationId xmlns:a16="http://schemas.microsoft.com/office/drawing/2014/main" id="{56787815-727C-47AF-BFAD-90863CE50D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748" y="1145967"/>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5" descr="Robert (Bob) Lane">
            <a:extLst>
              <a:ext uri="{FF2B5EF4-FFF2-40B4-BE49-F238E27FC236}">
                <a16:creationId xmlns:a16="http://schemas.microsoft.com/office/drawing/2014/main" id="{22CB4335-C959-482C-8398-30BC363FB7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5502" y="1154473"/>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descr="Bob Allan">
            <a:extLst>
              <a:ext uri="{FF2B5EF4-FFF2-40B4-BE49-F238E27FC236}">
                <a16:creationId xmlns:a16="http://schemas.microsoft.com/office/drawing/2014/main" id="{940EAE47-5ED3-4190-AE81-60E67EA43E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06422" y="1150502"/>
            <a:ext cx="1800225"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5">
            <a:extLst>
              <a:ext uri="{FF2B5EF4-FFF2-40B4-BE49-F238E27FC236}">
                <a16:creationId xmlns:a16="http://schemas.microsoft.com/office/drawing/2014/main" id="{C86F1097-EA2C-443A-BCFA-1FDC47FB3B35}"/>
              </a:ext>
            </a:extLst>
          </p:cNvPr>
          <p:cNvSpPr>
            <a:spLocks noChangeArrowheads="1"/>
          </p:cNvSpPr>
          <p:nvPr/>
        </p:nvSpPr>
        <p:spPr bwMode="auto">
          <a:xfrm>
            <a:off x="7319815" y="2954698"/>
            <a:ext cx="2217072"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en-US" sz="1600" b="1" dirty="0">
                <a:solidFill>
                  <a:schemeClr val="tx1"/>
                </a:solidFill>
                <a:ea typeface="SimSun" pitchFamily="2" charset="-122"/>
                <a:sym typeface="Arial" pitchFamily="34" charset="0"/>
              </a:rPr>
              <a:t>IBC Vice-Chair</a:t>
            </a:r>
          </a:p>
          <a:p>
            <a:pPr eaLnBrk="1" hangingPunct="1">
              <a:lnSpc>
                <a:spcPct val="100000"/>
              </a:lnSpc>
              <a:spcBef>
                <a:spcPct val="0"/>
              </a:spcBef>
              <a:buFont typeface="Arial" pitchFamily="34" charset="0"/>
              <a:buNone/>
            </a:pPr>
            <a:r>
              <a:rPr lang="en-US" altLang="en-US" sz="1600" b="1" dirty="0">
                <a:solidFill>
                  <a:schemeClr val="tx1"/>
                </a:solidFill>
                <a:ea typeface="SimSun" pitchFamily="2" charset="-122"/>
                <a:sym typeface="Arial" pitchFamily="34" charset="0"/>
              </a:rPr>
              <a:t>Robert Lane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President &amp; Managing Partner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Robert H. Lane and Associates Inc.</a:t>
            </a:r>
            <a:endParaRPr lang="en-CA" altLang="en-US" sz="1600" dirty="0">
              <a:solidFill>
                <a:schemeClr val="tx1"/>
              </a:solidFill>
              <a:ea typeface="SimSun" pitchFamily="2" charset="-122"/>
              <a:cs typeface="Arial" pitchFamily="34" charset="0"/>
            </a:endParaRPr>
          </a:p>
        </p:txBody>
      </p:sp>
      <p:pic>
        <p:nvPicPr>
          <p:cNvPr id="38" name="Picture 6" descr="Image result for the siemon company logo">
            <a:extLst>
              <a:ext uri="{FF2B5EF4-FFF2-40B4-BE49-F238E27FC236}">
                <a16:creationId xmlns:a16="http://schemas.microsoft.com/office/drawing/2014/main" id="{02E81091-DF62-411D-AA21-8DB191B5C0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06422" y="4487421"/>
            <a:ext cx="2030539" cy="67593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Image result for NRC logo national research council of canada">
            <a:extLst>
              <a:ext uri="{FF2B5EF4-FFF2-40B4-BE49-F238E27FC236}">
                <a16:creationId xmlns:a16="http://schemas.microsoft.com/office/drawing/2014/main" id="{53A67E30-00E1-4F81-A36A-16A56EC8A3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396" y="4269631"/>
            <a:ext cx="1626354" cy="79691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4" descr="Lane Consulting">
            <a:extLst>
              <a:ext uri="{FF2B5EF4-FFF2-40B4-BE49-F238E27FC236}">
                <a16:creationId xmlns:a16="http://schemas.microsoft.com/office/drawing/2014/main" id="{917B7615-CBAC-4B21-8CAF-E917F2B9D4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00460" y="4510716"/>
            <a:ext cx="1367208" cy="62730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arsha Chandrashekar">
            <a:extLst>
              <a:ext uri="{FF2B5EF4-FFF2-40B4-BE49-F238E27FC236}">
                <a16:creationId xmlns:a16="http://schemas.microsoft.com/office/drawing/2014/main" id="{ACA6A063-31BC-4A91-9C62-478ABE9B4F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2668" y="1130470"/>
            <a:ext cx="1815722" cy="1815722"/>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5">
            <a:extLst>
              <a:ext uri="{FF2B5EF4-FFF2-40B4-BE49-F238E27FC236}">
                <a16:creationId xmlns:a16="http://schemas.microsoft.com/office/drawing/2014/main" id="{BC18B817-EC74-4D59-9375-5B8440D38BE8}"/>
              </a:ext>
            </a:extLst>
          </p:cNvPr>
          <p:cNvSpPr>
            <a:spLocks noChangeArrowheads="1"/>
          </p:cNvSpPr>
          <p:nvPr/>
        </p:nvSpPr>
        <p:spPr bwMode="auto">
          <a:xfrm>
            <a:off x="2658415" y="2954698"/>
            <a:ext cx="2676343"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IBC Vice-Chair </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Harsha Chandrashekar</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Product Approvals &amp; Regulatory Leader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Honeywell International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Inc</a:t>
            </a:r>
          </a:p>
        </p:txBody>
      </p:sp>
      <p:pic>
        <p:nvPicPr>
          <p:cNvPr id="43" name="Picture 42">
            <a:extLst>
              <a:ext uri="{FF2B5EF4-FFF2-40B4-BE49-F238E27FC236}">
                <a16:creationId xmlns:a16="http://schemas.microsoft.com/office/drawing/2014/main" id="{DC581594-6A58-4E61-837A-FED11E50D6CE}"/>
              </a:ext>
            </a:extLst>
          </p:cNvPr>
          <p:cNvPicPr>
            <a:picLocks noChangeAspect="1"/>
          </p:cNvPicPr>
          <p:nvPr/>
        </p:nvPicPr>
        <p:blipFill rotWithShape="1">
          <a:blip r:embed="rId9"/>
          <a:srcRect l="8992" t="36439" r="10686" b="38325"/>
          <a:stretch/>
        </p:blipFill>
        <p:spPr>
          <a:xfrm>
            <a:off x="2672572" y="4450629"/>
            <a:ext cx="1950915" cy="473539"/>
          </a:xfrm>
          <a:prstGeom prst="rect">
            <a:avLst/>
          </a:prstGeom>
        </p:spPr>
      </p:pic>
      <p:sp>
        <p:nvSpPr>
          <p:cNvPr id="44" name="Rectangle 5">
            <a:extLst>
              <a:ext uri="{FF2B5EF4-FFF2-40B4-BE49-F238E27FC236}">
                <a16:creationId xmlns:a16="http://schemas.microsoft.com/office/drawing/2014/main" id="{EF556755-A0B5-4659-9688-1D6EC01E961E}"/>
              </a:ext>
            </a:extLst>
          </p:cNvPr>
          <p:cNvSpPr>
            <a:spLocks noChangeArrowheads="1"/>
          </p:cNvSpPr>
          <p:nvPr/>
        </p:nvSpPr>
        <p:spPr bwMode="auto">
          <a:xfrm>
            <a:off x="5000383" y="2977899"/>
            <a:ext cx="2320352"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IBC Vice-Chair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Terrence DeFranco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President and Chief Financial Officer</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Iota Communications, Inc.</a:t>
            </a:r>
          </a:p>
        </p:txBody>
      </p:sp>
      <p:pic>
        <p:nvPicPr>
          <p:cNvPr id="45" name="Picture 6" descr="Résultats de recherche d'images pour « terrance defranco »">
            <a:extLst>
              <a:ext uri="{FF2B5EF4-FFF2-40B4-BE49-F238E27FC236}">
                <a16:creationId xmlns:a16="http://schemas.microsoft.com/office/drawing/2014/main" id="{4900E9D2-71DC-4A66-BA8D-64CD70FDE3B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2781" r="7885"/>
          <a:stretch/>
        </p:blipFill>
        <p:spPr bwMode="auto">
          <a:xfrm>
            <a:off x="5089085" y="1163611"/>
            <a:ext cx="1815722" cy="180022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Résultats de recherche d'images pour « terrance defranco iota communications »">
            <a:extLst>
              <a:ext uri="{FF2B5EF4-FFF2-40B4-BE49-F238E27FC236}">
                <a16:creationId xmlns:a16="http://schemas.microsoft.com/office/drawing/2014/main" id="{DB9BF49B-0A12-4456-8030-E5A12924D9F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151" t="4726" r="3439" b="33941"/>
          <a:stretch/>
        </p:blipFill>
        <p:spPr bwMode="auto">
          <a:xfrm>
            <a:off x="5061578" y="4474779"/>
            <a:ext cx="1815723" cy="583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939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33388" y="5631759"/>
            <a:ext cx="2419895" cy="369332"/>
          </a:xfrm>
          <a:prstGeom prst="rect">
            <a:avLst/>
          </a:prstGeom>
        </p:spPr>
        <p:txBody>
          <a:bodyPr wrap="square">
            <a:spAutoFit/>
          </a:bodyPr>
          <a:lstStyle/>
          <a:p>
            <a:r>
              <a:rPr lang="en-US" dirty="0">
                <a:solidFill>
                  <a:schemeClr val="accent1"/>
                </a:solidFill>
              </a:rPr>
              <a:t>www.caba.org/research</a:t>
            </a:r>
          </a:p>
        </p:txBody>
      </p:sp>
      <p:sp>
        <p:nvSpPr>
          <p:cNvPr id="4" name="Title 3">
            <a:extLst>
              <a:ext uri="{FF2B5EF4-FFF2-40B4-BE49-F238E27FC236}">
                <a16:creationId xmlns:a16="http://schemas.microsoft.com/office/drawing/2014/main" id="{94F4594C-8202-4121-BDC6-B2971D8D8E77}"/>
              </a:ext>
            </a:extLst>
          </p:cNvPr>
          <p:cNvSpPr>
            <a:spLocks noGrp="1"/>
          </p:cNvSpPr>
          <p:nvPr>
            <p:ph type="title"/>
          </p:nvPr>
        </p:nvSpPr>
        <p:spPr>
          <a:xfrm>
            <a:off x="838199" y="57515"/>
            <a:ext cx="8527473" cy="492443"/>
          </a:xfrm>
        </p:spPr>
        <p:txBody>
          <a:bodyPr/>
          <a:lstStyle/>
          <a:p>
            <a:r>
              <a:rPr lang="en-US" b="1" dirty="0"/>
              <a:t>6.  Research Update</a:t>
            </a:r>
            <a:br>
              <a:rPr lang="en-US" dirty="0"/>
            </a:br>
            <a:r>
              <a:rPr lang="en-US" sz="2800" dirty="0"/>
              <a:t>Greg Walker (CABA)  </a:t>
            </a:r>
            <a:endParaRPr lang="en-CA" dirty="0"/>
          </a:p>
        </p:txBody>
      </p:sp>
      <p:sp>
        <p:nvSpPr>
          <p:cNvPr id="5" name="Text Placeholder 4">
            <a:extLst>
              <a:ext uri="{FF2B5EF4-FFF2-40B4-BE49-F238E27FC236}">
                <a16:creationId xmlns:a16="http://schemas.microsoft.com/office/drawing/2014/main" id="{EB730797-5635-4AA2-96F3-8091C412A1A1}"/>
              </a:ext>
            </a:extLst>
          </p:cNvPr>
          <p:cNvSpPr>
            <a:spLocks noGrp="1"/>
          </p:cNvSpPr>
          <p:nvPr>
            <p:ph type="body" sz="quarter" idx="12"/>
          </p:nvPr>
        </p:nvSpPr>
        <p:spPr>
          <a:xfrm>
            <a:off x="839788" y="1233488"/>
            <a:ext cx="10512425" cy="1555894"/>
          </a:xfrm>
        </p:spPr>
        <p:txBody>
          <a:bodyPr>
            <a:normAutofit/>
          </a:bodyPr>
          <a:lstStyle/>
          <a:p>
            <a:pPr marL="0" indent="0">
              <a:buNone/>
            </a:pPr>
            <a:r>
              <a:rPr lang="en-CA" dirty="0"/>
              <a:t>6.1  </a:t>
            </a:r>
            <a:r>
              <a:rPr lang="en-US" dirty="0"/>
              <a:t>2019-2020 IBC Landmark Research “Intelligent Buildings and COVID-19”</a:t>
            </a:r>
            <a:endParaRPr lang="en-CA" dirty="0"/>
          </a:p>
          <a:p>
            <a:pPr marL="0" indent="0">
              <a:buNone/>
            </a:pPr>
            <a:r>
              <a:rPr lang="en-CA" dirty="0"/>
              <a:t> </a:t>
            </a:r>
          </a:p>
        </p:txBody>
      </p:sp>
      <p:sp>
        <p:nvSpPr>
          <p:cNvPr id="2" name="Slide Number Placeholder 1">
            <a:extLst>
              <a:ext uri="{FF2B5EF4-FFF2-40B4-BE49-F238E27FC236}">
                <a16:creationId xmlns:a16="http://schemas.microsoft.com/office/drawing/2014/main" id="{B23BD385-FF7E-4567-AB86-449A08CBBB1C}"/>
              </a:ext>
            </a:extLst>
          </p:cNvPr>
          <p:cNvSpPr>
            <a:spLocks noGrp="1"/>
          </p:cNvSpPr>
          <p:nvPr>
            <p:ph type="sldNum" sz="quarter" idx="14"/>
          </p:nvPr>
        </p:nvSpPr>
        <p:spPr/>
        <p:txBody>
          <a:bodyPr/>
          <a:lstStyle/>
          <a:p>
            <a:fld id="{4658F449-AC56-C64A-8488-86A10DE691DA}" type="slidenum">
              <a:rPr lang="en-US" smtClean="0"/>
              <a:pPr/>
              <a:t>30</a:t>
            </a:fld>
            <a:endParaRPr lang="en-US"/>
          </a:p>
        </p:txBody>
      </p:sp>
      <p:pic>
        <p:nvPicPr>
          <p:cNvPr id="3" name="Picture 2">
            <a:extLst>
              <a:ext uri="{FF2B5EF4-FFF2-40B4-BE49-F238E27FC236}">
                <a16:creationId xmlns:a16="http://schemas.microsoft.com/office/drawing/2014/main" id="{D48EAA8A-7FA5-4F5F-9B35-E8D7CA5ACA7D}"/>
              </a:ext>
            </a:extLst>
          </p:cNvPr>
          <p:cNvPicPr>
            <a:picLocks noChangeAspect="1"/>
          </p:cNvPicPr>
          <p:nvPr/>
        </p:nvPicPr>
        <p:blipFill rotWithShape="1">
          <a:blip r:embed="rId2"/>
          <a:srcRect t="2978" b="3064"/>
          <a:stretch/>
        </p:blipFill>
        <p:spPr>
          <a:xfrm>
            <a:off x="963219" y="2550252"/>
            <a:ext cx="5373702" cy="2362409"/>
          </a:xfrm>
          <a:prstGeom prst="rect">
            <a:avLst/>
          </a:prstGeom>
          <a:effectLst>
            <a:glow rad="279400">
              <a:srgbClr val="E83E1D">
                <a:alpha val="26000"/>
              </a:srgbClr>
            </a:glow>
          </a:effectLst>
        </p:spPr>
      </p:pic>
      <p:pic>
        <p:nvPicPr>
          <p:cNvPr id="8" name="Picture 7">
            <a:extLst>
              <a:ext uri="{FF2B5EF4-FFF2-40B4-BE49-F238E27FC236}">
                <a16:creationId xmlns:a16="http://schemas.microsoft.com/office/drawing/2014/main" id="{C01228E0-A4EE-4F8A-BFD6-1FC386FEF7E5}"/>
              </a:ext>
            </a:extLst>
          </p:cNvPr>
          <p:cNvPicPr>
            <a:picLocks noChangeAspect="1"/>
          </p:cNvPicPr>
          <p:nvPr/>
        </p:nvPicPr>
        <p:blipFill>
          <a:blip r:embed="rId3"/>
          <a:stretch>
            <a:fillRect/>
          </a:stretch>
        </p:blipFill>
        <p:spPr>
          <a:xfrm>
            <a:off x="6728653" y="2475346"/>
            <a:ext cx="5274038" cy="2362408"/>
          </a:xfrm>
          <a:prstGeom prst="rect">
            <a:avLst/>
          </a:prstGeom>
        </p:spPr>
      </p:pic>
    </p:spTree>
    <p:extLst>
      <p:ext uri="{BB962C8B-B14F-4D97-AF65-F5344CB8AC3E}">
        <p14:creationId xmlns:p14="http://schemas.microsoft.com/office/powerpoint/2010/main" val="2831553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83D11-DEC4-4BFF-88BB-8FB2206CEB37}"/>
              </a:ext>
            </a:extLst>
          </p:cNvPr>
          <p:cNvSpPr>
            <a:spLocks noGrp="1"/>
          </p:cNvSpPr>
          <p:nvPr>
            <p:ph type="title"/>
          </p:nvPr>
        </p:nvSpPr>
        <p:spPr>
          <a:xfrm>
            <a:off x="839787" y="14143"/>
            <a:ext cx="9848199" cy="447675"/>
          </a:xfrm>
        </p:spPr>
        <p:txBody>
          <a:bodyPr/>
          <a:lstStyle/>
          <a:p>
            <a:r>
              <a:rPr lang="en-US" b="1" dirty="0"/>
              <a:t>6.  Research Update</a:t>
            </a:r>
            <a:br>
              <a:rPr lang="en-US" dirty="0"/>
            </a:br>
            <a:r>
              <a:rPr lang="en-US" dirty="0"/>
              <a:t>Michael Levy (Harbor Research, Inc.)</a:t>
            </a:r>
          </a:p>
        </p:txBody>
      </p:sp>
      <p:sp>
        <p:nvSpPr>
          <p:cNvPr id="4" name="Text Placeholder 3">
            <a:extLst>
              <a:ext uri="{FF2B5EF4-FFF2-40B4-BE49-F238E27FC236}">
                <a16:creationId xmlns:a16="http://schemas.microsoft.com/office/drawing/2014/main" id="{E8E02AC0-EA95-4CA2-B250-70F98D25C504}"/>
              </a:ext>
            </a:extLst>
          </p:cNvPr>
          <p:cNvSpPr>
            <a:spLocks noGrp="1"/>
          </p:cNvSpPr>
          <p:nvPr>
            <p:ph type="body" sz="quarter" idx="12"/>
          </p:nvPr>
        </p:nvSpPr>
        <p:spPr>
          <a:xfrm>
            <a:off x="839788" y="1288669"/>
            <a:ext cx="10512425" cy="945573"/>
          </a:xfrm>
        </p:spPr>
        <p:txBody>
          <a:bodyPr>
            <a:normAutofit/>
          </a:bodyPr>
          <a:lstStyle/>
          <a:p>
            <a:pPr marL="0" indent="0">
              <a:buNone/>
            </a:pPr>
            <a:r>
              <a:rPr lang="en-US" dirty="0"/>
              <a:t>6.2  2020 IBC Landmark Research “Intelligent Building Energy Management Systems”</a:t>
            </a:r>
          </a:p>
        </p:txBody>
      </p:sp>
      <p:sp>
        <p:nvSpPr>
          <p:cNvPr id="5" name="Slide Number Placeholder 4">
            <a:extLst>
              <a:ext uri="{FF2B5EF4-FFF2-40B4-BE49-F238E27FC236}">
                <a16:creationId xmlns:a16="http://schemas.microsoft.com/office/drawing/2014/main" id="{40955CF1-E7E6-4541-A1EA-E7E723C9D7CD}"/>
              </a:ext>
            </a:extLst>
          </p:cNvPr>
          <p:cNvSpPr>
            <a:spLocks noGrp="1"/>
          </p:cNvSpPr>
          <p:nvPr>
            <p:ph type="sldNum" sz="quarter" idx="14"/>
          </p:nvPr>
        </p:nvSpPr>
        <p:spPr/>
        <p:txBody>
          <a:bodyPr/>
          <a:lstStyle/>
          <a:p>
            <a:fld id="{4658F449-AC56-C64A-8488-86A10DE691DA}" type="slidenum">
              <a:rPr lang="en-US" smtClean="0"/>
              <a:pPr/>
              <a:t>31</a:t>
            </a:fld>
            <a:endParaRPr lang="en-US"/>
          </a:p>
        </p:txBody>
      </p:sp>
      <p:pic>
        <p:nvPicPr>
          <p:cNvPr id="6" name="Picture 5">
            <a:extLst>
              <a:ext uri="{FF2B5EF4-FFF2-40B4-BE49-F238E27FC236}">
                <a16:creationId xmlns:a16="http://schemas.microsoft.com/office/drawing/2014/main" id="{06065E73-30F2-4AFE-8837-7016785D13AE}"/>
              </a:ext>
            </a:extLst>
          </p:cNvPr>
          <p:cNvPicPr>
            <a:picLocks noChangeAspect="1"/>
          </p:cNvPicPr>
          <p:nvPr/>
        </p:nvPicPr>
        <p:blipFill rotWithShape="1">
          <a:blip r:embed="rId2"/>
          <a:srcRect l="1477" t="2380" r="1366" b="43595"/>
          <a:stretch/>
        </p:blipFill>
        <p:spPr>
          <a:xfrm>
            <a:off x="519024" y="2559482"/>
            <a:ext cx="5331125" cy="2424023"/>
          </a:xfrm>
          <a:prstGeom prst="rect">
            <a:avLst/>
          </a:prstGeom>
          <a:effectLst>
            <a:glow rad="279400">
              <a:srgbClr val="E83E1D">
                <a:alpha val="26000"/>
              </a:srgbClr>
            </a:glow>
          </a:effectLst>
        </p:spPr>
      </p:pic>
      <p:sp>
        <p:nvSpPr>
          <p:cNvPr id="9" name="Rectangle 8">
            <a:extLst>
              <a:ext uri="{FF2B5EF4-FFF2-40B4-BE49-F238E27FC236}">
                <a16:creationId xmlns:a16="http://schemas.microsoft.com/office/drawing/2014/main" id="{955ED30C-1008-4260-849D-7B90CBA44D39}"/>
              </a:ext>
            </a:extLst>
          </p:cNvPr>
          <p:cNvSpPr/>
          <p:nvPr/>
        </p:nvSpPr>
        <p:spPr>
          <a:xfrm>
            <a:off x="833388" y="5631759"/>
            <a:ext cx="2419895" cy="369332"/>
          </a:xfrm>
          <a:prstGeom prst="rect">
            <a:avLst/>
          </a:prstGeom>
        </p:spPr>
        <p:txBody>
          <a:bodyPr wrap="square">
            <a:spAutoFit/>
          </a:bodyPr>
          <a:lstStyle/>
          <a:p>
            <a:r>
              <a:rPr lang="en-US" dirty="0">
                <a:solidFill>
                  <a:schemeClr val="accent1"/>
                </a:solidFill>
              </a:rPr>
              <a:t>www.caba.org/research</a:t>
            </a:r>
          </a:p>
        </p:txBody>
      </p:sp>
      <p:pic>
        <p:nvPicPr>
          <p:cNvPr id="8" name="Picture 7">
            <a:extLst>
              <a:ext uri="{FF2B5EF4-FFF2-40B4-BE49-F238E27FC236}">
                <a16:creationId xmlns:a16="http://schemas.microsoft.com/office/drawing/2014/main" id="{14A4A69F-5172-4980-8592-0389BD8DBA3D}"/>
              </a:ext>
            </a:extLst>
          </p:cNvPr>
          <p:cNvPicPr>
            <a:picLocks noChangeAspect="1"/>
          </p:cNvPicPr>
          <p:nvPr/>
        </p:nvPicPr>
        <p:blipFill>
          <a:blip r:embed="rId3"/>
          <a:stretch>
            <a:fillRect/>
          </a:stretch>
        </p:blipFill>
        <p:spPr>
          <a:xfrm>
            <a:off x="6217960" y="2476740"/>
            <a:ext cx="5755820" cy="2673964"/>
          </a:xfrm>
          <a:prstGeom prst="rect">
            <a:avLst/>
          </a:prstGeom>
        </p:spPr>
      </p:pic>
    </p:spTree>
    <p:extLst>
      <p:ext uri="{BB962C8B-B14F-4D97-AF65-F5344CB8AC3E}">
        <p14:creationId xmlns:p14="http://schemas.microsoft.com/office/powerpoint/2010/main" val="3888553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83D11-DEC4-4BFF-88BB-8FB2206CEB37}"/>
              </a:ext>
            </a:extLst>
          </p:cNvPr>
          <p:cNvSpPr>
            <a:spLocks noGrp="1"/>
          </p:cNvSpPr>
          <p:nvPr>
            <p:ph type="title"/>
          </p:nvPr>
        </p:nvSpPr>
        <p:spPr>
          <a:xfrm>
            <a:off x="839787" y="14143"/>
            <a:ext cx="9848199" cy="447675"/>
          </a:xfrm>
        </p:spPr>
        <p:txBody>
          <a:bodyPr/>
          <a:lstStyle/>
          <a:p>
            <a:r>
              <a:rPr lang="en-US" b="1" dirty="0"/>
              <a:t>6.  Research Update</a:t>
            </a:r>
            <a:br>
              <a:rPr lang="en-US" dirty="0"/>
            </a:br>
            <a:r>
              <a:rPr lang="sv-SE" dirty="0"/>
              <a:t>Harsha Chandrashekar (Honeywell International Inc)</a:t>
            </a:r>
            <a:endParaRPr lang="en-US" dirty="0"/>
          </a:p>
        </p:txBody>
      </p:sp>
      <p:sp>
        <p:nvSpPr>
          <p:cNvPr id="4" name="Text Placeholder 3">
            <a:extLst>
              <a:ext uri="{FF2B5EF4-FFF2-40B4-BE49-F238E27FC236}">
                <a16:creationId xmlns:a16="http://schemas.microsoft.com/office/drawing/2014/main" id="{E8E02AC0-EA95-4CA2-B250-70F98D25C504}"/>
              </a:ext>
            </a:extLst>
          </p:cNvPr>
          <p:cNvSpPr>
            <a:spLocks noGrp="1"/>
          </p:cNvSpPr>
          <p:nvPr>
            <p:ph type="body" sz="quarter" idx="12"/>
          </p:nvPr>
        </p:nvSpPr>
        <p:spPr>
          <a:xfrm>
            <a:off x="839788" y="1288669"/>
            <a:ext cx="10512425" cy="945573"/>
          </a:xfrm>
        </p:spPr>
        <p:txBody>
          <a:bodyPr>
            <a:normAutofit/>
          </a:bodyPr>
          <a:lstStyle/>
          <a:p>
            <a:pPr marL="0" indent="0">
              <a:buNone/>
            </a:pPr>
            <a:r>
              <a:rPr lang="en-US" dirty="0"/>
              <a:t>6.3  Annual “BACS Market Sizing North America”</a:t>
            </a:r>
          </a:p>
        </p:txBody>
      </p:sp>
      <p:sp>
        <p:nvSpPr>
          <p:cNvPr id="5" name="Slide Number Placeholder 4">
            <a:extLst>
              <a:ext uri="{FF2B5EF4-FFF2-40B4-BE49-F238E27FC236}">
                <a16:creationId xmlns:a16="http://schemas.microsoft.com/office/drawing/2014/main" id="{40955CF1-E7E6-4541-A1EA-E7E723C9D7CD}"/>
              </a:ext>
            </a:extLst>
          </p:cNvPr>
          <p:cNvSpPr>
            <a:spLocks noGrp="1"/>
          </p:cNvSpPr>
          <p:nvPr>
            <p:ph type="sldNum" sz="quarter" idx="14"/>
          </p:nvPr>
        </p:nvSpPr>
        <p:spPr/>
        <p:txBody>
          <a:bodyPr/>
          <a:lstStyle/>
          <a:p>
            <a:fld id="{4658F449-AC56-C64A-8488-86A10DE691DA}" type="slidenum">
              <a:rPr lang="en-US" smtClean="0"/>
              <a:pPr/>
              <a:t>32</a:t>
            </a:fld>
            <a:endParaRPr lang="en-US"/>
          </a:p>
        </p:txBody>
      </p:sp>
      <p:pic>
        <p:nvPicPr>
          <p:cNvPr id="8" name="Picture Placeholder 5" descr="Study Island Benchmarks &amp; Predictive Validity - With our latest research, we've found promising results regarding the predictive validity of Study … | Pinteres…">
            <a:extLst>
              <a:ext uri="{FF2B5EF4-FFF2-40B4-BE49-F238E27FC236}">
                <a16:creationId xmlns:a16="http://schemas.microsoft.com/office/drawing/2014/main" id="{6121DA0F-B8F5-445E-B022-2640AD60C2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766169" y="1826085"/>
            <a:ext cx="4168615" cy="3743246"/>
          </a:xfrm>
          <a:prstGeom prst="rect">
            <a:avLst/>
          </a:prstGeom>
        </p:spPr>
      </p:pic>
      <p:pic>
        <p:nvPicPr>
          <p:cNvPr id="3" name="Picture 2">
            <a:extLst>
              <a:ext uri="{FF2B5EF4-FFF2-40B4-BE49-F238E27FC236}">
                <a16:creationId xmlns:a16="http://schemas.microsoft.com/office/drawing/2014/main" id="{85B38327-E6D5-4576-A1DA-130F49853097}"/>
              </a:ext>
            </a:extLst>
          </p:cNvPr>
          <p:cNvPicPr>
            <a:picLocks noChangeAspect="1"/>
          </p:cNvPicPr>
          <p:nvPr/>
        </p:nvPicPr>
        <p:blipFill rotWithShape="1">
          <a:blip r:embed="rId3"/>
          <a:srcRect l="80860" b="78147"/>
          <a:stretch/>
        </p:blipFill>
        <p:spPr>
          <a:xfrm>
            <a:off x="3058781" y="2827045"/>
            <a:ext cx="1155136" cy="612725"/>
          </a:xfrm>
          <a:prstGeom prst="rect">
            <a:avLst/>
          </a:prstGeom>
        </p:spPr>
      </p:pic>
      <p:pic>
        <p:nvPicPr>
          <p:cNvPr id="7" name="Picture 6">
            <a:extLst>
              <a:ext uri="{FF2B5EF4-FFF2-40B4-BE49-F238E27FC236}">
                <a16:creationId xmlns:a16="http://schemas.microsoft.com/office/drawing/2014/main" id="{D121570A-C69C-4C51-8A3A-6E5316821DDD}"/>
              </a:ext>
            </a:extLst>
          </p:cNvPr>
          <p:cNvPicPr>
            <a:picLocks noChangeAspect="1"/>
          </p:cNvPicPr>
          <p:nvPr/>
        </p:nvPicPr>
        <p:blipFill rotWithShape="1">
          <a:blip r:embed="rId3"/>
          <a:srcRect r="80920" b="83258"/>
          <a:stretch/>
        </p:blipFill>
        <p:spPr>
          <a:xfrm>
            <a:off x="550124" y="2886396"/>
            <a:ext cx="1155137" cy="470880"/>
          </a:xfrm>
          <a:prstGeom prst="rect">
            <a:avLst/>
          </a:prstGeom>
        </p:spPr>
      </p:pic>
      <p:pic>
        <p:nvPicPr>
          <p:cNvPr id="11" name="Picture 10">
            <a:extLst>
              <a:ext uri="{FF2B5EF4-FFF2-40B4-BE49-F238E27FC236}">
                <a16:creationId xmlns:a16="http://schemas.microsoft.com/office/drawing/2014/main" id="{783F0917-6097-4778-B3E9-A5D6ACD31070}"/>
              </a:ext>
            </a:extLst>
          </p:cNvPr>
          <p:cNvPicPr>
            <a:picLocks noChangeAspect="1"/>
          </p:cNvPicPr>
          <p:nvPr/>
        </p:nvPicPr>
        <p:blipFill rotWithShape="1">
          <a:blip r:embed="rId4"/>
          <a:srcRect l="54545" t="25460" r="20005" b="59974"/>
          <a:stretch/>
        </p:blipFill>
        <p:spPr>
          <a:xfrm>
            <a:off x="833388" y="3776629"/>
            <a:ext cx="1455890" cy="373240"/>
          </a:xfrm>
          <a:prstGeom prst="rect">
            <a:avLst/>
          </a:prstGeom>
        </p:spPr>
      </p:pic>
      <p:pic>
        <p:nvPicPr>
          <p:cNvPr id="13" name="Picture 12">
            <a:extLst>
              <a:ext uri="{FF2B5EF4-FFF2-40B4-BE49-F238E27FC236}">
                <a16:creationId xmlns:a16="http://schemas.microsoft.com/office/drawing/2014/main" id="{FC60FE06-FA7F-41F2-A613-8444DA0CD809}"/>
              </a:ext>
            </a:extLst>
          </p:cNvPr>
          <p:cNvPicPr>
            <a:picLocks noChangeAspect="1"/>
          </p:cNvPicPr>
          <p:nvPr/>
        </p:nvPicPr>
        <p:blipFill rotWithShape="1">
          <a:blip r:embed="rId3"/>
          <a:srcRect l="34093" t="80293" r="47415"/>
          <a:stretch/>
        </p:blipFill>
        <p:spPr>
          <a:xfrm>
            <a:off x="6097087" y="3685208"/>
            <a:ext cx="1157265" cy="572940"/>
          </a:xfrm>
          <a:prstGeom prst="rect">
            <a:avLst/>
          </a:prstGeom>
        </p:spPr>
      </p:pic>
      <p:pic>
        <p:nvPicPr>
          <p:cNvPr id="14" name="Picture 13">
            <a:extLst>
              <a:ext uri="{FF2B5EF4-FFF2-40B4-BE49-F238E27FC236}">
                <a16:creationId xmlns:a16="http://schemas.microsoft.com/office/drawing/2014/main" id="{A487C22A-CBE9-4CDF-B3C0-5DA7F7AC6F97}"/>
              </a:ext>
            </a:extLst>
          </p:cNvPr>
          <p:cNvPicPr>
            <a:picLocks noChangeAspect="1"/>
          </p:cNvPicPr>
          <p:nvPr/>
        </p:nvPicPr>
        <p:blipFill>
          <a:blip r:embed="rId5"/>
          <a:stretch>
            <a:fillRect/>
          </a:stretch>
        </p:blipFill>
        <p:spPr>
          <a:xfrm>
            <a:off x="1899986" y="2928458"/>
            <a:ext cx="960634" cy="373240"/>
          </a:xfrm>
          <a:prstGeom prst="rect">
            <a:avLst/>
          </a:prstGeom>
        </p:spPr>
      </p:pic>
      <p:pic>
        <p:nvPicPr>
          <p:cNvPr id="15" name="Picture 14">
            <a:extLst>
              <a:ext uri="{FF2B5EF4-FFF2-40B4-BE49-F238E27FC236}">
                <a16:creationId xmlns:a16="http://schemas.microsoft.com/office/drawing/2014/main" id="{D397CCE4-1904-465B-A2D5-B96C6B7FC43F}"/>
              </a:ext>
            </a:extLst>
          </p:cNvPr>
          <p:cNvPicPr>
            <a:picLocks noChangeAspect="1"/>
          </p:cNvPicPr>
          <p:nvPr/>
        </p:nvPicPr>
        <p:blipFill>
          <a:blip r:embed="rId6"/>
          <a:stretch>
            <a:fillRect/>
          </a:stretch>
        </p:blipFill>
        <p:spPr>
          <a:xfrm>
            <a:off x="4327412" y="3776629"/>
            <a:ext cx="1327202" cy="452594"/>
          </a:xfrm>
          <a:prstGeom prst="rect">
            <a:avLst/>
          </a:prstGeom>
        </p:spPr>
      </p:pic>
      <p:pic>
        <p:nvPicPr>
          <p:cNvPr id="1026" name="Picture 2" descr="Inland Control &amp; Services Inc. — Blog">
            <a:extLst>
              <a:ext uri="{FF2B5EF4-FFF2-40B4-BE49-F238E27FC236}">
                <a16:creationId xmlns:a16="http://schemas.microsoft.com/office/drawing/2014/main" id="{E3FA73F2-310F-48CC-AF9B-1603CC11F5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2078" y="2928458"/>
            <a:ext cx="1157265" cy="4525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me | Distech Controls | Acuity Brands">
            <a:extLst>
              <a:ext uri="{FF2B5EF4-FFF2-40B4-BE49-F238E27FC236}">
                <a16:creationId xmlns:a16="http://schemas.microsoft.com/office/drawing/2014/main" id="{F86B8BFD-F8E9-4E85-BB15-DFF1278AEA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76301" y="2952233"/>
            <a:ext cx="1157265" cy="4050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ohnson Controls">
            <a:extLst>
              <a:ext uri="{FF2B5EF4-FFF2-40B4-BE49-F238E27FC236}">
                <a16:creationId xmlns:a16="http://schemas.microsoft.com/office/drawing/2014/main" id="{A9DBC20C-A4B8-47F7-A031-444236FC3B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7321" y="3595434"/>
            <a:ext cx="1187520" cy="51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883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9718964" cy="447675"/>
          </a:xfrm>
        </p:spPr>
        <p:txBody>
          <a:bodyPr/>
          <a:lstStyle/>
          <a:p>
            <a:r>
              <a:rPr lang="en-US" b="1" dirty="0"/>
              <a:t>7.  New Business</a:t>
            </a:r>
            <a:br>
              <a:rPr lang="en-US" dirty="0"/>
            </a:br>
            <a:r>
              <a:rPr lang="en-US" dirty="0"/>
              <a:t>Trevor Nightingale (National Research Council)</a:t>
            </a:r>
            <a:endParaRPr lang="en-US" sz="2800" dirty="0"/>
          </a:p>
        </p:txBody>
      </p:sp>
      <p:sp>
        <p:nvSpPr>
          <p:cNvPr id="2" name="Slide Number Placeholder 1">
            <a:extLst>
              <a:ext uri="{FF2B5EF4-FFF2-40B4-BE49-F238E27FC236}">
                <a16:creationId xmlns:a16="http://schemas.microsoft.com/office/drawing/2014/main" id="{DA68B010-FF9B-49AB-B01C-00EBC2262BB9}"/>
              </a:ext>
            </a:extLst>
          </p:cNvPr>
          <p:cNvSpPr>
            <a:spLocks noGrp="1"/>
          </p:cNvSpPr>
          <p:nvPr>
            <p:ph type="sldNum" sz="quarter" idx="14"/>
          </p:nvPr>
        </p:nvSpPr>
        <p:spPr/>
        <p:txBody>
          <a:bodyPr/>
          <a:lstStyle/>
          <a:p>
            <a:fld id="{4658F449-AC56-C64A-8488-86A10DE691DA}" type="slidenum">
              <a:rPr lang="en-US" smtClean="0"/>
              <a:pPr/>
              <a:t>33</a:t>
            </a:fld>
            <a:endParaRPr lang="en-US" dirty="0"/>
          </a:p>
        </p:txBody>
      </p:sp>
      <p:sp>
        <p:nvSpPr>
          <p:cNvPr id="8" name="Text Placeholder 2">
            <a:extLst>
              <a:ext uri="{FF2B5EF4-FFF2-40B4-BE49-F238E27FC236}">
                <a16:creationId xmlns:a16="http://schemas.microsoft.com/office/drawing/2014/main" id="{FB4EB544-78AD-4A22-A560-DDE5B1C53C69}"/>
              </a:ext>
            </a:extLst>
          </p:cNvPr>
          <p:cNvSpPr>
            <a:spLocks noGrp="1"/>
          </p:cNvSpPr>
          <p:nvPr>
            <p:ph type="body" sz="quarter" idx="12"/>
          </p:nvPr>
        </p:nvSpPr>
        <p:spPr>
          <a:xfrm>
            <a:off x="839788" y="1233488"/>
            <a:ext cx="10512425" cy="512762"/>
          </a:xfrm>
        </p:spPr>
        <p:txBody>
          <a:bodyPr/>
          <a:lstStyle/>
          <a:p>
            <a:pPr marL="0" indent="0">
              <a:buNone/>
            </a:pPr>
            <a:r>
              <a:rPr lang="en-US" dirty="0"/>
              <a:t>7.1  Other new IBC business? </a:t>
            </a:r>
          </a:p>
          <a:p>
            <a:endParaRPr lang="en-CA" dirty="0"/>
          </a:p>
        </p:txBody>
      </p:sp>
      <p:pic>
        <p:nvPicPr>
          <p:cNvPr id="9" name="Picture 2" descr="Image result for new business">
            <a:extLst>
              <a:ext uri="{FF2B5EF4-FFF2-40B4-BE49-F238E27FC236}">
                <a16:creationId xmlns:a16="http://schemas.microsoft.com/office/drawing/2014/main" id="{26627D9F-9F91-45E5-B42D-2396C08522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401" y="2193925"/>
            <a:ext cx="5334000" cy="3714750"/>
          </a:xfrm>
          <a:prstGeom prst="rect">
            <a:avLst/>
          </a:prstGeom>
          <a:effectLst>
            <a:glow rad="279400">
              <a:srgbClr val="E83E1D">
                <a:alpha val="26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6359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29996" y="3292897"/>
            <a:ext cx="9332006" cy="3154710"/>
          </a:xfrm>
          <a:prstGeom prst="rect">
            <a:avLst/>
          </a:prstGeom>
        </p:spPr>
        <p:txBody>
          <a:bodyPr wrap="square">
            <a:spAutoFit/>
          </a:bodyPr>
          <a:lstStyle/>
          <a:p>
            <a:pPr algn="ctr"/>
            <a:r>
              <a:rPr lang="en-US" altLang="en-US" sz="3200" b="1" dirty="0">
                <a:latin typeface="Calibri" pitchFamily="34" charset="0"/>
              </a:rPr>
              <a:t>Continental Automated Buildings Association (CABA)</a:t>
            </a:r>
            <a:br>
              <a:rPr lang="en-US" altLang="en-US" sz="2400" b="1" dirty="0">
                <a:latin typeface="Calibri" pitchFamily="34" charset="0"/>
              </a:rPr>
            </a:br>
            <a:r>
              <a:rPr lang="en-US" altLang="en-US" sz="2400" b="1" dirty="0">
                <a:latin typeface="Calibri" pitchFamily="34" charset="0"/>
              </a:rPr>
              <a:t>caba@caba.org</a:t>
            </a:r>
            <a:br>
              <a:rPr lang="en-US" altLang="en-US" sz="2400" b="1" dirty="0">
                <a:latin typeface="Calibri" pitchFamily="34" charset="0"/>
              </a:rPr>
            </a:br>
            <a:r>
              <a:rPr lang="en-US" altLang="en-US" sz="2400" b="1" dirty="0">
                <a:latin typeface="Calibri" pitchFamily="34" charset="0"/>
              </a:rPr>
              <a:t>www.CABA.org</a:t>
            </a:r>
          </a:p>
          <a:p>
            <a:pPr algn="ctr"/>
            <a:r>
              <a:rPr lang="en-US" altLang="en-US" sz="2400" b="1" dirty="0">
                <a:latin typeface="Calibri" pitchFamily="34" charset="0"/>
                <a:hlinkClick r:id="rId2"/>
              </a:rPr>
              <a:t>www.caba.org/ibc</a:t>
            </a:r>
            <a:endParaRPr lang="en-US" altLang="en-US" sz="2400" b="1" dirty="0">
              <a:latin typeface="Calibri" pitchFamily="34" charset="0"/>
            </a:endParaRPr>
          </a:p>
          <a:p>
            <a:pPr algn="ctr"/>
            <a:endParaRPr lang="en-US" altLang="en-US" sz="2400" b="1" dirty="0">
              <a:latin typeface="Calibri" pitchFamily="34" charset="0"/>
            </a:endParaRPr>
          </a:p>
          <a:p>
            <a:pPr algn="ctr"/>
            <a:endParaRPr lang="en-US" altLang="en-US" sz="2400" b="1" dirty="0">
              <a:latin typeface="Calibri" pitchFamily="34" charset="0"/>
            </a:endParaRPr>
          </a:p>
          <a:p>
            <a:pPr algn="ctr">
              <a:spcBef>
                <a:spcPts val="1800"/>
              </a:spcBef>
            </a:pPr>
            <a:r>
              <a:rPr lang="en-CA" altLang="en-US" sz="3200" b="1" dirty="0">
                <a:solidFill>
                  <a:srgbClr val="E83E1D"/>
                </a:solidFill>
                <a:latin typeface="Calibri" pitchFamily="34" charset="0"/>
              </a:rPr>
              <a:t>Connect to what’s next™</a:t>
            </a:r>
            <a:endParaRPr lang="en-CA" altLang="en-US" sz="3200" b="1" dirty="0">
              <a:solidFill>
                <a:srgbClr val="E83E1D"/>
              </a:solidFill>
              <a:latin typeface="Calibri" pitchFamily="34" charset="0"/>
              <a:hlinkClick r:id="" action="ppaction://noaction"/>
            </a:endParaRPr>
          </a:p>
        </p:txBody>
      </p:sp>
      <p:sp>
        <p:nvSpPr>
          <p:cNvPr id="4" name="Title 1"/>
          <p:cNvSpPr>
            <a:spLocks noGrp="1"/>
          </p:cNvSpPr>
          <p:nvPr>
            <p:ph type="title"/>
          </p:nvPr>
        </p:nvSpPr>
        <p:spPr>
          <a:xfrm>
            <a:off x="838200" y="71510"/>
            <a:ext cx="9332006" cy="447675"/>
          </a:xfrm>
        </p:spPr>
        <p:txBody>
          <a:bodyPr/>
          <a:lstStyle/>
          <a:p>
            <a:r>
              <a:rPr lang="en-US" b="1" dirty="0"/>
              <a:t>8.  Adjournment</a:t>
            </a:r>
            <a:br>
              <a:rPr lang="en-US" dirty="0"/>
            </a:br>
            <a:r>
              <a:rPr lang="en-US" dirty="0"/>
              <a:t>Trevor Nightingale (National Research Council)</a:t>
            </a:r>
          </a:p>
        </p:txBody>
      </p:sp>
      <p:sp>
        <p:nvSpPr>
          <p:cNvPr id="2" name="Slide Number Placeholder 1">
            <a:extLst>
              <a:ext uri="{FF2B5EF4-FFF2-40B4-BE49-F238E27FC236}">
                <a16:creationId xmlns:a16="http://schemas.microsoft.com/office/drawing/2014/main" id="{8B41472F-A3EE-41D7-AE08-1F4E3C792660}"/>
              </a:ext>
            </a:extLst>
          </p:cNvPr>
          <p:cNvSpPr>
            <a:spLocks noGrp="1"/>
          </p:cNvSpPr>
          <p:nvPr>
            <p:ph type="sldNum" sz="quarter" idx="11"/>
          </p:nvPr>
        </p:nvSpPr>
        <p:spPr/>
        <p:txBody>
          <a:bodyPr/>
          <a:lstStyle/>
          <a:p>
            <a:fld id="{4658F449-AC56-C64A-8488-86A10DE691DA}" type="slidenum">
              <a:rPr lang="en-US" smtClean="0"/>
              <a:pPr/>
              <a:t>34</a:t>
            </a:fld>
            <a:endParaRPr lang="en-US" dirty="0"/>
          </a:p>
        </p:txBody>
      </p:sp>
      <p:sp>
        <p:nvSpPr>
          <p:cNvPr id="8" name="Rectangle 7">
            <a:extLst>
              <a:ext uri="{FF2B5EF4-FFF2-40B4-BE49-F238E27FC236}">
                <a16:creationId xmlns:a16="http://schemas.microsoft.com/office/drawing/2014/main" id="{994CAA25-984D-4484-838B-9B092E7155F2}"/>
              </a:ext>
            </a:extLst>
          </p:cNvPr>
          <p:cNvSpPr/>
          <p:nvPr/>
        </p:nvSpPr>
        <p:spPr>
          <a:xfrm>
            <a:off x="3024933" y="2029073"/>
            <a:ext cx="4625818" cy="492443"/>
          </a:xfrm>
          <a:prstGeom prst="rect">
            <a:avLst/>
          </a:prstGeom>
          <a:solidFill>
            <a:schemeClr val="accent5"/>
          </a:solidFill>
          <a:ln w="47625">
            <a:solidFill>
              <a:schemeClr val="tx2"/>
            </a:solidFill>
          </a:ln>
        </p:spPr>
        <p:txBody>
          <a:bodyPr wrap="none">
            <a:spAutoFit/>
          </a:bodyPr>
          <a:lstStyle/>
          <a:p>
            <a:pPr lvl="0"/>
            <a:r>
              <a:rPr lang="en-US" sz="2500" b="1" dirty="0">
                <a:solidFill>
                  <a:srgbClr val="E83E1D"/>
                </a:solidFill>
              </a:rPr>
              <a:t>Next IBC Meeting</a:t>
            </a:r>
            <a:r>
              <a:rPr lang="en-US" sz="2600" dirty="0">
                <a:solidFill>
                  <a:schemeClr val="tx2"/>
                </a:solidFill>
              </a:rPr>
              <a:t>, January 2021</a:t>
            </a:r>
          </a:p>
        </p:txBody>
      </p:sp>
      <p:pic>
        <p:nvPicPr>
          <p:cNvPr id="7" name="Picture 2" descr="http://www.caba.org/images/caba-intelligent-buildings-council.png">
            <a:extLst>
              <a:ext uri="{FF2B5EF4-FFF2-40B4-BE49-F238E27FC236}">
                <a16:creationId xmlns:a16="http://schemas.microsoft.com/office/drawing/2014/main" id="{574274C9-DB05-4BB5-B7E1-F66B664963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712"/>
          <a:stretch/>
        </p:blipFill>
        <p:spPr bwMode="auto">
          <a:xfrm>
            <a:off x="4381499" y="4978008"/>
            <a:ext cx="3429000" cy="877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444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199" y="41865"/>
            <a:ext cx="9312479" cy="447675"/>
          </a:xfrm>
        </p:spPr>
        <p:txBody>
          <a:bodyPr/>
          <a:lstStyle/>
          <a:p>
            <a:r>
              <a:rPr lang="en-US" b="1" dirty="0"/>
              <a:t>3.  Administrative </a:t>
            </a:r>
            <a:br>
              <a:rPr lang="en-US" dirty="0"/>
            </a:br>
            <a:r>
              <a:rPr lang="en-US" dirty="0"/>
              <a:t>Trevor Nightingale (National Research Council)</a:t>
            </a:r>
          </a:p>
        </p:txBody>
      </p:sp>
      <p:sp>
        <p:nvSpPr>
          <p:cNvPr id="6" name="Text Placeholder 5">
            <a:extLst>
              <a:ext uri="{FF2B5EF4-FFF2-40B4-BE49-F238E27FC236}">
                <a16:creationId xmlns:a16="http://schemas.microsoft.com/office/drawing/2014/main" id="{A0EE4CC9-0880-42C6-9DE7-6F418E1E107B}"/>
              </a:ext>
            </a:extLst>
          </p:cNvPr>
          <p:cNvSpPr>
            <a:spLocks noGrp="1"/>
          </p:cNvSpPr>
          <p:nvPr>
            <p:ph type="body" sz="quarter" idx="12"/>
          </p:nvPr>
        </p:nvSpPr>
        <p:spPr>
          <a:xfrm>
            <a:off x="839788" y="1233488"/>
            <a:ext cx="10512425" cy="512762"/>
          </a:xfrm>
        </p:spPr>
        <p:txBody>
          <a:bodyPr>
            <a:normAutofit/>
          </a:bodyPr>
          <a:lstStyle/>
          <a:p>
            <a:pPr marL="0" indent="0">
              <a:buNone/>
            </a:pPr>
            <a:r>
              <a:rPr lang="en-US" dirty="0"/>
              <a:t>3.1  	Motion to approve past IBC Minutes (Nov 18): </a:t>
            </a:r>
            <a:r>
              <a:rPr lang="en-US" u="sng" dirty="0">
                <a:hlinkClick r:id="rId2"/>
              </a:rPr>
              <a:t>www.caba.org/ibc </a:t>
            </a:r>
            <a:endParaRPr lang="en-US" dirty="0"/>
          </a:p>
          <a:p>
            <a:endParaRPr lang="en-CA" dirty="0"/>
          </a:p>
        </p:txBody>
      </p:sp>
      <p:sp>
        <p:nvSpPr>
          <p:cNvPr id="2" name="Slide Number Placeholder 1">
            <a:extLst>
              <a:ext uri="{FF2B5EF4-FFF2-40B4-BE49-F238E27FC236}">
                <a16:creationId xmlns:a16="http://schemas.microsoft.com/office/drawing/2014/main" id="{D677FC44-F51B-466F-AED6-3CB59EAFC0FD}"/>
              </a:ext>
            </a:extLst>
          </p:cNvPr>
          <p:cNvSpPr>
            <a:spLocks noGrp="1"/>
          </p:cNvSpPr>
          <p:nvPr>
            <p:ph type="sldNum" sz="quarter" idx="14"/>
          </p:nvPr>
        </p:nvSpPr>
        <p:spPr/>
        <p:txBody>
          <a:bodyPr/>
          <a:lstStyle/>
          <a:p>
            <a:fld id="{4658F449-AC56-C64A-8488-86A10DE691DA}" type="slidenum">
              <a:rPr lang="en-US" smtClean="0"/>
              <a:pPr/>
              <a:t>4</a:t>
            </a:fld>
            <a:endParaRPr lang="en-US"/>
          </a:p>
        </p:txBody>
      </p:sp>
      <p:pic>
        <p:nvPicPr>
          <p:cNvPr id="1028" name="Picture 4" descr="http://newdesignfile.com/postpic/2013/11/icon-meeting-agenda-and-minutes_332524.jpg">
            <a:extLst>
              <a:ext uri="{FF2B5EF4-FFF2-40B4-BE49-F238E27FC236}">
                <a16:creationId xmlns:a16="http://schemas.microsoft.com/office/drawing/2014/main" id="{C9638D87-0BCB-4B3F-9416-CFF45EB998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525" y="1921428"/>
            <a:ext cx="5267488" cy="425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698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4.  White Paper Sub-Committee Update </a:t>
            </a:r>
            <a:br>
              <a:rPr lang="en-US" b="1" dirty="0"/>
            </a:br>
            <a:r>
              <a:rPr lang="en-US" sz="2800" dirty="0"/>
              <a:t>Ken Wacks (Ken Wacks Associates)</a:t>
            </a:r>
            <a:endParaRPr lang="en-US"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5</a:t>
            </a:fld>
            <a:endParaRPr lang="en-US"/>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162490" y="21669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endParaRPr lang="en-US" sz="6600" b="1" dirty="0">
              <a:solidFill>
                <a:srgbClr val="464646"/>
              </a:solidFill>
              <a:latin typeface="Montserrat"/>
            </a:endParaRPr>
          </a:p>
        </p:txBody>
      </p:sp>
      <p:sp>
        <p:nvSpPr>
          <p:cNvPr id="12" name="Text Placeholder 12">
            <a:extLst>
              <a:ext uri="{FF2B5EF4-FFF2-40B4-BE49-F238E27FC236}">
                <a16:creationId xmlns:a16="http://schemas.microsoft.com/office/drawing/2014/main" id="{C94CF64E-8F0F-40E5-B8CF-1D87DB4BA6D1}"/>
              </a:ext>
            </a:extLst>
          </p:cNvPr>
          <p:cNvSpPr txBox="1">
            <a:spLocks/>
          </p:cNvSpPr>
          <p:nvPr/>
        </p:nvSpPr>
        <p:spPr>
          <a:xfrm>
            <a:off x="833387" y="1264137"/>
            <a:ext cx="10512425" cy="128803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baseline="0">
                <a:solidFill>
                  <a:schemeClr val="tx1"/>
                </a:solidFill>
                <a:latin typeface="Montserrat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CA" dirty="0"/>
              <a:t>4.1 Recently Completed:  </a:t>
            </a:r>
          </a:p>
          <a:p>
            <a:pPr marL="0" indent="0">
              <a:buFont typeface="Arial"/>
              <a:buNone/>
            </a:pPr>
            <a:r>
              <a:rPr lang="en-US" dirty="0"/>
              <a:t>“</a:t>
            </a:r>
            <a:r>
              <a:rPr lang="en-US" b="1" dirty="0"/>
              <a:t>Application of Wireless Power Transfer (WPT) in Smart Homes and Buildings</a:t>
            </a:r>
            <a:r>
              <a:rPr lang="en-US" dirty="0"/>
              <a:t>”</a:t>
            </a:r>
          </a:p>
          <a:p>
            <a:pPr marL="0" indent="0">
              <a:buFont typeface="Arial"/>
              <a:buNone/>
            </a:pPr>
            <a:endParaRPr lang="en-US" b="1" dirty="0"/>
          </a:p>
          <a:p>
            <a:pPr marL="0" indent="0">
              <a:buFont typeface="Arial"/>
              <a:buNone/>
            </a:pPr>
            <a:endParaRPr lang="en-CA" dirty="0"/>
          </a:p>
        </p:txBody>
      </p:sp>
      <p:sp>
        <p:nvSpPr>
          <p:cNvPr id="14" name="TextBox 13">
            <a:extLst>
              <a:ext uri="{FF2B5EF4-FFF2-40B4-BE49-F238E27FC236}">
                <a16:creationId xmlns:a16="http://schemas.microsoft.com/office/drawing/2014/main" id="{79F7B025-7B66-42D2-9A5B-552085289FE1}"/>
              </a:ext>
            </a:extLst>
          </p:cNvPr>
          <p:cNvSpPr txBox="1"/>
          <p:nvPr/>
        </p:nvSpPr>
        <p:spPr>
          <a:xfrm>
            <a:off x="833388" y="2521662"/>
            <a:ext cx="10426628" cy="1569660"/>
          </a:xfrm>
          <a:prstGeom prst="rect">
            <a:avLst/>
          </a:prstGeom>
          <a:noFill/>
        </p:spPr>
        <p:txBody>
          <a:bodyPr wrap="square" numCol="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64646"/>
                </a:solidFill>
                <a:effectLst/>
                <a:uLnTx/>
                <a:uFillTx/>
                <a:latin typeface="Montserrat"/>
                <a:ea typeface="+mn-ea"/>
                <a:cs typeface="+mn-cs"/>
              </a:rPr>
              <a:t>Shanghai Jiao Tong University (Chair)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464646"/>
                </a:solidFill>
                <a:latin typeface="Montserrat"/>
              </a:rPr>
              <a:t>Pr</a:t>
            </a:r>
            <a:r>
              <a:rPr kumimoji="0" lang="en-US" sz="2400" b="1" i="0" u="none" strike="noStrike" kern="1200" cap="none" spc="0" normalizeH="0" baseline="0" noProof="0" dirty="0" err="1">
                <a:ln>
                  <a:noFill/>
                </a:ln>
                <a:solidFill>
                  <a:srgbClr val="464646"/>
                </a:solidFill>
                <a:effectLst/>
                <a:uLnTx/>
                <a:uFillTx/>
                <a:latin typeface="Montserrat"/>
                <a:ea typeface="+mn-ea"/>
                <a:cs typeface="+mn-cs"/>
              </a:rPr>
              <a:t>inceton</a:t>
            </a:r>
            <a:r>
              <a:rPr kumimoji="0" lang="en-US" sz="2400" b="1" i="0" u="none" strike="noStrike" kern="1200" cap="none" spc="0" normalizeH="0" baseline="0" noProof="0" dirty="0">
                <a:ln>
                  <a:noFill/>
                </a:ln>
                <a:solidFill>
                  <a:srgbClr val="464646"/>
                </a:solidFill>
                <a:effectLst/>
                <a:uLnTx/>
                <a:uFillTx/>
                <a:latin typeface="Montserrat"/>
                <a:ea typeface="+mn-ea"/>
                <a:cs typeface="+mn-cs"/>
              </a:rPr>
              <a:t> University (Chair)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64646"/>
                </a:solidFill>
                <a:effectLst/>
                <a:uLnTx/>
                <a:uFillTx/>
                <a:latin typeface="Montserrat"/>
                <a:ea typeface="+mn-ea"/>
                <a:cs typeface="+mn-cs"/>
              </a:rPr>
              <a:t>AirFuel</a:t>
            </a:r>
            <a:r>
              <a:rPr kumimoji="0" lang="en-US" sz="2400" b="0" i="0" u="none" strike="noStrike" kern="1200" cap="none" spc="0" normalizeH="0" baseline="0" noProof="0" dirty="0">
                <a:ln>
                  <a:noFill/>
                </a:ln>
                <a:solidFill>
                  <a:srgbClr val="464646"/>
                </a:solidFill>
                <a:effectLst/>
                <a:uLnTx/>
                <a:uFillTx/>
                <a:latin typeface="Montserrat"/>
                <a:ea typeface="+mn-ea"/>
                <a:cs typeface="+mn-cs"/>
              </a:rPr>
              <a:t> Alliance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64646"/>
                </a:solidFill>
                <a:effectLst/>
                <a:uLnTx/>
                <a:uFillTx/>
                <a:latin typeface="Montserrat"/>
                <a:ea typeface="+mn-ea"/>
                <a:cs typeface="+mn-cs"/>
              </a:rPr>
              <a:t>Ken Wacks Associates</a:t>
            </a:r>
          </a:p>
        </p:txBody>
      </p:sp>
      <p:pic>
        <p:nvPicPr>
          <p:cNvPr id="16" name="Picture 15">
            <a:extLst>
              <a:ext uri="{FF2B5EF4-FFF2-40B4-BE49-F238E27FC236}">
                <a16:creationId xmlns:a16="http://schemas.microsoft.com/office/drawing/2014/main" id="{31635C44-309A-4764-A23B-96BB083E4938}"/>
              </a:ext>
            </a:extLst>
          </p:cNvPr>
          <p:cNvPicPr>
            <a:picLocks noChangeAspect="1"/>
          </p:cNvPicPr>
          <p:nvPr/>
        </p:nvPicPr>
        <p:blipFill>
          <a:blip r:embed="rId2"/>
          <a:stretch>
            <a:fillRect/>
          </a:stretch>
        </p:blipFill>
        <p:spPr>
          <a:xfrm>
            <a:off x="6595119" y="2409491"/>
            <a:ext cx="2903208" cy="3764806"/>
          </a:xfrm>
          <a:prstGeom prst="rect">
            <a:avLst/>
          </a:prstGeom>
          <a:effectLst>
            <a:glow rad="279400">
              <a:srgbClr val="E83E1D">
                <a:alpha val="26000"/>
              </a:srgbClr>
            </a:glow>
          </a:effectLst>
        </p:spPr>
      </p:pic>
    </p:spTree>
    <p:extLst>
      <p:ext uri="{BB962C8B-B14F-4D97-AF65-F5344CB8AC3E}">
        <p14:creationId xmlns:p14="http://schemas.microsoft.com/office/powerpoint/2010/main" val="1730800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4.  White Paper Sub-Committee Update </a:t>
            </a:r>
            <a:br>
              <a:rPr lang="en-US" b="1" dirty="0"/>
            </a:br>
            <a:r>
              <a:rPr lang="en-US" sz="2800" dirty="0"/>
              <a:t>Ken Wacks (Ken Wacks Associates)</a:t>
            </a:r>
            <a:endParaRPr lang="en-US" dirty="0"/>
          </a:p>
        </p:txBody>
      </p:sp>
      <p:sp>
        <p:nvSpPr>
          <p:cNvPr id="10" name="Text Placeholder 9">
            <a:extLst>
              <a:ext uri="{FF2B5EF4-FFF2-40B4-BE49-F238E27FC236}">
                <a16:creationId xmlns:a16="http://schemas.microsoft.com/office/drawing/2014/main" id="{66421E13-941D-487E-9F8E-DCFA3FE9C646}"/>
              </a:ext>
            </a:extLst>
          </p:cNvPr>
          <p:cNvSpPr>
            <a:spLocks noGrp="1"/>
          </p:cNvSpPr>
          <p:nvPr>
            <p:ph type="body" sz="quarter" idx="12"/>
          </p:nvPr>
        </p:nvSpPr>
        <p:spPr>
          <a:xfrm>
            <a:off x="839788" y="1233488"/>
            <a:ext cx="10512425" cy="1339060"/>
          </a:xfrm>
        </p:spPr>
        <p:txBody>
          <a:bodyPr>
            <a:normAutofit/>
          </a:bodyPr>
          <a:lstStyle/>
          <a:p>
            <a:pPr marL="0" indent="0">
              <a:buNone/>
            </a:pPr>
            <a:r>
              <a:rPr lang="en-US" dirty="0"/>
              <a:t>4.2 In Progress:  </a:t>
            </a:r>
          </a:p>
          <a:p>
            <a:pPr marL="0" indent="0">
              <a:buNone/>
            </a:pPr>
            <a:r>
              <a:rPr lang="en-US" dirty="0"/>
              <a:t>Part 2:  “Impacts of Automated Shading in Building Projects” </a:t>
            </a:r>
          </a:p>
          <a:p>
            <a:endParaRPr lang="en-CA"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6</a:t>
            </a:fld>
            <a:endParaRPr lang="en-US"/>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162490" y="21669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endParaRPr lang="en-US" sz="6600" b="1" dirty="0">
              <a:solidFill>
                <a:srgbClr val="464646"/>
              </a:solidFill>
              <a:latin typeface="Montserrat"/>
            </a:endParaRPr>
          </a:p>
        </p:txBody>
      </p:sp>
      <p:sp>
        <p:nvSpPr>
          <p:cNvPr id="2" name="TextBox 1">
            <a:extLst>
              <a:ext uri="{FF2B5EF4-FFF2-40B4-BE49-F238E27FC236}">
                <a16:creationId xmlns:a16="http://schemas.microsoft.com/office/drawing/2014/main" id="{F49F4E2B-EEB0-4736-A001-E9CD8947E750}"/>
              </a:ext>
            </a:extLst>
          </p:cNvPr>
          <p:cNvSpPr txBox="1"/>
          <p:nvPr/>
        </p:nvSpPr>
        <p:spPr>
          <a:xfrm>
            <a:off x="838200" y="2368157"/>
            <a:ext cx="12877800" cy="3785652"/>
          </a:xfrm>
          <a:prstGeom prst="rect">
            <a:avLst/>
          </a:prstGeom>
          <a:noFill/>
        </p:spPr>
        <p:txBody>
          <a:bodyPr wrap="square" numCol="2" rtlCol="0">
            <a:spAutoFit/>
          </a:bodyPr>
          <a:lstStyle/>
          <a:p>
            <a:pPr lvl="0"/>
            <a:r>
              <a:rPr lang="en-US" sz="1600" b="1" dirty="0">
                <a:solidFill>
                  <a:srgbClr val="464646"/>
                </a:solidFill>
              </a:rPr>
              <a:t>TRC Energy Services (Chair)</a:t>
            </a:r>
          </a:p>
          <a:p>
            <a:pPr lvl="0"/>
            <a:r>
              <a:rPr lang="en-US" sz="1600" dirty="0">
                <a:solidFill>
                  <a:srgbClr val="464646"/>
                </a:solidFill>
              </a:rPr>
              <a:t>Axis Lighting Inc.</a:t>
            </a:r>
          </a:p>
          <a:p>
            <a:pPr lvl="0"/>
            <a:r>
              <a:rPr lang="en-US" sz="1600" dirty="0">
                <a:solidFill>
                  <a:srgbClr val="464646"/>
                </a:solidFill>
              </a:rPr>
              <a:t>Draper, Inc.</a:t>
            </a:r>
          </a:p>
          <a:p>
            <a:pPr lvl="0"/>
            <a:r>
              <a:rPr lang="en-US" sz="1600" dirty="0" err="1">
                <a:solidFill>
                  <a:srgbClr val="464646"/>
                </a:solidFill>
              </a:rPr>
              <a:t>Ecotay</a:t>
            </a:r>
            <a:r>
              <a:rPr lang="en-US" sz="1600" dirty="0">
                <a:solidFill>
                  <a:srgbClr val="464646"/>
                </a:solidFill>
              </a:rPr>
              <a:t> Inc. </a:t>
            </a:r>
          </a:p>
          <a:p>
            <a:pPr lvl="0"/>
            <a:r>
              <a:rPr lang="en-US" sz="1600" dirty="0">
                <a:solidFill>
                  <a:srgbClr val="464646"/>
                </a:solidFill>
              </a:rPr>
              <a:t>Ken Wacks Associates</a:t>
            </a:r>
          </a:p>
          <a:p>
            <a:pPr lvl="0"/>
            <a:r>
              <a:rPr lang="en-US" sz="1600" dirty="0">
                <a:solidFill>
                  <a:srgbClr val="464646"/>
                </a:solidFill>
              </a:rPr>
              <a:t>Lawrence Berkeley National Laboratory (LBNL)</a:t>
            </a:r>
          </a:p>
          <a:p>
            <a:pPr lvl="0"/>
            <a:r>
              <a:rPr lang="en-US" sz="1600" dirty="0">
                <a:solidFill>
                  <a:srgbClr val="464646"/>
                </a:solidFill>
              </a:rPr>
              <a:t>Lutron Electronics Co., Inc.</a:t>
            </a:r>
          </a:p>
          <a:p>
            <a:pPr lvl="0"/>
            <a:r>
              <a:rPr lang="en-US" sz="1600" dirty="0" err="1">
                <a:solidFill>
                  <a:srgbClr val="464646"/>
                </a:solidFill>
              </a:rPr>
              <a:t>Mecho</a:t>
            </a:r>
            <a:endParaRPr lang="en-US" sz="1600" dirty="0">
              <a:solidFill>
                <a:srgbClr val="464646"/>
              </a:solidFill>
            </a:endParaRPr>
          </a:p>
          <a:p>
            <a:pPr lvl="0"/>
            <a:r>
              <a:rPr lang="en-US" sz="1600" dirty="0">
                <a:solidFill>
                  <a:srgbClr val="464646"/>
                </a:solidFill>
              </a:rPr>
              <a:t>NYSERDA (New York State Energy Research and Development Authority)</a:t>
            </a:r>
          </a:p>
          <a:p>
            <a:pPr lvl="0"/>
            <a:r>
              <a:rPr lang="en-US" sz="1600" dirty="0">
                <a:solidFill>
                  <a:srgbClr val="464646"/>
                </a:solidFill>
              </a:rPr>
              <a:t>PLC-Multipoint, Inc.</a:t>
            </a:r>
          </a:p>
          <a:p>
            <a:pPr lvl="0"/>
            <a:r>
              <a:rPr lang="en-US" sz="1600" dirty="0">
                <a:solidFill>
                  <a:srgbClr val="464646"/>
                </a:solidFill>
              </a:rPr>
              <a:t>Screen Innovations</a:t>
            </a:r>
          </a:p>
          <a:p>
            <a:pPr lvl="0"/>
            <a:r>
              <a:rPr lang="en-US" sz="1600" dirty="0" err="1">
                <a:solidFill>
                  <a:srgbClr val="464646"/>
                </a:solidFill>
              </a:rPr>
              <a:t>Somfy</a:t>
            </a:r>
            <a:r>
              <a:rPr lang="en-US" sz="1600" dirty="0">
                <a:solidFill>
                  <a:srgbClr val="464646"/>
                </a:solidFill>
              </a:rPr>
              <a:t> Systems, Inc.</a:t>
            </a:r>
          </a:p>
          <a:p>
            <a:pPr lvl="0"/>
            <a:r>
              <a:rPr lang="en-US" sz="1600" dirty="0">
                <a:solidFill>
                  <a:srgbClr val="464646"/>
                </a:solidFill>
              </a:rPr>
              <a:t>Sustainable Resources Management Inc.</a:t>
            </a:r>
          </a:p>
          <a:p>
            <a:pPr lvl="0"/>
            <a:r>
              <a:rPr lang="en-US" sz="1600" dirty="0" err="1">
                <a:solidFill>
                  <a:srgbClr val="464646"/>
                </a:solidFill>
              </a:rPr>
              <a:t>Vistar</a:t>
            </a:r>
            <a:r>
              <a:rPr lang="en-US" sz="1600" dirty="0">
                <a:solidFill>
                  <a:srgbClr val="464646"/>
                </a:solidFill>
              </a:rPr>
              <a:t> Energy Consulting</a:t>
            </a:r>
          </a:p>
          <a:p>
            <a:pPr lvl="0"/>
            <a:r>
              <a:rPr lang="en-US" sz="1600" dirty="0">
                <a:solidFill>
                  <a:srgbClr val="464646"/>
                </a:solidFill>
              </a:rPr>
              <a:t>Window Products Management</a:t>
            </a:r>
          </a:p>
          <a:p>
            <a:pPr lvl="0"/>
            <a:endParaRPr lang="en-US" sz="1600" dirty="0">
              <a:solidFill>
                <a:srgbClr val="464646"/>
              </a:solidFill>
              <a:latin typeface="Montserrat"/>
            </a:endParaRPr>
          </a:p>
          <a:p>
            <a:pPr lvl="0"/>
            <a:endParaRPr lang="en-CA" sz="1600" dirty="0">
              <a:solidFill>
                <a:srgbClr val="464646"/>
              </a:solidFill>
              <a:latin typeface="Montserrat"/>
            </a:endParaRPr>
          </a:p>
          <a:p>
            <a:pPr lvl="0"/>
            <a:endParaRPr lang="en-CA" sz="1600" dirty="0">
              <a:solidFill>
                <a:srgbClr val="464646"/>
              </a:solidFill>
            </a:endParaRPr>
          </a:p>
          <a:p>
            <a:pPr lvl="0"/>
            <a:endParaRPr lang="en-CA" sz="1600" dirty="0">
              <a:solidFill>
                <a:srgbClr val="464646"/>
              </a:solidFill>
            </a:endParaRPr>
          </a:p>
          <a:p>
            <a:pPr lvl="0"/>
            <a:endParaRPr lang="en-CA" sz="1600" dirty="0">
              <a:solidFill>
                <a:srgbClr val="464646"/>
              </a:solidFill>
            </a:endParaRPr>
          </a:p>
          <a:p>
            <a:pPr lvl="0"/>
            <a:endParaRPr lang="en-CA" sz="1600" dirty="0">
              <a:solidFill>
                <a:srgbClr val="464646"/>
              </a:solidFill>
            </a:endParaRPr>
          </a:p>
          <a:p>
            <a:pPr lvl="0"/>
            <a:endParaRPr lang="en-CA" sz="1600" dirty="0">
              <a:solidFill>
                <a:srgbClr val="464646"/>
              </a:solidFill>
            </a:endParaRPr>
          </a:p>
          <a:p>
            <a:pPr lvl="0"/>
            <a:endParaRPr lang="en-CA" sz="1600" dirty="0">
              <a:solidFill>
                <a:srgbClr val="464646"/>
              </a:solidFill>
            </a:endParaRPr>
          </a:p>
        </p:txBody>
      </p:sp>
      <p:pic>
        <p:nvPicPr>
          <p:cNvPr id="7" name="Picture 6">
            <a:extLst>
              <a:ext uri="{FF2B5EF4-FFF2-40B4-BE49-F238E27FC236}">
                <a16:creationId xmlns:a16="http://schemas.microsoft.com/office/drawing/2014/main" id="{E1F01D96-BF3B-4D67-A2B2-9290CA743B11}"/>
              </a:ext>
            </a:extLst>
          </p:cNvPr>
          <p:cNvPicPr>
            <a:picLocks noChangeAspect="1"/>
          </p:cNvPicPr>
          <p:nvPr/>
        </p:nvPicPr>
        <p:blipFill>
          <a:blip r:embed="rId2"/>
          <a:stretch>
            <a:fillRect/>
          </a:stretch>
        </p:blipFill>
        <p:spPr>
          <a:xfrm>
            <a:off x="9469417" y="2773767"/>
            <a:ext cx="2143125" cy="2143125"/>
          </a:xfrm>
          <a:prstGeom prst="rect">
            <a:avLst/>
          </a:prstGeom>
        </p:spPr>
      </p:pic>
    </p:spTree>
    <p:extLst>
      <p:ext uri="{BB962C8B-B14F-4D97-AF65-F5344CB8AC3E}">
        <p14:creationId xmlns:p14="http://schemas.microsoft.com/office/powerpoint/2010/main" val="2575474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4.  White Paper Sub-Committee Update </a:t>
            </a:r>
            <a:br>
              <a:rPr lang="en-US" b="1" dirty="0"/>
            </a:br>
            <a:r>
              <a:rPr lang="en-US" sz="2800" dirty="0"/>
              <a:t>Ken Wacks (Ken Wacks Associates)</a:t>
            </a:r>
            <a:endParaRPr lang="en-US" dirty="0"/>
          </a:p>
        </p:txBody>
      </p:sp>
      <p:sp>
        <p:nvSpPr>
          <p:cNvPr id="10" name="Text Placeholder 9">
            <a:extLst>
              <a:ext uri="{FF2B5EF4-FFF2-40B4-BE49-F238E27FC236}">
                <a16:creationId xmlns:a16="http://schemas.microsoft.com/office/drawing/2014/main" id="{66421E13-941D-487E-9F8E-DCFA3FE9C646}"/>
              </a:ext>
            </a:extLst>
          </p:cNvPr>
          <p:cNvSpPr>
            <a:spLocks noGrp="1"/>
          </p:cNvSpPr>
          <p:nvPr>
            <p:ph type="body" sz="quarter" idx="12"/>
          </p:nvPr>
        </p:nvSpPr>
        <p:spPr>
          <a:xfrm>
            <a:off x="839788" y="1233488"/>
            <a:ext cx="10512425" cy="1339060"/>
          </a:xfrm>
        </p:spPr>
        <p:txBody>
          <a:bodyPr>
            <a:normAutofit/>
          </a:bodyPr>
          <a:lstStyle/>
          <a:p>
            <a:pPr marL="0" indent="0">
              <a:buNone/>
            </a:pPr>
            <a:r>
              <a:rPr lang="en-US" dirty="0"/>
              <a:t>4.2 In Progress:  </a:t>
            </a:r>
          </a:p>
          <a:p>
            <a:pPr marL="0" indent="0">
              <a:buNone/>
            </a:pPr>
            <a:r>
              <a:rPr lang="en-US" dirty="0"/>
              <a:t>“Fire Alarm Systems in Buildings” </a:t>
            </a:r>
          </a:p>
          <a:p>
            <a:endParaRPr lang="en-CA"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7</a:t>
            </a:fld>
            <a:endParaRPr lang="en-US"/>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162490" y="21669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endParaRPr lang="en-US" sz="6600" b="1" dirty="0">
              <a:solidFill>
                <a:srgbClr val="464646"/>
              </a:solidFill>
              <a:latin typeface="Montserrat"/>
            </a:endParaRPr>
          </a:p>
        </p:txBody>
      </p:sp>
      <p:sp>
        <p:nvSpPr>
          <p:cNvPr id="2" name="TextBox 1">
            <a:extLst>
              <a:ext uri="{FF2B5EF4-FFF2-40B4-BE49-F238E27FC236}">
                <a16:creationId xmlns:a16="http://schemas.microsoft.com/office/drawing/2014/main" id="{F49F4E2B-EEB0-4736-A001-E9CD8947E750}"/>
              </a:ext>
            </a:extLst>
          </p:cNvPr>
          <p:cNvSpPr txBox="1"/>
          <p:nvPr/>
        </p:nvSpPr>
        <p:spPr>
          <a:xfrm>
            <a:off x="838200" y="2368157"/>
            <a:ext cx="12877800" cy="2308324"/>
          </a:xfrm>
          <a:prstGeom prst="rect">
            <a:avLst/>
          </a:prstGeom>
          <a:noFill/>
        </p:spPr>
        <p:txBody>
          <a:bodyPr wrap="square" numCol="2" rtlCol="0">
            <a:spAutoFit/>
          </a:bodyPr>
          <a:lstStyle/>
          <a:p>
            <a:pPr lvl="0"/>
            <a:r>
              <a:rPr lang="en-US" sz="1600" b="1" dirty="0">
                <a:solidFill>
                  <a:srgbClr val="464646"/>
                </a:solidFill>
              </a:rPr>
              <a:t>Canadian Fire Alarm Association (Chair)</a:t>
            </a:r>
          </a:p>
          <a:p>
            <a:pPr lvl="0"/>
            <a:endParaRPr lang="en-US" sz="1600" dirty="0">
              <a:solidFill>
                <a:srgbClr val="464646"/>
              </a:solidFill>
              <a:latin typeface="Montserrat"/>
            </a:endParaRPr>
          </a:p>
          <a:p>
            <a:pPr lvl="0"/>
            <a:endParaRPr lang="en-CA" sz="1600" dirty="0">
              <a:solidFill>
                <a:srgbClr val="464646"/>
              </a:solidFill>
              <a:latin typeface="Montserrat"/>
            </a:endParaRPr>
          </a:p>
          <a:p>
            <a:pPr lvl="0"/>
            <a:endParaRPr lang="en-CA" sz="1600" dirty="0">
              <a:solidFill>
                <a:srgbClr val="464646"/>
              </a:solidFill>
            </a:endParaRPr>
          </a:p>
          <a:p>
            <a:pPr lvl="0"/>
            <a:endParaRPr lang="en-CA" sz="1600" dirty="0">
              <a:solidFill>
                <a:srgbClr val="464646"/>
              </a:solidFill>
            </a:endParaRPr>
          </a:p>
          <a:p>
            <a:pPr lvl="0"/>
            <a:endParaRPr lang="en-CA" sz="1600" dirty="0">
              <a:solidFill>
                <a:srgbClr val="464646"/>
              </a:solidFill>
            </a:endParaRPr>
          </a:p>
          <a:p>
            <a:pPr lvl="0"/>
            <a:endParaRPr lang="en-CA" sz="1600" dirty="0">
              <a:solidFill>
                <a:srgbClr val="464646"/>
              </a:solidFill>
            </a:endParaRPr>
          </a:p>
          <a:p>
            <a:pPr lvl="0"/>
            <a:endParaRPr lang="en-CA" sz="1600" dirty="0">
              <a:solidFill>
                <a:srgbClr val="464646"/>
              </a:solidFill>
            </a:endParaRPr>
          </a:p>
          <a:p>
            <a:pPr lvl="0"/>
            <a:endParaRPr lang="en-CA" sz="1600" dirty="0">
              <a:solidFill>
                <a:srgbClr val="464646"/>
              </a:solidFill>
            </a:endParaRPr>
          </a:p>
        </p:txBody>
      </p:sp>
      <p:pic>
        <p:nvPicPr>
          <p:cNvPr id="7" name="Picture 6">
            <a:extLst>
              <a:ext uri="{FF2B5EF4-FFF2-40B4-BE49-F238E27FC236}">
                <a16:creationId xmlns:a16="http://schemas.microsoft.com/office/drawing/2014/main" id="{E1F01D96-BF3B-4D67-A2B2-9290CA743B11}"/>
              </a:ext>
            </a:extLst>
          </p:cNvPr>
          <p:cNvPicPr>
            <a:picLocks noChangeAspect="1"/>
          </p:cNvPicPr>
          <p:nvPr/>
        </p:nvPicPr>
        <p:blipFill>
          <a:blip r:embed="rId2"/>
          <a:stretch>
            <a:fillRect/>
          </a:stretch>
        </p:blipFill>
        <p:spPr>
          <a:xfrm>
            <a:off x="9469417" y="2773767"/>
            <a:ext cx="2143125" cy="2143125"/>
          </a:xfrm>
          <a:prstGeom prst="rect">
            <a:avLst/>
          </a:prstGeom>
        </p:spPr>
      </p:pic>
    </p:spTree>
    <p:extLst>
      <p:ext uri="{BB962C8B-B14F-4D97-AF65-F5344CB8AC3E}">
        <p14:creationId xmlns:p14="http://schemas.microsoft.com/office/powerpoint/2010/main" val="2492301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4.  White Paper Sub-Committee Update </a:t>
            </a:r>
            <a:br>
              <a:rPr lang="en-US" b="1" dirty="0"/>
            </a:br>
            <a:r>
              <a:rPr lang="en-US" sz="2800" dirty="0"/>
              <a:t>Ken Wacks (Ken Wacks Associates)</a:t>
            </a:r>
            <a:endParaRPr lang="en-US" dirty="0"/>
          </a:p>
        </p:txBody>
      </p:sp>
      <p:sp>
        <p:nvSpPr>
          <p:cNvPr id="10" name="Text Placeholder 9">
            <a:extLst>
              <a:ext uri="{FF2B5EF4-FFF2-40B4-BE49-F238E27FC236}">
                <a16:creationId xmlns:a16="http://schemas.microsoft.com/office/drawing/2014/main" id="{66421E13-941D-487E-9F8E-DCFA3FE9C646}"/>
              </a:ext>
            </a:extLst>
          </p:cNvPr>
          <p:cNvSpPr>
            <a:spLocks noGrp="1"/>
          </p:cNvSpPr>
          <p:nvPr>
            <p:ph type="body" sz="quarter" idx="12"/>
          </p:nvPr>
        </p:nvSpPr>
        <p:spPr>
          <a:xfrm>
            <a:off x="839788" y="1233488"/>
            <a:ext cx="10512425" cy="1339060"/>
          </a:xfrm>
        </p:spPr>
        <p:txBody>
          <a:bodyPr>
            <a:normAutofit lnSpcReduction="10000"/>
          </a:bodyPr>
          <a:lstStyle/>
          <a:p>
            <a:pPr marL="0" indent="0">
              <a:buNone/>
            </a:pPr>
            <a:r>
              <a:rPr lang="en-US" dirty="0"/>
              <a:t>4.2 In Progress:  </a:t>
            </a:r>
          </a:p>
          <a:p>
            <a:pPr marL="0" indent="0">
              <a:buNone/>
            </a:pPr>
            <a:r>
              <a:rPr lang="en-US" dirty="0"/>
              <a:t>“Architecting Intelligent Self Learning Adaptive Smart Campus Framework for Smart Cities” </a:t>
            </a:r>
          </a:p>
          <a:p>
            <a:endParaRPr lang="en-CA"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8</a:t>
            </a:fld>
            <a:endParaRPr lang="en-US"/>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162490" y="21669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endParaRPr lang="en-US" sz="6600" b="1" dirty="0">
              <a:solidFill>
                <a:srgbClr val="464646"/>
              </a:solidFill>
              <a:latin typeface="Montserrat"/>
            </a:endParaRPr>
          </a:p>
        </p:txBody>
      </p:sp>
      <p:sp>
        <p:nvSpPr>
          <p:cNvPr id="2" name="TextBox 1">
            <a:extLst>
              <a:ext uri="{FF2B5EF4-FFF2-40B4-BE49-F238E27FC236}">
                <a16:creationId xmlns:a16="http://schemas.microsoft.com/office/drawing/2014/main" id="{F49F4E2B-EEB0-4736-A001-E9CD8947E750}"/>
              </a:ext>
            </a:extLst>
          </p:cNvPr>
          <p:cNvSpPr txBox="1"/>
          <p:nvPr/>
        </p:nvSpPr>
        <p:spPr>
          <a:xfrm>
            <a:off x="839788" y="2572548"/>
            <a:ext cx="12877800" cy="2308324"/>
          </a:xfrm>
          <a:prstGeom prst="rect">
            <a:avLst/>
          </a:prstGeom>
          <a:noFill/>
        </p:spPr>
        <p:txBody>
          <a:bodyPr wrap="square" numCol="2" rtlCol="0">
            <a:spAutoFit/>
          </a:bodyPr>
          <a:lstStyle/>
          <a:p>
            <a:pPr lvl="0"/>
            <a:r>
              <a:rPr lang="en-US" sz="1600" b="1" dirty="0">
                <a:solidFill>
                  <a:srgbClr val="464646"/>
                </a:solidFill>
              </a:rPr>
              <a:t>NAVTAT Solutions (Chair)</a:t>
            </a:r>
          </a:p>
          <a:p>
            <a:pPr lvl="0"/>
            <a:endParaRPr lang="en-US" sz="1600" dirty="0">
              <a:solidFill>
                <a:srgbClr val="464646"/>
              </a:solidFill>
              <a:latin typeface="Montserrat"/>
            </a:endParaRPr>
          </a:p>
          <a:p>
            <a:pPr lvl="0"/>
            <a:endParaRPr lang="en-CA" sz="1600" dirty="0">
              <a:solidFill>
                <a:srgbClr val="464646"/>
              </a:solidFill>
              <a:latin typeface="Montserrat"/>
            </a:endParaRPr>
          </a:p>
          <a:p>
            <a:pPr lvl="0"/>
            <a:endParaRPr lang="en-CA" sz="1600" dirty="0">
              <a:solidFill>
                <a:srgbClr val="464646"/>
              </a:solidFill>
            </a:endParaRPr>
          </a:p>
          <a:p>
            <a:pPr lvl="0"/>
            <a:endParaRPr lang="en-CA" sz="1600" dirty="0">
              <a:solidFill>
                <a:srgbClr val="464646"/>
              </a:solidFill>
            </a:endParaRPr>
          </a:p>
          <a:p>
            <a:pPr lvl="0"/>
            <a:endParaRPr lang="en-CA" sz="1600" dirty="0">
              <a:solidFill>
                <a:srgbClr val="464646"/>
              </a:solidFill>
            </a:endParaRPr>
          </a:p>
          <a:p>
            <a:pPr lvl="0"/>
            <a:endParaRPr lang="en-CA" sz="1600" dirty="0">
              <a:solidFill>
                <a:srgbClr val="464646"/>
              </a:solidFill>
            </a:endParaRPr>
          </a:p>
          <a:p>
            <a:pPr lvl="0"/>
            <a:endParaRPr lang="en-CA" sz="1600" dirty="0">
              <a:solidFill>
                <a:srgbClr val="464646"/>
              </a:solidFill>
            </a:endParaRPr>
          </a:p>
          <a:p>
            <a:pPr lvl="0"/>
            <a:endParaRPr lang="en-CA" sz="1600" dirty="0">
              <a:solidFill>
                <a:srgbClr val="464646"/>
              </a:solidFill>
            </a:endParaRPr>
          </a:p>
        </p:txBody>
      </p:sp>
      <p:pic>
        <p:nvPicPr>
          <p:cNvPr id="7" name="Picture 6">
            <a:extLst>
              <a:ext uri="{FF2B5EF4-FFF2-40B4-BE49-F238E27FC236}">
                <a16:creationId xmlns:a16="http://schemas.microsoft.com/office/drawing/2014/main" id="{E1F01D96-BF3B-4D67-A2B2-9290CA743B11}"/>
              </a:ext>
            </a:extLst>
          </p:cNvPr>
          <p:cNvPicPr>
            <a:picLocks noChangeAspect="1"/>
          </p:cNvPicPr>
          <p:nvPr/>
        </p:nvPicPr>
        <p:blipFill>
          <a:blip r:embed="rId2"/>
          <a:stretch>
            <a:fillRect/>
          </a:stretch>
        </p:blipFill>
        <p:spPr>
          <a:xfrm>
            <a:off x="9469417" y="2773767"/>
            <a:ext cx="2143125" cy="2143125"/>
          </a:xfrm>
          <a:prstGeom prst="rect">
            <a:avLst/>
          </a:prstGeom>
        </p:spPr>
      </p:pic>
    </p:spTree>
    <p:extLst>
      <p:ext uri="{BB962C8B-B14F-4D97-AF65-F5344CB8AC3E}">
        <p14:creationId xmlns:p14="http://schemas.microsoft.com/office/powerpoint/2010/main" val="1508212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4.  White Paper Sub-Committee Update </a:t>
            </a:r>
            <a:br>
              <a:rPr lang="en-US" b="1" dirty="0"/>
            </a:br>
            <a:r>
              <a:rPr lang="en-US" sz="2800" dirty="0"/>
              <a:t>Ken Wacks (Ken Wacks Associates)</a:t>
            </a:r>
            <a:endParaRPr lang="en-US" dirty="0"/>
          </a:p>
        </p:txBody>
      </p:sp>
      <p:sp>
        <p:nvSpPr>
          <p:cNvPr id="10" name="Text Placeholder 9">
            <a:extLst>
              <a:ext uri="{FF2B5EF4-FFF2-40B4-BE49-F238E27FC236}">
                <a16:creationId xmlns:a16="http://schemas.microsoft.com/office/drawing/2014/main" id="{66421E13-941D-487E-9F8E-DCFA3FE9C646}"/>
              </a:ext>
            </a:extLst>
          </p:cNvPr>
          <p:cNvSpPr>
            <a:spLocks noGrp="1"/>
          </p:cNvSpPr>
          <p:nvPr>
            <p:ph type="body" sz="quarter" idx="12"/>
          </p:nvPr>
        </p:nvSpPr>
        <p:spPr>
          <a:xfrm>
            <a:off x="839788" y="1233488"/>
            <a:ext cx="10512425" cy="1339060"/>
          </a:xfrm>
        </p:spPr>
        <p:txBody>
          <a:bodyPr>
            <a:normAutofit lnSpcReduction="10000"/>
          </a:bodyPr>
          <a:lstStyle/>
          <a:p>
            <a:pPr marL="0" indent="0">
              <a:buNone/>
            </a:pPr>
            <a:r>
              <a:rPr lang="en-US" dirty="0"/>
              <a:t>4.2 In Progress:  </a:t>
            </a:r>
          </a:p>
          <a:p>
            <a:pPr marL="0" indent="0">
              <a:buNone/>
            </a:pPr>
            <a:r>
              <a:rPr lang="en-US" dirty="0"/>
              <a:t>“Needlepoint Bipolar Ionization and its Contribution to Smart and Safe Buildings” </a:t>
            </a:r>
          </a:p>
          <a:p>
            <a:endParaRPr lang="en-CA"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9</a:t>
            </a:fld>
            <a:endParaRPr lang="en-US"/>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162490" y="21669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endParaRPr lang="en-US" sz="6600" b="1" dirty="0">
              <a:solidFill>
                <a:srgbClr val="464646"/>
              </a:solidFill>
              <a:latin typeface="Montserrat"/>
            </a:endParaRPr>
          </a:p>
        </p:txBody>
      </p:sp>
      <p:sp>
        <p:nvSpPr>
          <p:cNvPr id="2" name="TextBox 1">
            <a:extLst>
              <a:ext uri="{FF2B5EF4-FFF2-40B4-BE49-F238E27FC236}">
                <a16:creationId xmlns:a16="http://schemas.microsoft.com/office/drawing/2014/main" id="{F49F4E2B-EEB0-4736-A001-E9CD8947E750}"/>
              </a:ext>
            </a:extLst>
          </p:cNvPr>
          <p:cNvSpPr txBox="1"/>
          <p:nvPr/>
        </p:nvSpPr>
        <p:spPr>
          <a:xfrm>
            <a:off x="839788" y="2572548"/>
            <a:ext cx="12877800" cy="2308324"/>
          </a:xfrm>
          <a:prstGeom prst="rect">
            <a:avLst/>
          </a:prstGeom>
          <a:noFill/>
        </p:spPr>
        <p:txBody>
          <a:bodyPr wrap="square" numCol="2" rtlCol="0">
            <a:spAutoFit/>
          </a:bodyPr>
          <a:lstStyle/>
          <a:p>
            <a:pPr lvl="0"/>
            <a:r>
              <a:rPr lang="en-US" sz="1600" b="1" dirty="0">
                <a:solidFill>
                  <a:srgbClr val="464646"/>
                </a:solidFill>
              </a:rPr>
              <a:t>Pure Air Control Services, Inc. (Chair)</a:t>
            </a:r>
          </a:p>
          <a:p>
            <a:pPr lvl="0"/>
            <a:endParaRPr lang="en-US" sz="1600" dirty="0">
              <a:solidFill>
                <a:srgbClr val="464646"/>
              </a:solidFill>
              <a:latin typeface="Montserrat"/>
            </a:endParaRPr>
          </a:p>
          <a:p>
            <a:pPr lvl="0"/>
            <a:endParaRPr lang="en-CA" sz="1600" dirty="0">
              <a:solidFill>
                <a:srgbClr val="464646"/>
              </a:solidFill>
              <a:latin typeface="Montserrat"/>
            </a:endParaRPr>
          </a:p>
          <a:p>
            <a:pPr lvl="0"/>
            <a:endParaRPr lang="en-CA" sz="1600" dirty="0">
              <a:solidFill>
                <a:srgbClr val="464646"/>
              </a:solidFill>
            </a:endParaRPr>
          </a:p>
          <a:p>
            <a:pPr lvl="0"/>
            <a:endParaRPr lang="en-CA" sz="1600" dirty="0">
              <a:solidFill>
                <a:srgbClr val="464646"/>
              </a:solidFill>
            </a:endParaRPr>
          </a:p>
          <a:p>
            <a:pPr lvl="0"/>
            <a:endParaRPr lang="en-CA" sz="1600" dirty="0">
              <a:solidFill>
                <a:srgbClr val="464646"/>
              </a:solidFill>
            </a:endParaRPr>
          </a:p>
          <a:p>
            <a:pPr lvl="0"/>
            <a:endParaRPr lang="en-CA" sz="1600" dirty="0">
              <a:solidFill>
                <a:srgbClr val="464646"/>
              </a:solidFill>
            </a:endParaRPr>
          </a:p>
          <a:p>
            <a:pPr lvl="0"/>
            <a:endParaRPr lang="en-CA" sz="1600" dirty="0">
              <a:solidFill>
                <a:srgbClr val="464646"/>
              </a:solidFill>
            </a:endParaRPr>
          </a:p>
          <a:p>
            <a:pPr lvl="0"/>
            <a:endParaRPr lang="en-CA" sz="1600" dirty="0">
              <a:solidFill>
                <a:srgbClr val="464646"/>
              </a:solidFill>
            </a:endParaRPr>
          </a:p>
        </p:txBody>
      </p:sp>
      <p:pic>
        <p:nvPicPr>
          <p:cNvPr id="7" name="Picture 6">
            <a:extLst>
              <a:ext uri="{FF2B5EF4-FFF2-40B4-BE49-F238E27FC236}">
                <a16:creationId xmlns:a16="http://schemas.microsoft.com/office/drawing/2014/main" id="{E1F01D96-BF3B-4D67-A2B2-9290CA743B11}"/>
              </a:ext>
            </a:extLst>
          </p:cNvPr>
          <p:cNvPicPr>
            <a:picLocks noChangeAspect="1"/>
          </p:cNvPicPr>
          <p:nvPr/>
        </p:nvPicPr>
        <p:blipFill>
          <a:blip r:embed="rId2"/>
          <a:stretch>
            <a:fillRect/>
          </a:stretch>
        </p:blipFill>
        <p:spPr>
          <a:xfrm>
            <a:off x="9469417" y="2773767"/>
            <a:ext cx="2143125" cy="2143125"/>
          </a:xfrm>
          <a:prstGeom prst="rect">
            <a:avLst/>
          </a:prstGeom>
        </p:spPr>
      </p:pic>
    </p:spTree>
    <p:extLst>
      <p:ext uri="{BB962C8B-B14F-4D97-AF65-F5344CB8AC3E}">
        <p14:creationId xmlns:p14="http://schemas.microsoft.com/office/powerpoint/2010/main" val="2103695462"/>
      </p:ext>
    </p:extLst>
  </p:cSld>
  <p:clrMapOvr>
    <a:masterClrMapping/>
  </p:clrMapOvr>
</p:sld>
</file>

<file path=ppt/theme/theme1.xml><?xml version="1.0" encoding="utf-8"?>
<a:theme xmlns:a="http://schemas.openxmlformats.org/drawingml/2006/main" name="CABA Presentation 1">
  <a:themeElements>
    <a:clrScheme name="CABA Presentation">
      <a:dk1>
        <a:srgbClr val="E83E1D"/>
      </a:dk1>
      <a:lt1>
        <a:srgbClr val="FFFFFF"/>
      </a:lt1>
      <a:dk2>
        <a:srgbClr val="464646"/>
      </a:dk2>
      <a:lt2>
        <a:srgbClr val="D7D7D7"/>
      </a:lt2>
      <a:accent1>
        <a:srgbClr val="009DF7"/>
      </a:accent1>
      <a:accent2>
        <a:srgbClr val="7A7A7A"/>
      </a:accent2>
      <a:accent3>
        <a:srgbClr val="F49200"/>
      </a:accent3>
      <a:accent4>
        <a:srgbClr val="2BAC3A"/>
      </a:accent4>
      <a:accent5>
        <a:srgbClr val="FFED00"/>
      </a:accent5>
      <a:accent6>
        <a:srgbClr val="912583"/>
      </a:accent6>
      <a:hlink>
        <a:srgbClr val="009DF7"/>
      </a:hlink>
      <a:folHlink>
        <a:srgbClr val="7A7A7A"/>
      </a:folHlink>
    </a:clrScheme>
    <a:fontScheme name="Scenariio">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BA Presentation 2018.potx" id="{98D26EC6-AE9B-494F-A44F-E252D094523E}" vid="{D435817C-20ED-454E-8F26-51F322C3469C}"/>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6C827C2D24DC641BF3335721A0BFAD0" ma:contentTypeVersion="12" ma:contentTypeDescription="Create a new document." ma:contentTypeScope="" ma:versionID="0cc3287f1c372df7e125544d0ff6278f">
  <xsd:schema xmlns:xsd="http://www.w3.org/2001/XMLSchema" xmlns:xs="http://www.w3.org/2001/XMLSchema" xmlns:p="http://schemas.microsoft.com/office/2006/metadata/properties" xmlns:ns2="94aa7f9c-35f7-4afe-8da5-56a177c74bd1" xmlns:ns3="d0c6ae89-1a0c-40bd-bfa0-b278409e1f38" targetNamespace="http://schemas.microsoft.com/office/2006/metadata/properties" ma:root="true" ma:fieldsID="f79f373fcb90de526e9887bc67f6a73c" ns2:_="" ns3:_="">
    <xsd:import namespace="94aa7f9c-35f7-4afe-8da5-56a177c74bd1"/>
    <xsd:import namespace="d0c6ae89-1a0c-40bd-bfa0-b278409e1f3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aa7f9c-35f7-4afe-8da5-56a177c74b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c6ae89-1a0c-40bd-bfa0-b278409e1f3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B87FFC-8087-4AC6-AABC-4206F5BE8805}">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35E6DC5-C4BB-4E24-8BD2-D1483242CDF4}">
  <ds:schemaRefs>
    <ds:schemaRef ds:uri="http://schemas.microsoft.com/sharepoint/v3/contenttype/forms"/>
  </ds:schemaRefs>
</ds:datastoreItem>
</file>

<file path=customXml/itemProps3.xml><?xml version="1.0" encoding="utf-8"?>
<ds:datastoreItem xmlns:ds="http://schemas.openxmlformats.org/officeDocument/2006/customXml" ds:itemID="{4736D0B4-E174-4B57-977B-C2BCE687BC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aa7f9c-35f7-4afe-8da5-56a177c74bd1"/>
    <ds:schemaRef ds:uri="d0c6ae89-1a0c-40bd-bfa0-b278409e1f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4092</TotalTime>
  <Words>1363</Words>
  <Application>Microsoft Office PowerPoint</Application>
  <PresentationFormat>Widescreen</PresentationFormat>
  <Paragraphs>222</Paragraphs>
  <Slides>34</Slides>
  <Notes>15</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34</vt:i4>
      </vt:variant>
    </vt:vector>
  </HeadingPairs>
  <TitlesOfParts>
    <vt:vector size="44" baseType="lpstr">
      <vt:lpstr>Arial</vt:lpstr>
      <vt:lpstr>Calibri</vt:lpstr>
      <vt:lpstr>Helvetica</vt:lpstr>
      <vt:lpstr>Merriweather</vt:lpstr>
      <vt:lpstr>Montserrat</vt:lpstr>
      <vt:lpstr>Montserrat Light</vt:lpstr>
      <vt:lpstr>Proxima Nova</vt:lpstr>
      <vt:lpstr>CABA Presentation 1</vt:lpstr>
      <vt:lpstr>Simple Light</vt:lpstr>
      <vt:lpstr>Spearmint</vt:lpstr>
      <vt:lpstr>Intelligent Buildings Council (IBC)   </vt:lpstr>
      <vt:lpstr>1.  Agenda Greg Walker (CABA) </vt:lpstr>
      <vt:lpstr>2.  Call to Order, Welcome, Introductions, About the IBC Trevor Nightingale (National Research Council) </vt:lpstr>
      <vt:lpstr>3.  Administrative  Trevor Nightingale (National Research Council)</vt:lpstr>
      <vt:lpstr>4.  White Paper Sub-Committee Update  Ken Wacks (Ken Wacks Associates)</vt:lpstr>
      <vt:lpstr>4.  White Paper Sub-Committee Update  Ken Wacks (Ken Wacks Associates)</vt:lpstr>
      <vt:lpstr>4.  White Paper Sub-Committee Update  Ken Wacks (Ken Wacks Associates)</vt:lpstr>
      <vt:lpstr>4.  White Paper Sub-Committee Update  Ken Wacks (Ken Wacks Associates)</vt:lpstr>
      <vt:lpstr>4.  White Paper Sub-Committee Update  Ken Wacks (Ken Wacks Associates)</vt:lpstr>
      <vt:lpstr>4.  White Paper Sub-Committee Update  Ken Wacks (Ken Wacks Associates)</vt:lpstr>
      <vt:lpstr>4.  White Paper Sub-Committee Update  Ken Wacks (Ken Wacks Associates)</vt:lpstr>
      <vt:lpstr>PowerPoint Presentation</vt:lpstr>
      <vt:lpstr>Developing the Connected Building The Sinclair Hotel</vt:lpstr>
      <vt:lpstr>PowerPoint Presentation</vt:lpstr>
      <vt:lpstr>PowerPoint Presentation</vt:lpstr>
      <vt:lpstr>PowerPoint Presentation</vt:lpstr>
      <vt:lpstr>PowerPoint Presentation</vt:lpstr>
      <vt:lpstr>PowerPoint Presentation</vt:lpstr>
      <vt:lpstr>Digital Electricity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connected. verb</vt:lpstr>
      <vt:lpstr>5.  Keynote - Questions?  Terrence DeFranco (Iota Communications, Inc.)  </vt:lpstr>
      <vt:lpstr>6.  Research Update Greg Walker (CABA)  </vt:lpstr>
      <vt:lpstr>6.  Research Update Michael Levy (Harbor Research, Inc.)</vt:lpstr>
      <vt:lpstr>6.  Research Update Harsha Chandrashekar (Honeywell International Inc)</vt:lpstr>
      <vt:lpstr>7.  New Business Trevor Nightingale (National Research Council)</vt:lpstr>
      <vt:lpstr>8.  Adjournment Trevor Nightingale (National Research Council)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Rawlson King</dc:creator>
  <cp:lastModifiedBy>Conrad McCallum</cp:lastModifiedBy>
  <cp:revision>65</cp:revision>
  <dcterms:created xsi:type="dcterms:W3CDTF">2018-08-09T13:04:51Z</dcterms:created>
  <dcterms:modified xsi:type="dcterms:W3CDTF">2020-11-18T13:44:33Z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0x010100E6C827C2D24DC641BF3335721A0BFAD0</vt:lpwstr>
  </property>
</Properties>
</file>