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5" r:id="rId1"/>
  </p:sldMasterIdLst>
  <p:notesMasterIdLst>
    <p:notesMasterId r:id="rId23"/>
  </p:notesMasterIdLst>
  <p:sldIdLst>
    <p:sldId id="256" r:id="rId2"/>
    <p:sldId id="273" r:id="rId3"/>
    <p:sldId id="337" r:id="rId4"/>
    <p:sldId id="529" r:id="rId5"/>
    <p:sldId id="519" r:id="rId6"/>
    <p:sldId id="527" r:id="rId7"/>
    <p:sldId id="528" r:id="rId8"/>
    <p:sldId id="260" r:id="rId9"/>
    <p:sldId id="265" r:id="rId10"/>
    <p:sldId id="272" r:id="rId11"/>
    <p:sldId id="266" r:id="rId12"/>
    <p:sldId id="267" r:id="rId13"/>
    <p:sldId id="268" r:id="rId14"/>
    <p:sldId id="269" r:id="rId15"/>
    <p:sldId id="270" r:id="rId16"/>
    <p:sldId id="474" r:id="rId17"/>
    <p:sldId id="271" r:id="rId18"/>
    <p:sldId id="520" r:id="rId19"/>
    <p:sldId id="522" r:id="rId20"/>
    <p:sldId id="523" r:id="rId21"/>
    <p:sldId id="264"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9029" autoAdjust="0"/>
  </p:normalViewPr>
  <p:slideViewPr>
    <p:cSldViewPr snapToGrid="0" snapToObjects="1">
      <p:cViewPr>
        <p:scale>
          <a:sx n="74" d="100"/>
          <a:sy n="74" d="100"/>
        </p:scale>
        <p:origin x="920" y="256"/>
      </p:cViewPr>
      <p:guideLst>
        <p:guide orient="horz" pos="2160"/>
        <p:guide pos="3840"/>
      </p:guideLst>
    </p:cSldViewPr>
  </p:slideViewPr>
  <p:outlineViewPr>
    <p:cViewPr>
      <p:scale>
        <a:sx n="33" d="100"/>
        <a:sy n="33" d="100"/>
      </p:scale>
      <p:origin x="0" y="-1120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79" d="100"/>
          <a:sy n="79" d="100"/>
        </p:scale>
        <p:origin x="2744"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78" tIns="46239" rIns="92478" bIns="46239" rtlCol="0"/>
          <a:lstStyle>
            <a:lvl1pPr algn="l">
              <a:defRPr sz="1100"/>
            </a:lvl1pPr>
          </a:lstStyle>
          <a:p>
            <a:endParaRPr lang="en-US"/>
          </a:p>
        </p:txBody>
      </p:sp>
      <p:sp>
        <p:nvSpPr>
          <p:cNvPr id="3" name="Date Placeholder 2"/>
          <p:cNvSpPr>
            <a:spLocks noGrp="1"/>
          </p:cNvSpPr>
          <p:nvPr>
            <p:ph type="dt" idx="1"/>
          </p:nvPr>
        </p:nvSpPr>
        <p:spPr>
          <a:xfrm>
            <a:off x="3936767" y="1"/>
            <a:ext cx="3011699" cy="463407"/>
          </a:xfrm>
          <a:prstGeom prst="rect">
            <a:avLst/>
          </a:prstGeom>
        </p:spPr>
        <p:txBody>
          <a:bodyPr vert="horz" lIns="92478" tIns="46239" rIns="92478" bIns="46239" rtlCol="0"/>
          <a:lstStyle>
            <a:lvl1pPr algn="r">
              <a:defRPr sz="1100"/>
            </a:lvl1pPr>
          </a:lstStyle>
          <a:p>
            <a:fld id="{8BB321ED-B2C9-0D48-956F-A92D3C19091A}" type="datetimeFigureOut">
              <a:rPr lang="en-US" smtClean="0"/>
              <a:t>1/13/2019</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78" tIns="46239" rIns="92478" bIns="46239"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78" tIns="46239" rIns="92478" bIns="46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6"/>
          </a:xfrm>
          <a:prstGeom prst="rect">
            <a:avLst/>
          </a:prstGeom>
        </p:spPr>
        <p:txBody>
          <a:bodyPr vert="horz" lIns="92478" tIns="46239" rIns="92478" bIns="46239" rtlCol="0" anchor="b"/>
          <a:lstStyle>
            <a:lvl1pPr algn="l">
              <a:defRPr sz="1100"/>
            </a:lvl1pPr>
          </a:lstStyle>
          <a:p>
            <a:endParaRPr lang="en-US"/>
          </a:p>
        </p:txBody>
      </p:sp>
      <p:sp>
        <p:nvSpPr>
          <p:cNvPr id="7" name="Slide Number Placeholder 6"/>
          <p:cNvSpPr>
            <a:spLocks noGrp="1"/>
          </p:cNvSpPr>
          <p:nvPr>
            <p:ph type="sldNum" sz="quarter" idx="5"/>
          </p:nvPr>
        </p:nvSpPr>
        <p:spPr>
          <a:xfrm>
            <a:off x="3936767" y="8772670"/>
            <a:ext cx="3011699" cy="463406"/>
          </a:xfrm>
          <a:prstGeom prst="rect">
            <a:avLst/>
          </a:prstGeom>
        </p:spPr>
        <p:txBody>
          <a:bodyPr vert="horz" lIns="92478" tIns="46239" rIns="92478" bIns="46239" rtlCol="0" anchor="b"/>
          <a:lstStyle>
            <a:lvl1pPr algn="r">
              <a:defRPr sz="11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i="1" dirty="0">
                <a:solidFill>
                  <a:srgbClr val="0070C0"/>
                </a:solidFill>
              </a:rPr>
              <a:t>This CABA Boutique Research Project was conducted by the National Research Council Canada (NRC), and received financial and technical support from: Intel, Schneider Electric, United Technologies, Philips, </a:t>
            </a:r>
            <a:r>
              <a:rPr lang="en-CA" i="1" dirty="0" err="1">
                <a:solidFill>
                  <a:srgbClr val="0070C0"/>
                </a:solidFill>
              </a:rPr>
              <a:t>Distech</a:t>
            </a:r>
            <a:r>
              <a:rPr lang="en-CA" i="1" dirty="0">
                <a:solidFill>
                  <a:srgbClr val="0070C0"/>
                </a:solidFill>
              </a:rPr>
              <a:t>, Pella, and NRC.</a:t>
            </a:r>
            <a:endParaRPr lang="en-US" i="1" dirty="0">
              <a:solidFill>
                <a:srgbClr val="0070C0"/>
              </a:solidFill>
            </a:endParaRPr>
          </a:p>
        </p:txBody>
      </p:sp>
      <p:sp>
        <p:nvSpPr>
          <p:cNvPr id="4" name="Slide Number Placeholder 3"/>
          <p:cNvSpPr>
            <a:spLocks noGrp="1"/>
          </p:cNvSpPr>
          <p:nvPr>
            <p:ph type="sldNum" sz="quarter" idx="10"/>
          </p:nvPr>
        </p:nvSpPr>
        <p:spPr/>
        <p:txBody>
          <a:bodyPr/>
          <a:lstStyle/>
          <a:p>
            <a:fld id="{FD05A919-F8AD-A64A-BEA2-B66A6D0F2D45}" type="slidenum">
              <a:rPr lang="en-US" smtClean="0"/>
              <a:t>1</a:t>
            </a:fld>
            <a:endParaRPr lang="en-US"/>
          </a:p>
        </p:txBody>
      </p:sp>
    </p:spTree>
    <p:extLst>
      <p:ext uri="{BB962C8B-B14F-4D97-AF65-F5344CB8AC3E}">
        <p14:creationId xmlns:p14="http://schemas.microsoft.com/office/powerpoint/2010/main" val="336073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baseline="0" dirty="0"/>
              <a:t>-Multi-metric approach because </a:t>
            </a:r>
            <a:r>
              <a:rPr lang="en-CA" b="1" baseline="0" dirty="0"/>
              <a:t>traditional approach not working, </a:t>
            </a:r>
            <a:r>
              <a:rPr lang="en-CA" baseline="0" dirty="0"/>
              <a:t>traditional how to change building and look at output, problem is hard to measure output.  </a:t>
            </a:r>
          </a:p>
          <a:p>
            <a:r>
              <a:rPr lang="en-CA" b="1" baseline="0" dirty="0"/>
              <a:t>- Metrics not measure in same way </a:t>
            </a:r>
          </a:p>
          <a:p>
            <a:endParaRPr lang="en-CA" baseline="0" dirty="0"/>
          </a:p>
          <a:p>
            <a:r>
              <a:rPr lang="en-CA" baseline="0" dirty="0"/>
              <a:t>------------------------------------------------------------------------------------------------</a:t>
            </a:r>
          </a:p>
          <a:p>
            <a:r>
              <a:rPr lang="en-CA" sz="900" baseline="0" dirty="0"/>
              <a:t>http://www.worldgbc.org/activities/health-wellbeing-productivity-offices/</a:t>
            </a:r>
          </a:p>
          <a:p>
            <a:r>
              <a:rPr lang="en-CA" sz="900" baseline="0" dirty="0"/>
              <a:t>https://www.caba.org/CABA/Research/White_Papers/CABA/Research/White_Papers.aspx?hkey=dc58d25d-3db4-4273-b05f-471d8d30e00b</a:t>
            </a:r>
          </a:p>
          <a:p>
            <a:endParaRPr lang="en-CA" sz="900" baseline="0" dirty="0"/>
          </a:p>
          <a:p>
            <a:r>
              <a:rPr lang="en-CA" sz="900" dirty="0"/>
              <a:t>No broadly accepted definition of what constitutes appropriate metrics for office work. At one time decision-makers sought very simple cause-and-effect relationships; i.e. “If I replace &lt;BUILDING FEATURE X&gt; with &lt;BUILDING FEATURE Y&gt; then productivity (simply thought of as the amount of work produced by an individual) will increase by Z%”. This is partly a hangover from an industrial production line model of productivity in terms of output of standard units.</a:t>
            </a:r>
            <a:endParaRPr lang="en-US" sz="900" dirty="0"/>
          </a:p>
          <a:p>
            <a:r>
              <a:rPr lang="en-CA" sz="900" dirty="0"/>
              <a:t>There is increasing acceptance that such a model is not applicable to most white-collar workplaces, where output is rarely measurable in such terms. Instead, productivity is better represented by a basket of metrics, sometimes measured in different units, that all influence the overall balance of costs and revenues in an organization. </a:t>
            </a:r>
          </a:p>
          <a:p>
            <a:r>
              <a:rPr lang="en-CA" sz="900" dirty="0"/>
              <a:t>Building features can affect both input costs and output values. Poor indoor air quality could result in increased illness absence (a cost). Employees who are not ill might have increased workloads to compensate for absent colleagues, and this could in turn result in lowered output quality (reduced output value). This is a more complex and nuanced approach than the simple industrial relationship, but offers a pathway to move forward in this domain that an overly simple metric does not offer. </a:t>
            </a:r>
          </a:p>
          <a:p>
            <a:r>
              <a:rPr lang="en-US" sz="900" dirty="0" err="1"/>
              <a:t>Oseland</a:t>
            </a:r>
            <a:r>
              <a:rPr lang="en-US" sz="900" dirty="0"/>
              <a:t> and Burton (2012) noted that while most researchers acknowledge that there is an under-appreciated relationship between office design and environmental conditions and (organizational) productivity, the fact that it is difficult to quantify means that it is.</a:t>
            </a:r>
          </a:p>
          <a:p>
            <a:r>
              <a:rPr lang="en-US" sz="900" dirty="0"/>
              <a:t>The only metric typically used in relation to the workplace has been size, which has led to strategies that promote density, and thus a saving on the one metric used, rather than the well-being and performance of those inhabiting the space.  Indeed, </a:t>
            </a:r>
            <a:r>
              <a:rPr lang="en-US" sz="900" dirty="0" err="1"/>
              <a:t>Oseland</a:t>
            </a:r>
            <a:r>
              <a:rPr lang="en-US" sz="900" dirty="0"/>
              <a:t> and Burton (2012) found that “… only one in eight organizations had productivity metrics in place and none monitored the relationship between the environmental conditions and business performance.”  Lacking metrics in this domain, organizations tend to focus on the real-estate costs of space, which are easily measured and monetized.  </a:t>
            </a:r>
          </a:p>
          <a:p>
            <a:r>
              <a:rPr lang="en-US" sz="900" dirty="0"/>
              <a:t>This is exacerbated by the classic split incentive problem, facilities management typically reports to the CFO/COO, with a motivation to cut costs, rather than to an executive with a responsibility for employee well-being or workflow optimization (The </a:t>
            </a:r>
            <a:r>
              <a:rPr lang="en-US" sz="900" dirty="0" err="1"/>
              <a:t>Stoddart</a:t>
            </a:r>
            <a:r>
              <a:rPr lang="en-US" sz="900" dirty="0"/>
              <a:t> Review, 2016).</a:t>
            </a:r>
          </a:p>
          <a:p>
            <a:endParaRPr lang="en-US" sz="900" dirty="0"/>
          </a:p>
          <a:p>
            <a:r>
              <a:rPr lang="en-US" sz="900" dirty="0"/>
              <a:t>Multi-metric definitions for organizational productivity have emerged from major international organizations in recent years; i.e. CABA and the WGBC.  Such a balanced scorecard approach is now common in other domains for business decision-making.  WGBC also noted that data on many of these metrics already exist in most large organizations, but are not typically collated and correlated with building conditions.  We’ll list these metrics on later slides.</a:t>
            </a:r>
          </a:p>
          <a:p>
            <a:endParaRPr lang="en-US" sz="900" dirty="0"/>
          </a:p>
          <a:p>
            <a:pPr defTabSz="924775"/>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endParaRPr lang="en-CA" sz="900" dirty="0"/>
          </a:p>
          <a:p>
            <a:endParaRPr lang="en-CA" baseline="0" dirty="0"/>
          </a:p>
        </p:txBody>
      </p:sp>
      <p:sp>
        <p:nvSpPr>
          <p:cNvPr id="4" name="Slide Number Placeholder 3"/>
          <p:cNvSpPr>
            <a:spLocks noGrp="1"/>
          </p:cNvSpPr>
          <p:nvPr>
            <p:ph type="sldNum" sz="quarter" idx="10"/>
          </p:nvPr>
        </p:nvSpPr>
        <p:spPr/>
        <p:txBody>
          <a:bodyPr/>
          <a:lstStyle/>
          <a:p>
            <a:fld id="{FD05A919-F8AD-A64A-BEA2-B66A6D0F2D45}" type="slidenum">
              <a:rPr lang="en-US" smtClean="0"/>
              <a:t>10</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r>
              <a:rPr lang="en-CA" b="1" dirty="0"/>
              <a:t>Most start with benchmarking</a:t>
            </a:r>
            <a:r>
              <a:rPr lang="en-CA" dirty="0"/>
              <a:t>, so we did that also </a:t>
            </a:r>
          </a:p>
          <a:p>
            <a:pPr marL="171450" indent="-171450">
              <a:buFontTx/>
              <a:buChar char="-"/>
            </a:pPr>
            <a:r>
              <a:rPr lang="en-CA" dirty="0"/>
              <a:t>Look at what strategies </a:t>
            </a:r>
          </a:p>
          <a:p>
            <a:pPr marL="171450" indent="-171450">
              <a:buFontTx/>
              <a:buChar char="-"/>
            </a:pPr>
            <a:r>
              <a:rPr lang="en-CA" dirty="0"/>
              <a:t>Most benchmark using </a:t>
            </a:r>
            <a:r>
              <a:rPr lang="en-CA" b="1" dirty="0"/>
              <a:t>analogies or equivalencies </a:t>
            </a:r>
          </a:p>
          <a:p>
            <a:pPr marL="171450" indent="-171450">
              <a:buFontTx/>
              <a:buChar char="-"/>
            </a:pPr>
            <a:r>
              <a:rPr lang="en-CA" dirty="0"/>
              <a:t>Monetization has to be done locally (utility cost change from place to place, for example) </a:t>
            </a:r>
          </a:p>
          <a:p>
            <a:endParaRPr lang="en-CA" dirty="0"/>
          </a:p>
          <a:p>
            <a:r>
              <a:rPr lang="en-CA" dirty="0"/>
              <a:t>---------------------------------------------------------------------------------------------------------</a:t>
            </a:r>
          </a:p>
          <a:p>
            <a:r>
              <a:rPr lang="en-CA" sz="900" dirty="0"/>
              <a:t>IMAGE + </a:t>
            </a:r>
            <a:r>
              <a:rPr lang="en-CA" sz="900" baseline="0" dirty="0"/>
              <a:t>https://openclipart.org/</a:t>
            </a:r>
          </a:p>
          <a:p>
            <a:endParaRPr lang="en-CA" sz="900" baseline="0" dirty="0"/>
          </a:p>
          <a:p>
            <a:pPr defTabSz="924775">
              <a:defRPr/>
            </a:pPr>
            <a:r>
              <a:rPr lang="en-US" sz="900" baseline="0" dirty="0"/>
              <a:t>It might be helpful to compare elements of our approach with org. prod. to way that energy efficiency upgrades are evaluated.</a:t>
            </a:r>
          </a:p>
          <a:p>
            <a:pPr defTabSz="924775">
              <a:defRPr/>
            </a:pPr>
            <a:r>
              <a:rPr lang="en-US" sz="900" baseline="0" dirty="0"/>
              <a:t>The energy process usually begins with benchmarking. If a building operator benchmarks their building’s energy use against other similar buildings and observes underperformance, they obtain a signal that energy saving in their building is a reasonable priority, and is likely to be fruitful. Similarly, establishing suitable benchmarks for the proposed organizational productivity metrics will enable decision-makers to understand whether or not their own building’s metrics are lower than desired. This might be expected to motivate them to look at options to improve these metrics.</a:t>
            </a:r>
          </a:p>
          <a:p>
            <a:r>
              <a:rPr lang="en-US" sz="900" baseline="0" dirty="0"/>
              <a:t>Several options to improve energy performance would then be considered, and their expected costs and benefits, based on existing knowledge and case studies, compared.  These costs/benefits must be assessed by experts locally, as the local costs of </a:t>
            </a:r>
            <a:r>
              <a:rPr lang="en-US" sz="900" baseline="0" dirty="0" err="1"/>
              <a:t>labour</a:t>
            </a:r>
            <a:r>
              <a:rPr lang="en-US" sz="900" baseline="0" dirty="0"/>
              <a:t>, components, and energy will vary from place to place.  Similarly, multiple approaches to improving org. prod. may be considered and their costs/benefits evaluated using local multipliers.  Rather than providing simple monetary equivalents we propose to provide the information to organizations such that they can go through a monetization exercise themselves, should they wish to do so, using assumptions and multipliers that unique to them. </a:t>
            </a:r>
          </a:p>
          <a:p>
            <a:pPr defTabSz="924775">
              <a:defRPr/>
            </a:pPr>
            <a:r>
              <a:rPr lang="en-US" sz="900" baseline="0" dirty="0"/>
              <a:t>Note that when talking about energy upgrades, the benefits are often expressed in equivalent units, it is like taking so many cars off the road, or planting so many trees. The positioning of such information in different units (cars, not dollars, not kWh) can be more appealing to some decision-makers.</a:t>
            </a:r>
          </a:p>
          <a:p>
            <a:r>
              <a:rPr lang="en-US" sz="900" baseline="0" dirty="0"/>
              <a:t>As an example, consider a relatively straightforward metric of clear organizational value, absenteeism. Suppose we demonstrated that a particular building technology reduced absenteeism by one day per person per year. It may be true that a workplace health program can also be shown to reduce absenteeism by one day per person per year. In this (fictitious) example, one could say that installing this building technology was like giving everyone access to a workplace health program (with respect to absenteeism, at least!).</a:t>
            </a:r>
          </a:p>
          <a:p>
            <a:endParaRPr lang="en-US" sz="900" baseline="0" dirty="0"/>
          </a:p>
          <a:p>
            <a:pPr defTabSz="924775"/>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endParaRPr lang="en-US" sz="900" baseline="0" dirty="0"/>
          </a:p>
          <a:p>
            <a:endParaRPr lang="en-CA" baseline="0" dirty="0"/>
          </a:p>
        </p:txBody>
      </p:sp>
      <p:sp>
        <p:nvSpPr>
          <p:cNvPr id="4" name="Slide Number Placeholder 3"/>
          <p:cNvSpPr>
            <a:spLocks noGrp="1"/>
          </p:cNvSpPr>
          <p:nvPr>
            <p:ph type="sldNum" sz="quarter" idx="10"/>
          </p:nvPr>
        </p:nvSpPr>
        <p:spPr/>
        <p:txBody>
          <a:bodyPr/>
          <a:lstStyle/>
          <a:p>
            <a:fld id="{FD05A919-F8AD-A64A-BEA2-B66A6D0F2D45}" type="slidenum">
              <a:rPr lang="en-US" smtClean="0"/>
              <a:t>11</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b="1" dirty="0"/>
              <a:t>6 metrics </a:t>
            </a:r>
          </a:p>
          <a:p>
            <a:r>
              <a:rPr lang="en-CA" dirty="0"/>
              <a:t>-we thoughts complaints to the </a:t>
            </a:r>
            <a:r>
              <a:rPr lang="en-CA" b="1" dirty="0"/>
              <a:t>FM would be valuable but we were not able to find much info </a:t>
            </a:r>
            <a:r>
              <a:rPr lang="en-CA" dirty="0"/>
              <a:t>on this metric.  This is a </a:t>
            </a:r>
            <a:r>
              <a:rPr lang="en-CA" b="1" dirty="0"/>
              <a:t>research gap to be filled </a:t>
            </a:r>
          </a:p>
          <a:p>
            <a:pPr marL="171450" indent="-171450">
              <a:buFontTx/>
              <a:buChar char="-"/>
            </a:pPr>
            <a:r>
              <a:rPr lang="en-CA" sz="1200" b="1" dirty="0"/>
              <a:t>not arbitrary --interplay of workplace environment elements, employee effects and behaviours, and organizational outcomes established by a logical connecting of multiple well-established studies. </a:t>
            </a:r>
          </a:p>
          <a:p>
            <a:pPr marL="171450" indent="-171450">
              <a:buFontTx/>
              <a:buChar char="-"/>
            </a:pPr>
            <a:r>
              <a:rPr lang="en-CA" sz="1200" b="1" dirty="0"/>
              <a:t>No single study has ever measured all </a:t>
            </a:r>
            <a:r>
              <a:rPr lang="en-CA" sz="1200" dirty="0"/>
              <a:t>of these metrics and demonstrated their interaction.</a:t>
            </a:r>
          </a:p>
          <a:p>
            <a:r>
              <a:rPr lang="en-CA" sz="1200" dirty="0"/>
              <a:t>     Complaints to the facility manager was a target metric, but we were unable to find any usable studies – this is an important research gap.</a:t>
            </a:r>
          </a:p>
          <a:p>
            <a:r>
              <a:rPr lang="en-CA" sz="1200" dirty="0"/>
              <a:t>-Benchmarks were derived from </a:t>
            </a:r>
            <a:r>
              <a:rPr lang="en-CA" sz="1200" b="1" dirty="0"/>
              <a:t>national statistical databases</a:t>
            </a:r>
            <a:r>
              <a:rPr lang="en-CA" sz="1200" dirty="0"/>
              <a:t>, or </a:t>
            </a:r>
            <a:r>
              <a:rPr lang="en-CA" sz="1200" b="1" dirty="0"/>
              <a:t>sizable peer-reviewed studies of representative buildings</a:t>
            </a:r>
            <a:r>
              <a:rPr lang="en-CA" sz="1200" dirty="0"/>
              <a:t>.</a:t>
            </a:r>
          </a:p>
          <a:p>
            <a:endParaRPr lang="en-CA" dirty="0"/>
          </a:p>
          <a:p>
            <a:r>
              <a:rPr lang="en-CA" dirty="0"/>
              <a:t>---------------------------------------------------------------------------------------------------------</a:t>
            </a:r>
          </a:p>
          <a:p>
            <a:r>
              <a:rPr lang="en-CA" sz="900" dirty="0"/>
              <a:t>IMAGE + </a:t>
            </a:r>
            <a:r>
              <a:rPr lang="en-CA" sz="900" baseline="0" dirty="0"/>
              <a:t>https://pixabay.com/en/russia-office-men-women-working-95311/</a:t>
            </a:r>
          </a:p>
          <a:p>
            <a:endParaRPr lang="en-CA" sz="900" dirty="0"/>
          </a:p>
          <a:p>
            <a:r>
              <a:rPr lang="en-CA" sz="900" dirty="0"/>
              <a:t>This is the set of org. prod. metrics used in this study, each of which have self-evident value to any organization.</a:t>
            </a:r>
          </a:p>
          <a:p>
            <a:r>
              <a:rPr lang="en-CA" sz="900" dirty="0"/>
              <a:t>The choice of these metrics was </a:t>
            </a:r>
            <a:r>
              <a:rPr lang="en-CA" sz="900" b="1" dirty="0"/>
              <a:t>not arbitrary</a:t>
            </a:r>
            <a:r>
              <a:rPr lang="en-CA" sz="900" dirty="0"/>
              <a:t>. They were derived from a conceptual model of the </a:t>
            </a:r>
            <a:r>
              <a:rPr lang="en-CA" sz="900" b="1" dirty="0"/>
              <a:t>interplay of workplace environment elements, employee effects and behaviours, and organizational outcomes established by a logical connecting of multiple well-established studies. No single study has ever measured all </a:t>
            </a:r>
            <a:r>
              <a:rPr lang="en-CA" sz="900" dirty="0"/>
              <a:t>of these metrics and demonstrated their interaction.</a:t>
            </a:r>
          </a:p>
          <a:p>
            <a:r>
              <a:rPr lang="en-CA" sz="900" dirty="0"/>
              <a:t>Complaints to the facility manager was a target metric, but we were unable to find any usable studies – this is an important research gap.</a:t>
            </a:r>
          </a:p>
          <a:p>
            <a:endParaRPr lang="en-CA" sz="900" dirty="0"/>
          </a:p>
          <a:p>
            <a:r>
              <a:rPr lang="en-CA" sz="900" dirty="0"/>
              <a:t>Benchmarks were derived from </a:t>
            </a:r>
            <a:r>
              <a:rPr lang="en-CA" sz="900" b="1" dirty="0"/>
              <a:t>national statistical databases</a:t>
            </a:r>
            <a:r>
              <a:rPr lang="en-CA" sz="900" dirty="0"/>
              <a:t>, or </a:t>
            </a:r>
            <a:r>
              <a:rPr lang="en-CA" sz="900" b="1" dirty="0"/>
              <a:t>sizable peer-reviewed studies of representative buildings</a:t>
            </a:r>
            <a:r>
              <a:rPr lang="en-CA" sz="900" dirty="0"/>
              <a:t>.</a:t>
            </a:r>
          </a:p>
          <a:p>
            <a:endParaRPr lang="en-CA" sz="900" dirty="0"/>
          </a:p>
          <a:p>
            <a:pPr defTabSz="924775"/>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FD05A919-F8AD-A64A-BEA2-B66A6D0F2D45}" type="slidenum">
              <a:rPr lang="en-US" smtClean="0"/>
              <a:t>12</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r>
              <a:rPr lang="en-US" baseline="0" dirty="0"/>
              <a:t>Multiply strategies, </a:t>
            </a:r>
          </a:p>
          <a:p>
            <a:pPr marL="171450" indent="-171450">
              <a:buFontTx/>
              <a:buChar char="-"/>
            </a:pPr>
            <a:r>
              <a:rPr lang="en-US" baseline="0" dirty="0"/>
              <a:t>“better buildings” compared to 4 others.  Wanted to have a level of comparison </a:t>
            </a:r>
          </a:p>
          <a:p>
            <a:pPr marL="171450" indent="-171450">
              <a:buFontTx/>
              <a:buChar char="-"/>
            </a:pPr>
            <a:r>
              <a:rPr lang="en-US" b="1" baseline="0" dirty="0"/>
              <a:t>Workplace health programs (health screening, advice for nutrition, fitness program)</a:t>
            </a:r>
          </a:p>
          <a:p>
            <a:pPr marL="171450" indent="-171450">
              <a:buFontTx/>
              <a:buChar char="-"/>
            </a:pPr>
            <a:r>
              <a:rPr lang="en-US" b="1" baseline="0" dirty="0"/>
              <a:t>Flexible work (working from home</a:t>
            </a:r>
            <a:r>
              <a:rPr lang="en-US" baseline="0" dirty="0"/>
              <a:t>)</a:t>
            </a:r>
          </a:p>
          <a:p>
            <a:pPr marL="171450" indent="-171450">
              <a:buFontTx/>
              <a:buChar char="-"/>
            </a:pPr>
            <a:endParaRPr lang="en-US" baseline="0" dirty="0"/>
          </a:p>
          <a:p>
            <a:pPr marL="171450" indent="-171450">
              <a:buFontTx/>
              <a:buChar char="-"/>
            </a:pPr>
            <a:r>
              <a:rPr lang="en-US" baseline="0" dirty="0"/>
              <a:t>Variety of sources:  </a:t>
            </a:r>
            <a:r>
              <a:rPr lang="en-US" b="1" baseline="0" dirty="0"/>
              <a:t>engineering, psychology , health etc</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t>4000 abstracts </a:t>
            </a:r>
            <a:r>
              <a:rPr lang="en-US" baseline="0" dirty="0"/>
              <a:t>and narrowed it down to </a:t>
            </a:r>
            <a:r>
              <a:rPr lang="en-US" b="1" baseline="0" dirty="0"/>
              <a:t>500 research report </a:t>
            </a:r>
          </a:p>
          <a:p>
            <a:pPr marL="171450" indent="-171450">
              <a:buFontTx/>
              <a:buChar char="-"/>
            </a:pPr>
            <a:r>
              <a:rPr lang="en-US" baseline="0" dirty="0"/>
              <a:t>One filter is find studies in </a:t>
            </a:r>
            <a:r>
              <a:rPr lang="en-US" b="1" baseline="0" dirty="0"/>
              <a:t>real workplaces only, not lab</a:t>
            </a:r>
          </a:p>
          <a:p>
            <a:endParaRPr lang="en-US" baseline="0" dirty="0"/>
          </a:p>
          <a:p>
            <a:r>
              <a:rPr lang="en-US" baseline="0" dirty="0"/>
              <a:t>---------------------------------------------------------------------------------------------</a:t>
            </a:r>
          </a:p>
          <a:p>
            <a:r>
              <a:rPr lang="en-US" sz="900" baseline="0" dirty="0"/>
              <a:t>IMAGE + NRC owned</a:t>
            </a:r>
          </a:p>
          <a:p>
            <a:r>
              <a:rPr lang="en-US" sz="900" baseline="0" dirty="0"/>
              <a:t>We chose to focus on strategies that we believed would be familiar to a building manager (e.g. Bonuses) or strategies that might be implemented by, or with the participation of, the building manager themselves (e.g. Office Layout, Flexible Work Options).</a:t>
            </a:r>
          </a:p>
          <a:p>
            <a:r>
              <a:rPr lang="en-US" sz="900" baseline="0" dirty="0"/>
              <a:t>Better Buildings: studies comparing outcomes from buildings with an advanced BAS vs. buildings without one, are rare or non-existent. Thus, we broadened our outlook to studies that addressed elements associated with a typical BAS in the larger sense (e.g. ventilation enhancement, advanced lighting controls), or whole-building approaches that would typically include a BAS upgrade or improvements to BAS elements (e.g. green buildings).</a:t>
            </a:r>
          </a:p>
          <a:p>
            <a:r>
              <a:rPr lang="en-US" sz="900" baseline="0" dirty="0"/>
              <a:t>Office Layout: Focus on comparison of private offices vs. open-plan. The justification for the general trend towards open-plan has typically been the expectation that it will bring increased flexibility, transparency, and enhanced communication between team members, although the underlying economic driver has been real estate-cost savings. It is a very familiar strategy, and thus serves as an excellent touchstone against which to compare other strategies.</a:t>
            </a:r>
          </a:p>
          <a:p>
            <a:r>
              <a:rPr lang="en-US" sz="900" baseline="0" dirty="0"/>
              <a:t>Workplace Health Programs: WHPs often form part of the benefits package in large organizations, with the general belief that this investment will support employee well-being, which in turn will benefit the organization’s productivity . WHPs tend to be offered as packages of measures designed to promote good health; e.g., health counselling, gym access, nutrition programs, stress management, physical tests (e.g., blood pressure).</a:t>
            </a:r>
          </a:p>
          <a:p>
            <a:r>
              <a:rPr lang="en-US" sz="900" baseline="0" dirty="0"/>
              <a:t>Bonuses: It is a common belief that financial incentives offered to individuals will elicit employee </a:t>
            </a:r>
            <a:r>
              <a:rPr lang="en-US" sz="900" baseline="0" dirty="0" err="1"/>
              <a:t>behaviours</a:t>
            </a:r>
            <a:r>
              <a:rPr lang="en-US" sz="900" baseline="0" dirty="0"/>
              <a:t> and perceptions that will benefit organizational productivity. We focus on bonuses provided for general job performance, typically evaluated by a manager.</a:t>
            </a:r>
          </a:p>
          <a:p>
            <a:r>
              <a:rPr lang="en-US" sz="900" baseline="0" dirty="0"/>
              <a:t>Flexible Work Options: Studies have typically looked at a package of options. This category can include flexibility in scheduling working hours to be conducted in the organization’s own building, the availability of multiple workplace locations within the building, or the ability to telework.</a:t>
            </a:r>
          </a:p>
          <a:p>
            <a:endParaRPr lang="en-US" sz="900" baseline="0" dirty="0"/>
          </a:p>
          <a:p>
            <a:r>
              <a:rPr lang="en-US" sz="900" baseline="0" dirty="0"/>
              <a:t>The scope of this work is highly multi-disciplinary, and thus the literature search encompassed many fields, including</a:t>
            </a:r>
            <a:r>
              <a:rPr lang="en-CA" sz="900" dirty="0"/>
              <a:t> business, medicine, psychology, engineering, and facilities management.</a:t>
            </a:r>
          </a:p>
          <a:p>
            <a:endParaRPr lang="en-CA" sz="900" dirty="0"/>
          </a:p>
          <a:p>
            <a:pPr defTabSz="924775"/>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endParaRPr lang="en-US" sz="900" baseline="0" dirty="0"/>
          </a:p>
          <a:p>
            <a:endParaRPr lang="en-CA" baseline="0" dirty="0"/>
          </a:p>
        </p:txBody>
      </p:sp>
      <p:sp>
        <p:nvSpPr>
          <p:cNvPr id="4" name="Slide Number Placeholder 3"/>
          <p:cNvSpPr>
            <a:spLocks noGrp="1"/>
          </p:cNvSpPr>
          <p:nvPr>
            <p:ph type="sldNum" sz="quarter" idx="10"/>
          </p:nvPr>
        </p:nvSpPr>
        <p:spPr/>
        <p:txBody>
          <a:bodyPr/>
          <a:lstStyle/>
          <a:p>
            <a:fld id="{FD05A919-F8AD-A64A-BEA2-B66A6D0F2D45}" type="slidenum">
              <a:rPr lang="en-US" smtClean="0"/>
              <a:t>13</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r>
              <a:rPr lang="en-US" b="1" dirty="0"/>
              <a:t>5000 publications into one table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Arrow</a:t>
            </a:r>
            <a:r>
              <a:rPr lang="en-US" dirty="0"/>
              <a:t> is direction of effect, arrow with </a:t>
            </a:r>
            <a:r>
              <a:rPr lang="en-US" b="1" dirty="0"/>
              <a:t>no number </a:t>
            </a:r>
            <a:r>
              <a:rPr lang="en-US" dirty="0"/>
              <a:t>means consistent in literature but not able to quantify a table. Explain fields: empty, arrows etc., benchmarks etc.</a:t>
            </a:r>
          </a:p>
          <a:p>
            <a:pPr marL="171450" indent="-171450">
              <a:buFontTx/>
              <a:buChar char="-"/>
            </a:pPr>
            <a:endParaRPr lang="en-US" dirty="0"/>
          </a:p>
          <a:p>
            <a:pPr marL="0" indent="0">
              <a:buFontTx/>
              <a:buNone/>
            </a:pPr>
            <a:r>
              <a:rPr lang="en-US" b="1" u="sng" dirty="0"/>
              <a:t>Absenteeism:  </a:t>
            </a:r>
          </a:p>
          <a:p>
            <a:pPr marL="171450" indent="-171450">
              <a:buFontTx/>
              <a:buChar char="-"/>
            </a:pPr>
            <a:r>
              <a:rPr lang="en-US" dirty="0"/>
              <a:t>unit (</a:t>
            </a:r>
            <a:r>
              <a:rPr lang="en-US" b="1" dirty="0"/>
              <a:t>days/person per year</a:t>
            </a:r>
            <a:r>
              <a:rPr lang="en-US" dirty="0"/>
              <a:t>), </a:t>
            </a:r>
            <a:r>
              <a:rPr lang="en-US" b="1" dirty="0"/>
              <a:t>2-15 is normal </a:t>
            </a:r>
            <a:r>
              <a:rPr lang="en-US" dirty="0"/>
              <a:t>(</a:t>
            </a:r>
            <a:r>
              <a:rPr lang="en-US" b="1" dirty="0"/>
              <a:t>full report by industry and country</a:t>
            </a:r>
            <a:r>
              <a:rPr lang="en-US" dirty="0"/>
              <a:t>), </a:t>
            </a:r>
            <a:r>
              <a:rPr lang="en-US" b="1" dirty="0"/>
              <a:t>better buildings (lighting control, ventilation, green buildings)</a:t>
            </a:r>
            <a:r>
              <a:rPr lang="en-US" dirty="0"/>
              <a:t>, consistent finding.  Mixed in    flexible </a:t>
            </a:r>
          </a:p>
          <a:p>
            <a:pPr marL="171450" indent="-171450">
              <a:buFontTx/>
              <a:buChar char="-"/>
            </a:pPr>
            <a:endParaRPr lang="en-US" dirty="0"/>
          </a:p>
          <a:p>
            <a:pPr marL="0" indent="0">
              <a:buFontTx/>
              <a:buNone/>
            </a:pPr>
            <a:r>
              <a:rPr lang="en-US" b="1" u="sng" dirty="0"/>
              <a:t>Employee turnover: </a:t>
            </a:r>
          </a:p>
          <a:p>
            <a:pPr marL="0" indent="0">
              <a:buFontTx/>
              <a:buNone/>
            </a:pPr>
            <a:r>
              <a:rPr lang="en-US" b="1" u="sng" dirty="0"/>
              <a:t>-</a:t>
            </a:r>
            <a:r>
              <a:rPr lang="en-US" b="1" dirty="0"/>
              <a:t>intent to turnover </a:t>
            </a:r>
            <a:r>
              <a:rPr lang="en-US" dirty="0"/>
              <a:t>(like – in next year do you intent to look for another job,  </a:t>
            </a:r>
            <a:r>
              <a:rPr lang="en-US" b="1" dirty="0"/>
              <a:t>0 means very unlikely, 100 mean very likely</a:t>
            </a:r>
            <a:r>
              <a:rPr lang="en-US" dirty="0"/>
              <a:t>).  National databases normal is </a:t>
            </a:r>
            <a:r>
              <a:rPr lang="en-US" b="1" dirty="0"/>
              <a:t>18-30</a:t>
            </a:r>
            <a:r>
              <a:rPr lang="en-US" dirty="0"/>
              <a:t>.  for example </a:t>
            </a:r>
            <a:r>
              <a:rPr lang="en-US" b="1" dirty="0"/>
              <a:t>25 does not mean that 25% are looking for a new job </a:t>
            </a:r>
            <a:r>
              <a:rPr lang="en-US" dirty="0"/>
              <a:t>means on average people are somewhat unlikely looking for a new job.  </a:t>
            </a:r>
          </a:p>
          <a:p>
            <a:pPr marL="0" indent="0">
              <a:buFontTx/>
              <a:buNone/>
            </a:pPr>
            <a:endParaRPr lang="en-US" dirty="0"/>
          </a:p>
          <a:p>
            <a:pPr marL="0" indent="0">
              <a:buFontTx/>
              <a:buNone/>
            </a:pPr>
            <a:r>
              <a:rPr lang="en-US" b="1" u="sng" dirty="0"/>
              <a:t>Self-assessed performance:  </a:t>
            </a:r>
          </a:p>
          <a:p>
            <a:pPr marL="0" indent="0">
              <a:buFontTx/>
              <a:buNone/>
            </a:pPr>
            <a:r>
              <a:rPr lang="en-US" dirty="0"/>
              <a:t>hard to objectively asses performant in workplace.  Typically use self assessment.  </a:t>
            </a:r>
            <a:r>
              <a:rPr lang="en-US" b="1" dirty="0"/>
              <a:t>Typically use % scale</a:t>
            </a:r>
            <a:r>
              <a:rPr lang="en-US" dirty="0"/>
              <a:t>. For example 0% means no change in productivity, normally </a:t>
            </a:r>
            <a:r>
              <a:rPr lang="en-US" b="1" dirty="0"/>
              <a:t>-30% to +30%.  0 benchmark because its relative </a:t>
            </a:r>
          </a:p>
          <a:p>
            <a:pPr marL="0" indent="0">
              <a:buFontTx/>
              <a:buNone/>
            </a:pPr>
            <a:endParaRPr lang="en-US" b="1" dirty="0"/>
          </a:p>
          <a:p>
            <a:pPr marL="0" indent="0">
              <a:buFontTx/>
              <a:buNone/>
            </a:pPr>
            <a:r>
              <a:rPr lang="en-US" b="1" u="sng" dirty="0"/>
              <a:t>Job satisfactions: </a:t>
            </a:r>
          </a:p>
          <a:p>
            <a:pPr marL="0" indent="0">
              <a:buFontTx/>
              <a:buNone/>
            </a:pPr>
            <a:r>
              <a:rPr lang="en-US" b="1" u="sng" dirty="0"/>
              <a:t>-</a:t>
            </a:r>
            <a:r>
              <a:rPr lang="en-US" dirty="0"/>
              <a:t>say </a:t>
            </a:r>
            <a:r>
              <a:rPr lang="en-US" b="1" dirty="0"/>
              <a:t>most important:  </a:t>
            </a:r>
            <a:r>
              <a:rPr lang="en-US" dirty="0"/>
              <a:t>commonly asked questions “</a:t>
            </a:r>
            <a:r>
              <a:rPr lang="en-US" b="1" dirty="0"/>
              <a:t>in general how satisfied are you with your job for example</a:t>
            </a:r>
            <a:r>
              <a:rPr lang="en-US" dirty="0"/>
              <a:t>”.  </a:t>
            </a:r>
            <a:r>
              <a:rPr lang="en-US" b="1" dirty="0"/>
              <a:t>Converted to scale 0-100 (100 very satisfied)</a:t>
            </a:r>
            <a:r>
              <a:rPr lang="en-US" dirty="0"/>
              <a:t>, </a:t>
            </a:r>
            <a:r>
              <a:rPr lang="en-US" b="1" dirty="0"/>
              <a:t>bench mark is 60-80 </a:t>
            </a:r>
            <a:r>
              <a:rPr lang="en-US" dirty="0"/>
              <a:t>so overall people are </a:t>
            </a:r>
            <a:r>
              <a:rPr lang="en-US" b="1" dirty="0"/>
              <a:t>generally happy </a:t>
            </a:r>
          </a:p>
          <a:p>
            <a:pPr marL="0" indent="0">
              <a:buFontTx/>
              <a:buNone/>
            </a:pPr>
            <a:endParaRPr lang="en-US" b="1" dirty="0"/>
          </a:p>
          <a:p>
            <a:pPr marL="0" indent="0">
              <a:buFontTx/>
              <a:buNone/>
            </a:pPr>
            <a:r>
              <a:rPr lang="en-US" b="1" u="sng" dirty="0"/>
              <a:t>Health</a:t>
            </a:r>
          </a:p>
          <a:p>
            <a:pPr marL="228600" indent="-228600">
              <a:buFontTx/>
              <a:buAutoNum type="alphaLcParenR"/>
            </a:pPr>
            <a:r>
              <a:rPr lang="en-US" b="1" u="sng" dirty="0"/>
              <a:t>Symptoms:  </a:t>
            </a:r>
            <a:r>
              <a:rPr lang="en-US" dirty="0"/>
              <a:t>asking </a:t>
            </a:r>
            <a:r>
              <a:rPr lang="en-US" b="1" dirty="0"/>
              <a:t>about specific symptoms (frequency, intensity</a:t>
            </a:r>
            <a:r>
              <a:rPr lang="en-US" dirty="0"/>
              <a:t>) Benchmark is </a:t>
            </a:r>
            <a:r>
              <a:rPr lang="en-US" b="1" dirty="0"/>
              <a:t>30-60</a:t>
            </a:r>
            <a:r>
              <a:rPr lang="en-US" dirty="0"/>
              <a:t>.  </a:t>
            </a:r>
            <a:r>
              <a:rPr lang="en-US" b="1" dirty="0"/>
              <a:t>0=no symptoms</a:t>
            </a:r>
            <a:r>
              <a:rPr lang="en-US" dirty="0"/>
              <a:t>, </a:t>
            </a:r>
            <a:r>
              <a:rPr lang="en-US" b="1" dirty="0"/>
              <a:t>100=lots of symptoms all the time</a:t>
            </a:r>
            <a:r>
              <a:rPr lang="en-US" dirty="0"/>
              <a:t>.  </a:t>
            </a:r>
            <a:r>
              <a:rPr lang="en-US" b="1" dirty="0"/>
              <a:t>Very buildings specific </a:t>
            </a:r>
            <a:r>
              <a:rPr lang="en-US" dirty="0"/>
              <a:t>because of many studies in </a:t>
            </a:r>
            <a:r>
              <a:rPr lang="en-US" b="1" dirty="0"/>
              <a:t>sick buildings syndrome </a:t>
            </a:r>
            <a:endParaRPr lang="en-US" b="1" u="none" dirty="0"/>
          </a:p>
          <a:p>
            <a:pPr marL="228600" indent="-228600">
              <a:buFontTx/>
              <a:buAutoNum type="alphaLcParenR"/>
            </a:pPr>
            <a:r>
              <a:rPr lang="en-US" b="1" u="sng" dirty="0"/>
              <a:t>Overall: </a:t>
            </a:r>
            <a:r>
              <a:rPr lang="en-US" dirty="0"/>
              <a:t>common is social surveys:  people are generally happy. </a:t>
            </a:r>
            <a:r>
              <a:rPr lang="en-US" b="1" dirty="0"/>
              <a:t>0=unhappy, 100-happy</a:t>
            </a:r>
            <a:r>
              <a:rPr lang="en-US" dirty="0"/>
              <a:t>.  </a:t>
            </a:r>
            <a:r>
              <a:rPr lang="en-US" b="1" dirty="0"/>
              <a:t>Interesting that health programs have no effect</a:t>
            </a:r>
          </a:p>
          <a:p>
            <a:pPr marL="0" indent="0">
              <a:buFontTx/>
              <a:buNone/>
            </a:pPr>
            <a:endParaRPr lang="en-US" b="1" dirty="0"/>
          </a:p>
          <a:p>
            <a:pPr marL="0" indent="0">
              <a:buFontTx/>
              <a:buNone/>
            </a:pPr>
            <a:r>
              <a:rPr lang="en-US" dirty="0"/>
              <a:t>Take aware: - “better buildings increase all metrics and Take Away:  </a:t>
            </a:r>
          </a:p>
          <a:p>
            <a:pPr marL="0" indent="0">
              <a:buFontTx/>
              <a:buNone/>
            </a:pPr>
            <a:r>
              <a:rPr lang="en-US" b="1" dirty="0"/>
              <a:t>1)  “better buildings” positively impact all metrics</a:t>
            </a:r>
          </a:p>
          <a:p>
            <a:pPr marL="0" indent="0">
              <a:buFontTx/>
              <a:buNone/>
            </a:pPr>
            <a:r>
              <a:rPr lang="en-US" b="1" dirty="0"/>
              <a:t>2)   similar to in every case similar to other types of programs organization use </a:t>
            </a:r>
          </a:p>
          <a:p>
            <a:pPr marL="171450" indent="-171450">
              <a:buFontTx/>
              <a:buChar char="-"/>
            </a:pPr>
            <a:r>
              <a:rPr lang="en-US" dirty="0"/>
              <a:t>Putting it in this format you can see the similarities, in hope not to just see better buildings as just energy improvements </a:t>
            </a:r>
          </a:p>
          <a:p>
            <a:pPr marL="171450" indent="-171450">
              <a:buFontTx/>
              <a:buChar char="-"/>
            </a:pPr>
            <a:r>
              <a:rPr lang="en-US" sz="1200" b="1" dirty="0"/>
              <a:t>open offices things does not get better (lower in all metrics).  Lots of studies over 30 years, more literature on this than any other options</a:t>
            </a:r>
          </a:p>
          <a:p>
            <a:pPr marL="171450" indent="-171450">
              <a:buFontTx/>
              <a:buChar char="-"/>
            </a:pPr>
            <a:endParaRPr lang="en-US" dirty="0"/>
          </a:p>
          <a:p>
            <a:pPr marL="0" indent="0">
              <a:buFontTx/>
              <a:buNone/>
            </a:pPr>
            <a:r>
              <a:rPr lang="en-US" dirty="0"/>
              <a:t>----------------------------------------------------------------------------------------------------------------</a:t>
            </a:r>
          </a:p>
          <a:p>
            <a:r>
              <a:rPr lang="en-US" sz="900" dirty="0"/>
              <a:t>-better buildings defined in a board way deliver benefits in higher or the same as tradition was like health programs, bonuses, </a:t>
            </a:r>
            <a:r>
              <a:rPr lang="en-US" sz="900" dirty="0" err="1"/>
              <a:t>flexable</a:t>
            </a:r>
            <a:r>
              <a:rPr lang="en-US" sz="900" dirty="0"/>
              <a:t> work options </a:t>
            </a:r>
          </a:p>
          <a:p>
            <a:pPr marL="171450" indent="-171450">
              <a:buFontTx/>
              <a:buChar char="-"/>
            </a:pPr>
            <a:r>
              <a:rPr lang="en-US" sz="900" dirty="0"/>
              <a:t>One </a:t>
            </a:r>
            <a:r>
              <a:rPr lang="en-US" sz="900" dirty="0" err="1"/>
              <a:t>expetion</a:t>
            </a:r>
            <a:r>
              <a:rPr lang="en-US" sz="900" dirty="0"/>
              <a:t> is office layout – </a:t>
            </a:r>
            <a:r>
              <a:rPr lang="en-US" sz="900" b="1" dirty="0"/>
              <a:t>open offices things does not get better (lower in all metrics).  Lots of studies over 30 years, more literature on this than any other options</a:t>
            </a:r>
            <a:r>
              <a:rPr lang="en-US" sz="900" dirty="0"/>
              <a:t>.  Number of studies that made it into the table was fewer due to high criteria.  Hundreds I think.  </a:t>
            </a:r>
          </a:p>
          <a:p>
            <a:pPr marL="0" indent="0">
              <a:buFontTx/>
              <a:buNone/>
            </a:pPr>
            <a:r>
              <a:rPr lang="en-US" sz="900" dirty="0" err="1"/>
              <a:t>Flexable</a:t>
            </a:r>
            <a:r>
              <a:rPr lang="en-US" sz="900" dirty="0"/>
              <a:t> work options is only one we fund with contradictory studies, no </a:t>
            </a:r>
            <a:r>
              <a:rPr lang="en-US" sz="900" dirty="0" err="1"/>
              <a:t>consistant</a:t>
            </a:r>
            <a:r>
              <a:rPr lang="en-US" sz="900" dirty="0"/>
              <a:t> result one way or the other.  </a:t>
            </a:r>
          </a:p>
          <a:p>
            <a:pPr marL="171450" indent="-171450">
              <a:buFontTx/>
              <a:buChar char="-"/>
            </a:pPr>
            <a:r>
              <a:rPr lang="en-US" sz="900" dirty="0"/>
              <a:t>How to read table:  benchmarks looks at international metrics on population levels to find the normal levels (</a:t>
            </a:r>
            <a:r>
              <a:rPr lang="en-US" sz="900" dirty="0" err="1"/>
              <a:t>buro</a:t>
            </a:r>
            <a:r>
              <a:rPr lang="en-US" sz="900" dirty="0"/>
              <a:t> of labor and </a:t>
            </a:r>
            <a:r>
              <a:rPr lang="en-US" sz="900" dirty="0" err="1"/>
              <a:t>statisics</a:t>
            </a:r>
            <a:r>
              <a:rPr lang="en-US" sz="900" dirty="0"/>
              <a:t> for example), </a:t>
            </a:r>
            <a:r>
              <a:rPr lang="en-US" sz="900" dirty="0" err="1"/>
              <a:t>ragne</a:t>
            </a:r>
            <a:r>
              <a:rPr lang="en-US" sz="900" dirty="0"/>
              <a:t> is 2-15 for </a:t>
            </a:r>
            <a:r>
              <a:rPr lang="en-US" sz="900" dirty="0" err="1"/>
              <a:t>absenteisum</a:t>
            </a:r>
            <a:r>
              <a:rPr lang="en-US" sz="900" dirty="0"/>
              <a:t> for example, he better building </a:t>
            </a:r>
            <a:r>
              <a:rPr lang="en-US" sz="900" dirty="0" err="1"/>
              <a:t>collum</a:t>
            </a:r>
            <a:r>
              <a:rPr lang="en-US" sz="900" dirty="0"/>
              <a:t> (</a:t>
            </a:r>
            <a:r>
              <a:rPr lang="en-US" sz="900" dirty="0" err="1"/>
              <a:t>grean</a:t>
            </a:r>
            <a:r>
              <a:rPr lang="en-US" sz="900" dirty="0"/>
              <a:t> vs </a:t>
            </a:r>
            <a:r>
              <a:rPr lang="en-US" sz="900" dirty="0" err="1"/>
              <a:t>conventiaional</a:t>
            </a:r>
            <a:r>
              <a:rPr lang="en-US" sz="900" dirty="0"/>
              <a:t>, </a:t>
            </a:r>
            <a:r>
              <a:rPr lang="en-US" sz="900" dirty="0" err="1"/>
              <a:t>luverserd</a:t>
            </a:r>
            <a:r>
              <a:rPr lang="en-US" sz="900" dirty="0"/>
              <a:t> vs direct or </a:t>
            </a:r>
            <a:r>
              <a:rPr lang="en-US" sz="900" dirty="0" err="1"/>
              <a:t>iundirect</a:t>
            </a:r>
            <a:r>
              <a:rPr lang="en-US" sz="900" dirty="0"/>
              <a:t>) if you make the change to a better buildings you can make a change.  Office layout ---open to closed office, </a:t>
            </a:r>
            <a:r>
              <a:rPr lang="en-US" sz="900" dirty="0" err="1"/>
              <a:t>absenteisum</a:t>
            </a:r>
            <a:r>
              <a:rPr lang="en-US" sz="900" dirty="0"/>
              <a:t> may be more impacted because of less exposure to </a:t>
            </a:r>
            <a:r>
              <a:rPr lang="en-US" sz="900" dirty="0" err="1"/>
              <a:t>tgerms</a:t>
            </a:r>
            <a:r>
              <a:rPr lang="en-US" sz="900" dirty="0"/>
              <a:t>.  </a:t>
            </a:r>
          </a:p>
          <a:p>
            <a:pPr marL="171450" indent="-171450">
              <a:buFontTx/>
              <a:buChar char="-"/>
            </a:pPr>
            <a:r>
              <a:rPr lang="en-US" sz="900" dirty="0"/>
              <a:t>Open office trend has be going on for over 50 years, </a:t>
            </a:r>
          </a:p>
          <a:p>
            <a:endParaRPr lang="en-US" sz="900" dirty="0"/>
          </a:p>
          <a:p>
            <a:r>
              <a:rPr lang="en-US" sz="900" dirty="0"/>
              <a:t>The final Matrix showing the benchmarks for each metric, and the effects of various corporate programs.  The benchmark has a purple background if it was derived from national/international statistical surveys, and no background if it was derived from targeted research studies or theory.  The arrow in each cell indicates the direction of the effect.  The number in cell indicates the size of the effect (in the same units as the benchmark).  An arrow without a number indicates that the direction of the effect is established, but a size was not derivable (in our preferred terms) from the published studies.  The effects attributed to Better Buildings strategies are highlighted as they are the primary interest of the project.</a:t>
            </a:r>
          </a:p>
          <a:p>
            <a:pPr defTabSz="924775">
              <a:defRPr/>
            </a:pPr>
            <a:r>
              <a:rPr lang="en-CA" sz="900" dirty="0"/>
              <a:t>The number in the cell represents the preponderance of available information, and is based on our judgement (i.e., it is not the result of a quantitative meta-analysis). We present a range if several studies contributed a variety of results. That range might start at zero if several studies found no effect and several found consistent effects. Empty cells denote combinations of corporate strategies and KPIs for which we found no relevant studies on which to base a conclusion.</a:t>
            </a:r>
          </a:p>
          <a:p>
            <a:pPr defTabSz="924775">
              <a:defRPr/>
            </a:pPr>
            <a:r>
              <a:rPr lang="en-CA" sz="900" dirty="0"/>
              <a:t>Study results and benchmarks have been rescaled into common units using straightforward assumptions and linear translation, and not any formal statistical method.</a:t>
            </a:r>
          </a:p>
          <a:p>
            <a:pPr defTabSz="924775">
              <a:defRPr/>
            </a:pPr>
            <a:endParaRPr lang="en-CA" sz="900" dirty="0"/>
          </a:p>
          <a:p>
            <a:pPr defTabSz="924775">
              <a:defRPr/>
            </a:pPr>
            <a:r>
              <a:rPr lang="en-CA" sz="900" dirty="0"/>
              <a:t>Explanation of units for each metric:</a:t>
            </a:r>
          </a:p>
          <a:p>
            <a:pPr defTabSz="924775">
              <a:defRPr/>
            </a:pPr>
            <a:r>
              <a:rPr lang="en-US" sz="900" dirty="0"/>
              <a:t>Absenteeism [Unit: Days/person/year] LOWER is better</a:t>
            </a:r>
          </a:p>
          <a:p>
            <a:pPr defTabSz="924775">
              <a:defRPr/>
            </a:pPr>
            <a:r>
              <a:rPr lang="en-US" sz="900" dirty="0"/>
              <a:t>Focus on short-term sick leave that an employee takes for their own illness, and following their own assessment of their health.  This is often self-reported by employees on surveys, but might also be derived from HR databases.</a:t>
            </a:r>
          </a:p>
          <a:p>
            <a:pPr defTabSz="924775">
              <a:defRPr/>
            </a:pPr>
            <a:r>
              <a:rPr lang="en-US" sz="900" dirty="0"/>
              <a:t>Employee Turnover [Unit: 0-100 scale (likelihood to look for another job)] LOWER is better</a:t>
            </a:r>
          </a:p>
          <a:p>
            <a:pPr defTabSz="924775">
              <a:defRPr/>
            </a:pPr>
            <a:r>
              <a:rPr lang="en-US" sz="900" dirty="0"/>
              <a:t>Our focus was on data assessing whether someone leaves their job voluntarily (the inverse of employee retention)</a:t>
            </a:r>
          </a:p>
          <a:p>
            <a:pPr defTabSz="924775">
              <a:defRPr/>
            </a:pPr>
            <a:r>
              <a:rPr lang="en-US" sz="900" dirty="0"/>
              <a:t>This metric is based on survey data on turnover intent. Questions in different surveys are worded differently, as are the response scales. A typical question might read, “How likely is it that you will make a genuine effort to find a new job with another employer within the next year?”  A typical response scale might have seven distinct categories with end labels “Extremely Unlikely” to “Extremely Likely”. To convert this to a common 0-100 scale these labels would be assigned a value; e.g. 5 and 95, respectively, with other labels in between pro-rated. All responses from a group would then be averaged to find a value for a population, organization, or building. Note that an organizational average of 25 on this scale would mean that, on average, employees say they are “somewhat unlikely” to be looking for another job, not that 25% of employees are actively looking for a new job.</a:t>
            </a:r>
          </a:p>
          <a:p>
            <a:pPr defTabSz="924775">
              <a:defRPr/>
            </a:pPr>
            <a:r>
              <a:rPr lang="en-US" sz="900" dirty="0"/>
              <a:t>Self-assessed Performance [Unit: % scale] HIGHER is better</a:t>
            </a:r>
          </a:p>
          <a:p>
            <a:pPr defTabSz="924775">
              <a:defRPr/>
            </a:pPr>
            <a:r>
              <a:rPr lang="en-US" sz="900" dirty="0"/>
              <a:t>Employees have been asked to self-assess their own productivity in their own workplace. A typical question phrasing by researchers might be, “Please estimate how you think your personal productivity at work is increased or decreased by the physical environmental conditions”, with a seven-point response scale from -30% to +30%. In NRC’s interpretation, this is unlikely to be a reliable measure of an employee’s actual material output in percentage terms, and is more a measure of environmental satisfaction in the sense of how the indoor environment supports the employee’s ability to do their job.</a:t>
            </a:r>
          </a:p>
          <a:p>
            <a:pPr defTabSz="924775">
              <a:defRPr/>
            </a:pPr>
            <a:r>
              <a:rPr lang="en-US" sz="900" dirty="0"/>
              <a:t>Job Satisfaction [Unit: 0-100 scale] HIGHER is better</a:t>
            </a:r>
          </a:p>
          <a:p>
            <a:pPr defTabSz="924775">
              <a:defRPr/>
            </a:pPr>
            <a:r>
              <a:rPr lang="en-US" sz="900" dirty="0"/>
              <a:t>Many different question wordings (and single items or averages of multiple items) and scales have been used in many studies. An example single-item scale is, “Taking everything into consideration, what is your degree of satisfaction with your job as a whole?” rated on a seven-point scale from “Very Unsatisfactory” to “Very Satisfactory”. We used judgement to interpret the equivalence of different question formats and to normalized the data from each study to a common 0-100 scale (see note on turnover intent above). </a:t>
            </a:r>
          </a:p>
          <a:p>
            <a:pPr defTabSz="924775">
              <a:defRPr/>
            </a:pPr>
            <a:r>
              <a:rPr lang="en-US" sz="900" dirty="0"/>
              <a:t>Health and Well-being (symptoms) [Unit: 0-100 scale] LOWER is better</a:t>
            </a:r>
          </a:p>
          <a:p>
            <a:pPr defTabSz="924775">
              <a:defRPr/>
            </a:pPr>
            <a:r>
              <a:rPr lang="en-US" sz="900" dirty="0"/>
              <a:t>In the buildings research domain, the prominence of Sick Building Syndrome (SBS) led to the relatively frequent use of surveys to assess associated symptoms. These symptoms included dry eyes, runny nose, back pain etc. Survey methods included asking about frequency or intensity, or both, and these survey items prevailed in some studies after the SBS phenomenon subsided. Again, the equivalence of these different question formats was considered to re-scale the results from individual studies to a common scale. For example, 10=very mild/infrequent health symptoms; 90 = frequent/intense health symptoms in a population.</a:t>
            </a:r>
          </a:p>
          <a:p>
            <a:pPr defTabSz="924775">
              <a:defRPr/>
            </a:pPr>
            <a:r>
              <a:rPr lang="en-US" sz="900" dirty="0"/>
              <a:t>Health and Well-being (overall) [Unit: 0-100 scale] HIGHER is better</a:t>
            </a:r>
          </a:p>
          <a:p>
            <a:pPr defTabSz="924775">
              <a:defRPr/>
            </a:pPr>
            <a:r>
              <a:rPr lang="en-US" sz="900" dirty="0"/>
              <a:t>Surveys are often used to determine an individual’s general state of health or well-being. These have included both national and international social surveys, and individual research studies. These data were also normalized from the scales reported to a common 0-100 scale. For example, 10=very poor overall health in a population; 90 = excellent overall health in a population.</a:t>
            </a:r>
          </a:p>
          <a:p>
            <a:pPr defTabSz="924775">
              <a:defRPr/>
            </a:pPr>
            <a:endParaRPr lang="en-US" sz="900" dirty="0"/>
          </a:p>
          <a:p>
            <a:pPr defTabSz="924775">
              <a:defRPr/>
            </a:pPr>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pPr defTabSz="924775">
              <a:defRPr/>
            </a:pPr>
            <a:endParaRPr lang="en-US" dirty="0"/>
          </a:p>
          <a:p>
            <a:pPr defTabSz="924775">
              <a:defRPr/>
            </a:pPr>
            <a:endParaRPr lang="en-US" dirty="0"/>
          </a:p>
          <a:p>
            <a:endParaRPr lang="en-CA" baseline="0" dirty="0"/>
          </a:p>
        </p:txBody>
      </p:sp>
      <p:sp>
        <p:nvSpPr>
          <p:cNvPr id="4" name="Slide Number Placeholder 3"/>
          <p:cNvSpPr>
            <a:spLocks noGrp="1"/>
          </p:cNvSpPr>
          <p:nvPr>
            <p:ph type="sldNum" sz="quarter" idx="10"/>
          </p:nvPr>
        </p:nvSpPr>
        <p:spPr/>
        <p:txBody>
          <a:bodyPr/>
          <a:lstStyle/>
          <a:p>
            <a:fld id="{FD05A919-F8AD-A64A-BEA2-B66A6D0F2D45}" type="slidenum">
              <a:rPr lang="en-US" smtClean="0"/>
              <a:t>14</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r>
              <a:rPr lang="en-CA" b="1" dirty="0"/>
              <a:t>New outcomes are little research </a:t>
            </a:r>
            <a:r>
              <a:rPr lang="en-CA" dirty="0"/>
              <a:t>and </a:t>
            </a:r>
            <a:r>
              <a:rPr lang="en-CA" b="1" dirty="0"/>
              <a:t>not common definitions</a:t>
            </a:r>
            <a:r>
              <a:rPr lang="en-CA" dirty="0"/>
              <a:t>.  Need to incorporate these in future research </a:t>
            </a:r>
          </a:p>
          <a:p>
            <a:pPr marL="0" indent="0">
              <a:buFontTx/>
              <a:buNone/>
            </a:pPr>
            <a:r>
              <a:rPr lang="en-CA" dirty="0"/>
              <a:t>-   </a:t>
            </a:r>
            <a:r>
              <a:rPr lang="en-CA" b="1" dirty="0"/>
              <a:t>lots of studies were done at one point in time not longitudinal.  </a:t>
            </a:r>
            <a:r>
              <a:rPr lang="en-CA" dirty="0"/>
              <a:t>Need to have more longitudinal (long term) to have </a:t>
            </a:r>
            <a:r>
              <a:rPr lang="en-CA" b="1" dirty="0"/>
              <a:t>2 benefits…..1) stronger handle on causation, 2) persistence of effect over time, </a:t>
            </a:r>
            <a:r>
              <a:rPr lang="en-CA" dirty="0"/>
              <a:t>many looked at effect soon after and need to look to see if this carries over time </a:t>
            </a:r>
          </a:p>
          <a:p>
            <a:pPr marL="171450" indent="-171450">
              <a:buFontTx/>
              <a:buChar char="-"/>
            </a:pPr>
            <a:r>
              <a:rPr lang="en-CA" b="1" dirty="0"/>
              <a:t>Difficult to measure job performance</a:t>
            </a:r>
            <a:r>
              <a:rPr lang="en-CA" dirty="0"/>
              <a:t>…..challenge to find new ways to address this challenge</a:t>
            </a:r>
          </a:p>
          <a:p>
            <a:pPr marL="171450" indent="-171450">
              <a:buFontTx/>
              <a:buChar char="-"/>
            </a:pPr>
            <a:r>
              <a:rPr lang="en-CA" b="1" dirty="0"/>
              <a:t>Hard to compare studies side by side </a:t>
            </a:r>
            <a:r>
              <a:rPr lang="en-CA" dirty="0"/>
              <a:t>(job satisfaction for example) </a:t>
            </a:r>
          </a:p>
          <a:p>
            <a:endParaRPr lang="en-CA" dirty="0"/>
          </a:p>
          <a:p>
            <a:r>
              <a:rPr lang="en-CA" dirty="0"/>
              <a:t>-----------------------------------------------------------------------------------------------</a:t>
            </a:r>
          </a:p>
          <a:p>
            <a:r>
              <a:rPr lang="en-CA" sz="900" dirty="0"/>
              <a:t>IMAGE + </a:t>
            </a:r>
            <a:r>
              <a:rPr lang="en-US" sz="900" dirty="0"/>
              <a:t>https://pixabay.com/en/office-pen-calculator-computation-1574717/</a:t>
            </a:r>
          </a:p>
          <a:p>
            <a:endParaRPr lang="en-US" sz="900" dirty="0"/>
          </a:p>
          <a:p>
            <a:r>
              <a:rPr lang="en-US" sz="900" dirty="0"/>
              <a:t>While delivering</a:t>
            </a:r>
            <a:r>
              <a:rPr lang="en-US" sz="900" baseline="0" dirty="0"/>
              <a:t> valuable results, this project highlighted several gaps in the research where more work would be particularly valuable in understanding how investments in better buildings will improve org. prod.</a:t>
            </a:r>
            <a:endParaRPr lang="en-US" sz="900" dirty="0"/>
          </a:p>
          <a:p>
            <a:r>
              <a:rPr lang="en-US" sz="900" dirty="0"/>
              <a:t>Many involve</a:t>
            </a:r>
            <a:r>
              <a:rPr lang="en-US" sz="900" baseline="0" dirty="0"/>
              <a:t>d in organizational improvement speak of a desire to improve concepts such as </a:t>
            </a:r>
            <a:r>
              <a:rPr lang="en-CA" sz="900" dirty="0"/>
              <a:t>employee engagement, creativity, </a:t>
            </a:r>
            <a:br>
              <a:rPr lang="en-CA" sz="900" dirty="0"/>
            </a:br>
            <a:r>
              <a:rPr lang="en-CA" sz="900" dirty="0"/>
              <a:t>new employee attraction, communication, and presenteeism</a:t>
            </a:r>
            <a:r>
              <a:rPr lang="en-US" sz="900" baseline="0" dirty="0"/>
              <a:t>.  However, they do not typically have systems in place to measure them, and researchers have not yet developed standard measures either.</a:t>
            </a:r>
          </a:p>
          <a:p>
            <a:r>
              <a:rPr lang="en-US" sz="900" dirty="0"/>
              <a:t>We have used the term “organizational productivity” throughout to take the spotlight away from the performance of individuals and place it on the bigger picture. Nevertheless, the performance of individuals does have a role in the determination of organizational productivity.  It is</a:t>
            </a:r>
            <a:r>
              <a:rPr lang="en-US" sz="900" baseline="0" dirty="0"/>
              <a:t> recognized that simple task performance measures are unavailable or not relevant in the modern, white-collar office, so what replaces them</a:t>
            </a:r>
            <a:r>
              <a:rPr lang="en-US" sz="900" dirty="0"/>
              <a:t>?</a:t>
            </a:r>
          </a:p>
          <a:p>
            <a:r>
              <a:rPr lang="en-US" sz="900" dirty="0"/>
              <a:t>Most prior studies have sampled data at</a:t>
            </a:r>
            <a:r>
              <a:rPr lang="en-US" sz="900" baseline="0" dirty="0"/>
              <a:t> a single point in time.  Studies over long time periods would provide stronger statistical conclusions, and indicate the persistence of various measures.</a:t>
            </a:r>
            <a:endParaRPr lang="en-US" sz="900" dirty="0"/>
          </a:p>
          <a:p>
            <a:r>
              <a:rPr lang="en-US" sz="900" dirty="0"/>
              <a:t>A surprising gap in the literature was the lack of studies with complaints to the FM</a:t>
            </a:r>
            <a:r>
              <a:rPr lang="en-US" sz="900" baseline="0" dirty="0"/>
              <a:t> as an </a:t>
            </a:r>
            <a:r>
              <a:rPr lang="en-US" sz="900" dirty="0"/>
              <a:t>outcome. Surprising because the data are routinely archived, and it seems like such an obvious outcome for buildings researchers. It would be particularly valuable if associated BAS data could also be provided. This is also an area in which a business case could be made in a relatively straightforward manner. Even excluding the (potentially large) benefits that lowering occupant discomfort might have for a range of organizational productivity metrics, responding to a complaint has tangible costs too, with both fixed (“truck roll”) and variable (</a:t>
            </a:r>
            <a:r>
              <a:rPr lang="en-US" sz="900" dirty="0" err="1"/>
              <a:t>labour</a:t>
            </a:r>
            <a:r>
              <a:rPr lang="en-US" sz="900" dirty="0"/>
              <a:t> and parts to resolve the problem) components. It is a straightforward hypothesis that better buildings (or changes to office layout, or flexible work options) would lower complaints and thus direct FM costs.</a:t>
            </a:r>
          </a:p>
          <a:p>
            <a:r>
              <a:rPr lang="en-US" sz="900" dirty="0"/>
              <a:t>IoT,</a:t>
            </a:r>
            <a:r>
              <a:rPr lang="en-US" sz="900" baseline="0" dirty="0"/>
              <a:t> wearables etc. promise lots of new data and ways of measuring organizational </a:t>
            </a:r>
            <a:r>
              <a:rPr lang="en-US" sz="900" baseline="0" dirty="0" err="1"/>
              <a:t>behaviour</a:t>
            </a:r>
            <a:r>
              <a:rPr lang="en-US" sz="900" baseline="0" dirty="0"/>
              <a:t> in new ways.</a:t>
            </a:r>
          </a:p>
          <a:p>
            <a:r>
              <a:rPr lang="en-US" sz="900" baseline="0" dirty="0"/>
              <a:t>Having a common agreement on how to measure the various org. prod. metrics in a consistent way would improve the comparability and value of studies going forward.</a:t>
            </a:r>
          </a:p>
          <a:p>
            <a:endParaRPr lang="en-US" sz="900" baseline="0" dirty="0"/>
          </a:p>
          <a:p>
            <a:pPr defTabSz="924775"/>
            <a:r>
              <a:rPr lang="en-CA" sz="900" i="1" dirty="0">
                <a:solidFill>
                  <a:srgbClr val="0070C0"/>
                </a:solidFill>
              </a:rPr>
              <a:t>This CABA Boutique Research Project was conducted by the National Research Council Canada (NRC), and received financial and technical support from: Intel, Schneider Electric, United Technologies, Philips, Distech, Pella, and NRC.</a:t>
            </a:r>
            <a:endParaRPr lang="en-US" sz="900" i="1" dirty="0">
              <a:solidFill>
                <a:srgbClr val="0070C0"/>
              </a:solidFill>
            </a:endParaRPr>
          </a:p>
          <a:p>
            <a:endParaRPr lang="en-US" sz="900" dirty="0"/>
          </a:p>
          <a:p>
            <a:endParaRPr lang="en-CA" baseline="0" dirty="0"/>
          </a:p>
        </p:txBody>
      </p:sp>
      <p:sp>
        <p:nvSpPr>
          <p:cNvPr id="4" name="Slide Number Placeholder 3"/>
          <p:cNvSpPr>
            <a:spLocks noGrp="1"/>
          </p:cNvSpPr>
          <p:nvPr>
            <p:ph type="sldNum" sz="quarter" idx="10"/>
          </p:nvPr>
        </p:nvSpPr>
        <p:spPr/>
        <p:txBody>
          <a:bodyPr/>
          <a:lstStyle/>
          <a:p>
            <a:fld id="{FD05A919-F8AD-A64A-BEA2-B66A6D0F2D45}" type="slidenum">
              <a:rPr lang="en-US" smtClean="0"/>
              <a:t>15</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874898"/>
            <a:fld id="{FD05A919-F8AD-A64A-BEA2-B66A6D0F2D45}" type="slidenum">
              <a:rPr lang="en-US">
                <a:solidFill>
                  <a:prstClr val="black"/>
                </a:solidFill>
                <a:latin typeface="Calibri" panose="020F0502020204030204"/>
              </a:rPr>
              <a:pPr defTabSz="874898"/>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46480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defTabSz="924775">
              <a:defRPr/>
            </a:pPr>
            <a:r>
              <a:rPr lang="en-CA" dirty="0"/>
              <a:t>2 Parts to better buildings, </a:t>
            </a:r>
            <a:r>
              <a:rPr lang="en-CA" b="1" dirty="0"/>
              <a:t>most think about the upper part first</a:t>
            </a:r>
            <a:r>
              <a:rPr lang="en-CA" dirty="0"/>
              <a:t>,  the </a:t>
            </a:r>
            <a:r>
              <a:rPr lang="en-CA" b="1" dirty="0"/>
              <a:t>lower is the harder and what we will focus on-</a:t>
            </a:r>
            <a:r>
              <a:rPr lang="en-CA" dirty="0"/>
              <a:t>---reduce input cost and increase the value of the outputs.  </a:t>
            </a:r>
          </a:p>
          <a:p>
            <a:pPr defTabSz="924775">
              <a:defRPr/>
            </a:pPr>
            <a:r>
              <a:rPr lang="en-CA" dirty="0"/>
              <a:t>- Where does the needle fall, </a:t>
            </a:r>
            <a:r>
              <a:rPr lang="en-CA" b="1" dirty="0"/>
              <a:t>using data that was already collected for other purposes (facility and HR data).  </a:t>
            </a:r>
          </a:p>
          <a:p>
            <a:pPr marL="171450" indent="-171450" defTabSz="924775">
              <a:buFontTx/>
              <a:buChar char="-"/>
              <a:defRPr/>
            </a:pPr>
            <a:r>
              <a:rPr lang="en-CA" dirty="0"/>
              <a:t>Phase 2:  </a:t>
            </a:r>
            <a:r>
              <a:rPr lang="en-CA" b="1" dirty="0"/>
              <a:t>what is it about the building specifically not general </a:t>
            </a:r>
          </a:p>
          <a:p>
            <a:pPr marL="0" indent="0" defTabSz="924775">
              <a:buFontTx/>
              <a:buNone/>
              <a:defRPr/>
            </a:pPr>
            <a:r>
              <a:rPr lang="en-CA" dirty="0"/>
              <a:t>- Most organizations already have this data,  2 pathways </a:t>
            </a:r>
          </a:p>
          <a:p>
            <a:pPr defTabSz="924775">
              <a:defRPr/>
            </a:pPr>
            <a:endParaRPr lang="en-CA" dirty="0"/>
          </a:p>
          <a:p>
            <a:pPr defTabSz="924775">
              <a:defRPr/>
            </a:pPr>
            <a:r>
              <a:rPr lang="en-CA" dirty="0"/>
              <a:t>------------------------------------------------------------------------------------------------------------</a:t>
            </a:r>
          </a:p>
          <a:p>
            <a:pPr defTabSz="924775">
              <a:defRPr/>
            </a:pPr>
            <a:r>
              <a:rPr lang="en-CA" sz="900" dirty="0"/>
              <a:t>The results from Phase 1 (this study) involved many different studies from many buildings to fill in the cells in the results table.  Phase 2 will aim to look at the effect of buildings strategies on multiple outcome metrics in the same building(s).  This will validate the </a:t>
            </a:r>
            <a:r>
              <a:rPr lang="en-CA" sz="900" dirty="0" err="1"/>
              <a:t>multimetric</a:t>
            </a:r>
            <a:r>
              <a:rPr lang="en-CA" sz="900" dirty="0"/>
              <a:t> approach, and will enable closer attribution to specific building parameters.</a:t>
            </a:r>
          </a:p>
          <a:p>
            <a:pPr defTabSz="924775">
              <a:defRPr/>
            </a:pPr>
            <a:r>
              <a:rPr lang="en-CA" sz="900" dirty="0"/>
              <a:t>In many of the studies reviewed in Phase 1 the researchers deployed measurement procedures of their own, and this is likely not scalable if we want to firmly establish the links between building characteristics and organizational productivity outcomes.</a:t>
            </a:r>
          </a:p>
          <a:p>
            <a:pPr defTabSz="924775">
              <a:defRPr/>
            </a:pPr>
            <a:r>
              <a:rPr lang="en-CA" sz="900" dirty="0"/>
              <a:t>The figure (drawn from the CABA white paper described on slide 4) illustrates the two main pathways by which a BAS can affect organizational productivity metrics.  The upper pathway is via reducing energy costs; the lower pathway is the focus of Phase 1, which is via improved workplace conditions that in turn support employee health, well-being, and ability to perform their tasks effectively.  A key insight from the WGBC report (described on slide 4) was that data on many of these important metrics already exist in an organization and are collected routinely. It may be a matter of securing permission to use existing data sources for this purpose, collating them, parsing them by building, and associating them with local building characteristics.</a:t>
            </a:r>
            <a:r>
              <a:rPr lang="en-US" sz="900" dirty="0">
                <a:effectLst/>
              </a:rPr>
              <a:t> </a:t>
            </a:r>
            <a:r>
              <a:rPr lang="en-CA" sz="900" dirty="0"/>
              <a:t>For example, HR databases might already hold data pertaining to staff retention/turnover, absenteeism, and other aspects of employee health and well-being. HR also often conducts regular employee opinion surveys that contain data on job satisfaction and organizational commitment. The marketing departments, and the finance department may have data on business unit performance. Many office building landlords regularly administer tenant satisfaction surveys that contain items related to environmental satisfaction. The FM company often maintains a database of complaints about the built environment registered by individuals, as well as the response time and cost. The FM might also keep historical records from the BAS, which will provide data on some key physical indoor environment conditions, such as space temperature and RH, and zone-level CO</a:t>
            </a:r>
            <a:r>
              <a:rPr lang="en-CA" sz="900" baseline="-25000" dirty="0"/>
              <a:t>2</a:t>
            </a:r>
            <a:r>
              <a:rPr lang="en-CA" sz="900" dirty="0"/>
              <a:t> concentration.</a:t>
            </a:r>
          </a:p>
          <a:p>
            <a:pPr defTabSz="924775">
              <a:defRPr/>
            </a:pPr>
            <a:r>
              <a:rPr lang="en-CA" sz="900" dirty="0"/>
              <a:t>The proposed next phase of this work (Phase 2) will seek to engage a larger consortium of industry partners to provide the data from multiple data holders around the same building populations, and to fund its analysis.</a:t>
            </a:r>
          </a:p>
          <a:p>
            <a:pPr defTabSz="924775">
              <a:defRPr/>
            </a:pPr>
            <a:endParaRPr lang="en-CA" sz="900" dirty="0"/>
          </a:p>
          <a:p>
            <a:pPr defTabSz="924775">
              <a:defRPr/>
            </a:pPr>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pPr defTabSz="924775">
              <a:defRPr/>
            </a:pPr>
            <a:endParaRPr lang="en-US" dirty="0"/>
          </a:p>
          <a:p>
            <a:endParaRPr lang="en-US" dirty="0"/>
          </a:p>
        </p:txBody>
      </p:sp>
      <p:sp>
        <p:nvSpPr>
          <p:cNvPr id="4" name="Slide Number Placeholder 3"/>
          <p:cNvSpPr>
            <a:spLocks noGrp="1"/>
          </p:cNvSpPr>
          <p:nvPr>
            <p:ph type="sldNum" sz="quarter" idx="10"/>
          </p:nvPr>
        </p:nvSpPr>
        <p:spPr/>
        <p:txBody>
          <a:bodyPr/>
          <a:lstStyle/>
          <a:p>
            <a:fld id="{FD05A919-F8AD-A64A-BEA2-B66A6D0F2D45}" type="slidenum">
              <a:rPr lang="en-US" smtClean="0"/>
              <a:t>17</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algn="l"/>
            <a:r>
              <a:rPr lang="en-CA" sz="900" dirty="0"/>
              <a:t>Greg:  </a:t>
            </a:r>
            <a:r>
              <a:rPr lang="en-CA" sz="900" dirty="0" err="1"/>
              <a:t>Naturalisti</a:t>
            </a:r>
            <a:r>
              <a:rPr lang="en-CA" sz="900" dirty="0"/>
              <a:t> demonstration of retrofit benefits – </a:t>
            </a:r>
            <a:r>
              <a:rPr lang="en-CA" sz="900" b="1" dirty="0"/>
              <a:t>comparing archival data to assess changes</a:t>
            </a:r>
            <a:r>
              <a:rPr lang="en-CA" sz="900" dirty="0"/>
              <a:t>. </a:t>
            </a:r>
          </a:p>
          <a:p>
            <a:pPr marL="171450" indent="-171450" algn="l">
              <a:buFontTx/>
              <a:buChar char="-"/>
            </a:pPr>
            <a:r>
              <a:rPr lang="en-CA" sz="900" b="1" dirty="0"/>
              <a:t>Horizontal line being a buildings</a:t>
            </a:r>
            <a:r>
              <a:rPr lang="en-CA" sz="900" dirty="0"/>
              <a:t>, </a:t>
            </a:r>
            <a:r>
              <a:rPr lang="en-CA" sz="900" b="1" dirty="0"/>
              <a:t>retrofit is a dot</a:t>
            </a:r>
            <a:r>
              <a:rPr lang="en-CA" sz="900" dirty="0"/>
              <a:t>, </a:t>
            </a:r>
            <a:r>
              <a:rPr lang="en-CA" sz="900" b="1" dirty="0"/>
              <a:t>vertical line is data collection</a:t>
            </a:r>
            <a:r>
              <a:rPr lang="en-CA" sz="900" dirty="0"/>
              <a:t>.</a:t>
            </a:r>
          </a:p>
          <a:p>
            <a:pPr marL="0" indent="0" algn="l">
              <a:buFontTx/>
              <a:buNone/>
            </a:pPr>
            <a:endParaRPr lang="en-CA" sz="900" dirty="0"/>
          </a:p>
          <a:p>
            <a:pPr marL="171450" indent="-171450" algn="l">
              <a:buFontTx/>
              <a:buChar char="-"/>
            </a:pPr>
            <a:r>
              <a:rPr lang="en-CA" sz="900" dirty="0"/>
              <a:t>Comparing different retrofits and satisfactions on buildings.  </a:t>
            </a:r>
          </a:p>
          <a:p>
            <a:pPr marL="171450" indent="-171450" algn="l">
              <a:buFontTx/>
              <a:buChar char="-"/>
            </a:pPr>
            <a:r>
              <a:rPr lang="en-CA" sz="900" b="1" dirty="0"/>
              <a:t>retrofits (addition of new ventilation systems—under floor vs over head ventilation for example).  </a:t>
            </a:r>
            <a:r>
              <a:rPr lang="en-CA" sz="900" dirty="0"/>
              <a:t>Maybe you might want to think about this other intervention.  </a:t>
            </a:r>
          </a:p>
          <a:p>
            <a:pPr marL="171450" indent="-171450" algn="l">
              <a:buFontTx/>
              <a:buChar char="-"/>
            </a:pPr>
            <a:r>
              <a:rPr lang="en-CA" sz="900" b="1" dirty="0"/>
              <a:t>Not sending out our survey but using their own surveys.  </a:t>
            </a:r>
          </a:p>
          <a:p>
            <a:pPr marL="171450" indent="-171450" algn="l">
              <a:buFontTx/>
              <a:buChar char="-"/>
            </a:pPr>
            <a:endParaRPr lang="en-CA" sz="900" dirty="0"/>
          </a:p>
          <a:p>
            <a:pPr marL="0" indent="0" algn="l">
              <a:buFontTx/>
              <a:buNone/>
            </a:pPr>
            <a:r>
              <a:rPr lang="en-CA" sz="900" dirty="0"/>
              <a:t>-------------------------------------------------------------------------------------------------</a:t>
            </a:r>
          </a:p>
        </p:txBody>
      </p:sp>
      <p:sp>
        <p:nvSpPr>
          <p:cNvPr id="4" name="Slide Number Placeholder 3"/>
          <p:cNvSpPr>
            <a:spLocks noGrp="1"/>
          </p:cNvSpPr>
          <p:nvPr>
            <p:ph type="sldNum" sz="quarter" idx="10"/>
          </p:nvPr>
        </p:nvSpPr>
        <p:spPr/>
        <p:txBody>
          <a:bodyPr/>
          <a:lstStyle/>
          <a:p>
            <a:pPr defTabSz="874898">
              <a:defRPr/>
            </a:pPr>
            <a:fld id="{20923DFE-EF54-48A3-BB1C-DC8420BAB561}" type="slidenum">
              <a:rPr lang="en-CA">
                <a:solidFill>
                  <a:prstClr val="black"/>
                </a:solidFill>
                <a:latin typeface="Calibri"/>
              </a:rPr>
              <a:pPr defTabSz="874898">
                <a:defRPr/>
              </a:pPr>
              <a:t>18</a:t>
            </a:fld>
            <a:endParaRPr lang="en-CA" dirty="0">
              <a:solidFill>
                <a:prstClr val="black"/>
              </a:solidFill>
              <a:latin typeface="Calibri"/>
            </a:endParaRPr>
          </a:p>
        </p:txBody>
      </p:sp>
    </p:spTree>
    <p:extLst>
      <p:ext uri="{BB962C8B-B14F-4D97-AF65-F5344CB8AC3E}">
        <p14:creationId xmlns:p14="http://schemas.microsoft.com/office/powerpoint/2010/main" val="2402157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algn="l"/>
            <a:endParaRPr lang="en-CA" sz="900" dirty="0"/>
          </a:p>
        </p:txBody>
      </p:sp>
      <p:sp>
        <p:nvSpPr>
          <p:cNvPr id="4" name="Slide Number Placeholder 3"/>
          <p:cNvSpPr>
            <a:spLocks noGrp="1"/>
          </p:cNvSpPr>
          <p:nvPr>
            <p:ph type="sldNum" sz="quarter" idx="10"/>
          </p:nvPr>
        </p:nvSpPr>
        <p:spPr/>
        <p:txBody>
          <a:bodyPr/>
          <a:lstStyle/>
          <a:p>
            <a:pPr defTabSz="874898">
              <a:defRPr/>
            </a:pPr>
            <a:fld id="{20923DFE-EF54-48A3-BB1C-DC8420BAB561}" type="slidenum">
              <a:rPr lang="en-CA">
                <a:solidFill>
                  <a:prstClr val="black"/>
                </a:solidFill>
                <a:latin typeface="Calibri"/>
              </a:rPr>
              <a:pPr defTabSz="874898">
                <a:defRPr/>
              </a:pPr>
              <a:t>19</a:t>
            </a:fld>
            <a:endParaRPr lang="en-CA" dirty="0">
              <a:solidFill>
                <a:prstClr val="black"/>
              </a:solidFill>
              <a:latin typeface="Calibri"/>
            </a:endParaRPr>
          </a:p>
        </p:txBody>
      </p:sp>
    </p:spTree>
    <p:extLst>
      <p:ext uri="{BB962C8B-B14F-4D97-AF65-F5344CB8AC3E}">
        <p14:creationId xmlns:p14="http://schemas.microsoft.com/office/powerpoint/2010/main" val="110822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dirty="0"/>
              <a:t>-  </a:t>
            </a:r>
            <a:r>
              <a:rPr lang="en-CA" b="1" dirty="0"/>
              <a:t>390</a:t>
            </a:r>
            <a:r>
              <a:rPr lang="en-CA" dirty="0"/>
              <a:t> members </a:t>
            </a:r>
          </a:p>
          <a:p>
            <a:r>
              <a:rPr lang="en-CA" dirty="0"/>
              <a:t>-  </a:t>
            </a:r>
            <a:r>
              <a:rPr lang="en-CA" b="1" dirty="0"/>
              <a:t>27,000</a:t>
            </a:r>
            <a:r>
              <a:rPr lang="en-CA" dirty="0"/>
              <a:t> contacts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1" dirty="0"/>
              <a:t>Marketing</a:t>
            </a:r>
            <a:r>
              <a:rPr lang="en-CA" dirty="0"/>
              <a:t>, </a:t>
            </a:r>
            <a:r>
              <a:rPr lang="en-CA" b="1" dirty="0"/>
              <a:t>networking-councils &amp; liaison</a:t>
            </a:r>
            <a:r>
              <a:rPr lang="en-CA"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dirty="0"/>
              <a:t>Events (</a:t>
            </a:r>
            <a:r>
              <a:rPr lang="en-CA" b="1" dirty="0"/>
              <a:t>SBS</a:t>
            </a:r>
            <a:r>
              <a:rPr lang="en-CA" dirty="0"/>
              <a:t>)-100 companies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1" dirty="0"/>
              <a:t>Library, WP, collaborative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a:t>
            </a:r>
          </a:p>
        </p:txBody>
      </p:sp>
      <p:sp>
        <p:nvSpPr>
          <p:cNvPr id="4" name="Slide Number Placeholder 3"/>
          <p:cNvSpPr>
            <a:spLocks noGrp="1"/>
          </p:cNvSpPr>
          <p:nvPr>
            <p:ph type="sldNum" sz="quarter" idx="10"/>
          </p:nvPr>
        </p:nvSpPr>
        <p:spPr/>
        <p:txBody>
          <a:bodyPr/>
          <a:lstStyle/>
          <a:p>
            <a:fld id="{FD05A919-F8AD-A64A-BEA2-B66A6D0F2D45}" type="slidenum">
              <a:rPr lang="en-US" smtClean="0"/>
              <a:t>2</a:t>
            </a:fld>
            <a:endParaRPr lang="en-US"/>
          </a:p>
        </p:txBody>
      </p:sp>
    </p:spTree>
    <p:extLst>
      <p:ext uri="{BB962C8B-B14F-4D97-AF65-F5344CB8AC3E}">
        <p14:creationId xmlns:p14="http://schemas.microsoft.com/office/powerpoint/2010/main" val="375240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lgn="l">
              <a:buFontTx/>
              <a:buChar char="-"/>
            </a:pPr>
            <a:r>
              <a:rPr lang="en-CA" sz="900" b="1" dirty="0"/>
              <a:t>Data is not free</a:t>
            </a:r>
            <a:r>
              <a:rPr lang="en-CA" sz="900" dirty="0"/>
              <a:t>, organization paid something to get it, there fore the company that brings data to the table can join free of charge,.  </a:t>
            </a:r>
            <a:r>
              <a:rPr lang="en-CA" sz="900" b="1" dirty="0"/>
              <a:t>Barter for one large organization from has many sites, more likely to have the large amounts of data over time, banking or insurance or large companies.  </a:t>
            </a:r>
            <a:r>
              <a:rPr lang="en-CA" sz="900" dirty="0"/>
              <a:t>Ideal with a </a:t>
            </a:r>
            <a:r>
              <a:rPr lang="en-CA" sz="900" b="1" dirty="0"/>
              <a:t>large workforce with similar types of jobs </a:t>
            </a:r>
            <a:r>
              <a:rPr lang="en-CA" sz="900" dirty="0"/>
              <a:t>(ideally white color work).  </a:t>
            </a:r>
          </a:p>
          <a:p>
            <a:pPr marL="171450" indent="-171450" algn="l">
              <a:buFontTx/>
              <a:buChar char="-"/>
            </a:pPr>
            <a:r>
              <a:rPr lang="en-CA" sz="900" b="1" dirty="0"/>
              <a:t>Marketing and selling point for the company that contributes data </a:t>
            </a:r>
          </a:p>
          <a:p>
            <a:pPr marL="171450" indent="-171450" algn="l">
              <a:buFontTx/>
              <a:buChar char="-"/>
            </a:pPr>
            <a:endParaRPr lang="en-CA" sz="900" b="1" dirty="0"/>
          </a:p>
          <a:p>
            <a:pPr marL="0" indent="0" algn="l">
              <a:buFontTx/>
              <a:buNone/>
            </a:pPr>
            <a:r>
              <a:rPr lang="en-CA" sz="900" b="1" dirty="0"/>
              <a:t>-----------------------------------------------------------------------------------------------------</a:t>
            </a:r>
          </a:p>
        </p:txBody>
      </p:sp>
      <p:sp>
        <p:nvSpPr>
          <p:cNvPr id="4" name="Slide Number Placeholder 3"/>
          <p:cNvSpPr>
            <a:spLocks noGrp="1"/>
          </p:cNvSpPr>
          <p:nvPr>
            <p:ph type="sldNum" sz="quarter" idx="10"/>
          </p:nvPr>
        </p:nvSpPr>
        <p:spPr/>
        <p:txBody>
          <a:bodyPr/>
          <a:lstStyle/>
          <a:p>
            <a:pPr defTabSz="874898">
              <a:defRPr/>
            </a:pPr>
            <a:fld id="{20923DFE-EF54-48A3-BB1C-DC8420BAB561}" type="slidenum">
              <a:rPr lang="en-CA">
                <a:solidFill>
                  <a:prstClr val="black"/>
                </a:solidFill>
                <a:latin typeface="Calibri"/>
              </a:rPr>
              <a:pPr defTabSz="874898">
                <a:defRPr/>
              </a:pPr>
              <a:t>20</a:t>
            </a:fld>
            <a:endParaRPr lang="en-CA" dirty="0">
              <a:solidFill>
                <a:prstClr val="black"/>
              </a:solidFill>
              <a:latin typeface="Calibri"/>
            </a:endParaRPr>
          </a:p>
        </p:txBody>
      </p:sp>
    </p:spTree>
    <p:extLst>
      <p:ext uri="{BB962C8B-B14F-4D97-AF65-F5344CB8AC3E}">
        <p14:creationId xmlns:p14="http://schemas.microsoft.com/office/powerpoint/2010/main" val="116570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Greg:</a:t>
            </a:r>
          </a:p>
          <a:p>
            <a:r>
              <a:rPr lang="en-US" b="1" dirty="0"/>
              <a:t>Surprised me?:  </a:t>
            </a:r>
            <a:r>
              <a:rPr lang="en-US" dirty="0"/>
              <a:t>revelation that the data sources already exist that can be mined and calculated.  </a:t>
            </a:r>
            <a:r>
              <a:rPr lang="en-US" b="1" dirty="0"/>
              <a:t>Complaints data not looked at </a:t>
            </a:r>
            <a:r>
              <a:rPr lang="en-US" dirty="0"/>
              <a:t>was also surprising.  Also office type…..size of effect given this is the opposite of what we thought they were (interesting to see how people will react), we do not predict this to change anything significantly.  </a:t>
            </a:r>
          </a:p>
          <a:p>
            <a:pPr marL="171450" indent="-171450">
              <a:buFontTx/>
              <a:buChar char="-"/>
            </a:pPr>
            <a:r>
              <a:rPr lang="en-US" b="1" dirty="0"/>
              <a:t>Most studies look at open office spaces</a:t>
            </a:r>
            <a:r>
              <a:rPr lang="en-US" dirty="0"/>
              <a:t>…only go up from here, more gains </a:t>
            </a:r>
          </a:p>
          <a:p>
            <a:pPr marL="171450" indent="-171450">
              <a:buFontTx/>
              <a:buChar char="-"/>
            </a:pPr>
            <a:endParaRPr lang="en-US" dirty="0"/>
          </a:p>
          <a:p>
            <a:pPr marL="171450" indent="-171450">
              <a:buFontTx/>
              <a:buChar char="-"/>
            </a:pPr>
            <a:r>
              <a:rPr lang="en-US" b="1" dirty="0"/>
              <a:t>Millennials</a:t>
            </a:r>
            <a:r>
              <a:rPr lang="en-US" dirty="0"/>
              <a:t>  and open offices? ……….generational effects? It is not in the enviable data in what we had in phase 1 but in phase 2 this should be possible.  The notion that there are generational differences in interesting to see if there are generational differences, Jennifer </a:t>
            </a:r>
            <a:r>
              <a:rPr lang="en-US" dirty="0" err="1"/>
              <a:t>vietch</a:t>
            </a:r>
            <a:r>
              <a:rPr lang="en-US" dirty="0"/>
              <a:t> from </a:t>
            </a:r>
            <a:r>
              <a:rPr lang="en-US" dirty="0" err="1"/>
              <a:t>theNRC</a:t>
            </a:r>
            <a:r>
              <a:rPr lang="en-US" dirty="0"/>
              <a:t> looked into this and has not found any literature in generational differences. </a:t>
            </a:r>
          </a:p>
          <a:p>
            <a:pPr marL="171450" indent="-171450">
              <a:buFontTx/>
              <a:buChar char="-"/>
            </a:pPr>
            <a:endParaRPr lang="en-US" dirty="0"/>
          </a:p>
          <a:p>
            <a:pPr marL="0" indent="0">
              <a:buFontTx/>
              <a:buNone/>
            </a:pPr>
            <a:r>
              <a:rPr lang="en-US" dirty="0"/>
              <a:t>--------------------------------------------------------------------------------------------------------------------- </a:t>
            </a:r>
          </a:p>
        </p:txBody>
      </p:sp>
      <p:sp>
        <p:nvSpPr>
          <p:cNvPr id="4" name="Slide Number Placeholder 3"/>
          <p:cNvSpPr>
            <a:spLocks noGrp="1"/>
          </p:cNvSpPr>
          <p:nvPr>
            <p:ph type="sldNum" sz="quarter" idx="10"/>
          </p:nvPr>
        </p:nvSpPr>
        <p:spPr/>
        <p:txBody>
          <a:bodyPr/>
          <a:lstStyle/>
          <a:p>
            <a:fld id="{FD05A919-F8AD-A64A-BEA2-B66A6D0F2D45}" type="slidenum">
              <a:rPr lang="en-US" smtClean="0"/>
              <a:t>21</a:t>
            </a:fld>
            <a:endParaRPr lang="en-US"/>
          </a:p>
        </p:txBody>
      </p:sp>
    </p:spTree>
    <p:extLst>
      <p:ext uri="{BB962C8B-B14F-4D97-AF65-F5344CB8AC3E}">
        <p14:creationId xmlns:p14="http://schemas.microsoft.com/office/powerpoint/2010/main" val="43047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lgn="l">
              <a:buFontTx/>
              <a:buChar char="-"/>
            </a:pPr>
            <a:r>
              <a:rPr lang="en-CA" sz="1200" dirty="0"/>
              <a:t>Our </a:t>
            </a:r>
            <a:r>
              <a:rPr lang="en-CA" sz="1200" dirty="0" err="1"/>
              <a:t>BoD</a:t>
            </a:r>
            <a:r>
              <a:rPr lang="en-CA" sz="1200" dirty="0"/>
              <a:t> feel this could be the </a:t>
            </a:r>
            <a:r>
              <a:rPr lang="en-CA" sz="1200" b="1" dirty="0"/>
              <a:t>most significant piece </a:t>
            </a:r>
            <a:r>
              <a:rPr lang="en-CA" sz="1200" dirty="0"/>
              <a:t>of research we can create </a:t>
            </a:r>
          </a:p>
          <a:p>
            <a:pPr marL="171450" indent="-171450" algn="l">
              <a:buFontTx/>
              <a:buChar char="-"/>
            </a:pPr>
            <a:r>
              <a:rPr lang="en-CA" sz="1200" b="1" dirty="0"/>
              <a:t>Different types of organizations </a:t>
            </a:r>
          </a:p>
          <a:p>
            <a:pPr marL="171450" indent="-171450" algn="l">
              <a:buFontTx/>
              <a:buChar char="-"/>
            </a:pPr>
            <a:r>
              <a:rPr lang="en-CA" sz="1200" dirty="0"/>
              <a:t>focusing on </a:t>
            </a:r>
            <a:r>
              <a:rPr lang="en-CA" sz="1200" b="1" dirty="0"/>
              <a:t>real ROI </a:t>
            </a:r>
          </a:p>
          <a:p>
            <a:pPr marL="171450" indent="-171450" algn="l">
              <a:buFontTx/>
              <a:buChar char="-"/>
            </a:pPr>
            <a:r>
              <a:rPr lang="en-CA" sz="1200" b="1" dirty="0"/>
              <a:t>True value </a:t>
            </a:r>
            <a:r>
              <a:rPr lang="en-CA" sz="1200" dirty="0"/>
              <a:t>of the building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2 spots left: share knowledge </a:t>
            </a:r>
            <a:r>
              <a:rPr lang="en-CA" dirty="0"/>
              <a:t>and </a:t>
            </a:r>
            <a:r>
              <a:rPr lang="en-CA" b="1" dirty="0"/>
              <a:t>network</a:t>
            </a:r>
            <a:r>
              <a:rPr lang="en-CA" dirty="0"/>
              <a:t> with key companies and individuals in this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t>
            </a:r>
          </a:p>
          <a:p>
            <a:endParaRPr lang="en-CA" b="1" dirty="0"/>
          </a:p>
        </p:txBody>
      </p:sp>
      <p:sp>
        <p:nvSpPr>
          <p:cNvPr id="4" name="Slide Number Placeholder 3"/>
          <p:cNvSpPr>
            <a:spLocks noGrp="1"/>
          </p:cNvSpPr>
          <p:nvPr>
            <p:ph type="sldNum" sz="quarter" idx="10"/>
          </p:nvPr>
        </p:nvSpPr>
        <p:spPr/>
        <p:txBody>
          <a:bodyPr/>
          <a:lstStyle/>
          <a:p>
            <a:fld id="{FD05A919-F8AD-A64A-BEA2-B66A6D0F2D45}" type="slidenum">
              <a:rPr lang="en-US" smtClean="0"/>
              <a:t>3</a:t>
            </a:fld>
            <a:endParaRPr lang="en-US"/>
          </a:p>
        </p:txBody>
      </p:sp>
    </p:spTree>
    <p:extLst>
      <p:ext uri="{BB962C8B-B14F-4D97-AF65-F5344CB8AC3E}">
        <p14:creationId xmlns:p14="http://schemas.microsoft.com/office/powerpoint/2010/main" val="240711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   </a:t>
            </a:r>
            <a:r>
              <a:rPr lang="en-CA" b="1" dirty="0"/>
              <a:t>Not able to make it </a:t>
            </a:r>
            <a:r>
              <a:rPr lang="en-CA" dirty="0"/>
              <a:t>today</a:t>
            </a:r>
          </a:p>
          <a:p>
            <a:pPr marL="171450" indent="-171450">
              <a:buFontTx/>
              <a:buChar char="-"/>
            </a:pPr>
            <a:r>
              <a:rPr lang="en-CA" dirty="0"/>
              <a:t>One of our </a:t>
            </a:r>
            <a:r>
              <a:rPr lang="en-CA" b="1" dirty="0"/>
              <a:t>22 member </a:t>
            </a:r>
            <a:r>
              <a:rPr lang="en-CA" dirty="0"/>
              <a:t>research firms </a:t>
            </a:r>
          </a:p>
          <a:p>
            <a:pPr marL="171450" indent="-171450">
              <a:buFontTx/>
              <a:buChar char="-"/>
            </a:pPr>
            <a:r>
              <a:rPr lang="en-CA" dirty="0"/>
              <a:t>Government of Canada, about </a:t>
            </a:r>
            <a:r>
              <a:rPr lang="en-CA" b="1" dirty="0"/>
              <a:t>4000</a:t>
            </a:r>
            <a:r>
              <a:rPr lang="en-CA" dirty="0"/>
              <a:t> staff, hundreds of </a:t>
            </a:r>
            <a:r>
              <a:rPr lang="en-CA" b="1" dirty="0"/>
              <a:t>scientists</a:t>
            </a:r>
            <a:r>
              <a:rPr lang="en-CA" dirty="0"/>
              <a:t>, various expertise, </a:t>
            </a:r>
          </a:p>
          <a:p>
            <a:pPr marL="171450" indent="-171450">
              <a:buFontTx/>
              <a:buChar char="-"/>
            </a:pPr>
            <a:r>
              <a:rPr lang="en-CA" dirty="0"/>
              <a:t>Helped </a:t>
            </a:r>
            <a:r>
              <a:rPr lang="en-CA" b="1" dirty="0"/>
              <a:t>launch CABA 30 years ago </a:t>
            </a:r>
          </a:p>
          <a:p>
            <a:pPr marL="171450" indent="-171450">
              <a:buFontTx/>
              <a:buChar char="-"/>
            </a:pPr>
            <a:r>
              <a:rPr lang="en-CA" dirty="0"/>
              <a:t>Still on our </a:t>
            </a:r>
            <a:r>
              <a:rPr lang="en-CA" b="1" dirty="0" err="1"/>
              <a:t>BoD</a:t>
            </a:r>
            <a:r>
              <a:rPr lang="en-CA" dirty="0"/>
              <a:t> </a:t>
            </a:r>
          </a:p>
          <a:p>
            <a:pPr marL="171450" indent="-171450">
              <a:buFontTx/>
              <a:buChar char="-"/>
            </a:pPr>
            <a:r>
              <a:rPr lang="en-CA" b="1" dirty="0"/>
              <a:t>Construction</a:t>
            </a:r>
            <a:r>
              <a:rPr lang="en-CA" dirty="0"/>
              <a:t> part of NRC:  </a:t>
            </a:r>
            <a:r>
              <a:rPr lang="en-CA" b="1" dirty="0"/>
              <a:t>national building code</a:t>
            </a:r>
            <a:r>
              <a:rPr lang="en-CA" dirty="0"/>
              <a:t>, </a:t>
            </a:r>
            <a:r>
              <a:rPr lang="en-CA" b="1" dirty="0"/>
              <a:t>standards</a:t>
            </a:r>
            <a:r>
              <a:rPr lang="en-CA" dirty="0"/>
              <a:t>, </a:t>
            </a:r>
            <a:r>
              <a:rPr lang="en-CA" b="1" dirty="0"/>
              <a:t>fire protections, civil engineering, national policy </a:t>
            </a:r>
          </a:p>
          <a:p>
            <a:pPr marL="171450" indent="-171450">
              <a:buFontTx/>
              <a:buChar char="-"/>
            </a:pPr>
            <a:r>
              <a:rPr lang="en-CA" b="1" dirty="0"/>
              <a:t>Not Canadian research </a:t>
            </a:r>
            <a:endParaRPr lang="en-CA" dirty="0"/>
          </a:p>
          <a:p>
            <a:pPr marL="171450" indent="-171450">
              <a:buFontTx/>
              <a:buChar char="-"/>
            </a:pPr>
            <a:r>
              <a:rPr lang="en-CA" dirty="0"/>
              <a:t>Everyone will get the </a:t>
            </a:r>
            <a:r>
              <a:rPr lang="en-CA" b="1" dirty="0"/>
              <a:t>first phase for free</a:t>
            </a:r>
            <a:r>
              <a:rPr lang="en-CA" dirty="0"/>
              <a:t>, </a:t>
            </a:r>
            <a:r>
              <a:rPr lang="en-CA" b="1" dirty="0"/>
              <a:t>talk about 2</a:t>
            </a:r>
            <a:r>
              <a:rPr lang="en-CA" b="1" baseline="30000" dirty="0"/>
              <a:t>nd</a:t>
            </a:r>
            <a:r>
              <a:rPr lang="en-CA" b="1" dirty="0"/>
              <a:t> phase later on</a:t>
            </a:r>
          </a:p>
          <a:p>
            <a:pPr marL="171450" indent="-171450">
              <a:buFontTx/>
              <a:buChar char="-"/>
            </a:pPr>
            <a:endParaRPr lang="en-CA" b="1" dirty="0"/>
          </a:p>
          <a:p>
            <a:pPr marL="0" indent="0">
              <a:buFontTx/>
              <a:buNone/>
            </a:pPr>
            <a:r>
              <a:rPr lang="en-CA" b="1" dirty="0"/>
              <a:t>------------------------------------------------------------------------------------------------</a:t>
            </a:r>
          </a:p>
        </p:txBody>
      </p:sp>
      <p:sp>
        <p:nvSpPr>
          <p:cNvPr id="4" name="Slide Number Placeholder 3"/>
          <p:cNvSpPr>
            <a:spLocks noGrp="1"/>
          </p:cNvSpPr>
          <p:nvPr>
            <p:ph type="sldNum" sz="quarter" idx="5"/>
          </p:nvPr>
        </p:nvSpPr>
        <p:spPr/>
        <p:txBody>
          <a:bodyPr/>
          <a:lstStyle/>
          <a:p>
            <a:fld id="{FD05A919-F8AD-A64A-BEA2-B66A6D0F2D45}" type="slidenum">
              <a:rPr lang="en-US" smtClean="0"/>
              <a:t>4</a:t>
            </a:fld>
            <a:endParaRPr lang="en-US"/>
          </a:p>
        </p:txBody>
      </p:sp>
    </p:spTree>
    <p:extLst>
      <p:ext uri="{BB962C8B-B14F-4D97-AF65-F5344CB8AC3E}">
        <p14:creationId xmlns:p14="http://schemas.microsoft.com/office/powerpoint/2010/main" val="369740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lgn="l">
              <a:buFontTx/>
              <a:buChar char="-"/>
            </a:pPr>
            <a:endParaRPr lang="en-CA" sz="900" dirty="0"/>
          </a:p>
        </p:txBody>
      </p:sp>
      <p:sp>
        <p:nvSpPr>
          <p:cNvPr id="4" name="Slide Number Placeholder 3"/>
          <p:cNvSpPr>
            <a:spLocks noGrp="1"/>
          </p:cNvSpPr>
          <p:nvPr>
            <p:ph type="sldNum" sz="quarter" idx="10"/>
          </p:nvPr>
        </p:nvSpPr>
        <p:spPr/>
        <p:txBody>
          <a:bodyPr/>
          <a:lstStyle/>
          <a:p>
            <a:pPr defTabSz="874898">
              <a:defRPr/>
            </a:pPr>
            <a:fld id="{20923DFE-EF54-48A3-BB1C-DC8420BAB561}" type="slidenum">
              <a:rPr lang="en-CA">
                <a:solidFill>
                  <a:prstClr val="black"/>
                </a:solidFill>
                <a:latin typeface="Calibri"/>
              </a:rPr>
              <a:pPr defTabSz="874898">
                <a:defRPr/>
              </a:pPr>
              <a:t>5</a:t>
            </a:fld>
            <a:endParaRPr lang="en-CA" dirty="0">
              <a:solidFill>
                <a:prstClr val="black"/>
              </a:solidFill>
              <a:latin typeface="Calibri"/>
            </a:endParaRPr>
          </a:p>
        </p:txBody>
      </p:sp>
    </p:spTree>
    <p:extLst>
      <p:ext uri="{BB962C8B-B14F-4D97-AF65-F5344CB8AC3E}">
        <p14:creationId xmlns:p14="http://schemas.microsoft.com/office/powerpoint/2010/main" val="107643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algn="l"/>
            <a:endParaRPr lang="en-CA" sz="900" dirty="0"/>
          </a:p>
        </p:txBody>
      </p:sp>
      <p:sp>
        <p:nvSpPr>
          <p:cNvPr id="4" name="Slide Number Placeholder 3"/>
          <p:cNvSpPr>
            <a:spLocks noGrp="1"/>
          </p:cNvSpPr>
          <p:nvPr>
            <p:ph type="sldNum" sz="quarter" idx="10"/>
          </p:nvPr>
        </p:nvSpPr>
        <p:spPr/>
        <p:txBody>
          <a:bodyPr/>
          <a:lstStyle/>
          <a:p>
            <a:pPr defTabSz="874898">
              <a:defRPr/>
            </a:pPr>
            <a:fld id="{20923DFE-EF54-48A3-BB1C-DC8420BAB561}" type="slidenum">
              <a:rPr lang="en-CA">
                <a:solidFill>
                  <a:prstClr val="black"/>
                </a:solidFill>
                <a:latin typeface="Calibri"/>
              </a:rPr>
              <a:pPr defTabSz="874898">
                <a:defRPr/>
              </a:pPr>
              <a:t>6</a:t>
            </a:fld>
            <a:endParaRPr lang="en-CA" dirty="0">
              <a:solidFill>
                <a:prstClr val="black"/>
              </a:solidFill>
              <a:latin typeface="Calibri"/>
            </a:endParaRPr>
          </a:p>
        </p:txBody>
      </p:sp>
    </p:spTree>
    <p:extLst>
      <p:ext uri="{BB962C8B-B14F-4D97-AF65-F5344CB8AC3E}">
        <p14:creationId xmlns:p14="http://schemas.microsoft.com/office/powerpoint/2010/main" val="113536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b="1" dirty="0"/>
              <a:t>-   Thank 8 funders</a:t>
            </a:r>
            <a:r>
              <a:rPr lang="en-CA" dirty="0"/>
              <a:t>, without their financial support not happened.  </a:t>
            </a:r>
          </a:p>
          <a:p>
            <a:r>
              <a:rPr lang="en-CA" dirty="0"/>
              <a:t>-   All the funders were on the </a:t>
            </a:r>
            <a:r>
              <a:rPr lang="en-CA" b="1" dirty="0"/>
              <a:t>Steering Committee </a:t>
            </a:r>
          </a:p>
          <a:p>
            <a:pPr marL="171450" indent="-171450">
              <a:buFontTx/>
              <a:buChar char="-"/>
            </a:pPr>
            <a:r>
              <a:rPr lang="en-CA" dirty="0"/>
              <a:t>Also contributed with insights and direction to the research and </a:t>
            </a:r>
            <a:r>
              <a:rPr lang="en-CA" b="1" dirty="0"/>
              <a:t>shaped an guild </a:t>
            </a:r>
            <a:r>
              <a:rPr lang="en-CA" dirty="0"/>
              <a:t>the research.  </a:t>
            </a:r>
          </a:p>
          <a:p>
            <a:pPr marL="171450" indent="-171450">
              <a:buFontTx/>
              <a:buChar char="-"/>
            </a:pPr>
            <a:endParaRPr lang="en-CA" dirty="0"/>
          </a:p>
          <a:p>
            <a:pPr marL="0" indent="0">
              <a:buFontTx/>
              <a:buNone/>
            </a:pPr>
            <a:r>
              <a:rPr lang="en-CA" dirty="0"/>
              <a:t>------------------------------------------------------------------------------------------------</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FD05A919-F8AD-A64A-BEA2-B66A6D0F2D45}" type="slidenum">
              <a:rPr lang="en-US" smtClean="0"/>
              <a:t>7</a:t>
            </a:fld>
            <a:endParaRPr lang="en-US"/>
          </a:p>
        </p:txBody>
      </p:sp>
    </p:spTree>
    <p:extLst>
      <p:ext uri="{BB962C8B-B14F-4D97-AF65-F5344CB8AC3E}">
        <p14:creationId xmlns:p14="http://schemas.microsoft.com/office/powerpoint/2010/main" val="207779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defTabSz="924775">
              <a:defRPr/>
            </a:pPr>
            <a:r>
              <a:rPr lang="en-CA" dirty="0"/>
              <a:t>- Value of the output and the cost it takes to produce those outputs,  lots of PKIs on both sides, </a:t>
            </a:r>
            <a:r>
              <a:rPr lang="en-CA" b="0" dirty="0"/>
              <a:t>each organization is difference, returned items or service calls or warrantee item, </a:t>
            </a:r>
            <a:r>
              <a:rPr lang="en-CA" dirty="0"/>
              <a:t>energy, cost,</a:t>
            </a:r>
            <a:r>
              <a:rPr lang="en-CA" b="1" dirty="0"/>
              <a:t> 3:30:300 (cite JLL) </a:t>
            </a:r>
            <a:r>
              <a:rPr lang="en-US" sz="1200" b="1" i="0" kern="1200" dirty="0">
                <a:solidFill>
                  <a:schemeClr val="tx1"/>
                </a:solidFill>
                <a:effectLst/>
                <a:latin typeface="+mn-lt"/>
                <a:ea typeface="+mn-ea"/>
                <a:cs typeface="+mn-cs"/>
              </a:rPr>
              <a:t>per square foot</a:t>
            </a:r>
            <a:r>
              <a:rPr lang="en-US" sz="1200" b="0" i="0" kern="1200" dirty="0">
                <a:solidFill>
                  <a:schemeClr val="tx1"/>
                </a:solidFill>
                <a:effectLst/>
                <a:latin typeface="+mn-lt"/>
                <a:ea typeface="+mn-ea"/>
                <a:cs typeface="+mn-cs"/>
              </a:rPr>
              <a:t>…terms of total occupancy costs, </a:t>
            </a:r>
            <a:r>
              <a:rPr lang="en-US" sz="1200" b="1" i="0" kern="1200" dirty="0">
                <a:solidFill>
                  <a:schemeClr val="tx1"/>
                </a:solidFill>
                <a:effectLst/>
                <a:latin typeface="+mn-lt"/>
                <a:ea typeface="+mn-ea"/>
                <a:cs typeface="+mn-cs"/>
              </a:rPr>
              <a:t>$3 utilities, $30 rent, $300 employee costs (salaries, benefits, etc.)</a:t>
            </a:r>
            <a:r>
              <a:rPr lang="en-CA" b="1" dirty="0"/>
              <a:t>.  </a:t>
            </a:r>
          </a:p>
          <a:p>
            <a:pPr marL="171450" indent="-171450" defTabSz="924775">
              <a:buFontTx/>
              <a:buChar char="-"/>
              <a:defRPr/>
            </a:pPr>
            <a:r>
              <a:rPr lang="en-CA" b="1" dirty="0"/>
              <a:t>New approach</a:t>
            </a:r>
            <a:r>
              <a:rPr lang="en-CA" dirty="0"/>
              <a:t>: </a:t>
            </a:r>
            <a:r>
              <a:rPr lang="en-CA" b="1" dirty="0"/>
              <a:t>multi metric approach for a white collar organization </a:t>
            </a:r>
          </a:p>
          <a:p>
            <a:pPr marL="171450" indent="-171450" defTabSz="924775">
              <a:buFontTx/>
              <a:buChar char="-"/>
              <a:defRPr/>
            </a:pPr>
            <a:r>
              <a:rPr lang="en-CA" b="1" dirty="0"/>
              <a:t>“better buildings” </a:t>
            </a:r>
            <a:r>
              <a:rPr lang="en-CA" dirty="0"/>
              <a:t>– what is facilitated by building automation like </a:t>
            </a:r>
            <a:r>
              <a:rPr lang="en-CA" b="0" dirty="0"/>
              <a:t>better</a:t>
            </a:r>
            <a:r>
              <a:rPr lang="en-CA" b="1" dirty="0"/>
              <a:t> ventilation</a:t>
            </a:r>
            <a:r>
              <a:rPr lang="en-CA" dirty="0"/>
              <a:t>, better </a:t>
            </a:r>
            <a:r>
              <a:rPr lang="en-CA" b="1" dirty="0"/>
              <a:t>lighting</a:t>
            </a:r>
            <a:r>
              <a:rPr lang="en-CA" dirty="0"/>
              <a:t>, or </a:t>
            </a:r>
            <a:r>
              <a:rPr lang="en-CA" b="1" dirty="0"/>
              <a:t>whole building approach </a:t>
            </a:r>
            <a:r>
              <a:rPr lang="en-CA" dirty="0"/>
              <a:t>like </a:t>
            </a:r>
            <a:r>
              <a:rPr lang="en-CA" b="1" dirty="0"/>
              <a:t>green building certification</a:t>
            </a:r>
            <a:r>
              <a:rPr lang="en-CA" dirty="0"/>
              <a:t>.  Positively benefit metricises.  </a:t>
            </a:r>
          </a:p>
          <a:p>
            <a:pPr marL="171450" indent="-171450" defTabSz="924775">
              <a:buFontTx/>
              <a:buChar char="-"/>
              <a:defRPr/>
            </a:pPr>
            <a:r>
              <a:rPr lang="en-CA" b="1" dirty="0"/>
              <a:t>compare the better buildings approach to other normally taken like :  workplace health programs, workplace design, bonuses </a:t>
            </a:r>
          </a:p>
          <a:p>
            <a:pPr defTabSz="924775">
              <a:defRPr/>
            </a:pPr>
            <a:endParaRPr lang="en-CA" dirty="0"/>
          </a:p>
          <a:p>
            <a:pPr defTabSz="924775">
              <a:defRPr/>
            </a:pPr>
            <a:r>
              <a:rPr lang="en-CA" sz="900" dirty="0"/>
              <a:t>------------------------------------------------------------------------------------------------</a:t>
            </a:r>
          </a:p>
          <a:p>
            <a:pPr defTabSz="924775">
              <a:defRPr/>
            </a:pPr>
            <a:r>
              <a:rPr lang="en-CA" sz="900" dirty="0"/>
              <a:t>IMAGE + http://learnaboutgmp.com/building-management-system-bms-validation-overview/ (change for non-copyright image)</a:t>
            </a:r>
          </a:p>
          <a:p>
            <a:endParaRPr lang="en-CA" sz="900" dirty="0"/>
          </a:p>
          <a:p>
            <a:r>
              <a:rPr lang="en-CA" sz="900" dirty="0"/>
              <a:t>In this project we developed a new approach to quantifying the organizational productivity benefits of “better buildings” strategies.  First of all, this approach recognises multiple metrics are necessary to define org. prod.  Secondly, the effects of better buildings strategies on these metrics are compared to the effects of other corporate strategies.</a:t>
            </a:r>
          </a:p>
          <a:p>
            <a:endParaRPr lang="en-CA" sz="900" dirty="0"/>
          </a:p>
          <a:p>
            <a:r>
              <a:rPr lang="en-CA" sz="900" dirty="0"/>
              <a:t>“Better buildings” approaches included in the available literature are technologies facilitated by advanced building automation systems (BAS), or are whole-building strategies (e.g. green building certification) that typically include superior BAS features.</a:t>
            </a:r>
          </a:p>
          <a:p>
            <a:endParaRPr lang="en-CA" sz="900" dirty="0"/>
          </a:p>
          <a:p>
            <a:r>
              <a:rPr lang="en-CA" sz="900" dirty="0"/>
              <a:t>Data on the size of effects were drawn from a comprehensive synthesis of published research in multiple domains.</a:t>
            </a:r>
          </a:p>
          <a:p>
            <a:endParaRPr lang="en-CA" sz="900" dirty="0"/>
          </a:p>
          <a:p>
            <a:r>
              <a:rPr lang="en-CA" sz="900" dirty="0"/>
              <a:t>The industry steering committee took a role in refining the approach to ensure the output was of value to practitioners.</a:t>
            </a:r>
          </a:p>
          <a:p>
            <a:endParaRPr lang="en-CA" sz="900" dirty="0"/>
          </a:p>
          <a:p>
            <a:r>
              <a:rPr lang="en-CA" sz="900" dirty="0"/>
              <a:t>Better buildings strategies have positive effects that are similar in size to other corporate strategies.</a:t>
            </a:r>
            <a:endParaRPr lang="en-CA" sz="900" baseline="0" dirty="0"/>
          </a:p>
          <a:p>
            <a:endParaRPr lang="en-US" sz="900" dirty="0"/>
          </a:p>
          <a:p>
            <a:pPr defTabSz="924775"/>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FD05A919-F8AD-A64A-BEA2-B66A6D0F2D45}" type="slidenum">
              <a:rPr lang="en-US" smtClean="0"/>
              <a:t>8</a:t>
            </a:fld>
            <a:endParaRPr lang="en-US"/>
          </a:p>
        </p:txBody>
      </p:sp>
    </p:spTree>
    <p:extLst>
      <p:ext uri="{BB962C8B-B14F-4D97-AF65-F5344CB8AC3E}">
        <p14:creationId xmlns:p14="http://schemas.microsoft.com/office/powerpoint/2010/main" val="127311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defTabSz="924775">
              <a:defRPr/>
            </a:pPr>
            <a:r>
              <a:rPr lang="en-US" baseline="0" dirty="0"/>
              <a:t>-   Concept that majority is staff</a:t>
            </a:r>
            <a:r>
              <a:rPr lang="en-US" b="1" baseline="0" dirty="0"/>
              <a:t> (3:30:300) </a:t>
            </a:r>
            <a:r>
              <a:rPr lang="en-US" baseline="0" dirty="0"/>
              <a:t>or </a:t>
            </a:r>
            <a:r>
              <a:rPr lang="en-US" b="1" baseline="0" dirty="0"/>
              <a:t>90%</a:t>
            </a:r>
            <a:r>
              <a:rPr lang="en-US" baseline="0" dirty="0"/>
              <a:t>.  </a:t>
            </a:r>
          </a:p>
          <a:p>
            <a:pPr marL="171450" indent="-171450" defTabSz="924775">
              <a:buFontTx/>
              <a:buChar char="-"/>
              <a:defRPr/>
            </a:pPr>
            <a:r>
              <a:rPr lang="en-US" baseline="0" dirty="0"/>
              <a:t>Example on slides, common one --- cost of staff 82% etc.  Over focus on energy </a:t>
            </a:r>
          </a:p>
          <a:p>
            <a:pPr marL="171450" indent="-171450" defTabSz="924775">
              <a:buFontTx/>
              <a:buChar char="-"/>
              <a:defRPr/>
            </a:pPr>
            <a:r>
              <a:rPr lang="en-US" baseline="0" dirty="0"/>
              <a:t>This project is positive focus while increasing health while also increasing productivity </a:t>
            </a:r>
          </a:p>
          <a:p>
            <a:pPr marL="171450" marR="0" lvl="0" indent="-171450" algn="l" defTabSz="924775" rtl="0" eaLnBrk="1" fontAlgn="auto" latinLnBrk="0" hangingPunct="1">
              <a:lnSpc>
                <a:spcPct val="100000"/>
              </a:lnSpc>
              <a:spcBef>
                <a:spcPts val="0"/>
              </a:spcBef>
              <a:spcAft>
                <a:spcPts val="0"/>
              </a:spcAft>
              <a:buClrTx/>
              <a:buSzTx/>
              <a:buFontTx/>
              <a:buChar char="-"/>
              <a:tabLst/>
              <a:defRPr/>
            </a:pPr>
            <a:r>
              <a:rPr lang="en-CA" b="1" dirty="0"/>
              <a:t>3:30:300 (cite JLL) </a:t>
            </a:r>
            <a:r>
              <a:rPr lang="en-US" sz="1200" b="1" i="0" kern="1200" dirty="0">
                <a:solidFill>
                  <a:schemeClr val="tx1"/>
                </a:solidFill>
                <a:effectLst/>
                <a:latin typeface="+mn-lt"/>
                <a:ea typeface="+mn-ea"/>
                <a:cs typeface="+mn-cs"/>
              </a:rPr>
              <a:t>per square foot</a:t>
            </a:r>
            <a:r>
              <a:rPr lang="en-US" sz="1200" b="0" i="0" kern="1200" dirty="0">
                <a:solidFill>
                  <a:schemeClr val="tx1"/>
                </a:solidFill>
                <a:effectLst/>
                <a:latin typeface="+mn-lt"/>
                <a:ea typeface="+mn-ea"/>
                <a:cs typeface="+mn-cs"/>
              </a:rPr>
              <a:t>…terms of total occupancy costs, </a:t>
            </a:r>
            <a:r>
              <a:rPr lang="en-US" sz="1200" b="1" i="0" kern="1200" dirty="0">
                <a:solidFill>
                  <a:schemeClr val="tx1"/>
                </a:solidFill>
                <a:effectLst/>
                <a:latin typeface="+mn-lt"/>
                <a:ea typeface="+mn-ea"/>
                <a:cs typeface="+mn-cs"/>
              </a:rPr>
              <a:t>$3 utilities, $30 rent, $300 employee costs (salaries, benefits, etc.)</a:t>
            </a:r>
            <a:r>
              <a:rPr lang="en-CA" b="1" dirty="0"/>
              <a:t>.  </a:t>
            </a:r>
          </a:p>
          <a:p>
            <a:pPr marL="171450" marR="0" lvl="0" indent="-171450" algn="l" defTabSz="924775" rtl="0" eaLnBrk="1" fontAlgn="auto" latinLnBrk="0" hangingPunct="1">
              <a:lnSpc>
                <a:spcPct val="100000"/>
              </a:lnSpc>
              <a:spcBef>
                <a:spcPts val="0"/>
              </a:spcBef>
              <a:spcAft>
                <a:spcPts val="0"/>
              </a:spcAft>
              <a:buClrTx/>
              <a:buSzTx/>
              <a:buFontTx/>
              <a:buChar char="-"/>
              <a:tabLst/>
              <a:defRPr/>
            </a:pPr>
            <a:r>
              <a:rPr lang="en-US" sz="1200" b="1" baseline="0" dirty="0"/>
              <a:t>small investment in building design and operation can have a relatively big benefit on organizational productivity </a:t>
            </a:r>
            <a:endParaRPr lang="en-US" baseline="0" dirty="0"/>
          </a:p>
          <a:p>
            <a:pPr defTabSz="924775">
              <a:defRPr/>
            </a:pPr>
            <a:endParaRPr lang="en-US" baseline="0" dirty="0"/>
          </a:p>
          <a:p>
            <a:pPr defTabSz="924775">
              <a:defRPr/>
            </a:pPr>
            <a:r>
              <a:rPr lang="en-US" baseline="0" dirty="0"/>
              <a:t>-------------------------------------------------------------------------------------------------------------------------</a:t>
            </a:r>
          </a:p>
          <a:p>
            <a:pPr defTabSz="924775">
              <a:defRPr/>
            </a:pPr>
            <a:r>
              <a:rPr lang="en-US" sz="900" baseline="0" dirty="0"/>
              <a:t>This is a widely-cited breakdown of the costs associated with office workplace costs over a 10-year period (Brill, </a:t>
            </a:r>
            <a:r>
              <a:rPr lang="en-US" sz="900" baseline="0" dirty="0" err="1"/>
              <a:t>Weidemann</a:t>
            </a:r>
            <a:r>
              <a:rPr lang="en-US" sz="900" baseline="0" dirty="0"/>
              <a:t>, &amp; BOSTI Associates, 2001). Another common rule of thumb is that the annual operational costs of an office space are, on average $300/ft2 for staff payroll, $30/ft2 for space rent, and $3/ft2 for utilities (Best, 2014). Thus, one would not want cost savings in buildings to come at the expense of staff’s ability to do their work. Ideally an organization would identify building strategies that support the productivity of the organization, and are cost-effective as a whole.</a:t>
            </a:r>
          </a:p>
          <a:p>
            <a:pPr defTabSz="924775">
              <a:defRPr/>
            </a:pPr>
            <a:endParaRPr lang="en-US" sz="900" baseline="0" dirty="0"/>
          </a:p>
          <a:p>
            <a:pPr defTabSz="924775">
              <a:defRPr/>
            </a:pPr>
            <a:r>
              <a:rPr lang="en-US" sz="900" baseline="0" dirty="0"/>
              <a:t>In other words, a relatively </a:t>
            </a:r>
            <a:r>
              <a:rPr lang="en-US" sz="900" b="1" baseline="0" dirty="0"/>
              <a:t>small investment in building design and operation can have a relatively big benefit on organizational productivity </a:t>
            </a:r>
            <a:r>
              <a:rPr lang="en-US" sz="900" baseline="0" dirty="0"/>
              <a:t>through positive effects on staff (and energy use).  The results of this project demonstrate that this is possible.</a:t>
            </a:r>
          </a:p>
          <a:p>
            <a:pPr defTabSz="924775">
              <a:defRPr/>
            </a:pPr>
            <a:endParaRPr lang="en-US" sz="900" baseline="0" dirty="0"/>
          </a:p>
          <a:p>
            <a:pPr defTabSz="924775">
              <a:defRPr/>
            </a:pPr>
            <a:r>
              <a:rPr lang="en-CA" sz="900" i="1" dirty="0">
                <a:solidFill>
                  <a:srgbClr val="0070C0"/>
                </a:solidFill>
              </a:rPr>
              <a:t>This CABA Boutique Research Project was conducted by the National Research Council Canada (NRC), and received financial and technical support from: Intel, Schneider Electric, United Technologies, Philips, </a:t>
            </a:r>
            <a:r>
              <a:rPr lang="en-CA" sz="900" i="1" dirty="0" err="1">
                <a:solidFill>
                  <a:srgbClr val="0070C0"/>
                </a:solidFill>
              </a:rPr>
              <a:t>Distech</a:t>
            </a:r>
            <a:r>
              <a:rPr lang="en-CA" sz="900" i="1" dirty="0">
                <a:solidFill>
                  <a:srgbClr val="0070C0"/>
                </a:solidFill>
              </a:rPr>
              <a:t>, Pella, and NRC.</a:t>
            </a:r>
            <a:endParaRPr lang="en-US" sz="900" i="1" dirty="0">
              <a:solidFill>
                <a:srgbClr val="0070C0"/>
              </a:solidFill>
            </a:endParaRPr>
          </a:p>
          <a:p>
            <a:pPr defTabSz="924775">
              <a:defRPr/>
            </a:pPr>
            <a:endParaRPr lang="en-CA" sz="900" baseline="0" dirty="0"/>
          </a:p>
          <a:p>
            <a:endParaRPr lang="en-US" dirty="0"/>
          </a:p>
        </p:txBody>
      </p:sp>
      <p:sp>
        <p:nvSpPr>
          <p:cNvPr id="4" name="Slide Number Placeholder 3"/>
          <p:cNvSpPr>
            <a:spLocks noGrp="1"/>
          </p:cNvSpPr>
          <p:nvPr>
            <p:ph type="sldNum" sz="quarter" idx="10"/>
          </p:nvPr>
        </p:nvSpPr>
        <p:spPr/>
        <p:txBody>
          <a:bodyPr/>
          <a:lstStyle/>
          <a:p>
            <a:fld id="{FD05A919-F8AD-A64A-BEA2-B66A6D0F2D45}" type="slidenum">
              <a:rPr lang="en-US" smtClean="0"/>
              <a:t>9</a:t>
            </a:fld>
            <a:endParaRPr lang="en-US"/>
          </a:p>
        </p:txBody>
      </p:sp>
    </p:spTree>
    <p:extLst>
      <p:ext uri="{BB962C8B-B14F-4D97-AF65-F5344CB8AC3E}">
        <p14:creationId xmlns:p14="http://schemas.microsoft.com/office/powerpoint/2010/main" val="1273116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6" name="Title 1"/>
          <p:cNvSpPr>
            <a:spLocks noGrp="1"/>
          </p:cNvSpPr>
          <p:nvPr>
            <p:ph type="ctrTitle"/>
          </p:nvPr>
        </p:nvSpPr>
        <p:spPr>
          <a:xfrm>
            <a:off x="838201" y="1779670"/>
            <a:ext cx="9490656"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17" name="Subtitle 2"/>
          <p:cNvSpPr>
            <a:spLocks noGrp="1"/>
          </p:cNvSpPr>
          <p:nvPr>
            <p:ph type="subTitle" idx="1"/>
          </p:nvPr>
        </p:nvSpPr>
        <p:spPr>
          <a:xfrm>
            <a:off x="838200" y="3301770"/>
            <a:ext cx="8331558" cy="1233982"/>
          </a:xfrm>
        </p:spPr>
        <p:txBody>
          <a:bodyPr/>
          <a:lstStyle>
            <a:lvl1pPr marL="0" indent="0" algn="l">
              <a:buNone/>
              <a:defRPr sz="2400" baseline="0">
                <a:solidFill>
                  <a:schemeClr val="tx1"/>
                </a:solidFill>
                <a:latin typeface="Montserrat"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7919837-A7C6-48C4-BE16-16FF9BA59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8" name="Picture 7">
            <a:extLst>
              <a:ext uri="{FF2B5EF4-FFF2-40B4-BE49-F238E27FC236}">
                <a16:creationId xmlns:a16="http://schemas.microsoft.com/office/drawing/2014/main" id="{DDBF6DBB-C7D6-4466-BDA8-223B4B5DA5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5446649"/>
            <a:ext cx="3640320" cy="1007177"/>
          </a:xfrm>
          <a:prstGeom prst="rect">
            <a:avLst/>
          </a:prstGeom>
        </p:spPr>
      </p:pic>
      <p:pic>
        <p:nvPicPr>
          <p:cNvPr id="9" name="Picture 8">
            <a:extLst>
              <a:ext uri="{FF2B5EF4-FFF2-40B4-BE49-F238E27FC236}">
                <a16:creationId xmlns:a16="http://schemas.microsoft.com/office/drawing/2014/main" id="{EDB2606D-4D16-47D1-A5E5-E63666DF67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61896" y="3974291"/>
            <a:ext cx="4549851" cy="2956800"/>
          </a:xfrm>
          <a:prstGeom prst="rect">
            <a:avLst/>
          </a:prstGeom>
        </p:spPr>
      </p:pic>
    </p:spTree>
    <p:extLst>
      <p:ext uri="{BB962C8B-B14F-4D97-AF65-F5344CB8AC3E}">
        <p14:creationId xmlns:p14="http://schemas.microsoft.com/office/powerpoint/2010/main" val="218169577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779670"/>
            <a:ext cx="9490656"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301770"/>
            <a:ext cx="8331558" cy="1233982"/>
          </a:xfrm>
        </p:spPr>
        <p:txBody>
          <a:bodyPr/>
          <a:lstStyle>
            <a:lvl1pPr marL="0" indent="0" algn="l">
              <a:buNone/>
              <a:defRPr sz="2400" baseline="0">
                <a:solidFill>
                  <a:schemeClr val="tx1"/>
                </a:solidFill>
                <a:latin typeface="Montserrat"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ACB09FE5-AEFC-4020-AA93-77AEA175B8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7" name="Picture 6">
            <a:extLst>
              <a:ext uri="{FF2B5EF4-FFF2-40B4-BE49-F238E27FC236}">
                <a16:creationId xmlns:a16="http://schemas.microsoft.com/office/drawing/2014/main" id="{5C3397B4-5029-4CFF-8AAD-21ADA892D0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149" y="3974291"/>
            <a:ext cx="4549851" cy="2956800"/>
          </a:xfrm>
          <a:prstGeom prst="rect">
            <a:avLst/>
          </a:prstGeom>
        </p:spPr>
      </p:pic>
    </p:spTree>
    <p:extLst>
      <p:ext uri="{BB962C8B-B14F-4D97-AF65-F5344CB8AC3E}">
        <p14:creationId xmlns:p14="http://schemas.microsoft.com/office/powerpoint/2010/main" val="94796793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7"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sp>
        <p:nvSpPr>
          <p:cNvPr id="8" name="Text Placeholder 4"/>
          <p:cNvSpPr>
            <a:spLocks noGrp="1"/>
          </p:cNvSpPr>
          <p:nvPr>
            <p:ph type="body" sz="quarter" idx="12" hasCustomPrompt="1"/>
          </p:nvPr>
        </p:nvSpPr>
        <p:spPr>
          <a:xfrm>
            <a:off x="839793" y="1376101"/>
            <a:ext cx="7202487" cy="4932362"/>
          </a:xfrm>
        </p:spPr>
        <p:txBody>
          <a:bodyPr>
            <a:normAutofit/>
          </a:bodyPr>
          <a:lstStyle>
            <a:lvl1pPr>
              <a:defRPr sz="1800" baseline="0"/>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pic>
        <p:nvPicPr>
          <p:cNvPr id="10" name="Picture 9">
            <a:extLst>
              <a:ext uri="{FF2B5EF4-FFF2-40B4-BE49-F238E27FC236}">
                <a16:creationId xmlns:a16="http://schemas.microsoft.com/office/drawing/2014/main" id="{EBB8469C-729C-4A9E-8DFA-DE140E7B5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20305776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6"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952F0F34-36BB-49D9-9CAB-574638A3B0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386900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8" name="Content Placeholder 2"/>
          <p:cNvSpPr>
            <a:spLocks noGrp="1"/>
          </p:cNvSpPr>
          <p:nvPr>
            <p:ph sz="half" idx="1"/>
          </p:nvPr>
        </p:nvSpPr>
        <p:spPr>
          <a:xfrm>
            <a:off x="838199" y="2110507"/>
            <a:ext cx="10514014"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2" hasCustomPrompt="1"/>
          </p:nvPr>
        </p:nvSpPr>
        <p:spPr>
          <a:xfrm>
            <a:off x="839792" y="1359323"/>
            <a:ext cx="10512425"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D342B04D-DD1D-405F-92AB-0AF6C66B8D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305000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9" name="Content Placeholder 2"/>
          <p:cNvSpPr>
            <a:spLocks noGrp="1"/>
          </p:cNvSpPr>
          <p:nvPr>
            <p:ph sz="half" idx="1"/>
          </p:nvPr>
        </p:nvSpPr>
        <p:spPr>
          <a:xfrm>
            <a:off x="838201" y="2110507"/>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172201" y="2110507"/>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2" hasCustomPrompt="1"/>
          </p:nvPr>
        </p:nvSpPr>
        <p:spPr>
          <a:xfrm>
            <a:off x="839792" y="1359323"/>
            <a:ext cx="10512425"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4"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7EC834B7-A529-4DD2-9A9C-D7AB421F3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235421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8" name="Content Placeholder 3"/>
          <p:cNvSpPr>
            <a:spLocks noGrp="1"/>
          </p:cNvSpPr>
          <p:nvPr>
            <p:ph sz="half" idx="2"/>
          </p:nvPr>
        </p:nvSpPr>
        <p:spPr>
          <a:xfrm>
            <a:off x="7408718" y="1359324"/>
            <a:ext cx="3945082" cy="4943475"/>
          </a:xfrm>
        </p:spPr>
        <p:txBody>
          <a:body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9" name="Text Placeholder 11"/>
          <p:cNvSpPr>
            <a:spLocks noGrp="1"/>
          </p:cNvSpPr>
          <p:nvPr>
            <p:ph type="body" sz="quarter" idx="12" hasCustomPrompt="1"/>
          </p:nvPr>
        </p:nvSpPr>
        <p:spPr>
          <a:xfrm>
            <a:off x="839792" y="1359323"/>
            <a:ext cx="6103273"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ext Placeholder 3"/>
          <p:cNvSpPr>
            <a:spLocks noGrp="1"/>
          </p:cNvSpPr>
          <p:nvPr>
            <p:ph type="body" sz="quarter" idx="13" hasCustomPrompt="1"/>
          </p:nvPr>
        </p:nvSpPr>
        <p:spPr>
          <a:xfrm>
            <a:off x="839790" y="2284835"/>
            <a:ext cx="6081712" cy="4006850"/>
          </a:xfrm>
        </p:spPr>
        <p:txBody>
          <a:bodyPr>
            <a:normAutofit/>
          </a:bodyPr>
          <a:lstStyle>
            <a:lvl1pPr>
              <a:defRPr sz="2000" baseline="0"/>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14"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07A33BAD-856F-4D00-8536-149296DD85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307578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15" name="Table Placeholder 4"/>
          <p:cNvSpPr>
            <a:spLocks noGrp="1"/>
          </p:cNvSpPr>
          <p:nvPr>
            <p:ph type="tbl" sz="quarter" idx="12"/>
          </p:nvPr>
        </p:nvSpPr>
        <p:spPr>
          <a:xfrm>
            <a:off x="839792" y="2102110"/>
            <a:ext cx="10512425" cy="4181186"/>
          </a:xfrm>
        </p:spPr>
        <p:txBody>
          <a:bodyPr/>
          <a:lstStyle/>
          <a:p>
            <a:r>
              <a:rPr lang="en-US" dirty="0"/>
              <a:t>Click icon to add table</a:t>
            </a:r>
          </a:p>
        </p:txBody>
      </p:sp>
      <p:sp>
        <p:nvSpPr>
          <p:cNvPr id="16" name="Text Placeholder 11"/>
          <p:cNvSpPr>
            <a:spLocks noGrp="1"/>
          </p:cNvSpPr>
          <p:nvPr>
            <p:ph type="body" sz="quarter" idx="13" hasCustomPrompt="1"/>
          </p:nvPr>
        </p:nvSpPr>
        <p:spPr>
          <a:xfrm>
            <a:off x="839792" y="1350934"/>
            <a:ext cx="10512425" cy="512762"/>
          </a:xfrm>
        </p:spPr>
        <p:txBody>
          <a:bodyPr/>
          <a:lstStyle>
            <a:lvl1pPr>
              <a:defRPr baseline="0">
                <a:solidFill>
                  <a:schemeClr val="tx1"/>
                </a:solidFill>
                <a:latin typeface="Montserrat Light" charset="0"/>
              </a:defRPr>
            </a:lvl1pPr>
          </a:lstStyle>
          <a:p>
            <a:pPr marL="228606" marR="0" lvl="0" indent="-228606" algn="l" defTabSz="914423"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7"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F50B0A89-7F8E-4475-BCF8-D063F39F2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24186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12192000" cy="1238250"/>
          </a:xfrm>
          <a:prstGeom prst="rect">
            <a:avLst/>
          </a:prstGeom>
        </p:spPr>
      </p:pic>
      <p:sp>
        <p:nvSpPr>
          <p:cNvPr id="8" name="Title 1"/>
          <p:cNvSpPr>
            <a:spLocks noGrp="1"/>
          </p:cNvSpPr>
          <p:nvPr>
            <p:ph type="title"/>
          </p:nvPr>
        </p:nvSpPr>
        <p:spPr>
          <a:xfrm>
            <a:off x="838202" y="365133"/>
            <a:ext cx="7586929" cy="524107"/>
          </a:xfrm>
        </p:spPr>
        <p:txBody>
          <a:bodyPr>
            <a:noAutofit/>
          </a:bodyPr>
          <a:lstStyle>
            <a:lvl1pPr>
              <a:defRPr sz="32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A68C9C36-9FB9-4FAC-80F1-D8FE9C2CC1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5652" y="5240660"/>
            <a:ext cx="1673110" cy="1617340"/>
          </a:xfrm>
          <a:prstGeom prst="rect">
            <a:avLst/>
          </a:prstGeom>
        </p:spPr>
      </p:pic>
    </p:spTree>
    <p:extLst>
      <p:ext uri="{BB962C8B-B14F-4D97-AF65-F5344CB8AC3E}">
        <p14:creationId xmlns:p14="http://schemas.microsoft.com/office/powerpoint/2010/main" val="41596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365133"/>
            <a:ext cx="6873241" cy="44767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1" y="1233488"/>
            <a:ext cx="10515600"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5711544"/>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Lst>
  <p:hf hdr="0" ftr="0" dt="0"/>
  <p:txStyles>
    <p:titleStyle>
      <a:lvl1pPr algn="l" defTabSz="914423" rtl="0" eaLnBrk="1" latinLnBrk="0" hangingPunct="1">
        <a:lnSpc>
          <a:spcPct val="90000"/>
        </a:lnSpc>
        <a:spcBef>
          <a:spcPct val="0"/>
        </a:spcBef>
        <a:buNone/>
        <a:defRPr sz="2000" kern="1200" baseline="0">
          <a:solidFill>
            <a:schemeClr val="tx1"/>
          </a:solidFill>
          <a:latin typeface="Montserrat Light" charset="0"/>
          <a:ea typeface="+mj-ea"/>
          <a:cs typeface="+mj-cs"/>
        </a:defRPr>
      </a:lvl1pPr>
    </p:titleStyle>
    <p:bodyStyle>
      <a:lvl1pPr marL="228606" indent="-228606" algn="l" defTabSz="914423"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17" indent="-228606" algn="l" defTabSz="914423"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28" indent="-228606" algn="l" defTabSz="914423"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40" indent="-228606" algn="l" defTabSz="914423"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52" indent="-228606" algn="l" defTabSz="914423"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63"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userDrawn="1">
          <p15:clr>
            <a:srgbClr val="F26B43"/>
          </p15:clr>
        </p15:guide>
        <p15:guide id="8" pos="651" userDrawn="1">
          <p15:clr>
            <a:srgbClr val="F26B43"/>
          </p15:clr>
        </p15:guide>
        <p15:guide id="9" pos="880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pn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Improving Organizational Productivity</a:t>
            </a:r>
            <a:br>
              <a:rPr lang="en-US" sz="3600" dirty="0"/>
            </a:br>
            <a:r>
              <a:rPr lang="en-US" sz="3600" dirty="0"/>
              <a:t>with Building Automation Systems</a:t>
            </a:r>
          </a:p>
        </p:txBody>
      </p:sp>
      <p:sp>
        <p:nvSpPr>
          <p:cNvPr id="4" name="Subtitle 3">
            <a:extLst>
              <a:ext uri="{FF2B5EF4-FFF2-40B4-BE49-F238E27FC236}">
                <a16:creationId xmlns:a16="http://schemas.microsoft.com/office/drawing/2014/main" id="{D738A869-60E9-488E-A2A5-A69FD8924493}"/>
              </a:ext>
            </a:extLst>
          </p:cNvPr>
          <p:cNvSpPr>
            <a:spLocks noGrp="1"/>
          </p:cNvSpPr>
          <p:nvPr>
            <p:ph type="subTitle" idx="1"/>
          </p:nvPr>
        </p:nvSpPr>
        <p:spPr/>
        <p:txBody>
          <a:bodyPr/>
          <a:lstStyle/>
          <a:p>
            <a:r>
              <a:rPr lang="en-CA" dirty="0"/>
              <a:t>Greg Walker, CABA Research Director</a:t>
            </a:r>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53229" y="1543576"/>
            <a:ext cx="6300905" cy="4192299"/>
          </a:xfrm>
        </p:spPr>
        <p:txBody>
          <a:bodyPr/>
          <a:lstStyle/>
          <a:p>
            <a:r>
              <a:rPr lang="en-US" dirty="0"/>
              <a:t>Traditional productivity thinking not applicable to modern office work</a:t>
            </a:r>
          </a:p>
          <a:p>
            <a:r>
              <a:rPr lang="en-US" dirty="0"/>
              <a:t>Multiple metric approach from </a:t>
            </a:r>
            <a:br>
              <a:rPr lang="en-US" dirty="0"/>
            </a:br>
            <a:r>
              <a:rPr lang="en-US" dirty="0"/>
              <a:t>CABA and WGBC</a:t>
            </a:r>
          </a:p>
          <a:p>
            <a:r>
              <a:rPr lang="en-US" dirty="0"/>
              <a:t>Balanced scorecard </a:t>
            </a:r>
            <a:br>
              <a:rPr lang="en-US" dirty="0"/>
            </a:br>
            <a:r>
              <a:rPr lang="en-US" dirty="0"/>
              <a:t>concept widely </a:t>
            </a:r>
            <a:br>
              <a:rPr lang="en-US" dirty="0"/>
            </a:br>
            <a:r>
              <a:rPr lang="en-US" dirty="0"/>
              <a:t>accepted in other </a:t>
            </a:r>
            <a:br>
              <a:rPr lang="en-US" dirty="0"/>
            </a:br>
            <a:r>
              <a:rPr lang="en-US" dirty="0"/>
              <a:t>contexts</a:t>
            </a:r>
          </a:p>
        </p:txBody>
      </p:sp>
      <p:sp>
        <p:nvSpPr>
          <p:cNvPr id="4" name="Title 3"/>
          <p:cNvSpPr>
            <a:spLocks noGrp="1"/>
          </p:cNvSpPr>
          <p:nvPr>
            <p:ph type="title"/>
          </p:nvPr>
        </p:nvSpPr>
        <p:spPr/>
        <p:txBody>
          <a:bodyPr/>
          <a:lstStyle/>
          <a:p>
            <a:r>
              <a:rPr lang="en-CA"/>
              <a:t>Approach</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00" t="9059" r="34750" b="13439"/>
          <a:stretch/>
        </p:blipFill>
        <p:spPr bwMode="auto">
          <a:xfrm>
            <a:off x="8478972" y="1566658"/>
            <a:ext cx="2872242" cy="3724683"/>
          </a:xfrm>
          <a:prstGeom prst="rect">
            <a:avLst/>
          </a:prstGeom>
          <a:noFill/>
          <a:ln>
            <a:noFill/>
          </a:ln>
          <a:effectLst>
            <a:glow rad="88900">
              <a:srgbClr val="FF0000"/>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194" t="10130" r="35141" b="6704"/>
          <a:stretch/>
        </p:blipFill>
        <p:spPr bwMode="auto">
          <a:xfrm>
            <a:off x="5252703" y="2980266"/>
            <a:ext cx="2669848" cy="3725334"/>
          </a:xfrm>
          <a:prstGeom prst="rect">
            <a:avLst/>
          </a:prstGeom>
          <a:noFill/>
          <a:ln>
            <a:noFill/>
          </a:ln>
          <a:effectLst>
            <a:glow rad="88900">
              <a:srgbClr val="FF0000"/>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2">
            <a:extLst>
              <a:ext uri="{FF2B5EF4-FFF2-40B4-BE49-F238E27FC236}">
                <a16:creationId xmlns:a16="http://schemas.microsoft.com/office/drawing/2014/main" id="{CF6A2C35-17DE-4B01-86E5-1F05721B249A}"/>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10</a:t>
            </a:fld>
            <a:endParaRPr lang="en-CA" dirty="0"/>
          </a:p>
        </p:txBody>
      </p:sp>
    </p:spTree>
    <p:extLst>
      <p:ext uri="{BB962C8B-B14F-4D97-AF65-F5344CB8AC3E}">
        <p14:creationId xmlns:p14="http://schemas.microsoft.com/office/powerpoint/2010/main" val="355164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54466" y="1550602"/>
            <a:ext cx="8955017" cy="5030672"/>
          </a:xfrm>
        </p:spPr>
        <p:txBody>
          <a:bodyPr>
            <a:normAutofit/>
          </a:bodyPr>
          <a:lstStyle/>
          <a:p>
            <a:r>
              <a:rPr lang="en-US" dirty="0"/>
              <a:t>Does my energy performance need to be improved? </a:t>
            </a:r>
            <a:br>
              <a:rPr lang="en-US" dirty="0"/>
            </a:br>
            <a:r>
              <a:rPr lang="en-US" dirty="0">
                <a:sym typeface="Wingdings" panose="05000000000000000000" pitchFamily="2" charset="2"/>
              </a:rPr>
              <a:t> benchmarking</a:t>
            </a:r>
            <a:endParaRPr lang="en-US" dirty="0"/>
          </a:p>
          <a:p>
            <a:r>
              <a:rPr lang="en-US" dirty="0"/>
              <a:t>Assess several strategies to improvement</a:t>
            </a:r>
          </a:p>
          <a:p>
            <a:r>
              <a:rPr lang="en-US" dirty="0"/>
              <a:t>Benefits often better expressed in equivalent terms</a:t>
            </a:r>
          </a:p>
          <a:p>
            <a:endParaRPr lang="en-US" dirty="0"/>
          </a:p>
          <a:p>
            <a:endParaRPr lang="en-US" dirty="0"/>
          </a:p>
          <a:p>
            <a:endParaRPr lang="en-US" dirty="0"/>
          </a:p>
          <a:p>
            <a:r>
              <a:rPr lang="en-US" dirty="0"/>
              <a:t>Apply this process across multiple metrics related to organizational productivity</a:t>
            </a:r>
          </a:p>
          <a:p>
            <a:pPr marL="0" indent="0">
              <a:buNone/>
            </a:pPr>
            <a:endParaRPr lang="en-US" dirty="0"/>
          </a:p>
        </p:txBody>
      </p:sp>
      <p:sp>
        <p:nvSpPr>
          <p:cNvPr id="4" name="Title 3"/>
          <p:cNvSpPr>
            <a:spLocks noGrp="1"/>
          </p:cNvSpPr>
          <p:nvPr>
            <p:ph type="title"/>
          </p:nvPr>
        </p:nvSpPr>
        <p:spPr>
          <a:xfrm>
            <a:off x="1026105" y="173866"/>
            <a:ext cx="9084756" cy="524107"/>
          </a:xfrm>
        </p:spPr>
        <p:txBody>
          <a:bodyPr/>
          <a:lstStyle/>
          <a:p>
            <a:r>
              <a:rPr lang="en-CA" dirty="0"/>
              <a:t>Approach – </a:t>
            </a:r>
            <a:r>
              <a:rPr lang="en-US" dirty="0"/>
              <a:t>analogy to improving energy performance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2060" y="3492796"/>
            <a:ext cx="2926630"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0799" y="3418760"/>
            <a:ext cx="1906042"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943607" y="4511236"/>
            <a:ext cx="1889620" cy="369332"/>
          </a:xfrm>
          <a:prstGeom prst="rect">
            <a:avLst/>
          </a:prstGeom>
          <a:noFill/>
        </p:spPr>
        <p:txBody>
          <a:bodyPr wrap="none" rtlCol="0">
            <a:spAutoFit/>
          </a:bodyPr>
          <a:lstStyle/>
          <a:p>
            <a:r>
              <a:rPr lang="en-US" dirty="0">
                <a:solidFill>
                  <a:srgbClr val="7030A0"/>
                </a:solidFill>
              </a:rPr>
              <a:t># cars off the road</a:t>
            </a:r>
          </a:p>
        </p:txBody>
      </p:sp>
      <p:sp>
        <p:nvSpPr>
          <p:cNvPr id="11" name="TextBox 10"/>
          <p:cNvSpPr txBox="1"/>
          <p:nvPr/>
        </p:nvSpPr>
        <p:spPr>
          <a:xfrm>
            <a:off x="6829863" y="4523836"/>
            <a:ext cx="1643079" cy="369332"/>
          </a:xfrm>
          <a:prstGeom prst="rect">
            <a:avLst/>
          </a:prstGeom>
          <a:noFill/>
        </p:spPr>
        <p:txBody>
          <a:bodyPr wrap="none" rtlCol="0">
            <a:spAutoFit/>
          </a:bodyPr>
          <a:lstStyle/>
          <a:p>
            <a:r>
              <a:rPr lang="en-US" dirty="0">
                <a:solidFill>
                  <a:srgbClr val="7030A0"/>
                </a:solidFill>
              </a:rPr>
              <a:t>Planting # trees</a:t>
            </a:r>
          </a:p>
        </p:txBody>
      </p:sp>
      <p:sp>
        <p:nvSpPr>
          <p:cNvPr id="12" name="Slide Number Placeholder 2">
            <a:extLst>
              <a:ext uri="{FF2B5EF4-FFF2-40B4-BE49-F238E27FC236}">
                <a16:creationId xmlns:a16="http://schemas.microsoft.com/office/drawing/2014/main" id="{D3EA8954-9D1A-4095-8005-36BB2390A5CF}"/>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11</a:t>
            </a:fld>
            <a:endParaRPr lang="en-CA" dirty="0"/>
          </a:p>
        </p:txBody>
      </p:sp>
    </p:spTree>
    <p:extLst>
      <p:ext uri="{BB962C8B-B14F-4D97-AF65-F5344CB8AC3E}">
        <p14:creationId xmlns:p14="http://schemas.microsoft.com/office/powerpoint/2010/main" val="634262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9277" y="1718440"/>
            <a:ext cx="8542636" cy="4192299"/>
          </a:xfrm>
        </p:spPr>
        <p:txBody>
          <a:bodyPr>
            <a:normAutofit/>
          </a:bodyPr>
          <a:lstStyle/>
          <a:p>
            <a:r>
              <a:rPr lang="en-CA" dirty="0"/>
              <a:t>Absenteeism</a:t>
            </a:r>
          </a:p>
          <a:p>
            <a:r>
              <a:rPr lang="en-CA" dirty="0"/>
              <a:t>Employee turnover intent</a:t>
            </a:r>
          </a:p>
          <a:p>
            <a:r>
              <a:rPr lang="en-CA" dirty="0"/>
              <a:t>Self-assessed performance</a:t>
            </a:r>
          </a:p>
          <a:p>
            <a:r>
              <a:rPr lang="en-CA" dirty="0"/>
              <a:t>Job satisfaction</a:t>
            </a:r>
          </a:p>
          <a:p>
            <a:r>
              <a:rPr lang="en-CA" dirty="0"/>
              <a:t>Health and well-being</a:t>
            </a:r>
          </a:p>
          <a:p>
            <a:r>
              <a:rPr lang="en-CA" dirty="0"/>
              <a:t>(Complaints to the FM)</a:t>
            </a:r>
          </a:p>
          <a:p>
            <a:r>
              <a:rPr lang="en-CA" dirty="0"/>
              <a:t>Benchmark developed for each</a:t>
            </a:r>
            <a:endParaRPr lang="en-US" dirty="0"/>
          </a:p>
        </p:txBody>
      </p:sp>
      <p:sp>
        <p:nvSpPr>
          <p:cNvPr id="4" name="Title 3"/>
          <p:cNvSpPr>
            <a:spLocks noGrp="1"/>
          </p:cNvSpPr>
          <p:nvPr>
            <p:ph type="title"/>
          </p:nvPr>
        </p:nvSpPr>
        <p:spPr>
          <a:xfrm>
            <a:off x="1041986" y="393374"/>
            <a:ext cx="8280083" cy="524107"/>
          </a:xfrm>
        </p:spPr>
        <p:txBody>
          <a:bodyPr/>
          <a:lstStyle/>
          <a:p>
            <a:r>
              <a:rPr lang="en-CA" dirty="0"/>
              <a:t>Organizational Productivity Metrics</a:t>
            </a:r>
            <a:endParaRPr lang="en-US"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212" y="1389077"/>
            <a:ext cx="5634946" cy="375516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2">
            <a:extLst>
              <a:ext uri="{FF2B5EF4-FFF2-40B4-BE49-F238E27FC236}">
                <a16:creationId xmlns:a16="http://schemas.microsoft.com/office/drawing/2014/main" id="{9ABC99F6-DB3E-4439-BDCD-A82F62557ECF}"/>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12</a:t>
            </a:fld>
            <a:endParaRPr lang="en-CA" dirty="0"/>
          </a:p>
        </p:txBody>
      </p:sp>
    </p:spTree>
    <p:extLst>
      <p:ext uri="{BB962C8B-B14F-4D97-AF65-F5344CB8AC3E}">
        <p14:creationId xmlns:p14="http://schemas.microsoft.com/office/powerpoint/2010/main" val="145906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2" y="1546405"/>
            <a:ext cx="8542636" cy="4963472"/>
          </a:xfrm>
        </p:spPr>
        <p:txBody>
          <a:bodyPr>
            <a:normAutofit lnSpcReduction="10000"/>
          </a:bodyPr>
          <a:lstStyle/>
          <a:p>
            <a:r>
              <a:rPr lang="en-CA" dirty="0">
                <a:solidFill>
                  <a:srgbClr val="00B050"/>
                </a:solidFill>
              </a:rPr>
              <a:t>Better buildings</a:t>
            </a:r>
          </a:p>
          <a:p>
            <a:r>
              <a:rPr lang="en-CA" dirty="0"/>
              <a:t>Office type</a:t>
            </a:r>
            <a:br>
              <a:rPr lang="en-CA" dirty="0"/>
            </a:br>
            <a:r>
              <a:rPr lang="en-CA" sz="2600" dirty="0"/>
              <a:t>(private vs open-plan)</a:t>
            </a:r>
          </a:p>
          <a:p>
            <a:r>
              <a:rPr lang="en-CA" dirty="0"/>
              <a:t>Workplace health programs</a:t>
            </a:r>
          </a:p>
          <a:p>
            <a:r>
              <a:rPr lang="en-CA" dirty="0"/>
              <a:t>Bonuses</a:t>
            </a:r>
          </a:p>
          <a:p>
            <a:r>
              <a:rPr lang="en-CA" dirty="0"/>
              <a:t>Flexible work options</a:t>
            </a:r>
          </a:p>
          <a:p>
            <a:pPr marL="0" indent="0">
              <a:buNone/>
            </a:pPr>
            <a:endParaRPr lang="en-CA" dirty="0"/>
          </a:p>
          <a:p>
            <a:r>
              <a:rPr lang="en-US" dirty="0"/>
              <a:t>Peer-reviewed literature synthesized for effects on each organizational productivity metric</a:t>
            </a:r>
          </a:p>
          <a:p>
            <a:pPr lvl="1"/>
            <a:r>
              <a:rPr lang="en-CA" dirty="0"/>
              <a:t>&gt; 4000 abstracts, and 500 full publications reviewed</a:t>
            </a:r>
          </a:p>
          <a:p>
            <a:pPr lvl="1"/>
            <a:r>
              <a:rPr lang="en-CA" dirty="0"/>
              <a:t>Studies from real office workplaces only</a:t>
            </a:r>
            <a:endParaRPr lang="en-US" dirty="0"/>
          </a:p>
        </p:txBody>
      </p:sp>
      <p:sp>
        <p:nvSpPr>
          <p:cNvPr id="4" name="Title 3"/>
          <p:cNvSpPr>
            <a:spLocks noGrp="1"/>
          </p:cNvSpPr>
          <p:nvPr>
            <p:ph type="title"/>
          </p:nvPr>
        </p:nvSpPr>
        <p:spPr>
          <a:xfrm>
            <a:off x="969478" y="376368"/>
            <a:ext cx="8280083" cy="524107"/>
          </a:xfrm>
        </p:spPr>
        <p:txBody>
          <a:bodyPr/>
          <a:lstStyle/>
          <a:p>
            <a:r>
              <a:rPr lang="en-CA" dirty="0"/>
              <a:t>Corporate Strategies</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1" t="11983" r="22223" b="2614"/>
          <a:stretch/>
        </p:blipFill>
        <p:spPr bwMode="auto">
          <a:xfrm>
            <a:off x="6282491" y="1270003"/>
            <a:ext cx="4332732" cy="3318933"/>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2">
            <a:extLst>
              <a:ext uri="{FF2B5EF4-FFF2-40B4-BE49-F238E27FC236}">
                <a16:creationId xmlns:a16="http://schemas.microsoft.com/office/drawing/2014/main" id="{2E7E385F-215D-481D-9849-B99325A7FD42}"/>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13</a:t>
            </a:fld>
            <a:endParaRPr lang="en-CA" dirty="0"/>
          </a:p>
        </p:txBody>
      </p:sp>
    </p:spTree>
    <p:extLst>
      <p:ext uri="{BB962C8B-B14F-4D97-AF65-F5344CB8AC3E}">
        <p14:creationId xmlns:p14="http://schemas.microsoft.com/office/powerpoint/2010/main" val="135875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449" y="365129"/>
            <a:ext cx="8280083" cy="524107"/>
          </a:xfrm>
        </p:spPr>
        <p:txBody>
          <a:bodyPr/>
          <a:lstStyle/>
          <a:p>
            <a:r>
              <a:rPr lang="en-CA" dirty="0"/>
              <a:t>Results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33819491"/>
              </p:ext>
            </p:extLst>
          </p:nvPr>
        </p:nvGraphicFramePr>
        <p:xfrm>
          <a:off x="1182144" y="1484772"/>
          <a:ext cx="9052560" cy="5065503"/>
        </p:xfrm>
        <a:graphic>
          <a:graphicData uri="http://schemas.openxmlformats.org/drawingml/2006/table">
            <a:tbl>
              <a:tblPr firstRow="1" bandRow="1"/>
              <a:tblGrid>
                <a:gridCol w="118872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097280">
                  <a:extLst>
                    <a:ext uri="{9D8B030D-6E8A-4147-A177-3AD203B41FA5}">
                      <a16:colId xmlns:a16="http://schemas.microsoft.com/office/drawing/2014/main" val="20005"/>
                    </a:ext>
                  </a:extLst>
                </a:gridCol>
                <a:gridCol w="1097280">
                  <a:extLst>
                    <a:ext uri="{9D8B030D-6E8A-4147-A177-3AD203B41FA5}">
                      <a16:colId xmlns:a16="http://schemas.microsoft.com/office/drawing/2014/main" val="20006"/>
                    </a:ext>
                  </a:extLst>
                </a:gridCol>
                <a:gridCol w="1005840">
                  <a:extLst>
                    <a:ext uri="{9D8B030D-6E8A-4147-A177-3AD203B41FA5}">
                      <a16:colId xmlns:a16="http://schemas.microsoft.com/office/drawing/2014/main" val="20007"/>
                    </a:ext>
                  </a:extLst>
                </a:gridCol>
              </a:tblGrid>
              <a:tr h="77514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15000"/>
                        </a:lnSpc>
                      </a:pPr>
                      <a:endParaRPr lang="en-US" sz="1200" b="1" dirty="0">
                        <a:effectLst/>
                        <a:latin typeface="Calibri"/>
                      </a:endParaRPr>
                    </a:p>
                  </a:txBody>
                  <a:tcPr marL="45720" marR="45720" marT="27432" marB="2743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nSpc>
                          <a:spcPct val="115000"/>
                        </a:lnSpc>
                        <a:spcBef>
                          <a:spcPts val="0"/>
                        </a:spcBef>
                        <a:spcAft>
                          <a:spcPts val="0"/>
                        </a:spcAft>
                      </a:pPr>
                      <a:r>
                        <a:rPr lang="en-US" sz="1400" b="1" dirty="0">
                          <a:effectLst/>
                        </a:rPr>
                        <a:t>Strategies (IV)</a:t>
                      </a:r>
                      <a:r>
                        <a:rPr lang="en-US" sz="1400" b="1" dirty="0">
                          <a:effectLst/>
                          <a:sym typeface="Wingdings"/>
                        </a:rPr>
                        <a:t></a:t>
                      </a:r>
                      <a:endParaRPr lang="en-US" sz="1200" b="1" dirty="0">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400" b="1" dirty="0">
                          <a:effectLst/>
                        </a:rPr>
                        <a:t>Better Buildings</a:t>
                      </a:r>
                      <a:endParaRPr lang="en-US" sz="1200" b="1" dirty="0">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400" b="1" dirty="0">
                          <a:effectLst/>
                        </a:rPr>
                        <a:t>Office Type</a:t>
                      </a:r>
                      <a:endParaRPr lang="en-US" sz="1200" b="1" dirty="0">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400" b="1" dirty="0">
                          <a:effectLst/>
                        </a:rPr>
                        <a:t>Workplace Health Programs</a:t>
                      </a:r>
                      <a:endParaRPr lang="en-US" sz="1200" b="1" dirty="0">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400" b="1" dirty="0">
                          <a:effectLst/>
                        </a:rPr>
                        <a:t>Bonuses</a:t>
                      </a:r>
                      <a:endParaRPr lang="en-US" sz="1200" b="1" dirty="0">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400" b="1" dirty="0">
                          <a:effectLst/>
                        </a:rPr>
                        <a:t>Flexible Work  Options</a:t>
                      </a:r>
                      <a:endParaRPr lang="en-US" sz="1200" b="1" dirty="0">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15000"/>
                        </a:lnSpc>
                      </a:pPr>
                      <a:endParaRPr lang="en-US" sz="1200" b="1" dirty="0">
                        <a:effectLst/>
                        <a:latin typeface="Calibri"/>
                      </a:endParaRPr>
                    </a:p>
                  </a:txBody>
                  <a:tcPr marL="45720" marR="45720" marT="27432" marB="2743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298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1" dirty="0">
                          <a:solidFill>
                            <a:srgbClr val="7030A0"/>
                          </a:solidFill>
                          <a:effectLst/>
                        </a:rPr>
                        <a:t>Benchmark  </a:t>
                      </a:r>
                      <a:r>
                        <a:rPr lang="en-US" sz="1400" b="0" dirty="0">
                          <a:solidFill>
                            <a:srgbClr val="7030A0"/>
                          </a:solidFill>
                          <a:effectLst/>
                          <a:sym typeface="Wingdings"/>
                        </a:rPr>
                        <a:t></a:t>
                      </a:r>
                      <a:endParaRPr lang="en-US" sz="1200" b="0" dirty="0">
                        <a:solidFill>
                          <a:srgbClr val="7030A0"/>
                        </a:solidFill>
                        <a:effectLst/>
                        <a:latin typeface="Calibri"/>
                        <a:ea typeface="Calibri"/>
                        <a:cs typeface="Times New Roman"/>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1" dirty="0">
                          <a:solidFill>
                            <a:schemeClr val="tx2"/>
                          </a:solidFill>
                          <a:effectLst/>
                        </a:rPr>
                        <a:t>Metrics or KPIs (DV)</a:t>
                      </a:r>
                      <a:r>
                        <a:rPr lang="en-US" sz="1400" b="0" dirty="0">
                          <a:solidFill>
                            <a:schemeClr val="tx2"/>
                          </a:solidFill>
                          <a:effectLst/>
                          <a:sym typeface="Wingdings"/>
                        </a:rPr>
                        <a:t></a:t>
                      </a:r>
                      <a:endParaRPr lang="en-US" sz="1200" b="0" dirty="0">
                        <a:solidFill>
                          <a:schemeClr val="tx2"/>
                        </a:solidFill>
                        <a:effectLst/>
                        <a:latin typeface="Calibri"/>
                        <a:ea typeface="Calibri"/>
                        <a:cs typeface="Times New Roman"/>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15000"/>
                        </a:lnSpc>
                      </a:pPr>
                      <a:endParaRPr lang="en-US" sz="1200" b="1" dirty="0">
                        <a:solidFill>
                          <a:schemeClr val="tx2"/>
                        </a:solidFill>
                        <a:effectLst/>
                        <a:latin typeface="Calibri"/>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15000"/>
                        </a:lnSpc>
                      </a:pPr>
                      <a:endParaRPr lang="en-US" sz="1200" b="1">
                        <a:solidFill>
                          <a:schemeClr val="tx2"/>
                        </a:solidFill>
                        <a:effectLst/>
                        <a:latin typeface="Calibri"/>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15000"/>
                        </a:lnSpc>
                      </a:pPr>
                      <a:endParaRPr lang="en-US" sz="1200" b="1" dirty="0">
                        <a:solidFill>
                          <a:schemeClr val="tx2"/>
                        </a:solidFill>
                        <a:effectLst/>
                        <a:latin typeface="Calibri"/>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15000"/>
                        </a:lnSpc>
                      </a:pPr>
                      <a:endParaRPr lang="en-US" sz="1200" b="1" dirty="0">
                        <a:solidFill>
                          <a:schemeClr val="tx2"/>
                        </a:solidFill>
                        <a:effectLst/>
                        <a:latin typeface="Calibri"/>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115000"/>
                        </a:lnSpc>
                      </a:pPr>
                      <a:endParaRPr lang="en-US" sz="1200" b="1">
                        <a:solidFill>
                          <a:schemeClr val="tx2"/>
                        </a:solidFill>
                        <a:effectLst/>
                        <a:latin typeface="Calibri"/>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1" dirty="0">
                          <a:solidFill>
                            <a:schemeClr val="tx1">
                              <a:lumMod val="75000"/>
                            </a:schemeClr>
                          </a:solidFill>
                          <a:effectLst/>
                        </a:rPr>
                        <a:t>Unit </a:t>
                      </a:r>
                      <a:br>
                        <a:rPr lang="en-US" sz="1400" b="1" dirty="0">
                          <a:solidFill>
                            <a:schemeClr val="tx1">
                              <a:lumMod val="75000"/>
                            </a:schemeClr>
                          </a:solidFill>
                          <a:effectLst/>
                        </a:rPr>
                      </a:br>
                      <a:r>
                        <a:rPr lang="en-US" sz="1400" b="0" dirty="0">
                          <a:solidFill>
                            <a:schemeClr val="tx1">
                              <a:lumMod val="75000"/>
                            </a:schemeClr>
                          </a:solidFill>
                          <a:effectLst/>
                          <a:sym typeface="Wingdings"/>
                        </a:rPr>
                        <a:t></a:t>
                      </a:r>
                      <a:endParaRPr lang="en-US" sz="1200" b="0" dirty="0">
                        <a:solidFill>
                          <a:schemeClr val="tx1">
                            <a:lumMod val="75000"/>
                          </a:schemeClr>
                        </a:solidFill>
                        <a:effectLst/>
                        <a:latin typeface="Calibri"/>
                        <a:ea typeface="Calibri"/>
                        <a:cs typeface="Times New Roman"/>
                      </a:endParaRPr>
                    </a:p>
                  </a:txBody>
                  <a:tcPr marL="45720" marR="45720" marT="27432" marB="2743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58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chemeClr val="bg1"/>
                          </a:solidFill>
                          <a:effectLst/>
                        </a:rPr>
                        <a:t>2 – 15</a:t>
                      </a:r>
                      <a:endParaRPr lang="en-US" sz="1500" b="1" dirty="0">
                        <a:solidFill>
                          <a:schemeClr val="bg1"/>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0" dirty="0">
                          <a:solidFill>
                            <a:schemeClr val="tx2"/>
                          </a:solidFill>
                          <a:effectLst/>
                        </a:rPr>
                        <a:t>Absenteeism</a:t>
                      </a:r>
                      <a:endParaRPr lang="en-US" sz="12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0.4 – 1.5</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3.2</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0 – 1.8</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1.0</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800" b="0" dirty="0">
                          <a:solidFill>
                            <a:schemeClr val="tx2"/>
                          </a:solidFill>
                          <a:effectLst/>
                          <a:sym typeface="Wingdings"/>
                        </a:rPr>
                        <a:t></a:t>
                      </a:r>
                      <a:endParaRPr lang="en-US" sz="15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0" dirty="0">
                          <a:solidFill>
                            <a:schemeClr val="tx1">
                              <a:lumMod val="75000"/>
                            </a:schemeClr>
                          </a:solidFill>
                          <a:effectLst/>
                        </a:rPr>
                        <a:t>day/per/</a:t>
                      </a:r>
                      <a:r>
                        <a:rPr lang="en-US" sz="1400" b="0" dirty="0" err="1">
                          <a:solidFill>
                            <a:schemeClr val="tx1">
                              <a:lumMod val="75000"/>
                            </a:schemeClr>
                          </a:solidFill>
                          <a:effectLst/>
                        </a:rPr>
                        <a:t>yr</a:t>
                      </a:r>
                      <a:endParaRPr lang="en-US" sz="1200" b="0" dirty="0">
                        <a:solidFill>
                          <a:schemeClr val="tx1">
                            <a:lumMod val="75000"/>
                          </a:schemeClr>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6407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chemeClr val="bg1"/>
                          </a:solidFill>
                          <a:effectLst/>
                        </a:rPr>
                        <a:t>18 – 30</a:t>
                      </a:r>
                      <a:endParaRPr lang="en-US" sz="1500" b="1" dirty="0">
                        <a:solidFill>
                          <a:schemeClr val="bg1"/>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0">
                          <a:solidFill>
                            <a:schemeClr val="tx2"/>
                          </a:solidFill>
                          <a:effectLst/>
                        </a:rPr>
                        <a:t>Employee Turnover (int.)</a:t>
                      </a:r>
                      <a:endParaRPr lang="en-US" sz="1200" b="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1.3</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18</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chemeClr val="tx2"/>
                          </a:solidFill>
                          <a:effectLst/>
                        </a:rPr>
                        <a:t>0</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endParaRPr lang="en-US" sz="15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pPr>
                      <a:endParaRPr lang="en-US" sz="1500" b="1" dirty="0">
                        <a:solidFill>
                          <a:schemeClr val="tx2"/>
                        </a:solidFill>
                        <a:effectLst/>
                        <a:latin typeface="Calibri"/>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0" dirty="0">
                          <a:solidFill>
                            <a:schemeClr val="tx1">
                              <a:lumMod val="75000"/>
                            </a:schemeClr>
                          </a:solidFill>
                          <a:effectLst/>
                        </a:rPr>
                        <a:t>0 – 100</a:t>
                      </a:r>
                      <a:endParaRPr lang="en-US" sz="1200" b="0" dirty="0">
                        <a:solidFill>
                          <a:schemeClr val="tx1">
                            <a:lumMod val="75000"/>
                          </a:schemeClr>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6407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rgbClr val="7030A0"/>
                          </a:solidFill>
                          <a:effectLst/>
                        </a:rPr>
                        <a:t>0</a:t>
                      </a:r>
                      <a:endParaRPr lang="en-US" sz="1500" b="1" dirty="0">
                        <a:solidFill>
                          <a:srgbClr val="7030A0"/>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0" dirty="0">
                          <a:solidFill>
                            <a:schemeClr val="tx2"/>
                          </a:solidFill>
                          <a:effectLst/>
                        </a:rPr>
                        <a:t>Self-assessed Performance</a:t>
                      </a:r>
                      <a:endParaRPr lang="en-US" sz="12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2 – 10</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8– 15</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0 – 10</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endParaRPr lang="en-US" sz="15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pPr>
                      <a:endParaRPr lang="en-US" sz="1500" b="1" dirty="0">
                        <a:solidFill>
                          <a:schemeClr val="tx2"/>
                        </a:solidFill>
                        <a:effectLst/>
                        <a:latin typeface="Calibri"/>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0" dirty="0">
                          <a:solidFill>
                            <a:schemeClr val="tx1">
                              <a:lumMod val="75000"/>
                            </a:schemeClr>
                          </a:solidFill>
                          <a:effectLst/>
                        </a:rPr>
                        <a:t>%</a:t>
                      </a:r>
                      <a:endParaRPr lang="en-US" sz="1200" b="0" dirty="0">
                        <a:solidFill>
                          <a:schemeClr val="tx1">
                            <a:lumMod val="75000"/>
                          </a:schemeClr>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699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chemeClr val="bg1"/>
                          </a:solidFill>
                          <a:effectLst/>
                        </a:rPr>
                        <a:t>60 – 80</a:t>
                      </a:r>
                      <a:endParaRPr lang="en-US" sz="1500" b="1" dirty="0">
                        <a:solidFill>
                          <a:schemeClr val="bg1"/>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0">
                          <a:solidFill>
                            <a:schemeClr val="tx2"/>
                          </a:solidFill>
                          <a:effectLst/>
                        </a:rPr>
                        <a:t>Job Satisfaction</a:t>
                      </a:r>
                      <a:endParaRPr lang="en-US" sz="1200" b="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4 – 9</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5 – 10 </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0 – 12</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pPr>
                      <a:endParaRPr lang="en-US" sz="1500" b="1" dirty="0">
                        <a:solidFill>
                          <a:schemeClr val="tx2"/>
                        </a:solidFill>
                        <a:effectLst/>
                        <a:latin typeface="Calibri"/>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0 – 10</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0" dirty="0">
                          <a:solidFill>
                            <a:schemeClr val="tx1">
                              <a:lumMod val="75000"/>
                            </a:schemeClr>
                          </a:solidFill>
                          <a:effectLst/>
                        </a:rPr>
                        <a:t>0 – 100</a:t>
                      </a:r>
                      <a:endParaRPr lang="en-US" sz="1200" b="0" dirty="0">
                        <a:solidFill>
                          <a:schemeClr val="tx1">
                            <a:lumMod val="75000"/>
                          </a:schemeClr>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7751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rgbClr val="7030A0"/>
                          </a:solidFill>
                          <a:effectLst/>
                        </a:rPr>
                        <a:t>30 – 60</a:t>
                      </a:r>
                      <a:endParaRPr lang="en-US" sz="1500" b="1" dirty="0">
                        <a:solidFill>
                          <a:srgbClr val="7030A0"/>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0" dirty="0">
                          <a:solidFill>
                            <a:schemeClr val="tx2"/>
                          </a:solidFill>
                          <a:effectLst/>
                        </a:rPr>
                        <a:t>Health &amp; </a:t>
                      </a:r>
                      <a:br>
                        <a:rPr lang="en-US" sz="1400" b="0" dirty="0">
                          <a:solidFill>
                            <a:schemeClr val="tx2"/>
                          </a:solidFill>
                          <a:effectLst/>
                        </a:rPr>
                      </a:br>
                      <a:r>
                        <a:rPr lang="en-US" sz="1400" b="0" dirty="0">
                          <a:solidFill>
                            <a:schemeClr val="tx2"/>
                          </a:solidFill>
                          <a:effectLst/>
                        </a:rPr>
                        <a:t>Well-being (symptoms)</a:t>
                      </a:r>
                      <a:endParaRPr lang="en-US" sz="12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5 – 9</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endParaRPr lang="en-US" sz="15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pPr>
                      <a:endParaRPr lang="en-US" sz="1500" b="1" dirty="0">
                        <a:solidFill>
                          <a:schemeClr val="tx2"/>
                        </a:solidFill>
                        <a:effectLst/>
                        <a:latin typeface="Calibri"/>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pPr>
                      <a:endParaRPr lang="en-US" sz="1500" b="1" dirty="0">
                        <a:solidFill>
                          <a:schemeClr val="tx2"/>
                        </a:solidFill>
                        <a:effectLst/>
                        <a:latin typeface="Calibri"/>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pPr>
                      <a:endParaRPr lang="en-US" sz="1500" b="1" dirty="0">
                        <a:solidFill>
                          <a:schemeClr val="tx2"/>
                        </a:solidFill>
                        <a:effectLst/>
                        <a:latin typeface="Calibri"/>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0" dirty="0">
                          <a:solidFill>
                            <a:schemeClr val="tx1">
                              <a:lumMod val="75000"/>
                            </a:schemeClr>
                          </a:solidFill>
                          <a:effectLst/>
                        </a:rPr>
                        <a:t>0 – 100</a:t>
                      </a:r>
                      <a:endParaRPr lang="en-US" sz="1200" b="0" dirty="0">
                        <a:solidFill>
                          <a:schemeClr val="tx1">
                            <a:lumMod val="75000"/>
                          </a:schemeClr>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7751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chemeClr val="bg1"/>
                          </a:solidFill>
                          <a:effectLst/>
                        </a:rPr>
                        <a:t>55 – 75</a:t>
                      </a:r>
                      <a:endParaRPr lang="en-US" sz="1500" b="1" dirty="0">
                        <a:solidFill>
                          <a:schemeClr val="bg1"/>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nSpc>
                          <a:spcPct val="115000"/>
                        </a:lnSpc>
                        <a:spcBef>
                          <a:spcPts val="0"/>
                        </a:spcBef>
                        <a:spcAft>
                          <a:spcPts val="0"/>
                        </a:spcAft>
                      </a:pPr>
                      <a:r>
                        <a:rPr lang="en-US" sz="1400" b="0" dirty="0">
                          <a:solidFill>
                            <a:schemeClr val="tx2"/>
                          </a:solidFill>
                          <a:effectLst/>
                        </a:rPr>
                        <a:t>Health &amp; </a:t>
                      </a:r>
                      <a:br>
                        <a:rPr lang="en-US" sz="1400" b="0" dirty="0">
                          <a:solidFill>
                            <a:schemeClr val="tx2"/>
                          </a:solidFill>
                          <a:effectLst/>
                        </a:rPr>
                      </a:br>
                      <a:r>
                        <a:rPr lang="en-US" sz="1400" b="0" dirty="0">
                          <a:solidFill>
                            <a:schemeClr val="tx2"/>
                          </a:solidFill>
                          <a:effectLst/>
                        </a:rPr>
                        <a:t>Well-being (overall)</a:t>
                      </a:r>
                      <a:endParaRPr lang="en-US" sz="1200" b="0"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6 – 10</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11 – 12</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1" dirty="0">
                          <a:solidFill>
                            <a:schemeClr val="tx2"/>
                          </a:solidFill>
                          <a:effectLst/>
                        </a:rPr>
                        <a:t>0 </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pPr>
                      <a:endParaRPr lang="en-US" sz="1500" b="1" dirty="0">
                        <a:solidFill>
                          <a:schemeClr val="tx2"/>
                        </a:solidFill>
                        <a:effectLst/>
                        <a:latin typeface="Calibri"/>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500" b="0" dirty="0">
                          <a:solidFill>
                            <a:schemeClr val="tx2"/>
                          </a:solidFill>
                          <a:effectLst/>
                          <a:sym typeface="Wingdings"/>
                        </a:rPr>
                        <a:t></a:t>
                      </a:r>
                      <a:r>
                        <a:rPr lang="en-US" sz="1500" b="1" dirty="0">
                          <a:solidFill>
                            <a:schemeClr val="tx2"/>
                          </a:solidFill>
                          <a:effectLst/>
                        </a:rPr>
                        <a:t> 6</a:t>
                      </a:r>
                      <a:endParaRPr lang="en-US" sz="1500" b="1" dirty="0">
                        <a:solidFill>
                          <a:schemeClr val="tx2"/>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400" b="0" dirty="0">
                          <a:solidFill>
                            <a:schemeClr val="tx1">
                              <a:lumMod val="75000"/>
                            </a:schemeClr>
                          </a:solidFill>
                          <a:effectLst/>
                        </a:rPr>
                        <a:t>0 – 100</a:t>
                      </a:r>
                      <a:endParaRPr lang="en-US" sz="1200" b="0" dirty="0">
                        <a:solidFill>
                          <a:schemeClr val="tx1">
                            <a:lumMod val="75000"/>
                          </a:schemeClr>
                        </a:solidFill>
                        <a:effectLst/>
                        <a:latin typeface="Calibri"/>
                        <a:ea typeface="Calibri"/>
                        <a:cs typeface="Times New Roman"/>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bl>
          </a:graphicData>
        </a:graphic>
      </p:graphicFrame>
      <p:sp>
        <p:nvSpPr>
          <p:cNvPr id="9" name="Rectangle 8"/>
          <p:cNvSpPr/>
          <p:nvPr/>
        </p:nvSpPr>
        <p:spPr>
          <a:xfrm>
            <a:off x="3723213" y="1365763"/>
            <a:ext cx="1143000" cy="5303520"/>
          </a:xfrm>
          <a:prstGeom prst="rect">
            <a:avLst/>
          </a:prstGeom>
          <a:noFill/>
          <a:ln w="57150" cap="flat" cmpd="sng" algn="ctr">
            <a:solidFill>
              <a:srgbClr val="92D050"/>
            </a:solidFill>
            <a:prstDash val="solid"/>
          </a:ln>
          <a:effectLst/>
        </p:spPr>
        <p:txBody>
          <a:bodyPr rtlCol="0" anchor="ctr"/>
          <a:lstStyle/>
          <a:p>
            <a:pPr algn="ctr">
              <a:defRPr/>
            </a:pPr>
            <a:endParaRPr lang="en-US" kern="0">
              <a:solidFill>
                <a:prstClr val="white"/>
              </a:solidFill>
              <a:latin typeface="Arial"/>
            </a:endParaRPr>
          </a:p>
        </p:txBody>
      </p:sp>
      <p:sp>
        <p:nvSpPr>
          <p:cNvPr id="5" name="Slide Number Placeholder 2">
            <a:extLst>
              <a:ext uri="{FF2B5EF4-FFF2-40B4-BE49-F238E27FC236}">
                <a16:creationId xmlns:a16="http://schemas.microsoft.com/office/drawing/2014/main" id="{A322E977-13FB-4143-B9CC-3DE47D701DCE}"/>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14</a:t>
            </a:fld>
            <a:endParaRPr lang="en-CA" dirty="0"/>
          </a:p>
        </p:txBody>
      </p:sp>
    </p:spTree>
    <p:extLst>
      <p:ext uri="{BB962C8B-B14F-4D97-AF65-F5344CB8AC3E}">
        <p14:creationId xmlns:p14="http://schemas.microsoft.com/office/powerpoint/2010/main" val="343592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2" y="1640135"/>
            <a:ext cx="8542636" cy="4893804"/>
          </a:xfrm>
        </p:spPr>
        <p:txBody>
          <a:bodyPr>
            <a:normAutofit fontScale="92500" lnSpcReduction="10000"/>
          </a:bodyPr>
          <a:lstStyle/>
          <a:p>
            <a:pPr lvl="0"/>
            <a:r>
              <a:rPr lang="en-CA" dirty="0"/>
              <a:t>New outcomes for high-profile concepts; </a:t>
            </a:r>
            <a:br>
              <a:rPr lang="en-CA" dirty="0"/>
            </a:br>
            <a:r>
              <a:rPr lang="en-CA" dirty="0"/>
              <a:t>e.g., employee engagement, creativity, </a:t>
            </a:r>
            <a:br>
              <a:rPr lang="en-CA" dirty="0"/>
            </a:br>
            <a:r>
              <a:rPr lang="en-CA" dirty="0"/>
              <a:t>new employee attraction, communication, </a:t>
            </a:r>
            <a:br>
              <a:rPr lang="en-CA" dirty="0"/>
            </a:br>
            <a:r>
              <a:rPr lang="en-CA" dirty="0"/>
              <a:t>and </a:t>
            </a:r>
            <a:r>
              <a:rPr lang="en-CA" dirty="0" err="1"/>
              <a:t>presenteeism</a:t>
            </a:r>
            <a:endParaRPr lang="en-CA" dirty="0"/>
          </a:p>
          <a:p>
            <a:r>
              <a:rPr lang="en-CA" dirty="0"/>
              <a:t>Analysis of archived FM complaints data</a:t>
            </a:r>
            <a:endParaRPr lang="en-US" dirty="0"/>
          </a:p>
          <a:p>
            <a:r>
              <a:rPr lang="en-CA" dirty="0"/>
              <a:t>Longitudinal data analysis to establish </a:t>
            </a:r>
            <a:br>
              <a:rPr lang="en-CA" dirty="0"/>
            </a:br>
            <a:r>
              <a:rPr lang="en-CA" dirty="0"/>
              <a:t>causation and persistence of effects</a:t>
            </a:r>
            <a:endParaRPr lang="en-US" dirty="0"/>
          </a:p>
          <a:p>
            <a:pPr lvl="0"/>
            <a:r>
              <a:rPr lang="en-CA" dirty="0"/>
              <a:t>Measures of </a:t>
            </a:r>
            <a:r>
              <a:rPr lang="en-CA" i="1" dirty="0"/>
              <a:t>in-situ</a:t>
            </a:r>
            <a:r>
              <a:rPr lang="en-CA" dirty="0"/>
              <a:t> job performance</a:t>
            </a:r>
            <a:endParaRPr lang="en-US" dirty="0"/>
          </a:p>
          <a:p>
            <a:r>
              <a:rPr lang="en-CA" dirty="0"/>
              <a:t>Leverage Internet of Things (</a:t>
            </a:r>
            <a:r>
              <a:rPr lang="en-CA" dirty="0" err="1"/>
              <a:t>IoT</a:t>
            </a:r>
            <a:r>
              <a:rPr lang="en-CA" dirty="0"/>
              <a:t>), and wearables, to enhance existing metrics, or to develop new metrics</a:t>
            </a:r>
          </a:p>
          <a:p>
            <a:pPr lvl="0"/>
            <a:r>
              <a:rPr lang="en-CA" dirty="0"/>
              <a:t>Common measurement scales, and reporting </a:t>
            </a:r>
            <a:br>
              <a:rPr lang="en-CA" dirty="0"/>
            </a:br>
            <a:r>
              <a:rPr lang="en-CA" dirty="0"/>
              <a:t>formats</a:t>
            </a:r>
            <a:endParaRPr lang="en-US" dirty="0"/>
          </a:p>
        </p:txBody>
      </p:sp>
      <p:sp>
        <p:nvSpPr>
          <p:cNvPr id="4" name="Title 3"/>
          <p:cNvSpPr>
            <a:spLocks noGrp="1"/>
          </p:cNvSpPr>
          <p:nvPr>
            <p:ph type="title"/>
          </p:nvPr>
        </p:nvSpPr>
        <p:spPr>
          <a:xfrm>
            <a:off x="838202" y="365129"/>
            <a:ext cx="8280083" cy="524107"/>
          </a:xfrm>
        </p:spPr>
        <p:txBody>
          <a:bodyPr/>
          <a:lstStyle/>
          <a:p>
            <a:r>
              <a:rPr lang="en-US" dirty="0"/>
              <a:t>Research Gaps</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03" r="20833" b="16582"/>
          <a:stretch/>
        </p:blipFill>
        <p:spPr bwMode="auto">
          <a:xfrm>
            <a:off x="8113708" y="1390689"/>
            <a:ext cx="2802467" cy="302237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2">
            <a:extLst>
              <a:ext uri="{FF2B5EF4-FFF2-40B4-BE49-F238E27FC236}">
                <a16:creationId xmlns:a16="http://schemas.microsoft.com/office/drawing/2014/main" id="{F733C770-95DC-49B1-B988-07BB8F04530A}"/>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15</a:t>
            </a:fld>
            <a:endParaRPr lang="en-CA" dirty="0"/>
          </a:p>
        </p:txBody>
      </p:sp>
    </p:spTree>
    <p:extLst>
      <p:ext uri="{BB962C8B-B14F-4D97-AF65-F5344CB8AC3E}">
        <p14:creationId xmlns:p14="http://schemas.microsoft.com/office/powerpoint/2010/main" val="378852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142996" y="361142"/>
            <a:ext cx="9030122" cy="524107"/>
          </a:xfrm>
        </p:spPr>
        <p:txBody>
          <a:bodyPr/>
          <a:lstStyle/>
          <a:p>
            <a:r>
              <a:rPr lang="en-US" b="1" dirty="0"/>
              <a:t>Phase 2:   Task Force </a:t>
            </a:r>
            <a:br>
              <a:rPr lang="en-US" dirty="0"/>
            </a:br>
            <a:endParaRPr lang="en-US" dirty="0"/>
          </a:p>
        </p:txBody>
      </p:sp>
      <p:pic>
        <p:nvPicPr>
          <p:cNvPr id="4098" name="Picture 2" descr="http://www.caba.org/documents/thumbnail-gallery/images/IOPBAS-view.jpg">
            <a:extLst>
              <a:ext uri="{FF2B5EF4-FFF2-40B4-BE49-F238E27FC236}">
                <a16:creationId xmlns:a16="http://schemas.microsoft.com/office/drawing/2014/main" id="{B00D3B7A-D4CE-4730-AD5E-4FA9F3F996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215"/>
          <a:stretch/>
        </p:blipFill>
        <p:spPr bwMode="auto">
          <a:xfrm>
            <a:off x="7278223" y="3099244"/>
            <a:ext cx="3770781" cy="1664142"/>
          </a:xfrm>
          <a:prstGeom prst="rect">
            <a:avLst/>
          </a:prstGeom>
          <a:noFill/>
          <a:effectLst>
            <a:glow>
              <a:schemeClr val="accent1">
                <a:alpha val="40000"/>
              </a:schemeClr>
            </a:glow>
            <a:softEdge rad="190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6F78F8-F0BB-419A-A3EE-4C2D24926D30}"/>
              </a:ext>
            </a:extLst>
          </p:cNvPr>
          <p:cNvSpPr/>
          <p:nvPr/>
        </p:nvSpPr>
        <p:spPr>
          <a:xfrm>
            <a:off x="1142996" y="1605520"/>
            <a:ext cx="6995885" cy="4524315"/>
          </a:xfrm>
          <a:prstGeom prst="rect">
            <a:avLst/>
          </a:prstGeom>
        </p:spPr>
        <p:txBody>
          <a:bodyPr wrap="square">
            <a:spAutoFit/>
          </a:bodyPr>
          <a:lstStyle/>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Bianca Van Der Zande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ea typeface="Calibri" panose="020F0502020204030204" pitchFamily="34" charset="0"/>
                <a:cs typeface="Times New Roman" panose="02020603050405020304" pitchFamily="18" charset="0"/>
              </a:rPr>
              <a:t>Philips</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Brandon Buckingham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Steelcase Inc.</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Craig Walker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United Technologies Research Center</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David Sapoznikow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Intel Corporation</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Greg Walker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CABA</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Jennifer Veitch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National Research Council</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Rachna Stegall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UL LLC</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Rimes Mortimer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Microsoft Corporation</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Ron Zimmer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CABA</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Stephen Becker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Kimberly-Clark Professional</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Trevor Nightingale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National Research Council</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a:p>
            <a:r>
              <a:rPr lang="en-CA" sz="2400" b="1" dirty="0">
                <a:solidFill>
                  <a:srgbClr val="464646"/>
                </a:solidFill>
                <a:latin typeface="Calibri" panose="020F0502020204030204" pitchFamily="34" charset="0"/>
                <a:ea typeface="Calibri" panose="020F0502020204030204" pitchFamily="34" charset="0"/>
                <a:cs typeface="Times New Roman" panose="02020603050405020304" pitchFamily="18" charset="0"/>
              </a:rPr>
              <a:t>Tucker Boren </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r>
              <a:rPr lang="en-CA" sz="2400" dirty="0">
                <a:solidFill>
                  <a:srgbClr val="E83E1D"/>
                </a:solidFill>
                <a:latin typeface="Calibri" panose="020F0502020204030204" pitchFamily="34" charset="0"/>
                <a:cs typeface="Times New Roman" panose="02020603050405020304" pitchFamily="18" charset="0"/>
              </a:rPr>
              <a:t>Acuity Brands, Inc.</a:t>
            </a:r>
            <a:r>
              <a:rPr lang="en-CA" sz="2400" dirty="0">
                <a:solidFill>
                  <a:srgbClr val="464646"/>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9" name="Slide Number Placeholder 2">
            <a:extLst>
              <a:ext uri="{FF2B5EF4-FFF2-40B4-BE49-F238E27FC236}">
                <a16:creationId xmlns:a16="http://schemas.microsoft.com/office/drawing/2014/main" id="{E87654E9-C8F5-4B4E-AE9A-5C67BD099212}"/>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16</a:t>
            </a:fld>
            <a:endParaRPr lang="en-CA" dirty="0"/>
          </a:p>
        </p:txBody>
      </p:sp>
    </p:spTree>
    <p:extLst>
      <p:ext uri="{BB962C8B-B14F-4D97-AF65-F5344CB8AC3E}">
        <p14:creationId xmlns:p14="http://schemas.microsoft.com/office/powerpoint/2010/main" val="251811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06164" y="1258383"/>
            <a:ext cx="8542636" cy="4893804"/>
          </a:xfrm>
        </p:spPr>
        <p:txBody>
          <a:bodyPr>
            <a:normAutofit/>
          </a:bodyPr>
          <a:lstStyle/>
          <a:p>
            <a:pPr>
              <a:spcBef>
                <a:spcPts val="600"/>
              </a:spcBef>
            </a:pPr>
            <a:r>
              <a:rPr lang="en-US" sz="2400" dirty="0"/>
              <a:t>Phase 2 will examine the effect of building characteristics and systems on multiple metrics in the same organization</a:t>
            </a:r>
          </a:p>
          <a:p>
            <a:pPr>
              <a:spcBef>
                <a:spcPts val="600"/>
              </a:spcBef>
            </a:pPr>
            <a:r>
              <a:rPr lang="en-US" sz="2400" dirty="0"/>
              <a:t>Much of the necessary data already exists – it then must be accessed, collated and analyzed by building features</a:t>
            </a:r>
          </a:p>
          <a:p>
            <a:pPr>
              <a:spcBef>
                <a:spcPts val="600"/>
              </a:spcBef>
            </a:pPr>
            <a:r>
              <a:rPr lang="en-US" sz="2400" dirty="0"/>
              <a:t>Consortium of funding and data partners via CABA</a:t>
            </a:r>
          </a:p>
        </p:txBody>
      </p:sp>
      <p:sp>
        <p:nvSpPr>
          <p:cNvPr id="4" name="Title 3"/>
          <p:cNvSpPr>
            <a:spLocks noGrp="1"/>
          </p:cNvSpPr>
          <p:nvPr>
            <p:ph type="title"/>
          </p:nvPr>
        </p:nvSpPr>
        <p:spPr>
          <a:xfrm>
            <a:off x="955357" y="365129"/>
            <a:ext cx="8280083" cy="524107"/>
          </a:xfrm>
        </p:spPr>
        <p:txBody>
          <a:bodyPr/>
          <a:lstStyle/>
          <a:p>
            <a:r>
              <a:rPr lang="en-US" dirty="0"/>
              <a:t>Phase 2:  Overview</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72" t="13443" r="7005" b="5251"/>
          <a:stretch/>
        </p:blipFill>
        <p:spPr bwMode="auto">
          <a:xfrm>
            <a:off x="1503842" y="3134256"/>
            <a:ext cx="6925483" cy="354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2">
            <a:extLst>
              <a:ext uri="{FF2B5EF4-FFF2-40B4-BE49-F238E27FC236}">
                <a16:creationId xmlns:a16="http://schemas.microsoft.com/office/drawing/2014/main" id="{5C45FDC3-0D4A-4332-A46D-F25BDDD50F74}"/>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17</a:t>
            </a:fld>
            <a:endParaRPr lang="en-CA" dirty="0"/>
          </a:p>
        </p:txBody>
      </p:sp>
    </p:spTree>
    <p:extLst>
      <p:ext uri="{BB962C8B-B14F-4D97-AF65-F5344CB8AC3E}">
        <p14:creationId xmlns:p14="http://schemas.microsoft.com/office/powerpoint/2010/main" val="382538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Work Plan</a:t>
            </a:r>
            <a:endParaRPr lang="en-CA" dirty="0"/>
          </a:p>
        </p:txBody>
      </p:sp>
      <p:sp>
        <p:nvSpPr>
          <p:cNvPr id="3" name="Content Placeholder 2"/>
          <p:cNvSpPr>
            <a:spLocks noGrp="1"/>
          </p:cNvSpPr>
          <p:nvPr>
            <p:ph idx="4294967295"/>
          </p:nvPr>
        </p:nvSpPr>
        <p:spPr>
          <a:xfrm>
            <a:off x="1143000" y="1489078"/>
            <a:ext cx="8153400" cy="4525963"/>
          </a:xfrm>
        </p:spPr>
        <p:txBody>
          <a:bodyPr>
            <a:normAutofit/>
          </a:bodyPr>
          <a:lstStyle/>
          <a:p>
            <a:r>
              <a:rPr lang="en-US" dirty="0"/>
              <a:t>The work under Phase 2 will compromise two stages:</a:t>
            </a:r>
          </a:p>
          <a:p>
            <a:pPr lvl="1"/>
            <a:r>
              <a:rPr lang="en-US" dirty="0"/>
              <a:t>Acquisition of relevant anonymized RE and HR data from one or more partner organizations</a:t>
            </a:r>
          </a:p>
          <a:p>
            <a:pPr lvl="1"/>
            <a:r>
              <a:rPr lang="en-US" dirty="0"/>
              <a:t>Analysis of these data to quantify how investments in building technologies affect org. prod. Metrics</a:t>
            </a:r>
          </a:p>
          <a:p>
            <a:pPr lvl="1"/>
            <a:endParaRPr lang="en-CA" dirty="0"/>
          </a:p>
        </p:txBody>
      </p:sp>
      <p:sp>
        <p:nvSpPr>
          <p:cNvPr id="6" name="Slide Number Placeholder 5">
            <a:extLst>
              <a:ext uri="{FF2B5EF4-FFF2-40B4-BE49-F238E27FC236}">
                <a16:creationId xmlns:a16="http://schemas.microsoft.com/office/drawing/2014/main" id="{73F4DA0A-B733-4883-B174-FE9B780AF7DD}"/>
              </a:ext>
            </a:extLst>
          </p:cNvPr>
          <p:cNvSpPr>
            <a:spLocks noGrp="1"/>
          </p:cNvSpPr>
          <p:nvPr>
            <p:ph type="sldNum" sz="quarter" idx="4294967295"/>
          </p:nvPr>
        </p:nvSpPr>
        <p:spPr/>
        <p:txBody>
          <a:bodyPr/>
          <a:lstStyle/>
          <a:p>
            <a:fld id="{B72EA444-5E48-4E00-B06F-080A44B933A0}" type="slidenum">
              <a:rPr lang="en-CA" smtClean="0"/>
              <a:t>18</a:t>
            </a:fld>
            <a:endParaRPr lang="en-CA" dirty="0"/>
          </a:p>
        </p:txBody>
      </p:sp>
      <p:grpSp>
        <p:nvGrpSpPr>
          <p:cNvPr id="68" name="Group 67"/>
          <p:cNvGrpSpPr/>
          <p:nvPr/>
        </p:nvGrpSpPr>
        <p:grpSpPr>
          <a:xfrm>
            <a:off x="1872021" y="3511271"/>
            <a:ext cx="8436023" cy="2773065"/>
            <a:chOff x="152400" y="3511266"/>
            <a:chExt cx="8436023" cy="2773065"/>
          </a:xfrm>
        </p:grpSpPr>
        <p:sp>
          <p:nvSpPr>
            <p:cNvPr id="33" name="TextBox 32"/>
            <p:cNvSpPr txBox="1"/>
            <p:nvPr/>
          </p:nvSpPr>
          <p:spPr>
            <a:xfrm>
              <a:off x="152400" y="4124474"/>
              <a:ext cx="609600" cy="246221"/>
            </a:xfrm>
            <a:prstGeom prst="rect">
              <a:avLst/>
            </a:prstGeom>
            <a:noFill/>
          </p:spPr>
          <p:txBody>
            <a:bodyPr wrap="square" rtlCol="0">
              <a:spAutoFit/>
            </a:bodyPr>
            <a:lstStyle/>
            <a:p>
              <a:r>
                <a:rPr lang="en-CA" sz="1000" b="1">
                  <a:solidFill>
                    <a:prstClr val="black"/>
                  </a:solidFill>
                  <a:latin typeface="Calibri"/>
                </a:rPr>
                <a:t>Bldg 1</a:t>
              </a:r>
            </a:p>
          </p:txBody>
        </p:sp>
        <p:sp>
          <p:nvSpPr>
            <p:cNvPr id="34" name="TextBox 33"/>
            <p:cNvSpPr txBox="1"/>
            <p:nvPr/>
          </p:nvSpPr>
          <p:spPr>
            <a:xfrm>
              <a:off x="152400" y="4468286"/>
              <a:ext cx="609600" cy="246221"/>
            </a:xfrm>
            <a:prstGeom prst="rect">
              <a:avLst/>
            </a:prstGeom>
            <a:noFill/>
          </p:spPr>
          <p:txBody>
            <a:bodyPr wrap="square" rtlCol="0">
              <a:spAutoFit/>
            </a:bodyPr>
            <a:lstStyle/>
            <a:p>
              <a:r>
                <a:rPr lang="en-CA" sz="1000" b="1">
                  <a:solidFill>
                    <a:prstClr val="black"/>
                  </a:solidFill>
                  <a:latin typeface="Calibri"/>
                </a:rPr>
                <a:t>Bldg 2</a:t>
              </a:r>
            </a:p>
          </p:txBody>
        </p:sp>
        <p:sp>
          <p:nvSpPr>
            <p:cNvPr id="35" name="TextBox 34"/>
            <p:cNvSpPr txBox="1"/>
            <p:nvPr/>
          </p:nvSpPr>
          <p:spPr>
            <a:xfrm>
              <a:off x="152400" y="4823886"/>
              <a:ext cx="609600" cy="246221"/>
            </a:xfrm>
            <a:prstGeom prst="rect">
              <a:avLst/>
            </a:prstGeom>
            <a:noFill/>
          </p:spPr>
          <p:txBody>
            <a:bodyPr wrap="square" rtlCol="0">
              <a:spAutoFit/>
            </a:bodyPr>
            <a:lstStyle/>
            <a:p>
              <a:r>
                <a:rPr lang="en-CA" sz="1000" b="1">
                  <a:solidFill>
                    <a:prstClr val="black"/>
                  </a:solidFill>
                  <a:latin typeface="Calibri"/>
                </a:rPr>
                <a:t>Bldg 3</a:t>
              </a:r>
            </a:p>
          </p:txBody>
        </p:sp>
        <p:sp>
          <p:nvSpPr>
            <p:cNvPr id="36" name="TextBox 35"/>
            <p:cNvSpPr txBox="1"/>
            <p:nvPr/>
          </p:nvSpPr>
          <p:spPr>
            <a:xfrm>
              <a:off x="152400" y="5204886"/>
              <a:ext cx="609600" cy="246221"/>
            </a:xfrm>
            <a:prstGeom prst="rect">
              <a:avLst/>
            </a:prstGeom>
            <a:noFill/>
          </p:spPr>
          <p:txBody>
            <a:bodyPr wrap="square" rtlCol="0">
              <a:spAutoFit/>
            </a:bodyPr>
            <a:lstStyle/>
            <a:p>
              <a:r>
                <a:rPr lang="en-CA" sz="1000" b="1">
                  <a:solidFill>
                    <a:prstClr val="black"/>
                  </a:solidFill>
                  <a:latin typeface="Calibri"/>
                </a:rPr>
                <a:t>Bldg 4</a:t>
              </a:r>
            </a:p>
          </p:txBody>
        </p:sp>
        <p:grpSp>
          <p:nvGrpSpPr>
            <p:cNvPr id="38" name="Group 37"/>
            <p:cNvGrpSpPr/>
            <p:nvPr/>
          </p:nvGrpSpPr>
          <p:grpSpPr>
            <a:xfrm>
              <a:off x="244523" y="3511266"/>
              <a:ext cx="8343900" cy="2773065"/>
              <a:chOff x="342900" y="2120900"/>
              <a:chExt cx="8343900" cy="2773065"/>
            </a:xfrm>
          </p:grpSpPr>
          <p:grpSp>
            <p:nvGrpSpPr>
              <p:cNvPr id="39" name="Group 38"/>
              <p:cNvGrpSpPr/>
              <p:nvPr/>
            </p:nvGrpSpPr>
            <p:grpSpPr>
              <a:xfrm>
                <a:off x="342900" y="2120900"/>
                <a:ext cx="8343900" cy="2773065"/>
                <a:chOff x="342900" y="2120900"/>
                <a:chExt cx="8343900" cy="2773065"/>
              </a:xfrm>
            </p:grpSpPr>
            <p:grpSp>
              <p:nvGrpSpPr>
                <p:cNvPr id="42" name="Group 41"/>
                <p:cNvGrpSpPr/>
                <p:nvPr/>
              </p:nvGrpSpPr>
              <p:grpSpPr>
                <a:xfrm>
                  <a:off x="762000" y="2895600"/>
                  <a:ext cx="7924800" cy="1066800"/>
                  <a:chOff x="762000" y="2895600"/>
                  <a:chExt cx="7924800" cy="1066800"/>
                </a:xfrm>
              </p:grpSpPr>
              <p:cxnSp>
                <p:nvCxnSpPr>
                  <p:cNvPr id="64" name="Straight Connector 63"/>
                  <p:cNvCxnSpPr/>
                  <p:nvPr/>
                </p:nvCxnSpPr>
                <p:spPr>
                  <a:xfrm>
                    <a:off x="762000" y="2895600"/>
                    <a:ext cx="7924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2000" y="3225800"/>
                    <a:ext cx="7924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62000" y="3581400"/>
                    <a:ext cx="7924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62000" y="3962400"/>
                    <a:ext cx="7924800"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2900" y="2590800"/>
                  <a:ext cx="838200" cy="2303165"/>
                  <a:chOff x="342900" y="2590800"/>
                  <a:chExt cx="838200" cy="2303165"/>
                </a:xfrm>
              </p:grpSpPr>
              <p:cxnSp>
                <p:nvCxnSpPr>
                  <p:cNvPr id="62" name="Straight Arrow Connector 61"/>
                  <p:cNvCxnSpPr/>
                  <p:nvPr/>
                </p:nvCxnSpPr>
                <p:spPr>
                  <a:xfrm>
                    <a:off x="762000" y="2590800"/>
                    <a:ext cx="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42900" y="4432300"/>
                    <a:ext cx="838200" cy="461665"/>
                  </a:xfrm>
                  <a:prstGeom prst="rect">
                    <a:avLst/>
                  </a:prstGeom>
                  <a:noFill/>
                  <a:ln>
                    <a:solidFill>
                      <a:schemeClr val="tx1"/>
                    </a:solidFill>
                  </a:ln>
                </p:spPr>
                <p:txBody>
                  <a:bodyPr wrap="square" rtlCol="0">
                    <a:spAutoFit/>
                  </a:bodyPr>
                  <a:lstStyle/>
                  <a:p>
                    <a:r>
                      <a:rPr lang="en-CA" sz="1200">
                        <a:solidFill>
                          <a:prstClr val="black"/>
                        </a:solidFill>
                        <a:latin typeface="Calibri"/>
                      </a:rPr>
                      <a:t>HR survey &amp; data 1</a:t>
                    </a:r>
                  </a:p>
                </p:txBody>
              </p:sp>
            </p:grpSp>
            <p:grpSp>
              <p:nvGrpSpPr>
                <p:cNvPr id="44" name="Group 43"/>
                <p:cNvGrpSpPr/>
                <p:nvPr/>
              </p:nvGrpSpPr>
              <p:grpSpPr>
                <a:xfrm>
                  <a:off x="2057400" y="2578100"/>
                  <a:ext cx="838200" cy="2303165"/>
                  <a:chOff x="342900" y="2590800"/>
                  <a:chExt cx="838200" cy="2303165"/>
                </a:xfrm>
              </p:grpSpPr>
              <p:cxnSp>
                <p:nvCxnSpPr>
                  <p:cNvPr id="60" name="Straight Arrow Connector 59"/>
                  <p:cNvCxnSpPr/>
                  <p:nvPr/>
                </p:nvCxnSpPr>
                <p:spPr>
                  <a:xfrm>
                    <a:off x="762000" y="2590800"/>
                    <a:ext cx="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42900" y="4432300"/>
                    <a:ext cx="838200" cy="461665"/>
                  </a:xfrm>
                  <a:prstGeom prst="rect">
                    <a:avLst/>
                  </a:prstGeom>
                  <a:noFill/>
                  <a:ln>
                    <a:solidFill>
                      <a:schemeClr val="tx1"/>
                    </a:solidFill>
                  </a:ln>
                </p:spPr>
                <p:txBody>
                  <a:bodyPr wrap="square" rtlCol="0">
                    <a:spAutoFit/>
                  </a:bodyPr>
                  <a:lstStyle/>
                  <a:p>
                    <a:r>
                      <a:rPr lang="en-CA" sz="1200">
                        <a:solidFill>
                          <a:prstClr val="black"/>
                        </a:solidFill>
                        <a:latin typeface="Calibri"/>
                      </a:rPr>
                      <a:t>HR survey &amp; data 2</a:t>
                    </a:r>
                  </a:p>
                </p:txBody>
              </p:sp>
            </p:grpSp>
            <p:grpSp>
              <p:nvGrpSpPr>
                <p:cNvPr id="45" name="Group 44"/>
                <p:cNvGrpSpPr/>
                <p:nvPr/>
              </p:nvGrpSpPr>
              <p:grpSpPr>
                <a:xfrm>
                  <a:off x="4305300" y="2569865"/>
                  <a:ext cx="838200" cy="2303165"/>
                  <a:chOff x="342900" y="2590800"/>
                  <a:chExt cx="838200" cy="2303165"/>
                </a:xfrm>
              </p:grpSpPr>
              <p:cxnSp>
                <p:nvCxnSpPr>
                  <p:cNvPr id="58" name="Straight Arrow Connector 57"/>
                  <p:cNvCxnSpPr/>
                  <p:nvPr/>
                </p:nvCxnSpPr>
                <p:spPr>
                  <a:xfrm>
                    <a:off x="762000" y="2590800"/>
                    <a:ext cx="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 y="4432300"/>
                    <a:ext cx="838200" cy="461665"/>
                  </a:xfrm>
                  <a:prstGeom prst="rect">
                    <a:avLst/>
                  </a:prstGeom>
                  <a:noFill/>
                  <a:ln>
                    <a:solidFill>
                      <a:schemeClr val="tx1"/>
                    </a:solidFill>
                  </a:ln>
                </p:spPr>
                <p:txBody>
                  <a:bodyPr wrap="square" rtlCol="0">
                    <a:spAutoFit/>
                  </a:bodyPr>
                  <a:lstStyle/>
                  <a:p>
                    <a:r>
                      <a:rPr lang="en-CA" sz="1200">
                        <a:solidFill>
                          <a:prstClr val="black"/>
                        </a:solidFill>
                        <a:latin typeface="Calibri"/>
                      </a:rPr>
                      <a:t>HR survey &amp; data 3</a:t>
                    </a:r>
                  </a:p>
                </p:txBody>
              </p:sp>
            </p:grpSp>
            <p:grpSp>
              <p:nvGrpSpPr>
                <p:cNvPr id="46" name="Group 45"/>
                <p:cNvGrpSpPr/>
                <p:nvPr/>
              </p:nvGrpSpPr>
              <p:grpSpPr>
                <a:xfrm>
                  <a:off x="6553200" y="2590800"/>
                  <a:ext cx="838200" cy="2303165"/>
                  <a:chOff x="342900" y="2590800"/>
                  <a:chExt cx="838200" cy="2303165"/>
                </a:xfrm>
              </p:grpSpPr>
              <p:cxnSp>
                <p:nvCxnSpPr>
                  <p:cNvPr id="56" name="Straight Arrow Connector 55"/>
                  <p:cNvCxnSpPr/>
                  <p:nvPr/>
                </p:nvCxnSpPr>
                <p:spPr>
                  <a:xfrm>
                    <a:off x="762000" y="2590800"/>
                    <a:ext cx="0" cy="1752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42900" y="4432300"/>
                    <a:ext cx="838200" cy="461665"/>
                  </a:xfrm>
                  <a:prstGeom prst="rect">
                    <a:avLst/>
                  </a:prstGeom>
                  <a:noFill/>
                  <a:ln>
                    <a:solidFill>
                      <a:schemeClr val="tx1"/>
                    </a:solidFill>
                  </a:ln>
                </p:spPr>
                <p:txBody>
                  <a:bodyPr wrap="square" rtlCol="0">
                    <a:spAutoFit/>
                  </a:bodyPr>
                  <a:lstStyle/>
                  <a:p>
                    <a:r>
                      <a:rPr lang="en-CA" sz="1200">
                        <a:solidFill>
                          <a:prstClr val="black"/>
                        </a:solidFill>
                        <a:latin typeface="Calibri"/>
                      </a:rPr>
                      <a:t>HR survey &amp; data 4</a:t>
                    </a:r>
                  </a:p>
                </p:txBody>
              </p:sp>
            </p:grpSp>
            <p:grpSp>
              <p:nvGrpSpPr>
                <p:cNvPr id="47" name="Group 46"/>
                <p:cNvGrpSpPr/>
                <p:nvPr/>
              </p:nvGrpSpPr>
              <p:grpSpPr>
                <a:xfrm>
                  <a:off x="1017100" y="2120900"/>
                  <a:ext cx="1028700" cy="864700"/>
                  <a:chOff x="1017100" y="2120900"/>
                  <a:chExt cx="1028700" cy="864700"/>
                </a:xfrm>
              </p:grpSpPr>
              <p:sp>
                <p:nvSpPr>
                  <p:cNvPr id="53" name="Oval 52"/>
                  <p:cNvSpPr/>
                  <p:nvPr/>
                </p:nvSpPr>
                <p:spPr>
                  <a:xfrm>
                    <a:off x="1435100" y="280560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alibri"/>
                    </a:endParaRPr>
                  </a:p>
                </p:txBody>
              </p:sp>
              <p:cxnSp>
                <p:nvCxnSpPr>
                  <p:cNvPr id="54" name="Straight Arrow Connector 53"/>
                  <p:cNvCxnSpPr/>
                  <p:nvPr/>
                </p:nvCxnSpPr>
                <p:spPr>
                  <a:xfrm flipV="1">
                    <a:off x="1525100" y="2451100"/>
                    <a:ext cx="0" cy="3429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17100" y="2120900"/>
                    <a:ext cx="1028700" cy="307777"/>
                  </a:xfrm>
                  <a:prstGeom prst="rect">
                    <a:avLst/>
                  </a:prstGeom>
                  <a:noFill/>
                  <a:ln>
                    <a:solidFill>
                      <a:srgbClr val="C00000"/>
                    </a:solidFill>
                  </a:ln>
                </p:spPr>
                <p:txBody>
                  <a:bodyPr wrap="square" rtlCol="0">
                    <a:spAutoFit/>
                  </a:bodyPr>
                  <a:lstStyle/>
                  <a:p>
                    <a:pPr algn="ctr"/>
                    <a:r>
                      <a:rPr lang="en-CA" sz="1400">
                        <a:solidFill>
                          <a:srgbClr val="C00000"/>
                        </a:solidFill>
                        <a:latin typeface="Calibri"/>
                      </a:rPr>
                      <a:t>Retrofit 1</a:t>
                    </a:r>
                  </a:p>
                </p:txBody>
              </p:sp>
            </p:grpSp>
            <p:grpSp>
              <p:nvGrpSpPr>
                <p:cNvPr id="48" name="Group 47"/>
                <p:cNvGrpSpPr/>
                <p:nvPr/>
              </p:nvGrpSpPr>
              <p:grpSpPr>
                <a:xfrm>
                  <a:off x="3048000" y="2451100"/>
                  <a:ext cx="1028700" cy="864700"/>
                  <a:chOff x="1017100" y="2120900"/>
                  <a:chExt cx="1028700" cy="864700"/>
                </a:xfrm>
              </p:grpSpPr>
              <p:sp>
                <p:nvSpPr>
                  <p:cNvPr id="50" name="Oval 49"/>
                  <p:cNvSpPr/>
                  <p:nvPr/>
                </p:nvSpPr>
                <p:spPr>
                  <a:xfrm>
                    <a:off x="1435100" y="280560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alibri"/>
                    </a:endParaRPr>
                  </a:p>
                </p:txBody>
              </p:sp>
              <p:cxnSp>
                <p:nvCxnSpPr>
                  <p:cNvPr id="51" name="Straight Arrow Connector 50"/>
                  <p:cNvCxnSpPr/>
                  <p:nvPr/>
                </p:nvCxnSpPr>
                <p:spPr>
                  <a:xfrm flipV="1">
                    <a:off x="1525100" y="2451100"/>
                    <a:ext cx="0" cy="3429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17100" y="2120900"/>
                    <a:ext cx="1028700" cy="307777"/>
                  </a:xfrm>
                  <a:prstGeom prst="rect">
                    <a:avLst/>
                  </a:prstGeom>
                  <a:noFill/>
                  <a:ln>
                    <a:solidFill>
                      <a:srgbClr val="C00000"/>
                    </a:solidFill>
                  </a:ln>
                </p:spPr>
                <p:txBody>
                  <a:bodyPr wrap="square" rtlCol="0">
                    <a:spAutoFit/>
                  </a:bodyPr>
                  <a:lstStyle/>
                  <a:p>
                    <a:pPr algn="ctr"/>
                    <a:r>
                      <a:rPr lang="en-CA" sz="1400">
                        <a:solidFill>
                          <a:srgbClr val="C00000"/>
                        </a:solidFill>
                        <a:latin typeface="Calibri"/>
                      </a:rPr>
                      <a:t>Retrofit 2</a:t>
                    </a:r>
                  </a:p>
                </p:txBody>
              </p:sp>
            </p:grpSp>
            <p:sp>
              <p:nvSpPr>
                <p:cNvPr id="49" name="TextBox 48"/>
                <p:cNvSpPr txBox="1"/>
                <p:nvPr/>
              </p:nvSpPr>
              <p:spPr>
                <a:xfrm>
                  <a:off x="5403850" y="2270711"/>
                  <a:ext cx="1028700" cy="307777"/>
                </a:xfrm>
                <a:prstGeom prst="rect">
                  <a:avLst/>
                </a:prstGeom>
                <a:noFill/>
                <a:ln>
                  <a:solidFill>
                    <a:srgbClr val="C00000"/>
                  </a:solidFill>
                </a:ln>
              </p:spPr>
              <p:txBody>
                <a:bodyPr wrap="square" rtlCol="0">
                  <a:spAutoFit/>
                </a:bodyPr>
                <a:lstStyle/>
                <a:p>
                  <a:pPr algn="ctr"/>
                  <a:r>
                    <a:rPr lang="en-CA" sz="1400">
                      <a:solidFill>
                        <a:srgbClr val="C00000"/>
                      </a:solidFill>
                      <a:latin typeface="Calibri"/>
                    </a:rPr>
                    <a:t>Retrofit 3</a:t>
                  </a:r>
                </a:p>
              </p:txBody>
            </p:sp>
          </p:grpSp>
          <p:sp>
            <p:nvSpPr>
              <p:cNvPr id="40" name="Oval 39"/>
              <p:cNvSpPr/>
              <p:nvPr/>
            </p:nvSpPr>
            <p:spPr>
              <a:xfrm>
                <a:off x="5821850" y="3490300"/>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alibri"/>
                </a:endParaRPr>
              </a:p>
            </p:txBody>
          </p:sp>
          <p:cxnSp>
            <p:nvCxnSpPr>
              <p:cNvPr id="41" name="Straight Arrow Connector 40"/>
              <p:cNvCxnSpPr>
                <a:endCxn id="49" idx="2"/>
              </p:cNvCxnSpPr>
              <p:nvPr/>
            </p:nvCxnSpPr>
            <p:spPr>
              <a:xfrm flipV="1">
                <a:off x="5911850" y="2578488"/>
                <a:ext cx="6350" cy="9002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70" name="Slide Number Placeholder 2">
            <a:extLst>
              <a:ext uri="{FF2B5EF4-FFF2-40B4-BE49-F238E27FC236}">
                <a16:creationId xmlns:a16="http://schemas.microsoft.com/office/drawing/2014/main" id="{A0478B99-14F9-4347-8167-27076D440028}"/>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18</a:t>
            </a:fld>
            <a:endParaRPr lang="en-CA" dirty="0"/>
          </a:p>
        </p:txBody>
      </p:sp>
    </p:spTree>
    <p:extLst>
      <p:ext uri="{BB962C8B-B14F-4D97-AF65-F5344CB8AC3E}">
        <p14:creationId xmlns:p14="http://schemas.microsoft.com/office/powerpoint/2010/main" val="276218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Deliverables</a:t>
            </a:r>
            <a:endParaRPr lang="en-CA" dirty="0"/>
          </a:p>
        </p:txBody>
      </p:sp>
      <p:sp>
        <p:nvSpPr>
          <p:cNvPr id="3" name="Content Placeholder 2"/>
          <p:cNvSpPr>
            <a:spLocks noGrp="1"/>
          </p:cNvSpPr>
          <p:nvPr>
            <p:ph idx="4294967295"/>
          </p:nvPr>
        </p:nvSpPr>
        <p:spPr>
          <a:xfrm>
            <a:off x="1143000" y="1600203"/>
            <a:ext cx="8153400" cy="4525963"/>
          </a:xfrm>
        </p:spPr>
        <p:txBody>
          <a:bodyPr>
            <a:normAutofit/>
          </a:bodyPr>
          <a:lstStyle/>
          <a:p>
            <a:r>
              <a:rPr lang="en-US" dirty="0"/>
              <a:t>Project partners will </a:t>
            </a:r>
          </a:p>
          <a:p>
            <a:pPr lvl="1"/>
            <a:r>
              <a:rPr lang="en-US" dirty="0"/>
              <a:t>form a steering committee to shape research decisions</a:t>
            </a:r>
          </a:p>
          <a:p>
            <a:pPr lvl="1"/>
            <a:r>
              <a:rPr lang="en-US" dirty="0"/>
              <a:t>have the opportunity to review draft documents, and provide comments prior to delivery of final versions</a:t>
            </a:r>
          </a:p>
          <a:p>
            <a:pPr lvl="2"/>
            <a:r>
              <a:rPr lang="en-US" dirty="0"/>
              <a:t>Detailed report</a:t>
            </a:r>
          </a:p>
          <a:p>
            <a:pPr lvl="2"/>
            <a:r>
              <a:rPr lang="en-US" dirty="0"/>
              <a:t>PowerPoint slide deck</a:t>
            </a:r>
          </a:p>
          <a:p>
            <a:pPr lvl="2"/>
            <a:r>
              <a:rPr lang="en-US" dirty="0"/>
              <a:t>Version of final report edited for submission to a scientific journal</a:t>
            </a:r>
          </a:p>
          <a:p>
            <a:pPr lvl="1"/>
            <a:endParaRPr lang="en-US" dirty="0"/>
          </a:p>
        </p:txBody>
      </p:sp>
      <p:sp>
        <p:nvSpPr>
          <p:cNvPr id="6" name="Slide Number Placeholder 5">
            <a:extLst>
              <a:ext uri="{FF2B5EF4-FFF2-40B4-BE49-F238E27FC236}">
                <a16:creationId xmlns:a16="http://schemas.microsoft.com/office/drawing/2014/main" id="{07A2CFF4-9B97-4791-8400-601E07FE4383}"/>
              </a:ext>
            </a:extLst>
          </p:cNvPr>
          <p:cNvSpPr>
            <a:spLocks noGrp="1"/>
          </p:cNvSpPr>
          <p:nvPr>
            <p:ph type="sldNum" sz="quarter" idx="4294967295"/>
          </p:nvPr>
        </p:nvSpPr>
        <p:spPr/>
        <p:txBody>
          <a:bodyPr/>
          <a:lstStyle/>
          <a:p>
            <a:fld id="{B72EA444-5E48-4E00-B06F-080A44B933A0}" type="slidenum">
              <a:rPr lang="en-CA" smtClean="0"/>
              <a:t>19</a:t>
            </a:fld>
            <a:endParaRPr lang="en-CA" dirty="0"/>
          </a:p>
        </p:txBody>
      </p:sp>
      <p:sp>
        <p:nvSpPr>
          <p:cNvPr id="7" name="Slide Number Placeholder 2">
            <a:extLst>
              <a:ext uri="{FF2B5EF4-FFF2-40B4-BE49-F238E27FC236}">
                <a16:creationId xmlns:a16="http://schemas.microsoft.com/office/drawing/2014/main" id="{E1882291-0BDE-4F7F-9B00-42E8399DD008}"/>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19</a:t>
            </a:fld>
            <a:endParaRPr lang="en-CA" dirty="0"/>
          </a:p>
        </p:txBody>
      </p:sp>
    </p:spTree>
    <p:extLst>
      <p:ext uri="{BB962C8B-B14F-4D97-AF65-F5344CB8AC3E}">
        <p14:creationId xmlns:p14="http://schemas.microsoft.com/office/powerpoint/2010/main" val="327407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24037" y="1751266"/>
            <a:ext cx="8542636" cy="4192299"/>
          </a:xfrm>
        </p:spPr>
        <p:txBody>
          <a:bodyPr/>
          <a:lstStyle/>
          <a:p>
            <a:pPr marL="0" indent="0">
              <a:buNone/>
            </a:pPr>
            <a:r>
              <a:rPr lang="en-US" sz="2400" b="1" dirty="0"/>
              <a:t>Vision</a:t>
            </a:r>
          </a:p>
          <a:p>
            <a:r>
              <a:rPr lang="en-US" sz="2400" dirty="0"/>
              <a:t>CABA advances the connected home and intelligent buildings sectors.</a:t>
            </a:r>
          </a:p>
          <a:p>
            <a:pPr marL="0" indent="0">
              <a:buNone/>
            </a:pPr>
            <a:r>
              <a:rPr lang="en-US" sz="2400" b="1" dirty="0"/>
              <a:t>Mission</a:t>
            </a:r>
          </a:p>
          <a:p>
            <a:r>
              <a:rPr lang="en-US" sz="2400" dirty="0"/>
              <a:t>CABA enables organizations and individuals to make informed decisions about the integration of technology, ecosystems and connected lifestyles in homes and buildings.</a:t>
            </a:r>
          </a:p>
          <a:p>
            <a:endParaRPr lang="en-US" dirty="0"/>
          </a:p>
        </p:txBody>
      </p:sp>
      <p:sp>
        <p:nvSpPr>
          <p:cNvPr id="3" name="Text Placeholder 2"/>
          <p:cNvSpPr>
            <a:spLocks noGrp="1"/>
          </p:cNvSpPr>
          <p:nvPr>
            <p:ph type="body" sz="quarter" idx="12"/>
          </p:nvPr>
        </p:nvSpPr>
        <p:spPr/>
        <p:txBody>
          <a:bodyPr>
            <a:normAutofit/>
          </a:bodyPr>
          <a:lstStyle/>
          <a:p>
            <a:pPr marL="0" indent="0">
              <a:buNone/>
            </a:pPr>
            <a:r>
              <a:rPr lang="de-DE" b="1" dirty="0"/>
              <a:t>CABA (Continential Automated Buildings Association)</a:t>
            </a:r>
            <a:endParaRPr lang="en-US" dirty="0"/>
          </a:p>
        </p:txBody>
      </p:sp>
      <p:sp>
        <p:nvSpPr>
          <p:cNvPr id="4" name="Title 3"/>
          <p:cNvSpPr>
            <a:spLocks noGrp="1"/>
          </p:cNvSpPr>
          <p:nvPr>
            <p:ph type="title"/>
          </p:nvPr>
        </p:nvSpPr>
        <p:spPr/>
        <p:txBody>
          <a:bodyPr/>
          <a:lstStyle/>
          <a:p>
            <a:r>
              <a:rPr lang="en-US" dirty="0"/>
              <a:t>Overview of CABA</a:t>
            </a:r>
            <a:br>
              <a:rPr lang="en-US" dirty="0"/>
            </a:br>
            <a:endParaRPr lang="en-US" dirty="0"/>
          </a:p>
        </p:txBody>
      </p:sp>
      <p:pic>
        <p:nvPicPr>
          <p:cNvPr id="6" name="Picture 2" descr="http://cdn6.bigcommerce.com/s-24lnxe/product_images/uploaded_images/cel-fi-connected-home-using-mobile-signal-boost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5480" y="4736130"/>
            <a:ext cx="1152128"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i.istockimg.com/file_thumbview_approve/34525834/3/stock-photo-34525834-modern-business-office-building-isolated-on-white-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556" y="4736126"/>
            <a:ext cx="106041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aba.org/images/CABA-IIBC-X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345" y="5844714"/>
            <a:ext cx="2902269" cy="902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ba.org/images/CABA-CHC-X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241" y="5844711"/>
            <a:ext cx="2639788" cy="82126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932AF76A-C9D6-40A4-A15F-8E6EAC958C9E}"/>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2</a:t>
            </a:fld>
            <a:endParaRPr lang="en-CA" dirty="0"/>
          </a:p>
        </p:txBody>
      </p:sp>
    </p:spTree>
    <p:extLst>
      <p:ext uri="{BB962C8B-B14F-4D97-AF65-F5344CB8AC3E}">
        <p14:creationId xmlns:p14="http://schemas.microsoft.com/office/powerpoint/2010/main" val="389275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Cost</a:t>
            </a:r>
            <a:endParaRPr lang="en-CA" dirty="0"/>
          </a:p>
        </p:txBody>
      </p:sp>
      <p:sp>
        <p:nvSpPr>
          <p:cNvPr id="3" name="Slide Number Placeholder 2">
            <a:extLst>
              <a:ext uri="{FF2B5EF4-FFF2-40B4-BE49-F238E27FC236}">
                <a16:creationId xmlns:a16="http://schemas.microsoft.com/office/drawing/2014/main" id="{CD49206A-0036-4816-A3AE-A6FA989D6B6F}"/>
              </a:ext>
            </a:extLst>
          </p:cNvPr>
          <p:cNvSpPr>
            <a:spLocks noGrp="1"/>
          </p:cNvSpPr>
          <p:nvPr>
            <p:ph type="sldNum" sz="quarter" idx="4294967295"/>
          </p:nvPr>
        </p:nvSpPr>
        <p:spPr/>
        <p:txBody>
          <a:bodyPr/>
          <a:lstStyle/>
          <a:p>
            <a:fld id="{B72EA444-5E48-4E00-B06F-080A44B933A0}" type="slidenum">
              <a:rPr lang="en-CA" smtClean="0"/>
              <a:t>20</a:t>
            </a:fld>
            <a:endParaRPr lang="en-CA" dirty="0"/>
          </a:p>
        </p:txBody>
      </p:sp>
      <p:sp>
        <p:nvSpPr>
          <p:cNvPr id="9" name="Content Placeholder 8">
            <a:extLst>
              <a:ext uri="{FF2B5EF4-FFF2-40B4-BE49-F238E27FC236}">
                <a16:creationId xmlns:a16="http://schemas.microsoft.com/office/drawing/2014/main" id="{098D25C8-B30D-4BAB-9341-8559507B026A}"/>
              </a:ext>
            </a:extLst>
          </p:cNvPr>
          <p:cNvSpPr>
            <a:spLocks noGrp="1"/>
          </p:cNvSpPr>
          <p:nvPr>
            <p:ph idx="4294967295"/>
          </p:nvPr>
        </p:nvSpPr>
        <p:spPr>
          <a:xfrm>
            <a:off x="2408655" y="2074860"/>
            <a:ext cx="5795066" cy="642462"/>
          </a:xfrm>
        </p:spPr>
        <p:txBody>
          <a:bodyPr/>
          <a:lstStyle/>
          <a:p>
            <a:pPr marL="0" indent="0">
              <a:buNone/>
            </a:pPr>
            <a:r>
              <a:rPr lang="en-CA" b="1" dirty="0">
                <a:solidFill>
                  <a:srgbClr val="FF0000"/>
                </a:solidFill>
              </a:rPr>
              <a:t>Cost to become a funder is $5K - $15K</a:t>
            </a:r>
          </a:p>
        </p:txBody>
      </p:sp>
      <p:sp>
        <p:nvSpPr>
          <p:cNvPr id="8" name="Content Placeholder 2"/>
          <p:cNvSpPr txBox="1">
            <a:spLocks/>
          </p:cNvSpPr>
          <p:nvPr/>
        </p:nvSpPr>
        <p:spPr>
          <a:xfrm>
            <a:off x="1465178" y="3373114"/>
            <a:ext cx="8153400" cy="2819400"/>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accent5">
                  <a:lumMod val="75000"/>
                </a:schemeClr>
              </a:buClr>
              <a:buFontTx/>
              <a:buBlip>
                <a:blip r:embed="rId3"/>
              </a:buBlip>
              <a:defRPr sz="2400" b="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084263" indent="-169863"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998663" indent="-169863"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4BACC6">
                  <a:lumMod val="75000"/>
                </a:srgbClr>
              </a:buClr>
            </a:pPr>
            <a:r>
              <a:rPr lang="en-US" sz="1800" dirty="0">
                <a:solidFill>
                  <a:prstClr val="black"/>
                </a:solidFill>
              </a:rPr>
              <a:t>In addition, this project will require data to be donated by one or more organizations. The cost of preparing the data in a format suitable to protect privacy and to be ready for the NRC to analyze are expected to be in-kind costs borne by the donor organization</a:t>
            </a:r>
          </a:p>
          <a:p>
            <a:pPr marL="0" indent="0">
              <a:buClr>
                <a:srgbClr val="4BACC6">
                  <a:lumMod val="75000"/>
                </a:srgbClr>
              </a:buClr>
              <a:buNone/>
            </a:pPr>
            <a:endParaRPr lang="en-US" sz="1800" dirty="0">
              <a:solidFill>
                <a:prstClr val="black"/>
              </a:solidFill>
            </a:endParaRPr>
          </a:p>
          <a:p>
            <a:pPr>
              <a:buClr>
                <a:srgbClr val="4BACC6">
                  <a:lumMod val="75000"/>
                </a:srgbClr>
              </a:buClr>
            </a:pPr>
            <a:r>
              <a:rPr lang="en-US" sz="1800" dirty="0">
                <a:solidFill>
                  <a:prstClr val="black"/>
                </a:solidFill>
              </a:rPr>
              <a:t>Donor organization/s will be considered full project partners and will have a seat on the Steering Committee </a:t>
            </a:r>
            <a:endParaRPr lang="en-CA" sz="1800" dirty="0">
              <a:solidFill>
                <a:prstClr val="black"/>
              </a:solidFill>
            </a:endParaRPr>
          </a:p>
        </p:txBody>
      </p:sp>
      <p:sp>
        <p:nvSpPr>
          <p:cNvPr id="7" name="Slide Number Placeholder 2">
            <a:extLst>
              <a:ext uri="{FF2B5EF4-FFF2-40B4-BE49-F238E27FC236}">
                <a16:creationId xmlns:a16="http://schemas.microsoft.com/office/drawing/2014/main" id="{E75D7B9F-9BAC-49F7-97B0-238ADCD2AA69}"/>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20</a:t>
            </a:fld>
            <a:endParaRPr lang="en-CA" dirty="0"/>
          </a:p>
        </p:txBody>
      </p:sp>
    </p:spTree>
    <p:extLst>
      <p:ext uri="{BB962C8B-B14F-4D97-AF65-F5344CB8AC3E}">
        <p14:creationId xmlns:p14="http://schemas.microsoft.com/office/powerpoint/2010/main" val="208418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8637" y="1378153"/>
            <a:ext cx="8894618" cy="4755148"/>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3200" b="1" dirty="0">
                <a:latin typeface="Calibri" pitchFamily="34" charset="0"/>
              </a:rPr>
            </a:br>
            <a:br>
              <a:rPr lang="en-US" altLang="en-US" sz="2400" b="1" dirty="0">
                <a:latin typeface="Calibri" pitchFamily="34" charset="0"/>
              </a:rPr>
            </a:br>
            <a:r>
              <a:rPr lang="en-US" altLang="en-US" sz="2400" b="1" dirty="0">
                <a:latin typeface="Calibri" pitchFamily="34" charset="0"/>
              </a:rPr>
              <a:t>613.686.1814</a:t>
            </a:r>
            <a:br>
              <a:rPr lang="en-US" altLang="en-US" sz="2400" b="1" dirty="0">
                <a:latin typeface="Calibri" pitchFamily="34" charset="0"/>
              </a:rPr>
            </a:br>
            <a:r>
              <a:rPr lang="en-US" altLang="en-US" sz="2400" b="1" dirty="0">
                <a:latin typeface="Calibri" pitchFamily="34" charset="0"/>
              </a:rPr>
              <a:t>Toll free: 888.798.CABA (2222) </a:t>
            </a:r>
            <a:br>
              <a:rPr lang="en-US" altLang="en-US" sz="2400" b="1" dirty="0">
                <a:latin typeface="Calibri" pitchFamily="34" charset="0"/>
              </a:rPr>
            </a:br>
            <a:endParaRPr lang="en-US" altLang="en-US" sz="2400" b="1" dirty="0">
              <a:latin typeface="Calibri" pitchFamily="34" charset="0"/>
            </a:endParaRPr>
          </a:p>
          <a:p>
            <a:pPr algn="ctr"/>
            <a:r>
              <a:rPr lang="en-US" altLang="en-US" sz="2400" b="1" u="sng" dirty="0">
                <a:solidFill>
                  <a:srgbClr val="0000FF"/>
                </a:solidFill>
                <a:latin typeface="Calibri" pitchFamily="34" charset="0"/>
              </a:rPr>
              <a:t>caba@caba.org</a:t>
            </a:r>
            <a:br>
              <a:rPr lang="en-US" altLang="en-US" sz="2400" b="1" u="sng" dirty="0">
                <a:solidFill>
                  <a:srgbClr val="0000FF"/>
                </a:solidFill>
                <a:latin typeface="Calibri" pitchFamily="34" charset="0"/>
              </a:rPr>
            </a:br>
            <a:r>
              <a:rPr lang="en-US" altLang="en-US" sz="2400" b="1" u="sng" dirty="0">
                <a:solidFill>
                  <a:srgbClr val="0000FF"/>
                </a:solidFill>
                <a:latin typeface="Calibri" pitchFamily="34" charset="0"/>
              </a:rPr>
              <a:t>www.CABA.org </a:t>
            </a:r>
            <a:br>
              <a:rPr lang="en-US" altLang="en-US" sz="2400" b="1" u="sng" dirty="0">
                <a:solidFill>
                  <a:srgbClr val="0000FF"/>
                </a:solidFill>
                <a:latin typeface="Calibri" pitchFamily="34" charset="0"/>
              </a:rPr>
            </a:br>
            <a:r>
              <a:rPr lang="en-CA" altLang="en-US" sz="2400" b="1" u="sng" dirty="0">
                <a:solidFill>
                  <a:srgbClr val="0000FF"/>
                </a:solidFill>
                <a:latin typeface="Calibri" pitchFamily="34" charset="0"/>
              </a:rPr>
              <a:t>www.twitter.com/caba_news </a:t>
            </a:r>
            <a:br>
              <a:rPr lang="en-CA" altLang="en-US" sz="2400" b="1" u="sng" dirty="0">
                <a:solidFill>
                  <a:srgbClr val="0000FF"/>
                </a:solidFill>
                <a:latin typeface="Calibri" pitchFamily="34" charset="0"/>
              </a:rPr>
            </a:br>
            <a:r>
              <a:rPr lang="en-CA" altLang="en-US" sz="2400" b="1" u="sng" dirty="0">
                <a:solidFill>
                  <a:srgbClr val="0000FF"/>
                </a:solidFill>
                <a:latin typeface="Calibri" pitchFamily="34" charset="0"/>
              </a:rPr>
              <a:t>www.linkedin.com/groups?gid=2121884 </a:t>
            </a: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p:txBody>
          <a:bodyPr/>
          <a:lstStyle/>
          <a:p>
            <a:r>
              <a:rPr lang="en-US" dirty="0"/>
              <a:t>CONTACT CABA</a:t>
            </a:r>
          </a:p>
        </p:txBody>
      </p:sp>
      <p:sp>
        <p:nvSpPr>
          <p:cNvPr id="6" name="Slide Number Placeholder 2">
            <a:extLst>
              <a:ext uri="{FF2B5EF4-FFF2-40B4-BE49-F238E27FC236}">
                <a16:creationId xmlns:a16="http://schemas.microsoft.com/office/drawing/2014/main" id="{7F46930C-F683-48E7-A872-ED1063A363E0}"/>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21</a:t>
            </a:fld>
            <a:endParaRPr lang="en-CA" dirty="0"/>
          </a:p>
        </p:txBody>
      </p:sp>
    </p:spTree>
    <p:extLst>
      <p:ext uri="{BB962C8B-B14F-4D97-AF65-F5344CB8AC3E}">
        <p14:creationId xmlns:p14="http://schemas.microsoft.com/office/powerpoint/2010/main" val="29324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6145-29A8-494D-B8E8-65A084968396}"/>
              </a:ext>
            </a:extLst>
          </p:cNvPr>
          <p:cNvSpPr>
            <a:spLocks noGrp="1"/>
          </p:cNvSpPr>
          <p:nvPr>
            <p:ph type="title"/>
          </p:nvPr>
        </p:nvSpPr>
        <p:spPr/>
        <p:txBody>
          <a:bodyPr/>
          <a:lstStyle/>
          <a:p>
            <a:r>
              <a:rPr lang="en-US" dirty="0"/>
              <a:t>CABA Board of Directors</a:t>
            </a:r>
          </a:p>
        </p:txBody>
      </p:sp>
      <p:pic>
        <p:nvPicPr>
          <p:cNvPr id="1026" name="Picture 2" descr="https://lh4.googleusercontent.com/1dxZ-qnHj2m0ibZqUITx4RcuvFfGOj1noS5btsxckWr8NmT28jxUsVhzuGZD1YhpRhNguGWMa2LT9dDaPK86mcFGGT1HvrWK9wf_jQBhb2DcFcZ2kw57NG4EKkgxxgvpFOJQHy8Qq8I">
            <a:extLst>
              <a:ext uri="{FF2B5EF4-FFF2-40B4-BE49-F238E27FC236}">
                <a16:creationId xmlns:a16="http://schemas.microsoft.com/office/drawing/2014/main" id="{97B2E2DE-0484-44F7-B52B-760D68D47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088" t="70150" r="10537" b="-2792"/>
          <a:stretch/>
        </p:blipFill>
        <p:spPr bwMode="auto">
          <a:xfrm>
            <a:off x="8653909" y="2591579"/>
            <a:ext cx="975937" cy="893621"/>
          </a:xfrm>
          <a:prstGeom prst="rect">
            <a:avLst/>
          </a:prstGeom>
          <a:noFill/>
          <a:extLst>
            <a:ext uri="{909E8E84-426E-40DD-AFC4-6F175D3DCCD1}">
              <a14:hiddenFill xmlns:a14="http://schemas.microsoft.com/office/drawing/2010/main">
                <a:solidFill>
                  <a:srgbClr val="FFFFFF"/>
                </a:solidFill>
              </a14:hiddenFill>
            </a:ext>
          </a:extLst>
        </p:spPr>
      </p:pic>
      <p:sp>
        <p:nvSpPr>
          <p:cNvPr id="33" name="Slide Number Placeholder 2">
            <a:extLst>
              <a:ext uri="{FF2B5EF4-FFF2-40B4-BE49-F238E27FC236}">
                <a16:creationId xmlns:a16="http://schemas.microsoft.com/office/drawing/2014/main" id="{4261FA18-441B-477D-A2DF-3379CFA6B7E6}"/>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3</a:t>
            </a:fld>
            <a:endParaRPr lang="en-CA" dirty="0"/>
          </a:p>
        </p:txBody>
      </p:sp>
      <p:pic>
        <p:nvPicPr>
          <p:cNvPr id="58" name="Picture 2" descr="http://smartprogram.org/images/Team.jpg">
            <a:extLst>
              <a:ext uri="{FF2B5EF4-FFF2-40B4-BE49-F238E27FC236}">
                <a16:creationId xmlns:a16="http://schemas.microsoft.com/office/drawing/2014/main" id="{B257E799-9736-40E8-8802-134AE6FB14F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5971"/>
          <a:stretch>
            <a:fillRect/>
          </a:stretch>
        </p:blipFill>
        <p:spPr bwMode="auto">
          <a:xfrm>
            <a:off x="3012248" y="2044435"/>
            <a:ext cx="6036747" cy="460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8">
            <a:extLst>
              <a:ext uri="{FF2B5EF4-FFF2-40B4-BE49-F238E27FC236}">
                <a16:creationId xmlns:a16="http://schemas.microsoft.com/office/drawing/2014/main" id="{CEE209B3-8300-4795-9B6E-219F1D6732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3517" y="4262678"/>
            <a:ext cx="1368470" cy="47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6" descr="Hydro One">
            <a:extLst>
              <a:ext uri="{FF2B5EF4-FFF2-40B4-BE49-F238E27FC236}">
                <a16:creationId xmlns:a16="http://schemas.microsoft.com/office/drawing/2014/main" id="{18BD1741-57CF-430C-B4F3-8C897867849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0434" y="4003574"/>
            <a:ext cx="1493610" cy="78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4" descr="File:Intel-logo.svg">
            <a:extLst>
              <a:ext uri="{FF2B5EF4-FFF2-40B4-BE49-F238E27FC236}">
                <a16:creationId xmlns:a16="http://schemas.microsoft.com/office/drawing/2014/main" id="{A84BD7DC-9B02-4BBF-896E-A2F2656AB7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6225" y="1304643"/>
            <a:ext cx="970449" cy="70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7" descr="Southern California Edison">
            <a:extLst>
              <a:ext uri="{FF2B5EF4-FFF2-40B4-BE49-F238E27FC236}">
                <a16:creationId xmlns:a16="http://schemas.microsoft.com/office/drawing/2014/main" id="{D8F6E32C-997A-4630-BF6B-51B452E9BB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6828" y="5164630"/>
            <a:ext cx="1360797" cy="53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descr="The Cadillac Fairview Corporation Limited">
            <a:extLst>
              <a:ext uri="{FF2B5EF4-FFF2-40B4-BE49-F238E27FC236}">
                <a16:creationId xmlns:a16="http://schemas.microsoft.com/office/drawing/2014/main" id="{DC66B88D-ECEE-4DC4-9F30-B0F5EEF51F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538" y="2564966"/>
            <a:ext cx="1889124" cy="51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4" descr="honeywell_logo">
            <a:extLst>
              <a:ext uri="{FF2B5EF4-FFF2-40B4-BE49-F238E27FC236}">
                <a16:creationId xmlns:a16="http://schemas.microsoft.com/office/drawing/2014/main" id="{354EE6A3-7DA0-4EF9-A03B-BFA50408EC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129" y="3971365"/>
            <a:ext cx="1731593" cy="39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7">
            <a:extLst>
              <a:ext uri="{FF2B5EF4-FFF2-40B4-BE49-F238E27FC236}">
                <a16:creationId xmlns:a16="http://schemas.microsoft.com/office/drawing/2014/main" id="{7C4CA7A8-FF94-474F-B9E4-230B8375AE3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33942" y="2005546"/>
            <a:ext cx="2347312" cy="68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a:extLst>
              <a:ext uri="{FF2B5EF4-FFF2-40B4-BE49-F238E27FC236}">
                <a16:creationId xmlns:a16="http://schemas.microsoft.com/office/drawing/2014/main" id="{B6DFCB3A-303B-41D5-8532-50A0DE9CCA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7197" y="4703199"/>
            <a:ext cx="2000666" cy="64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4" descr="http://www.caba.org/images/logos/100207.jpg">
            <a:extLst>
              <a:ext uri="{FF2B5EF4-FFF2-40B4-BE49-F238E27FC236}">
                <a16:creationId xmlns:a16="http://schemas.microsoft.com/office/drawing/2014/main" id="{5CF0728A-1F1B-49E9-AA73-8556A7AFC2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17809"/>
          <a:stretch>
            <a:fillRect/>
          </a:stretch>
        </p:blipFill>
        <p:spPr bwMode="auto">
          <a:xfrm>
            <a:off x="70079" y="1512145"/>
            <a:ext cx="1637695" cy="72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 descr="http://www.caba.org/images/logos/100302.jpg">
            <a:extLst>
              <a:ext uri="{FF2B5EF4-FFF2-40B4-BE49-F238E27FC236}">
                <a16:creationId xmlns:a16="http://schemas.microsoft.com/office/drawing/2014/main" id="{1078A139-F730-4EA2-BD15-3166A8F90C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88769" y="2105167"/>
            <a:ext cx="2229430" cy="6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Image result for kimberly clark logo">
            <a:extLst>
              <a:ext uri="{FF2B5EF4-FFF2-40B4-BE49-F238E27FC236}">
                <a16:creationId xmlns:a16="http://schemas.microsoft.com/office/drawing/2014/main" id="{1D14166A-3220-4A4B-B7C2-2AC17088A6B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67725" y="1768088"/>
            <a:ext cx="3056248" cy="39635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current powered by GE logo">
            <a:extLst>
              <a:ext uri="{FF2B5EF4-FFF2-40B4-BE49-F238E27FC236}">
                <a16:creationId xmlns:a16="http://schemas.microsoft.com/office/drawing/2014/main" id="{E2DCBD65-943E-4770-A96C-22C69E02626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6970" y="5689640"/>
            <a:ext cx="1360797" cy="60645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Image result for siemens logo">
            <a:extLst>
              <a:ext uri="{FF2B5EF4-FFF2-40B4-BE49-F238E27FC236}">
                <a16:creationId xmlns:a16="http://schemas.microsoft.com/office/drawing/2014/main" id="{3F94B513-F925-42BF-8F7F-D3308223F691}"/>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8401" t="23144" r="5857" b="18837"/>
          <a:stretch/>
        </p:blipFill>
        <p:spPr bwMode="auto">
          <a:xfrm>
            <a:off x="10023492" y="1333904"/>
            <a:ext cx="1624007" cy="67949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caba.org/images/logos/160149.jpg">
            <a:extLst>
              <a:ext uri="{FF2B5EF4-FFF2-40B4-BE49-F238E27FC236}">
                <a16:creationId xmlns:a16="http://schemas.microsoft.com/office/drawing/2014/main" id="{775DC4B7-2298-4668-9F7B-1526C1883EA1}"/>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33841"/>
          <a:stretch/>
        </p:blipFill>
        <p:spPr bwMode="auto">
          <a:xfrm>
            <a:off x="7156296" y="1387565"/>
            <a:ext cx="1892699" cy="42739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http://www.caba.org/images/logos/132160.jpg">
            <a:extLst>
              <a:ext uri="{FF2B5EF4-FFF2-40B4-BE49-F238E27FC236}">
                <a16:creationId xmlns:a16="http://schemas.microsoft.com/office/drawing/2014/main" id="{527D2068-4426-4C75-B7A4-3F12A8938941}"/>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30124"/>
          <a:stretch/>
        </p:blipFill>
        <p:spPr bwMode="auto">
          <a:xfrm>
            <a:off x="8461736" y="3392099"/>
            <a:ext cx="2076696" cy="61147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www.caba.org/images/logos/161492.jpg">
            <a:extLst>
              <a:ext uri="{FF2B5EF4-FFF2-40B4-BE49-F238E27FC236}">
                <a16:creationId xmlns:a16="http://schemas.microsoft.com/office/drawing/2014/main" id="{8924D542-3472-47E4-82B1-274B43E876C7}"/>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2709" t="11893" r="20719" b="41312"/>
          <a:stretch/>
        </p:blipFill>
        <p:spPr bwMode="auto">
          <a:xfrm>
            <a:off x="92770" y="4789302"/>
            <a:ext cx="2103167" cy="47308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Kele, Inc.">
            <a:extLst>
              <a:ext uri="{FF2B5EF4-FFF2-40B4-BE49-F238E27FC236}">
                <a16:creationId xmlns:a16="http://schemas.microsoft.com/office/drawing/2014/main" id="{558463B2-AEDF-43B5-8B3E-F9D567672111}"/>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5424" t="24072" r="16149" b="28847"/>
          <a:stretch/>
        </p:blipFill>
        <p:spPr bwMode="auto">
          <a:xfrm>
            <a:off x="10114106" y="2770669"/>
            <a:ext cx="1533393" cy="62061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rheem">
            <a:extLst>
              <a:ext uri="{FF2B5EF4-FFF2-40B4-BE49-F238E27FC236}">
                <a16:creationId xmlns:a16="http://schemas.microsoft.com/office/drawing/2014/main" id="{BE502FF6-B0AE-492D-A984-D1FFCB540A0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656277" y="3615527"/>
            <a:ext cx="782349" cy="78234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5E8FECE0-C01B-49D6-B2E4-AFCAC09C574E}"/>
              </a:ext>
            </a:extLst>
          </p:cNvPr>
          <p:cNvPicPr>
            <a:picLocks noChangeAspect="1"/>
          </p:cNvPicPr>
          <p:nvPr/>
        </p:nvPicPr>
        <p:blipFill rotWithShape="1">
          <a:blip r:embed="rId23"/>
          <a:srcRect l="2274" r="68684" b="84819"/>
          <a:stretch/>
        </p:blipFill>
        <p:spPr>
          <a:xfrm>
            <a:off x="2398115" y="5834421"/>
            <a:ext cx="2497871" cy="734474"/>
          </a:xfrm>
          <a:prstGeom prst="rect">
            <a:avLst/>
          </a:prstGeom>
        </p:spPr>
      </p:pic>
      <p:pic>
        <p:nvPicPr>
          <p:cNvPr id="79" name="Picture 78">
            <a:extLst>
              <a:ext uri="{FF2B5EF4-FFF2-40B4-BE49-F238E27FC236}">
                <a16:creationId xmlns:a16="http://schemas.microsoft.com/office/drawing/2014/main" id="{7356CF7A-7E47-4FB9-AAA1-58B4E325072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048995" y="5831833"/>
            <a:ext cx="816311" cy="816311"/>
          </a:xfrm>
          <a:prstGeom prst="rect">
            <a:avLst/>
          </a:prstGeom>
        </p:spPr>
      </p:pic>
      <p:pic>
        <p:nvPicPr>
          <p:cNvPr id="80" name="Picture 79">
            <a:extLst>
              <a:ext uri="{FF2B5EF4-FFF2-40B4-BE49-F238E27FC236}">
                <a16:creationId xmlns:a16="http://schemas.microsoft.com/office/drawing/2014/main" id="{EB1C1AFF-709A-4102-9EEA-B2DCBFC1ED77}"/>
              </a:ext>
            </a:extLst>
          </p:cNvPr>
          <p:cNvPicPr>
            <a:picLocks noChangeAspect="1"/>
          </p:cNvPicPr>
          <p:nvPr/>
        </p:nvPicPr>
        <p:blipFill rotWithShape="1">
          <a:blip r:embed="rId25">
            <a:extLst>
              <a:ext uri="{28A0092B-C50C-407E-A947-70E740481C1C}">
                <a14:useLocalDpi xmlns:a14="http://schemas.microsoft.com/office/drawing/2010/main" val="0"/>
              </a:ext>
            </a:extLst>
          </a:blip>
          <a:srcRect t="22718" b="17988"/>
          <a:stretch/>
        </p:blipFill>
        <p:spPr>
          <a:xfrm>
            <a:off x="8589489" y="4977019"/>
            <a:ext cx="1275817" cy="756490"/>
          </a:xfrm>
          <a:prstGeom prst="rect">
            <a:avLst/>
          </a:prstGeom>
        </p:spPr>
      </p:pic>
      <p:pic>
        <p:nvPicPr>
          <p:cNvPr id="81" name="Picture 4" descr="http://www.caba.org/images/logos/134931.jpg">
            <a:extLst>
              <a:ext uri="{FF2B5EF4-FFF2-40B4-BE49-F238E27FC236}">
                <a16:creationId xmlns:a16="http://schemas.microsoft.com/office/drawing/2014/main" id="{65192513-D9E3-4AE6-8682-FE90ACD0EC73}"/>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3676" t="9887" r="17568" b="40855"/>
          <a:stretch/>
        </p:blipFill>
        <p:spPr bwMode="auto">
          <a:xfrm>
            <a:off x="1737724" y="3390946"/>
            <a:ext cx="1854263" cy="50480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06E3CFAE-2619-4ED4-AD52-0D551A328B6F}"/>
              </a:ext>
            </a:extLst>
          </p:cNvPr>
          <p:cNvPicPr>
            <a:picLocks noChangeAspect="1"/>
          </p:cNvPicPr>
          <p:nvPr/>
        </p:nvPicPr>
        <p:blipFill>
          <a:blip r:embed="rId27"/>
          <a:stretch>
            <a:fillRect/>
          </a:stretch>
        </p:blipFill>
        <p:spPr>
          <a:xfrm>
            <a:off x="2612303" y="2548871"/>
            <a:ext cx="2110643" cy="466757"/>
          </a:xfrm>
          <a:prstGeom prst="rect">
            <a:avLst/>
          </a:prstGeom>
        </p:spPr>
      </p:pic>
    </p:spTree>
    <p:extLst>
      <p:ext uri="{BB962C8B-B14F-4D97-AF65-F5344CB8AC3E}">
        <p14:creationId xmlns:p14="http://schemas.microsoft.com/office/powerpoint/2010/main" val="392768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02DE2-F488-416D-A7DE-0E1C160CEC1C}"/>
              </a:ext>
            </a:extLst>
          </p:cNvPr>
          <p:cNvSpPr>
            <a:spLocks noGrp="1"/>
          </p:cNvSpPr>
          <p:nvPr>
            <p:ph type="title"/>
          </p:nvPr>
        </p:nvSpPr>
        <p:spPr/>
        <p:txBody>
          <a:bodyPr/>
          <a:lstStyle/>
          <a:p>
            <a:r>
              <a:rPr lang="en-CA" dirty="0"/>
              <a:t>National Research Council </a:t>
            </a:r>
          </a:p>
        </p:txBody>
      </p:sp>
      <p:pic>
        <p:nvPicPr>
          <p:cNvPr id="1026" name="Picture 2" descr="https://idtxs3.imgix.net/si/00/1F/E4.jpg?w=400&amp;h=250&amp;fit=fill&amp;bg=ffffff&amp;border=0">
            <a:extLst>
              <a:ext uri="{FF2B5EF4-FFF2-40B4-BE49-F238E27FC236}">
                <a16:creationId xmlns:a16="http://schemas.microsoft.com/office/drawing/2014/main" id="{76B1EC60-875E-4E85-8849-F9EBD5A99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701" y="2704550"/>
            <a:ext cx="3569874" cy="2231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5" descr="National Research Council (@nrc_cnrc) • Instagram photos and videos">
            <a:extLst>
              <a:ext uri="{FF2B5EF4-FFF2-40B4-BE49-F238E27FC236}">
                <a16:creationId xmlns:a16="http://schemas.microsoft.com/office/drawing/2014/main" id="{74B300E6-D106-47FB-8712-917B4B96EF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51710" y="1503818"/>
            <a:ext cx="7486219" cy="2316318"/>
          </a:xfrm>
          <a:prstGeom prst="rect">
            <a:avLst/>
          </a:prstGeom>
        </p:spPr>
      </p:pic>
      <p:pic>
        <p:nvPicPr>
          <p:cNvPr id="6" name="Picture Placeholder 5" descr="National Research Council (@nrc_cnrc) • Instagram photos and videos">
            <a:extLst>
              <a:ext uri="{FF2B5EF4-FFF2-40B4-BE49-F238E27FC236}">
                <a16:creationId xmlns:a16="http://schemas.microsoft.com/office/drawing/2014/main" id="{F61E3CCF-8441-46D0-83A5-DCA5E68D2C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259287" y="3928091"/>
            <a:ext cx="7486219" cy="2382213"/>
          </a:xfrm>
          <a:prstGeom prst="rect">
            <a:avLst/>
          </a:prstGeom>
        </p:spPr>
      </p:pic>
      <p:sp>
        <p:nvSpPr>
          <p:cNvPr id="7" name="Slide Number Placeholder 2">
            <a:extLst>
              <a:ext uri="{FF2B5EF4-FFF2-40B4-BE49-F238E27FC236}">
                <a16:creationId xmlns:a16="http://schemas.microsoft.com/office/drawing/2014/main" id="{FF919C74-657F-4F49-874F-45B76D4A0B4B}"/>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4</a:t>
            </a:fld>
            <a:endParaRPr lang="en-CA" dirty="0"/>
          </a:p>
        </p:txBody>
      </p:sp>
    </p:spTree>
    <p:extLst>
      <p:ext uri="{BB962C8B-B14F-4D97-AF65-F5344CB8AC3E}">
        <p14:creationId xmlns:p14="http://schemas.microsoft.com/office/powerpoint/2010/main" val="125955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Objectives</a:t>
            </a:r>
            <a:endParaRPr lang="en-CA" dirty="0"/>
          </a:p>
        </p:txBody>
      </p:sp>
      <p:sp>
        <p:nvSpPr>
          <p:cNvPr id="6" name="Slide Number Placeholder 5">
            <a:extLst>
              <a:ext uri="{FF2B5EF4-FFF2-40B4-BE49-F238E27FC236}">
                <a16:creationId xmlns:a16="http://schemas.microsoft.com/office/drawing/2014/main" id="{7F52EAC1-04CA-4707-BC7E-8E16A2667918}"/>
              </a:ext>
            </a:extLst>
          </p:cNvPr>
          <p:cNvSpPr>
            <a:spLocks noGrp="1"/>
          </p:cNvSpPr>
          <p:nvPr>
            <p:ph type="sldNum" sz="quarter" idx="4294967295"/>
          </p:nvPr>
        </p:nvSpPr>
        <p:spPr>
          <a:xfrm>
            <a:off x="1143000" y="6442078"/>
            <a:ext cx="577850" cy="365125"/>
          </a:xfrm>
          <a:prstGeom prst="rect">
            <a:avLst/>
          </a:prstGeom>
        </p:spPr>
        <p:txBody>
          <a:bodyPr/>
          <a:lstStyle/>
          <a:p>
            <a:fld id="{B72EA444-5E48-4E00-B06F-080A44B933A0}" type="slidenum">
              <a:rPr lang="en-CA" sz="1200" b="1">
                <a:solidFill>
                  <a:prstClr val="white"/>
                </a:solidFill>
                <a:latin typeface="Arial" panose="020B0604020202020204" pitchFamily="34" charset="0"/>
                <a:cs typeface="Arial" panose="020B0604020202020204" pitchFamily="34" charset="0"/>
              </a:rPr>
              <a:pPr/>
              <a:t>5</a:t>
            </a:fld>
            <a:endParaRPr lang="en-CA" sz="1200" b="1" dirty="0">
              <a:solidFill>
                <a:prstClr val="white"/>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1431925" y="1742558"/>
            <a:ext cx="8542337" cy="4192588"/>
          </a:xfrm>
        </p:spPr>
        <p:txBody>
          <a:bodyPr>
            <a:normAutofit lnSpcReduction="10000"/>
          </a:bodyPr>
          <a:lstStyle/>
          <a:p>
            <a:r>
              <a:rPr lang="en-CA" dirty="0"/>
              <a:t> CABA and its members have expressed a renewed Industry focus on how buildings can:</a:t>
            </a:r>
          </a:p>
          <a:p>
            <a:pPr lvl="1"/>
            <a:r>
              <a:rPr lang="en-US" dirty="0"/>
              <a:t>Improve organizational productivity</a:t>
            </a:r>
          </a:p>
          <a:p>
            <a:pPr lvl="1"/>
            <a:r>
              <a:rPr lang="en-US" dirty="0"/>
              <a:t>Contribute to increasing the ROI of building systems</a:t>
            </a:r>
          </a:p>
          <a:p>
            <a:r>
              <a:rPr lang="en-US" dirty="0"/>
              <a:t>Tenants in a competitive real-estate environments are looking for green, sustainable, comfortable and healthy buildings</a:t>
            </a:r>
          </a:p>
          <a:p>
            <a:r>
              <a:rPr lang="en-US" dirty="0"/>
              <a:t>In 2014, NRC and CABA collaborated on a White Paper</a:t>
            </a:r>
          </a:p>
          <a:p>
            <a:pPr lvl="1"/>
            <a:r>
              <a:rPr lang="en-US" dirty="0"/>
              <a:t>Improving Org. Prod. with Building Automated Systems</a:t>
            </a:r>
          </a:p>
          <a:p>
            <a:pPr lvl="1"/>
            <a:r>
              <a:rPr lang="en-US" dirty="0"/>
              <a:t>Established a framework for quantifying and valuing benefits of an enhanced BAS on Org. Prod.</a:t>
            </a:r>
          </a:p>
          <a:p>
            <a:pPr lvl="1"/>
            <a:endParaRPr lang="en-US" dirty="0"/>
          </a:p>
        </p:txBody>
      </p:sp>
      <p:sp>
        <p:nvSpPr>
          <p:cNvPr id="8" name="Slide Number Placeholder 2">
            <a:extLst>
              <a:ext uri="{FF2B5EF4-FFF2-40B4-BE49-F238E27FC236}">
                <a16:creationId xmlns:a16="http://schemas.microsoft.com/office/drawing/2014/main" id="{684C02C9-3132-4AEF-8D63-9C4948A99CFD}"/>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5</a:t>
            </a:fld>
            <a:endParaRPr lang="en-CA" dirty="0"/>
          </a:p>
        </p:txBody>
      </p:sp>
    </p:spTree>
    <p:extLst>
      <p:ext uri="{BB962C8B-B14F-4D97-AF65-F5344CB8AC3E}">
        <p14:creationId xmlns:p14="http://schemas.microsoft.com/office/powerpoint/2010/main" val="35803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Objectives</a:t>
            </a:r>
            <a:endParaRPr lang="en-CA" dirty="0"/>
          </a:p>
        </p:txBody>
      </p:sp>
      <p:sp>
        <p:nvSpPr>
          <p:cNvPr id="3" name="Content Placeholder 2"/>
          <p:cNvSpPr>
            <a:spLocks noGrp="1"/>
          </p:cNvSpPr>
          <p:nvPr>
            <p:ph idx="4294967295"/>
          </p:nvPr>
        </p:nvSpPr>
        <p:spPr>
          <a:xfrm>
            <a:off x="1143000" y="1722437"/>
            <a:ext cx="9138684" cy="4465711"/>
          </a:xfrm>
        </p:spPr>
        <p:txBody>
          <a:bodyPr>
            <a:normAutofit/>
          </a:bodyPr>
          <a:lstStyle/>
          <a:p>
            <a:r>
              <a:rPr lang="en-CA" dirty="0"/>
              <a:t> </a:t>
            </a:r>
            <a:r>
              <a:rPr lang="en-US" dirty="0"/>
              <a:t>Followed by a CABA Boutique Research Project</a:t>
            </a:r>
          </a:p>
          <a:p>
            <a:pPr lvl="1"/>
            <a:r>
              <a:rPr lang="en-US" dirty="0"/>
              <a:t>Improving Org. Prod. with Building Automated Systems: </a:t>
            </a:r>
            <a:r>
              <a:rPr lang="en-US" b="1" dirty="0"/>
              <a:t>Phase 1 </a:t>
            </a:r>
            <a:r>
              <a:rPr lang="en-US" dirty="0"/>
              <a:t>was completed by NRC</a:t>
            </a:r>
          </a:p>
          <a:p>
            <a:pPr lvl="1"/>
            <a:r>
              <a:rPr lang="en-US" dirty="0"/>
              <a:t>Project reviewed published work in engineering, psychology, business, public health, etc.</a:t>
            </a:r>
          </a:p>
          <a:p>
            <a:pPr lvl="1"/>
            <a:r>
              <a:rPr lang="en-US" dirty="0"/>
              <a:t>Results demonstrated better building strategies having positive effects on multiple org. prod. metrics, comparable in size to other corporate strategies that lack environmental benefits:	</a:t>
            </a:r>
          </a:p>
          <a:p>
            <a:pPr lvl="2"/>
            <a:r>
              <a:rPr lang="en-US" dirty="0"/>
              <a:t>Absenteeism/ Employee turnover intent/ Self-assessed performance/      Job satisfaction/ Health, etc.</a:t>
            </a:r>
          </a:p>
          <a:p>
            <a:pPr lvl="2"/>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F9D43753-5CDB-46A2-9941-9287B498E9BE}"/>
              </a:ext>
            </a:extLst>
          </p:cNvPr>
          <p:cNvSpPr>
            <a:spLocks noGrp="1"/>
          </p:cNvSpPr>
          <p:nvPr>
            <p:ph type="sldNum" sz="quarter" idx="4294967295"/>
          </p:nvPr>
        </p:nvSpPr>
        <p:spPr>
          <a:xfrm>
            <a:off x="1143000" y="6442078"/>
            <a:ext cx="577850" cy="365125"/>
          </a:xfrm>
          <a:prstGeom prst="rect">
            <a:avLst/>
          </a:prstGeom>
        </p:spPr>
        <p:txBody>
          <a:bodyPr/>
          <a:lstStyle/>
          <a:p>
            <a:fld id="{B72EA444-5E48-4E00-B06F-080A44B933A0}" type="slidenum">
              <a:rPr lang="en-CA" sz="1200" b="1">
                <a:solidFill>
                  <a:prstClr val="white"/>
                </a:solidFill>
                <a:latin typeface="Arial" panose="020B0604020202020204" pitchFamily="34" charset="0"/>
                <a:cs typeface="Arial" panose="020B0604020202020204" pitchFamily="34" charset="0"/>
              </a:rPr>
              <a:pPr/>
              <a:t>6</a:t>
            </a:fld>
            <a:endParaRPr lang="en-CA" sz="1200" b="1" dirty="0">
              <a:solidFill>
                <a:prstClr val="white"/>
              </a:solidFill>
              <a:latin typeface="Arial" panose="020B0604020202020204" pitchFamily="34" charset="0"/>
              <a:cs typeface="Arial" panose="020B0604020202020204" pitchFamily="34" charset="0"/>
            </a:endParaRPr>
          </a:p>
        </p:txBody>
      </p:sp>
      <p:sp>
        <p:nvSpPr>
          <p:cNvPr id="9" name="Slide Number Placeholder 2">
            <a:extLst>
              <a:ext uri="{FF2B5EF4-FFF2-40B4-BE49-F238E27FC236}">
                <a16:creationId xmlns:a16="http://schemas.microsoft.com/office/drawing/2014/main" id="{FCCAD5A5-CD33-40E4-BC3C-12C6D26D088F}"/>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6</a:t>
            </a:fld>
            <a:endParaRPr lang="en-CA" dirty="0"/>
          </a:p>
        </p:txBody>
      </p:sp>
    </p:spTree>
    <p:extLst>
      <p:ext uri="{BB962C8B-B14F-4D97-AF65-F5344CB8AC3E}">
        <p14:creationId xmlns:p14="http://schemas.microsoft.com/office/powerpoint/2010/main" val="407841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5736-4B45-48AF-B11A-2D068560DA6E}"/>
              </a:ext>
            </a:extLst>
          </p:cNvPr>
          <p:cNvSpPr>
            <a:spLocks noGrp="1"/>
          </p:cNvSpPr>
          <p:nvPr>
            <p:ph type="title"/>
          </p:nvPr>
        </p:nvSpPr>
        <p:spPr/>
        <p:txBody>
          <a:bodyPr/>
          <a:lstStyle/>
          <a:p>
            <a:r>
              <a:rPr lang="en-CA" dirty="0"/>
              <a:t>Project Funders </a:t>
            </a:r>
          </a:p>
        </p:txBody>
      </p:sp>
      <p:sp>
        <p:nvSpPr>
          <p:cNvPr id="5" name="Slide Number Placeholder 2">
            <a:extLst>
              <a:ext uri="{FF2B5EF4-FFF2-40B4-BE49-F238E27FC236}">
                <a16:creationId xmlns:a16="http://schemas.microsoft.com/office/drawing/2014/main" id="{F9A9BEFE-E177-474A-835D-C29C41EAE683}"/>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7</a:t>
            </a:fld>
            <a:endParaRPr lang="en-CA" dirty="0"/>
          </a:p>
        </p:txBody>
      </p:sp>
      <p:pic>
        <p:nvPicPr>
          <p:cNvPr id="1026" name="Picture 2" descr="https://lh3.googleusercontent.com/QBTevRl7pnNc0XlhKtBlL4Lvml2abPapWR3SX9-3irFkVSpX_mSLEXQim2wHPneRrBnZk_IW7_9wIsJSVimG6PVn6K_so0au8hl9xHfGOnkGo0Kq7YR5QFhmHWEhE1UvdRqo87S-pOc">
            <a:extLst>
              <a:ext uri="{FF2B5EF4-FFF2-40B4-BE49-F238E27FC236}">
                <a16:creationId xmlns:a16="http://schemas.microsoft.com/office/drawing/2014/main" id="{4CFF6E5D-BA25-441A-B977-8050595FC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303" y="2632222"/>
            <a:ext cx="9949393" cy="178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1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41539" y="1726456"/>
            <a:ext cx="5823395" cy="4192299"/>
          </a:xfrm>
        </p:spPr>
        <p:txBody>
          <a:bodyPr/>
          <a:lstStyle/>
          <a:p>
            <a:r>
              <a:rPr lang="en-US" dirty="0"/>
              <a:t>New approach to quantifying organizational productivity effects</a:t>
            </a:r>
          </a:p>
          <a:p>
            <a:r>
              <a:rPr lang="en-US" dirty="0"/>
              <a:t>“Better buildings” strategies have positive effects on multiple metrics related to organizational productivity</a:t>
            </a:r>
          </a:p>
          <a:p>
            <a:r>
              <a:rPr lang="en-US" dirty="0"/>
              <a:t>Effects similar in size to other corporate strategies affecting employee health, well-being and performance</a:t>
            </a:r>
          </a:p>
        </p:txBody>
      </p:sp>
      <p:sp>
        <p:nvSpPr>
          <p:cNvPr id="4" name="Title 3"/>
          <p:cNvSpPr>
            <a:spLocks noGrp="1"/>
          </p:cNvSpPr>
          <p:nvPr>
            <p:ph type="title"/>
          </p:nvPr>
        </p:nvSpPr>
        <p:spPr/>
        <p:txBody>
          <a:bodyPr/>
          <a:lstStyle/>
          <a:p>
            <a:r>
              <a:rPr lang="en-US" dirty="0"/>
              <a:t>Executive Summary</a:t>
            </a:r>
          </a:p>
        </p:txBody>
      </p:sp>
      <p:pic>
        <p:nvPicPr>
          <p:cNvPr id="5" name="Picture 2" descr="http://learnaboutgmp.com/wp-content/uploads/2011/11/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l="16199" t="9109" r="17109" b="4275"/>
          <a:stretch/>
        </p:blipFill>
        <p:spPr bwMode="auto">
          <a:xfrm>
            <a:off x="7349720" y="1476083"/>
            <a:ext cx="4130649" cy="375513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 name="Slide Number Placeholder 2">
            <a:extLst>
              <a:ext uri="{FF2B5EF4-FFF2-40B4-BE49-F238E27FC236}">
                <a16:creationId xmlns:a16="http://schemas.microsoft.com/office/drawing/2014/main" id="{4F2D2D41-817B-4357-B883-619F1B4CDA95}"/>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8</a:t>
            </a:fld>
            <a:endParaRPr lang="en-CA" dirty="0"/>
          </a:p>
        </p:txBody>
      </p:sp>
    </p:spTree>
    <p:extLst>
      <p:ext uri="{BB962C8B-B14F-4D97-AF65-F5344CB8AC3E}">
        <p14:creationId xmlns:p14="http://schemas.microsoft.com/office/powerpoint/2010/main" val="350589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24037" y="1543576"/>
            <a:ext cx="8542636" cy="4192299"/>
          </a:xfrm>
        </p:spPr>
        <p:txBody>
          <a:bodyPr/>
          <a:lstStyle/>
          <a:p>
            <a:r>
              <a:rPr lang="en-US" dirty="0"/>
              <a:t>Use the buildings part of the budget to enhance the salaries and benefits part of the budget</a:t>
            </a:r>
          </a:p>
        </p:txBody>
      </p:sp>
      <p:sp>
        <p:nvSpPr>
          <p:cNvPr id="4" name="Title 3"/>
          <p:cNvSpPr>
            <a:spLocks noGrp="1"/>
          </p:cNvSpPr>
          <p:nvPr>
            <p:ph type="title"/>
          </p:nvPr>
        </p:nvSpPr>
        <p:spPr/>
        <p:txBody>
          <a:bodyPr/>
          <a:lstStyle/>
          <a:p>
            <a:r>
              <a:rPr lang="en-CA"/>
              <a:t>Approach</a:t>
            </a:r>
            <a:endParaRPr lang="en-US" dirty="0"/>
          </a:p>
        </p:txBody>
      </p:sp>
      <p:sp>
        <p:nvSpPr>
          <p:cNvPr id="9" name="Rectangle 8"/>
          <p:cNvSpPr/>
          <p:nvPr/>
        </p:nvSpPr>
        <p:spPr>
          <a:xfrm>
            <a:off x="3747653" y="6087944"/>
            <a:ext cx="5486400" cy="338554"/>
          </a:xfrm>
          <a:prstGeom prst="rect">
            <a:avLst/>
          </a:prstGeom>
        </p:spPr>
        <p:txBody>
          <a:bodyPr wrap="square">
            <a:spAutoFit/>
          </a:bodyPr>
          <a:lstStyle/>
          <a:p>
            <a:r>
              <a:rPr lang="en-US" sz="1600" i="1" dirty="0">
                <a:solidFill>
                  <a:schemeClr val="tx2"/>
                </a:solidFill>
              </a:rPr>
              <a:t> Brill, </a:t>
            </a:r>
            <a:r>
              <a:rPr lang="en-US" sz="1600" i="1" dirty="0" err="1">
                <a:solidFill>
                  <a:schemeClr val="tx2"/>
                </a:solidFill>
              </a:rPr>
              <a:t>Weidemann</a:t>
            </a:r>
            <a:r>
              <a:rPr lang="en-US" sz="1600" i="1" dirty="0">
                <a:solidFill>
                  <a:schemeClr val="tx2"/>
                </a:solidFill>
              </a:rPr>
              <a:t>, &amp; BOSTI Associates, 2001</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0" t="14264" r="26407" b="2941"/>
          <a:stretch/>
        </p:blipFill>
        <p:spPr bwMode="auto">
          <a:xfrm>
            <a:off x="4014356" y="2357057"/>
            <a:ext cx="3876675" cy="373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2">
            <a:extLst>
              <a:ext uri="{FF2B5EF4-FFF2-40B4-BE49-F238E27FC236}">
                <a16:creationId xmlns:a16="http://schemas.microsoft.com/office/drawing/2014/main" id="{17162A5B-5C61-43C7-856F-02A9DC3DAF4D}"/>
              </a:ext>
            </a:extLst>
          </p:cNvPr>
          <p:cNvSpPr txBox="1">
            <a:spLocks/>
          </p:cNvSpPr>
          <p:nvPr/>
        </p:nvSpPr>
        <p:spPr>
          <a:xfrm>
            <a:off x="260352" y="6418260"/>
            <a:ext cx="577850" cy="36512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fld id="{B72EA444-5E48-4E00-B06F-080A44B933A0}" type="slidenum">
              <a:rPr lang="en-CA"/>
              <a:pPr marL="0" indent="0">
                <a:buNone/>
              </a:pPr>
              <a:t>9</a:t>
            </a:fld>
            <a:endParaRPr lang="en-CA" dirty="0"/>
          </a:p>
        </p:txBody>
      </p:sp>
    </p:spTree>
    <p:extLst>
      <p:ext uri="{BB962C8B-B14F-4D97-AF65-F5344CB8AC3E}">
        <p14:creationId xmlns:p14="http://schemas.microsoft.com/office/powerpoint/2010/main" val="4016252385"/>
      </p:ext>
    </p:extLst>
  </p:cSld>
  <p:clrMapOvr>
    <a:masterClrMapping/>
  </p:clrMapOvr>
</p:sld>
</file>

<file path=ppt/theme/theme1.xml><?xml version="1.0" encoding="utf-8"?>
<a:theme xmlns:a="http://schemas.openxmlformats.org/drawingml/2006/main" name="5_CABA Presentation 1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1.potx" id="{555466FA-C7C5-234C-877E-CB94EE4D253C}" vid="{84190639-07C6-384D-99D9-BF32C4D15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0" ma:contentTypeDescription="Create a new document." ma:contentTypeScope="" ma:versionID="279580ed9edc0b4694868061811c8efa">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9786893032dbb42cacd550a16726434e"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B46E25-A6D0-4868-929E-1512A6D2AB2A}"/>
</file>

<file path=customXml/itemProps2.xml><?xml version="1.0" encoding="utf-8"?>
<ds:datastoreItem xmlns:ds="http://schemas.openxmlformats.org/officeDocument/2006/customXml" ds:itemID="{4CAEE726-AAB8-4D59-9408-54F870133242}"/>
</file>

<file path=customXml/itemProps3.xml><?xml version="1.0" encoding="utf-8"?>
<ds:datastoreItem xmlns:ds="http://schemas.openxmlformats.org/officeDocument/2006/customXml" ds:itemID="{EF6D27DB-A1E5-4737-9A52-191FDA27CF9B}"/>
</file>

<file path=docProps/app.xml><?xml version="1.0" encoding="utf-8"?>
<Properties xmlns="http://schemas.openxmlformats.org/officeDocument/2006/extended-properties" xmlns:vt="http://schemas.openxmlformats.org/officeDocument/2006/docPropsVTypes">
  <Template>CABA Presentation 1 (1)</Template>
  <TotalTime>0</TotalTime>
  <Words>6287</Words>
  <Application>Microsoft Office PowerPoint</Application>
  <PresentationFormat>Widescreen</PresentationFormat>
  <Paragraphs>450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Montserrat</vt:lpstr>
      <vt:lpstr>Montserrat Light</vt:lpstr>
      <vt:lpstr>5_CABA Presentation 1 (1)</vt:lpstr>
      <vt:lpstr>Improving Organizational Productivity with Building Automation Systems</vt:lpstr>
      <vt:lpstr>Overview of CABA </vt:lpstr>
      <vt:lpstr>CABA Board of Directors</vt:lpstr>
      <vt:lpstr>National Research Council </vt:lpstr>
      <vt:lpstr>Background and Objectives</vt:lpstr>
      <vt:lpstr>Background and Objectives</vt:lpstr>
      <vt:lpstr>Project Funders </vt:lpstr>
      <vt:lpstr>Executive Summary</vt:lpstr>
      <vt:lpstr>Approach</vt:lpstr>
      <vt:lpstr>Approach</vt:lpstr>
      <vt:lpstr>Approach – analogy to improving energy performance</vt:lpstr>
      <vt:lpstr>Organizational Productivity Metrics</vt:lpstr>
      <vt:lpstr>Corporate Strategies</vt:lpstr>
      <vt:lpstr>Results</vt:lpstr>
      <vt:lpstr>Research Gaps</vt:lpstr>
      <vt:lpstr>Phase 2:   Task Force  </vt:lpstr>
      <vt:lpstr>Phase 2:  Overview</vt:lpstr>
      <vt:lpstr>Phase 2:  Work Plan</vt:lpstr>
      <vt:lpstr>Phase 2:  Deliverables</vt:lpstr>
      <vt:lpstr>Phase 2:  Cost</vt:lpstr>
      <vt:lpstr>CONTACT CABA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Walker</dc:creator>
  <cp:lastModifiedBy>Rawlson King</cp:lastModifiedBy>
  <cp:revision>114</cp:revision>
  <cp:lastPrinted>2018-06-01T19:49:16Z</cp:lastPrinted>
  <dcterms:created xsi:type="dcterms:W3CDTF">2016-02-15T14:46:03Z</dcterms:created>
  <dcterms:modified xsi:type="dcterms:W3CDTF">2019-01-14T04:56:29Z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