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4"/>
    <p:sldMasterId id="2147483890" r:id="rId5"/>
    <p:sldMasterId id="2147483896" r:id="rId6"/>
  </p:sldMasterIdLst>
  <p:notesMasterIdLst>
    <p:notesMasterId r:id="rId22"/>
  </p:notesMasterIdLst>
  <p:sldIdLst>
    <p:sldId id="256" r:id="rId7"/>
    <p:sldId id="257" r:id="rId8"/>
    <p:sldId id="258" r:id="rId9"/>
    <p:sldId id="759" r:id="rId10"/>
    <p:sldId id="913" r:id="rId11"/>
    <p:sldId id="914" r:id="rId12"/>
    <p:sldId id="915" r:id="rId13"/>
    <p:sldId id="879" r:id="rId14"/>
    <p:sldId id="750" r:id="rId15"/>
    <p:sldId id="770" r:id="rId16"/>
    <p:sldId id="769" r:id="rId17"/>
    <p:sldId id="917" r:id="rId18"/>
    <p:sldId id="443" r:id="rId19"/>
    <p:sldId id="753" r:id="rId20"/>
    <p:sldId id="75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E543E-82E8-4DED-975B-11E6F9CB2933}" v="25" dt="2020-09-02T13:05:21.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731"/>
  </p:normalViewPr>
  <p:slideViewPr>
    <p:cSldViewPr snapToGrid="0" snapToObjects="1">
      <p:cViewPr varScale="1">
        <p:scale>
          <a:sx n="114" d="100"/>
          <a:sy n="114" d="100"/>
        </p:scale>
        <p:origin x="438"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321ED-B2C9-0D48-956F-A92D3C19091A}" type="datetimeFigureOut">
              <a:rPr lang="en-US" smtClean="0"/>
              <a:t>9/2/2020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5A919-F8AD-A64A-BEA2-B66A6D0F2D45}" type="slidenum">
              <a:rPr lang="en-US" smtClean="0"/>
              <a:t>‹#›</a:t>
            </a:fld>
            <a:endParaRPr lang="en-US"/>
          </a:p>
        </p:txBody>
      </p:sp>
    </p:spTree>
    <p:extLst>
      <p:ext uri="{BB962C8B-B14F-4D97-AF65-F5344CB8AC3E}">
        <p14:creationId xmlns:p14="http://schemas.microsoft.com/office/powerpoint/2010/main" val="153371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2134599"/>
            <a:ext cx="9490656" cy="1430024"/>
          </a:xfrm>
        </p:spPr>
        <p:txBody>
          <a:bodyPr anchor="t" anchorCtr="0">
            <a:normAutofit/>
          </a:bodyPr>
          <a:lstStyle>
            <a:lvl1pPr algn="l">
              <a:defRPr sz="5000" baseline="0">
                <a:latin typeface="Montserrat Light" charset="0"/>
              </a:defRPr>
            </a:lvl1pPr>
          </a:lstStyle>
          <a:p>
            <a:r>
              <a:rPr lang="en-US"/>
              <a:t>Click to edit Master title style</a:t>
            </a:r>
            <a:endParaRPr lang="en-US" dirty="0"/>
          </a:p>
        </p:txBody>
      </p:sp>
      <p:sp>
        <p:nvSpPr>
          <p:cNvPr id="3" name="Subtitle 2"/>
          <p:cNvSpPr>
            <a:spLocks noGrp="1"/>
          </p:cNvSpPr>
          <p:nvPr>
            <p:ph type="subTitle" idx="1"/>
          </p:nvPr>
        </p:nvSpPr>
        <p:spPr>
          <a:xfrm>
            <a:off x="838200" y="3656699"/>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15" name="Picture 14">
            <a:extLst>
              <a:ext uri="{FF2B5EF4-FFF2-40B4-BE49-F238E27FC236}">
                <a16:creationId xmlns:a16="http://schemas.microsoft.com/office/drawing/2014/main" id="{7B275C16-FC74-442C-8007-1C833F80D831}"/>
              </a:ext>
            </a:extLst>
          </p:cNvPr>
          <p:cNvPicPr>
            <a:picLocks noChangeAspect="1"/>
          </p:cNvPicPr>
          <p:nvPr userDrawn="1"/>
        </p:nvPicPr>
        <p:blipFill>
          <a:blip r:embed="rId4"/>
          <a:stretch>
            <a:fillRect/>
          </a:stretch>
        </p:blipFill>
        <p:spPr>
          <a:xfrm>
            <a:off x="872839" y="498889"/>
            <a:ext cx="8091055" cy="1357499"/>
          </a:xfrm>
          <a:prstGeom prst="rect">
            <a:avLst/>
          </a:prstGeom>
        </p:spPr>
      </p:pic>
      <p:sp>
        <p:nvSpPr>
          <p:cNvPr id="17" name="Footer Placeholder 3">
            <a:extLst>
              <a:ext uri="{FF2B5EF4-FFF2-40B4-BE49-F238E27FC236}">
                <a16:creationId xmlns:a16="http://schemas.microsoft.com/office/drawing/2014/main" id="{09403CD3-73B7-4C73-B45B-3E3F6B817136}"/>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 2020, Continental Automated Buildings Association</a:t>
            </a:r>
          </a:p>
        </p:txBody>
      </p:sp>
    </p:spTree>
    <p:extLst>
      <p:ext uri="{BB962C8B-B14F-4D97-AF65-F5344CB8AC3E}">
        <p14:creationId xmlns:p14="http://schemas.microsoft.com/office/powerpoint/2010/main" val="8565837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04154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27612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494932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021342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011742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3840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821476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ase 1">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7" name="Slide Number Placeholder 5">
            <a:extLst>
              <a:ext uri="{FF2B5EF4-FFF2-40B4-BE49-F238E27FC236}">
                <a16:creationId xmlns:a16="http://schemas.microsoft.com/office/drawing/2014/main" id="{98D6F8ED-E774-4B23-8842-A836F41B6F88}"/>
              </a:ext>
            </a:extLst>
          </p:cNvPr>
          <p:cNvSpPr>
            <a:spLocks noGrp="1"/>
          </p:cNvSpPr>
          <p:nvPr>
            <p:ph type="sldNum" sz="quarter" idx="13"/>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2884212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as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83945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ase 3">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a:prstGeom prst="rect">
            <a:avLst/>
          </a:prstGeo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a:prstGeom prst="rect">
            <a:avLst/>
          </a:prstGeo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6584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1469581"/>
            <a:ext cx="9490656" cy="1430024"/>
          </a:xfrm>
        </p:spPr>
        <p:txBody>
          <a:bodyPr anchor="t" anchorCtr="0">
            <a:normAutofit/>
          </a:bodyPr>
          <a:lstStyle>
            <a:lvl1pPr algn="l">
              <a:defRPr sz="5000" baseline="0">
                <a:latin typeface="Montserrat Light" charset="0"/>
              </a:defRPr>
            </a:lvl1pPr>
          </a:lstStyle>
          <a:p>
            <a:r>
              <a:rPr lang="en-US"/>
              <a:t>Click to edit Master title style</a:t>
            </a:r>
            <a:endParaRPr lang="en-US" dirty="0"/>
          </a:p>
        </p:txBody>
      </p:sp>
      <p:sp>
        <p:nvSpPr>
          <p:cNvPr id="3" name="Subtitle 2"/>
          <p:cNvSpPr>
            <a:spLocks noGrp="1"/>
          </p:cNvSpPr>
          <p:nvPr>
            <p:ph type="subTitle" idx="1"/>
          </p:nvPr>
        </p:nvSpPr>
        <p:spPr>
          <a:xfrm>
            <a:off x="838200" y="2991681"/>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8" name="Picture 7">
            <a:extLst>
              <a:ext uri="{FF2B5EF4-FFF2-40B4-BE49-F238E27FC236}">
                <a16:creationId xmlns:a16="http://schemas.microsoft.com/office/drawing/2014/main" id="{C2B606E0-CE49-4863-81C4-545894416E9C}"/>
              </a:ext>
            </a:extLst>
          </p:cNvPr>
          <p:cNvPicPr>
            <a:picLocks noChangeAspect="1"/>
          </p:cNvPicPr>
          <p:nvPr userDrawn="1"/>
        </p:nvPicPr>
        <p:blipFill>
          <a:blip r:embed="rId3"/>
          <a:stretch>
            <a:fillRect/>
          </a:stretch>
        </p:blipFill>
        <p:spPr>
          <a:xfrm>
            <a:off x="858983" y="495302"/>
            <a:ext cx="2743200" cy="685800"/>
          </a:xfrm>
          <a:prstGeom prst="rect">
            <a:avLst/>
          </a:prstGeom>
        </p:spPr>
      </p:pic>
      <p:sp>
        <p:nvSpPr>
          <p:cNvPr id="10" name="Footer Placeholder 3">
            <a:extLst>
              <a:ext uri="{FF2B5EF4-FFF2-40B4-BE49-F238E27FC236}">
                <a16:creationId xmlns:a16="http://schemas.microsoft.com/office/drawing/2014/main" id="{915A414C-E130-42D6-BDED-5BBE832C0C8C}"/>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 2020, Continental Automated Buildings Association</a:t>
            </a:r>
          </a:p>
        </p:txBody>
      </p:sp>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a:prstGeom prst="rect">
            <a:avLst/>
          </a:prstGeo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23299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 Column Header">
    <p:spTree>
      <p:nvGrpSpPr>
        <p:cNvPr id="1" name=""/>
        <p:cNvGrpSpPr/>
        <p:nvPr/>
      </p:nvGrpSpPr>
      <p:grpSpPr>
        <a:xfrm>
          <a:off x="0" y="0"/>
          <a:ext cx="0" cy="0"/>
          <a:chOff x="0" y="0"/>
          <a:chExt cx="0" cy="0"/>
        </a:xfrm>
      </p:grpSpPr>
      <p:sp>
        <p:nvSpPr>
          <p:cNvPr id="4" name="Text Placeholder 18"/>
          <p:cNvSpPr>
            <a:spLocks noGrp="1"/>
          </p:cNvSpPr>
          <p:nvPr>
            <p:ph type="body" sz="quarter" idx="11"/>
          </p:nvPr>
        </p:nvSpPr>
        <p:spPr>
          <a:xfrm>
            <a:off x="230718" y="1924051"/>
            <a:ext cx="11669183" cy="4116916"/>
          </a:xfrm>
          <a:prstGeom prst="rect">
            <a:avLst/>
          </a:prstGeom>
        </p:spPr>
        <p:txBody>
          <a:bodyPr/>
          <a:lstStyle>
            <a:lvl1pPr>
              <a:defRPr sz="2133">
                <a:solidFill>
                  <a:srgbClr val="7F7F7F"/>
                </a:solidFill>
                <a:latin typeface="Arial"/>
                <a:cs typeface="Arial"/>
              </a:defRPr>
            </a:lvl1pPr>
            <a:lvl2pPr marL="461422" indent="-457189">
              <a:buClr>
                <a:srgbClr val="00AEB2"/>
              </a:buClr>
              <a:defRPr sz="2133">
                <a:solidFill>
                  <a:srgbClr val="7F7F7F"/>
                </a:solidFill>
                <a:latin typeface="Arial"/>
                <a:cs typeface="Arial"/>
              </a:defRPr>
            </a:lvl2pPr>
            <a:lvl3pPr marL="1217054" indent="-457189">
              <a:buClr>
                <a:srgbClr val="F68A1E"/>
              </a:buClr>
              <a:defRPr sz="2133">
                <a:solidFill>
                  <a:srgbClr val="7F7F7F"/>
                </a:solidFill>
                <a:latin typeface="Arial"/>
                <a:cs typeface="Arial"/>
              </a:defRPr>
            </a:lvl3pPr>
            <a:lvl4pPr marL="1826638" indent="-457189">
              <a:buClr>
                <a:srgbClr val="00707E"/>
              </a:buClr>
              <a:defRPr sz="2133">
                <a:solidFill>
                  <a:srgbClr val="7F7F7F"/>
                </a:solidFill>
                <a:latin typeface="Arial"/>
                <a:cs typeface="Arial"/>
              </a:defRPr>
            </a:lvl4pPr>
            <a:lvl5pPr marL="2446805" indent="-457189">
              <a:buClr>
                <a:srgbClr val="F0B323"/>
              </a:buClr>
              <a:defRPr sz="2133">
                <a:solidFill>
                  <a:srgbClr val="7F7F7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2" hasCustomPrompt="1"/>
          </p:nvPr>
        </p:nvSpPr>
        <p:spPr>
          <a:xfrm>
            <a:off x="230718" y="1259418"/>
            <a:ext cx="11669183" cy="664633"/>
          </a:xfrm>
          <a:prstGeom prst="rect">
            <a:avLst/>
          </a:prstGeom>
        </p:spPr>
        <p:txBody>
          <a:bodyPr vert="horz"/>
          <a:lstStyle>
            <a:lvl1pPr>
              <a:defRPr sz="3200" baseline="0">
                <a:solidFill>
                  <a:srgbClr val="F05A22"/>
                </a:solidFill>
                <a:latin typeface="Arial"/>
                <a:cs typeface="Arial"/>
              </a:defRPr>
            </a:lvl1pPr>
          </a:lstStyle>
          <a:p>
            <a:pPr lvl="0"/>
            <a:r>
              <a:rPr lang="en-US" dirty="0"/>
              <a:t>Click to Enter Header</a:t>
            </a:r>
          </a:p>
        </p:txBody>
      </p:sp>
      <p:sp>
        <p:nvSpPr>
          <p:cNvPr id="8" name="Text Placeholder 7"/>
          <p:cNvSpPr>
            <a:spLocks noGrp="1"/>
          </p:cNvSpPr>
          <p:nvPr>
            <p:ph type="body" sz="quarter" idx="13" hasCustomPrompt="1"/>
          </p:nvPr>
        </p:nvSpPr>
        <p:spPr>
          <a:xfrm>
            <a:off x="298451" y="278651"/>
            <a:ext cx="8252883" cy="483348"/>
          </a:xfrm>
          <a:prstGeom prst="rect">
            <a:avLst/>
          </a:prstGeom>
        </p:spPr>
        <p:txBody>
          <a:bodyPr vert="horz"/>
          <a:lstStyle>
            <a:lvl1pPr>
              <a:defRPr sz="1867" b="1" spc="267" baseline="0">
                <a:solidFill>
                  <a:srgbClr val="FFFFFF"/>
                </a:solidFill>
                <a:latin typeface="Arial"/>
                <a:cs typeface="Arial"/>
              </a:defRPr>
            </a:lvl1pPr>
            <a:lvl2pPr>
              <a:defRPr sz="1467" b="1">
                <a:solidFill>
                  <a:srgbClr val="FFFFFF"/>
                </a:solidFill>
                <a:latin typeface="Helvetica"/>
                <a:cs typeface="Helvetica"/>
              </a:defRPr>
            </a:lvl2pPr>
            <a:lvl3pPr>
              <a:defRPr sz="1467" b="1">
                <a:solidFill>
                  <a:srgbClr val="FFFFFF"/>
                </a:solidFill>
                <a:latin typeface="Helvetica"/>
                <a:cs typeface="Helvetica"/>
              </a:defRPr>
            </a:lvl3pPr>
            <a:lvl4pPr>
              <a:defRPr sz="1467" b="1">
                <a:solidFill>
                  <a:srgbClr val="FFFFFF"/>
                </a:solidFill>
                <a:latin typeface="Helvetica"/>
                <a:cs typeface="Helvetica"/>
              </a:defRPr>
            </a:lvl4pPr>
            <a:lvl5pPr>
              <a:defRPr sz="1467" b="1">
                <a:solidFill>
                  <a:srgbClr val="FFFFFF"/>
                </a:solidFill>
                <a:latin typeface="Helvetica"/>
                <a:cs typeface="Helvetica"/>
              </a:defRPr>
            </a:lvl5pPr>
          </a:lstStyle>
          <a:p>
            <a:pPr lvl="0"/>
            <a:r>
              <a:rPr lang="en-US" dirty="0"/>
              <a:t>CLICK TO ENTER PRESENTATION OR SECTION TITLE</a:t>
            </a:r>
          </a:p>
        </p:txBody>
      </p:sp>
      <p:sp>
        <p:nvSpPr>
          <p:cNvPr id="6" name="Slide Number Placeholder 5">
            <a:extLst>
              <a:ext uri="{FF2B5EF4-FFF2-40B4-BE49-F238E27FC236}">
                <a16:creationId xmlns:a16="http://schemas.microsoft.com/office/drawing/2014/main" id="{EE135D95-A65F-4CE6-9FA9-017EFC4C9C5E}"/>
              </a:ext>
            </a:extLst>
          </p:cNvPr>
          <p:cNvSpPr>
            <a:spLocks noGrp="1"/>
          </p:cNvSpPr>
          <p:nvPr>
            <p:ph type="sldNum" sz="quarter" idx="14"/>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206939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descr="Cover_MELogo.jpg"/>
          <p:cNvPicPr>
            <a:picLocks noChangeAspect="1"/>
          </p:cNvPicPr>
          <p:nvPr userDrawn="1"/>
        </p:nvPicPr>
        <p:blipFill>
          <a:blip r:embed="rId2" cstate="print"/>
          <a:stretch>
            <a:fillRect/>
          </a:stretch>
        </p:blipFill>
        <p:spPr>
          <a:xfrm>
            <a:off x="0" y="0"/>
            <a:ext cx="12192000" cy="6858000"/>
          </a:xfrm>
          <a:prstGeom prst="rect">
            <a:avLst/>
          </a:prstGeom>
        </p:spPr>
      </p:pic>
      <p:sp>
        <p:nvSpPr>
          <p:cNvPr id="99352" name="Rectangle 24"/>
          <p:cNvSpPr>
            <a:spLocks noGrp="1" noChangeArrowheads="1"/>
          </p:cNvSpPr>
          <p:nvPr>
            <p:ph type="ctrTitle"/>
          </p:nvPr>
        </p:nvSpPr>
        <p:spPr bwMode="white">
          <a:xfrm>
            <a:off x="914400" y="2667000"/>
            <a:ext cx="10363200" cy="1219200"/>
          </a:xfrm>
        </p:spPr>
        <p:txBody>
          <a:bodyPr/>
          <a:lstStyle>
            <a:lvl1pPr algn="ctr">
              <a:defRPr sz="3200">
                <a:solidFill>
                  <a:schemeClr val="bg1"/>
                </a:solidFill>
              </a:defRPr>
            </a:lvl1pPr>
          </a:lstStyle>
          <a:p>
            <a:r>
              <a:rPr lang="en-US" dirty="0"/>
              <a:t>Title text here</a:t>
            </a:r>
          </a:p>
        </p:txBody>
      </p:sp>
      <p:sp>
        <p:nvSpPr>
          <p:cNvPr id="99353" name="Rectangle 25"/>
          <p:cNvSpPr>
            <a:spLocks noGrp="1" noChangeArrowheads="1"/>
          </p:cNvSpPr>
          <p:nvPr>
            <p:ph type="subTitle" idx="1"/>
          </p:nvPr>
        </p:nvSpPr>
        <p:spPr bwMode="black">
          <a:xfrm>
            <a:off x="1828800" y="4800600"/>
            <a:ext cx="8534400" cy="1066800"/>
          </a:xfrm>
        </p:spPr>
        <p:txBody>
          <a:bodyPr/>
          <a:lstStyle>
            <a:lvl1pPr marL="0" indent="0" algn="ctr">
              <a:defRPr>
                <a:solidFill>
                  <a:srgbClr val="17426B"/>
                </a:solidFill>
              </a:defRPr>
            </a:lvl1pPr>
          </a:lstStyle>
          <a:p>
            <a:r>
              <a:rPr lang="en-US" dirty="0"/>
              <a:t>Subtitle text here</a:t>
            </a:r>
          </a:p>
        </p:txBody>
      </p:sp>
      <p:pic>
        <p:nvPicPr>
          <p:cNvPr id="6" name="Picture 3" descr="C:\Users\rgamble\AppData\Local\Microsoft\Windows\INetCache\IE\CS5KE8FV\1_TXJrFpN5ugnbSBvCr6tkQA[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23" y="0"/>
            <a:ext cx="12197324" cy="458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282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6" name="Picture 5" descr="ME Divider.jpg"/>
          <p:cNvPicPr>
            <a:picLocks noChangeAspect="1"/>
          </p:cNvPicPr>
          <p:nvPr userDrawn="1"/>
        </p:nvPicPr>
        <p:blipFill>
          <a:blip r:embed="rId2" cstate="print"/>
          <a:stretch>
            <a:fillRect/>
          </a:stretch>
        </p:blipFill>
        <p:spPr>
          <a:xfrm>
            <a:off x="0" y="0"/>
            <a:ext cx="12192000" cy="6858000"/>
          </a:xfrm>
          <a:prstGeom prst="rect">
            <a:avLst/>
          </a:prstGeom>
        </p:spPr>
      </p:pic>
      <p:sp>
        <p:nvSpPr>
          <p:cNvPr id="112645" name="Rectangle 5"/>
          <p:cNvSpPr>
            <a:spLocks noGrp="1" noChangeArrowheads="1"/>
          </p:cNvSpPr>
          <p:nvPr>
            <p:ph type="ctrTitle"/>
          </p:nvPr>
        </p:nvSpPr>
        <p:spPr bwMode="white">
          <a:xfrm>
            <a:off x="914400" y="2667000"/>
            <a:ext cx="10363200" cy="1219200"/>
          </a:xfrm>
        </p:spPr>
        <p:txBody>
          <a:bodyPr/>
          <a:lstStyle>
            <a:lvl1pPr algn="ctr">
              <a:defRPr>
                <a:solidFill>
                  <a:schemeClr val="bg1"/>
                </a:solidFill>
              </a:defRPr>
            </a:lvl1pPr>
          </a:lstStyle>
          <a:p>
            <a:r>
              <a:rPr lang="en-US" dirty="0"/>
              <a:t>Click to edit Master title style</a:t>
            </a:r>
          </a:p>
        </p:txBody>
      </p:sp>
      <p:sp>
        <p:nvSpPr>
          <p:cNvPr id="112646" name="Rectangle 6"/>
          <p:cNvSpPr>
            <a:spLocks noGrp="1" noChangeArrowheads="1"/>
          </p:cNvSpPr>
          <p:nvPr>
            <p:ph type="subTitle" idx="1"/>
          </p:nvPr>
        </p:nvSpPr>
        <p:spPr>
          <a:xfrm>
            <a:off x="1828800" y="4648200"/>
            <a:ext cx="8534400" cy="1219200"/>
          </a:xfrm>
        </p:spPr>
        <p:txBody>
          <a:bodyPr/>
          <a:lstStyle>
            <a:lvl1pPr marL="0" indent="0" algn="ctr">
              <a:defRPr>
                <a:solidFill>
                  <a:srgbClr val="17426B"/>
                </a:solidFill>
              </a:defRPr>
            </a:lvl1pPr>
          </a:lstStyle>
          <a:p>
            <a:r>
              <a:rPr lang="en-US"/>
              <a:t>Click to edit Master subtitle style</a:t>
            </a:r>
          </a:p>
        </p:txBody>
      </p:sp>
      <p:sp>
        <p:nvSpPr>
          <p:cNvPr id="9" name="Rectangle 25"/>
          <p:cNvSpPr>
            <a:spLocks noChangeArrowheads="1"/>
          </p:cNvSpPr>
          <p:nvPr userDrawn="1"/>
        </p:nvSpPr>
        <p:spPr bwMode="auto">
          <a:xfrm>
            <a:off x="9238120" y="6587601"/>
            <a:ext cx="2540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B020A85C-718C-42DB-B691-E1313AD0D70D}" type="slidenum">
              <a:rPr lang="en-US" sz="900">
                <a:solidFill>
                  <a:srgbClr val="06325C"/>
                </a:solidFill>
              </a:rPr>
              <a:pPr algn="r" eaLnBrk="0" fontAlgn="base" hangingPunct="0">
                <a:spcBef>
                  <a:spcPct val="0"/>
                </a:spcBef>
                <a:spcAft>
                  <a:spcPct val="0"/>
                </a:spcAft>
                <a:defRPr/>
              </a:pPr>
              <a:t>‹#›</a:t>
            </a:fld>
            <a:endParaRPr lang="en-US" sz="900" dirty="0">
              <a:solidFill>
                <a:srgbClr val="06325C"/>
              </a:solidFill>
            </a:endParaRPr>
          </a:p>
        </p:txBody>
      </p:sp>
    </p:spTree>
    <p:extLst>
      <p:ext uri="{BB962C8B-B14F-4D97-AF65-F5344CB8AC3E}">
        <p14:creationId xmlns:p14="http://schemas.microsoft.com/office/powerpoint/2010/main" val="2928848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2439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3855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762000"/>
          </a:xfrm>
        </p:spPr>
        <p:txBody>
          <a:bodyPr/>
          <a:lstStyle/>
          <a:p>
            <a:r>
              <a:rPr lang="en-US"/>
              <a:t>Click to edit Master title style</a:t>
            </a:r>
          </a:p>
        </p:txBody>
      </p:sp>
    </p:spTree>
    <p:extLst>
      <p:ext uri="{BB962C8B-B14F-4D97-AF65-F5344CB8AC3E}">
        <p14:creationId xmlns:p14="http://schemas.microsoft.com/office/powerpoint/2010/main" val="3956230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descr="Cover_MELogo.jpg"/>
          <p:cNvPicPr>
            <a:picLocks noChangeAspect="1"/>
          </p:cNvPicPr>
          <p:nvPr userDrawn="1"/>
        </p:nvPicPr>
        <p:blipFill>
          <a:blip r:embed="rId2" cstate="print"/>
          <a:stretch>
            <a:fillRect/>
          </a:stretch>
        </p:blipFill>
        <p:spPr>
          <a:xfrm>
            <a:off x="0" y="0"/>
            <a:ext cx="12192000" cy="6858000"/>
          </a:xfrm>
          <a:prstGeom prst="rect">
            <a:avLst/>
          </a:prstGeom>
        </p:spPr>
      </p:pic>
      <p:sp>
        <p:nvSpPr>
          <p:cNvPr id="99352" name="Rectangle 24"/>
          <p:cNvSpPr>
            <a:spLocks noGrp="1" noChangeArrowheads="1"/>
          </p:cNvSpPr>
          <p:nvPr>
            <p:ph type="ctrTitle" hasCustomPrompt="1"/>
          </p:nvPr>
        </p:nvSpPr>
        <p:spPr bwMode="white">
          <a:xfrm>
            <a:off x="914400" y="2667000"/>
            <a:ext cx="10363200" cy="1219200"/>
          </a:xfrm>
        </p:spPr>
        <p:txBody>
          <a:bodyPr/>
          <a:lstStyle>
            <a:lvl1pPr algn="ctr">
              <a:defRPr sz="3200">
                <a:solidFill>
                  <a:schemeClr val="bg1"/>
                </a:solidFill>
              </a:defRPr>
            </a:lvl1pPr>
          </a:lstStyle>
          <a:p>
            <a:r>
              <a:rPr lang="en-US" dirty="0"/>
              <a:t>Title Text Here</a:t>
            </a:r>
          </a:p>
        </p:txBody>
      </p:sp>
    </p:spTree>
    <p:extLst>
      <p:ext uri="{BB962C8B-B14F-4D97-AF65-F5344CB8AC3E}">
        <p14:creationId xmlns:p14="http://schemas.microsoft.com/office/powerpoint/2010/main" val="1164390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6" name="Picture 5" descr="ME Divider.jpg"/>
          <p:cNvPicPr>
            <a:picLocks noChangeAspect="1"/>
          </p:cNvPicPr>
          <p:nvPr userDrawn="1"/>
        </p:nvPicPr>
        <p:blipFill>
          <a:blip r:embed="rId2" cstate="print"/>
          <a:stretch>
            <a:fillRect/>
          </a:stretch>
        </p:blipFill>
        <p:spPr>
          <a:xfrm>
            <a:off x="0" y="0"/>
            <a:ext cx="12192000" cy="6858000"/>
          </a:xfrm>
          <a:prstGeom prst="rect">
            <a:avLst/>
          </a:prstGeom>
        </p:spPr>
      </p:pic>
      <p:sp>
        <p:nvSpPr>
          <p:cNvPr id="112645" name="Rectangle 5"/>
          <p:cNvSpPr>
            <a:spLocks noGrp="1" noChangeArrowheads="1"/>
          </p:cNvSpPr>
          <p:nvPr>
            <p:ph type="ctrTitle" hasCustomPrompt="1"/>
          </p:nvPr>
        </p:nvSpPr>
        <p:spPr bwMode="white">
          <a:xfrm>
            <a:off x="914400" y="2667000"/>
            <a:ext cx="10363200" cy="1219200"/>
          </a:xfrm>
        </p:spPr>
        <p:txBody>
          <a:bodyPr/>
          <a:lstStyle>
            <a:lvl1pPr algn="ctr">
              <a:defRPr>
                <a:solidFill>
                  <a:schemeClr val="bg1"/>
                </a:solidFill>
              </a:defRPr>
            </a:lvl1pPr>
          </a:lstStyle>
          <a:p>
            <a:r>
              <a:rPr lang="en-US" dirty="0"/>
              <a:t>Click to Edit Master Title Style</a:t>
            </a:r>
          </a:p>
        </p:txBody>
      </p:sp>
      <p:sp>
        <p:nvSpPr>
          <p:cNvPr id="8" name="TextBox 1"/>
          <p:cNvSpPr txBox="1"/>
          <p:nvPr userDrawn="1"/>
        </p:nvSpPr>
        <p:spPr>
          <a:xfrm>
            <a:off x="203200" y="6172200"/>
            <a:ext cx="2946400" cy="230832"/>
          </a:xfrm>
          <a:prstGeom prst="rect">
            <a:avLst/>
          </a:prstGeom>
          <a:noFill/>
        </p:spPr>
        <p:txBody>
          <a:bodyPr wrap="square" rtlCol="0">
            <a:spAutoFit/>
          </a:bodyPr>
          <a:lstStyle>
            <a:defPPr>
              <a:defRPr lang="en-US"/>
            </a:defPPr>
            <a:lvl1pPr algn="l" rtl="0" fontAlgn="base">
              <a:spcBef>
                <a:spcPct val="0"/>
              </a:spcBef>
              <a:spcAft>
                <a:spcPct val="0"/>
              </a:spcAft>
              <a:defRPr sz="16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6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b="1" kern="1200">
                <a:solidFill>
                  <a:schemeClr val="tx1"/>
                </a:solidFill>
                <a:latin typeface="Arial" pitchFamily="34" charset="0"/>
                <a:ea typeface="+mn-ea"/>
                <a:cs typeface="Arial" pitchFamily="34" charset="0"/>
              </a:defRPr>
            </a:lvl5pPr>
            <a:lvl6pPr marL="2286000" algn="l" defTabSz="914400" rtl="0" eaLnBrk="1" latinLnBrk="0" hangingPunct="1">
              <a:defRPr sz="1600" b="1" kern="1200">
                <a:solidFill>
                  <a:schemeClr val="tx1"/>
                </a:solidFill>
                <a:latin typeface="Arial" pitchFamily="34" charset="0"/>
                <a:ea typeface="+mn-ea"/>
                <a:cs typeface="Arial" pitchFamily="34" charset="0"/>
              </a:defRPr>
            </a:lvl6pPr>
            <a:lvl7pPr marL="2743200" algn="l" defTabSz="914400" rtl="0" eaLnBrk="1" latinLnBrk="0" hangingPunct="1">
              <a:defRPr sz="1600" b="1" kern="1200">
                <a:solidFill>
                  <a:schemeClr val="tx1"/>
                </a:solidFill>
                <a:latin typeface="Arial" pitchFamily="34" charset="0"/>
                <a:ea typeface="+mn-ea"/>
                <a:cs typeface="Arial" pitchFamily="34" charset="0"/>
              </a:defRPr>
            </a:lvl7pPr>
            <a:lvl8pPr marL="3200400" algn="l" defTabSz="914400" rtl="0" eaLnBrk="1" latinLnBrk="0" hangingPunct="1">
              <a:defRPr sz="1600" b="1" kern="1200">
                <a:solidFill>
                  <a:schemeClr val="tx1"/>
                </a:solidFill>
                <a:latin typeface="Arial" pitchFamily="34" charset="0"/>
                <a:ea typeface="+mn-ea"/>
                <a:cs typeface="Arial" pitchFamily="34" charset="0"/>
              </a:defRPr>
            </a:lvl8pPr>
            <a:lvl9pPr marL="3657600" algn="l" defTabSz="914400" rtl="0" eaLnBrk="1" latinLnBrk="0" hangingPunct="1">
              <a:defRPr sz="1600" b="1" kern="1200">
                <a:solidFill>
                  <a:schemeClr val="tx1"/>
                </a:solidFill>
                <a:latin typeface="Arial" pitchFamily="34" charset="0"/>
                <a:ea typeface="+mn-ea"/>
                <a:cs typeface="Arial" pitchFamily="34" charset="0"/>
              </a:defRPr>
            </a:lvl9pPr>
          </a:lstStyle>
          <a:p>
            <a:r>
              <a:rPr lang="en-US" sz="900" b="0" dirty="0">
                <a:solidFill>
                  <a:srgbClr val="000000"/>
                </a:solidFill>
                <a:hlinkClick r:id="" action="ppaction://noaction"/>
              </a:rPr>
              <a:t>Return to contents</a:t>
            </a:r>
            <a:endParaRPr lang="en-US" sz="900" b="0" dirty="0">
              <a:solidFill>
                <a:srgbClr val="000000"/>
              </a:solidFill>
            </a:endParaRPr>
          </a:p>
        </p:txBody>
      </p:sp>
      <p:sp>
        <p:nvSpPr>
          <p:cNvPr id="7" name="Rectangle 25"/>
          <p:cNvSpPr>
            <a:spLocks noChangeArrowheads="1"/>
          </p:cNvSpPr>
          <p:nvPr userDrawn="1"/>
        </p:nvSpPr>
        <p:spPr bwMode="auto">
          <a:xfrm>
            <a:off x="9343624" y="6605882"/>
            <a:ext cx="2540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EF343EA0-A3D6-4870-B3AA-C5774F22A727}" type="slidenum">
              <a:rPr lang="en-US" sz="900">
                <a:solidFill>
                  <a:srgbClr val="06325C"/>
                </a:solidFill>
              </a:rPr>
              <a:pPr algn="r" eaLnBrk="0" fontAlgn="base" hangingPunct="0">
                <a:spcBef>
                  <a:spcPct val="0"/>
                </a:spcBef>
                <a:spcAft>
                  <a:spcPct val="0"/>
                </a:spcAft>
                <a:defRPr/>
              </a:pPr>
              <a:t>‹#›</a:t>
            </a:fld>
            <a:endParaRPr lang="en-US" sz="900" dirty="0">
              <a:solidFill>
                <a:srgbClr val="06325C"/>
              </a:solidFill>
            </a:endParaRPr>
          </a:p>
        </p:txBody>
      </p:sp>
      <p:sp>
        <p:nvSpPr>
          <p:cNvPr id="11" name="Rectangle 10"/>
          <p:cNvSpPr/>
          <p:nvPr userDrawn="1"/>
        </p:nvSpPr>
        <p:spPr>
          <a:xfrm>
            <a:off x="204393" y="6454588"/>
            <a:ext cx="853225" cy="419548"/>
          </a:xfrm>
          <a:prstGeom prst="rect">
            <a:avLst/>
          </a:prstGeom>
        </p:spPr>
        <p:txBody>
          <a:bodyPr wrap="none" anchor="ctr">
            <a:noAutofit/>
          </a:bodyPr>
          <a:lstStyle/>
          <a:p>
            <a:pPr algn="ctr" fontAlgn="base">
              <a:spcBef>
                <a:spcPct val="0"/>
              </a:spcBef>
              <a:spcAft>
                <a:spcPct val="0"/>
              </a:spcAft>
              <a:defRPr/>
            </a:pPr>
            <a:r>
              <a:rPr lang="en-US" sz="900" dirty="0">
                <a:solidFill>
                  <a:srgbClr val="06325C"/>
                </a:solidFill>
              </a:rPr>
              <a:t>MC09-14</a:t>
            </a:r>
          </a:p>
        </p:txBody>
      </p:sp>
    </p:spTree>
    <p:extLst>
      <p:ext uri="{BB962C8B-B14F-4D97-AF65-F5344CB8AC3E}">
        <p14:creationId xmlns:p14="http://schemas.microsoft.com/office/powerpoint/2010/main" val="280739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hasCustomPrompt="1"/>
          </p:nvPr>
        </p:nvSpPr>
        <p:spPr>
          <a:xfrm>
            <a:off x="495994" y="1295400"/>
            <a:ext cx="11200015" cy="4953000"/>
          </a:xfrm>
          <a:prstGeom prst="rect">
            <a:avLst/>
          </a:prstGeom>
        </p:spPr>
        <p:txBody>
          <a:bodyPr/>
          <a:lstStyle>
            <a:lvl1pPr marL="0" indent="0">
              <a:lnSpc>
                <a:spcPct val="100000"/>
              </a:lnSpc>
              <a:spcBef>
                <a:spcPts val="600"/>
              </a:spcBef>
              <a:spcAft>
                <a:spcPts val="0"/>
              </a:spcAft>
              <a:defRPr>
                <a:solidFill>
                  <a:schemeClr val="tx1"/>
                </a:solidFill>
              </a:defRPr>
            </a:lvl1pPr>
            <a:lvl2pPr marL="233363" indent="-233363">
              <a:lnSpc>
                <a:spcPct val="100000"/>
              </a:lnSpc>
              <a:spcBef>
                <a:spcPts val="600"/>
              </a:spcBef>
              <a:spcAft>
                <a:spcPts val="0"/>
              </a:spcAft>
              <a:buSzPct val="100000"/>
              <a:buFont typeface="Arial" pitchFamily="34" charset="0"/>
              <a:buChar char="•"/>
              <a:defRPr>
                <a:solidFill>
                  <a:schemeClr val="tx1"/>
                </a:solidFill>
              </a:defRPr>
            </a:lvl2pPr>
            <a:lvl3pPr marL="457200" indent="-231775">
              <a:lnSpc>
                <a:spcPct val="100000"/>
              </a:lnSpc>
              <a:spcBef>
                <a:spcPts val="600"/>
              </a:spcBef>
              <a:spcAft>
                <a:spcPts val="0"/>
              </a:spcAft>
              <a:buSzPct val="100000"/>
              <a:buFont typeface="Courier New" pitchFamily="49" charset="0"/>
              <a:buChar char="o"/>
              <a:defRPr>
                <a:solidFill>
                  <a:schemeClr val="tx1"/>
                </a:solidFill>
              </a:defRPr>
            </a:lvl3pPr>
          </a:lstStyle>
          <a:p>
            <a:pPr marL="0" indent="0"/>
            <a:r>
              <a:rPr lang="en-US" sz="1400" dirty="0"/>
              <a:t>Text line 1</a:t>
            </a:r>
          </a:p>
          <a:p>
            <a:pPr lvl="1"/>
            <a:r>
              <a:rPr lang="en-US" sz="1400" dirty="0"/>
              <a:t>Text line 2</a:t>
            </a:r>
          </a:p>
          <a:p>
            <a:pPr lvl="2"/>
            <a:r>
              <a:rPr lang="en-US" sz="1400" dirty="0"/>
              <a:t>Text line 3</a:t>
            </a:r>
          </a:p>
          <a:p>
            <a:pPr lvl="0"/>
            <a:endParaRPr lang="en-US" dirty="0"/>
          </a:p>
        </p:txBody>
      </p:sp>
      <p:sp>
        <p:nvSpPr>
          <p:cNvPr id="2" name="Title 1"/>
          <p:cNvSpPr>
            <a:spLocks noGrp="1"/>
          </p:cNvSpPr>
          <p:nvPr>
            <p:ph type="title" hasCustomPrompt="1"/>
          </p:nvPr>
        </p:nvSpPr>
        <p:spPr>
          <a:xfrm>
            <a:off x="575733" y="127711"/>
            <a:ext cx="11108267" cy="811378"/>
          </a:xfrm>
        </p:spPr>
        <p:txBody>
          <a:bodyPr/>
          <a:lstStyle>
            <a:lvl1pPr marL="0" indent="0">
              <a:defRPr baseline="0"/>
            </a:lvl1pPr>
          </a:lstStyle>
          <a:p>
            <a:r>
              <a:rPr lang="en-US" dirty="0"/>
              <a:t>Click to Edit Master Title Style</a:t>
            </a:r>
          </a:p>
        </p:txBody>
      </p:sp>
      <p:sp>
        <p:nvSpPr>
          <p:cNvPr id="4" name="Text Box 80"/>
          <p:cNvSpPr txBox="1">
            <a:spLocks noChangeArrowheads="1"/>
          </p:cNvSpPr>
          <p:nvPr userDrawn="1"/>
        </p:nvSpPr>
        <p:spPr bwMode="auto">
          <a:xfrm>
            <a:off x="5807291" y="6254161"/>
            <a:ext cx="6065395" cy="138499"/>
          </a:xfrm>
          <a:prstGeom prst="rect">
            <a:avLst/>
          </a:prstGeom>
          <a:noFill/>
          <a:ln w="9525">
            <a:noFill/>
            <a:miter lim="800000"/>
            <a:headEnd/>
            <a:tailEnd/>
          </a:ln>
        </p:spPr>
        <p:txBody>
          <a:bodyPr wrap="square" lIns="0" tIns="0" rIns="0" bIns="0" anchor="ctr">
            <a:spAutoFit/>
          </a:bodyPr>
          <a:lstStyle/>
          <a:p>
            <a:pPr algn="r" fontAlgn="base">
              <a:spcBef>
                <a:spcPct val="0"/>
              </a:spcBef>
              <a:spcAft>
                <a:spcPct val="0"/>
              </a:spcAft>
            </a:pPr>
            <a:r>
              <a:rPr lang="en-US" sz="900" dirty="0">
                <a:solidFill>
                  <a:srgbClr val="517496"/>
                </a:solidFill>
              </a:rPr>
              <a:t>Source: Frost &amp; Sullivan</a:t>
            </a:r>
          </a:p>
        </p:txBody>
      </p:sp>
    </p:spTree>
    <p:extLst>
      <p:ext uri="{BB962C8B-B14F-4D97-AF65-F5344CB8AC3E}">
        <p14:creationId xmlns:p14="http://schemas.microsoft.com/office/powerpoint/2010/main" val="309639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88" y="1233488"/>
            <a:ext cx="7202487"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sp>
        <p:nvSpPr>
          <p:cNvPr id="4" name="Slide Number Placeholder 3">
            <a:extLst>
              <a:ext uri="{FF2B5EF4-FFF2-40B4-BE49-F238E27FC236}">
                <a16:creationId xmlns:a16="http://schemas.microsoft.com/office/drawing/2014/main" id="{E0EA2349-05C3-9E4C-88BE-36723E4B6E80}"/>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600716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Box 80"/>
          <p:cNvSpPr txBox="1">
            <a:spLocks noChangeArrowheads="1"/>
          </p:cNvSpPr>
          <p:nvPr userDrawn="1"/>
        </p:nvSpPr>
        <p:spPr bwMode="auto">
          <a:xfrm>
            <a:off x="5807291" y="6254161"/>
            <a:ext cx="6065395" cy="138499"/>
          </a:xfrm>
          <a:prstGeom prst="rect">
            <a:avLst/>
          </a:prstGeom>
          <a:noFill/>
          <a:ln w="9525">
            <a:noFill/>
            <a:miter lim="800000"/>
            <a:headEnd/>
            <a:tailEnd/>
          </a:ln>
        </p:spPr>
        <p:txBody>
          <a:bodyPr wrap="square" lIns="0" tIns="0" rIns="0" bIns="0" anchor="ctr">
            <a:spAutoFit/>
          </a:bodyPr>
          <a:lstStyle/>
          <a:p>
            <a:pPr algn="r" fontAlgn="base">
              <a:spcBef>
                <a:spcPct val="0"/>
              </a:spcBef>
              <a:spcAft>
                <a:spcPct val="0"/>
              </a:spcAft>
            </a:pPr>
            <a:r>
              <a:rPr lang="en-US" sz="900" dirty="0">
                <a:solidFill>
                  <a:srgbClr val="517496"/>
                </a:solidFill>
              </a:rPr>
              <a:t>Note: All figures are rounded. The base year is 2017. Source: Frost &amp; Sullivan</a:t>
            </a:r>
          </a:p>
        </p:txBody>
      </p:sp>
      <p:sp>
        <p:nvSpPr>
          <p:cNvPr id="4" name="Title 1"/>
          <p:cNvSpPr>
            <a:spLocks noGrp="1"/>
          </p:cNvSpPr>
          <p:nvPr>
            <p:ph type="title" hasCustomPrompt="1"/>
          </p:nvPr>
        </p:nvSpPr>
        <p:spPr>
          <a:xfrm>
            <a:off x="575733" y="127711"/>
            <a:ext cx="11108267" cy="811378"/>
          </a:xfrm>
        </p:spPr>
        <p:txBody>
          <a:bodyPr/>
          <a:lstStyle>
            <a:lvl1pPr marL="0" indent="0">
              <a:defRPr baseline="0"/>
            </a:lvl1pPr>
          </a:lstStyle>
          <a:p>
            <a:r>
              <a:rPr lang="en-US" dirty="0"/>
              <a:t>Click to Edit Master Title Style</a:t>
            </a:r>
          </a:p>
        </p:txBody>
      </p:sp>
    </p:spTree>
    <p:extLst>
      <p:ext uri="{BB962C8B-B14F-4D97-AF65-F5344CB8AC3E}">
        <p14:creationId xmlns:p14="http://schemas.microsoft.com/office/powerpoint/2010/main" val="1183201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3" y="127711"/>
            <a:ext cx="11108267" cy="811378"/>
          </a:xfrm>
        </p:spPr>
        <p:txBody>
          <a:bodyPr/>
          <a:lstStyle>
            <a:lvl1pPr marL="0" indent="0">
              <a:defRPr baseline="0"/>
            </a:lvl1pPr>
          </a:lstStyle>
          <a:p>
            <a:r>
              <a:rPr lang="en-US" dirty="0"/>
              <a:t>Click to Edit Master Title Style</a:t>
            </a:r>
          </a:p>
        </p:txBody>
      </p:sp>
    </p:spTree>
    <p:extLst>
      <p:ext uri="{BB962C8B-B14F-4D97-AF65-F5344CB8AC3E}">
        <p14:creationId xmlns:p14="http://schemas.microsoft.com/office/powerpoint/2010/main" val="596848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75733" y="127711"/>
            <a:ext cx="11108267" cy="811378"/>
          </a:xfrm>
        </p:spPr>
        <p:txBody>
          <a:bodyPr/>
          <a:lstStyle>
            <a:lvl1pPr marL="0" indent="0">
              <a:defRPr baseline="0"/>
            </a:lvl1pPr>
          </a:lstStyle>
          <a:p>
            <a:r>
              <a:rPr lang="en-US" dirty="0"/>
              <a:t>Click to Edit Master Title Style</a:t>
            </a:r>
          </a:p>
        </p:txBody>
      </p:sp>
    </p:spTree>
    <p:extLst>
      <p:ext uri="{BB962C8B-B14F-4D97-AF65-F5344CB8AC3E}">
        <p14:creationId xmlns:p14="http://schemas.microsoft.com/office/powerpoint/2010/main" val="30434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2436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89086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4077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9772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072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9559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6.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29.xml"/><Relationship Id="rId7"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D570C52-4A05-1744-BCD2-0537DC4DCF4C}"/>
              </a:ext>
            </a:extLst>
          </p:cNvPr>
          <p:cNvSpPr>
            <a:spLocks noGrp="1"/>
          </p:cNvSpPr>
          <p:nvPr>
            <p:ph type="sldNum" sz="quarter" idx="4"/>
          </p:nvPr>
        </p:nvSpPr>
        <p:spPr>
          <a:xfrm>
            <a:off x="833388" y="6356351"/>
            <a:ext cx="620027" cy="352458"/>
          </a:xfrm>
          <a:prstGeom prst="rect">
            <a:avLst/>
          </a:prstGeom>
        </p:spPr>
        <p:txBody>
          <a:bodyPr vert="horz" lIns="91440" tIns="45720" rIns="91440" bIns="45720" rtlCol="0" anchor="ctr"/>
          <a:lstStyle>
            <a:lvl1pPr algn="l">
              <a:defRPr sz="1200" baseline="0">
                <a:solidFill>
                  <a:schemeClr val="tx1"/>
                </a:solidFill>
              </a:defRPr>
            </a:lvl1pPr>
          </a:lstStyle>
          <a:p>
            <a:fld id="{4658F449-AC56-C64A-8488-86A10DE691DA}" type="slidenum">
              <a:rPr lang="en-US" smtClean="0"/>
              <a:pPr/>
              <a:t>‹#›</a:t>
            </a:fld>
            <a:endParaRPr lang="en-US"/>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9781" y="-274437"/>
            <a:ext cx="1931469" cy="1255633"/>
          </a:xfrm>
          <a:prstGeom prst="rect">
            <a:avLst/>
          </a:prstGeom>
        </p:spPr>
      </p:pic>
      <p:sp>
        <p:nvSpPr>
          <p:cNvPr id="10" name="Rectangle 9">
            <a:extLst>
              <a:ext uri="{FF2B5EF4-FFF2-40B4-BE49-F238E27FC236}">
                <a16:creationId xmlns:a16="http://schemas.microsoft.com/office/drawing/2014/main" id="{4D2CBD2D-6700-4013-ABC0-D62EE3281F64}"/>
              </a:ext>
            </a:extLst>
          </p:cNvPr>
          <p:cNvSpPr>
            <a:spLocks noChangeArrowheads="1"/>
          </p:cNvSpPr>
          <p:nvPr userDrawn="1"/>
        </p:nvSpPr>
        <p:spPr bwMode="auto">
          <a:xfrm>
            <a:off x="1737219" y="6405751"/>
            <a:ext cx="45232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ヒラギノ角ゴ Pro W3" pitchFamily="-107" charset="-128"/>
              </a:defRPr>
            </a:lvl1pPr>
            <a:lvl2pPr marL="742950" indent="-285750">
              <a:defRPr>
                <a:solidFill>
                  <a:schemeClr val="tx1"/>
                </a:solidFill>
                <a:latin typeface="Calibri" pitchFamily="34" charset="0"/>
                <a:ea typeface="ヒラギノ角ゴ Pro W3" pitchFamily="-107" charset="-128"/>
              </a:defRPr>
            </a:lvl2pPr>
            <a:lvl3pPr marL="1143000" indent="-228600">
              <a:defRPr>
                <a:solidFill>
                  <a:schemeClr val="tx1"/>
                </a:solidFill>
                <a:latin typeface="Calibri" pitchFamily="34" charset="0"/>
                <a:ea typeface="ヒラギノ角ゴ Pro W3" pitchFamily="-107" charset="-128"/>
              </a:defRPr>
            </a:lvl3pPr>
            <a:lvl4pPr marL="1600200" indent="-228600">
              <a:defRPr>
                <a:solidFill>
                  <a:schemeClr val="tx1"/>
                </a:solidFill>
                <a:latin typeface="Calibri" pitchFamily="34" charset="0"/>
                <a:ea typeface="ヒラギノ角ゴ Pro W3" pitchFamily="-107" charset="-128"/>
              </a:defRPr>
            </a:lvl4pPr>
            <a:lvl5pPr marL="2057400" indent="-228600">
              <a:defRPr>
                <a:solidFill>
                  <a:schemeClr val="tx1"/>
                </a:solidFill>
                <a:latin typeface="Calibri" pitchFamily="34" charset="0"/>
                <a:ea typeface="ヒラギノ角ゴ Pro W3" pitchFamily="-107"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9pPr>
          </a:lstStyle>
          <a:p>
            <a:r>
              <a:rPr lang="en-US" altLang="en-US" sz="1000" dirty="0">
                <a:solidFill>
                  <a:schemeClr val="accent2"/>
                </a:solidFill>
                <a:latin typeface="+mn-lt"/>
              </a:rPr>
              <a:t>© 2020, Continental Automated Buildings Association (CABA)</a:t>
            </a:r>
          </a:p>
        </p:txBody>
      </p:sp>
      <p:sp>
        <p:nvSpPr>
          <p:cNvPr id="11" name="Rectangle 11">
            <a:extLst>
              <a:ext uri="{FF2B5EF4-FFF2-40B4-BE49-F238E27FC236}">
                <a16:creationId xmlns:a16="http://schemas.microsoft.com/office/drawing/2014/main" id="{66851156-AD5D-44A1-B50E-2972DEAC979A}"/>
              </a:ext>
            </a:extLst>
          </p:cNvPr>
          <p:cNvSpPr>
            <a:spLocks noChangeArrowheads="1"/>
          </p:cNvSpPr>
          <p:nvPr userDrawn="1"/>
        </p:nvSpPr>
        <p:spPr bwMode="auto">
          <a:xfrm>
            <a:off x="5685256" y="6407484"/>
            <a:ext cx="45232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ヒラギノ角ゴ Pro W3" pitchFamily="-107" charset="-128"/>
              </a:defRPr>
            </a:lvl1pPr>
            <a:lvl2pPr marL="742950" indent="-285750">
              <a:defRPr>
                <a:solidFill>
                  <a:schemeClr val="tx1"/>
                </a:solidFill>
                <a:latin typeface="Calibri" pitchFamily="34" charset="0"/>
                <a:ea typeface="ヒラギノ角ゴ Pro W3" pitchFamily="-107" charset="-128"/>
              </a:defRPr>
            </a:lvl2pPr>
            <a:lvl3pPr marL="1143000" indent="-228600">
              <a:defRPr>
                <a:solidFill>
                  <a:schemeClr val="tx1"/>
                </a:solidFill>
                <a:latin typeface="Calibri" pitchFamily="34" charset="0"/>
                <a:ea typeface="ヒラギノ角ゴ Pro W3" pitchFamily="-107" charset="-128"/>
              </a:defRPr>
            </a:lvl3pPr>
            <a:lvl4pPr marL="1600200" indent="-228600">
              <a:defRPr>
                <a:solidFill>
                  <a:schemeClr val="tx1"/>
                </a:solidFill>
                <a:latin typeface="Calibri" pitchFamily="34" charset="0"/>
                <a:ea typeface="ヒラギノ角ゴ Pro W3" pitchFamily="-107" charset="-128"/>
              </a:defRPr>
            </a:lvl4pPr>
            <a:lvl5pPr marL="2057400" indent="-228600">
              <a:defRPr>
                <a:solidFill>
                  <a:schemeClr val="tx1"/>
                </a:solidFill>
                <a:latin typeface="Calibri" pitchFamily="34" charset="0"/>
                <a:ea typeface="ヒラギノ角ゴ Pro W3" pitchFamily="-107"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9pPr>
          </a:lstStyle>
          <a:p>
            <a:r>
              <a:rPr lang="en-US" altLang="en-US" sz="1200" dirty="0">
                <a:solidFill>
                  <a:srgbClr val="E83E1D"/>
                </a:solidFill>
                <a:latin typeface="+mn-lt"/>
              </a:rPr>
              <a:t>CABA Connected Home Council (2020)</a:t>
            </a:r>
          </a:p>
        </p:txBody>
      </p:sp>
      <p:pic>
        <p:nvPicPr>
          <p:cNvPr id="12" name="Picture 11">
            <a:extLst>
              <a:ext uri="{FF2B5EF4-FFF2-40B4-BE49-F238E27FC236}">
                <a16:creationId xmlns:a16="http://schemas.microsoft.com/office/drawing/2014/main" id="{60C65406-E82C-4117-AE2C-904DC697A858}"/>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Lst>
  <p:hf hdr="0" ft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529" userDrawn="1">
          <p15:clr>
            <a:srgbClr val="F26B43"/>
          </p15:clr>
        </p15:guide>
        <p15:guide id="9" pos="715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6" name="Picture 5" descr="Body.jpg"/>
          <p:cNvPicPr>
            <a:picLocks noChangeAspect="1"/>
          </p:cNvPicPr>
          <p:nvPr/>
        </p:nvPicPr>
        <p:blipFill>
          <a:blip r:embed="rId7" cstate="print"/>
          <a:stretch>
            <a:fillRect/>
          </a:stretch>
        </p:blipFill>
        <p:spPr>
          <a:xfrm>
            <a:off x="0" y="0"/>
            <a:ext cx="12192000" cy="6858000"/>
          </a:xfrm>
          <a:prstGeom prst="rect">
            <a:avLst/>
          </a:prstGeom>
        </p:spPr>
      </p:pic>
      <p:sp>
        <p:nvSpPr>
          <p:cNvPr id="1026" name="Rectangle 13"/>
          <p:cNvSpPr>
            <a:spLocks noGrp="1" noChangeArrowheads="1"/>
          </p:cNvSpPr>
          <p:nvPr>
            <p:ph type="title"/>
          </p:nvPr>
        </p:nvSpPr>
        <p:spPr bwMode="auto">
          <a:xfrm>
            <a:off x="203200" y="152400"/>
            <a:ext cx="11785600" cy="762000"/>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bodyPr>
          <a:lstStyle/>
          <a:p>
            <a:pPr lvl="0"/>
            <a:r>
              <a:rPr lang="en-US" dirty="0"/>
              <a:t>Click to edit Master title style</a:t>
            </a:r>
          </a:p>
        </p:txBody>
      </p:sp>
      <p:sp>
        <p:nvSpPr>
          <p:cNvPr id="1027" name="Rectangle 14"/>
          <p:cNvSpPr>
            <a:spLocks noGrp="1" noChangeArrowheads="1"/>
          </p:cNvSpPr>
          <p:nvPr>
            <p:ph type="body" idx="1"/>
          </p:nvPr>
        </p:nvSpPr>
        <p:spPr bwMode="auto">
          <a:xfrm>
            <a:off x="609600" y="1295400"/>
            <a:ext cx="109728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ChangeArrowheads="1"/>
          </p:cNvSpPr>
          <p:nvPr userDrawn="1"/>
        </p:nvSpPr>
        <p:spPr bwMode="auto">
          <a:xfrm>
            <a:off x="9238120" y="6587601"/>
            <a:ext cx="2540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B020A85C-718C-42DB-B691-E1313AD0D70D}" type="slidenum">
              <a:rPr lang="en-US" sz="900">
                <a:solidFill>
                  <a:srgbClr val="06325C"/>
                </a:solidFill>
              </a:rPr>
              <a:pPr algn="r" eaLnBrk="0" fontAlgn="base" hangingPunct="0">
                <a:spcBef>
                  <a:spcPct val="0"/>
                </a:spcBef>
                <a:spcAft>
                  <a:spcPct val="0"/>
                </a:spcAft>
                <a:defRPr/>
              </a:pPr>
              <a:t>‹#›</a:t>
            </a:fld>
            <a:endParaRPr lang="en-US" sz="900" dirty="0">
              <a:solidFill>
                <a:srgbClr val="06325C"/>
              </a:solidFill>
            </a:endParaRPr>
          </a:p>
        </p:txBody>
      </p:sp>
    </p:spTree>
    <p:extLst>
      <p:ext uri="{BB962C8B-B14F-4D97-AF65-F5344CB8AC3E}">
        <p14:creationId xmlns:p14="http://schemas.microsoft.com/office/powerpoint/2010/main" val="2613616315"/>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Lst>
  <p:txStyles>
    <p:titleStyle>
      <a:lvl1pPr algn="l" rtl="0" eaLnBrk="0" fontAlgn="base" hangingPunct="0">
        <a:spcBef>
          <a:spcPct val="0"/>
        </a:spcBef>
        <a:spcAft>
          <a:spcPct val="0"/>
        </a:spcAft>
        <a:defRPr sz="20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p:titleStyle>
    <p:bodyStyle>
      <a:lvl1pPr marL="558800" indent="-558800" algn="l" rtl="0" eaLnBrk="0" fontAlgn="base" hangingPunct="0">
        <a:lnSpc>
          <a:spcPct val="125000"/>
        </a:lnSpc>
        <a:spcBef>
          <a:spcPct val="18000"/>
        </a:spcBef>
        <a:spcAft>
          <a:spcPct val="18000"/>
        </a:spcAft>
        <a:buSzPct val="75000"/>
        <a:defRPr sz="2200">
          <a:solidFill>
            <a:srgbClr val="06325C"/>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6" name="Picture 5" descr="Body.jpg"/>
          <p:cNvPicPr>
            <a:picLocks noChangeAspect="1"/>
          </p:cNvPicPr>
          <p:nvPr userDrawn="1"/>
        </p:nvPicPr>
        <p:blipFill>
          <a:blip r:embed="rId8" cstate="print"/>
          <a:stretch>
            <a:fillRect/>
          </a:stretch>
        </p:blipFill>
        <p:spPr>
          <a:xfrm>
            <a:off x="0" y="0"/>
            <a:ext cx="12192000" cy="6858000"/>
          </a:xfrm>
          <a:prstGeom prst="rect">
            <a:avLst/>
          </a:prstGeom>
        </p:spPr>
      </p:pic>
      <p:sp>
        <p:nvSpPr>
          <p:cNvPr id="1026" name="Rectangle 13"/>
          <p:cNvSpPr>
            <a:spLocks noGrp="1" noChangeArrowheads="1"/>
          </p:cNvSpPr>
          <p:nvPr>
            <p:ph type="title"/>
          </p:nvPr>
        </p:nvSpPr>
        <p:spPr bwMode="auto">
          <a:xfrm>
            <a:off x="575733" y="228600"/>
            <a:ext cx="11108267"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7" name="Rectangle 25"/>
          <p:cNvSpPr>
            <a:spLocks noChangeArrowheads="1"/>
          </p:cNvSpPr>
          <p:nvPr userDrawn="1"/>
        </p:nvSpPr>
        <p:spPr bwMode="auto">
          <a:xfrm>
            <a:off x="9343624" y="6605882"/>
            <a:ext cx="2540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EF343EA0-A3D6-4870-B3AA-C5774F22A727}" type="slidenum">
              <a:rPr lang="en-US" sz="900">
                <a:solidFill>
                  <a:srgbClr val="06325C"/>
                </a:solidFill>
              </a:rPr>
              <a:pPr algn="r" eaLnBrk="0" fontAlgn="base" hangingPunct="0">
                <a:spcBef>
                  <a:spcPct val="0"/>
                </a:spcBef>
                <a:spcAft>
                  <a:spcPct val="0"/>
                </a:spcAft>
                <a:defRPr/>
              </a:pPr>
              <a:t>‹#›</a:t>
            </a:fld>
            <a:endParaRPr lang="en-US" sz="900" dirty="0">
              <a:solidFill>
                <a:srgbClr val="06325C"/>
              </a:solidFill>
            </a:endParaRPr>
          </a:p>
        </p:txBody>
      </p:sp>
    </p:spTree>
    <p:extLst>
      <p:ext uri="{BB962C8B-B14F-4D97-AF65-F5344CB8AC3E}">
        <p14:creationId xmlns:p14="http://schemas.microsoft.com/office/powerpoint/2010/main" val="228637043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Lst>
  <p:hf hdr="0" ftr="0" dt="0"/>
  <p:txStyles>
    <p:title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p:titleStyle>
    <p:bodyStyle>
      <a:lvl1pPr marL="558800" indent="-558800" algn="l" rtl="0" eaLnBrk="0" fontAlgn="base" hangingPunct="0">
        <a:lnSpc>
          <a:spcPct val="125000"/>
        </a:lnSpc>
        <a:spcBef>
          <a:spcPct val="18000"/>
        </a:spcBef>
        <a:spcAft>
          <a:spcPct val="18000"/>
        </a:spcAft>
        <a:buSzPct val="75000"/>
        <a:defRPr sz="2200">
          <a:solidFill>
            <a:srgbClr val="06325C"/>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caba.org/WhitePapers" TargetMode="Externa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caba.org/chc"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ChangeArrowheads="1"/>
          </p:cNvSpPr>
          <p:nvPr>
            <p:ph type="ctrTitle"/>
          </p:nvPr>
        </p:nvSpPr>
        <p:spPr/>
        <p:txBody>
          <a:bodyPr>
            <a:normAutofit/>
          </a:bodyPr>
          <a:lstStyle/>
          <a:p>
            <a:r>
              <a:rPr lang="en-US" altLang="en-US" sz="3200" b="1" dirty="0">
                <a:solidFill>
                  <a:schemeClr val="tx1"/>
                </a:solidFill>
              </a:rPr>
              <a:t>Connected Home Council (CHC) Webinar </a:t>
            </a:r>
            <a:br>
              <a:rPr lang="en-US" altLang="en-US" sz="1200" b="1" dirty="0">
                <a:solidFill>
                  <a:schemeClr val="tx1"/>
                </a:solidFill>
              </a:rPr>
            </a:br>
            <a:r>
              <a:rPr lang="en-US" altLang="en-US" sz="2000" dirty="0">
                <a:solidFill>
                  <a:schemeClr val="tx1"/>
                </a:solidFill>
              </a:rPr>
              <a:t>Wednesday</a:t>
            </a:r>
            <a:r>
              <a:rPr lang="en-US" sz="2000" dirty="0">
                <a:solidFill>
                  <a:schemeClr val="tx1"/>
                </a:solidFill>
              </a:rPr>
              <a:t>, September 2, 2020, 12 NOON – 1:30 PM (ET)</a:t>
            </a:r>
            <a:br>
              <a:rPr lang="en-CA" sz="2000" dirty="0">
                <a:solidFill>
                  <a:schemeClr val="tx1"/>
                </a:solidFill>
              </a:rPr>
            </a:br>
            <a:br>
              <a:rPr lang="en-US" altLang="en-US" sz="1200" b="1" dirty="0">
                <a:solidFill>
                  <a:schemeClr val="tx1"/>
                </a:solidFill>
              </a:rPr>
            </a:br>
            <a:endParaRPr lang="en-US" altLang="en-US" sz="2400" dirty="0">
              <a:solidFill>
                <a:schemeClr val="tx1"/>
              </a:solidFill>
            </a:endParaRPr>
          </a:p>
        </p:txBody>
      </p:sp>
      <p:sp>
        <p:nvSpPr>
          <p:cNvPr id="3" name="Subtitle 2"/>
          <p:cNvSpPr>
            <a:spLocks noGrp="1"/>
          </p:cNvSpPr>
          <p:nvPr>
            <p:ph type="subTitle" idx="1"/>
          </p:nvPr>
        </p:nvSpPr>
        <p:spPr/>
        <p:txBody>
          <a:bodyPr>
            <a:normAutofit/>
          </a:bodyPr>
          <a:lstStyle/>
          <a:p>
            <a:r>
              <a:rPr lang="en-US" sz="2800" dirty="0"/>
              <a:t>Chair:  Roy Perry (Alarm.com, Inc.)</a:t>
            </a:r>
          </a:p>
          <a:p>
            <a:r>
              <a:rPr lang="en-US" sz="2800" dirty="0"/>
              <a:t>Vice-Chair:  Jim Hunter (Delos Living LLC) </a:t>
            </a:r>
          </a:p>
          <a:p>
            <a:endParaRPr lang="en-US" dirty="0"/>
          </a:p>
          <a:p>
            <a:endParaRPr lang="en-US" dirty="0"/>
          </a:p>
          <a:p>
            <a:endParaRPr lang="en-US" dirty="0"/>
          </a:p>
        </p:txBody>
      </p:sp>
    </p:spTree>
    <p:extLst>
      <p:ext uri="{BB962C8B-B14F-4D97-AF65-F5344CB8AC3E}">
        <p14:creationId xmlns:p14="http://schemas.microsoft.com/office/powerpoint/2010/main" val="57392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12" name="Text Placeholder 12">
            <a:extLst>
              <a:ext uri="{FF2B5EF4-FFF2-40B4-BE49-F238E27FC236}">
                <a16:creationId xmlns:a16="http://schemas.microsoft.com/office/drawing/2014/main" id="{26BF53E5-B88D-473C-920E-E8E885F8CCF4}"/>
              </a:ext>
            </a:extLst>
          </p:cNvPr>
          <p:cNvSpPr>
            <a:spLocks noGrp="1"/>
          </p:cNvSpPr>
          <p:nvPr>
            <p:ph type="body" sz="quarter" idx="12"/>
          </p:nvPr>
        </p:nvSpPr>
        <p:spPr>
          <a:xfrm>
            <a:off x="839788" y="1233488"/>
            <a:ext cx="11189722" cy="3388846"/>
          </a:xfrm>
        </p:spPr>
        <p:txBody>
          <a:bodyPr>
            <a:normAutofit/>
          </a:bodyPr>
          <a:lstStyle/>
          <a:p>
            <a:pPr marL="0" indent="0">
              <a:buNone/>
            </a:pPr>
            <a:r>
              <a:rPr lang="en-US" dirty="0"/>
              <a:t>6.2 In Progress:  </a:t>
            </a:r>
          </a:p>
          <a:p>
            <a:pPr marL="0" indent="0">
              <a:buNone/>
            </a:pPr>
            <a:r>
              <a:rPr lang="en-US" b="1" dirty="0"/>
              <a:t>“Human Centric Lighting: Non-Energy Benefits of Lighting and its Smart Controls”</a:t>
            </a:r>
          </a:p>
          <a:p>
            <a:pPr marL="0" indent="0">
              <a:buNone/>
            </a:pPr>
            <a:endParaRPr lang="en-US" dirty="0"/>
          </a:p>
          <a:p>
            <a:pPr marL="0" indent="0">
              <a:buNone/>
            </a:pPr>
            <a:r>
              <a:rPr lang="en-US" dirty="0"/>
              <a:t> </a:t>
            </a:r>
          </a:p>
        </p:txBody>
      </p:sp>
      <p:sp>
        <p:nvSpPr>
          <p:cNvPr id="8" name="Rectangle 7">
            <a:extLst>
              <a:ext uri="{FF2B5EF4-FFF2-40B4-BE49-F238E27FC236}">
                <a16:creationId xmlns:a16="http://schemas.microsoft.com/office/drawing/2014/main" id="{18DA1BBE-C45E-4664-9DB7-4E6E40437487}"/>
              </a:ext>
            </a:extLst>
          </p:cNvPr>
          <p:cNvSpPr/>
          <p:nvPr/>
        </p:nvSpPr>
        <p:spPr>
          <a:xfrm>
            <a:off x="833388" y="3057958"/>
            <a:ext cx="6096000" cy="230832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Human Centric Lighting Society (Chair)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err="1">
                <a:ln>
                  <a:noFill/>
                </a:ln>
                <a:solidFill>
                  <a:srgbClr val="464646"/>
                </a:solidFill>
                <a:effectLst/>
                <a:uLnTx/>
                <a:uFillTx/>
                <a:latin typeface="Montserrat"/>
                <a:ea typeface="+mn-ea"/>
                <a:cs typeface="+mn-cs"/>
              </a:rPr>
              <a:t>ArcoLogix</a:t>
            </a:r>
            <a:r>
              <a:rPr kumimoji="0" lang="en-CA" sz="2400" b="0" i="0" u="none" strike="noStrike" kern="1200" cap="none" spc="0" normalizeH="0" baseline="0" noProof="0" dirty="0">
                <a:ln>
                  <a:noFill/>
                </a:ln>
                <a:solidFill>
                  <a:srgbClr val="464646"/>
                </a:solidFill>
                <a:effectLst/>
                <a:uLnTx/>
                <a:uFillTx/>
                <a:latin typeface="Montserrat"/>
                <a:ea typeface="+mn-ea"/>
                <a:cs typeface="+mn-cs"/>
              </a:rPr>
              <a:t> LLC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Control4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National Electrical Manufacturers Association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err="1">
                <a:ln>
                  <a:noFill/>
                </a:ln>
                <a:solidFill>
                  <a:srgbClr val="464646"/>
                </a:solidFill>
                <a:effectLst/>
                <a:uLnTx/>
                <a:uFillTx/>
                <a:latin typeface="Montserrat"/>
                <a:ea typeface="+mn-ea"/>
                <a:cs typeface="+mn-cs"/>
              </a:rPr>
              <a:t>Syska</a:t>
            </a:r>
            <a:r>
              <a:rPr kumimoji="0" lang="en-CA" sz="2400" b="0" i="0" u="none" strike="noStrike" kern="1200" cap="none" spc="0" normalizeH="0" baseline="0" noProof="0" dirty="0">
                <a:ln>
                  <a:noFill/>
                </a:ln>
                <a:solidFill>
                  <a:srgbClr val="464646"/>
                </a:solidFill>
                <a:effectLst/>
                <a:uLnTx/>
                <a:uFillTx/>
                <a:latin typeface="Montserrat"/>
                <a:ea typeface="+mn-ea"/>
                <a:cs typeface="+mn-cs"/>
              </a:rPr>
              <a:t> Hennessy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UL LLC</a:t>
            </a:r>
          </a:p>
        </p:txBody>
      </p:sp>
      <p:pic>
        <p:nvPicPr>
          <p:cNvPr id="11" name="Picture 10">
            <a:extLst>
              <a:ext uri="{FF2B5EF4-FFF2-40B4-BE49-F238E27FC236}">
                <a16:creationId xmlns:a16="http://schemas.microsoft.com/office/drawing/2014/main" id="{0593DCBB-7AAF-4AB0-B145-1EEA6E725192}"/>
              </a:ext>
            </a:extLst>
          </p:cNvPr>
          <p:cNvPicPr>
            <a:picLocks noChangeAspect="1"/>
          </p:cNvPicPr>
          <p:nvPr/>
        </p:nvPicPr>
        <p:blipFill>
          <a:blip r:embed="rId2"/>
          <a:stretch>
            <a:fillRect/>
          </a:stretch>
        </p:blipFill>
        <p:spPr>
          <a:xfrm>
            <a:off x="8950798" y="3133758"/>
            <a:ext cx="1488576" cy="1488576"/>
          </a:xfrm>
          <a:prstGeom prst="rect">
            <a:avLst/>
          </a:prstGeom>
        </p:spPr>
      </p:pic>
    </p:spTree>
    <p:extLst>
      <p:ext uri="{BB962C8B-B14F-4D97-AF65-F5344CB8AC3E}">
        <p14:creationId xmlns:p14="http://schemas.microsoft.com/office/powerpoint/2010/main" val="720284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13" name="Text Placeholder 9">
            <a:extLst>
              <a:ext uri="{FF2B5EF4-FFF2-40B4-BE49-F238E27FC236}">
                <a16:creationId xmlns:a16="http://schemas.microsoft.com/office/drawing/2014/main" id="{5EBA3C3A-26F7-4697-89FF-46569E674F13}"/>
              </a:ext>
            </a:extLst>
          </p:cNvPr>
          <p:cNvSpPr>
            <a:spLocks noGrp="1"/>
          </p:cNvSpPr>
          <p:nvPr>
            <p:ph type="body" sz="quarter" idx="12"/>
          </p:nvPr>
        </p:nvSpPr>
        <p:spPr>
          <a:xfrm>
            <a:off x="839788" y="1233488"/>
            <a:ext cx="10512425" cy="1339060"/>
          </a:xfrm>
        </p:spPr>
        <p:txBody>
          <a:bodyPr>
            <a:normAutofit/>
          </a:bodyPr>
          <a:lstStyle/>
          <a:p>
            <a:pPr marL="0" indent="0">
              <a:buNone/>
            </a:pPr>
            <a:r>
              <a:rPr lang="en-US" dirty="0"/>
              <a:t>6.2 In Progress:  </a:t>
            </a:r>
          </a:p>
          <a:p>
            <a:pPr marL="0" indent="0">
              <a:buNone/>
            </a:pPr>
            <a:r>
              <a:rPr lang="en-US" b="1" dirty="0"/>
              <a:t>“Connected Home Cybersecurity Regulations” </a:t>
            </a:r>
          </a:p>
          <a:p>
            <a:endParaRPr lang="en-CA" dirty="0"/>
          </a:p>
        </p:txBody>
      </p:sp>
      <p:sp>
        <p:nvSpPr>
          <p:cNvPr id="14" name="TextBox 13">
            <a:extLst>
              <a:ext uri="{FF2B5EF4-FFF2-40B4-BE49-F238E27FC236}">
                <a16:creationId xmlns:a16="http://schemas.microsoft.com/office/drawing/2014/main" id="{0C0A06F8-8107-4521-8942-951765774CE4}"/>
              </a:ext>
            </a:extLst>
          </p:cNvPr>
          <p:cNvSpPr txBox="1"/>
          <p:nvPr/>
        </p:nvSpPr>
        <p:spPr>
          <a:xfrm>
            <a:off x="885147" y="2777748"/>
            <a:ext cx="12091121" cy="1754326"/>
          </a:xfrm>
          <a:prstGeom prst="rect">
            <a:avLst/>
          </a:prstGeom>
          <a:noFill/>
        </p:spPr>
        <p:txBody>
          <a:bodyPr wrap="square" numCol="2" rtlCol="0">
            <a:spAutoFit/>
          </a:bodyPr>
          <a:lstStyle/>
          <a:p>
            <a:pPr lvl="0">
              <a:defRPr/>
            </a:pPr>
            <a:r>
              <a:rPr lang="en-US" sz="2400" dirty="0">
                <a:solidFill>
                  <a:srgbClr val="464646"/>
                </a:solidFill>
              </a:rPr>
              <a:t>P.A.ID Strategies </a:t>
            </a:r>
            <a:r>
              <a:rPr kumimoji="0" lang="en-US" sz="2400" b="0" i="0" u="none" strike="noStrike" kern="1200" cap="none" spc="0" normalizeH="0" baseline="0" noProof="0" dirty="0">
                <a:ln>
                  <a:noFill/>
                </a:ln>
                <a:solidFill>
                  <a:srgbClr val="464646"/>
                </a:solidFill>
                <a:effectLst/>
                <a:uLnTx/>
                <a:uFillTx/>
                <a:latin typeface="Montserrat"/>
                <a:ea typeface="+mn-ea"/>
                <a:cs typeface="+mn-cs"/>
              </a:rPr>
              <a:t>(Chair)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64646"/>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64646"/>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64646"/>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64646"/>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64646"/>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64646"/>
              </a:solidFill>
              <a:effectLst/>
              <a:uLnTx/>
              <a:uFillTx/>
              <a:latin typeface="Montserrat"/>
              <a:ea typeface="+mn-ea"/>
              <a:cs typeface="+mn-cs"/>
            </a:endParaRPr>
          </a:p>
        </p:txBody>
      </p:sp>
      <p:pic>
        <p:nvPicPr>
          <p:cNvPr id="16" name="Picture 15">
            <a:extLst>
              <a:ext uri="{FF2B5EF4-FFF2-40B4-BE49-F238E27FC236}">
                <a16:creationId xmlns:a16="http://schemas.microsoft.com/office/drawing/2014/main" id="{9B9D97A8-350D-4EED-BC49-035DF7EF8505}"/>
              </a:ext>
            </a:extLst>
          </p:cNvPr>
          <p:cNvPicPr>
            <a:picLocks noChangeAspect="1"/>
          </p:cNvPicPr>
          <p:nvPr/>
        </p:nvPicPr>
        <p:blipFill>
          <a:blip r:embed="rId2"/>
          <a:stretch>
            <a:fillRect/>
          </a:stretch>
        </p:blipFill>
        <p:spPr>
          <a:xfrm>
            <a:off x="8950798" y="2777748"/>
            <a:ext cx="1488576" cy="1488576"/>
          </a:xfrm>
          <a:prstGeom prst="rect">
            <a:avLst/>
          </a:prstGeom>
        </p:spPr>
      </p:pic>
    </p:spTree>
    <p:extLst>
      <p:ext uri="{BB962C8B-B14F-4D97-AF65-F5344CB8AC3E}">
        <p14:creationId xmlns:p14="http://schemas.microsoft.com/office/powerpoint/2010/main" val="1299466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13" name="Text Placeholder 9">
            <a:extLst>
              <a:ext uri="{FF2B5EF4-FFF2-40B4-BE49-F238E27FC236}">
                <a16:creationId xmlns:a16="http://schemas.microsoft.com/office/drawing/2014/main" id="{5EBA3C3A-26F7-4697-89FF-46569E674F13}"/>
              </a:ext>
            </a:extLst>
          </p:cNvPr>
          <p:cNvSpPr>
            <a:spLocks noGrp="1"/>
          </p:cNvSpPr>
          <p:nvPr>
            <p:ph type="body" sz="quarter" idx="12"/>
          </p:nvPr>
        </p:nvSpPr>
        <p:spPr>
          <a:xfrm>
            <a:off x="839788" y="1233488"/>
            <a:ext cx="10512425" cy="1339060"/>
          </a:xfrm>
        </p:spPr>
        <p:txBody>
          <a:bodyPr>
            <a:normAutofit lnSpcReduction="10000"/>
          </a:bodyPr>
          <a:lstStyle/>
          <a:p>
            <a:pPr marL="0" indent="0">
              <a:buNone/>
            </a:pPr>
            <a:r>
              <a:rPr lang="en-US" dirty="0"/>
              <a:t>6.2 In Progress:  </a:t>
            </a:r>
          </a:p>
          <a:p>
            <a:pPr marL="0" indent="0">
              <a:buNone/>
            </a:pPr>
            <a:r>
              <a:rPr lang="en-US" b="1" dirty="0"/>
              <a:t>“Part 2:  The Evolution of Integrating </a:t>
            </a:r>
            <a:r>
              <a:rPr lang="en-US" b="1" dirty="0" err="1"/>
              <a:t>LiFi</a:t>
            </a:r>
            <a:r>
              <a:rPr lang="en-US" b="1" dirty="0"/>
              <a:t> Technology into Smart Lighting and Control Systems for the  Intelligent Building” </a:t>
            </a:r>
          </a:p>
          <a:p>
            <a:endParaRPr lang="en-CA" dirty="0"/>
          </a:p>
        </p:txBody>
      </p:sp>
      <p:pic>
        <p:nvPicPr>
          <p:cNvPr id="16" name="Picture 15">
            <a:extLst>
              <a:ext uri="{FF2B5EF4-FFF2-40B4-BE49-F238E27FC236}">
                <a16:creationId xmlns:a16="http://schemas.microsoft.com/office/drawing/2014/main" id="{9B9D97A8-350D-4EED-BC49-035DF7EF8505}"/>
              </a:ext>
            </a:extLst>
          </p:cNvPr>
          <p:cNvPicPr>
            <a:picLocks noChangeAspect="1"/>
          </p:cNvPicPr>
          <p:nvPr/>
        </p:nvPicPr>
        <p:blipFill>
          <a:blip r:embed="rId2"/>
          <a:stretch>
            <a:fillRect/>
          </a:stretch>
        </p:blipFill>
        <p:spPr>
          <a:xfrm>
            <a:off x="8950798" y="2777748"/>
            <a:ext cx="1488576" cy="1488576"/>
          </a:xfrm>
          <a:prstGeom prst="rect">
            <a:avLst/>
          </a:prstGeom>
        </p:spPr>
      </p:pic>
      <p:sp>
        <p:nvSpPr>
          <p:cNvPr id="2" name="TextBox 1">
            <a:extLst>
              <a:ext uri="{FF2B5EF4-FFF2-40B4-BE49-F238E27FC236}">
                <a16:creationId xmlns:a16="http://schemas.microsoft.com/office/drawing/2014/main" id="{50EA36A1-CFCB-47DD-AD3A-AC96B56558DB}"/>
              </a:ext>
            </a:extLst>
          </p:cNvPr>
          <p:cNvSpPr txBox="1"/>
          <p:nvPr/>
        </p:nvSpPr>
        <p:spPr>
          <a:xfrm>
            <a:off x="901334" y="2815671"/>
            <a:ext cx="12877800" cy="3262432"/>
          </a:xfrm>
          <a:prstGeom prst="rect">
            <a:avLst/>
          </a:prstGeom>
          <a:noFill/>
        </p:spPr>
        <p:txBody>
          <a:bodyPr wrap="square" numCol="2" rtlCol="0">
            <a:spAutoFit/>
          </a:bodyPr>
          <a:lstStyle/>
          <a:p>
            <a:pPr lvl="0"/>
            <a:r>
              <a:rPr lang="en-US" sz="2400" dirty="0">
                <a:solidFill>
                  <a:srgbClr val="464646"/>
                </a:solidFill>
              </a:rPr>
              <a:t>Wharton County Junior College</a:t>
            </a:r>
          </a:p>
          <a:p>
            <a:pPr lvl="0"/>
            <a:r>
              <a:rPr lang="en-US" sz="2400" dirty="0">
                <a:solidFill>
                  <a:srgbClr val="464646"/>
                </a:solidFill>
              </a:rPr>
              <a:t>Acuity Brands, Inc.</a:t>
            </a:r>
          </a:p>
          <a:p>
            <a:pPr lvl="0"/>
            <a:r>
              <a:rPr lang="en-US" sz="2400" dirty="0" err="1">
                <a:solidFill>
                  <a:srgbClr val="464646"/>
                </a:solidFill>
              </a:rPr>
              <a:t>ArcoLogix</a:t>
            </a:r>
            <a:r>
              <a:rPr lang="en-US" sz="2400" dirty="0">
                <a:solidFill>
                  <a:srgbClr val="464646"/>
                </a:solidFill>
              </a:rPr>
              <a:t> LLC</a:t>
            </a:r>
          </a:p>
          <a:p>
            <a:pPr lvl="0"/>
            <a:r>
              <a:rPr lang="en-US" sz="2400" dirty="0" err="1">
                <a:solidFill>
                  <a:srgbClr val="464646"/>
                </a:solidFill>
              </a:rPr>
              <a:t>SnapAV</a:t>
            </a:r>
            <a:endParaRPr lang="en-US" sz="2400" dirty="0">
              <a:solidFill>
                <a:srgbClr val="464646"/>
              </a:solidFill>
            </a:endParaRPr>
          </a:p>
          <a:p>
            <a:pPr lvl="0"/>
            <a:r>
              <a:rPr lang="en-US" sz="2400" dirty="0">
                <a:solidFill>
                  <a:srgbClr val="464646"/>
                </a:solidFill>
              </a:rPr>
              <a:t>Ken Wacks Associates</a:t>
            </a:r>
          </a:p>
          <a:p>
            <a:pPr lvl="0"/>
            <a:r>
              <a:rPr lang="en-US" sz="2400" dirty="0">
                <a:solidFill>
                  <a:srgbClr val="464646"/>
                </a:solidFill>
              </a:rPr>
              <a:t>National Electrical Manufacturers Association</a:t>
            </a:r>
          </a:p>
          <a:p>
            <a:pPr lvl="0"/>
            <a:r>
              <a:rPr lang="en-US" sz="2400" dirty="0">
                <a:solidFill>
                  <a:srgbClr val="464646"/>
                </a:solidFill>
              </a:rPr>
              <a:t>Telecommunications Industry Association (TIA)</a:t>
            </a:r>
          </a:p>
          <a:p>
            <a:pPr lvl="0"/>
            <a:endParaRPr lang="en-CA" sz="2400" dirty="0">
              <a:solidFill>
                <a:srgbClr val="464646"/>
              </a:solidFill>
              <a:latin typeface="Montserrat"/>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p:txBody>
      </p:sp>
    </p:spTree>
    <p:extLst>
      <p:ext uri="{BB962C8B-B14F-4D97-AF65-F5344CB8AC3E}">
        <p14:creationId xmlns:p14="http://schemas.microsoft.com/office/powerpoint/2010/main" val="592978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71510"/>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8" name="Rectangle 7">
            <a:extLst>
              <a:ext uri="{FF2B5EF4-FFF2-40B4-BE49-F238E27FC236}">
                <a16:creationId xmlns:a16="http://schemas.microsoft.com/office/drawing/2014/main" id="{6905132D-210A-4783-BB7A-D763FAE872C9}"/>
              </a:ext>
            </a:extLst>
          </p:cNvPr>
          <p:cNvSpPr/>
          <p:nvPr/>
        </p:nvSpPr>
        <p:spPr>
          <a:xfrm>
            <a:off x="1340459" y="2468271"/>
            <a:ext cx="9029700" cy="646331"/>
          </a:xfrm>
          <a:prstGeom prst="rect">
            <a:avLst/>
          </a:prstGeom>
        </p:spPr>
        <p:txBody>
          <a:bodyPr wrap="square">
            <a:spAutoFit/>
          </a:bodyPr>
          <a:lstStyle/>
          <a:p>
            <a:pPr marL="457200" marR="0" lvl="0" indent="-228600" algn="l" defTabSz="914400" rtl="0" eaLnBrk="1" fontAlgn="auto" latinLnBrk="0" hangingPunct="1">
              <a:lnSpc>
                <a:spcPct val="100000"/>
              </a:lnSpc>
              <a:spcBef>
                <a:spcPts val="0"/>
              </a:spcBef>
              <a:spcAft>
                <a:spcPts val="0"/>
              </a:spcAft>
              <a:buClrTx/>
              <a:buSzTx/>
              <a:buFontTx/>
              <a:buNone/>
              <a:tabLst>
                <a:tab pos="51435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All proposals and previously completed CHC White Papers can be downloaded at: </a:t>
            </a:r>
            <a:endParaRPr kumimoji="0" lang="en-CA" sz="2400" b="0" i="0" u="none" strike="noStrike" kern="1200" cap="none" spc="0" normalizeH="0" baseline="0" noProof="0" dirty="0">
              <a:ln>
                <a:noFill/>
              </a:ln>
              <a:solidFill>
                <a:srgbClr val="E83E1D"/>
              </a:solidFill>
              <a:effectLst/>
              <a:uLnTx/>
              <a:uFillTx/>
              <a:latin typeface="Arial" panose="020B0604020202020204" pitchFamily="34" charset="0"/>
              <a:ea typeface="Times New Roman" panose="02020603050405020304" pitchFamily="18" charset="0"/>
              <a:cs typeface="+mn-cs"/>
            </a:endParaRPr>
          </a:p>
          <a:p>
            <a:pPr marL="457200" marR="0" lvl="0" indent="-228600" algn="l" defTabSz="914400" rtl="0" eaLnBrk="1" fontAlgn="auto" latinLnBrk="0" hangingPunct="1">
              <a:lnSpc>
                <a:spcPct val="100000"/>
              </a:lnSpc>
              <a:spcBef>
                <a:spcPts val="0"/>
              </a:spcBef>
              <a:spcAft>
                <a:spcPts val="0"/>
              </a:spcAft>
              <a:buClrTx/>
              <a:buSzTx/>
              <a:buFontTx/>
              <a:buNone/>
              <a:tabLst>
                <a:tab pos="51435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1800" b="0" i="0" u="sng"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mn-cs"/>
                <a:hlinkClick r:id="rId2"/>
              </a:rPr>
              <a:t>www.caba.org/whitepapers</a:t>
            </a:r>
            <a:endParaRPr kumimoji="0" lang="en-CA" sz="2400" b="0" i="0" u="none" strike="noStrike" kern="1200" cap="none" spc="0" normalizeH="0" baseline="0" noProof="0" dirty="0">
              <a:ln>
                <a:noFill/>
              </a:ln>
              <a:solidFill>
                <a:srgbClr val="E83E1D"/>
              </a:solidFill>
              <a:effectLst/>
              <a:uLnTx/>
              <a:uFillTx/>
              <a:latin typeface="Arial" panose="020B0604020202020204" pitchFamily="34" charset="0"/>
              <a:ea typeface="Times New Roman" panose="02020603050405020304" pitchFamily="18" charset="0"/>
              <a:cs typeface="+mn-cs"/>
            </a:endParaRPr>
          </a:p>
        </p:txBody>
      </p:sp>
      <p:pic>
        <p:nvPicPr>
          <p:cNvPr id="8194" name="Picture 2" descr="http://www.caba.org/images/CABA-RP-XL.png">
            <a:extLst>
              <a:ext uri="{FF2B5EF4-FFF2-40B4-BE49-F238E27FC236}">
                <a16:creationId xmlns:a16="http://schemas.microsoft.com/office/drawing/2014/main" id="{B76E08E8-2C79-46C5-A559-5E3C36DB1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315" y="3845507"/>
            <a:ext cx="4286250" cy="1333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A9A0781-BFB3-4827-8F74-2629FB5CF485}"/>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pic>
        <p:nvPicPr>
          <p:cNvPr id="7" name="Picture Placeholder 5" descr="Study Island Benchmarks &amp; Predictive Validity - With our latest research, we've found promising results regarding the predictive validity of Study … | Pinteres…">
            <a:extLst>
              <a:ext uri="{FF2B5EF4-FFF2-40B4-BE49-F238E27FC236}">
                <a16:creationId xmlns:a16="http://schemas.microsoft.com/office/drawing/2014/main" id="{9137AAE6-2CDA-44CD-95E8-05B73E341D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336351" y="3669551"/>
            <a:ext cx="1876937" cy="1685413"/>
          </a:xfrm>
          <a:prstGeom prst="rect">
            <a:avLst/>
          </a:prstGeom>
        </p:spPr>
      </p:pic>
    </p:spTree>
    <p:extLst>
      <p:ext uri="{BB962C8B-B14F-4D97-AF65-F5344CB8AC3E}">
        <p14:creationId xmlns:p14="http://schemas.microsoft.com/office/powerpoint/2010/main" val="3828261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7.  New Business</a:t>
            </a:r>
            <a:br>
              <a:rPr lang="en-US" dirty="0"/>
            </a:br>
            <a:r>
              <a:rPr lang="en-US" sz="2800" dirty="0"/>
              <a:t>Roy Perry (Alarm.com)</a:t>
            </a:r>
          </a:p>
        </p:txBody>
      </p:sp>
      <p:sp>
        <p:nvSpPr>
          <p:cNvPr id="3" name="Text Placeholder 2">
            <a:extLst>
              <a:ext uri="{FF2B5EF4-FFF2-40B4-BE49-F238E27FC236}">
                <a16:creationId xmlns:a16="http://schemas.microsoft.com/office/drawing/2014/main" id="{49BBA79F-5F7E-4DC1-BE4A-E43D184D8E06}"/>
              </a:ext>
            </a:extLst>
          </p:cNvPr>
          <p:cNvSpPr>
            <a:spLocks noGrp="1"/>
          </p:cNvSpPr>
          <p:nvPr>
            <p:ph type="body" sz="quarter" idx="12"/>
          </p:nvPr>
        </p:nvSpPr>
        <p:spPr/>
        <p:txBody>
          <a:bodyPr/>
          <a:lstStyle/>
          <a:p>
            <a:pPr marL="0" indent="0">
              <a:buNone/>
            </a:pPr>
            <a:r>
              <a:rPr lang="en-US" dirty="0"/>
              <a:t>Other new CHC business? </a:t>
            </a:r>
          </a:p>
          <a:p>
            <a:endParaRPr lang="en-CA" dirty="0"/>
          </a:p>
        </p:txBody>
      </p:sp>
      <p:sp>
        <p:nvSpPr>
          <p:cNvPr id="2" name="Slide Number Placeholder 1">
            <a:extLst>
              <a:ext uri="{FF2B5EF4-FFF2-40B4-BE49-F238E27FC236}">
                <a16:creationId xmlns:a16="http://schemas.microsoft.com/office/drawing/2014/main" id="{DA68B010-FF9B-49AB-B01C-00EBC2262BB9}"/>
              </a:ext>
            </a:extLst>
          </p:cNvPr>
          <p:cNvSpPr>
            <a:spLocks noGrp="1"/>
          </p:cNvSpPr>
          <p:nvPr>
            <p:ph type="sldNum" sz="quarter" idx="14"/>
          </p:nvPr>
        </p:nvSpPr>
        <p:spPr/>
        <p:txBody>
          <a:bodyPr/>
          <a:lstStyle/>
          <a:p>
            <a:fld id="{4658F449-AC56-C64A-8488-86A10DE691DA}" type="slidenum">
              <a:rPr lang="en-US" smtClean="0"/>
              <a:pPr/>
              <a:t>14</a:t>
            </a:fld>
            <a:endParaRPr lang="en-US"/>
          </a:p>
        </p:txBody>
      </p:sp>
      <p:pic>
        <p:nvPicPr>
          <p:cNvPr id="7" name="Picture 2" descr="Image result for new business">
            <a:extLst>
              <a:ext uri="{FF2B5EF4-FFF2-40B4-BE49-F238E27FC236}">
                <a16:creationId xmlns:a16="http://schemas.microsoft.com/office/drawing/2014/main" id="{74250A0E-168D-406B-B86D-D4B7B22AB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138" y="2123055"/>
            <a:ext cx="5334000" cy="3714750"/>
          </a:xfrm>
          <a:prstGeom prst="rect">
            <a:avLst/>
          </a:prstGeom>
          <a:effectLst>
            <a:glow rad="279400">
              <a:srgbClr val="E83E1D">
                <a:alpha val="26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635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1193" y="3297310"/>
            <a:ext cx="9332006" cy="3154710"/>
          </a:xfrm>
          <a:prstGeom prst="rect">
            <a:avLst/>
          </a:prstGeom>
        </p:spPr>
        <p:txBody>
          <a:bodyPr wrap="square">
            <a:spAutoFit/>
          </a:bodyPr>
          <a:lstStyle/>
          <a:p>
            <a:pPr algn="ctr"/>
            <a:r>
              <a:rPr lang="en-US" altLang="en-US" sz="3200" b="1" dirty="0">
                <a:latin typeface="Calibri" pitchFamily="34" charset="0"/>
              </a:rPr>
              <a:t>Continental Automated Buildings Association (CABA)</a:t>
            </a:r>
            <a:br>
              <a:rPr lang="en-US" altLang="en-US" sz="2400" b="1" dirty="0">
                <a:latin typeface="Calibri" pitchFamily="34" charset="0"/>
              </a:rPr>
            </a:br>
            <a:r>
              <a:rPr lang="en-US" altLang="en-US" sz="2400" b="1" dirty="0">
                <a:latin typeface="Calibri" pitchFamily="34" charset="0"/>
              </a:rPr>
              <a:t>caba@caba.org</a:t>
            </a:r>
            <a:br>
              <a:rPr lang="en-US" altLang="en-US" sz="2400" b="1" dirty="0">
                <a:latin typeface="Calibri" pitchFamily="34" charset="0"/>
              </a:rPr>
            </a:br>
            <a:r>
              <a:rPr lang="en-US" altLang="en-US" sz="2400" b="1" dirty="0">
                <a:latin typeface="Calibri" pitchFamily="34" charset="0"/>
              </a:rPr>
              <a:t>www.CABA.org</a:t>
            </a:r>
          </a:p>
          <a:p>
            <a:pPr algn="ctr"/>
            <a:r>
              <a:rPr lang="en-US" altLang="en-US" sz="2400" b="1" dirty="0">
                <a:latin typeface="Calibri" pitchFamily="34" charset="0"/>
                <a:hlinkClick r:id="rId2"/>
              </a:rPr>
              <a:t>www.caba.org/chc</a:t>
            </a:r>
            <a:endParaRPr lang="en-US" altLang="en-US" sz="2400" b="1" dirty="0">
              <a:latin typeface="Calibri" pitchFamily="34" charset="0"/>
            </a:endParaRPr>
          </a:p>
          <a:p>
            <a:pPr algn="ctr"/>
            <a:endParaRPr lang="en-US" altLang="en-US" sz="2400" b="1" dirty="0">
              <a:latin typeface="Calibri" pitchFamily="34" charset="0"/>
            </a:endParaRPr>
          </a:p>
          <a:p>
            <a:pPr algn="ctr"/>
            <a:endParaRPr lang="en-US" altLang="en-US" sz="2400" b="1" dirty="0">
              <a:latin typeface="Calibri" pitchFamily="34" charset="0"/>
            </a:endParaRPr>
          </a:p>
          <a:p>
            <a:pPr algn="ctr">
              <a:spcBef>
                <a:spcPts val="1800"/>
              </a:spcBef>
            </a:pPr>
            <a:r>
              <a:rPr lang="en-CA" altLang="en-US" sz="3200" b="1" dirty="0">
                <a:solidFill>
                  <a:srgbClr val="E83E1D"/>
                </a:solidFill>
                <a:latin typeface="Calibri" pitchFamily="34" charset="0"/>
              </a:rPr>
              <a:t>Connect to what’s next™</a:t>
            </a:r>
            <a:endParaRPr lang="en-CA" altLang="en-US" sz="3200" b="1" dirty="0">
              <a:solidFill>
                <a:srgbClr val="E83E1D"/>
              </a:solidFill>
              <a:latin typeface="Calibri" pitchFamily="34" charset="0"/>
              <a:hlinkClick r:id="" action="ppaction://noaction"/>
            </a:endParaRPr>
          </a:p>
        </p:txBody>
      </p:sp>
      <p:sp>
        <p:nvSpPr>
          <p:cNvPr id="4" name="Title 1"/>
          <p:cNvSpPr>
            <a:spLocks noGrp="1"/>
          </p:cNvSpPr>
          <p:nvPr>
            <p:ph type="title"/>
          </p:nvPr>
        </p:nvSpPr>
        <p:spPr>
          <a:xfrm>
            <a:off x="838200" y="71510"/>
            <a:ext cx="6873240" cy="447675"/>
          </a:xfrm>
        </p:spPr>
        <p:txBody>
          <a:bodyPr/>
          <a:lstStyle/>
          <a:p>
            <a:r>
              <a:rPr lang="en-US" b="1" dirty="0"/>
              <a:t>8.  Adjournment</a:t>
            </a:r>
            <a:br>
              <a:rPr lang="en-US" dirty="0"/>
            </a:br>
            <a:r>
              <a:rPr lang="en-US" sz="2800" dirty="0"/>
              <a:t>Roy Perry (Alarm.com)</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3944" t="19875" r="5957" b="22630"/>
          <a:stretch>
            <a:fillRect/>
          </a:stretch>
        </p:blipFill>
        <p:spPr bwMode="auto">
          <a:xfrm>
            <a:off x="4274820" y="5057331"/>
            <a:ext cx="3624752" cy="862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8B41472F-A3EE-41D7-AE08-1F4E3C792660}"/>
              </a:ext>
            </a:extLst>
          </p:cNvPr>
          <p:cNvSpPr>
            <a:spLocks noGrp="1"/>
          </p:cNvSpPr>
          <p:nvPr>
            <p:ph type="sldNum" sz="quarter" idx="11"/>
          </p:nvPr>
        </p:nvSpPr>
        <p:spPr/>
        <p:txBody>
          <a:bodyPr/>
          <a:lstStyle/>
          <a:p>
            <a:fld id="{4658F449-AC56-C64A-8488-86A10DE691DA}" type="slidenum">
              <a:rPr lang="en-US" smtClean="0"/>
              <a:pPr/>
              <a:t>15</a:t>
            </a:fld>
            <a:endParaRPr lang="en-US"/>
          </a:p>
        </p:txBody>
      </p:sp>
      <p:sp>
        <p:nvSpPr>
          <p:cNvPr id="8" name="Rectangle 7">
            <a:extLst>
              <a:ext uri="{FF2B5EF4-FFF2-40B4-BE49-F238E27FC236}">
                <a16:creationId xmlns:a16="http://schemas.microsoft.com/office/drawing/2014/main" id="{994CAA25-984D-4484-838B-9B092E7155F2}"/>
              </a:ext>
            </a:extLst>
          </p:cNvPr>
          <p:cNvSpPr/>
          <p:nvPr/>
        </p:nvSpPr>
        <p:spPr>
          <a:xfrm>
            <a:off x="3465773" y="2032984"/>
            <a:ext cx="5094664" cy="492443"/>
          </a:xfrm>
          <a:prstGeom prst="rect">
            <a:avLst/>
          </a:prstGeom>
          <a:solidFill>
            <a:schemeClr val="accent5"/>
          </a:solidFill>
          <a:ln w="47625">
            <a:solidFill>
              <a:schemeClr val="tx2"/>
            </a:solidFill>
          </a:ln>
        </p:spPr>
        <p:txBody>
          <a:bodyPr wrap="none">
            <a:spAutoFit/>
          </a:bodyPr>
          <a:lstStyle/>
          <a:p>
            <a:pPr lvl="0"/>
            <a:r>
              <a:rPr lang="en-US" sz="2500" b="1" dirty="0">
                <a:solidFill>
                  <a:srgbClr val="E83E1D"/>
                </a:solidFill>
              </a:rPr>
              <a:t>Next CHC Meeting</a:t>
            </a:r>
            <a:r>
              <a:rPr lang="en-US" sz="2500" b="1">
                <a:solidFill>
                  <a:srgbClr val="E83E1D"/>
                </a:solidFill>
              </a:rPr>
              <a:t>: </a:t>
            </a:r>
            <a:r>
              <a:rPr lang="en-US" sz="2600" b="1">
                <a:solidFill>
                  <a:schemeClr val="tx2"/>
                </a:solidFill>
              </a:rPr>
              <a:t>November</a:t>
            </a:r>
            <a:r>
              <a:rPr lang="en-US" sz="2600" b="1" dirty="0">
                <a:solidFill>
                  <a:schemeClr val="tx2"/>
                </a:solidFill>
              </a:rPr>
              <a:t> </a:t>
            </a:r>
            <a:r>
              <a:rPr lang="en-US" sz="2600" b="1">
                <a:solidFill>
                  <a:schemeClr val="tx2"/>
                </a:solidFill>
              </a:rPr>
              <a:t>2020</a:t>
            </a:r>
            <a:endParaRPr lang="en-US" sz="2600" b="1" dirty="0">
              <a:solidFill>
                <a:schemeClr val="tx2"/>
              </a:solidFill>
            </a:endParaRPr>
          </a:p>
        </p:txBody>
      </p:sp>
    </p:spTree>
    <p:extLst>
      <p:ext uri="{BB962C8B-B14F-4D97-AF65-F5344CB8AC3E}">
        <p14:creationId xmlns:p14="http://schemas.microsoft.com/office/powerpoint/2010/main" val="293244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C8E147-0753-4CE0-AFEF-9DC7AB03098B}"/>
              </a:ext>
            </a:extLst>
          </p:cNvPr>
          <p:cNvPicPr>
            <a:picLocks noChangeAspect="1"/>
          </p:cNvPicPr>
          <p:nvPr/>
        </p:nvPicPr>
        <p:blipFill rotWithShape="1">
          <a:blip r:embed="rId2"/>
          <a:srcRect l="11037"/>
          <a:stretch/>
        </p:blipFill>
        <p:spPr>
          <a:xfrm>
            <a:off x="9662017" y="936211"/>
            <a:ext cx="2529983" cy="1706321"/>
          </a:xfrm>
          <a:prstGeom prst="rect">
            <a:avLst/>
          </a:prstGeom>
        </p:spPr>
      </p:pic>
      <p:sp>
        <p:nvSpPr>
          <p:cNvPr id="4" name="Title 3"/>
          <p:cNvSpPr>
            <a:spLocks noGrp="1"/>
          </p:cNvSpPr>
          <p:nvPr>
            <p:ph type="title"/>
          </p:nvPr>
        </p:nvSpPr>
        <p:spPr>
          <a:xfrm>
            <a:off x="838202" y="25935"/>
            <a:ext cx="7586929" cy="524107"/>
          </a:xfrm>
        </p:spPr>
        <p:txBody>
          <a:bodyPr/>
          <a:lstStyle/>
          <a:p>
            <a:r>
              <a:rPr lang="en-US" b="1" dirty="0"/>
              <a:t>1.  Agenda</a:t>
            </a:r>
            <a:br>
              <a:rPr lang="en-US" b="1" dirty="0"/>
            </a:br>
            <a:r>
              <a:rPr lang="en-US" sz="2800" dirty="0"/>
              <a:t>Greg Walker (CABA)</a:t>
            </a:r>
            <a:r>
              <a:rPr lang="en-US" sz="2800" b="1" dirty="0"/>
              <a:t> </a:t>
            </a:r>
            <a:endParaRPr lang="en-US" b="1" dirty="0"/>
          </a:p>
        </p:txBody>
      </p:sp>
      <p:sp>
        <p:nvSpPr>
          <p:cNvPr id="5" name="Text Placeholder 4"/>
          <p:cNvSpPr>
            <a:spLocks noGrp="1"/>
          </p:cNvSpPr>
          <p:nvPr>
            <p:ph type="body" sz="quarter" idx="12"/>
          </p:nvPr>
        </p:nvSpPr>
        <p:spPr>
          <a:xfrm>
            <a:off x="839793" y="1299573"/>
            <a:ext cx="11156464" cy="4932362"/>
          </a:xfrm>
        </p:spPr>
        <p:txBody>
          <a:bodyPr>
            <a:normAutofit fontScale="92500" lnSpcReduction="10000"/>
          </a:bodyPr>
          <a:lstStyle/>
          <a:p>
            <a:pPr marL="0" indent="0">
              <a:buNone/>
            </a:pPr>
            <a:r>
              <a:rPr lang="en-US" sz="2400" dirty="0"/>
              <a:t>1.    Agenda</a:t>
            </a:r>
          </a:p>
          <a:p>
            <a:pPr marL="0" indent="0">
              <a:buNone/>
            </a:pPr>
            <a:r>
              <a:rPr lang="en-US" sz="2400" dirty="0"/>
              <a:t>2.    Call to Order, Welcome, Introductions, about the CHC</a:t>
            </a:r>
          </a:p>
          <a:p>
            <a:pPr marL="457200" indent="-457200">
              <a:buAutoNum type="arabicPeriod" startAt="3"/>
            </a:pPr>
            <a:r>
              <a:rPr lang="en-US" sz="2400" dirty="0"/>
              <a:t>Administrative </a:t>
            </a:r>
          </a:p>
          <a:p>
            <a:pPr marL="457200" indent="-457200">
              <a:buAutoNum type="arabicPeriod" startAt="4"/>
            </a:pPr>
            <a:r>
              <a:rPr lang="en-US" sz="2400" dirty="0"/>
              <a:t>“Connected Home IoT Cybersecurity Guidelines, Standards and Verification Systems” </a:t>
            </a:r>
          </a:p>
          <a:p>
            <a:pPr marL="0" indent="0">
              <a:buNone/>
            </a:pPr>
            <a:r>
              <a:rPr lang="en-US" sz="2400" dirty="0"/>
              <a:t>	Panel Discussion (30 min) </a:t>
            </a:r>
          </a:p>
          <a:p>
            <a:pPr lvl="2">
              <a:buFontTx/>
              <a:buChar char="-"/>
            </a:pPr>
            <a:r>
              <a:rPr lang="en-US" sz="2400" dirty="0"/>
              <a:t>Jim Hunter (Delos Living LLC)</a:t>
            </a:r>
          </a:p>
          <a:p>
            <a:pPr lvl="2">
              <a:buFontTx/>
              <a:buChar char="-"/>
            </a:pPr>
            <a:r>
              <a:rPr lang="en-US" sz="2400" dirty="0"/>
              <a:t>Gonda Lamberink (UL LLC)</a:t>
            </a:r>
          </a:p>
          <a:p>
            <a:pPr lvl="2">
              <a:buFontTx/>
              <a:buChar char="-"/>
            </a:pPr>
            <a:r>
              <a:rPr lang="en-US" sz="2400" dirty="0"/>
              <a:t>Andre Ristaino (The International Society of Automation)</a:t>
            </a:r>
          </a:p>
          <a:p>
            <a:pPr lvl="2">
              <a:buFontTx/>
              <a:buChar char="-"/>
            </a:pPr>
            <a:r>
              <a:rPr lang="en-US" sz="2400" dirty="0"/>
              <a:t>Chris Larry (exp. US Services, Inc.)</a:t>
            </a:r>
          </a:p>
          <a:p>
            <a:pPr marL="0" indent="0">
              <a:buNone/>
            </a:pPr>
            <a:r>
              <a:rPr lang="en-US" sz="2400" dirty="0"/>
              <a:t>5.   Research Update </a:t>
            </a:r>
          </a:p>
          <a:p>
            <a:pPr marL="0" indent="0">
              <a:buNone/>
            </a:pPr>
            <a:r>
              <a:rPr lang="en-US" sz="2400" dirty="0"/>
              <a:t>6.   White Paper Sub-Committee Update </a:t>
            </a:r>
          </a:p>
          <a:p>
            <a:pPr marL="0" indent="0">
              <a:buNone/>
            </a:pPr>
            <a:r>
              <a:rPr lang="en-US" sz="2400" dirty="0"/>
              <a:t>7.   New Business 	</a:t>
            </a:r>
          </a:p>
          <a:p>
            <a:pPr marL="0" indent="0">
              <a:buNone/>
            </a:pPr>
            <a:r>
              <a:rPr lang="en-US" sz="2400" dirty="0"/>
              <a:t>8.   Adjournment</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l="3944" t="19875" r="5957" b="22630"/>
          <a:stretch>
            <a:fillRect/>
          </a:stretch>
        </p:blipFill>
        <p:spPr bwMode="auto">
          <a:xfrm>
            <a:off x="5541740" y="5311338"/>
            <a:ext cx="3676229" cy="874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03E6F4FB-BF07-48AE-AFF6-D4E572C2D504}"/>
              </a:ext>
            </a:extLst>
          </p:cNvPr>
          <p:cNvSpPr>
            <a:spLocks noGrp="1"/>
          </p:cNvSpPr>
          <p:nvPr>
            <p:ph type="sldNum" sz="quarter" idx="14"/>
          </p:nvPr>
        </p:nvSpPr>
        <p:spPr/>
        <p:txBody>
          <a:bodyPr/>
          <a:lstStyle/>
          <a:p>
            <a:fld id="{4658F449-AC56-C64A-8488-86A10DE691DA}" type="slidenum">
              <a:rPr lang="en-US" smtClean="0"/>
              <a:pPr/>
              <a:t>2</a:t>
            </a:fld>
            <a:endParaRPr lang="en-US" dirty="0"/>
          </a:p>
        </p:txBody>
      </p:sp>
    </p:spTree>
    <p:extLst>
      <p:ext uri="{BB962C8B-B14F-4D97-AF65-F5344CB8AC3E}">
        <p14:creationId xmlns:p14="http://schemas.microsoft.com/office/powerpoint/2010/main" val="2325718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xfrm>
            <a:off x="838202" y="81704"/>
            <a:ext cx="10275176" cy="524107"/>
          </a:xfrm>
        </p:spPr>
        <p:txBody>
          <a:bodyPr/>
          <a:lstStyle/>
          <a:p>
            <a:r>
              <a:rPr lang="en-US" altLang="en-US" b="1" dirty="0"/>
              <a:t>2.  Call to Order, Welcome, Introductions, About the CHC</a:t>
            </a:r>
            <a:br>
              <a:rPr lang="en-US" altLang="en-US" sz="2800" b="1" dirty="0"/>
            </a:br>
            <a:r>
              <a:rPr lang="en-US" altLang="en-US" sz="2800" dirty="0"/>
              <a:t>Roy Perry (Alarm.com)</a:t>
            </a:r>
            <a:br>
              <a:rPr lang="en-US" altLang="en-US" sz="2800" dirty="0"/>
            </a:br>
            <a:endParaRPr lang="en-US" altLang="en-US" sz="1800" dirty="0"/>
          </a:p>
        </p:txBody>
      </p:sp>
      <p:sp>
        <p:nvSpPr>
          <p:cNvPr id="5" name="Content Placeholder 1"/>
          <p:cNvSpPr txBox="1">
            <a:spLocks noChangeArrowheads="1"/>
          </p:cNvSpPr>
          <p:nvPr/>
        </p:nvSpPr>
        <p:spPr>
          <a:xfrm>
            <a:off x="1632040" y="5387396"/>
            <a:ext cx="8007566" cy="88649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1400" dirty="0"/>
              <a:t>Established in 2004, the CABA Connected Home Council initiates and reviews projects that relate to connected home and multiple dwelling unit technologies and applications.  The Council also examines industry opportunities that can accelerate the adoption of new technologies, consumer electronics and broadband services within the burgeoning connected home market.</a:t>
            </a:r>
          </a:p>
        </p:txBody>
      </p:sp>
      <p:sp>
        <p:nvSpPr>
          <p:cNvPr id="12" name="Rectangle 1"/>
          <p:cNvSpPr>
            <a:spLocks noChangeArrowheads="1"/>
          </p:cNvSpPr>
          <p:nvPr/>
        </p:nvSpPr>
        <p:spPr bwMode="auto">
          <a:xfrm>
            <a:off x="6780791" y="5978072"/>
            <a:ext cx="205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en-US" sz="1800" dirty="0">
                <a:solidFill>
                  <a:schemeClr val="accent1"/>
                </a:solidFill>
                <a:ea typeface="SimSun" pitchFamily="2" charset="-122"/>
              </a:rPr>
              <a:t>www.caba.org/chc</a:t>
            </a:r>
          </a:p>
        </p:txBody>
      </p:sp>
      <p:sp>
        <p:nvSpPr>
          <p:cNvPr id="10" name="Slide Number Placeholder 9">
            <a:extLst>
              <a:ext uri="{FF2B5EF4-FFF2-40B4-BE49-F238E27FC236}">
                <a16:creationId xmlns:a16="http://schemas.microsoft.com/office/drawing/2014/main" id="{224C967F-47BE-4373-9DB0-5AB38DAFD3D3}"/>
              </a:ext>
            </a:extLst>
          </p:cNvPr>
          <p:cNvSpPr>
            <a:spLocks noGrp="1"/>
          </p:cNvSpPr>
          <p:nvPr>
            <p:ph type="sldNum" sz="quarter" idx="11"/>
          </p:nvPr>
        </p:nvSpPr>
        <p:spPr/>
        <p:txBody>
          <a:bodyPr/>
          <a:lstStyle/>
          <a:p>
            <a:fld id="{4658F449-AC56-C64A-8488-86A10DE691DA}" type="slidenum">
              <a:rPr lang="en-US" smtClean="0"/>
              <a:pPr/>
              <a:t>3</a:t>
            </a:fld>
            <a:endParaRPr lang="en-US"/>
          </a:p>
        </p:txBody>
      </p:sp>
      <p:sp>
        <p:nvSpPr>
          <p:cNvPr id="20" name="Rectangle 5">
            <a:extLst>
              <a:ext uri="{FF2B5EF4-FFF2-40B4-BE49-F238E27FC236}">
                <a16:creationId xmlns:a16="http://schemas.microsoft.com/office/drawing/2014/main" id="{9A180298-D8A2-41A9-82A5-C62A97EC0FC9}"/>
              </a:ext>
            </a:extLst>
          </p:cNvPr>
          <p:cNvSpPr>
            <a:spLocks noChangeArrowheads="1"/>
          </p:cNvSpPr>
          <p:nvPr/>
        </p:nvSpPr>
        <p:spPr bwMode="auto">
          <a:xfrm>
            <a:off x="833388" y="3188687"/>
            <a:ext cx="2655032"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Roy Perry </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VP </a:t>
            </a:r>
            <a:r>
              <a:rPr lang="fr-FR" altLang="en-US" sz="1600" dirty="0" err="1">
                <a:solidFill>
                  <a:schemeClr val="tx1"/>
                </a:solidFill>
                <a:ea typeface="SimSun" pitchFamily="2" charset="-122"/>
                <a:cs typeface="Arial" pitchFamily="34" charset="0"/>
              </a:rPr>
              <a:t>Ecosystem</a:t>
            </a:r>
            <a:r>
              <a:rPr lang="fr-FR" altLang="en-US" sz="1600" dirty="0">
                <a:solidFill>
                  <a:schemeClr val="tx1"/>
                </a:solidFill>
                <a:ea typeface="SimSun" pitchFamily="2" charset="-122"/>
                <a:cs typeface="Arial" pitchFamily="34" charset="0"/>
              </a:rPr>
              <a:t> Alliances</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Alarm.com</a:t>
            </a:r>
            <a:endParaRPr lang="en-CA" altLang="en-US" sz="1600" dirty="0">
              <a:solidFill>
                <a:schemeClr val="tx1"/>
              </a:solidFill>
              <a:ea typeface="SimSun" pitchFamily="2" charset="-122"/>
              <a:cs typeface="Arial" pitchFamily="34" charset="0"/>
            </a:endParaRPr>
          </a:p>
        </p:txBody>
      </p:sp>
      <p:pic>
        <p:nvPicPr>
          <p:cNvPr id="23" name="Picture 2" descr="C:\Users\walkerg\AppData\Local\Microsoft\Windows\Temporary Internet Files\Content.Outlook\MH9LZ0E4\Perry09.jpg">
            <a:extLst>
              <a:ext uri="{FF2B5EF4-FFF2-40B4-BE49-F238E27FC236}">
                <a16:creationId xmlns:a16="http://schemas.microsoft.com/office/drawing/2014/main" id="{97210C35-6DFA-4150-8ACF-1D746F1798A5}"/>
              </a:ext>
            </a:extLst>
          </p:cNvPr>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t="5777" b="26990"/>
          <a:stretch/>
        </p:blipFill>
        <p:spPr bwMode="auto">
          <a:xfrm>
            <a:off x="939609" y="1265699"/>
            <a:ext cx="1828800" cy="183668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caba.org/images/logos/100010.jpg">
            <a:extLst>
              <a:ext uri="{FF2B5EF4-FFF2-40B4-BE49-F238E27FC236}">
                <a16:creationId xmlns:a16="http://schemas.microsoft.com/office/drawing/2014/main" id="{E4F947C5-20E8-4011-BFAD-FCCE6E19F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24" y="4235040"/>
            <a:ext cx="2154932" cy="48486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5">
            <a:extLst>
              <a:ext uri="{FF2B5EF4-FFF2-40B4-BE49-F238E27FC236}">
                <a16:creationId xmlns:a16="http://schemas.microsoft.com/office/drawing/2014/main" id="{D192157D-D6BC-4F96-9997-DD75DB91E493}"/>
              </a:ext>
            </a:extLst>
          </p:cNvPr>
          <p:cNvSpPr>
            <a:spLocks noChangeArrowheads="1"/>
          </p:cNvSpPr>
          <p:nvPr/>
        </p:nvSpPr>
        <p:spPr bwMode="auto">
          <a:xfrm>
            <a:off x="3739562" y="3181496"/>
            <a:ext cx="2421093"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Jim Hunter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Chief Technology Officer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Delos Living LLC</a:t>
            </a:r>
            <a:endParaRPr lang="en-CA" altLang="en-US" sz="1600" dirty="0">
              <a:solidFill>
                <a:schemeClr val="tx1"/>
              </a:solidFill>
              <a:ea typeface="SimSun" pitchFamily="2" charset="-122"/>
              <a:cs typeface="Arial" pitchFamily="34" charset="0"/>
            </a:endParaRPr>
          </a:p>
        </p:txBody>
      </p:sp>
      <p:pic>
        <p:nvPicPr>
          <p:cNvPr id="2" name="Picture 1">
            <a:extLst>
              <a:ext uri="{FF2B5EF4-FFF2-40B4-BE49-F238E27FC236}">
                <a16:creationId xmlns:a16="http://schemas.microsoft.com/office/drawing/2014/main" id="{C7E800AC-E79D-471B-B333-100EBCA8C453}"/>
              </a:ext>
            </a:extLst>
          </p:cNvPr>
          <p:cNvPicPr>
            <a:picLocks noChangeAspect="1"/>
          </p:cNvPicPr>
          <p:nvPr/>
        </p:nvPicPr>
        <p:blipFill rotWithShape="1">
          <a:blip r:embed="rId4"/>
          <a:srcRect l="54853" t="81459" r="11308" b="757"/>
          <a:stretch/>
        </p:blipFill>
        <p:spPr>
          <a:xfrm>
            <a:off x="3739562" y="4265905"/>
            <a:ext cx="1803595" cy="626057"/>
          </a:xfrm>
          <a:prstGeom prst="rect">
            <a:avLst/>
          </a:prstGeom>
        </p:spPr>
      </p:pic>
      <p:pic>
        <p:nvPicPr>
          <p:cNvPr id="3" name="Picture 10">
            <a:extLst>
              <a:ext uri="{FF2B5EF4-FFF2-40B4-BE49-F238E27FC236}">
                <a16:creationId xmlns:a16="http://schemas.microsoft.com/office/drawing/2014/main" id="{B0F60640-AAAF-4AD9-9782-E100959F2F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100" b="29487"/>
          <a:stretch/>
        </p:blipFill>
        <p:spPr bwMode="auto">
          <a:xfrm>
            <a:off x="3779298" y="1247738"/>
            <a:ext cx="1856525" cy="184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93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1865"/>
            <a:ext cx="6873240" cy="447675"/>
          </a:xfrm>
        </p:spPr>
        <p:txBody>
          <a:bodyPr/>
          <a:lstStyle/>
          <a:p>
            <a:r>
              <a:rPr lang="en-US" b="1" dirty="0"/>
              <a:t>3.  Administrative </a:t>
            </a:r>
            <a:br>
              <a:rPr lang="en-US" dirty="0"/>
            </a:br>
            <a:r>
              <a:rPr lang="en-US" sz="2800" dirty="0"/>
              <a:t>Roy Perry (Alarm.com)</a:t>
            </a:r>
            <a:endParaRPr lang="en-US" dirty="0"/>
          </a:p>
        </p:txBody>
      </p:sp>
      <p:sp>
        <p:nvSpPr>
          <p:cNvPr id="2" name="Slide Number Placeholder 1">
            <a:extLst>
              <a:ext uri="{FF2B5EF4-FFF2-40B4-BE49-F238E27FC236}">
                <a16:creationId xmlns:a16="http://schemas.microsoft.com/office/drawing/2014/main" id="{D677FC44-F51B-466F-AED6-3CB59EAFC0FD}"/>
              </a:ext>
            </a:extLst>
          </p:cNvPr>
          <p:cNvSpPr>
            <a:spLocks noGrp="1"/>
          </p:cNvSpPr>
          <p:nvPr>
            <p:ph type="sldNum" sz="quarter" idx="14"/>
          </p:nvPr>
        </p:nvSpPr>
        <p:spPr/>
        <p:txBody>
          <a:bodyPr/>
          <a:lstStyle/>
          <a:p>
            <a:fld id="{4658F449-AC56-C64A-8488-86A10DE691DA}" type="slidenum">
              <a:rPr lang="en-US" smtClean="0"/>
              <a:pPr/>
              <a:t>4</a:t>
            </a:fld>
            <a:endParaRPr lang="en-US" dirty="0"/>
          </a:p>
        </p:txBody>
      </p:sp>
      <p:sp>
        <p:nvSpPr>
          <p:cNvPr id="7" name="Text Placeholder 5">
            <a:extLst>
              <a:ext uri="{FF2B5EF4-FFF2-40B4-BE49-F238E27FC236}">
                <a16:creationId xmlns:a16="http://schemas.microsoft.com/office/drawing/2014/main" id="{C542E130-C53F-4C9B-A35D-CF6E6831ABC8}"/>
              </a:ext>
            </a:extLst>
          </p:cNvPr>
          <p:cNvSpPr txBox="1">
            <a:spLocks/>
          </p:cNvSpPr>
          <p:nvPr/>
        </p:nvSpPr>
        <p:spPr>
          <a:xfrm>
            <a:off x="839142" y="1321387"/>
            <a:ext cx="10512425" cy="51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3.1	Motion to approve past CHC Minutes from May 20, 2020:</a:t>
            </a:r>
          </a:p>
          <a:p>
            <a:endParaRPr lang="en-CA" dirty="0"/>
          </a:p>
        </p:txBody>
      </p:sp>
      <p:pic>
        <p:nvPicPr>
          <p:cNvPr id="17" name="Picture 4" descr="http://newdesignfile.com/postpic/2013/11/icon-meeting-agenda-and-minutes_332524.jpg">
            <a:extLst>
              <a:ext uri="{FF2B5EF4-FFF2-40B4-BE49-F238E27FC236}">
                <a16:creationId xmlns:a16="http://schemas.microsoft.com/office/drawing/2014/main" id="{FB05D3D8-F9EA-47C7-80E6-01BF7DFC3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59" y="2447780"/>
            <a:ext cx="3819570" cy="30888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65FFE34-F1A0-43C4-8CF6-AC4B8E2EF13B}"/>
              </a:ext>
            </a:extLst>
          </p:cNvPr>
          <p:cNvSpPr/>
          <p:nvPr/>
        </p:nvSpPr>
        <p:spPr>
          <a:xfrm>
            <a:off x="4761506" y="2222481"/>
            <a:ext cx="6412630" cy="3046988"/>
          </a:xfrm>
          <a:prstGeom prst="rect">
            <a:avLst/>
          </a:prstGeom>
        </p:spPr>
        <p:txBody>
          <a:bodyPr wrap="square">
            <a:spAutoFit/>
          </a:bodyPr>
          <a:lstStyle/>
          <a:p>
            <a:r>
              <a:rPr lang="en-US" sz="3200" dirty="0">
                <a:solidFill>
                  <a:schemeClr val="tx2"/>
                </a:solidFill>
              </a:rPr>
              <a:t>Motion to approve was made by: </a:t>
            </a:r>
          </a:p>
          <a:p>
            <a:r>
              <a:rPr lang="en-US" sz="3200" b="1" dirty="0">
                <a:solidFill>
                  <a:schemeClr val="tx2"/>
                </a:solidFill>
              </a:rPr>
              <a:t>- Maurice </a:t>
            </a:r>
            <a:r>
              <a:rPr lang="en-US" sz="3200" b="1" dirty="0" err="1">
                <a:solidFill>
                  <a:schemeClr val="tx2"/>
                </a:solidFill>
              </a:rPr>
              <a:t>Okawaki</a:t>
            </a:r>
            <a:r>
              <a:rPr lang="en-US" sz="3200" b="1" dirty="0">
                <a:solidFill>
                  <a:schemeClr val="tx2"/>
                </a:solidFill>
              </a:rPr>
              <a:t> (Frost &amp; Sullivan)</a:t>
            </a:r>
          </a:p>
          <a:p>
            <a:endParaRPr lang="en-US" sz="3200" dirty="0">
              <a:solidFill>
                <a:schemeClr val="tx2"/>
              </a:solidFill>
            </a:endParaRPr>
          </a:p>
          <a:p>
            <a:r>
              <a:rPr lang="en-US" sz="3200" dirty="0">
                <a:solidFill>
                  <a:schemeClr val="tx2"/>
                </a:solidFill>
              </a:rPr>
              <a:t>Motion was seconded by: </a:t>
            </a:r>
          </a:p>
          <a:p>
            <a:r>
              <a:rPr lang="en-US" sz="3200" b="1" dirty="0">
                <a:solidFill>
                  <a:schemeClr val="tx2"/>
                </a:solidFill>
              </a:rPr>
              <a:t>- Ken Wacks (Ken Wacks Associates)</a:t>
            </a:r>
          </a:p>
          <a:p>
            <a:r>
              <a:rPr lang="en-US" sz="3200" dirty="0">
                <a:solidFill>
                  <a:schemeClr val="tx2"/>
                </a:solidFill>
              </a:rPr>
              <a:t> </a:t>
            </a:r>
          </a:p>
        </p:txBody>
      </p:sp>
    </p:spTree>
    <p:extLst>
      <p:ext uri="{BB962C8B-B14F-4D97-AF65-F5344CB8AC3E}">
        <p14:creationId xmlns:p14="http://schemas.microsoft.com/office/powerpoint/2010/main" val="427964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1865"/>
            <a:ext cx="6873240" cy="447675"/>
          </a:xfrm>
        </p:spPr>
        <p:txBody>
          <a:bodyPr/>
          <a:lstStyle/>
          <a:p>
            <a:r>
              <a:rPr lang="en-US" b="1" dirty="0"/>
              <a:t>3.  Administrative </a:t>
            </a:r>
            <a:br>
              <a:rPr lang="en-US" dirty="0"/>
            </a:br>
            <a:r>
              <a:rPr lang="en-US" sz="2800" dirty="0"/>
              <a:t>Roy Perry (Alarm.com)</a:t>
            </a:r>
            <a:endParaRPr lang="en-US" dirty="0"/>
          </a:p>
        </p:txBody>
      </p:sp>
      <p:sp>
        <p:nvSpPr>
          <p:cNvPr id="2" name="Slide Number Placeholder 1">
            <a:extLst>
              <a:ext uri="{FF2B5EF4-FFF2-40B4-BE49-F238E27FC236}">
                <a16:creationId xmlns:a16="http://schemas.microsoft.com/office/drawing/2014/main" id="{D677FC44-F51B-466F-AED6-3CB59EAFC0FD}"/>
              </a:ext>
            </a:extLst>
          </p:cNvPr>
          <p:cNvSpPr>
            <a:spLocks noGrp="1"/>
          </p:cNvSpPr>
          <p:nvPr>
            <p:ph type="sldNum" sz="quarter" idx="14"/>
          </p:nvPr>
        </p:nvSpPr>
        <p:spPr/>
        <p:txBody>
          <a:bodyPr/>
          <a:lstStyle/>
          <a:p>
            <a:fld id="{4658F449-AC56-C64A-8488-86A10DE691DA}" type="slidenum">
              <a:rPr lang="en-US" smtClean="0"/>
              <a:pPr/>
              <a:t>5</a:t>
            </a:fld>
            <a:endParaRPr lang="en-US" dirty="0"/>
          </a:p>
        </p:txBody>
      </p:sp>
      <p:sp>
        <p:nvSpPr>
          <p:cNvPr id="7" name="Text Placeholder 5">
            <a:extLst>
              <a:ext uri="{FF2B5EF4-FFF2-40B4-BE49-F238E27FC236}">
                <a16:creationId xmlns:a16="http://schemas.microsoft.com/office/drawing/2014/main" id="{C542E130-C53F-4C9B-A35D-CF6E6831ABC8}"/>
              </a:ext>
            </a:extLst>
          </p:cNvPr>
          <p:cNvSpPr txBox="1">
            <a:spLocks/>
          </p:cNvSpPr>
          <p:nvPr/>
        </p:nvSpPr>
        <p:spPr>
          <a:xfrm>
            <a:off x="839142" y="1321387"/>
            <a:ext cx="10888667" cy="51276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3.2	Motion to approve Byron BeMiller (</a:t>
            </a:r>
            <a:r>
              <a:rPr lang="en-US" dirty="0" err="1"/>
              <a:t>Semtech</a:t>
            </a:r>
            <a:r>
              <a:rPr lang="en-US" dirty="0"/>
              <a:t> Corporation) and Charles Hume (Southwire Company, LLC) 	as </a:t>
            </a:r>
            <a:r>
              <a:rPr lang="en-US"/>
              <a:t>new CHC Vice-Chairs</a:t>
            </a:r>
            <a:r>
              <a:rPr lang="en-US" dirty="0"/>
              <a:t>:</a:t>
            </a:r>
          </a:p>
          <a:p>
            <a:endParaRPr lang="en-CA" dirty="0"/>
          </a:p>
        </p:txBody>
      </p:sp>
      <p:pic>
        <p:nvPicPr>
          <p:cNvPr id="4" name="Picture 3">
            <a:extLst>
              <a:ext uri="{FF2B5EF4-FFF2-40B4-BE49-F238E27FC236}">
                <a16:creationId xmlns:a16="http://schemas.microsoft.com/office/drawing/2014/main" id="{9549E4D5-71A7-444F-B1B2-04CCB1027E94}"/>
              </a:ext>
            </a:extLst>
          </p:cNvPr>
          <p:cNvPicPr>
            <a:picLocks noChangeAspect="1"/>
          </p:cNvPicPr>
          <p:nvPr/>
        </p:nvPicPr>
        <p:blipFill>
          <a:blip r:embed="rId2"/>
          <a:stretch>
            <a:fillRect/>
          </a:stretch>
        </p:blipFill>
        <p:spPr>
          <a:xfrm>
            <a:off x="619308" y="1920847"/>
            <a:ext cx="11108501" cy="2223125"/>
          </a:xfrm>
          <a:prstGeom prst="rect">
            <a:avLst/>
          </a:prstGeom>
        </p:spPr>
      </p:pic>
      <p:sp>
        <p:nvSpPr>
          <p:cNvPr id="9" name="TextBox 8">
            <a:extLst>
              <a:ext uri="{FF2B5EF4-FFF2-40B4-BE49-F238E27FC236}">
                <a16:creationId xmlns:a16="http://schemas.microsoft.com/office/drawing/2014/main" id="{6C486FE1-34C6-4179-9A62-2299D8A0B9C3}"/>
              </a:ext>
            </a:extLst>
          </p:cNvPr>
          <p:cNvSpPr txBox="1"/>
          <p:nvPr/>
        </p:nvSpPr>
        <p:spPr>
          <a:xfrm>
            <a:off x="3380764" y="4143972"/>
            <a:ext cx="6107184" cy="646331"/>
          </a:xfrm>
          <a:prstGeom prst="rect">
            <a:avLst/>
          </a:prstGeom>
          <a:noFill/>
        </p:spPr>
        <p:txBody>
          <a:bodyPr wrap="square">
            <a:spAutoFit/>
          </a:bodyPr>
          <a:lstStyle/>
          <a:p>
            <a:br>
              <a:rPr lang="en-CA" dirty="0">
                <a:solidFill>
                  <a:srgbClr val="FF0000"/>
                </a:solidFill>
              </a:rPr>
            </a:br>
            <a:endParaRPr lang="en-CA" dirty="0">
              <a:solidFill>
                <a:srgbClr val="FF0000"/>
              </a:solidFill>
            </a:endParaRPr>
          </a:p>
        </p:txBody>
      </p:sp>
      <p:pic>
        <p:nvPicPr>
          <p:cNvPr id="5" name="Picture 4">
            <a:extLst>
              <a:ext uri="{FF2B5EF4-FFF2-40B4-BE49-F238E27FC236}">
                <a16:creationId xmlns:a16="http://schemas.microsoft.com/office/drawing/2014/main" id="{BC21C088-4A82-4B36-B828-E8A4B43C3E8F}"/>
              </a:ext>
            </a:extLst>
          </p:cNvPr>
          <p:cNvPicPr>
            <a:picLocks noChangeAspect="1"/>
          </p:cNvPicPr>
          <p:nvPr/>
        </p:nvPicPr>
        <p:blipFill>
          <a:blip r:embed="rId3"/>
          <a:stretch>
            <a:fillRect/>
          </a:stretch>
        </p:blipFill>
        <p:spPr>
          <a:xfrm>
            <a:off x="509042" y="4275257"/>
            <a:ext cx="11548866" cy="1949809"/>
          </a:xfrm>
          <a:prstGeom prst="rect">
            <a:avLst/>
          </a:prstGeom>
        </p:spPr>
      </p:pic>
    </p:spTree>
    <p:extLst>
      <p:ext uri="{BB962C8B-B14F-4D97-AF65-F5344CB8AC3E}">
        <p14:creationId xmlns:p14="http://schemas.microsoft.com/office/powerpoint/2010/main" val="18320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1865"/>
            <a:ext cx="6873240" cy="447675"/>
          </a:xfrm>
        </p:spPr>
        <p:txBody>
          <a:bodyPr/>
          <a:lstStyle/>
          <a:p>
            <a:r>
              <a:rPr lang="en-US" b="1" dirty="0"/>
              <a:t>3.  Administrative </a:t>
            </a:r>
            <a:br>
              <a:rPr lang="en-US" dirty="0"/>
            </a:br>
            <a:r>
              <a:rPr lang="en-US" sz="2800" dirty="0"/>
              <a:t>Roy Perry (Alarm.com)</a:t>
            </a:r>
            <a:endParaRPr lang="en-US" dirty="0"/>
          </a:p>
        </p:txBody>
      </p:sp>
      <p:sp>
        <p:nvSpPr>
          <p:cNvPr id="2" name="Slide Number Placeholder 1">
            <a:extLst>
              <a:ext uri="{FF2B5EF4-FFF2-40B4-BE49-F238E27FC236}">
                <a16:creationId xmlns:a16="http://schemas.microsoft.com/office/drawing/2014/main" id="{D677FC44-F51B-466F-AED6-3CB59EAFC0FD}"/>
              </a:ext>
            </a:extLst>
          </p:cNvPr>
          <p:cNvSpPr>
            <a:spLocks noGrp="1"/>
          </p:cNvSpPr>
          <p:nvPr>
            <p:ph type="sldNum" sz="quarter" idx="14"/>
          </p:nvPr>
        </p:nvSpPr>
        <p:spPr/>
        <p:txBody>
          <a:bodyPr/>
          <a:lstStyle/>
          <a:p>
            <a:fld id="{4658F449-AC56-C64A-8488-86A10DE691DA}" type="slidenum">
              <a:rPr lang="en-US" smtClean="0"/>
              <a:pPr/>
              <a:t>6</a:t>
            </a:fld>
            <a:endParaRPr lang="en-US" dirty="0"/>
          </a:p>
        </p:txBody>
      </p:sp>
      <p:sp>
        <p:nvSpPr>
          <p:cNvPr id="7" name="Text Placeholder 5">
            <a:extLst>
              <a:ext uri="{FF2B5EF4-FFF2-40B4-BE49-F238E27FC236}">
                <a16:creationId xmlns:a16="http://schemas.microsoft.com/office/drawing/2014/main" id="{C542E130-C53F-4C9B-A35D-CF6E6831ABC8}"/>
              </a:ext>
            </a:extLst>
          </p:cNvPr>
          <p:cNvSpPr txBox="1">
            <a:spLocks/>
          </p:cNvSpPr>
          <p:nvPr/>
        </p:nvSpPr>
        <p:spPr>
          <a:xfrm>
            <a:off x="839142" y="1321387"/>
            <a:ext cx="10512425" cy="51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3.3	Discussion and Motion to approve CHC Changes:</a:t>
            </a:r>
          </a:p>
          <a:p>
            <a:endParaRPr lang="en-CA" dirty="0"/>
          </a:p>
        </p:txBody>
      </p:sp>
      <p:sp>
        <p:nvSpPr>
          <p:cNvPr id="9" name="TextBox 8">
            <a:extLst>
              <a:ext uri="{FF2B5EF4-FFF2-40B4-BE49-F238E27FC236}">
                <a16:creationId xmlns:a16="http://schemas.microsoft.com/office/drawing/2014/main" id="{A3C7034E-51C3-41F4-A57C-BC92724F66E6}"/>
              </a:ext>
            </a:extLst>
          </p:cNvPr>
          <p:cNvSpPr txBox="1"/>
          <p:nvPr/>
        </p:nvSpPr>
        <p:spPr>
          <a:xfrm>
            <a:off x="833388" y="1860861"/>
            <a:ext cx="10905687" cy="3477875"/>
          </a:xfrm>
          <a:prstGeom prst="rect">
            <a:avLst/>
          </a:prstGeom>
          <a:noFill/>
        </p:spPr>
        <p:txBody>
          <a:bodyPr wrap="square">
            <a:spAutoFit/>
          </a:bodyPr>
          <a:lstStyle/>
          <a:p>
            <a:pPr marL="342900" marR="0" lvl="0" indent="-342900">
              <a:spcBef>
                <a:spcPts val="0"/>
              </a:spcBef>
              <a:spcAft>
                <a:spcPts val="0"/>
              </a:spcAft>
              <a:buFont typeface="+mj-lt"/>
              <a:buAutoNum type="arabicPeriod"/>
              <a:tabLst>
                <a:tab pos="457200" algn="l"/>
              </a:tabLst>
            </a:pPr>
            <a:r>
              <a:rPr lang="en-US" sz="2000" dirty="0">
                <a:solidFill>
                  <a:srgbClr val="000000"/>
                </a:solidFill>
                <a:effectLst/>
                <a:latin typeface="Calibri" panose="020F0502020204030204" pitchFamily="34" charset="0"/>
                <a:ea typeface="Times New Roman" panose="02020603050405020304" pitchFamily="18" charset="0"/>
              </a:rPr>
              <a:t>Name change from “Connected Home Council (CHC)” to “Connected Home Consortium (CHC)”?</a:t>
            </a:r>
            <a:endParaRPr lang="en-CA" sz="20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000" dirty="0">
                <a:solidFill>
                  <a:srgbClr val="000000"/>
                </a:solidFill>
                <a:effectLst/>
                <a:latin typeface="Calibri" panose="020F0502020204030204" pitchFamily="34" charset="0"/>
                <a:ea typeface="Times New Roman" panose="02020603050405020304" pitchFamily="18" charset="0"/>
              </a:rPr>
              <a:t>CHC Executive Committee (Chair and Vice-Chairs) will meet quarterly with formal minutes and Roberts Rules etc.</a:t>
            </a:r>
          </a:p>
          <a:p>
            <a:pPr marL="342900" indent="-342900">
              <a:buFont typeface="+mj-lt"/>
              <a:buAutoNum type="arabicPeriod"/>
              <a:tabLst>
                <a:tab pos="457200" algn="l"/>
              </a:tabLst>
            </a:pPr>
            <a:r>
              <a:rPr lang="en-US" sz="2000" dirty="0">
                <a:solidFill>
                  <a:srgbClr val="000000"/>
                </a:solidFill>
                <a:effectLst/>
                <a:latin typeface="Calibri" panose="020F0502020204030204" pitchFamily="34" charset="0"/>
                <a:ea typeface="Times New Roman" panose="02020603050405020304" pitchFamily="18" charset="0"/>
              </a:rPr>
              <a:t>New CHC Webinars will be held quarterly (30min – 1hr).  </a:t>
            </a:r>
            <a:endParaRPr lang="en-CA" sz="20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000" dirty="0">
                <a:solidFill>
                  <a:srgbClr val="000000"/>
                </a:solidFill>
                <a:latin typeface="Calibri" panose="020F0502020204030204" pitchFamily="34" charset="0"/>
                <a:ea typeface="Times New Roman" panose="02020603050405020304" pitchFamily="18" charset="0"/>
              </a:rPr>
              <a:t>New </a:t>
            </a:r>
            <a:r>
              <a:rPr lang="en-US" sz="2000" dirty="0">
                <a:solidFill>
                  <a:srgbClr val="000000"/>
                </a:solidFill>
                <a:effectLst/>
                <a:latin typeface="Calibri" panose="020F0502020204030204" pitchFamily="34" charset="0"/>
                <a:ea typeface="Times New Roman" panose="02020603050405020304" pitchFamily="18" charset="0"/>
              </a:rPr>
              <a:t>CHC Steering Committee.  </a:t>
            </a:r>
          </a:p>
          <a:p>
            <a:pPr marR="0" lvl="0">
              <a:spcBef>
                <a:spcPts val="0"/>
              </a:spcBef>
              <a:spcAft>
                <a:spcPts val="0"/>
              </a:spcAft>
              <a:tabLst>
                <a:tab pos="457200" algn="l"/>
              </a:tabLst>
            </a:pPr>
            <a:r>
              <a:rPr lang="en-US" sz="2000" dirty="0">
                <a:solidFill>
                  <a:srgbClr val="000000"/>
                </a:solidFill>
                <a:latin typeface="Calibri" panose="020F0502020204030204" pitchFamily="34" charset="0"/>
                <a:ea typeface="Times New Roman" panose="02020603050405020304" pitchFamily="18" charset="0"/>
              </a:rPr>
              <a:t>		- M</a:t>
            </a:r>
            <a:r>
              <a:rPr lang="en-US" sz="2000" dirty="0">
                <a:solidFill>
                  <a:srgbClr val="000000"/>
                </a:solidFill>
                <a:effectLst/>
                <a:latin typeface="Calibri" panose="020F0502020204030204" pitchFamily="34" charset="0"/>
                <a:ea typeface="Times New Roman" panose="02020603050405020304" pitchFamily="18" charset="0"/>
              </a:rPr>
              <a:t>ade up of approximately 10 individuals</a:t>
            </a:r>
          </a:p>
          <a:p>
            <a:pPr marR="0" lvl="0">
              <a:spcBef>
                <a:spcPts val="0"/>
              </a:spcBef>
              <a:spcAft>
                <a:spcPts val="0"/>
              </a:spcAft>
              <a:tabLst>
                <a:tab pos="457200" algn="l"/>
              </a:tabLst>
            </a:pPr>
            <a:r>
              <a:rPr lang="en-US" sz="2000" dirty="0">
                <a:solidFill>
                  <a:srgbClr val="000000"/>
                </a:solidFill>
                <a:latin typeface="Calibri" panose="020F0502020204030204" pitchFamily="34" charset="0"/>
                <a:ea typeface="Times New Roman" panose="02020603050405020304" pitchFamily="18" charset="0"/>
              </a:rPr>
              <a:t>		- The CHC Executive Committee will select the member on the Steering Committee </a:t>
            </a:r>
          </a:p>
          <a:p>
            <a:pPr marR="0" lvl="0">
              <a:spcBef>
                <a:spcPts val="0"/>
              </a:spcBef>
              <a:spcAft>
                <a:spcPts val="0"/>
              </a:spcAft>
              <a:tabLst>
                <a:tab pos="457200" algn="l"/>
              </a:tabLst>
            </a:pPr>
            <a:r>
              <a:rPr lang="en-US" sz="2000" dirty="0">
                <a:solidFill>
                  <a:srgbClr val="000000"/>
                </a:solidFill>
                <a:effectLst/>
                <a:latin typeface="Calibri" panose="020F0502020204030204" pitchFamily="34" charset="0"/>
                <a:ea typeface="Times New Roman" panose="02020603050405020304" pitchFamily="18" charset="0"/>
              </a:rPr>
              <a:t>		- </a:t>
            </a:r>
            <a:r>
              <a:rPr lang="en-US" sz="2000" dirty="0">
                <a:solidFill>
                  <a:srgbClr val="000000"/>
                </a:solidFill>
                <a:latin typeface="Calibri" panose="020F0502020204030204" pitchFamily="34" charset="0"/>
                <a:ea typeface="Times New Roman" panose="02020603050405020304" pitchFamily="18" charset="0"/>
              </a:rPr>
              <a:t>W</a:t>
            </a:r>
            <a:r>
              <a:rPr lang="en-US" sz="2000" dirty="0">
                <a:solidFill>
                  <a:srgbClr val="000000"/>
                </a:solidFill>
                <a:effectLst/>
                <a:latin typeface="Calibri" panose="020F0502020204030204" pitchFamily="34" charset="0"/>
                <a:ea typeface="Times New Roman" panose="02020603050405020304" pitchFamily="18" charset="0"/>
              </a:rPr>
              <a:t>ill meet quarterly to discuss and select topics and speakers upcoming CHC Webinars.  The 		Steering Committee will arrange the speakers for the CHC quarterly webinars.    </a:t>
            </a:r>
          </a:p>
          <a:p>
            <a:pPr marR="0" lvl="0">
              <a:spcBef>
                <a:spcPts val="0"/>
              </a:spcBef>
              <a:spcAft>
                <a:spcPts val="0"/>
              </a:spcAft>
              <a:tabLst>
                <a:tab pos="457200" algn="l"/>
              </a:tabLst>
            </a:pPr>
            <a:r>
              <a:rPr lang="en-US" sz="2000" dirty="0">
                <a:solidFill>
                  <a:srgbClr val="000000"/>
                </a:solidFill>
                <a:latin typeface="Calibri" panose="020F0502020204030204" pitchFamily="34" charset="0"/>
                <a:ea typeface="Times New Roman" panose="02020603050405020304" pitchFamily="18" charset="0"/>
              </a:rPr>
              <a:t>		- C</a:t>
            </a:r>
            <a:r>
              <a:rPr lang="en-US" sz="2000" dirty="0">
                <a:solidFill>
                  <a:srgbClr val="000000"/>
                </a:solidFill>
                <a:effectLst/>
                <a:latin typeface="Calibri" panose="020F0502020204030204" pitchFamily="34" charset="0"/>
                <a:ea typeface="Times New Roman" panose="02020603050405020304" pitchFamily="18" charset="0"/>
              </a:rPr>
              <a:t>HC Steering Committee will be organized and led by the CHC Chair and not CABA Staff.  </a:t>
            </a:r>
            <a:endParaRPr lang="en-US" sz="2000" dirty="0">
              <a:solidFill>
                <a:srgbClr val="000000"/>
              </a:solidFill>
              <a:latin typeface="Calibri" panose="020F0502020204030204" pitchFamily="34" charset="0"/>
              <a:ea typeface="Times New Roman" panose="02020603050405020304" pitchFamily="18" charset="0"/>
            </a:endParaRPr>
          </a:p>
          <a:p>
            <a:pPr marR="0" lvl="0">
              <a:spcBef>
                <a:spcPts val="0"/>
              </a:spcBef>
              <a:spcAft>
                <a:spcPts val="0"/>
              </a:spcAft>
              <a:tabLst>
                <a:tab pos="457200" algn="l"/>
              </a:tabLst>
            </a:pPr>
            <a:r>
              <a:rPr lang="en-US" sz="2000" dirty="0">
                <a:solidFill>
                  <a:srgbClr val="000000"/>
                </a:solidFill>
                <a:latin typeface="Calibri" panose="020F0502020204030204" pitchFamily="34" charset="0"/>
                <a:ea typeface="Times New Roman" panose="02020603050405020304" pitchFamily="18" charset="0"/>
              </a:rPr>
              <a:t>5.  New CHC Meeting format will </a:t>
            </a:r>
            <a:r>
              <a:rPr lang="en-US" sz="2000" u="sng" dirty="0">
                <a:solidFill>
                  <a:srgbClr val="000000"/>
                </a:solidFill>
                <a:latin typeface="Calibri" panose="020F0502020204030204" pitchFamily="34" charset="0"/>
                <a:ea typeface="Times New Roman" panose="02020603050405020304" pitchFamily="18" charset="0"/>
              </a:rPr>
              <a:t>no longer have keynote speakers </a:t>
            </a:r>
            <a:r>
              <a:rPr lang="en-US" sz="2000" dirty="0">
                <a:solidFill>
                  <a:srgbClr val="000000"/>
                </a:solidFill>
                <a:latin typeface="Calibri" panose="020F0502020204030204" pitchFamily="34" charset="0"/>
                <a:ea typeface="Times New Roman" panose="02020603050405020304" pitchFamily="18" charset="0"/>
              </a:rPr>
              <a:t>(30min – 1hr)?  </a:t>
            </a:r>
            <a:r>
              <a:rPr lang="en-US" sz="2000" dirty="0">
                <a:solidFill>
                  <a:srgbClr val="000000"/>
                </a:solidFill>
                <a:effectLst/>
                <a:latin typeface="Calibri" panose="020F0502020204030204" pitchFamily="34" charset="0"/>
                <a:ea typeface="Times New Roman" panose="02020603050405020304" pitchFamily="18" charset="0"/>
              </a:rPr>
              <a:t>  </a:t>
            </a:r>
            <a:endParaRPr lang="en-CA"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57685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3D62-B205-44A7-9744-7C1270080ACD}"/>
              </a:ext>
            </a:extLst>
          </p:cNvPr>
          <p:cNvSpPr>
            <a:spLocks noGrp="1"/>
          </p:cNvSpPr>
          <p:nvPr>
            <p:ph type="title"/>
          </p:nvPr>
        </p:nvSpPr>
        <p:spPr/>
        <p:txBody>
          <a:bodyPr/>
          <a:lstStyle/>
          <a:p>
            <a:r>
              <a:rPr lang="en-US" dirty="0"/>
              <a:t>4.  CHC White Paper Panel</a:t>
            </a:r>
            <a:endParaRPr lang="en-CA" dirty="0"/>
          </a:p>
        </p:txBody>
      </p:sp>
      <p:sp>
        <p:nvSpPr>
          <p:cNvPr id="4" name="Text Placeholder 3">
            <a:extLst>
              <a:ext uri="{FF2B5EF4-FFF2-40B4-BE49-F238E27FC236}">
                <a16:creationId xmlns:a16="http://schemas.microsoft.com/office/drawing/2014/main" id="{4CAEC7C7-B83D-4114-BEC9-5F9887C7005A}"/>
              </a:ext>
            </a:extLst>
          </p:cNvPr>
          <p:cNvSpPr>
            <a:spLocks noGrp="1"/>
          </p:cNvSpPr>
          <p:nvPr>
            <p:ph type="body" sz="quarter" idx="12"/>
          </p:nvPr>
        </p:nvSpPr>
        <p:spPr>
          <a:xfrm>
            <a:off x="839788" y="1233488"/>
            <a:ext cx="11149012" cy="512762"/>
          </a:xfrm>
        </p:spPr>
        <p:txBody>
          <a:bodyPr>
            <a:normAutofit fontScale="85000" lnSpcReduction="10000"/>
          </a:bodyPr>
          <a:lstStyle/>
          <a:p>
            <a:pPr marL="0" indent="0">
              <a:buNone/>
            </a:pPr>
            <a:r>
              <a:rPr lang="en-US" dirty="0"/>
              <a:t>“Connected Home IoT Cybersecurity Guidelines, Standards and Verification Systems”</a:t>
            </a:r>
            <a:endParaRPr lang="en-CA" dirty="0"/>
          </a:p>
        </p:txBody>
      </p:sp>
      <p:sp>
        <p:nvSpPr>
          <p:cNvPr id="5" name="Slide Number Placeholder 4">
            <a:extLst>
              <a:ext uri="{FF2B5EF4-FFF2-40B4-BE49-F238E27FC236}">
                <a16:creationId xmlns:a16="http://schemas.microsoft.com/office/drawing/2014/main" id="{D719260A-3E25-40A0-9CF8-3C7EE5EE4668}"/>
              </a:ext>
            </a:extLst>
          </p:cNvPr>
          <p:cNvSpPr>
            <a:spLocks noGrp="1"/>
          </p:cNvSpPr>
          <p:nvPr>
            <p:ph type="sldNum" sz="quarter" idx="14"/>
          </p:nvPr>
        </p:nvSpPr>
        <p:spPr/>
        <p:txBody>
          <a:bodyPr/>
          <a:lstStyle/>
          <a:p>
            <a:fld id="{4658F449-AC56-C64A-8488-86A10DE691DA}" type="slidenum">
              <a:rPr lang="en-US" smtClean="0"/>
              <a:pPr/>
              <a:t>7</a:t>
            </a:fld>
            <a:endParaRPr lang="en-US"/>
          </a:p>
        </p:txBody>
      </p:sp>
      <p:pic>
        <p:nvPicPr>
          <p:cNvPr id="10" name="Picture 9">
            <a:extLst>
              <a:ext uri="{FF2B5EF4-FFF2-40B4-BE49-F238E27FC236}">
                <a16:creationId xmlns:a16="http://schemas.microsoft.com/office/drawing/2014/main" id="{BAE713BF-5B6C-4C00-9250-B951F963BAA1}"/>
              </a:ext>
            </a:extLst>
          </p:cNvPr>
          <p:cNvPicPr>
            <a:picLocks noChangeAspect="1"/>
          </p:cNvPicPr>
          <p:nvPr/>
        </p:nvPicPr>
        <p:blipFill>
          <a:blip r:embed="rId2"/>
          <a:stretch>
            <a:fillRect/>
          </a:stretch>
        </p:blipFill>
        <p:spPr>
          <a:xfrm>
            <a:off x="803453" y="1972743"/>
            <a:ext cx="10482198" cy="3892348"/>
          </a:xfrm>
          <a:prstGeom prst="rect">
            <a:avLst/>
          </a:prstGeom>
        </p:spPr>
      </p:pic>
    </p:spTree>
    <p:extLst>
      <p:ext uri="{BB962C8B-B14F-4D97-AF65-F5344CB8AC3E}">
        <p14:creationId xmlns:p14="http://schemas.microsoft.com/office/powerpoint/2010/main" val="386870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3D11-DEC4-4BFF-88BB-8FB2206CEB37}"/>
              </a:ext>
            </a:extLst>
          </p:cNvPr>
          <p:cNvSpPr>
            <a:spLocks noGrp="1"/>
          </p:cNvSpPr>
          <p:nvPr>
            <p:ph type="title"/>
          </p:nvPr>
        </p:nvSpPr>
        <p:spPr>
          <a:xfrm>
            <a:off x="839787" y="14143"/>
            <a:ext cx="9848199" cy="447675"/>
          </a:xfrm>
        </p:spPr>
        <p:txBody>
          <a:bodyPr/>
          <a:lstStyle/>
          <a:p>
            <a:r>
              <a:rPr lang="en-US" b="1" dirty="0"/>
              <a:t>5.  Research Update</a:t>
            </a:r>
            <a:br>
              <a:rPr lang="en-US" dirty="0"/>
            </a:br>
            <a:r>
              <a:rPr lang="en-US" dirty="0"/>
              <a:t>Greg Walker (CABA)</a:t>
            </a:r>
            <a:br>
              <a:rPr lang="en-US" dirty="0"/>
            </a:br>
            <a:r>
              <a:rPr lang="en-US" dirty="0"/>
              <a:t> (CABA)</a:t>
            </a:r>
            <a:r>
              <a:rPr lang="en-US" sz="3200" dirty="0"/>
              <a:t> </a:t>
            </a:r>
            <a:endParaRPr lang="en-US" dirty="0"/>
          </a:p>
        </p:txBody>
      </p:sp>
      <p:sp>
        <p:nvSpPr>
          <p:cNvPr id="4" name="Text Placeholder 3">
            <a:extLst>
              <a:ext uri="{FF2B5EF4-FFF2-40B4-BE49-F238E27FC236}">
                <a16:creationId xmlns:a16="http://schemas.microsoft.com/office/drawing/2014/main" id="{E8E02AC0-EA95-4CA2-B250-70F98D25C504}"/>
              </a:ext>
            </a:extLst>
          </p:cNvPr>
          <p:cNvSpPr>
            <a:spLocks noGrp="1"/>
          </p:cNvSpPr>
          <p:nvPr>
            <p:ph type="body" sz="quarter" idx="12"/>
          </p:nvPr>
        </p:nvSpPr>
        <p:spPr>
          <a:xfrm>
            <a:off x="839789" y="1288669"/>
            <a:ext cx="10351126" cy="646331"/>
          </a:xfrm>
        </p:spPr>
        <p:txBody>
          <a:bodyPr>
            <a:noAutofit/>
          </a:bodyPr>
          <a:lstStyle/>
          <a:p>
            <a:pPr marL="0" indent="0">
              <a:buNone/>
            </a:pPr>
            <a:r>
              <a:rPr lang="en-US" dirty="0"/>
              <a:t>“</a:t>
            </a:r>
            <a:r>
              <a:rPr lang="en-US" b="1" dirty="0"/>
              <a:t>Privacy and Cybersecurity in the Connected Home</a:t>
            </a:r>
            <a:r>
              <a:rPr lang="en-US" dirty="0"/>
              <a:t>” 2020 CHC Landmark Research</a:t>
            </a:r>
          </a:p>
        </p:txBody>
      </p:sp>
      <p:sp>
        <p:nvSpPr>
          <p:cNvPr id="5" name="Slide Number Placeholder 4">
            <a:extLst>
              <a:ext uri="{FF2B5EF4-FFF2-40B4-BE49-F238E27FC236}">
                <a16:creationId xmlns:a16="http://schemas.microsoft.com/office/drawing/2014/main" id="{40955CF1-E7E6-4541-A1EA-E7E723C9D7CD}"/>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pic>
        <p:nvPicPr>
          <p:cNvPr id="7" name="Picture 6">
            <a:extLst>
              <a:ext uri="{FF2B5EF4-FFF2-40B4-BE49-F238E27FC236}">
                <a16:creationId xmlns:a16="http://schemas.microsoft.com/office/drawing/2014/main" id="{1F32F2D0-FD1D-4D13-902A-E3F8AF8C9F33}"/>
              </a:ext>
            </a:extLst>
          </p:cNvPr>
          <p:cNvPicPr>
            <a:picLocks noChangeAspect="1"/>
          </p:cNvPicPr>
          <p:nvPr/>
        </p:nvPicPr>
        <p:blipFill rotWithShape="1">
          <a:blip r:embed="rId2"/>
          <a:srcRect b="30994"/>
          <a:stretch/>
        </p:blipFill>
        <p:spPr>
          <a:xfrm>
            <a:off x="833388" y="2327337"/>
            <a:ext cx="5309871" cy="3285773"/>
          </a:xfrm>
          <a:prstGeom prst="rect">
            <a:avLst/>
          </a:prstGeom>
        </p:spPr>
      </p:pic>
      <p:pic>
        <p:nvPicPr>
          <p:cNvPr id="6" name="Picture 5">
            <a:extLst>
              <a:ext uri="{FF2B5EF4-FFF2-40B4-BE49-F238E27FC236}">
                <a16:creationId xmlns:a16="http://schemas.microsoft.com/office/drawing/2014/main" id="{ADD28773-ED4E-433D-98D9-D30A60030D54}"/>
              </a:ext>
            </a:extLst>
          </p:cNvPr>
          <p:cNvPicPr>
            <a:picLocks noChangeAspect="1"/>
          </p:cNvPicPr>
          <p:nvPr/>
        </p:nvPicPr>
        <p:blipFill>
          <a:blip r:embed="rId3"/>
          <a:stretch>
            <a:fillRect/>
          </a:stretch>
        </p:blipFill>
        <p:spPr>
          <a:xfrm>
            <a:off x="6049820" y="2983574"/>
            <a:ext cx="6055586" cy="1865718"/>
          </a:xfrm>
          <a:prstGeom prst="rect">
            <a:avLst/>
          </a:prstGeom>
        </p:spPr>
      </p:pic>
    </p:spTree>
    <p:extLst>
      <p:ext uri="{BB962C8B-B14F-4D97-AF65-F5344CB8AC3E}">
        <p14:creationId xmlns:p14="http://schemas.microsoft.com/office/powerpoint/2010/main" val="3888553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6600" b="1" i="0" u="none" strike="noStrike" kern="1200" cap="none" spc="0" normalizeH="0" baseline="0" noProof="0" dirty="0">
              <a:ln>
                <a:noFill/>
              </a:ln>
              <a:solidFill>
                <a:srgbClr val="464646"/>
              </a:solidFill>
              <a:effectLst/>
              <a:uLnTx/>
              <a:uFillTx/>
              <a:latin typeface="Montserrat"/>
              <a:ea typeface="+mn-ea"/>
              <a:cs typeface="+mn-cs"/>
            </a:endParaRPr>
          </a:p>
        </p:txBody>
      </p:sp>
      <p:sp>
        <p:nvSpPr>
          <p:cNvPr id="11" name="Text Placeholder 12">
            <a:extLst>
              <a:ext uri="{FF2B5EF4-FFF2-40B4-BE49-F238E27FC236}">
                <a16:creationId xmlns:a16="http://schemas.microsoft.com/office/drawing/2014/main" id="{17AD51F0-FB9D-4C8A-9C6F-1A1CC7A2AABF}"/>
              </a:ext>
            </a:extLst>
          </p:cNvPr>
          <p:cNvSpPr>
            <a:spLocks noGrp="1"/>
          </p:cNvSpPr>
          <p:nvPr>
            <p:ph type="body" sz="quarter" idx="12"/>
          </p:nvPr>
        </p:nvSpPr>
        <p:spPr>
          <a:xfrm>
            <a:off x="839787" y="1264137"/>
            <a:ext cx="10512425" cy="1288039"/>
          </a:xfrm>
        </p:spPr>
        <p:txBody>
          <a:bodyPr>
            <a:normAutofit fontScale="92500" lnSpcReduction="10000"/>
          </a:bodyPr>
          <a:lstStyle/>
          <a:p>
            <a:pPr marL="0" indent="0">
              <a:buNone/>
            </a:pPr>
            <a:r>
              <a:rPr lang="en-CA" dirty="0"/>
              <a:t>6.1 Recently Completed:  </a:t>
            </a:r>
          </a:p>
          <a:p>
            <a:pPr marL="0" indent="0">
              <a:buNone/>
            </a:pPr>
            <a:r>
              <a:rPr lang="en-US" dirty="0"/>
              <a:t>“</a:t>
            </a:r>
            <a:r>
              <a:rPr lang="en-US" b="1" dirty="0"/>
              <a:t>Power over Ethernet (PoE) &amp; Digital Electricity (DE) in Commercial and Multiple Dwelling Residential Buildings</a:t>
            </a:r>
            <a:r>
              <a:rPr lang="en-US" dirty="0"/>
              <a:t>”</a:t>
            </a:r>
          </a:p>
          <a:p>
            <a:pPr marL="0" indent="0">
              <a:buNone/>
            </a:pPr>
            <a:endParaRPr lang="en-US" b="1" dirty="0"/>
          </a:p>
          <a:p>
            <a:pPr marL="0" indent="0">
              <a:buNone/>
            </a:pPr>
            <a:endParaRPr lang="en-CA" dirty="0"/>
          </a:p>
        </p:txBody>
      </p:sp>
      <p:sp>
        <p:nvSpPr>
          <p:cNvPr id="8" name="TextBox 7">
            <a:extLst>
              <a:ext uri="{FF2B5EF4-FFF2-40B4-BE49-F238E27FC236}">
                <a16:creationId xmlns:a16="http://schemas.microsoft.com/office/drawing/2014/main" id="{AA5F0C54-F233-4294-823F-C1D6CAAA5C90}"/>
              </a:ext>
            </a:extLst>
          </p:cNvPr>
          <p:cNvSpPr txBox="1"/>
          <p:nvPr/>
        </p:nvSpPr>
        <p:spPr>
          <a:xfrm>
            <a:off x="839787" y="2521662"/>
            <a:ext cx="10834301" cy="3834689"/>
          </a:xfrm>
          <a:prstGeom prst="rect">
            <a:avLst/>
          </a:prstGeom>
          <a:noFill/>
        </p:spPr>
        <p:txBody>
          <a:bodyPr wrap="square" numCol="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err="1">
                <a:ln>
                  <a:noFill/>
                </a:ln>
                <a:solidFill>
                  <a:srgbClr val="464646"/>
                </a:solidFill>
                <a:effectLst/>
                <a:uLnTx/>
                <a:uFillTx/>
                <a:latin typeface="Montserrat"/>
                <a:ea typeface="+mn-ea"/>
                <a:cs typeface="+mn-cs"/>
              </a:rPr>
              <a:t>Somfy</a:t>
            </a:r>
            <a:r>
              <a:rPr kumimoji="0" lang="en-CA" sz="2400" b="0" i="0" u="none" strike="noStrike" kern="1200" cap="none" spc="0" normalizeH="0" baseline="0" noProof="0" dirty="0">
                <a:ln>
                  <a:noFill/>
                </a:ln>
                <a:solidFill>
                  <a:srgbClr val="464646"/>
                </a:solidFill>
                <a:effectLst/>
                <a:uLnTx/>
                <a:uFillTx/>
                <a:latin typeface="Montserrat"/>
                <a:ea typeface="+mn-ea"/>
                <a:cs typeface="+mn-cs"/>
              </a:rPr>
              <a:t> Systems, Inc. (Chair)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Contemporary Controls Systems,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err="1">
                <a:ln>
                  <a:noFill/>
                </a:ln>
                <a:solidFill>
                  <a:srgbClr val="464646"/>
                </a:solidFill>
                <a:effectLst/>
                <a:uLnTx/>
                <a:uFillTx/>
                <a:latin typeface="Montserrat"/>
                <a:ea typeface="+mn-ea"/>
                <a:cs typeface="+mn-cs"/>
              </a:rPr>
              <a:t>LumenCache</a:t>
            </a:r>
            <a:r>
              <a:rPr kumimoji="0" lang="en-CA" sz="2400" b="0" i="0" u="none" strike="noStrike" kern="1200" cap="none" spc="0" normalizeH="0" baseline="0" noProof="0" dirty="0">
                <a:ln>
                  <a:noFill/>
                </a:ln>
                <a:solidFill>
                  <a:srgbClr val="464646"/>
                </a:solidFill>
                <a:effectLst/>
                <a:uLnTx/>
                <a:uFillTx/>
                <a:latin typeface="Montserrat"/>
                <a:ea typeface="+mn-ea"/>
                <a:cs typeface="+mn-cs"/>
              </a:rPr>
              <a:t>,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National Electrical Manufacturers Association (NEMA)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Public Services and Procurement Canada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Renesas Electronics America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Southwire Company, LLC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UL LLC</a:t>
            </a:r>
          </a:p>
          <a:p>
            <a:pPr lvl="0"/>
            <a:endParaRPr lang="en-CA" sz="2400" dirty="0">
              <a:solidFill>
                <a:srgbClr val="464646"/>
              </a:solidFill>
              <a:latin typeface="Montserrat"/>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p:txBody>
      </p:sp>
      <p:pic>
        <p:nvPicPr>
          <p:cNvPr id="9" name="Picture 8">
            <a:extLst>
              <a:ext uri="{FF2B5EF4-FFF2-40B4-BE49-F238E27FC236}">
                <a16:creationId xmlns:a16="http://schemas.microsoft.com/office/drawing/2014/main" id="{BDDCDEAA-755B-4A25-812A-D223F7A3EDD2}"/>
              </a:ext>
            </a:extLst>
          </p:cNvPr>
          <p:cNvPicPr>
            <a:picLocks noChangeAspect="1"/>
          </p:cNvPicPr>
          <p:nvPr/>
        </p:nvPicPr>
        <p:blipFill>
          <a:blip r:embed="rId2"/>
          <a:stretch>
            <a:fillRect/>
          </a:stretch>
        </p:blipFill>
        <p:spPr>
          <a:xfrm>
            <a:off x="9530963" y="2773767"/>
            <a:ext cx="2143125" cy="2143125"/>
          </a:xfrm>
          <a:prstGeom prst="rect">
            <a:avLst/>
          </a:prstGeom>
        </p:spPr>
      </p:pic>
    </p:spTree>
    <p:extLst>
      <p:ext uri="{BB962C8B-B14F-4D97-AF65-F5344CB8AC3E}">
        <p14:creationId xmlns:p14="http://schemas.microsoft.com/office/powerpoint/2010/main" val="2458314333"/>
      </p:ext>
    </p:extLst>
  </p:cSld>
  <p:clrMapOvr>
    <a:masterClrMapping/>
  </p:clrMapOvr>
</p:sld>
</file>

<file path=ppt/theme/theme1.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2018.potx" id="{98D26EC6-AE9B-494F-A44F-E252D094523E}" vid="{D435817C-20ED-454E-8F26-51F322C3469C}"/>
    </a:ext>
  </a:extLst>
</a:theme>
</file>

<file path=ppt/theme/theme2.xml><?xml version="1.0" encoding="utf-8"?>
<a:theme xmlns:a="http://schemas.openxmlformats.org/drawingml/2006/main" name="32_Main Title">
  <a:themeElements>
    <a:clrScheme name="Frost &amp; Sullivan">
      <a:dk1>
        <a:srgbClr val="000000"/>
      </a:dk1>
      <a:lt1>
        <a:srgbClr val="FFFFFF"/>
      </a:lt1>
      <a:dk2>
        <a:srgbClr val="06325C"/>
      </a:dk2>
      <a:lt2>
        <a:srgbClr val="EEECE1"/>
      </a:lt2>
      <a:accent1>
        <a:srgbClr val="ACBED1"/>
      </a:accent1>
      <a:accent2>
        <a:srgbClr val="517496"/>
      </a:accent2>
      <a:accent3>
        <a:srgbClr val="AAAA74"/>
      </a:accent3>
      <a:accent4>
        <a:srgbClr val="485A80"/>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Main Title">
  <a:themeElements>
    <a:clrScheme name="Frost &amp; Sullivan Colors">
      <a:dk1>
        <a:srgbClr val="000000"/>
      </a:dk1>
      <a:lt1>
        <a:srgbClr val="FFFFFF"/>
      </a:lt1>
      <a:dk2>
        <a:srgbClr val="06325C"/>
      </a:dk2>
      <a:lt2>
        <a:srgbClr val="EEECE1"/>
      </a:lt2>
      <a:accent1>
        <a:srgbClr val="ACBED1"/>
      </a:accent1>
      <a:accent2>
        <a:srgbClr val="517496"/>
      </a:accent2>
      <a:accent3>
        <a:srgbClr val="AAAA74"/>
      </a:accent3>
      <a:accent4>
        <a:srgbClr val="4B5A80"/>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indent="0">
          <a:defRPr sz="1400" dirty="0" smtClean="0"/>
        </a:defPPr>
      </a:lstStyle>
    </a:txDef>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C827C2D24DC641BF3335721A0BFAD0" ma:contentTypeVersion="12" ma:contentTypeDescription="Create a new document." ma:contentTypeScope="" ma:versionID="0cc3287f1c372df7e125544d0ff6278f">
  <xsd:schema xmlns:xsd="http://www.w3.org/2001/XMLSchema" xmlns:xs="http://www.w3.org/2001/XMLSchema" xmlns:p="http://schemas.microsoft.com/office/2006/metadata/properties" xmlns:ns2="94aa7f9c-35f7-4afe-8da5-56a177c74bd1" xmlns:ns3="d0c6ae89-1a0c-40bd-bfa0-b278409e1f38" targetNamespace="http://schemas.microsoft.com/office/2006/metadata/properties" ma:root="true" ma:fieldsID="f79f373fcb90de526e9887bc67f6a73c" ns2:_="" ns3:_="">
    <xsd:import namespace="94aa7f9c-35f7-4afe-8da5-56a177c74bd1"/>
    <xsd:import namespace="d0c6ae89-1a0c-40bd-bfa0-b278409e1f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a7f9c-35f7-4afe-8da5-56a177c74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c6ae89-1a0c-40bd-bfa0-b278409e1f3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BA5E6B-D73F-4426-8496-96C90641A5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a7f9c-35f7-4afe-8da5-56a177c74bd1"/>
    <ds:schemaRef ds:uri="d0c6ae89-1a0c-40bd-bfa0-b278409e1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3CF60D-3AFA-4DEA-9831-A431FC8152D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DA54F96-0609-48A4-ADB4-BE5D12E820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7059</TotalTime>
  <Words>891</Words>
  <Application>Microsoft Office PowerPoint</Application>
  <PresentationFormat>Widescreen</PresentationFormat>
  <Paragraphs>131</Paragraphs>
  <Slides>15</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Calibri</vt:lpstr>
      <vt:lpstr>Courier New</vt:lpstr>
      <vt:lpstr>Helvetica</vt:lpstr>
      <vt:lpstr>Montserrat</vt:lpstr>
      <vt:lpstr>Montserrat Light</vt:lpstr>
      <vt:lpstr>Wingdings</vt:lpstr>
      <vt:lpstr>CABA Presentation 1</vt:lpstr>
      <vt:lpstr>32_Main Title</vt:lpstr>
      <vt:lpstr>14_Main Title</vt:lpstr>
      <vt:lpstr>Connected Home Council (CHC) Webinar  Wednesday, September 2, 2020, 12 NOON – 1:30 PM (ET)  </vt:lpstr>
      <vt:lpstr>1.  Agenda Greg Walker (CABA) </vt:lpstr>
      <vt:lpstr>2.  Call to Order, Welcome, Introductions, About the CHC Roy Perry (Alarm.com) </vt:lpstr>
      <vt:lpstr>3.  Administrative  Roy Perry (Alarm.com)</vt:lpstr>
      <vt:lpstr>3.  Administrative  Roy Perry (Alarm.com)</vt:lpstr>
      <vt:lpstr>3.  Administrative  Roy Perry (Alarm.com)</vt:lpstr>
      <vt:lpstr>4.  CHC White Paper Panel</vt:lpstr>
      <vt:lpstr>5.  Research Update Greg Walker (CABA)  (CABA) </vt:lpstr>
      <vt:lpstr>6.  White Paper Sub-Committee Update  Ken Wacks (Ken Wacks Associates)</vt:lpstr>
      <vt:lpstr>6.  White Paper Sub-Committee Update  Ken Wacks (Ken Wacks Associates)</vt:lpstr>
      <vt:lpstr>6.  White Paper Sub-Committee Update  Ken Wacks (Ken Wacks Associates)</vt:lpstr>
      <vt:lpstr>6.  White Paper Sub-Committee Update  Ken Wacks (Ken Wacks Associates)</vt:lpstr>
      <vt:lpstr>6.  White Paper Sub-Committee Update  Ken Wacks (Ken Wacks Associates)</vt:lpstr>
      <vt:lpstr>7.  New Business Roy Perry (Alarm.com)</vt:lpstr>
      <vt:lpstr>8.  Adjournment Roy Perry (Alarm.com)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Rawlson King</dc:creator>
  <cp:lastModifiedBy>Conrad McCallum</cp:lastModifiedBy>
  <cp:revision>55</cp:revision>
  <dcterms:created xsi:type="dcterms:W3CDTF">2018-08-09T13:04:51Z</dcterms:created>
  <dcterms:modified xsi:type="dcterms:W3CDTF">2020-09-02T13:50:08Z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0x010100E6C827C2D24DC641BF3335721A0BFAD0</vt:lpwstr>
  </property>
</Properties>
</file>