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969" r:id="rId5"/>
  </p:sldMasterIdLst>
  <p:notesMasterIdLst>
    <p:notesMasterId r:id="rId34"/>
  </p:notesMasterIdLst>
  <p:sldIdLst>
    <p:sldId id="256" r:id="rId6"/>
    <p:sldId id="257" r:id="rId7"/>
    <p:sldId id="258" r:id="rId8"/>
    <p:sldId id="259" r:id="rId9"/>
    <p:sldId id="461" r:id="rId10"/>
    <p:sldId id="319" r:id="rId11"/>
    <p:sldId id="501" r:id="rId12"/>
    <p:sldId id="502" r:id="rId13"/>
    <p:sldId id="512" r:id="rId14"/>
    <p:sldId id="517" r:id="rId15"/>
    <p:sldId id="514" r:id="rId16"/>
    <p:sldId id="519" r:id="rId17"/>
    <p:sldId id="503" r:id="rId18"/>
    <p:sldId id="520" r:id="rId19"/>
    <p:sldId id="510" r:id="rId20"/>
    <p:sldId id="521" r:id="rId21"/>
    <p:sldId id="758" r:id="rId22"/>
    <p:sldId id="759" r:id="rId23"/>
    <p:sldId id="879" r:id="rId24"/>
    <p:sldId id="890" r:id="rId25"/>
    <p:sldId id="807" r:id="rId26"/>
    <p:sldId id="762" r:id="rId27"/>
    <p:sldId id="885" r:id="rId28"/>
    <p:sldId id="891" r:id="rId29"/>
    <p:sldId id="892" r:id="rId30"/>
    <p:sldId id="443" r:id="rId31"/>
    <p:sldId id="753" r:id="rId32"/>
    <p:sldId id="7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varScale="1">
        <p:scale>
          <a:sx n="114" d="100"/>
          <a:sy n="114" d="100"/>
        </p:scale>
        <p:origin x="43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lker" userId="590d7d16-d4e2-4ce6-a1d7-ae9cc51fa2bb" providerId="ADAL" clId="{F2FBE35F-B1D2-482D-BF2D-8C65F25569D7}"/>
    <pc:docChg chg="modSld">
      <pc:chgData name="Greg Walker" userId="590d7d16-d4e2-4ce6-a1d7-ae9cc51fa2bb" providerId="ADAL" clId="{F2FBE35F-B1D2-482D-BF2D-8C65F25569D7}" dt="2020-08-24T15:20:56.113" v="50" actId="6549"/>
      <pc:docMkLst>
        <pc:docMk/>
      </pc:docMkLst>
      <pc:sldChg chg="modSp mod">
        <pc:chgData name="Greg Walker" userId="590d7d16-d4e2-4ce6-a1d7-ae9cc51fa2bb" providerId="ADAL" clId="{F2FBE35F-B1D2-482D-BF2D-8C65F25569D7}" dt="2020-08-24T15:20:56.113" v="50" actId="6549"/>
        <pc:sldMkLst>
          <pc:docMk/>
          <pc:sldMk cId="2831553909" sldId="759"/>
        </pc:sldMkLst>
        <pc:spChg chg="mod">
          <ac:chgData name="Greg Walker" userId="590d7d16-d4e2-4ce6-a1d7-ae9cc51fa2bb" providerId="ADAL" clId="{F2FBE35F-B1D2-482D-BF2D-8C65F25569D7}" dt="2020-08-24T15:20:56.113" v="50" actId="6549"/>
          <ac:spMkLst>
            <pc:docMk/>
            <pc:sldMk cId="2831553909" sldId="759"/>
            <ac:spMk id="4" creationId="{94F4594C-8202-4121-BDC6-B2971D8D8E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E8BFE-F454-44CF-A2A9-F0A1EE63C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44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5A919-F8AD-A64A-BEA2-B66A6D0F2D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60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E8BFE-F454-44CF-A2A9-F0A1EE63C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7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5A919-F8AD-A64A-BEA2-B66A6D0F2D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619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E8BFE-F454-44CF-A2A9-F0A1EE63C1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358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w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hyperlink" Target="https://twitter.com/nrc_cnrc" TargetMode="External"/><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hyperlink" Target="https://www.instagram.com/nrc_cnrc/" TargetMode="External"/><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hyperlink" Target="https://www.linkedin.com/company/national-research-council?trk=tyah"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7.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91634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618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0648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19894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05227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37911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51618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788932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 blue ">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267" y="2130426"/>
            <a:ext cx="8636000" cy="1470025"/>
          </a:xfrm>
        </p:spPr>
        <p:txBody>
          <a:bodyPr lIns="0" tIns="0" rIns="0" bIns="0" anchor="b"/>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67267" y="3886200"/>
            <a:ext cx="8534400" cy="1752600"/>
          </a:xfrm>
        </p:spPr>
        <p:txBody>
          <a:bodyPr lIns="0" tIns="0" rIns="0" bIns="0"/>
          <a:lstStyle>
            <a:lvl1pPr marL="0" indent="0" algn="l">
              <a:buNone/>
              <a:defRPr>
                <a:solidFill>
                  <a:schemeClr val="tx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67266" y="252797"/>
            <a:ext cx="1255836" cy="19979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41635" y="235808"/>
            <a:ext cx="658320" cy="18857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10400922" y="272950"/>
            <a:ext cx="1293173" cy="115468"/>
          </a:xfrm>
          <a:prstGeom prst="rect">
            <a:avLst/>
          </a:prstGeom>
        </p:spPr>
      </p:pic>
    </p:spTree>
    <p:extLst>
      <p:ext uri="{BB962C8B-B14F-4D97-AF65-F5344CB8AC3E}">
        <p14:creationId xmlns:p14="http://schemas.microsoft.com/office/powerpoint/2010/main" val="17013198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view / Agenda - blue ">
    <p:bg>
      <p:bgPr>
        <a:solidFill>
          <a:srgbClr val="00446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7" name="Text Placeholder 6"/>
          <p:cNvSpPr>
            <a:spLocks noGrp="1"/>
          </p:cNvSpPr>
          <p:nvPr>
            <p:ph type="body" sz="quarter" idx="13"/>
          </p:nvPr>
        </p:nvSpPr>
        <p:spPr>
          <a:xfrm>
            <a:off x="573618" y="387351"/>
            <a:ext cx="8968316" cy="5969000"/>
          </a:xfrm>
        </p:spPr>
        <p:txBody>
          <a:bodyPr anchor="ctr"/>
          <a:lstStyle>
            <a:lvl1pPr marL="457189" indent="-457189">
              <a:spcBef>
                <a:spcPts val="800"/>
              </a:spcBef>
              <a:spcAft>
                <a:spcPts val="0"/>
              </a:spcAft>
              <a:buClr>
                <a:schemeClr val="bg1"/>
              </a:buClr>
              <a:buFont typeface="+mj-lt"/>
              <a:buAutoNum type="arabicPeriod"/>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3445695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a:blip r:embed="rId3"/>
          <a:stretch>
            <a:fillRect/>
          </a:stretch>
        </p:blipFill>
        <p:spPr>
          <a:xfrm>
            <a:off x="858983" y="495302"/>
            <a:ext cx="2743200"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 2020,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 blue ">
    <p:bg>
      <p:bgPr>
        <a:solidFill>
          <a:srgbClr val="0044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268" y="1524213"/>
            <a:ext cx="8636001" cy="2073371"/>
          </a:xfrm>
        </p:spPr>
        <p:txBody>
          <a:bodyPr lIns="0" tIns="0" rIns="0" bIns="0" anchor="b">
            <a:noAutofit/>
          </a:bodyPr>
          <a:lstStyle>
            <a:lvl1pPr algn="l">
              <a:defRPr sz="37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67268" y="3739323"/>
            <a:ext cx="8636001" cy="1500187"/>
          </a:xfrm>
        </p:spPr>
        <p:txBody>
          <a:bodyPr lIns="0" tIns="0" rIns="0" bIns="0" anchor="t">
            <a:noAutofit/>
          </a:bodyPr>
          <a:lstStyle>
            <a:lvl1pPr marL="0" indent="0">
              <a:buNone/>
              <a:defRPr sz="2267">
                <a:solidFill>
                  <a:schemeClr val="tx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7E68ECE-59D7-452D-8595-BBB947F3BD2D}"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7831" y="0"/>
            <a:ext cx="3849688" cy="6858000"/>
          </a:xfrm>
          <a:prstGeom prst="rect">
            <a:avLst/>
          </a:prstGeom>
        </p:spPr>
      </p:pic>
    </p:spTree>
    <p:extLst>
      <p:ext uri="{BB962C8B-B14F-4D97-AF65-F5344CB8AC3E}">
        <p14:creationId xmlns:p14="http://schemas.microsoft.com/office/powerpoint/2010/main" val="18328370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blue">
    <p:spTree>
      <p:nvGrpSpPr>
        <p:cNvPr id="1" name=""/>
        <p:cNvGrpSpPr/>
        <p:nvPr/>
      </p:nvGrpSpPr>
      <p:grpSpPr>
        <a:xfrm>
          <a:off x="0" y="0"/>
          <a:ext cx="0" cy="0"/>
          <a:chOff x="0" y="0"/>
          <a:chExt cx="0" cy="0"/>
        </a:xfrm>
      </p:grpSpPr>
      <p:sp>
        <p:nvSpPr>
          <p:cNvPr id="16" name="Rectangle 15"/>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5" name="Text Placeholder 4"/>
          <p:cNvSpPr>
            <a:spLocks noGrp="1"/>
          </p:cNvSpPr>
          <p:nvPr>
            <p:ph type="body" sz="quarter" idx="13"/>
          </p:nvPr>
        </p:nvSpPr>
        <p:spPr>
          <a:xfrm>
            <a:off x="573618" y="1907118"/>
            <a:ext cx="9190567" cy="39835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537" y="0"/>
            <a:ext cx="3842275" cy="6858000"/>
          </a:xfrm>
          <a:prstGeom prst="rect">
            <a:avLst/>
          </a:prstGeom>
        </p:spPr>
      </p:pic>
    </p:spTree>
    <p:extLst>
      <p:ext uri="{BB962C8B-B14F-4D97-AF65-F5344CB8AC3E}">
        <p14:creationId xmlns:p14="http://schemas.microsoft.com/office/powerpoint/2010/main" val="104244132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picture - blue ">
    <p:spTree>
      <p:nvGrpSpPr>
        <p:cNvPr id="1" name=""/>
        <p:cNvGrpSpPr/>
        <p:nvPr/>
      </p:nvGrpSpPr>
      <p:grpSpPr>
        <a:xfrm>
          <a:off x="0" y="0"/>
          <a:ext cx="0" cy="0"/>
          <a:chOff x="0" y="0"/>
          <a:chExt cx="0" cy="0"/>
        </a:xfrm>
      </p:grpSpPr>
      <p:sp>
        <p:nvSpPr>
          <p:cNvPr id="16" name="Rectangle 15"/>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537" y="0"/>
            <a:ext cx="3842275"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8" name="Picture Placeholder 10"/>
          <p:cNvSpPr>
            <a:spLocks noGrp="1" noChangeAspect="1"/>
          </p:cNvSpPr>
          <p:nvPr>
            <p:ph type="pic" sz="quarter" idx="13"/>
          </p:nvPr>
        </p:nvSpPr>
        <p:spPr>
          <a:xfrm>
            <a:off x="8248913" y="2188001"/>
            <a:ext cx="3413760" cy="3413760"/>
          </a:xfrm>
          <a:prstGeom prst="ellipse">
            <a:avLst/>
          </a:prstGeom>
        </p:spPr>
        <p:txBody>
          <a:bodyPr anchor="ctr"/>
          <a:lstStyle>
            <a:lvl1pPr algn="ctr">
              <a:defRPr>
                <a:solidFill>
                  <a:schemeClr val="bg1">
                    <a:lumMod val="75000"/>
                  </a:schemeClr>
                </a:solidFill>
              </a:defRPr>
            </a:lvl1pPr>
          </a:lstStyle>
          <a:p>
            <a:r>
              <a:rPr lang="en-US"/>
              <a:t>Click icon to add picture</a:t>
            </a:r>
            <a:endParaRPr lang="en-US" dirty="0"/>
          </a:p>
        </p:txBody>
      </p:sp>
      <p:sp>
        <p:nvSpPr>
          <p:cNvPr id="5" name="Text Placeholder 4"/>
          <p:cNvSpPr>
            <a:spLocks noGrp="1"/>
          </p:cNvSpPr>
          <p:nvPr>
            <p:ph type="body" sz="quarter" idx="14"/>
          </p:nvPr>
        </p:nvSpPr>
        <p:spPr>
          <a:xfrm>
            <a:off x="573617" y="1907118"/>
            <a:ext cx="7135283" cy="396451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26311478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no curved lines - blue">
    <p:spTree>
      <p:nvGrpSpPr>
        <p:cNvPr id="1" name=""/>
        <p:cNvGrpSpPr/>
        <p:nvPr/>
      </p:nvGrpSpPr>
      <p:grpSpPr>
        <a:xfrm>
          <a:off x="0" y="0"/>
          <a:ext cx="0" cy="0"/>
          <a:chOff x="0" y="0"/>
          <a:chExt cx="0" cy="0"/>
        </a:xfrm>
      </p:grpSpPr>
      <p:sp>
        <p:nvSpPr>
          <p:cNvPr id="13" name="Rectangle 12"/>
          <p:cNvSpPr/>
          <p:nvPr userDrawn="1"/>
        </p:nvSpPr>
        <p:spPr>
          <a:xfrm>
            <a:off x="0" y="1"/>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2"/>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571019" y="1909234"/>
            <a:ext cx="10914551" cy="3964517"/>
          </a:xfrm>
        </p:spPr>
        <p:txBody>
          <a:bodyPr/>
          <a:lstStyle>
            <a:lvl1pPr>
              <a:lnSpc>
                <a:spcPct val="100000"/>
              </a:lnSpc>
              <a:defRPr>
                <a:solidFill>
                  <a:schemeClr val="tx2"/>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7332647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lue ">
    <p:bg>
      <p:bgPr>
        <a:solidFill>
          <a:srgbClr val="004466"/>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831" y="0"/>
            <a:ext cx="3849688" cy="6858000"/>
          </a:xfrm>
          <a:prstGeom prst="rect">
            <a:avLst/>
          </a:prstGeom>
        </p:spPr>
      </p:pic>
      <p:sp>
        <p:nvSpPr>
          <p:cNvPr id="16" name="Rectangle 15"/>
          <p:cNvSpPr/>
          <p:nvPr userDrawn="1"/>
        </p:nvSpPr>
        <p:spPr>
          <a:xfrm>
            <a:off x="0" y="1"/>
            <a:ext cx="12192000" cy="152148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571021" y="1909234"/>
            <a:ext cx="9182580" cy="3964517"/>
          </a:xfrm>
        </p:spPr>
        <p:txBody>
          <a:bodyPr/>
          <a:lstStyle>
            <a:lvl1pPr>
              <a:lnSpc>
                <a:spcPct val="100000"/>
              </a:lnSpc>
              <a:defRPr>
                <a:solidFill>
                  <a:schemeClr val="tx2">
                    <a:lumMod val="40000"/>
                    <a:lumOff val="60000"/>
                  </a:schemeClr>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136354053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picture - blue">
    <p:bg>
      <p:bgPr>
        <a:solidFill>
          <a:srgbClr val="004466"/>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831" y="0"/>
            <a:ext cx="3849688" cy="6858000"/>
          </a:xfrm>
          <a:prstGeom prst="rect">
            <a:avLst/>
          </a:prstGeom>
        </p:spPr>
      </p:pic>
      <p:sp>
        <p:nvSpPr>
          <p:cNvPr id="16" name="Rectangle 15"/>
          <p:cNvSpPr/>
          <p:nvPr userDrawn="1"/>
        </p:nvSpPr>
        <p:spPr>
          <a:xfrm>
            <a:off x="0" y="1"/>
            <a:ext cx="12192000" cy="152148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571021" y="1909234"/>
            <a:ext cx="7499092" cy="3964517"/>
          </a:xfrm>
        </p:spPr>
        <p:txBody>
          <a:bodyPr/>
          <a:lstStyle>
            <a:lvl1pPr>
              <a:lnSpc>
                <a:spcPct val="100000"/>
              </a:lnSpc>
              <a:defRPr>
                <a:solidFill>
                  <a:schemeClr val="tx2">
                    <a:lumMod val="40000"/>
                    <a:lumOff val="60000"/>
                  </a:schemeClr>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10"/>
          <p:cNvSpPr>
            <a:spLocks noGrp="1" noChangeAspect="1"/>
          </p:cNvSpPr>
          <p:nvPr>
            <p:ph type="pic" sz="quarter" idx="13"/>
          </p:nvPr>
        </p:nvSpPr>
        <p:spPr>
          <a:xfrm>
            <a:off x="8248913" y="2188001"/>
            <a:ext cx="3413760" cy="3413760"/>
          </a:xfrm>
          <a:prstGeom prst="ellipse">
            <a:avLst/>
          </a:prstGeom>
        </p:spPr>
        <p:txBody>
          <a:bodyPr anchor="ctr">
            <a:normAutofit/>
          </a:bodyPr>
          <a:lstStyle>
            <a:lvl1pPr algn="ctr">
              <a:defRPr sz="1600">
                <a:solidFill>
                  <a:schemeClr val="bg1">
                    <a:lumMod val="75000"/>
                  </a:schemeClr>
                </a:solidFill>
              </a:defRPr>
            </a:lvl1pPr>
          </a:lstStyle>
          <a:p>
            <a:r>
              <a:rPr lang="en-US"/>
              <a:t>Click icon to add picture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39200038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no curved lines - blue ">
    <p:bg>
      <p:bgPr>
        <a:solidFill>
          <a:srgbClr val="004466"/>
        </a:solidFill>
        <a:effectLst/>
      </p:bgPr>
    </p:bg>
    <p:spTree>
      <p:nvGrpSpPr>
        <p:cNvPr id="1" name=""/>
        <p:cNvGrpSpPr/>
        <p:nvPr/>
      </p:nvGrpSpPr>
      <p:grpSpPr>
        <a:xfrm>
          <a:off x="0" y="0"/>
          <a:ext cx="0" cy="0"/>
          <a:chOff x="0" y="0"/>
          <a:chExt cx="0" cy="0"/>
        </a:xfrm>
      </p:grpSpPr>
      <p:sp>
        <p:nvSpPr>
          <p:cNvPr id="17" name="Rectangle 16"/>
          <p:cNvSpPr/>
          <p:nvPr userDrawn="1"/>
        </p:nvSpPr>
        <p:spPr>
          <a:xfrm>
            <a:off x="0" y="1"/>
            <a:ext cx="12192000" cy="152148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8" y="341812"/>
            <a:ext cx="10922209" cy="1004585"/>
          </a:xfrm>
        </p:spPr>
        <p:txBody>
          <a:bodyPr/>
          <a:lstStyle>
            <a:lvl1pPr>
              <a:defRPr>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10" name="Text Placeholder 9"/>
          <p:cNvSpPr>
            <a:spLocks noGrp="1"/>
          </p:cNvSpPr>
          <p:nvPr>
            <p:ph type="body" sz="quarter" idx="12"/>
          </p:nvPr>
        </p:nvSpPr>
        <p:spPr>
          <a:xfrm>
            <a:off x="571020" y="1909234"/>
            <a:ext cx="10914549" cy="3964517"/>
          </a:xfrm>
        </p:spPr>
        <p:txBody>
          <a:bodyPr/>
          <a:lstStyle>
            <a:lvl1pPr>
              <a:defRPr>
                <a:solidFill>
                  <a:schemeClr val="tx2">
                    <a:lumMod val="40000"/>
                    <a:lumOff val="6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187008189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 blue ">
    <p:bg>
      <p:bgPr>
        <a:solidFill>
          <a:srgbClr val="004466"/>
        </a:solidFill>
        <a:effectLst/>
      </p:bgPr>
    </p:bg>
    <p:spTree>
      <p:nvGrpSpPr>
        <p:cNvPr id="1" name=""/>
        <p:cNvGrpSpPr/>
        <p:nvPr/>
      </p:nvGrpSpPr>
      <p:grpSpPr>
        <a:xfrm>
          <a:off x="0" y="0"/>
          <a:ext cx="0" cy="0"/>
          <a:chOff x="0" y="0"/>
          <a:chExt cx="0" cy="0"/>
        </a:xfrm>
      </p:grpSpPr>
      <p:sp>
        <p:nvSpPr>
          <p:cNvPr id="14" name="Rectangle 13"/>
          <p:cNvSpPr/>
          <p:nvPr userDrawn="1"/>
        </p:nvSpPr>
        <p:spPr>
          <a:xfrm>
            <a:off x="0" y="-18473"/>
            <a:ext cx="12192000" cy="152148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8" y="341812"/>
            <a:ext cx="10917241" cy="1004585"/>
          </a:xfrm>
        </p:spPr>
        <p:txBody>
          <a:bodyPr/>
          <a:lstStyle>
            <a:lvl1pPr>
              <a:defRPr>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sp>
        <p:nvSpPr>
          <p:cNvPr id="6" name="Picture Placeholder 5"/>
          <p:cNvSpPr>
            <a:spLocks noGrp="1"/>
          </p:cNvSpPr>
          <p:nvPr>
            <p:ph type="pic" sz="quarter" idx="12"/>
          </p:nvPr>
        </p:nvSpPr>
        <p:spPr>
          <a:xfrm>
            <a:off x="567267" y="1909233"/>
            <a:ext cx="10918303" cy="4082648"/>
          </a:xfrm>
        </p:spPr>
        <p:txBody>
          <a:bodyPr anchor="ctr"/>
          <a:lstStyle>
            <a:lvl1pPr algn="ctr">
              <a:defRPr>
                <a:solidFill>
                  <a:schemeClr val="bg1">
                    <a:lumMod val="75000"/>
                  </a:schemeClr>
                </a:solidFill>
              </a:defRPr>
            </a:lvl1pPr>
          </a:lstStyle>
          <a:p>
            <a:r>
              <a:rPr lang="en-US"/>
              <a:t>Click icon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312286139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 blu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nchor="ctr">
            <a:normAutofit/>
          </a:bodyPr>
          <a:lstStyle>
            <a:lvl1pPr marL="0" indent="0" algn="ctr">
              <a:buNone/>
              <a:defRPr sz="1867">
                <a:solidFill>
                  <a:schemeClr val="bg1">
                    <a:lumMod val="75000"/>
                  </a:schemeClr>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2" name="Title 1"/>
          <p:cNvSpPr>
            <a:spLocks noGrp="1"/>
          </p:cNvSpPr>
          <p:nvPr>
            <p:ph type="title" hasCustomPrompt="1"/>
          </p:nvPr>
        </p:nvSpPr>
        <p:spPr>
          <a:xfrm>
            <a:off x="1166746" y="1560577"/>
            <a:ext cx="2704663" cy="3533804"/>
          </a:xfrm>
        </p:spPr>
        <p:txBody>
          <a:bodyPr anchor="ctr">
            <a:normAutofit/>
          </a:bodyPr>
          <a:lstStyle>
            <a:lvl1pPr algn="l">
              <a:defRPr sz="2667" b="1">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35AFF2F-A477-40DD-9D5D-27D2519027E7}"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290417994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 blu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nchor="ctr">
            <a:normAutofit/>
          </a:bodyPr>
          <a:lstStyle>
            <a:lvl1pPr marL="0" indent="0" algn="ctr">
              <a:buNone/>
              <a:defRPr sz="1867">
                <a:solidFill>
                  <a:schemeClr val="bg1">
                    <a:lumMod val="75000"/>
                  </a:schemeClr>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35AFF2F-A477-40DD-9D5D-27D2519027E7}"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11508086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 blue ">
    <p:bg>
      <p:bgPr>
        <a:solidFill>
          <a:srgbClr val="0044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77E68ECE-59D7-452D-8595-BBB947F3BD2D}"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20177696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
    <p:bg>
      <p:bgPr>
        <a:solidFill>
          <a:srgbClr val="0044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7E68ECE-59D7-452D-8595-BBB947F3BD2D}" type="slidenum">
              <a:rPr lang="en-US" smtClean="0"/>
              <a:pPr/>
              <a:t>‹#›</a:t>
            </a:fld>
            <a:endParaRPr lang="en-US" dirty="0"/>
          </a:p>
        </p:txBody>
      </p:sp>
      <p:sp>
        <p:nvSpPr>
          <p:cNvPr id="3" name="Media Placeholder 2"/>
          <p:cNvSpPr>
            <a:spLocks noGrp="1"/>
          </p:cNvSpPr>
          <p:nvPr>
            <p:ph type="media" sz="quarter" idx="12"/>
          </p:nvPr>
        </p:nvSpPr>
        <p:spPr>
          <a:xfrm>
            <a:off x="0" y="0"/>
            <a:ext cx="12192000" cy="6858000"/>
          </a:xfrm>
        </p:spPr>
        <p:txBody>
          <a:bodyPr anchor="ctr"/>
          <a:lstStyle>
            <a:lvl1pPr algn="ctr">
              <a:defRPr>
                <a:solidFill>
                  <a:schemeClr val="tx2">
                    <a:lumMod val="40000"/>
                    <a:lumOff val="60000"/>
                  </a:schemeClr>
                </a:solidFill>
              </a:defRPr>
            </a:lvl1pPr>
          </a:lstStyle>
          <a:p>
            <a:r>
              <a:rPr lang="en-US"/>
              <a:t>Click icon to add media</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37362792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6068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End - blue ">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267" y="2274849"/>
            <a:ext cx="7523788" cy="1470025"/>
          </a:xfrm>
        </p:spPr>
        <p:txBody>
          <a:bodyPr lIns="0" tIns="0" rIns="0" bIns="0" anchor="b">
            <a:noAutofit/>
          </a:bodyPr>
          <a:lstStyle>
            <a:lvl1pPr algn="l">
              <a:defRPr sz="5333">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67267" y="3886200"/>
            <a:ext cx="6905791" cy="1752600"/>
          </a:xfrm>
        </p:spPr>
        <p:txBody>
          <a:bodyPr lIns="0" tIns="0" rIns="0" bIns="0">
            <a:noAutofit/>
          </a:bodyPr>
          <a:lstStyle>
            <a:lvl1pPr marL="0" indent="0" algn="l">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567266" y="252797"/>
            <a:ext cx="1255836" cy="199792"/>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9383242" y="336763"/>
            <a:ext cx="1293173" cy="115468"/>
          </a:xfrm>
          <a:prstGeom prst="rect">
            <a:avLst/>
          </a:prstGeom>
        </p:spPr>
      </p:pic>
      <p:pic>
        <p:nvPicPr>
          <p:cNvPr id="8" name="Picture 7">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64449" y="284229"/>
            <a:ext cx="217112" cy="209329"/>
          </a:xfrm>
          <a:prstGeom prst="rect">
            <a:avLst/>
          </a:prstGeom>
        </p:spPr>
      </p:pic>
      <p:pic>
        <p:nvPicPr>
          <p:cNvPr id="9" name="Picture 8">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085340" y="284229"/>
            <a:ext cx="217112" cy="209329"/>
          </a:xfrm>
          <a:prstGeom prst="rect">
            <a:avLst/>
          </a:prstGeom>
        </p:spPr>
      </p:pic>
      <p:pic>
        <p:nvPicPr>
          <p:cNvPr id="10" name="Picture 9">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5761" y="284229"/>
            <a:ext cx="217583" cy="209329"/>
          </a:xfrm>
          <a:prstGeom prst="rect">
            <a:avLst/>
          </a:prstGeom>
        </p:spPr>
      </p:pic>
    </p:spTree>
    <p:extLst>
      <p:ext uri="{BB962C8B-B14F-4D97-AF65-F5344CB8AC3E}">
        <p14:creationId xmlns:p14="http://schemas.microsoft.com/office/powerpoint/2010/main" val="3556027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16" name="Rectangle 15"/>
          <p:cNvSpPr/>
          <p:nvPr/>
        </p:nvSpPr>
        <p:spPr>
          <a:xfrm>
            <a:off x="0" y="2"/>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537" y="0"/>
            <a:ext cx="3842275"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8EA6C5B1-ECC2-4EA2-B4BD-02285BE6B4D1}" type="slidenum">
              <a:rPr lang="en-CA" smtClean="0"/>
              <a:t>‹#›</a:t>
            </a:fld>
            <a:endParaRPr lang="en-CA"/>
          </a:p>
        </p:txBody>
      </p:sp>
      <p:sp>
        <p:nvSpPr>
          <p:cNvPr id="5" name="Text Placeholder 4"/>
          <p:cNvSpPr>
            <a:spLocks noGrp="1"/>
          </p:cNvSpPr>
          <p:nvPr>
            <p:ph type="body" sz="quarter" idx="13"/>
          </p:nvPr>
        </p:nvSpPr>
        <p:spPr>
          <a:xfrm>
            <a:off x="573619" y="1907119"/>
            <a:ext cx="9190567" cy="39835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Tree>
    <p:extLst>
      <p:ext uri="{BB962C8B-B14F-4D97-AF65-F5344CB8AC3E}">
        <p14:creationId xmlns:p14="http://schemas.microsoft.com/office/powerpoint/2010/main" val="283713255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D8846BA5-2EDC-4375-83B5-20A48F66EA0E}" type="datetimeFigureOut">
              <a:rPr lang="en-US" smtClean="0"/>
              <a:t>8/24/2020</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C478C40-8DB4-4536-BC2E-58B7BEDAF3F4}" type="slidenum">
              <a:rPr lang="en-US" smtClean="0"/>
              <a:t>‹#›</a:t>
            </a:fld>
            <a:endParaRPr lang="en-US"/>
          </a:p>
        </p:txBody>
      </p:sp>
    </p:spTree>
    <p:extLst>
      <p:ext uri="{BB962C8B-B14F-4D97-AF65-F5344CB8AC3E}">
        <p14:creationId xmlns:p14="http://schemas.microsoft.com/office/powerpoint/2010/main" val="3964126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4"/>
          <p:cNvSpPr>
            <a:spLocks noGrp="1"/>
          </p:cNvSpPr>
          <p:nvPr>
            <p:ph type="ftr" sz="quarter" idx="3"/>
          </p:nvPr>
        </p:nvSpPr>
        <p:spPr>
          <a:xfrm>
            <a:off x="4165600" y="650149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schemeClr val="bg1"/>
                </a:solidFill>
              </a:rPr>
              <a:t>NRC: Canada’s RTO</a:t>
            </a:r>
            <a:endParaRPr lang="en-CA" dirty="0">
              <a:solidFill>
                <a:schemeClr val="bg1"/>
              </a:solidFill>
            </a:endParaRPr>
          </a:p>
        </p:txBody>
      </p:sp>
      <p:sp>
        <p:nvSpPr>
          <p:cNvPr id="11" name="Slide Number Placeholder 15"/>
          <p:cNvSpPr>
            <a:spLocks noGrp="1"/>
          </p:cNvSpPr>
          <p:nvPr>
            <p:ph type="sldNum" sz="quarter" idx="4"/>
          </p:nvPr>
        </p:nvSpPr>
        <p:spPr>
          <a:xfrm>
            <a:off x="541868" y="6501491"/>
            <a:ext cx="1499809" cy="365125"/>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extLst>
      <p:ext uri="{BB962C8B-B14F-4D97-AF65-F5344CB8AC3E}">
        <p14:creationId xmlns:p14="http://schemas.microsoft.com/office/powerpoint/2010/main" val="14718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F2547D9A-4CE4-4943-B6C1-36F6BC3175B0}" type="datetimeFigureOut">
              <a:rPr lang="en-US" smtClean="0"/>
              <a:t>8/24/2020</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EF8D33-3CE3-4A73-B84E-E6246D92F5CF}" type="slidenum">
              <a:rPr lang="en-US" smtClean="0"/>
              <a:t>‹#›</a:t>
            </a:fld>
            <a:endParaRPr lang="en-US"/>
          </a:p>
        </p:txBody>
      </p:sp>
    </p:spTree>
    <p:extLst>
      <p:ext uri="{BB962C8B-B14F-4D97-AF65-F5344CB8AC3E}">
        <p14:creationId xmlns:p14="http://schemas.microsoft.com/office/powerpoint/2010/main" val="3321846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e + image – vert">
    <p:spTree>
      <p:nvGrpSpPr>
        <p:cNvPr id="1" name=""/>
        <p:cNvGrpSpPr/>
        <p:nvPr/>
      </p:nvGrpSpPr>
      <p:grpSpPr>
        <a:xfrm>
          <a:off x="0" y="0"/>
          <a:ext cx="0" cy="0"/>
          <a:chOff x="0" y="0"/>
          <a:chExt cx="0" cy="0"/>
        </a:xfrm>
      </p:grpSpPr>
      <p:sp>
        <p:nvSpPr>
          <p:cNvPr id="16" name="Rectangle 15"/>
          <p:cNvSpPr/>
          <p:nvPr userDrawn="1"/>
        </p:nvSpPr>
        <p:spPr>
          <a:xfrm>
            <a:off x="0" y="4"/>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1537" y="0"/>
            <a:ext cx="3842275" cy="6858000"/>
          </a:xfrm>
          <a:prstGeom prst="rect">
            <a:avLst/>
          </a:prstGeom>
        </p:spPr>
      </p:pic>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t>‹#›</a:t>
            </a:fld>
            <a:endParaRPr lang="en-US"/>
          </a:p>
        </p:txBody>
      </p:sp>
      <p:sp>
        <p:nvSpPr>
          <p:cNvPr id="8" name="Picture Placeholder 10"/>
          <p:cNvSpPr>
            <a:spLocks noGrp="1" noChangeAspect="1"/>
          </p:cNvSpPr>
          <p:nvPr>
            <p:ph type="pic" sz="quarter" idx="13"/>
          </p:nvPr>
        </p:nvSpPr>
        <p:spPr>
          <a:xfrm>
            <a:off x="8248913" y="2188001"/>
            <a:ext cx="3413760" cy="3413760"/>
          </a:xfrm>
          <a:prstGeom prst="ellipse">
            <a:avLst/>
          </a:prstGeom>
        </p:spPr>
        <p:txBody>
          <a:bodyPr anchor="ctr"/>
          <a:lstStyle>
            <a:lvl1pPr algn="ctr">
              <a:defRPr>
                <a:solidFill>
                  <a:schemeClr val="bg1">
                    <a:lumMod val="75000"/>
                  </a:schemeClr>
                </a:solidFill>
              </a:defRPr>
            </a:lvl1pPr>
          </a:lstStyle>
          <a:p>
            <a:r>
              <a:rPr lang="en-US"/>
              <a:t>Click icon to add picture</a:t>
            </a:r>
          </a:p>
        </p:txBody>
      </p:sp>
      <p:sp>
        <p:nvSpPr>
          <p:cNvPr id="5" name="Text Placeholder 4"/>
          <p:cNvSpPr>
            <a:spLocks noGrp="1"/>
          </p:cNvSpPr>
          <p:nvPr>
            <p:ph type="body" sz="quarter" idx="14"/>
          </p:nvPr>
        </p:nvSpPr>
        <p:spPr>
          <a:xfrm>
            <a:off x="573617" y="1907119"/>
            <a:ext cx="7135283" cy="396451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8432" y="6443296"/>
            <a:ext cx="658323" cy="188573"/>
          </a:xfrm>
          <a:prstGeom prst="rect">
            <a:avLst/>
          </a:prstGeom>
        </p:spPr>
      </p:pic>
    </p:spTree>
    <p:extLst>
      <p:ext uri="{BB962C8B-B14F-4D97-AF65-F5344CB8AC3E}">
        <p14:creationId xmlns:p14="http://schemas.microsoft.com/office/powerpoint/2010/main" val="14485350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e – vert">
    <p:spTree>
      <p:nvGrpSpPr>
        <p:cNvPr id="1" name=""/>
        <p:cNvGrpSpPr/>
        <p:nvPr/>
      </p:nvGrpSpPr>
      <p:grpSpPr>
        <a:xfrm>
          <a:off x="0" y="0"/>
          <a:ext cx="0" cy="0"/>
          <a:chOff x="0" y="0"/>
          <a:chExt cx="0" cy="0"/>
        </a:xfrm>
      </p:grpSpPr>
      <p:sp>
        <p:nvSpPr>
          <p:cNvPr id="16" name="Rectangle 15"/>
          <p:cNvSpPr/>
          <p:nvPr userDrawn="1"/>
        </p:nvSpPr>
        <p:spPr>
          <a:xfrm>
            <a:off x="0" y="4"/>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7E68ECE-59D7-452D-8595-BBB947F3BD2D}" type="slidenum">
              <a:rPr lang="en-US" smtClean="0"/>
              <a:t>‹#›</a:t>
            </a:fld>
            <a:endParaRPr lang="en-US" dirty="0"/>
          </a:p>
        </p:txBody>
      </p:sp>
      <p:sp>
        <p:nvSpPr>
          <p:cNvPr id="5" name="Text Placeholder 4"/>
          <p:cNvSpPr>
            <a:spLocks noGrp="1"/>
          </p:cNvSpPr>
          <p:nvPr>
            <p:ph type="body" sz="quarter" idx="13"/>
          </p:nvPr>
        </p:nvSpPr>
        <p:spPr>
          <a:xfrm>
            <a:off x="573623" y="1907121"/>
            <a:ext cx="9190567" cy="39835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432" y="6443296"/>
            <a:ext cx="658323" cy="18857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1537" y="0"/>
            <a:ext cx="3842275" cy="6858000"/>
          </a:xfrm>
          <a:prstGeom prst="rect">
            <a:avLst/>
          </a:prstGeom>
        </p:spPr>
      </p:pic>
    </p:spTree>
    <p:extLst>
      <p:ext uri="{BB962C8B-B14F-4D97-AF65-F5344CB8AC3E}">
        <p14:creationId xmlns:p14="http://schemas.microsoft.com/office/powerpoint/2010/main" val="12600950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picture">
    <p:spTree>
      <p:nvGrpSpPr>
        <p:cNvPr id="1" name=""/>
        <p:cNvGrpSpPr/>
        <p:nvPr/>
      </p:nvGrpSpPr>
      <p:grpSpPr>
        <a:xfrm>
          <a:off x="0" y="0"/>
          <a:ext cx="0" cy="0"/>
          <a:chOff x="0" y="0"/>
          <a:chExt cx="0" cy="0"/>
        </a:xfrm>
      </p:grpSpPr>
      <p:sp>
        <p:nvSpPr>
          <p:cNvPr id="13" name="Rectangle 12"/>
          <p:cNvSpPr/>
          <p:nvPr/>
        </p:nvSpPr>
        <p:spPr>
          <a:xfrm>
            <a:off x="0" y="2"/>
            <a:ext cx="12192000" cy="152148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noFill/>
              </a:ln>
            </a:endParaRPr>
          </a:p>
        </p:txBody>
      </p:sp>
      <p:sp>
        <p:nvSpPr>
          <p:cNvPr id="2" name="Title 1"/>
          <p:cNvSpPr>
            <a:spLocks noGrp="1"/>
          </p:cNvSpPr>
          <p:nvPr>
            <p:ph type="title"/>
          </p:nvPr>
        </p:nvSpPr>
        <p:spPr>
          <a:xfrm>
            <a:off x="568327" y="341813"/>
            <a:ext cx="10913292" cy="1004585"/>
          </a:xfrm>
        </p:spPr>
        <p:txBody>
          <a:bodyPr/>
          <a:lstStyle>
            <a:lvl1pPr>
              <a:defRPr>
                <a:solidFill>
                  <a:schemeClr val="accent2"/>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8EA6C5B1-ECC2-4EA2-B4BD-02285BE6B4D1}" type="slidenum">
              <a:rPr lang="en-CA" smtClean="0"/>
              <a:t>‹#›</a:t>
            </a:fld>
            <a:endParaRPr lang="en-C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433" y="6443296"/>
            <a:ext cx="658320" cy="188573"/>
          </a:xfrm>
          <a:prstGeom prst="rect">
            <a:avLst/>
          </a:prstGeom>
        </p:spPr>
      </p:pic>
      <p:sp>
        <p:nvSpPr>
          <p:cNvPr id="7" name="Picture Placeholder 6"/>
          <p:cNvSpPr>
            <a:spLocks noGrp="1"/>
          </p:cNvSpPr>
          <p:nvPr>
            <p:ph type="pic" sz="quarter" idx="12"/>
          </p:nvPr>
        </p:nvSpPr>
        <p:spPr>
          <a:xfrm>
            <a:off x="585259" y="1920876"/>
            <a:ext cx="10911495" cy="3968749"/>
          </a:xfrm>
        </p:spPr>
        <p:txBody>
          <a:bodyPr/>
          <a:lstStyle/>
          <a:p>
            <a:r>
              <a:rPr lang="en-US"/>
              <a:t>Click icon to add picture</a:t>
            </a:r>
          </a:p>
        </p:txBody>
      </p:sp>
    </p:spTree>
    <p:extLst>
      <p:ext uri="{BB962C8B-B14F-4D97-AF65-F5344CB8AC3E}">
        <p14:creationId xmlns:p14="http://schemas.microsoft.com/office/powerpoint/2010/main" val="27574294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24551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 2020,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5685256" y="6407484"/>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Intelligent Buildings Council (IBC)</a:t>
            </a:r>
          </a:p>
        </p:txBody>
      </p:sp>
      <p:pic>
        <p:nvPicPr>
          <p:cNvPr id="12" name="Picture 11">
            <a:extLst>
              <a:ext uri="{FF2B5EF4-FFF2-40B4-BE49-F238E27FC236}">
                <a16:creationId xmlns:a16="http://schemas.microsoft.com/office/drawing/2014/main" id="{F12435D7-A441-4D20-90BC-C55C6D221C9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955" r:id="rId9"/>
    <p:sldLayoutId id="2147483956" r:id="rId10"/>
    <p:sldLayoutId id="2147483957" r:id="rId11"/>
    <p:sldLayoutId id="2147483958" r:id="rId12"/>
    <p:sldLayoutId id="2147483964" r:id="rId13"/>
    <p:sldLayoutId id="2147483965" r:id="rId14"/>
    <p:sldLayoutId id="2147483966" r:id="rId15"/>
    <p:sldLayoutId id="2147483967" r:id="rId16"/>
    <p:sldLayoutId id="2147483968" r:id="rId17"/>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8328" y="341812"/>
            <a:ext cx="9189024" cy="100458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568328" y="1909234"/>
            <a:ext cx="9189024" cy="42169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582400" y="6356351"/>
            <a:ext cx="609600" cy="365125"/>
          </a:xfrm>
          <a:prstGeom prst="rect">
            <a:avLst/>
          </a:prstGeom>
        </p:spPr>
        <p:txBody>
          <a:bodyPr vert="horz" lIns="91440" tIns="45720" rIns="91440" bIns="45720" rtlCol="0" anchor="ctr"/>
          <a:lstStyle>
            <a:lvl1pPr algn="l">
              <a:defRPr sz="1200">
                <a:solidFill>
                  <a:schemeClr val="accent2"/>
                </a:solidFill>
                <a:latin typeface="Arial" panose="020B0604020202020204" pitchFamily="34" charset="0"/>
                <a:cs typeface="Arial" panose="020B0604020202020204" pitchFamily="34" charset="0"/>
              </a:defRPr>
            </a:lvl1pPr>
          </a:lstStyle>
          <a:p>
            <a:fld id="{77E68ECE-59D7-452D-8595-BBB947F3BD2D}" type="slidenum">
              <a:rPr lang="en-US" smtClean="0"/>
              <a:pPr/>
              <a:t>‹#›</a:t>
            </a:fld>
            <a:endParaRPr lang="en-US" dirty="0"/>
          </a:p>
        </p:txBody>
      </p:sp>
    </p:spTree>
    <p:extLst>
      <p:ext uri="{BB962C8B-B14F-4D97-AF65-F5344CB8AC3E}">
        <p14:creationId xmlns:p14="http://schemas.microsoft.com/office/powerpoint/2010/main" val="335589880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Lst>
  <p:transition>
    <p:fade/>
  </p:transition>
  <p:hf hdr="0" ftr="0" dt="0"/>
  <p:txStyles>
    <p:titleStyle>
      <a:lvl1pPr algn="l" defTabSz="1219170" rtl="0" eaLnBrk="1" latinLnBrk="0" hangingPunct="1">
        <a:spcBef>
          <a:spcPct val="0"/>
        </a:spcBef>
        <a:buNone/>
        <a:defRPr sz="3733" b="1"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1600"/>
        </a:spcBef>
        <a:spcAft>
          <a:spcPts val="800"/>
        </a:spcAft>
        <a:buFont typeface="Arial" panose="020B0604020202020204" pitchFamily="34" charset="0"/>
        <a:buNone/>
        <a:defRPr sz="2267" b="1" kern="1200">
          <a:solidFill>
            <a:schemeClr val="tx2"/>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100000"/>
        </a:lnSpc>
        <a:spcBef>
          <a:spcPts val="800"/>
        </a:spcBef>
        <a:spcAft>
          <a:spcPts val="800"/>
        </a:spcAft>
        <a:buFont typeface="Arial" panose="020B0604020202020204" pitchFamily="34" charset="0"/>
        <a:buNone/>
        <a:defRPr sz="2267" kern="1200">
          <a:solidFill>
            <a:srgbClr val="3B495A"/>
          </a:solidFill>
          <a:latin typeface="Arial" panose="020B0604020202020204" pitchFamily="34" charset="0"/>
          <a:ea typeface="+mn-ea"/>
          <a:cs typeface="Arial" panose="020B0604020202020204" pitchFamily="34" charset="0"/>
        </a:defRPr>
      </a:lvl2pPr>
      <a:lvl3pPr marL="304792" indent="-304792" algn="l" defTabSz="1219170" rtl="0" eaLnBrk="1" latinLnBrk="0" hangingPunct="1">
        <a:lnSpc>
          <a:spcPct val="100000"/>
        </a:lnSpc>
        <a:spcBef>
          <a:spcPts val="800"/>
        </a:spcBef>
        <a:spcAft>
          <a:spcPts val="800"/>
        </a:spcAft>
        <a:buFont typeface="Arial" panose="020B0604020202020204" pitchFamily="34" charset="0"/>
        <a:buChar char="•"/>
        <a:defRPr sz="2267" kern="1200">
          <a:solidFill>
            <a:srgbClr val="3B495A"/>
          </a:solidFill>
          <a:latin typeface="Arial" panose="020B0604020202020204" pitchFamily="34" charset="0"/>
          <a:ea typeface="+mn-ea"/>
          <a:cs typeface="Arial" panose="020B0604020202020204" pitchFamily="34" charset="0"/>
        </a:defRPr>
      </a:lvl3pPr>
      <a:lvl4pPr marL="761981" indent="-304792" algn="l" defTabSz="1219170" rtl="0" eaLnBrk="1" latinLnBrk="0" hangingPunct="1">
        <a:lnSpc>
          <a:spcPct val="100000"/>
        </a:lnSpc>
        <a:spcBef>
          <a:spcPts val="800"/>
        </a:spcBef>
        <a:spcAft>
          <a:spcPts val="0"/>
        </a:spcAft>
        <a:buFont typeface="Arial" panose="020B0604020202020204" pitchFamily="34" charset="0"/>
        <a:buChar char="•"/>
        <a:defRPr sz="1867" kern="1200">
          <a:solidFill>
            <a:srgbClr val="3B495A"/>
          </a:solidFill>
          <a:latin typeface="Arial" panose="020B0604020202020204" pitchFamily="34" charset="0"/>
          <a:ea typeface="+mn-ea"/>
          <a:cs typeface="Arial" panose="020B0604020202020204" pitchFamily="34" charset="0"/>
        </a:defRPr>
      </a:lvl4pPr>
      <a:lvl5pPr marL="1369450" indent="-304792" algn="l" defTabSz="1219170" rtl="0" eaLnBrk="1" latinLnBrk="0" hangingPunct="1">
        <a:lnSpc>
          <a:spcPct val="100000"/>
        </a:lnSpc>
        <a:spcBef>
          <a:spcPts val="800"/>
        </a:spcBef>
        <a:spcAft>
          <a:spcPts val="0"/>
        </a:spcAft>
        <a:buFont typeface="Arial" panose="020B0604020202020204" pitchFamily="34" charset="0"/>
        <a:buChar char="•"/>
        <a:defRPr sz="1867" kern="1200">
          <a:solidFill>
            <a:srgbClr val="3B495A"/>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instagram.com/nrc_cnrc/" TargetMode="External"/><Relationship Id="rId7" Type="http://schemas.openxmlformats.org/officeDocument/2006/relationships/hyperlink" Target="https://www.linkedin.com/company/national-research-council?trk=tyah"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hyperlink" Target="https://twitter.com/nrc_cnrc"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gif"/><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gif"/><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lstStyle/>
          <a:p>
            <a:r>
              <a:rPr lang="en-US" altLang="en-US" sz="3200" b="1" dirty="0">
                <a:solidFill>
                  <a:schemeClr val="tx1"/>
                </a:solidFill>
              </a:rPr>
              <a:t>Intelligent Buildings Council (IBC)  </a:t>
            </a:r>
            <a:br>
              <a:rPr lang="en-US" altLang="en-US" sz="3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748717" y="2742297"/>
            <a:ext cx="10537591" cy="2492433"/>
          </a:xfrm>
        </p:spPr>
        <p:txBody>
          <a:bodyPr>
            <a:normAutofit/>
          </a:bodyPr>
          <a:lstStyle/>
          <a:p>
            <a:r>
              <a:rPr lang="en-US" dirty="0"/>
              <a:t>Chair:  Trevor Nightingale (National Research Council) </a:t>
            </a:r>
          </a:p>
          <a:p>
            <a:r>
              <a:rPr lang="en-US" dirty="0"/>
              <a:t>Vice-Chair:  Harsha Chandrashekar (Honeywell International Inc)</a:t>
            </a:r>
          </a:p>
          <a:p>
            <a:r>
              <a:rPr lang="en-US" dirty="0"/>
              <a:t>Vice-Chair:  Robert Lane (Robert H. Lane and Associates Inc.)</a:t>
            </a:r>
          </a:p>
          <a:p>
            <a:r>
              <a:rPr lang="en-US" dirty="0"/>
              <a:t>Vice-Chair:  Bob Allan (The </a:t>
            </a:r>
            <a:r>
              <a:rPr lang="en-US" dirty="0" err="1"/>
              <a:t>Siemon</a:t>
            </a:r>
            <a:r>
              <a:rPr lang="en-US" dirty="0"/>
              <a:t> Company) </a:t>
            </a:r>
          </a:p>
          <a:p>
            <a:r>
              <a:rPr lang="en-US" dirty="0"/>
              <a:t>Vice-Chair:  Terrence DeFranco (Iota Communications, Inc.)</a:t>
            </a:r>
          </a:p>
          <a:p>
            <a:endParaRPr lang="en-US" sz="1400" dirty="0"/>
          </a:p>
          <a:p>
            <a:endParaRPr lang="en-US" sz="1400" dirty="0"/>
          </a:p>
          <a:p>
            <a:endParaRPr lang="en-US" sz="1200" dirty="0"/>
          </a:p>
          <a:p>
            <a:endParaRPr lang="en-US" sz="1200" dirty="0"/>
          </a:p>
          <a:p>
            <a:endParaRPr lang="en-US" sz="1200"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918153" y="3659206"/>
            <a:ext cx="1803824" cy="276999"/>
          </a:xfrm>
          <a:prstGeom prst="rect">
            <a:avLst/>
          </a:prstGeom>
          <a:noFill/>
          <a:ln>
            <a:noFill/>
          </a:ln>
        </p:spPr>
        <p:txBody>
          <a:bodyPr wrap="square" rtlCol="0">
            <a:spAutoFit/>
          </a:bodyPr>
          <a:lstStyle/>
          <a:p>
            <a:pPr algn="ctr" defTabSz="1219170"/>
            <a:r>
              <a:rPr lang="en-US" sz="1200" i="1" dirty="0">
                <a:solidFill>
                  <a:srgbClr val="006688"/>
                </a:solidFill>
                <a:latin typeface="Arial"/>
              </a:rPr>
              <a:t>Baseline period</a:t>
            </a:r>
            <a:endParaRPr lang="en-CA" sz="1200" i="1" dirty="0">
              <a:solidFill>
                <a:srgbClr val="006688"/>
              </a:solidFill>
              <a:latin typeface="Arial"/>
            </a:endParaRPr>
          </a:p>
        </p:txBody>
      </p:sp>
      <p:sp>
        <p:nvSpPr>
          <p:cNvPr id="41" name="TextBox 40"/>
          <p:cNvSpPr txBox="1"/>
          <p:nvPr/>
        </p:nvSpPr>
        <p:spPr>
          <a:xfrm>
            <a:off x="8011377" y="3659205"/>
            <a:ext cx="1858371" cy="276999"/>
          </a:xfrm>
          <a:prstGeom prst="rect">
            <a:avLst/>
          </a:prstGeom>
          <a:noFill/>
        </p:spPr>
        <p:txBody>
          <a:bodyPr wrap="square" rtlCol="0">
            <a:spAutoFit/>
          </a:bodyPr>
          <a:lstStyle/>
          <a:p>
            <a:pPr algn="ctr" defTabSz="1219170"/>
            <a:r>
              <a:rPr lang="en-US" sz="1200" i="1" dirty="0">
                <a:solidFill>
                  <a:srgbClr val="669933"/>
                </a:solidFill>
                <a:latin typeface="Arial"/>
              </a:rPr>
              <a:t>Reporting period</a:t>
            </a:r>
            <a:endParaRPr lang="en-CA" sz="1200" i="1" dirty="0">
              <a:solidFill>
                <a:srgbClr val="669933"/>
              </a:solidFill>
              <a:latin typeface="Arial"/>
            </a:endParaRPr>
          </a:p>
        </p:txBody>
      </p:sp>
      <p:sp>
        <p:nvSpPr>
          <p:cNvPr id="7" name="Title 6"/>
          <p:cNvSpPr>
            <a:spLocks noGrp="1"/>
          </p:cNvSpPr>
          <p:nvPr>
            <p:ph type="title"/>
          </p:nvPr>
        </p:nvSpPr>
        <p:spPr/>
        <p:txBody>
          <a:bodyPr anchor="b"/>
          <a:lstStyle/>
          <a:p>
            <a:r>
              <a:rPr lang="en-US" dirty="0"/>
              <a:t>M&amp;V Methodology</a:t>
            </a:r>
            <a:endParaRPr lang="en-CA" dirty="0"/>
          </a:p>
        </p:txBody>
      </p:sp>
      <p:sp>
        <p:nvSpPr>
          <p:cNvPr id="13" name="Flowchart: Data 12"/>
          <p:cNvSpPr/>
          <p:nvPr/>
        </p:nvSpPr>
        <p:spPr>
          <a:xfrm>
            <a:off x="512355" y="1915541"/>
            <a:ext cx="1828800" cy="548640"/>
          </a:xfrm>
          <a:prstGeom prst="flowChartInputOutp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en-US" sz="1400" dirty="0">
                <a:solidFill>
                  <a:srgbClr val="FFFFFF"/>
                </a:solidFill>
                <a:latin typeface="Arial"/>
              </a:rPr>
              <a:t>Read data</a:t>
            </a:r>
            <a:endParaRPr lang="en-CA" sz="1400" dirty="0">
              <a:solidFill>
                <a:srgbClr val="FFFFFF"/>
              </a:solidFill>
              <a:latin typeface="Arial"/>
            </a:endParaRPr>
          </a:p>
        </p:txBody>
      </p:sp>
      <p:sp>
        <p:nvSpPr>
          <p:cNvPr id="14" name="Flowchart: Process 13"/>
          <p:cNvSpPr/>
          <p:nvPr/>
        </p:nvSpPr>
        <p:spPr>
          <a:xfrm>
            <a:off x="2626871" y="2166493"/>
            <a:ext cx="1828800" cy="54864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en-US" sz="1400" dirty="0">
                <a:solidFill>
                  <a:srgbClr val="FFFFFF"/>
                </a:solidFill>
                <a:latin typeface="Arial"/>
              </a:rPr>
              <a:t>Apply exclusions</a:t>
            </a:r>
            <a:endParaRPr lang="en-CA" sz="1400" dirty="0">
              <a:solidFill>
                <a:srgbClr val="FFFFFF"/>
              </a:solidFill>
              <a:latin typeface="Arial"/>
            </a:endParaRPr>
          </a:p>
        </p:txBody>
      </p:sp>
      <p:sp>
        <p:nvSpPr>
          <p:cNvPr id="15" name="Flowchart: Process 14"/>
          <p:cNvSpPr/>
          <p:nvPr/>
        </p:nvSpPr>
        <p:spPr>
          <a:xfrm>
            <a:off x="2626871" y="3183185"/>
            <a:ext cx="1828800" cy="54864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en-US" sz="1400" dirty="0">
                <a:solidFill>
                  <a:srgbClr val="FFFFFF"/>
                </a:solidFill>
                <a:latin typeface="Arial"/>
              </a:rPr>
              <a:t>Define baseline and reporting periods</a:t>
            </a:r>
            <a:endParaRPr lang="en-CA" sz="1400" dirty="0">
              <a:solidFill>
                <a:srgbClr val="FFFFFF"/>
              </a:solidFill>
              <a:latin typeface="Arial"/>
            </a:endParaRPr>
          </a:p>
        </p:txBody>
      </p:sp>
      <p:sp>
        <p:nvSpPr>
          <p:cNvPr id="16" name="Flowchart: Process 15"/>
          <p:cNvSpPr/>
          <p:nvPr/>
        </p:nvSpPr>
        <p:spPr>
          <a:xfrm>
            <a:off x="2626871" y="4250156"/>
            <a:ext cx="1828800" cy="54864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en-US" sz="1400" dirty="0">
                <a:solidFill>
                  <a:srgbClr val="FFFFFF"/>
                </a:solidFill>
                <a:latin typeface="Arial"/>
              </a:rPr>
              <a:t>Create baseline regression model</a:t>
            </a:r>
            <a:endParaRPr lang="en-CA" sz="1400" dirty="0">
              <a:solidFill>
                <a:srgbClr val="FFFFFF"/>
              </a:solidFill>
              <a:latin typeface="Arial"/>
            </a:endParaRPr>
          </a:p>
        </p:txBody>
      </p:sp>
      <p:sp>
        <p:nvSpPr>
          <p:cNvPr id="17" name="Flowchart: Process 16"/>
          <p:cNvSpPr/>
          <p:nvPr/>
        </p:nvSpPr>
        <p:spPr>
          <a:xfrm>
            <a:off x="2626871" y="5386285"/>
            <a:ext cx="1828800" cy="54864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en-US" sz="1400" dirty="0">
                <a:solidFill>
                  <a:srgbClr val="FFFFFF"/>
                </a:solidFill>
                <a:latin typeface="Arial"/>
              </a:rPr>
              <a:t>Compute savings</a:t>
            </a:r>
            <a:endParaRPr lang="en-CA" sz="1400" dirty="0">
              <a:solidFill>
                <a:srgbClr val="FFFFFF"/>
              </a:solidFill>
              <a:latin typeface="Arial"/>
            </a:endParaRPr>
          </a:p>
        </p:txBody>
      </p:sp>
      <p:sp>
        <p:nvSpPr>
          <p:cNvPr id="18" name="Flowchart: Multidocument 17"/>
          <p:cNvSpPr/>
          <p:nvPr/>
        </p:nvSpPr>
        <p:spPr>
          <a:xfrm>
            <a:off x="417104" y="5477725"/>
            <a:ext cx="1828800" cy="914400"/>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r>
              <a:rPr lang="en-US" sz="1400" dirty="0">
                <a:solidFill>
                  <a:srgbClr val="FFFFFF"/>
                </a:solidFill>
                <a:latin typeface="Arial"/>
              </a:rPr>
              <a:t>Visualize and report</a:t>
            </a:r>
            <a:endParaRPr lang="en-CA" sz="1400" dirty="0">
              <a:solidFill>
                <a:srgbClr val="FFFFFF"/>
              </a:solidFill>
              <a:latin typeface="Arial"/>
            </a:endParaRPr>
          </a:p>
        </p:txBody>
      </p:sp>
      <p:cxnSp>
        <p:nvCxnSpPr>
          <p:cNvPr id="19" name="Straight Arrow Connector 18"/>
          <p:cNvCxnSpPr>
            <a:stCxn id="13" idx="5"/>
            <a:endCxn id="14" idx="1"/>
          </p:cNvCxnSpPr>
          <p:nvPr/>
        </p:nvCxnSpPr>
        <p:spPr>
          <a:xfrm>
            <a:off x="2158275" y="2189861"/>
            <a:ext cx="468597" cy="250952"/>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82" name="Straight Arrow Connector 81"/>
          <p:cNvCxnSpPr>
            <a:stCxn id="14" idx="2"/>
            <a:endCxn id="15" idx="0"/>
          </p:cNvCxnSpPr>
          <p:nvPr/>
        </p:nvCxnSpPr>
        <p:spPr>
          <a:xfrm>
            <a:off x="3541271" y="2715134"/>
            <a:ext cx="0" cy="468052"/>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85" name="Straight Arrow Connector 84"/>
          <p:cNvCxnSpPr>
            <a:stCxn id="15" idx="2"/>
            <a:endCxn id="16" idx="0"/>
          </p:cNvCxnSpPr>
          <p:nvPr/>
        </p:nvCxnSpPr>
        <p:spPr>
          <a:xfrm>
            <a:off x="3541271" y="3731825"/>
            <a:ext cx="0" cy="518331"/>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88" name="Straight Arrow Connector 87"/>
          <p:cNvCxnSpPr>
            <a:stCxn id="16" idx="2"/>
            <a:endCxn id="17" idx="0"/>
          </p:cNvCxnSpPr>
          <p:nvPr/>
        </p:nvCxnSpPr>
        <p:spPr>
          <a:xfrm>
            <a:off x="3541271" y="4798797"/>
            <a:ext cx="0" cy="587489"/>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cxnSp>
        <p:nvCxnSpPr>
          <p:cNvPr id="91" name="Straight Arrow Connector 90"/>
          <p:cNvCxnSpPr>
            <a:stCxn id="17" idx="1"/>
            <a:endCxn id="18" idx="3"/>
          </p:cNvCxnSpPr>
          <p:nvPr/>
        </p:nvCxnSpPr>
        <p:spPr>
          <a:xfrm flipH="1">
            <a:off x="2245906" y="5660605"/>
            <a:ext cx="380967" cy="274320"/>
          </a:xfrm>
          <a:prstGeom prst="straightConnector1">
            <a:avLst/>
          </a:prstGeom>
          <a:ln>
            <a:tailEnd type="triangle" w="lg" len="lg"/>
          </a:ln>
        </p:spPr>
        <p:style>
          <a:lnRef idx="2">
            <a:schemeClr val="accent2">
              <a:shade val="50000"/>
            </a:schemeClr>
          </a:lnRef>
          <a:fillRef idx="1">
            <a:schemeClr val="accent2"/>
          </a:fillRef>
          <a:effectRef idx="0">
            <a:schemeClr val="accent2"/>
          </a:effectRef>
          <a:fontRef idx="minor">
            <a:schemeClr val="lt1"/>
          </a:fontRef>
        </p:style>
      </p:cxnSp>
      <p:pic>
        <p:nvPicPr>
          <p:cNvPr id="4" name="Picture 3"/>
          <p:cNvPicPr>
            <a:picLocks noChangeAspect="1"/>
          </p:cNvPicPr>
          <p:nvPr/>
        </p:nvPicPr>
        <p:blipFill rotWithShape="1">
          <a:blip r:embed="rId2"/>
          <a:srcRect l="20930" t="78262" r="34186" b="11669"/>
          <a:stretch/>
        </p:blipFill>
        <p:spPr>
          <a:xfrm>
            <a:off x="5370071" y="1775032"/>
            <a:ext cx="4045679" cy="482128"/>
          </a:xfrm>
          <a:prstGeom prst="rect">
            <a:avLst/>
          </a:prstGeom>
        </p:spPr>
      </p:pic>
      <p:sp>
        <p:nvSpPr>
          <p:cNvPr id="5" name="TextBox 4"/>
          <p:cNvSpPr txBox="1"/>
          <p:nvPr/>
        </p:nvSpPr>
        <p:spPr>
          <a:xfrm>
            <a:off x="5370071" y="2221511"/>
            <a:ext cx="4193777" cy="1446935"/>
          </a:xfrm>
          <a:prstGeom prst="rect">
            <a:avLst/>
          </a:prstGeom>
          <a:noFill/>
        </p:spPr>
        <p:txBody>
          <a:bodyPr wrap="none" rtlCol="0">
            <a:spAutoFit/>
          </a:bodyPr>
          <a:lstStyle/>
          <a:p>
            <a:pPr defTabSz="1219170"/>
            <a:r>
              <a:rPr lang="en-US" sz="1467" dirty="0">
                <a:solidFill>
                  <a:srgbClr val="000000"/>
                </a:solidFill>
                <a:latin typeface="Arial"/>
              </a:rPr>
              <a:t>where: </a:t>
            </a:r>
          </a:p>
          <a:p>
            <a:pPr defTabSz="1219170"/>
            <a:r>
              <a:rPr lang="en-US" sz="1467" dirty="0">
                <a:solidFill>
                  <a:srgbClr val="000000"/>
                </a:solidFill>
                <a:latin typeface="Arial"/>
              </a:rPr>
              <a:t>y is </a:t>
            </a:r>
            <a:r>
              <a:rPr lang="en-US" sz="1467" dirty="0">
                <a:solidFill>
                  <a:srgbClr val="003353">
                    <a:lumMod val="75000"/>
                    <a:lumOff val="25000"/>
                  </a:srgbClr>
                </a:solidFill>
                <a:latin typeface="Arial"/>
              </a:rPr>
              <a:t>chilled water</a:t>
            </a:r>
            <a:r>
              <a:rPr lang="en-US" sz="1467" dirty="0">
                <a:solidFill>
                  <a:srgbClr val="000000"/>
                </a:solidFill>
                <a:latin typeface="Arial"/>
              </a:rPr>
              <a:t> consumption in MJ </a:t>
            </a:r>
          </a:p>
          <a:p>
            <a:pPr defTabSz="1219170"/>
            <a:r>
              <a:rPr lang="en-US" sz="1467" dirty="0">
                <a:solidFill>
                  <a:srgbClr val="000000"/>
                </a:solidFill>
                <a:latin typeface="Arial"/>
              </a:rPr>
              <a:t>HDD is heating degree days, base temp. 18°C </a:t>
            </a:r>
          </a:p>
          <a:p>
            <a:pPr defTabSz="1219170"/>
            <a:r>
              <a:rPr lang="en-US" sz="1467" dirty="0">
                <a:solidFill>
                  <a:srgbClr val="000000"/>
                </a:solidFill>
                <a:latin typeface="Arial"/>
              </a:rPr>
              <a:t>CDD is cooling degree days, base temp. 18°C </a:t>
            </a:r>
          </a:p>
          <a:p>
            <a:pPr defTabSz="1219170"/>
            <a:r>
              <a:rPr lang="en-US" sz="1467" dirty="0">
                <a:solidFill>
                  <a:srgbClr val="000000"/>
                </a:solidFill>
                <a:latin typeface="Arial"/>
              </a:rPr>
              <a:t>WD is the number of working days in the month </a:t>
            </a:r>
          </a:p>
          <a:p>
            <a:pPr defTabSz="1219170"/>
            <a:endParaRPr lang="en-US" sz="1467" dirty="0">
              <a:solidFill>
                <a:srgbClr val="000000"/>
              </a:solidFill>
              <a:latin typeface="Arial"/>
            </a:endParaRPr>
          </a:p>
        </p:txBody>
      </p:sp>
      <p:pic>
        <p:nvPicPr>
          <p:cNvPr id="8" name="Picture 7"/>
          <p:cNvPicPr>
            <a:picLocks noChangeAspect="1"/>
          </p:cNvPicPr>
          <p:nvPr/>
        </p:nvPicPr>
        <p:blipFill rotWithShape="1">
          <a:blip r:embed="rId3"/>
          <a:srcRect l="21325" t="24895" r="22651" b="12929"/>
          <a:stretch/>
        </p:blipFill>
        <p:spPr>
          <a:xfrm>
            <a:off x="5131376" y="3892630"/>
            <a:ext cx="5400749" cy="2908453"/>
          </a:xfrm>
          <a:prstGeom prst="rect">
            <a:avLst/>
          </a:prstGeom>
        </p:spPr>
      </p:pic>
      <p:sp>
        <p:nvSpPr>
          <p:cNvPr id="9" name="Rectangle 8"/>
          <p:cNvSpPr/>
          <p:nvPr/>
        </p:nvSpPr>
        <p:spPr>
          <a:xfrm>
            <a:off x="5370071" y="1775032"/>
            <a:ext cx="4045679" cy="16769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cxnSp>
        <p:nvCxnSpPr>
          <p:cNvPr id="11" name="Straight Connector 10"/>
          <p:cNvCxnSpPr/>
          <p:nvPr/>
        </p:nvCxnSpPr>
        <p:spPr>
          <a:xfrm flipV="1">
            <a:off x="4583018" y="2715134"/>
            <a:ext cx="787053" cy="1535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68329" y="5097138"/>
            <a:ext cx="690391" cy="56346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48036" y="4524476"/>
            <a:ext cx="1338828" cy="369332"/>
          </a:xfrm>
          <a:prstGeom prst="rect">
            <a:avLst/>
          </a:prstGeom>
          <a:noFill/>
        </p:spPr>
        <p:txBody>
          <a:bodyPr wrap="none" rtlCol="0">
            <a:spAutoFit/>
          </a:bodyPr>
          <a:lstStyle/>
          <a:p>
            <a:pPr defTabSz="1219170"/>
            <a:r>
              <a:rPr lang="en-US" dirty="0">
                <a:solidFill>
                  <a:srgbClr val="000000"/>
                </a:solidFill>
                <a:latin typeface="Arial"/>
              </a:rPr>
              <a:t>(Building J)</a:t>
            </a:r>
            <a:endParaRPr lang="en-CA" dirty="0">
              <a:solidFill>
                <a:srgbClr val="000000"/>
              </a:solidFill>
              <a:latin typeface="Arial"/>
            </a:endParaRPr>
          </a:p>
        </p:txBody>
      </p:sp>
    </p:spTree>
    <p:extLst>
      <p:ext uri="{BB962C8B-B14F-4D97-AF65-F5344CB8AC3E}">
        <p14:creationId xmlns:p14="http://schemas.microsoft.com/office/powerpoint/2010/main" val="9750796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850660" y="559030"/>
          <a:ext cx="4267200" cy="932029"/>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84941">
                <a:tc>
                  <a:txBody>
                    <a:bodyPr/>
                    <a:lstStyle/>
                    <a:p>
                      <a:pPr algn="ctr"/>
                      <a:r>
                        <a:rPr lang="en-US" sz="1500" dirty="0"/>
                        <a:t>Energy </a:t>
                      </a:r>
                      <a:br>
                        <a:rPr lang="en-US" sz="1500" dirty="0"/>
                      </a:br>
                      <a:r>
                        <a:rPr lang="en-US" sz="1500" dirty="0"/>
                        <a:t>Savings (MWh)</a:t>
                      </a:r>
                      <a:endParaRPr lang="en-CA" sz="1500" dirty="0"/>
                    </a:p>
                  </a:txBody>
                  <a:tcPr anchor="ctr"/>
                </a:tc>
                <a:tc>
                  <a:txBody>
                    <a:bodyPr/>
                    <a:lstStyle/>
                    <a:p>
                      <a:pPr algn="ctr"/>
                      <a:r>
                        <a:rPr lang="en-US" sz="1500" dirty="0"/>
                        <a:t>Cost</a:t>
                      </a:r>
                      <a:r>
                        <a:rPr lang="en-US" sz="1500" baseline="0" dirty="0"/>
                        <a:t> </a:t>
                      </a:r>
                      <a:br>
                        <a:rPr lang="en-US" sz="1500" baseline="0" dirty="0"/>
                      </a:br>
                      <a:r>
                        <a:rPr lang="en-US" sz="1500" baseline="0" dirty="0"/>
                        <a:t>Savings ($)</a:t>
                      </a:r>
                      <a:endParaRPr lang="en-CA" sz="1500" dirty="0"/>
                    </a:p>
                  </a:txBody>
                  <a:tcPr anchor="ctr"/>
                </a:tc>
                <a:extLst>
                  <a:ext uri="{0D108BD9-81ED-4DB2-BD59-A6C34878D82A}">
                    <a16:rowId xmlns:a16="http://schemas.microsoft.com/office/drawing/2014/main" val="10000"/>
                  </a:ext>
                </a:extLst>
              </a:tr>
              <a:tr h="347088">
                <a:tc>
                  <a:txBody>
                    <a:bodyPr/>
                    <a:lstStyle/>
                    <a:p>
                      <a:pPr algn="ctr"/>
                      <a:r>
                        <a:rPr lang="en-US" sz="1500" dirty="0"/>
                        <a:t>&gt; 29,000</a:t>
                      </a:r>
                      <a:endParaRPr lang="en-CA" sz="1500" dirty="0"/>
                    </a:p>
                  </a:txBody>
                  <a:tcPr anchor="ctr"/>
                </a:tc>
                <a:tc>
                  <a:txBody>
                    <a:bodyPr/>
                    <a:lstStyle/>
                    <a:p>
                      <a:pPr algn="ctr"/>
                      <a:r>
                        <a:rPr lang="en-US" sz="1500" dirty="0">
                          <a:solidFill>
                            <a:schemeClr val="tx1"/>
                          </a:solidFill>
                        </a:rPr>
                        <a:t>&gt; $3.8M</a:t>
                      </a:r>
                      <a:endParaRPr lang="en-CA" sz="1500" dirty="0">
                        <a:solidFill>
                          <a:schemeClr val="tx1"/>
                        </a:solidFill>
                      </a:endParaRPr>
                    </a:p>
                  </a:txBody>
                  <a:tcPr anchor="ctr"/>
                </a:tc>
                <a:extLst>
                  <a:ext uri="{0D108BD9-81ED-4DB2-BD59-A6C34878D82A}">
                    <a16:rowId xmlns:a16="http://schemas.microsoft.com/office/drawing/2014/main" val="10001"/>
                  </a:ext>
                </a:extLst>
              </a:tr>
            </a:tbl>
          </a:graphicData>
        </a:graphic>
      </p:graphicFrame>
      <p:sp>
        <p:nvSpPr>
          <p:cNvPr id="10" name="TextBox 9"/>
          <p:cNvSpPr txBox="1"/>
          <p:nvPr/>
        </p:nvSpPr>
        <p:spPr>
          <a:xfrm>
            <a:off x="7874474" y="197214"/>
            <a:ext cx="4219575" cy="307777"/>
          </a:xfrm>
          <a:prstGeom prst="rect">
            <a:avLst/>
          </a:prstGeom>
          <a:noFill/>
        </p:spPr>
        <p:txBody>
          <a:bodyPr wrap="square" rtlCol="0">
            <a:spAutoFit/>
          </a:bodyPr>
          <a:lstStyle/>
          <a:p>
            <a:pPr algn="ctr" defTabSz="1219170"/>
            <a:r>
              <a:rPr lang="en-US" sz="1400" b="1" dirty="0">
                <a:solidFill>
                  <a:srgbClr val="000000"/>
                </a:solidFill>
                <a:latin typeface="Arial"/>
              </a:rPr>
              <a:t>Savings to Date:</a:t>
            </a:r>
            <a:endParaRPr lang="en-CA" sz="1400" b="1" dirty="0">
              <a:solidFill>
                <a:srgbClr val="000000"/>
              </a:solidFill>
              <a:latin typeface="Arial"/>
            </a:endParaRPr>
          </a:p>
        </p:txBody>
      </p:sp>
      <p:sp>
        <p:nvSpPr>
          <p:cNvPr id="12" name="Title 6"/>
          <p:cNvSpPr>
            <a:spLocks noGrp="1"/>
          </p:cNvSpPr>
          <p:nvPr>
            <p:ph type="title"/>
          </p:nvPr>
        </p:nvSpPr>
        <p:spPr/>
        <p:txBody>
          <a:bodyPr anchor="b"/>
          <a:lstStyle/>
          <a:p>
            <a:r>
              <a:rPr lang="en-US" dirty="0"/>
              <a:t>Energy Savings</a:t>
            </a:r>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972" y="1514320"/>
            <a:ext cx="9181323" cy="5246469"/>
          </a:xfrm>
          <a:prstGeom prst="rect">
            <a:avLst/>
          </a:prstGeom>
        </p:spPr>
      </p:pic>
      <p:sp>
        <p:nvSpPr>
          <p:cNvPr id="7" name="TextBox 6"/>
          <p:cNvSpPr txBox="1"/>
          <p:nvPr/>
        </p:nvSpPr>
        <p:spPr>
          <a:xfrm>
            <a:off x="1278890" y="6033588"/>
            <a:ext cx="8838189" cy="600164"/>
          </a:xfrm>
          <a:prstGeom prst="rect">
            <a:avLst/>
          </a:prstGeom>
          <a:solidFill>
            <a:schemeClr val="bg1"/>
          </a:solidFill>
        </p:spPr>
        <p:txBody>
          <a:bodyPr wrap="none" lIns="243840" bIns="304800" rtlCol="0">
            <a:spAutoFit/>
          </a:bodyPr>
          <a:lstStyle/>
          <a:p>
            <a:pPr defTabSz="1219170"/>
            <a:r>
              <a:rPr lang="en-US" sz="1600" dirty="0">
                <a:solidFill>
                  <a:srgbClr val="000000"/>
                </a:solidFill>
                <a:latin typeface="Arial"/>
              </a:rPr>
              <a:t>  A  B   C  D  E   F  G  H   I   J   K   L  M  N  O  P  Q  R   S   T  U  V  W  X  Y   Z </a:t>
            </a:r>
            <a:r>
              <a:rPr lang="en-US" sz="1400" dirty="0">
                <a:solidFill>
                  <a:srgbClr val="000000"/>
                </a:solidFill>
                <a:latin typeface="Arial"/>
              </a:rPr>
              <a:t>AA BB</a:t>
            </a:r>
            <a:r>
              <a:rPr lang="en-US" sz="933" dirty="0">
                <a:solidFill>
                  <a:srgbClr val="000000"/>
                </a:solidFill>
                <a:latin typeface="Arial"/>
              </a:rPr>
              <a:t> </a:t>
            </a:r>
            <a:r>
              <a:rPr lang="en-US" sz="1400" dirty="0">
                <a:solidFill>
                  <a:srgbClr val="000000"/>
                </a:solidFill>
                <a:latin typeface="Arial"/>
              </a:rPr>
              <a:t>CCDD EE</a:t>
            </a:r>
            <a:endParaRPr lang="en-US" sz="1467" dirty="0">
              <a:solidFill>
                <a:srgbClr val="000000"/>
              </a:solidFill>
              <a:latin typeface="Arial"/>
            </a:endParaRPr>
          </a:p>
        </p:txBody>
      </p:sp>
      <p:sp>
        <p:nvSpPr>
          <p:cNvPr id="4" name="Rectangle 3"/>
          <p:cNvSpPr/>
          <p:nvPr/>
        </p:nvSpPr>
        <p:spPr>
          <a:xfrm>
            <a:off x="4068896" y="4597707"/>
            <a:ext cx="161581" cy="57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CA" sz="2400">
              <a:solidFill>
                <a:srgbClr val="FFFFFF"/>
              </a:solidFill>
              <a:latin typeface="Arial"/>
            </a:endParaRPr>
          </a:p>
        </p:txBody>
      </p:sp>
    </p:spTree>
    <p:extLst>
      <p:ext uri="{BB962C8B-B14F-4D97-AF65-F5344CB8AC3E}">
        <p14:creationId xmlns:p14="http://schemas.microsoft.com/office/powerpoint/2010/main" val="52376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a:t>
            </a:r>
            <a:endParaRPr lang="en-CA" dirty="0"/>
          </a:p>
        </p:txBody>
      </p:sp>
      <p:pic>
        <p:nvPicPr>
          <p:cNvPr id="5123" name="Picture 3" descr="M:\BEM_IBO\BTO\A1-Projects\A1-006605-PSPC-Smart-Buildings\Presentations\Workshop 2019-03-07\Figures\Payback_CCNG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040" y="1682817"/>
            <a:ext cx="9410709" cy="4962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4781" y="2195255"/>
            <a:ext cx="1338828" cy="369332"/>
          </a:xfrm>
          <a:prstGeom prst="rect">
            <a:avLst/>
          </a:prstGeom>
          <a:noFill/>
        </p:spPr>
        <p:txBody>
          <a:bodyPr wrap="none" rtlCol="0">
            <a:spAutoFit/>
          </a:bodyPr>
          <a:lstStyle/>
          <a:p>
            <a:pPr defTabSz="1219170"/>
            <a:r>
              <a:rPr lang="en-US" dirty="0">
                <a:solidFill>
                  <a:srgbClr val="000000"/>
                </a:solidFill>
                <a:latin typeface="Arial"/>
              </a:rPr>
              <a:t>(Building J)</a:t>
            </a:r>
            <a:endParaRPr lang="en-CA" dirty="0">
              <a:solidFill>
                <a:srgbClr val="000000"/>
              </a:solidFill>
              <a:latin typeface="Arial"/>
            </a:endParaRPr>
          </a:p>
        </p:txBody>
      </p:sp>
    </p:spTree>
    <p:extLst>
      <p:ext uri="{BB962C8B-B14F-4D97-AF65-F5344CB8AC3E}">
        <p14:creationId xmlns:p14="http://schemas.microsoft.com/office/powerpoint/2010/main" val="25491381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Additional Analytics</a:t>
            </a:r>
          </a:p>
        </p:txBody>
      </p:sp>
      <p:sp>
        <p:nvSpPr>
          <p:cNvPr id="2" name="Content Placeholder 1"/>
          <p:cNvSpPr>
            <a:spLocks noGrp="1"/>
          </p:cNvSpPr>
          <p:nvPr>
            <p:ph type="body" sz="quarter" idx="12"/>
          </p:nvPr>
        </p:nvSpPr>
        <p:spPr>
          <a:xfrm>
            <a:off x="571019" y="1630136"/>
            <a:ext cx="10914551" cy="3964517"/>
          </a:xfrm>
        </p:spPr>
        <p:txBody>
          <a:bodyPr/>
          <a:lstStyle/>
          <a:p>
            <a:pPr>
              <a:spcBef>
                <a:spcPts val="300"/>
              </a:spcBef>
            </a:pPr>
            <a:r>
              <a:rPr lang="en-US" dirty="0"/>
              <a:t>&gt;20 Research papers</a:t>
            </a:r>
          </a:p>
          <a:p>
            <a:pPr marL="609585" indent="-380990">
              <a:spcBef>
                <a:spcPts val="300"/>
              </a:spcBef>
              <a:buFont typeface="Arial" panose="020B0604020202020204" pitchFamily="34" charset="0"/>
              <a:buChar char="•"/>
            </a:pPr>
            <a:r>
              <a:rPr lang="en-US" dirty="0">
                <a:solidFill>
                  <a:schemeClr val="tx1"/>
                </a:solidFill>
              </a:rPr>
              <a:t>Data cleaning</a:t>
            </a:r>
          </a:p>
          <a:p>
            <a:pPr marL="609585" indent="-380990">
              <a:spcBef>
                <a:spcPts val="300"/>
              </a:spcBef>
              <a:buFont typeface="Arial" panose="020B0604020202020204" pitchFamily="34" charset="0"/>
              <a:buChar char="•"/>
            </a:pPr>
            <a:r>
              <a:rPr lang="en-US" dirty="0">
                <a:solidFill>
                  <a:schemeClr val="tx1"/>
                </a:solidFill>
              </a:rPr>
              <a:t>BAS point detection</a:t>
            </a:r>
          </a:p>
          <a:p>
            <a:pPr marL="609585" indent="-380990">
              <a:spcBef>
                <a:spcPts val="300"/>
              </a:spcBef>
              <a:buFont typeface="Arial" panose="020B0604020202020204" pitchFamily="34" charset="0"/>
              <a:buChar char="•"/>
            </a:pPr>
            <a:r>
              <a:rPr lang="en-US" dirty="0">
                <a:solidFill>
                  <a:schemeClr val="tx1"/>
                </a:solidFill>
              </a:rPr>
              <a:t>Energy forecasting</a:t>
            </a:r>
          </a:p>
          <a:p>
            <a:pPr marL="609585" indent="-380990">
              <a:spcBef>
                <a:spcPts val="300"/>
              </a:spcBef>
              <a:buFont typeface="Arial" panose="020B0604020202020204" pitchFamily="34" charset="0"/>
              <a:buChar char="•"/>
            </a:pPr>
            <a:r>
              <a:rPr lang="en-US" dirty="0">
                <a:solidFill>
                  <a:schemeClr val="tx1"/>
                </a:solidFill>
              </a:rPr>
              <a:t>Anomaly detection</a:t>
            </a:r>
          </a:p>
          <a:p>
            <a:pPr>
              <a:spcBef>
                <a:spcPts val="300"/>
              </a:spcBef>
            </a:pP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97" y="3904419"/>
            <a:ext cx="3968263" cy="291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5398" y="268069"/>
            <a:ext cx="4430903" cy="294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054" t="56502" r="51919" b="36315"/>
          <a:stretch/>
        </p:blipFill>
        <p:spPr bwMode="auto">
          <a:xfrm>
            <a:off x="7484848" y="3228999"/>
            <a:ext cx="3521185" cy="36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148" t="70062" r="50810" b="4613"/>
          <a:stretch/>
        </p:blipFill>
        <p:spPr bwMode="auto">
          <a:xfrm>
            <a:off x="7468442" y="4171261"/>
            <a:ext cx="4216356" cy="226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681502" y="3964616"/>
            <a:ext cx="2183341" cy="307777"/>
          </a:xfrm>
          <a:prstGeom prst="rect">
            <a:avLst/>
          </a:prstGeom>
          <a:noFill/>
        </p:spPr>
        <p:txBody>
          <a:bodyPr wrap="square" rtlCol="0">
            <a:spAutoFit/>
          </a:bodyPr>
          <a:lstStyle/>
          <a:p>
            <a:pPr defTabSz="1219170"/>
            <a:r>
              <a:rPr lang="en-US" sz="1400" dirty="0">
                <a:solidFill>
                  <a:srgbClr val="FF0000"/>
                </a:solidFill>
                <a:latin typeface="Arial"/>
              </a:rPr>
              <a:t>Faulty heater valves?</a:t>
            </a:r>
          </a:p>
        </p:txBody>
      </p:sp>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8225" t="56502" r="14209" b="36315"/>
          <a:stretch/>
        </p:blipFill>
        <p:spPr bwMode="auto">
          <a:xfrm>
            <a:off x="8165336" y="3533799"/>
            <a:ext cx="3572217" cy="36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7961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BAS-Lite</a:t>
            </a:r>
            <a:endParaRPr lang="en-CA" dirty="0"/>
          </a:p>
        </p:txBody>
      </p:sp>
      <p:sp>
        <p:nvSpPr>
          <p:cNvPr id="3" name="Slide Number Placeholder 2"/>
          <p:cNvSpPr>
            <a:spLocks noGrp="1"/>
          </p:cNvSpPr>
          <p:nvPr>
            <p:ph type="sldNum" sz="quarter" idx="11"/>
          </p:nvPr>
        </p:nvSpPr>
        <p:spPr/>
        <p:txBody>
          <a:bodyPr/>
          <a:lstStyle/>
          <a:p>
            <a:pPr defTabSz="1219170"/>
            <a:fld id="{8EA6C5B1-ECC2-4EA2-B4BD-02285BE6B4D1}" type="slidenum">
              <a:rPr lang="en-CA">
                <a:solidFill>
                  <a:srgbClr val="006688"/>
                </a:solidFill>
              </a:rPr>
              <a:pPr defTabSz="1219170"/>
              <a:t>14</a:t>
            </a:fld>
            <a:endParaRPr lang="en-CA">
              <a:solidFill>
                <a:srgbClr val="006688"/>
              </a:solidFill>
            </a:endParaRPr>
          </a:p>
        </p:txBody>
      </p:sp>
      <p:pic>
        <p:nvPicPr>
          <p:cNvPr id="56" name="Picture 55"/>
          <p:cNvPicPr>
            <a:picLocks noChangeAspect="1"/>
          </p:cNvPicPr>
          <p:nvPr/>
        </p:nvPicPr>
        <p:blipFill>
          <a:blip r:embed="rId2"/>
          <a:stretch>
            <a:fillRect/>
          </a:stretch>
        </p:blipFill>
        <p:spPr>
          <a:xfrm>
            <a:off x="1498293" y="1420448"/>
            <a:ext cx="9224792" cy="5352353"/>
          </a:xfrm>
          <a:prstGeom prst="rect">
            <a:avLst/>
          </a:prstGeom>
        </p:spPr>
      </p:pic>
    </p:spTree>
    <p:extLst>
      <p:ext uri="{BB962C8B-B14F-4D97-AF65-F5344CB8AC3E}">
        <p14:creationId xmlns:p14="http://schemas.microsoft.com/office/powerpoint/2010/main" val="170438512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Occupancy counts</a:t>
            </a:r>
            <a:endParaRPr lang="en-CA" dirty="0"/>
          </a:p>
        </p:txBody>
      </p:sp>
      <p:sp>
        <p:nvSpPr>
          <p:cNvPr id="3" name="Slide Number Placeholder 2"/>
          <p:cNvSpPr>
            <a:spLocks noGrp="1"/>
          </p:cNvSpPr>
          <p:nvPr>
            <p:ph type="sldNum" sz="quarter" idx="11"/>
          </p:nvPr>
        </p:nvSpPr>
        <p:spPr/>
        <p:txBody>
          <a:bodyPr/>
          <a:lstStyle/>
          <a:p>
            <a:pPr defTabSz="1219170"/>
            <a:fld id="{77E68ECE-59D7-452D-8595-BBB947F3BD2D}" type="slidenum">
              <a:rPr lang="en-US">
                <a:solidFill>
                  <a:srgbClr val="006688"/>
                </a:solidFill>
              </a:rPr>
              <a:pPr defTabSz="1219170"/>
              <a:t>15</a:t>
            </a:fld>
            <a:endParaRPr lang="en-US" dirty="0">
              <a:solidFill>
                <a:srgbClr val="006688"/>
              </a:solidFill>
            </a:endParaRPr>
          </a:p>
        </p:txBody>
      </p:sp>
      <p:sp>
        <p:nvSpPr>
          <p:cNvPr id="5" name="Text Placeholder 4"/>
          <p:cNvSpPr>
            <a:spLocks noGrp="1"/>
          </p:cNvSpPr>
          <p:nvPr>
            <p:ph type="body" sz="quarter" idx="12"/>
          </p:nvPr>
        </p:nvSpPr>
        <p:spPr>
          <a:xfrm>
            <a:off x="571019" y="1821098"/>
            <a:ext cx="10914551" cy="3964517"/>
          </a:xfrm>
        </p:spPr>
        <p:txBody>
          <a:bodyPr/>
          <a:lstStyle/>
          <a:p>
            <a:r>
              <a:rPr lang="en-US" dirty="0"/>
              <a:t>Original use case: DCV</a:t>
            </a:r>
          </a:p>
          <a:p>
            <a:pPr marL="609585" indent="-380990">
              <a:buFont typeface="Arial" panose="020B0604020202020204" pitchFamily="34" charset="0"/>
              <a:buChar char="•"/>
            </a:pPr>
            <a:r>
              <a:rPr lang="en-US" dirty="0">
                <a:solidFill>
                  <a:schemeClr val="tx1"/>
                </a:solidFill>
              </a:rPr>
              <a:t>10% heating savings, 38% cooling savings</a:t>
            </a:r>
          </a:p>
          <a:p>
            <a:r>
              <a:rPr lang="en-US" dirty="0"/>
              <a:t>New use case: COVID</a:t>
            </a:r>
          </a:p>
          <a:p>
            <a:pPr marL="609585" indent="-380990">
              <a:buFont typeface="Arial" panose="020B0604020202020204" pitchFamily="34" charset="0"/>
              <a:buChar char="•"/>
            </a:pPr>
            <a:r>
              <a:rPr lang="en-US" dirty="0">
                <a:solidFill>
                  <a:schemeClr val="tx1"/>
                </a:solidFill>
              </a:rPr>
              <a:t>Real-time monitoring of 20-50% occupancy targets</a:t>
            </a:r>
            <a:endParaRPr lang="en-CA" dirty="0">
              <a:solidFill>
                <a:schemeClr val="tx1"/>
              </a:solidFill>
            </a:endParaRPr>
          </a:p>
        </p:txBody>
      </p:sp>
      <p:pic>
        <p:nvPicPr>
          <p:cNvPr id="7" name="Picture 4" descr="C:\Users\araza\Documents\NRC\6-Graphics\Occupancy\g7088.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31235" y="675694"/>
            <a:ext cx="2955965" cy="3995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E Launches $100 Electric Submeter Challenge | Greentech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839" y="4291605"/>
            <a:ext cx="4212343" cy="24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4170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br>
              <a:rPr lang="en-US" dirty="0"/>
            </a:br>
            <a:r>
              <a:rPr lang="en-US" sz="3200" dirty="0"/>
              <a:t>guy.newsham@nrc-cnrc.gc.ca</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449" y="284229"/>
            <a:ext cx="217112" cy="209329"/>
          </a:xfrm>
          <a:prstGeom prst="rect">
            <a:avLst/>
          </a:prstGeom>
        </p:spPr>
      </p:pic>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85340" y="284229"/>
            <a:ext cx="217112" cy="209329"/>
          </a:xfrm>
          <a:prstGeom prst="rect">
            <a:avLst/>
          </a:prstGeom>
        </p:spPr>
      </p:pic>
      <p:pic>
        <p:nvPicPr>
          <p:cNvPr id="8" name="Picture 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5761" y="284229"/>
            <a:ext cx="217583" cy="209329"/>
          </a:xfrm>
          <a:prstGeom prst="rect">
            <a:avLst/>
          </a:prstGeom>
        </p:spPr>
      </p:pic>
    </p:spTree>
    <p:extLst>
      <p:ext uri="{BB962C8B-B14F-4D97-AF65-F5344CB8AC3E}">
        <p14:creationId xmlns:p14="http://schemas.microsoft.com/office/powerpoint/2010/main" val="2413770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17</a:t>
            </a:fld>
            <a:endParaRPr lang="en-US" dirty="0"/>
          </a:p>
        </p:txBody>
      </p:sp>
      <p:sp>
        <p:nvSpPr>
          <p:cNvPr id="10" name="Title 4">
            <a:extLst>
              <a:ext uri="{FF2B5EF4-FFF2-40B4-BE49-F238E27FC236}">
                <a16:creationId xmlns:a16="http://schemas.microsoft.com/office/drawing/2014/main" id="{1E23D50A-ACC5-4114-A58D-AE375077ED02}"/>
              </a:ext>
            </a:extLst>
          </p:cNvPr>
          <p:cNvSpPr>
            <a:spLocks noGrp="1"/>
          </p:cNvSpPr>
          <p:nvPr>
            <p:ph type="title"/>
          </p:nvPr>
        </p:nvSpPr>
        <p:spPr>
          <a:xfrm>
            <a:off x="838202" y="71518"/>
            <a:ext cx="9815621" cy="524107"/>
          </a:xfrm>
        </p:spPr>
        <p:txBody>
          <a:bodyPr/>
          <a:lstStyle/>
          <a:p>
            <a:r>
              <a:rPr lang="en-CA" b="1" dirty="0"/>
              <a:t>4.  Keynote</a:t>
            </a:r>
            <a:r>
              <a:rPr lang="en-US" b="1" dirty="0"/>
              <a:t> - Questions? </a:t>
            </a:r>
            <a:br>
              <a:rPr lang="en-US" b="1" dirty="0"/>
            </a:br>
            <a:r>
              <a:rPr lang="fr-FR" dirty="0"/>
              <a:t>Terrence DeFranco (Iota Communications, Inc.) </a:t>
            </a:r>
            <a:r>
              <a:rPr lang="sv-SE" dirty="0"/>
              <a:t> </a:t>
            </a:r>
            <a:endParaRPr lang="en-CA" dirty="0"/>
          </a:p>
        </p:txBody>
      </p:sp>
      <p:pic>
        <p:nvPicPr>
          <p:cNvPr id="6" name="Picture 5" descr="Related image">
            <a:extLst>
              <a:ext uri="{FF2B5EF4-FFF2-40B4-BE49-F238E27FC236}">
                <a16:creationId xmlns:a16="http://schemas.microsoft.com/office/drawing/2014/main" id="{AB630979-6823-4703-A346-192B8C322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69" b="11177"/>
          <a:stretch/>
        </p:blipFill>
        <p:spPr bwMode="auto">
          <a:xfrm>
            <a:off x="3695818" y="2292059"/>
            <a:ext cx="4412435" cy="2669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CB15D1-65D0-40EA-9EA8-B7E37F1457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787" y="1901748"/>
            <a:ext cx="1764867" cy="3660063"/>
          </a:xfrm>
          <a:prstGeom prst="rect">
            <a:avLst/>
          </a:prstGeom>
          <a:noFill/>
          <a:ln>
            <a:noFill/>
          </a:ln>
        </p:spPr>
      </p:pic>
    </p:spTree>
    <p:extLst>
      <p:ext uri="{BB962C8B-B14F-4D97-AF65-F5344CB8AC3E}">
        <p14:creationId xmlns:p14="http://schemas.microsoft.com/office/powerpoint/2010/main" val="254571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3388" y="5631759"/>
            <a:ext cx="2419895" cy="369332"/>
          </a:xfrm>
          <a:prstGeom prst="rect">
            <a:avLst/>
          </a:prstGeom>
        </p:spPr>
        <p:txBody>
          <a:bodyPr wrap="square">
            <a:spAutoFit/>
          </a:bodyPr>
          <a:lstStyle/>
          <a:p>
            <a:r>
              <a:rPr lang="en-US" dirty="0">
                <a:solidFill>
                  <a:schemeClr val="accent1"/>
                </a:solidFill>
              </a:rPr>
              <a:t>www.caba.org/research</a:t>
            </a:r>
          </a:p>
        </p:txBody>
      </p:sp>
      <p:sp>
        <p:nvSpPr>
          <p:cNvPr id="4" name="Title 3">
            <a:extLst>
              <a:ext uri="{FF2B5EF4-FFF2-40B4-BE49-F238E27FC236}">
                <a16:creationId xmlns:a16="http://schemas.microsoft.com/office/drawing/2014/main" id="{94F4594C-8202-4121-BDC6-B2971D8D8E77}"/>
              </a:ext>
            </a:extLst>
          </p:cNvPr>
          <p:cNvSpPr>
            <a:spLocks noGrp="1"/>
          </p:cNvSpPr>
          <p:nvPr>
            <p:ph type="title"/>
          </p:nvPr>
        </p:nvSpPr>
        <p:spPr>
          <a:xfrm>
            <a:off x="838199" y="57515"/>
            <a:ext cx="8527473" cy="492443"/>
          </a:xfrm>
        </p:spPr>
        <p:txBody>
          <a:bodyPr/>
          <a:lstStyle/>
          <a:p>
            <a:r>
              <a:rPr lang="en-US" b="1" dirty="0"/>
              <a:t>5.  Research Update</a:t>
            </a:r>
            <a:br>
              <a:rPr lang="en-US" dirty="0"/>
            </a:br>
            <a:r>
              <a:rPr lang="en-US" sz="2800" dirty="0"/>
              <a:t>Greg Walker (CABA)  </a:t>
            </a:r>
            <a:endParaRPr lang="en-CA" dirty="0"/>
          </a:p>
        </p:txBody>
      </p:sp>
      <p:sp>
        <p:nvSpPr>
          <p:cNvPr id="5" name="Text Placeholder 4">
            <a:extLst>
              <a:ext uri="{FF2B5EF4-FFF2-40B4-BE49-F238E27FC236}">
                <a16:creationId xmlns:a16="http://schemas.microsoft.com/office/drawing/2014/main" id="{EB730797-5635-4AA2-96F3-8091C412A1A1}"/>
              </a:ext>
            </a:extLst>
          </p:cNvPr>
          <p:cNvSpPr>
            <a:spLocks noGrp="1"/>
          </p:cNvSpPr>
          <p:nvPr>
            <p:ph type="body" sz="quarter" idx="12"/>
          </p:nvPr>
        </p:nvSpPr>
        <p:spPr>
          <a:xfrm>
            <a:off x="839788" y="1233488"/>
            <a:ext cx="10512425" cy="1555894"/>
          </a:xfrm>
        </p:spPr>
        <p:txBody>
          <a:bodyPr>
            <a:normAutofit/>
          </a:bodyPr>
          <a:lstStyle/>
          <a:p>
            <a:pPr marL="0" indent="0">
              <a:buNone/>
            </a:pPr>
            <a:r>
              <a:rPr lang="en-CA" dirty="0"/>
              <a:t>5.1  </a:t>
            </a:r>
            <a:r>
              <a:rPr lang="en-US" dirty="0"/>
              <a:t>2019-2020 IBC Landmark Research “Intelligent Buildings and COVID-19”</a:t>
            </a:r>
            <a:endParaRPr lang="en-CA" dirty="0"/>
          </a:p>
          <a:p>
            <a:pPr marL="0" indent="0">
              <a:buNone/>
            </a:pPr>
            <a:r>
              <a:rPr lang="en-CA" dirty="0"/>
              <a:t> </a:t>
            </a:r>
          </a:p>
        </p:txBody>
      </p:sp>
      <p:sp>
        <p:nvSpPr>
          <p:cNvPr id="2" name="Slide Number Placeholder 1">
            <a:extLst>
              <a:ext uri="{FF2B5EF4-FFF2-40B4-BE49-F238E27FC236}">
                <a16:creationId xmlns:a16="http://schemas.microsoft.com/office/drawing/2014/main" id="{B23BD385-FF7E-4567-AB86-449A08CBBB1C}"/>
              </a:ext>
            </a:extLst>
          </p:cNvPr>
          <p:cNvSpPr>
            <a:spLocks noGrp="1"/>
          </p:cNvSpPr>
          <p:nvPr>
            <p:ph type="sldNum" sz="quarter" idx="14"/>
          </p:nvPr>
        </p:nvSpPr>
        <p:spPr/>
        <p:txBody>
          <a:bodyPr/>
          <a:lstStyle/>
          <a:p>
            <a:fld id="{4658F449-AC56-C64A-8488-86A10DE691DA}" type="slidenum">
              <a:rPr lang="en-US" smtClean="0"/>
              <a:pPr/>
              <a:t>18</a:t>
            </a:fld>
            <a:endParaRPr lang="en-US"/>
          </a:p>
        </p:txBody>
      </p:sp>
      <p:pic>
        <p:nvPicPr>
          <p:cNvPr id="3" name="Picture 2">
            <a:extLst>
              <a:ext uri="{FF2B5EF4-FFF2-40B4-BE49-F238E27FC236}">
                <a16:creationId xmlns:a16="http://schemas.microsoft.com/office/drawing/2014/main" id="{D48EAA8A-7FA5-4F5F-9B35-E8D7CA5ACA7D}"/>
              </a:ext>
            </a:extLst>
          </p:cNvPr>
          <p:cNvPicPr>
            <a:picLocks noChangeAspect="1"/>
          </p:cNvPicPr>
          <p:nvPr/>
        </p:nvPicPr>
        <p:blipFill>
          <a:blip r:embed="rId2"/>
          <a:stretch>
            <a:fillRect/>
          </a:stretch>
        </p:blipFill>
        <p:spPr>
          <a:xfrm>
            <a:off x="963219" y="2475346"/>
            <a:ext cx="5373702" cy="2514362"/>
          </a:xfrm>
          <a:prstGeom prst="rect">
            <a:avLst/>
          </a:prstGeom>
          <a:effectLst>
            <a:glow rad="279400">
              <a:srgbClr val="E83E1D">
                <a:alpha val="26000"/>
              </a:srgbClr>
            </a:glow>
          </a:effectLst>
        </p:spPr>
      </p:pic>
      <p:pic>
        <p:nvPicPr>
          <p:cNvPr id="6" name="Picture 5">
            <a:extLst>
              <a:ext uri="{FF2B5EF4-FFF2-40B4-BE49-F238E27FC236}">
                <a16:creationId xmlns:a16="http://schemas.microsoft.com/office/drawing/2014/main" id="{6A2D3554-A352-4643-8340-DE12DAE344CF}"/>
              </a:ext>
            </a:extLst>
          </p:cNvPr>
          <p:cNvPicPr>
            <a:picLocks noChangeAspect="1"/>
          </p:cNvPicPr>
          <p:nvPr/>
        </p:nvPicPr>
        <p:blipFill>
          <a:blip r:embed="rId3"/>
          <a:stretch>
            <a:fillRect/>
          </a:stretch>
        </p:blipFill>
        <p:spPr>
          <a:xfrm>
            <a:off x="6903075" y="2673192"/>
            <a:ext cx="4716272" cy="2118670"/>
          </a:xfrm>
          <a:prstGeom prst="rect">
            <a:avLst/>
          </a:prstGeom>
        </p:spPr>
      </p:pic>
    </p:spTree>
    <p:extLst>
      <p:ext uri="{BB962C8B-B14F-4D97-AF65-F5344CB8AC3E}">
        <p14:creationId xmlns:p14="http://schemas.microsoft.com/office/powerpoint/2010/main" val="283155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5.  Research Update</a:t>
            </a:r>
            <a:br>
              <a:rPr lang="en-US" dirty="0"/>
            </a:br>
            <a:r>
              <a:rPr lang="en-US" dirty="0"/>
              <a:t>Michael Levy (Harbor Research, Inc.)</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8" y="1288669"/>
            <a:ext cx="10512425" cy="945573"/>
          </a:xfrm>
        </p:spPr>
        <p:txBody>
          <a:bodyPr>
            <a:normAutofit/>
          </a:bodyPr>
          <a:lstStyle/>
          <a:p>
            <a:pPr marL="0" indent="0">
              <a:buNone/>
            </a:pPr>
            <a:r>
              <a:rPr lang="en-US" dirty="0"/>
              <a:t>5.2  2020 IBC Landmark Research “Intelligent Building Energy Management Systems”</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fld id="{4658F449-AC56-C64A-8488-86A10DE691DA}" type="slidenum">
              <a:rPr lang="en-US" smtClean="0"/>
              <a:pPr/>
              <a:t>19</a:t>
            </a:fld>
            <a:endParaRPr lang="en-US"/>
          </a:p>
        </p:txBody>
      </p:sp>
      <p:pic>
        <p:nvPicPr>
          <p:cNvPr id="6" name="Picture 5">
            <a:extLst>
              <a:ext uri="{FF2B5EF4-FFF2-40B4-BE49-F238E27FC236}">
                <a16:creationId xmlns:a16="http://schemas.microsoft.com/office/drawing/2014/main" id="{06065E73-30F2-4AFE-8837-7016785D13AE}"/>
              </a:ext>
            </a:extLst>
          </p:cNvPr>
          <p:cNvPicPr>
            <a:picLocks noChangeAspect="1"/>
          </p:cNvPicPr>
          <p:nvPr/>
        </p:nvPicPr>
        <p:blipFill rotWithShape="1">
          <a:blip r:embed="rId2"/>
          <a:srcRect l="1477" t="2380" r="1366" b="43595"/>
          <a:stretch/>
        </p:blipFill>
        <p:spPr>
          <a:xfrm>
            <a:off x="519024" y="2559482"/>
            <a:ext cx="5331125" cy="2424023"/>
          </a:xfrm>
          <a:prstGeom prst="rect">
            <a:avLst/>
          </a:prstGeom>
          <a:effectLst>
            <a:glow rad="279400">
              <a:srgbClr val="E83E1D">
                <a:alpha val="26000"/>
              </a:srgbClr>
            </a:glow>
          </a:effectLst>
        </p:spPr>
      </p:pic>
      <p:pic>
        <p:nvPicPr>
          <p:cNvPr id="3" name="Picture 2">
            <a:extLst>
              <a:ext uri="{FF2B5EF4-FFF2-40B4-BE49-F238E27FC236}">
                <a16:creationId xmlns:a16="http://schemas.microsoft.com/office/drawing/2014/main" id="{72D21AB5-6C3A-45F6-A2EB-528124E8970F}"/>
              </a:ext>
            </a:extLst>
          </p:cNvPr>
          <p:cNvPicPr>
            <a:picLocks noChangeAspect="1"/>
          </p:cNvPicPr>
          <p:nvPr/>
        </p:nvPicPr>
        <p:blipFill>
          <a:blip r:embed="rId3"/>
          <a:stretch>
            <a:fillRect/>
          </a:stretch>
        </p:blipFill>
        <p:spPr>
          <a:xfrm>
            <a:off x="6179126" y="2506928"/>
            <a:ext cx="5911273" cy="2488122"/>
          </a:xfrm>
          <a:prstGeom prst="rect">
            <a:avLst/>
          </a:prstGeom>
        </p:spPr>
      </p:pic>
      <p:sp>
        <p:nvSpPr>
          <p:cNvPr id="9" name="Rectangle 8">
            <a:extLst>
              <a:ext uri="{FF2B5EF4-FFF2-40B4-BE49-F238E27FC236}">
                <a16:creationId xmlns:a16="http://schemas.microsoft.com/office/drawing/2014/main" id="{955ED30C-1008-4260-849D-7B90CBA44D39}"/>
              </a:ext>
            </a:extLst>
          </p:cNvPr>
          <p:cNvSpPr/>
          <p:nvPr/>
        </p:nvSpPr>
        <p:spPr>
          <a:xfrm>
            <a:off x="833388" y="5631759"/>
            <a:ext cx="2419895" cy="369332"/>
          </a:xfrm>
          <a:prstGeom prst="rect">
            <a:avLst/>
          </a:prstGeom>
        </p:spPr>
        <p:txBody>
          <a:bodyPr wrap="square">
            <a:spAutoFit/>
          </a:bodyPr>
          <a:lstStyle/>
          <a:p>
            <a:r>
              <a:rPr lang="en-US" dirty="0">
                <a:solidFill>
                  <a:schemeClr val="accent1"/>
                </a:solidFill>
              </a:rPr>
              <a:t>www.caba.org/research</a:t>
            </a:r>
          </a:p>
        </p:txBody>
      </p:sp>
    </p:spTree>
    <p:extLst>
      <p:ext uri="{BB962C8B-B14F-4D97-AF65-F5344CB8AC3E}">
        <p14:creationId xmlns:p14="http://schemas.microsoft.com/office/powerpoint/2010/main" val="388855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747462" y="943505"/>
            <a:ext cx="2444537" cy="1648693"/>
          </a:xfrm>
          <a:prstGeom prst="rect">
            <a:avLst/>
          </a:prstGeom>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a:p>
        </p:txBody>
      </p:sp>
      <p:pic>
        <p:nvPicPr>
          <p:cNvPr id="7" name="Picture 2" descr="http://www.caba.org/images/caba-intelligent-buildings-council.png">
            <a:extLst>
              <a:ext uri="{FF2B5EF4-FFF2-40B4-BE49-F238E27FC236}">
                <a16:creationId xmlns:a16="http://schemas.microsoft.com/office/drawing/2014/main" id="{5E0B5FC9-8800-4552-96E5-A06A261DB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631" y="4838460"/>
            <a:ext cx="34290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E2D81F0E-82D7-4FF0-885A-1A8DC23335C6}"/>
              </a:ext>
            </a:extLst>
          </p:cNvPr>
          <p:cNvSpPr>
            <a:spLocks noGrp="1"/>
          </p:cNvSpPr>
          <p:nvPr>
            <p:ph type="body" sz="quarter" idx="12"/>
          </p:nvPr>
        </p:nvSpPr>
        <p:spPr>
          <a:xfrm>
            <a:off x="839793" y="1297115"/>
            <a:ext cx="9210218" cy="4932362"/>
          </a:xfrm>
        </p:spPr>
        <p:txBody>
          <a:bodyPr>
            <a:normAutofit/>
          </a:bodyPr>
          <a:lstStyle/>
          <a:p>
            <a:pPr marL="0" indent="0">
              <a:buNone/>
            </a:pPr>
            <a:r>
              <a:rPr lang="en-US" sz="2400" dirty="0"/>
              <a:t>1.  Agenda</a:t>
            </a:r>
          </a:p>
          <a:p>
            <a:pPr marL="0" indent="0">
              <a:buNone/>
            </a:pPr>
            <a:r>
              <a:rPr lang="en-US" sz="2400" dirty="0"/>
              <a:t>2.  Call to Order, Welcome, Introductions, about IBC</a:t>
            </a:r>
          </a:p>
          <a:p>
            <a:pPr marL="0" indent="0">
              <a:buNone/>
            </a:pPr>
            <a:r>
              <a:rPr lang="en-US" sz="2400" dirty="0"/>
              <a:t>3.  Administrative </a:t>
            </a:r>
          </a:p>
          <a:p>
            <a:pPr marL="342900" indent="-342900">
              <a:buAutoNum type="arabicPeriod" startAt="4"/>
            </a:pPr>
            <a:r>
              <a:rPr lang="en-US" sz="2400" dirty="0"/>
              <a:t>“Smart Buildings: BEMS, EMIS, FDD, M&amp;V, DCV and COVID” (30 min) </a:t>
            </a:r>
          </a:p>
          <a:p>
            <a:pPr marL="0" indent="0">
              <a:buNone/>
            </a:pPr>
            <a:r>
              <a:rPr lang="en-US" sz="2400" dirty="0"/>
              <a:t>	Guy Newsham (National Research Council)</a:t>
            </a:r>
          </a:p>
          <a:p>
            <a:pPr marL="0" indent="0">
              <a:buNone/>
            </a:pPr>
            <a:r>
              <a:rPr lang="en-US" sz="2400" dirty="0"/>
              <a:t>5.   Research Update  </a:t>
            </a:r>
          </a:p>
          <a:p>
            <a:pPr marL="0" indent="0">
              <a:buNone/>
            </a:pPr>
            <a:r>
              <a:rPr lang="en-US" sz="2400" dirty="0"/>
              <a:t>6.   White Paper Sub-Committee Update</a:t>
            </a:r>
          </a:p>
          <a:p>
            <a:pPr marL="0" indent="0">
              <a:buNone/>
            </a:pPr>
            <a:r>
              <a:rPr lang="en-US" sz="2400" dirty="0"/>
              <a:t>7.   New Business 	</a:t>
            </a:r>
          </a:p>
          <a:p>
            <a:pPr marL="0" indent="0">
              <a:buNone/>
            </a:pPr>
            <a:r>
              <a:rPr lang="en-US" sz="2400" dirty="0"/>
              <a:t>8.   Adjournment</a:t>
            </a:r>
          </a:p>
        </p:txBody>
      </p:sp>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5.  Research Update</a:t>
            </a:r>
            <a:br>
              <a:rPr lang="en-US" dirty="0"/>
            </a:br>
            <a:r>
              <a:rPr lang="en-US" dirty="0"/>
              <a:t>Ron Zimmer (CABA)</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8" y="1288669"/>
            <a:ext cx="10512425" cy="945573"/>
          </a:xfrm>
        </p:spPr>
        <p:txBody>
          <a:bodyPr>
            <a:normAutofit/>
          </a:bodyPr>
          <a:lstStyle/>
          <a:p>
            <a:pPr marL="0" indent="0">
              <a:buNone/>
            </a:pPr>
            <a:r>
              <a:rPr lang="en-US" dirty="0"/>
              <a:t>5.3  Potential New IBC Research “BACS”</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fld id="{4658F449-AC56-C64A-8488-86A10DE691DA}" type="slidenum">
              <a:rPr lang="en-US" smtClean="0"/>
              <a:pPr/>
              <a:t>20</a:t>
            </a:fld>
            <a:endParaRPr lang="en-US"/>
          </a:p>
        </p:txBody>
      </p:sp>
      <p:pic>
        <p:nvPicPr>
          <p:cNvPr id="8"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6121DA0F-B8F5-445E-B022-2640AD60C2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011692" y="2234242"/>
            <a:ext cx="4168615" cy="3743246"/>
          </a:xfrm>
          <a:prstGeom prst="rect">
            <a:avLst/>
          </a:prstGeom>
        </p:spPr>
      </p:pic>
    </p:spTree>
    <p:extLst>
      <p:ext uri="{BB962C8B-B14F-4D97-AF65-F5344CB8AC3E}">
        <p14:creationId xmlns:p14="http://schemas.microsoft.com/office/powerpoint/2010/main" val="257588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lnSpcReduction="10000"/>
          </a:bodyPr>
          <a:lstStyle/>
          <a:p>
            <a:pPr marL="0" indent="0">
              <a:buNone/>
            </a:pPr>
            <a:r>
              <a:rPr lang="en-US" dirty="0"/>
              <a:t>6.1 Recently Completed:  </a:t>
            </a:r>
          </a:p>
          <a:p>
            <a:pPr marL="0" indent="0">
              <a:buNone/>
            </a:pPr>
            <a:r>
              <a:rPr lang="en-US" dirty="0"/>
              <a:t>“The Evolution of Integrating </a:t>
            </a:r>
            <a:r>
              <a:rPr lang="en-US" dirty="0" err="1"/>
              <a:t>LiFi</a:t>
            </a:r>
            <a:r>
              <a:rPr lang="en-US" dirty="0"/>
              <a:t> Technology into Smart Lighting and Control Systems for the Intelligent Building”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21</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9788" y="2815671"/>
            <a:ext cx="12877800" cy="2523768"/>
          </a:xfrm>
          <a:prstGeom prst="rect">
            <a:avLst/>
          </a:prstGeom>
          <a:noFill/>
        </p:spPr>
        <p:txBody>
          <a:bodyPr wrap="square" numCol="2" rtlCol="0">
            <a:spAutoFit/>
          </a:bodyPr>
          <a:lstStyle/>
          <a:p>
            <a:pPr lvl="0"/>
            <a:r>
              <a:rPr lang="en-US" sz="2400" dirty="0">
                <a:solidFill>
                  <a:srgbClr val="464646"/>
                </a:solidFill>
                <a:latin typeface="Montserrat"/>
              </a:rPr>
              <a:t>Wharton County Junior College (Chair)</a:t>
            </a:r>
          </a:p>
          <a:p>
            <a:pPr lvl="0"/>
            <a:r>
              <a:rPr lang="en-US" sz="2400" dirty="0">
                <a:solidFill>
                  <a:srgbClr val="464646"/>
                </a:solidFill>
                <a:latin typeface="Montserrat"/>
              </a:rPr>
              <a:t>Acuity Brands, Inc.</a:t>
            </a:r>
          </a:p>
          <a:p>
            <a:pPr lvl="0"/>
            <a:r>
              <a:rPr lang="en-US" sz="2400" dirty="0" err="1">
                <a:solidFill>
                  <a:srgbClr val="464646"/>
                </a:solidFill>
                <a:latin typeface="Montserrat"/>
              </a:rPr>
              <a:t>ArcoLogix</a:t>
            </a:r>
            <a:r>
              <a:rPr lang="en-US" sz="2400" dirty="0">
                <a:solidFill>
                  <a:srgbClr val="464646"/>
                </a:solidFill>
                <a:latin typeface="Montserrat"/>
              </a:rPr>
              <a:t> LLC</a:t>
            </a:r>
          </a:p>
          <a:p>
            <a:pPr lvl="0"/>
            <a:r>
              <a:rPr lang="en-US" sz="2400" dirty="0">
                <a:solidFill>
                  <a:srgbClr val="464646"/>
                </a:solidFill>
                <a:latin typeface="Montserrat"/>
              </a:rPr>
              <a:t>Control4</a:t>
            </a:r>
          </a:p>
          <a:p>
            <a:pPr lvl="0"/>
            <a:r>
              <a:rPr lang="en-US" sz="2400" dirty="0">
                <a:solidFill>
                  <a:srgbClr val="464646"/>
                </a:solidFill>
                <a:latin typeface="Montserrat"/>
              </a:rPr>
              <a:t>National Electrical Manufacturers Association</a:t>
            </a:r>
          </a:p>
          <a:p>
            <a:pPr lvl="0"/>
            <a:r>
              <a:rPr lang="en-US" sz="2400" dirty="0">
                <a:solidFill>
                  <a:srgbClr val="464646"/>
                </a:solidFill>
                <a:latin typeface="Montserrat"/>
              </a:rPr>
              <a:t>Telecommunications Industry Association (TIA)</a:t>
            </a:r>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3778066" y="5570184"/>
            <a:ext cx="6513676" cy="369332"/>
          </a:xfrm>
          <a:prstGeom prst="rect">
            <a:avLst/>
          </a:prstGeom>
        </p:spPr>
        <p:txBody>
          <a:bodyPr wrap="square">
            <a:spAutoFit/>
          </a:bodyPr>
          <a:lstStyle/>
          <a:p>
            <a:pPr>
              <a:defRPr/>
            </a:pPr>
            <a:r>
              <a:rPr lang="en-US" b="1" dirty="0">
                <a:solidFill>
                  <a:srgbClr val="E83E1D"/>
                </a:solidFill>
                <a:latin typeface="Montserrat"/>
              </a:rPr>
              <a:t>www.caba.org/WhitePapers</a:t>
            </a:r>
          </a:p>
        </p:txBody>
      </p:sp>
      <p:pic>
        <p:nvPicPr>
          <p:cNvPr id="8" name="Picture 7">
            <a:extLst>
              <a:ext uri="{FF2B5EF4-FFF2-40B4-BE49-F238E27FC236}">
                <a16:creationId xmlns:a16="http://schemas.microsoft.com/office/drawing/2014/main" id="{353C0013-A0CD-456E-A0E7-F2EE70BF9B6A}"/>
              </a:ext>
            </a:extLst>
          </p:cNvPr>
          <p:cNvPicPr>
            <a:picLocks noChangeAspect="1"/>
          </p:cNvPicPr>
          <p:nvPr/>
        </p:nvPicPr>
        <p:blipFill>
          <a:blip r:embed="rId2"/>
          <a:stretch>
            <a:fillRect/>
          </a:stretch>
        </p:blipFill>
        <p:spPr>
          <a:xfrm>
            <a:off x="7715279" y="2244170"/>
            <a:ext cx="3010320" cy="3810532"/>
          </a:xfrm>
          <a:prstGeom prst="rect">
            <a:avLst/>
          </a:prstGeom>
          <a:effectLst>
            <a:glow rad="279400">
              <a:srgbClr val="E83E1D">
                <a:alpha val="26000"/>
              </a:srgbClr>
            </a:glow>
          </a:effectLst>
        </p:spPr>
      </p:pic>
    </p:spTree>
    <p:extLst>
      <p:ext uri="{BB962C8B-B14F-4D97-AF65-F5344CB8AC3E}">
        <p14:creationId xmlns:p14="http://schemas.microsoft.com/office/powerpoint/2010/main" val="317188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US" dirty="0"/>
              <a:t>“Multi-MHz Wireless Power Transfer and Its Commercial Applications”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22</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8200" y="2368157"/>
            <a:ext cx="12877800" cy="1569660"/>
          </a:xfrm>
          <a:prstGeom prst="rect">
            <a:avLst/>
          </a:prstGeom>
          <a:noFill/>
        </p:spPr>
        <p:txBody>
          <a:bodyPr wrap="square" numCol="2" rtlCol="0">
            <a:spAutoFit/>
          </a:bodyPr>
          <a:lstStyle/>
          <a:p>
            <a:pPr lvl="0"/>
            <a:r>
              <a:rPr lang="en-US" sz="2400" dirty="0" err="1">
                <a:solidFill>
                  <a:srgbClr val="464646"/>
                </a:solidFill>
                <a:latin typeface="Montserrat"/>
              </a:rPr>
              <a:t>Airfuel</a:t>
            </a:r>
            <a:r>
              <a:rPr lang="en-US" sz="2400" dirty="0">
                <a:solidFill>
                  <a:srgbClr val="464646"/>
                </a:solidFill>
                <a:latin typeface="Montserrat"/>
              </a:rPr>
              <a:t> Alliance (Chair)</a:t>
            </a:r>
          </a:p>
          <a:p>
            <a:pPr lvl="0"/>
            <a:r>
              <a:rPr lang="en-US" sz="2400" dirty="0">
                <a:solidFill>
                  <a:srgbClr val="464646"/>
                </a:solidFill>
                <a:latin typeface="Montserrat"/>
              </a:rPr>
              <a:t>University of Michigan - Shanghai Jiao Tong University Joint Institute</a:t>
            </a:r>
          </a:p>
          <a:p>
            <a:pPr lvl="0"/>
            <a:r>
              <a:rPr lang="en-US" sz="2400" dirty="0">
                <a:solidFill>
                  <a:srgbClr val="464646"/>
                </a:solidFill>
                <a:latin typeface="Montserrat"/>
              </a:rPr>
              <a:t>Princeton University</a:t>
            </a:r>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3778066" y="5570184"/>
            <a:ext cx="6513676" cy="369332"/>
          </a:xfrm>
          <a:prstGeom prst="rect">
            <a:avLst/>
          </a:prstGeom>
        </p:spPr>
        <p:txBody>
          <a:bodyPr wrap="square">
            <a:spAutoFit/>
          </a:bodyPr>
          <a:lstStyle/>
          <a:p>
            <a:pPr>
              <a:defRPr/>
            </a:pPr>
            <a:r>
              <a:rPr lang="en-US" b="1" dirty="0">
                <a:solidFill>
                  <a:srgbClr val="E83E1D"/>
                </a:solidFill>
                <a:latin typeface="Montserrat"/>
              </a:rPr>
              <a:t>www.caba.org/WhitePapers</a:t>
            </a: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1841048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US" dirty="0"/>
              <a:t>Part 2:  “Impacts of Automated Shading in Building Projects”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23</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8200" y="2368157"/>
            <a:ext cx="12877800" cy="3785652"/>
          </a:xfrm>
          <a:prstGeom prst="rect">
            <a:avLst/>
          </a:prstGeom>
          <a:noFill/>
        </p:spPr>
        <p:txBody>
          <a:bodyPr wrap="square" numCol="2" rtlCol="0">
            <a:spAutoFit/>
          </a:bodyPr>
          <a:lstStyle/>
          <a:p>
            <a:pPr lvl="0"/>
            <a:r>
              <a:rPr lang="en-US" sz="1600" dirty="0">
                <a:solidFill>
                  <a:srgbClr val="464646"/>
                </a:solidFill>
              </a:rPr>
              <a:t>TRC Energy Services (Chair)</a:t>
            </a:r>
          </a:p>
          <a:p>
            <a:pPr lvl="0"/>
            <a:r>
              <a:rPr lang="en-US" sz="1600" dirty="0">
                <a:solidFill>
                  <a:srgbClr val="464646"/>
                </a:solidFill>
              </a:rPr>
              <a:t>Axis Lighting Inc.</a:t>
            </a:r>
          </a:p>
          <a:p>
            <a:pPr lvl="0"/>
            <a:r>
              <a:rPr lang="en-US" sz="1600" dirty="0">
                <a:solidFill>
                  <a:srgbClr val="464646"/>
                </a:solidFill>
              </a:rPr>
              <a:t>Draper, Inc.</a:t>
            </a:r>
          </a:p>
          <a:p>
            <a:pPr lvl="0"/>
            <a:r>
              <a:rPr lang="en-US" sz="1600" dirty="0" err="1">
                <a:solidFill>
                  <a:srgbClr val="464646"/>
                </a:solidFill>
              </a:rPr>
              <a:t>Ecotay</a:t>
            </a:r>
            <a:r>
              <a:rPr lang="en-US" sz="1600" dirty="0">
                <a:solidFill>
                  <a:srgbClr val="464646"/>
                </a:solidFill>
              </a:rPr>
              <a:t> Inc. </a:t>
            </a:r>
          </a:p>
          <a:p>
            <a:pPr lvl="0"/>
            <a:r>
              <a:rPr lang="en-US" sz="1600" dirty="0">
                <a:solidFill>
                  <a:srgbClr val="464646"/>
                </a:solidFill>
              </a:rPr>
              <a:t>Ken Wacks Associates</a:t>
            </a:r>
          </a:p>
          <a:p>
            <a:pPr lvl="0"/>
            <a:r>
              <a:rPr lang="en-US" sz="1600" dirty="0">
                <a:solidFill>
                  <a:srgbClr val="464646"/>
                </a:solidFill>
              </a:rPr>
              <a:t>Lawrence Berkeley National Laboratory (LBNL)</a:t>
            </a:r>
          </a:p>
          <a:p>
            <a:pPr lvl="0"/>
            <a:r>
              <a:rPr lang="en-US" sz="1600" dirty="0">
                <a:solidFill>
                  <a:srgbClr val="464646"/>
                </a:solidFill>
              </a:rPr>
              <a:t>Lutron Electronics Co., Inc.</a:t>
            </a:r>
          </a:p>
          <a:p>
            <a:pPr lvl="0"/>
            <a:r>
              <a:rPr lang="en-US" sz="1600" dirty="0" err="1">
                <a:solidFill>
                  <a:srgbClr val="464646"/>
                </a:solidFill>
              </a:rPr>
              <a:t>Mecho</a:t>
            </a:r>
            <a:endParaRPr lang="en-US" sz="1600" dirty="0">
              <a:solidFill>
                <a:srgbClr val="464646"/>
              </a:solidFill>
            </a:endParaRPr>
          </a:p>
          <a:p>
            <a:pPr lvl="0"/>
            <a:r>
              <a:rPr lang="en-US" sz="1600" dirty="0">
                <a:solidFill>
                  <a:srgbClr val="464646"/>
                </a:solidFill>
              </a:rPr>
              <a:t>NYSERDA (New York State Energy Research and Development Authority)</a:t>
            </a:r>
          </a:p>
          <a:p>
            <a:pPr lvl="0"/>
            <a:r>
              <a:rPr lang="en-US" sz="1600" dirty="0">
                <a:solidFill>
                  <a:srgbClr val="464646"/>
                </a:solidFill>
              </a:rPr>
              <a:t>PLC-Multipoint, Inc.</a:t>
            </a:r>
          </a:p>
          <a:p>
            <a:pPr lvl="0"/>
            <a:r>
              <a:rPr lang="en-US" sz="1600" dirty="0">
                <a:solidFill>
                  <a:srgbClr val="464646"/>
                </a:solidFill>
              </a:rPr>
              <a:t>Screen Innovations</a:t>
            </a:r>
          </a:p>
          <a:p>
            <a:pPr lvl="0"/>
            <a:r>
              <a:rPr lang="en-US" sz="1600" dirty="0" err="1">
                <a:solidFill>
                  <a:srgbClr val="464646"/>
                </a:solidFill>
              </a:rPr>
              <a:t>Somfy</a:t>
            </a:r>
            <a:r>
              <a:rPr lang="en-US" sz="1600" dirty="0">
                <a:solidFill>
                  <a:srgbClr val="464646"/>
                </a:solidFill>
              </a:rPr>
              <a:t> Systems, Inc.</a:t>
            </a:r>
          </a:p>
          <a:p>
            <a:pPr lvl="0"/>
            <a:r>
              <a:rPr lang="en-US" sz="1600" dirty="0">
                <a:solidFill>
                  <a:srgbClr val="464646"/>
                </a:solidFill>
              </a:rPr>
              <a:t>Sustainable Resources Management Inc.</a:t>
            </a:r>
          </a:p>
          <a:p>
            <a:pPr lvl="0"/>
            <a:r>
              <a:rPr lang="en-US" sz="1600" dirty="0" err="1">
                <a:solidFill>
                  <a:srgbClr val="464646"/>
                </a:solidFill>
              </a:rPr>
              <a:t>Vistar</a:t>
            </a:r>
            <a:r>
              <a:rPr lang="en-US" sz="1600" dirty="0">
                <a:solidFill>
                  <a:srgbClr val="464646"/>
                </a:solidFill>
              </a:rPr>
              <a:t> Energy Consulting</a:t>
            </a:r>
          </a:p>
          <a:p>
            <a:pPr lvl="0"/>
            <a:r>
              <a:rPr lang="en-US" sz="1600" dirty="0">
                <a:solidFill>
                  <a:srgbClr val="464646"/>
                </a:solidFill>
              </a:rPr>
              <a:t>Window Products Management</a:t>
            </a:r>
          </a:p>
          <a:p>
            <a:pPr lvl="0"/>
            <a:endParaRPr lang="en-US" sz="1600" dirty="0">
              <a:solidFill>
                <a:srgbClr val="464646"/>
              </a:solidFill>
              <a:latin typeface="Montserrat"/>
            </a:endParaRP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6785035" y="5589909"/>
            <a:ext cx="6513676" cy="369332"/>
          </a:xfrm>
          <a:prstGeom prst="rect">
            <a:avLst/>
          </a:prstGeom>
        </p:spPr>
        <p:txBody>
          <a:bodyPr wrap="square">
            <a:spAutoFit/>
          </a:bodyPr>
          <a:lstStyle/>
          <a:p>
            <a:pPr>
              <a:defRPr/>
            </a:pPr>
            <a:r>
              <a:rPr lang="en-US" b="1" dirty="0">
                <a:solidFill>
                  <a:srgbClr val="E83E1D"/>
                </a:solidFill>
                <a:latin typeface="Montserrat"/>
              </a:rPr>
              <a:t>www.caba.org/WhitePapers</a:t>
            </a: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344523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US" dirty="0"/>
              <a:t>“Fire Alarm Systems in Buildings”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24</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8200" y="2368157"/>
            <a:ext cx="12877800" cy="2308324"/>
          </a:xfrm>
          <a:prstGeom prst="rect">
            <a:avLst/>
          </a:prstGeom>
          <a:noFill/>
        </p:spPr>
        <p:txBody>
          <a:bodyPr wrap="square" numCol="2" rtlCol="0">
            <a:spAutoFit/>
          </a:bodyPr>
          <a:lstStyle/>
          <a:p>
            <a:pPr lvl="0"/>
            <a:r>
              <a:rPr lang="en-US" sz="1600" dirty="0">
                <a:solidFill>
                  <a:srgbClr val="464646"/>
                </a:solidFill>
              </a:rPr>
              <a:t>Canadian Fire Alarm Association</a:t>
            </a:r>
          </a:p>
          <a:p>
            <a:pPr lvl="0"/>
            <a:endParaRPr lang="en-US" sz="1600" dirty="0">
              <a:solidFill>
                <a:srgbClr val="464646"/>
              </a:solidFill>
              <a:latin typeface="Montserrat"/>
            </a:endParaRP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6785035" y="5589909"/>
            <a:ext cx="6513676" cy="369332"/>
          </a:xfrm>
          <a:prstGeom prst="rect">
            <a:avLst/>
          </a:prstGeom>
        </p:spPr>
        <p:txBody>
          <a:bodyPr wrap="square">
            <a:spAutoFit/>
          </a:bodyPr>
          <a:lstStyle/>
          <a:p>
            <a:pPr>
              <a:defRPr/>
            </a:pPr>
            <a:r>
              <a:rPr lang="en-US" b="1" dirty="0">
                <a:solidFill>
                  <a:srgbClr val="E83E1D"/>
                </a:solidFill>
                <a:latin typeface="Montserrat"/>
              </a:rPr>
              <a:t>www.caba.org/WhitePapers</a:t>
            </a: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34624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lnSpcReduction="10000"/>
          </a:bodyPr>
          <a:lstStyle/>
          <a:p>
            <a:pPr marL="0" indent="0">
              <a:buNone/>
            </a:pPr>
            <a:r>
              <a:rPr lang="en-US" dirty="0"/>
              <a:t>6.2 In Progress:  </a:t>
            </a:r>
          </a:p>
          <a:p>
            <a:pPr marL="0" indent="0">
              <a:buNone/>
            </a:pPr>
            <a:r>
              <a:rPr lang="en-US" dirty="0"/>
              <a:t>“Part 2:  The Evolution of Integrating </a:t>
            </a:r>
            <a:r>
              <a:rPr lang="en-US" dirty="0" err="1"/>
              <a:t>LiFi</a:t>
            </a:r>
            <a:r>
              <a:rPr lang="en-US" dirty="0"/>
              <a:t> Technology into Smart Lighting and Control Systems for the  Intelligent Building”</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25</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8200" y="2368157"/>
            <a:ext cx="12877800" cy="4031873"/>
          </a:xfrm>
          <a:prstGeom prst="rect">
            <a:avLst/>
          </a:prstGeom>
          <a:noFill/>
        </p:spPr>
        <p:txBody>
          <a:bodyPr wrap="square" numCol="2" rtlCol="0">
            <a:spAutoFit/>
          </a:bodyPr>
          <a:lstStyle/>
          <a:p>
            <a:pPr lvl="0"/>
            <a:r>
              <a:rPr lang="en-US" sz="1600" dirty="0">
                <a:solidFill>
                  <a:srgbClr val="464646"/>
                </a:solidFill>
              </a:rPr>
              <a:t>Wharton County Junior College</a:t>
            </a:r>
          </a:p>
          <a:p>
            <a:pPr lvl="0"/>
            <a:r>
              <a:rPr lang="en-US" sz="1600" dirty="0">
                <a:solidFill>
                  <a:srgbClr val="464646"/>
                </a:solidFill>
              </a:rPr>
              <a:t>Acuity Brands, Inc.</a:t>
            </a:r>
          </a:p>
          <a:p>
            <a:pPr lvl="0"/>
            <a:r>
              <a:rPr lang="en-US" sz="1600" dirty="0" err="1">
                <a:solidFill>
                  <a:srgbClr val="464646"/>
                </a:solidFill>
              </a:rPr>
              <a:t>ArcoLogix</a:t>
            </a:r>
            <a:r>
              <a:rPr lang="en-US" sz="1600" dirty="0">
                <a:solidFill>
                  <a:srgbClr val="464646"/>
                </a:solidFill>
              </a:rPr>
              <a:t> LLC</a:t>
            </a:r>
          </a:p>
          <a:p>
            <a:pPr lvl="0"/>
            <a:r>
              <a:rPr lang="en-US" sz="1600" dirty="0" err="1">
                <a:solidFill>
                  <a:srgbClr val="464646"/>
                </a:solidFill>
              </a:rPr>
              <a:t>SnapAV</a:t>
            </a:r>
            <a:endParaRPr lang="en-US" sz="1600" dirty="0">
              <a:solidFill>
                <a:srgbClr val="464646"/>
              </a:solidFill>
            </a:endParaRPr>
          </a:p>
          <a:p>
            <a:pPr lvl="0"/>
            <a:r>
              <a:rPr lang="en-US" sz="1600" dirty="0" err="1">
                <a:solidFill>
                  <a:srgbClr val="464646"/>
                </a:solidFill>
              </a:rPr>
              <a:t>SnapAV</a:t>
            </a:r>
            <a:endParaRPr lang="en-US" sz="1600" dirty="0">
              <a:solidFill>
                <a:srgbClr val="464646"/>
              </a:solidFill>
            </a:endParaRPr>
          </a:p>
          <a:p>
            <a:pPr lvl="0"/>
            <a:r>
              <a:rPr lang="en-US" sz="1600" dirty="0">
                <a:solidFill>
                  <a:srgbClr val="464646"/>
                </a:solidFill>
              </a:rPr>
              <a:t>Ken Wacks Associates</a:t>
            </a:r>
          </a:p>
          <a:p>
            <a:pPr lvl="0"/>
            <a:r>
              <a:rPr lang="en-US" sz="1600" dirty="0">
                <a:solidFill>
                  <a:srgbClr val="464646"/>
                </a:solidFill>
              </a:rPr>
              <a:t>National Electrical Manufacturers Association</a:t>
            </a:r>
          </a:p>
          <a:p>
            <a:pPr lvl="0"/>
            <a:r>
              <a:rPr lang="en-US" sz="1600" dirty="0">
                <a:solidFill>
                  <a:srgbClr val="464646"/>
                </a:solidFill>
              </a:rPr>
              <a:t>Telecommunications Industry Association (TIA)</a:t>
            </a:r>
          </a:p>
          <a:p>
            <a:pPr lvl="0"/>
            <a:endParaRPr lang="en-US" sz="1600" dirty="0">
              <a:solidFill>
                <a:srgbClr val="464646"/>
              </a:solidFill>
            </a:endParaRPr>
          </a:p>
          <a:p>
            <a:pPr lvl="0"/>
            <a:endParaRPr lang="en-US" sz="1600" dirty="0">
              <a:solidFill>
                <a:srgbClr val="464646"/>
              </a:solidFill>
              <a:latin typeface="Montserrat"/>
            </a:endParaRP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6785035" y="5589909"/>
            <a:ext cx="6513676" cy="369332"/>
          </a:xfrm>
          <a:prstGeom prst="rect">
            <a:avLst/>
          </a:prstGeom>
        </p:spPr>
        <p:txBody>
          <a:bodyPr wrap="square">
            <a:spAutoFit/>
          </a:bodyPr>
          <a:lstStyle/>
          <a:p>
            <a:pPr>
              <a:defRPr/>
            </a:pPr>
            <a:r>
              <a:rPr lang="en-US" b="1" dirty="0">
                <a:solidFill>
                  <a:srgbClr val="E83E1D"/>
                </a:solidFill>
                <a:latin typeface="Montserrat"/>
              </a:rPr>
              <a:t>www.caba.org/WhitePapers</a:t>
            </a: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21920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indent="-228600">
              <a:tabLst>
                <a:tab pos="514350" algn="l"/>
              </a:tabLst>
              <a:defRPr/>
            </a:pPr>
            <a:r>
              <a:rPr lang="en-US" dirty="0">
                <a:solidFill>
                  <a:srgbClr val="000000"/>
                </a:solidFill>
                <a:latin typeface="Arial" panose="020B0604020202020204" pitchFamily="34" charset="0"/>
                <a:ea typeface="Times New Roman" panose="02020603050405020304" pitchFamily="18" charset="0"/>
              </a:rPr>
              <a:t>	All proposals and previously completed IBC White Papers can be downloaded at: </a:t>
            </a:r>
            <a:endParaRPr lang="en-CA" sz="2400" dirty="0">
              <a:solidFill>
                <a:srgbClr val="E83E1D"/>
              </a:solidFill>
              <a:latin typeface="Arial" panose="020B0604020202020204" pitchFamily="34" charset="0"/>
              <a:ea typeface="Times New Roman" panose="02020603050405020304" pitchFamily="18" charset="0"/>
            </a:endParaRPr>
          </a:p>
          <a:p>
            <a:pPr marL="457200" indent="-228600">
              <a:tabLst>
                <a:tab pos="514350" algn="l"/>
              </a:tabLst>
              <a:defRPr/>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2"/>
              </a:rPr>
              <a:t>www.caba.org/whitepapers</a:t>
            </a:r>
            <a:endParaRPr lang="en-CA" sz="2400" dirty="0">
              <a:solidFill>
                <a:srgbClr val="E83E1D"/>
              </a:solidFill>
              <a:latin typeface="Arial" panose="020B0604020202020204" pitchFamily="34" charset="0"/>
              <a:ea typeface="Times New Roman" panose="02020603050405020304" pitchFamily="18" charset="0"/>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31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fld id="{4658F449-AC56-C64A-8488-86A10DE691DA}" type="slidenum">
              <a:rPr lang="en-US" smtClean="0"/>
              <a:pPr/>
              <a:t>26</a:t>
            </a:fld>
            <a:endParaRPr lang="en-US"/>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36351" y="3669551"/>
            <a:ext cx="1876937" cy="1685413"/>
          </a:xfrm>
          <a:prstGeom prst="rect">
            <a:avLst/>
          </a:prstGeom>
        </p:spPr>
      </p:pic>
    </p:spTree>
    <p:extLst>
      <p:ext uri="{BB962C8B-B14F-4D97-AF65-F5344CB8AC3E}">
        <p14:creationId xmlns:p14="http://schemas.microsoft.com/office/powerpoint/2010/main" val="80935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718964" cy="447675"/>
          </a:xfrm>
        </p:spPr>
        <p:txBody>
          <a:bodyPr/>
          <a:lstStyle/>
          <a:p>
            <a:r>
              <a:rPr lang="en-US" b="1" dirty="0"/>
              <a:t>7.  New Business</a:t>
            </a:r>
            <a:br>
              <a:rPr lang="en-US" dirty="0"/>
            </a:br>
            <a:r>
              <a:rPr lang="en-US" dirty="0"/>
              <a:t>Robert Lane (Robert H. Lane and Associates Inc.)</a:t>
            </a:r>
            <a:endParaRPr lang="en-US" sz="2800"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27</a:t>
            </a:fld>
            <a:endParaRPr lang="en-US" dirty="0"/>
          </a:p>
        </p:txBody>
      </p:sp>
      <p:sp>
        <p:nvSpPr>
          <p:cNvPr id="8" name="Text Placeholder 2">
            <a:extLst>
              <a:ext uri="{FF2B5EF4-FFF2-40B4-BE49-F238E27FC236}">
                <a16:creationId xmlns:a16="http://schemas.microsoft.com/office/drawing/2014/main" id="{FB4EB544-78AD-4A22-A560-DDE5B1C53C69}"/>
              </a:ext>
            </a:extLst>
          </p:cNvPr>
          <p:cNvSpPr>
            <a:spLocks noGrp="1"/>
          </p:cNvSpPr>
          <p:nvPr>
            <p:ph type="body" sz="quarter" idx="12"/>
          </p:nvPr>
        </p:nvSpPr>
        <p:spPr>
          <a:xfrm>
            <a:off x="839788" y="1233488"/>
            <a:ext cx="10512425" cy="512762"/>
          </a:xfrm>
        </p:spPr>
        <p:txBody>
          <a:bodyPr/>
          <a:lstStyle/>
          <a:p>
            <a:pPr marL="0" indent="0">
              <a:buNone/>
            </a:pPr>
            <a:r>
              <a:rPr lang="en-US" dirty="0"/>
              <a:t>7.1  Other new IBC business? </a:t>
            </a:r>
          </a:p>
          <a:p>
            <a:endParaRPr lang="en-CA" dirty="0"/>
          </a:p>
        </p:txBody>
      </p:sp>
      <p:pic>
        <p:nvPicPr>
          <p:cNvPr id="9" name="Picture 2" descr="Image result for new business">
            <a:extLst>
              <a:ext uri="{FF2B5EF4-FFF2-40B4-BE49-F238E27FC236}">
                <a16:creationId xmlns:a16="http://schemas.microsoft.com/office/drawing/2014/main" id="{26627D9F-9F91-45E5-B42D-2396C0852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01" y="219392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96" y="3292897"/>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www.caba.org/ibc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8.  Adjournment</a:t>
            </a:r>
            <a:br>
              <a:rPr lang="en-US"/>
            </a:br>
            <a:r>
              <a:rPr lang="en-US" sz="2800"/>
              <a:t>Bob </a:t>
            </a:r>
            <a:r>
              <a:rPr lang="en-US" sz="2800" dirty="0"/>
              <a:t>Allan (The </a:t>
            </a:r>
            <a:r>
              <a:rPr lang="en-US" sz="2800" dirty="0" err="1"/>
              <a:t>Siemon</a:t>
            </a:r>
            <a:r>
              <a:rPr lang="en-US" sz="2800" dirty="0"/>
              <a:t> Company)</a:t>
            </a:r>
            <a:endParaRPr lang="en-US" dirty="0"/>
          </a:p>
        </p:txBody>
      </p:sp>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28</a:t>
            </a:fld>
            <a:endParaRPr lang="en-US" dirty="0"/>
          </a:p>
        </p:txBody>
      </p:sp>
      <p:sp>
        <p:nvSpPr>
          <p:cNvPr id="8" name="Rectangle 7">
            <a:extLst>
              <a:ext uri="{FF2B5EF4-FFF2-40B4-BE49-F238E27FC236}">
                <a16:creationId xmlns:a16="http://schemas.microsoft.com/office/drawing/2014/main" id="{994CAA25-984D-4484-838B-9B092E7155F2}"/>
              </a:ext>
            </a:extLst>
          </p:cNvPr>
          <p:cNvSpPr/>
          <p:nvPr/>
        </p:nvSpPr>
        <p:spPr>
          <a:xfrm>
            <a:off x="3024933" y="2029073"/>
            <a:ext cx="4912820" cy="492443"/>
          </a:xfrm>
          <a:prstGeom prst="rect">
            <a:avLst/>
          </a:prstGeom>
          <a:solidFill>
            <a:schemeClr val="accent5"/>
          </a:solidFill>
          <a:ln w="47625">
            <a:solidFill>
              <a:schemeClr val="tx2"/>
            </a:solidFill>
          </a:ln>
        </p:spPr>
        <p:txBody>
          <a:bodyPr wrap="none">
            <a:spAutoFit/>
          </a:bodyPr>
          <a:lstStyle/>
          <a:p>
            <a:pPr lvl="0"/>
            <a:r>
              <a:rPr lang="en-US" sz="2500" b="1" dirty="0">
                <a:solidFill>
                  <a:srgbClr val="E83E1D"/>
                </a:solidFill>
              </a:rPr>
              <a:t>Next IBC Meeting</a:t>
            </a:r>
            <a:r>
              <a:rPr lang="en-US" sz="2600" dirty="0">
                <a:solidFill>
                  <a:schemeClr val="tx2"/>
                </a:solidFill>
              </a:rPr>
              <a:t>, November 2020</a:t>
            </a:r>
          </a:p>
        </p:txBody>
      </p:sp>
      <p:pic>
        <p:nvPicPr>
          <p:cNvPr id="7" name="Picture 2" descr="http://www.caba.org/images/caba-intelligent-buildings-council.png">
            <a:extLst>
              <a:ext uri="{FF2B5EF4-FFF2-40B4-BE49-F238E27FC236}">
                <a16:creationId xmlns:a16="http://schemas.microsoft.com/office/drawing/2014/main" id="{574274C9-DB05-4BB5-B7E1-F66B66496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12"/>
          <a:stretch/>
        </p:blipFill>
        <p:spPr bwMode="auto">
          <a:xfrm>
            <a:off x="4381499" y="4978008"/>
            <a:ext cx="3429000" cy="8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Call to Order, Welcome, Introductions, About the IBC</a:t>
            </a:r>
            <a:br>
              <a:rPr lang="en-US" altLang="en-US" sz="2800" b="1" dirty="0"/>
            </a:br>
            <a:r>
              <a:rPr lang="en-US" sz="2800" dirty="0"/>
              <a:t>Bob Allan (The </a:t>
            </a:r>
            <a:r>
              <a:rPr lang="en-US" sz="2800" dirty="0" err="1"/>
              <a:t>Siemon</a:t>
            </a:r>
            <a:r>
              <a:rPr lang="en-US" sz="2800" dirty="0"/>
              <a:t> Company)</a:t>
            </a:r>
            <a:br>
              <a:rPr lang="en-US" altLang="en-US" sz="2800" dirty="0"/>
            </a:br>
            <a:endParaRPr lang="en-US" altLang="en-US" sz="1800" dirty="0"/>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sp>
        <p:nvSpPr>
          <p:cNvPr id="19" name="Content Placeholder 1">
            <a:extLst>
              <a:ext uri="{FF2B5EF4-FFF2-40B4-BE49-F238E27FC236}">
                <a16:creationId xmlns:a16="http://schemas.microsoft.com/office/drawing/2014/main" id="{BFA5C62F-C11C-404A-926C-35704A67471C}"/>
              </a:ext>
            </a:extLst>
          </p:cNvPr>
          <p:cNvSpPr txBox="1">
            <a:spLocks noChangeArrowheads="1"/>
          </p:cNvSpPr>
          <p:nvPr/>
        </p:nvSpPr>
        <p:spPr>
          <a:xfrm>
            <a:off x="1833791" y="5307107"/>
            <a:ext cx="8007566"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300" dirty="0"/>
              <a:t>The CABA Intelligent Buildings Council works to strengthen the large building automation industry through innovative technology-driven research projects.  The Council was established in 2001 by CABA to specifically review opportunities, take strategic action and monitor initiatives that relate to integrated systems and automation in the large building sector.  The Council's projects promote the next generation of intelligent building technologies and incorporates a holistic approach that optimizes building performance and savings.</a:t>
            </a:r>
          </a:p>
        </p:txBody>
      </p:sp>
      <p:sp>
        <p:nvSpPr>
          <p:cNvPr id="21" name="Rectangle 1">
            <a:extLst>
              <a:ext uri="{FF2B5EF4-FFF2-40B4-BE49-F238E27FC236}">
                <a16:creationId xmlns:a16="http://schemas.microsoft.com/office/drawing/2014/main" id="{86E64B05-7FFF-4F93-8459-D2672A6CF94D}"/>
              </a:ext>
            </a:extLst>
          </p:cNvPr>
          <p:cNvSpPr>
            <a:spLocks noChangeArrowheads="1"/>
          </p:cNvSpPr>
          <p:nvPr/>
        </p:nvSpPr>
        <p:spPr bwMode="auto">
          <a:xfrm>
            <a:off x="7595486" y="6079012"/>
            <a:ext cx="1699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400" b="1" dirty="0">
                <a:solidFill>
                  <a:schemeClr val="tx1"/>
                </a:solidFill>
                <a:ea typeface="SimSun" pitchFamily="2" charset="-122"/>
              </a:rPr>
              <a:t>www.caba.org/ibc</a:t>
            </a:r>
          </a:p>
        </p:txBody>
      </p:sp>
      <p:sp>
        <p:nvSpPr>
          <p:cNvPr id="30" name="Rectangle 5">
            <a:extLst>
              <a:ext uri="{FF2B5EF4-FFF2-40B4-BE49-F238E27FC236}">
                <a16:creationId xmlns:a16="http://schemas.microsoft.com/office/drawing/2014/main" id="{F16E3029-CEC8-4057-96C8-385F23297589}"/>
              </a:ext>
            </a:extLst>
          </p:cNvPr>
          <p:cNvSpPr>
            <a:spLocks noChangeArrowheads="1"/>
          </p:cNvSpPr>
          <p:nvPr/>
        </p:nvSpPr>
        <p:spPr bwMode="auto">
          <a:xfrm>
            <a:off x="380610" y="2946192"/>
            <a:ext cx="1984301"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Trevor Nightingale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Director General</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National </a:t>
            </a:r>
            <a:r>
              <a:rPr lang="en-US" altLang="en-US" sz="1600" dirty="0">
                <a:solidFill>
                  <a:schemeClr val="tx1"/>
                </a:solidFill>
                <a:ea typeface="SimSun" pitchFamily="2" charset="-122"/>
                <a:cs typeface="Arial" pitchFamily="34" charset="0"/>
              </a:rPr>
              <a:t>Research</a:t>
            </a:r>
            <a:r>
              <a:rPr lang="fr-FR" altLang="en-US" sz="1600" dirty="0">
                <a:solidFill>
                  <a:schemeClr val="tx1"/>
                </a:solidFill>
                <a:ea typeface="SimSun" pitchFamily="2" charset="-122"/>
                <a:cs typeface="Arial" pitchFamily="34" charset="0"/>
              </a:rPr>
              <a:t> Council </a:t>
            </a:r>
            <a:endParaRPr lang="en-CA" altLang="en-US" sz="1600" dirty="0">
              <a:solidFill>
                <a:schemeClr val="tx1"/>
              </a:solidFill>
              <a:ea typeface="SimSun" pitchFamily="2" charset="-122"/>
              <a:cs typeface="Arial" pitchFamily="34" charset="0"/>
            </a:endParaRPr>
          </a:p>
        </p:txBody>
      </p:sp>
      <p:sp>
        <p:nvSpPr>
          <p:cNvPr id="31" name="Rectangle 5">
            <a:extLst>
              <a:ext uri="{FF2B5EF4-FFF2-40B4-BE49-F238E27FC236}">
                <a16:creationId xmlns:a16="http://schemas.microsoft.com/office/drawing/2014/main" id="{0FFFDE97-0F33-4DAA-A8FB-638701428683}"/>
              </a:ext>
            </a:extLst>
          </p:cNvPr>
          <p:cNvSpPr>
            <a:spLocks noChangeArrowheads="1"/>
          </p:cNvSpPr>
          <p:nvPr/>
        </p:nvSpPr>
        <p:spPr bwMode="auto">
          <a:xfrm>
            <a:off x="9617532" y="2977899"/>
            <a:ext cx="232035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Bob Allan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Global Business Development Manager, Intelligent Buildings</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The </a:t>
            </a:r>
            <a:r>
              <a:rPr lang="en-US" altLang="en-US" sz="1600" dirty="0" err="1">
                <a:solidFill>
                  <a:schemeClr val="tx1"/>
                </a:solidFill>
                <a:ea typeface="SimSun" pitchFamily="2" charset="-122"/>
                <a:cs typeface="Arial" pitchFamily="34" charset="0"/>
              </a:rPr>
              <a:t>Siemon</a:t>
            </a:r>
            <a:r>
              <a:rPr lang="en-US" altLang="en-US" sz="1600" dirty="0">
                <a:solidFill>
                  <a:schemeClr val="tx1"/>
                </a:solidFill>
                <a:ea typeface="SimSun" pitchFamily="2" charset="-122"/>
                <a:cs typeface="Arial" pitchFamily="34" charset="0"/>
              </a:rPr>
              <a:t> Company</a:t>
            </a:r>
          </a:p>
        </p:txBody>
      </p:sp>
      <p:pic>
        <p:nvPicPr>
          <p:cNvPr id="32" name="Picture 13" descr="Trevor Nightingale">
            <a:extLst>
              <a:ext uri="{FF2B5EF4-FFF2-40B4-BE49-F238E27FC236}">
                <a16:creationId xmlns:a16="http://schemas.microsoft.com/office/drawing/2014/main" id="{56787815-727C-47AF-BFAD-90863CE50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48" y="1145967"/>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descr="Robert (Bob) Lane">
            <a:extLst>
              <a:ext uri="{FF2B5EF4-FFF2-40B4-BE49-F238E27FC236}">
                <a16:creationId xmlns:a16="http://schemas.microsoft.com/office/drawing/2014/main" id="{22CB4335-C959-482C-8398-30BC363FB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502" y="115447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Bob Allan">
            <a:extLst>
              <a:ext uri="{FF2B5EF4-FFF2-40B4-BE49-F238E27FC236}">
                <a16:creationId xmlns:a16="http://schemas.microsoft.com/office/drawing/2014/main" id="{940EAE47-5ED3-4190-AE81-60E67EA43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422" y="1150502"/>
            <a:ext cx="18002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5">
            <a:extLst>
              <a:ext uri="{FF2B5EF4-FFF2-40B4-BE49-F238E27FC236}">
                <a16:creationId xmlns:a16="http://schemas.microsoft.com/office/drawing/2014/main" id="{C86F1097-EA2C-443A-BCFA-1FDC47FB3B35}"/>
              </a:ext>
            </a:extLst>
          </p:cNvPr>
          <p:cNvSpPr>
            <a:spLocks noChangeArrowheads="1"/>
          </p:cNvSpPr>
          <p:nvPr/>
        </p:nvSpPr>
        <p:spPr bwMode="auto">
          <a:xfrm>
            <a:off x="7319815" y="2954698"/>
            <a:ext cx="221707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Robert Lane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&amp; Managing Partner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Robert H. Lane and Associates Inc.</a:t>
            </a:r>
            <a:endParaRPr lang="en-CA" altLang="en-US" sz="1600" dirty="0">
              <a:solidFill>
                <a:schemeClr val="tx1"/>
              </a:solidFill>
              <a:ea typeface="SimSun" pitchFamily="2" charset="-122"/>
              <a:cs typeface="Arial" pitchFamily="34" charset="0"/>
            </a:endParaRPr>
          </a:p>
        </p:txBody>
      </p:sp>
      <p:pic>
        <p:nvPicPr>
          <p:cNvPr id="38" name="Picture 6" descr="Image result for the siemon company logo">
            <a:extLst>
              <a:ext uri="{FF2B5EF4-FFF2-40B4-BE49-F238E27FC236}">
                <a16:creationId xmlns:a16="http://schemas.microsoft.com/office/drawing/2014/main" id="{02E81091-DF62-411D-AA21-8DB191B5C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6422" y="4487421"/>
            <a:ext cx="2030539" cy="67593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Image result for NRC logo national research council of canada">
            <a:extLst>
              <a:ext uri="{FF2B5EF4-FFF2-40B4-BE49-F238E27FC236}">
                <a16:creationId xmlns:a16="http://schemas.microsoft.com/office/drawing/2014/main" id="{53A67E30-00E1-4F81-A36A-16A56EC8A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96" y="4269631"/>
            <a:ext cx="1626354" cy="7969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Lane Consulting">
            <a:extLst>
              <a:ext uri="{FF2B5EF4-FFF2-40B4-BE49-F238E27FC236}">
                <a16:creationId xmlns:a16="http://schemas.microsoft.com/office/drawing/2014/main" id="{917B7615-CBAC-4B21-8CAF-E917F2B9D4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460" y="4510716"/>
            <a:ext cx="1367208" cy="6273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sha Chandrashekar">
            <a:extLst>
              <a:ext uri="{FF2B5EF4-FFF2-40B4-BE49-F238E27FC236}">
                <a16:creationId xmlns:a16="http://schemas.microsoft.com/office/drawing/2014/main" id="{ACA6A063-31BC-4A91-9C62-478ABE9B4F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2668" y="1130470"/>
            <a:ext cx="1815722" cy="181572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a:extLst>
              <a:ext uri="{FF2B5EF4-FFF2-40B4-BE49-F238E27FC236}">
                <a16:creationId xmlns:a16="http://schemas.microsoft.com/office/drawing/2014/main" id="{BC18B817-EC74-4D59-9375-5B8440D38BE8}"/>
              </a:ext>
            </a:extLst>
          </p:cNvPr>
          <p:cNvSpPr>
            <a:spLocks noChangeArrowheads="1"/>
          </p:cNvSpPr>
          <p:nvPr/>
        </p:nvSpPr>
        <p:spPr bwMode="auto">
          <a:xfrm>
            <a:off x="2658415" y="2954698"/>
            <a:ext cx="2676343"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Harsha Chandrashekar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Product Approvals &amp; Regulatory Leader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Honeywell International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Inc</a:t>
            </a:r>
          </a:p>
        </p:txBody>
      </p:sp>
      <p:pic>
        <p:nvPicPr>
          <p:cNvPr id="43" name="Picture 42">
            <a:extLst>
              <a:ext uri="{FF2B5EF4-FFF2-40B4-BE49-F238E27FC236}">
                <a16:creationId xmlns:a16="http://schemas.microsoft.com/office/drawing/2014/main" id="{DC581594-6A58-4E61-837A-FED11E50D6CE}"/>
              </a:ext>
            </a:extLst>
          </p:cNvPr>
          <p:cNvPicPr>
            <a:picLocks noChangeAspect="1"/>
          </p:cNvPicPr>
          <p:nvPr/>
        </p:nvPicPr>
        <p:blipFill rotWithShape="1">
          <a:blip r:embed="rId9"/>
          <a:srcRect l="8992" t="36439" r="10686" b="38325"/>
          <a:stretch/>
        </p:blipFill>
        <p:spPr>
          <a:xfrm>
            <a:off x="2672572" y="4450629"/>
            <a:ext cx="1950915" cy="473539"/>
          </a:xfrm>
          <a:prstGeom prst="rect">
            <a:avLst/>
          </a:prstGeom>
        </p:spPr>
      </p:pic>
      <p:sp>
        <p:nvSpPr>
          <p:cNvPr id="44" name="Rectangle 5">
            <a:extLst>
              <a:ext uri="{FF2B5EF4-FFF2-40B4-BE49-F238E27FC236}">
                <a16:creationId xmlns:a16="http://schemas.microsoft.com/office/drawing/2014/main" id="{EF556755-A0B5-4659-9688-1D6EC01E961E}"/>
              </a:ext>
            </a:extLst>
          </p:cNvPr>
          <p:cNvSpPr>
            <a:spLocks noChangeArrowheads="1"/>
          </p:cNvSpPr>
          <p:nvPr/>
        </p:nvSpPr>
        <p:spPr bwMode="auto">
          <a:xfrm>
            <a:off x="5000383" y="2977899"/>
            <a:ext cx="232035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Terrence DeFranco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and Chief Financial Officer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Iota Communications, Inc.</a:t>
            </a:r>
          </a:p>
        </p:txBody>
      </p:sp>
      <p:pic>
        <p:nvPicPr>
          <p:cNvPr id="45" name="Picture 6" descr="Résultats de recherche d'images pour « terrance defranco »">
            <a:extLst>
              <a:ext uri="{FF2B5EF4-FFF2-40B4-BE49-F238E27FC236}">
                <a16:creationId xmlns:a16="http://schemas.microsoft.com/office/drawing/2014/main" id="{4900E9D2-71DC-4A66-BA8D-64CD70FDE3B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781" r="7885"/>
          <a:stretch/>
        </p:blipFill>
        <p:spPr bwMode="auto">
          <a:xfrm>
            <a:off x="5089085" y="1163611"/>
            <a:ext cx="1815722"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Résultats de recherche d'images pour « terrance defranco iota communications »">
            <a:extLst>
              <a:ext uri="{FF2B5EF4-FFF2-40B4-BE49-F238E27FC236}">
                <a16:creationId xmlns:a16="http://schemas.microsoft.com/office/drawing/2014/main" id="{DB9BF49B-0A12-4456-8030-E5A12924D9F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151" t="4726" r="3439" b="33941"/>
          <a:stretch/>
        </p:blipFill>
        <p:spPr bwMode="auto">
          <a:xfrm>
            <a:off x="5061578" y="4474779"/>
            <a:ext cx="1815723" cy="58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sz="2800" dirty="0"/>
              <a:t>Bob Allan (The </a:t>
            </a:r>
            <a:r>
              <a:rPr lang="en-US" sz="2800" dirty="0" err="1"/>
              <a:t>Siemon</a:t>
            </a:r>
            <a:r>
              <a:rPr lang="en-US" sz="2800" dirty="0"/>
              <a:t> Company)</a:t>
            </a:r>
            <a:endParaRPr lang="en-US" dirty="0"/>
          </a:p>
        </p:txBody>
      </p:sp>
      <p:sp>
        <p:nvSpPr>
          <p:cNvPr id="6" name="Text Placeholder 5">
            <a:extLst>
              <a:ext uri="{FF2B5EF4-FFF2-40B4-BE49-F238E27FC236}">
                <a16:creationId xmlns:a16="http://schemas.microsoft.com/office/drawing/2014/main" id="{A0EE4CC9-0880-42C6-9DE7-6F418E1E107B}"/>
              </a:ext>
            </a:extLst>
          </p:cNvPr>
          <p:cNvSpPr>
            <a:spLocks noGrp="1"/>
          </p:cNvSpPr>
          <p:nvPr>
            <p:ph type="body" sz="quarter" idx="12"/>
          </p:nvPr>
        </p:nvSpPr>
        <p:spPr>
          <a:xfrm>
            <a:off x="839788" y="1233488"/>
            <a:ext cx="10512425" cy="512762"/>
          </a:xfrm>
        </p:spPr>
        <p:txBody>
          <a:bodyPr>
            <a:normAutofit fontScale="92500"/>
          </a:bodyPr>
          <a:lstStyle/>
          <a:p>
            <a:pPr marL="0" indent="0">
              <a:buNone/>
            </a:pPr>
            <a:r>
              <a:rPr lang="en-US" dirty="0"/>
              <a:t>3.1  	Motion to approve past IBC Minutes (May 13): </a:t>
            </a:r>
            <a:r>
              <a:rPr lang="en-US" u="sng" dirty="0">
                <a:hlinkClick r:id="rId2"/>
              </a:rPr>
              <a:t>www.caba.org/ibc </a:t>
            </a:r>
            <a:endParaRPr lang="en-US" dirty="0"/>
          </a:p>
          <a:p>
            <a:endParaRPr lang="en-CA"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a:p>
        </p:txBody>
      </p:sp>
      <p:pic>
        <p:nvPicPr>
          <p:cNvPr id="1028" name="Picture 4" descr="http://newdesignfile.com/postpic/2013/11/icon-meeting-agenda-and-minutes_332524.jpg">
            <a:extLst>
              <a:ext uri="{FF2B5EF4-FFF2-40B4-BE49-F238E27FC236}">
                <a16:creationId xmlns:a16="http://schemas.microsoft.com/office/drawing/2014/main" id="{C9638D87-0BCB-4B3F-9416-CFF45EB99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25" y="1921428"/>
            <a:ext cx="5267488" cy="42597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2D3BA8-8D79-43F5-ADF4-247EEC5B4E07}"/>
              </a:ext>
            </a:extLst>
          </p:cNvPr>
          <p:cNvSpPr txBox="1"/>
          <p:nvPr/>
        </p:nvSpPr>
        <p:spPr>
          <a:xfrm>
            <a:off x="6199465" y="2915174"/>
            <a:ext cx="6107184" cy="1477328"/>
          </a:xfrm>
          <a:prstGeom prst="rect">
            <a:avLst/>
          </a:prstGeom>
          <a:noFill/>
        </p:spPr>
        <p:txBody>
          <a:bodyPr wrap="square">
            <a:spAutoFit/>
          </a:bodyPr>
          <a:lstStyle/>
          <a:p>
            <a:r>
              <a:rPr lang="en-US" sz="1800" dirty="0">
                <a:solidFill>
                  <a:schemeClr val="tx2"/>
                </a:solidFill>
              </a:rPr>
              <a:t>Motion to approve was made by: </a:t>
            </a:r>
          </a:p>
          <a:p>
            <a:r>
              <a:rPr lang="en-US" sz="1800" b="1" dirty="0">
                <a:solidFill>
                  <a:schemeClr val="tx2"/>
                </a:solidFill>
              </a:rPr>
              <a:t>- Ken Wacks (Ken Wacks Associates)</a:t>
            </a:r>
          </a:p>
          <a:p>
            <a:endParaRPr lang="en-US" sz="1800" dirty="0">
              <a:solidFill>
                <a:schemeClr val="tx2"/>
              </a:solidFill>
            </a:endParaRPr>
          </a:p>
          <a:p>
            <a:r>
              <a:rPr lang="en-US" sz="1800" dirty="0">
                <a:solidFill>
                  <a:schemeClr val="tx2"/>
                </a:solidFill>
              </a:rPr>
              <a:t>Motion was seconded by: </a:t>
            </a:r>
          </a:p>
          <a:p>
            <a:r>
              <a:rPr lang="en-US" sz="1800" b="1" dirty="0">
                <a:solidFill>
                  <a:schemeClr val="tx2"/>
                </a:solidFill>
              </a:rPr>
              <a:t>- Michael Levy (Harbor Research)</a:t>
            </a:r>
          </a:p>
        </p:txBody>
      </p:sp>
    </p:spTree>
    <p:extLst>
      <p:ext uri="{BB962C8B-B14F-4D97-AF65-F5344CB8AC3E}">
        <p14:creationId xmlns:p14="http://schemas.microsoft.com/office/powerpoint/2010/main" val="32466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B75664-9508-4DBE-811D-765807D90EF1}"/>
              </a:ext>
            </a:extLst>
          </p:cNvPr>
          <p:cNvSpPr>
            <a:spLocks noGrp="1"/>
          </p:cNvSpPr>
          <p:nvPr>
            <p:ph type="body" sz="quarter" idx="12"/>
          </p:nvPr>
        </p:nvSpPr>
        <p:spPr>
          <a:xfrm>
            <a:off x="839788" y="1233488"/>
            <a:ext cx="10512425" cy="528200"/>
          </a:xfrm>
        </p:spPr>
        <p:txBody>
          <a:bodyPr>
            <a:normAutofit/>
          </a:bodyPr>
          <a:lstStyle/>
          <a:p>
            <a:pPr marL="0" indent="0">
              <a:buNone/>
            </a:pPr>
            <a:r>
              <a:rPr lang="en-US" dirty="0"/>
              <a:t>“Smart Buildings: BEMS, EMIS, FDD, M&amp;V, DCV and COVID” (30 min) </a:t>
            </a:r>
            <a:endParaRPr lang="en-CA" dirty="0"/>
          </a:p>
        </p:txBody>
      </p:sp>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5</a:t>
            </a:fld>
            <a:endParaRPr lang="en-US"/>
          </a:p>
        </p:txBody>
      </p:sp>
      <p:sp>
        <p:nvSpPr>
          <p:cNvPr id="8" name="Title 2">
            <a:extLst>
              <a:ext uri="{FF2B5EF4-FFF2-40B4-BE49-F238E27FC236}">
                <a16:creationId xmlns:a16="http://schemas.microsoft.com/office/drawing/2014/main" id="{C55E0265-FAFA-4F09-B486-A660BD54BAAF}"/>
              </a:ext>
            </a:extLst>
          </p:cNvPr>
          <p:cNvSpPr txBox="1">
            <a:spLocks/>
          </p:cNvSpPr>
          <p:nvPr/>
        </p:nvSpPr>
        <p:spPr>
          <a:xfrm>
            <a:off x="838199" y="41865"/>
            <a:ext cx="10973499"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b="1" dirty="0"/>
              <a:t>4.  Keynote</a:t>
            </a:r>
            <a:br>
              <a:rPr lang="en-US" dirty="0"/>
            </a:br>
            <a:r>
              <a:rPr lang="fr-FR" dirty="0"/>
              <a:t>Terrence DeFranco (Iota Communications, Inc.) </a:t>
            </a:r>
            <a:r>
              <a:rPr lang="sv-SE" dirty="0"/>
              <a:t> </a:t>
            </a:r>
            <a:r>
              <a:rPr lang="en-US" sz="2800" dirty="0"/>
              <a:t> </a:t>
            </a:r>
            <a:endParaRPr lang="en-US" dirty="0"/>
          </a:p>
        </p:txBody>
      </p:sp>
      <p:pic>
        <p:nvPicPr>
          <p:cNvPr id="5" name="Picture 4">
            <a:extLst>
              <a:ext uri="{FF2B5EF4-FFF2-40B4-BE49-F238E27FC236}">
                <a16:creationId xmlns:a16="http://schemas.microsoft.com/office/drawing/2014/main" id="{3E162D5C-0625-423C-A1F6-2D22A56AA1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87" y="1901748"/>
            <a:ext cx="1764867" cy="3660063"/>
          </a:xfrm>
          <a:prstGeom prst="rect">
            <a:avLst/>
          </a:prstGeom>
          <a:noFill/>
          <a:ln>
            <a:noFill/>
          </a:ln>
        </p:spPr>
      </p:pic>
    </p:spTree>
    <p:extLst>
      <p:ext uri="{BB962C8B-B14F-4D97-AF65-F5344CB8AC3E}">
        <p14:creationId xmlns:p14="http://schemas.microsoft.com/office/powerpoint/2010/main" val="269319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266" y="2130426"/>
            <a:ext cx="9333225" cy="1470025"/>
          </a:xfrm>
        </p:spPr>
        <p:txBody>
          <a:bodyPr>
            <a:normAutofit/>
          </a:bodyPr>
          <a:lstStyle/>
          <a:p>
            <a:r>
              <a:rPr lang="en-US" dirty="0"/>
              <a:t>Smart Buildings:</a:t>
            </a:r>
            <a:br>
              <a:rPr lang="en-US" dirty="0"/>
            </a:br>
            <a:r>
              <a:rPr lang="en-CA" dirty="0"/>
              <a:t>BEMS, EMIS, FDD, M&amp;V, DCV and COVID</a:t>
            </a:r>
            <a:endParaRPr lang="en-US" b="0" dirty="0"/>
          </a:p>
        </p:txBody>
      </p:sp>
      <p:sp>
        <p:nvSpPr>
          <p:cNvPr id="3" name="Subtitle 2"/>
          <p:cNvSpPr>
            <a:spLocks noGrp="1"/>
          </p:cNvSpPr>
          <p:nvPr>
            <p:ph type="subTitle" idx="1"/>
          </p:nvPr>
        </p:nvSpPr>
        <p:spPr/>
        <p:txBody>
          <a:bodyPr/>
          <a:lstStyle/>
          <a:p>
            <a:pPr>
              <a:spcBef>
                <a:spcPts val="800"/>
              </a:spcBef>
            </a:pPr>
            <a:r>
              <a:rPr lang="da-DK" dirty="0"/>
              <a:t>Guy Newsham, PhD</a:t>
            </a:r>
          </a:p>
          <a:p>
            <a:pPr>
              <a:spcBef>
                <a:spcPts val="800"/>
              </a:spcBef>
            </a:pPr>
            <a:r>
              <a:rPr lang="da-DK" dirty="0"/>
              <a:t>Team Lead, Building Technology Optimization</a:t>
            </a:r>
          </a:p>
          <a:p>
            <a:pPr>
              <a:spcBef>
                <a:spcPts val="800"/>
              </a:spcBef>
            </a:pPr>
            <a:r>
              <a:rPr lang="da-DK" dirty="0"/>
              <a:t>NRC-Constrution</a:t>
            </a:r>
            <a:endParaRPr lang="en-US" dirty="0"/>
          </a:p>
        </p:txBody>
      </p:sp>
    </p:spTree>
    <p:extLst>
      <p:ext uri="{BB962C8B-B14F-4D97-AF65-F5344CB8AC3E}">
        <p14:creationId xmlns:p14="http://schemas.microsoft.com/office/powerpoint/2010/main" val="2938099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p:cNvSpPr>
            <a:spLocks noGrp="1"/>
          </p:cNvSpPr>
          <p:nvPr>
            <p:ph type="title"/>
          </p:nvPr>
        </p:nvSpPr>
        <p:spPr/>
        <p:txBody>
          <a:bodyPr/>
          <a:lstStyle/>
          <a:p>
            <a:r>
              <a:rPr lang="en-US"/>
              <a:t>GoC Smart Buildings</a:t>
            </a:r>
            <a:endParaRPr lang="en-CA" dirty="0"/>
          </a:p>
        </p:txBody>
      </p:sp>
      <p:sp>
        <p:nvSpPr>
          <p:cNvPr id="7" name="Content Placeholder 6"/>
          <p:cNvSpPr>
            <a:spLocks noGrp="1"/>
          </p:cNvSpPr>
          <p:nvPr>
            <p:ph type="body" sz="quarter" idx="12"/>
          </p:nvPr>
        </p:nvSpPr>
        <p:spPr/>
        <p:txBody>
          <a:bodyPr/>
          <a:lstStyle/>
          <a:p>
            <a:r>
              <a:rPr lang="en-US" dirty="0"/>
              <a:t>What is a BEMS?</a:t>
            </a:r>
          </a:p>
          <a:p>
            <a:r>
              <a:rPr lang="en-US" dirty="0"/>
              <a:t>Started as a one-building pilot (Building J) with PSPC in 2014 …</a:t>
            </a:r>
          </a:p>
          <a:p>
            <a:r>
              <a:rPr lang="en-US" dirty="0"/>
              <a:t>Now working with:</a:t>
            </a:r>
          </a:p>
          <a:p>
            <a:pPr lvl="3"/>
            <a:r>
              <a:rPr lang="en-US" dirty="0"/>
              <a:t>~100 PSPC buildings (implemented by a NMSO)</a:t>
            </a:r>
          </a:p>
          <a:p>
            <a:pPr lvl="3"/>
            <a:r>
              <a:rPr lang="en-US" dirty="0"/>
              <a:t>Multiple DND bases</a:t>
            </a:r>
          </a:p>
          <a:p>
            <a:pPr lvl="3"/>
            <a:r>
              <a:rPr lang="en-US" dirty="0"/>
              <a:t>CNL campus</a:t>
            </a:r>
          </a:p>
          <a:p>
            <a:pPr lvl="1">
              <a:spcBef>
                <a:spcPts val="1600"/>
              </a:spcBef>
            </a:pPr>
            <a:r>
              <a:rPr lang="en-US" b="1" dirty="0">
                <a:solidFill>
                  <a:schemeClr val="tx2"/>
                </a:solidFill>
              </a:rPr>
              <a:t>7.5% annual energy savings with 1-2 </a:t>
            </a:r>
            <a:r>
              <a:rPr lang="en-US" b="1" dirty="0" err="1">
                <a:solidFill>
                  <a:schemeClr val="tx2"/>
                </a:solidFill>
              </a:rPr>
              <a:t>yr</a:t>
            </a:r>
            <a:r>
              <a:rPr lang="en-US" b="1" dirty="0">
                <a:solidFill>
                  <a:schemeClr val="tx2"/>
                </a:solidFill>
              </a:rPr>
              <a:t> payback</a:t>
            </a:r>
          </a:p>
        </p:txBody>
      </p:sp>
    </p:spTree>
    <p:extLst>
      <p:ext uri="{BB962C8B-B14F-4D97-AF65-F5344CB8AC3E}">
        <p14:creationId xmlns:p14="http://schemas.microsoft.com/office/powerpoint/2010/main" val="17599843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PSPC EMIS</a:t>
            </a:r>
          </a:p>
        </p:txBody>
      </p:sp>
      <p:sp>
        <p:nvSpPr>
          <p:cNvPr id="5" name="Slide Number Placeholder 2"/>
          <p:cNvSpPr txBox="1">
            <a:spLocks/>
          </p:cNvSpPr>
          <p:nvPr/>
        </p:nvSpPr>
        <p:spPr>
          <a:xfrm>
            <a:off x="1952625" y="6480176"/>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4191AD8D-6F0D-4D9D-A053-E00DEFA1954F}" type="slidenum">
              <a:rPr lang="en-CA">
                <a:solidFill>
                  <a:prstClr val="white"/>
                </a:solidFill>
              </a:rPr>
              <a:pPr defTabSz="1219170"/>
              <a:t>8</a:t>
            </a:fld>
            <a:endParaRPr lang="en-CA" dirty="0">
              <a:solidFill>
                <a:prstClr val="white"/>
              </a:solidFill>
            </a:endParaRPr>
          </a:p>
        </p:txBody>
      </p:sp>
      <p:pic>
        <p:nvPicPr>
          <p:cNvPr id="6" name="Picture 3"/>
          <p:cNvPicPr>
            <a:picLocks noChangeAspect="1" noChangeArrowheads="1"/>
          </p:cNvPicPr>
          <p:nvPr/>
        </p:nvPicPr>
        <p:blipFill>
          <a:blip r:embed="rId3" cstate="print"/>
          <a:srcRect/>
          <a:stretch>
            <a:fillRect/>
          </a:stretch>
        </p:blipFill>
        <p:spPr bwMode="auto">
          <a:xfrm>
            <a:off x="4756100" y="878959"/>
            <a:ext cx="7374496" cy="5785893"/>
          </a:xfrm>
          <a:prstGeom prst="rect">
            <a:avLst/>
          </a:prstGeom>
          <a:noFill/>
          <a:ln w="9525">
            <a:noFill/>
            <a:miter lim="800000"/>
            <a:headEnd/>
            <a:tailEnd/>
          </a:ln>
          <a:effectLst/>
        </p:spPr>
      </p:pic>
      <p:sp>
        <p:nvSpPr>
          <p:cNvPr id="8" name="TextBox 7"/>
          <p:cNvSpPr txBox="1"/>
          <p:nvPr/>
        </p:nvSpPr>
        <p:spPr>
          <a:xfrm>
            <a:off x="4807897" y="6112248"/>
            <a:ext cx="1188720" cy="480131"/>
          </a:xfrm>
          <a:prstGeom prst="rect">
            <a:avLst/>
          </a:prstGeom>
          <a:solidFill>
            <a:schemeClr val="bg1"/>
          </a:solidFill>
        </p:spPr>
        <p:txBody>
          <a:bodyPr wrap="square" tIns="24384" bIns="24384" rtlCol="0">
            <a:spAutoFit/>
          </a:bodyPr>
          <a:lstStyle/>
          <a:p>
            <a:pPr defTabSz="1219170"/>
            <a:r>
              <a:rPr lang="en-US" sz="1400" b="1" dirty="0">
                <a:solidFill>
                  <a:srgbClr val="000000"/>
                </a:solidFill>
                <a:latin typeface="Arial"/>
              </a:rPr>
              <a:t>Remote Auditing</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457" y="1600262"/>
            <a:ext cx="3987792" cy="2243133"/>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439" y="3309333"/>
            <a:ext cx="4534040" cy="268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24414" y="1777385"/>
            <a:ext cx="1502334" cy="328231"/>
          </a:xfrm>
          <a:prstGeom prst="rect">
            <a:avLst/>
          </a:prstGeom>
          <a:solidFill>
            <a:schemeClr val="bg1">
              <a:lumMod val="85000"/>
            </a:schemeClr>
          </a:solidFill>
        </p:spPr>
        <p:txBody>
          <a:bodyPr wrap="none" tIns="0" bIns="0" rtlCol="0">
            <a:spAutoFit/>
          </a:bodyPr>
          <a:lstStyle/>
          <a:p>
            <a:pPr algn="ctr" defTabSz="1219170"/>
            <a:r>
              <a:rPr lang="en-US" sz="2133" b="1" dirty="0">
                <a:solidFill>
                  <a:srgbClr val="004411">
                    <a:lumMod val="75000"/>
                    <a:lumOff val="25000"/>
                  </a:srgbClr>
                </a:solidFill>
                <a:latin typeface="Arial"/>
              </a:rPr>
              <a:t>Building J</a:t>
            </a:r>
            <a:endParaRPr lang="en-CA" sz="2133" b="1" dirty="0">
              <a:solidFill>
                <a:srgbClr val="004411">
                  <a:lumMod val="75000"/>
                  <a:lumOff val="25000"/>
                </a:srgbClr>
              </a:solidFill>
              <a:latin typeface="Arial"/>
            </a:endParaRPr>
          </a:p>
        </p:txBody>
      </p:sp>
    </p:spTree>
    <p:extLst>
      <p:ext uri="{BB962C8B-B14F-4D97-AF65-F5344CB8AC3E}">
        <p14:creationId xmlns:p14="http://schemas.microsoft.com/office/powerpoint/2010/main" val="5803034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M&amp;V Challenge</a:t>
            </a:r>
          </a:p>
        </p:txBody>
      </p:sp>
      <p:cxnSp>
        <p:nvCxnSpPr>
          <p:cNvPr id="6" name="Straight Arrow Connector 5"/>
          <p:cNvCxnSpPr/>
          <p:nvPr/>
        </p:nvCxnSpPr>
        <p:spPr>
          <a:xfrm flipV="1">
            <a:off x="1325432" y="1715995"/>
            <a:ext cx="0" cy="4406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1325434" y="6122417"/>
            <a:ext cx="87415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rot="16200000">
            <a:off x="-64837" y="3688378"/>
            <a:ext cx="1794081" cy="461665"/>
          </a:xfrm>
          <a:prstGeom prst="rect">
            <a:avLst/>
          </a:prstGeom>
        </p:spPr>
        <p:txBody>
          <a:bodyPr wrap="none">
            <a:spAutoFit/>
          </a:bodyPr>
          <a:lstStyle/>
          <a:p>
            <a:pPr defTabSz="1219170"/>
            <a:r>
              <a:rPr lang="en-CA" sz="2400" dirty="0">
                <a:solidFill>
                  <a:srgbClr val="000000"/>
                </a:solidFill>
                <a:latin typeface="Arial"/>
              </a:rPr>
              <a:t>Energy Use</a:t>
            </a:r>
          </a:p>
        </p:txBody>
      </p:sp>
      <p:sp>
        <p:nvSpPr>
          <p:cNvPr id="12" name="Rectangle 11"/>
          <p:cNvSpPr/>
          <p:nvPr/>
        </p:nvSpPr>
        <p:spPr>
          <a:xfrm>
            <a:off x="5236855" y="6308612"/>
            <a:ext cx="857735" cy="461665"/>
          </a:xfrm>
          <a:prstGeom prst="rect">
            <a:avLst/>
          </a:prstGeom>
        </p:spPr>
        <p:txBody>
          <a:bodyPr wrap="none">
            <a:spAutoFit/>
          </a:bodyPr>
          <a:lstStyle/>
          <a:p>
            <a:pPr defTabSz="1219170"/>
            <a:r>
              <a:rPr lang="en-CA" sz="2400" dirty="0">
                <a:solidFill>
                  <a:srgbClr val="000000"/>
                </a:solidFill>
                <a:latin typeface="Arial"/>
              </a:rPr>
              <a:t>Time</a:t>
            </a:r>
          </a:p>
        </p:txBody>
      </p:sp>
      <p:cxnSp>
        <p:nvCxnSpPr>
          <p:cNvPr id="14" name="Straight Connector 13"/>
          <p:cNvCxnSpPr/>
          <p:nvPr/>
        </p:nvCxnSpPr>
        <p:spPr>
          <a:xfrm>
            <a:off x="1325434" y="2992457"/>
            <a:ext cx="351456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39996" y="2992460"/>
            <a:ext cx="0" cy="139540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839998" y="4371868"/>
            <a:ext cx="4137497" cy="159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87753" y="1715996"/>
            <a:ext cx="2661306" cy="420564"/>
          </a:xfrm>
          <a:prstGeom prst="rect">
            <a:avLst/>
          </a:prstGeom>
          <a:noFill/>
        </p:spPr>
        <p:txBody>
          <a:bodyPr wrap="none" rtlCol="0">
            <a:spAutoFit/>
          </a:bodyPr>
          <a:lstStyle/>
          <a:p>
            <a:pPr defTabSz="1219170"/>
            <a:r>
              <a:rPr lang="en-US" sz="2133" dirty="0">
                <a:solidFill>
                  <a:srgbClr val="000000"/>
                </a:solidFill>
                <a:latin typeface="Arial"/>
              </a:rPr>
              <a:t>Implementation date</a:t>
            </a:r>
            <a:endParaRPr lang="en-CA" sz="2133" dirty="0">
              <a:solidFill>
                <a:srgbClr val="000000"/>
              </a:solidFill>
              <a:latin typeface="Arial"/>
            </a:endParaRPr>
          </a:p>
        </p:txBody>
      </p:sp>
      <p:cxnSp>
        <p:nvCxnSpPr>
          <p:cNvPr id="31" name="Straight Arrow Connector 30"/>
          <p:cNvCxnSpPr>
            <a:endCxn id="28" idx="3"/>
          </p:cNvCxnSpPr>
          <p:nvPr/>
        </p:nvCxnSpPr>
        <p:spPr>
          <a:xfrm flipH="1">
            <a:off x="4865938" y="2171540"/>
            <a:ext cx="220705" cy="81553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1325069" y="2792823"/>
            <a:ext cx="10003942" cy="1919352"/>
            <a:chOff x="993802" y="2094617"/>
            <a:chExt cx="7502956" cy="1439514"/>
          </a:xfrm>
        </p:grpSpPr>
        <p:sp>
          <p:nvSpPr>
            <p:cNvPr id="28" name="Freeform 27"/>
            <p:cNvSpPr/>
            <p:nvPr/>
          </p:nvSpPr>
          <p:spPr>
            <a:xfrm>
              <a:off x="993802" y="2094617"/>
              <a:ext cx="5953328" cy="1439514"/>
            </a:xfrm>
            <a:custGeom>
              <a:avLst/>
              <a:gdLst>
                <a:gd name="connsiteX0" fmla="*/ 0 w 5953328"/>
                <a:gd name="connsiteY0" fmla="*/ 145690 h 1439514"/>
                <a:gd name="connsiteX1" fmla="*/ 787940 w 5953328"/>
                <a:gd name="connsiteY1" fmla="*/ 9503 h 1439514"/>
                <a:gd name="connsiteX2" fmla="*/ 1673157 w 5953328"/>
                <a:gd name="connsiteY2" fmla="*/ 379154 h 1439514"/>
                <a:gd name="connsiteX3" fmla="*/ 2655651 w 5953328"/>
                <a:gd name="connsiteY3" fmla="*/ 145690 h 1439514"/>
                <a:gd name="connsiteX4" fmla="*/ 2947481 w 5953328"/>
                <a:gd name="connsiteY4" fmla="*/ 1332464 h 1439514"/>
                <a:gd name="connsiteX5" fmla="*/ 4075889 w 5953328"/>
                <a:gd name="connsiteY5" fmla="*/ 1040634 h 1439514"/>
                <a:gd name="connsiteX6" fmla="*/ 5000017 w 5953328"/>
                <a:gd name="connsiteY6" fmla="*/ 1439469 h 1439514"/>
                <a:gd name="connsiteX7" fmla="*/ 5953328 w 5953328"/>
                <a:gd name="connsiteY7" fmla="*/ 1011452 h 143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3328" h="1439514">
                  <a:moveTo>
                    <a:pt x="0" y="145690"/>
                  </a:moveTo>
                  <a:cubicBezTo>
                    <a:pt x="254540" y="58141"/>
                    <a:pt x="509081" y="-29408"/>
                    <a:pt x="787940" y="9503"/>
                  </a:cubicBezTo>
                  <a:cubicBezTo>
                    <a:pt x="1066799" y="48414"/>
                    <a:pt x="1361872" y="356456"/>
                    <a:pt x="1673157" y="379154"/>
                  </a:cubicBezTo>
                  <a:cubicBezTo>
                    <a:pt x="1984442" y="401852"/>
                    <a:pt x="2443264" y="-13195"/>
                    <a:pt x="2655651" y="145690"/>
                  </a:cubicBezTo>
                  <a:cubicBezTo>
                    <a:pt x="2868038" y="304575"/>
                    <a:pt x="2710775" y="1183307"/>
                    <a:pt x="2947481" y="1332464"/>
                  </a:cubicBezTo>
                  <a:cubicBezTo>
                    <a:pt x="3184187" y="1481621"/>
                    <a:pt x="3733800" y="1022800"/>
                    <a:pt x="4075889" y="1040634"/>
                  </a:cubicBezTo>
                  <a:cubicBezTo>
                    <a:pt x="4417978" y="1058468"/>
                    <a:pt x="4687111" y="1444333"/>
                    <a:pt x="5000017" y="1439469"/>
                  </a:cubicBezTo>
                  <a:cubicBezTo>
                    <a:pt x="5312924" y="1434605"/>
                    <a:pt x="5727971" y="1045499"/>
                    <a:pt x="5953328" y="101145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CA" sz="2400">
                <a:solidFill>
                  <a:srgbClr val="FFFFFF"/>
                </a:solidFill>
                <a:latin typeface="Arial"/>
              </a:endParaRPr>
            </a:p>
          </p:txBody>
        </p:sp>
        <p:sp>
          <p:nvSpPr>
            <p:cNvPr id="33" name="TextBox 32"/>
            <p:cNvSpPr txBox="1"/>
            <p:nvPr/>
          </p:nvSpPr>
          <p:spPr>
            <a:xfrm>
              <a:off x="6931378" y="2188787"/>
              <a:ext cx="1565380" cy="315423"/>
            </a:xfrm>
            <a:prstGeom prst="rect">
              <a:avLst/>
            </a:prstGeom>
            <a:noFill/>
          </p:spPr>
          <p:txBody>
            <a:bodyPr wrap="none" rtlCol="0">
              <a:spAutoFit/>
            </a:bodyPr>
            <a:lstStyle/>
            <a:p>
              <a:pPr defTabSz="1219170"/>
              <a:r>
                <a:rPr lang="en-US" sz="2133" dirty="0">
                  <a:solidFill>
                    <a:srgbClr val="000000"/>
                  </a:solidFill>
                  <a:latin typeface="Arial"/>
                </a:rPr>
                <a:t>Weather effects</a:t>
              </a:r>
            </a:p>
          </p:txBody>
        </p:sp>
        <p:cxnSp>
          <p:nvCxnSpPr>
            <p:cNvPr id="34" name="Straight Arrow Connector 33"/>
            <p:cNvCxnSpPr/>
            <p:nvPr/>
          </p:nvCxnSpPr>
          <p:spPr>
            <a:xfrm flipH="1">
              <a:off x="6936224" y="2494867"/>
              <a:ext cx="165529" cy="61165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a:off x="3919113" y="2315228"/>
            <a:ext cx="4323038" cy="2072632"/>
            <a:chOff x="2939334" y="1736421"/>
            <a:chExt cx="3242279" cy="1554474"/>
          </a:xfrm>
        </p:grpSpPr>
        <p:cxnSp>
          <p:nvCxnSpPr>
            <p:cNvPr id="36" name="Straight Connector 35"/>
            <p:cNvCxnSpPr/>
            <p:nvPr/>
          </p:nvCxnSpPr>
          <p:spPr>
            <a:xfrm>
              <a:off x="2939334" y="2240308"/>
              <a:ext cx="2963755" cy="10505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50224" y="1736421"/>
              <a:ext cx="1031389" cy="561596"/>
            </a:xfrm>
            <a:prstGeom prst="rect">
              <a:avLst/>
            </a:prstGeom>
            <a:noFill/>
          </p:spPr>
          <p:txBody>
            <a:bodyPr wrap="none" rtlCol="0">
              <a:spAutoFit/>
            </a:bodyPr>
            <a:lstStyle/>
            <a:p>
              <a:pPr defTabSz="1219170"/>
              <a:r>
                <a:rPr lang="en-US" sz="2133" dirty="0">
                  <a:solidFill>
                    <a:srgbClr val="000000"/>
                  </a:solidFill>
                  <a:latin typeface="Arial"/>
                </a:rPr>
                <a:t>Transition</a:t>
              </a:r>
            </a:p>
            <a:p>
              <a:pPr defTabSz="1219170"/>
              <a:r>
                <a:rPr lang="en-US" sz="2133" dirty="0">
                  <a:solidFill>
                    <a:srgbClr val="000000"/>
                  </a:solidFill>
                  <a:latin typeface="Arial"/>
                </a:rPr>
                <a:t>period?</a:t>
              </a:r>
              <a:endParaRPr lang="en-CA" sz="2133" dirty="0">
                <a:solidFill>
                  <a:srgbClr val="000000"/>
                </a:solidFill>
                <a:latin typeface="Arial"/>
              </a:endParaRPr>
            </a:p>
          </p:txBody>
        </p:sp>
        <p:cxnSp>
          <p:nvCxnSpPr>
            <p:cNvPr id="38" name="Straight Arrow Connector 37"/>
            <p:cNvCxnSpPr/>
            <p:nvPr/>
          </p:nvCxnSpPr>
          <p:spPr>
            <a:xfrm flipH="1">
              <a:off x="4658287" y="2346580"/>
              <a:ext cx="550044" cy="50034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7" name="Group 16"/>
          <p:cNvGrpSpPr/>
          <p:nvPr/>
        </p:nvGrpSpPr>
        <p:grpSpPr>
          <a:xfrm>
            <a:off x="2307929" y="2986031"/>
            <a:ext cx="6669567" cy="2618657"/>
            <a:chOff x="1730946" y="2239523"/>
            <a:chExt cx="5002175" cy="1963993"/>
          </a:xfrm>
        </p:grpSpPr>
        <p:cxnSp>
          <p:nvCxnSpPr>
            <p:cNvPr id="42" name="Straight Connector 41"/>
            <p:cNvCxnSpPr/>
            <p:nvPr/>
          </p:nvCxnSpPr>
          <p:spPr>
            <a:xfrm>
              <a:off x="4873155" y="3290895"/>
              <a:ext cx="0" cy="3435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73156" y="3634467"/>
              <a:ext cx="185996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30946" y="3888093"/>
              <a:ext cx="1905810" cy="315423"/>
            </a:xfrm>
            <a:prstGeom prst="rect">
              <a:avLst/>
            </a:prstGeom>
            <a:noFill/>
          </p:spPr>
          <p:txBody>
            <a:bodyPr wrap="none" rtlCol="0">
              <a:spAutoFit/>
            </a:bodyPr>
            <a:lstStyle/>
            <a:p>
              <a:pPr defTabSz="1219170"/>
              <a:r>
                <a:rPr lang="en-US" sz="2133" dirty="0">
                  <a:solidFill>
                    <a:srgbClr val="000000"/>
                  </a:solidFill>
                  <a:latin typeface="Arial"/>
                </a:rPr>
                <a:t>Additional ECM(s)?</a:t>
              </a:r>
              <a:endParaRPr lang="en-CA" sz="2133" dirty="0">
                <a:solidFill>
                  <a:srgbClr val="000000"/>
                </a:solidFill>
                <a:latin typeface="Arial"/>
              </a:endParaRPr>
            </a:p>
          </p:txBody>
        </p:sp>
        <p:cxnSp>
          <p:nvCxnSpPr>
            <p:cNvPr id="47" name="Straight Arrow Connector 46"/>
            <p:cNvCxnSpPr>
              <a:stCxn id="46" idx="3"/>
            </p:cNvCxnSpPr>
            <p:nvPr/>
          </p:nvCxnSpPr>
          <p:spPr>
            <a:xfrm flipV="1">
              <a:off x="3636756" y="3673776"/>
              <a:ext cx="1236399" cy="37202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2409677" y="2239523"/>
              <a:ext cx="0" cy="3435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09678" y="2583095"/>
              <a:ext cx="1220319"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6" idx="0"/>
            </p:cNvCxnSpPr>
            <p:nvPr/>
          </p:nvCxnSpPr>
          <p:spPr>
            <a:xfrm flipH="1" flipV="1">
              <a:off x="2448706" y="2689746"/>
              <a:ext cx="235145" cy="119834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7125756" y="5007899"/>
            <a:ext cx="3401893" cy="1733488"/>
          </a:xfrm>
          <a:prstGeom prst="rect">
            <a:avLst/>
          </a:prstGeom>
          <a:solidFill>
            <a:schemeClr val="accent6">
              <a:lumMod val="20000"/>
              <a:lumOff val="80000"/>
            </a:schemeClr>
          </a:solidFill>
          <a:ln>
            <a:solidFill>
              <a:schemeClr val="accent6">
                <a:lumMod val="75000"/>
              </a:schemeClr>
            </a:solidFill>
          </a:ln>
        </p:spPr>
        <p:txBody>
          <a:bodyPr wrap="none" rtlCol="0">
            <a:spAutoFit/>
          </a:bodyPr>
          <a:lstStyle/>
          <a:p>
            <a:pPr defTabSz="1219170"/>
            <a:r>
              <a:rPr lang="en-US" sz="2133" cap="all" dirty="0">
                <a:solidFill>
                  <a:srgbClr val="000000"/>
                </a:solidFill>
                <a:latin typeface="Arial"/>
              </a:rPr>
              <a:t>In addition …</a:t>
            </a:r>
          </a:p>
          <a:p>
            <a:pPr marL="342891" indent="-342891" defTabSz="1219170">
              <a:buFont typeface="Arial" panose="020B0604020202020204" pitchFamily="34" charset="0"/>
              <a:buChar char="•"/>
            </a:pPr>
            <a:r>
              <a:rPr lang="en-US" sz="2133" dirty="0">
                <a:solidFill>
                  <a:srgbClr val="000000"/>
                </a:solidFill>
                <a:latin typeface="Arial"/>
              </a:rPr>
              <a:t>Operator </a:t>
            </a:r>
            <a:r>
              <a:rPr lang="en-US" sz="2133" dirty="0" err="1">
                <a:solidFill>
                  <a:srgbClr val="000000"/>
                </a:solidFill>
                <a:latin typeface="Arial"/>
              </a:rPr>
              <a:t>behaviour</a:t>
            </a:r>
            <a:endParaRPr lang="en-US" sz="2133" dirty="0">
              <a:solidFill>
                <a:srgbClr val="000000"/>
              </a:solidFill>
              <a:latin typeface="Arial"/>
            </a:endParaRPr>
          </a:p>
          <a:p>
            <a:pPr marL="342891" indent="-342891" defTabSz="1219170">
              <a:buFont typeface="Arial" panose="020B0604020202020204" pitchFamily="34" charset="0"/>
              <a:buChar char="•"/>
            </a:pPr>
            <a:r>
              <a:rPr lang="en-US" sz="2133" dirty="0">
                <a:solidFill>
                  <a:srgbClr val="000000"/>
                </a:solidFill>
                <a:latin typeface="Arial"/>
              </a:rPr>
              <a:t>Changes in occupancy</a:t>
            </a:r>
          </a:p>
          <a:p>
            <a:pPr marL="342891" indent="-342891" defTabSz="1219170">
              <a:buFont typeface="Arial" panose="020B0604020202020204" pitchFamily="34" charset="0"/>
              <a:buChar char="•"/>
            </a:pPr>
            <a:r>
              <a:rPr lang="en-US" sz="2133" dirty="0">
                <a:solidFill>
                  <a:srgbClr val="000000"/>
                </a:solidFill>
                <a:latin typeface="Arial"/>
              </a:rPr>
              <a:t>Changes in tenants/use</a:t>
            </a:r>
          </a:p>
          <a:p>
            <a:pPr marL="342891" indent="-342891" defTabSz="1219170">
              <a:buFont typeface="Arial" panose="020B0604020202020204" pitchFamily="34" charset="0"/>
              <a:buChar char="•"/>
            </a:pPr>
            <a:r>
              <a:rPr lang="en-US" sz="2133" dirty="0">
                <a:solidFill>
                  <a:srgbClr val="000000"/>
                </a:solidFill>
                <a:latin typeface="Arial"/>
              </a:rPr>
              <a:t>Data quality</a:t>
            </a:r>
          </a:p>
        </p:txBody>
      </p:sp>
      <p:sp>
        <p:nvSpPr>
          <p:cNvPr id="22" name="TextBox 21"/>
          <p:cNvSpPr txBox="1"/>
          <p:nvPr/>
        </p:nvSpPr>
        <p:spPr>
          <a:xfrm>
            <a:off x="1969121" y="1715996"/>
            <a:ext cx="2071401" cy="420564"/>
          </a:xfrm>
          <a:prstGeom prst="rect">
            <a:avLst/>
          </a:prstGeom>
          <a:noFill/>
        </p:spPr>
        <p:txBody>
          <a:bodyPr wrap="none" rtlCol="0">
            <a:spAutoFit/>
          </a:bodyPr>
          <a:lstStyle/>
          <a:p>
            <a:pPr defTabSz="1219170"/>
            <a:r>
              <a:rPr lang="en-US" sz="2133" dirty="0">
                <a:solidFill>
                  <a:srgbClr val="FFFFFF">
                    <a:lumMod val="75000"/>
                  </a:srgbClr>
                </a:solidFill>
                <a:latin typeface="Arial"/>
              </a:rPr>
              <a:t>Baseline period</a:t>
            </a:r>
          </a:p>
        </p:txBody>
      </p:sp>
      <p:sp>
        <p:nvSpPr>
          <p:cNvPr id="39" name="TextBox 38"/>
          <p:cNvSpPr txBox="1"/>
          <p:nvPr/>
        </p:nvSpPr>
        <p:spPr>
          <a:xfrm>
            <a:off x="6737218" y="1706541"/>
            <a:ext cx="2207656" cy="420564"/>
          </a:xfrm>
          <a:prstGeom prst="rect">
            <a:avLst/>
          </a:prstGeom>
          <a:noFill/>
        </p:spPr>
        <p:txBody>
          <a:bodyPr wrap="none" rtlCol="0">
            <a:spAutoFit/>
          </a:bodyPr>
          <a:lstStyle/>
          <a:p>
            <a:pPr defTabSz="1219170"/>
            <a:r>
              <a:rPr lang="en-US" sz="2133" dirty="0">
                <a:solidFill>
                  <a:srgbClr val="FFFFFF">
                    <a:lumMod val="75000"/>
                  </a:srgbClr>
                </a:solidFill>
                <a:latin typeface="Arial"/>
              </a:rPr>
              <a:t>Reporting period</a:t>
            </a:r>
          </a:p>
        </p:txBody>
      </p:sp>
    </p:spTree>
    <p:extLst>
      <p:ext uri="{BB962C8B-B14F-4D97-AF65-F5344CB8AC3E}">
        <p14:creationId xmlns:p14="http://schemas.microsoft.com/office/powerpoint/2010/main" val="186404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PowerPoint_advanced_blue_1">
  <a:themeElements>
    <a:clrScheme name="2018 NRC-CNRC PPT">
      <a:dk1>
        <a:srgbClr val="000000"/>
      </a:dk1>
      <a:lt1>
        <a:srgbClr val="FFFFFF"/>
      </a:lt1>
      <a:dk2>
        <a:srgbClr val="0099AA"/>
      </a:dk2>
      <a:lt2>
        <a:srgbClr val="004411"/>
      </a:lt2>
      <a:accent1>
        <a:srgbClr val="003353"/>
      </a:accent1>
      <a:accent2>
        <a:srgbClr val="006688"/>
      </a:accent2>
      <a:accent3>
        <a:srgbClr val="550033"/>
      </a:accent3>
      <a:accent4>
        <a:srgbClr val="AA0011"/>
      </a:accent4>
      <a:accent5>
        <a:srgbClr val="669933"/>
      </a:accent5>
      <a:accent6>
        <a:srgbClr val="FF8822"/>
      </a:accent6>
      <a:hlink>
        <a:srgbClr val="595959"/>
      </a:hlink>
      <a:folHlink>
        <a:srgbClr val="0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2" ma:contentTypeDescription="Create a new document." ma:contentTypeScope="" ma:versionID="0cc3287f1c372df7e125544d0ff6278f">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f79f373fcb90de526e9887bc67f6a73c"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36D0B4-E174-4B57-977B-C2BCE687B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B87FFC-8087-4AC6-AABC-4206F5BE88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35E6DC5-C4BB-4E24-8BD2-D1483242CD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3594</TotalTime>
  <Words>1260</Words>
  <Application>Microsoft Office PowerPoint</Application>
  <PresentationFormat>Widescreen</PresentationFormat>
  <Paragraphs>246</Paragraphs>
  <Slides>28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Helvetica</vt:lpstr>
      <vt:lpstr>Montserrat</vt:lpstr>
      <vt:lpstr>Montserrat Light</vt:lpstr>
      <vt:lpstr>CABA Presentation 1</vt:lpstr>
      <vt:lpstr>PowerPoint_advanced_blue_1</vt:lpstr>
      <vt:lpstr>Intelligent Buildings Council (IBC)   </vt:lpstr>
      <vt:lpstr>1.  Agenda Greg Walker (CABA) </vt:lpstr>
      <vt:lpstr>2.  Call to Order, Welcome, Introductions, About the IBC Bob Allan (The Siemon Company) </vt:lpstr>
      <vt:lpstr>3.  Administrative  Bob Allan (The Siemon Company)</vt:lpstr>
      <vt:lpstr>PowerPoint Presentation</vt:lpstr>
      <vt:lpstr>Smart Buildings: BEMS, EMIS, FDD, M&amp;V, DCV and COVID</vt:lpstr>
      <vt:lpstr>GoC Smart Buildings</vt:lpstr>
      <vt:lpstr>PSPC EMIS</vt:lpstr>
      <vt:lpstr>The M&amp;V Challenge</vt:lpstr>
      <vt:lpstr>M&amp;V Methodology</vt:lpstr>
      <vt:lpstr>Energy Savings</vt:lpstr>
      <vt:lpstr>Payback</vt:lpstr>
      <vt:lpstr>Additional Analytics</vt:lpstr>
      <vt:lpstr>BAS-Lite</vt:lpstr>
      <vt:lpstr>Occupancy counts</vt:lpstr>
      <vt:lpstr>THANK YOU guy.newsham@nrc-cnrc.gc.ca</vt:lpstr>
      <vt:lpstr>4.  Keynote - Questions?  Terrence DeFranco (Iota Communications, Inc.)  </vt:lpstr>
      <vt:lpstr>5.  Research Update Greg Walker (CABA)  </vt:lpstr>
      <vt:lpstr>5.  Research Update Michael Levy (Harbor Research, Inc.)</vt:lpstr>
      <vt:lpstr>5.  Research Update Ron Zimmer (CABA)</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7.  New Business Robert Lane (Robert H. Lane and Associates Inc.)</vt:lpstr>
      <vt:lpstr>8.  Adjournment Bob Allan (The Siemon Company)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Greg Walker</cp:lastModifiedBy>
  <cp:revision>63</cp:revision>
  <dcterms:created xsi:type="dcterms:W3CDTF">2018-08-09T13:04:51Z</dcterms:created>
  <dcterms:modified xsi:type="dcterms:W3CDTF">2020-08-24T15:20:58Z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