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 id="2147483896" r:id="rId6"/>
    <p:sldMasterId id="2147483903" r:id="rId7"/>
  </p:sldMasterIdLst>
  <p:notesMasterIdLst>
    <p:notesMasterId r:id="rId30"/>
  </p:notesMasterIdLst>
  <p:sldIdLst>
    <p:sldId id="256" r:id="rId8"/>
    <p:sldId id="257" r:id="rId9"/>
    <p:sldId id="258" r:id="rId10"/>
    <p:sldId id="759" r:id="rId11"/>
    <p:sldId id="881" r:id="rId12"/>
    <p:sldId id="912" r:id="rId13"/>
    <p:sldId id="758" r:id="rId14"/>
    <p:sldId id="879" r:id="rId15"/>
    <p:sldId id="750" r:id="rId16"/>
    <p:sldId id="763" r:id="rId17"/>
    <p:sldId id="770" r:id="rId18"/>
    <p:sldId id="769" r:id="rId19"/>
    <p:sldId id="443" r:id="rId20"/>
    <p:sldId id="880" r:id="rId21"/>
    <p:sldId id="291" r:id="rId22"/>
    <p:sldId id="283" r:id="rId23"/>
    <p:sldId id="292" r:id="rId24"/>
    <p:sldId id="289" r:id="rId25"/>
    <p:sldId id="293" r:id="rId26"/>
    <p:sldId id="290" r:id="rId27"/>
    <p:sldId id="753" r:id="rId28"/>
    <p:sldId id="7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396322-51F6-44C0-B320-E9235C95A47C}">
          <p14:sldIdLst>
            <p14:sldId id="256"/>
            <p14:sldId id="257"/>
            <p14:sldId id="258"/>
            <p14:sldId id="759"/>
            <p14:sldId id="881"/>
            <p14:sldId id="912"/>
            <p14:sldId id="758"/>
            <p14:sldId id="879"/>
            <p14:sldId id="750"/>
            <p14:sldId id="763"/>
            <p14:sldId id="770"/>
            <p14:sldId id="769"/>
            <p14:sldId id="443"/>
            <p14:sldId id="880"/>
          </p14:sldIdLst>
        </p14:section>
        <p14:section name="Default Section" id="{9A5ABBA5-06AF-49CB-A0ED-3EA3B8B4949B}">
          <p14:sldIdLst>
            <p14:sldId id="291"/>
            <p14:sldId id="283"/>
            <p14:sldId id="292"/>
          </p14:sldIdLst>
        </p14:section>
        <p14:section name="Untitled Section" id="{CBAB9BD0-C6CC-4710-AEE7-ADDDBFC32AF2}">
          <p14:sldIdLst>
            <p14:sldId id="289"/>
            <p14:sldId id="293"/>
            <p14:sldId id="290"/>
            <p14:sldId id="753"/>
            <p14:sldId id="7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D82E1-A26E-43D8-B4F6-F12DA55E1EF9}" v="1" dt="2020-06-03T13:25:36.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B8AD82E1-A26E-43D8-B4F6-F12DA55E1EF9}"/>
    <pc:docChg chg="custSel modSld">
      <pc:chgData name="Greg Walker" userId="590d7d16-d4e2-4ce6-a1d7-ae9cc51fa2bb" providerId="ADAL" clId="{B8AD82E1-A26E-43D8-B4F6-F12DA55E1EF9}" dt="2020-06-03T13:25:42.822" v="5" actId="1076"/>
      <pc:docMkLst>
        <pc:docMk/>
      </pc:docMkLst>
      <pc:sldChg chg="addSp delSp modSp mod">
        <pc:chgData name="Greg Walker" userId="590d7d16-d4e2-4ce6-a1d7-ae9cc51fa2bb" providerId="ADAL" clId="{B8AD82E1-A26E-43D8-B4F6-F12DA55E1EF9}" dt="2020-06-03T13:25:42.822" v="5" actId="1076"/>
        <pc:sldMkLst>
          <pc:docMk/>
          <pc:sldMk cId="3888553813" sldId="879"/>
        </pc:sldMkLst>
        <pc:picChg chg="add mod">
          <ac:chgData name="Greg Walker" userId="590d7d16-d4e2-4ce6-a1d7-ae9cc51fa2bb" providerId="ADAL" clId="{B8AD82E1-A26E-43D8-B4F6-F12DA55E1EF9}" dt="2020-06-03T13:25:42.822" v="5" actId="1076"/>
          <ac:picMkLst>
            <pc:docMk/>
            <pc:sldMk cId="3888553813" sldId="879"/>
            <ac:picMk id="3" creationId="{C67F424E-07B3-4818-82EF-7365511FFBBB}"/>
          </ac:picMkLst>
        </pc:picChg>
        <pc:picChg chg="del">
          <ac:chgData name="Greg Walker" userId="590d7d16-d4e2-4ce6-a1d7-ae9cc51fa2bb" providerId="ADAL" clId="{B8AD82E1-A26E-43D8-B4F6-F12DA55E1EF9}" dt="2020-06-03T13:25:35.260" v="0" actId="478"/>
          <ac:picMkLst>
            <pc:docMk/>
            <pc:sldMk cId="3888553813" sldId="879"/>
            <ac:picMk id="9" creationId="{82E4CBD9-8CB4-4E9D-A76D-E31F99AC6CFD}"/>
          </ac:picMkLst>
        </pc:picChg>
      </pc:sldChg>
    </pc:docChg>
  </pc:docChgLst>
  <pc:docChgLst>
    <pc:chgData name="Greg Walker" userId="590d7d16-d4e2-4ce6-a1d7-ae9cc51fa2bb" providerId="ADAL" clId="{53A76D26-E978-47B9-908A-86DA52D5AFF1}"/>
    <pc:docChg chg="custSel delSld modSld sldOrd">
      <pc:chgData name="Greg Walker" userId="590d7d16-d4e2-4ce6-a1d7-ae9cc51fa2bb" providerId="ADAL" clId="{53A76D26-E978-47B9-908A-86DA52D5AFF1}" dt="2020-05-20T14:18:03.984" v="235" actId="6549"/>
      <pc:docMkLst>
        <pc:docMk/>
      </pc:docMkLst>
      <pc:sldChg chg="modSp mod">
        <pc:chgData name="Greg Walker" userId="590d7d16-d4e2-4ce6-a1d7-ae9cc51fa2bb" providerId="ADAL" clId="{53A76D26-E978-47B9-908A-86DA52D5AFF1}" dt="2020-05-20T14:12:44.659" v="185" actId="20577"/>
        <pc:sldMkLst>
          <pc:docMk/>
          <pc:sldMk cId="2325718728" sldId="257"/>
        </pc:sldMkLst>
        <pc:spChg chg="mod">
          <ac:chgData name="Greg Walker" userId="590d7d16-d4e2-4ce6-a1d7-ae9cc51fa2bb" providerId="ADAL" clId="{53A76D26-E978-47B9-908A-86DA52D5AFF1}" dt="2020-05-20T14:12:44.659" v="185" actId="20577"/>
          <ac:spMkLst>
            <pc:docMk/>
            <pc:sldMk cId="2325718728" sldId="257"/>
            <ac:spMk id="5" creationId="{00000000-0000-0000-0000-000000000000}"/>
          </ac:spMkLst>
        </pc:spChg>
      </pc:sldChg>
      <pc:sldChg chg="del">
        <pc:chgData name="Greg Walker" userId="590d7d16-d4e2-4ce6-a1d7-ae9cc51fa2bb" providerId="ADAL" clId="{53A76D26-E978-47B9-908A-86DA52D5AFF1}" dt="2020-05-20T02:33:01.842" v="164" actId="2696"/>
        <pc:sldMkLst>
          <pc:docMk/>
          <pc:sldMk cId="3179197208" sldId="476"/>
        </pc:sldMkLst>
      </pc:sldChg>
      <pc:sldChg chg="modSp mod">
        <pc:chgData name="Greg Walker" userId="590d7d16-d4e2-4ce6-a1d7-ae9cc51fa2bb" providerId="ADAL" clId="{53A76D26-E978-47B9-908A-86DA52D5AFF1}" dt="2020-05-20T14:14:21.573" v="189" actId="113"/>
        <pc:sldMkLst>
          <pc:docMk/>
          <pc:sldMk cId="2458314333" sldId="750"/>
        </pc:sldMkLst>
        <pc:spChg chg="mod">
          <ac:chgData name="Greg Walker" userId="590d7d16-d4e2-4ce6-a1d7-ae9cc51fa2bb" providerId="ADAL" clId="{53A76D26-E978-47B9-908A-86DA52D5AFF1}" dt="2020-05-20T14:14:21.573" v="189" actId="113"/>
          <ac:spMkLst>
            <pc:docMk/>
            <pc:sldMk cId="2458314333" sldId="750"/>
            <ac:spMk id="11" creationId="{17AD51F0-FB9D-4C8A-9C6F-1A1CC7A2AABF}"/>
          </ac:spMkLst>
        </pc:spChg>
      </pc:sldChg>
      <pc:sldChg chg="modSp mod">
        <pc:chgData name="Greg Walker" userId="590d7d16-d4e2-4ce6-a1d7-ae9cc51fa2bb" providerId="ADAL" clId="{53A76D26-E978-47B9-908A-86DA52D5AFF1}" dt="2020-05-20T02:32:49.227" v="163" actId="20577"/>
        <pc:sldMkLst>
          <pc:docMk/>
          <pc:sldMk cId="1484635905" sldId="753"/>
        </pc:sldMkLst>
        <pc:spChg chg="mod">
          <ac:chgData name="Greg Walker" userId="590d7d16-d4e2-4ce6-a1d7-ae9cc51fa2bb" providerId="ADAL" clId="{53A76D26-E978-47B9-908A-86DA52D5AFF1}" dt="2020-05-20T02:32:49.227" v="163" actId="20577"/>
          <ac:spMkLst>
            <pc:docMk/>
            <pc:sldMk cId="1484635905" sldId="753"/>
            <ac:spMk id="3" creationId="{49BBA79F-5F7E-4DC1-BE4A-E43D184D8E06}"/>
          </ac:spMkLst>
        </pc:spChg>
      </pc:sldChg>
      <pc:sldChg chg="modSp mod">
        <pc:chgData name="Greg Walker" userId="590d7d16-d4e2-4ce6-a1d7-ae9cc51fa2bb" providerId="ADAL" clId="{53A76D26-E978-47B9-908A-86DA52D5AFF1}" dt="2020-05-20T14:16:29.584" v="192" actId="1076"/>
        <pc:sldMkLst>
          <pc:docMk/>
          <pc:sldMk cId="2932444859" sldId="756"/>
        </pc:sldMkLst>
        <pc:spChg chg="mod">
          <ac:chgData name="Greg Walker" userId="590d7d16-d4e2-4ce6-a1d7-ae9cc51fa2bb" providerId="ADAL" clId="{53A76D26-E978-47B9-908A-86DA52D5AFF1}" dt="2020-05-20T14:12:26.396" v="183" actId="20577"/>
          <ac:spMkLst>
            <pc:docMk/>
            <pc:sldMk cId="2932444859" sldId="756"/>
            <ac:spMk id="4" creationId="{00000000-0000-0000-0000-000000000000}"/>
          </ac:spMkLst>
        </pc:spChg>
        <pc:spChg chg="mod">
          <ac:chgData name="Greg Walker" userId="590d7d16-d4e2-4ce6-a1d7-ae9cc51fa2bb" providerId="ADAL" clId="{53A76D26-E978-47B9-908A-86DA52D5AFF1}" dt="2020-05-20T14:16:29.584" v="192" actId="1076"/>
          <ac:spMkLst>
            <pc:docMk/>
            <pc:sldMk cId="2932444859" sldId="756"/>
            <ac:spMk id="8" creationId="{994CAA25-984D-4484-838B-9B092E7155F2}"/>
          </ac:spMkLst>
        </pc:spChg>
      </pc:sldChg>
      <pc:sldChg chg="addSp delSp modSp mod ord">
        <pc:chgData name="Greg Walker" userId="590d7d16-d4e2-4ce6-a1d7-ae9cc51fa2bb" providerId="ADAL" clId="{53A76D26-E978-47B9-908A-86DA52D5AFF1}" dt="2020-05-20T02:29:57.806" v="74" actId="20577"/>
        <pc:sldMkLst>
          <pc:docMk/>
          <pc:sldMk cId="2545719771" sldId="758"/>
        </pc:sldMkLst>
        <pc:spChg chg="mod">
          <ac:chgData name="Greg Walker" userId="590d7d16-d4e2-4ce6-a1d7-ae9cc51fa2bb" providerId="ADAL" clId="{53A76D26-E978-47B9-908A-86DA52D5AFF1}" dt="2020-05-20T02:29:57.806" v="74" actId="20577"/>
          <ac:spMkLst>
            <pc:docMk/>
            <pc:sldMk cId="2545719771" sldId="758"/>
            <ac:spMk id="12" creationId="{A33FDAF4-D6CE-4C06-8DB8-8C13C33B71B5}"/>
          </ac:spMkLst>
        </pc:spChg>
        <pc:spChg chg="mod">
          <ac:chgData name="Greg Walker" userId="590d7d16-d4e2-4ce6-a1d7-ae9cc51fa2bb" providerId="ADAL" clId="{53A76D26-E978-47B9-908A-86DA52D5AFF1}" dt="2020-05-20T02:29:36.164" v="72" actId="6549"/>
          <ac:spMkLst>
            <pc:docMk/>
            <pc:sldMk cId="2545719771" sldId="758"/>
            <ac:spMk id="15" creationId="{62765B25-8C81-411D-A213-822E45C1264D}"/>
          </ac:spMkLst>
        </pc:spChg>
        <pc:picChg chg="add mod">
          <ac:chgData name="Greg Walker" userId="590d7d16-d4e2-4ce6-a1d7-ae9cc51fa2bb" providerId="ADAL" clId="{53A76D26-E978-47B9-908A-86DA52D5AFF1}" dt="2020-05-20T02:29:15.838" v="29" actId="1076"/>
          <ac:picMkLst>
            <pc:docMk/>
            <pc:sldMk cId="2545719771" sldId="758"/>
            <ac:picMk id="8" creationId="{25DBA926-75EE-4169-8B51-B81C1762C26F}"/>
          </ac:picMkLst>
        </pc:picChg>
        <pc:picChg chg="del">
          <ac:chgData name="Greg Walker" userId="590d7d16-d4e2-4ce6-a1d7-ae9cc51fa2bb" providerId="ADAL" clId="{53A76D26-E978-47B9-908A-86DA52D5AFF1}" dt="2020-05-20T02:29:11.086" v="27" actId="478"/>
          <ac:picMkLst>
            <pc:docMk/>
            <pc:sldMk cId="2545719771" sldId="758"/>
            <ac:picMk id="17" creationId="{FA302309-9F96-4FA8-9B69-7DEEDC9C21D6}"/>
          </ac:picMkLst>
        </pc:picChg>
      </pc:sldChg>
      <pc:sldChg chg="modSp mod">
        <pc:chgData name="Greg Walker" userId="590d7d16-d4e2-4ce6-a1d7-ae9cc51fa2bb" providerId="ADAL" clId="{53A76D26-E978-47B9-908A-86DA52D5AFF1}" dt="2020-05-20T14:18:03.984" v="235" actId="6549"/>
        <pc:sldMkLst>
          <pc:docMk/>
          <pc:sldMk cId="4279644075" sldId="759"/>
        </pc:sldMkLst>
        <pc:spChg chg="mod">
          <ac:chgData name="Greg Walker" userId="590d7d16-d4e2-4ce6-a1d7-ae9cc51fa2bb" providerId="ADAL" clId="{53A76D26-E978-47B9-908A-86DA52D5AFF1}" dt="2020-05-20T14:17:54.822" v="205" actId="20577"/>
          <ac:spMkLst>
            <pc:docMk/>
            <pc:sldMk cId="4279644075" sldId="759"/>
            <ac:spMk id="7" creationId="{C542E130-C53F-4C9B-A35D-CF6E6831ABC8}"/>
          </ac:spMkLst>
        </pc:spChg>
        <pc:spChg chg="mod">
          <ac:chgData name="Greg Walker" userId="590d7d16-d4e2-4ce6-a1d7-ae9cc51fa2bb" providerId="ADAL" clId="{53A76D26-E978-47B9-908A-86DA52D5AFF1}" dt="2020-05-20T14:18:03.984" v="235" actId="6549"/>
          <ac:spMkLst>
            <pc:docMk/>
            <pc:sldMk cId="4279644075" sldId="759"/>
            <ac:spMk id="8" creationId="{465FFE34-F1A0-43C4-8CF6-AC4B8E2EF13B}"/>
          </ac:spMkLst>
        </pc:spChg>
      </pc:sldChg>
      <pc:sldChg chg="del">
        <pc:chgData name="Greg Walker" userId="590d7d16-d4e2-4ce6-a1d7-ae9cc51fa2bb" providerId="ADAL" clId="{53A76D26-E978-47B9-908A-86DA52D5AFF1}" dt="2020-05-20T02:30:38.563" v="75" actId="47"/>
        <pc:sldMkLst>
          <pc:docMk/>
          <pc:sldMk cId="2831553909" sldId="762"/>
        </pc:sldMkLst>
      </pc:sldChg>
      <pc:sldChg chg="modSp mod">
        <pc:chgData name="Greg Walker" userId="590d7d16-d4e2-4ce6-a1d7-ae9cc51fa2bb" providerId="ADAL" clId="{53A76D26-E978-47B9-908A-86DA52D5AFF1}" dt="2020-05-20T14:14:44.732" v="191" actId="1076"/>
        <pc:sldMkLst>
          <pc:docMk/>
          <pc:sldMk cId="1299466057" sldId="769"/>
        </pc:sldMkLst>
        <pc:spChg chg="mod">
          <ac:chgData name="Greg Walker" userId="590d7d16-d4e2-4ce6-a1d7-ae9cc51fa2bb" providerId="ADAL" clId="{53A76D26-E978-47B9-908A-86DA52D5AFF1}" dt="2020-05-20T14:14:43.115" v="190" actId="313"/>
          <ac:spMkLst>
            <pc:docMk/>
            <pc:sldMk cId="1299466057" sldId="769"/>
            <ac:spMk id="13" creationId="{5EBA3C3A-26F7-4697-89FF-46569E674F13}"/>
          </ac:spMkLst>
        </pc:spChg>
        <pc:spChg chg="mod">
          <ac:chgData name="Greg Walker" userId="590d7d16-d4e2-4ce6-a1d7-ae9cc51fa2bb" providerId="ADAL" clId="{53A76D26-E978-47B9-908A-86DA52D5AFF1}" dt="2020-05-20T14:14:44.732" v="191" actId="1076"/>
          <ac:spMkLst>
            <pc:docMk/>
            <pc:sldMk cId="1299466057" sldId="769"/>
            <ac:spMk id="14" creationId="{0C0A06F8-8107-4521-8942-951765774CE4}"/>
          </ac:spMkLst>
        </pc:spChg>
      </pc:sldChg>
      <pc:sldChg chg="modSp mod">
        <pc:chgData name="Greg Walker" userId="590d7d16-d4e2-4ce6-a1d7-ae9cc51fa2bb" providerId="ADAL" clId="{53A76D26-E978-47B9-908A-86DA52D5AFF1}" dt="2020-05-20T14:16:51.556" v="193" actId="113"/>
        <pc:sldMkLst>
          <pc:docMk/>
          <pc:sldMk cId="3888553813" sldId="879"/>
        </pc:sldMkLst>
        <pc:spChg chg="mod">
          <ac:chgData name="Greg Walker" userId="590d7d16-d4e2-4ce6-a1d7-ae9cc51fa2bb" providerId="ADAL" clId="{53A76D26-E978-47B9-908A-86DA52D5AFF1}" dt="2020-05-20T14:16:51.556" v="193" actId="113"/>
          <ac:spMkLst>
            <pc:docMk/>
            <pc:sldMk cId="3888553813" sldId="879"/>
            <ac:spMk id="4" creationId="{E8E02AC0-EA95-4CA2-B250-70F98D25C504}"/>
          </ac:spMkLst>
        </pc:spChg>
      </pc:sldChg>
      <pc:sldChg chg="addSp delSp modSp mod ord">
        <pc:chgData name="Greg Walker" userId="590d7d16-d4e2-4ce6-a1d7-ae9cc51fa2bb" providerId="ADAL" clId="{53A76D26-E978-47B9-908A-86DA52D5AFF1}" dt="2020-05-20T02:32:41.622" v="161" actId="6549"/>
        <pc:sldMkLst>
          <pc:docMk/>
          <pc:sldMk cId="2292713264" sldId="880"/>
        </pc:sldMkLst>
        <pc:spChg chg="mod">
          <ac:chgData name="Greg Walker" userId="590d7d16-d4e2-4ce6-a1d7-ae9cc51fa2bb" providerId="ADAL" clId="{53A76D26-E978-47B9-908A-86DA52D5AFF1}" dt="2020-05-20T02:32:13.696" v="130" actId="20577"/>
          <ac:spMkLst>
            <pc:docMk/>
            <pc:sldMk cId="2292713264" sldId="880"/>
            <ac:spMk id="3" creationId="{49BBA79F-5F7E-4DC1-BE4A-E43D184D8E06}"/>
          </ac:spMkLst>
        </pc:spChg>
        <pc:spChg chg="mod">
          <ac:chgData name="Greg Walker" userId="590d7d16-d4e2-4ce6-a1d7-ae9cc51fa2bb" providerId="ADAL" clId="{53A76D26-E978-47B9-908A-86DA52D5AFF1}" dt="2020-05-20T02:32:41.622" v="161" actId="6549"/>
          <ac:spMkLst>
            <pc:docMk/>
            <pc:sldMk cId="2292713264" sldId="880"/>
            <ac:spMk id="6" creationId="{00000000-0000-0000-0000-000000000000}"/>
          </ac:spMkLst>
        </pc:spChg>
        <pc:picChg chg="add mod">
          <ac:chgData name="Greg Walker" userId="590d7d16-d4e2-4ce6-a1d7-ae9cc51fa2bb" providerId="ADAL" clId="{53A76D26-E978-47B9-908A-86DA52D5AFF1}" dt="2020-05-20T02:32:26.551" v="132"/>
          <ac:picMkLst>
            <pc:docMk/>
            <pc:sldMk cId="2292713264" sldId="880"/>
            <ac:picMk id="7" creationId="{D46AD040-D299-4E22-89B0-34C1ED83255D}"/>
          </ac:picMkLst>
        </pc:picChg>
        <pc:picChg chg="del">
          <ac:chgData name="Greg Walker" userId="590d7d16-d4e2-4ce6-a1d7-ae9cc51fa2bb" providerId="ADAL" clId="{53A76D26-E978-47B9-908A-86DA52D5AFF1}" dt="2020-05-20T02:32:25.457" v="131" actId="478"/>
          <ac:picMkLst>
            <pc:docMk/>
            <pc:sldMk cId="2292713264" sldId="880"/>
            <ac:picMk id="9" creationId="{EFA18A60-9E4E-4491-8B89-797B773B031A}"/>
          </ac:picMkLst>
        </pc:picChg>
      </pc:sldChg>
      <pc:sldChg chg="del">
        <pc:chgData name="Greg Walker" userId="590d7d16-d4e2-4ce6-a1d7-ae9cc51fa2bb" providerId="ADAL" clId="{53A76D26-E978-47B9-908A-86DA52D5AFF1}" dt="2020-05-20T02:28:18.224" v="1" actId="47"/>
        <pc:sldMkLst>
          <pc:docMk/>
          <pc:sldMk cId="1442599521" sldId="903"/>
        </pc:sldMkLst>
      </pc:sldChg>
      <pc:sldChg chg="del">
        <pc:chgData name="Greg Walker" userId="590d7d16-d4e2-4ce6-a1d7-ae9cc51fa2bb" providerId="ADAL" clId="{53A76D26-E978-47B9-908A-86DA52D5AFF1}" dt="2020-05-20T02:28:18.676" v="2" actId="47"/>
        <pc:sldMkLst>
          <pc:docMk/>
          <pc:sldMk cId="311956512" sldId="904"/>
        </pc:sldMkLst>
      </pc:sldChg>
      <pc:sldChg chg="del">
        <pc:chgData name="Greg Walker" userId="590d7d16-d4e2-4ce6-a1d7-ae9cc51fa2bb" providerId="ADAL" clId="{53A76D26-E978-47B9-908A-86DA52D5AFF1}" dt="2020-05-20T02:28:19.127" v="3" actId="47"/>
        <pc:sldMkLst>
          <pc:docMk/>
          <pc:sldMk cId="2399698223" sldId="905"/>
        </pc:sldMkLst>
      </pc:sldChg>
      <pc:sldChg chg="del">
        <pc:chgData name="Greg Walker" userId="590d7d16-d4e2-4ce6-a1d7-ae9cc51fa2bb" providerId="ADAL" clId="{53A76D26-E978-47B9-908A-86DA52D5AFF1}" dt="2020-05-20T02:28:17.658" v="0" actId="47"/>
        <pc:sldMkLst>
          <pc:docMk/>
          <pc:sldMk cId="907446156" sldId="908"/>
        </pc:sldMkLst>
      </pc:sldChg>
      <pc:sldChg chg="del">
        <pc:chgData name="Greg Walker" userId="590d7d16-d4e2-4ce6-a1d7-ae9cc51fa2bb" providerId="ADAL" clId="{53A76D26-E978-47B9-908A-86DA52D5AFF1}" dt="2020-05-20T02:28:19.627" v="4" actId="47"/>
        <pc:sldMkLst>
          <pc:docMk/>
          <pc:sldMk cId="132816865" sldId="909"/>
        </pc:sldMkLst>
      </pc:sldChg>
      <pc:sldMasterChg chg="delSldLayout">
        <pc:chgData name="Greg Walker" userId="590d7d16-d4e2-4ce6-a1d7-ae9cc51fa2bb" providerId="ADAL" clId="{53A76D26-E978-47B9-908A-86DA52D5AFF1}" dt="2020-05-20T02:28:19.627" v="4" actId="47"/>
        <pc:sldMasterMkLst>
          <pc:docMk/>
          <pc:sldMasterMk cId="2286370438" sldId="2147483896"/>
        </pc:sldMasterMkLst>
        <pc:sldLayoutChg chg="del">
          <pc:chgData name="Greg Walker" userId="590d7d16-d4e2-4ce6-a1d7-ae9cc51fa2bb" providerId="ADAL" clId="{53A76D26-E978-47B9-908A-86DA52D5AFF1}" dt="2020-05-20T02:28:19.627" v="4" actId="47"/>
          <pc:sldLayoutMkLst>
            <pc:docMk/>
            <pc:sldMasterMk cId="2286370438" sldId="2147483896"/>
            <pc:sldLayoutMk cId="1733443091" sldId="214748390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a:blip r:embed="rId4"/>
          <a:stretch>
            <a:fillRect/>
          </a:stretch>
        </p:blipFill>
        <p:spPr>
          <a:xfrm>
            <a:off x="872839" y="498889"/>
            <a:ext cx="8091055"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userDrawn="1"/>
        </p:nvPicPr>
        <p:blipFill>
          <a:blip r:embed="rId2" cstate="print"/>
          <a:stretch>
            <a:fillRect/>
          </a:stretch>
        </p:blipFill>
        <p:spPr>
          <a:xfrm>
            <a:off x="0" y="0"/>
            <a:ext cx="12192000" cy="6858000"/>
          </a:xfrm>
          <a:prstGeom prst="rect">
            <a:avLst/>
          </a:prstGeom>
        </p:spPr>
      </p:pic>
      <p:sp>
        <p:nvSpPr>
          <p:cNvPr id="99352" name="Rectangle 24"/>
          <p:cNvSpPr>
            <a:spLocks noGrp="1" noChangeArrowheads="1"/>
          </p:cNvSpPr>
          <p:nvPr>
            <p:ph type="ctrTitle"/>
          </p:nvPr>
        </p:nvSpPr>
        <p:spPr bwMode="white">
          <a:xfrm>
            <a:off x="914400" y="2667000"/>
            <a:ext cx="103632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black">
          <a:xfrm>
            <a:off x="1828800" y="4800600"/>
            <a:ext cx="8534400" cy="1066800"/>
          </a:xfrm>
        </p:spPr>
        <p:txBody>
          <a:bodyPr/>
          <a:lstStyle>
            <a:lvl1pPr marL="0" indent="0" algn="ctr">
              <a:defRPr>
                <a:solidFill>
                  <a:srgbClr val="17426B"/>
                </a:solidFill>
              </a:defRPr>
            </a:lvl1pPr>
          </a:lstStyle>
          <a:p>
            <a:r>
              <a:rPr lang="en-US" dirty="0"/>
              <a:t>Subtitle text here</a:t>
            </a:r>
          </a:p>
        </p:txBody>
      </p:sp>
      <p:pic>
        <p:nvPicPr>
          <p:cNvPr id="6" name="Picture 3" descr="C:\Users\rgamble\AppData\Local\Microsoft\Windows\INetCache\IE\CS5KE8FV\1_TXJrFpN5ugnbSBvCr6tkQA[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23" y="0"/>
            <a:ext cx="12197324"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82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2192000" cy="6858000"/>
          </a:xfrm>
          <a:prstGeom prst="rect">
            <a:avLst/>
          </a:prstGeom>
        </p:spPr>
      </p:pic>
      <p:sp>
        <p:nvSpPr>
          <p:cNvPr id="112645" name="Rectangle 5"/>
          <p:cNvSpPr>
            <a:spLocks noGrp="1" noChangeArrowheads="1"/>
          </p:cNvSpPr>
          <p:nvPr>
            <p:ph type="ctrTitle"/>
          </p:nvPr>
        </p:nvSpPr>
        <p:spPr bwMode="white">
          <a:xfrm>
            <a:off x="914400" y="2667000"/>
            <a:ext cx="10363200" cy="1219200"/>
          </a:xfrm>
        </p:spPr>
        <p:txBody>
          <a:bodyPr/>
          <a:lstStyle>
            <a:lvl1pPr algn="ctr">
              <a:defRPr>
                <a:solidFill>
                  <a:schemeClr val="bg1"/>
                </a:solidFill>
              </a:defRPr>
            </a:lvl1pPr>
          </a:lstStyle>
          <a:p>
            <a:r>
              <a:rPr lang="en-US" dirty="0"/>
              <a:t>Click to edit Master title style</a:t>
            </a:r>
          </a:p>
        </p:txBody>
      </p:sp>
      <p:sp>
        <p:nvSpPr>
          <p:cNvPr id="112646" name="Rectangle 6"/>
          <p:cNvSpPr>
            <a:spLocks noGrp="1" noChangeArrowheads="1"/>
          </p:cNvSpPr>
          <p:nvPr>
            <p:ph type="subTitle" idx="1"/>
          </p:nvPr>
        </p:nvSpPr>
        <p:spPr>
          <a:xfrm>
            <a:off x="1828800" y="4648200"/>
            <a:ext cx="8534400" cy="1219200"/>
          </a:xfrm>
        </p:spPr>
        <p:txBody>
          <a:bodyPr/>
          <a:lstStyle>
            <a:lvl1pPr marL="0" indent="0" algn="ctr">
              <a:defRPr>
                <a:solidFill>
                  <a:srgbClr val="17426B"/>
                </a:solidFill>
              </a:defRPr>
            </a:lvl1pPr>
          </a:lstStyle>
          <a:p>
            <a:r>
              <a:rPr lang="en-US"/>
              <a:t>Click to edit Master subtitle style</a:t>
            </a:r>
          </a:p>
        </p:txBody>
      </p:sp>
      <p:sp>
        <p:nvSpPr>
          <p:cNvPr id="9" name="Rectangle 25"/>
          <p:cNvSpPr>
            <a:spLocks noChangeArrowheads="1"/>
          </p:cNvSpPr>
          <p:nvPr userDrawn="1"/>
        </p:nvSpPr>
        <p:spPr bwMode="auto">
          <a:xfrm>
            <a:off x="9238120" y="6587601"/>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928848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439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55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762000"/>
          </a:xfrm>
        </p:spPr>
        <p:txBody>
          <a:bodyPr/>
          <a:lstStyle/>
          <a:p>
            <a:r>
              <a:rPr lang="en-US"/>
              <a:t>Click to edit Master title style</a:t>
            </a:r>
          </a:p>
        </p:txBody>
      </p:sp>
    </p:spTree>
    <p:extLst>
      <p:ext uri="{BB962C8B-B14F-4D97-AF65-F5344CB8AC3E}">
        <p14:creationId xmlns:p14="http://schemas.microsoft.com/office/powerpoint/2010/main" val="3956230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userDrawn="1"/>
        </p:nvPicPr>
        <p:blipFill>
          <a:blip r:embed="rId2" cstate="print"/>
          <a:stretch>
            <a:fillRect/>
          </a:stretch>
        </p:blipFill>
        <p:spPr>
          <a:xfrm>
            <a:off x="0" y="0"/>
            <a:ext cx="12192000" cy="6858000"/>
          </a:xfrm>
          <a:prstGeom prst="rect">
            <a:avLst/>
          </a:prstGeom>
        </p:spPr>
      </p:pic>
      <p:sp>
        <p:nvSpPr>
          <p:cNvPr id="99352" name="Rectangle 24"/>
          <p:cNvSpPr>
            <a:spLocks noGrp="1" noChangeArrowheads="1"/>
          </p:cNvSpPr>
          <p:nvPr>
            <p:ph type="ctrTitle" hasCustomPrompt="1"/>
          </p:nvPr>
        </p:nvSpPr>
        <p:spPr bwMode="white">
          <a:xfrm>
            <a:off x="914400" y="2667000"/>
            <a:ext cx="10363200" cy="1219200"/>
          </a:xfrm>
        </p:spPr>
        <p:txBody>
          <a:bodyPr/>
          <a:lstStyle>
            <a:lvl1pPr algn="ctr">
              <a:defRPr sz="3200">
                <a:solidFill>
                  <a:schemeClr val="bg1"/>
                </a:solidFill>
              </a:defRPr>
            </a:lvl1pPr>
          </a:lstStyle>
          <a:p>
            <a:r>
              <a:rPr lang="en-US" dirty="0"/>
              <a:t>Title Text Here</a:t>
            </a:r>
          </a:p>
        </p:txBody>
      </p:sp>
    </p:spTree>
    <p:extLst>
      <p:ext uri="{BB962C8B-B14F-4D97-AF65-F5344CB8AC3E}">
        <p14:creationId xmlns:p14="http://schemas.microsoft.com/office/powerpoint/2010/main" val="11643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2192000" cy="6858000"/>
          </a:xfrm>
          <a:prstGeom prst="rect">
            <a:avLst/>
          </a:prstGeom>
        </p:spPr>
      </p:pic>
      <p:sp>
        <p:nvSpPr>
          <p:cNvPr id="112645" name="Rectangle 5"/>
          <p:cNvSpPr>
            <a:spLocks noGrp="1" noChangeArrowheads="1"/>
          </p:cNvSpPr>
          <p:nvPr>
            <p:ph type="ctrTitle" hasCustomPrompt="1"/>
          </p:nvPr>
        </p:nvSpPr>
        <p:spPr bwMode="white">
          <a:xfrm>
            <a:off x="914400" y="2667000"/>
            <a:ext cx="10363200" cy="1219200"/>
          </a:xfrm>
        </p:spPr>
        <p:txBody>
          <a:bodyPr/>
          <a:lstStyle>
            <a:lvl1pPr algn="ctr">
              <a:defRPr>
                <a:solidFill>
                  <a:schemeClr val="bg1"/>
                </a:solidFill>
              </a:defRPr>
            </a:lvl1pPr>
          </a:lstStyle>
          <a:p>
            <a:r>
              <a:rPr lang="en-US" dirty="0"/>
              <a:t>Click to Edit Master Title Style</a:t>
            </a:r>
          </a:p>
        </p:txBody>
      </p:sp>
      <p:sp>
        <p:nvSpPr>
          <p:cNvPr id="8" name="TextBox 1"/>
          <p:cNvSpPr txBox="1"/>
          <p:nvPr userDrawn="1"/>
        </p:nvSpPr>
        <p:spPr>
          <a:xfrm>
            <a:off x="203200" y="6172200"/>
            <a:ext cx="2946400" cy="230832"/>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r>
              <a:rPr lang="en-US" sz="900" b="0" dirty="0">
                <a:solidFill>
                  <a:srgbClr val="000000"/>
                </a:solidFill>
                <a:hlinkClick r:id="" action="ppaction://noaction"/>
              </a:rPr>
              <a:t>Return to contents</a:t>
            </a:r>
            <a:endParaRPr lang="en-US" sz="900" b="0" dirty="0">
              <a:solidFill>
                <a:srgbClr val="000000"/>
              </a:solidFill>
            </a:endParaRPr>
          </a:p>
        </p:txBody>
      </p:sp>
      <p:sp>
        <p:nvSpPr>
          <p:cNvPr id="7" name="Rectangle 25"/>
          <p:cNvSpPr>
            <a:spLocks noChangeArrowheads="1"/>
          </p:cNvSpPr>
          <p:nvPr userDrawn="1"/>
        </p:nvSpPr>
        <p:spPr bwMode="auto">
          <a:xfrm>
            <a:off x="9343624" y="6605882"/>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EF343EA0-A3D6-4870-B3AA-C5774F22A727}"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
        <p:nvSpPr>
          <p:cNvPr id="11" name="Rectangle 10"/>
          <p:cNvSpPr/>
          <p:nvPr userDrawn="1"/>
        </p:nvSpPr>
        <p:spPr>
          <a:xfrm>
            <a:off x="204393" y="6454588"/>
            <a:ext cx="853225" cy="419548"/>
          </a:xfrm>
          <a:prstGeom prst="rect">
            <a:avLst/>
          </a:prstGeom>
        </p:spPr>
        <p:txBody>
          <a:bodyPr wrap="none" anchor="ctr">
            <a:noAutofit/>
          </a:bodyPr>
          <a:lstStyle/>
          <a:p>
            <a:pPr algn="ctr" fontAlgn="base">
              <a:spcBef>
                <a:spcPct val="0"/>
              </a:spcBef>
              <a:spcAft>
                <a:spcPct val="0"/>
              </a:spcAft>
              <a:defRPr/>
            </a:pPr>
            <a:r>
              <a:rPr lang="en-US" sz="900" dirty="0">
                <a:solidFill>
                  <a:srgbClr val="06325C"/>
                </a:solidFill>
              </a:rPr>
              <a:t>MC09-14</a:t>
            </a:r>
          </a:p>
        </p:txBody>
      </p:sp>
    </p:spTree>
    <p:extLst>
      <p:ext uri="{BB962C8B-B14F-4D97-AF65-F5344CB8AC3E}">
        <p14:creationId xmlns:p14="http://schemas.microsoft.com/office/powerpoint/2010/main" val="28073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495994" y="1295400"/>
            <a:ext cx="11200015" cy="4953000"/>
          </a:xfrm>
          <a:prstGeom prst="rect">
            <a:avLst/>
          </a:prstGeom>
        </p:spPr>
        <p:txBody>
          <a:bodyPr/>
          <a:lstStyle>
            <a:lvl1pPr marL="0" indent="0">
              <a:lnSpc>
                <a:spcPct val="100000"/>
              </a:lnSpc>
              <a:spcBef>
                <a:spcPts val="600"/>
              </a:spcBef>
              <a:spcAft>
                <a:spcPts val="0"/>
              </a:spcAft>
              <a:defRPr>
                <a:solidFill>
                  <a:schemeClr val="tx1"/>
                </a:solidFill>
              </a:defRPr>
            </a:lvl1pPr>
            <a:lvl2pPr marL="233363" indent="-233363">
              <a:lnSpc>
                <a:spcPct val="100000"/>
              </a:lnSpc>
              <a:spcBef>
                <a:spcPts val="600"/>
              </a:spcBef>
              <a:spcAft>
                <a:spcPts val="0"/>
              </a:spcAft>
              <a:buSzPct val="100000"/>
              <a:buFont typeface="Arial" pitchFamily="34" charset="0"/>
              <a:buChar char="•"/>
              <a:defRPr>
                <a:solidFill>
                  <a:schemeClr val="tx1"/>
                </a:solidFill>
              </a:defRPr>
            </a:lvl2pPr>
            <a:lvl3pPr marL="457200" indent="-231775">
              <a:lnSpc>
                <a:spcPct val="100000"/>
              </a:lnSpc>
              <a:spcBef>
                <a:spcPts val="600"/>
              </a:spcBef>
              <a:spcAft>
                <a:spcPts val="0"/>
              </a:spcAft>
              <a:buSzPct val="100000"/>
              <a:buFont typeface="Courier New" pitchFamily="49" charset="0"/>
              <a:buChar char="o"/>
              <a:defRPr>
                <a:solidFill>
                  <a:schemeClr val="tx1"/>
                </a:solidFill>
              </a:defRPr>
            </a:lvl3pPr>
          </a:lstStyle>
          <a:p>
            <a:pPr marL="0" indent="0"/>
            <a:r>
              <a:rPr lang="en-US" sz="1400" dirty="0"/>
              <a:t>Text line 1</a:t>
            </a:r>
          </a:p>
          <a:p>
            <a:pPr lvl="1"/>
            <a:r>
              <a:rPr lang="en-US" sz="1400" dirty="0"/>
              <a:t>Text line 2</a:t>
            </a:r>
          </a:p>
          <a:p>
            <a:pPr lvl="2"/>
            <a:r>
              <a:rPr lang="en-US" sz="1400" dirty="0"/>
              <a:t>Text line 3</a:t>
            </a:r>
          </a:p>
          <a:p>
            <a:pPr lvl="0"/>
            <a:endParaRPr lang="en-US" dirty="0"/>
          </a:p>
        </p:txBody>
      </p:sp>
      <p:sp>
        <p:nvSpPr>
          <p:cNvPr id="2"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
        <p:nvSpPr>
          <p:cNvPr id="4" name="Text Box 80"/>
          <p:cNvSpPr txBox="1">
            <a:spLocks noChangeArrowheads="1"/>
          </p:cNvSpPr>
          <p:nvPr userDrawn="1"/>
        </p:nvSpPr>
        <p:spPr bwMode="auto">
          <a:xfrm>
            <a:off x="5807291" y="6254161"/>
            <a:ext cx="6065395" cy="138499"/>
          </a:xfrm>
          <a:prstGeom prst="rect">
            <a:avLst/>
          </a:prstGeom>
          <a:noFill/>
          <a:ln w="9525">
            <a:noFill/>
            <a:miter lim="800000"/>
            <a:headEnd/>
            <a:tailEnd/>
          </a:ln>
        </p:spPr>
        <p:txBody>
          <a:bodyPr wrap="square" lIns="0" tIns="0" rIns="0" bIns="0" anchor="ctr">
            <a:spAutoFit/>
          </a:bodyPr>
          <a:lstStyle/>
          <a:p>
            <a:pPr algn="r" fontAlgn="base">
              <a:spcBef>
                <a:spcPct val="0"/>
              </a:spcBef>
              <a:spcAft>
                <a:spcPct val="0"/>
              </a:spcAft>
            </a:pPr>
            <a:r>
              <a:rPr lang="en-US" sz="900" dirty="0">
                <a:solidFill>
                  <a:srgbClr val="517496"/>
                </a:solidFill>
              </a:rPr>
              <a:t>Source: Frost &amp; Sullivan</a:t>
            </a:r>
          </a:p>
        </p:txBody>
      </p:sp>
    </p:spTree>
    <p:extLst>
      <p:ext uri="{BB962C8B-B14F-4D97-AF65-F5344CB8AC3E}">
        <p14:creationId xmlns:p14="http://schemas.microsoft.com/office/powerpoint/2010/main" val="30963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80"/>
          <p:cNvSpPr txBox="1">
            <a:spLocks noChangeArrowheads="1"/>
          </p:cNvSpPr>
          <p:nvPr userDrawn="1"/>
        </p:nvSpPr>
        <p:spPr bwMode="auto">
          <a:xfrm>
            <a:off x="5807291" y="6254161"/>
            <a:ext cx="6065395" cy="138499"/>
          </a:xfrm>
          <a:prstGeom prst="rect">
            <a:avLst/>
          </a:prstGeom>
          <a:noFill/>
          <a:ln w="9525">
            <a:noFill/>
            <a:miter lim="800000"/>
            <a:headEnd/>
            <a:tailEnd/>
          </a:ln>
        </p:spPr>
        <p:txBody>
          <a:bodyPr wrap="square" lIns="0" tIns="0" rIns="0" bIns="0" anchor="ctr">
            <a:spAutoFit/>
          </a:bodyPr>
          <a:lstStyle/>
          <a:p>
            <a:pPr algn="r" fontAlgn="base">
              <a:spcBef>
                <a:spcPct val="0"/>
              </a:spcBef>
              <a:spcAft>
                <a:spcPct val="0"/>
              </a:spcAft>
            </a:pPr>
            <a:r>
              <a:rPr lang="en-US" sz="900" dirty="0">
                <a:solidFill>
                  <a:srgbClr val="517496"/>
                </a:solidFill>
              </a:rPr>
              <a:t>Note: All figures are rounded. The base year is 2017. Source: Frost &amp; Sullivan</a:t>
            </a:r>
          </a:p>
        </p:txBody>
      </p:sp>
      <p:sp>
        <p:nvSpPr>
          <p:cNvPr id="4"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118320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596848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75733" y="127711"/>
            <a:ext cx="11108267" cy="811378"/>
          </a:xfrm>
        </p:spPr>
        <p:txBody>
          <a:bodyPr/>
          <a:lstStyle>
            <a:lvl1pPr marL="0" indent="0">
              <a:defRPr baseline="0"/>
            </a:lvl1pPr>
          </a:lstStyle>
          <a:p>
            <a:r>
              <a:rPr lang="en-US" dirty="0"/>
              <a:t>Click to Edit Master Title Style</a:t>
            </a:r>
          </a:p>
        </p:txBody>
      </p:sp>
    </p:spTree>
    <p:extLst>
      <p:ext uri="{BB962C8B-B14F-4D97-AF65-F5344CB8AC3E}">
        <p14:creationId xmlns:p14="http://schemas.microsoft.com/office/powerpoint/2010/main" val="30434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extLst>
              <p:ext uri="{D42A27DB-BD31-4B8C-83A1-F6EECF244321}">
                <p14:modId xmlns:p14="http://schemas.microsoft.com/office/powerpoint/2010/main" val="2907428206"/>
              </p:ext>
            </p:extLst>
          </p:nvPr>
        </p:nvGraphicFramePr>
        <p:xfrm>
          <a:off x="1629" y="1489"/>
          <a:ext cx="1629" cy="1489"/>
        </p:xfrm>
        <a:graphic>
          <a:graphicData uri="http://schemas.openxmlformats.org/presentationml/2006/ole">
            <mc:AlternateContent xmlns:mc="http://schemas.openxmlformats.org/markup-compatibility/2006">
              <mc:Choice xmlns:v="urn:schemas-microsoft-com:vml" Requires="v">
                <p:oleObj spid="_x0000_s2050" name="think-cell Slide" r:id="rId5" imgW="347" imgH="346" progId="TCLayout.ActiveDocument.1">
                  <p:embed/>
                </p:oleObj>
              </mc:Choice>
              <mc:Fallback>
                <p:oleObj name="think-cell Slide" r:id="rId5" imgW="347" imgH="346" progId="TCLayout.ActiveDocument.1">
                  <p:embed/>
                  <p:pic>
                    <p:nvPicPr>
                      <p:cNvPr id="17" name="Object 16" hidden="1"/>
                      <p:cNvPicPr/>
                      <p:nvPr/>
                    </p:nvPicPr>
                    <p:blipFill>
                      <a:blip r:embed="rId6"/>
                      <a:stretch>
                        <a:fillRect/>
                      </a:stretch>
                    </p:blipFill>
                    <p:spPr>
                      <a:xfrm>
                        <a:off x="1629" y="1489"/>
                        <a:ext cx="1629" cy="1489"/>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62821"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7" name="Title 6"/>
          <p:cNvSpPr>
            <a:spLocks noGrp="1"/>
          </p:cNvSpPr>
          <p:nvPr>
            <p:ph type="title" hasCustomPrompt="1"/>
          </p:nvPr>
        </p:nvSpPr>
        <p:spPr>
          <a:xfrm>
            <a:off x="612205" y="273844"/>
            <a:ext cx="10974103" cy="1143000"/>
          </a:xfrm>
        </p:spPr>
        <p:txBody>
          <a:bodyPr vert="horz" lIns="0" tIns="0" rIns="0" bIns="0" rtlCol="0" anchor="ctr">
            <a:normAutofit/>
          </a:bodyPr>
          <a:lstStyle>
            <a:lvl1pPr>
              <a:defRPr lang="en-US" sz="3000"/>
            </a:lvl1pPr>
          </a:lstStyle>
          <a:p>
            <a:pPr marL="0" lvl="0"/>
            <a:r>
              <a:rPr lang="en-US" dirty="0"/>
              <a:t>CLICK TO EDIT MASTER TITLE STYLE</a:t>
            </a:r>
          </a:p>
        </p:txBody>
      </p:sp>
      <p:grpSp>
        <p:nvGrpSpPr>
          <p:cNvPr id="11" name="Group 10"/>
          <p:cNvGrpSpPr/>
          <p:nvPr userDrawn="1"/>
        </p:nvGrpSpPr>
        <p:grpSpPr>
          <a:xfrm>
            <a:off x="1" y="214313"/>
            <a:ext cx="12180450"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387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8949" y="275333"/>
            <a:ext cx="10974103"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4804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5.xml"/><Relationship Id="rId7" Type="http://schemas.openxmlformats.org/officeDocument/2006/relationships/tags" Target="../tags/tag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ags" Target="../tags/tag1.xml"/><Relationship Id="rId11" Type="http://schemas.openxmlformats.org/officeDocument/2006/relationships/image" Target="../media/image12.png"/><Relationship Id="rId5" Type="http://schemas.openxmlformats.org/officeDocument/2006/relationships/vmlDrawing" Target="../drawings/vmlDrawing1.vml"/><Relationship Id="rId10" Type="http://schemas.openxmlformats.org/officeDocument/2006/relationships/image" Target="../media/image11.png"/><Relationship Id="rId4" Type="http://schemas.openxmlformats.org/officeDocument/2006/relationships/theme" Target="../theme/theme4.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 2020,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Connected Home Council (2020)</a:t>
            </a:r>
          </a:p>
        </p:txBody>
      </p:sp>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p:nvPicPr>
        <p:blipFill>
          <a:blip r:embed="rId7" cstate="print"/>
          <a:stretch>
            <a:fillRect/>
          </a:stretch>
        </p:blipFill>
        <p:spPr>
          <a:xfrm>
            <a:off x="0" y="0"/>
            <a:ext cx="12192000" cy="6858000"/>
          </a:xfrm>
          <a:prstGeom prst="rect">
            <a:avLst/>
          </a:prstGeom>
        </p:spPr>
      </p:pic>
      <p:sp>
        <p:nvSpPr>
          <p:cNvPr id="1026" name="Rectangle 13"/>
          <p:cNvSpPr>
            <a:spLocks noGrp="1" noChangeArrowheads="1"/>
          </p:cNvSpPr>
          <p:nvPr>
            <p:ph type="title"/>
          </p:nvPr>
        </p:nvSpPr>
        <p:spPr bwMode="auto">
          <a:xfrm>
            <a:off x="203200" y="152400"/>
            <a:ext cx="117856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a:t>Click to edit Master title style</a:t>
            </a:r>
          </a:p>
        </p:txBody>
      </p:sp>
      <p:sp>
        <p:nvSpPr>
          <p:cNvPr id="1027" name="Rectangle 14"/>
          <p:cNvSpPr>
            <a:spLocks noGrp="1" noChangeArrowheads="1"/>
          </p:cNvSpPr>
          <p:nvPr>
            <p:ph type="body" idx="1"/>
          </p:nvPr>
        </p:nvSpPr>
        <p:spPr bwMode="auto">
          <a:xfrm>
            <a:off x="609600" y="1295400"/>
            <a:ext cx="109728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userDrawn="1"/>
        </p:nvSpPr>
        <p:spPr bwMode="auto">
          <a:xfrm>
            <a:off x="9238120" y="6587601"/>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61361631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txStyles>
    <p:titleStyle>
      <a:lvl1pPr algn="l" rtl="0" eaLnBrk="0" fontAlgn="base" hangingPunct="0">
        <a:spcBef>
          <a:spcPct val="0"/>
        </a:spcBef>
        <a:spcAft>
          <a:spcPct val="0"/>
        </a:spcAft>
        <a:defRPr sz="20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userDrawn="1"/>
        </p:nvPicPr>
        <p:blipFill>
          <a:blip r:embed="rId8" cstate="print"/>
          <a:stretch>
            <a:fillRect/>
          </a:stretch>
        </p:blipFill>
        <p:spPr>
          <a:xfrm>
            <a:off x="0" y="0"/>
            <a:ext cx="12192000" cy="6858000"/>
          </a:xfrm>
          <a:prstGeom prst="rect">
            <a:avLst/>
          </a:prstGeom>
        </p:spPr>
      </p:pic>
      <p:sp>
        <p:nvSpPr>
          <p:cNvPr id="1026" name="Rectangle 13"/>
          <p:cNvSpPr>
            <a:spLocks noGrp="1" noChangeArrowheads="1"/>
          </p:cNvSpPr>
          <p:nvPr>
            <p:ph type="title"/>
          </p:nvPr>
        </p:nvSpPr>
        <p:spPr bwMode="auto">
          <a:xfrm>
            <a:off x="575733" y="228600"/>
            <a:ext cx="11108267"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 name="Rectangle 25"/>
          <p:cNvSpPr>
            <a:spLocks noChangeArrowheads="1"/>
          </p:cNvSpPr>
          <p:nvPr userDrawn="1"/>
        </p:nvSpPr>
        <p:spPr bwMode="auto">
          <a:xfrm>
            <a:off x="9343624" y="6605882"/>
            <a:ext cx="2540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EF343EA0-A3D6-4870-B3AA-C5774F22A727}"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Tree>
    <p:extLst>
      <p:ext uri="{BB962C8B-B14F-4D97-AF65-F5344CB8AC3E}">
        <p14:creationId xmlns:p14="http://schemas.microsoft.com/office/powerpoint/2010/main" val="22863704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Lst>
  <p:hf hdr="0" ftr="0" dt="0"/>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6"/>
            </p:custDataLst>
            <p:extLst>
              <p:ext uri="{D42A27DB-BD31-4B8C-83A1-F6EECF244321}">
                <p14:modId xmlns:p14="http://schemas.microsoft.com/office/powerpoint/2010/main" val="3237820871"/>
              </p:ext>
            </p:extLst>
          </p:nvPr>
        </p:nvGraphicFramePr>
        <p:xfrm>
          <a:off x="1629" y="1489"/>
          <a:ext cx="1629" cy="1489"/>
        </p:xfrm>
        <a:graphic>
          <a:graphicData uri="http://schemas.openxmlformats.org/presentationml/2006/ole">
            <mc:AlternateContent xmlns:mc="http://schemas.openxmlformats.org/markup-compatibility/2006">
              <mc:Choice xmlns:v="urn:schemas-microsoft-com:vml" Requires="v">
                <p:oleObj spid="_x0000_s1026" name="think-cell Slide" r:id="rId8" imgW="347" imgH="346" progId="TCLayout.ActiveDocument.1">
                  <p:embed/>
                </p:oleObj>
              </mc:Choice>
              <mc:Fallback>
                <p:oleObj name="think-cell Slide" r:id="rId8" imgW="347" imgH="346" progId="TCLayout.ActiveDocument.1">
                  <p:embed/>
                  <p:pic>
                    <p:nvPicPr>
                      <p:cNvPr id="12" name="Object 11" hidden="1"/>
                      <p:cNvPicPr/>
                      <p:nvPr/>
                    </p:nvPicPr>
                    <p:blipFill>
                      <a:blip r:embed="rId9"/>
                      <a:stretch>
                        <a:fillRect/>
                      </a:stretch>
                    </p:blipFill>
                    <p:spPr>
                      <a:xfrm>
                        <a:off x="1629" y="1489"/>
                        <a:ext cx="1629" cy="1489"/>
                      </a:xfrm>
                      <a:prstGeom prst="rect">
                        <a:avLst/>
                      </a:prstGeom>
                    </p:spPr>
                  </p:pic>
                </p:oleObj>
              </mc:Fallback>
            </mc:AlternateContent>
          </a:graphicData>
        </a:graphic>
      </p:graphicFrame>
      <p:sp>
        <p:nvSpPr>
          <p:cNvPr id="11" name="Rectangle 10" hidden="1"/>
          <p:cNvSpPr/>
          <p:nvPr userDrawn="1">
            <p:custDataLst>
              <p:tags r:id="rId7"/>
            </p:custDataLst>
          </p:nvPr>
        </p:nvSpPr>
        <p:spPr>
          <a:xfrm>
            <a:off x="0" y="0"/>
            <a:ext cx="162821"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13" b="1" i="0" baseline="0" dirty="0">
              <a:latin typeface="Calibri"/>
              <a:ea typeface="+mj-ea"/>
              <a:cs typeface="+mj-cs"/>
              <a:sym typeface="Calibri"/>
            </a:endParaRPr>
          </a:p>
        </p:txBody>
      </p:sp>
      <p:sp>
        <p:nvSpPr>
          <p:cNvPr id="2" name="Title Placeholder 1"/>
          <p:cNvSpPr>
            <a:spLocks noGrp="1"/>
          </p:cNvSpPr>
          <p:nvPr>
            <p:ph type="title"/>
          </p:nvPr>
        </p:nvSpPr>
        <p:spPr>
          <a:xfrm>
            <a:off x="272077" y="256200"/>
            <a:ext cx="11647849" cy="432811"/>
          </a:xfrm>
          <a:prstGeom prst="rect">
            <a:avLst/>
          </a:prstGeom>
        </p:spPr>
        <p:txBody>
          <a:bodyPr vert="horz"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643687"/>
            <a:ext cx="12192000" cy="214313"/>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42202" y="6641554"/>
            <a:ext cx="3029322" cy="235832"/>
          </a:xfrm>
          <a:prstGeom prst="rect">
            <a:avLst/>
          </a:prstGeom>
        </p:spPr>
      </p:pic>
      <p:grpSp>
        <p:nvGrpSpPr>
          <p:cNvPr id="13" name="Group 12"/>
          <p:cNvGrpSpPr/>
          <p:nvPr userDrawn="1"/>
        </p:nvGrpSpPr>
        <p:grpSpPr>
          <a:xfrm>
            <a:off x="1" y="214313"/>
            <a:ext cx="12180450"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userDrawn="1"/>
        </p:nvSpPr>
        <p:spPr>
          <a:xfrm>
            <a:off x="11777239" y="6679374"/>
            <a:ext cx="139461" cy="144335"/>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sz="938">
                <a:solidFill>
                  <a:schemeClr val="tx2"/>
                </a:solidFill>
              </a:rPr>
              <a:pPr lvl="0"/>
              <a:t>‹#›</a:t>
            </a:fld>
            <a:endParaRPr lang="en-GB" sz="938" dirty="0">
              <a:solidFill>
                <a:schemeClr val="tx2"/>
              </a:solidFill>
            </a:endParaRPr>
          </a:p>
        </p:txBody>
      </p:sp>
    </p:spTree>
    <p:extLst>
      <p:ext uri="{BB962C8B-B14F-4D97-AF65-F5344CB8AC3E}">
        <p14:creationId xmlns:p14="http://schemas.microsoft.com/office/powerpoint/2010/main" val="349276031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Lst>
  <p:txStyles>
    <p:titleStyle>
      <a:lvl1pPr algn="l" defTabSz="1028700" rtl="0" eaLnBrk="1" latinLnBrk="0" hangingPunct="1">
        <a:spcBef>
          <a:spcPct val="0"/>
        </a:spcBef>
        <a:buNone/>
        <a:defRPr sz="2813" b="1" kern="1200">
          <a:solidFill>
            <a:srgbClr val="17426B"/>
          </a:solidFill>
          <a:latin typeface="+mn-lt"/>
          <a:ea typeface="+mj-ea"/>
          <a:cs typeface="+mj-cs"/>
        </a:defRPr>
      </a:lvl1pPr>
    </p:titleStyle>
    <p:bodyStyle>
      <a:lvl1pPr marL="385763" indent="-385763" algn="l" defTabSz="1028700" rtl="0" eaLnBrk="1" latinLnBrk="0" hangingPunct="1">
        <a:spcBef>
          <a:spcPct val="20000"/>
        </a:spcBef>
        <a:buFont typeface="Arial" pitchFamily="34" charset="0"/>
        <a:buChar char="•"/>
        <a:defRPr sz="2625"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1875"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1688"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63" kern="1200">
          <a:solidFill>
            <a:schemeClr val="tx1"/>
          </a:solidFill>
          <a:latin typeface="+mn-lt"/>
          <a:ea typeface="+mn-ea"/>
          <a:cs typeface="+mn-cs"/>
        </a:defRPr>
      </a:lvl1pPr>
      <a:lvl2pPr marL="514350" algn="l" defTabSz="1028700" rtl="0" eaLnBrk="1" latinLnBrk="0" hangingPunct="1">
        <a:defRPr sz="2063" kern="1200">
          <a:solidFill>
            <a:schemeClr val="tx1"/>
          </a:solidFill>
          <a:latin typeface="+mn-lt"/>
          <a:ea typeface="+mn-ea"/>
          <a:cs typeface="+mn-cs"/>
        </a:defRPr>
      </a:lvl2pPr>
      <a:lvl3pPr marL="1028700" algn="l" defTabSz="1028700" rtl="0" eaLnBrk="1" latinLnBrk="0" hangingPunct="1">
        <a:defRPr sz="2063" kern="1200">
          <a:solidFill>
            <a:schemeClr val="tx1"/>
          </a:solidFill>
          <a:latin typeface="+mn-lt"/>
          <a:ea typeface="+mn-ea"/>
          <a:cs typeface="+mn-cs"/>
        </a:defRPr>
      </a:lvl3pPr>
      <a:lvl4pPr marL="1543050" algn="l" defTabSz="1028700" rtl="0" eaLnBrk="1" latinLnBrk="0" hangingPunct="1">
        <a:defRPr sz="2063" kern="1200">
          <a:solidFill>
            <a:schemeClr val="tx1"/>
          </a:solidFill>
          <a:latin typeface="+mn-lt"/>
          <a:ea typeface="+mn-ea"/>
          <a:cs typeface="+mn-cs"/>
        </a:defRPr>
      </a:lvl4pPr>
      <a:lvl5pPr marL="2057400" algn="l" defTabSz="1028700" rtl="0" eaLnBrk="1" latinLnBrk="0" hangingPunct="1">
        <a:defRPr sz="2063" kern="1200">
          <a:solidFill>
            <a:schemeClr val="tx1"/>
          </a:solidFill>
          <a:latin typeface="+mn-lt"/>
          <a:ea typeface="+mn-ea"/>
          <a:cs typeface="+mn-cs"/>
        </a:defRPr>
      </a:lvl5pPr>
      <a:lvl6pPr marL="2571750" algn="l" defTabSz="1028700" rtl="0" eaLnBrk="1" latinLnBrk="0" hangingPunct="1">
        <a:defRPr sz="2063" kern="1200">
          <a:solidFill>
            <a:schemeClr val="tx1"/>
          </a:solidFill>
          <a:latin typeface="+mn-lt"/>
          <a:ea typeface="+mn-ea"/>
          <a:cs typeface="+mn-cs"/>
        </a:defRPr>
      </a:lvl6pPr>
      <a:lvl7pPr marL="3086100" algn="l" defTabSz="1028700" rtl="0" eaLnBrk="1" latinLnBrk="0" hangingPunct="1">
        <a:defRPr sz="2063" kern="1200">
          <a:solidFill>
            <a:schemeClr val="tx1"/>
          </a:solidFill>
          <a:latin typeface="+mn-lt"/>
          <a:ea typeface="+mn-ea"/>
          <a:cs typeface="+mn-cs"/>
        </a:defRPr>
      </a:lvl7pPr>
      <a:lvl8pPr marL="3600450" algn="l" defTabSz="1028700" rtl="0" eaLnBrk="1" latinLnBrk="0" hangingPunct="1">
        <a:defRPr sz="2063" kern="1200">
          <a:solidFill>
            <a:schemeClr val="tx1"/>
          </a:solidFill>
          <a:latin typeface="+mn-lt"/>
          <a:ea typeface="+mn-ea"/>
          <a:cs typeface="+mn-cs"/>
        </a:defRPr>
      </a:lvl8pPr>
      <a:lvl9pPr marL="4114800" algn="l" defTabSz="1028700" rtl="0" eaLnBrk="1" latinLnBrk="0" hangingPunct="1">
        <a:defRPr sz="20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1.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0.xml"/><Relationship Id="rId7" Type="http://schemas.openxmlformats.org/officeDocument/2006/relationships/image" Target="../media/image32.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altLang="en-US" sz="2000" dirty="0">
                <a:solidFill>
                  <a:schemeClr val="tx1"/>
                </a:solidFill>
              </a:rPr>
              <a:t>Wednesday</a:t>
            </a:r>
            <a:r>
              <a:rPr lang="en-US" sz="2000" dirty="0">
                <a:solidFill>
                  <a:schemeClr val="tx1"/>
                </a:solidFill>
              </a:rPr>
              <a:t>, May 20, 2020,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p:txBody>
          <a:bodyPr>
            <a:normAutofit/>
          </a:bodyPr>
          <a:lstStyle/>
          <a:p>
            <a:r>
              <a:rPr lang="en-US" sz="2800" dirty="0"/>
              <a:t>Chair:  Roy Perry (Alarm.com, Inc.)</a:t>
            </a:r>
          </a:p>
          <a:p>
            <a:r>
              <a:rPr lang="en-US" sz="2800" dirty="0"/>
              <a:t>Vice-Chair:  Danny Sran (TELUS)</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2922876"/>
          </a:xfrm>
        </p:spPr>
        <p:txBody>
          <a:bodyPr>
            <a:normAutofit/>
          </a:bodyPr>
          <a:lstStyle/>
          <a:p>
            <a:pPr marL="0" indent="0">
              <a:buNone/>
            </a:pPr>
            <a:r>
              <a:rPr lang="en-US" dirty="0"/>
              <a:t>6.2 In Progress:  </a:t>
            </a:r>
          </a:p>
          <a:p>
            <a:pPr marL="0" indent="0">
              <a:buNone/>
            </a:pPr>
            <a:r>
              <a:rPr lang="en-US" b="1" dirty="0"/>
              <a:t>“Power over Ethernet (PoE) &amp; Digital Electricity (DE) in Commercial and Multiple Dwelling Residential Buildings”</a:t>
            </a:r>
          </a:p>
          <a:p>
            <a:pPr marL="0" indent="0">
              <a:buNone/>
            </a:pPr>
            <a:endParaRPr lang="en-US" dirty="0"/>
          </a:p>
          <a:p>
            <a:pPr marL="0" indent="0">
              <a:buNone/>
            </a:pPr>
            <a:r>
              <a:rPr lang="en-US" dirty="0"/>
              <a:t> </a:t>
            </a:r>
          </a:p>
        </p:txBody>
      </p:sp>
      <p:sp>
        <p:nvSpPr>
          <p:cNvPr id="8" name="Rectangle 7">
            <a:extLst>
              <a:ext uri="{FF2B5EF4-FFF2-40B4-BE49-F238E27FC236}">
                <a16:creationId xmlns:a16="http://schemas.microsoft.com/office/drawing/2014/main" id="{18DA1BBE-C45E-4664-9DB7-4E6E40437487}"/>
              </a:ext>
            </a:extLst>
          </p:cNvPr>
          <p:cNvSpPr/>
          <p:nvPr/>
        </p:nvSpPr>
        <p:spPr>
          <a:xfrm>
            <a:off x="839788" y="2616594"/>
            <a:ext cx="6096000" cy="366254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Somfy</a:t>
            </a:r>
            <a:r>
              <a:rPr kumimoji="0" lang="en-CA" sz="2400" b="0" i="0" u="none" strike="noStrike" kern="1200" cap="none" spc="0" normalizeH="0" baseline="0" noProof="0" dirty="0">
                <a:ln>
                  <a:noFill/>
                </a:ln>
                <a:solidFill>
                  <a:srgbClr val="464646"/>
                </a:solidFill>
                <a:effectLst/>
                <a:uLnTx/>
                <a:uFillTx/>
                <a:latin typeface="Montserrat"/>
                <a:ea typeface="+mn-ea"/>
                <a:cs typeface="+mn-cs"/>
              </a:rPr>
              <a:t> Systems, Inc.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Contemporary Controls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LumenCache,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Renesas Electronics America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Southwire Company,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UL LLC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E83E1D"/>
              </a:solidFill>
              <a:effectLst/>
              <a:uLnTx/>
              <a:uFillTx/>
              <a:latin typeface="Montserrat"/>
              <a:ea typeface="+mn-ea"/>
              <a:cs typeface="+mn-cs"/>
            </a:endParaRPr>
          </a:p>
        </p:txBody>
      </p:sp>
      <p:pic>
        <p:nvPicPr>
          <p:cNvPr id="9" name="Picture 8">
            <a:extLst>
              <a:ext uri="{FF2B5EF4-FFF2-40B4-BE49-F238E27FC236}">
                <a16:creationId xmlns:a16="http://schemas.microsoft.com/office/drawing/2014/main" id="{5D83FCAD-F57C-4D98-9F7F-B13BC6F94F99}"/>
              </a:ext>
            </a:extLst>
          </p:cNvPr>
          <p:cNvPicPr>
            <a:picLocks noChangeAspect="1"/>
          </p:cNvPicPr>
          <p:nvPr/>
        </p:nvPicPr>
        <p:blipFill>
          <a:blip r:embed="rId2"/>
          <a:stretch>
            <a:fillRect/>
          </a:stretch>
        </p:blipFill>
        <p:spPr>
          <a:xfrm>
            <a:off x="8898720" y="3255018"/>
            <a:ext cx="1488576" cy="1488576"/>
          </a:xfrm>
          <a:prstGeom prst="rect">
            <a:avLst/>
          </a:prstGeom>
        </p:spPr>
      </p:pic>
    </p:spTree>
    <p:extLst>
      <p:ext uri="{BB962C8B-B14F-4D97-AF65-F5344CB8AC3E}">
        <p14:creationId xmlns:p14="http://schemas.microsoft.com/office/powerpoint/2010/main" val="263509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3388846"/>
          </a:xfrm>
        </p:spPr>
        <p:txBody>
          <a:bodyPr>
            <a:normAutofit/>
          </a:bodyPr>
          <a:lstStyle/>
          <a:p>
            <a:pPr marL="0" indent="0">
              <a:buNone/>
            </a:pPr>
            <a:r>
              <a:rPr lang="en-US" dirty="0"/>
              <a:t>6.2 In Progress:  </a:t>
            </a:r>
          </a:p>
          <a:p>
            <a:pPr marL="0" indent="0">
              <a:buNone/>
            </a:pPr>
            <a:r>
              <a:rPr lang="en-US" b="1" dirty="0"/>
              <a:t>“Human Centric Lighting: Non-Energy Benefits of Lighting and its Smart Controls”</a:t>
            </a:r>
          </a:p>
          <a:p>
            <a:pPr marL="0" indent="0">
              <a:buNone/>
            </a:pPr>
            <a:endParaRPr lang="en-US" dirty="0"/>
          </a:p>
          <a:p>
            <a:pPr marL="0" indent="0">
              <a:buNone/>
            </a:pPr>
            <a:r>
              <a:rPr lang="en-US" dirty="0"/>
              <a:t> </a:t>
            </a:r>
          </a:p>
        </p:txBody>
      </p:sp>
      <p:sp>
        <p:nvSpPr>
          <p:cNvPr id="8" name="Rectangle 7">
            <a:extLst>
              <a:ext uri="{FF2B5EF4-FFF2-40B4-BE49-F238E27FC236}">
                <a16:creationId xmlns:a16="http://schemas.microsoft.com/office/drawing/2014/main" id="{18DA1BBE-C45E-4664-9DB7-4E6E40437487}"/>
              </a:ext>
            </a:extLst>
          </p:cNvPr>
          <p:cNvSpPr/>
          <p:nvPr/>
        </p:nvSpPr>
        <p:spPr>
          <a:xfrm>
            <a:off x="833388" y="3057958"/>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Human Centric Lighting Society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ArcoLogix</a:t>
            </a:r>
            <a:r>
              <a:rPr kumimoji="0" lang="en-CA" sz="2400" b="0" i="0" u="none" strike="noStrike" kern="1200" cap="none" spc="0" normalizeH="0" baseline="0" noProof="0" dirty="0">
                <a:ln>
                  <a:noFill/>
                </a:ln>
                <a:solidFill>
                  <a:srgbClr val="464646"/>
                </a:solidFill>
                <a:effectLst/>
                <a:uLnTx/>
                <a:uFillTx/>
                <a:latin typeface="Montserrat"/>
                <a:ea typeface="+mn-ea"/>
                <a:cs typeface="+mn-cs"/>
              </a:rPr>
              <a: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Control4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Syska</a:t>
            </a:r>
            <a:r>
              <a:rPr kumimoji="0" lang="en-CA" sz="2400" b="0" i="0" u="none" strike="noStrike" kern="1200" cap="none" spc="0" normalizeH="0" baseline="0" noProof="0" dirty="0">
                <a:ln>
                  <a:noFill/>
                </a:ln>
                <a:solidFill>
                  <a:srgbClr val="464646"/>
                </a:solidFill>
                <a:effectLst/>
                <a:uLnTx/>
                <a:uFillTx/>
                <a:latin typeface="Montserrat"/>
                <a:ea typeface="+mn-ea"/>
                <a:cs typeface="+mn-cs"/>
              </a:rPr>
              <a:t> Hennessy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UL LLC</a:t>
            </a:r>
          </a:p>
        </p:txBody>
      </p:sp>
      <p:pic>
        <p:nvPicPr>
          <p:cNvPr id="11" name="Picture 10">
            <a:extLst>
              <a:ext uri="{FF2B5EF4-FFF2-40B4-BE49-F238E27FC236}">
                <a16:creationId xmlns:a16="http://schemas.microsoft.com/office/drawing/2014/main" id="{0593DCBB-7AAF-4AB0-B145-1EEA6E725192}"/>
              </a:ext>
            </a:extLst>
          </p:cNvPr>
          <p:cNvPicPr>
            <a:picLocks noChangeAspect="1"/>
          </p:cNvPicPr>
          <p:nvPr/>
        </p:nvPicPr>
        <p:blipFill>
          <a:blip r:embed="rId2"/>
          <a:stretch>
            <a:fillRect/>
          </a:stretch>
        </p:blipFill>
        <p:spPr>
          <a:xfrm>
            <a:off x="8950798" y="3133758"/>
            <a:ext cx="1488576" cy="1488576"/>
          </a:xfrm>
          <a:prstGeom prst="rect">
            <a:avLst/>
          </a:prstGeom>
        </p:spPr>
      </p:pic>
    </p:spTree>
    <p:extLst>
      <p:ext uri="{BB962C8B-B14F-4D97-AF65-F5344CB8AC3E}">
        <p14:creationId xmlns:p14="http://schemas.microsoft.com/office/powerpoint/2010/main" val="72028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US" b="1" dirty="0"/>
              <a:t>“Connected Home Cybersecurity Regulations” </a:t>
            </a:r>
          </a:p>
          <a:p>
            <a:endParaRPr lang="en-CA" dirty="0"/>
          </a:p>
        </p:txBody>
      </p:sp>
      <p:sp>
        <p:nvSpPr>
          <p:cNvPr id="14" name="TextBox 13">
            <a:extLst>
              <a:ext uri="{FF2B5EF4-FFF2-40B4-BE49-F238E27FC236}">
                <a16:creationId xmlns:a16="http://schemas.microsoft.com/office/drawing/2014/main" id="{0C0A06F8-8107-4521-8942-951765774CE4}"/>
              </a:ext>
            </a:extLst>
          </p:cNvPr>
          <p:cNvSpPr txBox="1"/>
          <p:nvPr/>
        </p:nvSpPr>
        <p:spPr>
          <a:xfrm>
            <a:off x="885147" y="2777748"/>
            <a:ext cx="12091121" cy="1754326"/>
          </a:xfrm>
          <a:prstGeom prst="rect">
            <a:avLst/>
          </a:prstGeom>
          <a:noFill/>
        </p:spPr>
        <p:txBody>
          <a:bodyPr wrap="square" numCol="2" rtlCol="0">
            <a:spAutoFit/>
          </a:bodyPr>
          <a:lstStyle/>
          <a:p>
            <a:pPr lvl="0">
              <a:defRPr/>
            </a:pPr>
            <a:r>
              <a:rPr lang="en-US" sz="2400" dirty="0">
                <a:solidFill>
                  <a:srgbClr val="464646"/>
                </a:solidFill>
              </a:rPr>
              <a:t>P.A.ID Strategies </a:t>
            </a:r>
            <a:r>
              <a:rPr kumimoji="0" lang="en-US" sz="2400" b="0" i="0" u="none" strike="noStrike" kern="1200" cap="none" spc="0" normalizeH="0" baseline="0" noProof="0" dirty="0">
                <a:ln>
                  <a:noFill/>
                </a:ln>
                <a:solidFill>
                  <a:srgbClr val="464646"/>
                </a:solidFill>
                <a:effectLst/>
                <a:uLnTx/>
                <a:uFillTx/>
                <a:latin typeface="Montserrat"/>
                <a:ea typeface="+mn-ea"/>
                <a:cs typeface="+mn-cs"/>
              </a:rPr>
              <a:t>(Chair)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64646"/>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Tree>
    <p:extLst>
      <p:ext uri="{BB962C8B-B14F-4D97-AF65-F5344CB8AC3E}">
        <p14:creationId xmlns:p14="http://schemas.microsoft.com/office/powerpoint/2010/main" val="129946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2"/>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382826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7.  New Business</a:t>
            </a:r>
            <a:br>
              <a:rPr lang="en-US" dirty="0"/>
            </a:br>
            <a:r>
              <a:rPr lang="en-US" sz="2800" dirty="0"/>
              <a:t>Lauren Taylor (Frost &amp; Sullivan)</a:t>
            </a:r>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normAutofit fontScale="92500"/>
          </a:bodyPr>
          <a:lstStyle/>
          <a:p>
            <a:pPr marL="0" indent="0">
              <a:buNone/>
            </a:pPr>
            <a:r>
              <a:rPr lang="en-US" dirty="0"/>
              <a:t>7.1  Growth Opportunity Trends and Diagnostic Session with Frost &amp; Sullivan</a:t>
            </a:r>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7" name="Picture 6">
            <a:extLst>
              <a:ext uri="{FF2B5EF4-FFF2-40B4-BE49-F238E27FC236}">
                <a16:creationId xmlns:a16="http://schemas.microsoft.com/office/drawing/2014/main" id="{D46AD040-D299-4E22-89B0-34C1ED83255D}"/>
              </a:ext>
            </a:extLst>
          </p:cNvPr>
          <p:cNvPicPr>
            <a:picLocks noChangeAspect="1"/>
          </p:cNvPicPr>
          <p:nvPr/>
        </p:nvPicPr>
        <p:blipFill>
          <a:blip r:embed="rId2"/>
          <a:stretch>
            <a:fillRect/>
          </a:stretch>
        </p:blipFill>
        <p:spPr>
          <a:xfrm>
            <a:off x="839788" y="1945248"/>
            <a:ext cx="6387617" cy="1759069"/>
          </a:xfrm>
          <a:prstGeom prst="rect">
            <a:avLst/>
          </a:prstGeom>
        </p:spPr>
      </p:pic>
    </p:spTree>
    <p:extLst>
      <p:ext uri="{BB962C8B-B14F-4D97-AF65-F5344CB8AC3E}">
        <p14:creationId xmlns:p14="http://schemas.microsoft.com/office/powerpoint/2010/main" val="229271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7235" b="392"/>
          <a:stretch/>
        </p:blipFill>
        <p:spPr>
          <a:xfrm>
            <a:off x="523875" y="-1"/>
            <a:ext cx="11144250" cy="6858001"/>
          </a:xfrm>
          <a:prstGeom prst="rect">
            <a:avLst/>
          </a:prstGeom>
        </p:spPr>
      </p:pic>
      <p:sp>
        <p:nvSpPr>
          <p:cNvPr id="11" name="Rectangle 10"/>
          <p:cNvSpPr/>
          <p:nvPr/>
        </p:nvSpPr>
        <p:spPr>
          <a:xfrm>
            <a:off x="6524625" y="0"/>
            <a:ext cx="4500563" cy="5732216"/>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2" name="TextBox 11"/>
          <p:cNvSpPr txBox="1"/>
          <p:nvPr/>
        </p:nvSpPr>
        <p:spPr>
          <a:xfrm>
            <a:off x="6738938" y="4290001"/>
            <a:ext cx="4286250" cy="784830"/>
          </a:xfrm>
          <a:prstGeom prst="rect">
            <a:avLst/>
          </a:prstGeom>
          <a:noFill/>
        </p:spPr>
        <p:txBody>
          <a:bodyPr wrap="square" rtlCol="0">
            <a:spAutoFit/>
          </a:bodyPr>
          <a:lstStyle/>
          <a:p>
            <a:pPr defTabSz="1028700"/>
            <a:r>
              <a:rPr lang="en-US" sz="2250" dirty="0">
                <a:solidFill>
                  <a:prstClr val="white"/>
                </a:solidFill>
                <a:latin typeface="Calibri"/>
              </a:rPr>
              <a:t>Exclusive Session for </a:t>
            </a:r>
          </a:p>
          <a:p>
            <a:pPr defTabSz="1028700"/>
            <a:r>
              <a:rPr lang="en-US" sz="2250" dirty="0">
                <a:solidFill>
                  <a:prstClr val="white"/>
                </a:solidFill>
                <a:latin typeface="Calibri"/>
              </a:rPr>
              <a:t>CABA Members</a:t>
            </a:r>
          </a:p>
        </p:txBody>
      </p:sp>
      <p:sp>
        <p:nvSpPr>
          <p:cNvPr id="15" name="TextBox 14"/>
          <p:cNvSpPr txBox="1"/>
          <p:nvPr/>
        </p:nvSpPr>
        <p:spPr>
          <a:xfrm>
            <a:off x="6738938" y="785813"/>
            <a:ext cx="4286250" cy="2689198"/>
          </a:xfrm>
          <a:prstGeom prst="rect">
            <a:avLst/>
          </a:prstGeom>
          <a:noFill/>
        </p:spPr>
        <p:txBody>
          <a:bodyPr wrap="square" rtlCol="0">
            <a:spAutoFit/>
          </a:bodyPr>
          <a:lstStyle/>
          <a:p>
            <a:pPr defTabSz="1028700"/>
            <a:r>
              <a:rPr lang="en-IN" sz="3375" b="1" kern="1500" spc="188" dirty="0">
                <a:solidFill>
                  <a:prstClr val="white"/>
                </a:solidFill>
                <a:latin typeface="Calibri"/>
              </a:rPr>
              <a:t>GROWTH OPPORTUNITIES AND THE GROWTH PIPELINE DIAGNOSTIC</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11" y="205639"/>
            <a:ext cx="4223742" cy="222647"/>
          </a:xfrm>
          <a:prstGeom prst="rect">
            <a:avLst/>
          </a:prstGeom>
        </p:spPr>
      </p:pic>
      <p:sp>
        <p:nvSpPr>
          <p:cNvPr id="17" name="TextBox 16">
            <a:extLst>
              <a:ext uri="{FF2B5EF4-FFF2-40B4-BE49-F238E27FC236}">
                <a16:creationId xmlns:a16="http://schemas.microsoft.com/office/drawing/2014/main" id="{7378EFB9-BA2F-4262-A843-FAEB391FE605}"/>
              </a:ext>
            </a:extLst>
          </p:cNvPr>
          <p:cNvSpPr txBox="1"/>
          <p:nvPr/>
        </p:nvSpPr>
        <p:spPr>
          <a:xfrm>
            <a:off x="523875" y="6143625"/>
            <a:ext cx="11144250" cy="611834"/>
          </a:xfrm>
          <a:prstGeom prst="rect">
            <a:avLst/>
          </a:prstGeom>
          <a:noFill/>
        </p:spPr>
        <p:txBody>
          <a:bodyPr wrap="square" rtlCol="0">
            <a:spAutoFit/>
          </a:bodyPr>
          <a:lstStyle/>
          <a:p>
            <a:pPr algn="ctr" defTabSz="1028700"/>
            <a:r>
              <a:rPr lang="en-US" sz="1688" i="1" dirty="0">
                <a:solidFill>
                  <a:prstClr val="white"/>
                </a:solidFill>
                <a:latin typeface="Calibri"/>
              </a:rPr>
              <a:t>The Growth Pipeline™ Company</a:t>
            </a:r>
          </a:p>
          <a:p>
            <a:pPr algn="ctr" defTabSz="1028700"/>
            <a:r>
              <a:rPr lang="en-US" sz="1688" i="1" dirty="0">
                <a:solidFill>
                  <a:prstClr val="white"/>
                </a:solidFill>
                <a:latin typeface="Calibri"/>
              </a:rPr>
              <a:t>Preparing clients for a future shaped by growth</a:t>
            </a:r>
          </a:p>
        </p:txBody>
      </p:sp>
    </p:spTree>
    <p:extLst>
      <p:ext uri="{BB962C8B-B14F-4D97-AF65-F5344CB8AC3E}">
        <p14:creationId xmlns:p14="http://schemas.microsoft.com/office/powerpoint/2010/main" val="29585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525364" y="1489"/>
          <a:ext cx="1489" cy="1489"/>
        </p:xfrm>
        <a:graphic>
          <a:graphicData uri="http://schemas.openxmlformats.org/presentationml/2006/ole">
            <mc:AlternateContent xmlns:mc="http://schemas.openxmlformats.org/markup-compatibility/2006">
              <mc:Choice xmlns:v="urn:schemas-microsoft-com:vml" Requires="v">
                <p:oleObj spid="_x0000_s3074" name="think-cell Slide" r:id="rId5" imgW="347" imgH="346" progId="TCLayout.ActiveDocument.1">
                  <p:embed/>
                </p:oleObj>
              </mc:Choice>
              <mc:Fallback>
                <p:oleObj name="think-cell Slide" r:id="rId5" imgW="347" imgH="346" progId="TCLayout.ActiveDocument.1">
                  <p:embed/>
                  <p:pic>
                    <p:nvPicPr>
                      <p:cNvPr id="4" name="Object 3" hidden="1"/>
                      <p:cNvPicPr/>
                      <p:nvPr/>
                    </p:nvPicPr>
                    <p:blipFill>
                      <a:blip r:embed="rId6"/>
                      <a:stretch>
                        <a:fillRect/>
                      </a:stretch>
                    </p:blipFill>
                    <p:spPr>
                      <a:xfrm>
                        <a:off x="525364" y="1489"/>
                        <a:ext cx="1489" cy="1489"/>
                      </a:xfrm>
                      <a:prstGeom prst="rect">
                        <a:avLst/>
                      </a:prstGeom>
                    </p:spPr>
                  </p:pic>
                </p:oleObj>
              </mc:Fallback>
            </mc:AlternateContent>
          </a:graphicData>
        </a:graphic>
      </p:graphicFrame>
      <p:sp>
        <p:nvSpPr>
          <p:cNvPr id="6" name="Rectangle 5" hidden="1"/>
          <p:cNvSpPr/>
          <p:nvPr>
            <p:custDataLst>
              <p:tags r:id="rId3"/>
            </p:custDataLst>
          </p:nvPr>
        </p:nvSpPr>
        <p:spPr>
          <a:xfrm>
            <a:off x="523875"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28700"/>
            <a:endParaRPr lang="en-IN" sz="3000" b="1" dirty="0">
              <a:solidFill>
                <a:prstClr val="white"/>
              </a:solidFill>
              <a:latin typeface="Calibri"/>
              <a:sym typeface="Calibri"/>
            </a:endParaRPr>
          </a:p>
        </p:txBody>
      </p:sp>
      <p:sp>
        <p:nvSpPr>
          <p:cNvPr id="2" name="Title 1"/>
          <p:cNvSpPr>
            <a:spLocks noGrp="1"/>
          </p:cNvSpPr>
          <p:nvPr>
            <p:ph type="title"/>
          </p:nvPr>
        </p:nvSpPr>
        <p:spPr/>
        <p:txBody>
          <a:bodyPr/>
          <a:lstStyle/>
          <a:p>
            <a:r>
              <a:rPr lang="en-IN" dirty="0"/>
              <a:t>CABA GROWTH PIPELINE SESSION AGENDA</a:t>
            </a:r>
          </a:p>
        </p:txBody>
      </p:sp>
      <p:sp>
        <p:nvSpPr>
          <p:cNvPr id="192" name="TextBox 191"/>
          <p:cNvSpPr txBox="1"/>
          <p:nvPr/>
        </p:nvSpPr>
        <p:spPr>
          <a:xfrm>
            <a:off x="1043434" y="1435768"/>
            <a:ext cx="10034636" cy="5286062"/>
          </a:xfrm>
          <a:prstGeom prst="rect">
            <a:avLst/>
          </a:prstGeom>
          <a:noFill/>
        </p:spPr>
        <p:txBody>
          <a:bodyPr wrap="square" rtlCol="0">
            <a:spAutoFit/>
          </a:bodyPr>
          <a:lstStyle/>
          <a:p>
            <a:pPr defTabSz="1028700">
              <a:spcBef>
                <a:spcPts val="563"/>
              </a:spcBef>
            </a:pPr>
            <a:r>
              <a:rPr lang="en-US" sz="2250" b="1" i="1" dirty="0">
                <a:solidFill>
                  <a:srgbClr val="000000"/>
                </a:solidFill>
                <a:latin typeface="Calibri"/>
              </a:rPr>
              <a:t>Introductions (3 min)</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Purpose of call, introductions from Frost &amp; Sullivan</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Lauren Taylor and Konkana Khaund</a:t>
            </a:r>
          </a:p>
          <a:p>
            <a:pPr defTabSz="1028700">
              <a:spcBef>
                <a:spcPts val="563"/>
              </a:spcBef>
            </a:pPr>
            <a:r>
              <a:rPr lang="en-US" sz="2250" b="1" i="1" dirty="0">
                <a:solidFill>
                  <a:srgbClr val="000000"/>
                </a:solidFill>
                <a:latin typeface="Calibri"/>
              </a:rPr>
              <a:t>Trends Driving Growth and Innovation for the Built Environment (15 min)</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Opportunities to support rebound and reentry strategy</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Delivering to future opportunities: Launching the Frost &amp; Sullivan Post COVID-19 Opportunity Response Framework</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Speaker: Konkana Khaund </a:t>
            </a:r>
          </a:p>
          <a:p>
            <a:pPr defTabSz="1028700">
              <a:spcBef>
                <a:spcPts val="563"/>
              </a:spcBef>
            </a:pPr>
            <a:r>
              <a:rPr lang="en-US" sz="2250" b="1" i="1" dirty="0">
                <a:solidFill>
                  <a:srgbClr val="000000"/>
                </a:solidFill>
                <a:latin typeface="Calibri"/>
              </a:rPr>
              <a:t>Growth Pipeline Diagnostic</a:t>
            </a:r>
            <a:r>
              <a:rPr lang="en-US" sz="2250" b="1" i="1" baseline="30000" dirty="0">
                <a:solidFill>
                  <a:srgbClr val="000000"/>
                </a:solidFill>
                <a:latin typeface="Calibri"/>
              </a:rPr>
              <a:t>TM</a:t>
            </a:r>
            <a:r>
              <a:rPr lang="en-US" sz="2250" b="1" i="1" dirty="0">
                <a:solidFill>
                  <a:srgbClr val="000000"/>
                </a:solidFill>
                <a:latin typeface="Calibri"/>
              </a:rPr>
              <a:t> (30 min)</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Live walk through and member completion</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Live viewing of aggregated results</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Speaker: Lauren Taylor </a:t>
            </a:r>
          </a:p>
          <a:p>
            <a:pPr defTabSz="1028700">
              <a:spcBef>
                <a:spcPts val="563"/>
              </a:spcBef>
            </a:pPr>
            <a:r>
              <a:rPr lang="en-US" sz="2250" b="1" i="1" dirty="0">
                <a:solidFill>
                  <a:srgbClr val="000000"/>
                </a:solidFill>
                <a:latin typeface="Calibri"/>
              </a:rPr>
              <a:t>Post-Session: </a:t>
            </a:r>
          </a:p>
          <a:p>
            <a:pPr marL="835819" lvl="1" indent="-321469" defTabSz="1028700">
              <a:spcBef>
                <a:spcPts val="563"/>
              </a:spcBef>
              <a:buFont typeface="Arial" panose="020B0604020202020204" pitchFamily="34" charset="0"/>
              <a:buChar char="•"/>
            </a:pPr>
            <a:r>
              <a:rPr lang="en-US" sz="1875" dirty="0">
                <a:solidFill>
                  <a:srgbClr val="000000"/>
                </a:solidFill>
                <a:latin typeface="Calibri"/>
              </a:rPr>
              <a:t>Individual assessment follow-up</a:t>
            </a:r>
          </a:p>
        </p:txBody>
      </p:sp>
    </p:spTree>
    <p:extLst>
      <p:ext uri="{BB962C8B-B14F-4D97-AF65-F5344CB8AC3E}">
        <p14:creationId xmlns:p14="http://schemas.microsoft.com/office/powerpoint/2010/main" val="118715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525364" y="1489"/>
          <a:ext cx="1489" cy="1489"/>
        </p:xfrm>
        <a:graphic>
          <a:graphicData uri="http://schemas.openxmlformats.org/presentationml/2006/ole">
            <mc:AlternateContent xmlns:mc="http://schemas.openxmlformats.org/markup-compatibility/2006">
              <mc:Choice xmlns:v="urn:schemas-microsoft-com:vml" Requires="v">
                <p:oleObj spid="_x0000_s4098" name="think-cell Slide" r:id="rId5" imgW="347" imgH="346" progId="TCLayout.ActiveDocument.1">
                  <p:embed/>
                </p:oleObj>
              </mc:Choice>
              <mc:Fallback>
                <p:oleObj name="think-cell Slide" r:id="rId5" imgW="347" imgH="346" progId="TCLayout.ActiveDocument.1">
                  <p:embed/>
                  <p:pic>
                    <p:nvPicPr>
                      <p:cNvPr id="4" name="Object 3" hidden="1"/>
                      <p:cNvPicPr/>
                      <p:nvPr/>
                    </p:nvPicPr>
                    <p:blipFill>
                      <a:blip r:embed="rId6"/>
                      <a:stretch>
                        <a:fillRect/>
                      </a:stretch>
                    </p:blipFill>
                    <p:spPr>
                      <a:xfrm>
                        <a:off x="525364" y="1489"/>
                        <a:ext cx="1489" cy="1489"/>
                      </a:xfrm>
                      <a:prstGeom prst="rect">
                        <a:avLst/>
                      </a:prstGeom>
                    </p:spPr>
                  </p:pic>
                </p:oleObj>
              </mc:Fallback>
            </mc:AlternateContent>
          </a:graphicData>
        </a:graphic>
      </p:graphicFrame>
      <p:sp>
        <p:nvSpPr>
          <p:cNvPr id="6" name="Rectangle 5" hidden="1"/>
          <p:cNvSpPr/>
          <p:nvPr>
            <p:custDataLst>
              <p:tags r:id="rId3"/>
            </p:custDataLst>
          </p:nvPr>
        </p:nvSpPr>
        <p:spPr>
          <a:xfrm>
            <a:off x="523875"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28700"/>
            <a:endParaRPr lang="en-IN" sz="3000" b="1" dirty="0">
              <a:solidFill>
                <a:prstClr val="white"/>
              </a:solidFill>
              <a:latin typeface="Calibri"/>
              <a:sym typeface="Calibri"/>
            </a:endParaRPr>
          </a:p>
        </p:txBody>
      </p:sp>
      <p:sp>
        <p:nvSpPr>
          <p:cNvPr id="2" name="Title 1"/>
          <p:cNvSpPr>
            <a:spLocks noGrp="1"/>
          </p:cNvSpPr>
          <p:nvPr>
            <p:ph type="title"/>
          </p:nvPr>
        </p:nvSpPr>
        <p:spPr/>
        <p:txBody>
          <a:bodyPr/>
          <a:lstStyle/>
          <a:p>
            <a:r>
              <a:rPr lang="en-IN" dirty="0"/>
              <a:t>THE GROWTH PIPELINE DIAGNOSTIC™</a:t>
            </a:r>
          </a:p>
        </p:txBody>
      </p:sp>
      <p:grpSp>
        <p:nvGrpSpPr>
          <p:cNvPr id="19" name="Group 18"/>
          <p:cNvGrpSpPr/>
          <p:nvPr/>
        </p:nvGrpSpPr>
        <p:grpSpPr>
          <a:xfrm>
            <a:off x="4645692" y="1587437"/>
            <a:ext cx="2823657" cy="1367513"/>
            <a:chOff x="4122991" y="1693265"/>
            <a:chExt cx="3120404" cy="1458681"/>
          </a:xfrm>
        </p:grpSpPr>
        <p:sp>
          <p:nvSpPr>
            <p:cNvPr id="32" name="Rectangle 31"/>
            <p:cNvSpPr/>
            <p:nvPr/>
          </p:nvSpPr>
          <p:spPr>
            <a:xfrm>
              <a:off x="4845755" y="1693265"/>
              <a:ext cx="2397640" cy="145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Ten guided questions focused on the top issues and best practices by the world’s best growth companies</a:t>
              </a:r>
            </a:p>
          </p:txBody>
        </p:sp>
        <p:sp>
          <p:nvSpPr>
            <p:cNvPr id="33" name="Isosceles Triangle 32"/>
            <p:cNvSpPr/>
            <p:nvPr/>
          </p:nvSpPr>
          <p:spPr>
            <a:xfrm rot="16200000">
              <a:off x="3755033" y="2061224"/>
              <a:ext cx="1458680" cy="7227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1500" dirty="0">
                <a:solidFill>
                  <a:prstClr val="white"/>
                </a:solidFill>
                <a:latin typeface="Calibri"/>
              </a:endParaRPr>
            </a:p>
          </p:txBody>
        </p:sp>
      </p:gr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286" y="1264222"/>
            <a:ext cx="3305903" cy="2013941"/>
          </a:xfrm>
          <a:prstGeom prst="rect">
            <a:avLst/>
          </a:prstGeom>
        </p:spPr>
      </p:pic>
      <p:sp>
        <p:nvSpPr>
          <p:cNvPr id="5" name="Rectangle 4"/>
          <p:cNvSpPr/>
          <p:nvPr/>
        </p:nvSpPr>
        <p:spPr>
          <a:xfrm>
            <a:off x="7710920" y="1264222"/>
            <a:ext cx="3662796" cy="5169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grpSp>
        <p:nvGrpSpPr>
          <p:cNvPr id="20" name="Group 19"/>
          <p:cNvGrpSpPr/>
          <p:nvPr/>
        </p:nvGrpSpPr>
        <p:grpSpPr>
          <a:xfrm>
            <a:off x="855057" y="4454030"/>
            <a:ext cx="2586583" cy="1367513"/>
            <a:chOff x="353261" y="4750965"/>
            <a:chExt cx="3120404" cy="1458681"/>
          </a:xfrm>
        </p:grpSpPr>
        <p:sp>
          <p:nvSpPr>
            <p:cNvPr id="46" name="Rectangle 45"/>
            <p:cNvSpPr/>
            <p:nvPr/>
          </p:nvSpPr>
          <p:spPr>
            <a:xfrm flipH="1">
              <a:off x="353261" y="4750965"/>
              <a:ext cx="2397640" cy="145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IN" sz="1500" b="1" dirty="0">
                  <a:solidFill>
                    <a:prstClr val="white"/>
                  </a:solidFill>
                  <a:latin typeface="Calibri"/>
                </a:rPr>
                <a:t>Your score will be benchmarked against companies past and present to give you clear context</a:t>
              </a:r>
            </a:p>
          </p:txBody>
        </p:sp>
        <p:sp>
          <p:nvSpPr>
            <p:cNvPr id="47" name="Isosceles Triangle 46"/>
            <p:cNvSpPr/>
            <p:nvPr/>
          </p:nvSpPr>
          <p:spPr>
            <a:xfrm rot="5400000" flipH="1">
              <a:off x="2382943" y="5118924"/>
              <a:ext cx="1458680" cy="7227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1500" dirty="0">
                <a:solidFill>
                  <a:prstClr val="white"/>
                </a:solidFill>
                <a:latin typeface="Calibri"/>
              </a:endParaRPr>
            </a:p>
          </p:txBody>
        </p:sp>
      </p:grpSp>
      <p:sp>
        <p:nvSpPr>
          <p:cNvPr id="48" name="TextBox 47"/>
          <p:cNvSpPr txBox="1"/>
          <p:nvPr/>
        </p:nvSpPr>
        <p:spPr>
          <a:xfrm>
            <a:off x="7866537" y="1434230"/>
            <a:ext cx="3351563" cy="375103"/>
          </a:xfrm>
          <a:prstGeom prst="rect">
            <a:avLst/>
          </a:prstGeom>
          <a:noFill/>
        </p:spPr>
        <p:txBody>
          <a:bodyPr wrap="none" rtlCol="0">
            <a:noAutofit/>
          </a:bodyPr>
          <a:lstStyle/>
          <a:p>
            <a:pPr algn="ctr" defTabSz="1028700"/>
            <a:r>
              <a:rPr lang="en-US" sz="1875" b="1" dirty="0">
                <a:solidFill>
                  <a:srgbClr val="000000"/>
                </a:solidFill>
                <a:latin typeface="Calibri"/>
              </a:rPr>
              <a:t>What is it?</a:t>
            </a:r>
          </a:p>
        </p:txBody>
      </p:sp>
      <p:sp>
        <p:nvSpPr>
          <p:cNvPr id="51" name="Rectangle 50"/>
          <p:cNvSpPr/>
          <p:nvPr/>
        </p:nvSpPr>
        <p:spPr>
          <a:xfrm>
            <a:off x="7866537" y="1902008"/>
            <a:ext cx="3351563" cy="784830"/>
          </a:xfrm>
          <a:prstGeom prst="rect">
            <a:avLst/>
          </a:prstGeom>
        </p:spPr>
        <p:txBody>
          <a:bodyPr wrap="square">
            <a:spAutoFit/>
          </a:bodyPr>
          <a:lstStyle/>
          <a:p>
            <a:pPr algn="ctr" defTabSz="1028700"/>
            <a:r>
              <a:rPr lang="en-US" sz="1500" dirty="0">
                <a:solidFill>
                  <a:srgbClr val="000000"/>
                </a:solidFill>
                <a:latin typeface="Calibri"/>
              </a:rPr>
              <a:t>Provides a first-level diagnosis of your strengths and weaknesses regarding core aspects of growth</a:t>
            </a:r>
          </a:p>
        </p:txBody>
      </p:sp>
      <p:sp>
        <p:nvSpPr>
          <p:cNvPr id="49" name="TextBox 48"/>
          <p:cNvSpPr txBox="1"/>
          <p:nvPr/>
        </p:nvSpPr>
        <p:spPr>
          <a:xfrm>
            <a:off x="7866537" y="3244597"/>
            <a:ext cx="3351563" cy="375103"/>
          </a:xfrm>
          <a:prstGeom prst="rect">
            <a:avLst/>
          </a:prstGeom>
          <a:noFill/>
        </p:spPr>
        <p:txBody>
          <a:bodyPr wrap="none" rtlCol="0">
            <a:noAutofit/>
          </a:bodyPr>
          <a:lstStyle/>
          <a:p>
            <a:pPr algn="ctr" defTabSz="1028700"/>
            <a:r>
              <a:rPr lang="en-US" sz="1875" b="1" dirty="0">
                <a:solidFill>
                  <a:srgbClr val="000000"/>
                </a:solidFill>
                <a:latin typeface="Calibri"/>
              </a:rPr>
              <a:t>How do you use it? </a:t>
            </a:r>
          </a:p>
        </p:txBody>
      </p:sp>
      <p:sp>
        <p:nvSpPr>
          <p:cNvPr id="52" name="Rectangle 51"/>
          <p:cNvSpPr/>
          <p:nvPr/>
        </p:nvSpPr>
        <p:spPr>
          <a:xfrm>
            <a:off x="7866537" y="3619700"/>
            <a:ext cx="3351563" cy="784830"/>
          </a:xfrm>
          <a:prstGeom prst="rect">
            <a:avLst/>
          </a:prstGeom>
        </p:spPr>
        <p:txBody>
          <a:bodyPr wrap="square">
            <a:spAutoFit/>
          </a:bodyPr>
          <a:lstStyle/>
          <a:p>
            <a:pPr algn="ctr" defTabSz="1028700"/>
            <a:r>
              <a:rPr lang="en-US" sz="1500" dirty="0">
                <a:solidFill>
                  <a:srgbClr val="000000"/>
                </a:solidFill>
                <a:latin typeface="Calibri"/>
              </a:rPr>
              <a:t>To provide alignment among your team and drive an urgency to act on growth initiatives where they are most needed </a:t>
            </a:r>
          </a:p>
        </p:txBody>
      </p:sp>
      <p:sp>
        <p:nvSpPr>
          <p:cNvPr id="50" name="TextBox 49"/>
          <p:cNvSpPr txBox="1"/>
          <p:nvPr/>
        </p:nvSpPr>
        <p:spPr>
          <a:xfrm>
            <a:off x="7866537" y="4962288"/>
            <a:ext cx="3351563" cy="375103"/>
          </a:xfrm>
          <a:prstGeom prst="rect">
            <a:avLst/>
          </a:prstGeom>
          <a:noFill/>
        </p:spPr>
        <p:txBody>
          <a:bodyPr wrap="none" rtlCol="0">
            <a:noAutofit/>
          </a:bodyPr>
          <a:lstStyle/>
          <a:p>
            <a:pPr algn="ctr" defTabSz="1028700"/>
            <a:r>
              <a:rPr lang="en-US" sz="1875" b="1" dirty="0">
                <a:solidFill>
                  <a:srgbClr val="000000"/>
                </a:solidFill>
                <a:latin typeface="Calibri"/>
              </a:rPr>
              <a:t>What is next? </a:t>
            </a:r>
          </a:p>
        </p:txBody>
      </p:sp>
      <p:sp>
        <p:nvSpPr>
          <p:cNvPr id="53" name="Rectangle 52"/>
          <p:cNvSpPr/>
          <p:nvPr/>
        </p:nvSpPr>
        <p:spPr>
          <a:xfrm>
            <a:off x="7866537" y="5424562"/>
            <a:ext cx="3351563" cy="784830"/>
          </a:xfrm>
          <a:prstGeom prst="rect">
            <a:avLst/>
          </a:prstGeom>
        </p:spPr>
        <p:txBody>
          <a:bodyPr wrap="square">
            <a:spAutoFit/>
          </a:bodyPr>
          <a:lstStyle/>
          <a:p>
            <a:pPr algn="ctr" defTabSz="1028700"/>
            <a:r>
              <a:rPr lang="en-US" sz="1500" dirty="0">
                <a:solidFill>
                  <a:srgbClr val="000000"/>
                </a:solidFill>
                <a:latin typeface="Calibri"/>
              </a:rPr>
              <a:t>Discuss your findings with a Growth Pipeline™ consultant and identify ways to act</a:t>
            </a:r>
          </a:p>
        </p:txBody>
      </p:sp>
      <p:sp>
        <p:nvSpPr>
          <p:cNvPr id="15" name="Freeform 10"/>
          <p:cNvSpPr>
            <a:spLocks noEditPoints="1"/>
          </p:cNvSpPr>
          <p:nvPr/>
        </p:nvSpPr>
        <p:spPr bwMode="auto">
          <a:xfrm>
            <a:off x="10221814" y="1388622"/>
            <a:ext cx="417611" cy="416554"/>
          </a:xfrm>
          <a:custGeom>
            <a:avLst/>
            <a:gdLst>
              <a:gd name="T0" fmla="*/ 167 w 334"/>
              <a:gd name="T1" fmla="*/ 264 h 333"/>
              <a:gd name="T2" fmla="*/ 167 w 334"/>
              <a:gd name="T3" fmla="*/ 252 h 333"/>
              <a:gd name="T4" fmla="*/ 252 w 334"/>
              <a:gd name="T5" fmla="*/ 167 h 333"/>
              <a:gd name="T6" fmla="*/ 133 w 334"/>
              <a:gd name="T7" fmla="*/ 148 h 333"/>
              <a:gd name="T8" fmla="*/ 168 w 334"/>
              <a:gd name="T9" fmla="*/ 128 h 333"/>
              <a:gd name="T10" fmla="*/ 161 w 334"/>
              <a:gd name="T11" fmla="*/ 193 h 333"/>
              <a:gd name="T12" fmla="*/ 188 w 334"/>
              <a:gd name="T13" fmla="*/ 166 h 333"/>
              <a:gd name="T14" fmla="*/ 167 w 334"/>
              <a:gd name="T15" fmla="*/ 209 h 333"/>
              <a:gd name="T16" fmla="*/ 167 w 334"/>
              <a:gd name="T17" fmla="*/ 226 h 333"/>
              <a:gd name="T18" fmla="*/ 167 w 334"/>
              <a:gd name="T19" fmla="*/ 209 h 333"/>
              <a:gd name="T20" fmla="*/ 30 w 334"/>
              <a:gd name="T21" fmla="*/ 94 h 333"/>
              <a:gd name="T22" fmla="*/ 35 w 334"/>
              <a:gd name="T23" fmla="*/ 65 h 333"/>
              <a:gd name="T24" fmla="*/ 58 w 334"/>
              <a:gd name="T25" fmla="*/ 55 h 333"/>
              <a:gd name="T26" fmla="*/ 84 w 334"/>
              <a:gd name="T27" fmla="*/ 29 h 333"/>
              <a:gd name="T28" fmla="*/ 53 w 334"/>
              <a:gd name="T29" fmla="*/ 53 h 333"/>
              <a:gd name="T30" fmla="*/ 104 w 334"/>
              <a:gd name="T31" fmla="*/ 25 h 333"/>
              <a:gd name="T32" fmla="*/ 126 w 334"/>
              <a:gd name="T33" fmla="*/ 5 h 333"/>
              <a:gd name="T34" fmla="*/ 102 w 334"/>
              <a:gd name="T35" fmla="*/ 26 h 333"/>
              <a:gd name="T36" fmla="*/ 14 w 334"/>
              <a:gd name="T37" fmla="*/ 142 h 333"/>
              <a:gd name="T38" fmla="*/ 9 w 334"/>
              <a:gd name="T39" fmla="*/ 113 h 333"/>
              <a:gd name="T40" fmla="*/ 153 w 334"/>
              <a:gd name="T41" fmla="*/ 13 h 333"/>
              <a:gd name="T42" fmla="*/ 186 w 334"/>
              <a:gd name="T43" fmla="*/ 7 h 333"/>
              <a:gd name="T44" fmla="*/ 147 w 334"/>
              <a:gd name="T45" fmla="*/ 7 h 333"/>
              <a:gd name="T46" fmla="*/ 320 w 334"/>
              <a:gd name="T47" fmla="*/ 141 h 333"/>
              <a:gd name="T48" fmla="*/ 332 w 334"/>
              <a:gd name="T49" fmla="*/ 139 h 333"/>
              <a:gd name="T50" fmla="*/ 313 w 334"/>
              <a:gd name="T51" fmla="*/ 116 h 333"/>
              <a:gd name="T52" fmla="*/ 6 w 334"/>
              <a:gd name="T53" fmla="*/ 161 h 333"/>
              <a:gd name="T54" fmla="*/ 2 w 334"/>
              <a:gd name="T55" fmla="*/ 195 h 333"/>
              <a:gd name="T56" fmla="*/ 14 w 334"/>
              <a:gd name="T57" fmla="*/ 193 h 333"/>
              <a:gd name="T58" fmla="*/ 311 w 334"/>
              <a:gd name="T59" fmla="*/ 95 h 333"/>
              <a:gd name="T60" fmla="*/ 290 w 334"/>
              <a:gd name="T61" fmla="*/ 63 h 333"/>
              <a:gd name="T62" fmla="*/ 205 w 334"/>
              <a:gd name="T63" fmla="*/ 17 h 333"/>
              <a:gd name="T64" fmla="*/ 237 w 334"/>
              <a:gd name="T65" fmla="*/ 22 h 333"/>
              <a:gd name="T66" fmla="*/ 200 w 334"/>
              <a:gd name="T67" fmla="*/ 9 h 333"/>
              <a:gd name="T68" fmla="*/ 272 w 334"/>
              <a:gd name="T69" fmla="*/ 53 h 333"/>
              <a:gd name="T70" fmla="*/ 280 w 334"/>
              <a:gd name="T71" fmla="*/ 44 h 333"/>
              <a:gd name="T72" fmla="*/ 251 w 334"/>
              <a:gd name="T73" fmla="*/ 37 h 333"/>
              <a:gd name="T74" fmla="*/ 272 w 334"/>
              <a:gd name="T75" fmla="*/ 281 h 333"/>
              <a:gd name="T76" fmla="*/ 280 w 334"/>
              <a:gd name="T77" fmla="*/ 290 h 333"/>
              <a:gd name="T78" fmla="*/ 321 w 334"/>
              <a:gd name="T79" fmla="*/ 214 h 333"/>
              <a:gd name="T80" fmla="*/ 306 w 334"/>
              <a:gd name="T81" fmla="*/ 249 h 333"/>
              <a:gd name="T82" fmla="*/ 325 w 334"/>
              <a:gd name="T83" fmla="*/ 221 h 333"/>
              <a:gd name="T84" fmla="*/ 322 w 334"/>
              <a:gd name="T85" fmla="*/ 166 h 333"/>
              <a:gd name="T86" fmla="*/ 325 w 334"/>
              <a:gd name="T87" fmla="*/ 199 h 333"/>
              <a:gd name="T88" fmla="*/ 334 w 334"/>
              <a:gd name="T89" fmla="*/ 167 h 333"/>
              <a:gd name="T90" fmla="*/ 20 w 334"/>
              <a:gd name="T91" fmla="*/ 218 h 333"/>
              <a:gd name="T92" fmla="*/ 20 w 334"/>
              <a:gd name="T93" fmla="*/ 247 h 333"/>
              <a:gd name="T94" fmla="*/ 31 w 334"/>
              <a:gd name="T95" fmla="*/ 241 h 333"/>
              <a:gd name="T96" fmla="*/ 229 w 334"/>
              <a:gd name="T97" fmla="*/ 309 h 333"/>
              <a:gd name="T98" fmla="*/ 234 w 334"/>
              <a:gd name="T99" fmla="*/ 320 h 333"/>
              <a:gd name="T100" fmla="*/ 252 w 334"/>
              <a:gd name="T101" fmla="*/ 297 h 333"/>
              <a:gd name="T102" fmla="*/ 35 w 334"/>
              <a:gd name="T103" fmla="*/ 270 h 333"/>
              <a:gd name="T104" fmla="*/ 63 w 334"/>
              <a:gd name="T105" fmla="*/ 290 h 333"/>
              <a:gd name="T106" fmla="*/ 105 w 334"/>
              <a:gd name="T107" fmla="*/ 309 h 333"/>
              <a:gd name="T108" fmla="*/ 76 w 334"/>
              <a:gd name="T109" fmla="*/ 307 h 333"/>
              <a:gd name="T110" fmla="*/ 108 w 334"/>
              <a:gd name="T111" fmla="*/ 317 h 333"/>
              <a:gd name="T112" fmla="*/ 129 w 334"/>
              <a:gd name="T113" fmla="*/ 317 h 333"/>
              <a:gd name="T114" fmla="*/ 153 w 334"/>
              <a:gd name="T115" fmla="*/ 333 h 333"/>
              <a:gd name="T116" fmla="*/ 154 w 334"/>
              <a:gd name="T117" fmla="*/ 321 h 333"/>
              <a:gd name="T118" fmla="*/ 174 w 334"/>
              <a:gd name="T119" fmla="*/ 328 h 333"/>
              <a:gd name="T120" fmla="*/ 208 w 334"/>
              <a:gd name="T121" fmla="*/ 3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333">
                <a:moveTo>
                  <a:pt x="167" y="70"/>
                </a:moveTo>
                <a:cubicBezTo>
                  <a:pt x="114" y="70"/>
                  <a:pt x="70" y="114"/>
                  <a:pt x="70" y="167"/>
                </a:cubicBezTo>
                <a:cubicBezTo>
                  <a:pt x="70" y="220"/>
                  <a:pt x="114" y="264"/>
                  <a:pt x="167" y="264"/>
                </a:cubicBezTo>
                <a:cubicBezTo>
                  <a:pt x="220" y="264"/>
                  <a:pt x="264" y="220"/>
                  <a:pt x="264" y="167"/>
                </a:cubicBezTo>
                <a:cubicBezTo>
                  <a:pt x="264" y="114"/>
                  <a:pt x="220" y="70"/>
                  <a:pt x="167" y="70"/>
                </a:cubicBezTo>
                <a:close/>
                <a:moveTo>
                  <a:pt x="167" y="252"/>
                </a:moveTo>
                <a:cubicBezTo>
                  <a:pt x="120" y="252"/>
                  <a:pt x="82" y="214"/>
                  <a:pt x="82" y="167"/>
                </a:cubicBezTo>
                <a:cubicBezTo>
                  <a:pt x="82" y="120"/>
                  <a:pt x="120" y="82"/>
                  <a:pt x="167" y="82"/>
                </a:cubicBezTo>
                <a:cubicBezTo>
                  <a:pt x="214" y="82"/>
                  <a:pt x="252" y="120"/>
                  <a:pt x="252" y="167"/>
                </a:cubicBezTo>
                <a:cubicBezTo>
                  <a:pt x="252" y="214"/>
                  <a:pt x="214" y="252"/>
                  <a:pt x="167" y="252"/>
                </a:cubicBezTo>
                <a:close/>
                <a:moveTo>
                  <a:pt x="166" y="116"/>
                </a:moveTo>
                <a:cubicBezTo>
                  <a:pt x="140" y="119"/>
                  <a:pt x="133" y="138"/>
                  <a:pt x="133" y="148"/>
                </a:cubicBezTo>
                <a:cubicBezTo>
                  <a:pt x="133" y="151"/>
                  <a:pt x="136" y="154"/>
                  <a:pt x="139" y="154"/>
                </a:cubicBezTo>
                <a:cubicBezTo>
                  <a:pt x="142" y="154"/>
                  <a:pt x="145" y="151"/>
                  <a:pt x="145" y="148"/>
                </a:cubicBezTo>
                <a:cubicBezTo>
                  <a:pt x="145" y="147"/>
                  <a:pt x="145" y="131"/>
                  <a:pt x="168" y="128"/>
                </a:cubicBezTo>
                <a:cubicBezTo>
                  <a:pt x="182" y="126"/>
                  <a:pt x="189" y="132"/>
                  <a:pt x="191" y="139"/>
                </a:cubicBezTo>
                <a:cubicBezTo>
                  <a:pt x="192" y="145"/>
                  <a:pt x="191" y="152"/>
                  <a:pt x="183" y="156"/>
                </a:cubicBezTo>
                <a:cubicBezTo>
                  <a:pt x="162" y="166"/>
                  <a:pt x="161" y="179"/>
                  <a:pt x="161" y="193"/>
                </a:cubicBezTo>
                <a:cubicBezTo>
                  <a:pt x="161" y="196"/>
                  <a:pt x="163" y="199"/>
                  <a:pt x="167" y="199"/>
                </a:cubicBezTo>
                <a:cubicBezTo>
                  <a:pt x="170" y="199"/>
                  <a:pt x="173" y="196"/>
                  <a:pt x="173" y="193"/>
                </a:cubicBezTo>
                <a:cubicBezTo>
                  <a:pt x="173" y="181"/>
                  <a:pt x="174" y="174"/>
                  <a:pt x="188" y="166"/>
                </a:cubicBezTo>
                <a:cubicBezTo>
                  <a:pt x="200" y="161"/>
                  <a:pt x="206" y="148"/>
                  <a:pt x="202" y="135"/>
                </a:cubicBezTo>
                <a:cubicBezTo>
                  <a:pt x="199" y="125"/>
                  <a:pt x="187" y="113"/>
                  <a:pt x="166" y="116"/>
                </a:cubicBezTo>
                <a:close/>
                <a:moveTo>
                  <a:pt x="167" y="209"/>
                </a:moveTo>
                <a:cubicBezTo>
                  <a:pt x="163" y="209"/>
                  <a:pt x="161" y="212"/>
                  <a:pt x="161" y="215"/>
                </a:cubicBezTo>
                <a:cubicBezTo>
                  <a:pt x="161" y="220"/>
                  <a:pt x="161" y="220"/>
                  <a:pt x="161" y="220"/>
                </a:cubicBezTo>
                <a:cubicBezTo>
                  <a:pt x="161" y="224"/>
                  <a:pt x="163" y="226"/>
                  <a:pt x="167" y="226"/>
                </a:cubicBezTo>
                <a:cubicBezTo>
                  <a:pt x="170" y="226"/>
                  <a:pt x="173" y="224"/>
                  <a:pt x="173" y="220"/>
                </a:cubicBezTo>
                <a:cubicBezTo>
                  <a:pt x="173" y="215"/>
                  <a:pt x="173" y="215"/>
                  <a:pt x="173" y="215"/>
                </a:cubicBezTo>
                <a:cubicBezTo>
                  <a:pt x="173" y="212"/>
                  <a:pt x="170" y="209"/>
                  <a:pt x="167" y="209"/>
                </a:cubicBezTo>
                <a:close/>
                <a:moveTo>
                  <a:pt x="22" y="96"/>
                </a:moveTo>
                <a:cubicBezTo>
                  <a:pt x="23" y="96"/>
                  <a:pt x="24" y="97"/>
                  <a:pt x="25" y="97"/>
                </a:cubicBezTo>
                <a:cubicBezTo>
                  <a:pt x="27" y="97"/>
                  <a:pt x="29" y="96"/>
                  <a:pt x="30" y="94"/>
                </a:cubicBezTo>
                <a:cubicBezTo>
                  <a:pt x="35" y="86"/>
                  <a:pt x="39" y="79"/>
                  <a:pt x="44" y="72"/>
                </a:cubicBezTo>
                <a:cubicBezTo>
                  <a:pt x="46" y="69"/>
                  <a:pt x="46" y="66"/>
                  <a:pt x="43" y="64"/>
                </a:cubicBezTo>
                <a:cubicBezTo>
                  <a:pt x="41" y="62"/>
                  <a:pt x="37" y="62"/>
                  <a:pt x="35" y="65"/>
                </a:cubicBezTo>
                <a:cubicBezTo>
                  <a:pt x="29" y="72"/>
                  <a:pt x="24" y="80"/>
                  <a:pt x="20" y="88"/>
                </a:cubicBezTo>
                <a:cubicBezTo>
                  <a:pt x="18" y="91"/>
                  <a:pt x="19" y="94"/>
                  <a:pt x="22" y="96"/>
                </a:cubicBezTo>
                <a:close/>
                <a:moveTo>
                  <a:pt x="58" y="55"/>
                </a:moveTo>
                <a:cubicBezTo>
                  <a:pt x="59" y="55"/>
                  <a:pt x="61" y="54"/>
                  <a:pt x="62" y="53"/>
                </a:cubicBezTo>
                <a:cubicBezTo>
                  <a:pt x="68" y="47"/>
                  <a:pt x="75" y="42"/>
                  <a:pt x="82" y="37"/>
                </a:cubicBezTo>
                <a:cubicBezTo>
                  <a:pt x="85" y="36"/>
                  <a:pt x="85" y="32"/>
                  <a:pt x="84" y="29"/>
                </a:cubicBezTo>
                <a:cubicBezTo>
                  <a:pt x="82" y="26"/>
                  <a:pt x="78" y="26"/>
                  <a:pt x="75" y="27"/>
                </a:cubicBezTo>
                <a:cubicBezTo>
                  <a:pt x="68" y="32"/>
                  <a:pt x="60" y="38"/>
                  <a:pt x="54" y="44"/>
                </a:cubicBezTo>
                <a:cubicBezTo>
                  <a:pt x="51" y="47"/>
                  <a:pt x="51" y="50"/>
                  <a:pt x="53" y="53"/>
                </a:cubicBezTo>
                <a:cubicBezTo>
                  <a:pt x="54" y="54"/>
                  <a:pt x="56" y="55"/>
                  <a:pt x="58" y="55"/>
                </a:cubicBezTo>
                <a:close/>
                <a:moveTo>
                  <a:pt x="102" y="26"/>
                </a:moveTo>
                <a:cubicBezTo>
                  <a:pt x="103" y="26"/>
                  <a:pt x="104" y="26"/>
                  <a:pt x="104" y="25"/>
                </a:cubicBezTo>
                <a:cubicBezTo>
                  <a:pt x="112" y="22"/>
                  <a:pt x="120" y="19"/>
                  <a:pt x="128" y="17"/>
                </a:cubicBezTo>
                <a:cubicBezTo>
                  <a:pt x="132" y="16"/>
                  <a:pt x="134" y="13"/>
                  <a:pt x="133" y="10"/>
                </a:cubicBezTo>
                <a:cubicBezTo>
                  <a:pt x="132" y="6"/>
                  <a:pt x="129" y="4"/>
                  <a:pt x="126" y="5"/>
                </a:cubicBezTo>
                <a:cubicBezTo>
                  <a:pt x="117" y="7"/>
                  <a:pt x="108" y="11"/>
                  <a:pt x="99" y="14"/>
                </a:cubicBezTo>
                <a:cubicBezTo>
                  <a:pt x="96" y="16"/>
                  <a:pt x="95" y="19"/>
                  <a:pt x="96" y="22"/>
                </a:cubicBezTo>
                <a:cubicBezTo>
                  <a:pt x="97" y="24"/>
                  <a:pt x="100" y="26"/>
                  <a:pt x="102" y="26"/>
                </a:cubicBezTo>
                <a:close/>
                <a:moveTo>
                  <a:pt x="7" y="147"/>
                </a:moveTo>
                <a:cubicBezTo>
                  <a:pt x="7" y="147"/>
                  <a:pt x="8" y="147"/>
                  <a:pt x="8" y="147"/>
                </a:cubicBezTo>
                <a:cubicBezTo>
                  <a:pt x="11" y="147"/>
                  <a:pt x="14" y="145"/>
                  <a:pt x="14" y="142"/>
                </a:cubicBezTo>
                <a:cubicBezTo>
                  <a:pt x="15" y="133"/>
                  <a:pt x="17" y="125"/>
                  <a:pt x="20" y="117"/>
                </a:cubicBezTo>
                <a:cubicBezTo>
                  <a:pt x="21" y="114"/>
                  <a:pt x="20" y="110"/>
                  <a:pt x="16" y="109"/>
                </a:cubicBezTo>
                <a:cubicBezTo>
                  <a:pt x="13" y="108"/>
                  <a:pt x="10" y="110"/>
                  <a:pt x="9" y="113"/>
                </a:cubicBezTo>
                <a:cubicBezTo>
                  <a:pt x="6" y="122"/>
                  <a:pt x="4" y="131"/>
                  <a:pt x="2" y="140"/>
                </a:cubicBezTo>
                <a:cubicBezTo>
                  <a:pt x="2" y="143"/>
                  <a:pt x="4" y="146"/>
                  <a:pt x="7" y="147"/>
                </a:cubicBezTo>
                <a:close/>
                <a:moveTo>
                  <a:pt x="153" y="13"/>
                </a:moveTo>
                <a:cubicBezTo>
                  <a:pt x="153" y="13"/>
                  <a:pt x="154" y="13"/>
                  <a:pt x="154" y="13"/>
                </a:cubicBezTo>
                <a:cubicBezTo>
                  <a:pt x="162" y="12"/>
                  <a:pt x="171" y="12"/>
                  <a:pt x="179" y="12"/>
                </a:cubicBezTo>
                <a:cubicBezTo>
                  <a:pt x="183" y="13"/>
                  <a:pt x="186" y="10"/>
                  <a:pt x="186" y="7"/>
                </a:cubicBezTo>
                <a:cubicBezTo>
                  <a:pt x="186" y="4"/>
                  <a:pt x="184" y="1"/>
                  <a:pt x="180" y="1"/>
                </a:cubicBezTo>
                <a:cubicBezTo>
                  <a:pt x="171" y="0"/>
                  <a:pt x="162" y="0"/>
                  <a:pt x="153" y="1"/>
                </a:cubicBezTo>
                <a:cubicBezTo>
                  <a:pt x="149" y="1"/>
                  <a:pt x="147" y="4"/>
                  <a:pt x="147" y="7"/>
                </a:cubicBezTo>
                <a:cubicBezTo>
                  <a:pt x="147" y="10"/>
                  <a:pt x="150" y="13"/>
                  <a:pt x="153" y="13"/>
                </a:cubicBezTo>
                <a:close/>
                <a:moveTo>
                  <a:pt x="313" y="116"/>
                </a:moveTo>
                <a:cubicBezTo>
                  <a:pt x="316" y="124"/>
                  <a:pt x="318" y="132"/>
                  <a:pt x="320" y="141"/>
                </a:cubicBezTo>
                <a:cubicBezTo>
                  <a:pt x="320" y="144"/>
                  <a:pt x="323" y="146"/>
                  <a:pt x="326" y="146"/>
                </a:cubicBezTo>
                <a:cubicBezTo>
                  <a:pt x="326" y="146"/>
                  <a:pt x="326" y="146"/>
                  <a:pt x="327" y="146"/>
                </a:cubicBezTo>
                <a:cubicBezTo>
                  <a:pt x="330" y="145"/>
                  <a:pt x="332" y="142"/>
                  <a:pt x="332" y="139"/>
                </a:cubicBezTo>
                <a:cubicBezTo>
                  <a:pt x="330" y="130"/>
                  <a:pt x="328" y="121"/>
                  <a:pt x="325" y="112"/>
                </a:cubicBezTo>
                <a:cubicBezTo>
                  <a:pt x="324" y="109"/>
                  <a:pt x="320" y="107"/>
                  <a:pt x="317" y="108"/>
                </a:cubicBezTo>
                <a:cubicBezTo>
                  <a:pt x="314" y="110"/>
                  <a:pt x="312" y="113"/>
                  <a:pt x="313" y="116"/>
                </a:cubicBezTo>
                <a:close/>
                <a:moveTo>
                  <a:pt x="14" y="193"/>
                </a:moveTo>
                <a:cubicBezTo>
                  <a:pt x="13" y="184"/>
                  <a:pt x="12" y="176"/>
                  <a:pt x="12" y="167"/>
                </a:cubicBezTo>
                <a:cubicBezTo>
                  <a:pt x="12" y="164"/>
                  <a:pt x="9" y="161"/>
                  <a:pt x="6" y="161"/>
                </a:cubicBezTo>
                <a:cubicBezTo>
                  <a:pt x="6" y="161"/>
                  <a:pt x="6" y="161"/>
                  <a:pt x="6" y="161"/>
                </a:cubicBezTo>
                <a:cubicBezTo>
                  <a:pt x="3" y="161"/>
                  <a:pt x="0" y="164"/>
                  <a:pt x="0" y="167"/>
                </a:cubicBezTo>
                <a:cubicBezTo>
                  <a:pt x="0" y="177"/>
                  <a:pt x="1" y="186"/>
                  <a:pt x="2" y="195"/>
                </a:cubicBezTo>
                <a:cubicBezTo>
                  <a:pt x="3" y="198"/>
                  <a:pt x="5" y="200"/>
                  <a:pt x="8" y="200"/>
                </a:cubicBezTo>
                <a:cubicBezTo>
                  <a:pt x="9" y="200"/>
                  <a:pt x="9" y="200"/>
                  <a:pt x="9" y="200"/>
                </a:cubicBezTo>
                <a:cubicBezTo>
                  <a:pt x="12" y="199"/>
                  <a:pt x="15" y="196"/>
                  <a:pt x="14" y="193"/>
                </a:cubicBezTo>
                <a:close/>
                <a:moveTo>
                  <a:pt x="303" y="93"/>
                </a:moveTo>
                <a:cubicBezTo>
                  <a:pt x="304" y="95"/>
                  <a:pt x="306" y="96"/>
                  <a:pt x="308" y="96"/>
                </a:cubicBezTo>
                <a:cubicBezTo>
                  <a:pt x="309" y="96"/>
                  <a:pt x="310" y="96"/>
                  <a:pt x="311" y="95"/>
                </a:cubicBezTo>
                <a:cubicBezTo>
                  <a:pt x="314" y="93"/>
                  <a:pt x="315" y="90"/>
                  <a:pt x="314" y="87"/>
                </a:cubicBezTo>
                <a:cubicBezTo>
                  <a:pt x="309" y="79"/>
                  <a:pt x="304" y="71"/>
                  <a:pt x="298" y="64"/>
                </a:cubicBezTo>
                <a:cubicBezTo>
                  <a:pt x="296" y="61"/>
                  <a:pt x="293" y="61"/>
                  <a:pt x="290" y="63"/>
                </a:cubicBezTo>
                <a:cubicBezTo>
                  <a:pt x="287" y="65"/>
                  <a:pt x="287" y="69"/>
                  <a:pt x="289" y="71"/>
                </a:cubicBezTo>
                <a:cubicBezTo>
                  <a:pt x="294" y="78"/>
                  <a:pt x="299" y="85"/>
                  <a:pt x="303" y="93"/>
                </a:cubicBezTo>
                <a:close/>
                <a:moveTo>
                  <a:pt x="205" y="17"/>
                </a:moveTo>
                <a:cubicBezTo>
                  <a:pt x="213" y="19"/>
                  <a:pt x="221" y="21"/>
                  <a:pt x="229" y="25"/>
                </a:cubicBezTo>
                <a:cubicBezTo>
                  <a:pt x="230" y="25"/>
                  <a:pt x="230" y="25"/>
                  <a:pt x="231" y="25"/>
                </a:cubicBezTo>
                <a:cubicBezTo>
                  <a:pt x="233" y="25"/>
                  <a:pt x="236" y="24"/>
                  <a:pt x="237" y="22"/>
                </a:cubicBezTo>
                <a:cubicBezTo>
                  <a:pt x="238" y="19"/>
                  <a:pt x="237" y="15"/>
                  <a:pt x="234" y="14"/>
                </a:cubicBezTo>
                <a:cubicBezTo>
                  <a:pt x="225" y="10"/>
                  <a:pt x="216" y="7"/>
                  <a:pt x="207" y="5"/>
                </a:cubicBezTo>
                <a:cubicBezTo>
                  <a:pt x="204" y="4"/>
                  <a:pt x="201" y="6"/>
                  <a:pt x="200" y="9"/>
                </a:cubicBezTo>
                <a:cubicBezTo>
                  <a:pt x="199" y="13"/>
                  <a:pt x="201" y="16"/>
                  <a:pt x="205" y="17"/>
                </a:cubicBezTo>
                <a:close/>
                <a:moveTo>
                  <a:pt x="251" y="37"/>
                </a:moveTo>
                <a:cubicBezTo>
                  <a:pt x="258" y="42"/>
                  <a:pt x="265" y="47"/>
                  <a:pt x="272" y="53"/>
                </a:cubicBezTo>
                <a:cubicBezTo>
                  <a:pt x="273" y="54"/>
                  <a:pt x="274" y="54"/>
                  <a:pt x="276" y="54"/>
                </a:cubicBezTo>
                <a:cubicBezTo>
                  <a:pt x="277" y="54"/>
                  <a:pt x="279" y="54"/>
                  <a:pt x="280" y="52"/>
                </a:cubicBezTo>
                <a:cubicBezTo>
                  <a:pt x="282" y="50"/>
                  <a:pt x="282" y="46"/>
                  <a:pt x="280" y="44"/>
                </a:cubicBezTo>
                <a:cubicBezTo>
                  <a:pt x="273" y="38"/>
                  <a:pt x="266" y="32"/>
                  <a:pt x="258" y="27"/>
                </a:cubicBezTo>
                <a:cubicBezTo>
                  <a:pt x="255" y="25"/>
                  <a:pt x="251" y="26"/>
                  <a:pt x="250" y="29"/>
                </a:cubicBezTo>
                <a:cubicBezTo>
                  <a:pt x="248" y="31"/>
                  <a:pt x="249" y="35"/>
                  <a:pt x="251" y="37"/>
                </a:cubicBezTo>
                <a:close/>
                <a:moveTo>
                  <a:pt x="298" y="261"/>
                </a:moveTo>
                <a:cubicBezTo>
                  <a:pt x="295" y="259"/>
                  <a:pt x="291" y="260"/>
                  <a:pt x="289" y="262"/>
                </a:cubicBezTo>
                <a:cubicBezTo>
                  <a:pt x="284" y="269"/>
                  <a:pt x="278" y="275"/>
                  <a:pt x="272" y="281"/>
                </a:cubicBezTo>
                <a:cubicBezTo>
                  <a:pt x="270" y="283"/>
                  <a:pt x="269" y="287"/>
                  <a:pt x="272" y="289"/>
                </a:cubicBezTo>
                <a:cubicBezTo>
                  <a:pt x="273" y="291"/>
                  <a:pt x="274" y="291"/>
                  <a:pt x="276" y="291"/>
                </a:cubicBezTo>
                <a:cubicBezTo>
                  <a:pt x="278" y="291"/>
                  <a:pt x="279" y="291"/>
                  <a:pt x="280" y="290"/>
                </a:cubicBezTo>
                <a:cubicBezTo>
                  <a:pt x="287" y="284"/>
                  <a:pt x="293" y="277"/>
                  <a:pt x="299" y="270"/>
                </a:cubicBezTo>
                <a:cubicBezTo>
                  <a:pt x="301" y="267"/>
                  <a:pt x="300" y="263"/>
                  <a:pt x="298" y="261"/>
                </a:cubicBezTo>
                <a:close/>
                <a:moveTo>
                  <a:pt x="321" y="214"/>
                </a:moveTo>
                <a:cubicBezTo>
                  <a:pt x="318" y="212"/>
                  <a:pt x="315" y="214"/>
                  <a:pt x="314" y="217"/>
                </a:cubicBezTo>
                <a:cubicBezTo>
                  <a:pt x="311" y="225"/>
                  <a:pt x="307" y="233"/>
                  <a:pt x="303" y="241"/>
                </a:cubicBezTo>
                <a:cubicBezTo>
                  <a:pt x="302" y="244"/>
                  <a:pt x="303" y="247"/>
                  <a:pt x="306" y="249"/>
                </a:cubicBezTo>
                <a:cubicBezTo>
                  <a:pt x="307" y="249"/>
                  <a:pt x="308" y="250"/>
                  <a:pt x="309" y="250"/>
                </a:cubicBezTo>
                <a:cubicBezTo>
                  <a:pt x="311" y="250"/>
                  <a:pt x="313" y="248"/>
                  <a:pt x="314" y="246"/>
                </a:cubicBezTo>
                <a:cubicBezTo>
                  <a:pt x="318" y="238"/>
                  <a:pt x="322" y="230"/>
                  <a:pt x="325" y="221"/>
                </a:cubicBezTo>
                <a:cubicBezTo>
                  <a:pt x="326" y="218"/>
                  <a:pt x="324" y="215"/>
                  <a:pt x="321" y="214"/>
                </a:cubicBezTo>
                <a:close/>
                <a:moveTo>
                  <a:pt x="328" y="160"/>
                </a:moveTo>
                <a:cubicBezTo>
                  <a:pt x="325" y="160"/>
                  <a:pt x="322" y="163"/>
                  <a:pt x="322" y="166"/>
                </a:cubicBezTo>
                <a:cubicBezTo>
                  <a:pt x="322" y="167"/>
                  <a:pt x="322" y="167"/>
                  <a:pt x="322" y="167"/>
                </a:cubicBezTo>
                <a:cubicBezTo>
                  <a:pt x="322" y="176"/>
                  <a:pt x="321" y="184"/>
                  <a:pt x="320" y="193"/>
                </a:cubicBezTo>
                <a:cubicBezTo>
                  <a:pt x="319" y="196"/>
                  <a:pt x="322" y="199"/>
                  <a:pt x="325" y="199"/>
                </a:cubicBezTo>
                <a:cubicBezTo>
                  <a:pt x="325" y="199"/>
                  <a:pt x="326" y="199"/>
                  <a:pt x="326" y="199"/>
                </a:cubicBezTo>
                <a:cubicBezTo>
                  <a:pt x="329" y="199"/>
                  <a:pt x="331" y="197"/>
                  <a:pt x="332" y="194"/>
                </a:cubicBezTo>
                <a:cubicBezTo>
                  <a:pt x="333" y="185"/>
                  <a:pt x="334" y="176"/>
                  <a:pt x="334" y="167"/>
                </a:cubicBezTo>
                <a:cubicBezTo>
                  <a:pt x="334" y="166"/>
                  <a:pt x="334" y="166"/>
                  <a:pt x="334" y="166"/>
                </a:cubicBezTo>
                <a:cubicBezTo>
                  <a:pt x="334" y="163"/>
                  <a:pt x="331" y="160"/>
                  <a:pt x="328" y="160"/>
                </a:cubicBezTo>
                <a:close/>
                <a:moveTo>
                  <a:pt x="20" y="218"/>
                </a:moveTo>
                <a:cubicBezTo>
                  <a:pt x="19" y="214"/>
                  <a:pt x="16" y="213"/>
                  <a:pt x="13" y="214"/>
                </a:cubicBezTo>
                <a:cubicBezTo>
                  <a:pt x="10" y="215"/>
                  <a:pt x="8" y="218"/>
                  <a:pt x="9" y="222"/>
                </a:cubicBezTo>
                <a:cubicBezTo>
                  <a:pt x="12" y="230"/>
                  <a:pt x="16" y="239"/>
                  <a:pt x="20" y="247"/>
                </a:cubicBezTo>
                <a:cubicBezTo>
                  <a:pt x="21" y="249"/>
                  <a:pt x="23" y="250"/>
                  <a:pt x="26" y="250"/>
                </a:cubicBezTo>
                <a:cubicBezTo>
                  <a:pt x="26" y="250"/>
                  <a:pt x="27" y="250"/>
                  <a:pt x="28" y="249"/>
                </a:cubicBezTo>
                <a:cubicBezTo>
                  <a:pt x="31" y="248"/>
                  <a:pt x="32" y="244"/>
                  <a:pt x="31" y="241"/>
                </a:cubicBezTo>
                <a:cubicBezTo>
                  <a:pt x="27" y="234"/>
                  <a:pt x="23" y="226"/>
                  <a:pt x="20" y="218"/>
                </a:cubicBezTo>
                <a:close/>
                <a:moveTo>
                  <a:pt x="252" y="297"/>
                </a:moveTo>
                <a:cubicBezTo>
                  <a:pt x="245" y="301"/>
                  <a:pt x="237" y="306"/>
                  <a:pt x="229" y="309"/>
                </a:cubicBezTo>
                <a:cubicBezTo>
                  <a:pt x="226" y="310"/>
                  <a:pt x="225" y="314"/>
                  <a:pt x="226" y="317"/>
                </a:cubicBezTo>
                <a:cubicBezTo>
                  <a:pt x="227" y="319"/>
                  <a:pt x="229" y="320"/>
                  <a:pt x="232" y="320"/>
                </a:cubicBezTo>
                <a:cubicBezTo>
                  <a:pt x="233" y="320"/>
                  <a:pt x="233" y="320"/>
                  <a:pt x="234" y="320"/>
                </a:cubicBezTo>
                <a:cubicBezTo>
                  <a:pt x="243" y="316"/>
                  <a:pt x="251" y="312"/>
                  <a:pt x="258" y="307"/>
                </a:cubicBezTo>
                <a:cubicBezTo>
                  <a:pt x="261" y="305"/>
                  <a:pt x="262" y="301"/>
                  <a:pt x="260" y="298"/>
                </a:cubicBezTo>
                <a:cubicBezTo>
                  <a:pt x="258" y="296"/>
                  <a:pt x="255" y="295"/>
                  <a:pt x="252" y="297"/>
                </a:cubicBezTo>
                <a:close/>
                <a:moveTo>
                  <a:pt x="45" y="262"/>
                </a:moveTo>
                <a:cubicBezTo>
                  <a:pt x="43" y="260"/>
                  <a:pt x="39" y="259"/>
                  <a:pt x="36" y="261"/>
                </a:cubicBezTo>
                <a:cubicBezTo>
                  <a:pt x="34" y="263"/>
                  <a:pt x="33" y="267"/>
                  <a:pt x="35" y="270"/>
                </a:cubicBezTo>
                <a:cubicBezTo>
                  <a:pt x="41" y="277"/>
                  <a:pt x="47" y="284"/>
                  <a:pt x="54" y="290"/>
                </a:cubicBezTo>
                <a:cubicBezTo>
                  <a:pt x="55" y="291"/>
                  <a:pt x="57" y="292"/>
                  <a:pt x="58" y="292"/>
                </a:cubicBezTo>
                <a:cubicBezTo>
                  <a:pt x="60" y="292"/>
                  <a:pt x="61" y="291"/>
                  <a:pt x="63" y="290"/>
                </a:cubicBezTo>
                <a:cubicBezTo>
                  <a:pt x="65" y="287"/>
                  <a:pt x="65" y="283"/>
                  <a:pt x="62" y="281"/>
                </a:cubicBezTo>
                <a:cubicBezTo>
                  <a:pt x="56" y="275"/>
                  <a:pt x="50" y="269"/>
                  <a:pt x="45" y="262"/>
                </a:cubicBezTo>
                <a:close/>
                <a:moveTo>
                  <a:pt x="105" y="309"/>
                </a:moveTo>
                <a:cubicBezTo>
                  <a:pt x="97" y="306"/>
                  <a:pt x="90" y="302"/>
                  <a:pt x="82" y="297"/>
                </a:cubicBezTo>
                <a:cubicBezTo>
                  <a:pt x="80" y="295"/>
                  <a:pt x="76" y="296"/>
                  <a:pt x="74" y="299"/>
                </a:cubicBezTo>
                <a:cubicBezTo>
                  <a:pt x="72" y="301"/>
                  <a:pt x="73" y="305"/>
                  <a:pt x="76" y="307"/>
                </a:cubicBezTo>
                <a:cubicBezTo>
                  <a:pt x="84" y="312"/>
                  <a:pt x="92" y="316"/>
                  <a:pt x="100" y="320"/>
                </a:cubicBezTo>
                <a:cubicBezTo>
                  <a:pt x="101" y="320"/>
                  <a:pt x="102" y="321"/>
                  <a:pt x="103" y="321"/>
                </a:cubicBezTo>
                <a:cubicBezTo>
                  <a:pt x="105" y="321"/>
                  <a:pt x="107" y="319"/>
                  <a:pt x="108" y="317"/>
                </a:cubicBezTo>
                <a:cubicBezTo>
                  <a:pt x="109" y="314"/>
                  <a:pt x="108" y="310"/>
                  <a:pt x="105" y="309"/>
                </a:cubicBezTo>
                <a:close/>
                <a:moveTo>
                  <a:pt x="154" y="321"/>
                </a:moveTo>
                <a:cubicBezTo>
                  <a:pt x="146" y="321"/>
                  <a:pt x="137" y="319"/>
                  <a:pt x="129" y="317"/>
                </a:cubicBezTo>
                <a:cubicBezTo>
                  <a:pt x="126" y="317"/>
                  <a:pt x="123" y="318"/>
                  <a:pt x="122" y="322"/>
                </a:cubicBezTo>
                <a:cubicBezTo>
                  <a:pt x="121" y="325"/>
                  <a:pt x="123" y="328"/>
                  <a:pt x="126" y="329"/>
                </a:cubicBezTo>
                <a:cubicBezTo>
                  <a:pt x="135" y="331"/>
                  <a:pt x="144" y="333"/>
                  <a:pt x="153" y="333"/>
                </a:cubicBezTo>
                <a:cubicBezTo>
                  <a:pt x="154" y="333"/>
                  <a:pt x="154" y="333"/>
                  <a:pt x="154" y="333"/>
                </a:cubicBezTo>
                <a:cubicBezTo>
                  <a:pt x="157" y="333"/>
                  <a:pt x="160" y="331"/>
                  <a:pt x="160" y="328"/>
                </a:cubicBezTo>
                <a:cubicBezTo>
                  <a:pt x="160" y="325"/>
                  <a:pt x="158" y="322"/>
                  <a:pt x="154" y="321"/>
                </a:cubicBezTo>
                <a:close/>
                <a:moveTo>
                  <a:pt x="205" y="317"/>
                </a:moveTo>
                <a:cubicBezTo>
                  <a:pt x="197" y="319"/>
                  <a:pt x="188" y="321"/>
                  <a:pt x="180" y="321"/>
                </a:cubicBezTo>
                <a:cubicBezTo>
                  <a:pt x="177" y="322"/>
                  <a:pt x="174" y="325"/>
                  <a:pt x="174" y="328"/>
                </a:cubicBezTo>
                <a:cubicBezTo>
                  <a:pt x="175" y="331"/>
                  <a:pt x="177" y="333"/>
                  <a:pt x="180" y="333"/>
                </a:cubicBezTo>
                <a:cubicBezTo>
                  <a:pt x="181" y="333"/>
                  <a:pt x="181" y="333"/>
                  <a:pt x="181" y="333"/>
                </a:cubicBezTo>
                <a:cubicBezTo>
                  <a:pt x="190" y="333"/>
                  <a:pt x="199" y="331"/>
                  <a:pt x="208" y="329"/>
                </a:cubicBezTo>
                <a:cubicBezTo>
                  <a:pt x="211" y="328"/>
                  <a:pt x="213" y="325"/>
                  <a:pt x="212" y="322"/>
                </a:cubicBezTo>
                <a:cubicBezTo>
                  <a:pt x="212" y="318"/>
                  <a:pt x="208" y="316"/>
                  <a:pt x="205" y="317"/>
                </a:cubicBezTo>
                <a:close/>
              </a:path>
            </a:pathLst>
          </a:custGeom>
          <a:solidFill>
            <a:schemeClr val="tx2"/>
          </a:solidFill>
          <a:ln>
            <a:noFill/>
          </a:ln>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grpSp>
        <p:nvGrpSpPr>
          <p:cNvPr id="38" name="Group 37"/>
          <p:cNvGrpSpPr/>
          <p:nvPr/>
        </p:nvGrpSpPr>
        <p:grpSpPr>
          <a:xfrm>
            <a:off x="10464299" y="3244597"/>
            <a:ext cx="375103" cy="375103"/>
            <a:chOff x="-1057275" y="2817813"/>
            <a:chExt cx="360362" cy="360362"/>
          </a:xfrm>
          <a:solidFill>
            <a:schemeClr val="tx2"/>
          </a:solidFill>
        </p:grpSpPr>
        <p:sp>
          <p:nvSpPr>
            <p:cNvPr id="21" name="Freeform 15"/>
            <p:cNvSpPr>
              <a:spLocks noEditPoints="1"/>
            </p:cNvSpPr>
            <p:nvPr/>
          </p:nvSpPr>
          <p:spPr bwMode="auto">
            <a:xfrm>
              <a:off x="-1057275" y="2817813"/>
              <a:ext cx="360362" cy="36036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2 h 96"/>
                <a:gd name="T12" fmla="*/ 4 w 96"/>
                <a:gd name="T13" fmla="*/ 48 h 96"/>
                <a:gd name="T14" fmla="*/ 48 w 96"/>
                <a:gd name="T15" fmla="*/ 4 h 96"/>
                <a:gd name="T16" fmla="*/ 92 w 96"/>
                <a:gd name="T17" fmla="*/ 48 h 96"/>
                <a:gd name="T18" fmla="*/ 48 w 96"/>
                <a:gd name="T1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48" y="92"/>
                  </a:moveTo>
                  <a:cubicBezTo>
                    <a:pt x="24" y="92"/>
                    <a:pt x="4" y="72"/>
                    <a:pt x="4" y="48"/>
                  </a:cubicBezTo>
                  <a:cubicBezTo>
                    <a:pt x="4" y="24"/>
                    <a:pt x="24" y="4"/>
                    <a:pt x="48" y="4"/>
                  </a:cubicBezTo>
                  <a:cubicBezTo>
                    <a:pt x="72" y="4"/>
                    <a:pt x="92" y="24"/>
                    <a:pt x="92" y="48"/>
                  </a:cubicBezTo>
                  <a:cubicBezTo>
                    <a:pt x="92" y="72"/>
                    <a:pt x="72" y="92"/>
                    <a:pt x="4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22" name="Freeform 16"/>
            <p:cNvSpPr>
              <a:spLocks noEditPoints="1"/>
            </p:cNvSpPr>
            <p:nvPr/>
          </p:nvSpPr>
          <p:spPr bwMode="auto">
            <a:xfrm>
              <a:off x="-906463" y="2862263"/>
              <a:ext cx="58737" cy="60325"/>
            </a:xfrm>
            <a:custGeom>
              <a:avLst/>
              <a:gdLst>
                <a:gd name="T0" fmla="*/ 8 w 16"/>
                <a:gd name="T1" fmla="*/ 16 h 16"/>
                <a:gd name="T2" fmla="*/ 16 w 16"/>
                <a:gd name="T3" fmla="*/ 8 h 16"/>
                <a:gd name="T4" fmla="*/ 8 w 16"/>
                <a:gd name="T5" fmla="*/ 0 h 16"/>
                <a:gd name="T6" fmla="*/ 0 w 16"/>
                <a:gd name="T7" fmla="*/ 8 h 16"/>
                <a:gd name="T8" fmla="*/ 8 w 16"/>
                <a:gd name="T9" fmla="*/ 16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12" y="16"/>
                    <a:pt x="16" y="12"/>
                    <a:pt x="16" y="8"/>
                  </a:cubicBezTo>
                  <a:cubicBezTo>
                    <a:pt x="16" y="4"/>
                    <a:pt x="12" y="0"/>
                    <a:pt x="8" y="0"/>
                  </a:cubicBezTo>
                  <a:cubicBezTo>
                    <a:pt x="4" y="0"/>
                    <a:pt x="0" y="4"/>
                    <a:pt x="0" y="8"/>
                  </a:cubicBezTo>
                  <a:cubicBezTo>
                    <a:pt x="0" y="12"/>
                    <a:pt x="4" y="16"/>
                    <a:pt x="8" y="16"/>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25" name="Freeform 17"/>
            <p:cNvSpPr>
              <a:spLocks noEditPoints="1"/>
            </p:cNvSpPr>
            <p:nvPr/>
          </p:nvSpPr>
          <p:spPr bwMode="auto">
            <a:xfrm>
              <a:off x="-930275" y="2938463"/>
              <a:ext cx="106362" cy="195262"/>
            </a:xfrm>
            <a:custGeom>
              <a:avLst/>
              <a:gdLst>
                <a:gd name="T0" fmla="*/ 20 w 28"/>
                <a:gd name="T1" fmla="*/ 0 h 52"/>
                <a:gd name="T2" fmla="*/ 8 w 28"/>
                <a:gd name="T3" fmla="*/ 0 h 52"/>
                <a:gd name="T4" fmla="*/ 2 w 28"/>
                <a:gd name="T5" fmla="*/ 6 h 52"/>
                <a:gd name="T6" fmla="*/ 0 w 28"/>
                <a:gd name="T7" fmla="*/ 22 h 52"/>
                <a:gd name="T8" fmla="*/ 2 w 28"/>
                <a:gd name="T9" fmla="*/ 26 h 52"/>
                <a:gd name="T10" fmla="*/ 4 w 28"/>
                <a:gd name="T11" fmla="*/ 28 h 52"/>
                <a:gd name="T12" fmla="*/ 6 w 28"/>
                <a:gd name="T13" fmla="*/ 50 h 52"/>
                <a:gd name="T14" fmla="*/ 8 w 28"/>
                <a:gd name="T15" fmla="*/ 52 h 52"/>
                <a:gd name="T16" fmla="*/ 20 w 28"/>
                <a:gd name="T17" fmla="*/ 52 h 52"/>
                <a:gd name="T18" fmla="*/ 22 w 28"/>
                <a:gd name="T19" fmla="*/ 50 h 52"/>
                <a:gd name="T20" fmla="*/ 24 w 28"/>
                <a:gd name="T21" fmla="*/ 28 h 52"/>
                <a:gd name="T22" fmla="*/ 26 w 28"/>
                <a:gd name="T23" fmla="*/ 26 h 52"/>
                <a:gd name="T24" fmla="*/ 28 w 28"/>
                <a:gd name="T25" fmla="*/ 22 h 52"/>
                <a:gd name="T26" fmla="*/ 26 w 28"/>
                <a:gd name="T27" fmla="*/ 6 h 52"/>
                <a:gd name="T28" fmla="*/ 20 w 28"/>
                <a:gd name="T29" fmla="*/ 0 h 52"/>
                <a:gd name="T30" fmla="*/ 23 w 28"/>
                <a:gd name="T31" fmla="*/ 23 h 52"/>
                <a:gd name="T32" fmla="*/ 22 w 28"/>
                <a:gd name="T33" fmla="*/ 24 h 52"/>
                <a:gd name="T34" fmla="*/ 20 w 28"/>
                <a:gd name="T35" fmla="*/ 26 h 52"/>
                <a:gd name="T36" fmla="*/ 18 w 28"/>
                <a:gd name="T37" fmla="*/ 48 h 52"/>
                <a:gd name="T38" fmla="*/ 10 w 28"/>
                <a:gd name="T39" fmla="*/ 48 h 52"/>
                <a:gd name="T40" fmla="*/ 8 w 28"/>
                <a:gd name="T41" fmla="*/ 26 h 52"/>
                <a:gd name="T42" fmla="*/ 6 w 28"/>
                <a:gd name="T43" fmla="*/ 24 h 52"/>
                <a:gd name="T44" fmla="*/ 5 w 28"/>
                <a:gd name="T45" fmla="*/ 23 h 52"/>
                <a:gd name="T46" fmla="*/ 4 w 28"/>
                <a:gd name="T47" fmla="*/ 22 h 52"/>
                <a:gd name="T48" fmla="*/ 6 w 28"/>
                <a:gd name="T49" fmla="*/ 6 h 52"/>
                <a:gd name="T50" fmla="*/ 8 w 28"/>
                <a:gd name="T51" fmla="*/ 4 h 52"/>
                <a:gd name="T52" fmla="*/ 20 w 28"/>
                <a:gd name="T53" fmla="*/ 4 h 52"/>
                <a:gd name="T54" fmla="*/ 22 w 28"/>
                <a:gd name="T55" fmla="*/ 6 h 52"/>
                <a:gd name="T56" fmla="*/ 24 w 28"/>
                <a:gd name="T57" fmla="*/ 22 h 52"/>
                <a:gd name="T58" fmla="*/ 23 w 28"/>
                <a:gd name="T5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52">
                  <a:moveTo>
                    <a:pt x="20" y="0"/>
                  </a:moveTo>
                  <a:cubicBezTo>
                    <a:pt x="8" y="0"/>
                    <a:pt x="8" y="0"/>
                    <a:pt x="8" y="0"/>
                  </a:cubicBezTo>
                  <a:cubicBezTo>
                    <a:pt x="5" y="0"/>
                    <a:pt x="2" y="2"/>
                    <a:pt x="2" y="6"/>
                  </a:cubicBezTo>
                  <a:cubicBezTo>
                    <a:pt x="0" y="22"/>
                    <a:pt x="0" y="22"/>
                    <a:pt x="0" y="22"/>
                  </a:cubicBezTo>
                  <a:cubicBezTo>
                    <a:pt x="0" y="23"/>
                    <a:pt x="1" y="25"/>
                    <a:pt x="2" y="26"/>
                  </a:cubicBezTo>
                  <a:cubicBezTo>
                    <a:pt x="3" y="27"/>
                    <a:pt x="4" y="27"/>
                    <a:pt x="4" y="28"/>
                  </a:cubicBezTo>
                  <a:cubicBezTo>
                    <a:pt x="6" y="50"/>
                    <a:pt x="6" y="50"/>
                    <a:pt x="6" y="50"/>
                  </a:cubicBezTo>
                  <a:cubicBezTo>
                    <a:pt x="6" y="51"/>
                    <a:pt x="7" y="52"/>
                    <a:pt x="8" y="52"/>
                  </a:cubicBezTo>
                  <a:cubicBezTo>
                    <a:pt x="20" y="52"/>
                    <a:pt x="20" y="52"/>
                    <a:pt x="20" y="52"/>
                  </a:cubicBezTo>
                  <a:cubicBezTo>
                    <a:pt x="21" y="52"/>
                    <a:pt x="22" y="51"/>
                    <a:pt x="22" y="50"/>
                  </a:cubicBezTo>
                  <a:cubicBezTo>
                    <a:pt x="24" y="28"/>
                    <a:pt x="24" y="28"/>
                    <a:pt x="24" y="28"/>
                  </a:cubicBezTo>
                  <a:cubicBezTo>
                    <a:pt x="24" y="27"/>
                    <a:pt x="25" y="27"/>
                    <a:pt x="26" y="26"/>
                  </a:cubicBezTo>
                  <a:cubicBezTo>
                    <a:pt x="27" y="25"/>
                    <a:pt x="28" y="23"/>
                    <a:pt x="28" y="22"/>
                  </a:cubicBezTo>
                  <a:cubicBezTo>
                    <a:pt x="26" y="6"/>
                    <a:pt x="26" y="6"/>
                    <a:pt x="26" y="6"/>
                  </a:cubicBezTo>
                  <a:cubicBezTo>
                    <a:pt x="26" y="2"/>
                    <a:pt x="23" y="0"/>
                    <a:pt x="20" y="0"/>
                  </a:cubicBezTo>
                  <a:close/>
                  <a:moveTo>
                    <a:pt x="23" y="23"/>
                  </a:moveTo>
                  <a:cubicBezTo>
                    <a:pt x="23" y="24"/>
                    <a:pt x="22" y="24"/>
                    <a:pt x="22" y="24"/>
                  </a:cubicBezTo>
                  <a:cubicBezTo>
                    <a:pt x="21" y="24"/>
                    <a:pt x="20" y="25"/>
                    <a:pt x="20" y="26"/>
                  </a:cubicBezTo>
                  <a:cubicBezTo>
                    <a:pt x="18" y="48"/>
                    <a:pt x="18" y="48"/>
                    <a:pt x="18" y="48"/>
                  </a:cubicBezTo>
                  <a:cubicBezTo>
                    <a:pt x="10" y="48"/>
                    <a:pt x="10" y="48"/>
                    <a:pt x="10" y="48"/>
                  </a:cubicBezTo>
                  <a:cubicBezTo>
                    <a:pt x="8" y="26"/>
                    <a:pt x="8" y="26"/>
                    <a:pt x="8" y="26"/>
                  </a:cubicBezTo>
                  <a:cubicBezTo>
                    <a:pt x="8" y="25"/>
                    <a:pt x="7" y="24"/>
                    <a:pt x="6" y="24"/>
                  </a:cubicBezTo>
                  <a:cubicBezTo>
                    <a:pt x="6" y="24"/>
                    <a:pt x="5" y="24"/>
                    <a:pt x="5" y="23"/>
                  </a:cubicBezTo>
                  <a:cubicBezTo>
                    <a:pt x="4" y="23"/>
                    <a:pt x="4" y="22"/>
                    <a:pt x="4" y="22"/>
                  </a:cubicBezTo>
                  <a:cubicBezTo>
                    <a:pt x="6" y="6"/>
                    <a:pt x="6" y="6"/>
                    <a:pt x="6" y="6"/>
                  </a:cubicBezTo>
                  <a:cubicBezTo>
                    <a:pt x="6" y="5"/>
                    <a:pt x="7" y="4"/>
                    <a:pt x="8" y="4"/>
                  </a:cubicBezTo>
                  <a:cubicBezTo>
                    <a:pt x="20" y="4"/>
                    <a:pt x="20" y="4"/>
                    <a:pt x="20" y="4"/>
                  </a:cubicBezTo>
                  <a:cubicBezTo>
                    <a:pt x="21" y="4"/>
                    <a:pt x="22" y="5"/>
                    <a:pt x="22" y="6"/>
                  </a:cubicBezTo>
                  <a:cubicBezTo>
                    <a:pt x="24" y="22"/>
                    <a:pt x="24" y="22"/>
                    <a:pt x="24" y="22"/>
                  </a:cubicBezTo>
                  <a:cubicBezTo>
                    <a:pt x="24" y="22"/>
                    <a:pt x="24" y="23"/>
                    <a:pt x="2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grpSp>
      <p:grpSp>
        <p:nvGrpSpPr>
          <p:cNvPr id="69" name="Group 68"/>
          <p:cNvGrpSpPr/>
          <p:nvPr/>
        </p:nvGrpSpPr>
        <p:grpSpPr>
          <a:xfrm>
            <a:off x="10375342" y="4961096"/>
            <a:ext cx="344004" cy="343549"/>
            <a:chOff x="-5080000" y="4443413"/>
            <a:chExt cx="1200150" cy="1198562"/>
          </a:xfrm>
          <a:solidFill>
            <a:schemeClr val="tx2"/>
          </a:solidFill>
        </p:grpSpPr>
        <p:sp>
          <p:nvSpPr>
            <p:cNvPr id="66" name="Freeform 38"/>
            <p:cNvSpPr>
              <a:spLocks/>
            </p:cNvSpPr>
            <p:nvPr/>
          </p:nvSpPr>
          <p:spPr bwMode="auto">
            <a:xfrm>
              <a:off x="-4702175" y="4765675"/>
              <a:ext cx="442913" cy="558800"/>
            </a:xfrm>
            <a:custGeom>
              <a:avLst/>
              <a:gdLst>
                <a:gd name="T0" fmla="*/ 11 w 118"/>
                <a:gd name="T1" fmla="*/ 0 h 149"/>
                <a:gd name="T2" fmla="*/ 1 w 118"/>
                <a:gd name="T3" fmla="*/ 10 h 149"/>
                <a:gd name="T4" fmla="*/ 6 w 118"/>
                <a:gd name="T5" fmla="*/ 18 h 149"/>
                <a:gd name="T6" fmla="*/ 89 w 118"/>
                <a:gd name="T7" fmla="*/ 74 h 149"/>
                <a:gd name="T8" fmla="*/ 6 w 118"/>
                <a:gd name="T9" fmla="*/ 130 h 149"/>
                <a:gd name="T10" fmla="*/ 3 w 118"/>
                <a:gd name="T11" fmla="*/ 144 h 149"/>
                <a:gd name="T12" fmla="*/ 17 w 118"/>
                <a:gd name="T13" fmla="*/ 146 h 149"/>
                <a:gd name="T14" fmla="*/ 113 w 118"/>
                <a:gd name="T15" fmla="*/ 82 h 149"/>
                <a:gd name="T16" fmla="*/ 115 w 118"/>
                <a:gd name="T17" fmla="*/ 68 h 149"/>
                <a:gd name="T18" fmla="*/ 113 w 118"/>
                <a:gd name="T19" fmla="*/ 66 h 149"/>
                <a:gd name="T20" fmla="*/ 17 w 118"/>
                <a:gd name="T21" fmla="*/ 2 h 149"/>
                <a:gd name="T22" fmla="*/ 11 w 118"/>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49">
                  <a:moveTo>
                    <a:pt x="11" y="0"/>
                  </a:moveTo>
                  <a:cubicBezTo>
                    <a:pt x="5" y="0"/>
                    <a:pt x="1" y="4"/>
                    <a:pt x="1" y="10"/>
                  </a:cubicBezTo>
                  <a:cubicBezTo>
                    <a:pt x="1" y="13"/>
                    <a:pt x="3" y="16"/>
                    <a:pt x="6" y="18"/>
                  </a:cubicBezTo>
                  <a:cubicBezTo>
                    <a:pt x="89" y="74"/>
                    <a:pt x="89" y="74"/>
                    <a:pt x="89" y="74"/>
                  </a:cubicBezTo>
                  <a:cubicBezTo>
                    <a:pt x="6" y="130"/>
                    <a:pt x="6" y="130"/>
                    <a:pt x="6" y="130"/>
                  </a:cubicBezTo>
                  <a:cubicBezTo>
                    <a:pt x="1" y="133"/>
                    <a:pt x="0" y="139"/>
                    <a:pt x="3" y="144"/>
                  </a:cubicBezTo>
                  <a:cubicBezTo>
                    <a:pt x="6" y="148"/>
                    <a:pt x="12" y="149"/>
                    <a:pt x="17" y="146"/>
                  </a:cubicBezTo>
                  <a:cubicBezTo>
                    <a:pt x="113" y="82"/>
                    <a:pt x="113" y="82"/>
                    <a:pt x="113" y="82"/>
                  </a:cubicBezTo>
                  <a:cubicBezTo>
                    <a:pt x="117" y="79"/>
                    <a:pt x="118" y="73"/>
                    <a:pt x="115" y="68"/>
                  </a:cubicBezTo>
                  <a:cubicBezTo>
                    <a:pt x="115" y="67"/>
                    <a:pt x="114" y="66"/>
                    <a:pt x="113" y="66"/>
                  </a:cubicBezTo>
                  <a:cubicBezTo>
                    <a:pt x="17" y="2"/>
                    <a:pt x="17" y="2"/>
                    <a:pt x="17" y="2"/>
                  </a:cubicBezTo>
                  <a:cubicBezTo>
                    <a:pt x="15"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68" name="Freeform 39"/>
            <p:cNvSpPr>
              <a:spLocks noEditPoints="1"/>
            </p:cNvSpPr>
            <p:nvPr/>
          </p:nvSpPr>
          <p:spPr bwMode="auto">
            <a:xfrm>
              <a:off x="-5080000" y="4443413"/>
              <a:ext cx="1200150" cy="1198562"/>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0 h 320"/>
                <a:gd name="T12" fmla="*/ 300 w 320"/>
                <a:gd name="T13" fmla="*/ 160 h 320"/>
                <a:gd name="T14" fmla="*/ 160 w 320"/>
                <a:gd name="T15" fmla="*/ 300 h 320"/>
                <a:gd name="T16" fmla="*/ 20 w 320"/>
                <a:gd name="T17" fmla="*/ 160 h 320"/>
                <a:gd name="T18" fmla="*/ 160 w 320"/>
                <a:gd name="T19" fmla="*/ 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320">
                  <a:moveTo>
                    <a:pt x="160" y="0"/>
                  </a:moveTo>
                  <a:cubicBezTo>
                    <a:pt x="72" y="0"/>
                    <a:pt x="0" y="72"/>
                    <a:pt x="0" y="160"/>
                  </a:cubicBezTo>
                  <a:cubicBezTo>
                    <a:pt x="0" y="248"/>
                    <a:pt x="72" y="320"/>
                    <a:pt x="160" y="320"/>
                  </a:cubicBezTo>
                  <a:cubicBezTo>
                    <a:pt x="248" y="320"/>
                    <a:pt x="320" y="248"/>
                    <a:pt x="320" y="160"/>
                  </a:cubicBezTo>
                  <a:cubicBezTo>
                    <a:pt x="320" y="72"/>
                    <a:pt x="248" y="0"/>
                    <a:pt x="160" y="0"/>
                  </a:cubicBezTo>
                  <a:close/>
                  <a:moveTo>
                    <a:pt x="160" y="20"/>
                  </a:moveTo>
                  <a:cubicBezTo>
                    <a:pt x="237" y="20"/>
                    <a:pt x="300" y="83"/>
                    <a:pt x="300" y="160"/>
                  </a:cubicBezTo>
                  <a:cubicBezTo>
                    <a:pt x="300" y="237"/>
                    <a:pt x="237" y="300"/>
                    <a:pt x="160" y="300"/>
                  </a:cubicBezTo>
                  <a:cubicBezTo>
                    <a:pt x="83" y="300"/>
                    <a:pt x="20" y="237"/>
                    <a:pt x="20" y="160"/>
                  </a:cubicBezTo>
                  <a:cubicBezTo>
                    <a:pt x="20" y="83"/>
                    <a:pt x="83" y="20"/>
                    <a:pt x="16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grpSp>
      <p:grpSp>
        <p:nvGrpSpPr>
          <p:cNvPr id="18" name="Group 17"/>
          <p:cNvGrpSpPr/>
          <p:nvPr/>
        </p:nvGrpSpPr>
        <p:grpSpPr>
          <a:xfrm>
            <a:off x="3651688" y="3477040"/>
            <a:ext cx="3817660" cy="3031412"/>
            <a:chOff x="3832685" y="3983036"/>
            <a:chExt cx="3410710" cy="2708275"/>
          </a:xfrm>
        </p:grpSpPr>
        <p:sp>
          <p:nvSpPr>
            <p:cNvPr id="34" name="Rectangle 33"/>
            <p:cNvSpPr/>
            <p:nvPr/>
          </p:nvSpPr>
          <p:spPr>
            <a:xfrm>
              <a:off x="4432971" y="6341269"/>
              <a:ext cx="140582" cy="350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srgbClr val="000000"/>
                  </a:solidFill>
                  <a:latin typeface="Calibri"/>
                </a:rPr>
                <a:t>1</a:t>
              </a:r>
            </a:p>
          </p:txBody>
        </p:sp>
        <p:sp>
          <p:nvSpPr>
            <p:cNvPr id="35" name="Rectangle 34"/>
            <p:cNvSpPr/>
            <p:nvPr/>
          </p:nvSpPr>
          <p:spPr>
            <a:xfrm>
              <a:off x="4432971" y="5974556"/>
              <a:ext cx="140582" cy="366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2</a:t>
              </a:r>
            </a:p>
          </p:txBody>
        </p:sp>
        <p:sp>
          <p:nvSpPr>
            <p:cNvPr id="39" name="Rectangle 38"/>
            <p:cNvSpPr/>
            <p:nvPr/>
          </p:nvSpPr>
          <p:spPr>
            <a:xfrm>
              <a:off x="4432971" y="5619750"/>
              <a:ext cx="140582" cy="354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3</a:t>
              </a:r>
            </a:p>
          </p:txBody>
        </p:sp>
        <p:sp>
          <p:nvSpPr>
            <p:cNvPr id="40" name="Rectangle 39"/>
            <p:cNvSpPr/>
            <p:nvPr/>
          </p:nvSpPr>
          <p:spPr>
            <a:xfrm>
              <a:off x="4432971" y="5267325"/>
              <a:ext cx="140582" cy="352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4</a:t>
              </a:r>
            </a:p>
          </p:txBody>
        </p:sp>
        <p:sp>
          <p:nvSpPr>
            <p:cNvPr id="41" name="Rectangle 40"/>
            <p:cNvSpPr/>
            <p:nvPr/>
          </p:nvSpPr>
          <p:spPr>
            <a:xfrm>
              <a:off x="4432971" y="4914900"/>
              <a:ext cx="140582" cy="3524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5</a:t>
              </a:r>
            </a:p>
          </p:txBody>
        </p:sp>
        <p:sp>
          <p:nvSpPr>
            <p:cNvPr id="42" name="TextBox 41">
              <a:extLst>
                <a:ext uri="{FF2B5EF4-FFF2-40B4-BE49-F238E27FC236}">
                  <a16:creationId xmlns:a16="http://schemas.microsoft.com/office/drawing/2014/main" id="{7A66B42C-8D4A-498D-8DA0-A4085084DE00}"/>
                </a:ext>
              </a:extLst>
            </p:cNvPr>
            <p:cNvSpPr txBox="1"/>
            <p:nvPr/>
          </p:nvSpPr>
          <p:spPr>
            <a:xfrm>
              <a:off x="3868489" y="6632926"/>
              <a:ext cx="293587"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Toys R US (2016)</a:t>
              </a:r>
            </a:p>
          </p:txBody>
        </p:sp>
        <p:sp>
          <p:nvSpPr>
            <p:cNvPr id="43" name="TextBox 42">
              <a:extLst>
                <a:ext uri="{FF2B5EF4-FFF2-40B4-BE49-F238E27FC236}">
                  <a16:creationId xmlns:a16="http://schemas.microsoft.com/office/drawing/2014/main" id="{7A66B42C-8D4A-498D-8DA0-A4085084DE00}"/>
                </a:ext>
              </a:extLst>
            </p:cNvPr>
            <p:cNvSpPr txBox="1"/>
            <p:nvPr/>
          </p:nvSpPr>
          <p:spPr>
            <a:xfrm>
              <a:off x="3931501" y="6566251"/>
              <a:ext cx="230573"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Kodak (2002)</a:t>
              </a:r>
            </a:p>
          </p:txBody>
        </p:sp>
        <p:sp>
          <p:nvSpPr>
            <p:cNvPr id="44" name="TextBox 43">
              <a:extLst>
                <a:ext uri="{FF2B5EF4-FFF2-40B4-BE49-F238E27FC236}">
                  <a16:creationId xmlns:a16="http://schemas.microsoft.com/office/drawing/2014/main" id="{7A66B42C-8D4A-498D-8DA0-A4085084DE00}"/>
                </a:ext>
              </a:extLst>
            </p:cNvPr>
            <p:cNvSpPr txBox="1"/>
            <p:nvPr/>
          </p:nvSpPr>
          <p:spPr>
            <a:xfrm>
              <a:off x="3832685" y="6490511"/>
              <a:ext cx="329391"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Blockbuster (2010)</a:t>
              </a:r>
            </a:p>
          </p:txBody>
        </p:sp>
        <p:sp>
          <p:nvSpPr>
            <p:cNvPr id="45" name="TextBox 44">
              <a:extLst>
                <a:ext uri="{FF2B5EF4-FFF2-40B4-BE49-F238E27FC236}">
                  <a16:creationId xmlns:a16="http://schemas.microsoft.com/office/drawing/2014/main" id="{7A66B42C-8D4A-498D-8DA0-A4085084DE00}"/>
                </a:ext>
              </a:extLst>
            </p:cNvPr>
            <p:cNvSpPr txBox="1"/>
            <p:nvPr/>
          </p:nvSpPr>
          <p:spPr>
            <a:xfrm>
              <a:off x="3895700" y="6274278"/>
              <a:ext cx="266376"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Pam Am (1985)</a:t>
              </a:r>
            </a:p>
          </p:txBody>
        </p:sp>
        <p:sp>
          <p:nvSpPr>
            <p:cNvPr id="54" name="TextBox 53">
              <a:extLst>
                <a:ext uri="{FF2B5EF4-FFF2-40B4-BE49-F238E27FC236}">
                  <a16:creationId xmlns:a16="http://schemas.microsoft.com/office/drawing/2014/main" id="{7A66B42C-8D4A-498D-8DA0-A4085084DE00}"/>
                </a:ext>
              </a:extLst>
            </p:cNvPr>
            <p:cNvSpPr txBox="1"/>
            <p:nvPr/>
          </p:nvSpPr>
          <p:spPr>
            <a:xfrm>
              <a:off x="3925774" y="6109050"/>
              <a:ext cx="23630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Adobe (2009)</a:t>
              </a:r>
            </a:p>
          </p:txBody>
        </p:sp>
        <p:sp>
          <p:nvSpPr>
            <p:cNvPr id="55" name="TextBox 54">
              <a:extLst>
                <a:ext uri="{FF2B5EF4-FFF2-40B4-BE49-F238E27FC236}">
                  <a16:creationId xmlns:a16="http://schemas.microsoft.com/office/drawing/2014/main" id="{7A66B42C-8D4A-498D-8DA0-A4085084DE00}"/>
                </a:ext>
              </a:extLst>
            </p:cNvPr>
            <p:cNvSpPr txBox="1"/>
            <p:nvPr/>
          </p:nvSpPr>
          <p:spPr>
            <a:xfrm>
              <a:off x="3869921" y="6047933"/>
              <a:ext cx="292155"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Microsoft (2012)</a:t>
              </a:r>
            </a:p>
          </p:txBody>
        </p:sp>
        <p:sp>
          <p:nvSpPr>
            <p:cNvPr id="56" name="TextBox 55">
              <a:extLst>
                <a:ext uri="{FF2B5EF4-FFF2-40B4-BE49-F238E27FC236}">
                  <a16:creationId xmlns:a16="http://schemas.microsoft.com/office/drawing/2014/main" id="{7A66B42C-8D4A-498D-8DA0-A4085084DE00}"/>
                </a:ext>
              </a:extLst>
            </p:cNvPr>
            <p:cNvSpPr txBox="1"/>
            <p:nvPr/>
          </p:nvSpPr>
          <p:spPr>
            <a:xfrm>
              <a:off x="3892834" y="5998719"/>
              <a:ext cx="269241"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Fuji Film (2010)</a:t>
              </a:r>
            </a:p>
          </p:txBody>
        </p:sp>
        <p:sp>
          <p:nvSpPr>
            <p:cNvPr id="57" name="TextBox 56">
              <a:extLst>
                <a:ext uri="{FF2B5EF4-FFF2-40B4-BE49-F238E27FC236}">
                  <a16:creationId xmlns:a16="http://schemas.microsoft.com/office/drawing/2014/main" id="{7A66B42C-8D4A-498D-8DA0-A4085084DE00}"/>
                </a:ext>
              </a:extLst>
            </p:cNvPr>
            <p:cNvSpPr txBox="1"/>
            <p:nvPr/>
          </p:nvSpPr>
          <p:spPr>
            <a:xfrm>
              <a:off x="3991651" y="5925694"/>
              <a:ext cx="170424"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GE (2018)</a:t>
              </a:r>
            </a:p>
          </p:txBody>
        </p:sp>
        <p:sp>
          <p:nvSpPr>
            <p:cNvPr id="58" name="TextBox 57">
              <a:extLst>
                <a:ext uri="{FF2B5EF4-FFF2-40B4-BE49-F238E27FC236}">
                  <a16:creationId xmlns:a16="http://schemas.microsoft.com/office/drawing/2014/main" id="{7A66B42C-8D4A-498D-8DA0-A4085084DE00}"/>
                </a:ext>
              </a:extLst>
            </p:cNvPr>
            <p:cNvSpPr txBox="1"/>
            <p:nvPr/>
          </p:nvSpPr>
          <p:spPr>
            <a:xfrm>
              <a:off x="3938663" y="5824756"/>
              <a:ext cx="22341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Apple (2018)</a:t>
              </a:r>
            </a:p>
          </p:txBody>
        </p:sp>
        <p:sp>
          <p:nvSpPr>
            <p:cNvPr id="59" name="TextBox 58">
              <a:extLst>
                <a:ext uri="{FF2B5EF4-FFF2-40B4-BE49-F238E27FC236}">
                  <a16:creationId xmlns:a16="http://schemas.microsoft.com/office/drawing/2014/main" id="{7A66B42C-8D4A-498D-8DA0-A4085084DE00}"/>
                </a:ext>
              </a:extLst>
            </p:cNvPr>
            <p:cNvSpPr txBox="1"/>
            <p:nvPr/>
          </p:nvSpPr>
          <p:spPr>
            <a:xfrm>
              <a:off x="3968738" y="5677119"/>
              <a:ext cx="193338"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IBM (2018)</a:t>
              </a:r>
            </a:p>
          </p:txBody>
        </p:sp>
        <p:sp>
          <p:nvSpPr>
            <p:cNvPr id="60" name="TextBox 59">
              <a:extLst>
                <a:ext uri="{FF2B5EF4-FFF2-40B4-BE49-F238E27FC236}">
                  <a16:creationId xmlns:a16="http://schemas.microsoft.com/office/drawing/2014/main" id="{7A66B42C-8D4A-498D-8DA0-A4085084DE00}"/>
                </a:ext>
              </a:extLst>
            </p:cNvPr>
            <p:cNvSpPr txBox="1"/>
            <p:nvPr/>
          </p:nvSpPr>
          <p:spPr>
            <a:xfrm>
              <a:off x="4828754" y="5686194"/>
              <a:ext cx="329390"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Blockbuster (2000)</a:t>
              </a:r>
            </a:p>
          </p:txBody>
        </p:sp>
        <p:sp>
          <p:nvSpPr>
            <p:cNvPr id="61" name="TextBox 60">
              <a:extLst>
                <a:ext uri="{FF2B5EF4-FFF2-40B4-BE49-F238E27FC236}">
                  <a16:creationId xmlns:a16="http://schemas.microsoft.com/office/drawing/2014/main" id="{7A66B42C-8D4A-498D-8DA0-A4085084DE00}"/>
                </a:ext>
              </a:extLst>
            </p:cNvPr>
            <p:cNvSpPr txBox="1"/>
            <p:nvPr/>
          </p:nvSpPr>
          <p:spPr>
            <a:xfrm>
              <a:off x="4828754" y="5612644"/>
              <a:ext cx="293587"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Toys R US (1999)</a:t>
              </a:r>
            </a:p>
          </p:txBody>
        </p:sp>
        <p:sp>
          <p:nvSpPr>
            <p:cNvPr id="63" name="TextBox 62">
              <a:extLst>
                <a:ext uri="{FF2B5EF4-FFF2-40B4-BE49-F238E27FC236}">
                  <a16:creationId xmlns:a16="http://schemas.microsoft.com/office/drawing/2014/main" id="{7A66B42C-8D4A-498D-8DA0-A4085084DE00}"/>
                </a:ext>
              </a:extLst>
            </p:cNvPr>
            <p:cNvSpPr txBox="1"/>
            <p:nvPr/>
          </p:nvSpPr>
          <p:spPr>
            <a:xfrm>
              <a:off x="4828754" y="5544749"/>
              <a:ext cx="230573"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Kodak (1980)</a:t>
              </a:r>
            </a:p>
          </p:txBody>
        </p:sp>
        <p:sp>
          <p:nvSpPr>
            <p:cNvPr id="64" name="TextBox 63">
              <a:extLst>
                <a:ext uri="{FF2B5EF4-FFF2-40B4-BE49-F238E27FC236}">
                  <a16:creationId xmlns:a16="http://schemas.microsoft.com/office/drawing/2014/main" id="{7A66B42C-8D4A-498D-8DA0-A4085084DE00}"/>
                </a:ext>
              </a:extLst>
            </p:cNvPr>
            <p:cNvSpPr txBox="1"/>
            <p:nvPr/>
          </p:nvSpPr>
          <p:spPr>
            <a:xfrm>
              <a:off x="4828754" y="5475937"/>
              <a:ext cx="257783"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Pan AM (1970)</a:t>
              </a:r>
            </a:p>
          </p:txBody>
        </p:sp>
        <p:sp>
          <p:nvSpPr>
            <p:cNvPr id="65" name="TextBox 64">
              <a:extLst>
                <a:ext uri="{FF2B5EF4-FFF2-40B4-BE49-F238E27FC236}">
                  <a16:creationId xmlns:a16="http://schemas.microsoft.com/office/drawing/2014/main" id="{7A66B42C-8D4A-498D-8DA0-A4085084DE00}"/>
                </a:ext>
              </a:extLst>
            </p:cNvPr>
            <p:cNvSpPr txBox="1"/>
            <p:nvPr/>
          </p:nvSpPr>
          <p:spPr>
            <a:xfrm>
              <a:off x="4828754" y="5417758"/>
              <a:ext cx="236302"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Adobe (2018)</a:t>
              </a:r>
            </a:p>
          </p:txBody>
        </p:sp>
        <p:sp>
          <p:nvSpPr>
            <p:cNvPr id="67" name="TextBox 66">
              <a:extLst>
                <a:ext uri="{FF2B5EF4-FFF2-40B4-BE49-F238E27FC236}">
                  <a16:creationId xmlns:a16="http://schemas.microsoft.com/office/drawing/2014/main" id="{7A66B42C-8D4A-498D-8DA0-A4085084DE00}"/>
                </a:ext>
              </a:extLst>
            </p:cNvPr>
            <p:cNvSpPr txBox="1"/>
            <p:nvPr/>
          </p:nvSpPr>
          <p:spPr>
            <a:xfrm>
              <a:off x="4828754" y="5347452"/>
              <a:ext cx="269240"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Fuji Film (2018)</a:t>
              </a:r>
            </a:p>
          </p:txBody>
        </p:sp>
        <p:sp>
          <p:nvSpPr>
            <p:cNvPr id="70" name="TextBox 69">
              <a:extLst>
                <a:ext uri="{FF2B5EF4-FFF2-40B4-BE49-F238E27FC236}">
                  <a16:creationId xmlns:a16="http://schemas.microsoft.com/office/drawing/2014/main" id="{7A66B42C-8D4A-498D-8DA0-A4085084DE00}"/>
                </a:ext>
              </a:extLst>
            </p:cNvPr>
            <p:cNvSpPr txBox="1"/>
            <p:nvPr/>
          </p:nvSpPr>
          <p:spPr>
            <a:xfrm>
              <a:off x="4828754" y="5290549"/>
              <a:ext cx="193338"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IBM (2010)</a:t>
              </a:r>
            </a:p>
          </p:txBody>
        </p:sp>
        <p:sp>
          <p:nvSpPr>
            <p:cNvPr id="71" name="TextBox 70">
              <a:extLst>
                <a:ext uri="{FF2B5EF4-FFF2-40B4-BE49-F238E27FC236}">
                  <a16:creationId xmlns:a16="http://schemas.microsoft.com/office/drawing/2014/main" id="{7A66B42C-8D4A-498D-8DA0-A4085084DE00}"/>
                </a:ext>
              </a:extLst>
            </p:cNvPr>
            <p:cNvSpPr txBox="1"/>
            <p:nvPr/>
          </p:nvSpPr>
          <p:spPr>
            <a:xfrm>
              <a:off x="4828754" y="5223656"/>
              <a:ext cx="160398"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GE(2005)</a:t>
              </a:r>
            </a:p>
          </p:txBody>
        </p:sp>
        <p:sp>
          <p:nvSpPr>
            <p:cNvPr id="72" name="TextBox 71">
              <a:extLst>
                <a:ext uri="{FF2B5EF4-FFF2-40B4-BE49-F238E27FC236}">
                  <a16:creationId xmlns:a16="http://schemas.microsoft.com/office/drawing/2014/main" id="{7A66B42C-8D4A-498D-8DA0-A4085084DE00}"/>
                </a:ext>
              </a:extLst>
            </p:cNvPr>
            <p:cNvSpPr txBox="1"/>
            <p:nvPr/>
          </p:nvSpPr>
          <p:spPr>
            <a:xfrm>
              <a:off x="4828754" y="5174186"/>
              <a:ext cx="305044"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Microsoft (2019))</a:t>
              </a:r>
            </a:p>
          </p:txBody>
        </p:sp>
        <p:sp>
          <p:nvSpPr>
            <p:cNvPr id="73" name="TextBox 72">
              <a:extLst>
                <a:ext uri="{FF2B5EF4-FFF2-40B4-BE49-F238E27FC236}">
                  <a16:creationId xmlns:a16="http://schemas.microsoft.com/office/drawing/2014/main" id="{7A66B42C-8D4A-498D-8DA0-A4085084DE00}"/>
                </a:ext>
              </a:extLst>
            </p:cNvPr>
            <p:cNvSpPr txBox="1"/>
            <p:nvPr/>
          </p:nvSpPr>
          <p:spPr>
            <a:xfrm>
              <a:off x="4828754" y="5042251"/>
              <a:ext cx="236302" cy="51557"/>
            </a:xfrm>
            <a:prstGeom prst="rect">
              <a:avLst/>
            </a:prstGeom>
            <a:noFill/>
          </p:spPr>
          <p:txBody>
            <a:bodyPr wrap="none" lIns="0" tIns="0" rIns="0" bIns="0" rtlCol="0" anchor="ctr">
              <a:spAutoFit/>
            </a:bodyPr>
            <a:lstStyle/>
            <a:p>
              <a:pPr defTabSz="1028700"/>
              <a:r>
                <a:rPr lang="en-GB" sz="375" dirty="0">
                  <a:solidFill>
                    <a:srgbClr val="000000"/>
                  </a:solidFill>
                  <a:latin typeface="Calibri"/>
                </a:rPr>
                <a:t>Apple (2007))</a:t>
              </a:r>
            </a:p>
          </p:txBody>
        </p:sp>
        <p:sp>
          <p:nvSpPr>
            <p:cNvPr id="74" name="Rectangle 73"/>
            <p:cNvSpPr/>
            <p:nvPr/>
          </p:nvSpPr>
          <p:spPr>
            <a:xfrm>
              <a:off x="5897439" y="6190750"/>
              <a:ext cx="140582" cy="312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srgbClr val="000000"/>
                  </a:solidFill>
                  <a:latin typeface="Calibri"/>
                </a:rPr>
                <a:t>1</a:t>
              </a:r>
            </a:p>
          </p:txBody>
        </p:sp>
        <p:sp>
          <p:nvSpPr>
            <p:cNvPr id="75" name="Rectangle 74"/>
            <p:cNvSpPr/>
            <p:nvPr/>
          </p:nvSpPr>
          <p:spPr>
            <a:xfrm>
              <a:off x="5897439" y="5873618"/>
              <a:ext cx="140582" cy="317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2</a:t>
              </a:r>
            </a:p>
          </p:txBody>
        </p:sp>
        <p:sp>
          <p:nvSpPr>
            <p:cNvPr id="76" name="Rectangle 75"/>
            <p:cNvSpPr/>
            <p:nvPr/>
          </p:nvSpPr>
          <p:spPr>
            <a:xfrm>
              <a:off x="5897439" y="5570528"/>
              <a:ext cx="140582" cy="303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3</a:t>
              </a:r>
            </a:p>
          </p:txBody>
        </p:sp>
        <p:sp>
          <p:nvSpPr>
            <p:cNvPr id="77" name="Rectangle 76"/>
            <p:cNvSpPr/>
            <p:nvPr/>
          </p:nvSpPr>
          <p:spPr>
            <a:xfrm>
              <a:off x="5897439" y="5249434"/>
              <a:ext cx="140582" cy="321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4</a:t>
              </a:r>
            </a:p>
          </p:txBody>
        </p:sp>
        <p:sp>
          <p:nvSpPr>
            <p:cNvPr id="78" name="Rectangle 77"/>
            <p:cNvSpPr/>
            <p:nvPr/>
          </p:nvSpPr>
          <p:spPr>
            <a:xfrm>
              <a:off x="5897439" y="4931569"/>
              <a:ext cx="140582" cy="32341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5</a:t>
              </a:r>
            </a:p>
          </p:txBody>
        </p:sp>
        <p:cxnSp>
          <p:nvCxnSpPr>
            <p:cNvPr id="10" name="Straight Arrow Connector 9"/>
            <p:cNvCxnSpPr/>
            <p:nvPr/>
          </p:nvCxnSpPr>
          <p:spPr>
            <a:xfrm>
              <a:off x="4195728" y="6658704"/>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195728" y="6592029"/>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195728" y="6503444"/>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195728" y="63000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195728" y="6134829"/>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195728" y="6079525"/>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195728" y="6024497"/>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195728" y="5951473"/>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195728" y="5850535"/>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195728" y="5711973"/>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a:off x="4583489" y="5704830"/>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4583489" y="5638423"/>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4583489" y="5577671"/>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4583489" y="5501715"/>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4583489" y="5448299"/>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583489" y="5380374"/>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583489" y="5321272"/>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4583489" y="5249400"/>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0800000">
              <a:off x="4583489" y="5196325"/>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4583489" y="5079644"/>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407910" y="5045080"/>
              <a:ext cx="489529" cy="51557"/>
              <a:chOff x="5730207" y="5045080"/>
              <a:chExt cx="489529" cy="51557"/>
            </a:xfrm>
          </p:grpSpPr>
          <p:sp>
            <p:nvSpPr>
              <p:cNvPr id="100" name="TextBox 99">
                <a:extLst>
                  <a:ext uri="{FF2B5EF4-FFF2-40B4-BE49-F238E27FC236}">
                    <a16:creationId xmlns:a16="http://schemas.microsoft.com/office/drawing/2014/main" id="{7A66B42C-8D4A-498D-8DA0-A4085084DE00}"/>
                  </a:ext>
                </a:extLst>
              </p:cNvPr>
              <p:cNvSpPr txBox="1"/>
              <p:nvPr/>
            </p:nvSpPr>
            <p:spPr>
              <a:xfrm>
                <a:off x="5730207" y="5045080"/>
                <a:ext cx="246327"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Google (2018)</a:t>
                </a:r>
              </a:p>
            </p:txBody>
          </p:sp>
          <p:cxnSp>
            <p:nvCxnSpPr>
              <p:cNvPr id="101" name="Straight Arrow Connector 100"/>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417934" y="5128019"/>
              <a:ext cx="479505" cy="51557"/>
              <a:chOff x="5740231" y="5045080"/>
              <a:chExt cx="479505" cy="51557"/>
            </a:xfrm>
          </p:grpSpPr>
          <p:sp>
            <p:nvSpPr>
              <p:cNvPr id="104" name="TextBox 103">
                <a:extLst>
                  <a:ext uri="{FF2B5EF4-FFF2-40B4-BE49-F238E27FC236}">
                    <a16:creationId xmlns:a16="http://schemas.microsoft.com/office/drawing/2014/main" id="{7A66B42C-8D4A-498D-8DA0-A4085084DE00}"/>
                  </a:ext>
                </a:extLst>
              </p:cNvPr>
              <p:cNvSpPr txBox="1"/>
              <p:nvPr/>
            </p:nvSpPr>
            <p:spPr>
              <a:xfrm>
                <a:off x="5740231" y="5045080"/>
                <a:ext cx="23630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Netflix (2016)</a:t>
                </a:r>
              </a:p>
            </p:txBody>
          </p:sp>
          <p:cxnSp>
            <p:nvCxnSpPr>
              <p:cNvPr id="105" name="Straight Arrow Connector 104"/>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390724" y="5229206"/>
              <a:ext cx="506715" cy="51557"/>
              <a:chOff x="5713021" y="5045080"/>
              <a:chExt cx="506715" cy="51557"/>
            </a:xfrm>
          </p:grpSpPr>
          <p:sp>
            <p:nvSpPr>
              <p:cNvPr id="107" name="TextBox 106">
                <a:extLst>
                  <a:ext uri="{FF2B5EF4-FFF2-40B4-BE49-F238E27FC236}">
                    <a16:creationId xmlns:a16="http://schemas.microsoft.com/office/drawing/2014/main" id="{7A66B42C-8D4A-498D-8DA0-A4085084DE00}"/>
                  </a:ext>
                </a:extLst>
              </p:cNvPr>
              <p:cNvSpPr txBox="1"/>
              <p:nvPr/>
            </p:nvSpPr>
            <p:spPr>
              <a:xfrm>
                <a:off x="5713021" y="5045080"/>
                <a:ext cx="26351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Amazon (2018)</a:t>
                </a:r>
              </a:p>
            </p:txBody>
          </p:sp>
          <p:cxnSp>
            <p:nvCxnSpPr>
              <p:cNvPr id="108" name="Straight Arrow Connector 107"/>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353490" y="5320524"/>
              <a:ext cx="543949" cy="51557"/>
              <a:chOff x="5675787" y="5045080"/>
              <a:chExt cx="543949" cy="51557"/>
            </a:xfrm>
          </p:grpSpPr>
          <p:sp>
            <p:nvSpPr>
              <p:cNvPr id="110" name="TextBox 109">
                <a:extLst>
                  <a:ext uri="{FF2B5EF4-FFF2-40B4-BE49-F238E27FC236}">
                    <a16:creationId xmlns:a16="http://schemas.microsoft.com/office/drawing/2014/main" id="{7A66B42C-8D4A-498D-8DA0-A4085084DE00}"/>
                  </a:ext>
                </a:extLst>
              </p:cNvPr>
              <p:cNvSpPr txBox="1"/>
              <p:nvPr/>
            </p:nvSpPr>
            <p:spPr>
              <a:xfrm>
                <a:off x="5675787" y="5045080"/>
                <a:ext cx="300747"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Salesforce (2018)</a:t>
                </a:r>
              </a:p>
            </p:txBody>
          </p:sp>
          <p:cxnSp>
            <p:nvCxnSpPr>
              <p:cNvPr id="111" name="Straight Arrow Connector 110"/>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240350" y="5393569"/>
              <a:ext cx="657089" cy="51557"/>
              <a:chOff x="5562647" y="5045080"/>
              <a:chExt cx="657089" cy="51557"/>
            </a:xfrm>
          </p:grpSpPr>
          <p:sp>
            <p:nvSpPr>
              <p:cNvPr id="113" name="TextBox 112">
                <a:extLst>
                  <a:ext uri="{FF2B5EF4-FFF2-40B4-BE49-F238E27FC236}">
                    <a16:creationId xmlns:a16="http://schemas.microsoft.com/office/drawing/2014/main" id="{7A66B42C-8D4A-498D-8DA0-A4085084DE00}"/>
                  </a:ext>
                </a:extLst>
              </p:cNvPr>
              <p:cNvSpPr txBox="1"/>
              <p:nvPr/>
            </p:nvSpPr>
            <p:spPr>
              <a:xfrm>
                <a:off x="5562647" y="5045080"/>
                <a:ext cx="413885"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Boston Scientific (2018)</a:t>
                </a:r>
              </a:p>
            </p:txBody>
          </p:sp>
          <p:cxnSp>
            <p:nvCxnSpPr>
              <p:cNvPr id="114" name="Straight Arrow Connector 113"/>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5445146" y="5499021"/>
              <a:ext cx="452293" cy="51557"/>
              <a:chOff x="5767443" y="5045080"/>
              <a:chExt cx="452293" cy="51557"/>
            </a:xfrm>
          </p:grpSpPr>
          <p:sp>
            <p:nvSpPr>
              <p:cNvPr id="116" name="TextBox 115">
                <a:extLst>
                  <a:ext uri="{FF2B5EF4-FFF2-40B4-BE49-F238E27FC236}">
                    <a16:creationId xmlns:a16="http://schemas.microsoft.com/office/drawing/2014/main" id="{7A66B42C-8D4A-498D-8DA0-A4085084DE00}"/>
                  </a:ext>
                </a:extLst>
              </p:cNvPr>
              <p:cNvSpPr txBox="1"/>
              <p:nvPr/>
            </p:nvSpPr>
            <p:spPr>
              <a:xfrm>
                <a:off x="5767443" y="5045080"/>
                <a:ext cx="209090"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AMD (2018)</a:t>
                </a:r>
              </a:p>
            </p:txBody>
          </p:sp>
          <p:cxnSp>
            <p:nvCxnSpPr>
              <p:cNvPr id="117" name="Straight Arrow Connector 116"/>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5376403" y="5598923"/>
              <a:ext cx="521036" cy="51557"/>
              <a:chOff x="5698700" y="5045080"/>
              <a:chExt cx="521036" cy="51557"/>
            </a:xfrm>
          </p:grpSpPr>
          <p:sp>
            <p:nvSpPr>
              <p:cNvPr id="119" name="TextBox 118">
                <a:extLst>
                  <a:ext uri="{FF2B5EF4-FFF2-40B4-BE49-F238E27FC236}">
                    <a16:creationId xmlns:a16="http://schemas.microsoft.com/office/drawing/2014/main" id="{7A66B42C-8D4A-498D-8DA0-A4085084DE00}"/>
                  </a:ext>
                </a:extLst>
              </p:cNvPr>
              <p:cNvSpPr txBox="1"/>
              <p:nvPr/>
            </p:nvSpPr>
            <p:spPr>
              <a:xfrm>
                <a:off x="5698700" y="5045080"/>
                <a:ext cx="277834"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Grubhub (2018)</a:t>
                </a:r>
              </a:p>
            </p:txBody>
          </p:sp>
          <p:cxnSp>
            <p:nvCxnSpPr>
              <p:cNvPr id="120" name="Straight Arrow Connector 119"/>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5370674" y="5848726"/>
              <a:ext cx="526765" cy="51557"/>
              <a:chOff x="5692971" y="5045080"/>
              <a:chExt cx="526765" cy="51557"/>
            </a:xfrm>
          </p:grpSpPr>
          <p:sp>
            <p:nvSpPr>
              <p:cNvPr id="122" name="TextBox 121">
                <a:extLst>
                  <a:ext uri="{FF2B5EF4-FFF2-40B4-BE49-F238E27FC236}">
                    <a16:creationId xmlns:a16="http://schemas.microsoft.com/office/drawing/2014/main" id="{7A66B42C-8D4A-498D-8DA0-A4085084DE00}"/>
                  </a:ext>
                </a:extLst>
              </p:cNvPr>
              <p:cNvSpPr txBox="1"/>
              <p:nvPr/>
            </p:nvSpPr>
            <p:spPr>
              <a:xfrm>
                <a:off x="5692971" y="5045080"/>
                <a:ext cx="283563"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Snapchat (2018)</a:t>
                </a:r>
              </a:p>
            </p:txBody>
          </p:sp>
          <p:cxnSp>
            <p:nvCxnSpPr>
              <p:cNvPr id="123" name="Straight Arrow Connector 122"/>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5446578" y="5943976"/>
              <a:ext cx="450861" cy="51557"/>
              <a:chOff x="5768875" y="5045080"/>
              <a:chExt cx="450861" cy="51557"/>
            </a:xfrm>
          </p:grpSpPr>
          <p:sp>
            <p:nvSpPr>
              <p:cNvPr id="125" name="TextBox 124">
                <a:extLst>
                  <a:ext uri="{FF2B5EF4-FFF2-40B4-BE49-F238E27FC236}">
                    <a16:creationId xmlns:a16="http://schemas.microsoft.com/office/drawing/2014/main" id="{7A66B42C-8D4A-498D-8DA0-A4085084DE00}"/>
                  </a:ext>
                </a:extLst>
              </p:cNvPr>
              <p:cNvSpPr txBox="1"/>
              <p:nvPr/>
            </p:nvSpPr>
            <p:spPr>
              <a:xfrm>
                <a:off x="5768875" y="5045080"/>
                <a:ext cx="207659"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Sony (2018)</a:t>
                </a:r>
              </a:p>
            </p:txBody>
          </p:sp>
          <p:cxnSp>
            <p:nvCxnSpPr>
              <p:cNvPr id="126" name="Straight Arrow Connector 125"/>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5310525" y="6021802"/>
              <a:ext cx="586914" cy="51557"/>
              <a:chOff x="5632822" y="5045080"/>
              <a:chExt cx="586914" cy="51557"/>
            </a:xfrm>
          </p:grpSpPr>
          <p:sp>
            <p:nvSpPr>
              <p:cNvPr id="128" name="TextBox 127">
                <a:extLst>
                  <a:ext uri="{FF2B5EF4-FFF2-40B4-BE49-F238E27FC236}">
                    <a16:creationId xmlns:a16="http://schemas.microsoft.com/office/drawing/2014/main" id="{7A66B42C-8D4A-498D-8DA0-A4085084DE00}"/>
                  </a:ext>
                </a:extLst>
              </p:cNvPr>
              <p:cNvSpPr txBox="1"/>
              <p:nvPr/>
            </p:nvSpPr>
            <p:spPr>
              <a:xfrm>
                <a:off x="5632822" y="5045080"/>
                <a:ext cx="34371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GeneralMills (2018)</a:t>
                </a:r>
              </a:p>
            </p:txBody>
          </p:sp>
          <p:cxnSp>
            <p:nvCxnSpPr>
              <p:cNvPr id="129" name="Straight Arrow Connector 128"/>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422232" y="6119054"/>
              <a:ext cx="475207" cy="51557"/>
              <a:chOff x="5744529" y="5045080"/>
              <a:chExt cx="475207" cy="51557"/>
            </a:xfrm>
          </p:grpSpPr>
          <p:sp>
            <p:nvSpPr>
              <p:cNvPr id="131" name="TextBox 130">
                <a:extLst>
                  <a:ext uri="{FF2B5EF4-FFF2-40B4-BE49-F238E27FC236}">
                    <a16:creationId xmlns:a16="http://schemas.microsoft.com/office/drawing/2014/main" id="{7A66B42C-8D4A-498D-8DA0-A4085084DE00}"/>
                  </a:ext>
                </a:extLst>
              </p:cNvPr>
              <p:cNvSpPr txBox="1"/>
              <p:nvPr/>
            </p:nvSpPr>
            <p:spPr>
              <a:xfrm>
                <a:off x="5744529" y="5045080"/>
                <a:ext cx="232005"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Mylan (2018)</a:t>
                </a:r>
              </a:p>
            </p:txBody>
          </p:sp>
          <p:cxnSp>
            <p:nvCxnSpPr>
              <p:cNvPr id="132" name="Straight Arrow Connector 131"/>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5483814" y="6284819"/>
              <a:ext cx="413625" cy="51557"/>
              <a:chOff x="5806111" y="5045080"/>
              <a:chExt cx="413625" cy="51557"/>
            </a:xfrm>
          </p:grpSpPr>
          <p:sp>
            <p:nvSpPr>
              <p:cNvPr id="134" name="TextBox 133">
                <a:extLst>
                  <a:ext uri="{FF2B5EF4-FFF2-40B4-BE49-F238E27FC236}">
                    <a16:creationId xmlns:a16="http://schemas.microsoft.com/office/drawing/2014/main" id="{7A66B42C-8D4A-498D-8DA0-A4085084DE00}"/>
                  </a:ext>
                </a:extLst>
              </p:cNvPr>
              <p:cNvSpPr txBox="1"/>
              <p:nvPr/>
            </p:nvSpPr>
            <p:spPr>
              <a:xfrm>
                <a:off x="5806111" y="5045080"/>
                <a:ext cx="170424"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GE (2018)</a:t>
                </a:r>
              </a:p>
            </p:txBody>
          </p:sp>
          <p:cxnSp>
            <p:nvCxnSpPr>
              <p:cNvPr id="135" name="Straight Arrow Connector 134"/>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5439417" y="6391229"/>
              <a:ext cx="458022" cy="51557"/>
              <a:chOff x="5761714" y="5045080"/>
              <a:chExt cx="458022" cy="51557"/>
            </a:xfrm>
          </p:grpSpPr>
          <p:sp>
            <p:nvSpPr>
              <p:cNvPr id="137" name="TextBox 136">
                <a:extLst>
                  <a:ext uri="{FF2B5EF4-FFF2-40B4-BE49-F238E27FC236}">
                    <a16:creationId xmlns:a16="http://schemas.microsoft.com/office/drawing/2014/main" id="{7A66B42C-8D4A-498D-8DA0-A4085084DE00}"/>
                  </a:ext>
                </a:extLst>
              </p:cNvPr>
              <p:cNvSpPr txBox="1"/>
              <p:nvPr/>
            </p:nvSpPr>
            <p:spPr>
              <a:xfrm>
                <a:off x="5761714" y="5045080"/>
                <a:ext cx="214820"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Sears (2018)</a:t>
                </a:r>
              </a:p>
            </p:txBody>
          </p:sp>
          <p:cxnSp>
            <p:nvCxnSpPr>
              <p:cNvPr id="138" name="Straight Arrow Connector 137"/>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sp>
          <p:nvSpPr>
            <p:cNvPr id="139" name="Rectangle 138"/>
            <p:cNvSpPr/>
            <p:nvPr/>
          </p:nvSpPr>
          <p:spPr>
            <a:xfrm>
              <a:off x="6721351" y="6190750"/>
              <a:ext cx="140582" cy="312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srgbClr val="000000"/>
                  </a:solidFill>
                  <a:latin typeface="Calibri"/>
                </a:rPr>
                <a:t>1</a:t>
              </a:r>
            </a:p>
          </p:txBody>
        </p:sp>
        <p:sp>
          <p:nvSpPr>
            <p:cNvPr id="140" name="Rectangle 139"/>
            <p:cNvSpPr/>
            <p:nvPr/>
          </p:nvSpPr>
          <p:spPr>
            <a:xfrm>
              <a:off x="6721351" y="5873618"/>
              <a:ext cx="140582" cy="317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2</a:t>
              </a:r>
            </a:p>
          </p:txBody>
        </p:sp>
        <p:sp>
          <p:nvSpPr>
            <p:cNvPr id="141" name="Rectangle 140"/>
            <p:cNvSpPr/>
            <p:nvPr/>
          </p:nvSpPr>
          <p:spPr>
            <a:xfrm>
              <a:off x="6721351" y="5570528"/>
              <a:ext cx="140582" cy="303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3</a:t>
              </a:r>
            </a:p>
          </p:txBody>
        </p:sp>
        <p:sp>
          <p:nvSpPr>
            <p:cNvPr id="142" name="Rectangle 141"/>
            <p:cNvSpPr/>
            <p:nvPr/>
          </p:nvSpPr>
          <p:spPr>
            <a:xfrm>
              <a:off x="6721351" y="5249434"/>
              <a:ext cx="140582" cy="321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4</a:t>
              </a:r>
            </a:p>
          </p:txBody>
        </p:sp>
        <p:sp>
          <p:nvSpPr>
            <p:cNvPr id="143" name="Rectangle 142"/>
            <p:cNvSpPr/>
            <p:nvPr/>
          </p:nvSpPr>
          <p:spPr>
            <a:xfrm>
              <a:off x="6721351" y="4931569"/>
              <a:ext cx="140582" cy="32341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r>
                <a:rPr lang="en-US" sz="1500" b="1" dirty="0">
                  <a:solidFill>
                    <a:prstClr val="white"/>
                  </a:solidFill>
                  <a:latin typeface="Calibri"/>
                </a:rPr>
                <a:t>5</a:t>
              </a:r>
            </a:p>
          </p:txBody>
        </p:sp>
        <p:grpSp>
          <p:nvGrpSpPr>
            <p:cNvPr id="144" name="Group 143"/>
            <p:cNvGrpSpPr/>
            <p:nvPr/>
          </p:nvGrpSpPr>
          <p:grpSpPr>
            <a:xfrm>
              <a:off x="6270489" y="6414605"/>
              <a:ext cx="450862" cy="51557"/>
              <a:chOff x="5768874" y="5045080"/>
              <a:chExt cx="450862" cy="51557"/>
            </a:xfrm>
          </p:grpSpPr>
          <p:sp>
            <p:nvSpPr>
              <p:cNvPr id="145" name="TextBox 144">
                <a:extLst>
                  <a:ext uri="{FF2B5EF4-FFF2-40B4-BE49-F238E27FC236}">
                    <a16:creationId xmlns:a16="http://schemas.microsoft.com/office/drawing/2014/main" id="{7A66B42C-8D4A-498D-8DA0-A4085084DE00}"/>
                  </a:ext>
                </a:extLst>
              </p:cNvPr>
              <p:cNvSpPr txBox="1"/>
              <p:nvPr/>
            </p:nvSpPr>
            <p:spPr>
              <a:xfrm>
                <a:off x="5768874" y="5045080"/>
                <a:ext cx="207659"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Palm (2005)</a:t>
                </a:r>
              </a:p>
            </p:txBody>
          </p:sp>
          <p:cxnSp>
            <p:nvCxnSpPr>
              <p:cNvPr id="146" name="Straight Arrow Connector 145"/>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6171673" y="6284819"/>
              <a:ext cx="549678" cy="51557"/>
              <a:chOff x="5670058" y="5045080"/>
              <a:chExt cx="549678" cy="51557"/>
            </a:xfrm>
          </p:grpSpPr>
          <p:sp>
            <p:nvSpPr>
              <p:cNvPr id="148" name="TextBox 147">
                <a:extLst>
                  <a:ext uri="{FF2B5EF4-FFF2-40B4-BE49-F238E27FC236}">
                    <a16:creationId xmlns:a16="http://schemas.microsoft.com/office/drawing/2014/main" id="{7A66B42C-8D4A-498D-8DA0-A4085084DE00}"/>
                  </a:ext>
                </a:extLst>
              </p:cNvPr>
              <p:cNvSpPr txBox="1"/>
              <p:nvPr/>
            </p:nvSpPr>
            <p:spPr>
              <a:xfrm>
                <a:off x="5670058" y="5045080"/>
                <a:ext cx="306476"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Blackberry (2010)</a:t>
                </a:r>
              </a:p>
            </p:txBody>
          </p:sp>
          <p:cxnSp>
            <p:nvCxnSpPr>
              <p:cNvPr id="149" name="Straight Arrow Connector 148"/>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246144" y="6197579"/>
              <a:ext cx="475207" cy="51557"/>
              <a:chOff x="5744529" y="5045080"/>
              <a:chExt cx="475207" cy="51557"/>
            </a:xfrm>
          </p:grpSpPr>
          <p:sp>
            <p:nvSpPr>
              <p:cNvPr id="151" name="TextBox 150">
                <a:extLst>
                  <a:ext uri="{FF2B5EF4-FFF2-40B4-BE49-F238E27FC236}">
                    <a16:creationId xmlns:a16="http://schemas.microsoft.com/office/drawing/2014/main" id="{7A66B42C-8D4A-498D-8DA0-A4085084DE00}"/>
                  </a:ext>
                </a:extLst>
              </p:cNvPr>
              <p:cNvSpPr txBox="1"/>
              <p:nvPr/>
            </p:nvSpPr>
            <p:spPr>
              <a:xfrm>
                <a:off x="5744529" y="5045080"/>
                <a:ext cx="232005"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Yahoo (2012)</a:t>
                </a:r>
              </a:p>
            </p:txBody>
          </p:sp>
          <p:cxnSp>
            <p:nvCxnSpPr>
              <p:cNvPr id="152" name="Straight Arrow Connector 151"/>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6307726" y="6076830"/>
              <a:ext cx="413625" cy="51557"/>
              <a:chOff x="5806111" y="5045080"/>
              <a:chExt cx="413625" cy="51557"/>
            </a:xfrm>
          </p:grpSpPr>
          <p:sp>
            <p:nvSpPr>
              <p:cNvPr id="154" name="TextBox 153">
                <a:extLst>
                  <a:ext uri="{FF2B5EF4-FFF2-40B4-BE49-F238E27FC236}">
                    <a16:creationId xmlns:a16="http://schemas.microsoft.com/office/drawing/2014/main" id="{7A66B42C-8D4A-498D-8DA0-A4085084DE00}"/>
                  </a:ext>
                </a:extLst>
              </p:cNvPr>
              <p:cNvSpPr txBox="1"/>
              <p:nvPr/>
            </p:nvSpPr>
            <p:spPr>
              <a:xfrm>
                <a:off x="5806111" y="5045080"/>
                <a:ext cx="170424"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GE (2012)</a:t>
                </a:r>
              </a:p>
            </p:txBody>
          </p:sp>
          <p:cxnSp>
            <p:nvCxnSpPr>
              <p:cNvPr id="155" name="Straight Arrow Connector 154"/>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6177402" y="6003481"/>
              <a:ext cx="543949" cy="51557"/>
              <a:chOff x="5675787" y="5045080"/>
              <a:chExt cx="543949" cy="51557"/>
            </a:xfrm>
          </p:grpSpPr>
          <p:sp>
            <p:nvSpPr>
              <p:cNvPr id="157" name="TextBox 156">
                <a:extLst>
                  <a:ext uri="{FF2B5EF4-FFF2-40B4-BE49-F238E27FC236}">
                    <a16:creationId xmlns:a16="http://schemas.microsoft.com/office/drawing/2014/main" id="{7A66B42C-8D4A-498D-8DA0-A4085084DE00}"/>
                  </a:ext>
                </a:extLst>
              </p:cNvPr>
              <p:cNvSpPr txBox="1"/>
              <p:nvPr/>
            </p:nvSpPr>
            <p:spPr>
              <a:xfrm>
                <a:off x="5675787" y="5045080"/>
                <a:ext cx="300747"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Mapquest (2007)</a:t>
                </a:r>
              </a:p>
            </p:txBody>
          </p:sp>
          <p:cxnSp>
            <p:nvCxnSpPr>
              <p:cNvPr id="158" name="Straight Arrow Connector 157"/>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6254736" y="5816935"/>
              <a:ext cx="466615" cy="51557"/>
              <a:chOff x="5753121" y="5045080"/>
              <a:chExt cx="466615" cy="51557"/>
            </a:xfrm>
          </p:grpSpPr>
          <p:sp>
            <p:nvSpPr>
              <p:cNvPr id="160" name="TextBox 159">
                <a:extLst>
                  <a:ext uri="{FF2B5EF4-FFF2-40B4-BE49-F238E27FC236}">
                    <a16:creationId xmlns:a16="http://schemas.microsoft.com/office/drawing/2014/main" id="{7A66B42C-8D4A-498D-8DA0-A4085084DE00}"/>
                  </a:ext>
                </a:extLst>
              </p:cNvPr>
              <p:cNvSpPr txBox="1"/>
              <p:nvPr/>
            </p:nvSpPr>
            <p:spPr>
              <a:xfrm>
                <a:off x="5753121" y="5045080"/>
                <a:ext cx="223413"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Apple (2018)</a:t>
                </a:r>
              </a:p>
            </p:txBody>
          </p:sp>
          <p:cxnSp>
            <p:nvCxnSpPr>
              <p:cNvPr id="161" name="Straight Arrow Connector 160"/>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6256168" y="5737998"/>
              <a:ext cx="465183" cy="51557"/>
              <a:chOff x="5754553" y="5045080"/>
              <a:chExt cx="465183" cy="51557"/>
            </a:xfrm>
          </p:grpSpPr>
          <p:sp>
            <p:nvSpPr>
              <p:cNvPr id="163" name="TextBox 162">
                <a:extLst>
                  <a:ext uri="{FF2B5EF4-FFF2-40B4-BE49-F238E27FC236}">
                    <a16:creationId xmlns:a16="http://schemas.microsoft.com/office/drawing/2014/main" id="{7A66B42C-8D4A-498D-8DA0-A4085084DE00}"/>
                  </a:ext>
                </a:extLst>
              </p:cNvPr>
              <p:cNvSpPr txBox="1"/>
              <p:nvPr/>
            </p:nvSpPr>
            <p:spPr>
              <a:xfrm>
                <a:off x="5754553" y="5045080"/>
                <a:ext cx="221980"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Nokia (2016)</a:t>
                </a:r>
              </a:p>
            </p:txBody>
          </p:sp>
          <p:cxnSp>
            <p:nvCxnSpPr>
              <p:cNvPr id="164" name="Straight Arrow Connector 163"/>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6270490" y="5617055"/>
              <a:ext cx="450861" cy="51557"/>
              <a:chOff x="5768875" y="5045080"/>
              <a:chExt cx="450861" cy="51557"/>
            </a:xfrm>
          </p:grpSpPr>
          <p:sp>
            <p:nvSpPr>
              <p:cNvPr id="166" name="TextBox 165">
                <a:extLst>
                  <a:ext uri="{FF2B5EF4-FFF2-40B4-BE49-F238E27FC236}">
                    <a16:creationId xmlns:a16="http://schemas.microsoft.com/office/drawing/2014/main" id="{7A66B42C-8D4A-498D-8DA0-A4085084DE00}"/>
                  </a:ext>
                </a:extLst>
              </p:cNvPr>
              <p:cNvSpPr txBox="1"/>
              <p:nvPr/>
            </p:nvSpPr>
            <p:spPr>
              <a:xfrm>
                <a:off x="5768875" y="5045080"/>
                <a:ext cx="207659"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Sony (2018)</a:t>
                </a:r>
              </a:p>
            </p:txBody>
          </p:sp>
          <p:cxnSp>
            <p:nvCxnSpPr>
              <p:cNvPr id="167" name="Straight Arrow Connector 166"/>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6064262" y="5490658"/>
              <a:ext cx="657089" cy="51557"/>
              <a:chOff x="5562647" y="5045080"/>
              <a:chExt cx="657089" cy="51557"/>
            </a:xfrm>
          </p:grpSpPr>
          <p:sp>
            <p:nvSpPr>
              <p:cNvPr id="169" name="TextBox 168">
                <a:extLst>
                  <a:ext uri="{FF2B5EF4-FFF2-40B4-BE49-F238E27FC236}">
                    <a16:creationId xmlns:a16="http://schemas.microsoft.com/office/drawing/2014/main" id="{7A66B42C-8D4A-498D-8DA0-A4085084DE00}"/>
                  </a:ext>
                </a:extLst>
              </p:cNvPr>
              <p:cNvSpPr txBox="1"/>
              <p:nvPr/>
            </p:nvSpPr>
            <p:spPr>
              <a:xfrm>
                <a:off x="5562647" y="5045080"/>
                <a:ext cx="413885"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Boston Scientific (2016)</a:t>
                </a:r>
              </a:p>
            </p:txBody>
          </p:sp>
          <p:cxnSp>
            <p:nvCxnSpPr>
              <p:cNvPr id="170" name="Straight Arrow Connector 169"/>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6269058" y="5376356"/>
              <a:ext cx="452293" cy="51557"/>
              <a:chOff x="5767443" y="5045080"/>
              <a:chExt cx="452293" cy="51557"/>
            </a:xfrm>
          </p:grpSpPr>
          <p:sp>
            <p:nvSpPr>
              <p:cNvPr id="172" name="TextBox 171">
                <a:extLst>
                  <a:ext uri="{FF2B5EF4-FFF2-40B4-BE49-F238E27FC236}">
                    <a16:creationId xmlns:a16="http://schemas.microsoft.com/office/drawing/2014/main" id="{7A66B42C-8D4A-498D-8DA0-A4085084DE00}"/>
                  </a:ext>
                </a:extLst>
              </p:cNvPr>
              <p:cNvSpPr txBox="1"/>
              <p:nvPr/>
            </p:nvSpPr>
            <p:spPr>
              <a:xfrm>
                <a:off x="5767443" y="5045080"/>
                <a:ext cx="209090"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AMD (2016)</a:t>
                </a:r>
              </a:p>
            </p:txBody>
          </p:sp>
          <p:cxnSp>
            <p:nvCxnSpPr>
              <p:cNvPr id="173" name="Straight Arrow Connector 172"/>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6266194" y="5283917"/>
              <a:ext cx="455157" cy="51557"/>
              <a:chOff x="5764579" y="5045080"/>
              <a:chExt cx="455157" cy="51557"/>
            </a:xfrm>
          </p:grpSpPr>
          <p:sp>
            <p:nvSpPr>
              <p:cNvPr id="175" name="TextBox 174">
                <a:extLst>
                  <a:ext uri="{FF2B5EF4-FFF2-40B4-BE49-F238E27FC236}">
                    <a16:creationId xmlns:a16="http://schemas.microsoft.com/office/drawing/2014/main" id="{7A66B42C-8D4A-498D-8DA0-A4085084DE00}"/>
                  </a:ext>
                </a:extLst>
              </p:cNvPr>
              <p:cNvSpPr txBox="1"/>
              <p:nvPr/>
            </p:nvSpPr>
            <p:spPr>
              <a:xfrm>
                <a:off x="5764579" y="5045080"/>
                <a:ext cx="211954"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Tesla (2018)</a:t>
                </a:r>
              </a:p>
            </p:txBody>
          </p:sp>
          <p:cxnSp>
            <p:nvCxnSpPr>
              <p:cNvPr id="176" name="Straight Arrow Connector 175"/>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6241846" y="5177490"/>
              <a:ext cx="479505" cy="51557"/>
              <a:chOff x="5740231" y="5045080"/>
              <a:chExt cx="479505" cy="51557"/>
            </a:xfrm>
          </p:grpSpPr>
          <p:sp>
            <p:nvSpPr>
              <p:cNvPr id="178" name="TextBox 177">
                <a:extLst>
                  <a:ext uri="{FF2B5EF4-FFF2-40B4-BE49-F238E27FC236}">
                    <a16:creationId xmlns:a16="http://schemas.microsoft.com/office/drawing/2014/main" id="{7A66B42C-8D4A-498D-8DA0-A4085084DE00}"/>
                  </a:ext>
                </a:extLst>
              </p:cNvPr>
              <p:cNvSpPr txBox="1"/>
              <p:nvPr/>
            </p:nvSpPr>
            <p:spPr>
              <a:xfrm>
                <a:off x="5740231" y="5045080"/>
                <a:ext cx="23630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Netflix (2018)</a:t>
                </a:r>
              </a:p>
            </p:txBody>
          </p:sp>
          <p:cxnSp>
            <p:nvCxnSpPr>
              <p:cNvPr id="179" name="Straight Arrow Connector 178"/>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6214636" y="5030784"/>
              <a:ext cx="506715" cy="51557"/>
              <a:chOff x="5713021" y="5045080"/>
              <a:chExt cx="506715" cy="51557"/>
            </a:xfrm>
          </p:grpSpPr>
          <p:sp>
            <p:nvSpPr>
              <p:cNvPr id="181" name="TextBox 180">
                <a:extLst>
                  <a:ext uri="{FF2B5EF4-FFF2-40B4-BE49-F238E27FC236}">
                    <a16:creationId xmlns:a16="http://schemas.microsoft.com/office/drawing/2014/main" id="{7A66B42C-8D4A-498D-8DA0-A4085084DE00}"/>
                  </a:ext>
                </a:extLst>
              </p:cNvPr>
              <p:cNvSpPr txBox="1"/>
              <p:nvPr/>
            </p:nvSpPr>
            <p:spPr>
              <a:xfrm>
                <a:off x="5713021" y="5045080"/>
                <a:ext cx="263512" cy="51557"/>
              </a:xfrm>
              <a:prstGeom prst="rect">
                <a:avLst/>
              </a:prstGeom>
              <a:noFill/>
            </p:spPr>
            <p:txBody>
              <a:bodyPr wrap="none" lIns="0" tIns="0" rIns="0" bIns="0" rtlCol="0" anchor="ctr">
                <a:spAutoFit/>
              </a:bodyPr>
              <a:lstStyle/>
              <a:p>
                <a:pPr algn="r" defTabSz="1028700"/>
                <a:r>
                  <a:rPr lang="en-GB" sz="375" dirty="0">
                    <a:solidFill>
                      <a:srgbClr val="000000"/>
                    </a:solidFill>
                    <a:latin typeface="Calibri"/>
                  </a:rPr>
                  <a:t>Amazon (2016)</a:t>
                </a:r>
              </a:p>
            </p:txBody>
          </p:sp>
          <p:cxnSp>
            <p:nvCxnSpPr>
              <p:cNvPr id="182" name="Straight Arrow Connector 181"/>
              <p:cNvCxnSpPr/>
              <p:nvPr/>
            </p:nvCxnSpPr>
            <p:spPr>
              <a:xfrm>
                <a:off x="6010186" y="5070858"/>
                <a:ext cx="20955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sp>
          <p:nvSpPr>
            <p:cNvPr id="183" name="Rectangle 182"/>
            <p:cNvSpPr/>
            <p:nvPr/>
          </p:nvSpPr>
          <p:spPr>
            <a:xfrm>
              <a:off x="4720730" y="3983036"/>
              <a:ext cx="1379140" cy="135308"/>
            </a:xfrm>
            <a:prstGeom prst="rect">
              <a:avLst/>
            </a:prstGeom>
          </p:spPr>
          <p:txBody>
            <a:bodyPr wrap="none" lIns="0" tIns="0" rIns="0" bIns="0" anchor="ctr">
              <a:spAutoFit/>
            </a:bodyPr>
            <a:lstStyle/>
            <a:p>
              <a:pPr defTabSz="1028700"/>
              <a:r>
                <a:rPr lang="en-US" sz="984" b="1" dirty="0">
                  <a:solidFill>
                    <a:srgbClr val="17426B"/>
                  </a:solidFill>
                  <a:latin typeface="Calibri"/>
                </a:rPr>
                <a:t>Where does your score align?</a:t>
              </a:r>
            </a:p>
          </p:txBody>
        </p:sp>
        <p:sp>
          <p:nvSpPr>
            <p:cNvPr id="184" name="Rectangle 183"/>
            <p:cNvSpPr/>
            <p:nvPr/>
          </p:nvSpPr>
          <p:spPr>
            <a:xfrm>
              <a:off x="4085698" y="4253745"/>
              <a:ext cx="950933" cy="103113"/>
            </a:xfrm>
            <a:prstGeom prst="rect">
              <a:avLst/>
            </a:prstGeom>
          </p:spPr>
          <p:txBody>
            <a:bodyPr wrap="none" lIns="0" tIns="0" rIns="0" bIns="0" anchor="ctr">
              <a:spAutoFit/>
            </a:bodyPr>
            <a:lstStyle/>
            <a:p>
              <a:pPr defTabSz="1028700"/>
              <a:r>
                <a:rPr lang="en-US" sz="750" dirty="0">
                  <a:solidFill>
                    <a:srgbClr val="000000"/>
                  </a:solidFill>
                  <a:latin typeface="Calibri"/>
                </a:rPr>
                <a:t>Your Score as a Benchmark</a:t>
              </a:r>
            </a:p>
          </p:txBody>
        </p:sp>
        <p:sp>
          <p:nvSpPr>
            <p:cNvPr id="185" name="Rectangle 184"/>
            <p:cNvSpPr/>
            <p:nvPr/>
          </p:nvSpPr>
          <p:spPr>
            <a:xfrm>
              <a:off x="5682258" y="4253745"/>
              <a:ext cx="1377707" cy="103113"/>
            </a:xfrm>
            <a:prstGeom prst="rect">
              <a:avLst/>
            </a:prstGeom>
          </p:spPr>
          <p:txBody>
            <a:bodyPr wrap="none" lIns="0" tIns="0" rIns="0" bIns="0" anchor="ctr">
              <a:spAutoFit/>
            </a:bodyPr>
            <a:lstStyle/>
            <a:p>
              <a:pPr defTabSz="1028700"/>
              <a:r>
                <a:rPr lang="en-US" sz="750" dirty="0">
                  <a:solidFill>
                    <a:srgbClr val="000000"/>
                  </a:solidFill>
                  <a:latin typeface="Calibri"/>
                </a:rPr>
                <a:t>How your Two Section Scores Compare</a:t>
              </a:r>
            </a:p>
          </p:txBody>
        </p:sp>
        <p:sp>
          <p:nvSpPr>
            <p:cNvPr id="186" name="Rectangle 185"/>
            <p:cNvSpPr/>
            <p:nvPr/>
          </p:nvSpPr>
          <p:spPr>
            <a:xfrm>
              <a:off x="4449202" y="4421483"/>
              <a:ext cx="206514" cy="197175"/>
            </a:xfrm>
            <a:prstGeom prst="rect">
              <a:avLst/>
            </a:prstGeom>
            <a:solidFill>
              <a:schemeClr val="accent1"/>
            </a:solidFill>
          </p:spPr>
          <p:txBody>
            <a:bodyPr wrap="none" lIns="34290" tIns="34290" rIns="34290" bIns="34290" anchor="ctr">
              <a:spAutoFit/>
            </a:bodyPr>
            <a:lstStyle/>
            <a:p>
              <a:pPr algn="ctr" defTabSz="1028700"/>
              <a:r>
                <a:rPr lang="en-US" sz="984" b="1" dirty="0">
                  <a:solidFill>
                    <a:prstClr val="white"/>
                  </a:solidFill>
                  <a:latin typeface="Calibri"/>
                </a:rPr>
                <a:t>2.2</a:t>
              </a:r>
            </a:p>
          </p:txBody>
        </p:sp>
        <p:sp>
          <p:nvSpPr>
            <p:cNvPr id="187" name="Rectangle 186"/>
            <p:cNvSpPr/>
            <p:nvPr/>
          </p:nvSpPr>
          <p:spPr>
            <a:xfrm>
              <a:off x="5822757" y="4421483"/>
              <a:ext cx="206514" cy="197175"/>
            </a:xfrm>
            <a:prstGeom prst="rect">
              <a:avLst/>
            </a:prstGeom>
            <a:solidFill>
              <a:schemeClr val="accent1"/>
            </a:solidFill>
          </p:spPr>
          <p:txBody>
            <a:bodyPr wrap="none" lIns="34290" tIns="34290" rIns="34290" bIns="34290" anchor="ctr">
              <a:spAutoFit/>
            </a:bodyPr>
            <a:lstStyle/>
            <a:p>
              <a:pPr algn="ctr" defTabSz="1028700"/>
              <a:r>
                <a:rPr lang="en-US" sz="984" b="1" dirty="0">
                  <a:solidFill>
                    <a:prstClr val="white"/>
                  </a:solidFill>
                  <a:latin typeface="Calibri"/>
                </a:rPr>
                <a:t>2.4</a:t>
              </a:r>
            </a:p>
          </p:txBody>
        </p:sp>
        <p:sp>
          <p:nvSpPr>
            <p:cNvPr id="188" name="Rectangle 187"/>
            <p:cNvSpPr/>
            <p:nvPr/>
          </p:nvSpPr>
          <p:spPr>
            <a:xfrm>
              <a:off x="6742445" y="4406192"/>
              <a:ext cx="238976" cy="227755"/>
            </a:xfrm>
            <a:prstGeom prst="rect">
              <a:avLst/>
            </a:prstGeom>
            <a:solidFill>
              <a:schemeClr val="accent1"/>
            </a:solidFill>
          </p:spPr>
          <p:txBody>
            <a:bodyPr wrap="none" lIns="34290" tIns="34290" rIns="34290" bIns="34290" anchor="ctr">
              <a:noAutofit/>
            </a:bodyPr>
            <a:lstStyle/>
            <a:p>
              <a:pPr algn="ctr" defTabSz="1028700"/>
              <a:r>
                <a:rPr lang="en-US" sz="984" b="1" dirty="0">
                  <a:solidFill>
                    <a:prstClr val="white"/>
                  </a:solidFill>
                  <a:latin typeface="Calibri"/>
                </a:rPr>
                <a:t>2</a:t>
              </a:r>
            </a:p>
          </p:txBody>
        </p:sp>
        <p:sp>
          <p:nvSpPr>
            <p:cNvPr id="189" name="Rectangle 188"/>
            <p:cNvSpPr/>
            <p:nvPr/>
          </p:nvSpPr>
          <p:spPr>
            <a:xfrm>
              <a:off x="3985696" y="4685583"/>
              <a:ext cx="1008289" cy="206226"/>
            </a:xfrm>
            <a:prstGeom prst="rect">
              <a:avLst/>
            </a:prstGeom>
          </p:spPr>
          <p:txBody>
            <a:bodyPr wrap="square" lIns="0" tIns="0" rIns="0" bIns="0" anchor="ctr">
              <a:spAutoFit/>
            </a:bodyPr>
            <a:lstStyle/>
            <a:p>
              <a:pPr algn="ctr" defTabSz="1028700"/>
              <a:r>
                <a:rPr lang="en-US" sz="750" dirty="0">
                  <a:solidFill>
                    <a:srgbClr val="000000"/>
                  </a:solidFill>
                  <a:latin typeface="Calibri"/>
                </a:rPr>
                <a:t>Total Growth Pipeline</a:t>
              </a:r>
              <a:r>
                <a:rPr lang="en-US" sz="750" baseline="30000" dirty="0">
                  <a:solidFill>
                    <a:srgbClr val="000000"/>
                  </a:solidFill>
                  <a:latin typeface="Calibri"/>
                </a:rPr>
                <a:t>TM</a:t>
              </a:r>
              <a:r>
                <a:rPr lang="en-US" sz="750" dirty="0">
                  <a:solidFill>
                    <a:srgbClr val="000000"/>
                  </a:solidFill>
                  <a:latin typeface="Calibri"/>
                </a:rPr>
                <a:t> Score Identify your Position</a:t>
              </a:r>
            </a:p>
          </p:txBody>
        </p:sp>
        <p:sp>
          <p:nvSpPr>
            <p:cNvPr id="190" name="Rectangle 189"/>
            <p:cNvSpPr/>
            <p:nvPr/>
          </p:nvSpPr>
          <p:spPr>
            <a:xfrm>
              <a:off x="5463585" y="4685583"/>
              <a:ext cx="1008289" cy="206226"/>
            </a:xfrm>
            <a:prstGeom prst="rect">
              <a:avLst/>
            </a:prstGeom>
          </p:spPr>
          <p:txBody>
            <a:bodyPr wrap="square" lIns="0" tIns="0" rIns="0" bIns="0" anchor="ctr">
              <a:spAutoFit/>
            </a:bodyPr>
            <a:lstStyle/>
            <a:p>
              <a:pPr algn="ctr" defTabSz="1028700"/>
              <a:r>
                <a:rPr lang="en-US" sz="750" dirty="0">
                  <a:solidFill>
                    <a:srgbClr val="000000"/>
                  </a:solidFill>
                  <a:latin typeface="Calibri"/>
                </a:rPr>
                <a:t>Growth Score Identify </a:t>
              </a:r>
              <a:br>
                <a:rPr lang="en-US" sz="750" dirty="0">
                  <a:solidFill>
                    <a:srgbClr val="000000"/>
                  </a:solidFill>
                  <a:latin typeface="Calibri"/>
                </a:rPr>
              </a:br>
              <a:r>
                <a:rPr lang="en-US" sz="750" dirty="0">
                  <a:solidFill>
                    <a:srgbClr val="000000"/>
                  </a:solidFill>
                  <a:latin typeface="Calibri"/>
                </a:rPr>
                <a:t>your Position</a:t>
              </a:r>
            </a:p>
          </p:txBody>
        </p:sp>
        <p:sp>
          <p:nvSpPr>
            <p:cNvPr id="191" name="Rectangle 190"/>
            <p:cNvSpPr/>
            <p:nvPr/>
          </p:nvSpPr>
          <p:spPr>
            <a:xfrm>
              <a:off x="6448683" y="4685583"/>
              <a:ext cx="794712" cy="206226"/>
            </a:xfrm>
            <a:prstGeom prst="rect">
              <a:avLst/>
            </a:prstGeom>
          </p:spPr>
          <p:txBody>
            <a:bodyPr wrap="square" lIns="0" tIns="0" rIns="0" bIns="0" anchor="ctr">
              <a:spAutoFit/>
            </a:bodyPr>
            <a:lstStyle/>
            <a:p>
              <a:pPr algn="ctr" defTabSz="1028700"/>
              <a:r>
                <a:rPr lang="en-US" sz="750" dirty="0">
                  <a:solidFill>
                    <a:srgbClr val="000000"/>
                  </a:solidFill>
                  <a:latin typeface="Calibri"/>
                </a:rPr>
                <a:t>Innovation Score</a:t>
              </a:r>
              <a:br>
                <a:rPr lang="en-US" sz="750" dirty="0">
                  <a:solidFill>
                    <a:srgbClr val="000000"/>
                  </a:solidFill>
                  <a:latin typeface="Calibri"/>
                </a:rPr>
              </a:br>
              <a:r>
                <a:rPr lang="en-US" sz="750" dirty="0">
                  <a:solidFill>
                    <a:srgbClr val="000000"/>
                  </a:solidFill>
                  <a:latin typeface="Calibri"/>
                </a:rPr>
                <a:t>Identify your Position</a:t>
              </a:r>
            </a:p>
          </p:txBody>
        </p:sp>
        <p:sp>
          <p:nvSpPr>
            <p:cNvPr id="13" name="Left Brace 12"/>
            <p:cNvSpPr/>
            <p:nvPr/>
          </p:nvSpPr>
          <p:spPr>
            <a:xfrm flipH="1">
              <a:off x="5130606" y="4914899"/>
              <a:ext cx="143498" cy="177641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8700"/>
              <a:endParaRPr lang="en-US" sz="2250" dirty="0">
                <a:solidFill>
                  <a:srgbClr val="000000"/>
                </a:solidFill>
                <a:latin typeface="Calibri"/>
              </a:endParaRPr>
            </a:p>
          </p:txBody>
        </p:sp>
      </p:grpSp>
    </p:spTree>
    <p:extLst>
      <p:ext uri="{BB962C8B-B14F-4D97-AF65-F5344CB8AC3E}">
        <p14:creationId xmlns:p14="http://schemas.microsoft.com/office/powerpoint/2010/main" val="362829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525364" y="1489"/>
          <a:ext cx="1489" cy="1489"/>
        </p:xfrm>
        <a:graphic>
          <a:graphicData uri="http://schemas.openxmlformats.org/presentationml/2006/ole">
            <mc:AlternateContent xmlns:mc="http://schemas.openxmlformats.org/markup-compatibility/2006">
              <mc:Choice xmlns:v="urn:schemas-microsoft-com:vml" Requires="v">
                <p:oleObj spid="_x0000_s5122" name="think-cell Slide" r:id="rId5" imgW="347" imgH="346" progId="TCLayout.ActiveDocument.1">
                  <p:embed/>
                </p:oleObj>
              </mc:Choice>
              <mc:Fallback>
                <p:oleObj name="think-cell Slide" r:id="rId5" imgW="347" imgH="346" progId="TCLayout.ActiveDocument.1">
                  <p:embed/>
                  <p:pic>
                    <p:nvPicPr>
                      <p:cNvPr id="9" name="Object 8" hidden="1"/>
                      <p:cNvPicPr/>
                      <p:nvPr/>
                    </p:nvPicPr>
                    <p:blipFill>
                      <a:blip r:embed="rId6"/>
                      <a:stretch>
                        <a:fillRect/>
                      </a:stretch>
                    </p:blipFill>
                    <p:spPr>
                      <a:xfrm>
                        <a:off x="525364" y="1489"/>
                        <a:ext cx="1489" cy="1489"/>
                      </a:xfrm>
                      <a:prstGeom prst="rect">
                        <a:avLst/>
                      </a:prstGeom>
                    </p:spPr>
                  </p:pic>
                </p:oleObj>
              </mc:Fallback>
            </mc:AlternateContent>
          </a:graphicData>
        </a:graphic>
      </p:graphicFrame>
      <p:sp>
        <p:nvSpPr>
          <p:cNvPr id="8" name="Rectangle 7" hidden="1"/>
          <p:cNvSpPr/>
          <p:nvPr>
            <p:custDataLst>
              <p:tags r:id="rId3"/>
            </p:custDataLst>
          </p:nvPr>
        </p:nvSpPr>
        <p:spPr>
          <a:xfrm>
            <a:off x="523875"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28700"/>
            <a:endParaRPr lang="en-US" sz="3000" b="1" dirty="0">
              <a:solidFill>
                <a:prstClr val="white"/>
              </a:solidFill>
              <a:latin typeface="Calibri"/>
              <a:sym typeface="Calibri"/>
            </a:endParaRPr>
          </a:p>
        </p:txBody>
      </p:sp>
      <p:sp>
        <p:nvSpPr>
          <p:cNvPr id="2" name="Title 1"/>
          <p:cNvSpPr>
            <a:spLocks noGrp="1"/>
          </p:cNvSpPr>
          <p:nvPr>
            <p:ph type="title"/>
          </p:nvPr>
        </p:nvSpPr>
        <p:spPr>
          <a:xfrm>
            <a:off x="1083469" y="114021"/>
            <a:ext cx="10031016" cy="1143000"/>
          </a:xfrm>
        </p:spPr>
        <p:txBody>
          <a:bodyPr/>
          <a:lstStyle/>
          <a:p>
            <a:r>
              <a:rPr lang="en-US" dirty="0"/>
              <a:t>KEY PRESENTERS</a:t>
            </a:r>
          </a:p>
        </p:txBody>
      </p:sp>
      <p:sp>
        <p:nvSpPr>
          <p:cNvPr id="1480" name="Rectangle 8"/>
          <p:cNvSpPr/>
          <p:nvPr/>
        </p:nvSpPr>
        <p:spPr>
          <a:xfrm>
            <a:off x="6621088" y="1188517"/>
            <a:ext cx="4311253" cy="950561"/>
          </a:xfrm>
          <a:custGeom>
            <a:avLst/>
            <a:gdLst>
              <a:gd name="connsiteX0" fmla="*/ 0 w 4591050"/>
              <a:gd name="connsiteY0" fmla="*/ 0 h 1420489"/>
              <a:gd name="connsiteX1" fmla="*/ 4591050 w 4591050"/>
              <a:gd name="connsiteY1" fmla="*/ 0 h 1420489"/>
              <a:gd name="connsiteX2" fmla="*/ 4591050 w 4591050"/>
              <a:gd name="connsiteY2" fmla="*/ 1420489 h 1420489"/>
              <a:gd name="connsiteX3" fmla="*/ 0 w 4591050"/>
              <a:gd name="connsiteY3" fmla="*/ 1420489 h 1420489"/>
              <a:gd name="connsiteX4" fmla="*/ 0 w 4591050"/>
              <a:gd name="connsiteY4" fmla="*/ 0 h 1420489"/>
              <a:gd name="connsiteX0" fmla="*/ 0 w 4591050"/>
              <a:gd name="connsiteY0" fmla="*/ 0 h 1420489"/>
              <a:gd name="connsiteX1" fmla="*/ 4591050 w 4591050"/>
              <a:gd name="connsiteY1" fmla="*/ 0 h 1420489"/>
              <a:gd name="connsiteX2" fmla="*/ 4591050 w 4591050"/>
              <a:gd name="connsiteY2" fmla="*/ 1420489 h 1420489"/>
              <a:gd name="connsiteX3" fmla="*/ 19050 w 4591050"/>
              <a:gd name="connsiteY3" fmla="*/ 1201414 h 1420489"/>
              <a:gd name="connsiteX4" fmla="*/ 0 w 4591050"/>
              <a:gd name="connsiteY4" fmla="*/ 0 h 1420489"/>
              <a:gd name="connsiteX0" fmla="*/ 0 w 4598670"/>
              <a:gd name="connsiteY0" fmla="*/ 0 h 1351909"/>
              <a:gd name="connsiteX1" fmla="*/ 4591050 w 4598670"/>
              <a:gd name="connsiteY1" fmla="*/ 0 h 1351909"/>
              <a:gd name="connsiteX2" fmla="*/ 4598670 w 4598670"/>
              <a:gd name="connsiteY2" fmla="*/ 1351909 h 1351909"/>
              <a:gd name="connsiteX3" fmla="*/ 19050 w 4598670"/>
              <a:gd name="connsiteY3" fmla="*/ 1201414 h 1351909"/>
              <a:gd name="connsiteX4" fmla="*/ 0 w 4598670"/>
              <a:gd name="connsiteY4" fmla="*/ 0 h 13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670" h="1351909">
                <a:moveTo>
                  <a:pt x="0" y="0"/>
                </a:moveTo>
                <a:lnTo>
                  <a:pt x="4591050" y="0"/>
                </a:lnTo>
                <a:lnTo>
                  <a:pt x="4598670" y="1351909"/>
                </a:lnTo>
                <a:lnTo>
                  <a:pt x="19050" y="1201414"/>
                </a:lnTo>
                <a:lnTo>
                  <a:pt x="0" y="0"/>
                </a:lnTo>
                <a:close/>
              </a:path>
            </a:pathLst>
          </a:custGeom>
          <a:gradFill flip="none" rotWithShape="1">
            <a:gsLst>
              <a:gs pos="13000">
                <a:schemeClr val="tx1"/>
              </a:gs>
              <a:gs pos="100000">
                <a:schemeClr val="tx1">
                  <a:lumMod val="81000"/>
                  <a:lumOff val="19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1" name="Rectangle 1480"/>
          <p:cNvSpPr/>
          <p:nvPr/>
        </p:nvSpPr>
        <p:spPr>
          <a:xfrm>
            <a:off x="6492935" y="1188518"/>
            <a:ext cx="4134594" cy="808016"/>
          </a:xfrm>
          <a:prstGeom prst="rect">
            <a:avLst/>
          </a:prstGeom>
          <a:solidFill>
            <a:srgbClr val="1F497D">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2" name="Rectangle 1481"/>
          <p:cNvSpPr/>
          <p:nvPr/>
        </p:nvSpPr>
        <p:spPr>
          <a:xfrm>
            <a:off x="7469693" y="1244966"/>
            <a:ext cx="2817926" cy="646331"/>
          </a:xfrm>
          <a:prstGeom prst="rect">
            <a:avLst/>
          </a:prstGeom>
        </p:spPr>
        <p:txBody>
          <a:bodyPr wrap="square">
            <a:spAutoFit/>
          </a:bodyPr>
          <a:lstStyle/>
          <a:p>
            <a:pPr defTabSz="1028700">
              <a:lnSpc>
                <a:spcPct val="90000"/>
              </a:lnSpc>
              <a:spcBef>
                <a:spcPct val="20000"/>
              </a:spcBef>
              <a:buSzPct val="75000"/>
              <a:defRPr/>
            </a:pPr>
            <a:r>
              <a:rPr lang="en-US" sz="2625" b="1" kern="0" dirty="0">
                <a:solidFill>
                  <a:prstClr val="white"/>
                </a:solidFill>
                <a:latin typeface="Arial" pitchFamily="34" charset="0"/>
                <a:ea typeface="Cambria Math" pitchFamily="18" charset="0"/>
                <a:cs typeface="Arial" pitchFamily="34" charset="0"/>
              </a:rPr>
              <a:t>Lauren Taylor</a:t>
            </a:r>
          </a:p>
          <a:p>
            <a:pPr defTabSz="1028700">
              <a:lnSpc>
                <a:spcPct val="90000"/>
              </a:lnSpc>
              <a:spcBef>
                <a:spcPct val="20000"/>
              </a:spcBef>
              <a:buSzPct val="75000"/>
              <a:defRPr/>
            </a:pPr>
            <a:r>
              <a:rPr lang="en-US" sz="1125" kern="0" dirty="0">
                <a:solidFill>
                  <a:prstClr val="white"/>
                </a:solidFill>
                <a:latin typeface="Arial" pitchFamily="34" charset="0"/>
                <a:ea typeface="Cambria Math" pitchFamily="18" charset="0"/>
                <a:cs typeface="Arial" pitchFamily="34" charset="0"/>
              </a:rPr>
              <a:t>Principal Consultant</a:t>
            </a:r>
          </a:p>
        </p:txBody>
      </p:sp>
      <p:grpSp>
        <p:nvGrpSpPr>
          <p:cNvPr id="1483" name="Group 1482"/>
          <p:cNvGrpSpPr/>
          <p:nvPr/>
        </p:nvGrpSpPr>
        <p:grpSpPr>
          <a:xfrm>
            <a:off x="9971597" y="1517191"/>
            <a:ext cx="1287023" cy="709368"/>
            <a:chOff x="5164267" y="4795038"/>
            <a:chExt cx="2208083" cy="1137431"/>
          </a:xfrm>
          <a:effectLst>
            <a:outerShdw blurRad="50800" dist="38100" dir="2700000" algn="tl" rotWithShape="0">
              <a:prstClr val="black">
                <a:alpha val="40000"/>
              </a:prstClr>
            </a:outerShdw>
          </a:effectLst>
        </p:grpSpPr>
        <p:sp>
          <p:nvSpPr>
            <p:cNvPr id="1484" name="Rectangle 1483"/>
            <p:cNvSpPr/>
            <p:nvPr/>
          </p:nvSpPr>
          <p:spPr>
            <a:xfrm>
              <a:off x="6533930" y="5095875"/>
              <a:ext cx="511551" cy="402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5" name="Rectangle 1484"/>
            <p:cNvSpPr/>
            <p:nvPr/>
          </p:nvSpPr>
          <p:spPr>
            <a:xfrm>
              <a:off x="6003322" y="5360819"/>
              <a:ext cx="422141" cy="4221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6" name="Rectangle 1485"/>
            <p:cNvSpPr/>
            <p:nvPr/>
          </p:nvSpPr>
          <p:spPr>
            <a:xfrm>
              <a:off x="6496651" y="5571890"/>
              <a:ext cx="360579" cy="3605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7" name="Rectangle 1486"/>
            <p:cNvSpPr/>
            <p:nvPr/>
          </p:nvSpPr>
          <p:spPr>
            <a:xfrm>
              <a:off x="6793723" y="4851768"/>
              <a:ext cx="143646" cy="1436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8" name="Rectangle 1487"/>
            <p:cNvSpPr/>
            <p:nvPr/>
          </p:nvSpPr>
          <p:spPr>
            <a:xfrm>
              <a:off x="7161279" y="5371541"/>
              <a:ext cx="211071" cy="211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89" name="Rectangle 1488"/>
            <p:cNvSpPr/>
            <p:nvPr/>
          </p:nvSpPr>
          <p:spPr>
            <a:xfrm>
              <a:off x="5771730" y="5371541"/>
              <a:ext cx="143645" cy="14364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0" name="Rectangle 1489"/>
            <p:cNvSpPr/>
            <p:nvPr/>
          </p:nvSpPr>
          <p:spPr>
            <a:xfrm>
              <a:off x="6331019" y="5165871"/>
              <a:ext cx="143645" cy="14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1" name="Rectangle 1490"/>
            <p:cNvSpPr/>
            <p:nvPr/>
          </p:nvSpPr>
          <p:spPr>
            <a:xfrm>
              <a:off x="5484407" y="5469587"/>
              <a:ext cx="143645" cy="1436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2" name="Rectangle 1491"/>
            <p:cNvSpPr/>
            <p:nvPr/>
          </p:nvSpPr>
          <p:spPr>
            <a:xfrm>
              <a:off x="5164267" y="5443363"/>
              <a:ext cx="143645" cy="143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3" name="Rectangle 1492"/>
            <p:cNvSpPr/>
            <p:nvPr/>
          </p:nvSpPr>
          <p:spPr>
            <a:xfrm>
              <a:off x="6939946" y="5582611"/>
              <a:ext cx="105535" cy="10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4" name="Rectangle 1493"/>
            <p:cNvSpPr/>
            <p:nvPr/>
          </p:nvSpPr>
          <p:spPr>
            <a:xfrm>
              <a:off x="7161279" y="4795038"/>
              <a:ext cx="105535" cy="10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grpSp>
      <p:pic>
        <p:nvPicPr>
          <p:cNvPr id="1495" name="Picture 1494"/>
          <p:cNvPicPr preferRelativeResize="0">
            <a:picLocks/>
          </p:cNvPicPr>
          <p:nvPr/>
        </p:nvPicPr>
        <p:blipFill rotWithShape="1">
          <a:blip r:embed="rId7">
            <a:extLst>
              <a:ext uri="{28A0092B-C50C-407E-A947-70E740481C1C}">
                <a14:useLocalDpi xmlns:a14="http://schemas.microsoft.com/office/drawing/2010/main" val="0"/>
              </a:ext>
            </a:extLst>
          </a:blip>
          <a:srcRect l="1540" t="2909" b="12988"/>
          <a:stretch/>
        </p:blipFill>
        <p:spPr>
          <a:xfrm>
            <a:off x="6188624" y="1005588"/>
            <a:ext cx="1134411" cy="1220971"/>
          </a:xfrm>
          <a:prstGeom prst="ellipse">
            <a:avLst/>
          </a:prstGeom>
          <a:blipFill dpi="0" rotWithShape="1">
            <a:blip r:embed="rId7"/>
            <a:srcRect/>
            <a:stretch>
              <a:fillRect l="-30000" t="-4000" r="-25000" b="-4000"/>
            </a:stretch>
          </a:blipFill>
          <a:ln w="38100">
            <a:solidFill>
              <a:schemeClr val="bg1"/>
            </a:solidFill>
          </a:ln>
          <a:effectLst>
            <a:outerShdw blurRad="76200" dist="101600" dir="2700000" algn="tl" rotWithShape="0">
              <a:prstClr val="black">
                <a:alpha val="52000"/>
              </a:prstClr>
            </a:outerShdw>
          </a:effectLst>
        </p:spPr>
      </p:pic>
      <p:sp>
        <p:nvSpPr>
          <p:cNvPr id="1496" name="Rectangle 8"/>
          <p:cNvSpPr/>
          <p:nvPr/>
        </p:nvSpPr>
        <p:spPr>
          <a:xfrm>
            <a:off x="1316632" y="1188517"/>
            <a:ext cx="4311253" cy="950561"/>
          </a:xfrm>
          <a:custGeom>
            <a:avLst/>
            <a:gdLst>
              <a:gd name="connsiteX0" fmla="*/ 0 w 4591050"/>
              <a:gd name="connsiteY0" fmla="*/ 0 h 1420489"/>
              <a:gd name="connsiteX1" fmla="*/ 4591050 w 4591050"/>
              <a:gd name="connsiteY1" fmla="*/ 0 h 1420489"/>
              <a:gd name="connsiteX2" fmla="*/ 4591050 w 4591050"/>
              <a:gd name="connsiteY2" fmla="*/ 1420489 h 1420489"/>
              <a:gd name="connsiteX3" fmla="*/ 0 w 4591050"/>
              <a:gd name="connsiteY3" fmla="*/ 1420489 h 1420489"/>
              <a:gd name="connsiteX4" fmla="*/ 0 w 4591050"/>
              <a:gd name="connsiteY4" fmla="*/ 0 h 1420489"/>
              <a:gd name="connsiteX0" fmla="*/ 0 w 4591050"/>
              <a:gd name="connsiteY0" fmla="*/ 0 h 1420489"/>
              <a:gd name="connsiteX1" fmla="*/ 4591050 w 4591050"/>
              <a:gd name="connsiteY1" fmla="*/ 0 h 1420489"/>
              <a:gd name="connsiteX2" fmla="*/ 4591050 w 4591050"/>
              <a:gd name="connsiteY2" fmla="*/ 1420489 h 1420489"/>
              <a:gd name="connsiteX3" fmla="*/ 19050 w 4591050"/>
              <a:gd name="connsiteY3" fmla="*/ 1201414 h 1420489"/>
              <a:gd name="connsiteX4" fmla="*/ 0 w 4591050"/>
              <a:gd name="connsiteY4" fmla="*/ 0 h 1420489"/>
              <a:gd name="connsiteX0" fmla="*/ 0 w 4598670"/>
              <a:gd name="connsiteY0" fmla="*/ 0 h 1351909"/>
              <a:gd name="connsiteX1" fmla="*/ 4591050 w 4598670"/>
              <a:gd name="connsiteY1" fmla="*/ 0 h 1351909"/>
              <a:gd name="connsiteX2" fmla="*/ 4598670 w 4598670"/>
              <a:gd name="connsiteY2" fmla="*/ 1351909 h 1351909"/>
              <a:gd name="connsiteX3" fmla="*/ 19050 w 4598670"/>
              <a:gd name="connsiteY3" fmla="*/ 1201414 h 1351909"/>
              <a:gd name="connsiteX4" fmla="*/ 0 w 4598670"/>
              <a:gd name="connsiteY4" fmla="*/ 0 h 13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670" h="1351909">
                <a:moveTo>
                  <a:pt x="0" y="0"/>
                </a:moveTo>
                <a:lnTo>
                  <a:pt x="4591050" y="0"/>
                </a:lnTo>
                <a:lnTo>
                  <a:pt x="4598670" y="1351909"/>
                </a:lnTo>
                <a:lnTo>
                  <a:pt x="19050" y="1201414"/>
                </a:lnTo>
                <a:lnTo>
                  <a:pt x="0" y="0"/>
                </a:lnTo>
                <a:close/>
              </a:path>
            </a:pathLst>
          </a:custGeom>
          <a:gradFill flip="none" rotWithShape="1">
            <a:gsLst>
              <a:gs pos="13000">
                <a:schemeClr val="tx1"/>
              </a:gs>
              <a:gs pos="100000">
                <a:schemeClr val="tx1">
                  <a:lumMod val="81000"/>
                  <a:lumOff val="19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7" name="Rectangle 1496"/>
          <p:cNvSpPr/>
          <p:nvPr/>
        </p:nvSpPr>
        <p:spPr>
          <a:xfrm>
            <a:off x="1188478" y="1188518"/>
            <a:ext cx="4134594" cy="808016"/>
          </a:xfrm>
          <a:prstGeom prst="rect">
            <a:avLst/>
          </a:prstGeom>
          <a:solidFill>
            <a:srgbClr val="1F497D">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498" name="Rectangle 1497"/>
          <p:cNvSpPr/>
          <p:nvPr/>
        </p:nvSpPr>
        <p:spPr>
          <a:xfrm>
            <a:off x="2165235" y="1244966"/>
            <a:ext cx="3113990" cy="646331"/>
          </a:xfrm>
          <a:prstGeom prst="rect">
            <a:avLst/>
          </a:prstGeom>
        </p:spPr>
        <p:txBody>
          <a:bodyPr wrap="square">
            <a:spAutoFit/>
          </a:bodyPr>
          <a:lstStyle/>
          <a:p>
            <a:pPr defTabSz="1028700">
              <a:lnSpc>
                <a:spcPct val="90000"/>
              </a:lnSpc>
              <a:spcBef>
                <a:spcPct val="20000"/>
              </a:spcBef>
              <a:buSzPct val="75000"/>
              <a:defRPr/>
            </a:pPr>
            <a:r>
              <a:rPr lang="en-US" sz="2625" b="1" kern="0" dirty="0">
                <a:solidFill>
                  <a:prstClr val="white"/>
                </a:solidFill>
                <a:latin typeface="Arial" pitchFamily="34" charset="0"/>
                <a:ea typeface="Cambria Math" pitchFamily="18" charset="0"/>
                <a:cs typeface="Arial" pitchFamily="34" charset="0"/>
              </a:rPr>
              <a:t>Konkana Khaund</a:t>
            </a:r>
          </a:p>
          <a:p>
            <a:pPr defTabSz="1028700">
              <a:lnSpc>
                <a:spcPct val="90000"/>
              </a:lnSpc>
              <a:spcBef>
                <a:spcPct val="20000"/>
              </a:spcBef>
              <a:buSzPct val="75000"/>
              <a:defRPr/>
            </a:pPr>
            <a:r>
              <a:rPr lang="en-US" sz="1125" kern="0" dirty="0">
                <a:solidFill>
                  <a:prstClr val="white"/>
                </a:solidFill>
                <a:latin typeface="Arial" pitchFamily="34" charset="0"/>
                <a:ea typeface="Cambria Math" pitchFamily="18" charset="0"/>
                <a:cs typeface="Arial" pitchFamily="34" charset="0"/>
              </a:rPr>
              <a:t>Consulting Director</a:t>
            </a:r>
          </a:p>
        </p:txBody>
      </p:sp>
      <p:grpSp>
        <p:nvGrpSpPr>
          <p:cNvPr id="1499" name="Group 1498"/>
          <p:cNvGrpSpPr/>
          <p:nvPr/>
        </p:nvGrpSpPr>
        <p:grpSpPr>
          <a:xfrm>
            <a:off x="4667140" y="1517191"/>
            <a:ext cx="1287023" cy="709368"/>
            <a:chOff x="5164267" y="4795038"/>
            <a:chExt cx="2208083" cy="1137431"/>
          </a:xfrm>
          <a:effectLst>
            <a:outerShdw blurRad="50800" dist="38100" dir="2700000" algn="tl" rotWithShape="0">
              <a:prstClr val="black">
                <a:alpha val="40000"/>
              </a:prstClr>
            </a:outerShdw>
          </a:effectLst>
        </p:grpSpPr>
        <p:sp>
          <p:nvSpPr>
            <p:cNvPr id="1500" name="Rectangle 1499"/>
            <p:cNvSpPr/>
            <p:nvPr/>
          </p:nvSpPr>
          <p:spPr>
            <a:xfrm>
              <a:off x="6533930" y="5095875"/>
              <a:ext cx="511551" cy="402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1" name="Rectangle 1500"/>
            <p:cNvSpPr/>
            <p:nvPr/>
          </p:nvSpPr>
          <p:spPr>
            <a:xfrm>
              <a:off x="6003322" y="5360819"/>
              <a:ext cx="422141" cy="4221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2" name="Rectangle 1501"/>
            <p:cNvSpPr/>
            <p:nvPr/>
          </p:nvSpPr>
          <p:spPr>
            <a:xfrm>
              <a:off x="6496651" y="5571890"/>
              <a:ext cx="360579" cy="3605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3" name="Rectangle 1502"/>
            <p:cNvSpPr/>
            <p:nvPr/>
          </p:nvSpPr>
          <p:spPr>
            <a:xfrm>
              <a:off x="6793723" y="4851768"/>
              <a:ext cx="143646" cy="1436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4" name="Rectangle 1503"/>
            <p:cNvSpPr/>
            <p:nvPr/>
          </p:nvSpPr>
          <p:spPr>
            <a:xfrm>
              <a:off x="7161279" y="5371541"/>
              <a:ext cx="211071" cy="211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5" name="Rectangle 1504"/>
            <p:cNvSpPr/>
            <p:nvPr/>
          </p:nvSpPr>
          <p:spPr>
            <a:xfrm>
              <a:off x="5771730" y="5371541"/>
              <a:ext cx="143645" cy="14364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6" name="Rectangle 1505"/>
            <p:cNvSpPr/>
            <p:nvPr/>
          </p:nvSpPr>
          <p:spPr>
            <a:xfrm>
              <a:off x="6331019" y="5165871"/>
              <a:ext cx="143645" cy="14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7" name="Rectangle 1506"/>
            <p:cNvSpPr/>
            <p:nvPr/>
          </p:nvSpPr>
          <p:spPr>
            <a:xfrm>
              <a:off x="5484407" y="5469587"/>
              <a:ext cx="143645" cy="1436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8" name="Rectangle 1507"/>
            <p:cNvSpPr/>
            <p:nvPr/>
          </p:nvSpPr>
          <p:spPr>
            <a:xfrm>
              <a:off x="5164267" y="5443363"/>
              <a:ext cx="143645" cy="143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09" name="Rectangle 1508"/>
            <p:cNvSpPr/>
            <p:nvPr/>
          </p:nvSpPr>
          <p:spPr>
            <a:xfrm>
              <a:off x="6939946" y="5582611"/>
              <a:ext cx="105535" cy="10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510" name="Rectangle 1509"/>
            <p:cNvSpPr/>
            <p:nvPr/>
          </p:nvSpPr>
          <p:spPr>
            <a:xfrm>
              <a:off x="7161279" y="4795038"/>
              <a:ext cx="105535" cy="10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grpSp>
      <p:sp>
        <p:nvSpPr>
          <p:cNvPr id="3" name="TextBox 2"/>
          <p:cNvSpPr txBox="1"/>
          <p:nvPr/>
        </p:nvSpPr>
        <p:spPr>
          <a:xfrm>
            <a:off x="876437" y="2501936"/>
            <a:ext cx="5077726" cy="4190506"/>
          </a:xfrm>
          <a:prstGeom prst="rect">
            <a:avLst/>
          </a:prstGeom>
          <a:noFill/>
        </p:spPr>
        <p:txBody>
          <a:bodyPr wrap="square" rtlCol="0">
            <a:spAutoFit/>
          </a:bodyPr>
          <a:lstStyle/>
          <a:p>
            <a:pPr defTabSz="1028700">
              <a:spcBef>
                <a:spcPts val="563"/>
              </a:spcBef>
            </a:pPr>
            <a:r>
              <a:rPr lang="en-US" sz="1688" b="1" i="1" dirty="0">
                <a:solidFill>
                  <a:srgbClr val="000000"/>
                </a:solidFill>
                <a:latin typeface="Calibri"/>
              </a:rPr>
              <a:t>Practice: </a:t>
            </a:r>
            <a:r>
              <a:rPr lang="en-US" sz="1688" dirty="0">
                <a:solidFill>
                  <a:srgbClr val="000000"/>
                </a:solidFill>
                <a:latin typeface="Calibri"/>
              </a:rPr>
              <a:t>Energy, Environment &amp; Smart Infrastructure</a:t>
            </a:r>
          </a:p>
          <a:p>
            <a:pPr defTabSz="1028700">
              <a:spcBef>
                <a:spcPts val="563"/>
              </a:spcBef>
            </a:pPr>
            <a:r>
              <a:rPr lang="en-US" sz="1688" b="1" i="1" dirty="0">
                <a:solidFill>
                  <a:srgbClr val="000000"/>
                </a:solidFill>
                <a:latin typeface="Calibri"/>
              </a:rPr>
              <a:t>Discussion Topic: </a:t>
            </a:r>
            <a:r>
              <a:rPr lang="en-US" sz="1688" i="1" dirty="0">
                <a:solidFill>
                  <a:srgbClr val="000000"/>
                </a:solidFill>
                <a:latin typeface="Calibri"/>
              </a:rPr>
              <a:t>Trends</a:t>
            </a:r>
            <a:r>
              <a:rPr lang="en-US" sz="1688" b="1" i="1" dirty="0">
                <a:solidFill>
                  <a:srgbClr val="000000"/>
                </a:solidFill>
                <a:latin typeface="Calibri"/>
              </a:rPr>
              <a:t> </a:t>
            </a:r>
            <a:r>
              <a:rPr lang="en-US" sz="1688" i="1" dirty="0">
                <a:solidFill>
                  <a:srgbClr val="000000"/>
                </a:solidFill>
                <a:latin typeface="Calibri"/>
              </a:rPr>
              <a:t>Driving</a:t>
            </a:r>
            <a:r>
              <a:rPr lang="en-US" sz="1688" b="1" i="1" dirty="0">
                <a:solidFill>
                  <a:srgbClr val="000000"/>
                </a:solidFill>
                <a:latin typeface="Calibri"/>
              </a:rPr>
              <a:t> </a:t>
            </a:r>
            <a:r>
              <a:rPr lang="en-US" sz="1688" i="1" dirty="0">
                <a:solidFill>
                  <a:srgbClr val="000000"/>
                </a:solidFill>
                <a:latin typeface="Calibri"/>
              </a:rPr>
              <a:t>Growth and Innovation for the Built Environment</a:t>
            </a:r>
            <a:r>
              <a:rPr lang="en-US" sz="1688" b="1" i="1" dirty="0">
                <a:solidFill>
                  <a:srgbClr val="000000"/>
                </a:solidFill>
                <a:latin typeface="Calibri"/>
              </a:rPr>
              <a:t> </a:t>
            </a:r>
          </a:p>
          <a:p>
            <a:pPr defTabSz="1028700">
              <a:spcBef>
                <a:spcPts val="563"/>
              </a:spcBef>
            </a:pPr>
            <a:r>
              <a:rPr lang="en-US" sz="1688" b="1" i="1" dirty="0">
                <a:solidFill>
                  <a:srgbClr val="000000"/>
                </a:solidFill>
                <a:latin typeface="Calibri"/>
              </a:rPr>
              <a:t>Background: </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Over 20 years of experience working in smart infrastructure, energy and environmental industries </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Skilled in strategic business planning, go-to-market strategy development, process implementation and industry though leadership proliferation</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Lead client engagements globally for a wide spectrum of organizations including Fortune 1000 companies, governments and academia</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Hold a Master's degree in Economics, Delhi University, India. </a:t>
            </a:r>
            <a:endParaRPr lang="en-US" sz="1688" b="1" i="1" dirty="0">
              <a:solidFill>
                <a:srgbClr val="000000"/>
              </a:solidFill>
              <a:latin typeface="Calibri"/>
            </a:endParaRPr>
          </a:p>
        </p:txBody>
      </p:sp>
      <p:sp>
        <p:nvSpPr>
          <p:cNvPr id="1515" name="TextBox 1514"/>
          <p:cNvSpPr txBox="1"/>
          <p:nvPr/>
        </p:nvSpPr>
        <p:spPr>
          <a:xfrm>
            <a:off x="6188625" y="2458347"/>
            <a:ext cx="5077726" cy="3747949"/>
          </a:xfrm>
          <a:prstGeom prst="rect">
            <a:avLst/>
          </a:prstGeom>
          <a:noFill/>
        </p:spPr>
        <p:txBody>
          <a:bodyPr wrap="square" rtlCol="0">
            <a:spAutoFit/>
          </a:bodyPr>
          <a:lstStyle/>
          <a:p>
            <a:pPr defTabSz="1028700">
              <a:spcBef>
                <a:spcPts val="563"/>
              </a:spcBef>
            </a:pPr>
            <a:r>
              <a:rPr lang="en-US" sz="1688" b="1" i="1" dirty="0">
                <a:solidFill>
                  <a:srgbClr val="000000"/>
                </a:solidFill>
                <a:latin typeface="Calibri"/>
              </a:rPr>
              <a:t>Practice: </a:t>
            </a:r>
            <a:r>
              <a:rPr lang="en-US" sz="1688" dirty="0">
                <a:solidFill>
                  <a:srgbClr val="000000"/>
                </a:solidFill>
                <a:latin typeface="Calibri"/>
              </a:rPr>
              <a:t>Visionary Innovation</a:t>
            </a:r>
          </a:p>
          <a:p>
            <a:pPr defTabSz="1028700">
              <a:spcBef>
                <a:spcPts val="563"/>
              </a:spcBef>
            </a:pPr>
            <a:r>
              <a:rPr lang="en-US" sz="1688" b="1" i="1" dirty="0">
                <a:solidFill>
                  <a:srgbClr val="000000"/>
                </a:solidFill>
                <a:latin typeface="Calibri"/>
              </a:rPr>
              <a:t>Discussion Topic: </a:t>
            </a:r>
            <a:r>
              <a:rPr lang="en-US" sz="1688" dirty="0">
                <a:solidFill>
                  <a:srgbClr val="000000"/>
                </a:solidFill>
                <a:latin typeface="Calibri"/>
              </a:rPr>
              <a:t>Growth Pipeline Diagnostic</a:t>
            </a:r>
          </a:p>
          <a:p>
            <a:pPr defTabSz="1028700">
              <a:spcBef>
                <a:spcPts val="563"/>
              </a:spcBef>
            </a:pPr>
            <a:r>
              <a:rPr lang="en-US" sz="1688" b="1" i="1" dirty="0">
                <a:solidFill>
                  <a:srgbClr val="000000"/>
                </a:solidFill>
                <a:latin typeface="Calibri"/>
              </a:rPr>
              <a:t>Background:</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6 years in the Visionary Innovation Practice, over 15 years in client consulting </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Expertise in growth strategies, mega trends, industry disruption, innovation processes, long-term scenario planning</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Cross-industry strategies, insights, and best practices</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Lead custom client consultation engagements across industries and drive mega trends thought leadership</a:t>
            </a:r>
          </a:p>
          <a:p>
            <a:pPr marL="267891" indent="-267891" defTabSz="1028700">
              <a:spcBef>
                <a:spcPts val="563"/>
              </a:spcBef>
              <a:buFont typeface="Arial" panose="020B0604020202020204" pitchFamily="34" charset="0"/>
              <a:buChar char="•"/>
            </a:pPr>
            <a:r>
              <a:rPr lang="en-US" sz="1688" dirty="0">
                <a:solidFill>
                  <a:srgbClr val="000000"/>
                </a:solidFill>
                <a:latin typeface="Calibri"/>
              </a:rPr>
              <a:t>MBA from the University of Texas at Austin</a:t>
            </a:r>
          </a:p>
        </p:txBody>
      </p:sp>
      <p:pic>
        <p:nvPicPr>
          <p:cNvPr id="39" name="Picture 3" descr="C:\Konkana Office_FULL\Admin\Quotes and articles\bio\New Folder\2015 bio\head shot_Konkana.jpg"/>
          <p:cNvPicPr>
            <a:picLocks noChangeAspect="1" noChangeArrowheads="1"/>
          </p:cNvPicPr>
          <p:nvPr/>
        </p:nvPicPr>
        <p:blipFill>
          <a:blip r:embed="rId8" cstate="print"/>
          <a:srcRect/>
          <a:stretch>
            <a:fillRect/>
          </a:stretch>
        </p:blipFill>
        <p:spPr bwMode="auto">
          <a:xfrm>
            <a:off x="809625" y="1005588"/>
            <a:ext cx="1190548" cy="1217295"/>
          </a:xfrm>
          <a:prstGeom prst="ellipse">
            <a:avLst/>
          </a:prstGeom>
          <a:ln w="38100">
            <a:solidFill>
              <a:schemeClr val="bg1"/>
            </a:solidFill>
          </a:ln>
          <a:effectLst>
            <a:outerShdw blurRad="76200" dist="101600" dir="2700000" algn="tl" rotWithShape="0">
              <a:prstClr val="black">
                <a:alpha val="52000"/>
              </a:prstClr>
            </a:outerShdw>
          </a:effectLst>
        </p:spPr>
      </p:pic>
    </p:spTree>
    <p:extLst>
      <p:ext uri="{BB962C8B-B14F-4D97-AF65-F5344CB8AC3E}">
        <p14:creationId xmlns:p14="http://schemas.microsoft.com/office/powerpoint/2010/main" val="65858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525364" y="1489"/>
          <a:ext cx="1489" cy="1489"/>
        </p:xfrm>
        <a:graphic>
          <a:graphicData uri="http://schemas.openxmlformats.org/presentationml/2006/ole">
            <mc:AlternateContent xmlns:mc="http://schemas.openxmlformats.org/markup-compatibility/2006">
              <mc:Choice xmlns:v="urn:schemas-microsoft-com:vml" Requires="v">
                <p:oleObj spid="_x0000_s6146" name="think-cell Slide" r:id="rId5" imgW="347" imgH="346" progId="TCLayout.ActiveDocument.1">
                  <p:embed/>
                </p:oleObj>
              </mc:Choice>
              <mc:Fallback>
                <p:oleObj name="think-cell Slide" r:id="rId5" imgW="347" imgH="346" progId="TCLayout.ActiveDocument.1">
                  <p:embed/>
                  <p:pic>
                    <p:nvPicPr>
                      <p:cNvPr id="9" name="Object 8" hidden="1"/>
                      <p:cNvPicPr/>
                      <p:nvPr/>
                    </p:nvPicPr>
                    <p:blipFill>
                      <a:blip r:embed="rId6"/>
                      <a:stretch>
                        <a:fillRect/>
                      </a:stretch>
                    </p:blipFill>
                    <p:spPr>
                      <a:xfrm>
                        <a:off x="525364" y="1489"/>
                        <a:ext cx="1489" cy="1489"/>
                      </a:xfrm>
                      <a:prstGeom prst="rect">
                        <a:avLst/>
                      </a:prstGeom>
                    </p:spPr>
                  </p:pic>
                </p:oleObj>
              </mc:Fallback>
            </mc:AlternateContent>
          </a:graphicData>
        </a:graphic>
      </p:graphicFrame>
      <p:sp>
        <p:nvSpPr>
          <p:cNvPr id="8" name="Rectangle 7" hidden="1"/>
          <p:cNvSpPr/>
          <p:nvPr>
            <p:custDataLst>
              <p:tags r:id="rId3"/>
            </p:custDataLst>
          </p:nvPr>
        </p:nvSpPr>
        <p:spPr>
          <a:xfrm>
            <a:off x="523875" y="0"/>
            <a:ext cx="148828"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28700"/>
            <a:endParaRPr lang="en-US" sz="3000" b="1" dirty="0">
              <a:solidFill>
                <a:prstClr val="white"/>
              </a:solidFill>
              <a:latin typeface="Calibri"/>
              <a:sym typeface="Calibri"/>
            </a:endParaRPr>
          </a:p>
        </p:txBody>
      </p:sp>
      <p:sp>
        <p:nvSpPr>
          <p:cNvPr id="2" name="Title 1"/>
          <p:cNvSpPr>
            <a:spLocks noGrp="1"/>
          </p:cNvSpPr>
          <p:nvPr>
            <p:ph type="title"/>
          </p:nvPr>
        </p:nvSpPr>
        <p:spPr>
          <a:xfrm>
            <a:off x="1083469" y="114021"/>
            <a:ext cx="10031016" cy="1143000"/>
          </a:xfrm>
        </p:spPr>
        <p:txBody>
          <a:bodyPr/>
          <a:lstStyle/>
          <a:p>
            <a:r>
              <a:rPr lang="en-US" dirty="0"/>
              <a:t>GROWTH DIAGNOSTIC SESSION</a:t>
            </a:r>
          </a:p>
        </p:txBody>
      </p:sp>
      <p:sp>
        <p:nvSpPr>
          <p:cNvPr id="6" name="Rounded Rectangle 5"/>
          <p:cNvSpPr/>
          <p:nvPr/>
        </p:nvSpPr>
        <p:spPr>
          <a:xfrm>
            <a:off x="1331761" y="1487299"/>
            <a:ext cx="9552081" cy="12978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42975" rtlCol="0" anchor="ctr"/>
          <a:lstStyle/>
          <a:p>
            <a:pPr marL="107156" defTabSz="1028700"/>
            <a:r>
              <a:rPr lang="en-US" sz="2250" b="1" dirty="0">
                <a:solidFill>
                  <a:srgbClr val="17426B"/>
                </a:solidFill>
                <a:latin typeface="Calibri"/>
                <a:cs typeface="Arial" pitchFamily="34" charset="0"/>
              </a:rPr>
              <a:t>Date: Thursday, May 28th</a:t>
            </a:r>
            <a:endParaRPr lang="en-US" sz="2250" dirty="0">
              <a:solidFill>
                <a:srgbClr val="17426B"/>
              </a:solidFill>
              <a:latin typeface="Calibri"/>
              <a:cs typeface="Arial" pitchFamily="34" charset="0"/>
            </a:endParaRPr>
          </a:p>
        </p:txBody>
      </p:sp>
      <p:sp>
        <p:nvSpPr>
          <p:cNvPr id="7" name="Oval 6"/>
          <p:cNvSpPr/>
          <p:nvPr/>
        </p:nvSpPr>
        <p:spPr>
          <a:xfrm rot="10800000">
            <a:off x="1443039" y="1600278"/>
            <a:ext cx="1071891" cy="1071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0" name="Rounded Rectangle 9"/>
          <p:cNvSpPr/>
          <p:nvPr/>
        </p:nvSpPr>
        <p:spPr>
          <a:xfrm>
            <a:off x="1331761" y="3126292"/>
            <a:ext cx="9552081" cy="129785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2975" rtlCol="0" anchor="ctr"/>
          <a:lstStyle/>
          <a:p>
            <a:pPr marL="107156" defTabSz="1028700"/>
            <a:r>
              <a:rPr lang="en-US" sz="2250" b="1" dirty="0">
                <a:solidFill>
                  <a:srgbClr val="17426B"/>
                </a:solidFill>
                <a:latin typeface="Calibri"/>
                <a:cs typeface="Arial" pitchFamily="34" charset="0"/>
              </a:rPr>
              <a:t>Time: 11:00 am Eastern</a:t>
            </a:r>
            <a:endParaRPr lang="en-US" sz="2250" dirty="0">
              <a:solidFill>
                <a:srgbClr val="17426B"/>
              </a:solidFill>
              <a:latin typeface="Calibri"/>
              <a:cs typeface="Arial" pitchFamily="34" charset="0"/>
            </a:endParaRPr>
          </a:p>
        </p:txBody>
      </p:sp>
      <p:sp>
        <p:nvSpPr>
          <p:cNvPr id="11" name="Oval 10"/>
          <p:cNvSpPr/>
          <p:nvPr/>
        </p:nvSpPr>
        <p:spPr>
          <a:xfrm rot="10800000">
            <a:off x="1443039" y="3239270"/>
            <a:ext cx="1071891" cy="1071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2" name="Rounded Rectangle 11"/>
          <p:cNvSpPr/>
          <p:nvPr/>
        </p:nvSpPr>
        <p:spPr>
          <a:xfrm>
            <a:off x="1331761" y="4765284"/>
            <a:ext cx="9552081" cy="1297850"/>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2975" rtlCol="0" anchor="ctr"/>
          <a:lstStyle/>
          <a:p>
            <a:pPr marL="107156" defTabSz="1028700"/>
            <a:r>
              <a:rPr lang="en-US" sz="2250" b="1" dirty="0">
                <a:solidFill>
                  <a:srgbClr val="17426B"/>
                </a:solidFill>
                <a:latin typeface="Calibri"/>
                <a:cs typeface="Arial" pitchFamily="34" charset="0"/>
              </a:rPr>
              <a:t>Next Steps: Invitation with access link to be shared with all CABA members</a:t>
            </a:r>
            <a:endParaRPr lang="en-US" sz="2250" dirty="0">
              <a:solidFill>
                <a:srgbClr val="17426B"/>
              </a:solidFill>
              <a:latin typeface="Calibri"/>
              <a:cs typeface="Arial" pitchFamily="34" charset="0"/>
            </a:endParaRPr>
          </a:p>
        </p:txBody>
      </p:sp>
      <p:sp>
        <p:nvSpPr>
          <p:cNvPr id="13" name="Oval 12"/>
          <p:cNvSpPr/>
          <p:nvPr/>
        </p:nvSpPr>
        <p:spPr>
          <a:xfrm rot="10800000">
            <a:off x="1443039" y="4878262"/>
            <a:ext cx="1071891" cy="1071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grpSp>
        <p:nvGrpSpPr>
          <p:cNvPr id="14" name="Group 13"/>
          <p:cNvGrpSpPr/>
          <p:nvPr/>
        </p:nvGrpSpPr>
        <p:grpSpPr>
          <a:xfrm>
            <a:off x="1606681" y="1763123"/>
            <a:ext cx="744608" cy="746201"/>
            <a:chOff x="-3255963" y="2578100"/>
            <a:chExt cx="2222500" cy="2227263"/>
          </a:xfrm>
          <a:solidFill>
            <a:schemeClr val="accent5"/>
          </a:solidFill>
        </p:grpSpPr>
        <p:sp>
          <p:nvSpPr>
            <p:cNvPr id="15" name="Freeform 80"/>
            <p:cNvSpPr>
              <a:spLocks/>
            </p:cNvSpPr>
            <p:nvPr/>
          </p:nvSpPr>
          <p:spPr bwMode="auto">
            <a:xfrm>
              <a:off x="-3255963" y="2578100"/>
              <a:ext cx="2222500" cy="2227263"/>
            </a:xfrm>
            <a:custGeom>
              <a:avLst/>
              <a:gdLst>
                <a:gd name="T0" fmla="*/ 4 w 593"/>
                <a:gd name="T1" fmla="*/ 289 h 594"/>
                <a:gd name="T2" fmla="*/ 251 w 593"/>
                <a:gd name="T3" fmla="*/ 9 h 594"/>
                <a:gd name="T4" fmla="*/ 437 w 593"/>
                <a:gd name="T5" fmla="*/ 50 h 594"/>
                <a:gd name="T6" fmla="*/ 447 w 593"/>
                <a:gd name="T7" fmla="*/ 57 h 594"/>
                <a:gd name="T8" fmla="*/ 448 w 593"/>
                <a:gd name="T9" fmla="*/ 66 h 594"/>
                <a:gd name="T10" fmla="*/ 440 w 593"/>
                <a:gd name="T11" fmla="*/ 69 h 594"/>
                <a:gd name="T12" fmla="*/ 430 w 593"/>
                <a:gd name="T13" fmla="*/ 63 h 594"/>
                <a:gd name="T14" fmla="*/ 119 w 593"/>
                <a:gd name="T15" fmla="*/ 79 h 594"/>
                <a:gd name="T16" fmla="*/ 28 w 593"/>
                <a:gd name="T17" fmla="*/ 360 h 594"/>
                <a:gd name="T18" fmla="*/ 251 w 593"/>
                <a:gd name="T19" fmla="*/ 553 h 594"/>
                <a:gd name="T20" fmla="*/ 553 w 593"/>
                <a:gd name="T21" fmla="*/ 267 h 594"/>
                <a:gd name="T22" fmla="*/ 506 w 593"/>
                <a:gd name="T23" fmla="*/ 136 h 594"/>
                <a:gd name="T24" fmla="*/ 500 w 593"/>
                <a:gd name="T25" fmla="*/ 124 h 594"/>
                <a:gd name="T26" fmla="*/ 506 w 593"/>
                <a:gd name="T27" fmla="*/ 118 h 594"/>
                <a:gd name="T28" fmla="*/ 516 w 593"/>
                <a:gd name="T29" fmla="*/ 125 h 594"/>
                <a:gd name="T30" fmla="*/ 562 w 593"/>
                <a:gd name="T31" fmla="*/ 229 h 594"/>
                <a:gd name="T32" fmla="*/ 334 w 593"/>
                <a:gd name="T33" fmla="*/ 566 h 594"/>
                <a:gd name="T34" fmla="*/ 10 w 593"/>
                <a:gd name="T35" fmla="*/ 345 h 594"/>
                <a:gd name="T36" fmla="*/ 4 w 593"/>
                <a:gd name="T37" fmla="*/ 28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594">
                  <a:moveTo>
                    <a:pt x="4" y="289"/>
                  </a:moveTo>
                  <a:cubicBezTo>
                    <a:pt x="4" y="146"/>
                    <a:pt x="110" y="27"/>
                    <a:pt x="251" y="9"/>
                  </a:cubicBezTo>
                  <a:cubicBezTo>
                    <a:pt x="318" y="0"/>
                    <a:pt x="380" y="15"/>
                    <a:pt x="437" y="50"/>
                  </a:cubicBezTo>
                  <a:cubicBezTo>
                    <a:pt x="441" y="52"/>
                    <a:pt x="444" y="55"/>
                    <a:pt x="447" y="57"/>
                  </a:cubicBezTo>
                  <a:cubicBezTo>
                    <a:pt x="450" y="60"/>
                    <a:pt x="451" y="63"/>
                    <a:pt x="448" y="66"/>
                  </a:cubicBezTo>
                  <a:cubicBezTo>
                    <a:pt x="446" y="69"/>
                    <a:pt x="443" y="70"/>
                    <a:pt x="440" y="69"/>
                  </a:cubicBezTo>
                  <a:cubicBezTo>
                    <a:pt x="437" y="67"/>
                    <a:pt x="433" y="65"/>
                    <a:pt x="430" y="63"/>
                  </a:cubicBezTo>
                  <a:cubicBezTo>
                    <a:pt x="332" y="1"/>
                    <a:pt x="210" y="7"/>
                    <a:pt x="119" y="79"/>
                  </a:cubicBezTo>
                  <a:cubicBezTo>
                    <a:pt x="36" y="145"/>
                    <a:pt x="0" y="257"/>
                    <a:pt x="28" y="360"/>
                  </a:cubicBezTo>
                  <a:cubicBezTo>
                    <a:pt x="57" y="463"/>
                    <a:pt x="145" y="539"/>
                    <a:pt x="251" y="553"/>
                  </a:cubicBezTo>
                  <a:cubicBezTo>
                    <a:pt x="420" y="575"/>
                    <a:pt x="566" y="436"/>
                    <a:pt x="553" y="267"/>
                  </a:cubicBezTo>
                  <a:cubicBezTo>
                    <a:pt x="549" y="219"/>
                    <a:pt x="534" y="176"/>
                    <a:pt x="506" y="136"/>
                  </a:cubicBezTo>
                  <a:cubicBezTo>
                    <a:pt x="504" y="133"/>
                    <a:pt x="500" y="129"/>
                    <a:pt x="500" y="124"/>
                  </a:cubicBezTo>
                  <a:cubicBezTo>
                    <a:pt x="501" y="121"/>
                    <a:pt x="503" y="119"/>
                    <a:pt x="506" y="118"/>
                  </a:cubicBezTo>
                  <a:cubicBezTo>
                    <a:pt x="511" y="118"/>
                    <a:pt x="513" y="121"/>
                    <a:pt x="516" y="125"/>
                  </a:cubicBezTo>
                  <a:cubicBezTo>
                    <a:pt x="538" y="156"/>
                    <a:pt x="554" y="191"/>
                    <a:pt x="562" y="229"/>
                  </a:cubicBezTo>
                  <a:cubicBezTo>
                    <a:pt x="593" y="389"/>
                    <a:pt x="494" y="535"/>
                    <a:pt x="334" y="566"/>
                  </a:cubicBezTo>
                  <a:cubicBezTo>
                    <a:pt x="188" y="594"/>
                    <a:pt x="38" y="491"/>
                    <a:pt x="10" y="345"/>
                  </a:cubicBezTo>
                  <a:cubicBezTo>
                    <a:pt x="6" y="326"/>
                    <a:pt x="4" y="307"/>
                    <a:pt x="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16" name="Freeform 81"/>
            <p:cNvSpPr>
              <a:spLocks/>
            </p:cNvSpPr>
            <p:nvPr/>
          </p:nvSpPr>
          <p:spPr bwMode="auto">
            <a:xfrm>
              <a:off x="-2990850" y="2859088"/>
              <a:ext cx="1608138" cy="1600200"/>
            </a:xfrm>
            <a:custGeom>
              <a:avLst/>
              <a:gdLst>
                <a:gd name="T0" fmla="*/ 407 w 429"/>
                <a:gd name="T1" fmla="*/ 229 h 427"/>
                <a:gd name="T2" fmla="*/ 383 w 429"/>
                <a:gd name="T3" fmla="*/ 119 h 427"/>
                <a:gd name="T4" fmla="*/ 380 w 429"/>
                <a:gd name="T5" fmla="*/ 113 h 427"/>
                <a:gd name="T6" fmla="*/ 380 w 429"/>
                <a:gd name="T7" fmla="*/ 98 h 427"/>
                <a:gd name="T8" fmla="*/ 392 w 429"/>
                <a:gd name="T9" fmla="*/ 106 h 427"/>
                <a:gd name="T10" fmla="*/ 421 w 429"/>
                <a:gd name="T11" fmla="*/ 199 h 427"/>
                <a:gd name="T12" fmla="*/ 201 w 429"/>
                <a:gd name="T13" fmla="*/ 420 h 427"/>
                <a:gd name="T14" fmla="*/ 9 w 429"/>
                <a:gd name="T15" fmla="*/ 230 h 427"/>
                <a:gd name="T16" fmla="*/ 165 w 429"/>
                <a:gd name="T17" fmla="*/ 12 h 427"/>
                <a:gd name="T18" fmla="*/ 310 w 429"/>
                <a:gd name="T19" fmla="*/ 29 h 427"/>
                <a:gd name="T20" fmla="*/ 318 w 429"/>
                <a:gd name="T21" fmla="*/ 34 h 427"/>
                <a:gd name="T22" fmla="*/ 324 w 429"/>
                <a:gd name="T23" fmla="*/ 44 h 427"/>
                <a:gd name="T24" fmla="*/ 311 w 429"/>
                <a:gd name="T25" fmla="*/ 46 h 427"/>
                <a:gd name="T26" fmla="*/ 243 w 429"/>
                <a:gd name="T27" fmla="*/ 23 h 427"/>
                <a:gd name="T28" fmla="*/ 26 w 429"/>
                <a:gd name="T29" fmla="*/ 177 h 427"/>
                <a:gd name="T30" fmla="*/ 230 w 429"/>
                <a:gd name="T31" fmla="*/ 405 h 427"/>
                <a:gd name="T32" fmla="*/ 407 w 429"/>
                <a:gd name="T33" fmla="*/ 22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9" h="427">
                  <a:moveTo>
                    <a:pt x="407" y="229"/>
                  </a:moveTo>
                  <a:cubicBezTo>
                    <a:pt x="408" y="179"/>
                    <a:pt x="399" y="148"/>
                    <a:pt x="383" y="119"/>
                  </a:cubicBezTo>
                  <a:cubicBezTo>
                    <a:pt x="382" y="117"/>
                    <a:pt x="381" y="115"/>
                    <a:pt x="380" y="113"/>
                  </a:cubicBezTo>
                  <a:cubicBezTo>
                    <a:pt x="377" y="108"/>
                    <a:pt x="372" y="103"/>
                    <a:pt x="380" y="98"/>
                  </a:cubicBezTo>
                  <a:cubicBezTo>
                    <a:pt x="387" y="94"/>
                    <a:pt x="389" y="101"/>
                    <a:pt x="392" y="106"/>
                  </a:cubicBezTo>
                  <a:cubicBezTo>
                    <a:pt x="409" y="134"/>
                    <a:pt x="420" y="165"/>
                    <a:pt x="421" y="199"/>
                  </a:cubicBezTo>
                  <a:cubicBezTo>
                    <a:pt x="429" y="325"/>
                    <a:pt x="327" y="427"/>
                    <a:pt x="201" y="420"/>
                  </a:cubicBezTo>
                  <a:cubicBezTo>
                    <a:pt x="101" y="414"/>
                    <a:pt x="17" y="331"/>
                    <a:pt x="9" y="230"/>
                  </a:cubicBezTo>
                  <a:cubicBezTo>
                    <a:pt x="0" y="130"/>
                    <a:pt x="68" y="36"/>
                    <a:pt x="165" y="12"/>
                  </a:cubicBezTo>
                  <a:cubicBezTo>
                    <a:pt x="216" y="0"/>
                    <a:pt x="264" y="6"/>
                    <a:pt x="310" y="29"/>
                  </a:cubicBezTo>
                  <a:cubicBezTo>
                    <a:pt x="313" y="31"/>
                    <a:pt x="316" y="32"/>
                    <a:pt x="318" y="34"/>
                  </a:cubicBezTo>
                  <a:cubicBezTo>
                    <a:pt x="322" y="36"/>
                    <a:pt x="326" y="39"/>
                    <a:pt x="324" y="44"/>
                  </a:cubicBezTo>
                  <a:cubicBezTo>
                    <a:pt x="320" y="50"/>
                    <a:pt x="315" y="49"/>
                    <a:pt x="311" y="46"/>
                  </a:cubicBezTo>
                  <a:cubicBezTo>
                    <a:pt x="290" y="34"/>
                    <a:pt x="267" y="27"/>
                    <a:pt x="243" y="23"/>
                  </a:cubicBezTo>
                  <a:cubicBezTo>
                    <a:pt x="145" y="6"/>
                    <a:pt x="42" y="78"/>
                    <a:pt x="26" y="177"/>
                  </a:cubicBezTo>
                  <a:cubicBezTo>
                    <a:pt x="5" y="305"/>
                    <a:pt x="101" y="412"/>
                    <a:pt x="230" y="405"/>
                  </a:cubicBezTo>
                  <a:cubicBezTo>
                    <a:pt x="327" y="400"/>
                    <a:pt x="407" y="313"/>
                    <a:pt x="40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17" name="Freeform 82"/>
            <p:cNvSpPr>
              <a:spLocks/>
            </p:cNvSpPr>
            <p:nvPr/>
          </p:nvSpPr>
          <p:spPr bwMode="auto">
            <a:xfrm>
              <a:off x="-2716213" y="3151188"/>
              <a:ext cx="1109663" cy="1031875"/>
            </a:xfrm>
            <a:custGeom>
              <a:avLst/>
              <a:gdLst>
                <a:gd name="T0" fmla="*/ 259 w 296"/>
                <a:gd name="T1" fmla="*/ 134 h 275"/>
                <a:gd name="T2" fmla="*/ 251 w 296"/>
                <a:gd name="T3" fmla="*/ 90 h 275"/>
                <a:gd name="T4" fmla="*/ 251 w 296"/>
                <a:gd name="T5" fmla="*/ 75 h 275"/>
                <a:gd name="T6" fmla="*/ 264 w 296"/>
                <a:gd name="T7" fmla="*/ 85 h 275"/>
                <a:gd name="T8" fmla="*/ 170 w 296"/>
                <a:gd name="T9" fmla="*/ 264 h 275"/>
                <a:gd name="T10" fmla="*/ 35 w 296"/>
                <a:gd name="T11" fmla="*/ 211 h 275"/>
                <a:gd name="T12" fmla="*/ 28 w 296"/>
                <a:gd name="T13" fmla="*/ 70 h 275"/>
                <a:gd name="T14" fmla="*/ 156 w 296"/>
                <a:gd name="T15" fmla="*/ 4 h 275"/>
                <a:gd name="T16" fmla="*/ 188 w 296"/>
                <a:gd name="T17" fmla="*/ 11 h 275"/>
                <a:gd name="T18" fmla="*/ 195 w 296"/>
                <a:gd name="T19" fmla="*/ 22 h 275"/>
                <a:gd name="T20" fmla="*/ 183 w 296"/>
                <a:gd name="T21" fmla="*/ 25 h 275"/>
                <a:gd name="T22" fmla="*/ 88 w 296"/>
                <a:gd name="T23" fmla="*/ 30 h 275"/>
                <a:gd name="T24" fmla="*/ 30 w 296"/>
                <a:gd name="T25" fmla="*/ 171 h 275"/>
                <a:gd name="T26" fmla="*/ 159 w 296"/>
                <a:gd name="T27" fmla="*/ 252 h 275"/>
                <a:gd name="T28" fmla="*/ 259 w 296"/>
                <a:gd name="T29" fmla="*/ 1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75">
                  <a:moveTo>
                    <a:pt x="259" y="134"/>
                  </a:moveTo>
                  <a:cubicBezTo>
                    <a:pt x="260" y="119"/>
                    <a:pt x="256" y="104"/>
                    <a:pt x="251" y="90"/>
                  </a:cubicBezTo>
                  <a:cubicBezTo>
                    <a:pt x="249" y="85"/>
                    <a:pt x="243" y="78"/>
                    <a:pt x="251" y="75"/>
                  </a:cubicBezTo>
                  <a:cubicBezTo>
                    <a:pt x="260" y="71"/>
                    <a:pt x="262" y="80"/>
                    <a:pt x="264" y="85"/>
                  </a:cubicBezTo>
                  <a:cubicBezTo>
                    <a:pt x="296" y="160"/>
                    <a:pt x="249" y="248"/>
                    <a:pt x="170" y="264"/>
                  </a:cubicBezTo>
                  <a:cubicBezTo>
                    <a:pt x="114" y="275"/>
                    <a:pt x="67" y="257"/>
                    <a:pt x="35" y="211"/>
                  </a:cubicBezTo>
                  <a:cubicBezTo>
                    <a:pt x="3" y="166"/>
                    <a:pt x="0" y="117"/>
                    <a:pt x="28" y="70"/>
                  </a:cubicBezTo>
                  <a:cubicBezTo>
                    <a:pt x="56" y="21"/>
                    <a:pt x="100" y="0"/>
                    <a:pt x="156" y="4"/>
                  </a:cubicBezTo>
                  <a:cubicBezTo>
                    <a:pt x="167" y="4"/>
                    <a:pt x="177" y="7"/>
                    <a:pt x="188" y="11"/>
                  </a:cubicBezTo>
                  <a:cubicBezTo>
                    <a:pt x="193" y="13"/>
                    <a:pt x="198" y="15"/>
                    <a:pt x="195" y="22"/>
                  </a:cubicBezTo>
                  <a:cubicBezTo>
                    <a:pt x="193" y="28"/>
                    <a:pt x="188" y="26"/>
                    <a:pt x="183" y="25"/>
                  </a:cubicBezTo>
                  <a:cubicBezTo>
                    <a:pt x="150" y="13"/>
                    <a:pt x="119" y="15"/>
                    <a:pt x="88" y="30"/>
                  </a:cubicBezTo>
                  <a:cubicBezTo>
                    <a:pt x="37" y="57"/>
                    <a:pt x="12" y="117"/>
                    <a:pt x="30" y="171"/>
                  </a:cubicBezTo>
                  <a:cubicBezTo>
                    <a:pt x="48" y="226"/>
                    <a:pt x="104" y="260"/>
                    <a:pt x="159" y="252"/>
                  </a:cubicBezTo>
                  <a:cubicBezTo>
                    <a:pt x="217" y="242"/>
                    <a:pt x="259" y="194"/>
                    <a:pt x="259"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sp>
          <p:nvSpPr>
            <p:cNvPr id="18" name="Freeform 83"/>
            <p:cNvSpPr>
              <a:spLocks noEditPoints="1"/>
            </p:cNvSpPr>
            <p:nvPr/>
          </p:nvSpPr>
          <p:spPr bwMode="auto">
            <a:xfrm>
              <a:off x="-2416175" y="2881313"/>
              <a:ext cx="981075" cy="1008063"/>
            </a:xfrm>
            <a:custGeom>
              <a:avLst/>
              <a:gdLst>
                <a:gd name="T0" fmla="*/ 62 w 262"/>
                <a:gd name="T1" fmla="*/ 150 h 269"/>
                <a:gd name="T2" fmla="*/ 79 w 262"/>
                <a:gd name="T3" fmla="*/ 153 h 269"/>
                <a:gd name="T4" fmla="*/ 108 w 262"/>
                <a:gd name="T5" fmla="*/ 146 h 269"/>
                <a:gd name="T6" fmla="*/ 241 w 262"/>
                <a:gd name="T7" fmla="*/ 10 h 269"/>
                <a:gd name="T8" fmla="*/ 250 w 262"/>
                <a:gd name="T9" fmla="*/ 2 h 269"/>
                <a:gd name="T10" fmla="*/ 258 w 262"/>
                <a:gd name="T11" fmla="*/ 2 h 269"/>
                <a:gd name="T12" fmla="*/ 260 w 262"/>
                <a:gd name="T13" fmla="*/ 11 h 269"/>
                <a:gd name="T14" fmla="*/ 252 w 262"/>
                <a:gd name="T15" fmla="*/ 20 h 269"/>
                <a:gd name="T16" fmla="*/ 115 w 262"/>
                <a:gd name="T17" fmla="*/ 159 h 269"/>
                <a:gd name="T18" fmla="*/ 112 w 262"/>
                <a:gd name="T19" fmla="*/ 180 h 269"/>
                <a:gd name="T20" fmla="*/ 101 w 262"/>
                <a:gd name="T21" fmla="*/ 249 h 269"/>
                <a:gd name="T22" fmla="*/ 33 w 262"/>
                <a:gd name="T23" fmla="*/ 256 h 269"/>
                <a:gd name="T24" fmla="*/ 7 w 262"/>
                <a:gd name="T25" fmla="*/ 193 h 269"/>
                <a:gd name="T26" fmla="*/ 62 w 262"/>
                <a:gd name="T27" fmla="*/ 150 h 269"/>
                <a:gd name="T28" fmla="*/ 104 w 262"/>
                <a:gd name="T29" fmla="*/ 207 h 269"/>
                <a:gd name="T30" fmla="*/ 62 w 262"/>
                <a:gd name="T31" fmla="*/ 165 h 269"/>
                <a:gd name="T32" fmla="*/ 20 w 262"/>
                <a:gd name="T33" fmla="*/ 206 h 269"/>
                <a:gd name="T34" fmla="*/ 61 w 262"/>
                <a:gd name="T35" fmla="*/ 249 h 269"/>
                <a:gd name="T36" fmla="*/ 104 w 262"/>
                <a:gd name="T37" fmla="*/ 20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9">
                  <a:moveTo>
                    <a:pt x="62" y="150"/>
                  </a:moveTo>
                  <a:cubicBezTo>
                    <a:pt x="68" y="150"/>
                    <a:pt x="74" y="150"/>
                    <a:pt x="79" y="153"/>
                  </a:cubicBezTo>
                  <a:cubicBezTo>
                    <a:pt x="92" y="161"/>
                    <a:pt x="99" y="155"/>
                    <a:pt x="108" y="146"/>
                  </a:cubicBezTo>
                  <a:cubicBezTo>
                    <a:pt x="152" y="101"/>
                    <a:pt x="197" y="56"/>
                    <a:pt x="241" y="10"/>
                  </a:cubicBezTo>
                  <a:cubicBezTo>
                    <a:pt x="244" y="7"/>
                    <a:pt x="247" y="5"/>
                    <a:pt x="250" y="2"/>
                  </a:cubicBezTo>
                  <a:cubicBezTo>
                    <a:pt x="252" y="0"/>
                    <a:pt x="255" y="0"/>
                    <a:pt x="258" y="2"/>
                  </a:cubicBezTo>
                  <a:cubicBezTo>
                    <a:pt x="261" y="4"/>
                    <a:pt x="262" y="8"/>
                    <a:pt x="260" y="11"/>
                  </a:cubicBezTo>
                  <a:cubicBezTo>
                    <a:pt x="257" y="14"/>
                    <a:pt x="254" y="17"/>
                    <a:pt x="252" y="20"/>
                  </a:cubicBezTo>
                  <a:cubicBezTo>
                    <a:pt x="206" y="66"/>
                    <a:pt x="161" y="113"/>
                    <a:pt x="115" y="159"/>
                  </a:cubicBezTo>
                  <a:cubicBezTo>
                    <a:pt x="107" y="166"/>
                    <a:pt x="106" y="171"/>
                    <a:pt x="112" y="180"/>
                  </a:cubicBezTo>
                  <a:cubicBezTo>
                    <a:pt x="125" y="203"/>
                    <a:pt x="120" y="231"/>
                    <a:pt x="101" y="249"/>
                  </a:cubicBezTo>
                  <a:cubicBezTo>
                    <a:pt x="82" y="266"/>
                    <a:pt x="55" y="269"/>
                    <a:pt x="33" y="256"/>
                  </a:cubicBezTo>
                  <a:cubicBezTo>
                    <a:pt x="11" y="243"/>
                    <a:pt x="0" y="217"/>
                    <a:pt x="7" y="193"/>
                  </a:cubicBezTo>
                  <a:cubicBezTo>
                    <a:pt x="14" y="167"/>
                    <a:pt x="36" y="150"/>
                    <a:pt x="62" y="150"/>
                  </a:cubicBezTo>
                  <a:close/>
                  <a:moveTo>
                    <a:pt x="104" y="207"/>
                  </a:moveTo>
                  <a:cubicBezTo>
                    <a:pt x="104" y="183"/>
                    <a:pt x="86" y="165"/>
                    <a:pt x="62" y="165"/>
                  </a:cubicBezTo>
                  <a:cubicBezTo>
                    <a:pt x="38" y="165"/>
                    <a:pt x="20" y="183"/>
                    <a:pt x="20" y="206"/>
                  </a:cubicBezTo>
                  <a:cubicBezTo>
                    <a:pt x="19" y="230"/>
                    <a:pt x="37" y="249"/>
                    <a:pt x="61" y="249"/>
                  </a:cubicBezTo>
                  <a:cubicBezTo>
                    <a:pt x="85" y="250"/>
                    <a:pt x="104" y="231"/>
                    <a:pt x="104"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25" tIns="42863" rIns="85725" bIns="42863" numCol="1" anchor="t" anchorCtr="0" compatLnSpc="1">
              <a:prstTxWarp prst="textNoShape">
                <a:avLst/>
              </a:prstTxWarp>
            </a:bodyPr>
            <a:lstStyle/>
            <a:p>
              <a:pPr defTabSz="1028700"/>
              <a:endParaRPr lang="en-US" sz="2063" dirty="0">
                <a:solidFill>
                  <a:srgbClr val="000000"/>
                </a:solidFill>
                <a:latin typeface="Calibri"/>
              </a:endParaRPr>
            </a:p>
          </p:txBody>
        </p:sp>
      </p:grpSp>
      <p:grpSp>
        <p:nvGrpSpPr>
          <p:cNvPr id="19" name="Group 18"/>
          <p:cNvGrpSpPr/>
          <p:nvPr/>
        </p:nvGrpSpPr>
        <p:grpSpPr>
          <a:xfrm>
            <a:off x="1669932" y="3471337"/>
            <a:ext cx="618105" cy="607757"/>
            <a:chOff x="-425450" y="3173413"/>
            <a:chExt cx="758826" cy="746124"/>
          </a:xfrm>
        </p:grpSpPr>
        <p:sp>
          <p:nvSpPr>
            <p:cNvPr id="20" name="Freeform 92"/>
            <p:cNvSpPr>
              <a:spLocks noEditPoints="1"/>
            </p:cNvSpPr>
            <p:nvPr/>
          </p:nvSpPr>
          <p:spPr bwMode="auto">
            <a:xfrm>
              <a:off x="-338137" y="3228975"/>
              <a:ext cx="671513" cy="690562"/>
            </a:xfrm>
            <a:custGeom>
              <a:avLst/>
              <a:gdLst>
                <a:gd name="T0" fmla="*/ 54 w 179"/>
                <a:gd name="T1" fmla="*/ 181 h 184"/>
                <a:gd name="T2" fmla="*/ 38 w 179"/>
                <a:gd name="T3" fmla="*/ 165 h 184"/>
                <a:gd name="T4" fmla="*/ 5 w 179"/>
                <a:gd name="T5" fmla="*/ 48 h 184"/>
                <a:gd name="T6" fmla="*/ 84 w 179"/>
                <a:gd name="T7" fmla="*/ 12 h 184"/>
                <a:gd name="T8" fmla="*/ 173 w 179"/>
                <a:gd name="T9" fmla="*/ 81 h 184"/>
                <a:gd name="T10" fmla="*/ 168 w 179"/>
                <a:gd name="T11" fmla="*/ 100 h 184"/>
                <a:gd name="T12" fmla="*/ 144 w 179"/>
                <a:gd name="T13" fmla="*/ 145 h 184"/>
                <a:gd name="T14" fmla="*/ 129 w 179"/>
                <a:gd name="T15" fmla="*/ 163 h 184"/>
                <a:gd name="T16" fmla="*/ 112 w 179"/>
                <a:gd name="T17" fmla="*/ 181 h 184"/>
                <a:gd name="T18" fmla="*/ 95 w 179"/>
                <a:gd name="T19" fmla="*/ 176 h 184"/>
                <a:gd name="T20" fmla="*/ 124 w 179"/>
                <a:gd name="T21" fmla="*/ 165 h 184"/>
                <a:gd name="T22" fmla="*/ 158 w 179"/>
                <a:gd name="T23" fmla="*/ 134 h 184"/>
                <a:gd name="T24" fmla="*/ 167 w 179"/>
                <a:gd name="T25" fmla="*/ 94 h 184"/>
                <a:gd name="T26" fmla="*/ 157 w 179"/>
                <a:gd name="T27" fmla="*/ 58 h 184"/>
                <a:gd name="T28" fmla="*/ 86 w 179"/>
                <a:gd name="T29" fmla="*/ 18 h 184"/>
                <a:gd name="T30" fmla="*/ 106 w 179"/>
                <a:gd name="T31" fmla="*/ 53 h 184"/>
                <a:gd name="T32" fmla="*/ 75 w 179"/>
                <a:gd name="T33" fmla="*/ 149 h 184"/>
                <a:gd name="T34" fmla="*/ 95 w 179"/>
                <a:gd name="T35" fmla="*/ 176 h 184"/>
                <a:gd name="T36" fmla="*/ 62 w 179"/>
                <a:gd name="T37" fmla="*/ 15 h 184"/>
                <a:gd name="T38" fmla="*/ 14 w 179"/>
                <a:gd name="T39" fmla="*/ 87 h 184"/>
                <a:gd name="T40" fmla="*/ 42 w 179"/>
                <a:gd name="T41" fmla="*/ 139 h 184"/>
                <a:gd name="T42" fmla="*/ 37 w 179"/>
                <a:gd name="T43" fmla="*/ 95 h 184"/>
                <a:gd name="T44" fmla="*/ 40 w 179"/>
                <a:gd name="T45" fmla="*/ 74 h 184"/>
                <a:gd name="T46" fmla="*/ 77 w 179"/>
                <a:gd name="T47" fmla="*/ 88 h 184"/>
                <a:gd name="T48" fmla="*/ 69 w 179"/>
                <a:gd name="T49" fmla="*/ 139 h 184"/>
                <a:gd name="T50" fmla="*/ 94 w 179"/>
                <a:gd name="T51" fmla="*/ 91 h 184"/>
                <a:gd name="T52" fmla="*/ 73 w 179"/>
                <a:gd name="T53" fmla="*/ 85 h 184"/>
                <a:gd name="T54" fmla="*/ 43 w 179"/>
                <a:gd name="T55" fmla="*/ 82 h 184"/>
                <a:gd name="T56" fmla="*/ 39 w 179"/>
                <a:gd name="T57" fmla="*/ 88 h 184"/>
                <a:gd name="T58" fmla="*/ 57 w 179"/>
                <a:gd name="T59" fmla="*/ 109 h 184"/>
                <a:gd name="T60" fmla="*/ 60 w 179"/>
                <a:gd name="T61" fmla="*/ 127 h 184"/>
                <a:gd name="T62" fmla="*/ 55 w 179"/>
                <a:gd name="T63" fmla="*/ 115 h 184"/>
                <a:gd name="T64" fmla="*/ 50 w 179"/>
                <a:gd name="T65" fmla="*/ 132 h 184"/>
                <a:gd name="T66" fmla="*/ 60 w 179"/>
                <a:gd name="T67" fmla="*/ 133 h 184"/>
                <a:gd name="T68" fmla="*/ 54 w 179"/>
                <a:gd name="T69" fmla="*/ 163 h 184"/>
                <a:gd name="T70" fmla="*/ 67 w 179"/>
                <a:gd name="T71" fmla="*/ 160 h 184"/>
                <a:gd name="T72" fmla="*/ 48 w 179"/>
                <a:gd name="T73" fmla="*/ 156 h 184"/>
                <a:gd name="T74" fmla="*/ 49 w 179"/>
                <a:gd name="T75" fmla="*/ 163 h 184"/>
                <a:gd name="T76" fmla="*/ 54 w 179"/>
                <a:gd name="T77" fmla="*/ 151 h 184"/>
                <a:gd name="T78" fmla="*/ 70 w 179"/>
                <a:gd name="T79" fmla="*/ 147 h 184"/>
                <a:gd name="T80" fmla="*/ 43 w 179"/>
                <a:gd name="T81" fmla="*/ 144 h 184"/>
                <a:gd name="T82" fmla="*/ 43 w 179"/>
                <a:gd name="T83" fmla="*/ 151 h 184"/>
                <a:gd name="T84" fmla="*/ 55 w 179"/>
                <a:gd name="T85" fmla="*/ 169 h 184"/>
                <a:gd name="T86" fmla="*/ 55 w 179"/>
                <a:gd name="T87" fmla="*/ 176 h 184"/>
                <a:gd name="T88" fmla="*/ 55 w 179"/>
                <a:gd name="T89" fmla="*/ 16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184">
                  <a:moveTo>
                    <a:pt x="88" y="181"/>
                  </a:moveTo>
                  <a:cubicBezTo>
                    <a:pt x="77" y="181"/>
                    <a:pt x="65" y="181"/>
                    <a:pt x="54" y="181"/>
                  </a:cubicBezTo>
                  <a:cubicBezTo>
                    <a:pt x="45" y="181"/>
                    <a:pt x="41" y="178"/>
                    <a:pt x="39" y="169"/>
                  </a:cubicBezTo>
                  <a:cubicBezTo>
                    <a:pt x="39" y="168"/>
                    <a:pt x="38" y="166"/>
                    <a:pt x="38" y="165"/>
                  </a:cubicBezTo>
                  <a:cubicBezTo>
                    <a:pt x="34" y="141"/>
                    <a:pt x="26" y="118"/>
                    <a:pt x="13" y="97"/>
                  </a:cubicBezTo>
                  <a:cubicBezTo>
                    <a:pt x="4" y="82"/>
                    <a:pt x="0" y="65"/>
                    <a:pt x="5" y="48"/>
                  </a:cubicBezTo>
                  <a:cubicBezTo>
                    <a:pt x="14" y="19"/>
                    <a:pt x="42" y="3"/>
                    <a:pt x="70" y="12"/>
                  </a:cubicBezTo>
                  <a:cubicBezTo>
                    <a:pt x="75" y="14"/>
                    <a:pt x="79" y="13"/>
                    <a:pt x="84" y="12"/>
                  </a:cubicBezTo>
                  <a:cubicBezTo>
                    <a:pt x="119" y="0"/>
                    <a:pt x="157" y="23"/>
                    <a:pt x="163" y="60"/>
                  </a:cubicBezTo>
                  <a:cubicBezTo>
                    <a:pt x="164" y="68"/>
                    <a:pt x="169" y="74"/>
                    <a:pt x="173" y="81"/>
                  </a:cubicBezTo>
                  <a:cubicBezTo>
                    <a:pt x="178" y="87"/>
                    <a:pt x="179" y="93"/>
                    <a:pt x="171" y="97"/>
                  </a:cubicBezTo>
                  <a:cubicBezTo>
                    <a:pt x="169" y="98"/>
                    <a:pt x="167" y="100"/>
                    <a:pt x="168" y="100"/>
                  </a:cubicBezTo>
                  <a:cubicBezTo>
                    <a:pt x="172" y="110"/>
                    <a:pt x="166" y="119"/>
                    <a:pt x="165" y="129"/>
                  </a:cubicBezTo>
                  <a:cubicBezTo>
                    <a:pt x="163" y="141"/>
                    <a:pt x="156" y="147"/>
                    <a:pt x="144" y="145"/>
                  </a:cubicBezTo>
                  <a:cubicBezTo>
                    <a:pt x="130" y="144"/>
                    <a:pt x="127" y="147"/>
                    <a:pt x="128" y="160"/>
                  </a:cubicBezTo>
                  <a:cubicBezTo>
                    <a:pt x="128" y="161"/>
                    <a:pt x="129" y="162"/>
                    <a:pt x="129" y="163"/>
                  </a:cubicBezTo>
                  <a:cubicBezTo>
                    <a:pt x="129" y="169"/>
                    <a:pt x="134" y="175"/>
                    <a:pt x="131" y="179"/>
                  </a:cubicBezTo>
                  <a:cubicBezTo>
                    <a:pt x="126" y="184"/>
                    <a:pt x="119" y="181"/>
                    <a:pt x="112" y="181"/>
                  </a:cubicBezTo>
                  <a:cubicBezTo>
                    <a:pt x="104" y="181"/>
                    <a:pt x="96" y="181"/>
                    <a:pt x="88" y="181"/>
                  </a:cubicBezTo>
                  <a:close/>
                  <a:moveTo>
                    <a:pt x="95" y="176"/>
                  </a:moveTo>
                  <a:cubicBezTo>
                    <a:pt x="102" y="176"/>
                    <a:pt x="108" y="176"/>
                    <a:pt x="114" y="176"/>
                  </a:cubicBezTo>
                  <a:cubicBezTo>
                    <a:pt x="125" y="176"/>
                    <a:pt x="125" y="176"/>
                    <a:pt x="124" y="165"/>
                  </a:cubicBezTo>
                  <a:cubicBezTo>
                    <a:pt x="120" y="145"/>
                    <a:pt x="126" y="139"/>
                    <a:pt x="145" y="140"/>
                  </a:cubicBezTo>
                  <a:cubicBezTo>
                    <a:pt x="151" y="141"/>
                    <a:pt x="156" y="139"/>
                    <a:pt x="158" y="134"/>
                  </a:cubicBezTo>
                  <a:cubicBezTo>
                    <a:pt x="160" y="124"/>
                    <a:pt x="162" y="114"/>
                    <a:pt x="162" y="104"/>
                  </a:cubicBezTo>
                  <a:cubicBezTo>
                    <a:pt x="162" y="99"/>
                    <a:pt x="162" y="96"/>
                    <a:pt x="167" y="94"/>
                  </a:cubicBezTo>
                  <a:cubicBezTo>
                    <a:pt x="173" y="91"/>
                    <a:pt x="172" y="87"/>
                    <a:pt x="168" y="83"/>
                  </a:cubicBezTo>
                  <a:cubicBezTo>
                    <a:pt x="163" y="75"/>
                    <a:pt x="159" y="67"/>
                    <a:pt x="157" y="58"/>
                  </a:cubicBezTo>
                  <a:cubicBezTo>
                    <a:pt x="152" y="29"/>
                    <a:pt x="121" y="9"/>
                    <a:pt x="93" y="15"/>
                  </a:cubicBezTo>
                  <a:cubicBezTo>
                    <a:pt x="91" y="15"/>
                    <a:pt x="87" y="15"/>
                    <a:pt x="86" y="18"/>
                  </a:cubicBezTo>
                  <a:cubicBezTo>
                    <a:pt x="85" y="21"/>
                    <a:pt x="89" y="22"/>
                    <a:pt x="90" y="24"/>
                  </a:cubicBezTo>
                  <a:cubicBezTo>
                    <a:pt x="99" y="32"/>
                    <a:pt x="104" y="42"/>
                    <a:pt x="106" y="53"/>
                  </a:cubicBezTo>
                  <a:cubicBezTo>
                    <a:pt x="109" y="69"/>
                    <a:pt x="104" y="84"/>
                    <a:pt x="97" y="97"/>
                  </a:cubicBezTo>
                  <a:cubicBezTo>
                    <a:pt x="88" y="114"/>
                    <a:pt x="78" y="130"/>
                    <a:pt x="75" y="149"/>
                  </a:cubicBezTo>
                  <a:cubicBezTo>
                    <a:pt x="74" y="158"/>
                    <a:pt x="67" y="168"/>
                    <a:pt x="71" y="174"/>
                  </a:cubicBezTo>
                  <a:cubicBezTo>
                    <a:pt x="76" y="180"/>
                    <a:pt x="88" y="175"/>
                    <a:pt x="95" y="176"/>
                  </a:cubicBezTo>
                  <a:close/>
                  <a:moveTo>
                    <a:pt x="102" y="64"/>
                  </a:moveTo>
                  <a:cubicBezTo>
                    <a:pt x="102" y="39"/>
                    <a:pt x="85" y="19"/>
                    <a:pt x="62" y="15"/>
                  </a:cubicBezTo>
                  <a:cubicBezTo>
                    <a:pt x="39" y="12"/>
                    <a:pt x="17" y="26"/>
                    <a:pt x="10" y="49"/>
                  </a:cubicBezTo>
                  <a:cubicBezTo>
                    <a:pt x="6" y="62"/>
                    <a:pt x="8" y="75"/>
                    <a:pt x="14" y="87"/>
                  </a:cubicBezTo>
                  <a:cubicBezTo>
                    <a:pt x="21" y="103"/>
                    <a:pt x="33" y="117"/>
                    <a:pt x="37" y="135"/>
                  </a:cubicBezTo>
                  <a:cubicBezTo>
                    <a:pt x="37" y="138"/>
                    <a:pt x="39" y="139"/>
                    <a:pt x="42" y="139"/>
                  </a:cubicBezTo>
                  <a:cubicBezTo>
                    <a:pt x="45" y="138"/>
                    <a:pt x="45" y="136"/>
                    <a:pt x="45" y="134"/>
                  </a:cubicBezTo>
                  <a:cubicBezTo>
                    <a:pt x="45" y="120"/>
                    <a:pt x="49" y="106"/>
                    <a:pt x="37" y="95"/>
                  </a:cubicBezTo>
                  <a:cubicBezTo>
                    <a:pt x="35" y="93"/>
                    <a:pt x="34" y="91"/>
                    <a:pt x="33" y="89"/>
                  </a:cubicBezTo>
                  <a:cubicBezTo>
                    <a:pt x="28" y="81"/>
                    <a:pt x="31" y="74"/>
                    <a:pt x="40" y="74"/>
                  </a:cubicBezTo>
                  <a:cubicBezTo>
                    <a:pt x="50" y="74"/>
                    <a:pt x="59" y="75"/>
                    <a:pt x="69" y="74"/>
                  </a:cubicBezTo>
                  <a:cubicBezTo>
                    <a:pt x="77" y="73"/>
                    <a:pt x="82" y="82"/>
                    <a:pt x="77" y="88"/>
                  </a:cubicBezTo>
                  <a:cubicBezTo>
                    <a:pt x="66" y="102"/>
                    <a:pt x="62" y="116"/>
                    <a:pt x="65" y="133"/>
                  </a:cubicBezTo>
                  <a:cubicBezTo>
                    <a:pt x="65" y="136"/>
                    <a:pt x="65" y="138"/>
                    <a:pt x="69" y="139"/>
                  </a:cubicBezTo>
                  <a:cubicBezTo>
                    <a:pt x="71" y="139"/>
                    <a:pt x="73" y="137"/>
                    <a:pt x="73" y="135"/>
                  </a:cubicBezTo>
                  <a:cubicBezTo>
                    <a:pt x="77" y="119"/>
                    <a:pt x="87" y="106"/>
                    <a:pt x="94" y="91"/>
                  </a:cubicBezTo>
                  <a:cubicBezTo>
                    <a:pt x="98" y="82"/>
                    <a:pt x="102" y="73"/>
                    <a:pt x="102" y="64"/>
                  </a:cubicBezTo>
                  <a:close/>
                  <a:moveTo>
                    <a:pt x="73" y="85"/>
                  </a:moveTo>
                  <a:cubicBezTo>
                    <a:pt x="72" y="82"/>
                    <a:pt x="71" y="81"/>
                    <a:pt x="67" y="82"/>
                  </a:cubicBezTo>
                  <a:cubicBezTo>
                    <a:pt x="59" y="82"/>
                    <a:pt x="51" y="82"/>
                    <a:pt x="43" y="82"/>
                  </a:cubicBezTo>
                  <a:cubicBezTo>
                    <a:pt x="41" y="82"/>
                    <a:pt x="39" y="81"/>
                    <a:pt x="38" y="83"/>
                  </a:cubicBezTo>
                  <a:cubicBezTo>
                    <a:pt x="37" y="85"/>
                    <a:pt x="38" y="86"/>
                    <a:pt x="39" y="88"/>
                  </a:cubicBezTo>
                  <a:cubicBezTo>
                    <a:pt x="42" y="94"/>
                    <a:pt x="46" y="100"/>
                    <a:pt x="50" y="106"/>
                  </a:cubicBezTo>
                  <a:cubicBezTo>
                    <a:pt x="52" y="108"/>
                    <a:pt x="54" y="111"/>
                    <a:pt x="57" y="109"/>
                  </a:cubicBezTo>
                  <a:cubicBezTo>
                    <a:pt x="64" y="102"/>
                    <a:pt x="68" y="93"/>
                    <a:pt x="73" y="85"/>
                  </a:cubicBezTo>
                  <a:close/>
                  <a:moveTo>
                    <a:pt x="60" y="127"/>
                  </a:moveTo>
                  <a:cubicBezTo>
                    <a:pt x="60" y="125"/>
                    <a:pt x="60" y="124"/>
                    <a:pt x="60" y="122"/>
                  </a:cubicBezTo>
                  <a:cubicBezTo>
                    <a:pt x="59" y="119"/>
                    <a:pt x="59" y="115"/>
                    <a:pt x="55" y="115"/>
                  </a:cubicBezTo>
                  <a:cubicBezTo>
                    <a:pt x="51" y="115"/>
                    <a:pt x="50" y="118"/>
                    <a:pt x="50" y="122"/>
                  </a:cubicBezTo>
                  <a:cubicBezTo>
                    <a:pt x="50" y="125"/>
                    <a:pt x="50" y="129"/>
                    <a:pt x="50" y="132"/>
                  </a:cubicBezTo>
                  <a:cubicBezTo>
                    <a:pt x="50" y="136"/>
                    <a:pt x="51" y="139"/>
                    <a:pt x="55" y="139"/>
                  </a:cubicBezTo>
                  <a:cubicBezTo>
                    <a:pt x="59" y="139"/>
                    <a:pt x="60" y="136"/>
                    <a:pt x="60" y="133"/>
                  </a:cubicBezTo>
                  <a:cubicBezTo>
                    <a:pt x="60" y="131"/>
                    <a:pt x="60" y="129"/>
                    <a:pt x="60" y="127"/>
                  </a:cubicBezTo>
                  <a:close/>
                  <a:moveTo>
                    <a:pt x="54" y="163"/>
                  </a:moveTo>
                  <a:cubicBezTo>
                    <a:pt x="57" y="163"/>
                    <a:pt x="59" y="163"/>
                    <a:pt x="61" y="163"/>
                  </a:cubicBezTo>
                  <a:cubicBezTo>
                    <a:pt x="64" y="163"/>
                    <a:pt x="67" y="163"/>
                    <a:pt x="67" y="160"/>
                  </a:cubicBezTo>
                  <a:cubicBezTo>
                    <a:pt x="67" y="155"/>
                    <a:pt x="63" y="156"/>
                    <a:pt x="61" y="156"/>
                  </a:cubicBezTo>
                  <a:cubicBezTo>
                    <a:pt x="57" y="156"/>
                    <a:pt x="52" y="156"/>
                    <a:pt x="48" y="156"/>
                  </a:cubicBezTo>
                  <a:cubicBezTo>
                    <a:pt x="46" y="156"/>
                    <a:pt x="42" y="155"/>
                    <a:pt x="42" y="159"/>
                  </a:cubicBezTo>
                  <a:cubicBezTo>
                    <a:pt x="42" y="163"/>
                    <a:pt x="46" y="164"/>
                    <a:pt x="49" y="163"/>
                  </a:cubicBezTo>
                  <a:cubicBezTo>
                    <a:pt x="51" y="163"/>
                    <a:pt x="53" y="163"/>
                    <a:pt x="54" y="163"/>
                  </a:cubicBezTo>
                  <a:close/>
                  <a:moveTo>
                    <a:pt x="54" y="151"/>
                  </a:moveTo>
                  <a:cubicBezTo>
                    <a:pt x="58" y="151"/>
                    <a:pt x="63" y="151"/>
                    <a:pt x="67" y="151"/>
                  </a:cubicBezTo>
                  <a:cubicBezTo>
                    <a:pt x="69" y="151"/>
                    <a:pt x="70" y="149"/>
                    <a:pt x="70" y="147"/>
                  </a:cubicBezTo>
                  <a:cubicBezTo>
                    <a:pt x="70" y="144"/>
                    <a:pt x="68" y="144"/>
                    <a:pt x="66" y="144"/>
                  </a:cubicBezTo>
                  <a:cubicBezTo>
                    <a:pt x="59" y="144"/>
                    <a:pt x="51" y="144"/>
                    <a:pt x="43" y="144"/>
                  </a:cubicBezTo>
                  <a:cubicBezTo>
                    <a:pt x="41" y="144"/>
                    <a:pt x="40" y="144"/>
                    <a:pt x="40" y="147"/>
                  </a:cubicBezTo>
                  <a:cubicBezTo>
                    <a:pt x="40" y="149"/>
                    <a:pt x="41" y="151"/>
                    <a:pt x="43" y="151"/>
                  </a:cubicBezTo>
                  <a:cubicBezTo>
                    <a:pt x="47" y="151"/>
                    <a:pt x="51" y="151"/>
                    <a:pt x="54" y="151"/>
                  </a:cubicBezTo>
                  <a:close/>
                  <a:moveTo>
                    <a:pt x="55" y="169"/>
                  </a:moveTo>
                  <a:cubicBezTo>
                    <a:pt x="52" y="170"/>
                    <a:pt x="46" y="167"/>
                    <a:pt x="46" y="172"/>
                  </a:cubicBezTo>
                  <a:cubicBezTo>
                    <a:pt x="46" y="176"/>
                    <a:pt x="51" y="176"/>
                    <a:pt x="55" y="176"/>
                  </a:cubicBezTo>
                  <a:cubicBezTo>
                    <a:pt x="58" y="176"/>
                    <a:pt x="64" y="176"/>
                    <a:pt x="63" y="171"/>
                  </a:cubicBezTo>
                  <a:cubicBezTo>
                    <a:pt x="63" y="167"/>
                    <a:pt x="58" y="170"/>
                    <a:pt x="55" y="169"/>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1" name="Freeform 93"/>
            <p:cNvSpPr>
              <a:spLocks/>
            </p:cNvSpPr>
            <p:nvPr/>
          </p:nvSpPr>
          <p:spPr bwMode="auto">
            <a:xfrm>
              <a:off x="-147637" y="3173413"/>
              <a:ext cx="30163" cy="55562"/>
            </a:xfrm>
            <a:custGeom>
              <a:avLst/>
              <a:gdLst>
                <a:gd name="T0" fmla="*/ 1 w 8"/>
                <a:gd name="T1" fmla="*/ 8 h 15"/>
                <a:gd name="T2" fmla="*/ 4 w 8"/>
                <a:gd name="T3" fmla="*/ 0 h 15"/>
                <a:gd name="T4" fmla="*/ 6 w 8"/>
                <a:gd name="T5" fmla="*/ 7 h 15"/>
                <a:gd name="T6" fmla="*/ 4 w 8"/>
                <a:gd name="T7" fmla="*/ 15 h 15"/>
                <a:gd name="T8" fmla="*/ 1 w 8"/>
                <a:gd name="T9" fmla="*/ 8 h 15"/>
              </a:gdLst>
              <a:ahLst/>
              <a:cxnLst>
                <a:cxn ang="0">
                  <a:pos x="T0" y="T1"/>
                </a:cxn>
                <a:cxn ang="0">
                  <a:pos x="T2" y="T3"/>
                </a:cxn>
                <a:cxn ang="0">
                  <a:pos x="T4" y="T5"/>
                </a:cxn>
                <a:cxn ang="0">
                  <a:pos x="T6" y="T7"/>
                </a:cxn>
                <a:cxn ang="0">
                  <a:pos x="T8" y="T9"/>
                </a:cxn>
              </a:cxnLst>
              <a:rect l="0" t="0" r="r" b="b"/>
              <a:pathLst>
                <a:path w="8" h="15">
                  <a:moveTo>
                    <a:pt x="1" y="8"/>
                  </a:moveTo>
                  <a:cubicBezTo>
                    <a:pt x="2" y="5"/>
                    <a:pt x="0" y="0"/>
                    <a:pt x="4" y="0"/>
                  </a:cubicBezTo>
                  <a:cubicBezTo>
                    <a:pt x="8" y="0"/>
                    <a:pt x="6" y="5"/>
                    <a:pt x="6" y="7"/>
                  </a:cubicBezTo>
                  <a:cubicBezTo>
                    <a:pt x="6" y="10"/>
                    <a:pt x="8" y="15"/>
                    <a:pt x="4" y="15"/>
                  </a:cubicBezTo>
                  <a:cubicBezTo>
                    <a:pt x="0" y="15"/>
                    <a:pt x="2" y="10"/>
                    <a:pt x="1" y="8"/>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2" name="Freeform 94"/>
            <p:cNvSpPr>
              <a:spLocks/>
            </p:cNvSpPr>
            <p:nvPr/>
          </p:nvSpPr>
          <p:spPr bwMode="auto">
            <a:xfrm>
              <a:off x="-425450" y="3451225"/>
              <a:ext cx="57150" cy="30162"/>
            </a:xfrm>
            <a:custGeom>
              <a:avLst/>
              <a:gdLst>
                <a:gd name="T0" fmla="*/ 7 w 15"/>
                <a:gd name="T1" fmla="*/ 1 h 8"/>
                <a:gd name="T2" fmla="*/ 15 w 15"/>
                <a:gd name="T3" fmla="*/ 3 h 8"/>
                <a:gd name="T4" fmla="*/ 8 w 15"/>
                <a:gd name="T5" fmla="*/ 6 h 8"/>
                <a:gd name="T6" fmla="*/ 0 w 15"/>
                <a:gd name="T7" fmla="*/ 4 h 8"/>
                <a:gd name="T8" fmla="*/ 7 w 15"/>
                <a:gd name="T9" fmla="*/ 1 h 8"/>
              </a:gdLst>
              <a:ahLst/>
              <a:cxnLst>
                <a:cxn ang="0">
                  <a:pos x="T0" y="T1"/>
                </a:cxn>
                <a:cxn ang="0">
                  <a:pos x="T2" y="T3"/>
                </a:cxn>
                <a:cxn ang="0">
                  <a:pos x="T4" y="T5"/>
                </a:cxn>
                <a:cxn ang="0">
                  <a:pos x="T6" y="T7"/>
                </a:cxn>
                <a:cxn ang="0">
                  <a:pos x="T8" y="T9"/>
                </a:cxn>
              </a:cxnLst>
              <a:rect l="0" t="0" r="r" b="b"/>
              <a:pathLst>
                <a:path w="15" h="8">
                  <a:moveTo>
                    <a:pt x="7" y="1"/>
                  </a:moveTo>
                  <a:cubicBezTo>
                    <a:pt x="10" y="2"/>
                    <a:pt x="14" y="0"/>
                    <a:pt x="15" y="3"/>
                  </a:cubicBezTo>
                  <a:cubicBezTo>
                    <a:pt x="15" y="8"/>
                    <a:pt x="11" y="7"/>
                    <a:pt x="8" y="6"/>
                  </a:cubicBezTo>
                  <a:cubicBezTo>
                    <a:pt x="5" y="6"/>
                    <a:pt x="1" y="8"/>
                    <a:pt x="0" y="4"/>
                  </a:cubicBezTo>
                  <a:cubicBezTo>
                    <a:pt x="0" y="0"/>
                    <a:pt x="5" y="2"/>
                    <a:pt x="7" y="1"/>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3" name="Freeform 95"/>
            <p:cNvSpPr>
              <a:spLocks/>
            </p:cNvSpPr>
            <p:nvPr/>
          </p:nvSpPr>
          <p:spPr bwMode="auto">
            <a:xfrm>
              <a:off x="-346075" y="3252788"/>
              <a:ext cx="52388" cy="47625"/>
            </a:xfrm>
            <a:custGeom>
              <a:avLst/>
              <a:gdLst>
                <a:gd name="T0" fmla="*/ 11 w 14"/>
                <a:gd name="T1" fmla="*/ 13 h 13"/>
                <a:gd name="T2" fmla="*/ 1 w 14"/>
                <a:gd name="T3" fmla="*/ 4 h 13"/>
                <a:gd name="T4" fmla="*/ 4 w 14"/>
                <a:gd name="T5" fmla="*/ 1 h 13"/>
                <a:gd name="T6" fmla="*/ 13 w 14"/>
                <a:gd name="T7" fmla="*/ 11 h 13"/>
                <a:gd name="T8" fmla="*/ 11 w 14"/>
                <a:gd name="T9" fmla="*/ 13 h 13"/>
              </a:gdLst>
              <a:ahLst/>
              <a:cxnLst>
                <a:cxn ang="0">
                  <a:pos x="T0" y="T1"/>
                </a:cxn>
                <a:cxn ang="0">
                  <a:pos x="T2" y="T3"/>
                </a:cxn>
                <a:cxn ang="0">
                  <a:pos x="T4" y="T5"/>
                </a:cxn>
                <a:cxn ang="0">
                  <a:pos x="T6" y="T7"/>
                </a:cxn>
                <a:cxn ang="0">
                  <a:pos x="T8" y="T9"/>
                </a:cxn>
              </a:cxnLst>
              <a:rect l="0" t="0" r="r" b="b"/>
              <a:pathLst>
                <a:path w="14" h="13">
                  <a:moveTo>
                    <a:pt x="11" y="13"/>
                  </a:moveTo>
                  <a:cubicBezTo>
                    <a:pt x="7" y="11"/>
                    <a:pt x="4" y="8"/>
                    <a:pt x="1" y="4"/>
                  </a:cubicBezTo>
                  <a:cubicBezTo>
                    <a:pt x="0" y="2"/>
                    <a:pt x="2" y="0"/>
                    <a:pt x="4" y="1"/>
                  </a:cubicBezTo>
                  <a:cubicBezTo>
                    <a:pt x="8" y="3"/>
                    <a:pt x="11" y="6"/>
                    <a:pt x="13" y="11"/>
                  </a:cubicBezTo>
                  <a:cubicBezTo>
                    <a:pt x="14" y="12"/>
                    <a:pt x="13" y="13"/>
                    <a:pt x="11" y="1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4" name="Freeform 96"/>
            <p:cNvSpPr>
              <a:spLocks/>
            </p:cNvSpPr>
            <p:nvPr/>
          </p:nvSpPr>
          <p:spPr bwMode="auto">
            <a:xfrm>
              <a:off x="-342900" y="3630613"/>
              <a:ext cx="49213" cy="44450"/>
            </a:xfrm>
            <a:custGeom>
              <a:avLst/>
              <a:gdLst>
                <a:gd name="T0" fmla="*/ 3 w 13"/>
                <a:gd name="T1" fmla="*/ 12 h 12"/>
                <a:gd name="T2" fmla="*/ 0 w 13"/>
                <a:gd name="T3" fmla="*/ 10 h 12"/>
                <a:gd name="T4" fmla="*/ 10 w 13"/>
                <a:gd name="T5" fmla="*/ 0 h 12"/>
                <a:gd name="T6" fmla="*/ 12 w 13"/>
                <a:gd name="T7" fmla="*/ 2 h 12"/>
                <a:gd name="T8" fmla="*/ 3 w 13"/>
                <a:gd name="T9" fmla="*/ 12 h 12"/>
              </a:gdLst>
              <a:ahLst/>
              <a:cxnLst>
                <a:cxn ang="0">
                  <a:pos x="T0" y="T1"/>
                </a:cxn>
                <a:cxn ang="0">
                  <a:pos x="T2" y="T3"/>
                </a:cxn>
                <a:cxn ang="0">
                  <a:pos x="T4" y="T5"/>
                </a:cxn>
                <a:cxn ang="0">
                  <a:pos x="T6" y="T7"/>
                </a:cxn>
                <a:cxn ang="0">
                  <a:pos x="T8" y="T9"/>
                </a:cxn>
              </a:cxnLst>
              <a:rect l="0" t="0" r="r" b="b"/>
              <a:pathLst>
                <a:path w="13" h="12">
                  <a:moveTo>
                    <a:pt x="3" y="12"/>
                  </a:moveTo>
                  <a:cubicBezTo>
                    <a:pt x="1" y="12"/>
                    <a:pt x="0" y="11"/>
                    <a:pt x="0" y="10"/>
                  </a:cubicBezTo>
                  <a:cubicBezTo>
                    <a:pt x="0" y="8"/>
                    <a:pt x="8" y="0"/>
                    <a:pt x="10" y="0"/>
                  </a:cubicBezTo>
                  <a:cubicBezTo>
                    <a:pt x="12" y="0"/>
                    <a:pt x="13" y="1"/>
                    <a:pt x="12" y="2"/>
                  </a:cubicBezTo>
                  <a:cubicBezTo>
                    <a:pt x="11" y="7"/>
                    <a:pt x="7" y="9"/>
                    <a:pt x="3" y="1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grpSp>
      <p:grpSp>
        <p:nvGrpSpPr>
          <p:cNvPr id="25" name="Group 24"/>
          <p:cNvGrpSpPr/>
          <p:nvPr/>
        </p:nvGrpSpPr>
        <p:grpSpPr>
          <a:xfrm>
            <a:off x="1702908" y="5090507"/>
            <a:ext cx="552152" cy="647403"/>
            <a:chOff x="-2136775" y="3257550"/>
            <a:chExt cx="588962" cy="690563"/>
          </a:xfrm>
        </p:grpSpPr>
        <p:sp>
          <p:nvSpPr>
            <p:cNvPr id="26" name="Freeform 105"/>
            <p:cNvSpPr>
              <a:spLocks noEditPoints="1"/>
            </p:cNvSpPr>
            <p:nvPr/>
          </p:nvSpPr>
          <p:spPr bwMode="auto">
            <a:xfrm>
              <a:off x="-2136775" y="3257550"/>
              <a:ext cx="588962" cy="690563"/>
            </a:xfrm>
            <a:custGeom>
              <a:avLst/>
              <a:gdLst>
                <a:gd name="T0" fmla="*/ 3 w 157"/>
                <a:gd name="T1" fmla="*/ 81 h 184"/>
                <a:gd name="T2" fmla="*/ 3 w 157"/>
                <a:gd name="T3" fmla="*/ 9 h 184"/>
                <a:gd name="T4" fmla="*/ 12 w 157"/>
                <a:gd name="T5" fmla="*/ 0 h 184"/>
                <a:gd name="T6" fmla="*/ 124 w 157"/>
                <a:gd name="T7" fmla="*/ 0 h 184"/>
                <a:gd name="T8" fmla="*/ 133 w 157"/>
                <a:gd name="T9" fmla="*/ 9 h 184"/>
                <a:gd name="T10" fmla="*/ 132 w 157"/>
                <a:gd name="T11" fmla="*/ 84 h 184"/>
                <a:gd name="T12" fmla="*/ 135 w 157"/>
                <a:gd name="T13" fmla="*/ 120 h 184"/>
                <a:gd name="T14" fmla="*/ 136 w 157"/>
                <a:gd name="T15" fmla="*/ 132 h 184"/>
                <a:gd name="T16" fmla="*/ 144 w 157"/>
                <a:gd name="T17" fmla="*/ 154 h 184"/>
                <a:gd name="T18" fmla="*/ 153 w 157"/>
                <a:gd name="T19" fmla="*/ 163 h 184"/>
                <a:gd name="T20" fmla="*/ 153 w 157"/>
                <a:gd name="T21" fmla="*/ 178 h 184"/>
                <a:gd name="T22" fmla="*/ 138 w 157"/>
                <a:gd name="T23" fmla="*/ 179 h 184"/>
                <a:gd name="T24" fmla="*/ 97 w 157"/>
                <a:gd name="T25" fmla="*/ 169 h 184"/>
                <a:gd name="T26" fmla="*/ 86 w 157"/>
                <a:gd name="T27" fmla="*/ 168 h 184"/>
                <a:gd name="T28" fmla="*/ 30 w 157"/>
                <a:gd name="T29" fmla="*/ 162 h 184"/>
                <a:gd name="T30" fmla="*/ 6 w 157"/>
                <a:gd name="T31" fmla="*/ 160 h 184"/>
                <a:gd name="T32" fmla="*/ 4 w 157"/>
                <a:gd name="T33" fmla="*/ 135 h 184"/>
                <a:gd name="T34" fmla="*/ 3 w 157"/>
                <a:gd name="T35" fmla="*/ 81 h 184"/>
                <a:gd name="T36" fmla="*/ 32 w 157"/>
                <a:gd name="T37" fmla="*/ 126 h 184"/>
                <a:gd name="T38" fmla="*/ 32 w 157"/>
                <a:gd name="T39" fmla="*/ 123 h 184"/>
                <a:gd name="T40" fmla="*/ 48 w 157"/>
                <a:gd name="T41" fmla="*/ 123 h 184"/>
                <a:gd name="T42" fmla="*/ 56 w 157"/>
                <a:gd name="T43" fmla="*/ 113 h 184"/>
                <a:gd name="T44" fmla="*/ 48 w 157"/>
                <a:gd name="T45" fmla="*/ 110 h 184"/>
                <a:gd name="T46" fmla="*/ 29 w 157"/>
                <a:gd name="T47" fmla="*/ 106 h 184"/>
                <a:gd name="T48" fmla="*/ 44 w 157"/>
                <a:gd name="T49" fmla="*/ 106 h 184"/>
                <a:gd name="T50" fmla="*/ 67 w 157"/>
                <a:gd name="T51" fmla="*/ 97 h 184"/>
                <a:gd name="T52" fmla="*/ 120 w 157"/>
                <a:gd name="T53" fmla="*/ 95 h 184"/>
                <a:gd name="T54" fmla="*/ 129 w 157"/>
                <a:gd name="T55" fmla="*/ 99 h 184"/>
                <a:gd name="T56" fmla="*/ 129 w 157"/>
                <a:gd name="T57" fmla="*/ 13 h 184"/>
                <a:gd name="T58" fmla="*/ 120 w 157"/>
                <a:gd name="T59" fmla="*/ 4 h 184"/>
                <a:gd name="T60" fmla="*/ 18 w 157"/>
                <a:gd name="T61" fmla="*/ 4 h 184"/>
                <a:gd name="T62" fmla="*/ 7 w 157"/>
                <a:gd name="T63" fmla="*/ 15 h 184"/>
                <a:gd name="T64" fmla="*/ 7 w 157"/>
                <a:gd name="T65" fmla="*/ 139 h 184"/>
                <a:gd name="T66" fmla="*/ 26 w 157"/>
                <a:gd name="T67" fmla="*/ 158 h 184"/>
                <a:gd name="T68" fmla="*/ 64 w 157"/>
                <a:gd name="T69" fmla="*/ 158 h 184"/>
                <a:gd name="T70" fmla="*/ 32 w 157"/>
                <a:gd name="T71" fmla="*/ 141 h 184"/>
                <a:gd name="T72" fmla="*/ 48 w 157"/>
                <a:gd name="T73" fmla="*/ 139 h 184"/>
                <a:gd name="T74" fmla="*/ 54 w 157"/>
                <a:gd name="T75" fmla="*/ 135 h 184"/>
                <a:gd name="T76" fmla="*/ 48 w 157"/>
                <a:gd name="T77" fmla="*/ 126 h 184"/>
                <a:gd name="T78" fmla="*/ 32 w 157"/>
                <a:gd name="T79" fmla="*/ 126 h 184"/>
                <a:gd name="T80" fmla="*/ 133 w 157"/>
                <a:gd name="T81" fmla="*/ 126 h 184"/>
                <a:gd name="T82" fmla="*/ 131 w 157"/>
                <a:gd name="T83" fmla="*/ 117 h 184"/>
                <a:gd name="T84" fmla="*/ 82 w 157"/>
                <a:gd name="T85" fmla="*/ 92 h 184"/>
                <a:gd name="T86" fmla="*/ 60 w 157"/>
                <a:gd name="T87" fmla="*/ 142 h 184"/>
                <a:gd name="T88" fmla="*/ 112 w 157"/>
                <a:gd name="T89" fmla="*/ 161 h 184"/>
                <a:gd name="T90" fmla="*/ 125 w 157"/>
                <a:gd name="T91" fmla="*/ 163 h 184"/>
                <a:gd name="T92" fmla="*/ 136 w 157"/>
                <a:gd name="T93" fmla="*/ 174 h 184"/>
                <a:gd name="T94" fmla="*/ 150 w 157"/>
                <a:gd name="T95" fmla="*/ 175 h 184"/>
                <a:gd name="T96" fmla="*/ 148 w 157"/>
                <a:gd name="T97" fmla="*/ 162 h 184"/>
                <a:gd name="T98" fmla="*/ 141 w 157"/>
                <a:gd name="T99" fmla="*/ 157 h 184"/>
                <a:gd name="T100" fmla="*/ 132 w 157"/>
                <a:gd name="T101" fmla="*/ 132 h 184"/>
                <a:gd name="T102" fmla="*/ 133 w 157"/>
                <a:gd name="T103"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84">
                  <a:moveTo>
                    <a:pt x="3" y="81"/>
                  </a:moveTo>
                  <a:cubicBezTo>
                    <a:pt x="4" y="57"/>
                    <a:pt x="4" y="33"/>
                    <a:pt x="3" y="9"/>
                  </a:cubicBezTo>
                  <a:cubicBezTo>
                    <a:pt x="3" y="2"/>
                    <a:pt x="5" y="0"/>
                    <a:pt x="12" y="0"/>
                  </a:cubicBezTo>
                  <a:cubicBezTo>
                    <a:pt x="49" y="1"/>
                    <a:pt x="87" y="1"/>
                    <a:pt x="124" y="0"/>
                  </a:cubicBezTo>
                  <a:cubicBezTo>
                    <a:pt x="131" y="0"/>
                    <a:pt x="133" y="3"/>
                    <a:pt x="133" y="9"/>
                  </a:cubicBezTo>
                  <a:cubicBezTo>
                    <a:pt x="132" y="34"/>
                    <a:pt x="132" y="59"/>
                    <a:pt x="132" y="84"/>
                  </a:cubicBezTo>
                  <a:cubicBezTo>
                    <a:pt x="133" y="96"/>
                    <a:pt x="131" y="108"/>
                    <a:pt x="135" y="120"/>
                  </a:cubicBezTo>
                  <a:cubicBezTo>
                    <a:pt x="137" y="124"/>
                    <a:pt x="137" y="129"/>
                    <a:pt x="136" y="132"/>
                  </a:cubicBezTo>
                  <a:cubicBezTo>
                    <a:pt x="131" y="143"/>
                    <a:pt x="137" y="149"/>
                    <a:pt x="144" y="154"/>
                  </a:cubicBezTo>
                  <a:cubicBezTo>
                    <a:pt x="148" y="157"/>
                    <a:pt x="151" y="160"/>
                    <a:pt x="153" y="163"/>
                  </a:cubicBezTo>
                  <a:cubicBezTo>
                    <a:pt x="157" y="168"/>
                    <a:pt x="157" y="173"/>
                    <a:pt x="153" y="178"/>
                  </a:cubicBezTo>
                  <a:cubicBezTo>
                    <a:pt x="148" y="182"/>
                    <a:pt x="142" y="184"/>
                    <a:pt x="138" y="179"/>
                  </a:cubicBezTo>
                  <a:cubicBezTo>
                    <a:pt x="127" y="166"/>
                    <a:pt x="114" y="161"/>
                    <a:pt x="97" y="169"/>
                  </a:cubicBezTo>
                  <a:cubicBezTo>
                    <a:pt x="94" y="170"/>
                    <a:pt x="89" y="169"/>
                    <a:pt x="86" y="168"/>
                  </a:cubicBezTo>
                  <a:cubicBezTo>
                    <a:pt x="68" y="159"/>
                    <a:pt x="49" y="163"/>
                    <a:pt x="30" y="162"/>
                  </a:cubicBezTo>
                  <a:cubicBezTo>
                    <a:pt x="21" y="161"/>
                    <a:pt x="11" y="165"/>
                    <a:pt x="6" y="160"/>
                  </a:cubicBezTo>
                  <a:cubicBezTo>
                    <a:pt x="0" y="155"/>
                    <a:pt x="4" y="144"/>
                    <a:pt x="4" y="135"/>
                  </a:cubicBezTo>
                  <a:cubicBezTo>
                    <a:pt x="3" y="117"/>
                    <a:pt x="3" y="99"/>
                    <a:pt x="3" y="81"/>
                  </a:cubicBezTo>
                  <a:close/>
                  <a:moveTo>
                    <a:pt x="32" y="126"/>
                  </a:moveTo>
                  <a:cubicBezTo>
                    <a:pt x="32" y="125"/>
                    <a:pt x="32" y="124"/>
                    <a:pt x="32" y="123"/>
                  </a:cubicBezTo>
                  <a:cubicBezTo>
                    <a:pt x="37" y="123"/>
                    <a:pt x="42" y="123"/>
                    <a:pt x="48" y="123"/>
                  </a:cubicBezTo>
                  <a:cubicBezTo>
                    <a:pt x="55" y="123"/>
                    <a:pt x="55" y="118"/>
                    <a:pt x="56" y="113"/>
                  </a:cubicBezTo>
                  <a:cubicBezTo>
                    <a:pt x="56" y="107"/>
                    <a:pt x="51" y="110"/>
                    <a:pt x="48" y="110"/>
                  </a:cubicBezTo>
                  <a:cubicBezTo>
                    <a:pt x="43" y="109"/>
                    <a:pt x="37" y="112"/>
                    <a:pt x="29" y="106"/>
                  </a:cubicBezTo>
                  <a:cubicBezTo>
                    <a:pt x="36" y="106"/>
                    <a:pt x="40" y="106"/>
                    <a:pt x="44" y="106"/>
                  </a:cubicBezTo>
                  <a:cubicBezTo>
                    <a:pt x="53" y="107"/>
                    <a:pt x="60" y="105"/>
                    <a:pt x="67" y="97"/>
                  </a:cubicBezTo>
                  <a:cubicBezTo>
                    <a:pt x="81" y="82"/>
                    <a:pt x="104" y="82"/>
                    <a:pt x="120" y="95"/>
                  </a:cubicBezTo>
                  <a:cubicBezTo>
                    <a:pt x="123" y="96"/>
                    <a:pt x="124" y="100"/>
                    <a:pt x="129" y="99"/>
                  </a:cubicBezTo>
                  <a:cubicBezTo>
                    <a:pt x="129" y="70"/>
                    <a:pt x="129" y="42"/>
                    <a:pt x="129" y="13"/>
                  </a:cubicBezTo>
                  <a:cubicBezTo>
                    <a:pt x="129" y="6"/>
                    <a:pt x="127" y="4"/>
                    <a:pt x="120" y="4"/>
                  </a:cubicBezTo>
                  <a:cubicBezTo>
                    <a:pt x="86" y="4"/>
                    <a:pt x="52" y="4"/>
                    <a:pt x="18" y="4"/>
                  </a:cubicBezTo>
                  <a:cubicBezTo>
                    <a:pt x="10" y="4"/>
                    <a:pt x="7" y="6"/>
                    <a:pt x="7" y="15"/>
                  </a:cubicBezTo>
                  <a:cubicBezTo>
                    <a:pt x="7" y="56"/>
                    <a:pt x="7" y="98"/>
                    <a:pt x="7" y="139"/>
                  </a:cubicBezTo>
                  <a:cubicBezTo>
                    <a:pt x="7" y="158"/>
                    <a:pt x="7" y="158"/>
                    <a:pt x="26" y="158"/>
                  </a:cubicBezTo>
                  <a:cubicBezTo>
                    <a:pt x="38" y="158"/>
                    <a:pt x="51" y="158"/>
                    <a:pt x="64" y="158"/>
                  </a:cubicBezTo>
                  <a:cubicBezTo>
                    <a:pt x="60" y="137"/>
                    <a:pt x="43" y="145"/>
                    <a:pt x="32" y="141"/>
                  </a:cubicBezTo>
                  <a:cubicBezTo>
                    <a:pt x="37" y="138"/>
                    <a:pt x="43" y="140"/>
                    <a:pt x="48" y="139"/>
                  </a:cubicBezTo>
                  <a:cubicBezTo>
                    <a:pt x="51" y="139"/>
                    <a:pt x="55" y="140"/>
                    <a:pt x="54" y="135"/>
                  </a:cubicBezTo>
                  <a:cubicBezTo>
                    <a:pt x="53" y="131"/>
                    <a:pt x="54" y="126"/>
                    <a:pt x="48" y="126"/>
                  </a:cubicBezTo>
                  <a:cubicBezTo>
                    <a:pt x="43" y="127"/>
                    <a:pt x="37" y="126"/>
                    <a:pt x="32" y="126"/>
                  </a:cubicBezTo>
                  <a:close/>
                  <a:moveTo>
                    <a:pt x="133" y="126"/>
                  </a:moveTo>
                  <a:cubicBezTo>
                    <a:pt x="132" y="124"/>
                    <a:pt x="132" y="120"/>
                    <a:pt x="131" y="117"/>
                  </a:cubicBezTo>
                  <a:cubicBezTo>
                    <a:pt x="125" y="96"/>
                    <a:pt x="103" y="84"/>
                    <a:pt x="82" y="92"/>
                  </a:cubicBezTo>
                  <a:cubicBezTo>
                    <a:pt x="62" y="99"/>
                    <a:pt x="52" y="122"/>
                    <a:pt x="60" y="142"/>
                  </a:cubicBezTo>
                  <a:cubicBezTo>
                    <a:pt x="68" y="162"/>
                    <a:pt x="92" y="171"/>
                    <a:pt x="112" y="161"/>
                  </a:cubicBezTo>
                  <a:cubicBezTo>
                    <a:pt x="118" y="158"/>
                    <a:pt x="121" y="159"/>
                    <a:pt x="125" y="163"/>
                  </a:cubicBezTo>
                  <a:cubicBezTo>
                    <a:pt x="129" y="167"/>
                    <a:pt x="133" y="170"/>
                    <a:pt x="136" y="174"/>
                  </a:cubicBezTo>
                  <a:cubicBezTo>
                    <a:pt x="140" y="177"/>
                    <a:pt x="145" y="180"/>
                    <a:pt x="150" y="175"/>
                  </a:cubicBezTo>
                  <a:cubicBezTo>
                    <a:pt x="154" y="171"/>
                    <a:pt x="152" y="166"/>
                    <a:pt x="148" y="162"/>
                  </a:cubicBezTo>
                  <a:cubicBezTo>
                    <a:pt x="146" y="160"/>
                    <a:pt x="144" y="158"/>
                    <a:pt x="141" y="157"/>
                  </a:cubicBezTo>
                  <a:cubicBezTo>
                    <a:pt x="133" y="150"/>
                    <a:pt x="126" y="144"/>
                    <a:pt x="132" y="132"/>
                  </a:cubicBezTo>
                  <a:cubicBezTo>
                    <a:pt x="133" y="131"/>
                    <a:pt x="133" y="129"/>
                    <a:pt x="133" y="126"/>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7" name="Freeform 106"/>
            <p:cNvSpPr>
              <a:spLocks noEditPoints="1"/>
            </p:cNvSpPr>
            <p:nvPr/>
          </p:nvSpPr>
          <p:spPr bwMode="auto">
            <a:xfrm>
              <a:off x="-2035175" y="3352800"/>
              <a:ext cx="100012" cy="93663"/>
            </a:xfrm>
            <a:custGeom>
              <a:avLst/>
              <a:gdLst>
                <a:gd name="T0" fmla="*/ 24 w 27"/>
                <a:gd name="T1" fmla="*/ 13 h 25"/>
                <a:gd name="T2" fmla="*/ 13 w 27"/>
                <a:gd name="T3" fmla="*/ 24 h 25"/>
                <a:gd name="T4" fmla="*/ 1 w 27"/>
                <a:gd name="T5" fmla="*/ 12 h 25"/>
                <a:gd name="T6" fmla="*/ 14 w 27"/>
                <a:gd name="T7" fmla="*/ 1 h 25"/>
                <a:gd name="T8" fmla="*/ 24 w 27"/>
                <a:gd name="T9" fmla="*/ 13 h 25"/>
                <a:gd name="T10" fmla="*/ 14 w 27"/>
                <a:gd name="T11" fmla="*/ 5 h 25"/>
                <a:gd name="T12" fmla="*/ 5 w 27"/>
                <a:gd name="T13" fmla="*/ 12 h 25"/>
                <a:gd name="T14" fmla="*/ 13 w 27"/>
                <a:gd name="T15" fmla="*/ 21 h 25"/>
                <a:gd name="T16" fmla="*/ 21 w 27"/>
                <a:gd name="T17" fmla="*/ 13 h 25"/>
                <a:gd name="T18" fmla="*/ 14 w 27"/>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24" y="13"/>
                  </a:moveTo>
                  <a:cubicBezTo>
                    <a:pt x="27" y="23"/>
                    <a:pt x="22" y="24"/>
                    <a:pt x="13" y="24"/>
                  </a:cubicBezTo>
                  <a:cubicBezTo>
                    <a:pt x="3" y="25"/>
                    <a:pt x="2" y="21"/>
                    <a:pt x="1" y="12"/>
                  </a:cubicBezTo>
                  <a:cubicBezTo>
                    <a:pt x="0" y="1"/>
                    <a:pt x="6" y="1"/>
                    <a:pt x="14" y="1"/>
                  </a:cubicBezTo>
                  <a:cubicBezTo>
                    <a:pt x="24" y="0"/>
                    <a:pt x="26" y="4"/>
                    <a:pt x="24" y="13"/>
                  </a:cubicBezTo>
                  <a:close/>
                  <a:moveTo>
                    <a:pt x="14" y="5"/>
                  </a:moveTo>
                  <a:cubicBezTo>
                    <a:pt x="8" y="4"/>
                    <a:pt x="5" y="5"/>
                    <a:pt x="5" y="12"/>
                  </a:cubicBezTo>
                  <a:cubicBezTo>
                    <a:pt x="5" y="18"/>
                    <a:pt x="6" y="21"/>
                    <a:pt x="13" y="21"/>
                  </a:cubicBezTo>
                  <a:cubicBezTo>
                    <a:pt x="18" y="21"/>
                    <a:pt x="22" y="20"/>
                    <a:pt x="21" y="13"/>
                  </a:cubicBezTo>
                  <a:cubicBezTo>
                    <a:pt x="21" y="8"/>
                    <a:pt x="21" y="3"/>
                    <a:pt x="14" y="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8" name="Freeform 107"/>
            <p:cNvSpPr>
              <a:spLocks noEditPoints="1"/>
            </p:cNvSpPr>
            <p:nvPr/>
          </p:nvSpPr>
          <p:spPr bwMode="auto">
            <a:xfrm>
              <a:off x="-2039938" y="3479800"/>
              <a:ext cx="98425" cy="93663"/>
            </a:xfrm>
            <a:custGeom>
              <a:avLst/>
              <a:gdLst>
                <a:gd name="T0" fmla="*/ 3 w 26"/>
                <a:gd name="T1" fmla="*/ 13 h 25"/>
                <a:gd name="T2" fmla="*/ 14 w 26"/>
                <a:gd name="T3" fmla="*/ 1 h 25"/>
                <a:gd name="T4" fmla="*/ 26 w 26"/>
                <a:gd name="T5" fmla="*/ 14 h 25"/>
                <a:gd name="T6" fmla="*/ 14 w 26"/>
                <a:gd name="T7" fmla="*/ 25 h 25"/>
                <a:gd name="T8" fmla="*/ 3 w 26"/>
                <a:gd name="T9" fmla="*/ 13 h 25"/>
                <a:gd name="T10" fmla="*/ 22 w 26"/>
                <a:gd name="T11" fmla="*/ 13 h 25"/>
                <a:gd name="T12" fmla="*/ 14 w 26"/>
                <a:gd name="T13" fmla="*/ 5 h 25"/>
                <a:gd name="T14" fmla="*/ 6 w 26"/>
                <a:gd name="T15" fmla="*/ 13 h 25"/>
                <a:gd name="T16" fmla="*/ 14 w 26"/>
                <a:gd name="T17" fmla="*/ 21 h 25"/>
                <a:gd name="T18" fmla="*/ 22 w 26"/>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3" y="13"/>
                  </a:moveTo>
                  <a:cubicBezTo>
                    <a:pt x="0" y="1"/>
                    <a:pt x="6" y="2"/>
                    <a:pt x="14" y="1"/>
                  </a:cubicBezTo>
                  <a:cubicBezTo>
                    <a:pt x="25" y="0"/>
                    <a:pt x="26" y="5"/>
                    <a:pt x="26" y="14"/>
                  </a:cubicBezTo>
                  <a:cubicBezTo>
                    <a:pt x="26" y="23"/>
                    <a:pt x="23" y="25"/>
                    <a:pt x="14" y="25"/>
                  </a:cubicBezTo>
                  <a:cubicBezTo>
                    <a:pt x="4" y="25"/>
                    <a:pt x="0" y="23"/>
                    <a:pt x="3" y="13"/>
                  </a:cubicBezTo>
                  <a:close/>
                  <a:moveTo>
                    <a:pt x="22" y="13"/>
                  </a:moveTo>
                  <a:cubicBezTo>
                    <a:pt x="23" y="7"/>
                    <a:pt x="21" y="5"/>
                    <a:pt x="14" y="5"/>
                  </a:cubicBezTo>
                  <a:cubicBezTo>
                    <a:pt x="8" y="5"/>
                    <a:pt x="6" y="6"/>
                    <a:pt x="6" y="13"/>
                  </a:cubicBezTo>
                  <a:cubicBezTo>
                    <a:pt x="6" y="19"/>
                    <a:pt x="8" y="21"/>
                    <a:pt x="14" y="21"/>
                  </a:cubicBezTo>
                  <a:cubicBezTo>
                    <a:pt x="20" y="21"/>
                    <a:pt x="23" y="20"/>
                    <a:pt x="22" y="13"/>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29" name="Freeform 108"/>
            <p:cNvSpPr>
              <a:spLocks/>
            </p:cNvSpPr>
            <p:nvPr/>
          </p:nvSpPr>
          <p:spPr bwMode="auto">
            <a:xfrm>
              <a:off x="-1833563" y="3359150"/>
              <a:ext cx="115887" cy="4763"/>
            </a:xfrm>
            <a:custGeom>
              <a:avLst/>
              <a:gdLst>
                <a:gd name="T0" fmla="*/ 0 w 31"/>
                <a:gd name="T1" fmla="*/ 0 h 1"/>
                <a:gd name="T2" fmla="*/ 31 w 31"/>
                <a:gd name="T3" fmla="*/ 0 h 1"/>
                <a:gd name="T4" fmla="*/ 31 w 31"/>
                <a:gd name="T5" fmla="*/ 1 h 1"/>
                <a:gd name="T6" fmla="*/ 0 w 31"/>
                <a:gd name="T7" fmla="*/ 1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cubicBezTo>
                    <a:pt x="10" y="0"/>
                    <a:pt x="21" y="0"/>
                    <a:pt x="31" y="0"/>
                  </a:cubicBezTo>
                  <a:cubicBezTo>
                    <a:pt x="31" y="0"/>
                    <a:pt x="31" y="1"/>
                    <a:pt x="31" y="1"/>
                  </a:cubicBezTo>
                  <a:cubicBezTo>
                    <a:pt x="21" y="1"/>
                    <a:pt x="10" y="1"/>
                    <a:pt x="0" y="1"/>
                  </a:cubicBezTo>
                  <a:cubicBezTo>
                    <a:pt x="0" y="1"/>
                    <a:pt x="0" y="0"/>
                    <a:pt x="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30" name="Freeform 109"/>
            <p:cNvSpPr>
              <a:spLocks/>
            </p:cNvSpPr>
            <p:nvPr/>
          </p:nvSpPr>
          <p:spPr bwMode="auto">
            <a:xfrm>
              <a:off x="-1833563" y="3419475"/>
              <a:ext cx="115887" cy="11113"/>
            </a:xfrm>
            <a:custGeom>
              <a:avLst/>
              <a:gdLst>
                <a:gd name="T0" fmla="*/ 31 w 31"/>
                <a:gd name="T1" fmla="*/ 3 h 3"/>
                <a:gd name="T2" fmla="*/ 0 w 31"/>
                <a:gd name="T3" fmla="*/ 3 h 3"/>
                <a:gd name="T4" fmla="*/ 31 w 31"/>
                <a:gd name="T5" fmla="*/ 3 h 3"/>
              </a:gdLst>
              <a:ahLst/>
              <a:cxnLst>
                <a:cxn ang="0">
                  <a:pos x="T0" y="T1"/>
                </a:cxn>
                <a:cxn ang="0">
                  <a:pos x="T2" y="T3"/>
                </a:cxn>
                <a:cxn ang="0">
                  <a:pos x="T4" y="T5"/>
                </a:cxn>
              </a:cxnLst>
              <a:rect l="0" t="0" r="r" b="b"/>
              <a:pathLst>
                <a:path w="31" h="3">
                  <a:moveTo>
                    <a:pt x="31" y="3"/>
                  </a:moveTo>
                  <a:cubicBezTo>
                    <a:pt x="21" y="3"/>
                    <a:pt x="10" y="3"/>
                    <a:pt x="0" y="3"/>
                  </a:cubicBezTo>
                  <a:cubicBezTo>
                    <a:pt x="10" y="0"/>
                    <a:pt x="21" y="0"/>
                    <a:pt x="31" y="3"/>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31" name="Freeform 110"/>
            <p:cNvSpPr>
              <a:spLocks/>
            </p:cNvSpPr>
            <p:nvPr/>
          </p:nvSpPr>
          <p:spPr bwMode="auto">
            <a:xfrm>
              <a:off x="-1833563" y="3490913"/>
              <a:ext cx="115887" cy="7938"/>
            </a:xfrm>
            <a:custGeom>
              <a:avLst/>
              <a:gdLst>
                <a:gd name="T0" fmla="*/ 31 w 31"/>
                <a:gd name="T1" fmla="*/ 2 h 2"/>
                <a:gd name="T2" fmla="*/ 0 w 31"/>
                <a:gd name="T3" fmla="*/ 2 h 2"/>
                <a:gd name="T4" fmla="*/ 0 w 31"/>
                <a:gd name="T5" fmla="*/ 0 h 2"/>
                <a:gd name="T6" fmla="*/ 31 w 31"/>
                <a:gd name="T7" fmla="*/ 0 h 2"/>
                <a:gd name="T8" fmla="*/ 31 w 31"/>
                <a:gd name="T9" fmla="*/ 2 h 2"/>
              </a:gdLst>
              <a:ahLst/>
              <a:cxnLst>
                <a:cxn ang="0">
                  <a:pos x="T0" y="T1"/>
                </a:cxn>
                <a:cxn ang="0">
                  <a:pos x="T2" y="T3"/>
                </a:cxn>
                <a:cxn ang="0">
                  <a:pos x="T4" y="T5"/>
                </a:cxn>
                <a:cxn ang="0">
                  <a:pos x="T6" y="T7"/>
                </a:cxn>
                <a:cxn ang="0">
                  <a:pos x="T8" y="T9"/>
                </a:cxn>
              </a:cxnLst>
              <a:rect l="0" t="0" r="r" b="b"/>
              <a:pathLst>
                <a:path w="31" h="2">
                  <a:moveTo>
                    <a:pt x="31" y="2"/>
                  </a:moveTo>
                  <a:cubicBezTo>
                    <a:pt x="21" y="2"/>
                    <a:pt x="10" y="2"/>
                    <a:pt x="0" y="2"/>
                  </a:cubicBezTo>
                  <a:cubicBezTo>
                    <a:pt x="0" y="2"/>
                    <a:pt x="0" y="1"/>
                    <a:pt x="0" y="0"/>
                  </a:cubicBezTo>
                  <a:cubicBezTo>
                    <a:pt x="10" y="0"/>
                    <a:pt x="21" y="0"/>
                    <a:pt x="31" y="0"/>
                  </a:cubicBezTo>
                  <a:cubicBezTo>
                    <a:pt x="31" y="1"/>
                    <a:pt x="31" y="2"/>
                    <a:pt x="31" y="2"/>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32" name="Freeform 111"/>
            <p:cNvSpPr>
              <a:spLocks noEditPoints="1"/>
            </p:cNvSpPr>
            <p:nvPr/>
          </p:nvSpPr>
          <p:spPr bwMode="auto">
            <a:xfrm>
              <a:off x="-1897063" y="3622675"/>
              <a:ext cx="228600" cy="228600"/>
            </a:xfrm>
            <a:custGeom>
              <a:avLst/>
              <a:gdLst>
                <a:gd name="T0" fmla="*/ 31 w 61"/>
                <a:gd name="T1" fmla="*/ 61 h 61"/>
                <a:gd name="T2" fmla="*/ 0 w 61"/>
                <a:gd name="T3" fmla="*/ 31 h 61"/>
                <a:gd name="T4" fmla="*/ 31 w 61"/>
                <a:gd name="T5" fmla="*/ 0 h 61"/>
                <a:gd name="T6" fmla="*/ 61 w 61"/>
                <a:gd name="T7" fmla="*/ 30 h 61"/>
                <a:gd name="T8" fmla="*/ 31 w 61"/>
                <a:gd name="T9" fmla="*/ 61 h 61"/>
                <a:gd name="T10" fmla="*/ 58 w 61"/>
                <a:gd name="T11" fmla="*/ 30 h 61"/>
                <a:gd name="T12" fmla="*/ 31 w 61"/>
                <a:gd name="T13" fmla="*/ 3 h 61"/>
                <a:gd name="T14" fmla="*/ 4 w 61"/>
                <a:gd name="T15" fmla="*/ 30 h 61"/>
                <a:gd name="T16" fmla="*/ 31 w 61"/>
                <a:gd name="T17" fmla="*/ 57 h 61"/>
                <a:gd name="T18" fmla="*/ 58 w 61"/>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31" y="61"/>
                  </a:moveTo>
                  <a:cubicBezTo>
                    <a:pt x="14" y="61"/>
                    <a:pt x="1" y="48"/>
                    <a:pt x="0" y="31"/>
                  </a:cubicBezTo>
                  <a:cubicBezTo>
                    <a:pt x="0" y="14"/>
                    <a:pt x="14" y="0"/>
                    <a:pt x="31" y="0"/>
                  </a:cubicBezTo>
                  <a:cubicBezTo>
                    <a:pt x="48" y="0"/>
                    <a:pt x="61" y="14"/>
                    <a:pt x="61" y="30"/>
                  </a:cubicBezTo>
                  <a:cubicBezTo>
                    <a:pt x="61" y="47"/>
                    <a:pt x="48" y="61"/>
                    <a:pt x="31" y="61"/>
                  </a:cubicBezTo>
                  <a:close/>
                  <a:moveTo>
                    <a:pt x="58" y="30"/>
                  </a:moveTo>
                  <a:cubicBezTo>
                    <a:pt x="58" y="16"/>
                    <a:pt x="45" y="3"/>
                    <a:pt x="31" y="3"/>
                  </a:cubicBezTo>
                  <a:cubicBezTo>
                    <a:pt x="16" y="3"/>
                    <a:pt x="4" y="16"/>
                    <a:pt x="4" y="30"/>
                  </a:cubicBezTo>
                  <a:cubicBezTo>
                    <a:pt x="4" y="45"/>
                    <a:pt x="16" y="58"/>
                    <a:pt x="31" y="57"/>
                  </a:cubicBezTo>
                  <a:cubicBezTo>
                    <a:pt x="46" y="57"/>
                    <a:pt x="58" y="45"/>
                    <a:pt x="58" y="3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sp>
          <p:nvSpPr>
            <p:cNvPr id="33" name="Freeform 112"/>
            <p:cNvSpPr>
              <a:spLocks/>
            </p:cNvSpPr>
            <p:nvPr/>
          </p:nvSpPr>
          <p:spPr bwMode="auto">
            <a:xfrm>
              <a:off x="-1852613" y="3697288"/>
              <a:ext cx="150812" cy="96838"/>
            </a:xfrm>
            <a:custGeom>
              <a:avLst/>
              <a:gdLst>
                <a:gd name="T0" fmla="*/ 40 w 40"/>
                <a:gd name="T1" fmla="*/ 4 h 26"/>
                <a:gd name="T2" fmla="*/ 18 w 40"/>
                <a:gd name="T3" fmla="*/ 23 h 26"/>
                <a:gd name="T4" fmla="*/ 13 w 40"/>
                <a:gd name="T5" fmla="*/ 24 h 26"/>
                <a:gd name="T6" fmla="*/ 0 w 40"/>
                <a:gd name="T7" fmla="*/ 10 h 26"/>
                <a:gd name="T8" fmla="*/ 6 w 40"/>
                <a:gd name="T9" fmla="*/ 12 h 26"/>
                <a:gd name="T10" fmla="*/ 24 w 40"/>
                <a:gd name="T11" fmla="*/ 11 h 26"/>
                <a:gd name="T12" fmla="*/ 36 w 40"/>
                <a:gd name="T13" fmla="*/ 0 h 26"/>
                <a:gd name="T14" fmla="*/ 40 w 40"/>
                <a:gd name="T15" fmla="*/ 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6">
                  <a:moveTo>
                    <a:pt x="40" y="4"/>
                  </a:moveTo>
                  <a:cubicBezTo>
                    <a:pt x="32" y="10"/>
                    <a:pt x="25" y="16"/>
                    <a:pt x="18" y="23"/>
                  </a:cubicBezTo>
                  <a:cubicBezTo>
                    <a:pt x="16" y="24"/>
                    <a:pt x="15" y="26"/>
                    <a:pt x="13" y="24"/>
                  </a:cubicBezTo>
                  <a:cubicBezTo>
                    <a:pt x="8" y="19"/>
                    <a:pt x="3" y="16"/>
                    <a:pt x="0" y="10"/>
                  </a:cubicBezTo>
                  <a:cubicBezTo>
                    <a:pt x="3" y="8"/>
                    <a:pt x="4" y="10"/>
                    <a:pt x="6" y="12"/>
                  </a:cubicBezTo>
                  <a:cubicBezTo>
                    <a:pt x="15" y="20"/>
                    <a:pt x="15" y="20"/>
                    <a:pt x="24" y="11"/>
                  </a:cubicBezTo>
                  <a:cubicBezTo>
                    <a:pt x="28" y="7"/>
                    <a:pt x="31" y="3"/>
                    <a:pt x="36" y="0"/>
                  </a:cubicBezTo>
                  <a:cubicBezTo>
                    <a:pt x="37" y="1"/>
                    <a:pt x="39" y="2"/>
                    <a:pt x="40" y="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75" tIns="42863" rIns="85725" bIns="42863" numCol="1" spcCol="0" rtlCol="0" fromWordArt="0" anchor="ctr" anchorCtr="0" forceAA="0" compatLnSpc="1">
              <a:prstTxWarp prst="textNoShape">
                <a:avLst/>
              </a:prstTxWarp>
              <a:noAutofit/>
            </a:bodyPr>
            <a:lstStyle/>
            <a:p>
              <a:pPr marL="107156" defTabSz="1028700"/>
              <a:endParaRPr lang="en-US" sz="1313" b="1" dirty="0">
                <a:solidFill>
                  <a:srgbClr val="17426B"/>
                </a:solidFill>
                <a:latin typeface="Calibri"/>
                <a:cs typeface="Arial" pitchFamily="34" charset="0"/>
              </a:endParaRPr>
            </a:p>
          </p:txBody>
        </p:sp>
      </p:grpSp>
    </p:spTree>
    <p:extLst>
      <p:ext uri="{BB962C8B-B14F-4D97-AF65-F5344CB8AC3E}">
        <p14:creationId xmlns:p14="http://schemas.microsoft.com/office/powerpoint/2010/main" val="424172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662017" y="936211"/>
            <a:ext cx="2529983" cy="1706321"/>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156464" cy="4932362"/>
          </a:xfrm>
        </p:spPr>
        <p:txBody>
          <a:bodyPr>
            <a:normAutofit/>
          </a:bodyPr>
          <a:lstStyle/>
          <a:p>
            <a:pPr marL="0" indent="0">
              <a:buNone/>
            </a:pPr>
            <a:r>
              <a:rPr lang="en-US" sz="2400" dirty="0"/>
              <a:t>1.  Agenda</a:t>
            </a:r>
          </a:p>
          <a:p>
            <a:pPr marL="0" indent="0">
              <a:buNone/>
            </a:pPr>
            <a:r>
              <a:rPr lang="en-US" sz="2400" dirty="0"/>
              <a:t>2.  Call to Order, Welcome, Introductions, about the CHC</a:t>
            </a:r>
          </a:p>
          <a:p>
            <a:pPr marL="457200" indent="-457200">
              <a:buAutoNum type="arabicPeriod" startAt="3"/>
            </a:pPr>
            <a:r>
              <a:rPr lang="en-US" sz="2400" dirty="0"/>
              <a:t>Administrative </a:t>
            </a:r>
          </a:p>
          <a:p>
            <a:pPr marL="0" indent="0">
              <a:buNone/>
            </a:pPr>
            <a:r>
              <a:rPr lang="en-US" sz="2400" dirty="0"/>
              <a:t>4.   “Evidence-Based Ways To Make Homes Safer and Healthier Post COVID-19” (30 min) </a:t>
            </a:r>
          </a:p>
          <a:p>
            <a:pPr lvl="2">
              <a:buFontTx/>
              <a:buChar char="-"/>
            </a:pPr>
            <a:r>
              <a:rPr lang="en-US" sz="2400" dirty="0"/>
              <a:t>Paul </a:t>
            </a:r>
            <a:r>
              <a:rPr lang="en-US" sz="2400" dirty="0" err="1"/>
              <a:t>Scialla</a:t>
            </a:r>
            <a:r>
              <a:rPr lang="en-US" sz="2400" dirty="0"/>
              <a:t> (Delos Living LLC)</a:t>
            </a:r>
          </a:p>
          <a:p>
            <a:pPr marL="0" indent="0">
              <a:buNone/>
            </a:pPr>
            <a:r>
              <a:rPr lang="en-US" sz="2400" dirty="0"/>
              <a:t>5.   Research Update </a:t>
            </a:r>
          </a:p>
          <a:p>
            <a:pPr marL="0" indent="0">
              <a:buNone/>
            </a:pPr>
            <a:r>
              <a:rPr lang="en-US" sz="2400" dirty="0"/>
              <a:t>6.   White Paper Sub-Committee Update </a:t>
            </a:r>
          </a:p>
          <a:p>
            <a:pPr marL="0" indent="0">
              <a:buNone/>
            </a:pPr>
            <a:r>
              <a:rPr lang="en-US" sz="2400" dirty="0"/>
              <a:t>7.   New Business 	</a:t>
            </a:r>
          </a:p>
          <a:p>
            <a:pPr marL="0" indent="0">
              <a:buNone/>
            </a:pPr>
            <a:r>
              <a:rPr lang="en-US" sz="2400" dirty="0"/>
              <a:t>8.   Adjournment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5541740" y="531133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7235" b="392"/>
          <a:stretch/>
        </p:blipFill>
        <p:spPr>
          <a:xfrm>
            <a:off x="523875" y="-1"/>
            <a:ext cx="11144250" cy="6858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11" y="205639"/>
            <a:ext cx="4223742" cy="222647"/>
          </a:xfrm>
          <a:prstGeom prst="rect">
            <a:avLst/>
          </a:prstGeom>
        </p:spPr>
      </p:pic>
      <p:sp>
        <p:nvSpPr>
          <p:cNvPr id="10" name="Rectangle 9"/>
          <p:cNvSpPr/>
          <p:nvPr/>
        </p:nvSpPr>
        <p:spPr>
          <a:xfrm>
            <a:off x="6524625" y="0"/>
            <a:ext cx="4500563" cy="5732216"/>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63" dirty="0">
              <a:solidFill>
                <a:prstClr val="white"/>
              </a:solidFill>
              <a:latin typeface="Calibri"/>
            </a:endParaRPr>
          </a:p>
        </p:txBody>
      </p:sp>
      <p:sp>
        <p:nvSpPr>
          <p:cNvPr id="11" name="TextBox 10"/>
          <p:cNvSpPr txBox="1"/>
          <p:nvPr/>
        </p:nvSpPr>
        <p:spPr>
          <a:xfrm>
            <a:off x="6738938" y="1369747"/>
            <a:ext cx="4286250" cy="1131079"/>
          </a:xfrm>
          <a:prstGeom prst="rect">
            <a:avLst/>
          </a:prstGeom>
          <a:noFill/>
        </p:spPr>
        <p:txBody>
          <a:bodyPr wrap="square" rtlCol="0">
            <a:spAutoFit/>
          </a:bodyPr>
          <a:lstStyle/>
          <a:p>
            <a:pPr defTabSz="1028700"/>
            <a:r>
              <a:rPr lang="en-US" sz="2250" dirty="0">
                <a:solidFill>
                  <a:prstClr val="white"/>
                </a:solidFill>
                <a:latin typeface="Calibri"/>
              </a:rPr>
              <a:t>Director of Client Services</a:t>
            </a:r>
          </a:p>
          <a:p>
            <a:pPr defTabSz="1028700"/>
            <a:r>
              <a:rPr lang="en-US" sz="2250" dirty="0">
                <a:solidFill>
                  <a:prstClr val="white"/>
                </a:solidFill>
                <a:latin typeface="Calibri"/>
              </a:rPr>
              <a:t>Mobile: 210.247.3813</a:t>
            </a:r>
          </a:p>
          <a:p>
            <a:pPr defTabSz="1028700"/>
            <a:r>
              <a:rPr lang="en-US" sz="2250" dirty="0">
                <a:solidFill>
                  <a:prstClr val="white"/>
                </a:solidFill>
                <a:latin typeface="Calibri"/>
              </a:rPr>
              <a:t>Email: maurice.okawaki@frost.com</a:t>
            </a:r>
          </a:p>
        </p:txBody>
      </p:sp>
      <p:sp>
        <p:nvSpPr>
          <p:cNvPr id="12" name="TextBox 11"/>
          <p:cNvSpPr txBox="1"/>
          <p:nvPr/>
        </p:nvSpPr>
        <p:spPr>
          <a:xfrm>
            <a:off x="6738938" y="785813"/>
            <a:ext cx="4286250" cy="611706"/>
          </a:xfrm>
          <a:prstGeom prst="rect">
            <a:avLst/>
          </a:prstGeom>
          <a:noFill/>
        </p:spPr>
        <p:txBody>
          <a:bodyPr wrap="square" rtlCol="0">
            <a:spAutoFit/>
          </a:bodyPr>
          <a:lstStyle/>
          <a:p>
            <a:pPr defTabSz="1028700"/>
            <a:r>
              <a:rPr lang="en-US" sz="3375" b="1" kern="1500" spc="188" dirty="0">
                <a:solidFill>
                  <a:prstClr val="white"/>
                </a:solidFill>
                <a:latin typeface="Calibri"/>
              </a:rPr>
              <a:t>MAURICE OKAWAKI</a:t>
            </a:r>
            <a:endParaRPr lang="en-IN" sz="3375" b="1" kern="1500" spc="188" dirty="0">
              <a:solidFill>
                <a:prstClr val="white"/>
              </a:solidFill>
              <a:latin typeface="Calibri"/>
            </a:endParaRPr>
          </a:p>
        </p:txBody>
      </p:sp>
      <p:sp>
        <p:nvSpPr>
          <p:cNvPr id="14" name="TextBox 13">
            <a:extLst>
              <a:ext uri="{FF2B5EF4-FFF2-40B4-BE49-F238E27FC236}">
                <a16:creationId xmlns:a16="http://schemas.microsoft.com/office/drawing/2014/main" id="{7378EFB9-BA2F-4262-A843-FAEB391FE605}"/>
              </a:ext>
            </a:extLst>
          </p:cNvPr>
          <p:cNvSpPr txBox="1"/>
          <p:nvPr/>
        </p:nvSpPr>
        <p:spPr>
          <a:xfrm>
            <a:off x="523875" y="6143625"/>
            <a:ext cx="11144250" cy="611834"/>
          </a:xfrm>
          <a:prstGeom prst="rect">
            <a:avLst/>
          </a:prstGeom>
          <a:noFill/>
        </p:spPr>
        <p:txBody>
          <a:bodyPr wrap="square" rtlCol="0">
            <a:spAutoFit/>
          </a:bodyPr>
          <a:lstStyle/>
          <a:p>
            <a:pPr algn="ctr" defTabSz="1028700"/>
            <a:r>
              <a:rPr lang="en-US" sz="1688" i="1" dirty="0">
                <a:solidFill>
                  <a:prstClr val="white"/>
                </a:solidFill>
                <a:latin typeface="Calibri"/>
              </a:rPr>
              <a:t>The Growth Pipeline™ Company</a:t>
            </a:r>
          </a:p>
          <a:p>
            <a:pPr algn="ctr" defTabSz="1028700"/>
            <a:r>
              <a:rPr lang="en-US" sz="1688" i="1" dirty="0">
                <a:solidFill>
                  <a:prstClr val="white"/>
                </a:solidFill>
                <a:latin typeface="Calibri"/>
              </a:rPr>
              <a:t>Preparing clients for a future shaped by growth</a:t>
            </a:r>
          </a:p>
        </p:txBody>
      </p:sp>
      <p:sp>
        <p:nvSpPr>
          <p:cNvPr id="9" name="TextBox 8"/>
          <p:cNvSpPr txBox="1"/>
          <p:nvPr/>
        </p:nvSpPr>
        <p:spPr>
          <a:xfrm>
            <a:off x="6738938" y="3872843"/>
            <a:ext cx="4286250" cy="1131079"/>
          </a:xfrm>
          <a:prstGeom prst="rect">
            <a:avLst/>
          </a:prstGeom>
          <a:noFill/>
        </p:spPr>
        <p:txBody>
          <a:bodyPr wrap="square" rtlCol="0">
            <a:spAutoFit/>
          </a:bodyPr>
          <a:lstStyle/>
          <a:p>
            <a:pPr defTabSz="1028700"/>
            <a:r>
              <a:rPr lang="en-US" sz="2250" dirty="0">
                <a:solidFill>
                  <a:prstClr val="white"/>
                </a:solidFill>
                <a:latin typeface="Calibri"/>
              </a:rPr>
              <a:t>Principal Consultant</a:t>
            </a:r>
          </a:p>
          <a:p>
            <a:pPr defTabSz="1028700"/>
            <a:r>
              <a:rPr lang="en-US" sz="2250" dirty="0">
                <a:solidFill>
                  <a:prstClr val="white"/>
                </a:solidFill>
                <a:latin typeface="Calibri"/>
              </a:rPr>
              <a:t>Mobile: 832.506.8384</a:t>
            </a:r>
          </a:p>
          <a:p>
            <a:pPr defTabSz="1028700"/>
            <a:r>
              <a:rPr lang="en-US" sz="2250" dirty="0">
                <a:solidFill>
                  <a:prstClr val="white"/>
                </a:solidFill>
                <a:latin typeface="Calibri"/>
              </a:rPr>
              <a:t>Email: lauren.taylor@frost.com</a:t>
            </a:r>
          </a:p>
        </p:txBody>
      </p:sp>
      <p:sp>
        <p:nvSpPr>
          <p:cNvPr id="15" name="TextBox 14"/>
          <p:cNvSpPr txBox="1"/>
          <p:nvPr/>
        </p:nvSpPr>
        <p:spPr>
          <a:xfrm>
            <a:off x="6738938" y="3288909"/>
            <a:ext cx="4286250" cy="611706"/>
          </a:xfrm>
          <a:prstGeom prst="rect">
            <a:avLst/>
          </a:prstGeom>
          <a:noFill/>
        </p:spPr>
        <p:txBody>
          <a:bodyPr wrap="square" rtlCol="0">
            <a:spAutoFit/>
          </a:bodyPr>
          <a:lstStyle/>
          <a:p>
            <a:pPr defTabSz="1028700"/>
            <a:r>
              <a:rPr lang="en-US" sz="3375" b="1" kern="1500" spc="188" dirty="0">
                <a:solidFill>
                  <a:prstClr val="white"/>
                </a:solidFill>
                <a:latin typeface="Calibri"/>
              </a:rPr>
              <a:t>LAUREN TAYLOR</a:t>
            </a:r>
            <a:endParaRPr lang="en-IN" sz="3375" b="1" kern="1500" spc="188" dirty="0">
              <a:solidFill>
                <a:prstClr val="white"/>
              </a:solidFill>
              <a:latin typeface="Calibri"/>
            </a:endParaRPr>
          </a:p>
        </p:txBody>
      </p:sp>
    </p:spTree>
    <p:extLst>
      <p:ext uri="{BB962C8B-B14F-4D97-AF65-F5344CB8AC3E}">
        <p14:creationId xmlns:p14="http://schemas.microsoft.com/office/powerpoint/2010/main" val="270845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7.  New Business</a:t>
            </a:r>
            <a:br>
              <a:rPr lang="en-US" dirty="0"/>
            </a:br>
            <a:r>
              <a:rPr lang="en-US" sz="2800" dirty="0"/>
              <a:t>Roy Perry (Alarm.com)</a:t>
            </a:r>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7.2  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21</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3297310"/>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8.  Adjournment</a:t>
            </a:r>
            <a:br>
              <a:rPr lang="en-US" dirty="0"/>
            </a:br>
            <a:r>
              <a:rPr lang="en-US" sz="2800" dirty="0"/>
              <a:t>Roy Perry (Alarm.com)</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5057331"/>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22</a:t>
            </a:fld>
            <a:endParaRPr lang="en-US"/>
          </a:p>
        </p:txBody>
      </p:sp>
      <p:sp>
        <p:nvSpPr>
          <p:cNvPr id="8" name="Rectangle 7">
            <a:extLst>
              <a:ext uri="{FF2B5EF4-FFF2-40B4-BE49-F238E27FC236}">
                <a16:creationId xmlns:a16="http://schemas.microsoft.com/office/drawing/2014/main" id="{994CAA25-984D-4484-838B-9B092E7155F2}"/>
              </a:ext>
            </a:extLst>
          </p:cNvPr>
          <p:cNvSpPr/>
          <p:nvPr/>
        </p:nvSpPr>
        <p:spPr>
          <a:xfrm>
            <a:off x="3465773" y="2032984"/>
            <a:ext cx="5242846"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CHC Meeting: </a:t>
            </a:r>
            <a:r>
              <a:rPr lang="en-US" sz="2600" b="1" dirty="0">
                <a:solidFill>
                  <a:schemeClr val="tx2"/>
                </a:solidFill>
              </a:rPr>
              <a:t>Early August 2020</a:t>
            </a:r>
          </a:p>
        </p:txBody>
      </p:sp>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CHC</a:t>
            </a:r>
            <a:br>
              <a:rPr lang="en-US" altLang="en-US" sz="2800" b="1" dirty="0"/>
            </a:br>
            <a:r>
              <a:rPr lang="en-US" altLang="en-US" sz="2800" dirty="0"/>
              <a:t>Roy Perry (Alarm.com)</a:t>
            </a:r>
            <a:br>
              <a:rPr lang="en-US" altLang="en-US" sz="2800" dirty="0"/>
            </a:br>
            <a:endParaRPr lang="en-US" altLang="en-US" sz="1800" dirty="0"/>
          </a:p>
        </p:txBody>
      </p:sp>
      <p:sp>
        <p:nvSpPr>
          <p:cNvPr id="5" name="Content Placeholder 1"/>
          <p:cNvSpPr txBox="1">
            <a:spLocks noChangeArrowheads="1"/>
          </p:cNvSpPr>
          <p:nvPr/>
        </p:nvSpPr>
        <p:spPr>
          <a:xfrm>
            <a:off x="1632040" y="5387396"/>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a:t>
            </a:r>
          </a:p>
        </p:txBody>
      </p:sp>
      <p:sp>
        <p:nvSpPr>
          <p:cNvPr id="12" name="Rectangle 1"/>
          <p:cNvSpPr>
            <a:spLocks noChangeArrowheads="1"/>
          </p:cNvSpPr>
          <p:nvPr/>
        </p:nvSpPr>
        <p:spPr bwMode="auto">
          <a:xfrm>
            <a:off x="6780791" y="5978072"/>
            <a:ext cx="205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dirty="0">
                <a:solidFill>
                  <a:schemeClr val="accent1"/>
                </a:solidFill>
                <a:ea typeface="SimSun" pitchFamily="2" charset="-122"/>
              </a:rPr>
              <a:t>www.caba.org/chc</a:t>
            </a:r>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20" name="Rectangle 5">
            <a:extLst>
              <a:ext uri="{FF2B5EF4-FFF2-40B4-BE49-F238E27FC236}">
                <a16:creationId xmlns:a16="http://schemas.microsoft.com/office/drawing/2014/main" id="{9A180298-D8A2-41A9-82A5-C62A97EC0FC9}"/>
              </a:ext>
            </a:extLst>
          </p:cNvPr>
          <p:cNvSpPr>
            <a:spLocks noChangeArrowheads="1"/>
          </p:cNvSpPr>
          <p:nvPr/>
        </p:nvSpPr>
        <p:spPr bwMode="auto">
          <a:xfrm>
            <a:off x="833388" y="3188687"/>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pic>
        <p:nvPicPr>
          <p:cNvPr id="23" name="Picture 2" descr="C:\Users\walkerg\AppData\Local\Microsoft\Windows\Temporary Internet Files\Content.Outlook\MH9LZ0E4\Perry09.jpg">
            <a:extLst>
              <a:ext uri="{FF2B5EF4-FFF2-40B4-BE49-F238E27FC236}">
                <a16:creationId xmlns:a16="http://schemas.microsoft.com/office/drawing/2014/main" id="{97210C35-6DFA-4150-8ACF-1D746F1798A5}"/>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t="5777" b="26990"/>
          <a:stretch/>
        </p:blipFill>
        <p:spPr bwMode="auto">
          <a:xfrm>
            <a:off x="939609" y="1265699"/>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aba.org/images/logos/100010.jpg">
            <a:extLst>
              <a:ext uri="{FF2B5EF4-FFF2-40B4-BE49-F238E27FC236}">
                <a16:creationId xmlns:a16="http://schemas.microsoft.com/office/drawing/2014/main" id="{E4F947C5-20E8-4011-BFAD-FCCE6E19F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24" y="4235040"/>
            <a:ext cx="2154932" cy="4848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5">
            <a:extLst>
              <a:ext uri="{FF2B5EF4-FFF2-40B4-BE49-F238E27FC236}">
                <a16:creationId xmlns:a16="http://schemas.microsoft.com/office/drawing/2014/main" id="{D192157D-D6BC-4F96-9997-DD75DB91E493}"/>
              </a:ext>
            </a:extLst>
          </p:cNvPr>
          <p:cNvSpPr>
            <a:spLocks noChangeArrowheads="1"/>
          </p:cNvSpPr>
          <p:nvPr/>
        </p:nvSpPr>
        <p:spPr bwMode="auto">
          <a:xfrm>
            <a:off x="3739562" y="318149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Danny Sran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Mgr. Construction - New Growth Markets </a:t>
            </a:r>
            <a:r>
              <a:rPr lang="fr-FR" altLang="en-US" sz="1600" dirty="0">
                <a:solidFill>
                  <a:schemeClr val="tx1"/>
                </a:solidFill>
                <a:ea typeface="SimSun" pitchFamily="2" charset="-122"/>
                <a:cs typeface="Arial" pitchFamily="34" charset="0"/>
              </a:rPr>
              <a:t> TELUS</a:t>
            </a:r>
            <a:endParaRPr lang="en-CA" altLang="en-US" sz="1600" dirty="0">
              <a:solidFill>
                <a:schemeClr val="tx1"/>
              </a:solidFill>
              <a:ea typeface="SimSun" pitchFamily="2" charset="-122"/>
              <a:cs typeface="Arial" pitchFamily="34" charset="0"/>
            </a:endParaRPr>
          </a:p>
        </p:txBody>
      </p:sp>
      <p:pic>
        <p:nvPicPr>
          <p:cNvPr id="26" name="Picture 25">
            <a:extLst>
              <a:ext uri="{FF2B5EF4-FFF2-40B4-BE49-F238E27FC236}">
                <a16:creationId xmlns:a16="http://schemas.microsoft.com/office/drawing/2014/main" id="{E0E85D15-CEAC-448C-8890-1EBD1797DDCD}"/>
              </a:ext>
            </a:extLst>
          </p:cNvPr>
          <p:cNvPicPr>
            <a:picLocks noChangeAspect="1"/>
          </p:cNvPicPr>
          <p:nvPr/>
        </p:nvPicPr>
        <p:blipFill rotWithShape="1">
          <a:blip r:embed="rId4">
            <a:extLst>
              <a:ext uri="{28A0092B-C50C-407E-A947-70E740481C1C}">
                <a14:useLocalDpi xmlns:a14="http://schemas.microsoft.com/office/drawing/2010/main" val="0"/>
              </a:ext>
            </a:extLst>
          </a:blip>
          <a:srcRect l="7275" t="3992" b="6147"/>
          <a:stretch/>
        </p:blipFill>
        <p:spPr bwMode="auto">
          <a:xfrm>
            <a:off x="3845593" y="1263844"/>
            <a:ext cx="1828800" cy="1829055"/>
          </a:xfrm>
          <a:prstGeom prst="rect">
            <a:avLst/>
          </a:prstGeom>
          <a:noFill/>
          <a:ln>
            <a:noFill/>
          </a:ln>
          <a:extLst>
            <a:ext uri="{53640926-AAD7-44D8-BBD7-CCE9431645EC}">
              <a14:shadowObscured xmlns:a14="http://schemas.microsoft.com/office/drawing/2010/main"/>
            </a:ext>
          </a:extLst>
        </p:spPr>
      </p:pic>
      <p:pic>
        <p:nvPicPr>
          <p:cNvPr id="27" name="Picture 2" descr="Image result for telus">
            <a:extLst>
              <a:ext uri="{FF2B5EF4-FFF2-40B4-BE49-F238E27FC236}">
                <a16:creationId xmlns:a16="http://schemas.microsoft.com/office/drawing/2014/main" id="{600732EA-8F0D-4AEB-B275-D778BAEFCC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04" t="39778" r="8024" b="38434"/>
          <a:stretch/>
        </p:blipFill>
        <p:spPr bwMode="auto">
          <a:xfrm>
            <a:off x="3739562" y="4523802"/>
            <a:ext cx="2145967" cy="56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3.1	Motion to approve past CHC Minutes from February 26, 2020:</a:t>
            </a: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65FFE34-F1A0-43C4-8CF6-AC4B8E2EF13B}"/>
              </a:ext>
            </a:extLst>
          </p:cNvPr>
          <p:cNvSpPr/>
          <p:nvPr/>
        </p:nvSpPr>
        <p:spPr>
          <a:xfrm>
            <a:off x="4761506" y="2222481"/>
            <a:ext cx="6412630" cy="3046988"/>
          </a:xfrm>
          <a:prstGeom prst="rect">
            <a:avLst/>
          </a:prstGeom>
        </p:spPr>
        <p:txBody>
          <a:bodyPr wrap="square">
            <a:spAutoFit/>
          </a:bodyPr>
          <a:lstStyle/>
          <a:p>
            <a:r>
              <a:rPr lang="en-US" sz="3200" dirty="0">
                <a:solidFill>
                  <a:schemeClr val="tx2"/>
                </a:solidFill>
              </a:rPr>
              <a:t>Motion to approve was made by: </a:t>
            </a:r>
          </a:p>
          <a:p>
            <a:r>
              <a:rPr lang="en-US" sz="3200" b="1" dirty="0">
                <a:solidFill>
                  <a:schemeClr val="tx2"/>
                </a:solidFill>
              </a:rPr>
              <a:t>- Maurice </a:t>
            </a:r>
            <a:r>
              <a:rPr lang="en-US" sz="3200" b="1" dirty="0" err="1">
                <a:solidFill>
                  <a:schemeClr val="tx2"/>
                </a:solidFill>
              </a:rPr>
              <a:t>Okawaki</a:t>
            </a:r>
            <a:r>
              <a:rPr lang="en-US" sz="3200" b="1" dirty="0">
                <a:solidFill>
                  <a:schemeClr val="tx2"/>
                </a:solidFill>
              </a:rPr>
              <a:t> (Frost &amp; Sullivan)</a:t>
            </a:r>
          </a:p>
          <a:p>
            <a:endParaRPr lang="en-US" sz="3200" dirty="0">
              <a:solidFill>
                <a:schemeClr val="tx2"/>
              </a:solidFill>
            </a:endParaRPr>
          </a:p>
          <a:p>
            <a:r>
              <a:rPr lang="en-US" sz="3200" dirty="0">
                <a:solidFill>
                  <a:schemeClr val="tx2"/>
                </a:solidFill>
              </a:rPr>
              <a:t>Motion was seconded by: </a:t>
            </a:r>
          </a:p>
          <a:p>
            <a:r>
              <a:rPr lang="en-US" sz="3200" b="1" dirty="0">
                <a:solidFill>
                  <a:schemeClr val="tx2"/>
                </a:solidFill>
              </a:rPr>
              <a:t>- Ken Wacks (Ken Wacks Associates)</a:t>
            </a:r>
          </a:p>
          <a:p>
            <a:r>
              <a:rPr lang="en-US" sz="3200" dirty="0">
                <a:solidFill>
                  <a:schemeClr val="tx2"/>
                </a:solidFill>
              </a:rPr>
              <a:t> </a:t>
            </a:r>
          </a:p>
        </p:txBody>
      </p:sp>
    </p:spTree>
    <p:extLst>
      <p:ext uri="{BB962C8B-B14F-4D97-AF65-F5344CB8AC3E}">
        <p14:creationId xmlns:p14="http://schemas.microsoft.com/office/powerpoint/2010/main" val="42796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5</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3.2  Motion to approve Jim Hunter (Delos Living LLC) as a new CHC Vice-Chair</a:t>
            </a:r>
          </a:p>
          <a:p>
            <a:endParaRPr lang="en-CA" dirty="0"/>
          </a:p>
        </p:txBody>
      </p:sp>
      <p:pic>
        <p:nvPicPr>
          <p:cNvPr id="1026" name="Picture 3">
            <a:extLst>
              <a:ext uri="{FF2B5EF4-FFF2-40B4-BE49-F238E27FC236}">
                <a16:creationId xmlns:a16="http://schemas.microsoft.com/office/drawing/2014/main" id="{6E858B23-32EA-437D-8177-D783DBCC5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415" y="2033236"/>
            <a:ext cx="2620050" cy="3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5425B6F-D4D6-4F9A-B867-4A6CCF923689}"/>
              </a:ext>
            </a:extLst>
          </p:cNvPr>
          <p:cNvSpPr/>
          <p:nvPr/>
        </p:nvSpPr>
        <p:spPr>
          <a:xfrm>
            <a:off x="4761506" y="2222481"/>
            <a:ext cx="6412630" cy="3539430"/>
          </a:xfrm>
          <a:prstGeom prst="rect">
            <a:avLst/>
          </a:prstGeom>
        </p:spPr>
        <p:txBody>
          <a:bodyPr wrap="square">
            <a:spAutoFit/>
          </a:bodyPr>
          <a:lstStyle/>
          <a:p>
            <a:r>
              <a:rPr lang="en-US" sz="3200" dirty="0">
                <a:solidFill>
                  <a:schemeClr val="tx2"/>
                </a:solidFill>
              </a:rPr>
              <a:t>Motion to approve was made by: </a:t>
            </a:r>
          </a:p>
          <a:p>
            <a:r>
              <a:rPr lang="en-US" sz="3200" b="1" dirty="0">
                <a:solidFill>
                  <a:schemeClr val="tx2"/>
                </a:solidFill>
              </a:rPr>
              <a:t>- Maurice </a:t>
            </a:r>
            <a:r>
              <a:rPr lang="en-US" sz="3200" b="1" dirty="0" err="1">
                <a:solidFill>
                  <a:schemeClr val="tx2"/>
                </a:solidFill>
              </a:rPr>
              <a:t>Okawaki</a:t>
            </a:r>
            <a:r>
              <a:rPr lang="en-US" sz="3200" b="1" dirty="0">
                <a:solidFill>
                  <a:schemeClr val="tx2"/>
                </a:solidFill>
              </a:rPr>
              <a:t> (Frost &amp; Sullivan)</a:t>
            </a:r>
          </a:p>
          <a:p>
            <a:endParaRPr lang="en-US" sz="3200" dirty="0">
              <a:solidFill>
                <a:schemeClr val="tx2"/>
              </a:solidFill>
            </a:endParaRPr>
          </a:p>
          <a:p>
            <a:r>
              <a:rPr lang="en-US" sz="3200" dirty="0">
                <a:solidFill>
                  <a:schemeClr val="tx2"/>
                </a:solidFill>
              </a:rPr>
              <a:t>Motion was seconded by: </a:t>
            </a:r>
          </a:p>
          <a:p>
            <a:r>
              <a:rPr lang="en-US" sz="3200" b="1" dirty="0">
                <a:solidFill>
                  <a:schemeClr val="tx2"/>
                </a:solidFill>
              </a:rPr>
              <a:t>- David Katz (Sustainable Resources Management Inc.)</a:t>
            </a:r>
          </a:p>
          <a:p>
            <a:r>
              <a:rPr lang="en-US" sz="3200" dirty="0">
                <a:solidFill>
                  <a:schemeClr val="tx2"/>
                </a:solidFill>
              </a:rPr>
              <a:t> </a:t>
            </a:r>
          </a:p>
        </p:txBody>
      </p:sp>
    </p:spTree>
    <p:extLst>
      <p:ext uri="{BB962C8B-B14F-4D97-AF65-F5344CB8AC3E}">
        <p14:creationId xmlns:p14="http://schemas.microsoft.com/office/powerpoint/2010/main" val="327133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10826262" cy="447675"/>
          </a:xfrm>
        </p:spPr>
        <p:txBody>
          <a:bodyPr/>
          <a:lstStyle/>
          <a:p>
            <a:r>
              <a:rPr lang="en-US" b="1" dirty="0"/>
              <a:t>4.  Keynote </a:t>
            </a:r>
            <a:br>
              <a:rPr lang="en-US" dirty="0"/>
            </a:br>
            <a:r>
              <a:rPr lang="en-US" sz="2800" dirty="0"/>
              <a:t>Jim Hunter (Delos Living LLC), Paul </a:t>
            </a:r>
            <a:r>
              <a:rPr lang="en-US" sz="2800" dirty="0" err="1"/>
              <a:t>Scialla</a:t>
            </a:r>
            <a:r>
              <a:rPr lang="en-US" sz="2800" dirty="0"/>
              <a:t> (Delos Living LLC)</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6</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“Evidence-Based Ways To Make Homes Safer and Healthier Post COVID-19”</a:t>
            </a:r>
            <a:endParaRPr lang="en-CA" dirty="0"/>
          </a:p>
        </p:txBody>
      </p:sp>
      <p:pic>
        <p:nvPicPr>
          <p:cNvPr id="2050" name="Picture 12">
            <a:extLst>
              <a:ext uri="{FF2B5EF4-FFF2-40B4-BE49-F238E27FC236}">
                <a16:creationId xmlns:a16="http://schemas.microsoft.com/office/drawing/2014/main" id="{958443C3-51AC-4B8E-9258-9FFBD265F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85" y="1834149"/>
            <a:ext cx="3219083" cy="44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D615DA8-6C42-4C6B-900C-C9D2D1608683}"/>
              </a:ext>
            </a:extLst>
          </p:cNvPr>
          <p:cNvSpPr/>
          <p:nvPr/>
        </p:nvSpPr>
        <p:spPr>
          <a:xfrm>
            <a:off x="3417076" y="2041672"/>
            <a:ext cx="8362584" cy="3139321"/>
          </a:xfrm>
          <a:prstGeom prst="rect">
            <a:avLst/>
          </a:prstGeom>
        </p:spPr>
        <p:txBody>
          <a:bodyPr wrap="square">
            <a:spAutoFit/>
          </a:bodyPr>
          <a:lstStyle/>
          <a:p>
            <a:r>
              <a:rPr lang="en-US" b="1" dirty="0">
                <a:solidFill>
                  <a:srgbClr val="00062B"/>
                </a:solidFill>
                <a:latin typeface="Arial" panose="020B0604020202020204" pitchFamily="34" charset="0"/>
                <a:ea typeface="Calibri" panose="020F0502020204030204" pitchFamily="34" charset="0"/>
              </a:rPr>
              <a:t>Biography</a:t>
            </a:r>
            <a:r>
              <a:rPr lang="en-US" dirty="0">
                <a:solidFill>
                  <a:srgbClr val="00062B"/>
                </a:solidFill>
                <a:latin typeface="Arial" panose="020B0604020202020204" pitchFamily="34" charset="0"/>
                <a:ea typeface="Calibri" panose="020F0502020204030204" pitchFamily="34" charset="0"/>
              </a:rPr>
              <a:t> :  After 18 years on Wall Street, including 10 at Goldman Sachs as a Partner, Paul </a:t>
            </a:r>
            <a:r>
              <a:rPr lang="en-US" dirty="0" err="1">
                <a:solidFill>
                  <a:srgbClr val="00062B"/>
                </a:solidFill>
                <a:latin typeface="Arial" panose="020B0604020202020204" pitchFamily="34" charset="0"/>
                <a:ea typeface="Calibri" panose="020F0502020204030204" pitchFamily="34" charset="0"/>
              </a:rPr>
              <a:t>Scialla’s</a:t>
            </a:r>
            <a:r>
              <a:rPr lang="en-US" dirty="0">
                <a:solidFill>
                  <a:srgbClr val="00062B"/>
                </a:solidFill>
                <a:latin typeface="Arial" panose="020B0604020202020204" pitchFamily="34" charset="0"/>
                <a:ea typeface="Calibri" panose="020F0502020204030204" pitchFamily="34" charset="0"/>
              </a:rPr>
              <a:t> interest in sustainability and altruistic capitalism led him to found Delos, which is merging the world’s largest asset class – real estate – with the world’s fastest growing industry – wellness. Since the company’s inception, Paul has become a leading voice in the sustainability movement, serving as a keynote speaker at prominent green building, real estate, and technology forums and conferences around the world. Paul is also the Founder of the International WELL Building Institute (IWBI), which administers the WELL Building Standard® globally to improve human health and wellbeing through the built environment, a member of the Board of Directors for the Chopra Foundation, and a founding board member of the JUST Capital Foundation. </a:t>
            </a:r>
            <a:endParaRPr lang="en-US" dirty="0"/>
          </a:p>
        </p:txBody>
      </p:sp>
    </p:spTree>
    <p:extLst>
      <p:ext uri="{BB962C8B-B14F-4D97-AF65-F5344CB8AC3E}">
        <p14:creationId xmlns:p14="http://schemas.microsoft.com/office/powerpoint/2010/main" val="26661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F123E5-91F7-4590-A086-2019431CCB1F}"/>
              </a:ext>
            </a:extLst>
          </p:cNvPr>
          <p:cNvSpPr>
            <a:spLocks noGrp="1"/>
          </p:cNvSpPr>
          <p:nvPr>
            <p:ph type="body" sz="quarter" idx="12"/>
          </p:nvPr>
        </p:nvSpPr>
        <p:spPr>
          <a:xfrm>
            <a:off x="839788" y="1633503"/>
            <a:ext cx="10512425" cy="512762"/>
          </a:xfrm>
        </p:spPr>
        <p:txBody>
          <a:bodyPr/>
          <a:lstStyle/>
          <a:p>
            <a:pPr marL="0" indent="0">
              <a:buNone/>
            </a:pPr>
            <a:r>
              <a:rPr lang="en-CA" dirty="0"/>
              <a:t>Questions? </a:t>
            </a:r>
          </a:p>
          <a:p>
            <a:pPr marL="0" indent="0">
              <a:buNone/>
            </a:pPr>
            <a:endParaRPr lang="en-CA" dirty="0"/>
          </a:p>
        </p:txBody>
      </p:sp>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7</a:t>
            </a:fld>
            <a:endParaRPr lang="en-US"/>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146265"/>
            <a:ext cx="5427868" cy="40709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4">
            <a:extLst>
              <a:ext uri="{FF2B5EF4-FFF2-40B4-BE49-F238E27FC236}">
                <a16:creationId xmlns:a16="http://schemas.microsoft.com/office/drawing/2014/main" id="{A33FDAF4-D6CE-4C06-8DB8-8C13C33B71B5}"/>
              </a:ext>
            </a:extLst>
          </p:cNvPr>
          <p:cNvSpPr>
            <a:spLocks noGrp="1"/>
          </p:cNvSpPr>
          <p:nvPr>
            <p:ph type="title"/>
          </p:nvPr>
        </p:nvSpPr>
        <p:spPr>
          <a:xfrm>
            <a:off x="838203" y="18957"/>
            <a:ext cx="9681592" cy="524107"/>
          </a:xfrm>
        </p:spPr>
        <p:txBody>
          <a:bodyPr/>
          <a:lstStyle/>
          <a:p>
            <a:r>
              <a:rPr lang="en-CA" b="1" dirty="0"/>
              <a:t>4. Keynote</a:t>
            </a:r>
            <a:br>
              <a:rPr lang="en-US" b="1" dirty="0"/>
            </a:br>
            <a:r>
              <a:rPr lang="en-US" dirty="0"/>
              <a:t>Jim Hunter (Delos Living LLC), Paul </a:t>
            </a:r>
            <a:r>
              <a:rPr lang="en-US" dirty="0" err="1"/>
              <a:t>Scialla</a:t>
            </a:r>
            <a:r>
              <a:rPr lang="en-US" dirty="0"/>
              <a:t> (Delos Living LLC)</a:t>
            </a:r>
            <a:r>
              <a:rPr lang="en-US" sz="2800" dirty="0"/>
              <a:t> </a:t>
            </a:r>
            <a:br>
              <a:rPr lang="en-US" sz="2400" dirty="0"/>
            </a:br>
            <a:endParaRPr lang="en-CA" sz="2400" dirty="0"/>
          </a:p>
        </p:txBody>
      </p:sp>
      <p:sp>
        <p:nvSpPr>
          <p:cNvPr id="15" name="Text Placeholder 12">
            <a:extLst>
              <a:ext uri="{FF2B5EF4-FFF2-40B4-BE49-F238E27FC236}">
                <a16:creationId xmlns:a16="http://schemas.microsoft.com/office/drawing/2014/main" id="{62765B25-8C81-411D-A213-822E45C1264D}"/>
              </a:ext>
            </a:extLst>
          </p:cNvPr>
          <p:cNvSpPr txBox="1">
            <a:spLocks/>
          </p:cNvSpPr>
          <p:nvPr/>
        </p:nvSpPr>
        <p:spPr>
          <a:xfrm>
            <a:off x="839788" y="1030965"/>
            <a:ext cx="10512425" cy="512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“Evidence-Based Ways To Make Homes Safer and Healthier Post COVID-19”</a:t>
            </a:r>
          </a:p>
        </p:txBody>
      </p:sp>
      <p:pic>
        <p:nvPicPr>
          <p:cNvPr id="8" name="Picture 12">
            <a:extLst>
              <a:ext uri="{FF2B5EF4-FFF2-40B4-BE49-F238E27FC236}">
                <a16:creationId xmlns:a16="http://schemas.microsoft.com/office/drawing/2014/main" id="{25DBA926-75EE-4169-8B51-B81C1762C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270" y="1543727"/>
            <a:ext cx="3219083" cy="44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7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5.  Research Update</a:t>
            </a:r>
            <a:br>
              <a:rPr lang="en-US" dirty="0"/>
            </a:br>
            <a:r>
              <a:rPr lang="en-US" dirty="0"/>
              <a:t>Danny Sran (TELUS)</a:t>
            </a:r>
            <a:br>
              <a:rPr lang="en-US" dirty="0"/>
            </a:br>
            <a:r>
              <a:rPr lang="en-US" dirty="0"/>
              <a:t> (CABA)</a:t>
            </a:r>
            <a:r>
              <a:rPr lang="en-US" sz="3200" dirty="0"/>
              <a:t> </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Privacy and Cybersecurity in the Connected Home</a:t>
            </a:r>
            <a:r>
              <a:rPr lang="en-US" dirty="0"/>
              <a:t>” 2020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6">
            <a:extLst>
              <a:ext uri="{FF2B5EF4-FFF2-40B4-BE49-F238E27FC236}">
                <a16:creationId xmlns:a16="http://schemas.microsoft.com/office/drawing/2014/main" id="{1F32F2D0-FD1D-4D13-902A-E3F8AF8C9F33}"/>
              </a:ext>
            </a:extLst>
          </p:cNvPr>
          <p:cNvPicPr>
            <a:picLocks noChangeAspect="1"/>
          </p:cNvPicPr>
          <p:nvPr/>
        </p:nvPicPr>
        <p:blipFill rotWithShape="1">
          <a:blip r:embed="rId2"/>
          <a:srcRect b="30994"/>
          <a:stretch/>
        </p:blipFill>
        <p:spPr>
          <a:xfrm>
            <a:off x="833388" y="2327337"/>
            <a:ext cx="5309871" cy="3285773"/>
          </a:xfrm>
          <a:prstGeom prst="rect">
            <a:avLst/>
          </a:prstGeom>
        </p:spPr>
      </p:pic>
      <p:pic>
        <p:nvPicPr>
          <p:cNvPr id="3" name="Picture 2">
            <a:extLst>
              <a:ext uri="{FF2B5EF4-FFF2-40B4-BE49-F238E27FC236}">
                <a16:creationId xmlns:a16="http://schemas.microsoft.com/office/drawing/2014/main" id="{C67F424E-07B3-4818-82EF-7365511FFBBB}"/>
              </a:ext>
            </a:extLst>
          </p:cNvPr>
          <p:cNvPicPr>
            <a:picLocks noChangeAspect="1"/>
          </p:cNvPicPr>
          <p:nvPr/>
        </p:nvPicPr>
        <p:blipFill>
          <a:blip r:embed="rId3"/>
          <a:stretch>
            <a:fillRect/>
          </a:stretch>
        </p:blipFill>
        <p:spPr>
          <a:xfrm>
            <a:off x="6400710" y="3254215"/>
            <a:ext cx="5513960" cy="1543411"/>
          </a:xfrm>
          <a:prstGeom prst="rect">
            <a:avLst/>
          </a:prstGeom>
        </p:spPr>
      </p:pic>
    </p:spTree>
    <p:extLst>
      <p:ext uri="{BB962C8B-B14F-4D97-AF65-F5344CB8AC3E}">
        <p14:creationId xmlns:p14="http://schemas.microsoft.com/office/powerpoint/2010/main" val="388855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6600" b="1" i="0" u="none" strike="noStrike" kern="1200" cap="none" spc="0" normalizeH="0" baseline="0" noProof="0" dirty="0">
              <a:ln>
                <a:noFill/>
              </a:ln>
              <a:solidFill>
                <a:srgbClr val="464646"/>
              </a:solidFill>
              <a:effectLst/>
              <a:uLnTx/>
              <a:uFillTx/>
              <a:latin typeface="Montserrat"/>
              <a:ea typeface="+mn-ea"/>
              <a:cs typeface="+mn-cs"/>
            </a:endParaRPr>
          </a:p>
        </p:txBody>
      </p:sp>
      <p:sp>
        <p:nvSpPr>
          <p:cNvPr id="11" name="Text Placeholder 12">
            <a:extLst>
              <a:ext uri="{FF2B5EF4-FFF2-40B4-BE49-F238E27FC236}">
                <a16:creationId xmlns:a16="http://schemas.microsoft.com/office/drawing/2014/main" id="{17AD51F0-FB9D-4C8A-9C6F-1A1CC7A2AABF}"/>
              </a:ext>
            </a:extLst>
          </p:cNvPr>
          <p:cNvSpPr>
            <a:spLocks noGrp="1"/>
          </p:cNvSpPr>
          <p:nvPr>
            <p:ph type="body" sz="quarter" idx="12"/>
          </p:nvPr>
        </p:nvSpPr>
        <p:spPr>
          <a:xfrm>
            <a:off x="839787" y="1264137"/>
            <a:ext cx="10512425" cy="1288039"/>
          </a:xfrm>
        </p:spPr>
        <p:txBody>
          <a:bodyPr>
            <a:normAutofit lnSpcReduction="10000"/>
          </a:bodyPr>
          <a:lstStyle/>
          <a:p>
            <a:pPr marL="0" indent="0">
              <a:buNone/>
            </a:pPr>
            <a:r>
              <a:rPr lang="en-CA" dirty="0"/>
              <a:t>6.1 Recently Completed:  </a:t>
            </a:r>
          </a:p>
          <a:p>
            <a:pPr marL="0" indent="0">
              <a:buNone/>
            </a:pPr>
            <a:r>
              <a:rPr lang="en-US" b="1" dirty="0"/>
              <a:t>“The Evolution of Integrating </a:t>
            </a:r>
            <a:r>
              <a:rPr lang="en-US" b="1" dirty="0" err="1"/>
              <a:t>LiFi</a:t>
            </a:r>
            <a:r>
              <a:rPr lang="en-US" b="1" dirty="0"/>
              <a:t> Technology into Smart Lighting and Control Systems for the Intelligent Building” </a:t>
            </a:r>
          </a:p>
          <a:p>
            <a:pPr marL="0" indent="0">
              <a:buNone/>
            </a:pPr>
            <a:endParaRPr lang="en-CA" dirty="0"/>
          </a:p>
        </p:txBody>
      </p:sp>
      <p:sp>
        <p:nvSpPr>
          <p:cNvPr id="8" name="TextBox 7">
            <a:extLst>
              <a:ext uri="{FF2B5EF4-FFF2-40B4-BE49-F238E27FC236}">
                <a16:creationId xmlns:a16="http://schemas.microsoft.com/office/drawing/2014/main" id="{AA5F0C54-F233-4294-823F-C1D6CAAA5C90}"/>
              </a:ext>
            </a:extLst>
          </p:cNvPr>
          <p:cNvSpPr txBox="1"/>
          <p:nvPr/>
        </p:nvSpPr>
        <p:spPr>
          <a:xfrm>
            <a:off x="901334" y="2815671"/>
            <a:ext cx="12877800" cy="2523768"/>
          </a:xfrm>
          <a:prstGeom prst="rect">
            <a:avLst/>
          </a:prstGeom>
          <a:noFill/>
        </p:spPr>
        <p:txBody>
          <a:bodyPr wrap="square" numCol="2" rtlCol="0">
            <a:spAutoFit/>
          </a:bodyPr>
          <a:lstStyle/>
          <a:p>
            <a:pPr lvl="0"/>
            <a:r>
              <a:rPr lang="en-US" sz="2400" dirty="0">
                <a:solidFill>
                  <a:srgbClr val="464646"/>
                </a:solidFill>
                <a:latin typeface="Montserrat"/>
              </a:rPr>
              <a:t>Wharton County Junior College (Chair)</a:t>
            </a:r>
          </a:p>
          <a:p>
            <a:pPr lvl="0"/>
            <a:r>
              <a:rPr lang="en-US" sz="2400" dirty="0">
                <a:solidFill>
                  <a:srgbClr val="464646"/>
                </a:solidFill>
                <a:latin typeface="Montserrat"/>
              </a:rPr>
              <a:t>Acuity Brands, Inc.</a:t>
            </a:r>
          </a:p>
          <a:p>
            <a:pPr lvl="0"/>
            <a:r>
              <a:rPr lang="en-US" sz="2400" dirty="0" err="1">
                <a:solidFill>
                  <a:srgbClr val="464646"/>
                </a:solidFill>
                <a:latin typeface="Montserrat"/>
              </a:rPr>
              <a:t>ArcoLogix</a:t>
            </a:r>
            <a:r>
              <a:rPr lang="en-US" sz="2400" dirty="0">
                <a:solidFill>
                  <a:srgbClr val="464646"/>
                </a:solidFill>
                <a:latin typeface="Montserrat"/>
              </a:rPr>
              <a:t> LLC</a:t>
            </a:r>
          </a:p>
          <a:p>
            <a:pPr lvl="0"/>
            <a:r>
              <a:rPr lang="en-US" sz="2400" dirty="0">
                <a:solidFill>
                  <a:srgbClr val="464646"/>
                </a:solidFill>
                <a:latin typeface="Montserrat"/>
              </a:rPr>
              <a:t>Control4</a:t>
            </a:r>
          </a:p>
          <a:p>
            <a:pPr lvl="0"/>
            <a:r>
              <a:rPr lang="en-US" sz="2400" dirty="0">
                <a:solidFill>
                  <a:srgbClr val="464646"/>
                </a:solidFill>
                <a:latin typeface="Montserrat"/>
              </a:rPr>
              <a:t>National Electrical Manufacturers Association</a:t>
            </a:r>
          </a:p>
          <a:p>
            <a:pPr lvl="0"/>
            <a:r>
              <a:rPr lang="en-US" sz="2400" dirty="0">
                <a:solidFill>
                  <a:srgbClr val="464646"/>
                </a:solidFill>
                <a:latin typeface="Montserrat"/>
              </a:rPr>
              <a:t>Telecommunications Industry Association (TIA)</a:t>
            </a:r>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pic>
        <p:nvPicPr>
          <p:cNvPr id="9" name="Picture 8">
            <a:extLst>
              <a:ext uri="{FF2B5EF4-FFF2-40B4-BE49-F238E27FC236}">
                <a16:creationId xmlns:a16="http://schemas.microsoft.com/office/drawing/2014/main" id="{BDDCDEAA-755B-4A25-812A-D223F7A3EDD2}"/>
              </a:ext>
            </a:extLst>
          </p:cNvPr>
          <p:cNvPicPr>
            <a:picLocks noChangeAspect="1"/>
          </p:cNvPicPr>
          <p:nvPr/>
        </p:nvPicPr>
        <p:blipFill>
          <a:blip r:embed="rId2"/>
          <a:stretch>
            <a:fillRect/>
          </a:stretch>
        </p:blipFill>
        <p:spPr>
          <a:xfrm>
            <a:off x="9530963" y="2773767"/>
            <a:ext cx="2143125" cy="2143125"/>
          </a:xfrm>
          <a:prstGeom prst="rect">
            <a:avLst/>
          </a:prstGeom>
        </p:spPr>
      </p:pic>
    </p:spTree>
    <p:extLst>
      <p:ext uri="{BB962C8B-B14F-4D97-AF65-F5344CB8AC3E}">
        <p14:creationId xmlns:p14="http://schemas.microsoft.com/office/powerpoint/2010/main" val="2458314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ZBbxQObJgYAdMdqQSdK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ZBbxQObJgYAdMdqQSdK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A9ZkeYEmAaIH5HC0UL5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A9ZkeYEmAaIH5HC0UL5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32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Main Title">
  <a:themeElements>
    <a:clrScheme name="Frost &amp; Sullivan Colors">
      <a:dk1>
        <a:srgbClr val="000000"/>
      </a:dk1>
      <a:lt1>
        <a:srgbClr val="FFFFFF"/>
      </a:lt1>
      <a:dk2>
        <a:srgbClr val="06325C"/>
      </a:dk2>
      <a:lt2>
        <a:srgbClr val="EEECE1"/>
      </a:lt2>
      <a:accent1>
        <a:srgbClr val="ACBED1"/>
      </a:accent1>
      <a:accent2>
        <a:srgbClr val="517496"/>
      </a:accent2>
      <a:accent3>
        <a:srgbClr val="AAAA74"/>
      </a:accent3>
      <a:accent4>
        <a:srgbClr val="4B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defRPr sz="1400" dirty="0" smtClean="0"/>
        </a:defPPr>
      </a:lstStyle>
    </a:tx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42">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BCD9E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A54F96-0609-48A4-ADB4-BE5D12E820CA}">
  <ds:schemaRefs>
    <ds:schemaRef ds:uri="http://schemas.microsoft.com/sharepoint/v3/contenttype/forms"/>
  </ds:schemaRefs>
</ds:datastoreItem>
</file>

<file path=customXml/itemProps2.xml><?xml version="1.0" encoding="utf-8"?>
<ds:datastoreItem xmlns:ds="http://schemas.openxmlformats.org/officeDocument/2006/customXml" ds:itemID="{A0BA5E6B-D73F-4426-8496-96C90641A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4784</TotalTime>
  <Words>1634</Words>
  <Application>Microsoft Office PowerPoint</Application>
  <PresentationFormat>Widescreen</PresentationFormat>
  <Paragraphs>254</Paragraphs>
  <Slides>22</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34" baseType="lpstr">
      <vt:lpstr>Arial</vt:lpstr>
      <vt:lpstr>Calibri</vt:lpstr>
      <vt:lpstr>Courier New</vt:lpstr>
      <vt:lpstr>Helvetica</vt:lpstr>
      <vt:lpstr>Montserrat</vt:lpstr>
      <vt:lpstr>Montserrat Light</vt:lpstr>
      <vt:lpstr>Wingdings</vt:lpstr>
      <vt:lpstr>CABA Presentation 1</vt:lpstr>
      <vt:lpstr>32_Main Title</vt:lpstr>
      <vt:lpstr>14_Main Title</vt:lpstr>
      <vt:lpstr>Office Theme</vt:lpstr>
      <vt:lpstr>think-cell Slide</vt:lpstr>
      <vt:lpstr>Connected Home Council (CHC) Webinar  Wednesday, May 20, 2020, 12 NOON – 1:30 PM (ET)  </vt:lpstr>
      <vt:lpstr>1.  Agenda Greg Walker (CABA) </vt:lpstr>
      <vt:lpstr>2.  Call to Order, Welcome, Introductions, About the CHC Roy Perry (Alarm.com) </vt:lpstr>
      <vt:lpstr>3.  Administrative  Roy Perry (Alarm.com)</vt:lpstr>
      <vt:lpstr>3.  Administrative  Roy Perry (Alarm.com)</vt:lpstr>
      <vt:lpstr>4.  Keynote  Jim Hunter (Delos Living LLC), Paul Scialla (Delos Living LLC)</vt:lpstr>
      <vt:lpstr>4. Keynote Jim Hunter (Delos Living LLC), Paul Scialla (Delos Living LLC)  </vt:lpstr>
      <vt:lpstr>5.  Research Update Danny Sran (TELUS)  (CABA) </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New Business Lauren Taylor (Frost &amp; Sullivan)</vt:lpstr>
      <vt:lpstr>PowerPoint Presentation</vt:lpstr>
      <vt:lpstr>CABA GROWTH PIPELINE SESSION AGENDA</vt:lpstr>
      <vt:lpstr>THE GROWTH PIPELINE DIAGNOSTIC™</vt:lpstr>
      <vt:lpstr>KEY PRESENTERS</vt:lpstr>
      <vt:lpstr>GROWTH DIAGNOSTIC SESSION</vt:lpstr>
      <vt:lpstr>PowerPoint Presentation</vt:lpstr>
      <vt:lpstr>7.  New Business Roy Perry (Alarm.com)</vt:lpstr>
      <vt:lpstr>8.  Adjournment Roy Perry (Alarm.com)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Greg Walker</cp:lastModifiedBy>
  <cp:revision>53</cp:revision>
  <dcterms:created xsi:type="dcterms:W3CDTF">2018-08-09T13:04:51Z</dcterms:created>
  <dcterms:modified xsi:type="dcterms:W3CDTF">2020-06-03T13:26:02Z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