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3" r:id="rId4"/>
  </p:sldMasterIdLst>
  <p:notesMasterIdLst>
    <p:notesMasterId r:id="rId27"/>
  </p:notesMasterIdLst>
  <p:sldIdLst>
    <p:sldId id="260" r:id="rId5"/>
    <p:sldId id="822" r:id="rId6"/>
    <p:sldId id="823" r:id="rId7"/>
    <p:sldId id="818" r:id="rId8"/>
    <p:sldId id="810" r:id="rId9"/>
    <p:sldId id="805" r:id="rId10"/>
    <p:sldId id="811" r:id="rId11"/>
    <p:sldId id="812" r:id="rId12"/>
    <p:sldId id="813" r:id="rId13"/>
    <p:sldId id="726" r:id="rId14"/>
    <p:sldId id="792" r:id="rId15"/>
    <p:sldId id="814" r:id="rId16"/>
    <p:sldId id="808" r:id="rId17"/>
    <p:sldId id="815" r:id="rId18"/>
    <p:sldId id="804" r:id="rId19"/>
    <p:sldId id="801" r:id="rId20"/>
    <p:sldId id="802" r:id="rId21"/>
    <p:sldId id="803" r:id="rId22"/>
    <p:sldId id="806" r:id="rId23"/>
    <p:sldId id="807" r:id="rId24"/>
    <p:sldId id="817" r:id="rId25"/>
    <p:sldId id="81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50781E4-A6D6-4447-B547-7B29C8C44968}">
          <p14:sldIdLst>
            <p14:sldId id="260"/>
            <p14:sldId id="822"/>
            <p14:sldId id="823"/>
            <p14:sldId id="818"/>
          </p14:sldIdLst>
        </p14:section>
        <p14:section name="Default Section" id="{A4C1389D-D027-475D-90BB-7686C5BDDD8B}">
          <p14:sldIdLst>
            <p14:sldId id="810"/>
            <p14:sldId id="805"/>
            <p14:sldId id="811"/>
            <p14:sldId id="812"/>
            <p14:sldId id="813"/>
            <p14:sldId id="726"/>
            <p14:sldId id="792"/>
            <p14:sldId id="814"/>
            <p14:sldId id="808"/>
            <p14:sldId id="815"/>
            <p14:sldId id="804"/>
            <p14:sldId id="801"/>
          </p14:sldIdLst>
        </p14:section>
        <p14:section name="Untitled Section" id="{48677D53-3B89-4001-8018-4541ED05E356}">
          <p14:sldIdLst>
            <p14:sldId id="802"/>
            <p14:sldId id="803"/>
            <p14:sldId id="806"/>
            <p14:sldId id="807"/>
            <p14:sldId id="817"/>
            <p14:sldId id="819"/>
          </p14:sldIdLst>
        </p14:section>
        <p14:section name="Untitled Section" id="{9B1067A6-85F7-434A-8485-F941D1E7937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FFD1D3-0539-4BD1-94F3-E8D7CF05A340}" v="3" dt="2020-07-16T14:50:13.2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731"/>
  </p:normalViewPr>
  <p:slideViewPr>
    <p:cSldViewPr snapToGrid="0" snapToObjects="1">
      <p:cViewPr varScale="1">
        <p:scale>
          <a:sx n="62" d="100"/>
          <a:sy n="62" d="100"/>
        </p:scale>
        <p:origin x="90" y="11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863013998250219"/>
          <c:y val="5.4189997083697872E-2"/>
          <c:w val="0.77993788276465448"/>
          <c:h val="0.44717556138815984"/>
        </c:manualLayout>
      </c:layout>
      <c:lineChart>
        <c:grouping val="standard"/>
        <c:varyColors val="0"/>
        <c:ser>
          <c:idx val="0"/>
          <c:order val="0"/>
          <c:tx>
            <c:strRef>
              <c:f>Charts!$B$3</c:f>
              <c:strCache>
                <c:ptCount val="1"/>
                <c:pt idx="0">
                  <c:v>Baseline</c:v>
                </c:pt>
              </c:strCache>
            </c:strRef>
          </c:tx>
          <c:marker>
            <c:symbol val="none"/>
          </c:marker>
          <c:cat>
            <c:strRef>
              <c:f>Charts!$C$2:$H$2</c:f>
              <c:strCache>
                <c:ptCount val="6"/>
                <c:pt idx="0">
                  <c:v>2015</c:v>
                </c:pt>
                <c:pt idx="1">
                  <c:v>2016</c:v>
                </c:pt>
                <c:pt idx="2">
                  <c:v>2017</c:v>
                </c:pt>
                <c:pt idx="3">
                  <c:v>2018</c:v>
                </c:pt>
                <c:pt idx="4">
                  <c:v>2019</c:v>
                </c:pt>
                <c:pt idx="5">
                  <c:v>2020E</c:v>
                </c:pt>
              </c:strCache>
            </c:strRef>
          </c:cat>
          <c:val>
            <c:numRef>
              <c:f>Charts!$C$3:$H$3</c:f>
              <c:numCache>
                <c:formatCode>General</c:formatCode>
                <c:ptCount val="6"/>
                <c:pt idx="0">
                  <c:v>3.5</c:v>
                </c:pt>
                <c:pt idx="1">
                  <c:v>3.4</c:v>
                </c:pt>
                <c:pt idx="2">
                  <c:v>3.8</c:v>
                </c:pt>
                <c:pt idx="3">
                  <c:v>3.6</c:v>
                </c:pt>
                <c:pt idx="4">
                  <c:v>2.9</c:v>
                </c:pt>
                <c:pt idx="5">
                  <c:v>3.2</c:v>
                </c:pt>
              </c:numCache>
            </c:numRef>
          </c:val>
          <c:smooth val="0"/>
          <c:extLst>
            <c:ext xmlns:c16="http://schemas.microsoft.com/office/drawing/2014/chart" uri="{C3380CC4-5D6E-409C-BE32-E72D297353CC}">
              <c16:uniqueId val="{00000000-2F45-4439-AEE8-2C9F7095CCBB}"/>
            </c:ext>
          </c:extLst>
        </c:ser>
        <c:ser>
          <c:idx val="1"/>
          <c:order val="1"/>
          <c:tx>
            <c:strRef>
              <c:f>Charts!$B$4</c:f>
              <c:strCache>
                <c:ptCount val="1"/>
                <c:pt idx="0">
                  <c:v>Severe Pandemic</c:v>
                </c:pt>
              </c:strCache>
            </c:strRef>
          </c:tx>
          <c:marker>
            <c:symbol val="none"/>
          </c:marker>
          <c:cat>
            <c:strRef>
              <c:f>Charts!$C$2:$H$2</c:f>
              <c:strCache>
                <c:ptCount val="6"/>
                <c:pt idx="0">
                  <c:v>2015</c:v>
                </c:pt>
                <c:pt idx="1">
                  <c:v>2016</c:v>
                </c:pt>
                <c:pt idx="2">
                  <c:v>2017</c:v>
                </c:pt>
                <c:pt idx="3">
                  <c:v>2018</c:v>
                </c:pt>
                <c:pt idx="4">
                  <c:v>2019</c:v>
                </c:pt>
                <c:pt idx="5">
                  <c:v>2020E</c:v>
                </c:pt>
              </c:strCache>
            </c:strRef>
          </c:cat>
          <c:val>
            <c:numRef>
              <c:f>Charts!$C$4:$H$4</c:f>
              <c:numCache>
                <c:formatCode>General</c:formatCode>
                <c:ptCount val="6"/>
                <c:pt idx="0">
                  <c:v>3.5</c:v>
                </c:pt>
                <c:pt idx="1">
                  <c:v>3.4</c:v>
                </c:pt>
                <c:pt idx="2">
                  <c:v>3.8</c:v>
                </c:pt>
                <c:pt idx="3">
                  <c:v>3.6</c:v>
                </c:pt>
                <c:pt idx="4">
                  <c:v>2.9</c:v>
                </c:pt>
                <c:pt idx="5">
                  <c:v>-1.1000000000000001</c:v>
                </c:pt>
              </c:numCache>
            </c:numRef>
          </c:val>
          <c:smooth val="0"/>
          <c:extLst>
            <c:ext xmlns:c16="http://schemas.microsoft.com/office/drawing/2014/chart" uri="{C3380CC4-5D6E-409C-BE32-E72D297353CC}">
              <c16:uniqueId val="{00000001-2F45-4439-AEE8-2C9F7095CCBB}"/>
            </c:ext>
          </c:extLst>
        </c:ser>
        <c:ser>
          <c:idx val="2"/>
          <c:order val="2"/>
          <c:tx>
            <c:strRef>
              <c:f>Charts!$B$5</c:f>
              <c:strCache>
                <c:ptCount val="1"/>
                <c:pt idx="0">
                  <c:v>Global Emergency</c:v>
                </c:pt>
              </c:strCache>
            </c:strRef>
          </c:tx>
          <c:marker>
            <c:symbol val="none"/>
          </c:marker>
          <c:cat>
            <c:strRef>
              <c:f>Charts!$C$2:$H$2</c:f>
              <c:strCache>
                <c:ptCount val="6"/>
                <c:pt idx="0">
                  <c:v>2015</c:v>
                </c:pt>
                <c:pt idx="1">
                  <c:v>2016</c:v>
                </c:pt>
                <c:pt idx="2">
                  <c:v>2017</c:v>
                </c:pt>
                <c:pt idx="3">
                  <c:v>2018</c:v>
                </c:pt>
                <c:pt idx="4">
                  <c:v>2019</c:v>
                </c:pt>
                <c:pt idx="5">
                  <c:v>2020E</c:v>
                </c:pt>
              </c:strCache>
            </c:strRef>
          </c:cat>
          <c:val>
            <c:numRef>
              <c:f>Charts!$C$5:$H$5</c:f>
              <c:numCache>
                <c:formatCode>General</c:formatCode>
                <c:ptCount val="6"/>
                <c:pt idx="0">
                  <c:v>3.5</c:v>
                </c:pt>
                <c:pt idx="1">
                  <c:v>3.4</c:v>
                </c:pt>
                <c:pt idx="2">
                  <c:v>3.8</c:v>
                </c:pt>
                <c:pt idx="3">
                  <c:v>3.6</c:v>
                </c:pt>
                <c:pt idx="4">
                  <c:v>2.9</c:v>
                </c:pt>
                <c:pt idx="5">
                  <c:v>-2.5</c:v>
                </c:pt>
              </c:numCache>
            </c:numRef>
          </c:val>
          <c:smooth val="0"/>
          <c:extLst>
            <c:ext xmlns:c16="http://schemas.microsoft.com/office/drawing/2014/chart" uri="{C3380CC4-5D6E-409C-BE32-E72D297353CC}">
              <c16:uniqueId val="{00000002-2F45-4439-AEE8-2C9F7095CCBB}"/>
            </c:ext>
          </c:extLst>
        </c:ser>
        <c:dLbls>
          <c:showLegendKey val="0"/>
          <c:showVal val="0"/>
          <c:showCatName val="0"/>
          <c:showSerName val="0"/>
          <c:showPercent val="0"/>
          <c:showBubbleSize val="0"/>
        </c:dLbls>
        <c:smooth val="0"/>
        <c:axId val="136896000"/>
        <c:axId val="169562624"/>
      </c:lineChart>
      <c:catAx>
        <c:axId val="136896000"/>
        <c:scaling>
          <c:orientation val="minMax"/>
        </c:scaling>
        <c:delete val="0"/>
        <c:axPos val="b"/>
        <c:numFmt formatCode="General" sourceLinked="1"/>
        <c:majorTickMark val="out"/>
        <c:minorTickMark val="none"/>
        <c:tickLblPos val="low"/>
        <c:txPr>
          <a:bodyPr/>
          <a:lstStyle/>
          <a:p>
            <a:pPr>
              <a:defRPr sz="800" b="0" baseline="0"/>
            </a:pPr>
            <a:endParaRPr lang="en-US"/>
          </a:p>
        </c:txPr>
        <c:crossAx val="169562624"/>
        <c:crosses val="autoZero"/>
        <c:auto val="1"/>
        <c:lblAlgn val="ctr"/>
        <c:lblOffset val="100"/>
        <c:noMultiLvlLbl val="0"/>
      </c:catAx>
      <c:valAx>
        <c:axId val="169562624"/>
        <c:scaling>
          <c:orientation val="minMax"/>
        </c:scaling>
        <c:delete val="0"/>
        <c:axPos val="l"/>
        <c:title>
          <c:tx>
            <c:rich>
              <a:bodyPr rot="-5400000" vert="horz"/>
              <a:lstStyle/>
              <a:p>
                <a:pPr>
                  <a:defRPr sz="800" b="1"/>
                </a:pPr>
                <a:r>
                  <a:rPr lang="en-IN" sz="800" b="1" dirty="0"/>
                  <a:t>GDP Growth (%)</a:t>
                </a:r>
              </a:p>
            </c:rich>
          </c:tx>
          <c:overlay val="0"/>
        </c:title>
        <c:numFmt formatCode="#,##0.0" sourceLinked="0"/>
        <c:majorTickMark val="out"/>
        <c:minorTickMark val="none"/>
        <c:tickLblPos val="nextTo"/>
        <c:txPr>
          <a:bodyPr/>
          <a:lstStyle/>
          <a:p>
            <a:pPr>
              <a:defRPr sz="800" baseline="0"/>
            </a:pPr>
            <a:endParaRPr lang="en-US"/>
          </a:p>
        </c:txPr>
        <c:crossAx val="136896000"/>
        <c:crosses val="autoZero"/>
        <c:crossBetween val="between"/>
      </c:valAx>
    </c:plotArea>
    <c:legend>
      <c:legendPos val="r"/>
      <c:layout>
        <c:manualLayout>
          <c:xMode val="edge"/>
          <c:yMode val="edge"/>
          <c:x val="1.7456911636045506E-2"/>
          <c:y val="0.64894575678040245"/>
          <c:w val="0.88254308836395445"/>
          <c:h val="0.16044181977252842"/>
        </c:manualLayout>
      </c:layout>
      <c:overlay val="0"/>
      <c:txPr>
        <a:bodyPr/>
        <a:lstStyle/>
        <a:p>
          <a:pPr>
            <a:defRPr sz="1200" b="1"/>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950190862756528"/>
          <c:y val="0.18921379145788597"/>
          <c:w val="0.7070224699133475"/>
          <c:h val="0.64177443728624828"/>
        </c:manualLayout>
      </c:layout>
      <c:lineChart>
        <c:grouping val="standard"/>
        <c:varyColors val="0"/>
        <c:ser>
          <c:idx val="0"/>
          <c:order val="0"/>
          <c:tx>
            <c:strRef>
              <c:f>Charts!$B$27</c:f>
              <c:strCache>
                <c:ptCount val="1"/>
                <c:pt idx="0">
                  <c:v>Baseline</c:v>
                </c:pt>
              </c:strCache>
            </c:strRef>
          </c:tx>
          <c:spPr>
            <a:ln w="50800"/>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7AE0-4982-B169-D9FEE325DA15}"/>
                </c:ext>
              </c:extLst>
            </c:dLbl>
            <c:dLbl>
              <c:idx val="1"/>
              <c:tx>
                <c:rich>
                  <a:bodyPr/>
                  <a:lstStyle/>
                  <a:p>
                    <a:pPr>
                      <a:defRPr sz="1200" b="1"/>
                    </a:pPr>
                    <a:r>
                      <a:rPr lang="en-US" dirty="0"/>
                      <a:t>3.2</a:t>
                    </a:r>
                  </a:p>
                </c:rich>
              </c:tx>
              <c:spPr/>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AE0-4982-B169-D9FEE325DA15}"/>
                </c:ext>
              </c:extLst>
            </c:dLbl>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Charts!$C$26:$D$26</c:f>
              <c:strCache>
                <c:ptCount val="2"/>
                <c:pt idx="0">
                  <c:v>2019</c:v>
                </c:pt>
                <c:pt idx="1">
                  <c:v>2020E</c:v>
                </c:pt>
              </c:strCache>
            </c:strRef>
          </c:cat>
          <c:val>
            <c:numRef>
              <c:f>Charts!$C$27:$D$27</c:f>
              <c:numCache>
                <c:formatCode>General</c:formatCode>
                <c:ptCount val="2"/>
                <c:pt idx="0">
                  <c:v>2.9</c:v>
                </c:pt>
                <c:pt idx="1">
                  <c:v>3.2</c:v>
                </c:pt>
              </c:numCache>
            </c:numRef>
          </c:val>
          <c:smooth val="0"/>
          <c:extLst>
            <c:ext xmlns:c16="http://schemas.microsoft.com/office/drawing/2014/chart" uri="{C3380CC4-5D6E-409C-BE32-E72D297353CC}">
              <c16:uniqueId val="{00000002-7AE0-4982-B169-D9FEE325DA15}"/>
            </c:ext>
          </c:extLst>
        </c:ser>
        <c:ser>
          <c:idx val="1"/>
          <c:order val="1"/>
          <c:tx>
            <c:strRef>
              <c:f>Charts!$B$28</c:f>
              <c:strCache>
                <c:ptCount val="1"/>
                <c:pt idx="0">
                  <c:v>Severe Epidemic</c:v>
                </c:pt>
              </c:strCache>
            </c:strRef>
          </c:tx>
          <c:spPr>
            <a:ln w="50800"/>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3-7AE0-4982-B169-D9FEE325DA15}"/>
                </c:ext>
              </c:extLst>
            </c:dLbl>
            <c:dLbl>
              <c:idx val="1"/>
              <c:layout>
                <c:manualLayout>
                  <c:x val="-1.5572908151296942E-2"/>
                  <c:y val="-8.8383838383838381E-3"/>
                </c:manualLayout>
              </c:layout>
              <c:spPr/>
              <c:txPr>
                <a:bodyPr/>
                <a:lstStyle/>
                <a:p>
                  <a:pPr>
                    <a:defRPr sz="1200" b="1"/>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AE0-4982-B169-D9FEE325DA15}"/>
                </c:ext>
              </c:extLst>
            </c:dLbl>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Charts!$C$26:$D$26</c:f>
              <c:strCache>
                <c:ptCount val="2"/>
                <c:pt idx="0">
                  <c:v>2019</c:v>
                </c:pt>
                <c:pt idx="1">
                  <c:v>2020E</c:v>
                </c:pt>
              </c:strCache>
            </c:strRef>
          </c:cat>
          <c:val>
            <c:numRef>
              <c:f>Charts!$C$28:$D$28</c:f>
              <c:numCache>
                <c:formatCode>General</c:formatCode>
                <c:ptCount val="2"/>
                <c:pt idx="0">
                  <c:v>2.9</c:v>
                </c:pt>
                <c:pt idx="1">
                  <c:v>-1.1000000000000001</c:v>
                </c:pt>
              </c:numCache>
            </c:numRef>
          </c:val>
          <c:smooth val="0"/>
          <c:extLst>
            <c:ext xmlns:c16="http://schemas.microsoft.com/office/drawing/2014/chart" uri="{C3380CC4-5D6E-409C-BE32-E72D297353CC}">
              <c16:uniqueId val="{00000005-7AE0-4982-B169-D9FEE325DA15}"/>
            </c:ext>
          </c:extLst>
        </c:ser>
        <c:ser>
          <c:idx val="2"/>
          <c:order val="2"/>
          <c:tx>
            <c:strRef>
              <c:f>Charts!$B$29</c:f>
              <c:strCache>
                <c:ptCount val="1"/>
                <c:pt idx="0">
                  <c:v>Global Emergency</c:v>
                </c:pt>
              </c:strCache>
            </c:strRef>
          </c:tx>
          <c:spPr>
            <a:ln w="50800"/>
          </c:spPr>
          <c:marker>
            <c:symbol val="none"/>
          </c:marker>
          <c:dLbls>
            <c:dLbl>
              <c:idx val="0"/>
              <c:layout>
                <c:manualLayout>
                  <c:x val="-7.8767318040617873E-2"/>
                  <c:y val="-4.924242424242424E-2"/>
                </c:manualLayout>
              </c:layout>
              <c:spPr/>
              <c:txPr>
                <a:bodyPr/>
                <a:lstStyle/>
                <a:p>
                  <a:pPr>
                    <a:defRPr sz="1200" b="1"/>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AE0-4982-B169-D9FEE325DA15}"/>
                </c:ext>
              </c:extLst>
            </c:dLbl>
            <c:dLbl>
              <c:idx val="1"/>
              <c:layout>
                <c:manualLayout>
                  <c:x val="-1.7333323855356516E-2"/>
                  <c:y val="-3.0795355126063788E-2"/>
                </c:manualLayout>
              </c:layout>
              <c:spPr/>
              <c:txPr>
                <a:bodyPr/>
                <a:lstStyle/>
                <a:p>
                  <a:pPr>
                    <a:defRPr sz="1200" b="1"/>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AE0-4982-B169-D9FEE325DA1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Charts!$C$26:$D$26</c:f>
              <c:strCache>
                <c:ptCount val="2"/>
                <c:pt idx="0">
                  <c:v>2019</c:v>
                </c:pt>
                <c:pt idx="1">
                  <c:v>2020E</c:v>
                </c:pt>
              </c:strCache>
            </c:strRef>
          </c:cat>
          <c:val>
            <c:numRef>
              <c:f>Charts!$C$29:$D$29</c:f>
              <c:numCache>
                <c:formatCode>General</c:formatCode>
                <c:ptCount val="2"/>
                <c:pt idx="0">
                  <c:v>2.9</c:v>
                </c:pt>
                <c:pt idx="1">
                  <c:v>-2.5</c:v>
                </c:pt>
              </c:numCache>
            </c:numRef>
          </c:val>
          <c:smooth val="0"/>
          <c:extLst>
            <c:ext xmlns:c16="http://schemas.microsoft.com/office/drawing/2014/chart" uri="{C3380CC4-5D6E-409C-BE32-E72D297353CC}">
              <c16:uniqueId val="{00000008-7AE0-4982-B169-D9FEE325DA15}"/>
            </c:ext>
          </c:extLst>
        </c:ser>
        <c:dLbls>
          <c:showLegendKey val="0"/>
          <c:showVal val="0"/>
          <c:showCatName val="0"/>
          <c:showSerName val="0"/>
          <c:showPercent val="0"/>
          <c:showBubbleSize val="0"/>
        </c:dLbls>
        <c:smooth val="0"/>
        <c:axId val="136988160"/>
        <c:axId val="169564352"/>
      </c:lineChart>
      <c:catAx>
        <c:axId val="136988160"/>
        <c:scaling>
          <c:orientation val="minMax"/>
        </c:scaling>
        <c:delete val="0"/>
        <c:axPos val="b"/>
        <c:numFmt formatCode="General" sourceLinked="1"/>
        <c:majorTickMark val="out"/>
        <c:minorTickMark val="none"/>
        <c:tickLblPos val="low"/>
        <c:txPr>
          <a:bodyPr/>
          <a:lstStyle/>
          <a:p>
            <a:pPr>
              <a:defRPr sz="1200" b="0"/>
            </a:pPr>
            <a:endParaRPr lang="en-US"/>
          </a:p>
        </c:txPr>
        <c:crossAx val="169564352"/>
        <c:crosses val="autoZero"/>
        <c:auto val="1"/>
        <c:lblAlgn val="ctr"/>
        <c:lblOffset val="100"/>
        <c:noMultiLvlLbl val="0"/>
      </c:catAx>
      <c:valAx>
        <c:axId val="169564352"/>
        <c:scaling>
          <c:orientation val="minMax"/>
        </c:scaling>
        <c:delete val="1"/>
        <c:axPos val="l"/>
        <c:numFmt formatCode="General" sourceLinked="1"/>
        <c:majorTickMark val="out"/>
        <c:minorTickMark val="none"/>
        <c:tickLblPos val="nextTo"/>
        <c:crossAx val="136988160"/>
        <c:crosses val="autoZero"/>
        <c:crossBetween val="between"/>
        <c:majorUnit val="1"/>
      </c:valAx>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B321ED-B2C9-0D48-956F-A92D3C19091A}" type="datetimeFigureOut">
              <a:rPr lang="en-US" smtClean="0"/>
              <a:t>7/16/2020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5A919-F8AD-A64A-BEA2-B66A6D0F2D45}" type="slidenum">
              <a:rPr lang="en-US" smtClean="0"/>
              <a:t>‹#›</a:t>
            </a:fld>
            <a:endParaRPr lang="en-US"/>
          </a:p>
        </p:txBody>
      </p:sp>
    </p:spTree>
    <p:extLst>
      <p:ext uri="{BB962C8B-B14F-4D97-AF65-F5344CB8AC3E}">
        <p14:creationId xmlns:p14="http://schemas.microsoft.com/office/powerpoint/2010/main" val="153371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conomictimes.indiatimes.com/industry/services/property-/-cstruction/covid19-impact-facility-management-companies-ensure-workers-engagement-with-extra-incentives/articleshow/75118404.cms?from=mdr"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blog.infraspeak.com/challenges-fm-2019/"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r>
              <a:rPr lang="en-CA" dirty="0"/>
              <a:t>-  </a:t>
            </a:r>
            <a:r>
              <a:rPr lang="en-CA" b="1" dirty="0"/>
              <a:t>390</a:t>
            </a:r>
            <a:r>
              <a:rPr lang="en-CA" dirty="0"/>
              <a:t> members </a:t>
            </a:r>
          </a:p>
          <a:p>
            <a:r>
              <a:rPr lang="en-CA" dirty="0"/>
              <a:t>-  </a:t>
            </a:r>
            <a:r>
              <a:rPr lang="en-CA" b="1" dirty="0"/>
              <a:t>27,000</a:t>
            </a:r>
            <a:r>
              <a:rPr lang="en-CA" dirty="0"/>
              <a:t> contacts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1" dirty="0"/>
              <a:t>Marketing</a:t>
            </a:r>
            <a:r>
              <a:rPr lang="en-CA" dirty="0"/>
              <a:t>, </a:t>
            </a:r>
            <a:r>
              <a:rPr lang="en-CA" b="1" dirty="0"/>
              <a:t>networking-councils &amp; liaison</a:t>
            </a:r>
            <a:r>
              <a:rPr lang="en-CA" dirty="0"/>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dirty="0"/>
              <a:t>Events (</a:t>
            </a:r>
            <a:r>
              <a:rPr lang="en-CA" b="1" dirty="0"/>
              <a:t>SBS</a:t>
            </a:r>
            <a:r>
              <a:rPr lang="en-CA" dirty="0"/>
              <a:t>)-100 companies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CA" b="1" dirty="0"/>
              <a:t>Library, WP, collaborative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a:t>----------------------------------------------------------------------------------------------------</a:t>
            </a:r>
          </a:p>
        </p:txBody>
      </p:sp>
      <p:sp>
        <p:nvSpPr>
          <p:cNvPr id="4" name="Slide Number Placeholder 3"/>
          <p:cNvSpPr>
            <a:spLocks noGrp="1"/>
          </p:cNvSpPr>
          <p:nvPr>
            <p:ph type="sldNum" sz="quarter" idx="10"/>
          </p:nvPr>
        </p:nvSpPr>
        <p:spPr/>
        <p:txBody>
          <a:bodyPr/>
          <a:lstStyle/>
          <a:p>
            <a:fld id="{FD05A919-F8AD-A64A-BEA2-B66A6D0F2D45}" type="slidenum">
              <a:rPr lang="en-US" smtClean="0"/>
              <a:t>2</a:t>
            </a:fld>
            <a:endParaRPr lang="en-US"/>
          </a:p>
        </p:txBody>
      </p:sp>
    </p:spTree>
    <p:extLst>
      <p:ext uri="{BB962C8B-B14F-4D97-AF65-F5344CB8AC3E}">
        <p14:creationId xmlns:p14="http://schemas.microsoft.com/office/powerpoint/2010/main" val="3752404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hlinkClick r:id="rId3"/>
              </a:rPr>
              <a:t>https://economictimes.indiatimes.com/industry/services/property-/-cstruction/covid19-impact-facility-management-companies-ensure-workers-engagement-with-extra-incentives/articleshow/75118404.cms?from=mdr</a:t>
            </a:r>
            <a:endParaRPr lang="en-IN" dirty="0"/>
          </a:p>
          <a:p>
            <a:r>
              <a:rPr lang="en-IN" dirty="0">
                <a:hlinkClick r:id="rId4"/>
              </a:rPr>
              <a:t>https://blog.infraspeak.com/challenges-fm-2019/</a:t>
            </a:r>
            <a:endParaRPr lang="en-US" dirty="0"/>
          </a:p>
        </p:txBody>
      </p:sp>
      <p:sp>
        <p:nvSpPr>
          <p:cNvPr id="4" name="Slide Number Placeholder 3"/>
          <p:cNvSpPr>
            <a:spLocks noGrp="1"/>
          </p:cNvSpPr>
          <p:nvPr>
            <p:ph type="sldNum" sz="quarter" idx="10"/>
          </p:nvPr>
        </p:nvSpPr>
        <p:spPr/>
        <p:txBody>
          <a:bodyPr/>
          <a:lstStyle/>
          <a:p>
            <a:pPr>
              <a:defRPr/>
            </a:pPr>
            <a:fld id="{0161705A-E790-42FD-B617-D2A55C7FC231}"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897452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1160463"/>
            <a:ext cx="5572125" cy="3133725"/>
          </a:xfrm>
        </p:spPr>
      </p:sp>
      <p:sp>
        <p:nvSpPr>
          <p:cNvPr id="3" name="Notes Placeholder 2"/>
          <p:cNvSpPr>
            <a:spLocks noGrp="1"/>
          </p:cNvSpPr>
          <p:nvPr>
            <p:ph type="body" idx="1"/>
          </p:nvPr>
        </p:nvSpPr>
        <p:spPr/>
        <p:txBody>
          <a:bodyPr/>
          <a:lstStyle/>
          <a:p>
            <a:r>
              <a:rPr lang="en-US" dirty="0"/>
              <a:t>https://economictimes.indiatimes.com/jobs/world-economy-working-from-home-gets-a-glimpse-of-the-virtual-future/articleshow/75155607.cms?from=mdr</a:t>
            </a:r>
          </a:p>
          <a:p>
            <a:r>
              <a:rPr lang="en-US" dirty="0"/>
              <a:t>https://voxeu.org/article/working-home-estimating-worldwide-potential</a:t>
            </a:r>
          </a:p>
        </p:txBody>
      </p:sp>
      <p:sp>
        <p:nvSpPr>
          <p:cNvPr id="4" name="Slide Number Placeholder 3"/>
          <p:cNvSpPr>
            <a:spLocks noGrp="1"/>
          </p:cNvSpPr>
          <p:nvPr>
            <p:ph type="sldNum" sz="quarter" idx="10"/>
          </p:nvPr>
        </p:nvSpPr>
        <p:spPr/>
        <p:txBody>
          <a:bodyPr/>
          <a:lstStyle/>
          <a:p>
            <a:fld id="{9975D089-439F-2944-8776-982030E3C0F6}" type="slidenum">
              <a:rPr lang="x-none" smtClean="0"/>
              <a:t>12</a:t>
            </a:fld>
            <a:endParaRPr lang="x-none"/>
          </a:p>
        </p:txBody>
      </p:sp>
    </p:spTree>
    <p:extLst>
      <p:ext uri="{BB962C8B-B14F-4D97-AF65-F5344CB8AC3E}">
        <p14:creationId xmlns:p14="http://schemas.microsoft.com/office/powerpoint/2010/main" val="16037058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sp>
        <p:nvSpPr>
          <p:cNvPr id="2" name="Title 1"/>
          <p:cNvSpPr>
            <a:spLocks noGrp="1"/>
          </p:cNvSpPr>
          <p:nvPr>
            <p:ph type="ctrTitle"/>
          </p:nvPr>
        </p:nvSpPr>
        <p:spPr>
          <a:xfrm>
            <a:off x="838200" y="2134599"/>
            <a:ext cx="9490656" cy="1430024"/>
          </a:xfrm>
        </p:spPr>
        <p:txBody>
          <a:bodyPr anchor="t" anchorCtr="0">
            <a:normAutofit/>
          </a:bodyPr>
          <a:lstStyle>
            <a:lvl1pPr algn="l">
              <a:defRPr sz="5000" baseline="0">
                <a:latin typeface="Montserrat Light"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3656699"/>
            <a:ext cx="8331558" cy="1233982"/>
          </a:xfrm>
        </p:spPr>
        <p:txBody>
          <a:bodyPr/>
          <a:lstStyle>
            <a:lvl1pPr marL="0" indent="0" algn="l">
              <a:buNone/>
              <a:defRPr sz="2400" baseline="0">
                <a:solidFill>
                  <a:schemeClr val="tx1"/>
                </a:solidFill>
                <a:latin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958" y="522018"/>
            <a:ext cx="4597400" cy="1421156"/>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621" y="5171450"/>
            <a:ext cx="3669227" cy="1023327"/>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958" y="522018"/>
            <a:ext cx="4597400" cy="1421156"/>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2621" y="5171450"/>
            <a:ext cx="3669227" cy="1023327"/>
          </a:xfrm>
          <a:prstGeom prst="rect">
            <a:avLst/>
          </a:prstGeom>
        </p:spPr>
      </p:pic>
      <p:sp>
        <p:nvSpPr>
          <p:cNvPr id="4" name="Footer Placeholder 3">
            <a:extLst>
              <a:ext uri="{FF2B5EF4-FFF2-40B4-BE49-F238E27FC236}">
                <a16:creationId xmlns:a16="http://schemas.microsoft.com/office/drawing/2014/main" id="{41AAF91A-3258-BF4D-9422-2EB333CF06DE}"/>
              </a:ext>
            </a:extLst>
          </p:cNvPr>
          <p:cNvSpPr>
            <a:spLocks noGrp="1"/>
          </p:cNvSpPr>
          <p:nvPr>
            <p:ph type="ftr" sz="quarter" idx="10"/>
          </p:nvPr>
        </p:nvSpPr>
        <p:spPr/>
        <p:txBody>
          <a:bodyPr/>
          <a:lstStyle>
            <a:lvl1pPr>
              <a:defRPr baseline="0">
                <a:solidFill>
                  <a:schemeClr val="tx1"/>
                </a:solidFill>
              </a:defRPr>
            </a:lvl1pPr>
          </a:lstStyle>
          <a:p>
            <a:r>
              <a:rPr lang="en-US" dirty="0"/>
              <a:t>© 2020, Continental Automated Buildings Association</a:t>
            </a:r>
          </a:p>
        </p:txBody>
      </p:sp>
    </p:spTree>
    <p:extLst>
      <p:ext uri="{BB962C8B-B14F-4D97-AF65-F5344CB8AC3E}">
        <p14:creationId xmlns:p14="http://schemas.microsoft.com/office/powerpoint/2010/main" val="85658379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Title">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sp>
        <p:nvSpPr>
          <p:cNvPr id="2" name="Title 1"/>
          <p:cNvSpPr>
            <a:spLocks noGrp="1"/>
          </p:cNvSpPr>
          <p:nvPr>
            <p:ph type="ctrTitle"/>
          </p:nvPr>
        </p:nvSpPr>
        <p:spPr>
          <a:xfrm>
            <a:off x="838200" y="1469581"/>
            <a:ext cx="9490656" cy="1430024"/>
          </a:xfrm>
        </p:spPr>
        <p:txBody>
          <a:bodyPr anchor="t" anchorCtr="0">
            <a:normAutofit/>
          </a:bodyPr>
          <a:lstStyle>
            <a:lvl1pPr algn="l">
              <a:defRPr sz="5000" baseline="0">
                <a:latin typeface="Montserrat Light"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2991681"/>
            <a:ext cx="8331558" cy="1233982"/>
          </a:xfrm>
        </p:spPr>
        <p:txBody>
          <a:bodyPr/>
          <a:lstStyle>
            <a:lvl1pPr marL="0" indent="0" algn="l">
              <a:buNone/>
              <a:defRPr sz="2400" baseline="0">
                <a:solidFill>
                  <a:schemeClr val="tx1"/>
                </a:solidFill>
                <a:latin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94" y="489760"/>
            <a:ext cx="1062876" cy="761524"/>
          </a:xfrm>
          <a:prstGeom prst="rect">
            <a:avLst/>
          </a:prstGeom>
        </p:spPr>
      </p:pic>
      <p:sp>
        <p:nvSpPr>
          <p:cNvPr id="5" name="Footer Placeholder 4">
            <a:extLst>
              <a:ext uri="{FF2B5EF4-FFF2-40B4-BE49-F238E27FC236}">
                <a16:creationId xmlns:a16="http://schemas.microsoft.com/office/drawing/2014/main" id="{E8F5A961-FC43-C548-8F3F-1E08153C03A7}"/>
              </a:ext>
            </a:extLst>
          </p:cNvPr>
          <p:cNvSpPr>
            <a:spLocks noGrp="1"/>
          </p:cNvSpPr>
          <p:nvPr>
            <p:ph type="ftr" sz="quarter" idx="10"/>
          </p:nvPr>
        </p:nvSpPr>
        <p:spPr/>
        <p:txBody>
          <a:bodyPr/>
          <a:lstStyle>
            <a:lvl1pPr>
              <a:defRPr baseline="0">
                <a:solidFill>
                  <a:schemeClr val="tx1"/>
                </a:solidFill>
              </a:defRPr>
            </a:lvl1pPr>
          </a:lstStyle>
          <a:p>
            <a:r>
              <a:rPr lang="en-US" dirty="0"/>
              <a:t>© 2020, Continental Automated Buildings Association</a:t>
            </a:r>
          </a:p>
        </p:txBody>
      </p:sp>
    </p:spTree>
    <p:extLst>
      <p:ext uri="{BB962C8B-B14F-4D97-AF65-F5344CB8AC3E}">
        <p14:creationId xmlns:p14="http://schemas.microsoft.com/office/powerpoint/2010/main" val="202102395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2" hasCustomPrompt="1"/>
          </p:nvPr>
        </p:nvSpPr>
        <p:spPr>
          <a:xfrm>
            <a:off x="839788" y="1233488"/>
            <a:ext cx="7202487" cy="4932362"/>
          </a:xfrm>
        </p:spPr>
        <p:txBody>
          <a:bodyPr>
            <a:normAutofit/>
          </a:bodyPr>
          <a:lstStyle>
            <a:lvl1pPr>
              <a:defRPr sz="18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Table of Contents</a:t>
            </a:r>
          </a:p>
        </p:txBody>
      </p:sp>
      <p:sp>
        <p:nvSpPr>
          <p:cNvPr id="3" name="Footer Placeholder 2">
            <a:extLst>
              <a:ext uri="{FF2B5EF4-FFF2-40B4-BE49-F238E27FC236}">
                <a16:creationId xmlns:a16="http://schemas.microsoft.com/office/drawing/2014/main" id="{B4BE8FEB-B3D2-E740-A1F9-08B6739F27A2}"/>
              </a:ext>
            </a:extLst>
          </p:cNvPr>
          <p:cNvSpPr>
            <a:spLocks noGrp="1"/>
          </p:cNvSpPr>
          <p:nvPr>
            <p:ph type="ftr" sz="quarter" idx="13"/>
          </p:nvPr>
        </p:nvSpPr>
        <p:spPr/>
        <p:txBody>
          <a:bodyPr/>
          <a:lstStyle/>
          <a:p>
            <a:r>
              <a:rPr lang="en-US" dirty="0"/>
              <a:t>© 2020, Continental Automated Buildings Association</a:t>
            </a:r>
          </a:p>
        </p:txBody>
      </p:sp>
      <p:sp>
        <p:nvSpPr>
          <p:cNvPr id="4" name="Slide Number Placeholder 3">
            <a:extLst>
              <a:ext uri="{FF2B5EF4-FFF2-40B4-BE49-F238E27FC236}">
                <a16:creationId xmlns:a16="http://schemas.microsoft.com/office/drawing/2014/main" id="{E0EA2349-05C3-9E4C-88BE-36723E4B6E80}"/>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60071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4DFFCA3-F12E-F04F-A9D5-54E581505E19}"/>
              </a:ext>
            </a:extLst>
          </p:cNvPr>
          <p:cNvSpPr>
            <a:spLocks noGrp="1"/>
          </p:cNvSpPr>
          <p:nvPr>
            <p:ph type="ftr" sz="quarter" idx="10"/>
          </p:nvPr>
        </p:nvSpPr>
        <p:spPr/>
        <p:txBody>
          <a:bodyPr/>
          <a:lstStyle/>
          <a:p>
            <a:r>
              <a:rPr lang="en-US" dirty="0"/>
              <a:t>© 2020, Continental Automated Buildings Association</a:t>
            </a:r>
          </a:p>
        </p:txBody>
      </p:sp>
      <p:sp>
        <p:nvSpPr>
          <p:cNvPr id="4" name="Slide Number Placeholder 3">
            <a:extLst>
              <a:ext uri="{FF2B5EF4-FFF2-40B4-BE49-F238E27FC236}">
                <a16:creationId xmlns:a16="http://schemas.microsoft.com/office/drawing/2014/main" id="{D0493841-C8FD-6E48-9D27-6A352FF9A12A}"/>
              </a:ext>
            </a:extLst>
          </p:cNvPr>
          <p:cNvSpPr>
            <a:spLocks noGrp="1"/>
          </p:cNvSpPr>
          <p:nvPr>
            <p:ph type="sldNum" sz="quarter" idx="11"/>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924364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199" y="1984664"/>
            <a:ext cx="10514013" cy="41922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Footer Placeholder 3">
            <a:extLst>
              <a:ext uri="{FF2B5EF4-FFF2-40B4-BE49-F238E27FC236}">
                <a16:creationId xmlns:a16="http://schemas.microsoft.com/office/drawing/2014/main" id="{AC577C27-9A10-394B-A2D2-8F3424F3D6E0}"/>
              </a:ext>
            </a:extLst>
          </p:cNvPr>
          <p:cNvSpPr>
            <a:spLocks noGrp="1"/>
          </p:cNvSpPr>
          <p:nvPr>
            <p:ph type="ftr" sz="quarter" idx="13"/>
          </p:nvPr>
        </p:nvSpPr>
        <p:spPr/>
        <p:txBody>
          <a:bodyPr/>
          <a:lstStyle/>
          <a:p>
            <a:r>
              <a:rPr lang="en-US" dirty="0"/>
              <a:t>© 2020, Continental Automated Buildings Association</a:t>
            </a:r>
          </a:p>
        </p:txBody>
      </p:sp>
      <p:sp>
        <p:nvSpPr>
          <p:cNvPr id="5" name="Slide Number Placeholder 4">
            <a:extLst>
              <a:ext uri="{FF2B5EF4-FFF2-40B4-BE49-F238E27FC236}">
                <a16:creationId xmlns:a16="http://schemas.microsoft.com/office/drawing/2014/main" id="{1956DDB8-7B64-EF42-9250-BD09A0898B0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890860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84664"/>
            <a:ext cx="5181600" cy="41922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984664"/>
            <a:ext cx="5181600" cy="41922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5" name="Footer Placeholder 4">
            <a:extLst>
              <a:ext uri="{FF2B5EF4-FFF2-40B4-BE49-F238E27FC236}">
                <a16:creationId xmlns:a16="http://schemas.microsoft.com/office/drawing/2014/main" id="{8B278174-CF46-684D-BD2C-01424DDB129B}"/>
              </a:ext>
            </a:extLst>
          </p:cNvPr>
          <p:cNvSpPr>
            <a:spLocks noGrp="1"/>
          </p:cNvSpPr>
          <p:nvPr>
            <p:ph type="ftr" sz="quarter" idx="13"/>
          </p:nvPr>
        </p:nvSpPr>
        <p:spPr/>
        <p:txBody>
          <a:bodyPr/>
          <a:lstStyle/>
          <a:p>
            <a:r>
              <a:rPr lang="en-US" dirty="0"/>
              <a:t>© 2020, Continental Automated Buildings Association</a:t>
            </a:r>
          </a:p>
        </p:txBody>
      </p:sp>
      <p:sp>
        <p:nvSpPr>
          <p:cNvPr id="6" name="Slide Number Placeholder 5">
            <a:extLst>
              <a:ext uri="{FF2B5EF4-FFF2-40B4-BE49-F238E27FC236}">
                <a16:creationId xmlns:a16="http://schemas.microsoft.com/office/drawing/2014/main" id="{CA9A14CD-ACE9-C44D-9E3B-2FE0023DEFB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44077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e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3"/>
          <p:cNvSpPr>
            <a:spLocks noGrp="1"/>
          </p:cNvSpPr>
          <p:nvPr>
            <p:ph sz="half" idx="2"/>
          </p:nvPr>
        </p:nvSpPr>
        <p:spPr>
          <a:xfrm>
            <a:off x="7408718" y="1233488"/>
            <a:ext cx="3945082" cy="4943475"/>
          </a:xfrm>
        </p:spPr>
        <p:txBody>
          <a:bodyPr>
            <a:normAutofit/>
          </a:bodyPr>
          <a:lstStyle>
            <a:lvl1pPr>
              <a:defRPr sz="24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Click to edit Master text styles</a:t>
            </a:r>
          </a:p>
        </p:txBody>
      </p:sp>
      <p:sp>
        <p:nvSpPr>
          <p:cNvPr id="13" name="Text Placeholder 11"/>
          <p:cNvSpPr>
            <a:spLocks noGrp="1"/>
          </p:cNvSpPr>
          <p:nvPr>
            <p:ph type="body" sz="quarter" idx="12" hasCustomPrompt="1"/>
          </p:nvPr>
        </p:nvSpPr>
        <p:spPr>
          <a:xfrm>
            <a:off x="839788" y="1233488"/>
            <a:ext cx="6103272"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Text Placeholder 3"/>
          <p:cNvSpPr>
            <a:spLocks noGrp="1"/>
          </p:cNvSpPr>
          <p:nvPr>
            <p:ph type="body" sz="quarter" idx="13" hasCustomPrompt="1"/>
          </p:nvPr>
        </p:nvSpPr>
        <p:spPr>
          <a:xfrm>
            <a:off x="839788" y="2159000"/>
            <a:ext cx="6081712" cy="4006850"/>
          </a:xfrm>
        </p:spPr>
        <p:txBody>
          <a:bodyPr>
            <a:normAutofit/>
          </a:bodyPr>
          <a:lstStyle>
            <a:lvl1pPr>
              <a:defRPr sz="20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Text</a:t>
            </a:r>
          </a:p>
        </p:txBody>
      </p:sp>
      <p:sp>
        <p:nvSpPr>
          <p:cNvPr id="3" name="Footer Placeholder 2">
            <a:extLst>
              <a:ext uri="{FF2B5EF4-FFF2-40B4-BE49-F238E27FC236}">
                <a16:creationId xmlns:a16="http://schemas.microsoft.com/office/drawing/2014/main" id="{26FFE725-3D11-7842-874E-6ED32D37B5AB}"/>
              </a:ext>
            </a:extLst>
          </p:cNvPr>
          <p:cNvSpPr>
            <a:spLocks noGrp="1"/>
          </p:cNvSpPr>
          <p:nvPr>
            <p:ph type="ftr" sz="quarter" idx="14"/>
          </p:nvPr>
        </p:nvSpPr>
        <p:spPr/>
        <p:txBody>
          <a:bodyPr/>
          <a:lstStyle/>
          <a:p>
            <a:r>
              <a:rPr lang="en-US" dirty="0"/>
              <a:t>© 2020, Continental Automated Buildings Association</a:t>
            </a:r>
          </a:p>
        </p:txBody>
      </p:sp>
      <p:sp>
        <p:nvSpPr>
          <p:cNvPr id="5" name="Slide Number Placeholder 4">
            <a:extLst>
              <a:ext uri="{FF2B5EF4-FFF2-40B4-BE49-F238E27FC236}">
                <a16:creationId xmlns:a16="http://schemas.microsoft.com/office/drawing/2014/main" id="{77294375-B587-3F4C-9E44-5ADC407C4FF3}"/>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39772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2"/>
          </p:nvPr>
        </p:nvSpPr>
        <p:spPr>
          <a:xfrm>
            <a:off x="839788" y="1984664"/>
            <a:ext cx="10512425" cy="4181186"/>
          </a:xfrm>
        </p:spPr>
        <p:txBody>
          <a:bodyPr/>
          <a:lstStyle/>
          <a:p>
            <a:r>
              <a:rPr lang="en-US"/>
              <a:t>Click icon to add table</a:t>
            </a:r>
          </a:p>
        </p:txBody>
      </p:sp>
      <p:sp>
        <p:nvSpPr>
          <p:cNvPr id="7" name="Text Placeholder 11"/>
          <p:cNvSpPr>
            <a:spLocks noGrp="1"/>
          </p:cNvSpPr>
          <p:nvPr>
            <p:ph type="body" sz="quarter" idx="13"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3" name="Footer Placeholder 2">
            <a:extLst>
              <a:ext uri="{FF2B5EF4-FFF2-40B4-BE49-F238E27FC236}">
                <a16:creationId xmlns:a16="http://schemas.microsoft.com/office/drawing/2014/main" id="{AF03E2FB-8494-A04C-B7C2-13E3027595D9}"/>
              </a:ext>
            </a:extLst>
          </p:cNvPr>
          <p:cNvSpPr>
            <a:spLocks noGrp="1"/>
          </p:cNvSpPr>
          <p:nvPr>
            <p:ph type="ftr" sz="quarter" idx="14"/>
          </p:nvPr>
        </p:nvSpPr>
        <p:spPr/>
        <p:txBody>
          <a:bodyPr/>
          <a:lstStyle/>
          <a:p>
            <a:r>
              <a:rPr lang="en-US" dirty="0"/>
              <a:t>© 2020, Continental Automated Buildings Association</a:t>
            </a:r>
          </a:p>
        </p:txBody>
      </p:sp>
      <p:sp>
        <p:nvSpPr>
          <p:cNvPr id="4" name="Slide Number Placeholder 3">
            <a:extLst>
              <a:ext uri="{FF2B5EF4-FFF2-40B4-BE49-F238E27FC236}">
                <a16:creationId xmlns:a16="http://schemas.microsoft.com/office/drawing/2014/main" id="{AEE31B91-61A9-EE4C-89C3-7E166596E1BF}"/>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70728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BLANK">
    <p:bg>
      <p:bgPr>
        <a:solidFill>
          <a:schemeClr val="bg1"/>
        </a:solid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08950" y="-105668"/>
            <a:ext cx="10974103" cy="1143000"/>
          </a:xfrm>
          <a:prstGeom prst="rect">
            <a:avLst/>
          </a:prstGeom>
        </p:spPr>
        <p:txBody>
          <a:bodyPr vert="horz" lIns="68580" tIns="34290" rIns="68580" bIns="34290" rtlCol="0" anchor="ctr">
            <a:normAutofit/>
          </a:bodyPr>
          <a:lstStyle/>
          <a:p>
            <a:r>
              <a:rPr lang="en-US" dirty="0"/>
              <a:t>Click to edit Master title style</a:t>
            </a:r>
          </a:p>
        </p:txBody>
      </p:sp>
    </p:spTree>
    <p:extLst>
      <p:ext uri="{BB962C8B-B14F-4D97-AF65-F5344CB8AC3E}">
        <p14:creationId xmlns:p14="http://schemas.microsoft.com/office/powerpoint/2010/main" val="3887207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61" y="1295413"/>
            <a:ext cx="11597043" cy="4830763"/>
          </a:xfrm>
          <a:prstGeom prst="rect">
            <a:avLst/>
          </a:prstGeom>
        </p:spPr>
        <p:txBody>
          <a:bodyPr lIns="68580" tIns="34290" rIns="68580" bIns="34290"/>
          <a:lstStyle>
            <a:lvl1pPr>
              <a:defRPr sz="2400">
                <a:solidFill>
                  <a:srgbClr val="4D4D4D"/>
                </a:solidFill>
              </a:defRPr>
            </a:lvl1pPr>
            <a:lvl2pPr>
              <a:defRPr sz="2000">
                <a:solidFill>
                  <a:srgbClr val="4D4D4D"/>
                </a:solidFill>
              </a:defRPr>
            </a:lvl2pPr>
            <a:lvl3pPr>
              <a:defRPr sz="1867">
                <a:solidFill>
                  <a:srgbClr val="4D4D4D"/>
                </a:solidFill>
              </a:defRPr>
            </a:lvl3pPr>
            <a:lvl4pPr>
              <a:defRPr sz="1600">
                <a:solidFill>
                  <a:srgbClr val="4D4D4D"/>
                </a:solidFill>
              </a:defRPr>
            </a:lvl4pPr>
            <a:lvl5pPr>
              <a:defRPr sz="1467">
                <a:solidFill>
                  <a:srgbClr val="4D4D4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p:cNvSpPr txBox="1"/>
          <p:nvPr/>
        </p:nvSpPr>
        <p:spPr>
          <a:xfrm>
            <a:off x="11739960" y="6611618"/>
            <a:ext cx="161904" cy="164212"/>
          </a:xfrm>
          <a:prstGeom prst="rect">
            <a:avLst/>
          </a:prstGeom>
        </p:spPr>
        <p:txBody>
          <a:bodyPr vert="horz" wrap="none" lIns="0" tIns="0" rIns="0" bIns="0" rtlCol="0" anchor="ctr">
            <a:spAutoFit/>
          </a:bodyPr>
          <a:lstStyle>
            <a:defPPr>
              <a:defRPr lang="en-US"/>
            </a:defPPr>
            <a:lvl1pPr algn="r">
              <a:defRPr sz="1000">
                <a:solidFill>
                  <a:schemeClr val="tx1">
                    <a:tint val="75000"/>
                  </a:schemeClr>
                </a:solidFill>
              </a:defRPr>
            </a:lvl1pPr>
          </a:lstStyle>
          <a:p>
            <a:pPr lvl="0"/>
            <a:fld id="{71CD41B7-D8E7-46DE-B5DB-17BDF6CBC4C2}" type="slidenum">
              <a:rPr lang="en-GB" sz="1067">
                <a:solidFill>
                  <a:schemeClr val="bg1"/>
                </a:solidFill>
              </a:rPr>
              <a:pPr lvl="0"/>
              <a:t>‹#›</a:t>
            </a:fld>
            <a:endParaRPr lang="en-GB" sz="1067" dirty="0">
              <a:solidFill>
                <a:schemeClr val="bg1"/>
              </a:solidFill>
            </a:endParaRPr>
          </a:p>
        </p:txBody>
      </p:sp>
      <p:grpSp>
        <p:nvGrpSpPr>
          <p:cNvPr id="16" name="Group 15"/>
          <p:cNvGrpSpPr/>
          <p:nvPr/>
        </p:nvGrpSpPr>
        <p:grpSpPr>
          <a:xfrm>
            <a:off x="423554" y="6627332"/>
            <a:ext cx="3390367" cy="138169"/>
            <a:chOff x="691718" y="7127386"/>
            <a:chExt cx="2797052" cy="151986"/>
          </a:xfrm>
          <a:solidFill>
            <a:schemeClr val="bg1"/>
          </a:solidFill>
        </p:grpSpPr>
        <p:sp>
          <p:nvSpPr>
            <p:cNvPr id="17" name="Freeform 9"/>
            <p:cNvSpPr>
              <a:spLocks/>
            </p:cNvSpPr>
            <p:nvPr/>
          </p:nvSpPr>
          <p:spPr bwMode="auto">
            <a:xfrm>
              <a:off x="691718" y="7154276"/>
              <a:ext cx="81838" cy="98206"/>
            </a:xfrm>
            <a:custGeom>
              <a:avLst/>
              <a:gdLst>
                <a:gd name="T0" fmla="*/ 20 w 105"/>
                <a:gd name="T1" fmla="*/ 20 h 127"/>
                <a:gd name="T2" fmla="*/ 20 w 105"/>
                <a:gd name="T3" fmla="*/ 15 h 127"/>
                <a:gd name="T4" fmla="*/ 17 w 105"/>
                <a:gd name="T5" fmla="*/ 11 h 127"/>
                <a:gd name="T6" fmla="*/ 14 w 105"/>
                <a:gd name="T7" fmla="*/ 8 h 127"/>
                <a:gd name="T8" fmla="*/ 10 w 105"/>
                <a:gd name="T9" fmla="*/ 7 h 127"/>
                <a:gd name="T10" fmla="*/ 6 w 105"/>
                <a:gd name="T11" fmla="*/ 6 h 127"/>
                <a:gd name="T12" fmla="*/ 0 w 105"/>
                <a:gd name="T13" fmla="*/ 6 h 127"/>
                <a:gd name="T14" fmla="*/ 0 w 105"/>
                <a:gd name="T15" fmla="*/ 0 h 127"/>
                <a:gd name="T16" fmla="*/ 105 w 105"/>
                <a:gd name="T17" fmla="*/ 0 h 127"/>
                <a:gd name="T18" fmla="*/ 105 w 105"/>
                <a:gd name="T19" fmla="*/ 28 h 127"/>
                <a:gd name="T20" fmla="*/ 99 w 105"/>
                <a:gd name="T21" fmla="*/ 28 h 127"/>
                <a:gd name="T22" fmla="*/ 96 w 105"/>
                <a:gd name="T23" fmla="*/ 18 h 127"/>
                <a:gd name="T24" fmla="*/ 92 w 105"/>
                <a:gd name="T25" fmla="*/ 13 h 127"/>
                <a:gd name="T26" fmla="*/ 82 w 105"/>
                <a:gd name="T27" fmla="*/ 10 h 127"/>
                <a:gd name="T28" fmla="*/ 69 w 105"/>
                <a:gd name="T29" fmla="*/ 8 h 127"/>
                <a:gd name="T30" fmla="*/ 41 w 105"/>
                <a:gd name="T31" fmla="*/ 8 h 127"/>
                <a:gd name="T32" fmla="*/ 41 w 105"/>
                <a:gd name="T33" fmla="*/ 58 h 127"/>
                <a:gd name="T34" fmla="*/ 66 w 105"/>
                <a:gd name="T35" fmla="*/ 58 h 127"/>
                <a:gd name="T36" fmla="*/ 71 w 105"/>
                <a:gd name="T37" fmla="*/ 58 h 127"/>
                <a:gd name="T38" fmla="*/ 75 w 105"/>
                <a:gd name="T39" fmla="*/ 58 h 127"/>
                <a:gd name="T40" fmla="*/ 78 w 105"/>
                <a:gd name="T41" fmla="*/ 56 h 127"/>
                <a:gd name="T42" fmla="*/ 79 w 105"/>
                <a:gd name="T43" fmla="*/ 55 h 127"/>
                <a:gd name="T44" fmla="*/ 82 w 105"/>
                <a:gd name="T45" fmla="*/ 52 h 127"/>
                <a:gd name="T46" fmla="*/ 82 w 105"/>
                <a:gd name="T47" fmla="*/ 48 h 127"/>
                <a:gd name="T48" fmla="*/ 83 w 105"/>
                <a:gd name="T49" fmla="*/ 42 h 127"/>
                <a:gd name="T50" fmla="*/ 90 w 105"/>
                <a:gd name="T51" fmla="*/ 42 h 127"/>
                <a:gd name="T52" fmla="*/ 90 w 105"/>
                <a:gd name="T53" fmla="*/ 83 h 127"/>
                <a:gd name="T54" fmla="*/ 83 w 105"/>
                <a:gd name="T55" fmla="*/ 83 h 127"/>
                <a:gd name="T56" fmla="*/ 82 w 105"/>
                <a:gd name="T57" fmla="*/ 76 h 127"/>
                <a:gd name="T58" fmla="*/ 82 w 105"/>
                <a:gd name="T59" fmla="*/ 72 h 127"/>
                <a:gd name="T60" fmla="*/ 81 w 105"/>
                <a:gd name="T61" fmla="*/ 69 h 127"/>
                <a:gd name="T62" fmla="*/ 79 w 105"/>
                <a:gd name="T63" fmla="*/ 68 h 127"/>
                <a:gd name="T64" fmla="*/ 75 w 105"/>
                <a:gd name="T65" fmla="*/ 66 h 127"/>
                <a:gd name="T66" fmla="*/ 72 w 105"/>
                <a:gd name="T67" fmla="*/ 66 h 127"/>
                <a:gd name="T68" fmla="*/ 66 w 105"/>
                <a:gd name="T69" fmla="*/ 65 h 127"/>
                <a:gd name="T70" fmla="*/ 41 w 105"/>
                <a:gd name="T71" fmla="*/ 65 h 127"/>
                <a:gd name="T72" fmla="*/ 41 w 105"/>
                <a:gd name="T73" fmla="*/ 104 h 127"/>
                <a:gd name="T74" fmla="*/ 42 w 105"/>
                <a:gd name="T75" fmla="*/ 110 h 127"/>
                <a:gd name="T76" fmla="*/ 44 w 105"/>
                <a:gd name="T77" fmla="*/ 114 h 127"/>
                <a:gd name="T78" fmla="*/ 45 w 105"/>
                <a:gd name="T79" fmla="*/ 119 h 127"/>
                <a:gd name="T80" fmla="*/ 49 w 105"/>
                <a:gd name="T81" fmla="*/ 120 h 127"/>
                <a:gd name="T82" fmla="*/ 54 w 105"/>
                <a:gd name="T83" fmla="*/ 121 h 127"/>
                <a:gd name="T84" fmla="*/ 58 w 105"/>
                <a:gd name="T85" fmla="*/ 121 h 127"/>
                <a:gd name="T86" fmla="*/ 64 w 105"/>
                <a:gd name="T87" fmla="*/ 121 h 127"/>
                <a:gd name="T88" fmla="*/ 64 w 105"/>
                <a:gd name="T89" fmla="*/ 127 h 127"/>
                <a:gd name="T90" fmla="*/ 0 w 105"/>
                <a:gd name="T91" fmla="*/ 127 h 127"/>
                <a:gd name="T92" fmla="*/ 0 w 105"/>
                <a:gd name="T93" fmla="*/ 121 h 127"/>
                <a:gd name="T94" fmla="*/ 6 w 105"/>
                <a:gd name="T95" fmla="*/ 121 h 127"/>
                <a:gd name="T96" fmla="*/ 10 w 105"/>
                <a:gd name="T97" fmla="*/ 120 h 127"/>
                <a:gd name="T98" fmla="*/ 14 w 105"/>
                <a:gd name="T99" fmla="*/ 119 h 127"/>
                <a:gd name="T100" fmla="*/ 17 w 105"/>
                <a:gd name="T101" fmla="*/ 117 h 127"/>
                <a:gd name="T102" fmla="*/ 20 w 105"/>
                <a:gd name="T103" fmla="*/ 114 h 127"/>
                <a:gd name="T104" fmla="*/ 20 w 105"/>
                <a:gd name="T105" fmla="*/ 110 h 127"/>
                <a:gd name="T106" fmla="*/ 20 w 105"/>
                <a:gd name="T107" fmla="*/ 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27">
                  <a:moveTo>
                    <a:pt x="20" y="20"/>
                  </a:moveTo>
                  <a:lnTo>
                    <a:pt x="20" y="15"/>
                  </a:lnTo>
                  <a:lnTo>
                    <a:pt x="17" y="11"/>
                  </a:lnTo>
                  <a:lnTo>
                    <a:pt x="14" y="8"/>
                  </a:lnTo>
                  <a:lnTo>
                    <a:pt x="10" y="7"/>
                  </a:lnTo>
                  <a:lnTo>
                    <a:pt x="6" y="6"/>
                  </a:lnTo>
                  <a:lnTo>
                    <a:pt x="0" y="6"/>
                  </a:lnTo>
                  <a:lnTo>
                    <a:pt x="0" y="0"/>
                  </a:lnTo>
                  <a:lnTo>
                    <a:pt x="105" y="0"/>
                  </a:lnTo>
                  <a:lnTo>
                    <a:pt x="105" y="28"/>
                  </a:lnTo>
                  <a:lnTo>
                    <a:pt x="99" y="28"/>
                  </a:lnTo>
                  <a:lnTo>
                    <a:pt x="96" y="18"/>
                  </a:lnTo>
                  <a:lnTo>
                    <a:pt x="92" y="13"/>
                  </a:lnTo>
                  <a:lnTo>
                    <a:pt x="82" y="10"/>
                  </a:lnTo>
                  <a:lnTo>
                    <a:pt x="69" y="8"/>
                  </a:lnTo>
                  <a:lnTo>
                    <a:pt x="41" y="8"/>
                  </a:lnTo>
                  <a:lnTo>
                    <a:pt x="41" y="58"/>
                  </a:lnTo>
                  <a:lnTo>
                    <a:pt x="66" y="58"/>
                  </a:lnTo>
                  <a:lnTo>
                    <a:pt x="71" y="58"/>
                  </a:lnTo>
                  <a:lnTo>
                    <a:pt x="75" y="58"/>
                  </a:lnTo>
                  <a:lnTo>
                    <a:pt x="78" y="56"/>
                  </a:lnTo>
                  <a:lnTo>
                    <a:pt x="79" y="55"/>
                  </a:lnTo>
                  <a:lnTo>
                    <a:pt x="82" y="52"/>
                  </a:lnTo>
                  <a:lnTo>
                    <a:pt x="82" y="48"/>
                  </a:lnTo>
                  <a:lnTo>
                    <a:pt x="83" y="42"/>
                  </a:lnTo>
                  <a:lnTo>
                    <a:pt x="90" y="42"/>
                  </a:lnTo>
                  <a:lnTo>
                    <a:pt x="90" y="83"/>
                  </a:lnTo>
                  <a:lnTo>
                    <a:pt x="83" y="83"/>
                  </a:lnTo>
                  <a:lnTo>
                    <a:pt x="82" y="76"/>
                  </a:lnTo>
                  <a:lnTo>
                    <a:pt x="82" y="72"/>
                  </a:lnTo>
                  <a:lnTo>
                    <a:pt x="81" y="69"/>
                  </a:lnTo>
                  <a:lnTo>
                    <a:pt x="79" y="68"/>
                  </a:lnTo>
                  <a:lnTo>
                    <a:pt x="75" y="66"/>
                  </a:lnTo>
                  <a:lnTo>
                    <a:pt x="72" y="66"/>
                  </a:lnTo>
                  <a:lnTo>
                    <a:pt x="66" y="65"/>
                  </a:lnTo>
                  <a:lnTo>
                    <a:pt x="41" y="65"/>
                  </a:lnTo>
                  <a:lnTo>
                    <a:pt x="41" y="104"/>
                  </a:lnTo>
                  <a:lnTo>
                    <a:pt x="42" y="110"/>
                  </a:lnTo>
                  <a:lnTo>
                    <a:pt x="44" y="114"/>
                  </a:lnTo>
                  <a:lnTo>
                    <a:pt x="45" y="119"/>
                  </a:lnTo>
                  <a:lnTo>
                    <a:pt x="49" y="120"/>
                  </a:lnTo>
                  <a:lnTo>
                    <a:pt x="54" y="121"/>
                  </a:lnTo>
                  <a:lnTo>
                    <a:pt x="58" y="121"/>
                  </a:lnTo>
                  <a:lnTo>
                    <a:pt x="64" y="121"/>
                  </a:lnTo>
                  <a:lnTo>
                    <a:pt x="64" y="127"/>
                  </a:lnTo>
                  <a:lnTo>
                    <a:pt x="0" y="127"/>
                  </a:lnTo>
                  <a:lnTo>
                    <a:pt x="0" y="121"/>
                  </a:lnTo>
                  <a:lnTo>
                    <a:pt x="6" y="121"/>
                  </a:lnTo>
                  <a:lnTo>
                    <a:pt x="10" y="120"/>
                  </a:lnTo>
                  <a:lnTo>
                    <a:pt x="14" y="119"/>
                  </a:lnTo>
                  <a:lnTo>
                    <a:pt x="17" y="117"/>
                  </a:lnTo>
                  <a:lnTo>
                    <a:pt x="20" y="114"/>
                  </a:lnTo>
                  <a:lnTo>
                    <a:pt x="20" y="110"/>
                  </a:lnTo>
                  <a:lnTo>
                    <a:pt x="20" y="2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18" name="Freeform 10"/>
            <p:cNvSpPr>
              <a:spLocks noEditPoints="1"/>
            </p:cNvSpPr>
            <p:nvPr/>
          </p:nvSpPr>
          <p:spPr bwMode="auto">
            <a:xfrm>
              <a:off x="873835" y="7154276"/>
              <a:ext cx="102881" cy="98206"/>
            </a:xfrm>
            <a:custGeom>
              <a:avLst/>
              <a:gdLst>
                <a:gd name="T0" fmla="*/ 41 w 131"/>
                <a:gd name="T1" fmla="*/ 58 h 127"/>
                <a:gd name="T2" fmla="*/ 41 w 131"/>
                <a:gd name="T3" fmla="*/ 8 h 127"/>
                <a:gd name="T4" fmla="*/ 44 w 131"/>
                <a:gd name="T5" fmla="*/ 8 h 127"/>
                <a:gd name="T6" fmla="*/ 46 w 131"/>
                <a:gd name="T7" fmla="*/ 8 h 127"/>
                <a:gd name="T8" fmla="*/ 49 w 131"/>
                <a:gd name="T9" fmla="*/ 7 h 127"/>
                <a:gd name="T10" fmla="*/ 52 w 131"/>
                <a:gd name="T11" fmla="*/ 7 h 127"/>
                <a:gd name="T12" fmla="*/ 55 w 131"/>
                <a:gd name="T13" fmla="*/ 6 h 127"/>
                <a:gd name="T14" fmla="*/ 68 w 131"/>
                <a:gd name="T15" fmla="*/ 7 h 127"/>
                <a:gd name="T16" fmla="*/ 77 w 131"/>
                <a:gd name="T17" fmla="*/ 13 h 127"/>
                <a:gd name="T18" fmla="*/ 83 w 131"/>
                <a:gd name="T19" fmla="*/ 20 h 127"/>
                <a:gd name="T20" fmla="*/ 84 w 131"/>
                <a:gd name="T21" fmla="*/ 31 h 127"/>
                <a:gd name="T22" fmla="*/ 83 w 131"/>
                <a:gd name="T23" fmla="*/ 44 h 127"/>
                <a:gd name="T24" fmla="*/ 76 w 131"/>
                <a:gd name="T25" fmla="*/ 52 h 127"/>
                <a:gd name="T26" fmla="*/ 66 w 131"/>
                <a:gd name="T27" fmla="*/ 56 h 127"/>
                <a:gd name="T28" fmla="*/ 52 w 131"/>
                <a:gd name="T29" fmla="*/ 58 h 127"/>
                <a:gd name="T30" fmla="*/ 41 w 131"/>
                <a:gd name="T31" fmla="*/ 58 h 127"/>
                <a:gd name="T32" fmla="*/ 20 w 131"/>
                <a:gd name="T33" fmla="*/ 110 h 127"/>
                <a:gd name="T34" fmla="*/ 18 w 131"/>
                <a:gd name="T35" fmla="*/ 114 h 127"/>
                <a:gd name="T36" fmla="*/ 17 w 131"/>
                <a:gd name="T37" fmla="*/ 117 h 127"/>
                <a:gd name="T38" fmla="*/ 12 w 131"/>
                <a:gd name="T39" fmla="*/ 120 h 127"/>
                <a:gd name="T40" fmla="*/ 7 w 131"/>
                <a:gd name="T41" fmla="*/ 120 h 127"/>
                <a:gd name="T42" fmla="*/ 0 w 131"/>
                <a:gd name="T43" fmla="*/ 121 h 127"/>
                <a:gd name="T44" fmla="*/ 0 w 131"/>
                <a:gd name="T45" fmla="*/ 127 h 127"/>
                <a:gd name="T46" fmla="*/ 60 w 131"/>
                <a:gd name="T47" fmla="*/ 127 h 127"/>
                <a:gd name="T48" fmla="*/ 60 w 131"/>
                <a:gd name="T49" fmla="*/ 121 h 127"/>
                <a:gd name="T50" fmla="*/ 55 w 131"/>
                <a:gd name="T51" fmla="*/ 121 h 127"/>
                <a:gd name="T52" fmla="*/ 51 w 131"/>
                <a:gd name="T53" fmla="*/ 120 h 127"/>
                <a:gd name="T54" fmla="*/ 46 w 131"/>
                <a:gd name="T55" fmla="*/ 119 h 127"/>
                <a:gd name="T56" fmla="*/ 44 w 131"/>
                <a:gd name="T57" fmla="*/ 117 h 127"/>
                <a:gd name="T58" fmla="*/ 42 w 131"/>
                <a:gd name="T59" fmla="*/ 114 h 127"/>
                <a:gd name="T60" fmla="*/ 41 w 131"/>
                <a:gd name="T61" fmla="*/ 110 h 127"/>
                <a:gd name="T62" fmla="*/ 41 w 131"/>
                <a:gd name="T63" fmla="*/ 65 h 127"/>
                <a:gd name="T64" fmla="*/ 60 w 131"/>
                <a:gd name="T65" fmla="*/ 65 h 127"/>
                <a:gd name="T66" fmla="*/ 70 w 131"/>
                <a:gd name="T67" fmla="*/ 83 h 127"/>
                <a:gd name="T68" fmla="*/ 80 w 131"/>
                <a:gd name="T69" fmla="*/ 100 h 127"/>
                <a:gd name="T70" fmla="*/ 90 w 131"/>
                <a:gd name="T71" fmla="*/ 116 h 127"/>
                <a:gd name="T72" fmla="*/ 99 w 131"/>
                <a:gd name="T73" fmla="*/ 127 h 127"/>
                <a:gd name="T74" fmla="*/ 131 w 131"/>
                <a:gd name="T75" fmla="*/ 127 h 127"/>
                <a:gd name="T76" fmla="*/ 131 w 131"/>
                <a:gd name="T77" fmla="*/ 121 h 127"/>
                <a:gd name="T78" fmla="*/ 124 w 131"/>
                <a:gd name="T79" fmla="*/ 119 h 127"/>
                <a:gd name="T80" fmla="*/ 117 w 131"/>
                <a:gd name="T81" fmla="*/ 114 h 127"/>
                <a:gd name="T82" fmla="*/ 110 w 131"/>
                <a:gd name="T83" fmla="*/ 107 h 127"/>
                <a:gd name="T84" fmla="*/ 101 w 131"/>
                <a:gd name="T85" fmla="*/ 97 h 127"/>
                <a:gd name="T86" fmla="*/ 92 w 131"/>
                <a:gd name="T87" fmla="*/ 82 h 127"/>
                <a:gd name="T88" fmla="*/ 79 w 131"/>
                <a:gd name="T89" fmla="*/ 61 h 127"/>
                <a:gd name="T90" fmla="*/ 94 w 131"/>
                <a:gd name="T91" fmla="*/ 54 h 127"/>
                <a:gd name="T92" fmla="*/ 104 w 131"/>
                <a:gd name="T93" fmla="*/ 45 h 127"/>
                <a:gd name="T94" fmla="*/ 107 w 131"/>
                <a:gd name="T95" fmla="*/ 31 h 127"/>
                <a:gd name="T96" fmla="*/ 104 w 131"/>
                <a:gd name="T97" fmla="*/ 18 h 127"/>
                <a:gd name="T98" fmla="*/ 96 w 131"/>
                <a:gd name="T99" fmla="*/ 8 h 127"/>
                <a:gd name="T100" fmla="*/ 83 w 131"/>
                <a:gd name="T101" fmla="*/ 3 h 127"/>
                <a:gd name="T102" fmla="*/ 69 w 131"/>
                <a:gd name="T103" fmla="*/ 0 h 127"/>
                <a:gd name="T104" fmla="*/ 0 w 131"/>
                <a:gd name="T105" fmla="*/ 0 h 127"/>
                <a:gd name="T106" fmla="*/ 0 w 131"/>
                <a:gd name="T107" fmla="*/ 6 h 127"/>
                <a:gd name="T108" fmla="*/ 5 w 131"/>
                <a:gd name="T109" fmla="*/ 6 h 127"/>
                <a:gd name="T110" fmla="*/ 11 w 131"/>
                <a:gd name="T111" fmla="*/ 7 h 127"/>
                <a:gd name="T112" fmla="*/ 15 w 131"/>
                <a:gd name="T113" fmla="*/ 8 h 127"/>
                <a:gd name="T114" fmla="*/ 17 w 131"/>
                <a:gd name="T115" fmla="*/ 11 h 127"/>
                <a:gd name="T116" fmla="*/ 18 w 131"/>
                <a:gd name="T117" fmla="*/ 15 h 127"/>
                <a:gd name="T118" fmla="*/ 20 w 131"/>
                <a:gd name="T119" fmla="*/ 20 h 127"/>
                <a:gd name="T120" fmla="*/ 20 w 131"/>
                <a:gd name="T121" fmla="*/ 11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 h="127">
                  <a:moveTo>
                    <a:pt x="41" y="58"/>
                  </a:moveTo>
                  <a:lnTo>
                    <a:pt x="41" y="8"/>
                  </a:lnTo>
                  <a:lnTo>
                    <a:pt x="44" y="8"/>
                  </a:lnTo>
                  <a:lnTo>
                    <a:pt x="46" y="8"/>
                  </a:lnTo>
                  <a:lnTo>
                    <a:pt x="49" y="7"/>
                  </a:lnTo>
                  <a:lnTo>
                    <a:pt x="52" y="7"/>
                  </a:lnTo>
                  <a:lnTo>
                    <a:pt x="55" y="6"/>
                  </a:lnTo>
                  <a:lnTo>
                    <a:pt x="68" y="7"/>
                  </a:lnTo>
                  <a:lnTo>
                    <a:pt x="77" y="13"/>
                  </a:lnTo>
                  <a:lnTo>
                    <a:pt x="83" y="20"/>
                  </a:lnTo>
                  <a:lnTo>
                    <a:pt x="84" y="31"/>
                  </a:lnTo>
                  <a:lnTo>
                    <a:pt x="83" y="44"/>
                  </a:lnTo>
                  <a:lnTo>
                    <a:pt x="76" y="52"/>
                  </a:lnTo>
                  <a:lnTo>
                    <a:pt x="66" y="56"/>
                  </a:lnTo>
                  <a:lnTo>
                    <a:pt x="52" y="58"/>
                  </a:lnTo>
                  <a:lnTo>
                    <a:pt x="41" y="58"/>
                  </a:lnTo>
                  <a:close/>
                  <a:moveTo>
                    <a:pt x="20" y="110"/>
                  </a:moveTo>
                  <a:lnTo>
                    <a:pt x="18" y="114"/>
                  </a:lnTo>
                  <a:lnTo>
                    <a:pt x="17" y="117"/>
                  </a:lnTo>
                  <a:lnTo>
                    <a:pt x="12" y="120"/>
                  </a:lnTo>
                  <a:lnTo>
                    <a:pt x="7" y="120"/>
                  </a:lnTo>
                  <a:lnTo>
                    <a:pt x="0" y="121"/>
                  </a:lnTo>
                  <a:lnTo>
                    <a:pt x="0" y="127"/>
                  </a:lnTo>
                  <a:lnTo>
                    <a:pt x="60" y="127"/>
                  </a:lnTo>
                  <a:lnTo>
                    <a:pt x="60" y="121"/>
                  </a:lnTo>
                  <a:lnTo>
                    <a:pt x="55" y="121"/>
                  </a:lnTo>
                  <a:lnTo>
                    <a:pt x="51" y="120"/>
                  </a:lnTo>
                  <a:lnTo>
                    <a:pt x="46" y="119"/>
                  </a:lnTo>
                  <a:lnTo>
                    <a:pt x="44" y="117"/>
                  </a:lnTo>
                  <a:lnTo>
                    <a:pt x="42" y="114"/>
                  </a:lnTo>
                  <a:lnTo>
                    <a:pt x="41" y="110"/>
                  </a:lnTo>
                  <a:lnTo>
                    <a:pt x="41" y="65"/>
                  </a:lnTo>
                  <a:lnTo>
                    <a:pt x="60" y="65"/>
                  </a:lnTo>
                  <a:lnTo>
                    <a:pt x="70" y="83"/>
                  </a:lnTo>
                  <a:lnTo>
                    <a:pt x="80" y="100"/>
                  </a:lnTo>
                  <a:lnTo>
                    <a:pt x="90" y="116"/>
                  </a:lnTo>
                  <a:lnTo>
                    <a:pt x="99" y="127"/>
                  </a:lnTo>
                  <a:lnTo>
                    <a:pt x="131" y="127"/>
                  </a:lnTo>
                  <a:lnTo>
                    <a:pt x="131" y="121"/>
                  </a:lnTo>
                  <a:lnTo>
                    <a:pt x="124" y="119"/>
                  </a:lnTo>
                  <a:lnTo>
                    <a:pt x="117" y="114"/>
                  </a:lnTo>
                  <a:lnTo>
                    <a:pt x="110" y="107"/>
                  </a:lnTo>
                  <a:lnTo>
                    <a:pt x="101" y="97"/>
                  </a:lnTo>
                  <a:lnTo>
                    <a:pt x="92" y="82"/>
                  </a:lnTo>
                  <a:lnTo>
                    <a:pt x="79" y="61"/>
                  </a:lnTo>
                  <a:lnTo>
                    <a:pt x="94" y="54"/>
                  </a:lnTo>
                  <a:lnTo>
                    <a:pt x="104" y="45"/>
                  </a:lnTo>
                  <a:lnTo>
                    <a:pt x="107" y="31"/>
                  </a:lnTo>
                  <a:lnTo>
                    <a:pt x="104" y="18"/>
                  </a:lnTo>
                  <a:lnTo>
                    <a:pt x="96" y="8"/>
                  </a:lnTo>
                  <a:lnTo>
                    <a:pt x="83" y="3"/>
                  </a:lnTo>
                  <a:lnTo>
                    <a:pt x="69" y="0"/>
                  </a:lnTo>
                  <a:lnTo>
                    <a:pt x="0" y="0"/>
                  </a:lnTo>
                  <a:lnTo>
                    <a:pt x="0" y="6"/>
                  </a:lnTo>
                  <a:lnTo>
                    <a:pt x="5" y="6"/>
                  </a:lnTo>
                  <a:lnTo>
                    <a:pt x="11" y="7"/>
                  </a:lnTo>
                  <a:lnTo>
                    <a:pt x="15" y="8"/>
                  </a:lnTo>
                  <a:lnTo>
                    <a:pt x="17" y="11"/>
                  </a:lnTo>
                  <a:lnTo>
                    <a:pt x="18" y="15"/>
                  </a:lnTo>
                  <a:lnTo>
                    <a:pt x="20" y="20"/>
                  </a:lnTo>
                  <a:lnTo>
                    <a:pt x="20" y="1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19" name="Freeform 18"/>
            <p:cNvSpPr>
              <a:spLocks noEditPoints="1"/>
            </p:cNvSpPr>
            <p:nvPr/>
          </p:nvSpPr>
          <p:spPr bwMode="auto">
            <a:xfrm>
              <a:off x="1076995" y="7151938"/>
              <a:ext cx="112234" cy="102882"/>
            </a:xfrm>
            <a:custGeom>
              <a:avLst/>
              <a:gdLst>
                <a:gd name="T0" fmla="*/ 29 w 143"/>
                <a:gd name="T1" fmla="*/ 62 h 131"/>
                <a:gd name="T2" fmla="*/ 29 w 143"/>
                <a:gd name="T3" fmla="*/ 48 h 131"/>
                <a:gd name="T4" fmla="*/ 33 w 143"/>
                <a:gd name="T5" fmla="*/ 35 h 131"/>
                <a:gd name="T6" fmla="*/ 37 w 143"/>
                <a:gd name="T7" fmla="*/ 24 h 131"/>
                <a:gd name="T8" fmla="*/ 46 w 143"/>
                <a:gd name="T9" fmla="*/ 15 h 131"/>
                <a:gd name="T10" fmla="*/ 57 w 143"/>
                <a:gd name="T11" fmla="*/ 9 h 131"/>
                <a:gd name="T12" fmla="*/ 72 w 143"/>
                <a:gd name="T13" fmla="*/ 7 h 131"/>
                <a:gd name="T14" fmla="*/ 87 w 143"/>
                <a:gd name="T15" fmla="*/ 9 h 131"/>
                <a:gd name="T16" fmla="*/ 99 w 143"/>
                <a:gd name="T17" fmla="*/ 18 h 131"/>
                <a:gd name="T18" fmla="*/ 109 w 143"/>
                <a:gd name="T19" fmla="*/ 31 h 131"/>
                <a:gd name="T20" fmla="*/ 116 w 143"/>
                <a:gd name="T21" fmla="*/ 48 h 131"/>
                <a:gd name="T22" fmla="*/ 119 w 143"/>
                <a:gd name="T23" fmla="*/ 66 h 131"/>
                <a:gd name="T24" fmla="*/ 118 w 143"/>
                <a:gd name="T25" fmla="*/ 81 h 131"/>
                <a:gd name="T26" fmla="*/ 115 w 143"/>
                <a:gd name="T27" fmla="*/ 94 h 131"/>
                <a:gd name="T28" fmla="*/ 109 w 143"/>
                <a:gd name="T29" fmla="*/ 105 h 131"/>
                <a:gd name="T30" fmla="*/ 101 w 143"/>
                <a:gd name="T31" fmla="*/ 114 h 131"/>
                <a:gd name="T32" fmla="*/ 89 w 143"/>
                <a:gd name="T33" fmla="*/ 120 h 131"/>
                <a:gd name="T34" fmla="*/ 75 w 143"/>
                <a:gd name="T35" fmla="*/ 122 h 131"/>
                <a:gd name="T36" fmla="*/ 60 w 143"/>
                <a:gd name="T37" fmla="*/ 120 h 131"/>
                <a:gd name="T38" fmla="*/ 47 w 143"/>
                <a:gd name="T39" fmla="*/ 111 h 131"/>
                <a:gd name="T40" fmla="*/ 37 w 143"/>
                <a:gd name="T41" fmla="*/ 98 h 131"/>
                <a:gd name="T42" fmla="*/ 30 w 143"/>
                <a:gd name="T43" fmla="*/ 81 h 131"/>
                <a:gd name="T44" fmla="*/ 29 w 143"/>
                <a:gd name="T45" fmla="*/ 62 h 131"/>
                <a:gd name="T46" fmla="*/ 0 w 143"/>
                <a:gd name="T47" fmla="*/ 64 h 131"/>
                <a:gd name="T48" fmla="*/ 5 w 143"/>
                <a:gd name="T49" fmla="*/ 86 h 131"/>
                <a:gd name="T50" fmla="*/ 15 w 143"/>
                <a:gd name="T51" fmla="*/ 104 h 131"/>
                <a:gd name="T52" fmla="*/ 29 w 143"/>
                <a:gd name="T53" fmla="*/ 118 h 131"/>
                <a:gd name="T54" fmla="*/ 48 w 143"/>
                <a:gd name="T55" fmla="*/ 127 h 131"/>
                <a:gd name="T56" fmla="*/ 72 w 143"/>
                <a:gd name="T57" fmla="*/ 131 h 131"/>
                <a:gd name="T58" fmla="*/ 92 w 143"/>
                <a:gd name="T59" fmla="*/ 128 h 131"/>
                <a:gd name="T60" fmla="*/ 111 w 143"/>
                <a:gd name="T61" fmla="*/ 120 h 131"/>
                <a:gd name="T62" fmla="*/ 125 w 143"/>
                <a:gd name="T63" fmla="*/ 108 h 131"/>
                <a:gd name="T64" fmla="*/ 135 w 143"/>
                <a:gd name="T65" fmla="*/ 96 h 131"/>
                <a:gd name="T66" fmla="*/ 142 w 143"/>
                <a:gd name="T67" fmla="*/ 80 h 131"/>
                <a:gd name="T68" fmla="*/ 143 w 143"/>
                <a:gd name="T69" fmla="*/ 64 h 131"/>
                <a:gd name="T70" fmla="*/ 140 w 143"/>
                <a:gd name="T71" fmla="*/ 43 h 131"/>
                <a:gd name="T72" fmla="*/ 130 w 143"/>
                <a:gd name="T73" fmla="*/ 25 h 131"/>
                <a:gd name="T74" fmla="*/ 116 w 143"/>
                <a:gd name="T75" fmla="*/ 11 h 131"/>
                <a:gd name="T76" fmla="*/ 98 w 143"/>
                <a:gd name="T77" fmla="*/ 2 h 131"/>
                <a:gd name="T78" fmla="*/ 75 w 143"/>
                <a:gd name="T79" fmla="*/ 0 h 131"/>
                <a:gd name="T80" fmla="*/ 56 w 143"/>
                <a:gd name="T81" fmla="*/ 1 h 131"/>
                <a:gd name="T82" fmla="*/ 39 w 143"/>
                <a:gd name="T83" fmla="*/ 7 h 131"/>
                <a:gd name="T84" fmla="*/ 23 w 143"/>
                <a:gd name="T85" fmla="*/ 16 h 131"/>
                <a:gd name="T86" fmla="*/ 12 w 143"/>
                <a:gd name="T87" fmla="*/ 29 h 131"/>
                <a:gd name="T88" fmla="*/ 3 w 143"/>
                <a:gd name="T89" fmla="*/ 45 h 131"/>
                <a:gd name="T90" fmla="*/ 0 w 143"/>
                <a:gd name="T91" fmla="*/ 6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3" h="131">
                  <a:moveTo>
                    <a:pt x="29" y="62"/>
                  </a:moveTo>
                  <a:lnTo>
                    <a:pt x="29" y="48"/>
                  </a:lnTo>
                  <a:lnTo>
                    <a:pt x="33" y="35"/>
                  </a:lnTo>
                  <a:lnTo>
                    <a:pt x="37" y="24"/>
                  </a:lnTo>
                  <a:lnTo>
                    <a:pt x="46" y="15"/>
                  </a:lnTo>
                  <a:lnTo>
                    <a:pt x="57" y="9"/>
                  </a:lnTo>
                  <a:lnTo>
                    <a:pt x="72" y="7"/>
                  </a:lnTo>
                  <a:lnTo>
                    <a:pt x="87" y="9"/>
                  </a:lnTo>
                  <a:lnTo>
                    <a:pt x="99" y="18"/>
                  </a:lnTo>
                  <a:lnTo>
                    <a:pt x="109" y="31"/>
                  </a:lnTo>
                  <a:lnTo>
                    <a:pt x="116" y="48"/>
                  </a:lnTo>
                  <a:lnTo>
                    <a:pt x="119" y="66"/>
                  </a:lnTo>
                  <a:lnTo>
                    <a:pt x="118" y="81"/>
                  </a:lnTo>
                  <a:lnTo>
                    <a:pt x="115" y="94"/>
                  </a:lnTo>
                  <a:lnTo>
                    <a:pt x="109" y="105"/>
                  </a:lnTo>
                  <a:lnTo>
                    <a:pt x="101" y="114"/>
                  </a:lnTo>
                  <a:lnTo>
                    <a:pt x="89" y="120"/>
                  </a:lnTo>
                  <a:lnTo>
                    <a:pt x="75" y="122"/>
                  </a:lnTo>
                  <a:lnTo>
                    <a:pt x="60" y="120"/>
                  </a:lnTo>
                  <a:lnTo>
                    <a:pt x="47" y="111"/>
                  </a:lnTo>
                  <a:lnTo>
                    <a:pt x="37" y="98"/>
                  </a:lnTo>
                  <a:lnTo>
                    <a:pt x="30" y="81"/>
                  </a:lnTo>
                  <a:lnTo>
                    <a:pt x="29" y="62"/>
                  </a:lnTo>
                  <a:close/>
                  <a:moveTo>
                    <a:pt x="0" y="64"/>
                  </a:moveTo>
                  <a:lnTo>
                    <a:pt x="5" y="86"/>
                  </a:lnTo>
                  <a:lnTo>
                    <a:pt x="15" y="104"/>
                  </a:lnTo>
                  <a:lnTo>
                    <a:pt x="29" y="118"/>
                  </a:lnTo>
                  <a:lnTo>
                    <a:pt x="48" y="127"/>
                  </a:lnTo>
                  <a:lnTo>
                    <a:pt x="72" y="131"/>
                  </a:lnTo>
                  <a:lnTo>
                    <a:pt x="92" y="128"/>
                  </a:lnTo>
                  <a:lnTo>
                    <a:pt x="111" y="120"/>
                  </a:lnTo>
                  <a:lnTo>
                    <a:pt x="125" y="108"/>
                  </a:lnTo>
                  <a:lnTo>
                    <a:pt x="135" y="96"/>
                  </a:lnTo>
                  <a:lnTo>
                    <a:pt x="142" y="80"/>
                  </a:lnTo>
                  <a:lnTo>
                    <a:pt x="143" y="64"/>
                  </a:lnTo>
                  <a:lnTo>
                    <a:pt x="140" y="43"/>
                  </a:lnTo>
                  <a:lnTo>
                    <a:pt x="130" y="25"/>
                  </a:lnTo>
                  <a:lnTo>
                    <a:pt x="116" y="11"/>
                  </a:lnTo>
                  <a:lnTo>
                    <a:pt x="98" y="2"/>
                  </a:lnTo>
                  <a:lnTo>
                    <a:pt x="75" y="0"/>
                  </a:lnTo>
                  <a:lnTo>
                    <a:pt x="56" y="1"/>
                  </a:lnTo>
                  <a:lnTo>
                    <a:pt x="39" y="7"/>
                  </a:lnTo>
                  <a:lnTo>
                    <a:pt x="23" y="16"/>
                  </a:lnTo>
                  <a:lnTo>
                    <a:pt x="12" y="29"/>
                  </a:lnTo>
                  <a:lnTo>
                    <a:pt x="3" y="45"/>
                  </a:lnTo>
                  <a:lnTo>
                    <a:pt x="0" y="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0" name="Freeform 19"/>
            <p:cNvSpPr>
              <a:spLocks/>
            </p:cNvSpPr>
            <p:nvPr/>
          </p:nvSpPr>
          <p:spPr bwMode="auto">
            <a:xfrm>
              <a:off x="1289508" y="7151938"/>
              <a:ext cx="63132" cy="102882"/>
            </a:xfrm>
            <a:custGeom>
              <a:avLst/>
              <a:gdLst>
                <a:gd name="T0" fmla="*/ 0 w 81"/>
                <a:gd name="T1" fmla="*/ 97 h 131"/>
                <a:gd name="T2" fmla="*/ 8 w 81"/>
                <a:gd name="T3" fmla="*/ 97 h 131"/>
                <a:gd name="T4" fmla="*/ 11 w 81"/>
                <a:gd name="T5" fmla="*/ 108 h 131"/>
                <a:gd name="T6" fmla="*/ 16 w 81"/>
                <a:gd name="T7" fmla="*/ 117 h 131"/>
                <a:gd name="T8" fmla="*/ 25 w 81"/>
                <a:gd name="T9" fmla="*/ 122 h 131"/>
                <a:gd name="T10" fmla="*/ 38 w 81"/>
                <a:gd name="T11" fmla="*/ 125 h 131"/>
                <a:gd name="T12" fmla="*/ 49 w 81"/>
                <a:gd name="T13" fmla="*/ 124 h 131"/>
                <a:gd name="T14" fmla="*/ 56 w 81"/>
                <a:gd name="T15" fmla="*/ 120 h 131"/>
                <a:gd name="T16" fmla="*/ 60 w 81"/>
                <a:gd name="T17" fmla="*/ 114 h 131"/>
                <a:gd name="T18" fmla="*/ 62 w 81"/>
                <a:gd name="T19" fmla="*/ 108 h 131"/>
                <a:gd name="T20" fmla="*/ 63 w 81"/>
                <a:gd name="T21" fmla="*/ 103 h 131"/>
                <a:gd name="T22" fmla="*/ 60 w 81"/>
                <a:gd name="T23" fmla="*/ 93 h 131"/>
                <a:gd name="T24" fmla="*/ 53 w 81"/>
                <a:gd name="T25" fmla="*/ 86 h 131"/>
                <a:gd name="T26" fmla="*/ 40 w 81"/>
                <a:gd name="T27" fmla="*/ 76 h 131"/>
                <a:gd name="T28" fmla="*/ 22 w 81"/>
                <a:gd name="T29" fmla="*/ 66 h 131"/>
                <a:gd name="T30" fmla="*/ 11 w 81"/>
                <a:gd name="T31" fmla="*/ 56 h 131"/>
                <a:gd name="T32" fmla="*/ 7 w 81"/>
                <a:gd name="T33" fmla="*/ 45 h 131"/>
                <a:gd name="T34" fmla="*/ 5 w 81"/>
                <a:gd name="T35" fmla="*/ 32 h 131"/>
                <a:gd name="T36" fmla="*/ 8 w 81"/>
                <a:gd name="T37" fmla="*/ 19 h 131"/>
                <a:gd name="T38" fmla="*/ 15 w 81"/>
                <a:gd name="T39" fmla="*/ 9 h 131"/>
                <a:gd name="T40" fmla="*/ 26 w 81"/>
                <a:gd name="T41" fmla="*/ 2 h 131"/>
                <a:gd name="T42" fmla="*/ 40 w 81"/>
                <a:gd name="T43" fmla="*/ 0 h 131"/>
                <a:gd name="T44" fmla="*/ 57 w 81"/>
                <a:gd name="T45" fmla="*/ 0 h 131"/>
                <a:gd name="T46" fmla="*/ 73 w 81"/>
                <a:gd name="T47" fmla="*/ 1 h 131"/>
                <a:gd name="T48" fmla="*/ 73 w 81"/>
                <a:gd name="T49" fmla="*/ 26 h 131"/>
                <a:gd name="T50" fmla="*/ 67 w 81"/>
                <a:gd name="T51" fmla="*/ 26 h 131"/>
                <a:gd name="T52" fmla="*/ 64 w 81"/>
                <a:gd name="T53" fmla="*/ 18 h 131"/>
                <a:gd name="T54" fmla="*/ 60 w 81"/>
                <a:gd name="T55" fmla="*/ 11 h 131"/>
                <a:gd name="T56" fmla="*/ 53 w 81"/>
                <a:gd name="T57" fmla="*/ 7 h 131"/>
                <a:gd name="T58" fmla="*/ 43 w 81"/>
                <a:gd name="T59" fmla="*/ 4 h 131"/>
                <a:gd name="T60" fmla="*/ 36 w 81"/>
                <a:gd name="T61" fmla="*/ 5 h 131"/>
                <a:gd name="T62" fmla="*/ 32 w 81"/>
                <a:gd name="T63" fmla="*/ 8 h 131"/>
                <a:gd name="T64" fmla="*/ 28 w 81"/>
                <a:gd name="T65" fmla="*/ 11 h 131"/>
                <a:gd name="T66" fmla="*/ 24 w 81"/>
                <a:gd name="T67" fmla="*/ 15 h 131"/>
                <a:gd name="T68" fmla="*/ 22 w 81"/>
                <a:gd name="T69" fmla="*/ 21 h 131"/>
                <a:gd name="T70" fmla="*/ 21 w 81"/>
                <a:gd name="T71" fmla="*/ 26 h 131"/>
                <a:gd name="T72" fmla="*/ 22 w 81"/>
                <a:gd name="T73" fmla="*/ 33 h 131"/>
                <a:gd name="T74" fmla="*/ 26 w 81"/>
                <a:gd name="T75" fmla="*/ 40 h 131"/>
                <a:gd name="T76" fmla="*/ 33 w 81"/>
                <a:gd name="T77" fmla="*/ 48 h 131"/>
                <a:gd name="T78" fmla="*/ 49 w 81"/>
                <a:gd name="T79" fmla="*/ 56 h 131"/>
                <a:gd name="T80" fmla="*/ 66 w 81"/>
                <a:gd name="T81" fmla="*/ 64 h 131"/>
                <a:gd name="T82" fmla="*/ 76 w 81"/>
                <a:gd name="T83" fmla="*/ 73 h 131"/>
                <a:gd name="T84" fmla="*/ 80 w 81"/>
                <a:gd name="T85" fmla="*/ 83 h 131"/>
                <a:gd name="T86" fmla="*/ 81 w 81"/>
                <a:gd name="T87" fmla="*/ 94 h 131"/>
                <a:gd name="T88" fmla="*/ 79 w 81"/>
                <a:gd name="T89" fmla="*/ 110 h 131"/>
                <a:gd name="T90" fmla="*/ 69 w 81"/>
                <a:gd name="T91" fmla="*/ 121 h 131"/>
                <a:gd name="T92" fmla="*/ 55 w 81"/>
                <a:gd name="T93" fmla="*/ 128 h 131"/>
                <a:gd name="T94" fmla="*/ 38 w 81"/>
                <a:gd name="T95" fmla="*/ 131 h 131"/>
                <a:gd name="T96" fmla="*/ 19 w 81"/>
                <a:gd name="T97" fmla="*/ 128 h 131"/>
                <a:gd name="T98" fmla="*/ 5 w 81"/>
                <a:gd name="T99" fmla="*/ 125 h 131"/>
                <a:gd name="T100" fmla="*/ 0 w 81"/>
                <a:gd name="T101" fmla="*/ 9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1" h="131">
                  <a:moveTo>
                    <a:pt x="0" y="97"/>
                  </a:moveTo>
                  <a:lnTo>
                    <a:pt x="8" y="97"/>
                  </a:lnTo>
                  <a:lnTo>
                    <a:pt x="11" y="108"/>
                  </a:lnTo>
                  <a:lnTo>
                    <a:pt x="16" y="117"/>
                  </a:lnTo>
                  <a:lnTo>
                    <a:pt x="25" y="122"/>
                  </a:lnTo>
                  <a:lnTo>
                    <a:pt x="38" y="125"/>
                  </a:lnTo>
                  <a:lnTo>
                    <a:pt x="49" y="124"/>
                  </a:lnTo>
                  <a:lnTo>
                    <a:pt x="56" y="120"/>
                  </a:lnTo>
                  <a:lnTo>
                    <a:pt x="60" y="114"/>
                  </a:lnTo>
                  <a:lnTo>
                    <a:pt x="62" y="108"/>
                  </a:lnTo>
                  <a:lnTo>
                    <a:pt x="63" y="103"/>
                  </a:lnTo>
                  <a:lnTo>
                    <a:pt x="60" y="93"/>
                  </a:lnTo>
                  <a:lnTo>
                    <a:pt x="53" y="86"/>
                  </a:lnTo>
                  <a:lnTo>
                    <a:pt x="40" y="76"/>
                  </a:lnTo>
                  <a:lnTo>
                    <a:pt x="22" y="66"/>
                  </a:lnTo>
                  <a:lnTo>
                    <a:pt x="11" y="56"/>
                  </a:lnTo>
                  <a:lnTo>
                    <a:pt x="7" y="45"/>
                  </a:lnTo>
                  <a:lnTo>
                    <a:pt x="5" y="32"/>
                  </a:lnTo>
                  <a:lnTo>
                    <a:pt x="8" y="19"/>
                  </a:lnTo>
                  <a:lnTo>
                    <a:pt x="15" y="9"/>
                  </a:lnTo>
                  <a:lnTo>
                    <a:pt x="26" y="2"/>
                  </a:lnTo>
                  <a:lnTo>
                    <a:pt x="40" y="0"/>
                  </a:lnTo>
                  <a:lnTo>
                    <a:pt x="57" y="0"/>
                  </a:lnTo>
                  <a:lnTo>
                    <a:pt x="73" y="1"/>
                  </a:lnTo>
                  <a:lnTo>
                    <a:pt x="73" y="26"/>
                  </a:lnTo>
                  <a:lnTo>
                    <a:pt x="67" y="26"/>
                  </a:lnTo>
                  <a:lnTo>
                    <a:pt x="64" y="18"/>
                  </a:lnTo>
                  <a:lnTo>
                    <a:pt x="60" y="11"/>
                  </a:lnTo>
                  <a:lnTo>
                    <a:pt x="53" y="7"/>
                  </a:lnTo>
                  <a:lnTo>
                    <a:pt x="43" y="4"/>
                  </a:lnTo>
                  <a:lnTo>
                    <a:pt x="36" y="5"/>
                  </a:lnTo>
                  <a:lnTo>
                    <a:pt x="32" y="8"/>
                  </a:lnTo>
                  <a:lnTo>
                    <a:pt x="28" y="11"/>
                  </a:lnTo>
                  <a:lnTo>
                    <a:pt x="24" y="15"/>
                  </a:lnTo>
                  <a:lnTo>
                    <a:pt x="22" y="21"/>
                  </a:lnTo>
                  <a:lnTo>
                    <a:pt x="21" y="26"/>
                  </a:lnTo>
                  <a:lnTo>
                    <a:pt x="22" y="33"/>
                  </a:lnTo>
                  <a:lnTo>
                    <a:pt x="26" y="40"/>
                  </a:lnTo>
                  <a:lnTo>
                    <a:pt x="33" y="48"/>
                  </a:lnTo>
                  <a:lnTo>
                    <a:pt x="49" y="56"/>
                  </a:lnTo>
                  <a:lnTo>
                    <a:pt x="66" y="64"/>
                  </a:lnTo>
                  <a:lnTo>
                    <a:pt x="76" y="73"/>
                  </a:lnTo>
                  <a:lnTo>
                    <a:pt x="80" y="83"/>
                  </a:lnTo>
                  <a:lnTo>
                    <a:pt x="81" y="94"/>
                  </a:lnTo>
                  <a:lnTo>
                    <a:pt x="79" y="110"/>
                  </a:lnTo>
                  <a:lnTo>
                    <a:pt x="69" y="121"/>
                  </a:lnTo>
                  <a:lnTo>
                    <a:pt x="55" y="128"/>
                  </a:lnTo>
                  <a:lnTo>
                    <a:pt x="38" y="131"/>
                  </a:lnTo>
                  <a:lnTo>
                    <a:pt x="19" y="128"/>
                  </a:lnTo>
                  <a:lnTo>
                    <a:pt x="5" y="125"/>
                  </a:lnTo>
                  <a:lnTo>
                    <a:pt x="0" y="9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1" name="Freeform 20"/>
            <p:cNvSpPr>
              <a:spLocks/>
            </p:cNvSpPr>
            <p:nvPr/>
          </p:nvSpPr>
          <p:spPr bwMode="auto">
            <a:xfrm>
              <a:off x="1452918" y="7151938"/>
              <a:ext cx="93528" cy="102882"/>
            </a:xfrm>
            <a:custGeom>
              <a:avLst/>
              <a:gdLst>
                <a:gd name="T0" fmla="*/ 49 w 122"/>
                <a:gd name="T1" fmla="*/ 12 h 131"/>
                <a:gd name="T2" fmla="*/ 29 w 122"/>
                <a:gd name="T3" fmla="*/ 12 h 131"/>
                <a:gd name="T4" fmla="*/ 22 w 122"/>
                <a:gd name="T5" fmla="*/ 12 h 131"/>
                <a:gd name="T6" fmla="*/ 18 w 122"/>
                <a:gd name="T7" fmla="*/ 14 h 131"/>
                <a:gd name="T8" fmla="*/ 14 w 122"/>
                <a:gd name="T9" fmla="*/ 17 h 131"/>
                <a:gd name="T10" fmla="*/ 11 w 122"/>
                <a:gd name="T11" fmla="*/ 19 h 131"/>
                <a:gd name="T12" fmla="*/ 10 w 122"/>
                <a:gd name="T13" fmla="*/ 25 h 131"/>
                <a:gd name="T14" fmla="*/ 8 w 122"/>
                <a:gd name="T15" fmla="*/ 32 h 131"/>
                <a:gd name="T16" fmla="*/ 0 w 122"/>
                <a:gd name="T17" fmla="*/ 32 h 131"/>
                <a:gd name="T18" fmla="*/ 5 w 122"/>
                <a:gd name="T19" fmla="*/ 0 h 131"/>
                <a:gd name="T20" fmla="*/ 11 w 122"/>
                <a:gd name="T21" fmla="*/ 0 h 131"/>
                <a:gd name="T22" fmla="*/ 11 w 122"/>
                <a:gd name="T23" fmla="*/ 1 h 131"/>
                <a:gd name="T24" fmla="*/ 14 w 122"/>
                <a:gd name="T25" fmla="*/ 4 h 131"/>
                <a:gd name="T26" fmla="*/ 15 w 122"/>
                <a:gd name="T27" fmla="*/ 4 h 131"/>
                <a:gd name="T28" fmla="*/ 18 w 122"/>
                <a:gd name="T29" fmla="*/ 4 h 131"/>
                <a:gd name="T30" fmla="*/ 22 w 122"/>
                <a:gd name="T31" fmla="*/ 4 h 131"/>
                <a:gd name="T32" fmla="*/ 104 w 122"/>
                <a:gd name="T33" fmla="*/ 4 h 131"/>
                <a:gd name="T34" fmla="*/ 107 w 122"/>
                <a:gd name="T35" fmla="*/ 4 h 131"/>
                <a:gd name="T36" fmla="*/ 110 w 122"/>
                <a:gd name="T37" fmla="*/ 4 h 131"/>
                <a:gd name="T38" fmla="*/ 113 w 122"/>
                <a:gd name="T39" fmla="*/ 4 h 131"/>
                <a:gd name="T40" fmla="*/ 114 w 122"/>
                <a:gd name="T41" fmla="*/ 1 h 131"/>
                <a:gd name="T42" fmla="*/ 118 w 122"/>
                <a:gd name="T43" fmla="*/ 0 h 131"/>
                <a:gd name="T44" fmla="*/ 122 w 122"/>
                <a:gd name="T45" fmla="*/ 0 h 131"/>
                <a:gd name="T46" fmla="*/ 120 w 122"/>
                <a:gd name="T47" fmla="*/ 32 h 131"/>
                <a:gd name="T48" fmla="*/ 113 w 122"/>
                <a:gd name="T49" fmla="*/ 32 h 131"/>
                <a:gd name="T50" fmla="*/ 111 w 122"/>
                <a:gd name="T51" fmla="*/ 25 h 131"/>
                <a:gd name="T52" fmla="*/ 111 w 122"/>
                <a:gd name="T53" fmla="*/ 19 h 131"/>
                <a:gd name="T54" fmla="*/ 110 w 122"/>
                <a:gd name="T55" fmla="*/ 17 h 131"/>
                <a:gd name="T56" fmla="*/ 107 w 122"/>
                <a:gd name="T57" fmla="*/ 14 h 131"/>
                <a:gd name="T58" fmla="*/ 103 w 122"/>
                <a:gd name="T59" fmla="*/ 12 h 131"/>
                <a:gd name="T60" fmla="*/ 98 w 122"/>
                <a:gd name="T61" fmla="*/ 12 h 131"/>
                <a:gd name="T62" fmla="*/ 72 w 122"/>
                <a:gd name="T63" fmla="*/ 12 h 131"/>
                <a:gd name="T64" fmla="*/ 72 w 122"/>
                <a:gd name="T65" fmla="*/ 114 h 131"/>
                <a:gd name="T66" fmla="*/ 72 w 122"/>
                <a:gd name="T67" fmla="*/ 118 h 131"/>
                <a:gd name="T68" fmla="*/ 73 w 122"/>
                <a:gd name="T69" fmla="*/ 121 h 131"/>
                <a:gd name="T70" fmla="*/ 77 w 122"/>
                <a:gd name="T71" fmla="*/ 123 h 131"/>
                <a:gd name="T72" fmla="*/ 82 w 122"/>
                <a:gd name="T73" fmla="*/ 124 h 131"/>
                <a:gd name="T74" fmla="*/ 87 w 122"/>
                <a:gd name="T75" fmla="*/ 125 h 131"/>
                <a:gd name="T76" fmla="*/ 93 w 122"/>
                <a:gd name="T77" fmla="*/ 125 h 131"/>
                <a:gd name="T78" fmla="*/ 93 w 122"/>
                <a:gd name="T79" fmla="*/ 131 h 131"/>
                <a:gd name="T80" fmla="*/ 29 w 122"/>
                <a:gd name="T81" fmla="*/ 131 h 131"/>
                <a:gd name="T82" fmla="*/ 29 w 122"/>
                <a:gd name="T83" fmla="*/ 125 h 131"/>
                <a:gd name="T84" fmla="*/ 38 w 122"/>
                <a:gd name="T85" fmla="*/ 124 h 131"/>
                <a:gd name="T86" fmla="*/ 42 w 122"/>
                <a:gd name="T87" fmla="*/ 124 h 131"/>
                <a:gd name="T88" fmla="*/ 46 w 122"/>
                <a:gd name="T89" fmla="*/ 121 h 131"/>
                <a:gd name="T90" fmla="*/ 49 w 122"/>
                <a:gd name="T91" fmla="*/ 118 h 131"/>
                <a:gd name="T92" fmla="*/ 49 w 122"/>
                <a:gd name="T93" fmla="*/ 114 h 131"/>
                <a:gd name="T94" fmla="*/ 49 w 122"/>
                <a:gd name="T95"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31">
                  <a:moveTo>
                    <a:pt x="49" y="12"/>
                  </a:moveTo>
                  <a:lnTo>
                    <a:pt x="29" y="12"/>
                  </a:lnTo>
                  <a:lnTo>
                    <a:pt x="22" y="12"/>
                  </a:lnTo>
                  <a:lnTo>
                    <a:pt x="18" y="14"/>
                  </a:lnTo>
                  <a:lnTo>
                    <a:pt x="14" y="17"/>
                  </a:lnTo>
                  <a:lnTo>
                    <a:pt x="11" y="19"/>
                  </a:lnTo>
                  <a:lnTo>
                    <a:pt x="10" y="25"/>
                  </a:lnTo>
                  <a:lnTo>
                    <a:pt x="8" y="32"/>
                  </a:lnTo>
                  <a:lnTo>
                    <a:pt x="0" y="32"/>
                  </a:lnTo>
                  <a:lnTo>
                    <a:pt x="5" y="0"/>
                  </a:lnTo>
                  <a:lnTo>
                    <a:pt x="11" y="0"/>
                  </a:lnTo>
                  <a:lnTo>
                    <a:pt x="11" y="1"/>
                  </a:lnTo>
                  <a:lnTo>
                    <a:pt x="14" y="4"/>
                  </a:lnTo>
                  <a:lnTo>
                    <a:pt x="15" y="4"/>
                  </a:lnTo>
                  <a:lnTo>
                    <a:pt x="18" y="4"/>
                  </a:lnTo>
                  <a:lnTo>
                    <a:pt x="22" y="4"/>
                  </a:lnTo>
                  <a:lnTo>
                    <a:pt x="104" y="4"/>
                  </a:lnTo>
                  <a:lnTo>
                    <a:pt x="107" y="4"/>
                  </a:lnTo>
                  <a:lnTo>
                    <a:pt x="110" y="4"/>
                  </a:lnTo>
                  <a:lnTo>
                    <a:pt x="113" y="4"/>
                  </a:lnTo>
                  <a:lnTo>
                    <a:pt x="114" y="1"/>
                  </a:lnTo>
                  <a:lnTo>
                    <a:pt x="118" y="0"/>
                  </a:lnTo>
                  <a:lnTo>
                    <a:pt x="122" y="0"/>
                  </a:lnTo>
                  <a:lnTo>
                    <a:pt x="120" y="32"/>
                  </a:lnTo>
                  <a:lnTo>
                    <a:pt x="113" y="32"/>
                  </a:lnTo>
                  <a:lnTo>
                    <a:pt x="111" y="25"/>
                  </a:lnTo>
                  <a:lnTo>
                    <a:pt x="111" y="19"/>
                  </a:lnTo>
                  <a:lnTo>
                    <a:pt x="110" y="17"/>
                  </a:lnTo>
                  <a:lnTo>
                    <a:pt x="107" y="14"/>
                  </a:lnTo>
                  <a:lnTo>
                    <a:pt x="103" y="12"/>
                  </a:lnTo>
                  <a:lnTo>
                    <a:pt x="98" y="12"/>
                  </a:lnTo>
                  <a:lnTo>
                    <a:pt x="72" y="12"/>
                  </a:lnTo>
                  <a:lnTo>
                    <a:pt x="72" y="114"/>
                  </a:lnTo>
                  <a:lnTo>
                    <a:pt x="72" y="118"/>
                  </a:lnTo>
                  <a:lnTo>
                    <a:pt x="73" y="121"/>
                  </a:lnTo>
                  <a:lnTo>
                    <a:pt x="77" y="123"/>
                  </a:lnTo>
                  <a:lnTo>
                    <a:pt x="82" y="124"/>
                  </a:lnTo>
                  <a:lnTo>
                    <a:pt x="87" y="125"/>
                  </a:lnTo>
                  <a:lnTo>
                    <a:pt x="93" y="125"/>
                  </a:lnTo>
                  <a:lnTo>
                    <a:pt x="93" y="131"/>
                  </a:lnTo>
                  <a:lnTo>
                    <a:pt x="29" y="131"/>
                  </a:lnTo>
                  <a:lnTo>
                    <a:pt x="29" y="125"/>
                  </a:lnTo>
                  <a:lnTo>
                    <a:pt x="38" y="124"/>
                  </a:lnTo>
                  <a:lnTo>
                    <a:pt x="42" y="124"/>
                  </a:lnTo>
                  <a:lnTo>
                    <a:pt x="46" y="121"/>
                  </a:lnTo>
                  <a:lnTo>
                    <a:pt x="49" y="118"/>
                  </a:lnTo>
                  <a:lnTo>
                    <a:pt x="49" y="114"/>
                  </a:lnTo>
                  <a:lnTo>
                    <a:pt x="49"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2" name="Freeform 21"/>
            <p:cNvSpPr>
              <a:spLocks noEditPoints="1"/>
            </p:cNvSpPr>
            <p:nvPr/>
          </p:nvSpPr>
          <p:spPr bwMode="auto">
            <a:xfrm>
              <a:off x="1759053" y="7127386"/>
              <a:ext cx="168350" cy="151986"/>
            </a:xfrm>
            <a:custGeom>
              <a:avLst/>
              <a:gdLst>
                <a:gd name="T0" fmla="*/ 59 w 216"/>
                <a:gd name="T1" fmla="*/ 71 h 196"/>
                <a:gd name="T2" fmla="*/ 63 w 216"/>
                <a:gd name="T3" fmla="*/ 76 h 196"/>
                <a:gd name="T4" fmla="*/ 38 w 216"/>
                <a:gd name="T5" fmla="*/ 104 h 196"/>
                <a:gd name="T6" fmla="*/ 14 w 216"/>
                <a:gd name="T7" fmla="*/ 126 h 196"/>
                <a:gd name="T8" fmla="*/ 15 w 216"/>
                <a:gd name="T9" fmla="*/ 106 h 196"/>
                <a:gd name="T10" fmla="*/ 39 w 216"/>
                <a:gd name="T11" fmla="*/ 72 h 196"/>
                <a:gd name="T12" fmla="*/ 128 w 216"/>
                <a:gd name="T13" fmla="*/ 109 h 196"/>
                <a:gd name="T14" fmla="*/ 123 w 216"/>
                <a:gd name="T15" fmla="*/ 104 h 196"/>
                <a:gd name="T16" fmla="*/ 115 w 216"/>
                <a:gd name="T17" fmla="*/ 102 h 196"/>
                <a:gd name="T18" fmla="*/ 113 w 216"/>
                <a:gd name="T19" fmla="*/ 93 h 196"/>
                <a:gd name="T20" fmla="*/ 117 w 216"/>
                <a:gd name="T21" fmla="*/ 80 h 196"/>
                <a:gd name="T22" fmla="*/ 128 w 216"/>
                <a:gd name="T23" fmla="*/ 76 h 196"/>
                <a:gd name="T24" fmla="*/ 154 w 216"/>
                <a:gd name="T25" fmla="*/ 88 h 196"/>
                <a:gd name="T26" fmla="*/ 141 w 216"/>
                <a:gd name="T27" fmla="*/ 134 h 196"/>
                <a:gd name="T28" fmla="*/ 107 w 216"/>
                <a:gd name="T29" fmla="*/ 168 h 196"/>
                <a:gd name="T30" fmla="*/ 55 w 216"/>
                <a:gd name="T31" fmla="*/ 176 h 196"/>
                <a:gd name="T32" fmla="*/ 28 w 216"/>
                <a:gd name="T33" fmla="*/ 158 h 196"/>
                <a:gd name="T34" fmla="*/ 22 w 216"/>
                <a:gd name="T35" fmla="*/ 147 h 196"/>
                <a:gd name="T36" fmla="*/ 24 w 216"/>
                <a:gd name="T37" fmla="*/ 131 h 196"/>
                <a:gd name="T38" fmla="*/ 43 w 216"/>
                <a:gd name="T39" fmla="*/ 107 h 196"/>
                <a:gd name="T40" fmla="*/ 114 w 216"/>
                <a:gd name="T41" fmla="*/ 40 h 196"/>
                <a:gd name="T42" fmla="*/ 131 w 216"/>
                <a:gd name="T43" fmla="*/ 14 h 196"/>
                <a:gd name="T44" fmla="*/ 127 w 216"/>
                <a:gd name="T45" fmla="*/ 3 h 196"/>
                <a:gd name="T46" fmla="*/ 117 w 216"/>
                <a:gd name="T47" fmla="*/ 0 h 196"/>
                <a:gd name="T48" fmla="*/ 113 w 216"/>
                <a:gd name="T49" fmla="*/ 7 h 196"/>
                <a:gd name="T50" fmla="*/ 108 w 216"/>
                <a:gd name="T51" fmla="*/ 31 h 196"/>
                <a:gd name="T52" fmla="*/ 84 w 216"/>
                <a:gd name="T53" fmla="*/ 61 h 196"/>
                <a:gd name="T54" fmla="*/ 69 w 216"/>
                <a:gd name="T55" fmla="*/ 52 h 196"/>
                <a:gd name="T56" fmla="*/ 14 w 216"/>
                <a:gd name="T57" fmla="*/ 88 h 196"/>
                <a:gd name="T58" fmla="*/ 3 w 216"/>
                <a:gd name="T59" fmla="*/ 151 h 196"/>
                <a:gd name="T60" fmla="*/ 43 w 216"/>
                <a:gd name="T61" fmla="*/ 193 h 196"/>
                <a:gd name="T62" fmla="*/ 104 w 216"/>
                <a:gd name="T63" fmla="*/ 188 h 196"/>
                <a:gd name="T64" fmla="*/ 138 w 216"/>
                <a:gd name="T65" fmla="*/ 158 h 196"/>
                <a:gd name="T66" fmla="*/ 158 w 216"/>
                <a:gd name="T67" fmla="*/ 110 h 196"/>
                <a:gd name="T68" fmla="*/ 166 w 216"/>
                <a:gd name="T69" fmla="*/ 100 h 196"/>
                <a:gd name="T70" fmla="*/ 180 w 216"/>
                <a:gd name="T71" fmla="*/ 107 h 196"/>
                <a:gd name="T72" fmla="*/ 213 w 216"/>
                <a:gd name="T73" fmla="*/ 86 h 196"/>
                <a:gd name="T74" fmla="*/ 216 w 216"/>
                <a:gd name="T75" fmla="*/ 68 h 196"/>
                <a:gd name="T76" fmla="*/ 209 w 216"/>
                <a:gd name="T77" fmla="*/ 61 h 196"/>
                <a:gd name="T78" fmla="*/ 202 w 216"/>
                <a:gd name="T79" fmla="*/ 62 h 196"/>
                <a:gd name="T80" fmla="*/ 197 w 216"/>
                <a:gd name="T81" fmla="*/ 68 h 196"/>
                <a:gd name="T82" fmla="*/ 202 w 216"/>
                <a:gd name="T83" fmla="*/ 78 h 196"/>
                <a:gd name="T84" fmla="*/ 204 w 216"/>
                <a:gd name="T85" fmla="*/ 85 h 196"/>
                <a:gd name="T86" fmla="*/ 199 w 216"/>
                <a:gd name="T87" fmla="*/ 95 h 196"/>
                <a:gd name="T88" fmla="*/ 180 w 216"/>
                <a:gd name="T89" fmla="*/ 88 h 196"/>
                <a:gd name="T90" fmla="*/ 156 w 216"/>
                <a:gd name="T91" fmla="*/ 65 h 196"/>
                <a:gd name="T92" fmla="*/ 114 w 216"/>
                <a:gd name="T93" fmla="*/ 75 h 196"/>
                <a:gd name="T94" fmla="*/ 99 w 216"/>
                <a:gd name="T95" fmla="*/ 109 h 196"/>
                <a:gd name="T96" fmla="*/ 106 w 216"/>
                <a:gd name="T97" fmla="*/ 120 h 196"/>
                <a:gd name="T98" fmla="*/ 115 w 216"/>
                <a:gd name="T99" fmla="*/ 123 h 196"/>
                <a:gd name="T100" fmla="*/ 124 w 216"/>
                <a:gd name="T101" fmla="*/ 120 h 196"/>
                <a:gd name="T102" fmla="*/ 128 w 216"/>
                <a:gd name="T103" fmla="*/ 11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6" h="196">
                  <a:moveTo>
                    <a:pt x="52" y="68"/>
                  </a:moveTo>
                  <a:lnTo>
                    <a:pt x="56" y="69"/>
                  </a:lnTo>
                  <a:lnTo>
                    <a:pt x="59" y="71"/>
                  </a:lnTo>
                  <a:lnTo>
                    <a:pt x="62" y="72"/>
                  </a:lnTo>
                  <a:lnTo>
                    <a:pt x="63" y="73"/>
                  </a:lnTo>
                  <a:lnTo>
                    <a:pt x="63" y="76"/>
                  </a:lnTo>
                  <a:lnTo>
                    <a:pt x="63" y="78"/>
                  </a:lnTo>
                  <a:lnTo>
                    <a:pt x="63" y="79"/>
                  </a:lnTo>
                  <a:lnTo>
                    <a:pt x="38" y="104"/>
                  </a:lnTo>
                  <a:lnTo>
                    <a:pt x="27" y="116"/>
                  </a:lnTo>
                  <a:lnTo>
                    <a:pt x="17" y="128"/>
                  </a:lnTo>
                  <a:lnTo>
                    <a:pt x="14" y="126"/>
                  </a:lnTo>
                  <a:lnTo>
                    <a:pt x="14" y="123"/>
                  </a:lnTo>
                  <a:lnTo>
                    <a:pt x="14" y="120"/>
                  </a:lnTo>
                  <a:lnTo>
                    <a:pt x="15" y="106"/>
                  </a:lnTo>
                  <a:lnTo>
                    <a:pt x="21" y="92"/>
                  </a:lnTo>
                  <a:lnTo>
                    <a:pt x="29" y="79"/>
                  </a:lnTo>
                  <a:lnTo>
                    <a:pt x="39" y="72"/>
                  </a:lnTo>
                  <a:lnTo>
                    <a:pt x="52" y="68"/>
                  </a:lnTo>
                  <a:close/>
                  <a:moveTo>
                    <a:pt x="128" y="112"/>
                  </a:moveTo>
                  <a:lnTo>
                    <a:pt x="128" y="109"/>
                  </a:lnTo>
                  <a:lnTo>
                    <a:pt x="127" y="106"/>
                  </a:lnTo>
                  <a:lnTo>
                    <a:pt x="125" y="104"/>
                  </a:lnTo>
                  <a:lnTo>
                    <a:pt x="123" y="104"/>
                  </a:lnTo>
                  <a:lnTo>
                    <a:pt x="120" y="103"/>
                  </a:lnTo>
                  <a:lnTo>
                    <a:pt x="118" y="103"/>
                  </a:lnTo>
                  <a:lnTo>
                    <a:pt x="115" y="102"/>
                  </a:lnTo>
                  <a:lnTo>
                    <a:pt x="114" y="100"/>
                  </a:lnTo>
                  <a:lnTo>
                    <a:pt x="113" y="97"/>
                  </a:lnTo>
                  <a:lnTo>
                    <a:pt x="113" y="93"/>
                  </a:lnTo>
                  <a:lnTo>
                    <a:pt x="113" y="88"/>
                  </a:lnTo>
                  <a:lnTo>
                    <a:pt x="114" y="83"/>
                  </a:lnTo>
                  <a:lnTo>
                    <a:pt x="117" y="80"/>
                  </a:lnTo>
                  <a:lnTo>
                    <a:pt x="121" y="78"/>
                  </a:lnTo>
                  <a:lnTo>
                    <a:pt x="124" y="78"/>
                  </a:lnTo>
                  <a:lnTo>
                    <a:pt x="128" y="76"/>
                  </a:lnTo>
                  <a:lnTo>
                    <a:pt x="138" y="78"/>
                  </a:lnTo>
                  <a:lnTo>
                    <a:pt x="148" y="82"/>
                  </a:lnTo>
                  <a:lnTo>
                    <a:pt x="154" y="88"/>
                  </a:lnTo>
                  <a:lnTo>
                    <a:pt x="151" y="104"/>
                  </a:lnTo>
                  <a:lnTo>
                    <a:pt x="148" y="120"/>
                  </a:lnTo>
                  <a:lnTo>
                    <a:pt x="141" y="134"/>
                  </a:lnTo>
                  <a:lnTo>
                    <a:pt x="131" y="148"/>
                  </a:lnTo>
                  <a:lnTo>
                    <a:pt x="121" y="158"/>
                  </a:lnTo>
                  <a:lnTo>
                    <a:pt x="107" y="168"/>
                  </a:lnTo>
                  <a:lnTo>
                    <a:pt x="89" y="175"/>
                  </a:lnTo>
                  <a:lnTo>
                    <a:pt x="69" y="178"/>
                  </a:lnTo>
                  <a:lnTo>
                    <a:pt x="55" y="176"/>
                  </a:lnTo>
                  <a:lnTo>
                    <a:pt x="42" y="171"/>
                  </a:lnTo>
                  <a:lnTo>
                    <a:pt x="29" y="161"/>
                  </a:lnTo>
                  <a:lnTo>
                    <a:pt x="28" y="158"/>
                  </a:lnTo>
                  <a:lnTo>
                    <a:pt x="27" y="155"/>
                  </a:lnTo>
                  <a:lnTo>
                    <a:pt x="24" y="151"/>
                  </a:lnTo>
                  <a:lnTo>
                    <a:pt x="22" y="147"/>
                  </a:lnTo>
                  <a:lnTo>
                    <a:pt x="22" y="143"/>
                  </a:lnTo>
                  <a:lnTo>
                    <a:pt x="22" y="137"/>
                  </a:lnTo>
                  <a:lnTo>
                    <a:pt x="24" y="131"/>
                  </a:lnTo>
                  <a:lnTo>
                    <a:pt x="27" y="127"/>
                  </a:lnTo>
                  <a:lnTo>
                    <a:pt x="29" y="123"/>
                  </a:lnTo>
                  <a:lnTo>
                    <a:pt x="43" y="107"/>
                  </a:lnTo>
                  <a:lnTo>
                    <a:pt x="55" y="96"/>
                  </a:lnTo>
                  <a:lnTo>
                    <a:pt x="107" y="47"/>
                  </a:lnTo>
                  <a:lnTo>
                    <a:pt x="114" y="40"/>
                  </a:lnTo>
                  <a:lnTo>
                    <a:pt x="123" y="30"/>
                  </a:lnTo>
                  <a:lnTo>
                    <a:pt x="128" y="21"/>
                  </a:lnTo>
                  <a:lnTo>
                    <a:pt x="131" y="14"/>
                  </a:lnTo>
                  <a:lnTo>
                    <a:pt x="131" y="9"/>
                  </a:lnTo>
                  <a:lnTo>
                    <a:pt x="130" y="6"/>
                  </a:lnTo>
                  <a:lnTo>
                    <a:pt x="127" y="3"/>
                  </a:lnTo>
                  <a:lnTo>
                    <a:pt x="124" y="0"/>
                  </a:lnTo>
                  <a:lnTo>
                    <a:pt x="120" y="0"/>
                  </a:lnTo>
                  <a:lnTo>
                    <a:pt x="117" y="0"/>
                  </a:lnTo>
                  <a:lnTo>
                    <a:pt x="115" y="3"/>
                  </a:lnTo>
                  <a:lnTo>
                    <a:pt x="114" y="4"/>
                  </a:lnTo>
                  <a:lnTo>
                    <a:pt x="113" y="7"/>
                  </a:lnTo>
                  <a:lnTo>
                    <a:pt x="113" y="11"/>
                  </a:lnTo>
                  <a:lnTo>
                    <a:pt x="113" y="21"/>
                  </a:lnTo>
                  <a:lnTo>
                    <a:pt x="108" y="31"/>
                  </a:lnTo>
                  <a:lnTo>
                    <a:pt x="100" y="42"/>
                  </a:lnTo>
                  <a:lnTo>
                    <a:pt x="91" y="52"/>
                  </a:lnTo>
                  <a:lnTo>
                    <a:pt x="84" y="61"/>
                  </a:lnTo>
                  <a:lnTo>
                    <a:pt x="79" y="55"/>
                  </a:lnTo>
                  <a:lnTo>
                    <a:pt x="73" y="52"/>
                  </a:lnTo>
                  <a:lnTo>
                    <a:pt x="69" y="52"/>
                  </a:lnTo>
                  <a:lnTo>
                    <a:pt x="48" y="56"/>
                  </a:lnTo>
                  <a:lnTo>
                    <a:pt x="29" y="69"/>
                  </a:lnTo>
                  <a:lnTo>
                    <a:pt x="14" y="88"/>
                  </a:lnTo>
                  <a:lnTo>
                    <a:pt x="4" y="107"/>
                  </a:lnTo>
                  <a:lnTo>
                    <a:pt x="0" y="128"/>
                  </a:lnTo>
                  <a:lnTo>
                    <a:pt x="3" y="151"/>
                  </a:lnTo>
                  <a:lnTo>
                    <a:pt x="12" y="171"/>
                  </a:lnTo>
                  <a:lnTo>
                    <a:pt x="27" y="185"/>
                  </a:lnTo>
                  <a:lnTo>
                    <a:pt x="43" y="193"/>
                  </a:lnTo>
                  <a:lnTo>
                    <a:pt x="66" y="196"/>
                  </a:lnTo>
                  <a:lnTo>
                    <a:pt x="87" y="195"/>
                  </a:lnTo>
                  <a:lnTo>
                    <a:pt x="104" y="188"/>
                  </a:lnTo>
                  <a:lnTo>
                    <a:pt x="118" y="179"/>
                  </a:lnTo>
                  <a:lnTo>
                    <a:pt x="130" y="169"/>
                  </a:lnTo>
                  <a:lnTo>
                    <a:pt x="138" y="158"/>
                  </a:lnTo>
                  <a:lnTo>
                    <a:pt x="145" y="148"/>
                  </a:lnTo>
                  <a:lnTo>
                    <a:pt x="154" y="128"/>
                  </a:lnTo>
                  <a:lnTo>
                    <a:pt x="158" y="110"/>
                  </a:lnTo>
                  <a:lnTo>
                    <a:pt x="159" y="93"/>
                  </a:lnTo>
                  <a:lnTo>
                    <a:pt x="162" y="96"/>
                  </a:lnTo>
                  <a:lnTo>
                    <a:pt x="166" y="100"/>
                  </a:lnTo>
                  <a:lnTo>
                    <a:pt x="170" y="103"/>
                  </a:lnTo>
                  <a:lnTo>
                    <a:pt x="176" y="106"/>
                  </a:lnTo>
                  <a:lnTo>
                    <a:pt x="180" y="107"/>
                  </a:lnTo>
                  <a:lnTo>
                    <a:pt x="193" y="104"/>
                  </a:lnTo>
                  <a:lnTo>
                    <a:pt x="204" y="96"/>
                  </a:lnTo>
                  <a:lnTo>
                    <a:pt x="213" y="86"/>
                  </a:lnTo>
                  <a:lnTo>
                    <a:pt x="216" y="73"/>
                  </a:lnTo>
                  <a:lnTo>
                    <a:pt x="216" y="71"/>
                  </a:lnTo>
                  <a:lnTo>
                    <a:pt x="216" y="68"/>
                  </a:lnTo>
                  <a:lnTo>
                    <a:pt x="214" y="65"/>
                  </a:lnTo>
                  <a:lnTo>
                    <a:pt x="211" y="62"/>
                  </a:lnTo>
                  <a:lnTo>
                    <a:pt x="209" y="61"/>
                  </a:lnTo>
                  <a:lnTo>
                    <a:pt x="204" y="61"/>
                  </a:lnTo>
                  <a:lnTo>
                    <a:pt x="203" y="61"/>
                  </a:lnTo>
                  <a:lnTo>
                    <a:pt x="202" y="62"/>
                  </a:lnTo>
                  <a:lnTo>
                    <a:pt x="199" y="64"/>
                  </a:lnTo>
                  <a:lnTo>
                    <a:pt x="197" y="66"/>
                  </a:lnTo>
                  <a:lnTo>
                    <a:pt x="197" y="68"/>
                  </a:lnTo>
                  <a:lnTo>
                    <a:pt x="197" y="72"/>
                  </a:lnTo>
                  <a:lnTo>
                    <a:pt x="199" y="75"/>
                  </a:lnTo>
                  <a:lnTo>
                    <a:pt x="202" y="78"/>
                  </a:lnTo>
                  <a:lnTo>
                    <a:pt x="203" y="80"/>
                  </a:lnTo>
                  <a:lnTo>
                    <a:pt x="204" y="82"/>
                  </a:lnTo>
                  <a:lnTo>
                    <a:pt x="204" y="85"/>
                  </a:lnTo>
                  <a:lnTo>
                    <a:pt x="204" y="89"/>
                  </a:lnTo>
                  <a:lnTo>
                    <a:pt x="202" y="92"/>
                  </a:lnTo>
                  <a:lnTo>
                    <a:pt x="199" y="95"/>
                  </a:lnTo>
                  <a:lnTo>
                    <a:pt x="194" y="96"/>
                  </a:lnTo>
                  <a:lnTo>
                    <a:pt x="186" y="93"/>
                  </a:lnTo>
                  <a:lnTo>
                    <a:pt x="180" y="88"/>
                  </a:lnTo>
                  <a:lnTo>
                    <a:pt x="173" y="79"/>
                  </a:lnTo>
                  <a:lnTo>
                    <a:pt x="166" y="72"/>
                  </a:lnTo>
                  <a:lnTo>
                    <a:pt x="156" y="65"/>
                  </a:lnTo>
                  <a:lnTo>
                    <a:pt x="145" y="64"/>
                  </a:lnTo>
                  <a:lnTo>
                    <a:pt x="130" y="66"/>
                  </a:lnTo>
                  <a:lnTo>
                    <a:pt x="114" y="75"/>
                  </a:lnTo>
                  <a:lnTo>
                    <a:pt x="103" y="88"/>
                  </a:lnTo>
                  <a:lnTo>
                    <a:pt x="99" y="104"/>
                  </a:lnTo>
                  <a:lnTo>
                    <a:pt x="99" y="109"/>
                  </a:lnTo>
                  <a:lnTo>
                    <a:pt x="101" y="114"/>
                  </a:lnTo>
                  <a:lnTo>
                    <a:pt x="103" y="117"/>
                  </a:lnTo>
                  <a:lnTo>
                    <a:pt x="106" y="120"/>
                  </a:lnTo>
                  <a:lnTo>
                    <a:pt x="110" y="121"/>
                  </a:lnTo>
                  <a:lnTo>
                    <a:pt x="113" y="123"/>
                  </a:lnTo>
                  <a:lnTo>
                    <a:pt x="115" y="123"/>
                  </a:lnTo>
                  <a:lnTo>
                    <a:pt x="118" y="123"/>
                  </a:lnTo>
                  <a:lnTo>
                    <a:pt x="121" y="121"/>
                  </a:lnTo>
                  <a:lnTo>
                    <a:pt x="124" y="120"/>
                  </a:lnTo>
                  <a:lnTo>
                    <a:pt x="127" y="119"/>
                  </a:lnTo>
                  <a:lnTo>
                    <a:pt x="128" y="116"/>
                  </a:lnTo>
                  <a:lnTo>
                    <a:pt x="128" y="1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3" name="Freeform 22"/>
            <p:cNvSpPr>
              <a:spLocks/>
            </p:cNvSpPr>
            <p:nvPr/>
          </p:nvSpPr>
          <p:spPr bwMode="auto">
            <a:xfrm>
              <a:off x="2128321" y="7151938"/>
              <a:ext cx="63132" cy="102882"/>
            </a:xfrm>
            <a:custGeom>
              <a:avLst/>
              <a:gdLst>
                <a:gd name="T0" fmla="*/ 0 w 82"/>
                <a:gd name="T1" fmla="*/ 97 h 131"/>
                <a:gd name="T2" fmla="*/ 6 w 82"/>
                <a:gd name="T3" fmla="*/ 97 h 131"/>
                <a:gd name="T4" fmla="*/ 10 w 82"/>
                <a:gd name="T5" fmla="*/ 108 h 131"/>
                <a:gd name="T6" fmla="*/ 17 w 82"/>
                <a:gd name="T7" fmla="*/ 117 h 131"/>
                <a:gd name="T8" fmla="*/ 26 w 82"/>
                <a:gd name="T9" fmla="*/ 122 h 131"/>
                <a:gd name="T10" fmla="*/ 39 w 82"/>
                <a:gd name="T11" fmla="*/ 125 h 131"/>
                <a:gd name="T12" fmla="*/ 51 w 82"/>
                <a:gd name="T13" fmla="*/ 122 h 131"/>
                <a:gd name="T14" fmla="*/ 58 w 82"/>
                <a:gd name="T15" fmla="*/ 117 h 131"/>
                <a:gd name="T16" fmla="*/ 63 w 82"/>
                <a:gd name="T17" fmla="*/ 110 h 131"/>
                <a:gd name="T18" fmla="*/ 64 w 82"/>
                <a:gd name="T19" fmla="*/ 103 h 131"/>
                <a:gd name="T20" fmla="*/ 61 w 82"/>
                <a:gd name="T21" fmla="*/ 93 h 131"/>
                <a:gd name="T22" fmla="*/ 53 w 82"/>
                <a:gd name="T23" fmla="*/ 86 h 131"/>
                <a:gd name="T24" fmla="*/ 39 w 82"/>
                <a:gd name="T25" fmla="*/ 76 h 131"/>
                <a:gd name="T26" fmla="*/ 22 w 82"/>
                <a:gd name="T27" fmla="*/ 66 h 131"/>
                <a:gd name="T28" fmla="*/ 10 w 82"/>
                <a:gd name="T29" fmla="*/ 56 h 131"/>
                <a:gd name="T30" fmla="*/ 5 w 82"/>
                <a:gd name="T31" fmla="*/ 45 h 131"/>
                <a:gd name="T32" fmla="*/ 3 w 82"/>
                <a:gd name="T33" fmla="*/ 32 h 131"/>
                <a:gd name="T34" fmla="*/ 6 w 82"/>
                <a:gd name="T35" fmla="*/ 19 h 131"/>
                <a:gd name="T36" fmla="*/ 15 w 82"/>
                <a:gd name="T37" fmla="*/ 9 h 131"/>
                <a:gd name="T38" fmla="*/ 26 w 82"/>
                <a:gd name="T39" fmla="*/ 2 h 131"/>
                <a:gd name="T40" fmla="*/ 41 w 82"/>
                <a:gd name="T41" fmla="*/ 0 h 131"/>
                <a:gd name="T42" fmla="*/ 51 w 82"/>
                <a:gd name="T43" fmla="*/ 0 h 131"/>
                <a:gd name="T44" fmla="*/ 63 w 82"/>
                <a:gd name="T45" fmla="*/ 1 h 131"/>
                <a:gd name="T46" fmla="*/ 72 w 82"/>
                <a:gd name="T47" fmla="*/ 1 h 131"/>
                <a:gd name="T48" fmla="*/ 74 w 82"/>
                <a:gd name="T49" fmla="*/ 26 h 131"/>
                <a:gd name="T50" fmla="*/ 70 w 82"/>
                <a:gd name="T51" fmla="*/ 26 h 131"/>
                <a:gd name="T52" fmla="*/ 67 w 82"/>
                <a:gd name="T53" fmla="*/ 18 h 131"/>
                <a:gd name="T54" fmla="*/ 61 w 82"/>
                <a:gd name="T55" fmla="*/ 11 h 131"/>
                <a:gd name="T56" fmla="*/ 54 w 82"/>
                <a:gd name="T57" fmla="*/ 7 h 131"/>
                <a:gd name="T58" fmla="*/ 41 w 82"/>
                <a:gd name="T59" fmla="*/ 4 h 131"/>
                <a:gd name="T60" fmla="*/ 36 w 82"/>
                <a:gd name="T61" fmla="*/ 5 h 131"/>
                <a:gd name="T62" fmla="*/ 29 w 82"/>
                <a:gd name="T63" fmla="*/ 9 h 131"/>
                <a:gd name="T64" fmla="*/ 24 w 82"/>
                <a:gd name="T65" fmla="*/ 14 h 131"/>
                <a:gd name="T66" fmla="*/ 22 w 82"/>
                <a:gd name="T67" fmla="*/ 19 h 131"/>
                <a:gd name="T68" fmla="*/ 20 w 82"/>
                <a:gd name="T69" fmla="*/ 26 h 131"/>
                <a:gd name="T70" fmla="*/ 22 w 82"/>
                <a:gd name="T71" fmla="*/ 33 h 131"/>
                <a:gd name="T72" fmla="*/ 26 w 82"/>
                <a:gd name="T73" fmla="*/ 40 h 131"/>
                <a:gd name="T74" fmla="*/ 34 w 82"/>
                <a:gd name="T75" fmla="*/ 48 h 131"/>
                <a:gd name="T76" fmla="*/ 50 w 82"/>
                <a:gd name="T77" fmla="*/ 56 h 131"/>
                <a:gd name="T78" fmla="*/ 67 w 82"/>
                <a:gd name="T79" fmla="*/ 64 h 131"/>
                <a:gd name="T80" fmla="*/ 77 w 82"/>
                <a:gd name="T81" fmla="*/ 73 h 131"/>
                <a:gd name="T82" fmla="*/ 81 w 82"/>
                <a:gd name="T83" fmla="*/ 83 h 131"/>
                <a:gd name="T84" fmla="*/ 82 w 82"/>
                <a:gd name="T85" fmla="*/ 94 h 131"/>
                <a:gd name="T86" fmla="*/ 79 w 82"/>
                <a:gd name="T87" fmla="*/ 110 h 131"/>
                <a:gd name="T88" fmla="*/ 70 w 82"/>
                <a:gd name="T89" fmla="*/ 121 h 131"/>
                <a:gd name="T90" fmla="*/ 55 w 82"/>
                <a:gd name="T91" fmla="*/ 128 h 131"/>
                <a:gd name="T92" fmla="*/ 36 w 82"/>
                <a:gd name="T93" fmla="*/ 131 h 131"/>
                <a:gd name="T94" fmla="*/ 20 w 82"/>
                <a:gd name="T95" fmla="*/ 128 h 131"/>
                <a:gd name="T96" fmla="*/ 3 w 82"/>
                <a:gd name="T97" fmla="*/ 125 h 131"/>
                <a:gd name="T98" fmla="*/ 0 w 82"/>
                <a:gd name="T99" fmla="*/ 9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2" h="131">
                  <a:moveTo>
                    <a:pt x="0" y="97"/>
                  </a:moveTo>
                  <a:lnTo>
                    <a:pt x="6" y="97"/>
                  </a:lnTo>
                  <a:lnTo>
                    <a:pt x="10" y="108"/>
                  </a:lnTo>
                  <a:lnTo>
                    <a:pt x="17" y="117"/>
                  </a:lnTo>
                  <a:lnTo>
                    <a:pt x="26" y="122"/>
                  </a:lnTo>
                  <a:lnTo>
                    <a:pt x="39" y="125"/>
                  </a:lnTo>
                  <a:lnTo>
                    <a:pt x="51" y="122"/>
                  </a:lnTo>
                  <a:lnTo>
                    <a:pt x="58" y="117"/>
                  </a:lnTo>
                  <a:lnTo>
                    <a:pt x="63" y="110"/>
                  </a:lnTo>
                  <a:lnTo>
                    <a:pt x="64" y="103"/>
                  </a:lnTo>
                  <a:lnTo>
                    <a:pt x="61" y="93"/>
                  </a:lnTo>
                  <a:lnTo>
                    <a:pt x="53" y="86"/>
                  </a:lnTo>
                  <a:lnTo>
                    <a:pt x="39" y="76"/>
                  </a:lnTo>
                  <a:lnTo>
                    <a:pt x="22" y="66"/>
                  </a:lnTo>
                  <a:lnTo>
                    <a:pt x="10" y="56"/>
                  </a:lnTo>
                  <a:lnTo>
                    <a:pt x="5" y="45"/>
                  </a:lnTo>
                  <a:lnTo>
                    <a:pt x="3" y="32"/>
                  </a:lnTo>
                  <a:lnTo>
                    <a:pt x="6" y="19"/>
                  </a:lnTo>
                  <a:lnTo>
                    <a:pt x="15" y="9"/>
                  </a:lnTo>
                  <a:lnTo>
                    <a:pt x="26" y="2"/>
                  </a:lnTo>
                  <a:lnTo>
                    <a:pt x="41" y="0"/>
                  </a:lnTo>
                  <a:lnTo>
                    <a:pt x="51" y="0"/>
                  </a:lnTo>
                  <a:lnTo>
                    <a:pt x="63" y="1"/>
                  </a:lnTo>
                  <a:lnTo>
                    <a:pt x="72" y="1"/>
                  </a:lnTo>
                  <a:lnTo>
                    <a:pt x="74" y="26"/>
                  </a:lnTo>
                  <a:lnTo>
                    <a:pt x="70" y="26"/>
                  </a:lnTo>
                  <a:lnTo>
                    <a:pt x="67" y="18"/>
                  </a:lnTo>
                  <a:lnTo>
                    <a:pt x="61" y="11"/>
                  </a:lnTo>
                  <a:lnTo>
                    <a:pt x="54" y="7"/>
                  </a:lnTo>
                  <a:lnTo>
                    <a:pt x="41" y="4"/>
                  </a:lnTo>
                  <a:lnTo>
                    <a:pt x="36" y="5"/>
                  </a:lnTo>
                  <a:lnTo>
                    <a:pt x="29" y="9"/>
                  </a:lnTo>
                  <a:lnTo>
                    <a:pt x="24" y="14"/>
                  </a:lnTo>
                  <a:lnTo>
                    <a:pt x="22" y="19"/>
                  </a:lnTo>
                  <a:lnTo>
                    <a:pt x="20" y="26"/>
                  </a:lnTo>
                  <a:lnTo>
                    <a:pt x="22" y="33"/>
                  </a:lnTo>
                  <a:lnTo>
                    <a:pt x="26" y="40"/>
                  </a:lnTo>
                  <a:lnTo>
                    <a:pt x="34" y="48"/>
                  </a:lnTo>
                  <a:lnTo>
                    <a:pt x="50" y="56"/>
                  </a:lnTo>
                  <a:lnTo>
                    <a:pt x="67" y="64"/>
                  </a:lnTo>
                  <a:lnTo>
                    <a:pt x="77" y="73"/>
                  </a:lnTo>
                  <a:lnTo>
                    <a:pt x="81" y="83"/>
                  </a:lnTo>
                  <a:lnTo>
                    <a:pt x="82" y="94"/>
                  </a:lnTo>
                  <a:lnTo>
                    <a:pt x="79" y="110"/>
                  </a:lnTo>
                  <a:lnTo>
                    <a:pt x="70" y="121"/>
                  </a:lnTo>
                  <a:lnTo>
                    <a:pt x="55" y="128"/>
                  </a:lnTo>
                  <a:lnTo>
                    <a:pt x="36" y="131"/>
                  </a:lnTo>
                  <a:lnTo>
                    <a:pt x="20" y="128"/>
                  </a:lnTo>
                  <a:lnTo>
                    <a:pt x="3" y="125"/>
                  </a:lnTo>
                  <a:lnTo>
                    <a:pt x="0" y="9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4" name="Freeform 23"/>
            <p:cNvSpPr>
              <a:spLocks/>
            </p:cNvSpPr>
            <p:nvPr/>
          </p:nvSpPr>
          <p:spPr bwMode="auto">
            <a:xfrm>
              <a:off x="2284258" y="7153107"/>
              <a:ext cx="107557" cy="100545"/>
            </a:xfrm>
            <a:custGeom>
              <a:avLst/>
              <a:gdLst>
                <a:gd name="T0" fmla="*/ 19 w 139"/>
                <a:gd name="T1" fmla="*/ 17 h 130"/>
                <a:gd name="T2" fmla="*/ 19 w 139"/>
                <a:gd name="T3" fmla="*/ 13 h 130"/>
                <a:gd name="T4" fmla="*/ 17 w 139"/>
                <a:gd name="T5" fmla="*/ 10 h 130"/>
                <a:gd name="T6" fmla="*/ 14 w 139"/>
                <a:gd name="T7" fmla="*/ 8 h 130"/>
                <a:gd name="T8" fmla="*/ 11 w 139"/>
                <a:gd name="T9" fmla="*/ 7 h 130"/>
                <a:gd name="T10" fmla="*/ 8 w 139"/>
                <a:gd name="T11" fmla="*/ 7 h 130"/>
                <a:gd name="T12" fmla="*/ 4 w 139"/>
                <a:gd name="T13" fmla="*/ 6 h 130"/>
                <a:gd name="T14" fmla="*/ 0 w 139"/>
                <a:gd name="T15" fmla="*/ 6 h 130"/>
                <a:gd name="T16" fmla="*/ 0 w 139"/>
                <a:gd name="T17" fmla="*/ 0 h 130"/>
                <a:gd name="T18" fmla="*/ 58 w 139"/>
                <a:gd name="T19" fmla="*/ 0 h 130"/>
                <a:gd name="T20" fmla="*/ 58 w 139"/>
                <a:gd name="T21" fmla="*/ 6 h 130"/>
                <a:gd name="T22" fmla="*/ 55 w 139"/>
                <a:gd name="T23" fmla="*/ 6 h 130"/>
                <a:gd name="T24" fmla="*/ 51 w 139"/>
                <a:gd name="T25" fmla="*/ 7 h 130"/>
                <a:gd name="T26" fmla="*/ 48 w 139"/>
                <a:gd name="T27" fmla="*/ 7 h 130"/>
                <a:gd name="T28" fmla="*/ 45 w 139"/>
                <a:gd name="T29" fmla="*/ 8 h 130"/>
                <a:gd name="T30" fmla="*/ 43 w 139"/>
                <a:gd name="T31" fmla="*/ 10 h 130"/>
                <a:gd name="T32" fmla="*/ 42 w 139"/>
                <a:gd name="T33" fmla="*/ 13 h 130"/>
                <a:gd name="T34" fmla="*/ 41 w 139"/>
                <a:gd name="T35" fmla="*/ 17 h 130"/>
                <a:gd name="T36" fmla="*/ 41 w 139"/>
                <a:gd name="T37" fmla="*/ 86 h 130"/>
                <a:gd name="T38" fmla="*/ 43 w 139"/>
                <a:gd name="T39" fmla="*/ 102 h 130"/>
                <a:gd name="T40" fmla="*/ 51 w 139"/>
                <a:gd name="T41" fmla="*/ 111 h 130"/>
                <a:gd name="T42" fmla="*/ 62 w 139"/>
                <a:gd name="T43" fmla="*/ 117 h 130"/>
                <a:gd name="T44" fmla="*/ 77 w 139"/>
                <a:gd name="T45" fmla="*/ 119 h 130"/>
                <a:gd name="T46" fmla="*/ 91 w 139"/>
                <a:gd name="T47" fmla="*/ 116 h 130"/>
                <a:gd name="T48" fmla="*/ 101 w 139"/>
                <a:gd name="T49" fmla="*/ 110 h 130"/>
                <a:gd name="T50" fmla="*/ 108 w 139"/>
                <a:gd name="T51" fmla="*/ 102 h 130"/>
                <a:gd name="T52" fmla="*/ 111 w 139"/>
                <a:gd name="T53" fmla="*/ 90 h 130"/>
                <a:gd name="T54" fmla="*/ 113 w 139"/>
                <a:gd name="T55" fmla="*/ 79 h 130"/>
                <a:gd name="T56" fmla="*/ 113 w 139"/>
                <a:gd name="T57" fmla="*/ 65 h 130"/>
                <a:gd name="T58" fmla="*/ 113 w 139"/>
                <a:gd name="T59" fmla="*/ 37 h 130"/>
                <a:gd name="T60" fmla="*/ 111 w 139"/>
                <a:gd name="T61" fmla="*/ 20 h 130"/>
                <a:gd name="T62" fmla="*/ 108 w 139"/>
                <a:gd name="T63" fmla="*/ 11 h 130"/>
                <a:gd name="T64" fmla="*/ 103 w 139"/>
                <a:gd name="T65" fmla="*/ 7 h 130"/>
                <a:gd name="T66" fmla="*/ 90 w 139"/>
                <a:gd name="T67" fmla="*/ 6 h 130"/>
                <a:gd name="T68" fmla="*/ 90 w 139"/>
                <a:gd name="T69" fmla="*/ 0 h 130"/>
                <a:gd name="T70" fmla="*/ 139 w 139"/>
                <a:gd name="T71" fmla="*/ 0 h 130"/>
                <a:gd name="T72" fmla="*/ 139 w 139"/>
                <a:gd name="T73" fmla="*/ 6 h 130"/>
                <a:gd name="T74" fmla="*/ 135 w 139"/>
                <a:gd name="T75" fmla="*/ 6 h 130"/>
                <a:gd name="T76" fmla="*/ 132 w 139"/>
                <a:gd name="T77" fmla="*/ 7 h 130"/>
                <a:gd name="T78" fmla="*/ 128 w 139"/>
                <a:gd name="T79" fmla="*/ 8 h 130"/>
                <a:gd name="T80" fmla="*/ 127 w 139"/>
                <a:gd name="T81" fmla="*/ 11 h 130"/>
                <a:gd name="T82" fmla="*/ 125 w 139"/>
                <a:gd name="T83" fmla="*/ 14 h 130"/>
                <a:gd name="T84" fmla="*/ 124 w 139"/>
                <a:gd name="T85" fmla="*/ 18 h 130"/>
                <a:gd name="T86" fmla="*/ 124 w 139"/>
                <a:gd name="T87" fmla="*/ 25 h 130"/>
                <a:gd name="T88" fmla="*/ 124 w 139"/>
                <a:gd name="T89" fmla="*/ 78 h 130"/>
                <a:gd name="T90" fmla="*/ 121 w 139"/>
                <a:gd name="T91" fmla="*/ 95 h 130"/>
                <a:gd name="T92" fmla="*/ 115 w 139"/>
                <a:gd name="T93" fmla="*/ 109 h 130"/>
                <a:gd name="T94" fmla="*/ 107 w 139"/>
                <a:gd name="T95" fmla="*/ 120 h 130"/>
                <a:gd name="T96" fmla="*/ 91 w 139"/>
                <a:gd name="T97" fmla="*/ 127 h 130"/>
                <a:gd name="T98" fmla="*/ 72 w 139"/>
                <a:gd name="T99" fmla="*/ 130 h 130"/>
                <a:gd name="T100" fmla="*/ 53 w 139"/>
                <a:gd name="T101" fmla="*/ 128 h 130"/>
                <a:gd name="T102" fmla="*/ 39 w 139"/>
                <a:gd name="T103" fmla="*/ 123 h 130"/>
                <a:gd name="T104" fmla="*/ 28 w 139"/>
                <a:gd name="T105" fmla="*/ 116 h 130"/>
                <a:gd name="T106" fmla="*/ 22 w 139"/>
                <a:gd name="T107" fmla="*/ 104 h 130"/>
                <a:gd name="T108" fmla="*/ 19 w 139"/>
                <a:gd name="T109" fmla="*/ 87 h 130"/>
                <a:gd name="T110" fmla="*/ 19 w 139"/>
                <a:gd name="T111" fmla="*/ 1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 h="130">
                  <a:moveTo>
                    <a:pt x="19" y="17"/>
                  </a:moveTo>
                  <a:lnTo>
                    <a:pt x="19" y="13"/>
                  </a:lnTo>
                  <a:lnTo>
                    <a:pt x="17" y="10"/>
                  </a:lnTo>
                  <a:lnTo>
                    <a:pt x="14" y="8"/>
                  </a:lnTo>
                  <a:lnTo>
                    <a:pt x="11" y="7"/>
                  </a:lnTo>
                  <a:lnTo>
                    <a:pt x="8" y="7"/>
                  </a:lnTo>
                  <a:lnTo>
                    <a:pt x="4" y="6"/>
                  </a:lnTo>
                  <a:lnTo>
                    <a:pt x="0" y="6"/>
                  </a:lnTo>
                  <a:lnTo>
                    <a:pt x="0" y="0"/>
                  </a:lnTo>
                  <a:lnTo>
                    <a:pt x="58" y="0"/>
                  </a:lnTo>
                  <a:lnTo>
                    <a:pt x="58" y="6"/>
                  </a:lnTo>
                  <a:lnTo>
                    <a:pt x="55" y="6"/>
                  </a:lnTo>
                  <a:lnTo>
                    <a:pt x="51" y="7"/>
                  </a:lnTo>
                  <a:lnTo>
                    <a:pt x="48" y="7"/>
                  </a:lnTo>
                  <a:lnTo>
                    <a:pt x="45" y="8"/>
                  </a:lnTo>
                  <a:lnTo>
                    <a:pt x="43" y="10"/>
                  </a:lnTo>
                  <a:lnTo>
                    <a:pt x="42" y="13"/>
                  </a:lnTo>
                  <a:lnTo>
                    <a:pt x="41" y="17"/>
                  </a:lnTo>
                  <a:lnTo>
                    <a:pt x="41" y="86"/>
                  </a:lnTo>
                  <a:lnTo>
                    <a:pt x="43" y="102"/>
                  </a:lnTo>
                  <a:lnTo>
                    <a:pt x="51" y="111"/>
                  </a:lnTo>
                  <a:lnTo>
                    <a:pt x="62" y="117"/>
                  </a:lnTo>
                  <a:lnTo>
                    <a:pt x="77" y="119"/>
                  </a:lnTo>
                  <a:lnTo>
                    <a:pt x="91" y="116"/>
                  </a:lnTo>
                  <a:lnTo>
                    <a:pt x="101" y="110"/>
                  </a:lnTo>
                  <a:lnTo>
                    <a:pt x="108" y="102"/>
                  </a:lnTo>
                  <a:lnTo>
                    <a:pt x="111" y="90"/>
                  </a:lnTo>
                  <a:lnTo>
                    <a:pt x="113" y="79"/>
                  </a:lnTo>
                  <a:lnTo>
                    <a:pt x="113" y="65"/>
                  </a:lnTo>
                  <a:lnTo>
                    <a:pt x="113" y="37"/>
                  </a:lnTo>
                  <a:lnTo>
                    <a:pt x="111" y="20"/>
                  </a:lnTo>
                  <a:lnTo>
                    <a:pt x="108" y="11"/>
                  </a:lnTo>
                  <a:lnTo>
                    <a:pt x="103" y="7"/>
                  </a:lnTo>
                  <a:lnTo>
                    <a:pt x="90" y="6"/>
                  </a:lnTo>
                  <a:lnTo>
                    <a:pt x="90" y="0"/>
                  </a:lnTo>
                  <a:lnTo>
                    <a:pt x="139" y="0"/>
                  </a:lnTo>
                  <a:lnTo>
                    <a:pt x="139" y="6"/>
                  </a:lnTo>
                  <a:lnTo>
                    <a:pt x="135" y="6"/>
                  </a:lnTo>
                  <a:lnTo>
                    <a:pt x="132" y="7"/>
                  </a:lnTo>
                  <a:lnTo>
                    <a:pt x="128" y="8"/>
                  </a:lnTo>
                  <a:lnTo>
                    <a:pt x="127" y="11"/>
                  </a:lnTo>
                  <a:lnTo>
                    <a:pt x="125" y="14"/>
                  </a:lnTo>
                  <a:lnTo>
                    <a:pt x="124" y="18"/>
                  </a:lnTo>
                  <a:lnTo>
                    <a:pt x="124" y="25"/>
                  </a:lnTo>
                  <a:lnTo>
                    <a:pt x="124" y="78"/>
                  </a:lnTo>
                  <a:lnTo>
                    <a:pt x="121" y="95"/>
                  </a:lnTo>
                  <a:lnTo>
                    <a:pt x="115" y="109"/>
                  </a:lnTo>
                  <a:lnTo>
                    <a:pt x="107" y="120"/>
                  </a:lnTo>
                  <a:lnTo>
                    <a:pt x="91" y="127"/>
                  </a:lnTo>
                  <a:lnTo>
                    <a:pt x="72" y="130"/>
                  </a:lnTo>
                  <a:lnTo>
                    <a:pt x="53" y="128"/>
                  </a:lnTo>
                  <a:lnTo>
                    <a:pt x="39" y="123"/>
                  </a:lnTo>
                  <a:lnTo>
                    <a:pt x="28" y="116"/>
                  </a:lnTo>
                  <a:lnTo>
                    <a:pt x="22" y="104"/>
                  </a:lnTo>
                  <a:lnTo>
                    <a:pt x="19" y="87"/>
                  </a:lnTo>
                  <a:lnTo>
                    <a:pt x="19"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5" name="Freeform 24"/>
            <p:cNvSpPr>
              <a:spLocks/>
            </p:cNvSpPr>
            <p:nvPr/>
          </p:nvSpPr>
          <p:spPr bwMode="auto">
            <a:xfrm>
              <a:off x="2484620" y="7154276"/>
              <a:ext cx="86514" cy="98206"/>
            </a:xfrm>
            <a:custGeom>
              <a:avLst/>
              <a:gdLst>
                <a:gd name="T0" fmla="*/ 20 w 110"/>
                <a:gd name="T1" fmla="*/ 20 h 127"/>
                <a:gd name="T2" fmla="*/ 20 w 110"/>
                <a:gd name="T3" fmla="*/ 15 h 127"/>
                <a:gd name="T4" fmla="*/ 18 w 110"/>
                <a:gd name="T5" fmla="*/ 11 h 127"/>
                <a:gd name="T6" fmla="*/ 15 w 110"/>
                <a:gd name="T7" fmla="*/ 8 h 127"/>
                <a:gd name="T8" fmla="*/ 11 w 110"/>
                <a:gd name="T9" fmla="*/ 7 h 127"/>
                <a:gd name="T10" fmla="*/ 7 w 110"/>
                <a:gd name="T11" fmla="*/ 6 h 127"/>
                <a:gd name="T12" fmla="*/ 0 w 110"/>
                <a:gd name="T13" fmla="*/ 6 h 127"/>
                <a:gd name="T14" fmla="*/ 0 w 110"/>
                <a:gd name="T15" fmla="*/ 0 h 127"/>
                <a:gd name="T16" fmla="*/ 61 w 110"/>
                <a:gd name="T17" fmla="*/ 0 h 127"/>
                <a:gd name="T18" fmla="*/ 61 w 110"/>
                <a:gd name="T19" fmla="*/ 6 h 127"/>
                <a:gd name="T20" fmla="*/ 55 w 110"/>
                <a:gd name="T21" fmla="*/ 6 h 127"/>
                <a:gd name="T22" fmla="*/ 51 w 110"/>
                <a:gd name="T23" fmla="*/ 7 h 127"/>
                <a:gd name="T24" fmla="*/ 46 w 110"/>
                <a:gd name="T25" fmla="*/ 8 h 127"/>
                <a:gd name="T26" fmla="*/ 44 w 110"/>
                <a:gd name="T27" fmla="*/ 11 h 127"/>
                <a:gd name="T28" fmla="*/ 42 w 110"/>
                <a:gd name="T29" fmla="*/ 15 h 127"/>
                <a:gd name="T30" fmla="*/ 41 w 110"/>
                <a:gd name="T31" fmla="*/ 20 h 127"/>
                <a:gd name="T32" fmla="*/ 41 w 110"/>
                <a:gd name="T33" fmla="*/ 104 h 127"/>
                <a:gd name="T34" fmla="*/ 44 w 110"/>
                <a:gd name="T35" fmla="*/ 113 h 127"/>
                <a:gd name="T36" fmla="*/ 51 w 110"/>
                <a:gd name="T37" fmla="*/ 117 h 127"/>
                <a:gd name="T38" fmla="*/ 66 w 110"/>
                <a:gd name="T39" fmla="*/ 119 h 127"/>
                <a:gd name="T40" fmla="*/ 80 w 110"/>
                <a:gd name="T41" fmla="*/ 117 h 127"/>
                <a:gd name="T42" fmla="*/ 89 w 110"/>
                <a:gd name="T43" fmla="*/ 114 h 127"/>
                <a:gd name="T44" fmla="*/ 97 w 110"/>
                <a:gd name="T45" fmla="*/ 107 h 127"/>
                <a:gd name="T46" fmla="*/ 104 w 110"/>
                <a:gd name="T47" fmla="*/ 93 h 127"/>
                <a:gd name="T48" fmla="*/ 110 w 110"/>
                <a:gd name="T49" fmla="*/ 93 h 127"/>
                <a:gd name="T50" fmla="*/ 104 w 110"/>
                <a:gd name="T51" fmla="*/ 127 h 127"/>
                <a:gd name="T52" fmla="*/ 0 w 110"/>
                <a:gd name="T53" fmla="*/ 127 h 127"/>
                <a:gd name="T54" fmla="*/ 0 w 110"/>
                <a:gd name="T55" fmla="*/ 121 h 127"/>
                <a:gd name="T56" fmla="*/ 8 w 110"/>
                <a:gd name="T57" fmla="*/ 120 h 127"/>
                <a:gd name="T58" fmla="*/ 13 w 110"/>
                <a:gd name="T59" fmla="*/ 120 h 127"/>
                <a:gd name="T60" fmla="*/ 17 w 110"/>
                <a:gd name="T61" fmla="*/ 117 h 127"/>
                <a:gd name="T62" fmla="*/ 18 w 110"/>
                <a:gd name="T63" fmla="*/ 114 h 127"/>
                <a:gd name="T64" fmla="*/ 20 w 110"/>
                <a:gd name="T65" fmla="*/ 110 h 127"/>
                <a:gd name="T66" fmla="*/ 20 w 110"/>
                <a:gd name="T67" fmla="*/ 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 h="127">
                  <a:moveTo>
                    <a:pt x="20" y="20"/>
                  </a:moveTo>
                  <a:lnTo>
                    <a:pt x="20" y="15"/>
                  </a:lnTo>
                  <a:lnTo>
                    <a:pt x="18" y="11"/>
                  </a:lnTo>
                  <a:lnTo>
                    <a:pt x="15" y="8"/>
                  </a:lnTo>
                  <a:lnTo>
                    <a:pt x="11" y="7"/>
                  </a:lnTo>
                  <a:lnTo>
                    <a:pt x="7" y="6"/>
                  </a:lnTo>
                  <a:lnTo>
                    <a:pt x="0" y="6"/>
                  </a:lnTo>
                  <a:lnTo>
                    <a:pt x="0" y="0"/>
                  </a:lnTo>
                  <a:lnTo>
                    <a:pt x="61" y="0"/>
                  </a:lnTo>
                  <a:lnTo>
                    <a:pt x="61" y="6"/>
                  </a:lnTo>
                  <a:lnTo>
                    <a:pt x="55" y="6"/>
                  </a:lnTo>
                  <a:lnTo>
                    <a:pt x="51" y="7"/>
                  </a:lnTo>
                  <a:lnTo>
                    <a:pt x="46" y="8"/>
                  </a:lnTo>
                  <a:lnTo>
                    <a:pt x="44" y="11"/>
                  </a:lnTo>
                  <a:lnTo>
                    <a:pt x="42" y="15"/>
                  </a:lnTo>
                  <a:lnTo>
                    <a:pt x="41" y="20"/>
                  </a:lnTo>
                  <a:lnTo>
                    <a:pt x="41" y="104"/>
                  </a:lnTo>
                  <a:lnTo>
                    <a:pt x="44" y="113"/>
                  </a:lnTo>
                  <a:lnTo>
                    <a:pt x="51" y="117"/>
                  </a:lnTo>
                  <a:lnTo>
                    <a:pt x="66" y="119"/>
                  </a:lnTo>
                  <a:lnTo>
                    <a:pt x="80" y="117"/>
                  </a:lnTo>
                  <a:lnTo>
                    <a:pt x="89" y="114"/>
                  </a:lnTo>
                  <a:lnTo>
                    <a:pt x="97" y="107"/>
                  </a:lnTo>
                  <a:lnTo>
                    <a:pt x="104" y="93"/>
                  </a:lnTo>
                  <a:lnTo>
                    <a:pt x="110" y="93"/>
                  </a:lnTo>
                  <a:lnTo>
                    <a:pt x="104" y="127"/>
                  </a:lnTo>
                  <a:lnTo>
                    <a:pt x="0" y="127"/>
                  </a:lnTo>
                  <a:lnTo>
                    <a:pt x="0" y="121"/>
                  </a:lnTo>
                  <a:lnTo>
                    <a:pt x="8" y="120"/>
                  </a:lnTo>
                  <a:lnTo>
                    <a:pt x="13" y="120"/>
                  </a:lnTo>
                  <a:lnTo>
                    <a:pt x="17" y="117"/>
                  </a:lnTo>
                  <a:lnTo>
                    <a:pt x="18" y="114"/>
                  </a:lnTo>
                  <a:lnTo>
                    <a:pt x="20" y="110"/>
                  </a:lnTo>
                  <a:lnTo>
                    <a:pt x="20" y="2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6" name="Freeform 25"/>
            <p:cNvSpPr>
              <a:spLocks/>
            </p:cNvSpPr>
            <p:nvPr/>
          </p:nvSpPr>
          <p:spPr bwMode="auto">
            <a:xfrm>
              <a:off x="2663939" y="7154276"/>
              <a:ext cx="86514" cy="98206"/>
            </a:xfrm>
            <a:custGeom>
              <a:avLst/>
              <a:gdLst>
                <a:gd name="T0" fmla="*/ 19 w 110"/>
                <a:gd name="T1" fmla="*/ 20 h 127"/>
                <a:gd name="T2" fmla="*/ 18 w 110"/>
                <a:gd name="T3" fmla="*/ 15 h 127"/>
                <a:gd name="T4" fmla="*/ 17 w 110"/>
                <a:gd name="T5" fmla="*/ 11 h 127"/>
                <a:gd name="T6" fmla="*/ 14 w 110"/>
                <a:gd name="T7" fmla="*/ 8 h 127"/>
                <a:gd name="T8" fmla="*/ 9 w 110"/>
                <a:gd name="T9" fmla="*/ 7 h 127"/>
                <a:gd name="T10" fmla="*/ 5 w 110"/>
                <a:gd name="T11" fmla="*/ 6 h 127"/>
                <a:gd name="T12" fmla="*/ 0 w 110"/>
                <a:gd name="T13" fmla="*/ 6 h 127"/>
                <a:gd name="T14" fmla="*/ 0 w 110"/>
                <a:gd name="T15" fmla="*/ 0 h 127"/>
                <a:gd name="T16" fmla="*/ 60 w 110"/>
                <a:gd name="T17" fmla="*/ 0 h 127"/>
                <a:gd name="T18" fmla="*/ 60 w 110"/>
                <a:gd name="T19" fmla="*/ 6 h 127"/>
                <a:gd name="T20" fmla="*/ 55 w 110"/>
                <a:gd name="T21" fmla="*/ 6 h 127"/>
                <a:gd name="T22" fmla="*/ 50 w 110"/>
                <a:gd name="T23" fmla="*/ 7 h 127"/>
                <a:gd name="T24" fmla="*/ 46 w 110"/>
                <a:gd name="T25" fmla="*/ 8 h 127"/>
                <a:gd name="T26" fmla="*/ 43 w 110"/>
                <a:gd name="T27" fmla="*/ 11 h 127"/>
                <a:gd name="T28" fmla="*/ 42 w 110"/>
                <a:gd name="T29" fmla="*/ 15 h 127"/>
                <a:gd name="T30" fmla="*/ 41 w 110"/>
                <a:gd name="T31" fmla="*/ 20 h 127"/>
                <a:gd name="T32" fmla="*/ 41 w 110"/>
                <a:gd name="T33" fmla="*/ 104 h 127"/>
                <a:gd name="T34" fmla="*/ 42 w 110"/>
                <a:gd name="T35" fmla="*/ 111 h 127"/>
                <a:gd name="T36" fmla="*/ 45 w 110"/>
                <a:gd name="T37" fmla="*/ 116 h 127"/>
                <a:gd name="T38" fmla="*/ 52 w 110"/>
                <a:gd name="T39" fmla="*/ 117 h 127"/>
                <a:gd name="T40" fmla="*/ 66 w 110"/>
                <a:gd name="T41" fmla="*/ 119 h 127"/>
                <a:gd name="T42" fmla="*/ 79 w 110"/>
                <a:gd name="T43" fmla="*/ 117 h 127"/>
                <a:gd name="T44" fmla="*/ 89 w 110"/>
                <a:gd name="T45" fmla="*/ 114 h 127"/>
                <a:gd name="T46" fmla="*/ 96 w 110"/>
                <a:gd name="T47" fmla="*/ 107 h 127"/>
                <a:gd name="T48" fmla="*/ 104 w 110"/>
                <a:gd name="T49" fmla="*/ 93 h 127"/>
                <a:gd name="T50" fmla="*/ 110 w 110"/>
                <a:gd name="T51" fmla="*/ 93 h 127"/>
                <a:gd name="T52" fmla="*/ 101 w 110"/>
                <a:gd name="T53" fmla="*/ 127 h 127"/>
                <a:gd name="T54" fmla="*/ 0 w 110"/>
                <a:gd name="T55" fmla="*/ 127 h 127"/>
                <a:gd name="T56" fmla="*/ 0 w 110"/>
                <a:gd name="T57" fmla="*/ 121 h 127"/>
                <a:gd name="T58" fmla="*/ 5 w 110"/>
                <a:gd name="T59" fmla="*/ 121 h 127"/>
                <a:gd name="T60" fmla="*/ 9 w 110"/>
                <a:gd name="T61" fmla="*/ 120 h 127"/>
                <a:gd name="T62" fmla="*/ 14 w 110"/>
                <a:gd name="T63" fmla="*/ 119 h 127"/>
                <a:gd name="T64" fmla="*/ 17 w 110"/>
                <a:gd name="T65" fmla="*/ 117 h 127"/>
                <a:gd name="T66" fmla="*/ 18 w 110"/>
                <a:gd name="T67" fmla="*/ 114 h 127"/>
                <a:gd name="T68" fmla="*/ 19 w 110"/>
                <a:gd name="T69" fmla="*/ 110 h 127"/>
                <a:gd name="T70" fmla="*/ 19 w 110"/>
                <a:gd name="T71" fmla="*/ 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0" h="127">
                  <a:moveTo>
                    <a:pt x="19" y="20"/>
                  </a:moveTo>
                  <a:lnTo>
                    <a:pt x="18" y="15"/>
                  </a:lnTo>
                  <a:lnTo>
                    <a:pt x="17" y="11"/>
                  </a:lnTo>
                  <a:lnTo>
                    <a:pt x="14" y="8"/>
                  </a:lnTo>
                  <a:lnTo>
                    <a:pt x="9" y="7"/>
                  </a:lnTo>
                  <a:lnTo>
                    <a:pt x="5" y="6"/>
                  </a:lnTo>
                  <a:lnTo>
                    <a:pt x="0" y="6"/>
                  </a:lnTo>
                  <a:lnTo>
                    <a:pt x="0" y="0"/>
                  </a:lnTo>
                  <a:lnTo>
                    <a:pt x="60" y="0"/>
                  </a:lnTo>
                  <a:lnTo>
                    <a:pt x="60" y="6"/>
                  </a:lnTo>
                  <a:lnTo>
                    <a:pt x="55" y="6"/>
                  </a:lnTo>
                  <a:lnTo>
                    <a:pt x="50" y="7"/>
                  </a:lnTo>
                  <a:lnTo>
                    <a:pt x="46" y="8"/>
                  </a:lnTo>
                  <a:lnTo>
                    <a:pt x="43" y="11"/>
                  </a:lnTo>
                  <a:lnTo>
                    <a:pt x="42" y="15"/>
                  </a:lnTo>
                  <a:lnTo>
                    <a:pt x="41" y="20"/>
                  </a:lnTo>
                  <a:lnTo>
                    <a:pt x="41" y="104"/>
                  </a:lnTo>
                  <a:lnTo>
                    <a:pt x="42" y="111"/>
                  </a:lnTo>
                  <a:lnTo>
                    <a:pt x="45" y="116"/>
                  </a:lnTo>
                  <a:lnTo>
                    <a:pt x="52" y="117"/>
                  </a:lnTo>
                  <a:lnTo>
                    <a:pt x="66" y="119"/>
                  </a:lnTo>
                  <a:lnTo>
                    <a:pt x="79" y="117"/>
                  </a:lnTo>
                  <a:lnTo>
                    <a:pt x="89" y="114"/>
                  </a:lnTo>
                  <a:lnTo>
                    <a:pt x="96" y="107"/>
                  </a:lnTo>
                  <a:lnTo>
                    <a:pt x="104" y="93"/>
                  </a:lnTo>
                  <a:lnTo>
                    <a:pt x="110" y="93"/>
                  </a:lnTo>
                  <a:lnTo>
                    <a:pt x="101" y="127"/>
                  </a:lnTo>
                  <a:lnTo>
                    <a:pt x="0" y="127"/>
                  </a:lnTo>
                  <a:lnTo>
                    <a:pt x="0" y="121"/>
                  </a:lnTo>
                  <a:lnTo>
                    <a:pt x="5" y="121"/>
                  </a:lnTo>
                  <a:lnTo>
                    <a:pt x="9" y="120"/>
                  </a:lnTo>
                  <a:lnTo>
                    <a:pt x="14" y="119"/>
                  </a:lnTo>
                  <a:lnTo>
                    <a:pt x="17" y="117"/>
                  </a:lnTo>
                  <a:lnTo>
                    <a:pt x="18" y="114"/>
                  </a:lnTo>
                  <a:lnTo>
                    <a:pt x="19" y="110"/>
                  </a:lnTo>
                  <a:lnTo>
                    <a:pt x="19" y="2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7" name="Freeform 26"/>
            <p:cNvSpPr>
              <a:spLocks/>
            </p:cNvSpPr>
            <p:nvPr/>
          </p:nvSpPr>
          <p:spPr bwMode="auto">
            <a:xfrm>
              <a:off x="2843258" y="7154276"/>
              <a:ext cx="46764" cy="98206"/>
            </a:xfrm>
            <a:custGeom>
              <a:avLst/>
              <a:gdLst>
                <a:gd name="T0" fmla="*/ 19 w 60"/>
                <a:gd name="T1" fmla="*/ 20 h 127"/>
                <a:gd name="T2" fmla="*/ 18 w 60"/>
                <a:gd name="T3" fmla="*/ 15 h 127"/>
                <a:gd name="T4" fmla="*/ 17 w 60"/>
                <a:gd name="T5" fmla="*/ 11 h 127"/>
                <a:gd name="T6" fmla="*/ 14 w 60"/>
                <a:gd name="T7" fmla="*/ 8 h 127"/>
                <a:gd name="T8" fmla="*/ 11 w 60"/>
                <a:gd name="T9" fmla="*/ 7 h 127"/>
                <a:gd name="T10" fmla="*/ 5 w 60"/>
                <a:gd name="T11" fmla="*/ 6 h 127"/>
                <a:gd name="T12" fmla="*/ 0 w 60"/>
                <a:gd name="T13" fmla="*/ 6 h 127"/>
                <a:gd name="T14" fmla="*/ 0 w 60"/>
                <a:gd name="T15" fmla="*/ 0 h 127"/>
                <a:gd name="T16" fmla="*/ 60 w 60"/>
                <a:gd name="T17" fmla="*/ 0 h 127"/>
                <a:gd name="T18" fmla="*/ 60 w 60"/>
                <a:gd name="T19" fmla="*/ 6 h 127"/>
                <a:gd name="T20" fmla="*/ 55 w 60"/>
                <a:gd name="T21" fmla="*/ 6 h 127"/>
                <a:gd name="T22" fmla="*/ 50 w 60"/>
                <a:gd name="T23" fmla="*/ 7 h 127"/>
                <a:gd name="T24" fmla="*/ 46 w 60"/>
                <a:gd name="T25" fmla="*/ 8 h 127"/>
                <a:gd name="T26" fmla="*/ 43 w 60"/>
                <a:gd name="T27" fmla="*/ 11 h 127"/>
                <a:gd name="T28" fmla="*/ 42 w 60"/>
                <a:gd name="T29" fmla="*/ 15 h 127"/>
                <a:gd name="T30" fmla="*/ 41 w 60"/>
                <a:gd name="T31" fmla="*/ 20 h 127"/>
                <a:gd name="T32" fmla="*/ 41 w 60"/>
                <a:gd name="T33" fmla="*/ 110 h 127"/>
                <a:gd name="T34" fmla="*/ 42 w 60"/>
                <a:gd name="T35" fmla="*/ 114 h 127"/>
                <a:gd name="T36" fmla="*/ 43 w 60"/>
                <a:gd name="T37" fmla="*/ 117 h 127"/>
                <a:gd name="T38" fmla="*/ 46 w 60"/>
                <a:gd name="T39" fmla="*/ 119 h 127"/>
                <a:gd name="T40" fmla="*/ 50 w 60"/>
                <a:gd name="T41" fmla="*/ 120 h 127"/>
                <a:gd name="T42" fmla="*/ 55 w 60"/>
                <a:gd name="T43" fmla="*/ 121 h 127"/>
                <a:gd name="T44" fmla="*/ 60 w 60"/>
                <a:gd name="T45" fmla="*/ 121 h 127"/>
                <a:gd name="T46" fmla="*/ 60 w 60"/>
                <a:gd name="T47" fmla="*/ 127 h 127"/>
                <a:gd name="T48" fmla="*/ 0 w 60"/>
                <a:gd name="T49" fmla="*/ 127 h 127"/>
                <a:gd name="T50" fmla="*/ 0 w 60"/>
                <a:gd name="T51" fmla="*/ 121 h 127"/>
                <a:gd name="T52" fmla="*/ 7 w 60"/>
                <a:gd name="T53" fmla="*/ 120 h 127"/>
                <a:gd name="T54" fmla="*/ 12 w 60"/>
                <a:gd name="T55" fmla="*/ 120 h 127"/>
                <a:gd name="T56" fmla="*/ 17 w 60"/>
                <a:gd name="T57" fmla="*/ 117 h 127"/>
                <a:gd name="T58" fmla="*/ 18 w 60"/>
                <a:gd name="T59" fmla="*/ 114 h 127"/>
                <a:gd name="T60" fmla="*/ 19 w 60"/>
                <a:gd name="T61" fmla="*/ 110 h 127"/>
                <a:gd name="T62" fmla="*/ 19 w 60"/>
                <a:gd name="T63" fmla="*/ 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127">
                  <a:moveTo>
                    <a:pt x="19" y="20"/>
                  </a:moveTo>
                  <a:lnTo>
                    <a:pt x="18" y="15"/>
                  </a:lnTo>
                  <a:lnTo>
                    <a:pt x="17" y="11"/>
                  </a:lnTo>
                  <a:lnTo>
                    <a:pt x="14" y="8"/>
                  </a:lnTo>
                  <a:lnTo>
                    <a:pt x="11" y="7"/>
                  </a:lnTo>
                  <a:lnTo>
                    <a:pt x="5" y="6"/>
                  </a:lnTo>
                  <a:lnTo>
                    <a:pt x="0" y="6"/>
                  </a:lnTo>
                  <a:lnTo>
                    <a:pt x="0" y="0"/>
                  </a:lnTo>
                  <a:lnTo>
                    <a:pt x="60" y="0"/>
                  </a:lnTo>
                  <a:lnTo>
                    <a:pt x="60" y="6"/>
                  </a:lnTo>
                  <a:lnTo>
                    <a:pt x="55" y="6"/>
                  </a:lnTo>
                  <a:lnTo>
                    <a:pt x="50" y="7"/>
                  </a:lnTo>
                  <a:lnTo>
                    <a:pt x="46" y="8"/>
                  </a:lnTo>
                  <a:lnTo>
                    <a:pt x="43" y="11"/>
                  </a:lnTo>
                  <a:lnTo>
                    <a:pt x="42" y="15"/>
                  </a:lnTo>
                  <a:lnTo>
                    <a:pt x="41" y="20"/>
                  </a:lnTo>
                  <a:lnTo>
                    <a:pt x="41" y="110"/>
                  </a:lnTo>
                  <a:lnTo>
                    <a:pt x="42" y="114"/>
                  </a:lnTo>
                  <a:lnTo>
                    <a:pt x="43" y="117"/>
                  </a:lnTo>
                  <a:lnTo>
                    <a:pt x="46" y="119"/>
                  </a:lnTo>
                  <a:lnTo>
                    <a:pt x="50" y="120"/>
                  </a:lnTo>
                  <a:lnTo>
                    <a:pt x="55" y="121"/>
                  </a:lnTo>
                  <a:lnTo>
                    <a:pt x="60" y="121"/>
                  </a:lnTo>
                  <a:lnTo>
                    <a:pt x="60" y="127"/>
                  </a:lnTo>
                  <a:lnTo>
                    <a:pt x="0" y="127"/>
                  </a:lnTo>
                  <a:lnTo>
                    <a:pt x="0" y="121"/>
                  </a:lnTo>
                  <a:lnTo>
                    <a:pt x="7" y="120"/>
                  </a:lnTo>
                  <a:lnTo>
                    <a:pt x="12" y="120"/>
                  </a:lnTo>
                  <a:lnTo>
                    <a:pt x="17" y="117"/>
                  </a:lnTo>
                  <a:lnTo>
                    <a:pt x="18" y="114"/>
                  </a:lnTo>
                  <a:lnTo>
                    <a:pt x="19" y="110"/>
                  </a:lnTo>
                  <a:lnTo>
                    <a:pt x="19" y="2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8" name="Freeform 27"/>
            <p:cNvSpPr>
              <a:spLocks/>
            </p:cNvSpPr>
            <p:nvPr/>
          </p:nvSpPr>
          <p:spPr bwMode="auto">
            <a:xfrm>
              <a:off x="2982827" y="7153107"/>
              <a:ext cx="105220" cy="100545"/>
            </a:xfrm>
            <a:custGeom>
              <a:avLst/>
              <a:gdLst>
                <a:gd name="T0" fmla="*/ 17 w 137"/>
                <a:gd name="T1" fmla="*/ 20 h 130"/>
                <a:gd name="T2" fmla="*/ 14 w 137"/>
                <a:gd name="T3" fmla="*/ 14 h 130"/>
                <a:gd name="T4" fmla="*/ 13 w 137"/>
                <a:gd name="T5" fmla="*/ 10 h 130"/>
                <a:gd name="T6" fmla="*/ 10 w 137"/>
                <a:gd name="T7" fmla="*/ 7 h 130"/>
                <a:gd name="T8" fmla="*/ 6 w 137"/>
                <a:gd name="T9" fmla="*/ 7 h 130"/>
                <a:gd name="T10" fmla="*/ 0 w 137"/>
                <a:gd name="T11" fmla="*/ 6 h 130"/>
                <a:gd name="T12" fmla="*/ 0 w 137"/>
                <a:gd name="T13" fmla="*/ 0 h 130"/>
                <a:gd name="T14" fmla="*/ 55 w 137"/>
                <a:gd name="T15" fmla="*/ 0 h 130"/>
                <a:gd name="T16" fmla="*/ 55 w 137"/>
                <a:gd name="T17" fmla="*/ 6 h 130"/>
                <a:gd name="T18" fmla="*/ 50 w 137"/>
                <a:gd name="T19" fmla="*/ 6 h 130"/>
                <a:gd name="T20" fmla="*/ 45 w 137"/>
                <a:gd name="T21" fmla="*/ 7 h 130"/>
                <a:gd name="T22" fmla="*/ 42 w 137"/>
                <a:gd name="T23" fmla="*/ 8 h 130"/>
                <a:gd name="T24" fmla="*/ 41 w 137"/>
                <a:gd name="T25" fmla="*/ 11 h 130"/>
                <a:gd name="T26" fmla="*/ 41 w 137"/>
                <a:gd name="T27" fmla="*/ 14 h 130"/>
                <a:gd name="T28" fmla="*/ 41 w 137"/>
                <a:gd name="T29" fmla="*/ 20 h 130"/>
                <a:gd name="T30" fmla="*/ 76 w 137"/>
                <a:gd name="T31" fmla="*/ 102 h 130"/>
                <a:gd name="T32" fmla="*/ 106 w 137"/>
                <a:gd name="T33" fmla="*/ 25 h 130"/>
                <a:gd name="T34" fmla="*/ 107 w 137"/>
                <a:gd name="T35" fmla="*/ 23 h 130"/>
                <a:gd name="T36" fmla="*/ 109 w 137"/>
                <a:gd name="T37" fmla="*/ 17 h 130"/>
                <a:gd name="T38" fmla="*/ 109 w 137"/>
                <a:gd name="T39" fmla="*/ 14 h 130"/>
                <a:gd name="T40" fmla="*/ 109 w 137"/>
                <a:gd name="T41" fmla="*/ 11 h 130"/>
                <a:gd name="T42" fmla="*/ 107 w 137"/>
                <a:gd name="T43" fmla="*/ 8 h 130"/>
                <a:gd name="T44" fmla="*/ 105 w 137"/>
                <a:gd name="T45" fmla="*/ 7 h 130"/>
                <a:gd name="T46" fmla="*/ 100 w 137"/>
                <a:gd name="T47" fmla="*/ 7 h 130"/>
                <a:gd name="T48" fmla="*/ 96 w 137"/>
                <a:gd name="T49" fmla="*/ 6 h 130"/>
                <a:gd name="T50" fmla="*/ 90 w 137"/>
                <a:gd name="T51" fmla="*/ 6 h 130"/>
                <a:gd name="T52" fmla="*/ 90 w 137"/>
                <a:gd name="T53" fmla="*/ 0 h 130"/>
                <a:gd name="T54" fmla="*/ 137 w 137"/>
                <a:gd name="T55" fmla="*/ 0 h 130"/>
                <a:gd name="T56" fmla="*/ 137 w 137"/>
                <a:gd name="T57" fmla="*/ 6 h 130"/>
                <a:gd name="T58" fmla="*/ 134 w 137"/>
                <a:gd name="T59" fmla="*/ 6 h 130"/>
                <a:gd name="T60" fmla="*/ 131 w 137"/>
                <a:gd name="T61" fmla="*/ 7 h 130"/>
                <a:gd name="T62" fmla="*/ 129 w 137"/>
                <a:gd name="T63" fmla="*/ 7 h 130"/>
                <a:gd name="T64" fmla="*/ 126 w 137"/>
                <a:gd name="T65" fmla="*/ 8 h 130"/>
                <a:gd name="T66" fmla="*/ 123 w 137"/>
                <a:gd name="T67" fmla="*/ 13 h 130"/>
                <a:gd name="T68" fmla="*/ 121 w 137"/>
                <a:gd name="T69" fmla="*/ 17 h 130"/>
                <a:gd name="T70" fmla="*/ 117 w 137"/>
                <a:gd name="T71" fmla="*/ 23 h 130"/>
                <a:gd name="T72" fmla="*/ 73 w 137"/>
                <a:gd name="T73" fmla="*/ 130 h 130"/>
                <a:gd name="T74" fmla="*/ 62 w 137"/>
                <a:gd name="T75" fmla="*/ 130 h 130"/>
                <a:gd name="T76" fmla="*/ 17 w 137"/>
                <a:gd name="T77" fmla="*/ 2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7" h="130">
                  <a:moveTo>
                    <a:pt x="17" y="20"/>
                  </a:moveTo>
                  <a:lnTo>
                    <a:pt x="14" y="14"/>
                  </a:lnTo>
                  <a:lnTo>
                    <a:pt x="13" y="10"/>
                  </a:lnTo>
                  <a:lnTo>
                    <a:pt x="10" y="7"/>
                  </a:lnTo>
                  <a:lnTo>
                    <a:pt x="6" y="7"/>
                  </a:lnTo>
                  <a:lnTo>
                    <a:pt x="0" y="6"/>
                  </a:lnTo>
                  <a:lnTo>
                    <a:pt x="0" y="0"/>
                  </a:lnTo>
                  <a:lnTo>
                    <a:pt x="55" y="0"/>
                  </a:lnTo>
                  <a:lnTo>
                    <a:pt x="55" y="6"/>
                  </a:lnTo>
                  <a:lnTo>
                    <a:pt x="50" y="6"/>
                  </a:lnTo>
                  <a:lnTo>
                    <a:pt x="45" y="7"/>
                  </a:lnTo>
                  <a:lnTo>
                    <a:pt x="42" y="8"/>
                  </a:lnTo>
                  <a:lnTo>
                    <a:pt x="41" y="11"/>
                  </a:lnTo>
                  <a:lnTo>
                    <a:pt x="41" y="14"/>
                  </a:lnTo>
                  <a:lnTo>
                    <a:pt x="41" y="20"/>
                  </a:lnTo>
                  <a:lnTo>
                    <a:pt x="76" y="102"/>
                  </a:lnTo>
                  <a:lnTo>
                    <a:pt x="106" y="25"/>
                  </a:lnTo>
                  <a:lnTo>
                    <a:pt x="107" y="23"/>
                  </a:lnTo>
                  <a:lnTo>
                    <a:pt x="109" y="17"/>
                  </a:lnTo>
                  <a:lnTo>
                    <a:pt x="109" y="14"/>
                  </a:lnTo>
                  <a:lnTo>
                    <a:pt x="109" y="11"/>
                  </a:lnTo>
                  <a:lnTo>
                    <a:pt x="107" y="8"/>
                  </a:lnTo>
                  <a:lnTo>
                    <a:pt x="105" y="7"/>
                  </a:lnTo>
                  <a:lnTo>
                    <a:pt x="100" y="7"/>
                  </a:lnTo>
                  <a:lnTo>
                    <a:pt x="96" y="6"/>
                  </a:lnTo>
                  <a:lnTo>
                    <a:pt x="90" y="6"/>
                  </a:lnTo>
                  <a:lnTo>
                    <a:pt x="90" y="0"/>
                  </a:lnTo>
                  <a:lnTo>
                    <a:pt x="137" y="0"/>
                  </a:lnTo>
                  <a:lnTo>
                    <a:pt x="137" y="6"/>
                  </a:lnTo>
                  <a:lnTo>
                    <a:pt x="134" y="6"/>
                  </a:lnTo>
                  <a:lnTo>
                    <a:pt x="131" y="7"/>
                  </a:lnTo>
                  <a:lnTo>
                    <a:pt x="129" y="7"/>
                  </a:lnTo>
                  <a:lnTo>
                    <a:pt x="126" y="8"/>
                  </a:lnTo>
                  <a:lnTo>
                    <a:pt x="123" y="13"/>
                  </a:lnTo>
                  <a:lnTo>
                    <a:pt x="121" y="17"/>
                  </a:lnTo>
                  <a:lnTo>
                    <a:pt x="117" y="23"/>
                  </a:lnTo>
                  <a:lnTo>
                    <a:pt x="73" y="130"/>
                  </a:lnTo>
                  <a:lnTo>
                    <a:pt x="62" y="130"/>
                  </a:lnTo>
                  <a:lnTo>
                    <a:pt x="17" y="2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29" name="Freeform 28"/>
            <p:cNvSpPr>
              <a:spLocks noEditPoints="1"/>
            </p:cNvSpPr>
            <p:nvPr/>
          </p:nvSpPr>
          <p:spPr bwMode="auto">
            <a:xfrm>
              <a:off x="3180852" y="7151938"/>
              <a:ext cx="105220" cy="102882"/>
            </a:xfrm>
            <a:custGeom>
              <a:avLst/>
              <a:gdLst>
                <a:gd name="T0" fmla="*/ 81 w 136"/>
                <a:gd name="T1" fmla="*/ 76 h 131"/>
                <a:gd name="T2" fmla="*/ 43 w 136"/>
                <a:gd name="T3" fmla="*/ 76 h 131"/>
                <a:gd name="T4" fmla="*/ 63 w 136"/>
                <a:gd name="T5" fmla="*/ 24 h 131"/>
                <a:gd name="T6" fmla="*/ 81 w 136"/>
                <a:gd name="T7" fmla="*/ 76 h 131"/>
                <a:gd name="T8" fmla="*/ 80 w 136"/>
                <a:gd name="T9" fmla="*/ 131 h 131"/>
                <a:gd name="T10" fmla="*/ 136 w 136"/>
                <a:gd name="T11" fmla="*/ 131 h 131"/>
                <a:gd name="T12" fmla="*/ 136 w 136"/>
                <a:gd name="T13" fmla="*/ 125 h 131"/>
                <a:gd name="T14" fmla="*/ 131 w 136"/>
                <a:gd name="T15" fmla="*/ 124 h 131"/>
                <a:gd name="T16" fmla="*/ 127 w 136"/>
                <a:gd name="T17" fmla="*/ 123 h 131"/>
                <a:gd name="T18" fmla="*/ 122 w 136"/>
                <a:gd name="T19" fmla="*/ 121 h 131"/>
                <a:gd name="T20" fmla="*/ 119 w 136"/>
                <a:gd name="T21" fmla="*/ 118 h 131"/>
                <a:gd name="T22" fmla="*/ 118 w 136"/>
                <a:gd name="T23" fmla="*/ 114 h 131"/>
                <a:gd name="T24" fmla="*/ 115 w 136"/>
                <a:gd name="T25" fmla="*/ 108 h 131"/>
                <a:gd name="T26" fmla="*/ 77 w 136"/>
                <a:gd name="T27" fmla="*/ 0 h 131"/>
                <a:gd name="T28" fmla="*/ 57 w 136"/>
                <a:gd name="T29" fmla="*/ 7 h 131"/>
                <a:gd name="T30" fmla="*/ 57 w 136"/>
                <a:gd name="T31" fmla="*/ 10 h 131"/>
                <a:gd name="T32" fmla="*/ 57 w 136"/>
                <a:gd name="T33" fmla="*/ 12 h 131"/>
                <a:gd name="T34" fmla="*/ 56 w 136"/>
                <a:gd name="T35" fmla="*/ 15 h 131"/>
                <a:gd name="T36" fmla="*/ 55 w 136"/>
                <a:gd name="T37" fmla="*/ 18 h 131"/>
                <a:gd name="T38" fmla="*/ 19 w 136"/>
                <a:gd name="T39" fmla="*/ 114 h 131"/>
                <a:gd name="T40" fmla="*/ 16 w 136"/>
                <a:gd name="T41" fmla="*/ 117 h 131"/>
                <a:gd name="T42" fmla="*/ 14 w 136"/>
                <a:gd name="T43" fmla="*/ 120 h 131"/>
                <a:gd name="T44" fmla="*/ 11 w 136"/>
                <a:gd name="T45" fmla="*/ 123 h 131"/>
                <a:gd name="T46" fmla="*/ 7 w 136"/>
                <a:gd name="T47" fmla="*/ 124 h 131"/>
                <a:gd name="T48" fmla="*/ 0 w 136"/>
                <a:gd name="T49" fmla="*/ 125 h 131"/>
                <a:gd name="T50" fmla="*/ 0 w 136"/>
                <a:gd name="T51" fmla="*/ 131 h 131"/>
                <a:gd name="T52" fmla="*/ 46 w 136"/>
                <a:gd name="T53" fmla="*/ 131 h 131"/>
                <a:gd name="T54" fmla="*/ 46 w 136"/>
                <a:gd name="T55" fmla="*/ 125 h 131"/>
                <a:gd name="T56" fmla="*/ 43 w 136"/>
                <a:gd name="T57" fmla="*/ 125 h 131"/>
                <a:gd name="T58" fmla="*/ 40 w 136"/>
                <a:gd name="T59" fmla="*/ 125 h 131"/>
                <a:gd name="T60" fmla="*/ 36 w 136"/>
                <a:gd name="T61" fmla="*/ 124 h 131"/>
                <a:gd name="T62" fmla="*/ 33 w 136"/>
                <a:gd name="T63" fmla="*/ 123 h 131"/>
                <a:gd name="T64" fmla="*/ 31 w 136"/>
                <a:gd name="T65" fmla="*/ 120 h 131"/>
                <a:gd name="T66" fmla="*/ 31 w 136"/>
                <a:gd name="T67" fmla="*/ 117 h 131"/>
                <a:gd name="T68" fmla="*/ 31 w 136"/>
                <a:gd name="T69" fmla="*/ 113 h 131"/>
                <a:gd name="T70" fmla="*/ 32 w 136"/>
                <a:gd name="T71" fmla="*/ 107 h 131"/>
                <a:gd name="T72" fmla="*/ 33 w 136"/>
                <a:gd name="T73" fmla="*/ 103 h 131"/>
                <a:gd name="T74" fmla="*/ 36 w 136"/>
                <a:gd name="T75" fmla="*/ 100 h 131"/>
                <a:gd name="T76" fmla="*/ 40 w 136"/>
                <a:gd name="T77" fmla="*/ 84 h 131"/>
                <a:gd name="T78" fmla="*/ 84 w 136"/>
                <a:gd name="T79" fmla="*/ 84 h 131"/>
                <a:gd name="T80" fmla="*/ 93 w 136"/>
                <a:gd name="T81" fmla="*/ 108 h 131"/>
                <a:gd name="T82" fmla="*/ 94 w 136"/>
                <a:gd name="T83" fmla="*/ 111 h 131"/>
                <a:gd name="T84" fmla="*/ 95 w 136"/>
                <a:gd name="T85" fmla="*/ 113 h 131"/>
                <a:gd name="T86" fmla="*/ 95 w 136"/>
                <a:gd name="T87" fmla="*/ 114 h 131"/>
                <a:gd name="T88" fmla="*/ 95 w 136"/>
                <a:gd name="T89" fmla="*/ 115 h 131"/>
                <a:gd name="T90" fmla="*/ 95 w 136"/>
                <a:gd name="T91" fmla="*/ 117 h 131"/>
                <a:gd name="T92" fmla="*/ 95 w 136"/>
                <a:gd name="T93" fmla="*/ 120 h 131"/>
                <a:gd name="T94" fmla="*/ 93 w 136"/>
                <a:gd name="T95" fmla="*/ 123 h 131"/>
                <a:gd name="T96" fmla="*/ 90 w 136"/>
                <a:gd name="T97" fmla="*/ 124 h 131"/>
                <a:gd name="T98" fmla="*/ 86 w 136"/>
                <a:gd name="T99" fmla="*/ 125 h 131"/>
                <a:gd name="T100" fmla="*/ 81 w 136"/>
                <a:gd name="T101" fmla="*/ 125 h 131"/>
                <a:gd name="T102" fmla="*/ 80 w 136"/>
                <a:gd name="T103" fmla="*/ 125 h 131"/>
                <a:gd name="T104" fmla="*/ 80 w 136"/>
                <a:gd name="T105"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 h="131">
                  <a:moveTo>
                    <a:pt x="81" y="76"/>
                  </a:moveTo>
                  <a:lnTo>
                    <a:pt x="43" y="76"/>
                  </a:lnTo>
                  <a:lnTo>
                    <a:pt x="63" y="24"/>
                  </a:lnTo>
                  <a:lnTo>
                    <a:pt x="81" y="76"/>
                  </a:lnTo>
                  <a:close/>
                  <a:moveTo>
                    <a:pt x="80" y="131"/>
                  </a:moveTo>
                  <a:lnTo>
                    <a:pt x="136" y="131"/>
                  </a:lnTo>
                  <a:lnTo>
                    <a:pt x="136" y="125"/>
                  </a:lnTo>
                  <a:lnTo>
                    <a:pt x="131" y="124"/>
                  </a:lnTo>
                  <a:lnTo>
                    <a:pt x="127" y="123"/>
                  </a:lnTo>
                  <a:lnTo>
                    <a:pt x="122" y="121"/>
                  </a:lnTo>
                  <a:lnTo>
                    <a:pt x="119" y="118"/>
                  </a:lnTo>
                  <a:lnTo>
                    <a:pt x="118" y="114"/>
                  </a:lnTo>
                  <a:lnTo>
                    <a:pt x="115" y="108"/>
                  </a:lnTo>
                  <a:lnTo>
                    <a:pt x="77" y="0"/>
                  </a:lnTo>
                  <a:lnTo>
                    <a:pt x="57" y="7"/>
                  </a:lnTo>
                  <a:lnTo>
                    <a:pt x="57" y="10"/>
                  </a:lnTo>
                  <a:lnTo>
                    <a:pt x="57" y="12"/>
                  </a:lnTo>
                  <a:lnTo>
                    <a:pt x="56" y="15"/>
                  </a:lnTo>
                  <a:lnTo>
                    <a:pt x="55" y="18"/>
                  </a:lnTo>
                  <a:lnTo>
                    <a:pt x="19" y="114"/>
                  </a:lnTo>
                  <a:lnTo>
                    <a:pt x="16" y="117"/>
                  </a:lnTo>
                  <a:lnTo>
                    <a:pt x="14" y="120"/>
                  </a:lnTo>
                  <a:lnTo>
                    <a:pt x="11" y="123"/>
                  </a:lnTo>
                  <a:lnTo>
                    <a:pt x="7" y="124"/>
                  </a:lnTo>
                  <a:lnTo>
                    <a:pt x="0" y="125"/>
                  </a:lnTo>
                  <a:lnTo>
                    <a:pt x="0" y="131"/>
                  </a:lnTo>
                  <a:lnTo>
                    <a:pt x="46" y="131"/>
                  </a:lnTo>
                  <a:lnTo>
                    <a:pt x="46" y="125"/>
                  </a:lnTo>
                  <a:lnTo>
                    <a:pt x="43" y="125"/>
                  </a:lnTo>
                  <a:lnTo>
                    <a:pt x="40" y="125"/>
                  </a:lnTo>
                  <a:lnTo>
                    <a:pt x="36" y="124"/>
                  </a:lnTo>
                  <a:lnTo>
                    <a:pt x="33" y="123"/>
                  </a:lnTo>
                  <a:lnTo>
                    <a:pt x="31" y="120"/>
                  </a:lnTo>
                  <a:lnTo>
                    <a:pt x="31" y="117"/>
                  </a:lnTo>
                  <a:lnTo>
                    <a:pt x="31" y="113"/>
                  </a:lnTo>
                  <a:lnTo>
                    <a:pt x="32" y="107"/>
                  </a:lnTo>
                  <a:lnTo>
                    <a:pt x="33" y="103"/>
                  </a:lnTo>
                  <a:lnTo>
                    <a:pt x="36" y="100"/>
                  </a:lnTo>
                  <a:lnTo>
                    <a:pt x="40" y="84"/>
                  </a:lnTo>
                  <a:lnTo>
                    <a:pt x="84" y="84"/>
                  </a:lnTo>
                  <a:lnTo>
                    <a:pt x="93" y="108"/>
                  </a:lnTo>
                  <a:lnTo>
                    <a:pt x="94" y="111"/>
                  </a:lnTo>
                  <a:lnTo>
                    <a:pt x="95" y="113"/>
                  </a:lnTo>
                  <a:lnTo>
                    <a:pt x="95" y="114"/>
                  </a:lnTo>
                  <a:lnTo>
                    <a:pt x="95" y="115"/>
                  </a:lnTo>
                  <a:lnTo>
                    <a:pt x="95" y="117"/>
                  </a:lnTo>
                  <a:lnTo>
                    <a:pt x="95" y="120"/>
                  </a:lnTo>
                  <a:lnTo>
                    <a:pt x="93" y="123"/>
                  </a:lnTo>
                  <a:lnTo>
                    <a:pt x="90" y="124"/>
                  </a:lnTo>
                  <a:lnTo>
                    <a:pt x="86" y="125"/>
                  </a:lnTo>
                  <a:lnTo>
                    <a:pt x="81" y="125"/>
                  </a:lnTo>
                  <a:lnTo>
                    <a:pt x="80" y="125"/>
                  </a:lnTo>
                  <a:lnTo>
                    <a:pt x="80" y="13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sp>
          <p:nvSpPr>
            <p:cNvPr id="30" name="Freeform 29"/>
            <p:cNvSpPr>
              <a:spLocks/>
            </p:cNvSpPr>
            <p:nvPr/>
          </p:nvSpPr>
          <p:spPr bwMode="auto">
            <a:xfrm>
              <a:off x="3378874" y="7153107"/>
              <a:ext cx="109896" cy="100545"/>
            </a:xfrm>
            <a:custGeom>
              <a:avLst/>
              <a:gdLst>
                <a:gd name="T0" fmla="*/ 21 w 141"/>
                <a:gd name="T1" fmla="*/ 20 h 130"/>
                <a:gd name="T2" fmla="*/ 21 w 141"/>
                <a:gd name="T3" fmla="*/ 15 h 130"/>
                <a:gd name="T4" fmla="*/ 18 w 141"/>
                <a:gd name="T5" fmla="*/ 13 h 130"/>
                <a:gd name="T6" fmla="*/ 16 w 141"/>
                <a:gd name="T7" fmla="*/ 11 h 130"/>
                <a:gd name="T8" fmla="*/ 13 w 141"/>
                <a:gd name="T9" fmla="*/ 8 h 130"/>
                <a:gd name="T10" fmla="*/ 10 w 141"/>
                <a:gd name="T11" fmla="*/ 7 h 130"/>
                <a:gd name="T12" fmla="*/ 7 w 141"/>
                <a:gd name="T13" fmla="*/ 7 h 130"/>
                <a:gd name="T14" fmla="*/ 4 w 141"/>
                <a:gd name="T15" fmla="*/ 6 h 130"/>
                <a:gd name="T16" fmla="*/ 3 w 141"/>
                <a:gd name="T17" fmla="*/ 6 h 130"/>
                <a:gd name="T18" fmla="*/ 3 w 141"/>
                <a:gd name="T19" fmla="*/ 0 h 130"/>
                <a:gd name="T20" fmla="*/ 35 w 141"/>
                <a:gd name="T21" fmla="*/ 0 h 130"/>
                <a:gd name="T22" fmla="*/ 114 w 141"/>
                <a:gd name="T23" fmla="*/ 93 h 130"/>
                <a:gd name="T24" fmla="*/ 114 w 141"/>
                <a:gd name="T25" fmla="*/ 25 h 130"/>
                <a:gd name="T26" fmla="*/ 114 w 141"/>
                <a:gd name="T27" fmla="*/ 18 h 130"/>
                <a:gd name="T28" fmla="*/ 113 w 141"/>
                <a:gd name="T29" fmla="*/ 14 h 130"/>
                <a:gd name="T30" fmla="*/ 112 w 141"/>
                <a:gd name="T31" fmla="*/ 11 h 130"/>
                <a:gd name="T32" fmla="*/ 109 w 141"/>
                <a:gd name="T33" fmla="*/ 8 h 130"/>
                <a:gd name="T34" fmla="*/ 105 w 141"/>
                <a:gd name="T35" fmla="*/ 7 h 130"/>
                <a:gd name="T36" fmla="*/ 100 w 141"/>
                <a:gd name="T37" fmla="*/ 6 h 130"/>
                <a:gd name="T38" fmla="*/ 96 w 141"/>
                <a:gd name="T39" fmla="*/ 6 h 130"/>
                <a:gd name="T40" fmla="*/ 96 w 141"/>
                <a:gd name="T41" fmla="*/ 0 h 130"/>
                <a:gd name="T42" fmla="*/ 141 w 141"/>
                <a:gd name="T43" fmla="*/ 0 h 130"/>
                <a:gd name="T44" fmla="*/ 141 w 141"/>
                <a:gd name="T45" fmla="*/ 6 h 130"/>
                <a:gd name="T46" fmla="*/ 137 w 141"/>
                <a:gd name="T47" fmla="*/ 6 h 130"/>
                <a:gd name="T48" fmla="*/ 133 w 141"/>
                <a:gd name="T49" fmla="*/ 7 h 130"/>
                <a:gd name="T50" fmla="*/ 130 w 141"/>
                <a:gd name="T51" fmla="*/ 8 h 130"/>
                <a:gd name="T52" fmla="*/ 127 w 141"/>
                <a:gd name="T53" fmla="*/ 11 h 130"/>
                <a:gd name="T54" fmla="*/ 126 w 141"/>
                <a:gd name="T55" fmla="*/ 15 h 130"/>
                <a:gd name="T56" fmla="*/ 126 w 141"/>
                <a:gd name="T57" fmla="*/ 20 h 130"/>
                <a:gd name="T58" fmla="*/ 126 w 141"/>
                <a:gd name="T59" fmla="*/ 130 h 130"/>
                <a:gd name="T60" fmla="*/ 120 w 141"/>
                <a:gd name="T61" fmla="*/ 130 h 130"/>
                <a:gd name="T62" fmla="*/ 33 w 141"/>
                <a:gd name="T63" fmla="*/ 28 h 130"/>
                <a:gd name="T64" fmla="*/ 33 w 141"/>
                <a:gd name="T65" fmla="*/ 96 h 130"/>
                <a:gd name="T66" fmla="*/ 33 w 141"/>
                <a:gd name="T67" fmla="*/ 109 h 130"/>
                <a:gd name="T68" fmla="*/ 37 w 141"/>
                <a:gd name="T69" fmla="*/ 116 h 130"/>
                <a:gd name="T70" fmla="*/ 42 w 141"/>
                <a:gd name="T71" fmla="*/ 120 h 130"/>
                <a:gd name="T72" fmla="*/ 54 w 141"/>
                <a:gd name="T73" fmla="*/ 121 h 130"/>
                <a:gd name="T74" fmla="*/ 54 w 141"/>
                <a:gd name="T75" fmla="*/ 127 h 130"/>
                <a:gd name="T76" fmla="*/ 0 w 141"/>
                <a:gd name="T77" fmla="*/ 127 h 130"/>
                <a:gd name="T78" fmla="*/ 0 w 141"/>
                <a:gd name="T79" fmla="*/ 121 h 130"/>
                <a:gd name="T80" fmla="*/ 10 w 141"/>
                <a:gd name="T81" fmla="*/ 120 h 130"/>
                <a:gd name="T82" fmla="*/ 17 w 141"/>
                <a:gd name="T83" fmla="*/ 116 h 130"/>
                <a:gd name="T84" fmla="*/ 20 w 141"/>
                <a:gd name="T85" fmla="*/ 110 h 130"/>
                <a:gd name="T86" fmla="*/ 21 w 141"/>
                <a:gd name="T87" fmla="*/ 102 h 130"/>
                <a:gd name="T88" fmla="*/ 21 w 141"/>
                <a:gd name="T89" fmla="*/ 90 h 130"/>
                <a:gd name="T90" fmla="*/ 21 w 141"/>
                <a:gd name="T91" fmla="*/ 2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 h="130">
                  <a:moveTo>
                    <a:pt x="21" y="20"/>
                  </a:moveTo>
                  <a:lnTo>
                    <a:pt x="21" y="15"/>
                  </a:lnTo>
                  <a:lnTo>
                    <a:pt x="18" y="13"/>
                  </a:lnTo>
                  <a:lnTo>
                    <a:pt x="16" y="11"/>
                  </a:lnTo>
                  <a:lnTo>
                    <a:pt x="13" y="8"/>
                  </a:lnTo>
                  <a:lnTo>
                    <a:pt x="10" y="7"/>
                  </a:lnTo>
                  <a:lnTo>
                    <a:pt x="7" y="7"/>
                  </a:lnTo>
                  <a:lnTo>
                    <a:pt x="4" y="6"/>
                  </a:lnTo>
                  <a:lnTo>
                    <a:pt x="3" y="6"/>
                  </a:lnTo>
                  <a:lnTo>
                    <a:pt x="3" y="0"/>
                  </a:lnTo>
                  <a:lnTo>
                    <a:pt x="35" y="0"/>
                  </a:lnTo>
                  <a:lnTo>
                    <a:pt x="114" y="93"/>
                  </a:lnTo>
                  <a:lnTo>
                    <a:pt x="114" y="25"/>
                  </a:lnTo>
                  <a:lnTo>
                    <a:pt x="114" y="18"/>
                  </a:lnTo>
                  <a:lnTo>
                    <a:pt x="113" y="14"/>
                  </a:lnTo>
                  <a:lnTo>
                    <a:pt x="112" y="11"/>
                  </a:lnTo>
                  <a:lnTo>
                    <a:pt x="109" y="8"/>
                  </a:lnTo>
                  <a:lnTo>
                    <a:pt x="105" y="7"/>
                  </a:lnTo>
                  <a:lnTo>
                    <a:pt x="100" y="6"/>
                  </a:lnTo>
                  <a:lnTo>
                    <a:pt x="96" y="6"/>
                  </a:lnTo>
                  <a:lnTo>
                    <a:pt x="96" y="0"/>
                  </a:lnTo>
                  <a:lnTo>
                    <a:pt x="141" y="0"/>
                  </a:lnTo>
                  <a:lnTo>
                    <a:pt x="141" y="6"/>
                  </a:lnTo>
                  <a:lnTo>
                    <a:pt x="137" y="6"/>
                  </a:lnTo>
                  <a:lnTo>
                    <a:pt x="133" y="7"/>
                  </a:lnTo>
                  <a:lnTo>
                    <a:pt x="130" y="8"/>
                  </a:lnTo>
                  <a:lnTo>
                    <a:pt x="127" y="11"/>
                  </a:lnTo>
                  <a:lnTo>
                    <a:pt x="126" y="15"/>
                  </a:lnTo>
                  <a:lnTo>
                    <a:pt x="126" y="20"/>
                  </a:lnTo>
                  <a:lnTo>
                    <a:pt x="126" y="130"/>
                  </a:lnTo>
                  <a:lnTo>
                    <a:pt x="120" y="130"/>
                  </a:lnTo>
                  <a:lnTo>
                    <a:pt x="33" y="28"/>
                  </a:lnTo>
                  <a:lnTo>
                    <a:pt x="33" y="96"/>
                  </a:lnTo>
                  <a:lnTo>
                    <a:pt x="33" y="109"/>
                  </a:lnTo>
                  <a:lnTo>
                    <a:pt x="37" y="116"/>
                  </a:lnTo>
                  <a:lnTo>
                    <a:pt x="42" y="120"/>
                  </a:lnTo>
                  <a:lnTo>
                    <a:pt x="54" y="121"/>
                  </a:lnTo>
                  <a:lnTo>
                    <a:pt x="54" y="127"/>
                  </a:lnTo>
                  <a:lnTo>
                    <a:pt x="0" y="127"/>
                  </a:lnTo>
                  <a:lnTo>
                    <a:pt x="0" y="121"/>
                  </a:lnTo>
                  <a:lnTo>
                    <a:pt x="10" y="120"/>
                  </a:lnTo>
                  <a:lnTo>
                    <a:pt x="17" y="116"/>
                  </a:lnTo>
                  <a:lnTo>
                    <a:pt x="20" y="110"/>
                  </a:lnTo>
                  <a:lnTo>
                    <a:pt x="21" y="102"/>
                  </a:lnTo>
                  <a:lnTo>
                    <a:pt x="21" y="90"/>
                  </a:lnTo>
                  <a:lnTo>
                    <a:pt x="21" y="2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67" dirty="0"/>
            </a:p>
          </p:txBody>
        </p:sp>
      </p:grpSp>
    </p:spTree>
    <p:extLst>
      <p:ext uri="{BB962C8B-B14F-4D97-AF65-F5344CB8AC3E}">
        <p14:creationId xmlns:p14="http://schemas.microsoft.com/office/powerpoint/2010/main" val="2596831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6400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 Column Without Logo">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546101" y="1295401"/>
            <a:ext cx="5364480" cy="5132388"/>
          </a:xfrm>
          <a:prstGeom prst="rect">
            <a:avLst/>
          </a:prstGeom>
        </p:spPr>
        <p:txBody>
          <a:bodyPr lIns="68589" tIns="34295" rIns="68589" bIns="34295"/>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4"/>
          <p:cNvSpPr>
            <a:spLocks noGrp="1"/>
          </p:cNvSpPr>
          <p:nvPr>
            <p:ph sz="quarter" idx="17"/>
          </p:nvPr>
        </p:nvSpPr>
        <p:spPr>
          <a:xfrm>
            <a:off x="6276341" y="1295400"/>
            <a:ext cx="5364480" cy="5135880"/>
          </a:xfrm>
          <a:prstGeom prst="rect">
            <a:avLst/>
          </a:prstGeom>
        </p:spPr>
        <p:txBody>
          <a:bodyPr lIns="68589" tIns="34295" rIns="68589" bIns="34295"/>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a:xfrm>
            <a:off x="8889141" y="6583108"/>
            <a:ext cx="3302859" cy="184665"/>
          </a:xfrm>
          <a:prstGeom prst="rect">
            <a:avLst/>
          </a:prstGeom>
        </p:spPr>
        <p:txBody>
          <a:bodyPr anchor="ctr"/>
          <a:lstStyle>
            <a:lvl1pPr algn="r">
              <a:defRPr sz="1200">
                <a:solidFill>
                  <a:schemeClr val="bg1">
                    <a:lumMod val="50000"/>
                  </a:schemeClr>
                </a:solidFill>
                <a:latin typeface="Arial" pitchFamily="34" charset="0"/>
                <a:cs typeface="Arial" pitchFamily="34" charset="0"/>
              </a:defRPr>
            </a:lvl1pPr>
          </a:lstStyle>
          <a:p>
            <a:fld id="{D49AFD65-BF35-4D39-8FB5-5E966199BF35}" type="slidenum">
              <a:rPr lang="en-US" smtClean="0"/>
              <a:pPr/>
              <a:t>‹#›</a:t>
            </a:fld>
            <a:endParaRPr lang="en-US" dirty="0"/>
          </a:p>
        </p:txBody>
      </p:sp>
    </p:spTree>
    <p:extLst>
      <p:ext uri="{BB962C8B-B14F-4D97-AF65-F5344CB8AC3E}">
        <p14:creationId xmlns:p14="http://schemas.microsoft.com/office/powerpoint/2010/main" val="175969699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amp;S Content slide">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508000" y="22729"/>
            <a:ext cx="11176000" cy="902811"/>
          </a:xfrm>
          <a:prstGeom prst="rect">
            <a:avLst/>
          </a:prstGeom>
        </p:spPr>
        <p:txBody>
          <a:bodyPr vert="horz" wrap="square" lIns="0" tIns="0" rIns="0" bIns="0" rtlCol="0" anchor="b" anchorCtr="0">
            <a:noAutofit/>
          </a:bodyPr>
          <a:lstStyle>
            <a:lvl1pPr>
              <a:defRPr lang="en-US" dirty="0">
                <a:latin typeface="Calibri" pitchFamily="34" charset="0"/>
                <a:cs typeface="Calibri" pitchFamily="34" charset="0"/>
              </a:defRPr>
            </a:lvl1pPr>
          </a:lstStyle>
          <a:p>
            <a:pPr lvl="0"/>
            <a:r>
              <a:rPr lang="en-US" dirty="0"/>
              <a:t>Slide title: Calibri; Font size 22; Left Aligned and Bottom anchored </a:t>
            </a:r>
            <a:r>
              <a:rPr lang="en-IN" dirty="0"/>
              <a:t>text, maximum of 2 lines per slide</a:t>
            </a:r>
            <a:endParaRPr lang="en-US" dirty="0"/>
          </a:p>
        </p:txBody>
      </p:sp>
      <p:sp>
        <p:nvSpPr>
          <p:cNvPr id="2062" name="Slide Number Placeholder 2061"/>
          <p:cNvSpPr>
            <a:spLocks noGrp="1"/>
          </p:cNvSpPr>
          <p:nvPr>
            <p:ph type="sldNum" sz="quarter" idx="10"/>
          </p:nvPr>
        </p:nvSpPr>
        <p:spPr/>
        <p:txBody>
          <a:bodyPr/>
          <a:lstStyle>
            <a:lvl1pPr>
              <a:defRPr>
                <a:latin typeface="Calibri" pitchFamily="34" charset="0"/>
                <a:cs typeface="Calibri" pitchFamily="34" charset="0"/>
              </a:defRPr>
            </a:lvl1pPr>
          </a:lstStyle>
          <a:p>
            <a:fld id="{AD174EB5-F72E-4F02-B2AD-D449B7440B77}" type="slidenum">
              <a:rPr lang="en-GB" smtClean="0"/>
              <a:pPr/>
              <a:t>‹#›</a:t>
            </a:fld>
            <a:endParaRPr lang="en-GB" dirty="0"/>
          </a:p>
        </p:txBody>
      </p:sp>
    </p:spTree>
    <p:extLst>
      <p:ext uri="{BB962C8B-B14F-4D97-AF65-F5344CB8AC3E}">
        <p14:creationId xmlns:p14="http://schemas.microsoft.com/office/powerpoint/2010/main" val="2350838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D0FD12-626B-6E49-B012-6834826DED48}"/>
              </a:ext>
            </a:extLst>
          </p:cNvPr>
          <p:cNvSpPr/>
          <p:nvPr userDrawn="1"/>
        </p:nvSpPr>
        <p:spPr>
          <a:xfrm>
            <a:off x="0" y="0"/>
            <a:ext cx="12192000" cy="9432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6873240" cy="447675"/>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38200" y="1233488"/>
            <a:ext cx="10515600" cy="49434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568292" y="6207644"/>
            <a:ext cx="828040" cy="593270"/>
          </a:xfrm>
          <a:prstGeom prst="rect">
            <a:avLst/>
          </a:prstGeom>
        </p:spPr>
      </p:pic>
      <p:sp>
        <p:nvSpPr>
          <p:cNvPr id="5" name="Slide Number Placeholder 4">
            <a:extLst>
              <a:ext uri="{FF2B5EF4-FFF2-40B4-BE49-F238E27FC236}">
                <a16:creationId xmlns:a16="http://schemas.microsoft.com/office/drawing/2014/main" id="{CD570C52-4A05-1744-BCD2-0537DC4DCF4C}"/>
              </a:ext>
            </a:extLst>
          </p:cNvPr>
          <p:cNvSpPr>
            <a:spLocks noGrp="1"/>
          </p:cNvSpPr>
          <p:nvPr>
            <p:ph type="sldNum" sz="quarter" idx="4"/>
          </p:nvPr>
        </p:nvSpPr>
        <p:spPr>
          <a:xfrm>
            <a:off x="833388" y="6356351"/>
            <a:ext cx="620027" cy="352458"/>
          </a:xfrm>
          <a:prstGeom prst="rect">
            <a:avLst/>
          </a:prstGeom>
        </p:spPr>
        <p:txBody>
          <a:bodyPr vert="horz" lIns="91440" tIns="45720" rIns="91440" bIns="45720" rtlCol="0" anchor="ctr"/>
          <a:lstStyle>
            <a:lvl1pPr algn="l">
              <a:defRPr sz="1200" baseline="0">
                <a:solidFill>
                  <a:schemeClr val="tx1"/>
                </a:solidFill>
              </a:defRPr>
            </a:lvl1pPr>
          </a:lstStyle>
          <a:p>
            <a:fld id="{4658F449-AC56-C64A-8488-86A10DE691DA}" type="slidenum">
              <a:rPr lang="en-US" smtClean="0"/>
              <a:pPr/>
              <a:t>‹#›</a:t>
            </a:fld>
            <a:endParaRPr lang="en-US"/>
          </a:p>
        </p:txBody>
      </p:sp>
      <p:sp>
        <p:nvSpPr>
          <p:cNvPr id="6" name="Footer Placeholder 5">
            <a:extLst>
              <a:ext uri="{FF2B5EF4-FFF2-40B4-BE49-F238E27FC236}">
                <a16:creationId xmlns:a16="http://schemas.microsoft.com/office/drawing/2014/main" id="{BE5E1C2C-2A72-7C4F-9C59-673899DC78BB}"/>
              </a:ext>
            </a:extLst>
          </p:cNvPr>
          <p:cNvSpPr>
            <a:spLocks noGrp="1"/>
          </p:cNvSpPr>
          <p:nvPr>
            <p:ph type="ftr" sz="quarter" idx="3"/>
          </p:nvPr>
        </p:nvSpPr>
        <p:spPr>
          <a:xfrm>
            <a:off x="1645920" y="6356350"/>
            <a:ext cx="4438048" cy="365125"/>
          </a:xfrm>
          <a:prstGeom prst="rect">
            <a:avLst/>
          </a:prstGeom>
        </p:spPr>
        <p:txBody>
          <a:bodyPr vert="horz" lIns="91440" tIns="45720" rIns="91440" bIns="45720" rtlCol="0" anchor="ctr"/>
          <a:lstStyle>
            <a:lvl1pPr algn="l">
              <a:defRPr sz="1000" baseline="0">
                <a:solidFill>
                  <a:schemeClr val="accent2"/>
                </a:solidFill>
              </a:defRPr>
            </a:lvl1pPr>
          </a:lstStyle>
          <a:p>
            <a:r>
              <a:rPr lang="en-US" dirty="0"/>
              <a:t>© 2020, Continental Automated Buildings Association</a:t>
            </a:r>
          </a:p>
        </p:txBody>
      </p:sp>
      <p:pic>
        <p:nvPicPr>
          <p:cNvPr id="9" name="Picture 8">
            <a:extLst>
              <a:ext uri="{FF2B5EF4-FFF2-40B4-BE49-F238E27FC236}">
                <a16:creationId xmlns:a16="http://schemas.microsoft.com/office/drawing/2014/main" id="{8F46E4A3-6ED3-F74F-BDDB-A694088FED89}"/>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279781" y="-274437"/>
            <a:ext cx="1931469" cy="1255633"/>
          </a:xfrm>
          <a:prstGeom prst="rect">
            <a:avLst/>
          </a:prstGeom>
        </p:spPr>
      </p:pic>
    </p:spTree>
    <p:extLst>
      <p:ext uri="{BB962C8B-B14F-4D97-AF65-F5344CB8AC3E}">
        <p14:creationId xmlns:p14="http://schemas.microsoft.com/office/powerpoint/2010/main" val="75659589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Lst>
  <p:hf hdr="0" dt="0"/>
  <p:txStyles>
    <p:titleStyle>
      <a:lvl1pPr algn="l" defTabSz="914400" rtl="0" eaLnBrk="1" latinLnBrk="0" hangingPunct="1">
        <a:lnSpc>
          <a:spcPct val="90000"/>
        </a:lnSpc>
        <a:spcBef>
          <a:spcPct val="0"/>
        </a:spcBef>
        <a:buNone/>
        <a:defRPr sz="3000" kern="1200" baseline="0">
          <a:solidFill>
            <a:schemeClr val="bg1"/>
          </a:solidFill>
          <a:latin typeface="Montserrat Light"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529" userDrawn="1">
          <p15:clr>
            <a:srgbClr val="F26B43"/>
          </p15:clr>
        </p15:guide>
        <p15:guide id="9" pos="7151" userDrawn="1">
          <p15:clr>
            <a:srgbClr val="F26B43"/>
          </p15:clr>
        </p15:guide>
        <p15:guide id="10" orient="horz" pos="777" userDrawn="1">
          <p15:clr>
            <a:srgbClr val="F26B43"/>
          </p15:clr>
        </p15:guide>
        <p15:guide id="11" orient="horz" pos="414" userDrawn="1">
          <p15:clr>
            <a:srgbClr val="F26B43"/>
          </p15:clr>
        </p15:guide>
        <p15:guide id="12" orient="horz" pos="38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10.jpeg"/><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s>
</file>

<file path=ppt/slides/_rels/slide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1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0.xml"/><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9.xml"/><Relationship Id="rId6" Type="http://schemas.openxmlformats.org/officeDocument/2006/relationships/image" Target="../media/image68.emf"/><Relationship Id="rId5" Type="http://schemas.openxmlformats.org/officeDocument/2006/relationships/image" Target="../media/image67.png"/><Relationship Id="rId4" Type="http://schemas.openxmlformats.org/officeDocument/2006/relationships/image" Target="../media/image6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image" Target="../media/image70.jpeg"/><Relationship Id="rId1" Type="http://schemas.openxmlformats.org/officeDocument/2006/relationships/slideLayout" Target="../slideLayouts/slideLayout1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7.jpeg"/><Relationship Id="rId1" Type="http://schemas.openxmlformats.org/officeDocument/2006/relationships/slideLayout" Target="../slideLayouts/slideLayout4.xml"/><Relationship Id="rId4" Type="http://schemas.openxmlformats.org/officeDocument/2006/relationships/image" Target="http://media.campaigner.com/media/65/657095/Konkana%20Khaund.png?g=1594842784171"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www.caba.org/chc"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40F6-60F9-0341-BFDE-E08B63581276}"/>
              </a:ext>
            </a:extLst>
          </p:cNvPr>
          <p:cNvSpPr>
            <a:spLocks noGrp="1"/>
          </p:cNvSpPr>
          <p:nvPr>
            <p:ph type="ctrTitle"/>
          </p:nvPr>
        </p:nvSpPr>
        <p:spPr>
          <a:xfrm>
            <a:off x="838200" y="2134599"/>
            <a:ext cx="9490656" cy="1430024"/>
          </a:xfrm>
        </p:spPr>
        <p:txBody>
          <a:bodyPr>
            <a:normAutofit fontScale="90000"/>
          </a:bodyPr>
          <a:lstStyle/>
          <a:p>
            <a:r>
              <a:rPr lang="en-US" dirty="0">
                <a:solidFill>
                  <a:schemeClr val="tx1"/>
                </a:solidFill>
              </a:rPr>
              <a:t>Intelligent Buildings and COVID-19 Informational Webinar</a:t>
            </a:r>
          </a:p>
        </p:txBody>
      </p:sp>
      <p:sp>
        <p:nvSpPr>
          <p:cNvPr id="3" name="Subtitle 2">
            <a:extLst>
              <a:ext uri="{FF2B5EF4-FFF2-40B4-BE49-F238E27FC236}">
                <a16:creationId xmlns:a16="http://schemas.microsoft.com/office/drawing/2014/main" id="{1B000B31-6DF4-EA46-A6C9-A5C676600D42}"/>
              </a:ext>
            </a:extLst>
          </p:cNvPr>
          <p:cNvSpPr>
            <a:spLocks noGrp="1"/>
          </p:cNvSpPr>
          <p:nvPr>
            <p:ph type="subTitle" idx="1"/>
          </p:nvPr>
        </p:nvSpPr>
        <p:spPr/>
        <p:txBody>
          <a:bodyPr>
            <a:normAutofit lnSpcReduction="10000"/>
          </a:bodyPr>
          <a:lstStyle/>
          <a:p>
            <a:r>
              <a:rPr lang="en-US" dirty="0"/>
              <a:t>Thursday, July 16, 2020, 1PM – 2PM ET (ET)</a:t>
            </a:r>
          </a:p>
          <a:p>
            <a:endParaRPr lang="en-US" dirty="0"/>
          </a:p>
          <a:p>
            <a:r>
              <a:rPr lang="en-US" dirty="0"/>
              <a:t>Konkana Khaund, Frost &amp; Sullivan</a:t>
            </a:r>
          </a:p>
        </p:txBody>
      </p:sp>
      <p:sp>
        <p:nvSpPr>
          <p:cNvPr id="4" name="Footer Placeholder 3">
            <a:extLst>
              <a:ext uri="{FF2B5EF4-FFF2-40B4-BE49-F238E27FC236}">
                <a16:creationId xmlns:a16="http://schemas.microsoft.com/office/drawing/2014/main" id="{AD0E79B0-8915-9240-A6B9-A3979BAFC572}"/>
              </a:ext>
            </a:extLst>
          </p:cNvPr>
          <p:cNvSpPr>
            <a:spLocks noGrp="1"/>
          </p:cNvSpPr>
          <p:nvPr>
            <p:ph type="ftr" sz="quarter" idx="10"/>
          </p:nvPr>
        </p:nvSpPr>
        <p:spPr/>
        <p:txBody>
          <a:bodyPr/>
          <a:lstStyle/>
          <a:p>
            <a:r>
              <a:rPr lang="en-US" dirty="0"/>
              <a:t>© 2020, Continental Automated Buildings Association</a:t>
            </a:r>
          </a:p>
        </p:txBody>
      </p:sp>
    </p:spTree>
    <p:extLst>
      <p:ext uri="{BB962C8B-B14F-4D97-AF65-F5344CB8AC3E}">
        <p14:creationId xmlns:p14="http://schemas.microsoft.com/office/powerpoint/2010/main" val="930034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824037" y="1751266"/>
            <a:ext cx="8542636" cy="4192299"/>
          </a:xfrm>
        </p:spPr>
        <p:txBody>
          <a:bodyPr>
            <a:normAutofit/>
          </a:bodyPr>
          <a:lstStyle/>
          <a:p>
            <a:pPr marL="0" indent="0">
              <a:buNone/>
            </a:pPr>
            <a:r>
              <a:rPr lang="en-US" sz="2400" b="1" dirty="0"/>
              <a:t>Vision</a:t>
            </a:r>
          </a:p>
          <a:p>
            <a:r>
              <a:rPr lang="en-US" sz="2400" dirty="0"/>
              <a:t>Empowers connectivity among people, spaces and technology for a better tomorrow.</a:t>
            </a:r>
          </a:p>
          <a:p>
            <a:pPr marL="0" indent="0">
              <a:buNone/>
            </a:pPr>
            <a:r>
              <a:rPr lang="en-US" sz="2400" b="1" dirty="0"/>
              <a:t>Mission</a:t>
            </a:r>
          </a:p>
          <a:p>
            <a:pPr fontAlgn="base"/>
            <a:r>
              <a:rPr lang="en-US" sz="2400" dirty="0"/>
              <a:t>CABA fosters informed thought leadership and collaboration within intelligent built environments to deliver a more livable, sustainable and efficient connected world.</a:t>
            </a:r>
          </a:p>
          <a:p>
            <a:pPr marL="0" indent="0">
              <a:buNone/>
            </a:pPr>
            <a:br>
              <a:rPr lang="en-US" sz="2400" dirty="0"/>
            </a:br>
            <a:endParaRPr lang="en-US" sz="2400" dirty="0"/>
          </a:p>
          <a:p>
            <a:endParaRPr lang="en-US" dirty="0"/>
          </a:p>
        </p:txBody>
      </p:sp>
      <p:sp>
        <p:nvSpPr>
          <p:cNvPr id="3" name="Text Placeholder 2"/>
          <p:cNvSpPr>
            <a:spLocks noGrp="1"/>
          </p:cNvSpPr>
          <p:nvPr>
            <p:ph type="body" sz="quarter" idx="12"/>
          </p:nvPr>
        </p:nvSpPr>
        <p:spPr/>
        <p:txBody>
          <a:bodyPr>
            <a:normAutofit/>
          </a:bodyPr>
          <a:lstStyle/>
          <a:p>
            <a:pPr marL="0" indent="0">
              <a:buNone/>
            </a:pPr>
            <a:r>
              <a:rPr lang="de-DE" b="1" dirty="0"/>
              <a:t>CABA (Continential Automated Buildings Association)</a:t>
            </a:r>
            <a:endParaRPr lang="en-US" dirty="0"/>
          </a:p>
        </p:txBody>
      </p:sp>
      <p:sp>
        <p:nvSpPr>
          <p:cNvPr id="4" name="Title 3"/>
          <p:cNvSpPr>
            <a:spLocks noGrp="1"/>
          </p:cNvSpPr>
          <p:nvPr>
            <p:ph type="title"/>
          </p:nvPr>
        </p:nvSpPr>
        <p:spPr/>
        <p:txBody>
          <a:bodyPr/>
          <a:lstStyle/>
          <a:p>
            <a:r>
              <a:rPr lang="en-US" dirty="0"/>
              <a:t>Overview of CABA</a:t>
            </a:r>
            <a:br>
              <a:rPr lang="en-US" dirty="0"/>
            </a:br>
            <a:endParaRPr lang="en-US" dirty="0"/>
          </a:p>
        </p:txBody>
      </p:sp>
      <p:pic>
        <p:nvPicPr>
          <p:cNvPr id="6" name="Picture 2" descr="http://cdn6.bigcommerce.com/s-24lnxe/product_images/uploaded_images/cel-fi-connected-home-using-mobile-signal-boost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5480" y="4736130"/>
            <a:ext cx="1152128" cy="115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i.istockimg.com/file_thumbview_approve/34525834/3/stock-photo-34525834-modern-business-office-building-isolated-on-white-backgroun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4556" y="4736126"/>
            <a:ext cx="1060415"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http://www.caba.org/images/CABA-IIBC-XL.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1345" y="5844714"/>
            <a:ext cx="2902269" cy="9029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aba.org/images/CABA-CHC-X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7241" y="5844711"/>
            <a:ext cx="2639788" cy="82126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2">
            <a:extLst>
              <a:ext uri="{FF2B5EF4-FFF2-40B4-BE49-F238E27FC236}">
                <a16:creationId xmlns:a16="http://schemas.microsoft.com/office/drawing/2014/main" id="{932AF76A-C9D6-40A4-A15F-8E6EAC958C9E}"/>
              </a:ext>
            </a:extLst>
          </p:cNvPr>
          <p:cNvSpPr txBox="1">
            <a:spLocks/>
          </p:cNvSpPr>
          <p:nvPr/>
        </p:nvSpPr>
        <p:spPr>
          <a:xfrm>
            <a:off x="260352" y="6418260"/>
            <a:ext cx="577850" cy="36512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kern="1200" baseline="0">
                <a:solidFill>
                  <a:schemeClr val="tx1"/>
                </a:solidFill>
                <a:latin typeface="Montserrat Light"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fld id="{B72EA444-5E48-4E00-B06F-080A44B933A0}" type="slidenum">
              <a:rPr lang="en-CA"/>
              <a:pPr marL="0" indent="0">
                <a:buNone/>
              </a:pPr>
              <a:t>2</a:t>
            </a:fld>
            <a:endParaRPr lang="en-CA" dirty="0"/>
          </a:p>
        </p:txBody>
      </p:sp>
    </p:spTree>
    <p:extLst>
      <p:ext uri="{BB962C8B-B14F-4D97-AF65-F5344CB8AC3E}">
        <p14:creationId xmlns:p14="http://schemas.microsoft.com/office/powerpoint/2010/main" val="3757942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7E5E957-5F13-496D-B7CC-F596CD853C8B}"/>
              </a:ext>
            </a:extLst>
          </p:cNvPr>
          <p:cNvSpPr txBox="1"/>
          <p:nvPr/>
        </p:nvSpPr>
        <p:spPr>
          <a:xfrm>
            <a:off x="261257" y="6212114"/>
            <a:ext cx="609600" cy="369332"/>
          </a:xfrm>
          <a:prstGeom prst="rect">
            <a:avLst/>
          </a:prstGeom>
          <a:noFill/>
        </p:spPr>
        <p:txBody>
          <a:bodyPr wrap="square" rtlCol="0">
            <a:spAutoFit/>
          </a:bodyPr>
          <a:lstStyle/>
          <a:p>
            <a:fld id="{6121BE1A-C11E-4E5A-A76D-62E52209E7DA}" type="slidenum">
              <a:rPr lang="en-US" smtClean="0"/>
              <a:t>3</a:t>
            </a:fld>
            <a:endParaRPr lang="en-US" dirty="0"/>
          </a:p>
        </p:txBody>
      </p:sp>
      <p:sp>
        <p:nvSpPr>
          <p:cNvPr id="6" name="Footer Placeholder 4">
            <a:extLst>
              <a:ext uri="{FF2B5EF4-FFF2-40B4-BE49-F238E27FC236}">
                <a16:creationId xmlns:a16="http://schemas.microsoft.com/office/drawing/2014/main" id="{A92D4AF7-F2DF-470E-ACDA-E13FE454451D}"/>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accent2"/>
                </a:solidFill>
              </a:rPr>
              <a:t>© 2020, Continental Automated Buildings Association</a:t>
            </a:r>
          </a:p>
        </p:txBody>
      </p:sp>
      <p:sp>
        <p:nvSpPr>
          <p:cNvPr id="12" name="Title 2">
            <a:extLst>
              <a:ext uri="{FF2B5EF4-FFF2-40B4-BE49-F238E27FC236}">
                <a16:creationId xmlns:a16="http://schemas.microsoft.com/office/drawing/2014/main" id="{EA59A318-41F7-4EC4-ACB6-5FC029007CE3}"/>
              </a:ext>
            </a:extLst>
          </p:cNvPr>
          <p:cNvSpPr>
            <a:spLocks noGrp="1"/>
          </p:cNvSpPr>
          <p:nvPr>
            <p:ph type="title"/>
          </p:nvPr>
        </p:nvSpPr>
        <p:spPr>
          <a:xfrm>
            <a:off x="838200" y="365125"/>
            <a:ext cx="6873240" cy="447675"/>
          </a:xfrm>
        </p:spPr>
        <p:txBody>
          <a:bodyPr>
            <a:noAutofit/>
          </a:bodyPr>
          <a:lstStyle/>
          <a:p>
            <a:r>
              <a:rPr lang="en-CA" dirty="0">
                <a:latin typeface="Montserrat Light"/>
              </a:rPr>
              <a:t>CABA Board of Directors</a:t>
            </a:r>
            <a:br>
              <a:rPr lang="en-CA" dirty="0">
                <a:latin typeface="Montserrat Light"/>
              </a:rPr>
            </a:br>
            <a:endParaRPr lang="en-CA" dirty="0">
              <a:latin typeface="Montserrat Light"/>
            </a:endParaRPr>
          </a:p>
        </p:txBody>
      </p:sp>
      <p:pic>
        <p:nvPicPr>
          <p:cNvPr id="13" name="Picture 2" descr="http://smartprogram.org/images/Team.jpg">
            <a:extLst>
              <a:ext uri="{FF2B5EF4-FFF2-40B4-BE49-F238E27FC236}">
                <a16:creationId xmlns:a16="http://schemas.microsoft.com/office/drawing/2014/main" id="{8C044888-E739-46A6-8B8F-75C49B24465D}"/>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5971"/>
          <a:stretch>
            <a:fillRect/>
          </a:stretch>
        </p:blipFill>
        <p:spPr bwMode="auto">
          <a:xfrm>
            <a:off x="3119728" y="1786384"/>
            <a:ext cx="6031162" cy="459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a:extLst>
              <a:ext uri="{FF2B5EF4-FFF2-40B4-BE49-F238E27FC236}">
                <a16:creationId xmlns:a16="http://schemas.microsoft.com/office/drawing/2014/main" id="{6EEA3582-82BB-4CAA-BA1B-EDB4598960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1243" y="3810415"/>
            <a:ext cx="1367205" cy="47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4" descr="honeywell_logo">
            <a:extLst>
              <a:ext uri="{FF2B5EF4-FFF2-40B4-BE49-F238E27FC236}">
                <a16:creationId xmlns:a16="http://schemas.microsoft.com/office/drawing/2014/main" id="{1954332E-C5BD-4984-873D-EE6FBDB648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989" y="3098209"/>
            <a:ext cx="1577340" cy="297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descr="http://www.caba.org/images/logos/100207.jpg">
            <a:extLst>
              <a:ext uri="{FF2B5EF4-FFF2-40B4-BE49-F238E27FC236}">
                <a16:creationId xmlns:a16="http://schemas.microsoft.com/office/drawing/2014/main" id="{883F22DE-75E4-47A2-9FA4-B2C1A101798A}"/>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b="17809"/>
          <a:stretch>
            <a:fillRect/>
          </a:stretch>
        </p:blipFill>
        <p:spPr bwMode="auto">
          <a:xfrm>
            <a:off x="414995" y="5668563"/>
            <a:ext cx="1524000" cy="62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Image result for Kele, Inc.">
            <a:extLst>
              <a:ext uri="{FF2B5EF4-FFF2-40B4-BE49-F238E27FC236}">
                <a16:creationId xmlns:a16="http://schemas.microsoft.com/office/drawing/2014/main" id="{38187AA5-3F1D-47EA-A1B8-056976A741F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424" t="24072" r="16149" b="28847"/>
          <a:stretch/>
        </p:blipFill>
        <p:spPr bwMode="auto">
          <a:xfrm>
            <a:off x="10655240" y="3164093"/>
            <a:ext cx="1531975" cy="62004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Placeholder 5" descr="Board of Directors">
            <a:extLst>
              <a:ext uri="{FF2B5EF4-FFF2-40B4-BE49-F238E27FC236}">
                <a16:creationId xmlns:a16="http://schemas.microsoft.com/office/drawing/2014/main" id="{A750D155-CCC7-4C0C-9695-35C70373FEE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9031443" y="2076780"/>
            <a:ext cx="815389" cy="784424"/>
          </a:xfrm>
          <a:prstGeom prst="rect">
            <a:avLst/>
          </a:prstGeom>
        </p:spPr>
      </p:pic>
      <p:pic>
        <p:nvPicPr>
          <p:cNvPr id="20" name="Picture Placeholder 5" descr="Presentation2 - PowerPoint">
            <a:extLst>
              <a:ext uri="{FF2B5EF4-FFF2-40B4-BE49-F238E27FC236}">
                <a16:creationId xmlns:a16="http://schemas.microsoft.com/office/drawing/2014/main" id="{DBF08FEE-9D5D-4D62-A6EA-646A23B18711}"/>
              </a:ext>
            </a:extLst>
          </p:cNvPr>
          <p:cNvPicPr>
            <a:picLocks noChangeAspect="1"/>
          </p:cNvPicPr>
          <p:nvPr/>
        </p:nvPicPr>
        <p:blipFill rotWithShape="1">
          <a:blip r:embed="rId8">
            <a:extLst>
              <a:ext uri="{28A0092B-C50C-407E-A947-70E740481C1C}">
                <a14:useLocalDpi xmlns:a14="http://schemas.microsoft.com/office/drawing/2010/main" val="0"/>
              </a:ext>
            </a:extLst>
          </a:blip>
          <a:srcRect l="53187" r="29428"/>
          <a:stretch/>
        </p:blipFill>
        <p:spPr>
          <a:xfrm>
            <a:off x="10834869" y="4115892"/>
            <a:ext cx="968088" cy="870414"/>
          </a:xfrm>
          <a:prstGeom prst="rect">
            <a:avLst/>
          </a:prstGeom>
        </p:spPr>
      </p:pic>
      <p:pic>
        <p:nvPicPr>
          <p:cNvPr id="21" name="Picture Placeholder 5" descr="Presentation2 - PowerPoint">
            <a:extLst>
              <a:ext uri="{FF2B5EF4-FFF2-40B4-BE49-F238E27FC236}">
                <a16:creationId xmlns:a16="http://schemas.microsoft.com/office/drawing/2014/main" id="{E1DC01C1-2396-4AF5-8292-402BEC6DB62F}"/>
              </a:ext>
            </a:extLst>
          </p:cNvPr>
          <p:cNvPicPr>
            <a:picLocks noChangeAspect="1"/>
          </p:cNvPicPr>
          <p:nvPr/>
        </p:nvPicPr>
        <p:blipFill rotWithShape="1">
          <a:blip r:embed="rId8">
            <a:extLst>
              <a:ext uri="{28A0092B-C50C-407E-A947-70E740481C1C}">
                <a14:useLocalDpi xmlns:a14="http://schemas.microsoft.com/office/drawing/2010/main" val="0"/>
              </a:ext>
            </a:extLst>
          </a:blip>
          <a:srcRect l="70672" t="8110" b="21289"/>
          <a:stretch/>
        </p:blipFill>
        <p:spPr>
          <a:xfrm>
            <a:off x="414995" y="1154396"/>
            <a:ext cx="1681919" cy="632876"/>
          </a:xfrm>
          <a:prstGeom prst="rect">
            <a:avLst/>
          </a:prstGeom>
        </p:spPr>
      </p:pic>
      <p:pic>
        <p:nvPicPr>
          <p:cNvPr id="22" name="Picture Placeholder 5" descr="Presentation2 - PowerPoint">
            <a:extLst>
              <a:ext uri="{FF2B5EF4-FFF2-40B4-BE49-F238E27FC236}">
                <a16:creationId xmlns:a16="http://schemas.microsoft.com/office/drawing/2014/main" id="{2B78B545-4E50-4F7E-A6B9-A17EBA13C5C0}"/>
              </a:ext>
            </a:extLst>
          </p:cNvPr>
          <p:cNvPicPr>
            <a:picLocks noChangeAspect="1"/>
          </p:cNvPicPr>
          <p:nvPr/>
        </p:nvPicPr>
        <p:blipFill rotWithShape="1">
          <a:blip r:embed="rId8">
            <a:extLst>
              <a:ext uri="{28A0092B-C50C-407E-A947-70E740481C1C}">
                <a14:useLocalDpi xmlns:a14="http://schemas.microsoft.com/office/drawing/2010/main" val="0"/>
              </a:ext>
            </a:extLst>
          </a:blip>
          <a:srcRect t="27362" r="80438" b="24281"/>
          <a:stretch/>
        </p:blipFill>
        <p:spPr>
          <a:xfrm>
            <a:off x="8913164" y="4649379"/>
            <a:ext cx="1239461" cy="478929"/>
          </a:xfrm>
          <a:prstGeom prst="rect">
            <a:avLst/>
          </a:prstGeom>
        </p:spPr>
      </p:pic>
      <p:pic>
        <p:nvPicPr>
          <p:cNvPr id="23" name="Picture Placeholder 5" descr="Presentation2 - PowerPoint">
            <a:extLst>
              <a:ext uri="{FF2B5EF4-FFF2-40B4-BE49-F238E27FC236}">
                <a16:creationId xmlns:a16="http://schemas.microsoft.com/office/drawing/2014/main" id="{4C7EC1FF-3AA2-4048-B5DF-E05478930D58}"/>
              </a:ext>
            </a:extLst>
          </p:cNvPr>
          <p:cNvPicPr>
            <a:picLocks noChangeAspect="1"/>
          </p:cNvPicPr>
          <p:nvPr/>
        </p:nvPicPr>
        <p:blipFill rotWithShape="1">
          <a:blip r:embed="rId8">
            <a:extLst>
              <a:ext uri="{28A0092B-C50C-407E-A947-70E740481C1C}">
                <a14:useLocalDpi xmlns:a14="http://schemas.microsoft.com/office/drawing/2010/main" val="0"/>
              </a:ext>
            </a:extLst>
          </a:blip>
          <a:srcRect l="20837" t="21300" r="47115" b="21148"/>
          <a:stretch/>
        </p:blipFill>
        <p:spPr>
          <a:xfrm>
            <a:off x="5311519" y="1173377"/>
            <a:ext cx="1802345" cy="505918"/>
          </a:xfrm>
          <a:prstGeom prst="rect">
            <a:avLst/>
          </a:prstGeom>
        </p:spPr>
      </p:pic>
      <p:pic>
        <p:nvPicPr>
          <p:cNvPr id="24" name="Picture 2" descr="Image result for bitbox usa">
            <a:extLst>
              <a:ext uri="{FF2B5EF4-FFF2-40B4-BE49-F238E27FC236}">
                <a16:creationId xmlns:a16="http://schemas.microsoft.com/office/drawing/2014/main" id="{68AD23CA-1F6C-4C6D-92CF-C84A1AA0BB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3166" y="4843706"/>
            <a:ext cx="1903610" cy="40819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nokia">
            <a:extLst>
              <a:ext uri="{FF2B5EF4-FFF2-40B4-BE49-F238E27FC236}">
                <a16:creationId xmlns:a16="http://schemas.microsoft.com/office/drawing/2014/main" id="{4CE3AF9C-0579-4DF0-B5B3-8C3EAC6AC49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35524" y="5838186"/>
            <a:ext cx="1495244" cy="46609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Image result for legrand">
            <a:extLst>
              <a:ext uri="{FF2B5EF4-FFF2-40B4-BE49-F238E27FC236}">
                <a16:creationId xmlns:a16="http://schemas.microsoft.com/office/drawing/2014/main" id="{638D8506-3ACC-446D-A920-FFEF7B6CCAA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811" t="24119" r="27160" b="29799"/>
          <a:stretch/>
        </p:blipFill>
        <p:spPr bwMode="auto">
          <a:xfrm>
            <a:off x="2475939" y="2379590"/>
            <a:ext cx="1529979" cy="82329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Image result for snap av">
            <a:extLst>
              <a:ext uri="{FF2B5EF4-FFF2-40B4-BE49-F238E27FC236}">
                <a16:creationId xmlns:a16="http://schemas.microsoft.com/office/drawing/2014/main" id="{18A34DE9-0810-43C7-A359-23A3D8F8AAA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05146" y="4987936"/>
            <a:ext cx="1569719" cy="44956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2" descr="Image result for delos living">
            <a:extLst>
              <a:ext uri="{FF2B5EF4-FFF2-40B4-BE49-F238E27FC236}">
                <a16:creationId xmlns:a16="http://schemas.microsoft.com/office/drawing/2014/main" id="{7CAED300-42C1-4989-A1FE-E0BF5A2EB56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48170" y="2216292"/>
            <a:ext cx="1495244" cy="5980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Image result for cyberpower logo">
            <a:extLst>
              <a:ext uri="{FF2B5EF4-FFF2-40B4-BE49-F238E27FC236}">
                <a16:creationId xmlns:a16="http://schemas.microsoft.com/office/drawing/2014/main" id="{E3511D16-A5D6-4362-A5CF-52D54F3B672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4203" y="4059777"/>
            <a:ext cx="1708004" cy="31351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Image result for siemens">
            <a:extLst>
              <a:ext uri="{FF2B5EF4-FFF2-40B4-BE49-F238E27FC236}">
                <a16:creationId xmlns:a16="http://schemas.microsoft.com/office/drawing/2014/main" id="{4909040A-E13D-409B-8543-2FB0B2C97F3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178933" y="1452816"/>
            <a:ext cx="1624024" cy="25627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Image result for southwire">
            <a:extLst>
              <a:ext uri="{FF2B5EF4-FFF2-40B4-BE49-F238E27FC236}">
                <a16:creationId xmlns:a16="http://schemas.microsoft.com/office/drawing/2014/main" id="{EA4A1324-431E-4777-91D7-3A4394127C95}"/>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28744" b="22817"/>
          <a:stretch/>
        </p:blipFill>
        <p:spPr bwMode="auto">
          <a:xfrm>
            <a:off x="10178933" y="5433251"/>
            <a:ext cx="1806424" cy="50893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Image result for kimberly clark images">
            <a:extLst>
              <a:ext uri="{FF2B5EF4-FFF2-40B4-BE49-F238E27FC236}">
                <a16:creationId xmlns:a16="http://schemas.microsoft.com/office/drawing/2014/main" id="{A70D8839-9906-4F9C-B863-482F3BBC246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34161" y="1417731"/>
            <a:ext cx="1624024" cy="59693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Image result for cadillac fairview images">
            <a:extLst>
              <a:ext uri="{FF2B5EF4-FFF2-40B4-BE49-F238E27FC236}">
                <a16:creationId xmlns:a16="http://schemas.microsoft.com/office/drawing/2014/main" id="{78E6FCEA-87D8-4AAE-BAC2-6C0720CDBC5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4994" y="2177741"/>
            <a:ext cx="1566535" cy="34339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Image result for steelcase images">
            <a:extLst>
              <a:ext uri="{FF2B5EF4-FFF2-40B4-BE49-F238E27FC236}">
                <a16:creationId xmlns:a16="http://schemas.microsoft.com/office/drawing/2014/main" id="{F8F68519-CB3C-4DD2-9549-10F57D8F02E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592423" y="1206921"/>
            <a:ext cx="1733176" cy="3304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Image result for microsoft images">
            <a:extLst>
              <a:ext uri="{FF2B5EF4-FFF2-40B4-BE49-F238E27FC236}">
                <a16:creationId xmlns:a16="http://schemas.microsoft.com/office/drawing/2014/main" id="{1324C922-4A0D-45B1-945B-561F7395893A}"/>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9033" t="31023" r="9149" b="36180"/>
          <a:stretch/>
        </p:blipFill>
        <p:spPr bwMode="auto">
          <a:xfrm>
            <a:off x="8607105" y="3544201"/>
            <a:ext cx="2039015" cy="5439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0" descr="Image result for telus images">
            <a:extLst>
              <a:ext uri="{FF2B5EF4-FFF2-40B4-BE49-F238E27FC236}">
                <a16:creationId xmlns:a16="http://schemas.microsoft.com/office/drawing/2014/main" id="{81CC24B4-FA66-4103-B0A3-3A57DB03A8E3}"/>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8445" t="37404" b="40541"/>
          <a:stretch/>
        </p:blipFill>
        <p:spPr bwMode="auto">
          <a:xfrm>
            <a:off x="10023205" y="2148503"/>
            <a:ext cx="1962152" cy="4726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schneider electric logo">
            <a:extLst>
              <a:ext uri="{FF2B5EF4-FFF2-40B4-BE49-F238E27FC236}">
                <a16:creationId xmlns:a16="http://schemas.microsoft.com/office/drawing/2014/main" id="{3568AFAB-1A2F-4597-A59F-0754F0A726BA}"/>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00692" y="5838187"/>
            <a:ext cx="1886835" cy="598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190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8B960-D44A-4F27-A292-9EE5EB5BB829}"/>
              </a:ext>
            </a:extLst>
          </p:cNvPr>
          <p:cNvSpPr>
            <a:spLocks noGrp="1"/>
          </p:cNvSpPr>
          <p:nvPr>
            <p:ph type="title"/>
          </p:nvPr>
        </p:nvSpPr>
        <p:spPr>
          <a:xfrm>
            <a:off x="838199" y="365125"/>
            <a:ext cx="10181253" cy="447675"/>
          </a:xfrm>
        </p:spPr>
        <p:txBody>
          <a:bodyPr/>
          <a:lstStyle/>
          <a:p>
            <a:r>
              <a:rPr lang="en-US" dirty="0"/>
              <a:t>CABA Project Funders “Intelligent Buildings and COVID-19”</a:t>
            </a:r>
          </a:p>
        </p:txBody>
      </p:sp>
      <p:pic>
        <p:nvPicPr>
          <p:cNvPr id="4" name="Picture 3">
            <a:extLst>
              <a:ext uri="{FF2B5EF4-FFF2-40B4-BE49-F238E27FC236}">
                <a16:creationId xmlns:a16="http://schemas.microsoft.com/office/drawing/2014/main" id="{6F8FDFF8-78B7-4D2F-BCE8-C77D4B0B5B9D}"/>
              </a:ext>
            </a:extLst>
          </p:cNvPr>
          <p:cNvPicPr>
            <a:picLocks noChangeAspect="1"/>
          </p:cNvPicPr>
          <p:nvPr/>
        </p:nvPicPr>
        <p:blipFill>
          <a:blip r:embed="rId2"/>
          <a:stretch>
            <a:fillRect/>
          </a:stretch>
        </p:blipFill>
        <p:spPr>
          <a:xfrm>
            <a:off x="1789922" y="2455487"/>
            <a:ext cx="7955775" cy="2583044"/>
          </a:xfrm>
          <a:prstGeom prst="rect">
            <a:avLst/>
          </a:prstGeom>
        </p:spPr>
      </p:pic>
    </p:spTree>
    <p:extLst>
      <p:ext uri="{BB962C8B-B14F-4D97-AF65-F5344CB8AC3E}">
        <p14:creationId xmlns:p14="http://schemas.microsoft.com/office/powerpoint/2010/main" val="3547640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email">
            <a:extLst>
              <a:ext uri="{28A0092B-C50C-407E-A947-70E740481C1C}">
                <a14:useLocalDpi xmlns:a14="http://schemas.microsoft.com/office/drawing/2010/main" val="0"/>
              </a:ext>
            </a:extLst>
          </a:blip>
          <a:srcRect t="7235" b="392"/>
          <a:stretch/>
        </p:blipFill>
        <p:spPr>
          <a:xfrm>
            <a:off x="0" y="-1"/>
            <a:ext cx="12192000" cy="6858001"/>
          </a:xfrm>
          <a:prstGeom prst="rect">
            <a:avLst/>
          </a:prstGeom>
        </p:spPr>
      </p:pic>
      <p:sp>
        <p:nvSpPr>
          <p:cNvPr id="4" name="Rectangle 3"/>
          <p:cNvSpPr/>
          <p:nvPr/>
        </p:nvSpPr>
        <p:spPr>
          <a:xfrm>
            <a:off x="6564925" y="0"/>
            <a:ext cx="4923692" cy="5732216"/>
          </a:xfrm>
          <a:prstGeom prst="rect">
            <a:avLst/>
          </a:prstGeom>
          <a:solidFill>
            <a:srgbClr val="0E4C8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6" name="TextBox 5"/>
          <p:cNvSpPr txBox="1"/>
          <p:nvPr/>
        </p:nvSpPr>
        <p:spPr>
          <a:xfrm>
            <a:off x="6604826" y="4215604"/>
            <a:ext cx="5107269" cy="1200521"/>
          </a:xfrm>
          <a:prstGeom prst="rect">
            <a:avLst/>
          </a:prstGeom>
          <a:noFill/>
        </p:spPr>
        <p:txBody>
          <a:bodyPr wrap="square" lIns="91440" tIns="45720" rIns="91440" bIns="45720" rtlCol="0">
            <a:spAutoFit/>
          </a:bodyPr>
          <a:lstStyle/>
          <a:p>
            <a:r>
              <a:rPr lang="en-SG" sz="1867" dirty="0">
                <a:solidFill>
                  <a:schemeClr val="bg1"/>
                </a:solidFill>
              </a:rPr>
              <a:t>Presented to:</a:t>
            </a:r>
            <a:endParaRPr lang="en-SG" sz="2400" dirty="0">
              <a:solidFill>
                <a:schemeClr val="bg1"/>
              </a:solidFill>
            </a:endParaRPr>
          </a:p>
          <a:p>
            <a:r>
              <a:rPr lang="en-SG" sz="1867" dirty="0">
                <a:solidFill>
                  <a:schemeClr val="bg1"/>
                </a:solidFill>
              </a:rPr>
              <a:t>Continental Automated Buildings Association</a:t>
            </a:r>
          </a:p>
          <a:p>
            <a:endParaRPr lang="en-SG" sz="1867" dirty="0">
              <a:solidFill>
                <a:schemeClr val="bg1"/>
              </a:solidFill>
            </a:endParaRPr>
          </a:p>
          <a:p>
            <a:r>
              <a:rPr lang="en-SG" sz="1600" dirty="0">
                <a:solidFill>
                  <a:schemeClr val="bg1"/>
                </a:solidFill>
              </a:rPr>
              <a:t>16 July 2020</a:t>
            </a:r>
            <a:endParaRPr lang="en-US" sz="1600" dirty="0">
              <a:solidFill>
                <a:schemeClr val="bg1"/>
              </a:solidFill>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0347" y="205641"/>
            <a:ext cx="4620847" cy="222647"/>
          </a:xfrm>
          <a:prstGeom prst="rect">
            <a:avLst/>
          </a:prstGeom>
        </p:spPr>
      </p:pic>
      <p:sp>
        <p:nvSpPr>
          <p:cNvPr id="9" name="TextBox 8">
            <a:extLst>
              <a:ext uri="{FF2B5EF4-FFF2-40B4-BE49-F238E27FC236}">
                <a16:creationId xmlns:a16="http://schemas.microsoft.com/office/drawing/2014/main" id="{7378EFB9-BA2F-4262-A843-FAEB391FE605}"/>
              </a:ext>
            </a:extLst>
          </p:cNvPr>
          <p:cNvSpPr txBox="1"/>
          <p:nvPr/>
        </p:nvSpPr>
        <p:spPr>
          <a:xfrm>
            <a:off x="0" y="6143626"/>
            <a:ext cx="12192000" cy="954300"/>
          </a:xfrm>
          <a:prstGeom prst="rect">
            <a:avLst/>
          </a:prstGeom>
          <a:noFill/>
        </p:spPr>
        <p:txBody>
          <a:bodyPr wrap="square" lIns="91440" tIns="45720" rIns="91440" bIns="45720" rtlCol="0">
            <a:spAutoFit/>
          </a:bodyPr>
          <a:lstStyle/>
          <a:p>
            <a:pPr algn="ctr"/>
            <a:r>
              <a:rPr lang="en-US" sz="1867" i="1" dirty="0">
                <a:solidFill>
                  <a:schemeClr val="bg1"/>
                </a:solidFill>
              </a:rPr>
              <a:t>The Growth Pipeline™ Company</a:t>
            </a:r>
          </a:p>
          <a:p>
            <a:pPr algn="ctr"/>
            <a:r>
              <a:rPr lang="en-US" sz="1867" i="1" dirty="0">
                <a:solidFill>
                  <a:schemeClr val="bg1"/>
                </a:solidFill>
              </a:rPr>
              <a:t>Powering clients to a future shaped by growth</a:t>
            </a:r>
          </a:p>
          <a:p>
            <a:pPr algn="ctr"/>
            <a:endParaRPr lang="en-US" sz="1867" i="1" dirty="0">
              <a:solidFill>
                <a:schemeClr val="bg1"/>
              </a:solidFill>
            </a:endParaRPr>
          </a:p>
        </p:txBody>
      </p:sp>
      <p:sp>
        <p:nvSpPr>
          <p:cNvPr id="12" name="TextBox 11"/>
          <p:cNvSpPr txBox="1"/>
          <p:nvPr/>
        </p:nvSpPr>
        <p:spPr>
          <a:xfrm>
            <a:off x="6669679" y="567446"/>
            <a:ext cx="4689231" cy="2862322"/>
          </a:xfrm>
          <a:prstGeom prst="rect">
            <a:avLst/>
          </a:prstGeom>
          <a:noFill/>
        </p:spPr>
        <p:txBody>
          <a:bodyPr wrap="square" lIns="91440" tIns="45720" rIns="91440" bIns="45720" rtlCol="0">
            <a:spAutoFit/>
          </a:bodyPr>
          <a:lstStyle/>
          <a:p>
            <a:r>
              <a:rPr lang="en-US" sz="3600" b="1" kern="1500" spc="200" dirty="0">
                <a:solidFill>
                  <a:schemeClr val="bg1"/>
                </a:solidFill>
              </a:rPr>
              <a:t>COVID-19 &amp; INTELLIGENT BUILDINGS</a:t>
            </a:r>
          </a:p>
          <a:p>
            <a:r>
              <a:rPr lang="en-US" sz="3600" b="1" kern="1500" spc="200" dirty="0">
                <a:solidFill>
                  <a:schemeClr val="bg1"/>
                </a:solidFill>
              </a:rPr>
              <a:t>INFORMATION WEBINAR</a:t>
            </a:r>
          </a:p>
        </p:txBody>
      </p:sp>
    </p:spTree>
    <p:extLst>
      <p:ext uri="{BB962C8B-B14F-4D97-AF65-F5344CB8AC3E}">
        <p14:creationId xmlns:p14="http://schemas.microsoft.com/office/powerpoint/2010/main" val="3617978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889" y="-66756"/>
            <a:ext cx="10974103" cy="1143000"/>
          </a:xfrm>
        </p:spPr>
        <p:txBody>
          <a:bodyPr>
            <a:normAutofit/>
          </a:bodyPr>
          <a:lstStyle/>
          <a:p>
            <a:r>
              <a:rPr lang="en-US" dirty="0"/>
              <a:t>A Quick Snapshot of Frost &amp; Sullivan's Proactive Engagement with Industry to Support Post CoVID-19 Rebound Strategies</a:t>
            </a:r>
          </a:p>
        </p:txBody>
      </p:sp>
      <p:pic>
        <p:nvPicPr>
          <p:cNvPr id="3" name="Picture 2"/>
          <p:cNvPicPr/>
          <p:nvPr/>
        </p:nvPicPr>
        <p:blipFill rotWithShape="1">
          <a:blip r:embed="rId2" cstate="email">
            <a:extLst>
              <a:ext uri="{28A0092B-C50C-407E-A947-70E740481C1C}">
                <a14:useLocalDpi xmlns:a14="http://schemas.microsoft.com/office/drawing/2010/main" val="0"/>
              </a:ext>
            </a:extLst>
          </a:blip>
          <a:srcRect l="22755" t="16072" r="23871" b="14493"/>
          <a:stretch/>
        </p:blipFill>
        <p:spPr bwMode="auto">
          <a:xfrm>
            <a:off x="5207935" y="1623540"/>
            <a:ext cx="2994660" cy="2189480"/>
          </a:xfrm>
          <a:prstGeom prst="rect">
            <a:avLst/>
          </a:prstGeom>
          <a:ln>
            <a:solidFill>
              <a:schemeClr val="accent1"/>
            </a:solidFill>
          </a:ln>
          <a:extLst>
            <a:ext uri="{53640926-AAD7-44D8-BBD7-CCE9431645EC}">
              <a14:shadowObscured xmlns:a14="http://schemas.microsoft.com/office/drawing/2010/main"/>
            </a:ext>
          </a:extLst>
        </p:spPr>
      </p:pic>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199902" y="1536334"/>
            <a:ext cx="4797213" cy="2694940"/>
          </a:xfrm>
          <a:prstGeom prst="rect">
            <a:avLst/>
          </a:prstGeom>
        </p:spPr>
      </p:pic>
      <p:pic>
        <p:nvPicPr>
          <p:cNvPr id="5" name="Picture 4"/>
          <p:cNvPicPr/>
          <p:nvPr/>
        </p:nvPicPr>
        <p:blipFill>
          <a:blip r:embed="rId4" cstate="email">
            <a:extLst>
              <a:ext uri="{28A0092B-C50C-407E-A947-70E740481C1C}">
                <a14:useLocalDpi xmlns:a14="http://schemas.microsoft.com/office/drawing/2010/main" val="0"/>
              </a:ext>
            </a:extLst>
          </a:blip>
          <a:stretch>
            <a:fillRect/>
          </a:stretch>
        </p:blipFill>
        <p:spPr>
          <a:xfrm>
            <a:off x="199056" y="4139834"/>
            <a:ext cx="4134273" cy="2323253"/>
          </a:xfrm>
          <a:prstGeom prst="rect">
            <a:avLst/>
          </a:prstGeom>
        </p:spPr>
      </p:pic>
      <p:pic>
        <p:nvPicPr>
          <p:cNvPr id="6" name="Picture 5"/>
          <p:cNvPicPr/>
          <p:nvPr/>
        </p:nvPicPr>
        <p:blipFill>
          <a:blip r:embed="rId5" cstate="email">
            <a:extLst>
              <a:ext uri="{28A0092B-C50C-407E-A947-70E740481C1C}">
                <a14:useLocalDpi xmlns:a14="http://schemas.microsoft.com/office/drawing/2010/main" val="0"/>
              </a:ext>
            </a:extLst>
          </a:blip>
          <a:stretch>
            <a:fillRect/>
          </a:stretch>
        </p:blipFill>
        <p:spPr>
          <a:xfrm>
            <a:off x="4334175" y="4175394"/>
            <a:ext cx="3975100" cy="2234353"/>
          </a:xfrm>
          <a:prstGeom prst="rect">
            <a:avLst/>
          </a:prstGeom>
        </p:spPr>
      </p:pic>
      <p:pic>
        <p:nvPicPr>
          <p:cNvPr id="8" name="Picture 7"/>
          <p:cNvPicPr/>
          <p:nvPr/>
        </p:nvPicPr>
        <p:blipFill rotWithShape="1">
          <a:blip r:embed="rId6" cstate="print"/>
          <a:srcRect l="24545" t="17097" r="21902" b="8315"/>
          <a:stretch/>
        </p:blipFill>
        <p:spPr bwMode="auto">
          <a:xfrm>
            <a:off x="8280419" y="2360958"/>
            <a:ext cx="3885640" cy="2940503"/>
          </a:xfrm>
          <a:prstGeom prst="rect">
            <a:avLst/>
          </a:prstGeom>
          <a:noFill/>
          <a:ln>
            <a:noFill/>
          </a:ln>
          <a:extLst>
            <a:ext uri="{53640926-AAD7-44D8-BBD7-CCE9431645EC}">
              <a14:shadowObscured xmlns:a14="http://schemas.microsoft.com/office/drawing/2010/main"/>
            </a:ext>
          </a:extLst>
        </p:spPr>
      </p:pic>
      <p:sp>
        <p:nvSpPr>
          <p:cNvPr id="9" name="Text Box 2"/>
          <p:cNvSpPr txBox="1">
            <a:spLocks noChangeArrowheads="1"/>
          </p:cNvSpPr>
          <p:nvPr/>
        </p:nvSpPr>
        <p:spPr bwMode="auto">
          <a:xfrm>
            <a:off x="8553189" y="1790837"/>
            <a:ext cx="3340100" cy="241300"/>
          </a:xfrm>
          <a:prstGeom prst="rect">
            <a:avLst/>
          </a:prstGeom>
          <a:solidFill>
            <a:schemeClr val="tx2"/>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pPr>
            <a:r>
              <a:rPr lang="en-US" sz="800" b="1">
                <a:solidFill>
                  <a:srgbClr val="FFFFFF"/>
                </a:solidFill>
                <a:latin typeface="Arial"/>
                <a:ea typeface="Calibri"/>
                <a:cs typeface="Times New Roman"/>
              </a:rPr>
              <a:t>Our Domain Expertise in Intelligent Building</a:t>
            </a:r>
            <a:endParaRPr lang="en-US" sz="1467">
              <a:latin typeface="Calibri"/>
              <a:ea typeface="Calibri"/>
              <a:cs typeface="Times New Roman"/>
            </a:endParaRPr>
          </a:p>
        </p:txBody>
      </p:sp>
      <p:sp>
        <p:nvSpPr>
          <p:cNvPr id="10" name="Rectangle 9"/>
          <p:cNvSpPr/>
          <p:nvPr/>
        </p:nvSpPr>
        <p:spPr>
          <a:xfrm>
            <a:off x="225723" y="985634"/>
            <a:ext cx="11667564" cy="379656"/>
          </a:xfrm>
          <a:prstGeom prst="rect">
            <a:avLst/>
          </a:prstGeom>
        </p:spPr>
        <p:txBody>
          <a:bodyPr wrap="square">
            <a:spAutoFit/>
          </a:bodyPr>
          <a:lstStyle/>
          <a:p>
            <a:r>
              <a:rPr lang="en-US" sz="1867" b="1" i="1" dirty="0">
                <a:solidFill>
                  <a:schemeClr val="tx2"/>
                </a:solidFill>
              </a:rPr>
              <a:t>Our active research, scenario projections, opportunity framework development exercises</a:t>
            </a:r>
            <a:endParaRPr lang="en-US" sz="1867" dirty="0">
              <a:solidFill>
                <a:schemeClr val="tx2"/>
              </a:solidFill>
            </a:endParaRPr>
          </a:p>
        </p:txBody>
      </p:sp>
    </p:spTree>
    <p:extLst>
      <p:ext uri="{BB962C8B-B14F-4D97-AF65-F5344CB8AC3E}">
        <p14:creationId xmlns:p14="http://schemas.microsoft.com/office/powerpoint/2010/main" val="98725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54004" y="354409"/>
            <a:ext cx="11647843" cy="453809"/>
          </a:xfrm>
        </p:spPr>
        <p:txBody>
          <a:bodyPr>
            <a:noAutofit/>
          </a:bodyPr>
          <a:lstStyle/>
          <a:p>
            <a:r>
              <a:rPr lang="en-US" sz="3000" dirty="0">
                <a:solidFill>
                  <a:schemeClr val="bg1"/>
                </a:solidFill>
                <a:latin typeface="Montserrat Light" charset="0"/>
                <a:cs typeface="+mj-cs"/>
              </a:rPr>
              <a:t>2020 GLOBAL ECONOMIC FORECAST WITH COVID-19 IMPACT</a:t>
            </a:r>
          </a:p>
        </p:txBody>
      </p:sp>
      <p:sp>
        <p:nvSpPr>
          <p:cNvPr id="25" name="Text Box 80"/>
          <p:cNvSpPr txBox="1">
            <a:spLocks noChangeArrowheads="1"/>
          </p:cNvSpPr>
          <p:nvPr/>
        </p:nvSpPr>
        <p:spPr bwMode="auto">
          <a:xfrm>
            <a:off x="7281247" y="6324600"/>
            <a:ext cx="2720295" cy="184666"/>
          </a:xfrm>
          <a:prstGeom prst="rect">
            <a:avLst/>
          </a:prstGeom>
          <a:noFill/>
          <a:ln w="9525">
            <a:noFill/>
            <a:miter lim="800000"/>
            <a:headEnd/>
            <a:tailEnd/>
          </a:ln>
        </p:spPr>
        <p:txBody>
          <a:bodyPr wrap="none" lIns="0" tIns="0" rIns="0" bIns="0" anchor="b">
            <a:spAutoFit/>
          </a:bodyPr>
          <a:lstStyle/>
          <a:p>
            <a:pPr algn="r" defTabSz="1219170" fontAlgn="base">
              <a:spcBef>
                <a:spcPct val="0"/>
              </a:spcBef>
              <a:spcAft>
                <a:spcPct val="0"/>
              </a:spcAft>
              <a:defRPr/>
            </a:pPr>
            <a:r>
              <a:rPr lang="en-US" sz="1200" kern="0" dirty="0">
                <a:solidFill>
                  <a:srgbClr val="517496"/>
                </a:solidFill>
              </a:rPr>
              <a:t>Source: IMF; Worldometer; Frost &amp; Sullivan</a:t>
            </a:r>
          </a:p>
        </p:txBody>
      </p:sp>
      <p:sp>
        <p:nvSpPr>
          <p:cNvPr id="28" name="Rectangle 27"/>
          <p:cNvSpPr/>
          <p:nvPr/>
        </p:nvSpPr>
        <p:spPr>
          <a:xfrm>
            <a:off x="460869" y="980662"/>
            <a:ext cx="6066543" cy="506413"/>
          </a:xfrm>
          <a:prstGeom prst="rect">
            <a:avLst/>
          </a:prstGeom>
          <a:solidFill>
            <a:srgbClr val="17426B"/>
          </a:solidFill>
          <a:ln w="25400" cap="flat" cmpd="sng" algn="ctr">
            <a:noFill/>
            <a:prstDash val="solid"/>
          </a:ln>
          <a:effectLst/>
        </p:spPr>
        <p:txBody>
          <a:bodyPr rtlCol="0" anchor="ctr"/>
          <a:lstStyle/>
          <a:p>
            <a:pPr algn="ctr" defTabSz="1219170">
              <a:defRPr/>
            </a:pPr>
            <a:r>
              <a:rPr lang="en-US" sz="1600" b="1" kern="0" dirty="0">
                <a:solidFill>
                  <a:srgbClr val="FFFFFF"/>
                </a:solidFill>
                <a:latin typeface="Arial" pitchFamily="34" charset="0"/>
                <a:cs typeface="Arial" pitchFamily="34" charset="0"/>
              </a:rPr>
              <a:t>Scenario-Based Impact on GDP Growth, Global, 2015-2020</a:t>
            </a:r>
          </a:p>
        </p:txBody>
      </p:sp>
      <p:sp>
        <p:nvSpPr>
          <p:cNvPr id="29" name="Rectangle 28"/>
          <p:cNvSpPr/>
          <p:nvPr/>
        </p:nvSpPr>
        <p:spPr>
          <a:xfrm>
            <a:off x="460869" y="1488661"/>
            <a:ext cx="6085300" cy="2321339"/>
          </a:xfrm>
          <a:prstGeom prst="rect">
            <a:avLst/>
          </a:prstGeom>
          <a:solidFill>
            <a:srgbClr val="F2F2F2">
              <a:alpha val="58824"/>
            </a:srgbClr>
          </a:solidFill>
          <a:ln w="25400" cap="flat" cmpd="sng" algn="ctr">
            <a:noFill/>
            <a:prstDash val="solid"/>
          </a:ln>
          <a:effectLst/>
        </p:spPr>
        <p:txBody>
          <a:bodyPr rtlCol="0" anchor="ctr"/>
          <a:lstStyle/>
          <a:p>
            <a:pPr algn="ctr" defTabSz="1219170">
              <a:defRPr/>
            </a:pPr>
            <a:endParaRPr lang="en-US" sz="1867" b="1" kern="0" dirty="0">
              <a:solidFill>
                <a:srgbClr val="FFFFFF"/>
              </a:solidFill>
              <a:latin typeface="Arial" pitchFamily="34" charset="0"/>
              <a:cs typeface="Arial" pitchFamily="34" charset="0"/>
            </a:endParaRPr>
          </a:p>
        </p:txBody>
      </p:sp>
      <p:grpSp>
        <p:nvGrpSpPr>
          <p:cNvPr id="30" name="Group 29"/>
          <p:cNvGrpSpPr/>
          <p:nvPr/>
        </p:nvGrpSpPr>
        <p:grpSpPr>
          <a:xfrm>
            <a:off x="775905" y="1703651"/>
            <a:ext cx="5028267" cy="1863421"/>
            <a:chOff x="100012" y="1256388"/>
            <a:chExt cx="8943976" cy="4838701"/>
          </a:xfrm>
          <a:solidFill>
            <a:srgbClr val="ACBED1">
              <a:lumMod val="40000"/>
              <a:lumOff val="60000"/>
            </a:srgbClr>
          </a:solidFill>
        </p:grpSpPr>
        <p:sp>
          <p:nvSpPr>
            <p:cNvPr id="31" name="Freeform 30"/>
            <p:cNvSpPr>
              <a:spLocks noChangeAspect="1" noEditPoints="1"/>
            </p:cNvSpPr>
            <p:nvPr/>
          </p:nvSpPr>
          <p:spPr bwMode="auto">
            <a:xfrm>
              <a:off x="3962400" y="1256388"/>
              <a:ext cx="5081588" cy="4576763"/>
            </a:xfrm>
            <a:custGeom>
              <a:avLst/>
              <a:gdLst>
                <a:gd name="T0" fmla="*/ 3060 w 3062"/>
                <a:gd name="T1" fmla="*/ 2790 h 2758"/>
                <a:gd name="T2" fmla="*/ 2995 w 3062"/>
                <a:gd name="T3" fmla="*/ 2660 h 2758"/>
                <a:gd name="T4" fmla="*/ 3109 w 3062"/>
                <a:gd name="T5" fmla="*/ 2581 h 2758"/>
                <a:gd name="T6" fmla="*/ 3071 w 3062"/>
                <a:gd name="T7" fmla="*/ 2457 h 2758"/>
                <a:gd name="T8" fmla="*/ 4166 w 3062"/>
                <a:gd name="T9" fmla="*/ 602 h 2758"/>
                <a:gd name="T10" fmla="*/ 3528 w 3062"/>
                <a:gd name="T11" fmla="*/ 409 h 2758"/>
                <a:gd name="T12" fmla="*/ 3161 w 3062"/>
                <a:gd name="T13" fmla="*/ 342 h 2758"/>
                <a:gd name="T14" fmla="*/ 2866 w 3062"/>
                <a:gd name="T15" fmla="*/ 206 h 2758"/>
                <a:gd name="T16" fmla="*/ 2113 w 3062"/>
                <a:gd name="T17" fmla="*/ 429 h 2758"/>
                <a:gd name="T18" fmla="*/ 1876 w 3062"/>
                <a:gd name="T19" fmla="*/ 624 h 2758"/>
                <a:gd name="T20" fmla="*/ 1386 w 3062"/>
                <a:gd name="T21" fmla="*/ 749 h 2758"/>
                <a:gd name="T22" fmla="*/ 1202 w 3062"/>
                <a:gd name="T23" fmla="*/ 901 h 2758"/>
                <a:gd name="T24" fmla="*/ 1109 w 3062"/>
                <a:gd name="T25" fmla="*/ 602 h 2758"/>
                <a:gd name="T26" fmla="*/ 716 w 3062"/>
                <a:gd name="T27" fmla="*/ 690 h 2758"/>
                <a:gd name="T28" fmla="*/ 630 w 3062"/>
                <a:gd name="T29" fmla="*/ 1134 h 2758"/>
                <a:gd name="T30" fmla="*/ 764 w 3062"/>
                <a:gd name="T31" fmla="*/ 1063 h 2758"/>
                <a:gd name="T32" fmla="*/ 1004 w 3062"/>
                <a:gd name="T33" fmla="*/ 1091 h 2758"/>
                <a:gd name="T34" fmla="*/ 736 w 3062"/>
                <a:gd name="T35" fmla="*/ 1337 h 2758"/>
                <a:gd name="T36" fmla="*/ 576 w 3062"/>
                <a:gd name="T37" fmla="*/ 1344 h 2758"/>
                <a:gd name="T38" fmla="*/ 322 w 3062"/>
                <a:gd name="T39" fmla="*/ 1576 h 2758"/>
                <a:gd name="T40" fmla="*/ 233 w 3062"/>
                <a:gd name="T41" fmla="*/ 1885 h 2758"/>
                <a:gd name="T42" fmla="*/ 724 w 3062"/>
                <a:gd name="T43" fmla="*/ 1875 h 2758"/>
                <a:gd name="T44" fmla="*/ 813 w 3062"/>
                <a:gd name="T45" fmla="*/ 1795 h 2758"/>
                <a:gd name="T46" fmla="*/ 1066 w 3062"/>
                <a:gd name="T47" fmla="*/ 1896 h 2758"/>
                <a:gd name="T48" fmla="*/ 761 w 3062"/>
                <a:gd name="T49" fmla="*/ 2045 h 2758"/>
                <a:gd name="T50" fmla="*/ 271 w 3062"/>
                <a:gd name="T51" fmla="*/ 1930 h 2758"/>
                <a:gd name="T52" fmla="*/ 46 w 3062"/>
                <a:gd name="T53" fmla="*/ 2527 h 2758"/>
                <a:gd name="T54" fmla="*/ 558 w 3062"/>
                <a:gd name="T55" fmla="*/ 2677 h 2758"/>
                <a:gd name="T56" fmla="*/ 690 w 3062"/>
                <a:gd name="T57" fmla="*/ 3281 h 2758"/>
                <a:gd name="T58" fmla="*/ 1195 w 3062"/>
                <a:gd name="T59" fmla="*/ 3177 h 2758"/>
                <a:gd name="T60" fmla="*/ 1503 w 3062"/>
                <a:gd name="T61" fmla="*/ 2524 h 2758"/>
                <a:gd name="T62" fmla="*/ 1283 w 3062"/>
                <a:gd name="T63" fmla="*/ 2334 h 2758"/>
                <a:gd name="T64" fmla="*/ 1509 w 3062"/>
                <a:gd name="T65" fmla="*/ 2188 h 2758"/>
                <a:gd name="T66" fmla="*/ 1978 w 3062"/>
                <a:gd name="T67" fmla="*/ 2277 h 2758"/>
                <a:gd name="T68" fmla="*/ 2465 w 3062"/>
                <a:gd name="T69" fmla="*/ 2390 h 2758"/>
                <a:gd name="T70" fmla="*/ 2638 w 3062"/>
                <a:gd name="T71" fmla="*/ 2484 h 2758"/>
                <a:gd name="T72" fmla="*/ 2963 w 3062"/>
                <a:gd name="T73" fmla="*/ 2238 h 2758"/>
                <a:gd name="T74" fmla="*/ 3078 w 3062"/>
                <a:gd name="T75" fmla="*/ 1795 h 2758"/>
                <a:gd name="T76" fmla="*/ 3300 w 3062"/>
                <a:gd name="T77" fmla="*/ 1736 h 2758"/>
                <a:gd name="T78" fmla="*/ 3676 w 3062"/>
                <a:gd name="T79" fmla="*/ 1134 h 2758"/>
                <a:gd name="T80" fmla="*/ 3853 w 3062"/>
                <a:gd name="T81" fmla="*/ 1216 h 2758"/>
                <a:gd name="T82" fmla="*/ 4148 w 3062"/>
                <a:gd name="T83" fmla="*/ 1123 h 2758"/>
                <a:gd name="T84" fmla="*/ 1233 w 3062"/>
                <a:gd name="T85" fmla="*/ 1773 h 2758"/>
                <a:gd name="T86" fmla="*/ 1239 w 3062"/>
                <a:gd name="T87" fmla="*/ 1662 h 2758"/>
                <a:gd name="T88" fmla="*/ 1398 w 3062"/>
                <a:gd name="T89" fmla="*/ 1791 h 2758"/>
                <a:gd name="T90" fmla="*/ 1628 w 3062"/>
                <a:gd name="T91" fmla="*/ 374 h 2758"/>
                <a:gd name="T92" fmla="*/ 1543 w 3062"/>
                <a:gd name="T93" fmla="*/ 359 h 2758"/>
                <a:gd name="T94" fmla="*/ 170 w 3062"/>
                <a:gd name="T95" fmla="*/ 1404 h 2758"/>
                <a:gd name="T96" fmla="*/ 2586 w 3062"/>
                <a:gd name="T97" fmla="*/ 2769 h 2758"/>
                <a:gd name="T98" fmla="*/ 1469 w 3062"/>
                <a:gd name="T99" fmla="*/ 3051 h 2758"/>
                <a:gd name="T100" fmla="*/ 296 w 3062"/>
                <a:gd name="T101" fmla="*/ 1479 h 2758"/>
                <a:gd name="T102" fmla="*/ 294 w 3062"/>
                <a:gd name="T103" fmla="*/ 1200 h 2758"/>
                <a:gd name="T104" fmla="*/ 4252 w 3062"/>
                <a:gd name="T105" fmla="*/ 3762 h 2758"/>
                <a:gd name="T106" fmla="*/ 4108 w 3062"/>
                <a:gd name="T107" fmla="*/ 3930 h 2758"/>
                <a:gd name="T108" fmla="*/ 3294 w 3062"/>
                <a:gd name="T109" fmla="*/ 1986 h 2758"/>
                <a:gd name="T110" fmla="*/ 3471 w 3062"/>
                <a:gd name="T111" fmla="*/ 2948 h 2758"/>
                <a:gd name="T112" fmla="*/ 3308 w 3062"/>
                <a:gd name="T113" fmla="*/ 2775 h 2758"/>
                <a:gd name="T114" fmla="*/ 3400 w 3062"/>
                <a:gd name="T115" fmla="*/ 3048 h 2758"/>
                <a:gd name="T116" fmla="*/ 2928 w 3062"/>
                <a:gd name="T117" fmla="*/ 3489 h 2758"/>
                <a:gd name="T118" fmla="*/ 3629 w 3062"/>
                <a:gd name="T119" fmla="*/ 3694 h 2758"/>
                <a:gd name="T120" fmla="*/ 3530 w 3062"/>
                <a:gd name="T121" fmla="*/ 1359 h 2758"/>
                <a:gd name="T122" fmla="*/ 3548 w 3062"/>
                <a:gd name="T123" fmla="*/ 1747 h 2758"/>
                <a:gd name="T124" fmla="*/ 3434 w 3062"/>
                <a:gd name="T125" fmla="*/ 1938 h 27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62" h="2758">
                  <a:moveTo>
                    <a:pt x="1982" y="1630"/>
                  </a:moveTo>
                  <a:lnTo>
                    <a:pt x="1982" y="1630"/>
                  </a:lnTo>
                  <a:lnTo>
                    <a:pt x="1976" y="1628"/>
                  </a:lnTo>
                  <a:lnTo>
                    <a:pt x="1972" y="1630"/>
                  </a:lnTo>
                  <a:lnTo>
                    <a:pt x="1962" y="1640"/>
                  </a:lnTo>
                  <a:lnTo>
                    <a:pt x="1960" y="1644"/>
                  </a:lnTo>
                  <a:lnTo>
                    <a:pt x="1962" y="1650"/>
                  </a:lnTo>
                  <a:lnTo>
                    <a:pt x="1966" y="1652"/>
                  </a:lnTo>
                  <a:lnTo>
                    <a:pt x="1972" y="1650"/>
                  </a:lnTo>
                  <a:lnTo>
                    <a:pt x="1982" y="1640"/>
                  </a:lnTo>
                  <a:lnTo>
                    <a:pt x="1984" y="1634"/>
                  </a:lnTo>
                  <a:lnTo>
                    <a:pt x="1982" y="1630"/>
                  </a:lnTo>
                  <a:close/>
                  <a:moveTo>
                    <a:pt x="2112" y="1982"/>
                  </a:moveTo>
                  <a:lnTo>
                    <a:pt x="2112" y="1982"/>
                  </a:lnTo>
                  <a:lnTo>
                    <a:pt x="2116" y="1994"/>
                  </a:lnTo>
                  <a:lnTo>
                    <a:pt x="2120" y="2000"/>
                  </a:lnTo>
                  <a:lnTo>
                    <a:pt x="2122" y="2006"/>
                  </a:lnTo>
                  <a:lnTo>
                    <a:pt x="2122" y="2014"/>
                  </a:lnTo>
                  <a:lnTo>
                    <a:pt x="2122" y="2018"/>
                  </a:lnTo>
                  <a:lnTo>
                    <a:pt x="2124" y="2022"/>
                  </a:lnTo>
                  <a:lnTo>
                    <a:pt x="2126" y="2024"/>
                  </a:lnTo>
                  <a:lnTo>
                    <a:pt x="2128" y="2026"/>
                  </a:lnTo>
                  <a:lnTo>
                    <a:pt x="2130" y="2026"/>
                  </a:lnTo>
                  <a:lnTo>
                    <a:pt x="2134" y="2026"/>
                  </a:lnTo>
                  <a:lnTo>
                    <a:pt x="2140" y="2024"/>
                  </a:lnTo>
                  <a:lnTo>
                    <a:pt x="2142" y="2022"/>
                  </a:lnTo>
                  <a:lnTo>
                    <a:pt x="2142" y="2008"/>
                  </a:lnTo>
                  <a:lnTo>
                    <a:pt x="2142" y="1996"/>
                  </a:lnTo>
                  <a:lnTo>
                    <a:pt x="2144" y="1992"/>
                  </a:lnTo>
                  <a:lnTo>
                    <a:pt x="2146" y="1994"/>
                  </a:lnTo>
                  <a:lnTo>
                    <a:pt x="2148" y="2000"/>
                  </a:lnTo>
                  <a:lnTo>
                    <a:pt x="2158" y="2012"/>
                  </a:lnTo>
                  <a:lnTo>
                    <a:pt x="2166" y="2020"/>
                  </a:lnTo>
                  <a:lnTo>
                    <a:pt x="2172" y="2024"/>
                  </a:lnTo>
                  <a:lnTo>
                    <a:pt x="2180" y="2026"/>
                  </a:lnTo>
                  <a:lnTo>
                    <a:pt x="2184" y="2026"/>
                  </a:lnTo>
                  <a:lnTo>
                    <a:pt x="2186" y="2026"/>
                  </a:lnTo>
                  <a:lnTo>
                    <a:pt x="2188" y="2024"/>
                  </a:lnTo>
                  <a:lnTo>
                    <a:pt x="2190" y="2022"/>
                  </a:lnTo>
                  <a:lnTo>
                    <a:pt x="2188" y="2020"/>
                  </a:lnTo>
                  <a:lnTo>
                    <a:pt x="2186" y="2014"/>
                  </a:lnTo>
                  <a:lnTo>
                    <a:pt x="2176" y="2002"/>
                  </a:lnTo>
                  <a:lnTo>
                    <a:pt x="2168" y="1992"/>
                  </a:lnTo>
                  <a:lnTo>
                    <a:pt x="2166" y="1988"/>
                  </a:lnTo>
                  <a:lnTo>
                    <a:pt x="2166" y="1984"/>
                  </a:lnTo>
                  <a:lnTo>
                    <a:pt x="2168" y="1982"/>
                  </a:lnTo>
                  <a:lnTo>
                    <a:pt x="2178" y="1972"/>
                  </a:lnTo>
                  <a:lnTo>
                    <a:pt x="2180" y="1968"/>
                  </a:lnTo>
                  <a:lnTo>
                    <a:pt x="2182" y="1962"/>
                  </a:lnTo>
                  <a:lnTo>
                    <a:pt x="2180" y="1960"/>
                  </a:lnTo>
                  <a:lnTo>
                    <a:pt x="2174" y="1958"/>
                  </a:lnTo>
                  <a:lnTo>
                    <a:pt x="2150" y="1958"/>
                  </a:lnTo>
                  <a:lnTo>
                    <a:pt x="2148" y="1958"/>
                  </a:lnTo>
                  <a:lnTo>
                    <a:pt x="2146" y="1956"/>
                  </a:lnTo>
                  <a:lnTo>
                    <a:pt x="2146" y="1954"/>
                  </a:lnTo>
                  <a:lnTo>
                    <a:pt x="2146" y="1950"/>
                  </a:lnTo>
                  <a:lnTo>
                    <a:pt x="2148" y="1946"/>
                  </a:lnTo>
                  <a:lnTo>
                    <a:pt x="2158" y="1934"/>
                  </a:lnTo>
                  <a:lnTo>
                    <a:pt x="2158" y="1932"/>
                  </a:lnTo>
                  <a:lnTo>
                    <a:pt x="2158" y="1930"/>
                  </a:lnTo>
                  <a:lnTo>
                    <a:pt x="2154" y="1928"/>
                  </a:lnTo>
                  <a:lnTo>
                    <a:pt x="2150" y="1928"/>
                  </a:lnTo>
                  <a:lnTo>
                    <a:pt x="2144" y="1930"/>
                  </a:lnTo>
                  <a:lnTo>
                    <a:pt x="2138" y="1934"/>
                  </a:lnTo>
                  <a:lnTo>
                    <a:pt x="2130" y="1946"/>
                  </a:lnTo>
                  <a:lnTo>
                    <a:pt x="2116" y="1970"/>
                  </a:lnTo>
                  <a:lnTo>
                    <a:pt x="2112" y="1982"/>
                  </a:lnTo>
                  <a:close/>
                  <a:moveTo>
                    <a:pt x="1966" y="1940"/>
                  </a:moveTo>
                  <a:lnTo>
                    <a:pt x="1966" y="1940"/>
                  </a:lnTo>
                  <a:lnTo>
                    <a:pt x="1968" y="1948"/>
                  </a:lnTo>
                  <a:lnTo>
                    <a:pt x="1970" y="1954"/>
                  </a:lnTo>
                  <a:lnTo>
                    <a:pt x="1972" y="1960"/>
                  </a:lnTo>
                  <a:lnTo>
                    <a:pt x="1980" y="1974"/>
                  </a:lnTo>
                  <a:lnTo>
                    <a:pt x="1982" y="1980"/>
                  </a:lnTo>
                  <a:lnTo>
                    <a:pt x="1988" y="1984"/>
                  </a:lnTo>
                  <a:lnTo>
                    <a:pt x="1994" y="1986"/>
                  </a:lnTo>
                  <a:lnTo>
                    <a:pt x="1998" y="1986"/>
                  </a:lnTo>
                  <a:lnTo>
                    <a:pt x="2014" y="1986"/>
                  </a:lnTo>
                  <a:lnTo>
                    <a:pt x="2018" y="1986"/>
                  </a:lnTo>
                  <a:lnTo>
                    <a:pt x="2024" y="1988"/>
                  </a:lnTo>
                  <a:lnTo>
                    <a:pt x="2032" y="1990"/>
                  </a:lnTo>
                  <a:lnTo>
                    <a:pt x="2038" y="1992"/>
                  </a:lnTo>
                  <a:lnTo>
                    <a:pt x="2044" y="1996"/>
                  </a:lnTo>
                  <a:lnTo>
                    <a:pt x="2052" y="1996"/>
                  </a:lnTo>
                  <a:lnTo>
                    <a:pt x="2056" y="1996"/>
                  </a:lnTo>
                  <a:lnTo>
                    <a:pt x="2062" y="1994"/>
                  </a:lnTo>
                  <a:lnTo>
                    <a:pt x="2066" y="1988"/>
                  </a:lnTo>
                  <a:lnTo>
                    <a:pt x="2072" y="1974"/>
                  </a:lnTo>
                  <a:lnTo>
                    <a:pt x="2074" y="1968"/>
                  </a:lnTo>
                  <a:lnTo>
                    <a:pt x="2078" y="1962"/>
                  </a:lnTo>
                  <a:lnTo>
                    <a:pt x="2088" y="1950"/>
                  </a:lnTo>
                  <a:lnTo>
                    <a:pt x="2090" y="1944"/>
                  </a:lnTo>
                  <a:lnTo>
                    <a:pt x="2094" y="1932"/>
                  </a:lnTo>
                  <a:lnTo>
                    <a:pt x="2096" y="1928"/>
                  </a:lnTo>
                  <a:lnTo>
                    <a:pt x="2100" y="1924"/>
                  </a:lnTo>
                  <a:lnTo>
                    <a:pt x="2106" y="1922"/>
                  </a:lnTo>
                  <a:lnTo>
                    <a:pt x="2108" y="1920"/>
                  </a:lnTo>
                  <a:lnTo>
                    <a:pt x="2108" y="1918"/>
                  </a:lnTo>
                  <a:lnTo>
                    <a:pt x="2108" y="1916"/>
                  </a:lnTo>
                  <a:lnTo>
                    <a:pt x="2106" y="1914"/>
                  </a:lnTo>
                  <a:lnTo>
                    <a:pt x="2100" y="1912"/>
                  </a:lnTo>
                  <a:lnTo>
                    <a:pt x="2096" y="1908"/>
                  </a:lnTo>
                  <a:lnTo>
                    <a:pt x="2094" y="1900"/>
                  </a:lnTo>
                  <a:lnTo>
                    <a:pt x="2094" y="1898"/>
                  </a:lnTo>
                  <a:lnTo>
                    <a:pt x="2094" y="1882"/>
                  </a:lnTo>
                  <a:lnTo>
                    <a:pt x="2094" y="1878"/>
                  </a:lnTo>
                  <a:lnTo>
                    <a:pt x="2096" y="1870"/>
                  </a:lnTo>
                  <a:lnTo>
                    <a:pt x="2100" y="1866"/>
                  </a:lnTo>
                  <a:lnTo>
                    <a:pt x="2106" y="1864"/>
                  </a:lnTo>
                  <a:lnTo>
                    <a:pt x="2108" y="1862"/>
                  </a:lnTo>
                  <a:lnTo>
                    <a:pt x="2110" y="1858"/>
                  </a:lnTo>
                  <a:lnTo>
                    <a:pt x="2110" y="1856"/>
                  </a:lnTo>
                  <a:lnTo>
                    <a:pt x="2110" y="1852"/>
                  </a:lnTo>
                  <a:lnTo>
                    <a:pt x="2106" y="1848"/>
                  </a:lnTo>
                  <a:lnTo>
                    <a:pt x="2102" y="1842"/>
                  </a:lnTo>
                  <a:lnTo>
                    <a:pt x="2096" y="1836"/>
                  </a:lnTo>
                  <a:lnTo>
                    <a:pt x="2090" y="1834"/>
                  </a:lnTo>
                  <a:lnTo>
                    <a:pt x="2084" y="1832"/>
                  </a:lnTo>
                  <a:lnTo>
                    <a:pt x="2076" y="1834"/>
                  </a:lnTo>
                  <a:lnTo>
                    <a:pt x="2052" y="1846"/>
                  </a:lnTo>
                  <a:lnTo>
                    <a:pt x="2046" y="1850"/>
                  </a:lnTo>
                  <a:lnTo>
                    <a:pt x="2040" y="1856"/>
                  </a:lnTo>
                  <a:lnTo>
                    <a:pt x="2020" y="1882"/>
                  </a:lnTo>
                  <a:lnTo>
                    <a:pt x="2014" y="1888"/>
                  </a:lnTo>
                  <a:lnTo>
                    <a:pt x="2008" y="1892"/>
                  </a:lnTo>
                  <a:lnTo>
                    <a:pt x="2004" y="1896"/>
                  </a:lnTo>
                  <a:lnTo>
                    <a:pt x="1988" y="1902"/>
                  </a:lnTo>
                  <a:lnTo>
                    <a:pt x="1984" y="1904"/>
                  </a:lnTo>
                  <a:lnTo>
                    <a:pt x="1972" y="1914"/>
                  </a:lnTo>
                  <a:lnTo>
                    <a:pt x="1968" y="1920"/>
                  </a:lnTo>
                  <a:lnTo>
                    <a:pt x="1966" y="1926"/>
                  </a:lnTo>
                  <a:lnTo>
                    <a:pt x="1966" y="1940"/>
                  </a:lnTo>
                  <a:close/>
                  <a:moveTo>
                    <a:pt x="2180" y="1810"/>
                  </a:moveTo>
                  <a:lnTo>
                    <a:pt x="2180" y="1810"/>
                  </a:lnTo>
                  <a:lnTo>
                    <a:pt x="2174" y="1814"/>
                  </a:lnTo>
                  <a:lnTo>
                    <a:pt x="2170" y="1818"/>
                  </a:lnTo>
                  <a:lnTo>
                    <a:pt x="2164" y="1832"/>
                  </a:lnTo>
                  <a:lnTo>
                    <a:pt x="2164" y="1834"/>
                  </a:lnTo>
                  <a:lnTo>
                    <a:pt x="2164" y="1836"/>
                  </a:lnTo>
                  <a:lnTo>
                    <a:pt x="2166" y="1838"/>
                  </a:lnTo>
                  <a:lnTo>
                    <a:pt x="2168" y="1836"/>
                  </a:lnTo>
                  <a:lnTo>
                    <a:pt x="2174" y="1834"/>
                  </a:lnTo>
                  <a:lnTo>
                    <a:pt x="2180" y="1832"/>
                  </a:lnTo>
                  <a:lnTo>
                    <a:pt x="2186" y="1834"/>
                  </a:lnTo>
                  <a:lnTo>
                    <a:pt x="2192" y="1838"/>
                  </a:lnTo>
                  <a:lnTo>
                    <a:pt x="2200" y="1840"/>
                  </a:lnTo>
                  <a:lnTo>
                    <a:pt x="2204" y="1840"/>
                  </a:lnTo>
                  <a:lnTo>
                    <a:pt x="2210" y="1840"/>
                  </a:lnTo>
                  <a:lnTo>
                    <a:pt x="2218" y="1844"/>
                  </a:lnTo>
                  <a:lnTo>
                    <a:pt x="2224" y="1846"/>
                  </a:lnTo>
                  <a:lnTo>
                    <a:pt x="2226" y="1846"/>
                  </a:lnTo>
                  <a:lnTo>
                    <a:pt x="2228" y="1846"/>
                  </a:lnTo>
                  <a:lnTo>
                    <a:pt x="2230" y="1844"/>
                  </a:lnTo>
                  <a:lnTo>
                    <a:pt x="2230" y="1842"/>
                  </a:lnTo>
                  <a:lnTo>
                    <a:pt x="2230" y="1818"/>
                  </a:lnTo>
                  <a:lnTo>
                    <a:pt x="2230" y="1812"/>
                  </a:lnTo>
                  <a:lnTo>
                    <a:pt x="2226" y="1806"/>
                  </a:lnTo>
                  <a:lnTo>
                    <a:pt x="2216" y="1798"/>
                  </a:lnTo>
                  <a:lnTo>
                    <a:pt x="2214" y="1796"/>
                  </a:lnTo>
                  <a:lnTo>
                    <a:pt x="2212" y="1794"/>
                  </a:lnTo>
                  <a:lnTo>
                    <a:pt x="2208" y="1796"/>
                  </a:lnTo>
                  <a:lnTo>
                    <a:pt x="2206" y="1798"/>
                  </a:lnTo>
                  <a:lnTo>
                    <a:pt x="2198" y="1806"/>
                  </a:lnTo>
                  <a:lnTo>
                    <a:pt x="2190" y="1810"/>
                  </a:lnTo>
                  <a:lnTo>
                    <a:pt x="2184" y="1810"/>
                  </a:lnTo>
                  <a:lnTo>
                    <a:pt x="2180" y="1810"/>
                  </a:lnTo>
                  <a:close/>
                  <a:moveTo>
                    <a:pt x="2152" y="1544"/>
                  </a:moveTo>
                  <a:lnTo>
                    <a:pt x="2152" y="1544"/>
                  </a:lnTo>
                  <a:lnTo>
                    <a:pt x="2152" y="1542"/>
                  </a:lnTo>
                  <a:lnTo>
                    <a:pt x="2152" y="1540"/>
                  </a:lnTo>
                  <a:lnTo>
                    <a:pt x="2150" y="1540"/>
                  </a:lnTo>
                  <a:lnTo>
                    <a:pt x="2148" y="1542"/>
                  </a:lnTo>
                  <a:lnTo>
                    <a:pt x="2138" y="1550"/>
                  </a:lnTo>
                  <a:lnTo>
                    <a:pt x="2134" y="1558"/>
                  </a:lnTo>
                  <a:lnTo>
                    <a:pt x="2132" y="1564"/>
                  </a:lnTo>
                  <a:lnTo>
                    <a:pt x="2132" y="1568"/>
                  </a:lnTo>
                  <a:lnTo>
                    <a:pt x="2134" y="1576"/>
                  </a:lnTo>
                  <a:lnTo>
                    <a:pt x="2136" y="1584"/>
                  </a:lnTo>
                  <a:lnTo>
                    <a:pt x="2140" y="1588"/>
                  </a:lnTo>
                  <a:lnTo>
                    <a:pt x="2140" y="1590"/>
                  </a:lnTo>
                  <a:lnTo>
                    <a:pt x="2142" y="1592"/>
                  </a:lnTo>
                  <a:lnTo>
                    <a:pt x="2144" y="1590"/>
                  </a:lnTo>
                  <a:lnTo>
                    <a:pt x="2144" y="1588"/>
                  </a:lnTo>
                  <a:lnTo>
                    <a:pt x="2150" y="1564"/>
                  </a:lnTo>
                  <a:lnTo>
                    <a:pt x="2152" y="1548"/>
                  </a:lnTo>
                  <a:lnTo>
                    <a:pt x="2152" y="1544"/>
                  </a:lnTo>
                  <a:close/>
                  <a:moveTo>
                    <a:pt x="2066" y="2082"/>
                  </a:moveTo>
                  <a:lnTo>
                    <a:pt x="2066" y="2082"/>
                  </a:lnTo>
                  <a:lnTo>
                    <a:pt x="2068" y="2082"/>
                  </a:lnTo>
                  <a:lnTo>
                    <a:pt x="2070" y="2082"/>
                  </a:lnTo>
                  <a:lnTo>
                    <a:pt x="2072" y="2080"/>
                  </a:lnTo>
                  <a:lnTo>
                    <a:pt x="2070" y="2078"/>
                  </a:lnTo>
                  <a:lnTo>
                    <a:pt x="2068" y="2072"/>
                  </a:lnTo>
                  <a:lnTo>
                    <a:pt x="2062" y="2066"/>
                  </a:lnTo>
                  <a:lnTo>
                    <a:pt x="2056" y="2062"/>
                  </a:lnTo>
                  <a:lnTo>
                    <a:pt x="2032" y="2058"/>
                  </a:lnTo>
                  <a:lnTo>
                    <a:pt x="2018" y="2052"/>
                  </a:lnTo>
                  <a:lnTo>
                    <a:pt x="2012" y="2048"/>
                  </a:lnTo>
                  <a:lnTo>
                    <a:pt x="2006" y="2046"/>
                  </a:lnTo>
                  <a:lnTo>
                    <a:pt x="1998" y="2046"/>
                  </a:lnTo>
                  <a:lnTo>
                    <a:pt x="1994" y="2046"/>
                  </a:lnTo>
                  <a:lnTo>
                    <a:pt x="1978" y="2046"/>
                  </a:lnTo>
                  <a:lnTo>
                    <a:pt x="1964" y="2046"/>
                  </a:lnTo>
                  <a:lnTo>
                    <a:pt x="1948" y="2046"/>
                  </a:lnTo>
                  <a:lnTo>
                    <a:pt x="1916" y="2046"/>
                  </a:lnTo>
                  <a:lnTo>
                    <a:pt x="1912" y="2046"/>
                  </a:lnTo>
                  <a:lnTo>
                    <a:pt x="1916" y="2048"/>
                  </a:lnTo>
                  <a:lnTo>
                    <a:pt x="1940" y="2062"/>
                  </a:lnTo>
                  <a:lnTo>
                    <a:pt x="1954" y="2066"/>
                  </a:lnTo>
                  <a:lnTo>
                    <a:pt x="1998" y="2074"/>
                  </a:lnTo>
                  <a:lnTo>
                    <a:pt x="2014" y="2074"/>
                  </a:lnTo>
                  <a:lnTo>
                    <a:pt x="2026" y="2074"/>
                  </a:lnTo>
                  <a:lnTo>
                    <a:pt x="2042" y="2076"/>
                  </a:lnTo>
                  <a:lnTo>
                    <a:pt x="2066" y="2082"/>
                  </a:lnTo>
                  <a:close/>
                  <a:moveTo>
                    <a:pt x="2126" y="1676"/>
                  </a:moveTo>
                  <a:lnTo>
                    <a:pt x="2126" y="1676"/>
                  </a:lnTo>
                  <a:lnTo>
                    <a:pt x="2124" y="1684"/>
                  </a:lnTo>
                  <a:lnTo>
                    <a:pt x="2126" y="1692"/>
                  </a:lnTo>
                  <a:lnTo>
                    <a:pt x="2130" y="1706"/>
                  </a:lnTo>
                  <a:lnTo>
                    <a:pt x="2134" y="1712"/>
                  </a:lnTo>
                  <a:lnTo>
                    <a:pt x="2138" y="1718"/>
                  </a:lnTo>
                  <a:lnTo>
                    <a:pt x="2142" y="1722"/>
                  </a:lnTo>
                  <a:lnTo>
                    <a:pt x="2148" y="1722"/>
                  </a:lnTo>
                  <a:lnTo>
                    <a:pt x="2152" y="1724"/>
                  </a:lnTo>
                  <a:lnTo>
                    <a:pt x="2158" y="1728"/>
                  </a:lnTo>
                  <a:lnTo>
                    <a:pt x="2174" y="1738"/>
                  </a:lnTo>
                  <a:lnTo>
                    <a:pt x="2180" y="1744"/>
                  </a:lnTo>
                  <a:lnTo>
                    <a:pt x="2186" y="1750"/>
                  </a:lnTo>
                  <a:lnTo>
                    <a:pt x="2188" y="1754"/>
                  </a:lnTo>
                  <a:lnTo>
                    <a:pt x="2192" y="1760"/>
                  </a:lnTo>
                  <a:lnTo>
                    <a:pt x="2198" y="1766"/>
                  </a:lnTo>
                  <a:lnTo>
                    <a:pt x="2204" y="1768"/>
                  </a:lnTo>
                  <a:lnTo>
                    <a:pt x="2206" y="1768"/>
                  </a:lnTo>
                  <a:lnTo>
                    <a:pt x="2208" y="1768"/>
                  </a:lnTo>
                  <a:lnTo>
                    <a:pt x="2210" y="1766"/>
                  </a:lnTo>
                  <a:lnTo>
                    <a:pt x="2210" y="1764"/>
                  </a:lnTo>
                  <a:lnTo>
                    <a:pt x="2210" y="1760"/>
                  </a:lnTo>
                  <a:lnTo>
                    <a:pt x="2210" y="1752"/>
                  </a:lnTo>
                  <a:lnTo>
                    <a:pt x="2206" y="1746"/>
                  </a:lnTo>
                  <a:lnTo>
                    <a:pt x="2196" y="1730"/>
                  </a:lnTo>
                  <a:lnTo>
                    <a:pt x="2190" y="1724"/>
                  </a:lnTo>
                  <a:lnTo>
                    <a:pt x="2184" y="1718"/>
                  </a:lnTo>
                  <a:lnTo>
                    <a:pt x="2168" y="1708"/>
                  </a:lnTo>
                  <a:lnTo>
                    <a:pt x="2164" y="1704"/>
                  </a:lnTo>
                  <a:lnTo>
                    <a:pt x="2162" y="1698"/>
                  </a:lnTo>
                  <a:lnTo>
                    <a:pt x="2164" y="1686"/>
                  </a:lnTo>
                  <a:lnTo>
                    <a:pt x="2170" y="1672"/>
                  </a:lnTo>
                  <a:lnTo>
                    <a:pt x="2168" y="1666"/>
                  </a:lnTo>
                  <a:lnTo>
                    <a:pt x="2164" y="1660"/>
                  </a:lnTo>
                  <a:lnTo>
                    <a:pt x="2160" y="1658"/>
                  </a:lnTo>
                  <a:lnTo>
                    <a:pt x="2152" y="1656"/>
                  </a:lnTo>
                  <a:lnTo>
                    <a:pt x="2146" y="1658"/>
                  </a:lnTo>
                  <a:lnTo>
                    <a:pt x="2140" y="1660"/>
                  </a:lnTo>
                  <a:lnTo>
                    <a:pt x="2134" y="1666"/>
                  </a:lnTo>
                  <a:lnTo>
                    <a:pt x="2130" y="1672"/>
                  </a:lnTo>
                  <a:lnTo>
                    <a:pt x="2126" y="1676"/>
                  </a:lnTo>
                  <a:close/>
                  <a:moveTo>
                    <a:pt x="3046" y="620"/>
                  </a:moveTo>
                  <a:lnTo>
                    <a:pt x="3046" y="620"/>
                  </a:lnTo>
                  <a:lnTo>
                    <a:pt x="3052" y="616"/>
                  </a:lnTo>
                  <a:lnTo>
                    <a:pt x="3054" y="610"/>
                  </a:lnTo>
                  <a:lnTo>
                    <a:pt x="3062" y="478"/>
                  </a:lnTo>
                  <a:lnTo>
                    <a:pt x="3060" y="472"/>
                  </a:lnTo>
                  <a:lnTo>
                    <a:pt x="3056" y="466"/>
                  </a:lnTo>
                  <a:lnTo>
                    <a:pt x="3050" y="464"/>
                  </a:lnTo>
                  <a:lnTo>
                    <a:pt x="3038" y="460"/>
                  </a:lnTo>
                  <a:lnTo>
                    <a:pt x="3034" y="458"/>
                  </a:lnTo>
                  <a:lnTo>
                    <a:pt x="3028" y="454"/>
                  </a:lnTo>
                  <a:lnTo>
                    <a:pt x="3020" y="446"/>
                  </a:lnTo>
                  <a:lnTo>
                    <a:pt x="3006" y="438"/>
                  </a:lnTo>
                  <a:lnTo>
                    <a:pt x="3002" y="434"/>
                  </a:lnTo>
                  <a:lnTo>
                    <a:pt x="2994" y="432"/>
                  </a:lnTo>
                  <a:lnTo>
                    <a:pt x="2986" y="432"/>
                  </a:lnTo>
                  <a:lnTo>
                    <a:pt x="2972" y="432"/>
                  </a:lnTo>
                  <a:lnTo>
                    <a:pt x="2966" y="430"/>
                  </a:lnTo>
                  <a:lnTo>
                    <a:pt x="2958" y="428"/>
                  </a:lnTo>
                  <a:lnTo>
                    <a:pt x="2952" y="424"/>
                  </a:lnTo>
                  <a:lnTo>
                    <a:pt x="2946" y="422"/>
                  </a:lnTo>
                  <a:lnTo>
                    <a:pt x="2938" y="422"/>
                  </a:lnTo>
                  <a:lnTo>
                    <a:pt x="2934" y="422"/>
                  </a:lnTo>
                  <a:lnTo>
                    <a:pt x="2920" y="422"/>
                  </a:lnTo>
                  <a:lnTo>
                    <a:pt x="2918" y="424"/>
                  </a:lnTo>
                  <a:lnTo>
                    <a:pt x="2918" y="430"/>
                  </a:lnTo>
                  <a:lnTo>
                    <a:pt x="2924" y="452"/>
                  </a:lnTo>
                  <a:lnTo>
                    <a:pt x="2922" y="460"/>
                  </a:lnTo>
                  <a:lnTo>
                    <a:pt x="2918" y="464"/>
                  </a:lnTo>
                  <a:lnTo>
                    <a:pt x="2914" y="466"/>
                  </a:lnTo>
                  <a:lnTo>
                    <a:pt x="2906" y="468"/>
                  </a:lnTo>
                  <a:lnTo>
                    <a:pt x="2900" y="466"/>
                  </a:lnTo>
                  <a:lnTo>
                    <a:pt x="2894" y="464"/>
                  </a:lnTo>
                  <a:lnTo>
                    <a:pt x="2888" y="460"/>
                  </a:lnTo>
                  <a:lnTo>
                    <a:pt x="2882" y="454"/>
                  </a:lnTo>
                  <a:lnTo>
                    <a:pt x="2880" y="448"/>
                  </a:lnTo>
                  <a:lnTo>
                    <a:pt x="2876" y="436"/>
                  </a:lnTo>
                  <a:lnTo>
                    <a:pt x="2874" y="432"/>
                  </a:lnTo>
                  <a:lnTo>
                    <a:pt x="2868" y="432"/>
                  </a:lnTo>
                  <a:lnTo>
                    <a:pt x="2856" y="432"/>
                  </a:lnTo>
                  <a:lnTo>
                    <a:pt x="2848" y="432"/>
                  </a:lnTo>
                  <a:lnTo>
                    <a:pt x="2842" y="436"/>
                  </a:lnTo>
                  <a:lnTo>
                    <a:pt x="2836" y="438"/>
                  </a:lnTo>
                  <a:lnTo>
                    <a:pt x="2830" y="438"/>
                  </a:lnTo>
                  <a:lnTo>
                    <a:pt x="2816" y="434"/>
                  </a:lnTo>
                  <a:lnTo>
                    <a:pt x="2800" y="432"/>
                  </a:lnTo>
                  <a:lnTo>
                    <a:pt x="2786" y="432"/>
                  </a:lnTo>
                  <a:lnTo>
                    <a:pt x="2780" y="432"/>
                  </a:lnTo>
                  <a:lnTo>
                    <a:pt x="2774" y="436"/>
                  </a:lnTo>
                  <a:lnTo>
                    <a:pt x="2772" y="438"/>
                  </a:lnTo>
                  <a:lnTo>
                    <a:pt x="2768" y="438"/>
                  </a:lnTo>
                  <a:lnTo>
                    <a:pt x="2764" y="436"/>
                  </a:lnTo>
                  <a:lnTo>
                    <a:pt x="2756" y="426"/>
                  </a:lnTo>
                  <a:lnTo>
                    <a:pt x="2752" y="420"/>
                  </a:lnTo>
                  <a:lnTo>
                    <a:pt x="2750" y="414"/>
                  </a:lnTo>
                  <a:lnTo>
                    <a:pt x="2750" y="400"/>
                  </a:lnTo>
                  <a:lnTo>
                    <a:pt x="2748" y="394"/>
                  </a:lnTo>
                  <a:lnTo>
                    <a:pt x="2742" y="388"/>
                  </a:lnTo>
                  <a:lnTo>
                    <a:pt x="2726" y="376"/>
                  </a:lnTo>
                  <a:lnTo>
                    <a:pt x="2720" y="374"/>
                  </a:lnTo>
                  <a:lnTo>
                    <a:pt x="2712" y="372"/>
                  </a:lnTo>
                  <a:lnTo>
                    <a:pt x="2680" y="372"/>
                  </a:lnTo>
                  <a:lnTo>
                    <a:pt x="2664" y="372"/>
                  </a:lnTo>
                  <a:lnTo>
                    <a:pt x="2630" y="372"/>
                  </a:lnTo>
                  <a:lnTo>
                    <a:pt x="2624" y="370"/>
                  </a:lnTo>
                  <a:lnTo>
                    <a:pt x="2622" y="368"/>
                  </a:lnTo>
                  <a:lnTo>
                    <a:pt x="2620" y="362"/>
                  </a:lnTo>
                  <a:lnTo>
                    <a:pt x="2618" y="358"/>
                  </a:lnTo>
                  <a:lnTo>
                    <a:pt x="2606" y="348"/>
                  </a:lnTo>
                  <a:lnTo>
                    <a:pt x="2590" y="338"/>
                  </a:lnTo>
                  <a:lnTo>
                    <a:pt x="2586" y="332"/>
                  </a:lnTo>
                  <a:lnTo>
                    <a:pt x="2584" y="326"/>
                  </a:lnTo>
                  <a:lnTo>
                    <a:pt x="2584" y="322"/>
                  </a:lnTo>
                  <a:lnTo>
                    <a:pt x="2580" y="316"/>
                  </a:lnTo>
                  <a:lnTo>
                    <a:pt x="2576" y="312"/>
                  </a:lnTo>
                  <a:lnTo>
                    <a:pt x="2474" y="286"/>
                  </a:lnTo>
                  <a:lnTo>
                    <a:pt x="2468" y="286"/>
                  </a:lnTo>
                  <a:lnTo>
                    <a:pt x="2466" y="288"/>
                  </a:lnTo>
                  <a:lnTo>
                    <a:pt x="2466" y="290"/>
                  </a:lnTo>
                  <a:lnTo>
                    <a:pt x="2464" y="294"/>
                  </a:lnTo>
                  <a:lnTo>
                    <a:pt x="2458" y="298"/>
                  </a:lnTo>
                  <a:lnTo>
                    <a:pt x="2442" y="310"/>
                  </a:lnTo>
                  <a:lnTo>
                    <a:pt x="2438" y="314"/>
                  </a:lnTo>
                  <a:lnTo>
                    <a:pt x="2438" y="322"/>
                  </a:lnTo>
                  <a:lnTo>
                    <a:pt x="2444" y="336"/>
                  </a:lnTo>
                  <a:lnTo>
                    <a:pt x="2444" y="338"/>
                  </a:lnTo>
                  <a:lnTo>
                    <a:pt x="2444" y="342"/>
                  </a:lnTo>
                  <a:lnTo>
                    <a:pt x="2442" y="344"/>
                  </a:lnTo>
                  <a:lnTo>
                    <a:pt x="2438" y="346"/>
                  </a:lnTo>
                  <a:lnTo>
                    <a:pt x="2424" y="350"/>
                  </a:lnTo>
                  <a:lnTo>
                    <a:pt x="2408" y="352"/>
                  </a:lnTo>
                  <a:lnTo>
                    <a:pt x="2406" y="352"/>
                  </a:lnTo>
                  <a:lnTo>
                    <a:pt x="2390" y="350"/>
                  </a:lnTo>
                  <a:lnTo>
                    <a:pt x="2376" y="346"/>
                  </a:lnTo>
                  <a:lnTo>
                    <a:pt x="2368" y="346"/>
                  </a:lnTo>
                  <a:lnTo>
                    <a:pt x="2362" y="348"/>
                  </a:lnTo>
                  <a:lnTo>
                    <a:pt x="2358" y="350"/>
                  </a:lnTo>
                  <a:lnTo>
                    <a:pt x="2350" y="350"/>
                  </a:lnTo>
                  <a:lnTo>
                    <a:pt x="2346" y="346"/>
                  </a:lnTo>
                  <a:lnTo>
                    <a:pt x="2332" y="340"/>
                  </a:lnTo>
                  <a:lnTo>
                    <a:pt x="2326" y="336"/>
                  </a:lnTo>
                  <a:lnTo>
                    <a:pt x="2324" y="336"/>
                  </a:lnTo>
                  <a:lnTo>
                    <a:pt x="2322" y="336"/>
                  </a:lnTo>
                  <a:lnTo>
                    <a:pt x="2320" y="338"/>
                  </a:lnTo>
                  <a:lnTo>
                    <a:pt x="2318" y="342"/>
                  </a:lnTo>
                  <a:lnTo>
                    <a:pt x="2318" y="354"/>
                  </a:lnTo>
                  <a:lnTo>
                    <a:pt x="2318" y="362"/>
                  </a:lnTo>
                  <a:lnTo>
                    <a:pt x="2314" y="368"/>
                  </a:lnTo>
                  <a:lnTo>
                    <a:pt x="2304" y="376"/>
                  </a:lnTo>
                  <a:lnTo>
                    <a:pt x="2302" y="378"/>
                  </a:lnTo>
                  <a:lnTo>
                    <a:pt x="2300" y="378"/>
                  </a:lnTo>
                  <a:lnTo>
                    <a:pt x="2298" y="378"/>
                  </a:lnTo>
                  <a:lnTo>
                    <a:pt x="2294" y="376"/>
                  </a:lnTo>
                  <a:lnTo>
                    <a:pt x="2284" y="360"/>
                  </a:lnTo>
                  <a:lnTo>
                    <a:pt x="2276" y="346"/>
                  </a:lnTo>
                  <a:lnTo>
                    <a:pt x="2264" y="330"/>
                  </a:lnTo>
                  <a:lnTo>
                    <a:pt x="2262" y="324"/>
                  </a:lnTo>
                  <a:lnTo>
                    <a:pt x="2264" y="316"/>
                  </a:lnTo>
                  <a:lnTo>
                    <a:pt x="2276" y="300"/>
                  </a:lnTo>
                  <a:lnTo>
                    <a:pt x="2278" y="294"/>
                  </a:lnTo>
                  <a:lnTo>
                    <a:pt x="2280" y="286"/>
                  </a:lnTo>
                  <a:lnTo>
                    <a:pt x="2280" y="282"/>
                  </a:lnTo>
                  <a:lnTo>
                    <a:pt x="2278" y="276"/>
                  </a:lnTo>
                  <a:lnTo>
                    <a:pt x="2274" y="268"/>
                  </a:lnTo>
                  <a:lnTo>
                    <a:pt x="2266" y="260"/>
                  </a:lnTo>
                  <a:lnTo>
                    <a:pt x="2252" y="252"/>
                  </a:lnTo>
                  <a:lnTo>
                    <a:pt x="2248" y="248"/>
                  </a:lnTo>
                  <a:lnTo>
                    <a:pt x="2240" y="246"/>
                  </a:lnTo>
                  <a:lnTo>
                    <a:pt x="2232" y="246"/>
                  </a:lnTo>
                  <a:lnTo>
                    <a:pt x="2230" y="246"/>
                  </a:lnTo>
                  <a:lnTo>
                    <a:pt x="2222" y="244"/>
                  </a:lnTo>
                  <a:lnTo>
                    <a:pt x="2216" y="240"/>
                  </a:lnTo>
                  <a:lnTo>
                    <a:pt x="2204" y="232"/>
                  </a:lnTo>
                  <a:lnTo>
                    <a:pt x="2198" y="230"/>
                  </a:lnTo>
                  <a:lnTo>
                    <a:pt x="2196" y="228"/>
                  </a:lnTo>
                  <a:lnTo>
                    <a:pt x="2192" y="228"/>
                  </a:lnTo>
                  <a:lnTo>
                    <a:pt x="2190" y="230"/>
                  </a:lnTo>
                  <a:lnTo>
                    <a:pt x="2188" y="232"/>
                  </a:lnTo>
                  <a:lnTo>
                    <a:pt x="2186" y="238"/>
                  </a:lnTo>
                  <a:lnTo>
                    <a:pt x="2178" y="252"/>
                  </a:lnTo>
                  <a:lnTo>
                    <a:pt x="2176" y="258"/>
                  </a:lnTo>
                  <a:lnTo>
                    <a:pt x="2170" y="262"/>
                  </a:lnTo>
                  <a:lnTo>
                    <a:pt x="2164" y="264"/>
                  </a:lnTo>
                  <a:lnTo>
                    <a:pt x="2132" y="264"/>
                  </a:lnTo>
                  <a:lnTo>
                    <a:pt x="2124" y="264"/>
                  </a:lnTo>
                  <a:lnTo>
                    <a:pt x="2116" y="262"/>
                  </a:lnTo>
                  <a:lnTo>
                    <a:pt x="2110" y="258"/>
                  </a:lnTo>
                  <a:lnTo>
                    <a:pt x="2104" y="254"/>
                  </a:lnTo>
                  <a:lnTo>
                    <a:pt x="2100" y="248"/>
                  </a:lnTo>
                  <a:lnTo>
                    <a:pt x="2098" y="242"/>
                  </a:lnTo>
                  <a:lnTo>
                    <a:pt x="2092" y="238"/>
                  </a:lnTo>
                  <a:lnTo>
                    <a:pt x="2086" y="236"/>
                  </a:lnTo>
                  <a:lnTo>
                    <a:pt x="2062" y="236"/>
                  </a:lnTo>
                  <a:lnTo>
                    <a:pt x="2054" y="236"/>
                  </a:lnTo>
                  <a:lnTo>
                    <a:pt x="2048" y="240"/>
                  </a:lnTo>
                  <a:lnTo>
                    <a:pt x="2032" y="250"/>
                  </a:lnTo>
                  <a:lnTo>
                    <a:pt x="2030" y="252"/>
                  </a:lnTo>
                  <a:lnTo>
                    <a:pt x="2028" y="252"/>
                  </a:lnTo>
                  <a:lnTo>
                    <a:pt x="2026" y="250"/>
                  </a:lnTo>
                  <a:lnTo>
                    <a:pt x="2026" y="246"/>
                  </a:lnTo>
                  <a:lnTo>
                    <a:pt x="2026" y="244"/>
                  </a:lnTo>
                  <a:lnTo>
                    <a:pt x="2024" y="236"/>
                  </a:lnTo>
                  <a:lnTo>
                    <a:pt x="2020" y="230"/>
                  </a:lnTo>
                  <a:lnTo>
                    <a:pt x="2012" y="222"/>
                  </a:lnTo>
                  <a:lnTo>
                    <a:pt x="2004" y="218"/>
                  </a:lnTo>
                  <a:lnTo>
                    <a:pt x="1998" y="216"/>
                  </a:lnTo>
                  <a:lnTo>
                    <a:pt x="1994" y="216"/>
                  </a:lnTo>
                  <a:lnTo>
                    <a:pt x="1986" y="218"/>
                  </a:lnTo>
                  <a:lnTo>
                    <a:pt x="1980" y="222"/>
                  </a:lnTo>
                  <a:lnTo>
                    <a:pt x="1972" y="230"/>
                  </a:lnTo>
                  <a:lnTo>
                    <a:pt x="1960" y="240"/>
                  </a:lnTo>
                  <a:lnTo>
                    <a:pt x="1944" y="250"/>
                  </a:lnTo>
                  <a:lnTo>
                    <a:pt x="1930" y="260"/>
                  </a:lnTo>
                  <a:lnTo>
                    <a:pt x="1914" y="270"/>
                  </a:lnTo>
                  <a:lnTo>
                    <a:pt x="1910" y="272"/>
                  </a:lnTo>
                  <a:lnTo>
                    <a:pt x="1912" y="268"/>
                  </a:lnTo>
                  <a:lnTo>
                    <a:pt x="1922" y="252"/>
                  </a:lnTo>
                  <a:lnTo>
                    <a:pt x="1928" y="246"/>
                  </a:lnTo>
                  <a:lnTo>
                    <a:pt x="1934" y="242"/>
                  </a:lnTo>
                  <a:lnTo>
                    <a:pt x="1940" y="238"/>
                  </a:lnTo>
                  <a:lnTo>
                    <a:pt x="1946" y="234"/>
                  </a:lnTo>
                  <a:lnTo>
                    <a:pt x="1952" y="228"/>
                  </a:lnTo>
                  <a:lnTo>
                    <a:pt x="1972" y="194"/>
                  </a:lnTo>
                  <a:lnTo>
                    <a:pt x="1982" y="180"/>
                  </a:lnTo>
                  <a:lnTo>
                    <a:pt x="1990" y="172"/>
                  </a:lnTo>
                  <a:lnTo>
                    <a:pt x="2000" y="160"/>
                  </a:lnTo>
                  <a:lnTo>
                    <a:pt x="2010" y="144"/>
                  </a:lnTo>
                  <a:lnTo>
                    <a:pt x="2014" y="138"/>
                  </a:lnTo>
                  <a:lnTo>
                    <a:pt x="2014" y="130"/>
                  </a:lnTo>
                  <a:lnTo>
                    <a:pt x="2008" y="96"/>
                  </a:lnTo>
                  <a:lnTo>
                    <a:pt x="2004" y="90"/>
                  </a:lnTo>
                  <a:lnTo>
                    <a:pt x="2000" y="84"/>
                  </a:lnTo>
                  <a:lnTo>
                    <a:pt x="1972" y="64"/>
                  </a:lnTo>
                  <a:lnTo>
                    <a:pt x="1958" y="56"/>
                  </a:lnTo>
                  <a:lnTo>
                    <a:pt x="1944" y="52"/>
                  </a:lnTo>
                  <a:lnTo>
                    <a:pt x="1940" y="48"/>
                  </a:lnTo>
                  <a:lnTo>
                    <a:pt x="1938" y="44"/>
                  </a:lnTo>
                  <a:lnTo>
                    <a:pt x="1934" y="32"/>
                  </a:lnTo>
                  <a:lnTo>
                    <a:pt x="1922" y="8"/>
                  </a:lnTo>
                  <a:lnTo>
                    <a:pt x="1916" y="2"/>
                  </a:lnTo>
                  <a:lnTo>
                    <a:pt x="1910" y="0"/>
                  </a:lnTo>
                  <a:lnTo>
                    <a:pt x="1886" y="0"/>
                  </a:lnTo>
                  <a:lnTo>
                    <a:pt x="1880" y="2"/>
                  </a:lnTo>
                  <a:lnTo>
                    <a:pt x="1872" y="6"/>
                  </a:lnTo>
                  <a:lnTo>
                    <a:pt x="1844" y="34"/>
                  </a:lnTo>
                  <a:lnTo>
                    <a:pt x="1840" y="40"/>
                  </a:lnTo>
                  <a:lnTo>
                    <a:pt x="1838" y="48"/>
                  </a:lnTo>
                  <a:lnTo>
                    <a:pt x="1832" y="70"/>
                  </a:lnTo>
                  <a:lnTo>
                    <a:pt x="1828" y="78"/>
                  </a:lnTo>
                  <a:lnTo>
                    <a:pt x="1822" y="82"/>
                  </a:lnTo>
                  <a:lnTo>
                    <a:pt x="1788" y="104"/>
                  </a:lnTo>
                  <a:lnTo>
                    <a:pt x="1780" y="106"/>
                  </a:lnTo>
                  <a:lnTo>
                    <a:pt x="1774" y="104"/>
                  </a:lnTo>
                  <a:lnTo>
                    <a:pt x="1758" y="92"/>
                  </a:lnTo>
                  <a:lnTo>
                    <a:pt x="1750" y="90"/>
                  </a:lnTo>
                  <a:lnTo>
                    <a:pt x="1744" y="92"/>
                  </a:lnTo>
                  <a:lnTo>
                    <a:pt x="1710" y="106"/>
                  </a:lnTo>
                  <a:lnTo>
                    <a:pt x="1696" y="112"/>
                  </a:lnTo>
                  <a:lnTo>
                    <a:pt x="1660" y="134"/>
                  </a:lnTo>
                  <a:lnTo>
                    <a:pt x="1648" y="144"/>
                  </a:lnTo>
                  <a:lnTo>
                    <a:pt x="1630" y="162"/>
                  </a:lnTo>
                  <a:lnTo>
                    <a:pt x="1626" y="168"/>
                  </a:lnTo>
                  <a:lnTo>
                    <a:pt x="1622" y="174"/>
                  </a:lnTo>
                  <a:lnTo>
                    <a:pt x="1616" y="218"/>
                  </a:lnTo>
                  <a:lnTo>
                    <a:pt x="1612" y="224"/>
                  </a:lnTo>
                  <a:lnTo>
                    <a:pt x="1606" y="228"/>
                  </a:lnTo>
                  <a:lnTo>
                    <a:pt x="1544" y="244"/>
                  </a:lnTo>
                  <a:lnTo>
                    <a:pt x="1536" y="246"/>
                  </a:lnTo>
                  <a:lnTo>
                    <a:pt x="1532" y="252"/>
                  </a:lnTo>
                  <a:lnTo>
                    <a:pt x="1530" y="258"/>
                  </a:lnTo>
                  <a:lnTo>
                    <a:pt x="1528" y="264"/>
                  </a:lnTo>
                  <a:lnTo>
                    <a:pt x="1526" y="272"/>
                  </a:lnTo>
                  <a:lnTo>
                    <a:pt x="1526" y="306"/>
                  </a:lnTo>
                  <a:lnTo>
                    <a:pt x="1524" y="310"/>
                  </a:lnTo>
                  <a:lnTo>
                    <a:pt x="1522" y="308"/>
                  </a:lnTo>
                  <a:lnTo>
                    <a:pt x="1516" y="304"/>
                  </a:lnTo>
                  <a:lnTo>
                    <a:pt x="1508" y="302"/>
                  </a:lnTo>
                  <a:lnTo>
                    <a:pt x="1494" y="296"/>
                  </a:lnTo>
                  <a:lnTo>
                    <a:pt x="1488" y="296"/>
                  </a:lnTo>
                  <a:lnTo>
                    <a:pt x="1482" y="300"/>
                  </a:lnTo>
                  <a:lnTo>
                    <a:pt x="1472" y="316"/>
                  </a:lnTo>
                  <a:lnTo>
                    <a:pt x="1468" y="320"/>
                  </a:lnTo>
                  <a:lnTo>
                    <a:pt x="1464" y="320"/>
                  </a:lnTo>
                  <a:lnTo>
                    <a:pt x="1462" y="318"/>
                  </a:lnTo>
                  <a:lnTo>
                    <a:pt x="1458" y="314"/>
                  </a:lnTo>
                  <a:lnTo>
                    <a:pt x="1458" y="308"/>
                  </a:lnTo>
                  <a:lnTo>
                    <a:pt x="1456" y="304"/>
                  </a:lnTo>
                  <a:lnTo>
                    <a:pt x="1452" y="298"/>
                  </a:lnTo>
                  <a:lnTo>
                    <a:pt x="1444" y="290"/>
                  </a:lnTo>
                  <a:lnTo>
                    <a:pt x="1438" y="286"/>
                  </a:lnTo>
                  <a:lnTo>
                    <a:pt x="1434" y="284"/>
                  </a:lnTo>
                  <a:lnTo>
                    <a:pt x="1428" y="286"/>
                  </a:lnTo>
                  <a:lnTo>
                    <a:pt x="1426" y="292"/>
                  </a:lnTo>
                  <a:lnTo>
                    <a:pt x="1420" y="306"/>
                  </a:lnTo>
                  <a:lnTo>
                    <a:pt x="1418" y="322"/>
                  </a:lnTo>
                  <a:lnTo>
                    <a:pt x="1418" y="336"/>
                  </a:lnTo>
                  <a:lnTo>
                    <a:pt x="1418" y="352"/>
                  </a:lnTo>
                  <a:lnTo>
                    <a:pt x="1418" y="374"/>
                  </a:lnTo>
                  <a:lnTo>
                    <a:pt x="1416" y="382"/>
                  </a:lnTo>
                  <a:lnTo>
                    <a:pt x="1414" y="388"/>
                  </a:lnTo>
                  <a:lnTo>
                    <a:pt x="1412" y="388"/>
                  </a:lnTo>
                  <a:lnTo>
                    <a:pt x="1408" y="388"/>
                  </a:lnTo>
                  <a:lnTo>
                    <a:pt x="1404" y="384"/>
                  </a:lnTo>
                  <a:lnTo>
                    <a:pt x="1402" y="380"/>
                  </a:lnTo>
                  <a:lnTo>
                    <a:pt x="1400" y="372"/>
                  </a:lnTo>
                  <a:lnTo>
                    <a:pt x="1400" y="364"/>
                  </a:lnTo>
                  <a:lnTo>
                    <a:pt x="1406" y="340"/>
                  </a:lnTo>
                  <a:lnTo>
                    <a:pt x="1408" y="334"/>
                  </a:lnTo>
                  <a:lnTo>
                    <a:pt x="1406" y="326"/>
                  </a:lnTo>
                  <a:lnTo>
                    <a:pt x="1402" y="312"/>
                  </a:lnTo>
                  <a:lnTo>
                    <a:pt x="1398" y="296"/>
                  </a:lnTo>
                  <a:lnTo>
                    <a:pt x="1398" y="292"/>
                  </a:lnTo>
                  <a:lnTo>
                    <a:pt x="1396" y="286"/>
                  </a:lnTo>
                  <a:lnTo>
                    <a:pt x="1392" y="282"/>
                  </a:lnTo>
                  <a:lnTo>
                    <a:pt x="1376" y="278"/>
                  </a:lnTo>
                  <a:lnTo>
                    <a:pt x="1362" y="274"/>
                  </a:lnTo>
                  <a:lnTo>
                    <a:pt x="1348" y="274"/>
                  </a:lnTo>
                  <a:lnTo>
                    <a:pt x="1342" y="276"/>
                  </a:lnTo>
                  <a:lnTo>
                    <a:pt x="1338" y="282"/>
                  </a:lnTo>
                  <a:lnTo>
                    <a:pt x="1322" y="336"/>
                  </a:lnTo>
                  <a:lnTo>
                    <a:pt x="1320" y="342"/>
                  </a:lnTo>
                  <a:lnTo>
                    <a:pt x="1316" y="348"/>
                  </a:lnTo>
                  <a:lnTo>
                    <a:pt x="1308" y="360"/>
                  </a:lnTo>
                  <a:lnTo>
                    <a:pt x="1304" y="366"/>
                  </a:lnTo>
                  <a:lnTo>
                    <a:pt x="1304" y="372"/>
                  </a:lnTo>
                  <a:lnTo>
                    <a:pt x="1304" y="380"/>
                  </a:lnTo>
                  <a:lnTo>
                    <a:pt x="1308" y="384"/>
                  </a:lnTo>
                  <a:lnTo>
                    <a:pt x="1310" y="392"/>
                  </a:lnTo>
                  <a:lnTo>
                    <a:pt x="1310" y="400"/>
                  </a:lnTo>
                  <a:lnTo>
                    <a:pt x="1310" y="414"/>
                  </a:lnTo>
                  <a:lnTo>
                    <a:pt x="1310" y="426"/>
                  </a:lnTo>
                  <a:lnTo>
                    <a:pt x="1312" y="432"/>
                  </a:lnTo>
                  <a:lnTo>
                    <a:pt x="1316" y="436"/>
                  </a:lnTo>
                  <a:lnTo>
                    <a:pt x="1334" y="454"/>
                  </a:lnTo>
                  <a:lnTo>
                    <a:pt x="1338" y="460"/>
                  </a:lnTo>
                  <a:lnTo>
                    <a:pt x="1336" y="468"/>
                  </a:lnTo>
                  <a:lnTo>
                    <a:pt x="1324" y="484"/>
                  </a:lnTo>
                  <a:lnTo>
                    <a:pt x="1322" y="486"/>
                  </a:lnTo>
                  <a:lnTo>
                    <a:pt x="1320" y="486"/>
                  </a:lnTo>
                  <a:lnTo>
                    <a:pt x="1318" y="486"/>
                  </a:lnTo>
                  <a:lnTo>
                    <a:pt x="1314" y="484"/>
                  </a:lnTo>
                  <a:lnTo>
                    <a:pt x="1296" y="466"/>
                  </a:lnTo>
                  <a:lnTo>
                    <a:pt x="1284" y="456"/>
                  </a:lnTo>
                  <a:lnTo>
                    <a:pt x="1258" y="436"/>
                  </a:lnTo>
                  <a:lnTo>
                    <a:pt x="1252" y="432"/>
                  </a:lnTo>
                  <a:lnTo>
                    <a:pt x="1244" y="432"/>
                  </a:lnTo>
                  <a:lnTo>
                    <a:pt x="1230" y="432"/>
                  </a:lnTo>
                  <a:lnTo>
                    <a:pt x="1214" y="432"/>
                  </a:lnTo>
                  <a:lnTo>
                    <a:pt x="1212" y="432"/>
                  </a:lnTo>
                  <a:lnTo>
                    <a:pt x="1208" y="432"/>
                  </a:lnTo>
                  <a:lnTo>
                    <a:pt x="1206" y="434"/>
                  </a:lnTo>
                  <a:lnTo>
                    <a:pt x="1204" y="436"/>
                  </a:lnTo>
                  <a:lnTo>
                    <a:pt x="1204" y="440"/>
                  </a:lnTo>
                  <a:lnTo>
                    <a:pt x="1204" y="452"/>
                  </a:lnTo>
                  <a:lnTo>
                    <a:pt x="1202" y="460"/>
                  </a:lnTo>
                  <a:lnTo>
                    <a:pt x="1198" y="466"/>
                  </a:lnTo>
                  <a:lnTo>
                    <a:pt x="1192" y="468"/>
                  </a:lnTo>
                  <a:lnTo>
                    <a:pt x="1186" y="466"/>
                  </a:lnTo>
                  <a:lnTo>
                    <a:pt x="1180" y="464"/>
                  </a:lnTo>
                  <a:lnTo>
                    <a:pt x="1174" y="462"/>
                  </a:lnTo>
                  <a:lnTo>
                    <a:pt x="1166" y="464"/>
                  </a:lnTo>
                  <a:lnTo>
                    <a:pt x="1162" y="466"/>
                  </a:lnTo>
                  <a:lnTo>
                    <a:pt x="1146" y="474"/>
                  </a:lnTo>
                  <a:lnTo>
                    <a:pt x="1142" y="476"/>
                  </a:lnTo>
                  <a:lnTo>
                    <a:pt x="1134" y="478"/>
                  </a:lnTo>
                  <a:lnTo>
                    <a:pt x="1126" y="480"/>
                  </a:lnTo>
                  <a:lnTo>
                    <a:pt x="1124" y="480"/>
                  </a:lnTo>
                  <a:lnTo>
                    <a:pt x="1116" y="478"/>
                  </a:lnTo>
                  <a:lnTo>
                    <a:pt x="1110" y="476"/>
                  </a:lnTo>
                  <a:lnTo>
                    <a:pt x="1104" y="472"/>
                  </a:lnTo>
                  <a:lnTo>
                    <a:pt x="1098" y="474"/>
                  </a:lnTo>
                  <a:lnTo>
                    <a:pt x="1092" y="476"/>
                  </a:lnTo>
                  <a:lnTo>
                    <a:pt x="1078" y="484"/>
                  </a:lnTo>
                  <a:lnTo>
                    <a:pt x="1062" y="496"/>
                  </a:lnTo>
                  <a:lnTo>
                    <a:pt x="1050" y="504"/>
                  </a:lnTo>
                  <a:lnTo>
                    <a:pt x="1024" y="516"/>
                  </a:lnTo>
                  <a:lnTo>
                    <a:pt x="1012" y="520"/>
                  </a:lnTo>
                  <a:lnTo>
                    <a:pt x="1008" y="522"/>
                  </a:lnTo>
                  <a:lnTo>
                    <a:pt x="1004" y="526"/>
                  </a:lnTo>
                  <a:lnTo>
                    <a:pt x="1000" y="540"/>
                  </a:lnTo>
                  <a:lnTo>
                    <a:pt x="996" y="546"/>
                  </a:lnTo>
                  <a:lnTo>
                    <a:pt x="992" y="548"/>
                  </a:lnTo>
                  <a:lnTo>
                    <a:pt x="988" y="546"/>
                  </a:lnTo>
                  <a:lnTo>
                    <a:pt x="982" y="542"/>
                  </a:lnTo>
                  <a:lnTo>
                    <a:pt x="974" y="534"/>
                  </a:lnTo>
                  <a:lnTo>
                    <a:pt x="972" y="530"/>
                  </a:lnTo>
                  <a:lnTo>
                    <a:pt x="972" y="526"/>
                  </a:lnTo>
                  <a:lnTo>
                    <a:pt x="974" y="524"/>
                  </a:lnTo>
                  <a:lnTo>
                    <a:pt x="982" y="514"/>
                  </a:lnTo>
                  <a:lnTo>
                    <a:pt x="986" y="508"/>
                  </a:lnTo>
                  <a:lnTo>
                    <a:pt x="988" y="502"/>
                  </a:lnTo>
                  <a:lnTo>
                    <a:pt x="988" y="498"/>
                  </a:lnTo>
                  <a:lnTo>
                    <a:pt x="986" y="492"/>
                  </a:lnTo>
                  <a:lnTo>
                    <a:pt x="980" y="486"/>
                  </a:lnTo>
                  <a:lnTo>
                    <a:pt x="976" y="484"/>
                  </a:lnTo>
                  <a:lnTo>
                    <a:pt x="964" y="480"/>
                  </a:lnTo>
                  <a:lnTo>
                    <a:pt x="950" y="480"/>
                  </a:lnTo>
                  <a:lnTo>
                    <a:pt x="946" y="480"/>
                  </a:lnTo>
                  <a:lnTo>
                    <a:pt x="944" y="480"/>
                  </a:lnTo>
                  <a:lnTo>
                    <a:pt x="942" y="482"/>
                  </a:lnTo>
                  <a:lnTo>
                    <a:pt x="942" y="484"/>
                  </a:lnTo>
                  <a:lnTo>
                    <a:pt x="942" y="488"/>
                  </a:lnTo>
                  <a:lnTo>
                    <a:pt x="944" y="492"/>
                  </a:lnTo>
                  <a:lnTo>
                    <a:pt x="948" y="500"/>
                  </a:lnTo>
                  <a:lnTo>
                    <a:pt x="948" y="508"/>
                  </a:lnTo>
                  <a:lnTo>
                    <a:pt x="948" y="520"/>
                  </a:lnTo>
                  <a:lnTo>
                    <a:pt x="950" y="528"/>
                  </a:lnTo>
                  <a:lnTo>
                    <a:pt x="952" y="536"/>
                  </a:lnTo>
                  <a:lnTo>
                    <a:pt x="954" y="542"/>
                  </a:lnTo>
                  <a:lnTo>
                    <a:pt x="956" y="548"/>
                  </a:lnTo>
                  <a:lnTo>
                    <a:pt x="956" y="556"/>
                  </a:lnTo>
                  <a:lnTo>
                    <a:pt x="952" y="570"/>
                  </a:lnTo>
                  <a:lnTo>
                    <a:pt x="948" y="574"/>
                  </a:lnTo>
                  <a:lnTo>
                    <a:pt x="946" y="574"/>
                  </a:lnTo>
                  <a:lnTo>
                    <a:pt x="944" y="572"/>
                  </a:lnTo>
                  <a:lnTo>
                    <a:pt x="938" y="570"/>
                  </a:lnTo>
                  <a:lnTo>
                    <a:pt x="930" y="568"/>
                  </a:lnTo>
                  <a:lnTo>
                    <a:pt x="928" y="568"/>
                  </a:lnTo>
                  <a:lnTo>
                    <a:pt x="920" y="570"/>
                  </a:lnTo>
                  <a:lnTo>
                    <a:pt x="914" y="572"/>
                  </a:lnTo>
                  <a:lnTo>
                    <a:pt x="902" y="582"/>
                  </a:lnTo>
                  <a:lnTo>
                    <a:pt x="896" y="584"/>
                  </a:lnTo>
                  <a:lnTo>
                    <a:pt x="884" y="592"/>
                  </a:lnTo>
                  <a:lnTo>
                    <a:pt x="882" y="598"/>
                  </a:lnTo>
                  <a:lnTo>
                    <a:pt x="884" y="604"/>
                  </a:lnTo>
                  <a:lnTo>
                    <a:pt x="896" y="630"/>
                  </a:lnTo>
                  <a:lnTo>
                    <a:pt x="898" y="634"/>
                  </a:lnTo>
                  <a:lnTo>
                    <a:pt x="894" y="632"/>
                  </a:lnTo>
                  <a:lnTo>
                    <a:pt x="888" y="628"/>
                  </a:lnTo>
                  <a:lnTo>
                    <a:pt x="882" y="626"/>
                  </a:lnTo>
                  <a:lnTo>
                    <a:pt x="868" y="626"/>
                  </a:lnTo>
                  <a:lnTo>
                    <a:pt x="860" y="626"/>
                  </a:lnTo>
                  <a:lnTo>
                    <a:pt x="854" y="624"/>
                  </a:lnTo>
                  <a:lnTo>
                    <a:pt x="848" y="620"/>
                  </a:lnTo>
                  <a:lnTo>
                    <a:pt x="842" y="620"/>
                  </a:lnTo>
                  <a:lnTo>
                    <a:pt x="840" y="622"/>
                  </a:lnTo>
                  <a:lnTo>
                    <a:pt x="842" y="630"/>
                  </a:lnTo>
                  <a:lnTo>
                    <a:pt x="842" y="632"/>
                  </a:lnTo>
                  <a:lnTo>
                    <a:pt x="836" y="630"/>
                  </a:lnTo>
                  <a:lnTo>
                    <a:pt x="818" y="624"/>
                  </a:lnTo>
                  <a:lnTo>
                    <a:pt x="812" y="622"/>
                  </a:lnTo>
                  <a:lnTo>
                    <a:pt x="808" y="616"/>
                  </a:lnTo>
                  <a:lnTo>
                    <a:pt x="804" y="604"/>
                  </a:lnTo>
                  <a:lnTo>
                    <a:pt x="804" y="598"/>
                  </a:lnTo>
                  <a:lnTo>
                    <a:pt x="806" y="592"/>
                  </a:lnTo>
                  <a:lnTo>
                    <a:pt x="810" y="588"/>
                  </a:lnTo>
                  <a:lnTo>
                    <a:pt x="812" y="582"/>
                  </a:lnTo>
                  <a:lnTo>
                    <a:pt x="810" y="578"/>
                  </a:lnTo>
                  <a:lnTo>
                    <a:pt x="804" y="574"/>
                  </a:lnTo>
                  <a:lnTo>
                    <a:pt x="800" y="572"/>
                  </a:lnTo>
                  <a:lnTo>
                    <a:pt x="786" y="562"/>
                  </a:lnTo>
                  <a:lnTo>
                    <a:pt x="778" y="554"/>
                  </a:lnTo>
                  <a:lnTo>
                    <a:pt x="768" y="544"/>
                  </a:lnTo>
                  <a:lnTo>
                    <a:pt x="766" y="540"/>
                  </a:lnTo>
                  <a:lnTo>
                    <a:pt x="768" y="538"/>
                  </a:lnTo>
                  <a:lnTo>
                    <a:pt x="772" y="540"/>
                  </a:lnTo>
                  <a:lnTo>
                    <a:pt x="778" y="544"/>
                  </a:lnTo>
                  <a:lnTo>
                    <a:pt x="784" y="546"/>
                  </a:lnTo>
                  <a:lnTo>
                    <a:pt x="790" y="548"/>
                  </a:lnTo>
                  <a:lnTo>
                    <a:pt x="794" y="548"/>
                  </a:lnTo>
                  <a:lnTo>
                    <a:pt x="800" y="550"/>
                  </a:lnTo>
                  <a:lnTo>
                    <a:pt x="806" y="556"/>
                  </a:lnTo>
                  <a:lnTo>
                    <a:pt x="808" y="560"/>
                  </a:lnTo>
                  <a:lnTo>
                    <a:pt x="812" y="566"/>
                  </a:lnTo>
                  <a:lnTo>
                    <a:pt x="820" y="570"/>
                  </a:lnTo>
                  <a:lnTo>
                    <a:pt x="842" y="576"/>
                  </a:lnTo>
                  <a:lnTo>
                    <a:pt x="850" y="576"/>
                  </a:lnTo>
                  <a:lnTo>
                    <a:pt x="858" y="576"/>
                  </a:lnTo>
                  <a:lnTo>
                    <a:pt x="872" y="570"/>
                  </a:lnTo>
                  <a:lnTo>
                    <a:pt x="888" y="564"/>
                  </a:lnTo>
                  <a:lnTo>
                    <a:pt x="892" y="562"/>
                  </a:lnTo>
                  <a:lnTo>
                    <a:pt x="898" y="558"/>
                  </a:lnTo>
                  <a:lnTo>
                    <a:pt x="902" y="550"/>
                  </a:lnTo>
                  <a:lnTo>
                    <a:pt x="906" y="536"/>
                  </a:lnTo>
                  <a:lnTo>
                    <a:pt x="906" y="530"/>
                  </a:lnTo>
                  <a:lnTo>
                    <a:pt x="904" y="524"/>
                  </a:lnTo>
                  <a:lnTo>
                    <a:pt x="876" y="496"/>
                  </a:lnTo>
                  <a:lnTo>
                    <a:pt x="864" y="486"/>
                  </a:lnTo>
                  <a:lnTo>
                    <a:pt x="848" y="474"/>
                  </a:lnTo>
                  <a:lnTo>
                    <a:pt x="836" y="464"/>
                  </a:lnTo>
                  <a:lnTo>
                    <a:pt x="826" y="456"/>
                  </a:lnTo>
                  <a:lnTo>
                    <a:pt x="820" y="452"/>
                  </a:lnTo>
                  <a:lnTo>
                    <a:pt x="814" y="448"/>
                  </a:lnTo>
                  <a:lnTo>
                    <a:pt x="800" y="444"/>
                  </a:lnTo>
                  <a:lnTo>
                    <a:pt x="788" y="440"/>
                  </a:lnTo>
                  <a:lnTo>
                    <a:pt x="784" y="438"/>
                  </a:lnTo>
                  <a:lnTo>
                    <a:pt x="782" y="432"/>
                  </a:lnTo>
                  <a:lnTo>
                    <a:pt x="782" y="430"/>
                  </a:lnTo>
                  <a:lnTo>
                    <a:pt x="782" y="426"/>
                  </a:lnTo>
                  <a:lnTo>
                    <a:pt x="780" y="424"/>
                  </a:lnTo>
                  <a:lnTo>
                    <a:pt x="778" y="422"/>
                  </a:lnTo>
                  <a:lnTo>
                    <a:pt x="774" y="422"/>
                  </a:lnTo>
                  <a:lnTo>
                    <a:pt x="770" y="422"/>
                  </a:lnTo>
                  <a:lnTo>
                    <a:pt x="754" y="422"/>
                  </a:lnTo>
                  <a:lnTo>
                    <a:pt x="752" y="422"/>
                  </a:lnTo>
                  <a:lnTo>
                    <a:pt x="742" y="422"/>
                  </a:lnTo>
                  <a:lnTo>
                    <a:pt x="738" y="416"/>
                  </a:lnTo>
                  <a:lnTo>
                    <a:pt x="734" y="412"/>
                  </a:lnTo>
                  <a:lnTo>
                    <a:pt x="734" y="406"/>
                  </a:lnTo>
                  <a:lnTo>
                    <a:pt x="736" y="394"/>
                  </a:lnTo>
                  <a:lnTo>
                    <a:pt x="740" y="390"/>
                  </a:lnTo>
                  <a:lnTo>
                    <a:pt x="740" y="384"/>
                  </a:lnTo>
                  <a:lnTo>
                    <a:pt x="738" y="378"/>
                  </a:lnTo>
                  <a:lnTo>
                    <a:pt x="728" y="368"/>
                  </a:lnTo>
                  <a:lnTo>
                    <a:pt x="720" y="358"/>
                  </a:lnTo>
                  <a:lnTo>
                    <a:pt x="716" y="358"/>
                  </a:lnTo>
                  <a:lnTo>
                    <a:pt x="714" y="356"/>
                  </a:lnTo>
                  <a:lnTo>
                    <a:pt x="710" y="358"/>
                  </a:lnTo>
                  <a:lnTo>
                    <a:pt x="708" y="358"/>
                  </a:lnTo>
                  <a:lnTo>
                    <a:pt x="700" y="368"/>
                  </a:lnTo>
                  <a:lnTo>
                    <a:pt x="694" y="370"/>
                  </a:lnTo>
                  <a:lnTo>
                    <a:pt x="686" y="370"/>
                  </a:lnTo>
                  <a:lnTo>
                    <a:pt x="682" y="366"/>
                  </a:lnTo>
                  <a:lnTo>
                    <a:pt x="670" y="362"/>
                  </a:lnTo>
                  <a:lnTo>
                    <a:pt x="656" y="362"/>
                  </a:lnTo>
                  <a:lnTo>
                    <a:pt x="654" y="362"/>
                  </a:lnTo>
                  <a:lnTo>
                    <a:pt x="646" y="364"/>
                  </a:lnTo>
                  <a:lnTo>
                    <a:pt x="640" y="368"/>
                  </a:lnTo>
                  <a:lnTo>
                    <a:pt x="632" y="376"/>
                  </a:lnTo>
                  <a:lnTo>
                    <a:pt x="626" y="380"/>
                  </a:lnTo>
                  <a:lnTo>
                    <a:pt x="620" y="382"/>
                  </a:lnTo>
                  <a:lnTo>
                    <a:pt x="610" y="382"/>
                  </a:lnTo>
                  <a:lnTo>
                    <a:pt x="606" y="384"/>
                  </a:lnTo>
                  <a:lnTo>
                    <a:pt x="600" y="388"/>
                  </a:lnTo>
                  <a:lnTo>
                    <a:pt x="596" y="390"/>
                  </a:lnTo>
                  <a:lnTo>
                    <a:pt x="592" y="392"/>
                  </a:lnTo>
                  <a:lnTo>
                    <a:pt x="586" y="394"/>
                  </a:lnTo>
                  <a:lnTo>
                    <a:pt x="584" y="400"/>
                  </a:lnTo>
                  <a:lnTo>
                    <a:pt x="578" y="414"/>
                  </a:lnTo>
                  <a:lnTo>
                    <a:pt x="574" y="420"/>
                  </a:lnTo>
                  <a:lnTo>
                    <a:pt x="568" y="422"/>
                  </a:lnTo>
                  <a:lnTo>
                    <a:pt x="556" y="422"/>
                  </a:lnTo>
                  <a:lnTo>
                    <a:pt x="548" y="424"/>
                  </a:lnTo>
                  <a:lnTo>
                    <a:pt x="544" y="430"/>
                  </a:lnTo>
                  <a:lnTo>
                    <a:pt x="540" y="444"/>
                  </a:lnTo>
                  <a:lnTo>
                    <a:pt x="538" y="456"/>
                  </a:lnTo>
                  <a:lnTo>
                    <a:pt x="534" y="460"/>
                  </a:lnTo>
                  <a:lnTo>
                    <a:pt x="530" y="460"/>
                  </a:lnTo>
                  <a:lnTo>
                    <a:pt x="526" y="460"/>
                  </a:lnTo>
                  <a:lnTo>
                    <a:pt x="518" y="462"/>
                  </a:lnTo>
                  <a:lnTo>
                    <a:pt x="514" y="468"/>
                  </a:lnTo>
                  <a:lnTo>
                    <a:pt x="502" y="484"/>
                  </a:lnTo>
                  <a:lnTo>
                    <a:pt x="500" y="490"/>
                  </a:lnTo>
                  <a:lnTo>
                    <a:pt x="498" y="498"/>
                  </a:lnTo>
                  <a:lnTo>
                    <a:pt x="498" y="502"/>
                  </a:lnTo>
                  <a:lnTo>
                    <a:pt x="496" y="510"/>
                  </a:lnTo>
                  <a:lnTo>
                    <a:pt x="494" y="516"/>
                  </a:lnTo>
                  <a:lnTo>
                    <a:pt x="482" y="532"/>
                  </a:lnTo>
                  <a:lnTo>
                    <a:pt x="474" y="546"/>
                  </a:lnTo>
                  <a:lnTo>
                    <a:pt x="472" y="552"/>
                  </a:lnTo>
                  <a:lnTo>
                    <a:pt x="466" y="566"/>
                  </a:lnTo>
                  <a:lnTo>
                    <a:pt x="462" y="570"/>
                  </a:lnTo>
                  <a:lnTo>
                    <a:pt x="456" y="586"/>
                  </a:lnTo>
                  <a:lnTo>
                    <a:pt x="452" y="590"/>
                  </a:lnTo>
                  <a:lnTo>
                    <a:pt x="444" y="604"/>
                  </a:lnTo>
                  <a:lnTo>
                    <a:pt x="424" y="640"/>
                  </a:lnTo>
                  <a:lnTo>
                    <a:pt x="414" y="652"/>
                  </a:lnTo>
                  <a:lnTo>
                    <a:pt x="406" y="660"/>
                  </a:lnTo>
                  <a:lnTo>
                    <a:pt x="392" y="670"/>
                  </a:lnTo>
                  <a:lnTo>
                    <a:pt x="388" y="672"/>
                  </a:lnTo>
                  <a:lnTo>
                    <a:pt x="382" y="676"/>
                  </a:lnTo>
                  <a:lnTo>
                    <a:pt x="376" y="682"/>
                  </a:lnTo>
                  <a:lnTo>
                    <a:pt x="374" y="688"/>
                  </a:lnTo>
                  <a:lnTo>
                    <a:pt x="366" y="700"/>
                  </a:lnTo>
                  <a:lnTo>
                    <a:pt x="356" y="710"/>
                  </a:lnTo>
                  <a:lnTo>
                    <a:pt x="352" y="714"/>
                  </a:lnTo>
                  <a:lnTo>
                    <a:pt x="350" y="720"/>
                  </a:lnTo>
                  <a:lnTo>
                    <a:pt x="346" y="732"/>
                  </a:lnTo>
                  <a:lnTo>
                    <a:pt x="344" y="736"/>
                  </a:lnTo>
                  <a:lnTo>
                    <a:pt x="342" y="744"/>
                  </a:lnTo>
                  <a:lnTo>
                    <a:pt x="340" y="752"/>
                  </a:lnTo>
                  <a:lnTo>
                    <a:pt x="340" y="756"/>
                  </a:lnTo>
                  <a:lnTo>
                    <a:pt x="342" y="764"/>
                  </a:lnTo>
                  <a:lnTo>
                    <a:pt x="344" y="770"/>
                  </a:lnTo>
                  <a:lnTo>
                    <a:pt x="346" y="776"/>
                  </a:lnTo>
                  <a:lnTo>
                    <a:pt x="348" y="784"/>
                  </a:lnTo>
                  <a:lnTo>
                    <a:pt x="350" y="792"/>
                  </a:lnTo>
                  <a:lnTo>
                    <a:pt x="350" y="794"/>
                  </a:lnTo>
                  <a:lnTo>
                    <a:pt x="350" y="810"/>
                  </a:lnTo>
                  <a:lnTo>
                    <a:pt x="350" y="814"/>
                  </a:lnTo>
                  <a:lnTo>
                    <a:pt x="352" y="820"/>
                  </a:lnTo>
                  <a:lnTo>
                    <a:pt x="356" y="826"/>
                  </a:lnTo>
                  <a:lnTo>
                    <a:pt x="364" y="828"/>
                  </a:lnTo>
                  <a:lnTo>
                    <a:pt x="370" y="830"/>
                  </a:lnTo>
                  <a:lnTo>
                    <a:pt x="378" y="832"/>
                  </a:lnTo>
                  <a:lnTo>
                    <a:pt x="382" y="832"/>
                  </a:lnTo>
                  <a:lnTo>
                    <a:pt x="390" y="830"/>
                  </a:lnTo>
                  <a:lnTo>
                    <a:pt x="396" y="828"/>
                  </a:lnTo>
                  <a:lnTo>
                    <a:pt x="412" y="816"/>
                  </a:lnTo>
                  <a:lnTo>
                    <a:pt x="424" y="808"/>
                  </a:lnTo>
                  <a:lnTo>
                    <a:pt x="430" y="804"/>
                  </a:lnTo>
                  <a:lnTo>
                    <a:pt x="434" y="802"/>
                  </a:lnTo>
                  <a:lnTo>
                    <a:pt x="438" y="800"/>
                  </a:lnTo>
                  <a:lnTo>
                    <a:pt x="442" y="796"/>
                  </a:lnTo>
                  <a:lnTo>
                    <a:pt x="446" y="790"/>
                  </a:lnTo>
                  <a:lnTo>
                    <a:pt x="454" y="778"/>
                  </a:lnTo>
                  <a:lnTo>
                    <a:pt x="458" y="774"/>
                  </a:lnTo>
                  <a:lnTo>
                    <a:pt x="454" y="778"/>
                  </a:lnTo>
                  <a:lnTo>
                    <a:pt x="446" y="790"/>
                  </a:lnTo>
                  <a:lnTo>
                    <a:pt x="442" y="796"/>
                  </a:lnTo>
                  <a:lnTo>
                    <a:pt x="440" y="808"/>
                  </a:lnTo>
                  <a:lnTo>
                    <a:pt x="442" y="820"/>
                  </a:lnTo>
                  <a:lnTo>
                    <a:pt x="446" y="826"/>
                  </a:lnTo>
                  <a:lnTo>
                    <a:pt x="448" y="832"/>
                  </a:lnTo>
                  <a:lnTo>
                    <a:pt x="448" y="840"/>
                  </a:lnTo>
                  <a:lnTo>
                    <a:pt x="448" y="844"/>
                  </a:lnTo>
                  <a:lnTo>
                    <a:pt x="452" y="860"/>
                  </a:lnTo>
                  <a:lnTo>
                    <a:pt x="456" y="874"/>
                  </a:lnTo>
                  <a:lnTo>
                    <a:pt x="458" y="886"/>
                  </a:lnTo>
                  <a:lnTo>
                    <a:pt x="460" y="892"/>
                  </a:lnTo>
                  <a:lnTo>
                    <a:pt x="464" y="896"/>
                  </a:lnTo>
                  <a:lnTo>
                    <a:pt x="466" y="902"/>
                  </a:lnTo>
                  <a:lnTo>
                    <a:pt x="468" y="906"/>
                  </a:lnTo>
                  <a:lnTo>
                    <a:pt x="470" y="910"/>
                  </a:lnTo>
                  <a:lnTo>
                    <a:pt x="476" y="910"/>
                  </a:lnTo>
                  <a:lnTo>
                    <a:pt x="480" y="910"/>
                  </a:lnTo>
                  <a:lnTo>
                    <a:pt x="486" y="910"/>
                  </a:lnTo>
                  <a:lnTo>
                    <a:pt x="488" y="906"/>
                  </a:lnTo>
                  <a:lnTo>
                    <a:pt x="490" y="902"/>
                  </a:lnTo>
                  <a:lnTo>
                    <a:pt x="492" y="896"/>
                  </a:lnTo>
                  <a:lnTo>
                    <a:pt x="498" y="892"/>
                  </a:lnTo>
                  <a:lnTo>
                    <a:pt x="506" y="892"/>
                  </a:lnTo>
                  <a:lnTo>
                    <a:pt x="510" y="892"/>
                  </a:lnTo>
                  <a:lnTo>
                    <a:pt x="516" y="890"/>
                  </a:lnTo>
                  <a:lnTo>
                    <a:pt x="520" y="884"/>
                  </a:lnTo>
                  <a:lnTo>
                    <a:pt x="524" y="878"/>
                  </a:lnTo>
                  <a:lnTo>
                    <a:pt x="526" y="872"/>
                  </a:lnTo>
                  <a:lnTo>
                    <a:pt x="528" y="864"/>
                  </a:lnTo>
                  <a:lnTo>
                    <a:pt x="528" y="840"/>
                  </a:lnTo>
                  <a:lnTo>
                    <a:pt x="528" y="824"/>
                  </a:lnTo>
                  <a:lnTo>
                    <a:pt x="528" y="822"/>
                  </a:lnTo>
                  <a:lnTo>
                    <a:pt x="528" y="816"/>
                  </a:lnTo>
                  <a:lnTo>
                    <a:pt x="532" y="814"/>
                  </a:lnTo>
                  <a:lnTo>
                    <a:pt x="544" y="810"/>
                  </a:lnTo>
                  <a:lnTo>
                    <a:pt x="550" y="806"/>
                  </a:lnTo>
                  <a:lnTo>
                    <a:pt x="554" y="802"/>
                  </a:lnTo>
                  <a:lnTo>
                    <a:pt x="556" y="796"/>
                  </a:lnTo>
                  <a:lnTo>
                    <a:pt x="556" y="792"/>
                  </a:lnTo>
                  <a:lnTo>
                    <a:pt x="556" y="784"/>
                  </a:lnTo>
                  <a:lnTo>
                    <a:pt x="554" y="776"/>
                  </a:lnTo>
                  <a:lnTo>
                    <a:pt x="550" y="772"/>
                  </a:lnTo>
                  <a:lnTo>
                    <a:pt x="542" y="760"/>
                  </a:lnTo>
                  <a:lnTo>
                    <a:pt x="538" y="754"/>
                  </a:lnTo>
                  <a:lnTo>
                    <a:pt x="536" y="746"/>
                  </a:lnTo>
                  <a:lnTo>
                    <a:pt x="536" y="732"/>
                  </a:lnTo>
                  <a:lnTo>
                    <a:pt x="536" y="716"/>
                  </a:lnTo>
                  <a:lnTo>
                    <a:pt x="536" y="704"/>
                  </a:lnTo>
                  <a:lnTo>
                    <a:pt x="538" y="696"/>
                  </a:lnTo>
                  <a:lnTo>
                    <a:pt x="542" y="690"/>
                  </a:lnTo>
                  <a:lnTo>
                    <a:pt x="550" y="682"/>
                  </a:lnTo>
                  <a:lnTo>
                    <a:pt x="562" y="672"/>
                  </a:lnTo>
                  <a:lnTo>
                    <a:pt x="572" y="662"/>
                  </a:lnTo>
                  <a:lnTo>
                    <a:pt x="590" y="652"/>
                  </a:lnTo>
                  <a:lnTo>
                    <a:pt x="594" y="646"/>
                  </a:lnTo>
                  <a:lnTo>
                    <a:pt x="600" y="640"/>
                  </a:lnTo>
                  <a:lnTo>
                    <a:pt x="602" y="634"/>
                  </a:lnTo>
                  <a:lnTo>
                    <a:pt x="604" y="628"/>
                  </a:lnTo>
                  <a:lnTo>
                    <a:pt x="600" y="622"/>
                  </a:lnTo>
                  <a:lnTo>
                    <a:pt x="598" y="616"/>
                  </a:lnTo>
                  <a:lnTo>
                    <a:pt x="600" y="610"/>
                  </a:lnTo>
                  <a:lnTo>
                    <a:pt x="602" y="604"/>
                  </a:lnTo>
                  <a:lnTo>
                    <a:pt x="612" y="592"/>
                  </a:lnTo>
                  <a:lnTo>
                    <a:pt x="620" y="584"/>
                  </a:lnTo>
                  <a:lnTo>
                    <a:pt x="624" y="580"/>
                  </a:lnTo>
                  <a:lnTo>
                    <a:pt x="630" y="576"/>
                  </a:lnTo>
                  <a:lnTo>
                    <a:pt x="634" y="578"/>
                  </a:lnTo>
                  <a:lnTo>
                    <a:pt x="640" y="582"/>
                  </a:lnTo>
                  <a:lnTo>
                    <a:pt x="648" y="594"/>
                  </a:lnTo>
                  <a:lnTo>
                    <a:pt x="652" y="600"/>
                  </a:lnTo>
                  <a:lnTo>
                    <a:pt x="652" y="608"/>
                  </a:lnTo>
                  <a:lnTo>
                    <a:pt x="652" y="614"/>
                  </a:lnTo>
                  <a:lnTo>
                    <a:pt x="638" y="640"/>
                  </a:lnTo>
                  <a:lnTo>
                    <a:pt x="634" y="646"/>
                  </a:lnTo>
                  <a:lnTo>
                    <a:pt x="628" y="650"/>
                  </a:lnTo>
                  <a:lnTo>
                    <a:pt x="612" y="662"/>
                  </a:lnTo>
                  <a:lnTo>
                    <a:pt x="606" y="666"/>
                  </a:lnTo>
                  <a:lnTo>
                    <a:pt x="604" y="674"/>
                  </a:lnTo>
                  <a:lnTo>
                    <a:pt x="598" y="688"/>
                  </a:lnTo>
                  <a:lnTo>
                    <a:pt x="596" y="704"/>
                  </a:lnTo>
                  <a:lnTo>
                    <a:pt x="596" y="726"/>
                  </a:lnTo>
                  <a:lnTo>
                    <a:pt x="596" y="734"/>
                  </a:lnTo>
                  <a:lnTo>
                    <a:pt x="600" y="742"/>
                  </a:lnTo>
                  <a:lnTo>
                    <a:pt x="602" y="748"/>
                  </a:lnTo>
                  <a:lnTo>
                    <a:pt x="610" y="760"/>
                  </a:lnTo>
                  <a:lnTo>
                    <a:pt x="620" y="770"/>
                  </a:lnTo>
                  <a:lnTo>
                    <a:pt x="626" y="772"/>
                  </a:lnTo>
                  <a:lnTo>
                    <a:pt x="634" y="774"/>
                  </a:lnTo>
                  <a:lnTo>
                    <a:pt x="636" y="774"/>
                  </a:lnTo>
                  <a:lnTo>
                    <a:pt x="652" y="772"/>
                  </a:lnTo>
                  <a:lnTo>
                    <a:pt x="676" y="766"/>
                  </a:lnTo>
                  <a:lnTo>
                    <a:pt x="690" y="764"/>
                  </a:lnTo>
                  <a:lnTo>
                    <a:pt x="694" y="764"/>
                  </a:lnTo>
                  <a:lnTo>
                    <a:pt x="700" y="764"/>
                  </a:lnTo>
                  <a:lnTo>
                    <a:pt x="704" y="766"/>
                  </a:lnTo>
                  <a:lnTo>
                    <a:pt x="708" y="768"/>
                  </a:lnTo>
                  <a:lnTo>
                    <a:pt x="712" y="774"/>
                  </a:lnTo>
                  <a:lnTo>
                    <a:pt x="714" y="782"/>
                  </a:lnTo>
                  <a:lnTo>
                    <a:pt x="714" y="786"/>
                  </a:lnTo>
                  <a:lnTo>
                    <a:pt x="712" y="790"/>
                  </a:lnTo>
                  <a:lnTo>
                    <a:pt x="708" y="794"/>
                  </a:lnTo>
                  <a:lnTo>
                    <a:pt x="704" y="794"/>
                  </a:lnTo>
                  <a:lnTo>
                    <a:pt x="700" y="792"/>
                  </a:lnTo>
                  <a:lnTo>
                    <a:pt x="686" y="792"/>
                  </a:lnTo>
                  <a:lnTo>
                    <a:pt x="672" y="792"/>
                  </a:lnTo>
                  <a:lnTo>
                    <a:pt x="658" y="796"/>
                  </a:lnTo>
                  <a:lnTo>
                    <a:pt x="642" y="800"/>
                  </a:lnTo>
                  <a:lnTo>
                    <a:pt x="638" y="804"/>
                  </a:lnTo>
                  <a:lnTo>
                    <a:pt x="634" y="808"/>
                  </a:lnTo>
                  <a:lnTo>
                    <a:pt x="634" y="818"/>
                  </a:lnTo>
                  <a:lnTo>
                    <a:pt x="636" y="822"/>
                  </a:lnTo>
                  <a:lnTo>
                    <a:pt x="640" y="828"/>
                  </a:lnTo>
                  <a:lnTo>
                    <a:pt x="644" y="832"/>
                  </a:lnTo>
                  <a:lnTo>
                    <a:pt x="644" y="838"/>
                  </a:lnTo>
                  <a:lnTo>
                    <a:pt x="644" y="842"/>
                  </a:lnTo>
                  <a:lnTo>
                    <a:pt x="642" y="850"/>
                  </a:lnTo>
                  <a:lnTo>
                    <a:pt x="638" y="854"/>
                  </a:lnTo>
                  <a:lnTo>
                    <a:pt x="636" y="856"/>
                  </a:lnTo>
                  <a:lnTo>
                    <a:pt x="634" y="858"/>
                  </a:lnTo>
                  <a:lnTo>
                    <a:pt x="632" y="858"/>
                  </a:lnTo>
                  <a:lnTo>
                    <a:pt x="628" y="858"/>
                  </a:lnTo>
                  <a:lnTo>
                    <a:pt x="622" y="856"/>
                  </a:lnTo>
                  <a:lnTo>
                    <a:pt x="610" y="852"/>
                  </a:lnTo>
                  <a:lnTo>
                    <a:pt x="606" y="854"/>
                  </a:lnTo>
                  <a:lnTo>
                    <a:pt x="602" y="858"/>
                  </a:lnTo>
                  <a:lnTo>
                    <a:pt x="600" y="864"/>
                  </a:lnTo>
                  <a:lnTo>
                    <a:pt x="598" y="872"/>
                  </a:lnTo>
                  <a:lnTo>
                    <a:pt x="596" y="880"/>
                  </a:lnTo>
                  <a:lnTo>
                    <a:pt x="596" y="882"/>
                  </a:lnTo>
                  <a:lnTo>
                    <a:pt x="596" y="890"/>
                  </a:lnTo>
                  <a:lnTo>
                    <a:pt x="596" y="898"/>
                  </a:lnTo>
                  <a:lnTo>
                    <a:pt x="596" y="902"/>
                  </a:lnTo>
                  <a:lnTo>
                    <a:pt x="596" y="910"/>
                  </a:lnTo>
                  <a:lnTo>
                    <a:pt x="592" y="910"/>
                  </a:lnTo>
                  <a:lnTo>
                    <a:pt x="586" y="912"/>
                  </a:lnTo>
                  <a:lnTo>
                    <a:pt x="582" y="916"/>
                  </a:lnTo>
                  <a:lnTo>
                    <a:pt x="578" y="920"/>
                  </a:lnTo>
                  <a:lnTo>
                    <a:pt x="576" y="926"/>
                  </a:lnTo>
                  <a:lnTo>
                    <a:pt x="574" y="928"/>
                  </a:lnTo>
                  <a:lnTo>
                    <a:pt x="568" y="930"/>
                  </a:lnTo>
                  <a:lnTo>
                    <a:pt x="564" y="930"/>
                  </a:lnTo>
                  <a:lnTo>
                    <a:pt x="552" y="930"/>
                  </a:lnTo>
                  <a:lnTo>
                    <a:pt x="540" y="932"/>
                  </a:lnTo>
                  <a:lnTo>
                    <a:pt x="516" y="938"/>
                  </a:lnTo>
                  <a:lnTo>
                    <a:pt x="500" y="944"/>
                  </a:lnTo>
                  <a:lnTo>
                    <a:pt x="496" y="946"/>
                  </a:lnTo>
                  <a:lnTo>
                    <a:pt x="488" y="950"/>
                  </a:lnTo>
                  <a:lnTo>
                    <a:pt x="482" y="946"/>
                  </a:lnTo>
                  <a:lnTo>
                    <a:pt x="476" y="944"/>
                  </a:lnTo>
                  <a:lnTo>
                    <a:pt x="468" y="942"/>
                  </a:lnTo>
                  <a:lnTo>
                    <a:pt x="462" y="944"/>
                  </a:lnTo>
                  <a:lnTo>
                    <a:pt x="456" y="946"/>
                  </a:lnTo>
                  <a:lnTo>
                    <a:pt x="450" y="946"/>
                  </a:lnTo>
                  <a:lnTo>
                    <a:pt x="444" y="944"/>
                  </a:lnTo>
                  <a:lnTo>
                    <a:pt x="440" y="940"/>
                  </a:lnTo>
                  <a:lnTo>
                    <a:pt x="440" y="934"/>
                  </a:lnTo>
                  <a:lnTo>
                    <a:pt x="436" y="932"/>
                  </a:lnTo>
                  <a:lnTo>
                    <a:pt x="432" y="930"/>
                  </a:lnTo>
                  <a:lnTo>
                    <a:pt x="428" y="930"/>
                  </a:lnTo>
                  <a:lnTo>
                    <a:pt x="424" y="930"/>
                  </a:lnTo>
                  <a:lnTo>
                    <a:pt x="422" y="928"/>
                  </a:lnTo>
                  <a:lnTo>
                    <a:pt x="420" y="924"/>
                  </a:lnTo>
                  <a:lnTo>
                    <a:pt x="420" y="922"/>
                  </a:lnTo>
                  <a:lnTo>
                    <a:pt x="420" y="918"/>
                  </a:lnTo>
                  <a:lnTo>
                    <a:pt x="420" y="902"/>
                  </a:lnTo>
                  <a:lnTo>
                    <a:pt x="420" y="898"/>
                  </a:lnTo>
                  <a:lnTo>
                    <a:pt x="422" y="894"/>
                  </a:lnTo>
                  <a:lnTo>
                    <a:pt x="424" y="890"/>
                  </a:lnTo>
                  <a:lnTo>
                    <a:pt x="430" y="890"/>
                  </a:lnTo>
                  <a:lnTo>
                    <a:pt x="434" y="886"/>
                  </a:lnTo>
                  <a:lnTo>
                    <a:pt x="436" y="882"/>
                  </a:lnTo>
                  <a:lnTo>
                    <a:pt x="434" y="882"/>
                  </a:lnTo>
                  <a:lnTo>
                    <a:pt x="430" y="880"/>
                  </a:lnTo>
                  <a:lnTo>
                    <a:pt x="430" y="876"/>
                  </a:lnTo>
                  <a:lnTo>
                    <a:pt x="430" y="864"/>
                  </a:lnTo>
                  <a:lnTo>
                    <a:pt x="430" y="860"/>
                  </a:lnTo>
                  <a:lnTo>
                    <a:pt x="428" y="858"/>
                  </a:lnTo>
                  <a:lnTo>
                    <a:pt x="428" y="856"/>
                  </a:lnTo>
                  <a:lnTo>
                    <a:pt x="426" y="854"/>
                  </a:lnTo>
                  <a:lnTo>
                    <a:pt x="422" y="856"/>
                  </a:lnTo>
                  <a:lnTo>
                    <a:pt x="418" y="858"/>
                  </a:lnTo>
                  <a:lnTo>
                    <a:pt x="406" y="862"/>
                  </a:lnTo>
                  <a:lnTo>
                    <a:pt x="400" y="864"/>
                  </a:lnTo>
                  <a:lnTo>
                    <a:pt x="398" y="868"/>
                  </a:lnTo>
                  <a:lnTo>
                    <a:pt x="394" y="874"/>
                  </a:lnTo>
                  <a:lnTo>
                    <a:pt x="392" y="882"/>
                  </a:lnTo>
                  <a:lnTo>
                    <a:pt x="392" y="890"/>
                  </a:lnTo>
                  <a:lnTo>
                    <a:pt x="392" y="892"/>
                  </a:lnTo>
                  <a:lnTo>
                    <a:pt x="392" y="900"/>
                  </a:lnTo>
                  <a:lnTo>
                    <a:pt x="396" y="906"/>
                  </a:lnTo>
                  <a:lnTo>
                    <a:pt x="404" y="918"/>
                  </a:lnTo>
                  <a:lnTo>
                    <a:pt x="406" y="922"/>
                  </a:lnTo>
                  <a:lnTo>
                    <a:pt x="410" y="930"/>
                  </a:lnTo>
                  <a:lnTo>
                    <a:pt x="406" y="936"/>
                  </a:lnTo>
                  <a:lnTo>
                    <a:pt x="404" y="942"/>
                  </a:lnTo>
                  <a:lnTo>
                    <a:pt x="400" y="954"/>
                  </a:lnTo>
                  <a:lnTo>
                    <a:pt x="398" y="958"/>
                  </a:lnTo>
                  <a:lnTo>
                    <a:pt x="396" y="958"/>
                  </a:lnTo>
                  <a:lnTo>
                    <a:pt x="386" y="958"/>
                  </a:lnTo>
                  <a:lnTo>
                    <a:pt x="380" y="960"/>
                  </a:lnTo>
                  <a:lnTo>
                    <a:pt x="376" y="960"/>
                  </a:lnTo>
                  <a:lnTo>
                    <a:pt x="364" y="964"/>
                  </a:lnTo>
                  <a:lnTo>
                    <a:pt x="358" y="966"/>
                  </a:lnTo>
                  <a:lnTo>
                    <a:pt x="352" y="970"/>
                  </a:lnTo>
                  <a:lnTo>
                    <a:pt x="346" y="976"/>
                  </a:lnTo>
                  <a:lnTo>
                    <a:pt x="336" y="992"/>
                  </a:lnTo>
                  <a:lnTo>
                    <a:pt x="326" y="1004"/>
                  </a:lnTo>
                  <a:lnTo>
                    <a:pt x="320" y="1008"/>
                  </a:lnTo>
                  <a:lnTo>
                    <a:pt x="316" y="1012"/>
                  </a:lnTo>
                  <a:lnTo>
                    <a:pt x="312" y="1018"/>
                  </a:lnTo>
                  <a:lnTo>
                    <a:pt x="306" y="1024"/>
                  </a:lnTo>
                  <a:lnTo>
                    <a:pt x="298" y="1034"/>
                  </a:lnTo>
                  <a:lnTo>
                    <a:pt x="296" y="1040"/>
                  </a:lnTo>
                  <a:lnTo>
                    <a:pt x="292" y="1046"/>
                  </a:lnTo>
                  <a:lnTo>
                    <a:pt x="288" y="1048"/>
                  </a:lnTo>
                  <a:lnTo>
                    <a:pt x="282" y="1050"/>
                  </a:lnTo>
                  <a:lnTo>
                    <a:pt x="278" y="1054"/>
                  </a:lnTo>
                  <a:lnTo>
                    <a:pt x="276" y="1060"/>
                  </a:lnTo>
                  <a:lnTo>
                    <a:pt x="272" y="1064"/>
                  </a:lnTo>
                  <a:lnTo>
                    <a:pt x="264" y="1066"/>
                  </a:lnTo>
                  <a:lnTo>
                    <a:pt x="260" y="1066"/>
                  </a:lnTo>
                  <a:lnTo>
                    <a:pt x="256" y="1066"/>
                  </a:lnTo>
                  <a:lnTo>
                    <a:pt x="252" y="1062"/>
                  </a:lnTo>
                  <a:lnTo>
                    <a:pt x="252" y="1058"/>
                  </a:lnTo>
                  <a:lnTo>
                    <a:pt x="248" y="1058"/>
                  </a:lnTo>
                  <a:lnTo>
                    <a:pt x="244" y="1058"/>
                  </a:lnTo>
                  <a:lnTo>
                    <a:pt x="242" y="1062"/>
                  </a:lnTo>
                  <a:lnTo>
                    <a:pt x="242" y="1072"/>
                  </a:lnTo>
                  <a:lnTo>
                    <a:pt x="242" y="1076"/>
                  </a:lnTo>
                  <a:lnTo>
                    <a:pt x="238" y="1076"/>
                  </a:lnTo>
                  <a:lnTo>
                    <a:pt x="228" y="1076"/>
                  </a:lnTo>
                  <a:lnTo>
                    <a:pt x="218" y="1076"/>
                  </a:lnTo>
                  <a:lnTo>
                    <a:pt x="206" y="1080"/>
                  </a:lnTo>
                  <a:lnTo>
                    <a:pt x="202" y="1082"/>
                  </a:lnTo>
                  <a:lnTo>
                    <a:pt x="196" y="1086"/>
                  </a:lnTo>
                  <a:lnTo>
                    <a:pt x="194" y="1092"/>
                  </a:lnTo>
                  <a:lnTo>
                    <a:pt x="196" y="1096"/>
                  </a:lnTo>
                  <a:lnTo>
                    <a:pt x="202" y="1100"/>
                  </a:lnTo>
                  <a:lnTo>
                    <a:pt x="206" y="1102"/>
                  </a:lnTo>
                  <a:lnTo>
                    <a:pt x="214" y="1106"/>
                  </a:lnTo>
                  <a:lnTo>
                    <a:pt x="222" y="1106"/>
                  </a:lnTo>
                  <a:lnTo>
                    <a:pt x="226" y="1106"/>
                  </a:lnTo>
                  <a:lnTo>
                    <a:pt x="230" y="1108"/>
                  </a:lnTo>
                  <a:lnTo>
                    <a:pt x="234" y="1110"/>
                  </a:lnTo>
                  <a:lnTo>
                    <a:pt x="234" y="1116"/>
                  </a:lnTo>
                  <a:lnTo>
                    <a:pt x="238" y="1120"/>
                  </a:lnTo>
                  <a:lnTo>
                    <a:pt x="242" y="1126"/>
                  </a:lnTo>
                  <a:lnTo>
                    <a:pt x="242" y="1134"/>
                  </a:lnTo>
                  <a:lnTo>
                    <a:pt x="242" y="1138"/>
                  </a:lnTo>
                  <a:lnTo>
                    <a:pt x="244" y="1142"/>
                  </a:lnTo>
                  <a:lnTo>
                    <a:pt x="248" y="1146"/>
                  </a:lnTo>
                  <a:lnTo>
                    <a:pt x="252" y="1148"/>
                  </a:lnTo>
                  <a:lnTo>
                    <a:pt x="252" y="1154"/>
                  </a:lnTo>
                  <a:lnTo>
                    <a:pt x="252" y="1156"/>
                  </a:lnTo>
                  <a:lnTo>
                    <a:pt x="250" y="1172"/>
                  </a:lnTo>
                  <a:lnTo>
                    <a:pt x="244" y="1196"/>
                  </a:lnTo>
                  <a:lnTo>
                    <a:pt x="242" y="1204"/>
                  </a:lnTo>
                  <a:lnTo>
                    <a:pt x="234" y="1202"/>
                  </a:lnTo>
                  <a:lnTo>
                    <a:pt x="192" y="1194"/>
                  </a:lnTo>
                  <a:lnTo>
                    <a:pt x="176" y="1194"/>
                  </a:lnTo>
                  <a:lnTo>
                    <a:pt x="162" y="1194"/>
                  </a:lnTo>
                  <a:lnTo>
                    <a:pt x="150" y="1194"/>
                  </a:lnTo>
                  <a:lnTo>
                    <a:pt x="140" y="1194"/>
                  </a:lnTo>
                  <a:lnTo>
                    <a:pt x="134" y="1196"/>
                  </a:lnTo>
                  <a:lnTo>
                    <a:pt x="130" y="1198"/>
                  </a:lnTo>
                  <a:lnTo>
                    <a:pt x="128" y="1204"/>
                  </a:lnTo>
                  <a:lnTo>
                    <a:pt x="128" y="1212"/>
                  </a:lnTo>
                  <a:lnTo>
                    <a:pt x="132" y="1226"/>
                  </a:lnTo>
                  <a:lnTo>
                    <a:pt x="134" y="1234"/>
                  </a:lnTo>
                  <a:lnTo>
                    <a:pt x="130" y="1234"/>
                  </a:lnTo>
                  <a:lnTo>
                    <a:pt x="128" y="1234"/>
                  </a:lnTo>
                  <a:lnTo>
                    <a:pt x="128" y="1236"/>
                  </a:lnTo>
                  <a:lnTo>
                    <a:pt x="128" y="1240"/>
                  </a:lnTo>
                  <a:lnTo>
                    <a:pt x="132" y="1246"/>
                  </a:lnTo>
                  <a:lnTo>
                    <a:pt x="134" y="1254"/>
                  </a:lnTo>
                  <a:lnTo>
                    <a:pt x="134" y="1262"/>
                  </a:lnTo>
                  <a:lnTo>
                    <a:pt x="134" y="1264"/>
                  </a:lnTo>
                  <a:lnTo>
                    <a:pt x="134" y="1272"/>
                  </a:lnTo>
                  <a:lnTo>
                    <a:pt x="132" y="1280"/>
                  </a:lnTo>
                  <a:lnTo>
                    <a:pt x="128" y="1286"/>
                  </a:lnTo>
                  <a:lnTo>
                    <a:pt x="128" y="1292"/>
                  </a:lnTo>
                  <a:lnTo>
                    <a:pt x="130" y="1298"/>
                  </a:lnTo>
                  <a:lnTo>
                    <a:pt x="134" y="1304"/>
                  </a:lnTo>
                  <a:lnTo>
                    <a:pt x="134" y="1310"/>
                  </a:lnTo>
                  <a:lnTo>
                    <a:pt x="134" y="1314"/>
                  </a:lnTo>
                  <a:lnTo>
                    <a:pt x="136" y="1316"/>
                  </a:lnTo>
                  <a:lnTo>
                    <a:pt x="138" y="1320"/>
                  </a:lnTo>
                  <a:lnTo>
                    <a:pt x="140" y="1322"/>
                  </a:lnTo>
                  <a:lnTo>
                    <a:pt x="142" y="1322"/>
                  </a:lnTo>
                  <a:lnTo>
                    <a:pt x="146" y="1322"/>
                  </a:lnTo>
                  <a:lnTo>
                    <a:pt x="154" y="1322"/>
                  </a:lnTo>
                  <a:lnTo>
                    <a:pt x="160" y="1322"/>
                  </a:lnTo>
                  <a:lnTo>
                    <a:pt x="164" y="1322"/>
                  </a:lnTo>
                  <a:lnTo>
                    <a:pt x="170" y="1326"/>
                  </a:lnTo>
                  <a:lnTo>
                    <a:pt x="178" y="1334"/>
                  </a:lnTo>
                  <a:lnTo>
                    <a:pt x="184" y="1338"/>
                  </a:lnTo>
                  <a:lnTo>
                    <a:pt x="192" y="1338"/>
                  </a:lnTo>
                  <a:lnTo>
                    <a:pt x="206" y="1334"/>
                  </a:lnTo>
                  <a:lnTo>
                    <a:pt x="220" y="1328"/>
                  </a:lnTo>
                  <a:lnTo>
                    <a:pt x="234" y="1324"/>
                  </a:lnTo>
                  <a:lnTo>
                    <a:pt x="242" y="1320"/>
                  </a:lnTo>
                  <a:lnTo>
                    <a:pt x="246" y="1314"/>
                  </a:lnTo>
                  <a:lnTo>
                    <a:pt x="248" y="1308"/>
                  </a:lnTo>
                  <a:lnTo>
                    <a:pt x="258" y="1296"/>
                  </a:lnTo>
                  <a:lnTo>
                    <a:pt x="266" y="1288"/>
                  </a:lnTo>
                  <a:lnTo>
                    <a:pt x="270" y="1282"/>
                  </a:lnTo>
                  <a:lnTo>
                    <a:pt x="272" y="1276"/>
                  </a:lnTo>
                  <a:lnTo>
                    <a:pt x="274" y="1264"/>
                  </a:lnTo>
                  <a:lnTo>
                    <a:pt x="280" y="1250"/>
                  </a:lnTo>
                  <a:lnTo>
                    <a:pt x="282" y="1244"/>
                  </a:lnTo>
                  <a:lnTo>
                    <a:pt x="288" y="1238"/>
                  </a:lnTo>
                  <a:lnTo>
                    <a:pt x="304" y="1228"/>
                  </a:lnTo>
                  <a:lnTo>
                    <a:pt x="310" y="1224"/>
                  </a:lnTo>
                  <a:lnTo>
                    <a:pt x="316" y="1216"/>
                  </a:lnTo>
                  <a:lnTo>
                    <a:pt x="318" y="1212"/>
                  </a:lnTo>
                  <a:lnTo>
                    <a:pt x="322" y="1206"/>
                  </a:lnTo>
                  <a:lnTo>
                    <a:pt x="326" y="1204"/>
                  </a:lnTo>
                  <a:lnTo>
                    <a:pt x="340" y="1204"/>
                  </a:lnTo>
                  <a:lnTo>
                    <a:pt x="342" y="1204"/>
                  </a:lnTo>
                  <a:lnTo>
                    <a:pt x="350" y="1202"/>
                  </a:lnTo>
                  <a:lnTo>
                    <a:pt x="358" y="1200"/>
                  </a:lnTo>
                  <a:lnTo>
                    <a:pt x="374" y="1188"/>
                  </a:lnTo>
                  <a:lnTo>
                    <a:pt x="380" y="1186"/>
                  </a:lnTo>
                  <a:lnTo>
                    <a:pt x="386" y="1184"/>
                  </a:lnTo>
                  <a:lnTo>
                    <a:pt x="390" y="1182"/>
                  </a:lnTo>
                  <a:lnTo>
                    <a:pt x="396" y="1180"/>
                  </a:lnTo>
                  <a:lnTo>
                    <a:pt x="402" y="1178"/>
                  </a:lnTo>
                  <a:lnTo>
                    <a:pt x="408" y="1178"/>
                  </a:lnTo>
                  <a:lnTo>
                    <a:pt x="412" y="1180"/>
                  </a:lnTo>
                  <a:lnTo>
                    <a:pt x="420" y="1186"/>
                  </a:lnTo>
                  <a:lnTo>
                    <a:pt x="424" y="1192"/>
                  </a:lnTo>
                  <a:lnTo>
                    <a:pt x="436" y="1208"/>
                  </a:lnTo>
                  <a:lnTo>
                    <a:pt x="444" y="1220"/>
                  </a:lnTo>
                  <a:lnTo>
                    <a:pt x="446" y="1226"/>
                  </a:lnTo>
                  <a:lnTo>
                    <a:pt x="450" y="1232"/>
                  </a:lnTo>
                  <a:lnTo>
                    <a:pt x="456" y="1236"/>
                  </a:lnTo>
                  <a:lnTo>
                    <a:pt x="482" y="1250"/>
                  </a:lnTo>
                  <a:lnTo>
                    <a:pt x="488" y="1254"/>
                  </a:lnTo>
                  <a:lnTo>
                    <a:pt x="492" y="1260"/>
                  </a:lnTo>
                  <a:lnTo>
                    <a:pt x="502" y="1274"/>
                  </a:lnTo>
                  <a:lnTo>
                    <a:pt x="506" y="1282"/>
                  </a:lnTo>
                  <a:lnTo>
                    <a:pt x="506" y="1290"/>
                  </a:lnTo>
                  <a:lnTo>
                    <a:pt x="506" y="1304"/>
                  </a:lnTo>
                  <a:lnTo>
                    <a:pt x="506" y="1312"/>
                  </a:lnTo>
                  <a:lnTo>
                    <a:pt x="508" y="1316"/>
                  </a:lnTo>
                  <a:lnTo>
                    <a:pt x="510" y="1316"/>
                  </a:lnTo>
                  <a:lnTo>
                    <a:pt x="512" y="1316"/>
                  </a:lnTo>
                  <a:lnTo>
                    <a:pt x="514" y="1312"/>
                  </a:lnTo>
                  <a:lnTo>
                    <a:pt x="518" y="1302"/>
                  </a:lnTo>
                  <a:lnTo>
                    <a:pt x="522" y="1294"/>
                  </a:lnTo>
                  <a:lnTo>
                    <a:pt x="524" y="1288"/>
                  </a:lnTo>
                  <a:lnTo>
                    <a:pt x="526" y="1282"/>
                  </a:lnTo>
                  <a:lnTo>
                    <a:pt x="528" y="1274"/>
                  </a:lnTo>
                  <a:lnTo>
                    <a:pt x="528" y="1270"/>
                  </a:lnTo>
                  <a:lnTo>
                    <a:pt x="528" y="1268"/>
                  </a:lnTo>
                  <a:lnTo>
                    <a:pt x="530" y="1266"/>
                  </a:lnTo>
                  <a:lnTo>
                    <a:pt x="532" y="1266"/>
                  </a:lnTo>
                  <a:lnTo>
                    <a:pt x="534" y="1266"/>
                  </a:lnTo>
                  <a:lnTo>
                    <a:pt x="540" y="1268"/>
                  </a:lnTo>
                  <a:lnTo>
                    <a:pt x="552" y="1272"/>
                  </a:lnTo>
                  <a:lnTo>
                    <a:pt x="554" y="1272"/>
                  </a:lnTo>
                  <a:lnTo>
                    <a:pt x="554" y="1270"/>
                  </a:lnTo>
                  <a:lnTo>
                    <a:pt x="552" y="1266"/>
                  </a:lnTo>
                  <a:lnTo>
                    <a:pt x="534" y="1248"/>
                  </a:lnTo>
                  <a:lnTo>
                    <a:pt x="520" y="1240"/>
                  </a:lnTo>
                  <a:lnTo>
                    <a:pt x="516" y="1236"/>
                  </a:lnTo>
                  <a:lnTo>
                    <a:pt x="504" y="1228"/>
                  </a:lnTo>
                  <a:lnTo>
                    <a:pt x="494" y="1216"/>
                  </a:lnTo>
                  <a:lnTo>
                    <a:pt x="484" y="1200"/>
                  </a:lnTo>
                  <a:lnTo>
                    <a:pt x="476" y="1188"/>
                  </a:lnTo>
                  <a:lnTo>
                    <a:pt x="472" y="1182"/>
                  </a:lnTo>
                  <a:lnTo>
                    <a:pt x="470" y="1174"/>
                  </a:lnTo>
                  <a:lnTo>
                    <a:pt x="468" y="1166"/>
                  </a:lnTo>
                  <a:lnTo>
                    <a:pt x="468" y="1164"/>
                  </a:lnTo>
                  <a:lnTo>
                    <a:pt x="470" y="1158"/>
                  </a:lnTo>
                  <a:lnTo>
                    <a:pt x="474" y="1156"/>
                  </a:lnTo>
                  <a:lnTo>
                    <a:pt x="478" y="1154"/>
                  </a:lnTo>
                  <a:lnTo>
                    <a:pt x="482" y="1156"/>
                  </a:lnTo>
                  <a:lnTo>
                    <a:pt x="488" y="1156"/>
                  </a:lnTo>
                  <a:lnTo>
                    <a:pt x="496" y="1162"/>
                  </a:lnTo>
                  <a:lnTo>
                    <a:pt x="502" y="1168"/>
                  </a:lnTo>
                  <a:lnTo>
                    <a:pt x="508" y="1176"/>
                  </a:lnTo>
                  <a:lnTo>
                    <a:pt x="510" y="1182"/>
                  </a:lnTo>
                  <a:lnTo>
                    <a:pt x="516" y="1196"/>
                  </a:lnTo>
                  <a:lnTo>
                    <a:pt x="520" y="1204"/>
                  </a:lnTo>
                  <a:lnTo>
                    <a:pt x="524" y="1208"/>
                  </a:lnTo>
                  <a:lnTo>
                    <a:pt x="540" y="1220"/>
                  </a:lnTo>
                  <a:lnTo>
                    <a:pt x="548" y="1224"/>
                  </a:lnTo>
                  <a:lnTo>
                    <a:pt x="552" y="1230"/>
                  </a:lnTo>
                  <a:lnTo>
                    <a:pt x="560" y="1238"/>
                  </a:lnTo>
                  <a:lnTo>
                    <a:pt x="564" y="1244"/>
                  </a:lnTo>
                  <a:lnTo>
                    <a:pt x="566" y="1248"/>
                  </a:lnTo>
                  <a:lnTo>
                    <a:pt x="570" y="1260"/>
                  </a:lnTo>
                  <a:lnTo>
                    <a:pt x="572" y="1266"/>
                  </a:lnTo>
                  <a:lnTo>
                    <a:pt x="576" y="1272"/>
                  </a:lnTo>
                  <a:lnTo>
                    <a:pt x="580" y="1280"/>
                  </a:lnTo>
                  <a:lnTo>
                    <a:pt x="584" y="1286"/>
                  </a:lnTo>
                  <a:lnTo>
                    <a:pt x="588" y="1290"/>
                  </a:lnTo>
                  <a:lnTo>
                    <a:pt x="594" y="1292"/>
                  </a:lnTo>
                  <a:lnTo>
                    <a:pt x="598" y="1292"/>
                  </a:lnTo>
                  <a:lnTo>
                    <a:pt x="602" y="1294"/>
                  </a:lnTo>
                  <a:lnTo>
                    <a:pt x="602" y="1296"/>
                  </a:lnTo>
                  <a:lnTo>
                    <a:pt x="602" y="1298"/>
                  </a:lnTo>
                  <a:lnTo>
                    <a:pt x="598" y="1304"/>
                  </a:lnTo>
                  <a:lnTo>
                    <a:pt x="596" y="1310"/>
                  </a:lnTo>
                  <a:lnTo>
                    <a:pt x="596" y="1314"/>
                  </a:lnTo>
                  <a:lnTo>
                    <a:pt x="598" y="1320"/>
                  </a:lnTo>
                  <a:lnTo>
                    <a:pt x="604" y="1326"/>
                  </a:lnTo>
                  <a:lnTo>
                    <a:pt x="608" y="1328"/>
                  </a:lnTo>
                  <a:lnTo>
                    <a:pt x="616" y="1330"/>
                  </a:lnTo>
                  <a:lnTo>
                    <a:pt x="620" y="1326"/>
                  </a:lnTo>
                  <a:lnTo>
                    <a:pt x="624" y="1322"/>
                  </a:lnTo>
                  <a:lnTo>
                    <a:pt x="626" y="1316"/>
                  </a:lnTo>
                  <a:lnTo>
                    <a:pt x="628" y="1312"/>
                  </a:lnTo>
                  <a:lnTo>
                    <a:pt x="632" y="1308"/>
                  </a:lnTo>
                  <a:lnTo>
                    <a:pt x="638" y="1306"/>
                  </a:lnTo>
                  <a:lnTo>
                    <a:pt x="640" y="1304"/>
                  </a:lnTo>
                  <a:lnTo>
                    <a:pt x="642" y="1302"/>
                  </a:lnTo>
                  <a:lnTo>
                    <a:pt x="640" y="1300"/>
                  </a:lnTo>
                  <a:lnTo>
                    <a:pt x="640" y="1296"/>
                  </a:lnTo>
                  <a:lnTo>
                    <a:pt x="632" y="1288"/>
                  </a:lnTo>
                  <a:lnTo>
                    <a:pt x="628" y="1282"/>
                  </a:lnTo>
                  <a:lnTo>
                    <a:pt x="626" y="1278"/>
                  </a:lnTo>
                  <a:lnTo>
                    <a:pt x="624" y="1272"/>
                  </a:lnTo>
                  <a:lnTo>
                    <a:pt x="620" y="1268"/>
                  </a:lnTo>
                  <a:lnTo>
                    <a:pt x="620" y="1266"/>
                  </a:lnTo>
                  <a:lnTo>
                    <a:pt x="620" y="1264"/>
                  </a:lnTo>
                  <a:lnTo>
                    <a:pt x="624" y="1260"/>
                  </a:lnTo>
                  <a:lnTo>
                    <a:pt x="638" y="1256"/>
                  </a:lnTo>
                  <a:lnTo>
                    <a:pt x="652" y="1254"/>
                  </a:lnTo>
                  <a:lnTo>
                    <a:pt x="656" y="1254"/>
                  </a:lnTo>
                  <a:lnTo>
                    <a:pt x="664" y="1254"/>
                  </a:lnTo>
                  <a:lnTo>
                    <a:pt x="668" y="1260"/>
                  </a:lnTo>
                  <a:lnTo>
                    <a:pt x="670" y="1266"/>
                  </a:lnTo>
                  <a:lnTo>
                    <a:pt x="674" y="1272"/>
                  </a:lnTo>
                  <a:lnTo>
                    <a:pt x="678" y="1280"/>
                  </a:lnTo>
                  <a:lnTo>
                    <a:pt x="680" y="1284"/>
                  </a:lnTo>
                  <a:lnTo>
                    <a:pt x="688" y="1300"/>
                  </a:lnTo>
                  <a:lnTo>
                    <a:pt x="690" y="1304"/>
                  </a:lnTo>
                  <a:lnTo>
                    <a:pt x="698" y="1318"/>
                  </a:lnTo>
                  <a:lnTo>
                    <a:pt x="700" y="1324"/>
                  </a:lnTo>
                  <a:lnTo>
                    <a:pt x="704" y="1328"/>
                  </a:lnTo>
                  <a:lnTo>
                    <a:pt x="712" y="1330"/>
                  </a:lnTo>
                  <a:lnTo>
                    <a:pt x="734" y="1330"/>
                  </a:lnTo>
                  <a:lnTo>
                    <a:pt x="748" y="1330"/>
                  </a:lnTo>
                  <a:lnTo>
                    <a:pt x="760" y="1334"/>
                  </a:lnTo>
                  <a:lnTo>
                    <a:pt x="774" y="1338"/>
                  </a:lnTo>
                  <a:lnTo>
                    <a:pt x="782" y="1338"/>
                  </a:lnTo>
                  <a:lnTo>
                    <a:pt x="788" y="1338"/>
                  </a:lnTo>
                  <a:lnTo>
                    <a:pt x="794" y="1334"/>
                  </a:lnTo>
                  <a:lnTo>
                    <a:pt x="802" y="1332"/>
                  </a:lnTo>
                  <a:lnTo>
                    <a:pt x="808" y="1334"/>
                  </a:lnTo>
                  <a:lnTo>
                    <a:pt x="814" y="1338"/>
                  </a:lnTo>
                  <a:lnTo>
                    <a:pt x="820" y="1340"/>
                  </a:lnTo>
                  <a:lnTo>
                    <a:pt x="824" y="1348"/>
                  </a:lnTo>
                  <a:lnTo>
                    <a:pt x="826" y="1354"/>
                  </a:lnTo>
                  <a:lnTo>
                    <a:pt x="828" y="1360"/>
                  </a:lnTo>
                  <a:lnTo>
                    <a:pt x="828" y="1368"/>
                  </a:lnTo>
                  <a:lnTo>
                    <a:pt x="814" y="1402"/>
                  </a:lnTo>
                  <a:lnTo>
                    <a:pt x="810" y="1408"/>
                  </a:lnTo>
                  <a:lnTo>
                    <a:pt x="806" y="1410"/>
                  </a:lnTo>
                  <a:lnTo>
                    <a:pt x="802" y="1412"/>
                  </a:lnTo>
                  <a:lnTo>
                    <a:pt x="798" y="1416"/>
                  </a:lnTo>
                  <a:lnTo>
                    <a:pt x="796" y="1422"/>
                  </a:lnTo>
                  <a:lnTo>
                    <a:pt x="792" y="1428"/>
                  </a:lnTo>
                  <a:lnTo>
                    <a:pt x="786" y="1434"/>
                  </a:lnTo>
                  <a:lnTo>
                    <a:pt x="780" y="1438"/>
                  </a:lnTo>
                  <a:lnTo>
                    <a:pt x="774" y="1438"/>
                  </a:lnTo>
                  <a:lnTo>
                    <a:pt x="760" y="1438"/>
                  </a:lnTo>
                  <a:lnTo>
                    <a:pt x="754" y="1438"/>
                  </a:lnTo>
                  <a:lnTo>
                    <a:pt x="748" y="1434"/>
                  </a:lnTo>
                  <a:lnTo>
                    <a:pt x="742" y="1430"/>
                  </a:lnTo>
                  <a:lnTo>
                    <a:pt x="734" y="1430"/>
                  </a:lnTo>
                  <a:lnTo>
                    <a:pt x="712" y="1436"/>
                  </a:lnTo>
                  <a:lnTo>
                    <a:pt x="704" y="1438"/>
                  </a:lnTo>
                  <a:lnTo>
                    <a:pt x="696" y="1436"/>
                  </a:lnTo>
                  <a:lnTo>
                    <a:pt x="682" y="1432"/>
                  </a:lnTo>
                  <a:lnTo>
                    <a:pt x="666" y="1428"/>
                  </a:lnTo>
                  <a:lnTo>
                    <a:pt x="662" y="1428"/>
                  </a:lnTo>
                  <a:lnTo>
                    <a:pt x="656" y="1428"/>
                  </a:lnTo>
                  <a:lnTo>
                    <a:pt x="650" y="1424"/>
                  </a:lnTo>
                  <a:lnTo>
                    <a:pt x="638" y="1416"/>
                  </a:lnTo>
                  <a:lnTo>
                    <a:pt x="632" y="1412"/>
                  </a:lnTo>
                  <a:lnTo>
                    <a:pt x="626" y="1410"/>
                  </a:lnTo>
                  <a:lnTo>
                    <a:pt x="618" y="1410"/>
                  </a:lnTo>
                  <a:lnTo>
                    <a:pt x="614" y="1410"/>
                  </a:lnTo>
                  <a:lnTo>
                    <a:pt x="598" y="1412"/>
                  </a:lnTo>
                  <a:lnTo>
                    <a:pt x="584" y="1416"/>
                  </a:lnTo>
                  <a:lnTo>
                    <a:pt x="578" y="1420"/>
                  </a:lnTo>
                  <a:lnTo>
                    <a:pt x="576" y="1428"/>
                  </a:lnTo>
                  <a:lnTo>
                    <a:pt x="576" y="1430"/>
                  </a:lnTo>
                  <a:lnTo>
                    <a:pt x="574" y="1438"/>
                  </a:lnTo>
                  <a:lnTo>
                    <a:pt x="570" y="1442"/>
                  </a:lnTo>
                  <a:lnTo>
                    <a:pt x="554" y="1446"/>
                  </a:lnTo>
                  <a:lnTo>
                    <a:pt x="548" y="1446"/>
                  </a:lnTo>
                  <a:lnTo>
                    <a:pt x="542" y="1442"/>
                  </a:lnTo>
                  <a:lnTo>
                    <a:pt x="534" y="1434"/>
                  </a:lnTo>
                  <a:lnTo>
                    <a:pt x="522" y="1424"/>
                  </a:lnTo>
                  <a:lnTo>
                    <a:pt x="512" y="1414"/>
                  </a:lnTo>
                  <a:lnTo>
                    <a:pt x="508" y="1410"/>
                  </a:lnTo>
                  <a:lnTo>
                    <a:pt x="500" y="1410"/>
                  </a:lnTo>
                  <a:lnTo>
                    <a:pt x="476" y="1410"/>
                  </a:lnTo>
                  <a:lnTo>
                    <a:pt x="470" y="1408"/>
                  </a:lnTo>
                  <a:lnTo>
                    <a:pt x="462" y="1406"/>
                  </a:lnTo>
                  <a:lnTo>
                    <a:pt x="456" y="1404"/>
                  </a:lnTo>
                  <a:lnTo>
                    <a:pt x="442" y="1396"/>
                  </a:lnTo>
                  <a:lnTo>
                    <a:pt x="436" y="1394"/>
                  </a:lnTo>
                  <a:lnTo>
                    <a:pt x="424" y="1386"/>
                  </a:lnTo>
                  <a:lnTo>
                    <a:pt x="422" y="1380"/>
                  </a:lnTo>
                  <a:lnTo>
                    <a:pt x="424" y="1374"/>
                  </a:lnTo>
                  <a:lnTo>
                    <a:pt x="434" y="1358"/>
                  </a:lnTo>
                  <a:lnTo>
                    <a:pt x="436" y="1350"/>
                  </a:lnTo>
                  <a:lnTo>
                    <a:pt x="436" y="1344"/>
                  </a:lnTo>
                  <a:lnTo>
                    <a:pt x="434" y="1338"/>
                  </a:lnTo>
                  <a:lnTo>
                    <a:pt x="428" y="1332"/>
                  </a:lnTo>
                  <a:lnTo>
                    <a:pt x="422" y="1328"/>
                  </a:lnTo>
                  <a:lnTo>
                    <a:pt x="418" y="1326"/>
                  </a:lnTo>
                  <a:lnTo>
                    <a:pt x="406" y="1322"/>
                  </a:lnTo>
                  <a:lnTo>
                    <a:pt x="402" y="1322"/>
                  </a:lnTo>
                  <a:lnTo>
                    <a:pt x="400" y="1324"/>
                  </a:lnTo>
                  <a:lnTo>
                    <a:pt x="400" y="1328"/>
                  </a:lnTo>
                  <a:lnTo>
                    <a:pt x="400" y="1324"/>
                  </a:lnTo>
                  <a:lnTo>
                    <a:pt x="398" y="1324"/>
                  </a:lnTo>
                  <a:lnTo>
                    <a:pt x="396" y="1326"/>
                  </a:lnTo>
                  <a:lnTo>
                    <a:pt x="390" y="1330"/>
                  </a:lnTo>
                  <a:lnTo>
                    <a:pt x="382" y="1332"/>
                  </a:lnTo>
                  <a:lnTo>
                    <a:pt x="378" y="1332"/>
                  </a:lnTo>
                  <a:lnTo>
                    <a:pt x="362" y="1332"/>
                  </a:lnTo>
                  <a:lnTo>
                    <a:pt x="320" y="1332"/>
                  </a:lnTo>
                  <a:lnTo>
                    <a:pt x="312" y="1332"/>
                  </a:lnTo>
                  <a:lnTo>
                    <a:pt x="304" y="1334"/>
                  </a:lnTo>
                  <a:lnTo>
                    <a:pt x="270" y="1348"/>
                  </a:lnTo>
                  <a:lnTo>
                    <a:pt x="254" y="1354"/>
                  </a:lnTo>
                  <a:lnTo>
                    <a:pt x="250" y="1358"/>
                  </a:lnTo>
                  <a:lnTo>
                    <a:pt x="244" y="1360"/>
                  </a:lnTo>
                  <a:lnTo>
                    <a:pt x="242" y="1362"/>
                  </a:lnTo>
                  <a:lnTo>
                    <a:pt x="242" y="1364"/>
                  </a:lnTo>
                  <a:lnTo>
                    <a:pt x="242" y="1362"/>
                  </a:lnTo>
                  <a:lnTo>
                    <a:pt x="240" y="1362"/>
                  </a:lnTo>
                  <a:lnTo>
                    <a:pt x="238" y="1360"/>
                  </a:lnTo>
                  <a:lnTo>
                    <a:pt x="224" y="1360"/>
                  </a:lnTo>
                  <a:lnTo>
                    <a:pt x="220" y="1360"/>
                  </a:lnTo>
                  <a:lnTo>
                    <a:pt x="208" y="1360"/>
                  </a:lnTo>
                  <a:lnTo>
                    <a:pt x="196" y="1356"/>
                  </a:lnTo>
                  <a:lnTo>
                    <a:pt x="190" y="1354"/>
                  </a:lnTo>
                  <a:lnTo>
                    <a:pt x="188" y="1354"/>
                  </a:lnTo>
                  <a:lnTo>
                    <a:pt x="184" y="1354"/>
                  </a:lnTo>
                  <a:lnTo>
                    <a:pt x="182" y="1356"/>
                  </a:lnTo>
                  <a:lnTo>
                    <a:pt x="180" y="1358"/>
                  </a:lnTo>
                  <a:lnTo>
                    <a:pt x="168" y="1374"/>
                  </a:lnTo>
                  <a:lnTo>
                    <a:pt x="158" y="1386"/>
                  </a:lnTo>
                  <a:lnTo>
                    <a:pt x="150" y="1394"/>
                  </a:lnTo>
                  <a:lnTo>
                    <a:pt x="140" y="1406"/>
                  </a:lnTo>
                  <a:lnTo>
                    <a:pt x="130" y="1422"/>
                  </a:lnTo>
                  <a:lnTo>
                    <a:pt x="122" y="1436"/>
                  </a:lnTo>
                  <a:lnTo>
                    <a:pt x="116" y="1460"/>
                  </a:lnTo>
                  <a:lnTo>
                    <a:pt x="114" y="1466"/>
                  </a:lnTo>
                  <a:lnTo>
                    <a:pt x="108" y="1472"/>
                  </a:lnTo>
                  <a:lnTo>
                    <a:pt x="82" y="1484"/>
                  </a:lnTo>
                  <a:lnTo>
                    <a:pt x="70" y="1492"/>
                  </a:lnTo>
                  <a:lnTo>
                    <a:pt x="66" y="1498"/>
                  </a:lnTo>
                  <a:lnTo>
                    <a:pt x="62" y="1502"/>
                  </a:lnTo>
                  <a:lnTo>
                    <a:pt x="52" y="1514"/>
                  </a:lnTo>
                  <a:lnTo>
                    <a:pt x="32" y="1550"/>
                  </a:lnTo>
                  <a:lnTo>
                    <a:pt x="24" y="1564"/>
                  </a:lnTo>
                  <a:lnTo>
                    <a:pt x="12" y="1598"/>
                  </a:lnTo>
                  <a:lnTo>
                    <a:pt x="8" y="1606"/>
                  </a:lnTo>
                  <a:lnTo>
                    <a:pt x="10" y="1614"/>
                  </a:lnTo>
                  <a:lnTo>
                    <a:pt x="16" y="1626"/>
                  </a:lnTo>
                  <a:lnTo>
                    <a:pt x="18" y="1642"/>
                  </a:lnTo>
                  <a:lnTo>
                    <a:pt x="18" y="1666"/>
                  </a:lnTo>
                  <a:lnTo>
                    <a:pt x="16" y="1672"/>
                  </a:lnTo>
                  <a:lnTo>
                    <a:pt x="12" y="1678"/>
                  </a:lnTo>
                  <a:lnTo>
                    <a:pt x="8" y="1684"/>
                  </a:lnTo>
                  <a:lnTo>
                    <a:pt x="6" y="1692"/>
                  </a:lnTo>
                  <a:lnTo>
                    <a:pt x="0" y="1706"/>
                  </a:lnTo>
                  <a:lnTo>
                    <a:pt x="0" y="1712"/>
                  </a:lnTo>
                  <a:lnTo>
                    <a:pt x="0" y="1720"/>
                  </a:lnTo>
                  <a:lnTo>
                    <a:pt x="6" y="1744"/>
                  </a:lnTo>
                  <a:lnTo>
                    <a:pt x="8" y="1750"/>
                  </a:lnTo>
                  <a:lnTo>
                    <a:pt x="12" y="1752"/>
                  </a:lnTo>
                  <a:lnTo>
                    <a:pt x="18" y="1752"/>
                  </a:lnTo>
                  <a:lnTo>
                    <a:pt x="20" y="1752"/>
                  </a:lnTo>
                  <a:lnTo>
                    <a:pt x="18" y="1752"/>
                  </a:lnTo>
                  <a:lnTo>
                    <a:pt x="20" y="1760"/>
                  </a:lnTo>
                  <a:lnTo>
                    <a:pt x="24" y="1764"/>
                  </a:lnTo>
                  <a:lnTo>
                    <a:pt x="26" y="1768"/>
                  </a:lnTo>
                  <a:lnTo>
                    <a:pt x="30" y="1770"/>
                  </a:lnTo>
                  <a:lnTo>
                    <a:pt x="32" y="1768"/>
                  </a:lnTo>
                  <a:lnTo>
                    <a:pt x="30" y="1770"/>
                  </a:lnTo>
                  <a:lnTo>
                    <a:pt x="30" y="1772"/>
                  </a:lnTo>
                  <a:lnTo>
                    <a:pt x="32" y="1772"/>
                  </a:lnTo>
                  <a:lnTo>
                    <a:pt x="36" y="1774"/>
                  </a:lnTo>
                  <a:lnTo>
                    <a:pt x="40" y="1778"/>
                  </a:lnTo>
                  <a:lnTo>
                    <a:pt x="52" y="1804"/>
                  </a:lnTo>
                  <a:lnTo>
                    <a:pt x="56" y="1810"/>
                  </a:lnTo>
                  <a:lnTo>
                    <a:pt x="60" y="1816"/>
                  </a:lnTo>
                  <a:lnTo>
                    <a:pt x="72" y="1824"/>
                  </a:lnTo>
                  <a:lnTo>
                    <a:pt x="84" y="1832"/>
                  </a:lnTo>
                  <a:lnTo>
                    <a:pt x="94" y="1838"/>
                  </a:lnTo>
                  <a:lnTo>
                    <a:pt x="102" y="1844"/>
                  </a:lnTo>
                  <a:lnTo>
                    <a:pt x="128" y="1864"/>
                  </a:lnTo>
                  <a:lnTo>
                    <a:pt x="136" y="1868"/>
                  </a:lnTo>
                  <a:lnTo>
                    <a:pt x="142" y="1870"/>
                  </a:lnTo>
                  <a:lnTo>
                    <a:pt x="146" y="1870"/>
                  </a:lnTo>
                  <a:lnTo>
                    <a:pt x="152" y="1868"/>
                  </a:lnTo>
                  <a:lnTo>
                    <a:pt x="154" y="1868"/>
                  </a:lnTo>
                  <a:lnTo>
                    <a:pt x="154" y="1866"/>
                  </a:lnTo>
                  <a:lnTo>
                    <a:pt x="154" y="1868"/>
                  </a:lnTo>
                  <a:lnTo>
                    <a:pt x="158" y="1868"/>
                  </a:lnTo>
                  <a:lnTo>
                    <a:pt x="162" y="1870"/>
                  </a:lnTo>
                  <a:lnTo>
                    <a:pt x="166" y="1870"/>
                  </a:lnTo>
                  <a:lnTo>
                    <a:pt x="182" y="1868"/>
                  </a:lnTo>
                  <a:lnTo>
                    <a:pt x="206" y="1862"/>
                  </a:lnTo>
                  <a:lnTo>
                    <a:pt x="218" y="1860"/>
                  </a:lnTo>
                  <a:lnTo>
                    <a:pt x="224" y="1860"/>
                  </a:lnTo>
                  <a:lnTo>
                    <a:pt x="232" y="1860"/>
                  </a:lnTo>
                  <a:lnTo>
                    <a:pt x="244" y="1860"/>
                  </a:lnTo>
                  <a:lnTo>
                    <a:pt x="260" y="1856"/>
                  </a:lnTo>
                  <a:lnTo>
                    <a:pt x="274" y="1852"/>
                  </a:lnTo>
                  <a:lnTo>
                    <a:pt x="282" y="1850"/>
                  </a:lnTo>
                  <a:lnTo>
                    <a:pt x="288" y="1844"/>
                  </a:lnTo>
                  <a:lnTo>
                    <a:pt x="294" y="1842"/>
                  </a:lnTo>
                  <a:lnTo>
                    <a:pt x="300" y="1838"/>
                  </a:lnTo>
                  <a:lnTo>
                    <a:pt x="306" y="1838"/>
                  </a:lnTo>
                  <a:lnTo>
                    <a:pt x="312" y="1840"/>
                  </a:lnTo>
                  <a:lnTo>
                    <a:pt x="320" y="1840"/>
                  </a:lnTo>
                  <a:lnTo>
                    <a:pt x="322" y="1840"/>
                  </a:lnTo>
                  <a:lnTo>
                    <a:pt x="330" y="1842"/>
                  </a:lnTo>
                  <a:lnTo>
                    <a:pt x="334" y="1846"/>
                  </a:lnTo>
                  <a:lnTo>
                    <a:pt x="346" y="1862"/>
                  </a:lnTo>
                  <a:lnTo>
                    <a:pt x="352" y="1868"/>
                  </a:lnTo>
                  <a:lnTo>
                    <a:pt x="358" y="1870"/>
                  </a:lnTo>
                  <a:lnTo>
                    <a:pt x="362" y="1870"/>
                  </a:lnTo>
                  <a:lnTo>
                    <a:pt x="370" y="1870"/>
                  </a:lnTo>
                  <a:lnTo>
                    <a:pt x="378" y="1874"/>
                  </a:lnTo>
                  <a:lnTo>
                    <a:pt x="384" y="1876"/>
                  </a:lnTo>
                  <a:lnTo>
                    <a:pt x="388" y="1878"/>
                  </a:lnTo>
                  <a:lnTo>
                    <a:pt x="392" y="1878"/>
                  </a:lnTo>
                  <a:lnTo>
                    <a:pt x="392" y="1876"/>
                  </a:lnTo>
                  <a:lnTo>
                    <a:pt x="392" y="1878"/>
                  </a:lnTo>
                  <a:lnTo>
                    <a:pt x="394" y="1878"/>
                  </a:lnTo>
                  <a:lnTo>
                    <a:pt x="398" y="1878"/>
                  </a:lnTo>
                  <a:lnTo>
                    <a:pt x="404" y="1880"/>
                  </a:lnTo>
                  <a:lnTo>
                    <a:pt x="408" y="1884"/>
                  </a:lnTo>
                  <a:lnTo>
                    <a:pt x="410" y="1890"/>
                  </a:lnTo>
                  <a:lnTo>
                    <a:pt x="410" y="1896"/>
                  </a:lnTo>
                  <a:lnTo>
                    <a:pt x="410" y="1900"/>
                  </a:lnTo>
                  <a:lnTo>
                    <a:pt x="410" y="1908"/>
                  </a:lnTo>
                  <a:lnTo>
                    <a:pt x="410" y="1916"/>
                  </a:lnTo>
                  <a:lnTo>
                    <a:pt x="410" y="1920"/>
                  </a:lnTo>
                  <a:lnTo>
                    <a:pt x="410" y="1936"/>
                  </a:lnTo>
                  <a:lnTo>
                    <a:pt x="410" y="1950"/>
                  </a:lnTo>
                  <a:lnTo>
                    <a:pt x="412" y="1956"/>
                  </a:lnTo>
                  <a:lnTo>
                    <a:pt x="414" y="1964"/>
                  </a:lnTo>
                  <a:lnTo>
                    <a:pt x="434" y="1990"/>
                  </a:lnTo>
                  <a:lnTo>
                    <a:pt x="438" y="1994"/>
                  </a:lnTo>
                  <a:lnTo>
                    <a:pt x="440" y="1994"/>
                  </a:lnTo>
                  <a:lnTo>
                    <a:pt x="442" y="1994"/>
                  </a:lnTo>
                  <a:lnTo>
                    <a:pt x="440" y="1996"/>
                  </a:lnTo>
                  <a:lnTo>
                    <a:pt x="440" y="1998"/>
                  </a:lnTo>
                  <a:lnTo>
                    <a:pt x="444" y="2002"/>
                  </a:lnTo>
                  <a:lnTo>
                    <a:pt x="452" y="2014"/>
                  </a:lnTo>
                  <a:lnTo>
                    <a:pt x="456" y="2020"/>
                  </a:lnTo>
                  <a:lnTo>
                    <a:pt x="458" y="2026"/>
                  </a:lnTo>
                  <a:lnTo>
                    <a:pt x="458" y="2034"/>
                  </a:lnTo>
                  <a:lnTo>
                    <a:pt x="458" y="2038"/>
                  </a:lnTo>
                  <a:lnTo>
                    <a:pt x="458" y="2046"/>
                  </a:lnTo>
                  <a:lnTo>
                    <a:pt x="460" y="2054"/>
                  </a:lnTo>
                  <a:lnTo>
                    <a:pt x="468" y="2096"/>
                  </a:lnTo>
                  <a:lnTo>
                    <a:pt x="472" y="2112"/>
                  </a:lnTo>
                  <a:lnTo>
                    <a:pt x="476" y="2124"/>
                  </a:lnTo>
                  <a:lnTo>
                    <a:pt x="478" y="2134"/>
                  </a:lnTo>
                  <a:lnTo>
                    <a:pt x="472" y="2144"/>
                  </a:lnTo>
                  <a:lnTo>
                    <a:pt x="462" y="2166"/>
                  </a:lnTo>
                  <a:lnTo>
                    <a:pt x="460" y="2172"/>
                  </a:lnTo>
                  <a:lnTo>
                    <a:pt x="458" y="2180"/>
                  </a:lnTo>
                  <a:lnTo>
                    <a:pt x="458" y="2204"/>
                  </a:lnTo>
                  <a:lnTo>
                    <a:pt x="460" y="2212"/>
                  </a:lnTo>
                  <a:lnTo>
                    <a:pt x="460" y="2210"/>
                  </a:lnTo>
                  <a:lnTo>
                    <a:pt x="460" y="2212"/>
                  </a:lnTo>
                  <a:lnTo>
                    <a:pt x="456" y="2220"/>
                  </a:lnTo>
                  <a:lnTo>
                    <a:pt x="452" y="2234"/>
                  </a:lnTo>
                  <a:lnTo>
                    <a:pt x="450" y="2242"/>
                  </a:lnTo>
                  <a:lnTo>
                    <a:pt x="452" y="2248"/>
                  </a:lnTo>
                  <a:lnTo>
                    <a:pt x="484" y="2302"/>
                  </a:lnTo>
                  <a:lnTo>
                    <a:pt x="488" y="2308"/>
                  </a:lnTo>
                  <a:lnTo>
                    <a:pt x="488" y="2314"/>
                  </a:lnTo>
                  <a:lnTo>
                    <a:pt x="490" y="2328"/>
                  </a:lnTo>
                  <a:lnTo>
                    <a:pt x="496" y="2380"/>
                  </a:lnTo>
                  <a:lnTo>
                    <a:pt x="500" y="2386"/>
                  </a:lnTo>
                  <a:lnTo>
                    <a:pt x="504" y="2392"/>
                  </a:lnTo>
                  <a:lnTo>
                    <a:pt x="520" y="2402"/>
                  </a:lnTo>
                  <a:lnTo>
                    <a:pt x="528" y="2406"/>
                  </a:lnTo>
                  <a:lnTo>
                    <a:pt x="528" y="2404"/>
                  </a:lnTo>
                  <a:lnTo>
                    <a:pt x="528" y="2406"/>
                  </a:lnTo>
                  <a:lnTo>
                    <a:pt x="532" y="2414"/>
                  </a:lnTo>
                  <a:lnTo>
                    <a:pt x="534" y="2420"/>
                  </a:lnTo>
                  <a:lnTo>
                    <a:pt x="540" y="2434"/>
                  </a:lnTo>
                  <a:lnTo>
                    <a:pt x="546" y="2458"/>
                  </a:lnTo>
                  <a:lnTo>
                    <a:pt x="548" y="2474"/>
                  </a:lnTo>
                  <a:lnTo>
                    <a:pt x="548" y="2478"/>
                  </a:lnTo>
                  <a:lnTo>
                    <a:pt x="548" y="2486"/>
                  </a:lnTo>
                  <a:lnTo>
                    <a:pt x="552" y="2492"/>
                  </a:lnTo>
                  <a:lnTo>
                    <a:pt x="562" y="2508"/>
                  </a:lnTo>
                  <a:lnTo>
                    <a:pt x="568" y="2512"/>
                  </a:lnTo>
                  <a:lnTo>
                    <a:pt x="574" y="2514"/>
                  </a:lnTo>
                  <a:lnTo>
                    <a:pt x="598" y="2508"/>
                  </a:lnTo>
                  <a:lnTo>
                    <a:pt x="614" y="2504"/>
                  </a:lnTo>
                  <a:lnTo>
                    <a:pt x="638" y="2498"/>
                  </a:lnTo>
                  <a:lnTo>
                    <a:pt x="654" y="2496"/>
                  </a:lnTo>
                  <a:lnTo>
                    <a:pt x="676" y="2496"/>
                  </a:lnTo>
                  <a:lnTo>
                    <a:pt x="684" y="2494"/>
                  </a:lnTo>
                  <a:lnTo>
                    <a:pt x="690" y="2490"/>
                  </a:lnTo>
                  <a:lnTo>
                    <a:pt x="748" y="2424"/>
                  </a:lnTo>
                  <a:lnTo>
                    <a:pt x="756" y="2410"/>
                  </a:lnTo>
                  <a:lnTo>
                    <a:pt x="770" y="2376"/>
                  </a:lnTo>
                  <a:lnTo>
                    <a:pt x="770" y="2370"/>
                  </a:lnTo>
                  <a:lnTo>
                    <a:pt x="770" y="2368"/>
                  </a:lnTo>
                  <a:lnTo>
                    <a:pt x="768" y="2368"/>
                  </a:lnTo>
                  <a:lnTo>
                    <a:pt x="770" y="2368"/>
                  </a:lnTo>
                  <a:lnTo>
                    <a:pt x="772" y="2366"/>
                  </a:lnTo>
                  <a:lnTo>
                    <a:pt x="772" y="2364"/>
                  </a:lnTo>
                  <a:lnTo>
                    <a:pt x="774" y="2358"/>
                  </a:lnTo>
                  <a:lnTo>
                    <a:pt x="778" y="2354"/>
                  </a:lnTo>
                  <a:lnTo>
                    <a:pt x="806" y="2334"/>
                  </a:lnTo>
                  <a:lnTo>
                    <a:pt x="810" y="2328"/>
                  </a:lnTo>
                  <a:lnTo>
                    <a:pt x="814" y="2322"/>
                  </a:lnTo>
                  <a:lnTo>
                    <a:pt x="818" y="2308"/>
                  </a:lnTo>
                  <a:lnTo>
                    <a:pt x="820" y="2300"/>
                  </a:lnTo>
                  <a:lnTo>
                    <a:pt x="820" y="2292"/>
                  </a:lnTo>
                  <a:lnTo>
                    <a:pt x="814" y="2268"/>
                  </a:lnTo>
                  <a:lnTo>
                    <a:pt x="814" y="2260"/>
                  </a:lnTo>
                  <a:lnTo>
                    <a:pt x="816" y="2254"/>
                  </a:lnTo>
                  <a:lnTo>
                    <a:pt x="826" y="2238"/>
                  </a:lnTo>
                  <a:lnTo>
                    <a:pt x="832" y="2232"/>
                  </a:lnTo>
                  <a:lnTo>
                    <a:pt x="838" y="2228"/>
                  </a:lnTo>
                  <a:lnTo>
                    <a:pt x="874" y="2206"/>
                  </a:lnTo>
                  <a:lnTo>
                    <a:pt x="880" y="2202"/>
                  </a:lnTo>
                  <a:lnTo>
                    <a:pt x="884" y="2194"/>
                  </a:lnTo>
                  <a:lnTo>
                    <a:pt x="886" y="2190"/>
                  </a:lnTo>
                  <a:lnTo>
                    <a:pt x="894" y="2176"/>
                  </a:lnTo>
                  <a:lnTo>
                    <a:pt x="896" y="2170"/>
                  </a:lnTo>
                  <a:lnTo>
                    <a:pt x="898" y="2162"/>
                  </a:lnTo>
                  <a:lnTo>
                    <a:pt x="898" y="2156"/>
                  </a:lnTo>
                  <a:lnTo>
                    <a:pt x="892" y="2132"/>
                  </a:lnTo>
                  <a:lnTo>
                    <a:pt x="890" y="2116"/>
                  </a:lnTo>
                  <a:lnTo>
                    <a:pt x="890" y="2112"/>
                  </a:lnTo>
                  <a:lnTo>
                    <a:pt x="890" y="2108"/>
                  </a:lnTo>
                  <a:lnTo>
                    <a:pt x="888" y="2106"/>
                  </a:lnTo>
                  <a:lnTo>
                    <a:pt x="886" y="2108"/>
                  </a:lnTo>
                  <a:lnTo>
                    <a:pt x="888" y="2106"/>
                  </a:lnTo>
                  <a:lnTo>
                    <a:pt x="888" y="2102"/>
                  </a:lnTo>
                  <a:lnTo>
                    <a:pt x="886" y="2098"/>
                  </a:lnTo>
                  <a:lnTo>
                    <a:pt x="882" y="2094"/>
                  </a:lnTo>
                  <a:lnTo>
                    <a:pt x="880" y="2086"/>
                  </a:lnTo>
                  <a:lnTo>
                    <a:pt x="880" y="2054"/>
                  </a:lnTo>
                  <a:lnTo>
                    <a:pt x="880" y="2046"/>
                  </a:lnTo>
                  <a:lnTo>
                    <a:pt x="876" y="2038"/>
                  </a:lnTo>
                  <a:lnTo>
                    <a:pt x="874" y="2032"/>
                  </a:lnTo>
                  <a:lnTo>
                    <a:pt x="872" y="2026"/>
                  </a:lnTo>
                  <a:lnTo>
                    <a:pt x="876" y="2020"/>
                  </a:lnTo>
                  <a:lnTo>
                    <a:pt x="880" y="2016"/>
                  </a:lnTo>
                  <a:lnTo>
                    <a:pt x="880" y="2012"/>
                  </a:lnTo>
                  <a:lnTo>
                    <a:pt x="882" y="2006"/>
                  </a:lnTo>
                  <a:lnTo>
                    <a:pt x="884" y="2000"/>
                  </a:lnTo>
                  <a:lnTo>
                    <a:pt x="894" y="1984"/>
                  </a:lnTo>
                  <a:lnTo>
                    <a:pt x="900" y="1978"/>
                  </a:lnTo>
                  <a:lnTo>
                    <a:pt x="906" y="1974"/>
                  </a:lnTo>
                  <a:lnTo>
                    <a:pt x="912" y="1970"/>
                  </a:lnTo>
                  <a:lnTo>
                    <a:pt x="918" y="1968"/>
                  </a:lnTo>
                  <a:lnTo>
                    <a:pt x="922" y="1960"/>
                  </a:lnTo>
                  <a:lnTo>
                    <a:pt x="934" y="1936"/>
                  </a:lnTo>
                  <a:lnTo>
                    <a:pt x="940" y="1930"/>
                  </a:lnTo>
                  <a:lnTo>
                    <a:pt x="946" y="1924"/>
                  </a:lnTo>
                  <a:lnTo>
                    <a:pt x="970" y="1912"/>
                  </a:lnTo>
                  <a:lnTo>
                    <a:pt x="984" y="1902"/>
                  </a:lnTo>
                  <a:lnTo>
                    <a:pt x="1012" y="1874"/>
                  </a:lnTo>
                  <a:lnTo>
                    <a:pt x="1016" y="1868"/>
                  </a:lnTo>
                  <a:lnTo>
                    <a:pt x="1020" y="1862"/>
                  </a:lnTo>
                  <a:lnTo>
                    <a:pt x="1044" y="1808"/>
                  </a:lnTo>
                  <a:lnTo>
                    <a:pt x="1048" y="1792"/>
                  </a:lnTo>
                  <a:lnTo>
                    <a:pt x="1054" y="1770"/>
                  </a:lnTo>
                  <a:lnTo>
                    <a:pt x="1054" y="1766"/>
                  </a:lnTo>
                  <a:lnTo>
                    <a:pt x="1054" y="1764"/>
                  </a:lnTo>
                  <a:lnTo>
                    <a:pt x="1050" y="1764"/>
                  </a:lnTo>
                  <a:lnTo>
                    <a:pt x="1048" y="1764"/>
                  </a:lnTo>
                  <a:lnTo>
                    <a:pt x="976" y="1780"/>
                  </a:lnTo>
                  <a:lnTo>
                    <a:pt x="968" y="1780"/>
                  </a:lnTo>
                  <a:lnTo>
                    <a:pt x="960" y="1778"/>
                  </a:lnTo>
                  <a:lnTo>
                    <a:pt x="956" y="1774"/>
                  </a:lnTo>
                  <a:lnTo>
                    <a:pt x="944" y="1766"/>
                  </a:lnTo>
                  <a:lnTo>
                    <a:pt x="934" y="1754"/>
                  </a:lnTo>
                  <a:lnTo>
                    <a:pt x="904" y="1710"/>
                  </a:lnTo>
                  <a:lnTo>
                    <a:pt x="898" y="1704"/>
                  </a:lnTo>
                  <a:lnTo>
                    <a:pt x="892" y="1700"/>
                  </a:lnTo>
                  <a:lnTo>
                    <a:pt x="886" y="1696"/>
                  </a:lnTo>
                  <a:lnTo>
                    <a:pt x="880" y="1692"/>
                  </a:lnTo>
                  <a:lnTo>
                    <a:pt x="876" y="1686"/>
                  </a:lnTo>
                  <a:lnTo>
                    <a:pt x="864" y="1670"/>
                  </a:lnTo>
                  <a:lnTo>
                    <a:pt x="860" y="1664"/>
                  </a:lnTo>
                  <a:lnTo>
                    <a:pt x="858" y="1656"/>
                  </a:lnTo>
                  <a:lnTo>
                    <a:pt x="852" y="1642"/>
                  </a:lnTo>
                  <a:lnTo>
                    <a:pt x="848" y="1626"/>
                  </a:lnTo>
                  <a:lnTo>
                    <a:pt x="842" y="1602"/>
                  </a:lnTo>
                  <a:lnTo>
                    <a:pt x="840" y="1596"/>
                  </a:lnTo>
                  <a:lnTo>
                    <a:pt x="834" y="1590"/>
                  </a:lnTo>
                  <a:lnTo>
                    <a:pt x="826" y="1582"/>
                  </a:lnTo>
                  <a:lnTo>
                    <a:pt x="822" y="1574"/>
                  </a:lnTo>
                  <a:lnTo>
                    <a:pt x="818" y="1568"/>
                  </a:lnTo>
                  <a:lnTo>
                    <a:pt x="814" y="1544"/>
                  </a:lnTo>
                  <a:lnTo>
                    <a:pt x="808" y="1530"/>
                  </a:lnTo>
                  <a:lnTo>
                    <a:pt x="796" y="1504"/>
                  </a:lnTo>
                  <a:lnTo>
                    <a:pt x="786" y="1492"/>
                  </a:lnTo>
                  <a:lnTo>
                    <a:pt x="768" y="1474"/>
                  </a:lnTo>
                  <a:lnTo>
                    <a:pt x="766" y="1470"/>
                  </a:lnTo>
                  <a:lnTo>
                    <a:pt x="770" y="1472"/>
                  </a:lnTo>
                  <a:lnTo>
                    <a:pt x="794" y="1484"/>
                  </a:lnTo>
                  <a:lnTo>
                    <a:pt x="798" y="1484"/>
                  </a:lnTo>
                  <a:lnTo>
                    <a:pt x="800" y="1484"/>
                  </a:lnTo>
                  <a:lnTo>
                    <a:pt x="804" y="1482"/>
                  </a:lnTo>
                  <a:lnTo>
                    <a:pt x="804" y="1480"/>
                  </a:lnTo>
                  <a:lnTo>
                    <a:pt x="808" y="1476"/>
                  </a:lnTo>
                  <a:lnTo>
                    <a:pt x="810" y="1474"/>
                  </a:lnTo>
                  <a:lnTo>
                    <a:pt x="810" y="1472"/>
                  </a:lnTo>
                  <a:lnTo>
                    <a:pt x="812" y="1474"/>
                  </a:lnTo>
                  <a:lnTo>
                    <a:pt x="814" y="1476"/>
                  </a:lnTo>
                  <a:lnTo>
                    <a:pt x="818" y="1480"/>
                  </a:lnTo>
                  <a:lnTo>
                    <a:pt x="824" y="1494"/>
                  </a:lnTo>
                  <a:lnTo>
                    <a:pt x="856" y="1550"/>
                  </a:lnTo>
                  <a:lnTo>
                    <a:pt x="866" y="1562"/>
                  </a:lnTo>
                  <a:lnTo>
                    <a:pt x="874" y="1570"/>
                  </a:lnTo>
                  <a:lnTo>
                    <a:pt x="878" y="1576"/>
                  </a:lnTo>
                  <a:lnTo>
                    <a:pt x="882" y="1584"/>
                  </a:lnTo>
                  <a:lnTo>
                    <a:pt x="886" y="1598"/>
                  </a:lnTo>
                  <a:lnTo>
                    <a:pt x="892" y="1614"/>
                  </a:lnTo>
                  <a:lnTo>
                    <a:pt x="898" y="1636"/>
                  </a:lnTo>
                  <a:lnTo>
                    <a:pt x="900" y="1644"/>
                  </a:lnTo>
                  <a:lnTo>
                    <a:pt x="904" y="1650"/>
                  </a:lnTo>
                  <a:lnTo>
                    <a:pt x="924" y="1668"/>
                  </a:lnTo>
                  <a:lnTo>
                    <a:pt x="928" y="1674"/>
                  </a:lnTo>
                  <a:lnTo>
                    <a:pt x="928" y="1678"/>
                  </a:lnTo>
                  <a:lnTo>
                    <a:pt x="928" y="1684"/>
                  </a:lnTo>
                  <a:lnTo>
                    <a:pt x="932" y="1690"/>
                  </a:lnTo>
                  <a:lnTo>
                    <a:pt x="936" y="1696"/>
                  </a:lnTo>
                  <a:lnTo>
                    <a:pt x="942" y="1710"/>
                  </a:lnTo>
                  <a:lnTo>
                    <a:pt x="954" y="1736"/>
                  </a:lnTo>
                  <a:lnTo>
                    <a:pt x="960" y="1740"/>
                  </a:lnTo>
                  <a:lnTo>
                    <a:pt x="966" y="1740"/>
                  </a:lnTo>
                  <a:lnTo>
                    <a:pt x="980" y="1736"/>
                  </a:lnTo>
                  <a:lnTo>
                    <a:pt x="996" y="1732"/>
                  </a:lnTo>
                  <a:lnTo>
                    <a:pt x="1000" y="1732"/>
                  </a:lnTo>
                  <a:lnTo>
                    <a:pt x="1006" y="1732"/>
                  </a:lnTo>
                  <a:lnTo>
                    <a:pt x="1012" y="1728"/>
                  </a:lnTo>
                  <a:lnTo>
                    <a:pt x="1020" y="1718"/>
                  </a:lnTo>
                  <a:lnTo>
                    <a:pt x="1028" y="1714"/>
                  </a:lnTo>
                  <a:lnTo>
                    <a:pt x="1034" y="1710"/>
                  </a:lnTo>
                  <a:lnTo>
                    <a:pt x="1048" y="1706"/>
                  </a:lnTo>
                  <a:lnTo>
                    <a:pt x="1064" y="1700"/>
                  </a:lnTo>
                  <a:lnTo>
                    <a:pt x="1088" y="1688"/>
                  </a:lnTo>
                  <a:lnTo>
                    <a:pt x="1096" y="1684"/>
                  </a:lnTo>
                  <a:lnTo>
                    <a:pt x="1102" y="1680"/>
                  </a:lnTo>
                  <a:lnTo>
                    <a:pt x="1128" y="1668"/>
                  </a:lnTo>
                  <a:lnTo>
                    <a:pt x="1134" y="1664"/>
                  </a:lnTo>
                  <a:lnTo>
                    <a:pt x="1140" y="1658"/>
                  </a:lnTo>
                  <a:lnTo>
                    <a:pt x="1158" y="1632"/>
                  </a:lnTo>
                  <a:lnTo>
                    <a:pt x="1168" y="1618"/>
                  </a:lnTo>
                  <a:lnTo>
                    <a:pt x="1170" y="1612"/>
                  </a:lnTo>
                  <a:lnTo>
                    <a:pt x="1180" y="1600"/>
                  </a:lnTo>
                  <a:lnTo>
                    <a:pt x="1188" y="1592"/>
                  </a:lnTo>
                  <a:lnTo>
                    <a:pt x="1188" y="1588"/>
                  </a:lnTo>
                  <a:lnTo>
                    <a:pt x="1190" y="1586"/>
                  </a:lnTo>
                  <a:lnTo>
                    <a:pt x="1188" y="1584"/>
                  </a:lnTo>
                  <a:lnTo>
                    <a:pt x="1186" y="1582"/>
                  </a:lnTo>
                  <a:lnTo>
                    <a:pt x="1160" y="1562"/>
                  </a:lnTo>
                  <a:lnTo>
                    <a:pt x="1154" y="1558"/>
                  </a:lnTo>
                  <a:lnTo>
                    <a:pt x="1148" y="1556"/>
                  </a:lnTo>
                  <a:lnTo>
                    <a:pt x="1144" y="1554"/>
                  </a:lnTo>
                  <a:lnTo>
                    <a:pt x="1140" y="1548"/>
                  </a:lnTo>
                  <a:lnTo>
                    <a:pt x="1138" y="1544"/>
                  </a:lnTo>
                  <a:lnTo>
                    <a:pt x="1132" y="1540"/>
                  </a:lnTo>
                  <a:lnTo>
                    <a:pt x="1126" y="1538"/>
                  </a:lnTo>
                  <a:lnTo>
                    <a:pt x="1102" y="1544"/>
                  </a:lnTo>
                  <a:lnTo>
                    <a:pt x="1096" y="1544"/>
                  </a:lnTo>
                  <a:lnTo>
                    <a:pt x="1088" y="1542"/>
                  </a:lnTo>
                  <a:lnTo>
                    <a:pt x="1082" y="1540"/>
                  </a:lnTo>
                  <a:lnTo>
                    <a:pt x="1076" y="1536"/>
                  </a:lnTo>
                  <a:lnTo>
                    <a:pt x="1070" y="1536"/>
                  </a:lnTo>
                  <a:lnTo>
                    <a:pt x="1058" y="1534"/>
                  </a:lnTo>
                  <a:lnTo>
                    <a:pt x="1054" y="1530"/>
                  </a:lnTo>
                  <a:lnTo>
                    <a:pt x="1048" y="1526"/>
                  </a:lnTo>
                  <a:lnTo>
                    <a:pt x="1044" y="1520"/>
                  </a:lnTo>
                  <a:lnTo>
                    <a:pt x="1040" y="1506"/>
                  </a:lnTo>
                  <a:lnTo>
                    <a:pt x="1036" y="1498"/>
                  </a:lnTo>
                  <a:lnTo>
                    <a:pt x="1032" y="1492"/>
                  </a:lnTo>
                  <a:lnTo>
                    <a:pt x="1022" y="1484"/>
                  </a:lnTo>
                  <a:lnTo>
                    <a:pt x="1018" y="1478"/>
                  </a:lnTo>
                  <a:lnTo>
                    <a:pt x="1018" y="1472"/>
                  </a:lnTo>
                  <a:lnTo>
                    <a:pt x="1018" y="1468"/>
                  </a:lnTo>
                  <a:lnTo>
                    <a:pt x="1022" y="1462"/>
                  </a:lnTo>
                  <a:lnTo>
                    <a:pt x="1026" y="1458"/>
                  </a:lnTo>
                  <a:lnTo>
                    <a:pt x="1026" y="1452"/>
                  </a:lnTo>
                  <a:lnTo>
                    <a:pt x="1028" y="1452"/>
                  </a:lnTo>
                  <a:lnTo>
                    <a:pt x="1032" y="1454"/>
                  </a:lnTo>
                  <a:lnTo>
                    <a:pt x="1040" y="1462"/>
                  </a:lnTo>
                  <a:lnTo>
                    <a:pt x="1052" y="1474"/>
                  </a:lnTo>
                  <a:lnTo>
                    <a:pt x="1060" y="1482"/>
                  </a:lnTo>
                  <a:lnTo>
                    <a:pt x="1072" y="1492"/>
                  </a:lnTo>
                  <a:lnTo>
                    <a:pt x="1088" y="1504"/>
                  </a:lnTo>
                  <a:lnTo>
                    <a:pt x="1102" y="1510"/>
                  </a:lnTo>
                  <a:lnTo>
                    <a:pt x="1116" y="1514"/>
                  </a:lnTo>
                  <a:lnTo>
                    <a:pt x="1124" y="1516"/>
                  </a:lnTo>
                  <a:lnTo>
                    <a:pt x="1132" y="1514"/>
                  </a:lnTo>
                  <a:lnTo>
                    <a:pt x="1136" y="1510"/>
                  </a:lnTo>
                  <a:lnTo>
                    <a:pt x="1144" y="1510"/>
                  </a:lnTo>
                  <a:lnTo>
                    <a:pt x="1150" y="1514"/>
                  </a:lnTo>
                  <a:lnTo>
                    <a:pt x="1158" y="1522"/>
                  </a:lnTo>
                  <a:lnTo>
                    <a:pt x="1164" y="1526"/>
                  </a:lnTo>
                  <a:lnTo>
                    <a:pt x="1172" y="1530"/>
                  </a:lnTo>
                  <a:lnTo>
                    <a:pt x="1206" y="1544"/>
                  </a:lnTo>
                  <a:lnTo>
                    <a:pt x="1218" y="1546"/>
                  </a:lnTo>
                  <a:lnTo>
                    <a:pt x="1222" y="1546"/>
                  </a:lnTo>
                  <a:lnTo>
                    <a:pt x="1230" y="1544"/>
                  </a:lnTo>
                  <a:lnTo>
                    <a:pt x="1244" y="1538"/>
                  </a:lnTo>
                  <a:lnTo>
                    <a:pt x="1260" y="1536"/>
                  </a:lnTo>
                  <a:lnTo>
                    <a:pt x="1292" y="1536"/>
                  </a:lnTo>
                  <a:lnTo>
                    <a:pt x="1300" y="1538"/>
                  </a:lnTo>
                  <a:lnTo>
                    <a:pt x="1306" y="1544"/>
                  </a:lnTo>
                  <a:lnTo>
                    <a:pt x="1316" y="1558"/>
                  </a:lnTo>
                  <a:lnTo>
                    <a:pt x="1320" y="1566"/>
                  </a:lnTo>
                  <a:lnTo>
                    <a:pt x="1326" y="1572"/>
                  </a:lnTo>
                  <a:lnTo>
                    <a:pt x="1336" y="1588"/>
                  </a:lnTo>
                  <a:lnTo>
                    <a:pt x="1346" y="1602"/>
                  </a:lnTo>
                  <a:lnTo>
                    <a:pt x="1354" y="1610"/>
                  </a:lnTo>
                  <a:lnTo>
                    <a:pt x="1360" y="1612"/>
                  </a:lnTo>
                  <a:lnTo>
                    <a:pt x="1366" y="1610"/>
                  </a:lnTo>
                  <a:lnTo>
                    <a:pt x="1382" y="1600"/>
                  </a:lnTo>
                  <a:lnTo>
                    <a:pt x="1386" y="1598"/>
                  </a:lnTo>
                  <a:lnTo>
                    <a:pt x="1388" y="1600"/>
                  </a:lnTo>
                  <a:lnTo>
                    <a:pt x="1390" y="1600"/>
                  </a:lnTo>
                  <a:lnTo>
                    <a:pt x="1390" y="1604"/>
                  </a:lnTo>
                  <a:lnTo>
                    <a:pt x="1398" y="1676"/>
                  </a:lnTo>
                  <a:lnTo>
                    <a:pt x="1402" y="1692"/>
                  </a:lnTo>
                  <a:lnTo>
                    <a:pt x="1408" y="1714"/>
                  </a:lnTo>
                  <a:lnTo>
                    <a:pt x="1414" y="1730"/>
                  </a:lnTo>
                  <a:lnTo>
                    <a:pt x="1434" y="1764"/>
                  </a:lnTo>
                  <a:lnTo>
                    <a:pt x="1442" y="1778"/>
                  </a:lnTo>
                  <a:lnTo>
                    <a:pt x="1444" y="1784"/>
                  </a:lnTo>
                  <a:lnTo>
                    <a:pt x="1452" y="1798"/>
                  </a:lnTo>
                  <a:lnTo>
                    <a:pt x="1464" y="1814"/>
                  </a:lnTo>
                  <a:lnTo>
                    <a:pt x="1466" y="1816"/>
                  </a:lnTo>
                  <a:lnTo>
                    <a:pt x="1468" y="1816"/>
                  </a:lnTo>
                  <a:lnTo>
                    <a:pt x="1470" y="1816"/>
                  </a:lnTo>
                  <a:lnTo>
                    <a:pt x="1472" y="1814"/>
                  </a:lnTo>
                  <a:lnTo>
                    <a:pt x="1474" y="1808"/>
                  </a:lnTo>
                  <a:lnTo>
                    <a:pt x="1484" y="1796"/>
                  </a:lnTo>
                  <a:lnTo>
                    <a:pt x="1492" y="1786"/>
                  </a:lnTo>
                  <a:lnTo>
                    <a:pt x="1500" y="1774"/>
                  </a:lnTo>
                  <a:lnTo>
                    <a:pt x="1504" y="1768"/>
                  </a:lnTo>
                  <a:lnTo>
                    <a:pt x="1506" y="1762"/>
                  </a:lnTo>
                  <a:lnTo>
                    <a:pt x="1506" y="1754"/>
                  </a:lnTo>
                  <a:lnTo>
                    <a:pt x="1506" y="1730"/>
                  </a:lnTo>
                  <a:lnTo>
                    <a:pt x="1510" y="1716"/>
                  </a:lnTo>
                  <a:lnTo>
                    <a:pt x="1514" y="1700"/>
                  </a:lnTo>
                  <a:lnTo>
                    <a:pt x="1518" y="1694"/>
                  </a:lnTo>
                  <a:lnTo>
                    <a:pt x="1522" y="1688"/>
                  </a:lnTo>
                  <a:lnTo>
                    <a:pt x="1540" y="1670"/>
                  </a:lnTo>
                  <a:lnTo>
                    <a:pt x="1554" y="1660"/>
                  </a:lnTo>
                  <a:lnTo>
                    <a:pt x="1578" y="1648"/>
                  </a:lnTo>
                  <a:lnTo>
                    <a:pt x="1590" y="1638"/>
                  </a:lnTo>
                  <a:lnTo>
                    <a:pt x="1598" y="1630"/>
                  </a:lnTo>
                  <a:lnTo>
                    <a:pt x="1604" y="1624"/>
                  </a:lnTo>
                  <a:lnTo>
                    <a:pt x="1608" y="1618"/>
                  </a:lnTo>
                  <a:lnTo>
                    <a:pt x="1612" y="1604"/>
                  </a:lnTo>
                  <a:lnTo>
                    <a:pt x="1616" y="1598"/>
                  </a:lnTo>
                  <a:lnTo>
                    <a:pt x="1622" y="1596"/>
                  </a:lnTo>
                  <a:lnTo>
                    <a:pt x="1636" y="1596"/>
                  </a:lnTo>
                  <a:lnTo>
                    <a:pt x="1644" y="1596"/>
                  </a:lnTo>
                  <a:lnTo>
                    <a:pt x="1652" y="1592"/>
                  </a:lnTo>
                  <a:lnTo>
                    <a:pt x="1666" y="1588"/>
                  </a:lnTo>
                  <a:lnTo>
                    <a:pt x="1676" y="1586"/>
                  </a:lnTo>
                  <a:lnTo>
                    <a:pt x="1686" y="1588"/>
                  </a:lnTo>
                  <a:lnTo>
                    <a:pt x="1688" y="1590"/>
                  </a:lnTo>
                  <a:lnTo>
                    <a:pt x="1694" y="1594"/>
                  </a:lnTo>
                  <a:lnTo>
                    <a:pt x="1700" y="1598"/>
                  </a:lnTo>
                  <a:lnTo>
                    <a:pt x="1702" y="1604"/>
                  </a:lnTo>
                  <a:lnTo>
                    <a:pt x="1706" y="1612"/>
                  </a:lnTo>
                  <a:lnTo>
                    <a:pt x="1708" y="1618"/>
                  </a:lnTo>
                  <a:lnTo>
                    <a:pt x="1714" y="1632"/>
                  </a:lnTo>
                  <a:lnTo>
                    <a:pt x="1728" y="1676"/>
                  </a:lnTo>
                  <a:lnTo>
                    <a:pt x="1732" y="1682"/>
                  </a:lnTo>
                  <a:lnTo>
                    <a:pt x="1738" y="1688"/>
                  </a:lnTo>
                  <a:lnTo>
                    <a:pt x="1744" y="1690"/>
                  </a:lnTo>
                  <a:lnTo>
                    <a:pt x="1750" y="1692"/>
                  </a:lnTo>
                  <a:lnTo>
                    <a:pt x="1758" y="1690"/>
                  </a:lnTo>
                  <a:lnTo>
                    <a:pt x="1764" y="1688"/>
                  </a:lnTo>
                  <a:lnTo>
                    <a:pt x="1770" y="1686"/>
                  </a:lnTo>
                  <a:lnTo>
                    <a:pt x="1776" y="1688"/>
                  </a:lnTo>
                  <a:lnTo>
                    <a:pt x="1780" y="1694"/>
                  </a:lnTo>
                  <a:lnTo>
                    <a:pt x="1782" y="1700"/>
                  </a:lnTo>
                  <a:lnTo>
                    <a:pt x="1788" y="1716"/>
                  </a:lnTo>
                  <a:lnTo>
                    <a:pt x="1790" y="1730"/>
                  </a:lnTo>
                  <a:lnTo>
                    <a:pt x="1790" y="1754"/>
                  </a:lnTo>
                  <a:lnTo>
                    <a:pt x="1790" y="1770"/>
                  </a:lnTo>
                  <a:lnTo>
                    <a:pt x="1790" y="1802"/>
                  </a:lnTo>
                  <a:lnTo>
                    <a:pt x="1792" y="1810"/>
                  </a:lnTo>
                  <a:lnTo>
                    <a:pt x="1796" y="1816"/>
                  </a:lnTo>
                  <a:lnTo>
                    <a:pt x="1804" y="1824"/>
                  </a:lnTo>
                  <a:lnTo>
                    <a:pt x="1814" y="1838"/>
                  </a:lnTo>
                  <a:lnTo>
                    <a:pt x="1816" y="1842"/>
                  </a:lnTo>
                  <a:lnTo>
                    <a:pt x="1822" y="1858"/>
                  </a:lnTo>
                  <a:lnTo>
                    <a:pt x="1826" y="1862"/>
                  </a:lnTo>
                  <a:lnTo>
                    <a:pt x="1834" y="1876"/>
                  </a:lnTo>
                  <a:lnTo>
                    <a:pt x="1842" y="1884"/>
                  </a:lnTo>
                  <a:lnTo>
                    <a:pt x="1854" y="1894"/>
                  </a:lnTo>
                  <a:lnTo>
                    <a:pt x="1872" y="1912"/>
                  </a:lnTo>
                  <a:lnTo>
                    <a:pt x="1878" y="1916"/>
                  </a:lnTo>
                  <a:lnTo>
                    <a:pt x="1880" y="1914"/>
                  </a:lnTo>
                  <a:lnTo>
                    <a:pt x="1884" y="1914"/>
                  </a:lnTo>
                  <a:lnTo>
                    <a:pt x="1886" y="1908"/>
                  </a:lnTo>
                  <a:lnTo>
                    <a:pt x="1886" y="1900"/>
                  </a:lnTo>
                  <a:lnTo>
                    <a:pt x="1880" y="1886"/>
                  </a:lnTo>
                  <a:lnTo>
                    <a:pt x="1874" y="1872"/>
                  </a:lnTo>
                  <a:lnTo>
                    <a:pt x="1872" y="1866"/>
                  </a:lnTo>
                  <a:lnTo>
                    <a:pt x="1862" y="1854"/>
                  </a:lnTo>
                  <a:lnTo>
                    <a:pt x="1854" y="1846"/>
                  </a:lnTo>
                  <a:lnTo>
                    <a:pt x="1842" y="1836"/>
                  </a:lnTo>
                  <a:lnTo>
                    <a:pt x="1836" y="1834"/>
                  </a:lnTo>
                  <a:lnTo>
                    <a:pt x="1824" y="1826"/>
                  </a:lnTo>
                  <a:lnTo>
                    <a:pt x="1820" y="1820"/>
                  </a:lnTo>
                  <a:lnTo>
                    <a:pt x="1818" y="1812"/>
                  </a:lnTo>
                  <a:lnTo>
                    <a:pt x="1812" y="1790"/>
                  </a:lnTo>
                  <a:lnTo>
                    <a:pt x="1810" y="1774"/>
                  </a:lnTo>
                  <a:lnTo>
                    <a:pt x="1810" y="1770"/>
                  </a:lnTo>
                  <a:lnTo>
                    <a:pt x="1812" y="1754"/>
                  </a:lnTo>
                  <a:lnTo>
                    <a:pt x="1816" y="1740"/>
                  </a:lnTo>
                  <a:lnTo>
                    <a:pt x="1818" y="1736"/>
                  </a:lnTo>
                  <a:lnTo>
                    <a:pt x="1820" y="1734"/>
                  </a:lnTo>
                  <a:lnTo>
                    <a:pt x="1824" y="1734"/>
                  </a:lnTo>
                  <a:lnTo>
                    <a:pt x="1826" y="1734"/>
                  </a:lnTo>
                  <a:lnTo>
                    <a:pt x="1842" y="1740"/>
                  </a:lnTo>
                  <a:lnTo>
                    <a:pt x="1848" y="1742"/>
                  </a:lnTo>
                  <a:lnTo>
                    <a:pt x="1854" y="1746"/>
                  </a:lnTo>
                  <a:lnTo>
                    <a:pt x="1858" y="1752"/>
                  </a:lnTo>
                  <a:lnTo>
                    <a:pt x="1864" y="1758"/>
                  </a:lnTo>
                  <a:lnTo>
                    <a:pt x="1872" y="1766"/>
                  </a:lnTo>
                  <a:lnTo>
                    <a:pt x="1884" y="1776"/>
                  </a:lnTo>
                  <a:lnTo>
                    <a:pt x="1888" y="1782"/>
                  </a:lnTo>
                  <a:lnTo>
                    <a:pt x="1894" y="1780"/>
                  </a:lnTo>
                  <a:lnTo>
                    <a:pt x="1898" y="1782"/>
                  </a:lnTo>
                  <a:lnTo>
                    <a:pt x="1902" y="1788"/>
                  </a:lnTo>
                  <a:lnTo>
                    <a:pt x="1904" y="1794"/>
                  </a:lnTo>
                  <a:lnTo>
                    <a:pt x="1906" y="1796"/>
                  </a:lnTo>
                  <a:lnTo>
                    <a:pt x="1908" y="1798"/>
                  </a:lnTo>
                  <a:lnTo>
                    <a:pt x="1912" y="1798"/>
                  </a:lnTo>
                  <a:lnTo>
                    <a:pt x="1914" y="1796"/>
                  </a:lnTo>
                  <a:lnTo>
                    <a:pt x="1940" y="1776"/>
                  </a:lnTo>
                  <a:lnTo>
                    <a:pt x="1952" y="1766"/>
                  </a:lnTo>
                  <a:lnTo>
                    <a:pt x="1962" y="1758"/>
                  </a:lnTo>
                  <a:lnTo>
                    <a:pt x="1964" y="1752"/>
                  </a:lnTo>
                  <a:lnTo>
                    <a:pt x="1964" y="1744"/>
                  </a:lnTo>
                  <a:lnTo>
                    <a:pt x="1950" y="1690"/>
                  </a:lnTo>
                  <a:lnTo>
                    <a:pt x="1946" y="1684"/>
                  </a:lnTo>
                  <a:lnTo>
                    <a:pt x="1942" y="1678"/>
                  </a:lnTo>
                  <a:lnTo>
                    <a:pt x="1932" y="1666"/>
                  </a:lnTo>
                  <a:lnTo>
                    <a:pt x="1922" y="1650"/>
                  </a:lnTo>
                  <a:lnTo>
                    <a:pt x="1914" y="1636"/>
                  </a:lnTo>
                  <a:lnTo>
                    <a:pt x="1912" y="1632"/>
                  </a:lnTo>
                  <a:lnTo>
                    <a:pt x="1910" y="1626"/>
                  </a:lnTo>
                  <a:lnTo>
                    <a:pt x="1912" y="1620"/>
                  </a:lnTo>
                  <a:lnTo>
                    <a:pt x="1924" y="1612"/>
                  </a:lnTo>
                  <a:lnTo>
                    <a:pt x="1930" y="1608"/>
                  </a:lnTo>
                  <a:lnTo>
                    <a:pt x="1942" y="1606"/>
                  </a:lnTo>
                  <a:lnTo>
                    <a:pt x="1948" y="1606"/>
                  </a:lnTo>
                  <a:lnTo>
                    <a:pt x="1954" y="1610"/>
                  </a:lnTo>
                  <a:lnTo>
                    <a:pt x="1970" y="1620"/>
                  </a:lnTo>
                  <a:lnTo>
                    <a:pt x="1972" y="1622"/>
                  </a:lnTo>
                  <a:lnTo>
                    <a:pt x="1974" y="1620"/>
                  </a:lnTo>
                  <a:lnTo>
                    <a:pt x="1976" y="1620"/>
                  </a:lnTo>
                  <a:lnTo>
                    <a:pt x="1976" y="1616"/>
                  </a:lnTo>
                  <a:lnTo>
                    <a:pt x="1976" y="1614"/>
                  </a:lnTo>
                  <a:lnTo>
                    <a:pt x="1978" y="1606"/>
                  </a:lnTo>
                  <a:lnTo>
                    <a:pt x="1984" y="1604"/>
                  </a:lnTo>
                  <a:lnTo>
                    <a:pt x="2008" y="1598"/>
                  </a:lnTo>
                  <a:lnTo>
                    <a:pt x="2014" y="1594"/>
                  </a:lnTo>
                  <a:lnTo>
                    <a:pt x="2020" y="1590"/>
                  </a:lnTo>
                  <a:lnTo>
                    <a:pt x="2024" y="1586"/>
                  </a:lnTo>
                  <a:lnTo>
                    <a:pt x="2030" y="1586"/>
                  </a:lnTo>
                  <a:lnTo>
                    <a:pt x="2040" y="1586"/>
                  </a:lnTo>
                  <a:lnTo>
                    <a:pt x="2052" y="1582"/>
                  </a:lnTo>
                  <a:lnTo>
                    <a:pt x="2056" y="1580"/>
                  </a:lnTo>
                  <a:lnTo>
                    <a:pt x="2072" y="1572"/>
                  </a:lnTo>
                  <a:lnTo>
                    <a:pt x="2076" y="1570"/>
                  </a:lnTo>
                  <a:lnTo>
                    <a:pt x="2090" y="1562"/>
                  </a:lnTo>
                  <a:lnTo>
                    <a:pt x="2106" y="1550"/>
                  </a:lnTo>
                  <a:lnTo>
                    <a:pt x="2112" y="1546"/>
                  </a:lnTo>
                  <a:lnTo>
                    <a:pt x="2116" y="1540"/>
                  </a:lnTo>
                  <a:lnTo>
                    <a:pt x="2120" y="1534"/>
                  </a:lnTo>
                  <a:lnTo>
                    <a:pt x="2126" y="1520"/>
                  </a:lnTo>
                  <a:lnTo>
                    <a:pt x="2130" y="1514"/>
                  </a:lnTo>
                  <a:lnTo>
                    <a:pt x="2138" y="1500"/>
                  </a:lnTo>
                  <a:lnTo>
                    <a:pt x="2148" y="1484"/>
                  </a:lnTo>
                  <a:lnTo>
                    <a:pt x="2150" y="1478"/>
                  </a:lnTo>
                  <a:lnTo>
                    <a:pt x="2152" y="1470"/>
                  </a:lnTo>
                  <a:lnTo>
                    <a:pt x="2152" y="1466"/>
                  </a:lnTo>
                  <a:lnTo>
                    <a:pt x="2150" y="1460"/>
                  </a:lnTo>
                  <a:lnTo>
                    <a:pt x="2148" y="1454"/>
                  </a:lnTo>
                  <a:lnTo>
                    <a:pt x="2146" y="1448"/>
                  </a:lnTo>
                  <a:lnTo>
                    <a:pt x="2148" y="1444"/>
                  </a:lnTo>
                  <a:lnTo>
                    <a:pt x="2150" y="1438"/>
                  </a:lnTo>
                  <a:lnTo>
                    <a:pt x="2148" y="1432"/>
                  </a:lnTo>
                  <a:lnTo>
                    <a:pt x="2146" y="1426"/>
                  </a:lnTo>
                  <a:lnTo>
                    <a:pt x="2140" y="1412"/>
                  </a:lnTo>
                  <a:lnTo>
                    <a:pt x="2126" y="1378"/>
                  </a:lnTo>
                  <a:lnTo>
                    <a:pt x="2122" y="1366"/>
                  </a:lnTo>
                  <a:lnTo>
                    <a:pt x="2124" y="1360"/>
                  </a:lnTo>
                  <a:lnTo>
                    <a:pt x="2128" y="1354"/>
                  </a:lnTo>
                  <a:lnTo>
                    <a:pt x="2136" y="1346"/>
                  </a:lnTo>
                  <a:lnTo>
                    <a:pt x="2150" y="1338"/>
                  </a:lnTo>
                  <a:lnTo>
                    <a:pt x="2154" y="1334"/>
                  </a:lnTo>
                  <a:lnTo>
                    <a:pt x="2160" y="1330"/>
                  </a:lnTo>
                  <a:lnTo>
                    <a:pt x="2162" y="1326"/>
                  </a:lnTo>
                  <a:lnTo>
                    <a:pt x="2160" y="1322"/>
                  </a:lnTo>
                  <a:lnTo>
                    <a:pt x="2154" y="1322"/>
                  </a:lnTo>
                  <a:lnTo>
                    <a:pt x="2140" y="1322"/>
                  </a:lnTo>
                  <a:lnTo>
                    <a:pt x="2128" y="1322"/>
                  </a:lnTo>
                  <a:lnTo>
                    <a:pt x="2118" y="1322"/>
                  </a:lnTo>
                  <a:lnTo>
                    <a:pt x="2114" y="1320"/>
                  </a:lnTo>
                  <a:lnTo>
                    <a:pt x="2110" y="1314"/>
                  </a:lnTo>
                  <a:lnTo>
                    <a:pt x="2106" y="1308"/>
                  </a:lnTo>
                  <a:lnTo>
                    <a:pt x="2098" y="1296"/>
                  </a:lnTo>
                  <a:lnTo>
                    <a:pt x="2096" y="1294"/>
                  </a:lnTo>
                  <a:lnTo>
                    <a:pt x="2096" y="1292"/>
                  </a:lnTo>
                  <a:lnTo>
                    <a:pt x="2100" y="1288"/>
                  </a:lnTo>
                  <a:lnTo>
                    <a:pt x="2106" y="1286"/>
                  </a:lnTo>
                  <a:lnTo>
                    <a:pt x="2120" y="1278"/>
                  </a:lnTo>
                  <a:lnTo>
                    <a:pt x="2126" y="1276"/>
                  </a:lnTo>
                  <a:lnTo>
                    <a:pt x="2138" y="1266"/>
                  </a:lnTo>
                  <a:lnTo>
                    <a:pt x="2146" y="1258"/>
                  </a:lnTo>
                  <a:lnTo>
                    <a:pt x="2152" y="1254"/>
                  </a:lnTo>
                  <a:lnTo>
                    <a:pt x="2158" y="1252"/>
                  </a:lnTo>
                  <a:lnTo>
                    <a:pt x="2158" y="1254"/>
                  </a:lnTo>
                  <a:lnTo>
                    <a:pt x="2160" y="1254"/>
                  </a:lnTo>
                  <a:lnTo>
                    <a:pt x="2158" y="1260"/>
                  </a:lnTo>
                  <a:lnTo>
                    <a:pt x="2156" y="1266"/>
                  </a:lnTo>
                  <a:lnTo>
                    <a:pt x="2154" y="1272"/>
                  </a:lnTo>
                  <a:lnTo>
                    <a:pt x="2158" y="1278"/>
                  </a:lnTo>
                  <a:lnTo>
                    <a:pt x="2162" y="1280"/>
                  </a:lnTo>
                  <a:lnTo>
                    <a:pt x="2166" y="1282"/>
                  </a:lnTo>
                  <a:lnTo>
                    <a:pt x="2180" y="1280"/>
                  </a:lnTo>
                  <a:lnTo>
                    <a:pt x="2194" y="1274"/>
                  </a:lnTo>
                  <a:lnTo>
                    <a:pt x="2202" y="1274"/>
                  </a:lnTo>
                  <a:lnTo>
                    <a:pt x="2208" y="1276"/>
                  </a:lnTo>
                  <a:lnTo>
                    <a:pt x="2214" y="1278"/>
                  </a:lnTo>
                  <a:lnTo>
                    <a:pt x="2220" y="1284"/>
                  </a:lnTo>
                  <a:lnTo>
                    <a:pt x="2224" y="1290"/>
                  </a:lnTo>
                  <a:lnTo>
                    <a:pt x="2228" y="1294"/>
                  </a:lnTo>
                  <a:lnTo>
                    <a:pt x="2230" y="1306"/>
                  </a:lnTo>
                  <a:lnTo>
                    <a:pt x="2230" y="1320"/>
                  </a:lnTo>
                  <a:lnTo>
                    <a:pt x="2230" y="1332"/>
                  </a:lnTo>
                  <a:lnTo>
                    <a:pt x="2228" y="1348"/>
                  </a:lnTo>
                  <a:lnTo>
                    <a:pt x="2224" y="1362"/>
                  </a:lnTo>
                  <a:lnTo>
                    <a:pt x="2222" y="1366"/>
                  </a:lnTo>
                  <a:lnTo>
                    <a:pt x="2224" y="1368"/>
                  </a:lnTo>
                  <a:lnTo>
                    <a:pt x="2226" y="1370"/>
                  </a:lnTo>
                  <a:lnTo>
                    <a:pt x="2228" y="1370"/>
                  </a:lnTo>
                  <a:lnTo>
                    <a:pt x="2232" y="1370"/>
                  </a:lnTo>
                  <a:lnTo>
                    <a:pt x="2240" y="1370"/>
                  </a:lnTo>
                  <a:lnTo>
                    <a:pt x="2248" y="1366"/>
                  </a:lnTo>
                  <a:lnTo>
                    <a:pt x="2252" y="1364"/>
                  </a:lnTo>
                  <a:lnTo>
                    <a:pt x="2264" y="1356"/>
                  </a:lnTo>
                  <a:lnTo>
                    <a:pt x="2274" y="1346"/>
                  </a:lnTo>
                  <a:lnTo>
                    <a:pt x="2278" y="1340"/>
                  </a:lnTo>
                  <a:lnTo>
                    <a:pt x="2276" y="1334"/>
                  </a:lnTo>
                  <a:lnTo>
                    <a:pt x="2264" y="1308"/>
                  </a:lnTo>
                  <a:lnTo>
                    <a:pt x="2260" y="1296"/>
                  </a:lnTo>
                  <a:lnTo>
                    <a:pt x="2260" y="1284"/>
                  </a:lnTo>
                  <a:lnTo>
                    <a:pt x="2260" y="1280"/>
                  </a:lnTo>
                  <a:lnTo>
                    <a:pt x="2260" y="1268"/>
                  </a:lnTo>
                  <a:lnTo>
                    <a:pt x="2256" y="1256"/>
                  </a:lnTo>
                  <a:lnTo>
                    <a:pt x="2254" y="1250"/>
                  </a:lnTo>
                  <a:lnTo>
                    <a:pt x="2252" y="1244"/>
                  </a:lnTo>
                  <a:lnTo>
                    <a:pt x="2256" y="1238"/>
                  </a:lnTo>
                  <a:lnTo>
                    <a:pt x="2266" y="1228"/>
                  </a:lnTo>
                  <a:lnTo>
                    <a:pt x="2274" y="1220"/>
                  </a:lnTo>
                  <a:lnTo>
                    <a:pt x="2280" y="1216"/>
                  </a:lnTo>
                  <a:lnTo>
                    <a:pt x="2286" y="1214"/>
                  </a:lnTo>
                  <a:lnTo>
                    <a:pt x="2290" y="1216"/>
                  </a:lnTo>
                  <a:lnTo>
                    <a:pt x="2292" y="1218"/>
                  </a:lnTo>
                  <a:lnTo>
                    <a:pt x="2292" y="1222"/>
                  </a:lnTo>
                  <a:lnTo>
                    <a:pt x="2294" y="1224"/>
                  </a:lnTo>
                  <a:lnTo>
                    <a:pt x="2304" y="1224"/>
                  </a:lnTo>
                  <a:lnTo>
                    <a:pt x="2310" y="1222"/>
                  </a:lnTo>
                  <a:lnTo>
                    <a:pt x="2314" y="1218"/>
                  </a:lnTo>
                  <a:lnTo>
                    <a:pt x="2320" y="1216"/>
                  </a:lnTo>
                  <a:lnTo>
                    <a:pt x="2326" y="1218"/>
                  </a:lnTo>
                  <a:lnTo>
                    <a:pt x="2332" y="1220"/>
                  </a:lnTo>
                  <a:lnTo>
                    <a:pt x="2338" y="1222"/>
                  </a:lnTo>
                  <a:lnTo>
                    <a:pt x="2344" y="1218"/>
                  </a:lnTo>
                  <a:lnTo>
                    <a:pt x="2362" y="1200"/>
                  </a:lnTo>
                  <a:lnTo>
                    <a:pt x="2374" y="1188"/>
                  </a:lnTo>
                  <a:lnTo>
                    <a:pt x="2382" y="1180"/>
                  </a:lnTo>
                  <a:lnTo>
                    <a:pt x="2392" y="1168"/>
                  </a:lnTo>
                  <a:lnTo>
                    <a:pt x="2422" y="1132"/>
                  </a:lnTo>
                  <a:lnTo>
                    <a:pt x="2430" y="1118"/>
                  </a:lnTo>
                  <a:lnTo>
                    <a:pt x="2442" y="1094"/>
                  </a:lnTo>
                  <a:lnTo>
                    <a:pt x="2446" y="1086"/>
                  </a:lnTo>
                  <a:lnTo>
                    <a:pt x="2446" y="1078"/>
                  </a:lnTo>
                  <a:lnTo>
                    <a:pt x="2446" y="1056"/>
                  </a:lnTo>
                  <a:lnTo>
                    <a:pt x="2448" y="1040"/>
                  </a:lnTo>
                  <a:lnTo>
                    <a:pt x="2454" y="996"/>
                  </a:lnTo>
                  <a:lnTo>
                    <a:pt x="2456" y="980"/>
                  </a:lnTo>
                  <a:lnTo>
                    <a:pt x="2456" y="978"/>
                  </a:lnTo>
                  <a:lnTo>
                    <a:pt x="2454" y="970"/>
                  </a:lnTo>
                  <a:lnTo>
                    <a:pt x="2450" y="964"/>
                  </a:lnTo>
                  <a:lnTo>
                    <a:pt x="2442" y="956"/>
                  </a:lnTo>
                  <a:lnTo>
                    <a:pt x="2436" y="952"/>
                  </a:lnTo>
                  <a:lnTo>
                    <a:pt x="2430" y="954"/>
                  </a:lnTo>
                  <a:lnTo>
                    <a:pt x="2414" y="964"/>
                  </a:lnTo>
                  <a:lnTo>
                    <a:pt x="2406" y="968"/>
                  </a:lnTo>
                  <a:lnTo>
                    <a:pt x="2400" y="966"/>
                  </a:lnTo>
                  <a:lnTo>
                    <a:pt x="2394" y="964"/>
                  </a:lnTo>
                  <a:lnTo>
                    <a:pt x="2388" y="958"/>
                  </a:lnTo>
                  <a:lnTo>
                    <a:pt x="2384" y="952"/>
                  </a:lnTo>
                  <a:lnTo>
                    <a:pt x="2382" y="948"/>
                  </a:lnTo>
                  <a:lnTo>
                    <a:pt x="2378" y="942"/>
                  </a:lnTo>
                  <a:lnTo>
                    <a:pt x="2372" y="940"/>
                  </a:lnTo>
                  <a:lnTo>
                    <a:pt x="2370" y="938"/>
                  </a:lnTo>
                  <a:lnTo>
                    <a:pt x="2372" y="936"/>
                  </a:lnTo>
                  <a:lnTo>
                    <a:pt x="2384" y="924"/>
                  </a:lnTo>
                  <a:lnTo>
                    <a:pt x="2402" y="906"/>
                  </a:lnTo>
                  <a:lnTo>
                    <a:pt x="2412" y="896"/>
                  </a:lnTo>
                  <a:lnTo>
                    <a:pt x="2420" y="888"/>
                  </a:lnTo>
                  <a:lnTo>
                    <a:pt x="2424" y="882"/>
                  </a:lnTo>
                  <a:lnTo>
                    <a:pt x="2426" y="876"/>
                  </a:lnTo>
                  <a:lnTo>
                    <a:pt x="2428" y="872"/>
                  </a:lnTo>
                  <a:lnTo>
                    <a:pt x="2432" y="866"/>
                  </a:lnTo>
                  <a:lnTo>
                    <a:pt x="2490" y="808"/>
                  </a:lnTo>
                  <a:lnTo>
                    <a:pt x="2496" y="804"/>
                  </a:lnTo>
                  <a:lnTo>
                    <a:pt x="2504" y="802"/>
                  </a:lnTo>
                  <a:lnTo>
                    <a:pt x="2506" y="802"/>
                  </a:lnTo>
                  <a:lnTo>
                    <a:pt x="2522" y="802"/>
                  </a:lnTo>
                  <a:lnTo>
                    <a:pt x="2556" y="802"/>
                  </a:lnTo>
                  <a:lnTo>
                    <a:pt x="2564" y="802"/>
                  </a:lnTo>
                  <a:lnTo>
                    <a:pt x="2570" y="800"/>
                  </a:lnTo>
                  <a:lnTo>
                    <a:pt x="2576" y="796"/>
                  </a:lnTo>
                  <a:lnTo>
                    <a:pt x="2584" y="794"/>
                  </a:lnTo>
                  <a:lnTo>
                    <a:pt x="2590" y="796"/>
                  </a:lnTo>
                  <a:lnTo>
                    <a:pt x="2604" y="800"/>
                  </a:lnTo>
                  <a:lnTo>
                    <a:pt x="2610" y="804"/>
                  </a:lnTo>
                  <a:lnTo>
                    <a:pt x="2612" y="810"/>
                  </a:lnTo>
                  <a:lnTo>
                    <a:pt x="2612" y="814"/>
                  </a:lnTo>
                  <a:lnTo>
                    <a:pt x="2614" y="818"/>
                  </a:lnTo>
                  <a:lnTo>
                    <a:pt x="2614" y="820"/>
                  </a:lnTo>
                  <a:lnTo>
                    <a:pt x="2618" y="820"/>
                  </a:lnTo>
                  <a:lnTo>
                    <a:pt x="2620" y="822"/>
                  </a:lnTo>
                  <a:lnTo>
                    <a:pt x="2654" y="814"/>
                  </a:lnTo>
                  <a:lnTo>
                    <a:pt x="2666" y="812"/>
                  </a:lnTo>
                  <a:lnTo>
                    <a:pt x="2668" y="812"/>
                  </a:lnTo>
                  <a:lnTo>
                    <a:pt x="2666" y="808"/>
                  </a:lnTo>
                  <a:lnTo>
                    <a:pt x="2664" y="802"/>
                  </a:lnTo>
                  <a:lnTo>
                    <a:pt x="2664" y="796"/>
                  </a:lnTo>
                  <a:lnTo>
                    <a:pt x="2668" y="782"/>
                  </a:lnTo>
                  <a:lnTo>
                    <a:pt x="2674" y="766"/>
                  </a:lnTo>
                  <a:lnTo>
                    <a:pt x="2678" y="752"/>
                  </a:lnTo>
                  <a:lnTo>
                    <a:pt x="2682" y="746"/>
                  </a:lnTo>
                  <a:lnTo>
                    <a:pt x="2688" y="740"/>
                  </a:lnTo>
                  <a:lnTo>
                    <a:pt x="2704" y="730"/>
                  </a:lnTo>
                  <a:lnTo>
                    <a:pt x="2710" y="726"/>
                  </a:lnTo>
                  <a:lnTo>
                    <a:pt x="2718" y="726"/>
                  </a:lnTo>
                  <a:lnTo>
                    <a:pt x="2742" y="732"/>
                  </a:lnTo>
                  <a:lnTo>
                    <a:pt x="2748" y="736"/>
                  </a:lnTo>
                  <a:lnTo>
                    <a:pt x="2754" y="742"/>
                  </a:lnTo>
                  <a:lnTo>
                    <a:pt x="2756" y="746"/>
                  </a:lnTo>
                  <a:lnTo>
                    <a:pt x="2758" y="750"/>
                  </a:lnTo>
                  <a:lnTo>
                    <a:pt x="2760" y="750"/>
                  </a:lnTo>
                  <a:lnTo>
                    <a:pt x="2762" y="750"/>
                  </a:lnTo>
                  <a:lnTo>
                    <a:pt x="2764" y="748"/>
                  </a:lnTo>
                  <a:lnTo>
                    <a:pt x="2774" y="740"/>
                  </a:lnTo>
                  <a:lnTo>
                    <a:pt x="2786" y="730"/>
                  </a:lnTo>
                  <a:lnTo>
                    <a:pt x="2812" y="710"/>
                  </a:lnTo>
                  <a:lnTo>
                    <a:pt x="2814" y="708"/>
                  </a:lnTo>
                  <a:lnTo>
                    <a:pt x="2816" y="708"/>
                  </a:lnTo>
                  <a:lnTo>
                    <a:pt x="2818" y="710"/>
                  </a:lnTo>
                  <a:lnTo>
                    <a:pt x="2818" y="714"/>
                  </a:lnTo>
                  <a:lnTo>
                    <a:pt x="2818" y="736"/>
                  </a:lnTo>
                  <a:lnTo>
                    <a:pt x="2816" y="744"/>
                  </a:lnTo>
                  <a:lnTo>
                    <a:pt x="2812" y="750"/>
                  </a:lnTo>
                  <a:lnTo>
                    <a:pt x="2794" y="768"/>
                  </a:lnTo>
                  <a:lnTo>
                    <a:pt x="2782" y="778"/>
                  </a:lnTo>
                  <a:lnTo>
                    <a:pt x="2776" y="780"/>
                  </a:lnTo>
                  <a:lnTo>
                    <a:pt x="2770" y="784"/>
                  </a:lnTo>
                  <a:lnTo>
                    <a:pt x="2764" y="790"/>
                  </a:lnTo>
                  <a:lnTo>
                    <a:pt x="2754" y="806"/>
                  </a:lnTo>
                  <a:lnTo>
                    <a:pt x="2744" y="818"/>
                  </a:lnTo>
                  <a:lnTo>
                    <a:pt x="2736" y="826"/>
                  </a:lnTo>
                  <a:lnTo>
                    <a:pt x="2724" y="838"/>
                  </a:lnTo>
                  <a:lnTo>
                    <a:pt x="2716" y="846"/>
                  </a:lnTo>
                  <a:lnTo>
                    <a:pt x="2710" y="850"/>
                  </a:lnTo>
                  <a:lnTo>
                    <a:pt x="2706" y="852"/>
                  </a:lnTo>
                  <a:lnTo>
                    <a:pt x="2702" y="854"/>
                  </a:lnTo>
                  <a:lnTo>
                    <a:pt x="2698" y="860"/>
                  </a:lnTo>
                  <a:lnTo>
                    <a:pt x="2684" y="904"/>
                  </a:lnTo>
                  <a:lnTo>
                    <a:pt x="2682" y="910"/>
                  </a:lnTo>
                  <a:lnTo>
                    <a:pt x="2682" y="918"/>
                  </a:lnTo>
                  <a:lnTo>
                    <a:pt x="2700" y="1020"/>
                  </a:lnTo>
                  <a:lnTo>
                    <a:pt x="2700" y="1022"/>
                  </a:lnTo>
                  <a:lnTo>
                    <a:pt x="2702" y="1024"/>
                  </a:lnTo>
                  <a:lnTo>
                    <a:pt x="2704" y="1024"/>
                  </a:lnTo>
                  <a:lnTo>
                    <a:pt x="2706" y="1022"/>
                  </a:lnTo>
                  <a:lnTo>
                    <a:pt x="2726" y="996"/>
                  </a:lnTo>
                  <a:lnTo>
                    <a:pt x="2734" y="984"/>
                  </a:lnTo>
                  <a:lnTo>
                    <a:pt x="2744" y="972"/>
                  </a:lnTo>
                  <a:lnTo>
                    <a:pt x="2746" y="966"/>
                  </a:lnTo>
                  <a:lnTo>
                    <a:pt x="2754" y="952"/>
                  </a:lnTo>
                  <a:lnTo>
                    <a:pt x="2756" y="948"/>
                  </a:lnTo>
                  <a:lnTo>
                    <a:pt x="2760" y="940"/>
                  </a:lnTo>
                  <a:lnTo>
                    <a:pt x="2766" y="936"/>
                  </a:lnTo>
                  <a:lnTo>
                    <a:pt x="2772" y="934"/>
                  </a:lnTo>
                  <a:lnTo>
                    <a:pt x="2776" y="928"/>
                  </a:lnTo>
                  <a:lnTo>
                    <a:pt x="2778" y="922"/>
                  </a:lnTo>
                  <a:lnTo>
                    <a:pt x="2778" y="918"/>
                  </a:lnTo>
                  <a:lnTo>
                    <a:pt x="2780" y="912"/>
                  </a:lnTo>
                  <a:lnTo>
                    <a:pt x="2784" y="906"/>
                  </a:lnTo>
                  <a:lnTo>
                    <a:pt x="2788" y="900"/>
                  </a:lnTo>
                  <a:lnTo>
                    <a:pt x="2790" y="894"/>
                  </a:lnTo>
                  <a:lnTo>
                    <a:pt x="2796" y="870"/>
                  </a:lnTo>
                  <a:lnTo>
                    <a:pt x="2798" y="856"/>
                  </a:lnTo>
                  <a:lnTo>
                    <a:pt x="2796" y="854"/>
                  </a:lnTo>
                  <a:lnTo>
                    <a:pt x="2790" y="852"/>
                  </a:lnTo>
                  <a:lnTo>
                    <a:pt x="2786" y="852"/>
                  </a:lnTo>
                  <a:lnTo>
                    <a:pt x="2784" y="852"/>
                  </a:lnTo>
                  <a:lnTo>
                    <a:pt x="2782" y="850"/>
                  </a:lnTo>
                  <a:lnTo>
                    <a:pt x="2782" y="848"/>
                  </a:lnTo>
                  <a:lnTo>
                    <a:pt x="2782" y="844"/>
                  </a:lnTo>
                  <a:lnTo>
                    <a:pt x="2796" y="810"/>
                  </a:lnTo>
                  <a:lnTo>
                    <a:pt x="2798" y="804"/>
                  </a:lnTo>
                  <a:lnTo>
                    <a:pt x="2804" y="798"/>
                  </a:lnTo>
                  <a:lnTo>
                    <a:pt x="2816" y="790"/>
                  </a:lnTo>
                  <a:lnTo>
                    <a:pt x="2820" y="786"/>
                  </a:lnTo>
                  <a:lnTo>
                    <a:pt x="2832" y="784"/>
                  </a:lnTo>
                  <a:lnTo>
                    <a:pt x="2838" y="784"/>
                  </a:lnTo>
                  <a:lnTo>
                    <a:pt x="2842" y="788"/>
                  </a:lnTo>
                  <a:lnTo>
                    <a:pt x="2844" y="790"/>
                  </a:lnTo>
                  <a:lnTo>
                    <a:pt x="2848" y="790"/>
                  </a:lnTo>
                  <a:lnTo>
                    <a:pt x="2854" y="788"/>
                  </a:lnTo>
                  <a:lnTo>
                    <a:pt x="2870" y="770"/>
                  </a:lnTo>
                  <a:lnTo>
                    <a:pt x="2874" y="768"/>
                  </a:lnTo>
                  <a:lnTo>
                    <a:pt x="2876" y="768"/>
                  </a:lnTo>
                  <a:lnTo>
                    <a:pt x="2880" y="768"/>
                  </a:lnTo>
                  <a:lnTo>
                    <a:pt x="2882" y="770"/>
                  </a:lnTo>
                  <a:lnTo>
                    <a:pt x="2900" y="788"/>
                  </a:lnTo>
                  <a:lnTo>
                    <a:pt x="2902" y="790"/>
                  </a:lnTo>
                  <a:lnTo>
                    <a:pt x="2906" y="790"/>
                  </a:lnTo>
                  <a:lnTo>
                    <a:pt x="2908" y="788"/>
                  </a:lnTo>
                  <a:lnTo>
                    <a:pt x="2908" y="786"/>
                  </a:lnTo>
                  <a:lnTo>
                    <a:pt x="2914" y="772"/>
                  </a:lnTo>
                  <a:lnTo>
                    <a:pt x="2918" y="766"/>
                  </a:lnTo>
                  <a:lnTo>
                    <a:pt x="2924" y="764"/>
                  </a:lnTo>
                  <a:lnTo>
                    <a:pt x="2928" y="764"/>
                  </a:lnTo>
                  <a:lnTo>
                    <a:pt x="2934" y="762"/>
                  </a:lnTo>
                  <a:lnTo>
                    <a:pt x="2940" y="758"/>
                  </a:lnTo>
                  <a:lnTo>
                    <a:pt x="2960" y="732"/>
                  </a:lnTo>
                  <a:lnTo>
                    <a:pt x="2966" y="726"/>
                  </a:lnTo>
                  <a:lnTo>
                    <a:pt x="2972" y="722"/>
                  </a:lnTo>
                  <a:lnTo>
                    <a:pt x="2996" y="708"/>
                  </a:lnTo>
                  <a:lnTo>
                    <a:pt x="3004" y="706"/>
                  </a:lnTo>
                  <a:lnTo>
                    <a:pt x="3012" y="706"/>
                  </a:lnTo>
                  <a:lnTo>
                    <a:pt x="3016" y="706"/>
                  </a:lnTo>
                  <a:lnTo>
                    <a:pt x="3024" y="706"/>
                  </a:lnTo>
                  <a:lnTo>
                    <a:pt x="3030" y="708"/>
                  </a:lnTo>
                  <a:lnTo>
                    <a:pt x="3036" y="712"/>
                  </a:lnTo>
                  <a:lnTo>
                    <a:pt x="3042" y="712"/>
                  </a:lnTo>
                  <a:lnTo>
                    <a:pt x="3044" y="710"/>
                  </a:lnTo>
                  <a:lnTo>
                    <a:pt x="3044" y="698"/>
                  </a:lnTo>
                  <a:lnTo>
                    <a:pt x="3044" y="694"/>
                  </a:lnTo>
                  <a:lnTo>
                    <a:pt x="3040" y="678"/>
                  </a:lnTo>
                  <a:lnTo>
                    <a:pt x="3036" y="664"/>
                  </a:lnTo>
                  <a:lnTo>
                    <a:pt x="3032" y="656"/>
                  </a:lnTo>
                  <a:lnTo>
                    <a:pt x="3028" y="650"/>
                  </a:lnTo>
                  <a:lnTo>
                    <a:pt x="3020" y="642"/>
                  </a:lnTo>
                  <a:lnTo>
                    <a:pt x="3018" y="640"/>
                  </a:lnTo>
                  <a:lnTo>
                    <a:pt x="3018" y="638"/>
                  </a:lnTo>
                  <a:lnTo>
                    <a:pt x="3018" y="634"/>
                  </a:lnTo>
                  <a:lnTo>
                    <a:pt x="3022" y="634"/>
                  </a:lnTo>
                  <a:lnTo>
                    <a:pt x="3026" y="630"/>
                  </a:lnTo>
                  <a:lnTo>
                    <a:pt x="3040" y="624"/>
                  </a:lnTo>
                  <a:lnTo>
                    <a:pt x="3046" y="620"/>
                  </a:lnTo>
                  <a:close/>
                  <a:moveTo>
                    <a:pt x="420" y="930"/>
                  </a:moveTo>
                  <a:lnTo>
                    <a:pt x="420" y="930"/>
                  </a:lnTo>
                  <a:lnTo>
                    <a:pt x="414" y="924"/>
                  </a:lnTo>
                  <a:lnTo>
                    <a:pt x="410" y="920"/>
                  </a:lnTo>
                  <a:lnTo>
                    <a:pt x="414" y="924"/>
                  </a:lnTo>
                  <a:lnTo>
                    <a:pt x="420" y="930"/>
                  </a:lnTo>
                  <a:close/>
                  <a:moveTo>
                    <a:pt x="938" y="1244"/>
                  </a:moveTo>
                  <a:lnTo>
                    <a:pt x="938" y="1244"/>
                  </a:lnTo>
                  <a:lnTo>
                    <a:pt x="934" y="1238"/>
                  </a:lnTo>
                  <a:lnTo>
                    <a:pt x="928" y="1236"/>
                  </a:lnTo>
                  <a:lnTo>
                    <a:pt x="924" y="1234"/>
                  </a:lnTo>
                  <a:lnTo>
                    <a:pt x="914" y="1234"/>
                  </a:lnTo>
                  <a:lnTo>
                    <a:pt x="902" y="1238"/>
                  </a:lnTo>
                  <a:lnTo>
                    <a:pt x="896" y="1240"/>
                  </a:lnTo>
                  <a:lnTo>
                    <a:pt x="890" y="1242"/>
                  </a:lnTo>
                  <a:lnTo>
                    <a:pt x="882" y="1244"/>
                  </a:lnTo>
                  <a:lnTo>
                    <a:pt x="878" y="1244"/>
                  </a:lnTo>
                  <a:lnTo>
                    <a:pt x="864" y="1244"/>
                  </a:lnTo>
                  <a:lnTo>
                    <a:pt x="852" y="1240"/>
                  </a:lnTo>
                  <a:lnTo>
                    <a:pt x="848" y="1238"/>
                  </a:lnTo>
                  <a:lnTo>
                    <a:pt x="836" y="1234"/>
                  </a:lnTo>
                  <a:lnTo>
                    <a:pt x="822" y="1234"/>
                  </a:lnTo>
                  <a:lnTo>
                    <a:pt x="800" y="1234"/>
                  </a:lnTo>
                  <a:lnTo>
                    <a:pt x="786" y="1234"/>
                  </a:lnTo>
                  <a:lnTo>
                    <a:pt x="774" y="1234"/>
                  </a:lnTo>
                  <a:lnTo>
                    <a:pt x="770" y="1234"/>
                  </a:lnTo>
                  <a:lnTo>
                    <a:pt x="764" y="1236"/>
                  </a:lnTo>
                  <a:lnTo>
                    <a:pt x="758" y="1238"/>
                  </a:lnTo>
                  <a:lnTo>
                    <a:pt x="746" y="1248"/>
                  </a:lnTo>
                  <a:lnTo>
                    <a:pt x="740" y="1250"/>
                  </a:lnTo>
                  <a:lnTo>
                    <a:pt x="734" y="1250"/>
                  </a:lnTo>
                  <a:lnTo>
                    <a:pt x="728" y="1248"/>
                  </a:lnTo>
                  <a:lnTo>
                    <a:pt x="722" y="1244"/>
                  </a:lnTo>
                  <a:lnTo>
                    <a:pt x="716" y="1240"/>
                  </a:lnTo>
                  <a:lnTo>
                    <a:pt x="702" y="1236"/>
                  </a:lnTo>
                  <a:lnTo>
                    <a:pt x="696" y="1232"/>
                  </a:lnTo>
                  <a:lnTo>
                    <a:pt x="694" y="1226"/>
                  </a:lnTo>
                  <a:lnTo>
                    <a:pt x="694" y="1222"/>
                  </a:lnTo>
                  <a:lnTo>
                    <a:pt x="696" y="1214"/>
                  </a:lnTo>
                  <a:lnTo>
                    <a:pt x="700" y="1208"/>
                  </a:lnTo>
                  <a:lnTo>
                    <a:pt x="708" y="1200"/>
                  </a:lnTo>
                  <a:lnTo>
                    <a:pt x="714" y="1194"/>
                  </a:lnTo>
                  <a:lnTo>
                    <a:pt x="714" y="1186"/>
                  </a:lnTo>
                  <a:lnTo>
                    <a:pt x="714" y="1172"/>
                  </a:lnTo>
                  <a:lnTo>
                    <a:pt x="714" y="1166"/>
                  </a:lnTo>
                  <a:lnTo>
                    <a:pt x="718" y="1160"/>
                  </a:lnTo>
                  <a:lnTo>
                    <a:pt x="724" y="1156"/>
                  </a:lnTo>
                  <a:lnTo>
                    <a:pt x="728" y="1150"/>
                  </a:lnTo>
                  <a:lnTo>
                    <a:pt x="740" y="1142"/>
                  </a:lnTo>
                  <a:lnTo>
                    <a:pt x="746" y="1140"/>
                  </a:lnTo>
                  <a:lnTo>
                    <a:pt x="754" y="1136"/>
                  </a:lnTo>
                  <a:lnTo>
                    <a:pt x="760" y="1136"/>
                  </a:lnTo>
                  <a:lnTo>
                    <a:pt x="764" y="1136"/>
                  </a:lnTo>
                  <a:lnTo>
                    <a:pt x="772" y="1138"/>
                  </a:lnTo>
                  <a:lnTo>
                    <a:pt x="778" y="1140"/>
                  </a:lnTo>
                  <a:lnTo>
                    <a:pt x="780" y="1146"/>
                  </a:lnTo>
                  <a:lnTo>
                    <a:pt x="778" y="1150"/>
                  </a:lnTo>
                  <a:lnTo>
                    <a:pt x="776" y="1152"/>
                  </a:lnTo>
                  <a:lnTo>
                    <a:pt x="776" y="1156"/>
                  </a:lnTo>
                  <a:lnTo>
                    <a:pt x="778" y="1160"/>
                  </a:lnTo>
                  <a:lnTo>
                    <a:pt x="786" y="1170"/>
                  </a:lnTo>
                  <a:lnTo>
                    <a:pt x="792" y="1172"/>
                  </a:lnTo>
                  <a:lnTo>
                    <a:pt x="800" y="1172"/>
                  </a:lnTo>
                  <a:lnTo>
                    <a:pt x="824" y="1158"/>
                  </a:lnTo>
                  <a:lnTo>
                    <a:pt x="832" y="1156"/>
                  </a:lnTo>
                  <a:lnTo>
                    <a:pt x="838" y="1158"/>
                  </a:lnTo>
                  <a:lnTo>
                    <a:pt x="862" y="1164"/>
                  </a:lnTo>
                  <a:lnTo>
                    <a:pt x="870" y="1166"/>
                  </a:lnTo>
                  <a:lnTo>
                    <a:pt x="874" y="1172"/>
                  </a:lnTo>
                  <a:lnTo>
                    <a:pt x="886" y="1188"/>
                  </a:lnTo>
                  <a:lnTo>
                    <a:pt x="888" y="1194"/>
                  </a:lnTo>
                  <a:lnTo>
                    <a:pt x="890" y="1200"/>
                  </a:lnTo>
                  <a:lnTo>
                    <a:pt x="892" y="1204"/>
                  </a:lnTo>
                  <a:lnTo>
                    <a:pt x="894" y="1210"/>
                  </a:lnTo>
                  <a:lnTo>
                    <a:pt x="900" y="1212"/>
                  </a:lnTo>
                  <a:lnTo>
                    <a:pt x="908" y="1214"/>
                  </a:lnTo>
                  <a:lnTo>
                    <a:pt x="912" y="1214"/>
                  </a:lnTo>
                  <a:lnTo>
                    <a:pt x="918" y="1216"/>
                  </a:lnTo>
                  <a:lnTo>
                    <a:pt x="924" y="1218"/>
                  </a:lnTo>
                  <a:lnTo>
                    <a:pt x="932" y="1232"/>
                  </a:lnTo>
                  <a:lnTo>
                    <a:pt x="936" y="1236"/>
                  </a:lnTo>
                  <a:lnTo>
                    <a:pt x="938" y="1244"/>
                  </a:lnTo>
                  <a:close/>
                  <a:moveTo>
                    <a:pt x="1094" y="1156"/>
                  </a:moveTo>
                  <a:lnTo>
                    <a:pt x="1094" y="1156"/>
                  </a:lnTo>
                  <a:lnTo>
                    <a:pt x="1078" y="1156"/>
                  </a:lnTo>
                  <a:lnTo>
                    <a:pt x="1074" y="1156"/>
                  </a:lnTo>
                  <a:lnTo>
                    <a:pt x="1068" y="1156"/>
                  </a:lnTo>
                  <a:lnTo>
                    <a:pt x="1062" y="1160"/>
                  </a:lnTo>
                  <a:lnTo>
                    <a:pt x="1058" y="1166"/>
                  </a:lnTo>
                  <a:lnTo>
                    <a:pt x="1058" y="1172"/>
                  </a:lnTo>
                  <a:lnTo>
                    <a:pt x="1064" y="1196"/>
                  </a:lnTo>
                  <a:lnTo>
                    <a:pt x="1068" y="1204"/>
                  </a:lnTo>
                  <a:lnTo>
                    <a:pt x="1072" y="1210"/>
                  </a:lnTo>
                  <a:lnTo>
                    <a:pt x="1080" y="1218"/>
                  </a:lnTo>
                  <a:lnTo>
                    <a:pt x="1084" y="1224"/>
                  </a:lnTo>
                  <a:lnTo>
                    <a:pt x="1086" y="1232"/>
                  </a:lnTo>
                  <a:lnTo>
                    <a:pt x="1086" y="1256"/>
                  </a:lnTo>
                  <a:lnTo>
                    <a:pt x="1086" y="1264"/>
                  </a:lnTo>
                  <a:lnTo>
                    <a:pt x="1080" y="1266"/>
                  </a:lnTo>
                  <a:lnTo>
                    <a:pt x="1020" y="1278"/>
                  </a:lnTo>
                  <a:lnTo>
                    <a:pt x="1014" y="1278"/>
                  </a:lnTo>
                  <a:lnTo>
                    <a:pt x="1010" y="1276"/>
                  </a:lnTo>
                  <a:lnTo>
                    <a:pt x="1006" y="1274"/>
                  </a:lnTo>
                  <a:lnTo>
                    <a:pt x="1002" y="1278"/>
                  </a:lnTo>
                  <a:lnTo>
                    <a:pt x="998" y="1280"/>
                  </a:lnTo>
                  <a:lnTo>
                    <a:pt x="990" y="1282"/>
                  </a:lnTo>
                  <a:lnTo>
                    <a:pt x="982" y="1284"/>
                  </a:lnTo>
                  <a:lnTo>
                    <a:pt x="976" y="1284"/>
                  </a:lnTo>
                  <a:lnTo>
                    <a:pt x="972" y="1284"/>
                  </a:lnTo>
                  <a:lnTo>
                    <a:pt x="962" y="1278"/>
                  </a:lnTo>
                  <a:lnTo>
                    <a:pt x="958" y="1272"/>
                  </a:lnTo>
                  <a:lnTo>
                    <a:pt x="954" y="1268"/>
                  </a:lnTo>
                  <a:lnTo>
                    <a:pt x="954" y="1266"/>
                  </a:lnTo>
                  <a:lnTo>
                    <a:pt x="954" y="1264"/>
                  </a:lnTo>
                  <a:lnTo>
                    <a:pt x="960" y="1264"/>
                  </a:lnTo>
                  <a:lnTo>
                    <a:pt x="968" y="1262"/>
                  </a:lnTo>
                  <a:lnTo>
                    <a:pt x="976" y="1260"/>
                  </a:lnTo>
                  <a:lnTo>
                    <a:pt x="980" y="1256"/>
                  </a:lnTo>
                  <a:lnTo>
                    <a:pt x="986" y="1256"/>
                  </a:lnTo>
                  <a:lnTo>
                    <a:pt x="992" y="1258"/>
                  </a:lnTo>
                  <a:lnTo>
                    <a:pt x="996" y="1264"/>
                  </a:lnTo>
                  <a:lnTo>
                    <a:pt x="998" y="1268"/>
                  </a:lnTo>
                  <a:lnTo>
                    <a:pt x="998" y="1270"/>
                  </a:lnTo>
                  <a:lnTo>
                    <a:pt x="1002" y="1266"/>
                  </a:lnTo>
                  <a:lnTo>
                    <a:pt x="1004" y="1260"/>
                  </a:lnTo>
                  <a:lnTo>
                    <a:pt x="1012" y="1248"/>
                  </a:lnTo>
                  <a:lnTo>
                    <a:pt x="1022" y="1240"/>
                  </a:lnTo>
                  <a:lnTo>
                    <a:pt x="1024" y="1234"/>
                  </a:lnTo>
                  <a:lnTo>
                    <a:pt x="1024" y="1226"/>
                  </a:lnTo>
                  <a:lnTo>
                    <a:pt x="1010" y="1202"/>
                  </a:lnTo>
                  <a:lnTo>
                    <a:pt x="1002" y="1188"/>
                  </a:lnTo>
                  <a:lnTo>
                    <a:pt x="974" y="1152"/>
                  </a:lnTo>
                  <a:lnTo>
                    <a:pt x="970" y="1146"/>
                  </a:lnTo>
                  <a:lnTo>
                    <a:pt x="972" y="1138"/>
                  </a:lnTo>
                  <a:lnTo>
                    <a:pt x="984" y="1122"/>
                  </a:lnTo>
                  <a:lnTo>
                    <a:pt x="988" y="1118"/>
                  </a:lnTo>
                  <a:lnTo>
                    <a:pt x="994" y="1112"/>
                  </a:lnTo>
                  <a:lnTo>
                    <a:pt x="1000" y="1110"/>
                  </a:lnTo>
                  <a:lnTo>
                    <a:pt x="1006" y="1108"/>
                  </a:lnTo>
                  <a:lnTo>
                    <a:pt x="1012" y="1112"/>
                  </a:lnTo>
                  <a:lnTo>
                    <a:pt x="1018" y="1114"/>
                  </a:lnTo>
                  <a:lnTo>
                    <a:pt x="1026" y="1116"/>
                  </a:lnTo>
                  <a:lnTo>
                    <a:pt x="1048" y="1116"/>
                  </a:lnTo>
                  <a:lnTo>
                    <a:pt x="1064" y="1116"/>
                  </a:lnTo>
                  <a:lnTo>
                    <a:pt x="1078" y="1116"/>
                  </a:lnTo>
                  <a:lnTo>
                    <a:pt x="1084" y="1118"/>
                  </a:lnTo>
                  <a:lnTo>
                    <a:pt x="1090" y="1122"/>
                  </a:lnTo>
                  <a:lnTo>
                    <a:pt x="1110" y="1148"/>
                  </a:lnTo>
                  <a:lnTo>
                    <a:pt x="1112" y="1152"/>
                  </a:lnTo>
                  <a:lnTo>
                    <a:pt x="1112" y="1154"/>
                  </a:lnTo>
                  <a:lnTo>
                    <a:pt x="1110" y="1154"/>
                  </a:lnTo>
                  <a:lnTo>
                    <a:pt x="1108" y="1156"/>
                  </a:lnTo>
                  <a:lnTo>
                    <a:pt x="1094" y="1156"/>
                  </a:lnTo>
                  <a:close/>
                  <a:moveTo>
                    <a:pt x="1098" y="350"/>
                  </a:moveTo>
                  <a:lnTo>
                    <a:pt x="1098" y="350"/>
                  </a:lnTo>
                  <a:lnTo>
                    <a:pt x="1102" y="354"/>
                  </a:lnTo>
                  <a:lnTo>
                    <a:pt x="1106" y="358"/>
                  </a:lnTo>
                  <a:lnTo>
                    <a:pt x="1108" y="362"/>
                  </a:lnTo>
                  <a:lnTo>
                    <a:pt x="1112" y="366"/>
                  </a:lnTo>
                  <a:lnTo>
                    <a:pt x="1118" y="368"/>
                  </a:lnTo>
                  <a:lnTo>
                    <a:pt x="1124" y="372"/>
                  </a:lnTo>
                  <a:lnTo>
                    <a:pt x="1132" y="372"/>
                  </a:lnTo>
                  <a:lnTo>
                    <a:pt x="1156" y="372"/>
                  </a:lnTo>
                  <a:lnTo>
                    <a:pt x="1158" y="372"/>
                  </a:lnTo>
                  <a:lnTo>
                    <a:pt x="1160" y="370"/>
                  </a:lnTo>
                  <a:lnTo>
                    <a:pt x="1160" y="368"/>
                  </a:lnTo>
                  <a:lnTo>
                    <a:pt x="1158" y="366"/>
                  </a:lnTo>
                  <a:lnTo>
                    <a:pt x="1150" y="358"/>
                  </a:lnTo>
                  <a:lnTo>
                    <a:pt x="1146" y="352"/>
                  </a:lnTo>
                  <a:lnTo>
                    <a:pt x="1142" y="346"/>
                  </a:lnTo>
                  <a:lnTo>
                    <a:pt x="1128" y="302"/>
                  </a:lnTo>
                  <a:lnTo>
                    <a:pt x="1126" y="294"/>
                  </a:lnTo>
                  <a:lnTo>
                    <a:pt x="1128" y="286"/>
                  </a:lnTo>
                  <a:lnTo>
                    <a:pt x="1140" y="262"/>
                  </a:lnTo>
                  <a:lnTo>
                    <a:pt x="1148" y="248"/>
                  </a:lnTo>
                  <a:lnTo>
                    <a:pt x="1180" y="184"/>
                  </a:lnTo>
                  <a:lnTo>
                    <a:pt x="1184" y="178"/>
                  </a:lnTo>
                  <a:lnTo>
                    <a:pt x="1190" y="172"/>
                  </a:lnTo>
                  <a:lnTo>
                    <a:pt x="1216" y="152"/>
                  </a:lnTo>
                  <a:lnTo>
                    <a:pt x="1226" y="140"/>
                  </a:lnTo>
                  <a:lnTo>
                    <a:pt x="1238" y="124"/>
                  </a:lnTo>
                  <a:lnTo>
                    <a:pt x="1244" y="120"/>
                  </a:lnTo>
                  <a:lnTo>
                    <a:pt x="1250" y="116"/>
                  </a:lnTo>
                  <a:lnTo>
                    <a:pt x="1264" y="110"/>
                  </a:lnTo>
                  <a:lnTo>
                    <a:pt x="1278" y="104"/>
                  </a:lnTo>
                  <a:lnTo>
                    <a:pt x="1294" y="94"/>
                  </a:lnTo>
                  <a:lnTo>
                    <a:pt x="1306" y="84"/>
                  </a:lnTo>
                  <a:lnTo>
                    <a:pt x="1334" y="56"/>
                  </a:lnTo>
                  <a:lnTo>
                    <a:pt x="1338" y="50"/>
                  </a:lnTo>
                  <a:lnTo>
                    <a:pt x="1336" y="42"/>
                  </a:lnTo>
                  <a:lnTo>
                    <a:pt x="1334" y="38"/>
                  </a:lnTo>
                  <a:lnTo>
                    <a:pt x="1328" y="32"/>
                  </a:lnTo>
                  <a:lnTo>
                    <a:pt x="1322" y="30"/>
                  </a:lnTo>
                  <a:lnTo>
                    <a:pt x="1308" y="30"/>
                  </a:lnTo>
                  <a:lnTo>
                    <a:pt x="1302" y="32"/>
                  </a:lnTo>
                  <a:lnTo>
                    <a:pt x="1296" y="36"/>
                  </a:lnTo>
                  <a:lnTo>
                    <a:pt x="1286" y="44"/>
                  </a:lnTo>
                  <a:lnTo>
                    <a:pt x="1276" y="54"/>
                  </a:lnTo>
                  <a:lnTo>
                    <a:pt x="1270" y="58"/>
                  </a:lnTo>
                  <a:lnTo>
                    <a:pt x="1264" y="62"/>
                  </a:lnTo>
                  <a:lnTo>
                    <a:pt x="1250" y="66"/>
                  </a:lnTo>
                  <a:lnTo>
                    <a:pt x="1234" y="70"/>
                  </a:lnTo>
                  <a:lnTo>
                    <a:pt x="1220" y="70"/>
                  </a:lnTo>
                  <a:lnTo>
                    <a:pt x="1214" y="70"/>
                  </a:lnTo>
                  <a:lnTo>
                    <a:pt x="1208" y="74"/>
                  </a:lnTo>
                  <a:lnTo>
                    <a:pt x="1198" y="84"/>
                  </a:lnTo>
                  <a:lnTo>
                    <a:pt x="1188" y="94"/>
                  </a:lnTo>
                  <a:lnTo>
                    <a:pt x="1160" y="122"/>
                  </a:lnTo>
                  <a:lnTo>
                    <a:pt x="1146" y="132"/>
                  </a:lnTo>
                  <a:lnTo>
                    <a:pt x="1142" y="134"/>
                  </a:lnTo>
                  <a:lnTo>
                    <a:pt x="1136" y="140"/>
                  </a:lnTo>
                  <a:lnTo>
                    <a:pt x="1134" y="146"/>
                  </a:lnTo>
                  <a:lnTo>
                    <a:pt x="1134" y="160"/>
                  </a:lnTo>
                  <a:lnTo>
                    <a:pt x="1132" y="166"/>
                  </a:lnTo>
                  <a:lnTo>
                    <a:pt x="1128" y="170"/>
                  </a:lnTo>
                  <a:lnTo>
                    <a:pt x="1122" y="174"/>
                  </a:lnTo>
                  <a:lnTo>
                    <a:pt x="1116" y="178"/>
                  </a:lnTo>
                  <a:lnTo>
                    <a:pt x="1110" y="184"/>
                  </a:lnTo>
                  <a:lnTo>
                    <a:pt x="1100" y="200"/>
                  </a:lnTo>
                  <a:lnTo>
                    <a:pt x="1096" y="206"/>
                  </a:lnTo>
                  <a:lnTo>
                    <a:pt x="1096" y="214"/>
                  </a:lnTo>
                  <a:lnTo>
                    <a:pt x="1096" y="218"/>
                  </a:lnTo>
                  <a:lnTo>
                    <a:pt x="1094" y="226"/>
                  </a:lnTo>
                  <a:lnTo>
                    <a:pt x="1092" y="232"/>
                  </a:lnTo>
                  <a:lnTo>
                    <a:pt x="1090" y="238"/>
                  </a:lnTo>
                  <a:lnTo>
                    <a:pt x="1082" y="252"/>
                  </a:lnTo>
                  <a:lnTo>
                    <a:pt x="1080" y="258"/>
                  </a:lnTo>
                  <a:lnTo>
                    <a:pt x="1076" y="266"/>
                  </a:lnTo>
                  <a:lnTo>
                    <a:pt x="1076" y="272"/>
                  </a:lnTo>
                  <a:lnTo>
                    <a:pt x="1076" y="286"/>
                  </a:lnTo>
                  <a:lnTo>
                    <a:pt x="1074" y="294"/>
                  </a:lnTo>
                  <a:lnTo>
                    <a:pt x="1072" y="302"/>
                  </a:lnTo>
                  <a:lnTo>
                    <a:pt x="1070" y="306"/>
                  </a:lnTo>
                  <a:lnTo>
                    <a:pt x="1068" y="314"/>
                  </a:lnTo>
                  <a:lnTo>
                    <a:pt x="1068" y="322"/>
                  </a:lnTo>
                  <a:lnTo>
                    <a:pt x="1074" y="336"/>
                  </a:lnTo>
                  <a:lnTo>
                    <a:pt x="1078" y="342"/>
                  </a:lnTo>
                  <a:lnTo>
                    <a:pt x="1084" y="346"/>
                  </a:lnTo>
                  <a:lnTo>
                    <a:pt x="1098" y="350"/>
                  </a:lnTo>
                  <a:close/>
                  <a:moveTo>
                    <a:pt x="148" y="1002"/>
                  </a:moveTo>
                  <a:lnTo>
                    <a:pt x="148" y="1002"/>
                  </a:lnTo>
                  <a:lnTo>
                    <a:pt x="162" y="994"/>
                  </a:lnTo>
                  <a:lnTo>
                    <a:pt x="168" y="992"/>
                  </a:lnTo>
                  <a:lnTo>
                    <a:pt x="172" y="988"/>
                  </a:lnTo>
                  <a:lnTo>
                    <a:pt x="174" y="980"/>
                  </a:lnTo>
                  <a:lnTo>
                    <a:pt x="174" y="978"/>
                  </a:lnTo>
                  <a:lnTo>
                    <a:pt x="174" y="962"/>
                  </a:lnTo>
                  <a:lnTo>
                    <a:pt x="174" y="958"/>
                  </a:lnTo>
                  <a:lnTo>
                    <a:pt x="176" y="950"/>
                  </a:lnTo>
                  <a:lnTo>
                    <a:pt x="180" y="944"/>
                  </a:lnTo>
                  <a:lnTo>
                    <a:pt x="182" y="940"/>
                  </a:lnTo>
                  <a:lnTo>
                    <a:pt x="180" y="936"/>
                  </a:lnTo>
                  <a:lnTo>
                    <a:pt x="176" y="930"/>
                  </a:lnTo>
                  <a:lnTo>
                    <a:pt x="174" y="926"/>
                  </a:lnTo>
                  <a:lnTo>
                    <a:pt x="172" y="922"/>
                  </a:lnTo>
                  <a:lnTo>
                    <a:pt x="170" y="920"/>
                  </a:lnTo>
                  <a:lnTo>
                    <a:pt x="164" y="920"/>
                  </a:lnTo>
                  <a:lnTo>
                    <a:pt x="160" y="916"/>
                  </a:lnTo>
                  <a:lnTo>
                    <a:pt x="158" y="914"/>
                  </a:lnTo>
                  <a:lnTo>
                    <a:pt x="154" y="914"/>
                  </a:lnTo>
                  <a:lnTo>
                    <a:pt x="148" y="916"/>
                  </a:lnTo>
                  <a:lnTo>
                    <a:pt x="140" y="924"/>
                  </a:lnTo>
                  <a:lnTo>
                    <a:pt x="136" y="930"/>
                  </a:lnTo>
                  <a:lnTo>
                    <a:pt x="134" y="936"/>
                  </a:lnTo>
                  <a:lnTo>
                    <a:pt x="132" y="938"/>
                  </a:lnTo>
                  <a:lnTo>
                    <a:pt x="126" y="940"/>
                  </a:lnTo>
                  <a:lnTo>
                    <a:pt x="124" y="940"/>
                  </a:lnTo>
                  <a:lnTo>
                    <a:pt x="120" y="940"/>
                  </a:lnTo>
                  <a:lnTo>
                    <a:pt x="118" y="942"/>
                  </a:lnTo>
                  <a:lnTo>
                    <a:pt x="118" y="944"/>
                  </a:lnTo>
                  <a:lnTo>
                    <a:pt x="118" y="948"/>
                  </a:lnTo>
                  <a:lnTo>
                    <a:pt x="122" y="952"/>
                  </a:lnTo>
                  <a:lnTo>
                    <a:pt x="122" y="958"/>
                  </a:lnTo>
                  <a:lnTo>
                    <a:pt x="120" y="960"/>
                  </a:lnTo>
                  <a:lnTo>
                    <a:pt x="118" y="960"/>
                  </a:lnTo>
                  <a:lnTo>
                    <a:pt x="120" y="964"/>
                  </a:lnTo>
                  <a:lnTo>
                    <a:pt x="124" y="970"/>
                  </a:lnTo>
                  <a:lnTo>
                    <a:pt x="124" y="974"/>
                  </a:lnTo>
                  <a:lnTo>
                    <a:pt x="124" y="978"/>
                  </a:lnTo>
                  <a:lnTo>
                    <a:pt x="120" y="984"/>
                  </a:lnTo>
                  <a:lnTo>
                    <a:pt x="116" y="988"/>
                  </a:lnTo>
                  <a:lnTo>
                    <a:pt x="116" y="994"/>
                  </a:lnTo>
                  <a:lnTo>
                    <a:pt x="116" y="1004"/>
                  </a:lnTo>
                  <a:lnTo>
                    <a:pt x="116" y="1008"/>
                  </a:lnTo>
                  <a:lnTo>
                    <a:pt x="120" y="1012"/>
                  </a:lnTo>
                  <a:lnTo>
                    <a:pt x="126" y="1016"/>
                  </a:lnTo>
                  <a:lnTo>
                    <a:pt x="132" y="1014"/>
                  </a:lnTo>
                  <a:lnTo>
                    <a:pt x="148" y="1002"/>
                  </a:lnTo>
                  <a:close/>
                  <a:moveTo>
                    <a:pt x="1506" y="1812"/>
                  </a:moveTo>
                  <a:lnTo>
                    <a:pt x="1506" y="1812"/>
                  </a:lnTo>
                  <a:lnTo>
                    <a:pt x="1506" y="1828"/>
                  </a:lnTo>
                  <a:lnTo>
                    <a:pt x="1506" y="1832"/>
                  </a:lnTo>
                  <a:lnTo>
                    <a:pt x="1508" y="1836"/>
                  </a:lnTo>
                  <a:lnTo>
                    <a:pt x="1510" y="1838"/>
                  </a:lnTo>
                  <a:lnTo>
                    <a:pt x="1512" y="1840"/>
                  </a:lnTo>
                  <a:lnTo>
                    <a:pt x="1514" y="1840"/>
                  </a:lnTo>
                  <a:lnTo>
                    <a:pt x="1518" y="1840"/>
                  </a:lnTo>
                  <a:lnTo>
                    <a:pt x="1524" y="1838"/>
                  </a:lnTo>
                  <a:lnTo>
                    <a:pt x="1530" y="1834"/>
                  </a:lnTo>
                  <a:lnTo>
                    <a:pt x="1532" y="1828"/>
                  </a:lnTo>
                  <a:lnTo>
                    <a:pt x="1532" y="1822"/>
                  </a:lnTo>
                  <a:lnTo>
                    <a:pt x="1530" y="1816"/>
                  </a:lnTo>
                  <a:lnTo>
                    <a:pt x="1514" y="1806"/>
                  </a:lnTo>
                  <a:lnTo>
                    <a:pt x="1510" y="1804"/>
                  </a:lnTo>
                  <a:lnTo>
                    <a:pt x="1508" y="1804"/>
                  </a:lnTo>
                  <a:lnTo>
                    <a:pt x="1508" y="1806"/>
                  </a:lnTo>
                  <a:lnTo>
                    <a:pt x="1506" y="1808"/>
                  </a:lnTo>
                  <a:lnTo>
                    <a:pt x="1506" y="1812"/>
                  </a:lnTo>
                  <a:close/>
                  <a:moveTo>
                    <a:pt x="1910" y="1994"/>
                  </a:moveTo>
                  <a:lnTo>
                    <a:pt x="1910" y="1994"/>
                  </a:lnTo>
                  <a:lnTo>
                    <a:pt x="1904" y="1980"/>
                  </a:lnTo>
                  <a:lnTo>
                    <a:pt x="1892" y="1964"/>
                  </a:lnTo>
                  <a:lnTo>
                    <a:pt x="1884" y="1952"/>
                  </a:lnTo>
                  <a:lnTo>
                    <a:pt x="1872" y="1942"/>
                  </a:lnTo>
                  <a:lnTo>
                    <a:pt x="1846" y="1914"/>
                  </a:lnTo>
                  <a:lnTo>
                    <a:pt x="1832" y="1904"/>
                  </a:lnTo>
                  <a:lnTo>
                    <a:pt x="1826" y="1902"/>
                  </a:lnTo>
                  <a:lnTo>
                    <a:pt x="1812" y="1896"/>
                  </a:lnTo>
                  <a:lnTo>
                    <a:pt x="1808" y="1892"/>
                  </a:lnTo>
                  <a:lnTo>
                    <a:pt x="1800" y="1888"/>
                  </a:lnTo>
                  <a:lnTo>
                    <a:pt x="1796" y="1882"/>
                  </a:lnTo>
                  <a:lnTo>
                    <a:pt x="1784" y="1866"/>
                  </a:lnTo>
                  <a:lnTo>
                    <a:pt x="1780" y="1862"/>
                  </a:lnTo>
                  <a:lnTo>
                    <a:pt x="1772" y="1860"/>
                  </a:lnTo>
                  <a:lnTo>
                    <a:pt x="1768" y="1860"/>
                  </a:lnTo>
                  <a:lnTo>
                    <a:pt x="1766" y="1860"/>
                  </a:lnTo>
                  <a:lnTo>
                    <a:pt x="1764" y="1862"/>
                  </a:lnTo>
                  <a:lnTo>
                    <a:pt x="1762" y="1864"/>
                  </a:lnTo>
                  <a:lnTo>
                    <a:pt x="1762" y="1868"/>
                  </a:lnTo>
                  <a:lnTo>
                    <a:pt x="1768" y="1890"/>
                  </a:lnTo>
                  <a:lnTo>
                    <a:pt x="1772" y="1898"/>
                  </a:lnTo>
                  <a:lnTo>
                    <a:pt x="1776" y="1904"/>
                  </a:lnTo>
                  <a:lnTo>
                    <a:pt x="1784" y="1912"/>
                  </a:lnTo>
                  <a:lnTo>
                    <a:pt x="1796" y="1924"/>
                  </a:lnTo>
                  <a:lnTo>
                    <a:pt x="1804" y="1932"/>
                  </a:lnTo>
                  <a:lnTo>
                    <a:pt x="1814" y="1942"/>
                  </a:lnTo>
                  <a:lnTo>
                    <a:pt x="1824" y="1956"/>
                  </a:lnTo>
                  <a:lnTo>
                    <a:pt x="1836" y="1980"/>
                  </a:lnTo>
                  <a:lnTo>
                    <a:pt x="1840" y="1986"/>
                  </a:lnTo>
                  <a:lnTo>
                    <a:pt x="1846" y="1992"/>
                  </a:lnTo>
                  <a:lnTo>
                    <a:pt x="1862" y="2002"/>
                  </a:lnTo>
                  <a:lnTo>
                    <a:pt x="1876" y="2012"/>
                  </a:lnTo>
                  <a:lnTo>
                    <a:pt x="1892" y="2022"/>
                  </a:lnTo>
                  <a:lnTo>
                    <a:pt x="1898" y="2024"/>
                  </a:lnTo>
                  <a:lnTo>
                    <a:pt x="1906" y="2022"/>
                  </a:lnTo>
                  <a:lnTo>
                    <a:pt x="1910" y="2020"/>
                  </a:lnTo>
                  <a:lnTo>
                    <a:pt x="1916" y="2016"/>
                  </a:lnTo>
                  <a:lnTo>
                    <a:pt x="1916" y="2008"/>
                  </a:lnTo>
                  <a:lnTo>
                    <a:pt x="1910" y="1994"/>
                  </a:lnTo>
                  <a:close/>
                  <a:moveTo>
                    <a:pt x="1004" y="2148"/>
                  </a:moveTo>
                  <a:lnTo>
                    <a:pt x="1004" y="2148"/>
                  </a:lnTo>
                  <a:lnTo>
                    <a:pt x="998" y="2154"/>
                  </a:lnTo>
                  <a:lnTo>
                    <a:pt x="994" y="2160"/>
                  </a:lnTo>
                  <a:lnTo>
                    <a:pt x="982" y="2176"/>
                  </a:lnTo>
                  <a:lnTo>
                    <a:pt x="978" y="2182"/>
                  </a:lnTo>
                  <a:lnTo>
                    <a:pt x="970" y="2186"/>
                  </a:lnTo>
                  <a:lnTo>
                    <a:pt x="966" y="2188"/>
                  </a:lnTo>
                  <a:lnTo>
                    <a:pt x="954" y="2198"/>
                  </a:lnTo>
                  <a:lnTo>
                    <a:pt x="950" y="2202"/>
                  </a:lnTo>
                  <a:lnTo>
                    <a:pt x="950" y="2210"/>
                  </a:lnTo>
                  <a:lnTo>
                    <a:pt x="956" y="2234"/>
                  </a:lnTo>
                  <a:lnTo>
                    <a:pt x="958" y="2242"/>
                  </a:lnTo>
                  <a:lnTo>
                    <a:pt x="956" y="2248"/>
                  </a:lnTo>
                  <a:lnTo>
                    <a:pt x="952" y="2264"/>
                  </a:lnTo>
                  <a:lnTo>
                    <a:pt x="946" y="2278"/>
                  </a:lnTo>
                  <a:lnTo>
                    <a:pt x="942" y="2284"/>
                  </a:lnTo>
                  <a:lnTo>
                    <a:pt x="940" y="2290"/>
                  </a:lnTo>
                  <a:lnTo>
                    <a:pt x="938" y="2298"/>
                  </a:lnTo>
                  <a:lnTo>
                    <a:pt x="938" y="2302"/>
                  </a:lnTo>
                  <a:lnTo>
                    <a:pt x="938" y="2318"/>
                  </a:lnTo>
                  <a:lnTo>
                    <a:pt x="938" y="2322"/>
                  </a:lnTo>
                  <a:lnTo>
                    <a:pt x="940" y="2328"/>
                  </a:lnTo>
                  <a:lnTo>
                    <a:pt x="944" y="2336"/>
                  </a:lnTo>
                  <a:lnTo>
                    <a:pt x="952" y="2344"/>
                  </a:lnTo>
                  <a:lnTo>
                    <a:pt x="958" y="2346"/>
                  </a:lnTo>
                  <a:lnTo>
                    <a:pt x="966" y="2346"/>
                  </a:lnTo>
                  <a:lnTo>
                    <a:pt x="970" y="2342"/>
                  </a:lnTo>
                  <a:lnTo>
                    <a:pt x="978" y="2340"/>
                  </a:lnTo>
                  <a:lnTo>
                    <a:pt x="986" y="2340"/>
                  </a:lnTo>
                  <a:lnTo>
                    <a:pt x="990" y="2340"/>
                  </a:lnTo>
                  <a:lnTo>
                    <a:pt x="996" y="2338"/>
                  </a:lnTo>
                  <a:lnTo>
                    <a:pt x="1000" y="2332"/>
                  </a:lnTo>
                  <a:lnTo>
                    <a:pt x="1034" y="2210"/>
                  </a:lnTo>
                  <a:lnTo>
                    <a:pt x="1036" y="2194"/>
                  </a:lnTo>
                  <a:lnTo>
                    <a:pt x="1036" y="2190"/>
                  </a:lnTo>
                  <a:lnTo>
                    <a:pt x="1036" y="2174"/>
                  </a:lnTo>
                  <a:lnTo>
                    <a:pt x="1036" y="2160"/>
                  </a:lnTo>
                  <a:lnTo>
                    <a:pt x="1036" y="2154"/>
                  </a:lnTo>
                  <a:lnTo>
                    <a:pt x="1034" y="2146"/>
                  </a:lnTo>
                  <a:lnTo>
                    <a:pt x="1030" y="2140"/>
                  </a:lnTo>
                  <a:lnTo>
                    <a:pt x="1028" y="2138"/>
                  </a:lnTo>
                  <a:lnTo>
                    <a:pt x="1026" y="2136"/>
                  </a:lnTo>
                  <a:lnTo>
                    <a:pt x="1024" y="2136"/>
                  </a:lnTo>
                  <a:lnTo>
                    <a:pt x="1020" y="2138"/>
                  </a:lnTo>
                  <a:lnTo>
                    <a:pt x="1004" y="2148"/>
                  </a:lnTo>
                  <a:close/>
                  <a:moveTo>
                    <a:pt x="184" y="906"/>
                  </a:moveTo>
                  <a:lnTo>
                    <a:pt x="184" y="906"/>
                  </a:lnTo>
                  <a:lnTo>
                    <a:pt x="186" y="902"/>
                  </a:lnTo>
                  <a:lnTo>
                    <a:pt x="188" y="900"/>
                  </a:lnTo>
                  <a:lnTo>
                    <a:pt x="192" y="902"/>
                  </a:lnTo>
                  <a:lnTo>
                    <a:pt x="194" y="908"/>
                  </a:lnTo>
                  <a:lnTo>
                    <a:pt x="194" y="912"/>
                  </a:lnTo>
                  <a:lnTo>
                    <a:pt x="194" y="926"/>
                  </a:lnTo>
                  <a:lnTo>
                    <a:pt x="194" y="928"/>
                  </a:lnTo>
                  <a:lnTo>
                    <a:pt x="198" y="930"/>
                  </a:lnTo>
                  <a:lnTo>
                    <a:pt x="208" y="930"/>
                  </a:lnTo>
                  <a:lnTo>
                    <a:pt x="212" y="932"/>
                  </a:lnTo>
                  <a:lnTo>
                    <a:pt x="218" y="934"/>
                  </a:lnTo>
                  <a:lnTo>
                    <a:pt x="222" y="940"/>
                  </a:lnTo>
                  <a:lnTo>
                    <a:pt x="222" y="944"/>
                  </a:lnTo>
                  <a:lnTo>
                    <a:pt x="222" y="954"/>
                  </a:lnTo>
                  <a:lnTo>
                    <a:pt x="220" y="960"/>
                  </a:lnTo>
                  <a:lnTo>
                    <a:pt x="216" y="964"/>
                  </a:lnTo>
                  <a:lnTo>
                    <a:pt x="210" y="966"/>
                  </a:lnTo>
                  <a:lnTo>
                    <a:pt x="198" y="974"/>
                  </a:lnTo>
                  <a:lnTo>
                    <a:pt x="196" y="978"/>
                  </a:lnTo>
                  <a:lnTo>
                    <a:pt x="198" y="980"/>
                  </a:lnTo>
                  <a:lnTo>
                    <a:pt x="202" y="980"/>
                  </a:lnTo>
                  <a:lnTo>
                    <a:pt x="204" y="984"/>
                  </a:lnTo>
                  <a:lnTo>
                    <a:pt x="202" y="988"/>
                  </a:lnTo>
                  <a:lnTo>
                    <a:pt x="198" y="994"/>
                  </a:lnTo>
                  <a:lnTo>
                    <a:pt x="194" y="998"/>
                  </a:lnTo>
                  <a:lnTo>
                    <a:pt x="194" y="1004"/>
                  </a:lnTo>
                  <a:lnTo>
                    <a:pt x="194" y="1008"/>
                  </a:lnTo>
                  <a:lnTo>
                    <a:pt x="198" y="1008"/>
                  </a:lnTo>
                  <a:lnTo>
                    <a:pt x="208" y="1008"/>
                  </a:lnTo>
                  <a:lnTo>
                    <a:pt x="210" y="1010"/>
                  </a:lnTo>
                  <a:lnTo>
                    <a:pt x="210" y="1016"/>
                  </a:lnTo>
                  <a:lnTo>
                    <a:pt x="206" y="1020"/>
                  </a:lnTo>
                  <a:lnTo>
                    <a:pt x="202" y="1028"/>
                  </a:lnTo>
                  <a:lnTo>
                    <a:pt x="196" y="1032"/>
                  </a:lnTo>
                  <a:lnTo>
                    <a:pt x="190" y="1034"/>
                  </a:lnTo>
                  <a:lnTo>
                    <a:pt x="186" y="1038"/>
                  </a:lnTo>
                  <a:lnTo>
                    <a:pt x="184" y="1042"/>
                  </a:lnTo>
                  <a:lnTo>
                    <a:pt x="186" y="1046"/>
                  </a:lnTo>
                  <a:lnTo>
                    <a:pt x="188" y="1048"/>
                  </a:lnTo>
                  <a:lnTo>
                    <a:pt x="192" y="1046"/>
                  </a:lnTo>
                  <a:lnTo>
                    <a:pt x="194" y="1042"/>
                  </a:lnTo>
                  <a:lnTo>
                    <a:pt x="194" y="1040"/>
                  </a:lnTo>
                  <a:lnTo>
                    <a:pt x="198" y="1038"/>
                  </a:lnTo>
                  <a:lnTo>
                    <a:pt x="208" y="1038"/>
                  </a:lnTo>
                  <a:lnTo>
                    <a:pt x="212" y="1036"/>
                  </a:lnTo>
                  <a:lnTo>
                    <a:pt x="218" y="1034"/>
                  </a:lnTo>
                  <a:lnTo>
                    <a:pt x="222" y="1032"/>
                  </a:lnTo>
                  <a:lnTo>
                    <a:pt x="228" y="1034"/>
                  </a:lnTo>
                  <a:lnTo>
                    <a:pt x="232" y="1036"/>
                  </a:lnTo>
                  <a:lnTo>
                    <a:pt x="238" y="1034"/>
                  </a:lnTo>
                  <a:lnTo>
                    <a:pt x="244" y="1030"/>
                  </a:lnTo>
                  <a:lnTo>
                    <a:pt x="250" y="1028"/>
                  </a:lnTo>
                  <a:lnTo>
                    <a:pt x="254" y="1028"/>
                  </a:lnTo>
                  <a:lnTo>
                    <a:pt x="262" y="1028"/>
                  </a:lnTo>
                  <a:lnTo>
                    <a:pt x="268" y="1024"/>
                  </a:lnTo>
                  <a:lnTo>
                    <a:pt x="274" y="1022"/>
                  </a:lnTo>
                  <a:lnTo>
                    <a:pt x="280" y="1018"/>
                  </a:lnTo>
                  <a:lnTo>
                    <a:pt x="282" y="1014"/>
                  </a:lnTo>
                  <a:lnTo>
                    <a:pt x="282" y="1008"/>
                  </a:lnTo>
                  <a:lnTo>
                    <a:pt x="286" y="1004"/>
                  </a:lnTo>
                  <a:lnTo>
                    <a:pt x="290" y="998"/>
                  </a:lnTo>
                  <a:lnTo>
                    <a:pt x="290" y="990"/>
                  </a:lnTo>
                  <a:lnTo>
                    <a:pt x="290" y="988"/>
                  </a:lnTo>
                  <a:lnTo>
                    <a:pt x="290" y="982"/>
                  </a:lnTo>
                  <a:lnTo>
                    <a:pt x="286" y="980"/>
                  </a:lnTo>
                  <a:lnTo>
                    <a:pt x="276" y="980"/>
                  </a:lnTo>
                  <a:lnTo>
                    <a:pt x="272" y="978"/>
                  </a:lnTo>
                  <a:lnTo>
                    <a:pt x="272" y="974"/>
                  </a:lnTo>
                  <a:lnTo>
                    <a:pt x="272" y="964"/>
                  </a:lnTo>
                  <a:lnTo>
                    <a:pt x="268" y="952"/>
                  </a:lnTo>
                  <a:lnTo>
                    <a:pt x="266" y="946"/>
                  </a:lnTo>
                  <a:lnTo>
                    <a:pt x="256" y="934"/>
                  </a:lnTo>
                  <a:lnTo>
                    <a:pt x="252" y="930"/>
                  </a:lnTo>
                  <a:lnTo>
                    <a:pt x="250" y="922"/>
                  </a:lnTo>
                  <a:lnTo>
                    <a:pt x="244" y="908"/>
                  </a:lnTo>
                  <a:lnTo>
                    <a:pt x="242" y="902"/>
                  </a:lnTo>
                  <a:lnTo>
                    <a:pt x="238" y="900"/>
                  </a:lnTo>
                  <a:lnTo>
                    <a:pt x="232" y="900"/>
                  </a:lnTo>
                  <a:lnTo>
                    <a:pt x="228" y="896"/>
                  </a:lnTo>
                  <a:lnTo>
                    <a:pt x="226" y="890"/>
                  </a:lnTo>
                  <a:lnTo>
                    <a:pt x="226" y="884"/>
                  </a:lnTo>
                  <a:lnTo>
                    <a:pt x="228" y="878"/>
                  </a:lnTo>
                  <a:lnTo>
                    <a:pt x="232" y="866"/>
                  </a:lnTo>
                  <a:lnTo>
                    <a:pt x="234" y="862"/>
                  </a:lnTo>
                  <a:lnTo>
                    <a:pt x="238" y="856"/>
                  </a:lnTo>
                  <a:lnTo>
                    <a:pt x="238" y="854"/>
                  </a:lnTo>
                  <a:lnTo>
                    <a:pt x="238" y="852"/>
                  </a:lnTo>
                  <a:lnTo>
                    <a:pt x="236" y="848"/>
                  </a:lnTo>
                  <a:lnTo>
                    <a:pt x="230" y="846"/>
                  </a:lnTo>
                  <a:lnTo>
                    <a:pt x="224" y="844"/>
                  </a:lnTo>
                  <a:lnTo>
                    <a:pt x="218" y="846"/>
                  </a:lnTo>
                  <a:lnTo>
                    <a:pt x="212" y="848"/>
                  </a:lnTo>
                  <a:lnTo>
                    <a:pt x="208" y="846"/>
                  </a:lnTo>
                  <a:lnTo>
                    <a:pt x="206" y="840"/>
                  </a:lnTo>
                  <a:lnTo>
                    <a:pt x="206" y="834"/>
                  </a:lnTo>
                  <a:lnTo>
                    <a:pt x="210" y="830"/>
                  </a:lnTo>
                  <a:lnTo>
                    <a:pt x="210" y="824"/>
                  </a:lnTo>
                  <a:lnTo>
                    <a:pt x="210" y="822"/>
                  </a:lnTo>
                  <a:lnTo>
                    <a:pt x="208" y="822"/>
                  </a:lnTo>
                  <a:lnTo>
                    <a:pt x="198" y="822"/>
                  </a:lnTo>
                  <a:lnTo>
                    <a:pt x="194" y="824"/>
                  </a:lnTo>
                  <a:lnTo>
                    <a:pt x="190" y="830"/>
                  </a:lnTo>
                  <a:lnTo>
                    <a:pt x="188" y="834"/>
                  </a:lnTo>
                  <a:lnTo>
                    <a:pt x="178" y="846"/>
                  </a:lnTo>
                  <a:lnTo>
                    <a:pt x="176" y="852"/>
                  </a:lnTo>
                  <a:lnTo>
                    <a:pt x="174" y="856"/>
                  </a:lnTo>
                  <a:lnTo>
                    <a:pt x="174" y="866"/>
                  </a:lnTo>
                  <a:lnTo>
                    <a:pt x="174" y="876"/>
                  </a:lnTo>
                  <a:lnTo>
                    <a:pt x="174" y="888"/>
                  </a:lnTo>
                  <a:lnTo>
                    <a:pt x="174" y="892"/>
                  </a:lnTo>
                  <a:lnTo>
                    <a:pt x="176" y="900"/>
                  </a:lnTo>
                  <a:lnTo>
                    <a:pt x="178" y="906"/>
                  </a:lnTo>
                  <a:lnTo>
                    <a:pt x="182" y="908"/>
                  </a:lnTo>
                  <a:lnTo>
                    <a:pt x="184" y="906"/>
                  </a:lnTo>
                  <a:close/>
                  <a:moveTo>
                    <a:pt x="3012" y="2570"/>
                  </a:moveTo>
                  <a:lnTo>
                    <a:pt x="3012" y="2570"/>
                  </a:lnTo>
                  <a:lnTo>
                    <a:pt x="3004" y="2572"/>
                  </a:lnTo>
                  <a:lnTo>
                    <a:pt x="2996" y="2570"/>
                  </a:lnTo>
                  <a:lnTo>
                    <a:pt x="2992" y="2568"/>
                  </a:lnTo>
                  <a:lnTo>
                    <a:pt x="2986" y="2562"/>
                  </a:lnTo>
                  <a:lnTo>
                    <a:pt x="2980" y="2556"/>
                  </a:lnTo>
                  <a:lnTo>
                    <a:pt x="2978" y="2552"/>
                  </a:lnTo>
                  <a:lnTo>
                    <a:pt x="2976" y="2544"/>
                  </a:lnTo>
                  <a:lnTo>
                    <a:pt x="2974" y="2536"/>
                  </a:lnTo>
                  <a:lnTo>
                    <a:pt x="2974" y="2532"/>
                  </a:lnTo>
                  <a:lnTo>
                    <a:pt x="2972" y="2526"/>
                  </a:lnTo>
                  <a:lnTo>
                    <a:pt x="2968" y="2522"/>
                  </a:lnTo>
                  <a:lnTo>
                    <a:pt x="2962" y="2518"/>
                  </a:lnTo>
                  <a:lnTo>
                    <a:pt x="2958" y="2518"/>
                  </a:lnTo>
                  <a:lnTo>
                    <a:pt x="2958" y="2522"/>
                  </a:lnTo>
                  <a:lnTo>
                    <a:pt x="2970" y="2548"/>
                  </a:lnTo>
                  <a:lnTo>
                    <a:pt x="2974" y="2554"/>
                  </a:lnTo>
                  <a:lnTo>
                    <a:pt x="2974" y="2562"/>
                  </a:lnTo>
                  <a:lnTo>
                    <a:pt x="2974" y="2566"/>
                  </a:lnTo>
                  <a:lnTo>
                    <a:pt x="2974" y="2574"/>
                  </a:lnTo>
                  <a:lnTo>
                    <a:pt x="2970" y="2580"/>
                  </a:lnTo>
                  <a:lnTo>
                    <a:pt x="2960" y="2596"/>
                  </a:lnTo>
                  <a:lnTo>
                    <a:pt x="2958" y="2600"/>
                  </a:lnTo>
                  <a:lnTo>
                    <a:pt x="2958" y="2602"/>
                  </a:lnTo>
                  <a:lnTo>
                    <a:pt x="2960" y="2604"/>
                  </a:lnTo>
                  <a:lnTo>
                    <a:pt x="2962" y="2606"/>
                  </a:lnTo>
                  <a:lnTo>
                    <a:pt x="2968" y="2610"/>
                  </a:lnTo>
                  <a:lnTo>
                    <a:pt x="2972" y="2614"/>
                  </a:lnTo>
                  <a:lnTo>
                    <a:pt x="2974" y="2620"/>
                  </a:lnTo>
                  <a:lnTo>
                    <a:pt x="2974" y="2624"/>
                  </a:lnTo>
                  <a:lnTo>
                    <a:pt x="2976" y="2632"/>
                  </a:lnTo>
                  <a:lnTo>
                    <a:pt x="2980" y="2638"/>
                  </a:lnTo>
                  <a:lnTo>
                    <a:pt x="2982" y="2638"/>
                  </a:lnTo>
                  <a:lnTo>
                    <a:pt x="2984" y="2638"/>
                  </a:lnTo>
                  <a:lnTo>
                    <a:pt x="2990" y="2636"/>
                  </a:lnTo>
                  <a:lnTo>
                    <a:pt x="2998" y="2628"/>
                  </a:lnTo>
                  <a:lnTo>
                    <a:pt x="3002" y="2622"/>
                  </a:lnTo>
                  <a:lnTo>
                    <a:pt x="3004" y="2614"/>
                  </a:lnTo>
                  <a:lnTo>
                    <a:pt x="3004" y="2610"/>
                  </a:lnTo>
                  <a:lnTo>
                    <a:pt x="3006" y="2604"/>
                  </a:lnTo>
                  <a:lnTo>
                    <a:pt x="3008" y="2598"/>
                  </a:lnTo>
                  <a:lnTo>
                    <a:pt x="3018" y="2588"/>
                  </a:lnTo>
                  <a:lnTo>
                    <a:pt x="3028" y="2578"/>
                  </a:lnTo>
                  <a:lnTo>
                    <a:pt x="3030" y="2574"/>
                  </a:lnTo>
                  <a:lnTo>
                    <a:pt x="3028" y="2568"/>
                  </a:lnTo>
                  <a:lnTo>
                    <a:pt x="3024" y="2566"/>
                  </a:lnTo>
                  <a:lnTo>
                    <a:pt x="3016" y="2568"/>
                  </a:lnTo>
                  <a:lnTo>
                    <a:pt x="3012" y="2570"/>
                  </a:lnTo>
                  <a:close/>
                  <a:moveTo>
                    <a:pt x="490" y="1328"/>
                  </a:moveTo>
                  <a:lnTo>
                    <a:pt x="490" y="1328"/>
                  </a:lnTo>
                  <a:lnTo>
                    <a:pt x="494" y="1328"/>
                  </a:lnTo>
                  <a:lnTo>
                    <a:pt x="496" y="1328"/>
                  </a:lnTo>
                  <a:lnTo>
                    <a:pt x="498" y="1326"/>
                  </a:lnTo>
                  <a:lnTo>
                    <a:pt x="498" y="1324"/>
                  </a:lnTo>
                  <a:lnTo>
                    <a:pt x="498" y="1320"/>
                  </a:lnTo>
                  <a:lnTo>
                    <a:pt x="498" y="1306"/>
                  </a:lnTo>
                  <a:lnTo>
                    <a:pt x="496" y="1304"/>
                  </a:lnTo>
                  <a:lnTo>
                    <a:pt x="490" y="1302"/>
                  </a:lnTo>
                  <a:lnTo>
                    <a:pt x="486" y="1302"/>
                  </a:lnTo>
                  <a:lnTo>
                    <a:pt x="470" y="1304"/>
                  </a:lnTo>
                  <a:lnTo>
                    <a:pt x="456" y="1310"/>
                  </a:lnTo>
                  <a:lnTo>
                    <a:pt x="454" y="1312"/>
                  </a:lnTo>
                  <a:lnTo>
                    <a:pt x="456" y="1314"/>
                  </a:lnTo>
                  <a:lnTo>
                    <a:pt x="470" y="1320"/>
                  </a:lnTo>
                  <a:lnTo>
                    <a:pt x="486" y="1326"/>
                  </a:lnTo>
                  <a:lnTo>
                    <a:pt x="490" y="1328"/>
                  </a:lnTo>
                  <a:close/>
                  <a:moveTo>
                    <a:pt x="2940" y="2636"/>
                  </a:moveTo>
                  <a:lnTo>
                    <a:pt x="2940" y="2636"/>
                  </a:lnTo>
                  <a:lnTo>
                    <a:pt x="2938" y="2636"/>
                  </a:lnTo>
                  <a:lnTo>
                    <a:pt x="2936" y="2636"/>
                  </a:lnTo>
                  <a:lnTo>
                    <a:pt x="2932" y="2640"/>
                  </a:lnTo>
                  <a:lnTo>
                    <a:pt x="2928" y="2644"/>
                  </a:lnTo>
                  <a:lnTo>
                    <a:pt x="2922" y="2658"/>
                  </a:lnTo>
                  <a:lnTo>
                    <a:pt x="2920" y="2664"/>
                  </a:lnTo>
                  <a:lnTo>
                    <a:pt x="2910" y="2676"/>
                  </a:lnTo>
                  <a:lnTo>
                    <a:pt x="2906" y="2680"/>
                  </a:lnTo>
                  <a:lnTo>
                    <a:pt x="2898" y="2684"/>
                  </a:lnTo>
                  <a:lnTo>
                    <a:pt x="2884" y="2688"/>
                  </a:lnTo>
                  <a:lnTo>
                    <a:pt x="2878" y="2692"/>
                  </a:lnTo>
                  <a:lnTo>
                    <a:pt x="2872" y="2698"/>
                  </a:lnTo>
                  <a:lnTo>
                    <a:pt x="2870" y="2704"/>
                  </a:lnTo>
                  <a:lnTo>
                    <a:pt x="2864" y="2718"/>
                  </a:lnTo>
                  <a:lnTo>
                    <a:pt x="2860" y="2732"/>
                  </a:lnTo>
                  <a:lnTo>
                    <a:pt x="2858" y="2740"/>
                  </a:lnTo>
                  <a:lnTo>
                    <a:pt x="2862" y="2746"/>
                  </a:lnTo>
                  <a:lnTo>
                    <a:pt x="2874" y="2754"/>
                  </a:lnTo>
                  <a:lnTo>
                    <a:pt x="2880" y="2756"/>
                  </a:lnTo>
                  <a:lnTo>
                    <a:pt x="2886" y="2758"/>
                  </a:lnTo>
                  <a:lnTo>
                    <a:pt x="2894" y="2756"/>
                  </a:lnTo>
                  <a:lnTo>
                    <a:pt x="2898" y="2754"/>
                  </a:lnTo>
                  <a:lnTo>
                    <a:pt x="2904" y="2750"/>
                  </a:lnTo>
                  <a:lnTo>
                    <a:pt x="2908" y="2742"/>
                  </a:lnTo>
                  <a:lnTo>
                    <a:pt x="2914" y="2728"/>
                  </a:lnTo>
                  <a:lnTo>
                    <a:pt x="2916" y="2712"/>
                  </a:lnTo>
                  <a:lnTo>
                    <a:pt x="2916" y="2708"/>
                  </a:lnTo>
                  <a:lnTo>
                    <a:pt x="2918" y="2702"/>
                  </a:lnTo>
                  <a:lnTo>
                    <a:pt x="2922" y="2696"/>
                  </a:lnTo>
                  <a:lnTo>
                    <a:pt x="2930" y="2686"/>
                  </a:lnTo>
                  <a:lnTo>
                    <a:pt x="2940" y="2676"/>
                  </a:lnTo>
                  <a:lnTo>
                    <a:pt x="2952" y="2668"/>
                  </a:lnTo>
                  <a:lnTo>
                    <a:pt x="2958" y="2666"/>
                  </a:lnTo>
                  <a:lnTo>
                    <a:pt x="2962" y="2660"/>
                  </a:lnTo>
                  <a:lnTo>
                    <a:pt x="2964" y="2654"/>
                  </a:lnTo>
                  <a:lnTo>
                    <a:pt x="2964" y="2650"/>
                  </a:lnTo>
                  <a:lnTo>
                    <a:pt x="2964" y="2646"/>
                  </a:lnTo>
                  <a:lnTo>
                    <a:pt x="2962" y="2644"/>
                  </a:lnTo>
                  <a:lnTo>
                    <a:pt x="2960" y="2642"/>
                  </a:lnTo>
                  <a:lnTo>
                    <a:pt x="2956" y="2642"/>
                  </a:lnTo>
                  <a:lnTo>
                    <a:pt x="2954" y="2642"/>
                  </a:lnTo>
                  <a:lnTo>
                    <a:pt x="2946" y="2640"/>
                  </a:lnTo>
                  <a:lnTo>
                    <a:pt x="2940" y="2636"/>
                  </a:lnTo>
                  <a:close/>
                  <a:moveTo>
                    <a:pt x="406" y="1248"/>
                  </a:moveTo>
                  <a:lnTo>
                    <a:pt x="406" y="1248"/>
                  </a:lnTo>
                  <a:lnTo>
                    <a:pt x="402" y="1254"/>
                  </a:lnTo>
                  <a:lnTo>
                    <a:pt x="400" y="1260"/>
                  </a:lnTo>
                  <a:lnTo>
                    <a:pt x="400" y="1274"/>
                  </a:lnTo>
                  <a:lnTo>
                    <a:pt x="400" y="1278"/>
                  </a:lnTo>
                  <a:lnTo>
                    <a:pt x="402" y="1280"/>
                  </a:lnTo>
                  <a:lnTo>
                    <a:pt x="404" y="1282"/>
                  </a:lnTo>
                  <a:lnTo>
                    <a:pt x="408" y="1282"/>
                  </a:lnTo>
                  <a:lnTo>
                    <a:pt x="412" y="1282"/>
                  </a:lnTo>
                  <a:lnTo>
                    <a:pt x="416" y="1282"/>
                  </a:lnTo>
                  <a:lnTo>
                    <a:pt x="418" y="1280"/>
                  </a:lnTo>
                  <a:lnTo>
                    <a:pt x="420" y="1278"/>
                  </a:lnTo>
                  <a:lnTo>
                    <a:pt x="420" y="1274"/>
                  </a:lnTo>
                  <a:lnTo>
                    <a:pt x="420" y="1270"/>
                  </a:lnTo>
                  <a:lnTo>
                    <a:pt x="418" y="1262"/>
                  </a:lnTo>
                  <a:lnTo>
                    <a:pt x="416" y="1256"/>
                  </a:lnTo>
                  <a:lnTo>
                    <a:pt x="414" y="1250"/>
                  </a:lnTo>
                  <a:lnTo>
                    <a:pt x="412" y="1248"/>
                  </a:lnTo>
                  <a:lnTo>
                    <a:pt x="410" y="1246"/>
                  </a:lnTo>
                  <a:lnTo>
                    <a:pt x="408" y="1246"/>
                  </a:lnTo>
                  <a:lnTo>
                    <a:pt x="406" y="1248"/>
                  </a:lnTo>
                  <a:close/>
                  <a:moveTo>
                    <a:pt x="2286" y="1412"/>
                  </a:moveTo>
                  <a:lnTo>
                    <a:pt x="2286" y="1412"/>
                  </a:lnTo>
                  <a:lnTo>
                    <a:pt x="2290" y="1424"/>
                  </a:lnTo>
                  <a:lnTo>
                    <a:pt x="2290" y="1426"/>
                  </a:lnTo>
                  <a:lnTo>
                    <a:pt x="2292" y="1426"/>
                  </a:lnTo>
                  <a:lnTo>
                    <a:pt x="2296" y="1426"/>
                  </a:lnTo>
                  <a:lnTo>
                    <a:pt x="2302" y="1422"/>
                  </a:lnTo>
                  <a:lnTo>
                    <a:pt x="2306" y="1418"/>
                  </a:lnTo>
                  <a:lnTo>
                    <a:pt x="2308" y="1410"/>
                  </a:lnTo>
                  <a:lnTo>
                    <a:pt x="2308" y="1408"/>
                  </a:lnTo>
                  <a:lnTo>
                    <a:pt x="2308" y="1394"/>
                  </a:lnTo>
                  <a:lnTo>
                    <a:pt x="2308" y="1392"/>
                  </a:lnTo>
                  <a:lnTo>
                    <a:pt x="2306" y="1392"/>
                  </a:lnTo>
                  <a:lnTo>
                    <a:pt x="2302" y="1392"/>
                  </a:lnTo>
                  <a:lnTo>
                    <a:pt x="2288" y="1396"/>
                  </a:lnTo>
                  <a:lnTo>
                    <a:pt x="2284" y="1398"/>
                  </a:lnTo>
                  <a:lnTo>
                    <a:pt x="2284" y="1400"/>
                  </a:lnTo>
                  <a:lnTo>
                    <a:pt x="2282" y="1404"/>
                  </a:lnTo>
                  <a:lnTo>
                    <a:pt x="2284" y="1406"/>
                  </a:lnTo>
                  <a:lnTo>
                    <a:pt x="2286" y="1412"/>
                  </a:lnTo>
                  <a:close/>
                  <a:moveTo>
                    <a:pt x="414" y="1210"/>
                  </a:moveTo>
                  <a:lnTo>
                    <a:pt x="414" y="1210"/>
                  </a:lnTo>
                  <a:lnTo>
                    <a:pt x="412" y="1208"/>
                  </a:lnTo>
                  <a:lnTo>
                    <a:pt x="410" y="1206"/>
                  </a:lnTo>
                  <a:lnTo>
                    <a:pt x="406" y="1206"/>
                  </a:lnTo>
                  <a:lnTo>
                    <a:pt x="404" y="1208"/>
                  </a:lnTo>
                  <a:lnTo>
                    <a:pt x="398" y="1210"/>
                  </a:lnTo>
                  <a:lnTo>
                    <a:pt x="396" y="1212"/>
                  </a:lnTo>
                  <a:lnTo>
                    <a:pt x="394" y="1214"/>
                  </a:lnTo>
                  <a:lnTo>
                    <a:pt x="394" y="1216"/>
                  </a:lnTo>
                  <a:lnTo>
                    <a:pt x="396" y="1220"/>
                  </a:lnTo>
                  <a:lnTo>
                    <a:pt x="404" y="1228"/>
                  </a:lnTo>
                  <a:lnTo>
                    <a:pt x="410" y="1230"/>
                  </a:lnTo>
                  <a:lnTo>
                    <a:pt x="412" y="1230"/>
                  </a:lnTo>
                  <a:lnTo>
                    <a:pt x="416" y="1228"/>
                  </a:lnTo>
                  <a:lnTo>
                    <a:pt x="418" y="1224"/>
                  </a:lnTo>
                  <a:lnTo>
                    <a:pt x="416" y="1216"/>
                  </a:lnTo>
                  <a:lnTo>
                    <a:pt x="414" y="1210"/>
                  </a:lnTo>
                  <a:close/>
                  <a:moveTo>
                    <a:pt x="2302" y="1960"/>
                  </a:moveTo>
                  <a:lnTo>
                    <a:pt x="2302" y="1960"/>
                  </a:lnTo>
                  <a:lnTo>
                    <a:pt x="2302" y="1962"/>
                  </a:lnTo>
                  <a:lnTo>
                    <a:pt x="2302" y="1966"/>
                  </a:lnTo>
                  <a:lnTo>
                    <a:pt x="2304" y="1968"/>
                  </a:lnTo>
                  <a:lnTo>
                    <a:pt x="2306" y="1970"/>
                  </a:lnTo>
                  <a:lnTo>
                    <a:pt x="2312" y="1974"/>
                  </a:lnTo>
                  <a:lnTo>
                    <a:pt x="2324" y="1982"/>
                  </a:lnTo>
                  <a:lnTo>
                    <a:pt x="2326" y="1988"/>
                  </a:lnTo>
                  <a:lnTo>
                    <a:pt x="2328" y="1994"/>
                  </a:lnTo>
                  <a:lnTo>
                    <a:pt x="2328" y="1998"/>
                  </a:lnTo>
                  <a:lnTo>
                    <a:pt x="2328" y="2002"/>
                  </a:lnTo>
                  <a:lnTo>
                    <a:pt x="2330" y="2004"/>
                  </a:lnTo>
                  <a:lnTo>
                    <a:pt x="2334" y="2006"/>
                  </a:lnTo>
                  <a:lnTo>
                    <a:pt x="2336" y="2006"/>
                  </a:lnTo>
                  <a:lnTo>
                    <a:pt x="2340" y="2006"/>
                  </a:lnTo>
                  <a:lnTo>
                    <a:pt x="2352" y="2006"/>
                  </a:lnTo>
                  <a:lnTo>
                    <a:pt x="2358" y="2008"/>
                  </a:lnTo>
                  <a:lnTo>
                    <a:pt x="2364" y="2010"/>
                  </a:lnTo>
                  <a:lnTo>
                    <a:pt x="2380" y="2022"/>
                  </a:lnTo>
                  <a:lnTo>
                    <a:pt x="2394" y="2030"/>
                  </a:lnTo>
                  <a:lnTo>
                    <a:pt x="2420" y="2042"/>
                  </a:lnTo>
                  <a:lnTo>
                    <a:pt x="2424" y="2046"/>
                  </a:lnTo>
                  <a:lnTo>
                    <a:pt x="2426" y="2050"/>
                  </a:lnTo>
                  <a:lnTo>
                    <a:pt x="2424" y="2054"/>
                  </a:lnTo>
                  <a:lnTo>
                    <a:pt x="2420" y="2058"/>
                  </a:lnTo>
                  <a:lnTo>
                    <a:pt x="2414" y="2062"/>
                  </a:lnTo>
                  <a:lnTo>
                    <a:pt x="2410" y="2064"/>
                  </a:lnTo>
                  <a:lnTo>
                    <a:pt x="2414" y="2066"/>
                  </a:lnTo>
                  <a:lnTo>
                    <a:pt x="2418" y="2066"/>
                  </a:lnTo>
                  <a:lnTo>
                    <a:pt x="2426" y="2066"/>
                  </a:lnTo>
                  <a:lnTo>
                    <a:pt x="2434" y="2068"/>
                  </a:lnTo>
                  <a:lnTo>
                    <a:pt x="2438" y="2072"/>
                  </a:lnTo>
                  <a:lnTo>
                    <a:pt x="2452" y="2078"/>
                  </a:lnTo>
                  <a:lnTo>
                    <a:pt x="2458" y="2082"/>
                  </a:lnTo>
                  <a:lnTo>
                    <a:pt x="2470" y="2084"/>
                  </a:lnTo>
                  <a:lnTo>
                    <a:pt x="2476" y="2084"/>
                  </a:lnTo>
                  <a:lnTo>
                    <a:pt x="2480" y="2080"/>
                  </a:lnTo>
                  <a:lnTo>
                    <a:pt x="2488" y="2070"/>
                  </a:lnTo>
                  <a:lnTo>
                    <a:pt x="2502" y="2062"/>
                  </a:lnTo>
                  <a:lnTo>
                    <a:pt x="2508" y="2058"/>
                  </a:lnTo>
                  <a:lnTo>
                    <a:pt x="2514" y="2058"/>
                  </a:lnTo>
                  <a:lnTo>
                    <a:pt x="2522" y="2058"/>
                  </a:lnTo>
                  <a:lnTo>
                    <a:pt x="2526" y="2062"/>
                  </a:lnTo>
                  <a:lnTo>
                    <a:pt x="2540" y="2070"/>
                  </a:lnTo>
                  <a:lnTo>
                    <a:pt x="2558" y="2088"/>
                  </a:lnTo>
                  <a:lnTo>
                    <a:pt x="2570" y="2098"/>
                  </a:lnTo>
                  <a:lnTo>
                    <a:pt x="2576" y="2100"/>
                  </a:lnTo>
                  <a:lnTo>
                    <a:pt x="2578" y="2102"/>
                  </a:lnTo>
                  <a:lnTo>
                    <a:pt x="2580" y="2100"/>
                  </a:lnTo>
                  <a:lnTo>
                    <a:pt x="2582" y="2100"/>
                  </a:lnTo>
                  <a:lnTo>
                    <a:pt x="2582" y="2096"/>
                  </a:lnTo>
                  <a:lnTo>
                    <a:pt x="2582" y="2082"/>
                  </a:lnTo>
                  <a:lnTo>
                    <a:pt x="2580" y="2076"/>
                  </a:lnTo>
                  <a:lnTo>
                    <a:pt x="2576" y="2072"/>
                  </a:lnTo>
                  <a:lnTo>
                    <a:pt x="2560" y="2068"/>
                  </a:lnTo>
                  <a:lnTo>
                    <a:pt x="2556" y="2064"/>
                  </a:lnTo>
                  <a:lnTo>
                    <a:pt x="2554" y="2058"/>
                  </a:lnTo>
                  <a:lnTo>
                    <a:pt x="2554" y="2054"/>
                  </a:lnTo>
                  <a:lnTo>
                    <a:pt x="2554" y="2046"/>
                  </a:lnTo>
                  <a:lnTo>
                    <a:pt x="2558" y="2040"/>
                  </a:lnTo>
                  <a:lnTo>
                    <a:pt x="2560" y="2038"/>
                  </a:lnTo>
                  <a:lnTo>
                    <a:pt x="2560" y="2036"/>
                  </a:lnTo>
                  <a:lnTo>
                    <a:pt x="2556" y="2034"/>
                  </a:lnTo>
                  <a:lnTo>
                    <a:pt x="2542" y="2028"/>
                  </a:lnTo>
                  <a:lnTo>
                    <a:pt x="2534" y="2024"/>
                  </a:lnTo>
                  <a:lnTo>
                    <a:pt x="2530" y="2018"/>
                  </a:lnTo>
                  <a:lnTo>
                    <a:pt x="2528" y="2014"/>
                  </a:lnTo>
                  <a:lnTo>
                    <a:pt x="2524" y="2006"/>
                  </a:lnTo>
                  <a:lnTo>
                    <a:pt x="2518" y="2002"/>
                  </a:lnTo>
                  <a:lnTo>
                    <a:pt x="2502" y="1992"/>
                  </a:lnTo>
                  <a:lnTo>
                    <a:pt x="2486" y="1984"/>
                  </a:lnTo>
                  <a:lnTo>
                    <a:pt x="2424" y="1968"/>
                  </a:lnTo>
                  <a:lnTo>
                    <a:pt x="2416" y="1968"/>
                  </a:lnTo>
                  <a:lnTo>
                    <a:pt x="2410" y="1972"/>
                  </a:lnTo>
                  <a:lnTo>
                    <a:pt x="2394" y="1982"/>
                  </a:lnTo>
                  <a:lnTo>
                    <a:pt x="2386" y="1986"/>
                  </a:lnTo>
                  <a:lnTo>
                    <a:pt x="2378" y="1986"/>
                  </a:lnTo>
                  <a:lnTo>
                    <a:pt x="2376" y="1986"/>
                  </a:lnTo>
                  <a:lnTo>
                    <a:pt x="2368" y="1986"/>
                  </a:lnTo>
                  <a:lnTo>
                    <a:pt x="2362" y="1982"/>
                  </a:lnTo>
                  <a:lnTo>
                    <a:pt x="2354" y="1972"/>
                  </a:lnTo>
                  <a:lnTo>
                    <a:pt x="2342" y="1962"/>
                  </a:lnTo>
                  <a:lnTo>
                    <a:pt x="2334" y="1954"/>
                  </a:lnTo>
                  <a:lnTo>
                    <a:pt x="2328" y="1950"/>
                  </a:lnTo>
                  <a:lnTo>
                    <a:pt x="2320" y="1948"/>
                  </a:lnTo>
                  <a:lnTo>
                    <a:pt x="2316" y="1948"/>
                  </a:lnTo>
                  <a:lnTo>
                    <a:pt x="2310" y="1950"/>
                  </a:lnTo>
                  <a:lnTo>
                    <a:pt x="2306" y="1954"/>
                  </a:lnTo>
                  <a:lnTo>
                    <a:pt x="2302" y="1960"/>
                  </a:lnTo>
                  <a:close/>
                  <a:moveTo>
                    <a:pt x="2606" y="2298"/>
                  </a:moveTo>
                  <a:lnTo>
                    <a:pt x="2606" y="2298"/>
                  </a:lnTo>
                  <a:lnTo>
                    <a:pt x="2602" y="2290"/>
                  </a:lnTo>
                  <a:lnTo>
                    <a:pt x="2598" y="2284"/>
                  </a:lnTo>
                  <a:lnTo>
                    <a:pt x="2594" y="2280"/>
                  </a:lnTo>
                  <a:lnTo>
                    <a:pt x="2590" y="2272"/>
                  </a:lnTo>
                  <a:lnTo>
                    <a:pt x="2586" y="2258"/>
                  </a:lnTo>
                  <a:lnTo>
                    <a:pt x="2582" y="2252"/>
                  </a:lnTo>
                  <a:lnTo>
                    <a:pt x="2576" y="2248"/>
                  </a:lnTo>
                  <a:lnTo>
                    <a:pt x="2562" y="2244"/>
                  </a:lnTo>
                  <a:lnTo>
                    <a:pt x="2548" y="2236"/>
                  </a:lnTo>
                  <a:lnTo>
                    <a:pt x="2532" y="2226"/>
                  </a:lnTo>
                  <a:lnTo>
                    <a:pt x="2526" y="2220"/>
                  </a:lnTo>
                  <a:lnTo>
                    <a:pt x="2522" y="2214"/>
                  </a:lnTo>
                  <a:lnTo>
                    <a:pt x="2516" y="2180"/>
                  </a:lnTo>
                  <a:lnTo>
                    <a:pt x="2514" y="2174"/>
                  </a:lnTo>
                  <a:lnTo>
                    <a:pt x="2510" y="2168"/>
                  </a:lnTo>
                  <a:lnTo>
                    <a:pt x="2500" y="2158"/>
                  </a:lnTo>
                  <a:lnTo>
                    <a:pt x="2496" y="2152"/>
                  </a:lnTo>
                  <a:lnTo>
                    <a:pt x="2492" y="2146"/>
                  </a:lnTo>
                  <a:lnTo>
                    <a:pt x="2488" y="2130"/>
                  </a:lnTo>
                  <a:lnTo>
                    <a:pt x="2486" y="2128"/>
                  </a:lnTo>
                  <a:lnTo>
                    <a:pt x="2484" y="2128"/>
                  </a:lnTo>
                  <a:lnTo>
                    <a:pt x="2482" y="2128"/>
                  </a:lnTo>
                  <a:lnTo>
                    <a:pt x="2480" y="2128"/>
                  </a:lnTo>
                  <a:lnTo>
                    <a:pt x="2472" y="2138"/>
                  </a:lnTo>
                  <a:lnTo>
                    <a:pt x="2468" y="2144"/>
                  </a:lnTo>
                  <a:lnTo>
                    <a:pt x="2466" y="2150"/>
                  </a:lnTo>
                  <a:lnTo>
                    <a:pt x="2466" y="2184"/>
                  </a:lnTo>
                  <a:lnTo>
                    <a:pt x="2464" y="2192"/>
                  </a:lnTo>
                  <a:lnTo>
                    <a:pt x="2460" y="2198"/>
                  </a:lnTo>
                  <a:lnTo>
                    <a:pt x="2452" y="2206"/>
                  </a:lnTo>
                  <a:lnTo>
                    <a:pt x="2446" y="2210"/>
                  </a:lnTo>
                  <a:lnTo>
                    <a:pt x="2438" y="2212"/>
                  </a:lnTo>
                  <a:lnTo>
                    <a:pt x="2434" y="2212"/>
                  </a:lnTo>
                  <a:lnTo>
                    <a:pt x="2428" y="2210"/>
                  </a:lnTo>
                  <a:lnTo>
                    <a:pt x="2422" y="2204"/>
                  </a:lnTo>
                  <a:lnTo>
                    <a:pt x="2412" y="2188"/>
                  </a:lnTo>
                  <a:lnTo>
                    <a:pt x="2406" y="2184"/>
                  </a:lnTo>
                  <a:lnTo>
                    <a:pt x="2398" y="2182"/>
                  </a:lnTo>
                  <a:lnTo>
                    <a:pt x="2396" y="2182"/>
                  </a:lnTo>
                  <a:lnTo>
                    <a:pt x="2388" y="2180"/>
                  </a:lnTo>
                  <a:lnTo>
                    <a:pt x="2380" y="2178"/>
                  </a:lnTo>
                  <a:lnTo>
                    <a:pt x="2374" y="2176"/>
                  </a:lnTo>
                  <a:lnTo>
                    <a:pt x="2372" y="2174"/>
                  </a:lnTo>
                  <a:lnTo>
                    <a:pt x="2370" y="2172"/>
                  </a:lnTo>
                  <a:lnTo>
                    <a:pt x="2370" y="2168"/>
                  </a:lnTo>
                  <a:lnTo>
                    <a:pt x="2372" y="2164"/>
                  </a:lnTo>
                  <a:lnTo>
                    <a:pt x="2374" y="2160"/>
                  </a:lnTo>
                  <a:lnTo>
                    <a:pt x="2382" y="2146"/>
                  </a:lnTo>
                  <a:lnTo>
                    <a:pt x="2384" y="2140"/>
                  </a:lnTo>
                  <a:lnTo>
                    <a:pt x="2384" y="2138"/>
                  </a:lnTo>
                  <a:lnTo>
                    <a:pt x="2384" y="2134"/>
                  </a:lnTo>
                  <a:lnTo>
                    <a:pt x="2382" y="2132"/>
                  </a:lnTo>
                  <a:lnTo>
                    <a:pt x="2380" y="2132"/>
                  </a:lnTo>
                  <a:lnTo>
                    <a:pt x="2356" y="2126"/>
                  </a:lnTo>
                  <a:lnTo>
                    <a:pt x="2340" y="2124"/>
                  </a:lnTo>
                  <a:lnTo>
                    <a:pt x="2336" y="2124"/>
                  </a:lnTo>
                  <a:lnTo>
                    <a:pt x="2330" y="2124"/>
                  </a:lnTo>
                  <a:lnTo>
                    <a:pt x="2324" y="2128"/>
                  </a:lnTo>
                  <a:lnTo>
                    <a:pt x="2312" y="2136"/>
                  </a:lnTo>
                  <a:lnTo>
                    <a:pt x="2306" y="2140"/>
                  </a:lnTo>
                  <a:lnTo>
                    <a:pt x="2292" y="2146"/>
                  </a:lnTo>
                  <a:lnTo>
                    <a:pt x="2286" y="2150"/>
                  </a:lnTo>
                  <a:lnTo>
                    <a:pt x="2280" y="2154"/>
                  </a:lnTo>
                  <a:lnTo>
                    <a:pt x="2276" y="2160"/>
                  </a:lnTo>
                  <a:lnTo>
                    <a:pt x="2274" y="2164"/>
                  </a:lnTo>
                  <a:lnTo>
                    <a:pt x="2270" y="2170"/>
                  </a:lnTo>
                  <a:lnTo>
                    <a:pt x="2264" y="2172"/>
                  </a:lnTo>
                  <a:lnTo>
                    <a:pt x="2252" y="2168"/>
                  </a:lnTo>
                  <a:lnTo>
                    <a:pt x="2248" y="2166"/>
                  </a:lnTo>
                  <a:lnTo>
                    <a:pt x="2240" y="2164"/>
                  </a:lnTo>
                  <a:lnTo>
                    <a:pt x="2234" y="2166"/>
                  </a:lnTo>
                  <a:lnTo>
                    <a:pt x="2228" y="2168"/>
                  </a:lnTo>
                  <a:lnTo>
                    <a:pt x="2214" y="2176"/>
                  </a:lnTo>
                  <a:lnTo>
                    <a:pt x="2198" y="2188"/>
                  </a:lnTo>
                  <a:lnTo>
                    <a:pt x="2184" y="2196"/>
                  </a:lnTo>
                  <a:lnTo>
                    <a:pt x="2178" y="2198"/>
                  </a:lnTo>
                  <a:lnTo>
                    <a:pt x="2164" y="2206"/>
                  </a:lnTo>
                  <a:lnTo>
                    <a:pt x="2160" y="2208"/>
                  </a:lnTo>
                  <a:lnTo>
                    <a:pt x="2154" y="2212"/>
                  </a:lnTo>
                  <a:lnTo>
                    <a:pt x="2150" y="2220"/>
                  </a:lnTo>
                  <a:lnTo>
                    <a:pt x="2144" y="2234"/>
                  </a:lnTo>
                  <a:lnTo>
                    <a:pt x="2140" y="2238"/>
                  </a:lnTo>
                  <a:lnTo>
                    <a:pt x="2134" y="2240"/>
                  </a:lnTo>
                  <a:lnTo>
                    <a:pt x="2130" y="2240"/>
                  </a:lnTo>
                  <a:lnTo>
                    <a:pt x="2124" y="2242"/>
                  </a:lnTo>
                  <a:lnTo>
                    <a:pt x="2116" y="2246"/>
                  </a:lnTo>
                  <a:lnTo>
                    <a:pt x="2100" y="2256"/>
                  </a:lnTo>
                  <a:lnTo>
                    <a:pt x="2086" y="2264"/>
                  </a:lnTo>
                  <a:lnTo>
                    <a:pt x="2062" y="2276"/>
                  </a:lnTo>
                  <a:lnTo>
                    <a:pt x="2048" y="2286"/>
                  </a:lnTo>
                  <a:lnTo>
                    <a:pt x="2040" y="2294"/>
                  </a:lnTo>
                  <a:lnTo>
                    <a:pt x="2030" y="2306"/>
                  </a:lnTo>
                  <a:lnTo>
                    <a:pt x="2028" y="2312"/>
                  </a:lnTo>
                  <a:lnTo>
                    <a:pt x="2026" y="2320"/>
                  </a:lnTo>
                  <a:lnTo>
                    <a:pt x="2028" y="2326"/>
                  </a:lnTo>
                  <a:lnTo>
                    <a:pt x="2032" y="2340"/>
                  </a:lnTo>
                  <a:lnTo>
                    <a:pt x="2034" y="2356"/>
                  </a:lnTo>
                  <a:lnTo>
                    <a:pt x="2034" y="2360"/>
                  </a:lnTo>
                  <a:lnTo>
                    <a:pt x="2036" y="2376"/>
                  </a:lnTo>
                  <a:lnTo>
                    <a:pt x="2052" y="2428"/>
                  </a:lnTo>
                  <a:lnTo>
                    <a:pt x="2054" y="2444"/>
                  </a:lnTo>
                  <a:lnTo>
                    <a:pt x="2054" y="2448"/>
                  </a:lnTo>
                  <a:lnTo>
                    <a:pt x="2054" y="2464"/>
                  </a:lnTo>
                  <a:lnTo>
                    <a:pt x="2054" y="2488"/>
                  </a:lnTo>
                  <a:lnTo>
                    <a:pt x="2056" y="2494"/>
                  </a:lnTo>
                  <a:lnTo>
                    <a:pt x="2060" y="2500"/>
                  </a:lnTo>
                  <a:lnTo>
                    <a:pt x="2068" y="2510"/>
                  </a:lnTo>
                  <a:lnTo>
                    <a:pt x="2074" y="2514"/>
                  </a:lnTo>
                  <a:lnTo>
                    <a:pt x="2082" y="2514"/>
                  </a:lnTo>
                  <a:lnTo>
                    <a:pt x="2086" y="2514"/>
                  </a:lnTo>
                  <a:lnTo>
                    <a:pt x="2100" y="2512"/>
                  </a:lnTo>
                  <a:lnTo>
                    <a:pt x="2116" y="2508"/>
                  </a:lnTo>
                  <a:lnTo>
                    <a:pt x="2130" y="2502"/>
                  </a:lnTo>
                  <a:lnTo>
                    <a:pt x="2136" y="2498"/>
                  </a:lnTo>
                  <a:lnTo>
                    <a:pt x="2142" y="2496"/>
                  </a:lnTo>
                  <a:lnTo>
                    <a:pt x="2150" y="2496"/>
                  </a:lnTo>
                  <a:lnTo>
                    <a:pt x="2154" y="2496"/>
                  </a:lnTo>
                  <a:lnTo>
                    <a:pt x="2170" y="2492"/>
                  </a:lnTo>
                  <a:lnTo>
                    <a:pt x="2184" y="2488"/>
                  </a:lnTo>
                  <a:lnTo>
                    <a:pt x="2190" y="2484"/>
                  </a:lnTo>
                  <a:lnTo>
                    <a:pt x="2192" y="2480"/>
                  </a:lnTo>
                  <a:lnTo>
                    <a:pt x="2194" y="2476"/>
                  </a:lnTo>
                  <a:lnTo>
                    <a:pt x="2198" y="2472"/>
                  </a:lnTo>
                  <a:lnTo>
                    <a:pt x="2232" y="2460"/>
                  </a:lnTo>
                  <a:lnTo>
                    <a:pt x="2240" y="2458"/>
                  </a:lnTo>
                  <a:lnTo>
                    <a:pt x="2248" y="2456"/>
                  </a:lnTo>
                  <a:lnTo>
                    <a:pt x="2272" y="2456"/>
                  </a:lnTo>
                  <a:lnTo>
                    <a:pt x="2288" y="2458"/>
                  </a:lnTo>
                  <a:lnTo>
                    <a:pt x="2330" y="2464"/>
                  </a:lnTo>
                  <a:lnTo>
                    <a:pt x="2338" y="2468"/>
                  </a:lnTo>
                  <a:lnTo>
                    <a:pt x="2344" y="2472"/>
                  </a:lnTo>
                  <a:lnTo>
                    <a:pt x="2362" y="2490"/>
                  </a:lnTo>
                  <a:lnTo>
                    <a:pt x="2374" y="2500"/>
                  </a:lnTo>
                  <a:lnTo>
                    <a:pt x="2382" y="2510"/>
                  </a:lnTo>
                  <a:lnTo>
                    <a:pt x="2388" y="2514"/>
                  </a:lnTo>
                  <a:lnTo>
                    <a:pt x="2396" y="2514"/>
                  </a:lnTo>
                  <a:lnTo>
                    <a:pt x="2398" y="2514"/>
                  </a:lnTo>
                  <a:lnTo>
                    <a:pt x="2406" y="2516"/>
                  </a:lnTo>
                  <a:lnTo>
                    <a:pt x="2410" y="2522"/>
                  </a:lnTo>
                  <a:lnTo>
                    <a:pt x="2414" y="2528"/>
                  </a:lnTo>
                  <a:lnTo>
                    <a:pt x="2422" y="2540"/>
                  </a:lnTo>
                  <a:lnTo>
                    <a:pt x="2430" y="2548"/>
                  </a:lnTo>
                  <a:lnTo>
                    <a:pt x="2442" y="2558"/>
                  </a:lnTo>
                  <a:lnTo>
                    <a:pt x="2458" y="2570"/>
                  </a:lnTo>
                  <a:lnTo>
                    <a:pt x="2474" y="2576"/>
                  </a:lnTo>
                  <a:lnTo>
                    <a:pt x="2488" y="2580"/>
                  </a:lnTo>
                  <a:lnTo>
                    <a:pt x="2494" y="2582"/>
                  </a:lnTo>
                  <a:lnTo>
                    <a:pt x="2502" y="2580"/>
                  </a:lnTo>
                  <a:lnTo>
                    <a:pt x="2508" y="2578"/>
                  </a:lnTo>
                  <a:lnTo>
                    <a:pt x="2514" y="2576"/>
                  </a:lnTo>
                  <a:lnTo>
                    <a:pt x="2520" y="2580"/>
                  </a:lnTo>
                  <a:lnTo>
                    <a:pt x="2528" y="2588"/>
                  </a:lnTo>
                  <a:lnTo>
                    <a:pt x="2534" y="2592"/>
                  </a:lnTo>
                  <a:lnTo>
                    <a:pt x="2538" y="2594"/>
                  </a:lnTo>
                  <a:lnTo>
                    <a:pt x="2544" y="2592"/>
                  </a:lnTo>
                  <a:lnTo>
                    <a:pt x="2550" y="2588"/>
                  </a:lnTo>
                  <a:lnTo>
                    <a:pt x="2558" y="2580"/>
                  </a:lnTo>
                  <a:lnTo>
                    <a:pt x="2570" y="2570"/>
                  </a:lnTo>
                  <a:lnTo>
                    <a:pt x="2576" y="2568"/>
                  </a:lnTo>
                  <a:lnTo>
                    <a:pt x="2588" y="2564"/>
                  </a:lnTo>
                  <a:lnTo>
                    <a:pt x="2592" y="2562"/>
                  </a:lnTo>
                  <a:lnTo>
                    <a:pt x="2592" y="2556"/>
                  </a:lnTo>
                  <a:lnTo>
                    <a:pt x="2592" y="2552"/>
                  </a:lnTo>
                  <a:lnTo>
                    <a:pt x="2594" y="2544"/>
                  </a:lnTo>
                  <a:lnTo>
                    <a:pt x="2596" y="2538"/>
                  </a:lnTo>
                  <a:lnTo>
                    <a:pt x="2608" y="2512"/>
                  </a:lnTo>
                  <a:lnTo>
                    <a:pt x="2616" y="2498"/>
                  </a:lnTo>
                  <a:lnTo>
                    <a:pt x="2638" y="2434"/>
                  </a:lnTo>
                  <a:lnTo>
                    <a:pt x="2642" y="2418"/>
                  </a:lnTo>
                  <a:lnTo>
                    <a:pt x="2642" y="2396"/>
                  </a:lnTo>
                  <a:lnTo>
                    <a:pt x="2642" y="2380"/>
                  </a:lnTo>
                  <a:lnTo>
                    <a:pt x="2642" y="2366"/>
                  </a:lnTo>
                  <a:lnTo>
                    <a:pt x="2642" y="2350"/>
                  </a:lnTo>
                  <a:lnTo>
                    <a:pt x="2642" y="2346"/>
                  </a:lnTo>
                  <a:lnTo>
                    <a:pt x="2640" y="2340"/>
                  </a:lnTo>
                  <a:lnTo>
                    <a:pt x="2636" y="2334"/>
                  </a:lnTo>
                  <a:lnTo>
                    <a:pt x="2620" y="2324"/>
                  </a:lnTo>
                  <a:lnTo>
                    <a:pt x="2614" y="2318"/>
                  </a:lnTo>
                  <a:lnTo>
                    <a:pt x="2610" y="2312"/>
                  </a:lnTo>
                  <a:lnTo>
                    <a:pt x="2606" y="2298"/>
                  </a:lnTo>
                  <a:close/>
                  <a:moveTo>
                    <a:pt x="2522" y="2632"/>
                  </a:moveTo>
                  <a:lnTo>
                    <a:pt x="2522" y="2632"/>
                  </a:lnTo>
                  <a:lnTo>
                    <a:pt x="2520" y="2634"/>
                  </a:lnTo>
                  <a:lnTo>
                    <a:pt x="2518" y="2634"/>
                  </a:lnTo>
                  <a:lnTo>
                    <a:pt x="2516" y="2638"/>
                  </a:lnTo>
                  <a:lnTo>
                    <a:pt x="2518" y="2640"/>
                  </a:lnTo>
                  <a:lnTo>
                    <a:pt x="2522" y="2654"/>
                  </a:lnTo>
                  <a:lnTo>
                    <a:pt x="2524" y="2670"/>
                  </a:lnTo>
                  <a:lnTo>
                    <a:pt x="2524" y="2674"/>
                  </a:lnTo>
                  <a:lnTo>
                    <a:pt x="2526" y="2680"/>
                  </a:lnTo>
                  <a:lnTo>
                    <a:pt x="2532" y="2684"/>
                  </a:lnTo>
                  <a:lnTo>
                    <a:pt x="2538" y="2688"/>
                  </a:lnTo>
                  <a:lnTo>
                    <a:pt x="2540" y="2688"/>
                  </a:lnTo>
                  <a:lnTo>
                    <a:pt x="2544" y="2688"/>
                  </a:lnTo>
                  <a:lnTo>
                    <a:pt x="2546" y="2686"/>
                  </a:lnTo>
                  <a:lnTo>
                    <a:pt x="2548" y="2684"/>
                  </a:lnTo>
                  <a:lnTo>
                    <a:pt x="2550" y="2678"/>
                  </a:lnTo>
                  <a:lnTo>
                    <a:pt x="2556" y="2664"/>
                  </a:lnTo>
                  <a:lnTo>
                    <a:pt x="2562" y="2650"/>
                  </a:lnTo>
                  <a:lnTo>
                    <a:pt x="2564" y="2634"/>
                  </a:lnTo>
                  <a:lnTo>
                    <a:pt x="2564" y="2632"/>
                  </a:lnTo>
                  <a:lnTo>
                    <a:pt x="2564" y="2628"/>
                  </a:lnTo>
                  <a:lnTo>
                    <a:pt x="2562" y="2626"/>
                  </a:lnTo>
                  <a:lnTo>
                    <a:pt x="2560" y="2626"/>
                  </a:lnTo>
                  <a:lnTo>
                    <a:pt x="2556" y="2626"/>
                  </a:lnTo>
                  <a:lnTo>
                    <a:pt x="2552" y="2630"/>
                  </a:lnTo>
                  <a:lnTo>
                    <a:pt x="2544" y="2632"/>
                  </a:lnTo>
                  <a:lnTo>
                    <a:pt x="2536" y="2632"/>
                  </a:lnTo>
                  <a:lnTo>
                    <a:pt x="2522" y="2632"/>
                  </a:lnTo>
                  <a:close/>
                  <a:moveTo>
                    <a:pt x="2478" y="958"/>
                  </a:moveTo>
                  <a:lnTo>
                    <a:pt x="2478" y="958"/>
                  </a:lnTo>
                  <a:lnTo>
                    <a:pt x="2476" y="954"/>
                  </a:lnTo>
                  <a:lnTo>
                    <a:pt x="2476" y="958"/>
                  </a:lnTo>
                  <a:lnTo>
                    <a:pt x="2476" y="962"/>
                  </a:lnTo>
                  <a:lnTo>
                    <a:pt x="2474" y="976"/>
                  </a:lnTo>
                  <a:lnTo>
                    <a:pt x="2468" y="992"/>
                  </a:lnTo>
                  <a:lnTo>
                    <a:pt x="2468" y="998"/>
                  </a:lnTo>
                  <a:lnTo>
                    <a:pt x="2470" y="1006"/>
                  </a:lnTo>
                  <a:lnTo>
                    <a:pt x="2472" y="1012"/>
                  </a:lnTo>
                  <a:lnTo>
                    <a:pt x="2474" y="1018"/>
                  </a:lnTo>
                  <a:lnTo>
                    <a:pt x="2476" y="1026"/>
                  </a:lnTo>
                  <a:lnTo>
                    <a:pt x="2476" y="1088"/>
                  </a:lnTo>
                  <a:lnTo>
                    <a:pt x="2476" y="1104"/>
                  </a:lnTo>
                  <a:lnTo>
                    <a:pt x="2476" y="1118"/>
                  </a:lnTo>
                  <a:lnTo>
                    <a:pt x="2478" y="1124"/>
                  </a:lnTo>
                  <a:lnTo>
                    <a:pt x="2484" y="1128"/>
                  </a:lnTo>
                  <a:lnTo>
                    <a:pt x="2498" y="1134"/>
                  </a:lnTo>
                  <a:lnTo>
                    <a:pt x="2502" y="1134"/>
                  </a:lnTo>
                  <a:lnTo>
                    <a:pt x="2500" y="1130"/>
                  </a:lnTo>
                  <a:lnTo>
                    <a:pt x="2490" y="1114"/>
                  </a:lnTo>
                  <a:lnTo>
                    <a:pt x="2486" y="1106"/>
                  </a:lnTo>
                  <a:lnTo>
                    <a:pt x="2486" y="1098"/>
                  </a:lnTo>
                  <a:lnTo>
                    <a:pt x="2486" y="1094"/>
                  </a:lnTo>
                  <a:lnTo>
                    <a:pt x="2486" y="1088"/>
                  </a:lnTo>
                  <a:lnTo>
                    <a:pt x="2488" y="1080"/>
                  </a:lnTo>
                  <a:lnTo>
                    <a:pt x="2492" y="1074"/>
                  </a:lnTo>
                  <a:lnTo>
                    <a:pt x="2496" y="1070"/>
                  </a:lnTo>
                  <a:lnTo>
                    <a:pt x="2498" y="1070"/>
                  </a:lnTo>
                  <a:lnTo>
                    <a:pt x="2500" y="1072"/>
                  </a:lnTo>
                  <a:lnTo>
                    <a:pt x="2502" y="1074"/>
                  </a:lnTo>
                  <a:lnTo>
                    <a:pt x="2502" y="1070"/>
                  </a:lnTo>
                  <a:lnTo>
                    <a:pt x="2488" y="1006"/>
                  </a:lnTo>
                  <a:lnTo>
                    <a:pt x="2486" y="990"/>
                  </a:lnTo>
                  <a:lnTo>
                    <a:pt x="2486" y="988"/>
                  </a:lnTo>
                  <a:lnTo>
                    <a:pt x="2482" y="972"/>
                  </a:lnTo>
                  <a:lnTo>
                    <a:pt x="2478" y="958"/>
                  </a:lnTo>
                  <a:close/>
                  <a:moveTo>
                    <a:pt x="2460" y="1170"/>
                  </a:moveTo>
                  <a:lnTo>
                    <a:pt x="2460" y="1170"/>
                  </a:lnTo>
                  <a:lnTo>
                    <a:pt x="2458" y="1176"/>
                  </a:lnTo>
                  <a:lnTo>
                    <a:pt x="2456" y="1182"/>
                  </a:lnTo>
                  <a:lnTo>
                    <a:pt x="2456" y="1196"/>
                  </a:lnTo>
                  <a:lnTo>
                    <a:pt x="2454" y="1204"/>
                  </a:lnTo>
                  <a:lnTo>
                    <a:pt x="2452" y="1212"/>
                  </a:lnTo>
                  <a:lnTo>
                    <a:pt x="2450" y="1216"/>
                  </a:lnTo>
                  <a:lnTo>
                    <a:pt x="2446" y="1224"/>
                  </a:lnTo>
                  <a:lnTo>
                    <a:pt x="2446" y="1232"/>
                  </a:lnTo>
                  <a:lnTo>
                    <a:pt x="2446" y="1236"/>
                  </a:lnTo>
                  <a:lnTo>
                    <a:pt x="2448" y="1238"/>
                  </a:lnTo>
                  <a:lnTo>
                    <a:pt x="2450" y="1236"/>
                  </a:lnTo>
                  <a:lnTo>
                    <a:pt x="2460" y="1220"/>
                  </a:lnTo>
                  <a:lnTo>
                    <a:pt x="2464" y="1218"/>
                  </a:lnTo>
                  <a:lnTo>
                    <a:pt x="2466" y="1218"/>
                  </a:lnTo>
                  <a:lnTo>
                    <a:pt x="2468" y="1218"/>
                  </a:lnTo>
                  <a:lnTo>
                    <a:pt x="2472" y="1220"/>
                  </a:lnTo>
                  <a:lnTo>
                    <a:pt x="2480" y="1228"/>
                  </a:lnTo>
                  <a:lnTo>
                    <a:pt x="2482" y="1230"/>
                  </a:lnTo>
                  <a:lnTo>
                    <a:pt x="2484" y="1230"/>
                  </a:lnTo>
                  <a:lnTo>
                    <a:pt x="2486" y="1228"/>
                  </a:lnTo>
                  <a:lnTo>
                    <a:pt x="2488" y="1226"/>
                  </a:lnTo>
                  <a:lnTo>
                    <a:pt x="2492" y="1220"/>
                  </a:lnTo>
                  <a:lnTo>
                    <a:pt x="2496" y="1214"/>
                  </a:lnTo>
                  <a:lnTo>
                    <a:pt x="2502" y="1210"/>
                  </a:lnTo>
                  <a:lnTo>
                    <a:pt x="2508" y="1208"/>
                  </a:lnTo>
                  <a:lnTo>
                    <a:pt x="2520" y="1198"/>
                  </a:lnTo>
                  <a:lnTo>
                    <a:pt x="2528" y="1190"/>
                  </a:lnTo>
                  <a:lnTo>
                    <a:pt x="2530" y="1188"/>
                  </a:lnTo>
                  <a:lnTo>
                    <a:pt x="2530" y="1186"/>
                  </a:lnTo>
                  <a:lnTo>
                    <a:pt x="2528" y="1184"/>
                  </a:lnTo>
                  <a:lnTo>
                    <a:pt x="2526" y="1184"/>
                  </a:lnTo>
                  <a:lnTo>
                    <a:pt x="2522" y="1184"/>
                  </a:lnTo>
                  <a:lnTo>
                    <a:pt x="2506" y="1182"/>
                  </a:lnTo>
                  <a:lnTo>
                    <a:pt x="2492" y="1178"/>
                  </a:lnTo>
                  <a:lnTo>
                    <a:pt x="2478" y="1170"/>
                  </a:lnTo>
                  <a:lnTo>
                    <a:pt x="2472" y="1168"/>
                  </a:lnTo>
                  <a:lnTo>
                    <a:pt x="2466" y="1168"/>
                  </a:lnTo>
                  <a:lnTo>
                    <a:pt x="2460" y="1170"/>
                  </a:lnTo>
                  <a:close/>
                  <a:moveTo>
                    <a:pt x="2438" y="1284"/>
                  </a:moveTo>
                  <a:lnTo>
                    <a:pt x="2438" y="1284"/>
                  </a:lnTo>
                  <a:lnTo>
                    <a:pt x="2432" y="1300"/>
                  </a:lnTo>
                  <a:lnTo>
                    <a:pt x="2430" y="1304"/>
                  </a:lnTo>
                  <a:lnTo>
                    <a:pt x="2426" y="1310"/>
                  </a:lnTo>
                  <a:lnTo>
                    <a:pt x="2420" y="1316"/>
                  </a:lnTo>
                  <a:lnTo>
                    <a:pt x="2414" y="1318"/>
                  </a:lnTo>
                  <a:lnTo>
                    <a:pt x="2400" y="1326"/>
                  </a:lnTo>
                  <a:lnTo>
                    <a:pt x="2374" y="1346"/>
                  </a:lnTo>
                  <a:lnTo>
                    <a:pt x="2368" y="1350"/>
                  </a:lnTo>
                  <a:lnTo>
                    <a:pt x="2360" y="1350"/>
                  </a:lnTo>
                  <a:lnTo>
                    <a:pt x="2356" y="1350"/>
                  </a:lnTo>
                  <a:lnTo>
                    <a:pt x="2340" y="1354"/>
                  </a:lnTo>
                  <a:lnTo>
                    <a:pt x="2326" y="1358"/>
                  </a:lnTo>
                  <a:lnTo>
                    <a:pt x="2320" y="1362"/>
                  </a:lnTo>
                  <a:lnTo>
                    <a:pt x="2318" y="1366"/>
                  </a:lnTo>
                  <a:lnTo>
                    <a:pt x="2322" y="1378"/>
                  </a:lnTo>
                  <a:lnTo>
                    <a:pt x="2326" y="1392"/>
                  </a:lnTo>
                  <a:lnTo>
                    <a:pt x="2328" y="1394"/>
                  </a:lnTo>
                  <a:lnTo>
                    <a:pt x="2330" y="1396"/>
                  </a:lnTo>
                  <a:lnTo>
                    <a:pt x="2332" y="1396"/>
                  </a:lnTo>
                  <a:lnTo>
                    <a:pt x="2334" y="1394"/>
                  </a:lnTo>
                  <a:lnTo>
                    <a:pt x="2342" y="1386"/>
                  </a:lnTo>
                  <a:lnTo>
                    <a:pt x="2348" y="1382"/>
                  </a:lnTo>
                  <a:lnTo>
                    <a:pt x="2354" y="1380"/>
                  </a:lnTo>
                  <a:lnTo>
                    <a:pt x="2358" y="1378"/>
                  </a:lnTo>
                  <a:lnTo>
                    <a:pt x="2362" y="1376"/>
                  </a:lnTo>
                  <a:lnTo>
                    <a:pt x="2366" y="1374"/>
                  </a:lnTo>
                  <a:lnTo>
                    <a:pt x="2368" y="1376"/>
                  </a:lnTo>
                  <a:lnTo>
                    <a:pt x="2370" y="1376"/>
                  </a:lnTo>
                  <a:lnTo>
                    <a:pt x="2374" y="1374"/>
                  </a:lnTo>
                  <a:lnTo>
                    <a:pt x="2382" y="1366"/>
                  </a:lnTo>
                  <a:lnTo>
                    <a:pt x="2388" y="1362"/>
                  </a:lnTo>
                  <a:lnTo>
                    <a:pt x="2392" y="1360"/>
                  </a:lnTo>
                  <a:lnTo>
                    <a:pt x="2404" y="1360"/>
                  </a:lnTo>
                  <a:lnTo>
                    <a:pt x="2408" y="1360"/>
                  </a:lnTo>
                  <a:lnTo>
                    <a:pt x="2422" y="1360"/>
                  </a:lnTo>
                  <a:lnTo>
                    <a:pt x="2432" y="1360"/>
                  </a:lnTo>
                  <a:lnTo>
                    <a:pt x="2436" y="1360"/>
                  </a:lnTo>
                  <a:lnTo>
                    <a:pt x="2440" y="1356"/>
                  </a:lnTo>
                  <a:lnTo>
                    <a:pt x="2444" y="1350"/>
                  </a:lnTo>
                  <a:lnTo>
                    <a:pt x="2446" y="1342"/>
                  </a:lnTo>
                  <a:lnTo>
                    <a:pt x="2446" y="1330"/>
                  </a:lnTo>
                  <a:lnTo>
                    <a:pt x="2446" y="1322"/>
                  </a:lnTo>
                  <a:lnTo>
                    <a:pt x="2450" y="1314"/>
                  </a:lnTo>
                  <a:lnTo>
                    <a:pt x="2452" y="1308"/>
                  </a:lnTo>
                  <a:lnTo>
                    <a:pt x="2458" y="1294"/>
                  </a:lnTo>
                  <a:lnTo>
                    <a:pt x="2462" y="1280"/>
                  </a:lnTo>
                  <a:lnTo>
                    <a:pt x="2464" y="1272"/>
                  </a:lnTo>
                  <a:lnTo>
                    <a:pt x="2460" y="1266"/>
                  </a:lnTo>
                  <a:lnTo>
                    <a:pt x="2450" y="1250"/>
                  </a:lnTo>
                  <a:lnTo>
                    <a:pt x="2448" y="1246"/>
                  </a:lnTo>
                  <a:lnTo>
                    <a:pt x="2446" y="1246"/>
                  </a:lnTo>
                  <a:lnTo>
                    <a:pt x="2446" y="1248"/>
                  </a:lnTo>
                  <a:lnTo>
                    <a:pt x="2444" y="1260"/>
                  </a:lnTo>
                  <a:lnTo>
                    <a:pt x="2438" y="1284"/>
                  </a:lnTo>
                  <a:close/>
                </a:path>
              </a:pathLst>
            </a:custGeom>
            <a:grpFill/>
            <a:ln w="6350" cmpd="sng">
              <a:solidFill>
                <a:srgbClr val="FFFFFF"/>
              </a:solidFill>
              <a:round/>
              <a:headEnd/>
              <a:tailEnd/>
            </a:ln>
            <a:effectLst/>
          </p:spPr>
          <p:txBody>
            <a:bodyPr/>
            <a:lstStyle/>
            <a:p>
              <a:pPr defTabSz="599002" eaLnBrk="0" fontAlgn="base" hangingPunct="0">
                <a:spcBef>
                  <a:spcPct val="0"/>
                </a:spcBef>
                <a:spcAft>
                  <a:spcPct val="0"/>
                </a:spcAft>
                <a:buClr>
                  <a:srgbClr val="000000"/>
                </a:buClr>
                <a:buSzPct val="100000"/>
                <a:defRPr/>
              </a:pPr>
              <a:endParaRPr lang="en-US" sz="3200" kern="0" dirty="0">
                <a:solidFill>
                  <a:srgbClr val="FFFFFF"/>
                </a:solidFill>
                <a:latin typeface="Arial" charset="0"/>
                <a:ea typeface="Lucida Sans Unicode" charset="0"/>
                <a:cs typeface="Lucida Sans Unicode" charset="0"/>
              </a:endParaRPr>
            </a:p>
          </p:txBody>
        </p:sp>
        <p:sp>
          <p:nvSpPr>
            <p:cNvPr id="32" name="Freeform 31"/>
            <p:cNvSpPr>
              <a:spLocks noEditPoints="1"/>
            </p:cNvSpPr>
            <p:nvPr/>
          </p:nvSpPr>
          <p:spPr bwMode="auto">
            <a:xfrm>
              <a:off x="100012" y="1304013"/>
              <a:ext cx="3509963" cy="4791076"/>
            </a:xfrm>
            <a:custGeom>
              <a:avLst/>
              <a:gdLst>
                <a:gd name="T0" fmla="*/ 1757 w 2211"/>
                <a:gd name="T1" fmla="*/ 431 h 3018"/>
                <a:gd name="T2" fmla="*/ 1780 w 2211"/>
                <a:gd name="T3" fmla="*/ 502 h 3018"/>
                <a:gd name="T4" fmla="*/ 1792 w 2211"/>
                <a:gd name="T5" fmla="*/ 608 h 3018"/>
                <a:gd name="T6" fmla="*/ 1954 w 2211"/>
                <a:gd name="T7" fmla="*/ 711 h 3018"/>
                <a:gd name="T8" fmla="*/ 2035 w 2211"/>
                <a:gd name="T9" fmla="*/ 540 h 3018"/>
                <a:gd name="T10" fmla="*/ 2203 w 2211"/>
                <a:gd name="T11" fmla="*/ 366 h 3018"/>
                <a:gd name="T12" fmla="*/ 2188 w 2211"/>
                <a:gd name="T13" fmla="*/ 325 h 3018"/>
                <a:gd name="T14" fmla="*/ 2153 w 2211"/>
                <a:gd name="T15" fmla="*/ 272 h 3018"/>
                <a:gd name="T16" fmla="*/ 2085 w 2211"/>
                <a:gd name="T17" fmla="*/ 202 h 3018"/>
                <a:gd name="T18" fmla="*/ 2002 w 2211"/>
                <a:gd name="T19" fmla="*/ 129 h 3018"/>
                <a:gd name="T20" fmla="*/ 1934 w 2211"/>
                <a:gd name="T21" fmla="*/ 108 h 3018"/>
                <a:gd name="T22" fmla="*/ 1737 w 2211"/>
                <a:gd name="T23" fmla="*/ 207 h 3018"/>
                <a:gd name="T24" fmla="*/ 1288 w 2211"/>
                <a:gd name="T25" fmla="*/ 159 h 3018"/>
                <a:gd name="T26" fmla="*/ 1303 w 2211"/>
                <a:gd name="T27" fmla="*/ 194 h 3018"/>
                <a:gd name="T28" fmla="*/ 1356 w 2211"/>
                <a:gd name="T29" fmla="*/ 207 h 3018"/>
                <a:gd name="T30" fmla="*/ 1364 w 2211"/>
                <a:gd name="T31" fmla="*/ 156 h 3018"/>
                <a:gd name="T32" fmla="*/ 1374 w 2211"/>
                <a:gd name="T33" fmla="*/ 66 h 3018"/>
                <a:gd name="T34" fmla="*/ 1361 w 2211"/>
                <a:gd name="T35" fmla="*/ 3 h 3018"/>
                <a:gd name="T36" fmla="*/ 1319 w 2211"/>
                <a:gd name="T37" fmla="*/ 13 h 3018"/>
                <a:gd name="T38" fmla="*/ 1266 w 2211"/>
                <a:gd name="T39" fmla="*/ 58 h 3018"/>
                <a:gd name="T40" fmla="*/ 1248 w 2211"/>
                <a:gd name="T41" fmla="*/ 81 h 3018"/>
                <a:gd name="T42" fmla="*/ 1253 w 2211"/>
                <a:gd name="T43" fmla="*/ 144 h 3018"/>
                <a:gd name="T44" fmla="*/ 1268 w 2211"/>
                <a:gd name="T45" fmla="*/ 227 h 3018"/>
                <a:gd name="T46" fmla="*/ 1379 w 2211"/>
                <a:gd name="T47" fmla="*/ 252 h 3018"/>
                <a:gd name="T48" fmla="*/ 1271 w 2211"/>
                <a:gd name="T49" fmla="*/ 217 h 3018"/>
                <a:gd name="T50" fmla="*/ 1172 w 2211"/>
                <a:gd name="T51" fmla="*/ 1629 h 3018"/>
                <a:gd name="T52" fmla="*/ 1677 w 2211"/>
                <a:gd name="T53" fmla="*/ 1170 h 3018"/>
                <a:gd name="T54" fmla="*/ 1500 w 2211"/>
                <a:gd name="T55" fmla="*/ 703 h 3018"/>
                <a:gd name="T56" fmla="*/ 1437 w 2211"/>
                <a:gd name="T57" fmla="*/ 376 h 3018"/>
                <a:gd name="T58" fmla="*/ 1520 w 2211"/>
                <a:gd name="T59" fmla="*/ 509 h 3018"/>
                <a:gd name="T60" fmla="*/ 1606 w 2211"/>
                <a:gd name="T61" fmla="*/ 540 h 3018"/>
                <a:gd name="T62" fmla="*/ 1674 w 2211"/>
                <a:gd name="T63" fmla="*/ 527 h 3018"/>
                <a:gd name="T64" fmla="*/ 1694 w 2211"/>
                <a:gd name="T65" fmla="*/ 502 h 3018"/>
                <a:gd name="T66" fmla="*/ 1659 w 2211"/>
                <a:gd name="T67" fmla="*/ 446 h 3018"/>
                <a:gd name="T68" fmla="*/ 1634 w 2211"/>
                <a:gd name="T69" fmla="*/ 388 h 3018"/>
                <a:gd name="T70" fmla="*/ 1553 w 2211"/>
                <a:gd name="T71" fmla="*/ 345 h 3018"/>
                <a:gd name="T72" fmla="*/ 1442 w 2211"/>
                <a:gd name="T73" fmla="*/ 300 h 3018"/>
                <a:gd name="T74" fmla="*/ 1341 w 2211"/>
                <a:gd name="T75" fmla="*/ 330 h 3018"/>
                <a:gd name="T76" fmla="*/ 1319 w 2211"/>
                <a:gd name="T77" fmla="*/ 386 h 3018"/>
                <a:gd name="T78" fmla="*/ 1182 w 2211"/>
                <a:gd name="T79" fmla="*/ 424 h 3018"/>
                <a:gd name="T80" fmla="*/ 1172 w 2211"/>
                <a:gd name="T81" fmla="*/ 308 h 3018"/>
                <a:gd name="T82" fmla="*/ 1112 w 2211"/>
                <a:gd name="T83" fmla="*/ 315 h 3018"/>
                <a:gd name="T84" fmla="*/ 1024 w 2211"/>
                <a:gd name="T85" fmla="*/ 333 h 3018"/>
                <a:gd name="T86" fmla="*/ 1034 w 2211"/>
                <a:gd name="T87" fmla="*/ 383 h 3018"/>
                <a:gd name="T88" fmla="*/ 1129 w 2211"/>
                <a:gd name="T89" fmla="*/ 429 h 3018"/>
                <a:gd name="T90" fmla="*/ 451 w 2211"/>
                <a:gd name="T91" fmla="*/ 378 h 3018"/>
                <a:gd name="T92" fmla="*/ 156 w 2211"/>
                <a:gd name="T93" fmla="*/ 840 h 3018"/>
                <a:gd name="T94" fmla="*/ 837 w 2211"/>
                <a:gd name="T95" fmla="*/ 1417 h 3018"/>
                <a:gd name="T96" fmla="*/ 1256 w 2211"/>
                <a:gd name="T97" fmla="*/ 1755 h 3018"/>
                <a:gd name="T98" fmla="*/ 1629 w 2211"/>
                <a:gd name="T99" fmla="*/ 1679 h 3018"/>
                <a:gd name="T100" fmla="*/ 1553 w 2211"/>
                <a:gd name="T101" fmla="*/ 1654 h 3018"/>
                <a:gd name="T102" fmla="*/ 1414 w 2211"/>
                <a:gd name="T103" fmla="*/ 1851 h 3018"/>
                <a:gd name="T104" fmla="*/ 1891 w 2211"/>
                <a:gd name="T105" fmla="*/ 1893 h 3018"/>
                <a:gd name="T106" fmla="*/ 1591 w 2211"/>
                <a:gd name="T107" fmla="*/ 1795 h 3018"/>
                <a:gd name="T108" fmla="*/ 1435 w 2211"/>
                <a:gd name="T109" fmla="*/ 2057 h 3018"/>
                <a:gd name="T110" fmla="*/ 1629 w 2211"/>
                <a:gd name="T111" fmla="*/ 2524 h 3018"/>
                <a:gd name="T112" fmla="*/ 1740 w 2211"/>
                <a:gd name="T113" fmla="*/ 2741 h 3018"/>
                <a:gd name="T114" fmla="*/ 2110 w 2211"/>
                <a:gd name="T115" fmla="*/ 2342 h 3018"/>
                <a:gd name="T116" fmla="*/ 1472 w 2211"/>
                <a:gd name="T117" fmla="*/ 562 h 3018"/>
                <a:gd name="T118" fmla="*/ 1394 w 2211"/>
                <a:gd name="T119" fmla="*/ 577 h 3018"/>
                <a:gd name="T120" fmla="*/ 978 w 2211"/>
                <a:gd name="T121" fmla="*/ 338 h 3018"/>
                <a:gd name="T122" fmla="*/ 1039 w 2211"/>
                <a:gd name="T123" fmla="*/ 250 h 30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11" h="3018">
                  <a:moveTo>
                    <a:pt x="1636" y="295"/>
                  </a:moveTo>
                  <a:lnTo>
                    <a:pt x="1639" y="300"/>
                  </a:lnTo>
                  <a:lnTo>
                    <a:pt x="1639" y="303"/>
                  </a:lnTo>
                  <a:lnTo>
                    <a:pt x="1639" y="308"/>
                  </a:lnTo>
                  <a:lnTo>
                    <a:pt x="1636" y="310"/>
                  </a:lnTo>
                  <a:lnTo>
                    <a:pt x="1636" y="313"/>
                  </a:lnTo>
                  <a:lnTo>
                    <a:pt x="1634" y="315"/>
                  </a:lnTo>
                  <a:lnTo>
                    <a:pt x="1636" y="320"/>
                  </a:lnTo>
                  <a:lnTo>
                    <a:pt x="1636" y="323"/>
                  </a:lnTo>
                  <a:lnTo>
                    <a:pt x="1641" y="328"/>
                  </a:lnTo>
                  <a:lnTo>
                    <a:pt x="1644" y="333"/>
                  </a:lnTo>
                  <a:lnTo>
                    <a:pt x="1649" y="335"/>
                  </a:lnTo>
                  <a:lnTo>
                    <a:pt x="1651" y="338"/>
                  </a:lnTo>
                  <a:lnTo>
                    <a:pt x="1656" y="340"/>
                  </a:lnTo>
                  <a:lnTo>
                    <a:pt x="1664" y="340"/>
                  </a:lnTo>
                  <a:lnTo>
                    <a:pt x="1669" y="340"/>
                  </a:lnTo>
                  <a:lnTo>
                    <a:pt x="1679" y="340"/>
                  </a:lnTo>
                  <a:lnTo>
                    <a:pt x="1687" y="338"/>
                  </a:lnTo>
                  <a:lnTo>
                    <a:pt x="1697" y="338"/>
                  </a:lnTo>
                  <a:lnTo>
                    <a:pt x="1704" y="338"/>
                  </a:lnTo>
                  <a:lnTo>
                    <a:pt x="1712" y="338"/>
                  </a:lnTo>
                  <a:lnTo>
                    <a:pt x="1719" y="340"/>
                  </a:lnTo>
                  <a:lnTo>
                    <a:pt x="1724" y="343"/>
                  </a:lnTo>
                  <a:lnTo>
                    <a:pt x="1729" y="348"/>
                  </a:lnTo>
                  <a:lnTo>
                    <a:pt x="1732" y="356"/>
                  </a:lnTo>
                  <a:lnTo>
                    <a:pt x="1737" y="363"/>
                  </a:lnTo>
                  <a:lnTo>
                    <a:pt x="1740" y="368"/>
                  </a:lnTo>
                  <a:lnTo>
                    <a:pt x="1745" y="373"/>
                  </a:lnTo>
                  <a:lnTo>
                    <a:pt x="1750" y="378"/>
                  </a:lnTo>
                  <a:lnTo>
                    <a:pt x="1752" y="386"/>
                  </a:lnTo>
                  <a:lnTo>
                    <a:pt x="1757" y="391"/>
                  </a:lnTo>
                  <a:lnTo>
                    <a:pt x="1760" y="401"/>
                  </a:lnTo>
                  <a:lnTo>
                    <a:pt x="1760" y="411"/>
                  </a:lnTo>
                  <a:lnTo>
                    <a:pt x="1760" y="424"/>
                  </a:lnTo>
                  <a:lnTo>
                    <a:pt x="1757" y="431"/>
                  </a:lnTo>
                  <a:lnTo>
                    <a:pt x="1757" y="439"/>
                  </a:lnTo>
                  <a:lnTo>
                    <a:pt x="1757" y="444"/>
                  </a:lnTo>
                  <a:lnTo>
                    <a:pt x="1757" y="449"/>
                  </a:lnTo>
                  <a:lnTo>
                    <a:pt x="1757" y="451"/>
                  </a:lnTo>
                  <a:lnTo>
                    <a:pt x="1760" y="451"/>
                  </a:lnTo>
                  <a:lnTo>
                    <a:pt x="1765" y="454"/>
                  </a:lnTo>
                  <a:lnTo>
                    <a:pt x="1770" y="454"/>
                  </a:lnTo>
                  <a:lnTo>
                    <a:pt x="1775" y="454"/>
                  </a:lnTo>
                  <a:lnTo>
                    <a:pt x="1777" y="456"/>
                  </a:lnTo>
                  <a:lnTo>
                    <a:pt x="1782" y="456"/>
                  </a:lnTo>
                  <a:lnTo>
                    <a:pt x="1782" y="459"/>
                  </a:lnTo>
                  <a:lnTo>
                    <a:pt x="1782" y="461"/>
                  </a:lnTo>
                  <a:lnTo>
                    <a:pt x="1780" y="464"/>
                  </a:lnTo>
                  <a:lnTo>
                    <a:pt x="1772" y="464"/>
                  </a:lnTo>
                  <a:lnTo>
                    <a:pt x="1767" y="466"/>
                  </a:lnTo>
                  <a:lnTo>
                    <a:pt x="1765" y="469"/>
                  </a:lnTo>
                  <a:lnTo>
                    <a:pt x="1765" y="471"/>
                  </a:lnTo>
                  <a:lnTo>
                    <a:pt x="1767" y="471"/>
                  </a:lnTo>
                  <a:lnTo>
                    <a:pt x="1770" y="474"/>
                  </a:lnTo>
                  <a:lnTo>
                    <a:pt x="1775" y="477"/>
                  </a:lnTo>
                  <a:lnTo>
                    <a:pt x="1777" y="477"/>
                  </a:lnTo>
                  <a:lnTo>
                    <a:pt x="1775" y="477"/>
                  </a:lnTo>
                  <a:lnTo>
                    <a:pt x="1770" y="477"/>
                  </a:lnTo>
                  <a:lnTo>
                    <a:pt x="1765" y="479"/>
                  </a:lnTo>
                  <a:lnTo>
                    <a:pt x="1762" y="482"/>
                  </a:lnTo>
                  <a:lnTo>
                    <a:pt x="1757" y="484"/>
                  </a:lnTo>
                  <a:lnTo>
                    <a:pt x="1755" y="487"/>
                  </a:lnTo>
                  <a:lnTo>
                    <a:pt x="1755" y="489"/>
                  </a:lnTo>
                  <a:lnTo>
                    <a:pt x="1757" y="494"/>
                  </a:lnTo>
                  <a:lnTo>
                    <a:pt x="1762" y="497"/>
                  </a:lnTo>
                  <a:lnTo>
                    <a:pt x="1767" y="499"/>
                  </a:lnTo>
                  <a:lnTo>
                    <a:pt x="1772" y="502"/>
                  </a:lnTo>
                  <a:lnTo>
                    <a:pt x="1780" y="502"/>
                  </a:lnTo>
                  <a:lnTo>
                    <a:pt x="1785" y="502"/>
                  </a:lnTo>
                  <a:lnTo>
                    <a:pt x="1790" y="499"/>
                  </a:lnTo>
                  <a:lnTo>
                    <a:pt x="1792" y="497"/>
                  </a:lnTo>
                  <a:lnTo>
                    <a:pt x="1795" y="494"/>
                  </a:lnTo>
                  <a:lnTo>
                    <a:pt x="1798" y="492"/>
                  </a:lnTo>
                  <a:lnTo>
                    <a:pt x="1800" y="489"/>
                  </a:lnTo>
                  <a:lnTo>
                    <a:pt x="1800" y="487"/>
                  </a:lnTo>
                  <a:lnTo>
                    <a:pt x="1803" y="484"/>
                  </a:lnTo>
                  <a:lnTo>
                    <a:pt x="1805" y="484"/>
                  </a:lnTo>
                  <a:lnTo>
                    <a:pt x="1808" y="484"/>
                  </a:lnTo>
                  <a:lnTo>
                    <a:pt x="1810" y="482"/>
                  </a:lnTo>
                  <a:lnTo>
                    <a:pt x="1815" y="487"/>
                  </a:lnTo>
                  <a:lnTo>
                    <a:pt x="1815" y="494"/>
                  </a:lnTo>
                  <a:lnTo>
                    <a:pt x="1815" y="504"/>
                  </a:lnTo>
                  <a:lnTo>
                    <a:pt x="1813" y="512"/>
                  </a:lnTo>
                  <a:lnTo>
                    <a:pt x="1810" y="514"/>
                  </a:lnTo>
                  <a:lnTo>
                    <a:pt x="1805" y="514"/>
                  </a:lnTo>
                  <a:lnTo>
                    <a:pt x="1803" y="517"/>
                  </a:lnTo>
                  <a:lnTo>
                    <a:pt x="1798" y="519"/>
                  </a:lnTo>
                  <a:lnTo>
                    <a:pt x="1792" y="522"/>
                  </a:lnTo>
                  <a:lnTo>
                    <a:pt x="1787" y="527"/>
                  </a:lnTo>
                  <a:lnTo>
                    <a:pt x="1785" y="529"/>
                  </a:lnTo>
                  <a:lnTo>
                    <a:pt x="1780" y="532"/>
                  </a:lnTo>
                  <a:lnTo>
                    <a:pt x="1777" y="537"/>
                  </a:lnTo>
                  <a:lnTo>
                    <a:pt x="1777" y="545"/>
                  </a:lnTo>
                  <a:lnTo>
                    <a:pt x="1775" y="555"/>
                  </a:lnTo>
                  <a:lnTo>
                    <a:pt x="1772" y="565"/>
                  </a:lnTo>
                  <a:lnTo>
                    <a:pt x="1772" y="572"/>
                  </a:lnTo>
                  <a:lnTo>
                    <a:pt x="1772" y="582"/>
                  </a:lnTo>
                  <a:lnTo>
                    <a:pt x="1775" y="587"/>
                  </a:lnTo>
                  <a:lnTo>
                    <a:pt x="1775" y="593"/>
                  </a:lnTo>
                  <a:lnTo>
                    <a:pt x="1777" y="598"/>
                  </a:lnTo>
                  <a:lnTo>
                    <a:pt x="1782" y="600"/>
                  </a:lnTo>
                  <a:lnTo>
                    <a:pt x="1787" y="605"/>
                  </a:lnTo>
                  <a:lnTo>
                    <a:pt x="1792" y="608"/>
                  </a:lnTo>
                  <a:lnTo>
                    <a:pt x="1795" y="613"/>
                  </a:lnTo>
                  <a:lnTo>
                    <a:pt x="1800" y="618"/>
                  </a:lnTo>
                  <a:lnTo>
                    <a:pt x="1803" y="625"/>
                  </a:lnTo>
                  <a:lnTo>
                    <a:pt x="1803" y="630"/>
                  </a:lnTo>
                  <a:lnTo>
                    <a:pt x="1803" y="638"/>
                  </a:lnTo>
                  <a:lnTo>
                    <a:pt x="1805" y="643"/>
                  </a:lnTo>
                  <a:lnTo>
                    <a:pt x="1810" y="648"/>
                  </a:lnTo>
                  <a:lnTo>
                    <a:pt x="1815" y="653"/>
                  </a:lnTo>
                  <a:lnTo>
                    <a:pt x="1820" y="658"/>
                  </a:lnTo>
                  <a:lnTo>
                    <a:pt x="1825" y="661"/>
                  </a:lnTo>
                  <a:lnTo>
                    <a:pt x="1833" y="666"/>
                  </a:lnTo>
                  <a:lnTo>
                    <a:pt x="1838" y="671"/>
                  </a:lnTo>
                  <a:lnTo>
                    <a:pt x="1843" y="673"/>
                  </a:lnTo>
                  <a:lnTo>
                    <a:pt x="1848" y="678"/>
                  </a:lnTo>
                  <a:lnTo>
                    <a:pt x="1856" y="683"/>
                  </a:lnTo>
                  <a:lnTo>
                    <a:pt x="1863" y="691"/>
                  </a:lnTo>
                  <a:lnTo>
                    <a:pt x="1871" y="693"/>
                  </a:lnTo>
                  <a:lnTo>
                    <a:pt x="1881" y="698"/>
                  </a:lnTo>
                  <a:lnTo>
                    <a:pt x="1888" y="698"/>
                  </a:lnTo>
                  <a:lnTo>
                    <a:pt x="1896" y="698"/>
                  </a:lnTo>
                  <a:lnTo>
                    <a:pt x="1903" y="696"/>
                  </a:lnTo>
                  <a:lnTo>
                    <a:pt x="1908" y="696"/>
                  </a:lnTo>
                  <a:lnTo>
                    <a:pt x="1914" y="696"/>
                  </a:lnTo>
                  <a:lnTo>
                    <a:pt x="1919" y="696"/>
                  </a:lnTo>
                  <a:lnTo>
                    <a:pt x="1924" y="698"/>
                  </a:lnTo>
                  <a:lnTo>
                    <a:pt x="1926" y="701"/>
                  </a:lnTo>
                  <a:lnTo>
                    <a:pt x="1929" y="703"/>
                  </a:lnTo>
                  <a:lnTo>
                    <a:pt x="1931" y="706"/>
                  </a:lnTo>
                  <a:lnTo>
                    <a:pt x="1931" y="708"/>
                  </a:lnTo>
                  <a:lnTo>
                    <a:pt x="1934" y="708"/>
                  </a:lnTo>
                  <a:lnTo>
                    <a:pt x="1936" y="711"/>
                  </a:lnTo>
                  <a:lnTo>
                    <a:pt x="1939" y="711"/>
                  </a:lnTo>
                  <a:lnTo>
                    <a:pt x="1944" y="711"/>
                  </a:lnTo>
                  <a:lnTo>
                    <a:pt x="1949" y="711"/>
                  </a:lnTo>
                  <a:lnTo>
                    <a:pt x="1954" y="711"/>
                  </a:lnTo>
                  <a:lnTo>
                    <a:pt x="1956" y="711"/>
                  </a:lnTo>
                  <a:lnTo>
                    <a:pt x="1964" y="708"/>
                  </a:lnTo>
                  <a:lnTo>
                    <a:pt x="1966" y="708"/>
                  </a:lnTo>
                  <a:lnTo>
                    <a:pt x="1971" y="706"/>
                  </a:lnTo>
                  <a:lnTo>
                    <a:pt x="1977" y="703"/>
                  </a:lnTo>
                  <a:lnTo>
                    <a:pt x="1979" y="701"/>
                  </a:lnTo>
                  <a:lnTo>
                    <a:pt x="1982" y="698"/>
                  </a:lnTo>
                  <a:lnTo>
                    <a:pt x="1984" y="693"/>
                  </a:lnTo>
                  <a:lnTo>
                    <a:pt x="1984" y="691"/>
                  </a:lnTo>
                  <a:lnTo>
                    <a:pt x="1984" y="681"/>
                  </a:lnTo>
                  <a:lnTo>
                    <a:pt x="1984" y="673"/>
                  </a:lnTo>
                  <a:lnTo>
                    <a:pt x="1984" y="668"/>
                  </a:lnTo>
                  <a:lnTo>
                    <a:pt x="1984" y="666"/>
                  </a:lnTo>
                  <a:lnTo>
                    <a:pt x="1984" y="661"/>
                  </a:lnTo>
                  <a:lnTo>
                    <a:pt x="1987" y="658"/>
                  </a:lnTo>
                  <a:lnTo>
                    <a:pt x="1989" y="656"/>
                  </a:lnTo>
                  <a:lnTo>
                    <a:pt x="1992" y="653"/>
                  </a:lnTo>
                  <a:lnTo>
                    <a:pt x="1994" y="648"/>
                  </a:lnTo>
                  <a:lnTo>
                    <a:pt x="1992" y="640"/>
                  </a:lnTo>
                  <a:lnTo>
                    <a:pt x="1989" y="633"/>
                  </a:lnTo>
                  <a:lnTo>
                    <a:pt x="1989" y="628"/>
                  </a:lnTo>
                  <a:lnTo>
                    <a:pt x="1992" y="625"/>
                  </a:lnTo>
                  <a:lnTo>
                    <a:pt x="1994" y="620"/>
                  </a:lnTo>
                  <a:lnTo>
                    <a:pt x="1999" y="615"/>
                  </a:lnTo>
                  <a:lnTo>
                    <a:pt x="2004" y="608"/>
                  </a:lnTo>
                  <a:lnTo>
                    <a:pt x="2007" y="600"/>
                  </a:lnTo>
                  <a:lnTo>
                    <a:pt x="2009" y="593"/>
                  </a:lnTo>
                  <a:lnTo>
                    <a:pt x="2012" y="585"/>
                  </a:lnTo>
                  <a:lnTo>
                    <a:pt x="2009" y="580"/>
                  </a:lnTo>
                  <a:lnTo>
                    <a:pt x="2009" y="572"/>
                  </a:lnTo>
                  <a:lnTo>
                    <a:pt x="2012" y="565"/>
                  </a:lnTo>
                  <a:lnTo>
                    <a:pt x="2014" y="560"/>
                  </a:lnTo>
                  <a:lnTo>
                    <a:pt x="2022" y="552"/>
                  </a:lnTo>
                  <a:lnTo>
                    <a:pt x="2027" y="545"/>
                  </a:lnTo>
                  <a:lnTo>
                    <a:pt x="2035" y="540"/>
                  </a:lnTo>
                  <a:lnTo>
                    <a:pt x="2042" y="535"/>
                  </a:lnTo>
                  <a:lnTo>
                    <a:pt x="2047" y="532"/>
                  </a:lnTo>
                  <a:lnTo>
                    <a:pt x="2052" y="529"/>
                  </a:lnTo>
                  <a:lnTo>
                    <a:pt x="2057" y="527"/>
                  </a:lnTo>
                  <a:lnTo>
                    <a:pt x="2065" y="524"/>
                  </a:lnTo>
                  <a:lnTo>
                    <a:pt x="2072" y="517"/>
                  </a:lnTo>
                  <a:lnTo>
                    <a:pt x="2080" y="512"/>
                  </a:lnTo>
                  <a:lnTo>
                    <a:pt x="2087" y="502"/>
                  </a:lnTo>
                  <a:lnTo>
                    <a:pt x="2093" y="494"/>
                  </a:lnTo>
                  <a:lnTo>
                    <a:pt x="2098" y="484"/>
                  </a:lnTo>
                  <a:lnTo>
                    <a:pt x="2100" y="474"/>
                  </a:lnTo>
                  <a:lnTo>
                    <a:pt x="2105" y="466"/>
                  </a:lnTo>
                  <a:lnTo>
                    <a:pt x="2108" y="461"/>
                  </a:lnTo>
                  <a:lnTo>
                    <a:pt x="2108" y="456"/>
                  </a:lnTo>
                  <a:lnTo>
                    <a:pt x="2113" y="454"/>
                  </a:lnTo>
                  <a:lnTo>
                    <a:pt x="2118" y="451"/>
                  </a:lnTo>
                  <a:lnTo>
                    <a:pt x="2123" y="449"/>
                  </a:lnTo>
                  <a:lnTo>
                    <a:pt x="2125" y="446"/>
                  </a:lnTo>
                  <a:lnTo>
                    <a:pt x="2130" y="444"/>
                  </a:lnTo>
                  <a:lnTo>
                    <a:pt x="2135" y="439"/>
                  </a:lnTo>
                  <a:lnTo>
                    <a:pt x="2140" y="434"/>
                  </a:lnTo>
                  <a:lnTo>
                    <a:pt x="2148" y="429"/>
                  </a:lnTo>
                  <a:lnTo>
                    <a:pt x="2156" y="424"/>
                  </a:lnTo>
                  <a:lnTo>
                    <a:pt x="2163" y="416"/>
                  </a:lnTo>
                  <a:lnTo>
                    <a:pt x="2171" y="411"/>
                  </a:lnTo>
                  <a:lnTo>
                    <a:pt x="2176" y="403"/>
                  </a:lnTo>
                  <a:lnTo>
                    <a:pt x="2183" y="396"/>
                  </a:lnTo>
                  <a:lnTo>
                    <a:pt x="2191" y="391"/>
                  </a:lnTo>
                  <a:lnTo>
                    <a:pt x="2196" y="386"/>
                  </a:lnTo>
                  <a:lnTo>
                    <a:pt x="2198" y="378"/>
                  </a:lnTo>
                  <a:lnTo>
                    <a:pt x="2203" y="376"/>
                  </a:lnTo>
                  <a:lnTo>
                    <a:pt x="2203" y="371"/>
                  </a:lnTo>
                  <a:lnTo>
                    <a:pt x="2206" y="368"/>
                  </a:lnTo>
                  <a:lnTo>
                    <a:pt x="2203" y="366"/>
                  </a:lnTo>
                  <a:lnTo>
                    <a:pt x="2196" y="363"/>
                  </a:lnTo>
                  <a:lnTo>
                    <a:pt x="2188" y="363"/>
                  </a:lnTo>
                  <a:lnTo>
                    <a:pt x="2178" y="366"/>
                  </a:lnTo>
                  <a:lnTo>
                    <a:pt x="2168" y="368"/>
                  </a:lnTo>
                  <a:lnTo>
                    <a:pt x="2161" y="371"/>
                  </a:lnTo>
                  <a:lnTo>
                    <a:pt x="2150" y="376"/>
                  </a:lnTo>
                  <a:lnTo>
                    <a:pt x="2143" y="381"/>
                  </a:lnTo>
                  <a:lnTo>
                    <a:pt x="2140" y="383"/>
                  </a:lnTo>
                  <a:lnTo>
                    <a:pt x="2140" y="381"/>
                  </a:lnTo>
                  <a:lnTo>
                    <a:pt x="2143" y="378"/>
                  </a:lnTo>
                  <a:lnTo>
                    <a:pt x="2145" y="376"/>
                  </a:lnTo>
                  <a:lnTo>
                    <a:pt x="2145" y="371"/>
                  </a:lnTo>
                  <a:lnTo>
                    <a:pt x="2143" y="366"/>
                  </a:lnTo>
                  <a:lnTo>
                    <a:pt x="2138" y="366"/>
                  </a:lnTo>
                  <a:lnTo>
                    <a:pt x="2128" y="366"/>
                  </a:lnTo>
                  <a:lnTo>
                    <a:pt x="2125" y="368"/>
                  </a:lnTo>
                  <a:lnTo>
                    <a:pt x="2125" y="366"/>
                  </a:lnTo>
                  <a:lnTo>
                    <a:pt x="2130" y="363"/>
                  </a:lnTo>
                  <a:lnTo>
                    <a:pt x="2140" y="358"/>
                  </a:lnTo>
                  <a:lnTo>
                    <a:pt x="2150" y="356"/>
                  </a:lnTo>
                  <a:lnTo>
                    <a:pt x="2158" y="353"/>
                  </a:lnTo>
                  <a:lnTo>
                    <a:pt x="2166" y="350"/>
                  </a:lnTo>
                  <a:lnTo>
                    <a:pt x="2171" y="353"/>
                  </a:lnTo>
                  <a:lnTo>
                    <a:pt x="2173" y="353"/>
                  </a:lnTo>
                  <a:lnTo>
                    <a:pt x="2178" y="356"/>
                  </a:lnTo>
                  <a:lnTo>
                    <a:pt x="2183" y="353"/>
                  </a:lnTo>
                  <a:lnTo>
                    <a:pt x="2188" y="353"/>
                  </a:lnTo>
                  <a:lnTo>
                    <a:pt x="2193" y="350"/>
                  </a:lnTo>
                  <a:lnTo>
                    <a:pt x="2198" y="345"/>
                  </a:lnTo>
                  <a:lnTo>
                    <a:pt x="2201" y="343"/>
                  </a:lnTo>
                  <a:lnTo>
                    <a:pt x="2201" y="338"/>
                  </a:lnTo>
                  <a:lnTo>
                    <a:pt x="2198" y="333"/>
                  </a:lnTo>
                  <a:lnTo>
                    <a:pt x="2196" y="330"/>
                  </a:lnTo>
                  <a:lnTo>
                    <a:pt x="2193" y="328"/>
                  </a:lnTo>
                  <a:lnTo>
                    <a:pt x="2188" y="325"/>
                  </a:lnTo>
                  <a:lnTo>
                    <a:pt x="2183" y="325"/>
                  </a:lnTo>
                  <a:lnTo>
                    <a:pt x="2176" y="323"/>
                  </a:lnTo>
                  <a:lnTo>
                    <a:pt x="2168" y="323"/>
                  </a:lnTo>
                  <a:lnTo>
                    <a:pt x="2161" y="323"/>
                  </a:lnTo>
                  <a:lnTo>
                    <a:pt x="2153" y="323"/>
                  </a:lnTo>
                  <a:lnTo>
                    <a:pt x="2145" y="323"/>
                  </a:lnTo>
                  <a:lnTo>
                    <a:pt x="2140" y="323"/>
                  </a:lnTo>
                  <a:lnTo>
                    <a:pt x="2138" y="325"/>
                  </a:lnTo>
                  <a:lnTo>
                    <a:pt x="2135" y="325"/>
                  </a:lnTo>
                  <a:lnTo>
                    <a:pt x="2135" y="323"/>
                  </a:lnTo>
                  <a:lnTo>
                    <a:pt x="2138" y="320"/>
                  </a:lnTo>
                  <a:lnTo>
                    <a:pt x="2143" y="318"/>
                  </a:lnTo>
                  <a:lnTo>
                    <a:pt x="2148" y="318"/>
                  </a:lnTo>
                  <a:lnTo>
                    <a:pt x="2153" y="318"/>
                  </a:lnTo>
                  <a:lnTo>
                    <a:pt x="2158" y="318"/>
                  </a:lnTo>
                  <a:lnTo>
                    <a:pt x="2161" y="315"/>
                  </a:lnTo>
                  <a:lnTo>
                    <a:pt x="2161" y="313"/>
                  </a:lnTo>
                  <a:lnTo>
                    <a:pt x="2156" y="310"/>
                  </a:lnTo>
                  <a:lnTo>
                    <a:pt x="2150" y="308"/>
                  </a:lnTo>
                  <a:lnTo>
                    <a:pt x="2145" y="305"/>
                  </a:lnTo>
                  <a:lnTo>
                    <a:pt x="2140" y="303"/>
                  </a:lnTo>
                  <a:lnTo>
                    <a:pt x="2135" y="303"/>
                  </a:lnTo>
                  <a:lnTo>
                    <a:pt x="2133" y="300"/>
                  </a:lnTo>
                  <a:lnTo>
                    <a:pt x="2133" y="298"/>
                  </a:lnTo>
                  <a:lnTo>
                    <a:pt x="2138" y="295"/>
                  </a:lnTo>
                  <a:lnTo>
                    <a:pt x="2143" y="292"/>
                  </a:lnTo>
                  <a:lnTo>
                    <a:pt x="2148" y="290"/>
                  </a:lnTo>
                  <a:lnTo>
                    <a:pt x="2150" y="285"/>
                  </a:lnTo>
                  <a:lnTo>
                    <a:pt x="2153" y="282"/>
                  </a:lnTo>
                  <a:lnTo>
                    <a:pt x="2156" y="277"/>
                  </a:lnTo>
                  <a:lnTo>
                    <a:pt x="2156" y="275"/>
                  </a:lnTo>
                  <a:lnTo>
                    <a:pt x="2153" y="272"/>
                  </a:lnTo>
                  <a:lnTo>
                    <a:pt x="2153" y="270"/>
                  </a:lnTo>
                  <a:lnTo>
                    <a:pt x="2150" y="267"/>
                  </a:lnTo>
                  <a:lnTo>
                    <a:pt x="2150" y="265"/>
                  </a:lnTo>
                  <a:lnTo>
                    <a:pt x="2150" y="260"/>
                  </a:lnTo>
                  <a:lnTo>
                    <a:pt x="2153" y="257"/>
                  </a:lnTo>
                  <a:lnTo>
                    <a:pt x="2153" y="255"/>
                  </a:lnTo>
                  <a:lnTo>
                    <a:pt x="2153" y="252"/>
                  </a:lnTo>
                  <a:lnTo>
                    <a:pt x="2150" y="250"/>
                  </a:lnTo>
                  <a:lnTo>
                    <a:pt x="2148" y="250"/>
                  </a:lnTo>
                  <a:lnTo>
                    <a:pt x="2143" y="247"/>
                  </a:lnTo>
                  <a:lnTo>
                    <a:pt x="2140" y="245"/>
                  </a:lnTo>
                  <a:lnTo>
                    <a:pt x="2140" y="242"/>
                  </a:lnTo>
                  <a:lnTo>
                    <a:pt x="2140" y="240"/>
                  </a:lnTo>
                  <a:lnTo>
                    <a:pt x="2140" y="237"/>
                  </a:lnTo>
                  <a:lnTo>
                    <a:pt x="2138" y="234"/>
                  </a:lnTo>
                  <a:lnTo>
                    <a:pt x="2133" y="234"/>
                  </a:lnTo>
                  <a:lnTo>
                    <a:pt x="2128" y="232"/>
                  </a:lnTo>
                  <a:lnTo>
                    <a:pt x="2120" y="232"/>
                  </a:lnTo>
                  <a:lnTo>
                    <a:pt x="2113" y="229"/>
                  </a:lnTo>
                  <a:lnTo>
                    <a:pt x="2105" y="229"/>
                  </a:lnTo>
                  <a:lnTo>
                    <a:pt x="2100" y="227"/>
                  </a:lnTo>
                  <a:lnTo>
                    <a:pt x="2095" y="224"/>
                  </a:lnTo>
                  <a:lnTo>
                    <a:pt x="2095" y="219"/>
                  </a:lnTo>
                  <a:lnTo>
                    <a:pt x="2100" y="217"/>
                  </a:lnTo>
                  <a:lnTo>
                    <a:pt x="2105" y="212"/>
                  </a:lnTo>
                  <a:lnTo>
                    <a:pt x="2108" y="207"/>
                  </a:lnTo>
                  <a:lnTo>
                    <a:pt x="2110" y="204"/>
                  </a:lnTo>
                  <a:lnTo>
                    <a:pt x="2108" y="202"/>
                  </a:lnTo>
                  <a:lnTo>
                    <a:pt x="2105" y="202"/>
                  </a:lnTo>
                  <a:lnTo>
                    <a:pt x="2103" y="199"/>
                  </a:lnTo>
                  <a:lnTo>
                    <a:pt x="2098" y="202"/>
                  </a:lnTo>
                  <a:lnTo>
                    <a:pt x="2093" y="202"/>
                  </a:lnTo>
                  <a:lnTo>
                    <a:pt x="2087" y="202"/>
                  </a:lnTo>
                  <a:lnTo>
                    <a:pt x="2085" y="202"/>
                  </a:lnTo>
                  <a:lnTo>
                    <a:pt x="2082" y="199"/>
                  </a:lnTo>
                  <a:lnTo>
                    <a:pt x="2082" y="197"/>
                  </a:lnTo>
                  <a:lnTo>
                    <a:pt x="2080" y="197"/>
                  </a:lnTo>
                  <a:lnTo>
                    <a:pt x="2077" y="194"/>
                  </a:lnTo>
                  <a:lnTo>
                    <a:pt x="2075" y="194"/>
                  </a:lnTo>
                  <a:lnTo>
                    <a:pt x="2070" y="194"/>
                  </a:lnTo>
                  <a:lnTo>
                    <a:pt x="2062" y="194"/>
                  </a:lnTo>
                  <a:lnTo>
                    <a:pt x="2055" y="184"/>
                  </a:lnTo>
                  <a:lnTo>
                    <a:pt x="2052" y="174"/>
                  </a:lnTo>
                  <a:lnTo>
                    <a:pt x="2050" y="161"/>
                  </a:lnTo>
                  <a:lnTo>
                    <a:pt x="2050" y="154"/>
                  </a:lnTo>
                  <a:lnTo>
                    <a:pt x="2050" y="146"/>
                  </a:lnTo>
                  <a:lnTo>
                    <a:pt x="2050" y="141"/>
                  </a:lnTo>
                  <a:lnTo>
                    <a:pt x="2047" y="134"/>
                  </a:lnTo>
                  <a:lnTo>
                    <a:pt x="2045" y="129"/>
                  </a:lnTo>
                  <a:lnTo>
                    <a:pt x="2045" y="121"/>
                  </a:lnTo>
                  <a:lnTo>
                    <a:pt x="2047" y="111"/>
                  </a:lnTo>
                  <a:lnTo>
                    <a:pt x="2047" y="103"/>
                  </a:lnTo>
                  <a:lnTo>
                    <a:pt x="2047" y="101"/>
                  </a:lnTo>
                  <a:lnTo>
                    <a:pt x="2045" y="98"/>
                  </a:lnTo>
                  <a:lnTo>
                    <a:pt x="2042" y="98"/>
                  </a:lnTo>
                  <a:lnTo>
                    <a:pt x="2040" y="96"/>
                  </a:lnTo>
                  <a:lnTo>
                    <a:pt x="2035" y="96"/>
                  </a:lnTo>
                  <a:lnTo>
                    <a:pt x="2032" y="98"/>
                  </a:lnTo>
                  <a:lnTo>
                    <a:pt x="2029" y="98"/>
                  </a:lnTo>
                  <a:lnTo>
                    <a:pt x="2027" y="98"/>
                  </a:lnTo>
                  <a:lnTo>
                    <a:pt x="2022" y="101"/>
                  </a:lnTo>
                  <a:lnTo>
                    <a:pt x="2017" y="103"/>
                  </a:lnTo>
                  <a:lnTo>
                    <a:pt x="2014" y="106"/>
                  </a:lnTo>
                  <a:lnTo>
                    <a:pt x="2012" y="111"/>
                  </a:lnTo>
                  <a:lnTo>
                    <a:pt x="2009" y="113"/>
                  </a:lnTo>
                  <a:lnTo>
                    <a:pt x="2007" y="116"/>
                  </a:lnTo>
                  <a:lnTo>
                    <a:pt x="2004" y="121"/>
                  </a:lnTo>
                  <a:lnTo>
                    <a:pt x="2004" y="124"/>
                  </a:lnTo>
                  <a:lnTo>
                    <a:pt x="2002" y="129"/>
                  </a:lnTo>
                  <a:lnTo>
                    <a:pt x="1999" y="131"/>
                  </a:lnTo>
                  <a:lnTo>
                    <a:pt x="1997" y="131"/>
                  </a:lnTo>
                  <a:lnTo>
                    <a:pt x="1994" y="131"/>
                  </a:lnTo>
                  <a:lnTo>
                    <a:pt x="1992" y="134"/>
                  </a:lnTo>
                  <a:lnTo>
                    <a:pt x="1992" y="131"/>
                  </a:lnTo>
                  <a:lnTo>
                    <a:pt x="1989" y="131"/>
                  </a:lnTo>
                  <a:lnTo>
                    <a:pt x="1987" y="129"/>
                  </a:lnTo>
                  <a:lnTo>
                    <a:pt x="1984" y="126"/>
                  </a:lnTo>
                  <a:lnTo>
                    <a:pt x="1982" y="126"/>
                  </a:lnTo>
                  <a:lnTo>
                    <a:pt x="1979" y="126"/>
                  </a:lnTo>
                  <a:lnTo>
                    <a:pt x="1977" y="129"/>
                  </a:lnTo>
                  <a:lnTo>
                    <a:pt x="1974" y="131"/>
                  </a:lnTo>
                  <a:lnTo>
                    <a:pt x="1971" y="134"/>
                  </a:lnTo>
                  <a:lnTo>
                    <a:pt x="1969" y="136"/>
                  </a:lnTo>
                  <a:lnTo>
                    <a:pt x="1964" y="141"/>
                  </a:lnTo>
                  <a:lnTo>
                    <a:pt x="1964" y="139"/>
                  </a:lnTo>
                  <a:lnTo>
                    <a:pt x="1964" y="136"/>
                  </a:lnTo>
                  <a:lnTo>
                    <a:pt x="1964" y="134"/>
                  </a:lnTo>
                  <a:lnTo>
                    <a:pt x="1961" y="131"/>
                  </a:lnTo>
                  <a:lnTo>
                    <a:pt x="1954" y="131"/>
                  </a:lnTo>
                  <a:lnTo>
                    <a:pt x="1946" y="134"/>
                  </a:lnTo>
                  <a:lnTo>
                    <a:pt x="1946" y="131"/>
                  </a:lnTo>
                  <a:lnTo>
                    <a:pt x="1951" y="129"/>
                  </a:lnTo>
                  <a:lnTo>
                    <a:pt x="1954" y="124"/>
                  </a:lnTo>
                  <a:lnTo>
                    <a:pt x="1959" y="119"/>
                  </a:lnTo>
                  <a:lnTo>
                    <a:pt x="1961" y="116"/>
                  </a:lnTo>
                  <a:lnTo>
                    <a:pt x="1964" y="111"/>
                  </a:lnTo>
                  <a:lnTo>
                    <a:pt x="1961" y="108"/>
                  </a:lnTo>
                  <a:lnTo>
                    <a:pt x="1954" y="108"/>
                  </a:lnTo>
                  <a:lnTo>
                    <a:pt x="1949" y="111"/>
                  </a:lnTo>
                  <a:lnTo>
                    <a:pt x="1944" y="111"/>
                  </a:lnTo>
                  <a:lnTo>
                    <a:pt x="1939" y="111"/>
                  </a:lnTo>
                  <a:lnTo>
                    <a:pt x="1934" y="108"/>
                  </a:lnTo>
                  <a:lnTo>
                    <a:pt x="1931" y="108"/>
                  </a:lnTo>
                  <a:lnTo>
                    <a:pt x="1926" y="108"/>
                  </a:lnTo>
                  <a:lnTo>
                    <a:pt x="1924" y="108"/>
                  </a:lnTo>
                  <a:lnTo>
                    <a:pt x="1919" y="108"/>
                  </a:lnTo>
                  <a:lnTo>
                    <a:pt x="1916" y="108"/>
                  </a:lnTo>
                  <a:lnTo>
                    <a:pt x="1914" y="111"/>
                  </a:lnTo>
                  <a:lnTo>
                    <a:pt x="1911" y="111"/>
                  </a:lnTo>
                  <a:lnTo>
                    <a:pt x="1906" y="111"/>
                  </a:lnTo>
                  <a:lnTo>
                    <a:pt x="1898" y="116"/>
                  </a:lnTo>
                  <a:lnTo>
                    <a:pt x="1888" y="121"/>
                  </a:lnTo>
                  <a:lnTo>
                    <a:pt x="1876" y="126"/>
                  </a:lnTo>
                  <a:lnTo>
                    <a:pt x="1866" y="129"/>
                  </a:lnTo>
                  <a:lnTo>
                    <a:pt x="1853" y="134"/>
                  </a:lnTo>
                  <a:lnTo>
                    <a:pt x="1845" y="139"/>
                  </a:lnTo>
                  <a:lnTo>
                    <a:pt x="1838" y="144"/>
                  </a:lnTo>
                  <a:lnTo>
                    <a:pt x="1835" y="149"/>
                  </a:lnTo>
                  <a:lnTo>
                    <a:pt x="1833" y="151"/>
                  </a:lnTo>
                  <a:lnTo>
                    <a:pt x="1830" y="156"/>
                  </a:lnTo>
                  <a:lnTo>
                    <a:pt x="1830" y="159"/>
                  </a:lnTo>
                  <a:lnTo>
                    <a:pt x="1828" y="161"/>
                  </a:lnTo>
                  <a:lnTo>
                    <a:pt x="1825" y="164"/>
                  </a:lnTo>
                  <a:lnTo>
                    <a:pt x="1820" y="166"/>
                  </a:lnTo>
                  <a:lnTo>
                    <a:pt x="1815" y="166"/>
                  </a:lnTo>
                  <a:lnTo>
                    <a:pt x="1808" y="166"/>
                  </a:lnTo>
                  <a:lnTo>
                    <a:pt x="1800" y="169"/>
                  </a:lnTo>
                  <a:lnTo>
                    <a:pt x="1792" y="169"/>
                  </a:lnTo>
                  <a:lnTo>
                    <a:pt x="1782" y="174"/>
                  </a:lnTo>
                  <a:lnTo>
                    <a:pt x="1775" y="176"/>
                  </a:lnTo>
                  <a:lnTo>
                    <a:pt x="1767" y="182"/>
                  </a:lnTo>
                  <a:lnTo>
                    <a:pt x="1760" y="184"/>
                  </a:lnTo>
                  <a:lnTo>
                    <a:pt x="1755" y="189"/>
                  </a:lnTo>
                  <a:lnTo>
                    <a:pt x="1752" y="192"/>
                  </a:lnTo>
                  <a:lnTo>
                    <a:pt x="1750" y="197"/>
                  </a:lnTo>
                  <a:lnTo>
                    <a:pt x="1745" y="202"/>
                  </a:lnTo>
                  <a:lnTo>
                    <a:pt x="1737" y="207"/>
                  </a:lnTo>
                  <a:lnTo>
                    <a:pt x="1727" y="212"/>
                  </a:lnTo>
                  <a:lnTo>
                    <a:pt x="1719" y="217"/>
                  </a:lnTo>
                  <a:lnTo>
                    <a:pt x="1712" y="222"/>
                  </a:lnTo>
                  <a:lnTo>
                    <a:pt x="1707" y="229"/>
                  </a:lnTo>
                  <a:lnTo>
                    <a:pt x="1704" y="234"/>
                  </a:lnTo>
                  <a:lnTo>
                    <a:pt x="1704" y="240"/>
                  </a:lnTo>
                  <a:lnTo>
                    <a:pt x="1702" y="247"/>
                  </a:lnTo>
                  <a:lnTo>
                    <a:pt x="1697" y="252"/>
                  </a:lnTo>
                  <a:lnTo>
                    <a:pt x="1692" y="255"/>
                  </a:lnTo>
                  <a:lnTo>
                    <a:pt x="1684" y="260"/>
                  </a:lnTo>
                  <a:lnTo>
                    <a:pt x="1677" y="262"/>
                  </a:lnTo>
                  <a:lnTo>
                    <a:pt x="1669" y="265"/>
                  </a:lnTo>
                  <a:lnTo>
                    <a:pt x="1659" y="267"/>
                  </a:lnTo>
                  <a:lnTo>
                    <a:pt x="1651" y="270"/>
                  </a:lnTo>
                  <a:lnTo>
                    <a:pt x="1646" y="272"/>
                  </a:lnTo>
                  <a:lnTo>
                    <a:pt x="1639" y="277"/>
                  </a:lnTo>
                  <a:lnTo>
                    <a:pt x="1636" y="280"/>
                  </a:lnTo>
                  <a:lnTo>
                    <a:pt x="1634" y="282"/>
                  </a:lnTo>
                  <a:lnTo>
                    <a:pt x="1634" y="287"/>
                  </a:lnTo>
                  <a:lnTo>
                    <a:pt x="1634" y="290"/>
                  </a:lnTo>
                  <a:lnTo>
                    <a:pt x="1636" y="295"/>
                  </a:lnTo>
                  <a:close/>
                  <a:moveTo>
                    <a:pt x="1258" y="159"/>
                  </a:moveTo>
                  <a:lnTo>
                    <a:pt x="1258" y="159"/>
                  </a:lnTo>
                  <a:lnTo>
                    <a:pt x="1261" y="159"/>
                  </a:lnTo>
                  <a:lnTo>
                    <a:pt x="1263" y="164"/>
                  </a:lnTo>
                  <a:lnTo>
                    <a:pt x="1271" y="166"/>
                  </a:lnTo>
                  <a:lnTo>
                    <a:pt x="1278" y="166"/>
                  </a:lnTo>
                  <a:lnTo>
                    <a:pt x="1283" y="161"/>
                  </a:lnTo>
                  <a:lnTo>
                    <a:pt x="1288" y="159"/>
                  </a:lnTo>
                  <a:lnTo>
                    <a:pt x="1291" y="156"/>
                  </a:lnTo>
                  <a:lnTo>
                    <a:pt x="1293" y="154"/>
                  </a:lnTo>
                  <a:lnTo>
                    <a:pt x="1296" y="156"/>
                  </a:lnTo>
                  <a:lnTo>
                    <a:pt x="1301" y="159"/>
                  </a:lnTo>
                  <a:lnTo>
                    <a:pt x="1306" y="164"/>
                  </a:lnTo>
                  <a:lnTo>
                    <a:pt x="1311" y="169"/>
                  </a:lnTo>
                  <a:lnTo>
                    <a:pt x="1316" y="174"/>
                  </a:lnTo>
                  <a:lnTo>
                    <a:pt x="1316" y="176"/>
                  </a:lnTo>
                  <a:lnTo>
                    <a:pt x="1311" y="174"/>
                  </a:lnTo>
                  <a:lnTo>
                    <a:pt x="1306" y="171"/>
                  </a:lnTo>
                  <a:lnTo>
                    <a:pt x="1298" y="169"/>
                  </a:lnTo>
                  <a:lnTo>
                    <a:pt x="1296" y="171"/>
                  </a:lnTo>
                  <a:lnTo>
                    <a:pt x="1296" y="176"/>
                  </a:lnTo>
                  <a:lnTo>
                    <a:pt x="1296" y="182"/>
                  </a:lnTo>
                  <a:lnTo>
                    <a:pt x="1301" y="184"/>
                  </a:lnTo>
                  <a:lnTo>
                    <a:pt x="1303" y="189"/>
                  </a:lnTo>
                  <a:lnTo>
                    <a:pt x="1303" y="194"/>
                  </a:lnTo>
                  <a:lnTo>
                    <a:pt x="1301" y="197"/>
                  </a:lnTo>
                  <a:lnTo>
                    <a:pt x="1296" y="199"/>
                  </a:lnTo>
                  <a:lnTo>
                    <a:pt x="1293" y="202"/>
                  </a:lnTo>
                  <a:lnTo>
                    <a:pt x="1291" y="204"/>
                  </a:lnTo>
                  <a:lnTo>
                    <a:pt x="1293" y="209"/>
                  </a:lnTo>
                  <a:lnTo>
                    <a:pt x="1296" y="214"/>
                  </a:lnTo>
                  <a:lnTo>
                    <a:pt x="1298" y="214"/>
                  </a:lnTo>
                  <a:lnTo>
                    <a:pt x="1306" y="214"/>
                  </a:lnTo>
                  <a:lnTo>
                    <a:pt x="1313" y="214"/>
                  </a:lnTo>
                  <a:lnTo>
                    <a:pt x="1321" y="214"/>
                  </a:lnTo>
                  <a:lnTo>
                    <a:pt x="1326" y="214"/>
                  </a:lnTo>
                  <a:lnTo>
                    <a:pt x="1331" y="212"/>
                  </a:lnTo>
                  <a:lnTo>
                    <a:pt x="1336" y="209"/>
                  </a:lnTo>
                  <a:lnTo>
                    <a:pt x="1341" y="207"/>
                  </a:lnTo>
                  <a:lnTo>
                    <a:pt x="1346" y="204"/>
                  </a:lnTo>
                  <a:lnTo>
                    <a:pt x="1351" y="204"/>
                  </a:lnTo>
                  <a:lnTo>
                    <a:pt x="1356" y="207"/>
                  </a:lnTo>
                  <a:lnTo>
                    <a:pt x="1359" y="207"/>
                  </a:lnTo>
                  <a:lnTo>
                    <a:pt x="1364" y="207"/>
                  </a:lnTo>
                  <a:lnTo>
                    <a:pt x="1366" y="204"/>
                  </a:lnTo>
                  <a:lnTo>
                    <a:pt x="1371" y="199"/>
                  </a:lnTo>
                  <a:lnTo>
                    <a:pt x="1374" y="197"/>
                  </a:lnTo>
                  <a:lnTo>
                    <a:pt x="1377" y="194"/>
                  </a:lnTo>
                  <a:lnTo>
                    <a:pt x="1374" y="189"/>
                  </a:lnTo>
                  <a:lnTo>
                    <a:pt x="1369" y="187"/>
                  </a:lnTo>
                  <a:lnTo>
                    <a:pt x="1361" y="184"/>
                  </a:lnTo>
                  <a:lnTo>
                    <a:pt x="1359" y="182"/>
                  </a:lnTo>
                  <a:lnTo>
                    <a:pt x="1356" y="179"/>
                  </a:lnTo>
                  <a:lnTo>
                    <a:pt x="1359" y="176"/>
                  </a:lnTo>
                  <a:lnTo>
                    <a:pt x="1364" y="174"/>
                  </a:lnTo>
                  <a:lnTo>
                    <a:pt x="1364" y="171"/>
                  </a:lnTo>
                  <a:lnTo>
                    <a:pt x="1366" y="166"/>
                  </a:lnTo>
                  <a:lnTo>
                    <a:pt x="1364" y="161"/>
                  </a:lnTo>
                  <a:lnTo>
                    <a:pt x="1364" y="159"/>
                  </a:lnTo>
                  <a:lnTo>
                    <a:pt x="1364" y="156"/>
                  </a:lnTo>
                  <a:lnTo>
                    <a:pt x="1364" y="154"/>
                  </a:lnTo>
                  <a:lnTo>
                    <a:pt x="1366" y="151"/>
                  </a:lnTo>
                  <a:lnTo>
                    <a:pt x="1371" y="144"/>
                  </a:lnTo>
                  <a:lnTo>
                    <a:pt x="1377" y="136"/>
                  </a:lnTo>
                  <a:lnTo>
                    <a:pt x="1374" y="129"/>
                  </a:lnTo>
                  <a:lnTo>
                    <a:pt x="1366" y="124"/>
                  </a:lnTo>
                  <a:lnTo>
                    <a:pt x="1359" y="119"/>
                  </a:lnTo>
                  <a:lnTo>
                    <a:pt x="1354" y="116"/>
                  </a:lnTo>
                  <a:lnTo>
                    <a:pt x="1354" y="111"/>
                  </a:lnTo>
                  <a:lnTo>
                    <a:pt x="1359" y="108"/>
                  </a:lnTo>
                  <a:lnTo>
                    <a:pt x="1366" y="103"/>
                  </a:lnTo>
                  <a:lnTo>
                    <a:pt x="1371" y="98"/>
                  </a:lnTo>
                  <a:lnTo>
                    <a:pt x="1374" y="91"/>
                  </a:lnTo>
                  <a:lnTo>
                    <a:pt x="1374" y="86"/>
                  </a:lnTo>
                  <a:lnTo>
                    <a:pt x="1374" y="78"/>
                  </a:lnTo>
                  <a:lnTo>
                    <a:pt x="1374" y="71"/>
                  </a:lnTo>
                  <a:lnTo>
                    <a:pt x="1374" y="66"/>
                  </a:lnTo>
                  <a:lnTo>
                    <a:pt x="1377" y="55"/>
                  </a:lnTo>
                  <a:lnTo>
                    <a:pt x="1377" y="48"/>
                  </a:lnTo>
                  <a:lnTo>
                    <a:pt x="1379" y="40"/>
                  </a:lnTo>
                  <a:lnTo>
                    <a:pt x="1377" y="38"/>
                  </a:lnTo>
                  <a:lnTo>
                    <a:pt x="1374" y="35"/>
                  </a:lnTo>
                  <a:lnTo>
                    <a:pt x="1369" y="38"/>
                  </a:lnTo>
                  <a:lnTo>
                    <a:pt x="1366" y="35"/>
                  </a:lnTo>
                  <a:lnTo>
                    <a:pt x="1369" y="30"/>
                  </a:lnTo>
                  <a:lnTo>
                    <a:pt x="1374" y="23"/>
                  </a:lnTo>
                  <a:lnTo>
                    <a:pt x="1377" y="18"/>
                  </a:lnTo>
                  <a:lnTo>
                    <a:pt x="1377" y="10"/>
                  </a:lnTo>
                  <a:lnTo>
                    <a:pt x="1377" y="5"/>
                  </a:lnTo>
                  <a:lnTo>
                    <a:pt x="1374" y="5"/>
                  </a:lnTo>
                  <a:lnTo>
                    <a:pt x="1371" y="5"/>
                  </a:lnTo>
                  <a:lnTo>
                    <a:pt x="1369" y="5"/>
                  </a:lnTo>
                  <a:lnTo>
                    <a:pt x="1366" y="5"/>
                  </a:lnTo>
                  <a:lnTo>
                    <a:pt x="1361" y="3"/>
                  </a:lnTo>
                  <a:lnTo>
                    <a:pt x="1356" y="3"/>
                  </a:lnTo>
                  <a:lnTo>
                    <a:pt x="1354" y="0"/>
                  </a:lnTo>
                  <a:lnTo>
                    <a:pt x="1351" y="0"/>
                  </a:lnTo>
                  <a:lnTo>
                    <a:pt x="1349" y="3"/>
                  </a:lnTo>
                  <a:lnTo>
                    <a:pt x="1346" y="5"/>
                  </a:lnTo>
                  <a:lnTo>
                    <a:pt x="1341" y="5"/>
                  </a:lnTo>
                  <a:lnTo>
                    <a:pt x="1336" y="5"/>
                  </a:lnTo>
                  <a:lnTo>
                    <a:pt x="1334" y="5"/>
                  </a:lnTo>
                  <a:lnTo>
                    <a:pt x="1329" y="8"/>
                  </a:lnTo>
                  <a:lnTo>
                    <a:pt x="1326" y="8"/>
                  </a:lnTo>
                  <a:lnTo>
                    <a:pt x="1324" y="8"/>
                  </a:lnTo>
                  <a:lnTo>
                    <a:pt x="1324" y="10"/>
                  </a:lnTo>
                  <a:lnTo>
                    <a:pt x="1321" y="13"/>
                  </a:lnTo>
                  <a:lnTo>
                    <a:pt x="1319" y="13"/>
                  </a:lnTo>
                  <a:lnTo>
                    <a:pt x="1316" y="13"/>
                  </a:lnTo>
                  <a:lnTo>
                    <a:pt x="1311" y="15"/>
                  </a:lnTo>
                  <a:lnTo>
                    <a:pt x="1303" y="18"/>
                  </a:lnTo>
                  <a:lnTo>
                    <a:pt x="1301" y="20"/>
                  </a:lnTo>
                  <a:lnTo>
                    <a:pt x="1296" y="25"/>
                  </a:lnTo>
                  <a:lnTo>
                    <a:pt x="1293" y="30"/>
                  </a:lnTo>
                  <a:lnTo>
                    <a:pt x="1293" y="35"/>
                  </a:lnTo>
                  <a:lnTo>
                    <a:pt x="1293" y="38"/>
                  </a:lnTo>
                  <a:lnTo>
                    <a:pt x="1293" y="40"/>
                  </a:lnTo>
                  <a:lnTo>
                    <a:pt x="1291" y="40"/>
                  </a:lnTo>
                  <a:lnTo>
                    <a:pt x="1286" y="43"/>
                  </a:lnTo>
                  <a:lnTo>
                    <a:pt x="1281" y="43"/>
                  </a:lnTo>
                  <a:lnTo>
                    <a:pt x="1278" y="45"/>
                  </a:lnTo>
                  <a:lnTo>
                    <a:pt x="1276" y="48"/>
                  </a:lnTo>
                  <a:lnTo>
                    <a:pt x="1273" y="50"/>
                  </a:lnTo>
                  <a:lnTo>
                    <a:pt x="1271" y="53"/>
                  </a:lnTo>
                  <a:lnTo>
                    <a:pt x="1268" y="55"/>
                  </a:lnTo>
                  <a:lnTo>
                    <a:pt x="1266" y="58"/>
                  </a:lnTo>
                  <a:lnTo>
                    <a:pt x="1263" y="61"/>
                  </a:lnTo>
                  <a:lnTo>
                    <a:pt x="1261" y="66"/>
                  </a:lnTo>
                  <a:lnTo>
                    <a:pt x="1261" y="71"/>
                  </a:lnTo>
                  <a:lnTo>
                    <a:pt x="1266" y="76"/>
                  </a:lnTo>
                  <a:lnTo>
                    <a:pt x="1268" y="81"/>
                  </a:lnTo>
                  <a:lnTo>
                    <a:pt x="1271" y="86"/>
                  </a:lnTo>
                  <a:lnTo>
                    <a:pt x="1271" y="88"/>
                  </a:lnTo>
                  <a:lnTo>
                    <a:pt x="1268" y="91"/>
                  </a:lnTo>
                  <a:lnTo>
                    <a:pt x="1268" y="96"/>
                  </a:lnTo>
                  <a:lnTo>
                    <a:pt x="1266" y="96"/>
                  </a:lnTo>
                  <a:lnTo>
                    <a:pt x="1263" y="93"/>
                  </a:lnTo>
                  <a:lnTo>
                    <a:pt x="1261" y="88"/>
                  </a:lnTo>
                  <a:lnTo>
                    <a:pt x="1258" y="83"/>
                  </a:lnTo>
                  <a:lnTo>
                    <a:pt x="1256" y="78"/>
                  </a:lnTo>
                  <a:lnTo>
                    <a:pt x="1253" y="76"/>
                  </a:lnTo>
                  <a:lnTo>
                    <a:pt x="1250" y="78"/>
                  </a:lnTo>
                  <a:lnTo>
                    <a:pt x="1248" y="81"/>
                  </a:lnTo>
                  <a:lnTo>
                    <a:pt x="1245" y="86"/>
                  </a:lnTo>
                  <a:lnTo>
                    <a:pt x="1243" y="88"/>
                  </a:lnTo>
                  <a:lnTo>
                    <a:pt x="1240" y="93"/>
                  </a:lnTo>
                  <a:lnTo>
                    <a:pt x="1240" y="98"/>
                  </a:lnTo>
                  <a:lnTo>
                    <a:pt x="1238" y="108"/>
                  </a:lnTo>
                  <a:lnTo>
                    <a:pt x="1235" y="116"/>
                  </a:lnTo>
                  <a:lnTo>
                    <a:pt x="1235" y="121"/>
                  </a:lnTo>
                  <a:lnTo>
                    <a:pt x="1235" y="126"/>
                  </a:lnTo>
                  <a:lnTo>
                    <a:pt x="1238" y="131"/>
                  </a:lnTo>
                  <a:lnTo>
                    <a:pt x="1243" y="134"/>
                  </a:lnTo>
                  <a:lnTo>
                    <a:pt x="1245" y="134"/>
                  </a:lnTo>
                  <a:lnTo>
                    <a:pt x="1250" y="134"/>
                  </a:lnTo>
                  <a:lnTo>
                    <a:pt x="1253" y="136"/>
                  </a:lnTo>
                  <a:lnTo>
                    <a:pt x="1256" y="134"/>
                  </a:lnTo>
                  <a:lnTo>
                    <a:pt x="1258" y="134"/>
                  </a:lnTo>
                  <a:lnTo>
                    <a:pt x="1258" y="136"/>
                  </a:lnTo>
                  <a:lnTo>
                    <a:pt x="1256" y="141"/>
                  </a:lnTo>
                  <a:lnTo>
                    <a:pt x="1253" y="144"/>
                  </a:lnTo>
                  <a:lnTo>
                    <a:pt x="1253" y="146"/>
                  </a:lnTo>
                  <a:lnTo>
                    <a:pt x="1258" y="159"/>
                  </a:lnTo>
                  <a:close/>
                  <a:moveTo>
                    <a:pt x="1866" y="1003"/>
                  </a:moveTo>
                  <a:lnTo>
                    <a:pt x="1840" y="1024"/>
                  </a:lnTo>
                  <a:lnTo>
                    <a:pt x="1813" y="1067"/>
                  </a:lnTo>
                  <a:lnTo>
                    <a:pt x="1808" y="1082"/>
                  </a:lnTo>
                  <a:lnTo>
                    <a:pt x="1808" y="1102"/>
                  </a:lnTo>
                  <a:lnTo>
                    <a:pt x="1823" y="1097"/>
                  </a:lnTo>
                  <a:lnTo>
                    <a:pt x="1850" y="1102"/>
                  </a:lnTo>
                  <a:lnTo>
                    <a:pt x="1866" y="1112"/>
                  </a:lnTo>
                  <a:lnTo>
                    <a:pt x="1881" y="1107"/>
                  </a:lnTo>
                  <a:lnTo>
                    <a:pt x="1893" y="1122"/>
                  </a:lnTo>
                  <a:lnTo>
                    <a:pt x="1914" y="1117"/>
                  </a:lnTo>
                  <a:lnTo>
                    <a:pt x="1914" y="1097"/>
                  </a:lnTo>
                  <a:lnTo>
                    <a:pt x="1903" y="1072"/>
                  </a:lnTo>
                  <a:lnTo>
                    <a:pt x="1861" y="1051"/>
                  </a:lnTo>
                  <a:lnTo>
                    <a:pt x="1856" y="1041"/>
                  </a:lnTo>
                  <a:lnTo>
                    <a:pt x="1866" y="1019"/>
                  </a:lnTo>
                  <a:lnTo>
                    <a:pt x="1866" y="1003"/>
                  </a:lnTo>
                  <a:close/>
                  <a:moveTo>
                    <a:pt x="1258" y="247"/>
                  </a:moveTo>
                  <a:lnTo>
                    <a:pt x="1258" y="245"/>
                  </a:lnTo>
                  <a:lnTo>
                    <a:pt x="1256" y="245"/>
                  </a:lnTo>
                  <a:lnTo>
                    <a:pt x="1253" y="247"/>
                  </a:lnTo>
                  <a:lnTo>
                    <a:pt x="1258" y="247"/>
                  </a:lnTo>
                  <a:close/>
                  <a:moveTo>
                    <a:pt x="1238" y="219"/>
                  </a:moveTo>
                  <a:lnTo>
                    <a:pt x="1243" y="219"/>
                  </a:lnTo>
                  <a:lnTo>
                    <a:pt x="1250" y="224"/>
                  </a:lnTo>
                  <a:lnTo>
                    <a:pt x="1253" y="227"/>
                  </a:lnTo>
                  <a:lnTo>
                    <a:pt x="1256" y="227"/>
                  </a:lnTo>
                  <a:lnTo>
                    <a:pt x="1261" y="224"/>
                  </a:lnTo>
                  <a:lnTo>
                    <a:pt x="1266" y="224"/>
                  </a:lnTo>
                  <a:lnTo>
                    <a:pt x="1268" y="227"/>
                  </a:lnTo>
                  <a:lnTo>
                    <a:pt x="1271" y="229"/>
                  </a:lnTo>
                  <a:lnTo>
                    <a:pt x="1271" y="234"/>
                  </a:lnTo>
                  <a:lnTo>
                    <a:pt x="1273" y="237"/>
                  </a:lnTo>
                  <a:lnTo>
                    <a:pt x="1273" y="240"/>
                  </a:lnTo>
                  <a:lnTo>
                    <a:pt x="1273" y="245"/>
                  </a:lnTo>
                  <a:lnTo>
                    <a:pt x="1273" y="252"/>
                  </a:lnTo>
                  <a:lnTo>
                    <a:pt x="1273" y="257"/>
                  </a:lnTo>
                  <a:lnTo>
                    <a:pt x="1276" y="262"/>
                  </a:lnTo>
                  <a:lnTo>
                    <a:pt x="1281" y="265"/>
                  </a:lnTo>
                  <a:lnTo>
                    <a:pt x="1283" y="267"/>
                  </a:lnTo>
                  <a:lnTo>
                    <a:pt x="1288" y="270"/>
                  </a:lnTo>
                  <a:lnTo>
                    <a:pt x="1291" y="270"/>
                  </a:lnTo>
                  <a:lnTo>
                    <a:pt x="1296" y="270"/>
                  </a:lnTo>
                  <a:lnTo>
                    <a:pt x="1301" y="272"/>
                  </a:lnTo>
                  <a:lnTo>
                    <a:pt x="1306" y="272"/>
                  </a:lnTo>
                  <a:lnTo>
                    <a:pt x="1311" y="270"/>
                  </a:lnTo>
                  <a:lnTo>
                    <a:pt x="1313" y="270"/>
                  </a:lnTo>
                  <a:lnTo>
                    <a:pt x="1319" y="270"/>
                  </a:lnTo>
                  <a:lnTo>
                    <a:pt x="1321" y="267"/>
                  </a:lnTo>
                  <a:lnTo>
                    <a:pt x="1324" y="267"/>
                  </a:lnTo>
                  <a:lnTo>
                    <a:pt x="1329" y="267"/>
                  </a:lnTo>
                  <a:lnTo>
                    <a:pt x="1331" y="267"/>
                  </a:lnTo>
                  <a:lnTo>
                    <a:pt x="1336" y="267"/>
                  </a:lnTo>
                  <a:lnTo>
                    <a:pt x="1341" y="265"/>
                  </a:lnTo>
                  <a:lnTo>
                    <a:pt x="1344" y="265"/>
                  </a:lnTo>
                  <a:lnTo>
                    <a:pt x="1346" y="265"/>
                  </a:lnTo>
                  <a:lnTo>
                    <a:pt x="1349" y="260"/>
                  </a:lnTo>
                  <a:lnTo>
                    <a:pt x="1351" y="260"/>
                  </a:lnTo>
                  <a:lnTo>
                    <a:pt x="1354" y="260"/>
                  </a:lnTo>
                  <a:lnTo>
                    <a:pt x="1359" y="262"/>
                  </a:lnTo>
                  <a:lnTo>
                    <a:pt x="1364" y="262"/>
                  </a:lnTo>
                  <a:lnTo>
                    <a:pt x="1366" y="260"/>
                  </a:lnTo>
                  <a:lnTo>
                    <a:pt x="1371" y="260"/>
                  </a:lnTo>
                  <a:lnTo>
                    <a:pt x="1374" y="255"/>
                  </a:lnTo>
                  <a:lnTo>
                    <a:pt x="1379" y="252"/>
                  </a:lnTo>
                  <a:lnTo>
                    <a:pt x="1379" y="250"/>
                  </a:lnTo>
                  <a:lnTo>
                    <a:pt x="1379" y="245"/>
                  </a:lnTo>
                  <a:lnTo>
                    <a:pt x="1379" y="240"/>
                  </a:lnTo>
                  <a:lnTo>
                    <a:pt x="1377" y="234"/>
                  </a:lnTo>
                  <a:lnTo>
                    <a:pt x="1374" y="232"/>
                  </a:lnTo>
                  <a:lnTo>
                    <a:pt x="1371" y="229"/>
                  </a:lnTo>
                  <a:lnTo>
                    <a:pt x="1366" y="227"/>
                  </a:lnTo>
                  <a:lnTo>
                    <a:pt x="1361" y="224"/>
                  </a:lnTo>
                  <a:lnTo>
                    <a:pt x="1356" y="224"/>
                  </a:lnTo>
                  <a:lnTo>
                    <a:pt x="1354" y="222"/>
                  </a:lnTo>
                  <a:lnTo>
                    <a:pt x="1344" y="224"/>
                  </a:lnTo>
                  <a:lnTo>
                    <a:pt x="1341" y="224"/>
                  </a:lnTo>
                  <a:lnTo>
                    <a:pt x="1336" y="229"/>
                  </a:lnTo>
                  <a:lnTo>
                    <a:pt x="1334" y="232"/>
                  </a:lnTo>
                  <a:lnTo>
                    <a:pt x="1331" y="234"/>
                  </a:lnTo>
                  <a:lnTo>
                    <a:pt x="1326" y="240"/>
                  </a:lnTo>
                  <a:lnTo>
                    <a:pt x="1324" y="240"/>
                  </a:lnTo>
                  <a:lnTo>
                    <a:pt x="1321" y="240"/>
                  </a:lnTo>
                  <a:lnTo>
                    <a:pt x="1313" y="240"/>
                  </a:lnTo>
                  <a:lnTo>
                    <a:pt x="1306" y="240"/>
                  </a:lnTo>
                  <a:lnTo>
                    <a:pt x="1301" y="240"/>
                  </a:lnTo>
                  <a:lnTo>
                    <a:pt x="1298" y="237"/>
                  </a:lnTo>
                  <a:lnTo>
                    <a:pt x="1296" y="232"/>
                  </a:lnTo>
                  <a:lnTo>
                    <a:pt x="1293" y="227"/>
                  </a:lnTo>
                  <a:lnTo>
                    <a:pt x="1288" y="224"/>
                  </a:lnTo>
                  <a:lnTo>
                    <a:pt x="1286" y="217"/>
                  </a:lnTo>
                  <a:lnTo>
                    <a:pt x="1283" y="214"/>
                  </a:lnTo>
                  <a:lnTo>
                    <a:pt x="1283" y="212"/>
                  </a:lnTo>
                  <a:lnTo>
                    <a:pt x="1281" y="212"/>
                  </a:lnTo>
                  <a:lnTo>
                    <a:pt x="1238" y="219"/>
                  </a:lnTo>
                  <a:close/>
                  <a:moveTo>
                    <a:pt x="1271" y="217"/>
                  </a:moveTo>
                  <a:lnTo>
                    <a:pt x="1268" y="217"/>
                  </a:lnTo>
                  <a:lnTo>
                    <a:pt x="1271" y="217"/>
                  </a:lnTo>
                  <a:close/>
                  <a:moveTo>
                    <a:pt x="1404" y="1810"/>
                  </a:moveTo>
                  <a:lnTo>
                    <a:pt x="1404" y="1810"/>
                  </a:lnTo>
                  <a:lnTo>
                    <a:pt x="1404" y="1803"/>
                  </a:lnTo>
                  <a:lnTo>
                    <a:pt x="1402" y="1798"/>
                  </a:lnTo>
                  <a:lnTo>
                    <a:pt x="1399" y="1795"/>
                  </a:lnTo>
                  <a:lnTo>
                    <a:pt x="1404" y="1737"/>
                  </a:lnTo>
                  <a:lnTo>
                    <a:pt x="1377" y="1732"/>
                  </a:lnTo>
                  <a:lnTo>
                    <a:pt x="1346" y="1727"/>
                  </a:lnTo>
                  <a:lnTo>
                    <a:pt x="1339" y="1725"/>
                  </a:lnTo>
                  <a:lnTo>
                    <a:pt x="1331" y="1722"/>
                  </a:lnTo>
                  <a:lnTo>
                    <a:pt x="1329" y="1722"/>
                  </a:lnTo>
                  <a:lnTo>
                    <a:pt x="1316" y="1720"/>
                  </a:lnTo>
                  <a:lnTo>
                    <a:pt x="1308" y="1717"/>
                  </a:lnTo>
                  <a:lnTo>
                    <a:pt x="1308" y="1694"/>
                  </a:lnTo>
                  <a:lnTo>
                    <a:pt x="1303" y="1689"/>
                  </a:lnTo>
                  <a:lnTo>
                    <a:pt x="1321" y="1679"/>
                  </a:lnTo>
                  <a:lnTo>
                    <a:pt x="1336" y="1669"/>
                  </a:lnTo>
                  <a:lnTo>
                    <a:pt x="1346" y="1629"/>
                  </a:lnTo>
                  <a:lnTo>
                    <a:pt x="1283" y="1639"/>
                  </a:lnTo>
                  <a:lnTo>
                    <a:pt x="1258" y="1674"/>
                  </a:lnTo>
                  <a:lnTo>
                    <a:pt x="1215" y="1679"/>
                  </a:lnTo>
                  <a:lnTo>
                    <a:pt x="1172" y="1629"/>
                  </a:lnTo>
                  <a:lnTo>
                    <a:pt x="1167" y="1561"/>
                  </a:lnTo>
                  <a:lnTo>
                    <a:pt x="1180" y="1546"/>
                  </a:lnTo>
                  <a:lnTo>
                    <a:pt x="1177" y="1546"/>
                  </a:lnTo>
                  <a:lnTo>
                    <a:pt x="1177" y="1510"/>
                  </a:lnTo>
                  <a:lnTo>
                    <a:pt x="1200" y="1490"/>
                  </a:lnTo>
                  <a:lnTo>
                    <a:pt x="1215" y="1472"/>
                  </a:lnTo>
                  <a:lnTo>
                    <a:pt x="1268" y="1477"/>
                  </a:lnTo>
                  <a:lnTo>
                    <a:pt x="1298" y="1477"/>
                  </a:lnTo>
                  <a:lnTo>
                    <a:pt x="1341" y="1467"/>
                  </a:lnTo>
                  <a:lnTo>
                    <a:pt x="1366" y="1467"/>
                  </a:lnTo>
                  <a:lnTo>
                    <a:pt x="1392" y="1462"/>
                  </a:lnTo>
                  <a:lnTo>
                    <a:pt x="1399" y="1490"/>
                  </a:lnTo>
                  <a:lnTo>
                    <a:pt x="1409" y="1525"/>
                  </a:lnTo>
                  <a:lnTo>
                    <a:pt x="1442" y="1556"/>
                  </a:lnTo>
                  <a:lnTo>
                    <a:pt x="1457" y="1561"/>
                  </a:lnTo>
                  <a:lnTo>
                    <a:pt x="1452" y="1510"/>
                  </a:lnTo>
                  <a:lnTo>
                    <a:pt x="1429" y="1452"/>
                  </a:lnTo>
                  <a:lnTo>
                    <a:pt x="1457" y="1422"/>
                  </a:lnTo>
                  <a:lnTo>
                    <a:pt x="1482" y="1412"/>
                  </a:lnTo>
                  <a:lnTo>
                    <a:pt x="1530" y="1367"/>
                  </a:lnTo>
                  <a:lnTo>
                    <a:pt x="1525" y="1334"/>
                  </a:lnTo>
                  <a:lnTo>
                    <a:pt x="1520" y="1304"/>
                  </a:lnTo>
                  <a:lnTo>
                    <a:pt x="1535" y="1314"/>
                  </a:lnTo>
                  <a:lnTo>
                    <a:pt x="1540" y="1309"/>
                  </a:lnTo>
                  <a:lnTo>
                    <a:pt x="1535" y="1288"/>
                  </a:lnTo>
                  <a:lnTo>
                    <a:pt x="1545" y="1288"/>
                  </a:lnTo>
                  <a:lnTo>
                    <a:pt x="1561" y="1283"/>
                  </a:lnTo>
                  <a:lnTo>
                    <a:pt x="1571" y="1258"/>
                  </a:lnTo>
                  <a:lnTo>
                    <a:pt x="1593" y="1253"/>
                  </a:lnTo>
                  <a:lnTo>
                    <a:pt x="1624" y="1235"/>
                  </a:lnTo>
                  <a:lnTo>
                    <a:pt x="1624" y="1195"/>
                  </a:lnTo>
                  <a:lnTo>
                    <a:pt x="1677" y="1170"/>
                  </a:lnTo>
                  <a:lnTo>
                    <a:pt x="1666" y="1117"/>
                  </a:lnTo>
                  <a:lnTo>
                    <a:pt x="1677" y="1170"/>
                  </a:lnTo>
                  <a:lnTo>
                    <a:pt x="1699" y="1155"/>
                  </a:lnTo>
                  <a:lnTo>
                    <a:pt x="1714" y="1160"/>
                  </a:lnTo>
                  <a:lnTo>
                    <a:pt x="1704" y="1175"/>
                  </a:lnTo>
                  <a:lnTo>
                    <a:pt x="1714" y="1195"/>
                  </a:lnTo>
                  <a:lnTo>
                    <a:pt x="1760" y="1160"/>
                  </a:lnTo>
                  <a:lnTo>
                    <a:pt x="1777" y="1137"/>
                  </a:lnTo>
                  <a:lnTo>
                    <a:pt x="1729" y="1132"/>
                  </a:lnTo>
                  <a:lnTo>
                    <a:pt x="1709" y="1102"/>
                  </a:lnTo>
                  <a:lnTo>
                    <a:pt x="1724" y="1087"/>
                  </a:lnTo>
                  <a:lnTo>
                    <a:pt x="1729" y="1067"/>
                  </a:lnTo>
                  <a:lnTo>
                    <a:pt x="1656" y="1082"/>
                  </a:lnTo>
                  <a:lnTo>
                    <a:pt x="1619" y="1112"/>
                  </a:lnTo>
                  <a:lnTo>
                    <a:pt x="1636" y="1077"/>
                  </a:lnTo>
                  <a:lnTo>
                    <a:pt x="1671" y="1056"/>
                  </a:lnTo>
                  <a:lnTo>
                    <a:pt x="1692" y="1034"/>
                  </a:lnTo>
                  <a:lnTo>
                    <a:pt x="1755" y="1039"/>
                  </a:lnTo>
                  <a:lnTo>
                    <a:pt x="1803" y="1034"/>
                  </a:lnTo>
                  <a:lnTo>
                    <a:pt x="1840" y="1009"/>
                  </a:lnTo>
                  <a:lnTo>
                    <a:pt x="1866" y="988"/>
                  </a:lnTo>
                  <a:lnTo>
                    <a:pt x="1845" y="938"/>
                  </a:lnTo>
                  <a:lnTo>
                    <a:pt x="1840" y="910"/>
                  </a:lnTo>
                  <a:lnTo>
                    <a:pt x="1772" y="875"/>
                  </a:lnTo>
                  <a:lnTo>
                    <a:pt x="1772" y="855"/>
                  </a:lnTo>
                  <a:lnTo>
                    <a:pt x="1714" y="746"/>
                  </a:lnTo>
                  <a:lnTo>
                    <a:pt x="1699" y="792"/>
                  </a:lnTo>
                  <a:lnTo>
                    <a:pt x="1661" y="802"/>
                  </a:lnTo>
                  <a:lnTo>
                    <a:pt x="1651" y="792"/>
                  </a:lnTo>
                  <a:lnTo>
                    <a:pt x="1636" y="792"/>
                  </a:lnTo>
                  <a:lnTo>
                    <a:pt x="1636" y="719"/>
                  </a:lnTo>
                  <a:lnTo>
                    <a:pt x="1603" y="714"/>
                  </a:lnTo>
                  <a:lnTo>
                    <a:pt x="1578" y="678"/>
                  </a:lnTo>
                  <a:lnTo>
                    <a:pt x="1550" y="683"/>
                  </a:lnTo>
                  <a:lnTo>
                    <a:pt x="1520" y="673"/>
                  </a:lnTo>
                  <a:lnTo>
                    <a:pt x="1500" y="678"/>
                  </a:lnTo>
                  <a:lnTo>
                    <a:pt x="1500" y="703"/>
                  </a:lnTo>
                  <a:lnTo>
                    <a:pt x="1500" y="731"/>
                  </a:lnTo>
                  <a:lnTo>
                    <a:pt x="1495" y="787"/>
                  </a:lnTo>
                  <a:lnTo>
                    <a:pt x="1487" y="807"/>
                  </a:lnTo>
                  <a:lnTo>
                    <a:pt x="1520" y="870"/>
                  </a:lnTo>
                  <a:lnTo>
                    <a:pt x="1467" y="915"/>
                  </a:lnTo>
                  <a:lnTo>
                    <a:pt x="1477" y="993"/>
                  </a:lnTo>
                  <a:lnTo>
                    <a:pt x="1457" y="1009"/>
                  </a:lnTo>
                  <a:lnTo>
                    <a:pt x="1437" y="998"/>
                  </a:lnTo>
                  <a:lnTo>
                    <a:pt x="1424" y="905"/>
                  </a:lnTo>
                  <a:lnTo>
                    <a:pt x="1371" y="900"/>
                  </a:lnTo>
                  <a:lnTo>
                    <a:pt x="1273" y="845"/>
                  </a:lnTo>
                  <a:lnTo>
                    <a:pt x="1253" y="845"/>
                  </a:lnTo>
                  <a:lnTo>
                    <a:pt x="1235" y="797"/>
                  </a:lnTo>
                  <a:lnTo>
                    <a:pt x="1220" y="782"/>
                  </a:lnTo>
                  <a:lnTo>
                    <a:pt x="1263" y="658"/>
                  </a:lnTo>
                  <a:lnTo>
                    <a:pt x="1288" y="630"/>
                  </a:lnTo>
                  <a:lnTo>
                    <a:pt x="1316" y="615"/>
                  </a:lnTo>
                  <a:lnTo>
                    <a:pt x="1331" y="615"/>
                  </a:lnTo>
                  <a:lnTo>
                    <a:pt x="1346" y="565"/>
                  </a:lnTo>
                  <a:lnTo>
                    <a:pt x="1356" y="524"/>
                  </a:lnTo>
                  <a:lnTo>
                    <a:pt x="1409" y="512"/>
                  </a:lnTo>
                  <a:lnTo>
                    <a:pt x="1437" y="492"/>
                  </a:lnTo>
                  <a:lnTo>
                    <a:pt x="1419" y="446"/>
                  </a:lnTo>
                  <a:lnTo>
                    <a:pt x="1432" y="416"/>
                  </a:lnTo>
                  <a:lnTo>
                    <a:pt x="1412" y="393"/>
                  </a:lnTo>
                  <a:lnTo>
                    <a:pt x="1414" y="393"/>
                  </a:lnTo>
                  <a:lnTo>
                    <a:pt x="1417" y="391"/>
                  </a:lnTo>
                  <a:lnTo>
                    <a:pt x="1419" y="388"/>
                  </a:lnTo>
                  <a:lnTo>
                    <a:pt x="1422" y="388"/>
                  </a:lnTo>
                  <a:lnTo>
                    <a:pt x="1424" y="388"/>
                  </a:lnTo>
                  <a:lnTo>
                    <a:pt x="1432" y="388"/>
                  </a:lnTo>
                  <a:lnTo>
                    <a:pt x="1440" y="388"/>
                  </a:lnTo>
                  <a:lnTo>
                    <a:pt x="1442" y="386"/>
                  </a:lnTo>
                  <a:lnTo>
                    <a:pt x="1442" y="383"/>
                  </a:lnTo>
                  <a:lnTo>
                    <a:pt x="1437" y="376"/>
                  </a:lnTo>
                  <a:lnTo>
                    <a:pt x="1437" y="373"/>
                  </a:lnTo>
                  <a:lnTo>
                    <a:pt x="1440" y="373"/>
                  </a:lnTo>
                  <a:lnTo>
                    <a:pt x="1445" y="376"/>
                  </a:lnTo>
                  <a:lnTo>
                    <a:pt x="1452" y="378"/>
                  </a:lnTo>
                  <a:lnTo>
                    <a:pt x="1455" y="381"/>
                  </a:lnTo>
                  <a:lnTo>
                    <a:pt x="1457" y="383"/>
                  </a:lnTo>
                  <a:lnTo>
                    <a:pt x="1462" y="386"/>
                  </a:lnTo>
                  <a:lnTo>
                    <a:pt x="1467" y="388"/>
                  </a:lnTo>
                  <a:lnTo>
                    <a:pt x="1472" y="393"/>
                  </a:lnTo>
                  <a:lnTo>
                    <a:pt x="1477" y="396"/>
                  </a:lnTo>
                  <a:lnTo>
                    <a:pt x="1485" y="398"/>
                  </a:lnTo>
                  <a:lnTo>
                    <a:pt x="1490" y="401"/>
                  </a:lnTo>
                  <a:lnTo>
                    <a:pt x="1495" y="403"/>
                  </a:lnTo>
                  <a:lnTo>
                    <a:pt x="1500" y="406"/>
                  </a:lnTo>
                  <a:lnTo>
                    <a:pt x="1505" y="406"/>
                  </a:lnTo>
                  <a:lnTo>
                    <a:pt x="1510" y="411"/>
                  </a:lnTo>
                  <a:lnTo>
                    <a:pt x="1515" y="413"/>
                  </a:lnTo>
                  <a:lnTo>
                    <a:pt x="1523" y="419"/>
                  </a:lnTo>
                  <a:lnTo>
                    <a:pt x="1528" y="424"/>
                  </a:lnTo>
                  <a:lnTo>
                    <a:pt x="1535" y="431"/>
                  </a:lnTo>
                  <a:lnTo>
                    <a:pt x="1543" y="441"/>
                  </a:lnTo>
                  <a:lnTo>
                    <a:pt x="1545" y="449"/>
                  </a:lnTo>
                  <a:lnTo>
                    <a:pt x="1538" y="456"/>
                  </a:lnTo>
                  <a:lnTo>
                    <a:pt x="1530" y="466"/>
                  </a:lnTo>
                  <a:lnTo>
                    <a:pt x="1528" y="477"/>
                  </a:lnTo>
                  <a:lnTo>
                    <a:pt x="1530" y="479"/>
                  </a:lnTo>
                  <a:lnTo>
                    <a:pt x="1538" y="482"/>
                  </a:lnTo>
                  <a:lnTo>
                    <a:pt x="1543" y="487"/>
                  </a:lnTo>
                  <a:lnTo>
                    <a:pt x="1545" y="489"/>
                  </a:lnTo>
                  <a:lnTo>
                    <a:pt x="1543" y="494"/>
                  </a:lnTo>
                  <a:lnTo>
                    <a:pt x="1535" y="499"/>
                  </a:lnTo>
                  <a:lnTo>
                    <a:pt x="1528" y="504"/>
                  </a:lnTo>
                  <a:lnTo>
                    <a:pt x="1525" y="509"/>
                  </a:lnTo>
                  <a:lnTo>
                    <a:pt x="1520" y="509"/>
                  </a:lnTo>
                  <a:lnTo>
                    <a:pt x="1518" y="509"/>
                  </a:lnTo>
                  <a:lnTo>
                    <a:pt x="1515" y="509"/>
                  </a:lnTo>
                  <a:lnTo>
                    <a:pt x="1513" y="509"/>
                  </a:lnTo>
                  <a:lnTo>
                    <a:pt x="1508" y="512"/>
                  </a:lnTo>
                  <a:lnTo>
                    <a:pt x="1500" y="514"/>
                  </a:lnTo>
                  <a:lnTo>
                    <a:pt x="1495" y="519"/>
                  </a:lnTo>
                  <a:lnTo>
                    <a:pt x="1492" y="522"/>
                  </a:lnTo>
                  <a:lnTo>
                    <a:pt x="1492" y="524"/>
                  </a:lnTo>
                  <a:lnTo>
                    <a:pt x="1495" y="527"/>
                  </a:lnTo>
                  <a:lnTo>
                    <a:pt x="1498" y="529"/>
                  </a:lnTo>
                  <a:lnTo>
                    <a:pt x="1500" y="532"/>
                  </a:lnTo>
                  <a:lnTo>
                    <a:pt x="1503" y="535"/>
                  </a:lnTo>
                  <a:lnTo>
                    <a:pt x="1508" y="537"/>
                  </a:lnTo>
                  <a:lnTo>
                    <a:pt x="1513" y="540"/>
                  </a:lnTo>
                  <a:lnTo>
                    <a:pt x="1518" y="540"/>
                  </a:lnTo>
                  <a:lnTo>
                    <a:pt x="1523" y="537"/>
                  </a:lnTo>
                  <a:lnTo>
                    <a:pt x="1528" y="532"/>
                  </a:lnTo>
                  <a:lnTo>
                    <a:pt x="1530" y="529"/>
                  </a:lnTo>
                  <a:lnTo>
                    <a:pt x="1535" y="527"/>
                  </a:lnTo>
                  <a:lnTo>
                    <a:pt x="1540" y="527"/>
                  </a:lnTo>
                  <a:lnTo>
                    <a:pt x="1548" y="524"/>
                  </a:lnTo>
                  <a:lnTo>
                    <a:pt x="1556" y="519"/>
                  </a:lnTo>
                  <a:lnTo>
                    <a:pt x="1561" y="519"/>
                  </a:lnTo>
                  <a:lnTo>
                    <a:pt x="1563" y="519"/>
                  </a:lnTo>
                  <a:lnTo>
                    <a:pt x="1566" y="522"/>
                  </a:lnTo>
                  <a:lnTo>
                    <a:pt x="1568" y="524"/>
                  </a:lnTo>
                  <a:lnTo>
                    <a:pt x="1571" y="524"/>
                  </a:lnTo>
                  <a:lnTo>
                    <a:pt x="1573" y="527"/>
                  </a:lnTo>
                  <a:lnTo>
                    <a:pt x="1576" y="529"/>
                  </a:lnTo>
                  <a:lnTo>
                    <a:pt x="1578" y="529"/>
                  </a:lnTo>
                  <a:lnTo>
                    <a:pt x="1583" y="532"/>
                  </a:lnTo>
                  <a:lnTo>
                    <a:pt x="1588" y="532"/>
                  </a:lnTo>
                  <a:lnTo>
                    <a:pt x="1593" y="535"/>
                  </a:lnTo>
                  <a:lnTo>
                    <a:pt x="1603" y="535"/>
                  </a:lnTo>
                  <a:lnTo>
                    <a:pt x="1606" y="540"/>
                  </a:lnTo>
                  <a:lnTo>
                    <a:pt x="1606" y="542"/>
                  </a:lnTo>
                  <a:lnTo>
                    <a:pt x="1608" y="547"/>
                  </a:lnTo>
                  <a:lnTo>
                    <a:pt x="1611" y="547"/>
                  </a:lnTo>
                  <a:lnTo>
                    <a:pt x="1616" y="550"/>
                  </a:lnTo>
                  <a:lnTo>
                    <a:pt x="1619" y="550"/>
                  </a:lnTo>
                  <a:lnTo>
                    <a:pt x="1621" y="550"/>
                  </a:lnTo>
                  <a:lnTo>
                    <a:pt x="1624" y="547"/>
                  </a:lnTo>
                  <a:lnTo>
                    <a:pt x="1629" y="547"/>
                  </a:lnTo>
                  <a:lnTo>
                    <a:pt x="1631" y="547"/>
                  </a:lnTo>
                  <a:lnTo>
                    <a:pt x="1634" y="547"/>
                  </a:lnTo>
                  <a:lnTo>
                    <a:pt x="1639" y="547"/>
                  </a:lnTo>
                  <a:lnTo>
                    <a:pt x="1641" y="547"/>
                  </a:lnTo>
                  <a:lnTo>
                    <a:pt x="1644" y="550"/>
                  </a:lnTo>
                  <a:lnTo>
                    <a:pt x="1649" y="550"/>
                  </a:lnTo>
                  <a:lnTo>
                    <a:pt x="1651" y="550"/>
                  </a:lnTo>
                  <a:lnTo>
                    <a:pt x="1654" y="547"/>
                  </a:lnTo>
                  <a:lnTo>
                    <a:pt x="1659" y="547"/>
                  </a:lnTo>
                  <a:lnTo>
                    <a:pt x="1664" y="547"/>
                  </a:lnTo>
                  <a:lnTo>
                    <a:pt x="1669" y="545"/>
                  </a:lnTo>
                  <a:lnTo>
                    <a:pt x="1671" y="545"/>
                  </a:lnTo>
                  <a:lnTo>
                    <a:pt x="1674" y="545"/>
                  </a:lnTo>
                  <a:lnTo>
                    <a:pt x="1679" y="545"/>
                  </a:lnTo>
                  <a:lnTo>
                    <a:pt x="1682" y="545"/>
                  </a:lnTo>
                  <a:lnTo>
                    <a:pt x="1684" y="545"/>
                  </a:lnTo>
                  <a:lnTo>
                    <a:pt x="1687" y="545"/>
                  </a:lnTo>
                  <a:lnTo>
                    <a:pt x="1692" y="545"/>
                  </a:lnTo>
                  <a:lnTo>
                    <a:pt x="1697" y="545"/>
                  </a:lnTo>
                  <a:lnTo>
                    <a:pt x="1699" y="542"/>
                  </a:lnTo>
                  <a:lnTo>
                    <a:pt x="1697" y="540"/>
                  </a:lnTo>
                  <a:lnTo>
                    <a:pt x="1697" y="537"/>
                  </a:lnTo>
                  <a:lnTo>
                    <a:pt x="1692" y="535"/>
                  </a:lnTo>
                  <a:lnTo>
                    <a:pt x="1687" y="532"/>
                  </a:lnTo>
                  <a:lnTo>
                    <a:pt x="1679" y="529"/>
                  </a:lnTo>
                  <a:lnTo>
                    <a:pt x="1677" y="529"/>
                  </a:lnTo>
                  <a:lnTo>
                    <a:pt x="1674" y="527"/>
                  </a:lnTo>
                  <a:lnTo>
                    <a:pt x="1671" y="524"/>
                  </a:lnTo>
                  <a:lnTo>
                    <a:pt x="1669" y="524"/>
                  </a:lnTo>
                  <a:lnTo>
                    <a:pt x="1666" y="524"/>
                  </a:lnTo>
                  <a:lnTo>
                    <a:pt x="1664" y="524"/>
                  </a:lnTo>
                  <a:lnTo>
                    <a:pt x="1661" y="524"/>
                  </a:lnTo>
                  <a:lnTo>
                    <a:pt x="1656" y="522"/>
                  </a:lnTo>
                  <a:lnTo>
                    <a:pt x="1651" y="519"/>
                  </a:lnTo>
                  <a:lnTo>
                    <a:pt x="1641" y="517"/>
                  </a:lnTo>
                  <a:lnTo>
                    <a:pt x="1636" y="514"/>
                  </a:lnTo>
                  <a:lnTo>
                    <a:pt x="1634" y="512"/>
                  </a:lnTo>
                  <a:lnTo>
                    <a:pt x="1634" y="509"/>
                  </a:lnTo>
                  <a:lnTo>
                    <a:pt x="1636" y="509"/>
                  </a:lnTo>
                  <a:lnTo>
                    <a:pt x="1639" y="509"/>
                  </a:lnTo>
                  <a:lnTo>
                    <a:pt x="1644" y="509"/>
                  </a:lnTo>
                  <a:lnTo>
                    <a:pt x="1649" y="512"/>
                  </a:lnTo>
                  <a:lnTo>
                    <a:pt x="1651" y="512"/>
                  </a:lnTo>
                  <a:lnTo>
                    <a:pt x="1656" y="514"/>
                  </a:lnTo>
                  <a:lnTo>
                    <a:pt x="1659" y="514"/>
                  </a:lnTo>
                  <a:lnTo>
                    <a:pt x="1664" y="514"/>
                  </a:lnTo>
                  <a:lnTo>
                    <a:pt x="1666" y="519"/>
                  </a:lnTo>
                  <a:lnTo>
                    <a:pt x="1671" y="519"/>
                  </a:lnTo>
                  <a:lnTo>
                    <a:pt x="1677" y="517"/>
                  </a:lnTo>
                  <a:lnTo>
                    <a:pt x="1687" y="514"/>
                  </a:lnTo>
                  <a:lnTo>
                    <a:pt x="1694" y="514"/>
                  </a:lnTo>
                  <a:lnTo>
                    <a:pt x="1697" y="519"/>
                  </a:lnTo>
                  <a:lnTo>
                    <a:pt x="1699" y="519"/>
                  </a:lnTo>
                  <a:lnTo>
                    <a:pt x="1704" y="522"/>
                  </a:lnTo>
                  <a:lnTo>
                    <a:pt x="1707" y="524"/>
                  </a:lnTo>
                  <a:lnTo>
                    <a:pt x="1707" y="522"/>
                  </a:lnTo>
                  <a:lnTo>
                    <a:pt x="1704" y="519"/>
                  </a:lnTo>
                  <a:lnTo>
                    <a:pt x="1702" y="514"/>
                  </a:lnTo>
                  <a:lnTo>
                    <a:pt x="1699" y="514"/>
                  </a:lnTo>
                  <a:lnTo>
                    <a:pt x="1699" y="509"/>
                  </a:lnTo>
                  <a:lnTo>
                    <a:pt x="1697" y="507"/>
                  </a:lnTo>
                  <a:lnTo>
                    <a:pt x="1694" y="502"/>
                  </a:lnTo>
                  <a:lnTo>
                    <a:pt x="1692" y="494"/>
                  </a:lnTo>
                  <a:lnTo>
                    <a:pt x="1692" y="492"/>
                  </a:lnTo>
                  <a:lnTo>
                    <a:pt x="1692" y="489"/>
                  </a:lnTo>
                  <a:lnTo>
                    <a:pt x="1692" y="487"/>
                  </a:lnTo>
                  <a:lnTo>
                    <a:pt x="1689" y="482"/>
                  </a:lnTo>
                  <a:lnTo>
                    <a:pt x="1682" y="479"/>
                  </a:lnTo>
                  <a:lnTo>
                    <a:pt x="1677" y="479"/>
                  </a:lnTo>
                  <a:lnTo>
                    <a:pt x="1671" y="477"/>
                  </a:lnTo>
                  <a:lnTo>
                    <a:pt x="1669" y="471"/>
                  </a:lnTo>
                  <a:lnTo>
                    <a:pt x="1664" y="469"/>
                  </a:lnTo>
                  <a:lnTo>
                    <a:pt x="1659" y="469"/>
                  </a:lnTo>
                  <a:lnTo>
                    <a:pt x="1651" y="466"/>
                  </a:lnTo>
                  <a:lnTo>
                    <a:pt x="1646" y="466"/>
                  </a:lnTo>
                  <a:lnTo>
                    <a:pt x="1644" y="466"/>
                  </a:lnTo>
                  <a:lnTo>
                    <a:pt x="1639" y="464"/>
                  </a:lnTo>
                  <a:lnTo>
                    <a:pt x="1634" y="461"/>
                  </a:lnTo>
                  <a:lnTo>
                    <a:pt x="1631" y="459"/>
                  </a:lnTo>
                  <a:lnTo>
                    <a:pt x="1626" y="459"/>
                  </a:lnTo>
                  <a:lnTo>
                    <a:pt x="1624" y="454"/>
                  </a:lnTo>
                  <a:lnTo>
                    <a:pt x="1621" y="451"/>
                  </a:lnTo>
                  <a:lnTo>
                    <a:pt x="1616" y="446"/>
                  </a:lnTo>
                  <a:lnTo>
                    <a:pt x="1614" y="441"/>
                  </a:lnTo>
                  <a:lnTo>
                    <a:pt x="1611" y="439"/>
                  </a:lnTo>
                  <a:lnTo>
                    <a:pt x="1611" y="434"/>
                  </a:lnTo>
                  <a:lnTo>
                    <a:pt x="1614" y="431"/>
                  </a:lnTo>
                  <a:lnTo>
                    <a:pt x="1619" y="431"/>
                  </a:lnTo>
                  <a:lnTo>
                    <a:pt x="1624" y="431"/>
                  </a:lnTo>
                  <a:lnTo>
                    <a:pt x="1631" y="434"/>
                  </a:lnTo>
                  <a:lnTo>
                    <a:pt x="1636" y="436"/>
                  </a:lnTo>
                  <a:lnTo>
                    <a:pt x="1639" y="436"/>
                  </a:lnTo>
                  <a:lnTo>
                    <a:pt x="1644" y="439"/>
                  </a:lnTo>
                  <a:lnTo>
                    <a:pt x="1649" y="441"/>
                  </a:lnTo>
                  <a:lnTo>
                    <a:pt x="1654" y="444"/>
                  </a:lnTo>
                  <a:lnTo>
                    <a:pt x="1659" y="446"/>
                  </a:lnTo>
                  <a:lnTo>
                    <a:pt x="1664" y="449"/>
                  </a:lnTo>
                  <a:lnTo>
                    <a:pt x="1669" y="451"/>
                  </a:lnTo>
                  <a:lnTo>
                    <a:pt x="1671" y="451"/>
                  </a:lnTo>
                  <a:lnTo>
                    <a:pt x="1677" y="449"/>
                  </a:lnTo>
                  <a:lnTo>
                    <a:pt x="1679" y="444"/>
                  </a:lnTo>
                  <a:lnTo>
                    <a:pt x="1679" y="441"/>
                  </a:lnTo>
                  <a:lnTo>
                    <a:pt x="1677" y="436"/>
                  </a:lnTo>
                  <a:lnTo>
                    <a:pt x="1671" y="434"/>
                  </a:lnTo>
                  <a:lnTo>
                    <a:pt x="1666" y="431"/>
                  </a:lnTo>
                  <a:lnTo>
                    <a:pt x="1666" y="429"/>
                  </a:lnTo>
                  <a:lnTo>
                    <a:pt x="1666" y="426"/>
                  </a:lnTo>
                  <a:lnTo>
                    <a:pt x="1669" y="424"/>
                  </a:lnTo>
                  <a:lnTo>
                    <a:pt x="1671" y="424"/>
                  </a:lnTo>
                  <a:lnTo>
                    <a:pt x="1674" y="421"/>
                  </a:lnTo>
                  <a:lnTo>
                    <a:pt x="1677" y="419"/>
                  </a:lnTo>
                  <a:lnTo>
                    <a:pt x="1677" y="416"/>
                  </a:lnTo>
                  <a:lnTo>
                    <a:pt x="1674" y="413"/>
                  </a:lnTo>
                  <a:lnTo>
                    <a:pt x="1671" y="408"/>
                  </a:lnTo>
                  <a:lnTo>
                    <a:pt x="1669" y="406"/>
                  </a:lnTo>
                  <a:lnTo>
                    <a:pt x="1664" y="406"/>
                  </a:lnTo>
                  <a:lnTo>
                    <a:pt x="1664" y="403"/>
                  </a:lnTo>
                  <a:lnTo>
                    <a:pt x="1669" y="401"/>
                  </a:lnTo>
                  <a:lnTo>
                    <a:pt x="1674" y="398"/>
                  </a:lnTo>
                  <a:lnTo>
                    <a:pt x="1677" y="393"/>
                  </a:lnTo>
                  <a:lnTo>
                    <a:pt x="1674" y="391"/>
                  </a:lnTo>
                  <a:lnTo>
                    <a:pt x="1669" y="388"/>
                  </a:lnTo>
                  <a:lnTo>
                    <a:pt x="1661" y="386"/>
                  </a:lnTo>
                  <a:lnTo>
                    <a:pt x="1654" y="386"/>
                  </a:lnTo>
                  <a:lnTo>
                    <a:pt x="1649" y="386"/>
                  </a:lnTo>
                  <a:lnTo>
                    <a:pt x="1644" y="386"/>
                  </a:lnTo>
                  <a:lnTo>
                    <a:pt x="1639" y="388"/>
                  </a:lnTo>
                  <a:lnTo>
                    <a:pt x="1636" y="388"/>
                  </a:lnTo>
                  <a:lnTo>
                    <a:pt x="1634" y="388"/>
                  </a:lnTo>
                  <a:lnTo>
                    <a:pt x="1631" y="386"/>
                  </a:lnTo>
                  <a:lnTo>
                    <a:pt x="1634" y="383"/>
                  </a:lnTo>
                  <a:lnTo>
                    <a:pt x="1631" y="383"/>
                  </a:lnTo>
                  <a:lnTo>
                    <a:pt x="1629" y="381"/>
                  </a:lnTo>
                  <a:lnTo>
                    <a:pt x="1626" y="381"/>
                  </a:lnTo>
                  <a:lnTo>
                    <a:pt x="1621" y="381"/>
                  </a:lnTo>
                  <a:lnTo>
                    <a:pt x="1616" y="381"/>
                  </a:lnTo>
                  <a:lnTo>
                    <a:pt x="1611" y="378"/>
                  </a:lnTo>
                  <a:lnTo>
                    <a:pt x="1606" y="378"/>
                  </a:lnTo>
                  <a:lnTo>
                    <a:pt x="1603" y="378"/>
                  </a:lnTo>
                  <a:lnTo>
                    <a:pt x="1598" y="376"/>
                  </a:lnTo>
                  <a:lnTo>
                    <a:pt x="1598" y="378"/>
                  </a:lnTo>
                  <a:lnTo>
                    <a:pt x="1601" y="381"/>
                  </a:lnTo>
                  <a:lnTo>
                    <a:pt x="1603" y="386"/>
                  </a:lnTo>
                  <a:lnTo>
                    <a:pt x="1601" y="386"/>
                  </a:lnTo>
                  <a:lnTo>
                    <a:pt x="1596" y="386"/>
                  </a:lnTo>
                  <a:lnTo>
                    <a:pt x="1591" y="381"/>
                  </a:lnTo>
                  <a:lnTo>
                    <a:pt x="1583" y="376"/>
                  </a:lnTo>
                  <a:lnTo>
                    <a:pt x="1578" y="373"/>
                  </a:lnTo>
                  <a:lnTo>
                    <a:pt x="1576" y="373"/>
                  </a:lnTo>
                  <a:lnTo>
                    <a:pt x="1568" y="376"/>
                  </a:lnTo>
                  <a:lnTo>
                    <a:pt x="1563" y="373"/>
                  </a:lnTo>
                  <a:lnTo>
                    <a:pt x="1558" y="371"/>
                  </a:lnTo>
                  <a:lnTo>
                    <a:pt x="1558" y="366"/>
                  </a:lnTo>
                  <a:lnTo>
                    <a:pt x="1561" y="363"/>
                  </a:lnTo>
                  <a:lnTo>
                    <a:pt x="1561" y="361"/>
                  </a:lnTo>
                  <a:lnTo>
                    <a:pt x="1561" y="358"/>
                  </a:lnTo>
                  <a:lnTo>
                    <a:pt x="1563" y="356"/>
                  </a:lnTo>
                  <a:lnTo>
                    <a:pt x="1566" y="356"/>
                  </a:lnTo>
                  <a:lnTo>
                    <a:pt x="1568" y="356"/>
                  </a:lnTo>
                  <a:lnTo>
                    <a:pt x="1568" y="353"/>
                  </a:lnTo>
                  <a:lnTo>
                    <a:pt x="1561" y="350"/>
                  </a:lnTo>
                  <a:lnTo>
                    <a:pt x="1556" y="350"/>
                  </a:lnTo>
                  <a:lnTo>
                    <a:pt x="1553" y="345"/>
                  </a:lnTo>
                  <a:lnTo>
                    <a:pt x="1556" y="343"/>
                  </a:lnTo>
                  <a:lnTo>
                    <a:pt x="1561" y="343"/>
                  </a:lnTo>
                  <a:lnTo>
                    <a:pt x="1558" y="343"/>
                  </a:lnTo>
                  <a:lnTo>
                    <a:pt x="1556" y="340"/>
                  </a:lnTo>
                  <a:lnTo>
                    <a:pt x="1553" y="335"/>
                  </a:lnTo>
                  <a:lnTo>
                    <a:pt x="1548" y="333"/>
                  </a:lnTo>
                  <a:lnTo>
                    <a:pt x="1545" y="333"/>
                  </a:lnTo>
                  <a:lnTo>
                    <a:pt x="1540" y="333"/>
                  </a:lnTo>
                  <a:lnTo>
                    <a:pt x="1538" y="333"/>
                  </a:lnTo>
                  <a:lnTo>
                    <a:pt x="1540" y="330"/>
                  </a:lnTo>
                  <a:lnTo>
                    <a:pt x="1540" y="328"/>
                  </a:lnTo>
                  <a:lnTo>
                    <a:pt x="1538" y="325"/>
                  </a:lnTo>
                  <a:lnTo>
                    <a:pt x="1533" y="325"/>
                  </a:lnTo>
                  <a:lnTo>
                    <a:pt x="1528" y="325"/>
                  </a:lnTo>
                  <a:lnTo>
                    <a:pt x="1520" y="325"/>
                  </a:lnTo>
                  <a:lnTo>
                    <a:pt x="1515" y="325"/>
                  </a:lnTo>
                  <a:lnTo>
                    <a:pt x="1510" y="325"/>
                  </a:lnTo>
                  <a:lnTo>
                    <a:pt x="1503" y="323"/>
                  </a:lnTo>
                  <a:lnTo>
                    <a:pt x="1500" y="323"/>
                  </a:lnTo>
                  <a:lnTo>
                    <a:pt x="1500" y="320"/>
                  </a:lnTo>
                  <a:lnTo>
                    <a:pt x="1498" y="318"/>
                  </a:lnTo>
                  <a:lnTo>
                    <a:pt x="1492" y="315"/>
                  </a:lnTo>
                  <a:lnTo>
                    <a:pt x="1485" y="315"/>
                  </a:lnTo>
                  <a:lnTo>
                    <a:pt x="1480" y="318"/>
                  </a:lnTo>
                  <a:lnTo>
                    <a:pt x="1475" y="323"/>
                  </a:lnTo>
                  <a:lnTo>
                    <a:pt x="1472" y="325"/>
                  </a:lnTo>
                  <a:lnTo>
                    <a:pt x="1467" y="325"/>
                  </a:lnTo>
                  <a:lnTo>
                    <a:pt x="1462" y="320"/>
                  </a:lnTo>
                  <a:lnTo>
                    <a:pt x="1460" y="318"/>
                  </a:lnTo>
                  <a:lnTo>
                    <a:pt x="1457" y="313"/>
                  </a:lnTo>
                  <a:lnTo>
                    <a:pt x="1455" y="310"/>
                  </a:lnTo>
                  <a:lnTo>
                    <a:pt x="1450" y="305"/>
                  </a:lnTo>
                  <a:lnTo>
                    <a:pt x="1442" y="300"/>
                  </a:lnTo>
                  <a:lnTo>
                    <a:pt x="1435" y="298"/>
                  </a:lnTo>
                  <a:lnTo>
                    <a:pt x="1429" y="298"/>
                  </a:lnTo>
                  <a:lnTo>
                    <a:pt x="1427" y="300"/>
                  </a:lnTo>
                  <a:lnTo>
                    <a:pt x="1419" y="303"/>
                  </a:lnTo>
                  <a:lnTo>
                    <a:pt x="1414" y="305"/>
                  </a:lnTo>
                  <a:lnTo>
                    <a:pt x="1414" y="308"/>
                  </a:lnTo>
                  <a:lnTo>
                    <a:pt x="1414" y="313"/>
                  </a:lnTo>
                  <a:lnTo>
                    <a:pt x="1409" y="315"/>
                  </a:lnTo>
                  <a:lnTo>
                    <a:pt x="1404" y="320"/>
                  </a:lnTo>
                  <a:lnTo>
                    <a:pt x="1397" y="320"/>
                  </a:lnTo>
                  <a:lnTo>
                    <a:pt x="1394" y="320"/>
                  </a:lnTo>
                  <a:lnTo>
                    <a:pt x="1392" y="315"/>
                  </a:lnTo>
                  <a:lnTo>
                    <a:pt x="1392" y="310"/>
                  </a:lnTo>
                  <a:lnTo>
                    <a:pt x="1389" y="305"/>
                  </a:lnTo>
                  <a:lnTo>
                    <a:pt x="1389" y="303"/>
                  </a:lnTo>
                  <a:lnTo>
                    <a:pt x="1387" y="298"/>
                  </a:lnTo>
                  <a:lnTo>
                    <a:pt x="1384" y="292"/>
                  </a:lnTo>
                  <a:lnTo>
                    <a:pt x="1382" y="290"/>
                  </a:lnTo>
                  <a:lnTo>
                    <a:pt x="1374" y="285"/>
                  </a:lnTo>
                  <a:lnTo>
                    <a:pt x="1366" y="285"/>
                  </a:lnTo>
                  <a:lnTo>
                    <a:pt x="1359" y="287"/>
                  </a:lnTo>
                  <a:lnTo>
                    <a:pt x="1354" y="292"/>
                  </a:lnTo>
                  <a:lnTo>
                    <a:pt x="1351" y="303"/>
                  </a:lnTo>
                  <a:lnTo>
                    <a:pt x="1349" y="313"/>
                  </a:lnTo>
                  <a:lnTo>
                    <a:pt x="1349" y="325"/>
                  </a:lnTo>
                  <a:lnTo>
                    <a:pt x="1354" y="343"/>
                  </a:lnTo>
                  <a:lnTo>
                    <a:pt x="1359" y="356"/>
                  </a:lnTo>
                  <a:lnTo>
                    <a:pt x="1356" y="353"/>
                  </a:lnTo>
                  <a:lnTo>
                    <a:pt x="1354" y="350"/>
                  </a:lnTo>
                  <a:lnTo>
                    <a:pt x="1349" y="345"/>
                  </a:lnTo>
                  <a:lnTo>
                    <a:pt x="1344" y="338"/>
                  </a:lnTo>
                  <a:lnTo>
                    <a:pt x="1341" y="330"/>
                  </a:lnTo>
                  <a:lnTo>
                    <a:pt x="1339" y="323"/>
                  </a:lnTo>
                  <a:lnTo>
                    <a:pt x="1339" y="310"/>
                  </a:lnTo>
                  <a:lnTo>
                    <a:pt x="1344" y="298"/>
                  </a:lnTo>
                  <a:lnTo>
                    <a:pt x="1344" y="290"/>
                  </a:lnTo>
                  <a:lnTo>
                    <a:pt x="1341" y="287"/>
                  </a:lnTo>
                  <a:lnTo>
                    <a:pt x="1336" y="287"/>
                  </a:lnTo>
                  <a:lnTo>
                    <a:pt x="1331" y="287"/>
                  </a:lnTo>
                  <a:lnTo>
                    <a:pt x="1324" y="290"/>
                  </a:lnTo>
                  <a:lnTo>
                    <a:pt x="1316" y="298"/>
                  </a:lnTo>
                  <a:lnTo>
                    <a:pt x="1311" y="310"/>
                  </a:lnTo>
                  <a:lnTo>
                    <a:pt x="1308" y="325"/>
                  </a:lnTo>
                  <a:lnTo>
                    <a:pt x="1308" y="335"/>
                  </a:lnTo>
                  <a:lnTo>
                    <a:pt x="1308" y="340"/>
                  </a:lnTo>
                  <a:lnTo>
                    <a:pt x="1308" y="345"/>
                  </a:lnTo>
                  <a:lnTo>
                    <a:pt x="1308" y="356"/>
                  </a:lnTo>
                  <a:lnTo>
                    <a:pt x="1308" y="361"/>
                  </a:lnTo>
                  <a:lnTo>
                    <a:pt x="1311" y="363"/>
                  </a:lnTo>
                  <a:lnTo>
                    <a:pt x="1316" y="366"/>
                  </a:lnTo>
                  <a:lnTo>
                    <a:pt x="1319" y="366"/>
                  </a:lnTo>
                  <a:lnTo>
                    <a:pt x="1321" y="366"/>
                  </a:lnTo>
                  <a:lnTo>
                    <a:pt x="1329" y="368"/>
                  </a:lnTo>
                  <a:lnTo>
                    <a:pt x="1334" y="371"/>
                  </a:lnTo>
                  <a:lnTo>
                    <a:pt x="1339" y="371"/>
                  </a:lnTo>
                  <a:lnTo>
                    <a:pt x="1341" y="373"/>
                  </a:lnTo>
                  <a:lnTo>
                    <a:pt x="1339" y="376"/>
                  </a:lnTo>
                  <a:lnTo>
                    <a:pt x="1334" y="376"/>
                  </a:lnTo>
                  <a:lnTo>
                    <a:pt x="1331" y="376"/>
                  </a:lnTo>
                  <a:lnTo>
                    <a:pt x="1326" y="376"/>
                  </a:lnTo>
                  <a:lnTo>
                    <a:pt x="1321" y="378"/>
                  </a:lnTo>
                  <a:lnTo>
                    <a:pt x="1316" y="381"/>
                  </a:lnTo>
                  <a:lnTo>
                    <a:pt x="1316" y="383"/>
                  </a:lnTo>
                  <a:lnTo>
                    <a:pt x="1319" y="386"/>
                  </a:lnTo>
                  <a:lnTo>
                    <a:pt x="1321" y="386"/>
                  </a:lnTo>
                  <a:lnTo>
                    <a:pt x="1326" y="388"/>
                  </a:lnTo>
                  <a:lnTo>
                    <a:pt x="1331" y="391"/>
                  </a:lnTo>
                  <a:lnTo>
                    <a:pt x="1334" y="393"/>
                  </a:lnTo>
                  <a:lnTo>
                    <a:pt x="1339" y="396"/>
                  </a:lnTo>
                  <a:lnTo>
                    <a:pt x="1341" y="396"/>
                  </a:lnTo>
                  <a:lnTo>
                    <a:pt x="1346" y="396"/>
                  </a:lnTo>
                  <a:lnTo>
                    <a:pt x="1351" y="393"/>
                  </a:lnTo>
                  <a:lnTo>
                    <a:pt x="1356" y="391"/>
                  </a:lnTo>
                  <a:lnTo>
                    <a:pt x="1359" y="393"/>
                  </a:lnTo>
                  <a:lnTo>
                    <a:pt x="1361" y="396"/>
                  </a:lnTo>
                  <a:lnTo>
                    <a:pt x="1371" y="398"/>
                  </a:lnTo>
                  <a:lnTo>
                    <a:pt x="1374" y="398"/>
                  </a:lnTo>
                  <a:lnTo>
                    <a:pt x="1366" y="436"/>
                  </a:lnTo>
                  <a:lnTo>
                    <a:pt x="1336" y="482"/>
                  </a:lnTo>
                  <a:lnTo>
                    <a:pt x="1326" y="426"/>
                  </a:lnTo>
                  <a:lnTo>
                    <a:pt x="1308" y="403"/>
                  </a:lnTo>
                  <a:lnTo>
                    <a:pt x="1288" y="431"/>
                  </a:lnTo>
                  <a:lnTo>
                    <a:pt x="1278" y="403"/>
                  </a:lnTo>
                  <a:lnTo>
                    <a:pt x="1258" y="368"/>
                  </a:lnTo>
                  <a:lnTo>
                    <a:pt x="1248" y="323"/>
                  </a:lnTo>
                  <a:lnTo>
                    <a:pt x="1215" y="270"/>
                  </a:lnTo>
                  <a:lnTo>
                    <a:pt x="1190" y="343"/>
                  </a:lnTo>
                  <a:lnTo>
                    <a:pt x="1190" y="368"/>
                  </a:lnTo>
                  <a:lnTo>
                    <a:pt x="1225" y="398"/>
                  </a:lnTo>
                  <a:lnTo>
                    <a:pt x="1230" y="431"/>
                  </a:lnTo>
                  <a:lnTo>
                    <a:pt x="1205" y="456"/>
                  </a:lnTo>
                  <a:lnTo>
                    <a:pt x="1190" y="446"/>
                  </a:lnTo>
                  <a:lnTo>
                    <a:pt x="1185" y="446"/>
                  </a:lnTo>
                  <a:lnTo>
                    <a:pt x="1185" y="444"/>
                  </a:lnTo>
                  <a:lnTo>
                    <a:pt x="1187" y="439"/>
                  </a:lnTo>
                  <a:lnTo>
                    <a:pt x="1185" y="434"/>
                  </a:lnTo>
                  <a:lnTo>
                    <a:pt x="1185" y="429"/>
                  </a:lnTo>
                  <a:lnTo>
                    <a:pt x="1182" y="424"/>
                  </a:lnTo>
                  <a:lnTo>
                    <a:pt x="1185" y="424"/>
                  </a:lnTo>
                  <a:lnTo>
                    <a:pt x="1187" y="424"/>
                  </a:lnTo>
                  <a:lnTo>
                    <a:pt x="1190" y="424"/>
                  </a:lnTo>
                  <a:lnTo>
                    <a:pt x="1192" y="424"/>
                  </a:lnTo>
                  <a:lnTo>
                    <a:pt x="1195" y="424"/>
                  </a:lnTo>
                  <a:lnTo>
                    <a:pt x="1198" y="419"/>
                  </a:lnTo>
                  <a:lnTo>
                    <a:pt x="1200" y="413"/>
                  </a:lnTo>
                  <a:lnTo>
                    <a:pt x="1198" y="408"/>
                  </a:lnTo>
                  <a:lnTo>
                    <a:pt x="1192" y="406"/>
                  </a:lnTo>
                  <a:lnTo>
                    <a:pt x="1190" y="403"/>
                  </a:lnTo>
                  <a:lnTo>
                    <a:pt x="1185" y="403"/>
                  </a:lnTo>
                  <a:lnTo>
                    <a:pt x="1180" y="398"/>
                  </a:lnTo>
                  <a:lnTo>
                    <a:pt x="1175" y="396"/>
                  </a:lnTo>
                  <a:lnTo>
                    <a:pt x="1170" y="391"/>
                  </a:lnTo>
                  <a:lnTo>
                    <a:pt x="1167" y="388"/>
                  </a:lnTo>
                  <a:lnTo>
                    <a:pt x="1165" y="383"/>
                  </a:lnTo>
                  <a:lnTo>
                    <a:pt x="1162" y="378"/>
                  </a:lnTo>
                  <a:lnTo>
                    <a:pt x="1162" y="373"/>
                  </a:lnTo>
                  <a:lnTo>
                    <a:pt x="1162" y="371"/>
                  </a:lnTo>
                  <a:lnTo>
                    <a:pt x="1165" y="368"/>
                  </a:lnTo>
                  <a:lnTo>
                    <a:pt x="1165" y="363"/>
                  </a:lnTo>
                  <a:lnTo>
                    <a:pt x="1162" y="356"/>
                  </a:lnTo>
                  <a:lnTo>
                    <a:pt x="1162" y="350"/>
                  </a:lnTo>
                  <a:lnTo>
                    <a:pt x="1160" y="343"/>
                  </a:lnTo>
                  <a:lnTo>
                    <a:pt x="1160" y="338"/>
                  </a:lnTo>
                  <a:lnTo>
                    <a:pt x="1157" y="333"/>
                  </a:lnTo>
                  <a:lnTo>
                    <a:pt x="1157" y="328"/>
                  </a:lnTo>
                  <a:lnTo>
                    <a:pt x="1160" y="325"/>
                  </a:lnTo>
                  <a:lnTo>
                    <a:pt x="1162" y="323"/>
                  </a:lnTo>
                  <a:lnTo>
                    <a:pt x="1165" y="323"/>
                  </a:lnTo>
                  <a:lnTo>
                    <a:pt x="1167" y="318"/>
                  </a:lnTo>
                  <a:lnTo>
                    <a:pt x="1172" y="310"/>
                  </a:lnTo>
                  <a:lnTo>
                    <a:pt x="1172" y="308"/>
                  </a:lnTo>
                  <a:lnTo>
                    <a:pt x="1172" y="305"/>
                  </a:lnTo>
                  <a:lnTo>
                    <a:pt x="1170" y="303"/>
                  </a:lnTo>
                  <a:lnTo>
                    <a:pt x="1165" y="300"/>
                  </a:lnTo>
                  <a:lnTo>
                    <a:pt x="1162" y="300"/>
                  </a:lnTo>
                  <a:lnTo>
                    <a:pt x="1157" y="300"/>
                  </a:lnTo>
                  <a:lnTo>
                    <a:pt x="1152" y="300"/>
                  </a:lnTo>
                  <a:lnTo>
                    <a:pt x="1147" y="300"/>
                  </a:lnTo>
                  <a:lnTo>
                    <a:pt x="1142" y="303"/>
                  </a:lnTo>
                  <a:lnTo>
                    <a:pt x="1145" y="305"/>
                  </a:lnTo>
                  <a:lnTo>
                    <a:pt x="1147" y="308"/>
                  </a:lnTo>
                  <a:lnTo>
                    <a:pt x="1150" y="310"/>
                  </a:lnTo>
                  <a:lnTo>
                    <a:pt x="1152" y="313"/>
                  </a:lnTo>
                  <a:lnTo>
                    <a:pt x="1150" y="313"/>
                  </a:lnTo>
                  <a:lnTo>
                    <a:pt x="1147" y="315"/>
                  </a:lnTo>
                  <a:lnTo>
                    <a:pt x="1145" y="313"/>
                  </a:lnTo>
                  <a:lnTo>
                    <a:pt x="1142" y="310"/>
                  </a:lnTo>
                  <a:lnTo>
                    <a:pt x="1137" y="310"/>
                  </a:lnTo>
                  <a:lnTo>
                    <a:pt x="1134" y="313"/>
                  </a:lnTo>
                  <a:lnTo>
                    <a:pt x="1132" y="315"/>
                  </a:lnTo>
                  <a:lnTo>
                    <a:pt x="1132" y="320"/>
                  </a:lnTo>
                  <a:lnTo>
                    <a:pt x="1132" y="323"/>
                  </a:lnTo>
                  <a:lnTo>
                    <a:pt x="1134" y="328"/>
                  </a:lnTo>
                  <a:lnTo>
                    <a:pt x="1137" y="330"/>
                  </a:lnTo>
                  <a:lnTo>
                    <a:pt x="1134" y="335"/>
                  </a:lnTo>
                  <a:lnTo>
                    <a:pt x="1132" y="340"/>
                  </a:lnTo>
                  <a:lnTo>
                    <a:pt x="1132" y="348"/>
                  </a:lnTo>
                  <a:lnTo>
                    <a:pt x="1129" y="353"/>
                  </a:lnTo>
                  <a:lnTo>
                    <a:pt x="1127" y="350"/>
                  </a:lnTo>
                  <a:lnTo>
                    <a:pt x="1124" y="343"/>
                  </a:lnTo>
                  <a:lnTo>
                    <a:pt x="1124" y="335"/>
                  </a:lnTo>
                  <a:lnTo>
                    <a:pt x="1124" y="328"/>
                  </a:lnTo>
                  <a:lnTo>
                    <a:pt x="1119" y="323"/>
                  </a:lnTo>
                  <a:lnTo>
                    <a:pt x="1117" y="320"/>
                  </a:lnTo>
                  <a:lnTo>
                    <a:pt x="1112" y="315"/>
                  </a:lnTo>
                  <a:lnTo>
                    <a:pt x="1109" y="315"/>
                  </a:lnTo>
                  <a:lnTo>
                    <a:pt x="1109" y="318"/>
                  </a:lnTo>
                  <a:lnTo>
                    <a:pt x="1112" y="323"/>
                  </a:lnTo>
                  <a:lnTo>
                    <a:pt x="1112" y="328"/>
                  </a:lnTo>
                  <a:lnTo>
                    <a:pt x="1109" y="328"/>
                  </a:lnTo>
                  <a:lnTo>
                    <a:pt x="1104" y="328"/>
                  </a:lnTo>
                  <a:lnTo>
                    <a:pt x="1099" y="325"/>
                  </a:lnTo>
                  <a:lnTo>
                    <a:pt x="1094" y="320"/>
                  </a:lnTo>
                  <a:lnTo>
                    <a:pt x="1092" y="315"/>
                  </a:lnTo>
                  <a:lnTo>
                    <a:pt x="1092" y="313"/>
                  </a:lnTo>
                  <a:lnTo>
                    <a:pt x="1087" y="313"/>
                  </a:lnTo>
                  <a:lnTo>
                    <a:pt x="1082" y="315"/>
                  </a:lnTo>
                  <a:lnTo>
                    <a:pt x="1079" y="315"/>
                  </a:lnTo>
                  <a:lnTo>
                    <a:pt x="1077" y="313"/>
                  </a:lnTo>
                  <a:lnTo>
                    <a:pt x="1079" y="310"/>
                  </a:lnTo>
                  <a:lnTo>
                    <a:pt x="1082" y="303"/>
                  </a:lnTo>
                  <a:lnTo>
                    <a:pt x="1082" y="300"/>
                  </a:lnTo>
                  <a:lnTo>
                    <a:pt x="1077" y="298"/>
                  </a:lnTo>
                  <a:lnTo>
                    <a:pt x="1071" y="300"/>
                  </a:lnTo>
                  <a:lnTo>
                    <a:pt x="1064" y="300"/>
                  </a:lnTo>
                  <a:lnTo>
                    <a:pt x="1056" y="303"/>
                  </a:lnTo>
                  <a:lnTo>
                    <a:pt x="1051" y="303"/>
                  </a:lnTo>
                  <a:lnTo>
                    <a:pt x="1049" y="305"/>
                  </a:lnTo>
                  <a:lnTo>
                    <a:pt x="1044" y="305"/>
                  </a:lnTo>
                  <a:lnTo>
                    <a:pt x="1039" y="308"/>
                  </a:lnTo>
                  <a:lnTo>
                    <a:pt x="1036" y="310"/>
                  </a:lnTo>
                  <a:lnTo>
                    <a:pt x="1036" y="315"/>
                  </a:lnTo>
                  <a:lnTo>
                    <a:pt x="1034" y="320"/>
                  </a:lnTo>
                  <a:lnTo>
                    <a:pt x="1029" y="323"/>
                  </a:lnTo>
                  <a:lnTo>
                    <a:pt x="1024" y="323"/>
                  </a:lnTo>
                  <a:lnTo>
                    <a:pt x="1021" y="325"/>
                  </a:lnTo>
                  <a:lnTo>
                    <a:pt x="1021" y="330"/>
                  </a:lnTo>
                  <a:lnTo>
                    <a:pt x="1024" y="333"/>
                  </a:lnTo>
                  <a:lnTo>
                    <a:pt x="1029" y="338"/>
                  </a:lnTo>
                  <a:lnTo>
                    <a:pt x="1034" y="343"/>
                  </a:lnTo>
                  <a:lnTo>
                    <a:pt x="1036" y="345"/>
                  </a:lnTo>
                  <a:lnTo>
                    <a:pt x="1039" y="345"/>
                  </a:lnTo>
                  <a:lnTo>
                    <a:pt x="1039" y="350"/>
                  </a:lnTo>
                  <a:lnTo>
                    <a:pt x="1039" y="353"/>
                  </a:lnTo>
                  <a:lnTo>
                    <a:pt x="1034" y="356"/>
                  </a:lnTo>
                  <a:lnTo>
                    <a:pt x="1026" y="353"/>
                  </a:lnTo>
                  <a:lnTo>
                    <a:pt x="1021" y="356"/>
                  </a:lnTo>
                  <a:lnTo>
                    <a:pt x="1021" y="358"/>
                  </a:lnTo>
                  <a:lnTo>
                    <a:pt x="1021" y="361"/>
                  </a:lnTo>
                  <a:lnTo>
                    <a:pt x="1021" y="366"/>
                  </a:lnTo>
                  <a:lnTo>
                    <a:pt x="1024" y="371"/>
                  </a:lnTo>
                  <a:lnTo>
                    <a:pt x="1026" y="373"/>
                  </a:lnTo>
                  <a:lnTo>
                    <a:pt x="1031" y="373"/>
                  </a:lnTo>
                  <a:lnTo>
                    <a:pt x="1036" y="373"/>
                  </a:lnTo>
                  <a:lnTo>
                    <a:pt x="1044" y="373"/>
                  </a:lnTo>
                  <a:lnTo>
                    <a:pt x="1051" y="376"/>
                  </a:lnTo>
                  <a:lnTo>
                    <a:pt x="1054" y="376"/>
                  </a:lnTo>
                  <a:lnTo>
                    <a:pt x="1059" y="376"/>
                  </a:lnTo>
                  <a:lnTo>
                    <a:pt x="1069" y="378"/>
                  </a:lnTo>
                  <a:lnTo>
                    <a:pt x="1077" y="381"/>
                  </a:lnTo>
                  <a:lnTo>
                    <a:pt x="1082" y="386"/>
                  </a:lnTo>
                  <a:lnTo>
                    <a:pt x="1082" y="391"/>
                  </a:lnTo>
                  <a:lnTo>
                    <a:pt x="1079" y="396"/>
                  </a:lnTo>
                  <a:lnTo>
                    <a:pt x="1079" y="398"/>
                  </a:lnTo>
                  <a:lnTo>
                    <a:pt x="1077" y="398"/>
                  </a:lnTo>
                  <a:lnTo>
                    <a:pt x="1071" y="396"/>
                  </a:lnTo>
                  <a:lnTo>
                    <a:pt x="1066" y="396"/>
                  </a:lnTo>
                  <a:lnTo>
                    <a:pt x="1059" y="393"/>
                  </a:lnTo>
                  <a:lnTo>
                    <a:pt x="1054" y="388"/>
                  </a:lnTo>
                  <a:lnTo>
                    <a:pt x="1049" y="388"/>
                  </a:lnTo>
                  <a:lnTo>
                    <a:pt x="1044" y="386"/>
                  </a:lnTo>
                  <a:lnTo>
                    <a:pt x="1039" y="383"/>
                  </a:lnTo>
                  <a:lnTo>
                    <a:pt x="1034" y="383"/>
                  </a:lnTo>
                  <a:lnTo>
                    <a:pt x="1026" y="383"/>
                  </a:lnTo>
                  <a:lnTo>
                    <a:pt x="1021" y="383"/>
                  </a:lnTo>
                  <a:lnTo>
                    <a:pt x="1019" y="383"/>
                  </a:lnTo>
                  <a:lnTo>
                    <a:pt x="1019" y="388"/>
                  </a:lnTo>
                  <a:lnTo>
                    <a:pt x="1019" y="393"/>
                  </a:lnTo>
                  <a:lnTo>
                    <a:pt x="1019" y="398"/>
                  </a:lnTo>
                  <a:lnTo>
                    <a:pt x="1019" y="403"/>
                  </a:lnTo>
                  <a:lnTo>
                    <a:pt x="1021" y="406"/>
                  </a:lnTo>
                  <a:lnTo>
                    <a:pt x="1026" y="406"/>
                  </a:lnTo>
                  <a:lnTo>
                    <a:pt x="1031" y="408"/>
                  </a:lnTo>
                  <a:lnTo>
                    <a:pt x="1036" y="413"/>
                  </a:lnTo>
                  <a:lnTo>
                    <a:pt x="1044" y="419"/>
                  </a:lnTo>
                  <a:lnTo>
                    <a:pt x="1049" y="424"/>
                  </a:lnTo>
                  <a:lnTo>
                    <a:pt x="1049" y="429"/>
                  </a:lnTo>
                  <a:lnTo>
                    <a:pt x="1051" y="434"/>
                  </a:lnTo>
                  <a:lnTo>
                    <a:pt x="1051" y="439"/>
                  </a:lnTo>
                  <a:lnTo>
                    <a:pt x="1054" y="441"/>
                  </a:lnTo>
                  <a:lnTo>
                    <a:pt x="1056" y="441"/>
                  </a:lnTo>
                  <a:lnTo>
                    <a:pt x="1059" y="441"/>
                  </a:lnTo>
                  <a:lnTo>
                    <a:pt x="1064" y="444"/>
                  </a:lnTo>
                  <a:lnTo>
                    <a:pt x="1066" y="444"/>
                  </a:lnTo>
                  <a:lnTo>
                    <a:pt x="1071" y="446"/>
                  </a:lnTo>
                  <a:lnTo>
                    <a:pt x="1074" y="446"/>
                  </a:lnTo>
                  <a:lnTo>
                    <a:pt x="1077" y="446"/>
                  </a:lnTo>
                  <a:lnTo>
                    <a:pt x="1079" y="446"/>
                  </a:lnTo>
                  <a:lnTo>
                    <a:pt x="1084" y="446"/>
                  </a:lnTo>
                  <a:lnTo>
                    <a:pt x="1087" y="444"/>
                  </a:lnTo>
                  <a:lnTo>
                    <a:pt x="1094" y="444"/>
                  </a:lnTo>
                  <a:lnTo>
                    <a:pt x="1102" y="441"/>
                  </a:lnTo>
                  <a:lnTo>
                    <a:pt x="1107" y="439"/>
                  </a:lnTo>
                  <a:lnTo>
                    <a:pt x="1114" y="439"/>
                  </a:lnTo>
                  <a:lnTo>
                    <a:pt x="1119" y="436"/>
                  </a:lnTo>
                  <a:lnTo>
                    <a:pt x="1124" y="434"/>
                  </a:lnTo>
                  <a:lnTo>
                    <a:pt x="1129" y="429"/>
                  </a:lnTo>
                  <a:lnTo>
                    <a:pt x="1132" y="426"/>
                  </a:lnTo>
                  <a:lnTo>
                    <a:pt x="1134" y="429"/>
                  </a:lnTo>
                  <a:lnTo>
                    <a:pt x="1137" y="429"/>
                  </a:lnTo>
                  <a:lnTo>
                    <a:pt x="1142" y="434"/>
                  </a:lnTo>
                  <a:lnTo>
                    <a:pt x="1145" y="434"/>
                  </a:lnTo>
                  <a:lnTo>
                    <a:pt x="1147" y="439"/>
                  </a:lnTo>
                  <a:lnTo>
                    <a:pt x="1152" y="441"/>
                  </a:lnTo>
                  <a:lnTo>
                    <a:pt x="1157" y="444"/>
                  </a:lnTo>
                  <a:lnTo>
                    <a:pt x="1160" y="449"/>
                  </a:lnTo>
                  <a:lnTo>
                    <a:pt x="1167" y="451"/>
                  </a:lnTo>
                  <a:lnTo>
                    <a:pt x="1157" y="471"/>
                  </a:lnTo>
                  <a:lnTo>
                    <a:pt x="1122" y="461"/>
                  </a:lnTo>
                  <a:lnTo>
                    <a:pt x="1069" y="461"/>
                  </a:lnTo>
                  <a:lnTo>
                    <a:pt x="1039" y="441"/>
                  </a:lnTo>
                  <a:lnTo>
                    <a:pt x="991" y="451"/>
                  </a:lnTo>
                  <a:lnTo>
                    <a:pt x="996" y="466"/>
                  </a:lnTo>
                  <a:lnTo>
                    <a:pt x="1001" y="497"/>
                  </a:lnTo>
                  <a:lnTo>
                    <a:pt x="986" y="492"/>
                  </a:lnTo>
                  <a:lnTo>
                    <a:pt x="958" y="461"/>
                  </a:lnTo>
                  <a:lnTo>
                    <a:pt x="903" y="471"/>
                  </a:lnTo>
                  <a:lnTo>
                    <a:pt x="875" y="451"/>
                  </a:lnTo>
                  <a:lnTo>
                    <a:pt x="885" y="431"/>
                  </a:lnTo>
                  <a:lnTo>
                    <a:pt x="850" y="421"/>
                  </a:lnTo>
                  <a:lnTo>
                    <a:pt x="807" y="398"/>
                  </a:lnTo>
                  <a:lnTo>
                    <a:pt x="749" y="383"/>
                  </a:lnTo>
                  <a:lnTo>
                    <a:pt x="713" y="393"/>
                  </a:lnTo>
                  <a:lnTo>
                    <a:pt x="676" y="353"/>
                  </a:lnTo>
                  <a:lnTo>
                    <a:pt x="577" y="398"/>
                  </a:lnTo>
                  <a:lnTo>
                    <a:pt x="550" y="426"/>
                  </a:lnTo>
                  <a:lnTo>
                    <a:pt x="509" y="416"/>
                  </a:lnTo>
                  <a:lnTo>
                    <a:pt x="482" y="388"/>
                  </a:lnTo>
                  <a:lnTo>
                    <a:pt x="451" y="378"/>
                  </a:lnTo>
                  <a:lnTo>
                    <a:pt x="439" y="378"/>
                  </a:lnTo>
                  <a:lnTo>
                    <a:pt x="424" y="363"/>
                  </a:lnTo>
                  <a:lnTo>
                    <a:pt x="376" y="368"/>
                  </a:lnTo>
                  <a:lnTo>
                    <a:pt x="308" y="338"/>
                  </a:lnTo>
                  <a:lnTo>
                    <a:pt x="277" y="343"/>
                  </a:lnTo>
                  <a:lnTo>
                    <a:pt x="252" y="328"/>
                  </a:lnTo>
                  <a:lnTo>
                    <a:pt x="245" y="310"/>
                  </a:lnTo>
                  <a:lnTo>
                    <a:pt x="199" y="295"/>
                  </a:lnTo>
                  <a:lnTo>
                    <a:pt x="171" y="315"/>
                  </a:lnTo>
                  <a:lnTo>
                    <a:pt x="131" y="333"/>
                  </a:lnTo>
                  <a:lnTo>
                    <a:pt x="98" y="353"/>
                  </a:lnTo>
                  <a:lnTo>
                    <a:pt x="78" y="403"/>
                  </a:lnTo>
                  <a:lnTo>
                    <a:pt x="35" y="413"/>
                  </a:lnTo>
                  <a:lnTo>
                    <a:pt x="35" y="446"/>
                  </a:lnTo>
                  <a:lnTo>
                    <a:pt x="68" y="487"/>
                  </a:lnTo>
                  <a:lnTo>
                    <a:pt x="98" y="502"/>
                  </a:lnTo>
                  <a:lnTo>
                    <a:pt x="98" y="522"/>
                  </a:lnTo>
                  <a:lnTo>
                    <a:pt x="78" y="532"/>
                  </a:lnTo>
                  <a:lnTo>
                    <a:pt x="50" y="522"/>
                  </a:lnTo>
                  <a:lnTo>
                    <a:pt x="0" y="560"/>
                  </a:lnTo>
                  <a:lnTo>
                    <a:pt x="15" y="575"/>
                  </a:lnTo>
                  <a:lnTo>
                    <a:pt x="35" y="595"/>
                  </a:lnTo>
                  <a:lnTo>
                    <a:pt x="83" y="595"/>
                  </a:lnTo>
                  <a:lnTo>
                    <a:pt x="118" y="600"/>
                  </a:lnTo>
                  <a:lnTo>
                    <a:pt x="103" y="635"/>
                  </a:lnTo>
                  <a:lnTo>
                    <a:pt x="63" y="653"/>
                  </a:lnTo>
                  <a:lnTo>
                    <a:pt x="30" y="673"/>
                  </a:lnTo>
                  <a:lnTo>
                    <a:pt x="25" y="698"/>
                  </a:lnTo>
                  <a:lnTo>
                    <a:pt x="63" y="724"/>
                  </a:lnTo>
                  <a:lnTo>
                    <a:pt x="68" y="751"/>
                  </a:lnTo>
                  <a:lnTo>
                    <a:pt x="93" y="761"/>
                  </a:lnTo>
                  <a:lnTo>
                    <a:pt x="98" y="797"/>
                  </a:lnTo>
                  <a:lnTo>
                    <a:pt x="136" y="792"/>
                  </a:lnTo>
                  <a:lnTo>
                    <a:pt x="182" y="792"/>
                  </a:lnTo>
                  <a:lnTo>
                    <a:pt x="156" y="840"/>
                  </a:lnTo>
                  <a:lnTo>
                    <a:pt x="78" y="905"/>
                  </a:lnTo>
                  <a:lnTo>
                    <a:pt x="166" y="860"/>
                  </a:lnTo>
                  <a:lnTo>
                    <a:pt x="234" y="787"/>
                  </a:lnTo>
                  <a:lnTo>
                    <a:pt x="229" y="772"/>
                  </a:lnTo>
                  <a:lnTo>
                    <a:pt x="272" y="719"/>
                  </a:lnTo>
                  <a:lnTo>
                    <a:pt x="282" y="741"/>
                  </a:lnTo>
                  <a:lnTo>
                    <a:pt x="287" y="766"/>
                  </a:lnTo>
                  <a:lnTo>
                    <a:pt x="320" y="741"/>
                  </a:lnTo>
                  <a:lnTo>
                    <a:pt x="355" y="719"/>
                  </a:lnTo>
                  <a:lnTo>
                    <a:pt x="371" y="731"/>
                  </a:lnTo>
                  <a:lnTo>
                    <a:pt x="451" y="746"/>
                  </a:lnTo>
                  <a:lnTo>
                    <a:pt x="504" y="772"/>
                  </a:lnTo>
                  <a:lnTo>
                    <a:pt x="545" y="751"/>
                  </a:lnTo>
                  <a:lnTo>
                    <a:pt x="603" y="855"/>
                  </a:lnTo>
                  <a:lnTo>
                    <a:pt x="640" y="880"/>
                  </a:lnTo>
                  <a:lnTo>
                    <a:pt x="635" y="920"/>
                  </a:lnTo>
                  <a:lnTo>
                    <a:pt x="650" y="953"/>
                  </a:lnTo>
                  <a:lnTo>
                    <a:pt x="691" y="1009"/>
                  </a:lnTo>
                  <a:lnTo>
                    <a:pt x="749" y="1046"/>
                  </a:lnTo>
                  <a:lnTo>
                    <a:pt x="754" y="1072"/>
                  </a:lnTo>
                  <a:lnTo>
                    <a:pt x="759" y="1102"/>
                  </a:lnTo>
                  <a:lnTo>
                    <a:pt x="744" y="1112"/>
                  </a:lnTo>
                  <a:lnTo>
                    <a:pt x="749" y="1092"/>
                  </a:lnTo>
                  <a:lnTo>
                    <a:pt x="719" y="1082"/>
                  </a:lnTo>
                  <a:lnTo>
                    <a:pt x="734" y="1137"/>
                  </a:lnTo>
                  <a:lnTo>
                    <a:pt x="729" y="1180"/>
                  </a:lnTo>
                  <a:lnTo>
                    <a:pt x="719" y="1220"/>
                  </a:lnTo>
                  <a:lnTo>
                    <a:pt x="729" y="1253"/>
                  </a:lnTo>
                  <a:lnTo>
                    <a:pt x="729" y="1273"/>
                  </a:lnTo>
                  <a:lnTo>
                    <a:pt x="754" y="1324"/>
                  </a:lnTo>
                  <a:lnTo>
                    <a:pt x="774" y="1359"/>
                  </a:lnTo>
                  <a:lnTo>
                    <a:pt x="792" y="1387"/>
                  </a:lnTo>
                  <a:lnTo>
                    <a:pt x="837" y="1417"/>
                  </a:lnTo>
                  <a:lnTo>
                    <a:pt x="842" y="1427"/>
                  </a:lnTo>
                  <a:lnTo>
                    <a:pt x="845" y="1427"/>
                  </a:lnTo>
                  <a:lnTo>
                    <a:pt x="875" y="1483"/>
                  </a:lnTo>
                  <a:lnTo>
                    <a:pt x="895" y="1515"/>
                  </a:lnTo>
                  <a:lnTo>
                    <a:pt x="890" y="1525"/>
                  </a:lnTo>
                  <a:lnTo>
                    <a:pt x="928" y="1551"/>
                  </a:lnTo>
                  <a:lnTo>
                    <a:pt x="933" y="1576"/>
                  </a:lnTo>
                  <a:lnTo>
                    <a:pt x="948" y="1586"/>
                  </a:lnTo>
                  <a:lnTo>
                    <a:pt x="968" y="1606"/>
                  </a:lnTo>
                  <a:lnTo>
                    <a:pt x="976" y="1591"/>
                  </a:lnTo>
                  <a:lnTo>
                    <a:pt x="953" y="1576"/>
                  </a:lnTo>
                  <a:lnTo>
                    <a:pt x="933" y="1530"/>
                  </a:lnTo>
                  <a:lnTo>
                    <a:pt x="895" y="1477"/>
                  </a:lnTo>
                  <a:lnTo>
                    <a:pt x="885" y="1447"/>
                  </a:lnTo>
                  <a:lnTo>
                    <a:pt x="913" y="1457"/>
                  </a:lnTo>
                  <a:lnTo>
                    <a:pt x="938" y="1510"/>
                  </a:lnTo>
                  <a:lnTo>
                    <a:pt x="948" y="1525"/>
                  </a:lnTo>
                  <a:lnTo>
                    <a:pt x="976" y="1541"/>
                  </a:lnTo>
                  <a:lnTo>
                    <a:pt x="976" y="1556"/>
                  </a:lnTo>
                  <a:lnTo>
                    <a:pt x="996" y="1566"/>
                  </a:lnTo>
                  <a:lnTo>
                    <a:pt x="1006" y="1581"/>
                  </a:lnTo>
                  <a:lnTo>
                    <a:pt x="1031" y="1606"/>
                  </a:lnTo>
                  <a:lnTo>
                    <a:pt x="1036" y="1644"/>
                  </a:lnTo>
                  <a:lnTo>
                    <a:pt x="1036" y="1659"/>
                  </a:lnTo>
                  <a:lnTo>
                    <a:pt x="1104" y="1699"/>
                  </a:lnTo>
                  <a:lnTo>
                    <a:pt x="1137" y="1717"/>
                  </a:lnTo>
                  <a:lnTo>
                    <a:pt x="1195" y="1732"/>
                  </a:lnTo>
                  <a:lnTo>
                    <a:pt x="1210" y="1727"/>
                  </a:lnTo>
                  <a:lnTo>
                    <a:pt x="1225" y="1727"/>
                  </a:lnTo>
                  <a:lnTo>
                    <a:pt x="1250" y="1747"/>
                  </a:lnTo>
                  <a:lnTo>
                    <a:pt x="1256" y="1755"/>
                  </a:lnTo>
                  <a:lnTo>
                    <a:pt x="1288" y="1760"/>
                  </a:lnTo>
                  <a:lnTo>
                    <a:pt x="1303" y="1755"/>
                  </a:lnTo>
                  <a:lnTo>
                    <a:pt x="1303" y="1752"/>
                  </a:lnTo>
                  <a:lnTo>
                    <a:pt x="1331" y="1767"/>
                  </a:lnTo>
                  <a:lnTo>
                    <a:pt x="1361" y="1755"/>
                  </a:lnTo>
                  <a:lnTo>
                    <a:pt x="1329" y="1767"/>
                  </a:lnTo>
                  <a:lnTo>
                    <a:pt x="1356" y="1810"/>
                  </a:lnTo>
                  <a:lnTo>
                    <a:pt x="1366" y="1820"/>
                  </a:lnTo>
                  <a:lnTo>
                    <a:pt x="1414" y="1851"/>
                  </a:lnTo>
                  <a:lnTo>
                    <a:pt x="1419" y="1830"/>
                  </a:lnTo>
                  <a:lnTo>
                    <a:pt x="1404" y="1810"/>
                  </a:lnTo>
                  <a:close/>
                  <a:moveTo>
                    <a:pt x="1268" y="1722"/>
                  </a:moveTo>
                  <a:lnTo>
                    <a:pt x="1268" y="1722"/>
                  </a:lnTo>
                  <a:lnTo>
                    <a:pt x="1281" y="1722"/>
                  </a:lnTo>
                  <a:lnTo>
                    <a:pt x="1283" y="1722"/>
                  </a:lnTo>
                  <a:lnTo>
                    <a:pt x="1268" y="1722"/>
                  </a:lnTo>
                  <a:close/>
                  <a:moveTo>
                    <a:pt x="1593" y="1692"/>
                  </a:moveTo>
                  <a:lnTo>
                    <a:pt x="1614" y="1692"/>
                  </a:lnTo>
                  <a:lnTo>
                    <a:pt x="1629" y="1679"/>
                  </a:lnTo>
                  <a:lnTo>
                    <a:pt x="1671" y="1687"/>
                  </a:lnTo>
                  <a:lnTo>
                    <a:pt x="1651" y="1674"/>
                  </a:lnTo>
                  <a:lnTo>
                    <a:pt x="1619" y="1659"/>
                  </a:lnTo>
                  <a:lnTo>
                    <a:pt x="1578" y="1659"/>
                  </a:lnTo>
                  <a:lnTo>
                    <a:pt x="1578" y="1669"/>
                  </a:lnTo>
                  <a:lnTo>
                    <a:pt x="1556" y="1674"/>
                  </a:lnTo>
                  <a:lnTo>
                    <a:pt x="1583" y="1687"/>
                  </a:lnTo>
                  <a:lnTo>
                    <a:pt x="1593" y="1692"/>
                  </a:lnTo>
                  <a:close/>
                  <a:moveTo>
                    <a:pt x="1520" y="1634"/>
                  </a:moveTo>
                  <a:lnTo>
                    <a:pt x="1520" y="1634"/>
                  </a:lnTo>
                  <a:lnTo>
                    <a:pt x="1513" y="1624"/>
                  </a:lnTo>
                  <a:lnTo>
                    <a:pt x="1510" y="1619"/>
                  </a:lnTo>
                  <a:lnTo>
                    <a:pt x="1472" y="1604"/>
                  </a:lnTo>
                  <a:lnTo>
                    <a:pt x="1414" y="1604"/>
                  </a:lnTo>
                  <a:lnTo>
                    <a:pt x="1382" y="1609"/>
                  </a:lnTo>
                  <a:lnTo>
                    <a:pt x="1371" y="1619"/>
                  </a:lnTo>
                  <a:lnTo>
                    <a:pt x="1397" y="1624"/>
                  </a:lnTo>
                  <a:lnTo>
                    <a:pt x="1419" y="1624"/>
                  </a:lnTo>
                  <a:lnTo>
                    <a:pt x="1450" y="1624"/>
                  </a:lnTo>
                  <a:lnTo>
                    <a:pt x="1482" y="1629"/>
                  </a:lnTo>
                  <a:lnTo>
                    <a:pt x="1492" y="1644"/>
                  </a:lnTo>
                  <a:lnTo>
                    <a:pt x="1503" y="1654"/>
                  </a:lnTo>
                  <a:lnTo>
                    <a:pt x="1545" y="1654"/>
                  </a:lnTo>
                  <a:lnTo>
                    <a:pt x="1553" y="1654"/>
                  </a:lnTo>
                  <a:lnTo>
                    <a:pt x="1556" y="1651"/>
                  </a:lnTo>
                  <a:lnTo>
                    <a:pt x="1556" y="1649"/>
                  </a:lnTo>
                  <a:lnTo>
                    <a:pt x="1545" y="1639"/>
                  </a:lnTo>
                  <a:lnTo>
                    <a:pt x="1538" y="1639"/>
                  </a:lnTo>
                  <a:lnTo>
                    <a:pt x="1528" y="1636"/>
                  </a:lnTo>
                  <a:lnTo>
                    <a:pt x="1520" y="1634"/>
                  </a:lnTo>
                  <a:close/>
                  <a:moveTo>
                    <a:pt x="1704" y="1717"/>
                  </a:moveTo>
                  <a:lnTo>
                    <a:pt x="1729" y="1722"/>
                  </a:lnTo>
                  <a:lnTo>
                    <a:pt x="1729" y="1709"/>
                  </a:lnTo>
                  <a:lnTo>
                    <a:pt x="1707" y="1709"/>
                  </a:lnTo>
                  <a:lnTo>
                    <a:pt x="1704" y="1717"/>
                  </a:lnTo>
                  <a:close/>
                  <a:moveTo>
                    <a:pt x="1452" y="1861"/>
                  </a:moveTo>
                  <a:lnTo>
                    <a:pt x="1452" y="1861"/>
                  </a:lnTo>
                  <a:lnTo>
                    <a:pt x="1467" y="1846"/>
                  </a:lnTo>
                  <a:lnTo>
                    <a:pt x="1487" y="1851"/>
                  </a:lnTo>
                  <a:lnTo>
                    <a:pt x="1492" y="1866"/>
                  </a:lnTo>
                  <a:lnTo>
                    <a:pt x="1508" y="1851"/>
                  </a:lnTo>
                  <a:lnTo>
                    <a:pt x="1487" y="1836"/>
                  </a:lnTo>
                  <a:lnTo>
                    <a:pt x="1462" y="1836"/>
                  </a:lnTo>
                  <a:lnTo>
                    <a:pt x="1445" y="1838"/>
                  </a:lnTo>
                  <a:lnTo>
                    <a:pt x="1432" y="1838"/>
                  </a:lnTo>
                  <a:lnTo>
                    <a:pt x="1424" y="1836"/>
                  </a:lnTo>
                  <a:lnTo>
                    <a:pt x="1419" y="1836"/>
                  </a:lnTo>
                  <a:lnTo>
                    <a:pt x="1419" y="1830"/>
                  </a:lnTo>
                  <a:lnTo>
                    <a:pt x="1414" y="1851"/>
                  </a:lnTo>
                  <a:lnTo>
                    <a:pt x="1435" y="1871"/>
                  </a:lnTo>
                  <a:lnTo>
                    <a:pt x="1445" y="1871"/>
                  </a:lnTo>
                  <a:lnTo>
                    <a:pt x="1452" y="1861"/>
                  </a:lnTo>
                  <a:close/>
                  <a:moveTo>
                    <a:pt x="2201" y="2073"/>
                  </a:moveTo>
                  <a:lnTo>
                    <a:pt x="2201" y="2073"/>
                  </a:lnTo>
                  <a:lnTo>
                    <a:pt x="2168" y="2062"/>
                  </a:lnTo>
                  <a:lnTo>
                    <a:pt x="2123" y="2037"/>
                  </a:lnTo>
                  <a:lnTo>
                    <a:pt x="2070" y="2032"/>
                  </a:lnTo>
                  <a:lnTo>
                    <a:pt x="2055" y="2027"/>
                  </a:lnTo>
                  <a:lnTo>
                    <a:pt x="2042" y="2012"/>
                  </a:lnTo>
                  <a:lnTo>
                    <a:pt x="2002" y="1997"/>
                  </a:lnTo>
                  <a:lnTo>
                    <a:pt x="1964" y="1974"/>
                  </a:lnTo>
                  <a:lnTo>
                    <a:pt x="1959" y="1954"/>
                  </a:lnTo>
                  <a:lnTo>
                    <a:pt x="1944" y="1914"/>
                  </a:lnTo>
                  <a:lnTo>
                    <a:pt x="1939" y="1914"/>
                  </a:lnTo>
                  <a:lnTo>
                    <a:pt x="1903" y="1893"/>
                  </a:lnTo>
                  <a:lnTo>
                    <a:pt x="1891" y="1893"/>
                  </a:lnTo>
                  <a:lnTo>
                    <a:pt x="1891" y="1896"/>
                  </a:lnTo>
                  <a:lnTo>
                    <a:pt x="1891" y="1893"/>
                  </a:lnTo>
                  <a:lnTo>
                    <a:pt x="1848" y="1888"/>
                  </a:lnTo>
                  <a:lnTo>
                    <a:pt x="1848" y="1883"/>
                  </a:lnTo>
                  <a:lnTo>
                    <a:pt x="1848" y="1888"/>
                  </a:lnTo>
                  <a:lnTo>
                    <a:pt x="1848" y="1881"/>
                  </a:lnTo>
                  <a:lnTo>
                    <a:pt x="1828" y="1876"/>
                  </a:lnTo>
                  <a:lnTo>
                    <a:pt x="1823" y="1861"/>
                  </a:lnTo>
                  <a:lnTo>
                    <a:pt x="1803" y="1846"/>
                  </a:lnTo>
                  <a:lnTo>
                    <a:pt x="1798" y="1846"/>
                  </a:lnTo>
                  <a:lnTo>
                    <a:pt x="1782" y="1841"/>
                  </a:lnTo>
                  <a:lnTo>
                    <a:pt x="1777" y="1830"/>
                  </a:lnTo>
                  <a:lnTo>
                    <a:pt x="1745" y="1815"/>
                  </a:lnTo>
                  <a:lnTo>
                    <a:pt x="1694" y="1820"/>
                  </a:lnTo>
                  <a:lnTo>
                    <a:pt x="1666" y="1815"/>
                  </a:lnTo>
                  <a:lnTo>
                    <a:pt x="1661" y="1805"/>
                  </a:lnTo>
                  <a:lnTo>
                    <a:pt x="1636" y="1800"/>
                  </a:lnTo>
                  <a:lnTo>
                    <a:pt x="1608" y="1805"/>
                  </a:lnTo>
                  <a:lnTo>
                    <a:pt x="1606" y="1803"/>
                  </a:lnTo>
                  <a:lnTo>
                    <a:pt x="1606" y="1798"/>
                  </a:lnTo>
                  <a:lnTo>
                    <a:pt x="1603" y="1790"/>
                  </a:lnTo>
                  <a:lnTo>
                    <a:pt x="1591" y="1795"/>
                  </a:lnTo>
                  <a:lnTo>
                    <a:pt x="1603" y="1790"/>
                  </a:lnTo>
                  <a:lnTo>
                    <a:pt x="1603" y="1785"/>
                  </a:lnTo>
                  <a:lnTo>
                    <a:pt x="1566" y="1795"/>
                  </a:lnTo>
                  <a:lnTo>
                    <a:pt x="1545" y="1805"/>
                  </a:lnTo>
                  <a:lnTo>
                    <a:pt x="1535" y="1830"/>
                  </a:lnTo>
                  <a:lnTo>
                    <a:pt x="1525" y="1836"/>
                  </a:lnTo>
                  <a:lnTo>
                    <a:pt x="1508" y="1851"/>
                  </a:lnTo>
                  <a:lnTo>
                    <a:pt x="1492" y="1866"/>
                  </a:lnTo>
                  <a:lnTo>
                    <a:pt x="1498" y="1878"/>
                  </a:lnTo>
                  <a:lnTo>
                    <a:pt x="1503" y="1904"/>
                  </a:lnTo>
                  <a:lnTo>
                    <a:pt x="1503" y="1919"/>
                  </a:lnTo>
                  <a:lnTo>
                    <a:pt x="1508" y="1939"/>
                  </a:lnTo>
                  <a:lnTo>
                    <a:pt x="1487" y="1954"/>
                  </a:lnTo>
                  <a:lnTo>
                    <a:pt x="1477" y="1964"/>
                  </a:lnTo>
                  <a:lnTo>
                    <a:pt x="1472" y="1974"/>
                  </a:lnTo>
                  <a:lnTo>
                    <a:pt x="1450" y="2022"/>
                  </a:lnTo>
                  <a:lnTo>
                    <a:pt x="1462" y="2042"/>
                  </a:lnTo>
                  <a:lnTo>
                    <a:pt x="1450" y="2047"/>
                  </a:lnTo>
                  <a:lnTo>
                    <a:pt x="1452" y="2047"/>
                  </a:lnTo>
                  <a:lnTo>
                    <a:pt x="1435" y="2057"/>
                  </a:lnTo>
                  <a:lnTo>
                    <a:pt x="1452" y="2093"/>
                  </a:lnTo>
                  <a:lnTo>
                    <a:pt x="1482" y="2146"/>
                  </a:lnTo>
                  <a:lnTo>
                    <a:pt x="1515" y="2211"/>
                  </a:lnTo>
                  <a:lnTo>
                    <a:pt x="1515" y="2221"/>
                  </a:lnTo>
                  <a:lnTo>
                    <a:pt x="1626" y="2284"/>
                  </a:lnTo>
                  <a:lnTo>
                    <a:pt x="1631" y="2284"/>
                  </a:lnTo>
                  <a:lnTo>
                    <a:pt x="1631" y="2282"/>
                  </a:lnTo>
                  <a:lnTo>
                    <a:pt x="1634" y="2279"/>
                  </a:lnTo>
                  <a:lnTo>
                    <a:pt x="1649" y="2294"/>
                  </a:lnTo>
                  <a:lnTo>
                    <a:pt x="1649" y="2297"/>
                  </a:lnTo>
                  <a:lnTo>
                    <a:pt x="1644" y="2315"/>
                  </a:lnTo>
                  <a:lnTo>
                    <a:pt x="1666" y="2352"/>
                  </a:lnTo>
                  <a:lnTo>
                    <a:pt x="1671" y="2362"/>
                  </a:lnTo>
                  <a:lnTo>
                    <a:pt x="1677" y="2357"/>
                  </a:lnTo>
                  <a:lnTo>
                    <a:pt x="1677" y="2360"/>
                  </a:lnTo>
                  <a:lnTo>
                    <a:pt x="1671" y="2362"/>
                  </a:lnTo>
                  <a:lnTo>
                    <a:pt x="1677" y="2368"/>
                  </a:lnTo>
                  <a:lnTo>
                    <a:pt x="1671" y="2388"/>
                  </a:lnTo>
                  <a:lnTo>
                    <a:pt x="1656" y="2405"/>
                  </a:lnTo>
                  <a:lnTo>
                    <a:pt x="1656" y="2436"/>
                  </a:lnTo>
                  <a:lnTo>
                    <a:pt x="1646" y="2456"/>
                  </a:lnTo>
                  <a:lnTo>
                    <a:pt x="1629" y="2524"/>
                  </a:lnTo>
                  <a:lnTo>
                    <a:pt x="1634" y="2574"/>
                  </a:lnTo>
                  <a:lnTo>
                    <a:pt x="1603" y="2642"/>
                  </a:lnTo>
                  <a:lnTo>
                    <a:pt x="1598" y="2713"/>
                  </a:lnTo>
                  <a:lnTo>
                    <a:pt x="1598" y="2751"/>
                  </a:lnTo>
                  <a:lnTo>
                    <a:pt x="1593" y="2786"/>
                  </a:lnTo>
                  <a:lnTo>
                    <a:pt x="1603" y="2806"/>
                  </a:lnTo>
                  <a:lnTo>
                    <a:pt x="1588" y="2889"/>
                  </a:lnTo>
                  <a:lnTo>
                    <a:pt x="1571" y="2925"/>
                  </a:lnTo>
                  <a:lnTo>
                    <a:pt x="1578" y="2950"/>
                  </a:lnTo>
                  <a:lnTo>
                    <a:pt x="1593" y="2983"/>
                  </a:lnTo>
                  <a:lnTo>
                    <a:pt x="1677" y="3018"/>
                  </a:lnTo>
                  <a:lnTo>
                    <a:pt x="1656" y="2998"/>
                  </a:lnTo>
                  <a:lnTo>
                    <a:pt x="1654" y="2993"/>
                  </a:lnTo>
                  <a:lnTo>
                    <a:pt x="1679" y="3018"/>
                  </a:lnTo>
                  <a:lnTo>
                    <a:pt x="1651" y="2960"/>
                  </a:lnTo>
                  <a:lnTo>
                    <a:pt x="1671" y="2927"/>
                  </a:lnTo>
                  <a:lnTo>
                    <a:pt x="1694" y="2894"/>
                  </a:lnTo>
                  <a:lnTo>
                    <a:pt x="1702" y="2862"/>
                  </a:lnTo>
                  <a:lnTo>
                    <a:pt x="1689" y="2847"/>
                  </a:lnTo>
                  <a:lnTo>
                    <a:pt x="1687" y="2824"/>
                  </a:lnTo>
                  <a:lnTo>
                    <a:pt x="1722" y="2781"/>
                  </a:lnTo>
                  <a:lnTo>
                    <a:pt x="1740" y="2741"/>
                  </a:lnTo>
                  <a:lnTo>
                    <a:pt x="1727" y="2726"/>
                  </a:lnTo>
                  <a:lnTo>
                    <a:pt x="1752" y="2715"/>
                  </a:lnTo>
                  <a:lnTo>
                    <a:pt x="1780" y="2673"/>
                  </a:lnTo>
                  <a:lnTo>
                    <a:pt x="1828" y="2655"/>
                  </a:lnTo>
                  <a:lnTo>
                    <a:pt x="1848" y="2642"/>
                  </a:lnTo>
                  <a:lnTo>
                    <a:pt x="1856" y="2605"/>
                  </a:lnTo>
                  <a:lnTo>
                    <a:pt x="1840" y="2594"/>
                  </a:lnTo>
                  <a:lnTo>
                    <a:pt x="1840" y="2584"/>
                  </a:lnTo>
                  <a:lnTo>
                    <a:pt x="1850" y="2594"/>
                  </a:lnTo>
                  <a:lnTo>
                    <a:pt x="1876" y="2599"/>
                  </a:lnTo>
                  <a:lnTo>
                    <a:pt x="1901" y="2579"/>
                  </a:lnTo>
                  <a:lnTo>
                    <a:pt x="1906" y="2569"/>
                  </a:lnTo>
                  <a:lnTo>
                    <a:pt x="1903" y="2559"/>
                  </a:lnTo>
                  <a:lnTo>
                    <a:pt x="1906" y="2569"/>
                  </a:lnTo>
                  <a:lnTo>
                    <a:pt x="1914" y="2552"/>
                  </a:lnTo>
                  <a:lnTo>
                    <a:pt x="1934" y="2531"/>
                  </a:lnTo>
                  <a:lnTo>
                    <a:pt x="1959" y="2506"/>
                  </a:lnTo>
                  <a:lnTo>
                    <a:pt x="1982" y="2438"/>
                  </a:lnTo>
                  <a:lnTo>
                    <a:pt x="1997" y="2408"/>
                  </a:lnTo>
                  <a:lnTo>
                    <a:pt x="2055" y="2373"/>
                  </a:lnTo>
                  <a:lnTo>
                    <a:pt x="2090" y="2368"/>
                  </a:lnTo>
                  <a:lnTo>
                    <a:pt x="2100" y="2362"/>
                  </a:lnTo>
                  <a:lnTo>
                    <a:pt x="2110" y="2342"/>
                  </a:lnTo>
                  <a:lnTo>
                    <a:pt x="2118" y="2320"/>
                  </a:lnTo>
                  <a:lnTo>
                    <a:pt x="2133" y="2294"/>
                  </a:lnTo>
                  <a:lnTo>
                    <a:pt x="2138" y="2284"/>
                  </a:lnTo>
                  <a:lnTo>
                    <a:pt x="2143" y="2196"/>
                  </a:lnTo>
                  <a:lnTo>
                    <a:pt x="2158" y="2191"/>
                  </a:lnTo>
                  <a:lnTo>
                    <a:pt x="2211" y="2125"/>
                  </a:lnTo>
                  <a:lnTo>
                    <a:pt x="2211" y="2110"/>
                  </a:lnTo>
                  <a:lnTo>
                    <a:pt x="2201" y="2073"/>
                  </a:lnTo>
                  <a:close/>
                  <a:moveTo>
                    <a:pt x="1440" y="567"/>
                  </a:moveTo>
                  <a:lnTo>
                    <a:pt x="1445" y="570"/>
                  </a:lnTo>
                  <a:lnTo>
                    <a:pt x="1447" y="570"/>
                  </a:lnTo>
                  <a:lnTo>
                    <a:pt x="1450" y="572"/>
                  </a:lnTo>
                  <a:lnTo>
                    <a:pt x="1455" y="575"/>
                  </a:lnTo>
                  <a:lnTo>
                    <a:pt x="1457" y="575"/>
                  </a:lnTo>
                  <a:lnTo>
                    <a:pt x="1462" y="577"/>
                  </a:lnTo>
                  <a:lnTo>
                    <a:pt x="1467" y="577"/>
                  </a:lnTo>
                  <a:lnTo>
                    <a:pt x="1470" y="580"/>
                  </a:lnTo>
                  <a:lnTo>
                    <a:pt x="1472" y="580"/>
                  </a:lnTo>
                  <a:lnTo>
                    <a:pt x="1475" y="577"/>
                  </a:lnTo>
                  <a:lnTo>
                    <a:pt x="1475" y="575"/>
                  </a:lnTo>
                  <a:lnTo>
                    <a:pt x="1477" y="575"/>
                  </a:lnTo>
                  <a:lnTo>
                    <a:pt x="1480" y="570"/>
                  </a:lnTo>
                  <a:lnTo>
                    <a:pt x="1482" y="567"/>
                  </a:lnTo>
                  <a:lnTo>
                    <a:pt x="1480" y="565"/>
                  </a:lnTo>
                  <a:lnTo>
                    <a:pt x="1475" y="565"/>
                  </a:lnTo>
                  <a:lnTo>
                    <a:pt x="1472" y="562"/>
                  </a:lnTo>
                  <a:lnTo>
                    <a:pt x="1457" y="562"/>
                  </a:lnTo>
                  <a:lnTo>
                    <a:pt x="1455" y="560"/>
                  </a:lnTo>
                  <a:lnTo>
                    <a:pt x="1452" y="555"/>
                  </a:lnTo>
                  <a:lnTo>
                    <a:pt x="1450" y="550"/>
                  </a:lnTo>
                  <a:lnTo>
                    <a:pt x="1447" y="545"/>
                  </a:lnTo>
                  <a:lnTo>
                    <a:pt x="1442" y="545"/>
                  </a:lnTo>
                  <a:lnTo>
                    <a:pt x="1435" y="542"/>
                  </a:lnTo>
                  <a:lnTo>
                    <a:pt x="1429" y="540"/>
                  </a:lnTo>
                  <a:lnTo>
                    <a:pt x="1424" y="540"/>
                  </a:lnTo>
                  <a:lnTo>
                    <a:pt x="1419" y="540"/>
                  </a:lnTo>
                  <a:lnTo>
                    <a:pt x="1417" y="540"/>
                  </a:lnTo>
                  <a:lnTo>
                    <a:pt x="1414" y="542"/>
                  </a:lnTo>
                  <a:lnTo>
                    <a:pt x="1412" y="545"/>
                  </a:lnTo>
                  <a:lnTo>
                    <a:pt x="1409" y="545"/>
                  </a:lnTo>
                  <a:lnTo>
                    <a:pt x="1409" y="542"/>
                  </a:lnTo>
                  <a:lnTo>
                    <a:pt x="1407" y="535"/>
                  </a:lnTo>
                  <a:lnTo>
                    <a:pt x="1404" y="529"/>
                  </a:lnTo>
                  <a:lnTo>
                    <a:pt x="1402" y="527"/>
                  </a:lnTo>
                  <a:lnTo>
                    <a:pt x="1399" y="524"/>
                  </a:lnTo>
                  <a:lnTo>
                    <a:pt x="1394" y="524"/>
                  </a:lnTo>
                  <a:lnTo>
                    <a:pt x="1392" y="524"/>
                  </a:lnTo>
                  <a:lnTo>
                    <a:pt x="1392" y="529"/>
                  </a:lnTo>
                  <a:lnTo>
                    <a:pt x="1392" y="535"/>
                  </a:lnTo>
                  <a:lnTo>
                    <a:pt x="1392" y="542"/>
                  </a:lnTo>
                  <a:lnTo>
                    <a:pt x="1392" y="547"/>
                  </a:lnTo>
                  <a:lnTo>
                    <a:pt x="1392" y="550"/>
                  </a:lnTo>
                  <a:lnTo>
                    <a:pt x="1394" y="552"/>
                  </a:lnTo>
                  <a:lnTo>
                    <a:pt x="1394" y="555"/>
                  </a:lnTo>
                  <a:lnTo>
                    <a:pt x="1394" y="560"/>
                  </a:lnTo>
                  <a:lnTo>
                    <a:pt x="1394" y="565"/>
                  </a:lnTo>
                  <a:lnTo>
                    <a:pt x="1394" y="570"/>
                  </a:lnTo>
                  <a:lnTo>
                    <a:pt x="1397" y="575"/>
                  </a:lnTo>
                  <a:lnTo>
                    <a:pt x="1397" y="577"/>
                  </a:lnTo>
                  <a:lnTo>
                    <a:pt x="1394" y="577"/>
                  </a:lnTo>
                  <a:lnTo>
                    <a:pt x="1392" y="580"/>
                  </a:lnTo>
                  <a:lnTo>
                    <a:pt x="1389" y="585"/>
                  </a:lnTo>
                  <a:lnTo>
                    <a:pt x="1387" y="587"/>
                  </a:lnTo>
                  <a:lnTo>
                    <a:pt x="1384" y="590"/>
                  </a:lnTo>
                  <a:lnTo>
                    <a:pt x="1387" y="593"/>
                  </a:lnTo>
                  <a:lnTo>
                    <a:pt x="1392" y="593"/>
                  </a:lnTo>
                  <a:lnTo>
                    <a:pt x="1397" y="590"/>
                  </a:lnTo>
                  <a:lnTo>
                    <a:pt x="1399" y="590"/>
                  </a:lnTo>
                  <a:lnTo>
                    <a:pt x="1402" y="590"/>
                  </a:lnTo>
                  <a:lnTo>
                    <a:pt x="1407" y="590"/>
                  </a:lnTo>
                  <a:lnTo>
                    <a:pt x="1409" y="590"/>
                  </a:lnTo>
                  <a:lnTo>
                    <a:pt x="1412" y="593"/>
                  </a:lnTo>
                  <a:lnTo>
                    <a:pt x="1414" y="598"/>
                  </a:lnTo>
                  <a:lnTo>
                    <a:pt x="1414" y="600"/>
                  </a:lnTo>
                  <a:lnTo>
                    <a:pt x="1417" y="603"/>
                  </a:lnTo>
                  <a:lnTo>
                    <a:pt x="1419" y="603"/>
                  </a:lnTo>
                  <a:lnTo>
                    <a:pt x="1424" y="600"/>
                  </a:lnTo>
                  <a:lnTo>
                    <a:pt x="1424" y="598"/>
                  </a:lnTo>
                  <a:lnTo>
                    <a:pt x="1427" y="595"/>
                  </a:lnTo>
                  <a:lnTo>
                    <a:pt x="1427" y="593"/>
                  </a:lnTo>
                  <a:lnTo>
                    <a:pt x="1429" y="590"/>
                  </a:lnTo>
                  <a:lnTo>
                    <a:pt x="1435" y="587"/>
                  </a:lnTo>
                  <a:lnTo>
                    <a:pt x="1437" y="585"/>
                  </a:lnTo>
                  <a:lnTo>
                    <a:pt x="1437" y="580"/>
                  </a:lnTo>
                  <a:lnTo>
                    <a:pt x="1437" y="575"/>
                  </a:lnTo>
                  <a:lnTo>
                    <a:pt x="1435" y="570"/>
                  </a:lnTo>
                  <a:lnTo>
                    <a:pt x="1437" y="567"/>
                  </a:lnTo>
                  <a:lnTo>
                    <a:pt x="1440" y="567"/>
                  </a:lnTo>
                  <a:close/>
                  <a:moveTo>
                    <a:pt x="966" y="300"/>
                  </a:moveTo>
                  <a:lnTo>
                    <a:pt x="968" y="303"/>
                  </a:lnTo>
                  <a:lnTo>
                    <a:pt x="971" y="310"/>
                  </a:lnTo>
                  <a:lnTo>
                    <a:pt x="973" y="323"/>
                  </a:lnTo>
                  <a:lnTo>
                    <a:pt x="973" y="330"/>
                  </a:lnTo>
                  <a:lnTo>
                    <a:pt x="973" y="335"/>
                  </a:lnTo>
                  <a:lnTo>
                    <a:pt x="978" y="338"/>
                  </a:lnTo>
                  <a:lnTo>
                    <a:pt x="983" y="335"/>
                  </a:lnTo>
                  <a:lnTo>
                    <a:pt x="986" y="333"/>
                  </a:lnTo>
                  <a:lnTo>
                    <a:pt x="988" y="330"/>
                  </a:lnTo>
                  <a:lnTo>
                    <a:pt x="991" y="333"/>
                  </a:lnTo>
                  <a:lnTo>
                    <a:pt x="996" y="335"/>
                  </a:lnTo>
                  <a:lnTo>
                    <a:pt x="998" y="338"/>
                  </a:lnTo>
                  <a:lnTo>
                    <a:pt x="1003" y="335"/>
                  </a:lnTo>
                  <a:lnTo>
                    <a:pt x="1006" y="330"/>
                  </a:lnTo>
                  <a:lnTo>
                    <a:pt x="1011" y="323"/>
                  </a:lnTo>
                  <a:lnTo>
                    <a:pt x="1016" y="320"/>
                  </a:lnTo>
                  <a:lnTo>
                    <a:pt x="1024" y="318"/>
                  </a:lnTo>
                  <a:lnTo>
                    <a:pt x="1026" y="315"/>
                  </a:lnTo>
                  <a:lnTo>
                    <a:pt x="1026" y="310"/>
                  </a:lnTo>
                  <a:lnTo>
                    <a:pt x="1026" y="305"/>
                  </a:lnTo>
                  <a:lnTo>
                    <a:pt x="1029" y="305"/>
                  </a:lnTo>
                  <a:lnTo>
                    <a:pt x="1039" y="303"/>
                  </a:lnTo>
                  <a:lnTo>
                    <a:pt x="1044" y="300"/>
                  </a:lnTo>
                  <a:lnTo>
                    <a:pt x="1049" y="300"/>
                  </a:lnTo>
                  <a:lnTo>
                    <a:pt x="1054" y="298"/>
                  </a:lnTo>
                  <a:lnTo>
                    <a:pt x="1059" y="295"/>
                  </a:lnTo>
                  <a:lnTo>
                    <a:pt x="1064" y="295"/>
                  </a:lnTo>
                  <a:lnTo>
                    <a:pt x="1066" y="292"/>
                  </a:lnTo>
                  <a:lnTo>
                    <a:pt x="1066" y="290"/>
                  </a:lnTo>
                  <a:lnTo>
                    <a:pt x="1069" y="287"/>
                  </a:lnTo>
                  <a:lnTo>
                    <a:pt x="1066" y="285"/>
                  </a:lnTo>
                  <a:lnTo>
                    <a:pt x="1066" y="277"/>
                  </a:lnTo>
                  <a:lnTo>
                    <a:pt x="1064" y="270"/>
                  </a:lnTo>
                  <a:lnTo>
                    <a:pt x="1059" y="265"/>
                  </a:lnTo>
                  <a:lnTo>
                    <a:pt x="1056" y="262"/>
                  </a:lnTo>
                  <a:lnTo>
                    <a:pt x="1054" y="262"/>
                  </a:lnTo>
                  <a:lnTo>
                    <a:pt x="1049" y="262"/>
                  </a:lnTo>
                  <a:lnTo>
                    <a:pt x="1046" y="262"/>
                  </a:lnTo>
                  <a:lnTo>
                    <a:pt x="1044" y="257"/>
                  </a:lnTo>
                  <a:lnTo>
                    <a:pt x="1041" y="255"/>
                  </a:lnTo>
                  <a:lnTo>
                    <a:pt x="1039" y="250"/>
                  </a:lnTo>
                  <a:lnTo>
                    <a:pt x="1031" y="247"/>
                  </a:lnTo>
                  <a:lnTo>
                    <a:pt x="1026" y="247"/>
                  </a:lnTo>
                  <a:lnTo>
                    <a:pt x="1021" y="247"/>
                  </a:lnTo>
                  <a:lnTo>
                    <a:pt x="1019" y="245"/>
                  </a:lnTo>
                  <a:lnTo>
                    <a:pt x="1016" y="242"/>
                  </a:lnTo>
                  <a:lnTo>
                    <a:pt x="1011" y="242"/>
                  </a:lnTo>
                  <a:lnTo>
                    <a:pt x="1008" y="240"/>
                  </a:lnTo>
                  <a:lnTo>
                    <a:pt x="1006" y="242"/>
                  </a:lnTo>
                  <a:lnTo>
                    <a:pt x="1006" y="245"/>
                  </a:lnTo>
                  <a:lnTo>
                    <a:pt x="1006" y="250"/>
                  </a:lnTo>
                  <a:lnTo>
                    <a:pt x="1003" y="255"/>
                  </a:lnTo>
                  <a:lnTo>
                    <a:pt x="1003" y="257"/>
                  </a:lnTo>
                  <a:lnTo>
                    <a:pt x="998" y="260"/>
                  </a:lnTo>
                  <a:lnTo>
                    <a:pt x="993" y="267"/>
                  </a:lnTo>
                  <a:lnTo>
                    <a:pt x="986" y="272"/>
                  </a:lnTo>
                  <a:lnTo>
                    <a:pt x="983" y="277"/>
                  </a:lnTo>
                  <a:lnTo>
                    <a:pt x="978" y="282"/>
                  </a:lnTo>
                  <a:lnTo>
                    <a:pt x="971" y="287"/>
                  </a:lnTo>
                  <a:lnTo>
                    <a:pt x="966" y="295"/>
                  </a:lnTo>
                  <a:lnTo>
                    <a:pt x="963" y="300"/>
                  </a:lnTo>
                  <a:lnTo>
                    <a:pt x="966" y="300"/>
                  </a:lnTo>
                  <a:close/>
                  <a:moveTo>
                    <a:pt x="1498" y="494"/>
                  </a:moveTo>
                  <a:lnTo>
                    <a:pt x="1498" y="494"/>
                  </a:lnTo>
                  <a:lnTo>
                    <a:pt x="1498" y="492"/>
                  </a:lnTo>
                  <a:lnTo>
                    <a:pt x="1498" y="489"/>
                  </a:lnTo>
                  <a:lnTo>
                    <a:pt x="1495" y="489"/>
                  </a:lnTo>
                  <a:lnTo>
                    <a:pt x="1495" y="492"/>
                  </a:lnTo>
                  <a:lnTo>
                    <a:pt x="1498" y="494"/>
                  </a:lnTo>
                  <a:close/>
                </a:path>
              </a:pathLst>
            </a:custGeom>
            <a:grpFill/>
            <a:ln w="6350" cmpd="sng">
              <a:solidFill>
                <a:srgbClr val="FFFFFF"/>
              </a:solidFill>
              <a:round/>
              <a:headEnd/>
              <a:tailEnd/>
            </a:ln>
            <a:effectLst/>
          </p:spPr>
          <p:txBody>
            <a:bodyPr/>
            <a:lstStyle/>
            <a:p>
              <a:pPr defTabSz="599002" eaLnBrk="0" fontAlgn="base" hangingPunct="0">
                <a:spcBef>
                  <a:spcPct val="0"/>
                </a:spcBef>
                <a:spcAft>
                  <a:spcPct val="0"/>
                </a:spcAft>
                <a:buClr>
                  <a:srgbClr val="000000"/>
                </a:buClr>
                <a:buSzPct val="100000"/>
                <a:defRPr/>
              </a:pPr>
              <a:endParaRPr lang="en-US" sz="3200" kern="0" dirty="0">
                <a:solidFill>
                  <a:srgbClr val="FFFFFF"/>
                </a:solidFill>
                <a:latin typeface="Arial" charset="0"/>
                <a:ea typeface="Lucida Sans Unicode" charset="0"/>
                <a:cs typeface="Lucida Sans Unicode" charset="0"/>
              </a:endParaRPr>
            </a:p>
          </p:txBody>
        </p:sp>
        <p:sp>
          <p:nvSpPr>
            <p:cNvPr id="33" name="Freeform 32"/>
            <p:cNvSpPr>
              <a:spLocks/>
            </p:cNvSpPr>
            <p:nvPr/>
          </p:nvSpPr>
          <p:spPr bwMode="auto">
            <a:xfrm>
              <a:off x="5208588" y="3485238"/>
              <a:ext cx="73025" cy="44450"/>
            </a:xfrm>
            <a:custGeom>
              <a:avLst/>
              <a:gdLst>
                <a:gd name="T0" fmla="*/ 0 w 46"/>
                <a:gd name="T1" fmla="*/ 15 h 28"/>
                <a:gd name="T2" fmla="*/ 3 w 46"/>
                <a:gd name="T3" fmla="*/ 17 h 28"/>
                <a:gd name="T4" fmla="*/ 12 w 46"/>
                <a:gd name="T5" fmla="*/ 14 h 28"/>
                <a:gd name="T6" fmla="*/ 13 w 46"/>
                <a:gd name="T7" fmla="*/ 8 h 28"/>
                <a:gd name="T8" fmla="*/ 27 w 46"/>
                <a:gd name="T9" fmla="*/ 9 h 28"/>
                <a:gd name="T10" fmla="*/ 46 w 46"/>
                <a:gd name="T11" fmla="*/ 0 h 28"/>
                <a:gd name="T12" fmla="*/ 46 w 46"/>
                <a:gd name="T13" fmla="*/ 1 h 28"/>
                <a:gd name="T14" fmla="*/ 33 w 46"/>
                <a:gd name="T15" fmla="*/ 11 h 28"/>
                <a:gd name="T16" fmla="*/ 36 w 46"/>
                <a:gd name="T17" fmla="*/ 18 h 28"/>
                <a:gd name="T18" fmla="*/ 27 w 46"/>
                <a:gd name="T19" fmla="*/ 21 h 28"/>
                <a:gd name="T20" fmla="*/ 15 w 46"/>
                <a:gd name="T21" fmla="*/ 28 h 28"/>
                <a:gd name="T22" fmla="*/ 13 w 46"/>
                <a:gd name="T23" fmla="*/ 28 h 28"/>
                <a:gd name="T24" fmla="*/ 8 w 46"/>
                <a:gd name="T25" fmla="*/ 26 h 28"/>
                <a:gd name="T26" fmla="*/ 2 w 46"/>
                <a:gd name="T27" fmla="*/ 23 h 28"/>
                <a:gd name="T28" fmla="*/ 0 w 46"/>
                <a:gd name="T29" fmla="*/ 15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28">
                  <a:moveTo>
                    <a:pt x="0" y="15"/>
                  </a:moveTo>
                  <a:lnTo>
                    <a:pt x="3" y="17"/>
                  </a:lnTo>
                  <a:lnTo>
                    <a:pt x="12" y="14"/>
                  </a:lnTo>
                  <a:lnTo>
                    <a:pt x="13" y="8"/>
                  </a:lnTo>
                  <a:lnTo>
                    <a:pt x="27" y="9"/>
                  </a:lnTo>
                  <a:lnTo>
                    <a:pt x="46" y="0"/>
                  </a:lnTo>
                  <a:lnTo>
                    <a:pt x="46" y="1"/>
                  </a:lnTo>
                  <a:lnTo>
                    <a:pt x="33" y="11"/>
                  </a:lnTo>
                  <a:lnTo>
                    <a:pt x="36" y="18"/>
                  </a:lnTo>
                  <a:lnTo>
                    <a:pt x="27" y="21"/>
                  </a:lnTo>
                  <a:lnTo>
                    <a:pt x="15" y="28"/>
                  </a:lnTo>
                  <a:lnTo>
                    <a:pt x="13" y="28"/>
                  </a:lnTo>
                  <a:lnTo>
                    <a:pt x="8" y="26"/>
                  </a:lnTo>
                  <a:lnTo>
                    <a:pt x="2" y="23"/>
                  </a:lnTo>
                  <a:lnTo>
                    <a:pt x="0" y="15"/>
                  </a:lnTo>
                  <a:close/>
                </a:path>
              </a:pathLst>
            </a:custGeom>
            <a:grpFill/>
            <a:ln w="6350" cmpd="sng">
              <a:solidFill>
                <a:srgbClr val="FFFFFF"/>
              </a:solidFill>
              <a:round/>
              <a:headEnd/>
              <a:tailEnd/>
            </a:ln>
            <a:effectLst/>
          </p:spPr>
          <p:txBody>
            <a:bodyPr/>
            <a:lstStyle/>
            <a:p>
              <a:pPr defTabSz="599002" eaLnBrk="0" fontAlgn="base" hangingPunct="0">
                <a:spcBef>
                  <a:spcPct val="0"/>
                </a:spcBef>
                <a:spcAft>
                  <a:spcPct val="0"/>
                </a:spcAft>
                <a:buClr>
                  <a:srgbClr val="000000"/>
                </a:buClr>
                <a:buSzPct val="100000"/>
                <a:defRPr/>
              </a:pPr>
              <a:endParaRPr lang="en-US" sz="3200" kern="0" dirty="0">
                <a:solidFill>
                  <a:srgbClr val="FFFFFF"/>
                </a:solidFill>
                <a:latin typeface="Arial" charset="0"/>
                <a:ea typeface="Lucida Sans Unicode" charset="0"/>
                <a:cs typeface="Lucida Sans Unicode" charset="0"/>
              </a:endParaRPr>
            </a:p>
          </p:txBody>
        </p:sp>
      </p:grpSp>
      <p:sp>
        <p:nvSpPr>
          <p:cNvPr id="34" name="Freeform 33"/>
          <p:cNvSpPr/>
          <p:nvPr/>
        </p:nvSpPr>
        <p:spPr>
          <a:xfrm>
            <a:off x="6667116" y="1168397"/>
            <a:ext cx="3736529" cy="2424545"/>
          </a:xfrm>
          <a:custGeom>
            <a:avLst/>
            <a:gdLst>
              <a:gd name="connsiteX0" fmla="*/ 0 w 3238500"/>
              <a:gd name="connsiteY0" fmla="*/ 1371600 h 2933700"/>
              <a:gd name="connsiteX1" fmla="*/ 3105150 w 3238500"/>
              <a:gd name="connsiteY1" fmla="*/ 0 h 2933700"/>
              <a:gd name="connsiteX2" fmla="*/ 3238500 w 3238500"/>
              <a:gd name="connsiteY2" fmla="*/ 2933700 h 2933700"/>
              <a:gd name="connsiteX3" fmla="*/ 0 w 3238500"/>
              <a:gd name="connsiteY3" fmla="*/ 1371600 h 2933700"/>
            </a:gdLst>
            <a:ahLst/>
            <a:cxnLst>
              <a:cxn ang="0">
                <a:pos x="connsiteX0" y="connsiteY0"/>
              </a:cxn>
              <a:cxn ang="0">
                <a:pos x="connsiteX1" y="connsiteY1"/>
              </a:cxn>
              <a:cxn ang="0">
                <a:pos x="connsiteX2" y="connsiteY2"/>
              </a:cxn>
              <a:cxn ang="0">
                <a:pos x="connsiteX3" y="connsiteY3"/>
              </a:cxn>
            </a:cxnLst>
            <a:rect l="l" t="t" r="r" b="b"/>
            <a:pathLst>
              <a:path w="3238500" h="2933700">
                <a:moveTo>
                  <a:pt x="0" y="1371600"/>
                </a:moveTo>
                <a:lnTo>
                  <a:pt x="3105150" y="0"/>
                </a:lnTo>
                <a:lnTo>
                  <a:pt x="3238500" y="2933700"/>
                </a:lnTo>
                <a:lnTo>
                  <a:pt x="0" y="1371600"/>
                </a:lnTo>
                <a:close/>
              </a:path>
            </a:pathLst>
          </a:custGeom>
          <a:gradFill flip="none" rotWithShape="1">
            <a:gsLst>
              <a:gs pos="0">
                <a:srgbClr val="ACBED1">
                  <a:tint val="66000"/>
                  <a:satMod val="160000"/>
                </a:srgbClr>
              </a:gs>
              <a:gs pos="50000">
                <a:srgbClr val="ACBED1">
                  <a:tint val="44500"/>
                  <a:satMod val="160000"/>
                </a:srgbClr>
              </a:gs>
              <a:gs pos="100000">
                <a:srgbClr val="ACBED1">
                  <a:tint val="23500"/>
                  <a:satMod val="160000"/>
                </a:srgbClr>
              </a:gs>
            </a:gsLst>
            <a:lin ang="0" scaled="1"/>
            <a:tileRect/>
          </a:gradFill>
          <a:ln w="25400" cap="flat" cmpd="sng" algn="ctr">
            <a:noFill/>
            <a:prstDash val="solid"/>
          </a:ln>
          <a:effectLst/>
        </p:spPr>
        <p:txBody>
          <a:bodyPr rtlCol="0" anchor="ctr"/>
          <a:lstStyle/>
          <a:p>
            <a:pPr algn="ctr" defTabSz="1219170">
              <a:defRPr/>
            </a:pPr>
            <a:endParaRPr lang="en-US" sz="2400" kern="0" dirty="0">
              <a:solidFill>
                <a:srgbClr val="FFFFFF"/>
              </a:solidFill>
              <a:latin typeface="Arial"/>
            </a:endParaRPr>
          </a:p>
        </p:txBody>
      </p:sp>
      <p:sp>
        <p:nvSpPr>
          <p:cNvPr id="35" name="Oval 34"/>
          <p:cNvSpPr/>
          <p:nvPr/>
        </p:nvSpPr>
        <p:spPr>
          <a:xfrm>
            <a:off x="8174347" y="1088842"/>
            <a:ext cx="3526612" cy="2644959"/>
          </a:xfrm>
          <a:prstGeom prst="ellipse">
            <a:avLst/>
          </a:prstGeom>
          <a:solidFill>
            <a:srgbClr val="FFFFFF"/>
          </a:solidFill>
          <a:ln w="19050" cap="flat" cmpd="sng" algn="ctr">
            <a:solidFill>
              <a:srgbClr val="ACBED1"/>
            </a:solidFill>
            <a:prstDash val="solid"/>
          </a:ln>
          <a:effectLst/>
        </p:spPr>
        <p:txBody>
          <a:bodyPr rtlCol="0" anchor="ctr"/>
          <a:lstStyle/>
          <a:p>
            <a:pPr algn="ctr" defTabSz="1219170">
              <a:defRPr/>
            </a:pPr>
            <a:endParaRPr lang="en-US" sz="2400" kern="0" dirty="0">
              <a:solidFill>
                <a:srgbClr val="FFFFFF"/>
              </a:solidFill>
              <a:latin typeface="Arial"/>
            </a:endParaRPr>
          </a:p>
        </p:txBody>
      </p:sp>
      <p:graphicFrame>
        <p:nvGraphicFramePr>
          <p:cNvPr id="36" name="Table 35"/>
          <p:cNvGraphicFramePr>
            <a:graphicFrameLocks noGrp="1"/>
          </p:cNvGraphicFramePr>
          <p:nvPr>
            <p:extLst>
              <p:ext uri="{D42A27DB-BD31-4B8C-83A1-F6EECF244321}">
                <p14:modId xmlns:p14="http://schemas.microsoft.com/office/powerpoint/2010/main" val="3914684134"/>
              </p:ext>
            </p:extLst>
          </p:nvPr>
        </p:nvGraphicFramePr>
        <p:xfrm>
          <a:off x="509170" y="4272280"/>
          <a:ext cx="11326447" cy="1656080"/>
        </p:xfrm>
        <a:graphic>
          <a:graphicData uri="http://schemas.openxmlformats.org/drawingml/2006/table">
            <a:tbl>
              <a:tblPr firstRow="1" bandRow="1"/>
              <a:tblGrid>
                <a:gridCol w="2585723">
                  <a:extLst>
                    <a:ext uri="{9D8B030D-6E8A-4147-A177-3AD203B41FA5}">
                      <a16:colId xmlns:a16="http://schemas.microsoft.com/office/drawing/2014/main" val="20000"/>
                    </a:ext>
                  </a:extLst>
                </a:gridCol>
                <a:gridCol w="8740724">
                  <a:extLst>
                    <a:ext uri="{9D8B030D-6E8A-4147-A177-3AD203B41FA5}">
                      <a16:colId xmlns:a16="http://schemas.microsoft.com/office/drawing/2014/main" val="20001"/>
                    </a:ext>
                  </a:extLst>
                </a:gridCol>
              </a:tblGrid>
              <a:tr h="3708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IN" sz="1200" dirty="0">
                          <a:solidFill>
                            <a:schemeClr val="tx2"/>
                          </a:solidFill>
                          <a:latin typeface="Arial" pitchFamily="34" charset="0"/>
                          <a:cs typeface="Arial" pitchFamily="34" charset="0"/>
                        </a:rPr>
                        <a:t>Scenario</a:t>
                      </a:r>
                    </a:p>
                  </a:txBody>
                  <a:tcPr marL="121920" marR="12192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17496"/>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IN" sz="1200" dirty="0">
                          <a:solidFill>
                            <a:schemeClr val="tx2"/>
                          </a:solidFill>
                          <a:latin typeface="Arial" pitchFamily="34" charset="0"/>
                          <a:cs typeface="Arial" pitchFamily="34" charset="0"/>
                        </a:rPr>
                        <a:t>Details</a:t>
                      </a:r>
                    </a:p>
                  </a:txBody>
                  <a:tcPr marL="121920" marR="12192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517496"/>
                    </a:solidFill>
                  </a:tcPr>
                </a:tc>
                <a:extLst>
                  <a:ext uri="{0D108BD9-81ED-4DB2-BD59-A6C34878D82A}">
                    <a16:rowId xmlns:a16="http://schemas.microsoft.com/office/drawing/2014/main" val="10000"/>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IN" sz="1200" b="1" dirty="0">
                          <a:solidFill>
                            <a:schemeClr val="tx2"/>
                          </a:solidFill>
                          <a:latin typeface="Arial" pitchFamily="34" charset="0"/>
                          <a:cs typeface="Arial" pitchFamily="34" charset="0"/>
                        </a:rPr>
                        <a:t>Baseline</a:t>
                      </a:r>
                    </a:p>
                  </a:txBody>
                  <a:tcPr marL="121920" marR="12192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CBED1">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IN" sz="1200" dirty="0">
                          <a:solidFill>
                            <a:schemeClr val="tx2"/>
                          </a:solidFill>
                          <a:latin typeface="Arial" pitchFamily="34" charset="0"/>
                          <a:cs typeface="Arial" pitchFamily="34" charset="0"/>
                        </a:rPr>
                        <a:t>Non-occurrence</a:t>
                      </a:r>
                      <a:r>
                        <a:rPr lang="en-IN" sz="1200" baseline="0" dirty="0">
                          <a:solidFill>
                            <a:schemeClr val="tx2"/>
                          </a:solidFill>
                          <a:latin typeface="Arial" pitchFamily="34" charset="0"/>
                          <a:cs typeface="Arial" pitchFamily="34" charset="0"/>
                        </a:rPr>
                        <a:t> of the coronavirus outbreak.</a:t>
                      </a:r>
                      <a:endParaRPr lang="en-IN" sz="1200" dirty="0">
                        <a:solidFill>
                          <a:schemeClr val="tx2"/>
                        </a:solidFill>
                        <a:latin typeface="Arial" pitchFamily="34" charset="0"/>
                        <a:cs typeface="Arial" pitchFamily="34" charset="0"/>
                      </a:endParaRPr>
                    </a:p>
                  </a:txBody>
                  <a:tcPr marL="121920" marR="12192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ACBED1">
                        <a:tint val="40000"/>
                      </a:srgbClr>
                    </a:solidFill>
                  </a:tcPr>
                </a:tc>
                <a:extLst>
                  <a:ext uri="{0D108BD9-81ED-4DB2-BD59-A6C34878D82A}">
                    <a16:rowId xmlns:a16="http://schemas.microsoft.com/office/drawing/2014/main" val="10001"/>
                  </a:ext>
                </a:extLst>
              </a:tr>
              <a:tr h="45720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IN" sz="1200" b="1" dirty="0">
                          <a:solidFill>
                            <a:schemeClr val="tx2"/>
                          </a:solidFill>
                          <a:latin typeface="Arial" pitchFamily="34" charset="0"/>
                          <a:cs typeface="Arial" pitchFamily="34" charset="0"/>
                        </a:rPr>
                        <a:t>Severe Pandemic</a:t>
                      </a:r>
                    </a:p>
                  </a:txBody>
                  <a:tcPr marL="121920" marR="12192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CBED1">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kern="1200" dirty="0">
                          <a:solidFill>
                            <a:schemeClr val="tx2"/>
                          </a:solidFill>
                          <a:latin typeface="Arial" pitchFamily="34" charset="0"/>
                          <a:ea typeface="+mn-ea"/>
                          <a:cs typeface="Arial" pitchFamily="34" charset="0"/>
                        </a:rPr>
                        <a:t>35+ countries to register 3000+ cases by mid-April, 20+ countries to register 10,000+ cases, with lockdowns to continue through April-May.</a:t>
                      </a:r>
                      <a:endParaRPr lang="en-IN" sz="1200" kern="1200" dirty="0">
                        <a:solidFill>
                          <a:schemeClr val="tx2"/>
                        </a:solidFill>
                        <a:latin typeface="Arial" pitchFamily="34" charset="0"/>
                        <a:ea typeface="+mn-ea"/>
                        <a:cs typeface="Arial" pitchFamily="34" charset="0"/>
                      </a:endParaRPr>
                    </a:p>
                  </a:txBody>
                  <a:tcPr marL="121920" marR="12192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CBED1">
                        <a:tint val="20000"/>
                      </a:srgbClr>
                    </a:solidFill>
                  </a:tcPr>
                </a:tc>
                <a:extLst>
                  <a:ext uri="{0D108BD9-81ED-4DB2-BD59-A6C34878D82A}">
                    <a16:rowId xmlns:a16="http://schemas.microsoft.com/office/drawing/2014/main" val="10002"/>
                  </a:ext>
                </a:extLst>
              </a:tr>
              <a:tr h="45720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IN" sz="1200" b="1" dirty="0">
                          <a:solidFill>
                            <a:schemeClr val="tx2"/>
                          </a:solidFill>
                          <a:latin typeface="Arial" pitchFamily="34" charset="0"/>
                          <a:cs typeface="Arial" pitchFamily="34" charset="0"/>
                        </a:rPr>
                        <a:t>Global</a:t>
                      </a:r>
                      <a:r>
                        <a:rPr lang="en-IN" sz="1200" b="1" baseline="0" dirty="0">
                          <a:solidFill>
                            <a:schemeClr val="tx2"/>
                          </a:solidFill>
                          <a:latin typeface="Arial" pitchFamily="34" charset="0"/>
                          <a:cs typeface="Arial" pitchFamily="34" charset="0"/>
                        </a:rPr>
                        <a:t> Emergency</a:t>
                      </a:r>
                      <a:endParaRPr lang="en-IN" sz="1200" b="1" dirty="0">
                        <a:solidFill>
                          <a:schemeClr val="tx2"/>
                        </a:solidFill>
                        <a:latin typeface="Arial" pitchFamily="34" charset="0"/>
                        <a:cs typeface="Arial" pitchFamily="34" charset="0"/>
                      </a:endParaRPr>
                    </a:p>
                  </a:txBody>
                  <a:tcPr marL="121920" marR="12192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CBED1">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kern="1200" dirty="0">
                          <a:solidFill>
                            <a:schemeClr val="tx2"/>
                          </a:solidFill>
                          <a:latin typeface="Arial" pitchFamily="34" charset="0"/>
                          <a:ea typeface="+mn-ea"/>
                          <a:cs typeface="Arial" pitchFamily="34" charset="0"/>
                        </a:rPr>
                        <a:t>80+ countries to register 5000+ cases by mid-May, 35+ countries to register 10,000+ cases, with severe spread across Africa and Latin</a:t>
                      </a:r>
                      <a:r>
                        <a:rPr lang="en-US" sz="1200" kern="1200" baseline="0" dirty="0">
                          <a:solidFill>
                            <a:schemeClr val="tx2"/>
                          </a:solidFill>
                          <a:latin typeface="Arial" pitchFamily="34" charset="0"/>
                          <a:ea typeface="+mn-ea"/>
                          <a:cs typeface="Arial" pitchFamily="34" charset="0"/>
                        </a:rPr>
                        <a:t> America as </a:t>
                      </a:r>
                      <a:r>
                        <a:rPr lang="en-US" sz="1200" kern="1200" dirty="0">
                          <a:solidFill>
                            <a:schemeClr val="tx2"/>
                          </a:solidFill>
                          <a:latin typeface="Arial" pitchFamily="34" charset="0"/>
                          <a:ea typeface="+mn-ea"/>
                          <a:cs typeface="Arial" pitchFamily="34" charset="0"/>
                        </a:rPr>
                        <a:t>well.</a:t>
                      </a:r>
                      <a:endParaRPr lang="en-IN" sz="1200" kern="1200" dirty="0">
                        <a:solidFill>
                          <a:schemeClr val="tx2"/>
                        </a:solidFill>
                        <a:latin typeface="Arial" pitchFamily="34" charset="0"/>
                        <a:ea typeface="+mn-ea"/>
                        <a:cs typeface="Arial" pitchFamily="34" charset="0"/>
                      </a:endParaRPr>
                    </a:p>
                  </a:txBody>
                  <a:tcPr marL="121920" marR="12192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ACBED1">
                        <a:tint val="40000"/>
                      </a:srgbClr>
                    </a:solidFill>
                  </a:tcPr>
                </a:tc>
                <a:extLst>
                  <a:ext uri="{0D108BD9-81ED-4DB2-BD59-A6C34878D82A}">
                    <a16:rowId xmlns:a16="http://schemas.microsoft.com/office/drawing/2014/main" val="10003"/>
                  </a:ext>
                </a:extLst>
              </a:tr>
            </a:tbl>
          </a:graphicData>
        </a:graphic>
      </p:graphicFrame>
      <p:sp>
        <p:nvSpPr>
          <p:cNvPr id="37" name="TextBox 36"/>
          <p:cNvSpPr txBox="1"/>
          <p:nvPr/>
        </p:nvSpPr>
        <p:spPr>
          <a:xfrm>
            <a:off x="1519622" y="3974251"/>
            <a:ext cx="9535977" cy="338554"/>
          </a:xfrm>
          <a:prstGeom prst="rect">
            <a:avLst/>
          </a:prstGeom>
          <a:noFill/>
        </p:spPr>
        <p:txBody>
          <a:bodyPr wrap="square" rtlCol="0">
            <a:spAutoFit/>
          </a:bodyPr>
          <a:lstStyle/>
          <a:p>
            <a:pPr algn="ctr"/>
            <a:r>
              <a:rPr lang="en-US" sz="1600" b="1" dirty="0">
                <a:solidFill>
                  <a:schemeClr val="tx2"/>
                </a:solidFill>
                <a:latin typeface="Arial" pitchFamily="34" charset="0"/>
                <a:cs typeface="Arial" pitchFamily="34" charset="0"/>
              </a:rPr>
              <a:t>Covid-19 Scenarios</a:t>
            </a:r>
            <a:r>
              <a:rPr lang="en-US" sz="1600" b="1" baseline="30000" dirty="0">
                <a:solidFill>
                  <a:schemeClr val="tx2"/>
                </a:solidFill>
                <a:latin typeface="Arial" pitchFamily="34" charset="0"/>
                <a:cs typeface="Arial" pitchFamily="34" charset="0"/>
              </a:rPr>
              <a:t>1 2</a:t>
            </a:r>
            <a:r>
              <a:rPr lang="en-US" sz="1600" b="1" dirty="0">
                <a:solidFill>
                  <a:schemeClr val="tx2"/>
                </a:solidFill>
                <a:latin typeface="Arial" pitchFamily="34" charset="0"/>
                <a:cs typeface="Arial" pitchFamily="34" charset="0"/>
              </a:rPr>
              <a:t>, Global, 2020</a:t>
            </a:r>
          </a:p>
        </p:txBody>
      </p:sp>
      <p:sp>
        <p:nvSpPr>
          <p:cNvPr id="38" name="Text Box 80"/>
          <p:cNvSpPr txBox="1">
            <a:spLocks noChangeArrowheads="1"/>
          </p:cNvSpPr>
          <p:nvPr/>
        </p:nvSpPr>
        <p:spPr bwMode="auto">
          <a:xfrm>
            <a:off x="-460675" y="5987534"/>
            <a:ext cx="9526024" cy="184666"/>
          </a:xfrm>
          <a:prstGeom prst="rect">
            <a:avLst/>
          </a:prstGeom>
          <a:noFill/>
          <a:ln w="9525">
            <a:noFill/>
            <a:miter lim="800000"/>
            <a:headEnd/>
            <a:tailEnd/>
          </a:ln>
        </p:spPr>
        <p:txBody>
          <a:bodyPr wrap="square" lIns="0" tIns="0" rIns="0" bIns="0" anchor="b">
            <a:spAutoFit/>
          </a:bodyPr>
          <a:lstStyle/>
          <a:p>
            <a:pPr algn="r" defTabSz="1219170" fontAlgn="base">
              <a:spcBef>
                <a:spcPct val="0"/>
              </a:spcBef>
              <a:spcAft>
                <a:spcPct val="0"/>
              </a:spcAft>
              <a:defRPr/>
            </a:pPr>
            <a:r>
              <a:rPr lang="en-US" sz="1200" kern="0" dirty="0">
                <a:solidFill>
                  <a:srgbClr val="517496"/>
                </a:solidFill>
              </a:rPr>
              <a:t>1. As on 13</a:t>
            </a:r>
            <a:r>
              <a:rPr lang="en-US" sz="1200" kern="0" baseline="30000" dirty="0">
                <a:solidFill>
                  <a:srgbClr val="517496"/>
                </a:solidFill>
              </a:rPr>
              <a:t>th</a:t>
            </a:r>
            <a:r>
              <a:rPr lang="en-US" sz="1200" kern="0" dirty="0">
                <a:solidFill>
                  <a:srgbClr val="517496"/>
                </a:solidFill>
              </a:rPr>
              <a:t> April, 42 countries had 3,000+ cases, 33 countries had 5,000+ cases, and 20 countriess had 10,000+ cases.  </a:t>
            </a:r>
          </a:p>
        </p:txBody>
      </p:sp>
      <p:sp>
        <p:nvSpPr>
          <p:cNvPr id="18" name="Text Box 80"/>
          <p:cNvSpPr txBox="1">
            <a:spLocks noChangeArrowheads="1"/>
          </p:cNvSpPr>
          <p:nvPr/>
        </p:nvSpPr>
        <p:spPr bwMode="auto">
          <a:xfrm>
            <a:off x="-842699" y="6139934"/>
            <a:ext cx="7087624" cy="184666"/>
          </a:xfrm>
          <a:prstGeom prst="rect">
            <a:avLst/>
          </a:prstGeom>
          <a:noFill/>
          <a:ln w="9525">
            <a:noFill/>
            <a:miter lim="800000"/>
            <a:headEnd/>
            <a:tailEnd/>
          </a:ln>
        </p:spPr>
        <p:txBody>
          <a:bodyPr wrap="square" lIns="0" tIns="0" rIns="0" bIns="0" anchor="b">
            <a:spAutoFit/>
          </a:bodyPr>
          <a:lstStyle/>
          <a:p>
            <a:pPr algn="r" defTabSz="1219170" fontAlgn="base">
              <a:spcBef>
                <a:spcPct val="0"/>
              </a:spcBef>
              <a:spcAft>
                <a:spcPct val="0"/>
              </a:spcAft>
              <a:defRPr/>
            </a:pPr>
            <a:r>
              <a:rPr lang="en-US" sz="1200" kern="0" dirty="0">
                <a:solidFill>
                  <a:srgbClr val="517496"/>
                </a:solidFill>
              </a:rPr>
              <a:t>2. Data and scenarios are subject to changes based on real-time updates.</a:t>
            </a:r>
          </a:p>
        </p:txBody>
      </p:sp>
      <p:sp>
        <p:nvSpPr>
          <p:cNvPr id="19" name="Text Box 80"/>
          <p:cNvSpPr txBox="1">
            <a:spLocks noChangeArrowheads="1"/>
          </p:cNvSpPr>
          <p:nvPr/>
        </p:nvSpPr>
        <p:spPr bwMode="auto">
          <a:xfrm>
            <a:off x="-436299" y="6292334"/>
            <a:ext cx="7087624" cy="184666"/>
          </a:xfrm>
          <a:prstGeom prst="rect">
            <a:avLst/>
          </a:prstGeom>
          <a:noFill/>
          <a:ln w="9525">
            <a:noFill/>
            <a:miter lim="800000"/>
            <a:headEnd/>
            <a:tailEnd/>
          </a:ln>
        </p:spPr>
        <p:txBody>
          <a:bodyPr wrap="square" lIns="0" tIns="0" rIns="0" bIns="0" anchor="b">
            <a:spAutoFit/>
          </a:bodyPr>
          <a:lstStyle/>
          <a:p>
            <a:pPr algn="r" defTabSz="1219170" fontAlgn="base">
              <a:spcBef>
                <a:spcPct val="0"/>
              </a:spcBef>
              <a:spcAft>
                <a:spcPct val="0"/>
              </a:spcAft>
              <a:defRPr/>
            </a:pPr>
            <a:r>
              <a:rPr lang="en-US" sz="1200" kern="0" dirty="0">
                <a:solidFill>
                  <a:srgbClr val="517496"/>
                </a:solidFill>
              </a:rPr>
              <a:t>Note: The data and analysis on this slide stands updated as of 16</a:t>
            </a:r>
            <a:r>
              <a:rPr lang="en-US" sz="1200" kern="0" baseline="30000" dirty="0">
                <a:solidFill>
                  <a:srgbClr val="517496"/>
                </a:solidFill>
              </a:rPr>
              <a:t>th</a:t>
            </a:r>
            <a:r>
              <a:rPr lang="en-US" sz="1200" kern="0" dirty="0">
                <a:solidFill>
                  <a:srgbClr val="517496"/>
                </a:solidFill>
              </a:rPr>
              <a:t> April, 2020. .</a:t>
            </a:r>
          </a:p>
        </p:txBody>
      </p:sp>
      <p:graphicFrame>
        <p:nvGraphicFramePr>
          <p:cNvPr id="20" name="Chart 19"/>
          <p:cNvGraphicFramePr>
            <a:graphicFrameLocks/>
          </p:cNvGraphicFramePr>
          <p:nvPr/>
        </p:nvGraphicFramePr>
        <p:xfrm>
          <a:off x="406400" y="1524000"/>
          <a:ext cx="6096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Chart 20"/>
          <p:cNvGraphicFramePr>
            <a:graphicFrameLocks/>
          </p:cNvGraphicFramePr>
          <p:nvPr/>
        </p:nvGraphicFramePr>
        <p:xfrm>
          <a:off x="7924800" y="1143000"/>
          <a:ext cx="3751387" cy="2514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2647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1" name="Straight Connector 120"/>
          <p:cNvCxnSpPr>
            <a:stCxn id="117" idx="0"/>
          </p:cNvCxnSpPr>
          <p:nvPr/>
        </p:nvCxnSpPr>
        <p:spPr>
          <a:xfrm flipV="1">
            <a:off x="3808397" y="3820626"/>
            <a:ext cx="315689" cy="870237"/>
          </a:xfrm>
          <a:prstGeom prst="line">
            <a:avLst/>
          </a:prstGeom>
          <a:noFill/>
          <a:ln w="19050" cap="flat" cmpd="sng" algn="ctr">
            <a:solidFill>
              <a:srgbClr val="7F7F7F">
                <a:lumMod val="60000"/>
                <a:lumOff val="40000"/>
              </a:srgbClr>
            </a:solidFill>
            <a:prstDash val="solid"/>
          </a:ln>
          <a:effectLst/>
        </p:spPr>
      </p:cxnSp>
      <p:sp>
        <p:nvSpPr>
          <p:cNvPr id="7" name="Title 1"/>
          <p:cNvSpPr>
            <a:spLocks noGrp="1"/>
          </p:cNvSpPr>
          <p:nvPr>
            <p:ph type="title"/>
          </p:nvPr>
        </p:nvSpPr>
        <p:spPr>
          <a:xfrm>
            <a:off x="330684" y="267835"/>
            <a:ext cx="10972800" cy="451405"/>
          </a:xfrm>
        </p:spPr>
        <p:txBody>
          <a:bodyPr/>
          <a:lstStyle/>
          <a:p>
            <a:r>
              <a:rPr lang="en-IN" altLang="en-US" b="0" dirty="0">
                <a:cs typeface="Arial" charset="0"/>
              </a:rPr>
              <a:t>IMPACT ON KEY INDUSTRIES</a:t>
            </a:r>
            <a:endParaRPr lang="en-GB" altLang="en-US" b="0" dirty="0">
              <a:cs typeface="Arial" charset="0"/>
            </a:endParaRPr>
          </a:p>
        </p:txBody>
      </p:sp>
      <p:cxnSp>
        <p:nvCxnSpPr>
          <p:cNvPr id="4" name="Straight Connector 3"/>
          <p:cNvCxnSpPr/>
          <p:nvPr/>
        </p:nvCxnSpPr>
        <p:spPr>
          <a:xfrm rot="5400000" flipH="1" flipV="1">
            <a:off x="2628521" y="3770150"/>
            <a:ext cx="1180241" cy="1081887"/>
          </a:xfrm>
          <a:prstGeom prst="line">
            <a:avLst/>
          </a:prstGeom>
          <a:noFill/>
          <a:ln w="19050" cap="flat" cmpd="sng" algn="ctr">
            <a:solidFill>
              <a:srgbClr val="7F7F7F">
                <a:lumMod val="60000"/>
                <a:lumOff val="40000"/>
              </a:srgbClr>
            </a:solidFill>
            <a:prstDash val="solid"/>
          </a:ln>
          <a:effectLst/>
        </p:spPr>
      </p:cxnSp>
      <p:cxnSp>
        <p:nvCxnSpPr>
          <p:cNvPr id="5" name="Straight Connector 4"/>
          <p:cNvCxnSpPr/>
          <p:nvPr/>
        </p:nvCxnSpPr>
        <p:spPr>
          <a:xfrm flipV="1">
            <a:off x="1890872" y="3647206"/>
            <a:ext cx="1770361" cy="442591"/>
          </a:xfrm>
          <a:prstGeom prst="line">
            <a:avLst/>
          </a:prstGeom>
          <a:noFill/>
          <a:ln w="19050" cap="flat" cmpd="sng" algn="ctr">
            <a:solidFill>
              <a:srgbClr val="7F7F7F">
                <a:lumMod val="60000"/>
                <a:lumOff val="40000"/>
              </a:srgbClr>
            </a:solidFill>
            <a:prstDash val="solid"/>
          </a:ln>
          <a:effectLst/>
        </p:spPr>
      </p:cxnSp>
      <p:cxnSp>
        <p:nvCxnSpPr>
          <p:cNvPr id="6" name="Straight Connector 5"/>
          <p:cNvCxnSpPr/>
          <p:nvPr/>
        </p:nvCxnSpPr>
        <p:spPr>
          <a:xfrm>
            <a:off x="1890872" y="3204616"/>
            <a:ext cx="1770361" cy="147531"/>
          </a:xfrm>
          <a:prstGeom prst="line">
            <a:avLst/>
          </a:prstGeom>
          <a:noFill/>
          <a:ln w="19050" cap="flat" cmpd="sng" algn="ctr">
            <a:solidFill>
              <a:srgbClr val="7F7F7F">
                <a:lumMod val="60000"/>
                <a:lumOff val="40000"/>
              </a:srgbClr>
            </a:solidFill>
            <a:prstDash val="solid"/>
          </a:ln>
          <a:effectLst/>
        </p:spPr>
      </p:cxnSp>
      <p:cxnSp>
        <p:nvCxnSpPr>
          <p:cNvPr id="9" name="Straight Connector 8"/>
          <p:cNvCxnSpPr/>
          <p:nvPr/>
        </p:nvCxnSpPr>
        <p:spPr>
          <a:xfrm rot="16200000" flipH="1">
            <a:off x="2689992" y="2208788"/>
            <a:ext cx="958945" cy="1180240"/>
          </a:xfrm>
          <a:prstGeom prst="line">
            <a:avLst/>
          </a:prstGeom>
          <a:noFill/>
          <a:ln w="19050" cap="flat" cmpd="sng" algn="ctr">
            <a:solidFill>
              <a:srgbClr val="7F7F7F">
                <a:lumMod val="60000"/>
                <a:lumOff val="40000"/>
              </a:srgbClr>
            </a:solidFill>
            <a:prstDash val="solid"/>
          </a:ln>
          <a:effectLst/>
        </p:spPr>
      </p:cxnSp>
      <p:cxnSp>
        <p:nvCxnSpPr>
          <p:cNvPr id="10" name="Straight Connector 9"/>
          <p:cNvCxnSpPr/>
          <p:nvPr/>
        </p:nvCxnSpPr>
        <p:spPr>
          <a:xfrm rot="5400000">
            <a:off x="3193027" y="2688006"/>
            <a:ext cx="1327771" cy="2049"/>
          </a:xfrm>
          <a:prstGeom prst="line">
            <a:avLst/>
          </a:prstGeom>
          <a:noFill/>
          <a:ln w="19050" cap="flat" cmpd="sng" algn="ctr">
            <a:solidFill>
              <a:srgbClr val="7F7F7F">
                <a:lumMod val="60000"/>
                <a:lumOff val="40000"/>
              </a:srgbClr>
            </a:solidFill>
            <a:prstDash val="solid"/>
          </a:ln>
          <a:effectLst/>
        </p:spPr>
      </p:cxnSp>
      <p:cxnSp>
        <p:nvCxnSpPr>
          <p:cNvPr id="11" name="Straight Connector 10"/>
          <p:cNvCxnSpPr/>
          <p:nvPr/>
        </p:nvCxnSpPr>
        <p:spPr>
          <a:xfrm rot="5400000">
            <a:off x="3956292" y="2171905"/>
            <a:ext cx="1180241" cy="1180240"/>
          </a:xfrm>
          <a:prstGeom prst="line">
            <a:avLst/>
          </a:prstGeom>
          <a:noFill/>
          <a:ln w="19050" cap="flat" cmpd="sng" algn="ctr">
            <a:solidFill>
              <a:srgbClr val="7F7F7F">
                <a:lumMod val="60000"/>
                <a:lumOff val="40000"/>
              </a:srgbClr>
            </a:solidFill>
            <a:prstDash val="solid"/>
          </a:ln>
          <a:effectLst/>
        </p:spPr>
      </p:cxnSp>
      <p:cxnSp>
        <p:nvCxnSpPr>
          <p:cNvPr id="12" name="Straight Connector 11"/>
          <p:cNvCxnSpPr/>
          <p:nvPr/>
        </p:nvCxnSpPr>
        <p:spPr>
          <a:xfrm rot="10800000" flipV="1">
            <a:off x="4152998" y="2983321"/>
            <a:ext cx="1770361" cy="516355"/>
          </a:xfrm>
          <a:prstGeom prst="line">
            <a:avLst/>
          </a:prstGeom>
          <a:noFill/>
          <a:ln w="19050" cap="flat" cmpd="sng" algn="ctr">
            <a:solidFill>
              <a:srgbClr val="7F7F7F">
                <a:lumMod val="60000"/>
                <a:lumOff val="40000"/>
              </a:srgbClr>
            </a:solidFill>
            <a:prstDash val="solid"/>
          </a:ln>
          <a:effectLst/>
        </p:spPr>
      </p:cxnSp>
      <p:cxnSp>
        <p:nvCxnSpPr>
          <p:cNvPr id="13" name="Straight Connector 12"/>
          <p:cNvCxnSpPr/>
          <p:nvPr/>
        </p:nvCxnSpPr>
        <p:spPr>
          <a:xfrm rot="5400000">
            <a:off x="8136310" y="2221083"/>
            <a:ext cx="1180241" cy="1081887"/>
          </a:xfrm>
          <a:prstGeom prst="line">
            <a:avLst/>
          </a:prstGeom>
          <a:noFill/>
          <a:ln w="19050" cap="flat" cmpd="sng" algn="ctr">
            <a:solidFill>
              <a:srgbClr val="7F7F7F">
                <a:lumMod val="60000"/>
                <a:lumOff val="40000"/>
              </a:srgbClr>
            </a:solidFill>
            <a:prstDash val="solid"/>
          </a:ln>
          <a:effectLst/>
        </p:spPr>
      </p:cxnSp>
      <p:cxnSp>
        <p:nvCxnSpPr>
          <p:cNvPr id="14" name="Straight Connector 13"/>
          <p:cNvCxnSpPr/>
          <p:nvPr/>
        </p:nvCxnSpPr>
        <p:spPr>
          <a:xfrm rot="10800000" flipV="1">
            <a:off x="8185488" y="2983321"/>
            <a:ext cx="1770361" cy="516355"/>
          </a:xfrm>
          <a:prstGeom prst="line">
            <a:avLst/>
          </a:prstGeom>
          <a:noFill/>
          <a:ln w="19050" cap="flat" cmpd="sng" algn="ctr">
            <a:solidFill>
              <a:srgbClr val="7F7F7F">
                <a:lumMod val="60000"/>
                <a:lumOff val="40000"/>
              </a:srgbClr>
            </a:solidFill>
            <a:prstDash val="solid"/>
          </a:ln>
          <a:effectLst/>
        </p:spPr>
      </p:cxnSp>
      <p:cxnSp>
        <p:nvCxnSpPr>
          <p:cNvPr id="15" name="Straight Connector 14"/>
          <p:cNvCxnSpPr/>
          <p:nvPr/>
        </p:nvCxnSpPr>
        <p:spPr>
          <a:xfrm rot="10800000">
            <a:off x="7658964" y="3491657"/>
            <a:ext cx="2395241" cy="450611"/>
          </a:xfrm>
          <a:prstGeom prst="line">
            <a:avLst/>
          </a:prstGeom>
          <a:noFill/>
          <a:ln w="19050" cap="flat" cmpd="sng" algn="ctr">
            <a:solidFill>
              <a:srgbClr val="7F7F7F">
                <a:lumMod val="60000"/>
                <a:lumOff val="40000"/>
              </a:srgbClr>
            </a:solidFill>
            <a:prstDash val="solid"/>
          </a:ln>
          <a:effectLst/>
        </p:spPr>
      </p:cxnSp>
      <p:cxnSp>
        <p:nvCxnSpPr>
          <p:cNvPr id="16" name="Straight Connector 15"/>
          <p:cNvCxnSpPr/>
          <p:nvPr/>
        </p:nvCxnSpPr>
        <p:spPr>
          <a:xfrm rot="16200000" flipV="1">
            <a:off x="8296134" y="3684089"/>
            <a:ext cx="958945" cy="1180240"/>
          </a:xfrm>
          <a:prstGeom prst="line">
            <a:avLst/>
          </a:prstGeom>
          <a:noFill/>
          <a:ln w="19050" cap="flat" cmpd="sng" algn="ctr">
            <a:solidFill>
              <a:srgbClr val="7F7F7F">
                <a:lumMod val="60000"/>
                <a:lumOff val="40000"/>
              </a:srgbClr>
            </a:solidFill>
            <a:prstDash val="solid"/>
          </a:ln>
          <a:effectLst/>
        </p:spPr>
      </p:cxnSp>
      <p:cxnSp>
        <p:nvCxnSpPr>
          <p:cNvPr id="17" name="Straight Connector 16"/>
          <p:cNvCxnSpPr/>
          <p:nvPr/>
        </p:nvCxnSpPr>
        <p:spPr>
          <a:xfrm rot="16200000" flipV="1">
            <a:off x="7285003" y="4246612"/>
            <a:ext cx="1480888" cy="123373"/>
          </a:xfrm>
          <a:prstGeom prst="line">
            <a:avLst/>
          </a:prstGeom>
          <a:noFill/>
          <a:ln w="19050" cap="flat" cmpd="sng" algn="ctr">
            <a:solidFill>
              <a:srgbClr val="7F7F7F">
                <a:lumMod val="60000"/>
                <a:lumOff val="40000"/>
              </a:srgbClr>
            </a:solidFill>
            <a:prstDash val="solid"/>
          </a:ln>
          <a:effectLst/>
        </p:spPr>
      </p:cxnSp>
      <p:cxnSp>
        <p:nvCxnSpPr>
          <p:cNvPr id="18" name="Straight Connector 17"/>
          <p:cNvCxnSpPr/>
          <p:nvPr/>
        </p:nvCxnSpPr>
        <p:spPr>
          <a:xfrm rot="5400000" flipH="1" flipV="1">
            <a:off x="6685597" y="3696385"/>
            <a:ext cx="1327771" cy="1081887"/>
          </a:xfrm>
          <a:prstGeom prst="line">
            <a:avLst/>
          </a:prstGeom>
          <a:noFill/>
          <a:ln w="19050" cap="flat" cmpd="sng" algn="ctr">
            <a:solidFill>
              <a:srgbClr val="7F7F7F">
                <a:lumMod val="60000"/>
                <a:lumOff val="40000"/>
              </a:srgbClr>
            </a:solidFill>
            <a:prstDash val="solid"/>
          </a:ln>
          <a:effectLst/>
        </p:spPr>
      </p:cxnSp>
      <p:cxnSp>
        <p:nvCxnSpPr>
          <p:cNvPr id="19" name="Straight Connector 18"/>
          <p:cNvCxnSpPr/>
          <p:nvPr/>
        </p:nvCxnSpPr>
        <p:spPr>
          <a:xfrm flipV="1">
            <a:off x="5923357" y="3499677"/>
            <a:ext cx="1868715" cy="516355"/>
          </a:xfrm>
          <a:prstGeom prst="line">
            <a:avLst/>
          </a:prstGeom>
          <a:noFill/>
          <a:ln w="19050" cap="flat" cmpd="sng" algn="ctr">
            <a:solidFill>
              <a:srgbClr val="7F7F7F">
                <a:lumMod val="60000"/>
                <a:lumOff val="40000"/>
              </a:srgbClr>
            </a:solidFill>
            <a:prstDash val="solid"/>
          </a:ln>
          <a:effectLst/>
        </p:spPr>
      </p:cxnSp>
      <p:sp>
        <p:nvSpPr>
          <p:cNvPr id="20" name="Oval 19"/>
          <p:cNvSpPr/>
          <p:nvPr/>
        </p:nvSpPr>
        <p:spPr>
          <a:xfrm>
            <a:off x="2972758" y="2835792"/>
            <a:ext cx="1770361" cy="1327771"/>
          </a:xfrm>
          <a:prstGeom prst="ellipse">
            <a:avLst/>
          </a:prstGeom>
          <a:solidFill>
            <a:srgbClr val="FFFFFF"/>
          </a:solidFill>
          <a:ln w="57150" cap="flat" cmpd="sng" algn="ctr">
            <a:solidFill>
              <a:srgbClr val="FFFFFF">
                <a:lumMod val="65000"/>
              </a:srgbClr>
            </a:solidFill>
            <a:prstDash val="solid"/>
          </a:ln>
          <a:effectLst/>
        </p:spPr>
        <p:txBody>
          <a:bodyPr rtlCol="0" anchor="ctr"/>
          <a:lstStyle/>
          <a:p>
            <a:pPr algn="ctr">
              <a:defRPr/>
            </a:pPr>
            <a:endParaRPr lang="en-US" sz="2400" kern="0" dirty="0">
              <a:solidFill>
                <a:srgbClr val="FFFFFF"/>
              </a:solidFill>
            </a:endParaRPr>
          </a:p>
        </p:txBody>
      </p:sp>
      <p:sp>
        <p:nvSpPr>
          <p:cNvPr id="21" name="Oval 20"/>
          <p:cNvSpPr/>
          <p:nvPr/>
        </p:nvSpPr>
        <p:spPr>
          <a:xfrm>
            <a:off x="7078582" y="2835792"/>
            <a:ext cx="1770361" cy="1327771"/>
          </a:xfrm>
          <a:prstGeom prst="ellipse">
            <a:avLst/>
          </a:prstGeom>
          <a:solidFill>
            <a:srgbClr val="FFFFFF"/>
          </a:solidFill>
          <a:ln w="57150" cap="flat" cmpd="sng" algn="ctr">
            <a:solidFill>
              <a:srgbClr val="FFFFFF">
                <a:lumMod val="65000"/>
              </a:srgbClr>
            </a:solidFill>
            <a:prstDash val="solid"/>
          </a:ln>
          <a:effectLst/>
        </p:spPr>
        <p:txBody>
          <a:bodyPr rtlCol="0" anchor="ctr"/>
          <a:lstStyle/>
          <a:p>
            <a:pPr algn="ctr">
              <a:defRPr/>
            </a:pPr>
            <a:endParaRPr lang="en-US" sz="2400" kern="0" dirty="0">
              <a:solidFill>
                <a:srgbClr val="FFFFFF"/>
              </a:solidFill>
            </a:endParaRPr>
          </a:p>
        </p:txBody>
      </p:sp>
      <p:sp>
        <p:nvSpPr>
          <p:cNvPr id="22" name="TextBox 21"/>
          <p:cNvSpPr txBox="1"/>
          <p:nvPr/>
        </p:nvSpPr>
        <p:spPr>
          <a:xfrm>
            <a:off x="521717" y="5137134"/>
            <a:ext cx="1672008" cy="246221"/>
          </a:xfrm>
          <a:prstGeom prst="rect">
            <a:avLst/>
          </a:prstGeom>
          <a:noFill/>
        </p:spPr>
        <p:txBody>
          <a:bodyPr wrap="square" lIns="0" tIns="0" rIns="0" bIns="0" rtlCol="0">
            <a:spAutoFit/>
          </a:bodyPr>
          <a:lstStyle/>
          <a:p>
            <a:pPr algn="r">
              <a:defRPr/>
            </a:pPr>
            <a:r>
              <a:rPr lang="en-US" sz="1600" kern="0" dirty="0">
                <a:solidFill>
                  <a:srgbClr val="7F7F7F">
                    <a:lumMod val="50000"/>
                  </a:srgbClr>
                </a:solidFill>
              </a:rPr>
              <a:t>Healthcare</a:t>
            </a:r>
          </a:p>
        </p:txBody>
      </p:sp>
      <p:sp>
        <p:nvSpPr>
          <p:cNvPr id="23" name="TextBox 22"/>
          <p:cNvSpPr txBox="1"/>
          <p:nvPr/>
        </p:nvSpPr>
        <p:spPr>
          <a:xfrm>
            <a:off x="521719" y="4317373"/>
            <a:ext cx="885180" cy="246221"/>
          </a:xfrm>
          <a:prstGeom prst="rect">
            <a:avLst/>
          </a:prstGeom>
          <a:noFill/>
        </p:spPr>
        <p:txBody>
          <a:bodyPr wrap="square" lIns="0" tIns="0" rIns="0" bIns="0" rtlCol="0">
            <a:spAutoFit/>
          </a:bodyPr>
          <a:lstStyle/>
          <a:p>
            <a:pPr algn="r">
              <a:defRPr/>
            </a:pPr>
            <a:r>
              <a:rPr lang="en-US" sz="1600" kern="0" dirty="0">
                <a:solidFill>
                  <a:srgbClr val="7F7F7F">
                    <a:lumMod val="50000"/>
                  </a:srgbClr>
                </a:solidFill>
              </a:rPr>
              <a:t>Chemicals</a:t>
            </a:r>
          </a:p>
        </p:txBody>
      </p:sp>
      <p:sp>
        <p:nvSpPr>
          <p:cNvPr id="24" name="TextBox 23"/>
          <p:cNvSpPr txBox="1"/>
          <p:nvPr/>
        </p:nvSpPr>
        <p:spPr>
          <a:xfrm>
            <a:off x="415568" y="3282183"/>
            <a:ext cx="786827" cy="492443"/>
          </a:xfrm>
          <a:prstGeom prst="rect">
            <a:avLst/>
          </a:prstGeom>
          <a:noFill/>
        </p:spPr>
        <p:txBody>
          <a:bodyPr wrap="square" lIns="0" tIns="0" rIns="0" bIns="0" rtlCol="0">
            <a:spAutoFit/>
          </a:bodyPr>
          <a:lstStyle/>
          <a:p>
            <a:pPr algn="ctr">
              <a:defRPr/>
            </a:pPr>
            <a:r>
              <a:rPr lang="en-US" sz="1600" kern="0" dirty="0">
                <a:solidFill>
                  <a:srgbClr val="7F7F7F">
                    <a:lumMod val="50000"/>
                  </a:srgbClr>
                </a:solidFill>
              </a:rPr>
              <a:t>Materials and Food</a:t>
            </a:r>
          </a:p>
        </p:txBody>
      </p:sp>
      <p:sp>
        <p:nvSpPr>
          <p:cNvPr id="25" name="TextBox 24"/>
          <p:cNvSpPr txBox="1"/>
          <p:nvPr/>
        </p:nvSpPr>
        <p:spPr>
          <a:xfrm>
            <a:off x="513921" y="2171906"/>
            <a:ext cx="1376947" cy="246221"/>
          </a:xfrm>
          <a:prstGeom prst="rect">
            <a:avLst/>
          </a:prstGeom>
          <a:noFill/>
        </p:spPr>
        <p:txBody>
          <a:bodyPr wrap="square" lIns="0" tIns="0" rIns="0" bIns="0" rtlCol="0">
            <a:spAutoFit/>
          </a:bodyPr>
          <a:lstStyle/>
          <a:p>
            <a:pPr algn="r">
              <a:defRPr/>
            </a:pPr>
            <a:r>
              <a:rPr lang="en-US" sz="1600" kern="0" dirty="0">
                <a:solidFill>
                  <a:srgbClr val="7F7F7F">
                    <a:lumMod val="50000"/>
                  </a:srgbClr>
                </a:solidFill>
              </a:rPr>
              <a:t>Personal Care </a:t>
            </a:r>
          </a:p>
        </p:txBody>
      </p:sp>
      <p:sp>
        <p:nvSpPr>
          <p:cNvPr id="26" name="TextBox 25"/>
          <p:cNvSpPr txBox="1"/>
          <p:nvPr/>
        </p:nvSpPr>
        <p:spPr>
          <a:xfrm>
            <a:off x="2776052" y="1434255"/>
            <a:ext cx="1770361" cy="246221"/>
          </a:xfrm>
          <a:prstGeom prst="rect">
            <a:avLst/>
          </a:prstGeom>
          <a:noFill/>
        </p:spPr>
        <p:txBody>
          <a:bodyPr wrap="square" lIns="0" tIns="0" rIns="0" bIns="0" rtlCol="0">
            <a:spAutoFit/>
          </a:bodyPr>
          <a:lstStyle/>
          <a:p>
            <a:pPr algn="r">
              <a:defRPr/>
            </a:pPr>
            <a:r>
              <a:rPr lang="en-US" sz="1600" kern="0" dirty="0">
                <a:solidFill>
                  <a:srgbClr val="7F7F7F">
                    <a:lumMod val="50000"/>
                  </a:srgbClr>
                </a:solidFill>
              </a:rPr>
              <a:t>ICT and eCommerce</a:t>
            </a:r>
          </a:p>
        </p:txBody>
      </p:sp>
      <p:sp>
        <p:nvSpPr>
          <p:cNvPr id="27" name="TextBox 26"/>
          <p:cNvSpPr txBox="1"/>
          <p:nvPr/>
        </p:nvSpPr>
        <p:spPr>
          <a:xfrm>
            <a:off x="5628297" y="1803081"/>
            <a:ext cx="1180240" cy="246221"/>
          </a:xfrm>
          <a:prstGeom prst="rect">
            <a:avLst/>
          </a:prstGeom>
          <a:noFill/>
        </p:spPr>
        <p:txBody>
          <a:bodyPr wrap="square" lIns="0" tIns="0" rIns="0" bIns="0" rtlCol="0">
            <a:spAutoFit/>
          </a:bodyPr>
          <a:lstStyle/>
          <a:p>
            <a:pPr>
              <a:defRPr/>
            </a:pPr>
            <a:r>
              <a:rPr lang="en-US" sz="1600" kern="0" dirty="0">
                <a:solidFill>
                  <a:srgbClr val="7F7F7F">
                    <a:lumMod val="50000"/>
                  </a:srgbClr>
                </a:solidFill>
              </a:rPr>
              <a:t>Agriculture</a:t>
            </a:r>
          </a:p>
        </p:txBody>
      </p:sp>
      <p:sp>
        <p:nvSpPr>
          <p:cNvPr id="28" name="TextBox 27"/>
          <p:cNvSpPr txBox="1"/>
          <p:nvPr/>
        </p:nvSpPr>
        <p:spPr>
          <a:xfrm>
            <a:off x="6368653" y="2466526"/>
            <a:ext cx="1708676" cy="246221"/>
          </a:xfrm>
          <a:prstGeom prst="rect">
            <a:avLst/>
          </a:prstGeom>
          <a:noFill/>
        </p:spPr>
        <p:txBody>
          <a:bodyPr wrap="square" lIns="0" tIns="0" rIns="0" bIns="0" rtlCol="0">
            <a:spAutoFit/>
          </a:bodyPr>
          <a:lstStyle/>
          <a:p>
            <a:pPr>
              <a:defRPr/>
            </a:pPr>
            <a:r>
              <a:rPr lang="en-US" sz="1600" kern="0" dirty="0">
                <a:solidFill>
                  <a:srgbClr val="7F7F7F">
                    <a:lumMod val="50000"/>
                  </a:srgbClr>
                </a:solidFill>
              </a:rPr>
              <a:t>Energy </a:t>
            </a:r>
          </a:p>
        </p:txBody>
      </p:sp>
      <p:sp>
        <p:nvSpPr>
          <p:cNvPr id="29" name="TextBox 28"/>
          <p:cNvSpPr txBox="1"/>
          <p:nvPr/>
        </p:nvSpPr>
        <p:spPr>
          <a:xfrm>
            <a:off x="4251349" y="4016033"/>
            <a:ext cx="1180240" cy="246221"/>
          </a:xfrm>
          <a:prstGeom prst="rect">
            <a:avLst/>
          </a:prstGeom>
          <a:noFill/>
        </p:spPr>
        <p:txBody>
          <a:bodyPr wrap="square" lIns="0" tIns="0" rIns="0" bIns="0" rtlCol="0">
            <a:spAutoFit/>
          </a:bodyPr>
          <a:lstStyle/>
          <a:p>
            <a:pPr algn="r">
              <a:defRPr/>
            </a:pPr>
            <a:r>
              <a:rPr lang="en-US" sz="1600" kern="0" dirty="0">
                <a:solidFill>
                  <a:srgbClr val="7F7F7F">
                    <a:lumMod val="50000"/>
                  </a:srgbClr>
                </a:solidFill>
              </a:rPr>
              <a:t>Education</a:t>
            </a:r>
          </a:p>
        </p:txBody>
      </p:sp>
      <p:sp>
        <p:nvSpPr>
          <p:cNvPr id="30" name="TextBox 29"/>
          <p:cNvSpPr txBox="1"/>
          <p:nvPr/>
        </p:nvSpPr>
        <p:spPr>
          <a:xfrm>
            <a:off x="4743118" y="4679918"/>
            <a:ext cx="1475301" cy="492443"/>
          </a:xfrm>
          <a:prstGeom prst="rect">
            <a:avLst/>
          </a:prstGeom>
          <a:noFill/>
        </p:spPr>
        <p:txBody>
          <a:bodyPr wrap="square" lIns="0" tIns="0" rIns="0" bIns="0" rtlCol="0">
            <a:spAutoFit/>
          </a:bodyPr>
          <a:lstStyle/>
          <a:p>
            <a:pPr algn="r">
              <a:defRPr/>
            </a:pPr>
            <a:r>
              <a:rPr lang="en-US" sz="1600" kern="0" dirty="0">
                <a:solidFill>
                  <a:srgbClr val="7F7F7F">
                    <a:lumMod val="50000"/>
                  </a:srgbClr>
                </a:solidFill>
              </a:rPr>
              <a:t>Banking and Financial Services </a:t>
            </a:r>
          </a:p>
        </p:txBody>
      </p:sp>
      <p:sp>
        <p:nvSpPr>
          <p:cNvPr id="31" name="TextBox 30"/>
          <p:cNvSpPr txBox="1"/>
          <p:nvPr/>
        </p:nvSpPr>
        <p:spPr>
          <a:xfrm>
            <a:off x="7319442" y="5498069"/>
            <a:ext cx="1638269" cy="492443"/>
          </a:xfrm>
          <a:prstGeom prst="rect">
            <a:avLst/>
          </a:prstGeom>
          <a:noFill/>
        </p:spPr>
        <p:txBody>
          <a:bodyPr wrap="none" lIns="0" tIns="0" rIns="0" bIns="0" rtlCol="0">
            <a:spAutoFit/>
          </a:bodyPr>
          <a:lstStyle/>
          <a:p>
            <a:pPr algn="ctr">
              <a:defRPr/>
            </a:pPr>
            <a:r>
              <a:rPr lang="en-US" sz="1600" kern="0" dirty="0">
                <a:solidFill>
                  <a:srgbClr val="7F7F7F">
                    <a:lumMod val="50000"/>
                  </a:srgbClr>
                </a:solidFill>
              </a:rPr>
              <a:t>Manufacturing and </a:t>
            </a:r>
          </a:p>
          <a:p>
            <a:pPr algn="ctr">
              <a:defRPr/>
            </a:pPr>
            <a:r>
              <a:rPr lang="en-US" sz="1600" kern="0" dirty="0">
                <a:solidFill>
                  <a:srgbClr val="7F7F7F">
                    <a:lumMod val="50000"/>
                  </a:srgbClr>
                </a:solidFill>
              </a:rPr>
              <a:t>Process Control</a:t>
            </a:r>
          </a:p>
        </p:txBody>
      </p:sp>
      <p:sp>
        <p:nvSpPr>
          <p:cNvPr id="32" name="TextBox 31"/>
          <p:cNvSpPr txBox="1"/>
          <p:nvPr/>
        </p:nvSpPr>
        <p:spPr>
          <a:xfrm>
            <a:off x="9995760" y="4634655"/>
            <a:ext cx="1524000" cy="492443"/>
          </a:xfrm>
          <a:prstGeom prst="rect">
            <a:avLst/>
          </a:prstGeom>
          <a:noFill/>
        </p:spPr>
        <p:txBody>
          <a:bodyPr wrap="square" lIns="0" tIns="0" rIns="0" bIns="0" rtlCol="0">
            <a:spAutoFit/>
          </a:bodyPr>
          <a:lstStyle/>
          <a:p>
            <a:pPr>
              <a:defRPr/>
            </a:pPr>
            <a:r>
              <a:rPr lang="en-US" sz="1600" kern="0" dirty="0">
                <a:solidFill>
                  <a:srgbClr val="7F7F7F">
                    <a:lumMod val="50000"/>
                  </a:srgbClr>
                </a:solidFill>
              </a:rPr>
              <a:t>Construction and Real Estate</a:t>
            </a:r>
          </a:p>
        </p:txBody>
      </p:sp>
      <p:sp>
        <p:nvSpPr>
          <p:cNvPr id="33" name="TextBox 32"/>
          <p:cNvSpPr txBox="1"/>
          <p:nvPr/>
        </p:nvSpPr>
        <p:spPr>
          <a:xfrm>
            <a:off x="10706960" y="3770091"/>
            <a:ext cx="1180240" cy="492443"/>
          </a:xfrm>
          <a:prstGeom prst="rect">
            <a:avLst/>
          </a:prstGeom>
          <a:noFill/>
        </p:spPr>
        <p:txBody>
          <a:bodyPr wrap="square" lIns="0" tIns="0" rIns="0" bIns="0" rtlCol="0">
            <a:spAutoFit/>
          </a:bodyPr>
          <a:lstStyle/>
          <a:p>
            <a:pPr>
              <a:defRPr/>
            </a:pPr>
            <a:r>
              <a:rPr lang="en-US" sz="1600" kern="0" dirty="0">
                <a:solidFill>
                  <a:srgbClr val="7F7F7F">
                    <a:lumMod val="50000"/>
                  </a:srgbClr>
                </a:solidFill>
              </a:rPr>
              <a:t>Transport and Mobility </a:t>
            </a:r>
          </a:p>
        </p:txBody>
      </p:sp>
      <p:sp>
        <p:nvSpPr>
          <p:cNvPr id="34" name="TextBox 33"/>
          <p:cNvSpPr txBox="1"/>
          <p:nvPr/>
        </p:nvSpPr>
        <p:spPr>
          <a:xfrm>
            <a:off x="10605360" y="2805857"/>
            <a:ext cx="1180240" cy="246221"/>
          </a:xfrm>
          <a:prstGeom prst="rect">
            <a:avLst/>
          </a:prstGeom>
          <a:noFill/>
        </p:spPr>
        <p:txBody>
          <a:bodyPr wrap="square" lIns="0" tIns="0" rIns="0" bIns="0" rtlCol="0">
            <a:spAutoFit/>
          </a:bodyPr>
          <a:lstStyle/>
          <a:p>
            <a:pPr>
              <a:defRPr/>
            </a:pPr>
            <a:r>
              <a:rPr lang="en-US" sz="1600" kern="0" dirty="0">
                <a:solidFill>
                  <a:srgbClr val="7F7F7F">
                    <a:lumMod val="50000"/>
                  </a:srgbClr>
                </a:solidFill>
              </a:rPr>
              <a:t>Aerospace </a:t>
            </a:r>
          </a:p>
        </p:txBody>
      </p:sp>
      <p:sp>
        <p:nvSpPr>
          <p:cNvPr id="35" name="TextBox 34"/>
          <p:cNvSpPr txBox="1"/>
          <p:nvPr/>
        </p:nvSpPr>
        <p:spPr>
          <a:xfrm>
            <a:off x="9894162" y="2017491"/>
            <a:ext cx="1967068" cy="246221"/>
          </a:xfrm>
          <a:prstGeom prst="rect">
            <a:avLst/>
          </a:prstGeom>
          <a:noFill/>
        </p:spPr>
        <p:txBody>
          <a:bodyPr wrap="square" lIns="0" tIns="0" rIns="0" bIns="0" rtlCol="0">
            <a:spAutoFit/>
          </a:bodyPr>
          <a:lstStyle/>
          <a:p>
            <a:pPr>
              <a:defRPr/>
            </a:pPr>
            <a:r>
              <a:rPr lang="en-US" sz="1600" kern="0" dirty="0">
                <a:solidFill>
                  <a:srgbClr val="7F7F7F">
                    <a:lumMod val="50000"/>
                  </a:srgbClr>
                </a:solidFill>
              </a:rPr>
              <a:t>Tourism and Leisure</a:t>
            </a:r>
          </a:p>
        </p:txBody>
      </p:sp>
      <p:sp>
        <p:nvSpPr>
          <p:cNvPr id="36" name="TextBox 35"/>
          <p:cNvSpPr txBox="1"/>
          <p:nvPr/>
        </p:nvSpPr>
        <p:spPr>
          <a:xfrm>
            <a:off x="2985360" y="3263055"/>
            <a:ext cx="1828800" cy="666977"/>
          </a:xfrm>
          <a:prstGeom prst="rect">
            <a:avLst/>
          </a:prstGeom>
          <a:noFill/>
        </p:spPr>
        <p:txBody>
          <a:bodyPr wrap="square" rtlCol="0">
            <a:spAutoFit/>
          </a:bodyPr>
          <a:lstStyle/>
          <a:p>
            <a:pPr algn="ctr">
              <a:defRPr/>
            </a:pPr>
            <a:r>
              <a:rPr lang="en-US" sz="1867" b="1" kern="0" dirty="0">
                <a:solidFill>
                  <a:srgbClr val="1F497D"/>
                </a:solidFill>
              </a:rPr>
              <a:t>Net Positive Impact</a:t>
            </a:r>
          </a:p>
        </p:txBody>
      </p:sp>
      <p:sp>
        <p:nvSpPr>
          <p:cNvPr id="37" name="TextBox 36"/>
          <p:cNvSpPr txBox="1"/>
          <p:nvPr/>
        </p:nvSpPr>
        <p:spPr>
          <a:xfrm>
            <a:off x="7049360" y="3263055"/>
            <a:ext cx="1828800" cy="666977"/>
          </a:xfrm>
          <a:prstGeom prst="rect">
            <a:avLst/>
          </a:prstGeom>
          <a:noFill/>
        </p:spPr>
        <p:txBody>
          <a:bodyPr wrap="square" rtlCol="0">
            <a:spAutoFit/>
          </a:bodyPr>
          <a:lstStyle/>
          <a:p>
            <a:pPr algn="ctr">
              <a:defRPr/>
            </a:pPr>
            <a:r>
              <a:rPr lang="en-US" sz="1867" b="1" kern="0" dirty="0">
                <a:solidFill>
                  <a:srgbClr val="1F497D"/>
                </a:solidFill>
              </a:rPr>
              <a:t>Net Negative Impact</a:t>
            </a:r>
          </a:p>
        </p:txBody>
      </p:sp>
      <p:grpSp>
        <p:nvGrpSpPr>
          <p:cNvPr id="38" name="Group 37"/>
          <p:cNvGrpSpPr/>
          <p:nvPr/>
        </p:nvGrpSpPr>
        <p:grpSpPr>
          <a:xfrm>
            <a:off x="1426151" y="3724660"/>
            <a:ext cx="1003204" cy="752403"/>
            <a:chOff x="1116592" y="2919054"/>
            <a:chExt cx="752403" cy="752403"/>
          </a:xfrm>
        </p:grpSpPr>
        <p:sp>
          <p:nvSpPr>
            <p:cNvPr id="39" name="Oval 38"/>
            <p:cNvSpPr/>
            <p:nvPr/>
          </p:nvSpPr>
          <p:spPr>
            <a:xfrm>
              <a:off x="1116592" y="2919054"/>
              <a:ext cx="752403" cy="752403"/>
            </a:xfrm>
            <a:prstGeom prst="ellipse">
              <a:avLst/>
            </a:prstGeom>
            <a:solidFill>
              <a:srgbClr val="FFFFFF"/>
            </a:solidFill>
            <a:ln w="57150" cap="flat" cmpd="sng" algn="ctr">
              <a:solidFill>
                <a:srgbClr val="3E7E24"/>
              </a:solidFill>
              <a:prstDash val="solid"/>
            </a:ln>
            <a:effectLst/>
          </p:spPr>
          <p:txBody>
            <a:bodyPr rtlCol="0" anchor="ctr"/>
            <a:lstStyle/>
            <a:p>
              <a:pPr algn="ctr">
                <a:defRPr/>
              </a:pPr>
              <a:endParaRPr lang="en-US" sz="2400" kern="0" dirty="0">
                <a:solidFill>
                  <a:srgbClr val="FFFFFF"/>
                </a:solidFill>
              </a:endParaRPr>
            </a:p>
          </p:txBody>
        </p:sp>
        <p:sp>
          <p:nvSpPr>
            <p:cNvPr id="40" name="Freeform 5"/>
            <p:cNvSpPr>
              <a:spLocks noEditPoints="1"/>
            </p:cNvSpPr>
            <p:nvPr/>
          </p:nvSpPr>
          <p:spPr bwMode="auto">
            <a:xfrm>
              <a:off x="1333931" y="3067050"/>
              <a:ext cx="317724" cy="427566"/>
            </a:xfrm>
            <a:custGeom>
              <a:avLst/>
              <a:gdLst>
                <a:gd name="T0" fmla="*/ 37 w 12380"/>
                <a:gd name="T1" fmla="*/ 15944 h 16660"/>
                <a:gd name="T2" fmla="*/ 1065 w 12380"/>
                <a:gd name="T3" fmla="*/ 16660 h 16660"/>
                <a:gd name="T4" fmla="*/ 11436 w 12380"/>
                <a:gd name="T5" fmla="*/ 16646 h 16660"/>
                <a:gd name="T6" fmla="*/ 12232 w 12380"/>
                <a:gd name="T7" fmla="*/ 16055 h 16660"/>
                <a:gd name="T8" fmla="*/ 11739 w 12380"/>
                <a:gd name="T9" fmla="*/ 13555 h 16660"/>
                <a:gd name="T10" fmla="*/ 8236 w 12380"/>
                <a:gd name="T11" fmla="*/ 6781 h 16660"/>
                <a:gd name="T12" fmla="*/ 8526 w 12380"/>
                <a:gd name="T13" fmla="*/ 878 h 16660"/>
                <a:gd name="T14" fmla="*/ 8732 w 12380"/>
                <a:gd name="T15" fmla="*/ 553 h 16660"/>
                <a:gd name="T16" fmla="*/ 8628 w 12380"/>
                <a:gd name="T17" fmla="*/ 175 h 16660"/>
                <a:gd name="T18" fmla="*/ 8282 w 12380"/>
                <a:gd name="T19" fmla="*/ 1 h 16660"/>
                <a:gd name="T20" fmla="*/ 3758 w 12380"/>
                <a:gd name="T21" fmla="*/ 125 h 16660"/>
                <a:gd name="T22" fmla="*/ 3599 w 12380"/>
                <a:gd name="T23" fmla="*/ 480 h 16660"/>
                <a:gd name="T24" fmla="*/ 3758 w 12380"/>
                <a:gd name="T25" fmla="*/ 835 h 16660"/>
                <a:gd name="T26" fmla="*/ 4949 w 12380"/>
                <a:gd name="T27" fmla="*/ 8176 h 16660"/>
                <a:gd name="T28" fmla="*/ 6711 w 12380"/>
                <a:gd name="T29" fmla="*/ 8539 h 16660"/>
                <a:gd name="T30" fmla="*/ 6481 w 12380"/>
                <a:gd name="T31" fmla="*/ 8835 h 16660"/>
                <a:gd name="T32" fmla="*/ 6097 w 12380"/>
                <a:gd name="T33" fmla="*/ 8863 h 16660"/>
                <a:gd name="T34" fmla="*/ 5826 w 12380"/>
                <a:gd name="T35" fmla="*/ 8605 h 16660"/>
                <a:gd name="T36" fmla="*/ 5815 w 12380"/>
                <a:gd name="T37" fmla="*/ 8268 h 16660"/>
                <a:gd name="T38" fmla="*/ 5787 w 12380"/>
                <a:gd name="T39" fmla="*/ 9156 h 16660"/>
                <a:gd name="T40" fmla="*/ 5990 w 12380"/>
                <a:gd name="T41" fmla="*/ 9473 h 16660"/>
                <a:gd name="T42" fmla="*/ 5887 w 12380"/>
                <a:gd name="T43" fmla="*/ 9843 h 16660"/>
                <a:gd name="T44" fmla="*/ 5550 w 12380"/>
                <a:gd name="T45" fmla="*/ 10013 h 16660"/>
                <a:gd name="T46" fmla="*/ 5194 w 12380"/>
                <a:gd name="T47" fmla="*/ 9875 h 16660"/>
                <a:gd name="T48" fmla="*/ 5057 w 12380"/>
                <a:gd name="T49" fmla="*/ 9520 h 16660"/>
                <a:gd name="T50" fmla="*/ 5227 w 12380"/>
                <a:gd name="T51" fmla="*/ 9183 h 16660"/>
                <a:gd name="T52" fmla="*/ 6270 w 12380"/>
                <a:gd name="T53" fmla="*/ 12126 h 16660"/>
                <a:gd name="T54" fmla="*/ 6598 w 12380"/>
                <a:gd name="T55" fmla="*/ 12313 h 16660"/>
                <a:gd name="T56" fmla="*/ 6681 w 12380"/>
                <a:gd name="T57" fmla="*/ 12688 h 16660"/>
                <a:gd name="T58" fmla="*/ 6465 w 12380"/>
                <a:gd name="T59" fmla="*/ 12994 h 16660"/>
                <a:gd name="T60" fmla="*/ 6082 w 12380"/>
                <a:gd name="T61" fmla="*/ 13041 h 16660"/>
                <a:gd name="T62" fmla="*/ 5800 w 12380"/>
                <a:gd name="T63" fmla="*/ 12796 h 16660"/>
                <a:gd name="T64" fmla="*/ 5791 w 12380"/>
                <a:gd name="T65" fmla="*/ 12411 h 16660"/>
                <a:gd name="T66" fmla="*/ 6061 w 12380"/>
                <a:gd name="T67" fmla="*/ 12152 h 16660"/>
                <a:gd name="T68" fmla="*/ 4793 w 12380"/>
                <a:gd name="T69" fmla="*/ 10634 h 16660"/>
                <a:gd name="T70" fmla="*/ 5037 w 12380"/>
                <a:gd name="T71" fmla="*/ 10918 h 16660"/>
                <a:gd name="T72" fmla="*/ 4990 w 12380"/>
                <a:gd name="T73" fmla="*/ 11300 h 16660"/>
                <a:gd name="T74" fmla="*/ 4684 w 12380"/>
                <a:gd name="T75" fmla="*/ 11516 h 16660"/>
                <a:gd name="T76" fmla="*/ 4309 w 12380"/>
                <a:gd name="T77" fmla="*/ 11432 h 16660"/>
                <a:gd name="T78" fmla="*/ 4123 w 12380"/>
                <a:gd name="T79" fmla="*/ 11105 h 16660"/>
                <a:gd name="T80" fmla="*/ 4243 w 12380"/>
                <a:gd name="T81" fmla="*/ 10742 h 16660"/>
                <a:gd name="T82" fmla="*/ 4590 w 12380"/>
                <a:gd name="T83" fmla="*/ 10588 h 16660"/>
                <a:gd name="T84" fmla="*/ 8042 w 12380"/>
                <a:gd name="T85" fmla="*/ 11541 h 16660"/>
                <a:gd name="T86" fmla="*/ 8179 w 12380"/>
                <a:gd name="T87" fmla="*/ 11897 h 16660"/>
                <a:gd name="T88" fmla="*/ 8009 w 12380"/>
                <a:gd name="T89" fmla="*/ 12235 h 16660"/>
                <a:gd name="T90" fmla="*/ 7639 w 12380"/>
                <a:gd name="T91" fmla="*/ 12336 h 16660"/>
                <a:gd name="T92" fmla="*/ 7322 w 12380"/>
                <a:gd name="T93" fmla="*/ 12135 h 16660"/>
                <a:gd name="T94" fmla="*/ 7257 w 12380"/>
                <a:gd name="T95" fmla="*/ 11756 h 16660"/>
                <a:gd name="T96" fmla="*/ 7487 w 12380"/>
                <a:gd name="T97" fmla="*/ 11461 h 16660"/>
                <a:gd name="T98" fmla="*/ 7082 w 12380"/>
                <a:gd name="T99" fmla="*/ 9913 h 16660"/>
                <a:gd name="T100" fmla="*/ 7365 w 12380"/>
                <a:gd name="T101" fmla="*/ 10157 h 16660"/>
                <a:gd name="T102" fmla="*/ 7375 w 12380"/>
                <a:gd name="T103" fmla="*/ 10543 h 16660"/>
                <a:gd name="T104" fmla="*/ 7104 w 12380"/>
                <a:gd name="T105" fmla="*/ 10801 h 16660"/>
                <a:gd name="T106" fmla="*/ 6719 w 12380"/>
                <a:gd name="T107" fmla="*/ 10773 h 16660"/>
                <a:gd name="T108" fmla="*/ 6488 w 12380"/>
                <a:gd name="T109" fmla="*/ 10478 h 16660"/>
                <a:gd name="T110" fmla="*/ 6554 w 12380"/>
                <a:gd name="T111" fmla="*/ 10098 h 16660"/>
                <a:gd name="T112" fmla="*/ 6871 w 12380"/>
                <a:gd name="T113" fmla="*/ 9897 h 16660"/>
                <a:gd name="T114" fmla="*/ 2654 w 12380"/>
                <a:gd name="T115" fmla="*/ 11146 h 16660"/>
                <a:gd name="T116" fmla="*/ 820 w 12380"/>
                <a:gd name="T117" fmla="*/ 15026 h 16660"/>
                <a:gd name="T118" fmla="*/ 1167 w 12380"/>
                <a:gd name="T119" fmla="*/ 15625 h 16660"/>
                <a:gd name="T120" fmla="*/ 11382 w 12380"/>
                <a:gd name="T121" fmla="*/ 15327 h 16660"/>
                <a:gd name="T122" fmla="*/ 11323 w 12380"/>
                <a:gd name="T123" fmla="*/ 14632 h 16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80" h="16660">
                  <a:moveTo>
                    <a:pt x="4369" y="960"/>
                  </a:moveTo>
                  <a:lnTo>
                    <a:pt x="4369" y="5889"/>
                  </a:lnTo>
                  <a:lnTo>
                    <a:pt x="18" y="15227"/>
                  </a:lnTo>
                  <a:lnTo>
                    <a:pt x="16" y="15243"/>
                  </a:lnTo>
                  <a:lnTo>
                    <a:pt x="11" y="15289"/>
                  </a:lnTo>
                  <a:lnTo>
                    <a:pt x="8" y="15321"/>
                  </a:lnTo>
                  <a:lnTo>
                    <a:pt x="5" y="15359"/>
                  </a:lnTo>
                  <a:lnTo>
                    <a:pt x="3" y="15403"/>
                  </a:lnTo>
                  <a:lnTo>
                    <a:pt x="1" y="15451"/>
                  </a:lnTo>
                  <a:lnTo>
                    <a:pt x="0" y="15503"/>
                  </a:lnTo>
                  <a:lnTo>
                    <a:pt x="0" y="15559"/>
                  </a:lnTo>
                  <a:lnTo>
                    <a:pt x="2" y="15619"/>
                  </a:lnTo>
                  <a:lnTo>
                    <a:pt x="4" y="15680"/>
                  </a:lnTo>
                  <a:lnTo>
                    <a:pt x="9" y="15745"/>
                  </a:lnTo>
                  <a:lnTo>
                    <a:pt x="17" y="15810"/>
                  </a:lnTo>
                  <a:lnTo>
                    <a:pt x="25" y="15877"/>
                  </a:lnTo>
                  <a:lnTo>
                    <a:pt x="37" y="15944"/>
                  </a:lnTo>
                  <a:lnTo>
                    <a:pt x="52" y="16010"/>
                  </a:lnTo>
                  <a:lnTo>
                    <a:pt x="70" y="16077"/>
                  </a:lnTo>
                  <a:lnTo>
                    <a:pt x="91" y="16142"/>
                  </a:lnTo>
                  <a:lnTo>
                    <a:pt x="116" y="16207"/>
                  </a:lnTo>
                  <a:lnTo>
                    <a:pt x="144" y="16268"/>
                  </a:lnTo>
                  <a:lnTo>
                    <a:pt x="177" y="16328"/>
                  </a:lnTo>
                  <a:lnTo>
                    <a:pt x="214" y="16384"/>
                  </a:lnTo>
                  <a:lnTo>
                    <a:pt x="255" y="16436"/>
                  </a:lnTo>
                  <a:lnTo>
                    <a:pt x="302" y="16484"/>
                  </a:lnTo>
                  <a:lnTo>
                    <a:pt x="354" y="16528"/>
                  </a:lnTo>
                  <a:lnTo>
                    <a:pt x="410" y="16566"/>
                  </a:lnTo>
                  <a:lnTo>
                    <a:pt x="474" y="16599"/>
                  </a:lnTo>
                  <a:lnTo>
                    <a:pt x="543" y="16625"/>
                  </a:lnTo>
                  <a:lnTo>
                    <a:pt x="617" y="16644"/>
                  </a:lnTo>
                  <a:lnTo>
                    <a:pt x="698" y="16656"/>
                  </a:lnTo>
                  <a:lnTo>
                    <a:pt x="785" y="16660"/>
                  </a:lnTo>
                  <a:lnTo>
                    <a:pt x="1065" y="16660"/>
                  </a:lnTo>
                  <a:lnTo>
                    <a:pt x="1521" y="16660"/>
                  </a:lnTo>
                  <a:lnTo>
                    <a:pt x="2125" y="16660"/>
                  </a:lnTo>
                  <a:lnTo>
                    <a:pt x="2852" y="16660"/>
                  </a:lnTo>
                  <a:lnTo>
                    <a:pt x="3674" y="16660"/>
                  </a:lnTo>
                  <a:lnTo>
                    <a:pt x="4566" y="16660"/>
                  </a:lnTo>
                  <a:lnTo>
                    <a:pt x="5499" y="16660"/>
                  </a:lnTo>
                  <a:lnTo>
                    <a:pt x="6448" y="16660"/>
                  </a:lnTo>
                  <a:lnTo>
                    <a:pt x="7385" y="16660"/>
                  </a:lnTo>
                  <a:lnTo>
                    <a:pt x="8285" y="16660"/>
                  </a:lnTo>
                  <a:lnTo>
                    <a:pt x="9119" y="16660"/>
                  </a:lnTo>
                  <a:lnTo>
                    <a:pt x="9862" y="16660"/>
                  </a:lnTo>
                  <a:lnTo>
                    <a:pt x="10487" y="16660"/>
                  </a:lnTo>
                  <a:lnTo>
                    <a:pt x="10965" y="16660"/>
                  </a:lnTo>
                  <a:lnTo>
                    <a:pt x="11272" y="16660"/>
                  </a:lnTo>
                  <a:lnTo>
                    <a:pt x="11380" y="16660"/>
                  </a:lnTo>
                  <a:lnTo>
                    <a:pt x="11396" y="16657"/>
                  </a:lnTo>
                  <a:lnTo>
                    <a:pt x="11436" y="16646"/>
                  </a:lnTo>
                  <a:lnTo>
                    <a:pt x="11467" y="16637"/>
                  </a:lnTo>
                  <a:lnTo>
                    <a:pt x="11501" y="16627"/>
                  </a:lnTo>
                  <a:lnTo>
                    <a:pt x="11540" y="16613"/>
                  </a:lnTo>
                  <a:lnTo>
                    <a:pt x="11582" y="16596"/>
                  </a:lnTo>
                  <a:lnTo>
                    <a:pt x="11628" y="16578"/>
                  </a:lnTo>
                  <a:lnTo>
                    <a:pt x="11677" y="16556"/>
                  </a:lnTo>
                  <a:lnTo>
                    <a:pt x="11727" y="16530"/>
                  </a:lnTo>
                  <a:lnTo>
                    <a:pt x="11780" y="16501"/>
                  </a:lnTo>
                  <a:lnTo>
                    <a:pt x="11833" y="16468"/>
                  </a:lnTo>
                  <a:lnTo>
                    <a:pt x="11887" y="16432"/>
                  </a:lnTo>
                  <a:lnTo>
                    <a:pt x="11942" y="16391"/>
                  </a:lnTo>
                  <a:lnTo>
                    <a:pt x="11995" y="16347"/>
                  </a:lnTo>
                  <a:lnTo>
                    <a:pt x="12047" y="16298"/>
                  </a:lnTo>
                  <a:lnTo>
                    <a:pt x="12097" y="16245"/>
                  </a:lnTo>
                  <a:lnTo>
                    <a:pt x="12145" y="16186"/>
                  </a:lnTo>
                  <a:lnTo>
                    <a:pt x="12190" y="16123"/>
                  </a:lnTo>
                  <a:lnTo>
                    <a:pt x="12232" y="16055"/>
                  </a:lnTo>
                  <a:lnTo>
                    <a:pt x="12270" y="15981"/>
                  </a:lnTo>
                  <a:lnTo>
                    <a:pt x="12303" y="15902"/>
                  </a:lnTo>
                  <a:lnTo>
                    <a:pt x="12330" y="15818"/>
                  </a:lnTo>
                  <a:lnTo>
                    <a:pt x="12353" y="15728"/>
                  </a:lnTo>
                  <a:lnTo>
                    <a:pt x="12369" y="15632"/>
                  </a:lnTo>
                  <a:lnTo>
                    <a:pt x="12378" y="15529"/>
                  </a:lnTo>
                  <a:lnTo>
                    <a:pt x="12380" y="15421"/>
                  </a:lnTo>
                  <a:lnTo>
                    <a:pt x="12374" y="15306"/>
                  </a:lnTo>
                  <a:lnTo>
                    <a:pt x="12359" y="15185"/>
                  </a:lnTo>
                  <a:lnTo>
                    <a:pt x="12335" y="15055"/>
                  </a:lnTo>
                  <a:lnTo>
                    <a:pt x="12302" y="14920"/>
                  </a:lnTo>
                  <a:lnTo>
                    <a:pt x="12253" y="14764"/>
                  </a:lnTo>
                  <a:lnTo>
                    <a:pt x="12184" y="14576"/>
                  </a:lnTo>
                  <a:lnTo>
                    <a:pt x="12098" y="14359"/>
                  </a:lnTo>
                  <a:lnTo>
                    <a:pt x="11994" y="14115"/>
                  </a:lnTo>
                  <a:lnTo>
                    <a:pt x="11874" y="13846"/>
                  </a:lnTo>
                  <a:lnTo>
                    <a:pt x="11739" y="13555"/>
                  </a:lnTo>
                  <a:lnTo>
                    <a:pt x="11594" y="13244"/>
                  </a:lnTo>
                  <a:lnTo>
                    <a:pt x="11435" y="12915"/>
                  </a:lnTo>
                  <a:lnTo>
                    <a:pt x="11268" y="12571"/>
                  </a:lnTo>
                  <a:lnTo>
                    <a:pt x="11091" y="12216"/>
                  </a:lnTo>
                  <a:lnTo>
                    <a:pt x="10906" y="11849"/>
                  </a:lnTo>
                  <a:lnTo>
                    <a:pt x="10717" y="11476"/>
                  </a:lnTo>
                  <a:lnTo>
                    <a:pt x="10523" y="11096"/>
                  </a:lnTo>
                  <a:lnTo>
                    <a:pt x="10326" y="10713"/>
                  </a:lnTo>
                  <a:lnTo>
                    <a:pt x="10127" y="10331"/>
                  </a:lnTo>
                  <a:lnTo>
                    <a:pt x="9928" y="9950"/>
                  </a:lnTo>
                  <a:lnTo>
                    <a:pt x="9730" y="9574"/>
                  </a:lnTo>
                  <a:lnTo>
                    <a:pt x="9536" y="9205"/>
                  </a:lnTo>
                  <a:lnTo>
                    <a:pt x="9344" y="8844"/>
                  </a:lnTo>
                  <a:lnTo>
                    <a:pt x="9159" y="8496"/>
                  </a:lnTo>
                  <a:lnTo>
                    <a:pt x="8809" y="7842"/>
                  </a:lnTo>
                  <a:lnTo>
                    <a:pt x="8498" y="7264"/>
                  </a:lnTo>
                  <a:lnTo>
                    <a:pt x="8236" y="6781"/>
                  </a:lnTo>
                  <a:lnTo>
                    <a:pt x="8036" y="6412"/>
                  </a:lnTo>
                  <a:lnTo>
                    <a:pt x="7907" y="6177"/>
                  </a:lnTo>
                  <a:lnTo>
                    <a:pt x="7862" y="6093"/>
                  </a:lnTo>
                  <a:lnTo>
                    <a:pt x="7759" y="960"/>
                  </a:lnTo>
                  <a:lnTo>
                    <a:pt x="8258" y="960"/>
                  </a:lnTo>
                  <a:lnTo>
                    <a:pt x="8282" y="960"/>
                  </a:lnTo>
                  <a:lnTo>
                    <a:pt x="8306" y="958"/>
                  </a:lnTo>
                  <a:lnTo>
                    <a:pt x="8330" y="955"/>
                  </a:lnTo>
                  <a:lnTo>
                    <a:pt x="8354" y="951"/>
                  </a:lnTo>
                  <a:lnTo>
                    <a:pt x="8377" y="945"/>
                  </a:lnTo>
                  <a:lnTo>
                    <a:pt x="8399" y="938"/>
                  </a:lnTo>
                  <a:lnTo>
                    <a:pt x="8422" y="931"/>
                  </a:lnTo>
                  <a:lnTo>
                    <a:pt x="8444" y="923"/>
                  </a:lnTo>
                  <a:lnTo>
                    <a:pt x="8465" y="912"/>
                  </a:lnTo>
                  <a:lnTo>
                    <a:pt x="8486" y="902"/>
                  </a:lnTo>
                  <a:lnTo>
                    <a:pt x="8506" y="890"/>
                  </a:lnTo>
                  <a:lnTo>
                    <a:pt x="8526" y="878"/>
                  </a:lnTo>
                  <a:lnTo>
                    <a:pt x="8544" y="864"/>
                  </a:lnTo>
                  <a:lnTo>
                    <a:pt x="8562" y="851"/>
                  </a:lnTo>
                  <a:lnTo>
                    <a:pt x="8580" y="835"/>
                  </a:lnTo>
                  <a:lnTo>
                    <a:pt x="8596" y="819"/>
                  </a:lnTo>
                  <a:lnTo>
                    <a:pt x="8612" y="803"/>
                  </a:lnTo>
                  <a:lnTo>
                    <a:pt x="8628" y="785"/>
                  </a:lnTo>
                  <a:lnTo>
                    <a:pt x="8642" y="766"/>
                  </a:lnTo>
                  <a:lnTo>
                    <a:pt x="8656" y="748"/>
                  </a:lnTo>
                  <a:lnTo>
                    <a:pt x="8668" y="729"/>
                  </a:lnTo>
                  <a:lnTo>
                    <a:pt x="8680" y="708"/>
                  </a:lnTo>
                  <a:lnTo>
                    <a:pt x="8690" y="688"/>
                  </a:lnTo>
                  <a:lnTo>
                    <a:pt x="8699" y="666"/>
                  </a:lnTo>
                  <a:lnTo>
                    <a:pt x="8708" y="645"/>
                  </a:lnTo>
                  <a:lnTo>
                    <a:pt x="8716" y="623"/>
                  </a:lnTo>
                  <a:lnTo>
                    <a:pt x="8722" y="600"/>
                  </a:lnTo>
                  <a:lnTo>
                    <a:pt x="8728" y="577"/>
                  </a:lnTo>
                  <a:lnTo>
                    <a:pt x="8732" y="553"/>
                  </a:lnTo>
                  <a:lnTo>
                    <a:pt x="8735" y="529"/>
                  </a:lnTo>
                  <a:lnTo>
                    <a:pt x="8737" y="505"/>
                  </a:lnTo>
                  <a:lnTo>
                    <a:pt x="8738" y="480"/>
                  </a:lnTo>
                  <a:lnTo>
                    <a:pt x="8737" y="455"/>
                  </a:lnTo>
                  <a:lnTo>
                    <a:pt x="8735" y="431"/>
                  </a:lnTo>
                  <a:lnTo>
                    <a:pt x="8732" y="407"/>
                  </a:lnTo>
                  <a:lnTo>
                    <a:pt x="8728" y="383"/>
                  </a:lnTo>
                  <a:lnTo>
                    <a:pt x="8722" y="360"/>
                  </a:lnTo>
                  <a:lnTo>
                    <a:pt x="8716" y="337"/>
                  </a:lnTo>
                  <a:lnTo>
                    <a:pt x="8708" y="315"/>
                  </a:lnTo>
                  <a:lnTo>
                    <a:pt x="8699" y="294"/>
                  </a:lnTo>
                  <a:lnTo>
                    <a:pt x="8690" y="273"/>
                  </a:lnTo>
                  <a:lnTo>
                    <a:pt x="8680" y="252"/>
                  </a:lnTo>
                  <a:lnTo>
                    <a:pt x="8668" y="231"/>
                  </a:lnTo>
                  <a:lnTo>
                    <a:pt x="8656" y="212"/>
                  </a:lnTo>
                  <a:lnTo>
                    <a:pt x="8642" y="194"/>
                  </a:lnTo>
                  <a:lnTo>
                    <a:pt x="8628" y="175"/>
                  </a:lnTo>
                  <a:lnTo>
                    <a:pt x="8612" y="157"/>
                  </a:lnTo>
                  <a:lnTo>
                    <a:pt x="8596" y="141"/>
                  </a:lnTo>
                  <a:lnTo>
                    <a:pt x="8580" y="125"/>
                  </a:lnTo>
                  <a:lnTo>
                    <a:pt x="8562" y="110"/>
                  </a:lnTo>
                  <a:lnTo>
                    <a:pt x="8544" y="96"/>
                  </a:lnTo>
                  <a:lnTo>
                    <a:pt x="8526" y="82"/>
                  </a:lnTo>
                  <a:lnTo>
                    <a:pt x="8506" y="70"/>
                  </a:lnTo>
                  <a:lnTo>
                    <a:pt x="8486" y="58"/>
                  </a:lnTo>
                  <a:lnTo>
                    <a:pt x="8465" y="48"/>
                  </a:lnTo>
                  <a:lnTo>
                    <a:pt x="8444" y="37"/>
                  </a:lnTo>
                  <a:lnTo>
                    <a:pt x="8422" y="29"/>
                  </a:lnTo>
                  <a:lnTo>
                    <a:pt x="8399" y="22"/>
                  </a:lnTo>
                  <a:lnTo>
                    <a:pt x="8377" y="16"/>
                  </a:lnTo>
                  <a:lnTo>
                    <a:pt x="8354" y="9"/>
                  </a:lnTo>
                  <a:lnTo>
                    <a:pt x="8330" y="5"/>
                  </a:lnTo>
                  <a:lnTo>
                    <a:pt x="8306" y="2"/>
                  </a:lnTo>
                  <a:lnTo>
                    <a:pt x="8282" y="1"/>
                  </a:lnTo>
                  <a:lnTo>
                    <a:pt x="8258" y="0"/>
                  </a:lnTo>
                  <a:lnTo>
                    <a:pt x="4079" y="0"/>
                  </a:lnTo>
                  <a:lnTo>
                    <a:pt x="4055" y="1"/>
                  </a:lnTo>
                  <a:lnTo>
                    <a:pt x="4031" y="2"/>
                  </a:lnTo>
                  <a:lnTo>
                    <a:pt x="4007" y="5"/>
                  </a:lnTo>
                  <a:lnTo>
                    <a:pt x="3984" y="9"/>
                  </a:lnTo>
                  <a:lnTo>
                    <a:pt x="3960" y="16"/>
                  </a:lnTo>
                  <a:lnTo>
                    <a:pt x="3937" y="22"/>
                  </a:lnTo>
                  <a:lnTo>
                    <a:pt x="3915" y="29"/>
                  </a:lnTo>
                  <a:lnTo>
                    <a:pt x="3893" y="37"/>
                  </a:lnTo>
                  <a:lnTo>
                    <a:pt x="3872" y="48"/>
                  </a:lnTo>
                  <a:lnTo>
                    <a:pt x="3851" y="58"/>
                  </a:lnTo>
                  <a:lnTo>
                    <a:pt x="3832" y="70"/>
                  </a:lnTo>
                  <a:lnTo>
                    <a:pt x="3812" y="82"/>
                  </a:lnTo>
                  <a:lnTo>
                    <a:pt x="3793" y="96"/>
                  </a:lnTo>
                  <a:lnTo>
                    <a:pt x="3774" y="110"/>
                  </a:lnTo>
                  <a:lnTo>
                    <a:pt x="3758" y="125"/>
                  </a:lnTo>
                  <a:lnTo>
                    <a:pt x="3741" y="141"/>
                  </a:lnTo>
                  <a:lnTo>
                    <a:pt x="3724" y="157"/>
                  </a:lnTo>
                  <a:lnTo>
                    <a:pt x="3710" y="175"/>
                  </a:lnTo>
                  <a:lnTo>
                    <a:pt x="3695" y="194"/>
                  </a:lnTo>
                  <a:lnTo>
                    <a:pt x="3682" y="212"/>
                  </a:lnTo>
                  <a:lnTo>
                    <a:pt x="3669" y="231"/>
                  </a:lnTo>
                  <a:lnTo>
                    <a:pt x="3658" y="252"/>
                  </a:lnTo>
                  <a:lnTo>
                    <a:pt x="3647" y="273"/>
                  </a:lnTo>
                  <a:lnTo>
                    <a:pt x="3637" y="294"/>
                  </a:lnTo>
                  <a:lnTo>
                    <a:pt x="3628" y="315"/>
                  </a:lnTo>
                  <a:lnTo>
                    <a:pt x="3621" y="337"/>
                  </a:lnTo>
                  <a:lnTo>
                    <a:pt x="3615" y="360"/>
                  </a:lnTo>
                  <a:lnTo>
                    <a:pt x="3610" y="383"/>
                  </a:lnTo>
                  <a:lnTo>
                    <a:pt x="3605" y="407"/>
                  </a:lnTo>
                  <a:lnTo>
                    <a:pt x="3602" y="431"/>
                  </a:lnTo>
                  <a:lnTo>
                    <a:pt x="3600" y="455"/>
                  </a:lnTo>
                  <a:lnTo>
                    <a:pt x="3599" y="480"/>
                  </a:lnTo>
                  <a:lnTo>
                    <a:pt x="3600" y="505"/>
                  </a:lnTo>
                  <a:lnTo>
                    <a:pt x="3602" y="529"/>
                  </a:lnTo>
                  <a:lnTo>
                    <a:pt x="3605" y="553"/>
                  </a:lnTo>
                  <a:lnTo>
                    <a:pt x="3610" y="577"/>
                  </a:lnTo>
                  <a:lnTo>
                    <a:pt x="3615" y="600"/>
                  </a:lnTo>
                  <a:lnTo>
                    <a:pt x="3621" y="623"/>
                  </a:lnTo>
                  <a:lnTo>
                    <a:pt x="3628" y="645"/>
                  </a:lnTo>
                  <a:lnTo>
                    <a:pt x="3637" y="666"/>
                  </a:lnTo>
                  <a:lnTo>
                    <a:pt x="3647" y="688"/>
                  </a:lnTo>
                  <a:lnTo>
                    <a:pt x="3658" y="708"/>
                  </a:lnTo>
                  <a:lnTo>
                    <a:pt x="3669" y="729"/>
                  </a:lnTo>
                  <a:lnTo>
                    <a:pt x="3682" y="748"/>
                  </a:lnTo>
                  <a:lnTo>
                    <a:pt x="3695" y="766"/>
                  </a:lnTo>
                  <a:lnTo>
                    <a:pt x="3710" y="785"/>
                  </a:lnTo>
                  <a:lnTo>
                    <a:pt x="3724" y="803"/>
                  </a:lnTo>
                  <a:lnTo>
                    <a:pt x="3741" y="819"/>
                  </a:lnTo>
                  <a:lnTo>
                    <a:pt x="3758" y="835"/>
                  </a:lnTo>
                  <a:lnTo>
                    <a:pt x="3774" y="851"/>
                  </a:lnTo>
                  <a:lnTo>
                    <a:pt x="3793" y="864"/>
                  </a:lnTo>
                  <a:lnTo>
                    <a:pt x="3812" y="878"/>
                  </a:lnTo>
                  <a:lnTo>
                    <a:pt x="3832" y="890"/>
                  </a:lnTo>
                  <a:lnTo>
                    <a:pt x="3851" y="902"/>
                  </a:lnTo>
                  <a:lnTo>
                    <a:pt x="3872" y="912"/>
                  </a:lnTo>
                  <a:lnTo>
                    <a:pt x="3893" y="923"/>
                  </a:lnTo>
                  <a:lnTo>
                    <a:pt x="3915" y="931"/>
                  </a:lnTo>
                  <a:lnTo>
                    <a:pt x="3937" y="938"/>
                  </a:lnTo>
                  <a:lnTo>
                    <a:pt x="3960" y="945"/>
                  </a:lnTo>
                  <a:lnTo>
                    <a:pt x="3984" y="951"/>
                  </a:lnTo>
                  <a:lnTo>
                    <a:pt x="4007" y="955"/>
                  </a:lnTo>
                  <a:lnTo>
                    <a:pt x="4031" y="958"/>
                  </a:lnTo>
                  <a:lnTo>
                    <a:pt x="4055" y="960"/>
                  </a:lnTo>
                  <a:lnTo>
                    <a:pt x="4079" y="960"/>
                  </a:lnTo>
                  <a:lnTo>
                    <a:pt x="4369" y="960"/>
                  </a:lnTo>
                  <a:close/>
                  <a:moveTo>
                    <a:pt x="4949" y="8176"/>
                  </a:moveTo>
                  <a:lnTo>
                    <a:pt x="1973" y="14801"/>
                  </a:lnTo>
                  <a:lnTo>
                    <a:pt x="10399" y="14777"/>
                  </a:lnTo>
                  <a:lnTo>
                    <a:pt x="7375" y="8200"/>
                  </a:lnTo>
                  <a:lnTo>
                    <a:pt x="6666" y="8193"/>
                  </a:lnTo>
                  <a:lnTo>
                    <a:pt x="6680" y="8219"/>
                  </a:lnTo>
                  <a:lnTo>
                    <a:pt x="6691" y="8246"/>
                  </a:lnTo>
                  <a:lnTo>
                    <a:pt x="6702" y="8274"/>
                  </a:lnTo>
                  <a:lnTo>
                    <a:pt x="6710" y="8302"/>
                  </a:lnTo>
                  <a:lnTo>
                    <a:pt x="6718" y="8331"/>
                  </a:lnTo>
                  <a:lnTo>
                    <a:pt x="6723" y="8361"/>
                  </a:lnTo>
                  <a:lnTo>
                    <a:pt x="6725" y="8391"/>
                  </a:lnTo>
                  <a:lnTo>
                    <a:pt x="6726" y="8423"/>
                  </a:lnTo>
                  <a:lnTo>
                    <a:pt x="6726" y="8447"/>
                  </a:lnTo>
                  <a:lnTo>
                    <a:pt x="6724" y="8471"/>
                  </a:lnTo>
                  <a:lnTo>
                    <a:pt x="6721" y="8493"/>
                  </a:lnTo>
                  <a:lnTo>
                    <a:pt x="6716" y="8517"/>
                  </a:lnTo>
                  <a:lnTo>
                    <a:pt x="6711" y="8539"/>
                  </a:lnTo>
                  <a:lnTo>
                    <a:pt x="6705" y="8562"/>
                  </a:lnTo>
                  <a:lnTo>
                    <a:pt x="6698" y="8584"/>
                  </a:lnTo>
                  <a:lnTo>
                    <a:pt x="6689" y="8605"/>
                  </a:lnTo>
                  <a:lnTo>
                    <a:pt x="6680" y="8626"/>
                  </a:lnTo>
                  <a:lnTo>
                    <a:pt x="6670" y="8645"/>
                  </a:lnTo>
                  <a:lnTo>
                    <a:pt x="6658" y="8665"/>
                  </a:lnTo>
                  <a:lnTo>
                    <a:pt x="6647" y="8685"/>
                  </a:lnTo>
                  <a:lnTo>
                    <a:pt x="6633" y="8703"/>
                  </a:lnTo>
                  <a:lnTo>
                    <a:pt x="6620" y="8720"/>
                  </a:lnTo>
                  <a:lnTo>
                    <a:pt x="6604" y="8738"/>
                  </a:lnTo>
                  <a:lnTo>
                    <a:pt x="6589" y="8754"/>
                  </a:lnTo>
                  <a:lnTo>
                    <a:pt x="6573" y="8769"/>
                  </a:lnTo>
                  <a:lnTo>
                    <a:pt x="6556" y="8784"/>
                  </a:lnTo>
                  <a:lnTo>
                    <a:pt x="6538" y="8799"/>
                  </a:lnTo>
                  <a:lnTo>
                    <a:pt x="6520" y="8811"/>
                  </a:lnTo>
                  <a:lnTo>
                    <a:pt x="6501" y="8824"/>
                  </a:lnTo>
                  <a:lnTo>
                    <a:pt x="6481" y="8835"/>
                  </a:lnTo>
                  <a:lnTo>
                    <a:pt x="6460" y="8845"/>
                  </a:lnTo>
                  <a:lnTo>
                    <a:pt x="6440" y="8855"/>
                  </a:lnTo>
                  <a:lnTo>
                    <a:pt x="6419" y="8863"/>
                  </a:lnTo>
                  <a:lnTo>
                    <a:pt x="6397" y="8870"/>
                  </a:lnTo>
                  <a:lnTo>
                    <a:pt x="6375" y="8877"/>
                  </a:lnTo>
                  <a:lnTo>
                    <a:pt x="6352" y="8882"/>
                  </a:lnTo>
                  <a:lnTo>
                    <a:pt x="6329" y="8886"/>
                  </a:lnTo>
                  <a:lnTo>
                    <a:pt x="6305" y="8889"/>
                  </a:lnTo>
                  <a:lnTo>
                    <a:pt x="6282" y="8890"/>
                  </a:lnTo>
                  <a:lnTo>
                    <a:pt x="6257" y="8891"/>
                  </a:lnTo>
                  <a:lnTo>
                    <a:pt x="6233" y="8890"/>
                  </a:lnTo>
                  <a:lnTo>
                    <a:pt x="6209" y="8889"/>
                  </a:lnTo>
                  <a:lnTo>
                    <a:pt x="6186" y="8886"/>
                  </a:lnTo>
                  <a:lnTo>
                    <a:pt x="6163" y="8882"/>
                  </a:lnTo>
                  <a:lnTo>
                    <a:pt x="6141" y="8877"/>
                  </a:lnTo>
                  <a:lnTo>
                    <a:pt x="6119" y="8870"/>
                  </a:lnTo>
                  <a:lnTo>
                    <a:pt x="6097" y="8863"/>
                  </a:lnTo>
                  <a:lnTo>
                    <a:pt x="6075" y="8855"/>
                  </a:lnTo>
                  <a:lnTo>
                    <a:pt x="6054" y="8845"/>
                  </a:lnTo>
                  <a:lnTo>
                    <a:pt x="6034" y="8835"/>
                  </a:lnTo>
                  <a:lnTo>
                    <a:pt x="6015" y="8824"/>
                  </a:lnTo>
                  <a:lnTo>
                    <a:pt x="5996" y="8811"/>
                  </a:lnTo>
                  <a:lnTo>
                    <a:pt x="5977" y="8799"/>
                  </a:lnTo>
                  <a:lnTo>
                    <a:pt x="5959" y="8784"/>
                  </a:lnTo>
                  <a:lnTo>
                    <a:pt x="5943" y="8769"/>
                  </a:lnTo>
                  <a:lnTo>
                    <a:pt x="5926" y="8754"/>
                  </a:lnTo>
                  <a:lnTo>
                    <a:pt x="5910" y="8738"/>
                  </a:lnTo>
                  <a:lnTo>
                    <a:pt x="5896" y="8720"/>
                  </a:lnTo>
                  <a:lnTo>
                    <a:pt x="5882" y="8703"/>
                  </a:lnTo>
                  <a:lnTo>
                    <a:pt x="5869" y="8685"/>
                  </a:lnTo>
                  <a:lnTo>
                    <a:pt x="5857" y="8665"/>
                  </a:lnTo>
                  <a:lnTo>
                    <a:pt x="5846" y="8645"/>
                  </a:lnTo>
                  <a:lnTo>
                    <a:pt x="5835" y="8626"/>
                  </a:lnTo>
                  <a:lnTo>
                    <a:pt x="5826" y="8605"/>
                  </a:lnTo>
                  <a:lnTo>
                    <a:pt x="5818" y="8584"/>
                  </a:lnTo>
                  <a:lnTo>
                    <a:pt x="5810" y="8562"/>
                  </a:lnTo>
                  <a:lnTo>
                    <a:pt x="5803" y="8539"/>
                  </a:lnTo>
                  <a:lnTo>
                    <a:pt x="5798" y="8517"/>
                  </a:lnTo>
                  <a:lnTo>
                    <a:pt x="5795" y="8493"/>
                  </a:lnTo>
                  <a:lnTo>
                    <a:pt x="5792" y="8471"/>
                  </a:lnTo>
                  <a:lnTo>
                    <a:pt x="5790" y="8447"/>
                  </a:lnTo>
                  <a:lnTo>
                    <a:pt x="5789" y="8423"/>
                  </a:lnTo>
                  <a:lnTo>
                    <a:pt x="5790" y="8406"/>
                  </a:lnTo>
                  <a:lnTo>
                    <a:pt x="5790" y="8390"/>
                  </a:lnTo>
                  <a:lnTo>
                    <a:pt x="5792" y="8375"/>
                  </a:lnTo>
                  <a:lnTo>
                    <a:pt x="5793" y="8359"/>
                  </a:lnTo>
                  <a:lnTo>
                    <a:pt x="5796" y="8344"/>
                  </a:lnTo>
                  <a:lnTo>
                    <a:pt x="5799" y="8328"/>
                  </a:lnTo>
                  <a:lnTo>
                    <a:pt x="5802" y="8312"/>
                  </a:lnTo>
                  <a:lnTo>
                    <a:pt x="5806" y="8298"/>
                  </a:lnTo>
                  <a:lnTo>
                    <a:pt x="5815" y="8268"/>
                  </a:lnTo>
                  <a:lnTo>
                    <a:pt x="5826" y="8239"/>
                  </a:lnTo>
                  <a:lnTo>
                    <a:pt x="5839" y="8211"/>
                  </a:lnTo>
                  <a:lnTo>
                    <a:pt x="5853" y="8185"/>
                  </a:lnTo>
                  <a:lnTo>
                    <a:pt x="4949" y="8176"/>
                  </a:lnTo>
                  <a:close/>
                  <a:moveTo>
                    <a:pt x="5526" y="9076"/>
                  </a:moveTo>
                  <a:lnTo>
                    <a:pt x="5550" y="9077"/>
                  </a:lnTo>
                  <a:lnTo>
                    <a:pt x="5574" y="9079"/>
                  </a:lnTo>
                  <a:lnTo>
                    <a:pt x="5597" y="9081"/>
                  </a:lnTo>
                  <a:lnTo>
                    <a:pt x="5620" y="9085"/>
                  </a:lnTo>
                  <a:lnTo>
                    <a:pt x="5643" y="9090"/>
                  </a:lnTo>
                  <a:lnTo>
                    <a:pt x="5666" y="9096"/>
                  </a:lnTo>
                  <a:lnTo>
                    <a:pt x="5686" y="9105"/>
                  </a:lnTo>
                  <a:lnTo>
                    <a:pt x="5708" y="9113"/>
                  </a:lnTo>
                  <a:lnTo>
                    <a:pt x="5729" y="9122"/>
                  </a:lnTo>
                  <a:lnTo>
                    <a:pt x="5749" y="9133"/>
                  </a:lnTo>
                  <a:lnTo>
                    <a:pt x="5769" y="9143"/>
                  </a:lnTo>
                  <a:lnTo>
                    <a:pt x="5787" y="9156"/>
                  </a:lnTo>
                  <a:lnTo>
                    <a:pt x="5806" y="9169"/>
                  </a:lnTo>
                  <a:lnTo>
                    <a:pt x="5824" y="9183"/>
                  </a:lnTo>
                  <a:lnTo>
                    <a:pt x="5841" y="9197"/>
                  </a:lnTo>
                  <a:lnTo>
                    <a:pt x="5857" y="9213"/>
                  </a:lnTo>
                  <a:lnTo>
                    <a:pt x="5873" y="9230"/>
                  </a:lnTo>
                  <a:lnTo>
                    <a:pt x="5887" y="9246"/>
                  </a:lnTo>
                  <a:lnTo>
                    <a:pt x="5901" y="9264"/>
                  </a:lnTo>
                  <a:lnTo>
                    <a:pt x="5915" y="9283"/>
                  </a:lnTo>
                  <a:lnTo>
                    <a:pt x="5927" y="9301"/>
                  </a:lnTo>
                  <a:lnTo>
                    <a:pt x="5937" y="9321"/>
                  </a:lnTo>
                  <a:lnTo>
                    <a:pt x="5948" y="9341"/>
                  </a:lnTo>
                  <a:lnTo>
                    <a:pt x="5957" y="9362"/>
                  </a:lnTo>
                  <a:lnTo>
                    <a:pt x="5966" y="9384"/>
                  </a:lnTo>
                  <a:lnTo>
                    <a:pt x="5974" y="9405"/>
                  </a:lnTo>
                  <a:lnTo>
                    <a:pt x="5980" y="9427"/>
                  </a:lnTo>
                  <a:lnTo>
                    <a:pt x="5985" y="9450"/>
                  </a:lnTo>
                  <a:lnTo>
                    <a:pt x="5990" y="9473"/>
                  </a:lnTo>
                  <a:lnTo>
                    <a:pt x="5992" y="9496"/>
                  </a:lnTo>
                  <a:lnTo>
                    <a:pt x="5994" y="9520"/>
                  </a:lnTo>
                  <a:lnTo>
                    <a:pt x="5995" y="9544"/>
                  </a:lnTo>
                  <a:lnTo>
                    <a:pt x="5994" y="9568"/>
                  </a:lnTo>
                  <a:lnTo>
                    <a:pt x="5992" y="9592"/>
                  </a:lnTo>
                  <a:lnTo>
                    <a:pt x="5990" y="9616"/>
                  </a:lnTo>
                  <a:lnTo>
                    <a:pt x="5985" y="9639"/>
                  </a:lnTo>
                  <a:lnTo>
                    <a:pt x="5980" y="9662"/>
                  </a:lnTo>
                  <a:lnTo>
                    <a:pt x="5974" y="9684"/>
                  </a:lnTo>
                  <a:lnTo>
                    <a:pt x="5966" y="9705"/>
                  </a:lnTo>
                  <a:lnTo>
                    <a:pt x="5957" y="9726"/>
                  </a:lnTo>
                  <a:lnTo>
                    <a:pt x="5948" y="9747"/>
                  </a:lnTo>
                  <a:lnTo>
                    <a:pt x="5937" y="9768"/>
                  </a:lnTo>
                  <a:lnTo>
                    <a:pt x="5927" y="9788"/>
                  </a:lnTo>
                  <a:lnTo>
                    <a:pt x="5915" y="9806"/>
                  </a:lnTo>
                  <a:lnTo>
                    <a:pt x="5901" y="9825"/>
                  </a:lnTo>
                  <a:lnTo>
                    <a:pt x="5887" y="9843"/>
                  </a:lnTo>
                  <a:lnTo>
                    <a:pt x="5873" y="9860"/>
                  </a:lnTo>
                  <a:lnTo>
                    <a:pt x="5857" y="9875"/>
                  </a:lnTo>
                  <a:lnTo>
                    <a:pt x="5841" y="9891"/>
                  </a:lnTo>
                  <a:lnTo>
                    <a:pt x="5824" y="9906"/>
                  </a:lnTo>
                  <a:lnTo>
                    <a:pt x="5806" y="9920"/>
                  </a:lnTo>
                  <a:lnTo>
                    <a:pt x="5787" y="9932"/>
                  </a:lnTo>
                  <a:lnTo>
                    <a:pt x="5769" y="9945"/>
                  </a:lnTo>
                  <a:lnTo>
                    <a:pt x="5749" y="9956"/>
                  </a:lnTo>
                  <a:lnTo>
                    <a:pt x="5729" y="9967"/>
                  </a:lnTo>
                  <a:lnTo>
                    <a:pt x="5708" y="9976"/>
                  </a:lnTo>
                  <a:lnTo>
                    <a:pt x="5686" y="9985"/>
                  </a:lnTo>
                  <a:lnTo>
                    <a:pt x="5666" y="9992"/>
                  </a:lnTo>
                  <a:lnTo>
                    <a:pt x="5643" y="9998"/>
                  </a:lnTo>
                  <a:lnTo>
                    <a:pt x="5620" y="10003"/>
                  </a:lnTo>
                  <a:lnTo>
                    <a:pt x="5597" y="10007"/>
                  </a:lnTo>
                  <a:lnTo>
                    <a:pt x="5574" y="10011"/>
                  </a:lnTo>
                  <a:lnTo>
                    <a:pt x="5550" y="10013"/>
                  </a:lnTo>
                  <a:lnTo>
                    <a:pt x="5526" y="10013"/>
                  </a:lnTo>
                  <a:lnTo>
                    <a:pt x="5502" y="10013"/>
                  </a:lnTo>
                  <a:lnTo>
                    <a:pt x="5478" y="10011"/>
                  </a:lnTo>
                  <a:lnTo>
                    <a:pt x="5454" y="10007"/>
                  </a:lnTo>
                  <a:lnTo>
                    <a:pt x="5431" y="10003"/>
                  </a:lnTo>
                  <a:lnTo>
                    <a:pt x="5408" y="9998"/>
                  </a:lnTo>
                  <a:lnTo>
                    <a:pt x="5387" y="9992"/>
                  </a:lnTo>
                  <a:lnTo>
                    <a:pt x="5365" y="9985"/>
                  </a:lnTo>
                  <a:lnTo>
                    <a:pt x="5344" y="9976"/>
                  </a:lnTo>
                  <a:lnTo>
                    <a:pt x="5323" y="9967"/>
                  </a:lnTo>
                  <a:lnTo>
                    <a:pt x="5302" y="9956"/>
                  </a:lnTo>
                  <a:lnTo>
                    <a:pt x="5282" y="9945"/>
                  </a:lnTo>
                  <a:lnTo>
                    <a:pt x="5264" y="9932"/>
                  </a:lnTo>
                  <a:lnTo>
                    <a:pt x="5245" y="9920"/>
                  </a:lnTo>
                  <a:lnTo>
                    <a:pt x="5227" y="9906"/>
                  </a:lnTo>
                  <a:lnTo>
                    <a:pt x="5210" y="9891"/>
                  </a:lnTo>
                  <a:lnTo>
                    <a:pt x="5194" y="9875"/>
                  </a:lnTo>
                  <a:lnTo>
                    <a:pt x="5179" y="9860"/>
                  </a:lnTo>
                  <a:lnTo>
                    <a:pt x="5164" y="9843"/>
                  </a:lnTo>
                  <a:lnTo>
                    <a:pt x="5150" y="9825"/>
                  </a:lnTo>
                  <a:lnTo>
                    <a:pt x="5138" y="9806"/>
                  </a:lnTo>
                  <a:lnTo>
                    <a:pt x="5125" y="9788"/>
                  </a:lnTo>
                  <a:lnTo>
                    <a:pt x="5114" y="9768"/>
                  </a:lnTo>
                  <a:lnTo>
                    <a:pt x="5103" y="9747"/>
                  </a:lnTo>
                  <a:lnTo>
                    <a:pt x="5094" y="9726"/>
                  </a:lnTo>
                  <a:lnTo>
                    <a:pt x="5086" y="9705"/>
                  </a:lnTo>
                  <a:lnTo>
                    <a:pt x="5078" y="9684"/>
                  </a:lnTo>
                  <a:lnTo>
                    <a:pt x="5072" y="9662"/>
                  </a:lnTo>
                  <a:lnTo>
                    <a:pt x="5067" y="9639"/>
                  </a:lnTo>
                  <a:lnTo>
                    <a:pt x="5063" y="9616"/>
                  </a:lnTo>
                  <a:lnTo>
                    <a:pt x="5059" y="9592"/>
                  </a:lnTo>
                  <a:lnTo>
                    <a:pt x="5057" y="9568"/>
                  </a:lnTo>
                  <a:lnTo>
                    <a:pt x="5057" y="9544"/>
                  </a:lnTo>
                  <a:lnTo>
                    <a:pt x="5057" y="9520"/>
                  </a:lnTo>
                  <a:lnTo>
                    <a:pt x="5059" y="9496"/>
                  </a:lnTo>
                  <a:lnTo>
                    <a:pt x="5063" y="9473"/>
                  </a:lnTo>
                  <a:lnTo>
                    <a:pt x="5067" y="9450"/>
                  </a:lnTo>
                  <a:lnTo>
                    <a:pt x="5072" y="9427"/>
                  </a:lnTo>
                  <a:lnTo>
                    <a:pt x="5078" y="9405"/>
                  </a:lnTo>
                  <a:lnTo>
                    <a:pt x="5086" y="9384"/>
                  </a:lnTo>
                  <a:lnTo>
                    <a:pt x="5094" y="9362"/>
                  </a:lnTo>
                  <a:lnTo>
                    <a:pt x="5103" y="9341"/>
                  </a:lnTo>
                  <a:lnTo>
                    <a:pt x="5114" y="9321"/>
                  </a:lnTo>
                  <a:lnTo>
                    <a:pt x="5125" y="9301"/>
                  </a:lnTo>
                  <a:lnTo>
                    <a:pt x="5138" y="9283"/>
                  </a:lnTo>
                  <a:lnTo>
                    <a:pt x="5150" y="9264"/>
                  </a:lnTo>
                  <a:lnTo>
                    <a:pt x="5164" y="9246"/>
                  </a:lnTo>
                  <a:lnTo>
                    <a:pt x="5179" y="9230"/>
                  </a:lnTo>
                  <a:lnTo>
                    <a:pt x="5194" y="9213"/>
                  </a:lnTo>
                  <a:lnTo>
                    <a:pt x="5210" y="9197"/>
                  </a:lnTo>
                  <a:lnTo>
                    <a:pt x="5227" y="9183"/>
                  </a:lnTo>
                  <a:lnTo>
                    <a:pt x="5245" y="9169"/>
                  </a:lnTo>
                  <a:lnTo>
                    <a:pt x="5264" y="9156"/>
                  </a:lnTo>
                  <a:lnTo>
                    <a:pt x="5282" y="9143"/>
                  </a:lnTo>
                  <a:lnTo>
                    <a:pt x="5302" y="9133"/>
                  </a:lnTo>
                  <a:lnTo>
                    <a:pt x="5323" y="9122"/>
                  </a:lnTo>
                  <a:lnTo>
                    <a:pt x="5344" y="9113"/>
                  </a:lnTo>
                  <a:lnTo>
                    <a:pt x="5365" y="9105"/>
                  </a:lnTo>
                  <a:lnTo>
                    <a:pt x="5387" y="9096"/>
                  </a:lnTo>
                  <a:lnTo>
                    <a:pt x="5408" y="9090"/>
                  </a:lnTo>
                  <a:lnTo>
                    <a:pt x="5431" y="9085"/>
                  </a:lnTo>
                  <a:lnTo>
                    <a:pt x="5454" y="9081"/>
                  </a:lnTo>
                  <a:lnTo>
                    <a:pt x="5478" y="9079"/>
                  </a:lnTo>
                  <a:lnTo>
                    <a:pt x="5502" y="9077"/>
                  </a:lnTo>
                  <a:lnTo>
                    <a:pt x="5526" y="9076"/>
                  </a:lnTo>
                  <a:close/>
                  <a:moveTo>
                    <a:pt x="6222" y="12124"/>
                  </a:moveTo>
                  <a:lnTo>
                    <a:pt x="6246" y="12125"/>
                  </a:lnTo>
                  <a:lnTo>
                    <a:pt x="6270" y="12126"/>
                  </a:lnTo>
                  <a:lnTo>
                    <a:pt x="6294" y="12130"/>
                  </a:lnTo>
                  <a:lnTo>
                    <a:pt x="6317" y="12134"/>
                  </a:lnTo>
                  <a:lnTo>
                    <a:pt x="6339" y="12139"/>
                  </a:lnTo>
                  <a:lnTo>
                    <a:pt x="6361" y="12145"/>
                  </a:lnTo>
                  <a:lnTo>
                    <a:pt x="6383" y="12152"/>
                  </a:lnTo>
                  <a:lnTo>
                    <a:pt x="6404" y="12161"/>
                  </a:lnTo>
                  <a:lnTo>
                    <a:pt x="6425" y="12170"/>
                  </a:lnTo>
                  <a:lnTo>
                    <a:pt x="6446" y="12181"/>
                  </a:lnTo>
                  <a:lnTo>
                    <a:pt x="6465" y="12192"/>
                  </a:lnTo>
                  <a:lnTo>
                    <a:pt x="6484" y="12204"/>
                  </a:lnTo>
                  <a:lnTo>
                    <a:pt x="6503" y="12217"/>
                  </a:lnTo>
                  <a:lnTo>
                    <a:pt x="6521" y="12232"/>
                  </a:lnTo>
                  <a:lnTo>
                    <a:pt x="6537" y="12246"/>
                  </a:lnTo>
                  <a:lnTo>
                    <a:pt x="6553" y="12262"/>
                  </a:lnTo>
                  <a:lnTo>
                    <a:pt x="6569" y="12278"/>
                  </a:lnTo>
                  <a:lnTo>
                    <a:pt x="6584" y="12295"/>
                  </a:lnTo>
                  <a:lnTo>
                    <a:pt x="6598" y="12313"/>
                  </a:lnTo>
                  <a:lnTo>
                    <a:pt x="6610" y="12330"/>
                  </a:lnTo>
                  <a:lnTo>
                    <a:pt x="6623" y="12350"/>
                  </a:lnTo>
                  <a:lnTo>
                    <a:pt x="6634" y="12370"/>
                  </a:lnTo>
                  <a:lnTo>
                    <a:pt x="6645" y="12390"/>
                  </a:lnTo>
                  <a:lnTo>
                    <a:pt x="6654" y="12411"/>
                  </a:lnTo>
                  <a:lnTo>
                    <a:pt x="6662" y="12431"/>
                  </a:lnTo>
                  <a:lnTo>
                    <a:pt x="6670" y="12453"/>
                  </a:lnTo>
                  <a:lnTo>
                    <a:pt x="6676" y="12476"/>
                  </a:lnTo>
                  <a:lnTo>
                    <a:pt x="6681" y="12498"/>
                  </a:lnTo>
                  <a:lnTo>
                    <a:pt x="6685" y="12522"/>
                  </a:lnTo>
                  <a:lnTo>
                    <a:pt x="6688" y="12545"/>
                  </a:lnTo>
                  <a:lnTo>
                    <a:pt x="6690" y="12569"/>
                  </a:lnTo>
                  <a:lnTo>
                    <a:pt x="6690" y="12593"/>
                  </a:lnTo>
                  <a:lnTo>
                    <a:pt x="6690" y="12617"/>
                  </a:lnTo>
                  <a:lnTo>
                    <a:pt x="6688" y="12641"/>
                  </a:lnTo>
                  <a:lnTo>
                    <a:pt x="6685" y="12665"/>
                  </a:lnTo>
                  <a:lnTo>
                    <a:pt x="6681" y="12688"/>
                  </a:lnTo>
                  <a:lnTo>
                    <a:pt x="6676" y="12711"/>
                  </a:lnTo>
                  <a:lnTo>
                    <a:pt x="6670" y="12732"/>
                  </a:lnTo>
                  <a:lnTo>
                    <a:pt x="6662" y="12754"/>
                  </a:lnTo>
                  <a:lnTo>
                    <a:pt x="6654" y="12775"/>
                  </a:lnTo>
                  <a:lnTo>
                    <a:pt x="6645" y="12796"/>
                  </a:lnTo>
                  <a:lnTo>
                    <a:pt x="6634" y="12817"/>
                  </a:lnTo>
                  <a:lnTo>
                    <a:pt x="6623" y="12835"/>
                  </a:lnTo>
                  <a:lnTo>
                    <a:pt x="6610" y="12855"/>
                  </a:lnTo>
                  <a:lnTo>
                    <a:pt x="6598" y="12873"/>
                  </a:lnTo>
                  <a:lnTo>
                    <a:pt x="6584" y="12891"/>
                  </a:lnTo>
                  <a:lnTo>
                    <a:pt x="6569" y="12908"/>
                  </a:lnTo>
                  <a:lnTo>
                    <a:pt x="6553" y="12924"/>
                  </a:lnTo>
                  <a:lnTo>
                    <a:pt x="6537" y="12940"/>
                  </a:lnTo>
                  <a:lnTo>
                    <a:pt x="6521" y="12954"/>
                  </a:lnTo>
                  <a:lnTo>
                    <a:pt x="6503" y="12969"/>
                  </a:lnTo>
                  <a:lnTo>
                    <a:pt x="6484" y="12981"/>
                  </a:lnTo>
                  <a:lnTo>
                    <a:pt x="6465" y="12994"/>
                  </a:lnTo>
                  <a:lnTo>
                    <a:pt x="6446" y="13005"/>
                  </a:lnTo>
                  <a:lnTo>
                    <a:pt x="6425" y="13016"/>
                  </a:lnTo>
                  <a:lnTo>
                    <a:pt x="6404" y="13025"/>
                  </a:lnTo>
                  <a:lnTo>
                    <a:pt x="6383" y="13033"/>
                  </a:lnTo>
                  <a:lnTo>
                    <a:pt x="6361" y="13041"/>
                  </a:lnTo>
                  <a:lnTo>
                    <a:pt x="6339" y="13047"/>
                  </a:lnTo>
                  <a:lnTo>
                    <a:pt x="6317" y="13052"/>
                  </a:lnTo>
                  <a:lnTo>
                    <a:pt x="6294" y="13056"/>
                  </a:lnTo>
                  <a:lnTo>
                    <a:pt x="6270" y="13059"/>
                  </a:lnTo>
                  <a:lnTo>
                    <a:pt x="6246" y="13061"/>
                  </a:lnTo>
                  <a:lnTo>
                    <a:pt x="6222" y="13061"/>
                  </a:lnTo>
                  <a:lnTo>
                    <a:pt x="6198" y="13061"/>
                  </a:lnTo>
                  <a:lnTo>
                    <a:pt x="6174" y="13059"/>
                  </a:lnTo>
                  <a:lnTo>
                    <a:pt x="6151" y="13056"/>
                  </a:lnTo>
                  <a:lnTo>
                    <a:pt x="6128" y="13052"/>
                  </a:lnTo>
                  <a:lnTo>
                    <a:pt x="6105" y="13047"/>
                  </a:lnTo>
                  <a:lnTo>
                    <a:pt x="6082" y="13041"/>
                  </a:lnTo>
                  <a:lnTo>
                    <a:pt x="6061" y="13033"/>
                  </a:lnTo>
                  <a:lnTo>
                    <a:pt x="6040" y="13025"/>
                  </a:lnTo>
                  <a:lnTo>
                    <a:pt x="6019" y="13016"/>
                  </a:lnTo>
                  <a:lnTo>
                    <a:pt x="5999" y="13005"/>
                  </a:lnTo>
                  <a:lnTo>
                    <a:pt x="5979" y="12994"/>
                  </a:lnTo>
                  <a:lnTo>
                    <a:pt x="5960" y="12981"/>
                  </a:lnTo>
                  <a:lnTo>
                    <a:pt x="5942" y="12969"/>
                  </a:lnTo>
                  <a:lnTo>
                    <a:pt x="5924" y="12954"/>
                  </a:lnTo>
                  <a:lnTo>
                    <a:pt x="5907" y="12940"/>
                  </a:lnTo>
                  <a:lnTo>
                    <a:pt x="5891" y="12924"/>
                  </a:lnTo>
                  <a:lnTo>
                    <a:pt x="5875" y="12908"/>
                  </a:lnTo>
                  <a:lnTo>
                    <a:pt x="5860" y="12891"/>
                  </a:lnTo>
                  <a:lnTo>
                    <a:pt x="5847" y="12873"/>
                  </a:lnTo>
                  <a:lnTo>
                    <a:pt x="5833" y="12855"/>
                  </a:lnTo>
                  <a:lnTo>
                    <a:pt x="5821" y="12835"/>
                  </a:lnTo>
                  <a:lnTo>
                    <a:pt x="5810" y="12817"/>
                  </a:lnTo>
                  <a:lnTo>
                    <a:pt x="5800" y="12796"/>
                  </a:lnTo>
                  <a:lnTo>
                    <a:pt x="5791" y="12775"/>
                  </a:lnTo>
                  <a:lnTo>
                    <a:pt x="5782" y="12754"/>
                  </a:lnTo>
                  <a:lnTo>
                    <a:pt x="5774" y="12732"/>
                  </a:lnTo>
                  <a:lnTo>
                    <a:pt x="5768" y="12711"/>
                  </a:lnTo>
                  <a:lnTo>
                    <a:pt x="5762" y="12688"/>
                  </a:lnTo>
                  <a:lnTo>
                    <a:pt x="5758" y="12665"/>
                  </a:lnTo>
                  <a:lnTo>
                    <a:pt x="5756" y="12641"/>
                  </a:lnTo>
                  <a:lnTo>
                    <a:pt x="5754" y="12617"/>
                  </a:lnTo>
                  <a:lnTo>
                    <a:pt x="5753" y="12593"/>
                  </a:lnTo>
                  <a:lnTo>
                    <a:pt x="5754" y="12569"/>
                  </a:lnTo>
                  <a:lnTo>
                    <a:pt x="5756" y="12545"/>
                  </a:lnTo>
                  <a:lnTo>
                    <a:pt x="5758" y="12522"/>
                  </a:lnTo>
                  <a:lnTo>
                    <a:pt x="5762" y="12498"/>
                  </a:lnTo>
                  <a:lnTo>
                    <a:pt x="5768" y="12476"/>
                  </a:lnTo>
                  <a:lnTo>
                    <a:pt x="5774" y="12453"/>
                  </a:lnTo>
                  <a:lnTo>
                    <a:pt x="5782" y="12431"/>
                  </a:lnTo>
                  <a:lnTo>
                    <a:pt x="5791" y="12411"/>
                  </a:lnTo>
                  <a:lnTo>
                    <a:pt x="5800" y="12390"/>
                  </a:lnTo>
                  <a:lnTo>
                    <a:pt x="5810" y="12370"/>
                  </a:lnTo>
                  <a:lnTo>
                    <a:pt x="5821" y="12350"/>
                  </a:lnTo>
                  <a:lnTo>
                    <a:pt x="5833" y="12330"/>
                  </a:lnTo>
                  <a:lnTo>
                    <a:pt x="5847" y="12313"/>
                  </a:lnTo>
                  <a:lnTo>
                    <a:pt x="5860" y="12295"/>
                  </a:lnTo>
                  <a:lnTo>
                    <a:pt x="5875" y="12278"/>
                  </a:lnTo>
                  <a:lnTo>
                    <a:pt x="5891" y="12262"/>
                  </a:lnTo>
                  <a:lnTo>
                    <a:pt x="5907" y="12246"/>
                  </a:lnTo>
                  <a:lnTo>
                    <a:pt x="5924" y="12232"/>
                  </a:lnTo>
                  <a:lnTo>
                    <a:pt x="5942" y="12217"/>
                  </a:lnTo>
                  <a:lnTo>
                    <a:pt x="5960" y="12204"/>
                  </a:lnTo>
                  <a:lnTo>
                    <a:pt x="5979" y="12192"/>
                  </a:lnTo>
                  <a:lnTo>
                    <a:pt x="5999" y="12181"/>
                  </a:lnTo>
                  <a:lnTo>
                    <a:pt x="6019" y="12170"/>
                  </a:lnTo>
                  <a:lnTo>
                    <a:pt x="6040" y="12161"/>
                  </a:lnTo>
                  <a:lnTo>
                    <a:pt x="6061" y="12152"/>
                  </a:lnTo>
                  <a:lnTo>
                    <a:pt x="6082" y="12145"/>
                  </a:lnTo>
                  <a:lnTo>
                    <a:pt x="6105" y="12139"/>
                  </a:lnTo>
                  <a:lnTo>
                    <a:pt x="6128" y="12134"/>
                  </a:lnTo>
                  <a:lnTo>
                    <a:pt x="6151" y="12130"/>
                  </a:lnTo>
                  <a:lnTo>
                    <a:pt x="6174" y="12126"/>
                  </a:lnTo>
                  <a:lnTo>
                    <a:pt x="6198" y="12125"/>
                  </a:lnTo>
                  <a:lnTo>
                    <a:pt x="6222" y="12124"/>
                  </a:lnTo>
                  <a:close/>
                  <a:moveTo>
                    <a:pt x="4590" y="10588"/>
                  </a:moveTo>
                  <a:lnTo>
                    <a:pt x="4614" y="10588"/>
                  </a:lnTo>
                  <a:lnTo>
                    <a:pt x="4638" y="10591"/>
                  </a:lnTo>
                  <a:lnTo>
                    <a:pt x="4661" y="10594"/>
                  </a:lnTo>
                  <a:lnTo>
                    <a:pt x="4684" y="10598"/>
                  </a:lnTo>
                  <a:lnTo>
                    <a:pt x="4706" y="10603"/>
                  </a:lnTo>
                  <a:lnTo>
                    <a:pt x="4728" y="10609"/>
                  </a:lnTo>
                  <a:lnTo>
                    <a:pt x="4750" y="10617"/>
                  </a:lnTo>
                  <a:lnTo>
                    <a:pt x="4772" y="10625"/>
                  </a:lnTo>
                  <a:lnTo>
                    <a:pt x="4793" y="10634"/>
                  </a:lnTo>
                  <a:lnTo>
                    <a:pt x="4813" y="10645"/>
                  </a:lnTo>
                  <a:lnTo>
                    <a:pt x="4832" y="10656"/>
                  </a:lnTo>
                  <a:lnTo>
                    <a:pt x="4851" y="10668"/>
                  </a:lnTo>
                  <a:lnTo>
                    <a:pt x="4870" y="10681"/>
                  </a:lnTo>
                  <a:lnTo>
                    <a:pt x="4888" y="10695"/>
                  </a:lnTo>
                  <a:lnTo>
                    <a:pt x="4904" y="10710"/>
                  </a:lnTo>
                  <a:lnTo>
                    <a:pt x="4921" y="10725"/>
                  </a:lnTo>
                  <a:lnTo>
                    <a:pt x="4937" y="10742"/>
                  </a:lnTo>
                  <a:lnTo>
                    <a:pt x="4951" y="10758"/>
                  </a:lnTo>
                  <a:lnTo>
                    <a:pt x="4965" y="10776"/>
                  </a:lnTo>
                  <a:lnTo>
                    <a:pt x="4978" y="10795"/>
                  </a:lnTo>
                  <a:lnTo>
                    <a:pt x="4990" y="10813"/>
                  </a:lnTo>
                  <a:lnTo>
                    <a:pt x="5001" y="10833"/>
                  </a:lnTo>
                  <a:lnTo>
                    <a:pt x="5012" y="10854"/>
                  </a:lnTo>
                  <a:lnTo>
                    <a:pt x="5021" y="10875"/>
                  </a:lnTo>
                  <a:lnTo>
                    <a:pt x="5029" y="10896"/>
                  </a:lnTo>
                  <a:lnTo>
                    <a:pt x="5037" y="10918"/>
                  </a:lnTo>
                  <a:lnTo>
                    <a:pt x="5044" y="10939"/>
                  </a:lnTo>
                  <a:lnTo>
                    <a:pt x="5049" y="10962"/>
                  </a:lnTo>
                  <a:lnTo>
                    <a:pt x="5052" y="10985"/>
                  </a:lnTo>
                  <a:lnTo>
                    <a:pt x="5055" y="11009"/>
                  </a:lnTo>
                  <a:lnTo>
                    <a:pt x="5057" y="11033"/>
                  </a:lnTo>
                  <a:lnTo>
                    <a:pt x="5058" y="11057"/>
                  </a:lnTo>
                  <a:lnTo>
                    <a:pt x="5057" y="11081"/>
                  </a:lnTo>
                  <a:lnTo>
                    <a:pt x="5055" y="11105"/>
                  </a:lnTo>
                  <a:lnTo>
                    <a:pt x="5052" y="11128"/>
                  </a:lnTo>
                  <a:lnTo>
                    <a:pt x="5049" y="11151"/>
                  </a:lnTo>
                  <a:lnTo>
                    <a:pt x="5044" y="11174"/>
                  </a:lnTo>
                  <a:lnTo>
                    <a:pt x="5037" y="11197"/>
                  </a:lnTo>
                  <a:lnTo>
                    <a:pt x="5029" y="11217"/>
                  </a:lnTo>
                  <a:lnTo>
                    <a:pt x="5021" y="11239"/>
                  </a:lnTo>
                  <a:lnTo>
                    <a:pt x="5012" y="11260"/>
                  </a:lnTo>
                  <a:lnTo>
                    <a:pt x="5001" y="11280"/>
                  </a:lnTo>
                  <a:lnTo>
                    <a:pt x="4990" y="11300"/>
                  </a:lnTo>
                  <a:lnTo>
                    <a:pt x="4978" y="11318"/>
                  </a:lnTo>
                  <a:lnTo>
                    <a:pt x="4965" y="11337"/>
                  </a:lnTo>
                  <a:lnTo>
                    <a:pt x="4951" y="11355"/>
                  </a:lnTo>
                  <a:lnTo>
                    <a:pt x="4937" y="11371"/>
                  </a:lnTo>
                  <a:lnTo>
                    <a:pt x="4921" y="11388"/>
                  </a:lnTo>
                  <a:lnTo>
                    <a:pt x="4904" y="11404"/>
                  </a:lnTo>
                  <a:lnTo>
                    <a:pt x="4888" y="11418"/>
                  </a:lnTo>
                  <a:lnTo>
                    <a:pt x="4870" y="11432"/>
                  </a:lnTo>
                  <a:lnTo>
                    <a:pt x="4851" y="11445"/>
                  </a:lnTo>
                  <a:lnTo>
                    <a:pt x="4832" y="11458"/>
                  </a:lnTo>
                  <a:lnTo>
                    <a:pt x="4813" y="11468"/>
                  </a:lnTo>
                  <a:lnTo>
                    <a:pt x="4793" y="11479"/>
                  </a:lnTo>
                  <a:lnTo>
                    <a:pt x="4772" y="11488"/>
                  </a:lnTo>
                  <a:lnTo>
                    <a:pt x="4750" y="11496"/>
                  </a:lnTo>
                  <a:lnTo>
                    <a:pt x="4728" y="11505"/>
                  </a:lnTo>
                  <a:lnTo>
                    <a:pt x="4706" y="11511"/>
                  </a:lnTo>
                  <a:lnTo>
                    <a:pt x="4684" y="11516"/>
                  </a:lnTo>
                  <a:lnTo>
                    <a:pt x="4661" y="11520"/>
                  </a:lnTo>
                  <a:lnTo>
                    <a:pt x="4638" y="11522"/>
                  </a:lnTo>
                  <a:lnTo>
                    <a:pt x="4614" y="11525"/>
                  </a:lnTo>
                  <a:lnTo>
                    <a:pt x="4590" y="11526"/>
                  </a:lnTo>
                  <a:lnTo>
                    <a:pt x="4565" y="11525"/>
                  </a:lnTo>
                  <a:lnTo>
                    <a:pt x="4542" y="11522"/>
                  </a:lnTo>
                  <a:lnTo>
                    <a:pt x="4518" y="11520"/>
                  </a:lnTo>
                  <a:lnTo>
                    <a:pt x="4495" y="11516"/>
                  </a:lnTo>
                  <a:lnTo>
                    <a:pt x="4472" y="11511"/>
                  </a:lnTo>
                  <a:lnTo>
                    <a:pt x="4450" y="11505"/>
                  </a:lnTo>
                  <a:lnTo>
                    <a:pt x="4428" y="11496"/>
                  </a:lnTo>
                  <a:lnTo>
                    <a:pt x="4406" y="11488"/>
                  </a:lnTo>
                  <a:lnTo>
                    <a:pt x="4387" y="11479"/>
                  </a:lnTo>
                  <a:lnTo>
                    <a:pt x="4366" y="11468"/>
                  </a:lnTo>
                  <a:lnTo>
                    <a:pt x="4346" y="11458"/>
                  </a:lnTo>
                  <a:lnTo>
                    <a:pt x="4327" y="11445"/>
                  </a:lnTo>
                  <a:lnTo>
                    <a:pt x="4309" y="11432"/>
                  </a:lnTo>
                  <a:lnTo>
                    <a:pt x="4291" y="11418"/>
                  </a:lnTo>
                  <a:lnTo>
                    <a:pt x="4274" y="11404"/>
                  </a:lnTo>
                  <a:lnTo>
                    <a:pt x="4258" y="11388"/>
                  </a:lnTo>
                  <a:lnTo>
                    <a:pt x="4243" y="11371"/>
                  </a:lnTo>
                  <a:lnTo>
                    <a:pt x="4227" y="11355"/>
                  </a:lnTo>
                  <a:lnTo>
                    <a:pt x="4214" y="11337"/>
                  </a:lnTo>
                  <a:lnTo>
                    <a:pt x="4200" y="11318"/>
                  </a:lnTo>
                  <a:lnTo>
                    <a:pt x="4189" y="11300"/>
                  </a:lnTo>
                  <a:lnTo>
                    <a:pt x="4177" y="11280"/>
                  </a:lnTo>
                  <a:lnTo>
                    <a:pt x="4167" y="11260"/>
                  </a:lnTo>
                  <a:lnTo>
                    <a:pt x="4158" y="11239"/>
                  </a:lnTo>
                  <a:lnTo>
                    <a:pt x="4149" y="11217"/>
                  </a:lnTo>
                  <a:lnTo>
                    <a:pt x="4142" y="11197"/>
                  </a:lnTo>
                  <a:lnTo>
                    <a:pt x="4136" y="11174"/>
                  </a:lnTo>
                  <a:lnTo>
                    <a:pt x="4130" y="11151"/>
                  </a:lnTo>
                  <a:lnTo>
                    <a:pt x="4126" y="11128"/>
                  </a:lnTo>
                  <a:lnTo>
                    <a:pt x="4123" y="11105"/>
                  </a:lnTo>
                  <a:lnTo>
                    <a:pt x="4121" y="11081"/>
                  </a:lnTo>
                  <a:lnTo>
                    <a:pt x="4121" y="11057"/>
                  </a:lnTo>
                  <a:lnTo>
                    <a:pt x="4121" y="11033"/>
                  </a:lnTo>
                  <a:lnTo>
                    <a:pt x="4123" y="11009"/>
                  </a:lnTo>
                  <a:lnTo>
                    <a:pt x="4126" y="10985"/>
                  </a:lnTo>
                  <a:lnTo>
                    <a:pt x="4130" y="10962"/>
                  </a:lnTo>
                  <a:lnTo>
                    <a:pt x="4136" y="10939"/>
                  </a:lnTo>
                  <a:lnTo>
                    <a:pt x="4142" y="10918"/>
                  </a:lnTo>
                  <a:lnTo>
                    <a:pt x="4149" y="10896"/>
                  </a:lnTo>
                  <a:lnTo>
                    <a:pt x="4158" y="10875"/>
                  </a:lnTo>
                  <a:lnTo>
                    <a:pt x="4167" y="10854"/>
                  </a:lnTo>
                  <a:lnTo>
                    <a:pt x="4177" y="10833"/>
                  </a:lnTo>
                  <a:lnTo>
                    <a:pt x="4189" y="10813"/>
                  </a:lnTo>
                  <a:lnTo>
                    <a:pt x="4200" y="10795"/>
                  </a:lnTo>
                  <a:lnTo>
                    <a:pt x="4214" y="10776"/>
                  </a:lnTo>
                  <a:lnTo>
                    <a:pt x="4227" y="10758"/>
                  </a:lnTo>
                  <a:lnTo>
                    <a:pt x="4243" y="10742"/>
                  </a:lnTo>
                  <a:lnTo>
                    <a:pt x="4258" y="10725"/>
                  </a:lnTo>
                  <a:lnTo>
                    <a:pt x="4274" y="10710"/>
                  </a:lnTo>
                  <a:lnTo>
                    <a:pt x="4291" y="10695"/>
                  </a:lnTo>
                  <a:lnTo>
                    <a:pt x="4309" y="10681"/>
                  </a:lnTo>
                  <a:lnTo>
                    <a:pt x="4327" y="10668"/>
                  </a:lnTo>
                  <a:lnTo>
                    <a:pt x="4346" y="10656"/>
                  </a:lnTo>
                  <a:lnTo>
                    <a:pt x="4366" y="10645"/>
                  </a:lnTo>
                  <a:lnTo>
                    <a:pt x="4387" y="10634"/>
                  </a:lnTo>
                  <a:lnTo>
                    <a:pt x="4406" y="10625"/>
                  </a:lnTo>
                  <a:lnTo>
                    <a:pt x="4428" y="10617"/>
                  </a:lnTo>
                  <a:lnTo>
                    <a:pt x="4450" y="10609"/>
                  </a:lnTo>
                  <a:lnTo>
                    <a:pt x="4472" y="10603"/>
                  </a:lnTo>
                  <a:lnTo>
                    <a:pt x="4495" y="10598"/>
                  </a:lnTo>
                  <a:lnTo>
                    <a:pt x="4518" y="10594"/>
                  </a:lnTo>
                  <a:lnTo>
                    <a:pt x="4542" y="10591"/>
                  </a:lnTo>
                  <a:lnTo>
                    <a:pt x="4565" y="10588"/>
                  </a:lnTo>
                  <a:lnTo>
                    <a:pt x="4590" y="10588"/>
                  </a:lnTo>
                  <a:close/>
                  <a:moveTo>
                    <a:pt x="7711" y="11404"/>
                  </a:moveTo>
                  <a:lnTo>
                    <a:pt x="7735" y="11405"/>
                  </a:lnTo>
                  <a:lnTo>
                    <a:pt x="7759" y="11407"/>
                  </a:lnTo>
                  <a:lnTo>
                    <a:pt x="7782" y="11410"/>
                  </a:lnTo>
                  <a:lnTo>
                    <a:pt x="7805" y="11414"/>
                  </a:lnTo>
                  <a:lnTo>
                    <a:pt x="7828" y="11419"/>
                  </a:lnTo>
                  <a:lnTo>
                    <a:pt x="7850" y="11426"/>
                  </a:lnTo>
                  <a:lnTo>
                    <a:pt x="7871" y="11433"/>
                  </a:lnTo>
                  <a:lnTo>
                    <a:pt x="7893" y="11441"/>
                  </a:lnTo>
                  <a:lnTo>
                    <a:pt x="7914" y="11451"/>
                  </a:lnTo>
                  <a:lnTo>
                    <a:pt x="7934" y="11461"/>
                  </a:lnTo>
                  <a:lnTo>
                    <a:pt x="7954" y="11472"/>
                  </a:lnTo>
                  <a:lnTo>
                    <a:pt x="7972" y="11484"/>
                  </a:lnTo>
                  <a:lnTo>
                    <a:pt x="7991" y="11497"/>
                  </a:lnTo>
                  <a:lnTo>
                    <a:pt x="8009" y="11511"/>
                  </a:lnTo>
                  <a:lnTo>
                    <a:pt x="8026" y="11526"/>
                  </a:lnTo>
                  <a:lnTo>
                    <a:pt x="8042" y="11541"/>
                  </a:lnTo>
                  <a:lnTo>
                    <a:pt x="8058" y="11558"/>
                  </a:lnTo>
                  <a:lnTo>
                    <a:pt x="8072" y="11575"/>
                  </a:lnTo>
                  <a:lnTo>
                    <a:pt x="8086" y="11592"/>
                  </a:lnTo>
                  <a:lnTo>
                    <a:pt x="8100" y="11611"/>
                  </a:lnTo>
                  <a:lnTo>
                    <a:pt x="8111" y="11630"/>
                  </a:lnTo>
                  <a:lnTo>
                    <a:pt x="8122" y="11650"/>
                  </a:lnTo>
                  <a:lnTo>
                    <a:pt x="8133" y="11669"/>
                  </a:lnTo>
                  <a:lnTo>
                    <a:pt x="8142" y="11690"/>
                  </a:lnTo>
                  <a:lnTo>
                    <a:pt x="8151" y="11712"/>
                  </a:lnTo>
                  <a:lnTo>
                    <a:pt x="8158" y="11734"/>
                  </a:lnTo>
                  <a:lnTo>
                    <a:pt x="8164" y="11756"/>
                  </a:lnTo>
                  <a:lnTo>
                    <a:pt x="8169" y="11779"/>
                  </a:lnTo>
                  <a:lnTo>
                    <a:pt x="8173" y="11802"/>
                  </a:lnTo>
                  <a:lnTo>
                    <a:pt x="8177" y="11825"/>
                  </a:lnTo>
                  <a:lnTo>
                    <a:pt x="8179" y="11848"/>
                  </a:lnTo>
                  <a:lnTo>
                    <a:pt x="8180" y="11873"/>
                  </a:lnTo>
                  <a:lnTo>
                    <a:pt x="8179" y="11897"/>
                  </a:lnTo>
                  <a:lnTo>
                    <a:pt x="8177" y="11921"/>
                  </a:lnTo>
                  <a:lnTo>
                    <a:pt x="8173" y="11944"/>
                  </a:lnTo>
                  <a:lnTo>
                    <a:pt x="8169" y="11967"/>
                  </a:lnTo>
                  <a:lnTo>
                    <a:pt x="8164" y="11990"/>
                  </a:lnTo>
                  <a:lnTo>
                    <a:pt x="8158" y="12012"/>
                  </a:lnTo>
                  <a:lnTo>
                    <a:pt x="8151" y="12034"/>
                  </a:lnTo>
                  <a:lnTo>
                    <a:pt x="8142" y="12056"/>
                  </a:lnTo>
                  <a:lnTo>
                    <a:pt x="8133" y="12076"/>
                  </a:lnTo>
                  <a:lnTo>
                    <a:pt x="8122" y="12096"/>
                  </a:lnTo>
                  <a:lnTo>
                    <a:pt x="8111" y="12116"/>
                  </a:lnTo>
                  <a:lnTo>
                    <a:pt x="8100" y="12135"/>
                  </a:lnTo>
                  <a:lnTo>
                    <a:pt x="8086" y="12153"/>
                  </a:lnTo>
                  <a:lnTo>
                    <a:pt x="8072" y="12171"/>
                  </a:lnTo>
                  <a:lnTo>
                    <a:pt x="8058" y="12188"/>
                  </a:lnTo>
                  <a:lnTo>
                    <a:pt x="8042" y="12204"/>
                  </a:lnTo>
                  <a:lnTo>
                    <a:pt x="8026" y="12220"/>
                  </a:lnTo>
                  <a:lnTo>
                    <a:pt x="8009" y="12235"/>
                  </a:lnTo>
                  <a:lnTo>
                    <a:pt x="7991" y="12248"/>
                  </a:lnTo>
                  <a:lnTo>
                    <a:pt x="7972" y="12262"/>
                  </a:lnTo>
                  <a:lnTo>
                    <a:pt x="7954" y="12273"/>
                  </a:lnTo>
                  <a:lnTo>
                    <a:pt x="7934" y="12285"/>
                  </a:lnTo>
                  <a:lnTo>
                    <a:pt x="7914" y="12295"/>
                  </a:lnTo>
                  <a:lnTo>
                    <a:pt x="7893" y="12304"/>
                  </a:lnTo>
                  <a:lnTo>
                    <a:pt x="7871" y="12313"/>
                  </a:lnTo>
                  <a:lnTo>
                    <a:pt x="7850" y="12320"/>
                  </a:lnTo>
                  <a:lnTo>
                    <a:pt x="7828" y="12326"/>
                  </a:lnTo>
                  <a:lnTo>
                    <a:pt x="7805" y="12332"/>
                  </a:lnTo>
                  <a:lnTo>
                    <a:pt x="7782" y="12336"/>
                  </a:lnTo>
                  <a:lnTo>
                    <a:pt x="7759" y="12339"/>
                  </a:lnTo>
                  <a:lnTo>
                    <a:pt x="7735" y="12341"/>
                  </a:lnTo>
                  <a:lnTo>
                    <a:pt x="7711" y="12342"/>
                  </a:lnTo>
                  <a:lnTo>
                    <a:pt x="7686" y="12341"/>
                  </a:lnTo>
                  <a:lnTo>
                    <a:pt x="7663" y="12339"/>
                  </a:lnTo>
                  <a:lnTo>
                    <a:pt x="7639" y="12336"/>
                  </a:lnTo>
                  <a:lnTo>
                    <a:pt x="7616" y="12332"/>
                  </a:lnTo>
                  <a:lnTo>
                    <a:pt x="7593" y="12326"/>
                  </a:lnTo>
                  <a:lnTo>
                    <a:pt x="7572" y="12320"/>
                  </a:lnTo>
                  <a:lnTo>
                    <a:pt x="7550" y="12313"/>
                  </a:lnTo>
                  <a:lnTo>
                    <a:pt x="7528" y="12304"/>
                  </a:lnTo>
                  <a:lnTo>
                    <a:pt x="7507" y="12295"/>
                  </a:lnTo>
                  <a:lnTo>
                    <a:pt x="7487" y="12285"/>
                  </a:lnTo>
                  <a:lnTo>
                    <a:pt x="7467" y="12273"/>
                  </a:lnTo>
                  <a:lnTo>
                    <a:pt x="7449" y="12262"/>
                  </a:lnTo>
                  <a:lnTo>
                    <a:pt x="7430" y="12248"/>
                  </a:lnTo>
                  <a:lnTo>
                    <a:pt x="7412" y="12235"/>
                  </a:lnTo>
                  <a:lnTo>
                    <a:pt x="7396" y="12220"/>
                  </a:lnTo>
                  <a:lnTo>
                    <a:pt x="7379" y="12204"/>
                  </a:lnTo>
                  <a:lnTo>
                    <a:pt x="7363" y="12188"/>
                  </a:lnTo>
                  <a:lnTo>
                    <a:pt x="7349" y="12171"/>
                  </a:lnTo>
                  <a:lnTo>
                    <a:pt x="7335" y="12153"/>
                  </a:lnTo>
                  <a:lnTo>
                    <a:pt x="7322" y="12135"/>
                  </a:lnTo>
                  <a:lnTo>
                    <a:pt x="7310" y="12116"/>
                  </a:lnTo>
                  <a:lnTo>
                    <a:pt x="7299" y="12096"/>
                  </a:lnTo>
                  <a:lnTo>
                    <a:pt x="7288" y="12076"/>
                  </a:lnTo>
                  <a:lnTo>
                    <a:pt x="7279" y="12056"/>
                  </a:lnTo>
                  <a:lnTo>
                    <a:pt x="7271" y="12034"/>
                  </a:lnTo>
                  <a:lnTo>
                    <a:pt x="7263" y="12012"/>
                  </a:lnTo>
                  <a:lnTo>
                    <a:pt x="7257" y="11990"/>
                  </a:lnTo>
                  <a:lnTo>
                    <a:pt x="7252" y="11967"/>
                  </a:lnTo>
                  <a:lnTo>
                    <a:pt x="7248" y="11944"/>
                  </a:lnTo>
                  <a:lnTo>
                    <a:pt x="7244" y="11921"/>
                  </a:lnTo>
                  <a:lnTo>
                    <a:pt x="7242" y="11897"/>
                  </a:lnTo>
                  <a:lnTo>
                    <a:pt x="7242" y="11873"/>
                  </a:lnTo>
                  <a:lnTo>
                    <a:pt x="7242" y="11848"/>
                  </a:lnTo>
                  <a:lnTo>
                    <a:pt x="7244" y="11825"/>
                  </a:lnTo>
                  <a:lnTo>
                    <a:pt x="7248" y="11802"/>
                  </a:lnTo>
                  <a:lnTo>
                    <a:pt x="7252" y="11779"/>
                  </a:lnTo>
                  <a:lnTo>
                    <a:pt x="7257" y="11756"/>
                  </a:lnTo>
                  <a:lnTo>
                    <a:pt x="7263" y="11734"/>
                  </a:lnTo>
                  <a:lnTo>
                    <a:pt x="7271" y="11712"/>
                  </a:lnTo>
                  <a:lnTo>
                    <a:pt x="7279" y="11690"/>
                  </a:lnTo>
                  <a:lnTo>
                    <a:pt x="7288" y="11669"/>
                  </a:lnTo>
                  <a:lnTo>
                    <a:pt x="7299" y="11650"/>
                  </a:lnTo>
                  <a:lnTo>
                    <a:pt x="7310" y="11630"/>
                  </a:lnTo>
                  <a:lnTo>
                    <a:pt x="7322" y="11611"/>
                  </a:lnTo>
                  <a:lnTo>
                    <a:pt x="7335" y="11592"/>
                  </a:lnTo>
                  <a:lnTo>
                    <a:pt x="7349" y="11575"/>
                  </a:lnTo>
                  <a:lnTo>
                    <a:pt x="7363" y="11558"/>
                  </a:lnTo>
                  <a:lnTo>
                    <a:pt x="7379" y="11541"/>
                  </a:lnTo>
                  <a:lnTo>
                    <a:pt x="7396" y="11526"/>
                  </a:lnTo>
                  <a:lnTo>
                    <a:pt x="7412" y="11511"/>
                  </a:lnTo>
                  <a:lnTo>
                    <a:pt x="7430" y="11497"/>
                  </a:lnTo>
                  <a:lnTo>
                    <a:pt x="7449" y="11484"/>
                  </a:lnTo>
                  <a:lnTo>
                    <a:pt x="7467" y="11472"/>
                  </a:lnTo>
                  <a:lnTo>
                    <a:pt x="7487" y="11461"/>
                  </a:lnTo>
                  <a:lnTo>
                    <a:pt x="7507" y="11451"/>
                  </a:lnTo>
                  <a:lnTo>
                    <a:pt x="7528" y="11441"/>
                  </a:lnTo>
                  <a:lnTo>
                    <a:pt x="7550" y="11433"/>
                  </a:lnTo>
                  <a:lnTo>
                    <a:pt x="7572" y="11426"/>
                  </a:lnTo>
                  <a:lnTo>
                    <a:pt x="7593" y="11419"/>
                  </a:lnTo>
                  <a:lnTo>
                    <a:pt x="7616" y="11414"/>
                  </a:lnTo>
                  <a:lnTo>
                    <a:pt x="7639" y="11410"/>
                  </a:lnTo>
                  <a:lnTo>
                    <a:pt x="7663" y="11407"/>
                  </a:lnTo>
                  <a:lnTo>
                    <a:pt x="7686" y="11405"/>
                  </a:lnTo>
                  <a:lnTo>
                    <a:pt x="7711" y="11404"/>
                  </a:lnTo>
                  <a:close/>
                  <a:moveTo>
                    <a:pt x="6942" y="9892"/>
                  </a:moveTo>
                  <a:lnTo>
                    <a:pt x="6966" y="9893"/>
                  </a:lnTo>
                  <a:lnTo>
                    <a:pt x="6990" y="9894"/>
                  </a:lnTo>
                  <a:lnTo>
                    <a:pt x="7013" y="9897"/>
                  </a:lnTo>
                  <a:lnTo>
                    <a:pt x="7037" y="9901"/>
                  </a:lnTo>
                  <a:lnTo>
                    <a:pt x="7059" y="9906"/>
                  </a:lnTo>
                  <a:lnTo>
                    <a:pt x="7082" y="9913"/>
                  </a:lnTo>
                  <a:lnTo>
                    <a:pt x="7104" y="9920"/>
                  </a:lnTo>
                  <a:lnTo>
                    <a:pt x="7125" y="9928"/>
                  </a:lnTo>
                  <a:lnTo>
                    <a:pt x="7146" y="9938"/>
                  </a:lnTo>
                  <a:lnTo>
                    <a:pt x="7165" y="9948"/>
                  </a:lnTo>
                  <a:lnTo>
                    <a:pt x="7185" y="9960"/>
                  </a:lnTo>
                  <a:lnTo>
                    <a:pt x="7204" y="9972"/>
                  </a:lnTo>
                  <a:lnTo>
                    <a:pt x="7223" y="9985"/>
                  </a:lnTo>
                  <a:lnTo>
                    <a:pt x="7240" y="9999"/>
                  </a:lnTo>
                  <a:lnTo>
                    <a:pt x="7257" y="10014"/>
                  </a:lnTo>
                  <a:lnTo>
                    <a:pt x="7274" y="10029"/>
                  </a:lnTo>
                  <a:lnTo>
                    <a:pt x="7289" y="10046"/>
                  </a:lnTo>
                  <a:lnTo>
                    <a:pt x="7304" y="10063"/>
                  </a:lnTo>
                  <a:lnTo>
                    <a:pt x="7318" y="10080"/>
                  </a:lnTo>
                  <a:lnTo>
                    <a:pt x="7331" y="10098"/>
                  </a:lnTo>
                  <a:lnTo>
                    <a:pt x="7343" y="10118"/>
                  </a:lnTo>
                  <a:lnTo>
                    <a:pt x="7355" y="10138"/>
                  </a:lnTo>
                  <a:lnTo>
                    <a:pt x="7365" y="10157"/>
                  </a:lnTo>
                  <a:lnTo>
                    <a:pt x="7375" y="10178"/>
                  </a:lnTo>
                  <a:lnTo>
                    <a:pt x="7383" y="10199"/>
                  </a:lnTo>
                  <a:lnTo>
                    <a:pt x="7390" y="10221"/>
                  </a:lnTo>
                  <a:lnTo>
                    <a:pt x="7397" y="10244"/>
                  </a:lnTo>
                  <a:lnTo>
                    <a:pt x="7402" y="10266"/>
                  </a:lnTo>
                  <a:lnTo>
                    <a:pt x="7406" y="10290"/>
                  </a:lnTo>
                  <a:lnTo>
                    <a:pt x="7409" y="10313"/>
                  </a:lnTo>
                  <a:lnTo>
                    <a:pt x="7410" y="10336"/>
                  </a:lnTo>
                  <a:lnTo>
                    <a:pt x="7411" y="10360"/>
                  </a:lnTo>
                  <a:lnTo>
                    <a:pt x="7410" y="10384"/>
                  </a:lnTo>
                  <a:lnTo>
                    <a:pt x="7409" y="10408"/>
                  </a:lnTo>
                  <a:lnTo>
                    <a:pt x="7406" y="10432"/>
                  </a:lnTo>
                  <a:lnTo>
                    <a:pt x="7402" y="10455"/>
                  </a:lnTo>
                  <a:lnTo>
                    <a:pt x="7397" y="10478"/>
                  </a:lnTo>
                  <a:lnTo>
                    <a:pt x="7390" y="10500"/>
                  </a:lnTo>
                  <a:lnTo>
                    <a:pt x="7383" y="10522"/>
                  </a:lnTo>
                  <a:lnTo>
                    <a:pt x="7375" y="10543"/>
                  </a:lnTo>
                  <a:lnTo>
                    <a:pt x="7365" y="10563"/>
                  </a:lnTo>
                  <a:lnTo>
                    <a:pt x="7355" y="10584"/>
                  </a:lnTo>
                  <a:lnTo>
                    <a:pt x="7343" y="10603"/>
                  </a:lnTo>
                  <a:lnTo>
                    <a:pt x="7331" y="10623"/>
                  </a:lnTo>
                  <a:lnTo>
                    <a:pt x="7318" y="10641"/>
                  </a:lnTo>
                  <a:lnTo>
                    <a:pt x="7304" y="10658"/>
                  </a:lnTo>
                  <a:lnTo>
                    <a:pt x="7289" y="10676"/>
                  </a:lnTo>
                  <a:lnTo>
                    <a:pt x="7274" y="10692"/>
                  </a:lnTo>
                  <a:lnTo>
                    <a:pt x="7257" y="10707"/>
                  </a:lnTo>
                  <a:lnTo>
                    <a:pt x="7240" y="10722"/>
                  </a:lnTo>
                  <a:lnTo>
                    <a:pt x="7223" y="10736"/>
                  </a:lnTo>
                  <a:lnTo>
                    <a:pt x="7204" y="10749"/>
                  </a:lnTo>
                  <a:lnTo>
                    <a:pt x="7185" y="10761"/>
                  </a:lnTo>
                  <a:lnTo>
                    <a:pt x="7165" y="10773"/>
                  </a:lnTo>
                  <a:lnTo>
                    <a:pt x="7146" y="10783"/>
                  </a:lnTo>
                  <a:lnTo>
                    <a:pt x="7125" y="10793"/>
                  </a:lnTo>
                  <a:lnTo>
                    <a:pt x="7104" y="10801"/>
                  </a:lnTo>
                  <a:lnTo>
                    <a:pt x="7082" y="10808"/>
                  </a:lnTo>
                  <a:lnTo>
                    <a:pt x="7059" y="10814"/>
                  </a:lnTo>
                  <a:lnTo>
                    <a:pt x="7037" y="10820"/>
                  </a:lnTo>
                  <a:lnTo>
                    <a:pt x="7013" y="10824"/>
                  </a:lnTo>
                  <a:lnTo>
                    <a:pt x="6990" y="10827"/>
                  </a:lnTo>
                  <a:lnTo>
                    <a:pt x="6966" y="10829"/>
                  </a:lnTo>
                  <a:lnTo>
                    <a:pt x="6942" y="10829"/>
                  </a:lnTo>
                  <a:lnTo>
                    <a:pt x="6919" y="10829"/>
                  </a:lnTo>
                  <a:lnTo>
                    <a:pt x="6895" y="10827"/>
                  </a:lnTo>
                  <a:lnTo>
                    <a:pt x="6871" y="10824"/>
                  </a:lnTo>
                  <a:lnTo>
                    <a:pt x="6848" y="10820"/>
                  </a:lnTo>
                  <a:lnTo>
                    <a:pt x="6825" y="10814"/>
                  </a:lnTo>
                  <a:lnTo>
                    <a:pt x="6803" y="10808"/>
                  </a:lnTo>
                  <a:lnTo>
                    <a:pt x="6781" y="10801"/>
                  </a:lnTo>
                  <a:lnTo>
                    <a:pt x="6760" y="10793"/>
                  </a:lnTo>
                  <a:lnTo>
                    <a:pt x="6739" y="10783"/>
                  </a:lnTo>
                  <a:lnTo>
                    <a:pt x="6719" y="10773"/>
                  </a:lnTo>
                  <a:lnTo>
                    <a:pt x="6700" y="10761"/>
                  </a:lnTo>
                  <a:lnTo>
                    <a:pt x="6680" y="10749"/>
                  </a:lnTo>
                  <a:lnTo>
                    <a:pt x="6662" y="10736"/>
                  </a:lnTo>
                  <a:lnTo>
                    <a:pt x="6645" y="10722"/>
                  </a:lnTo>
                  <a:lnTo>
                    <a:pt x="6627" y="10707"/>
                  </a:lnTo>
                  <a:lnTo>
                    <a:pt x="6611" y="10692"/>
                  </a:lnTo>
                  <a:lnTo>
                    <a:pt x="6596" y="10676"/>
                  </a:lnTo>
                  <a:lnTo>
                    <a:pt x="6581" y="10658"/>
                  </a:lnTo>
                  <a:lnTo>
                    <a:pt x="6566" y="10641"/>
                  </a:lnTo>
                  <a:lnTo>
                    <a:pt x="6554" y="10623"/>
                  </a:lnTo>
                  <a:lnTo>
                    <a:pt x="6541" y="10603"/>
                  </a:lnTo>
                  <a:lnTo>
                    <a:pt x="6530" y="10584"/>
                  </a:lnTo>
                  <a:lnTo>
                    <a:pt x="6520" y="10563"/>
                  </a:lnTo>
                  <a:lnTo>
                    <a:pt x="6510" y="10543"/>
                  </a:lnTo>
                  <a:lnTo>
                    <a:pt x="6502" y="10522"/>
                  </a:lnTo>
                  <a:lnTo>
                    <a:pt x="6495" y="10500"/>
                  </a:lnTo>
                  <a:lnTo>
                    <a:pt x="6488" y="10478"/>
                  </a:lnTo>
                  <a:lnTo>
                    <a:pt x="6483" y="10455"/>
                  </a:lnTo>
                  <a:lnTo>
                    <a:pt x="6479" y="10432"/>
                  </a:lnTo>
                  <a:lnTo>
                    <a:pt x="6476" y="10408"/>
                  </a:lnTo>
                  <a:lnTo>
                    <a:pt x="6474" y="10384"/>
                  </a:lnTo>
                  <a:lnTo>
                    <a:pt x="6474" y="10360"/>
                  </a:lnTo>
                  <a:lnTo>
                    <a:pt x="6474" y="10336"/>
                  </a:lnTo>
                  <a:lnTo>
                    <a:pt x="6476" y="10313"/>
                  </a:lnTo>
                  <a:lnTo>
                    <a:pt x="6479" y="10290"/>
                  </a:lnTo>
                  <a:lnTo>
                    <a:pt x="6483" y="10266"/>
                  </a:lnTo>
                  <a:lnTo>
                    <a:pt x="6488" y="10244"/>
                  </a:lnTo>
                  <a:lnTo>
                    <a:pt x="6495" y="10221"/>
                  </a:lnTo>
                  <a:lnTo>
                    <a:pt x="6502" y="10199"/>
                  </a:lnTo>
                  <a:lnTo>
                    <a:pt x="6510" y="10178"/>
                  </a:lnTo>
                  <a:lnTo>
                    <a:pt x="6520" y="10157"/>
                  </a:lnTo>
                  <a:lnTo>
                    <a:pt x="6530" y="10138"/>
                  </a:lnTo>
                  <a:lnTo>
                    <a:pt x="6541" y="10118"/>
                  </a:lnTo>
                  <a:lnTo>
                    <a:pt x="6554" y="10098"/>
                  </a:lnTo>
                  <a:lnTo>
                    <a:pt x="6566" y="10080"/>
                  </a:lnTo>
                  <a:lnTo>
                    <a:pt x="6581" y="10063"/>
                  </a:lnTo>
                  <a:lnTo>
                    <a:pt x="6596" y="10046"/>
                  </a:lnTo>
                  <a:lnTo>
                    <a:pt x="6611" y="10029"/>
                  </a:lnTo>
                  <a:lnTo>
                    <a:pt x="6627" y="10014"/>
                  </a:lnTo>
                  <a:lnTo>
                    <a:pt x="6645" y="9999"/>
                  </a:lnTo>
                  <a:lnTo>
                    <a:pt x="6662" y="9985"/>
                  </a:lnTo>
                  <a:lnTo>
                    <a:pt x="6680" y="9972"/>
                  </a:lnTo>
                  <a:lnTo>
                    <a:pt x="6700" y="9960"/>
                  </a:lnTo>
                  <a:lnTo>
                    <a:pt x="6719" y="9948"/>
                  </a:lnTo>
                  <a:lnTo>
                    <a:pt x="6739" y="9938"/>
                  </a:lnTo>
                  <a:lnTo>
                    <a:pt x="6760" y="9928"/>
                  </a:lnTo>
                  <a:lnTo>
                    <a:pt x="6781" y="9920"/>
                  </a:lnTo>
                  <a:lnTo>
                    <a:pt x="6803" y="9913"/>
                  </a:lnTo>
                  <a:lnTo>
                    <a:pt x="6825" y="9906"/>
                  </a:lnTo>
                  <a:lnTo>
                    <a:pt x="6848" y="9901"/>
                  </a:lnTo>
                  <a:lnTo>
                    <a:pt x="6871" y="9897"/>
                  </a:lnTo>
                  <a:lnTo>
                    <a:pt x="6895" y="9894"/>
                  </a:lnTo>
                  <a:lnTo>
                    <a:pt x="6919" y="9893"/>
                  </a:lnTo>
                  <a:lnTo>
                    <a:pt x="6942" y="9892"/>
                  </a:lnTo>
                  <a:close/>
                  <a:moveTo>
                    <a:pt x="7098" y="960"/>
                  </a:moveTo>
                  <a:lnTo>
                    <a:pt x="5287" y="960"/>
                  </a:lnTo>
                  <a:lnTo>
                    <a:pt x="5177" y="961"/>
                  </a:lnTo>
                  <a:lnTo>
                    <a:pt x="5166" y="5858"/>
                  </a:lnTo>
                  <a:lnTo>
                    <a:pt x="5126" y="5940"/>
                  </a:lnTo>
                  <a:lnTo>
                    <a:pt x="5017" y="6174"/>
                  </a:lnTo>
                  <a:lnTo>
                    <a:pt x="4844" y="6539"/>
                  </a:lnTo>
                  <a:lnTo>
                    <a:pt x="4618" y="7017"/>
                  </a:lnTo>
                  <a:lnTo>
                    <a:pt x="4348" y="7588"/>
                  </a:lnTo>
                  <a:lnTo>
                    <a:pt x="4043" y="8231"/>
                  </a:lnTo>
                  <a:lnTo>
                    <a:pt x="3713" y="8929"/>
                  </a:lnTo>
                  <a:lnTo>
                    <a:pt x="3365" y="9660"/>
                  </a:lnTo>
                  <a:lnTo>
                    <a:pt x="3009" y="10405"/>
                  </a:lnTo>
                  <a:lnTo>
                    <a:pt x="2654" y="11146"/>
                  </a:lnTo>
                  <a:lnTo>
                    <a:pt x="2310" y="11861"/>
                  </a:lnTo>
                  <a:lnTo>
                    <a:pt x="1985" y="12531"/>
                  </a:lnTo>
                  <a:lnTo>
                    <a:pt x="1832" y="12844"/>
                  </a:lnTo>
                  <a:lnTo>
                    <a:pt x="1688" y="13138"/>
                  </a:lnTo>
                  <a:lnTo>
                    <a:pt x="1554" y="13412"/>
                  </a:lnTo>
                  <a:lnTo>
                    <a:pt x="1429" y="13662"/>
                  </a:lnTo>
                  <a:lnTo>
                    <a:pt x="1316" y="13886"/>
                  </a:lnTo>
                  <a:lnTo>
                    <a:pt x="1216" y="14082"/>
                  </a:lnTo>
                  <a:lnTo>
                    <a:pt x="1131" y="14247"/>
                  </a:lnTo>
                  <a:lnTo>
                    <a:pt x="1059" y="14380"/>
                  </a:lnTo>
                  <a:lnTo>
                    <a:pt x="1001" y="14491"/>
                  </a:lnTo>
                  <a:lnTo>
                    <a:pt x="952" y="14595"/>
                  </a:lnTo>
                  <a:lnTo>
                    <a:pt x="910" y="14694"/>
                  </a:lnTo>
                  <a:lnTo>
                    <a:pt x="877" y="14786"/>
                  </a:lnTo>
                  <a:lnTo>
                    <a:pt x="851" y="14871"/>
                  </a:lnTo>
                  <a:lnTo>
                    <a:pt x="832" y="14951"/>
                  </a:lnTo>
                  <a:lnTo>
                    <a:pt x="820" y="15026"/>
                  </a:lnTo>
                  <a:lnTo>
                    <a:pt x="813" y="15095"/>
                  </a:lnTo>
                  <a:lnTo>
                    <a:pt x="813" y="15159"/>
                  </a:lnTo>
                  <a:lnTo>
                    <a:pt x="818" y="15217"/>
                  </a:lnTo>
                  <a:lnTo>
                    <a:pt x="827" y="15271"/>
                  </a:lnTo>
                  <a:lnTo>
                    <a:pt x="840" y="15320"/>
                  </a:lnTo>
                  <a:lnTo>
                    <a:pt x="857" y="15365"/>
                  </a:lnTo>
                  <a:lnTo>
                    <a:pt x="878" y="15405"/>
                  </a:lnTo>
                  <a:lnTo>
                    <a:pt x="902" y="15442"/>
                  </a:lnTo>
                  <a:lnTo>
                    <a:pt x="928" y="15475"/>
                  </a:lnTo>
                  <a:lnTo>
                    <a:pt x="955" y="15504"/>
                  </a:lnTo>
                  <a:lnTo>
                    <a:pt x="985" y="15530"/>
                  </a:lnTo>
                  <a:lnTo>
                    <a:pt x="1015" y="15552"/>
                  </a:lnTo>
                  <a:lnTo>
                    <a:pt x="1047" y="15572"/>
                  </a:lnTo>
                  <a:lnTo>
                    <a:pt x="1078" y="15589"/>
                  </a:lnTo>
                  <a:lnTo>
                    <a:pt x="1108" y="15603"/>
                  </a:lnTo>
                  <a:lnTo>
                    <a:pt x="1138" y="15616"/>
                  </a:lnTo>
                  <a:lnTo>
                    <a:pt x="1167" y="15625"/>
                  </a:lnTo>
                  <a:lnTo>
                    <a:pt x="1195" y="15633"/>
                  </a:lnTo>
                  <a:lnTo>
                    <a:pt x="1220" y="15640"/>
                  </a:lnTo>
                  <a:lnTo>
                    <a:pt x="1242" y="15644"/>
                  </a:lnTo>
                  <a:lnTo>
                    <a:pt x="1262" y="15647"/>
                  </a:lnTo>
                  <a:lnTo>
                    <a:pt x="1289" y="15651"/>
                  </a:lnTo>
                  <a:lnTo>
                    <a:pt x="1300" y="15652"/>
                  </a:lnTo>
                  <a:lnTo>
                    <a:pt x="10759" y="15652"/>
                  </a:lnTo>
                  <a:lnTo>
                    <a:pt x="10860" y="15634"/>
                  </a:lnTo>
                  <a:lnTo>
                    <a:pt x="10951" y="15611"/>
                  </a:lnTo>
                  <a:lnTo>
                    <a:pt x="11033" y="15586"/>
                  </a:lnTo>
                  <a:lnTo>
                    <a:pt x="11106" y="15557"/>
                  </a:lnTo>
                  <a:lnTo>
                    <a:pt x="11171" y="15525"/>
                  </a:lnTo>
                  <a:lnTo>
                    <a:pt x="11227" y="15490"/>
                  </a:lnTo>
                  <a:lnTo>
                    <a:pt x="11276" y="15452"/>
                  </a:lnTo>
                  <a:lnTo>
                    <a:pt x="11318" y="15413"/>
                  </a:lnTo>
                  <a:lnTo>
                    <a:pt x="11353" y="15370"/>
                  </a:lnTo>
                  <a:lnTo>
                    <a:pt x="11382" y="15327"/>
                  </a:lnTo>
                  <a:lnTo>
                    <a:pt x="11405" y="15282"/>
                  </a:lnTo>
                  <a:lnTo>
                    <a:pt x="11423" y="15237"/>
                  </a:lnTo>
                  <a:lnTo>
                    <a:pt x="11435" y="15190"/>
                  </a:lnTo>
                  <a:lnTo>
                    <a:pt x="11443" y="15143"/>
                  </a:lnTo>
                  <a:lnTo>
                    <a:pt x="11447" y="15095"/>
                  </a:lnTo>
                  <a:lnTo>
                    <a:pt x="11447" y="15048"/>
                  </a:lnTo>
                  <a:lnTo>
                    <a:pt x="11444" y="15002"/>
                  </a:lnTo>
                  <a:lnTo>
                    <a:pt x="11437" y="14957"/>
                  </a:lnTo>
                  <a:lnTo>
                    <a:pt x="11429" y="14912"/>
                  </a:lnTo>
                  <a:lnTo>
                    <a:pt x="11418" y="14869"/>
                  </a:lnTo>
                  <a:lnTo>
                    <a:pt x="11406" y="14827"/>
                  </a:lnTo>
                  <a:lnTo>
                    <a:pt x="11393" y="14788"/>
                  </a:lnTo>
                  <a:lnTo>
                    <a:pt x="11378" y="14751"/>
                  </a:lnTo>
                  <a:lnTo>
                    <a:pt x="11364" y="14717"/>
                  </a:lnTo>
                  <a:lnTo>
                    <a:pt x="11350" y="14685"/>
                  </a:lnTo>
                  <a:lnTo>
                    <a:pt x="11335" y="14657"/>
                  </a:lnTo>
                  <a:lnTo>
                    <a:pt x="11323" y="14632"/>
                  </a:lnTo>
                  <a:lnTo>
                    <a:pt x="11311" y="14611"/>
                  </a:lnTo>
                  <a:lnTo>
                    <a:pt x="11294" y="14582"/>
                  </a:lnTo>
                  <a:lnTo>
                    <a:pt x="11287" y="14571"/>
                  </a:lnTo>
                  <a:lnTo>
                    <a:pt x="7110" y="5930"/>
                  </a:lnTo>
                  <a:lnTo>
                    <a:pt x="7098" y="960"/>
                  </a:lnTo>
                  <a:close/>
                </a:path>
              </a:pathLst>
            </a:custGeom>
            <a:solidFill>
              <a:srgbClr val="7F7F7F">
                <a:lumMod val="75000"/>
              </a:srgbClr>
            </a:solid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nvGrpSpPr>
          <p:cNvPr id="41" name="Group 40"/>
          <p:cNvGrpSpPr/>
          <p:nvPr/>
        </p:nvGrpSpPr>
        <p:grpSpPr>
          <a:xfrm>
            <a:off x="2178554" y="4477064"/>
            <a:ext cx="1003204" cy="752403"/>
            <a:chOff x="1680894" y="3709558"/>
            <a:chExt cx="752403" cy="752403"/>
          </a:xfrm>
        </p:grpSpPr>
        <p:sp>
          <p:nvSpPr>
            <p:cNvPr id="42" name="Oval 41"/>
            <p:cNvSpPr/>
            <p:nvPr/>
          </p:nvSpPr>
          <p:spPr>
            <a:xfrm>
              <a:off x="1680894" y="3709558"/>
              <a:ext cx="752403" cy="752403"/>
            </a:xfrm>
            <a:prstGeom prst="ellipse">
              <a:avLst/>
            </a:prstGeom>
            <a:solidFill>
              <a:srgbClr val="FFFFFF"/>
            </a:solidFill>
            <a:ln w="57150" cap="flat" cmpd="sng" algn="ctr">
              <a:solidFill>
                <a:srgbClr val="2E5F1B"/>
              </a:solidFill>
              <a:prstDash val="solid"/>
            </a:ln>
            <a:effectLst/>
          </p:spPr>
          <p:txBody>
            <a:bodyPr rtlCol="0" anchor="ctr"/>
            <a:lstStyle/>
            <a:p>
              <a:pPr algn="ctr">
                <a:defRPr/>
              </a:pPr>
              <a:endParaRPr lang="en-US" sz="2400" kern="0" dirty="0">
                <a:solidFill>
                  <a:srgbClr val="FFFFFF"/>
                </a:solidFill>
              </a:endParaRPr>
            </a:p>
          </p:txBody>
        </p:sp>
        <p:grpSp>
          <p:nvGrpSpPr>
            <p:cNvPr id="43" name="Group 108"/>
            <p:cNvGrpSpPr/>
            <p:nvPr/>
          </p:nvGrpSpPr>
          <p:grpSpPr>
            <a:xfrm>
              <a:off x="1866581" y="3932562"/>
              <a:ext cx="380998" cy="306386"/>
              <a:chOff x="4791145" y="2215724"/>
              <a:chExt cx="705315" cy="567191"/>
            </a:xfrm>
            <a:solidFill>
              <a:srgbClr val="7F7F7F">
                <a:lumMod val="75000"/>
              </a:srgbClr>
            </a:solidFill>
          </p:grpSpPr>
          <p:sp>
            <p:nvSpPr>
              <p:cNvPr id="44" name="Freeform 47"/>
              <p:cNvSpPr>
                <a:spLocks/>
              </p:cNvSpPr>
              <p:nvPr/>
            </p:nvSpPr>
            <p:spPr bwMode="auto">
              <a:xfrm>
                <a:off x="5043883" y="2445917"/>
                <a:ext cx="202778" cy="202778"/>
              </a:xfrm>
              <a:custGeom>
                <a:avLst/>
                <a:gdLst>
                  <a:gd name="T0" fmla="*/ 98 w 138"/>
                  <a:gd name="T1" fmla="*/ 0 h 138"/>
                  <a:gd name="T2" fmla="*/ 40 w 138"/>
                  <a:gd name="T3" fmla="*/ 0 h 138"/>
                  <a:gd name="T4" fmla="*/ 40 w 138"/>
                  <a:gd name="T5" fmla="*/ 40 h 138"/>
                  <a:gd name="T6" fmla="*/ 0 w 138"/>
                  <a:gd name="T7" fmla="*/ 40 h 138"/>
                  <a:gd name="T8" fmla="*/ 0 w 138"/>
                  <a:gd name="T9" fmla="*/ 98 h 138"/>
                  <a:gd name="T10" fmla="*/ 40 w 138"/>
                  <a:gd name="T11" fmla="*/ 98 h 138"/>
                  <a:gd name="T12" fmla="*/ 40 w 138"/>
                  <a:gd name="T13" fmla="*/ 138 h 138"/>
                  <a:gd name="T14" fmla="*/ 98 w 138"/>
                  <a:gd name="T15" fmla="*/ 138 h 138"/>
                  <a:gd name="T16" fmla="*/ 98 w 138"/>
                  <a:gd name="T17" fmla="*/ 98 h 138"/>
                  <a:gd name="T18" fmla="*/ 138 w 138"/>
                  <a:gd name="T19" fmla="*/ 98 h 138"/>
                  <a:gd name="T20" fmla="*/ 138 w 138"/>
                  <a:gd name="T21" fmla="*/ 40 h 138"/>
                  <a:gd name="T22" fmla="*/ 98 w 138"/>
                  <a:gd name="T23" fmla="*/ 40 h 138"/>
                  <a:gd name="T24" fmla="*/ 98 w 138"/>
                  <a:gd name="T2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38">
                    <a:moveTo>
                      <a:pt x="98" y="0"/>
                    </a:moveTo>
                    <a:lnTo>
                      <a:pt x="40" y="0"/>
                    </a:lnTo>
                    <a:lnTo>
                      <a:pt x="40" y="40"/>
                    </a:lnTo>
                    <a:lnTo>
                      <a:pt x="0" y="40"/>
                    </a:lnTo>
                    <a:lnTo>
                      <a:pt x="0" y="98"/>
                    </a:lnTo>
                    <a:lnTo>
                      <a:pt x="40" y="98"/>
                    </a:lnTo>
                    <a:lnTo>
                      <a:pt x="40" y="138"/>
                    </a:lnTo>
                    <a:lnTo>
                      <a:pt x="98" y="138"/>
                    </a:lnTo>
                    <a:lnTo>
                      <a:pt x="98" y="98"/>
                    </a:lnTo>
                    <a:lnTo>
                      <a:pt x="138" y="98"/>
                    </a:lnTo>
                    <a:lnTo>
                      <a:pt x="138" y="40"/>
                    </a:lnTo>
                    <a:lnTo>
                      <a:pt x="98" y="40"/>
                    </a:lnTo>
                    <a:lnTo>
                      <a:pt x="98"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45" name="Freeform 48"/>
              <p:cNvSpPr>
                <a:spLocks noEditPoints="1"/>
              </p:cNvSpPr>
              <p:nvPr/>
            </p:nvSpPr>
            <p:spPr bwMode="auto">
              <a:xfrm>
                <a:off x="4791145" y="2215724"/>
                <a:ext cx="705315" cy="567191"/>
              </a:xfrm>
              <a:custGeom>
                <a:avLst/>
                <a:gdLst>
                  <a:gd name="T0" fmla="*/ 332 w 480"/>
                  <a:gd name="T1" fmla="*/ 58 h 386"/>
                  <a:gd name="T2" fmla="*/ 330 w 480"/>
                  <a:gd name="T3" fmla="*/ 46 h 386"/>
                  <a:gd name="T4" fmla="*/ 324 w 480"/>
                  <a:gd name="T5" fmla="*/ 24 h 386"/>
                  <a:gd name="T6" fmla="*/ 314 w 480"/>
                  <a:gd name="T7" fmla="*/ 10 h 386"/>
                  <a:gd name="T8" fmla="*/ 302 w 480"/>
                  <a:gd name="T9" fmla="*/ 2 h 386"/>
                  <a:gd name="T10" fmla="*/ 188 w 480"/>
                  <a:gd name="T11" fmla="*/ 0 h 386"/>
                  <a:gd name="T12" fmla="*/ 180 w 480"/>
                  <a:gd name="T13" fmla="*/ 2 h 386"/>
                  <a:gd name="T14" fmla="*/ 166 w 480"/>
                  <a:gd name="T15" fmla="*/ 10 h 386"/>
                  <a:gd name="T16" fmla="*/ 156 w 480"/>
                  <a:gd name="T17" fmla="*/ 24 h 386"/>
                  <a:gd name="T18" fmla="*/ 152 w 480"/>
                  <a:gd name="T19" fmla="*/ 46 h 386"/>
                  <a:gd name="T20" fmla="*/ 62 w 480"/>
                  <a:gd name="T21" fmla="*/ 58 h 386"/>
                  <a:gd name="T22" fmla="*/ 44 w 480"/>
                  <a:gd name="T23" fmla="*/ 58 h 386"/>
                  <a:gd name="T24" fmla="*/ 20 w 480"/>
                  <a:gd name="T25" fmla="*/ 72 h 386"/>
                  <a:gd name="T26" fmla="*/ 6 w 480"/>
                  <a:gd name="T27" fmla="*/ 96 h 386"/>
                  <a:gd name="T28" fmla="*/ 2 w 480"/>
                  <a:gd name="T29" fmla="*/ 128 h 386"/>
                  <a:gd name="T30" fmla="*/ 0 w 480"/>
                  <a:gd name="T31" fmla="*/ 290 h 386"/>
                  <a:gd name="T32" fmla="*/ 2 w 480"/>
                  <a:gd name="T33" fmla="*/ 308 h 386"/>
                  <a:gd name="T34" fmla="*/ 6 w 480"/>
                  <a:gd name="T35" fmla="*/ 342 h 386"/>
                  <a:gd name="T36" fmla="*/ 20 w 480"/>
                  <a:gd name="T37" fmla="*/ 368 h 386"/>
                  <a:gd name="T38" fmla="*/ 44 w 480"/>
                  <a:gd name="T39" fmla="*/ 384 h 386"/>
                  <a:gd name="T40" fmla="*/ 428 w 480"/>
                  <a:gd name="T41" fmla="*/ 386 h 386"/>
                  <a:gd name="T42" fmla="*/ 444 w 480"/>
                  <a:gd name="T43" fmla="*/ 384 h 386"/>
                  <a:gd name="T44" fmla="*/ 458 w 480"/>
                  <a:gd name="T45" fmla="*/ 378 h 386"/>
                  <a:gd name="T46" fmla="*/ 474 w 480"/>
                  <a:gd name="T47" fmla="*/ 356 h 386"/>
                  <a:gd name="T48" fmla="*/ 480 w 480"/>
                  <a:gd name="T49" fmla="*/ 326 h 386"/>
                  <a:gd name="T50" fmla="*/ 480 w 480"/>
                  <a:gd name="T51" fmla="*/ 148 h 386"/>
                  <a:gd name="T52" fmla="*/ 480 w 480"/>
                  <a:gd name="T53" fmla="*/ 128 h 386"/>
                  <a:gd name="T54" fmla="*/ 476 w 480"/>
                  <a:gd name="T55" fmla="*/ 96 h 386"/>
                  <a:gd name="T56" fmla="*/ 462 w 480"/>
                  <a:gd name="T57" fmla="*/ 72 h 386"/>
                  <a:gd name="T58" fmla="*/ 438 w 480"/>
                  <a:gd name="T59" fmla="*/ 58 h 386"/>
                  <a:gd name="T60" fmla="*/ 420 w 480"/>
                  <a:gd name="T61" fmla="*/ 58 h 386"/>
                  <a:gd name="T62" fmla="*/ 294 w 480"/>
                  <a:gd name="T63" fmla="*/ 16 h 386"/>
                  <a:gd name="T64" fmla="*/ 298 w 480"/>
                  <a:gd name="T65" fmla="*/ 16 h 386"/>
                  <a:gd name="T66" fmla="*/ 308 w 480"/>
                  <a:gd name="T67" fmla="*/ 28 h 386"/>
                  <a:gd name="T68" fmla="*/ 316 w 480"/>
                  <a:gd name="T69" fmla="*/ 58 h 386"/>
                  <a:gd name="T70" fmla="*/ 166 w 480"/>
                  <a:gd name="T71" fmla="*/ 58 h 386"/>
                  <a:gd name="T72" fmla="*/ 174 w 480"/>
                  <a:gd name="T73" fmla="*/ 28 h 386"/>
                  <a:gd name="T74" fmla="*/ 184 w 480"/>
                  <a:gd name="T75" fmla="*/ 16 h 386"/>
                  <a:gd name="T76" fmla="*/ 188 w 480"/>
                  <a:gd name="T77" fmla="*/ 16 h 386"/>
                  <a:gd name="T78" fmla="*/ 240 w 480"/>
                  <a:gd name="T79" fmla="*/ 318 h 386"/>
                  <a:gd name="T80" fmla="*/ 204 w 480"/>
                  <a:gd name="T81" fmla="*/ 310 h 386"/>
                  <a:gd name="T82" fmla="*/ 172 w 480"/>
                  <a:gd name="T83" fmla="*/ 288 h 386"/>
                  <a:gd name="T84" fmla="*/ 152 w 480"/>
                  <a:gd name="T85" fmla="*/ 258 h 386"/>
                  <a:gd name="T86" fmla="*/ 144 w 480"/>
                  <a:gd name="T87" fmla="*/ 222 h 386"/>
                  <a:gd name="T88" fmla="*/ 146 w 480"/>
                  <a:gd name="T89" fmla="*/ 202 h 386"/>
                  <a:gd name="T90" fmla="*/ 162 w 480"/>
                  <a:gd name="T91" fmla="*/ 168 h 386"/>
                  <a:gd name="T92" fmla="*/ 188 w 480"/>
                  <a:gd name="T93" fmla="*/ 142 h 386"/>
                  <a:gd name="T94" fmla="*/ 222 w 480"/>
                  <a:gd name="T95" fmla="*/ 128 h 386"/>
                  <a:gd name="T96" fmla="*/ 240 w 480"/>
                  <a:gd name="T97" fmla="*/ 126 h 386"/>
                  <a:gd name="T98" fmla="*/ 278 w 480"/>
                  <a:gd name="T99" fmla="*/ 132 h 386"/>
                  <a:gd name="T100" fmla="*/ 308 w 480"/>
                  <a:gd name="T101" fmla="*/ 154 h 386"/>
                  <a:gd name="T102" fmla="*/ 330 w 480"/>
                  <a:gd name="T103" fmla="*/ 184 h 386"/>
                  <a:gd name="T104" fmla="*/ 336 w 480"/>
                  <a:gd name="T105" fmla="*/ 222 h 386"/>
                  <a:gd name="T106" fmla="*/ 334 w 480"/>
                  <a:gd name="T107" fmla="*/ 240 h 386"/>
                  <a:gd name="T108" fmla="*/ 320 w 480"/>
                  <a:gd name="T109" fmla="*/ 274 h 386"/>
                  <a:gd name="T110" fmla="*/ 294 w 480"/>
                  <a:gd name="T111" fmla="*/ 300 h 386"/>
                  <a:gd name="T112" fmla="*/ 260 w 480"/>
                  <a:gd name="T113" fmla="*/ 316 h 386"/>
                  <a:gd name="T114" fmla="*/ 240 w 480"/>
                  <a:gd name="T115" fmla="*/ 318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0" h="386">
                    <a:moveTo>
                      <a:pt x="420" y="58"/>
                    </a:moveTo>
                    <a:lnTo>
                      <a:pt x="332" y="58"/>
                    </a:lnTo>
                    <a:lnTo>
                      <a:pt x="332" y="58"/>
                    </a:lnTo>
                    <a:lnTo>
                      <a:pt x="330" y="46"/>
                    </a:lnTo>
                    <a:lnTo>
                      <a:pt x="328" y="34"/>
                    </a:lnTo>
                    <a:lnTo>
                      <a:pt x="324" y="24"/>
                    </a:lnTo>
                    <a:lnTo>
                      <a:pt x="320" y="16"/>
                    </a:lnTo>
                    <a:lnTo>
                      <a:pt x="314" y="10"/>
                    </a:lnTo>
                    <a:lnTo>
                      <a:pt x="308" y="4"/>
                    </a:lnTo>
                    <a:lnTo>
                      <a:pt x="302" y="2"/>
                    </a:lnTo>
                    <a:lnTo>
                      <a:pt x="294" y="0"/>
                    </a:lnTo>
                    <a:lnTo>
                      <a:pt x="188" y="0"/>
                    </a:lnTo>
                    <a:lnTo>
                      <a:pt x="188" y="0"/>
                    </a:lnTo>
                    <a:lnTo>
                      <a:pt x="180" y="2"/>
                    </a:lnTo>
                    <a:lnTo>
                      <a:pt x="172" y="4"/>
                    </a:lnTo>
                    <a:lnTo>
                      <a:pt x="166" y="10"/>
                    </a:lnTo>
                    <a:lnTo>
                      <a:pt x="162" y="16"/>
                    </a:lnTo>
                    <a:lnTo>
                      <a:pt x="156" y="24"/>
                    </a:lnTo>
                    <a:lnTo>
                      <a:pt x="154" y="34"/>
                    </a:lnTo>
                    <a:lnTo>
                      <a:pt x="152" y="46"/>
                    </a:lnTo>
                    <a:lnTo>
                      <a:pt x="150" y="58"/>
                    </a:lnTo>
                    <a:lnTo>
                      <a:pt x="62" y="58"/>
                    </a:lnTo>
                    <a:lnTo>
                      <a:pt x="62" y="58"/>
                    </a:lnTo>
                    <a:lnTo>
                      <a:pt x="44" y="58"/>
                    </a:lnTo>
                    <a:lnTo>
                      <a:pt x="30" y="64"/>
                    </a:lnTo>
                    <a:lnTo>
                      <a:pt x="20" y="72"/>
                    </a:lnTo>
                    <a:lnTo>
                      <a:pt x="12" y="82"/>
                    </a:lnTo>
                    <a:lnTo>
                      <a:pt x="6" y="96"/>
                    </a:lnTo>
                    <a:lnTo>
                      <a:pt x="2" y="112"/>
                    </a:lnTo>
                    <a:lnTo>
                      <a:pt x="2" y="128"/>
                    </a:lnTo>
                    <a:lnTo>
                      <a:pt x="0" y="148"/>
                    </a:lnTo>
                    <a:lnTo>
                      <a:pt x="0" y="290"/>
                    </a:lnTo>
                    <a:lnTo>
                      <a:pt x="0" y="290"/>
                    </a:lnTo>
                    <a:lnTo>
                      <a:pt x="2" y="308"/>
                    </a:lnTo>
                    <a:lnTo>
                      <a:pt x="2" y="326"/>
                    </a:lnTo>
                    <a:lnTo>
                      <a:pt x="6" y="342"/>
                    </a:lnTo>
                    <a:lnTo>
                      <a:pt x="12" y="356"/>
                    </a:lnTo>
                    <a:lnTo>
                      <a:pt x="20" y="368"/>
                    </a:lnTo>
                    <a:lnTo>
                      <a:pt x="30" y="378"/>
                    </a:lnTo>
                    <a:lnTo>
                      <a:pt x="44" y="384"/>
                    </a:lnTo>
                    <a:lnTo>
                      <a:pt x="62" y="386"/>
                    </a:lnTo>
                    <a:lnTo>
                      <a:pt x="428" y="386"/>
                    </a:lnTo>
                    <a:lnTo>
                      <a:pt x="428" y="386"/>
                    </a:lnTo>
                    <a:lnTo>
                      <a:pt x="444" y="384"/>
                    </a:lnTo>
                    <a:lnTo>
                      <a:pt x="452" y="380"/>
                    </a:lnTo>
                    <a:lnTo>
                      <a:pt x="458" y="378"/>
                    </a:lnTo>
                    <a:lnTo>
                      <a:pt x="468" y="368"/>
                    </a:lnTo>
                    <a:lnTo>
                      <a:pt x="474" y="356"/>
                    </a:lnTo>
                    <a:lnTo>
                      <a:pt x="478" y="342"/>
                    </a:lnTo>
                    <a:lnTo>
                      <a:pt x="480" y="326"/>
                    </a:lnTo>
                    <a:lnTo>
                      <a:pt x="480" y="290"/>
                    </a:lnTo>
                    <a:lnTo>
                      <a:pt x="480" y="148"/>
                    </a:lnTo>
                    <a:lnTo>
                      <a:pt x="480" y="148"/>
                    </a:lnTo>
                    <a:lnTo>
                      <a:pt x="480" y="128"/>
                    </a:lnTo>
                    <a:lnTo>
                      <a:pt x="478" y="112"/>
                    </a:lnTo>
                    <a:lnTo>
                      <a:pt x="476" y="96"/>
                    </a:lnTo>
                    <a:lnTo>
                      <a:pt x="470" y="82"/>
                    </a:lnTo>
                    <a:lnTo>
                      <a:pt x="462" y="72"/>
                    </a:lnTo>
                    <a:lnTo>
                      <a:pt x="452" y="64"/>
                    </a:lnTo>
                    <a:lnTo>
                      <a:pt x="438" y="58"/>
                    </a:lnTo>
                    <a:lnTo>
                      <a:pt x="420" y="58"/>
                    </a:lnTo>
                    <a:lnTo>
                      <a:pt x="420" y="58"/>
                    </a:lnTo>
                    <a:close/>
                    <a:moveTo>
                      <a:pt x="188" y="16"/>
                    </a:moveTo>
                    <a:lnTo>
                      <a:pt x="294" y="16"/>
                    </a:lnTo>
                    <a:lnTo>
                      <a:pt x="294" y="16"/>
                    </a:lnTo>
                    <a:lnTo>
                      <a:pt x="298" y="16"/>
                    </a:lnTo>
                    <a:lnTo>
                      <a:pt x="302" y="20"/>
                    </a:lnTo>
                    <a:lnTo>
                      <a:pt x="308" y="28"/>
                    </a:lnTo>
                    <a:lnTo>
                      <a:pt x="314" y="40"/>
                    </a:lnTo>
                    <a:lnTo>
                      <a:pt x="316" y="58"/>
                    </a:lnTo>
                    <a:lnTo>
                      <a:pt x="166" y="58"/>
                    </a:lnTo>
                    <a:lnTo>
                      <a:pt x="166" y="58"/>
                    </a:lnTo>
                    <a:lnTo>
                      <a:pt x="168" y="40"/>
                    </a:lnTo>
                    <a:lnTo>
                      <a:pt x="174" y="28"/>
                    </a:lnTo>
                    <a:lnTo>
                      <a:pt x="180" y="20"/>
                    </a:lnTo>
                    <a:lnTo>
                      <a:pt x="184" y="16"/>
                    </a:lnTo>
                    <a:lnTo>
                      <a:pt x="188" y="16"/>
                    </a:lnTo>
                    <a:lnTo>
                      <a:pt x="188" y="16"/>
                    </a:lnTo>
                    <a:close/>
                    <a:moveTo>
                      <a:pt x="240" y="318"/>
                    </a:moveTo>
                    <a:lnTo>
                      <a:pt x="240" y="318"/>
                    </a:lnTo>
                    <a:lnTo>
                      <a:pt x="222" y="316"/>
                    </a:lnTo>
                    <a:lnTo>
                      <a:pt x="204" y="310"/>
                    </a:lnTo>
                    <a:lnTo>
                      <a:pt x="188" y="300"/>
                    </a:lnTo>
                    <a:lnTo>
                      <a:pt x="172" y="288"/>
                    </a:lnTo>
                    <a:lnTo>
                      <a:pt x="162" y="274"/>
                    </a:lnTo>
                    <a:lnTo>
                      <a:pt x="152" y="258"/>
                    </a:lnTo>
                    <a:lnTo>
                      <a:pt x="146" y="240"/>
                    </a:lnTo>
                    <a:lnTo>
                      <a:pt x="144" y="222"/>
                    </a:lnTo>
                    <a:lnTo>
                      <a:pt x="144" y="222"/>
                    </a:lnTo>
                    <a:lnTo>
                      <a:pt x="146" y="202"/>
                    </a:lnTo>
                    <a:lnTo>
                      <a:pt x="152" y="184"/>
                    </a:lnTo>
                    <a:lnTo>
                      <a:pt x="162" y="168"/>
                    </a:lnTo>
                    <a:lnTo>
                      <a:pt x="172" y="154"/>
                    </a:lnTo>
                    <a:lnTo>
                      <a:pt x="188" y="142"/>
                    </a:lnTo>
                    <a:lnTo>
                      <a:pt x="204" y="132"/>
                    </a:lnTo>
                    <a:lnTo>
                      <a:pt x="222" y="128"/>
                    </a:lnTo>
                    <a:lnTo>
                      <a:pt x="240" y="126"/>
                    </a:lnTo>
                    <a:lnTo>
                      <a:pt x="240" y="126"/>
                    </a:lnTo>
                    <a:lnTo>
                      <a:pt x="260" y="128"/>
                    </a:lnTo>
                    <a:lnTo>
                      <a:pt x="278" y="132"/>
                    </a:lnTo>
                    <a:lnTo>
                      <a:pt x="294" y="142"/>
                    </a:lnTo>
                    <a:lnTo>
                      <a:pt x="308" y="154"/>
                    </a:lnTo>
                    <a:lnTo>
                      <a:pt x="320" y="168"/>
                    </a:lnTo>
                    <a:lnTo>
                      <a:pt x="330" y="184"/>
                    </a:lnTo>
                    <a:lnTo>
                      <a:pt x="334" y="202"/>
                    </a:lnTo>
                    <a:lnTo>
                      <a:pt x="336" y="222"/>
                    </a:lnTo>
                    <a:lnTo>
                      <a:pt x="336" y="222"/>
                    </a:lnTo>
                    <a:lnTo>
                      <a:pt x="334" y="240"/>
                    </a:lnTo>
                    <a:lnTo>
                      <a:pt x="330" y="258"/>
                    </a:lnTo>
                    <a:lnTo>
                      <a:pt x="320" y="274"/>
                    </a:lnTo>
                    <a:lnTo>
                      <a:pt x="308" y="288"/>
                    </a:lnTo>
                    <a:lnTo>
                      <a:pt x="294" y="300"/>
                    </a:lnTo>
                    <a:lnTo>
                      <a:pt x="278" y="310"/>
                    </a:lnTo>
                    <a:lnTo>
                      <a:pt x="260" y="316"/>
                    </a:lnTo>
                    <a:lnTo>
                      <a:pt x="240" y="318"/>
                    </a:lnTo>
                    <a:lnTo>
                      <a:pt x="240" y="318"/>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46" name="Group 45"/>
          <p:cNvGrpSpPr/>
          <p:nvPr/>
        </p:nvGrpSpPr>
        <p:grpSpPr>
          <a:xfrm>
            <a:off x="1300750" y="2784156"/>
            <a:ext cx="1003204" cy="752403"/>
            <a:chOff x="1022541" y="2016650"/>
            <a:chExt cx="752403" cy="752403"/>
          </a:xfrm>
        </p:grpSpPr>
        <p:sp>
          <p:nvSpPr>
            <p:cNvPr id="47" name="Oval 46"/>
            <p:cNvSpPr/>
            <p:nvPr/>
          </p:nvSpPr>
          <p:spPr>
            <a:xfrm rot="21242220">
              <a:off x="1022541" y="2016650"/>
              <a:ext cx="752403" cy="752403"/>
            </a:xfrm>
            <a:prstGeom prst="ellipse">
              <a:avLst/>
            </a:prstGeom>
            <a:solidFill>
              <a:srgbClr val="FFFFFF"/>
            </a:solidFill>
            <a:ln w="57150" cap="flat" cmpd="sng" algn="ctr">
              <a:solidFill>
                <a:srgbClr val="36C323"/>
              </a:solidFill>
              <a:prstDash val="solid"/>
            </a:ln>
            <a:effectLst/>
          </p:spPr>
          <p:txBody>
            <a:bodyPr rtlCol="0" anchor="ctr"/>
            <a:lstStyle/>
            <a:p>
              <a:pPr algn="ctr">
                <a:defRPr/>
              </a:pPr>
              <a:endParaRPr lang="en-US" sz="2400" kern="0" dirty="0">
                <a:solidFill>
                  <a:srgbClr val="FFFFFF"/>
                </a:solidFill>
              </a:endParaRPr>
            </a:p>
          </p:txBody>
        </p:sp>
        <p:grpSp>
          <p:nvGrpSpPr>
            <p:cNvPr id="48" name="Group 111"/>
            <p:cNvGrpSpPr/>
            <p:nvPr/>
          </p:nvGrpSpPr>
          <p:grpSpPr>
            <a:xfrm>
              <a:off x="1219209" y="2198796"/>
              <a:ext cx="403547" cy="296762"/>
              <a:chOff x="4712360" y="1010283"/>
              <a:chExt cx="618754" cy="455020"/>
            </a:xfrm>
            <a:solidFill>
              <a:srgbClr val="7F7F7F">
                <a:lumMod val="75000"/>
              </a:srgbClr>
            </a:solidFill>
          </p:grpSpPr>
          <p:sp>
            <p:nvSpPr>
              <p:cNvPr id="49" name="Freeform 57"/>
              <p:cNvSpPr>
                <a:spLocks/>
              </p:cNvSpPr>
              <p:nvPr/>
            </p:nvSpPr>
            <p:spPr bwMode="auto">
              <a:xfrm>
                <a:off x="4909565" y="1321470"/>
                <a:ext cx="382651" cy="143833"/>
              </a:xfrm>
              <a:custGeom>
                <a:avLst/>
                <a:gdLst>
                  <a:gd name="T0" fmla="*/ 0 w 2117"/>
                  <a:gd name="T1" fmla="*/ 0 h 797"/>
                  <a:gd name="T2" fmla="*/ 2117 w 2117"/>
                  <a:gd name="T3" fmla="*/ 0 h 797"/>
                  <a:gd name="T4" fmla="*/ 2105 w 2117"/>
                  <a:gd name="T5" fmla="*/ 40 h 797"/>
                  <a:gd name="T6" fmla="*/ 2092 w 2117"/>
                  <a:gd name="T7" fmla="*/ 77 h 797"/>
                  <a:gd name="T8" fmla="*/ 2080 w 2117"/>
                  <a:gd name="T9" fmla="*/ 112 h 797"/>
                  <a:gd name="T10" fmla="*/ 2065 w 2117"/>
                  <a:gd name="T11" fmla="*/ 147 h 797"/>
                  <a:gd name="T12" fmla="*/ 2036 w 2117"/>
                  <a:gd name="T13" fmla="*/ 198 h 797"/>
                  <a:gd name="T14" fmla="*/ 2004 w 2117"/>
                  <a:gd name="T15" fmla="*/ 245 h 797"/>
                  <a:gd name="T16" fmla="*/ 1968 w 2117"/>
                  <a:gd name="T17" fmla="*/ 291 h 797"/>
                  <a:gd name="T18" fmla="*/ 1930 w 2117"/>
                  <a:gd name="T19" fmla="*/ 336 h 797"/>
                  <a:gd name="T20" fmla="*/ 1892 w 2117"/>
                  <a:gd name="T21" fmla="*/ 378 h 797"/>
                  <a:gd name="T22" fmla="*/ 1851 w 2117"/>
                  <a:gd name="T23" fmla="*/ 420 h 797"/>
                  <a:gd name="T24" fmla="*/ 1809 w 2117"/>
                  <a:gd name="T25" fmla="*/ 462 h 797"/>
                  <a:gd name="T26" fmla="*/ 1768 w 2117"/>
                  <a:gd name="T27" fmla="*/ 502 h 797"/>
                  <a:gd name="T28" fmla="*/ 1726 w 2117"/>
                  <a:gd name="T29" fmla="*/ 541 h 797"/>
                  <a:gd name="T30" fmla="*/ 1685 w 2117"/>
                  <a:gd name="T31" fmla="*/ 581 h 797"/>
                  <a:gd name="T32" fmla="*/ 1641 w 2117"/>
                  <a:gd name="T33" fmla="*/ 618 h 797"/>
                  <a:gd name="T34" fmla="*/ 1618 w 2117"/>
                  <a:gd name="T35" fmla="*/ 640 h 797"/>
                  <a:gd name="T36" fmla="*/ 1601 w 2117"/>
                  <a:gd name="T37" fmla="*/ 663 h 797"/>
                  <a:gd name="T38" fmla="*/ 1590 w 2117"/>
                  <a:gd name="T39" fmla="*/ 688 h 797"/>
                  <a:gd name="T40" fmla="*/ 1582 w 2117"/>
                  <a:gd name="T41" fmla="*/ 713 h 797"/>
                  <a:gd name="T42" fmla="*/ 1580 w 2117"/>
                  <a:gd name="T43" fmla="*/ 740 h 797"/>
                  <a:gd name="T44" fmla="*/ 1582 w 2117"/>
                  <a:gd name="T45" fmla="*/ 768 h 797"/>
                  <a:gd name="T46" fmla="*/ 1586 w 2117"/>
                  <a:gd name="T47" fmla="*/ 797 h 797"/>
                  <a:gd name="T48" fmla="*/ 527 w 2117"/>
                  <a:gd name="T49" fmla="*/ 797 h 797"/>
                  <a:gd name="T50" fmla="*/ 530 w 2117"/>
                  <a:gd name="T51" fmla="*/ 766 h 797"/>
                  <a:gd name="T52" fmla="*/ 529 w 2117"/>
                  <a:gd name="T53" fmla="*/ 738 h 797"/>
                  <a:gd name="T54" fmla="*/ 523 w 2117"/>
                  <a:gd name="T55" fmla="*/ 712 h 797"/>
                  <a:gd name="T56" fmla="*/ 514 w 2117"/>
                  <a:gd name="T57" fmla="*/ 688 h 797"/>
                  <a:gd name="T58" fmla="*/ 501 w 2117"/>
                  <a:gd name="T59" fmla="*/ 665 h 797"/>
                  <a:gd name="T60" fmla="*/ 484 w 2117"/>
                  <a:gd name="T61" fmla="*/ 643 h 797"/>
                  <a:gd name="T62" fmla="*/ 467 w 2117"/>
                  <a:gd name="T63" fmla="*/ 622 h 797"/>
                  <a:gd name="T64" fmla="*/ 447 w 2117"/>
                  <a:gd name="T65" fmla="*/ 602 h 797"/>
                  <a:gd name="T66" fmla="*/ 427 w 2117"/>
                  <a:gd name="T67" fmla="*/ 582 h 797"/>
                  <a:gd name="T68" fmla="*/ 322 w 2117"/>
                  <a:gd name="T69" fmla="*/ 478 h 797"/>
                  <a:gd name="T70" fmla="*/ 220 w 2117"/>
                  <a:gd name="T71" fmla="*/ 372 h 797"/>
                  <a:gd name="T72" fmla="*/ 121 w 2117"/>
                  <a:gd name="T73" fmla="*/ 264 h 797"/>
                  <a:gd name="T74" fmla="*/ 93 w 2117"/>
                  <a:gd name="T75" fmla="*/ 231 h 797"/>
                  <a:gd name="T76" fmla="*/ 68 w 2117"/>
                  <a:gd name="T77" fmla="*/ 197 h 797"/>
                  <a:gd name="T78" fmla="*/ 46 w 2117"/>
                  <a:gd name="T79" fmla="*/ 160 h 797"/>
                  <a:gd name="T80" fmla="*/ 28 w 2117"/>
                  <a:gd name="T81" fmla="*/ 121 h 797"/>
                  <a:gd name="T82" fmla="*/ 13 w 2117"/>
                  <a:gd name="T83" fmla="*/ 80 h 797"/>
                  <a:gd name="T84" fmla="*/ 3 w 2117"/>
                  <a:gd name="T85" fmla="*/ 38 h 797"/>
                  <a:gd name="T86" fmla="*/ 1 w 2117"/>
                  <a:gd name="T87" fmla="*/ 27 h 797"/>
                  <a:gd name="T88" fmla="*/ 1 w 2117"/>
                  <a:gd name="T89" fmla="*/ 15 h 797"/>
                  <a:gd name="T90" fmla="*/ 0 w 2117"/>
                  <a:gd name="T91" fmla="*/ 0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17" h="797">
                    <a:moveTo>
                      <a:pt x="0" y="0"/>
                    </a:moveTo>
                    <a:lnTo>
                      <a:pt x="2117" y="0"/>
                    </a:lnTo>
                    <a:lnTo>
                      <a:pt x="2105" y="40"/>
                    </a:lnTo>
                    <a:lnTo>
                      <a:pt x="2092" y="77"/>
                    </a:lnTo>
                    <a:lnTo>
                      <a:pt x="2080" y="112"/>
                    </a:lnTo>
                    <a:lnTo>
                      <a:pt x="2065" y="147"/>
                    </a:lnTo>
                    <a:lnTo>
                      <a:pt x="2036" y="198"/>
                    </a:lnTo>
                    <a:lnTo>
                      <a:pt x="2004" y="245"/>
                    </a:lnTo>
                    <a:lnTo>
                      <a:pt x="1968" y="291"/>
                    </a:lnTo>
                    <a:lnTo>
                      <a:pt x="1930" y="336"/>
                    </a:lnTo>
                    <a:lnTo>
                      <a:pt x="1892" y="378"/>
                    </a:lnTo>
                    <a:lnTo>
                      <a:pt x="1851" y="420"/>
                    </a:lnTo>
                    <a:lnTo>
                      <a:pt x="1809" y="462"/>
                    </a:lnTo>
                    <a:lnTo>
                      <a:pt x="1768" y="502"/>
                    </a:lnTo>
                    <a:lnTo>
                      <a:pt x="1726" y="541"/>
                    </a:lnTo>
                    <a:lnTo>
                      <a:pt x="1685" y="581"/>
                    </a:lnTo>
                    <a:lnTo>
                      <a:pt x="1641" y="618"/>
                    </a:lnTo>
                    <a:lnTo>
                      <a:pt x="1618" y="640"/>
                    </a:lnTo>
                    <a:lnTo>
                      <a:pt x="1601" y="663"/>
                    </a:lnTo>
                    <a:lnTo>
                      <a:pt x="1590" y="688"/>
                    </a:lnTo>
                    <a:lnTo>
                      <a:pt x="1582" y="713"/>
                    </a:lnTo>
                    <a:lnTo>
                      <a:pt x="1580" y="740"/>
                    </a:lnTo>
                    <a:lnTo>
                      <a:pt x="1582" y="768"/>
                    </a:lnTo>
                    <a:lnTo>
                      <a:pt x="1586" y="797"/>
                    </a:lnTo>
                    <a:lnTo>
                      <a:pt x="527" y="797"/>
                    </a:lnTo>
                    <a:lnTo>
                      <a:pt x="530" y="766"/>
                    </a:lnTo>
                    <a:lnTo>
                      <a:pt x="529" y="738"/>
                    </a:lnTo>
                    <a:lnTo>
                      <a:pt x="523" y="712"/>
                    </a:lnTo>
                    <a:lnTo>
                      <a:pt x="514" y="688"/>
                    </a:lnTo>
                    <a:lnTo>
                      <a:pt x="501" y="665"/>
                    </a:lnTo>
                    <a:lnTo>
                      <a:pt x="484" y="643"/>
                    </a:lnTo>
                    <a:lnTo>
                      <a:pt x="467" y="622"/>
                    </a:lnTo>
                    <a:lnTo>
                      <a:pt x="447" y="602"/>
                    </a:lnTo>
                    <a:lnTo>
                      <a:pt x="427" y="582"/>
                    </a:lnTo>
                    <a:lnTo>
                      <a:pt x="322" y="478"/>
                    </a:lnTo>
                    <a:lnTo>
                      <a:pt x="220" y="372"/>
                    </a:lnTo>
                    <a:lnTo>
                      <a:pt x="121" y="264"/>
                    </a:lnTo>
                    <a:lnTo>
                      <a:pt x="93" y="231"/>
                    </a:lnTo>
                    <a:lnTo>
                      <a:pt x="68" y="197"/>
                    </a:lnTo>
                    <a:lnTo>
                      <a:pt x="46" y="160"/>
                    </a:lnTo>
                    <a:lnTo>
                      <a:pt x="28" y="121"/>
                    </a:lnTo>
                    <a:lnTo>
                      <a:pt x="13" y="80"/>
                    </a:lnTo>
                    <a:lnTo>
                      <a:pt x="3" y="38"/>
                    </a:lnTo>
                    <a:lnTo>
                      <a:pt x="1" y="27"/>
                    </a:lnTo>
                    <a:lnTo>
                      <a:pt x="1" y="15"/>
                    </a:lnTo>
                    <a:lnTo>
                      <a:pt x="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50" name="Freeform 58"/>
              <p:cNvSpPr>
                <a:spLocks/>
              </p:cNvSpPr>
              <p:nvPr/>
            </p:nvSpPr>
            <p:spPr bwMode="auto">
              <a:xfrm>
                <a:off x="4728643" y="1131501"/>
                <a:ext cx="233390" cy="333802"/>
              </a:xfrm>
              <a:custGeom>
                <a:avLst/>
                <a:gdLst>
                  <a:gd name="T0" fmla="*/ 118 w 1292"/>
                  <a:gd name="T1" fmla="*/ 25 h 1845"/>
                  <a:gd name="T2" fmla="*/ 352 w 1292"/>
                  <a:gd name="T3" fmla="*/ 55 h 1845"/>
                  <a:gd name="T4" fmla="*/ 586 w 1292"/>
                  <a:gd name="T5" fmla="*/ 65 h 1845"/>
                  <a:gd name="T6" fmla="*/ 822 w 1292"/>
                  <a:gd name="T7" fmla="*/ 58 h 1845"/>
                  <a:gd name="T8" fmla="*/ 1056 w 1292"/>
                  <a:gd name="T9" fmla="*/ 42 h 1845"/>
                  <a:gd name="T10" fmla="*/ 1292 w 1292"/>
                  <a:gd name="T11" fmla="*/ 18 h 1845"/>
                  <a:gd name="T12" fmla="*/ 1270 w 1292"/>
                  <a:gd name="T13" fmla="*/ 53 h 1845"/>
                  <a:gd name="T14" fmla="*/ 1016 w 1292"/>
                  <a:gd name="T15" fmla="*/ 418 h 1845"/>
                  <a:gd name="T16" fmla="*/ 766 w 1292"/>
                  <a:gd name="T17" fmla="*/ 781 h 1845"/>
                  <a:gd name="T18" fmla="*/ 760 w 1292"/>
                  <a:gd name="T19" fmla="*/ 815 h 1845"/>
                  <a:gd name="T20" fmla="*/ 745 w 1292"/>
                  <a:gd name="T21" fmla="*/ 860 h 1845"/>
                  <a:gd name="T22" fmla="*/ 725 w 1292"/>
                  <a:gd name="T23" fmla="*/ 901 h 1845"/>
                  <a:gd name="T24" fmla="*/ 711 w 1292"/>
                  <a:gd name="T25" fmla="*/ 926 h 1845"/>
                  <a:gd name="T26" fmla="*/ 703 w 1292"/>
                  <a:gd name="T27" fmla="*/ 1201 h 1845"/>
                  <a:gd name="T28" fmla="*/ 704 w 1292"/>
                  <a:gd name="T29" fmla="*/ 1482 h 1845"/>
                  <a:gd name="T30" fmla="*/ 722 w 1292"/>
                  <a:gd name="T31" fmla="*/ 1523 h 1845"/>
                  <a:gd name="T32" fmla="*/ 752 w 1292"/>
                  <a:gd name="T33" fmla="*/ 1557 h 1845"/>
                  <a:gd name="T34" fmla="*/ 786 w 1292"/>
                  <a:gd name="T35" fmla="*/ 1581 h 1845"/>
                  <a:gd name="T36" fmla="*/ 835 w 1292"/>
                  <a:gd name="T37" fmla="*/ 1611 h 1845"/>
                  <a:gd name="T38" fmla="*/ 869 w 1292"/>
                  <a:gd name="T39" fmla="*/ 1647 h 1845"/>
                  <a:gd name="T40" fmla="*/ 900 w 1292"/>
                  <a:gd name="T41" fmla="*/ 1668 h 1845"/>
                  <a:gd name="T42" fmla="*/ 940 w 1292"/>
                  <a:gd name="T43" fmla="*/ 1675 h 1845"/>
                  <a:gd name="T44" fmla="*/ 971 w 1292"/>
                  <a:gd name="T45" fmla="*/ 1678 h 1845"/>
                  <a:gd name="T46" fmla="*/ 995 w 1292"/>
                  <a:gd name="T47" fmla="*/ 1691 h 1845"/>
                  <a:gd name="T48" fmla="*/ 1010 w 1292"/>
                  <a:gd name="T49" fmla="*/ 1718 h 1845"/>
                  <a:gd name="T50" fmla="*/ 1010 w 1292"/>
                  <a:gd name="T51" fmla="*/ 1746 h 1845"/>
                  <a:gd name="T52" fmla="*/ 995 w 1292"/>
                  <a:gd name="T53" fmla="*/ 1764 h 1845"/>
                  <a:gd name="T54" fmla="*/ 974 w 1292"/>
                  <a:gd name="T55" fmla="*/ 1776 h 1845"/>
                  <a:gd name="T56" fmla="*/ 896 w 1292"/>
                  <a:gd name="T57" fmla="*/ 1803 h 1845"/>
                  <a:gd name="T58" fmla="*/ 759 w 1292"/>
                  <a:gd name="T59" fmla="*/ 1845 h 1845"/>
                  <a:gd name="T60" fmla="*/ 479 w 1292"/>
                  <a:gd name="T61" fmla="*/ 1836 h 1845"/>
                  <a:gd name="T62" fmla="*/ 399 w 1292"/>
                  <a:gd name="T63" fmla="*/ 1815 h 1845"/>
                  <a:gd name="T64" fmla="*/ 336 w 1292"/>
                  <a:gd name="T65" fmla="*/ 1785 h 1845"/>
                  <a:gd name="T66" fmla="*/ 303 w 1292"/>
                  <a:gd name="T67" fmla="*/ 1758 h 1845"/>
                  <a:gd name="T68" fmla="*/ 298 w 1292"/>
                  <a:gd name="T69" fmla="*/ 1736 h 1845"/>
                  <a:gd name="T70" fmla="*/ 300 w 1292"/>
                  <a:gd name="T71" fmla="*/ 1714 h 1845"/>
                  <a:gd name="T72" fmla="*/ 316 w 1292"/>
                  <a:gd name="T73" fmla="*/ 1700 h 1845"/>
                  <a:gd name="T74" fmla="*/ 339 w 1292"/>
                  <a:gd name="T75" fmla="*/ 1692 h 1845"/>
                  <a:gd name="T76" fmla="*/ 379 w 1292"/>
                  <a:gd name="T77" fmla="*/ 1685 h 1845"/>
                  <a:gd name="T78" fmla="*/ 412 w 1292"/>
                  <a:gd name="T79" fmla="*/ 1665 h 1845"/>
                  <a:gd name="T80" fmla="*/ 440 w 1292"/>
                  <a:gd name="T81" fmla="*/ 1638 h 1845"/>
                  <a:gd name="T82" fmla="*/ 473 w 1292"/>
                  <a:gd name="T83" fmla="*/ 1607 h 1845"/>
                  <a:gd name="T84" fmla="*/ 517 w 1292"/>
                  <a:gd name="T85" fmla="*/ 1578 h 1845"/>
                  <a:gd name="T86" fmla="*/ 536 w 1292"/>
                  <a:gd name="T87" fmla="*/ 1562 h 1845"/>
                  <a:gd name="T88" fmla="*/ 558 w 1292"/>
                  <a:gd name="T89" fmla="*/ 1535 h 1845"/>
                  <a:gd name="T90" fmla="*/ 580 w 1292"/>
                  <a:gd name="T91" fmla="*/ 1505 h 1845"/>
                  <a:gd name="T92" fmla="*/ 594 w 1292"/>
                  <a:gd name="T93" fmla="*/ 1479 h 1845"/>
                  <a:gd name="T94" fmla="*/ 596 w 1292"/>
                  <a:gd name="T95" fmla="*/ 1188 h 1845"/>
                  <a:gd name="T96" fmla="*/ 578 w 1292"/>
                  <a:gd name="T97" fmla="*/ 896 h 1845"/>
                  <a:gd name="T98" fmla="*/ 552 w 1292"/>
                  <a:gd name="T99" fmla="*/ 877 h 1845"/>
                  <a:gd name="T100" fmla="*/ 538 w 1292"/>
                  <a:gd name="T101" fmla="*/ 850 h 1845"/>
                  <a:gd name="T102" fmla="*/ 539 w 1292"/>
                  <a:gd name="T103" fmla="*/ 814 h 1845"/>
                  <a:gd name="T104" fmla="*/ 536 w 1292"/>
                  <a:gd name="T105" fmla="*/ 796 h 1845"/>
                  <a:gd name="T106" fmla="*/ 525 w 1292"/>
                  <a:gd name="T107" fmla="*/ 777 h 1845"/>
                  <a:gd name="T108" fmla="*/ 27 w 1292"/>
                  <a:gd name="T109" fmla="*/ 43 h 1845"/>
                  <a:gd name="T110" fmla="*/ 16 w 1292"/>
                  <a:gd name="T111" fmla="*/ 26 h 1845"/>
                  <a:gd name="T112" fmla="*/ 0 w 1292"/>
                  <a:gd name="T113" fmla="*/ 0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2" h="1845">
                    <a:moveTo>
                      <a:pt x="0" y="0"/>
                    </a:moveTo>
                    <a:lnTo>
                      <a:pt x="118" y="25"/>
                    </a:lnTo>
                    <a:lnTo>
                      <a:pt x="235" y="43"/>
                    </a:lnTo>
                    <a:lnTo>
                      <a:pt x="352" y="55"/>
                    </a:lnTo>
                    <a:lnTo>
                      <a:pt x="469" y="62"/>
                    </a:lnTo>
                    <a:lnTo>
                      <a:pt x="586" y="65"/>
                    </a:lnTo>
                    <a:lnTo>
                      <a:pt x="703" y="64"/>
                    </a:lnTo>
                    <a:lnTo>
                      <a:pt x="822" y="58"/>
                    </a:lnTo>
                    <a:lnTo>
                      <a:pt x="939" y="51"/>
                    </a:lnTo>
                    <a:lnTo>
                      <a:pt x="1056" y="42"/>
                    </a:lnTo>
                    <a:lnTo>
                      <a:pt x="1174" y="30"/>
                    </a:lnTo>
                    <a:lnTo>
                      <a:pt x="1292" y="18"/>
                    </a:lnTo>
                    <a:lnTo>
                      <a:pt x="1281" y="37"/>
                    </a:lnTo>
                    <a:lnTo>
                      <a:pt x="1270" y="53"/>
                    </a:lnTo>
                    <a:lnTo>
                      <a:pt x="1260" y="68"/>
                    </a:lnTo>
                    <a:lnTo>
                      <a:pt x="1016" y="418"/>
                    </a:lnTo>
                    <a:lnTo>
                      <a:pt x="773" y="768"/>
                    </a:lnTo>
                    <a:lnTo>
                      <a:pt x="766" y="781"/>
                    </a:lnTo>
                    <a:lnTo>
                      <a:pt x="763" y="798"/>
                    </a:lnTo>
                    <a:lnTo>
                      <a:pt x="760" y="815"/>
                    </a:lnTo>
                    <a:lnTo>
                      <a:pt x="757" y="831"/>
                    </a:lnTo>
                    <a:lnTo>
                      <a:pt x="745" y="860"/>
                    </a:lnTo>
                    <a:lnTo>
                      <a:pt x="733" y="888"/>
                    </a:lnTo>
                    <a:lnTo>
                      <a:pt x="725" y="901"/>
                    </a:lnTo>
                    <a:lnTo>
                      <a:pt x="717" y="913"/>
                    </a:lnTo>
                    <a:lnTo>
                      <a:pt x="711" y="926"/>
                    </a:lnTo>
                    <a:lnTo>
                      <a:pt x="708" y="938"/>
                    </a:lnTo>
                    <a:lnTo>
                      <a:pt x="703" y="1201"/>
                    </a:lnTo>
                    <a:lnTo>
                      <a:pt x="701" y="1464"/>
                    </a:lnTo>
                    <a:lnTo>
                      <a:pt x="704" y="1482"/>
                    </a:lnTo>
                    <a:lnTo>
                      <a:pt x="711" y="1503"/>
                    </a:lnTo>
                    <a:lnTo>
                      <a:pt x="722" y="1523"/>
                    </a:lnTo>
                    <a:lnTo>
                      <a:pt x="736" y="1542"/>
                    </a:lnTo>
                    <a:lnTo>
                      <a:pt x="752" y="1557"/>
                    </a:lnTo>
                    <a:lnTo>
                      <a:pt x="769" y="1572"/>
                    </a:lnTo>
                    <a:lnTo>
                      <a:pt x="786" y="1581"/>
                    </a:lnTo>
                    <a:lnTo>
                      <a:pt x="811" y="1595"/>
                    </a:lnTo>
                    <a:lnTo>
                      <a:pt x="835" y="1611"/>
                    </a:lnTo>
                    <a:lnTo>
                      <a:pt x="854" y="1631"/>
                    </a:lnTo>
                    <a:lnTo>
                      <a:pt x="869" y="1647"/>
                    </a:lnTo>
                    <a:lnTo>
                      <a:pt x="883" y="1659"/>
                    </a:lnTo>
                    <a:lnTo>
                      <a:pt x="900" y="1668"/>
                    </a:lnTo>
                    <a:lnTo>
                      <a:pt x="919" y="1674"/>
                    </a:lnTo>
                    <a:lnTo>
                      <a:pt x="940" y="1675"/>
                    </a:lnTo>
                    <a:lnTo>
                      <a:pt x="955" y="1675"/>
                    </a:lnTo>
                    <a:lnTo>
                      <a:pt x="971" y="1678"/>
                    </a:lnTo>
                    <a:lnTo>
                      <a:pt x="984" y="1683"/>
                    </a:lnTo>
                    <a:lnTo>
                      <a:pt x="995" y="1691"/>
                    </a:lnTo>
                    <a:lnTo>
                      <a:pt x="1003" y="1703"/>
                    </a:lnTo>
                    <a:lnTo>
                      <a:pt x="1010" y="1718"/>
                    </a:lnTo>
                    <a:lnTo>
                      <a:pt x="1012" y="1734"/>
                    </a:lnTo>
                    <a:lnTo>
                      <a:pt x="1010" y="1746"/>
                    </a:lnTo>
                    <a:lnTo>
                      <a:pt x="1003" y="1756"/>
                    </a:lnTo>
                    <a:lnTo>
                      <a:pt x="995" y="1764"/>
                    </a:lnTo>
                    <a:lnTo>
                      <a:pt x="986" y="1771"/>
                    </a:lnTo>
                    <a:lnTo>
                      <a:pt x="974" y="1776"/>
                    </a:lnTo>
                    <a:lnTo>
                      <a:pt x="964" y="1781"/>
                    </a:lnTo>
                    <a:lnTo>
                      <a:pt x="896" y="1803"/>
                    </a:lnTo>
                    <a:lnTo>
                      <a:pt x="828" y="1824"/>
                    </a:lnTo>
                    <a:lnTo>
                      <a:pt x="759" y="1845"/>
                    </a:lnTo>
                    <a:lnTo>
                      <a:pt x="518" y="1845"/>
                    </a:lnTo>
                    <a:lnTo>
                      <a:pt x="479" y="1836"/>
                    </a:lnTo>
                    <a:lnTo>
                      <a:pt x="438" y="1826"/>
                    </a:lnTo>
                    <a:lnTo>
                      <a:pt x="399" y="1815"/>
                    </a:lnTo>
                    <a:lnTo>
                      <a:pt x="367" y="1801"/>
                    </a:lnTo>
                    <a:lnTo>
                      <a:pt x="336" y="1785"/>
                    </a:lnTo>
                    <a:lnTo>
                      <a:pt x="308" y="1765"/>
                    </a:lnTo>
                    <a:lnTo>
                      <a:pt x="303" y="1758"/>
                    </a:lnTo>
                    <a:lnTo>
                      <a:pt x="299" y="1747"/>
                    </a:lnTo>
                    <a:lnTo>
                      <a:pt x="298" y="1736"/>
                    </a:lnTo>
                    <a:lnTo>
                      <a:pt x="298" y="1725"/>
                    </a:lnTo>
                    <a:lnTo>
                      <a:pt x="300" y="1714"/>
                    </a:lnTo>
                    <a:lnTo>
                      <a:pt x="305" y="1706"/>
                    </a:lnTo>
                    <a:lnTo>
                      <a:pt x="316" y="1700"/>
                    </a:lnTo>
                    <a:lnTo>
                      <a:pt x="327" y="1694"/>
                    </a:lnTo>
                    <a:lnTo>
                      <a:pt x="339" y="1692"/>
                    </a:lnTo>
                    <a:lnTo>
                      <a:pt x="361" y="1690"/>
                    </a:lnTo>
                    <a:lnTo>
                      <a:pt x="379" y="1685"/>
                    </a:lnTo>
                    <a:lnTo>
                      <a:pt x="396" y="1676"/>
                    </a:lnTo>
                    <a:lnTo>
                      <a:pt x="412" y="1665"/>
                    </a:lnTo>
                    <a:lnTo>
                      <a:pt x="426" y="1652"/>
                    </a:lnTo>
                    <a:lnTo>
                      <a:pt x="440" y="1638"/>
                    </a:lnTo>
                    <a:lnTo>
                      <a:pt x="455" y="1625"/>
                    </a:lnTo>
                    <a:lnTo>
                      <a:pt x="473" y="1607"/>
                    </a:lnTo>
                    <a:lnTo>
                      <a:pt x="495" y="1592"/>
                    </a:lnTo>
                    <a:lnTo>
                      <a:pt x="517" y="1578"/>
                    </a:lnTo>
                    <a:lnTo>
                      <a:pt x="526" y="1572"/>
                    </a:lnTo>
                    <a:lnTo>
                      <a:pt x="536" y="1562"/>
                    </a:lnTo>
                    <a:lnTo>
                      <a:pt x="547" y="1550"/>
                    </a:lnTo>
                    <a:lnTo>
                      <a:pt x="558" y="1535"/>
                    </a:lnTo>
                    <a:lnTo>
                      <a:pt x="570" y="1521"/>
                    </a:lnTo>
                    <a:lnTo>
                      <a:pt x="580" y="1505"/>
                    </a:lnTo>
                    <a:lnTo>
                      <a:pt x="588" y="1492"/>
                    </a:lnTo>
                    <a:lnTo>
                      <a:pt x="594" y="1479"/>
                    </a:lnTo>
                    <a:lnTo>
                      <a:pt x="596" y="1470"/>
                    </a:lnTo>
                    <a:lnTo>
                      <a:pt x="596" y="1188"/>
                    </a:lnTo>
                    <a:lnTo>
                      <a:pt x="596" y="903"/>
                    </a:lnTo>
                    <a:lnTo>
                      <a:pt x="578" y="896"/>
                    </a:lnTo>
                    <a:lnTo>
                      <a:pt x="563" y="887"/>
                    </a:lnTo>
                    <a:lnTo>
                      <a:pt x="552" y="877"/>
                    </a:lnTo>
                    <a:lnTo>
                      <a:pt x="543" y="864"/>
                    </a:lnTo>
                    <a:lnTo>
                      <a:pt x="538" y="850"/>
                    </a:lnTo>
                    <a:lnTo>
                      <a:pt x="537" y="833"/>
                    </a:lnTo>
                    <a:lnTo>
                      <a:pt x="539" y="814"/>
                    </a:lnTo>
                    <a:lnTo>
                      <a:pt x="539" y="805"/>
                    </a:lnTo>
                    <a:lnTo>
                      <a:pt x="536" y="796"/>
                    </a:lnTo>
                    <a:lnTo>
                      <a:pt x="531" y="787"/>
                    </a:lnTo>
                    <a:lnTo>
                      <a:pt x="525" y="777"/>
                    </a:lnTo>
                    <a:lnTo>
                      <a:pt x="518" y="768"/>
                    </a:lnTo>
                    <a:lnTo>
                      <a:pt x="27" y="43"/>
                    </a:lnTo>
                    <a:lnTo>
                      <a:pt x="22" y="35"/>
                    </a:lnTo>
                    <a:lnTo>
                      <a:pt x="16" y="26"/>
                    </a:lnTo>
                    <a:lnTo>
                      <a:pt x="9" y="15"/>
                    </a:lnTo>
                    <a:lnTo>
                      <a:pt x="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51" name="Freeform 59"/>
              <p:cNvSpPr>
                <a:spLocks/>
              </p:cNvSpPr>
              <p:nvPr/>
            </p:nvSpPr>
            <p:spPr bwMode="auto">
              <a:xfrm>
                <a:off x="4712360" y="1010283"/>
                <a:ext cx="233390" cy="122123"/>
              </a:xfrm>
              <a:custGeom>
                <a:avLst/>
                <a:gdLst>
                  <a:gd name="T0" fmla="*/ 279 w 1288"/>
                  <a:gd name="T1" fmla="*/ 0 h 678"/>
                  <a:gd name="T2" fmla="*/ 300 w 1288"/>
                  <a:gd name="T3" fmla="*/ 39 h 678"/>
                  <a:gd name="T4" fmla="*/ 329 w 1288"/>
                  <a:gd name="T5" fmla="*/ 65 h 678"/>
                  <a:gd name="T6" fmla="*/ 370 w 1288"/>
                  <a:gd name="T7" fmla="*/ 78 h 678"/>
                  <a:gd name="T8" fmla="*/ 521 w 1288"/>
                  <a:gd name="T9" fmla="*/ 84 h 678"/>
                  <a:gd name="T10" fmla="*/ 765 w 1288"/>
                  <a:gd name="T11" fmla="*/ 97 h 678"/>
                  <a:gd name="T12" fmla="*/ 823 w 1288"/>
                  <a:gd name="T13" fmla="*/ 163 h 678"/>
                  <a:gd name="T14" fmla="*/ 746 w 1288"/>
                  <a:gd name="T15" fmla="*/ 233 h 678"/>
                  <a:gd name="T16" fmla="*/ 717 w 1288"/>
                  <a:gd name="T17" fmla="*/ 247 h 678"/>
                  <a:gd name="T18" fmla="*/ 613 w 1288"/>
                  <a:gd name="T19" fmla="*/ 319 h 678"/>
                  <a:gd name="T20" fmla="*/ 549 w 1288"/>
                  <a:gd name="T21" fmla="*/ 369 h 678"/>
                  <a:gd name="T22" fmla="*/ 542 w 1288"/>
                  <a:gd name="T23" fmla="*/ 397 h 678"/>
                  <a:gd name="T24" fmla="*/ 557 w 1288"/>
                  <a:gd name="T25" fmla="*/ 430 h 678"/>
                  <a:gd name="T26" fmla="*/ 623 w 1288"/>
                  <a:gd name="T27" fmla="*/ 521 h 678"/>
                  <a:gd name="T28" fmla="*/ 668 w 1288"/>
                  <a:gd name="T29" fmla="*/ 575 h 678"/>
                  <a:gd name="T30" fmla="*/ 696 w 1288"/>
                  <a:gd name="T31" fmla="*/ 589 h 678"/>
                  <a:gd name="T32" fmla="*/ 961 w 1288"/>
                  <a:gd name="T33" fmla="*/ 603 h 678"/>
                  <a:gd name="T34" fmla="*/ 1235 w 1288"/>
                  <a:gd name="T35" fmla="*/ 615 h 678"/>
                  <a:gd name="T36" fmla="*/ 1288 w 1288"/>
                  <a:gd name="T37" fmla="*/ 627 h 678"/>
                  <a:gd name="T38" fmla="*/ 1256 w 1288"/>
                  <a:gd name="T39" fmla="*/ 641 h 678"/>
                  <a:gd name="T40" fmla="*/ 1197 w 1288"/>
                  <a:gd name="T41" fmla="*/ 653 h 678"/>
                  <a:gd name="T42" fmla="*/ 1117 w 1288"/>
                  <a:gd name="T43" fmla="*/ 662 h 678"/>
                  <a:gd name="T44" fmla="*/ 1020 w 1288"/>
                  <a:gd name="T45" fmla="*/ 669 h 678"/>
                  <a:gd name="T46" fmla="*/ 912 w 1288"/>
                  <a:gd name="T47" fmla="*/ 674 h 678"/>
                  <a:gd name="T48" fmla="*/ 796 w 1288"/>
                  <a:gd name="T49" fmla="*/ 676 h 678"/>
                  <a:gd name="T50" fmla="*/ 677 w 1288"/>
                  <a:gd name="T51" fmla="*/ 676 h 678"/>
                  <a:gd name="T52" fmla="*/ 562 w 1288"/>
                  <a:gd name="T53" fmla="*/ 674 h 678"/>
                  <a:gd name="T54" fmla="*/ 455 w 1288"/>
                  <a:gd name="T55" fmla="*/ 669 h 678"/>
                  <a:gd name="T56" fmla="*/ 359 w 1288"/>
                  <a:gd name="T57" fmla="*/ 661 h 678"/>
                  <a:gd name="T58" fmla="*/ 279 w 1288"/>
                  <a:gd name="T59" fmla="*/ 652 h 678"/>
                  <a:gd name="T60" fmla="*/ 221 w 1288"/>
                  <a:gd name="T61" fmla="*/ 638 h 678"/>
                  <a:gd name="T62" fmla="*/ 259 w 1288"/>
                  <a:gd name="T63" fmla="*/ 617 h 678"/>
                  <a:gd name="T64" fmla="*/ 374 w 1288"/>
                  <a:gd name="T65" fmla="*/ 603 h 678"/>
                  <a:gd name="T66" fmla="*/ 488 w 1288"/>
                  <a:gd name="T67" fmla="*/ 598 h 678"/>
                  <a:gd name="T68" fmla="*/ 603 w 1288"/>
                  <a:gd name="T69" fmla="*/ 590 h 678"/>
                  <a:gd name="T70" fmla="*/ 528 w 1288"/>
                  <a:gd name="T71" fmla="*/ 485 h 678"/>
                  <a:gd name="T72" fmla="*/ 484 w 1288"/>
                  <a:gd name="T73" fmla="*/ 430 h 678"/>
                  <a:gd name="T74" fmla="*/ 464 w 1288"/>
                  <a:gd name="T75" fmla="*/ 425 h 678"/>
                  <a:gd name="T76" fmla="*/ 416 w 1288"/>
                  <a:gd name="T77" fmla="*/ 434 h 678"/>
                  <a:gd name="T78" fmla="*/ 343 w 1288"/>
                  <a:gd name="T79" fmla="*/ 460 h 678"/>
                  <a:gd name="T80" fmla="*/ 276 w 1288"/>
                  <a:gd name="T81" fmla="*/ 501 h 678"/>
                  <a:gd name="T82" fmla="*/ 238 w 1288"/>
                  <a:gd name="T83" fmla="*/ 533 h 678"/>
                  <a:gd name="T84" fmla="*/ 217 w 1288"/>
                  <a:gd name="T85" fmla="*/ 540 h 678"/>
                  <a:gd name="T86" fmla="*/ 199 w 1288"/>
                  <a:gd name="T87" fmla="*/ 539 h 678"/>
                  <a:gd name="T88" fmla="*/ 132 w 1288"/>
                  <a:gd name="T89" fmla="*/ 520 h 678"/>
                  <a:gd name="T90" fmla="*/ 65 w 1288"/>
                  <a:gd name="T91" fmla="*/ 523 h 678"/>
                  <a:gd name="T92" fmla="*/ 0 w 1288"/>
                  <a:gd name="T93" fmla="*/ 546 h 678"/>
                  <a:gd name="T94" fmla="*/ 21 w 1288"/>
                  <a:gd name="T95" fmla="*/ 499 h 678"/>
                  <a:gd name="T96" fmla="*/ 152 w 1288"/>
                  <a:gd name="T97" fmla="*/ 263 h 678"/>
                  <a:gd name="T98" fmla="*/ 226 w 1288"/>
                  <a:gd name="T99" fmla="*/ 130 h 678"/>
                  <a:gd name="T100" fmla="*/ 231 w 1288"/>
                  <a:gd name="T101" fmla="*/ 103 h 678"/>
                  <a:gd name="T102" fmla="*/ 223 w 1288"/>
                  <a:gd name="T103" fmla="*/ 74 h 678"/>
                  <a:gd name="T104" fmla="*/ 219 w 1288"/>
                  <a:gd name="T105" fmla="*/ 46 h 678"/>
                  <a:gd name="T106" fmla="*/ 221 w 1288"/>
                  <a:gd name="T107" fmla="*/ 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8" h="678">
                    <a:moveTo>
                      <a:pt x="222" y="0"/>
                    </a:moveTo>
                    <a:lnTo>
                      <a:pt x="279" y="0"/>
                    </a:lnTo>
                    <a:lnTo>
                      <a:pt x="289" y="21"/>
                    </a:lnTo>
                    <a:lnTo>
                      <a:pt x="300" y="39"/>
                    </a:lnTo>
                    <a:lnTo>
                      <a:pt x="314" y="53"/>
                    </a:lnTo>
                    <a:lnTo>
                      <a:pt x="329" y="65"/>
                    </a:lnTo>
                    <a:lnTo>
                      <a:pt x="348" y="73"/>
                    </a:lnTo>
                    <a:lnTo>
                      <a:pt x="370" y="78"/>
                    </a:lnTo>
                    <a:lnTo>
                      <a:pt x="396" y="80"/>
                    </a:lnTo>
                    <a:lnTo>
                      <a:pt x="521" y="84"/>
                    </a:lnTo>
                    <a:lnTo>
                      <a:pt x="644" y="90"/>
                    </a:lnTo>
                    <a:lnTo>
                      <a:pt x="765" y="97"/>
                    </a:lnTo>
                    <a:lnTo>
                      <a:pt x="883" y="104"/>
                    </a:lnTo>
                    <a:lnTo>
                      <a:pt x="823" y="163"/>
                    </a:lnTo>
                    <a:lnTo>
                      <a:pt x="759" y="224"/>
                    </a:lnTo>
                    <a:lnTo>
                      <a:pt x="746" y="233"/>
                    </a:lnTo>
                    <a:lnTo>
                      <a:pt x="732" y="239"/>
                    </a:lnTo>
                    <a:lnTo>
                      <a:pt x="717" y="247"/>
                    </a:lnTo>
                    <a:lnTo>
                      <a:pt x="665" y="283"/>
                    </a:lnTo>
                    <a:lnTo>
                      <a:pt x="613" y="319"/>
                    </a:lnTo>
                    <a:lnTo>
                      <a:pt x="561" y="357"/>
                    </a:lnTo>
                    <a:lnTo>
                      <a:pt x="549" y="369"/>
                    </a:lnTo>
                    <a:lnTo>
                      <a:pt x="543" y="383"/>
                    </a:lnTo>
                    <a:lnTo>
                      <a:pt x="542" y="397"/>
                    </a:lnTo>
                    <a:lnTo>
                      <a:pt x="546" y="414"/>
                    </a:lnTo>
                    <a:lnTo>
                      <a:pt x="557" y="430"/>
                    </a:lnTo>
                    <a:lnTo>
                      <a:pt x="591" y="475"/>
                    </a:lnTo>
                    <a:lnTo>
                      <a:pt x="623" y="521"/>
                    </a:lnTo>
                    <a:lnTo>
                      <a:pt x="658" y="564"/>
                    </a:lnTo>
                    <a:lnTo>
                      <a:pt x="668" y="575"/>
                    </a:lnTo>
                    <a:lnTo>
                      <a:pt x="682" y="583"/>
                    </a:lnTo>
                    <a:lnTo>
                      <a:pt x="696" y="589"/>
                    </a:lnTo>
                    <a:lnTo>
                      <a:pt x="711" y="592"/>
                    </a:lnTo>
                    <a:lnTo>
                      <a:pt x="961" y="603"/>
                    </a:lnTo>
                    <a:lnTo>
                      <a:pt x="1211" y="612"/>
                    </a:lnTo>
                    <a:lnTo>
                      <a:pt x="1235" y="615"/>
                    </a:lnTo>
                    <a:lnTo>
                      <a:pt x="1261" y="620"/>
                    </a:lnTo>
                    <a:lnTo>
                      <a:pt x="1288" y="627"/>
                    </a:lnTo>
                    <a:lnTo>
                      <a:pt x="1275" y="634"/>
                    </a:lnTo>
                    <a:lnTo>
                      <a:pt x="1256" y="641"/>
                    </a:lnTo>
                    <a:lnTo>
                      <a:pt x="1229" y="647"/>
                    </a:lnTo>
                    <a:lnTo>
                      <a:pt x="1197" y="653"/>
                    </a:lnTo>
                    <a:lnTo>
                      <a:pt x="1159" y="658"/>
                    </a:lnTo>
                    <a:lnTo>
                      <a:pt x="1117" y="662"/>
                    </a:lnTo>
                    <a:lnTo>
                      <a:pt x="1071" y="666"/>
                    </a:lnTo>
                    <a:lnTo>
                      <a:pt x="1020" y="669"/>
                    </a:lnTo>
                    <a:lnTo>
                      <a:pt x="967" y="672"/>
                    </a:lnTo>
                    <a:lnTo>
                      <a:pt x="912" y="674"/>
                    </a:lnTo>
                    <a:lnTo>
                      <a:pt x="854" y="676"/>
                    </a:lnTo>
                    <a:lnTo>
                      <a:pt x="796" y="676"/>
                    </a:lnTo>
                    <a:lnTo>
                      <a:pt x="737" y="678"/>
                    </a:lnTo>
                    <a:lnTo>
                      <a:pt x="677" y="676"/>
                    </a:lnTo>
                    <a:lnTo>
                      <a:pt x="620" y="675"/>
                    </a:lnTo>
                    <a:lnTo>
                      <a:pt x="562" y="674"/>
                    </a:lnTo>
                    <a:lnTo>
                      <a:pt x="507" y="672"/>
                    </a:lnTo>
                    <a:lnTo>
                      <a:pt x="455" y="669"/>
                    </a:lnTo>
                    <a:lnTo>
                      <a:pt x="405" y="665"/>
                    </a:lnTo>
                    <a:lnTo>
                      <a:pt x="359" y="661"/>
                    </a:lnTo>
                    <a:lnTo>
                      <a:pt x="316" y="657"/>
                    </a:lnTo>
                    <a:lnTo>
                      <a:pt x="279" y="652"/>
                    </a:lnTo>
                    <a:lnTo>
                      <a:pt x="247" y="645"/>
                    </a:lnTo>
                    <a:lnTo>
                      <a:pt x="221" y="638"/>
                    </a:lnTo>
                    <a:lnTo>
                      <a:pt x="202" y="631"/>
                    </a:lnTo>
                    <a:lnTo>
                      <a:pt x="259" y="617"/>
                    </a:lnTo>
                    <a:lnTo>
                      <a:pt x="317" y="609"/>
                    </a:lnTo>
                    <a:lnTo>
                      <a:pt x="374" y="603"/>
                    </a:lnTo>
                    <a:lnTo>
                      <a:pt x="432" y="600"/>
                    </a:lnTo>
                    <a:lnTo>
                      <a:pt x="488" y="598"/>
                    </a:lnTo>
                    <a:lnTo>
                      <a:pt x="546" y="594"/>
                    </a:lnTo>
                    <a:lnTo>
                      <a:pt x="603" y="590"/>
                    </a:lnTo>
                    <a:lnTo>
                      <a:pt x="565" y="537"/>
                    </a:lnTo>
                    <a:lnTo>
                      <a:pt x="528" y="485"/>
                    </a:lnTo>
                    <a:lnTo>
                      <a:pt x="491" y="437"/>
                    </a:lnTo>
                    <a:lnTo>
                      <a:pt x="484" y="430"/>
                    </a:lnTo>
                    <a:lnTo>
                      <a:pt x="475" y="426"/>
                    </a:lnTo>
                    <a:lnTo>
                      <a:pt x="464" y="425"/>
                    </a:lnTo>
                    <a:lnTo>
                      <a:pt x="454" y="425"/>
                    </a:lnTo>
                    <a:lnTo>
                      <a:pt x="416" y="434"/>
                    </a:lnTo>
                    <a:lnTo>
                      <a:pt x="378" y="446"/>
                    </a:lnTo>
                    <a:lnTo>
                      <a:pt x="343" y="460"/>
                    </a:lnTo>
                    <a:lnTo>
                      <a:pt x="308" y="478"/>
                    </a:lnTo>
                    <a:lnTo>
                      <a:pt x="276" y="501"/>
                    </a:lnTo>
                    <a:lnTo>
                      <a:pt x="247" y="528"/>
                    </a:lnTo>
                    <a:lnTo>
                      <a:pt x="238" y="533"/>
                    </a:lnTo>
                    <a:lnTo>
                      <a:pt x="229" y="537"/>
                    </a:lnTo>
                    <a:lnTo>
                      <a:pt x="217" y="540"/>
                    </a:lnTo>
                    <a:lnTo>
                      <a:pt x="207" y="540"/>
                    </a:lnTo>
                    <a:lnTo>
                      <a:pt x="199" y="539"/>
                    </a:lnTo>
                    <a:lnTo>
                      <a:pt x="165" y="526"/>
                    </a:lnTo>
                    <a:lnTo>
                      <a:pt x="132" y="520"/>
                    </a:lnTo>
                    <a:lnTo>
                      <a:pt x="98" y="519"/>
                    </a:lnTo>
                    <a:lnTo>
                      <a:pt x="65" y="523"/>
                    </a:lnTo>
                    <a:lnTo>
                      <a:pt x="32" y="532"/>
                    </a:lnTo>
                    <a:lnTo>
                      <a:pt x="0" y="546"/>
                    </a:lnTo>
                    <a:lnTo>
                      <a:pt x="0" y="536"/>
                    </a:lnTo>
                    <a:lnTo>
                      <a:pt x="21" y="499"/>
                    </a:lnTo>
                    <a:lnTo>
                      <a:pt x="86" y="380"/>
                    </a:lnTo>
                    <a:lnTo>
                      <a:pt x="152" y="263"/>
                    </a:lnTo>
                    <a:lnTo>
                      <a:pt x="219" y="146"/>
                    </a:lnTo>
                    <a:lnTo>
                      <a:pt x="226" y="130"/>
                    </a:lnTo>
                    <a:lnTo>
                      <a:pt x="230" y="117"/>
                    </a:lnTo>
                    <a:lnTo>
                      <a:pt x="231" y="103"/>
                    </a:lnTo>
                    <a:lnTo>
                      <a:pt x="228" y="90"/>
                    </a:lnTo>
                    <a:lnTo>
                      <a:pt x="223" y="74"/>
                    </a:lnTo>
                    <a:lnTo>
                      <a:pt x="220" y="61"/>
                    </a:lnTo>
                    <a:lnTo>
                      <a:pt x="219" y="46"/>
                    </a:lnTo>
                    <a:lnTo>
                      <a:pt x="220" y="30"/>
                    </a:lnTo>
                    <a:lnTo>
                      <a:pt x="221" y="15"/>
                    </a:lnTo>
                    <a:lnTo>
                      <a:pt x="222"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52" name="Freeform 60"/>
              <p:cNvSpPr>
                <a:spLocks/>
              </p:cNvSpPr>
              <p:nvPr/>
            </p:nvSpPr>
            <p:spPr bwMode="auto">
              <a:xfrm>
                <a:off x="5107675" y="1131501"/>
                <a:ext cx="223439" cy="99507"/>
              </a:xfrm>
              <a:custGeom>
                <a:avLst/>
                <a:gdLst>
                  <a:gd name="T0" fmla="*/ 1168 w 1232"/>
                  <a:gd name="T1" fmla="*/ 0 h 554"/>
                  <a:gd name="T2" fmla="*/ 1200 w 1232"/>
                  <a:gd name="T3" fmla="*/ 15 h 554"/>
                  <a:gd name="T4" fmla="*/ 1232 w 1232"/>
                  <a:gd name="T5" fmla="*/ 49 h 554"/>
                  <a:gd name="T6" fmla="*/ 1212 w 1232"/>
                  <a:gd name="T7" fmla="*/ 105 h 554"/>
                  <a:gd name="T8" fmla="*/ 1171 w 1232"/>
                  <a:gd name="T9" fmla="*/ 142 h 554"/>
                  <a:gd name="T10" fmla="*/ 1127 w 1232"/>
                  <a:gd name="T11" fmla="*/ 173 h 554"/>
                  <a:gd name="T12" fmla="*/ 798 w 1232"/>
                  <a:gd name="T13" fmla="*/ 319 h 554"/>
                  <a:gd name="T14" fmla="*/ 609 w 1232"/>
                  <a:gd name="T15" fmla="*/ 402 h 554"/>
                  <a:gd name="T16" fmla="*/ 564 w 1232"/>
                  <a:gd name="T17" fmla="*/ 424 h 554"/>
                  <a:gd name="T18" fmla="*/ 522 w 1232"/>
                  <a:gd name="T19" fmla="*/ 450 h 554"/>
                  <a:gd name="T20" fmla="*/ 489 w 1232"/>
                  <a:gd name="T21" fmla="*/ 483 h 554"/>
                  <a:gd name="T22" fmla="*/ 468 w 1232"/>
                  <a:gd name="T23" fmla="*/ 527 h 554"/>
                  <a:gd name="T24" fmla="*/ 402 w 1232"/>
                  <a:gd name="T25" fmla="*/ 532 h 554"/>
                  <a:gd name="T26" fmla="*/ 282 w 1232"/>
                  <a:gd name="T27" fmla="*/ 490 h 554"/>
                  <a:gd name="T28" fmla="*/ 275 w 1232"/>
                  <a:gd name="T29" fmla="*/ 485 h 554"/>
                  <a:gd name="T30" fmla="*/ 250 w 1232"/>
                  <a:gd name="T31" fmla="*/ 469 h 554"/>
                  <a:gd name="T32" fmla="*/ 219 w 1232"/>
                  <a:gd name="T33" fmla="*/ 450 h 554"/>
                  <a:gd name="T34" fmla="*/ 192 w 1232"/>
                  <a:gd name="T35" fmla="*/ 443 h 554"/>
                  <a:gd name="T36" fmla="*/ 167 w 1232"/>
                  <a:gd name="T37" fmla="*/ 448 h 554"/>
                  <a:gd name="T38" fmla="*/ 136 w 1232"/>
                  <a:gd name="T39" fmla="*/ 464 h 554"/>
                  <a:gd name="T40" fmla="*/ 104 w 1232"/>
                  <a:gd name="T41" fmla="*/ 463 h 554"/>
                  <a:gd name="T42" fmla="*/ 73 w 1232"/>
                  <a:gd name="T43" fmla="*/ 445 h 554"/>
                  <a:gd name="T44" fmla="*/ 39 w 1232"/>
                  <a:gd name="T45" fmla="*/ 440 h 554"/>
                  <a:gd name="T46" fmla="*/ 0 w 1232"/>
                  <a:gd name="T47" fmla="*/ 452 h 554"/>
                  <a:gd name="T48" fmla="*/ 41 w 1232"/>
                  <a:gd name="T49" fmla="*/ 383 h 554"/>
                  <a:gd name="T50" fmla="*/ 95 w 1232"/>
                  <a:gd name="T51" fmla="*/ 332 h 554"/>
                  <a:gd name="T52" fmla="*/ 159 w 1232"/>
                  <a:gd name="T53" fmla="*/ 295 h 554"/>
                  <a:gd name="T54" fmla="*/ 228 w 1232"/>
                  <a:gd name="T55" fmla="*/ 278 h 554"/>
                  <a:gd name="T56" fmla="*/ 301 w 1232"/>
                  <a:gd name="T57" fmla="*/ 280 h 554"/>
                  <a:gd name="T58" fmla="*/ 373 w 1232"/>
                  <a:gd name="T59" fmla="*/ 303 h 554"/>
                  <a:gd name="T60" fmla="*/ 423 w 1232"/>
                  <a:gd name="T61" fmla="*/ 318 h 554"/>
                  <a:gd name="T62" fmla="*/ 471 w 1232"/>
                  <a:gd name="T63" fmla="*/ 312 h 554"/>
                  <a:gd name="T64" fmla="*/ 1011 w 1232"/>
                  <a:gd name="T65" fmla="*/ 50 h 554"/>
                  <a:gd name="T66" fmla="*/ 1104 w 1232"/>
                  <a:gd name="T67" fmla="*/ 11 h 554"/>
                  <a:gd name="T68" fmla="*/ 1149 w 1232"/>
                  <a:gd name="T69"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2" h="554">
                    <a:moveTo>
                      <a:pt x="1149" y="0"/>
                    </a:moveTo>
                    <a:lnTo>
                      <a:pt x="1168" y="0"/>
                    </a:lnTo>
                    <a:lnTo>
                      <a:pt x="1185" y="5"/>
                    </a:lnTo>
                    <a:lnTo>
                      <a:pt x="1200" y="15"/>
                    </a:lnTo>
                    <a:lnTo>
                      <a:pt x="1216" y="29"/>
                    </a:lnTo>
                    <a:lnTo>
                      <a:pt x="1232" y="49"/>
                    </a:lnTo>
                    <a:lnTo>
                      <a:pt x="1232" y="86"/>
                    </a:lnTo>
                    <a:lnTo>
                      <a:pt x="1212" y="105"/>
                    </a:lnTo>
                    <a:lnTo>
                      <a:pt x="1192" y="124"/>
                    </a:lnTo>
                    <a:lnTo>
                      <a:pt x="1171" y="142"/>
                    </a:lnTo>
                    <a:lnTo>
                      <a:pt x="1150" y="159"/>
                    </a:lnTo>
                    <a:lnTo>
                      <a:pt x="1127" y="173"/>
                    </a:lnTo>
                    <a:lnTo>
                      <a:pt x="963" y="247"/>
                    </a:lnTo>
                    <a:lnTo>
                      <a:pt x="798" y="319"/>
                    </a:lnTo>
                    <a:lnTo>
                      <a:pt x="633" y="392"/>
                    </a:lnTo>
                    <a:lnTo>
                      <a:pt x="609" y="402"/>
                    </a:lnTo>
                    <a:lnTo>
                      <a:pt x="586" y="413"/>
                    </a:lnTo>
                    <a:lnTo>
                      <a:pt x="564" y="424"/>
                    </a:lnTo>
                    <a:lnTo>
                      <a:pt x="542" y="436"/>
                    </a:lnTo>
                    <a:lnTo>
                      <a:pt x="522" y="450"/>
                    </a:lnTo>
                    <a:lnTo>
                      <a:pt x="504" y="466"/>
                    </a:lnTo>
                    <a:lnTo>
                      <a:pt x="489" y="483"/>
                    </a:lnTo>
                    <a:lnTo>
                      <a:pt x="477" y="504"/>
                    </a:lnTo>
                    <a:lnTo>
                      <a:pt x="468" y="527"/>
                    </a:lnTo>
                    <a:lnTo>
                      <a:pt x="463" y="554"/>
                    </a:lnTo>
                    <a:lnTo>
                      <a:pt x="402" y="532"/>
                    </a:lnTo>
                    <a:lnTo>
                      <a:pt x="342" y="511"/>
                    </a:lnTo>
                    <a:lnTo>
                      <a:pt x="282" y="490"/>
                    </a:lnTo>
                    <a:lnTo>
                      <a:pt x="278" y="488"/>
                    </a:lnTo>
                    <a:lnTo>
                      <a:pt x="275" y="485"/>
                    </a:lnTo>
                    <a:lnTo>
                      <a:pt x="271" y="482"/>
                    </a:lnTo>
                    <a:lnTo>
                      <a:pt x="250" y="469"/>
                    </a:lnTo>
                    <a:lnTo>
                      <a:pt x="233" y="457"/>
                    </a:lnTo>
                    <a:lnTo>
                      <a:pt x="219" y="450"/>
                    </a:lnTo>
                    <a:lnTo>
                      <a:pt x="205" y="445"/>
                    </a:lnTo>
                    <a:lnTo>
                      <a:pt x="192" y="443"/>
                    </a:lnTo>
                    <a:lnTo>
                      <a:pt x="181" y="444"/>
                    </a:lnTo>
                    <a:lnTo>
                      <a:pt x="167" y="448"/>
                    </a:lnTo>
                    <a:lnTo>
                      <a:pt x="153" y="454"/>
                    </a:lnTo>
                    <a:lnTo>
                      <a:pt x="136" y="464"/>
                    </a:lnTo>
                    <a:lnTo>
                      <a:pt x="117" y="477"/>
                    </a:lnTo>
                    <a:lnTo>
                      <a:pt x="104" y="463"/>
                    </a:lnTo>
                    <a:lnTo>
                      <a:pt x="89" y="453"/>
                    </a:lnTo>
                    <a:lnTo>
                      <a:pt x="73" y="445"/>
                    </a:lnTo>
                    <a:lnTo>
                      <a:pt x="57" y="441"/>
                    </a:lnTo>
                    <a:lnTo>
                      <a:pt x="39" y="440"/>
                    </a:lnTo>
                    <a:lnTo>
                      <a:pt x="20" y="444"/>
                    </a:lnTo>
                    <a:lnTo>
                      <a:pt x="0" y="452"/>
                    </a:lnTo>
                    <a:lnTo>
                      <a:pt x="19" y="416"/>
                    </a:lnTo>
                    <a:lnTo>
                      <a:pt x="41" y="383"/>
                    </a:lnTo>
                    <a:lnTo>
                      <a:pt x="67" y="355"/>
                    </a:lnTo>
                    <a:lnTo>
                      <a:pt x="95" y="332"/>
                    </a:lnTo>
                    <a:lnTo>
                      <a:pt x="126" y="311"/>
                    </a:lnTo>
                    <a:lnTo>
                      <a:pt x="159" y="295"/>
                    </a:lnTo>
                    <a:lnTo>
                      <a:pt x="192" y="284"/>
                    </a:lnTo>
                    <a:lnTo>
                      <a:pt x="228" y="278"/>
                    </a:lnTo>
                    <a:lnTo>
                      <a:pt x="265" y="276"/>
                    </a:lnTo>
                    <a:lnTo>
                      <a:pt x="301" y="280"/>
                    </a:lnTo>
                    <a:lnTo>
                      <a:pt x="337" y="289"/>
                    </a:lnTo>
                    <a:lnTo>
                      <a:pt x="373" y="303"/>
                    </a:lnTo>
                    <a:lnTo>
                      <a:pt x="399" y="314"/>
                    </a:lnTo>
                    <a:lnTo>
                      <a:pt x="423" y="318"/>
                    </a:lnTo>
                    <a:lnTo>
                      <a:pt x="446" y="318"/>
                    </a:lnTo>
                    <a:lnTo>
                      <a:pt x="471" y="312"/>
                    </a:lnTo>
                    <a:lnTo>
                      <a:pt x="494" y="302"/>
                    </a:lnTo>
                    <a:lnTo>
                      <a:pt x="1011" y="50"/>
                    </a:lnTo>
                    <a:lnTo>
                      <a:pt x="1057" y="28"/>
                    </a:lnTo>
                    <a:lnTo>
                      <a:pt x="1104" y="11"/>
                    </a:lnTo>
                    <a:lnTo>
                      <a:pt x="1128" y="3"/>
                    </a:lnTo>
                    <a:lnTo>
                      <a:pt x="1149"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53" name="Freeform 61"/>
              <p:cNvSpPr>
                <a:spLocks/>
              </p:cNvSpPr>
              <p:nvPr/>
            </p:nvSpPr>
            <p:spPr bwMode="auto">
              <a:xfrm>
                <a:off x="4712360" y="1010283"/>
                <a:ext cx="41612" cy="96794"/>
              </a:xfrm>
              <a:custGeom>
                <a:avLst/>
                <a:gdLst>
                  <a:gd name="T0" fmla="*/ 0 w 231"/>
                  <a:gd name="T1" fmla="*/ 0 h 536"/>
                  <a:gd name="T2" fmla="*/ 222 w 231"/>
                  <a:gd name="T3" fmla="*/ 0 h 536"/>
                  <a:gd name="T4" fmla="*/ 221 w 231"/>
                  <a:gd name="T5" fmla="*/ 15 h 536"/>
                  <a:gd name="T6" fmla="*/ 220 w 231"/>
                  <a:gd name="T7" fmla="*/ 30 h 536"/>
                  <a:gd name="T8" fmla="*/ 219 w 231"/>
                  <a:gd name="T9" fmla="*/ 46 h 536"/>
                  <a:gd name="T10" fmla="*/ 220 w 231"/>
                  <a:gd name="T11" fmla="*/ 61 h 536"/>
                  <a:gd name="T12" fmla="*/ 223 w 231"/>
                  <a:gd name="T13" fmla="*/ 74 h 536"/>
                  <a:gd name="T14" fmla="*/ 228 w 231"/>
                  <a:gd name="T15" fmla="*/ 90 h 536"/>
                  <a:gd name="T16" fmla="*/ 231 w 231"/>
                  <a:gd name="T17" fmla="*/ 103 h 536"/>
                  <a:gd name="T18" fmla="*/ 230 w 231"/>
                  <a:gd name="T19" fmla="*/ 117 h 536"/>
                  <a:gd name="T20" fmla="*/ 226 w 231"/>
                  <a:gd name="T21" fmla="*/ 130 h 536"/>
                  <a:gd name="T22" fmla="*/ 219 w 231"/>
                  <a:gd name="T23" fmla="*/ 146 h 536"/>
                  <a:gd name="T24" fmla="*/ 152 w 231"/>
                  <a:gd name="T25" fmla="*/ 263 h 536"/>
                  <a:gd name="T26" fmla="*/ 86 w 231"/>
                  <a:gd name="T27" fmla="*/ 380 h 536"/>
                  <a:gd name="T28" fmla="*/ 21 w 231"/>
                  <a:gd name="T29" fmla="*/ 499 h 536"/>
                  <a:gd name="T30" fmla="*/ 0 w 231"/>
                  <a:gd name="T31" fmla="*/ 536 h 536"/>
                  <a:gd name="T32" fmla="*/ 0 w 231"/>
                  <a:gd name="T3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1" h="536">
                    <a:moveTo>
                      <a:pt x="0" y="0"/>
                    </a:moveTo>
                    <a:lnTo>
                      <a:pt x="222" y="0"/>
                    </a:lnTo>
                    <a:lnTo>
                      <a:pt x="221" y="15"/>
                    </a:lnTo>
                    <a:lnTo>
                      <a:pt x="220" y="30"/>
                    </a:lnTo>
                    <a:lnTo>
                      <a:pt x="219" y="46"/>
                    </a:lnTo>
                    <a:lnTo>
                      <a:pt x="220" y="61"/>
                    </a:lnTo>
                    <a:lnTo>
                      <a:pt x="223" y="74"/>
                    </a:lnTo>
                    <a:lnTo>
                      <a:pt x="228" y="90"/>
                    </a:lnTo>
                    <a:lnTo>
                      <a:pt x="231" y="103"/>
                    </a:lnTo>
                    <a:lnTo>
                      <a:pt x="230" y="117"/>
                    </a:lnTo>
                    <a:lnTo>
                      <a:pt x="226" y="130"/>
                    </a:lnTo>
                    <a:lnTo>
                      <a:pt x="219" y="146"/>
                    </a:lnTo>
                    <a:lnTo>
                      <a:pt x="152" y="263"/>
                    </a:lnTo>
                    <a:lnTo>
                      <a:pt x="86" y="380"/>
                    </a:lnTo>
                    <a:lnTo>
                      <a:pt x="21" y="499"/>
                    </a:lnTo>
                    <a:lnTo>
                      <a:pt x="0" y="536"/>
                    </a:lnTo>
                    <a:lnTo>
                      <a:pt x="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54" name="Freeform 62"/>
              <p:cNvSpPr>
                <a:spLocks/>
              </p:cNvSpPr>
              <p:nvPr/>
            </p:nvSpPr>
            <p:spPr bwMode="auto">
              <a:xfrm>
                <a:off x="4918611" y="1144166"/>
                <a:ext cx="362749" cy="120313"/>
              </a:xfrm>
              <a:custGeom>
                <a:avLst/>
                <a:gdLst>
                  <a:gd name="T0" fmla="*/ 1200 w 2002"/>
                  <a:gd name="T1" fmla="*/ 6 h 669"/>
                  <a:gd name="T2" fmla="*/ 1288 w 2002"/>
                  <a:gd name="T3" fmla="*/ 43 h 669"/>
                  <a:gd name="T4" fmla="*/ 1357 w 2002"/>
                  <a:gd name="T5" fmla="*/ 88 h 669"/>
                  <a:gd name="T6" fmla="*/ 1434 w 2002"/>
                  <a:gd name="T7" fmla="*/ 106 h 669"/>
                  <a:gd name="T8" fmla="*/ 1500 w 2002"/>
                  <a:gd name="T9" fmla="*/ 123 h 669"/>
                  <a:gd name="T10" fmla="*/ 1541 w 2002"/>
                  <a:gd name="T11" fmla="*/ 156 h 669"/>
                  <a:gd name="T12" fmla="*/ 1489 w 2002"/>
                  <a:gd name="T13" fmla="*/ 181 h 669"/>
                  <a:gd name="T14" fmla="*/ 1436 w 2002"/>
                  <a:gd name="T15" fmla="*/ 170 h 669"/>
                  <a:gd name="T16" fmla="*/ 1322 w 2002"/>
                  <a:gd name="T17" fmla="*/ 139 h 669"/>
                  <a:gd name="T18" fmla="*/ 1209 w 2002"/>
                  <a:gd name="T19" fmla="*/ 156 h 669"/>
                  <a:gd name="T20" fmla="*/ 1090 w 2002"/>
                  <a:gd name="T21" fmla="*/ 219 h 669"/>
                  <a:gd name="T22" fmla="*/ 991 w 2002"/>
                  <a:gd name="T23" fmla="*/ 316 h 669"/>
                  <a:gd name="T24" fmla="*/ 912 w 2002"/>
                  <a:gd name="T25" fmla="*/ 437 h 669"/>
                  <a:gd name="T26" fmla="*/ 1025 w 2002"/>
                  <a:gd name="T27" fmla="*/ 501 h 669"/>
                  <a:gd name="T28" fmla="*/ 1071 w 2002"/>
                  <a:gd name="T29" fmla="*/ 467 h 669"/>
                  <a:gd name="T30" fmla="*/ 1106 w 2002"/>
                  <a:gd name="T31" fmla="*/ 459 h 669"/>
                  <a:gd name="T32" fmla="*/ 1152 w 2002"/>
                  <a:gd name="T33" fmla="*/ 473 h 669"/>
                  <a:gd name="T34" fmla="*/ 1208 w 2002"/>
                  <a:gd name="T35" fmla="*/ 458 h 669"/>
                  <a:gd name="T36" fmla="*/ 1243 w 2002"/>
                  <a:gd name="T37" fmla="*/ 447 h 669"/>
                  <a:gd name="T38" fmla="*/ 1271 w 2002"/>
                  <a:gd name="T39" fmla="*/ 470 h 669"/>
                  <a:gd name="T40" fmla="*/ 1322 w 2002"/>
                  <a:gd name="T41" fmla="*/ 497 h 669"/>
                  <a:gd name="T42" fmla="*/ 1379 w 2002"/>
                  <a:gd name="T43" fmla="*/ 532 h 669"/>
                  <a:gd name="T44" fmla="*/ 1428 w 2002"/>
                  <a:gd name="T45" fmla="*/ 526 h 669"/>
                  <a:gd name="T46" fmla="*/ 1462 w 2002"/>
                  <a:gd name="T47" fmla="*/ 549 h 669"/>
                  <a:gd name="T48" fmla="*/ 1490 w 2002"/>
                  <a:gd name="T49" fmla="*/ 586 h 669"/>
                  <a:gd name="T50" fmla="*/ 1523 w 2002"/>
                  <a:gd name="T51" fmla="*/ 619 h 669"/>
                  <a:gd name="T52" fmla="*/ 1582 w 2002"/>
                  <a:gd name="T53" fmla="*/ 471 h 669"/>
                  <a:gd name="T54" fmla="*/ 1617 w 2002"/>
                  <a:gd name="T55" fmla="*/ 427 h 669"/>
                  <a:gd name="T56" fmla="*/ 1734 w 2002"/>
                  <a:gd name="T57" fmla="*/ 366 h 669"/>
                  <a:gd name="T58" fmla="*/ 1809 w 2002"/>
                  <a:gd name="T59" fmla="*/ 340 h 669"/>
                  <a:gd name="T60" fmla="*/ 1862 w 2002"/>
                  <a:gd name="T61" fmla="*/ 380 h 669"/>
                  <a:gd name="T62" fmla="*/ 1937 w 2002"/>
                  <a:gd name="T63" fmla="*/ 494 h 669"/>
                  <a:gd name="T64" fmla="*/ 1988 w 2002"/>
                  <a:gd name="T65" fmla="*/ 623 h 669"/>
                  <a:gd name="T66" fmla="*/ 9 w 2002"/>
                  <a:gd name="T67" fmla="*/ 619 h 669"/>
                  <a:gd name="T68" fmla="*/ 57 w 2002"/>
                  <a:gd name="T69" fmla="*/ 483 h 669"/>
                  <a:gd name="T70" fmla="*/ 110 w 2002"/>
                  <a:gd name="T71" fmla="*/ 411 h 669"/>
                  <a:gd name="T72" fmla="*/ 165 w 2002"/>
                  <a:gd name="T73" fmla="*/ 386 h 669"/>
                  <a:gd name="T74" fmla="*/ 211 w 2002"/>
                  <a:gd name="T75" fmla="*/ 376 h 669"/>
                  <a:gd name="T76" fmla="*/ 264 w 2002"/>
                  <a:gd name="T77" fmla="*/ 326 h 669"/>
                  <a:gd name="T78" fmla="*/ 332 w 2002"/>
                  <a:gd name="T79" fmla="*/ 304 h 669"/>
                  <a:gd name="T80" fmla="*/ 415 w 2002"/>
                  <a:gd name="T81" fmla="*/ 328 h 669"/>
                  <a:gd name="T82" fmla="*/ 422 w 2002"/>
                  <a:gd name="T83" fmla="*/ 320 h 669"/>
                  <a:gd name="T84" fmla="*/ 451 w 2002"/>
                  <a:gd name="T85" fmla="*/ 246 h 669"/>
                  <a:gd name="T86" fmla="*/ 517 w 2002"/>
                  <a:gd name="T87" fmla="*/ 167 h 669"/>
                  <a:gd name="T88" fmla="*/ 605 w 2002"/>
                  <a:gd name="T89" fmla="*/ 119 h 669"/>
                  <a:gd name="T90" fmla="*/ 704 w 2002"/>
                  <a:gd name="T91" fmla="*/ 102 h 669"/>
                  <a:gd name="T92" fmla="*/ 807 w 2002"/>
                  <a:gd name="T93" fmla="*/ 112 h 669"/>
                  <a:gd name="T94" fmla="*/ 867 w 2002"/>
                  <a:gd name="T95" fmla="*/ 111 h 669"/>
                  <a:gd name="T96" fmla="*/ 937 w 2002"/>
                  <a:gd name="T97" fmla="*/ 65 h 669"/>
                  <a:gd name="T98" fmla="*/ 1044 w 2002"/>
                  <a:gd name="T99" fmla="*/ 13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2" h="669">
                    <a:moveTo>
                      <a:pt x="1120" y="0"/>
                    </a:moveTo>
                    <a:lnTo>
                      <a:pt x="1159" y="0"/>
                    </a:lnTo>
                    <a:lnTo>
                      <a:pt x="1200" y="6"/>
                    </a:lnTo>
                    <a:lnTo>
                      <a:pt x="1241" y="17"/>
                    </a:lnTo>
                    <a:lnTo>
                      <a:pt x="1265" y="29"/>
                    </a:lnTo>
                    <a:lnTo>
                      <a:pt x="1288" y="43"/>
                    </a:lnTo>
                    <a:lnTo>
                      <a:pt x="1310" y="60"/>
                    </a:lnTo>
                    <a:lnTo>
                      <a:pt x="1333" y="76"/>
                    </a:lnTo>
                    <a:lnTo>
                      <a:pt x="1357" y="88"/>
                    </a:lnTo>
                    <a:lnTo>
                      <a:pt x="1382" y="96"/>
                    </a:lnTo>
                    <a:lnTo>
                      <a:pt x="1407" y="102"/>
                    </a:lnTo>
                    <a:lnTo>
                      <a:pt x="1434" y="106"/>
                    </a:lnTo>
                    <a:lnTo>
                      <a:pt x="1460" y="111"/>
                    </a:lnTo>
                    <a:lnTo>
                      <a:pt x="1485" y="117"/>
                    </a:lnTo>
                    <a:lnTo>
                      <a:pt x="1500" y="123"/>
                    </a:lnTo>
                    <a:lnTo>
                      <a:pt x="1513" y="133"/>
                    </a:lnTo>
                    <a:lnTo>
                      <a:pt x="1527" y="144"/>
                    </a:lnTo>
                    <a:lnTo>
                      <a:pt x="1541" y="156"/>
                    </a:lnTo>
                    <a:lnTo>
                      <a:pt x="1523" y="167"/>
                    </a:lnTo>
                    <a:lnTo>
                      <a:pt x="1506" y="175"/>
                    </a:lnTo>
                    <a:lnTo>
                      <a:pt x="1489" y="181"/>
                    </a:lnTo>
                    <a:lnTo>
                      <a:pt x="1473" y="182"/>
                    </a:lnTo>
                    <a:lnTo>
                      <a:pt x="1455" y="178"/>
                    </a:lnTo>
                    <a:lnTo>
                      <a:pt x="1436" y="170"/>
                    </a:lnTo>
                    <a:lnTo>
                      <a:pt x="1398" y="155"/>
                    </a:lnTo>
                    <a:lnTo>
                      <a:pt x="1361" y="144"/>
                    </a:lnTo>
                    <a:lnTo>
                      <a:pt x="1322" y="139"/>
                    </a:lnTo>
                    <a:lnTo>
                      <a:pt x="1285" y="140"/>
                    </a:lnTo>
                    <a:lnTo>
                      <a:pt x="1247" y="145"/>
                    </a:lnTo>
                    <a:lnTo>
                      <a:pt x="1209" y="156"/>
                    </a:lnTo>
                    <a:lnTo>
                      <a:pt x="1172" y="171"/>
                    </a:lnTo>
                    <a:lnTo>
                      <a:pt x="1129" y="193"/>
                    </a:lnTo>
                    <a:lnTo>
                      <a:pt x="1090" y="219"/>
                    </a:lnTo>
                    <a:lnTo>
                      <a:pt x="1055" y="248"/>
                    </a:lnTo>
                    <a:lnTo>
                      <a:pt x="1021" y="280"/>
                    </a:lnTo>
                    <a:lnTo>
                      <a:pt x="991" y="316"/>
                    </a:lnTo>
                    <a:lnTo>
                      <a:pt x="963" y="354"/>
                    </a:lnTo>
                    <a:lnTo>
                      <a:pt x="936" y="394"/>
                    </a:lnTo>
                    <a:lnTo>
                      <a:pt x="912" y="437"/>
                    </a:lnTo>
                    <a:lnTo>
                      <a:pt x="951" y="460"/>
                    </a:lnTo>
                    <a:lnTo>
                      <a:pt x="989" y="481"/>
                    </a:lnTo>
                    <a:lnTo>
                      <a:pt x="1025" y="501"/>
                    </a:lnTo>
                    <a:lnTo>
                      <a:pt x="1043" y="487"/>
                    </a:lnTo>
                    <a:lnTo>
                      <a:pt x="1058" y="476"/>
                    </a:lnTo>
                    <a:lnTo>
                      <a:pt x="1071" y="467"/>
                    </a:lnTo>
                    <a:lnTo>
                      <a:pt x="1083" y="462"/>
                    </a:lnTo>
                    <a:lnTo>
                      <a:pt x="1094" y="459"/>
                    </a:lnTo>
                    <a:lnTo>
                      <a:pt x="1106" y="459"/>
                    </a:lnTo>
                    <a:lnTo>
                      <a:pt x="1118" y="461"/>
                    </a:lnTo>
                    <a:lnTo>
                      <a:pt x="1134" y="466"/>
                    </a:lnTo>
                    <a:lnTo>
                      <a:pt x="1152" y="473"/>
                    </a:lnTo>
                    <a:lnTo>
                      <a:pt x="1173" y="483"/>
                    </a:lnTo>
                    <a:lnTo>
                      <a:pt x="1193" y="469"/>
                    </a:lnTo>
                    <a:lnTo>
                      <a:pt x="1208" y="458"/>
                    </a:lnTo>
                    <a:lnTo>
                      <a:pt x="1222" y="451"/>
                    </a:lnTo>
                    <a:lnTo>
                      <a:pt x="1232" y="447"/>
                    </a:lnTo>
                    <a:lnTo>
                      <a:pt x="1243" y="447"/>
                    </a:lnTo>
                    <a:lnTo>
                      <a:pt x="1251" y="451"/>
                    </a:lnTo>
                    <a:lnTo>
                      <a:pt x="1260" y="459"/>
                    </a:lnTo>
                    <a:lnTo>
                      <a:pt x="1271" y="470"/>
                    </a:lnTo>
                    <a:lnTo>
                      <a:pt x="1283" y="487"/>
                    </a:lnTo>
                    <a:lnTo>
                      <a:pt x="1298" y="507"/>
                    </a:lnTo>
                    <a:lnTo>
                      <a:pt x="1322" y="497"/>
                    </a:lnTo>
                    <a:lnTo>
                      <a:pt x="1348" y="487"/>
                    </a:lnTo>
                    <a:lnTo>
                      <a:pt x="1362" y="508"/>
                    </a:lnTo>
                    <a:lnTo>
                      <a:pt x="1379" y="532"/>
                    </a:lnTo>
                    <a:lnTo>
                      <a:pt x="1397" y="526"/>
                    </a:lnTo>
                    <a:lnTo>
                      <a:pt x="1414" y="524"/>
                    </a:lnTo>
                    <a:lnTo>
                      <a:pt x="1428" y="526"/>
                    </a:lnTo>
                    <a:lnTo>
                      <a:pt x="1441" y="532"/>
                    </a:lnTo>
                    <a:lnTo>
                      <a:pt x="1452" y="539"/>
                    </a:lnTo>
                    <a:lnTo>
                      <a:pt x="1462" y="549"/>
                    </a:lnTo>
                    <a:lnTo>
                      <a:pt x="1472" y="561"/>
                    </a:lnTo>
                    <a:lnTo>
                      <a:pt x="1481" y="573"/>
                    </a:lnTo>
                    <a:lnTo>
                      <a:pt x="1490" y="586"/>
                    </a:lnTo>
                    <a:lnTo>
                      <a:pt x="1500" y="598"/>
                    </a:lnTo>
                    <a:lnTo>
                      <a:pt x="1510" y="608"/>
                    </a:lnTo>
                    <a:lnTo>
                      <a:pt x="1523" y="619"/>
                    </a:lnTo>
                    <a:lnTo>
                      <a:pt x="1542" y="569"/>
                    </a:lnTo>
                    <a:lnTo>
                      <a:pt x="1562" y="519"/>
                    </a:lnTo>
                    <a:lnTo>
                      <a:pt x="1582" y="471"/>
                    </a:lnTo>
                    <a:lnTo>
                      <a:pt x="1592" y="456"/>
                    </a:lnTo>
                    <a:lnTo>
                      <a:pt x="1603" y="440"/>
                    </a:lnTo>
                    <a:lnTo>
                      <a:pt x="1617" y="427"/>
                    </a:lnTo>
                    <a:lnTo>
                      <a:pt x="1631" y="417"/>
                    </a:lnTo>
                    <a:lnTo>
                      <a:pt x="1682" y="390"/>
                    </a:lnTo>
                    <a:lnTo>
                      <a:pt x="1734" y="366"/>
                    </a:lnTo>
                    <a:lnTo>
                      <a:pt x="1787" y="344"/>
                    </a:lnTo>
                    <a:lnTo>
                      <a:pt x="1798" y="340"/>
                    </a:lnTo>
                    <a:lnTo>
                      <a:pt x="1809" y="340"/>
                    </a:lnTo>
                    <a:lnTo>
                      <a:pt x="1821" y="342"/>
                    </a:lnTo>
                    <a:lnTo>
                      <a:pt x="1829" y="347"/>
                    </a:lnTo>
                    <a:lnTo>
                      <a:pt x="1862" y="380"/>
                    </a:lnTo>
                    <a:lnTo>
                      <a:pt x="1890" y="416"/>
                    </a:lnTo>
                    <a:lnTo>
                      <a:pt x="1915" y="455"/>
                    </a:lnTo>
                    <a:lnTo>
                      <a:pt x="1937" y="494"/>
                    </a:lnTo>
                    <a:lnTo>
                      <a:pt x="1956" y="536"/>
                    </a:lnTo>
                    <a:lnTo>
                      <a:pt x="1972" y="578"/>
                    </a:lnTo>
                    <a:lnTo>
                      <a:pt x="1988" y="623"/>
                    </a:lnTo>
                    <a:lnTo>
                      <a:pt x="2002" y="669"/>
                    </a:lnTo>
                    <a:lnTo>
                      <a:pt x="0" y="669"/>
                    </a:lnTo>
                    <a:lnTo>
                      <a:pt x="9" y="619"/>
                    </a:lnTo>
                    <a:lnTo>
                      <a:pt x="22" y="571"/>
                    </a:lnTo>
                    <a:lnTo>
                      <a:pt x="37" y="526"/>
                    </a:lnTo>
                    <a:lnTo>
                      <a:pt x="57" y="483"/>
                    </a:lnTo>
                    <a:lnTo>
                      <a:pt x="82" y="442"/>
                    </a:lnTo>
                    <a:lnTo>
                      <a:pt x="96" y="425"/>
                    </a:lnTo>
                    <a:lnTo>
                      <a:pt x="110" y="411"/>
                    </a:lnTo>
                    <a:lnTo>
                      <a:pt x="126" y="399"/>
                    </a:lnTo>
                    <a:lnTo>
                      <a:pt x="144" y="390"/>
                    </a:lnTo>
                    <a:lnTo>
                      <a:pt x="165" y="386"/>
                    </a:lnTo>
                    <a:lnTo>
                      <a:pt x="187" y="384"/>
                    </a:lnTo>
                    <a:lnTo>
                      <a:pt x="199" y="382"/>
                    </a:lnTo>
                    <a:lnTo>
                      <a:pt x="211" y="376"/>
                    </a:lnTo>
                    <a:lnTo>
                      <a:pt x="221" y="367"/>
                    </a:lnTo>
                    <a:lnTo>
                      <a:pt x="243" y="345"/>
                    </a:lnTo>
                    <a:lnTo>
                      <a:pt x="264" y="326"/>
                    </a:lnTo>
                    <a:lnTo>
                      <a:pt x="286" y="313"/>
                    </a:lnTo>
                    <a:lnTo>
                      <a:pt x="309" y="306"/>
                    </a:lnTo>
                    <a:lnTo>
                      <a:pt x="332" y="304"/>
                    </a:lnTo>
                    <a:lnTo>
                      <a:pt x="357" y="306"/>
                    </a:lnTo>
                    <a:lnTo>
                      <a:pt x="384" y="315"/>
                    </a:lnTo>
                    <a:lnTo>
                      <a:pt x="415" y="328"/>
                    </a:lnTo>
                    <a:lnTo>
                      <a:pt x="418" y="325"/>
                    </a:lnTo>
                    <a:lnTo>
                      <a:pt x="420" y="323"/>
                    </a:lnTo>
                    <a:lnTo>
                      <a:pt x="422" y="320"/>
                    </a:lnTo>
                    <a:lnTo>
                      <a:pt x="424" y="318"/>
                    </a:lnTo>
                    <a:lnTo>
                      <a:pt x="436" y="280"/>
                    </a:lnTo>
                    <a:lnTo>
                      <a:pt x="451" y="246"/>
                    </a:lnTo>
                    <a:lnTo>
                      <a:pt x="470" y="216"/>
                    </a:lnTo>
                    <a:lnTo>
                      <a:pt x="492" y="190"/>
                    </a:lnTo>
                    <a:lnTo>
                      <a:pt x="517" y="167"/>
                    </a:lnTo>
                    <a:lnTo>
                      <a:pt x="544" y="147"/>
                    </a:lnTo>
                    <a:lnTo>
                      <a:pt x="574" y="132"/>
                    </a:lnTo>
                    <a:lnTo>
                      <a:pt x="605" y="119"/>
                    </a:lnTo>
                    <a:lnTo>
                      <a:pt x="636" y="110"/>
                    </a:lnTo>
                    <a:lnTo>
                      <a:pt x="670" y="104"/>
                    </a:lnTo>
                    <a:lnTo>
                      <a:pt x="704" y="102"/>
                    </a:lnTo>
                    <a:lnTo>
                      <a:pt x="738" y="102"/>
                    </a:lnTo>
                    <a:lnTo>
                      <a:pt x="772" y="106"/>
                    </a:lnTo>
                    <a:lnTo>
                      <a:pt x="807" y="112"/>
                    </a:lnTo>
                    <a:lnTo>
                      <a:pt x="829" y="116"/>
                    </a:lnTo>
                    <a:lnTo>
                      <a:pt x="850" y="115"/>
                    </a:lnTo>
                    <a:lnTo>
                      <a:pt x="867" y="111"/>
                    </a:lnTo>
                    <a:lnTo>
                      <a:pt x="886" y="103"/>
                    </a:lnTo>
                    <a:lnTo>
                      <a:pt x="904" y="89"/>
                    </a:lnTo>
                    <a:lnTo>
                      <a:pt x="937" y="65"/>
                    </a:lnTo>
                    <a:lnTo>
                      <a:pt x="972" y="43"/>
                    </a:lnTo>
                    <a:lnTo>
                      <a:pt x="1007" y="26"/>
                    </a:lnTo>
                    <a:lnTo>
                      <a:pt x="1044" y="13"/>
                    </a:lnTo>
                    <a:lnTo>
                      <a:pt x="1082" y="4"/>
                    </a:lnTo>
                    <a:lnTo>
                      <a:pt x="112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55" name="Rectangle 63"/>
              <p:cNvSpPr>
                <a:spLocks noChangeArrowheads="1"/>
              </p:cNvSpPr>
              <p:nvPr/>
            </p:nvSpPr>
            <p:spPr bwMode="auto">
              <a:xfrm>
                <a:off x="4910470" y="1278953"/>
                <a:ext cx="379937" cy="18092"/>
              </a:xfrm>
              <a:prstGeom prst="rect">
                <a:avLst/>
              </a:pr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56" name="Group 55"/>
          <p:cNvGrpSpPr/>
          <p:nvPr/>
        </p:nvGrpSpPr>
        <p:grpSpPr>
          <a:xfrm>
            <a:off x="2053154" y="1937701"/>
            <a:ext cx="1003204" cy="752403"/>
            <a:chOff x="1586844" y="1170196"/>
            <a:chExt cx="752403" cy="752403"/>
          </a:xfrm>
        </p:grpSpPr>
        <p:sp>
          <p:nvSpPr>
            <p:cNvPr id="57" name="Oval 56"/>
            <p:cNvSpPr/>
            <p:nvPr/>
          </p:nvSpPr>
          <p:spPr>
            <a:xfrm>
              <a:off x="1586844" y="1170196"/>
              <a:ext cx="752403" cy="752403"/>
            </a:xfrm>
            <a:prstGeom prst="ellipse">
              <a:avLst/>
            </a:prstGeom>
            <a:solidFill>
              <a:srgbClr val="FFFFFF"/>
            </a:solidFill>
            <a:ln w="57150" cap="flat" cmpd="sng" algn="ctr">
              <a:solidFill>
                <a:srgbClr val="92DA4A"/>
              </a:solidFill>
              <a:prstDash val="solid"/>
            </a:ln>
            <a:effectLst/>
          </p:spPr>
          <p:txBody>
            <a:bodyPr rtlCol="0" anchor="ctr"/>
            <a:lstStyle/>
            <a:p>
              <a:pPr algn="ctr">
                <a:defRPr/>
              </a:pPr>
              <a:endParaRPr lang="en-US" sz="2400" kern="0" dirty="0">
                <a:solidFill>
                  <a:srgbClr val="FFFFFF"/>
                </a:solidFill>
              </a:endParaRPr>
            </a:p>
          </p:txBody>
        </p:sp>
        <p:grpSp>
          <p:nvGrpSpPr>
            <p:cNvPr id="58" name="Group 119"/>
            <p:cNvGrpSpPr>
              <a:grpSpLocks noChangeAspect="1"/>
            </p:cNvGrpSpPr>
            <p:nvPr/>
          </p:nvGrpSpPr>
          <p:grpSpPr bwMode="auto">
            <a:xfrm>
              <a:off x="1772545" y="1388123"/>
              <a:ext cx="381000" cy="345424"/>
              <a:chOff x="2481" y="1288"/>
              <a:chExt cx="798" cy="663"/>
            </a:xfrm>
            <a:solidFill>
              <a:srgbClr val="7F7F7F">
                <a:lumMod val="75000"/>
              </a:srgbClr>
            </a:solidFill>
          </p:grpSpPr>
          <p:sp>
            <p:nvSpPr>
              <p:cNvPr id="59" name="Freeform 105"/>
              <p:cNvSpPr>
                <a:spLocks/>
              </p:cNvSpPr>
              <p:nvPr/>
            </p:nvSpPr>
            <p:spPr bwMode="auto">
              <a:xfrm>
                <a:off x="2481" y="1457"/>
                <a:ext cx="381" cy="494"/>
              </a:xfrm>
              <a:custGeom>
                <a:avLst/>
                <a:gdLst>
                  <a:gd name="T0" fmla="*/ 160 w 1906"/>
                  <a:gd name="T1" fmla="*/ 30 h 2470"/>
                  <a:gd name="T2" fmla="*/ 209 w 1906"/>
                  <a:gd name="T3" fmla="*/ 131 h 2470"/>
                  <a:gd name="T4" fmla="*/ 232 w 1906"/>
                  <a:gd name="T5" fmla="*/ 286 h 2470"/>
                  <a:gd name="T6" fmla="*/ 242 w 1906"/>
                  <a:gd name="T7" fmla="*/ 369 h 2470"/>
                  <a:gd name="T8" fmla="*/ 255 w 1906"/>
                  <a:gd name="T9" fmla="*/ 499 h 2470"/>
                  <a:gd name="T10" fmla="*/ 268 w 1906"/>
                  <a:gd name="T11" fmla="*/ 612 h 2470"/>
                  <a:gd name="T12" fmla="*/ 254 w 1906"/>
                  <a:gd name="T13" fmla="*/ 653 h 2470"/>
                  <a:gd name="T14" fmla="*/ 190 w 1906"/>
                  <a:gd name="T15" fmla="*/ 691 h 2470"/>
                  <a:gd name="T16" fmla="*/ 173 w 1906"/>
                  <a:gd name="T17" fmla="*/ 766 h 2470"/>
                  <a:gd name="T18" fmla="*/ 241 w 1906"/>
                  <a:gd name="T19" fmla="*/ 875 h 2470"/>
                  <a:gd name="T20" fmla="*/ 411 w 1906"/>
                  <a:gd name="T21" fmla="*/ 1107 h 2470"/>
                  <a:gd name="T22" fmla="*/ 453 w 1906"/>
                  <a:gd name="T23" fmla="*/ 1172 h 2470"/>
                  <a:gd name="T24" fmla="*/ 520 w 1906"/>
                  <a:gd name="T25" fmla="*/ 1220 h 2470"/>
                  <a:gd name="T26" fmla="*/ 588 w 1906"/>
                  <a:gd name="T27" fmla="*/ 1263 h 2470"/>
                  <a:gd name="T28" fmla="*/ 573 w 1906"/>
                  <a:gd name="T29" fmla="*/ 1237 h 2470"/>
                  <a:gd name="T30" fmla="*/ 490 w 1906"/>
                  <a:gd name="T31" fmla="*/ 1151 h 2470"/>
                  <a:gd name="T32" fmla="*/ 449 w 1906"/>
                  <a:gd name="T33" fmla="*/ 1095 h 2470"/>
                  <a:gd name="T34" fmla="*/ 397 w 1906"/>
                  <a:gd name="T35" fmla="*/ 1018 h 2470"/>
                  <a:gd name="T36" fmla="*/ 325 w 1906"/>
                  <a:gd name="T37" fmla="*/ 919 h 2470"/>
                  <a:gd name="T38" fmla="*/ 262 w 1906"/>
                  <a:gd name="T39" fmla="*/ 831 h 2470"/>
                  <a:gd name="T40" fmla="*/ 233 w 1906"/>
                  <a:gd name="T41" fmla="*/ 794 h 2470"/>
                  <a:gd name="T42" fmla="*/ 219 w 1906"/>
                  <a:gd name="T43" fmla="*/ 731 h 2470"/>
                  <a:gd name="T44" fmla="*/ 262 w 1906"/>
                  <a:gd name="T45" fmla="*/ 698 h 2470"/>
                  <a:gd name="T46" fmla="*/ 320 w 1906"/>
                  <a:gd name="T47" fmla="*/ 692 h 2470"/>
                  <a:gd name="T48" fmla="*/ 368 w 1906"/>
                  <a:gd name="T49" fmla="*/ 707 h 2470"/>
                  <a:gd name="T50" fmla="*/ 480 w 1906"/>
                  <a:gd name="T51" fmla="*/ 765 h 2470"/>
                  <a:gd name="T52" fmla="*/ 647 w 1906"/>
                  <a:gd name="T53" fmla="*/ 906 h 2470"/>
                  <a:gd name="T54" fmla="*/ 783 w 1906"/>
                  <a:gd name="T55" fmla="*/ 1073 h 2470"/>
                  <a:gd name="T56" fmla="*/ 872 w 1906"/>
                  <a:gd name="T57" fmla="*/ 1161 h 2470"/>
                  <a:gd name="T58" fmla="*/ 956 w 1906"/>
                  <a:gd name="T59" fmla="*/ 1206 h 2470"/>
                  <a:gd name="T60" fmla="*/ 1214 w 1906"/>
                  <a:gd name="T61" fmla="*/ 1240 h 2470"/>
                  <a:gd name="T62" fmla="*/ 1380 w 1906"/>
                  <a:gd name="T63" fmla="*/ 1288 h 2470"/>
                  <a:gd name="T64" fmla="*/ 1470 w 1906"/>
                  <a:gd name="T65" fmla="*/ 1331 h 2470"/>
                  <a:gd name="T66" fmla="*/ 1504 w 1906"/>
                  <a:gd name="T67" fmla="*/ 1356 h 2470"/>
                  <a:gd name="T68" fmla="*/ 1579 w 1906"/>
                  <a:gd name="T69" fmla="*/ 1417 h 2470"/>
                  <a:gd name="T70" fmla="*/ 1693 w 1906"/>
                  <a:gd name="T71" fmla="*/ 1536 h 2470"/>
                  <a:gd name="T72" fmla="*/ 1811 w 1906"/>
                  <a:gd name="T73" fmla="*/ 1707 h 2470"/>
                  <a:gd name="T74" fmla="*/ 1895 w 1906"/>
                  <a:gd name="T75" fmla="*/ 1931 h 2470"/>
                  <a:gd name="T76" fmla="*/ 1906 w 1906"/>
                  <a:gd name="T77" fmla="*/ 2029 h 2470"/>
                  <a:gd name="T78" fmla="*/ 1891 w 1906"/>
                  <a:gd name="T79" fmla="*/ 2173 h 2470"/>
                  <a:gd name="T80" fmla="*/ 1209 w 1906"/>
                  <a:gd name="T81" fmla="*/ 2216 h 2470"/>
                  <a:gd name="T82" fmla="*/ 1173 w 1906"/>
                  <a:gd name="T83" fmla="*/ 2101 h 2470"/>
                  <a:gd name="T84" fmla="*/ 1106 w 1906"/>
                  <a:gd name="T85" fmla="*/ 2022 h 2470"/>
                  <a:gd name="T86" fmla="*/ 1069 w 1906"/>
                  <a:gd name="T87" fmla="*/ 1990 h 2470"/>
                  <a:gd name="T88" fmla="*/ 1006 w 1906"/>
                  <a:gd name="T89" fmla="*/ 1954 h 2470"/>
                  <a:gd name="T90" fmla="*/ 883 w 1906"/>
                  <a:gd name="T91" fmla="*/ 1880 h 2470"/>
                  <a:gd name="T92" fmla="*/ 728 w 1906"/>
                  <a:gd name="T93" fmla="*/ 1787 h 2470"/>
                  <a:gd name="T94" fmla="*/ 571 w 1906"/>
                  <a:gd name="T95" fmla="*/ 1688 h 2470"/>
                  <a:gd name="T96" fmla="*/ 440 w 1906"/>
                  <a:gd name="T97" fmla="*/ 1599 h 2470"/>
                  <a:gd name="T98" fmla="*/ 365 w 1906"/>
                  <a:gd name="T99" fmla="*/ 1536 h 2470"/>
                  <a:gd name="T100" fmla="*/ 307 w 1906"/>
                  <a:gd name="T101" fmla="*/ 1444 h 2470"/>
                  <a:gd name="T102" fmla="*/ 230 w 1906"/>
                  <a:gd name="T103" fmla="*/ 1290 h 2470"/>
                  <a:gd name="T104" fmla="*/ 145 w 1906"/>
                  <a:gd name="T105" fmla="*/ 1109 h 2470"/>
                  <a:gd name="T106" fmla="*/ 69 w 1906"/>
                  <a:gd name="T107" fmla="*/ 931 h 2470"/>
                  <a:gd name="T108" fmla="*/ 16 w 1906"/>
                  <a:gd name="T109" fmla="*/ 792 h 2470"/>
                  <a:gd name="T110" fmla="*/ 0 w 1906"/>
                  <a:gd name="T111" fmla="*/ 699 h 2470"/>
                  <a:gd name="T112" fmla="*/ 4 w 1906"/>
                  <a:gd name="T113" fmla="*/ 537 h 2470"/>
                  <a:gd name="T114" fmla="*/ 15 w 1906"/>
                  <a:gd name="T115" fmla="*/ 367 h 2470"/>
                  <a:gd name="T116" fmla="*/ 25 w 1906"/>
                  <a:gd name="T117" fmla="*/ 241 h 2470"/>
                  <a:gd name="T118" fmla="*/ 31 w 1906"/>
                  <a:gd name="T119" fmla="*/ 181 h 2470"/>
                  <a:gd name="T120" fmla="*/ 47 w 1906"/>
                  <a:gd name="T121" fmla="*/ 67 h 2470"/>
                  <a:gd name="T122" fmla="*/ 76 w 1906"/>
                  <a:gd name="T123" fmla="*/ 4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6" h="2470">
                    <a:moveTo>
                      <a:pt x="103" y="0"/>
                    </a:moveTo>
                    <a:lnTo>
                      <a:pt x="117" y="3"/>
                    </a:lnTo>
                    <a:lnTo>
                      <a:pt x="140" y="14"/>
                    </a:lnTo>
                    <a:lnTo>
                      <a:pt x="160" y="30"/>
                    </a:lnTo>
                    <a:lnTo>
                      <a:pt x="177" y="49"/>
                    </a:lnTo>
                    <a:lnTo>
                      <a:pt x="190" y="73"/>
                    </a:lnTo>
                    <a:lnTo>
                      <a:pt x="201" y="101"/>
                    </a:lnTo>
                    <a:lnTo>
                      <a:pt x="209" y="131"/>
                    </a:lnTo>
                    <a:lnTo>
                      <a:pt x="216" y="166"/>
                    </a:lnTo>
                    <a:lnTo>
                      <a:pt x="222" y="203"/>
                    </a:lnTo>
                    <a:lnTo>
                      <a:pt x="227" y="244"/>
                    </a:lnTo>
                    <a:lnTo>
                      <a:pt x="232" y="286"/>
                    </a:lnTo>
                    <a:lnTo>
                      <a:pt x="233" y="299"/>
                    </a:lnTo>
                    <a:lnTo>
                      <a:pt x="236" y="317"/>
                    </a:lnTo>
                    <a:lnTo>
                      <a:pt x="238" y="342"/>
                    </a:lnTo>
                    <a:lnTo>
                      <a:pt x="242" y="369"/>
                    </a:lnTo>
                    <a:lnTo>
                      <a:pt x="244" y="400"/>
                    </a:lnTo>
                    <a:lnTo>
                      <a:pt x="248" y="432"/>
                    </a:lnTo>
                    <a:lnTo>
                      <a:pt x="251" y="466"/>
                    </a:lnTo>
                    <a:lnTo>
                      <a:pt x="255" y="499"/>
                    </a:lnTo>
                    <a:lnTo>
                      <a:pt x="259" y="531"/>
                    </a:lnTo>
                    <a:lnTo>
                      <a:pt x="262" y="562"/>
                    </a:lnTo>
                    <a:lnTo>
                      <a:pt x="265" y="588"/>
                    </a:lnTo>
                    <a:lnTo>
                      <a:pt x="268" y="612"/>
                    </a:lnTo>
                    <a:lnTo>
                      <a:pt x="270" y="630"/>
                    </a:lnTo>
                    <a:lnTo>
                      <a:pt x="272" y="644"/>
                    </a:lnTo>
                    <a:lnTo>
                      <a:pt x="273" y="650"/>
                    </a:lnTo>
                    <a:lnTo>
                      <a:pt x="254" y="653"/>
                    </a:lnTo>
                    <a:lnTo>
                      <a:pt x="236" y="658"/>
                    </a:lnTo>
                    <a:lnTo>
                      <a:pt x="219" y="667"/>
                    </a:lnTo>
                    <a:lnTo>
                      <a:pt x="203" y="678"/>
                    </a:lnTo>
                    <a:lnTo>
                      <a:pt x="190" y="691"/>
                    </a:lnTo>
                    <a:lnTo>
                      <a:pt x="180" y="707"/>
                    </a:lnTo>
                    <a:lnTo>
                      <a:pt x="173" y="725"/>
                    </a:lnTo>
                    <a:lnTo>
                      <a:pt x="170" y="744"/>
                    </a:lnTo>
                    <a:lnTo>
                      <a:pt x="173" y="766"/>
                    </a:lnTo>
                    <a:lnTo>
                      <a:pt x="181" y="790"/>
                    </a:lnTo>
                    <a:lnTo>
                      <a:pt x="195" y="817"/>
                    </a:lnTo>
                    <a:lnTo>
                      <a:pt x="216" y="846"/>
                    </a:lnTo>
                    <a:lnTo>
                      <a:pt x="241" y="875"/>
                    </a:lnTo>
                    <a:lnTo>
                      <a:pt x="316" y="968"/>
                    </a:lnTo>
                    <a:lnTo>
                      <a:pt x="343" y="1005"/>
                    </a:lnTo>
                    <a:lnTo>
                      <a:pt x="370" y="1044"/>
                    </a:lnTo>
                    <a:lnTo>
                      <a:pt x="411" y="1107"/>
                    </a:lnTo>
                    <a:lnTo>
                      <a:pt x="422" y="1125"/>
                    </a:lnTo>
                    <a:lnTo>
                      <a:pt x="432" y="1145"/>
                    </a:lnTo>
                    <a:lnTo>
                      <a:pt x="444" y="1162"/>
                    </a:lnTo>
                    <a:lnTo>
                      <a:pt x="453" y="1172"/>
                    </a:lnTo>
                    <a:lnTo>
                      <a:pt x="467" y="1183"/>
                    </a:lnTo>
                    <a:lnTo>
                      <a:pt x="484" y="1195"/>
                    </a:lnTo>
                    <a:lnTo>
                      <a:pt x="501" y="1207"/>
                    </a:lnTo>
                    <a:lnTo>
                      <a:pt x="520" y="1220"/>
                    </a:lnTo>
                    <a:lnTo>
                      <a:pt x="539" y="1232"/>
                    </a:lnTo>
                    <a:lnTo>
                      <a:pt x="557" y="1243"/>
                    </a:lnTo>
                    <a:lnTo>
                      <a:pt x="573" y="1254"/>
                    </a:lnTo>
                    <a:lnTo>
                      <a:pt x="588" y="1263"/>
                    </a:lnTo>
                    <a:lnTo>
                      <a:pt x="600" y="1270"/>
                    </a:lnTo>
                    <a:lnTo>
                      <a:pt x="607" y="1275"/>
                    </a:lnTo>
                    <a:lnTo>
                      <a:pt x="609" y="1276"/>
                    </a:lnTo>
                    <a:lnTo>
                      <a:pt x="573" y="1237"/>
                    </a:lnTo>
                    <a:lnTo>
                      <a:pt x="537" y="1199"/>
                    </a:lnTo>
                    <a:lnTo>
                      <a:pt x="521" y="1183"/>
                    </a:lnTo>
                    <a:lnTo>
                      <a:pt x="505" y="1167"/>
                    </a:lnTo>
                    <a:lnTo>
                      <a:pt x="490" y="1151"/>
                    </a:lnTo>
                    <a:lnTo>
                      <a:pt x="475" y="1133"/>
                    </a:lnTo>
                    <a:lnTo>
                      <a:pt x="459" y="1111"/>
                    </a:lnTo>
                    <a:lnTo>
                      <a:pt x="456" y="1105"/>
                    </a:lnTo>
                    <a:lnTo>
                      <a:pt x="449" y="1095"/>
                    </a:lnTo>
                    <a:lnTo>
                      <a:pt x="439" y="1080"/>
                    </a:lnTo>
                    <a:lnTo>
                      <a:pt x="427" y="1062"/>
                    </a:lnTo>
                    <a:lnTo>
                      <a:pt x="412" y="1041"/>
                    </a:lnTo>
                    <a:lnTo>
                      <a:pt x="397" y="1018"/>
                    </a:lnTo>
                    <a:lnTo>
                      <a:pt x="378" y="994"/>
                    </a:lnTo>
                    <a:lnTo>
                      <a:pt x="362" y="970"/>
                    </a:lnTo>
                    <a:lnTo>
                      <a:pt x="343" y="945"/>
                    </a:lnTo>
                    <a:lnTo>
                      <a:pt x="325" y="919"/>
                    </a:lnTo>
                    <a:lnTo>
                      <a:pt x="307" y="894"/>
                    </a:lnTo>
                    <a:lnTo>
                      <a:pt x="291" y="871"/>
                    </a:lnTo>
                    <a:lnTo>
                      <a:pt x="276" y="850"/>
                    </a:lnTo>
                    <a:lnTo>
                      <a:pt x="262" y="831"/>
                    </a:lnTo>
                    <a:lnTo>
                      <a:pt x="250" y="817"/>
                    </a:lnTo>
                    <a:lnTo>
                      <a:pt x="242" y="805"/>
                    </a:lnTo>
                    <a:lnTo>
                      <a:pt x="236" y="797"/>
                    </a:lnTo>
                    <a:lnTo>
                      <a:pt x="233" y="794"/>
                    </a:lnTo>
                    <a:lnTo>
                      <a:pt x="221" y="776"/>
                    </a:lnTo>
                    <a:lnTo>
                      <a:pt x="216" y="759"/>
                    </a:lnTo>
                    <a:lnTo>
                      <a:pt x="215" y="744"/>
                    </a:lnTo>
                    <a:lnTo>
                      <a:pt x="219" y="731"/>
                    </a:lnTo>
                    <a:lnTo>
                      <a:pt x="226" y="720"/>
                    </a:lnTo>
                    <a:lnTo>
                      <a:pt x="237" y="711"/>
                    </a:lnTo>
                    <a:lnTo>
                      <a:pt x="249" y="704"/>
                    </a:lnTo>
                    <a:lnTo>
                      <a:pt x="262" y="698"/>
                    </a:lnTo>
                    <a:lnTo>
                      <a:pt x="278" y="695"/>
                    </a:lnTo>
                    <a:lnTo>
                      <a:pt x="293" y="692"/>
                    </a:lnTo>
                    <a:lnTo>
                      <a:pt x="307" y="691"/>
                    </a:lnTo>
                    <a:lnTo>
                      <a:pt x="320" y="692"/>
                    </a:lnTo>
                    <a:lnTo>
                      <a:pt x="333" y="693"/>
                    </a:lnTo>
                    <a:lnTo>
                      <a:pt x="342" y="697"/>
                    </a:lnTo>
                    <a:lnTo>
                      <a:pt x="352" y="701"/>
                    </a:lnTo>
                    <a:lnTo>
                      <a:pt x="368" y="707"/>
                    </a:lnTo>
                    <a:lnTo>
                      <a:pt x="389" y="715"/>
                    </a:lnTo>
                    <a:lnTo>
                      <a:pt x="416" y="727"/>
                    </a:lnTo>
                    <a:lnTo>
                      <a:pt x="446" y="744"/>
                    </a:lnTo>
                    <a:lnTo>
                      <a:pt x="480" y="765"/>
                    </a:lnTo>
                    <a:lnTo>
                      <a:pt x="519" y="791"/>
                    </a:lnTo>
                    <a:lnTo>
                      <a:pt x="559" y="823"/>
                    </a:lnTo>
                    <a:lnTo>
                      <a:pt x="602" y="861"/>
                    </a:lnTo>
                    <a:lnTo>
                      <a:pt x="647" y="906"/>
                    </a:lnTo>
                    <a:lnTo>
                      <a:pt x="692" y="958"/>
                    </a:lnTo>
                    <a:lnTo>
                      <a:pt x="739" y="1020"/>
                    </a:lnTo>
                    <a:lnTo>
                      <a:pt x="761" y="1047"/>
                    </a:lnTo>
                    <a:lnTo>
                      <a:pt x="783" y="1073"/>
                    </a:lnTo>
                    <a:lnTo>
                      <a:pt x="806" y="1097"/>
                    </a:lnTo>
                    <a:lnTo>
                      <a:pt x="829" y="1122"/>
                    </a:lnTo>
                    <a:lnTo>
                      <a:pt x="849" y="1143"/>
                    </a:lnTo>
                    <a:lnTo>
                      <a:pt x="872" y="1161"/>
                    </a:lnTo>
                    <a:lnTo>
                      <a:pt x="896" y="1177"/>
                    </a:lnTo>
                    <a:lnTo>
                      <a:pt x="915" y="1190"/>
                    </a:lnTo>
                    <a:lnTo>
                      <a:pt x="936" y="1201"/>
                    </a:lnTo>
                    <a:lnTo>
                      <a:pt x="956" y="1206"/>
                    </a:lnTo>
                    <a:lnTo>
                      <a:pt x="1030" y="1212"/>
                    </a:lnTo>
                    <a:lnTo>
                      <a:pt x="1098" y="1220"/>
                    </a:lnTo>
                    <a:lnTo>
                      <a:pt x="1158" y="1230"/>
                    </a:lnTo>
                    <a:lnTo>
                      <a:pt x="1214" y="1240"/>
                    </a:lnTo>
                    <a:lnTo>
                      <a:pt x="1264" y="1252"/>
                    </a:lnTo>
                    <a:lnTo>
                      <a:pt x="1307" y="1264"/>
                    </a:lnTo>
                    <a:lnTo>
                      <a:pt x="1346" y="1276"/>
                    </a:lnTo>
                    <a:lnTo>
                      <a:pt x="1380" y="1288"/>
                    </a:lnTo>
                    <a:lnTo>
                      <a:pt x="1409" y="1300"/>
                    </a:lnTo>
                    <a:lnTo>
                      <a:pt x="1434" y="1312"/>
                    </a:lnTo>
                    <a:lnTo>
                      <a:pt x="1453" y="1323"/>
                    </a:lnTo>
                    <a:lnTo>
                      <a:pt x="1470" y="1331"/>
                    </a:lnTo>
                    <a:lnTo>
                      <a:pt x="1482" y="1340"/>
                    </a:lnTo>
                    <a:lnTo>
                      <a:pt x="1491" y="1346"/>
                    </a:lnTo>
                    <a:lnTo>
                      <a:pt x="1496" y="1350"/>
                    </a:lnTo>
                    <a:lnTo>
                      <a:pt x="1504" y="1356"/>
                    </a:lnTo>
                    <a:lnTo>
                      <a:pt x="1517" y="1365"/>
                    </a:lnTo>
                    <a:lnTo>
                      <a:pt x="1534" y="1379"/>
                    </a:lnTo>
                    <a:lnTo>
                      <a:pt x="1555" y="1397"/>
                    </a:lnTo>
                    <a:lnTo>
                      <a:pt x="1579" y="1417"/>
                    </a:lnTo>
                    <a:lnTo>
                      <a:pt x="1604" y="1441"/>
                    </a:lnTo>
                    <a:lnTo>
                      <a:pt x="1633" y="1469"/>
                    </a:lnTo>
                    <a:lnTo>
                      <a:pt x="1663" y="1501"/>
                    </a:lnTo>
                    <a:lnTo>
                      <a:pt x="1693" y="1536"/>
                    </a:lnTo>
                    <a:lnTo>
                      <a:pt x="1723" y="1574"/>
                    </a:lnTo>
                    <a:lnTo>
                      <a:pt x="1753" y="1615"/>
                    </a:lnTo>
                    <a:lnTo>
                      <a:pt x="1783" y="1660"/>
                    </a:lnTo>
                    <a:lnTo>
                      <a:pt x="1811" y="1707"/>
                    </a:lnTo>
                    <a:lnTo>
                      <a:pt x="1837" y="1759"/>
                    </a:lnTo>
                    <a:lnTo>
                      <a:pt x="1860" y="1814"/>
                    </a:lnTo>
                    <a:lnTo>
                      <a:pt x="1879" y="1870"/>
                    </a:lnTo>
                    <a:lnTo>
                      <a:pt x="1895" y="1931"/>
                    </a:lnTo>
                    <a:lnTo>
                      <a:pt x="1898" y="1949"/>
                    </a:lnTo>
                    <a:lnTo>
                      <a:pt x="1901" y="1973"/>
                    </a:lnTo>
                    <a:lnTo>
                      <a:pt x="1904" y="2000"/>
                    </a:lnTo>
                    <a:lnTo>
                      <a:pt x="1906" y="2029"/>
                    </a:lnTo>
                    <a:lnTo>
                      <a:pt x="1906" y="2058"/>
                    </a:lnTo>
                    <a:lnTo>
                      <a:pt x="1903" y="2084"/>
                    </a:lnTo>
                    <a:lnTo>
                      <a:pt x="1898" y="2109"/>
                    </a:lnTo>
                    <a:lnTo>
                      <a:pt x="1891" y="2173"/>
                    </a:lnTo>
                    <a:lnTo>
                      <a:pt x="1885" y="2237"/>
                    </a:lnTo>
                    <a:lnTo>
                      <a:pt x="1884" y="2470"/>
                    </a:lnTo>
                    <a:lnTo>
                      <a:pt x="1209" y="2470"/>
                    </a:lnTo>
                    <a:lnTo>
                      <a:pt x="1209" y="2216"/>
                    </a:lnTo>
                    <a:lnTo>
                      <a:pt x="1205" y="2185"/>
                    </a:lnTo>
                    <a:lnTo>
                      <a:pt x="1198" y="2154"/>
                    </a:lnTo>
                    <a:lnTo>
                      <a:pt x="1187" y="2127"/>
                    </a:lnTo>
                    <a:lnTo>
                      <a:pt x="1173" y="2101"/>
                    </a:lnTo>
                    <a:lnTo>
                      <a:pt x="1157" y="2077"/>
                    </a:lnTo>
                    <a:lnTo>
                      <a:pt x="1139" y="2055"/>
                    </a:lnTo>
                    <a:lnTo>
                      <a:pt x="1122" y="2037"/>
                    </a:lnTo>
                    <a:lnTo>
                      <a:pt x="1106" y="2022"/>
                    </a:lnTo>
                    <a:lnTo>
                      <a:pt x="1092" y="2008"/>
                    </a:lnTo>
                    <a:lnTo>
                      <a:pt x="1080" y="1999"/>
                    </a:lnTo>
                    <a:lnTo>
                      <a:pt x="1071" y="1991"/>
                    </a:lnTo>
                    <a:lnTo>
                      <a:pt x="1069" y="1990"/>
                    </a:lnTo>
                    <a:lnTo>
                      <a:pt x="1060" y="1985"/>
                    </a:lnTo>
                    <a:lnTo>
                      <a:pt x="1047" y="1977"/>
                    </a:lnTo>
                    <a:lnTo>
                      <a:pt x="1029" y="1967"/>
                    </a:lnTo>
                    <a:lnTo>
                      <a:pt x="1006" y="1954"/>
                    </a:lnTo>
                    <a:lnTo>
                      <a:pt x="979" y="1938"/>
                    </a:lnTo>
                    <a:lnTo>
                      <a:pt x="950" y="1920"/>
                    </a:lnTo>
                    <a:lnTo>
                      <a:pt x="918" y="1902"/>
                    </a:lnTo>
                    <a:lnTo>
                      <a:pt x="883" y="1880"/>
                    </a:lnTo>
                    <a:lnTo>
                      <a:pt x="846" y="1858"/>
                    </a:lnTo>
                    <a:lnTo>
                      <a:pt x="808" y="1835"/>
                    </a:lnTo>
                    <a:lnTo>
                      <a:pt x="768" y="1811"/>
                    </a:lnTo>
                    <a:lnTo>
                      <a:pt x="728" y="1787"/>
                    </a:lnTo>
                    <a:lnTo>
                      <a:pt x="688" y="1762"/>
                    </a:lnTo>
                    <a:lnTo>
                      <a:pt x="648" y="1738"/>
                    </a:lnTo>
                    <a:lnTo>
                      <a:pt x="609" y="1712"/>
                    </a:lnTo>
                    <a:lnTo>
                      <a:pt x="571" y="1688"/>
                    </a:lnTo>
                    <a:lnTo>
                      <a:pt x="534" y="1664"/>
                    </a:lnTo>
                    <a:lnTo>
                      <a:pt x="501" y="1641"/>
                    </a:lnTo>
                    <a:lnTo>
                      <a:pt x="469" y="1619"/>
                    </a:lnTo>
                    <a:lnTo>
                      <a:pt x="440" y="1599"/>
                    </a:lnTo>
                    <a:lnTo>
                      <a:pt x="416" y="1580"/>
                    </a:lnTo>
                    <a:lnTo>
                      <a:pt x="394" y="1563"/>
                    </a:lnTo>
                    <a:lnTo>
                      <a:pt x="377" y="1548"/>
                    </a:lnTo>
                    <a:lnTo>
                      <a:pt x="365" y="1536"/>
                    </a:lnTo>
                    <a:lnTo>
                      <a:pt x="353" y="1520"/>
                    </a:lnTo>
                    <a:lnTo>
                      <a:pt x="340" y="1499"/>
                    </a:lnTo>
                    <a:lnTo>
                      <a:pt x="324" y="1474"/>
                    </a:lnTo>
                    <a:lnTo>
                      <a:pt x="307" y="1444"/>
                    </a:lnTo>
                    <a:lnTo>
                      <a:pt x="289" y="1410"/>
                    </a:lnTo>
                    <a:lnTo>
                      <a:pt x="270" y="1373"/>
                    </a:lnTo>
                    <a:lnTo>
                      <a:pt x="250" y="1333"/>
                    </a:lnTo>
                    <a:lnTo>
                      <a:pt x="230" y="1290"/>
                    </a:lnTo>
                    <a:lnTo>
                      <a:pt x="208" y="1247"/>
                    </a:lnTo>
                    <a:lnTo>
                      <a:pt x="186" y="1201"/>
                    </a:lnTo>
                    <a:lnTo>
                      <a:pt x="166" y="1155"/>
                    </a:lnTo>
                    <a:lnTo>
                      <a:pt x="145" y="1109"/>
                    </a:lnTo>
                    <a:lnTo>
                      <a:pt x="125" y="1063"/>
                    </a:lnTo>
                    <a:lnTo>
                      <a:pt x="104" y="1017"/>
                    </a:lnTo>
                    <a:lnTo>
                      <a:pt x="86" y="974"/>
                    </a:lnTo>
                    <a:lnTo>
                      <a:pt x="69" y="931"/>
                    </a:lnTo>
                    <a:lnTo>
                      <a:pt x="53" y="893"/>
                    </a:lnTo>
                    <a:lnTo>
                      <a:pt x="39" y="855"/>
                    </a:lnTo>
                    <a:lnTo>
                      <a:pt x="27" y="823"/>
                    </a:lnTo>
                    <a:lnTo>
                      <a:pt x="16" y="792"/>
                    </a:lnTo>
                    <a:lnTo>
                      <a:pt x="8" y="768"/>
                    </a:lnTo>
                    <a:lnTo>
                      <a:pt x="4" y="748"/>
                    </a:lnTo>
                    <a:lnTo>
                      <a:pt x="1" y="733"/>
                    </a:lnTo>
                    <a:lnTo>
                      <a:pt x="0" y="699"/>
                    </a:lnTo>
                    <a:lnTo>
                      <a:pt x="0" y="662"/>
                    </a:lnTo>
                    <a:lnTo>
                      <a:pt x="1" y="622"/>
                    </a:lnTo>
                    <a:lnTo>
                      <a:pt x="2" y="581"/>
                    </a:lnTo>
                    <a:lnTo>
                      <a:pt x="4" y="537"/>
                    </a:lnTo>
                    <a:lnTo>
                      <a:pt x="6" y="493"/>
                    </a:lnTo>
                    <a:lnTo>
                      <a:pt x="8" y="449"/>
                    </a:lnTo>
                    <a:lnTo>
                      <a:pt x="12" y="407"/>
                    </a:lnTo>
                    <a:lnTo>
                      <a:pt x="15" y="367"/>
                    </a:lnTo>
                    <a:lnTo>
                      <a:pt x="18" y="330"/>
                    </a:lnTo>
                    <a:lnTo>
                      <a:pt x="21" y="296"/>
                    </a:lnTo>
                    <a:lnTo>
                      <a:pt x="23" y="266"/>
                    </a:lnTo>
                    <a:lnTo>
                      <a:pt x="25" y="241"/>
                    </a:lnTo>
                    <a:lnTo>
                      <a:pt x="28" y="223"/>
                    </a:lnTo>
                    <a:lnTo>
                      <a:pt x="29" y="211"/>
                    </a:lnTo>
                    <a:lnTo>
                      <a:pt x="29" y="207"/>
                    </a:lnTo>
                    <a:lnTo>
                      <a:pt x="31" y="181"/>
                    </a:lnTo>
                    <a:lnTo>
                      <a:pt x="34" y="152"/>
                    </a:lnTo>
                    <a:lnTo>
                      <a:pt x="37" y="123"/>
                    </a:lnTo>
                    <a:lnTo>
                      <a:pt x="42" y="94"/>
                    </a:lnTo>
                    <a:lnTo>
                      <a:pt x="47" y="67"/>
                    </a:lnTo>
                    <a:lnTo>
                      <a:pt x="52" y="44"/>
                    </a:lnTo>
                    <a:lnTo>
                      <a:pt x="58" y="26"/>
                    </a:lnTo>
                    <a:lnTo>
                      <a:pt x="65" y="15"/>
                    </a:lnTo>
                    <a:lnTo>
                      <a:pt x="76" y="4"/>
                    </a:lnTo>
                    <a:lnTo>
                      <a:pt x="89" y="0"/>
                    </a:lnTo>
                    <a:lnTo>
                      <a:pt x="10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60" name="Freeform 106"/>
              <p:cNvSpPr>
                <a:spLocks/>
              </p:cNvSpPr>
              <p:nvPr/>
            </p:nvSpPr>
            <p:spPr bwMode="auto">
              <a:xfrm>
                <a:off x="2898" y="1457"/>
                <a:ext cx="381" cy="494"/>
              </a:xfrm>
              <a:custGeom>
                <a:avLst/>
                <a:gdLst>
                  <a:gd name="T0" fmla="*/ 1841 w 1904"/>
                  <a:gd name="T1" fmla="*/ 15 h 2470"/>
                  <a:gd name="T2" fmla="*/ 1864 w 1904"/>
                  <a:gd name="T3" fmla="*/ 94 h 2470"/>
                  <a:gd name="T4" fmla="*/ 1876 w 1904"/>
                  <a:gd name="T5" fmla="*/ 207 h 2470"/>
                  <a:gd name="T6" fmla="*/ 1882 w 1904"/>
                  <a:gd name="T7" fmla="*/ 266 h 2470"/>
                  <a:gd name="T8" fmla="*/ 1893 w 1904"/>
                  <a:gd name="T9" fmla="*/ 407 h 2470"/>
                  <a:gd name="T10" fmla="*/ 1903 w 1904"/>
                  <a:gd name="T11" fmla="*/ 580 h 2470"/>
                  <a:gd name="T12" fmla="*/ 1897 w 1904"/>
                  <a:gd name="T13" fmla="*/ 767 h 2470"/>
                  <a:gd name="T14" fmla="*/ 1853 w 1904"/>
                  <a:gd name="T15" fmla="*/ 893 h 2470"/>
                  <a:gd name="T16" fmla="*/ 1781 w 1904"/>
                  <a:gd name="T17" fmla="*/ 1063 h 2470"/>
                  <a:gd name="T18" fmla="*/ 1697 w 1904"/>
                  <a:gd name="T19" fmla="*/ 1247 h 2470"/>
                  <a:gd name="T20" fmla="*/ 1616 w 1904"/>
                  <a:gd name="T21" fmla="*/ 1410 h 2470"/>
                  <a:gd name="T22" fmla="*/ 1552 w 1904"/>
                  <a:gd name="T23" fmla="*/ 1520 h 2470"/>
                  <a:gd name="T24" fmla="*/ 1490 w 1904"/>
                  <a:gd name="T25" fmla="*/ 1580 h 2470"/>
                  <a:gd name="T26" fmla="*/ 1371 w 1904"/>
                  <a:gd name="T27" fmla="*/ 1664 h 2470"/>
                  <a:gd name="T28" fmla="*/ 1217 w 1904"/>
                  <a:gd name="T29" fmla="*/ 1762 h 2470"/>
                  <a:gd name="T30" fmla="*/ 1059 w 1904"/>
                  <a:gd name="T31" fmla="*/ 1858 h 2470"/>
                  <a:gd name="T32" fmla="*/ 926 w 1904"/>
                  <a:gd name="T33" fmla="*/ 1938 h 2470"/>
                  <a:gd name="T34" fmla="*/ 845 w 1904"/>
                  <a:gd name="T35" fmla="*/ 1985 h 2470"/>
                  <a:gd name="T36" fmla="*/ 815 w 1904"/>
                  <a:gd name="T37" fmla="*/ 2008 h 2470"/>
                  <a:gd name="T38" fmla="*/ 749 w 1904"/>
                  <a:gd name="T39" fmla="*/ 2077 h 2470"/>
                  <a:gd name="T40" fmla="*/ 700 w 1904"/>
                  <a:gd name="T41" fmla="*/ 2185 h 2470"/>
                  <a:gd name="T42" fmla="*/ 20 w 1904"/>
                  <a:gd name="T43" fmla="*/ 2237 h 2470"/>
                  <a:gd name="T44" fmla="*/ 0 w 1904"/>
                  <a:gd name="T45" fmla="*/ 2058 h 2470"/>
                  <a:gd name="T46" fmla="*/ 7 w 1904"/>
                  <a:gd name="T47" fmla="*/ 1949 h 2470"/>
                  <a:gd name="T48" fmla="*/ 69 w 1904"/>
                  <a:gd name="T49" fmla="*/ 1759 h 2470"/>
                  <a:gd name="T50" fmla="*/ 182 w 1904"/>
                  <a:gd name="T51" fmla="*/ 1574 h 2470"/>
                  <a:gd name="T52" fmla="*/ 301 w 1904"/>
                  <a:gd name="T53" fmla="*/ 1441 h 2470"/>
                  <a:gd name="T54" fmla="*/ 388 w 1904"/>
                  <a:gd name="T55" fmla="*/ 1365 h 2470"/>
                  <a:gd name="T56" fmla="*/ 423 w 1904"/>
                  <a:gd name="T57" fmla="*/ 1340 h 2470"/>
                  <a:gd name="T58" fmla="*/ 497 w 1904"/>
                  <a:gd name="T59" fmla="*/ 1300 h 2470"/>
                  <a:gd name="T60" fmla="*/ 642 w 1904"/>
                  <a:gd name="T61" fmla="*/ 1252 h 2470"/>
                  <a:gd name="T62" fmla="*/ 875 w 1904"/>
                  <a:gd name="T63" fmla="*/ 1212 h 2470"/>
                  <a:gd name="T64" fmla="*/ 1009 w 1904"/>
                  <a:gd name="T65" fmla="*/ 1177 h 2470"/>
                  <a:gd name="T66" fmla="*/ 1099 w 1904"/>
                  <a:gd name="T67" fmla="*/ 1097 h 2470"/>
                  <a:gd name="T68" fmla="*/ 1214 w 1904"/>
                  <a:gd name="T69" fmla="*/ 958 h 2470"/>
                  <a:gd name="T70" fmla="*/ 1387 w 1904"/>
                  <a:gd name="T71" fmla="*/ 790 h 2470"/>
                  <a:gd name="T72" fmla="*/ 1516 w 1904"/>
                  <a:gd name="T73" fmla="*/ 715 h 2470"/>
                  <a:gd name="T74" fmla="*/ 1573 w 1904"/>
                  <a:gd name="T75" fmla="*/ 693 h 2470"/>
                  <a:gd name="T76" fmla="*/ 1627 w 1904"/>
                  <a:gd name="T77" fmla="*/ 695 h 2470"/>
                  <a:gd name="T78" fmla="*/ 1679 w 1904"/>
                  <a:gd name="T79" fmla="*/ 720 h 2470"/>
                  <a:gd name="T80" fmla="*/ 1684 w 1904"/>
                  <a:gd name="T81" fmla="*/ 776 h 2470"/>
                  <a:gd name="T82" fmla="*/ 1655 w 1904"/>
                  <a:gd name="T83" fmla="*/ 817 h 2470"/>
                  <a:gd name="T84" fmla="*/ 1598 w 1904"/>
                  <a:gd name="T85" fmla="*/ 894 h 2470"/>
                  <a:gd name="T86" fmla="*/ 1527 w 1904"/>
                  <a:gd name="T87" fmla="*/ 994 h 2470"/>
                  <a:gd name="T88" fmla="*/ 1466 w 1904"/>
                  <a:gd name="T89" fmla="*/ 1080 h 2470"/>
                  <a:gd name="T90" fmla="*/ 1430 w 1904"/>
                  <a:gd name="T91" fmla="*/ 1133 h 2470"/>
                  <a:gd name="T92" fmla="*/ 1368 w 1904"/>
                  <a:gd name="T93" fmla="*/ 1199 h 2470"/>
                  <a:gd name="T94" fmla="*/ 1306 w 1904"/>
                  <a:gd name="T95" fmla="*/ 1270 h 2470"/>
                  <a:gd name="T96" fmla="*/ 1367 w 1904"/>
                  <a:gd name="T97" fmla="*/ 1232 h 2470"/>
                  <a:gd name="T98" fmla="*/ 1439 w 1904"/>
                  <a:gd name="T99" fmla="*/ 1183 h 2470"/>
                  <a:gd name="T100" fmla="*/ 1483 w 1904"/>
                  <a:gd name="T101" fmla="*/ 1125 h 2470"/>
                  <a:gd name="T102" fmla="*/ 1590 w 1904"/>
                  <a:gd name="T103" fmla="*/ 968 h 2470"/>
                  <a:gd name="T104" fmla="*/ 1724 w 1904"/>
                  <a:gd name="T105" fmla="*/ 790 h 2470"/>
                  <a:gd name="T106" fmla="*/ 1725 w 1904"/>
                  <a:gd name="T107" fmla="*/ 707 h 2470"/>
                  <a:gd name="T108" fmla="*/ 1669 w 1904"/>
                  <a:gd name="T109" fmla="*/ 658 h 2470"/>
                  <a:gd name="T110" fmla="*/ 1636 w 1904"/>
                  <a:gd name="T111" fmla="*/ 630 h 2470"/>
                  <a:gd name="T112" fmla="*/ 1646 w 1904"/>
                  <a:gd name="T113" fmla="*/ 531 h 2470"/>
                  <a:gd name="T114" fmla="*/ 1661 w 1904"/>
                  <a:gd name="T115" fmla="*/ 400 h 2470"/>
                  <a:gd name="T116" fmla="*/ 1672 w 1904"/>
                  <a:gd name="T117" fmla="*/ 299 h 2470"/>
                  <a:gd name="T118" fmla="*/ 1689 w 1904"/>
                  <a:gd name="T119" fmla="*/ 166 h 2470"/>
                  <a:gd name="T120" fmla="*/ 1729 w 1904"/>
                  <a:gd name="T121" fmla="*/ 49 h 2470"/>
                  <a:gd name="T122" fmla="*/ 1802 w 1904"/>
                  <a:gd name="T123"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4" h="2470">
                    <a:moveTo>
                      <a:pt x="1802" y="0"/>
                    </a:moveTo>
                    <a:lnTo>
                      <a:pt x="1816" y="0"/>
                    </a:lnTo>
                    <a:lnTo>
                      <a:pt x="1829" y="4"/>
                    </a:lnTo>
                    <a:lnTo>
                      <a:pt x="1841" y="15"/>
                    </a:lnTo>
                    <a:lnTo>
                      <a:pt x="1847" y="26"/>
                    </a:lnTo>
                    <a:lnTo>
                      <a:pt x="1853" y="44"/>
                    </a:lnTo>
                    <a:lnTo>
                      <a:pt x="1859" y="67"/>
                    </a:lnTo>
                    <a:lnTo>
                      <a:pt x="1864" y="94"/>
                    </a:lnTo>
                    <a:lnTo>
                      <a:pt x="1868" y="123"/>
                    </a:lnTo>
                    <a:lnTo>
                      <a:pt x="1871" y="152"/>
                    </a:lnTo>
                    <a:lnTo>
                      <a:pt x="1874" y="181"/>
                    </a:lnTo>
                    <a:lnTo>
                      <a:pt x="1876" y="207"/>
                    </a:lnTo>
                    <a:lnTo>
                      <a:pt x="1876" y="211"/>
                    </a:lnTo>
                    <a:lnTo>
                      <a:pt x="1877" y="223"/>
                    </a:lnTo>
                    <a:lnTo>
                      <a:pt x="1880" y="241"/>
                    </a:lnTo>
                    <a:lnTo>
                      <a:pt x="1882" y="266"/>
                    </a:lnTo>
                    <a:lnTo>
                      <a:pt x="1885" y="296"/>
                    </a:lnTo>
                    <a:lnTo>
                      <a:pt x="1887" y="330"/>
                    </a:lnTo>
                    <a:lnTo>
                      <a:pt x="1891" y="367"/>
                    </a:lnTo>
                    <a:lnTo>
                      <a:pt x="1893" y="407"/>
                    </a:lnTo>
                    <a:lnTo>
                      <a:pt x="1897" y="449"/>
                    </a:lnTo>
                    <a:lnTo>
                      <a:pt x="1899" y="493"/>
                    </a:lnTo>
                    <a:lnTo>
                      <a:pt x="1902" y="537"/>
                    </a:lnTo>
                    <a:lnTo>
                      <a:pt x="1903" y="580"/>
                    </a:lnTo>
                    <a:lnTo>
                      <a:pt x="1904" y="600"/>
                    </a:lnTo>
                    <a:lnTo>
                      <a:pt x="1904" y="733"/>
                    </a:lnTo>
                    <a:lnTo>
                      <a:pt x="1902" y="748"/>
                    </a:lnTo>
                    <a:lnTo>
                      <a:pt x="1897" y="767"/>
                    </a:lnTo>
                    <a:lnTo>
                      <a:pt x="1889" y="792"/>
                    </a:lnTo>
                    <a:lnTo>
                      <a:pt x="1879" y="823"/>
                    </a:lnTo>
                    <a:lnTo>
                      <a:pt x="1867" y="855"/>
                    </a:lnTo>
                    <a:lnTo>
                      <a:pt x="1853" y="893"/>
                    </a:lnTo>
                    <a:lnTo>
                      <a:pt x="1836" y="931"/>
                    </a:lnTo>
                    <a:lnTo>
                      <a:pt x="1819" y="974"/>
                    </a:lnTo>
                    <a:lnTo>
                      <a:pt x="1801" y="1017"/>
                    </a:lnTo>
                    <a:lnTo>
                      <a:pt x="1781" y="1063"/>
                    </a:lnTo>
                    <a:lnTo>
                      <a:pt x="1761" y="1109"/>
                    </a:lnTo>
                    <a:lnTo>
                      <a:pt x="1740" y="1155"/>
                    </a:lnTo>
                    <a:lnTo>
                      <a:pt x="1719" y="1201"/>
                    </a:lnTo>
                    <a:lnTo>
                      <a:pt x="1697" y="1247"/>
                    </a:lnTo>
                    <a:lnTo>
                      <a:pt x="1677" y="1290"/>
                    </a:lnTo>
                    <a:lnTo>
                      <a:pt x="1655" y="1333"/>
                    </a:lnTo>
                    <a:lnTo>
                      <a:pt x="1636" y="1373"/>
                    </a:lnTo>
                    <a:lnTo>
                      <a:pt x="1616" y="1410"/>
                    </a:lnTo>
                    <a:lnTo>
                      <a:pt x="1598" y="1444"/>
                    </a:lnTo>
                    <a:lnTo>
                      <a:pt x="1581" y="1474"/>
                    </a:lnTo>
                    <a:lnTo>
                      <a:pt x="1565" y="1499"/>
                    </a:lnTo>
                    <a:lnTo>
                      <a:pt x="1552" y="1520"/>
                    </a:lnTo>
                    <a:lnTo>
                      <a:pt x="1540" y="1536"/>
                    </a:lnTo>
                    <a:lnTo>
                      <a:pt x="1528" y="1548"/>
                    </a:lnTo>
                    <a:lnTo>
                      <a:pt x="1511" y="1563"/>
                    </a:lnTo>
                    <a:lnTo>
                      <a:pt x="1490" y="1580"/>
                    </a:lnTo>
                    <a:lnTo>
                      <a:pt x="1465" y="1599"/>
                    </a:lnTo>
                    <a:lnTo>
                      <a:pt x="1436" y="1619"/>
                    </a:lnTo>
                    <a:lnTo>
                      <a:pt x="1405" y="1641"/>
                    </a:lnTo>
                    <a:lnTo>
                      <a:pt x="1371" y="1664"/>
                    </a:lnTo>
                    <a:lnTo>
                      <a:pt x="1335" y="1688"/>
                    </a:lnTo>
                    <a:lnTo>
                      <a:pt x="1296" y="1712"/>
                    </a:lnTo>
                    <a:lnTo>
                      <a:pt x="1257" y="1738"/>
                    </a:lnTo>
                    <a:lnTo>
                      <a:pt x="1217" y="1762"/>
                    </a:lnTo>
                    <a:lnTo>
                      <a:pt x="1177" y="1787"/>
                    </a:lnTo>
                    <a:lnTo>
                      <a:pt x="1137" y="1811"/>
                    </a:lnTo>
                    <a:lnTo>
                      <a:pt x="1098" y="1835"/>
                    </a:lnTo>
                    <a:lnTo>
                      <a:pt x="1059" y="1858"/>
                    </a:lnTo>
                    <a:lnTo>
                      <a:pt x="1023" y="1880"/>
                    </a:lnTo>
                    <a:lnTo>
                      <a:pt x="988" y="1902"/>
                    </a:lnTo>
                    <a:lnTo>
                      <a:pt x="955" y="1920"/>
                    </a:lnTo>
                    <a:lnTo>
                      <a:pt x="926" y="1938"/>
                    </a:lnTo>
                    <a:lnTo>
                      <a:pt x="899" y="1954"/>
                    </a:lnTo>
                    <a:lnTo>
                      <a:pt x="877" y="1967"/>
                    </a:lnTo>
                    <a:lnTo>
                      <a:pt x="859" y="1977"/>
                    </a:lnTo>
                    <a:lnTo>
                      <a:pt x="845" y="1985"/>
                    </a:lnTo>
                    <a:lnTo>
                      <a:pt x="836" y="1990"/>
                    </a:lnTo>
                    <a:lnTo>
                      <a:pt x="834" y="1991"/>
                    </a:lnTo>
                    <a:lnTo>
                      <a:pt x="825" y="1999"/>
                    </a:lnTo>
                    <a:lnTo>
                      <a:pt x="815" y="2008"/>
                    </a:lnTo>
                    <a:lnTo>
                      <a:pt x="800" y="2022"/>
                    </a:lnTo>
                    <a:lnTo>
                      <a:pt x="783" y="2037"/>
                    </a:lnTo>
                    <a:lnTo>
                      <a:pt x="766" y="2055"/>
                    </a:lnTo>
                    <a:lnTo>
                      <a:pt x="749" y="2077"/>
                    </a:lnTo>
                    <a:lnTo>
                      <a:pt x="732" y="2101"/>
                    </a:lnTo>
                    <a:lnTo>
                      <a:pt x="718" y="2127"/>
                    </a:lnTo>
                    <a:lnTo>
                      <a:pt x="707" y="2154"/>
                    </a:lnTo>
                    <a:lnTo>
                      <a:pt x="700" y="2185"/>
                    </a:lnTo>
                    <a:lnTo>
                      <a:pt x="696" y="2215"/>
                    </a:lnTo>
                    <a:lnTo>
                      <a:pt x="696" y="2470"/>
                    </a:lnTo>
                    <a:lnTo>
                      <a:pt x="21" y="2470"/>
                    </a:lnTo>
                    <a:lnTo>
                      <a:pt x="20" y="2237"/>
                    </a:lnTo>
                    <a:lnTo>
                      <a:pt x="15" y="2173"/>
                    </a:lnTo>
                    <a:lnTo>
                      <a:pt x="7" y="2109"/>
                    </a:lnTo>
                    <a:lnTo>
                      <a:pt x="2" y="2084"/>
                    </a:lnTo>
                    <a:lnTo>
                      <a:pt x="0" y="2058"/>
                    </a:lnTo>
                    <a:lnTo>
                      <a:pt x="0" y="2029"/>
                    </a:lnTo>
                    <a:lnTo>
                      <a:pt x="1" y="2000"/>
                    </a:lnTo>
                    <a:lnTo>
                      <a:pt x="5" y="1973"/>
                    </a:lnTo>
                    <a:lnTo>
                      <a:pt x="7" y="1949"/>
                    </a:lnTo>
                    <a:lnTo>
                      <a:pt x="11" y="1931"/>
                    </a:lnTo>
                    <a:lnTo>
                      <a:pt x="26" y="1870"/>
                    </a:lnTo>
                    <a:lnTo>
                      <a:pt x="46" y="1812"/>
                    </a:lnTo>
                    <a:lnTo>
                      <a:pt x="69" y="1759"/>
                    </a:lnTo>
                    <a:lnTo>
                      <a:pt x="95" y="1707"/>
                    </a:lnTo>
                    <a:lnTo>
                      <a:pt x="122" y="1660"/>
                    </a:lnTo>
                    <a:lnTo>
                      <a:pt x="152" y="1615"/>
                    </a:lnTo>
                    <a:lnTo>
                      <a:pt x="182" y="1574"/>
                    </a:lnTo>
                    <a:lnTo>
                      <a:pt x="212" y="1536"/>
                    </a:lnTo>
                    <a:lnTo>
                      <a:pt x="243" y="1501"/>
                    </a:lnTo>
                    <a:lnTo>
                      <a:pt x="272" y="1469"/>
                    </a:lnTo>
                    <a:lnTo>
                      <a:pt x="301" y="1441"/>
                    </a:lnTo>
                    <a:lnTo>
                      <a:pt x="326" y="1417"/>
                    </a:lnTo>
                    <a:lnTo>
                      <a:pt x="350" y="1397"/>
                    </a:lnTo>
                    <a:lnTo>
                      <a:pt x="371" y="1379"/>
                    </a:lnTo>
                    <a:lnTo>
                      <a:pt x="388" y="1365"/>
                    </a:lnTo>
                    <a:lnTo>
                      <a:pt x="401" y="1356"/>
                    </a:lnTo>
                    <a:lnTo>
                      <a:pt x="410" y="1350"/>
                    </a:lnTo>
                    <a:lnTo>
                      <a:pt x="414" y="1346"/>
                    </a:lnTo>
                    <a:lnTo>
                      <a:pt x="423" y="1340"/>
                    </a:lnTo>
                    <a:lnTo>
                      <a:pt x="435" y="1331"/>
                    </a:lnTo>
                    <a:lnTo>
                      <a:pt x="452" y="1322"/>
                    </a:lnTo>
                    <a:lnTo>
                      <a:pt x="471" y="1312"/>
                    </a:lnTo>
                    <a:lnTo>
                      <a:pt x="497" y="1300"/>
                    </a:lnTo>
                    <a:lnTo>
                      <a:pt x="526" y="1288"/>
                    </a:lnTo>
                    <a:lnTo>
                      <a:pt x="559" y="1276"/>
                    </a:lnTo>
                    <a:lnTo>
                      <a:pt x="598" y="1264"/>
                    </a:lnTo>
                    <a:lnTo>
                      <a:pt x="642" y="1252"/>
                    </a:lnTo>
                    <a:lnTo>
                      <a:pt x="691" y="1240"/>
                    </a:lnTo>
                    <a:lnTo>
                      <a:pt x="747" y="1229"/>
                    </a:lnTo>
                    <a:lnTo>
                      <a:pt x="807" y="1220"/>
                    </a:lnTo>
                    <a:lnTo>
                      <a:pt x="875" y="1212"/>
                    </a:lnTo>
                    <a:lnTo>
                      <a:pt x="949" y="1206"/>
                    </a:lnTo>
                    <a:lnTo>
                      <a:pt x="969" y="1201"/>
                    </a:lnTo>
                    <a:lnTo>
                      <a:pt x="990" y="1189"/>
                    </a:lnTo>
                    <a:lnTo>
                      <a:pt x="1009" y="1177"/>
                    </a:lnTo>
                    <a:lnTo>
                      <a:pt x="1033" y="1160"/>
                    </a:lnTo>
                    <a:lnTo>
                      <a:pt x="1056" y="1143"/>
                    </a:lnTo>
                    <a:lnTo>
                      <a:pt x="1077" y="1122"/>
                    </a:lnTo>
                    <a:lnTo>
                      <a:pt x="1099" y="1097"/>
                    </a:lnTo>
                    <a:lnTo>
                      <a:pt x="1122" y="1073"/>
                    </a:lnTo>
                    <a:lnTo>
                      <a:pt x="1145" y="1047"/>
                    </a:lnTo>
                    <a:lnTo>
                      <a:pt x="1166" y="1020"/>
                    </a:lnTo>
                    <a:lnTo>
                      <a:pt x="1214" y="958"/>
                    </a:lnTo>
                    <a:lnTo>
                      <a:pt x="1260" y="906"/>
                    </a:lnTo>
                    <a:lnTo>
                      <a:pt x="1303" y="861"/>
                    </a:lnTo>
                    <a:lnTo>
                      <a:pt x="1347" y="823"/>
                    </a:lnTo>
                    <a:lnTo>
                      <a:pt x="1387" y="790"/>
                    </a:lnTo>
                    <a:lnTo>
                      <a:pt x="1425" y="765"/>
                    </a:lnTo>
                    <a:lnTo>
                      <a:pt x="1459" y="744"/>
                    </a:lnTo>
                    <a:lnTo>
                      <a:pt x="1489" y="727"/>
                    </a:lnTo>
                    <a:lnTo>
                      <a:pt x="1516" y="715"/>
                    </a:lnTo>
                    <a:lnTo>
                      <a:pt x="1538" y="707"/>
                    </a:lnTo>
                    <a:lnTo>
                      <a:pt x="1553" y="701"/>
                    </a:lnTo>
                    <a:lnTo>
                      <a:pt x="1563" y="697"/>
                    </a:lnTo>
                    <a:lnTo>
                      <a:pt x="1573" y="693"/>
                    </a:lnTo>
                    <a:lnTo>
                      <a:pt x="1585" y="692"/>
                    </a:lnTo>
                    <a:lnTo>
                      <a:pt x="1598" y="691"/>
                    </a:lnTo>
                    <a:lnTo>
                      <a:pt x="1613" y="692"/>
                    </a:lnTo>
                    <a:lnTo>
                      <a:pt x="1627" y="695"/>
                    </a:lnTo>
                    <a:lnTo>
                      <a:pt x="1643" y="698"/>
                    </a:lnTo>
                    <a:lnTo>
                      <a:pt x="1656" y="704"/>
                    </a:lnTo>
                    <a:lnTo>
                      <a:pt x="1669" y="711"/>
                    </a:lnTo>
                    <a:lnTo>
                      <a:pt x="1679" y="720"/>
                    </a:lnTo>
                    <a:lnTo>
                      <a:pt x="1686" y="731"/>
                    </a:lnTo>
                    <a:lnTo>
                      <a:pt x="1690" y="744"/>
                    </a:lnTo>
                    <a:lnTo>
                      <a:pt x="1689" y="759"/>
                    </a:lnTo>
                    <a:lnTo>
                      <a:pt x="1684" y="776"/>
                    </a:lnTo>
                    <a:lnTo>
                      <a:pt x="1672" y="794"/>
                    </a:lnTo>
                    <a:lnTo>
                      <a:pt x="1669" y="797"/>
                    </a:lnTo>
                    <a:lnTo>
                      <a:pt x="1663" y="805"/>
                    </a:lnTo>
                    <a:lnTo>
                      <a:pt x="1655" y="817"/>
                    </a:lnTo>
                    <a:lnTo>
                      <a:pt x="1644" y="831"/>
                    </a:lnTo>
                    <a:lnTo>
                      <a:pt x="1630" y="850"/>
                    </a:lnTo>
                    <a:lnTo>
                      <a:pt x="1615" y="871"/>
                    </a:lnTo>
                    <a:lnTo>
                      <a:pt x="1598" y="894"/>
                    </a:lnTo>
                    <a:lnTo>
                      <a:pt x="1580" y="919"/>
                    </a:lnTo>
                    <a:lnTo>
                      <a:pt x="1562" y="945"/>
                    </a:lnTo>
                    <a:lnTo>
                      <a:pt x="1544" y="970"/>
                    </a:lnTo>
                    <a:lnTo>
                      <a:pt x="1527" y="994"/>
                    </a:lnTo>
                    <a:lnTo>
                      <a:pt x="1510" y="1018"/>
                    </a:lnTo>
                    <a:lnTo>
                      <a:pt x="1493" y="1041"/>
                    </a:lnTo>
                    <a:lnTo>
                      <a:pt x="1478" y="1062"/>
                    </a:lnTo>
                    <a:lnTo>
                      <a:pt x="1466" y="1080"/>
                    </a:lnTo>
                    <a:lnTo>
                      <a:pt x="1457" y="1095"/>
                    </a:lnTo>
                    <a:lnTo>
                      <a:pt x="1449" y="1105"/>
                    </a:lnTo>
                    <a:lnTo>
                      <a:pt x="1446" y="1111"/>
                    </a:lnTo>
                    <a:lnTo>
                      <a:pt x="1430" y="1133"/>
                    </a:lnTo>
                    <a:lnTo>
                      <a:pt x="1416" y="1151"/>
                    </a:lnTo>
                    <a:lnTo>
                      <a:pt x="1400" y="1167"/>
                    </a:lnTo>
                    <a:lnTo>
                      <a:pt x="1384" y="1183"/>
                    </a:lnTo>
                    <a:lnTo>
                      <a:pt x="1368" y="1199"/>
                    </a:lnTo>
                    <a:lnTo>
                      <a:pt x="1332" y="1237"/>
                    </a:lnTo>
                    <a:lnTo>
                      <a:pt x="1296" y="1276"/>
                    </a:lnTo>
                    <a:lnTo>
                      <a:pt x="1298" y="1275"/>
                    </a:lnTo>
                    <a:lnTo>
                      <a:pt x="1306" y="1270"/>
                    </a:lnTo>
                    <a:lnTo>
                      <a:pt x="1318" y="1263"/>
                    </a:lnTo>
                    <a:lnTo>
                      <a:pt x="1332" y="1254"/>
                    </a:lnTo>
                    <a:lnTo>
                      <a:pt x="1348" y="1243"/>
                    </a:lnTo>
                    <a:lnTo>
                      <a:pt x="1367" y="1232"/>
                    </a:lnTo>
                    <a:lnTo>
                      <a:pt x="1385" y="1220"/>
                    </a:lnTo>
                    <a:lnTo>
                      <a:pt x="1405" y="1207"/>
                    </a:lnTo>
                    <a:lnTo>
                      <a:pt x="1422" y="1195"/>
                    </a:lnTo>
                    <a:lnTo>
                      <a:pt x="1439" y="1183"/>
                    </a:lnTo>
                    <a:lnTo>
                      <a:pt x="1452" y="1172"/>
                    </a:lnTo>
                    <a:lnTo>
                      <a:pt x="1461" y="1162"/>
                    </a:lnTo>
                    <a:lnTo>
                      <a:pt x="1474" y="1145"/>
                    </a:lnTo>
                    <a:lnTo>
                      <a:pt x="1483" y="1125"/>
                    </a:lnTo>
                    <a:lnTo>
                      <a:pt x="1494" y="1107"/>
                    </a:lnTo>
                    <a:lnTo>
                      <a:pt x="1535" y="1044"/>
                    </a:lnTo>
                    <a:lnTo>
                      <a:pt x="1562" y="1005"/>
                    </a:lnTo>
                    <a:lnTo>
                      <a:pt x="1590" y="968"/>
                    </a:lnTo>
                    <a:lnTo>
                      <a:pt x="1665" y="875"/>
                    </a:lnTo>
                    <a:lnTo>
                      <a:pt x="1689" y="846"/>
                    </a:lnTo>
                    <a:lnTo>
                      <a:pt x="1711" y="817"/>
                    </a:lnTo>
                    <a:lnTo>
                      <a:pt x="1724" y="790"/>
                    </a:lnTo>
                    <a:lnTo>
                      <a:pt x="1732" y="766"/>
                    </a:lnTo>
                    <a:lnTo>
                      <a:pt x="1735" y="744"/>
                    </a:lnTo>
                    <a:lnTo>
                      <a:pt x="1732" y="725"/>
                    </a:lnTo>
                    <a:lnTo>
                      <a:pt x="1725" y="707"/>
                    </a:lnTo>
                    <a:lnTo>
                      <a:pt x="1715" y="691"/>
                    </a:lnTo>
                    <a:lnTo>
                      <a:pt x="1702" y="678"/>
                    </a:lnTo>
                    <a:lnTo>
                      <a:pt x="1686" y="667"/>
                    </a:lnTo>
                    <a:lnTo>
                      <a:pt x="1669" y="658"/>
                    </a:lnTo>
                    <a:lnTo>
                      <a:pt x="1651" y="653"/>
                    </a:lnTo>
                    <a:lnTo>
                      <a:pt x="1633" y="650"/>
                    </a:lnTo>
                    <a:lnTo>
                      <a:pt x="1633" y="644"/>
                    </a:lnTo>
                    <a:lnTo>
                      <a:pt x="1636" y="630"/>
                    </a:lnTo>
                    <a:lnTo>
                      <a:pt x="1638" y="612"/>
                    </a:lnTo>
                    <a:lnTo>
                      <a:pt x="1640" y="588"/>
                    </a:lnTo>
                    <a:lnTo>
                      <a:pt x="1643" y="562"/>
                    </a:lnTo>
                    <a:lnTo>
                      <a:pt x="1646" y="531"/>
                    </a:lnTo>
                    <a:lnTo>
                      <a:pt x="1650" y="499"/>
                    </a:lnTo>
                    <a:lnTo>
                      <a:pt x="1654" y="466"/>
                    </a:lnTo>
                    <a:lnTo>
                      <a:pt x="1657" y="432"/>
                    </a:lnTo>
                    <a:lnTo>
                      <a:pt x="1661" y="400"/>
                    </a:lnTo>
                    <a:lnTo>
                      <a:pt x="1665" y="369"/>
                    </a:lnTo>
                    <a:lnTo>
                      <a:pt x="1667" y="342"/>
                    </a:lnTo>
                    <a:lnTo>
                      <a:pt x="1669" y="317"/>
                    </a:lnTo>
                    <a:lnTo>
                      <a:pt x="1672" y="299"/>
                    </a:lnTo>
                    <a:lnTo>
                      <a:pt x="1673" y="286"/>
                    </a:lnTo>
                    <a:lnTo>
                      <a:pt x="1678" y="243"/>
                    </a:lnTo>
                    <a:lnTo>
                      <a:pt x="1683" y="203"/>
                    </a:lnTo>
                    <a:lnTo>
                      <a:pt x="1689" y="166"/>
                    </a:lnTo>
                    <a:lnTo>
                      <a:pt x="1696" y="131"/>
                    </a:lnTo>
                    <a:lnTo>
                      <a:pt x="1705" y="101"/>
                    </a:lnTo>
                    <a:lnTo>
                      <a:pt x="1715" y="73"/>
                    </a:lnTo>
                    <a:lnTo>
                      <a:pt x="1729" y="49"/>
                    </a:lnTo>
                    <a:lnTo>
                      <a:pt x="1746" y="30"/>
                    </a:lnTo>
                    <a:lnTo>
                      <a:pt x="1765" y="14"/>
                    </a:lnTo>
                    <a:lnTo>
                      <a:pt x="1788" y="3"/>
                    </a:lnTo>
                    <a:lnTo>
                      <a:pt x="1802"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61" name="Freeform 107"/>
              <p:cNvSpPr>
                <a:spLocks noEditPoints="1"/>
              </p:cNvSpPr>
              <p:nvPr/>
            </p:nvSpPr>
            <p:spPr bwMode="auto">
              <a:xfrm>
                <a:off x="2641" y="1288"/>
                <a:ext cx="478" cy="429"/>
              </a:xfrm>
              <a:custGeom>
                <a:avLst/>
                <a:gdLst>
                  <a:gd name="T0" fmla="*/ 656 w 2388"/>
                  <a:gd name="T1" fmla="*/ 213 h 2144"/>
                  <a:gd name="T2" fmla="*/ 481 w 2388"/>
                  <a:gd name="T3" fmla="*/ 280 h 2144"/>
                  <a:gd name="T4" fmla="*/ 342 w 2388"/>
                  <a:gd name="T5" fmla="*/ 396 h 2144"/>
                  <a:gd name="T6" fmla="*/ 250 w 2388"/>
                  <a:gd name="T7" fmla="*/ 549 h 2144"/>
                  <a:gd name="T8" fmla="*/ 217 w 2388"/>
                  <a:gd name="T9" fmla="*/ 726 h 2144"/>
                  <a:gd name="T10" fmla="*/ 246 w 2388"/>
                  <a:gd name="T11" fmla="*/ 798 h 2144"/>
                  <a:gd name="T12" fmla="*/ 316 w 2388"/>
                  <a:gd name="T13" fmla="*/ 827 h 2144"/>
                  <a:gd name="T14" fmla="*/ 388 w 2388"/>
                  <a:gd name="T15" fmla="*/ 798 h 2144"/>
                  <a:gd name="T16" fmla="*/ 417 w 2388"/>
                  <a:gd name="T17" fmla="*/ 726 h 2144"/>
                  <a:gd name="T18" fmla="*/ 446 w 2388"/>
                  <a:gd name="T19" fmla="*/ 598 h 2144"/>
                  <a:gd name="T20" fmla="*/ 526 w 2388"/>
                  <a:gd name="T21" fmla="*/ 494 h 2144"/>
                  <a:gd name="T22" fmla="*/ 643 w 2388"/>
                  <a:gd name="T23" fmla="*/ 423 h 2144"/>
                  <a:gd name="T24" fmla="*/ 787 w 2388"/>
                  <a:gd name="T25" fmla="*/ 398 h 2144"/>
                  <a:gd name="T26" fmla="*/ 857 w 2388"/>
                  <a:gd name="T27" fmla="*/ 369 h 2144"/>
                  <a:gd name="T28" fmla="*/ 887 w 2388"/>
                  <a:gd name="T29" fmla="*/ 297 h 2144"/>
                  <a:gd name="T30" fmla="*/ 857 w 2388"/>
                  <a:gd name="T31" fmla="*/ 227 h 2144"/>
                  <a:gd name="T32" fmla="*/ 787 w 2388"/>
                  <a:gd name="T33" fmla="*/ 198 h 2144"/>
                  <a:gd name="T34" fmla="*/ 846 w 2388"/>
                  <a:gd name="T35" fmla="*/ 12 h 2144"/>
                  <a:gd name="T36" fmla="*/ 1030 w 2388"/>
                  <a:gd name="T37" fmla="*/ 70 h 2144"/>
                  <a:gd name="T38" fmla="*/ 1194 w 2388"/>
                  <a:gd name="T39" fmla="*/ 172 h 2144"/>
                  <a:gd name="T40" fmla="*/ 1357 w 2388"/>
                  <a:gd name="T41" fmla="*/ 70 h 2144"/>
                  <a:gd name="T42" fmla="*/ 1541 w 2388"/>
                  <a:gd name="T43" fmla="*/ 12 h 2144"/>
                  <a:gd name="T44" fmla="*/ 1701 w 2388"/>
                  <a:gd name="T45" fmla="*/ 1 h 2144"/>
                  <a:gd name="T46" fmla="*/ 1886 w 2388"/>
                  <a:gd name="T47" fmla="*/ 30 h 2144"/>
                  <a:gd name="T48" fmla="*/ 2076 w 2388"/>
                  <a:gd name="T49" fmla="*/ 103 h 2144"/>
                  <a:gd name="T50" fmla="*/ 2222 w 2388"/>
                  <a:gd name="T51" fmla="*/ 216 h 2144"/>
                  <a:gd name="T52" fmla="*/ 2326 w 2388"/>
                  <a:gd name="T53" fmla="*/ 369 h 2144"/>
                  <a:gd name="T54" fmla="*/ 2380 w 2388"/>
                  <a:gd name="T55" fmla="*/ 551 h 2144"/>
                  <a:gd name="T56" fmla="*/ 2384 w 2388"/>
                  <a:gd name="T57" fmla="*/ 763 h 2144"/>
                  <a:gd name="T58" fmla="*/ 2338 w 2388"/>
                  <a:gd name="T59" fmla="*/ 967 h 2144"/>
                  <a:gd name="T60" fmla="*/ 2235 w 2388"/>
                  <a:gd name="T61" fmla="*/ 1161 h 2144"/>
                  <a:gd name="T62" fmla="*/ 2087 w 2388"/>
                  <a:gd name="T63" fmla="*/ 1356 h 2144"/>
                  <a:gd name="T64" fmla="*/ 1911 w 2388"/>
                  <a:gd name="T65" fmla="*/ 1548 h 2144"/>
                  <a:gd name="T66" fmla="*/ 1724 w 2388"/>
                  <a:gd name="T67" fmla="*/ 1732 h 2144"/>
                  <a:gd name="T68" fmla="*/ 1599 w 2388"/>
                  <a:gd name="T69" fmla="*/ 1850 h 2144"/>
                  <a:gd name="T70" fmla="*/ 1571 w 2388"/>
                  <a:gd name="T71" fmla="*/ 1878 h 2144"/>
                  <a:gd name="T72" fmla="*/ 1524 w 2388"/>
                  <a:gd name="T73" fmla="*/ 1925 h 2144"/>
                  <a:gd name="T74" fmla="*/ 1469 w 2388"/>
                  <a:gd name="T75" fmla="*/ 1980 h 2144"/>
                  <a:gd name="T76" fmla="*/ 1418 w 2388"/>
                  <a:gd name="T77" fmla="*/ 2028 h 2144"/>
                  <a:gd name="T78" fmla="*/ 1376 w 2388"/>
                  <a:gd name="T79" fmla="*/ 2065 h 2144"/>
                  <a:gd name="T80" fmla="*/ 1297 w 2388"/>
                  <a:gd name="T81" fmla="*/ 2116 h 2144"/>
                  <a:gd name="T82" fmla="*/ 1194 w 2388"/>
                  <a:gd name="T83" fmla="*/ 2144 h 2144"/>
                  <a:gd name="T84" fmla="*/ 1091 w 2388"/>
                  <a:gd name="T85" fmla="*/ 2116 h 2144"/>
                  <a:gd name="T86" fmla="*/ 1013 w 2388"/>
                  <a:gd name="T87" fmla="*/ 2065 h 2144"/>
                  <a:gd name="T88" fmla="*/ 969 w 2388"/>
                  <a:gd name="T89" fmla="*/ 2028 h 2144"/>
                  <a:gd name="T90" fmla="*/ 920 w 2388"/>
                  <a:gd name="T91" fmla="*/ 1980 h 2144"/>
                  <a:gd name="T92" fmla="*/ 863 w 2388"/>
                  <a:gd name="T93" fmla="*/ 1925 h 2144"/>
                  <a:gd name="T94" fmla="*/ 816 w 2388"/>
                  <a:gd name="T95" fmla="*/ 1878 h 2144"/>
                  <a:gd name="T96" fmla="*/ 788 w 2388"/>
                  <a:gd name="T97" fmla="*/ 1850 h 2144"/>
                  <a:gd name="T98" fmla="*/ 663 w 2388"/>
                  <a:gd name="T99" fmla="*/ 1732 h 2144"/>
                  <a:gd name="T100" fmla="*/ 476 w 2388"/>
                  <a:gd name="T101" fmla="*/ 1548 h 2144"/>
                  <a:gd name="T102" fmla="*/ 301 w 2388"/>
                  <a:gd name="T103" fmla="*/ 1356 h 2144"/>
                  <a:gd name="T104" fmla="*/ 152 w 2388"/>
                  <a:gd name="T105" fmla="*/ 1161 h 2144"/>
                  <a:gd name="T106" fmla="*/ 49 w 2388"/>
                  <a:gd name="T107" fmla="*/ 967 h 2144"/>
                  <a:gd name="T108" fmla="*/ 3 w 2388"/>
                  <a:gd name="T109" fmla="*/ 763 h 2144"/>
                  <a:gd name="T110" fmla="*/ 7 w 2388"/>
                  <a:gd name="T111" fmla="*/ 551 h 2144"/>
                  <a:gd name="T112" fmla="*/ 61 w 2388"/>
                  <a:gd name="T113" fmla="*/ 369 h 2144"/>
                  <a:gd name="T114" fmla="*/ 165 w 2388"/>
                  <a:gd name="T115" fmla="*/ 216 h 2144"/>
                  <a:gd name="T116" fmla="*/ 312 w 2388"/>
                  <a:gd name="T117" fmla="*/ 103 h 2144"/>
                  <a:gd name="T118" fmla="*/ 501 w 2388"/>
                  <a:gd name="T119" fmla="*/ 30 h 2144"/>
                  <a:gd name="T120" fmla="*/ 686 w 2388"/>
                  <a:gd name="T121" fmla="*/ 1 h 2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8" h="2144">
                    <a:moveTo>
                      <a:pt x="787" y="198"/>
                    </a:moveTo>
                    <a:lnTo>
                      <a:pt x="720" y="202"/>
                    </a:lnTo>
                    <a:lnTo>
                      <a:pt x="656" y="213"/>
                    </a:lnTo>
                    <a:lnTo>
                      <a:pt x="595" y="228"/>
                    </a:lnTo>
                    <a:lnTo>
                      <a:pt x="536" y="251"/>
                    </a:lnTo>
                    <a:lnTo>
                      <a:pt x="481" y="280"/>
                    </a:lnTo>
                    <a:lnTo>
                      <a:pt x="430" y="314"/>
                    </a:lnTo>
                    <a:lnTo>
                      <a:pt x="384" y="353"/>
                    </a:lnTo>
                    <a:lnTo>
                      <a:pt x="342" y="396"/>
                    </a:lnTo>
                    <a:lnTo>
                      <a:pt x="306" y="444"/>
                    </a:lnTo>
                    <a:lnTo>
                      <a:pt x="275" y="494"/>
                    </a:lnTo>
                    <a:lnTo>
                      <a:pt x="250" y="549"/>
                    </a:lnTo>
                    <a:lnTo>
                      <a:pt x="232" y="606"/>
                    </a:lnTo>
                    <a:lnTo>
                      <a:pt x="221" y="665"/>
                    </a:lnTo>
                    <a:lnTo>
                      <a:pt x="217" y="726"/>
                    </a:lnTo>
                    <a:lnTo>
                      <a:pt x="221" y="753"/>
                    </a:lnTo>
                    <a:lnTo>
                      <a:pt x="231" y="777"/>
                    </a:lnTo>
                    <a:lnTo>
                      <a:pt x="246" y="798"/>
                    </a:lnTo>
                    <a:lnTo>
                      <a:pt x="267" y="813"/>
                    </a:lnTo>
                    <a:lnTo>
                      <a:pt x="290" y="823"/>
                    </a:lnTo>
                    <a:lnTo>
                      <a:pt x="316" y="827"/>
                    </a:lnTo>
                    <a:lnTo>
                      <a:pt x="343" y="823"/>
                    </a:lnTo>
                    <a:lnTo>
                      <a:pt x="367" y="813"/>
                    </a:lnTo>
                    <a:lnTo>
                      <a:pt x="388" y="798"/>
                    </a:lnTo>
                    <a:lnTo>
                      <a:pt x="403" y="777"/>
                    </a:lnTo>
                    <a:lnTo>
                      <a:pt x="413" y="753"/>
                    </a:lnTo>
                    <a:lnTo>
                      <a:pt x="417" y="726"/>
                    </a:lnTo>
                    <a:lnTo>
                      <a:pt x="420" y="682"/>
                    </a:lnTo>
                    <a:lnTo>
                      <a:pt x="430" y="639"/>
                    </a:lnTo>
                    <a:lnTo>
                      <a:pt x="446" y="598"/>
                    </a:lnTo>
                    <a:lnTo>
                      <a:pt x="468" y="561"/>
                    </a:lnTo>
                    <a:lnTo>
                      <a:pt x="494" y="526"/>
                    </a:lnTo>
                    <a:lnTo>
                      <a:pt x="526" y="494"/>
                    </a:lnTo>
                    <a:lnTo>
                      <a:pt x="561" y="467"/>
                    </a:lnTo>
                    <a:lnTo>
                      <a:pt x="601" y="442"/>
                    </a:lnTo>
                    <a:lnTo>
                      <a:pt x="643" y="423"/>
                    </a:lnTo>
                    <a:lnTo>
                      <a:pt x="689" y="410"/>
                    </a:lnTo>
                    <a:lnTo>
                      <a:pt x="737" y="400"/>
                    </a:lnTo>
                    <a:lnTo>
                      <a:pt x="787" y="398"/>
                    </a:lnTo>
                    <a:lnTo>
                      <a:pt x="813" y="394"/>
                    </a:lnTo>
                    <a:lnTo>
                      <a:pt x="838" y="384"/>
                    </a:lnTo>
                    <a:lnTo>
                      <a:pt x="857" y="369"/>
                    </a:lnTo>
                    <a:lnTo>
                      <a:pt x="873" y="348"/>
                    </a:lnTo>
                    <a:lnTo>
                      <a:pt x="883" y="324"/>
                    </a:lnTo>
                    <a:lnTo>
                      <a:pt x="887" y="297"/>
                    </a:lnTo>
                    <a:lnTo>
                      <a:pt x="883" y="271"/>
                    </a:lnTo>
                    <a:lnTo>
                      <a:pt x="873" y="248"/>
                    </a:lnTo>
                    <a:lnTo>
                      <a:pt x="857" y="227"/>
                    </a:lnTo>
                    <a:lnTo>
                      <a:pt x="838" y="212"/>
                    </a:lnTo>
                    <a:lnTo>
                      <a:pt x="813" y="202"/>
                    </a:lnTo>
                    <a:lnTo>
                      <a:pt x="787" y="198"/>
                    </a:lnTo>
                    <a:close/>
                    <a:moveTo>
                      <a:pt x="718" y="0"/>
                    </a:moveTo>
                    <a:lnTo>
                      <a:pt x="782" y="4"/>
                    </a:lnTo>
                    <a:lnTo>
                      <a:pt x="846" y="12"/>
                    </a:lnTo>
                    <a:lnTo>
                      <a:pt x="909" y="27"/>
                    </a:lnTo>
                    <a:lnTo>
                      <a:pt x="971" y="46"/>
                    </a:lnTo>
                    <a:lnTo>
                      <a:pt x="1030" y="70"/>
                    </a:lnTo>
                    <a:lnTo>
                      <a:pt x="1088" y="99"/>
                    </a:lnTo>
                    <a:lnTo>
                      <a:pt x="1142" y="133"/>
                    </a:lnTo>
                    <a:lnTo>
                      <a:pt x="1194" y="172"/>
                    </a:lnTo>
                    <a:lnTo>
                      <a:pt x="1245" y="133"/>
                    </a:lnTo>
                    <a:lnTo>
                      <a:pt x="1299" y="99"/>
                    </a:lnTo>
                    <a:lnTo>
                      <a:pt x="1357" y="70"/>
                    </a:lnTo>
                    <a:lnTo>
                      <a:pt x="1417" y="46"/>
                    </a:lnTo>
                    <a:lnTo>
                      <a:pt x="1478" y="27"/>
                    </a:lnTo>
                    <a:lnTo>
                      <a:pt x="1541" y="12"/>
                    </a:lnTo>
                    <a:lnTo>
                      <a:pt x="1605" y="4"/>
                    </a:lnTo>
                    <a:lnTo>
                      <a:pt x="1669" y="0"/>
                    </a:lnTo>
                    <a:lnTo>
                      <a:pt x="1701" y="1"/>
                    </a:lnTo>
                    <a:lnTo>
                      <a:pt x="1735" y="4"/>
                    </a:lnTo>
                    <a:lnTo>
                      <a:pt x="1813" y="15"/>
                    </a:lnTo>
                    <a:lnTo>
                      <a:pt x="1886" y="30"/>
                    </a:lnTo>
                    <a:lnTo>
                      <a:pt x="1954" y="50"/>
                    </a:lnTo>
                    <a:lnTo>
                      <a:pt x="2016" y="74"/>
                    </a:lnTo>
                    <a:lnTo>
                      <a:pt x="2076" y="103"/>
                    </a:lnTo>
                    <a:lnTo>
                      <a:pt x="2129" y="135"/>
                    </a:lnTo>
                    <a:lnTo>
                      <a:pt x="2178" y="174"/>
                    </a:lnTo>
                    <a:lnTo>
                      <a:pt x="2222" y="216"/>
                    </a:lnTo>
                    <a:lnTo>
                      <a:pt x="2262" y="264"/>
                    </a:lnTo>
                    <a:lnTo>
                      <a:pt x="2297" y="314"/>
                    </a:lnTo>
                    <a:lnTo>
                      <a:pt x="2326" y="369"/>
                    </a:lnTo>
                    <a:lnTo>
                      <a:pt x="2350" y="425"/>
                    </a:lnTo>
                    <a:lnTo>
                      <a:pt x="2368" y="487"/>
                    </a:lnTo>
                    <a:lnTo>
                      <a:pt x="2380" y="551"/>
                    </a:lnTo>
                    <a:lnTo>
                      <a:pt x="2386" y="619"/>
                    </a:lnTo>
                    <a:lnTo>
                      <a:pt x="2388" y="689"/>
                    </a:lnTo>
                    <a:lnTo>
                      <a:pt x="2384" y="763"/>
                    </a:lnTo>
                    <a:lnTo>
                      <a:pt x="2374" y="840"/>
                    </a:lnTo>
                    <a:lnTo>
                      <a:pt x="2360" y="903"/>
                    </a:lnTo>
                    <a:lnTo>
                      <a:pt x="2338" y="967"/>
                    </a:lnTo>
                    <a:lnTo>
                      <a:pt x="2310" y="1031"/>
                    </a:lnTo>
                    <a:lnTo>
                      <a:pt x="2275" y="1096"/>
                    </a:lnTo>
                    <a:lnTo>
                      <a:pt x="2235" y="1161"/>
                    </a:lnTo>
                    <a:lnTo>
                      <a:pt x="2189" y="1226"/>
                    </a:lnTo>
                    <a:lnTo>
                      <a:pt x="2140" y="1291"/>
                    </a:lnTo>
                    <a:lnTo>
                      <a:pt x="2087" y="1356"/>
                    </a:lnTo>
                    <a:lnTo>
                      <a:pt x="2031" y="1421"/>
                    </a:lnTo>
                    <a:lnTo>
                      <a:pt x="1972" y="1485"/>
                    </a:lnTo>
                    <a:lnTo>
                      <a:pt x="1911" y="1548"/>
                    </a:lnTo>
                    <a:lnTo>
                      <a:pt x="1850" y="1611"/>
                    </a:lnTo>
                    <a:lnTo>
                      <a:pt x="1787" y="1673"/>
                    </a:lnTo>
                    <a:lnTo>
                      <a:pt x="1724" y="1732"/>
                    </a:lnTo>
                    <a:lnTo>
                      <a:pt x="1662" y="1791"/>
                    </a:lnTo>
                    <a:lnTo>
                      <a:pt x="1600" y="1849"/>
                    </a:lnTo>
                    <a:lnTo>
                      <a:pt x="1599" y="1850"/>
                    </a:lnTo>
                    <a:lnTo>
                      <a:pt x="1593" y="1856"/>
                    </a:lnTo>
                    <a:lnTo>
                      <a:pt x="1584" y="1866"/>
                    </a:lnTo>
                    <a:lnTo>
                      <a:pt x="1571" y="1878"/>
                    </a:lnTo>
                    <a:lnTo>
                      <a:pt x="1558" y="1891"/>
                    </a:lnTo>
                    <a:lnTo>
                      <a:pt x="1541" y="1907"/>
                    </a:lnTo>
                    <a:lnTo>
                      <a:pt x="1524" y="1925"/>
                    </a:lnTo>
                    <a:lnTo>
                      <a:pt x="1506" y="1943"/>
                    </a:lnTo>
                    <a:lnTo>
                      <a:pt x="1487" y="1962"/>
                    </a:lnTo>
                    <a:lnTo>
                      <a:pt x="1469" y="1980"/>
                    </a:lnTo>
                    <a:lnTo>
                      <a:pt x="1451" y="1997"/>
                    </a:lnTo>
                    <a:lnTo>
                      <a:pt x="1434" y="2014"/>
                    </a:lnTo>
                    <a:lnTo>
                      <a:pt x="1418" y="2028"/>
                    </a:lnTo>
                    <a:lnTo>
                      <a:pt x="1405" y="2040"/>
                    </a:lnTo>
                    <a:lnTo>
                      <a:pt x="1393" y="2050"/>
                    </a:lnTo>
                    <a:lnTo>
                      <a:pt x="1376" y="2065"/>
                    </a:lnTo>
                    <a:lnTo>
                      <a:pt x="1353" y="2082"/>
                    </a:lnTo>
                    <a:lnTo>
                      <a:pt x="1326" y="2101"/>
                    </a:lnTo>
                    <a:lnTo>
                      <a:pt x="1297" y="2116"/>
                    </a:lnTo>
                    <a:lnTo>
                      <a:pt x="1264" y="2131"/>
                    </a:lnTo>
                    <a:lnTo>
                      <a:pt x="1229" y="2140"/>
                    </a:lnTo>
                    <a:lnTo>
                      <a:pt x="1194" y="2144"/>
                    </a:lnTo>
                    <a:lnTo>
                      <a:pt x="1158" y="2140"/>
                    </a:lnTo>
                    <a:lnTo>
                      <a:pt x="1123" y="2131"/>
                    </a:lnTo>
                    <a:lnTo>
                      <a:pt x="1091" y="2116"/>
                    </a:lnTo>
                    <a:lnTo>
                      <a:pt x="1061" y="2101"/>
                    </a:lnTo>
                    <a:lnTo>
                      <a:pt x="1035" y="2082"/>
                    </a:lnTo>
                    <a:lnTo>
                      <a:pt x="1013" y="2065"/>
                    </a:lnTo>
                    <a:lnTo>
                      <a:pt x="995" y="2050"/>
                    </a:lnTo>
                    <a:lnTo>
                      <a:pt x="984" y="2040"/>
                    </a:lnTo>
                    <a:lnTo>
                      <a:pt x="969" y="2028"/>
                    </a:lnTo>
                    <a:lnTo>
                      <a:pt x="955" y="2014"/>
                    </a:lnTo>
                    <a:lnTo>
                      <a:pt x="938" y="1997"/>
                    </a:lnTo>
                    <a:lnTo>
                      <a:pt x="920" y="1980"/>
                    </a:lnTo>
                    <a:lnTo>
                      <a:pt x="900" y="1962"/>
                    </a:lnTo>
                    <a:lnTo>
                      <a:pt x="882" y="1943"/>
                    </a:lnTo>
                    <a:lnTo>
                      <a:pt x="863" y="1925"/>
                    </a:lnTo>
                    <a:lnTo>
                      <a:pt x="846" y="1907"/>
                    </a:lnTo>
                    <a:lnTo>
                      <a:pt x="830" y="1891"/>
                    </a:lnTo>
                    <a:lnTo>
                      <a:pt x="816" y="1878"/>
                    </a:lnTo>
                    <a:lnTo>
                      <a:pt x="804" y="1866"/>
                    </a:lnTo>
                    <a:lnTo>
                      <a:pt x="794" y="1856"/>
                    </a:lnTo>
                    <a:lnTo>
                      <a:pt x="788" y="1850"/>
                    </a:lnTo>
                    <a:lnTo>
                      <a:pt x="787" y="1849"/>
                    </a:lnTo>
                    <a:lnTo>
                      <a:pt x="725" y="1791"/>
                    </a:lnTo>
                    <a:lnTo>
                      <a:pt x="663" y="1732"/>
                    </a:lnTo>
                    <a:lnTo>
                      <a:pt x="601" y="1673"/>
                    </a:lnTo>
                    <a:lnTo>
                      <a:pt x="538" y="1611"/>
                    </a:lnTo>
                    <a:lnTo>
                      <a:pt x="476" y="1548"/>
                    </a:lnTo>
                    <a:lnTo>
                      <a:pt x="416" y="1485"/>
                    </a:lnTo>
                    <a:lnTo>
                      <a:pt x="356" y="1421"/>
                    </a:lnTo>
                    <a:lnTo>
                      <a:pt x="301" y="1356"/>
                    </a:lnTo>
                    <a:lnTo>
                      <a:pt x="247" y="1291"/>
                    </a:lnTo>
                    <a:lnTo>
                      <a:pt x="198" y="1227"/>
                    </a:lnTo>
                    <a:lnTo>
                      <a:pt x="152" y="1161"/>
                    </a:lnTo>
                    <a:lnTo>
                      <a:pt x="112" y="1096"/>
                    </a:lnTo>
                    <a:lnTo>
                      <a:pt x="78" y="1031"/>
                    </a:lnTo>
                    <a:lnTo>
                      <a:pt x="49" y="967"/>
                    </a:lnTo>
                    <a:lnTo>
                      <a:pt x="27" y="903"/>
                    </a:lnTo>
                    <a:lnTo>
                      <a:pt x="14" y="840"/>
                    </a:lnTo>
                    <a:lnTo>
                      <a:pt x="3" y="763"/>
                    </a:lnTo>
                    <a:lnTo>
                      <a:pt x="0" y="689"/>
                    </a:lnTo>
                    <a:lnTo>
                      <a:pt x="1" y="619"/>
                    </a:lnTo>
                    <a:lnTo>
                      <a:pt x="7" y="551"/>
                    </a:lnTo>
                    <a:lnTo>
                      <a:pt x="20" y="487"/>
                    </a:lnTo>
                    <a:lnTo>
                      <a:pt x="37" y="425"/>
                    </a:lnTo>
                    <a:lnTo>
                      <a:pt x="61" y="369"/>
                    </a:lnTo>
                    <a:lnTo>
                      <a:pt x="90" y="314"/>
                    </a:lnTo>
                    <a:lnTo>
                      <a:pt x="125" y="264"/>
                    </a:lnTo>
                    <a:lnTo>
                      <a:pt x="165" y="216"/>
                    </a:lnTo>
                    <a:lnTo>
                      <a:pt x="210" y="174"/>
                    </a:lnTo>
                    <a:lnTo>
                      <a:pt x="258" y="135"/>
                    </a:lnTo>
                    <a:lnTo>
                      <a:pt x="312" y="103"/>
                    </a:lnTo>
                    <a:lnTo>
                      <a:pt x="371" y="74"/>
                    </a:lnTo>
                    <a:lnTo>
                      <a:pt x="434" y="50"/>
                    </a:lnTo>
                    <a:lnTo>
                      <a:pt x="501" y="30"/>
                    </a:lnTo>
                    <a:lnTo>
                      <a:pt x="574" y="15"/>
                    </a:lnTo>
                    <a:lnTo>
                      <a:pt x="653" y="4"/>
                    </a:lnTo>
                    <a:lnTo>
                      <a:pt x="686" y="1"/>
                    </a:lnTo>
                    <a:lnTo>
                      <a:pt x="718"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62" name="Group 61"/>
          <p:cNvGrpSpPr/>
          <p:nvPr/>
        </p:nvGrpSpPr>
        <p:grpSpPr>
          <a:xfrm>
            <a:off x="3307159" y="1655551"/>
            <a:ext cx="1003204" cy="752403"/>
            <a:chOff x="2527348" y="888045"/>
            <a:chExt cx="752403" cy="752403"/>
          </a:xfrm>
        </p:grpSpPr>
        <p:sp>
          <p:nvSpPr>
            <p:cNvPr id="63" name="Oval 62"/>
            <p:cNvSpPr/>
            <p:nvPr/>
          </p:nvSpPr>
          <p:spPr>
            <a:xfrm>
              <a:off x="2527348" y="888045"/>
              <a:ext cx="752403" cy="752403"/>
            </a:xfrm>
            <a:prstGeom prst="ellipse">
              <a:avLst/>
            </a:prstGeom>
            <a:solidFill>
              <a:srgbClr val="FFFFFF"/>
            </a:solidFill>
            <a:ln w="57150" cap="flat" cmpd="sng" algn="ctr">
              <a:solidFill>
                <a:srgbClr val="B0E658"/>
              </a:solidFill>
              <a:prstDash val="solid"/>
            </a:ln>
            <a:effectLst/>
          </p:spPr>
          <p:txBody>
            <a:bodyPr rtlCol="0" anchor="ctr"/>
            <a:lstStyle/>
            <a:p>
              <a:pPr algn="ctr">
                <a:defRPr/>
              </a:pPr>
              <a:endParaRPr lang="en-US" sz="2400" kern="0" dirty="0">
                <a:solidFill>
                  <a:srgbClr val="FFFFFF"/>
                </a:solidFill>
              </a:endParaRPr>
            </a:p>
          </p:txBody>
        </p:sp>
        <p:grpSp>
          <p:nvGrpSpPr>
            <p:cNvPr id="64" name="Group 1993"/>
            <p:cNvGrpSpPr>
              <a:grpSpLocks noChangeAspect="1"/>
            </p:cNvGrpSpPr>
            <p:nvPr/>
          </p:nvGrpSpPr>
          <p:grpSpPr bwMode="auto">
            <a:xfrm>
              <a:off x="2713048" y="1123953"/>
              <a:ext cx="381002" cy="299670"/>
              <a:chOff x="-95" y="1322"/>
              <a:chExt cx="698" cy="549"/>
            </a:xfrm>
            <a:solidFill>
              <a:srgbClr val="7F7F7F">
                <a:lumMod val="75000"/>
              </a:srgbClr>
            </a:solidFill>
          </p:grpSpPr>
          <p:sp>
            <p:nvSpPr>
              <p:cNvPr id="65" name="Freeform 1995"/>
              <p:cNvSpPr>
                <a:spLocks/>
              </p:cNvSpPr>
              <p:nvPr/>
            </p:nvSpPr>
            <p:spPr bwMode="auto">
              <a:xfrm>
                <a:off x="-17" y="1393"/>
                <a:ext cx="313" cy="267"/>
              </a:xfrm>
              <a:custGeom>
                <a:avLst/>
                <a:gdLst>
                  <a:gd name="T0" fmla="*/ 1557 w 1566"/>
                  <a:gd name="T1" fmla="*/ 201 h 1333"/>
                  <a:gd name="T2" fmla="*/ 1566 w 1566"/>
                  <a:gd name="T3" fmla="*/ 209 h 1333"/>
                  <a:gd name="T4" fmla="*/ 1197 w 1566"/>
                  <a:gd name="T5" fmla="*/ 1305 h 1333"/>
                  <a:gd name="T6" fmla="*/ 1188 w 1566"/>
                  <a:gd name="T7" fmla="*/ 1313 h 1333"/>
                  <a:gd name="T8" fmla="*/ 831 w 1566"/>
                  <a:gd name="T9" fmla="*/ 1193 h 1333"/>
                  <a:gd name="T10" fmla="*/ 832 w 1566"/>
                  <a:gd name="T11" fmla="*/ 1173 h 1333"/>
                  <a:gd name="T12" fmla="*/ 842 w 1566"/>
                  <a:gd name="T13" fmla="*/ 1128 h 1333"/>
                  <a:gd name="T14" fmla="*/ 866 w 1566"/>
                  <a:gd name="T15" fmla="*/ 1084 h 1333"/>
                  <a:gd name="T16" fmla="*/ 1034 w 1566"/>
                  <a:gd name="T17" fmla="*/ 1128 h 1333"/>
                  <a:gd name="T18" fmla="*/ 1086 w 1566"/>
                  <a:gd name="T19" fmla="*/ 1083 h 1333"/>
                  <a:gd name="T20" fmla="*/ 1143 w 1566"/>
                  <a:gd name="T21" fmla="*/ 1066 h 1333"/>
                  <a:gd name="T22" fmla="*/ 1178 w 1566"/>
                  <a:gd name="T23" fmla="*/ 1064 h 1333"/>
                  <a:gd name="T24" fmla="*/ 1398 w 1566"/>
                  <a:gd name="T25" fmla="*/ 344 h 1333"/>
                  <a:gd name="T26" fmla="*/ 1357 w 1566"/>
                  <a:gd name="T27" fmla="*/ 289 h 1333"/>
                  <a:gd name="T28" fmla="*/ 1351 w 1566"/>
                  <a:gd name="T29" fmla="*/ 245 h 1333"/>
                  <a:gd name="T30" fmla="*/ 1357 w 1566"/>
                  <a:gd name="T31" fmla="*/ 220 h 1333"/>
                  <a:gd name="T32" fmla="*/ 1114 w 1566"/>
                  <a:gd name="T33" fmla="*/ 148 h 1333"/>
                  <a:gd name="T34" fmla="*/ 1087 w 1566"/>
                  <a:gd name="T35" fmla="*/ 179 h 1333"/>
                  <a:gd name="T36" fmla="*/ 1045 w 1566"/>
                  <a:gd name="T37" fmla="*/ 189 h 1333"/>
                  <a:gd name="T38" fmla="*/ 1001 w 1566"/>
                  <a:gd name="T39" fmla="*/ 189 h 1333"/>
                  <a:gd name="T40" fmla="*/ 976 w 1566"/>
                  <a:gd name="T41" fmla="*/ 186 h 1333"/>
                  <a:gd name="T42" fmla="*/ 821 w 1566"/>
                  <a:gd name="T43" fmla="*/ 667 h 1333"/>
                  <a:gd name="T44" fmla="*/ 817 w 1566"/>
                  <a:gd name="T45" fmla="*/ 674 h 1333"/>
                  <a:gd name="T46" fmla="*/ 825 w 1566"/>
                  <a:gd name="T47" fmla="*/ 683 h 1333"/>
                  <a:gd name="T48" fmla="*/ 863 w 1566"/>
                  <a:gd name="T49" fmla="*/ 692 h 1333"/>
                  <a:gd name="T50" fmla="*/ 918 w 1566"/>
                  <a:gd name="T51" fmla="*/ 695 h 1333"/>
                  <a:gd name="T52" fmla="*/ 942 w 1566"/>
                  <a:gd name="T53" fmla="*/ 690 h 1333"/>
                  <a:gd name="T54" fmla="*/ 981 w 1566"/>
                  <a:gd name="T55" fmla="*/ 685 h 1333"/>
                  <a:gd name="T56" fmla="*/ 1026 w 1566"/>
                  <a:gd name="T57" fmla="*/ 690 h 1333"/>
                  <a:gd name="T58" fmla="*/ 1066 w 1566"/>
                  <a:gd name="T59" fmla="*/ 713 h 1333"/>
                  <a:gd name="T60" fmla="*/ 1088 w 1566"/>
                  <a:gd name="T61" fmla="*/ 763 h 1333"/>
                  <a:gd name="T62" fmla="*/ 1090 w 1566"/>
                  <a:gd name="T63" fmla="*/ 794 h 1333"/>
                  <a:gd name="T64" fmla="*/ 1092 w 1566"/>
                  <a:gd name="T65" fmla="*/ 825 h 1333"/>
                  <a:gd name="T66" fmla="*/ 1083 w 1566"/>
                  <a:gd name="T67" fmla="*/ 868 h 1333"/>
                  <a:gd name="T68" fmla="*/ 1056 w 1566"/>
                  <a:gd name="T69" fmla="*/ 907 h 1333"/>
                  <a:gd name="T70" fmla="*/ 1003 w 1566"/>
                  <a:gd name="T71" fmla="*/ 930 h 1333"/>
                  <a:gd name="T72" fmla="*/ 977 w 1566"/>
                  <a:gd name="T73" fmla="*/ 931 h 1333"/>
                  <a:gd name="T74" fmla="*/ 915 w 1566"/>
                  <a:gd name="T75" fmla="*/ 938 h 1333"/>
                  <a:gd name="T76" fmla="*/ 842 w 1566"/>
                  <a:gd name="T77" fmla="*/ 959 h 1333"/>
                  <a:gd name="T78" fmla="*/ 783 w 1566"/>
                  <a:gd name="T79" fmla="*/ 999 h 1333"/>
                  <a:gd name="T80" fmla="*/ 741 w 1566"/>
                  <a:gd name="T81" fmla="*/ 1080 h 1333"/>
                  <a:gd name="T82" fmla="*/ 728 w 1566"/>
                  <a:gd name="T83" fmla="*/ 1142 h 1333"/>
                  <a:gd name="T84" fmla="*/ 726 w 1566"/>
                  <a:gd name="T85" fmla="*/ 1158 h 1333"/>
                  <a:gd name="T86" fmla="*/ 709 w 1566"/>
                  <a:gd name="T87" fmla="*/ 1170 h 1333"/>
                  <a:gd name="T88" fmla="*/ 664 w 1566"/>
                  <a:gd name="T89" fmla="*/ 1184 h 1333"/>
                  <a:gd name="T90" fmla="*/ 585 w 1566"/>
                  <a:gd name="T91" fmla="*/ 1186 h 1333"/>
                  <a:gd name="T92" fmla="*/ 552 w 1566"/>
                  <a:gd name="T93" fmla="*/ 1188 h 1333"/>
                  <a:gd name="T94" fmla="*/ 468 w 1566"/>
                  <a:gd name="T95" fmla="*/ 1202 h 1333"/>
                  <a:gd name="T96" fmla="*/ 350 w 1566"/>
                  <a:gd name="T97" fmla="*/ 1237 h 1333"/>
                  <a:gd name="T98" fmla="*/ 217 w 1566"/>
                  <a:gd name="T99" fmla="*/ 1302 h 1333"/>
                  <a:gd name="T100" fmla="*/ 3 w 1566"/>
                  <a:gd name="T101" fmla="*/ 933 h 1333"/>
                  <a:gd name="T102" fmla="*/ 41 w 1566"/>
                  <a:gd name="T103" fmla="*/ 917 h 1333"/>
                  <a:gd name="T104" fmla="*/ 109 w 1566"/>
                  <a:gd name="T105" fmla="*/ 887 h 1333"/>
                  <a:gd name="T106" fmla="*/ 187 w 1566"/>
                  <a:gd name="T107" fmla="*/ 845 h 1333"/>
                  <a:gd name="T108" fmla="*/ 260 w 1566"/>
                  <a:gd name="T109" fmla="*/ 799 h 1333"/>
                  <a:gd name="T110" fmla="*/ 308 w 1566"/>
                  <a:gd name="T111" fmla="*/ 752 h 1333"/>
                  <a:gd name="T112" fmla="*/ 696 w 1566"/>
                  <a:gd name="T113" fmla="*/ 321 h 1333"/>
                  <a:gd name="T114" fmla="*/ 739 w 1566"/>
                  <a:gd name="T115" fmla="*/ 305 h 1333"/>
                  <a:gd name="T116" fmla="*/ 854 w 1566"/>
                  <a:gd name="T117" fmla="*/ 304 h 1333"/>
                  <a:gd name="T118" fmla="*/ 959 w 1566"/>
                  <a:gd name="T119" fmla="*/ 2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6" h="1333">
                    <a:moveTo>
                      <a:pt x="966" y="0"/>
                    </a:moveTo>
                    <a:lnTo>
                      <a:pt x="970" y="0"/>
                    </a:lnTo>
                    <a:lnTo>
                      <a:pt x="1557" y="201"/>
                    </a:lnTo>
                    <a:lnTo>
                      <a:pt x="1562" y="203"/>
                    </a:lnTo>
                    <a:lnTo>
                      <a:pt x="1564" y="206"/>
                    </a:lnTo>
                    <a:lnTo>
                      <a:pt x="1566" y="209"/>
                    </a:lnTo>
                    <a:lnTo>
                      <a:pt x="1566" y="213"/>
                    </a:lnTo>
                    <a:lnTo>
                      <a:pt x="1566" y="217"/>
                    </a:lnTo>
                    <a:lnTo>
                      <a:pt x="1197" y="1305"/>
                    </a:lnTo>
                    <a:lnTo>
                      <a:pt x="1195" y="1308"/>
                    </a:lnTo>
                    <a:lnTo>
                      <a:pt x="1193" y="1310"/>
                    </a:lnTo>
                    <a:lnTo>
                      <a:pt x="1188" y="1313"/>
                    </a:lnTo>
                    <a:lnTo>
                      <a:pt x="1185" y="1313"/>
                    </a:lnTo>
                    <a:lnTo>
                      <a:pt x="1181" y="1313"/>
                    </a:lnTo>
                    <a:lnTo>
                      <a:pt x="831" y="1193"/>
                    </a:lnTo>
                    <a:lnTo>
                      <a:pt x="831" y="1190"/>
                    </a:lnTo>
                    <a:lnTo>
                      <a:pt x="831" y="1184"/>
                    </a:lnTo>
                    <a:lnTo>
                      <a:pt x="832" y="1173"/>
                    </a:lnTo>
                    <a:lnTo>
                      <a:pt x="834" y="1159"/>
                    </a:lnTo>
                    <a:lnTo>
                      <a:pt x="837" y="1144"/>
                    </a:lnTo>
                    <a:lnTo>
                      <a:pt x="842" y="1128"/>
                    </a:lnTo>
                    <a:lnTo>
                      <a:pt x="848" y="1112"/>
                    </a:lnTo>
                    <a:lnTo>
                      <a:pt x="856" y="1097"/>
                    </a:lnTo>
                    <a:lnTo>
                      <a:pt x="866" y="1084"/>
                    </a:lnTo>
                    <a:lnTo>
                      <a:pt x="880" y="1075"/>
                    </a:lnTo>
                    <a:lnTo>
                      <a:pt x="896" y="1069"/>
                    </a:lnTo>
                    <a:lnTo>
                      <a:pt x="1034" y="1128"/>
                    </a:lnTo>
                    <a:lnTo>
                      <a:pt x="1049" y="1109"/>
                    </a:lnTo>
                    <a:lnTo>
                      <a:pt x="1067" y="1094"/>
                    </a:lnTo>
                    <a:lnTo>
                      <a:pt x="1086" y="1083"/>
                    </a:lnTo>
                    <a:lnTo>
                      <a:pt x="1105" y="1075"/>
                    </a:lnTo>
                    <a:lnTo>
                      <a:pt x="1124" y="1069"/>
                    </a:lnTo>
                    <a:lnTo>
                      <a:pt x="1143" y="1066"/>
                    </a:lnTo>
                    <a:lnTo>
                      <a:pt x="1157" y="1065"/>
                    </a:lnTo>
                    <a:lnTo>
                      <a:pt x="1170" y="1064"/>
                    </a:lnTo>
                    <a:lnTo>
                      <a:pt x="1178" y="1064"/>
                    </a:lnTo>
                    <a:lnTo>
                      <a:pt x="1181" y="1064"/>
                    </a:lnTo>
                    <a:lnTo>
                      <a:pt x="1422" y="362"/>
                    </a:lnTo>
                    <a:lnTo>
                      <a:pt x="1398" y="344"/>
                    </a:lnTo>
                    <a:lnTo>
                      <a:pt x="1379" y="326"/>
                    </a:lnTo>
                    <a:lnTo>
                      <a:pt x="1366" y="308"/>
                    </a:lnTo>
                    <a:lnTo>
                      <a:pt x="1357" y="289"/>
                    </a:lnTo>
                    <a:lnTo>
                      <a:pt x="1352" y="273"/>
                    </a:lnTo>
                    <a:lnTo>
                      <a:pt x="1351" y="259"/>
                    </a:lnTo>
                    <a:lnTo>
                      <a:pt x="1351" y="245"/>
                    </a:lnTo>
                    <a:lnTo>
                      <a:pt x="1353" y="234"/>
                    </a:lnTo>
                    <a:lnTo>
                      <a:pt x="1355" y="225"/>
                    </a:lnTo>
                    <a:lnTo>
                      <a:pt x="1357" y="220"/>
                    </a:lnTo>
                    <a:lnTo>
                      <a:pt x="1357" y="219"/>
                    </a:lnTo>
                    <a:lnTo>
                      <a:pt x="1116" y="132"/>
                    </a:lnTo>
                    <a:lnTo>
                      <a:pt x="1114" y="148"/>
                    </a:lnTo>
                    <a:lnTo>
                      <a:pt x="1107" y="160"/>
                    </a:lnTo>
                    <a:lnTo>
                      <a:pt x="1099" y="171"/>
                    </a:lnTo>
                    <a:lnTo>
                      <a:pt x="1087" y="179"/>
                    </a:lnTo>
                    <a:lnTo>
                      <a:pt x="1075" y="184"/>
                    </a:lnTo>
                    <a:lnTo>
                      <a:pt x="1060" y="187"/>
                    </a:lnTo>
                    <a:lnTo>
                      <a:pt x="1045" y="189"/>
                    </a:lnTo>
                    <a:lnTo>
                      <a:pt x="1029" y="190"/>
                    </a:lnTo>
                    <a:lnTo>
                      <a:pt x="1015" y="190"/>
                    </a:lnTo>
                    <a:lnTo>
                      <a:pt x="1001" y="189"/>
                    </a:lnTo>
                    <a:lnTo>
                      <a:pt x="989" y="188"/>
                    </a:lnTo>
                    <a:lnTo>
                      <a:pt x="981" y="187"/>
                    </a:lnTo>
                    <a:lnTo>
                      <a:pt x="976" y="186"/>
                    </a:lnTo>
                    <a:lnTo>
                      <a:pt x="973" y="185"/>
                    </a:lnTo>
                    <a:lnTo>
                      <a:pt x="821" y="666"/>
                    </a:lnTo>
                    <a:lnTo>
                      <a:pt x="821" y="667"/>
                    </a:lnTo>
                    <a:lnTo>
                      <a:pt x="819" y="668"/>
                    </a:lnTo>
                    <a:lnTo>
                      <a:pt x="818" y="670"/>
                    </a:lnTo>
                    <a:lnTo>
                      <a:pt x="817" y="674"/>
                    </a:lnTo>
                    <a:lnTo>
                      <a:pt x="817" y="676"/>
                    </a:lnTo>
                    <a:lnTo>
                      <a:pt x="819" y="680"/>
                    </a:lnTo>
                    <a:lnTo>
                      <a:pt x="825" y="683"/>
                    </a:lnTo>
                    <a:lnTo>
                      <a:pt x="833" y="686"/>
                    </a:lnTo>
                    <a:lnTo>
                      <a:pt x="846" y="690"/>
                    </a:lnTo>
                    <a:lnTo>
                      <a:pt x="863" y="692"/>
                    </a:lnTo>
                    <a:lnTo>
                      <a:pt x="887" y="694"/>
                    </a:lnTo>
                    <a:lnTo>
                      <a:pt x="917" y="696"/>
                    </a:lnTo>
                    <a:lnTo>
                      <a:pt x="918" y="695"/>
                    </a:lnTo>
                    <a:lnTo>
                      <a:pt x="923" y="694"/>
                    </a:lnTo>
                    <a:lnTo>
                      <a:pt x="931" y="692"/>
                    </a:lnTo>
                    <a:lnTo>
                      <a:pt x="942" y="690"/>
                    </a:lnTo>
                    <a:lnTo>
                      <a:pt x="953" y="687"/>
                    </a:lnTo>
                    <a:lnTo>
                      <a:pt x="966" y="686"/>
                    </a:lnTo>
                    <a:lnTo>
                      <a:pt x="981" y="685"/>
                    </a:lnTo>
                    <a:lnTo>
                      <a:pt x="996" y="685"/>
                    </a:lnTo>
                    <a:lnTo>
                      <a:pt x="1011" y="686"/>
                    </a:lnTo>
                    <a:lnTo>
                      <a:pt x="1026" y="690"/>
                    </a:lnTo>
                    <a:lnTo>
                      <a:pt x="1040" y="695"/>
                    </a:lnTo>
                    <a:lnTo>
                      <a:pt x="1053" y="702"/>
                    </a:lnTo>
                    <a:lnTo>
                      <a:pt x="1066" y="713"/>
                    </a:lnTo>
                    <a:lnTo>
                      <a:pt x="1076" y="726"/>
                    </a:lnTo>
                    <a:lnTo>
                      <a:pt x="1083" y="743"/>
                    </a:lnTo>
                    <a:lnTo>
                      <a:pt x="1088" y="763"/>
                    </a:lnTo>
                    <a:lnTo>
                      <a:pt x="1089" y="787"/>
                    </a:lnTo>
                    <a:lnTo>
                      <a:pt x="1090" y="789"/>
                    </a:lnTo>
                    <a:lnTo>
                      <a:pt x="1090" y="794"/>
                    </a:lnTo>
                    <a:lnTo>
                      <a:pt x="1092" y="803"/>
                    </a:lnTo>
                    <a:lnTo>
                      <a:pt x="1092" y="813"/>
                    </a:lnTo>
                    <a:lnTo>
                      <a:pt x="1092" y="825"/>
                    </a:lnTo>
                    <a:lnTo>
                      <a:pt x="1089" y="839"/>
                    </a:lnTo>
                    <a:lnTo>
                      <a:pt x="1087" y="854"/>
                    </a:lnTo>
                    <a:lnTo>
                      <a:pt x="1083" y="868"/>
                    </a:lnTo>
                    <a:lnTo>
                      <a:pt x="1077" y="883"/>
                    </a:lnTo>
                    <a:lnTo>
                      <a:pt x="1068" y="895"/>
                    </a:lnTo>
                    <a:lnTo>
                      <a:pt x="1056" y="907"/>
                    </a:lnTo>
                    <a:lnTo>
                      <a:pt x="1043" y="918"/>
                    </a:lnTo>
                    <a:lnTo>
                      <a:pt x="1025" y="925"/>
                    </a:lnTo>
                    <a:lnTo>
                      <a:pt x="1003" y="930"/>
                    </a:lnTo>
                    <a:lnTo>
                      <a:pt x="1000" y="930"/>
                    </a:lnTo>
                    <a:lnTo>
                      <a:pt x="990" y="930"/>
                    </a:lnTo>
                    <a:lnTo>
                      <a:pt x="977" y="931"/>
                    </a:lnTo>
                    <a:lnTo>
                      <a:pt x="959" y="933"/>
                    </a:lnTo>
                    <a:lnTo>
                      <a:pt x="937" y="935"/>
                    </a:lnTo>
                    <a:lnTo>
                      <a:pt x="915" y="938"/>
                    </a:lnTo>
                    <a:lnTo>
                      <a:pt x="890" y="943"/>
                    </a:lnTo>
                    <a:lnTo>
                      <a:pt x="866" y="950"/>
                    </a:lnTo>
                    <a:lnTo>
                      <a:pt x="842" y="959"/>
                    </a:lnTo>
                    <a:lnTo>
                      <a:pt x="819" y="970"/>
                    </a:lnTo>
                    <a:lnTo>
                      <a:pt x="800" y="983"/>
                    </a:lnTo>
                    <a:lnTo>
                      <a:pt x="783" y="999"/>
                    </a:lnTo>
                    <a:lnTo>
                      <a:pt x="765" y="1026"/>
                    </a:lnTo>
                    <a:lnTo>
                      <a:pt x="750" y="1053"/>
                    </a:lnTo>
                    <a:lnTo>
                      <a:pt x="741" y="1080"/>
                    </a:lnTo>
                    <a:lnTo>
                      <a:pt x="734" y="1105"/>
                    </a:lnTo>
                    <a:lnTo>
                      <a:pt x="730" y="1126"/>
                    </a:lnTo>
                    <a:lnTo>
                      <a:pt x="728" y="1142"/>
                    </a:lnTo>
                    <a:lnTo>
                      <a:pt x="727" y="1154"/>
                    </a:lnTo>
                    <a:lnTo>
                      <a:pt x="727" y="1157"/>
                    </a:lnTo>
                    <a:lnTo>
                      <a:pt x="726" y="1158"/>
                    </a:lnTo>
                    <a:lnTo>
                      <a:pt x="722" y="1161"/>
                    </a:lnTo>
                    <a:lnTo>
                      <a:pt x="717" y="1165"/>
                    </a:lnTo>
                    <a:lnTo>
                      <a:pt x="709" y="1170"/>
                    </a:lnTo>
                    <a:lnTo>
                      <a:pt x="697" y="1175"/>
                    </a:lnTo>
                    <a:lnTo>
                      <a:pt x="682" y="1179"/>
                    </a:lnTo>
                    <a:lnTo>
                      <a:pt x="664" y="1184"/>
                    </a:lnTo>
                    <a:lnTo>
                      <a:pt x="642" y="1186"/>
                    </a:lnTo>
                    <a:lnTo>
                      <a:pt x="615" y="1187"/>
                    </a:lnTo>
                    <a:lnTo>
                      <a:pt x="585" y="1186"/>
                    </a:lnTo>
                    <a:lnTo>
                      <a:pt x="581" y="1186"/>
                    </a:lnTo>
                    <a:lnTo>
                      <a:pt x="570" y="1187"/>
                    </a:lnTo>
                    <a:lnTo>
                      <a:pt x="552" y="1188"/>
                    </a:lnTo>
                    <a:lnTo>
                      <a:pt x="530" y="1191"/>
                    </a:lnTo>
                    <a:lnTo>
                      <a:pt x="501" y="1195"/>
                    </a:lnTo>
                    <a:lnTo>
                      <a:pt x="468" y="1202"/>
                    </a:lnTo>
                    <a:lnTo>
                      <a:pt x="432" y="1210"/>
                    </a:lnTo>
                    <a:lnTo>
                      <a:pt x="393" y="1222"/>
                    </a:lnTo>
                    <a:lnTo>
                      <a:pt x="350" y="1237"/>
                    </a:lnTo>
                    <a:lnTo>
                      <a:pt x="307" y="1255"/>
                    </a:lnTo>
                    <a:lnTo>
                      <a:pt x="262" y="1276"/>
                    </a:lnTo>
                    <a:lnTo>
                      <a:pt x="217" y="1302"/>
                    </a:lnTo>
                    <a:lnTo>
                      <a:pt x="174" y="1333"/>
                    </a:lnTo>
                    <a:lnTo>
                      <a:pt x="0" y="934"/>
                    </a:lnTo>
                    <a:lnTo>
                      <a:pt x="3" y="933"/>
                    </a:lnTo>
                    <a:lnTo>
                      <a:pt x="11" y="930"/>
                    </a:lnTo>
                    <a:lnTo>
                      <a:pt x="25" y="924"/>
                    </a:lnTo>
                    <a:lnTo>
                      <a:pt x="41" y="917"/>
                    </a:lnTo>
                    <a:lnTo>
                      <a:pt x="61" y="908"/>
                    </a:lnTo>
                    <a:lnTo>
                      <a:pt x="84" y="899"/>
                    </a:lnTo>
                    <a:lnTo>
                      <a:pt x="109" y="887"/>
                    </a:lnTo>
                    <a:lnTo>
                      <a:pt x="134" y="874"/>
                    </a:lnTo>
                    <a:lnTo>
                      <a:pt x="161" y="860"/>
                    </a:lnTo>
                    <a:lnTo>
                      <a:pt x="187" y="845"/>
                    </a:lnTo>
                    <a:lnTo>
                      <a:pt x="213" y="830"/>
                    </a:lnTo>
                    <a:lnTo>
                      <a:pt x="237" y="815"/>
                    </a:lnTo>
                    <a:lnTo>
                      <a:pt x="260" y="799"/>
                    </a:lnTo>
                    <a:lnTo>
                      <a:pt x="279" y="783"/>
                    </a:lnTo>
                    <a:lnTo>
                      <a:pt x="295" y="767"/>
                    </a:lnTo>
                    <a:lnTo>
                      <a:pt x="308" y="752"/>
                    </a:lnTo>
                    <a:lnTo>
                      <a:pt x="687" y="327"/>
                    </a:lnTo>
                    <a:lnTo>
                      <a:pt x="689" y="326"/>
                    </a:lnTo>
                    <a:lnTo>
                      <a:pt x="696" y="321"/>
                    </a:lnTo>
                    <a:lnTo>
                      <a:pt x="706" y="315"/>
                    </a:lnTo>
                    <a:lnTo>
                      <a:pt x="721" y="310"/>
                    </a:lnTo>
                    <a:lnTo>
                      <a:pt x="739" y="305"/>
                    </a:lnTo>
                    <a:lnTo>
                      <a:pt x="762" y="303"/>
                    </a:lnTo>
                    <a:lnTo>
                      <a:pt x="787" y="305"/>
                    </a:lnTo>
                    <a:lnTo>
                      <a:pt x="854" y="304"/>
                    </a:lnTo>
                    <a:lnTo>
                      <a:pt x="954" y="9"/>
                    </a:lnTo>
                    <a:lnTo>
                      <a:pt x="956" y="5"/>
                    </a:lnTo>
                    <a:lnTo>
                      <a:pt x="959" y="2"/>
                    </a:lnTo>
                    <a:lnTo>
                      <a:pt x="963" y="0"/>
                    </a:lnTo>
                    <a:lnTo>
                      <a:pt x="966"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66" name="Freeform 1996"/>
              <p:cNvSpPr>
                <a:spLocks/>
              </p:cNvSpPr>
              <p:nvPr/>
            </p:nvSpPr>
            <p:spPr bwMode="auto">
              <a:xfrm>
                <a:off x="235" y="1439"/>
                <a:ext cx="116" cy="189"/>
              </a:xfrm>
              <a:custGeom>
                <a:avLst/>
                <a:gdLst>
                  <a:gd name="T0" fmla="*/ 323 w 578"/>
                  <a:gd name="T1" fmla="*/ 0 h 942"/>
                  <a:gd name="T2" fmla="*/ 553 w 578"/>
                  <a:gd name="T3" fmla="*/ 191 h 942"/>
                  <a:gd name="T4" fmla="*/ 555 w 578"/>
                  <a:gd name="T5" fmla="*/ 193 h 942"/>
                  <a:gd name="T6" fmla="*/ 559 w 578"/>
                  <a:gd name="T7" fmla="*/ 198 h 942"/>
                  <a:gd name="T8" fmla="*/ 565 w 578"/>
                  <a:gd name="T9" fmla="*/ 207 h 942"/>
                  <a:gd name="T10" fmla="*/ 570 w 578"/>
                  <a:gd name="T11" fmla="*/ 218 h 942"/>
                  <a:gd name="T12" fmla="*/ 575 w 578"/>
                  <a:gd name="T13" fmla="*/ 231 h 942"/>
                  <a:gd name="T14" fmla="*/ 578 w 578"/>
                  <a:gd name="T15" fmla="*/ 247 h 942"/>
                  <a:gd name="T16" fmla="*/ 578 w 578"/>
                  <a:gd name="T17" fmla="*/ 263 h 942"/>
                  <a:gd name="T18" fmla="*/ 575 w 578"/>
                  <a:gd name="T19" fmla="*/ 279 h 942"/>
                  <a:gd name="T20" fmla="*/ 568 w 578"/>
                  <a:gd name="T21" fmla="*/ 296 h 942"/>
                  <a:gd name="T22" fmla="*/ 553 w 578"/>
                  <a:gd name="T23" fmla="*/ 312 h 942"/>
                  <a:gd name="T24" fmla="*/ 0 w 578"/>
                  <a:gd name="T25" fmla="*/ 942 h 942"/>
                  <a:gd name="T26" fmla="*/ 63 w 578"/>
                  <a:gd name="T27" fmla="*/ 758 h 942"/>
                  <a:gd name="T28" fmla="*/ 407 w 578"/>
                  <a:gd name="T29" fmla="*/ 366 h 942"/>
                  <a:gd name="T30" fmla="*/ 390 w 578"/>
                  <a:gd name="T31" fmla="*/ 339 h 942"/>
                  <a:gd name="T32" fmla="*/ 378 w 578"/>
                  <a:gd name="T33" fmla="*/ 313 h 942"/>
                  <a:gd name="T34" fmla="*/ 373 w 578"/>
                  <a:gd name="T35" fmla="*/ 289 h 942"/>
                  <a:gd name="T36" fmla="*/ 371 w 578"/>
                  <a:gd name="T37" fmla="*/ 266 h 942"/>
                  <a:gd name="T38" fmla="*/ 373 w 578"/>
                  <a:gd name="T39" fmla="*/ 246 h 942"/>
                  <a:gd name="T40" fmla="*/ 377 w 578"/>
                  <a:gd name="T41" fmla="*/ 227 h 942"/>
                  <a:gd name="T42" fmla="*/ 384 w 578"/>
                  <a:gd name="T43" fmla="*/ 211 h 942"/>
                  <a:gd name="T44" fmla="*/ 391 w 578"/>
                  <a:gd name="T45" fmla="*/ 196 h 942"/>
                  <a:gd name="T46" fmla="*/ 399 w 578"/>
                  <a:gd name="T47" fmla="*/ 185 h 942"/>
                  <a:gd name="T48" fmla="*/ 404 w 578"/>
                  <a:gd name="T49" fmla="*/ 177 h 942"/>
                  <a:gd name="T50" fmla="*/ 409 w 578"/>
                  <a:gd name="T51" fmla="*/ 171 h 942"/>
                  <a:gd name="T52" fmla="*/ 410 w 578"/>
                  <a:gd name="T53" fmla="*/ 170 h 942"/>
                  <a:gd name="T54" fmla="*/ 419 w 578"/>
                  <a:gd name="T55" fmla="*/ 161 h 942"/>
                  <a:gd name="T56" fmla="*/ 301 w 578"/>
                  <a:gd name="T57" fmla="*/ 64 h 942"/>
                  <a:gd name="T58" fmla="*/ 323 w 578"/>
                  <a:gd name="T59" fmla="*/ 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8" h="942">
                    <a:moveTo>
                      <a:pt x="323" y="0"/>
                    </a:moveTo>
                    <a:lnTo>
                      <a:pt x="553" y="191"/>
                    </a:lnTo>
                    <a:lnTo>
                      <a:pt x="555" y="193"/>
                    </a:lnTo>
                    <a:lnTo>
                      <a:pt x="559" y="198"/>
                    </a:lnTo>
                    <a:lnTo>
                      <a:pt x="565" y="207"/>
                    </a:lnTo>
                    <a:lnTo>
                      <a:pt x="570" y="218"/>
                    </a:lnTo>
                    <a:lnTo>
                      <a:pt x="575" y="231"/>
                    </a:lnTo>
                    <a:lnTo>
                      <a:pt x="578" y="247"/>
                    </a:lnTo>
                    <a:lnTo>
                      <a:pt x="578" y="263"/>
                    </a:lnTo>
                    <a:lnTo>
                      <a:pt x="575" y="279"/>
                    </a:lnTo>
                    <a:lnTo>
                      <a:pt x="568" y="296"/>
                    </a:lnTo>
                    <a:lnTo>
                      <a:pt x="553" y="312"/>
                    </a:lnTo>
                    <a:lnTo>
                      <a:pt x="0" y="942"/>
                    </a:lnTo>
                    <a:lnTo>
                      <a:pt x="63" y="758"/>
                    </a:lnTo>
                    <a:lnTo>
                      <a:pt x="407" y="366"/>
                    </a:lnTo>
                    <a:lnTo>
                      <a:pt x="390" y="339"/>
                    </a:lnTo>
                    <a:lnTo>
                      <a:pt x="378" y="313"/>
                    </a:lnTo>
                    <a:lnTo>
                      <a:pt x="373" y="289"/>
                    </a:lnTo>
                    <a:lnTo>
                      <a:pt x="371" y="266"/>
                    </a:lnTo>
                    <a:lnTo>
                      <a:pt x="373" y="246"/>
                    </a:lnTo>
                    <a:lnTo>
                      <a:pt x="377" y="227"/>
                    </a:lnTo>
                    <a:lnTo>
                      <a:pt x="384" y="211"/>
                    </a:lnTo>
                    <a:lnTo>
                      <a:pt x="391" y="196"/>
                    </a:lnTo>
                    <a:lnTo>
                      <a:pt x="399" y="185"/>
                    </a:lnTo>
                    <a:lnTo>
                      <a:pt x="404" y="177"/>
                    </a:lnTo>
                    <a:lnTo>
                      <a:pt x="409" y="171"/>
                    </a:lnTo>
                    <a:lnTo>
                      <a:pt x="410" y="170"/>
                    </a:lnTo>
                    <a:lnTo>
                      <a:pt x="419" y="161"/>
                    </a:lnTo>
                    <a:lnTo>
                      <a:pt x="301" y="64"/>
                    </a:lnTo>
                    <a:lnTo>
                      <a:pt x="32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67" name="Freeform 1997"/>
              <p:cNvSpPr>
                <a:spLocks/>
              </p:cNvSpPr>
              <p:nvPr/>
            </p:nvSpPr>
            <p:spPr bwMode="auto">
              <a:xfrm>
                <a:off x="188" y="1455"/>
                <a:ext cx="46" cy="65"/>
              </a:xfrm>
              <a:custGeom>
                <a:avLst/>
                <a:gdLst>
                  <a:gd name="T0" fmla="*/ 190 w 230"/>
                  <a:gd name="T1" fmla="*/ 11 h 325"/>
                  <a:gd name="T2" fmla="*/ 195 w 230"/>
                  <a:gd name="T3" fmla="*/ 53 h 325"/>
                  <a:gd name="T4" fmla="*/ 221 w 230"/>
                  <a:gd name="T5" fmla="*/ 69 h 325"/>
                  <a:gd name="T6" fmla="*/ 205 w 230"/>
                  <a:gd name="T7" fmla="*/ 116 h 325"/>
                  <a:gd name="T8" fmla="*/ 187 w 230"/>
                  <a:gd name="T9" fmla="*/ 101 h 325"/>
                  <a:gd name="T10" fmla="*/ 152 w 230"/>
                  <a:gd name="T11" fmla="*/ 84 h 325"/>
                  <a:gd name="T12" fmla="*/ 131 w 230"/>
                  <a:gd name="T13" fmla="*/ 81 h 325"/>
                  <a:gd name="T14" fmla="*/ 120 w 230"/>
                  <a:gd name="T15" fmla="*/ 85 h 325"/>
                  <a:gd name="T16" fmla="*/ 113 w 230"/>
                  <a:gd name="T17" fmla="*/ 91 h 325"/>
                  <a:gd name="T18" fmla="*/ 111 w 230"/>
                  <a:gd name="T19" fmla="*/ 105 h 325"/>
                  <a:gd name="T20" fmla="*/ 125 w 230"/>
                  <a:gd name="T21" fmla="*/ 123 h 325"/>
                  <a:gd name="T22" fmla="*/ 148 w 230"/>
                  <a:gd name="T23" fmla="*/ 144 h 325"/>
                  <a:gd name="T24" fmla="*/ 179 w 230"/>
                  <a:gd name="T25" fmla="*/ 175 h 325"/>
                  <a:gd name="T26" fmla="*/ 192 w 230"/>
                  <a:gd name="T27" fmla="*/ 204 h 325"/>
                  <a:gd name="T28" fmla="*/ 188 w 230"/>
                  <a:gd name="T29" fmla="*/ 238 h 325"/>
                  <a:gd name="T30" fmla="*/ 170 w 230"/>
                  <a:gd name="T31" fmla="*/ 267 h 325"/>
                  <a:gd name="T32" fmla="*/ 139 w 230"/>
                  <a:gd name="T33" fmla="*/ 284 h 325"/>
                  <a:gd name="T34" fmla="*/ 96 w 230"/>
                  <a:gd name="T35" fmla="*/ 287 h 325"/>
                  <a:gd name="T36" fmla="*/ 84 w 230"/>
                  <a:gd name="T37" fmla="*/ 325 h 325"/>
                  <a:gd name="T38" fmla="*/ 58 w 230"/>
                  <a:gd name="T39" fmla="*/ 277 h 325"/>
                  <a:gd name="T40" fmla="*/ 23 w 230"/>
                  <a:gd name="T41" fmla="*/ 259 h 325"/>
                  <a:gd name="T42" fmla="*/ 0 w 230"/>
                  <a:gd name="T43" fmla="*/ 240 h 325"/>
                  <a:gd name="T44" fmla="*/ 36 w 230"/>
                  <a:gd name="T45" fmla="*/ 209 h 325"/>
                  <a:gd name="T46" fmla="*/ 64 w 230"/>
                  <a:gd name="T47" fmla="*/ 229 h 325"/>
                  <a:gd name="T48" fmla="*/ 98 w 230"/>
                  <a:gd name="T49" fmla="*/ 240 h 325"/>
                  <a:gd name="T50" fmla="*/ 120 w 230"/>
                  <a:gd name="T51" fmla="*/ 236 h 325"/>
                  <a:gd name="T52" fmla="*/ 129 w 230"/>
                  <a:gd name="T53" fmla="*/ 225 h 325"/>
                  <a:gd name="T54" fmla="*/ 125 w 230"/>
                  <a:gd name="T55" fmla="*/ 202 h 325"/>
                  <a:gd name="T56" fmla="*/ 97 w 230"/>
                  <a:gd name="T57" fmla="*/ 177 h 325"/>
                  <a:gd name="T58" fmla="*/ 57 w 230"/>
                  <a:gd name="T59" fmla="*/ 134 h 325"/>
                  <a:gd name="T60" fmla="*/ 50 w 230"/>
                  <a:gd name="T61" fmla="*/ 101 h 325"/>
                  <a:gd name="T62" fmla="*/ 60 w 230"/>
                  <a:gd name="T63" fmla="*/ 68 h 325"/>
                  <a:gd name="T64" fmla="*/ 84 w 230"/>
                  <a:gd name="T65" fmla="*/ 44 h 325"/>
                  <a:gd name="T66" fmla="*/ 119 w 230"/>
                  <a:gd name="T67" fmla="*/ 35 h 325"/>
                  <a:gd name="T68" fmla="*/ 153 w 230"/>
                  <a:gd name="T69"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0" h="325">
                    <a:moveTo>
                      <a:pt x="153" y="0"/>
                    </a:moveTo>
                    <a:lnTo>
                      <a:pt x="190" y="11"/>
                    </a:lnTo>
                    <a:lnTo>
                      <a:pt x="178" y="45"/>
                    </a:lnTo>
                    <a:lnTo>
                      <a:pt x="195" y="53"/>
                    </a:lnTo>
                    <a:lnTo>
                      <a:pt x="210" y="60"/>
                    </a:lnTo>
                    <a:lnTo>
                      <a:pt x="221" y="69"/>
                    </a:lnTo>
                    <a:lnTo>
                      <a:pt x="230" y="76"/>
                    </a:lnTo>
                    <a:lnTo>
                      <a:pt x="205" y="116"/>
                    </a:lnTo>
                    <a:lnTo>
                      <a:pt x="197" y="109"/>
                    </a:lnTo>
                    <a:lnTo>
                      <a:pt x="187" y="101"/>
                    </a:lnTo>
                    <a:lnTo>
                      <a:pt x="172" y="92"/>
                    </a:lnTo>
                    <a:lnTo>
                      <a:pt x="152" y="84"/>
                    </a:lnTo>
                    <a:lnTo>
                      <a:pt x="141" y="82"/>
                    </a:lnTo>
                    <a:lnTo>
                      <a:pt x="131" y="81"/>
                    </a:lnTo>
                    <a:lnTo>
                      <a:pt x="124" y="83"/>
                    </a:lnTo>
                    <a:lnTo>
                      <a:pt x="120" y="85"/>
                    </a:lnTo>
                    <a:lnTo>
                      <a:pt x="117" y="88"/>
                    </a:lnTo>
                    <a:lnTo>
                      <a:pt x="113" y="91"/>
                    </a:lnTo>
                    <a:lnTo>
                      <a:pt x="112" y="96"/>
                    </a:lnTo>
                    <a:lnTo>
                      <a:pt x="111" y="105"/>
                    </a:lnTo>
                    <a:lnTo>
                      <a:pt x="118" y="116"/>
                    </a:lnTo>
                    <a:lnTo>
                      <a:pt x="125" y="123"/>
                    </a:lnTo>
                    <a:lnTo>
                      <a:pt x="136" y="133"/>
                    </a:lnTo>
                    <a:lnTo>
                      <a:pt x="148" y="144"/>
                    </a:lnTo>
                    <a:lnTo>
                      <a:pt x="167" y="160"/>
                    </a:lnTo>
                    <a:lnTo>
                      <a:pt x="179" y="175"/>
                    </a:lnTo>
                    <a:lnTo>
                      <a:pt x="188" y="190"/>
                    </a:lnTo>
                    <a:lnTo>
                      <a:pt x="192" y="204"/>
                    </a:lnTo>
                    <a:lnTo>
                      <a:pt x="192" y="222"/>
                    </a:lnTo>
                    <a:lnTo>
                      <a:pt x="188" y="238"/>
                    </a:lnTo>
                    <a:lnTo>
                      <a:pt x="181" y="255"/>
                    </a:lnTo>
                    <a:lnTo>
                      <a:pt x="170" y="267"/>
                    </a:lnTo>
                    <a:lnTo>
                      <a:pt x="156" y="278"/>
                    </a:lnTo>
                    <a:lnTo>
                      <a:pt x="139" y="284"/>
                    </a:lnTo>
                    <a:lnTo>
                      <a:pt x="119" y="288"/>
                    </a:lnTo>
                    <a:lnTo>
                      <a:pt x="96" y="287"/>
                    </a:lnTo>
                    <a:lnTo>
                      <a:pt x="84" y="325"/>
                    </a:lnTo>
                    <a:lnTo>
                      <a:pt x="84" y="325"/>
                    </a:lnTo>
                    <a:lnTo>
                      <a:pt x="45" y="313"/>
                    </a:lnTo>
                    <a:lnTo>
                      <a:pt x="58" y="277"/>
                    </a:lnTo>
                    <a:lnTo>
                      <a:pt x="39" y="268"/>
                    </a:lnTo>
                    <a:lnTo>
                      <a:pt x="23" y="259"/>
                    </a:lnTo>
                    <a:lnTo>
                      <a:pt x="9" y="249"/>
                    </a:lnTo>
                    <a:lnTo>
                      <a:pt x="0" y="240"/>
                    </a:lnTo>
                    <a:lnTo>
                      <a:pt x="25" y="198"/>
                    </a:lnTo>
                    <a:lnTo>
                      <a:pt x="36" y="209"/>
                    </a:lnTo>
                    <a:lnTo>
                      <a:pt x="48" y="219"/>
                    </a:lnTo>
                    <a:lnTo>
                      <a:pt x="64" y="229"/>
                    </a:lnTo>
                    <a:lnTo>
                      <a:pt x="81" y="235"/>
                    </a:lnTo>
                    <a:lnTo>
                      <a:pt x="98" y="240"/>
                    </a:lnTo>
                    <a:lnTo>
                      <a:pt x="112" y="239"/>
                    </a:lnTo>
                    <a:lnTo>
                      <a:pt x="120" y="236"/>
                    </a:lnTo>
                    <a:lnTo>
                      <a:pt x="126" y="231"/>
                    </a:lnTo>
                    <a:lnTo>
                      <a:pt x="129" y="225"/>
                    </a:lnTo>
                    <a:lnTo>
                      <a:pt x="130" y="214"/>
                    </a:lnTo>
                    <a:lnTo>
                      <a:pt x="125" y="202"/>
                    </a:lnTo>
                    <a:lnTo>
                      <a:pt x="113" y="191"/>
                    </a:lnTo>
                    <a:lnTo>
                      <a:pt x="97" y="177"/>
                    </a:lnTo>
                    <a:lnTo>
                      <a:pt x="73" y="156"/>
                    </a:lnTo>
                    <a:lnTo>
                      <a:pt x="57" y="134"/>
                    </a:lnTo>
                    <a:lnTo>
                      <a:pt x="51" y="118"/>
                    </a:lnTo>
                    <a:lnTo>
                      <a:pt x="50" y="101"/>
                    </a:lnTo>
                    <a:lnTo>
                      <a:pt x="53" y="84"/>
                    </a:lnTo>
                    <a:lnTo>
                      <a:pt x="60" y="68"/>
                    </a:lnTo>
                    <a:lnTo>
                      <a:pt x="71" y="54"/>
                    </a:lnTo>
                    <a:lnTo>
                      <a:pt x="84" y="44"/>
                    </a:lnTo>
                    <a:lnTo>
                      <a:pt x="101" y="38"/>
                    </a:lnTo>
                    <a:lnTo>
                      <a:pt x="119" y="35"/>
                    </a:lnTo>
                    <a:lnTo>
                      <a:pt x="140" y="36"/>
                    </a:lnTo>
                    <a:lnTo>
                      <a:pt x="15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68" name="Freeform 1998"/>
              <p:cNvSpPr>
                <a:spLocks noEditPoints="1"/>
              </p:cNvSpPr>
              <p:nvPr/>
            </p:nvSpPr>
            <p:spPr bwMode="auto">
              <a:xfrm>
                <a:off x="-95" y="1322"/>
                <a:ext cx="698" cy="549"/>
              </a:xfrm>
              <a:custGeom>
                <a:avLst/>
                <a:gdLst>
                  <a:gd name="T0" fmla="*/ 193 w 3490"/>
                  <a:gd name="T1" fmla="*/ 96 h 2744"/>
                  <a:gd name="T2" fmla="*/ 105 w 3490"/>
                  <a:gd name="T3" fmla="*/ 172 h 2744"/>
                  <a:gd name="T4" fmla="*/ 80 w 3490"/>
                  <a:gd name="T5" fmla="*/ 1911 h 2744"/>
                  <a:gd name="T6" fmla="*/ 121 w 3490"/>
                  <a:gd name="T7" fmla="*/ 2029 h 2744"/>
                  <a:gd name="T8" fmla="*/ 227 w 3490"/>
                  <a:gd name="T9" fmla="*/ 2088 h 2744"/>
                  <a:gd name="T10" fmla="*/ 1555 w 3490"/>
                  <a:gd name="T11" fmla="*/ 2106 h 2744"/>
                  <a:gd name="T12" fmla="*/ 1564 w 3490"/>
                  <a:gd name="T13" fmla="*/ 2448 h 2744"/>
                  <a:gd name="T14" fmla="*/ 1239 w 3490"/>
                  <a:gd name="T15" fmla="*/ 2473 h 2744"/>
                  <a:gd name="T16" fmla="*/ 1120 w 3490"/>
                  <a:gd name="T17" fmla="*/ 2491 h 2744"/>
                  <a:gd name="T18" fmla="*/ 1051 w 3490"/>
                  <a:gd name="T19" fmla="*/ 2551 h 2744"/>
                  <a:gd name="T20" fmla="*/ 1063 w 3490"/>
                  <a:gd name="T21" fmla="*/ 2600 h 2744"/>
                  <a:gd name="T22" fmla="*/ 1155 w 3490"/>
                  <a:gd name="T23" fmla="*/ 2652 h 2744"/>
                  <a:gd name="T24" fmla="*/ 2243 w 3490"/>
                  <a:gd name="T25" fmla="*/ 2663 h 2744"/>
                  <a:gd name="T26" fmla="*/ 2308 w 3490"/>
                  <a:gd name="T27" fmla="*/ 2658 h 2744"/>
                  <a:gd name="T28" fmla="*/ 2402 w 3490"/>
                  <a:gd name="T29" fmla="*/ 2618 h 2744"/>
                  <a:gd name="T30" fmla="*/ 2436 w 3490"/>
                  <a:gd name="T31" fmla="*/ 2563 h 2744"/>
                  <a:gd name="T32" fmla="*/ 2377 w 3490"/>
                  <a:gd name="T33" fmla="*/ 2498 h 2744"/>
                  <a:gd name="T34" fmla="*/ 2243 w 3490"/>
                  <a:gd name="T35" fmla="*/ 2473 h 2744"/>
                  <a:gd name="T36" fmla="*/ 1919 w 3490"/>
                  <a:gd name="T37" fmla="*/ 2448 h 2744"/>
                  <a:gd name="T38" fmla="*/ 1927 w 3490"/>
                  <a:gd name="T39" fmla="*/ 2106 h 2744"/>
                  <a:gd name="T40" fmla="*/ 3260 w 3490"/>
                  <a:gd name="T41" fmla="*/ 2088 h 2744"/>
                  <a:gd name="T42" fmla="*/ 3364 w 3490"/>
                  <a:gd name="T43" fmla="*/ 2028 h 2744"/>
                  <a:gd name="T44" fmla="*/ 3410 w 3490"/>
                  <a:gd name="T45" fmla="*/ 1907 h 2744"/>
                  <a:gd name="T46" fmla="*/ 3381 w 3490"/>
                  <a:gd name="T47" fmla="*/ 171 h 2744"/>
                  <a:gd name="T48" fmla="*/ 3289 w 3490"/>
                  <a:gd name="T49" fmla="*/ 96 h 2744"/>
                  <a:gd name="T50" fmla="*/ 3270 w 3490"/>
                  <a:gd name="T51" fmla="*/ 7 h 2744"/>
                  <a:gd name="T52" fmla="*/ 3410 w 3490"/>
                  <a:gd name="T53" fmla="*/ 80 h 2744"/>
                  <a:gd name="T54" fmla="*/ 3482 w 3490"/>
                  <a:gd name="T55" fmla="*/ 218 h 2744"/>
                  <a:gd name="T56" fmla="*/ 3471 w 3490"/>
                  <a:gd name="T57" fmla="*/ 1997 h 2744"/>
                  <a:gd name="T58" fmla="*/ 3382 w 3490"/>
                  <a:gd name="T59" fmla="*/ 2119 h 2744"/>
                  <a:gd name="T60" fmla="*/ 3228 w 3490"/>
                  <a:gd name="T61" fmla="*/ 2174 h 2744"/>
                  <a:gd name="T62" fmla="*/ 2269 w 3490"/>
                  <a:gd name="T63" fmla="*/ 2393 h 2744"/>
                  <a:gd name="T64" fmla="*/ 2372 w 3490"/>
                  <a:gd name="T65" fmla="*/ 2409 h 2744"/>
                  <a:gd name="T66" fmla="*/ 2464 w 3490"/>
                  <a:gd name="T67" fmla="*/ 2462 h 2744"/>
                  <a:gd name="T68" fmla="*/ 2516 w 3490"/>
                  <a:gd name="T69" fmla="*/ 2559 h 2744"/>
                  <a:gd name="T70" fmla="*/ 2483 w 3490"/>
                  <a:gd name="T71" fmla="*/ 2652 h 2744"/>
                  <a:gd name="T72" fmla="*/ 2380 w 3490"/>
                  <a:gd name="T73" fmla="*/ 2719 h 2744"/>
                  <a:gd name="T74" fmla="*/ 2261 w 3490"/>
                  <a:gd name="T75" fmla="*/ 2744 h 2744"/>
                  <a:gd name="T76" fmla="*/ 1233 w 3490"/>
                  <a:gd name="T77" fmla="*/ 2743 h 2744"/>
                  <a:gd name="T78" fmla="*/ 1163 w 3490"/>
                  <a:gd name="T79" fmla="*/ 2737 h 2744"/>
                  <a:gd name="T80" fmla="*/ 1042 w 3490"/>
                  <a:gd name="T81" fmla="*/ 2686 h 2744"/>
                  <a:gd name="T82" fmla="*/ 970 w 3490"/>
                  <a:gd name="T83" fmla="*/ 2601 h 2744"/>
                  <a:gd name="T84" fmla="*/ 983 w 3490"/>
                  <a:gd name="T85" fmla="*/ 2509 h 2744"/>
                  <a:gd name="T86" fmla="*/ 1074 w 3490"/>
                  <a:gd name="T87" fmla="*/ 2424 h 2744"/>
                  <a:gd name="T88" fmla="*/ 1184 w 3490"/>
                  <a:gd name="T89" fmla="*/ 2395 h 2744"/>
                  <a:gd name="T90" fmla="*/ 1487 w 3490"/>
                  <a:gd name="T91" fmla="*/ 2174 h 2744"/>
                  <a:gd name="T92" fmla="*/ 145 w 3490"/>
                  <a:gd name="T93" fmla="*/ 2144 h 2744"/>
                  <a:gd name="T94" fmla="*/ 43 w 3490"/>
                  <a:gd name="T95" fmla="*/ 2056 h 2744"/>
                  <a:gd name="T96" fmla="*/ 0 w 3490"/>
                  <a:gd name="T97" fmla="*/ 1914 h 2744"/>
                  <a:gd name="T98" fmla="*/ 27 w 3490"/>
                  <a:gd name="T99" fmla="*/ 153 h 2744"/>
                  <a:gd name="T100" fmla="*/ 113 w 3490"/>
                  <a:gd name="T101" fmla="*/ 48 h 2744"/>
                  <a:gd name="T102" fmla="*/ 254 w 3490"/>
                  <a:gd name="T103" fmla="*/ 0 h 2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90" h="2744">
                    <a:moveTo>
                      <a:pt x="3220" y="80"/>
                    </a:moveTo>
                    <a:lnTo>
                      <a:pt x="258" y="80"/>
                    </a:lnTo>
                    <a:lnTo>
                      <a:pt x="223" y="86"/>
                    </a:lnTo>
                    <a:lnTo>
                      <a:pt x="193" y="96"/>
                    </a:lnTo>
                    <a:lnTo>
                      <a:pt x="165" y="109"/>
                    </a:lnTo>
                    <a:lnTo>
                      <a:pt x="141" y="126"/>
                    </a:lnTo>
                    <a:lnTo>
                      <a:pt x="121" y="147"/>
                    </a:lnTo>
                    <a:lnTo>
                      <a:pt x="105" y="172"/>
                    </a:lnTo>
                    <a:lnTo>
                      <a:pt x="94" y="201"/>
                    </a:lnTo>
                    <a:lnTo>
                      <a:pt x="85" y="233"/>
                    </a:lnTo>
                    <a:lnTo>
                      <a:pt x="80" y="270"/>
                    </a:lnTo>
                    <a:lnTo>
                      <a:pt x="80" y="1911"/>
                    </a:lnTo>
                    <a:lnTo>
                      <a:pt x="85" y="1946"/>
                    </a:lnTo>
                    <a:lnTo>
                      <a:pt x="94" y="1978"/>
                    </a:lnTo>
                    <a:lnTo>
                      <a:pt x="105" y="2005"/>
                    </a:lnTo>
                    <a:lnTo>
                      <a:pt x="121" y="2029"/>
                    </a:lnTo>
                    <a:lnTo>
                      <a:pt x="141" y="2049"/>
                    </a:lnTo>
                    <a:lnTo>
                      <a:pt x="166" y="2065"/>
                    </a:lnTo>
                    <a:lnTo>
                      <a:pt x="195" y="2078"/>
                    </a:lnTo>
                    <a:lnTo>
                      <a:pt x="227" y="2088"/>
                    </a:lnTo>
                    <a:lnTo>
                      <a:pt x="263" y="2094"/>
                    </a:lnTo>
                    <a:lnTo>
                      <a:pt x="1526" y="2094"/>
                    </a:lnTo>
                    <a:lnTo>
                      <a:pt x="1542" y="2097"/>
                    </a:lnTo>
                    <a:lnTo>
                      <a:pt x="1555" y="2106"/>
                    </a:lnTo>
                    <a:lnTo>
                      <a:pt x="1564" y="2119"/>
                    </a:lnTo>
                    <a:lnTo>
                      <a:pt x="1567" y="2135"/>
                    </a:lnTo>
                    <a:lnTo>
                      <a:pt x="1567" y="2434"/>
                    </a:lnTo>
                    <a:lnTo>
                      <a:pt x="1564" y="2448"/>
                    </a:lnTo>
                    <a:lnTo>
                      <a:pt x="1555" y="2461"/>
                    </a:lnTo>
                    <a:lnTo>
                      <a:pt x="1542" y="2470"/>
                    </a:lnTo>
                    <a:lnTo>
                      <a:pt x="1526" y="2473"/>
                    </a:lnTo>
                    <a:lnTo>
                      <a:pt x="1239" y="2473"/>
                    </a:lnTo>
                    <a:lnTo>
                      <a:pt x="1203" y="2474"/>
                    </a:lnTo>
                    <a:lnTo>
                      <a:pt x="1171" y="2477"/>
                    </a:lnTo>
                    <a:lnTo>
                      <a:pt x="1143" y="2483"/>
                    </a:lnTo>
                    <a:lnTo>
                      <a:pt x="1120" y="2491"/>
                    </a:lnTo>
                    <a:lnTo>
                      <a:pt x="1099" y="2502"/>
                    </a:lnTo>
                    <a:lnTo>
                      <a:pt x="1081" y="2515"/>
                    </a:lnTo>
                    <a:lnTo>
                      <a:pt x="1065" y="2532"/>
                    </a:lnTo>
                    <a:lnTo>
                      <a:pt x="1051" y="2551"/>
                    </a:lnTo>
                    <a:lnTo>
                      <a:pt x="1047" y="2563"/>
                    </a:lnTo>
                    <a:lnTo>
                      <a:pt x="1046" y="2573"/>
                    </a:lnTo>
                    <a:lnTo>
                      <a:pt x="1050" y="2584"/>
                    </a:lnTo>
                    <a:lnTo>
                      <a:pt x="1063" y="2600"/>
                    </a:lnTo>
                    <a:lnTo>
                      <a:pt x="1081" y="2615"/>
                    </a:lnTo>
                    <a:lnTo>
                      <a:pt x="1103" y="2629"/>
                    </a:lnTo>
                    <a:lnTo>
                      <a:pt x="1129" y="2642"/>
                    </a:lnTo>
                    <a:lnTo>
                      <a:pt x="1155" y="2652"/>
                    </a:lnTo>
                    <a:lnTo>
                      <a:pt x="1183" y="2659"/>
                    </a:lnTo>
                    <a:lnTo>
                      <a:pt x="1210" y="2663"/>
                    </a:lnTo>
                    <a:lnTo>
                      <a:pt x="1235" y="2663"/>
                    </a:lnTo>
                    <a:lnTo>
                      <a:pt x="2243" y="2663"/>
                    </a:lnTo>
                    <a:lnTo>
                      <a:pt x="2254" y="2663"/>
                    </a:lnTo>
                    <a:lnTo>
                      <a:pt x="2261" y="2663"/>
                    </a:lnTo>
                    <a:lnTo>
                      <a:pt x="2284" y="2662"/>
                    </a:lnTo>
                    <a:lnTo>
                      <a:pt x="2308" y="2658"/>
                    </a:lnTo>
                    <a:lnTo>
                      <a:pt x="2334" y="2651"/>
                    </a:lnTo>
                    <a:lnTo>
                      <a:pt x="2358" y="2642"/>
                    </a:lnTo>
                    <a:lnTo>
                      <a:pt x="2380" y="2631"/>
                    </a:lnTo>
                    <a:lnTo>
                      <a:pt x="2402" y="2618"/>
                    </a:lnTo>
                    <a:lnTo>
                      <a:pt x="2418" y="2604"/>
                    </a:lnTo>
                    <a:lnTo>
                      <a:pt x="2430" y="2589"/>
                    </a:lnTo>
                    <a:lnTo>
                      <a:pt x="2436" y="2575"/>
                    </a:lnTo>
                    <a:lnTo>
                      <a:pt x="2436" y="2563"/>
                    </a:lnTo>
                    <a:lnTo>
                      <a:pt x="2430" y="2549"/>
                    </a:lnTo>
                    <a:lnTo>
                      <a:pt x="2417" y="2528"/>
                    </a:lnTo>
                    <a:lnTo>
                      <a:pt x="2399" y="2511"/>
                    </a:lnTo>
                    <a:lnTo>
                      <a:pt x="2377" y="2498"/>
                    </a:lnTo>
                    <a:lnTo>
                      <a:pt x="2351" y="2487"/>
                    </a:lnTo>
                    <a:lnTo>
                      <a:pt x="2320" y="2479"/>
                    </a:lnTo>
                    <a:lnTo>
                      <a:pt x="2285" y="2475"/>
                    </a:lnTo>
                    <a:lnTo>
                      <a:pt x="2243" y="2473"/>
                    </a:lnTo>
                    <a:lnTo>
                      <a:pt x="1956" y="2473"/>
                    </a:lnTo>
                    <a:lnTo>
                      <a:pt x="1940" y="2470"/>
                    </a:lnTo>
                    <a:lnTo>
                      <a:pt x="1927" y="2461"/>
                    </a:lnTo>
                    <a:lnTo>
                      <a:pt x="1919" y="2448"/>
                    </a:lnTo>
                    <a:lnTo>
                      <a:pt x="1916" y="2434"/>
                    </a:lnTo>
                    <a:lnTo>
                      <a:pt x="1916" y="2134"/>
                    </a:lnTo>
                    <a:lnTo>
                      <a:pt x="1919" y="2119"/>
                    </a:lnTo>
                    <a:lnTo>
                      <a:pt x="1927" y="2106"/>
                    </a:lnTo>
                    <a:lnTo>
                      <a:pt x="1940" y="2097"/>
                    </a:lnTo>
                    <a:lnTo>
                      <a:pt x="1956" y="2094"/>
                    </a:lnTo>
                    <a:lnTo>
                      <a:pt x="3224" y="2094"/>
                    </a:lnTo>
                    <a:lnTo>
                      <a:pt x="3260" y="2088"/>
                    </a:lnTo>
                    <a:lnTo>
                      <a:pt x="3292" y="2078"/>
                    </a:lnTo>
                    <a:lnTo>
                      <a:pt x="3320" y="2065"/>
                    </a:lnTo>
                    <a:lnTo>
                      <a:pt x="3344" y="2048"/>
                    </a:lnTo>
                    <a:lnTo>
                      <a:pt x="3364" y="2028"/>
                    </a:lnTo>
                    <a:lnTo>
                      <a:pt x="3381" y="2004"/>
                    </a:lnTo>
                    <a:lnTo>
                      <a:pt x="3394" y="1975"/>
                    </a:lnTo>
                    <a:lnTo>
                      <a:pt x="3404" y="1943"/>
                    </a:lnTo>
                    <a:lnTo>
                      <a:pt x="3410" y="1907"/>
                    </a:lnTo>
                    <a:lnTo>
                      <a:pt x="3410" y="267"/>
                    </a:lnTo>
                    <a:lnTo>
                      <a:pt x="3404" y="230"/>
                    </a:lnTo>
                    <a:lnTo>
                      <a:pt x="3394" y="200"/>
                    </a:lnTo>
                    <a:lnTo>
                      <a:pt x="3381" y="171"/>
                    </a:lnTo>
                    <a:lnTo>
                      <a:pt x="3364" y="146"/>
                    </a:lnTo>
                    <a:lnTo>
                      <a:pt x="3343" y="126"/>
                    </a:lnTo>
                    <a:lnTo>
                      <a:pt x="3319" y="109"/>
                    </a:lnTo>
                    <a:lnTo>
                      <a:pt x="3289" y="96"/>
                    </a:lnTo>
                    <a:lnTo>
                      <a:pt x="3257" y="85"/>
                    </a:lnTo>
                    <a:lnTo>
                      <a:pt x="3220" y="80"/>
                    </a:lnTo>
                    <a:close/>
                    <a:moveTo>
                      <a:pt x="3224" y="0"/>
                    </a:moveTo>
                    <a:lnTo>
                      <a:pt x="3270" y="7"/>
                    </a:lnTo>
                    <a:lnTo>
                      <a:pt x="3311" y="19"/>
                    </a:lnTo>
                    <a:lnTo>
                      <a:pt x="3348" y="35"/>
                    </a:lnTo>
                    <a:lnTo>
                      <a:pt x="3381" y="55"/>
                    </a:lnTo>
                    <a:lnTo>
                      <a:pt x="3410" y="80"/>
                    </a:lnTo>
                    <a:lnTo>
                      <a:pt x="3434" y="108"/>
                    </a:lnTo>
                    <a:lnTo>
                      <a:pt x="3455" y="141"/>
                    </a:lnTo>
                    <a:lnTo>
                      <a:pt x="3471" y="177"/>
                    </a:lnTo>
                    <a:lnTo>
                      <a:pt x="3482" y="218"/>
                    </a:lnTo>
                    <a:lnTo>
                      <a:pt x="3490" y="262"/>
                    </a:lnTo>
                    <a:lnTo>
                      <a:pt x="3490" y="1911"/>
                    </a:lnTo>
                    <a:lnTo>
                      <a:pt x="3482" y="1956"/>
                    </a:lnTo>
                    <a:lnTo>
                      <a:pt x="3471" y="1997"/>
                    </a:lnTo>
                    <a:lnTo>
                      <a:pt x="3455" y="2033"/>
                    </a:lnTo>
                    <a:lnTo>
                      <a:pt x="3434" y="2067"/>
                    </a:lnTo>
                    <a:lnTo>
                      <a:pt x="3410" y="2094"/>
                    </a:lnTo>
                    <a:lnTo>
                      <a:pt x="3382" y="2119"/>
                    </a:lnTo>
                    <a:lnTo>
                      <a:pt x="3349" y="2139"/>
                    </a:lnTo>
                    <a:lnTo>
                      <a:pt x="3313" y="2155"/>
                    </a:lnTo>
                    <a:lnTo>
                      <a:pt x="3273" y="2167"/>
                    </a:lnTo>
                    <a:lnTo>
                      <a:pt x="3228" y="2174"/>
                    </a:lnTo>
                    <a:lnTo>
                      <a:pt x="1996" y="2174"/>
                    </a:lnTo>
                    <a:lnTo>
                      <a:pt x="1996" y="2393"/>
                    </a:lnTo>
                    <a:lnTo>
                      <a:pt x="2243" y="2393"/>
                    </a:lnTo>
                    <a:lnTo>
                      <a:pt x="2269" y="2393"/>
                    </a:lnTo>
                    <a:lnTo>
                      <a:pt x="2294" y="2395"/>
                    </a:lnTo>
                    <a:lnTo>
                      <a:pt x="2320" y="2397"/>
                    </a:lnTo>
                    <a:lnTo>
                      <a:pt x="2346" y="2402"/>
                    </a:lnTo>
                    <a:lnTo>
                      <a:pt x="2372" y="2409"/>
                    </a:lnTo>
                    <a:lnTo>
                      <a:pt x="2397" y="2418"/>
                    </a:lnTo>
                    <a:lnTo>
                      <a:pt x="2421" y="2429"/>
                    </a:lnTo>
                    <a:lnTo>
                      <a:pt x="2444" y="2444"/>
                    </a:lnTo>
                    <a:lnTo>
                      <a:pt x="2464" y="2462"/>
                    </a:lnTo>
                    <a:lnTo>
                      <a:pt x="2484" y="2485"/>
                    </a:lnTo>
                    <a:lnTo>
                      <a:pt x="2501" y="2510"/>
                    </a:lnTo>
                    <a:lnTo>
                      <a:pt x="2511" y="2535"/>
                    </a:lnTo>
                    <a:lnTo>
                      <a:pt x="2516" y="2559"/>
                    </a:lnTo>
                    <a:lnTo>
                      <a:pt x="2516" y="2583"/>
                    </a:lnTo>
                    <a:lnTo>
                      <a:pt x="2510" y="2607"/>
                    </a:lnTo>
                    <a:lnTo>
                      <a:pt x="2498" y="2630"/>
                    </a:lnTo>
                    <a:lnTo>
                      <a:pt x="2483" y="2652"/>
                    </a:lnTo>
                    <a:lnTo>
                      <a:pt x="2461" y="2673"/>
                    </a:lnTo>
                    <a:lnTo>
                      <a:pt x="2437" y="2691"/>
                    </a:lnTo>
                    <a:lnTo>
                      <a:pt x="2409" y="2707"/>
                    </a:lnTo>
                    <a:lnTo>
                      <a:pt x="2380" y="2719"/>
                    </a:lnTo>
                    <a:lnTo>
                      <a:pt x="2350" y="2730"/>
                    </a:lnTo>
                    <a:lnTo>
                      <a:pt x="2320" y="2738"/>
                    </a:lnTo>
                    <a:lnTo>
                      <a:pt x="2289" y="2742"/>
                    </a:lnTo>
                    <a:lnTo>
                      <a:pt x="2261" y="2744"/>
                    </a:lnTo>
                    <a:lnTo>
                      <a:pt x="2239" y="2743"/>
                    </a:lnTo>
                    <a:lnTo>
                      <a:pt x="1239" y="2743"/>
                    </a:lnTo>
                    <a:lnTo>
                      <a:pt x="1237" y="2743"/>
                    </a:lnTo>
                    <a:lnTo>
                      <a:pt x="1233" y="2743"/>
                    </a:lnTo>
                    <a:lnTo>
                      <a:pt x="1229" y="2744"/>
                    </a:lnTo>
                    <a:lnTo>
                      <a:pt x="1223" y="2744"/>
                    </a:lnTo>
                    <a:lnTo>
                      <a:pt x="1193" y="2742"/>
                    </a:lnTo>
                    <a:lnTo>
                      <a:pt x="1163" y="2737"/>
                    </a:lnTo>
                    <a:lnTo>
                      <a:pt x="1131" y="2728"/>
                    </a:lnTo>
                    <a:lnTo>
                      <a:pt x="1100" y="2717"/>
                    </a:lnTo>
                    <a:lnTo>
                      <a:pt x="1070" y="2703"/>
                    </a:lnTo>
                    <a:lnTo>
                      <a:pt x="1042" y="2686"/>
                    </a:lnTo>
                    <a:lnTo>
                      <a:pt x="1017" y="2668"/>
                    </a:lnTo>
                    <a:lnTo>
                      <a:pt x="997" y="2647"/>
                    </a:lnTo>
                    <a:lnTo>
                      <a:pt x="981" y="2623"/>
                    </a:lnTo>
                    <a:lnTo>
                      <a:pt x="970" y="2601"/>
                    </a:lnTo>
                    <a:lnTo>
                      <a:pt x="966" y="2578"/>
                    </a:lnTo>
                    <a:lnTo>
                      <a:pt x="966" y="2554"/>
                    </a:lnTo>
                    <a:lnTo>
                      <a:pt x="972" y="2532"/>
                    </a:lnTo>
                    <a:lnTo>
                      <a:pt x="983" y="2509"/>
                    </a:lnTo>
                    <a:lnTo>
                      <a:pt x="1003" y="2480"/>
                    </a:lnTo>
                    <a:lnTo>
                      <a:pt x="1024" y="2458"/>
                    </a:lnTo>
                    <a:lnTo>
                      <a:pt x="1049" y="2439"/>
                    </a:lnTo>
                    <a:lnTo>
                      <a:pt x="1074" y="2424"/>
                    </a:lnTo>
                    <a:lnTo>
                      <a:pt x="1100" y="2412"/>
                    </a:lnTo>
                    <a:lnTo>
                      <a:pt x="1127" y="2405"/>
                    </a:lnTo>
                    <a:lnTo>
                      <a:pt x="1155" y="2398"/>
                    </a:lnTo>
                    <a:lnTo>
                      <a:pt x="1184" y="2395"/>
                    </a:lnTo>
                    <a:lnTo>
                      <a:pt x="1211" y="2393"/>
                    </a:lnTo>
                    <a:lnTo>
                      <a:pt x="1239" y="2393"/>
                    </a:lnTo>
                    <a:lnTo>
                      <a:pt x="1487" y="2393"/>
                    </a:lnTo>
                    <a:lnTo>
                      <a:pt x="1487" y="2174"/>
                    </a:lnTo>
                    <a:lnTo>
                      <a:pt x="258" y="2174"/>
                    </a:lnTo>
                    <a:lnTo>
                      <a:pt x="217" y="2168"/>
                    </a:lnTo>
                    <a:lnTo>
                      <a:pt x="179" y="2157"/>
                    </a:lnTo>
                    <a:lnTo>
                      <a:pt x="145" y="2144"/>
                    </a:lnTo>
                    <a:lnTo>
                      <a:pt x="114" y="2127"/>
                    </a:lnTo>
                    <a:lnTo>
                      <a:pt x="86" y="2106"/>
                    </a:lnTo>
                    <a:lnTo>
                      <a:pt x="63" y="2083"/>
                    </a:lnTo>
                    <a:lnTo>
                      <a:pt x="43" y="2056"/>
                    </a:lnTo>
                    <a:lnTo>
                      <a:pt x="27" y="2025"/>
                    </a:lnTo>
                    <a:lnTo>
                      <a:pt x="14" y="1991"/>
                    </a:lnTo>
                    <a:lnTo>
                      <a:pt x="5" y="1955"/>
                    </a:lnTo>
                    <a:lnTo>
                      <a:pt x="0" y="1914"/>
                    </a:lnTo>
                    <a:lnTo>
                      <a:pt x="0" y="267"/>
                    </a:lnTo>
                    <a:lnTo>
                      <a:pt x="5" y="225"/>
                    </a:lnTo>
                    <a:lnTo>
                      <a:pt x="14" y="187"/>
                    </a:lnTo>
                    <a:lnTo>
                      <a:pt x="27" y="153"/>
                    </a:lnTo>
                    <a:lnTo>
                      <a:pt x="43" y="121"/>
                    </a:lnTo>
                    <a:lnTo>
                      <a:pt x="63" y="93"/>
                    </a:lnTo>
                    <a:lnTo>
                      <a:pt x="86" y="68"/>
                    </a:lnTo>
                    <a:lnTo>
                      <a:pt x="113" y="48"/>
                    </a:lnTo>
                    <a:lnTo>
                      <a:pt x="143" y="30"/>
                    </a:lnTo>
                    <a:lnTo>
                      <a:pt x="177" y="16"/>
                    </a:lnTo>
                    <a:lnTo>
                      <a:pt x="214" y="6"/>
                    </a:lnTo>
                    <a:lnTo>
                      <a:pt x="254" y="0"/>
                    </a:lnTo>
                    <a:lnTo>
                      <a:pt x="322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69" name="Freeform 1999"/>
              <p:cNvSpPr>
                <a:spLocks noEditPoints="1"/>
              </p:cNvSpPr>
              <p:nvPr/>
            </p:nvSpPr>
            <p:spPr bwMode="auto">
              <a:xfrm>
                <a:off x="-56" y="1358"/>
                <a:ext cx="619" cy="364"/>
              </a:xfrm>
              <a:custGeom>
                <a:avLst/>
                <a:gdLst>
                  <a:gd name="T0" fmla="*/ 79 w 3095"/>
                  <a:gd name="T1" fmla="*/ 81 h 1821"/>
                  <a:gd name="T2" fmla="*/ 79 w 3095"/>
                  <a:gd name="T3" fmla="*/ 1741 h 1821"/>
                  <a:gd name="T4" fmla="*/ 997 w 3095"/>
                  <a:gd name="T5" fmla="*/ 1741 h 1821"/>
                  <a:gd name="T6" fmla="*/ 1062 w 3095"/>
                  <a:gd name="T7" fmla="*/ 1741 h 1821"/>
                  <a:gd name="T8" fmla="*/ 1127 w 3095"/>
                  <a:gd name="T9" fmla="*/ 1741 h 1821"/>
                  <a:gd name="T10" fmla="*/ 1189 w 3095"/>
                  <a:gd name="T11" fmla="*/ 1741 h 1821"/>
                  <a:gd name="T12" fmla="*/ 1247 w 3095"/>
                  <a:gd name="T13" fmla="*/ 1741 h 1821"/>
                  <a:gd name="T14" fmla="*/ 1446 w 3095"/>
                  <a:gd name="T15" fmla="*/ 1741 h 1821"/>
                  <a:gd name="T16" fmla="*/ 1483 w 3095"/>
                  <a:gd name="T17" fmla="*/ 1741 h 1821"/>
                  <a:gd name="T18" fmla="*/ 1516 w 3095"/>
                  <a:gd name="T19" fmla="*/ 1741 h 1821"/>
                  <a:gd name="T20" fmla="*/ 1542 w 3095"/>
                  <a:gd name="T21" fmla="*/ 1741 h 1821"/>
                  <a:gd name="T22" fmla="*/ 1560 w 3095"/>
                  <a:gd name="T23" fmla="*/ 1741 h 1821"/>
                  <a:gd name="T24" fmla="*/ 1573 w 3095"/>
                  <a:gd name="T25" fmla="*/ 1741 h 1821"/>
                  <a:gd name="T26" fmla="*/ 1577 w 3095"/>
                  <a:gd name="T27" fmla="*/ 1741 h 1821"/>
                  <a:gd name="T28" fmla="*/ 1614 w 3095"/>
                  <a:gd name="T29" fmla="*/ 1692 h 1821"/>
                  <a:gd name="T30" fmla="*/ 1981 w 3095"/>
                  <a:gd name="T31" fmla="*/ 1212 h 1821"/>
                  <a:gd name="T32" fmla="*/ 2346 w 3095"/>
                  <a:gd name="T33" fmla="*/ 732 h 1821"/>
                  <a:gd name="T34" fmla="*/ 2721 w 3095"/>
                  <a:gd name="T35" fmla="*/ 239 h 1821"/>
                  <a:gd name="T36" fmla="*/ 2782 w 3095"/>
                  <a:gd name="T37" fmla="*/ 160 h 1821"/>
                  <a:gd name="T38" fmla="*/ 2842 w 3095"/>
                  <a:gd name="T39" fmla="*/ 81 h 1821"/>
                  <a:gd name="T40" fmla="*/ 79 w 3095"/>
                  <a:gd name="T41" fmla="*/ 81 h 1821"/>
                  <a:gd name="T42" fmla="*/ 0 w 3095"/>
                  <a:gd name="T43" fmla="*/ 0 h 1821"/>
                  <a:gd name="T44" fmla="*/ 3095 w 3095"/>
                  <a:gd name="T45" fmla="*/ 0 h 1821"/>
                  <a:gd name="T46" fmla="*/ 3095 w 3095"/>
                  <a:gd name="T47" fmla="*/ 1821 h 1821"/>
                  <a:gd name="T48" fmla="*/ 0 w 3095"/>
                  <a:gd name="T49" fmla="*/ 1821 h 1821"/>
                  <a:gd name="T50" fmla="*/ 0 w 3095"/>
                  <a:gd name="T51" fmla="*/ 0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95" h="1821">
                    <a:moveTo>
                      <a:pt x="79" y="81"/>
                    </a:moveTo>
                    <a:lnTo>
                      <a:pt x="79" y="1741"/>
                    </a:lnTo>
                    <a:lnTo>
                      <a:pt x="997" y="1741"/>
                    </a:lnTo>
                    <a:lnTo>
                      <a:pt x="1062" y="1741"/>
                    </a:lnTo>
                    <a:lnTo>
                      <a:pt x="1127" y="1741"/>
                    </a:lnTo>
                    <a:lnTo>
                      <a:pt x="1189" y="1741"/>
                    </a:lnTo>
                    <a:lnTo>
                      <a:pt x="1247" y="1741"/>
                    </a:lnTo>
                    <a:lnTo>
                      <a:pt x="1446" y="1741"/>
                    </a:lnTo>
                    <a:lnTo>
                      <a:pt x="1483" y="1741"/>
                    </a:lnTo>
                    <a:lnTo>
                      <a:pt x="1516" y="1741"/>
                    </a:lnTo>
                    <a:lnTo>
                      <a:pt x="1542" y="1741"/>
                    </a:lnTo>
                    <a:lnTo>
                      <a:pt x="1560" y="1741"/>
                    </a:lnTo>
                    <a:lnTo>
                      <a:pt x="1573" y="1741"/>
                    </a:lnTo>
                    <a:lnTo>
                      <a:pt x="1577" y="1741"/>
                    </a:lnTo>
                    <a:lnTo>
                      <a:pt x="1614" y="1692"/>
                    </a:lnTo>
                    <a:lnTo>
                      <a:pt x="1981" y="1212"/>
                    </a:lnTo>
                    <a:lnTo>
                      <a:pt x="2346" y="732"/>
                    </a:lnTo>
                    <a:lnTo>
                      <a:pt x="2721" y="239"/>
                    </a:lnTo>
                    <a:lnTo>
                      <a:pt x="2782" y="160"/>
                    </a:lnTo>
                    <a:lnTo>
                      <a:pt x="2842" y="81"/>
                    </a:lnTo>
                    <a:lnTo>
                      <a:pt x="79" y="81"/>
                    </a:lnTo>
                    <a:close/>
                    <a:moveTo>
                      <a:pt x="0" y="0"/>
                    </a:moveTo>
                    <a:lnTo>
                      <a:pt x="3095" y="0"/>
                    </a:lnTo>
                    <a:lnTo>
                      <a:pt x="3095" y="1821"/>
                    </a:lnTo>
                    <a:lnTo>
                      <a:pt x="0" y="1821"/>
                    </a:lnTo>
                    <a:lnTo>
                      <a:pt x="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70" name="Group 69"/>
          <p:cNvGrpSpPr/>
          <p:nvPr/>
        </p:nvGrpSpPr>
        <p:grpSpPr>
          <a:xfrm>
            <a:off x="4561166" y="1843652"/>
            <a:ext cx="1003204" cy="752403"/>
            <a:chOff x="3467853" y="1076146"/>
            <a:chExt cx="752403" cy="752403"/>
          </a:xfrm>
        </p:grpSpPr>
        <p:sp>
          <p:nvSpPr>
            <p:cNvPr id="71" name="Oval 70"/>
            <p:cNvSpPr/>
            <p:nvPr/>
          </p:nvSpPr>
          <p:spPr>
            <a:xfrm>
              <a:off x="3467853" y="1076146"/>
              <a:ext cx="752403" cy="752403"/>
            </a:xfrm>
            <a:prstGeom prst="ellipse">
              <a:avLst/>
            </a:prstGeom>
            <a:solidFill>
              <a:srgbClr val="FFFFFF"/>
            </a:solidFill>
            <a:ln w="57150" cap="flat" cmpd="sng" algn="ctr">
              <a:solidFill>
                <a:srgbClr val="B6EE5C"/>
              </a:solidFill>
              <a:prstDash val="solid"/>
            </a:ln>
            <a:effectLst/>
          </p:spPr>
          <p:txBody>
            <a:bodyPr rtlCol="0" anchor="ctr"/>
            <a:lstStyle/>
            <a:p>
              <a:pPr algn="ctr">
                <a:defRPr/>
              </a:pPr>
              <a:endParaRPr lang="en-US" sz="2400" kern="0" dirty="0">
                <a:solidFill>
                  <a:srgbClr val="FFFFFF"/>
                </a:solidFill>
              </a:endParaRPr>
            </a:p>
          </p:txBody>
        </p:sp>
        <p:sp>
          <p:nvSpPr>
            <p:cNvPr id="72" name="Freeform 97"/>
            <p:cNvSpPr>
              <a:spLocks/>
            </p:cNvSpPr>
            <p:nvPr/>
          </p:nvSpPr>
          <p:spPr bwMode="auto">
            <a:xfrm>
              <a:off x="3691654" y="1279208"/>
              <a:ext cx="304800" cy="346279"/>
            </a:xfrm>
            <a:custGeom>
              <a:avLst/>
              <a:gdLst/>
              <a:ahLst/>
              <a:cxnLst>
                <a:cxn ang="0">
                  <a:pos x="442" y="0"/>
                </a:cxn>
                <a:cxn ang="0">
                  <a:pos x="485" y="53"/>
                </a:cxn>
                <a:cxn ang="0">
                  <a:pos x="473" y="137"/>
                </a:cxn>
                <a:cxn ang="0">
                  <a:pos x="439" y="201"/>
                </a:cxn>
                <a:cxn ang="0">
                  <a:pos x="386" y="242"/>
                </a:cxn>
                <a:cxn ang="0">
                  <a:pos x="312" y="265"/>
                </a:cxn>
                <a:cxn ang="0">
                  <a:pos x="259" y="286"/>
                </a:cxn>
                <a:cxn ang="0">
                  <a:pos x="243" y="330"/>
                </a:cxn>
                <a:cxn ang="0">
                  <a:pos x="234" y="380"/>
                </a:cxn>
                <a:cxn ang="0">
                  <a:pos x="235" y="426"/>
                </a:cxn>
                <a:cxn ang="0">
                  <a:pos x="255" y="463"/>
                </a:cxn>
                <a:cxn ang="0">
                  <a:pos x="300" y="459"/>
                </a:cxn>
                <a:cxn ang="0">
                  <a:pos x="339" y="472"/>
                </a:cxn>
                <a:cxn ang="0">
                  <a:pos x="366" y="477"/>
                </a:cxn>
                <a:cxn ang="0">
                  <a:pos x="399" y="470"/>
                </a:cxn>
                <a:cxn ang="0">
                  <a:pos x="428" y="477"/>
                </a:cxn>
                <a:cxn ang="0">
                  <a:pos x="453" y="497"/>
                </a:cxn>
                <a:cxn ang="0">
                  <a:pos x="464" y="529"/>
                </a:cxn>
                <a:cxn ang="0">
                  <a:pos x="0" y="551"/>
                </a:cxn>
                <a:cxn ang="0">
                  <a:pos x="5" y="516"/>
                </a:cxn>
                <a:cxn ang="0">
                  <a:pos x="24" y="493"/>
                </a:cxn>
                <a:cxn ang="0">
                  <a:pos x="54" y="479"/>
                </a:cxn>
                <a:cxn ang="0">
                  <a:pos x="79" y="459"/>
                </a:cxn>
                <a:cxn ang="0">
                  <a:pos x="115" y="417"/>
                </a:cxn>
                <a:cxn ang="0">
                  <a:pos x="151" y="402"/>
                </a:cxn>
                <a:cxn ang="0">
                  <a:pos x="184" y="385"/>
                </a:cxn>
                <a:cxn ang="0">
                  <a:pos x="186" y="348"/>
                </a:cxn>
                <a:cxn ang="0">
                  <a:pos x="175" y="313"/>
                </a:cxn>
                <a:cxn ang="0">
                  <a:pos x="108" y="305"/>
                </a:cxn>
                <a:cxn ang="0">
                  <a:pos x="59" y="275"/>
                </a:cxn>
                <a:cxn ang="0">
                  <a:pos x="29" y="228"/>
                </a:cxn>
                <a:cxn ang="0">
                  <a:pos x="17" y="163"/>
                </a:cxn>
                <a:cxn ang="0">
                  <a:pos x="51" y="122"/>
                </a:cxn>
                <a:cxn ang="0">
                  <a:pos x="108" y="127"/>
                </a:cxn>
                <a:cxn ang="0">
                  <a:pos x="151" y="148"/>
                </a:cxn>
                <a:cxn ang="0">
                  <a:pos x="181" y="182"/>
                </a:cxn>
                <a:cxn ang="0">
                  <a:pos x="193" y="233"/>
                </a:cxn>
                <a:cxn ang="0">
                  <a:pos x="181" y="230"/>
                </a:cxn>
                <a:cxn ang="0">
                  <a:pos x="163" y="215"/>
                </a:cxn>
                <a:cxn ang="0">
                  <a:pos x="144" y="198"/>
                </a:cxn>
                <a:cxn ang="0">
                  <a:pos x="97" y="171"/>
                </a:cxn>
                <a:cxn ang="0">
                  <a:pos x="70" y="159"/>
                </a:cxn>
                <a:cxn ang="0">
                  <a:pos x="119" y="198"/>
                </a:cxn>
                <a:cxn ang="0">
                  <a:pos x="167" y="249"/>
                </a:cxn>
                <a:cxn ang="0">
                  <a:pos x="202" y="313"/>
                </a:cxn>
                <a:cxn ang="0">
                  <a:pos x="238" y="241"/>
                </a:cxn>
                <a:cxn ang="0">
                  <a:pos x="280" y="175"/>
                </a:cxn>
                <a:cxn ang="0">
                  <a:pos x="328" y="117"/>
                </a:cxn>
                <a:cxn ang="0">
                  <a:pos x="391" y="71"/>
                </a:cxn>
                <a:cxn ang="0">
                  <a:pos x="395" y="58"/>
                </a:cxn>
                <a:cxn ang="0">
                  <a:pos x="335" y="88"/>
                </a:cxn>
                <a:cxn ang="0">
                  <a:pos x="282" y="127"/>
                </a:cxn>
                <a:cxn ang="0">
                  <a:pos x="238" y="163"/>
                </a:cxn>
                <a:cxn ang="0">
                  <a:pos x="251" y="95"/>
                </a:cxn>
                <a:cxn ang="0">
                  <a:pos x="286" y="46"/>
                </a:cxn>
                <a:cxn ang="0">
                  <a:pos x="338" y="14"/>
                </a:cxn>
                <a:cxn ang="0">
                  <a:pos x="404" y="0"/>
                </a:cxn>
              </a:cxnLst>
              <a:rect l="0" t="0" r="r" b="b"/>
              <a:pathLst>
                <a:path w="485" h="551">
                  <a:moveTo>
                    <a:pt x="404" y="0"/>
                  </a:moveTo>
                  <a:lnTo>
                    <a:pt x="442" y="0"/>
                  </a:lnTo>
                  <a:lnTo>
                    <a:pt x="484" y="4"/>
                  </a:lnTo>
                  <a:lnTo>
                    <a:pt x="485" y="53"/>
                  </a:lnTo>
                  <a:lnTo>
                    <a:pt x="481" y="98"/>
                  </a:lnTo>
                  <a:lnTo>
                    <a:pt x="473" y="137"/>
                  </a:lnTo>
                  <a:lnTo>
                    <a:pt x="458" y="171"/>
                  </a:lnTo>
                  <a:lnTo>
                    <a:pt x="439" y="201"/>
                  </a:lnTo>
                  <a:lnTo>
                    <a:pt x="415" y="225"/>
                  </a:lnTo>
                  <a:lnTo>
                    <a:pt x="386" y="242"/>
                  </a:lnTo>
                  <a:lnTo>
                    <a:pt x="351" y="257"/>
                  </a:lnTo>
                  <a:lnTo>
                    <a:pt x="312" y="265"/>
                  </a:lnTo>
                  <a:lnTo>
                    <a:pt x="267" y="268"/>
                  </a:lnTo>
                  <a:lnTo>
                    <a:pt x="259" y="286"/>
                  </a:lnTo>
                  <a:lnTo>
                    <a:pt x="250" y="307"/>
                  </a:lnTo>
                  <a:lnTo>
                    <a:pt x="243" y="330"/>
                  </a:lnTo>
                  <a:lnTo>
                    <a:pt x="236" y="355"/>
                  </a:lnTo>
                  <a:lnTo>
                    <a:pt x="234" y="380"/>
                  </a:lnTo>
                  <a:lnTo>
                    <a:pt x="232" y="403"/>
                  </a:lnTo>
                  <a:lnTo>
                    <a:pt x="235" y="426"/>
                  </a:lnTo>
                  <a:lnTo>
                    <a:pt x="243" y="447"/>
                  </a:lnTo>
                  <a:lnTo>
                    <a:pt x="255" y="463"/>
                  </a:lnTo>
                  <a:lnTo>
                    <a:pt x="277" y="459"/>
                  </a:lnTo>
                  <a:lnTo>
                    <a:pt x="300" y="459"/>
                  </a:lnTo>
                  <a:lnTo>
                    <a:pt x="322" y="463"/>
                  </a:lnTo>
                  <a:lnTo>
                    <a:pt x="339" y="472"/>
                  </a:lnTo>
                  <a:lnTo>
                    <a:pt x="351" y="485"/>
                  </a:lnTo>
                  <a:lnTo>
                    <a:pt x="366" y="477"/>
                  </a:lnTo>
                  <a:lnTo>
                    <a:pt x="382" y="471"/>
                  </a:lnTo>
                  <a:lnTo>
                    <a:pt x="399" y="470"/>
                  </a:lnTo>
                  <a:lnTo>
                    <a:pt x="414" y="471"/>
                  </a:lnTo>
                  <a:lnTo>
                    <a:pt x="428" y="477"/>
                  </a:lnTo>
                  <a:lnTo>
                    <a:pt x="442" y="485"/>
                  </a:lnTo>
                  <a:lnTo>
                    <a:pt x="453" y="497"/>
                  </a:lnTo>
                  <a:lnTo>
                    <a:pt x="461" y="512"/>
                  </a:lnTo>
                  <a:lnTo>
                    <a:pt x="464" y="529"/>
                  </a:lnTo>
                  <a:lnTo>
                    <a:pt x="462" y="551"/>
                  </a:lnTo>
                  <a:lnTo>
                    <a:pt x="0" y="551"/>
                  </a:lnTo>
                  <a:lnTo>
                    <a:pt x="1" y="532"/>
                  </a:lnTo>
                  <a:lnTo>
                    <a:pt x="5" y="516"/>
                  </a:lnTo>
                  <a:lnTo>
                    <a:pt x="13" y="502"/>
                  </a:lnTo>
                  <a:lnTo>
                    <a:pt x="24" y="493"/>
                  </a:lnTo>
                  <a:lnTo>
                    <a:pt x="37" y="485"/>
                  </a:lnTo>
                  <a:lnTo>
                    <a:pt x="54" y="479"/>
                  </a:lnTo>
                  <a:lnTo>
                    <a:pt x="70" y="475"/>
                  </a:lnTo>
                  <a:lnTo>
                    <a:pt x="79" y="459"/>
                  </a:lnTo>
                  <a:lnTo>
                    <a:pt x="101" y="429"/>
                  </a:lnTo>
                  <a:lnTo>
                    <a:pt x="115" y="417"/>
                  </a:lnTo>
                  <a:lnTo>
                    <a:pt x="132" y="409"/>
                  </a:lnTo>
                  <a:lnTo>
                    <a:pt x="151" y="402"/>
                  </a:lnTo>
                  <a:lnTo>
                    <a:pt x="175" y="401"/>
                  </a:lnTo>
                  <a:lnTo>
                    <a:pt x="184" y="385"/>
                  </a:lnTo>
                  <a:lnTo>
                    <a:pt x="188" y="367"/>
                  </a:lnTo>
                  <a:lnTo>
                    <a:pt x="186" y="348"/>
                  </a:lnTo>
                  <a:lnTo>
                    <a:pt x="182" y="329"/>
                  </a:lnTo>
                  <a:lnTo>
                    <a:pt x="175" y="313"/>
                  </a:lnTo>
                  <a:lnTo>
                    <a:pt x="139" y="311"/>
                  </a:lnTo>
                  <a:lnTo>
                    <a:pt x="108" y="305"/>
                  </a:lnTo>
                  <a:lnTo>
                    <a:pt x="81" y="293"/>
                  </a:lnTo>
                  <a:lnTo>
                    <a:pt x="59" y="275"/>
                  </a:lnTo>
                  <a:lnTo>
                    <a:pt x="43" y="253"/>
                  </a:lnTo>
                  <a:lnTo>
                    <a:pt x="29" y="228"/>
                  </a:lnTo>
                  <a:lnTo>
                    <a:pt x="21" y="196"/>
                  </a:lnTo>
                  <a:lnTo>
                    <a:pt x="17" y="163"/>
                  </a:lnTo>
                  <a:lnTo>
                    <a:pt x="17" y="123"/>
                  </a:lnTo>
                  <a:lnTo>
                    <a:pt x="51" y="122"/>
                  </a:lnTo>
                  <a:lnTo>
                    <a:pt x="81" y="123"/>
                  </a:lnTo>
                  <a:lnTo>
                    <a:pt x="108" y="127"/>
                  </a:lnTo>
                  <a:lnTo>
                    <a:pt x="132" y="136"/>
                  </a:lnTo>
                  <a:lnTo>
                    <a:pt x="151" y="148"/>
                  </a:lnTo>
                  <a:lnTo>
                    <a:pt x="169" y="163"/>
                  </a:lnTo>
                  <a:lnTo>
                    <a:pt x="181" y="182"/>
                  </a:lnTo>
                  <a:lnTo>
                    <a:pt x="189" y="206"/>
                  </a:lnTo>
                  <a:lnTo>
                    <a:pt x="193" y="233"/>
                  </a:lnTo>
                  <a:lnTo>
                    <a:pt x="188" y="234"/>
                  </a:lnTo>
                  <a:lnTo>
                    <a:pt x="181" y="230"/>
                  </a:lnTo>
                  <a:lnTo>
                    <a:pt x="173" y="224"/>
                  </a:lnTo>
                  <a:lnTo>
                    <a:pt x="163" y="215"/>
                  </a:lnTo>
                  <a:lnTo>
                    <a:pt x="154" y="206"/>
                  </a:lnTo>
                  <a:lnTo>
                    <a:pt x="144" y="198"/>
                  </a:lnTo>
                  <a:lnTo>
                    <a:pt x="121" y="183"/>
                  </a:lnTo>
                  <a:lnTo>
                    <a:pt x="97" y="171"/>
                  </a:lnTo>
                  <a:lnTo>
                    <a:pt x="74" y="159"/>
                  </a:lnTo>
                  <a:lnTo>
                    <a:pt x="70" y="159"/>
                  </a:lnTo>
                  <a:lnTo>
                    <a:pt x="93" y="178"/>
                  </a:lnTo>
                  <a:lnTo>
                    <a:pt x="119" y="198"/>
                  </a:lnTo>
                  <a:lnTo>
                    <a:pt x="144" y="222"/>
                  </a:lnTo>
                  <a:lnTo>
                    <a:pt x="167" y="249"/>
                  </a:lnTo>
                  <a:lnTo>
                    <a:pt x="188" y="279"/>
                  </a:lnTo>
                  <a:lnTo>
                    <a:pt x="202" y="313"/>
                  </a:lnTo>
                  <a:lnTo>
                    <a:pt x="220" y="276"/>
                  </a:lnTo>
                  <a:lnTo>
                    <a:pt x="238" y="241"/>
                  </a:lnTo>
                  <a:lnTo>
                    <a:pt x="258" y="207"/>
                  </a:lnTo>
                  <a:lnTo>
                    <a:pt x="280" y="175"/>
                  </a:lnTo>
                  <a:lnTo>
                    <a:pt x="303" y="144"/>
                  </a:lnTo>
                  <a:lnTo>
                    <a:pt x="328" y="117"/>
                  </a:lnTo>
                  <a:lnTo>
                    <a:pt x="358" y="92"/>
                  </a:lnTo>
                  <a:lnTo>
                    <a:pt x="391" y="71"/>
                  </a:lnTo>
                  <a:lnTo>
                    <a:pt x="427" y="53"/>
                  </a:lnTo>
                  <a:lnTo>
                    <a:pt x="395" y="58"/>
                  </a:lnTo>
                  <a:lnTo>
                    <a:pt x="365" y="71"/>
                  </a:lnTo>
                  <a:lnTo>
                    <a:pt x="335" y="88"/>
                  </a:lnTo>
                  <a:lnTo>
                    <a:pt x="308" y="107"/>
                  </a:lnTo>
                  <a:lnTo>
                    <a:pt x="282" y="127"/>
                  </a:lnTo>
                  <a:lnTo>
                    <a:pt x="259" y="146"/>
                  </a:lnTo>
                  <a:lnTo>
                    <a:pt x="238" y="163"/>
                  </a:lnTo>
                  <a:lnTo>
                    <a:pt x="242" y="127"/>
                  </a:lnTo>
                  <a:lnTo>
                    <a:pt x="251" y="95"/>
                  </a:lnTo>
                  <a:lnTo>
                    <a:pt x="266" y="69"/>
                  </a:lnTo>
                  <a:lnTo>
                    <a:pt x="286" y="46"/>
                  </a:lnTo>
                  <a:lnTo>
                    <a:pt x="309" y="27"/>
                  </a:lnTo>
                  <a:lnTo>
                    <a:pt x="338" y="14"/>
                  </a:lnTo>
                  <a:lnTo>
                    <a:pt x="369" y="4"/>
                  </a:lnTo>
                  <a:lnTo>
                    <a:pt x="404" y="0"/>
                  </a:lnTo>
                  <a:close/>
                </a:path>
              </a:pathLst>
            </a:custGeom>
            <a:solidFill>
              <a:srgbClr val="7F7F7F">
                <a:lumMod val="75000"/>
              </a:srgbClr>
            </a:solid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nvGrpSpPr>
          <p:cNvPr id="73" name="Group 72"/>
          <p:cNvGrpSpPr/>
          <p:nvPr/>
        </p:nvGrpSpPr>
        <p:grpSpPr>
          <a:xfrm>
            <a:off x="5313570" y="2596055"/>
            <a:ext cx="1003204" cy="752403"/>
            <a:chOff x="4032156" y="1790449"/>
            <a:chExt cx="752403" cy="752403"/>
          </a:xfrm>
        </p:grpSpPr>
        <p:sp>
          <p:nvSpPr>
            <p:cNvPr id="74" name="Oval 73"/>
            <p:cNvSpPr/>
            <p:nvPr/>
          </p:nvSpPr>
          <p:spPr>
            <a:xfrm>
              <a:off x="4032156" y="1790449"/>
              <a:ext cx="752403" cy="752403"/>
            </a:xfrm>
            <a:prstGeom prst="ellipse">
              <a:avLst/>
            </a:prstGeom>
            <a:solidFill>
              <a:srgbClr val="FFFFFF"/>
            </a:solidFill>
            <a:ln w="57150" cap="flat" cmpd="sng" algn="ctr">
              <a:solidFill>
                <a:srgbClr val="E6F06A"/>
              </a:solidFill>
              <a:prstDash val="solid"/>
            </a:ln>
            <a:effectLst/>
          </p:spPr>
          <p:txBody>
            <a:bodyPr rtlCol="0" anchor="ctr"/>
            <a:lstStyle/>
            <a:p>
              <a:pPr algn="ctr">
                <a:defRPr/>
              </a:pPr>
              <a:endParaRPr lang="en-US" sz="2400" kern="0" dirty="0">
                <a:solidFill>
                  <a:srgbClr val="FFFFFF"/>
                </a:solidFill>
              </a:endParaRPr>
            </a:p>
          </p:txBody>
        </p:sp>
        <p:grpSp>
          <p:nvGrpSpPr>
            <p:cNvPr id="75" name="Group 559"/>
            <p:cNvGrpSpPr/>
            <p:nvPr/>
          </p:nvGrpSpPr>
          <p:grpSpPr>
            <a:xfrm>
              <a:off x="4189357" y="1976150"/>
              <a:ext cx="438000" cy="381000"/>
              <a:chOff x="4514863" y="1757772"/>
              <a:chExt cx="863884" cy="751461"/>
            </a:xfrm>
            <a:solidFill>
              <a:srgbClr val="7F7F7F">
                <a:lumMod val="75000"/>
              </a:srgbClr>
            </a:solidFill>
          </p:grpSpPr>
          <p:sp>
            <p:nvSpPr>
              <p:cNvPr id="76" name="Freeform 26"/>
              <p:cNvSpPr>
                <a:spLocks noEditPoints="1"/>
              </p:cNvSpPr>
              <p:nvPr/>
            </p:nvSpPr>
            <p:spPr bwMode="auto">
              <a:xfrm>
                <a:off x="4514863" y="1819841"/>
                <a:ext cx="434261" cy="689392"/>
              </a:xfrm>
              <a:custGeom>
                <a:avLst/>
                <a:gdLst>
                  <a:gd name="T0" fmla="*/ 8102 w 8579"/>
                  <a:gd name="T1" fmla="*/ 232 h 16330"/>
                  <a:gd name="T2" fmla="*/ 8082 w 8579"/>
                  <a:gd name="T3" fmla="*/ 123 h 16330"/>
                  <a:gd name="T4" fmla="*/ 8012 w 8579"/>
                  <a:gd name="T5" fmla="*/ 34 h 16330"/>
                  <a:gd name="T6" fmla="*/ 7869 w 8579"/>
                  <a:gd name="T7" fmla="*/ 0 h 16330"/>
                  <a:gd name="T8" fmla="*/ 7744 w 8579"/>
                  <a:gd name="T9" fmla="*/ 9 h 16330"/>
                  <a:gd name="T10" fmla="*/ 7640 w 8579"/>
                  <a:gd name="T11" fmla="*/ 54 h 16330"/>
                  <a:gd name="T12" fmla="*/ 5277 w 8579"/>
                  <a:gd name="T13" fmla="*/ 3170 h 16330"/>
                  <a:gd name="T14" fmla="*/ 5292 w 8579"/>
                  <a:gd name="T15" fmla="*/ 3743 h 16330"/>
                  <a:gd name="T16" fmla="*/ 5337 w 8579"/>
                  <a:gd name="T17" fmla="*/ 4182 h 16330"/>
                  <a:gd name="T18" fmla="*/ 5404 w 8579"/>
                  <a:gd name="T19" fmla="*/ 4307 h 16330"/>
                  <a:gd name="T20" fmla="*/ 5551 w 8579"/>
                  <a:gd name="T21" fmla="*/ 4297 h 16330"/>
                  <a:gd name="T22" fmla="*/ 5763 w 8579"/>
                  <a:gd name="T23" fmla="*/ 4200 h 16330"/>
                  <a:gd name="T24" fmla="*/ 5647 w 8579"/>
                  <a:gd name="T25" fmla="*/ 5818 h 16330"/>
                  <a:gd name="T26" fmla="*/ 5118 w 8579"/>
                  <a:gd name="T27" fmla="*/ 5818 h 16330"/>
                  <a:gd name="T28" fmla="*/ 5224 w 8579"/>
                  <a:gd name="T29" fmla="*/ 16330 h 16330"/>
                  <a:gd name="T30" fmla="*/ 5912 w 8579"/>
                  <a:gd name="T31" fmla="*/ 16330 h 16330"/>
                  <a:gd name="T32" fmla="*/ 5383 w 8579"/>
                  <a:gd name="T33" fmla="*/ 4497 h 16330"/>
                  <a:gd name="T34" fmla="*/ 5263 w 8579"/>
                  <a:gd name="T35" fmla="*/ 4531 h 16330"/>
                  <a:gd name="T36" fmla="*/ 5164 w 8579"/>
                  <a:gd name="T37" fmla="*/ 4601 h 16330"/>
                  <a:gd name="T38" fmla="*/ 5093 w 8579"/>
                  <a:gd name="T39" fmla="*/ 4700 h 16330"/>
                  <a:gd name="T40" fmla="*/ 5058 w 8579"/>
                  <a:gd name="T41" fmla="*/ 4820 h 16330"/>
                  <a:gd name="T42" fmla="*/ 5068 w 8579"/>
                  <a:gd name="T43" fmla="*/ 4948 h 16330"/>
                  <a:gd name="T44" fmla="*/ 5119 w 8579"/>
                  <a:gd name="T45" fmla="*/ 5060 h 16330"/>
                  <a:gd name="T46" fmla="*/ 5202 w 8579"/>
                  <a:gd name="T47" fmla="*/ 5148 h 16330"/>
                  <a:gd name="T48" fmla="*/ 5312 w 8579"/>
                  <a:gd name="T49" fmla="*/ 5204 h 16330"/>
                  <a:gd name="T50" fmla="*/ 5439 w 8579"/>
                  <a:gd name="T51" fmla="*/ 5219 h 16330"/>
                  <a:gd name="T52" fmla="*/ 5561 w 8579"/>
                  <a:gd name="T53" fmla="*/ 5192 h 16330"/>
                  <a:gd name="T54" fmla="*/ 5664 w 8579"/>
                  <a:gd name="T55" fmla="*/ 5127 h 16330"/>
                  <a:gd name="T56" fmla="*/ 5740 w 8579"/>
                  <a:gd name="T57" fmla="*/ 5031 h 16330"/>
                  <a:gd name="T58" fmla="*/ 5779 w 8579"/>
                  <a:gd name="T59" fmla="*/ 4913 h 16330"/>
                  <a:gd name="T60" fmla="*/ 5776 w 8579"/>
                  <a:gd name="T61" fmla="*/ 4785 h 16330"/>
                  <a:gd name="T62" fmla="*/ 5731 w 8579"/>
                  <a:gd name="T63" fmla="*/ 4669 h 16330"/>
                  <a:gd name="T64" fmla="*/ 5651 w 8579"/>
                  <a:gd name="T65" fmla="*/ 4578 h 16330"/>
                  <a:gd name="T66" fmla="*/ 5545 w 8579"/>
                  <a:gd name="T67" fmla="*/ 4517 h 16330"/>
                  <a:gd name="T68" fmla="*/ 5420 w 8579"/>
                  <a:gd name="T69" fmla="*/ 4495 h 16330"/>
                  <a:gd name="T70" fmla="*/ 128 w 8579"/>
                  <a:gd name="T71" fmla="*/ 4933 h 16330"/>
                  <a:gd name="T72" fmla="*/ 42 w 8579"/>
                  <a:gd name="T73" fmla="*/ 5003 h 16330"/>
                  <a:gd name="T74" fmla="*/ 0 w 8579"/>
                  <a:gd name="T75" fmla="*/ 5109 h 16330"/>
                  <a:gd name="T76" fmla="*/ 43 w 8579"/>
                  <a:gd name="T77" fmla="*/ 5249 h 16330"/>
                  <a:gd name="T78" fmla="*/ 113 w 8579"/>
                  <a:gd name="T79" fmla="*/ 5353 h 16330"/>
                  <a:gd name="T80" fmla="*/ 203 w 8579"/>
                  <a:gd name="T81" fmla="*/ 5421 h 16330"/>
                  <a:gd name="T82" fmla="*/ 4088 w 8579"/>
                  <a:gd name="T83" fmla="*/ 5905 h 16330"/>
                  <a:gd name="T84" fmla="*/ 4577 w 8579"/>
                  <a:gd name="T85" fmla="*/ 5605 h 16330"/>
                  <a:gd name="T86" fmla="*/ 4935 w 8579"/>
                  <a:gd name="T87" fmla="*/ 5347 h 16330"/>
                  <a:gd name="T88" fmla="*/ 5011 w 8579"/>
                  <a:gd name="T89" fmla="*/ 5227 h 16330"/>
                  <a:gd name="T90" fmla="*/ 4928 w 8579"/>
                  <a:gd name="T91" fmla="*/ 5105 h 16330"/>
                  <a:gd name="T92" fmla="*/ 4738 w 8579"/>
                  <a:gd name="T93" fmla="*/ 4970 h 16330"/>
                  <a:gd name="T94" fmla="*/ 8095 w 8579"/>
                  <a:gd name="T95" fmla="*/ 9406 h 16330"/>
                  <a:gd name="T96" fmla="*/ 8219 w 8579"/>
                  <a:gd name="T97" fmla="*/ 9491 h 16330"/>
                  <a:gd name="T98" fmla="*/ 8328 w 8579"/>
                  <a:gd name="T99" fmla="*/ 9517 h 16330"/>
                  <a:gd name="T100" fmla="*/ 8440 w 8579"/>
                  <a:gd name="T101" fmla="*/ 9478 h 16330"/>
                  <a:gd name="T102" fmla="*/ 8530 w 8579"/>
                  <a:gd name="T103" fmla="*/ 9356 h 16330"/>
                  <a:gd name="T104" fmla="*/ 8571 w 8579"/>
                  <a:gd name="T105" fmla="*/ 9253 h 16330"/>
                  <a:gd name="T106" fmla="*/ 8572 w 8579"/>
                  <a:gd name="T107" fmla="*/ 9144 h 16330"/>
                  <a:gd name="T108" fmla="*/ 6956 w 8579"/>
                  <a:gd name="T109" fmla="*/ 5509 h 16330"/>
                  <a:gd name="T110" fmla="*/ 6373 w 8579"/>
                  <a:gd name="T111" fmla="*/ 5206 h 16330"/>
                  <a:gd name="T112" fmla="*/ 6093 w 8579"/>
                  <a:gd name="T113" fmla="*/ 5097 h 16330"/>
                  <a:gd name="T114" fmla="*/ 5981 w 8579"/>
                  <a:gd name="T115" fmla="*/ 5133 h 16330"/>
                  <a:gd name="T116" fmla="*/ 5931 w 8579"/>
                  <a:gd name="T117" fmla="*/ 5293 h 16330"/>
                  <a:gd name="T118" fmla="*/ 5920 w 8579"/>
                  <a:gd name="T119" fmla="*/ 5583 h 16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79" h="16330">
                    <a:moveTo>
                      <a:pt x="5984" y="4061"/>
                    </a:moveTo>
                    <a:lnTo>
                      <a:pt x="8088" y="351"/>
                    </a:lnTo>
                    <a:lnTo>
                      <a:pt x="8091" y="337"/>
                    </a:lnTo>
                    <a:lnTo>
                      <a:pt x="8098" y="300"/>
                    </a:lnTo>
                    <a:lnTo>
                      <a:pt x="8100" y="275"/>
                    </a:lnTo>
                    <a:lnTo>
                      <a:pt x="8102" y="247"/>
                    </a:lnTo>
                    <a:lnTo>
                      <a:pt x="8102" y="232"/>
                    </a:lnTo>
                    <a:lnTo>
                      <a:pt x="8101" y="216"/>
                    </a:lnTo>
                    <a:lnTo>
                      <a:pt x="8100" y="201"/>
                    </a:lnTo>
                    <a:lnTo>
                      <a:pt x="8098" y="186"/>
                    </a:lnTo>
                    <a:lnTo>
                      <a:pt x="8095" y="169"/>
                    </a:lnTo>
                    <a:lnTo>
                      <a:pt x="8092" y="154"/>
                    </a:lnTo>
                    <a:lnTo>
                      <a:pt x="8087" y="139"/>
                    </a:lnTo>
                    <a:lnTo>
                      <a:pt x="8082" y="123"/>
                    </a:lnTo>
                    <a:lnTo>
                      <a:pt x="8076" y="108"/>
                    </a:lnTo>
                    <a:lnTo>
                      <a:pt x="8069" y="94"/>
                    </a:lnTo>
                    <a:lnTo>
                      <a:pt x="8060" y="80"/>
                    </a:lnTo>
                    <a:lnTo>
                      <a:pt x="8050" y="67"/>
                    </a:lnTo>
                    <a:lnTo>
                      <a:pt x="8039" y="55"/>
                    </a:lnTo>
                    <a:lnTo>
                      <a:pt x="8026" y="44"/>
                    </a:lnTo>
                    <a:lnTo>
                      <a:pt x="8012" y="34"/>
                    </a:lnTo>
                    <a:lnTo>
                      <a:pt x="7995" y="24"/>
                    </a:lnTo>
                    <a:lnTo>
                      <a:pt x="7978" y="17"/>
                    </a:lnTo>
                    <a:lnTo>
                      <a:pt x="7958" y="11"/>
                    </a:lnTo>
                    <a:lnTo>
                      <a:pt x="7937" y="6"/>
                    </a:lnTo>
                    <a:lnTo>
                      <a:pt x="7915" y="3"/>
                    </a:lnTo>
                    <a:lnTo>
                      <a:pt x="7891" y="1"/>
                    </a:lnTo>
                    <a:lnTo>
                      <a:pt x="7869" y="0"/>
                    </a:lnTo>
                    <a:lnTo>
                      <a:pt x="7847" y="0"/>
                    </a:lnTo>
                    <a:lnTo>
                      <a:pt x="7828" y="0"/>
                    </a:lnTo>
                    <a:lnTo>
                      <a:pt x="7808" y="1"/>
                    </a:lnTo>
                    <a:lnTo>
                      <a:pt x="7791" y="2"/>
                    </a:lnTo>
                    <a:lnTo>
                      <a:pt x="7774" y="4"/>
                    </a:lnTo>
                    <a:lnTo>
                      <a:pt x="7758" y="6"/>
                    </a:lnTo>
                    <a:lnTo>
                      <a:pt x="7744" y="9"/>
                    </a:lnTo>
                    <a:lnTo>
                      <a:pt x="7731" y="12"/>
                    </a:lnTo>
                    <a:lnTo>
                      <a:pt x="7717" y="16"/>
                    </a:lnTo>
                    <a:lnTo>
                      <a:pt x="7705" y="19"/>
                    </a:lnTo>
                    <a:lnTo>
                      <a:pt x="7685" y="28"/>
                    </a:lnTo>
                    <a:lnTo>
                      <a:pt x="7666" y="37"/>
                    </a:lnTo>
                    <a:lnTo>
                      <a:pt x="7652" y="45"/>
                    </a:lnTo>
                    <a:lnTo>
                      <a:pt x="7640" y="54"/>
                    </a:lnTo>
                    <a:lnTo>
                      <a:pt x="7630" y="62"/>
                    </a:lnTo>
                    <a:lnTo>
                      <a:pt x="7623" y="70"/>
                    </a:lnTo>
                    <a:lnTo>
                      <a:pt x="7614" y="82"/>
                    </a:lnTo>
                    <a:lnTo>
                      <a:pt x="7612" y="87"/>
                    </a:lnTo>
                    <a:lnTo>
                      <a:pt x="5277" y="3127"/>
                    </a:lnTo>
                    <a:lnTo>
                      <a:pt x="5277" y="3138"/>
                    </a:lnTo>
                    <a:lnTo>
                      <a:pt x="5277" y="3170"/>
                    </a:lnTo>
                    <a:lnTo>
                      <a:pt x="5277" y="3220"/>
                    </a:lnTo>
                    <a:lnTo>
                      <a:pt x="5278" y="3284"/>
                    </a:lnTo>
                    <a:lnTo>
                      <a:pt x="5279" y="3362"/>
                    </a:lnTo>
                    <a:lnTo>
                      <a:pt x="5281" y="3449"/>
                    </a:lnTo>
                    <a:lnTo>
                      <a:pt x="5284" y="3544"/>
                    </a:lnTo>
                    <a:lnTo>
                      <a:pt x="5288" y="3643"/>
                    </a:lnTo>
                    <a:lnTo>
                      <a:pt x="5292" y="3743"/>
                    </a:lnTo>
                    <a:lnTo>
                      <a:pt x="5298" y="3843"/>
                    </a:lnTo>
                    <a:lnTo>
                      <a:pt x="5307" y="3940"/>
                    </a:lnTo>
                    <a:lnTo>
                      <a:pt x="5315" y="4029"/>
                    </a:lnTo>
                    <a:lnTo>
                      <a:pt x="5320" y="4071"/>
                    </a:lnTo>
                    <a:lnTo>
                      <a:pt x="5325" y="4111"/>
                    </a:lnTo>
                    <a:lnTo>
                      <a:pt x="5331" y="4148"/>
                    </a:lnTo>
                    <a:lnTo>
                      <a:pt x="5337" y="4182"/>
                    </a:lnTo>
                    <a:lnTo>
                      <a:pt x="5344" y="4211"/>
                    </a:lnTo>
                    <a:lnTo>
                      <a:pt x="5352" y="4237"/>
                    </a:lnTo>
                    <a:lnTo>
                      <a:pt x="5359" y="4259"/>
                    </a:lnTo>
                    <a:lnTo>
                      <a:pt x="5368" y="4276"/>
                    </a:lnTo>
                    <a:lnTo>
                      <a:pt x="5377" y="4290"/>
                    </a:lnTo>
                    <a:lnTo>
                      <a:pt x="5389" y="4300"/>
                    </a:lnTo>
                    <a:lnTo>
                      <a:pt x="5404" y="4307"/>
                    </a:lnTo>
                    <a:lnTo>
                      <a:pt x="5420" y="4312"/>
                    </a:lnTo>
                    <a:lnTo>
                      <a:pt x="5439" y="4315"/>
                    </a:lnTo>
                    <a:lnTo>
                      <a:pt x="5458" y="4315"/>
                    </a:lnTo>
                    <a:lnTo>
                      <a:pt x="5479" y="4313"/>
                    </a:lnTo>
                    <a:lnTo>
                      <a:pt x="5502" y="4309"/>
                    </a:lnTo>
                    <a:lnTo>
                      <a:pt x="5526" y="4304"/>
                    </a:lnTo>
                    <a:lnTo>
                      <a:pt x="5551" y="4297"/>
                    </a:lnTo>
                    <a:lnTo>
                      <a:pt x="5577" y="4288"/>
                    </a:lnTo>
                    <a:lnTo>
                      <a:pt x="5602" y="4277"/>
                    </a:lnTo>
                    <a:lnTo>
                      <a:pt x="5630" y="4266"/>
                    </a:lnTo>
                    <a:lnTo>
                      <a:pt x="5656" y="4254"/>
                    </a:lnTo>
                    <a:lnTo>
                      <a:pt x="5683" y="4242"/>
                    </a:lnTo>
                    <a:lnTo>
                      <a:pt x="5710" y="4227"/>
                    </a:lnTo>
                    <a:lnTo>
                      <a:pt x="5763" y="4200"/>
                    </a:lnTo>
                    <a:lnTo>
                      <a:pt x="5813" y="4170"/>
                    </a:lnTo>
                    <a:lnTo>
                      <a:pt x="5860" y="4143"/>
                    </a:lnTo>
                    <a:lnTo>
                      <a:pt x="5901" y="4116"/>
                    </a:lnTo>
                    <a:lnTo>
                      <a:pt x="5962" y="4076"/>
                    </a:lnTo>
                    <a:lnTo>
                      <a:pt x="5984" y="4061"/>
                    </a:lnTo>
                    <a:close/>
                    <a:moveTo>
                      <a:pt x="5723" y="5818"/>
                    </a:moveTo>
                    <a:lnTo>
                      <a:pt x="5647" y="5818"/>
                    </a:lnTo>
                    <a:lnTo>
                      <a:pt x="5571" y="5818"/>
                    </a:lnTo>
                    <a:lnTo>
                      <a:pt x="5496" y="5818"/>
                    </a:lnTo>
                    <a:lnTo>
                      <a:pt x="5420" y="5818"/>
                    </a:lnTo>
                    <a:lnTo>
                      <a:pt x="5344" y="5818"/>
                    </a:lnTo>
                    <a:lnTo>
                      <a:pt x="5269" y="5818"/>
                    </a:lnTo>
                    <a:lnTo>
                      <a:pt x="5193" y="5818"/>
                    </a:lnTo>
                    <a:lnTo>
                      <a:pt x="5118" y="5818"/>
                    </a:lnTo>
                    <a:lnTo>
                      <a:pt x="4633" y="16330"/>
                    </a:lnTo>
                    <a:lnTo>
                      <a:pt x="4731" y="16330"/>
                    </a:lnTo>
                    <a:lnTo>
                      <a:pt x="4830" y="16330"/>
                    </a:lnTo>
                    <a:lnTo>
                      <a:pt x="4928" y="16330"/>
                    </a:lnTo>
                    <a:lnTo>
                      <a:pt x="5027" y="16330"/>
                    </a:lnTo>
                    <a:lnTo>
                      <a:pt x="5125" y="16330"/>
                    </a:lnTo>
                    <a:lnTo>
                      <a:pt x="5224" y="16330"/>
                    </a:lnTo>
                    <a:lnTo>
                      <a:pt x="5322" y="16330"/>
                    </a:lnTo>
                    <a:lnTo>
                      <a:pt x="5420" y="16330"/>
                    </a:lnTo>
                    <a:lnTo>
                      <a:pt x="5518" y="16330"/>
                    </a:lnTo>
                    <a:lnTo>
                      <a:pt x="5617" y="16330"/>
                    </a:lnTo>
                    <a:lnTo>
                      <a:pt x="5716" y="16330"/>
                    </a:lnTo>
                    <a:lnTo>
                      <a:pt x="5814" y="16330"/>
                    </a:lnTo>
                    <a:lnTo>
                      <a:pt x="5912" y="16330"/>
                    </a:lnTo>
                    <a:lnTo>
                      <a:pt x="6010" y="16330"/>
                    </a:lnTo>
                    <a:lnTo>
                      <a:pt x="6109" y="16330"/>
                    </a:lnTo>
                    <a:lnTo>
                      <a:pt x="6207" y="16330"/>
                    </a:lnTo>
                    <a:lnTo>
                      <a:pt x="5723" y="5818"/>
                    </a:lnTo>
                    <a:close/>
                    <a:moveTo>
                      <a:pt x="5420" y="4495"/>
                    </a:moveTo>
                    <a:lnTo>
                      <a:pt x="5402" y="4496"/>
                    </a:lnTo>
                    <a:lnTo>
                      <a:pt x="5383" y="4497"/>
                    </a:lnTo>
                    <a:lnTo>
                      <a:pt x="5365" y="4499"/>
                    </a:lnTo>
                    <a:lnTo>
                      <a:pt x="5347" y="4502"/>
                    </a:lnTo>
                    <a:lnTo>
                      <a:pt x="5329" y="4506"/>
                    </a:lnTo>
                    <a:lnTo>
                      <a:pt x="5312" y="4511"/>
                    </a:lnTo>
                    <a:lnTo>
                      <a:pt x="5295" y="4517"/>
                    </a:lnTo>
                    <a:lnTo>
                      <a:pt x="5279" y="4523"/>
                    </a:lnTo>
                    <a:lnTo>
                      <a:pt x="5263" y="4531"/>
                    </a:lnTo>
                    <a:lnTo>
                      <a:pt x="5247" y="4539"/>
                    </a:lnTo>
                    <a:lnTo>
                      <a:pt x="5232" y="4548"/>
                    </a:lnTo>
                    <a:lnTo>
                      <a:pt x="5217" y="4557"/>
                    </a:lnTo>
                    <a:lnTo>
                      <a:pt x="5202" y="4567"/>
                    </a:lnTo>
                    <a:lnTo>
                      <a:pt x="5189" y="4578"/>
                    </a:lnTo>
                    <a:lnTo>
                      <a:pt x="5176" y="4589"/>
                    </a:lnTo>
                    <a:lnTo>
                      <a:pt x="5164" y="4601"/>
                    </a:lnTo>
                    <a:lnTo>
                      <a:pt x="5151" y="4614"/>
                    </a:lnTo>
                    <a:lnTo>
                      <a:pt x="5140" y="4626"/>
                    </a:lnTo>
                    <a:lnTo>
                      <a:pt x="5129" y="4641"/>
                    </a:lnTo>
                    <a:lnTo>
                      <a:pt x="5119" y="4655"/>
                    </a:lnTo>
                    <a:lnTo>
                      <a:pt x="5109" y="4669"/>
                    </a:lnTo>
                    <a:lnTo>
                      <a:pt x="5101" y="4685"/>
                    </a:lnTo>
                    <a:lnTo>
                      <a:pt x="5093" y="4700"/>
                    </a:lnTo>
                    <a:lnTo>
                      <a:pt x="5086" y="4716"/>
                    </a:lnTo>
                    <a:lnTo>
                      <a:pt x="5079" y="4733"/>
                    </a:lnTo>
                    <a:lnTo>
                      <a:pt x="5074" y="4750"/>
                    </a:lnTo>
                    <a:lnTo>
                      <a:pt x="5068" y="4767"/>
                    </a:lnTo>
                    <a:lnTo>
                      <a:pt x="5064" y="4785"/>
                    </a:lnTo>
                    <a:lnTo>
                      <a:pt x="5061" y="4802"/>
                    </a:lnTo>
                    <a:lnTo>
                      <a:pt x="5058" y="4820"/>
                    </a:lnTo>
                    <a:lnTo>
                      <a:pt x="5057" y="4839"/>
                    </a:lnTo>
                    <a:lnTo>
                      <a:pt x="5057" y="4857"/>
                    </a:lnTo>
                    <a:lnTo>
                      <a:pt x="5057" y="4877"/>
                    </a:lnTo>
                    <a:lnTo>
                      <a:pt x="5058" y="4895"/>
                    </a:lnTo>
                    <a:lnTo>
                      <a:pt x="5061" y="4913"/>
                    </a:lnTo>
                    <a:lnTo>
                      <a:pt x="5064" y="4931"/>
                    </a:lnTo>
                    <a:lnTo>
                      <a:pt x="5068" y="4948"/>
                    </a:lnTo>
                    <a:lnTo>
                      <a:pt x="5074" y="4965"/>
                    </a:lnTo>
                    <a:lnTo>
                      <a:pt x="5079" y="4983"/>
                    </a:lnTo>
                    <a:lnTo>
                      <a:pt x="5086" y="4999"/>
                    </a:lnTo>
                    <a:lnTo>
                      <a:pt x="5093" y="5015"/>
                    </a:lnTo>
                    <a:lnTo>
                      <a:pt x="5101" y="5031"/>
                    </a:lnTo>
                    <a:lnTo>
                      <a:pt x="5109" y="5046"/>
                    </a:lnTo>
                    <a:lnTo>
                      <a:pt x="5119" y="5060"/>
                    </a:lnTo>
                    <a:lnTo>
                      <a:pt x="5129" y="5075"/>
                    </a:lnTo>
                    <a:lnTo>
                      <a:pt x="5140" y="5089"/>
                    </a:lnTo>
                    <a:lnTo>
                      <a:pt x="5151" y="5101"/>
                    </a:lnTo>
                    <a:lnTo>
                      <a:pt x="5164" y="5114"/>
                    </a:lnTo>
                    <a:lnTo>
                      <a:pt x="5176" y="5127"/>
                    </a:lnTo>
                    <a:lnTo>
                      <a:pt x="5189" y="5138"/>
                    </a:lnTo>
                    <a:lnTo>
                      <a:pt x="5202" y="5148"/>
                    </a:lnTo>
                    <a:lnTo>
                      <a:pt x="5217" y="5158"/>
                    </a:lnTo>
                    <a:lnTo>
                      <a:pt x="5232" y="5167"/>
                    </a:lnTo>
                    <a:lnTo>
                      <a:pt x="5247" y="5177"/>
                    </a:lnTo>
                    <a:lnTo>
                      <a:pt x="5263" y="5185"/>
                    </a:lnTo>
                    <a:lnTo>
                      <a:pt x="5279" y="5192"/>
                    </a:lnTo>
                    <a:lnTo>
                      <a:pt x="5295" y="5198"/>
                    </a:lnTo>
                    <a:lnTo>
                      <a:pt x="5312" y="5204"/>
                    </a:lnTo>
                    <a:lnTo>
                      <a:pt x="5329" y="5209"/>
                    </a:lnTo>
                    <a:lnTo>
                      <a:pt x="5347" y="5213"/>
                    </a:lnTo>
                    <a:lnTo>
                      <a:pt x="5365" y="5216"/>
                    </a:lnTo>
                    <a:lnTo>
                      <a:pt x="5383" y="5218"/>
                    </a:lnTo>
                    <a:lnTo>
                      <a:pt x="5402" y="5219"/>
                    </a:lnTo>
                    <a:lnTo>
                      <a:pt x="5420" y="5220"/>
                    </a:lnTo>
                    <a:lnTo>
                      <a:pt x="5439" y="5219"/>
                    </a:lnTo>
                    <a:lnTo>
                      <a:pt x="5457" y="5218"/>
                    </a:lnTo>
                    <a:lnTo>
                      <a:pt x="5475" y="5216"/>
                    </a:lnTo>
                    <a:lnTo>
                      <a:pt x="5494" y="5213"/>
                    </a:lnTo>
                    <a:lnTo>
                      <a:pt x="5511" y="5209"/>
                    </a:lnTo>
                    <a:lnTo>
                      <a:pt x="5529" y="5204"/>
                    </a:lnTo>
                    <a:lnTo>
                      <a:pt x="5545" y="5198"/>
                    </a:lnTo>
                    <a:lnTo>
                      <a:pt x="5561" y="5192"/>
                    </a:lnTo>
                    <a:lnTo>
                      <a:pt x="5578" y="5185"/>
                    </a:lnTo>
                    <a:lnTo>
                      <a:pt x="5593" y="5177"/>
                    </a:lnTo>
                    <a:lnTo>
                      <a:pt x="5608" y="5167"/>
                    </a:lnTo>
                    <a:lnTo>
                      <a:pt x="5624" y="5158"/>
                    </a:lnTo>
                    <a:lnTo>
                      <a:pt x="5638" y="5148"/>
                    </a:lnTo>
                    <a:lnTo>
                      <a:pt x="5651" y="5138"/>
                    </a:lnTo>
                    <a:lnTo>
                      <a:pt x="5664" y="5127"/>
                    </a:lnTo>
                    <a:lnTo>
                      <a:pt x="5677" y="5114"/>
                    </a:lnTo>
                    <a:lnTo>
                      <a:pt x="5689" y="5101"/>
                    </a:lnTo>
                    <a:lnTo>
                      <a:pt x="5700" y="5089"/>
                    </a:lnTo>
                    <a:lnTo>
                      <a:pt x="5711" y="5075"/>
                    </a:lnTo>
                    <a:lnTo>
                      <a:pt x="5722" y="5060"/>
                    </a:lnTo>
                    <a:lnTo>
                      <a:pt x="5731" y="5046"/>
                    </a:lnTo>
                    <a:lnTo>
                      <a:pt x="5740" y="5031"/>
                    </a:lnTo>
                    <a:lnTo>
                      <a:pt x="5747" y="5015"/>
                    </a:lnTo>
                    <a:lnTo>
                      <a:pt x="5754" y="4999"/>
                    </a:lnTo>
                    <a:lnTo>
                      <a:pt x="5762" y="4983"/>
                    </a:lnTo>
                    <a:lnTo>
                      <a:pt x="5767" y="4965"/>
                    </a:lnTo>
                    <a:lnTo>
                      <a:pt x="5772" y="4948"/>
                    </a:lnTo>
                    <a:lnTo>
                      <a:pt x="5776" y="4931"/>
                    </a:lnTo>
                    <a:lnTo>
                      <a:pt x="5779" y="4913"/>
                    </a:lnTo>
                    <a:lnTo>
                      <a:pt x="5782" y="4895"/>
                    </a:lnTo>
                    <a:lnTo>
                      <a:pt x="5783" y="4877"/>
                    </a:lnTo>
                    <a:lnTo>
                      <a:pt x="5783" y="4857"/>
                    </a:lnTo>
                    <a:lnTo>
                      <a:pt x="5783" y="4839"/>
                    </a:lnTo>
                    <a:lnTo>
                      <a:pt x="5782" y="4820"/>
                    </a:lnTo>
                    <a:lnTo>
                      <a:pt x="5779" y="4802"/>
                    </a:lnTo>
                    <a:lnTo>
                      <a:pt x="5776" y="4785"/>
                    </a:lnTo>
                    <a:lnTo>
                      <a:pt x="5772" y="4767"/>
                    </a:lnTo>
                    <a:lnTo>
                      <a:pt x="5767" y="4750"/>
                    </a:lnTo>
                    <a:lnTo>
                      <a:pt x="5762" y="4733"/>
                    </a:lnTo>
                    <a:lnTo>
                      <a:pt x="5754" y="4716"/>
                    </a:lnTo>
                    <a:lnTo>
                      <a:pt x="5747" y="4700"/>
                    </a:lnTo>
                    <a:lnTo>
                      <a:pt x="5740" y="4685"/>
                    </a:lnTo>
                    <a:lnTo>
                      <a:pt x="5731" y="4669"/>
                    </a:lnTo>
                    <a:lnTo>
                      <a:pt x="5722" y="4655"/>
                    </a:lnTo>
                    <a:lnTo>
                      <a:pt x="5711" y="4641"/>
                    </a:lnTo>
                    <a:lnTo>
                      <a:pt x="5700" y="4626"/>
                    </a:lnTo>
                    <a:lnTo>
                      <a:pt x="5689" y="4614"/>
                    </a:lnTo>
                    <a:lnTo>
                      <a:pt x="5677" y="4601"/>
                    </a:lnTo>
                    <a:lnTo>
                      <a:pt x="5664" y="4589"/>
                    </a:lnTo>
                    <a:lnTo>
                      <a:pt x="5651" y="4578"/>
                    </a:lnTo>
                    <a:lnTo>
                      <a:pt x="5638" y="4567"/>
                    </a:lnTo>
                    <a:lnTo>
                      <a:pt x="5624" y="4557"/>
                    </a:lnTo>
                    <a:lnTo>
                      <a:pt x="5608" y="4548"/>
                    </a:lnTo>
                    <a:lnTo>
                      <a:pt x="5593" y="4539"/>
                    </a:lnTo>
                    <a:lnTo>
                      <a:pt x="5578" y="4531"/>
                    </a:lnTo>
                    <a:lnTo>
                      <a:pt x="5561" y="4523"/>
                    </a:lnTo>
                    <a:lnTo>
                      <a:pt x="5545" y="4517"/>
                    </a:lnTo>
                    <a:lnTo>
                      <a:pt x="5529" y="4511"/>
                    </a:lnTo>
                    <a:lnTo>
                      <a:pt x="5511" y="4506"/>
                    </a:lnTo>
                    <a:lnTo>
                      <a:pt x="5494" y="4502"/>
                    </a:lnTo>
                    <a:lnTo>
                      <a:pt x="5475" y="4499"/>
                    </a:lnTo>
                    <a:lnTo>
                      <a:pt x="5457" y="4497"/>
                    </a:lnTo>
                    <a:lnTo>
                      <a:pt x="5439" y="4496"/>
                    </a:lnTo>
                    <a:lnTo>
                      <a:pt x="5420" y="4495"/>
                    </a:lnTo>
                    <a:close/>
                    <a:moveTo>
                      <a:pt x="4507" y="4848"/>
                    </a:moveTo>
                    <a:lnTo>
                      <a:pt x="237" y="4885"/>
                    </a:lnTo>
                    <a:lnTo>
                      <a:pt x="223" y="4889"/>
                    </a:lnTo>
                    <a:lnTo>
                      <a:pt x="188" y="4902"/>
                    </a:lnTo>
                    <a:lnTo>
                      <a:pt x="166" y="4912"/>
                    </a:lnTo>
                    <a:lnTo>
                      <a:pt x="140" y="4926"/>
                    </a:lnTo>
                    <a:lnTo>
                      <a:pt x="128" y="4933"/>
                    </a:lnTo>
                    <a:lnTo>
                      <a:pt x="114" y="4941"/>
                    </a:lnTo>
                    <a:lnTo>
                      <a:pt x="101" y="4949"/>
                    </a:lnTo>
                    <a:lnTo>
                      <a:pt x="89" y="4958"/>
                    </a:lnTo>
                    <a:lnTo>
                      <a:pt x="77" y="4968"/>
                    </a:lnTo>
                    <a:lnTo>
                      <a:pt x="64" y="4980"/>
                    </a:lnTo>
                    <a:lnTo>
                      <a:pt x="53" y="4991"/>
                    </a:lnTo>
                    <a:lnTo>
                      <a:pt x="42" y="5003"/>
                    </a:lnTo>
                    <a:lnTo>
                      <a:pt x="33" y="5016"/>
                    </a:lnTo>
                    <a:lnTo>
                      <a:pt x="24" y="5030"/>
                    </a:lnTo>
                    <a:lnTo>
                      <a:pt x="16" y="5044"/>
                    </a:lnTo>
                    <a:lnTo>
                      <a:pt x="10" y="5059"/>
                    </a:lnTo>
                    <a:lnTo>
                      <a:pt x="5" y="5075"/>
                    </a:lnTo>
                    <a:lnTo>
                      <a:pt x="2" y="5092"/>
                    </a:lnTo>
                    <a:lnTo>
                      <a:pt x="0" y="5109"/>
                    </a:lnTo>
                    <a:lnTo>
                      <a:pt x="0" y="5128"/>
                    </a:lnTo>
                    <a:lnTo>
                      <a:pt x="3" y="5146"/>
                    </a:lnTo>
                    <a:lnTo>
                      <a:pt x="7" y="5166"/>
                    </a:lnTo>
                    <a:lnTo>
                      <a:pt x="13" y="5187"/>
                    </a:lnTo>
                    <a:lnTo>
                      <a:pt x="22" y="5208"/>
                    </a:lnTo>
                    <a:lnTo>
                      <a:pt x="33" y="5230"/>
                    </a:lnTo>
                    <a:lnTo>
                      <a:pt x="43" y="5249"/>
                    </a:lnTo>
                    <a:lnTo>
                      <a:pt x="53" y="5267"/>
                    </a:lnTo>
                    <a:lnTo>
                      <a:pt x="63" y="5285"/>
                    </a:lnTo>
                    <a:lnTo>
                      <a:pt x="74" y="5301"/>
                    </a:lnTo>
                    <a:lnTo>
                      <a:pt x="84" y="5315"/>
                    </a:lnTo>
                    <a:lnTo>
                      <a:pt x="93" y="5329"/>
                    </a:lnTo>
                    <a:lnTo>
                      <a:pt x="103" y="5342"/>
                    </a:lnTo>
                    <a:lnTo>
                      <a:pt x="113" y="5353"/>
                    </a:lnTo>
                    <a:lnTo>
                      <a:pt x="123" y="5363"/>
                    </a:lnTo>
                    <a:lnTo>
                      <a:pt x="132" y="5373"/>
                    </a:lnTo>
                    <a:lnTo>
                      <a:pt x="141" y="5381"/>
                    </a:lnTo>
                    <a:lnTo>
                      <a:pt x="158" y="5395"/>
                    </a:lnTo>
                    <a:lnTo>
                      <a:pt x="175" y="5406"/>
                    </a:lnTo>
                    <a:lnTo>
                      <a:pt x="190" y="5414"/>
                    </a:lnTo>
                    <a:lnTo>
                      <a:pt x="203" y="5421"/>
                    </a:lnTo>
                    <a:lnTo>
                      <a:pt x="216" y="5425"/>
                    </a:lnTo>
                    <a:lnTo>
                      <a:pt x="226" y="5427"/>
                    </a:lnTo>
                    <a:lnTo>
                      <a:pt x="241" y="5429"/>
                    </a:lnTo>
                    <a:lnTo>
                      <a:pt x="246" y="5429"/>
                    </a:lnTo>
                    <a:lnTo>
                      <a:pt x="4051" y="5927"/>
                    </a:lnTo>
                    <a:lnTo>
                      <a:pt x="4062" y="5922"/>
                    </a:lnTo>
                    <a:lnTo>
                      <a:pt x="4088" y="5905"/>
                    </a:lnTo>
                    <a:lnTo>
                      <a:pt x="4131" y="5880"/>
                    </a:lnTo>
                    <a:lnTo>
                      <a:pt x="4187" y="5847"/>
                    </a:lnTo>
                    <a:lnTo>
                      <a:pt x="4254" y="5807"/>
                    </a:lnTo>
                    <a:lnTo>
                      <a:pt x="4328" y="5761"/>
                    </a:lnTo>
                    <a:lnTo>
                      <a:pt x="4408" y="5712"/>
                    </a:lnTo>
                    <a:lnTo>
                      <a:pt x="4492" y="5659"/>
                    </a:lnTo>
                    <a:lnTo>
                      <a:pt x="4577" y="5605"/>
                    </a:lnTo>
                    <a:lnTo>
                      <a:pt x="4661" y="5550"/>
                    </a:lnTo>
                    <a:lnTo>
                      <a:pt x="4740" y="5495"/>
                    </a:lnTo>
                    <a:lnTo>
                      <a:pt x="4815" y="5443"/>
                    </a:lnTo>
                    <a:lnTo>
                      <a:pt x="4849" y="5417"/>
                    </a:lnTo>
                    <a:lnTo>
                      <a:pt x="4880" y="5393"/>
                    </a:lnTo>
                    <a:lnTo>
                      <a:pt x="4909" y="5370"/>
                    </a:lnTo>
                    <a:lnTo>
                      <a:pt x="4935" y="5347"/>
                    </a:lnTo>
                    <a:lnTo>
                      <a:pt x="4957" y="5327"/>
                    </a:lnTo>
                    <a:lnTo>
                      <a:pt x="4976" y="5307"/>
                    </a:lnTo>
                    <a:lnTo>
                      <a:pt x="4992" y="5290"/>
                    </a:lnTo>
                    <a:lnTo>
                      <a:pt x="5002" y="5274"/>
                    </a:lnTo>
                    <a:lnTo>
                      <a:pt x="5009" y="5259"/>
                    </a:lnTo>
                    <a:lnTo>
                      <a:pt x="5012" y="5243"/>
                    </a:lnTo>
                    <a:lnTo>
                      <a:pt x="5011" y="5227"/>
                    </a:lnTo>
                    <a:lnTo>
                      <a:pt x="5007" y="5210"/>
                    </a:lnTo>
                    <a:lnTo>
                      <a:pt x="5000" y="5194"/>
                    </a:lnTo>
                    <a:lnTo>
                      <a:pt x="4991" y="5177"/>
                    </a:lnTo>
                    <a:lnTo>
                      <a:pt x="4979" y="5158"/>
                    </a:lnTo>
                    <a:lnTo>
                      <a:pt x="4964" y="5141"/>
                    </a:lnTo>
                    <a:lnTo>
                      <a:pt x="4947" y="5124"/>
                    </a:lnTo>
                    <a:lnTo>
                      <a:pt x="4928" y="5105"/>
                    </a:lnTo>
                    <a:lnTo>
                      <a:pt x="4908" y="5088"/>
                    </a:lnTo>
                    <a:lnTo>
                      <a:pt x="4887" y="5070"/>
                    </a:lnTo>
                    <a:lnTo>
                      <a:pt x="4863" y="5052"/>
                    </a:lnTo>
                    <a:lnTo>
                      <a:pt x="4839" y="5036"/>
                    </a:lnTo>
                    <a:lnTo>
                      <a:pt x="4814" y="5018"/>
                    </a:lnTo>
                    <a:lnTo>
                      <a:pt x="4789" y="5002"/>
                    </a:lnTo>
                    <a:lnTo>
                      <a:pt x="4738" y="4970"/>
                    </a:lnTo>
                    <a:lnTo>
                      <a:pt x="4688" y="4942"/>
                    </a:lnTo>
                    <a:lnTo>
                      <a:pt x="4640" y="4915"/>
                    </a:lnTo>
                    <a:lnTo>
                      <a:pt x="4597" y="4893"/>
                    </a:lnTo>
                    <a:lnTo>
                      <a:pt x="4532" y="4860"/>
                    </a:lnTo>
                    <a:lnTo>
                      <a:pt x="4507" y="4848"/>
                    </a:lnTo>
                    <a:close/>
                    <a:moveTo>
                      <a:pt x="5929" y="5732"/>
                    </a:moveTo>
                    <a:lnTo>
                      <a:pt x="8095" y="9406"/>
                    </a:lnTo>
                    <a:lnTo>
                      <a:pt x="8106" y="9415"/>
                    </a:lnTo>
                    <a:lnTo>
                      <a:pt x="8135" y="9440"/>
                    </a:lnTo>
                    <a:lnTo>
                      <a:pt x="8156" y="9454"/>
                    </a:lnTo>
                    <a:lnTo>
                      <a:pt x="8179" y="9469"/>
                    </a:lnTo>
                    <a:lnTo>
                      <a:pt x="8192" y="9477"/>
                    </a:lnTo>
                    <a:lnTo>
                      <a:pt x="8205" y="9484"/>
                    </a:lnTo>
                    <a:lnTo>
                      <a:pt x="8219" y="9491"/>
                    </a:lnTo>
                    <a:lnTo>
                      <a:pt x="8233" y="9497"/>
                    </a:lnTo>
                    <a:lnTo>
                      <a:pt x="8249" y="9502"/>
                    </a:lnTo>
                    <a:lnTo>
                      <a:pt x="8264" y="9507"/>
                    </a:lnTo>
                    <a:lnTo>
                      <a:pt x="8279" y="9511"/>
                    </a:lnTo>
                    <a:lnTo>
                      <a:pt x="8296" y="9514"/>
                    </a:lnTo>
                    <a:lnTo>
                      <a:pt x="8311" y="9516"/>
                    </a:lnTo>
                    <a:lnTo>
                      <a:pt x="8328" y="9517"/>
                    </a:lnTo>
                    <a:lnTo>
                      <a:pt x="8344" y="9516"/>
                    </a:lnTo>
                    <a:lnTo>
                      <a:pt x="8360" y="9514"/>
                    </a:lnTo>
                    <a:lnTo>
                      <a:pt x="8377" y="9511"/>
                    </a:lnTo>
                    <a:lnTo>
                      <a:pt x="8393" y="9505"/>
                    </a:lnTo>
                    <a:lnTo>
                      <a:pt x="8408" y="9498"/>
                    </a:lnTo>
                    <a:lnTo>
                      <a:pt x="8425" y="9489"/>
                    </a:lnTo>
                    <a:lnTo>
                      <a:pt x="8440" y="9478"/>
                    </a:lnTo>
                    <a:lnTo>
                      <a:pt x="8455" y="9464"/>
                    </a:lnTo>
                    <a:lnTo>
                      <a:pt x="8470" y="9448"/>
                    </a:lnTo>
                    <a:lnTo>
                      <a:pt x="8484" y="9430"/>
                    </a:lnTo>
                    <a:lnTo>
                      <a:pt x="8497" y="9410"/>
                    </a:lnTo>
                    <a:lnTo>
                      <a:pt x="8508" y="9391"/>
                    </a:lnTo>
                    <a:lnTo>
                      <a:pt x="8520" y="9373"/>
                    </a:lnTo>
                    <a:lnTo>
                      <a:pt x="8530" y="9356"/>
                    </a:lnTo>
                    <a:lnTo>
                      <a:pt x="8538" y="9339"/>
                    </a:lnTo>
                    <a:lnTo>
                      <a:pt x="8546" y="9322"/>
                    </a:lnTo>
                    <a:lnTo>
                      <a:pt x="8552" y="9307"/>
                    </a:lnTo>
                    <a:lnTo>
                      <a:pt x="8559" y="9293"/>
                    </a:lnTo>
                    <a:lnTo>
                      <a:pt x="8564" y="9279"/>
                    </a:lnTo>
                    <a:lnTo>
                      <a:pt x="8568" y="9265"/>
                    </a:lnTo>
                    <a:lnTo>
                      <a:pt x="8571" y="9253"/>
                    </a:lnTo>
                    <a:lnTo>
                      <a:pt x="8574" y="9241"/>
                    </a:lnTo>
                    <a:lnTo>
                      <a:pt x="8578" y="9218"/>
                    </a:lnTo>
                    <a:lnTo>
                      <a:pt x="8579" y="9199"/>
                    </a:lnTo>
                    <a:lnTo>
                      <a:pt x="8579" y="9182"/>
                    </a:lnTo>
                    <a:lnTo>
                      <a:pt x="8577" y="9166"/>
                    </a:lnTo>
                    <a:lnTo>
                      <a:pt x="8575" y="9154"/>
                    </a:lnTo>
                    <a:lnTo>
                      <a:pt x="8572" y="9144"/>
                    </a:lnTo>
                    <a:lnTo>
                      <a:pt x="8566" y="9131"/>
                    </a:lnTo>
                    <a:lnTo>
                      <a:pt x="8563" y="9126"/>
                    </a:lnTo>
                    <a:lnTo>
                      <a:pt x="7093" y="5587"/>
                    </a:lnTo>
                    <a:lnTo>
                      <a:pt x="7082" y="5581"/>
                    </a:lnTo>
                    <a:lnTo>
                      <a:pt x="7055" y="5565"/>
                    </a:lnTo>
                    <a:lnTo>
                      <a:pt x="7012" y="5541"/>
                    </a:lnTo>
                    <a:lnTo>
                      <a:pt x="6956" y="5509"/>
                    </a:lnTo>
                    <a:lnTo>
                      <a:pt x="6887" y="5472"/>
                    </a:lnTo>
                    <a:lnTo>
                      <a:pt x="6811" y="5430"/>
                    </a:lnTo>
                    <a:lnTo>
                      <a:pt x="6728" y="5385"/>
                    </a:lnTo>
                    <a:lnTo>
                      <a:pt x="6640" y="5339"/>
                    </a:lnTo>
                    <a:lnTo>
                      <a:pt x="6551" y="5293"/>
                    </a:lnTo>
                    <a:lnTo>
                      <a:pt x="6461" y="5248"/>
                    </a:lnTo>
                    <a:lnTo>
                      <a:pt x="6373" y="5206"/>
                    </a:lnTo>
                    <a:lnTo>
                      <a:pt x="6291" y="5168"/>
                    </a:lnTo>
                    <a:lnTo>
                      <a:pt x="6251" y="5152"/>
                    </a:lnTo>
                    <a:lnTo>
                      <a:pt x="6214" y="5137"/>
                    </a:lnTo>
                    <a:lnTo>
                      <a:pt x="6180" y="5124"/>
                    </a:lnTo>
                    <a:lnTo>
                      <a:pt x="6148" y="5112"/>
                    </a:lnTo>
                    <a:lnTo>
                      <a:pt x="6118" y="5103"/>
                    </a:lnTo>
                    <a:lnTo>
                      <a:pt x="6093" y="5097"/>
                    </a:lnTo>
                    <a:lnTo>
                      <a:pt x="6069" y="5092"/>
                    </a:lnTo>
                    <a:lnTo>
                      <a:pt x="6051" y="5091"/>
                    </a:lnTo>
                    <a:lnTo>
                      <a:pt x="6035" y="5093"/>
                    </a:lnTo>
                    <a:lnTo>
                      <a:pt x="6019" y="5098"/>
                    </a:lnTo>
                    <a:lnTo>
                      <a:pt x="6005" y="5106"/>
                    </a:lnTo>
                    <a:lnTo>
                      <a:pt x="5993" y="5118"/>
                    </a:lnTo>
                    <a:lnTo>
                      <a:pt x="5981" y="5133"/>
                    </a:lnTo>
                    <a:lnTo>
                      <a:pt x="5971" y="5150"/>
                    </a:lnTo>
                    <a:lnTo>
                      <a:pt x="5962" y="5169"/>
                    </a:lnTo>
                    <a:lnTo>
                      <a:pt x="5955" y="5191"/>
                    </a:lnTo>
                    <a:lnTo>
                      <a:pt x="5948" y="5214"/>
                    </a:lnTo>
                    <a:lnTo>
                      <a:pt x="5942" y="5239"/>
                    </a:lnTo>
                    <a:lnTo>
                      <a:pt x="5936" y="5265"/>
                    </a:lnTo>
                    <a:lnTo>
                      <a:pt x="5931" y="5293"/>
                    </a:lnTo>
                    <a:lnTo>
                      <a:pt x="5928" y="5322"/>
                    </a:lnTo>
                    <a:lnTo>
                      <a:pt x="5925" y="5351"/>
                    </a:lnTo>
                    <a:lnTo>
                      <a:pt x="5923" y="5381"/>
                    </a:lnTo>
                    <a:lnTo>
                      <a:pt x="5921" y="5411"/>
                    </a:lnTo>
                    <a:lnTo>
                      <a:pt x="5919" y="5471"/>
                    </a:lnTo>
                    <a:lnTo>
                      <a:pt x="5919" y="5529"/>
                    </a:lnTo>
                    <a:lnTo>
                      <a:pt x="5920" y="5583"/>
                    </a:lnTo>
                    <a:lnTo>
                      <a:pt x="5922" y="5632"/>
                    </a:lnTo>
                    <a:lnTo>
                      <a:pt x="5926" y="5704"/>
                    </a:lnTo>
                    <a:lnTo>
                      <a:pt x="5929" y="5732"/>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77" name="Freeform 76"/>
              <p:cNvSpPr>
                <a:spLocks noEditPoints="1"/>
              </p:cNvSpPr>
              <p:nvPr/>
            </p:nvSpPr>
            <p:spPr bwMode="auto">
              <a:xfrm>
                <a:off x="4949635" y="1757772"/>
                <a:ext cx="429112" cy="424671"/>
              </a:xfrm>
              <a:custGeom>
                <a:avLst/>
                <a:gdLst>
                  <a:gd name="T0" fmla="*/ 8110 w 15288"/>
                  <a:gd name="T1" fmla="*/ 5749 h 16016"/>
                  <a:gd name="T2" fmla="*/ 8647 w 15288"/>
                  <a:gd name="T3" fmla="*/ 5930 h 16016"/>
                  <a:gd name="T4" fmla="*/ 9116 w 15288"/>
                  <a:gd name="T5" fmla="*/ 6229 h 16016"/>
                  <a:gd name="T6" fmla="*/ 9499 w 15288"/>
                  <a:gd name="T7" fmla="*/ 6629 h 16016"/>
                  <a:gd name="T8" fmla="*/ 9776 w 15288"/>
                  <a:gd name="T9" fmla="*/ 7110 h 16016"/>
                  <a:gd name="T10" fmla="*/ 9932 w 15288"/>
                  <a:gd name="T11" fmla="*/ 7657 h 16016"/>
                  <a:gd name="T12" fmla="*/ 9946 w 15288"/>
                  <a:gd name="T13" fmla="*/ 8244 h 16016"/>
                  <a:gd name="T14" fmla="*/ 9818 w 15288"/>
                  <a:gd name="T15" fmla="*/ 8801 h 16016"/>
                  <a:gd name="T16" fmla="*/ 9563 w 15288"/>
                  <a:gd name="T17" fmla="*/ 9297 h 16016"/>
                  <a:gd name="T18" fmla="*/ 9200 w 15288"/>
                  <a:gd name="T19" fmla="*/ 9715 h 16016"/>
                  <a:gd name="T20" fmla="*/ 8747 w 15288"/>
                  <a:gd name="T21" fmla="*/ 10035 h 16016"/>
                  <a:gd name="T22" fmla="*/ 8223 w 15288"/>
                  <a:gd name="T23" fmla="*/ 10241 h 16016"/>
                  <a:gd name="T24" fmla="*/ 7644 w 15288"/>
                  <a:gd name="T25" fmla="*/ 10313 h 16016"/>
                  <a:gd name="T26" fmla="*/ 7065 w 15288"/>
                  <a:gd name="T27" fmla="*/ 10241 h 16016"/>
                  <a:gd name="T28" fmla="*/ 6541 w 15288"/>
                  <a:gd name="T29" fmla="*/ 10035 h 16016"/>
                  <a:gd name="T30" fmla="*/ 6088 w 15288"/>
                  <a:gd name="T31" fmla="*/ 9715 h 16016"/>
                  <a:gd name="T32" fmla="*/ 5725 w 15288"/>
                  <a:gd name="T33" fmla="*/ 9297 h 16016"/>
                  <a:gd name="T34" fmla="*/ 5470 w 15288"/>
                  <a:gd name="T35" fmla="*/ 8801 h 16016"/>
                  <a:gd name="T36" fmla="*/ 5342 w 15288"/>
                  <a:gd name="T37" fmla="*/ 8244 h 16016"/>
                  <a:gd name="T38" fmla="*/ 5356 w 15288"/>
                  <a:gd name="T39" fmla="*/ 7657 h 16016"/>
                  <a:gd name="T40" fmla="*/ 5512 w 15288"/>
                  <a:gd name="T41" fmla="*/ 7110 h 16016"/>
                  <a:gd name="T42" fmla="*/ 5789 w 15288"/>
                  <a:gd name="T43" fmla="*/ 6629 h 16016"/>
                  <a:gd name="T44" fmla="*/ 6172 w 15288"/>
                  <a:gd name="T45" fmla="*/ 6229 h 16016"/>
                  <a:gd name="T46" fmla="*/ 6641 w 15288"/>
                  <a:gd name="T47" fmla="*/ 5930 h 16016"/>
                  <a:gd name="T48" fmla="*/ 7178 w 15288"/>
                  <a:gd name="T49" fmla="*/ 5749 h 16016"/>
                  <a:gd name="T50" fmla="*/ 7644 w 15288"/>
                  <a:gd name="T51" fmla="*/ 0 h 16016"/>
                  <a:gd name="T52" fmla="*/ 10046 w 15288"/>
                  <a:gd name="T53" fmla="*/ 5491 h 16016"/>
                  <a:gd name="T54" fmla="*/ 15288 w 15288"/>
                  <a:gd name="T55" fmla="*/ 8008 h 16016"/>
                  <a:gd name="T56" fmla="*/ 10046 w 15288"/>
                  <a:gd name="T57" fmla="*/ 10525 h 16016"/>
                  <a:gd name="T58" fmla="*/ 7644 w 15288"/>
                  <a:gd name="T59" fmla="*/ 16016 h 16016"/>
                  <a:gd name="T60" fmla="*/ 5242 w 15288"/>
                  <a:gd name="T61" fmla="*/ 10525 h 16016"/>
                  <a:gd name="T62" fmla="*/ 0 w 15288"/>
                  <a:gd name="T63" fmla="*/ 8008 h 16016"/>
                  <a:gd name="T64" fmla="*/ 5242 w 15288"/>
                  <a:gd name="T65" fmla="*/ 5491 h 16016"/>
                  <a:gd name="T66" fmla="*/ 7644 w 15288"/>
                  <a:gd name="T67" fmla="*/ 0 h 16016"/>
                  <a:gd name="T68" fmla="*/ 8227 w 15288"/>
                  <a:gd name="T69" fmla="*/ 5185 h 16016"/>
                  <a:gd name="T70" fmla="*/ 8898 w 15288"/>
                  <a:gd name="T71" fmla="*/ 5410 h 16016"/>
                  <a:gd name="T72" fmla="*/ 9484 w 15288"/>
                  <a:gd name="T73" fmla="*/ 5784 h 16016"/>
                  <a:gd name="T74" fmla="*/ 9962 w 15288"/>
                  <a:gd name="T75" fmla="*/ 6284 h 16016"/>
                  <a:gd name="T76" fmla="*/ 10310 w 15288"/>
                  <a:gd name="T77" fmla="*/ 6886 h 16016"/>
                  <a:gd name="T78" fmla="*/ 10502 w 15288"/>
                  <a:gd name="T79" fmla="*/ 7570 h 16016"/>
                  <a:gd name="T80" fmla="*/ 10522 w 15288"/>
                  <a:gd name="T81" fmla="*/ 8302 h 16016"/>
                  <a:gd name="T82" fmla="*/ 10361 w 15288"/>
                  <a:gd name="T83" fmla="*/ 8999 h 16016"/>
                  <a:gd name="T84" fmla="*/ 10042 w 15288"/>
                  <a:gd name="T85" fmla="*/ 9620 h 16016"/>
                  <a:gd name="T86" fmla="*/ 9589 w 15288"/>
                  <a:gd name="T87" fmla="*/ 10141 h 16016"/>
                  <a:gd name="T88" fmla="*/ 9022 w 15288"/>
                  <a:gd name="T89" fmla="*/ 10542 h 16016"/>
                  <a:gd name="T90" fmla="*/ 8366 w 15288"/>
                  <a:gd name="T91" fmla="*/ 10799 h 16016"/>
                  <a:gd name="T92" fmla="*/ 7644 w 15288"/>
                  <a:gd name="T93" fmla="*/ 10890 h 16016"/>
                  <a:gd name="T94" fmla="*/ 6922 w 15288"/>
                  <a:gd name="T95" fmla="*/ 10799 h 16016"/>
                  <a:gd name="T96" fmla="*/ 6266 w 15288"/>
                  <a:gd name="T97" fmla="*/ 10542 h 16016"/>
                  <a:gd name="T98" fmla="*/ 5699 w 15288"/>
                  <a:gd name="T99" fmla="*/ 10141 h 16016"/>
                  <a:gd name="T100" fmla="*/ 5246 w 15288"/>
                  <a:gd name="T101" fmla="*/ 9620 h 16016"/>
                  <a:gd name="T102" fmla="*/ 4927 w 15288"/>
                  <a:gd name="T103" fmla="*/ 8999 h 16016"/>
                  <a:gd name="T104" fmla="*/ 4766 w 15288"/>
                  <a:gd name="T105" fmla="*/ 8302 h 16016"/>
                  <a:gd name="T106" fmla="*/ 4786 w 15288"/>
                  <a:gd name="T107" fmla="*/ 7570 h 16016"/>
                  <a:gd name="T108" fmla="*/ 4978 w 15288"/>
                  <a:gd name="T109" fmla="*/ 6886 h 16016"/>
                  <a:gd name="T110" fmla="*/ 5326 w 15288"/>
                  <a:gd name="T111" fmla="*/ 6284 h 16016"/>
                  <a:gd name="T112" fmla="*/ 5804 w 15288"/>
                  <a:gd name="T113" fmla="*/ 5784 h 16016"/>
                  <a:gd name="T114" fmla="*/ 6390 w 15288"/>
                  <a:gd name="T115" fmla="*/ 5410 h 16016"/>
                  <a:gd name="T116" fmla="*/ 7061 w 15288"/>
                  <a:gd name="T117" fmla="*/ 5185 h 16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88" h="16016">
                    <a:moveTo>
                      <a:pt x="7644" y="5703"/>
                    </a:moveTo>
                    <a:lnTo>
                      <a:pt x="7763" y="5705"/>
                    </a:lnTo>
                    <a:lnTo>
                      <a:pt x="7881" y="5715"/>
                    </a:lnTo>
                    <a:lnTo>
                      <a:pt x="7997" y="5729"/>
                    </a:lnTo>
                    <a:lnTo>
                      <a:pt x="8110" y="5749"/>
                    </a:lnTo>
                    <a:lnTo>
                      <a:pt x="8223" y="5775"/>
                    </a:lnTo>
                    <a:lnTo>
                      <a:pt x="8332" y="5806"/>
                    </a:lnTo>
                    <a:lnTo>
                      <a:pt x="8440" y="5842"/>
                    </a:lnTo>
                    <a:lnTo>
                      <a:pt x="8545" y="5884"/>
                    </a:lnTo>
                    <a:lnTo>
                      <a:pt x="8647" y="5930"/>
                    </a:lnTo>
                    <a:lnTo>
                      <a:pt x="8747" y="5981"/>
                    </a:lnTo>
                    <a:lnTo>
                      <a:pt x="8844" y="6036"/>
                    </a:lnTo>
                    <a:lnTo>
                      <a:pt x="8938" y="6096"/>
                    </a:lnTo>
                    <a:lnTo>
                      <a:pt x="9029" y="6160"/>
                    </a:lnTo>
                    <a:lnTo>
                      <a:pt x="9116" y="6229"/>
                    </a:lnTo>
                    <a:lnTo>
                      <a:pt x="9200" y="6301"/>
                    </a:lnTo>
                    <a:lnTo>
                      <a:pt x="9281" y="6377"/>
                    </a:lnTo>
                    <a:lnTo>
                      <a:pt x="9357" y="6457"/>
                    </a:lnTo>
                    <a:lnTo>
                      <a:pt x="9429" y="6542"/>
                    </a:lnTo>
                    <a:lnTo>
                      <a:pt x="9499" y="6629"/>
                    </a:lnTo>
                    <a:lnTo>
                      <a:pt x="9563" y="6719"/>
                    </a:lnTo>
                    <a:lnTo>
                      <a:pt x="9623" y="6813"/>
                    </a:lnTo>
                    <a:lnTo>
                      <a:pt x="9679" y="6909"/>
                    </a:lnTo>
                    <a:lnTo>
                      <a:pt x="9730" y="7008"/>
                    </a:lnTo>
                    <a:lnTo>
                      <a:pt x="9776" y="7110"/>
                    </a:lnTo>
                    <a:lnTo>
                      <a:pt x="9818" y="7215"/>
                    </a:lnTo>
                    <a:lnTo>
                      <a:pt x="9854" y="7322"/>
                    </a:lnTo>
                    <a:lnTo>
                      <a:pt x="9886" y="7431"/>
                    </a:lnTo>
                    <a:lnTo>
                      <a:pt x="9911" y="7544"/>
                    </a:lnTo>
                    <a:lnTo>
                      <a:pt x="9932" y="7657"/>
                    </a:lnTo>
                    <a:lnTo>
                      <a:pt x="9946" y="7772"/>
                    </a:lnTo>
                    <a:lnTo>
                      <a:pt x="9955" y="7890"/>
                    </a:lnTo>
                    <a:lnTo>
                      <a:pt x="9958" y="8008"/>
                    </a:lnTo>
                    <a:lnTo>
                      <a:pt x="9955" y="8126"/>
                    </a:lnTo>
                    <a:lnTo>
                      <a:pt x="9946" y="8244"/>
                    </a:lnTo>
                    <a:lnTo>
                      <a:pt x="9932" y="8359"/>
                    </a:lnTo>
                    <a:lnTo>
                      <a:pt x="9911" y="8472"/>
                    </a:lnTo>
                    <a:lnTo>
                      <a:pt x="9886" y="8585"/>
                    </a:lnTo>
                    <a:lnTo>
                      <a:pt x="9854" y="8694"/>
                    </a:lnTo>
                    <a:lnTo>
                      <a:pt x="9818" y="8801"/>
                    </a:lnTo>
                    <a:lnTo>
                      <a:pt x="9776" y="8906"/>
                    </a:lnTo>
                    <a:lnTo>
                      <a:pt x="9730" y="9008"/>
                    </a:lnTo>
                    <a:lnTo>
                      <a:pt x="9679" y="9107"/>
                    </a:lnTo>
                    <a:lnTo>
                      <a:pt x="9623" y="9203"/>
                    </a:lnTo>
                    <a:lnTo>
                      <a:pt x="9563" y="9297"/>
                    </a:lnTo>
                    <a:lnTo>
                      <a:pt x="9499" y="9387"/>
                    </a:lnTo>
                    <a:lnTo>
                      <a:pt x="9429" y="9474"/>
                    </a:lnTo>
                    <a:lnTo>
                      <a:pt x="9357" y="9559"/>
                    </a:lnTo>
                    <a:lnTo>
                      <a:pt x="9281" y="9639"/>
                    </a:lnTo>
                    <a:lnTo>
                      <a:pt x="9200" y="9715"/>
                    </a:lnTo>
                    <a:lnTo>
                      <a:pt x="9116" y="9787"/>
                    </a:lnTo>
                    <a:lnTo>
                      <a:pt x="9029" y="9856"/>
                    </a:lnTo>
                    <a:lnTo>
                      <a:pt x="8938" y="9920"/>
                    </a:lnTo>
                    <a:lnTo>
                      <a:pt x="8844" y="9980"/>
                    </a:lnTo>
                    <a:lnTo>
                      <a:pt x="8747" y="10035"/>
                    </a:lnTo>
                    <a:lnTo>
                      <a:pt x="8647" y="10086"/>
                    </a:lnTo>
                    <a:lnTo>
                      <a:pt x="8545" y="10132"/>
                    </a:lnTo>
                    <a:lnTo>
                      <a:pt x="8440" y="10174"/>
                    </a:lnTo>
                    <a:lnTo>
                      <a:pt x="8332" y="10210"/>
                    </a:lnTo>
                    <a:lnTo>
                      <a:pt x="8223" y="10241"/>
                    </a:lnTo>
                    <a:lnTo>
                      <a:pt x="8110" y="10267"/>
                    </a:lnTo>
                    <a:lnTo>
                      <a:pt x="7997" y="10287"/>
                    </a:lnTo>
                    <a:lnTo>
                      <a:pt x="7881" y="10301"/>
                    </a:lnTo>
                    <a:lnTo>
                      <a:pt x="7763" y="10311"/>
                    </a:lnTo>
                    <a:lnTo>
                      <a:pt x="7644" y="10313"/>
                    </a:lnTo>
                    <a:lnTo>
                      <a:pt x="7525" y="10311"/>
                    </a:lnTo>
                    <a:lnTo>
                      <a:pt x="7407" y="10301"/>
                    </a:lnTo>
                    <a:lnTo>
                      <a:pt x="7291" y="10287"/>
                    </a:lnTo>
                    <a:lnTo>
                      <a:pt x="7178" y="10267"/>
                    </a:lnTo>
                    <a:lnTo>
                      <a:pt x="7065" y="10241"/>
                    </a:lnTo>
                    <a:lnTo>
                      <a:pt x="6956" y="10210"/>
                    </a:lnTo>
                    <a:lnTo>
                      <a:pt x="6848" y="10174"/>
                    </a:lnTo>
                    <a:lnTo>
                      <a:pt x="6743" y="10132"/>
                    </a:lnTo>
                    <a:lnTo>
                      <a:pt x="6641" y="10086"/>
                    </a:lnTo>
                    <a:lnTo>
                      <a:pt x="6541" y="10035"/>
                    </a:lnTo>
                    <a:lnTo>
                      <a:pt x="6444" y="9980"/>
                    </a:lnTo>
                    <a:lnTo>
                      <a:pt x="6350" y="9920"/>
                    </a:lnTo>
                    <a:lnTo>
                      <a:pt x="6259" y="9856"/>
                    </a:lnTo>
                    <a:lnTo>
                      <a:pt x="6172" y="9787"/>
                    </a:lnTo>
                    <a:lnTo>
                      <a:pt x="6088" y="9715"/>
                    </a:lnTo>
                    <a:lnTo>
                      <a:pt x="6007" y="9639"/>
                    </a:lnTo>
                    <a:lnTo>
                      <a:pt x="5931" y="9559"/>
                    </a:lnTo>
                    <a:lnTo>
                      <a:pt x="5859" y="9474"/>
                    </a:lnTo>
                    <a:lnTo>
                      <a:pt x="5789" y="9387"/>
                    </a:lnTo>
                    <a:lnTo>
                      <a:pt x="5725" y="9297"/>
                    </a:lnTo>
                    <a:lnTo>
                      <a:pt x="5665" y="9203"/>
                    </a:lnTo>
                    <a:lnTo>
                      <a:pt x="5609" y="9107"/>
                    </a:lnTo>
                    <a:lnTo>
                      <a:pt x="5558" y="9008"/>
                    </a:lnTo>
                    <a:lnTo>
                      <a:pt x="5512" y="8906"/>
                    </a:lnTo>
                    <a:lnTo>
                      <a:pt x="5470" y="8801"/>
                    </a:lnTo>
                    <a:lnTo>
                      <a:pt x="5434" y="8694"/>
                    </a:lnTo>
                    <a:lnTo>
                      <a:pt x="5402" y="8585"/>
                    </a:lnTo>
                    <a:lnTo>
                      <a:pt x="5377" y="8472"/>
                    </a:lnTo>
                    <a:lnTo>
                      <a:pt x="5356" y="8359"/>
                    </a:lnTo>
                    <a:lnTo>
                      <a:pt x="5342" y="8244"/>
                    </a:lnTo>
                    <a:lnTo>
                      <a:pt x="5333" y="8126"/>
                    </a:lnTo>
                    <a:lnTo>
                      <a:pt x="5330" y="8008"/>
                    </a:lnTo>
                    <a:lnTo>
                      <a:pt x="5333" y="7890"/>
                    </a:lnTo>
                    <a:lnTo>
                      <a:pt x="5342" y="7772"/>
                    </a:lnTo>
                    <a:lnTo>
                      <a:pt x="5356" y="7657"/>
                    </a:lnTo>
                    <a:lnTo>
                      <a:pt x="5377" y="7544"/>
                    </a:lnTo>
                    <a:lnTo>
                      <a:pt x="5402" y="7431"/>
                    </a:lnTo>
                    <a:lnTo>
                      <a:pt x="5434" y="7322"/>
                    </a:lnTo>
                    <a:lnTo>
                      <a:pt x="5470" y="7215"/>
                    </a:lnTo>
                    <a:lnTo>
                      <a:pt x="5512" y="7110"/>
                    </a:lnTo>
                    <a:lnTo>
                      <a:pt x="5558" y="7008"/>
                    </a:lnTo>
                    <a:lnTo>
                      <a:pt x="5609" y="6909"/>
                    </a:lnTo>
                    <a:lnTo>
                      <a:pt x="5665" y="6813"/>
                    </a:lnTo>
                    <a:lnTo>
                      <a:pt x="5725" y="6719"/>
                    </a:lnTo>
                    <a:lnTo>
                      <a:pt x="5789" y="6629"/>
                    </a:lnTo>
                    <a:lnTo>
                      <a:pt x="5859" y="6542"/>
                    </a:lnTo>
                    <a:lnTo>
                      <a:pt x="5931" y="6457"/>
                    </a:lnTo>
                    <a:lnTo>
                      <a:pt x="6007" y="6377"/>
                    </a:lnTo>
                    <a:lnTo>
                      <a:pt x="6088" y="6301"/>
                    </a:lnTo>
                    <a:lnTo>
                      <a:pt x="6172" y="6229"/>
                    </a:lnTo>
                    <a:lnTo>
                      <a:pt x="6259" y="6160"/>
                    </a:lnTo>
                    <a:lnTo>
                      <a:pt x="6350" y="6096"/>
                    </a:lnTo>
                    <a:lnTo>
                      <a:pt x="6444" y="6036"/>
                    </a:lnTo>
                    <a:lnTo>
                      <a:pt x="6541" y="5981"/>
                    </a:lnTo>
                    <a:lnTo>
                      <a:pt x="6641" y="5930"/>
                    </a:lnTo>
                    <a:lnTo>
                      <a:pt x="6743" y="5884"/>
                    </a:lnTo>
                    <a:lnTo>
                      <a:pt x="6848" y="5842"/>
                    </a:lnTo>
                    <a:lnTo>
                      <a:pt x="6956" y="5806"/>
                    </a:lnTo>
                    <a:lnTo>
                      <a:pt x="7065" y="5775"/>
                    </a:lnTo>
                    <a:lnTo>
                      <a:pt x="7178" y="5749"/>
                    </a:lnTo>
                    <a:lnTo>
                      <a:pt x="7291" y="5729"/>
                    </a:lnTo>
                    <a:lnTo>
                      <a:pt x="7407" y="5715"/>
                    </a:lnTo>
                    <a:lnTo>
                      <a:pt x="7525" y="5705"/>
                    </a:lnTo>
                    <a:lnTo>
                      <a:pt x="7644" y="5703"/>
                    </a:lnTo>
                    <a:close/>
                    <a:moveTo>
                      <a:pt x="7644" y="0"/>
                    </a:moveTo>
                    <a:lnTo>
                      <a:pt x="8174" y="4492"/>
                    </a:lnTo>
                    <a:lnTo>
                      <a:pt x="10006" y="391"/>
                    </a:lnTo>
                    <a:lnTo>
                      <a:pt x="9186" y="4837"/>
                    </a:lnTo>
                    <a:lnTo>
                      <a:pt x="12137" y="1529"/>
                    </a:lnTo>
                    <a:lnTo>
                      <a:pt x="10046" y="5491"/>
                    </a:lnTo>
                    <a:lnTo>
                      <a:pt x="13827" y="3300"/>
                    </a:lnTo>
                    <a:lnTo>
                      <a:pt x="10671" y="6392"/>
                    </a:lnTo>
                    <a:lnTo>
                      <a:pt x="14913" y="5534"/>
                    </a:lnTo>
                    <a:lnTo>
                      <a:pt x="11000" y="7450"/>
                    </a:lnTo>
                    <a:lnTo>
                      <a:pt x="15288" y="8008"/>
                    </a:lnTo>
                    <a:lnTo>
                      <a:pt x="11000" y="8565"/>
                    </a:lnTo>
                    <a:lnTo>
                      <a:pt x="14913" y="10482"/>
                    </a:lnTo>
                    <a:lnTo>
                      <a:pt x="10671" y="9624"/>
                    </a:lnTo>
                    <a:lnTo>
                      <a:pt x="13827" y="12715"/>
                    </a:lnTo>
                    <a:lnTo>
                      <a:pt x="10046" y="10525"/>
                    </a:lnTo>
                    <a:lnTo>
                      <a:pt x="12137" y="14487"/>
                    </a:lnTo>
                    <a:lnTo>
                      <a:pt x="9186" y="11179"/>
                    </a:lnTo>
                    <a:lnTo>
                      <a:pt x="10006" y="15624"/>
                    </a:lnTo>
                    <a:lnTo>
                      <a:pt x="8174" y="11524"/>
                    </a:lnTo>
                    <a:lnTo>
                      <a:pt x="7644" y="16016"/>
                    </a:lnTo>
                    <a:lnTo>
                      <a:pt x="7112" y="11524"/>
                    </a:lnTo>
                    <a:lnTo>
                      <a:pt x="5282" y="15624"/>
                    </a:lnTo>
                    <a:lnTo>
                      <a:pt x="6102" y="11179"/>
                    </a:lnTo>
                    <a:lnTo>
                      <a:pt x="3151" y="14487"/>
                    </a:lnTo>
                    <a:lnTo>
                      <a:pt x="5242" y="10525"/>
                    </a:lnTo>
                    <a:lnTo>
                      <a:pt x="1460" y="12715"/>
                    </a:lnTo>
                    <a:lnTo>
                      <a:pt x="4617" y="9624"/>
                    </a:lnTo>
                    <a:lnTo>
                      <a:pt x="375" y="10482"/>
                    </a:lnTo>
                    <a:lnTo>
                      <a:pt x="4288" y="8565"/>
                    </a:lnTo>
                    <a:lnTo>
                      <a:pt x="0" y="8008"/>
                    </a:lnTo>
                    <a:lnTo>
                      <a:pt x="4288" y="7450"/>
                    </a:lnTo>
                    <a:lnTo>
                      <a:pt x="375" y="5534"/>
                    </a:lnTo>
                    <a:lnTo>
                      <a:pt x="4617" y="6392"/>
                    </a:lnTo>
                    <a:lnTo>
                      <a:pt x="1460" y="3300"/>
                    </a:lnTo>
                    <a:lnTo>
                      <a:pt x="5242" y="5491"/>
                    </a:lnTo>
                    <a:lnTo>
                      <a:pt x="3151" y="1529"/>
                    </a:lnTo>
                    <a:lnTo>
                      <a:pt x="6102" y="4837"/>
                    </a:lnTo>
                    <a:lnTo>
                      <a:pt x="5282" y="391"/>
                    </a:lnTo>
                    <a:lnTo>
                      <a:pt x="7112" y="4492"/>
                    </a:lnTo>
                    <a:lnTo>
                      <a:pt x="7644" y="0"/>
                    </a:lnTo>
                    <a:close/>
                    <a:moveTo>
                      <a:pt x="7644" y="5126"/>
                    </a:moveTo>
                    <a:lnTo>
                      <a:pt x="7793" y="5130"/>
                    </a:lnTo>
                    <a:lnTo>
                      <a:pt x="7939" y="5141"/>
                    </a:lnTo>
                    <a:lnTo>
                      <a:pt x="8084" y="5160"/>
                    </a:lnTo>
                    <a:lnTo>
                      <a:pt x="8227" y="5185"/>
                    </a:lnTo>
                    <a:lnTo>
                      <a:pt x="8366" y="5217"/>
                    </a:lnTo>
                    <a:lnTo>
                      <a:pt x="8504" y="5256"/>
                    </a:lnTo>
                    <a:lnTo>
                      <a:pt x="8639" y="5301"/>
                    </a:lnTo>
                    <a:lnTo>
                      <a:pt x="8770" y="5352"/>
                    </a:lnTo>
                    <a:lnTo>
                      <a:pt x="8898" y="5410"/>
                    </a:lnTo>
                    <a:lnTo>
                      <a:pt x="9022" y="5474"/>
                    </a:lnTo>
                    <a:lnTo>
                      <a:pt x="9144" y="5544"/>
                    </a:lnTo>
                    <a:lnTo>
                      <a:pt x="9262" y="5619"/>
                    </a:lnTo>
                    <a:lnTo>
                      <a:pt x="9374" y="5699"/>
                    </a:lnTo>
                    <a:lnTo>
                      <a:pt x="9484" y="5784"/>
                    </a:lnTo>
                    <a:lnTo>
                      <a:pt x="9589" y="5875"/>
                    </a:lnTo>
                    <a:lnTo>
                      <a:pt x="9690" y="5970"/>
                    </a:lnTo>
                    <a:lnTo>
                      <a:pt x="9785" y="6070"/>
                    </a:lnTo>
                    <a:lnTo>
                      <a:pt x="9877" y="6175"/>
                    </a:lnTo>
                    <a:lnTo>
                      <a:pt x="9962" y="6284"/>
                    </a:lnTo>
                    <a:lnTo>
                      <a:pt x="10042" y="6396"/>
                    </a:lnTo>
                    <a:lnTo>
                      <a:pt x="10118" y="6514"/>
                    </a:lnTo>
                    <a:lnTo>
                      <a:pt x="10187" y="6635"/>
                    </a:lnTo>
                    <a:lnTo>
                      <a:pt x="10251" y="6759"/>
                    </a:lnTo>
                    <a:lnTo>
                      <a:pt x="10310" y="6886"/>
                    </a:lnTo>
                    <a:lnTo>
                      <a:pt x="10361" y="7017"/>
                    </a:lnTo>
                    <a:lnTo>
                      <a:pt x="10406" y="7151"/>
                    </a:lnTo>
                    <a:lnTo>
                      <a:pt x="10445" y="7288"/>
                    </a:lnTo>
                    <a:lnTo>
                      <a:pt x="10477" y="7427"/>
                    </a:lnTo>
                    <a:lnTo>
                      <a:pt x="10502" y="7570"/>
                    </a:lnTo>
                    <a:lnTo>
                      <a:pt x="10522" y="7714"/>
                    </a:lnTo>
                    <a:lnTo>
                      <a:pt x="10533" y="7860"/>
                    </a:lnTo>
                    <a:lnTo>
                      <a:pt x="10537" y="8008"/>
                    </a:lnTo>
                    <a:lnTo>
                      <a:pt x="10533" y="8156"/>
                    </a:lnTo>
                    <a:lnTo>
                      <a:pt x="10522" y="8302"/>
                    </a:lnTo>
                    <a:lnTo>
                      <a:pt x="10502" y="8446"/>
                    </a:lnTo>
                    <a:lnTo>
                      <a:pt x="10477" y="8589"/>
                    </a:lnTo>
                    <a:lnTo>
                      <a:pt x="10445" y="8728"/>
                    </a:lnTo>
                    <a:lnTo>
                      <a:pt x="10406" y="8865"/>
                    </a:lnTo>
                    <a:lnTo>
                      <a:pt x="10361" y="8999"/>
                    </a:lnTo>
                    <a:lnTo>
                      <a:pt x="10310" y="9130"/>
                    </a:lnTo>
                    <a:lnTo>
                      <a:pt x="10251" y="9257"/>
                    </a:lnTo>
                    <a:lnTo>
                      <a:pt x="10187" y="9381"/>
                    </a:lnTo>
                    <a:lnTo>
                      <a:pt x="10118" y="9502"/>
                    </a:lnTo>
                    <a:lnTo>
                      <a:pt x="10042" y="9620"/>
                    </a:lnTo>
                    <a:lnTo>
                      <a:pt x="9962" y="9732"/>
                    </a:lnTo>
                    <a:lnTo>
                      <a:pt x="9877" y="9841"/>
                    </a:lnTo>
                    <a:lnTo>
                      <a:pt x="9785" y="9946"/>
                    </a:lnTo>
                    <a:lnTo>
                      <a:pt x="9690" y="10046"/>
                    </a:lnTo>
                    <a:lnTo>
                      <a:pt x="9589" y="10141"/>
                    </a:lnTo>
                    <a:lnTo>
                      <a:pt x="9484" y="10232"/>
                    </a:lnTo>
                    <a:lnTo>
                      <a:pt x="9374" y="10317"/>
                    </a:lnTo>
                    <a:lnTo>
                      <a:pt x="9262" y="10397"/>
                    </a:lnTo>
                    <a:lnTo>
                      <a:pt x="9144" y="10472"/>
                    </a:lnTo>
                    <a:lnTo>
                      <a:pt x="9022" y="10542"/>
                    </a:lnTo>
                    <a:lnTo>
                      <a:pt x="8898" y="10606"/>
                    </a:lnTo>
                    <a:lnTo>
                      <a:pt x="8770" y="10664"/>
                    </a:lnTo>
                    <a:lnTo>
                      <a:pt x="8639" y="10715"/>
                    </a:lnTo>
                    <a:lnTo>
                      <a:pt x="8504" y="10760"/>
                    </a:lnTo>
                    <a:lnTo>
                      <a:pt x="8366" y="10799"/>
                    </a:lnTo>
                    <a:lnTo>
                      <a:pt x="8227" y="10831"/>
                    </a:lnTo>
                    <a:lnTo>
                      <a:pt x="8084" y="10856"/>
                    </a:lnTo>
                    <a:lnTo>
                      <a:pt x="7939" y="10875"/>
                    </a:lnTo>
                    <a:lnTo>
                      <a:pt x="7793" y="10886"/>
                    </a:lnTo>
                    <a:lnTo>
                      <a:pt x="7644" y="10890"/>
                    </a:lnTo>
                    <a:lnTo>
                      <a:pt x="7495" y="10886"/>
                    </a:lnTo>
                    <a:lnTo>
                      <a:pt x="7349" y="10875"/>
                    </a:lnTo>
                    <a:lnTo>
                      <a:pt x="7204" y="10856"/>
                    </a:lnTo>
                    <a:lnTo>
                      <a:pt x="7061" y="10831"/>
                    </a:lnTo>
                    <a:lnTo>
                      <a:pt x="6922" y="10799"/>
                    </a:lnTo>
                    <a:lnTo>
                      <a:pt x="6784" y="10760"/>
                    </a:lnTo>
                    <a:lnTo>
                      <a:pt x="6649" y="10715"/>
                    </a:lnTo>
                    <a:lnTo>
                      <a:pt x="6518" y="10664"/>
                    </a:lnTo>
                    <a:lnTo>
                      <a:pt x="6390" y="10606"/>
                    </a:lnTo>
                    <a:lnTo>
                      <a:pt x="6266" y="10542"/>
                    </a:lnTo>
                    <a:lnTo>
                      <a:pt x="6144" y="10472"/>
                    </a:lnTo>
                    <a:lnTo>
                      <a:pt x="6026" y="10397"/>
                    </a:lnTo>
                    <a:lnTo>
                      <a:pt x="5914" y="10317"/>
                    </a:lnTo>
                    <a:lnTo>
                      <a:pt x="5804" y="10232"/>
                    </a:lnTo>
                    <a:lnTo>
                      <a:pt x="5699" y="10141"/>
                    </a:lnTo>
                    <a:lnTo>
                      <a:pt x="5598" y="10046"/>
                    </a:lnTo>
                    <a:lnTo>
                      <a:pt x="5503" y="9946"/>
                    </a:lnTo>
                    <a:lnTo>
                      <a:pt x="5411" y="9841"/>
                    </a:lnTo>
                    <a:lnTo>
                      <a:pt x="5326" y="9732"/>
                    </a:lnTo>
                    <a:lnTo>
                      <a:pt x="5246" y="9620"/>
                    </a:lnTo>
                    <a:lnTo>
                      <a:pt x="5170" y="9502"/>
                    </a:lnTo>
                    <a:lnTo>
                      <a:pt x="5101" y="9381"/>
                    </a:lnTo>
                    <a:lnTo>
                      <a:pt x="5037" y="9257"/>
                    </a:lnTo>
                    <a:lnTo>
                      <a:pt x="4978" y="9130"/>
                    </a:lnTo>
                    <a:lnTo>
                      <a:pt x="4927" y="8999"/>
                    </a:lnTo>
                    <a:lnTo>
                      <a:pt x="4882" y="8865"/>
                    </a:lnTo>
                    <a:lnTo>
                      <a:pt x="4843" y="8728"/>
                    </a:lnTo>
                    <a:lnTo>
                      <a:pt x="4811" y="8589"/>
                    </a:lnTo>
                    <a:lnTo>
                      <a:pt x="4786" y="8446"/>
                    </a:lnTo>
                    <a:lnTo>
                      <a:pt x="4766" y="8302"/>
                    </a:lnTo>
                    <a:lnTo>
                      <a:pt x="4755" y="8156"/>
                    </a:lnTo>
                    <a:lnTo>
                      <a:pt x="4751" y="8008"/>
                    </a:lnTo>
                    <a:lnTo>
                      <a:pt x="4755" y="7860"/>
                    </a:lnTo>
                    <a:lnTo>
                      <a:pt x="4766" y="7714"/>
                    </a:lnTo>
                    <a:lnTo>
                      <a:pt x="4786" y="7570"/>
                    </a:lnTo>
                    <a:lnTo>
                      <a:pt x="4811" y="7427"/>
                    </a:lnTo>
                    <a:lnTo>
                      <a:pt x="4843" y="7288"/>
                    </a:lnTo>
                    <a:lnTo>
                      <a:pt x="4882" y="7151"/>
                    </a:lnTo>
                    <a:lnTo>
                      <a:pt x="4927" y="7017"/>
                    </a:lnTo>
                    <a:lnTo>
                      <a:pt x="4978" y="6886"/>
                    </a:lnTo>
                    <a:lnTo>
                      <a:pt x="5037" y="6759"/>
                    </a:lnTo>
                    <a:lnTo>
                      <a:pt x="5101" y="6635"/>
                    </a:lnTo>
                    <a:lnTo>
                      <a:pt x="5170" y="6514"/>
                    </a:lnTo>
                    <a:lnTo>
                      <a:pt x="5246" y="6396"/>
                    </a:lnTo>
                    <a:lnTo>
                      <a:pt x="5326" y="6284"/>
                    </a:lnTo>
                    <a:lnTo>
                      <a:pt x="5411" y="6175"/>
                    </a:lnTo>
                    <a:lnTo>
                      <a:pt x="5503" y="6070"/>
                    </a:lnTo>
                    <a:lnTo>
                      <a:pt x="5598" y="5970"/>
                    </a:lnTo>
                    <a:lnTo>
                      <a:pt x="5699" y="5875"/>
                    </a:lnTo>
                    <a:lnTo>
                      <a:pt x="5804" y="5784"/>
                    </a:lnTo>
                    <a:lnTo>
                      <a:pt x="5914" y="5699"/>
                    </a:lnTo>
                    <a:lnTo>
                      <a:pt x="6026" y="5619"/>
                    </a:lnTo>
                    <a:lnTo>
                      <a:pt x="6144" y="5544"/>
                    </a:lnTo>
                    <a:lnTo>
                      <a:pt x="6266" y="5474"/>
                    </a:lnTo>
                    <a:lnTo>
                      <a:pt x="6390" y="5410"/>
                    </a:lnTo>
                    <a:lnTo>
                      <a:pt x="6518" y="5352"/>
                    </a:lnTo>
                    <a:lnTo>
                      <a:pt x="6649" y="5301"/>
                    </a:lnTo>
                    <a:lnTo>
                      <a:pt x="6784" y="5256"/>
                    </a:lnTo>
                    <a:lnTo>
                      <a:pt x="6922" y="5217"/>
                    </a:lnTo>
                    <a:lnTo>
                      <a:pt x="7061" y="5185"/>
                    </a:lnTo>
                    <a:lnTo>
                      <a:pt x="7204" y="5160"/>
                    </a:lnTo>
                    <a:lnTo>
                      <a:pt x="7349" y="5141"/>
                    </a:lnTo>
                    <a:lnTo>
                      <a:pt x="7495" y="5130"/>
                    </a:lnTo>
                    <a:lnTo>
                      <a:pt x="7644" y="5126"/>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78" name="Group 77"/>
          <p:cNvGrpSpPr/>
          <p:nvPr/>
        </p:nvGrpSpPr>
        <p:grpSpPr>
          <a:xfrm>
            <a:off x="5564370" y="3630609"/>
            <a:ext cx="1003204" cy="752403"/>
            <a:chOff x="4220256" y="2863104"/>
            <a:chExt cx="752403" cy="752403"/>
          </a:xfrm>
        </p:grpSpPr>
        <p:sp>
          <p:nvSpPr>
            <p:cNvPr id="79" name="Oval 78"/>
            <p:cNvSpPr/>
            <p:nvPr/>
          </p:nvSpPr>
          <p:spPr>
            <a:xfrm flipH="1" flipV="1">
              <a:off x="4220256" y="2863104"/>
              <a:ext cx="752403" cy="752403"/>
            </a:xfrm>
            <a:prstGeom prst="ellipse">
              <a:avLst/>
            </a:prstGeom>
            <a:solidFill>
              <a:srgbClr val="FFFFFF"/>
            </a:solidFill>
            <a:ln w="57150" cap="flat" cmpd="sng" algn="ctr">
              <a:solidFill>
                <a:srgbClr val="FFCE33"/>
              </a:solidFill>
              <a:prstDash val="solid"/>
            </a:ln>
            <a:effectLst/>
          </p:spPr>
          <p:txBody>
            <a:bodyPr rtlCol="0" anchor="ctr"/>
            <a:lstStyle/>
            <a:p>
              <a:pPr algn="ctr">
                <a:defRPr/>
              </a:pPr>
              <a:endParaRPr lang="en-US" sz="2400" kern="0" dirty="0">
                <a:solidFill>
                  <a:srgbClr val="FFFFFF"/>
                </a:solidFill>
              </a:endParaRPr>
            </a:p>
          </p:txBody>
        </p:sp>
        <p:grpSp>
          <p:nvGrpSpPr>
            <p:cNvPr id="80" name="Group 991"/>
            <p:cNvGrpSpPr>
              <a:grpSpLocks noChangeAspect="1"/>
            </p:cNvGrpSpPr>
            <p:nvPr/>
          </p:nvGrpSpPr>
          <p:grpSpPr bwMode="auto">
            <a:xfrm>
              <a:off x="4389154" y="3101532"/>
              <a:ext cx="414549" cy="275546"/>
              <a:chOff x="3487" y="1737"/>
              <a:chExt cx="504" cy="335"/>
            </a:xfrm>
            <a:solidFill>
              <a:srgbClr val="7F7F7F">
                <a:lumMod val="75000"/>
              </a:srgbClr>
            </a:solidFill>
          </p:grpSpPr>
          <p:sp>
            <p:nvSpPr>
              <p:cNvPr id="81" name="Freeform 993"/>
              <p:cNvSpPr>
                <a:spLocks/>
              </p:cNvSpPr>
              <p:nvPr/>
            </p:nvSpPr>
            <p:spPr bwMode="auto">
              <a:xfrm>
                <a:off x="3501" y="1884"/>
                <a:ext cx="56" cy="188"/>
              </a:xfrm>
              <a:custGeom>
                <a:avLst/>
                <a:gdLst>
                  <a:gd name="T0" fmla="*/ 130 w 390"/>
                  <a:gd name="T1" fmla="*/ 0 h 1318"/>
                  <a:gd name="T2" fmla="*/ 261 w 390"/>
                  <a:gd name="T3" fmla="*/ 58 h 1318"/>
                  <a:gd name="T4" fmla="*/ 261 w 390"/>
                  <a:gd name="T5" fmla="*/ 833 h 1318"/>
                  <a:gd name="T6" fmla="*/ 390 w 390"/>
                  <a:gd name="T7" fmla="*/ 1318 h 1318"/>
                  <a:gd name="T8" fmla="*/ 0 w 390"/>
                  <a:gd name="T9" fmla="*/ 1318 h 1318"/>
                  <a:gd name="T10" fmla="*/ 130 w 390"/>
                  <a:gd name="T11" fmla="*/ 840 h 1318"/>
                  <a:gd name="T12" fmla="*/ 130 w 390"/>
                  <a:gd name="T13" fmla="*/ 0 h 1318"/>
                </a:gdLst>
                <a:ahLst/>
                <a:cxnLst>
                  <a:cxn ang="0">
                    <a:pos x="T0" y="T1"/>
                  </a:cxn>
                  <a:cxn ang="0">
                    <a:pos x="T2" y="T3"/>
                  </a:cxn>
                  <a:cxn ang="0">
                    <a:pos x="T4" y="T5"/>
                  </a:cxn>
                  <a:cxn ang="0">
                    <a:pos x="T6" y="T7"/>
                  </a:cxn>
                  <a:cxn ang="0">
                    <a:pos x="T8" y="T9"/>
                  </a:cxn>
                  <a:cxn ang="0">
                    <a:pos x="T10" y="T11"/>
                  </a:cxn>
                  <a:cxn ang="0">
                    <a:pos x="T12" y="T13"/>
                  </a:cxn>
                </a:cxnLst>
                <a:rect l="0" t="0" r="r" b="b"/>
                <a:pathLst>
                  <a:path w="390" h="1318">
                    <a:moveTo>
                      <a:pt x="130" y="0"/>
                    </a:moveTo>
                    <a:lnTo>
                      <a:pt x="261" y="58"/>
                    </a:lnTo>
                    <a:lnTo>
                      <a:pt x="261" y="833"/>
                    </a:lnTo>
                    <a:lnTo>
                      <a:pt x="390" y="1318"/>
                    </a:lnTo>
                    <a:lnTo>
                      <a:pt x="0" y="1318"/>
                    </a:lnTo>
                    <a:lnTo>
                      <a:pt x="130" y="840"/>
                    </a:lnTo>
                    <a:lnTo>
                      <a:pt x="13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82" name="Freeform 994"/>
              <p:cNvSpPr>
                <a:spLocks/>
              </p:cNvSpPr>
              <p:nvPr/>
            </p:nvSpPr>
            <p:spPr bwMode="auto">
              <a:xfrm>
                <a:off x="3487" y="1737"/>
                <a:ext cx="504" cy="223"/>
              </a:xfrm>
              <a:custGeom>
                <a:avLst/>
                <a:gdLst>
                  <a:gd name="T0" fmla="*/ 1764 w 3529"/>
                  <a:gd name="T1" fmla="*/ 0 h 1561"/>
                  <a:gd name="T2" fmla="*/ 3529 w 3529"/>
                  <a:gd name="T3" fmla="*/ 783 h 1561"/>
                  <a:gd name="T4" fmla="*/ 2721 w 3529"/>
                  <a:gd name="T5" fmla="*/ 1138 h 1561"/>
                  <a:gd name="T6" fmla="*/ 1764 w 3529"/>
                  <a:gd name="T7" fmla="*/ 1561 h 1561"/>
                  <a:gd name="T8" fmla="*/ 808 w 3529"/>
                  <a:gd name="T9" fmla="*/ 1138 h 1561"/>
                  <a:gd name="T10" fmla="*/ 358 w 3529"/>
                  <a:gd name="T11" fmla="*/ 939 h 1561"/>
                  <a:gd name="T12" fmla="*/ 227 w 3529"/>
                  <a:gd name="T13" fmla="*/ 880 h 1561"/>
                  <a:gd name="T14" fmla="*/ 0 w 3529"/>
                  <a:gd name="T15" fmla="*/ 783 h 1561"/>
                  <a:gd name="T16" fmla="*/ 224 w 3529"/>
                  <a:gd name="T17" fmla="*/ 681 h 1561"/>
                  <a:gd name="T18" fmla="*/ 1764 w 3529"/>
                  <a:gd name="T19" fmla="*/ 0 h 1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9" h="1561">
                    <a:moveTo>
                      <a:pt x="1764" y="0"/>
                    </a:moveTo>
                    <a:lnTo>
                      <a:pt x="3529" y="783"/>
                    </a:lnTo>
                    <a:lnTo>
                      <a:pt x="2721" y="1138"/>
                    </a:lnTo>
                    <a:lnTo>
                      <a:pt x="1764" y="1561"/>
                    </a:lnTo>
                    <a:lnTo>
                      <a:pt x="808" y="1138"/>
                    </a:lnTo>
                    <a:lnTo>
                      <a:pt x="358" y="939"/>
                    </a:lnTo>
                    <a:lnTo>
                      <a:pt x="227" y="880"/>
                    </a:lnTo>
                    <a:lnTo>
                      <a:pt x="0" y="783"/>
                    </a:lnTo>
                    <a:lnTo>
                      <a:pt x="224" y="681"/>
                    </a:lnTo>
                    <a:lnTo>
                      <a:pt x="176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83" name="Freeform 995"/>
              <p:cNvSpPr>
                <a:spLocks/>
              </p:cNvSpPr>
              <p:nvPr/>
            </p:nvSpPr>
            <p:spPr bwMode="auto">
              <a:xfrm>
                <a:off x="3574" y="1916"/>
                <a:ext cx="330" cy="133"/>
              </a:xfrm>
              <a:custGeom>
                <a:avLst/>
                <a:gdLst>
                  <a:gd name="T0" fmla="*/ 118 w 2315"/>
                  <a:gd name="T1" fmla="*/ 0 h 930"/>
                  <a:gd name="T2" fmla="*/ 1157 w 2315"/>
                  <a:gd name="T3" fmla="*/ 456 h 930"/>
                  <a:gd name="T4" fmla="*/ 2193 w 2315"/>
                  <a:gd name="T5" fmla="*/ 0 h 930"/>
                  <a:gd name="T6" fmla="*/ 2222 w 2315"/>
                  <a:gd name="T7" fmla="*/ 49 h 930"/>
                  <a:gd name="T8" fmla="*/ 2245 w 2315"/>
                  <a:gd name="T9" fmla="*/ 101 h 930"/>
                  <a:gd name="T10" fmla="*/ 2267 w 2315"/>
                  <a:gd name="T11" fmla="*/ 155 h 930"/>
                  <a:gd name="T12" fmla="*/ 2284 w 2315"/>
                  <a:gd name="T13" fmla="*/ 212 h 930"/>
                  <a:gd name="T14" fmla="*/ 2298 w 2315"/>
                  <a:gd name="T15" fmla="*/ 272 h 930"/>
                  <a:gd name="T16" fmla="*/ 2308 w 2315"/>
                  <a:gd name="T17" fmla="*/ 335 h 930"/>
                  <a:gd name="T18" fmla="*/ 2313 w 2315"/>
                  <a:gd name="T19" fmla="*/ 401 h 930"/>
                  <a:gd name="T20" fmla="*/ 2315 w 2315"/>
                  <a:gd name="T21" fmla="*/ 470 h 930"/>
                  <a:gd name="T22" fmla="*/ 1157 w 2315"/>
                  <a:gd name="T23" fmla="*/ 930 h 930"/>
                  <a:gd name="T24" fmla="*/ 0 w 2315"/>
                  <a:gd name="T25" fmla="*/ 470 h 930"/>
                  <a:gd name="T26" fmla="*/ 2 w 2315"/>
                  <a:gd name="T27" fmla="*/ 392 h 930"/>
                  <a:gd name="T28" fmla="*/ 9 w 2315"/>
                  <a:gd name="T29" fmla="*/ 318 h 930"/>
                  <a:gd name="T30" fmla="*/ 22 w 2315"/>
                  <a:gd name="T31" fmla="*/ 248 h 930"/>
                  <a:gd name="T32" fmla="*/ 40 w 2315"/>
                  <a:gd name="T33" fmla="*/ 179 h 930"/>
                  <a:gd name="T34" fmla="*/ 61 w 2315"/>
                  <a:gd name="T35" fmla="*/ 116 h 930"/>
                  <a:gd name="T36" fmla="*/ 88 w 2315"/>
                  <a:gd name="T37" fmla="*/ 56 h 930"/>
                  <a:gd name="T38" fmla="*/ 118 w 2315"/>
                  <a:gd name="T39" fmla="*/ 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15" h="930">
                    <a:moveTo>
                      <a:pt x="118" y="0"/>
                    </a:moveTo>
                    <a:lnTo>
                      <a:pt x="1157" y="456"/>
                    </a:lnTo>
                    <a:lnTo>
                      <a:pt x="2193" y="0"/>
                    </a:lnTo>
                    <a:lnTo>
                      <a:pt x="2222" y="49"/>
                    </a:lnTo>
                    <a:lnTo>
                      <a:pt x="2245" y="101"/>
                    </a:lnTo>
                    <a:lnTo>
                      <a:pt x="2267" y="155"/>
                    </a:lnTo>
                    <a:lnTo>
                      <a:pt x="2284" y="212"/>
                    </a:lnTo>
                    <a:lnTo>
                      <a:pt x="2298" y="272"/>
                    </a:lnTo>
                    <a:lnTo>
                      <a:pt x="2308" y="335"/>
                    </a:lnTo>
                    <a:lnTo>
                      <a:pt x="2313" y="401"/>
                    </a:lnTo>
                    <a:lnTo>
                      <a:pt x="2315" y="470"/>
                    </a:lnTo>
                    <a:lnTo>
                      <a:pt x="1157" y="930"/>
                    </a:lnTo>
                    <a:lnTo>
                      <a:pt x="0" y="470"/>
                    </a:lnTo>
                    <a:lnTo>
                      <a:pt x="2" y="392"/>
                    </a:lnTo>
                    <a:lnTo>
                      <a:pt x="9" y="318"/>
                    </a:lnTo>
                    <a:lnTo>
                      <a:pt x="22" y="248"/>
                    </a:lnTo>
                    <a:lnTo>
                      <a:pt x="40" y="179"/>
                    </a:lnTo>
                    <a:lnTo>
                      <a:pt x="61" y="116"/>
                    </a:lnTo>
                    <a:lnTo>
                      <a:pt x="88" y="56"/>
                    </a:lnTo>
                    <a:lnTo>
                      <a:pt x="118"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84" name="Group 83"/>
          <p:cNvGrpSpPr/>
          <p:nvPr/>
        </p:nvGrpSpPr>
        <p:grpSpPr>
          <a:xfrm>
            <a:off x="6316773" y="4477064"/>
            <a:ext cx="1003204" cy="752403"/>
            <a:chOff x="4784558" y="3709558"/>
            <a:chExt cx="752403" cy="752403"/>
          </a:xfrm>
        </p:grpSpPr>
        <p:sp>
          <p:nvSpPr>
            <p:cNvPr id="85" name="Oval 84"/>
            <p:cNvSpPr/>
            <p:nvPr/>
          </p:nvSpPr>
          <p:spPr>
            <a:xfrm flipH="1" flipV="1">
              <a:off x="4784558" y="3709558"/>
              <a:ext cx="752403" cy="752403"/>
            </a:xfrm>
            <a:prstGeom prst="ellipse">
              <a:avLst/>
            </a:prstGeom>
            <a:solidFill>
              <a:srgbClr val="FFFFFF"/>
            </a:solidFill>
            <a:ln w="57150" cap="flat" cmpd="sng" algn="ctr">
              <a:solidFill>
                <a:srgbClr val="FA974C"/>
              </a:solidFill>
              <a:prstDash val="solid"/>
            </a:ln>
            <a:effectLst/>
          </p:spPr>
          <p:txBody>
            <a:bodyPr rtlCol="0" anchor="ctr"/>
            <a:lstStyle/>
            <a:p>
              <a:pPr algn="ctr">
                <a:defRPr/>
              </a:pPr>
              <a:endParaRPr lang="en-US" sz="2400" kern="0" dirty="0">
                <a:solidFill>
                  <a:srgbClr val="FFFFFF"/>
                </a:solidFill>
              </a:endParaRPr>
            </a:p>
          </p:txBody>
        </p:sp>
        <p:grpSp>
          <p:nvGrpSpPr>
            <p:cNvPr id="86" name="Group 4"/>
            <p:cNvGrpSpPr>
              <a:grpSpLocks noChangeAspect="1"/>
            </p:cNvGrpSpPr>
            <p:nvPr/>
          </p:nvGrpSpPr>
          <p:grpSpPr bwMode="auto">
            <a:xfrm>
              <a:off x="4972953" y="3867149"/>
              <a:ext cx="375613" cy="375612"/>
              <a:chOff x="1153" y="1005"/>
              <a:chExt cx="956" cy="956"/>
            </a:xfrm>
            <a:solidFill>
              <a:srgbClr val="7F7F7F">
                <a:lumMod val="75000"/>
              </a:srgbClr>
            </a:solidFill>
          </p:grpSpPr>
          <p:sp>
            <p:nvSpPr>
              <p:cNvPr id="87" name="Freeform 6"/>
              <p:cNvSpPr>
                <a:spLocks/>
              </p:cNvSpPr>
              <p:nvPr/>
            </p:nvSpPr>
            <p:spPr bwMode="auto">
              <a:xfrm>
                <a:off x="1153" y="1832"/>
                <a:ext cx="956" cy="129"/>
              </a:xfrm>
              <a:custGeom>
                <a:avLst/>
                <a:gdLst>
                  <a:gd name="T0" fmla="*/ 259 w 3825"/>
                  <a:gd name="T1" fmla="*/ 0 h 518"/>
                  <a:gd name="T2" fmla="*/ 3566 w 3825"/>
                  <a:gd name="T3" fmla="*/ 0 h 518"/>
                  <a:gd name="T4" fmla="*/ 3566 w 3825"/>
                  <a:gd name="T5" fmla="*/ 259 h 518"/>
                  <a:gd name="T6" fmla="*/ 3825 w 3825"/>
                  <a:gd name="T7" fmla="*/ 259 h 518"/>
                  <a:gd name="T8" fmla="*/ 3825 w 3825"/>
                  <a:gd name="T9" fmla="*/ 518 h 518"/>
                  <a:gd name="T10" fmla="*/ 0 w 3825"/>
                  <a:gd name="T11" fmla="*/ 518 h 518"/>
                  <a:gd name="T12" fmla="*/ 0 w 3825"/>
                  <a:gd name="T13" fmla="*/ 259 h 518"/>
                  <a:gd name="T14" fmla="*/ 259 w 3825"/>
                  <a:gd name="T15" fmla="*/ 259 h 518"/>
                  <a:gd name="T16" fmla="*/ 259 w 3825"/>
                  <a:gd name="T17"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25" h="518">
                    <a:moveTo>
                      <a:pt x="259" y="0"/>
                    </a:moveTo>
                    <a:lnTo>
                      <a:pt x="3566" y="0"/>
                    </a:lnTo>
                    <a:lnTo>
                      <a:pt x="3566" y="259"/>
                    </a:lnTo>
                    <a:lnTo>
                      <a:pt x="3825" y="259"/>
                    </a:lnTo>
                    <a:lnTo>
                      <a:pt x="3825" y="518"/>
                    </a:lnTo>
                    <a:lnTo>
                      <a:pt x="0" y="518"/>
                    </a:lnTo>
                    <a:lnTo>
                      <a:pt x="0" y="259"/>
                    </a:lnTo>
                    <a:lnTo>
                      <a:pt x="259" y="259"/>
                    </a:lnTo>
                    <a:lnTo>
                      <a:pt x="259"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88" name="Rectangle 7"/>
              <p:cNvSpPr>
                <a:spLocks noChangeArrowheads="1"/>
              </p:cNvSpPr>
              <p:nvPr/>
            </p:nvSpPr>
            <p:spPr bwMode="auto">
              <a:xfrm>
                <a:off x="1282" y="1323"/>
                <a:ext cx="130" cy="449"/>
              </a:xfrm>
              <a:prstGeom prst="rect">
                <a:avLst/>
              </a:pr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89" name="Rectangle 8"/>
              <p:cNvSpPr>
                <a:spLocks noChangeArrowheads="1"/>
              </p:cNvSpPr>
              <p:nvPr/>
            </p:nvSpPr>
            <p:spPr bwMode="auto">
              <a:xfrm>
                <a:off x="1850" y="1323"/>
                <a:ext cx="130" cy="449"/>
              </a:xfrm>
              <a:prstGeom prst="rect">
                <a:avLst/>
              </a:pr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90" name="Rectangle 9"/>
              <p:cNvSpPr>
                <a:spLocks noChangeArrowheads="1"/>
              </p:cNvSpPr>
              <p:nvPr/>
            </p:nvSpPr>
            <p:spPr bwMode="auto">
              <a:xfrm>
                <a:off x="1566" y="1323"/>
                <a:ext cx="130" cy="449"/>
              </a:xfrm>
              <a:prstGeom prst="rect">
                <a:avLst/>
              </a:pr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91" name="Freeform 10"/>
              <p:cNvSpPr>
                <a:spLocks noEditPoints="1"/>
              </p:cNvSpPr>
              <p:nvPr/>
            </p:nvSpPr>
            <p:spPr bwMode="auto">
              <a:xfrm>
                <a:off x="1153" y="1005"/>
                <a:ext cx="956" cy="259"/>
              </a:xfrm>
              <a:custGeom>
                <a:avLst/>
                <a:gdLst>
                  <a:gd name="T0" fmla="*/ 1913 w 3825"/>
                  <a:gd name="T1" fmla="*/ 222 h 1036"/>
                  <a:gd name="T2" fmla="*/ 1864 w 3825"/>
                  <a:gd name="T3" fmla="*/ 225 h 1036"/>
                  <a:gd name="T4" fmla="*/ 1817 w 3825"/>
                  <a:gd name="T5" fmla="*/ 236 h 1036"/>
                  <a:gd name="T6" fmla="*/ 1774 w 3825"/>
                  <a:gd name="T7" fmla="*/ 252 h 1036"/>
                  <a:gd name="T8" fmla="*/ 1734 w 3825"/>
                  <a:gd name="T9" fmla="*/ 274 h 1036"/>
                  <a:gd name="T10" fmla="*/ 1697 w 3825"/>
                  <a:gd name="T11" fmla="*/ 302 h 1036"/>
                  <a:gd name="T12" fmla="*/ 1665 w 3825"/>
                  <a:gd name="T13" fmla="*/ 334 h 1036"/>
                  <a:gd name="T14" fmla="*/ 1637 w 3825"/>
                  <a:gd name="T15" fmla="*/ 372 h 1036"/>
                  <a:gd name="T16" fmla="*/ 1614 w 3825"/>
                  <a:gd name="T17" fmla="*/ 411 h 1036"/>
                  <a:gd name="T18" fmla="*/ 1598 w 3825"/>
                  <a:gd name="T19" fmla="*/ 455 h 1036"/>
                  <a:gd name="T20" fmla="*/ 1587 w 3825"/>
                  <a:gd name="T21" fmla="*/ 502 h 1036"/>
                  <a:gd name="T22" fmla="*/ 1584 w 3825"/>
                  <a:gd name="T23" fmla="*/ 550 h 1036"/>
                  <a:gd name="T24" fmla="*/ 1587 w 3825"/>
                  <a:gd name="T25" fmla="*/ 599 h 1036"/>
                  <a:gd name="T26" fmla="*/ 1598 w 3825"/>
                  <a:gd name="T27" fmla="*/ 644 h 1036"/>
                  <a:gd name="T28" fmla="*/ 1614 w 3825"/>
                  <a:gd name="T29" fmla="*/ 689 h 1036"/>
                  <a:gd name="T30" fmla="*/ 1637 w 3825"/>
                  <a:gd name="T31" fmla="*/ 729 h 1036"/>
                  <a:gd name="T32" fmla="*/ 1665 w 3825"/>
                  <a:gd name="T33" fmla="*/ 765 h 1036"/>
                  <a:gd name="T34" fmla="*/ 1697 w 3825"/>
                  <a:gd name="T35" fmla="*/ 798 h 1036"/>
                  <a:gd name="T36" fmla="*/ 1734 w 3825"/>
                  <a:gd name="T37" fmla="*/ 826 h 1036"/>
                  <a:gd name="T38" fmla="*/ 1774 w 3825"/>
                  <a:gd name="T39" fmla="*/ 848 h 1036"/>
                  <a:gd name="T40" fmla="*/ 1817 w 3825"/>
                  <a:gd name="T41" fmla="*/ 865 h 1036"/>
                  <a:gd name="T42" fmla="*/ 1864 w 3825"/>
                  <a:gd name="T43" fmla="*/ 876 h 1036"/>
                  <a:gd name="T44" fmla="*/ 1913 w 3825"/>
                  <a:gd name="T45" fmla="*/ 879 h 1036"/>
                  <a:gd name="T46" fmla="*/ 1961 w 3825"/>
                  <a:gd name="T47" fmla="*/ 876 h 1036"/>
                  <a:gd name="T48" fmla="*/ 2008 w 3825"/>
                  <a:gd name="T49" fmla="*/ 865 h 1036"/>
                  <a:gd name="T50" fmla="*/ 2051 w 3825"/>
                  <a:gd name="T51" fmla="*/ 848 h 1036"/>
                  <a:gd name="T52" fmla="*/ 2091 w 3825"/>
                  <a:gd name="T53" fmla="*/ 826 h 1036"/>
                  <a:gd name="T54" fmla="*/ 2129 w 3825"/>
                  <a:gd name="T55" fmla="*/ 798 h 1036"/>
                  <a:gd name="T56" fmla="*/ 2161 w 3825"/>
                  <a:gd name="T57" fmla="*/ 765 h 1036"/>
                  <a:gd name="T58" fmla="*/ 2188 w 3825"/>
                  <a:gd name="T59" fmla="*/ 729 h 1036"/>
                  <a:gd name="T60" fmla="*/ 2211 w 3825"/>
                  <a:gd name="T61" fmla="*/ 689 h 1036"/>
                  <a:gd name="T62" fmla="*/ 2227 w 3825"/>
                  <a:gd name="T63" fmla="*/ 644 h 1036"/>
                  <a:gd name="T64" fmla="*/ 2238 w 3825"/>
                  <a:gd name="T65" fmla="*/ 599 h 1036"/>
                  <a:gd name="T66" fmla="*/ 2241 w 3825"/>
                  <a:gd name="T67" fmla="*/ 550 h 1036"/>
                  <a:gd name="T68" fmla="*/ 2238 w 3825"/>
                  <a:gd name="T69" fmla="*/ 502 h 1036"/>
                  <a:gd name="T70" fmla="*/ 2227 w 3825"/>
                  <a:gd name="T71" fmla="*/ 455 h 1036"/>
                  <a:gd name="T72" fmla="*/ 2211 w 3825"/>
                  <a:gd name="T73" fmla="*/ 411 h 1036"/>
                  <a:gd name="T74" fmla="*/ 2188 w 3825"/>
                  <a:gd name="T75" fmla="*/ 372 h 1036"/>
                  <a:gd name="T76" fmla="*/ 2161 w 3825"/>
                  <a:gd name="T77" fmla="*/ 334 h 1036"/>
                  <a:gd name="T78" fmla="*/ 2129 w 3825"/>
                  <a:gd name="T79" fmla="*/ 302 h 1036"/>
                  <a:gd name="T80" fmla="*/ 2091 w 3825"/>
                  <a:gd name="T81" fmla="*/ 274 h 1036"/>
                  <a:gd name="T82" fmla="*/ 2051 w 3825"/>
                  <a:gd name="T83" fmla="*/ 252 h 1036"/>
                  <a:gd name="T84" fmla="*/ 2008 w 3825"/>
                  <a:gd name="T85" fmla="*/ 236 h 1036"/>
                  <a:gd name="T86" fmla="*/ 1961 w 3825"/>
                  <a:gd name="T87" fmla="*/ 225 h 1036"/>
                  <a:gd name="T88" fmla="*/ 1913 w 3825"/>
                  <a:gd name="T89" fmla="*/ 222 h 1036"/>
                  <a:gd name="T90" fmla="*/ 1913 w 3825"/>
                  <a:gd name="T91" fmla="*/ 0 h 1036"/>
                  <a:gd name="T92" fmla="*/ 3825 w 3825"/>
                  <a:gd name="T93" fmla="*/ 1036 h 1036"/>
                  <a:gd name="T94" fmla="*/ 0 w 3825"/>
                  <a:gd name="T95" fmla="*/ 1036 h 1036"/>
                  <a:gd name="T96" fmla="*/ 1913 w 3825"/>
                  <a:gd name="T97" fmla="*/ 0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25" h="1036">
                    <a:moveTo>
                      <a:pt x="1913" y="222"/>
                    </a:moveTo>
                    <a:lnTo>
                      <a:pt x="1864" y="225"/>
                    </a:lnTo>
                    <a:lnTo>
                      <a:pt x="1817" y="236"/>
                    </a:lnTo>
                    <a:lnTo>
                      <a:pt x="1774" y="252"/>
                    </a:lnTo>
                    <a:lnTo>
                      <a:pt x="1734" y="274"/>
                    </a:lnTo>
                    <a:lnTo>
                      <a:pt x="1697" y="302"/>
                    </a:lnTo>
                    <a:lnTo>
                      <a:pt x="1665" y="334"/>
                    </a:lnTo>
                    <a:lnTo>
                      <a:pt x="1637" y="372"/>
                    </a:lnTo>
                    <a:lnTo>
                      <a:pt x="1614" y="411"/>
                    </a:lnTo>
                    <a:lnTo>
                      <a:pt x="1598" y="455"/>
                    </a:lnTo>
                    <a:lnTo>
                      <a:pt x="1587" y="502"/>
                    </a:lnTo>
                    <a:lnTo>
                      <a:pt x="1584" y="550"/>
                    </a:lnTo>
                    <a:lnTo>
                      <a:pt x="1587" y="599"/>
                    </a:lnTo>
                    <a:lnTo>
                      <a:pt x="1598" y="644"/>
                    </a:lnTo>
                    <a:lnTo>
                      <a:pt x="1614" y="689"/>
                    </a:lnTo>
                    <a:lnTo>
                      <a:pt x="1637" y="729"/>
                    </a:lnTo>
                    <a:lnTo>
                      <a:pt x="1665" y="765"/>
                    </a:lnTo>
                    <a:lnTo>
                      <a:pt x="1697" y="798"/>
                    </a:lnTo>
                    <a:lnTo>
                      <a:pt x="1734" y="826"/>
                    </a:lnTo>
                    <a:lnTo>
                      <a:pt x="1774" y="848"/>
                    </a:lnTo>
                    <a:lnTo>
                      <a:pt x="1817" y="865"/>
                    </a:lnTo>
                    <a:lnTo>
                      <a:pt x="1864" y="876"/>
                    </a:lnTo>
                    <a:lnTo>
                      <a:pt x="1913" y="879"/>
                    </a:lnTo>
                    <a:lnTo>
                      <a:pt x="1961" y="876"/>
                    </a:lnTo>
                    <a:lnTo>
                      <a:pt x="2008" y="865"/>
                    </a:lnTo>
                    <a:lnTo>
                      <a:pt x="2051" y="848"/>
                    </a:lnTo>
                    <a:lnTo>
                      <a:pt x="2091" y="826"/>
                    </a:lnTo>
                    <a:lnTo>
                      <a:pt x="2129" y="798"/>
                    </a:lnTo>
                    <a:lnTo>
                      <a:pt x="2161" y="765"/>
                    </a:lnTo>
                    <a:lnTo>
                      <a:pt x="2188" y="729"/>
                    </a:lnTo>
                    <a:lnTo>
                      <a:pt x="2211" y="689"/>
                    </a:lnTo>
                    <a:lnTo>
                      <a:pt x="2227" y="644"/>
                    </a:lnTo>
                    <a:lnTo>
                      <a:pt x="2238" y="599"/>
                    </a:lnTo>
                    <a:lnTo>
                      <a:pt x="2241" y="550"/>
                    </a:lnTo>
                    <a:lnTo>
                      <a:pt x="2238" y="502"/>
                    </a:lnTo>
                    <a:lnTo>
                      <a:pt x="2227" y="455"/>
                    </a:lnTo>
                    <a:lnTo>
                      <a:pt x="2211" y="411"/>
                    </a:lnTo>
                    <a:lnTo>
                      <a:pt x="2188" y="372"/>
                    </a:lnTo>
                    <a:lnTo>
                      <a:pt x="2161" y="334"/>
                    </a:lnTo>
                    <a:lnTo>
                      <a:pt x="2129" y="302"/>
                    </a:lnTo>
                    <a:lnTo>
                      <a:pt x="2091" y="274"/>
                    </a:lnTo>
                    <a:lnTo>
                      <a:pt x="2051" y="252"/>
                    </a:lnTo>
                    <a:lnTo>
                      <a:pt x="2008" y="236"/>
                    </a:lnTo>
                    <a:lnTo>
                      <a:pt x="1961" y="225"/>
                    </a:lnTo>
                    <a:lnTo>
                      <a:pt x="1913" y="222"/>
                    </a:lnTo>
                    <a:close/>
                    <a:moveTo>
                      <a:pt x="1913" y="0"/>
                    </a:moveTo>
                    <a:lnTo>
                      <a:pt x="3825" y="1036"/>
                    </a:lnTo>
                    <a:lnTo>
                      <a:pt x="0" y="1036"/>
                    </a:lnTo>
                    <a:lnTo>
                      <a:pt x="1913"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92" name="Freeform 11"/>
              <p:cNvSpPr>
                <a:spLocks/>
              </p:cNvSpPr>
              <p:nvPr/>
            </p:nvSpPr>
            <p:spPr bwMode="auto">
              <a:xfrm>
                <a:off x="1603" y="1091"/>
                <a:ext cx="56" cy="102"/>
              </a:xfrm>
              <a:custGeom>
                <a:avLst/>
                <a:gdLst>
                  <a:gd name="T0" fmla="*/ 135 w 223"/>
                  <a:gd name="T1" fmla="*/ 44 h 409"/>
                  <a:gd name="T2" fmla="*/ 178 w 223"/>
                  <a:gd name="T3" fmla="*/ 49 h 409"/>
                  <a:gd name="T4" fmla="*/ 208 w 223"/>
                  <a:gd name="T5" fmla="*/ 59 h 409"/>
                  <a:gd name="T6" fmla="*/ 181 w 223"/>
                  <a:gd name="T7" fmla="*/ 111 h 409"/>
                  <a:gd name="T8" fmla="*/ 145 w 223"/>
                  <a:gd name="T9" fmla="*/ 101 h 409"/>
                  <a:gd name="T10" fmla="*/ 103 w 223"/>
                  <a:gd name="T11" fmla="*/ 101 h 409"/>
                  <a:gd name="T12" fmla="*/ 84 w 223"/>
                  <a:gd name="T13" fmla="*/ 111 h 409"/>
                  <a:gd name="T14" fmla="*/ 78 w 223"/>
                  <a:gd name="T15" fmla="*/ 128 h 409"/>
                  <a:gd name="T16" fmla="*/ 87 w 223"/>
                  <a:gd name="T17" fmla="*/ 145 h 409"/>
                  <a:gd name="T18" fmla="*/ 116 w 223"/>
                  <a:gd name="T19" fmla="*/ 161 h 409"/>
                  <a:gd name="T20" fmla="*/ 166 w 223"/>
                  <a:gd name="T21" fmla="*/ 181 h 409"/>
                  <a:gd name="T22" fmla="*/ 203 w 223"/>
                  <a:gd name="T23" fmla="*/ 208 h 409"/>
                  <a:gd name="T24" fmla="*/ 221 w 223"/>
                  <a:gd name="T25" fmla="*/ 243 h 409"/>
                  <a:gd name="T26" fmla="*/ 221 w 223"/>
                  <a:gd name="T27" fmla="*/ 286 h 409"/>
                  <a:gd name="T28" fmla="*/ 201 w 223"/>
                  <a:gd name="T29" fmla="*/ 323 h 409"/>
                  <a:gd name="T30" fmla="*/ 161 w 223"/>
                  <a:gd name="T31" fmla="*/ 350 h 409"/>
                  <a:gd name="T32" fmla="*/ 135 w 223"/>
                  <a:gd name="T33" fmla="*/ 408 h 409"/>
                  <a:gd name="T34" fmla="*/ 86 w 223"/>
                  <a:gd name="T35" fmla="*/ 360 h 409"/>
                  <a:gd name="T36" fmla="*/ 37 w 223"/>
                  <a:gd name="T37" fmla="*/ 354 h 409"/>
                  <a:gd name="T38" fmla="*/ 0 w 223"/>
                  <a:gd name="T39" fmla="*/ 340 h 409"/>
                  <a:gd name="T40" fmla="*/ 38 w 223"/>
                  <a:gd name="T41" fmla="*/ 293 h 409"/>
                  <a:gd name="T42" fmla="*/ 98 w 223"/>
                  <a:gd name="T43" fmla="*/ 303 h 409"/>
                  <a:gd name="T44" fmla="*/ 128 w 223"/>
                  <a:gd name="T45" fmla="*/ 297 h 409"/>
                  <a:gd name="T46" fmla="*/ 144 w 223"/>
                  <a:gd name="T47" fmla="*/ 282 h 409"/>
                  <a:gd name="T48" fmla="*/ 143 w 223"/>
                  <a:gd name="T49" fmla="*/ 258 h 409"/>
                  <a:gd name="T50" fmla="*/ 116 w 223"/>
                  <a:gd name="T51" fmla="*/ 237 h 409"/>
                  <a:gd name="T52" fmla="*/ 71 w 223"/>
                  <a:gd name="T53" fmla="*/ 221 h 409"/>
                  <a:gd name="T54" fmla="*/ 34 w 223"/>
                  <a:gd name="T55" fmla="*/ 201 h 409"/>
                  <a:gd name="T56" fmla="*/ 10 w 223"/>
                  <a:gd name="T57" fmla="*/ 173 h 409"/>
                  <a:gd name="T58" fmla="*/ 1 w 223"/>
                  <a:gd name="T59" fmla="*/ 137 h 409"/>
                  <a:gd name="T60" fmla="*/ 12 w 223"/>
                  <a:gd name="T61" fmla="*/ 96 h 409"/>
                  <a:gd name="T62" fmla="*/ 40 w 223"/>
                  <a:gd name="T63" fmla="*/ 65 h 409"/>
                  <a:gd name="T64" fmla="*/ 86 w 223"/>
                  <a:gd name="T65" fmla="*/ 48 h 409"/>
                  <a:gd name="T66" fmla="*/ 134 w 223"/>
                  <a:gd name="T67"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3" h="409">
                    <a:moveTo>
                      <a:pt x="134" y="0"/>
                    </a:moveTo>
                    <a:lnTo>
                      <a:pt x="135" y="44"/>
                    </a:lnTo>
                    <a:lnTo>
                      <a:pt x="158" y="45"/>
                    </a:lnTo>
                    <a:lnTo>
                      <a:pt x="178" y="49"/>
                    </a:lnTo>
                    <a:lnTo>
                      <a:pt x="194" y="53"/>
                    </a:lnTo>
                    <a:lnTo>
                      <a:pt x="208" y="59"/>
                    </a:lnTo>
                    <a:lnTo>
                      <a:pt x="193" y="116"/>
                    </a:lnTo>
                    <a:lnTo>
                      <a:pt x="181" y="111"/>
                    </a:lnTo>
                    <a:lnTo>
                      <a:pt x="166" y="106"/>
                    </a:lnTo>
                    <a:lnTo>
                      <a:pt x="145" y="101"/>
                    </a:lnTo>
                    <a:lnTo>
                      <a:pt x="121" y="99"/>
                    </a:lnTo>
                    <a:lnTo>
                      <a:pt x="103" y="101"/>
                    </a:lnTo>
                    <a:lnTo>
                      <a:pt x="92" y="106"/>
                    </a:lnTo>
                    <a:lnTo>
                      <a:pt x="84" y="111"/>
                    </a:lnTo>
                    <a:lnTo>
                      <a:pt x="79" y="120"/>
                    </a:lnTo>
                    <a:lnTo>
                      <a:pt x="78" y="128"/>
                    </a:lnTo>
                    <a:lnTo>
                      <a:pt x="80" y="137"/>
                    </a:lnTo>
                    <a:lnTo>
                      <a:pt x="87" y="145"/>
                    </a:lnTo>
                    <a:lnTo>
                      <a:pt x="99" y="153"/>
                    </a:lnTo>
                    <a:lnTo>
                      <a:pt x="116" y="161"/>
                    </a:lnTo>
                    <a:lnTo>
                      <a:pt x="138" y="171"/>
                    </a:lnTo>
                    <a:lnTo>
                      <a:pt x="166" y="181"/>
                    </a:lnTo>
                    <a:lnTo>
                      <a:pt x="187" y="194"/>
                    </a:lnTo>
                    <a:lnTo>
                      <a:pt x="203" y="208"/>
                    </a:lnTo>
                    <a:lnTo>
                      <a:pt x="214" y="224"/>
                    </a:lnTo>
                    <a:lnTo>
                      <a:pt x="221" y="243"/>
                    </a:lnTo>
                    <a:lnTo>
                      <a:pt x="223" y="264"/>
                    </a:lnTo>
                    <a:lnTo>
                      <a:pt x="221" y="286"/>
                    </a:lnTo>
                    <a:lnTo>
                      <a:pt x="213" y="305"/>
                    </a:lnTo>
                    <a:lnTo>
                      <a:pt x="201" y="323"/>
                    </a:lnTo>
                    <a:lnTo>
                      <a:pt x="184" y="338"/>
                    </a:lnTo>
                    <a:lnTo>
                      <a:pt x="161" y="350"/>
                    </a:lnTo>
                    <a:lnTo>
                      <a:pt x="135" y="357"/>
                    </a:lnTo>
                    <a:lnTo>
                      <a:pt x="135" y="408"/>
                    </a:lnTo>
                    <a:lnTo>
                      <a:pt x="86" y="409"/>
                    </a:lnTo>
                    <a:lnTo>
                      <a:pt x="86" y="360"/>
                    </a:lnTo>
                    <a:lnTo>
                      <a:pt x="60" y="359"/>
                    </a:lnTo>
                    <a:lnTo>
                      <a:pt x="37" y="354"/>
                    </a:lnTo>
                    <a:lnTo>
                      <a:pt x="16" y="347"/>
                    </a:lnTo>
                    <a:lnTo>
                      <a:pt x="0" y="340"/>
                    </a:lnTo>
                    <a:lnTo>
                      <a:pt x="15" y="281"/>
                    </a:lnTo>
                    <a:lnTo>
                      <a:pt x="38" y="293"/>
                    </a:lnTo>
                    <a:lnTo>
                      <a:pt x="66" y="300"/>
                    </a:lnTo>
                    <a:lnTo>
                      <a:pt x="98" y="303"/>
                    </a:lnTo>
                    <a:lnTo>
                      <a:pt x="114" y="301"/>
                    </a:lnTo>
                    <a:lnTo>
                      <a:pt x="128" y="297"/>
                    </a:lnTo>
                    <a:lnTo>
                      <a:pt x="138" y="290"/>
                    </a:lnTo>
                    <a:lnTo>
                      <a:pt x="144" y="282"/>
                    </a:lnTo>
                    <a:lnTo>
                      <a:pt x="146" y="272"/>
                    </a:lnTo>
                    <a:lnTo>
                      <a:pt x="143" y="258"/>
                    </a:lnTo>
                    <a:lnTo>
                      <a:pt x="134" y="247"/>
                    </a:lnTo>
                    <a:lnTo>
                      <a:pt x="116" y="237"/>
                    </a:lnTo>
                    <a:lnTo>
                      <a:pt x="93" y="229"/>
                    </a:lnTo>
                    <a:lnTo>
                      <a:pt x="71" y="221"/>
                    </a:lnTo>
                    <a:lnTo>
                      <a:pt x="51" y="211"/>
                    </a:lnTo>
                    <a:lnTo>
                      <a:pt x="34" y="201"/>
                    </a:lnTo>
                    <a:lnTo>
                      <a:pt x="21" y="188"/>
                    </a:lnTo>
                    <a:lnTo>
                      <a:pt x="10" y="173"/>
                    </a:lnTo>
                    <a:lnTo>
                      <a:pt x="4" y="157"/>
                    </a:lnTo>
                    <a:lnTo>
                      <a:pt x="1" y="137"/>
                    </a:lnTo>
                    <a:lnTo>
                      <a:pt x="4" y="116"/>
                    </a:lnTo>
                    <a:lnTo>
                      <a:pt x="12" y="96"/>
                    </a:lnTo>
                    <a:lnTo>
                      <a:pt x="23" y="80"/>
                    </a:lnTo>
                    <a:lnTo>
                      <a:pt x="40" y="65"/>
                    </a:lnTo>
                    <a:lnTo>
                      <a:pt x="60" y="55"/>
                    </a:lnTo>
                    <a:lnTo>
                      <a:pt x="86" y="48"/>
                    </a:lnTo>
                    <a:lnTo>
                      <a:pt x="85" y="0"/>
                    </a:lnTo>
                    <a:lnTo>
                      <a:pt x="134"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93" name="Group 92"/>
          <p:cNvGrpSpPr/>
          <p:nvPr/>
        </p:nvGrpSpPr>
        <p:grpSpPr>
          <a:xfrm>
            <a:off x="7570778" y="4665165"/>
            <a:ext cx="1003204" cy="752403"/>
            <a:chOff x="5725062" y="3897659"/>
            <a:chExt cx="752403" cy="752403"/>
          </a:xfrm>
        </p:grpSpPr>
        <p:sp>
          <p:nvSpPr>
            <p:cNvPr id="94" name="Oval 93"/>
            <p:cNvSpPr/>
            <p:nvPr/>
          </p:nvSpPr>
          <p:spPr>
            <a:xfrm flipH="1" flipV="1">
              <a:off x="5725062" y="3897659"/>
              <a:ext cx="752403" cy="752403"/>
            </a:xfrm>
            <a:prstGeom prst="ellipse">
              <a:avLst/>
            </a:prstGeom>
            <a:solidFill>
              <a:srgbClr val="FFFFFF"/>
            </a:solidFill>
            <a:ln w="57150" cap="flat" cmpd="sng" algn="ctr">
              <a:solidFill>
                <a:srgbClr val="FF5D37"/>
              </a:solidFill>
              <a:prstDash val="solid"/>
            </a:ln>
            <a:effectLst/>
          </p:spPr>
          <p:txBody>
            <a:bodyPr rtlCol="0" anchor="ctr"/>
            <a:lstStyle/>
            <a:p>
              <a:pPr algn="ctr">
                <a:defRPr/>
              </a:pPr>
              <a:endParaRPr lang="en-US" sz="2400" kern="0" dirty="0">
                <a:solidFill>
                  <a:srgbClr val="FFFFFF"/>
                </a:solidFill>
              </a:endParaRPr>
            </a:p>
          </p:txBody>
        </p:sp>
        <p:sp>
          <p:nvSpPr>
            <p:cNvPr id="95" name="Freeform 7"/>
            <p:cNvSpPr>
              <a:spLocks noEditPoints="1"/>
            </p:cNvSpPr>
            <p:nvPr/>
          </p:nvSpPr>
          <p:spPr bwMode="auto">
            <a:xfrm>
              <a:off x="5918247" y="4121460"/>
              <a:ext cx="366033" cy="304800"/>
            </a:xfrm>
            <a:custGeom>
              <a:avLst/>
              <a:gdLst>
                <a:gd name="T0" fmla="*/ 2332 w 3767"/>
                <a:gd name="T1" fmla="*/ 2330 h 3137"/>
                <a:gd name="T2" fmla="*/ 2332 w 3767"/>
                <a:gd name="T3" fmla="*/ 2689 h 3137"/>
                <a:gd name="T4" fmla="*/ 2691 w 3767"/>
                <a:gd name="T5" fmla="*/ 2689 h 3137"/>
                <a:gd name="T6" fmla="*/ 2691 w 3767"/>
                <a:gd name="T7" fmla="*/ 2330 h 3137"/>
                <a:gd name="T8" fmla="*/ 2332 w 3767"/>
                <a:gd name="T9" fmla="*/ 2330 h 3137"/>
                <a:gd name="T10" fmla="*/ 1704 w 3767"/>
                <a:gd name="T11" fmla="*/ 2330 h 3137"/>
                <a:gd name="T12" fmla="*/ 1704 w 3767"/>
                <a:gd name="T13" fmla="*/ 2689 h 3137"/>
                <a:gd name="T14" fmla="*/ 2063 w 3767"/>
                <a:gd name="T15" fmla="*/ 2689 h 3137"/>
                <a:gd name="T16" fmla="*/ 2063 w 3767"/>
                <a:gd name="T17" fmla="*/ 2330 h 3137"/>
                <a:gd name="T18" fmla="*/ 1704 w 3767"/>
                <a:gd name="T19" fmla="*/ 2330 h 3137"/>
                <a:gd name="T20" fmla="*/ 1076 w 3767"/>
                <a:gd name="T21" fmla="*/ 2330 h 3137"/>
                <a:gd name="T22" fmla="*/ 1076 w 3767"/>
                <a:gd name="T23" fmla="*/ 2689 h 3137"/>
                <a:gd name="T24" fmla="*/ 1435 w 3767"/>
                <a:gd name="T25" fmla="*/ 2689 h 3137"/>
                <a:gd name="T26" fmla="*/ 1435 w 3767"/>
                <a:gd name="T27" fmla="*/ 2330 h 3137"/>
                <a:gd name="T28" fmla="*/ 1076 w 3767"/>
                <a:gd name="T29" fmla="*/ 2330 h 3137"/>
                <a:gd name="T30" fmla="*/ 269 w 3767"/>
                <a:gd name="T31" fmla="*/ 0 h 3137"/>
                <a:gd name="T32" fmla="*/ 807 w 3767"/>
                <a:gd name="T33" fmla="*/ 0 h 3137"/>
                <a:gd name="T34" fmla="*/ 807 w 3767"/>
                <a:gd name="T35" fmla="*/ 1076 h 3137"/>
                <a:gd name="T36" fmla="*/ 1076 w 3767"/>
                <a:gd name="T37" fmla="*/ 1076 h 3137"/>
                <a:gd name="T38" fmla="*/ 1076 w 3767"/>
                <a:gd name="T39" fmla="*/ 448 h 3137"/>
                <a:gd name="T40" fmla="*/ 1346 w 3767"/>
                <a:gd name="T41" fmla="*/ 448 h 3137"/>
                <a:gd name="T42" fmla="*/ 1346 w 3767"/>
                <a:gd name="T43" fmla="*/ 1076 h 3137"/>
                <a:gd name="T44" fmla="*/ 1614 w 3767"/>
                <a:gd name="T45" fmla="*/ 1076 h 3137"/>
                <a:gd name="T46" fmla="*/ 1614 w 3767"/>
                <a:gd name="T47" fmla="*/ 1843 h 3137"/>
                <a:gd name="T48" fmla="*/ 2691 w 3767"/>
                <a:gd name="T49" fmla="*/ 1076 h 3137"/>
                <a:gd name="T50" fmla="*/ 2691 w 3767"/>
                <a:gd name="T51" fmla="*/ 1843 h 3137"/>
                <a:gd name="T52" fmla="*/ 3767 w 3767"/>
                <a:gd name="T53" fmla="*/ 1076 h 3137"/>
                <a:gd name="T54" fmla="*/ 3767 w 3767"/>
                <a:gd name="T55" fmla="*/ 3137 h 3137"/>
                <a:gd name="T56" fmla="*/ 0 w 3767"/>
                <a:gd name="T57" fmla="*/ 3137 h 3137"/>
                <a:gd name="T58" fmla="*/ 0 w 3767"/>
                <a:gd name="T59" fmla="*/ 1076 h 3137"/>
                <a:gd name="T60" fmla="*/ 269 w 3767"/>
                <a:gd name="T61" fmla="*/ 1076 h 3137"/>
                <a:gd name="T62" fmla="*/ 269 w 3767"/>
                <a:gd name="T63" fmla="*/ 0 h 3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67" h="3137">
                  <a:moveTo>
                    <a:pt x="2332" y="2330"/>
                  </a:moveTo>
                  <a:lnTo>
                    <a:pt x="2332" y="2689"/>
                  </a:lnTo>
                  <a:lnTo>
                    <a:pt x="2691" y="2689"/>
                  </a:lnTo>
                  <a:lnTo>
                    <a:pt x="2691" y="2330"/>
                  </a:lnTo>
                  <a:lnTo>
                    <a:pt x="2332" y="2330"/>
                  </a:lnTo>
                  <a:close/>
                  <a:moveTo>
                    <a:pt x="1704" y="2330"/>
                  </a:moveTo>
                  <a:lnTo>
                    <a:pt x="1704" y="2689"/>
                  </a:lnTo>
                  <a:lnTo>
                    <a:pt x="2063" y="2689"/>
                  </a:lnTo>
                  <a:lnTo>
                    <a:pt x="2063" y="2330"/>
                  </a:lnTo>
                  <a:lnTo>
                    <a:pt x="1704" y="2330"/>
                  </a:lnTo>
                  <a:close/>
                  <a:moveTo>
                    <a:pt x="1076" y="2330"/>
                  </a:moveTo>
                  <a:lnTo>
                    <a:pt x="1076" y="2689"/>
                  </a:lnTo>
                  <a:lnTo>
                    <a:pt x="1435" y="2689"/>
                  </a:lnTo>
                  <a:lnTo>
                    <a:pt x="1435" y="2330"/>
                  </a:lnTo>
                  <a:lnTo>
                    <a:pt x="1076" y="2330"/>
                  </a:lnTo>
                  <a:close/>
                  <a:moveTo>
                    <a:pt x="269" y="0"/>
                  </a:moveTo>
                  <a:lnTo>
                    <a:pt x="807" y="0"/>
                  </a:lnTo>
                  <a:lnTo>
                    <a:pt x="807" y="1076"/>
                  </a:lnTo>
                  <a:lnTo>
                    <a:pt x="1076" y="1076"/>
                  </a:lnTo>
                  <a:lnTo>
                    <a:pt x="1076" y="448"/>
                  </a:lnTo>
                  <a:lnTo>
                    <a:pt x="1346" y="448"/>
                  </a:lnTo>
                  <a:lnTo>
                    <a:pt x="1346" y="1076"/>
                  </a:lnTo>
                  <a:lnTo>
                    <a:pt x="1614" y="1076"/>
                  </a:lnTo>
                  <a:lnTo>
                    <a:pt x="1614" y="1843"/>
                  </a:lnTo>
                  <a:lnTo>
                    <a:pt x="2691" y="1076"/>
                  </a:lnTo>
                  <a:lnTo>
                    <a:pt x="2691" y="1843"/>
                  </a:lnTo>
                  <a:lnTo>
                    <a:pt x="3767" y="1076"/>
                  </a:lnTo>
                  <a:lnTo>
                    <a:pt x="3767" y="3137"/>
                  </a:lnTo>
                  <a:lnTo>
                    <a:pt x="0" y="3137"/>
                  </a:lnTo>
                  <a:lnTo>
                    <a:pt x="0" y="1076"/>
                  </a:lnTo>
                  <a:lnTo>
                    <a:pt x="269" y="1076"/>
                  </a:lnTo>
                  <a:lnTo>
                    <a:pt x="269" y="0"/>
                  </a:lnTo>
                  <a:close/>
                </a:path>
              </a:pathLst>
            </a:custGeom>
            <a:solidFill>
              <a:srgbClr val="7F7F7F">
                <a:lumMod val="75000"/>
              </a:srgbClr>
            </a:solid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nvGrpSpPr>
          <p:cNvPr id="96" name="Group 95"/>
          <p:cNvGrpSpPr/>
          <p:nvPr/>
        </p:nvGrpSpPr>
        <p:grpSpPr>
          <a:xfrm>
            <a:off x="9451789" y="2596055"/>
            <a:ext cx="1003204" cy="752403"/>
            <a:chOff x="7135820" y="1828549"/>
            <a:chExt cx="752403" cy="752403"/>
          </a:xfrm>
        </p:grpSpPr>
        <p:sp>
          <p:nvSpPr>
            <p:cNvPr id="97" name="Oval 96"/>
            <p:cNvSpPr/>
            <p:nvPr/>
          </p:nvSpPr>
          <p:spPr>
            <a:xfrm flipH="1" flipV="1">
              <a:off x="7135820" y="1828549"/>
              <a:ext cx="752403" cy="752403"/>
            </a:xfrm>
            <a:prstGeom prst="ellipse">
              <a:avLst/>
            </a:prstGeom>
            <a:solidFill>
              <a:srgbClr val="FFFFFF"/>
            </a:solidFill>
            <a:ln w="57150" cap="flat" cmpd="sng" algn="ctr">
              <a:solidFill>
                <a:srgbClr val="FF3300"/>
              </a:solidFill>
              <a:prstDash val="solid"/>
            </a:ln>
            <a:effectLst/>
          </p:spPr>
          <p:txBody>
            <a:bodyPr rtlCol="0" anchor="ctr"/>
            <a:lstStyle/>
            <a:p>
              <a:pPr algn="ctr">
                <a:defRPr/>
              </a:pPr>
              <a:endParaRPr lang="en-US" sz="2400" kern="0" dirty="0">
                <a:solidFill>
                  <a:srgbClr val="FFFFFF"/>
                </a:solidFill>
              </a:endParaRPr>
            </a:p>
          </p:txBody>
        </p:sp>
        <p:sp>
          <p:nvSpPr>
            <p:cNvPr id="98" name="Freeform 286"/>
            <p:cNvSpPr>
              <a:spLocks/>
            </p:cNvSpPr>
            <p:nvPr/>
          </p:nvSpPr>
          <p:spPr bwMode="auto">
            <a:xfrm>
              <a:off x="7315200" y="2017367"/>
              <a:ext cx="401476" cy="401984"/>
            </a:xfrm>
            <a:custGeom>
              <a:avLst/>
              <a:gdLst>
                <a:gd name="T0" fmla="*/ 3830 w 3953"/>
                <a:gd name="T1" fmla="*/ 24 h 3954"/>
                <a:gd name="T2" fmla="*/ 3929 w 3953"/>
                <a:gd name="T3" fmla="*/ 124 h 3954"/>
                <a:gd name="T4" fmla="*/ 3951 w 3953"/>
                <a:gd name="T5" fmla="*/ 272 h 3954"/>
                <a:gd name="T6" fmla="*/ 3901 w 3953"/>
                <a:gd name="T7" fmla="*/ 437 h 3954"/>
                <a:gd name="T8" fmla="*/ 2971 w 3953"/>
                <a:gd name="T9" fmla="*/ 1395 h 3954"/>
                <a:gd name="T10" fmla="*/ 3363 w 3953"/>
                <a:gd name="T11" fmla="*/ 3272 h 3954"/>
                <a:gd name="T12" fmla="*/ 3343 w 3953"/>
                <a:gd name="T13" fmla="*/ 3423 h 3954"/>
                <a:gd name="T14" fmla="*/ 3254 w 3953"/>
                <a:gd name="T15" fmla="*/ 3571 h 3954"/>
                <a:gd name="T16" fmla="*/ 3097 w 3953"/>
                <a:gd name="T17" fmla="*/ 3715 h 3954"/>
                <a:gd name="T18" fmla="*/ 2989 w 3953"/>
                <a:gd name="T19" fmla="*/ 3739 h 3954"/>
                <a:gd name="T20" fmla="*/ 2897 w 3953"/>
                <a:gd name="T21" fmla="*/ 3678 h 3954"/>
                <a:gd name="T22" fmla="*/ 2817 w 3953"/>
                <a:gd name="T23" fmla="*/ 3554 h 3954"/>
                <a:gd name="T24" fmla="*/ 2741 w 3953"/>
                <a:gd name="T25" fmla="*/ 3392 h 3954"/>
                <a:gd name="T26" fmla="*/ 2096 w 3953"/>
                <a:gd name="T27" fmla="*/ 2260 h 3954"/>
                <a:gd name="T28" fmla="*/ 1685 w 3953"/>
                <a:gd name="T29" fmla="*/ 2630 h 3954"/>
                <a:gd name="T30" fmla="*/ 1317 w 3953"/>
                <a:gd name="T31" fmla="*/ 2931 h 3954"/>
                <a:gd name="T32" fmla="*/ 1267 w 3953"/>
                <a:gd name="T33" fmla="*/ 3007 h 3954"/>
                <a:gd name="T34" fmla="*/ 1391 w 3953"/>
                <a:gd name="T35" fmla="*/ 3641 h 3954"/>
                <a:gd name="T36" fmla="*/ 1396 w 3953"/>
                <a:gd name="T37" fmla="*/ 3760 h 3954"/>
                <a:gd name="T38" fmla="*/ 1338 w 3953"/>
                <a:gd name="T39" fmla="*/ 3869 h 3954"/>
                <a:gd name="T40" fmla="*/ 1234 w 3953"/>
                <a:gd name="T41" fmla="*/ 3952 h 3954"/>
                <a:gd name="T42" fmla="*/ 1164 w 3953"/>
                <a:gd name="T43" fmla="*/ 3930 h 3954"/>
                <a:gd name="T44" fmla="*/ 1107 w 3953"/>
                <a:gd name="T45" fmla="*/ 3844 h 3954"/>
                <a:gd name="T46" fmla="*/ 1053 w 3953"/>
                <a:gd name="T47" fmla="*/ 3725 h 3954"/>
                <a:gd name="T48" fmla="*/ 742 w 3953"/>
                <a:gd name="T49" fmla="*/ 3283 h 3954"/>
                <a:gd name="T50" fmla="*/ 666 w 3953"/>
                <a:gd name="T51" fmla="*/ 3289 h 3954"/>
                <a:gd name="T52" fmla="*/ 662 w 3953"/>
                <a:gd name="T53" fmla="*/ 3265 h 3954"/>
                <a:gd name="T54" fmla="*/ 695 w 3953"/>
                <a:gd name="T55" fmla="*/ 3144 h 3954"/>
                <a:gd name="T56" fmla="*/ 168 w 3953"/>
                <a:gd name="T57" fmla="*/ 2874 h 3954"/>
                <a:gd name="T58" fmla="*/ 61 w 3953"/>
                <a:gd name="T59" fmla="*/ 2818 h 3954"/>
                <a:gd name="T60" fmla="*/ 3 w 3953"/>
                <a:gd name="T61" fmla="*/ 2756 h 3954"/>
                <a:gd name="T62" fmla="*/ 26 w 3953"/>
                <a:gd name="T63" fmla="*/ 2678 h 3954"/>
                <a:gd name="T64" fmla="*/ 140 w 3953"/>
                <a:gd name="T65" fmla="*/ 2577 h 3954"/>
                <a:gd name="T66" fmla="*/ 251 w 3953"/>
                <a:gd name="T67" fmla="*/ 2554 h 3954"/>
                <a:gd name="T68" fmla="*/ 904 w 3953"/>
                <a:gd name="T69" fmla="*/ 2689 h 3954"/>
                <a:gd name="T70" fmla="*/ 988 w 3953"/>
                <a:gd name="T71" fmla="*/ 2670 h 3954"/>
                <a:gd name="T72" fmla="*/ 1164 w 3953"/>
                <a:gd name="T73" fmla="*/ 2460 h 3954"/>
                <a:gd name="T74" fmla="*/ 1500 w 3953"/>
                <a:gd name="T75" fmla="*/ 2067 h 3954"/>
                <a:gd name="T76" fmla="*/ 649 w 3953"/>
                <a:gd name="T77" fmla="*/ 1251 h 3954"/>
                <a:gd name="T78" fmla="*/ 478 w 3953"/>
                <a:gd name="T79" fmla="*/ 1175 h 3954"/>
                <a:gd name="T80" fmla="*/ 331 w 3953"/>
                <a:gd name="T81" fmla="*/ 1097 h 3954"/>
                <a:gd name="T82" fmla="*/ 236 w 3953"/>
                <a:gd name="T83" fmla="*/ 1012 h 3954"/>
                <a:gd name="T84" fmla="*/ 215 w 3953"/>
                <a:gd name="T85" fmla="*/ 913 h 3954"/>
                <a:gd name="T86" fmla="*/ 303 w 3953"/>
                <a:gd name="T87" fmla="*/ 778 h 3954"/>
                <a:gd name="T88" fmla="*/ 457 w 3953"/>
                <a:gd name="T89" fmla="*/ 646 h 3954"/>
                <a:gd name="T90" fmla="*/ 604 w 3953"/>
                <a:gd name="T91" fmla="*/ 593 h 3954"/>
                <a:gd name="T92" fmla="*/ 764 w 3953"/>
                <a:gd name="T93" fmla="*/ 599 h 3954"/>
                <a:gd name="T94" fmla="*/ 3441 w 3953"/>
                <a:gd name="T95" fmla="*/ 104 h 3954"/>
                <a:gd name="T96" fmla="*/ 3598 w 3953"/>
                <a:gd name="T97" fmla="*/ 18 h 3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53" h="3954">
                  <a:moveTo>
                    <a:pt x="3721" y="0"/>
                  </a:moveTo>
                  <a:lnTo>
                    <a:pt x="3759" y="4"/>
                  </a:lnTo>
                  <a:lnTo>
                    <a:pt x="3795" y="12"/>
                  </a:lnTo>
                  <a:lnTo>
                    <a:pt x="3830" y="24"/>
                  </a:lnTo>
                  <a:lnTo>
                    <a:pt x="3860" y="42"/>
                  </a:lnTo>
                  <a:lnTo>
                    <a:pt x="3888" y="65"/>
                  </a:lnTo>
                  <a:lnTo>
                    <a:pt x="3911" y="92"/>
                  </a:lnTo>
                  <a:lnTo>
                    <a:pt x="3929" y="124"/>
                  </a:lnTo>
                  <a:lnTo>
                    <a:pt x="3942" y="157"/>
                  </a:lnTo>
                  <a:lnTo>
                    <a:pt x="3950" y="194"/>
                  </a:lnTo>
                  <a:lnTo>
                    <a:pt x="3953" y="233"/>
                  </a:lnTo>
                  <a:lnTo>
                    <a:pt x="3951" y="272"/>
                  </a:lnTo>
                  <a:lnTo>
                    <a:pt x="3945" y="313"/>
                  </a:lnTo>
                  <a:lnTo>
                    <a:pt x="3935" y="355"/>
                  </a:lnTo>
                  <a:lnTo>
                    <a:pt x="3920" y="396"/>
                  </a:lnTo>
                  <a:lnTo>
                    <a:pt x="3901" y="437"/>
                  </a:lnTo>
                  <a:lnTo>
                    <a:pt x="3877" y="475"/>
                  </a:lnTo>
                  <a:lnTo>
                    <a:pt x="3849" y="513"/>
                  </a:lnTo>
                  <a:lnTo>
                    <a:pt x="3818" y="547"/>
                  </a:lnTo>
                  <a:lnTo>
                    <a:pt x="2971" y="1395"/>
                  </a:lnTo>
                  <a:lnTo>
                    <a:pt x="3348" y="3144"/>
                  </a:lnTo>
                  <a:lnTo>
                    <a:pt x="3355" y="3189"/>
                  </a:lnTo>
                  <a:lnTo>
                    <a:pt x="3361" y="3231"/>
                  </a:lnTo>
                  <a:lnTo>
                    <a:pt x="3363" y="3272"/>
                  </a:lnTo>
                  <a:lnTo>
                    <a:pt x="3363" y="3312"/>
                  </a:lnTo>
                  <a:lnTo>
                    <a:pt x="3361" y="3350"/>
                  </a:lnTo>
                  <a:lnTo>
                    <a:pt x="3354" y="3387"/>
                  </a:lnTo>
                  <a:lnTo>
                    <a:pt x="3343" y="3423"/>
                  </a:lnTo>
                  <a:lnTo>
                    <a:pt x="3328" y="3461"/>
                  </a:lnTo>
                  <a:lnTo>
                    <a:pt x="3308" y="3497"/>
                  </a:lnTo>
                  <a:lnTo>
                    <a:pt x="3284" y="3534"/>
                  </a:lnTo>
                  <a:lnTo>
                    <a:pt x="3254" y="3571"/>
                  </a:lnTo>
                  <a:lnTo>
                    <a:pt x="3218" y="3609"/>
                  </a:lnTo>
                  <a:lnTo>
                    <a:pt x="3176" y="3650"/>
                  </a:lnTo>
                  <a:lnTo>
                    <a:pt x="3128" y="3692"/>
                  </a:lnTo>
                  <a:lnTo>
                    <a:pt x="3097" y="3715"/>
                  </a:lnTo>
                  <a:lnTo>
                    <a:pt x="3068" y="3731"/>
                  </a:lnTo>
                  <a:lnTo>
                    <a:pt x="3040" y="3739"/>
                  </a:lnTo>
                  <a:lnTo>
                    <a:pt x="3014" y="3743"/>
                  </a:lnTo>
                  <a:lnTo>
                    <a:pt x="2989" y="3739"/>
                  </a:lnTo>
                  <a:lnTo>
                    <a:pt x="2965" y="3732"/>
                  </a:lnTo>
                  <a:lnTo>
                    <a:pt x="2942" y="3718"/>
                  </a:lnTo>
                  <a:lnTo>
                    <a:pt x="2919" y="3701"/>
                  </a:lnTo>
                  <a:lnTo>
                    <a:pt x="2897" y="3678"/>
                  </a:lnTo>
                  <a:lnTo>
                    <a:pt x="2877" y="3652"/>
                  </a:lnTo>
                  <a:lnTo>
                    <a:pt x="2857" y="3623"/>
                  </a:lnTo>
                  <a:lnTo>
                    <a:pt x="2836" y="3589"/>
                  </a:lnTo>
                  <a:lnTo>
                    <a:pt x="2817" y="3554"/>
                  </a:lnTo>
                  <a:lnTo>
                    <a:pt x="2798" y="3516"/>
                  </a:lnTo>
                  <a:lnTo>
                    <a:pt x="2779" y="3476"/>
                  </a:lnTo>
                  <a:lnTo>
                    <a:pt x="2761" y="3435"/>
                  </a:lnTo>
                  <a:lnTo>
                    <a:pt x="2741" y="3392"/>
                  </a:lnTo>
                  <a:lnTo>
                    <a:pt x="2722" y="3349"/>
                  </a:lnTo>
                  <a:lnTo>
                    <a:pt x="2703" y="3305"/>
                  </a:lnTo>
                  <a:lnTo>
                    <a:pt x="2204" y="2159"/>
                  </a:lnTo>
                  <a:lnTo>
                    <a:pt x="2096" y="2260"/>
                  </a:lnTo>
                  <a:lnTo>
                    <a:pt x="1990" y="2359"/>
                  </a:lnTo>
                  <a:lnTo>
                    <a:pt x="1887" y="2454"/>
                  </a:lnTo>
                  <a:lnTo>
                    <a:pt x="1785" y="2544"/>
                  </a:lnTo>
                  <a:lnTo>
                    <a:pt x="1685" y="2630"/>
                  </a:lnTo>
                  <a:lnTo>
                    <a:pt x="1588" y="2713"/>
                  </a:lnTo>
                  <a:lnTo>
                    <a:pt x="1494" y="2790"/>
                  </a:lnTo>
                  <a:lnTo>
                    <a:pt x="1403" y="2863"/>
                  </a:lnTo>
                  <a:lnTo>
                    <a:pt x="1317" y="2931"/>
                  </a:lnTo>
                  <a:lnTo>
                    <a:pt x="1297" y="2948"/>
                  </a:lnTo>
                  <a:lnTo>
                    <a:pt x="1283" y="2966"/>
                  </a:lnTo>
                  <a:lnTo>
                    <a:pt x="1273" y="2987"/>
                  </a:lnTo>
                  <a:lnTo>
                    <a:pt x="1267" y="3007"/>
                  </a:lnTo>
                  <a:lnTo>
                    <a:pt x="1265" y="3029"/>
                  </a:lnTo>
                  <a:lnTo>
                    <a:pt x="1265" y="3050"/>
                  </a:lnTo>
                  <a:lnTo>
                    <a:pt x="1269" y="3071"/>
                  </a:lnTo>
                  <a:lnTo>
                    <a:pt x="1391" y="3641"/>
                  </a:lnTo>
                  <a:lnTo>
                    <a:pt x="1396" y="3673"/>
                  </a:lnTo>
                  <a:lnTo>
                    <a:pt x="1399" y="3703"/>
                  </a:lnTo>
                  <a:lnTo>
                    <a:pt x="1399" y="3732"/>
                  </a:lnTo>
                  <a:lnTo>
                    <a:pt x="1396" y="3760"/>
                  </a:lnTo>
                  <a:lnTo>
                    <a:pt x="1389" y="3787"/>
                  </a:lnTo>
                  <a:lnTo>
                    <a:pt x="1377" y="3814"/>
                  </a:lnTo>
                  <a:lnTo>
                    <a:pt x="1360" y="3840"/>
                  </a:lnTo>
                  <a:lnTo>
                    <a:pt x="1338" y="3869"/>
                  </a:lnTo>
                  <a:lnTo>
                    <a:pt x="1311" y="3898"/>
                  </a:lnTo>
                  <a:lnTo>
                    <a:pt x="1276" y="3928"/>
                  </a:lnTo>
                  <a:lnTo>
                    <a:pt x="1254" y="3943"/>
                  </a:lnTo>
                  <a:lnTo>
                    <a:pt x="1234" y="3952"/>
                  </a:lnTo>
                  <a:lnTo>
                    <a:pt x="1215" y="3954"/>
                  </a:lnTo>
                  <a:lnTo>
                    <a:pt x="1198" y="3950"/>
                  </a:lnTo>
                  <a:lnTo>
                    <a:pt x="1181" y="3943"/>
                  </a:lnTo>
                  <a:lnTo>
                    <a:pt x="1164" y="3930"/>
                  </a:lnTo>
                  <a:lnTo>
                    <a:pt x="1150" y="3913"/>
                  </a:lnTo>
                  <a:lnTo>
                    <a:pt x="1135" y="3893"/>
                  </a:lnTo>
                  <a:lnTo>
                    <a:pt x="1121" y="3870"/>
                  </a:lnTo>
                  <a:lnTo>
                    <a:pt x="1107" y="3844"/>
                  </a:lnTo>
                  <a:lnTo>
                    <a:pt x="1093" y="3816"/>
                  </a:lnTo>
                  <a:lnTo>
                    <a:pt x="1080" y="3786"/>
                  </a:lnTo>
                  <a:lnTo>
                    <a:pt x="1067" y="3756"/>
                  </a:lnTo>
                  <a:lnTo>
                    <a:pt x="1053" y="3725"/>
                  </a:lnTo>
                  <a:lnTo>
                    <a:pt x="848" y="3241"/>
                  </a:lnTo>
                  <a:lnTo>
                    <a:pt x="810" y="3259"/>
                  </a:lnTo>
                  <a:lnTo>
                    <a:pt x="774" y="3273"/>
                  </a:lnTo>
                  <a:lnTo>
                    <a:pt x="742" y="3283"/>
                  </a:lnTo>
                  <a:lnTo>
                    <a:pt x="713" y="3289"/>
                  </a:lnTo>
                  <a:lnTo>
                    <a:pt x="689" y="3291"/>
                  </a:lnTo>
                  <a:lnTo>
                    <a:pt x="667" y="3290"/>
                  </a:lnTo>
                  <a:lnTo>
                    <a:pt x="666" y="3289"/>
                  </a:lnTo>
                  <a:lnTo>
                    <a:pt x="665" y="3289"/>
                  </a:lnTo>
                  <a:lnTo>
                    <a:pt x="665" y="3288"/>
                  </a:lnTo>
                  <a:lnTo>
                    <a:pt x="664" y="3287"/>
                  </a:lnTo>
                  <a:lnTo>
                    <a:pt x="662" y="3265"/>
                  </a:lnTo>
                  <a:lnTo>
                    <a:pt x="664" y="3241"/>
                  </a:lnTo>
                  <a:lnTo>
                    <a:pt x="671" y="3212"/>
                  </a:lnTo>
                  <a:lnTo>
                    <a:pt x="680" y="3180"/>
                  </a:lnTo>
                  <a:lnTo>
                    <a:pt x="695" y="3144"/>
                  </a:lnTo>
                  <a:lnTo>
                    <a:pt x="713" y="3105"/>
                  </a:lnTo>
                  <a:lnTo>
                    <a:pt x="229" y="2901"/>
                  </a:lnTo>
                  <a:lnTo>
                    <a:pt x="198" y="2887"/>
                  </a:lnTo>
                  <a:lnTo>
                    <a:pt x="168" y="2874"/>
                  </a:lnTo>
                  <a:lnTo>
                    <a:pt x="138" y="2860"/>
                  </a:lnTo>
                  <a:lnTo>
                    <a:pt x="110" y="2847"/>
                  </a:lnTo>
                  <a:lnTo>
                    <a:pt x="84" y="2833"/>
                  </a:lnTo>
                  <a:lnTo>
                    <a:pt x="61" y="2818"/>
                  </a:lnTo>
                  <a:lnTo>
                    <a:pt x="41" y="2804"/>
                  </a:lnTo>
                  <a:lnTo>
                    <a:pt x="24" y="2790"/>
                  </a:lnTo>
                  <a:lnTo>
                    <a:pt x="11" y="2773"/>
                  </a:lnTo>
                  <a:lnTo>
                    <a:pt x="3" y="2756"/>
                  </a:lnTo>
                  <a:lnTo>
                    <a:pt x="0" y="2739"/>
                  </a:lnTo>
                  <a:lnTo>
                    <a:pt x="2" y="2720"/>
                  </a:lnTo>
                  <a:lnTo>
                    <a:pt x="11" y="2700"/>
                  </a:lnTo>
                  <a:lnTo>
                    <a:pt x="26" y="2678"/>
                  </a:lnTo>
                  <a:lnTo>
                    <a:pt x="56" y="2643"/>
                  </a:lnTo>
                  <a:lnTo>
                    <a:pt x="86" y="2616"/>
                  </a:lnTo>
                  <a:lnTo>
                    <a:pt x="114" y="2594"/>
                  </a:lnTo>
                  <a:lnTo>
                    <a:pt x="140" y="2577"/>
                  </a:lnTo>
                  <a:lnTo>
                    <a:pt x="167" y="2565"/>
                  </a:lnTo>
                  <a:lnTo>
                    <a:pt x="194" y="2558"/>
                  </a:lnTo>
                  <a:lnTo>
                    <a:pt x="222" y="2554"/>
                  </a:lnTo>
                  <a:lnTo>
                    <a:pt x="251" y="2554"/>
                  </a:lnTo>
                  <a:lnTo>
                    <a:pt x="281" y="2558"/>
                  </a:lnTo>
                  <a:lnTo>
                    <a:pt x="313" y="2563"/>
                  </a:lnTo>
                  <a:lnTo>
                    <a:pt x="883" y="2685"/>
                  </a:lnTo>
                  <a:lnTo>
                    <a:pt x="904" y="2689"/>
                  </a:lnTo>
                  <a:lnTo>
                    <a:pt x="925" y="2689"/>
                  </a:lnTo>
                  <a:lnTo>
                    <a:pt x="947" y="2686"/>
                  </a:lnTo>
                  <a:lnTo>
                    <a:pt x="967" y="2680"/>
                  </a:lnTo>
                  <a:lnTo>
                    <a:pt x="988" y="2670"/>
                  </a:lnTo>
                  <a:lnTo>
                    <a:pt x="1006" y="2656"/>
                  </a:lnTo>
                  <a:lnTo>
                    <a:pt x="1023" y="2637"/>
                  </a:lnTo>
                  <a:lnTo>
                    <a:pt x="1091" y="2551"/>
                  </a:lnTo>
                  <a:lnTo>
                    <a:pt x="1164" y="2460"/>
                  </a:lnTo>
                  <a:lnTo>
                    <a:pt x="1241" y="2366"/>
                  </a:lnTo>
                  <a:lnTo>
                    <a:pt x="1324" y="2269"/>
                  </a:lnTo>
                  <a:lnTo>
                    <a:pt x="1410" y="2169"/>
                  </a:lnTo>
                  <a:lnTo>
                    <a:pt x="1500" y="2067"/>
                  </a:lnTo>
                  <a:lnTo>
                    <a:pt x="1595" y="1964"/>
                  </a:lnTo>
                  <a:lnTo>
                    <a:pt x="1694" y="1857"/>
                  </a:lnTo>
                  <a:lnTo>
                    <a:pt x="1794" y="1750"/>
                  </a:lnTo>
                  <a:lnTo>
                    <a:pt x="649" y="1251"/>
                  </a:lnTo>
                  <a:lnTo>
                    <a:pt x="605" y="1232"/>
                  </a:lnTo>
                  <a:lnTo>
                    <a:pt x="562" y="1212"/>
                  </a:lnTo>
                  <a:lnTo>
                    <a:pt x="518" y="1193"/>
                  </a:lnTo>
                  <a:lnTo>
                    <a:pt x="478" y="1175"/>
                  </a:lnTo>
                  <a:lnTo>
                    <a:pt x="438" y="1156"/>
                  </a:lnTo>
                  <a:lnTo>
                    <a:pt x="400" y="1137"/>
                  </a:lnTo>
                  <a:lnTo>
                    <a:pt x="365" y="1118"/>
                  </a:lnTo>
                  <a:lnTo>
                    <a:pt x="331" y="1097"/>
                  </a:lnTo>
                  <a:lnTo>
                    <a:pt x="302" y="1077"/>
                  </a:lnTo>
                  <a:lnTo>
                    <a:pt x="276" y="1056"/>
                  </a:lnTo>
                  <a:lnTo>
                    <a:pt x="253" y="1035"/>
                  </a:lnTo>
                  <a:lnTo>
                    <a:pt x="236" y="1012"/>
                  </a:lnTo>
                  <a:lnTo>
                    <a:pt x="222" y="989"/>
                  </a:lnTo>
                  <a:lnTo>
                    <a:pt x="215" y="965"/>
                  </a:lnTo>
                  <a:lnTo>
                    <a:pt x="211" y="940"/>
                  </a:lnTo>
                  <a:lnTo>
                    <a:pt x="215" y="913"/>
                  </a:lnTo>
                  <a:lnTo>
                    <a:pt x="223" y="886"/>
                  </a:lnTo>
                  <a:lnTo>
                    <a:pt x="239" y="857"/>
                  </a:lnTo>
                  <a:lnTo>
                    <a:pt x="261" y="826"/>
                  </a:lnTo>
                  <a:lnTo>
                    <a:pt x="303" y="778"/>
                  </a:lnTo>
                  <a:lnTo>
                    <a:pt x="344" y="736"/>
                  </a:lnTo>
                  <a:lnTo>
                    <a:pt x="383" y="700"/>
                  </a:lnTo>
                  <a:lnTo>
                    <a:pt x="420" y="670"/>
                  </a:lnTo>
                  <a:lnTo>
                    <a:pt x="457" y="646"/>
                  </a:lnTo>
                  <a:lnTo>
                    <a:pt x="493" y="625"/>
                  </a:lnTo>
                  <a:lnTo>
                    <a:pt x="530" y="611"/>
                  </a:lnTo>
                  <a:lnTo>
                    <a:pt x="566" y="600"/>
                  </a:lnTo>
                  <a:lnTo>
                    <a:pt x="604" y="593"/>
                  </a:lnTo>
                  <a:lnTo>
                    <a:pt x="642" y="591"/>
                  </a:lnTo>
                  <a:lnTo>
                    <a:pt x="682" y="591"/>
                  </a:lnTo>
                  <a:lnTo>
                    <a:pt x="722" y="593"/>
                  </a:lnTo>
                  <a:lnTo>
                    <a:pt x="764" y="599"/>
                  </a:lnTo>
                  <a:lnTo>
                    <a:pt x="810" y="606"/>
                  </a:lnTo>
                  <a:lnTo>
                    <a:pt x="2559" y="983"/>
                  </a:lnTo>
                  <a:lnTo>
                    <a:pt x="3406" y="136"/>
                  </a:lnTo>
                  <a:lnTo>
                    <a:pt x="3441" y="104"/>
                  </a:lnTo>
                  <a:lnTo>
                    <a:pt x="3478" y="77"/>
                  </a:lnTo>
                  <a:lnTo>
                    <a:pt x="3517" y="53"/>
                  </a:lnTo>
                  <a:lnTo>
                    <a:pt x="3558" y="34"/>
                  </a:lnTo>
                  <a:lnTo>
                    <a:pt x="3598" y="18"/>
                  </a:lnTo>
                  <a:lnTo>
                    <a:pt x="3639" y="8"/>
                  </a:lnTo>
                  <a:lnTo>
                    <a:pt x="3680" y="2"/>
                  </a:lnTo>
                  <a:lnTo>
                    <a:pt x="3721" y="0"/>
                  </a:lnTo>
                  <a:close/>
                </a:path>
              </a:pathLst>
            </a:custGeom>
            <a:solidFill>
              <a:srgbClr val="7F7F7F">
                <a:lumMod val="75000"/>
              </a:srgbClr>
            </a:solid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nvGrpSpPr>
          <p:cNvPr id="99" name="Group 98"/>
          <p:cNvGrpSpPr/>
          <p:nvPr/>
        </p:nvGrpSpPr>
        <p:grpSpPr>
          <a:xfrm>
            <a:off x="8699385" y="1843652"/>
            <a:ext cx="1003204" cy="752403"/>
            <a:chOff x="6571517" y="1076146"/>
            <a:chExt cx="752403" cy="752403"/>
          </a:xfrm>
        </p:grpSpPr>
        <p:sp>
          <p:nvSpPr>
            <p:cNvPr id="100" name="Oval 99"/>
            <p:cNvSpPr/>
            <p:nvPr/>
          </p:nvSpPr>
          <p:spPr>
            <a:xfrm flipH="1" flipV="1">
              <a:off x="6571517" y="1076146"/>
              <a:ext cx="752403" cy="752403"/>
            </a:xfrm>
            <a:prstGeom prst="ellipse">
              <a:avLst/>
            </a:prstGeom>
            <a:solidFill>
              <a:srgbClr val="FFFFFF"/>
            </a:solidFill>
            <a:ln w="57150" cap="flat" cmpd="sng" algn="ctr">
              <a:solidFill>
                <a:srgbClr val="FF0000"/>
              </a:solidFill>
              <a:prstDash val="solid"/>
            </a:ln>
            <a:effectLst/>
          </p:spPr>
          <p:txBody>
            <a:bodyPr rtlCol="0" anchor="ctr"/>
            <a:lstStyle/>
            <a:p>
              <a:pPr algn="ctr">
                <a:defRPr/>
              </a:pPr>
              <a:endParaRPr lang="en-US" sz="2400" kern="0" dirty="0">
                <a:solidFill>
                  <a:srgbClr val="FFFFFF"/>
                </a:solidFill>
              </a:endParaRPr>
            </a:p>
          </p:txBody>
        </p:sp>
        <p:grpSp>
          <p:nvGrpSpPr>
            <p:cNvPr id="101" name="Group 305"/>
            <p:cNvGrpSpPr>
              <a:grpSpLocks noChangeAspect="1"/>
            </p:cNvGrpSpPr>
            <p:nvPr/>
          </p:nvGrpSpPr>
          <p:grpSpPr bwMode="auto">
            <a:xfrm>
              <a:off x="6748541" y="1200151"/>
              <a:ext cx="398354" cy="457199"/>
              <a:chOff x="-6059" y="35"/>
              <a:chExt cx="2762" cy="3170"/>
            </a:xfrm>
            <a:solidFill>
              <a:srgbClr val="7F7F7F">
                <a:lumMod val="75000"/>
              </a:srgbClr>
            </a:solidFill>
          </p:grpSpPr>
          <p:sp>
            <p:nvSpPr>
              <p:cNvPr id="102" name="Freeform 307"/>
              <p:cNvSpPr>
                <a:spLocks/>
              </p:cNvSpPr>
              <p:nvPr/>
            </p:nvSpPr>
            <p:spPr bwMode="auto">
              <a:xfrm>
                <a:off x="-4662" y="35"/>
                <a:ext cx="710" cy="710"/>
              </a:xfrm>
              <a:custGeom>
                <a:avLst/>
                <a:gdLst>
                  <a:gd name="T0" fmla="*/ 710 w 1420"/>
                  <a:gd name="T1" fmla="*/ 0 h 1422"/>
                  <a:gd name="T2" fmla="*/ 798 w 1420"/>
                  <a:gd name="T3" fmla="*/ 6 h 1422"/>
                  <a:gd name="T4" fmla="*/ 885 w 1420"/>
                  <a:gd name="T5" fmla="*/ 22 h 1422"/>
                  <a:gd name="T6" fmla="*/ 966 w 1420"/>
                  <a:gd name="T7" fmla="*/ 49 h 1422"/>
                  <a:gd name="T8" fmla="*/ 1043 w 1420"/>
                  <a:gd name="T9" fmla="*/ 83 h 1422"/>
                  <a:gd name="T10" fmla="*/ 1115 w 1420"/>
                  <a:gd name="T11" fmla="*/ 128 h 1422"/>
                  <a:gd name="T12" fmla="*/ 1182 w 1420"/>
                  <a:gd name="T13" fmla="*/ 180 h 1422"/>
                  <a:gd name="T14" fmla="*/ 1240 w 1420"/>
                  <a:gd name="T15" fmla="*/ 240 h 1422"/>
                  <a:gd name="T16" fmla="*/ 1292 w 1420"/>
                  <a:gd name="T17" fmla="*/ 306 h 1422"/>
                  <a:gd name="T18" fmla="*/ 1337 w 1420"/>
                  <a:gd name="T19" fmla="*/ 377 h 1422"/>
                  <a:gd name="T20" fmla="*/ 1373 w 1420"/>
                  <a:gd name="T21" fmla="*/ 454 h 1422"/>
                  <a:gd name="T22" fmla="*/ 1398 w 1420"/>
                  <a:gd name="T23" fmla="*/ 537 h 1422"/>
                  <a:gd name="T24" fmla="*/ 1414 w 1420"/>
                  <a:gd name="T25" fmla="*/ 622 h 1422"/>
                  <a:gd name="T26" fmla="*/ 1420 w 1420"/>
                  <a:gd name="T27" fmla="*/ 711 h 1422"/>
                  <a:gd name="T28" fmla="*/ 1414 w 1420"/>
                  <a:gd name="T29" fmla="*/ 800 h 1422"/>
                  <a:gd name="T30" fmla="*/ 1398 w 1420"/>
                  <a:gd name="T31" fmla="*/ 887 h 1422"/>
                  <a:gd name="T32" fmla="*/ 1373 w 1420"/>
                  <a:gd name="T33" fmla="*/ 968 h 1422"/>
                  <a:gd name="T34" fmla="*/ 1337 w 1420"/>
                  <a:gd name="T35" fmla="*/ 1045 h 1422"/>
                  <a:gd name="T36" fmla="*/ 1292 w 1420"/>
                  <a:gd name="T37" fmla="*/ 1118 h 1422"/>
                  <a:gd name="T38" fmla="*/ 1240 w 1420"/>
                  <a:gd name="T39" fmla="*/ 1184 h 1422"/>
                  <a:gd name="T40" fmla="*/ 1182 w 1420"/>
                  <a:gd name="T41" fmla="*/ 1242 h 1422"/>
                  <a:gd name="T42" fmla="*/ 1115 w 1420"/>
                  <a:gd name="T43" fmla="*/ 1294 h 1422"/>
                  <a:gd name="T44" fmla="*/ 1043 w 1420"/>
                  <a:gd name="T45" fmla="*/ 1339 h 1422"/>
                  <a:gd name="T46" fmla="*/ 966 w 1420"/>
                  <a:gd name="T47" fmla="*/ 1375 h 1422"/>
                  <a:gd name="T48" fmla="*/ 885 w 1420"/>
                  <a:gd name="T49" fmla="*/ 1400 h 1422"/>
                  <a:gd name="T50" fmla="*/ 798 w 1420"/>
                  <a:gd name="T51" fmla="*/ 1416 h 1422"/>
                  <a:gd name="T52" fmla="*/ 710 w 1420"/>
                  <a:gd name="T53" fmla="*/ 1422 h 1422"/>
                  <a:gd name="T54" fmla="*/ 621 w 1420"/>
                  <a:gd name="T55" fmla="*/ 1416 h 1422"/>
                  <a:gd name="T56" fmla="*/ 536 w 1420"/>
                  <a:gd name="T57" fmla="*/ 1400 h 1422"/>
                  <a:gd name="T58" fmla="*/ 453 w 1420"/>
                  <a:gd name="T59" fmla="*/ 1375 h 1422"/>
                  <a:gd name="T60" fmla="*/ 376 w 1420"/>
                  <a:gd name="T61" fmla="*/ 1339 h 1422"/>
                  <a:gd name="T62" fmla="*/ 305 w 1420"/>
                  <a:gd name="T63" fmla="*/ 1294 h 1422"/>
                  <a:gd name="T64" fmla="*/ 239 w 1420"/>
                  <a:gd name="T65" fmla="*/ 1242 h 1422"/>
                  <a:gd name="T66" fmla="*/ 179 w 1420"/>
                  <a:gd name="T67" fmla="*/ 1184 h 1422"/>
                  <a:gd name="T68" fmla="*/ 127 w 1420"/>
                  <a:gd name="T69" fmla="*/ 1118 h 1422"/>
                  <a:gd name="T70" fmla="*/ 83 w 1420"/>
                  <a:gd name="T71" fmla="*/ 1045 h 1422"/>
                  <a:gd name="T72" fmla="*/ 48 w 1420"/>
                  <a:gd name="T73" fmla="*/ 968 h 1422"/>
                  <a:gd name="T74" fmla="*/ 21 w 1420"/>
                  <a:gd name="T75" fmla="*/ 887 h 1422"/>
                  <a:gd name="T76" fmla="*/ 6 w 1420"/>
                  <a:gd name="T77" fmla="*/ 800 h 1422"/>
                  <a:gd name="T78" fmla="*/ 0 w 1420"/>
                  <a:gd name="T79" fmla="*/ 711 h 1422"/>
                  <a:gd name="T80" fmla="*/ 6 w 1420"/>
                  <a:gd name="T81" fmla="*/ 622 h 1422"/>
                  <a:gd name="T82" fmla="*/ 21 w 1420"/>
                  <a:gd name="T83" fmla="*/ 537 h 1422"/>
                  <a:gd name="T84" fmla="*/ 48 w 1420"/>
                  <a:gd name="T85" fmla="*/ 454 h 1422"/>
                  <a:gd name="T86" fmla="*/ 83 w 1420"/>
                  <a:gd name="T87" fmla="*/ 377 h 1422"/>
                  <a:gd name="T88" fmla="*/ 127 w 1420"/>
                  <a:gd name="T89" fmla="*/ 306 h 1422"/>
                  <a:gd name="T90" fmla="*/ 179 w 1420"/>
                  <a:gd name="T91" fmla="*/ 240 h 1422"/>
                  <a:gd name="T92" fmla="*/ 239 w 1420"/>
                  <a:gd name="T93" fmla="*/ 180 h 1422"/>
                  <a:gd name="T94" fmla="*/ 305 w 1420"/>
                  <a:gd name="T95" fmla="*/ 128 h 1422"/>
                  <a:gd name="T96" fmla="*/ 376 w 1420"/>
                  <a:gd name="T97" fmla="*/ 83 h 1422"/>
                  <a:gd name="T98" fmla="*/ 453 w 1420"/>
                  <a:gd name="T99" fmla="*/ 49 h 1422"/>
                  <a:gd name="T100" fmla="*/ 536 w 1420"/>
                  <a:gd name="T101" fmla="*/ 22 h 1422"/>
                  <a:gd name="T102" fmla="*/ 621 w 1420"/>
                  <a:gd name="T103" fmla="*/ 6 h 1422"/>
                  <a:gd name="T104" fmla="*/ 710 w 1420"/>
                  <a:gd name="T105" fmla="*/ 0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0" h="1422">
                    <a:moveTo>
                      <a:pt x="710" y="0"/>
                    </a:moveTo>
                    <a:lnTo>
                      <a:pt x="798" y="6"/>
                    </a:lnTo>
                    <a:lnTo>
                      <a:pt x="885" y="22"/>
                    </a:lnTo>
                    <a:lnTo>
                      <a:pt x="966" y="49"/>
                    </a:lnTo>
                    <a:lnTo>
                      <a:pt x="1043" y="83"/>
                    </a:lnTo>
                    <a:lnTo>
                      <a:pt x="1115" y="128"/>
                    </a:lnTo>
                    <a:lnTo>
                      <a:pt x="1182" y="180"/>
                    </a:lnTo>
                    <a:lnTo>
                      <a:pt x="1240" y="240"/>
                    </a:lnTo>
                    <a:lnTo>
                      <a:pt x="1292" y="306"/>
                    </a:lnTo>
                    <a:lnTo>
                      <a:pt x="1337" y="377"/>
                    </a:lnTo>
                    <a:lnTo>
                      <a:pt x="1373" y="454"/>
                    </a:lnTo>
                    <a:lnTo>
                      <a:pt x="1398" y="537"/>
                    </a:lnTo>
                    <a:lnTo>
                      <a:pt x="1414" y="622"/>
                    </a:lnTo>
                    <a:lnTo>
                      <a:pt x="1420" y="711"/>
                    </a:lnTo>
                    <a:lnTo>
                      <a:pt x="1414" y="800"/>
                    </a:lnTo>
                    <a:lnTo>
                      <a:pt x="1398" y="887"/>
                    </a:lnTo>
                    <a:lnTo>
                      <a:pt x="1373" y="968"/>
                    </a:lnTo>
                    <a:lnTo>
                      <a:pt x="1337" y="1045"/>
                    </a:lnTo>
                    <a:lnTo>
                      <a:pt x="1292" y="1118"/>
                    </a:lnTo>
                    <a:lnTo>
                      <a:pt x="1240" y="1184"/>
                    </a:lnTo>
                    <a:lnTo>
                      <a:pt x="1182" y="1242"/>
                    </a:lnTo>
                    <a:lnTo>
                      <a:pt x="1115" y="1294"/>
                    </a:lnTo>
                    <a:lnTo>
                      <a:pt x="1043" y="1339"/>
                    </a:lnTo>
                    <a:lnTo>
                      <a:pt x="966" y="1375"/>
                    </a:lnTo>
                    <a:lnTo>
                      <a:pt x="885" y="1400"/>
                    </a:lnTo>
                    <a:lnTo>
                      <a:pt x="798" y="1416"/>
                    </a:lnTo>
                    <a:lnTo>
                      <a:pt x="710" y="1422"/>
                    </a:lnTo>
                    <a:lnTo>
                      <a:pt x="621" y="1416"/>
                    </a:lnTo>
                    <a:lnTo>
                      <a:pt x="536" y="1400"/>
                    </a:lnTo>
                    <a:lnTo>
                      <a:pt x="453" y="1375"/>
                    </a:lnTo>
                    <a:lnTo>
                      <a:pt x="376" y="1339"/>
                    </a:lnTo>
                    <a:lnTo>
                      <a:pt x="305" y="1294"/>
                    </a:lnTo>
                    <a:lnTo>
                      <a:pt x="239" y="1242"/>
                    </a:lnTo>
                    <a:lnTo>
                      <a:pt x="179" y="1184"/>
                    </a:lnTo>
                    <a:lnTo>
                      <a:pt x="127" y="1118"/>
                    </a:lnTo>
                    <a:lnTo>
                      <a:pt x="83" y="1045"/>
                    </a:lnTo>
                    <a:lnTo>
                      <a:pt x="48" y="968"/>
                    </a:lnTo>
                    <a:lnTo>
                      <a:pt x="21" y="887"/>
                    </a:lnTo>
                    <a:lnTo>
                      <a:pt x="6" y="800"/>
                    </a:lnTo>
                    <a:lnTo>
                      <a:pt x="0" y="711"/>
                    </a:lnTo>
                    <a:lnTo>
                      <a:pt x="6" y="622"/>
                    </a:lnTo>
                    <a:lnTo>
                      <a:pt x="21" y="537"/>
                    </a:lnTo>
                    <a:lnTo>
                      <a:pt x="48" y="454"/>
                    </a:lnTo>
                    <a:lnTo>
                      <a:pt x="83" y="377"/>
                    </a:lnTo>
                    <a:lnTo>
                      <a:pt x="127" y="306"/>
                    </a:lnTo>
                    <a:lnTo>
                      <a:pt x="179" y="240"/>
                    </a:lnTo>
                    <a:lnTo>
                      <a:pt x="239" y="180"/>
                    </a:lnTo>
                    <a:lnTo>
                      <a:pt x="305" y="128"/>
                    </a:lnTo>
                    <a:lnTo>
                      <a:pt x="376" y="83"/>
                    </a:lnTo>
                    <a:lnTo>
                      <a:pt x="453" y="49"/>
                    </a:lnTo>
                    <a:lnTo>
                      <a:pt x="536" y="22"/>
                    </a:lnTo>
                    <a:lnTo>
                      <a:pt x="621" y="6"/>
                    </a:lnTo>
                    <a:lnTo>
                      <a:pt x="710"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103" name="Freeform 308"/>
              <p:cNvSpPr>
                <a:spLocks noEditPoints="1"/>
              </p:cNvSpPr>
              <p:nvPr/>
            </p:nvSpPr>
            <p:spPr bwMode="auto">
              <a:xfrm>
                <a:off x="-6059" y="763"/>
                <a:ext cx="2762" cy="2442"/>
              </a:xfrm>
              <a:custGeom>
                <a:avLst/>
                <a:gdLst>
                  <a:gd name="T0" fmla="*/ 559 w 5524"/>
                  <a:gd name="T1" fmla="*/ 4590 h 4886"/>
                  <a:gd name="T2" fmla="*/ 621 w 5524"/>
                  <a:gd name="T3" fmla="*/ 4716 h 4886"/>
                  <a:gd name="T4" fmla="*/ 746 w 5524"/>
                  <a:gd name="T5" fmla="*/ 4654 h 4886"/>
                  <a:gd name="T6" fmla="*/ 685 w 5524"/>
                  <a:gd name="T7" fmla="*/ 4528 h 4886"/>
                  <a:gd name="T8" fmla="*/ 3536 w 5524"/>
                  <a:gd name="T9" fmla="*/ 8 h 4886"/>
                  <a:gd name="T10" fmla="*/ 3798 w 5524"/>
                  <a:gd name="T11" fmla="*/ 95 h 4886"/>
                  <a:gd name="T12" fmla="*/ 4008 w 5524"/>
                  <a:gd name="T13" fmla="*/ 251 h 4886"/>
                  <a:gd name="T14" fmla="*/ 4292 w 5524"/>
                  <a:gd name="T15" fmla="*/ 495 h 4886"/>
                  <a:gd name="T16" fmla="*/ 4666 w 5524"/>
                  <a:gd name="T17" fmla="*/ 761 h 4886"/>
                  <a:gd name="T18" fmla="*/ 5098 w 5524"/>
                  <a:gd name="T19" fmla="*/ 954 h 4886"/>
                  <a:gd name="T20" fmla="*/ 5426 w 5524"/>
                  <a:gd name="T21" fmla="*/ 1053 h 4886"/>
                  <a:gd name="T22" fmla="*/ 5524 w 5524"/>
                  <a:gd name="T23" fmla="*/ 1292 h 4886"/>
                  <a:gd name="T24" fmla="*/ 5393 w 5524"/>
                  <a:gd name="T25" fmla="*/ 1499 h 4886"/>
                  <a:gd name="T26" fmla="*/ 5221 w 5524"/>
                  <a:gd name="T27" fmla="*/ 1537 h 4886"/>
                  <a:gd name="T28" fmla="*/ 4666 w 5524"/>
                  <a:gd name="T29" fmla="*/ 1422 h 4886"/>
                  <a:gd name="T30" fmla="*/ 4276 w 5524"/>
                  <a:gd name="T31" fmla="*/ 1226 h 4886"/>
                  <a:gd name="T32" fmla="*/ 4226 w 5524"/>
                  <a:gd name="T33" fmla="*/ 2205 h 4886"/>
                  <a:gd name="T34" fmla="*/ 4161 w 5524"/>
                  <a:gd name="T35" fmla="*/ 2489 h 4886"/>
                  <a:gd name="T36" fmla="*/ 4402 w 5524"/>
                  <a:gd name="T37" fmla="*/ 2904 h 4886"/>
                  <a:gd name="T38" fmla="*/ 4728 w 5524"/>
                  <a:gd name="T39" fmla="*/ 3528 h 4886"/>
                  <a:gd name="T40" fmla="*/ 5131 w 5524"/>
                  <a:gd name="T41" fmla="*/ 4391 h 4886"/>
                  <a:gd name="T42" fmla="*/ 5137 w 5524"/>
                  <a:gd name="T43" fmla="*/ 4660 h 4886"/>
                  <a:gd name="T44" fmla="*/ 4951 w 5524"/>
                  <a:gd name="T45" fmla="*/ 4855 h 4886"/>
                  <a:gd name="T46" fmla="*/ 4697 w 5524"/>
                  <a:gd name="T47" fmla="*/ 4866 h 4886"/>
                  <a:gd name="T48" fmla="*/ 4488 w 5524"/>
                  <a:gd name="T49" fmla="*/ 4675 h 4886"/>
                  <a:gd name="T50" fmla="*/ 4068 w 5524"/>
                  <a:gd name="T51" fmla="*/ 3781 h 4886"/>
                  <a:gd name="T52" fmla="*/ 3740 w 5524"/>
                  <a:gd name="T53" fmla="*/ 3157 h 4886"/>
                  <a:gd name="T54" fmla="*/ 3518 w 5524"/>
                  <a:gd name="T55" fmla="*/ 3034 h 4886"/>
                  <a:gd name="T56" fmla="*/ 3287 w 5524"/>
                  <a:gd name="T57" fmla="*/ 3470 h 4886"/>
                  <a:gd name="T58" fmla="*/ 3024 w 5524"/>
                  <a:gd name="T59" fmla="*/ 3978 h 4886"/>
                  <a:gd name="T60" fmla="*/ 2781 w 5524"/>
                  <a:gd name="T61" fmla="*/ 4441 h 4886"/>
                  <a:gd name="T62" fmla="*/ 2602 w 5524"/>
                  <a:gd name="T63" fmla="*/ 4758 h 4886"/>
                  <a:gd name="T64" fmla="*/ 2357 w 5524"/>
                  <a:gd name="T65" fmla="*/ 4884 h 4886"/>
                  <a:gd name="T66" fmla="*/ 2110 w 5524"/>
                  <a:gd name="T67" fmla="*/ 4806 h 4886"/>
                  <a:gd name="T68" fmla="*/ 1985 w 5524"/>
                  <a:gd name="T69" fmla="*/ 4571 h 4886"/>
                  <a:gd name="T70" fmla="*/ 2062 w 5524"/>
                  <a:gd name="T71" fmla="*/ 4300 h 4886"/>
                  <a:gd name="T72" fmla="*/ 2290 w 5524"/>
                  <a:gd name="T73" fmla="*/ 3893 h 4886"/>
                  <a:gd name="T74" fmla="*/ 2573 w 5524"/>
                  <a:gd name="T75" fmla="*/ 3376 h 4886"/>
                  <a:gd name="T76" fmla="*/ 2853 w 5524"/>
                  <a:gd name="T77" fmla="*/ 2866 h 4886"/>
                  <a:gd name="T78" fmla="*/ 3065 w 5524"/>
                  <a:gd name="T79" fmla="*/ 2478 h 4886"/>
                  <a:gd name="T80" fmla="*/ 2934 w 5524"/>
                  <a:gd name="T81" fmla="*/ 2186 h 4886"/>
                  <a:gd name="T82" fmla="*/ 2496 w 5524"/>
                  <a:gd name="T83" fmla="*/ 1744 h 4886"/>
                  <a:gd name="T84" fmla="*/ 2268 w 5524"/>
                  <a:gd name="T85" fmla="*/ 2161 h 4886"/>
                  <a:gd name="T86" fmla="*/ 1366 w 5524"/>
                  <a:gd name="T87" fmla="*/ 3578 h 4886"/>
                  <a:gd name="T88" fmla="*/ 930 w 5524"/>
                  <a:gd name="T89" fmla="*/ 4631 h 4886"/>
                  <a:gd name="T90" fmla="*/ 810 w 5524"/>
                  <a:gd name="T91" fmla="*/ 4837 h 4886"/>
                  <a:gd name="T92" fmla="*/ 586 w 5524"/>
                  <a:gd name="T93" fmla="*/ 4876 h 4886"/>
                  <a:gd name="T94" fmla="*/ 409 w 5524"/>
                  <a:gd name="T95" fmla="*/ 4719 h 4886"/>
                  <a:gd name="T96" fmla="*/ 420 w 5524"/>
                  <a:gd name="T97" fmla="*/ 4480 h 4886"/>
                  <a:gd name="T98" fmla="*/ 0 w 5524"/>
                  <a:gd name="T99" fmla="*/ 4175 h 4886"/>
                  <a:gd name="T100" fmla="*/ 963 w 5524"/>
                  <a:gd name="T101" fmla="*/ 2472 h 4886"/>
                  <a:gd name="T102" fmla="*/ 1559 w 5524"/>
                  <a:gd name="T103" fmla="*/ 2738 h 4886"/>
                  <a:gd name="T104" fmla="*/ 1821 w 5524"/>
                  <a:gd name="T105" fmla="*/ 1947 h 4886"/>
                  <a:gd name="T106" fmla="*/ 2006 w 5524"/>
                  <a:gd name="T107" fmla="*/ 1489 h 4886"/>
                  <a:gd name="T108" fmla="*/ 2340 w 5524"/>
                  <a:gd name="T109" fmla="*/ 954 h 4886"/>
                  <a:gd name="T110" fmla="*/ 2673 w 5524"/>
                  <a:gd name="T111" fmla="*/ 529 h 4886"/>
                  <a:gd name="T112" fmla="*/ 2918 w 5524"/>
                  <a:gd name="T113" fmla="*/ 257 h 4886"/>
                  <a:gd name="T114" fmla="*/ 3007 w 5524"/>
                  <a:gd name="T115" fmla="*/ 172 h 4886"/>
                  <a:gd name="T116" fmla="*/ 3148 w 5524"/>
                  <a:gd name="T117" fmla="*/ 74 h 4886"/>
                  <a:gd name="T118" fmla="*/ 3347 w 5524"/>
                  <a:gd name="T119" fmla="*/ 10 h 4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24" h="4886">
                    <a:moveTo>
                      <a:pt x="652" y="4523"/>
                    </a:moveTo>
                    <a:lnTo>
                      <a:pt x="621" y="4528"/>
                    </a:lnTo>
                    <a:lnTo>
                      <a:pt x="594" y="4542"/>
                    </a:lnTo>
                    <a:lnTo>
                      <a:pt x="573" y="4563"/>
                    </a:lnTo>
                    <a:lnTo>
                      <a:pt x="559" y="4590"/>
                    </a:lnTo>
                    <a:lnTo>
                      <a:pt x="554" y="4621"/>
                    </a:lnTo>
                    <a:lnTo>
                      <a:pt x="559" y="4654"/>
                    </a:lnTo>
                    <a:lnTo>
                      <a:pt x="573" y="4681"/>
                    </a:lnTo>
                    <a:lnTo>
                      <a:pt x="594" y="4702"/>
                    </a:lnTo>
                    <a:lnTo>
                      <a:pt x="621" y="4716"/>
                    </a:lnTo>
                    <a:lnTo>
                      <a:pt x="652" y="4721"/>
                    </a:lnTo>
                    <a:lnTo>
                      <a:pt x="685" y="4716"/>
                    </a:lnTo>
                    <a:lnTo>
                      <a:pt x="712" y="4702"/>
                    </a:lnTo>
                    <a:lnTo>
                      <a:pt x="733" y="4681"/>
                    </a:lnTo>
                    <a:lnTo>
                      <a:pt x="746" y="4654"/>
                    </a:lnTo>
                    <a:lnTo>
                      <a:pt x="752" y="4621"/>
                    </a:lnTo>
                    <a:lnTo>
                      <a:pt x="746" y="4590"/>
                    </a:lnTo>
                    <a:lnTo>
                      <a:pt x="733" y="4563"/>
                    </a:lnTo>
                    <a:lnTo>
                      <a:pt x="712" y="4542"/>
                    </a:lnTo>
                    <a:lnTo>
                      <a:pt x="685" y="4528"/>
                    </a:lnTo>
                    <a:lnTo>
                      <a:pt x="652" y="4523"/>
                    </a:lnTo>
                    <a:close/>
                    <a:moveTo>
                      <a:pt x="3441" y="0"/>
                    </a:moveTo>
                    <a:lnTo>
                      <a:pt x="3478" y="2"/>
                    </a:lnTo>
                    <a:lnTo>
                      <a:pt x="3511" y="4"/>
                    </a:lnTo>
                    <a:lnTo>
                      <a:pt x="3536" y="8"/>
                    </a:lnTo>
                    <a:lnTo>
                      <a:pt x="3553" y="10"/>
                    </a:lnTo>
                    <a:lnTo>
                      <a:pt x="3559" y="10"/>
                    </a:lnTo>
                    <a:lnTo>
                      <a:pt x="3640" y="29"/>
                    </a:lnTo>
                    <a:lnTo>
                      <a:pt x="3721" y="56"/>
                    </a:lnTo>
                    <a:lnTo>
                      <a:pt x="3798" y="95"/>
                    </a:lnTo>
                    <a:lnTo>
                      <a:pt x="3873" y="141"/>
                    </a:lnTo>
                    <a:lnTo>
                      <a:pt x="3898" y="159"/>
                    </a:lnTo>
                    <a:lnTo>
                      <a:pt x="3929" y="184"/>
                    </a:lnTo>
                    <a:lnTo>
                      <a:pt x="3966" y="215"/>
                    </a:lnTo>
                    <a:lnTo>
                      <a:pt x="4008" y="251"/>
                    </a:lnTo>
                    <a:lnTo>
                      <a:pt x="4056" y="294"/>
                    </a:lnTo>
                    <a:lnTo>
                      <a:pt x="4108" y="340"/>
                    </a:lnTo>
                    <a:lnTo>
                      <a:pt x="4164" y="388"/>
                    </a:lnTo>
                    <a:lnTo>
                      <a:pt x="4226" y="441"/>
                    </a:lnTo>
                    <a:lnTo>
                      <a:pt x="4292" y="495"/>
                    </a:lnTo>
                    <a:lnTo>
                      <a:pt x="4359" y="549"/>
                    </a:lnTo>
                    <a:lnTo>
                      <a:pt x="4433" y="605"/>
                    </a:lnTo>
                    <a:lnTo>
                      <a:pt x="4508" y="659"/>
                    </a:lnTo>
                    <a:lnTo>
                      <a:pt x="4585" y="711"/>
                    </a:lnTo>
                    <a:lnTo>
                      <a:pt x="4666" y="761"/>
                    </a:lnTo>
                    <a:lnTo>
                      <a:pt x="4749" y="809"/>
                    </a:lnTo>
                    <a:lnTo>
                      <a:pt x="4834" y="854"/>
                    </a:lnTo>
                    <a:lnTo>
                      <a:pt x="4921" y="892"/>
                    </a:lnTo>
                    <a:lnTo>
                      <a:pt x="5007" y="927"/>
                    </a:lnTo>
                    <a:lnTo>
                      <a:pt x="5098" y="954"/>
                    </a:lnTo>
                    <a:lnTo>
                      <a:pt x="5187" y="975"/>
                    </a:lnTo>
                    <a:lnTo>
                      <a:pt x="5277" y="989"/>
                    </a:lnTo>
                    <a:lnTo>
                      <a:pt x="5331" y="1001"/>
                    </a:lnTo>
                    <a:lnTo>
                      <a:pt x="5382" y="1022"/>
                    </a:lnTo>
                    <a:lnTo>
                      <a:pt x="5426" y="1053"/>
                    </a:lnTo>
                    <a:lnTo>
                      <a:pt x="5463" y="1089"/>
                    </a:lnTo>
                    <a:lnTo>
                      <a:pt x="5493" y="1134"/>
                    </a:lnTo>
                    <a:lnTo>
                      <a:pt x="5513" y="1182"/>
                    </a:lnTo>
                    <a:lnTo>
                      <a:pt x="5524" y="1236"/>
                    </a:lnTo>
                    <a:lnTo>
                      <a:pt x="5524" y="1292"/>
                    </a:lnTo>
                    <a:lnTo>
                      <a:pt x="5513" y="1344"/>
                    </a:lnTo>
                    <a:lnTo>
                      <a:pt x="5495" y="1391"/>
                    </a:lnTo>
                    <a:lnTo>
                      <a:pt x="5468" y="1433"/>
                    </a:lnTo>
                    <a:lnTo>
                      <a:pt x="5434" y="1470"/>
                    </a:lnTo>
                    <a:lnTo>
                      <a:pt x="5393" y="1499"/>
                    </a:lnTo>
                    <a:lnTo>
                      <a:pt x="5349" y="1520"/>
                    </a:lnTo>
                    <a:lnTo>
                      <a:pt x="5301" y="1535"/>
                    </a:lnTo>
                    <a:lnTo>
                      <a:pt x="5250" y="1539"/>
                    </a:lnTo>
                    <a:lnTo>
                      <a:pt x="5235" y="1539"/>
                    </a:lnTo>
                    <a:lnTo>
                      <a:pt x="5221" y="1537"/>
                    </a:lnTo>
                    <a:lnTo>
                      <a:pt x="5094" y="1522"/>
                    </a:lnTo>
                    <a:lnTo>
                      <a:pt x="4976" y="1503"/>
                    </a:lnTo>
                    <a:lnTo>
                      <a:pt x="4865" y="1479"/>
                    </a:lnTo>
                    <a:lnTo>
                      <a:pt x="4762" y="1452"/>
                    </a:lnTo>
                    <a:lnTo>
                      <a:pt x="4666" y="1422"/>
                    </a:lnTo>
                    <a:lnTo>
                      <a:pt x="4577" y="1387"/>
                    </a:lnTo>
                    <a:lnTo>
                      <a:pt x="4494" y="1350"/>
                    </a:lnTo>
                    <a:lnTo>
                      <a:pt x="4417" y="1311"/>
                    </a:lnTo>
                    <a:lnTo>
                      <a:pt x="4344" y="1271"/>
                    </a:lnTo>
                    <a:lnTo>
                      <a:pt x="4276" y="1226"/>
                    </a:lnTo>
                    <a:lnTo>
                      <a:pt x="4211" y="1182"/>
                    </a:lnTo>
                    <a:lnTo>
                      <a:pt x="4151" y="1136"/>
                    </a:lnTo>
                    <a:lnTo>
                      <a:pt x="4232" y="2074"/>
                    </a:lnTo>
                    <a:lnTo>
                      <a:pt x="4234" y="2142"/>
                    </a:lnTo>
                    <a:lnTo>
                      <a:pt x="4226" y="2205"/>
                    </a:lnTo>
                    <a:lnTo>
                      <a:pt x="4211" y="2267"/>
                    </a:lnTo>
                    <a:lnTo>
                      <a:pt x="4188" y="2323"/>
                    </a:lnTo>
                    <a:lnTo>
                      <a:pt x="4159" y="2377"/>
                    </a:lnTo>
                    <a:lnTo>
                      <a:pt x="4122" y="2428"/>
                    </a:lnTo>
                    <a:lnTo>
                      <a:pt x="4161" y="2489"/>
                    </a:lnTo>
                    <a:lnTo>
                      <a:pt x="4201" y="2557"/>
                    </a:lnTo>
                    <a:lnTo>
                      <a:pt x="4247" y="2632"/>
                    </a:lnTo>
                    <a:lnTo>
                      <a:pt x="4296" y="2715"/>
                    </a:lnTo>
                    <a:lnTo>
                      <a:pt x="4348" y="2806"/>
                    </a:lnTo>
                    <a:lnTo>
                      <a:pt x="4402" y="2904"/>
                    </a:lnTo>
                    <a:lnTo>
                      <a:pt x="4460" y="3013"/>
                    </a:lnTo>
                    <a:lnTo>
                      <a:pt x="4521" y="3126"/>
                    </a:lnTo>
                    <a:lnTo>
                      <a:pt x="4587" y="3252"/>
                    </a:lnTo>
                    <a:lnTo>
                      <a:pt x="4656" y="3385"/>
                    </a:lnTo>
                    <a:lnTo>
                      <a:pt x="4728" y="3528"/>
                    </a:lnTo>
                    <a:lnTo>
                      <a:pt x="4801" y="3681"/>
                    </a:lnTo>
                    <a:lnTo>
                      <a:pt x="4880" y="3843"/>
                    </a:lnTo>
                    <a:lnTo>
                      <a:pt x="4959" y="4015"/>
                    </a:lnTo>
                    <a:lnTo>
                      <a:pt x="5044" y="4198"/>
                    </a:lnTo>
                    <a:lnTo>
                      <a:pt x="5131" y="4391"/>
                    </a:lnTo>
                    <a:lnTo>
                      <a:pt x="5150" y="4445"/>
                    </a:lnTo>
                    <a:lnTo>
                      <a:pt x="5160" y="4501"/>
                    </a:lnTo>
                    <a:lnTo>
                      <a:pt x="5160" y="4555"/>
                    </a:lnTo>
                    <a:lnTo>
                      <a:pt x="5152" y="4609"/>
                    </a:lnTo>
                    <a:lnTo>
                      <a:pt x="5137" y="4660"/>
                    </a:lnTo>
                    <a:lnTo>
                      <a:pt x="5113" y="4710"/>
                    </a:lnTo>
                    <a:lnTo>
                      <a:pt x="5083" y="4754"/>
                    </a:lnTo>
                    <a:lnTo>
                      <a:pt x="5046" y="4793"/>
                    </a:lnTo>
                    <a:lnTo>
                      <a:pt x="5002" y="4828"/>
                    </a:lnTo>
                    <a:lnTo>
                      <a:pt x="4951" y="4855"/>
                    </a:lnTo>
                    <a:lnTo>
                      <a:pt x="4905" y="4872"/>
                    </a:lnTo>
                    <a:lnTo>
                      <a:pt x="4857" y="4882"/>
                    </a:lnTo>
                    <a:lnTo>
                      <a:pt x="4811" y="4886"/>
                    </a:lnTo>
                    <a:lnTo>
                      <a:pt x="4753" y="4880"/>
                    </a:lnTo>
                    <a:lnTo>
                      <a:pt x="4697" y="4866"/>
                    </a:lnTo>
                    <a:lnTo>
                      <a:pt x="4645" y="4843"/>
                    </a:lnTo>
                    <a:lnTo>
                      <a:pt x="4596" y="4814"/>
                    </a:lnTo>
                    <a:lnTo>
                      <a:pt x="4554" y="4775"/>
                    </a:lnTo>
                    <a:lnTo>
                      <a:pt x="4517" y="4729"/>
                    </a:lnTo>
                    <a:lnTo>
                      <a:pt x="4488" y="4675"/>
                    </a:lnTo>
                    <a:lnTo>
                      <a:pt x="4398" y="4474"/>
                    </a:lnTo>
                    <a:lnTo>
                      <a:pt x="4311" y="4283"/>
                    </a:lnTo>
                    <a:lnTo>
                      <a:pt x="4226" y="4105"/>
                    </a:lnTo>
                    <a:lnTo>
                      <a:pt x="4147" y="3937"/>
                    </a:lnTo>
                    <a:lnTo>
                      <a:pt x="4068" y="3781"/>
                    </a:lnTo>
                    <a:lnTo>
                      <a:pt x="3995" y="3636"/>
                    </a:lnTo>
                    <a:lnTo>
                      <a:pt x="3925" y="3501"/>
                    </a:lnTo>
                    <a:lnTo>
                      <a:pt x="3860" y="3376"/>
                    </a:lnTo>
                    <a:lnTo>
                      <a:pt x="3798" y="3262"/>
                    </a:lnTo>
                    <a:lnTo>
                      <a:pt x="3740" y="3157"/>
                    </a:lnTo>
                    <a:lnTo>
                      <a:pt x="3686" y="3063"/>
                    </a:lnTo>
                    <a:lnTo>
                      <a:pt x="3636" y="2980"/>
                    </a:lnTo>
                    <a:lnTo>
                      <a:pt x="3592" y="2904"/>
                    </a:lnTo>
                    <a:lnTo>
                      <a:pt x="3557" y="2964"/>
                    </a:lnTo>
                    <a:lnTo>
                      <a:pt x="3518" y="3034"/>
                    </a:lnTo>
                    <a:lnTo>
                      <a:pt x="3478" y="3111"/>
                    </a:lnTo>
                    <a:lnTo>
                      <a:pt x="3433" y="3194"/>
                    </a:lnTo>
                    <a:lnTo>
                      <a:pt x="3385" y="3281"/>
                    </a:lnTo>
                    <a:lnTo>
                      <a:pt x="3337" y="3374"/>
                    </a:lnTo>
                    <a:lnTo>
                      <a:pt x="3287" y="3470"/>
                    </a:lnTo>
                    <a:lnTo>
                      <a:pt x="3235" y="3571"/>
                    </a:lnTo>
                    <a:lnTo>
                      <a:pt x="3183" y="3671"/>
                    </a:lnTo>
                    <a:lnTo>
                      <a:pt x="3131" y="3773"/>
                    </a:lnTo>
                    <a:lnTo>
                      <a:pt x="3077" y="3876"/>
                    </a:lnTo>
                    <a:lnTo>
                      <a:pt x="3024" y="3978"/>
                    </a:lnTo>
                    <a:lnTo>
                      <a:pt x="2972" y="4077"/>
                    </a:lnTo>
                    <a:lnTo>
                      <a:pt x="2922" y="4175"/>
                    </a:lnTo>
                    <a:lnTo>
                      <a:pt x="2874" y="4268"/>
                    </a:lnTo>
                    <a:lnTo>
                      <a:pt x="2826" y="4358"/>
                    </a:lnTo>
                    <a:lnTo>
                      <a:pt x="2781" y="4441"/>
                    </a:lnTo>
                    <a:lnTo>
                      <a:pt x="2741" y="4521"/>
                    </a:lnTo>
                    <a:lnTo>
                      <a:pt x="2702" y="4592"/>
                    </a:lnTo>
                    <a:lnTo>
                      <a:pt x="2668" y="4654"/>
                    </a:lnTo>
                    <a:lnTo>
                      <a:pt x="2637" y="4710"/>
                    </a:lnTo>
                    <a:lnTo>
                      <a:pt x="2602" y="4758"/>
                    </a:lnTo>
                    <a:lnTo>
                      <a:pt x="2562" y="4799"/>
                    </a:lnTo>
                    <a:lnTo>
                      <a:pt x="2517" y="4833"/>
                    </a:lnTo>
                    <a:lnTo>
                      <a:pt x="2467" y="4859"/>
                    </a:lnTo>
                    <a:lnTo>
                      <a:pt x="2413" y="4876"/>
                    </a:lnTo>
                    <a:lnTo>
                      <a:pt x="2357" y="4884"/>
                    </a:lnTo>
                    <a:lnTo>
                      <a:pt x="2307" y="4884"/>
                    </a:lnTo>
                    <a:lnTo>
                      <a:pt x="2255" y="4876"/>
                    </a:lnTo>
                    <a:lnTo>
                      <a:pt x="2207" y="4860"/>
                    </a:lnTo>
                    <a:lnTo>
                      <a:pt x="2156" y="4837"/>
                    </a:lnTo>
                    <a:lnTo>
                      <a:pt x="2110" y="4806"/>
                    </a:lnTo>
                    <a:lnTo>
                      <a:pt x="2070" y="4768"/>
                    </a:lnTo>
                    <a:lnTo>
                      <a:pt x="2037" y="4723"/>
                    </a:lnTo>
                    <a:lnTo>
                      <a:pt x="2012" y="4675"/>
                    </a:lnTo>
                    <a:lnTo>
                      <a:pt x="1994" y="4625"/>
                    </a:lnTo>
                    <a:lnTo>
                      <a:pt x="1985" y="4571"/>
                    </a:lnTo>
                    <a:lnTo>
                      <a:pt x="1983" y="4517"/>
                    </a:lnTo>
                    <a:lnTo>
                      <a:pt x="1989" y="4463"/>
                    </a:lnTo>
                    <a:lnTo>
                      <a:pt x="2004" y="4411"/>
                    </a:lnTo>
                    <a:lnTo>
                      <a:pt x="2029" y="4358"/>
                    </a:lnTo>
                    <a:lnTo>
                      <a:pt x="2062" y="4300"/>
                    </a:lnTo>
                    <a:lnTo>
                      <a:pt x="2101" y="4233"/>
                    </a:lnTo>
                    <a:lnTo>
                      <a:pt x="2143" y="4158"/>
                    </a:lnTo>
                    <a:lnTo>
                      <a:pt x="2189" y="4075"/>
                    </a:lnTo>
                    <a:lnTo>
                      <a:pt x="2237" y="3986"/>
                    </a:lnTo>
                    <a:lnTo>
                      <a:pt x="2290" y="3893"/>
                    </a:lnTo>
                    <a:lnTo>
                      <a:pt x="2344" y="3795"/>
                    </a:lnTo>
                    <a:lnTo>
                      <a:pt x="2400" y="3692"/>
                    </a:lnTo>
                    <a:lnTo>
                      <a:pt x="2457" y="3588"/>
                    </a:lnTo>
                    <a:lnTo>
                      <a:pt x="2515" y="3482"/>
                    </a:lnTo>
                    <a:lnTo>
                      <a:pt x="2573" y="3376"/>
                    </a:lnTo>
                    <a:lnTo>
                      <a:pt x="2631" y="3269"/>
                    </a:lnTo>
                    <a:lnTo>
                      <a:pt x="2689" y="3165"/>
                    </a:lnTo>
                    <a:lnTo>
                      <a:pt x="2745" y="3061"/>
                    </a:lnTo>
                    <a:lnTo>
                      <a:pt x="2799" y="2962"/>
                    </a:lnTo>
                    <a:lnTo>
                      <a:pt x="2853" y="2866"/>
                    </a:lnTo>
                    <a:lnTo>
                      <a:pt x="2901" y="2775"/>
                    </a:lnTo>
                    <a:lnTo>
                      <a:pt x="2947" y="2690"/>
                    </a:lnTo>
                    <a:lnTo>
                      <a:pt x="2992" y="2611"/>
                    </a:lnTo>
                    <a:lnTo>
                      <a:pt x="3030" y="2539"/>
                    </a:lnTo>
                    <a:lnTo>
                      <a:pt x="3065" y="2478"/>
                    </a:lnTo>
                    <a:lnTo>
                      <a:pt x="3024" y="2429"/>
                    </a:lnTo>
                    <a:lnTo>
                      <a:pt x="2990" y="2375"/>
                    </a:lnTo>
                    <a:lnTo>
                      <a:pt x="2963" y="2317"/>
                    </a:lnTo>
                    <a:lnTo>
                      <a:pt x="2943" y="2254"/>
                    </a:lnTo>
                    <a:lnTo>
                      <a:pt x="2934" y="2186"/>
                    </a:lnTo>
                    <a:lnTo>
                      <a:pt x="2847" y="1196"/>
                    </a:lnTo>
                    <a:lnTo>
                      <a:pt x="2756" y="1323"/>
                    </a:lnTo>
                    <a:lnTo>
                      <a:pt x="2666" y="1458"/>
                    </a:lnTo>
                    <a:lnTo>
                      <a:pt x="2579" y="1599"/>
                    </a:lnTo>
                    <a:lnTo>
                      <a:pt x="2496" y="1744"/>
                    </a:lnTo>
                    <a:lnTo>
                      <a:pt x="2421" y="1895"/>
                    </a:lnTo>
                    <a:lnTo>
                      <a:pt x="2353" y="2047"/>
                    </a:lnTo>
                    <a:lnTo>
                      <a:pt x="2332" y="2092"/>
                    </a:lnTo>
                    <a:lnTo>
                      <a:pt x="2303" y="2130"/>
                    </a:lnTo>
                    <a:lnTo>
                      <a:pt x="2268" y="2161"/>
                    </a:lnTo>
                    <a:lnTo>
                      <a:pt x="2228" y="2188"/>
                    </a:lnTo>
                    <a:lnTo>
                      <a:pt x="2185" y="2205"/>
                    </a:lnTo>
                    <a:lnTo>
                      <a:pt x="2141" y="2217"/>
                    </a:lnTo>
                    <a:lnTo>
                      <a:pt x="1711" y="2962"/>
                    </a:lnTo>
                    <a:lnTo>
                      <a:pt x="1366" y="3578"/>
                    </a:lnTo>
                    <a:lnTo>
                      <a:pt x="872" y="4445"/>
                    </a:lnTo>
                    <a:lnTo>
                      <a:pt x="899" y="4488"/>
                    </a:lnTo>
                    <a:lnTo>
                      <a:pt x="918" y="4534"/>
                    </a:lnTo>
                    <a:lnTo>
                      <a:pt x="928" y="4580"/>
                    </a:lnTo>
                    <a:lnTo>
                      <a:pt x="930" y="4631"/>
                    </a:lnTo>
                    <a:lnTo>
                      <a:pt x="922" y="4677"/>
                    </a:lnTo>
                    <a:lnTo>
                      <a:pt x="907" y="4723"/>
                    </a:lnTo>
                    <a:lnTo>
                      <a:pt x="881" y="4768"/>
                    </a:lnTo>
                    <a:lnTo>
                      <a:pt x="849" y="4806"/>
                    </a:lnTo>
                    <a:lnTo>
                      <a:pt x="810" y="4837"/>
                    </a:lnTo>
                    <a:lnTo>
                      <a:pt x="770" y="4860"/>
                    </a:lnTo>
                    <a:lnTo>
                      <a:pt x="725" y="4876"/>
                    </a:lnTo>
                    <a:lnTo>
                      <a:pt x="679" y="4884"/>
                    </a:lnTo>
                    <a:lnTo>
                      <a:pt x="633" y="4884"/>
                    </a:lnTo>
                    <a:lnTo>
                      <a:pt x="586" y="4876"/>
                    </a:lnTo>
                    <a:lnTo>
                      <a:pt x="544" y="4859"/>
                    </a:lnTo>
                    <a:lnTo>
                      <a:pt x="502" y="4835"/>
                    </a:lnTo>
                    <a:lnTo>
                      <a:pt x="465" y="4804"/>
                    </a:lnTo>
                    <a:lnTo>
                      <a:pt x="432" y="4764"/>
                    </a:lnTo>
                    <a:lnTo>
                      <a:pt x="409" y="4719"/>
                    </a:lnTo>
                    <a:lnTo>
                      <a:pt x="393" y="4671"/>
                    </a:lnTo>
                    <a:lnTo>
                      <a:pt x="388" y="4623"/>
                    </a:lnTo>
                    <a:lnTo>
                      <a:pt x="390" y="4575"/>
                    </a:lnTo>
                    <a:lnTo>
                      <a:pt x="401" y="4526"/>
                    </a:lnTo>
                    <a:lnTo>
                      <a:pt x="420" y="4480"/>
                    </a:lnTo>
                    <a:lnTo>
                      <a:pt x="60" y="4277"/>
                    </a:lnTo>
                    <a:lnTo>
                      <a:pt x="35" y="4258"/>
                    </a:lnTo>
                    <a:lnTo>
                      <a:pt x="15" y="4233"/>
                    </a:lnTo>
                    <a:lnTo>
                      <a:pt x="4" y="4206"/>
                    </a:lnTo>
                    <a:lnTo>
                      <a:pt x="0" y="4175"/>
                    </a:lnTo>
                    <a:lnTo>
                      <a:pt x="2" y="4144"/>
                    </a:lnTo>
                    <a:lnTo>
                      <a:pt x="14" y="4115"/>
                    </a:lnTo>
                    <a:lnTo>
                      <a:pt x="918" y="2516"/>
                    </a:lnTo>
                    <a:lnTo>
                      <a:pt x="937" y="2489"/>
                    </a:lnTo>
                    <a:lnTo>
                      <a:pt x="963" y="2472"/>
                    </a:lnTo>
                    <a:lnTo>
                      <a:pt x="990" y="2460"/>
                    </a:lnTo>
                    <a:lnTo>
                      <a:pt x="1020" y="2455"/>
                    </a:lnTo>
                    <a:lnTo>
                      <a:pt x="1051" y="2458"/>
                    </a:lnTo>
                    <a:lnTo>
                      <a:pt x="1080" y="2470"/>
                    </a:lnTo>
                    <a:lnTo>
                      <a:pt x="1559" y="2738"/>
                    </a:lnTo>
                    <a:lnTo>
                      <a:pt x="1896" y="2134"/>
                    </a:lnTo>
                    <a:lnTo>
                      <a:pt x="1865" y="2093"/>
                    </a:lnTo>
                    <a:lnTo>
                      <a:pt x="1842" y="2047"/>
                    </a:lnTo>
                    <a:lnTo>
                      <a:pt x="1827" y="1999"/>
                    </a:lnTo>
                    <a:lnTo>
                      <a:pt x="1821" y="1947"/>
                    </a:lnTo>
                    <a:lnTo>
                      <a:pt x="1827" y="1895"/>
                    </a:lnTo>
                    <a:lnTo>
                      <a:pt x="1840" y="1842"/>
                    </a:lnTo>
                    <a:lnTo>
                      <a:pt x="1892" y="1723"/>
                    </a:lnTo>
                    <a:lnTo>
                      <a:pt x="1946" y="1605"/>
                    </a:lnTo>
                    <a:lnTo>
                      <a:pt x="2006" y="1489"/>
                    </a:lnTo>
                    <a:lnTo>
                      <a:pt x="2070" y="1375"/>
                    </a:lnTo>
                    <a:lnTo>
                      <a:pt x="2135" y="1265"/>
                    </a:lnTo>
                    <a:lnTo>
                      <a:pt x="2203" y="1157"/>
                    </a:lnTo>
                    <a:lnTo>
                      <a:pt x="2270" y="1053"/>
                    </a:lnTo>
                    <a:lnTo>
                      <a:pt x="2340" y="954"/>
                    </a:lnTo>
                    <a:lnTo>
                      <a:pt x="2409" y="860"/>
                    </a:lnTo>
                    <a:lnTo>
                      <a:pt x="2479" y="769"/>
                    </a:lnTo>
                    <a:lnTo>
                      <a:pt x="2546" y="684"/>
                    </a:lnTo>
                    <a:lnTo>
                      <a:pt x="2610" y="603"/>
                    </a:lnTo>
                    <a:lnTo>
                      <a:pt x="2673" y="529"/>
                    </a:lnTo>
                    <a:lnTo>
                      <a:pt x="2731" y="460"/>
                    </a:lnTo>
                    <a:lnTo>
                      <a:pt x="2787" y="400"/>
                    </a:lnTo>
                    <a:lnTo>
                      <a:pt x="2835" y="344"/>
                    </a:lnTo>
                    <a:lnTo>
                      <a:pt x="2882" y="298"/>
                    </a:lnTo>
                    <a:lnTo>
                      <a:pt x="2918" y="257"/>
                    </a:lnTo>
                    <a:lnTo>
                      <a:pt x="2932" y="244"/>
                    </a:lnTo>
                    <a:lnTo>
                      <a:pt x="2949" y="226"/>
                    </a:lnTo>
                    <a:lnTo>
                      <a:pt x="2967" y="209"/>
                    </a:lnTo>
                    <a:lnTo>
                      <a:pt x="2988" y="190"/>
                    </a:lnTo>
                    <a:lnTo>
                      <a:pt x="3007" y="172"/>
                    </a:lnTo>
                    <a:lnTo>
                      <a:pt x="3023" y="159"/>
                    </a:lnTo>
                    <a:lnTo>
                      <a:pt x="3036" y="147"/>
                    </a:lnTo>
                    <a:lnTo>
                      <a:pt x="3044" y="141"/>
                    </a:lnTo>
                    <a:lnTo>
                      <a:pt x="3098" y="105"/>
                    </a:lnTo>
                    <a:lnTo>
                      <a:pt x="3148" y="74"/>
                    </a:lnTo>
                    <a:lnTo>
                      <a:pt x="3194" y="52"/>
                    </a:lnTo>
                    <a:lnTo>
                      <a:pt x="3239" y="35"/>
                    </a:lnTo>
                    <a:lnTo>
                      <a:pt x="3277" y="24"/>
                    </a:lnTo>
                    <a:lnTo>
                      <a:pt x="3314" y="16"/>
                    </a:lnTo>
                    <a:lnTo>
                      <a:pt x="3347" y="10"/>
                    </a:lnTo>
                    <a:lnTo>
                      <a:pt x="3376" y="6"/>
                    </a:lnTo>
                    <a:lnTo>
                      <a:pt x="3403" y="4"/>
                    </a:lnTo>
                    <a:lnTo>
                      <a:pt x="3441" y="0"/>
                    </a:lnTo>
                    <a:close/>
                  </a:path>
                </a:pathLst>
              </a:custGeom>
              <a:grp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104" name="Group 103"/>
          <p:cNvGrpSpPr/>
          <p:nvPr/>
        </p:nvGrpSpPr>
        <p:grpSpPr>
          <a:xfrm>
            <a:off x="8824785" y="4383013"/>
            <a:ext cx="1003204" cy="752403"/>
            <a:chOff x="6665567" y="3615507"/>
            <a:chExt cx="752403" cy="752403"/>
          </a:xfrm>
        </p:grpSpPr>
        <p:sp>
          <p:nvSpPr>
            <p:cNvPr id="105" name="Oval 104"/>
            <p:cNvSpPr/>
            <p:nvPr/>
          </p:nvSpPr>
          <p:spPr>
            <a:xfrm flipH="1" flipV="1">
              <a:off x="6665567" y="3615507"/>
              <a:ext cx="752403" cy="752403"/>
            </a:xfrm>
            <a:prstGeom prst="ellipse">
              <a:avLst/>
            </a:prstGeom>
            <a:solidFill>
              <a:srgbClr val="FFFFFF"/>
            </a:solidFill>
            <a:ln w="57150" cap="flat" cmpd="sng" algn="ctr">
              <a:solidFill>
                <a:srgbClr val="FF572F"/>
              </a:solidFill>
              <a:prstDash val="solid"/>
            </a:ln>
            <a:effectLst/>
          </p:spPr>
          <p:txBody>
            <a:bodyPr rtlCol="0" anchor="ctr"/>
            <a:lstStyle/>
            <a:p>
              <a:pPr algn="ctr">
                <a:defRPr/>
              </a:pPr>
              <a:endParaRPr lang="en-US" sz="2400" kern="0" dirty="0">
                <a:solidFill>
                  <a:srgbClr val="FFFFFF"/>
                </a:solidFill>
              </a:endParaRPr>
            </a:p>
          </p:txBody>
        </p:sp>
        <p:grpSp>
          <p:nvGrpSpPr>
            <p:cNvPr id="106" name="Group 153"/>
            <p:cNvGrpSpPr/>
            <p:nvPr/>
          </p:nvGrpSpPr>
          <p:grpSpPr>
            <a:xfrm>
              <a:off x="6858000" y="3790950"/>
              <a:ext cx="381000" cy="381000"/>
              <a:chOff x="10515600" y="1352550"/>
              <a:chExt cx="1430338" cy="1430338"/>
            </a:xfrm>
            <a:solidFill>
              <a:srgbClr val="7F7F7F">
                <a:lumMod val="75000"/>
              </a:srgbClr>
            </a:solidFill>
          </p:grpSpPr>
          <p:sp>
            <p:nvSpPr>
              <p:cNvPr id="107" name="Freeform 7"/>
              <p:cNvSpPr>
                <a:spLocks noEditPoints="1"/>
              </p:cNvSpPr>
              <p:nvPr/>
            </p:nvSpPr>
            <p:spPr bwMode="auto">
              <a:xfrm>
                <a:off x="11201400" y="1897063"/>
                <a:ext cx="744538" cy="885825"/>
              </a:xfrm>
              <a:custGeom>
                <a:avLst/>
                <a:gdLst/>
                <a:ahLst/>
                <a:cxnLst>
                  <a:cxn ang="0">
                    <a:pos x="930" y="372"/>
                  </a:cxn>
                  <a:cxn ang="0">
                    <a:pos x="893" y="372"/>
                  </a:cxn>
                  <a:cxn ang="0">
                    <a:pos x="893" y="37"/>
                  </a:cxn>
                  <a:cxn ang="0">
                    <a:pos x="856" y="0"/>
                  </a:cxn>
                  <a:cxn ang="0">
                    <a:pos x="818" y="37"/>
                  </a:cxn>
                  <a:cxn ang="0">
                    <a:pos x="818" y="223"/>
                  </a:cxn>
                  <a:cxn ang="0">
                    <a:pos x="707" y="223"/>
                  </a:cxn>
                  <a:cxn ang="0">
                    <a:pos x="707" y="149"/>
                  </a:cxn>
                  <a:cxn ang="0">
                    <a:pos x="669" y="112"/>
                  </a:cxn>
                  <a:cxn ang="0">
                    <a:pos x="632" y="149"/>
                  </a:cxn>
                  <a:cxn ang="0">
                    <a:pos x="632" y="223"/>
                  </a:cxn>
                  <a:cxn ang="0">
                    <a:pos x="521" y="223"/>
                  </a:cxn>
                  <a:cxn ang="0">
                    <a:pos x="521" y="112"/>
                  </a:cxn>
                  <a:cxn ang="0">
                    <a:pos x="483" y="75"/>
                  </a:cxn>
                  <a:cxn ang="0">
                    <a:pos x="446" y="112"/>
                  </a:cxn>
                  <a:cxn ang="0">
                    <a:pos x="446" y="447"/>
                  </a:cxn>
                  <a:cxn ang="0">
                    <a:pos x="335" y="447"/>
                  </a:cxn>
                  <a:cxn ang="0">
                    <a:pos x="335" y="372"/>
                  </a:cxn>
                  <a:cxn ang="0">
                    <a:pos x="297" y="335"/>
                  </a:cxn>
                  <a:cxn ang="0">
                    <a:pos x="260" y="372"/>
                  </a:cxn>
                  <a:cxn ang="0">
                    <a:pos x="260" y="447"/>
                  </a:cxn>
                  <a:cxn ang="0">
                    <a:pos x="149" y="447"/>
                  </a:cxn>
                  <a:cxn ang="0">
                    <a:pos x="149" y="298"/>
                  </a:cxn>
                  <a:cxn ang="0">
                    <a:pos x="111" y="261"/>
                  </a:cxn>
                  <a:cxn ang="0">
                    <a:pos x="74" y="298"/>
                  </a:cxn>
                  <a:cxn ang="0">
                    <a:pos x="74" y="595"/>
                  </a:cxn>
                  <a:cxn ang="0">
                    <a:pos x="37" y="595"/>
                  </a:cxn>
                  <a:cxn ang="0">
                    <a:pos x="0" y="633"/>
                  </a:cxn>
                  <a:cxn ang="0">
                    <a:pos x="0" y="1116"/>
                  </a:cxn>
                  <a:cxn ang="0">
                    <a:pos x="37" y="1153"/>
                  </a:cxn>
                  <a:cxn ang="0">
                    <a:pos x="930" y="1153"/>
                  </a:cxn>
                  <a:cxn ang="0">
                    <a:pos x="967" y="1116"/>
                  </a:cxn>
                  <a:cxn ang="0">
                    <a:pos x="967" y="409"/>
                  </a:cxn>
                  <a:cxn ang="0">
                    <a:pos x="930" y="372"/>
                  </a:cxn>
                  <a:cxn ang="0">
                    <a:pos x="260" y="595"/>
                  </a:cxn>
                  <a:cxn ang="0">
                    <a:pos x="149" y="595"/>
                  </a:cxn>
                  <a:cxn ang="0">
                    <a:pos x="149" y="521"/>
                  </a:cxn>
                  <a:cxn ang="0">
                    <a:pos x="260" y="521"/>
                  </a:cxn>
                  <a:cxn ang="0">
                    <a:pos x="260" y="595"/>
                  </a:cxn>
                  <a:cxn ang="0">
                    <a:pos x="446" y="595"/>
                  </a:cxn>
                  <a:cxn ang="0">
                    <a:pos x="335" y="595"/>
                  </a:cxn>
                  <a:cxn ang="0">
                    <a:pos x="335" y="521"/>
                  </a:cxn>
                  <a:cxn ang="0">
                    <a:pos x="446" y="521"/>
                  </a:cxn>
                  <a:cxn ang="0">
                    <a:pos x="446" y="595"/>
                  </a:cxn>
                  <a:cxn ang="0">
                    <a:pos x="632" y="372"/>
                  </a:cxn>
                  <a:cxn ang="0">
                    <a:pos x="521" y="372"/>
                  </a:cxn>
                  <a:cxn ang="0">
                    <a:pos x="521" y="298"/>
                  </a:cxn>
                  <a:cxn ang="0">
                    <a:pos x="632" y="298"/>
                  </a:cxn>
                  <a:cxn ang="0">
                    <a:pos x="632" y="372"/>
                  </a:cxn>
                  <a:cxn ang="0">
                    <a:pos x="818" y="372"/>
                  </a:cxn>
                  <a:cxn ang="0">
                    <a:pos x="707" y="372"/>
                  </a:cxn>
                  <a:cxn ang="0">
                    <a:pos x="707" y="298"/>
                  </a:cxn>
                  <a:cxn ang="0">
                    <a:pos x="818" y="298"/>
                  </a:cxn>
                  <a:cxn ang="0">
                    <a:pos x="818" y="372"/>
                  </a:cxn>
                </a:cxnLst>
                <a:rect l="0" t="0" r="r" b="b"/>
                <a:pathLst>
                  <a:path w="967" h="1153">
                    <a:moveTo>
                      <a:pt x="930" y="372"/>
                    </a:moveTo>
                    <a:cubicBezTo>
                      <a:pt x="893" y="372"/>
                      <a:pt x="893" y="372"/>
                      <a:pt x="893" y="372"/>
                    </a:cubicBezTo>
                    <a:cubicBezTo>
                      <a:pt x="893" y="37"/>
                      <a:pt x="893" y="37"/>
                      <a:pt x="893" y="37"/>
                    </a:cubicBezTo>
                    <a:cubicBezTo>
                      <a:pt x="893" y="17"/>
                      <a:pt x="876" y="0"/>
                      <a:pt x="856" y="0"/>
                    </a:cubicBezTo>
                    <a:cubicBezTo>
                      <a:pt x="835" y="0"/>
                      <a:pt x="818" y="17"/>
                      <a:pt x="818" y="37"/>
                    </a:cubicBezTo>
                    <a:cubicBezTo>
                      <a:pt x="818" y="223"/>
                      <a:pt x="818" y="223"/>
                      <a:pt x="818" y="223"/>
                    </a:cubicBezTo>
                    <a:cubicBezTo>
                      <a:pt x="707" y="223"/>
                      <a:pt x="707" y="223"/>
                      <a:pt x="707" y="223"/>
                    </a:cubicBezTo>
                    <a:cubicBezTo>
                      <a:pt x="707" y="149"/>
                      <a:pt x="707" y="149"/>
                      <a:pt x="707" y="149"/>
                    </a:cubicBezTo>
                    <a:cubicBezTo>
                      <a:pt x="707" y="128"/>
                      <a:pt x="690" y="112"/>
                      <a:pt x="669" y="112"/>
                    </a:cubicBezTo>
                    <a:cubicBezTo>
                      <a:pt x="649" y="112"/>
                      <a:pt x="632" y="128"/>
                      <a:pt x="632" y="149"/>
                    </a:cubicBezTo>
                    <a:cubicBezTo>
                      <a:pt x="632" y="223"/>
                      <a:pt x="632" y="223"/>
                      <a:pt x="632" y="223"/>
                    </a:cubicBezTo>
                    <a:cubicBezTo>
                      <a:pt x="521" y="223"/>
                      <a:pt x="521" y="223"/>
                      <a:pt x="521" y="223"/>
                    </a:cubicBezTo>
                    <a:cubicBezTo>
                      <a:pt x="521" y="112"/>
                      <a:pt x="521" y="112"/>
                      <a:pt x="521" y="112"/>
                    </a:cubicBezTo>
                    <a:cubicBezTo>
                      <a:pt x="521" y="91"/>
                      <a:pt x="504" y="75"/>
                      <a:pt x="483" y="75"/>
                    </a:cubicBezTo>
                    <a:cubicBezTo>
                      <a:pt x="463" y="75"/>
                      <a:pt x="446" y="91"/>
                      <a:pt x="446" y="112"/>
                    </a:cubicBezTo>
                    <a:cubicBezTo>
                      <a:pt x="446" y="447"/>
                      <a:pt x="446" y="447"/>
                      <a:pt x="446" y="447"/>
                    </a:cubicBezTo>
                    <a:cubicBezTo>
                      <a:pt x="335" y="447"/>
                      <a:pt x="335" y="447"/>
                      <a:pt x="335" y="447"/>
                    </a:cubicBezTo>
                    <a:cubicBezTo>
                      <a:pt x="335" y="372"/>
                      <a:pt x="335" y="372"/>
                      <a:pt x="335" y="372"/>
                    </a:cubicBezTo>
                    <a:cubicBezTo>
                      <a:pt x="335" y="352"/>
                      <a:pt x="318" y="335"/>
                      <a:pt x="297" y="335"/>
                    </a:cubicBezTo>
                    <a:cubicBezTo>
                      <a:pt x="277" y="335"/>
                      <a:pt x="260" y="352"/>
                      <a:pt x="260" y="372"/>
                    </a:cubicBezTo>
                    <a:cubicBezTo>
                      <a:pt x="260" y="447"/>
                      <a:pt x="260" y="447"/>
                      <a:pt x="260" y="447"/>
                    </a:cubicBezTo>
                    <a:cubicBezTo>
                      <a:pt x="149" y="447"/>
                      <a:pt x="149" y="447"/>
                      <a:pt x="149" y="447"/>
                    </a:cubicBezTo>
                    <a:cubicBezTo>
                      <a:pt x="149" y="298"/>
                      <a:pt x="149" y="298"/>
                      <a:pt x="149" y="298"/>
                    </a:cubicBezTo>
                    <a:cubicBezTo>
                      <a:pt x="149" y="277"/>
                      <a:pt x="132" y="261"/>
                      <a:pt x="111" y="261"/>
                    </a:cubicBezTo>
                    <a:cubicBezTo>
                      <a:pt x="91" y="261"/>
                      <a:pt x="74" y="277"/>
                      <a:pt x="74" y="298"/>
                    </a:cubicBezTo>
                    <a:cubicBezTo>
                      <a:pt x="74" y="595"/>
                      <a:pt x="74" y="595"/>
                      <a:pt x="74" y="595"/>
                    </a:cubicBezTo>
                    <a:cubicBezTo>
                      <a:pt x="37" y="595"/>
                      <a:pt x="37" y="595"/>
                      <a:pt x="37" y="595"/>
                    </a:cubicBezTo>
                    <a:cubicBezTo>
                      <a:pt x="16" y="595"/>
                      <a:pt x="0" y="612"/>
                      <a:pt x="0" y="633"/>
                    </a:cubicBezTo>
                    <a:cubicBezTo>
                      <a:pt x="0" y="1116"/>
                      <a:pt x="0" y="1116"/>
                      <a:pt x="0" y="1116"/>
                    </a:cubicBezTo>
                    <a:cubicBezTo>
                      <a:pt x="0" y="1137"/>
                      <a:pt x="16" y="1153"/>
                      <a:pt x="37" y="1153"/>
                    </a:cubicBezTo>
                    <a:cubicBezTo>
                      <a:pt x="930" y="1153"/>
                      <a:pt x="930" y="1153"/>
                      <a:pt x="930" y="1153"/>
                    </a:cubicBezTo>
                    <a:cubicBezTo>
                      <a:pt x="950" y="1153"/>
                      <a:pt x="967" y="1137"/>
                      <a:pt x="967" y="1116"/>
                    </a:cubicBezTo>
                    <a:cubicBezTo>
                      <a:pt x="967" y="409"/>
                      <a:pt x="967" y="409"/>
                      <a:pt x="967" y="409"/>
                    </a:cubicBezTo>
                    <a:cubicBezTo>
                      <a:pt x="967" y="389"/>
                      <a:pt x="950" y="372"/>
                      <a:pt x="930" y="372"/>
                    </a:cubicBezTo>
                    <a:close/>
                    <a:moveTo>
                      <a:pt x="260" y="595"/>
                    </a:moveTo>
                    <a:cubicBezTo>
                      <a:pt x="149" y="595"/>
                      <a:pt x="149" y="595"/>
                      <a:pt x="149" y="595"/>
                    </a:cubicBezTo>
                    <a:cubicBezTo>
                      <a:pt x="149" y="521"/>
                      <a:pt x="149" y="521"/>
                      <a:pt x="149" y="521"/>
                    </a:cubicBezTo>
                    <a:cubicBezTo>
                      <a:pt x="260" y="521"/>
                      <a:pt x="260" y="521"/>
                      <a:pt x="260" y="521"/>
                    </a:cubicBezTo>
                    <a:lnTo>
                      <a:pt x="260" y="595"/>
                    </a:lnTo>
                    <a:close/>
                    <a:moveTo>
                      <a:pt x="446" y="595"/>
                    </a:moveTo>
                    <a:cubicBezTo>
                      <a:pt x="335" y="595"/>
                      <a:pt x="335" y="595"/>
                      <a:pt x="335" y="595"/>
                    </a:cubicBezTo>
                    <a:cubicBezTo>
                      <a:pt x="335" y="521"/>
                      <a:pt x="335" y="521"/>
                      <a:pt x="335" y="521"/>
                    </a:cubicBezTo>
                    <a:cubicBezTo>
                      <a:pt x="446" y="521"/>
                      <a:pt x="446" y="521"/>
                      <a:pt x="446" y="521"/>
                    </a:cubicBezTo>
                    <a:lnTo>
                      <a:pt x="446" y="595"/>
                    </a:lnTo>
                    <a:close/>
                    <a:moveTo>
                      <a:pt x="632" y="372"/>
                    </a:moveTo>
                    <a:cubicBezTo>
                      <a:pt x="521" y="372"/>
                      <a:pt x="521" y="372"/>
                      <a:pt x="521" y="372"/>
                    </a:cubicBezTo>
                    <a:cubicBezTo>
                      <a:pt x="521" y="298"/>
                      <a:pt x="521" y="298"/>
                      <a:pt x="521" y="298"/>
                    </a:cubicBezTo>
                    <a:cubicBezTo>
                      <a:pt x="632" y="298"/>
                      <a:pt x="632" y="298"/>
                      <a:pt x="632" y="298"/>
                    </a:cubicBezTo>
                    <a:lnTo>
                      <a:pt x="632" y="372"/>
                    </a:lnTo>
                    <a:close/>
                    <a:moveTo>
                      <a:pt x="818" y="372"/>
                    </a:moveTo>
                    <a:cubicBezTo>
                      <a:pt x="707" y="372"/>
                      <a:pt x="707" y="372"/>
                      <a:pt x="707" y="372"/>
                    </a:cubicBezTo>
                    <a:cubicBezTo>
                      <a:pt x="707" y="298"/>
                      <a:pt x="707" y="298"/>
                      <a:pt x="707" y="298"/>
                    </a:cubicBezTo>
                    <a:cubicBezTo>
                      <a:pt x="818" y="298"/>
                      <a:pt x="818" y="298"/>
                      <a:pt x="818" y="298"/>
                    </a:cubicBezTo>
                    <a:lnTo>
                      <a:pt x="818" y="3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108" name="Freeform 8"/>
              <p:cNvSpPr>
                <a:spLocks noEditPoints="1"/>
              </p:cNvSpPr>
              <p:nvPr/>
            </p:nvSpPr>
            <p:spPr bwMode="auto">
              <a:xfrm>
                <a:off x="10515600" y="1352550"/>
                <a:ext cx="1344613" cy="1430338"/>
              </a:xfrm>
              <a:custGeom>
                <a:avLst/>
                <a:gdLst/>
                <a:ahLst/>
                <a:cxnLst>
                  <a:cxn ang="0">
                    <a:pos x="1265" y="744"/>
                  </a:cxn>
                  <a:cxn ang="0">
                    <a:pos x="1004" y="707"/>
                  </a:cxn>
                  <a:cxn ang="0">
                    <a:pos x="1711" y="484"/>
                  </a:cxn>
                  <a:cxn ang="0">
                    <a:pos x="1749" y="372"/>
                  </a:cxn>
                  <a:cxn ang="0">
                    <a:pos x="1512" y="228"/>
                  </a:cxn>
                  <a:cxn ang="0">
                    <a:pos x="538" y="223"/>
                  </a:cxn>
                  <a:cxn ang="0">
                    <a:pos x="372" y="0"/>
                  </a:cxn>
                  <a:cxn ang="0">
                    <a:pos x="260" y="37"/>
                  </a:cxn>
                  <a:cxn ang="0">
                    <a:pos x="146" y="223"/>
                  </a:cxn>
                  <a:cxn ang="0">
                    <a:pos x="10" y="346"/>
                  </a:cxn>
                  <a:cxn ang="0">
                    <a:pos x="0" y="447"/>
                  </a:cxn>
                  <a:cxn ang="0">
                    <a:pos x="260" y="484"/>
                  </a:cxn>
                  <a:cxn ang="0">
                    <a:pos x="186" y="1600"/>
                  </a:cxn>
                  <a:cxn ang="0">
                    <a:pos x="149" y="1823"/>
                  </a:cxn>
                  <a:cxn ang="0">
                    <a:pos x="632" y="1860"/>
                  </a:cxn>
                  <a:cxn ang="0">
                    <a:pos x="670" y="1637"/>
                  </a:cxn>
                  <a:cxn ang="0">
                    <a:pos x="558" y="1600"/>
                  </a:cxn>
                  <a:cxn ang="0">
                    <a:pos x="930" y="484"/>
                  </a:cxn>
                  <a:cxn ang="0">
                    <a:pos x="707" y="707"/>
                  </a:cxn>
                  <a:cxn ang="0">
                    <a:pos x="670" y="893"/>
                  </a:cxn>
                  <a:cxn ang="0">
                    <a:pos x="1228" y="930"/>
                  </a:cxn>
                  <a:cxn ang="0">
                    <a:pos x="468" y="484"/>
                  </a:cxn>
                  <a:cxn ang="0">
                    <a:pos x="335" y="484"/>
                  </a:cxn>
                  <a:cxn ang="0">
                    <a:pos x="468" y="930"/>
                  </a:cxn>
                  <a:cxn ang="0">
                    <a:pos x="335" y="797"/>
                  </a:cxn>
                  <a:cxn ang="0">
                    <a:pos x="335" y="75"/>
                  </a:cxn>
                  <a:cxn ang="0">
                    <a:pos x="449" y="223"/>
                  </a:cxn>
                  <a:cxn ang="0">
                    <a:pos x="335" y="75"/>
                  </a:cxn>
                  <a:cxn ang="0">
                    <a:pos x="468" y="1377"/>
                  </a:cxn>
                  <a:cxn ang="0">
                    <a:pos x="335" y="1243"/>
                  </a:cxn>
                  <a:cxn ang="0">
                    <a:pos x="350" y="1600"/>
                  </a:cxn>
                  <a:cxn ang="0">
                    <a:pos x="484" y="1600"/>
                  </a:cxn>
                  <a:cxn ang="0">
                    <a:pos x="350" y="1154"/>
                  </a:cxn>
                  <a:cxn ang="0">
                    <a:pos x="484" y="1287"/>
                  </a:cxn>
                  <a:cxn ang="0">
                    <a:pos x="350" y="707"/>
                  </a:cxn>
                  <a:cxn ang="0">
                    <a:pos x="484" y="841"/>
                  </a:cxn>
                </a:cxnLst>
                <a:rect l="0" t="0" r="r" b="b"/>
                <a:pathLst>
                  <a:path w="1749" h="1860">
                    <a:moveTo>
                      <a:pt x="1265" y="893"/>
                    </a:moveTo>
                    <a:cubicBezTo>
                      <a:pt x="1265" y="744"/>
                      <a:pt x="1265" y="744"/>
                      <a:pt x="1265" y="744"/>
                    </a:cubicBezTo>
                    <a:cubicBezTo>
                      <a:pt x="1265" y="724"/>
                      <a:pt x="1248" y="707"/>
                      <a:pt x="1228" y="707"/>
                    </a:cubicBezTo>
                    <a:cubicBezTo>
                      <a:pt x="1004" y="707"/>
                      <a:pt x="1004" y="707"/>
                      <a:pt x="1004" y="707"/>
                    </a:cubicBezTo>
                    <a:cubicBezTo>
                      <a:pt x="1004" y="484"/>
                      <a:pt x="1004" y="484"/>
                      <a:pt x="1004" y="484"/>
                    </a:cubicBezTo>
                    <a:cubicBezTo>
                      <a:pt x="1711" y="484"/>
                      <a:pt x="1711" y="484"/>
                      <a:pt x="1711" y="484"/>
                    </a:cubicBezTo>
                    <a:cubicBezTo>
                      <a:pt x="1732" y="484"/>
                      <a:pt x="1749" y="467"/>
                      <a:pt x="1749" y="447"/>
                    </a:cubicBezTo>
                    <a:cubicBezTo>
                      <a:pt x="1749" y="372"/>
                      <a:pt x="1749" y="372"/>
                      <a:pt x="1749" y="372"/>
                    </a:cubicBezTo>
                    <a:cubicBezTo>
                      <a:pt x="1749" y="358"/>
                      <a:pt x="1741" y="346"/>
                      <a:pt x="1728" y="339"/>
                    </a:cubicBezTo>
                    <a:cubicBezTo>
                      <a:pt x="1512" y="228"/>
                      <a:pt x="1512" y="228"/>
                      <a:pt x="1512" y="228"/>
                    </a:cubicBezTo>
                    <a:cubicBezTo>
                      <a:pt x="1506" y="225"/>
                      <a:pt x="1500" y="223"/>
                      <a:pt x="1494" y="223"/>
                    </a:cubicBezTo>
                    <a:cubicBezTo>
                      <a:pt x="538" y="223"/>
                      <a:pt x="538" y="223"/>
                      <a:pt x="538" y="223"/>
                    </a:cubicBezTo>
                    <a:cubicBezTo>
                      <a:pt x="403" y="17"/>
                      <a:pt x="403" y="17"/>
                      <a:pt x="403" y="17"/>
                    </a:cubicBezTo>
                    <a:cubicBezTo>
                      <a:pt x="396" y="6"/>
                      <a:pt x="385" y="0"/>
                      <a:pt x="372" y="0"/>
                    </a:cubicBezTo>
                    <a:cubicBezTo>
                      <a:pt x="298" y="0"/>
                      <a:pt x="298" y="0"/>
                      <a:pt x="298" y="0"/>
                    </a:cubicBezTo>
                    <a:cubicBezTo>
                      <a:pt x="277" y="0"/>
                      <a:pt x="260" y="17"/>
                      <a:pt x="260" y="37"/>
                    </a:cubicBezTo>
                    <a:cubicBezTo>
                      <a:pt x="260" y="223"/>
                      <a:pt x="260" y="223"/>
                      <a:pt x="260" y="223"/>
                    </a:cubicBezTo>
                    <a:cubicBezTo>
                      <a:pt x="146" y="223"/>
                      <a:pt x="146" y="223"/>
                      <a:pt x="146" y="223"/>
                    </a:cubicBezTo>
                    <a:cubicBezTo>
                      <a:pt x="136" y="223"/>
                      <a:pt x="126" y="227"/>
                      <a:pt x="119" y="235"/>
                    </a:cubicBezTo>
                    <a:cubicBezTo>
                      <a:pt x="10" y="346"/>
                      <a:pt x="10" y="346"/>
                      <a:pt x="10" y="346"/>
                    </a:cubicBezTo>
                    <a:cubicBezTo>
                      <a:pt x="4" y="353"/>
                      <a:pt x="0" y="363"/>
                      <a:pt x="0" y="372"/>
                    </a:cubicBezTo>
                    <a:cubicBezTo>
                      <a:pt x="0" y="447"/>
                      <a:pt x="0" y="447"/>
                      <a:pt x="0" y="447"/>
                    </a:cubicBezTo>
                    <a:cubicBezTo>
                      <a:pt x="0" y="467"/>
                      <a:pt x="17" y="484"/>
                      <a:pt x="37" y="484"/>
                    </a:cubicBezTo>
                    <a:cubicBezTo>
                      <a:pt x="260" y="484"/>
                      <a:pt x="260" y="484"/>
                      <a:pt x="260" y="484"/>
                    </a:cubicBezTo>
                    <a:cubicBezTo>
                      <a:pt x="260" y="1600"/>
                      <a:pt x="260" y="1600"/>
                      <a:pt x="260" y="1600"/>
                    </a:cubicBezTo>
                    <a:cubicBezTo>
                      <a:pt x="186" y="1600"/>
                      <a:pt x="186" y="1600"/>
                      <a:pt x="186" y="1600"/>
                    </a:cubicBezTo>
                    <a:cubicBezTo>
                      <a:pt x="165" y="1600"/>
                      <a:pt x="149" y="1617"/>
                      <a:pt x="149" y="1637"/>
                    </a:cubicBezTo>
                    <a:cubicBezTo>
                      <a:pt x="149" y="1823"/>
                      <a:pt x="149" y="1823"/>
                      <a:pt x="149" y="1823"/>
                    </a:cubicBezTo>
                    <a:cubicBezTo>
                      <a:pt x="149" y="1844"/>
                      <a:pt x="165" y="1860"/>
                      <a:pt x="186" y="1860"/>
                    </a:cubicBezTo>
                    <a:cubicBezTo>
                      <a:pt x="632" y="1860"/>
                      <a:pt x="632" y="1860"/>
                      <a:pt x="632" y="1860"/>
                    </a:cubicBezTo>
                    <a:cubicBezTo>
                      <a:pt x="653" y="1860"/>
                      <a:pt x="670" y="1844"/>
                      <a:pt x="670" y="1823"/>
                    </a:cubicBezTo>
                    <a:cubicBezTo>
                      <a:pt x="670" y="1637"/>
                      <a:pt x="670" y="1637"/>
                      <a:pt x="670" y="1637"/>
                    </a:cubicBezTo>
                    <a:cubicBezTo>
                      <a:pt x="670" y="1617"/>
                      <a:pt x="653" y="1600"/>
                      <a:pt x="632" y="1600"/>
                    </a:cubicBezTo>
                    <a:cubicBezTo>
                      <a:pt x="558" y="1600"/>
                      <a:pt x="558" y="1600"/>
                      <a:pt x="558" y="1600"/>
                    </a:cubicBezTo>
                    <a:cubicBezTo>
                      <a:pt x="558" y="484"/>
                      <a:pt x="558" y="484"/>
                      <a:pt x="558" y="484"/>
                    </a:cubicBezTo>
                    <a:cubicBezTo>
                      <a:pt x="930" y="484"/>
                      <a:pt x="930" y="484"/>
                      <a:pt x="930" y="484"/>
                    </a:cubicBezTo>
                    <a:cubicBezTo>
                      <a:pt x="930" y="707"/>
                      <a:pt x="930" y="707"/>
                      <a:pt x="930" y="707"/>
                    </a:cubicBezTo>
                    <a:cubicBezTo>
                      <a:pt x="707" y="707"/>
                      <a:pt x="707" y="707"/>
                      <a:pt x="707" y="707"/>
                    </a:cubicBezTo>
                    <a:cubicBezTo>
                      <a:pt x="686" y="707"/>
                      <a:pt x="670" y="724"/>
                      <a:pt x="670" y="744"/>
                    </a:cubicBezTo>
                    <a:cubicBezTo>
                      <a:pt x="670" y="893"/>
                      <a:pt x="670" y="893"/>
                      <a:pt x="670" y="893"/>
                    </a:cubicBezTo>
                    <a:cubicBezTo>
                      <a:pt x="670" y="914"/>
                      <a:pt x="686" y="930"/>
                      <a:pt x="707" y="930"/>
                    </a:cubicBezTo>
                    <a:cubicBezTo>
                      <a:pt x="1228" y="930"/>
                      <a:pt x="1228" y="930"/>
                      <a:pt x="1228" y="930"/>
                    </a:cubicBezTo>
                    <a:cubicBezTo>
                      <a:pt x="1248" y="930"/>
                      <a:pt x="1265" y="914"/>
                      <a:pt x="1265" y="893"/>
                    </a:cubicBezTo>
                    <a:close/>
                    <a:moveTo>
                      <a:pt x="468" y="484"/>
                    </a:moveTo>
                    <a:cubicBezTo>
                      <a:pt x="335" y="617"/>
                      <a:pt x="335" y="617"/>
                      <a:pt x="335" y="617"/>
                    </a:cubicBezTo>
                    <a:cubicBezTo>
                      <a:pt x="335" y="484"/>
                      <a:pt x="335" y="484"/>
                      <a:pt x="335" y="484"/>
                    </a:cubicBezTo>
                    <a:lnTo>
                      <a:pt x="468" y="484"/>
                    </a:lnTo>
                    <a:close/>
                    <a:moveTo>
                      <a:pt x="468" y="930"/>
                    </a:moveTo>
                    <a:cubicBezTo>
                      <a:pt x="335" y="1064"/>
                      <a:pt x="335" y="1064"/>
                      <a:pt x="335" y="1064"/>
                    </a:cubicBezTo>
                    <a:cubicBezTo>
                      <a:pt x="335" y="797"/>
                      <a:pt x="335" y="797"/>
                      <a:pt x="335" y="797"/>
                    </a:cubicBezTo>
                    <a:lnTo>
                      <a:pt x="468" y="930"/>
                    </a:lnTo>
                    <a:close/>
                    <a:moveTo>
                      <a:pt x="335" y="75"/>
                    </a:moveTo>
                    <a:cubicBezTo>
                      <a:pt x="352" y="75"/>
                      <a:pt x="352" y="75"/>
                      <a:pt x="352" y="75"/>
                    </a:cubicBezTo>
                    <a:cubicBezTo>
                      <a:pt x="449" y="223"/>
                      <a:pt x="449" y="223"/>
                      <a:pt x="449" y="223"/>
                    </a:cubicBezTo>
                    <a:cubicBezTo>
                      <a:pt x="335" y="223"/>
                      <a:pt x="335" y="223"/>
                      <a:pt x="335" y="223"/>
                    </a:cubicBezTo>
                    <a:lnTo>
                      <a:pt x="335" y="75"/>
                    </a:lnTo>
                    <a:close/>
                    <a:moveTo>
                      <a:pt x="335" y="1243"/>
                    </a:moveTo>
                    <a:cubicBezTo>
                      <a:pt x="468" y="1377"/>
                      <a:pt x="468" y="1377"/>
                      <a:pt x="468" y="1377"/>
                    </a:cubicBezTo>
                    <a:cubicBezTo>
                      <a:pt x="335" y="1510"/>
                      <a:pt x="335" y="1510"/>
                      <a:pt x="335" y="1510"/>
                    </a:cubicBezTo>
                    <a:lnTo>
                      <a:pt x="335" y="1243"/>
                    </a:lnTo>
                    <a:close/>
                    <a:moveTo>
                      <a:pt x="484" y="1600"/>
                    </a:moveTo>
                    <a:cubicBezTo>
                      <a:pt x="350" y="1600"/>
                      <a:pt x="350" y="1600"/>
                      <a:pt x="350" y="1600"/>
                    </a:cubicBezTo>
                    <a:cubicBezTo>
                      <a:pt x="484" y="1466"/>
                      <a:pt x="484" y="1466"/>
                      <a:pt x="484" y="1466"/>
                    </a:cubicBezTo>
                    <a:lnTo>
                      <a:pt x="484" y="1600"/>
                    </a:lnTo>
                    <a:close/>
                    <a:moveTo>
                      <a:pt x="484" y="1287"/>
                    </a:moveTo>
                    <a:cubicBezTo>
                      <a:pt x="350" y="1154"/>
                      <a:pt x="350" y="1154"/>
                      <a:pt x="350" y="1154"/>
                    </a:cubicBezTo>
                    <a:cubicBezTo>
                      <a:pt x="484" y="1020"/>
                      <a:pt x="484" y="1020"/>
                      <a:pt x="484" y="1020"/>
                    </a:cubicBezTo>
                    <a:lnTo>
                      <a:pt x="484" y="1287"/>
                    </a:lnTo>
                    <a:close/>
                    <a:moveTo>
                      <a:pt x="484" y="841"/>
                    </a:moveTo>
                    <a:cubicBezTo>
                      <a:pt x="350" y="707"/>
                      <a:pt x="350" y="707"/>
                      <a:pt x="350" y="707"/>
                    </a:cubicBezTo>
                    <a:cubicBezTo>
                      <a:pt x="484" y="574"/>
                      <a:pt x="484" y="574"/>
                      <a:pt x="484" y="574"/>
                    </a:cubicBezTo>
                    <a:lnTo>
                      <a:pt x="484" y="84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109" name="Group 108"/>
          <p:cNvGrpSpPr/>
          <p:nvPr/>
        </p:nvGrpSpPr>
        <p:grpSpPr>
          <a:xfrm>
            <a:off x="9577189" y="3536560"/>
            <a:ext cx="1003204" cy="752403"/>
            <a:chOff x="7229870" y="2730954"/>
            <a:chExt cx="752403" cy="752403"/>
          </a:xfrm>
        </p:grpSpPr>
        <p:sp>
          <p:nvSpPr>
            <p:cNvPr id="110" name="Oval 109"/>
            <p:cNvSpPr/>
            <p:nvPr/>
          </p:nvSpPr>
          <p:spPr>
            <a:xfrm rot="21242220" flipH="1" flipV="1">
              <a:off x="7229870" y="2730954"/>
              <a:ext cx="752403" cy="752403"/>
            </a:xfrm>
            <a:prstGeom prst="ellipse">
              <a:avLst/>
            </a:prstGeom>
            <a:solidFill>
              <a:srgbClr val="FFFFFF"/>
            </a:solidFill>
            <a:ln w="57150" cap="flat" cmpd="sng" algn="ctr">
              <a:solidFill>
                <a:srgbClr val="FF552D"/>
              </a:solidFill>
              <a:prstDash val="solid"/>
            </a:ln>
            <a:effectLst/>
          </p:spPr>
          <p:txBody>
            <a:bodyPr rtlCol="0" anchor="ctr"/>
            <a:lstStyle/>
            <a:p>
              <a:pPr algn="ctr">
                <a:defRPr/>
              </a:pPr>
              <a:endParaRPr lang="en-US" sz="2400" kern="0" dirty="0">
                <a:solidFill>
                  <a:srgbClr val="FFFFFF"/>
                </a:solidFill>
              </a:endParaRPr>
            </a:p>
          </p:txBody>
        </p:sp>
        <p:grpSp>
          <p:nvGrpSpPr>
            <p:cNvPr id="111" name="Group 162"/>
            <p:cNvGrpSpPr/>
            <p:nvPr/>
          </p:nvGrpSpPr>
          <p:grpSpPr>
            <a:xfrm>
              <a:off x="7348710" y="2914640"/>
              <a:ext cx="514722" cy="380997"/>
              <a:chOff x="9906000" y="2001838"/>
              <a:chExt cx="769938" cy="569912"/>
            </a:xfrm>
            <a:solidFill>
              <a:srgbClr val="7F7F7F">
                <a:lumMod val="75000"/>
              </a:srgbClr>
            </a:solidFill>
          </p:grpSpPr>
          <p:sp>
            <p:nvSpPr>
              <p:cNvPr id="112" name="Freeform 14"/>
              <p:cNvSpPr>
                <a:spLocks/>
              </p:cNvSpPr>
              <p:nvPr/>
            </p:nvSpPr>
            <p:spPr bwMode="auto">
              <a:xfrm>
                <a:off x="10093325" y="2001838"/>
                <a:ext cx="296863" cy="87312"/>
              </a:xfrm>
              <a:custGeom>
                <a:avLst/>
                <a:gdLst/>
                <a:ahLst/>
                <a:cxnLst>
                  <a:cxn ang="0">
                    <a:pos x="58" y="252"/>
                  </a:cxn>
                  <a:cxn ang="0">
                    <a:pos x="91" y="238"/>
                  </a:cxn>
                  <a:cxn ang="0">
                    <a:pos x="439" y="92"/>
                  </a:cxn>
                  <a:cxn ang="0">
                    <a:pos x="786" y="238"/>
                  </a:cxn>
                  <a:cxn ang="0">
                    <a:pos x="853" y="238"/>
                  </a:cxn>
                  <a:cxn ang="0">
                    <a:pos x="853" y="171"/>
                  </a:cxn>
                  <a:cxn ang="0">
                    <a:pos x="436" y="0"/>
                  </a:cxn>
                  <a:cxn ang="0">
                    <a:pos x="19" y="171"/>
                  </a:cxn>
                  <a:cxn ang="0">
                    <a:pos x="19" y="238"/>
                  </a:cxn>
                  <a:cxn ang="0">
                    <a:pos x="58" y="252"/>
                  </a:cxn>
                </a:cxnLst>
                <a:rect l="0" t="0" r="r" b="b"/>
                <a:pathLst>
                  <a:path w="872" h="257">
                    <a:moveTo>
                      <a:pt x="58" y="252"/>
                    </a:moveTo>
                    <a:cubicBezTo>
                      <a:pt x="69" y="252"/>
                      <a:pt x="81" y="247"/>
                      <a:pt x="91" y="238"/>
                    </a:cubicBezTo>
                    <a:cubicBezTo>
                      <a:pt x="184" y="145"/>
                      <a:pt x="308" y="92"/>
                      <a:pt x="439" y="92"/>
                    </a:cubicBezTo>
                    <a:cubicBezTo>
                      <a:pt x="569" y="92"/>
                      <a:pt x="693" y="145"/>
                      <a:pt x="786" y="238"/>
                    </a:cubicBezTo>
                    <a:cubicBezTo>
                      <a:pt x="805" y="257"/>
                      <a:pt x="834" y="257"/>
                      <a:pt x="853" y="238"/>
                    </a:cubicBezTo>
                    <a:cubicBezTo>
                      <a:pt x="872" y="219"/>
                      <a:pt x="872" y="190"/>
                      <a:pt x="853" y="171"/>
                    </a:cubicBezTo>
                    <a:cubicBezTo>
                      <a:pt x="741" y="59"/>
                      <a:pt x="593" y="0"/>
                      <a:pt x="436" y="0"/>
                    </a:cubicBezTo>
                    <a:cubicBezTo>
                      <a:pt x="279" y="0"/>
                      <a:pt x="131" y="61"/>
                      <a:pt x="19" y="171"/>
                    </a:cubicBezTo>
                    <a:cubicBezTo>
                      <a:pt x="0" y="190"/>
                      <a:pt x="0" y="219"/>
                      <a:pt x="19" y="238"/>
                    </a:cubicBezTo>
                    <a:cubicBezTo>
                      <a:pt x="34" y="247"/>
                      <a:pt x="46" y="252"/>
                      <a:pt x="58" y="25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113" name="Freeform 15"/>
              <p:cNvSpPr>
                <a:spLocks/>
              </p:cNvSpPr>
              <p:nvPr/>
            </p:nvSpPr>
            <p:spPr bwMode="auto">
              <a:xfrm>
                <a:off x="10136188" y="2060575"/>
                <a:ext cx="212725" cy="69850"/>
              </a:xfrm>
              <a:custGeom>
                <a:avLst/>
                <a:gdLst/>
                <a:ahLst/>
                <a:cxnLst>
                  <a:cxn ang="0">
                    <a:pos x="576" y="202"/>
                  </a:cxn>
                  <a:cxn ang="0">
                    <a:pos x="610" y="188"/>
                  </a:cxn>
                  <a:cxn ang="0">
                    <a:pos x="610" y="121"/>
                  </a:cxn>
                  <a:cxn ang="0">
                    <a:pos x="315" y="0"/>
                  </a:cxn>
                  <a:cxn ang="0">
                    <a:pos x="19" y="121"/>
                  </a:cxn>
                  <a:cxn ang="0">
                    <a:pos x="19" y="188"/>
                  </a:cxn>
                  <a:cxn ang="0">
                    <a:pos x="86" y="188"/>
                  </a:cxn>
                  <a:cxn ang="0">
                    <a:pos x="312" y="95"/>
                  </a:cxn>
                  <a:cxn ang="0">
                    <a:pos x="538" y="191"/>
                  </a:cxn>
                  <a:cxn ang="0">
                    <a:pos x="576" y="202"/>
                  </a:cxn>
                </a:cxnLst>
                <a:rect l="0" t="0" r="r" b="b"/>
                <a:pathLst>
                  <a:path w="629" h="207">
                    <a:moveTo>
                      <a:pt x="576" y="202"/>
                    </a:moveTo>
                    <a:cubicBezTo>
                      <a:pt x="588" y="202"/>
                      <a:pt x="600" y="198"/>
                      <a:pt x="610" y="188"/>
                    </a:cubicBezTo>
                    <a:cubicBezTo>
                      <a:pt x="629" y="169"/>
                      <a:pt x="629" y="141"/>
                      <a:pt x="610" y="121"/>
                    </a:cubicBezTo>
                    <a:cubicBezTo>
                      <a:pt x="534" y="43"/>
                      <a:pt x="426" y="0"/>
                      <a:pt x="315" y="0"/>
                    </a:cubicBezTo>
                    <a:cubicBezTo>
                      <a:pt x="203" y="0"/>
                      <a:pt x="98" y="43"/>
                      <a:pt x="19" y="121"/>
                    </a:cubicBezTo>
                    <a:cubicBezTo>
                      <a:pt x="0" y="141"/>
                      <a:pt x="0" y="169"/>
                      <a:pt x="19" y="188"/>
                    </a:cubicBezTo>
                    <a:cubicBezTo>
                      <a:pt x="38" y="207"/>
                      <a:pt x="67" y="207"/>
                      <a:pt x="86" y="188"/>
                    </a:cubicBezTo>
                    <a:cubicBezTo>
                      <a:pt x="145" y="129"/>
                      <a:pt x="226" y="95"/>
                      <a:pt x="312" y="95"/>
                    </a:cubicBezTo>
                    <a:cubicBezTo>
                      <a:pt x="398" y="95"/>
                      <a:pt x="479" y="129"/>
                      <a:pt x="538" y="191"/>
                    </a:cubicBezTo>
                    <a:cubicBezTo>
                      <a:pt x="550" y="198"/>
                      <a:pt x="565" y="202"/>
                      <a:pt x="576" y="20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114" name="Freeform 16"/>
              <p:cNvSpPr>
                <a:spLocks/>
              </p:cNvSpPr>
              <p:nvPr/>
            </p:nvSpPr>
            <p:spPr bwMode="auto">
              <a:xfrm>
                <a:off x="10177463" y="2111375"/>
                <a:ext cx="130175" cy="60325"/>
              </a:xfrm>
              <a:custGeom>
                <a:avLst/>
                <a:gdLst/>
                <a:ahLst/>
                <a:cxnLst>
                  <a:cxn ang="0">
                    <a:pos x="19" y="93"/>
                  </a:cxn>
                  <a:cxn ang="0">
                    <a:pos x="19" y="160"/>
                  </a:cxn>
                  <a:cxn ang="0">
                    <a:pos x="52" y="174"/>
                  </a:cxn>
                  <a:cxn ang="0">
                    <a:pos x="86" y="160"/>
                  </a:cxn>
                  <a:cxn ang="0">
                    <a:pos x="298" y="160"/>
                  </a:cxn>
                  <a:cxn ang="0">
                    <a:pos x="364" y="160"/>
                  </a:cxn>
                  <a:cxn ang="0">
                    <a:pos x="364" y="93"/>
                  </a:cxn>
                  <a:cxn ang="0">
                    <a:pos x="19" y="93"/>
                  </a:cxn>
                </a:cxnLst>
                <a:rect l="0" t="0" r="r" b="b"/>
                <a:pathLst>
                  <a:path w="383" h="179">
                    <a:moveTo>
                      <a:pt x="19" y="93"/>
                    </a:moveTo>
                    <a:cubicBezTo>
                      <a:pt x="0" y="112"/>
                      <a:pt x="0" y="141"/>
                      <a:pt x="19" y="160"/>
                    </a:cubicBezTo>
                    <a:cubicBezTo>
                      <a:pt x="29" y="169"/>
                      <a:pt x="41" y="174"/>
                      <a:pt x="52" y="174"/>
                    </a:cubicBezTo>
                    <a:cubicBezTo>
                      <a:pt x="64" y="174"/>
                      <a:pt x="76" y="169"/>
                      <a:pt x="86" y="160"/>
                    </a:cubicBezTo>
                    <a:cubicBezTo>
                      <a:pt x="143" y="102"/>
                      <a:pt x="241" y="102"/>
                      <a:pt x="298" y="160"/>
                    </a:cubicBezTo>
                    <a:cubicBezTo>
                      <a:pt x="317" y="179"/>
                      <a:pt x="345" y="179"/>
                      <a:pt x="364" y="160"/>
                    </a:cubicBezTo>
                    <a:cubicBezTo>
                      <a:pt x="383" y="141"/>
                      <a:pt x="383" y="112"/>
                      <a:pt x="364" y="93"/>
                    </a:cubicBezTo>
                    <a:cubicBezTo>
                      <a:pt x="271" y="0"/>
                      <a:pt x="112" y="0"/>
                      <a:pt x="19" y="9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sp>
            <p:nvSpPr>
              <p:cNvPr id="115" name="Freeform 17"/>
              <p:cNvSpPr>
                <a:spLocks noEditPoints="1"/>
              </p:cNvSpPr>
              <p:nvPr/>
            </p:nvSpPr>
            <p:spPr bwMode="auto">
              <a:xfrm>
                <a:off x="9906000" y="2176463"/>
                <a:ext cx="769938" cy="395287"/>
              </a:xfrm>
              <a:custGeom>
                <a:avLst/>
                <a:gdLst/>
                <a:ahLst/>
                <a:cxnLst>
                  <a:cxn ang="0">
                    <a:pos x="2248" y="598"/>
                  </a:cxn>
                  <a:cxn ang="0">
                    <a:pos x="2150" y="498"/>
                  </a:cxn>
                  <a:cxn ang="0">
                    <a:pos x="1726" y="462"/>
                  </a:cxn>
                  <a:cxn ang="0">
                    <a:pos x="1412" y="143"/>
                  </a:cxn>
                  <a:cxn ang="0">
                    <a:pos x="1250" y="76"/>
                  </a:cxn>
                  <a:cxn ang="0">
                    <a:pos x="1064" y="76"/>
                  </a:cxn>
                  <a:cxn ang="0">
                    <a:pos x="1064" y="74"/>
                  </a:cxn>
                  <a:cxn ang="0">
                    <a:pos x="991" y="0"/>
                  </a:cxn>
                  <a:cxn ang="0">
                    <a:pos x="917" y="74"/>
                  </a:cxn>
                  <a:cxn ang="0">
                    <a:pos x="917" y="76"/>
                  </a:cxn>
                  <a:cxn ang="0">
                    <a:pos x="731" y="76"/>
                  </a:cxn>
                  <a:cxn ang="0">
                    <a:pos x="545" y="174"/>
                  </a:cxn>
                  <a:cxn ang="0">
                    <a:pos x="343" y="459"/>
                  </a:cxn>
                  <a:cxn ang="0">
                    <a:pos x="100" y="471"/>
                  </a:cxn>
                  <a:cxn ang="0">
                    <a:pos x="0" y="576"/>
                  </a:cxn>
                  <a:cxn ang="0">
                    <a:pos x="0" y="829"/>
                  </a:cxn>
                  <a:cxn ang="0">
                    <a:pos x="107" y="936"/>
                  </a:cxn>
                  <a:cxn ang="0">
                    <a:pos x="317" y="936"/>
                  </a:cxn>
                  <a:cxn ang="0">
                    <a:pos x="557" y="1160"/>
                  </a:cxn>
                  <a:cxn ang="0">
                    <a:pos x="798" y="936"/>
                  </a:cxn>
                  <a:cxn ang="0">
                    <a:pos x="1464" y="936"/>
                  </a:cxn>
                  <a:cxn ang="0">
                    <a:pos x="1705" y="1160"/>
                  </a:cxn>
                  <a:cxn ang="0">
                    <a:pos x="1945" y="936"/>
                  </a:cxn>
                  <a:cxn ang="0">
                    <a:pos x="2155" y="936"/>
                  </a:cxn>
                  <a:cxn ang="0">
                    <a:pos x="2260" y="824"/>
                  </a:cxn>
                  <a:cxn ang="0">
                    <a:pos x="2248" y="598"/>
                  </a:cxn>
                  <a:cxn ang="0">
                    <a:pos x="557" y="1031"/>
                  </a:cxn>
                  <a:cxn ang="0">
                    <a:pos x="440" y="914"/>
                  </a:cxn>
                  <a:cxn ang="0">
                    <a:pos x="557" y="798"/>
                  </a:cxn>
                  <a:cxn ang="0">
                    <a:pos x="674" y="914"/>
                  </a:cxn>
                  <a:cxn ang="0">
                    <a:pos x="557" y="1031"/>
                  </a:cxn>
                  <a:cxn ang="0">
                    <a:pos x="900" y="448"/>
                  </a:cxn>
                  <a:cxn ang="0">
                    <a:pos x="560" y="448"/>
                  </a:cxn>
                  <a:cxn ang="0">
                    <a:pos x="686" y="269"/>
                  </a:cxn>
                  <a:cxn ang="0">
                    <a:pos x="733" y="245"/>
                  </a:cxn>
                  <a:cxn ang="0">
                    <a:pos x="900" y="245"/>
                  </a:cxn>
                  <a:cxn ang="0">
                    <a:pos x="900" y="448"/>
                  </a:cxn>
                  <a:cxn ang="0">
                    <a:pos x="1069" y="448"/>
                  </a:cxn>
                  <a:cxn ang="0">
                    <a:pos x="1069" y="245"/>
                  </a:cxn>
                  <a:cxn ang="0">
                    <a:pos x="1250" y="245"/>
                  </a:cxn>
                  <a:cxn ang="0">
                    <a:pos x="1291" y="262"/>
                  </a:cxn>
                  <a:cxn ang="0">
                    <a:pos x="1474" y="448"/>
                  </a:cxn>
                  <a:cxn ang="0">
                    <a:pos x="1069" y="448"/>
                  </a:cxn>
                  <a:cxn ang="0">
                    <a:pos x="1705" y="1031"/>
                  </a:cxn>
                  <a:cxn ang="0">
                    <a:pos x="1588" y="914"/>
                  </a:cxn>
                  <a:cxn ang="0">
                    <a:pos x="1705" y="798"/>
                  </a:cxn>
                  <a:cxn ang="0">
                    <a:pos x="1822" y="914"/>
                  </a:cxn>
                  <a:cxn ang="0">
                    <a:pos x="1705" y="1031"/>
                  </a:cxn>
                </a:cxnLst>
                <a:rect l="0" t="0" r="r" b="b"/>
                <a:pathLst>
                  <a:path w="2264" h="1160">
                    <a:moveTo>
                      <a:pt x="2248" y="598"/>
                    </a:moveTo>
                    <a:cubicBezTo>
                      <a:pt x="2245" y="545"/>
                      <a:pt x="2203" y="502"/>
                      <a:pt x="2150" y="498"/>
                    </a:cubicBezTo>
                    <a:cubicBezTo>
                      <a:pt x="1726" y="462"/>
                      <a:pt x="1726" y="462"/>
                      <a:pt x="1726" y="462"/>
                    </a:cubicBezTo>
                    <a:cubicBezTo>
                      <a:pt x="1412" y="143"/>
                      <a:pt x="1412" y="143"/>
                      <a:pt x="1412" y="143"/>
                    </a:cubicBezTo>
                    <a:cubicBezTo>
                      <a:pt x="1369" y="100"/>
                      <a:pt x="1310" y="76"/>
                      <a:pt x="1250" y="76"/>
                    </a:cubicBezTo>
                    <a:cubicBezTo>
                      <a:pt x="1064" y="76"/>
                      <a:pt x="1064" y="76"/>
                      <a:pt x="1064" y="76"/>
                    </a:cubicBezTo>
                    <a:cubicBezTo>
                      <a:pt x="1064" y="74"/>
                      <a:pt x="1064" y="74"/>
                      <a:pt x="1064" y="74"/>
                    </a:cubicBezTo>
                    <a:cubicBezTo>
                      <a:pt x="1064" y="33"/>
                      <a:pt x="1031" y="0"/>
                      <a:pt x="991" y="0"/>
                    </a:cubicBezTo>
                    <a:cubicBezTo>
                      <a:pt x="950" y="0"/>
                      <a:pt x="917" y="33"/>
                      <a:pt x="917" y="74"/>
                    </a:cubicBezTo>
                    <a:cubicBezTo>
                      <a:pt x="917" y="76"/>
                      <a:pt x="917" y="76"/>
                      <a:pt x="917" y="76"/>
                    </a:cubicBezTo>
                    <a:cubicBezTo>
                      <a:pt x="731" y="76"/>
                      <a:pt x="731" y="76"/>
                      <a:pt x="731" y="76"/>
                    </a:cubicBezTo>
                    <a:cubicBezTo>
                      <a:pt x="657" y="76"/>
                      <a:pt x="588" y="112"/>
                      <a:pt x="545" y="174"/>
                    </a:cubicBezTo>
                    <a:cubicBezTo>
                      <a:pt x="343" y="459"/>
                      <a:pt x="343" y="459"/>
                      <a:pt x="343" y="459"/>
                    </a:cubicBezTo>
                    <a:cubicBezTo>
                      <a:pt x="100" y="471"/>
                      <a:pt x="100" y="471"/>
                      <a:pt x="100" y="471"/>
                    </a:cubicBezTo>
                    <a:cubicBezTo>
                      <a:pt x="45" y="474"/>
                      <a:pt x="0" y="521"/>
                      <a:pt x="0" y="576"/>
                    </a:cubicBezTo>
                    <a:cubicBezTo>
                      <a:pt x="0" y="829"/>
                      <a:pt x="0" y="829"/>
                      <a:pt x="0" y="829"/>
                    </a:cubicBezTo>
                    <a:cubicBezTo>
                      <a:pt x="0" y="888"/>
                      <a:pt x="48" y="936"/>
                      <a:pt x="107" y="936"/>
                    </a:cubicBezTo>
                    <a:cubicBezTo>
                      <a:pt x="317" y="936"/>
                      <a:pt x="317" y="936"/>
                      <a:pt x="317" y="936"/>
                    </a:cubicBezTo>
                    <a:cubicBezTo>
                      <a:pt x="326" y="1060"/>
                      <a:pt x="431" y="1160"/>
                      <a:pt x="557" y="1160"/>
                    </a:cubicBezTo>
                    <a:cubicBezTo>
                      <a:pt x="683" y="1160"/>
                      <a:pt x="788" y="1062"/>
                      <a:pt x="798" y="936"/>
                    </a:cubicBezTo>
                    <a:cubicBezTo>
                      <a:pt x="1464" y="936"/>
                      <a:pt x="1464" y="936"/>
                      <a:pt x="1464" y="936"/>
                    </a:cubicBezTo>
                    <a:cubicBezTo>
                      <a:pt x="1474" y="1060"/>
                      <a:pt x="1579" y="1160"/>
                      <a:pt x="1705" y="1160"/>
                    </a:cubicBezTo>
                    <a:cubicBezTo>
                      <a:pt x="1831" y="1160"/>
                      <a:pt x="1936" y="1062"/>
                      <a:pt x="1945" y="936"/>
                    </a:cubicBezTo>
                    <a:cubicBezTo>
                      <a:pt x="2155" y="936"/>
                      <a:pt x="2155" y="936"/>
                      <a:pt x="2155" y="936"/>
                    </a:cubicBezTo>
                    <a:cubicBezTo>
                      <a:pt x="2217" y="936"/>
                      <a:pt x="2264" y="883"/>
                      <a:pt x="2260" y="824"/>
                    </a:cubicBezTo>
                    <a:lnTo>
                      <a:pt x="2248" y="598"/>
                    </a:lnTo>
                    <a:close/>
                    <a:moveTo>
                      <a:pt x="557" y="1031"/>
                    </a:moveTo>
                    <a:cubicBezTo>
                      <a:pt x="493" y="1031"/>
                      <a:pt x="440" y="979"/>
                      <a:pt x="440" y="914"/>
                    </a:cubicBezTo>
                    <a:cubicBezTo>
                      <a:pt x="440" y="850"/>
                      <a:pt x="493" y="798"/>
                      <a:pt x="557" y="798"/>
                    </a:cubicBezTo>
                    <a:cubicBezTo>
                      <a:pt x="621" y="798"/>
                      <a:pt x="674" y="850"/>
                      <a:pt x="674" y="914"/>
                    </a:cubicBezTo>
                    <a:cubicBezTo>
                      <a:pt x="674" y="979"/>
                      <a:pt x="621" y="1031"/>
                      <a:pt x="557" y="1031"/>
                    </a:cubicBezTo>
                    <a:close/>
                    <a:moveTo>
                      <a:pt x="900" y="448"/>
                    </a:moveTo>
                    <a:cubicBezTo>
                      <a:pt x="560" y="448"/>
                      <a:pt x="560" y="448"/>
                      <a:pt x="560" y="448"/>
                    </a:cubicBezTo>
                    <a:cubicBezTo>
                      <a:pt x="686" y="269"/>
                      <a:pt x="686" y="269"/>
                      <a:pt x="686" y="269"/>
                    </a:cubicBezTo>
                    <a:cubicBezTo>
                      <a:pt x="698" y="255"/>
                      <a:pt x="714" y="245"/>
                      <a:pt x="733" y="245"/>
                    </a:cubicBezTo>
                    <a:cubicBezTo>
                      <a:pt x="900" y="245"/>
                      <a:pt x="900" y="245"/>
                      <a:pt x="900" y="245"/>
                    </a:cubicBezTo>
                    <a:lnTo>
                      <a:pt x="900" y="448"/>
                    </a:lnTo>
                    <a:close/>
                    <a:moveTo>
                      <a:pt x="1069" y="448"/>
                    </a:moveTo>
                    <a:cubicBezTo>
                      <a:pt x="1069" y="245"/>
                      <a:pt x="1069" y="245"/>
                      <a:pt x="1069" y="245"/>
                    </a:cubicBezTo>
                    <a:cubicBezTo>
                      <a:pt x="1250" y="245"/>
                      <a:pt x="1250" y="245"/>
                      <a:pt x="1250" y="245"/>
                    </a:cubicBezTo>
                    <a:cubicBezTo>
                      <a:pt x="1267" y="245"/>
                      <a:pt x="1281" y="252"/>
                      <a:pt x="1291" y="262"/>
                    </a:cubicBezTo>
                    <a:cubicBezTo>
                      <a:pt x="1474" y="448"/>
                      <a:pt x="1474" y="448"/>
                      <a:pt x="1474" y="448"/>
                    </a:cubicBezTo>
                    <a:lnTo>
                      <a:pt x="1069" y="448"/>
                    </a:lnTo>
                    <a:close/>
                    <a:moveTo>
                      <a:pt x="1705" y="1031"/>
                    </a:moveTo>
                    <a:cubicBezTo>
                      <a:pt x="1641" y="1031"/>
                      <a:pt x="1588" y="979"/>
                      <a:pt x="1588" y="914"/>
                    </a:cubicBezTo>
                    <a:cubicBezTo>
                      <a:pt x="1588" y="850"/>
                      <a:pt x="1641" y="798"/>
                      <a:pt x="1705" y="798"/>
                    </a:cubicBezTo>
                    <a:cubicBezTo>
                      <a:pt x="1769" y="798"/>
                      <a:pt x="1822" y="850"/>
                      <a:pt x="1822" y="914"/>
                    </a:cubicBezTo>
                    <a:cubicBezTo>
                      <a:pt x="1822" y="979"/>
                      <a:pt x="1769" y="1031"/>
                      <a:pt x="1705" y="103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grpSp>
      <p:grpSp>
        <p:nvGrpSpPr>
          <p:cNvPr id="116" name="Group 115"/>
          <p:cNvGrpSpPr/>
          <p:nvPr/>
        </p:nvGrpSpPr>
        <p:grpSpPr>
          <a:xfrm>
            <a:off x="3306794" y="4690863"/>
            <a:ext cx="1003204" cy="752403"/>
            <a:chOff x="1680894" y="3709558"/>
            <a:chExt cx="752403" cy="752403"/>
          </a:xfrm>
        </p:grpSpPr>
        <p:sp>
          <p:nvSpPr>
            <p:cNvPr id="117" name="Oval 116"/>
            <p:cNvSpPr/>
            <p:nvPr/>
          </p:nvSpPr>
          <p:spPr>
            <a:xfrm>
              <a:off x="1680894" y="3709558"/>
              <a:ext cx="752403" cy="752403"/>
            </a:xfrm>
            <a:prstGeom prst="ellipse">
              <a:avLst/>
            </a:prstGeom>
            <a:solidFill>
              <a:srgbClr val="FFFFFF"/>
            </a:solidFill>
            <a:ln w="57150" cap="flat" cmpd="sng" algn="ctr">
              <a:solidFill>
                <a:srgbClr val="2E5F1B"/>
              </a:solidFill>
              <a:prstDash val="solid"/>
            </a:ln>
            <a:effectLst/>
          </p:spPr>
          <p:txBody>
            <a:bodyPr rtlCol="0" anchor="ctr"/>
            <a:lstStyle/>
            <a:p>
              <a:pPr algn="ctr">
                <a:defRPr/>
              </a:pPr>
              <a:endParaRPr lang="en-US" sz="2400" kern="0" dirty="0">
                <a:solidFill>
                  <a:srgbClr val="FFFFFF"/>
                </a:solidFill>
              </a:endParaRPr>
            </a:p>
          </p:txBody>
        </p:sp>
        <p:sp>
          <p:nvSpPr>
            <p:cNvPr id="119" name="Freeform 47"/>
            <p:cNvSpPr>
              <a:spLocks/>
            </p:cNvSpPr>
            <p:nvPr/>
          </p:nvSpPr>
          <p:spPr bwMode="auto">
            <a:xfrm>
              <a:off x="2003108" y="4056909"/>
              <a:ext cx="109537" cy="109537"/>
            </a:xfrm>
            <a:custGeom>
              <a:avLst/>
              <a:gdLst>
                <a:gd name="T0" fmla="*/ 98 w 138"/>
                <a:gd name="T1" fmla="*/ 0 h 138"/>
                <a:gd name="T2" fmla="*/ 40 w 138"/>
                <a:gd name="T3" fmla="*/ 0 h 138"/>
                <a:gd name="T4" fmla="*/ 40 w 138"/>
                <a:gd name="T5" fmla="*/ 40 h 138"/>
                <a:gd name="T6" fmla="*/ 0 w 138"/>
                <a:gd name="T7" fmla="*/ 40 h 138"/>
                <a:gd name="T8" fmla="*/ 0 w 138"/>
                <a:gd name="T9" fmla="*/ 98 h 138"/>
                <a:gd name="T10" fmla="*/ 40 w 138"/>
                <a:gd name="T11" fmla="*/ 98 h 138"/>
                <a:gd name="T12" fmla="*/ 40 w 138"/>
                <a:gd name="T13" fmla="*/ 138 h 138"/>
                <a:gd name="T14" fmla="*/ 98 w 138"/>
                <a:gd name="T15" fmla="*/ 138 h 138"/>
                <a:gd name="T16" fmla="*/ 98 w 138"/>
                <a:gd name="T17" fmla="*/ 98 h 138"/>
                <a:gd name="T18" fmla="*/ 138 w 138"/>
                <a:gd name="T19" fmla="*/ 98 h 138"/>
                <a:gd name="T20" fmla="*/ 138 w 138"/>
                <a:gd name="T21" fmla="*/ 40 h 138"/>
                <a:gd name="T22" fmla="*/ 98 w 138"/>
                <a:gd name="T23" fmla="*/ 40 h 138"/>
                <a:gd name="T24" fmla="*/ 98 w 138"/>
                <a:gd name="T2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138">
                  <a:moveTo>
                    <a:pt x="98" y="0"/>
                  </a:moveTo>
                  <a:lnTo>
                    <a:pt x="40" y="0"/>
                  </a:lnTo>
                  <a:lnTo>
                    <a:pt x="40" y="40"/>
                  </a:lnTo>
                  <a:lnTo>
                    <a:pt x="0" y="40"/>
                  </a:lnTo>
                  <a:lnTo>
                    <a:pt x="0" y="98"/>
                  </a:lnTo>
                  <a:lnTo>
                    <a:pt x="40" y="98"/>
                  </a:lnTo>
                  <a:lnTo>
                    <a:pt x="40" y="138"/>
                  </a:lnTo>
                  <a:lnTo>
                    <a:pt x="98" y="138"/>
                  </a:lnTo>
                  <a:lnTo>
                    <a:pt x="98" y="98"/>
                  </a:lnTo>
                  <a:lnTo>
                    <a:pt x="138" y="98"/>
                  </a:lnTo>
                  <a:lnTo>
                    <a:pt x="138" y="40"/>
                  </a:lnTo>
                  <a:lnTo>
                    <a:pt x="98" y="40"/>
                  </a:lnTo>
                  <a:lnTo>
                    <a:pt x="98" y="0"/>
                  </a:lnTo>
                  <a:close/>
                </a:path>
              </a:pathLst>
            </a:custGeom>
            <a:solidFill>
              <a:srgbClr val="7F7F7F">
                <a:lumMod val="75000"/>
              </a:srgbClr>
            </a:solidFill>
            <a:ln w="0">
              <a:noFill/>
              <a:prstDash val="solid"/>
              <a:round/>
              <a:headEnd/>
              <a:tailEnd/>
            </a:ln>
          </p:spPr>
          <p:txBody>
            <a:bodyPr vert="horz" wrap="square" lIns="121920" tIns="60960" rIns="121920" bIns="60960" numCol="1" anchor="t" anchorCtr="0" compatLnSpc="1">
              <a:prstTxWarp prst="textNoShape">
                <a:avLst/>
              </a:prstTxWarp>
            </a:bodyPr>
            <a:lstStyle/>
            <a:p>
              <a:pPr>
                <a:defRPr/>
              </a:pPr>
              <a:endParaRPr lang="en-US" sz="2400" kern="0" dirty="0">
                <a:solidFill>
                  <a:sysClr val="windowText" lastClr="000000"/>
                </a:solidFill>
              </a:endParaRPr>
            </a:p>
          </p:txBody>
        </p:sp>
      </p:grpSp>
      <p:pic>
        <p:nvPicPr>
          <p:cNvPr id="14338" name="Picture 2" descr="Office building icon Royalty Free Vector Image"/>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7786" t="8847" r="16828" b="15684"/>
          <a:stretch/>
        </p:blipFill>
        <p:spPr bwMode="auto">
          <a:xfrm>
            <a:off x="3575454" y="4860347"/>
            <a:ext cx="438956" cy="419668"/>
          </a:xfrm>
          <a:prstGeom prst="rect">
            <a:avLst/>
          </a:prstGeom>
          <a:noFill/>
          <a:extLst>
            <a:ext uri="{909E8E84-426E-40DD-AFC4-6F175D3DCCD1}">
              <a14:hiddenFill xmlns:a14="http://schemas.microsoft.com/office/drawing/2010/main">
                <a:solidFill>
                  <a:srgbClr val="FFFFFF"/>
                </a:solidFill>
              </a14:hiddenFill>
            </a:ext>
          </a:extLst>
        </p:spPr>
      </p:pic>
      <p:sp>
        <p:nvSpPr>
          <p:cNvPr id="122" name="TextBox 121"/>
          <p:cNvSpPr txBox="1"/>
          <p:nvPr/>
        </p:nvSpPr>
        <p:spPr>
          <a:xfrm>
            <a:off x="3101953" y="5498069"/>
            <a:ext cx="1708676" cy="246221"/>
          </a:xfrm>
          <a:prstGeom prst="rect">
            <a:avLst/>
          </a:prstGeom>
          <a:noFill/>
        </p:spPr>
        <p:txBody>
          <a:bodyPr wrap="square" lIns="0" tIns="0" rIns="0" bIns="0" rtlCol="0">
            <a:spAutoFit/>
          </a:bodyPr>
          <a:lstStyle/>
          <a:p>
            <a:pPr>
              <a:defRPr/>
            </a:pPr>
            <a:r>
              <a:rPr lang="en-US" sz="1600" kern="0" dirty="0">
                <a:solidFill>
                  <a:srgbClr val="7F7F7F">
                    <a:lumMod val="50000"/>
                  </a:srgbClr>
                </a:solidFill>
              </a:rPr>
              <a:t>Building Services </a:t>
            </a:r>
          </a:p>
        </p:txBody>
      </p:sp>
    </p:spTree>
    <p:extLst>
      <p:ext uri="{BB962C8B-B14F-4D97-AF65-F5344CB8AC3E}">
        <p14:creationId xmlns:p14="http://schemas.microsoft.com/office/powerpoint/2010/main" val="559986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lowchart: Collate 60"/>
          <p:cNvSpPr/>
          <p:nvPr/>
        </p:nvSpPr>
        <p:spPr>
          <a:xfrm rot="5400000">
            <a:off x="4333721" y="1546113"/>
            <a:ext cx="3464201" cy="3211145"/>
          </a:xfrm>
          <a:prstGeom prst="flowChartCollate">
            <a:avLst/>
          </a:prstGeom>
          <a:gradFill flip="none" rotWithShape="1">
            <a:gsLst>
              <a:gs pos="0">
                <a:schemeClr val="accent1">
                  <a:tint val="66000"/>
                  <a:satMod val="160000"/>
                </a:schemeClr>
              </a:gs>
              <a:gs pos="25000">
                <a:schemeClr val="accent1">
                  <a:tint val="44500"/>
                  <a:satMod val="160000"/>
                </a:schemeClr>
              </a:gs>
              <a:gs pos="100000">
                <a:schemeClr val="accent1">
                  <a:tint val="23500"/>
                  <a:satMod val="160000"/>
                </a:schemeClr>
              </a:gs>
            </a:gsLst>
            <a:path path="circle">
              <a:fillToRect l="100000" t="100000"/>
            </a:path>
            <a:tileRect r="-100000" b="-100000"/>
          </a:gradFill>
          <a:ln>
            <a:noFill/>
          </a:ln>
          <a:effectLst>
            <a:glow rad="127000">
              <a:schemeClr val="accent1">
                <a:lumMod val="20000"/>
                <a:lumOff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1467" dirty="0">
              <a:solidFill>
                <a:srgbClr val="005687"/>
              </a:solidFill>
              <a:latin typeface="+mj-lt"/>
            </a:endParaRPr>
          </a:p>
        </p:txBody>
      </p:sp>
      <p:pic>
        <p:nvPicPr>
          <p:cNvPr id="51" name="Picture 50"/>
          <p:cNvPicPr/>
          <p:nvPr/>
        </p:nvPicPr>
        <p:blipFill rotWithShape="1">
          <a:blip r:embed="rId2" cstate="print"/>
          <a:srcRect l="49982" t="51726" r="35539" b="32684"/>
          <a:stretch/>
        </p:blipFill>
        <p:spPr bwMode="auto">
          <a:xfrm>
            <a:off x="359756" y="3428430"/>
            <a:ext cx="1117891" cy="1193599"/>
          </a:xfrm>
          <a:prstGeom prst="rect">
            <a:avLst/>
          </a:prstGeom>
          <a:noFill/>
          <a:ln w="9525">
            <a:noFill/>
            <a:miter lim="800000"/>
            <a:headEnd/>
            <a:tailEnd/>
          </a:ln>
        </p:spPr>
      </p:pic>
      <p:pic>
        <p:nvPicPr>
          <p:cNvPr id="56" name="Picture 55"/>
          <p:cNvPicPr/>
          <p:nvPr/>
        </p:nvPicPr>
        <p:blipFill rotWithShape="1">
          <a:blip r:embed="rId2" cstate="print"/>
          <a:srcRect l="66802" t="50758" r="17949" b="33168"/>
          <a:stretch/>
        </p:blipFill>
        <p:spPr bwMode="auto">
          <a:xfrm>
            <a:off x="7671394" y="1653816"/>
            <a:ext cx="1157065" cy="1380621"/>
          </a:xfrm>
          <a:prstGeom prst="rect">
            <a:avLst/>
          </a:prstGeom>
          <a:noFill/>
          <a:ln w="9525">
            <a:noFill/>
            <a:miter lim="800000"/>
            <a:headEnd/>
            <a:tailEnd/>
          </a:ln>
        </p:spPr>
      </p:pic>
      <p:sp>
        <p:nvSpPr>
          <p:cNvPr id="53" name="Rounded Rectangle 52"/>
          <p:cNvSpPr/>
          <p:nvPr/>
        </p:nvSpPr>
        <p:spPr>
          <a:xfrm>
            <a:off x="4595783" y="2672659"/>
            <a:ext cx="2913292" cy="88335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1467" dirty="0">
              <a:solidFill>
                <a:srgbClr val="005687"/>
              </a:solidFill>
              <a:latin typeface="+mj-lt"/>
            </a:endParaRPr>
          </a:p>
        </p:txBody>
      </p:sp>
      <p:sp>
        <p:nvSpPr>
          <p:cNvPr id="39" name="TextBox 38"/>
          <p:cNvSpPr txBox="1"/>
          <p:nvPr/>
        </p:nvSpPr>
        <p:spPr>
          <a:xfrm>
            <a:off x="8796191" y="1418612"/>
            <a:ext cx="2936020" cy="1570252"/>
          </a:xfrm>
          <a:prstGeom prst="rect">
            <a:avLst/>
          </a:prstGeom>
          <a:solidFill>
            <a:schemeClr val="bg2"/>
          </a:solidFill>
          <a:ln>
            <a:noFill/>
          </a:ln>
          <a:effectLst>
            <a:outerShdw blurRad="50800" dist="38100" dir="2700000" algn="tl" rotWithShape="0">
              <a:prstClr val="black">
                <a:alpha val="40000"/>
              </a:prstClr>
            </a:outerShdw>
          </a:effectLst>
        </p:spPr>
        <p:txBody>
          <a:bodyPr wrap="square" lIns="91452" tIns="45727" rIns="91452" bIns="45727" rtlCol="0">
            <a:spAutoFit/>
          </a:bodyPr>
          <a:lstStyle/>
          <a:p>
            <a:pPr marL="166706" indent="-166706">
              <a:buFont typeface="Arial" pitchFamily="34" charset="0"/>
              <a:buChar char="•"/>
            </a:pPr>
            <a:r>
              <a:rPr lang="en-US" sz="1067" dirty="0">
                <a:solidFill>
                  <a:schemeClr val="tx2"/>
                </a:solidFill>
                <a:latin typeface="+mj-lt"/>
              </a:rPr>
              <a:t>Longer investment cycles will keep renewables’ growth immune </a:t>
            </a:r>
          </a:p>
          <a:p>
            <a:pPr marL="166706" indent="-166706">
              <a:buFont typeface="Arial" pitchFamily="34" charset="0"/>
              <a:buChar char="•"/>
            </a:pPr>
            <a:r>
              <a:rPr lang="en-US" sz="1067" dirty="0">
                <a:solidFill>
                  <a:schemeClr val="tx2"/>
                </a:solidFill>
                <a:latin typeface="+mj-lt"/>
              </a:rPr>
              <a:t>Short and mid term delays are inevitable in new capacity building</a:t>
            </a:r>
          </a:p>
          <a:p>
            <a:pPr marL="166706" indent="-166706">
              <a:buFont typeface="Arial" pitchFamily="34" charset="0"/>
              <a:buChar char="•"/>
            </a:pPr>
            <a:r>
              <a:rPr lang="en-US" sz="1067" dirty="0">
                <a:solidFill>
                  <a:schemeClr val="tx2"/>
                </a:solidFill>
                <a:latin typeface="+mj-lt"/>
              </a:rPr>
              <a:t>Supply chain issues expected from China’s Solar PV production decline</a:t>
            </a:r>
          </a:p>
          <a:p>
            <a:pPr marL="166706" indent="-166706">
              <a:buFont typeface="Arial" pitchFamily="34" charset="0"/>
              <a:buChar char="•"/>
            </a:pPr>
            <a:r>
              <a:rPr lang="en-US" sz="1067" dirty="0">
                <a:solidFill>
                  <a:schemeClr val="tx2"/>
                </a:solidFill>
                <a:latin typeface="+mj-lt"/>
              </a:rPr>
              <a:t>Demand increase for packaged installations from buildings for emergency response</a:t>
            </a:r>
          </a:p>
        </p:txBody>
      </p:sp>
      <p:sp>
        <p:nvSpPr>
          <p:cNvPr id="41" name="TextBox 40"/>
          <p:cNvSpPr txBox="1"/>
          <p:nvPr/>
        </p:nvSpPr>
        <p:spPr>
          <a:xfrm>
            <a:off x="1474651" y="1422398"/>
            <a:ext cx="2963044" cy="1570252"/>
          </a:xfrm>
          <a:prstGeom prst="rect">
            <a:avLst/>
          </a:prstGeom>
          <a:solidFill>
            <a:schemeClr val="bg2"/>
          </a:solidFill>
          <a:ln>
            <a:noFill/>
          </a:ln>
          <a:effectLst>
            <a:outerShdw blurRad="50800" dist="38100" dir="2700000" algn="tl" rotWithShape="0">
              <a:prstClr val="black">
                <a:alpha val="40000"/>
              </a:prstClr>
            </a:outerShdw>
          </a:effectLst>
        </p:spPr>
        <p:txBody>
          <a:bodyPr wrap="square" lIns="91452" tIns="45727" rIns="91452" bIns="45727" rtlCol="0">
            <a:spAutoFit/>
          </a:bodyPr>
          <a:lstStyle/>
          <a:p>
            <a:pPr marL="166706" indent="-166706">
              <a:buFont typeface="Arial" pitchFamily="34" charset="0"/>
              <a:buChar char="•"/>
            </a:pPr>
            <a:r>
              <a:rPr lang="en-US" sz="1067" dirty="0">
                <a:solidFill>
                  <a:schemeClr val="tx2"/>
                </a:solidFill>
                <a:latin typeface="+mj-lt"/>
              </a:rPr>
              <a:t>Alternate workplace: the overnight reality</a:t>
            </a:r>
          </a:p>
          <a:p>
            <a:pPr marL="166706" indent="-166706">
              <a:buFont typeface="Arial" pitchFamily="34" charset="0"/>
              <a:buChar char="•"/>
            </a:pPr>
            <a:r>
              <a:rPr lang="en-US" sz="1067" dirty="0">
                <a:solidFill>
                  <a:schemeClr val="tx2"/>
                </a:solidFill>
                <a:latin typeface="+mj-lt"/>
              </a:rPr>
              <a:t>Prerequisite infrastructure for pandemics </a:t>
            </a:r>
          </a:p>
          <a:p>
            <a:pPr marL="166706" indent="-166706">
              <a:buFont typeface="Arial" pitchFamily="34" charset="0"/>
              <a:buChar char="•"/>
            </a:pPr>
            <a:r>
              <a:rPr lang="en-US" sz="1067" dirty="0">
                <a:solidFill>
                  <a:schemeClr val="tx2"/>
                </a:solidFill>
                <a:latin typeface="+mj-lt"/>
              </a:rPr>
              <a:t>Rise in micro waste-to-energy &amp; packaged onsite remediation options</a:t>
            </a:r>
          </a:p>
          <a:p>
            <a:pPr marL="166706" indent="-166706">
              <a:buFont typeface="Arial" pitchFamily="34" charset="0"/>
              <a:buChar char="•"/>
            </a:pPr>
            <a:r>
              <a:rPr lang="en-US" sz="1067" dirty="0">
                <a:solidFill>
                  <a:schemeClr val="tx2"/>
                </a:solidFill>
                <a:latin typeface="+mj-lt"/>
              </a:rPr>
              <a:t>Greater versatility of Energy Management Systems (EMS): synchronization with environment quality and safety</a:t>
            </a:r>
          </a:p>
          <a:p>
            <a:pPr marL="166706" indent="-166706">
              <a:buFont typeface="Arial" pitchFamily="34" charset="0"/>
              <a:buChar char="•"/>
            </a:pPr>
            <a:r>
              <a:rPr lang="en-US" sz="1067" dirty="0">
                <a:solidFill>
                  <a:schemeClr val="tx2"/>
                </a:solidFill>
                <a:latin typeface="+mj-lt"/>
              </a:rPr>
              <a:t>Rise in new use cases for buildings driven by government mandates</a:t>
            </a:r>
          </a:p>
        </p:txBody>
      </p:sp>
      <p:sp>
        <p:nvSpPr>
          <p:cNvPr id="42" name="TextBox 41"/>
          <p:cNvSpPr txBox="1"/>
          <p:nvPr/>
        </p:nvSpPr>
        <p:spPr>
          <a:xfrm>
            <a:off x="8798757" y="3177589"/>
            <a:ext cx="2946500" cy="1570252"/>
          </a:xfrm>
          <a:prstGeom prst="rect">
            <a:avLst/>
          </a:prstGeom>
          <a:solidFill>
            <a:schemeClr val="bg2"/>
          </a:solidFill>
          <a:ln>
            <a:noFill/>
          </a:ln>
          <a:effectLst>
            <a:outerShdw blurRad="50800" dist="38100" dir="2700000" algn="tl" rotWithShape="0">
              <a:prstClr val="black">
                <a:alpha val="40000"/>
              </a:prstClr>
            </a:outerShdw>
          </a:effectLst>
        </p:spPr>
        <p:txBody>
          <a:bodyPr wrap="square" lIns="91452" tIns="45727" rIns="91452" bIns="45727" rtlCol="0">
            <a:spAutoFit/>
          </a:bodyPr>
          <a:lstStyle/>
          <a:p>
            <a:pPr marL="166706" indent="-166706">
              <a:buFont typeface="Arial" pitchFamily="34" charset="0"/>
              <a:buChar char="•"/>
            </a:pPr>
            <a:r>
              <a:rPr lang="en-US" sz="1067" dirty="0">
                <a:solidFill>
                  <a:schemeClr val="tx2"/>
                </a:solidFill>
                <a:latin typeface="+mj-lt"/>
              </a:rPr>
              <a:t>Supply chain innovation will focus on cost reduction technologies </a:t>
            </a:r>
          </a:p>
          <a:p>
            <a:pPr marL="166706" indent="-166706">
              <a:buFont typeface="Arial" pitchFamily="34" charset="0"/>
              <a:buChar char="•"/>
            </a:pPr>
            <a:r>
              <a:rPr lang="en-US" sz="1067" dirty="0">
                <a:solidFill>
                  <a:schemeClr val="tx2"/>
                </a:solidFill>
                <a:latin typeface="+mj-lt"/>
              </a:rPr>
              <a:t>With less Capex available, Opex-based business models will thrive</a:t>
            </a:r>
          </a:p>
          <a:p>
            <a:pPr marL="166706" indent="-166706">
              <a:buFont typeface="Arial" pitchFamily="34" charset="0"/>
              <a:buChar char="•"/>
            </a:pPr>
            <a:r>
              <a:rPr lang="en-US" sz="1067" dirty="0">
                <a:solidFill>
                  <a:schemeClr val="tx2"/>
                </a:solidFill>
                <a:latin typeface="+mj-lt"/>
              </a:rPr>
              <a:t>Increased investor scrutiny for efficient capital deployment and better risk management </a:t>
            </a:r>
          </a:p>
          <a:p>
            <a:pPr marL="166706" indent="-166706">
              <a:buFont typeface="Arial" pitchFamily="34" charset="0"/>
              <a:buChar char="•"/>
            </a:pPr>
            <a:r>
              <a:rPr lang="en-US" sz="1067" dirty="0">
                <a:solidFill>
                  <a:schemeClr val="tx2"/>
                </a:solidFill>
                <a:latin typeface="+mj-lt"/>
              </a:rPr>
              <a:t>Balancing investment priorities across hydrocarbon &amp; non-hydrocarbon business</a:t>
            </a:r>
          </a:p>
        </p:txBody>
      </p:sp>
      <p:sp>
        <p:nvSpPr>
          <p:cNvPr id="44" name="TextBox 43"/>
          <p:cNvSpPr txBox="1"/>
          <p:nvPr/>
        </p:nvSpPr>
        <p:spPr>
          <a:xfrm>
            <a:off x="4553438" y="2722927"/>
            <a:ext cx="3023388" cy="769648"/>
          </a:xfrm>
          <a:prstGeom prst="rect">
            <a:avLst/>
          </a:prstGeom>
          <a:noFill/>
        </p:spPr>
        <p:txBody>
          <a:bodyPr wrap="square" lIns="91452" tIns="45727" rIns="91452" bIns="45727" rtlCol="0">
            <a:spAutoFit/>
          </a:bodyPr>
          <a:lstStyle/>
          <a:p>
            <a:pPr algn="ctr"/>
            <a:r>
              <a:rPr lang="en-US" sz="1467" b="1" dirty="0">
                <a:solidFill>
                  <a:schemeClr val="bg1"/>
                </a:solidFill>
                <a:latin typeface="+mj-lt"/>
              </a:rPr>
              <a:t>Overarching Goals:</a:t>
            </a:r>
          </a:p>
          <a:p>
            <a:pPr algn="ctr"/>
            <a:r>
              <a:rPr lang="en-US" sz="1467" b="1" i="1" dirty="0">
                <a:solidFill>
                  <a:schemeClr val="bg1"/>
                </a:solidFill>
                <a:latin typeface="+mj-lt"/>
              </a:rPr>
              <a:t>Self-sufficiency; Self-correction and Collective healing</a:t>
            </a:r>
          </a:p>
        </p:txBody>
      </p:sp>
      <p:sp>
        <p:nvSpPr>
          <p:cNvPr id="47" name="Rectangle 46">
            <a:extLst>
              <a:ext uri="{FF2B5EF4-FFF2-40B4-BE49-F238E27FC236}">
                <a16:creationId xmlns:a16="http://schemas.microsoft.com/office/drawing/2014/main" id="{29B074C3-2CE1-1547-925F-2E7821585402}"/>
              </a:ext>
            </a:extLst>
          </p:cNvPr>
          <p:cNvSpPr/>
          <p:nvPr/>
        </p:nvSpPr>
        <p:spPr>
          <a:xfrm>
            <a:off x="360760" y="1040095"/>
            <a:ext cx="11384497" cy="328900"/>
          </a:xfrm>
          <a:prstGeom prst="rect">
            <a:avLst/>
          </a:prstGeom>
          <a:solidFill>
            <a:srgbClr val="DAE5F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r>
              <a:rPr lang="en-US" sz="1200" b="1" dirty="0">
                <a:solidFill>
                  <a:schemeClr val="tx2"/>
                </a:solidFill>
                <a:latin typeface="+mj-lt"/>
                <a:ea typeface="Calibri" pitchFamily="34" charset="0"/>
              </a:rPr>
              <a:t>NAVIGATING THE AFTERMATH OF COVID-19 CALLS FOR DRASTIC TRANSFORMATIONS AND ADOPTING A “CULTURE OF SHARING”</a:t>
            </a:r>
            <a:endParaRPr lang="en-US" sz="1200" b="1" dirty="0">
              <a:solidFill>
                <a:schemeClr val="tx2"/>
              </a:solidFill>
              <a:latin typeface="+mj-lt"/>
            </a:endParaRPr>
          </a:p>
        </p:txBody>
      </p:sp>
      <p:sp>
        <p:nvSpPr>
          <p:cNvPr id="48" name="Subtitle 2"/>
          <p:cNvSpPr txBox="1">
            <a:spLocks/>
          </p:cNvSpPr>
          <p:nvPr/>
        </p:nvSpPr>
        <p:spPr>
          <a:xfrm>
            <a:off x="274818" y="258119"/>
            <a:ext cx="9298821" cy="364713"/>
          </a:xfrm>
          <a:prstGeom prst="rect">
            <a:avLst/>
          </a:prstGeom>
        </p:spPr>
        <p:txBody>
          <a:bodyPr lIns="91452" tIns="45727" rIns="91452" bIns="45727">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218866">
              <a:spcBef>
                <a:spcPct val="0"/>
              </a:spcBef>
              <a:buNone/>
            </a:pPr>
            <a:r>
              <a:rPr lang="en-US" sz="3000" dirty="0">
                <a:solidFill>
                  <a:schemeClr val="bg1"/>
                </a:solidFill>
                <a:latin typeface="Montserrat Light" charset="0"/>
                <a:ea typeface="+mj-ea"/>
                <a:cs typeface="Arial" charset="0"/>
              </a:rPr>
              <a:t>COVID-19 AFTERMATH: TRANSFORMATIONS AHEAD</a:t>
            </a:r>
          </a:p>
        </p:txBody>
      </p:sp>
      <p:pic>
        <p:nvPicPr>
          <p:cNvPr id="52" name="Picture 51"/>
          <p:cNvPicPr/>
          <p:nvPr/>
        </p:nvPicPr>
        <p:blipFill rotWithShape="1">
          <a:blip r:embed="rId2" cstate="print"/>
          <a:srcRect l="16389" t="51926" r="68807" b="32648"/>
          <a:stretch/>
        </p:blipFill>
        <p:spPr bwMode="auto">
          <a:xfrm>
            <a:off x="354114" y="1657604"/>
            <a:ext cx="1117892" cy="1380621"/>
          </a:xfrm>
          <a:prstGeom prst="rect">
            <a:avLst/>
          </a:prstGeom>
          <a:noFill/>
          <a:ln w="9525">
            <a:noFill/>
            <a:miter lim="800000"/>
            <a:headEnd/>
            <a:tailEnd/>
          </a:ln>
        </p:spPr>
      </p:pic>
      <p:sp>
        <p:nvSpPr>
          <p:cNvPr id="2" name="TextBox 1"/>
          <p:cNvSpPr txBox="1"/>
          <p:nvPr/>
        </p:nvSpPr>
        <p:spPr>
          <a:xfrm>
            <a:off x="354113" y="1430870"/>
            <a:ext cx="1117892" cy="235913"/>
          </a:xfrm>
          <a:prstGeom prst="rect">
            <a:avLst/>
          </a:prstGeom>
          <a:solidFill>
            <a:schemeClr val="tx2"/>
          </a:solidFill>
        </p:spPr>
        <p:txBody>
          <a:bodyPr wrap="square" lIns="91452" tIns="45727" rIns="91452" bIns="45727" rtlCol="0">
            <a:spAutoFit/>
          </a:bodyPr>
          <a:lstStyle/>
          <a:p>
            <a:pPr algn="ctr"/>
            <a:r>
              <a:rPr lang="en-US" sz="933" b="1" dirty="0">
                <a:solidFill>
                  <a:schemeClr val="bg1"/>
                </a:solidFill>
                <a:latin typeface="+mj-lt"/>
              </a:rPr>
              <a:t>BUILDINGS</a:t>
            </a:r>
          </a:p>
        </p:txBody>
      </p:sp>
      <p:pic>
        <p:nvPicPr>
          <p:cNvPr id="54" name="Picture 53"/>
          <p:cNvPicPr/>
          <p:nvPr/>
        </p:nvPicPr>
        <p:blipFill rotWithShape="1">
          <a:blip r:embed="rId2" cstate="print"/>
          <a:srcRect l="33389" t="18096" r="52783" b="64202"/>
          <a:stretch/>
        </p:blipFill>
        <p:spPr bwMode="auto">
          <a:xfrm>
            <a:off x="7630806" y="3360492"/>
            <a:ext cx="1144053" cy="1261537"/>
          </a:xfrm>
          <a:prstGeom prst="rect">
            <a:avLst/>
          </a:prstGeom>
          <a:noFill/>
          <a:ln w="9525">
            <a:noFill/>
            <a:miter lim="800000"/>
            <a:headEnd/>
            <a:tailEnd/>
          </a:ln>
        </p:spPr>
      </p:pic>
      <p:sp>
        <p:nvSpPr>
          <p:cNvPr id="55" name="TextBox 54"/>
          <p:cNvSpPr txBox="1"/>
          <p:nvPr/>
        </p:nvSpPr>
        <p:spPr>
          <a:xfrm>
            <a:off x="7633279" y="3183586"/>
            <a:ext cx="1141583" cy="235913"/>
          </a:xfrm>
          <a:prstGeom prst="rect">
            <a:avLst/>
          </a:prstGeom>
          <a:solidFill>
            <a:schemeClr val="tx2"/>
          </a:solidFill>
        </p:spPr>
        <p:txBody>
          <a:bodyPr wrap="square" lIns="91452" tIns="45727" rIns="91452" bIns="45727" rtlCol="0">
            <a:spAutoFit/>
          </a:bodyPr>
          <a:lstStyle/>
          <a:p>
            <a:pPr algn="ctr"/>
            <a:r>
              <a:rPr lang="en-US" sz="933" b="1" dirty="0">
                <a:solidFill>
                  <a:schemeClr val="bg1"/>
                </a:solidFill>
                <a:latin typeface="+mj-lt"/>
              </a:rPr>
              <a:t>FUEL SUPPLY</a:t>
            </a:r>
          </a:p>
        </p:txBody>
      </p:sp>
      <p:sp>
        <p:nvSpPr>
          <p:cNvPr id="57" name="TextBox 56"/>
          <p:cNvSpPr txBox="1"/>
          <p:nvPr/>
        </p:nvSpPr>
        <p:spPr>
          <a:xfrm>
            <a:off x="7671395" y="1422983"/>
            <a:ext cx="1117892" cy="235913"/>
          </a:xfrm>
          <a:prstGeom prst="rect">
            <a:avLst/>
          </a:prstGeom>
          <a:solidFill>
            <a:schemeClr val="tx2"/>
          </a:solidFill>
        </p:spPr>
        <p:txBody>
          <a:bodyPr wrap="square" lIns="91452" tIns="45727" rIns="91452" bIns="45727" rtlCol="0">
            <a:spAutoFit/>
          </a:bodyPr>
          <a:lstStyle/>
          <a:p>
            <a:pPr algn="ctr"/>
            <a:r>
              <a:rPr lang="en-US" sz="933" b="1" dirty="0">
                <a:solidFill>
                  <a:schemeClr val="bg1"/>
                </a:solidFill>
                <a:latin typeface="+mj-lt"/>
              </a:rPr>
              <a:t>RENEWABLES</a:t>
            </a:r>
          </a:p>
        </p:txBody>
      </p:sp>
      <p:sp>
        <p:nvSpPr>
          <p:cNvPr id="58" name="TextBox 57"/>
          <p:cNvSpPr txBox="1"/>
          <p:nvPr/>
        </p:nvSpPr>
        <p:spPr>
          <a:xfrm>
            <a:off x="359757" y="3197597"/>
            <a:ext cx="1117892" cy="235913"/>
          </a:xfrm>
          <a:prstGeom prst="rect">
            <a:avLst/>
          </a:prstGeom>
          <a:solidFill>
            <a:schemeClr val="tx2"/>
          </a:solidFill>
        </p:spPr>
        <p:txBody>
          <a:bodyPr wrap="square" lIns="91452" tIns="45727" rIns="91452" bIns="45727" rtlCol="0">
            <a:spAutoFit/>
          </a:bodyPr>
          <a:lstStyle/>
          <a:p>
            <a:pPr algn="ctr"/>
            <a:r>
              <a:rPr lang="en-US" sz="933" b="1" dirty="0">
                <a:solidFill>
                  <a:schemeClr val="bg1"/>
                </a:solidFill>
                <a:latin typeface="+mj-lt"/>
              </a:rPr>
              <a:t>ENERGY</a:t>
            </a:r>
          </a:p>
        </p:txBody>
      </p:sp>
      <p:sp>
        <p:nvSpPr>
          <p:cNvPr id="40" name="TextBox 39"/>
          <p:cNvSpPr txBox="1"/>
          <p:nvPr/>
        </p:nvSpPr>
        <p:spPr>
          <a:xfrm>
            <a:off x="1474622" y="3200221"/>
            <a:ext cx="2963044" cy="1570252"/>
          </a:xfrm>
          <a:prstGeom prst="rect">
            <a:avLst/>
          </a:prstGeom>
          <a:solidFill>
            <a:schemeClr val="bg2"/>
          </a:solidFill>
          <a:ln>
            <a:noFill/>
          </a:ln>
          <a:effectLst>
            <a:outerShdw blurRad="50800" dist="38100" dir="2700000" algn="tl" rotWithShape="0">
              <a:prstClr val="black">
                <a:alpha val="40000"/>
              </a:prstClr>
            </a:outerShdw>
          </a:effectLst>
        </p:spPr>
        <p:txBody>
          <a:bodyPr wrap="square" lIns="91452" tIns="45727" rIns="91452" bIns="45727" rtlCol="0">
            <a:spAutoFit/>
          </a:bodyPr>
          <a:lstStyle/>
          <a:p>
            <a:pPr marL="171469" indent="-171469">
              <a:buFont typeface="Arial" pitchFamily="34" charset="0"/>
              <a:buChar char="•"/>
            </a:pPr>
            <a:r>
              <a:rPr lang="en-US" sz="1067" dirty="0">
                <a:solidFill>
                  <a:schemeClr val="tx2"/>
                </a:solidFill>
                <a:latin typeface="+mj-lt"/>
              </a:rPr>
              <a:t>Reforms to ensure affordability, reliability and  grid security</a:t>
            </a:r>
          </a:p>
          <a:p>
            <a:pPr marL="171469" indent="-171469">
              <a:buFont typeface="Arial" pitchFamily="34" charset="0"/>
              <a:buChar char="•"/>
            </a:pPr>
            <a:r>
              <a:rPr lang="en-US" sz="1067" dirty="0">
                <a:solidFill>
                  <a:schemeClr val="tx2"/>
                </a:solidFill>
                <a:latin typeface="+mj-lt"/>
              </a:rPr>
              <a:t>System transitions to lower emissions and to support distributed generation</a:t>
            </a:r>
          </a:p>
          <a:p>
            <a:pPr marL="171469" indent="-171469">
              <a:buFont typeface="Arial" pitchFamily="34" charset="0"/>
              <a:buChar char="•"/>
            </a:pPr>
            <a:r>
              <a:rPr lang="en-US" sz="1067" dirty="0">
                <a:solidFill>
                  <a:schemeClr val="tx2"/>
                </a:solidFill>
                <a:latin typeface="+mj-lt"/>
              </a:rPr>
              <a:t>Price transparency from producers will ensure increase bargaining power for consumers</a:t>
            </a:r>
          </a:p>
          <a:p>
            <a:pPr marL="171469" indent="-171469">
              <a:buFont typeface="Arial" pitchFamily="34" charset="0"/>
              <a:buChar char="•"/>
            </a:pPr>
            <a:r>
              <a:rPr lang="en-US" sz="1067" dirty="0">
                <a:solidFill>
                  <a:schemeClr val="tx2"/>
                </a:solidFill>
                <a:latin typeface="+mj-lt"/>
              </a:rPr>
              <a:t>Workforce shortages &amp; health issues will escalate automation and digitalization</a:t>
            </a:r>
          </a:p>
        </p:txBody>
      </p:sp>
      <p:pic>
        <p:nvPicPr>
          <p:cNvPr id="46" name="Picture 2"/>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4159" t="9204" r="25841" b="23796"/>
          <a:stretch/>
        </p:blipFill>
        <p:spPr bwMode="auto">
          <a:xfrm>
            <a:off x="1580835" y="5240899"/>
            <a:ext cx="1127595" cy="124346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62" name="TextBox 61"/>
          <p:cNvSpPr txBox="1"/>
          <p:nvPr/>
        </p:nvSpPr>
        <p:spPr>
          <a:xfrm>
            <a:off x="1569543" y="4871565"/>
            <a:ext cx="1138888" cy="369346"/>
          </a:xfrm>
          <a:prstGeom prst="rect">
            <a:avLst/>
          </a:prstGeom>
          <a:solidFill>
            <a:schemeClr val="tx2"/>
          </a:solidFill>
        </p:spPr>
        <p:txBody>
          <a:bodyPr wrap="square" lIns="91452" tIns="45727" rIns="91452" bIns="45727" rtlCol="0">
            <a:spAutoFit/>
          </a:bodyPr>
          <a:lstStyle/>
          <a:p>
            <a:pPr algn="ctr"/>
            <a:r>
              <a:rPr lang="en-US" sz="900" b="1" dirty="0">
                <a:solidFill>
                  <a:schemeClr val="bg1"/>
                </a:solidFill>
                <a:latin typeface="+mj-lt"/>
              </a:rPr>
              <a:t>CURATIVE CITIES</a:t>
            </a:r>
          </a:p>
        </p:txBody>
      </p:sp>
      <p:sp>
        <p:nvSpPr>
          <p:cNvPr id="43" name="TextBox 42"/>
          <p:cNvSpPr txBox="1"/>
          <p:nvPr/>
        </p:nvSpPr>
        <p:spPr>
          <a:xfrm>
            <a:off x="2697137" y="4868537"/>
            <a:ext cx="7370769" cy="1570252"/>
          </a:xfrm>
          <a:prstGeom prst="rect">
            <a:avLst/>
          </a:prstGeom>
          <a:solidFill>
            <a:schemeClr val="bg2"/>
          </a:solidFill>
          <a:ln>
            <a:noFill/>
          </a:ln>
          <a:effectLst>
            <a:outerShdw blurRad="50800" dist="38100" dir="2700000" algn="tl" rotWithShape="0">
              <a:prstClr val="black">
                <a:alpha val="40000"/>
              </a:prstClr>
            </a:outerShdw>
          </a:effectLst>
        </p:spPr>
        <p:txBody>
          <a:bodyPr wrap="square" lIns="91452" tIns="45727" rIns="91452" bIns="45727" rtlCol="0">
            <a:spAutoFit/>
          </a:bodyPr>
          <a:lstStyle/>
          <a:p>
            <a:r>
              <a:rPr lang="en-US" sz="1067" b="1" dirty="0">
                <a:solidFill>
                  <a:schemeClr val="tx2"/>
                </a:solidFill>
                <a:latin typeface="+mj-lt"/>
              </a:rPr>
              <a:t>Respond: </a:t>
            </a:r>
          </a:p>
          <a:p>
            <a:pPr marL="166706" indent="-166706">
              <a:buFont typeface="Arial" pitchFamily="34" charset="0"/>
              <a:buChar char="•"/>
            </a:pPr>
            <a:r>
              <a:rPr lang="en-US" sz="1067" dirty="0">
                <a:solidFill>
                  <a:schemeClr val="tx2"/>
                </a:solidFill>
                <a:latin typeface="+mj-lt"/>
              </a:rPr>
              <a:t>Leverage technology for predictive detection: Beyond facial recognition; detect temperature &amp; environment</a:t>
            </a:r>
          </a:p>
          <a:p>
            <a:pPr marL="166706" indent="-166706">
              <a:buFont typeface="Arial" pitchFamily="34" charset="0"/>
              <a:buChar char="•"/>
            </a:pPr>
            <a:r>
              <a:rPr lang="en-US" sz="1067" dirty="0">
                <a:solidFill>
                  <a:schemeClr val="tx2"/>
                </a:solidFill>
                <a:latin typeface="+mj-lt"/>
              </a:rPr>
              <a:t>Proactively segregate risk &amp; vulnerability zones; link to wearables and data from buildings and occupants</a:t>
            </a:r>
          </a:p>
          <a:p>
            <a:r>
              <a:rPr lang="en-US" sz="1067" b="1" dirty="0">
                <a:solidFill>
                  <a:schemeClr val="tx2"/>
                </a:solidFill>
                <a:latin typeface="+mj-lt"/>
              </a:rPr>
              <a:t>Reset:</a:t>
            </a:r>
          </a:p>
          <a:p>
            <a:pPr marL="166706" indent="-166706">
              <a:buFont typeface="Arial" pitchFamily="34" charset="0"/>
              <a:buChar char="•"/>
            </a:pPr>
            <a:r>
              <a:rPr lang="en-US" sz="1067" dirty="0">
                <a:solidFill>
                  <a:schemeClr val="tx2"/>
                </a:solidFill>
                <a:latin typeface="+mj-lt"/>
              </a:rPr>
              <a:t>Auto activation of management and mitigation processes, e.g., thermal sensors, containment monitoring</a:t>
            </a:r>
          </a:p>
          <a:p>
            <a:pPr marL="166706" indent="-166706">
              <a:buFont typeface="Arial" pitchFamily="34" charset="0"/>
              <a:buChar char="•"/>
            </a:pPr>
            <a:r>
              <a:rPr lang="en-US" sz="1067" dirty="0">
                <a:solidFill>
                  <a:schemeClr val="tx2"/>
                </a:solidFill>
                <a:latin typeface="+mj-lt"/>
              </a:rPr>
              <a:t>Pandemic-ready medical infrastructure “pop ups” in real time with environmental recalibration</a:t>
            </a:r>
          </a:p>
          <a:p>
            <a:r>
              <a:rPr lang="en-US" sz="1067" b="1" dirty="0">
                <a:solidFill>
                  <a:schemeClr val="tx2"/>
                </a:solidFill>
                <a:latin typeface="+mj-lt"/>
              </a:rPr>
              <a:t>Rebound:</a:t>
            </a:r>
          </a:p>
          <a:p>
            <a:pPr marL="166706" indent="-166706">
              <a:buFont typeface="Arial" pitchFamily="34" charset="0"/>
              <a:buChar char="•"/>
            </a:pPr>
            <a:r>
              <a:rPr lang="en-US" sz="1067" dirty="0">
                <a:solidFill>
                  <a:schemeClr val="tx2"/>
                </a:solidFill>
                <a:latin typeface="+mj-lt"/>
              </a:rPr>
              <a:t>Advantages of an agile connected business ecosystem  kicks in to support  recovery &amp; rebound</a:t>
            </a:r>
          </a:p>
          <a:p>
            <a:pPr marL="166706" indent="-166706">
              <a:buFont typeface="Arial" pitchFamily="34" charset="0"/>
              <a:buChar char="•"/>
            </a:pPr>
            <a:r>
              <a:rPr lang="en-US" sz="1067" dirty="0">
                <a:solidFill>
                  <a:schemeClr val="tx2"/>
                </a:solidFill>
                <a:latin typeface="+mj-lt"/>
              </a:rPr>
              <a:t>Leveraging of data and digital delivery to rebuild customers, employees, supply chain and community initiatives</a:t>
            </a:r>
            <a:endParaRPr lang="en-US" sz="1200" dirty="0">
              <a:solidFill>
                <a:schemeClr val="tx2"/>
              </a:solidFill>
              <a:latin typeface="+mj-lt"/>
            </a:endParaRPr>
          </a:p>
        </p:txBody>
      </p:sp>
      <p:sp>
        <p:nvSpPr>
          <p:cNvPr id="68" name="Chevron 67"/>
          <p:cNvSpPr/>
          <p:nvPr/>
        </p:nvSpPr>
        <p:spPr>
          <a:xfrm rot="5400000">
            <a:off x="5383807" y="3752161"/>
            <a:ext cx="1314644" cy="858179"/>
          </a:xfrm>
          <a:prstGeom prst="chevron">
            <a:avLst/>
          </a:prstGeom>
          <a:gradFill>
            <a:gsLst>
              <a:gs pos="0">
                <a:srgbClr val="8488C4"/>
              </a:gs>
              <a:gs pos="53000">
                <a:srgbClr val="D4DEFF"/>
              </a:gs>
              <a:gs pos="83000">
                <a:srgbClr val="D4DEFF"/>
              </a:gs>
              <a:gs pos="100000">
                <a:srgbClr val="96AB9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1467" dirty="0">
              <a:solidFill>
                <a:srgbClr val="005687"/>
              </a:solidFill>
              <a:latin typeface="+mj-lt"/>
            </a:endParaRPr>
          </a:p>
        </p:txBody>
      </p:sp>
    </p:spTree>
    <p:extLst>
      <p:ext uri="{BB962C8B-B14F-4D97-AF65-F5344CB8AC3E}">
        <p14:creationId xmlns:p14="http://schemas.microsoft.com/office/powerpoint/2010/main" val="56072410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uilding Controls Crucial to Achieving Net Zero Energy"/>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61025" y="1051430"/>
            <a:ext cx="3621024" cy="2472333"/>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
            <a:extLst>
              <a:ext uri="{FF2B5EF4-FFF2-40B4-BE49-F238E27FC236}">
                <a16:creationId xmlns:a16="http://schemas.microsoft.com/office/drawing/2014/main" id="{F57E348E-410E-4ED4-B27B-29938BB6BD56}"/>
              </a:ext>
            </a:extLst>
          </p:cNvPr>
          <p:cNvSpPr>
            <a:spLocks noGrp="1"/>
          </p:cNvSpPr>
          <p:nvPr>
            <p:ph type="title"/>
          </p:nvPr>
        </p:nvSpPr>
        <p:spPr>
          <a:xfrm>
            <a:off x="356211" y="-583380"/>
            <a:ext cx="12477344" cy="1252567"/>
          </a:xfrm>
        </p:spPr>
        <p:txBody>
          <a:bodyPr/>
          <a:lstStyle/>
          <a:p>
            <a:r>
              <a:rPr lang="en-US" dirty="0">
                <a:latin typeface="Montserrat Light" charset="0"/>
                <a:cs typeface="Arial" charset="0"/>
              </a:rPr>
              <a:t>INTELLIGENT BUILDINGS DICTATED BY THE “NEW NORMAL”</a:t>
            </a:r>
          </a:p>
        </p:txBody>
      </p:sp>
      <p:sp>
        <p:nvSpPr>
          <p:cNvPr id="14" name="Slide Number Placeholder 1"/>
          <p:cNvSpPr>
            <a:spLocks noGrp="1"/>
          </p:cNvSpPr>
          <p:nvPr>
            <p:ph type="sldNum" sz="quarter" idx="10"/>
          </p:nvPr>
        </p:nvSpPr>
        <p:spPr/>
        <p:txBody>
          <a:bodyPr/>
          <a:lstStyle/>
          <a:p>
            <a:fld id="{AD174EB5-F72E-4F02-B2AD-D449B7440B77}" type="slidenum">
              <a:rPr lang="en-GB" smtClean="0"/>
              <a:pPr/>
              <a:t>10</a:t>
            </a:fld>
            <a:endParaRPr lang="en-GB" dirty="0"/>
          </a:p>
        </p:txBody>
      </p:sp>
      <p:pic>
        <p:nvPicPr>
          <p:cNvPr id="465922" name="Picture 2" descr="What You Need To Know: A Manufacturing Safety Management Guide ...">
            <a:extLst>
              <a:ext uri="{FF2B5EF4-FFF2-40B4-BE49-F238E27FC236}">
                <a16:creationId xmlns:a16="http://schemas.microsoft.com/office/drawing/2014/main" id="{8B25B86A-79A7-4E2E-8CA8-51BF9B308BCD}"/>
              </a:ext>
            </a:extLst>
          </p:cNvPr>
          <p:cNvPicPr preferRelativeResize="0">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1727" y="1101461"/>
            <a:ext cx="3621024" cy="2422305"/>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465924" name="Picture 4" descr="ShinePro Facilities">
            <a:extLst>
              <a:ext uri="{FF2B5EF4-FFF2-40B4-BE49-F238E27FC236}">
                <a16:creationId xmlns:a16="http://schemas.microsoft.com/office/drawing/2014/main" id="{33517B68-0C95-4CC4-9189-ABDBCE93D670}"/>
              </a:ext>
            </a:extLst>
          </p:cNvPr>
          <p:cNvPicPr preferRelativeResize="0">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10281" y="1101461"/>
            <a:ext cx="3621024" cy="2422305"/>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465928" name="Picture 8" descr="Call for Action: Medical Supplies Needed in China to Curb the ...">
            <a:extLst>
              <a:ext uri="{FF2B5EF4-FFF2-40B4-BE49-F238E27FC236}">
                <a16:creationId xmlns:a16="http://schemas.microsoft.com/office/drawing/2014/main" id="{542D0669-BB6A-458F-B4E0-30B0F686E637}"/>
              </a:ext>
            </a:extLst>
          </p:cNvPr>
          <p:cNvPicPr preferRelativeResize="0">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1727" y="3781601"/>
            <a:ext cx="3621024" cy="2422305"/>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467970" name="Picture 2" descr="Waste Management 2016 SR">
            <a:extLst>
              <a:ext uri="{FF2B5EF4-FFF2-40B4-BE49-F238E27FC236}">
                <a16:creationId xmlns:a16="http://schemas.microsoft.com/office/drawing/2014/main" id="{B08A4811-658C-453D-B967-FCAC9EDACF78}"/>
              </a:ext>
            </a:extLst>
          </p:cNvPr>
          <p:cNvPicPr preferRelativeResize="0">
            <a:picLocks noChangeArrowheads="1"/>
          </p:cNvPicPr>
          <p:nvPr/>
        </p:nvPicPr>
        <p:blipFill>
          <a:blip r:embed="rId7" cstate="screen">
            <a:extLst>
              <a:ext uri="{BEBA8EAE-BF5A-486C-A8C5-ECC9F3942E4B}">
                <a14:imgProps xmlns:a14="http://schemas.microsoft.com/office/drawing/2010/main">
                  <a14:imgLayer r:embed="rId8">
                    <a14:imgEffect>
                      <a14:artisticTexturizer/>
                    </a14:imgEffect>
                  </a14:imgLayer>
                </a14:imgProps>
              </a:ext>
              <a:ext uri="{28A0092B-C50C-407E-A947-70E740481C1C}">
                <a14:useLocalDpi xmlns:a14="http://schemas.microsoft.com/office/drawing/2010/main"/>
              </a:ext>
            </a:extLst>
          </a:blip>
          <a:srcRect/>
          <a:stretch>
            <a:fillRect/>
          </a:stretch>
        </p:blipFill>
        <p:spPr bwMode="auto">
          <a:xfrm>
            <a:off x="4310281" y="3781601"/>
            <a:ext cx="3621024" cy="2422305"/>
          </a:xfrm>
          <a:prstGeom prst="rect">
            <a:avLst/>
          </a:prstGeom>
          <a:noFill/>
          <a:ln w="76200">
            <a:noFill/>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8652773-809E-4580-AA9F-546330BB27E7}"/>
              </a:ext>
            </a:extLst>
          </p:cNvPr>
          <p:cNvPicPr preferRelativeResize="0">
            <a:picLocks/>
          </p:cNvPicPr>
          <p:nvPr/>
        </p:nvPicPr>
        <p:blipFill>
          <a:blip r:embed="rId9" cstate="screen">
            <a:extLst>
              <a:ext uri="{28A0092B-C50C-407E-A947-70E740481C1C}">
                <a14:useLocalDpi xmlns:a14="http://schemas.microsoft.com/office/drawing/2010/main"/>
              </a:ext>
            </a:extLst>
          </a:blip>
          <a:stretch>
            <a:fillRect/>
          </a:stretch>
        </p:blipFill>
        <p:spPr>
          <a:xfrm>
            <a:off x="8061025" y="3781601"/>
            <a:ext cx="3621024" cy="2422305"/>
          </a:xfrm>
          <a:prstGeom prst="rect">
            <a:avLst/>
          </a:prstGeom>
          <a:ln w="76200">
            <a:noFill/>
          </a:ln>
        </p:spPr>
      </p:pic>
      <p:sp>
        <p:nvSpPr>
          <p:cNvPr id="15" name="Rectangle 14">
            <a:extLst>
              <a:ext uri="{FF2B5EF4-FFF2-40B4-BE49-F238E27FC236}">
                <a16:creationId xmlns:a16="http://schemas.microsoft.com/office/drawing/2014/main" id="{168022B5-296F-4F55-857A-BB235D85AFF1}"/>
              </a:ext>
            </a:extLst>
          </p:cNvPr>
          <p:cNvSpPr/>
          <p:nvPr/>
        </p:nvSpPr>
        <p:spPr>
          <a:xfrm>
            <a:off x="8061025" y="2785098"/>
            <a:ext cx="3621024" cy="922431"/>
          </a:xfrm>
          <a:prstGeom prst="rect">
            <a:avLst/>
          </a:prstGeom>
          <a:solidFill>
            <a:srgbClr val="BCD9EE"/>
          </a:solidFill>
          <a:ln w="19050" cap="flat" cmpd="sng" algn="ctr">
            <a:noFill/>
            <a:prstDash val="solid"/>
          </a:ln>
          <a:effectLst/>
        </p:spPr>
        <p:txBody>
          <a:bodyPr lIns="60955" tIns="60955" rIns="60955" bIns="60955" rtlCol="0" anchor="t">
            <a:noAutofit/>
          </a:bodyPr>
          <a:lstStyle/>
          <a:p>
            <a:pPr algn="ctr"/>
            <a:r>
              <a:rPr lang="en-US" sz="1333" kern="0" dirty="0">
                <a:solidFill>
                  <a:schemeClr val="tx2"/>
                </a:solidFill>
                <a:latin typeface="Calibri"/>
              </a:rPr>
              <a:t>Retuning, recalibration and augmentation of systems for reentry</a:t>
            </a:r>
          </a:p>
          <a:p>
            <a:pPr algn="ctr"/>
            <a:r>
              <a:rPr lang="en-US" sz="1333" kern="0" dirty="0">
                <a:solidFill>
                  <a:schemeClr val="tx2"/>
                </a:solidFill>
                <a:latin typeface="Calibri"/>
              </a:rPr>
              <a:t>Incremental checks, including re-certs</a:t>
            </a:r>
          </a:p>
        </p:txBody>
      </p:sp>
      <p:sp>
        <p:nvSpPr>
          <p:cNvPr id="17" name="Rectangle 16">
            <a:extLst>
              <a:ext uri="{FF2B5EF4-FFF2-40B4-BE49-F238E27FC236}">
                <a16:creationId xmlns:a16="http://schemas.microsoft.com/office/drawing/2014/main" id="{FE465B8D-9967-4A52-AA34-FABCB93A4143}"/>
              </a:ext>
            </a:extLst>
          </p:cNvPr>
          <p:cNvSpPr/>
          <p:nvPr/>
        </p:nvSpPr>
        <p:spPr>
          <a:xfrm>
            <a:off x="4310281" y="2785098"/>
            <a:ext cx="3621024" cy="922431"/>
          </a:xfrm>
          <a:prstGeom prst="rect">
            <a:avLst/>
          </a:prstGeom>
          <a:solidFill>
            <a:srgbClr val="BCD9EE"/>
          </a:solidFill>
          <a:ln w="19050" cap="flat" cmpd="sng" algn="ctr">
            <a:noFill/>
            <a:prstDash val="solid"/>
          </a:ln>
          <a:effectLst/>
        </p:spPr>
        <p:txBody>
          <a:bodyPr lIns="60955" tIns="60955" rIns="60955" bIns="60955" rtlCol="0" anchor="t">
            <a:noAutofit/>
          </a:bodyPr>
          <a:lstStyle/>
          <a:p>
            <a:pPr algn="ctr"/>
            <a:r>
              <a:rPr lang="en-US" sz="1333" kern="0" dirty="0">
                <a:solidFill>
                  <a:schemeClr val="tx2"/>
                </a:solidFill>
                <a:latin typeface="Calibri"/>
              </a:rPr>
              <a:t>Frequent cleaning with enhanced standards </a:t>
            </a:r>
          </a:p>
          <a:p>
            <a:pPr algn="ctr"/>
            <a:r>
              <a:rPr lang="en-US" sz="1333" kern="0" dirty="0">
                <a:solidFill>
                  <a:schemeClr val="tx2"/>
                </a:solidFill>
                <a:latin typeface="Calibri"/>
              </a:rPr>
              <a:t>Space usage measurement technology for occupant management and optimizing cleaning with pathogen detection capability offsite</a:t>
            </a:r>
          </a:p>
        </p:txBody>
      </p:sp>
      <p:sp>
        <p:nvSpPr>
          <p:cNvPr id="18" name="Rectangle 17">
            <a:extLst>
              <a:ext uri="{FF2B5EF4-FFF2-40B4-BE49-F238E27FC236}">
                <a16:creationId xmlns:a16="http://schemas.microsoft.com/office/drawing/2014/main" id="{C32D40B8-BF9A-4535-9E1E-0583196B5BF0}"/>
              </a:ext>
            </a:extLst>
          </p:cNvPr>
          <p:cNvSpPr/>
          <p:nvPr/>
        </p:nvSpPr>
        <p:spPr>
          <a:xfrm>
            <a:off x="513811" y="5265119"/>
            <a:ext cx="3621024" cy="1284837"/>
          </a:xfrm>
          <a:prstGeom prst="rect">
            <a:avLst/>
          </a:prstGeom>
          <a:solidFill>
            <a:srgbClr val="BCD9EE"/>
          </a:solidFill>
          <a:ln w="19050" cap="flat" cmpd="sng" algn="ctr">
            <a:noFill/>
            <a:prstDash val="solid"/>
          </a:ln>
          <a:effectLst/>
        </p:spPr>
        <p:txBody>
          <a:bodyPr lIns="60955" tIns="60955" rIns="60955" bIns="60955" rtlCol="0" anchor="t">
            <a:noAutofit/>
          </a:bodyPr>
          <a:lstStyle/>
          <a:p>
            <a:pPr algn="ctr"/>
            <a:r>
              <a:rPr lang="en-US" sz="1333" kern="0" dirty="0">
                <a:solidFill>
                  <a:schemeClr val="tx2"/>
                </a:solidFill>
                <a:latin typeface="Calibri"/>
              </a:rPr>
              <a:t>Retrofitting to no-touch systems, including entry and access</a:t>
            </a:r>
          </a:p>
          <a:p>
            <a:pPr algn="ctr"/>
            <a:r>
              <a:rPr lang="en-US" sz="1333" kern="0" dirty="0">
                <a:solidFill>
                  <a:schemeClr val="tx2"/>
                </a:solidFill>
                <a:latin typeface="Calibri"/>
              </a:rPr>
              <a:t>Foot activated elevators (Toe-to-Go)® </a:t>
            </a:r>
          </a:p>
          <a:p>
            <a:pPr algn="ctr"/>
            <a:r>
              <a:rPr lang="en-US" sz="1333" kern="0" dirty="0">
                <a:solidFill>
                  <a:schemeClr val="tx2"/>
                </a:solidFill>
                <a:latin typeface="Calibri"/>
              </a:rPr>
              <a:t>Touch less fixtures and controls, faucets</a:t>
            </a:r>
          </a:p>
        </p:txBody>
      </p:sp>
      <p:sp>
        <p:nvSpPr>
          <p:cNvPr id="19" name="Rectangle 18">
            <a:extLst>
              <a:ext uri="{FF2B5EF4-FFF2-40B4-BE49-F238E27FC236}">
                <a16:creationId xmlns:a16="http://schemas.microsoft.com/office/drawing/2014/main" id="{C1EA29D3-A8F2-4F8E-827E-883951E0E57C}"/>
              </a:ext>
            </a:extLst>
          </p:cNvPr>
          <p:cNvSpPr/>
          <p:nvPr/>
        </p:nvSpPr>
        <p:spPr>
          <a:xfrm>
            <a:off x="4310281" y="5265118"/>
            <a:ext cx="3621024" cy="1284839"/>
          </a:xfrm>
          <a:prstGeom prst="rect">
            <a:avLst/>
          </a:prstGeom>
          <a:solidFill>
            <a:srgbClr val="BCD9EE"/>
          </a:solidFill>
          <a:ln w="19050" cap="flat" cmpd="sng" algn="ctr">
            <a:noFill/>
            <a:prstDash val="solid"/>
          </a:ln>
          <a:effectLst/>
        </p:spPr>
        <p:txBody>
          <a:bodyPr lIns="60955" tIns="60955" rIns="60955" bIns="60955" rtlCol="0" anchor="t">
            <a:noAutofit/>
          </a:bodyPr>
          <a:lstStyle/>
          <a:p>
            <a:pPr algn="ctr"/>
            <a:r>
              <a:rPr lang="en-US" sz="1333" kern="0" dirty="0">
                <a:solidFill>
                  <a:schemeClr val="tx2"/>
                </a:solidFill>
                <a:latin typeface="Calibri"/>
              </a:rPr>
              <a:t>Non-thermal, plasma technology to reduce cross-contaminant risks (</a:t>
            </a:r>
            <a:r>
              <a:rPr lang="en-US" sz="1333" kern="0" dirty="0" err="1">
                <a:solidFill>
                  <a:schemeClr val="tx2"/>
                </a:solidFill>
                <a:latin typeface="Calibri"/>
              </a:rPr>
              <a:t>AirPHX</a:t>
            </a:r>
            <a:r>
              <a:rPr lang="en-US" sz="1333" kern="0" dirty="0">
                <a:solidFill>
                  <a:schemeClr val="tx2"/>
                </a:solidFill>
                <a:latin typeface="Calibri"/>
              </a:rPr>
              <a:t>) ®</a:t>
            </a:r>
          </a:p>
          <a:p>
            <a:pPr algn="ctr"/>
            <a:r>
              <a:rPr lang="en-US" sz="1333" kern="0" dirty="0">
                <a:solidFill>
                  <a:schemeClr val="tx2"/>
                </a:solidFill>
                <a:latin typeface="Calibri"/>
              </a:rPr>
              <a:t>Quality ventilation to reduce pathogens </a:t>
            </a:r>
          </a:p>
          <a:p>
            <a:pPr algn="ctr"/>
            <a:r>
              <a:rPr lang="en-US" sz="1333" kern="0" dirty="0">
                <a:solidFill>
                  <a:schemeClr val="tx2"/>
                </a:solidFill>
                <a:latin typeface="Calibri"/>
              </a:rPr>
              <a:t>Anti-microbial paints</a:t>
            </a:r>
          </a:p>
          <a:p>
            <a:pPr algn="ctr"/>
            <a:r>
              <a:rPr lang="en-US" sz="1333" kern="0" dirty="0">
                <a:solidFill>
                  <a:schemeClr val="tx2"/>
                </a:solidFill>
                <a:latin typeface="Calibri"/>
              </a:rPr>
              <a:t>Non-contact infrared sensors with integration on mobile platforms</a:t>
            </a:r>
          </a:p>
          <a:p>
            <a:pPr algn="ctr"/>
            <a:endParaRPr lang="en-US" sz="1333" kern="0" dirty="0">
              <a:solidFill>
                <a:schemeClr val="tx2"/>
              </a:solidFill>
              <a:latin typeface="Calibri"/>
            </a:endParaRPr>
          </a:p>
          <a:p>
            <a:pPr algn="ctr"/>
            <a:endParaRPr lang="en-US" sz="1333" kern="0" dirty="0">
              <a:solidFill>
                <a:schemeClr val="tx2"/>
              </a:solidFill>
              <a:latin typeface="Calibri"/>
            </a:endParaRPr>
          </a:p>
          <a:p>
            <a:pPr algn="ctr"/>
            <a:endParaRPr lang="en-US" sz="1333" kern="0" dirty="0">
              <a:solidFill>
                <a:schemeClr val="tx2"/>
              </a:solidFill>
              <a:latin typeface="Calibri"/>
            </a:endParaRPr>
          </a:p>
          <a:p>
            <a:pPr algn="ctr"/>
            <a:endParaRPr lang="en-GB" sz="1333" kern="0" dirty="0">
              <a:solidFill>
                <a:schemeClr val="tx2"/>
              </a:solidFill>
              <a:latin typeface="Calibri"/>
            </a:endParaRPr>
          </a:p>
        </p:txBody>
      </p:sp>
      <p:sp>
        <p:nvSpPr>
          <p:cNvPr id="20" name="Rectangle 19">
            <a:extLst>
              <a:ext uri="{FF2B5EF4-FFF2-40B4-BE49-F238E27FC236}">
                <a16:creationId xmlns:a16="http://schemas.microsoft.com/office/drawing/2014/main" id="{39DC3FB1-443E-4266-9E03-5203C2037DA7}"/>
              </a:ext>
            </a:extLst>
          </p:cNvPr>
          <p:cNvSpPr/>
          <p:nvPr/>
        </p:nvSpPr>
        <p:spPr>
          <a:xfrm>
            <a:off x="8061025" y="5265119"/>
            <a:ext cx="3621024" cy="1284837"/>
          </a:xfrm>
          <a:prstGeom prst="rect">
            <a:avLst/>
          </a:prstGeom>
          <a:solidFill>
            <a:srgbClr val="BCD9EE"/>
          </a:solidFill>
          <a:ln w="19050" cap="flat" cmpd="sng" algn="ctr">
            <a:noFill/>
            <a:prstDash val="solid"/>
          </a:ln>
          <a:effectLst/>
        </p:spPr>
        <p:txBody>
          <a:bodyPr lIns="60955" tIns="60955" rIns="60955" bIns="60955" rtlCol="0" anchor="t">
            <a:noAutofit/>
          </a:bodyPr>
          <a:lstStyle/>
          <a:p>
            <a:pPr algn="ctr"/>
            <a:r>
              <a:rPr lang="en-GB" sz="1333" kern="0" dirty="0">
                <a:solidFill>
                  <a:schemeClr val="tx2"/>
                </a:solidFill>
                <a:latin typeface="Calibri"/>
              </a:rPr>
              <a:t>Clients delaying payments, projects, with wage liabilities</a:t>
            </a:r>
          </a:p>
          <a:p>
            <a:pPr algn="ctr"/>
            <a:r>
              <a:rPr lang="en-IN" sz="1333" kern="0" dirty="0">
                <a:solidFill>
                  <a:schemeClr val="tx2"/>
                </a:solidFill>
                <a:latin typeface="Calibri"/>
              </a:rPr>
              <a:t>Existing pool of FM workers under-prepared</a:t>
            </a:r>
          </a:p>
          <a:p>
            <a:pPr algn="ctr"/>
            <a:r>
              <a:rPr lang="en-IN" sz="1333" kern="0" dirty="0">
                <a:solidFill>
                  <a:schemeClr val="tx2"/>
                </a:solidFill>
                <a:latin typeface="Calibri"/>
              </a:rPr>
              <a:t>Impeded supplies against greater demand </a:t>
            </a:r>
            <a:r>
              <a:rPr lang="en-GB" sz="1333" kern="0" dirty="0">
                <a:solidFill>
                  <a:schemeClr val="tx2"/>
                </a:solidFill>
                <a:latin typeface="Calibri"/>
              </a:rPr>
              <a:t> </a:t>
            </a:r>
          </a:p>
        </p:txBody>
      </p:sp>
      <p:sp>
        <p:nvSpPr>
          <p:cNvPr id="22" name="Rectangle 21">
            <a:extLst>
              <a:ext uri="{FF2B5EF4-FFF2-40B4-BE49-F238E27FC236}">
                <a16:creationId xmlns:a16="http://schemas.microsoft.com/office/drawing/2014/main" id="{168022B5-296F-4F55-857A-BB235D85AFF1}"/>
              </a:ext>
            </a:extLst>
          </p:cNvPr>
          <p:cNvSpPr/>
          <p:nvPr/>
        </p:nvSpPr>
        <p:spPr>
          <a:xfrm>
            <a:off x="8061025" y="1051429"/>
            <a:ext cx="3621024" cy="355899"/>
          </a:xfrm>
          <a:prstGeom prst="rect">
            <a:avLst/>
          </a:prstGeom>
          <a:solidFill>
            <a:schemeClr val="tx2"/>
          </a:solidFill>
          <a:ln w="19050" cap="flat" cmpd="sng" algn="ctr">
            <a:noFill/>
            <a:prstDash val="solid"/>
          </a:ln>
          <a:effectLst/>
        </p:spPr>
        <p:txBody>
          <a:bodyPr lIns="162519" tIns="81257" rIns="162519" bIns="81257" rtlCol="0" anchor="t"/>
          <a:lstStyle/>
          <a:p>
            <a:pPr algn="ctr"/>
            <a:r>
              <a:rPr lang="en-IN" sz="1333" b="1" kern="0" dirty="0">
                <a:solidFill>
                  <a:srgbClr val="FFFFFF"/>
                </a:solidFill>
                <a:latin typeface="Calibri"/>
              </a:rPr>
              <a:t>Buildings &amp; Systems Recalibration</a:t>
            </a:r>
            <a:endParaRPr lang="en-US" sz="1333" kern="0" dirty="0">
              <a:solidFill>
                <a:srgbClr val="FFFFFF"/>
              </a:solidFill>
              <a:latin typeface="Calibri"/>
            </a:endParaRPr>
          </a:p>
        </p:txBody>
      </p:sp>
      <p:sp>
        <p:nvSpPr>
          <p:cNvPr id="23" name="Rectangle 22">
            <a:extLst>
              <a:ext uri="{FF2B5EF4-FFF2-40B4-BE49-F238E27FC236}">
                <a16:creationId xmlns:a16="http://schemas.microsoft.com/office/drawing/2014/main" id="{8EB6F6E2-22E9-4F6A-AFB4-77EC2D5D9B96}"/>
              </a:ext>
            </a:extLst>
          </p:cNvPr>
          <p:cNvSpPr/>
          <p:nvPr/>
        </p:nvSpPr>
        <p:spPr>
          <a:xfrm>
            <a:off x="511727" y="1051429"/>
            <a:ext cx="3621024" cy="355899"/>
          </a:xfrm>
          <a:prstGeom prst="rect">
            <a:avLst/>
          </a:prstGeom>
          <a:solidFill>
            <a:schemeClr val="tx2"/>
          </a:solidFill>
          <a:ln w="19050" cap="flat" cmpd="sng" algn="ctr">
            <a:noFill/>
            <a:prstDash val="solid"/>
          </a:ln>
          <a:effectLst/>
        </p:spPr>
        <p:txBody>
          <a:bodyPr lIns="162519" tIns="81257" rIns="162519" bIns="81257" rtlCol="0" anchor="t"/>
          <a:lstStyle/>
          <a:p>
            <a:pPr algn="ctr"/>
            <a:r>
              <a:rPr lang="en-GB" sz="1333" b="1" kern="0" dirty="0">
                <a:solidFill>
                  <a:srgbClr val="FFFFFF"/>
                </a:solidFill>
                <a:latin typeface="Calibri"/>
              </a:rPr>
              <a:t>Reversing Open Offices</a:t>
            </a:r>
          </a:p>
        </p:txBody>
      </p:sp>
      <p:sp>
        <p:nvSpPr>
          <p:cNvPr id="24" name="Rectangle 23">
            <a:extLst>
              <a:ext uri="{FF2B5EF4-FFF2-40B4-BE49-F238E27FC236}">
                <a16:creationId xmlns:a16="http://schemas.microsoft.com/office/drawing/2014/main" id="{FE465B8D-9967-4A52-AA34-FABCB93A4143}"/>
              </a:ext>
            </a:extLst>
          </p:cNvPr>
          <p:cNvSpPr/>
          <p:nvPr/>
        </p:nvSpPr>
        <p:spPr>
          <a:xfrm>
            <a:off x="4310281" y="1051429"/>
            <a:ext cx="3621024" cy="355899"/>
          </a:xfrm>
          <a:prstGeom prst="rect">
            <a:avLst/>
          </a:prstGeom>
          <a:solidFill>
            <a:schemeClr val="tx2"/>
          </a:solidFill>
          <a:ln w="19050" cap="flat" cmpd="sng" algn="ctr">
            <a:noFill/>
            <a:prstDash val="solid"/>
          </a:ln>
          <a:effectLst/>
        </p:spPr>
        <p:txBody>
          <a:bodyPr lIns="162519" tIns="81257" rIns="162519" bIns="81257" rtlCol="0" anchor="t"/>
          <a:lstStyle/>
          <a:p>
            <a:pPr algn="ctr"/>
            <a:r>
              <a:rPr lang="en-US" sz="1333" b="1" kern="0" dirty="0">
                <a:solidFill>
                  <a:schemeClr val="bg1"/>
                </a:solidFill>
                <a:latin typeface="Calibri"/>
              </a:rPr>
              <a:t>Deep cleaning and sanitation of facilities</a:t>
            </a:r>
            <a:endParaRPr lang="en-US" sz="1333" kern="0" dirty="0">
              <a:solidFill>
                <a:schemeClr val="bg1"/>
              </a:solidFill>
              <a:latin typeface="Calibri"/>
            </a:endParaRPr>
          </a:p>
        </p:txBody>
      </p:sp>
      <p:sp>
        <p:nvSpPr>
          <p:cNvPr id="25" name="Rectangle 24">
            <a:extLst>
              <a:ext uri="{FF2B5EF4-FFF2-40B4-BE49-F238E27FC236}">
                <a16:creationId xmlns:a16="http://schemas.microsoft.com/office/drawing/2014/main" id="{C32D40B8-BF9A-4535-9E1E-0583196B5BF0}"/>
              </a:ext>
            </a:extLst>
          </p:cNvPr>
          <p:cNvSpPr/>
          <p:nvPr/>
        </p:nvSpPr>
        <p:spPr>
          <a:xfrm>
            <a:off x="513811" y="3707529"/>
            <a:ext cx="3621024" cy="355899"/>
          </a:xfrm>
          <a:prstGeom prst="rect">
            <a:avLst/>
          </a:prstGeom>
          <a:solidFill>
            <a:schemeClr val="tx2"/>
          </a:solidFill>
          <a:ln w="19050" cap="flat" cmpd="sng" algn="ctr">
            <a:noFill/>
            <a:prstDash val="solid"/>
          </a:ln>
          <a:effectLst/>
        </p:spPr>
        <p:txBody>
          <a:bodyPr lIns="162519" tIns="81257" rIns="162519" bIns="81257" rtlCol="0" anchor="t"/>
          <a:lstStyle/>
          <a:p>
            <a:pPr algn="ctr"/>
            <a:r>
              <a:rPr lang="en-GB" sz="1333" b="1" kern="0" dirty="0">
                <a:solidFill>
                  <a:srgbClr val="FFFFFF"/>
                </a:solidFill>
                <a:latin typeface="Calibri"/>
              </a:rPr>
              <a:t>Touch-free &amp; Contact-free Infrastructure</a:t>
            </a:r>
            <a:endParaRPr lang="en-GB" sz="1333" kern="0" dirty="0">
              <a:solidFill>
                <a:srgbClr val="FFFFFF"/>
              </a:solidFill>
              <a:latin typeface="Calibri"/>
            </a:endParaRPr>
          </a:p>
        </p:txBody>
      </p:sp>
      <p:sp>
        <p:nvSpPr>
          <p:cNvPr id="26" name="Rectangle 25">
            <a:extLst>
              <a:ext uri="{FF2B5EF4-FFF2-40B4-BE49-F238E27FC236}">
                <a16:creationId xmlns:a16="http://schemas.microsoft.com/office/drawing/2014/main" id="{C1EA29D3-A8F2-4F8E-827E-883951E0E57C}"/>
              </a:ext>
            </a:extLst>
          </p:cNvPr>
          <p:cNvSpPr/>
          <p:nvPr/>
        </p:nvSpPr>
        <p:spPr>
          <a:xfrm>
            <a:off x="4312365" y="3707529"/>
            <a:ext cx="3621024" cy="355899"/>
          </a:xfrm>
          <a:prstGeom prst="rect">
            <a:avLst/>
          </a:prstGeom>
          <a:solidFill>
            <a:schemeClr val="tx2"/>
          </a:solidFill>
          <a:ln w="19050" cap="flat" cmpd="sng" algn="ctr">
            <a:noFill/>
            <a:prstDash val="solid"/>
          </a:ln>
          <a:effectLst/>
        </p:spPr>
        <p:txBody>
          <a:bodyPr lIns="162519" tIns="81257" rIns="162519" bIns="81257" rtlCol="0" anchor="t"/>
          <a:lstStyle/>
          <a:p>
            <a:pPr algn="ctr"/>
            <a:r>
              <a:rPr lang="en-GB" sz="1333" b="1" kern="0" dirty="0">
                <a:solidFill>
                  <a:srgbClr val="FFFFFF"/>
                </a:solidFill>
                <a:latin typeface="Calibri"/>
              </a:rPr>
              <a:t>Air Management, Health and IEQ</a:t>
            </a:r>
            <a:endParaRPr lang="en-GB" sz="1333" kern="0" dirty="0">
              <a:solidFill>
                <a:srgbClr val="FFFFFF"/>
              </a:solidFill>
              <a:latin typeface="Calibri"/>
            </a:endParaRPr>
          </a:p>
        </p:txBody>
      </p:sp>
      <p:sp>
        <p:nvSpPr>
          <p:cNvPr id="27" name="Rectangle 26">
            <a:extLst>
              <a:ext uri="{FF2B5EF4-FFF2-40B4-BE49-F238E27FC236}">
                <a16:creationId xmlns:a16="http://schemas.microsoft.com/office/drawing/2014/main" id="{39DC3FB1-443E-4266-9E03-5203C2037DA7}"/>
              </a:ext>
            </a:extLst>
          </p:cNvPr>
          <p:cNvSpPr/>
          <p:nvPr/>
        </p:nvSpPr>
        <p:spPr>
          <a:xfrm>
            <a:off x="8061025" y="3707529"/>
            <a:ext cx="3621024" cy="355899"/>
          </a:xfrm>
          <a:prstGeom prst="rect">
            <a:avLst/>
          </a:prstGeom>
          <a:solidFill>
            <a:schemeClr val="tx2"/>
          </a:solidFill>
          <a:ln w="19050" cap="flat" cmpd="sng" algn="ctr">
            <a:noFill/>
            <a:prstDash val="solid"/>
          </a:ln>
          <a:effectLst/>
        </p:spPr>
        <p:txBody>
          <a:bodyPr lIns="162519" tIns="81257" rIns="162519" bIns="81257" rtlCol="0" anchor="t"/>
          <a:lstStyle/>
          <a:p>
            <a:pPr algn="ctr"/>
            <a:r>
              <a:rPr lang="en-GB" sz="1333" b="1" kern="0" dirty="0">
                <a:solidFill>
                  <a:srgbClr val="FFFFFF"/>
                </a:solidFill>
                <a:latin typeface="Calibri"/>
              </a:rPr>
              <a:t>Working Capital Shortage</a:t>
            </a:r>
            <a:endParaRPr lang="en-GB" sz="1333" kern="0" dirty="0">
              <a:solidFill>
                <a:srgbClr val="FFFFFF"/>
              </a:solidFill>
              <a:latin typeface="Calibri"/>
            </a:endParaRPr>
          </a:p>
        </p:txBody>
      </p:sp>
      <p:sp>
        <p:nvSpPr>
          <p:cNvPr id="16" name="Rectangle 15">
            <a:extLst>
              <a:ext uri="{FF2B5EF4-FFF2-40B4-BE49-F238E27FC236}">
                <a16:creationId xmlns:a16="http://schemas.microsoft.com/office/drawing/2014/main" id="{8EB6F6E2-22E9-4F6A-AFB4-77EC2D5D9B96}"/>
              </a:ext>
            </a:extLst>
          </p:cNvPr>
          <p:cNvSpPr/>
          <p:nvPr/>
        </p:nvSpPr>
        <p:spPr>
          <a:xfrm>
            <a:off x="511727" y="2785099"/>
            <a:ext cx="3621024" cy="922429"/>
          </a:xfrm>
          <a:prstGeom prst="rect">
            <a:avLst/>
          </a:prstGeom>
          <a:solidFill>
            <a:srgbClr val="BCD9EE"/>
          </a:solidFill>
          <a:ln w="19050" cap="flat" cmpd="sng" algn="ctr">
            <a:noFill/>
            <a:prstDash val="solid"/>
          </a:ln>
          <a:effectLst/>
        </p:spPr>
        <p:txBody>
          <a:bodyPr lIns="60955" tIns="60955" rIns="60955" bIns="60955" rtlCol="0" anchor="t">
            <a:noAutofit/>
          </a:bodyPr>
          <a:lstStyle/>
          <a:p>
            <a:pPr algn="ctr"/>
            <a:r>
              <a:rPr lang="en-US" sz="1333" kern="0" dirty="0">
                <a:solidFill>
                  <a:schemeClr val="tx2"/>
                </a:solidFill>
                <a:latin typeface="Calibri"/>
              </a:rPr>
              <a:t>Redesigning with adequate occupant distancing</a:t>
            </a:r>
          </a:p>
          <a:p>
            <a:pPr algn="ctr"/>
            <a:r>
              <a:rPr lang="en-US" sz="1333" kern="0" dirty="0">
                <a:solidFill>
                  <a:schemeClr val="tx2"/>
                </a:solidFill>
                <a:latin typeface="Calibri"/>
              </a:rPr>
              <a:t>Refurbishing office setups</a:t>
            </a:r>
          </a:p>
          <a:p>
            <a:pPr algn="ctr"/>
            <a:r>
              <a:rPr lang="en-US" sz="1333" kern="0" dirty="0">
                <a:solidFill>
                  <a:schemeClr val="tx2"/>
                </a:solidFill>
                <a:latin typeface="Calibri"/>
              </a:rPr>
              <a:t>Supporting hybrid workforce, WFH </a:t>
            </a:r>
          </a:p>
          <a:p>
            <a:pPr algn="ctr"/>
            <a:endParaRPr lang="en-US" sz="1333" kern="0" dirty="0">
              <a:solidFill>
                <a:schemeClr val="tx2"/>
              </a:solidFill>
              <a:latin typeface="Calibri"/>
            </a:endParaRPr>
          </a:p>
        </p:txBody>
      </p:sp>
    </p:spTree>
    <p:extLst>
      <p:ext uri="{BB962C8B-B14F-4D97-AF65-F5344CB8AC3E}">
        <p14:creationId xmlns:p14="http://schemas.microsoft.com/office/powerpoint/2010/main" val="3284762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49AFD65-BF35-4D39-8FB5-5E966199BF35}" type="slidenum">
              <a:rPr lang="en-US" smtClean="0"/>
              <a:pPr/>
              <a:t>11</a:t>
            </a:fld>
            <a:endParaRPr lang="en-US" dirty="0"/>
          </a:p>
        </p:txBody>
      </p:sp>
      <p:sp>
        <p:nvSpPr>
          <p:cNvPr id="6" name="Round Same Side Corner Rectangle 5"/>
          <p:cNvSpPr/>
          <p:nvPr/>
        </p:nvSpPr>
        <p:spPr>
          <a:xfrm>
            <a:off x="520559" y="1025645"/>
            <a:ext cx="3561707" cy="2621763"/>
          </a:xfrm>
          <a:prstGeom prst="round2SameRect">
            <a:avLst>
              <a:gd name="adj1" fmla="val 7996"/>
              <a:gd name="adj2" fmla="val 0"/>
            </a:avLst>
          </a:prstGeom>
          <a:solidFill>
            <a:schemeClr val="bg2"/>
          </a:solidFill>
          <a:ln>
            <a:noFill/>
          </a:ln>
          <a:effectLst/>
        </p:spPr>
        <p:style>
          <a:lnRef idx="1">
            <a:schemeClr val="accent2"/>
          </a:lnRef>
          <a:fillRef idx="3">
            <a:schemeClr val="accent2"/>
          </a:fillRef>
          <a:effectRef idx="2">
            <a:schemeClr val="accent2"/>
          </a:effectRef>
          <a:fontRef idx="minor">
            <a:schemeClr val="lt1"/>
          </a:fontRef>
        </p:style>
        <p:txBody>
          <a:bodyPr lIns="91452" tIns="45727" rIns="91452" bIns="45727" rtlCol="0" anchor="ctr"/>
          <a:lstStyle/>
          <a:p>
            <a:pPr algn="ctr"/>
            <a:endParaRPr lang="en-GB" sz="2400" dirty="0">
              <a:solidFill>
                <a:srgbClr val="FFFFFF"/>
              </a:solidFill>
            </a:endParaRPr>
          </a:p>
        </p:txBody>
      </p:sp>
      <p:sp>
        <p:nvSpPr>
          <p:cNvPr id="7" name="Content Placeholder 2"/>
          <p:cNvSpPr txBox="1">
            <a:spLocks/>
          </p:cNvSpPr>
          <p:nvPr/>
        </p:nvSpPr>
        <p:spPr>
          <a:xfrm>
            <a:off x="1103709" y="1032620"/>
            <a:ext cx="2571803" cy="369332"/>
          </a:xfrm>
          <a:prstGeom prst="rect">
            <a:avLst/>
          </a:prstGeom>
        </p:spPr>
        <p:txBody>
          <a:bodyPr wrap="square" lIns="0" tIns="0" rIns="0" bIns="0">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GB" sz="1200" b="1" dirty="0">
                <a:solidFill>
                  <a:schemeClr val="tx2"/>
                </a:solidFill>
              </a:rPr>
              <a:t>Building EMS’ Expanding Role, Beyond Efficiency &amp; Comfort</a:t>
            </a:r>
          </a:p>
        </p:txBody>
      </p:sp>
      <p:sp>
        <p:nvSpPr>
          <p:cNvPr id="9" name="Content Placeholder 2"/>
          <p:cNvSpPr txBox="1">
            <a:spLocks/>
          </p:cNvSpPr>
          <p:nvPr/>
        </p:nvSpPr>
        <p:spPr>
          <a:xfrm>
            <a:off x="520558" y="2465392"/>
            <a:ext cx="3446193" cy="1149482"/>
          </a:xfrm>
          <a:prstGeom prst="rect">
            <a:avLst/>
          </a:prstGeom>
        </p:spPr>
        <p:txBody>
          <a:bodyPr wrap="square" lIns="0" tIns="0" rIns="0" bIns="0" anchor="t">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067" dirty="0">
                <a:solidFill>
                  <a:schemeClr val="tx2"/>
                </a:solidFill>
              </a:rPr>
              <a:t>Building managers will look for EMS solutions that are powered by AI and completely leverage the full potential of IoT devices to optimize building performance. Beyond occupant comfort and sustainability, synchronization with emergency response support and ability to recalibrate environmental quality is critical from the EMS to support “pandemic-ready” needs.</a:t>
            </a:r>
            <a:endParaRPr lang="en-GB" sz="1067" dirty="0">
              <a:solidFill>
                <a:schemeClr val="tx2"/>
              </a:solidFill>
            </a:endParaRPr>
          </a:p>
        </p:txBody>
      </p:sp>
      <p:pic>
        <p:nvPicPr>
          <p:cNvPr id="10" name="Picture 12" descr="\\fs-menasa-str\I-drive\GIC-BPS\ThinkStock Images\technology\ThinkstockPhotos-613881920.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17127" b="17127"/>
          <a:stretch/>
        </p:blipFill>
        <p:spPr bwMode="auto">
          <a:xfrm>
            <a:off x="589051" y="1402923"/>
            <a:ext cx="3429599" cy="1091007"/>
          </a:xfrm>
          <a:prstGeom prst="rect">
            <a:avLst/>
          </a:prstGeom>
          <a:noFill/>
          <a:extLst>
            <a:ext uri="{909E8E84-426E-40DD-AFC4-6F175D3DCCD1}">
              <a14:hiddenFill xmlns:a14="http://schemas.microsoft.com/office/drawing/2010/main">
                <a:solidFill>
                  <a:srgbClr val="FFFFFF"/>
                </a:solidFill>
              </a14:hiddenFill>
            </a:ext>
          </a:extLst>
        </p:spPr>
      </p:pic>
      <p:sp>
        <p:nvSpPr>
          <p:cNvPr id="11" name="Round Same Side Corner Rectangle 10"/>
          <p:cNvSpPr/>
          <p:nvPr/>
        </p:nvSpPr>
        <p:spPr>
          <a:xfrm>
            <a:off x="4301447" y="1025644"/>
            <a:ext cx="3657600" cy="2621765"/>
          </a:xfrm>
          <a:prstGeom prst="round2SameRect">
            <a:avLst>
              <a:gd name="adj1" fmla="val 7996"/>
              <a:gd name="adj2" fmla="val 0"/>
            </a:avLst>
          </a:prstGeom>
          <a:solidFill>
            <a:schemeClr val="bg2"/>
          </a:solidFill>
          <a:ln>
            <a:noFill/>
          </a:ln>
          <a:effectLst/>
        </p:spPr>
        <p:style>
          <a:lnRef idx="1">
            <a:schemeClr val="accent2"/>
          </a:lnRef>
          <a:fillRef idx="3">
            <a:schemeClr val="accent2"/>
          </a:fillRef>
          <a:effectRef idx="2">
            <a:schemeClr val="accent2"/>
          </a:effectRef>
          <a:fontRef idx="minor">
            <a:schemeClr val="lt1"/>
          </a:fontRef>
        </p:style>
        <p:txBody>
          <a:bodyPr lIns="91452" tIns="45727" rIns="91452" bIns="45727" rtlCol="0" anchor="ctr"/>
          <a:lstStyle/>
          <a:p>
            <a:pPr algn="ctr"/>
            <a:endParaRPr lang="en-GB" sz="2400" dirty="0">
              <a:solidFill>
                <a:srgbClr val="FFFFFF"/>
              </a:solidFill>
            </a:endParaRPr>
          </a:p>
        </p:txBody>
      </p:sp>
      <p:sp>
        <p:nvSpPr>
          <p:cNvPr id="12" name="Content Placeholder 2"/>
          <p:cNvSpPr txBox="1">
            <a:spLocks/>
          </p:cNvSpPr>
          <p:nvPr/>
        </p:nvSpPr>
        <p:spPr>
          <a:xfrm>
            <a:off x="4572662" y="1033588"/>
            <a:ext cx="2937276" cy="369332"/>
          </a:xfrm>
          <a:prstGeom prst="rect">
            <a:avLst/>
          </a:prstGeom>
        </p:spPr>
        <p:txBody>
          <a:bodyPr wrap="square" lIns="0" tIns="0" rIns="0" bIns="0">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200" b="1" dirty="0">
                <a:solidFill>
                  <a:schemeClr val="tx2"/>
                </a:solidFill>
              </a:rPr>
              <a:t>Connected Security &amp; Safety Preparedness Plugs into EMS</a:t>
            </a:r>
            <a:endParaRPr lang="en-GB" sz="1200" b="1" dirty="0">
              <a:solidFill>
                <a:schemeClr val="tx2"/>
              </a:solidFill>
            </a:endParaRPr>
          </a:p>
        </p:txBody>
      </p:sp>
      <p:sp>
        <p:nvSpPr>
          <p:cNvPr id="14" name="Content Placeholder 2"/>
          <p:cNvSpPr txBox="1">
            <a:spLocks/>
          </p:cNvSpPr>
          <p:nvPr/>
        </p:nvSpPr>
        <p:spPr>
          <a:xfrm>
            <a:off x="4472980" y="2498375"/>
            <a:ext cx="3285921" cy="1149482"/>
          </a:xfrm>
          <a:prstGeom prst="rect">
            <a:avLst/>
          </a:prstGeom>
        </p:spPr>
        <p:txBody>
          <a:bodyPr wrap="square" lIns="0" tIns="0" rIns="0" bIns="0" anchor="t">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067" dirty="0">
                <a:solidFill>
                  <a:schemeClr val="tx2"/>
                </a:solidFill>
              </a:rPr>
              <a:t>Frost &amp; Sullivan predicts the implementation of stringent safety standards and increased penetration of IoT-enabled cybersecurity and compliance detection systems to improve emergency response and reduce risks during pandemics. City surveillance projects will increasingly link with the built environment for input sharing and planning response strategies.</a:t>
            </a:r>
          </a:p>
        </p:txBody>
      </p:sp>
      <p:pic>
        <p:nvPicPr>
          <p:cNvPr id="15" name="Picture 4" descr="Image result for fire safety Io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76329" y="1393234"/>
            <a:ext cx="3297268" cy="1098481"/>
          </a:xfrm>
          <a:prstGeom prst="rect">
            <a:avLst/>
          </a:prstGeom>
          <a:noFill/>
          <a:extLst>
            <a:ext uri="{909E8E84-426E-40DD-AFC4-6F175D3DCCD1}">
              <a14:hiddenFill xmlns:a14="http://schemas.microsoft.com/office/drawing/2010/main">
                <a:solidFill>
                  <a:srgbClr val="FFFFFF"/>
                </a:solidFill>
              </a14:hiddenFill>
            </a:ext>
          </a:extLst>
        </p:spPr>
      </p:pic>
      <p:sp>
        <p:nvSpPr>
          <p:cNvPr id="16" name="Round Same Side Corner Rectangle 15"/>
          <p:cNvSpPr/>
          <p:nvPr/>
        </p:nvSpPr>
        <p:spPr>
          <a:xfrm>
            <a:off x="8219086" y="1054861"/>
            <a:ext cx="3575647" cy="2606815"/>
          </a:xfrm>
          <a:prstGeom prst="round2SameRect">
            <a:avLst>
              <a:gd name="adj1" fmla="val 7996"/>
              <a:gd name="adj2" fmla="val 0"/>
            </a:avLst>
          </a:prstGeom>
          <a:solidFill>
            <a:schemeClr val="bg2"/>
          </a:solidFill>
          <a:ln>
            <a:noFill/>
          </a:ln>
          <a:effectLst/>
        </p:spPr>
        <p:style>
          <a:lnRef idx="1">
            <a:schemeClr val="accent2"/>
          </a:lnRef>
          <a:fillRef idx="3">
            <a:schemeClr val="accent2"/>
          </a:fillRef>
          <a:effectRef idx="2">
            <a:schemeClr val="accent2"/>
          </a:effectRef>
          <a:fontRef idx="minor">
            <a:schemeClr val="lt1"/>
          </a:fontRef>
        </p:style>
        <p:txBody>
          <a:bodyPr lIns="91452" tIns="45727" rIns="91452" bIns="45727" rtlCol="0" anchor="ctr"/>
          <a:lstStyle/>
          <a:p>
            <a:pPr algn="ctr"/>
            <a:endParaRPr lang="en-GB" sz="2400" dirty="0">
              <a:solidFill>
                <a:srgbClr val="FFFFFF"/>
              </a:solidFill>
            </a:endParaRPr>
          </a:p>
        </p:txBody>
      </p:sp>
      <p:sp>
        <p:nvSpPr>
          <p:cNvPr id="17" name="Content Placeholder 2"/>
          <p:cNvSpPr txBox="1">
            <a:spLocks/>
          </p:cNvSpPr>
          <p:nvPr/>
        </p:nvSpPr>
        <p:spPr>
          <a:xfrm>
            <a:off x="8325300" y="1086553"/>
            <a:ext cx="3239757" cy="369332"/>
          </a:xfrm>
          <a:prstGeom prst="rect">
            <a:avLst/>
          </a:prstGeom>
        </p:spPr>
        <p:txBody>
          <a:bodyPr wrap="square" lIns="0" tIns="0" rIns="0" bIns="0">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200" b="1" dirty="0">
                <a:solidFill>
                  <a:schemeClr val="tx2"/>
                </a:solidFill>
              </a:rPr>
              <a:t>Pandemic-ready Use Case Mandatory for Real Estate Developments </a:t>
            </a:r>
            <a:endParaRPr lang="en-GB" sz="1200" b="1" dirty="0">
              <a:solidFill>
                <a:schemeClr val="tx2"/>
              </a:solidFill>
            </a:endParaRPr>
          </a:p>
        </p:txBody>
      </p:sp>
      <p:sp>
        <p:nvSpPr>
          <p:cNvPr id="19" name="Content Placeholder 2"/>
          <p:cNvSpPr txBox="1">
            <a:spLocks/>
          </p:cNvSpPr>
          <p:nvPr/>
        </p:nvSpPr>
        <p:spPr>
          <a:xfrm>
            <a:off x="8246483" y="2512643"/>
            <a:ext cx="3452357" cy="1149482"/>
          </a:xfrm>
          <a:prstGeom prst="rect">
            <a:avLst/>
          </a:prstGeom>
        </p:spPr>
        <p:txBody>
          <a:bodyPr wrap="square" lIns="0" tIns="0" rIns="0" bIns="0" anchor="t">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067" dirty="0">
                <a:solidFill>
                  <a:schemeClr val="tx2"/>
                </a:solidFill>
              </a:rPr>
              <a:t>Buildings will feature new use cases driven by government mandates. The ability to support pandemic-ready “pop up” medical infrastructure, either as a dedicated wing or a standalone unit in the campus, complete with environmental calibration, will be necessary to maintain their accreditations. Suppliers  will tailor solutions to meet these changing requirements.</a:t>
            </a:r>
          </a:p>
        </p:txBody>
      </p:sp>
      <p:pic>
        <p:nvPicPr>
          <p:cNvPr id="20" name="Picture 102" descr="C:\Users\Gopinath.Alagumalai\Downloads\ThinkstockPhotos-482662790.jpg"/>
          <p:cNvPicPr>
            <a:picLocks noChangeArrowheads="1"/>
          </p:cNvPicPr>
          <p:nvPr/>
        </p:nvPicPr>
        <p:blipFill rotWithShape="1">
          <a:blip r:embed="rId4" cstate="email">
            <a:extLst>
              <a:ext uri="{28A0092B-C50C-407E-A947-70E740481C1C}">
                <a14:useLocalDpi xmlns:a14="http://schemas.microsoft.com/office/drawing/2010/main" val="0"/>
              </a:ext>
            </a:extLst>
          </a:blip>
          <a:srcRect l="10842" t="41908" r="10842" b="6398"/>
          <a:stretch/>
        </p:blipFill>
        <p:spPr bwMode="auto">
          <a:xfrm>
            <a:off x="8313939" y="1455885"/>
            <a:ext cx="3251120" cy="105332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ound Same Side Corner Rectangle 20"/>
          <p:cNvSpPr/>
          <p:nvPr/>
        </p:nvSpPr>
        <p:spPr>
          <a:xfrm>
            <a:off x="520558" y="3688644"/>
            <a:ext cx="3561708" cy="2810229"/>
          </a:xfrm>
          <a:prstGeom prst="round2SameRect">
            <a:avLst>
              <a:gd name="adj1" fmla="val 7996"/>
              <a:gd name="adj2" fmla="val 0"/>
            </a:avLst>
          </a:prstGeom>
          <a:solidFill>
            <a:schemeClr val="bg2"/>
          </a:solidFill>
          <a:ln>
            <a:noFill/>
          </a:ln>
          <a:effectLst/>
        </p:spPr>
        <p:style>
          <a:lnRef idx="1">
            <a:schemeClr val="accent2"/>
          </a:lnRef>
          <a:fillRef idx="3">
            <a:schemeClr val="accent2"/>
          </a:fillRef>
          <a:effectRef idx="2">
            <a:schemeClr val="accent2"/>
          </a:effectRef>
          <a:fontRef idx="minor">
            <a:schemeClr val="lt1"/>
          </a:fontRef>
        </p:style>
        <p:txBody>
          <a:bodyPr lIns="91452" tIns="45727" rIns="91452" bIns="45727" rtlCol="0" anchor="ctr"/>
          <a:lstStyle/>
          <a:p>
            <a:pPr algn="ctr"/>
            <a:endParaRPr lang="en-GB" sz="2400" dirty="0">
              <a:solidFill>
                <a:srgbClr val="FFFFFF"/>
              </a:solidFill>
            </a:endParaRPr>
          </a:p>
        </p:txBody>
      </p:sp>
      <p:sp>
        <p:nvSpPr>
          <p:cNvPr id="22" name="Content Placeholder 2"/>
          <p:cNvSpPr txBox="1">
            <a:spLocks/>
          </p:cNvSpPr>
          <p:nvPr/>
        </p:nvSpPr>
        <p:spPr>
          <a:xfrm>
            <a:off x="904679" y="3700103"/>
            <a:ext cx="2895887" cy="369332"/>
          </a:xfrm>
          <a:prstGeom prst="rect">
            <a:avLst/>
          </a:prstGeom>
        </p:spPr>
        <p:txBody>
          <a:bodyPr wrap="square" lIns="0" tIns="0" rIns="0" bIns="0">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200" b="1" dirty="0">
                <a:solidFill>
                  <a:schemeClr val="tx2"/>
                </a:solidFill>
              </a:rPr>
              <a:t>Keeping 5-G Rollout on Track  for Broader Benefits</a:t>
            </a:r>
            <a:endParaRPr lang="en-GB" sz="1200" b="1" dirty="0">
              <a:solidFill>
                <a:schemeClr val="tx2"/>
              </a:solidFill>
            </a:endParaRPr>
          </a:p>
        </p:txBody>
      </p:sp>
      <p:sp>
        <p:nvSpPr>
          <p:cNvPr id="24" name="Content Placeholder 2"/>
          <p:cNvSpPr txBox="1">
            <a:spLocks/>
          </p:cNvSpPr>
          <p:nvPr/>
        </p:nvSpPr>
        <p:spPr>
          <a:xfrm>
            <a:off x="836665" y="5183482"/>
            <a:ext cx="3184491" cy="1313693"/>
          </a:xfrm>
          <a:prstGeom prst="rect">
            <a:avLst/>
          </a:prstGeom>
        </p:spPr>
        <p:txBody>
          <a:bodyPr wrap="square" lIns="0" tIns="0" rIns="0" bIns="0" anchor="t">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67" dirty="0">
                <a:solidFill>
                  <a:schemeClr val="tx2"/>
                </a:solidFill>
              </a:rPr>
              <a:t>Frost &amp; Sullivan predicts, while economic headwinds will delay enterprise 5G rollout, its larger benefits will keep 5G implementation on track.  Trends in favor include the spike in bandwidth demand due to growth in teleworking and remote operations, post COVID-19, including 5G’s support in Singapore’s and China’s monitoring and controlling efforts to triage the pandemic.</a:t>
            </a:r>
            <a:endParaRPr lang="en-GB" sz="1067" dirty="0">
              <a:solidFill>
                <a:schemeClr val="tx2"/>
              </a:solidFill>
            </a:endParaRPr>
          </a:p>
        </p:txBody>
      </p:sp>
      <p:pic>
        <p:nvPicPr>
          <p:cNvPr id="25" name="Picture 2" descr="Gray Concrete Road Near Buildings"/>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0096" y="4070403"/>
            <a:ext cx="3261928" cy="1079732"/>
          </a:xfrm>
          <a:prstGeom prst="rect">
            <a:avLst/>
          </a:prstGeom>
          <a:noFill/>
          <a:extLst>
            <a:ext uri="{909E8E84-426E-40DD-AFC4-6F175D3DCCD1}">
              <a14:hiddenFill xmlns:a14="http://schemas.microsoft.com/office/drawing/2010/main">
                <a:solidFill>
                  <a:srgbClr val="FFFFFF"/>
                </a:solidFill>
              </a14:hiddenFill>
            </a:ext>
          </a:extLst>
        </p:spPr>
      </p:pic>
      <p:sp>
        <p:nvSpPr>
          <p:cNvPr id="29" name="Subtitle 2"/>
          <p:cNvSpPr txBox="1">
            <a:spLocks/>
          </p:cNvSpPr>
          <p:nvPr/>
        </p:nvSpPr>
        <p:spPr>
          <a:xfrm>
            <a:off x="296977" y="207387"/>
            <a:ext cx="9298821" cy="364713"/>
          </a:xfrm>
          <a:prstGeom prst="rect">
            <a:avLst/>
          </a:prstGeom>
        </p:spPr>
        <p:txBody>
          <a:bodyPr lIns="91452" tIns="45727" rIns="91452" bIns="45727">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3000" dirty="0">
                <a:solidFill>
                  <a:schemeClr val="bg1"/>
                </a:solidFill>
                <a:latin typeface="Montserrat Light" charset="0"/>
                <a:ea typeface="+mj-ea"/>
                <a:cs typeface="Arial" charset="0"/>
              </a:rPr>
              <a:t>INDUSTRY ENVIRONMENT: KEY PREDICTIONS</a:t>
            </a:r>
          </a:p>
        </p:txBody>
      </p:sp>
      <p:sp>
        <p:nvSpPr>
          <p:cNvPr id="32" name="Round Same Side Corner Rectangle 31"/>
          <p:cNvSpPr/>
          <p:nvPr/>
        </p:nvSpPr>
        <p:spPr>
          <a:xfrm>
            <a:off x="4301447" y="3706593"/>
            <a:ext cx="3657600" cy="2784136"/>
          </a:xfrm>
          <a:prstGeom prst="round2SameRect">
            <a:avLst>
              <a:gd name="adj1" fmla="val 7996"/>
              <a:gd name="adj2" fmla="val 0"/>
            </a:avLst>
          </a:prstGeom>
          <a:solidFill>
            <a:schemeClr val="bg2"/>
          </a:solidFill>
          <a:ln>
            <a:noFill/>
          </a:ln>
          <a:effectLst/>
        </p:spPr>
        <p:style>
          <a:lnRef idx="1">
            <a:schemeClr val="accent2"/>
          </a:lnRef>
          <a:fillRef idx="3">
            <a:schemeClr val="accent2"/>
          </a:fillRef>
          <a:effectRef idx="2">
            <a:schemeClr val="accent2"/>
          </a:effectRef>
          <a:fontRef idx="minor">
            <a:schemeClr val="lt1"/>
          </a:fontRef>
        </p:style>
        <p:txBody>
          <a:bodyPr lIns="91452" tIns="45727" rIns="91452" bIns="45727" rtlCol="0" anchor="ctr"/>
          <a:lstStyle/>
          <a:p>
            <a:pPr algn="ctr"/>
            <a:endParaRPr lang="en-GB" sz="2400" dirty="0">
              <a:solidFill>
                <a:srgbClr val="FFFFFF"/>
              </a:solidFill>
            </a:endParaRPr>
          </a:p>
        </p:txBody>
      </p:sp>
      <p:sp>
        <p:nvSpPr>
          <p:cNvPr id="33" name="Round Same Side Corner Rectangle 32"/>
          <p:cNvSpPr/>
          <p:nvPr/>
        </p:nvSpPr>
        <p:spPr>
          <a:xfrm>
            <a:off x="8161444" y="3727500"/>
            <a:ext cx="3567469" cy="2771373"/>
          </a:xfrm>
          <a:prstGeom prst="round2SameRect">
            <a:avLst>
              <a:gd name="adj1" fmla="val 7996"/>
              <a:gd name="adj2" fmla="val 0"/>
            </a:avLst>
          </a:prstGeom>
          <a:solidFill>
            <a:schemeClr val="bg2"/>
          </a:solidFill>
          <a:ln>
            <a:noFill/>
          </a:ln>
          <a:effectLst/>
        </p:spPr>
        <p:style>
          <a:lnRef idx="1">
            <a:schemeClr val="accent2"/>
          </a:lnRef>
          <a:fillRef idx="3">
            <a:schemeClr val="accent2"/>
          </a:fillRef>
          <a:effectRef idx="2">
            <a:schemeClr val="accent2"/>
          </a:effectRef>
          <a:fontRef idx="minor">
            <a:schemeClr val="lt1"/>
          </a:fontRef>
        </p:style>
        <p:txBody>
          <a:bodyPr lIns="91452" tIns="45727" rIns="91452" bIns="45727" rtlCol="0" anchor="ctr"/>
          <a:lstStyle/>
          <a:p>
            <a:pPr algn="ctr"/>
            <a:endParaRPr lang="en-GB" sz="2400" dirty="0">
              <a:solidFill>
                <a:srgbClr val="FFFFFF"/>
              </a:solidFill>
            </a:endParaRPr>
          </a:p>
        </p:txBody>
      </p:sp>
      <p:sp>
        <p:nvSpPr>
          <p:cNvPr id="34" name="Content Placeholder 2"/>
          <p:cNvSpPr txBox="1">
            <a:spLocks/>
          </p:cNvSpPr>
          <p:nvPr/>
        </p:nvSpPr>
        <p:spPr>
          <a:xfrm>
            <a:off x="8506355" y="3742747"/>
            <a:ext cx="2857028" cy="369332"/>
          </a:xfrm>
          <a:prstGeom prst="rect">
            <a:avLst/>
          </a:prstGeom>
        </p:spPr>
        <p:txBody>
          <a:bodyPr wrap="square" lIns="0" tIns="0" rIns="0" bIns="0">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200" b="1" dirty="0">
                <a:solidFill>
                  <a:schemeClr val="tx2"/>
                </a:solidFill>
              </a:rPr>
              <a:t>Integrated Vertical Building Solution Bundled with Disaster Response </a:t>
            </a:r>
            <a:endParaRPr lang="en-GB" sz="1200" b="1" dirty="0">
              <a:solidFill>
                <a:schemeClr val="tx2"/>
              </a:solidFill>
            </a:endParaRPr>
          </a:p>
        </p:txBody>
      </p:sp>
      <p:sp>
        <p:nvSpPr>
          <p:cNvPr id="36" name="Content Placeholder 2"/>
          <p:cNvSpPr txBox="1">
            <a:spLocks/>
          </p:cNvSpPr>
          <p:nvPr/>
        </p:nvSpPr>
        <p:spPr>
          <a:xfrm>
            <a:off x="4579142" y="3718051"/>
            <a:ext cx="2935668" cy="369332"/>
          </a:xfrm>
          <a:prstGeom prst="rect">
            <a:avLst/>
          </a:prstGeom>
        </p:spPr>
        <p:txBody>
          <a:bodyPr wrap="square" lIns="0" tIns="0" rIns="0" bIns="0">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200" b="1" dirty="0">
                <a:solidFill>
                  <a:schemeClr val="tx2"/>
                </a:solidFill>
              </a:rPr>
              <a:t>AI-powered Smart Buildings Delivered by A Digitally Mature Ecosystem </a:t>
            </a:r>
            <a:endParaRPr lang="en-GB" sz="1200" b="1" dirty="0">
              <a:solidFill>
                <a:schemeClr val="tx2"/>
              </a:solidFill>
            </a:endParaRPr>
          </a:p>
        </p:txBody>
      </p:sp>
      <p:sp>
        <p:nvSpPr>
          <p:cNvPr id="38" name="Content Placeholder 2"/>
          <p:cNvSpPr txBox="1">
            <a:spLocks/>
          </p:cNvSpPr>
          <p:nvPr/>
        </p:nvSpPr>
        <p:spPr>
          <a:xfrm>
            <a:off x="4535577" y="5158296"/>
            <a:ext cx="3238019" cy="1313693"/>
          </a:xfrm>
          <a:prstGeom prst="rect">
            <a:avLst/>
          </a:prstGeom>
        </p:spPr>
        <p:txBody>
          <a:bodyPr wrap="square" lIns="0" tIns="0" rIns="0" bIns="0" anchor="t">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067" dirty="0">
                <a:solidFill>
                  <a:schemeClr val="tx2"/>
                </a:solidFill>
              </a:rPr>
              <a:t>Leading building technology companies such as IBM and Siemens will integrate disparate building automation and management systems under one AI powered platform. Operating and maintaining buildings with such solutions will be further supported by a digitally advanced ecosystem that can integrate disaster mitigation and rebound services in a non human supported environment.</a:t>
            </a:r>
            <a:endParaRPr lang="en-GB" sz="1067" dirty="0">
              <a:solidFill>
                <a:schemeClr val="tx2"/>
              </a:solidFill>
            </a:endParaRPr>
          </a:p>
        </p:txBody>
      </p:sp>
      <p:sp>
        <p:nvSpPr>
          <p:cNvPr id="39" name="Content Placeholder 2"/>
          <p:cNvSpPr txBox="1">
            <a:spLocks/>
          </p:cNvSpPr>
          <p:nvPr/>
        </p:nvSpPr>
        <p:spPr>
          <a:xfrm>
            <a:off x="8328790" y="5177549"/>
            <a:ext cx="3143367" cy="1313693"/>
          </a:xfrm>
          <a:prstGeom prst="rect">
            <a:avLst/>
          </a:prstGeom>
        </p:spPr>
        <p:txBody>
          <a:bodyPr wrap="square" lIns="0" tIns="0" rIns="0" bIns="0" anchor="t">
            <a:spAutoFit/>
          </a:bodyPr>
          <a:lstStyle>
            <a:lvl1pPr marL="182563" indent="-182563" algn="l" rtl="0" eaLnBrk="0" fontAlgn="base" hangingPunct="0">
              <a:spcBef>
                <a:spcPct val="20000"/>
              </a:spcBef>
              <a:spcAft>
                <a:spcPct val="0"/>
              </a:spcAft>
              <a:buClr>
                <a:srgbClr val="17426B"/>
              </a:buClr>
              <a:buFont typeface="Wingdings" pitchFamily="2" charset="2"/>
              <a:buChar char="§"/>
              <a:defRPr kern="1200">
                <a:solidFill>
                  <a:schemeClr val="tx1"/>
                </a:solidFill>
                <a:latin typeface="Arial" pitchFamily="34" charset="0"/>
                <a:ea typeface="ＭＳ Ｐゴシック" charset="0"/>
                <a:cs typeface="ＭＳ Ｐゴシック" charset="0"/>
              </a:defRPr>
            </a:lvl1pPr>
            <a:lvl2pPr marL="742950" indent="-182563" algn="l" rtl="0" eaLnBrk="0" fontAlgn="base" hangingPunct="0">
              <a:spcBef>
                <a:spcPct val="20000"/>
              </a:spcBef>
              <a:spcAft>
                <a:spcPct val="0"/>
              </a:spcAft>
              <a:buClr>
                <a:srgbClr val="17426B"/>
              </a:buClr>
              <a:buFont typeface="Arial" pitchFamily="34" charset="0"/>
              <a:buChar char="–"/>
              <a:defRPr sz="1600" kern="1200">
                <a:solidFill>
                  <a:schemeClr val="tx1"/>
                </a:solidFill>
                <a:latin typeface="Arial" pitchFamily="34" charset="0"/>
                <a:ea typeface="ＭＳ Ｐゴシック" charset="0"/>
                <a:cs typeface="Arial" pitchFamily="34" charset="0"/>
              </a:defRPr>
            </a:lvl2pPr>
            <a:lvl3pPr marL="1143000" indent="-182563" algn="l" rtl="0" eaLnBrk="0" fontAlgn="base" hangingPunct="0">
              <a:spcBef>
                <a:spcPct val="20000"/>
              </a:spcBef>
              <a:spcAft>
                <a:spcPct val="0"/>
              </a:spcAft>
              <a:buClr>
                <a:srgbClr val="17426B"/>
              </a:buClr>
              <a:buFont typeface="Wingdings" pitchFamily="2" charset="2"/>
              <a:buChar char="§"/>
              <a:defRPr sz="1400" kern="1200">
                <a:solidFill>
                  <a:schemeClr val="tx1"/>
                </a:solidFill>
                <a:latin typeface="Arial" pitchFamily="34" charset="0"/>
                <a:ea typeface="Arial" charset="0"/>
                <a:cs typeface="Arial" pitchFamily="34" charset="0"/>
              </a:defRPr>
            </a:lvl3pPr>
            <a:lvl4pPr marL="1600200" indent="-182563" algn="l" rtl="0" eaLnBrk="0" fontAlgn="base" hangingPunct="0">
              <a:spcBef>
                <a:spcPct val="20000"/>
              </a:spcBef>
              <a:spcAft>
                <a:spcPct val="0"/>
              </a:spcAft>
              <a:buClr>
                <a:srgbClr val="17426B"/>
              </a:buClr>
              <a:buFont typeface="Arial" pitchFamily="34" charset="0"/>
              <a:buChar char="–"/>
              <a:defRPr sz="1400" kern="1200">
                <a:solidFill>
                  <a:schemeClr val="tx1"/>
                </a:solidFill>
                <a:latin typeface="Arial" pitchFamily="34" charset="0"/>
                <a:ea typeface="Arial" charset="0"/>
                <a:cs typeface="Arial" pitchFamily="34" charset="0"/>
              </a:defRPr>
            </a:lvl4pPr>
            <a:lvl5pPr marL="2057400" indent="-228600" algn="l" rtl="0" eaLnBrk="0" fontAlgn="base" hangingPunct="0">
              <a:spcBef>
                <a:spcPct val="20000"/>
              </a:spcBef>
              <a:spcAft>
                <a:spcPct val="0"/>
              </a:spcAft>
              <a:buFont typeface="Arial" pitchFamily="34" charset="0"/>
              <a:defRPr sz="2000" kern="1200">
                <a:solidFill>
                  <a:schemeClr val="tx1"/>
                </a:solidFill>
                <a:latin typeface="Arial" pitchFamily="34" charset="0"/>
                <a:ea typeface="Arial"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spcAft>
                <a:spcPts val="0"/>
              </a:spcAft>
              <a:buClr>
                <a:srgbClr val="000000"/>
              </a:buClr>
              <a:buSzPct val="100000"/>
              <a:buNone/>
            </a:pPr>
            <a:r>
              <a:rPr lang="en-US" sz="1067" dirty="0">
                <a:solidFill>
                  <a:schemeClr val="tx2"/>
                </a:solidFill>
              </a:rPr>
              <a:t>Lighting solution providers like Acuity and Signify will lead on the momentum for connected lighting and push for integrated vertical building solutions, including integrated LED luminaires, building energy management, and digital lighting services. Bundling disaster response capabilities in their solution portfolio will characterize value propositions and branding.</a:t>
            </a:r>
            <a:endParaRPr lang="en-GB" sz="1067" dirty="0">
              <a:solidFill>
                <a:schemeClr val="tx2"/>
              </a:solidFill>
            </a:endParaRPr>
          </a:p>
        </p:txBody>
      </p:sp>
      <p:pic>
        <p:nvPicPr>
          <p:cNvPr id="40" name="Picture 6" descr="D:\PPT help files\Images\ThinkstockPhotos-519503876.jpg"/>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t="13555" b="20930"/>
          <a:stretch/>
        </p:blipFill>
        <p:spPr bwMode="auto">
          <a:xfrm>
            <a:off x="4450737" y="4109544"/>
            <a:ext cx="3295463" cy="105139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6" descr="Image result for smart builfings"/>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383469" y="4109544"/>
            <a:ext cx="3216267" cy="1051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4990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olo 2">
            <a:extLst>
              <a:ext uri="{FF2B5EF4-FFF2-40B4-BE49-F238E27FC236}">
                <a16:creationId xmlns:a16="http://schemas.microsoft.com/office/drawing/2014/main" id="{69C3ACCE-41C0-5445-8082-B351F751873A}"/>
              </a:ext>
            </a:extLst>
          </p:cNvPr>
          <p:cNvSpPr>
            <a:spLocks noGrp="1"/>
          </p:cNvSpPr>
          <p:nvPr>
            <p:ph type="title" idx="4294967295"/>
          </p:nvPr>
        </p:nvSpPr>
        <p:spPr>
          <a:xfrm>
            <a:off x="266257" y="222148"/>
            <a:ext cx="11647843" cy="1035051"/>
          </a:xfrm>
        </p:spPr>
        <p:txBody>
          <a:bodyPr>
            <a:normAutofit/>
          </a:bodyPr>
          <a:lstStyle/>
          <a:p>
            <a:r>
              <a:rPr lang="it-IT" sz="1867" dirty="0">
                <a:latin typeface="+mn-lt"/>
              </a:rPr>
              <a:t>Remote working: POTENTIAL IMPLICATIONS </a:t>
            </a:r>
            <a:r>
              <a:rPr lang="en-US" sz="1867" dirty="0">
                <a:latin typeface="+mn-lt"/>
              </a:rPr>
              <a:t>for ORGANIZATIONS</a:t>
            </a:r>
            <a:br>
              <a:rPr lang="en-US" sz="1867" dirty="0">
                <a:latin typeface="+mn-lt"/>
              </a:rPr>
            </a:br>
            <a:r>
              <a:rPr lang="en-US" sz="1200" b="0" dirty="0">
                <a:latin typeface="+mn-lt"/>
              </a:rPr>
              <a:t>work from home is expected to have far reaching consequences leading to tectonic shifts in organizational policies, investments, technology adoption, and operational efficiency</a:t>
            </a:r>
            <a:br>
              <a:rPr lang="en-US" sz="1867" dirty="0">
                <a:latin typeface="+mn-lt"/>
              </a:rPr>
            </a:br>
            <a:endParaRPr lang="x-none" sz="1867" dirty="0">
              <a:latin typeface="+mn-lt"/>
            </a:endParaRPr>
          </a:p>
        </p:txBody>
      </p:sp>
      <p:sp>
        <p:nvSpPr>
          <p:cNvPr id="83" name="TextBox 82"/>
          <p:cNvSpPr txBox="1"/>
          <p:nvPr/>
        </p:nvSpPr>
        <p:spPr>
          <a:xfrm>
            <a:off x="352623" y="4426552"/>
            <a:ext cx="1889760" cy="250441"/>
          </a:xfrm>
          <a:prstGeom prst="rect">
            <a:avLst/>
          </a:prstGeom>
          <a:solidFill>
            <a:schemeClr val="accent2"/>
          </a:solidFill>
          <a:ln w="9525" cap="flat" cmpd="sng" algn="ctr">
            <a:noFill/>
            <a:prstDash val="solid"/>
          </a:ln>
          <a:effectLst/>
        </p:spPr>
        <p:txBody>
          <a:bodyPr lIns="121852" tIns="60927" rIns="121852" bIns="60927" anchor="ctr"/>
          <a:lstStyle>
            <a:defPPr>
              <a:defRPr lang="en-US"/>
            </a:defPPr>
            <a:lvl1pPr marR="0" lvl="0" indent="0" fontAlgn="base">
              <a:lnSpc>
                <a:spcPct val="100000"/>
              </a:lnSpc>
              <a:spcBef>
                <a:spcPct val="0"/>
              </a:spcBef>
              <a:spcAft>
                <a:spcPct val="0"/>
              </a:spcAft>
              <a:buClrTx/>
              <a:buSzTx/>
              <a:buFontTx/>
              <a:buNone/>
              <a:tabLst/>
              <a:defRPr kumimoji="0" sz="1600" b="1" i="0" u="none" strike="noStrike" kern="0" cap="none" spc="0" normalizeH="0" baseline="0">
                <a:ln>
                  <a:noFill/>
                </a:ln>
                <a:solidFill>
                  <a:srgbClr val="FFFFFF"/>
                </a:solidFill>
                <a:effectLst/>
                <a:uLnTx/>
                <a:uFillTx/>
                <a:latin typeface="Arial" pitchFamily="34" charset="0"/>
                <a:cs typeface="Arial" pitchFamily="34" charset="0"/>
              </a:defRPr>
            </a:lvl1pPr>
          </a:lstStyle>
          <a:p>
            <a:pPr algn="ctr" defTabSz="1218764">
              <a:defRPr/>
            </a:pPr>
            <a:endParaRPr lang="en-US" sz="1333" dirty="0">
              <a:latin typeface="+mn-lt"/>
            </a:endParaRPr>
          </a:p>
        </p:txBody>
      </p:sp>
      <p:sp>
        <p:nvSpPr>
          <p:cNvPr id="84" name="TextBox 83"/>
          <p:cNvSpPr txBox="1"/>
          <p:nvPr/>
        </p:nvSpPr>
        <p:spPr>
          <a:xfrm>
            <a:off x="2276521" y="4150453"/>
            <a:ext cx="1889760" cy="250441"/>
          </a:xfrm>
          <a:prstGeom prst="rect">
            <a:avLst/>
          </a:prstGeom>
          <a:solidFill>
            <a:schemeClr val="accent2"/>
          </a:solidFill>
          <a:ln w="9525" cap="flat" cmpd="sng" algn="ctr">
            <a:noFill/>
            <a:prstDash val="solid"/>
          </a:ln>
          <a:effectLst/>
        </p:spPr>
        <p:txBody>
          <a:bodyPr lIns="121852" tIns="60927" rIns="121852" bIns="60927" anchor="ctr"/>
          <a:lstStyle>
            <a:defPPr>
              <a:defRPr lang="en-US"/>
            </a:defPPr>
            <a:lvl1pPr marR="0" lvl="0" indent="0" fontAlgn="base">
              <a:lnSpc>
                <a:spcPct val="100000"/>
              </a:lnSpc>
              <a:spcBef>
                <a:spcPct val="0"/>
              </a:spcBef>
              <a:spcAft>
                <a:spcPct val="0"/>
              </a:spcAft>
              <a:buClrTx/>
              <a:buSzTx/>
              <a:buFontTx/>
              <a:buNone/>
              <a:tabLst/>
              <a:defRPr kumimoji="0" sz="1600" b="1" i="0" u="none" strike="noStrike" kern="0" cap="none" spc="0" normalizeH="0" baseline="0">
                <a:ln>
                  <a:noFill/>
                </a:ln>
                <a:solidFill>
                  <a:srgbClr val="FFFFFF"/>
                </a:solidFill>
                <a:effectLst/>
                <a:uLnTx/>
                <a:uFillTx/>
                <a:latin typeface="Arial" pitchFamily="34" charset="0"/>
                <a:cs typeface="Arial" pitchFamily="34" charset="0"/>
              </a:defRPr>
            </a:lvl1pPr>
          </a:lstStyle>
          <a:p>
            <a:pPr algn="ctr" defTabSz="1218764">
              <a:defRPr/>
            </a:pPr>
            <a:endParaRPr lang="en-US" sz="1333" dirty="0">
              <a:latin typeface="+mn-lt"/>
            </a:endParaRPr>
          </a:p>
        </p:txBody>
      </p:sp>
      <p:sp>
        <p:nvSpPr>
          <p:cNvPr id="85" name="TextBox 84"/>
          <p:cNvSpPr txBox="1"/>
          <p:nvPr/>
        </p:nvSpPr>
        <p:spPr>
          <a:xfrm>
            <a:off x="4200419" y="3648389"/>
            <a:ext cx="1889760" cy="250441"/>
          </a:xfrm>
          <a:prstGeom prst="rect">
            <a:avLst/>
          </a:prstGeom>
          <a:solidFill>
            <a:schemeClr val="accent2"/>
          </a:solidFill>
          <a:ln w="9525" cap="flat" cmpd="sng" algn="ctr">
            <a:noFill/>
            <a:prstDash val="solid"/>
          </a:ln>
          <a:effectLst/>
        </p:spPr>
        <p:txBody>
          <a:bodyPr lIns="121852" tIns="60927" rIns="121852" bIns="60927" anchor="ctr"/>
          <a:lstStyle>
            <a:defPPr>
              <a:defRPr lang="en-US"/>
            </a:defPPr>
            <a:lvl1pPr marR="0" lvl="0" indent="0" fontAlgn="base">
              <a:lnSpc>
                <a:spcPct val="100000"/>
              </a:lnSpc>
              <a:spcBef>
                <a:spcPct val="0"/>
              </a:spcBef>
              <a:spcAft>
                <a:spcPct val="0"/>
              </a:spcAft>
              <a:buClrTx/>
              <a:buSzTx/>
              <a:buFontTx/>
              <a:buNone/>
              <a:tabLst/>
              <a:defRPr kumimoji="0" sz="1600" b="1" i="0" u="none" strike="noStrike" kern="0" cap="none" spc="0" normalizeH="0" baseline="0">
                <a:ln>
                  <a:noFill/>
                </a:ln>
                <a:solidFill>
                  <a:srgbClr val="FFFFFF"/>
                </a:solidFill>
                <a:effectLst/>
                <a:uLnTx/>
                <a:uFillTx/>
                <a:latin typeface="Arial" pitchFamily="34" charset="0"/>
                <a:cs typeface="Arial" pitchFamily="34" charset="0"/>
              </a:defRPr>
            </a:lvl1pPr>
          </a:lstStyle>
          <a:p>
            <a:pPr algn="ctr" defTabSz="1218764">
              <a:defRPr/>
            </a:pPr>
            <a:endParaRPr lang="en-US" sz="1333" dirty="0">
              <a:latin typeface="+mn-lt"/>
            </a:endParaRPr>
          </a:p>
        </p:txBody>
      </p:sp>
      <p:sp>
        <p:nvSpPr>
          <p:cNvPr id="86" name="TextBox 85"/>
          <p:cNvSpPr txBox="1"/>
          <p:nvPr/>
        </p:nvSpPr>
        <p:spPr>
          <a:xfrm>
            <a:off x="6124315" y="3134777"/>
            <a:ext cx="1889760" cy="250441"/>
          </a:xfrm>
          <a:prstGeom prst="rect">
            <a:avLst/>
          </a:prstGeom>
          <a:solidFill>
            <a:schemeClr val="accent2"/>
          </a:solidFill>
          <a:ln w="9525" cap="flat" cmpd="sng" algn="ctr">
            <a:noFill/>
            <a:prstDash val="solid"/>
          </a:ln>
          <a:effectLst/>
        </p:spPr>
        <p:txBody>
          <a:bodyPr lIns="121852" tIns="60927" rIns="121852" bIns="60927" anchor="ctr"/>
          <a:lstStyle>
            <a:defPPr>
              <a:defRPr lang="en-US"/>
            </a:defPPr>
            <a:lvl1pPr marR="0" lvl="0" indent="0" fontAlgn="base">
              <a:lnSpc>
                <a:spcPct val="100000"/>
              </a:lnSpc>
              <a:spcBef>
                <a:spcPct val="0"/>
              </a:spcBef>
              <a:spcAft>
                <a:spcPct val="0"/>
              </a:spcAft>
              <a:buClrTx/>
              <a:buSzTx/>
              <a:buFontTx/>
              <a:buNone/>
              <a:tabLst/>
              <a:defRPr kumimoji="0" sz="1600" b="1" i="0" u="none" strike="noStrike" kern="0" cap="none" spc="0" normalizeH="0" baseline="0">
                <a:ln>
                  <a:noFill/>
                </a:ln>
                <a:solidFill>
                  <a:srgbClr val="FFFFFF"/>
                </a:solidFill>
                <a:effectLst/>
                <a:uLnTx/>
                <a:uFillTx/>
                <a:latin typeface="Arial" pitchFamily="34" charset="0"/>
                <a:cs typeface="Arial" pitchFamily="34" charset="0"/>
              </a:defRPr>
            </a:lvl1pPr>
          </a:lstStyle>
          <a:p>
            <a:pPr algn="ctr" defTabSz="1218764">
              <a:defRPr/>
            </a:pPr>
            <a:endParaRPr lang="en-US" sz="1333" dirty="0">
              <a:latin typeface="+mn-lt"/>
            </a:endParaRPr>
          </a:p>
        </p:txBody>
      </p:sp>
      <p:sp>
        <p:nvSpPr>
          <p:cNvPr id="87" name="TextBox 86"/>
          <p:cNvSpPr txBox="1"/>
          <p:nvPr/>
        </p:nvSpPr>
        <p:spPr>
          <a:xfrm>
            <a:off x="2276521" y="4400881"/>
            <a:ext cx="1889760" cy="1295273"/>
          </a:xfrm>
          <a:prstGeom prst="rect">
            <a:avLst/>
          </a:prstGeom>
          <a:solidFill>
            <a:srgbClr val="EBF3FB"/>
          </a:solidFill>
        </p:spPr>
        <p:txBody>
          <a:bodyPr wrap="square" lIns="121852" tIns="121852" rIns="121852" bIns="121852" rtlCol="0" anchor="t">
            <a:noAutofit/>
          </a:bodyPr>
          <a:lstStyle/>
          <a:p>
            <a:pPr algn="ctr" defTabSz="1218764"/>
            <a:r>
              <a:rPr lang="en-US" sz="1333" kern="0" dirty="0">
                <a:solidFill>
                  <a:srgbClr val="000000"/>
                </a:solidFill>
              </a:rPr>
              <a:t>Onsite Vs. Offsite Employee split to be more skewed towards offsite</a:t>
            </a:r>
          </a:p>
        </p:txBody>
      </p:sp>
      <p:sp>
        <p:nvSpPr>
          <p:cNvPr id="88" name="TextBox 87"/>
          <p:cNvSpPr txBox="1"/>
          <p:nvPr/>
        </p:nvSpPr>
        <p:spPr>
          <a:xfrm>
            <a:off x="4200419" y="3898820"/>
            <a:ext cx="1889760" cy="1797259"/>
          </a:xfrm>
          <a:prstGeom prst="rect">
            <a:avLst/>
          </a:prstGeom>
          <a:solidFill>
            <a:schemeClr val="accent3">
              <a:lumMod val="20000"/>
              <a:lumOff val="80000"/>
            </a:schemeClr>
          </a:solidFill>
        </p:spPr>
        <p:txBody>
          <a:bodyPr wrap="square" lIns="121852" tIns="121852" rIns="121852" bIns="121852" rtlCol="0" anchor="t">
            <a:noAutofit/>
          </a:bodyPr>
          <a:lstStyle>
            <a:defPPr>
              <a:defRPr lang="x-none"/>
            </a:defPPr>
            <a:lvl1pPr algn="ctr" defTabSz="1218794">
              <a:defRPr sz="1500" kern="0">
                <a:solidFill>
                  <a:srgbClr val="000000"/>
                </a:solidFill>
                <a:latin typeface="Arial" pitchFamily="34" charset="0"/>
                <a:cs typeface="Arial" pitchFamily="34" charset="0"/>
              </a:defRPr>
            </a:lvl1pPr>
          </a:lstStyle>
          <a:p>
            <a:endParaRPr lang="en-US" sz="1600" dirty="0">
              <a:latin typeface="+mn-lt"/>
            </a:endParaRPr>
          </a:p>
          <a:p>
            <a:r>
              <a:rPr lang="en-US" sz="1600" dirty="0">
                <a:latin typeface="+mn-lt"/>
              </a:rPr>
              <a:t>Adoption of new technologies that enable remote working </a:t>
            </a:r>
          </a:p>
        </p:txBody>
      </p:sp>
      <p:sp>
        <p:nvSpPr>
          <p:cNvPr id="89" name="TextBox 88"/>
          <p:cNvSpPr txBox="1"/>
          <p:nvPr/>
        </p:nvSpPr>
        <p:spPr>
          <a:xfrm>
            <a:off x="6124315" y="3385126"/>
            <a:ext cx="1889760" cy="2310949"/>
          </a:xfrm>
          <a:prstGeom prst="rect">
            <a:avLst/>
          </a:prstGeom>
          <a:solidFill>
            <a:schemeClr val="accent2">
              <a:lumMod val="20000"/>
              <a:lumOff val="80000"/>
            </a:schemeClr>
          </a:solidFill>
        </p:spPr>
        <p:txBody>
          <a:bodyPr wrap="square" lIns="121852" tIns="121852" rIns="121852" bIns="121852" rtlCol="0" anchor="t">
            <a:noAutofit/>
          </a:bodyPr>
          <a:lstStyle>
            <a:defPPr>
              <a:defRPr lang="x-none"/>
            </a:defPPr>
            <a:lvl1pPr algn="ctr" defTabSz="1218794">
              <a:defRPr sz="1500">
                <a:solidFill>
                  <a:srgbClr val="000000"/>
                </a:solidFill>
                <a:latin typeface="Arial" pitchFamily="34" charset="0"/>
                <a:cs typeface="Arial" pitchFamily="34" charset="0"/>
              </a:defRPr>
            </a:lvl1pPr>
          </a:lstStyle>
          <a:p>
            <a:endParaRPr lang="en-US" sz="1600" dirty="0">
              <a:latin typeface="+mn-lt"/>
            </a:endParaRPr>
          </a:p>
          <a:p>
            <a:endParaRPr lang="en-US" sz="1600" dirty="0">
              <a:latin typeface="+mn-lt"/>
            </a:endParaRPr>
          </a:p>
          <a:p>
            <a:r>
              <a:rPr lang="en-US" sz="1600" dirty="0">
                <a:latin typeface="+mn-lt"/>
              </a:rPr>
              <a:t>Reduction in mobility (commuting, general travel) requirements for employees</a:t>
            </a:r>
          </a:p>
        </p:txBody>
      </p:sp>
      <p:sp>
        <p:nvSpPr>
          <p:cNvPr id="90" name="TextBox 89"/>
          <p:cNvSpPr txBox="1"/>
          <p:nvPr/>
        </p:nvSpPr>
        <p:spPr>
          <a:xfrm>
            <a:off x="8048213" y="2717376"/>
            <a:ext cx="1889760" cy="250441"/>
          </a:xfrm>
          <a:prstGeom prst="rect">
            <a:avLst/>
          </a:prstGeom>
          <a:solidFill>
            <a:schemeClr val="accent2"/>
          </a:solidFill>
          <a:ln w="9525" cap="flat" cmpd="sng" algn="ctr">
            <a:noFill/>
            <a:prstDash val="solid"/>
          </a:ln>
          <a:effectLst/>
        </p:spPr>
        <p:txBody>
          <a:bodyPr lIns="121852" tIns="60927" rIns="121852" bIns="60927" anchor="ctr"/>
          <a:lstStyle>
            <a:defPPr>
              <a:defRPr lang="en-US"/>
            </a:defPPr>
            <a:lvl1pPr marR="0" lvl="0" indent="0" fontAlgn="base">
              <a:lnSpc>
                <a:spcPct val="100000"/>
              </a:lnSpc>
              <a:spcBef>
                <a:spcPct val="0"/>
              </a:spcBef>
              <a:spcAft>
                <a:spcPct val="0"/>
              </a:spcAft>
              <a:buClrTx/>
              <a:buSzTx/>
              <a:buFontTx/>
              <a:buNone/>
              <a:tabLst/>
              <a:defRPr kumimoji="0" sz="1600" b="1" i="0" u="none" strike="noStrike" kern="0" cap="none" spc="0" normalizeH="0" baseline="0">
                <a:ln>
                  <a:noFill/>
                </a:ln>
                <a:solidFill>
                  <a:srgbClr val="FFFFFF"/>
                </a:solidFill>
                <a:effectLst/>
                <a:uLnTx/>
                <a:uFillTx/>
                <a:latin typeface="Arial" pitchFamily="34" charset="0"/>
                <a:cs typeface="Arial" pitchFamily="34" charset="0"/>
              </a:defRPr>
            </a:lvl1pPr>
          </a:lstStyle>
          <a:p>
            <a:pPr algn="ctr" defTabSz="1218764">
              <a:defRPr/>
            </a:pPr>
            <a:endParaRPr lang="en-US" sz="1333" dirty="0">
              <a:latin typeface="+mn-lt"/>
            </a:endParaRPr>
          </a:p>
        </p:txBody>
      </p:sp>
      <p:sp>
        <p:nvSpPr>
          <p:cNvPr id="91" name="TextBox 90"/>
          <p:cNvSpPr txBox="1"/>
          <p:nvPr/>
        </p:nvSpPr>
        <p:spPr>
          <a:xfrm>
            <a:off x="8048213" y="2967732"/>
            <a:ext cx="1889760" cy="2728349"/>
          </a:xfrm>
          <a:prstGeom prst="rect">
            <a:avLst/>
          </a:prstGeom>
          <a:solidFill>
            <a:schemeClr val="accent2">
              <a:lumMod val="40000"/>
              <a:lumOff val="60000"/>
            </a:schemeClr>
          </a:solidFill>
        </p:spPr>
        <p:txBody>
          <a:bodyPr wrap="square" lIns="121852" tIns="121852" rIns="121852" bIns="121852" rtlCol="0" anchor="t">
            <a:noAutofit/>
          </a:bodyPr>
          <a:lstStyle>
            <a:defPPr>
              <a:defRPr lang="x-none"/>
            </a:defPPr>
            <a:lvl1pPr algn="ctr" defTabSz="1218794">
              <a:defRPr sz="1500" kern="0">
                <a:solidFill>
                  <a:srgbClr val="000000"/>
                </a:solidFill>
                <a:latin typeface="Arial" pitchFamily="34" charset="0"/>
                <a:cs typeface="Arial" pitchFamily="34" charset="0"/>
              </a:defRPr>
            </a:lvl1pPr>
          </a:lstStyle>
          <a:p>
            <a:endParaRPr lang="en-US" sz="1600" dirty="0">
              <a:latin typeface="+mn-lt"/>
            </a:endParaRPr>
          </a:p>
          <a:p>
            <a:endParaRPr lang="en-US" sz="1600" dirty="0">
              <a:latin typeface="+mn-lt"/>
            </a:endParaRPr>
          </a:p>
          <a:p>
            <a:r>
              <a:rPr lang="en-US" sz="1600" dirty="0">
                <a:latin typeface="+mn-lt"/>
              </a:rPr>
              <a:t>Decline in real estate requirement – New offices could be set up in suburbs</a:t>
            </a:r>
          </a:p>
        </p:txBody>
      </p:sp>
      <p:sp>
        <p:nvSpPr>
          <p:cNvPr id="92" name="TextBox 91"/>
          <p:cNvSpPr txBox="1"/>
          <p:nvPr/>
        </p:nvSpPr>
        <p:spPr>
          <a:xfrm>
            <a:off x="9972111" y="2299976"/>
            <a:ext cx="1889760" cy="250441"/>
          </a:xfrm>
          <a:prstGeom prst="rect">
            <a:avLst/>
          </a:prstGeom>
          <a:solidFill>
            <a:schemeClr val="accent2"/>
          </a:solidFill>
          <a:ln w="9525" cap="flat" cmpd="sng" algn="ctr">
            <a:noFill/>
            <a:prstDash val="solid"/>
          </a:ln>
          <a:effectLst/>
        </p:spPr>
        <p:txBody>
          <a:bodyPr lIns="121852" tIns="60927" rIns="121852" bIns="60927" anchor="ctr"/>
          <a:lstStyle>
            <a:defPPr>
              <a:defRPr lang="en-US"/>
            </a:defPPr>
            <a:lvl1pPr marR="0" lvl="0" indent="0" fontAlgn="base">
              <a:lnSpc>
                <a:spcPct val="100000"/>
              </a:lnSpc>
              <a:spcBef>
                <a:spcPct val="0"/>
              </a:spcBef>
              <a:spcAft>
                <a:spcPct val="0"/>
              </a:spcAft>
              <a:buClrTx/>
              <a:buSzTx/>
              <a:buFontTx/>
              <a:buNone/>
              <a:tabLst/>
              <a:defRPr kumimoji="0" sz="1600" b="1" i="0" u="none" strike="noStrike" kern="0" cap="none" spc="0" normalizeH="0" baseline="0">
                <a:ln>
                  <a:noFill/>
                </a:ln>
                <a:solidFill>
                  <a:srgbClr val="FFFFFF"/>
                </a:solidFill>
                <a:effectLst/>
                <a:uLnTx/>
                <a:uFillTx/>
                <a:latin typeface="Arial" pitchFamily="34" charset="0"/>
                <a:cs typeface="Arial" pitchFamily="34" charset="0"/>
              </a:defRPr>
            </a:lvl1pPr>
          </a:lstStyle>
          <a:p>
            <a:pPr algn="ctr" defTabSz="1218764">
              <a:defRPr/>
            </a:pPr>
            <a:endParaRPr lang="en-US" sz="1333" dirty="0">
              <a:latin typeface="+mn-lt"/>
            </a:endParaRPr>
          </a:p>
        </p:txBody>
      </p:sp>
      <p:sp>
        <p:nvSpPr>
          <p:cNvPr id="93" name="TextBox 92"/>
          <p:cNvSpPr txBox="1"/>
          <p:nvPr/>
        </p:nvSpPr>
        <p:spPr>
          <a:xfrm>
            <a:off x="352623" y="4676958"/>
            <a:ext cx="1889760" cy="1019175"/>
          </a:xfrm>
          <a:prstGeom prst="rect">
            <a:avLst/>
          </a:prstGeom>
          <a:solidFill>
            <a:srgbClr val="F7F9FB"/>
          </a:solidFill>
        </p:spPr>
        <p:txBody>
          <a:bodyPr wrap="square" lIns="121852" tIns="121852" rIns="121852" bIns="121852" rtlCol="0" anchor="t">
            <a:noAutofit/>
          </a:bodyPr>
          <a:lstStyle/>
          <a:p>
            <a:pPr algn="ctr" defTabSz="1218764"/>
            <a:r>
              <a:rPr lang="en-US" sz="1333" dirty="0">
                <a:solidFill>
                  <a:srgbClr val="000000"/>
                </a:solidFill>
              </a:rPr>
              <a:t>Shift towards automating operational processes</a:t>
            </a:r>
          </a:p>
        </p:txBody>
      </p:sp>
      <p:sp>
        <p:nvSpPr>
          <p:cNvPr id="94" name="TextBox 93"/>
          <p:cNvSpPr txBox="1"/>
          <p:nvPr/>
        </p:nvSpPr>
        <p:spPr>
          <a:xfrm>
            <a:off x="9972111" y="2550338"/>
            <a:ext cx="1889760" cy="3145751"/>
          </a:xfrm>
          <a:prstGeom prst="rect">
            <a:avLst/>
          </a:prstGeom>
          <a:solidFill>
            <a:schemeClr val="accent2">
              <a:lumMod val="60000"/>
              <a:lumOff val="40000"/>
            </a:schemeClr>
          </a:solidFill>
        </p:spPr>
        <p:txBody>
          <a:bodyPr wrap="square" lIns="121852" tIns="121852" rIns="121852" bIns="121852" rtlCol="0" anchor="t">
            <a:noAutofit/>
          </a:bodyPr>
          <a:lstStyle>
            <a:defPPr>
              <a:defRPr lang="x-none"/>
            </a:defPPr>
            <a:lvl1pPr algn="ctr" defTabSz="1218794">
              <a:defRPr sz="1500">
                <a:solidFill>
                  <a:srgbClr val="000000"/>
                </a:solidFill>
                <a:latin typeface="Arial" pitchFamily="34" charset="0"/>
                <a:cs typeface="Arial" pitchFamily="34" charset="0"/>
              </a:defRPr>
            </a:lvl1pPr>
          </a:lstStyle>
          <a:p>
            <a:endParaRPr lang="en-US" sz="1600" dirty="0">
              <a:latin typeface="+mn-lt"/>
            </a:endParaRPr>
          </a:p>
          <a:p>
            <a:endParaRPr lang="en-US" sz="1600" dirty="0">
              <a:latin typeface="+mn-lt"/>
            </a:endParaRPr>
          </a:p>
          <a:p>
            <a:r>
              <a:rPr lang="en-US" sz="1600" dirty="0">
                <a:latin typeface="+mn-lt"/>
              </a:rPr>
              <a:t>Expat employees who are well positioned for a remote role could be relocated to home country</a:t>
            </a:r>
          </a:p>
        </p:txBody>
      </p:sp>
      <p:sp>
        <p:nvSpPr>
          <p:cNvPr id="95" name="TextBox 94"/>
          <p:cNvSpPr txBox="1"/>
          <p:nvPr/>
        </p:nvSpPr>
        <p:spPr>
          <a:xfrm>
            <a:off x="347133" y="5945992"/>
            <a:ext cx="11509248" cy="372089"/>
          </a:xfrm>
          <a:prstGeom prst="rect">
            <a:avLst/>
          </a:prstGeom>
          <a:solidFill>
            <a:schemeClr val="accent2"/>
          </a:solidFill>
        </p:spPr>
        <p:txBody>
          <a:bodyPr wrap="square" lIns="121852" tIns="60927" rIns="121852" bIns="60927" rtlCol="0" anchor="ctr">
            <a:noAutofit/>
          </a:bodyPr>
          <a:lstStyle/>
          <a:p>
            <a:pPr algn="ctr" defTabSz="1218764">
              <a:defRPr/>
            </a:pPr>
            <a:r>
              <a:rPr lang="en-US" sz="1333" kern="0" dirty="0">
                <a:solidFill>
                  <a:srgbClr val="FFFFFF"/>
                </a:solidFill>
              </a:rPr>
              <a:t>Understanding the 2 “W’s” of Remote Working – “Who” &amp; “What” will be impacted?</a:t>
            </a:r>
          </a:p>
        </p:txBody>
      </p:sp>
      <p:pic>
        <p:nvPicPr>
          <p:cNvPr id="100" name="Picture 6"/>
          <p:cNvPicPr preferRelativeResize="0">
            <a:picLocks noChangeArrowheads="1"/>
          </p:cNvPicPr>
          <p:nvPr/>
        </p:nvPicPr>
        <p:blipFill>
          <a:blip r:embed="rId3" cstate="email">
            <a:duotone>
              <a:srgbClr val="517496">
                <a:shade val="45000"/>
                <a:satMod val="135000"/>
              </a:srgbClr>
              <a:prstClr val="white"/>
            </a:duotone>
            <a:extLst>
              <a:ext uri="{28A0092B-C50C-407E-A947-70E740481C1C}">
                <a14:useLocalDpi xmlns:a14="http://schemas.microsoft.com/office/drawing/2010/main" val="0"/>
              </a:ext>
            </a:extLst>
          </a:blip>
          <a:stretch>
            <a:fillRect/>
          </a:stretch>
        </p:blipFill>
        <p:spPr bwMode="auto">
          <a:xfrm>
            <a:off x="6382781" y="1977158"/>
            <a:ext cx="1338307" cy="1146348"/>
          </a:xfrm>
          <a:prstGeom prst="rect">
            <a:avLst/>
          </a:prstGeom>
          <a:noFill/>
          <a:ln>
            <a:noFill/>
          </a:ln>
        </p:spPr>
      </p:pic>
      <p:grpSp>
        <p:nvGrpSpPr>
          <p:cNvPr id="102" name="Group 101"/>
          <p:cNvGrpSpPr/>
          <p:nvPr/>
        </p:nvGrpSpPr>
        <p:grpSpPr>
          <a:xfrm rot="10800000">
            <a:off x="2574603" y="5791622"/>
            <a:ext cx="7054308" cy="107951"/>
            <a:chOff x="457200" y="3175001"/>
            <a:chExt cx="9403294" cy="143934"/>
          </a:xfrm>
          <a:solidFill>
            <a:schemeClr val="accent2"/>
          </a:solidFill>
        </p:grpSpPr>
        <p:sp>
          <p:nvSpPr>
            <p:cNvPr id="103" name="Down Arrow 102"/>
            <p:cNvSpPr/>
            <p:nvPr/>
          </p:nvSpPr>
          <p:spPr>
            <a:xfrm>
              <a:off x="4572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04" name="Down Arrow 103"/>
            <p:cNvSpPr/>
            <p:nvPr/>
          </p:nvSpPr>
          <p:spPr>
            <a:xfrm>
              <a:off x="6627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05" name="Down Arrow 104"/>
            <p:cNvSpPr/>
            <p:nvPr/>
          </p:nvSpPr>
          <p:spPr>
            <a:xfrm>
              <a:off x="8683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06" name="Down Arrow 105"/>
            <p:cNvSpPr/>
            <p:nvPr/>
          </p:nvSpPr>
          <p:spPr>
            <a:xfrm>
              <a:off x="10739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07" name="Down Arrow 106"/>
            <p:cNvSpPr/>
            <p:nvPr/>
          </p:nvSpPr>
          <p:spPr>
            <a:xfrm>
              <a:off x="12795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08" name="Down Arrow 107"/>
            <p:cNvSpPr/>
            <p:nvPr/>
          </p:nvSpPr>
          <p:spPr>
            <a:xfrm>
              <a:off x="14850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09" name="Down Arrow 108"/>
            <p:cNvSpPr/>
            <p:nvPr/>
          </p:nvSpPr>
          <p:spPr>
            <a:xfrm>
              <a:off x="16906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0" name="Down Arrow 109"/>
            <p:cNvSpPr/>
            <p:nvPr/>
          </p:nvSpPr>
          <p:spPr>
            <a:xfrm>
              <a:off x="18962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1" name="Down Arrow 110"/>
            <p:cNvSpPr/>
            <p:nvPr/>
          </p:nvSpPr>
          <p:spPr>
            <a:xfrm>
              <a:off x="21018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2" name="Down Arrow 111"/>
            <p:cNvSpPr/>
            <p:nvPr/>
          </p:nvSpPr>
          <p:spPr>
            <a:xfrm>
              <a:off x="23073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3" name="Down Arrow 112"/>
            <p:cNvSpPr/>
            <p:nvPr/>
          </p:nvSpPr>
          <p:spPr>
            <a:xfrm>
              <a:off x="25129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4" name="Down Arrow 113"/>
            <p:cNvSpPr/>
            <p:nvPr/>
          </p:nvSpPr>
          <p:spPr>
            <a:xfrm>
              <a:off x="27185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5" name="Down Arrow 114"/>
            <p:cNvSpPr/>
            <p:nvPr/>
          </p:nvSpPr>
          <p:spPr>
            <a:xfrm>
              <a:off x="29241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6" name="Down Arrow 115"/>
            <p:cNvSpPr/>
            <p:nvPr/>
          </p:nvSpPr>
          <p:spPr>
            <a:xfrm>
              <a:off x="31296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7" name="Down Arrow 116"/>
            <p:cNvSpPr/>
            <p:nvPr/>
          </p:nvSpPr>
          <p:spPr>
            <a:xfrm>
              <a:off x="33352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8" name="Down Arrow 117"/>
            <p:cNvSpPr/>
            <p:nvPr/>
          </p:nvSpPr>
          <p:spPr>
            <a:xfrm>
              <a:off x="35408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19" name="Down Arrow 118"/>
            <p:cNvSpPr/>
            <p:nvPr/>
          </p:nvSpPr>
          <p:spPr>
            <a:xfrm>
              <a:off x="37464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0" name="Down Arrow 119"/>
            <p:cNvSpPr/>
            <p:nvPr/>
          </p:nvSpPr>
          <p:spPr>
            <a:xfrm>
              <a:off x="39519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1" name="Down Arrow 120"/>
            <p:cNvSpPr/>
            <p:nvPr/>
          </p:nvSpPr>
          <p:spPr>
            <a:xfrm>
              <a:off x="41575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2" name="Down Arrow 121"/>
            <p:cNvSpPr/>
            <p:nvPr/>
          </p:nvSpPr>
          <p:spPr>
            <a:xfrm>
              <a:off x="43631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3" name="Down Arrow 122"/>
            <p:cNvSpPr/>
            <p:nvPr/>
          </p:nvSpPr>
          <p:spPr>
            <a:xfrm>
              <a:off x="45687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4" name="Down Arrow 123"/>
            <p:cNvSpPr/>
            <p:nvPr/>
          </p:nvSpPr>
          <p:spPr>
            <a:xfrm>
              <a:off x="47742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5" name="Down Arrow 124"/>
            <p:cNvSpPr/>
            <p:nvPr/>
          </p:nvSpPr>
          <p:spPr>
            <a:xfrm>
              <a:off x="49798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6" name="Down Arrow 125"/>
            <p:cNvSpPr/>
            <p:nvPr/>
          </p:nvSpPr>
          <p:spPr>
            <a:xfrm>
              <a:off x="51854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7" name="Down Arrow 126"/>
            <p:cNvSpPr/>
            <p:nvPr/>
          </p:nvSpPr>
          <p:spPr>
            <a:xfrm>
              <a:off x="53910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8" name="Down Arrow 127"/>
            <p:cNvSpPr/>
            <p:nvPr/>
          </p:nvSpPr>
          <p:spPr>
            <a:xfrm>
              <a:off x="55965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29" name="Down Arrow 128"/>
            <p:cNvSpPr/>
            <p:nvPr/>
          </p:nvSpPr>
          <p:spPr>
            <a:xfrm>
              <a:off x="58021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0" name="Down Arrow 129"/>
            <p:cNvSpPr/>
            <p:nvPr/>
          </p:nvSpPr>
          <p:spPr>
            <a:xfrm>
              <a:off x="60077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1" name="Down Arrow 130"/>
            <p:cNvSpPr/>
            <p:nvPr/>
          </p:nvSpPr>
          <p:spPr>
            <a:xfrm>
              <a:off x="62133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2" name="Down Arrow 131"/>
            <p:cNvSpPr/>
            <p:nvPr/>
          </p:nvSpPr>
          <p:spPr>
            <a:xfrm>
              <a:off x="64188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3" name="Down Arrow 132"/>
            <p:cNvSpPr/>
            <p:nvPr/>
          </p:nvSpPr>
          <p:spPr>
            <a:xfrm>
              <a:off x="66244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4" name="Down Arrow 133"/>
            <p:cNvSpPr/>
            <p:nvPr/>
          </p:nvSpPr>
          <p:spPr>
            <a:xfrm>
              <a:off x="68300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5" name="Down Arrow 134"/>
            <p:cNvSpPr/>
            <p:nvPr/>
          </p:nvSpPr>
          <p:spPr>
            <a:xfrm>
              <a:off x="70356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6" name="Down Arrow 135"/>
            <p:cNvSpPr/>
            <p:nvPr/>
          </p:nvSpPr>
          <p:spPr>
            <a:xfrm>
              <a:off x="72411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7" name="Down Arrow 136"/>
            <p:cNvSpPr/>
            <p:nvPr/>
          </p:nvSpPr>
          <p:spPr>
            <a:xfrm>
              <a:off x="74467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8" name="Down Arrow 137"/>
            <p:cNvSpPr/>
            <p:nvPr/>
          </p:nvSpPr>
          <p:spPr>
            <a:xfrm>
              <a:off x="76523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39" name="Down Arrow 138"/>
            <p:cNvSpPr/>
            <p:nvPr/>
          </p:nvSpPr>
          <p:spPr>
            <a:xfrm>
              <a:off x="78579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0" name="Down Arrow 139"/>
            <p:cNvSpPr/>
            <p:nvPr/>
          </p:nvSpPr>
          <p:spPr>
            <a:xfrm>
              <a:off x="80634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1" name="Down Arrow 140"/>
            <p:cNvSpPr/>
            <p:nvPr/>
          </p:nvSpPr>
          <p:spPr>
            <a:xfrm>
              <a:off x="82690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2" name="Down Arrow 141"/>
            <p:cNvSpPr/>
            <p:nvPr/>
          </p:nvSpPr>
          <p:spPr>
            <a:xfrm>
              <a:off x="84746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3" name="Down Arrow 142"/>
            <p:cNvSpPr/>
            <p:nvPr/>
          </p:nvSpPr>
          <p:spPr>
            <a:xfrm>
              <a:off x="86802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4" name="Down Arrow 143"/>
            <p:cNvSpPr/>
            <p:nvPr/>
          </p:nvSpPr>
          <p:spPr>
            <a:xfrm>
              <a:off x="888577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5" name="Down Arrow 144"/>
            <p:cNvSpPr/>
            <p:nvPr/>
          </p:nvSpPr>
          <p:spPr>
            <a:xfrm>
              <a:off x="909135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6" name="Down Arrow 145"/>
            <p:cNvSpPr/>
            <p:nvPr/>
          </p:nvSpPr>
          <p:spPr>
            <a:xfrm>
              <a:off x="9296925"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7" name="Down Arrow 146"/>
            <p:cNvSpPr/>
            <p:nvPr/>
          </p:nvSpPr>
          <p:spPr>
            <a:xfrm>
              <a:off x="9502500"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sp>
          <p:nvSpPr>
            <p:cNvPr id="148" name="Down Arrow 147"/>
            <p:cNvSpPr/>
            <p:nvPr/>
          </p:nvSpPr>
          <p:spPr>
            <a:xfrm>
              <a:off x="9708094" y="3175001"/>
              <a:ext cx="152400" cy="14393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667"/>
            </a:p>
          </p:txBody>
        </p:sp>
      </p:grpSp>
      <p:pic>
        <p:nvPicPr>
          <p:cNvPr id="20480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8762" y="3082498"/>
            <a:ext cx="1913623" cy="12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03"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200473" y="2299974"/>
            <a:ext cx="1879487" cy="12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04" name="Picture 4"/>
          <p:cNvPicPr>
            <a:picLocks noChangeAspect="1" noChangeArrowheads="1"/>
          </p:cNvPicPr>
          <p:nvPr/>
        </p:nvPicPr>
        <p:blipFill>
          <a:blip r:embed="rId6" cstate="email">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276537" y="2829151"/>
            <a:ext cx="1881639" cy="12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05"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024353" y="1352518"/>
            <a:ext cx="1913623" cy="12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06" name="Picture 6"/>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9948305" y="989087"/>
            <a:ext cx="1913623" cy="12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TextBox 69"/>
          <p:cNvSpPr txBox="1"/>
          <p:nvPr/>
        </p:nvSpPr>
        <p:spPr>
          <a:xfrm>
            <a:off x="5337106" y="6513604"/>
            <a:ext cx="4345191" cy="162191"/>
          </a:xfrm>
          <a:prstGeom prst="rect">
            <a:avLst/>
          </a:prstGeom>
          <a:noFill/>
        </p:spPr>
        <p:txBody>
          <a:bodyPr wrap="square" lIns="0" tIns="0" rIns="0" bIns="0" rtlCol="0" anchor="b">
            <a:noAutofit/>
          </a:bodyPr>
          <a:lstStyle/>
          <a:p>
            <a:pPr algn="r"/>
            <a:r>
              <a:rPr lang="en-US" sz="800" dirty="0"/>
              <a:t>Source: Frost &amp; Sullivan </a:t>
            </a:r>
          </a:p>
        </p:txBody>
      </p:sp>
      <p:sp>
        <p:nvSpPr>
          <p:cNvPr id="74" name="Rectangle 73"/>
          <p:cNvSpPr/>
          <p:nvPr/>
        </p:nvSpPr>
        <p:spPr>
          <a:xfrm>
            <a:off x="10468309" y="0"/>
            <a:ext cx="1723697" cy="252248"/>
          </a:xfrm>
          <a:prstGeom prst="rect">
            <a:avLst/>
          </a:prstGeom>
          <a:solidFill>
            <a:schemeClr val="accent2">
              <a:lumMod val="20000"/>
              <a:lumOff val="8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tx1"/>
                </a:solidFill>
                <a:cs typeface="Arial" pitchFamily="34" charset="0"/>
              </a:rPr>
              <a:t>Technology</a:t>
            </a:r>
          </a:p>
        </p:txBody>
      </p:sp>
      <p:sp>
        <p:nvSpPr>
          <p:cNvPr id="75" name="Rectangle 74"/>
          <p:cNvSpPr/>
          <p:nvPr/>
        </p:nvSpPr>
        <p:spPr>
          <a:xfrm>
            <a:off x="8744612" y="0"/>
            <a:ext cx="1723697" cy="252248"/>
          </a:xfrm>
          <a:prstGeom prst="rect">
            <a:avLst/>
          </a:prstGeom>
          <a:solidFill>
            <a:schemeClr val="accent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bg1"/>
                </a:solidFill>
                <a:cs typeface="Arial" pitchFamily="34" charset="0"/>
              </a:rPr>
              <a:t>Workforce</a:t>
            </a:r>
          </a:p>
        </p:txBody>
      </p:sp>
      <p:sp>
        <p:nvSpPr>
          <p:cNvPr id="76" name="Rectangle 75"/>
          <p:cNvSpPr/>
          <p:nvPr/>
        </p:nvSpPr>
        <p:spPr>
          <a:xfrm>
            <a:off x="7054197" y="0"/>
            <a:ext cx="1723697" cy="252248"/>
          </a:xfrm>
          <a:prstGeom prst="rect">
            <a:avLst/>
          </a:prstGeom>
          <a:solidFill>
            <a:schemeClr val="accent4"/>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bg1"/>
                </a:solidFill>
                <a:cs typeface="Arial" pitchFamily="34" charset="0"/>
              </a:rPr>
              <a:t>Workplace</a:t>
            </a:r>
          </a:p>
        </p:txBody>
      </p:sp>
    </p:spTree>
    <p:extLst>
      <p:ext uri="{BB962C8B-B14F-4D97-AF65-F5344CB8AC3E}">
        <p14:creationId xmlns:p14="http://schemas.microsoft.com/office/powerpoint/2010/main" val="2250950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54005" y="173421"/>
            <a:ext cx="11647843" cy="1035051"/>
          </a:xfrm>
        </p:spPr>
        <p:txBody>
          <a:bodyPr>
            <a:normAutofit/>
          </a:bodyPr>
          <a:lstStyle/>
          <a:p>
            <a:r>
              <a:rPr lang="en-US" sz="1867" dirty="0">
                <a:latin typeface="+mn-lt"/>
              </a:rPr>
              <a:t>EMERGENCE OF A NEW WORKFORCE POST COVID</a:t>
            </a:r>
            <a:br>
              <a:rPr lang="en-US" sz="1867" dirty="0">
                <a:latin typeface="+mn-lt"/>
              </a:rPr>
            </a:br>
            <a:r>
              <a:rPr lang="en-US" sz="1200" b="0" dirty="0">
                <a:latin typeface="+mn-lt"/>
              </a:rPr>
              <a:t>Connectivity is driving emerging employment models that offer greater flexibility to both employers and employees</a:t>
            </a:r>
            <a:br>
              <a:rPr lang="en-US" sz="1200" b="0" dirty="0">
                <a:latin typeface="+mn-lt"/>
              </a:rPr>
            </a:br>
            <a:endParaRPr lang="en-US" sz="1867" b="0" dirty="0">
              <a:latin typeface="+mn-lt"/>
            </a:endParaRPr>
          </a:p>
        </p:txBody>
      </p:sp>
      <p:sp>
        <p:nvSpPr>
          <p:cNvPr id="32" name="Isosceles Triangle 31"/>
          <p:cNvSpPr/>
          <p:nvPr/>
        </p:nvSpPr>
        <p:spPr>
          <a:xfrm>
            <a:off x="730313" y="1292959"/>
            <a:ext cx="10549319" cy="549832"/>
          </a:xfrm>
          <a:prstGeom prst="triangle">
            <a:avLst/>
          </a:prstGeom>
          <a:solidFill>
            <a:schemeClr val="accent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33" name="Rectangle 32"/>
          <p:cNvSpPr/>
          <p:nvPr/>
        </p:nvSpPr>
        <p:spPr>
          <a:xfrm>
            <a:off x="730308" y="1933835"/>
            <a:ext cx="10672173" cy="182092"/>
          </a:xfrm>
          <a:prstGeom prst="rect">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35" name="TextBox 34"/>
          <p:cNvSpPr txBox="1"/>
          <p:nvPr/>
        </p:nvSpPr>
        <p:spPr>
          <a:xfrm>
            <a:off x="4223837" y="1475055"/>
            <a:ext cx="3562259" cy="318100"/>
          </a:xfrm>
          <a:prstGeom prst="rect">
            <a:avLst/>
          </a:prstGeom>
          <a:noFill/>
        </p:spPr>
        <p:txBody>
          <a:bodyPr wrap="square" lIns="91440" tIns="45720" rIns="91440" bIns="45720" rtlCol="0">
            <a:spAutoFit/>
          </a:bodyPr>
          <a:lstStyle/>
          <a:p>
            <a:pPr algn="ctr" defTabSz="1219110"/>
            <a:r>
              <a:rPr lang="en-US" sz="1467" b="1" dirty="0">
                <a:solidFill>
                  <a:schemeClr val="bg1"/>
                </a:solidFill>
              </a:rPr>
              <a:t>EMERGING EMPLOYMENT MODELS</a:t>
            </a:r>
          </a:p>
        </p:txBody>
      </p:sp>
      <p:sp>
        <p:nvSpPr>
          <p:cNvPr id="41" name="Rectangle 40"/>
          <p:cNvSpPr/>
          <p:nvPr/>
        </p:nvSpPr>
        <p:spPr>
          <a:xfrm>
            <a:off x="730308" y="5048881"/>
            <a:ext cx="10672173" cy="1092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37" name="Rectangle 36"/>
          <p:cNvSpPr/>
          <p:nvPr/>
        </p:nvSpPr>
        <p:spPr>
          <a:xfrm>
            <a:off x="751029" y="2326451"/>
            <a:ext cx="2545203" cy="2562333"/>
          </a:xfrm>
          <a:prstGeom prst="rect">
            <a:avLst/>
          </a:prstGeom>
          <a:noFill/>
          <a:ln w="3175">
            <a:solidFill>
              <a:schemeClr val="accent3">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48" name="Rectangle 47"/>
          <p:cNvSpPr/>
          <p:nvPr/>
        </p:nvSpPr>
        <p:spPr>
          <a:xfrm>
            <a:off x="730308" y="5212762"/>
            <a:ext cx="10672173" cy="1092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59" name="TextBox 58"/>
          <p:cNvSpPr txBox="1"/>
          <p:nvPr/>
        </p:nvSpPr>
        <p:spPr>
          <a:xfrm>
            <a:off x="1106295" y="2336921"/>
            <a:ext cx="1834664" cy="728533"/>
          </a:xfrm>
          <a:prstGeom prst="rect">
            <a:avLst/>
          </a:prstGeom>
          <a:noFill/>
        </p:spPr>
        <p:txBody>
          <a:bodyPr wrap="square" lIns="91440" tIns="45720" rIns="91440" bIns="45720" rtlCol="0">
            <a:spAutoFit/>
          </a:bodyPr>
          <a:lstStyle/>
          <a:p>
            <a:pPr algn="ctr" defTabSz="914354">
              <a:defRPr/>
            </a:pPr>
            <a:r>
              <a:rPr lang="en-US" sz="1467" b="1" kern="0" dirty="0">
                <a:solidFill>
                  <a:prstClr val="black"/>
                </a:solidFill>
              </a:rPr>
              <a:t>FREELANCE BROKERING</a:t>
            </a:r>
          </a:p>
          <a:p>
            <a:pPr algn="ctr" defTabSz="914354">
              <a:defRPr/>
            </a:pPr>
            <a:r>
              <a:rPr lang="en-US" sz="1200" kern="0" dirty="0">
                <a:solidFill>
                  <a:prstClr val="black"/>
                </a:solidFill>
              </a:rPr>
              <a:t>(e.g., </a:t>
            </a:r>
            <a:r>
              <a:rPr lang="en-US" sz="1200" kern="0" dirty="0" err="1">
                <a:solidFill>
                  <a:prstClr val="black"/>
                </a:solidFill>
              </a:rPr>
              <a:t>Upwork</a:t>
            </a:r>
            <a:r>
              <a:rPr lang="en-US" sz="1200" kern="0" dirty="0">
                <a:solidFill>
                  <a:prstClr val="black"/>
                </a:solidFill>
              </a:rPr>
              <a:t> (</a:t>
            </a:r>
            <a:r>
              <a:rPr lang="en-US" sz="1200" kern="0" dirty="0" err="1">
                <a:solidFill>
                  <a:srgbClr val="000000"/>
                </a:solidFill>
              </a:rPr>
              <a:t>Elance</a:t>
            </a:r>
            <a:r>
              <a:rPr lang="en-US" sz="1200" kern="0" dirty="0">
                <a:solidFill>
                  <a:srgbClr val="000000"/>
                </a:solidFill>
              </a:rPr>
              <a:t>))</a:t>
            </a:r>
          </a:p>
        </p:txBody>
      </p:sp>
      <p:pic>
        <p:nvPicPr>
          <p:cNvPr id="61" name="Picture 60" descr="icon_cust-centric.png"/>
          <p:cNvPicPr>
            <a:picLocks noChangeAspect="1"/>
          </p:cNvPicPr>
          <p:nvPr/>
        </p:nvPicPr>
        <p:blipFill>
          <a:blip r:embed="rId2"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370023" y="3047080"/>
            <a:ext cx="1307208" cy="1121059"/>
          </a:xfrm>
          <a:prstGeom prst="rect">
            <a:avLst/>
          </a:prstGeom>
        </p:spPr>
      </p:pic>
      <p:sp>
        <p:nvSpPr>
          <p:cNvPr id="62" name="TextBox 61"/>
          <p:cNvSpPr txBox="1"/>
          <p:nvPr/>
        </p:nvSpPr>
        <p:spPr>
          <a:xfrm>
            <a:off x="974125" y="4171803"/>
            <a:ext cx="2099003" cy="646331"/>
          </a:xfrm>
          <a:prstGeom prst="rect">
            <a:avLst/>
          </a:prstGeom>
          <a:noFill/>
        </p:spPr>
        <p:txBody>
          <a:bodyPr wrap="square" lIns="91440" tIns="45720" rIns="91440" bIns="45720" rtlCol="0">
            <a:spAutoFit/>
          </a:bodyPr>
          <a:lstStyle/>
          <a:p>
            <a:pPr algn="ctr" defTabSz="914354">
              <a:defRPr/>
            </a:pPr>
            <a:r>
              <a:rPr lang="en-US" sz="1200" kern="0" dirty="0">
                <a:solidFill>
                  <a:srgbClr val="000000"/>
                </a:solidFill>
              </a:rPr>
              <a:t>3rd party connects skilled labor/knowledge workers with one-time contracts</a:t>
            </a:r>
          </a:p>
        </p:txBody>
      </p:sp>
      <p:sp>
        <p:nvSpPr>
          <p:cNvPr id="67" name="Rectangle 66"/>
          <p:cNvSpPr/>
          <p:nvPr/>
        </p:nvSpPr>
        <p:spPr>
          <a:xfrm>
            <a:off x="3472521" y="2326443"/>
            <a:ext cx="2545203" cy="2562333"/>
          </a:xfrm>
          <a:prstGeom prst="rect">
            <a:avLst/>
          </a:prstGeom>
          <a:noFill/>
          <a:ln w="3175">
            <a:solidFill>
              <a:schemeClr val="accent3">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93" name="Rectangle 92"/>
          <p:cNvSpPr/>
          <p:nvPr/>
        </p:nvSpPr>
        <p:spPr>
          <a:xfrm>
            <a:off x="6178577" y="2326443"/>
            <a:ext cx="2545203" cy="2562333"/>
          </a:xfrm>
          <a:prstGeom prst="rect">
            <a:avLst/>
          </a:prstGeom>
          <a:noFill/>
          <a:ln w="3175">
            <a:solidFill>
              <a:schemeClr val="accent3">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97" name="Rectangle 96"/>
          <p:cNvSpPr/>
          <p:nvPr/>
        </p:nvSpPr>
        <p:spPr>
          <a:xfrm>
            <a:off x="8857277" y="2326432"/>
            <a:ext cx="2545203" cy="2562333"/>
          </a:xfrm>
          <a:prstGeom prst="rect">
            <a:avLst/>
          </a:prstGeom>
          <a:noFill/>
          <a:ln w="3175">
            <a:solidFill>
              <a:schemeClr val="accent3">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1219110"/>
            <a:endParaRPr lang="en-US" sz="1200" b="1" dirty="0">
              <a:solidFill>
                <a:srgbClr val="000000"/>
              </a:solidFill>
            </a:endParaRPr>
          </a:p>
        </p:txBody>
      </p:sp>
      <p:sp>
        <p:nvSpPr>
          <p:cNvPr id="107" name="TextBox 106"/>
          <p:cNvSpPr txBox="1"/>
          <p:nvPr/>
        </p:nvSpPr>
        <p:spPr>
          <a:xfrm>
            <a:off x="3177037" y="2452332"/>
            <a:ext cx="3184843" cy="502766"/>
          </a:xfrm>
          <a:prstGeom prst="rect">
            <a:avLst/>
          </a:prstGeom>
          <a:noFill/>
        </p:spPr>
        <p:txBody>
          <a:bodyPr wrap="square" lIns="91440" tIns="45720" rIns="91440" bIns="45720" rtlCol="0">
            <a:spAutoFit/>
          </a:bodyPr>
          <a:lstStyle/>
          <a:p>
            <a:pPr algn="ctr" defTabSz="914354">
              <a:defRPr/>
            </a:pPr>
            <a:r>
              <a:rPr lang="en-US" sz="1467" b="1" kern="0" dirty="0">
                <a:solidFill>
                  <a:prstClr val="black"/>
                </a:solidFill>
              </a:rPr>
              <a:t>MICROTASKING</a:t>
            </a:r>
          </a:p>
          <a:p>
            <a:pPr algn="ctr" defTabSz="914354">
              <a:defRPr/>
            </a:pPr>
            <a:r>
              <a:rPr lang="en-US" sz="1200" kern="0" dirty="0">
                <a:solidFill>
                  <a:prstClr val="black"/>
                </a:solidFill>
              </a:rPr>
              <a:t>(e.g., Amazon’s Mechanical Turk)</a:t>
            </a:r>
          </a:p>
        </p:txBody>
      </p:sp>
      <p:pic>
        <p:nvPicPr>
          <p:cNvPr id="108" name="Picture 107" descr="icon_paper-stack.png"/>
          <p:cNvPicPr>
            <a:picLocks noChangeAspect="1"/>
          </p:cNvPicPr>
          <p:nvPr/>
        </p:nvPicPr>
        <p:blipFill>
          <a:blip r:embed="rId3"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89463" y="3089239"/>
            <a:ext cx="1359999" cy="1036741"/>
          </a:xfrm>
          <a:prstGeom prst="rect">
            <a:avLst/>
          </a:prstGeom>
        </p:spPr>
      </p:pic>
      <p:sp>
        <p:nvSpPr>
          <p:cNvPr id="109" name="TextBox 108"/>
          <p:cNvSpPr txBox="1"/>
          <p:nvPr/>
        </p:nvSpPr>
        <p:spPr>
          <a:xfrm>
            <a:off x="3472523" y="4196836"/>
            <a:ext cx="2593872" cy="461665"/>
          </a:xfrm>
          <a:prstGeom prst="rect">
            <a:avLst/>
          </a:prstGeom>
          <a:noFill/>
        </p:spPr>
        <p:txBody>
          <a:bodyPr wrap="square" lIns="91440" tIns="45720" rIns="91440" bIns="45720" rtlCol="0">
            <a:spAutoFit/>
          </a:bodyPr>
          <a:lstStyle/>
          <a:p>
            <a:pPr algn="ctr" defTabSz="914354">
              <a:defRPr/>
            </a:pPr>
            <a:r>
              <a:rPr lang="en-US" sz="1200" kern="0" dirty="0">
                <a:solidFill>
                  <a:srgbClr val="000000"/>
                </a:solidFill>
              </a:rPr>
              <a:t>3rd party uses remote, unskilled labor to divide and conquer complex tasks</a:t>
            </a:r>
          </a:p>
        </p:txBody>
      </p:sp>
      <p:sp>
        <p:nvSpPr>
          <p:cNvPr id="111" name="TextBox 110"/>
          <p:cNvSpPr txBox="1"/>
          <p:nvPr/>
        </p:nvSpPr>
        <p:spPr>
          <a:xfrm>
            <a:off x="6155423" y="2452328"/>
            <a:ext cx="2589436" cy="502766"/>
          </a:xfrm>
          <a:prstGeom prst="rect">
            <a:avLst/>
          </a:prstGeom>
          <a:noFill/>
        </p:spPr>
        <p:txBody>
          <a:bodyPr wrap="square" lIns="91440" tIns="45720" rIns="91440" bIns="45720" rtlCol="0">
            <a:spAutoFit/>
          </a:bodyPr>
          <a:lstStyle/>
          <a:p>
            <a:pPr algn="ctr" defTabSz="914354">
              <a:defRPr/>
            </a:pPr>
            <a:r>
              <a:rPr lang="en-US" sz="1467" b="1" kern="0" dirty="0">
                <a:solidFill>
                  <a:prstClr val="black"/>
                </a:solidFill>
              </a:rPr>
              <a:t>DISPERSED NETWORKS</a:t>
            </a:r>
          </a:p>
          <a:p>
            <a:pPr algn="ctr" defTabSz="914354">
              <a:defRPr/>
            </a:pPr>
            <a:r>
              <a:rPr lang="en-US" sz="1200" kern="0" dirty="0">
                <a:solidFill>
                  <a:prstClr val="black"/>
                </a:solidFill>
              </a:rPr>
              <a:t>(e.g., Citibank)</a:t>
            </a:r>
          </a:p>
        </p:txBody>
      </p:sp>
      <p:sp>
        <p:nvSpPr>
          <p:cNvPr id="112" name="Rectangle 111"/>
          <p:cNvSpPr/>
          <p:nvPr/>
        </p:nvSpPr>
        <p:spPr>
          <a:xfrm>
            <a:off x="5419088" y="3713949"/>
            <a:ext cx="1557192" cy="587897"/>
          </a:xfrm>
          <a:prstGeom prst="rect">
            <a:avLst/>
          </a:prstGeom>
          <a:noFill/>
          <a:ln w="25400" cap="flat" cmpd="sng" algn="ctr">
            <a:noFill/>
            <a:prstDash val="solid"/>
          </a:ln>
          <a:effectLst/>
        </p:spPr>
        <p:txBody>
          <a:bodyPr lIns="91440" tIns="45720" rIns="91440" bIns="45720" rtlCol="0" anchor="ctr"/>
          <a:lstStyle/>
          <a:p>
            <a:pPr marL="122233" indent="-122233" defTabSz="914354">
              <a:buFont typeface="Arial" panose="020B0604020202020204" pitchFamily="34" charset="0"/>
              <a:buChar char="•"/>
              <a:defRPr/>
            </a:pPr>
            <a:endParaRPr lang="en-US" sz="1067" kern="0" dirty="0">
              <a:solidFill>
                <a:prstClr val="black"/>
              </a:solidFill>
            </a:endParaRPr>
          </a:p>
        </p:txBody>
      </p:sp>
      <p:pic>
        <p:nvPicPr>
          <p:cNvPr id="113" name="Picture 112" descr="icon_hands-collaborate.png"/>
          <p:cNvPicPr>
            <a:picLocks noChangeAspect="1"/>
          </p:cNvPicPr>
          <p:nvPr/>
        </p:nvPicPr>
        <p:blipFill>
          <a:blip r:embed="rId4" cstate="email">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884083" y="3189247"/>
            <a:ext cx="1084037" cy="836703"/>
          </a:xfrm>
          <a:prstGeom prst="rect">
            <a:avLst/>
          </a:prstGeom>
        </p:spPr>
      </p:pic>
      <p:sp>
        <p:nvSpPr>
          <p:cNvPr id="114" name="TextBox 113"/>
          <p:cNvSpPr txBox="1"/>
          <p:nvPr/>
        </p:nvSpPr>
        <p:spPr>
          <a:xfrm>
            <a:off x="6178577" y="4196836"/>
            <a:ext cx="2566283" cy="646331"/>
          </a:xfrm>
          <a:prstGeom prst="rect">
            <a:avLst/>
          </a:prstGeom>
          <a:noFill/>
        </p:spPr>
        <p:txBody>
          <a:bodyPr wrap="square" lIns="91440" tIns="45720" rIns="91440" bIns="45720" rtlCol="0">
            <a:spAutoFit/>
          </a:bodyPr>
          <a:lstStyle/>
          <a:p>
            <a:pPr algn="ctr" defTabSz="914354">
              <a:defRPr/>
            </a:pPr>
            <a:r>
              <a:rPr lang="en-US" sz="1200" kern="0" dirty="0">
                <a:solidFill>
                  <a:srgbClr val="000000"/>
                </a:solidFill>
              </a:rPr>
              <a:t>Organization relies on full-time, remote employees with flexible working arrangements</a:t>
            </a:r>
          </a:p>
        </p:txBody>
      </p:sp>
      <p:sp>
        <p:nvSpPr>
          <p:cNvPr id="116" name="TextBox 115"/>
          <p:cNvSpPr txBox="1"/>
          <p:nvPr/>
        </p:nvSpPr>
        <p:spPr>
          <a:xfrm>
            <a:off x="8765685" y="2452344"/>
            <a:ext cx="2739475" cy="502766"/>
          </a:xfrm>
          <a:prstGeom prst="rect">
            <a:avLst/>
          </a:prstGeom>
          <a:noFill/>
        </p:spPr>
        <p:txBody>
          <a:bodyPr wrap="square" lIns="91440" tIns="45720" rIns="91440" bIns="45720" rtlCol="0">
            <a:spAutoFit/>
          </a:bodyPr>
          <a:lstStyle/>
          <a:p>
            <a:pPr algn="ctr" defTabSz="914354">
              <a:defRPr/>
            </a:pPr>
            <a:r>
              <a:rPr lang="en-US" sz="1467" b="1" kern="0" dirty="0">
                <a:solidFill>
                  <a:prstClr val="black"/>
                </a:solidFill>
              </a:rPr>
              <a:t>“UN”COLLARED</a:t>
            </a:r>
          </a:p>
          <a:p>
            <a:pPr algn="ctr" defTabSz="914354">
              <a:defRPr/>
            </a:pPr>
            <a:r>
              <a:rPr lang="en-US" sz="1200" kern="0" dirty="0">
                <a:solidFill>
                  <a:prstClr val="black"/>
                </a:solidFill>
              </a:rPr>
              <a:t>(e.g., Uber)</a:t>
            </a:r>
          </a:p>
        </p:txBody>
      </p:sp>
      <p:pic>
        <p:nvPicPr>
          <p:cNvPr id="118" name="Picture 7" descr="C:\Users\jwalker\Desktop\icon_smartphone-car.png"/>
          <p:cNvPicPr>
            <a:picLocks noChangeAspect="1" noChangeArrowheads="1"/>
          </p:cNvPicPr>
          <p:nvPr/>
        </p:nvPicPr>
        <p:blipFill>
          <a:blip r:embed="rId5" cstate="email">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44961" y="3146362"/>
            <a:ext cx="780927" cy="879588"/>
          </a:xfrm>
          <a:prstGeom prst="rect">
            <a:avLst/>
          </a:prstGeom>
          <a:noFill/>
          <a:extLst>
            <a:ext uri="{909E8E84-426E-40DD-AFC4-6F175D3DCCD1}">
              <a14:hiddenFill xmlns:a14="http://schemas.microsoft.com/office/drawing/2010/main">
                <a:solidFill>
                  <a:srgbClr val="FFFFFF"/>
                </a:solidFill>
              </a14:hiddenFill>
            </a:ext>
          </a:extLst>
        </p:spPr>
      </p:pic>
      <p:sp>
        <p:nvSpPr>
          <p:cNvPr id="119" name="TextBox 118"/>
          <p:cNvSpPr txBox="1"/>
          <p:nvPr/>
        </p:nvSpPr>
        <p:spPr>
          <a:xfrm>
            <a:off x="8857277" y="4197929"/>
            <a:ext cx="2545203" cy="646331"/>
          </a:xfrm>
          <a:prstGeom prst="rect">
            <a:avLst/>
          </a:prstGeom>
          <a:noFill/>
        </p:spPr>
        <p:txBody>
          <a:bodyPr wrap="square" lIns="91440" tIns="45720" rIns="91440" bIns="45720" rtlCol="0">
            <a:spAutoFit/>
          </a:bodyPr>
          <a:lstStyle/>
          <a:p>
            <a:pPr algn="ctr" defTabSz="914354">
              <a:defRPr/>
            </a:pPr>
            <a:r>
              <a:rPr lang="en-US" sz="1200" kern="0" dirty="0">
                <a:solidFill>
                  <a:srgbClr val="000000"/>
                </a:solidFill>
              </a:rPr>
              <a:t>3rd party assembles a collective of workers to perform a function, usually an offline service</a:t>
            </a:r>
          </a:p>
        </p:txBody>
      </p:sp>
      <p:sp>
        <p:nvSpPr>
          <p:cNvPr id="120" name="TextBox 119"/>
          <p:cNvSpPr txBox="1"/>
          <p:nvPr/>
        </p:nvSpPr>
        <p:spPr>
          <a:xfrm>
            <a:off x="751030" y="5430409"/>
            <a:ext cx="1699911" cy="769634"/>
          </a:xfrm>
          <a:prstGeom prst="rect">
            <a:avLst/>
          </a:prstGeom>
          <a:solidFill>
            <a:schemeClr val="accent4">
              <a:lumMod val="60000"/>
              <a:lumOff val="40000"/>
            </a:schemeClr>
          </a:solidFill>
        </p:spPr>
        <p:txBody>
          <a:bodyPr wrap="square" lIns="91440" tIns="45720" rIns="91440" bIns="45720" rtlCol="0" anchor="ctr">
            <a:spAutoFit/>
          </a:bodyPr>
          <a:lstStyle/>
          <a:p>
            <a:pPr algn="ctr" defTabSz="1219110"/>
            <a:endParaRPr lang="en-US" sz="1467" b="1" i="1" dirty="0">
              <a:solidFill>
                <a:srgbClr val="ACBED1">
                  <a:lumMod val="20000"/>
                  <a:lumOff val="80000"/>
                </a:srgbClr>
              </a:solidFill>
            </a:endParaRPr>
          </a:p>
          <a:p>
            <a:pPr algn="ctr" defTabSz="1219110"/>
            <a:r>
              <a:rPr lang="en-US" sz="1467" b="1" i="1" dirty="0">
                <a:solidFill>
                  <a:srgbClr val="ACBED1">
                    <a:lumMod val="20000"/>
                    <a:lumOff val="80000"/>
                  </a:srgbClr>
                </a:solidFill>
              </a:rPr>
              <a:t>Key Influencers</a:t>
            </a:r>
          </a:p>
          <a:p>
            <a:pPr algn="ctr" defTabSz="1219110"/>
            <a:endParaRPr lang="en-US" sz="1467" b="1" i="1" dirty="0">
              <a:solidFill>
                <a:srgbClr val="ACBED1">
                  <a:lumMod val="20000"/>
                  <a:lumOff val="80000"/>
                </a:srgbClr>
              </a:solidFill>
            </a:endParaRPr>
          </a:p>
        </p:txBody>
      </p:sp>
      <p:sp>
        <p:nvSpPr>
          <p:cNvPr id="121" name="Rounded Rectangle 120"/>
          <p:cNvSpPr/>
          <p:nvPr/>
        </p:nvSpPr>
        <p:spPr>
          <a:xfrm>
            <a:off x="2731553" y="5457684"/>
            <a:ext cx="2717904" cy="715089"/>
          </a:xfrm>
          <a:prstGeom prst="roundRect">
            <a:avLst/>
          </a:prstGeom>
          <a:solidFill>
            <a:schemeClr val="accent3">
              <a:lumMod val="40000"/>
              <a:lumOff val="60000"/>
            </a:schemeClr>
          </a:solidFill>
        </p:spPr>
        <p:txBody>
          <a:bodyPr wrap="square" lIns="91440" tIns="45720" rIns="91440" bIns="45720">
            <a:spAutoFit/>
          </a:bodyPr>
          <a:lstStyle/>
          <a:p>
            <a:pPr defTabSz="914354"/>
            <a:r>
              <a:rPr lang="en-US" sz="1200" i="1" kern="0" dirty="0">
                <a:solidFill>
                  <a:schemeClr val="tx2"/>
                </a:solidFill>
              </a:rPr>
              <a:t>Proliferation of new employment models (e.g., zero-hour contracts)</a:t>
            </a:r>
          </a:p>
          <a:p>
            <a:pPr defTabSz="914354"/>
            <a:endParaRPr lang="en-US" sz="1200" i="1" kern="0" dirty="0">
              <a:solidFill>
                <a:schemeClr val="tx2"/>
              </a:solidFill>
            </a:endParaRPr>
          </a:p>
        </p:txBody>
      </p:sp>
      <p:sp>
        <p:nvSpPr>
          <p:cNvPr id="122" name="Rounded Rectangle 121"/>
          <p:cNvSpPr/>
          <p:nvPr/>
        </p:nvSpPr>
        <p:spPr>
          <a:xfrm>
            <a:off x="5756195" y="5445125"/>
            <a:ext cx="2719623" cy="715089"/>
          </a:xfrm>
          <a:prstGeom prst="roundRect">
            <a:avLst/>
          </a:prstGeom>
          <a:solidFill>
            <a:schemeClr val="accent3">
              <a:lumMod val="40000"/>
              <a:lumOff val="60000"/>
            </a:schemeClr>
          </a:solidFill>
        </p:spPr>
        <p:txBody>
          <a:bodyPr wrap="square" lIns="91440" tIns="45720" rIns="91440" bIns="45720">
            <a:spAutoFit/>
          </a:bodyPr>
          <a:lstStyle/>
          <a:p>
            <a:pPr defTabSz="914354"/>
            <a:r>
              <a:rPr lang="en-US" sz="1200" i="1" kern="0" dirty="0">
                <a:solidFill>
                  <a:schemeClr val="tx2"/>
                </a:solidFill>
              </a:rPr>
              <a:t>Rise of enabling technologies (Increase mobile connectivity and internet penetration)</a:t>
            </a:r>
          </a:p>
        </p:txBody>
      </p:sp>
      <p:sp>
        <p:nvSpPr>
          <p:cNvPr id="123" name="Rounded Rectangle 122"/>
          <p:cNvSpPr/>
          <p:nvPr/>
        </p:nvSpPr>
        <p:spPr>
          <a:xfrm>
            <a:off x="8765687" y="5457297"/>
            <a:ext cx="2664367" cy="476726"/>
          </a:xfrm>
          <a:prstGeom prst="roundRect">
            <a:avLst/>
          </a:prstGeom>
          <a:solidFill>
            <a:schemeClr val="accent3">
              <a:lumMod val="40000"/>
              <a:lumOff val="60000"/>
            </a:schemeClr>
          </a:solidFill>
        </p:spPr>
        <p:txBody>
          <a:bodyPr wrap="square" lIns="91440" tIns="45720" rIns="91440" bIns="45720">
            <a:spAutoFit/>
          </a:bodyPr>
          <a:lstStyle/>
          <a:p>
            <a:pPr defTabSz="914354"/>
            <a:r>
              <a:rPr lang="en-US" sz="1100" i="1" kern="0" dirty="0">
                <a:solidFill>
                  <a:schemeClr val="tx2"/>
                </a:solidFill>
              </a:rPr>
              <a:t>P2P &amp; Invisible payments (</a:t>
            </a:r>
            <a:r>
              <a:rPr lang="en-US" sz="1100" i="1" kern="0" dirty="0" err="1">
                <a:solidFill>
                  <a:schemeClr val="tx2"/>
                </a:solidFill>
              </a:rPr>
              <a:t>cardless</a:t>
            </a:r>
            <a:r>
              <a:rPr lang="en-US" sz="1100" i="1" kern="0" dirty="0">
                <a:solidFill>
                  <a:schemeClr val="tx2"/>
                </a:solidFill>
              </a:rPr>
              <a:t>, cashless, hidden in an online platform)</a:t>
            </a:r>
          </a:p>
        </p:txBody>
      </p:sp>
      <p:sp>
        <p:nvSpPr>
          <p:cNvPr id="30" name="Rectangle 29"/>
          <p:cNvSpPr/>
          <p:nvPr/>
        </p:nvSpPr>
        <p:spPr>
          <a:xfrm>
            <a:off x="10468309" y="0"/>
            <a:ext cx="1723697" cy="252248"/>
          </a:xfrm>
          <a:prstGeom prst="rect">
            <a:avLst/>
          </a:prstGeom>
          <a:solidFill>
            <a:schemeClr val="accent2">
              <a:lumMod val="20000"/>
              <a:lumOff val="8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tx1"/>
                </a:solidFill>
                <a:cs typeface="Arial" pitchFamily="34" charset="0"/>
              </a:rPr>
              <a:t>Technology</a:t>
            </a:r>
          </a:p>
        </p:txBody>
      </p:sp>
      <p:sp>
        <p:nvSpPr>
          <p:cNvPr id="31" name="Rectangle 30"/>
          <p:cNvSpPr/>
          <p:nvPr/>
        </p:nvSpPr>
        <p:spPr>
          <a:xfrm>
            <a:off x="8744612" y="0"/>
            <a:ext cx="1723697" cy="252248"/>
          </a:xfrm>
          <a:prstGeom prst="rect">
            <a:avLst/>
          </a:prstGeom>
          <a:solidFill>
            <a:schemeClr val="accent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bg1"/>
                </a:solidFill>
                <a:cs typeface="Arial" pitchFamily="34" charset="0"/>
              </a:rPr>
              <a:t>Workforce</a:t>
            </a:r>
          </a:p>
        </p:txBody>
      </p:sp>
      <p:sp>
        <p:nvSpPr>
          <p:cNvPr id="34" name="Rectangle 33"/>
          <p:cNvSpPr/>
          <p:nvPr/>
        </p:nvSpPr>
        <p:spPr>
          <a:xfrm>
            <a:off x="7054197" y="0"/>
            <a:ext cx="1723697" cy="252248"/>
          </a:xfrm>
          <a:prstGeom prst="rect">
            <a:avLst/>
          </a:prstGeom>
          <a:solidFill>
            <a:schemeClr val="accent4"/>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bg1"/>
                </a:solidFill>
                <a:cs typeface="Arial" pitchFamily="34" charset="0"/>
              </a:rPr>
              <a:t>Workplace</a:t>
            </a:r>
          </a:p>
        </p:txBody>
      </p:sp>
      <p:sp>
        <p:nvSpPr>
          <p:cNvPr id="36" name="TextBox 35"/>
          <p:cNvSpPr txBox="1"/>
          <p:nvPr/>
        </p:nvSpPr>
        <p:spPr>
          <a:xfrm>
            <a:off x="5399770" y="6411861"/>
            <a:ext cx="4345191" cy="162191"/>
          </a:xfrm>
          <a:prstGeom prst="rect">
            <a:avLst/>
          </a:prstGeom>
          <a:noFill/>
        </p:spPr>
        <p:txBody>
          <a:bodyPr wrap="square" lIns="0" tIns="0" rIns="0" bIns="0" rtlCol="0" anchor="b">
            <a:noAutofit/>
          </a:bodyPr>
          <a:lstStyle/>
          <a:p>
            <a:pPr algn="r"/>
            <a:r>
              <a:rPr lang="en-US" sz="1067" dirty="0"/>
              <a:t>Source: Frost &amp; Sullivan </a:t>
            </a:r>
          </a:p>
        </p:txBody>
      </p:sp>
    </p:spTree>
    <p:extLst>
      <p:ext uri="{BB962C8B-B14F-4D97-AF65-F5344CB8AC3E}">
        <p14:creationId xmlns:p14="http://schemas.microsoft.com/office/powerpoint/2010/main" val="3220771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54005" y="222824"/>
            <a:ext cx="11759475" cy="1035051"/>
          </a:xfrm>
        </p:spPr>
        <p:txBody>
          <a:bodyPr/>
          <a:lstStyle/>
          <a:p>
            <a:r>
              <a:rPr lang="en-US" sz="1867" dirty="0">
                <a:latin typeface="+mn-lt"/>
              </a:rPr>
              <a:t>Emerging WORK Scenarios pre &amp; post </a:t>
            </a:r>
            <a:r>
              <a:rPr lang="en-US" sz="1867" dirty="0" err="1">
                <a:latin typeface="+mn-lt"/>
              </a:rPr>
              <a:t>covid</a:t>
            </a:r>
            <a:br>
              <a:rPr lang="en-US" sz="1867" dirty="0">
                <a:latin typeface="+mn-lt"/>
              </a:rPr>
            </a:br>
            <a:r>
              <a:rPr lang="en-US" sz="1200" b="0" dirty="0">
                <a:latin typeface="+mn-lt"/>
              </a:rPr>
              <a:t>By 2030, the FUTURE workplace will be highly Flexible and personalized. THE KEY TAKEAWAYS HERE ARE WORK, WORKPLACE, MEDIUM, &amp; EMPLOYEES  </a:t>
            </a:r>
          </a:p>
        </p:txBody>
      </p:sp>
      <p:sp>
        <p:nvSpPr>
          <p:cNvPr id="4" name="Pentagon 3"/>
          <p:cNvSpPr/>
          <p:nvPr/>
        </p:nvSpPr>
        <p:spPr>
          <a:xfrm>
            <a:off x="2580572" y="1431638"/>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5" name="Pentagon 4"/>
          <p:cNvSpPr/>
          <p:nvPr/>
        </p:nvSpPr>
        <p:spPr>
          <a:xfrm>
            <a:off x="2580572" y="2013590"/>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6" name="Pentagon 5"/>
          <p:cNvSpPr/>
          <p:nvPr/>
        </p:nvSpPr>
        <p:spPr>
          <a:xfrm>
            <a:off x="2580572" y="2638073"/>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7" name="Pentagon 6"/>
          <p:cNvSpPr/>
          <p:nvPr/>
        </p:nvSpPr>
        <p:spPr>
          <a:xfrm>
            <a:off x="2580572" y="3283822"/>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8" name="Pentagon 7"/>
          <p:cNvSpPr/>
          <p:nvPr/>
        </p:nvSpPr>
        <p:spPr>
          <a:xfrm>
            <a:off x="2580572" y="3929570"/>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9" name="Rounded Rectangle 8"/>
          <p:cNvSpPr/>
          <p:nvPr/>
        </p:nvSpPr>
        <p:spPr>
          <a:xfrm>
            <a:off x="468337" y="1431638"/>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Ethos</a:t>
            </a:r>
          </a:p>
        </p:txBody>
      </p:sp>
      <p:sp>
        <p:nvSpPr>
          <p:cNvPr id="10" name="Rounded Rectangle 9"/>
          <p:cNvSpPr/>
          <p:nvPr/>
        </p:nvSpPr>
        <p:spPr>
          <a:xfrm>
            <a:off x="468337" y="2048201"/>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Nature of Work</a:t>
            </a:r>
          </a:p>
        </p:txBody>
      </p:sp>
      <p:sp>
        <p:nvSpPr>
          <p:cNvPr id="11" name="Rounded Rectangle 10"/>
          <p:cNvSpPr/>
          <p:nvPr/>
        </p:nvSpPr>
        <p:spPr>
          <a:xfrm>
            <a:off x="468337" y="2638073"/>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Focus Point</a:t>
            </a:r>
          </a:p>
        </p:txBody>
      </p:sp>
      <p:sp>
        <p:nvSpPr>
          <p:cNvPr id="12" name="Rounded Rectangle 11"/>
          <p:cNvSpPr/>
          <p:nvPr/>
        </p:nvSpPr>
        <p:spPr>
          <a:xfrm>
            <a:off x="468337" y="3283822"/>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Structures</a:t>
            </a:r>
          </a:p>
        </p:txBody>
      </p:sp>
      <p:sp>
        <p:nvSpPr>
          <p:cNvPr id="13" name="Rounded Rectangle 12"/>
          <p:cNvSpPr/>
          <p:nvPr/>
        </p:nvSpPr>
        <p:spPr>
          <a:xfrm>
            <a:off x="468337" y="3940127"/>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Employees</a:t>
            </a:r>
          </a:p>
        </p:txBody>
      </p:sp>
      <p:sp>
        <p:nvSpPr>
          <p:cNvPr id="16" name="TextBox 15"/>
          <p:cNvSpPr txBox="1"/>
          <p:nvPr/>
        </p:nvSpPr>
        <p:spPr>
          <a:xfrm>
            <a:off x="2580571" y="1427860"/>
            <a:ext cx="3969085" cy="461665"/>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Fixed working hours, demarcation between home and work </a:t>
            </a:r>
          </a:p>
        </p:txBody>
      </p:sp>
      <p:sp>
        <p:nvSpPr>
          <p:cNvPr id="17" name="TextBox 16"/>
          <p:cNvSpPr txBox="1"/>
          <p:nvPr/>
        </p:nvSpPr>
        <p:spPr>
          <a:xfrm>
            <a:off x="7075893" y="1459760"/>
            <a:ext cx="4561740"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Flexible Work Hours – anytime anywhere. Home is my (work) castle) </a:t>
            </a:r>
          </a:p>
        </p:txBody>
      </p:sp>
      <p:sp>
        <p:nvSpPr>
          <p:cNvPr id="18" name="TextBox 17"/>
          <p:cNvSpPr txBox="1"/>
          <p:nvPr/>
        </p:nvSpPr>
        <p:spPr>
          <a:xfrm>
            <a:off x="2580573" y="2084239"/>
            <a:ext cx="3655059"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Rigid structure – 8 to 12 hours of work per day</a:t>
            </a:r>
          </a:p>
        </p:txBody>
      </p:sp>
      <p:sp>
        <p:nvSpPr>
          <p:cNvPr id="19" name="TextBox 18"/>
          <p:cNvSpPr txBox="1"/>
          <p:nvPr/>
        </p:nvSpPr>
        <p:spPr>
          <a:xfrm>
            <a:off x="7086524" y="2084239"/>
            <a:ext cx="3733336"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Flexible structure </a:t>
            </a:r>
          </a:p>
        </p:txBody>
      </p:sp>
      <p:sp>
        <p:nvSpPr>
          <p:cNvPr id="20" name="TextBox 19"/>
          <p:cNvSpPr txBox="1"/>
          <p:nvPr/>
        </p:nvSpPr>
        <p:spPr>
          <a:xfrm>
            <a:off x="2580570" y="2708725"/>
            <a:ext cx="1452642" cy="276999"/>
          </a:xfrm>
          <a:prstGeom prst="rect">
            <a:avLst/>
          </a:prstGeom>
          <a:noFill/>
        </p:spPr>
        <p:txBody>
          <a:bodyPr wrap="none" lIns="91440" tIns="45720" rIns="91440" bIns="45720" rtlCol="0">
            <a:spAutoFit/>
          </a:bodyPr>
          <a:lstStyle/>
          <a:p>
            <a:pPr defTabSz="914377">
              <a:defRPr/>
            </a:pPr>
            <a:r>
              <a:rPr lang="en-US" sz="1200" b="1" kern="0" dirty="0">
                <a:solidFill>
                  <a:srgbClr val="000000"/>
                </a:solidFill>
                <a:ea typeface="Cambria Math" panose="02040503050406030204" pitchFamily="18" charset="0"/>
              </a:rPr>
              <a:t>Organization driven</a:t>
            </a:r>
          </a:p>
        </p:txBody>
      </p:sp>
      <p:sp>
        <p:nvSpPr>
          <p:cNvPr id="21" name="TextBox 20"/>
          <p:cNvSpPr txBox="1"/>
          <p:nvPr/>
        </p:nvSpPr>
        <p:spPr>
          <a:xfrm>
            <a:off x="7079801" y="2616392"/>
            <a:ext cx="4379569" cy="461665"/>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Employee driven- Change of work styles attitudes and preferences</a:t>
            </a:r>
          </a:p>
        </p:txBody>
      </p:sp>
      <p:sp>
        <p:nvSpPr>
          <p:cNvPr id="22" name="TextBox 21"/>
          <p:cNvSpPr txBox="1"/>
          <p:nvPr/>
        </p:nvSpPr>
        <p:spPr>
          <a:xfrm>
            <a:off x="2580573" y="3354471"/>
            <a:ext cx="3756635"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Stand alone buildings &amp; offices</a:t>
            </a:r>
          </a:p>
        </p:txBody>
      </p:sp>
      <p:sp>
        <p:nvSpPr>
          <p:cNvPr id="23" name="TextBox 22"/>
          <p:cNvSpPr txBox="1"/>
          <p:nvPr/>
        </p:nvSpPr>
        <p:spPr>
          <a:xfrm>
            <a:off x="7086527" y="3252800"/>
            <a:ext cx="4566892" cy="461665"/>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Remote, eco-friendly work structures, personalized, cubicle based offices</a:t>
            </a:r>
          </a:p>
        </p:txBody>
      </p:sp>
      <p:sp>
        <p:nvSpPr>
          <p:cNvPr id="24" name="TextBox 23"/>
          <p:cNvSpPr txBox="1"/>
          <p:nvPr/>
        </p:nvSpPr>
        <p:spPr>
          <a:xfrm>
            <a:off x="2580575" y="3999809"/>
            <a:ext cx="832279" cy="276999"/>
          </a:xfrm>
          <a:prstGeom prst="rect">
            <a:avLst/>
          </a:prstGeom>
          <a:noFill/>
        </p:spPr>
        <p:txBody>
          <a:bodyPr wrap="none" lIns="91440" tIns="45720" rIns="91440" bIns="45720" rtlCol="0">
            <a:spAutoFit/>
          </a:bodyPr>
          <a:lstStyle/>
          <a:p>
            <a:pPr defTabSz="914377">
              <a:defRPr/>
            </a:pPr>
            <a:r>
              <a:rPr lang="en-US" sz="1200" b="1" kern="0" dirty="0">
                <a:solidFill>
                  <a:srgbClr val="000000"/>
                </a:solidFill>
                <a:ea typeface="Cambria Math" panose="02040503050406030204" pitchFamily="18" charset="0"/>
              </a:rPr>
              <a:t>Restricted</a:t>
            </a:r>
          </a:p>
        </p:txBody>
      </p:sp>
      <p:sp>
        <p:nvSpPr>
          <p:cNvPr id="25" name="TextBox 24"/>
          <p:cNvSpPr txBox="1"/>
          <p:nvPr/>
        </p:nvSpPr>
        <p:spPr>
          <a:xfrm>
            <a:off x="7086529" y="3918447"/>
            <a:ext cx="4372841"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Mobile dispersed and easily accessible- smart working solutions</a:t>
            </a:r>
          </a:p>
        </p:txBody>
      </p:sp>
      <p:sp>
        <p:nvSpPr>
          <p:cNvPr id="26" name="Pentagon 25"/>
          <p:cNvSpPr/>
          <p:nvPr/>
        </p:nvSpPr>
        <p:spPr>
          <a:xfrm>
            <a:off x="2580572" y="4580189"/>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27" name="Rounded Rectangle 26"/>
          <p:cNvSpPr/>
          <p:nvPr/>
        </p:nvSpPr>
        <p:spPr>
          <a:xfrm>
            <a:off x="468337" y="4590745"/>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Medium</a:t>
            </a:r>
          </a:p>
        </p:txBody>
      </p:sp>
      <p:sp>
        <p:nvSpPr>
          <p:cNvPr id="28" name="TextBox 27"/>
          <p:cNvSpPr txBox="1"/>
          <p:nvPr/>
        </p:nvSpPr>
        <p:spPr>
          <a:xfrm>
            <a:off x="2580575" y="4650841"/>
            <a:ext cx="1895071" cy="276999"/>
          </a:xfrm>
          <a:prstGeom prst="rect">
            <a:avLst/>
          </a:prstGeom>
          <a:noFill/>
        </p:spPr>
        <p:txBody>
          <a:bodyPr wrap="none" lIns="91440" tIns="45720" rIns="91440" bIns="45720" rtlCol="0">
            <a:spAutoFit/>
          </a:bodyPr>
          <a:lstStyle/>
          <a:p>
            <a:pPr defTabSz="914377">
              <a:defRPr/>
            </a:pPr>
            <a:r>
              <a:rPr lang="en-US" sz="1200" b="1" kern="0" dirty="0">
                <a:solidFill>
                  <a:srgbClr val="000000"/>
                </a:solidFill>
                <a:ea typeface="Cambria Math" panose="02040503050406030204" pitchFamily="18" charset="0"/>
              </a:rPr>
              <a:t>Computer, laptops, tablets</a:t>
            </a:r>
          </a:p>
        </p:txBody>
      </p:sp>
      <p:sp>
        <p:nvSpPr>
          <p:cNvPr id="29" name="TextBox 28"/>
          <p:cNvSpPr txBox="1"/>
          <p:nvPr/>
        </p:nvSpPr>
        <p:spPr>
          <a:xfrm>
            <a:off x="7086524" y="4522996"/>
            <a:ext cx="3762584"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Smart systems- Virtual and interactive wall technology  </a:t>
            </a:r>
          </a:p>
        </p:txBody>
      </p:sp>
      <p:sp>
        <p:nvSpPr>
          <p:cNvPr id="30" name="Pentagon 29"/>
          <p:cNvSpPr/>
          <p:nvPr/>
        </p:nvSpPr>
        <p:spPr>
          <a:xfrm>
            <a:off x="2580572" y="5211054"/>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31" name="Rounded Rectangle 30"/>
          <p:cNvSpPr/>
          <p:nvPr/>
        </p:nvSpPr>
        <p:spPr>
          <a:xfrm>
            <a:off x="468337" y="5221611"/>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Chain of  command</a:t>
            </a:r>
          </a:p>
        </p:txBody>
      </p:sp>
      <p:sp>
        <p:nvSpPr>
          <p:cNvPr id="32" name="TextBox 31"/>
          <p:cNvSpPr txBox="1"/>
          <p:nvPr/>
        </p:nvSpPr>
        <p:spPr>
          <a:xfrm>
            <a:off x="2580789" y="5281708"/>
            <a:ext cx="4084009"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Top-down organizational structure</a:t>
            </a:r>
          </a:p>
        </p:txBody>
      </p:sp>
      <p:sp>
        <p:nvSpPr>
          <p:cNvPr id="33" name="TextBox 32"/>
          <p:cNvSpPr txBox="1"/>
          <p:nvPr/>
        </p:nvSpPr>
        <p:spPr>
          <a:xfrm>
            <a:off x="7086524" y="5199932"/>
            <a:ext cx="3762584" cy="276999"/>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Networked, open, agile and transparent structures </a:t>
            </a:r>
          </a:p>
        </p:txBody>
      </p:sp>
      <p:sp>
        <p:nvSpPr>
          <p:cNvPr id="34" name="Pentagon 33"/>
          <p:cNvSpPr/>
          <p:nvPr/>
        </p:nvSpPr>
        <p:spPr>
          <a:xfrm>
            <a:off x="2580572" y="5831306"/>
            <a:ext cx="9121013" cy="418295"/>
          </a:xfrm>
          <a:prstGeom prst="homePlate">
            <a:avLst/>
          </a:prstGeom>
          <a:solidFill>
            <a:srgbClr val="06325C">
              <a:lumMod val="10000"/>
              <a:lumOff val="90000"/>
            </a:srgbClr>
          </a:solidFill>
          <a:ln w="25400" cap="flat" cmpd="sng" algn="ctr">
            <a:noFill/>
            <a:prstDash val="solid"/>
          </a:ln>
          <a:effectLst/>
        </p:spPr>
        <p:txBody>
          <a:bodyPr lIns="91440" tIns="45720" rIns="91440" bIns="45720" rtlCol="0" anchor="ctr"/>
          <a:lstStyle/>
          <a:p>
            <a:pPr algn="ctr" defTabSz="914377">
              <a:defRPr/>
            </a:pPr>
            <a:endParaRPr lang="en-US" sz="1200" kern="0" dirty="0">
              <a:solidFill>
                <a:srgbClr val="000000"/>
              </a:solidFill>
              <a:ea typeface="Cambria Math" panose="02040503050406030204" pitchFamily="18" charset="0"/>
            </a:endParaRPr>
          </a:p>
        </p:txBody>
      </p:sp>
      <p:sp>
        <p:nvSpPr>
          <p:cNvPr id="35" name="Rounded Rectangle 34"/>
          <p:cNvSpPr/>
          <p:nvPr/>
        </p:nvSpPr>
        <p:spPr>
          <a:xfrm>
            <a:off x="468337" y="5841863"/>
            <a:ext cx="1824203" cy="418295"/>
          </a:xfrm>
          <a:prstGeom prst="roundRect">
            <a:avLst/>
          </a:prstGeom>
          <a:solidFill>
            <a:srgbClr val="1F497D">
              <a:lumMod val="60000"/>
              <a:lumOff val="40000"/>
            </a:srgbClr>
          </a:solidFill>
          <a:ln w="25400" cap="flat" cmpd="sng" algn="ctr">
            <a:noFill/>
            <a:prstDash val="solid"/>
          </a:ln>
          <a:effectLst/>
        </p:spPr>
        <p:txBody>
          <a:bodyPr lIns="91440" tIns="45720" rIns="91440" bIns="45720" rtlCol="0" anchor="ctr"/>
          <a:lstStyle/>
          <a:p>
            <a:pPr algn="ctr" defTabSz="914377">
              <a:defRPr/>
            </a:pPr>
            <a:r>
              <a:rPr lang="en-US" sz="1200" b="1" kern="0" dirty="0">
                <a:solidFill>
                  <a:srgbClr val="FFFFFF"/>
                </a:solidFill>
                <a:ea typeface="Cambria Math" panose="02040503050406030204" pitchFamily="18" charset="0"/>
              </a:rPr>
              <a:t>Workplace</a:t>
            </a:r>
          </a:p>
        </p:txBody>
      </p:sp>
      <p:sp>
        <p:nvSpPr>
          <p:cNvPr id="36" name="TextBox 35"/>
          <p:cNvSpPr txBox="1"/>
          <p:nvPr/>
        </p:nvSpPr>
        <p:spPr>
          <a:xfrm>
            <a:off x="2580571" y="5901959"/>
            <a:ext cx="1099981" cy="276999"/>
          </a:xfrm>
          <a:prstGeom prst="rect">
            <a:avLst/>
          </a:prstGeom>
          <a:noFill/>
        </p:spPr>
        <p:txBody>
          <a:bodyPr wrap="none" lIns="91440" tIns="45720" rIns="91440" bIns="45720" rtlCol="0">
            <a:spAutoFit/>
          </a:bodyPr>
          <a:lstStyle/>
          <a:p>
            <a:pPr defTabSz="914377">
              <a:defRPr/>
            </a:pPr>
            <a:r>
              <a:rPr lang="en-US" sz="1200" b="1" kern="0" dirty="0">
                <a:solidFill>
                  <a:srgbClr val="000000"/>
                </a:solidFill>
                <a:ea typeface="Cambria Math" panose="02040503050406030204" pitchFamily="18" charset="0"/>
              </a:rPr>
              <a:t>Human based </a:t>
            </a:r>
          </a:p>
        </p:txBody>
      </p:sp>
      <p:sp>
        <p:nvSpPr>
          <p:cNvPr id="37" name="TextBox 36"/>
          <p:cNvSpPr txBox="1"/>
          <p:nvPr/>
        </p:nvSpPr>
        <p:spPr>
          <a:xfrm>
            <a:off x="7086525" y="5819824"/>
            <a:ext cx="4561739" cy="461665"/>
          </a:xfrm>
          <a:prstGeom prst="rect">
            <a:avLst/>
          </a:prstGeom>
          <a:noFill/>
        </p:spPr>
        <p:txBody>
          <a:bodyPr wrap="square" lIns="91440" tIns="45720" rIns="91440" bIns="45720" rtlCol="0">
            <a:spAutoFit/>
          </a:bodyPr>
          <a:lstStyle/>
          <a:p>
            <a:pPr defTabSz="914377">
              <a:defRPr/>
            </a:pPr>
            <a:r>
              <a:rPr lang="en-US" sz="1200" b="1" kern="0" dirty="0">
                <a:solidFill>
                  <a:srgbClr val="000000"/>
                </a:solidFill>
                <a:ea typeface="Cambria Math" panose="02040503050406030204" pitchFamily="18" charset="0"/>
              </a:rPr>
              <a:t>Human-machine collaboration- Mobile robots replacing labor in few areas</a:t>
            </a:r>
          </a:p>
        </p:txBody>
      </p:sp>
      <p:cxnSp>
        <p:nvCxnSpPr>
          <p:cNvPr id="39" name="Straight Connector 38"/>
          <p:cNvCxnSpPr/>
          <p:nvPr/>
        </p:nvCxnSpPr>
        <p:spPr>
          <a:xfrm>
            <a:off x="6664793" y="1431637"/>
            <a:ext cx="0" cy="4817963"/>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65637" y="1955950"/>
            <a:ext cx="11335947" cy="602796"/>
          </a:xfrm>
          <a:prstGeom prst="rect">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3" name="Rectangle 42"/>
          <p:cNvSpPr/>
          <p:nvPr/>
        </p:nvSpPr>
        <p:spPr>
          <a:xfrm>
            <a:off x="365635" y="3847877"/>
            <a:ext cx="11335947" cy="602796"/>
          </a:xfrm>
          <a:prstGeom prst="rect">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4" name="Rectangle 43"/>
          <p:cNvSpPr/>
          <p:nvPr/>
        </p:nvSpPr>
        <p:spPr>
          <a:xfrm>
            <a:off x="365637" y="4487938"/>
            <a:ext cx="11335947" cy="602796"/>
          </a:xfrm>
          <a:prstGeom prst="rect">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5" name="Rectangle 44"/>
          <p:cNvSpPr/>
          <p:nvPr/>
        </p:nvSpPr>
        <p:spPr>
          <a:xfrm>
            <a:off x="365633" y="5749613"/>
            <a:ext cx="11335947" cy="602796"/>
          </a:xfrm>
          <a:prstGeom prst="rect">
            <a:avLst/>
          </a:prstGeom>
          <a:noFill/>
          <a:ln w="31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6" name="Rectangle 45"/>
          <p:cNvSpPr/>
          <p:nvPr/>
        </p:nvSpPr>
        <p:spPr>
          <a:xfrm>
            <a:off x="365637" y="982864"/>
            <a:ext cx="11233247" cy="3436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7" name="TextBox 46"/>
          <p:cNvSpPr txBox="1"/>
          <p:nvPr/>
        </p:nvSpPr>
        <p:spPr>
          <a:xfrm>
            <a:off x="2580572" y="941713"/>
            <a:ext cx="926857" cy="318100"/>
          </a:xfrm>
          <a:prstGeom prst="rect">
            <a:avLst/>
          </a:prstGeom>
          <a:noFill/>
        </p:spPr>
        <p:txBody>
          <a:bodyPr wrap="none" lIns="91440" tIns="45720" rIns="91440" bIns="45720" rtlCol="0">
            <a:spAutoFit/>
          </a:bodyPr>
          <a:lstStyle/>
          <a:p>
            <a:pPr defTabSz="914377">
              <a:defRPr/>
            </a:pPr>
            <a:r>
              <a:rPr lang="en-US" sz="1467" b="1" kern="0" dirty="0">
                <a:solidFill>
                  <a:schemeClr val="bg1"/>
                </a:solidFill>
                <a:ea typeface="Cambria Math" panose="02040503050406030204" pitchFamily="18" charset="0"/>
              </a:rPr>
              <a:t>Pre </a:t>
            </a:r>
            <a:r>
              <a:rPr lang="en-US" sz="1467" b="1" kern="0" dirty="0" err="1">
                <a:solidFill>
                  <a:schemeClr val="bg1"/>
                </a:solidFill>
                <a:ea typeface="Cambria Math" panose="02040503050406030204" pitchFamily="18" charset="0"/>
              </a:rPr>
              <a:t>Covid</a:t>
            </a:r>
            <a:endParaRPr lang="en-US" sz="1467" b="1" kern="0" dirty="0">
              <a:solidFill>
                <a:schemeClr val="bg1"/>
              </a:solidFill>
              <a:ea typeface="Cambria Math" panose="02040503050406030204" pitchFamily="18" charset="0"/>
            </a:endParaRPr>
          </a:p>
        </p:txBody>
      </p:sp>
      <p:sp>
        <p:nvSpPr>
          <p:cNvPr id="48" name="TextBox 47"/>
          <p:cNvSpPr txBox="1"/>
          <p:nvPr/>
        </p:nvSpPr>
        <p:spPr>
          <a:xfrm>
            <a:off x="7086528" y="941713"/>
            <a:ext cx="1007007" cy="318100"/>
          </a:xfrm>
          <a:prstGeom prst="rect">
            <a:avLst/>
          </a:prstGeom>
          <a:noFill/>
        </p:spPr>
        <p:txBody>
          <a:bodyPr wrap="none" lIns="91440" tIns="45720" rIns="91440" bIns="45720" rtlCol="0">
            <a:spAutoFit/>
          </a:bodyPr>
          <a:lstStyle/>
          <a:p>
            <a:pPr defTabSz="914377">
              <a:defRPr/>
            </a:pPr>
            <a:r>
              <a:rPr lang="en-US" sz="1467" b="1" kern="0" dirty="0">
                <a:solidFill>
                  <a:schemeClr val="bg1"/>
                </a:solidFill>
                <a:ea typeface="Cambria Math" panose="02040503050406030204" pitchFamily="18" charset="0"/>
              </a:rPr>
              <a:t>Post </a:t>
            </a:r>
            <a:r>
              <a:rPr lang="en-US" sz="1467" b="1" kern="0" dirty="0" err="1">
                <a:solidFill>
                  <a:schemeClr val="bg1"/>
                </a:solidFill>
                <a:ea typeface="Cambria Math" panose="02040503050406030204" pitchFamily="18" charset="0"/>
              </a:rPr>
              <a:t>Covid</a:t>
            </a:r>
            <a:endParaRPr lang="en-US" sz="1467" b="1" kern="0" dirty="0">
              <a:solidFill>
                <a:schemeClr val="bg1"/>
              </a:solidFill>
              <a:ea typeface="Cambria Math" panose="02040503050406030204" pitchFamily="18" charset="0"/>
            </a:endParaRPr>
          </a:p>
        </p:txBody>
      </p:sp>
      <p:cxnSp>
        <p:nvCxnSpPr>
          <p:cNvPr id="50" name="Straight Connector 49"/>
          <p:cNvCxnSpPr/>
          <p:nvPr/>
        </p:nvCxnSpPr>
        <p:spPr>
          <a:xfrm flipH="1" flipV="1">
            <a:off x="6671381" y="941713"/>
            <a:ext cx="1" cy="307777"/>
          </a:xfrm>
          <a:prstGeom prst="line">
            <a:avLst/>
          </a:prstGeom>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165570" y="971134"/>
            <a:ext cx="11838787" cy="554009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9" name="TextBox 48"/>
          <p:cNvSpPr txBox="1"/>
          <p:nvPr/>
        </p:nvSpPr>
        <p:spPr>
          <a:xfrm>
            <a:off x="4565113" y="6595340"/>
            <a:ext cx="4345191" cy="162191"/>
          </a:xfrm>
          <a:prstGeom prst="rect">
            <a:avLst/>
          </a:prstGeom>
          <a:noFill/>
        </p:spPr>
        <p:txBody>
          <a:bodyPr wrap="square" lIns="0" tIns="0" rIns="0" bIns="0" rtlCol="0" anchor="b">
            <a:noAutofit/>
          </a:bodyPr>
          <a:lstStyle/>
          <a:p>
            <a:pPr algn="r"/>
            <a:r>
              <a:rPr lang="en-US" sz="1067" dirty="0"/>
              <a:t>Source: Frost &amp; Sullivan </a:t>
            </a:r>
          </a:p>
        </p:txBody>
      </p:sp>
      <p:sp>
        <p:nvSpPr>
          <p:cNvPr id="51" name="Rectangle 50"/>
          <p:cNvSpPr/>
          <p:nvPr/>
        </p:nvSpPr>
        <p:spPr>
          <a:xfrm>
            <a:off x="10468309" y="0"/>
            <a:ext cx="1723697" cy="252248"/>
          </a:xfrm>
          <a:prstGeom prst="rect">
            <a:avLst/>
          </a:prstGeom>
          <a:solidFill>
            <a:schemeClr val="accent2">
              <a:lumMod val="20000"/>
              <a:lumOff val="80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tx1"/>
                </a:solidFill>
                <a:cs typeface="Arial" pitchFamily="34" charset="0"/>
              </a:rPr>
              <a:t>Technology</a:t>
            </a:r>
          </a:p>
        </p:txBody>
      </p:sp>
      <p:sp>
        <p:nvSpPr>
          <p:cNvPr id="52" name="Rectangle 51"/>
          <p:cNvSpPr/>
          <p:nvPr/>
        </p:nvSpPr>
        <p:spPr>
          <a:xfrm>
            <a:off x="8744612" y="0"/>
            <a:ext cx="1723697" cy="252248"/>
          </a:xfrm>
          <a:prstGeom prst="rect">
            <a:avLst/>
          </a:prstGeom>
          <a:solidFill>
            <a:schemeClr val="accent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bg1"/>
                </a:solidFill>
                <a:cs typeface="Arial" pitchFamily="34" charset="0"/>
              </a:rPr>
              <a:t>Workforce</a:t>
            </a:r>
          </a:p>
        </p:txBody>
      </p:sp>
      <p:sp>
        <p:nvSpPr>
          <p:cNvPr id="54" name="Rectangle 53"/>
          <p:cNvSpPr/>
          <p:nvPr/>
        </p:nvSpPr>
        <p:spPr>
          <a:xfrm>
            <a:off x="7054197" y="0"/>
            <a:ext cx="1723697" cy="252248"/>
          </a:xfrm>
          <a:prstGeom prst="rect">
            <a:avLst/>
          </a:prstGeom>
          <a:solidFill>
            <a:schemeClr val="accent4"/>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67" dirty="0">
                <a:solidFill>
                  <a:schemeClr val="bg1"/>
                </a:solidFill>
                <a:cs typeface="Arial" pitchFamily="34" charset="0"/>
              </a:rPr>
              <a:t>Workplace</a:t>
            </a:r>
          </a:p>
        </p:txBody>
      </p:sp>
    </p:spTree>
    <p:extLst>
      <p:ext uri="{BB962C8B-B14F-4D97-AF65-F5344CB8AC3E}">
        <p14:creationId xmlns:p14="http://schemas.microsoft.com/office/powerpoint/2010/main" val="3397098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email">
            <a:extLst>
              <a:ext uri="{28A0092B-C50C-407E-A947-70E740481C1C}">
                <a14:useLocalDpi xmlns:a14="http://schemas.microsoft.com/office/drawing/2010/main" val="0"/>
              </a:ext>
            </a:extLst>
          </a:blip>
          <a:srcRect l="2296" t="7111" r="56372" b="9340"/>
          <a:stretch/>
        </p:blipFill>
        <p:spPr bwMode="auto">
          <a:xfrm>
            <a:off x="2348304" y="3146666"/>
            <a:ext cx="2997200" cy="3406140"/>
          </a:xfrm>
          <a:prstGeom prst="rect">
            <a:avLst/>
          </a:prstGeom>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387951" y="-38259"/>
            <a:ext cx="10974103" cy="1143000"/>
          </a:xfrm>
        </p:spPr>
        <p:txBody>
          <a:bodyPr>
            <a:normAutofit/>
          </a:bodyPr>
          <a:lstStyle/>
          <a:p>
            <a:r>
              <a:rPr lang="en-US" dirty="0">
                <a:cs typeface="Arial" charset="0"/>
              </a:rPr>
              <a:t>PROJECT DESIGN &amp; APPROACH</a:t>
            </a:r>
          </a:p>
        </p:txBody>
      </p:sp>
      <p:pic>
        <p:nvPicPr>
          <p:cNvPr id="3" name="Picture 2"/>
          <p:cNvPicPr/>
          <p:nvPr/>
        </p:nvPicPr>
        <p:blipFill rotWithShape="1">
          <a:blip r:embed="rId3" cstate="email">
            <a:extLst>
              <a:ext uri="{28A0092B-C50C-407E-A947-70E740481C1C}">
                <a14:useLocalDpi xmlns:a14="http://schemas.microsoft.com/office/drawing/2010/main" val="0"/>
              </a:ext>
            </a:extLst>
          </a:blip>
          <a:srcRect l="41088" t="27280" r="43693" b="19912"/>
          <a:stretch/>
        </p:blipFill>
        <p:spPr bwMode="auto">
          <a:xfrm>
            <a:off x="483740" y="3492549"/>
            <a:ext cx="1476053" cy="2878668"/>
          </a:xfrm>
          <a:prstGeom prst="rect">
            <a:avLst/>
          </a:prstGeom>
          <a:ln>
            <a:noFill/>
          </a:ln>
          <a:extLst>
            <a:ext uri="{53640926-AAD7-44D8-BBD7-CCE9431645EC}">
              <a14:shadowObscured xmlns:a14="http://schemas.microsoft.com/office/drawing/2010/main"/>
            </a:ext>
          </a:extLst>
        </p:spPr>
      </p:pic>
      <p:sp>
        <p:nvSpPr>
          <p:cNvPr id="4" name="Text Box 2"/>
          <p:cNvSpPr txBox="1">
            <a:spLocks noChangeArrowheads="1"/>
          </p:cNvSpPr>
          <p:nvPr/>
        </p:nvSpPr>
        <p:spPr bwMode="auto">
          <a:xfrm>
            <a:off x="530629" y="2941312"/>
            <a:ext cx="4735289" cy="244267"/>
          </a:xfrm>
          <a:prstGeom prst="rect">
            <a:avLst/>
          </a:prstGeom>
          <a:solidFill>
            <a:srgbClr val="4F81BD">
              <a:lumMod val="75000"/>
            </a:srgbClr>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spcAft>
                <a:spcPts val="1333"/>
              </a:spcAft>
            </a:pPr>
            <a:r>
              <a:rPr lang="en-US" sz="1200" b="1" dirty="0">
                <a:solidFill>
                  <a:srgbClr val="FFFFFF"/>
                </a:solidFill>
                <a:latin typeface="Arial"/>
                <a:ea typeface="Calibri"/>
                <a:cs typeface="Times New Roman"/>
              </a:rPr>
              <a:t>PROJECT FULFILLMENT PLAN ACROSS 3 MODULES</a:t>
            </a:r>
            <a:endParaRPr lang="en-US" sz="1867" dirty="0">
              <a:latin typeface="Calibri"/>
              <a:ea typeface="Calibri"/>
              <a:cs typeface="Times New Roman"/>
            </a:endParaRPr>
          </a:p>
        </p:txBody>
      </p:sp>
      <p:sp>
        <p:nvSpPr>
          <p:cNvPr id="5" name="Isosceles Triangle 4"/>
          <p:cNvSpPr/>
          <p:nvPr/>
        </p:nvSpPr>
        <p:spPr>
          <a:xfrm rot="5400000">
            <a:off x="715755" y="4764455"/>
            <a:ext cx="2865541" cy="321733"/>
          </a:xfrm>
          <a:prstGeom prst="triangl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endParaRPr lang="en-US" sz="2400"/>
          </a:p>
        </p:txBody>
      </p:sp>
      <p:sp>
        <p:nvSpPr>
          <p:cNvPr id="7" name="Rectangle 6"/>
          <p:cNvSpPr/>
          <p:nvPr/>
        </p:nvSpPr>
        <p:spPr>
          <a:xfrm>
            <a:off x="5842652" y="3662251"/>
            <a:ext cx="5836073" cy="1881293"/>
          </a:xfrm>
          <a:prstGeom prst="rect">
            <a:avLst/>
          </a:prstGeom>
          <a:solidFill>
            <a:schemeClr val="accent2">
              <a:lumMod val="20000"/>
              <a:lumOff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 name="Rectangle 7"/>
          <p:cNvSpPr/>
          <p:nvPr/>
        </p:nvSpPr>
        <p:spPr>
          <a:xfrm>
            <a:off x="7611203" y="4244820"/>
            <a:ext cx="2009140" cy="1230722"/>
          </a:xfrm>
          <a:prstGeom prst="rect">
            <a:avLst/>
          </a:prstGeom>
        </p:spPr>
        <p:txBody>
          <a:bodyPr wrap="square" lIns="0" tIns="0" rIns="0" bIns="0">
            <a:spAutoFit/>
          </a:bodyPr>
          <a:lstStyle/>
          <a:p>
            <a:pPr algn="ctr" fontAlgn="base"/>
            <a:r>
              <a:rPr lang="en-US" sz="1333" dirty="0">
                <a:solidFill>
                  <a:srgbClr val="000000"/>
                </a:solidFill>
                <a:latin typeface="Calibri"/>
                <a:ea typeface="Times New Roman"/>
                <a:cs typeface="Arial"/>
              </a:rPr>
              <a:t>Voice-of-customer</a:t>
            </a:r>
            <a:endParaRPr lang="en-US" sz="1600" dirty="0">
              <a:latin typeface="Times New Roman"/>
              <a:ea typeface="Times New Roman"/>
            </a:endParaRPr>
          </a:p>
          <a:p>
            <a:pPr algn="ctr" fontAlgn="base"/>
            <a:r>
              <a:rPr lang="en-US" sz="1333" dirty="0">
                <a:solidFill>
                  <a:srgbClr val="000000"/>
                </a:solidFill>
                <a:latin typeface="Calibri"/>
                <a:ea typeface="Times New Roman"/>
                <a:cs typeface="Arial"/>
              </a:rPr>
              <a:t>Research across North America</a:t>
            </a:r>
            <a:endParaRPr lang="en-US" sz="1600" dirty="0">
              <a:latin typeface="Times New Roman"/>
              <a:ea typeface="Times New Roman"/>
            </a:endParaRPr>
          </a:p>
          <a:p>
            <a:pPr algn="ctr" fontAlgn="base"/>
            <a:r>
              <a:rPr lang="en-US" sz="1333" dirty="0">
                <a:solidFill>
                  <a:srgbClr val="000000"/>
                </a:solidFill>
                <a:latin typeface="Calibri"/>
                <a:ea typeface="Times New Roman"/>
                <a:cs typeface="Arial"/>
              </a:rPr>
              <a:t>~N=150; use case development; IB customer perceptions and pain points</a:t>
            </a:r>
            <a:endParaRPr lang="en-US" sz="1600" dirty="0">
              <a:latin typeface="Times New Roman"/>
              <a:ea typeface="Times New Roman"/>
            </a:endParaRPr>
          </a:p>
        </p:txBody>
      </p:sp>
      <p:sp>
        <p:nvSpPr>
          <p:cNvPr id="9" name="Rectangle 8"/>
          <p:cNvSpPr/>
          <p:nvPr/>
        </p:nvSpPr>
        <p:spPr>
          <a:xfrm>
            <a:off x="9894663" y="4103428"/>
            <a:ext cx="1698413" cy="1435842"/>
          </a:xfrm>
          <a:prstGeom prst="rect">
            <a:avLst/>
          </a:prstGeom>
        </p:spPr>
        <p:txBody>
          <a:bodyPr wrap="square" lIns="0" tIns="0" rIns="0" bIns="0">
            <a:spAutoFit/>
          </a:bodyPr>
          <a:lstStyle/>
          <a:p>
            <a:pPr algn="ctr" fontAlgn="base"/>
            <a:r>
              <a:rPr lang="en-US" sz="1333">
                <a:solidFill>
                  <a:srgbClr val="000000"/>
                </a:solidFill>
                <a:latin typeface="Calibri"/>
                <a:ea typeface="Times New Roman"/>
                <a:cs typeface="Arial"/>
              </a:rPr>
              <a:t>Virtual Round Tables with Visionaries</a:t>
            </a:r>
            <a:endParaRPr lang="en-US" sz="1600">
              <a:latin typeface="Times New Roman"/>
              <a:ea typeface="Times New Roman"/>
            </a:endParaRPr>
          </a:p>
          <a:p>
            <a:pPr algn="ctr" fontAlgn="base"/>
            <a:r>
              <a:rPr lang="en-US" sz="1333">
                <a:solidFill>
                  <a:srgbClr val="000000"/>
                </a:solidFill>
                <a:latin typeface="Calibri"/>
                <a:ea typeface="Times New Roman"/>
                <a:cs typeface="Arial"/>
              </a:rPr>
              <a:t>2 VRs of 6-8 members each, comprising thought leaders, regulators and industry influencers</a:t>
            </a:r>
            <a:endParaRPr lang="en-US" sz="1600">
              <a:latin typeface="Times New Roman"/>
              <a:ea typeface="Times New Roman"/>
            </a:endParaRPr>
          </a:p>
        </p:txBody>
      </p:sp>
      <p:sp>
        <p:nvSpPr>
          <p:cNvPr id="10" name="Rectangle 9"/>
          <p:cNvSpPr/>
          <p:nvPr/>
        </p:nvSpPr>
        <p:spPr>
          <a:xfrm>
            <a:off x="5899244" y="4338800"/>
            <a:ext cx="1584113" cy="820481"/>
          </a:xfrm>
          <a:prstGeom prst="rect">
            <a:avLst/>
          </a:prstGeom>
        </p:spPr>
        <p:txBody>
          <a:bodyPr wrap="square" lIns="0" tIns="0" rIns="0" bIns="0">
            <a:spAutoFit/>
          </a:bodyPr>
          <a:lstStyle/>
          <a:p>
            <a:pPr algn="ctr" fontAlgn="base"/>
            <a:r>
              <a:rPr lang="en-US" sz="1333" dirty="0">
                <a:solidFill>
                  <a:srgbClr val="000000"/>
                </a:solidFill>
                <a:latin typeface="Calibri"/>
                <a:ea typeface="Times New Roman"/>
                <a:cs typeface="Arial"/>
              </a:rPr>
              <a:t>IB Technology, Service &amp; Solution Leaders; value chain partners</a:t>
            </a:r>
            <a:endParaRPr lang="en-US" sz="1600" dirty="0">
              <a:latin typeface="Times New Roman"/>
              <a:ea typeface="Times New Roman"/>
            </a:endParaRPr>
          </a:p>
          <a:p>
            <a:pPr algn="ctr" fontAlgn="base"/>
            <a:r>
              <a:rPr lang="en-US" sz="1333" dirty="0">
                <a:solidFill>
                  <a:srgbClr val="000000"/>
                </a:solidFill>
                <a:latin typeface="Calibri"/>
                <a:ea typeface="Times New Roman"/>
                <a:cs typeface="Arial"/>
              </a:rPr>
              <a:t>~25-30 representatives</a:t>
            </a:r>
            <a:endParaRPr lang="en-US" sz="1600" dirty="0">
              <a:latin typeface="Times New Roman"/>
              <a:ea typeface="Times New Roman"/>
            </a:endParaRPr>
          </a:p>
        </p:txBody>
      </p:sp>
      <p:cxnSp>
        <p:nvCxnSpPr>
          <p:cNvPr id="11" name="Straight Connector 10"/>
          <p:cNvCxnSpPr/>
          <p:nvPr/>
        </p:nvCxnSpPr>
        <p:spPr>
          <a:xfrm>
            <a:off x="7552917" y="3985809"/>
            <a:ext cx="0" cy="1478280"/>
          </a:xfrm>
          <a:prstGeom prst="line">
            <a:avLst/>
          </a:prstGeom>
        </p:spPr>
        <p:style>
          <a:lnRef idx="1">
            <a:schemeClr val="accent1"/>
          </a:lnRef>
          <a:fillRef idx="0">
            <a:schemeClr val="accent1"/>
          </a:fillRef>
          <a:effectRef idx="0">
            <a:schemeClr val="accent1"/>
          </a:effectRef>
          <a:fontRef idx="minor">
            <a:schemeClr val="tx1"/>
          </a:fontRef>
        </p:style>
      </p:cxnSp>
      <p:pic>
        <p:nvPicPr>
          <p:cNvPr id="1434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714562" y="3780502"/>
            <a:ext cx="359833" cy="423333"/>
          </a:xfrm>
          <a:prstGeom prst="rect">
            <a:avLst/>
          </a:prstGeom>
          <a:noFill/>
          <a:ln>
            <a:noFill/>
          </a:ln>
          <a:effectLst/>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4346" name="Picture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846" y="3793202"/>
            <a:ext cx="484716" cy="433917"/>
          </a:xfrm>
          <a:prstGeom prst="rect">
            <a:avLst/>
          </a:prstGeom>
          <a:noFill/>
          <a:ln>
            <a:noFill/>
          </a:ln>
          <a:effectLst/>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4345" name="Picture 7"/>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527365" y="3742402"/>
            <a:ext cx="518584" cy="306917"/>
          </a:xfrm>
          <a:prstGeom prst="rect">
            <a:avLst/>
          </a:prstGeom>
          <a:noFill/>
          <a:ln>
            <a:noFill/>
          </a:ln>
          <a:effectLst/>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4344" name="Picture 6"/>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8308287" y="3713309"/>
            <a:ext cx="476251" cy="476251"/>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p:cNvCxnSpPr/>
          <p:nvPr/>
        </p:nvCxnSpPr>
        <p:spPr>
          <a:xfrm>
            <a:off x="9771184" y="3999661"/>
            <a:ext cx="0" cy="147828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Box 2"/>
          <p:cNvSpPr txBox="1">
            <a:spLocks noChangeArrowheads="1"/>
          </p:cNvSpPr>
          <p:nvPr/>
        </p:nvSpPr>
        <p:spPr bwMode="auto">
          <a:xfrm>
            <a:off x="9924972" y="5616629"/>
            <a:ext cx="1556173" cy="310727"/>
          </a:xfrm>
          <a:prstGeom prst="rect">
            <a:avLst/>
          </a:prstGeom>
          <a:solidFill>
            <a:schemeClr val="accent3"/>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spcAft>
                <a:spcPts val="1333"/>
              </a:spcAft>
            </a:pPr>
            <a:r>
              <a:rPr lang="en-US" sz="1467" b="1">
                <a:solidFill>
                  <a:srgbClr val="FFFFFF"/>
                </a:solidFill>
                <a:latin typeface="Calibri"/>
                <a:ea typeface="Calibri"/>
                <a:cs typeface="Times New Roman"/>
              </a:rPr>
              <a:t>Module 1 &amp;3</a:t>
            </a:r>
            <a:endParaRPr lang="en-US" sz="1467">
              <a:latin typeface="Calibri"/>
              <a:ea typeface="Calibri"/>
              <a:cs typeface="Times New Roman"/>
            </a:endParaRPr>
          </a:p>
        </p:txBody>
      </p:sp>
      <p:sp>
        <p:nvSpPr>
          <p:cNvPr id="18" name="Text Box 2"/>
          <p:cNvSpPr txBox="1">
            <a:spLocks noChangeArrowheads="1"/>
          </p:cNvSpPr>
          <p:nvPr/>
        </p:nvSpPr>
        <p:spPr bwMode="auto">
          <a:xfrm>
            <a:off x="5979506" y="5611549"/>
            <a:ext cx="1556173" cy="310727"/>
          </a:xfrm>
          <a:prstGeom prst="rect">
            <a:avLst/>
          </a:prstGeom>
          <a:solidFill>
            <a:schemeClr val="accent3"/>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spcAft>
                <a:spcPts val="1333"/>
              </a:spcAft>
            </a:pPr>
            <a:r>
              <a:rPr lang="en-US" sz="1467" b="1">
                <a:solidFill>
                  <a:srgbClr val="FFFFFF"/>
                </a:solidFill>
                <a:latin typeface="Calibri"/>
                <a:ea typeface="Calibri"/>
                <a:cs typeface="Times New Roman"/>
              </a:rPr>
              <a:t>Module 1, 2 &amp;3</a:t>
            </a:r>
            <a:endParaRPr lang="en-US" sz="1467">
              <a:latin typeface="Calibri"/>
              <a:ea typeface="Calibri"/>
              <a:cs typeface="Times New Roman"/>
            </a:endParaRPr>
          </a:p>
        </p:txBody>
      </p:sp>
      <p:sp>
        <p:nvSpPr>
          <p:cNvPr id="19" name="Text Box 2"/>
          <p:cNvSpPr txBox="1">
            <a:spLocks noChangeArrowheads="1"/>
          </p:cNvSpPr>
          <p:nvPr/>
        </p:nvSpPr>
        <p:spPr bwMode="auto">
          <a:xfrm>
            <a:off x="7894666" y="5620015"/>
            <a:ext cx="1556173" cy="310727"/>
          </a:xfrm>
          <a:prstGeom prst="rect">
            <a:avLst/>
          </a:prstGeom>
          <a:solidFill>
            <a:schemeClr val="accent3"/>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spcAft>
                <a:spcPts val="1333"/>
              </a:spcAft>
            </a:pPr>
            <a:r>
              <a:rPr lang="en-US" sz="1467" b="1">
                <a:solidFill>
                  <a:srgbClr val="FFFFFF"/>
                </a:solidFill>
                <a:latin typeface="Calibri"/>
                <a:ea typeface="Calibri"/>
                <a:cs typeface="Times New Roman"/>
              </a:rPr>
              <a:t>Module 2 &amp;3</a:t>
            </a:r>
            <a:endParaRPr lang="en-US" sz="1467">
              <a:latin typeface="Calibri"/>
              <a:ea typeface="Calibri"/>
              <a:cs typeface="Times New Roman"/>
            </a:endParaRPr>
          </a:p>
        </p:txBody>
      </p:sp>
      <p:sp>
        <p:nvSpPr>
          <p:cNvPr id="20" name="Text Box 2"/>
          <p:cNvSpPr txBox="1">
            <a:spLocks noChangeArrowheads="1"/>
          </p:cNvSpPr>
          <p:nvPr/>
        </p:nvSpPr>
        <p:spPr bwMode="auto">
          <a:xfrm>
            <a:off x="5842651" y="3343058"/>
            <a:ext cx="5834380" cy="310727"/>
          </a:xfrm>
          <a:prstGeom prst="rect">
            <a:avLst/>
          </a:prstGeom>
          <a:solidFill>
            <a:schemeClr val="accent3"/>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spcAft>
                <a:spcPts val="1333"/>
              </a:spcAft>
            </a:pPr>
            <a:r>
              <a:rPr lang="en-US" sz="1467" b="1">
                <a:solidFill>
                  <a:srgbClr val="FFFFFF"/>
                </a:solidFill>
                <a:latin typeface="Calibri"/>
                <a:ea typeface="Calibri"/>
                <a:cs typeface="Times New Roman"/>
              </a:rPr>
              <a:t>PRIMARY RESEARCH</a:t>
            </a:r>
            <a:endParaRPr lang="en-US" sz="1467">
              <a:latin typeface="Calibri"/>
              <a:ea typeface="Calibri"/>
              <a:cs typeface="Times New Roman"/>
            </a:endParaRPr>
          </a:p>
        </p:txBody>
      </p:sp>
      <p:sp>
        <p:nvSpPr>
          <p:cNvPr id="21" name="Text Box 2"/>
          <p:cNvSpPr txBox="1">
            <a:spLocks noChangeArrowheads="1"/>
          </p:cNvSpPr>
          <p:nvPr/>
        </p:nvSpPr>
        <p:spPr bwMode="auto">
          <a:xfrm>
            <a:off x="5924236" y="6066923"/>
            <a:ext cx="5731933" cy="362373"/>
          </a:xfrm>
          <a:prstGeom prst="rect">
            <a:avLst/>
          </a:prstGeom>
          <a:solidFill>
            <a:schemeClr val="accent3"/>
          </a:solidFill>
          <a:ln w="9525">
            <a:solidFill>
              <a:srgbClr val="000000"/>
            </a:solidFill>
            <a:miter lim="800000"/>
            <a:headEnd/>
            <a:tailEnd/>
          </a:ln>
        </p:spPr>
        <p:txBody>
          <a:bodyPr rot="0" vert="horz" wrap="square" lIns="121920" tIns="60960" rIns="121920" bIns="60960" anchor="t" anchorCtr="0">
            <a:noAutofit/>
          </a:bodyPr>
          <a:lstStyle/>
          <a:p>
            <a:pPr algn="ctr">
              <a:lnSpc>
                <a:spcPct val="115000"/>
              </a:lnSpc>
              <a:spcAft>
                <a:spcPts val="1333"/>
              </a:spcAft>
            </a:pPr>
            <a:r>
              <a:rPr lang="en-US" sz="1467" b="1" dirty="0">
                <a:solidFill>
                  <a:srgbClr val="FFFFFF"/>
                </a:solidFill>
                <a:latin typeface="Calibri"/>
                <a:ea typeface="Calibri"/>
                <a:cs typeface="Times New Roman"/>
              </a:rPr>
              <a:t>SECONDARY RESEARCH</a:t>
            </a:r>
            <a:endParaRPr lang="en-US" sz="1467" dirty="0">
              <a:latin typeface="Calibri"/>
              <a:ea typeface="Calibri"/>
              <a:cs typeface="Times New Roman"/>
            </a:endParaRPr>
          </a:p>
          <a:p>
            <a:pPr algn="ctr">
              <a:lnSpc>
                <a:spcPct val="115000"/>
              </a:lnSpc>
              <a:spcAft>
                <a:spcPts val="1333"/>
              </a:spcAft>
            </a:pPr>
            <a:endParaRPr lang="en-US" sz="1467" dirty="0">
              <a:latin typeface="Calibri"/>
              <a:ea typeface="Calibri"/>
              <a:cs typeface="Times New Roman"/>
            </a:endParaRPr>
          </a:p>
          <a:p>
            <a:pPr algn="ctr">
              <a:lnSpc>
                <a:spcPct val="115000"/>
              </a:lnSpc>
              <a:spcAft>
                <a:spcPts val="1333"/>
              </a:spcAft>
            </a:pPr>
            <a:r>
              <a:rPr lang="en-US" sz="1467" b="1" dirty="0">
                <a:solidFill>
                  <a:srgbClr val="FFFFFF"/>
                </a:solidFill>
                <a:latin typeface="Calibri"/>
                <a:ea typeface="Calibri"/>
                <a:cs typeface="Times New Roman"/>
              </a:rPr>
              <a:t> </a:t>
            </a:r>
            <a:endParaRPr lang="en-US" sz="1467" dirty="0">
              <a:latin typeface="Calibri"/>
              <a:ea typeface="Calibri"/>
              <a:cs typeface="Times New Roman"/>
            </a:endParaRPr>
          </a:p>
          <a:p>
            <a:pPr algn="ctr">
              <a:lnSpc>
                <a:spcPct val="115000"/>
              </a:lnSpc>
              <a:spcAft>
                <a:spcPts val="1333"/>
              </a:spcAft>
            </a:pPr>
            <a:r>
              <a:rPr lang="en-US" sz="1467" b="1" dirty="0">
                <a:solidFill>
                  <a:srgbClr val="FFFFFF"/>
                </a:solidFill>
                <a:latin typeface="Calibri"/>
                <a:ea typeface="Calibri"/>
                <a:cs typeface="Times New Roman"/>
              </a:rPr>
              <a:t> </a:t>
            </a:r>
            <a:endParaRPr lang="en-US" sz="1467" dirty="0">
              <a:latin typeface="Calibri"/>
              <a:ea typeface="Calibri"/>
              <a:cs typeface="Times New Roman"/>
            </a:endParaRPr>
          </a:p>
        </p:txBody>
      </p:sp>
      <p:cxnSp>
        <p:nvCxnSpPr>
          <p:cNvPr id="22" name="Straight Arrow Connector 21"/>
          <p:cNvCxnSpPr/>
          <p:nvPr/>
        </p:nvCxnSpPr>
        <p:spPr>
          <a:xfrm>
            <a:off x="9813823" y="6204929"/>
            <a:ext cx="1465580" cy="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209563" y="6234563"/>
            <a:ext cx="1581573" cy="0"/>
          </a:xfrm>
          <a:prstGeom prst="straightConnector1">
            <a:avLst/>
          </a:prstGeom>
          <a:noFill/>
          <a:ln w="28575" cap="flat" cmpd="sng" algn="ctr">
            <a:solidFill>
              <a:sysClr val="window" lastClr="FFFFFF"/>
            </a:solidFill>
            <a:prstDash val="solid"/>
            <a:tailEnd type="arrow"/>
          </a:ln>
          <a:effectLst/>
        </p:spPr>
      </p:cxnSp>
      <p:sp>
        <p:nvSpPr>
          <p:cNvPr id="13" name="Rectangle 20"/>
          <p:cNvSpPr>
            <a:spLocks noChangeArrowheads="1"/>
          </p:cNvSpPr>
          <p:nvPr/>
        </p:nvSpPr>
        <p:spPr bwMode="auto">
          <a:xfrm>
            <a:off x="0" y="65828"/>
            <a:ext cx="289503" cy="1087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fontAlgn="base">
              <a:spcBef>
                <a:spcPct val="0"/>
              </a:spcBef>
              <a:spcAft>
                <a:spcPct val="0"/>
              </a:spcAft>
            </a:pPr>
            <a:br>
              <a:rPr lang="en-US" sz="1067">
                <a:latin typeface="Arial" pitchFamily="34" charset="0"/>
                <a:cs typeface="Arial" pitchFamily="34" charset="0"/>
              </a:rPr>
            </a:br>
            <a:endParaRPr lang="en-US" sz="1600">
              <a:latin typeface="Arial" pitchFamily="34" charset="0"/>
              <a:ea typeface="Times New Roman" pitchFamily="18" charset="0"/>
              <a:cs typeface="Arial" pitchFamily="34" charset="0"/>
            </a:endParaRPr>
          </a:p>
          <a:p>
            <a:pPr defTabSz="1219170" eaLnBrk="0" fontAlgn="base" hangingPunct="0">
              <a:spcBef>
                <a:spcPct val="0"/>
              </a:spcBef>
              <a:spcAft>
                <a:spcPct val="0"/>
              </a:spcAft>
            </a:pPr>
            <a:r>
              <a:rPr lang="en-US" sz="1200">
                <a:latin typeface="Arial" pitchFamily="34" charset="0"/>
                <a:ea typeface="Times New Roman" pitchFamily="18" charset="0"/>
                <a:cs typeface="Arial" pitchFamily="34" charset="0"/>
              </a:rPr>
              <a:t> </a:t>
            </a:r>
            <a:endParaRPr lang="en-US" sz="1067">
              <a:latin typeface="Arial" pitchFamily="34" charset="0"/>
              <a:cs typeface="Arial" pitchFamily="34" charset="0"/>
            </a:endParaRPr>
          </a:p>
          <a:p>
            <a:pPr defTabSz="1219170" eaLnBrk="0" fontAlgn="base" hangingPunct="0">
              <a:spcBef>
                <a:spcPct val="0"/>
              </a:spcBef>
              <a:spcAft>
                <a:spcPct val="0"/>
              </a:spcAft>
            </a:pPr>
            <a:endParaRPr lang="en-US" sz="2400">
              <a:latin typeface="Arial" pitchFamily="34" charset="0"/>
              <a:cs typeface="Arial" pitchFamily="34" charset="0"/>
            </a:endParaRPr>
          </a:p>
        </p:txBody>
      </p:sp>
      <p:sp>
        <p:nvSpPr>
          <p:cNvPr id="14" name="Rectangle 28"/>
          <p:cNvSpPr>
            <a:spLocks noChangeArrowheads="1"/>
          </p:cNvSpPr>
          <p:nvPr/>
        </p:nvSpPr>
        <p:spPr bwMode="auto">
          <a:xfrm>
            <a:off x="1" y="668180"/>
            <a:ext cx="246286"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fontAlgn="base">
              <a:spcBef>
                <a:spcPct val="0"/>
              </a:spcBef>
              <a:spcAft>
                <a:spcPct val="0"/>
              </a:spcAft>
            </a:pPr>
            <a:endParaRPr lang="en-US" sz="2400">
              <a:latin typeface="Arial" pitchFamily="34" charset="0"/>
              <a:cs typeface="Arial" pitchFamily="34" charset="0"/>
            </a:endParaRPr>
          </a:p>
        </p:txBody>
      </p:sp>
      <p:sp>
        <p:nvSpPr>
          <p:cNvPr id="27" name="Rounded Rectangle 26"/>
          <p:cNvSpPr/>
          <p:nvPr/>
        </p:nvSpPr>
        <p:spPr>
          <a:xfrm>
            <a:off x="7431474" y="1092058"/>
            <a:ext cx="3398204" cy="1886973"/>
          </a:xfrm>
          <a:prstGeom prst="roundRect">
            <a:avLst/>
          </a:prstGeom>
          <a:solidFill>
            <a:schemeClr val="accent1">
              <a:lumMod val="20000"/>
              <a:lumOff val="80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dirty="0">
              <a:solidFill>
                <a:schemeClr val="tx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8" name="Rectangle 27"/>
          <p:cNvSpPr/>
          <p:nvPr/>
        </p:nvSpPr>
        <p:spPr>
          <a:xfrm>
            <a:off x="7483357" y="1132371"/>
            <a:ext cx="3398204" cy="1815882"/>
          </a:xfrm>
          <a:prstGeom prst="rect">
            <a:avLst/>
          </a:prstGeom>
          <a:noFill/>
        </p:spPr>
        <p:txBody>
          <a:bodyPr wrap="square">
            <a:spAutoFit/>
          </a:bodyPr>
          <a:lstStyle/>
          <a:p>
            <a:r>
              <a:rPr lang="en-US" sz="1400" dirty="0">
                <a:solidFill>
                  <a:schemeClr val="tx2"/>
                </a:solidFill>
              </a:rPr>
              <a:t>The goal of this project is to help CABA members</a:t>
            </a:r>
          </a:p>
          <a:p>
            <a:pPr marL="304792" indent="-304792">
              <a:buFont typeface="Arial" pitchFamily="34" charset="0"/>
              <a:buChar char="•"/>
            </a:pPr>
            <a:r>
              <a:rPr lang="en-US" sz="1400" dirty="0">
                <a:solidFill>
                  <a:schemeClr val="tx2"/>
                </a:solidFill>
              </a:rPr>
              <a:t>Optimize their present and redefined value propositions</a:t>
            </a:r>
          </a:p>
          <a:p>
            <a:pPr marL="304792" indent="-304792">
              <a:buFont typeface="Arial" pitchFamily="34" charset="0"/>
              <a:buChar char="•"/>
            </a:pPr>
            <a:r>
              <a:rPr lang="en-US" sz="1400" dirty="0">
                <a:solidFill>
                  <a:schemeClr val="tx2"/>
                </a:solidFill>
              </a:rPr>
              <a:t>Extract organizational competencies</a:t>
            </a:r>
          </a:p>
          <a:p>
            <a:pPr marL="304792" indent="-304792">
              <a:buFont typeface="Arial" pitchFamily="34" charset="0"/>
              <a:buChar char="•"/>
            </a:pPr>
            <a:r>
              <a:rPr lang="en-US" sz="1400" dirty="0">
                <a:solidFill>
                  <a:schemeClr val="tx2"/>
                </a:solidFill>
              </a:rPr>
              <a:t>Create incremental value for the market </a:t>
            </a:r>
          </a:p>
          <a:p>
            <a:pPr marL="304792" indent="-304792">
              <a:buFont typeface="Arial" pitchFamily="34" charset="0"/>
              <a:buChar char="•"/>
            </a:pPr>
            <a:r>
              <a:rPr lang="en-US" sz="1400" dirty="0">
                <a:solidFill>
                  <a:schemeClr val="tx2"/>
                </a:solidFill>
              </a:rPr>
              <a:t>Chart future growth plans</a:t>
            </a:r>
          </a:p>
        </p:txBody>
      </p:sp>
      <p:sp>
        <p:nvSpPr>
          <p:cNvPr id="15" name="Rectangle 14"/>
          <p:cNvSpPr/>
          <p:nvPr/>
        </p:nvSpPr>
        <p:spPr>
          <a:xfrm>
            <a:off x="387951" y="1053119"/>
            <a:ext cx="6900845" cy="1815882"/>
          </a:xfrm>
          <a:prstGeom prst="rect">
            <a:avLst/>
          </a:prstGeom>
        </p:spPr>
        <p:txBody>
          <a:bodyPr wrap="square">
            <a:spAutoFit/>
          </a:bodyPr>
          <a:lstStyle/>
          <a:p>
            <a:r>
              <a:rPr lang="en-US" sz="1600" b="1" dirty="0">
                <a:solidFill>
                  <a:schemeClr val="tx2"/>
                </a:solidFill>
              </a:rPr>
              <a:t>The fundamental shifts brought about by COVID-19 will result in both, challenges, and opportunities for the IB industry. </a:t>
            </a:r>
          </a:p>
          <a:p>
            <a:r>
              <a:rPr lang="en-US" sz="1600" dirty="0">
                <a:solidFill>
                  <a:schemeClr val="tx2"/>
                </a:solidFill>
              </a:rPr>
              <a:t>The project vision will deliver:</a:t>
            </a:r>
          </a:p>
          <a:p>
            <a:pPr marL="228594" indent="-228594">
              <a:buFont typeface="Arial" pitchFamily="34" charset="0"/>
              <a:buChar char="•"/>
            </a:pPr>
            <a:r>
              <a:rPr lang="en-US" sz="1600" dirty="0">
                <a:solidFill>
                  <a:schemeClr val="tx2"/>
                </a:solidFill>
              </a:rPr>
              <a:t>Tangible and descriptive profiles of opportunities</a:t>
            </a:r>
          </a:p>
          <a:p>
            <a:pPr marL="228594" indent="-228594">
              <a:buFont typeface="Arial" pitchFamily="34" charset="0"/>
              <a:buChar char="•"/>
            </a:pPr>
            <a:r>
              <a:rPr lang="en-US" sz="1600" dirty="0">
                <a:solidFill>
                  <a:schemeClr val="tx2"/>
                </a:solidFill>
              </a:rPr>
              <a:t>A prescriptive timeline prioritizing response strategies </a:t>
            </a:r>
          </a:p>
          <a:p>
            <a:pPr marL="228594" indent="-228594">
              <a:buFont typeface="Arial" pitchFamily="34" charset="0"/>
              <a:buChar char="•"/>
            </a:pPr>
            <a:r>
              <a:rPr lang="en-US" sz="1600" dirty="0">
                <a:solidFill>
                  <a:schemeClr val="tx2"/>
                </a:solidFill>
              </a:rPr>
              <a:t>Implementation guidelines through time horizons: immediate, 3-5 years, long term perspective</a:t>
            </a:r>
            <a:endParaRPr lang="en-US" sz="1600" b="1" dirty="0">
              <a:solidFill>
                <a:schemeClr val="tx2"/>
              </a:solidFill>
            </a:endParaRPr>
          </a:p>
        </p:txBody>
      </p:sp>
    </p:spTree>
    <p:extLst>
      <p:ext uri="{BB962C8B-B14F-4D97-AF65-F5344CB8AC3E}">
        <p14:creationId xmlns:p14="http://schemas.microsoft.com/office/powerpoint/2010/main" val="3570397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77590" y="275485"/>
            <a:ext cx="11647843" cy="1143000"/>
          </a:xfrm>
        </p:spPr>
        <p:txBody>
          <a:bodyPr/>
          <a:lstStyle/>
          <a:p>
            <a:r>
              <a:rPr lang="en-US" dirty="0">
                <a:cs typeface="Arial" charset="0"/>
              </a:rPr>
              <a:t>PROJECT DESIGN &amp; OUTCOMES: MODULE 1</a:t>
            </a:r>
          </a:p>
        </p:txBody>
      </p:sp>
      <p:sp>
        <p:nvSpPr>
          <p:cNvPr id="6" name="TextBox 5"/>
          <p:cNvSpPr txBox="1"/>
          <p:nvPr/>
        </p:nvSpPr>
        <p:spPr>
          <a:xfrm>
            <a:off x="393700" y="2127547"/>
            <a:ext cx="1844472"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Deliverables</a:t>
            </a:r>
          </a:p>
        </p:txBody>
      </p:sp>
      <p:sp>
        <p:nvSpPr>
          <p:cNvPr id="7" name="TextBox 6"/>
          <p:cNvSpPr txBox="1"/>
          <p:nvPr/>
        </p:nvSpPr>
        <p:spPr>
          <a:xfrm>
            <a:off x="396671" y="5675313"/>
            <a:ext cx="1841501"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Timeline</a:t>
            </a:r>
          </a:p>
        </p:txBody>
      </p:sp>
      <p:sp>
        <p:nvSpPr>
          <p:cNvPr id="9" name="TextBox 8"/>
          <p:cNvSpPr txBox="1"/>
          <p:nvPr/>
        </p:nvSpPr>
        <p:spPr>
          <a:xfrm>
            <a:off x="396671" y="1521716"/>
            <a:ext cx="9408127" cy="430887"/>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COVID-19 and Intelligent Buildings: Impact Overview</a:t>
            </a:r>
          </a:p>
          <a:p>
            <a:pPr marL="228594" indent="-152396">
              <a:buFont typeface="Arial" pitchFamily="34" charset="0"/>
              <a:buChar char="•"/>
            </a:pPr>
            <a:r>
              <a:rPr lang="en-US" sz="1400" dirty="0">
                <a:solidFill>
                  <a:schemeClr val="tx2"/>
                </a:solidFill>
                <a:latin typeface="+mj-lt"/>
              </a:rPr>
              <a:t>Regulatory Environment &amp; Guidelines Review</a:t>
            </a:r>
          </a:p>
        </p:txBody>
      </p:sp>
      <p:sp>
        <p:nvSpPr>
          <p:cNvPr id="10" name="TextBox 9"/>
          <p:cNvSpPr txBox="1"/>
          <p:nvPr/>
        </p:nvSpPr>
        <p:spPr>
          <a:xfrm>
            <a:off x="406400" y="2400301"/>
            <a:ext cx="9398000" cy="2154436"/>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IB Impact overview : buildings of the future dictated by the “new normal”: technology, service and occupant changes</a:t>
            </a:r>
          </a:p>
          <a:p>
            <a:pPr marL="228594" indent="-152396">
              <a:buFont typeface="Arial" pitchFamily="34" charset="0"/>
              <a:buChar char="•"/>
            </a:pPr>
            <a:r>
              <a:rPr lang="en-US" sz="1400" dirty="0">
                <a:solidFill>
                  <a:schemeClr val="tx2"/>
                </a:solidFill>
                <a:latin typeface="+mj-lt"/>
              </a:rPr>
              <a:t>CRE and asset management changing trends and impact review: IEQ, health and sanitation, reentry implications, </a:t>
            </a:r>
            <a:r>
              <a:rPr lang="en-US" sz="1400" b="1" i="1" dirty="0">
                <a:solidFill>
                  <a:schemeClr val="tx2"/>
                </a:solidFill>
                <a:latin typeface="+mj-lt"/>
              </a:rPr>
              <a:t>change requirements to CRE services </a:t>
            </a:r>
            <a:r>
              <a:rPr lang="en-US" sz="1400" dirty="0">
                <a:solidFill>
                  <a:schemeClr val="tx2"/>
                </a:solidFill>
                <a:latin typeface="+mj-lt"/>
              </a:rPr>
              <a:t>, system recalibration needs, worker safety, capital shortages, </a:t>
            </a:r>
            <a:r>
              <a:rPr lang="en-US" sz="1400" b="1" i="1" dirty="0" err="1">
                <a:solidFill>
                  <a:schemeClr val="tx2"/>
                </a:solidFill>
                <a:latin typeface="+mj-lt"/>
              </a:rPr>
              <a:t>XaaS</a:t>
            </a:r>
            <a:r>
              <a:rPr lang="en-US" sz="1400" b="1" i="1" dirty="0">
                <a:solidFill>
                  <a:schemeClr val="tx2"/>
                </a:solidFill>
                <a:latin typeface="+mj-lt"/>
              </a:rPr>
              <a:t> needs, service models</a:t>
            </a:r>
          </a:p>
          <a:p>
            <a:pPr marL="228594" indent="-152396">
              <a:buFont typeface="Arial" pitchFamily="34" charset="0"/>
              <a:buChar char="•"/>
            </a:pPr>
            <a:r>
              <a:rPr lang="en-US" sz="1400" dirty="0">
                <a:solidFill>
                  <a:schemeClr val="tx2"/>
                </a:solidFill>
                <a:latin typeface="+mj-lt"/>
              </a:rPr>
              <a:t>Scientific  literature review for COVID-19 and associated transmission vectors , scientific research and opinions on dealing with COVID-19 aftermath, influence on new building solutions</a:t>
            </a:r>
          </a:p>
          <a:p>
            <a:pPr marL="228594" indent="-152396">
              <a:buFont typeface="Arial" pitchFamily="34" charset="0"/>
              <a:buChar char="•"/>
            </a:pPr>
            <a:r>
              <a:rPr lang="en-US" sz="1400" dirty="0">
                <a:solidFill>
                  <a:schemeClr val="tx2"/>
                </a:solidFill>
                <a:latin typeface="+mj-lt"/>
              </a:rPr>
              <a:t>Overview of knowledge and recommendations of other authorities such as Centers for Disease Control and Prevention (CDC), ASHRAE, and global though leaders</a:t>
            </a:r>
          </a:p>
          <a:p>
            <a:pPr marL="228594" indent="-152396">
              <a:buFont typeface="Arial" pitchFamily="34" charset="0"/>
              <a:buChar char="•"/>
            </a:pPr>
            <a:r>
              <a:rPr lang="en-US" sz="1400" dirty="0">
                <a:solidFill>
                  <a:schemeClr val="tx2"/>
                </a:solidFill>
                <a:latin typeface="+mj-lt"/>
              </a:rPr>
              <a:t>Analysis of the above components, implications and top takeaways for IB industry participants</a:t>
            </a:r>
          </a:p>
          <a:p>
            <a:pPr marL="228594" indent="-152396">
              <a:buFont typeface="Arial" pitchFamily="34" charset="0"/>
              <a:buChar char="•"/>
            </a:pPr>
            <a:r>
              <a:rPr lang="en-US" sz="1400" dirty="0">
                <a:solidFill>
                  <a:schemeClr val="tx2"/>
                </a:solidFill>
                <a:latin typeface="+mj-lt"/>
              </a:rPr>
              <a:t>Assimilation into a report to submit to the steering committee; Presentation of findings</a:t>
            </a:r>
          </a:p>
        </p:txBody>
      </p:sp>
      <p:sp>
        <p:nvSpPr>
          <p:cNvPr id="11" name="TextBox 10"/>
          <p:cNvSpPr txBox="1"/>
          <p:nvPr/>
        </p:nvSpPr>
        <p:spPr>
          <a:xfrm>
            <a:off x="406400" y="4861381"/>
            <a:ext cx="9398000" cy="646331"/>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Research output will be largely secondary based, supplemented with detailed discussion with steering committee members, regulators, and industry influencer bodies to develop final report and recommendations</a:t>
            </a:r>
          </a:p>
          <a:p>
            <a:pPr marL="228594" indent="-152396">
              <a:buFont typeface="Arial" pitchFamily="34" charset="0"/>
              <a:buChar char="•"/>
            </a:pPr>
            <a:r>
              <a:rPr lang="en-US" sz="1400" dirty="0">
                <a:solidFill>
                  <a:schemeClr val="tx2"/>
                </a:solidFill>
                <a:latin typeface="+mj-lt"/>
              </a:rPr>
              <a:t>Report layout: ~30-35 page deliverable in word with PowerPoint supplement for presentation of findings</a:t>
            </a:r>
          </a:p>
        </p:txBody>
      </p:sp>
      <p:sp>
        <p:nvSpPr>
          <p:cNvPr id="12" name="TextBox 11"/>
          <p:cNvSpPr txBox="1"/>
          <p:nvPr/>
        </p:nvSpPr>
        <p:spPr>
          <a:xfrm>
            <a:off x="393700" y="4586426"/>
            <a:ext cx="2997200"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Methodology &amp; Report Layout</a:t>
            </a:r>
          </a:p>
        </p:txBody>
      </p:sp>
      <p:sp>
        <p:nvSpPr>
          <p:cNvPr id="13" name="TextBox 12"/>
          <p:cNvSpPr txBox="1"/>
          <p:nvPr/>
        </p:nvSpPr>
        <p:spPr>
          <a:xfrm>
            <a:off x="396671" y="5945802"/>
            <a:ext cx="9398000" cy="215444"/>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5 working weeks from commencement of Module 1 to report delivery and presentation</a:t>
            </a:r>
          </a:p>
        </p:txBody>
      </p:sp>
      <p:sp>
        <p:nvSpPr>
          <p:cNvPr id="14" name="TextBox 13"/>
          <p:cNvSpPr txBox="1"/>
          <p:nvPr/>
        </p:nvSpPr>
        <p:spPr>
          <a:xfrm>
            <a:off x="393700" y="1254105"/>
            <a:ext cx="1844472"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Scope</a:t>
            </a:r>
          </a:p>
        </p:txBody>
      </p:sp>
      <p:sp>
        <p:nvSpPr>
          <p:cNvPr id="15" name="TextBox 14"/>
          <p:cNvSpPr txBox="1"/>
          <p:nvPr/>
        </p:nvSpPr>
        <p:spPr>
          <a:xfrm>
            <a:off x="10096499" y="2364957"/>
            <a:ext cx="1841500" cy="193899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vert="horz" wrap="square" lIns="0" tIns="0" rIns="0" bIns="0" rtlCol="0">
            <a:spAutoFit/>
          </a:bodyPr>
          <a:lstStyle/>
          <a:p>
            <a:pPr marL="304792" indent="-228594"/>
            <a:r>
              <a:rPr lang="en-US" sz="1400" b="1" u="sng" dirty="0">
                <a:solidFill>
                  <a:schemeClr val="tx2"/>
                </a:solidFill>
                <a:latin typeface="+mj-lt"/>
              </a:rPr>
              <a:t>Top Takeaways:</a:t>
            </a:r>
          </a:p>
          <a:p>
            <a:pPr marL="304792" indent="-228594">
              <a:buFont typeface="Arial" pitchFamily="34" charset="0"/>
              <a:buChar char="•"/>
            </a:pPr>
            <a:r>
              <a:rPr lang="en-US" sz="1400" dirty="0">
                <a:solidFill>
                  <a:schemeClr val="tx2"/>
                </a:solidFill>
                <a:latin typeface="+mj-lt"/>
              </a:rPr>
              <a:t>Which areas need prioritizing for response?</a:t>
            </a:r>
          </a:p>
          <a:p>
            <a:pPr marL="304792" indent="-228594">
              <a:buFont typeface="Arial" pitchFamily="34" charset="0"/>
              <a:buChar char="•"/>
            </a:pPr>
            <a:r>
              <a:rPr lang="en-US" sz="1400" dirty="0">
                <a:solidFill>
                  <a:schemeClr val="tx2"/>
                </a:solidFill>
                <a:latin typeface="+mj-lt"/>
              </a:rPr>
              <a:t>What does the science tell us?</a:t>
            </a:r>
          </a:p>
          <a:p>
            <a:pPr marL="304792" indent="-228594">
              <a:buFont typeface="Arial" pitchFamily="34" charset="0"/>
              <a:buChar char="•"/>
            </a:pPr>
            <a:r>
              <a:rPr lang="en-US" sz="1400" dirty="0">
                <a:solidFill>
                  <a:schemeClr val="tx2"/>
                </a:solidFill>
                <a:latin typeface="+mj-lt"/>
              </a:rPr>
              <a:t>What combined intelligence can we leverage?</a:t>
            </a:r>
          </a:p>
        </p:txBody>
      </p:sp>
      <p:sp>
        <p:nvSpPr>
          <p:cNvPr id="16" name="Isosceles Triangle 15"/>
          <p:cNvSpPr/>
          <p:nvPr/>
        </p:nvSpPr>
        <p:spPr>
          <a:xfrm rot="5400000">
            <a:off x="7601635" y="3714520"/>
            <a:ext cx="4672899" cy="241073"/>
          </a:xfrm>
          <a:prstGeom prst="triangle">
            <a:avLst/>
          </a:prstGeom>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023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81000" y="253128"/>
            <a:ext cx="11647843" cy="1143000"/>
          </a:xfrm>
        </p:spPr>
        <p:txBody>
          <a:bodyPr/>
          <a:lstStyle/>
          <a:p>
            <a:r>
              <a:rPr lang="en-US" dirty="0"/>
              <a:t>PROJECT DESIGN &amp; OUTCOMES: MODULE 2</a:t>
            </a:r>
          </a:p>
        </p:txBody>
      </p:sp>
      <p:sp>
        <p:nvSpPr>
          <p:cNvPr id="6" name="TextBox 5"/>
          <p:cNvSpPr txBox="1"/>
          <p:nvPr/>
        </p:nvSpPr>
        <p:spPr>
          <a:xfrm>
            <a:off x="381000" y="1870299"/>
            <a:ext cx="1844472"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Deliverables</a:t>
            </a:r>
          </a:p>
        </p:txBody>
      </p:sp>
      <p:sp>
        <p:nvSpPr>
          <p:cNvPr id="7" name="TextBox 6"/>
          <p:cNvSpPr txBox="1"/>
          <p:nvPr/>
        </p:nvSpPr>
        <p:spPr>
          <a:xfrm>
            <a:off x="383971" y="5942825"/>
            <a:ext cx="1841501"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Timeline</a:t>
            </a:r>
          </a:p>
        </p:txBody>
      </p:sp>
      <p:sp>
        <p:nvSpPr>
          <p:cNvPr id="9" name="TextBox 8"/>
          <p:cNvSpPr txBox="1"/>
          <p:nvPr/>
        </p:nvSpPr>
        <p:spPr>
          <a:xfrm>
            <a:off x="383971" y="1340668"/>
            <a:ext cx="9420727" cy="430887"/>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IB technology impact assessment of COVID-19</a:t>
            </a:r>
          </a:p>
          <a:p>
            <a:pPr marL="228594" indent="-152396">
              <a:buFont typeface="Arial" pitchFamily="34" charset="0"/>
              <a:buChar char="•"/>
            </a:pPr>
            <a:r>
              <a:rPr lang="en-US" sz="1400" dirty="0">
                <a:solidFill>
                  <a:schemeClr val="tx2"/>
                </a:solidFill>
                <a:latin typeface="+mj-lt"/>
              </a:rPr>
              <a:t>Technology innovation and potential evaluation to support post COVID-19 opportunities</a:t>
            </a:r>
          </a:p>
        </p:txBody>
      </p:sp>
      <p:sp>
        <p:nvSpPr>
          <p:cNvPr id="10" name="TextBox 9"/>
          <p:cNvSpPr txBox="1"/>
          <p:nvPr/>
        </p:nvSpPr>
        <p:spPr>
          <a:xfrm>
            <a:off x="393699" y="2143053"/>
            <a:ext cx="9410701" cy="2585323"/>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Technology landscape review and impact mitigation potential assessment: ultraviolet light sources, thermal imaging, sensors, </a:t>
            </a:r>
            <a:r>
              <a:rPr lang="en-US" sz="1400" dirty="0" err="1">
                <a:solidFill>
                  <a:schemeClr val="tx2"/>
                </a:solidFill>
                <a:latin typeface="+mj-lt"/>
              </a:rPr>
              <a:t>touchless</a:t>
            </a:r>
            <a:r>
              <a:rPr lang="en-US" sz="1400" dirty="0">
                <a:solidFill>
                  <a:schemeClr val="tx2"/>
                </a:solidFill>
                <a:latin typeface="+mj-lt"/>
              </a:rPr>
              <a:t> devices for calling, elevators, operating lights and doors, faucets, hand dyers, others; in-home preemptive temperature and health detection technologies to regulate building entry, occupant behavior management, facial recognition and people flow management, crowd analytics technology solutions, contact tracing and contactless maintenance, among others; cybersecurity concerns and mitigation measures to consider</a:t>
            </a:r>
          </a:p>
          <a:p>
            <a:pPr marL="228594" indent="-152396">
              <a:buFont typeface="Arial" pitchFamily="34" charset="0"/>
              <a:buChar char="•"/>
            </a:pPr>
            <a:r>
              <a:rPr lang="en-US" sz="1400" dirty="0">
                <a:solidFill>
                  <a:schemeClr val="tx2"/>
                </a:solidFill>
                <a:latin typeface="+mj-lt"/>
              </a:rPr>
              <a:t>Service innovations to support post COVID-19 building needs: building &amp; workspace technology and design; </a:t>
            </a:r>
            <a:r>
              <a:rPr lang="en-US" sz="1400" dirty="0" err="1">
                <a:solidFill>
                  <a:schemeClr val="tx2"/>
                </a:solidFill>
                <a:latin typeface="+mj-lt"/>
              </a:rPr>
              <a:t>XaaS</a:t>
            </a:r>
            <a:r>
              <a:rPr lang="en-US" sz="1400" dirty="0">
                <a:solidFill>
                  <a:schemeClr val="tx2"/>
                </a:solidFill>
                <a:latin typeface="+mj-lt"/>
              </a:rPr>
              <a:t> needs, staff augmentation as a service, COVID-19 response as a service, comfort as a service </a:t>
            </a:r>
          </a:p>
          <a:p>
            <a:pPr marL="228594" indent="-152396">
              <a:buFont typeface="Arial" pitchFamily="34" charset="0"/>
              <a:buChar char="•"/>
            </a:pPr>
            <a:r>
              <a:rPr lang="en-US" sz="1400" dirty="0">
                <a:solidFill>
                  <a:schemeClr val="tx2"/>
                </a:solidFill>
                <a:latin typeface="+mj-lt"/>
              </a:rPr>
              <a:t>Technology and data analytics to support post COVID-19 mitigation measures: incorporate solutions to monetize data </a:t>
            </a:r>
          </a:p>
          <a:p>
            <a:pPr marL="228594" indent="-152396">
              <a:buFont typeface="Arial" pitchFamily="34" charset="0"/>
              <a:buChar char="•"/>
            </a:pPr>
            <a:r>
              <a:rPr lang="en-US" sz="1400" dirty="0">
                <a:solidFill>
                  <a:schemeClr val="tx2"/>
                </a:solidFill>
                <a:latin typeface="+mj-lt"/>
              </a:rPr>
              <a:t>Analysis of the above components, implications and top takeaways for IB industry participants</a:t>
            </a:r>
          </a:p>
          <a:p>
            <a:pPr marL="228594" indent="-152396">
              <a:buFont typeface="Arial" pitchFamily="34" charset="0"/>
              <a:buChar char="•"/>
            </a:pPr>
            <a:r>
              <a:rPr lang="en-US" sz="1400" dirty="0">
                <a:solidFill>
                  <a:schemeClr val="tx2"/>
                </a:solidFill>
                <a:latin typeface="+mj-lt"/>
              </a:rPr>
              <a:t>Assimilation into a report to submit to the steering committee; Creation of a </a:t>
            </a:r>
            <a:r>
              <a:rPr lang="en-US" sz="1400" b="1" i="1" dirty="0">
                <a:solidFill>
                  <a:schemeClr val="tx2"/>
                </a:solidFill>
                <a:latin typeface="+mj-lt"/>
              </a:rPr>
              <a:t>technology implementation radar </a:t>
            </a:r>
            <a:r>
              <a:rPr lang="en-US" sz="1400" dirty="0">
                <a:solidFill>
                  <a:schemeClr val="tx2"/>
                </a:solidFill>
                <a:latin typeface="+mj-lt"/>
              </a:rPr>
              <a:t>over a 5 year horizon; Presentation of findings</a:t>
            </a:r>
          </a:p>
        </p:txBody>
      </p:sp>
      <p:sp>
        <p:nvSpPr>
          <p:cNvPr id="11" name="TextBox 10"/>
          <p:cNvSpPr txBox="1"/>
          <p:nvPr/>
        </p:nvSpPr>
        <p:spPr>
          <a:xfrm>
            <a:off x="393699" y="4963793"/>
            <a:ext cx="9410700" cy="861774"/>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Research output will based on structured primary discussions with industry participants, technology innovators and incubators, supplemented with desk research and interactions with steering committee members to develop final report and recommendations</a:t>
            </a:r>
          </a:p>
          <a:p>
            <a:pPr marL="228594" indent="-152396">
              <a:buFont typeface="Arial" pitchFamily="34" charset="0"/>
              <a:buChar char="•"/>
            </a:pPr>
            <a:r>
              <a:rPr lang="en-US" sz="1400" dirty="0">
                <a:solidFill>
                  <a:schemeClr val="tx2"/>
                </a:solidFill>
                <a:latin typeface="+mj-lt"/>
              </a:rPr>
              <a:t>Report layout: ~40-50 page deliverable in word with PowerPoint supplement for presentation of findings</a:t>
            </a:r>
          </a:p>
        </p:txBody>
      </p:sp>
      <p:sp>
        <p:nvSpPr>
          <p:cNvPr id="12" name="TextBox 11"/>
          <p:cNvSpPr txBox="1"/>
          <p:nvPr/>
        </p:nvSpPr>
        <p:spPr>
          <a:xfrm>
            <a:off x="381000" y="4688838"/>
            <a:ext cx="2997200"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Methodology &amp; Report Layout</a:t>
            </a:r>
          </a:p>
        </p:txBody>
      </p:sp>
      <p:sp>
        <p:nvSpPr>
          <p:cNvPr id="13" name="TextBox 12"/>
          <p:cNvSpPr txBox="1"/>
          <p:nvPr/>
        </p:nvSpPr>
        <p:spPr>
          <a:xfrm>
            <a:off x="383970" y="6213314"/>
            <a:ext cx="9420727" cy="215444"/>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8 working weeks from commencement of Module 2 to report delivery and presentation</a:t>
            </a:r>
          </a:p>
        </p:txBody>
      </p:sp>
      <p:sp>
        <p:nvSpPr>
          <p:cNvPr id="14" name="TextBox 13"/>
          <p:cNvSpPr txBox="1"/>
          <p:nvPr/>
        </p:nvSpPr>
        <p:spPr>
          <a:xfrm>
            <a:off x="381000" y="1073057"/>
            <a:ext cx="1844472"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Scope</a:t>
            </a:r>
          </a:p>
        </p:txBody>
      </p:sp>
      <p:sp>
        <p:nvSpPr>
          <p:cNvPr id="2" name="TextBox 1"/>
          <p:cNvSpPr txBox="1"/>
          <p:nvPr/>
        </p:nvSpPr>
        <p:spPr>
          <a:xfrm>
            <a:off x="10109199" y="2056909"/>
            <a:ext cx="1841500" cy="193899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vert="horz" wrap="square" lIns="0" tIns="0" rIns="0" bIns="0" rtlCol="0">
            <a:spAutoFit/>
          </a:bodyPr>
          <a:lstStyle/>
          <a:p>
            <a:pPr marL="304792" indent="-228594"/>
            <a:r>
              <a:rPr lang="en-US" sz="1400" b="1" u="sng" dirty="0">
                <a:solidFill>
                  <a:schemeClr val="tx2"/>
                </a:solidFill>
                <a:latin typeface="+mj-lt"/>
              </a:rPr>
              <a:t>Top Takeaways:</a:t>
            </a:r>
          </a:p>
          <a:p>
            <a:pPr marL="304792" indent="-228594">
              <a:buFont typeface="Arial" pitchFamily="34" charset="0"/>
              <a:buChar char="•"/>
            </a:pPr>
            <a:r>
              <a:rPr lang="en-US" sz="1400" dirty="0">
                <a:solidFill>
                  <a:schemeClr val="tx2"/>
                </a:solidFill>
                <a:latin typeface="+mj-lt"/>
              </a:rPr>
              <a:t>Which innovations hold the key?</a:t>
            </a:r>
          </a:p>
          <a:p>
            <a:pPr marL="304792" indent="-228594">
              <a:buFont typeface="Arial" pitchFamily="34" charset="0"/>
              <a:buChar char="•"/>
            </a:pPr>
            <a:r>
              <a:rPr lang="en-US" sz="1400" dirty="0">
                <a:solidFill>
                  <a:schemeClr val="tx2"/>
                </a:solidFill>
                <a:latin typeface="+mj-lt"/>
              </a:rPr>
              <a:t>Which technologies offer maximum potential?</a:t>
            </a:r>
          </a:p>
          <a:p>
            <a:pPr marL="304792" indent="-228594">
              <a:buFont typeface="Arial" pitchFamily="34" charset="0"/>
              <a:buChar char="•"/>
            </a:pPr>
            <a:r>
              <a:rPr lang="en-US" sz="1400" dirty="0">
                <a:solidFill>
                  <a:schemeClr val="tx2"/>
                </a:solidFill>
                <a:latin typeface="+mj-lt"/>
              </a:rPr>
              <a:t>Where can we add incremental value?</a:t>
            </a:r>
          </a:p>
        </p:txBody>
      </p:sp>
      <p:sp>
        <p:nvSpPr>
          <p:cNvPr id="15" name="Isosceles Triangle 14"/>
          <p:cNvSpPr/>
          <p:nvPr/>
        </p:nvSpPr>
        <p:spPr>
          <a:xfrm rot="5400000">
            <a:off x="7390053" y="3770450"/>
            <a:ext cx="5096059" cy="241073"/>
          </a:xfrm>
          <a:prstGeom prst="triangle">
            <a:avLst/>
          </a:prstGeom>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6011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81000" y="227360"/>
            <a:ext cx="11647843" cy="1143000"/>
          </a:xfrm>
        </p:spPr>
        <p:txBody>
          <a:bodyPr/>
          <a:lstStyle/>
          <a:p>
            <a:r>
              <a:rPr lang="en-US" dirty="0"/>
              <a:t>PROJECT DESIGN &amp; OUTCOMES: MODULE 3</a:t>
            </a:r>
          </a:p>
        </p:txBody>
      </p:sp>
      <p:sp>
        <p:nvSpPr>
          <p:cNvPr id="6" name="TextBox 5"/>
          <p:cNvSpPr txBox="1"/>
          <p:nvPr/>
        </p:nvSpPr>
        <p:spPr>
          <a:xfrm>
            <a:off x="355600" y="1835447"/>
            <a:ext cx="1844472"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Deliverables</a:t>
            </a:r>
          </a:p>
        </p:txBody>
      </p:sp>
      <p:sp>
        <p:nvSpPr>
          <p:cNvPr id="7" name="TextBox 6"/>
          <p:cNvSpPr txBox="1"/>
          <p:nvPr/>
        </p:nvSpPr>
        <p:spPr>
          <a:xfrm>
            <a:off x="358571" y="5903913"/>
            <a:ext cx="1841501"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Timeline</a:t>
            </a:r>
          </a:p>
        </p:txBody>
      </p:sp>
      <p:sp>
        <p:nvSpPr>
          <p:cNvPr id="9" name="TextBox 8"/>
          <p:cNvSpPr txBox="1"/>
          <p:nvPr/>
        </p:nvSpPr>
        <p:spPr>
          <a:xfrm>
            <a:off x="358571" y="1331216"/>
            <a:ext cx="9458979" cy="430887"/>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Future readiness of the IB industry after COVID-19</a:t>
            </a:r>
          </a:p>
          <a:p>
            <a:pPr marL="228594" indent="-152396">
              <a:buFont typeface="Arial" pitchFamily="34" charset="0"/>
              <a:buChar char="•"/>
            </a:pPr>
            <a:r>
              <a:rPr lang="en-US" sz="1400" dirty="0">
                <a:solidFill>
                  <a:schemeClr val="tx2"/>
                </a:solidFill>
                <a:latin typeface="+mj-lt"/>
              </a:rPr>
              <a:t>Resiliency Requirements &amp; Recommendations</a:t>
            </a:r>
          </a:p>
        </p:txBody>
      </p:sp>
      <p:sp>
        <p:nvSpPr>
          <p:cNvPr id="10" name="TextBox 9"/>
          <p:cNvSpPr txBox="1"/>
          <p:nvPr/>
        </p:nvSpPr>
        <p:spPr>
          <a:xfrm>
            <a:off x="368299" y="2108201"/>
            <a:ext cx="9448799" cy="2585323"/>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New technology implications on the IB environment and occupants</a:t>
            </a:r>
          </a:p>
          <a:p>
            <a:pPr marL="228594" indent="-152396">
              <a:buFont typeface="Arial" pitchFamily="34" charset="0"/>
              <a:buChar char="•"/>
            </a:pPr>
            <a:r>
              <a:rPr lang="en-US" sz="1400" dirty="0">
                <a:solidFill>
                  <a:schemeClr val="tx2"/>
                </a:solidFill>
                <a:latin typeface="+mj-lt"/>
              </a:rPr>
              <a:t>Future of work and integration of work-from-home  (WFH) in designing and planning for IB infrastructure</a:t>
            </a:r>
          </a:p>
          <a:p>
            <a:pPr marL="228594" indent="-152396">
              <a:buFont typeface="Arial" pitchFamily="34" charset="0"/>
              <a:buChar char="•"/>
            </a:pPr>
            <a:r>
              <a:rPr lang="en-US" sz="1400" dirty="0">
                <a:solidFill>
                  <a:schemeClr val="tx2"/>
                </a:solidFill>
                <a:latin typeface="+mj-lt"/>
              </a:rPr>
              <a:t>Planning for pandemic preparedness: considerations for future indoor environmental: HVAC systems, advanced air and IEQ management, monitoring, crowd management, occupant monitoring and security planning</a:t>
            </a:r>
          </a:p>
          <a:p>
            <a:pPr marL="228594" indent="-152396">
              <a:buFont typeface="Arial" pitchFamily="34" charset="0"/>
              <a:buChar char="•"/>
            </a:pPr>
            <a:r>
              <a:rPr lang="en-US" sz="1400" dirty="0">
                <a:solidFill>
                  <a:schemeClr val="tx2"/>
                </a:solidFill>
                <a:latin typeface="+mj-lt"/>
              </a:rPr>
              <a:t>Use cases of the future - recalibration and augmentation of systems and buildings for post-pandemic use such as:</a:t>
            </a:r>
          </a:p>
          <a:p>
            <a:pPr marL="838027" lvl="1" indent="-152396">
              <a:buFont typeface="Arial" pitchFamily="34" charset="0"/>
              <a:buChar char="•"/>
            </a:pPr>
            <a:r>
              <a:rPr lang="en-US" sz="1400" dirty="0">
                <a:solidFill>
                  <a:schemeClr val="tx2"/>
                </a:solidFill>
                <a:latin typeface="+mj-lt"/>
              </a:rPr>
              <a:t>IB with alternative built in usages for “pop-up” hospitals; Design simulation to facilitate ”open office” reversals</a:t>
            </a:r>
          </a:p>
          <a:p>
            <a:pPr marL="838027" lvl="1" indent="-152396">
              <a:buFont typeface="Arial" pitchFamily="34" charset="0"/>
              <a:buChar char="•"/>
            </a:pPr>
            <a:r>
              <a:rPr lang="en-US" sz="1400" dirty="0">
                <a:solidFill>
                  <a:schemeClr val="tx2"/>
                </a:solidFill>
                <a:latin typeface="+mj-lt"/>
              </a:rPr>
              <a:t>Emergency health, safety and sanitation scenario simulations</a:t>
            </a:r>
          </a:p>
          <a:p>
            <a:pPr marL="838027" lvl="1" indent="-152396">
              <a:buFont typeface="Arial" pitchFamily="34" charset="0"/>
              <a:buChar char="•"/>
            </a:pPr>
            <a:r>
              <a:rPr lang="en-US" sz="1400" dirty="0">
                <a:solidFill>
                  <a:schemeClr val="tx2"/>
                </a:solidFill>
                <a:latin typeface="+mj-lt"/>
              </a:rPr>
              <a:t>EMS synchronization with emergency response support, IEQ resets to support “pandemic-ready” needs</a:t>
            </a:r>
          </a:p>
          <a:p>
            <a:pPr marL="838027" lvl="1" indent="-152396">
              <a:buFont typeface="Arial" pitchFamily="34" charset="0"/>
              <a:buChar char="•"/>
            </a:pPr>
            <a:r>
              <a:rPr lang="en-US" sz="1400" dirty="0">
                <a:solidFill>
                  <a:schemeClr val="tx2"/>
                </a:solidFill>
                <a:latin typeface="+mj-lt"/>
              </a:rPr>
              <a:t>Disaster mitigation and rebound services in a non human supported environment</a:t>
            </a:r>
          </a:p>
          <a:p>
            <a:pPr marL="228594" indent="-152396">
              <a:buFont typeface="Arial" pitchFamily="34" charset="0"/>
              <a:buChar char="•"/>
            </a:pPr>
            <a:r>
              <a:rPr lang="en-US" sz="1400" dirty="0">
                <a:solidFill>
                  <a:schemeClr val="tx2"/>
                </a:solidFill>
                <a:latin typeface="+mj-lt"/>
              </a:rPr>
              <a:t>Analysis of the above components, implications and top takeaways for IB industry participants</a:t>
            </a:r>
          </a:p>
          <a:p>
            <a:pPr marL="228594" indent="-152396">
              <a:buFont typeface="Arial" pitchFamily="34" charset="0"/>
              <a:buChar char="•"/>
            </a:pPr>
            <a:r>
              <a:rPr lang="en-US" sz="1400" dirty="0">
                <a:solidFill>
                  <a:schemeClr val="tx2"/>
                </a:solidFill>
                <a:latin typeface="+mj-lt"/>
              </a:rPr>
              <a:t>Assimilation into a report summarizing the future ready roadmap for IBs to submit to the steering committee; Presentation of findings</a:t>
            </a:r>
          </a:p>
        </p:txBody>
      </p:sp>
      <p:sp>
        <p:nvSpPr>
          <p:cNvPr id="11" name="TextBox 10"/>
          <p:cNvSpPr txBox="1"/>
          <p:nvPr/>
        </p:nvSpPr>
        <p:spPr>
          <a:xfrm>
            <a:off x="368299" y="5178881"/>
            <a:ext cx="9448799" cy="646331"/>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Research output will be largely secondary based, supplemented with detailed discussion with steering committee members, regulators, and industry influencer bodies to develop final report and recommendations</a:t>
            </a:r>
          </a:p>
          <a:p>
            <a:pPr marL="228594" indent="-152396">
              <a:buFont typeface="Arial" pitchFamily="34" charset="0"/>
              <a:buChar char="•"/>
            </a:pPr>
            <a:r>
              <a:rPr lang="en-US" sz="1400" dirty="0">
                <a:solidFill>
                  <a:schemeClr val="tx2"/>
                </a:solidFill>
                <a:latin typeface="+mj-lt"/>
              </a:rPr>
              <a:t>Report layout: ~30-35 page deliverable in word with PowerPoint supplement for presentation of findings</a:t>
            </a:r>
          </a:p>
        </p:txBody>
      </p:sp>
      <p:sp>
        <p:nvSpPr>
          <p:cNvPr id="12" name="TextBox 11"/>
          <p:cNvSpPr txBox="1"/>
          <p:nvPr/>
        </p:nvSpPr>
        <p:spPr>
          <a:xfrm>
            <a:off x="355600" y="4903926"/>
            <a:ext cx="2997200"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Methodology &amp; Report Layout</a:t>
            </a:r>
          </a:p>
        </p:txBody>
      </p:sp>
      <p:sp>
        <p:nvSpPr>
          <p:cNvPr id="13" name="TextBox 12"/>
          <p:cNvSpPr txBox="1"/>
          <p:nvPr/>
        </p:nvSpPr>
        <p:spPr>
          <a:xfrm>
            <a:off x="358570" y="6174402"/>
            <a:ext cx="9448799" cy="215444"/>
          </a:xfrm>
          <a:prstGeom prst="rect">
            <a:avLst/>
          </a:prstGeom>
          <a:solidFill>
            <a:schemeClr val="accent1">
              <a:alpha val="40000"/>
            </a:schemeClr>
          </a:solidFill>
        </p:spPr>
        <p:txBody>
          <a:bodyPr vert="horz" wrap="square" lIns="0" tIns="0" rIns="0" bIns="0" rtlCol="0">
            <a:spAutoFit/>
          </a:bodyPr>
          <a:lstStyle/>
          <a:p>
            <a:pPr marL="228594" indent="-152396">
              <a:buFont typeface="Arial" pitchFamily="34" charset="0"/>
              <a:buChar char="•"/>
            </a:pPr>
            <a:r>
              <a:rPr lang="en-US" sz="1400" dirty="0">
                <a:solidFill>
                  <a:schemeClr val="tx2"/>
                </a:solidFill>
                <a:latin typeface="+mj-lt"/>
              </a:rPr>
              <a:t>5 working weeks from project commencement to report delivery and presentation</a:t>
            </a:r>
          </a:p>
        </p:txBody>
      </p:sp>
      <p:sp>
        <p:nvSpPr>
          <p:cNvPr id="14" name="TextBox 13"/>
          <p:cNvSpPr txBox="1"/>
          <p:nvPr/>
        </p:nvSpPr>
        <p:spPr>
          <a:xfrm>
            <a:off x="355600" y="1063605"/>
            <a:ext cx="1844472" cy="215444"/>
          </a:xfrm>
          <a:prstGeom prst="rect">
            <a:avLst/>
          </a:prstGeom>
          <a:solidFill>
            <a:schemeClr val="tx2"/>
          </a:solidFill>
        </p:spPr>
        <p:txBody>
          <a:bodyPr vert="horz" wrap="square" lIns="0" tIns="0" rIns="0" bIns="0" rtlCol="0">
            <a:spAutoFit/>
          </a:bodyPr>
          <a:lstStyle/>
          <a:p>
            <a:pPr algn="ctr"/>
            <a:r>
              <a:rPr lang="en-US" sz="1400" b="1" dirty="0">
                <a:solidFill>
                  <a:schemeClr val="tx2"/>
                </a:solidFill>
                <a:latin typeface="+mj-lt"/>
              </a:rPr>
              <a:t>Scope</a:t>
            </a:r>
          </a:p>
        </p:txBody>
      </p:sp>
      <p:sp>
        <p:nvSpPr>
          <p:cNvPr id="15" name="TextBox 14"/>
          <p:cNvSpPr txBox="1"/>
          <p:nvPr/>
        </p:nvSpPr>
        <p:spPr>
          <a:xfrm>
            <a:off x="10096499" y="2364958"/>
            <a:ext cx="1841500" cy="2585323"/>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txBody>
          <a:bodyPr vert="horz" wrap="square" lIns="0" tIns="0" rIns="0" bIns="0" rtlCol="0">
            <a:spAutoFit/>
          </a:bodyPr>
          <a:lstStyle/>
          <a:p>
            <a:pPr marL="304792" indent="-228594"/>
            <a:r>
              <a:rPr lang="en-US" sz="1400" b="1" u="sng" dirty="0">
                <a:solidFill>
                  <a:schemeClr val="tx2"/>
                </a:solidFill>
                <a:latin typeface="+mj-lt"/>
              </a:rPr>
              <a:t>Top Takeaways:</a:t>
            </a:r>
          </a:p>
          <a:p>
            <a:pPr marL="304792" indent="-228594">
              <a:buFont typeface="Arial" pitchFamily="34" charset="0"/>
              <a:buChar char="•"/>
            </a:pPr>
            <a:r>
              <a:rPr lang="en-US" sz="1400" dirty="0">
                <a:solidFill>
                  <a:schemeClr val="tx2"/>
                </a:solidFill>
                <a:latin typeface="+mj-lt"/>
              </a:rPr>
              <a:t>How do we plan for future IB infrastructure?</a:t>
            </a:r>
          </a:p>
          <a:p>
            <a:pPr marL="304792" indent="-228594">
              <a:buFont typeface="Arial" pitchFamily="34" charset="0"/>
              <a:buChar char="•"/>
            </a:pPr>
            <a:r>
              <a:rPr lang="en-US" sz="1400" dirty="0">
                <a:solidFill>
                  <a:schemeClr val="tx2"/>
                </a:solidFill>
                <a:latin typeface="+mj-lt"/>
              </a:rPr>
              <a:t>What will dictate our customer engagement process?</a:t>
            </a:r>
          </a:p>
          <a:p>
            <a:pPr marL="304792" indent="-228594">
              <a:buFont typeface="Arial" pitchFamily="34" charset="0"/>
              <a:buChar char="•"/>
            </a:pPr>
            <a:r>
              <a:rPr lang="en-US" sz="1400" dirty="0">
                <a:solidFill>
                  <a:schemeClr val="tx2"/>
                </a:solidFill>
                <a:latin typeface="+mj-lt"/>
              </a:rPr>
              <a:t>Which innovations are best suited for our organizations to respond to?</a:t>
            </a:r>
          </a:p>
        </p:txBody>
      </p:sp>
      <p:sp>
        <p:nvSpPr>
          <p:cNvPr id="2" name="Isosceles Triangle 1"/>
          <p:cNvSpPr/>
          <p:nvPr/>
        </p:nvSpPr>
        <p:spPr>
          <a:xfrm rot="5400000">
            <a:off x="7518361" y="3746994"/>
            <a:ext cx="4839449" cy="241073"/>
          </a:xfrm>
          <a:prstGeom prst="triangle">
            <a:avLst/>
          </a:prstGeom>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7147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54005" y="251676"/>
            <a:ext cx="11647843" cy="1035051"/>
          </a:xfrm>
        </p:spPr>
        <p:txBody>
          <a:bodyPr/>
          <a:lstStyle/>
          <a:p>
            <a:r>
              <a:rPr lang="en-US" dirty="0"/>
              <a:t>Timeline: Activity Schedule</a:t>
            </a:r>
          </a:p>
        </p:txBody>
      </p:sp>
      <p:graphicFrame>
        <p:nvGraphicFramePr>
          <p:cNvPr id="4" name="Table 3"/>
          <p:cNvGraphicFramePr>
            <a:graphicFrameLocks noGrp="1"/>
          </p:cNvGraphicFramePr>
          <p:nvPr>
            <p:extLst>
              <p:ext uri="{D42A27DB-BD31-4B8C-83A1-F6EECF244321}">
                <p14:modId xmlns:p14="http://schemas.microsoft.com/office/powerpoint/2010/main" val="1286930630"/>
              </p:ext>
            </p:extLst>
          </p:nvPr>
        </p:nvGraphicFramePr>
        <p:xfrm>
          <a:off x="344919" y="1133272"/>
          <a:ext cx="8409975" cy="5215320"/>
        </p:xfrm>
        <a:graphic>
          <a:graphicData uri="http://schemas.openxmlformats.org/drawingml/2006/table">
            <a:tbl>
              <a:tblPr firstRow="1" firstCol="1" bandRow="1">
                <a:tableStyleId>{5C22544A-7EE6-4342-B048-85BDC9FD1C3A}</a:tableStyleId>
              </a:tblPr>
              <a:tblGrid>
                <a:gridCol w="2803325">
                  <a:extLst>
                    <a:ext uri="{9D8B030D-6E8A-4147-A177-3AD203B41FA5}">
                      <a16:colId xmlns:a16="http://schemas.microsoft.com/office/drawing/2014/main" val="20000"/>
                    </a:ext>
                  </a:extLst>
                </a:gridCol>
                <a:gridCol w="2803325">
                  <a:extLst>
                    <a:ext uri="{9D8B030D-6E8A-4147-A177-3AD203B41FA5}">
                      <a16:colId xmlns:a16="http://schemas.microsoft.com/office/drawing/2014/main" val="20001"/>
                    </a:ext>
                  </a:extLst>
                </a:gridCol>
                <a:gridCol w="2803325">
                  <a:extLst>
                    <a:ext uri="{9D8B030D-6E8A-4147-A177-3AD203B41FA5}">
                      <a16:colId xmlns:a16="http://schemas.microsoft.com/office/drawing/2014/main" val="20002"/>
                    </a:ext>
                  </a:extLst>
                </a:gridCol>
              </a:tblGrid>
              <a:tr h="388197">
                <a:tc>
                  <a:txBody>
                    <a:bodyPr/>
                    <a:lstStyle/>
                    <a:p>
                      <a:pPr marL="0" marR="0">
                        <a:lnSpc>
                          <a:spcPct val="115000"/>
                        </a:lnSpc>
                        <a:spcBef>
                          <a:spcPts val="0"/>
                        </a:spcBef>
                        <a:spcAft>
                          <a:spcPts val="0"/>
                        </a:spcAft>
                      </a:pPr>
                      <a:r>
                        <a:rPr lang="en-US" sz="1300" dirty="0">
                          <a:solidFill>
                            <a:schemeClr val="tx2"/>
                          </a:solidFill>
                          <a:effectLst/>
                        </a:rPr>
                        <a:t>Milestones</a:t>
                      </a:r>
                      <a:endParaRPr lang="en-US" sz="1500" dirty="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Activity</a:t>
                      </a:r>
                      <a:endParaRPr lang="en-US" sz="1500" dirty="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Timeframe: 20 to 24 working weeks</a:t>
                      </a:r>
                      <a:endParaRPr lang="en-US" sz="150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0"/>
                  </a:ext>
                </a:extLst>
              </a:tr>
              <a:tr h="844163">
                <a:tc>
                  <a:txBody>
                    <a:bodyPr/>
                    <a:lstStyle/>
                    <a:p>
                      <a:pPr marL="0" marR="0">
                        <a:lnSpc>
                          <a:spcPct val="115000"/>
                        </a:lnSpc>
                        <a:spcBef>
                          <a:spcPts val="0"/>
                        </a:spcBef>
                        <a:spcAft>
                          <a:spcPts val="0"/>
                        </a:spcAft>
                      </a:pPr>
                      <a:r>
                        <a:rPr lang="en-US" sz="1300">
                          <a:solidFill>
                            <a:schemeClr val="tx2"/>
                          </a:solidFill>
                          <a:effectLst/>
                        </a:rPr>
                        <a:t>Project Kickoff and Steering Committee (SC) Launch</a:t>
                      </a:r>
                      <a:endParaRPr lang="en-US" sz="150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Kickoff Meeting; Set goals and objectives; establish update schedule; Set dates for completions of Module 1</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Week 1</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1"/>
                  </a:ext>
                </a:extLst>
              </a:tr>
              <a:tr h="219964">
                <a:tc>
                  <a:txBody>
                    <a:bodyPr/>
                    <a:lstStyle/>
                    <a:p>
                      <a:pPr marL="0" marR="0">
                        <a:lnSpc>
                          <a:spcPct val="115000"/>
                        </a:lnSpc>
                        <a:spcBef>
                          <a:spcPts val="0"/>
                        </a:spcBef>
                        <a:spcAft>
                          <a:spcPts val="0"/>
                        </a:spcAft>
                      </a:pPr>
                      <a:r>
                        <a:rPr lang="en-US" sz="1300">
                          <a:solidFill>
                            <a:schemeClr val="tx2"/>
                          </a:solidFill>
                          <a:effectLst/>
                        </a:rPr>
                        <a:t>Module 1 </a:t>
                      </a:r>
                      <a:endParaRPr lang="en-US" sz="150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 </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 </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2"/>
                  </a:ext>
                </a:extLst>
              </a:tr>
              <a:tr h="1154684">
                <a:tc>
                  <a:txBody>
                    <a:bodyPr/>
                    <a:lstStyle/>
                    <a:p>
                      <a:pPr marL="0" marR="0">
                        <a:lnSpc>
                          <a:spcPct val="115000"/>
                        </a:lnSpc>
                        <a:spcBef>
                          <a:spcPts val="0"/>
                        </a:spcBef>
                        <a:spcAft>
                          <a:spcPts val="0"/>
                        </a:spcAft>
                      </a:pPr>
                      <a:r>
                        <a:rPr lang="en-US" sz="1300">
                          <a:solidFill>
                            <a:schemeClr val="tx2"/>
                          </a:solidFill>
                          <a:effectLst/>
                        </a:rPr>
                        <a:t>Introductory meeting and Module 1 planning session</a:t>
                      </a:r>
                      <a:endParaRPr lang="en-US" sz="150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SC discussions</a:t>
                      </a:r>
                      <a:endParaRPr lang="en-US" sz="1500">
                        <a:solidFill>
                          <a:schemeClr val="tx2"/>
                        </a:solidFill>
                        <a:effectLst/>
                      </a:endParaRPr>
                    </a:p>
                    <a:p>
                      <a:pPr marL="0" marR="0">
                        <a:lnSpc>
                          <a:spcPct val="115000"/>
                        </a:lnSpc>
                        <a:spcBef>
                          <a:spcPts val="0"/>
                        </a:spcBef>
                        <a:spcAft>
                          <a:spcPts val="0"/>
                        </a:spcAft>
                      </a:pPr>
                      <a:r>
                        <a:rPr lang="en-US" sz="1300">
                          <a:solidFill>
                            <a:schemeClr val="tx2"/>
                          </a:solidFill>
                          <a:effectLst/>
                        </a:rPr>
                        <a:t>Research Launch</a:t>
                      </a:r>
                      <a:endParaRPr lang="en-US" sz="1500">
                        <a:solidFill>
                          <a:schemeClr val="tx2"/>
                        </a:solidFill>
                        <a:effectLst/>
                      </a:endParaRPr>
                    </a:p>
                    <a:p>
                      <a:pPr marL="0" marR="0">
                        <a:lnSpc>
                          <a:spcPct val="115000"/>
                        </a:lnSpc>
                        <a:spcBef>
                          <a:spcPts val="0"/>
                        </a:spcBef>
                        <a:spcAft>
                          <a:spcPts val="0"/>
                        </a:spcAft>
                      </a:pPr>
                      <a:r>
                        <a:rPr lang="en-US" sz="1300">
                          <a:solidFill>
                            <a:schemeClr val="tx2"/>
                          </a:solidFill>
                          <a:effectLst/>
                        </a:rPr>
                        <a:t>Literature review launch</a:t>
                      </a:r>
                      <a:endParaRPr lang="en-US" sz="1500">
                        <a:solidFill>
                          <a:schemeClr val="tx2"/>
                        </a:solidFill>
                        <a:effectLst/>
                      </a:endParaRPr>
                    </a:p>
                    <a:p>
                      <a:pPr marL="0" marR="0">
                        <a:lnSpc>
                          <a:spcPct val="115000"/>
                        </a:lnSpc>
                        <a:spcBef>
                          <a:spcPts val="0"/>
                        </a:spcBef>
                        <a:spcAft>
                          <a:spcPts val="0"/>
                        </a:spcAft>
                      </a:pPr>
                      <a:r>
                        <a:rPr lang="en-US" sz="1300">
                          <a:solidFill>
                            <a:schemeClr val="tx2"/>
                          </a:solidFill>
                          <a:effectLst/>
                        </a:rPr>
                        <a:t>Primary research and analysis</a:t>
                      </a:r>
                      <a:endParaRPr lang="en-US" sz="1500">
                        <a:solidFill>
                          <a:schemeClr val="tx2"/>
                        </a:solidFill>
                        <a:effectLst/>
                      </a:endParaRPr>
                    </a:p>
                    <a:p>
                      <a:pPr marL="0" marR="0">
                        <a:lnSpc>
                          <a:spcPct val="115000"/>
                        </a:lnSpc>
                        <a:spcBef>
                          <a:spcPts val="0"/>
                        </a:spcBef>
                        <a:spcAft>
                          <a:spcPts val="0"/>
                        </a:spcAft>
                      </a:pPr>
                      <a:r>
                        <a:rPr lang="en-US" sz="1300">
                          <a:solidFill>
                            <a:schemeClr val="tx2"/>
                          </a:solidFill>
                          <a:effectLst/>
                        </a:rPr>
                        <a:t>Report development</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Week 2, 3, 4, 5</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3"/>
                  </a:ext>
                </a:extLst>
              </a:tr>
              <a:tr h="219964">
                <a:tc>
                  <a:txBody>
                    <a:bodyPr/>
                    <a:lstStyle/>
                    <a:p>
                      <a:pPr marL="0" marR="0">
                        <a:lnSpc>
                          <a:spcPct val="115000"/>
                        </a:lnSpc>
                        <a:spcBef>
                          <a:spcPts val="0"/>
                        </a:spcBef>
                        <a:spcAft>
                          <a:spcPts val="0"/>
                        </a:spcAft>
                      </a:pPr>
                      <a:r>
                        <a:rPr lang="en-US" sz="1300">
                          <a:solidFill>
                            <a:schemeClr val="tx2"/>
                          </a:solidFill>
                          <a:effectLst/>
                        </a:rPr>
                        <a:t>Module 1 Submission</a:t>
                      </a:r>
                      <a:endParaRPr lang="en-US" sz="150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Report submission</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Week 6</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4"/>
                  </a:ext>
                </a:extLst>
              </a:tr>
              <a:tr h="1154684">
                <a:tc>
                  <a:txBody>
                    <a:bodyPr/>
                    <a:lstStyle/>
                    <a:p>
                      <a:pPr marL="0" marR="0">
                        <a:lnSpc>
                          <a:spcPct val="115000"/>
                        </a:lnSpc>
                        <a:spcBef>
                          <a:spcPts val="0"/>
                        </a:spcBef>
                        <a:spcAft>
                          <a:spcPts val="0"/>
                        </a:spcAft>
                      </a:pPr>
                      <a:r>
                        <a:rPr lang="en-US" sz="1300">
                          <a:solidFill>
                            <a:schemeClr val="tx2"/>
                          </a:solidFill>
                          <a:effectLst/>
                        </a:rPr>
                        <a:t>Module 1 report review by SC</a:t>
                      </a:r>
                      <a:endParaRPr lang="en-US" sz="150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Report review</a:t>
                      </a:r>
                      <a:endParaRPr lang="en-US" sz="1500">
                        <a:solidFill>
                          <a:schemeClr val="tx2"/>
                        </a:solidFill>
                        <a:effectLst/>
                      </a:endParaRPr>
                    </a:p>
                    <a:p>
                      <a:pPr marL="0" marR="0">
                        <a:lnSpc>
                          <a:spcPct val="115000"/>
                        </a:lnSpc>
                        <a:spcBef>
                          <a:spcPts val="0"/>
                        </a:spcBef>
                        <a:spcAft>
                          <a:spcPts val="0"/>
                        </a:spcAft>
                      </a:pPr>
                      <a:r>
                        <a:rPr lang="en-US" sz="1300">
                          <a:solidFill>
                            <a:schemeClr val="tx2"/>
                          </a:solidFill>
                          <a:effectLst/>
                        </a:rPr>
                        <a:t>Feedback and questions from SC</a:t>
                      </a:r>
                      <a:endParaRPr lang="en-US" sz="1500">
                        <a:solidFill>
                          <a:schemeClr val="tx2"/>
                        </a:solidFill>
                        <a:effectLst/>
                      </a:endParaRPr>
                    </a:p>
                    <a:p>
                      <a:pPr marL="0" marR="0">
                        <a:lnSpc>
                          <a:spcPct val="115000"/>
                        </a:lnSpc>
                        <a:spcBef>
                          <a:spcPts val="0"/>
                        </a:spcBef>
                        <a:spcAft>
                          <a:spcPts val="0"/>
                        </a:spcAft>
                      </a:pPr>
                      <a:r>
                        <a:rPr lang="en-US" sz="1300">
                          <a:solidFill>
                            <a:schemeClr val="tx2"/>
                          </a:solidFill>
                          <a:effectLst/>
                        </a:rPr>
                        <a:t>Incorporation of feedback and submission of updated Module 1 report to SC</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Week 7, 8</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5"/>
                  </a:ext>
                </a:extLst>
              </a:tr>
              <a:tr h="422081">
                <a:tc>
                  <a:txBody>
                    <a:bodyPr/>
                    <a:lstStyle/>
                    <a:p>
                      <a:pPr marL="0" marR="0">
                        <a:lnSpc>
                          <a:spcPct val="115000"/>
                        </a:lnSpc>
                        <a:spcBef>
                          <a:spcPts val="0"/>
                        </a:spcBef>
                        <a:spcAft>
                          <a:spcPts val="0"/>
                        </a:spcAft>
                      </a:pPr>
                      <a:r>
                        <a:rPr lang="en-US" sz="1300">
                          <a:solidFill>
                            <a:schemeClr val="tx2"/>
                          </a:solidFill>
                          <a:effectLst/>
                        </a:rPr>
                        <a:t>Module 1 presentation</a:t>
                      </a:r>
                      <a:endParaRPr lang="en-US" sz="1500">
                        <a:solidFill>
                          <a:schemeClr val="tx2"/>
                        </a:solidFill>
                        <a:effectLst/>
                        <a:latin typeface="Calibri"/>
                        <a:ea typeface="Calibri"/>
                        <a:cs typeface="Times New Roman"/>
                      </a:endParaRPr>
                    </a:p>
                  </a:txBody>
                  <a:tcPr marL="85547" marR="85547" marT="0" marB="0"/>
                </a:tc>
                <a:tc>
                  <a:txBody>
                    <a:bodyPr/>
                    <a:lstStyle/>
                    <a:p>
                      <a:pPr marL="0" marR="0">
                        <a:lnSpc>
                          <a:spcPct val="115000"/>
                        </a:lnSpc>
                        <a:spcBef>
                          <a:spcPts val="0"/>
                        </a:spcBef>
                        <a:spcAft>
                          <a:spcPts val="0"/>
                        </a:spcAft>
                      </a:pPr>
                      <a:r>
                        <a:rPr lang="en-US" sz="1300">
                          <a:solidFill>
                            <a:schemeClr val="tx2"/>
                          </a:solidFill>
                          <a:effectLst/>
                        </a:rPr>
                        <a:t>Presentation of Module 1 report to SC</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End of Week 8</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6"/>
                  </a:ext>
                </a:extLst>
              </a:tr>
              <a:tr h="219964">
                <a:tc>
                  <a:txBody>
                    <a:bodyPr/>
                    <a:lstStyle/>
                    <a:p>
                      <a:pPr marL="0" marR="0">
                        <a:lnSpc>
                          <a:spcPct val="115000"/>
                        </a:lnSpc>
                        <a:spcBef>
                          <a:spcPts val="0"/>
                        </a:spcBef>
                        <a:spcAft>
                          <a:spcPts val="0"/>
                        </a:spcAft>
                      </a:pPr>
                      <a:r>
                        <a:rPr lang="en-US" sz="1300">
                          <a:solidFill>
                            <a:schemeClr val="tx2"/>
                          </a:solidFill>
                          <a:effectLst/>
                        </a:rPr>
                        <a:t>Module 2</a:t>
                      </a:r>
                      <a:endParaRPr lang="en-US" sz="1500">
                        <a:solidFill>
                          <a:schemeClr val="tx2"/>
                        </a:solidFill>
                        <a:effectLst/>
                        <a:latin typeface="Calibri"/>
                        <a:ea typeface="Calibri"/>
                        <a:cs typeface="Times New Roman"/>
                      </a:endParaRPr>
                    </a:p>
                  </a:txBody>
                  <a:tcPr marL="85547" marR="85547" marT="0" marB="0"/>
                </a:tc>
                <a:tc rowSpan="2">
                  <a:txBody>
                    <a:bodyPr/>
                    <a:lstStyle/>
                    <a:p>
                      <a:pPr marL="0" marR="0">
                        <a:lnSpc>
                          <a:spcPct val="115000"/>
                        </a:lnSpc>
                        <a:spcBef>
                          <a:spcPts val="0"/>
                        </a:spcBef>
                        <a:spcAft>
                          <a:spcPts val="0"/>
                        </a:spcAft>
                      </a:pPr>
                      <a:r>
                        <a:rPr lang="en-US" sz="1300">
                          <a:solidFill>
                            <a:schemeClr val="tx2"/>
                          </a:solidFill>
                          <a:effectLst/>
                        </a:rPr>
                        <a:t>Detailed work plans for Modules 2 and 3 will follow the above process as shown for Module 1</a:t>
                      </a:r>
                      <a:endParaRPr lang="en-US" sz="1500">
                        <a:solidFill>
                          <a:schemeClr val="tx2"/>
                        </a:solidFill>
                        <a:effectLst/>
                        <a:latin typeface="Calibri"/>
                        <a:ea typeface="Calibri"/>
                        <a:cs typeface="Times New Roman"/>
                      </a:endParaRPr>
                    </a:p>
                  </a:txBody>
                  <a:tcPr marL="85547" marR="85547" marT="0" marB="0"/>
                </a:tc>
                <a:tc>
                  <a:txBody>
                    <a:bodyPr/>
                    <a:lstStyle/>
                    <a:p>
                      <a:pPr marL="0" marR="0" algn="ctr">
                        <a:lnSpc>
                          <a:spcPct val="115000"/>
                        </a:lnSpc>
                        <a:spcBef>
                          <a:spcPts val="0"/>
                        </a:spcBef>
                        <a:spcAft>
                          <a:spcPts val="0"/>
                        </a:spcAft>
                      </a:pPr>
                      <a:r>
                        <a:rPr lang="en-US" sz="1300" dirty="0">
                          <a:solidFill>
                            <a:schemeClr val="tx2"/>
                          </a:solidFill>
                          <a:effectLst/>
                        </a:rPr>
                        <a:t>Week 9-16</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7"/>
                  </a:ext>
                </a:extLst>
              </a:tr>
              <a:tr h="467360">
                <a:tc>
                  <a:txBody>
                    <a:bodyPr/>
                    <a:lstStyle/>
                    <a:p>
                      <a:pPr marL="0" marR="0">
                        <a:lnSpc>
                          <a:spcPct val="115000"/>
                        </a:lnSpc>
                        <a:spcBef>
                          <a:spcPts val="0"/>
                        </a:spcBef>
                        <a:spcAft>
                          <a:spcPts val="0"/>
                        </a:spcAft>
                      </a:pPr>
                      <a:r>
                        <a:rPr lang="en-US" sz="1300">
                          <a:solidFill>
                            <a:schemeClr val="tx2"/>
                          </a:solidFill>
                          <a:effectLst/>
                        </a:rPr>
                        <a:t>Module 3</a:t>
                      </a:r>
                      <a:endParaRPr lang="en-US" sz="1500">
                        <a:solidFill>
                          <a:schemeClr val="tx2"/>
                        </a:solidFill>
                        <a:effectLst/>
                        <a:latin typeface="Calibri"/>
                        <a:ea typeface="Calibri"/>
                        <a:cs typeface="Times New Roman"/>
                      </a:endParaRPr>
                    </a:p>
                  </a:txBody>
                  <a:tcPr marL="85547" marR="85547" marT="0" marB="0"/>
                </a:tc>
                <a:tc vMerge="1">
                  <a:txBody>
                    <a:bodyPr/>
                    <a:lstStyle/>
                    <a:p>
                      <a:endParaRPr lang="en-US"/>
                    </a:p>
                  </a:txBody>
                  <a:tcPr/>
                </a:tc>
                <a:tc>
                  <a:txBody>
                    <a:bodyPr/>
                    <a:lstStyle/>
                    <a:p>
                      <a:pPr marL="0" marR="0" algn="ctr">
                        <a:lnSpc>
                          <a:spcPct val="115000"/>
                        </a:lnSpc>
                        <a:spcBef>
                          <a:spcPts val="0"/>
                        </a:spcBef>
                        <a:spcAft>
                          <a:spcPts val="0"/>
                        </a:spcAft>
                      </a:pPr>
                      <a:r>
                        <a:rPr lang="en-US" sz="1300" dirty="0">
                          <a:solidFill>
                            <a:schemeClr val="tx2"/>
                          </a:solidFill>
                          <a:effectLst/>
                        </a:rPr>
                        <a:t>Week 17-24</a:t>
                      </a:r>
                      <a:endParaRPr lang="en-US" sz="1500" dirty="0">
                        <a:solidFill>
                          <a:schemeClr val="tx2"/>
                        </a:solidFill>
                        <a:effectLst/>
                        <a:latin typeface="Calibri"/>
                        <a:ea typeface="Calibri"/>
                        <a:cs typeface="Times New Roman"/>
                      </a:endParaRPr>
                    </a:p>
                  </a:txBody>
                  <a:tcPr marL="85547" marR="85547"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561408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254005" y="260525"/>
            <a:ext cx="11647843" cy="1035051"/>
          </a:xfrm>
        </p:spPr>
        <p:txBody>
          <a:bodyPr/>
          <a:lstStyle/>
          <a:p>
            <a:r>
              <a:rPr lang="en-US" dirty="0"/>
              <a:t>PROJECT TEAM</a:t>
            </a:r>
          </a:p>
        </p:txBody>
      </p:sp>
      <p:pic>
        <p:nvPicPr>
          <p:cNvPr id="4" name="Picture 3" descr="C:\Konkana Office_FULL\Admin\Quotes and articles\bio\New Folder\2015 bio\head shot_Konkana.jpg"/>
          <p:cNvPicPr/>
          <p:nvPr/>
        </p:nvPicPr>
        <p:blipFill>
          <a:blip r:embed="rId2" cstate="print"/>
          <a:srcRect/>
          <a:stretch>
            <a:fillRect/>
          </a:stretch>
        </p:blipFill>
        <p:spPr bwMode="auto">
          <a:xfrm>
            <a:off x="2990227" y="1526466"/>
            <a:ext cx="1200152" cy="1203705"/>
          </a:xfrm>
          <a:prstGeom prst="rect">
            <a:avLst/>
          </a:prstGeom>
          <a:noFill/>
        </p:spPr>
      </p:pic>
      <p:pic>
        <p:nvPicPr>
          <p:cNvPr id="5" name="Picture 4" descr="C:\Users\rrodriguez\Documents\ETC\RR Bio\RR Pic.jpg"/>
          <p:cNvPicPr/>
          <p:nvPr/>
        </p:nvPicPr>
        <p:blipFill>
          <a:blip r:embed="rId3" cstate="print"/>
          <a:srcRect t="13793" b="10345"/>
          <a:stretch>
            <a:fillRect/>
          </a:stretch>
        </p:blipFill>
        <p:spPr bwMode="auto">
          <a:xfrm>
            <a:off x="5205780" y="1537332"/>
            <a:ext cx="1188603" cy="1203381"/>
          </a:xfrm>
          <a:prstGeom prst="rect">
            <a:avLst/>
          </a:prstGeom>
          <a:noFill/>
        </p:spPr>
      </p:pic>
      <p:pic>
        <p:nvPicPr>
          <p:cNvPr id="6" name="Picture 5" descr="10 Pratik Paul Passport Size Photo.png"/>
          <p:cNvPicPr/>
          <p:nvPr/>
        </p:nvPicPr>
        <p:blipFill>
          <a:blip r:embed="rId4" cstate="print"/>
          <a:srcRect b="12611"/>
          <a:stretch>
            <a:fillRect/>
          </a:stretch>
        </p:blipFill>
        <p:spPr bwMode="auto">
          <a:xfrm>
            <a:off x="568866" y="4276720"/>
            <a:ext cx="1187641" cy="1217405"/>
          </a:xfrm>
          <a:prstGeom prst="rect">
            <a:avLst/>
          </a:prstGeom>
          <a:noFill/>
          <a:ln w="9525">
            <a:noFill/>
            <a:miter lim="800000"/>
            <a:headEnd/>
            <a:tailEnd/>
          </a:ln>
        </p:spPr>
      </p:pic>
      <p:pic>
        <p:nvPicPr>
          <p:cNvPr id="7" name="Picture 6" descr="D:\Users\mbenintende\Desktop\Maria Benintende Bios, Sign\la foto.JPG"/>
          <p:cNvPicPr/>
          <p:nvPr/>
        </p:nvPicPr>
        <p:blipFill>
          <a:blip r:embed="rId5" cstate="print"/>
          <a:srcRect l="17908" r="17143"/>
          <a:stretch>
            <a:fillRect/>
          </a:stretch>
        </p:blipFill>
        <p:spPr bwMode="auto">
          <a:xfrm>
            <a:off x="2990228" y="4319082"/>
            <a:ext cx="978659" cy="1076527"/>
          </a:xfrm>
          <a:prstGeom prst="rect">
            <a:avLst/>
          </a:prstGeom>
          <a:noFill/>
          <a:ln w="9525">
            <a:noFill/>
            <a:miter lim="800000"/>
            <a:headEnd/>
            <a:tailEnd/>
          </a:ln>
        </p:spPr>
      </p:pic>
      <p:sp>
        <p:nvSpPr>
          <p:cNvPr id="8" name="TextBox 7"/>
          <p:cNvSpPr txBox="1"/>
          <p:nvPr/>
        </p:nvSpPr>
        <p:spPr>
          <a:xfrm>
            <a:off x="2860521" y="2740714"/>
            <a:ext cx="2016275" cy="1022139"/>
          </a:xfrm>
          <a:prstGeom prst="rect">
            <a:avLst/>
          </a:prstGeom>
          <a:noFill/>
        </p:spPr>
        <p:txBody>
          <a:bodyPr wrap="square" rtlCol="0">
            <a:spAutoFit/>
          </a:bodyPr>
          <a:lstStyle/>
          <a:p>
            <a:pPr marR="11853">
              <a:lnSpc>
                <a:spcPct val="115000"/>
              </a:lnSpc>
            </a:pPr>
            <a:r>
              <a:rPr lang="en-US" sz="1333" b="1" dirty="0">
                <a:solidFill>
                  <a:schemeClr val="tx2"/>
                </a:solidFill>
              </a:rPr>
              <a:t>Konkana Khaund, Director of Consulting</a:t>
            </a:r>
            <a:endParaRPr lang="en-US" sz="1467" b="1" dirty="0">
              <a:solidFill>
                <a:schemeClr val="tx2"/>
              </a:solidFill>
            </a:endParaRPr>
          </a:p>
          <a:p>
            <a:pPr marR="11853">
              <a:lnSpc>
                <a:spcPct val="115000"/>
              </a:lnSpc>
            </a:pPr>
            <a:r>
              <a:rPr lang="en-US" sz="1333" b="1" dirty="0">
                <a:solidFill>
                  <a:schemeClr val="tx2"/>
                </a:solidFill>
              </a:rPr>
              <a:t>Project Manager and Team Lead</a:t>
            </a:r>
            <a:endParaRPr lang="en-US" sz="1467" b="1" dirty="0">
              <a:solidFill>
                <a:schemeClr val="tx2"/>
              </a:solidFill>
              <a:ea typeface="Calibri"/>
              <a:cs typeface="Times New Roman"/>
            </a:endParaRPr>
          </a:p>
        </p:txBody>
      </p:sp>
      <p:sp>
        <p:nvSpPr>
          <p:cNvPr id="9" name="TextBox 8"/>
          <p:cNvSpPr txBox="1"/>
          <p:nvPr/>
        </p:nvSpPr>
        <p:spPr>
          <a:xfrm>
            <a:off x="5089044" y="2730171"/>
            <a:ext cx="2316944" cy="1022139"/>
          </a:xfrm>
          <a:prstGeom prst="rect">
            <a:avLst/>
          </a:prstGeom>
          <a:noFill/>
        </p:spPr>
        <p:txBody>
          <a:bodyPr wrap="square" rtlCol="0">
            <a:spAutoFit/>
          </a:bodyPr>
          <a:lstStyle/>
          <a:p>
            <a:pPr marR="11853">
              <a:lnSpc>
                <a:spcPct val="115000"/>
              </a:lnSpc>
            </a:pPr>
            <a:r>
              <a:rPr lang="en-US" sz="1333" b="1" dirty="0" err="1">
                <a:solidFill>
                  <a:schemeClr val="tx2"/>
                </a:solidFill>
              </a:rPr>
              <a:t>Dr</a:t>
            </a:r>
            <a:r>
              <a:rPr lang="en-US" sz="1333" b="1" dirty="0">
                <a:solidFill>
                  <a:schemeClr val="tx2"/>
                </a:solidFill>
              </a:rPr>
              <a:t> </a:t>
            </a:r>
            <a:r>
              <a:rPr lang="en-US" sz="1333" b="1" dirty="0" err="1">
                <a:solidFill>
                  <a:schemeClr val="tx2"/>
                </a:solidFill>
              </a:rPr>
              <a:t>Romualdo</a:t>
            </a:r>
            <a:r>
              <a:rPr lang="en-US" sz="1333" b="1" dirty="0">
                <a:solidFill>
                  <a:schemeClr val="tx2"/>
                </a:solidFill>
              </a:rPr>
              <a:t> Rodrigues, Director of Consulting, </a:t>
            </a:r>
          </a:p>
          <a:p>
            <a:pPr marR="11853">
              <a:lnSpc>
                <a:spcPct val="115000"/>
              </a:lnSpc>
            </a:pPr>
            <a:r>
              <a:rPr lang="en-US" sz="1333" b="1" dirty="0">
                <a:solidFill>
                  <a:schemeClr val="tx2"/>
                </a:solidFill>
              </a:rPr>
              <a:t>Team Member, Voice-of-customer Research</a:t>
            </a:r>
            <a:endParaRPr lang="en-US" sz="1467" b="1" dirty="0">
              <a:solidFill>
                <a:schemeClr val="tx2"/>
              </a:solidFill>
              <a:ea typeface="Calibri"/>
              <a:cs typeface="Times New Roman"/>
            </a:endParaRPr>
          </a:p>
        </p:txBody>
      </p:sp>
      <p:sp>
        <p:nvSpPr>
          <p:cNvPr id="10" name="TextBox 9"/>
          <p:cNvSpPr txBox="1"/>
          <p:nvPr/>
        </p:nvSpPr>
        <p:spPr>
          <a:xfrm>
            <a:off x="523766" y="5473727"/>
            <a:ext cx="2314351" cy="550343"/>
          </a:xfrm>
          <a:prstGeom prst="rect">
            <a:avLst/>
          </a:prstGeom>
          <a:noFill/>
        </p:spPr>
        <p:txBody>
          <a:bodyPr wrap="square" rtlCol="0">
            <a:spAutoFit/>
          </a:bodyPr>
          <a:lstStyle/>
          <a:p>
            <a:pPr marR="11853">
              <a:lnSpc>
                <a:spcPct val="115000"/>
              </a:lnSpc>
            </a:pPr>
            <a:r>
              <a:rPr lang="en-US" sz="1333" b="1" dirty="0">
                <a:solidFill>
                  <a:schemeClr val="tx2"/>
                </a:solidFill>
              </a:rPr>
              <a:t>Pratik Paul, </a:t>
            </a:r>
          </a:p>
          <a:p>
            <a:pPr marR="11853">
              <a:lnSpc>
                <a:spcPct val="115000"/>
              </a:lnSpc>
            </a:pPr>
            <a:r>
              <a:rPr lang="en-US" sz="1333" b="1" dirty="0" err="1">
                <a:solidFill>
                  <a:schemeClr val="tx2"/>
                </a:solidFill>
              </a:rPr>
              <a:t>Sr</a:t>
            </a:r>
            <a:r>
              <a:rPr lang="en-US" sz="1333" b="1" dirty="0">
                <a:solidFill>
                  <a:schemeClr val="tx2"/>
                </a:solidFill>
              </a:rPr>
              <a:t> Consultant</a:t>
            </a:r>
            <a:endParaRPr lang="en-US" sz="1467" b="1" dirty="0">
              <a:solidFill>
                <a:schemeClr val="tx2"/>
              </a:solidFill>
            </a:endParaRPr>
          </a:p>
        </p:txBody>
      </p:sp>
      <p:sp>
        <p:nvSpPr>
          <p:cNvPr id="11" name="TextBox 10"/>
          <p:cNvSpPr txBox="1"/>
          <p:nvPr/>
        </p:nvSpPr>
        <p:spPr>
          <a:xfrm>
            <a:off x="2834579" y="5409080"/>
            <a:ext cx="2467200" cy="502573"/>
          </a:xfrm>
          <a:prstGeom prst="rect">
            <a:avLst/>
          </a:prstGeom>
          <a:noFill/>
        </p:spPr>
        <p:txBody>
          <a:bodyPr wrap="square" rtlCol="0">
            <a:spAutoFit/>
          </a:bodyPr>
          <a:lstStyle/>
          <a:p>
            <a:pPr marR="11853"/>
            <a:r>
              <a:rPr lang="en-US" sz="1333" b="1" dirty="0">
                <a:solidFill>
                  <a:schemeClr val="tx2"/>
                </a:solidFill>
              </a:rPr>
              <a:t>Maria </a:t>
            </a:r>
            <a:r>
              <a:rPr lang="en-US" sz="1333" b="1" dirty="0" err="1">
                <a:solidFill>
                  <a:schemeClr val="tx2"/>
                </a:solidFill>
              </a:rPr>
              <a:t>Benintende</a:t>
            </a:r>
            <a:r>
              <a:rPr lang="en-US" sz="1333" b="1" dirty="0">
                <a:solidFill>
                  <a:schemeClr val="tx2"/>
                </a:solidFill>
              </a:rPr>
              <a:t>, </a:t>
            </a:r>
          </a:p>
          <a:p>
            <a:pPr marR="11853"/>
            <a:r>
              <a:rPr lang="en-US" sz="1333" b="1" dirty="0" err="1">
                <a:solidFill>
                  <a:schemeClr val="tx2"/>
                </a:solidFill>
              </a:rPr>
              <a:t>Sr</a:t>
            </a:r>
            <a:r>
              <a:rPr lang="en-US" sz="1333" b="1" dirty="0">
                <a:solidFill>
                  <a:schemeClr val="tx2"/>
                </a:solidFill>
              </a:rPr>
              <a:t> Consultant</a:t>
            </a:r>
            <a:endParaRPr lang="en-US" sz="1467" b="1" dirty="0">
              <a:solidFill>
                <a:schemeClr val="tx2"/>
              </a:solidFill>
            </a:endParaRPr>
          </a:p>
        </p:txBody>
      </p:sp>
      <p:sp>
        <p:nvSpPr>
          <p:cNvPr id="12" name="TextBox 11"/>
          <p:cNvSpPr txBox="1"/>
          <p:nvPr/>
        </p:nvSpPr>
        <p:spPr>
          <a:xfrm>
            <a:off x="271870" y="1099828"/>
            <a:ext cx="9390937" cy="318100"/>
          </a:xfrm>
          <a:prstGeom prst="rect">
            <a:avLst/>
          </a:prstGeom>
          <a:solidFill>
            <a:srgbClr val="17426B"/>
          </a:solidFill>
        </p:spPr>
        <p:txBody>
          <a:bodyPr wrap="square" rtlCol="0">
            <a:spAutoFit/>
          </a:bodyPr>
          <a:lstStyle/>
          <a:p>
            <a:pPr algn="ctr"/>
            <a:r>
              <a:rPr lang="en-US" sz="1467" b="1" dirty="0">
                <a:solidFill>
                  <a:schemeClr val="bg1"/>
                </a:solidFill>
              </a:rPr>
              <a:t>Project Supervision, Management and Fulfillment</a:t>
            </a:r>
          </a:p>
        </p:txBody>
      </p:sp>
      <p:sp>
        <p:nvSpPr>
          <p:cNvPr id="13" name="TextBox 12"/>
          <p:cNvSpPr txBox="1"/>
          <p:nvPr/>
        </p:nvSpPr>
        <p:spPr>
          <a:xfrm>
            <a:off x="315759" y="3859995"/>
            <a:ext cx="9347048" cy="318100"/>
          </a:xfrm>
          <a:prstGeom prst="rect">
            <a:avLst/>
          </a:prstGeom>
          <a:solidFill>
            <a:srgbClr val="17426B"/>
          </a:solidFill>
        </p:spPr>
        <p:txBody>
          <a:bodyPr wrap="square" rtlCol="0">
            <a:spAutoFit/>
          </a:bodyPr>
          <a:lstStyle/>
          <a:p>
            <a:pPr algn="ctr"/>
            <a:r>
              <a:rPr lang="en-US" sz="1467" b="1" dirty="0">
                <a:solidFill>
                  <a:schemeClr val="bg1"/>
                </a:solidFill>
              </a:rPr>
              <a:t>SMEs &amp; Fulfillment Team Members</a:t>
            </a:r>
          </a:p>
        </p:txBody>
      </p:sp>
      <p:pic>
        <p:nvPicPr>
          <p:cNvPr id="14" name="Picture 13" descr="C:\Users\MarkS.FROST-SA\Desktop\Mark Simoncelli 1.jpg"/>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82435" y="1526789"/>
            <a:ext cx="1057261" cy="1019387"/>
          </a:xfrm>
          <a:prstGeom prst="rect">
            <a:avLst/>
          </a:prstGeom>
          <a:noFill/>
          <a:ln>
            <a:noFill/>
          </a:ln>
        </p:spPr>
      </p:pic>
      <p:sp>
        <p:nvSpPr>
          <p:cNvPr id="15" name="TextBox 14"/>
          <p:cNvSpPr txBox="1"/>
          <p:nvPr/>
        </p:nvSpPr>
        <p:spPr>
          <a:xfrm>
            <a:off x="282521" y="2559421"/>
            <a:ext cx="2314351" cy="1258037"/>
          </a:xfrm>
          <a:prstGeom prst="rect">
            <a:avLst/>
          </a:prstGeom>
          <a:noFill/>
        </p:spPr>
        <p:txBody>
          <a:bodyPr wrap="square" rtlCol="0">
            <a:spAutoFit/>
          </a:bodyPr>
          <a:lstStyle/>
          <a:p>
            <a:pPr marR="11853">
              <a:lnSpc>
                <a:spcPct val="115000"/>
              </a:lnSpc>
            </a:pPr>
            <a:r>
              <a:rPr lang="en-US" sz="1333" b="1" dirty="0">
                <a:solidFill>
                  <a:schemeClr val="tx2"/>
                </a:solidFill>
              </a:rPr>
              <a:t>Mark </a:t>
            </a:r>
            <a:r>
              <a:rPr lang="en-US" sz="1333" b="1" dirty="0" err="1">
                <a:solidFill>
                  <a:schemeClr val="tx2"/>
                </a:solidFill>
              </a:rPr>
              <a:t>Simoncelli</a:t>
            </a:r>
            <a:r>
              <a:rPr lang="en-US" sz="1333" b="1" dirty="0">
                <a:solidFill>
                  <a:schemeClr val="tx2"/>
                </a:solidFill>
              </a:rPr>
              <a:t>, Partner and Global VP of Consulting</a:t>
            </a:r>
          </a:p>
          <a:p>
            <a:pPr marR="11853">
              <a:lnSpc>
                <a:spcPct val="115000"/>
              </a:lnSpc>
            </a:pPr>
            <a:r>
              <a:rPr lang="en-US" sz="1333" b="1" dirty="0">
                <a:solidFill>
                  <a:schemeClr val="tx2"/>
                </a:solidFill>
              </a:rPr>
              <a:t>Project Advisor, Frost &amp; Sullivan’s Global COVID-19 Response Framework Leader</a:t>
            </a:r>
          </a:p>
        </p:txBody>
      </p:sp>
      <p:pic>
        <p:nvPicPr>
          <p:cNvPr id="16" name="Picture 15"/>
          <p:cNvPicPr/>
          <p:nvPr/>
        </p:nvPicPr>
        <p:blipFill>
          <a:blip r:embed="rId7" cstate="print"/>
          <a:srcRect r="10159" b="13216"/>
          <a:stretch>
            <a:fillRect/>
          </a:stretch>
        </p:blipFill>
        <p:spPr bwMode="auto">
          <a:xfrm>
            <a:off x="7754350" y="1474583"/>
            <a:ext cx="1065473" cy="1032955"/>
          </a:xfrm>
          <a:prstGeom prst="rect">
            <a:avLst/>
          </a:prstGeom>
          <a:noFill/>
          <a:ln w="9525">
            <a:noFill/>
            <a:miter lim="800000"/>
            <a:headEnd/>
            <a:tailEnd/>
          </a:ln>
        </p:spPr>
      </p:pic>
      <p:sp>
        <p:nvSpPr>
          <p:cNvPr id="17" name="TextBox 16"/>
          <p:cNvSpPr txBox="1"/>
          <p:nvPr/>
        </p:nvSpPr>
        <p:spPr>
          <a:xfrm>
            <a:off x="7609188" y="2528678"/>
            <a:ext cx="2316944" cy="1258037"/>
          </a:xfrm>
          <a:prstGeom prst="rect">
            <a:avLst/>
          </a:prstGeom>
          <a:noFill/>
        </p:spPr>
        <p:txBody>
          <a:bodyPr wrap="square" rtlCol="0">
            <a:spAutoFit/>
          </a:bodyPr>
          <a:lstStyle/>
          <a:p>
            <a:pPr marR="11853">
              <a:lnSpc>
                <a:spcPct val="115000"/>
              </a:lnSpc>
            </a:pPr>
            <a:r>
              <a:rPr lang="en-US" sz="1333" b="1" dirty="0" err="1">
                <a:solidFill>
                  <a:schemeClr val="tx2"/>
                </a:solidFill>
              </a:rPr>
              <a:t>Lucrecia</a:t>
            </a:r>
            <a:r>
              <a:rPr lang="en-US" sz="1333" b="1" dirty="0">
                <a:solidFill>
                  <a:schemeClr val="tx2"/>
                </a:solidFill>
              </a:rPr>
              <a:t> Gomez, Principal Consultant, Energy &amp; Environment </a:t>
            </a:r>
          </a:p>
          <a:p>
            <a:pPr marR="11853">
              <a:lnSpc>
                <a:spcPct val="115000"/>
              </a:lnSpc>
            </a:pPr>
            <a:r>
              <a:rPr lang="en-US" sz="1333" b="1" dirty="0">
                <a:solidFill>
                  <a:schemeClr val="tx2"/>
                </a:solidFill>
              </a:rPr>
              <a:t>Team Member, Industry Research</a:t>
            </a:r>
          </a:p>
        </p:txBody>
      </p:sp>
      <p:sp>
        <p:nvSpPr>
          <p:cNvPr id="18" name="TextBox 17"/>
          <p:cNvSpPr txBox="1"/>
          <p:nvPr/>
        </p:nvSpPr>
        <p:spPr>
          <a:xfrm>
            <a:off x="9973584" y="1121745"/>
            <a:ext cx="2053977" cy="502573"/>
          </a:xfrm>
          <a:prstGeom prst="rect">
            <a:avLst/>
          </a:prstGeom>
          <a:noFill/>
        </p:spPr>
        <p:txBody>
          <a:bodyPr wrap="square" rtlCol="0">
            <a:spAutoFit/>
          </a:bodyPr>
          <a:lstStyle/>
          <a:p>
            <a:r>
              <a:rPr lang="en-US" sz="1333" b="1" dirty="0">
                <a:solidFill>
                  <a:schemeClr val="tx2"/>
                </a:solidFill>
              </a:rPr>
              <a:t>Team Credentials: Key Highlights</a:t>
            </a:r>
          </a:p>
        </p:txBody>
      </p:sp>
      <p:sp>
        <p:nvSpPr>
          <p:cNvPr id="19" name="TextBox 18"/>
          <p:cNvSpPr txBox="1"/>
          <p:nvPr/>
        </p:nvSpPr>
        <p:spPr>
          <a:xfrm>
            <a:off x="10043084" y="1820460"/>
            <a:ext cx="1794933" cy="3887218"/>
          </a:xfrm>
          <a:prstGeom prst="rect">
            <a:avLst/>
          </a:prstGeom>
          <a:noFill/>
        </p:spPr>
        <p:txBody>
          <a:bodyPr wrap="square" rtlCol="0">
            <a:spAutoFit/>
          </a:bodyPr>
          <a:lstStyle/>
          <a:p>
            <a:pPr marL="156629" indent="-156629">
              <a:spcAft>
                <a:spcPts val="800"/>
              </a:spcAft>
              <a:buFont typeface="Arial" pitchFamily="34" charset="0"/>
              <a:buChar char="•"/>
            </a:pPr>
            <a:r>
              <a:rPr lang="en-US" sz="1333" b="1" i="1" dirty="0">
                <a:solidFill>
                  <a:schemeClr val="tx2"/>
                </a:solidFill>
              </a:rPr>
              <a:t>Recognized Subject Matter Experts in Intelligent Buildings, Technology Roadmaps,  Industry Framework Developments </a:t>
            </a:r>
          </a:p>
          <a:p>
            <a:pPr marL="156629" indent="-156629">
              <a:spcAft>
                <a:spcPts val="800"/>
              </a:spcAft>
              <a:buFont typeface="Arial" pitchFamily="34" charset="0"/>
              <a:buChar char="•"/>
            </a:pPr>
            <a:r>
              <a:rPr lang="en-US" sz="1333" b="1" i="1" dirty="0">
                <a:solidFill>
                  <a:schemeClr val="tx2"/>
                </a:solidFill>
              </a:rPr>
              <a:t>Customer Behavior Experts</a:t>
            </a:r>
          </a:p>
          <a:p>
            <a:pPr marL="156629" indent="-156629">
              <a:spcAft>
                <a:spcPts val="800"/>
              </a:spcAft>
              <a:buFont typeface="Arial" pitchFamily="34" charset="0"/>
              <a:buChar char="•"/>
            </a:pPr>
            <a:r>
              <a:rPr lang="en-US" sz="1333" b="1" i="1" dirty="0">
                <a:solidFill>
                  <a:schemeClr val="tx2"/>
                </a:solidFill>
              </a:rPr>
              <a:t>Strategic Implementation Experts</a:t>
            </a:r>
          </a:p>
          <a:p>
            <a:pPr marL="156629" indent="-156629">
              <a:spcAft>
                <a:spcPts val="800"/>
              </a:spcAft>
              <a:buFont typeface="Arial" pitchFamily="34" charset="0"/>
              <a:buChar char="•"/>
            </a:pPr>
            <a:r>
              <a:rPr lang="en-US" sz="1333" b="1" i="1" u="sng" dirty="0">
                <a:solidFill>
                  <a:schemeClr val="tx2"/>
                </a:solidFill>
              </a:rPr>
              <a:t>COVID-19 reset and rebound strategies</a:t>
            </a:r>
          </a:p>
          <a:p>
            <a:pPr marL="380990" indent="-380990">
              <a:spcAft>
                <a:spcPts val="800"/>
              </a:spcAft>
              <a:buFont typeface="Arial" pitchFamily="34" charset="0"/>
              <a:buChar char="•"/>
            </a:pPr>
            <a:endParaRPr lang="en-US" sz="1333" b="1" i="1" dirty="0">
              <a:solidFill>
                <a:schemeClr val="tx2"/>
              </a:solidFill>
            </a:endParaRPr>
          </a:p>
          <a:p>
            <a:pPr marL="380990" indent="-380990">
              <a:spcAft>
                <a:spcPts val="800"/>
              </a:spcAft>
              <a:buFont typeface="Arial" pitchFamily="34" charset="0"/>
              <a:buChar char="•"/>
            </a:pPr>
            <a:endParaRPr lang="en-US" sz="1333" b="1" i="1" dirty="0">
              <a:solidFill>
                <a:schemeClr val="tx2"/>
              </a:solidFill>
            </a:endParaRPr>
          </a:p>
        </p:txBody>
      </p:sp>
      <p:sp>
        <p:nvSpPr>
          <p:cNvPr id="20" name="TextBox 19"/>
          <p:cNvSpPr txBox="1"/>
          <p:nvPr/>
        </p:nvSpPr>
        <p:spPr>
          <a:xfrm>
            <a:off x="4967083" y="5327226"/>
            <a:ext cx="2467200" cy="502573"/>
          </a:xfrm>
          <a:prstGeom prst="rect">
            <a:avLst/>
          </a:prstGeom>
          <a:noFill/>
        </p:spPr>
        <p:txBody>
          <a:bodyPr wrap="square" rtlCol="0">
            <a:spAutoFit/>
          </a:bodyPr>
          <a:lstStyle/>
          <a:p>
            <a:pPr marR="11853"/>
            <a:r>
              <a:rPr lang="en-US" sz="1333" b="1" dirty="0">
                <a:solidFill>
                  <a:schemeClr val="tx2"/>
                </a:solidFill>
              </a:rPr>
              <a:t>Dennis Marcel Victor, </a:t>
            </a:r>
          </a:p>
          <a:p>
            <a:pPr marR="11853"/>
            <a:r>
              <a:rPr lang="en-US" sz="1333" b="1" dirty="0" err="1">
                <a:solidFill>
                  <a:schemeClr val="tx2"/>
                </a:solidFill>
              </a:rPr>
              <a:t>Sr</a:t>
            </a:r>
            <a:r>
              <a:rPr lang="en-US" sz="1333" b="1" dirty="0">
                <a:solidFill>
                  <a:schemeClr val="tx2"/>
                </a:solidFill>
              </a:rPr>
              <a:t> Consultant</a:t>
            </a:r>
            <a:endParaRPr lang="en-US" sz="1467" b="1" dirty="0">
              <a:solidFill>
                <a:schemeClr val="tx2"/>
              </a:solidFill>
            </a:endParaRPr>
          </a:p>
        </p:txBody>
      </p:sp>
      <p:pic>
        <p:nvPicPr>
          <p:cNvPr id="21" name="Picture 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125229" y="4276720"/>
            <a:ext cx="880895"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a:off x="7609188" y="4534179"/>
            <a:ext cx="1210635" cy="615361"/>
          </a:xfrm>
          <a:prstGeom prst="rect">
            <a:avLst/>
          </a:prstGeom>
          <a:ln>
            <a:solidFill>
              <a:srgbClr val="000000"/>
            </a:solidFill>
          </a:ln>
        </p:spPr>
        <p:txBody>
          <a:bodyPr vert="horz" wrap="square" lIns="0" tIns="0" rIns="0" bIns="0" rtlCol="0">
            <a:spAutoFit/>
          </a:bodyPr>
          <a:lstStyle/>
          <a:p>
            <a:pPr algn="ctr"/>
            <a:r>
              <a:rPr lang="en-US" sz="1333" b="1" dirty="0">
                <a:solidFill>
                  <a:schemeClr val="tx2"/>
                </a:solidFill>
                <a:latin typeface="+mj-lt"/>
              </a:rPr>
              <a:t>Other SMEs will be added as required</a:t>
            </a:r>
          </a:p>
        </p:txBody>
      </p:sp>
    </p:spTree>
    <p:extLst>
      <p:ext uri="{BB962C8B-B14F-4D97-AF65-F5344CB8AC3E}">
        <p14:creationId xmlns:p14="http://schemas.microsoft.com/office/powerpoint/2010/main" val="116989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2C81EC-BAD8-4D9D-A93E-375C730ADFC2}"/>
              </a:ext>
            </a:extLst>
          </p:cNvPr>
          <p:cNvSpPr>
            <a:spLocks noGrp="1"/>
          </p:cNvSpPr>
          <p:nvPr>
            <p:ph type="title"/>
          </p:nvPr>
        </p:nvSpPr>
        <p:spPr/>
        <p:txBody>
          <a:bodyPr/>
          <a:lstStyle/>
          <a:p>
            <a:r>
              <a:rPr lang="en-US" dirty="0"/>
              <a:t>Questions?</a:t>
            </a:r>
          </a:p>
        </p:txBody>
      </p:sp>
      <p:pic>
        <p:nvPicPr>
          <p:cNvPr id="5" name="Picture 4" descr="Related image">
            <a:extLst>
              <a:ext uri="{FF2B5EF4-FFF2-40B4-BE49-F238E27FC236}">
                <a16:creationId xmlns:a16="http://schemas.microsoft.com/office/drawing/2014/main" id="{B69CB09D-776E-4CFC-9952-BCD6239E6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6157" y="1010815"/>
            <a:ext cx="4034346" cy="30257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A47AE58-75B9-4DE2-AD9C-CD2BD0B70F05}"/>
              </a:ext>
            </a:extLst>
          </p:cNvPr>
          <p:cNvPicPr>
            <a:picLocks noChangeAspect="1"/>
          </p:cNvPicPr>
          <p:nvPr/>
        </p:nvPicPr>
        <p:blipFill>
          <a:blip r:embed="rId3"/>
          <a:stretch>
            <a:fillRect/>
          </a:stretch>
        </p:blipFill>
        <p:spPr>
          <a:xfrm>
            <a:off x="4689017" y="4036575"/>
            <a:ext cx="4948747" cy="1606736"/>
          </a:xfrm>
          <a:prstGeom prst="rect">
            <a:avLst/>
          </a:prstGeom>
        </p:spPr>
      </p:pic>
      <p:pic>
        <p:nvPicPr>
          <p:cNvPr id="1026" name="Picture 2">
            <a:extLst>
              <a:ext uri="{FF2B5EF4-FFF2-40B4-BE49-F238E27FC236}">
                <a16:creationId xmlns:a16="http://schemas.microsoft.com/office/drawing/2014/main" id="{ADC8137F-53E6-413C-A6E1-E2731FC0E9A0}"/>
              </a:ext>
            </a:extLst>
          </p:cNvPr>
          <p:cNvPicPr>
            <a:picLocks noChangeAspect="1" noChangeArrowheads="1"/>
          </p:cNvPicPr>
          <p:nvPr/>
        </p:nvPicPr>
        <p:blipFill rotWithShape="1">
          <a:blip r:link="rId4">
            <a:extLst>
              <a:ext uri="{28A0092B-C50C-407E-A947-70E740481C1C}">
                <a14:useLocalDpi xmlns:a14="http://schemas.microsoft.com/office/drawing/2010/main" val="0"/>
              </a:ext>
            </a:extLst>
          </a:blip>
          <a:srcRect r="25399" b="27902"/>
          <a:stretch>
            <a:fillRect/>
          </a:stretch>
        </p:blipFill>
        <p:spPr bwMode="auto">
          <a:xfrm>
            <a:off x="685899" y="1451008"/>
            <a:ext cx="2607807" cy="245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448D9ADC-2F9A-48F3-88BA-EAA8398CE076}"/>
              </a:ext>
            </a:extLst>
          </p:cNvPr>
          <p:cNvPicPr>
            <a:picLocks noChangeAspect="1" noChangeArrowheads="1"/>
          </p:cNvPicPr>
          <p:nvPr/>
        </p:nvPicPr>
        <p:blipFill rotWithShape="1">
          <a:blip r:link="rId4">
            <a:extLst>
              <a:ext uri="{28A0092B-C50C-407E-A947-70E740481C1C}">
                <a14:useLocalDpi xmlns:a14="http://schemas.microsoft.com/office/drawing/2010/main" val="0"/>
              </a:ext>
            </a:extLst>
          </a:blip>
          <a:srcRect t="88425"/>
          <a:stretch>
            <a:fillRect/>
          </a:stretch>
        </p:blipFill>
        <p:spPr bwMode="auto">
          <a:xfrm>
            <a:off x="770160" y="4859735"/>
            <a:ext cx="3495675" cy="39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2BFA649B-ADD1-444F-9F14-5048F1234692}"/>
              </a:ext>
            </a:extLst>
          </p:cNvPr>
          <p:cNvSpPr txBox="1"/>
          <p:nvPr/>
        </p:nvSpPr>
        <p:spPr>
          <a:xfrm>
            <a:off x="770160" y="3936405"/>
            <a:ext cx="3918857" cy="923330"/>
          </a:xfrm>
          <a:prstGeom prst="rect">
            <a:avLst/>
          </a:prstGeom>
          <a:noFill/>
        </p:spPr>
        <p:txBody>
          <a:bodyPr wrap="square" rtlCol="0">
            <a:spAutoFit/>
          </a:bodyPr>
          <a:lstStyle/>
          <a:p>
            <a:r>
              <a:rPr lang="en-US" b="1" dirty="0">
                <a:solidFill>
                  <a:schemeClr val="tx2"/>
                </a:solidFill>
              </a:rPr>
              <a:t>Konkana Khaund</a:t>
            </a:r>
          </a:p>
          <a:p>
            <a:r>
              <a:rPr lang="en-US" dirty="0">
                <a:solidFill>
                  <a:schemeClr val="tx2"/>
                </a:solidFill>
              </a:rPr>
              <a:t>Director of Consulting, Energy &amp; Environment </a:t>
            </a:r>
          </a:p>
        </p:txBody>
      </p:sp>
    </p:spTree>
    <p:extLst>
      <p:ext uri="{BB962C8B-B14F-4D97-AF65-F5344CB8AC3E}">
        <p14:creationId xmlns:p14="http://schemas.microsoft.com/office/powerpoint/2010/main" val="3096227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20525" y="1535622"/>
            <a:ext cx="9332006" cy="4385816"/>
          </a:xfrm>
          <a:prstGeom prst="rect">
            <a:avLst/>
          </a:prstGeom>
        </p:spPr>
        <p:txBody>
          <a:bodyPr wrap="square">
            <a:spAutoFit/>
          </a:bodyPr>
          <a:lstStyle/>
          <a:p>
            <a:pPr algn="ctr"/>
            <a:r>
              <a:rPr lang="en-US" altLang="en-US" sz="3200" b="1" dirty="0">
                <a:latin typeface="Calibri" pitchFamily="34" charset="0"/>
              </a:rPr>
              <a:t>Greg Walker</a:t>
            </a:r>
          </a:p>
          <a:p>
            <a:pPr algn="ctr"/>
            <a:r>
              <a:rPr lang="en-US" altLang="en-US" sz="3200" b="1" dirty="0">
                <a:latin typeface="Calibri" pitchFamily="34" charset="0"/>
              </a:rPr>
              <a:t>walker@caba.org</a:t>
            </a:r>
          </a:p>
          <a:p>
            <a:pPr algn="ctr"/>
            <a:endParaRPr lang="en-US" altLang="en-US" sz="3200" b="1" dirty="0">
              <a:latin typeface="Calibri" pitchFamily="34" charset="0"/>
            </a:endParaRPr>
          </a:p>
          <a:p>
            <a:pPr algn="ctr"/>
            <a:endParaRPr lang="en-US" altLang="en-US" sz="3200" b="1" dirty="0">
              <a:latin typeface="Calibri" pitchFamily="34" charset="0"/>
            </a:endParaRPr>
          </a:p>
          <a:p>
            <a:pPr algn="ctr"/>
            <a:r>
              <a:rPr lang="en-US" altLang="en-US" sz="3200" b="1" dirty="0">
                <a:latin typeface="Calibri" pitchFamily="34" charset="0"/>
              </a:rPr>
              <a:t>Continental Automated Buildings Association (CABA)</a:t>
            </a:r>
            <a:br>
              <a:rPr lang="en-US" altLang="en-US" sz="2400" b="1" dirty="0">
                <a:latin typeface="Calibri" pitchFamily="34" charset="0"/>
              </a:rPr>
            </a:br>
            <a:r>
              <a:rPr lang="en-US" altLang="en-US" sz="2400" b="1" dirty="0">
                <a:latin typeface="Calibri" pitchFamily="34" charset="0"/>
              </a:rPr>
              <a:t>caba@caba.org</a:t>
            </a:r>
            <a:br>
              <a:rPr lang="en-US" altLang="en-US" sz="2400" b="1" dirty="0">
                <a:latin typeface="Calibri" pitchFamily="34" charset="0"/>
              </a:rPr>
            </a:br>
            <a:r>
              <a:rPr lang="en-US" altLang="en-US" sz="2400" b="1" dirty="0">
                <a:latin typeface="Calibri" pitchFamily="34" charset="0"/>
              </a:rPr>
              <a:t>www.CABA.org</a:t>
            </a:r>
          </a:p>
          <a:p>
            <a:pPr algn="ctr"/>
            <a:r>
              <a:rPr lang="en-US" altLang="en-US" sz="2400" b="1" dirty="0">
                <a:latin typeface="Calibri" pitchFamily="34" charset="0"/>
                <a:hlinkClick r:id="rId2"/>
              </a:rPr>
              <a:t>www.caba.org/chc</a:t>
            </a:r>
            <a:endParaRPr lang="en-US" altLang="en-US" sz="2400" b="1" dirty="0">
              <a:latin typeface="Calibri" pitchFamily="34" charset="0"/>
            </a:endParaRPr>
          </a:p>
          <a:p>
            <a:pPr algn="ctr">
              <a:spcBef>
                <a:spcPts val="1800"/>
              </a:spcBef>
            </a:pPr>
            <a:r>
              <a:rPr lang="en-CA" altLang="en-US" sz="3200" b="1" dirty="0">
                <a:solidFill>
                  <a:srgbClr val="E83E1D"/>
                </a:solidFill>
                <a:latin typeface="Calibri" pitchFamily="34" charset="0"/>
              </a:rPr>
              <a:t>Connect to what’s next™</a:t>
            </a:r>
            <a:endParaRPr lang="en-CA" altLang="en-US" sz="3200" b="1" dirty="0">
              <a:solidFill>
                <a:srgbClr val="E83E1D"/>
              </a:solidFill>
              <a:latin typeface="Calibri" pitchFamily="34" charset="0"/>
              <a:hlinkClick r:id="" action="ppaction://noaction"/>
            </a:endParaRPr>
          </a:p>
        </p:txBody>
      </p:sp>
      <p:sp>
        <p:nvSpPr>
          <p:cNvPr id="4" name="Title 1"/>
          <p:cNvSpPr>
            <a:spLocks noGrp="1"/>
          </p:cNvSpPr>
          <p:nvPr>
            <p:ph type="title"/>
          </p:nvPr>
        </p:nvSpPr>
        <p:spPr>
          <a:xfrm>
            <a:off x="552974" y="254937"/>
            <a:ext cx="6873240" cy="447675"/>
          </a:xfrm>
        </p:spPr>
        <p:txBody>
          <a:bodyPr/>
          <a:lstStyle/>
          <a:p>
            <a:r>
              <a:rPr lang="en-US" dirty="0"/>
              <a:t>Contact Information </a:t>
            </a:r>
            <a:br>
              <a:rPr lang="en-US" dirty="0"/>
            </a:br>
            <a:endParaRPr lang="en-US" dirty="0"/>
          </a:p>
        </p:txBody>
      </p:sp>
      <p:sp>
        <p:nvSpPr>
          <p:cNvPr id="2" name="Slide Number Placeholder 1">
            <a:extLst>
              <a:ext uri="{FF2B5EF4-FFF2-40B4-BE49-F238E27FC236}">
                <a16:creationId xmlns:a16="http://schemas.microsoft.com/office/drawing/2014/main" id="{8B41472F-A3EE-41D7-AE08-1F4E3C792660}"/>
              </a:ext>
            </a:extLst>
          </p:cNvPr>
          <p:cNvSpPr>
            <a:spLocks noGrp="1"/>
          </p:cNvSpPr>
          <p:nvPr>
            <p:ph type="sldNum" sz="quarter" idx="11"/>
          </p:nvPr>
        </p:nvSpPr>
        <p:spPr/>
        <p:txBody>
          <a:bodyPr/>
          <a:lstStyle/>
          <a:p>
            <a:fld id="{4658F449-AC56-C64A-8488-86A10DE691DA}" type="slidenum">
              <a:rPr lang="en-US" smtClean="0"/>
              <a:pPr/>
              <a:t>22</a:t>
            </a:fld>
            <a:endParaRPr lang="en-US"/>
          </a:p>
        </p:txBody>
      </p:sp>
    </p:spTree>
    <p:extLst>
      <p:ext uri="{BB962C8B-B14F-4D97-AF65-F5344CB8AC3E}">
        <p14:creationId xmlns:p14="http://schemas.microsoft.com/office/powerpoint/2010/main" val="2932444859"/>
      </p:ext>
    </p:extLst>
  </p:cSld>
  <p:clrMapOvr>
    <a:masterClrMapping/>
  </p:clrMapOvr>
</p:sld>
</file>

<file path=ppt/theme/theme1.xml><?xml version="1.0" encoding="utf-8"?>
<a:theme xmlns:a="http://schemas.openxmlformats.org/drawingml/2006/main" name="CABA Presentation 1">
  <a:themeElements>
    <a:clrScheme name="CABA Presentation">
      <a:dk1>
        <a:srgbClr val="E83E1D"/>
      </a:dk1>
      <a:lt1>
        <a:srgbClr val="FFFFFF"/>
      </a:lt1>
      <a:dk2>
        <a:srgbClr val="464646"/>
      </a:dk2>
      <a:lt2>
        <a:srgbClr val="D7D7D7"/>
      </a:lt2>
      <a:accent1>
        <a:srgbClr val="009DF7"/>
      </a:accent1>
      <a:accent2>
        <a:srgbClr val="7A7A7A"/>
      </a:accent2>
      <a:accent3>
        <a:srgbClr val="F49200"/>
      </a:accent3>
      <a:accent4>
        <a:srgbClr val="2BAC3A"/>
      </a:accent4>
      <a:accent5>
        <a:srgbClr val="FFED00"/>
      </a:accent5>
      <a:accent6>
        <a:srgbClr val="912583"/>
      </a:accent6>
      <a:hlink>
        <a:srgbClr val="009DF7"/>
      </a:hlink>
      <a:folHlink>
        <a:srgbClr val="7A7A7A"/>
      </a:folHlink>
    </a:clrScheme>
    <a:fontScheme name="Scenariio">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A98EF47-CD51-1041-A8D6-E8F2B2E33F31}" vid="{A6ECC671-8463-DF44-9506-A6B535C446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rost &amp; Sullivan">
    <a:dk1>
      <a:srgbClr val="000000"/>
    </a:dk1>
    <a:lt1>
      <a:srgbClr val="FFFFFF"/>
    </a:lt1>
    <a:dk2>
      <a:srgbClr val="06325C"/>
    </a:dk2>
    <a:lt2>
      <a:srgbClr val="EEECE1"/>
    </a:lt2>
    <a:accent1>
      <a:srgbClr val="ACBED1"/>
    </a:accent1>
    <a:accent2>
      <a:srgbClr val="517496"/>
    </a:accent2>
    <a:accent3>
      <a:srgbClr val="AAAA74"/>
    </a:accent3>
    <a:accent4>
      <a:srgbClr val="485A80"/>
    </a:accent4>
    <a:accent5>
      <a:srgbClr val="D6D6B6"/>
    </a:accent5>
    <a:accent6>
      <a:srgbClr val="404027"/>
    </a:accent6>
    <a:hlink>
      <a:srgbClr val="0070C0"/>
    </a:hlink>
    <a:folHlink>
      <a:srgbClr val="C8D0C7"/>
    </a:folHlink>
  </a:clrScheme>
  <a:fontScheme name="Main Tit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Frost &amp; Sullivan">
    <a:dk1>
      <a:srgbClr val="000000"/>
    </a:dk1>
    <a:lt1>
      <a:srgbClr val="FFFFFF"/>
    </a:lt1>
    <a:dk2>
      <a:srgbClr val="06325C"/>
    </a:dk2>
    <a:lt2>
      <a:srgbClr val="EEECE1"/>
    </a:lt2>
    <a:accent1>
      <a:srgbClr val="ACBED1"/>
    </a:accent1>
    <a:accent2>
      <a:srgbClr val="517496"/>
    </a:accent2>
    <a:accent3>
      <a:srgbClr val="AAAA74"/>
    </a:accent3>
    <a:accent4>
      <a:srgbClr val="485A80"/>
    </a:accent4>
    <a:accent5>
      <a:srgbClr val="D6D6B6"/>
    </a:accent5>
    <a:accent6>
      <a:srgbClr val="404027"/>
    </a:accent6>
    <a:hlink>
      <a:srgbClr val="0070C0"/>
    </a:hlink>
    <a:folHlink>
      <a:srgbClr val="C8D0C7"/>
    </a:folHlink>
  </a:clrScheme>
  <a:fontScheme name="Main Tit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C827C2D24DC641BF3335721A0BFAD0" ma:contentTypeVersion="12" ma:contentTypeDescription="Create a new document." ma:contentTypeScope="" ma:versionID="0cc3287f1c372df7e125544d0ff6278f">
  <xsd:schema xmlns:xsd="http://www.w3.org/2001/XMLSchema" xmlns:xs="http://www.w3.org/2001/XMLSchema" xmlns:p="http://schemas.microsoft.com/office/2006/metadata/properties" xmlns:ns2="94aa7f9c-35f7-4afe-8da5-56a177c74bd1" xmlns:ns3="d0c6ae89-1a0c-40bd-bfa0-b278409e1f38" targetNamespace="http://schemas.microsoft.com/office/2006/metadata/properties" ma:root="true" ma:fieldsID="f79f373fcb90de526e9887bc67f6a73c" ns2:_="" ns3:_="">
    <xsd:import namespace="94aa7f9c-35f7-4afe-8da5-56a177c74bd1"/>
    <xsd:import namespace="d0c6ae89-1a0c-40bd-bfa0-b278409e1f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aa7f9c-35f7-4afe-8da5-56a177c74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c6ae89-1a0c-40bd-bfa0-b278409e1f3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CF57AA-E155-464E-AA3D-39CEE7A86A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aa7f9c-35f7-4afe-8da5-56a177c74bd1"/>
    <ds:schemaRef ds:uri="d0c6ae89-1a0c-40bd-bfa0-b278409e1f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BF93DF-529A-4D02-8677-82F56CC6C60F}">
  <ds:schemaRefs>
    <ds:schemaRef ds:uri="http://schemas.microsoft.com/office/2006/metadata/properties"/>
    <ds:schemaRef ds:uri="http://purl.org/dc/dcmitype/"/>
    <ds:schemaRef ds:uri="http://www.w3.org/XML/1998/namespace"/>
    <ds:schemaRef ds:uri="http://schemas.microsoft.com/office/2006/documentManagement/types"/>
    <ds:schemaRef ds:uri="94aa7f9c-35f7-4afe-8da5-56a177c74bd1"/>
    <ds:schemaRef ds:uri="http://purl.org/dc/elements/1.1/"/>
    <ds:schemaRef ds:uri="http://schemas.microsoft.com/office/infopath/2007/PartnerControls"/>
    <ds:schemaRef ds:uri="http://schemas.openxmlformats.org/package/2006/metadata/core-properties"/>
    <ds:schemaRef ds:uri="d0c6ae89-1a0c-40bd-bfa0-b278409e1f38"/>
    <ds:schemaRef ds:uri="http://purl.org/dc/terms/"/>
  </ds:schemaRefs>
</ds:datastoreItem>
</file>

<file path=customXml/itemProps3.xml><?xml version="1.0" encoding="utf-8"?>
<ds:datastoreItem xmlns:ds="http://schemas.openxmlformats.org/officeDocument/2006/customXml" ds:itemID="{CBAE77CE-B45F-4525-BF67-085490630C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CABA Presentation 2018 (002)</Template>
  <TotalTime>137</TotalTime>
  <Words>3087</Words>
  <Application>Microsoft Office PowerPoint</Application>
  <PresentationFormat>Widescreen</PresentationFormat>
  <Paragraphs>387</Paragraphs>
  <Slides>22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Montserrat</vt:lpstr>
      <vt:lpstr>Montserrat Light</vt:lpstr>
      <vt:lpstr>Times New Roman</vt:lpstr>
      <vt:lpstr>Wingdings</vt:lpstr>
      <vt:lpstr>CABA Presentation 1</vt:lpstr>
      <vt:lpstr>Intelligent Buildings and COVID-19 Informational Webinar</vt:lpstr>
      <vt:lpstr>Overview of CABA </vt:lpstr>
      <vt:lpstr>CABA Board of Directors </vt:lpstr>
      <vt:lpstr>CABA Project Funders “Intelligent Buildings and COVID-19”</vt:lpstr>
      <vt:lpstr>PowerPoint Presentation</vt:lpstr>
      <vt:lpstr>A Quick Snapshot of Frost &amp; Sullivan's Proactive Engagement with Industry to Support Post CoVID-19 Rebound Strategies</vt:lpstr>
      <vt:lpstr>2020 GLOBAL ECONOMIC FORECAST WITH COVID-19 IMPACT</vt:lpstr>
      <vt:lpstr>IMPACT ON KEY INDUSTRIES</vt:lpstr>
      <vt:lpstr>PowerPoint Presentation</vt:lpstr>
      <vt:lpstr>INTELLIGENT BUILDINGS DICTATED BY THE “NEW NORMAL”</vt:lpstr>
      <vt:lpstr>PowerPoint Presentation</vt:lpstr>
      <vt:lpstr>Remote working: POTENTIAL IMPLICATIONS for ORGANIZATIONS work from home is expected to have far reaching consequences leading to tectonic shifts in organizational policies, investments, technology adoption, and operational efficiency </vt:lpstr>
      <vt:lpstr>EMERGENCE OF A NEW WORKFORCE POST COVID Connectivity is driving emerging employment models that offer greater flexibility to both employers and employees </vt:lpstr>
      <vt:lpstr>Emerging WORK Scenarios pre &amp; post covid By 2030, the FUTURE workplace will be highly Flexible and personalized. THE KEY TAKEAWAYS HERE ARE WORK, WORKPLACE, MEDIUM, &amp; EMPLOYEES  </vt:lpstr>
      <vt:lpstr>PROJECT DESIGN &amp; APPROACH</vt:lpstr>
      <vt:lpstr>PROJECT DESIGN &amp; OUTCOMES: MODULE 1</vt:lpstr>
      <vt:lpstr>PROJECT DESIGN &amp; OUTCOMES: MODULE 2</vt:lpstr>
      <vt:lpstr>PROJECT DESIGN &amp; OUTCOMES: MODULE 3</vt:lpstr>
      <vt:lpstr>Timeline: Activity Schedule</vt:lpstr>
      <vt:lpstr>PROJECT TEAM</vt:lpstr>
      <vt:lpstr>Questions?</vt:lpstr>
      <vt:lpstr>Contact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Walker</dc:creator>
  <cp:lastModifiedBy>Greg Walker</cp:lastModifiedBy>
  <cp:revision>5</cp:revision>
  <dcterms:created xsi:type="dcterms:W3CDTF">2020-01-17T03:06:44Z</dcterms:created>
  <dcterms:modified xsi:type="dcterms:W3CDTF">2020-07-16T15:13:28Z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0x010100E6C827C2D24DC641BF3335721A0BFAD0</vt:lpwstr>
  </property>
</Properties>
</file>