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tags/tag2.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drawings/drawing1.xml" ContentType="application/vnd.openxmlformats-officedocument.drawingml.chartshapes+xml"/>
  <Override PartName="/ppt/charts/chart4.xml" ContentType="application/vnd.openxmlformats-officedocument.drawingml.chart+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3" r:id="rId1"/>
    <p:sldMasterId id="2147483872" r:id="rId2"/>
  </p:sldMasterIdLst>
  <p:notesMasterIdLst>
    <p:notesMasterId r:id="rId37"/>
  </p:notesMasterIdLst>
  <p:sldIdLst>
    <p:sldId id="256" r:id="rId3"/>
    <p:sldId id="257" r:id="rId4"/>
    <p:sldId id="258" r:id="rId5"/>
    <p:sldId id="259" r:id="rId6"/>
    <p:sldId id="461" r:id="rId7"/>
    <p:sldId id="650" r:id="rId8"/>
    <p:sldId id="350" r:id="rId9"/>
    <p:sldId id="351" r:id="rId10"/>
    <p:sldId id="379" r:id="rId11"/>
    <p:sldId id="357" r:id="rId12"/>
    <p:sldId id="686" r:id="rId13"/>
    <p:sldId id="687" r:id="rId14"/>
    <p:sldId id="688" r:id="rId15"/>
    <p:sldId id="689" r:id="rId16"/>
    <p:sldId id="651" r:id="rId17"/>
    <p:sldId id="323" r:id="rId18"/>
    <p:sldId id="353" r:id="rId19"/>
    <p:sldId id="678" r:id="rId20"/>
    <p:sldId id="653" r:id="rId21"/>
    <p:sldId id="305" r:id="rId22"/>
    <p:sldId id="758" r:id="rId23"/>
    <p:sldId id="759" r:id="rId24"/>
    <p:sldId id="760" r:id="rId25"/>
    <p:sldId id="755" r:id="rId26"/>
    <p:sldId id="468" r:id="rId27"/>
    <p:sldId id="750" r:id="rId28"/>
    <p:sldId id="761" r:id="rId29"/>
    <p:sldId id="763" r:id="rId30"/>
    <p:sldId id="762" r:id="rId31"/>
    <p:sldId id="443" r:id="rId32"/>
    <p:sldId id="752" r:id="rId33"/>
    <p:sldId id="753" r:id="rId34"/>
    <p:sldId id="476" r:id="rId35"/>
    <p:sldId id="75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4731"/>
  </p:normalViewPr>
  <p:slideViewPr>
    <p:cSldViewPr snapToGrid="0" snapToObjects="1">
      <p:cViewPr varScale="1">
        <p:scale>
          <a:sx n="114" d="100"/>
          <a:sy n="114" d="100"/>
        </p:scale>
        <p:origin x="438"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43853223429288896"/>
          <c:y val="1.774790846456693E-2"/>
          <c:w val="0.54498696617441633"/>
          <c:h val="0.96923122328242717"/>
        </c:manualLayout>
      </c:layout>
      <c:barChart>
        <c:barDir val="bar"/>
        <c:grouping val="clustered"/>
        <c:varyColors val="0"/>
        <c:ser>
          <c:idx val="0"/>
          <c:order val="0"/>
          <c:tx>
            <c:strRef>
              <c:f>Sheet1!$B$1</c:f>
              <c:strCache>
                <c:ptCount val="1"/>
                <c:pt idx="0">
                  <c:v>Series 1</c:v>
                </c:pt>
              </c:strCache>
            </c:strRef>
          </c:tx>
          <c:spPr>
            <a:solidFill>
              <a:srgbClr val="00548E"/>
            </a:solidFill>
            <a:ln>
              <a:noFill/>
            </a:ln>
            <a:effectLst>
              <a:outerShdw blurRad="57150" dist="19050" dir="5400000" algn="ctr" rotWithShape="0">
                <a:srgbClr val="000000">
                  <a:alpha val="63000"/>
                </a:srgbClr>
              </a:outerShdw>
            </a:effectLst>
            <a:scene3d>
              <a:camera prst="orthographicFront"/>
              <a:lightRig rig="threePt" dir="t"/>
            </a:scene3d>
            <a:sp3d>
              <a:bevelT prst="angle"/>
            </a:sp3d>
          </c:spPr>
          <c:invertIfNegative val="0"/>
          <c:dLbls>
            <c:dLbl>
              <c:idx val="0"/>
              <c:tx>
                <c:rich>
                  <a:bodyPr/>
                  <a:lstStyle/>
                  <a:p>
                    <a:r>
                      <a:rPr lang="en-US"/>
                      <a:t>25%</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45E-492B-9A2F-883DF039A7CA}"/>
                </c:ext>
              </c:extLst>
            </c:dLbl>
            <c:dLbl>
              <c:idx val="1"/>
              <c:tx>
                <c:rich>
                  <a:bodyPr/>
                  <a:lstStyle/>
                  <a:p>
                    <a:r>
                      <a:rPr lang="en-US"/>
                      <a:t>31%</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45E-492B-9A2F-883DF039A7CA}"/>
                </c:ext>
              </c:extLst>
            </c:dLbl>
            <c:dLbl>
              <c:idx val="2"/>
              <c:tx>
                <c:rich>
                  <a:bodyPr/>
                  <a:lstStyle/>
                  <a:p>
                    <a:r>
                      <a:rPr lang="en-US"/>
                      <a:t>32%</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45E-492B-9A2F-883DF039A7CA}"/>
                </c:ext>
              </c:extLst>
            </c:dLbl>
            <c:dLbl>
              <c:idx val="3"/>
              <c:tx>
                <c:rich>
                  <a:bodyPr/>
                  <a:lstStyle/>
                  <a:p>
                    <a:r>
                      <a:rPr lang="en-US"/>
                      <a:t>38%</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45E-492B-9A2F-883DF039A7CA}"/>
                </c:ext>
              </c:extLst>
            </c:dLbl>
            <c:dLbl>
              <c:idx val="4"/>
              <c:tx>
                <c:rich>
                  <a:bodyPr/>
                  <a:lstStyle/>
                  <a:p>
                    <a:r>
                      <a:rPr lang="en-US"/>
                      <a:t>41%</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45E-492B-9A2F-883DF039A7CA}"/>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Platform-based Production</c:v>
                </c:pt>
                <c:pt idx="1">
                  <c:v>Connectivity as a Key Enabler</c:v>
                </c:pt>
                <c:pt idx="2">
                  <c:v>Value for Many as Opposed to Value for Money</c:v>
                </c:pt>
                <c:pt idx="3">
                  <c:v>Personalization and Customization</c:v>
                </c:pt>
                <c:pt idx="4">
                  <c:v>Product as Service</c:v>
                </c:pt>
              </c:strCache>
            </c:strRef>
          </c:cat>
          <c:val>
            <c:numRef>
              <c:f>Sheet1!$B$2:$B$6</c:f>
              <c:numCache>
                <c:formatCode>0%</c:formatCode>
                <c:ptCount val="5"/>
                <c:pt idx="0">
                  <c:v>0.25</c:v>
                </c:pt>
                <c:pt idx="1">
                  <c:v>0.31</c:v>
                </c:pt>
                <c:pt idx="2">
                  <c:v>0.32</c:v>
                </c:pt>
                <c:pt idx="3">
                  <c:v>0.38</c:v>
                </c:pt>
                <c:pt idx="4">
                  <c:v>0.41</c:v>
                </c:pt>
              </c:numCache>
            </c:numRef>
          </c:val>
          <c:extLst>
            <c:ext xmlns:c16="http://schemas.microsoft.com/office/drawing/2014/chart" uri="{C3380CC4-5D6E-409C-BE32-E72D297353CC}">
              <c16:uniqueId val="{0000000A-F45E-492B-9A2F-883DF039A7CA}"/>
            </c:ext>
          </c:extLst>
        </c:ser>
        <c:dLbls>
          <c:showLegendKey val="0"/>
          <c:showVal val="0"/>
          <c:showCatName val="0"/>
          <c:showSerName val="0"/>
          <c:showPercent val="0"/>
          <c:showBubbleSize val="0"/>
        </c:dLbls>
        <c:gapWidth val="115"/>
        <c:overlap val="-20"/>
        <c:axId val="78874880"/>
        <c:axId val="81797120"/>
      </c:barChart>
      <c:catAx>
        <c:axId val="78874880"/>
        <c:scaling>
          <c:orientation val="minMax"/>
        </c:scaling>
        <c:delete val="0"/>
        <c:axPos val="l"/>
        <c:numFmt formatCode="General"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81797120"/>
        <c:crosses val="autoZero"/>
        <c:auto val="1"/>
        <c:lblAlgn val="ctr"/>
        <c:lblOffset val="100"/>
        <c:noMultiLvlLbl val="0"/>
      </c:catAx>
      <c:valAx>
        <c:axId val="81797120"/>
        <c:scaling>
          <c:orientation val="minMax"/>
        </c:scaling>
        <c:delete val="1"/>
        <c:axPos val="b"/>
        <c:numFmt formatCode="0%" sourceLinked="1"/>
        <c:majorTickMark val="none"/>
        <c:minorTickMark val="none"/>
        <c:tickLblPos val="nextTo"/>
        <c:crossAx val="78874880"/>
        <c:crosses val="autoZero"/>
        <c:crossBetween val="between"/>
      </c:valAx>
      <c:spPr>
        <a:noFill/>
        <a:ln>
          <a:noFill/>
        </a:ln>
        <a:effectLst/>
      </c:spPr>
    </c:plotArea>
    <c:plotVisOnly val="1"/>
    <c:dispBlanksAs val="gap"/>
    <c:showDLblsOverMax val="0"/>
  </c:chart>
  <c:spPr>
    <a:noFill/>
    <a:ln>
      <a:noFill/>
    </a:ln>
    <a:effectLst/>
  </c:spPr>
  <c:txPr>
    <a:bodyPr/>
    <a:lstStyle/>
    <a:p>
      <a:pPr>
        <a:defRPr sz="1800">
          <a:latin typeface="Arial Narrow" panose="020B0606020202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2"/>
    </mc:Choice>
    <mc:Fallback>
      <c:style val="12"/>
    </mc:Fallback>
  </mc:AlternateContent>
  <c:chart>
    <c:autoTitleDeleted val="0"/>
    <c:plotArea>
      <c:layout>
        <c:manualLayout>
          <c:layoutTarget val="inner"/>
          <c:xMode val="edge"/>
          <c:yMode val="edge"/>
          <c:x val="0.54346800399950002"/>
          <c:y val="4.5368369651467982E-2"/>
          <c:w val="0.36526215473065865"/>
          <c:h val="0.84938594884941709"/>
        </c:manualLayout>
      </c:layout>
      <c:barChart>
        <c:barDir val="col"/>
        <c:grouping val="percentStacked"/>
        <c:varyColors val="0"/>
        <c:ser>
          <c:idx val="0"/>
          <c:order val="0"/>
          <c:tx>
            <c:strRef>
              <c:f>Sheet1!$B$1</c:f>
              <c:strCache>
                <c:ptCount val="1"/>
                <c:pt idx="0">
                  <c:v>Europe</c:v>
                </c:pt>
              </c:strCache>
            </c:strRef>
          </c:tx>
          <c:spPr>
            <a:solidFill>
              <a:srgbClr val="FF0000"/>
            </a:solidFill>
            <a:effectLst/>
          </c:spPr>
          <c:invertIfNegative val="0"/>
          <c:cat>
            <c:strRef>
              <c:f>Sheet1!$A$2</c:f>
              <c:strCache>
                <c:ptCount val="1"/>
                <c:pt idx="0">
                  <c:v>Members</c:v>
                </c:pt>
              </c:strCache>
            </c:strRef>
          </c:cat>
          <c:val>
            <c:numRef>
              <c:f>Sheet1!$B$2</c:f>
              <c:numCache>
                <c:formatCode>#,##0</c:formatCode>
                <c:ptCount val="1"/>
                <c:pt idx="0">
                  <c:v>3168058</c:v>
                </c:pt>
              </c:numCache>
            </c:numRef>
          </c:val>
          <c:extLst>
            <c:ext xmlns:c16="http://schemas.microsoft.com/office/drawing/2014/chart" uri="{C3380CC4-5D6E-409C-BE32-E72D297353CC}">
              <c16:uniqueId val="{00000000-EBB2-49C7-A424-D6329461811C}"/>
            </c:ext>
          </c:extLst>
        </c:ser>
        <c:ser>
          <c:idx val="1"/>
          <c:order val="1"/>
          <c:tx>
            <c:strRef>
              <c:f>Sheet1!$C$1</c:f>
              <c:strCache>
                <c:ptCount val="1"/>
                <c:pt idx="0">
                  <c:v>North America</c:v>
                </c:pt>
              </c:strCache>
            </c:strRef>
          </c:tx>
          <c:spPr>
            <a:solidFill>
              <a:srgbClr val="00548E">
                <a:alpha val="74000"/>
              </a:srgbClr>
            </a:solidFill>
            <a:effectLst/>
          </c:spPr>
          <c:invertIfNegative val="0"/>
          <c:dPt>
            <c:idx val="0"/>
            <c:invertIfNegative val="0"/>
            <c:bubble3D val="0"/>
            <c:spPr>
              <a:solidFill>
                <a:srgbClr val="002060">
                  <a:alpha val="74000"/>
                </a:srgbClr>
              </a:solidFill>
              <a:effectLst/>
            </c:spPr>
            <c:extLst>
              <c:ext xmlns:c16="http://schemas.microsoft.com/office/drawing/2014/chart" uri="{C3380CC4-5D6E-409C-BE32-E72D297353CC}">
                <c16:uniqueId val="{00000000-316E-4AC1-9781-87855534ADB5}"/>
              </c:ext>
            </c:extLst>
          </c:dPt>
          <c:cat>
            <c:strRef>
              <c:f>Sheet1!$A$2</c:f>
              <c:strCache>
                <c:ptCount val="1"/>
                <c:pt idx="0">
                  <c:v>Members</c:v>
                </c:pt>
              </c:strCache>
            </c:strRef>
          </c:cat>
          <c:val>
            <c:numRef>
              <c:f>Sheet1!$C$2</c:f>
              <c:numCache>
                <c:formatCode>_(* #,##0_);_(* \(#,##0\);_(* "-"??_);_(@_)</c:formatCode>
                <c:ptCount val="1"/>
                <c:pt idx="0">
                  <c:v>1669035.5</c:v>
                </c:pt>
              </c:numCache>
            </c:numRef>
          </c:val>
          <c:extLst>
            <c:ext xmlns:c16="http://schemas.microsoft.com/office/drawing/2014/chart" uri="{C3380CC4-5D6E-409C-BE32-E72D297353CC}">
              <c16:uniqueId val="{00000001-EBB2-49C7-A424-D6329461811C}"/>
            </c:ext>
          </c:extLst>
        </c:ser>
        <c:ser>
          <c:idx val="2"/>
          <c:order val="2"/>
          <c:tx>
            <c:strRef>
              <c:f>Sheet1!$D$1</c:f>
              <c:strCache>
                <c:ptCount val="1"/>
                <c:pt idx="0">
                  <c:v>Latin America</c:v>
                </c:pt>
              </c:strCache>
            </c:strRef>
          </c:tx>
          <c:invertIfNegative val="0"/>
          <c:cat>
            <c:strRef>
              <c:f>Sheet1!$A$2</c:f>
              <c:strCache>
                <c:ptCount val="1"/>
                <c:pt idx="0">
                  <c:v>Members</c:v>
                </c:pt>
              </c:strCache>
            </c:strRef>
          </c:cat>
          <c:val>
            <c:numRef>
              <c:f>Sheet1!$D$2</c:f>
              <c:numCache>
                <c:formatCode>_(* #,##0_);_(* \(#,##0\);_(* "-"??_);_(@_)</c:formatCode>
                <c:ptCount val="1"/>
                <c:pt idx="0">
                  <c:v>16742.5</c:v>
                </c:pt>
              </c:numCache>
            </c:numRef>
          </c:val>
          <c:extLst>
            <c:ext xmlns:c16="http://schemas.microsoft.com/office/drawing/2014/chart" uri="{C3380CC4-5D6E-409C-BE32-E72D297353CC}">
              <c16:uniqueId val="{00000002-EBB2-49C7-A424-D6329461811C}"/>
            </c:ext>
          </c:extLst>
        </c:ser>
        <c:ser>
          <c:idx val="3"/>
          <c:order val="3"/>
          <c:tx>
            <c:strRef>
              <c:f>Sheet1!$E$1</c:f>
              <c:strCache>
                <c:ptCount val="1"/>
                <c:pt idx="0">
                  <c:v>Asia</c:v>
                </c:pt>
              </c:strCache>
            </c:strRef>
          </c:tx>
          <c:spPr>
            <a:solidFill>
              <a:srgbClr val="00548E">
                <a:alpha val="28000"/>
              </a:srgbClr>
            </a:solidFill>
            <a:effectLst/>
          </c:spPr>
          <c:invertIfNegative val="0"/>
          <c:cat>
            <c:strRef>
              <c:f>Sheet1!$A$2</c:f>
              <c:strCache>
                <c:ptCount val="1"/>
                <c:pt idx="0">
                  <c:v>Members</c:v>
                </c:pt>
              </c:strCache>
            </c:strRef>
          </c:cat>
          <c:val>
            <c:numRef>
              <c:f>Sheet1!$E$2</c:f>
              <c:numCache>
                <c:formatCode>_(* #,##0_);_(* \(#,##0\);_(* "-"??_);_(@_)</c:formatCode>
                <c:ptCount val="1"/>
                <c:pt idx="0">
                  <c:v>3002457</c:v>
                </c:pt>
              </c:numCache>
            </c:numRef>
          </c:val>
          <c:extLst>
            <c:ext xmlns:c16="http://schemas.microsoft.com/office/drawing/2014/chart" uri="{C3380CC4-5D6E-409C-BE32-E72D297353CC}">
              <c16:uniqueId val="{00000003-EBB2-49C7-A424-D6329461811C}"/>
            </c:ext>
          </c:extLst>
        </c:ser>
        <c:ser>
          <c:idx val="4"/>
          <c:order val="4"/>
          <c:tx>
            <c:strRef>
              <c:f>Sheet1!$F$1</c:f>
              <c:strCache>
                <c:ptCount val="1"/>
                <c:pt idx="0">
                  <c:v>Oceania</c:v>
                </c:pt>
              </c:strCache>
            </c:strRef>
          </c:tx>
          <c:spPr>
            <a:solidFill>
              <a:schemeClr val="accent3">
                <a:lumMod val="75000"/>
              </a:schemeClr>
            </a:solidFill>
            <a:effectLst/>
          </c:spPr>
          <c:invertIfNegative val="0"/>
          <c:dPt>
            <c:idx val="0"/>
            <c:invertIfNegative val="0"/>
            <c:bubble3D val="0"/>
            <c:extLst>
              <c:ext xmlns:c16="http://schemas.microsoft.com/office/drawing/2014/chart" uri="{C3380CC4-5D6E-409C-BE32-E72D297353CC}">
                <c16:uniqueId val="{00000004-EBB2-49C7-A424-D6329461811C}"/>
              </c:ext>
            </c:extLst>
          </c:dPt>
          <c:cat>
            <c:strRef>
              <c:f>Sheet1!$A$2</c:f>
              <c:strCache>
                <c:ptCount val="1"/>
                <c:pt idx="0">
                  <c:v>Members</c:v>
                </c:pt>
              </c:strCache>
            </c:strRef>
          </c:cat>
          <c:val>
            <c:numRef>
              <c:f>Sheet1!$F$2</c:f>
              <c:numCache>
                <c:formatCode>_(* #,##0_);_(* \(#,##0\);_(* "-"??_);_(@_)</c:formatCode>
                <c:ptCount val="1"/>
                <c:pt idx="0">
                  <c:v>88788</c:v>
                </c:pt>
              </c:numCache>
            </c:numRef>
          </c:val>
          <c:extLst>
            <c:ext xmlns:c16="http://schemas.microsoft.com/office/drawing/2014/chart" uri="{C3380CC4-5D6E-409C-BE32-E72D297353CC}">
              <c16:uniqueId val="{00000005-EBB2-49C7-A424-D6329461811C}"/>
            </c:ext>
          </c:extLst>
        </c:ser>
        <c:ser>
          <c:idx val="5"/>
          <c:order val="5"/>
          <c:tx>
            <c:strRef>
              <c:f>Sheet1!$G$1</c:f>
              <c:strCache>
                <c:ptCount val="1"/>
                <c:pt idx="0">
                  <c:v>Africa</c:v>
                </c:pt>
              </c:strCache>
            </c:strRef>
          </c:tx>
          <c:spPr>
            <a:solidFill>
              <a:schemeClr val="bg2">
                <a:lumMod val="50000"/>
              </a:schemeClr>
            </a:solidFill>
          </c:spPr>
          <c:invertIfNegative val="0"/>
          <c:cat>
            <c:strRef>
              <c:f>Sheet1!$A$2</c:f>
              <c:strCache>
                <c:ptCount val="1"/>
                <c:pt idx="0">
                  <c:v>Members</c:v>
                </c:pt>
              </c:strCache>
            </c:strRef>
          </c:cat>
          <c:val>
            <c:numRef>
              <c:f>Sheet1!$G$2</c:f>
              <c:numCache>
                <c:formatCode>_(* #,##0_);_(* \(#,##0\);_(* "-"??_);_(@_)</c:formatCode>
                <c:ptCount val="1"/>
                <c:pt idx="0">
                  <c:v>4200</c:v>
                </c:pt>
              </c:numCache>
            </c:numRef>
          </c:val>
          <c:extLst>
            <c:ext xmlns:c16="http://schemas.microsoft.com/office/drawing/2014/chart" uri="{C3380CC4-5D6E-409C-BE32-E72D297353CC}">
              <c16:uniqueId val="{00000006-EBB2-49C7-A424-D6329461811C}"/>
            </c:ext>
          </c:extLst>
        </c:ser>
        <c:dLbls>
          <c:showLegendKey val="0"/>
          <c:showVal val="0"/>
          <c:showCatName val="0"/>
          <c:showSerName val="0"/>
          <c:showPercent val="0"/>
          <c:showBubbleSize val="0"/>
        </c:dLbls>
        <c:gapWidth val="150"/>
        <c:overlap val="100"/>
        <c:axId val="80803712"/>
        <c:axId val="80805248"/>
      </c:barChart>
      <c:catAx>
        <c:axId val="80803712"/>
        <c:scaling>
          <c:orientation val="minMax"/>
        </c:scaling>
        <c:delete val="1"/>
        <c:axPos val="b"/>
        <c:numFmt formatCode="General" sourceLinked="0"/>
        <c:majorTickMark val="out"/>
        <c:minorTickMark val="none"/>
        <c:tickLblPos val="nextTo"/>
        <c:crossAx val="80805248"/>
        <c:crosses val="autoZero"/>
        <c:auto val="1"/>
        <c:lblAlgn val="ctr"/>
        <c:lblOffset val="100"/>
        <c:noMultiLvlLbl val="0"/>
      </c:catAx>
      <c:valAx>
        <c:axId val="80805248"/>
        <c:scaling>
          <c:orientation val="minMax"/>
        </c:scaling>
        <c:delete val="0"/>
        <c:axPos val="l"/>
        <c:numFmt formatCode="0%" sourceLinked="1"/>
        <c:majorTickMark val="out"/>
        <c:minorTickMark val="none"/>
        <c:tickLblPos val="nextTo"/>
        <c:txPr>
          <a:bodyPr/>
          <a:lstStyle/>
          <a:p>
            <a:pPr>
              <a:defRPr sz="1200">
                <a:latin typeface="Arial" pitchFamily="34" charset="0"/>
                <a:cs typeface="Arial" pitchFamily="34" charset="0"/>
              </a:defRPr>
            </a:pPr>
            <a:endParaRPr lang="en-US"/>
          </a:p>
        </c:txPr>
        <c:crossAx val="80803712"/>
        <c:crosses val="autoZero"/>
        <c:crossBetween val="between"/>
      </c:valAx>
    </c:plotArea>
    <c:legend>
      <c:legendPos val="l"/>
      <c:layout>
        <c:manualLayout>
          <c:xMode val="edge"/>
          <c:yMode val="edge"/>
          <c:x val="0"/>
          <c:y val="5.7893751653136379E-2"/>
          <c:w val="0.36507936507936506"/>
          <c:h val="0.92378074833669044"/>
        </c:manualLayout>
      </c:layout>
      <c:overlay val="0"/>
      <c:txPr>
        <a:bodyPr/>
        <a:lstStyle/>
        <a:p>
          <a:pPr>
            <a:defRPr sz="1000">
              <a:latin typeface="Arial" pitchFamily="34" charset="0"/>
              <a:cs typeface="Arial" pitchFamily="34" charset="0"/>
            </a:defRPr>
          </a:pPr>
          <a:endParaRPr lang="en-US"/>
        </a:p>
      </c:txPr>
    </c:legend>
    <c:plotVisOnly val="1"/>
    <c:dispBlanksAs val="gap"/>
    <c:showDLblsOverMax val="0"/>
  </c:chart>
  <c:txPr>
    <a:bodyPr/>
    <a:lstStyle/>
    <a:p>
      <a:pPr>
        <a:defRPr sz="105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2"/>
    </mc:Choice>
    <mc:Fallback>
      <c:style val="12"/>
    </mc:Fallback>
  </mc:AlternateContent>
  <c:chart>
    <c:autoTitleDeleted val="0"/>
    <c:plotArea>
      <c:layout>
        <c:manualLayout>
          <c:layoutTarget val="inner"/>
          <c:xMode val="edge"/>
          <c:yMode val="edge"/>
          <c:x val="0.20397805327525548"/>
          <c:y val="4.8818228453933347E-2"/>
          <c:w val="0.34380940414363098"/>
          <c:h val="0.90236354309213329"/>
        </c:manualLayout>
      </c:layout>
      <c:barChart>
        <c:barDir val="col"/>
        <c:grouping val="percentStacked"/>
        <c:varyColors val="0"/>
        <c:ser>
          <c:idx val="0"/>
          <c:order val="0"/>
          <c:tx>
            <c:strRef>
              <c:f>Sheet1!$B$1</c:f>
              <c:strCache>
                <c:ptCount val="1"/>
                <c:pt idx="0">
                  <c:v>Europe</c:v>
                </c:pt>
              </c:strCache>
            </c:strRef>
          </c:tx>
          <c:spPr>
            <a:solidFill>
              <a:srgbClr val="F43400"/>
            </a:solidFill>
            <a:effectLst/>
          </c:spPr>
          <c:invertIfNegative val="0"/>
          <c:cat>
            <c:strRef>
              <c:f>Sheet1!$A$2</c:f>
              <c:strCache>
                <c:ptCount val="1"/>
                <c:pt idx="0">
                  <c:v>Members</c:v>
                </c:pt>
              </c:strCache>
            </c:strRef>
          </c:cat>
          <c:val>
            <c:numRef>
              <c:f>Sheet1!$B$2</c:f>
              <c:numCache>
                <c:formatCode>_(* #,##0_);_(* \(#,##0\);_(* "-"??_);_(@_)</c:formatCode>
                <c:ptCount val="1"/>
                <c:pt idx="0">
                  <c:v>17302237</c:v>
                </c:pt>
              </c:numCache>
            </c:numRef>
          </c:val>
          <c:extLst>
            <c:ext xmlns:c16="http://schemas.microsoft.com/office/drawing/2014/chart" uri="{C3380CC4-5D6E-409C-BE32-E72D297353CC}">
              <c16:uniqueId val="{00000000-1F81-4921-B0EA-1E2C30C94D72}"/>
            </c:ext>
          </c:extLst>
        </c:ser>
        <c:ser>
          <c:idx val="1"/>
          <c:order val="1"/>
          <c:tx>
            <c:strRef>
              <c:f>Sheet1!$C$1</c:f>
              <c:strCache>
                <c:ptCount val="1"/>
                <c:pt idx="0">
                  <c:v>North America</c:v>
                </c:pt>
              </c:strCache>
            </c:strRef>
          </c:tx>
          <c:spPr>
            <a:solidFill>
              <a:srgbClr val="00548E"/>
            </a:solidFill>
            <a:effectLst/>
          </c:spPr>
          <c:invertIfNegative val="0"/>
          <c:cat>
            <c:strRef>
              <c:f>Sheet1!$A$2</c:f>
              <c:strCache>
                <c:ptCount val="1"/>
                <c:pt idx="0">
                  <c:v>Members</c:v>
                </c:pt>
              </c:strCache>
            </c:strRef>
          </c:cat>
          <c:val>
            <c:numRef>
              <c:f>Sheet1!$C$2</c:f>
              <c:numCache>
                <c:formatCode>_(* #,##0_);_(* \(#,##0\);_(* "-"??_);_(@_)</c:formatCode>
                <c:ptCount val="1"/>
                <c:pt idx="0">
                  <c:v>11042523</c:v>
                </c:pt>
              </c:numCache>
            </c:numRef>
          </c:val>
          <c:extLst>
            <c:ext xmlns:c16="http://schemas.microsoft.com/office/drawing/2014/chart" uri="{C3380CC4-5D6E-409C-BE32-E72D297353CC}">
              <c16:uniqueId val="{00000001-1F81-4921-B0EA-1E2C30C94D72}"/>
            </c:ext>
          </c:extLst>
        </c:ser>
        <c:ser>
          <c:idx val="2"/>
          <c:order val="2"/>
          <c:tx>
            <c:strRef>
              <c:f>Sheet1!$D$1</c:f>
              <c:strCache>
                <c:ptCount val="1"/>
                <c:pt idx="0">
                  <c:v>Latin America</c:v>
                </c:pt>
              </c:strCache>
            </c:strRef>
          </c:tx>
          <c:spPr>
            <a:solidFill>
              <a:schemeClr val="bg2">
                <a:lumMod val="75000"/>
              </a:schemeClr>
            </a:solidFill>
            <a:effectLst/>
          </c:spPr>
          <c:invertIfNegative val="0"/>
          <c:cat>
            <c:strRef>
              <c:f>Sheet1!$A$2</c:f>
              <c:strCache>
                <c:ptCount val="1"/>
                <c:pt idx="0">
                  <c:v>Members</c:v>
                </c:pt>
              </c:strCache>
            </c:strRef>
          </c:cat>
          <c:val>
            <c:numRef>
              <c:f>Sheet1!$D$2</c:f>
              <c:numCache>
                <c:formatCode>_(* #,##0_);_(* \(#,##0\);_(* "-"??_);_(@_)</c:formatCode>
                <c:ptCount val="1"/>
                <c:pt idx="0">
                  <c:v>419521.5</c:v>
                </c:pt>
              </c:numCache>
            </c:numRef>
          </c:val>
          <c:extLst>
            <c:ext xmlns:c16="http://schemas.microsoft.com/office/drawing/2014/chart" uri="{C3380CC4-5D6E-409C-BE32-E72D297353CC}">
              <c16:uniqueId val="{00000002-1F81-4921-B0EA-1E2C30C94D72}"/>
            </c:ext>
          </c:extLst>
        </c:ser>
        <c:ser>
          <c:idx val="3"/>
          <c:order val="3"/>
          <c:tx>
            <c:strRef>
              <c:f>Sheet1!$E$1</c:f>
              <c:strCache>
                <c:ptCount val="1"/>
                <c:pt idx="0">
                  <c:v>Asia</c:v>
                </c:pt>
              </c:strCache>
            </c:strRef>
          </c:tx>
          <c:spPr>
            <a:solidFill>
              <a:srgbClr val="3FCDF7"/>
            </a:solidFill>
            <a:effectLst/>
          </c:spPr>
          <c:invertIfNegative val="0"/>
          <c:cat>
            <c:strRef>
              <c:f>Sheet1!$A$2</c:f>
              <c:strCache>
                <c:ptCount val="1"/>
                <c:pt idx="0">
                  <c:v>Members</c:v>
                </c:pt>
              </c:strCache>
            </c:strRef>
          </c:cat>
          <c:val>
            <c:numRef>
              <c:f>Sheet1!$E$2</c:f>
              <c:numCache>
                <c:formatCode>_(* #,##0_);_(* \(#,##0\);_(* "-"??_);_(@_)</c:formatCode>
                <c:ptCount val="1"/>
                <c:pt idx="0">
                  <c:v>6825307.5</c:v>
                </c:pt>
              </c:numCache>
            </c:numRef>
          </c:val>
          <c:extLst>
            <c:ext xmlns:c16="http://schemas.microsoft.com/office/drawing/2014/chart" uri="{C3380CC4-5D6E-409C-BE32-E72D297353CC}">
              <c16:uniqueId val="{00000003-1F81-4921-B0EA-1E2C30C94D72}"/>
            </c:ext>
          </c:extLst>
        </c:ser>
        <c:ser>
          <c:idx val="4"/>
          <c:order val="4"/>
          <c:tx>
            <c:strRef>
              <c:f>Sheet1!$F$1</c:f>
              <c:strCache>
                <c:ptCount val="1"/>
                <c:pt idx="0">
                  <c:v>Oceania</c:v>
                </c:pt>
              </c:strCache>
            </c:strRef>
          </c:tx>
          <c:spPr>
            <a:effectLst/>
          </c:spPr>
          <c:invertIfNegative val="0"/>
          <c:cat>
            <c:strRef>
              <c:f>Sheet1!$A$2</c:f>
              <c:strCache>
                <c:ptCount val="1"/>
                <c:pt idx="0">
                  <c:v>Members</c:v>
                </c:pt>
              </c:strCache>
            </c:strRef>
          </c:cat>
          <c:val>
            <c:numRef>
              <c:f>Sheet1!$F$2</c:f>
              <c:numCache>
                <c:formatCode>_(* #,##0_);_(* \(#,##0\);_(* "-"??_);_(@_)</c:formatCode>
                <c:ptCount val="1"/>
                <c:pt idx="0">
                  <c:v>397270</c:v>
                </c:pt>
              </c:numCache>
            </c:numRef>
          </c:val>
          <c:extLst>
            <c:ext xmlns:c16="http://schemas.microsoft.com/office/drawing/2014/chart" uri="{C3380CC4-5D6E-409C-BE32-E72D297353CC}">
              <c16:uniqueId val="{00000004-1F81-4921-B0EA-1E2C30C94D72}"/>
            </c:ext>
          </c:extLst>
        </c:ser>
        <c:ser>
          <c:idx val="5"/>
          <c:order val="5"/>
          <c:tx>
            <c:strRef>
              <c:f>Sheet1!$G$1</c:f>
              <c:strCache>
                <c:ptCount val="1"/>
                <c:pt idx="0">
                  <c:v>Africa</c:v>
                </c:pt>
              </c:strCache>
            </c:strRef>
          </c:tx>
          <c:spPr>
            <a:effectLst/>
          </c:spPr>
          <c:invertIfNegative val="0"/>
          <c:cat>
            <c:strRef>
              <c:f>Sheet1!$A$2</c:f>
              <c:strCache>
                <c:ptCount val="1"/>
                <c:pt idx="0">
                  <c:v>Members</c:v>
                </c:pt>
              </c:strCache>
            </c:strRef>
          </c:cat>
          <c:val>
            <c:numRef>
              <c:f>Sheet1!$G$2</c:f>
              <c:numCache>
                <c:formatCode>_(* #,##0_);_(* \(#,##0\);_(* "-"??_);_(@_)</c:formatCode>
                <c:ptCount val="1"/>
                <c:pt idx="0">
                  <c:v>392022.42575495999</c:v>
                </c:pt>
              </c:numCache>
            </c:numRef>
          </c:val>
          <c:extLst>
            <c:ext xmlns:c16="http://schemas.microsoft.com/office/drawing/2014/chart" uri="{C3380CC4-5D6E-409C-BE32-E72D297353CC}">
              <c16:uniqueId val="{00000005-1F81-4921-B0EA-1E2C30C94D72}"/>
            </c:ext>
          </c:extLst>
        </c:ser>
        <c:dLbls>
          <c:showLegendKey val="0"/>
          <c:showVal val="0"/>
          <c:showCatName val="0"/>
          <c:showSerName val="0"/>
          <c:showPercent val="0"/>
          <c:showBubbleSize val="0"/>
        </c:dLbls>
        <c:gapWidth val="150"/>
        <c:overlap val="100"/>
        <c:axId val="80925056"/>
        <c:axId val="80926592"/>
      </c:barChart>
      <c:catAx>
        <c:axId val="80925056"/>
        <c:scaling>
          <c:orientation val="minMax"/>
        </c:scaling>
        <c:delete val="1"/>
        <c:axPos val="b"/>
        <c:numFmt formatCode="General" sourceLinked="0"/>
        <c:majorTickMark val="out"/>
        <c:minorTickMark val="none"/>
        <c:tickLblPos val="nextTo"/>
        <c:crossAx val="80926592"/>
        <c:crosses val="autoZero"/>
        <c:auto val="1"/>
        <c:lblAlgn val="ctr"/>
        <c:lblOffset val="100"/>
        <c:noMultiLvlLbl val="0"/>
      </c:catAx>
      <c:valAx>
        <c:axId val="80926592"/>
        <c:scaling>
          <c:orientation val="minMax"/>
        </c:scaling>
        <c:delete val="0"/>
        <c:axPos val="l"/>
        <c:numFmt formatCode="0%" sourceLinked="1"/>
        <c:majorTickMark val="out"/>
        <c:minorTickMark val="none"/>
        <c:tickLblPos val="nextTo"/>
        <c:txPr>
          <a:bodyPr/>
          <a:lstStyle/>
          <a:p>
            <a:pPr>
              <a:defRPr sz="1200">
                <a:latin typeface="Arial" pitchFamily="34" charset="0"/>
                <a:cs typeface="Arial" pitchFamily="34" charset="0"/>
              </a:defRPr>
            </a:pPr>
            <a:endParaRPr lang="en-US"/>
          </a:p>
        </c:txPr>
        <c:crossAx val="80925056"/>
        <c:crosses val="autoZero"/>
        <c:crossBetween val="between"/>
      </c:valAx>
    </c:plotArea>
    <c:legend>
      <c:legendPos val="r"/>
      <c:layout>
        <c:manualLayout>
          <c:xMode val="edge"/>
          <c:yMode val="edge"/>
          <c:x val="0.45591444686435473"/>
          <c:y val="0.27849803399174455"/>
          <c:w val="0.33110375830680738"/>
          <c:h val="0.63353445371808281"/>
        </c:manualLayout>
      </c:layout>
      <c:overlay val="0"/>
      <c:txPr>
        <a:bodyPr/>
        <a:lstStyle/>
        <a:p>
          <a:pPr>
            <a:defRPr sz="1000">
              <a:latin typeface="Arial" pitchFamily="34" charset="0"/>
              <a:cs typeface="Arial" pitchFamily="34" charset="0"/>
            </a:defRPr>
          </a:pPr>
          <a:endParaRPr lang="en-US"/>
        </a:p>
      </c:txPr>
    </c:legend>
    <c:plotVisOnly val="1"/>
    <c:dispBlanksAs val="gap"/>
    <c:showDLblsOverMax val="0"/>
  </c:chart>
  <c:txPr>
    <a:bodyPr/>
    <a:lstStyle/>
    <a:p>
      <a:pPr>
        <a:defRPr sz="1050"/>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2"/>
    </mc:Choice>
    <mc:Fallback>
      <c:style val="12"/>
    </mc:Fallback>
  </mc:AlternateContent>
  <c:chart>
    <c:autoTitleDeleted val="1"/>
    <c:plotArea>
      <c:layout>
        <c:manualLayout>
          <c:layoutTarget val="inner"/>
          <c:xMode val="edge"/>
          <c:yMode val="edge"/>
          <c:x val="0.27748750156230473"/>
          <c:y val="8.4819125870135792E-2"/>
          <c:w val="0.65505218097737783"/>
          <c:h val="0.71841720871847536"/>
        </c:manualLayout>
      </c:layout>
      <c:barChart>
        <c:barDir val="col"/>
        <c:grouping val="clustered"/>
        <c:varyColors val="0"/>
        <c:ser>
          <c:idx val="0"/>
          <c:order val="0"/>
          <c:tx>
            <c:strRef>
              <c:f>Sheet1!$B$1</c:f>
              <c:strCache>
                <c:ptCount val="1"/>
                <c:pt idx="0">
                  <c:v>Vehicles</c:v>
                </c:pt>
              </c:strCache>
            </c:strRef>
          </c:tx>
          <c:spPr>
            <a:solidFill>
              <a:srgbClr val="00548E"/>
            </a:solidFill>
            <a:effectLst/>
          </c:spPr>
          <c:invertIfNegative val="0"/>
          <c:dLbls>
            <c:dLbl>
              <c:idx val="0"/>
              <c:tx>
                <c:rich>
                  <a:bodyPr/>
                  <a:lstStyle/>
                  <a:p>
                    <a:r>
                      <a:rPr lang="en-US" sz="1200">
                        <a:latin typeface="Arial" pitchFamily="34" charset="0"/>
                        <a:cs typeface="Arial" pitchFamily="34" charset="0"/>
                      </a:rPr>
                      <a:t>111k</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BAE-4466-B48A-1A196682EF1C}"/>
                </c:ext>
              </c:extLst>
            </c:dLbl>
            <c:dLbl>
              <c:idx val="1"/>
              <c:tx>
                <c:rich>
                  <a:bodyPr/>
                  <a:lstStyle/>
                  <a:p>
                    <a:r>
                      <a:rPr lang="en-US" sz="1200">
                        <a:latin typeface="Arial" pitchFamily="34" charset="0"/>
                        <a:cs typeface="Arial" pitchFamily="34" charset="0"/>
                      </a:rPr>
                      <a:t>430k</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BAE-4466-B48A-1A196682EF1C}"/>
                </c:ext>
              </c:extLst>
            </c:dLbl>
            <c:spPr>
              <a:noFill/>
              <a:ln>
                <a:noFill/>
              </a:ln>
              <a:effectLst/>
            </c:spPr>
            <c:txPr>
              <a:bodyPr/>
              <a:lstStyle/>
              <a:p>
                <a:pPr>
                  <a:defRPr sz="1200">
                    <a:latin typeface="Arial" pitchFamily="34" charset="0"/>
                    <a:cs typeface="Arial"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Sheet1!$A$2:$A$3</c:f>
              <c:numCache>
                <c:formatCode>General</c:formatCode>
                <c:ptCount val="2"/>
                <c:pt idx="0">
                  <c:v>2016</c:v>
                </c:pt>
                <c:pt idx="1">
                  <c:v>2025</c:v>
                </c:pt>
              </c:numCache>
            </c:numRef>
          </c:cat>
          <c:val>
            <c:numRef>
              <c:f>Sheet1!$B$2:$B$3</c:f>
              <c:numCache>
                <c:formatCode>General</c:formatCode>
                <c:ptCount val="2"/>
                <c:pt idx="0">
                  <c:v>111846</c:v>
                </c:pt>
                <c:pt idx="1">
                  <c:v>427129</c:v>
                </c:pt>
              </c:numCache>
            </c:numRef>
          </c:val>
          <c:extLst>
            <c:ext xmlns:c16="http://schemas.microsoft.com/office/drawing/2014/chart" uri="{C3380CC4-5D6E-409C-BE32-E72D297353CC}">
              <c16:uniqueId val="{00000002-EBAE-4466-B48A-1A196682EF1C}"/>
            </c:ext>
          </c:extLst>
        </c:ser>
        <c:dLbls>
          <c:showLegendKey val="0"/>
          <c:showVal val="0"/>
          <c:showCatName val="0"/>
          <c:showSerName val="0"/>
          <c:showPercent val="0"/>
          <c:showBubbleSize val="0"/>
        </c:dLbls>
        <c:gapWidth val="150"/>
        <c:axId val="81727488"/>
        <c:axId val="81729792"/>
      </c:barChart>
      <c:catAx>
        <c:axId val="81727488"/>
        <c:scaling>
          <c:orientation val="minMax"/>
        </c:scaling>
        <c:delete val="0"/>
        <c:axPos val="b"/>
        <c:numFmt formatCode="General" sourceLinked="1"/>
        <c:majorTickMark val="out"/>
        <c:minorTickMark val="none"/>
        <c:tickLblPos val="nextTo"/>
        <c:txPr>
          <a:bodyPr/>
          <a:lstStyle/>
          <a:p>
            <a:pPr>
              <a:defRPr sz="1200">
                <a:latin typeface="Arial" pitchFamily="34" charset="0"/>
                <a:cs typeface="Arial" pitchFamily="34" charset="0"/>
              </a:defRPr>
            </a:pPr>
            <a:endParaRPr lang="en-US"/>
          </a:p>
        </c:txPr>
        <c:crossAx val="81729792"/>
        <c:crosses val="autoZero"/>
        <c:auto val="1"/>
        <c:lblAlgn val="ctr"/>
        <c:lblOffset val="100"/>
        <c:noMultiLvlLbl val="0"/>
      </c:catAx>
      <c:valAx>
        <c:axId val="81729792"/>
        <c:scaling>
          <c:orientation val="minMax"/>
        </c:scaling>
        <c:delete val="0"/>
        <c:axPos val="l"/>
        <c:numFmt formatCode="General" sourceLinked="1"/>
        <c:majorTickMark val="out"/>
        <c:minorTickMark val="none"/>
        <c:tickLblPos val="nextTo"/>
        <c:txPr>
          <a:bodyPr/>
          <a:lstStyle/>
          <a:p>
            <a:pPr>
              <a:defRPr sz="1200">
                <a:latin typeface="Arial" pitchFamily="34" charset="0"/>
                <a:cs typeface="Arial" pitchFamily="34" charset="0"/>
              </a:defRPr>
            </a:pPr>
            <a:endParaRPr lang="en-US"/>
          </a:p>
        </c:txPr>
        <c:crossAx val="81727488"/>
        <c:crosses val="autoZero"/>
        <c:crossBetween val="between"/>
        <c:dispUnits>
          <c:builtInUnit val="thousands"/>
          <c:dispUnitsLbl>
            <c:layout>
              <c:manualLayout>
                <c:xMode val="edge"/>
                <c:yMode val="edge"/>
                <c:x val="6.4563492063492059E-2"/>
                <c:y val="0.17902202442086043"/>
              </c:manualLayout>
            </c:layout>
            <c:tx>
              <c:rich>
                <a:bodyPr/>
                <a:lstStyle/>
                <a:p>
                  <a:pPr>
                    <a:defRPr>
                      <a:latin typeface="Arial" pitchFamily="34" charset="0"/>
                      <a:cs typeface="Arial" pitchFamily="34" charset="0"/>
                    </a:defRPr>
                  </a:pPr>
                  <a:r>
                    <a:rPr lang="en-US" sz="1200" dirty="0">
                      <a:solidFill>
                        <a:schemeClr val="tx2"/>
                      </a:solidFill>
                      <a:latin typeface="Arial" pitchFamily="34" charset="0"/>
                      <a:cs typeface="Arial" pitchFamily="34" charset="0"/>
                    </a:rPr>
                    <a:t>Thousands</a:t>
                  </a:r>
                </a:p>
              </c:rich>
            </c:tx>
          </c:dispUnitsLbl>
        </c:dispUnits>
      </c:valAx>
    </c:plotArea>
    <c:plotVisOnly val="1"/>
    <c:dispBlanksAs val="gap"/>
    <c:showDLblsOverMax val="0"/>
  </c:chart>
  <c:txPr>
    <a:bodyPr/>
    <a:lstStyle/>
    <a:p>
      <a:pPr>
        <a:defRPr sz="105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emf"/></Relationships>
</file>

<file path=ppt/drawings/drawing1.xml><?xml version="1.0" encoding="utf-8"?>
<c:userShapes xmlns:c="http://schemas.openxmlformats.org/drawingml/2006/chart">
  <cdr:relSizeAnchor xmlns:cdr="http://schemas.openxmlformats.org/drawingml/2006/chartDrawing">
    <cdr:from>
      <cdr:x>0.28339</cdr:x>
      <cdr:y>0.2083</cdr:y>
    </cdr:from>
    <cdr:to>
      <cdr:x>0.47454</cdr:x>
      <cdr:y>0.54964</cdr:y>
    </cdr:to>
    <cdr:sp macro="" textlink="">
      <cdr:nvSpPr>
        <cdr:cNvPr id="2" name="Rectangle 1"/>
        <cdr:cNvSpPr/>
      </cdr:nvSpPr>
      <cdr:spPr>
        <a:xfrm xmlns:a="http://schemas.openxmlformats.org/drawingml/2006/main">
          <a:off x="1353234" y="794784"/>
          <a:ext cx="912779" cy="1302369"/>
        </a:xfrm>
        <a:prstGeom xmlns:a="http://schemas.openxmlformats.org/drawingml/2006/main" prst="rect">
          <a:avLst/>
        </a:prstGeom>
        <a:noFill xmlns:a="http://schemas.openxmlformats.org/drawingml/2006/main"/>
        <a:ln xmlns:a="http://schemas.openxmlformats.org/drawingml/2006/main">
          <a:solidFill>
            <a:srgbClr val="C0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321ED-B2C9-0D48-956F-A92D3C19091A}" type="datetimeFigureOut">
              <a:rPr lang="en-US" smtClean="0"/>
              <a:t>11/9/2018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5A919-F8AD-A64A-BEA2-B66A6D0F2D45}" type="slidenum">
              <a:rPr lang="en-US" smtClean="0"/>
              <a:t>‹#›</a:t>
            </a:fld>
            <a:endParaRPr lang="en-US"/>
          </a:p>
        </p:txBody>
      </p:sp>
    </p:spTree>
    <p:extLst>
      <p:ext uri="{BB962C8B-B14F-4D97-AF65-F5344CB8AC3E}">
        <p14:creationId xmlns:p14="http://schemas.microsoft.com/office/powerpoint/2010/main" val="1533714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14279-D119-41DC-B951-AF0CA33643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2842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This evolution of cars from</a:t>
            </a:r>
            <a:r>
              <a:rPr lang="en-GB" baseline="0" dirty="0"/>
              <a:t> self driving to self learning will also open up to a new age of connected living solutions that are interrelated. The future holds many opportunities where the elements of living outside the car will be related to the travel behaviour and preferences inside the car. A good example for that is the Eleanor concept from Rolls Royce who took a new spin to personal assistance based on advanced machine learning linking the users priorities and data nodes (email, home settings, preferred travel routes etc. ) into the self driving system.</a:t>
            </a:r>
          </a:p>
          <a:p>
            <a:endParaRPr lang="en-GB" baseline="0" dirty="0"/>
          </a:p>
          <a:p>
            <a:r>
              <a:rPr lang="en-GB" baseline="0" dirty="0"/>
              <a:t>https://www.rolls-roycemotorcars.com/en-GB/103ex.html</a:t>
            </a:r>
          </a:p>
          <a:p>
            <a:r>
              <a:rPr lang="en-GB" baseline="0" dirty="0"/>
              <a:t>http://www.telegraph.co.uk/business/2016/06/16/rolls-royce-unveils-the-ultimate-self-driving-20ft-luxury-concep/</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14257-A2AA-450D-9D58-402A2523BD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600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Global Urban Logistics Spending expected to grow from 2.55 </a:t>
            </a:r>
            <a:r>
              <a:rPr lang="en-GB" dirty="0" err="1"/>
              <a:t>tr</a:t>
            </a:r>
            <a:r>
              <a:rPr lang="en-GB" dirty="0"/>
              <a:t> to be $5.9 Trillion in spending in 2020, transportation accounting for 55%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14257-A2AA-450D-9D58-402A2523BD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986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14257-A2AA-450D-9D58-402A2523BD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7647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393700" y="698500"/>
            <a:ext cx="6110288" cy="3438525"/>
          </a:xfrm>
          <a:ln/>
        </p:spPr>
      </p:sp>
      <p:sp>
        <p:nvSpPr>
          <p:cNvPr id="66563" name="Rectangle 3"/>
          <p:cNvSpPr>
            <a:spLocks noGrp="1" noChangeArrowheads="1"/>
          </p:cNvSpPr>
          <p:nvPr>
            <p:ph type="body" idx="1"/>
          </p:nvPr>
        </p:nvSpPr>
        <p:spPr>
          <a:xfrm>
            <a:off x="968872" y="5900963"/>
            <a:ext cx="2220517" cy="252488"/>
          </a:xfrm>
          <a:noFill/>
          <a:ln/>
        </p:spPr>
        <p:txBody>
          <a:bodyPr lIns="90569" tIns="45285" rIns="90569" bIns="45285">
            <a:normAutofit fontScale="92500" lnSpcReduction="10000"/>
          </a:bodyPr>
          <a:lstStyle/>
          <a:p>
            <a:pPr defTabSz="959457"/>
            <a:endParaRPr lang="en-US" dirty="0"/>
          </a:p>
        </p:txBody>
      </p:sp>
    </p:spTree>
    <p:extLst>
      <p:ext uri="{BB962C8B-B14F-4D97-AF65-F5344CB8AC3E}">
        <p14:creationId xmlns:p14="http://schemas.microsoft.com/office/powerpoint/2010/main" val="40604463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2134599"/>
            <a:ext cx="9490656" cy="1430024"/>
          </a:xfrm>
        </p:spPr>
        <p:txBody>
          <a:bodyPr anchor="t" anchorCtr="0">
            <a:normAutofit/>
          </a:bodyPr>
          <a:lstStyle>
            <a:lvl1pPr algn="l">
              <a:defRPr sz="5000" baseline="0">
                <a:latin typeface="Montserrat Light" charset="0"/>
              </a:defRPr>
            </a:lvl1pPr>
          </a:lstStyle>
          <a:p>
            <a:r>
              <a:rPr lang="en-US"/>
              <a:t>Click to edit Master title style</a:t>
            </a:r>
            <a:endParaRPr lang="en-US" dirty="0"/>
          </a:p>
        </p:txBody>
      </p:sp>
      <p:sp>
        <p:nvSpPr>
          <p:cNvPr id="3" name="Subtitle 2"/>
          <p:cNvSpPr>
            <a:spLocks noGrp="1"/>
          </p:cNvSpPr>
          <p:nvPr>
            <p:ph type="subTitle" idx="1"/>
          </p:nvPr>
        </p:nvSpPr>
        <p:spPr>
          <a:xfrm>
            <a:off x="838200" y="3656699"/>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958" y="522018"/>
            <a:ext cx="4597400" cy="142115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3958" y="522018"/>
            <a:ext cx="4597400" cy="1421156"/>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sp>
        <p:nvSpPr>
          <p:cNvPr id="4" name="Footer Placeholder 3">
            <a:extLst>
              <a:ext uri="{FF2B5EF4-FFF2-40B4-BE49-F238E27FC236}">
                <a16:creationId xmlns:a16="http://schemas.microsoft.com/office/drawing/2014/main" id="{41AAF91A-3258-BF4D-9422-2EB333CF06DE}"/>
              </a:ext>
            </a:extLst>
          </p:cNvPr>
          <p:cNvSpPr>
            <a:spLocks noGrp="1"/>
          </p:cNvSpPr>
          <p:nvPr>
            <p:ph type="ftr" sz="quarter" idx="10"/>
          </p:nvPr>
        </p:nvSpPr>
        <p:spPr>
          <a:xfrm>
            <a:off x="827773" y="6356350"/>
            <a:ext cx="4438048" cy="365125"/>
          </a:xfrm>
          <a:prstGeom prst="rect">
            <a:avLst/>
          </a:prstGeom>
        </p:spPr>
        <p:txBody>
          <a:bodyPr/>
          <a:lstStyle>
            <a:lvl1pPr>
              <a:defRPr baseline="0">
                <a:solidFill>
                  <a:schemeClr val="tx1"/>
                </a:solidFill>
              </a:defRPr>
            </a:lvl1pPr>
          </a:lstStyle>
          <a:p>
            <a:r>
              <a:rPr lang="en-US"/>
              <a:t>© 2018, Continental Automated Buildings Association</a:t>
            </a:r>
            <a:endParaRPr lang="en-US" dirty="0"/>
          </a:p>
        </p:txBody>
      </p:sp>
    </p:spTree>
    <p:extLst>
      <p:ext uri="{BB962C8B-B14F-4D97-AF65-F5344CB8AC3E}">
        <p14:creationId xmlns:p14="http://schemas.microsoft.com/office/powerpoint/2010/main" val="85658379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F8E01F-442B-456F-B0EB-0880C78D99C5}" type="datetimeFigureOut">
              <a:rPr lang="en-US" smtClean="0"/>
              <a:t>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A2C9820-F1A4-4121-9A84-1829E7A9DC7F}" type="slidenum">
              <a:rPr lang="en-US" smtClean="0"/>
              <a:t>‹#›</a:t>
            </a:fld>
            <a:endParaRPr lang="en-US"/>
          </a:p>
        </p:txBody>
      </p:sp>
    </p:spTree>
    <p:extLst>
      <p:ext uri="{BB962C8B-B14F-4D97-AF65-F5344CB8AC3E}">
        <p14:creationId xmlns:p14="http://schemas.microsoft.com/office/powerpoint/2010/main" val="2695456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F8E01F-442B-456F-B0EB-0880C78D99C5}" type="datetimeFigureOut">
              <a:rPr lang="en-US" smtClean="0"/>
              <a:t>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A2C9820-F1A4-4121-9A84-1829E7A9DC7F}" type="slidenum">
              <a:rPr lang="en-US" smtClean="0"/>
              <a:t>‹#›</a:t>
            </a:fld>
            <a:endParaRPr lang="en-US"/>
          </a:p>
        </p:txBody>
      </p:sp>
    </p:spTree>
    <p:extLst>
      <p:ext uri="{BB962C8B-B14F-4D97-AF65-F5344CB8AC3E}">
        <p14:creationId xmlns:p14="http://schemas.microsoft.com/office/powerpoint/2010/main" val="3297513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9F8E01F-442B-456F-B0EB-0880C78D99C5}" type="datetimeFigureOut">
              <a:rPr lang="en-US" smtClean="0"/>
              <a:t>11/9/2018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A2C9820-F1A4-4121-9A84-1829E7A9DC7F}" type="slidenum">
              <a:rPr lang="en-US" smtClean="0"/>
              <a:t>‹#›</a:t>
            </a:fld>
            <a:endParaRPr lang="en-US"/>
          </a:p>
        </p:txBody>
      </p:sp>
    </p:spTree>
    <p:extLst>
      <p:ext uri="{BB962C8B-B14F-4D97-AF65-F5344CB8AC3E}">
        <p14:creationId xmlns:p14="http://schemas.microsoft.com/office/powerpoint/2010/main" val="1936987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F8E01F-442B-456F-B0EB-0880C78D99C5}" type="datetimeFigureOut">
              <a:rPr lang="en-US" smtClean="0"/>
              <a:t>11/9/2018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A2C9820-F1A4-4121-9A84-1829E7A9DC7F}" type="slidenum">
              <a:rPr lang="en-US" smtClean="0"/>
              <a:t>‹#›</a:t>
            </a:fld>
            <a:endParaRPr lang="en-US"/>
          </a:p>
        </p:txBody>
      </p:sp>
    </p:spTree>
    <p:extLst>
      <p:ext uri="{BB962C8B-B14F-4D97-AF65-F5344CB8AC3E}">
        <p14:creationId xmlns:p14="http://schemas.microsoft.com/office/powerpoint/2010/main" val="1511439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9F8E01F-442B-456F-B0EB-0880C78D99C5}" type="datetimeFigureOut">
              <a:rPr lang="en-US" smtClean="0"/>
              <a:t>11/9/2018</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79742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F8E01F-442B-456F-B0EB-0880C78D99C5}" type="datetimeFigureOut">
              <a:rPr lang="en-US" smtClean="0"/>
              <a:t>11/9/2018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A2C9820-F1A4-4121-9A84-1829E7A9DC7F}" type="slidenum">
              <a:rPr lang="en-US" smtClean="0"/>
              <a:t>‹#›</a:t>
            </a:fld>
            <a:endParaRPr lang="en-US" dirty="0"/>
          </a:p>
        </p:txBody>
      </p:sp>
    </p:spTree>
    <p:extLst>
      <p:ext uri="{BB962C8B-B14F-4D97-AF65-F5344CB8AC3E}">
        <p14:creationId xmlns:p14="http://schemas.microsoft.com/office/powerpoint/2010/main" val="15937889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F8E01F-442B-456F-B0EB-0880C78D99C5}" type="datetimeFigureOut">
              <a:rPr lang="en-US" smtClean="0"/>
              <a:t>11/9/2018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A2C9820-F1A4-4121-9A84-1829E7A9DC7F}" type="slidenum">
              <a:rPr lang="en-US" smtClean="0"/>
              <a:t>‹#›</a:t>
            </a:fld>
            <a:endParaRPr lang="en-US"/>
          </a:p>
        </p:txBody>
      </p:sp>
    </p:spTree>
    <p:extLst>
      <p:ext uri="{BB962C8B-B14F-4D97-AF65-F5344CB8AC3E}">
        <p14:creationId xmlns:p14="http://schemas.microsoft.com/office/powerpoint/2010/main" val="39071618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F8E01F-442B-456F-B0EB-0880C78D99C5}" type="datetimeFigureOut">
              <a:rPr lang="en-US" smtClean="0"/>
              <a:t>11/9/2018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A2C9820-F1A4-4121-9A84-1829E7A9DC7F}" type="slidenum">
              <a:rPr lang="en-US" smtClean="0"/>
              <a:t>‹#›</a:t>
            </a:fld>
            <a:endParaRPr lang="en-US"/>
          </a:p>
        </p:txBody>
      </p:sp>
    </p:spTree>
    <p:extLst>
      <p:ext uri="{BB962C8B-B14F-4D97-AF65-F5344CB8AC3E}">
        <p14:creationId xmlns:p14="http://schemas.microsoft.com/office/powerpoint/2010/main" val="340141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F8E01F-442B-456F-B0EB-0880C78D99C5}" type="datetimeFigureOut">
              <a:rPr lang="en-US" smtClean="0"/>
              <a:t>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A2C9820-F1A4-4121-9A84-1829E7A9DC7F}" type="slidenum">
              <a:rPr lang="en-US" smtClean="0"/>
              <a:t>‹#›</a:t>
            </a:fld>
            <a:endParaRPr lang="en-US"/>
          </a:p>
        </p:txBody>
      </p:sp>
    </p:spTree>
    <p:extLst>
      <p:ext uri="{BB962C8B-B14F-4D97-AF65-F5344CB8AC3E}">
        <p14:creationId xmlns:p14="http://schemas.microsoft.com/office/powerpoint/2010/main" val="34652014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F8E01F-442B-456F-B0EB-0880C78D99C5}" type="datetimeFigureOut">
              <a:rPr lang="en-US" smtClean="0"/>
              <a:t>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A2C9820-F1A4-4121-9A84-1829E7A9DC7F}" type="slidenum">
              <a:rPr lang="en-US" smtClean="0"/>
              <a:t>‹#›</a:t>
            </a:fld>
            <a:endParaRPr lang="en-US"/>
          </a:p>
        </p:txBody>
      </p:sp>
    </p:spTree>
    <p:extLst>
      <p:ext uri="{BB962C8B-B14F-4D97-AF65-F5344CB8AC3E}">
        <p14:creationId xmlns:p14="http://schemas.microsoft.com/office/powerpoint/2010/main" val="1278149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Titl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1469581"/>
            <a:ext cx="9490656" cy="1430024"/>
          </a:xfrm>
        </p:spPr>
        <p:txBody>
          <a:bodyPr anchor="t" anchorCtr="0">
            <a:normAutofit/>
          </a:bodyPr>
          <a:lstStyle>
            <a:lvl1pPr algn="l">
              <a:defRPr sz="5000" baseline="0">
                <a:latin typeface="Montserrat Light" charset="0"/>
              </a:defRPr>
            </a:lvl1pPr>
          </a:lstStyle>
          <a:p>
            <a:r>
              <a:rPr lang="en-US"/>
              <a:t>Click to edit Master title style</a:t>
            </a:r>
            <a:endParaRPr lang="en-US" dirty="0"/>
          </a:p>
        </p:txBody>
      </p:sp>
      <p:sp>
        <p:nvSpPr>
          <p:cNvPr id="3" name="Subtitle 2"/>
          <p:cNvSpPr>
            <a:spLocks noGrp="1"/>
          </p:cNvSpPr>
          <p:nvPr>
            <p:ph type="subTitle" idx="1"/>
          </p:nvPr>
        </p:nvSpPr>
        <p:spPr>
          <a:xfrm>
            <a:off x="838200" y="2991681"/>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6894" y="489760"/>
            <a:ext cx="1062876" cy="761524"/>
          </a:xfrm>
          <a:prstGeom prst="rect">
            <a:avLst/>
          </a:prstGeom>
        </p:spPr>
      </p:pic>
      <p:sp>
        <p:nvSpPr>
          <p:cNvPr id="5" name="Footer Placeholder 4">
            <a:extLst>
              <a:ext uri="{FF2B5EF4-FFF2-40B4-BE49-F238E27FC236}">
                <a16:creationId xmlns:a16="http://schemas.microsoft.com/office/drawing/2014/main" id="{E8F5A961-FC43-C548-8F3F-1E08153C03A7}"/>
              </a:ext>
            </a:extLst>
          </p:cNvPr>
          <p:cNvSpPr>
            <a:spLocks noGrp="1"/>
          </p:cNvSpPr>
          <p:nvPr>
            <p:ph type="ftr" sz="quarter" idx="10"/>
          </p:nvPr>
        </p:nvSpPr>
        <p:spPr>
          <a:xfrm>
            <a:off x="827772" y="6356350"/>
            <a:ext cx="4438048" cy="365125"/>
          </a:xfrm>
          <a:prstGeom prst="rect">
            <a:avLst/>
          </a:prstGeom>
        </p:spPr>
        <p:txBody>
          <a:bodyPr/>
          <a:lstStyle>
            <a:lvl1pPr>
              <a:defRPr baseline="0">
                <a:solidFill>
                  <a:schemeClr val="tx1"/>
                </a:solidFill>
              </a:defRPr>
            </a:lvl1pPr>
          </a:lstStyle>
          <a:p>
            <a:r>
              <a:rPr lang="en-US"/>
              <a:t>© 2018, Continental Automated Buildings Association</a:t>
            </a:r>
            <a:endParaRPr lang="en-US" dirty="0"/>
          </a:p>
        </p:txBody>
      </p:sp>
    </p:spTree>
    <p:extLst>
      <p:ext uri="{BB962C8B-B14F-4D97-AF65-F5344CB8AC3E}">
        <p14:creationId xmlns:p14="http://schemas.microsoft.com/office/powerpoint/2010/main" val="2021023952"/>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1582400" cy="762000"/>
          </a:xfrm>
        </p:spPr>
        <p:txBody>
          <a:bodyPr/>
          <a:lstStyle>
            <a:lvl1pPr>
              <a:defRPr baseline="0"/>
            </a:lvl1pPr>
          </a:lstStyle>
          <a:p>
            <a:endParaRPr lang="en-US" dirty="0"/>
          </a:p>
        </p:txBody>
      </p:sp>
    </p:spTree>
    <p:extLst>
      <p:ext uri="{BB962C8B-B14F-4D97-AF65-F5344CB8AC3E}">
        <p14:creationId xmlns:p14="http://schemas.microsoft.com/office/powerpoint/2010/main" val="20898997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0_Blank">
    <p:spTree>
      <p:nvGrpSpPr>
        <p:cNvPr id="1" name=""/>
        <p:cNvGrpSpPr/>
        <p:nvPr/>
      </p:nvGrpSpPr>
      <p:grpSpPr>
        <a:xfrm>
          <a:off x="0" y="0"/>
          <a:ext cx="0" cy="0"/>
          <a:chOff x="0" y="0"/>
          <a:chExt cx="0" cy="0"/>
        </a:xfrm>
      </p:grpSpPr>
      <p:sp>
        <p:nvSpPr>
          <p:cNvPr id="4" name="Title 1"/>
          <p:cNvSpPr>
            <a:spLocks noGrp="1"/>
          </p:cNvSpPr>
          <p:nvPr>
            <p:ph type="title"/>
          </p:nvPr>
        </p:nvSpPr>
        <p:spPr>
          <a:xfrm>
            <a:off x="335360" y="260651"/>
            <a:ext cx="11551840" cy="369332"/>
          </a:xfrm>
          <a:prstGeom prst="rect">
            <a:avLst/>
          </a:prstGeom>
        </p:spPr>
        <p:txBody>
          <a:bodyPr/>
          <a:lstStyle/>
          <a:p>
            <a:r>
              <a:rPr lang="en-US" dirty="0"/>
              <a:t>Click to edit Master title style</a:t>
            </a:r>
            <a:endParaRPr lang="en-IN" dirty="0"/>
          </a:p>
        </p:txBody>
      </p:sp>
      <p:sp>
        <p:nvSpPr>
          <p:cNvPr id="5" name="Content Placeholder 2"/>
          <p:cNvSpPr>
            <a:spLocks noGrp="1"/>
          </p:cNvSpPr>
          <p:nvPr>
            <p:ph idx="1"/>
          </p:nvPr>
        </p:nvSpPr>
        <p:spPr>
          <a:xfrm>
            <a:off x="474135" y="1295400"/>
            <a:ext cx="11273367" cy="47244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52949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Diapositiva titolo">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2056" name="think-cell Slide" r:id="rId4" imgW="347" imgH="346" progId="TCLayout.ActiveDocument.1">
                  <p:embed/>
                </p:oleObj>
              </mc:Choice>
              <mc:Fallback>
                <p:oleObj name="think-cell Slide" r:id="rId4" imgW="347" imgH="346" progId="TCLayout.ActiveDocument.1">
                  <p:embed/>
                  <p:pic>
                    <p:nvPicPr>
                      <p:cNvPr id="3" name="Object 2" hidden="1"/>
                      <p:cNvPicPr/>
                      <p:nvPr/>
                    </p:nvPicPr>
                    <p:blipFill>
                      <a:blip r:embed="rId5"/>
                      <a:stretch>
                        <a:fillRect/>
                      </a:stretch>
                    </p:blipFill>
                    <p:spPr>
                      <a:xfrm>
                        <a:off x="2119" y="2119"/>
                        <a:ext cx="2116" cy="2116"/>
                      </a:xfrm>
                      <a:prstGeom prst="rect">
                        <a:avLst/>
                      </a:prstGeom>
                    </p:spPr>
                  </p:pic>
                </p:oleObj>
              </mc:Fallback>
            </mc:AlternateContent>
          </a:graphicData>
        </a:graphic>
      </p:graphicFrame>
      <p:sp>
        <p:nvSpPr>
          <p:cNvPr id="2" name="Slide Number Placeholder 5"/>
          <p:cNvSpPr>
            <a:spLocks noGrp="1"/>
          </p:cNvSpPr>
          <p:nvPr>
            <p:ph type="sldNum" sz="quarter" idx="12"/>
          </p:nvPr>
        </p:nvSpPr>
        <p:spPr>
          <a:xfrm>
            <a:off x="11891183" y="6519236"/>
            <a:ext cx="240450" cy="246221"/>
          </a:xfrm>
          <a:prstGeom prst="rect">
            <a:avLst/>
          </a:prstGeom>
        </p:spPr>
        <p:txBody>
          <a:bodyPr wrap="none" lIns="0" tIns="0" rIns="0" bIns="0" anchor="ctr" anchorCtr="0">
            <a:spAutoFit/>
          </a:bodyPr>
          <a:lstStyle>
            <a:lvl1pPr>
              <a:defRPr sz="1600"/>
            </a:lvl1pPr>
          </a:lstStyle>
          <a:p>
            <a:fld id="{D57F1E4F-1CFF-5643-939E-217C01CDF565}"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9267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2" hasCustomPrompt="1"/>
          </p:nvPr>
        </p:nvSpPr>
        <p:spPr>
          <a:xfrm>
            <a:off x="839788" y="1233488"/>
            <a:ext cx="7202487" cy="4932362"/>
          </a:xfrm>
        </p:spPr>
        <p:txBody>
          <a:bodyPr>
            <a:normAutofit/>
          </a:bodyPr>
          <a:lstStyle>
            <a:lvl1pPr>
              <a:defRPr sz="18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Table of Contents</a:t>
            </a:r>
          </a:p>
        </p:txBody>
      </p:sp>
      <p:sp>
        <p:nvSpPr>
          <p:cNvPr id="4" name="Slide Number Placeholder 3">
            <a:extLst>
              <a:ext uri="{FF2B5EF4-FFF2-40B4-BE49-F238E27FC236}">
                <a16:creationId xmlns:a16="http://schemas.microsoft.com/office/drawing/2014/main" id="{E0EA2349-05C3-9E4C-88BE-36723E4B6E80}"/>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600716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C4DFFCA3-F12E-F04F-A9D5-54E581505E19}"/>
              </a:ext>
            </a:extLst>
          </p:cNvPr>
          <p:cNvSpPr>
            <a:spLocks noGrp="1"/>
          </p:cNvSpPr>
          <p:nvPr>
            <p:ph type="ftr" sz="quarter" idx="10"/>
          </p:nvPr>
        </p:nvSpPr>
        <p:spPr>
          <a:xfrm>
            <a:off x="1645920" y="6356350"/>
            <a:ext cx="4438048" cy="365125"/>
          </a:xfrm>
          <a:prstGeom prst="rect">
            <a:avLst/>
          </a:prstGeom>
        </p:spPr>
        <p:txBody>
          <a:bodyPr/>
          <a:lstStyle/>
          <a:p>
            <a:r>
              <a:rPr lang="en-US"/>
              <a:t>© 2018, Continental Automated Buildings Association</a:t>
            </a:r>
            <a:endParaRPr lang="en-US" dirty="0"/>
          </a:p>
        </p:txBody>
      </p:sp>
      <p:sp>
        <p:nvSpPr>
          <p:cNvPr id="4" name="Slide Number Placeholder 3">
            <a:extLst>
              <a:ext uri="{FF2B5EF4-FFF2-40B4-BE49-F238E27FC236}">
                <a16:creationId xmlns:a16="http://schemas.microsoft.com/office/drawing/2014/main" id="{D0493841-C8FD-6E48-9D27-6A352FF9A12A}"/>
              </a:ext>
            </a:extLst>
          </p:cNvPr>
          <p:cNvSpPr>
            <a:spLocks noGrp="1"/>
          </p:cNvSpPr>
          <p:nvPr>
            <p:ph type="sldNum" sz="quarter" idx="11"/>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924364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Footer Placeholder 3">
            <a:extLst>
              <a:ext uri="{FF2B5EF4-FFF2-40B4-BE49-F238E27FC236}">
                <a16:creationId xmlns:a16="http://schemas.microsoft.com/office/drawing/2014/main" id="{AC577C27-9A10-394B-A2D2-8F3424F3D6E0}"/>
              </a:ext>
            </a:extLst>
          </p:cNvPr>
          <p:cNvSpPr>
            <a:spLocks noGrp="1"/>
          </p:cNvSpPr>
          <p:nvPr>
            <p:ph type="ftr" sz="quarter" idx="13"/>
          </p:nvPr>
        </p:nvSpPr>
        <p:spPr>
          <a:xfrm>
            <a:off x="1645920" y="6356350"/>
            <a:ext cx="4438048" cy="365125"/>
          </a:xfrm>
          <a:prstGeom prst="rect">
            <a:avLst/>
          </a:prstGeom>
        </p:spPr>
        <p:txBody>
          <a:bodyPr/>
          <a:lstStyle/>
          <a:p>
            <a:r>
              <a:rPr lang="en-US"/>
              <a:t>© 2018, Continental Automated Buildings Association</a:t>
            </a:r>
            <a:endParaRPr lang="en-US" dirty="0"/>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890860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Footer Placeholder 4">
            <a:extLst>
              <a:ext uri="{FF2B5EF4-FFF2-40B4-BE49-F238E27FC236}">
                <a16:creationId xmlns:a16="http://schemas.microsoft.com/office/drawing/2014/main" id="{8B278174-CF46-684D-BD2C-01424DDB129B}"/>
              </a:ext>
            </a:extLst>
          </p:cNvPr>
          <p:cNvSpPr>
            <a:spLocks noGrp="1"/>
          </p:cNvSpPr>
          <p:nvPr>
            <p:ph type="ftr" sz="quarter" idx="13"/>
          </p:nvPr>
        </p:nvSpPr>
        <p:spPr>
          <a:xfrm>
            <a:off x="1645920" y="6356350"/>
            <a:ext cx="4438048" cy="365125"/>
          </a:xfrm>
          <a:prstGeom prst="rect">
            <a:avLst/>
          </a:prstGeom>
        </p:spPr>
        <p:txBody>
          <a:bodyPr/>
          <a:lstStyle/>
          <a:p>
            <a:r>
              <a:rPr lang="en-US"/>
              <a:t>© 2018, Continental Automated Buildings Association</a:t>
            </a:r>
            <a:endParaRPr lang="en-US" dirty="0"/>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40772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3" name="Footer Placeholder 2">
            <a:extLst>
              <a:ext uri="{FF2B5EF4-FFF2-40B4-BE49-F238E27FC236}">
                <a16:creationId xmlns:a16="http://schemas.microsoft.com/office/drawing/2014/main" id="{26FFE725-3D11-7842-874E-6ED32D37B5AB}"/>
              </a:ext>
            </a:extLst>
          </p:cNvPr>
          <p:cNvSpPr>
            <a:spLocks noGrp="1"/>
          </p:cNvSpPr>
          <p:nvPr>
            <p:ph type="ftr" sz="quarter" idx="14"/>
          </p:nvPr>
        </p:nvSpPr>
        <p:spPr>
          <a:xfrm>
            <a:off x="1645920" y="6356350"/>
            <a:ext cx="4438048" cy="365125"/>
          </a:xfrm>
          <a:prstGeom prst="rect">
            <a:avLst/>
          </a:prstGeom>
        </p:spPr>
        <p:txBody>
          <a:bodyPr/>
          <a:lstStyle/>
          <a:p>
            <a:r>
              <a:rPr lang="en-US"/>
              <a:t>© 2018, Continental Automated Buildings Association</a:t>
            </a:r>
            <a:endParaRPr lang="en-US" dirty="0"/>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397720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3" name="Footer Placeholder 2">
            <a:extLst>
              <a:ext uri="{FF2B5EF4-FFF2-40B4-BE49-F238E27FC236}">
                <a16:creationId xmlns:a16="http://schemas.microsoft.com/office/drawing/2014/main" id="{AF03E2FB-8494-A04C-B7C2-13E3027595D9}"/>
              </a:ext>
            </a:extLst>
          </p:cNvPr>
          <p:cNvSpPr>
            <a:spLocks noGrp="1"/>
          </p:cNvSpPr>
          <p:nvPr>
            <p:ph type="ftr" sz="quarter" idx="14"/>
          </p:nvPr>
        </p:nvSpPr>
        <p:spPr>
          <a:xfrm>
            <a:off x="1645920" y="6356350"/>
            <a:ext cx="4438048" cy="365125"/>
          </a:xfrm>
          <a:prstGeom prst="rect">
            <a:avLst/>
          </a:prstGeom>
        </p:spPr>
        <p:txBody>
          <a:bodyPr/>
          <a:lstStyle/>
          <a:p>
            <a:r>
              <a:rPr lang="en-US"/>
              <a:t>© 2018, Continental Automated Buildings Association</a:t>
            </a:r>
            <a:endParaRPr lang="en-US" dirty="0"/>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7072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F8E01F-442B-456F-B0EB-0880C78D99C5}" type="datetimeFigureOut">
              <a:rPr lang="en-US" smtClean="0"/>
              <a:t>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A2C9820-F1A4-4121-9A84-1829E7A9DC7F}" type="slidenum">
              <a:rPr lang="en-US" smtClean="0"/>
              <a:t>‹#›</a:t>
            </a:fld>
            <a:endParaRPr lang="en-US" dirty="0"/>
          </a:p>
        </p:txBody>
      </p:sp>
    </p:spTree>
    <p:extLst>
      <p:ext uri="{BB962C8B-B14F-4D97-AF65-F5344CB8AC3E}">
        <p14:creationId xmlns:p14="http://schemas.microsoft.com/office/powerpoint/2010/main" val="895252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emf"/><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heme" Target="../theme/theme2.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D0FD12-626B-6E49-B012-6834826DED48}"/>
              </a:ext>
            </a:extLst>
          </p:cNvPr>
          <p:cNvSpPr/>
          <p:nvPr userDrawn="1"/>
        </p:nvSpPr>
        <p:spPr>
          <a:xfrm>
            <a:off x="0" y="0"/>
            <a:ext cx="12192000" cy="9432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6873240" cy="447675"/>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38200" y="1233488"/>
            <a:ext cx="10515600" cy="49434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68292" y="6207644"/>
            <a:ext cx="828040" cy="593270"/>
          </a:xfrm>
          <a:prstGeom prst="rect">
            <a:avLst/>
          </a:prstGeom>
        </p:spPr>
      </p:pic>
      <p:sp>
        <p:nvSpPr>
          <p:cNvPr id="5" name="Slide Number Placeholder 4">
            <a:extLst>
              <a:ext uri="{FF2B5EF4-FFF2-40B4-BE49-F238E27FC236}">
                <a16:creationId xmlns:a16="http://schemas.microsoft.com/office/drawing/2014/main" id="{CD570C52-4A05-1744-BCD2-0537DC4DCF4C}"/>
              </a:ext>
            </a:extLst>
          </p:cNvPr>
          <p:cNvSpPr>
            <a:spLocks noGrp="1"/>
          </p:cNvSpPr>
          <p:nvPr>
            <p:ph type="sldNum" sz="quarter" idx="4"/>
          </p:nvPr>
        </p:nvSpPr>
        <p:spPr>
          <a:xfrm>
            <a:off x="833388" y="6356351"/>
            <a:ext cx="620027" cy="352458"/>
          </a:xfrm>
          <a:prstGeom prst="rect">
            <a:avLst/>
          </a:prstGeom>
        </p:spPr>
        <p:txBody>
          <a:bodyPr vert="horz" lIns="91440" tIns="45720" rIns="91440" bIns="45720" rtlCol="0" anchor="ctr"/>
          <a:lstStyle>
            <a:lvl1pPr algn="l">
              <a:defRPr sz="1200" baseline="0">
                <a:solidFill>
                  <a:schemeClr val="tx1"/>
                </a:solidFill>
              </a:defRPr>
            </a:lvl1pPr>
          </a:lstStyle>
          <a:p>
            <a:fld id="{4658F449-AC56-C64A-8488-86A10DE691DA}" type="slidenum">
              <a:rPr lang="en-US" smtClean="0"/>
              <a:pPr/>
              <a:t>‹#›</a:t>
            </a:fld>
            <a:endParaRPr lang="en-US"/>
          </a:p>
        </p:txBody>
      </p:sp>
      <p:pic>
        <p:nvPicPr>
          <p:cNvPr id="9" name="Picture 8">
            <a:extLst>
              <a:ext uri="{FF2B5EF4-FFF2-40B4-BE49-F238E27FC236}">
                <a16:creationId xmlns:a16="http://schemas.microsoft.com/office/drawing/2014/main" id="{8F46E4A3-6ED3-F74F-BDDB-A694088FED89}"/>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279781" y="-274437"/>
            <a:ext cx="1931469" cy="1255633"/>
          </a:xfrm>
          <a:prstGeom prst="rect">
            <a:avLst/>
          </a:prstGeom>
        </p:spPr>
      </p:pic>
      <p:sp>
        <p:nvSpPr>
          <p:cNvPr id="10" name="Rectangle 9">
            <a:extLst>
              <a:ext uri="{FF2B5EF4-FFF2-40B4-BE49-F238E27FC236}">
                <a16:creationId xmlns:a16="http://schemas.microsoft.com/office/drawing/2014/main" id="{4D2CBD2D-6700-4013-ABC0-D62EE3281F64}"/>
              </a:ext>
            </a:extLst>
          </p:cNvPr>
          <p:cNvSpPr>
            <a:spLocks noChangeArrowheads="1"/>
          </p:cNvSpPr>
          <p:nvPr userDrawn="1"/>
        </p:nvSpPr>
        <p:spPr bwMode="auto">
          <a:xfrm>
            <a:off x="1737219" y="6405751"/>
            <a:ext cx="452321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ヒラギノ角ゴ Pro W3" pitchFamily="-107" charset="-128"/>
              </a:defRPr>
            </a:lvl1pPr>
            <a:lvl2pPr marL="742950" indent="-285750">
              <a:defRPr>
                <a:solidFill>
                  <a:schemeClr val="tx1"/>
                </a:solidFill>
                <a:latin typeface="Calibri" pitchFamily="34" charset="0"/>
                <a:ea typeface="ヒラギノ角ゴ Pro W3" pitchFamily="-107" charset="-128"/>
              </a:defRPr>
            </a:lvl2pPr>
            <a:lvl3pPr marL="1143000" indent="-228600">
              <a:defRPr>
                <a:solidFill>
                  <a:schemeClr val="tx1"/>
                </a:solidFill>
                <a:latin typeface="Calibri" pitchFamily="34" charset="0"/>
                <a:ea typeface="ヒラギノ角ゴ Pro W3" pitchFamily="-107" charset="-128"/>
              </a:defRPr>
            </a:lvl3pPr>
            <a:lvl4pPr marL="1600200" indent="-228600">
              <a:defRPr>
                <a:solidFill>
                  <a:schemeClr val="tx1"/>
                </a:solidFill>
                <a:latin typeface="Calibri" pitchFamily="34" charset="0"/>
                <a:ea typeface="ヒラギノ角ゴ Pro W3" pitchFamily="-107" charset="-128"/>
              </a:defRPr>
            </a:lvl4pPr>
            <a:lvl5pPr marL="2057400" indent="-228600">
              <a:defRPr>
                <a:solidFill>
                  <a:schemeClr val="tx1"/>
                </a:solidFill>
                <a:latin typeface="Calibri" pitchFamily="34" charset="0"/>
                <a:ea typeface="ヒラギノ角ゴ Pro W3" pitchFamily="-107" charset="-128"/>
              </a:defRPr>
            </a:lvl5pPr>
            <a:lvl6pPr marL="25146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6pPr>
            <a:lvl7pPr marL="29718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7pPr>
            <a:lvl8pPr marL="34290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8pPr>
            <a:lvl9pPr marL="38862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9pPr>
          </a:lstStyle>
          <a:p>
            <a:r>
              <a:rPr lang="en-US" altLang="en-US" sz="1000" dirty="0">
                <a:solidFill>
                  <a:schemeClr val="accent2"/>
                </a:solidFill>
                <a:latin typeface="+mn-lt"/>
              </a:rPr>
              <a:t>© 2018, Continental Automated Buildings Association (CABA)</a:t>
            </a:r>
          </a:p>
        </p:txBody>
      </p:sp>
      <p:sp>
        <p:nvSpPr>
          <p:cNvPr id="11" name="Rectangle 11">
            <a:extLst>
              <a:ext uri="{FF2B5EF4-FFF2-40B4-BE49-F238E27FC236}">
                <a16:creationId xmlns:a16="http://schemas.microsoft.com/office/drawing/2014/main" id="{66851156-AD5D-44A1-B50E-2972DEAC979A}"/>
              </a:ext>
            </a:extLst>
          </p:cNvPr>
          <p:cNvSpPr>
            <a:spLocks noChangeArrowheads="1"/>
          </p:cNvSpPr>
          <p:nvPr userDrawn="1"/>
        </p:nvSpPr>
        <p:spPr bwMode="auto">
          <a:xfrm>
            <a:off x="6108034" y="6394080"/>
            <a:ext cx="45232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ヒラギノ角ゴ Pro W3" pitchFamily="-107" charset="-128"/>
              </a:defRPr>
            </a:lvl1pPr>
            <a:lvl2pPr marL="742950" indent="-285750">
              <a:defRPr>
                <a:solidFill>
                  <a:schemeClr val="tx1"/>
                </a:solidFill>
                <a:latin typeface="Calibri" pitchFamily="34" charset="0"/>
                <a:ea typeface="ヒラギノ角ゴ Pro W3" pitchFamily="-107" charset="-128"/>
              </a:defRPr>
            </a:lvl2pPr>
            <a:lvl3pPr marL="1143000" indent="-228600">
              <a:defRPr>
                <a:solidFill>
                  <a:schemeClr val="tx1"/>
                </a:solidFill>
                <a:latin typeface="Calibri" pitchFamily="34" charset="0"/>
                <a:ea typeface="ヒラギノ角ゴ Pro W3" pitchFamily="-107" charset="-128"/>
              </a:defRPr>
            </a:lvl3pPr>
            <a:lvl4pPr marL="1600200" indent="-228600">
              <a:defRPr>
                <a:solidFill>
                  <a:schemeClr val="tx1"/>
                </a:solidFill>
                <a:latin typeface="Calibri" pitchFamily="34" charset="0"/>
                <a:ea typeface="ヒラギノ角ゴ Pro W3" pitchFamily="-107" charset="-128"/>
              </a:defRPr>
            </a:lvl4pPr>
            <a:lvl5pPr marL="2057400" indent="-228600">
              <a:defRPr>
                <a:solidFill>
                  <a:schemeClr val="tx1"/>
                </a:solidFill>
                <a:latin typeface="Calibri" pitchFamily="34" charset="0"/>
                <a:ea typeface="ヒラギノ角ゴ Pro W3" pitchFamily="-107" charset="-128"/>
              </a:defRPr>
            </a:lvl5pPr>
            <a:lvl6pPr marL="25146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6pPr>
            <a:lvl7pPr marL="29718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7pPr>
            <a:lvl8pPr marL="34290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8pPr>
            <a:lvl9pPr marL="38862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9pPr>
          </a:lstStyle>
          <a:p>
            <a:r>
              <a:rPr lang="en-US" altLang="en-US" sz="1200" dirty="0">
                <a:solidFill>
                  <a:srgbClr val="E83E1D"/>
                </a:solidFill>
                <a:latin typeface="+mn-lt"/>
              </a:rPr>
              <a:t>CABA Intelligent Buildings Council (2018)</a:t>
            </a:r>
          </a:p>
        </p:txBody>
      </p:sp>
    </p:spTree>
    <p:extLst>
      <p:ext uri="{BB962C8B-B14F-4D97-AF65-F5344CB8AC3E}">
        <p14:creationId xmlns:p14="http://schemas.microsoft.com/office/powerpoint/2010/main" val="756595898"/>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Lst>
  <p:hf hdr="0" ftr="0" dt="0"/>
  <p:txStyles>
    <p:title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7" orient="horz" pos="2160" userDrawn="1">
          <p15:clr>
            <a:srgbClr val="F26B43"/>
          </p15:clr>
        </p15:guide>
        <p15:guide id="8" pos="529" userDrawn="1">
          <p15:clr>
            <a:srgbClr val="F26B43"/>
          </p15:clr>
        </p15:guide>
        <p15:guide id="9" pos="7151" userDrawn="1">
          <p15:clr>
            <a:srgbClr val="F26B43"/>
          </p15:clr>
        </p15:guide>
        <p15:guide id="10" orient="horz" pos="777" userDrawn="1">
          <p15:clr>
            <a:srgbClr val="F26B43"/>
          </p15:clr>
        </p15:guide>
        <p15:guide id="11" orient="horz" pos="414" userDrawn="1">
          <p15:clr>
            <a:srgbClr val="F26B43"/>
          </p15:clr>
        </p15:guide>
        <p15:guide id="12" orient="horz" pos="38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59F8E01F-442B-456F-B0EB-0880C78D99C5}" type="datetimeFigureOut">
              <a:rPr lang="en-US" smtClean="0"/>
              <a:pPr/>
              <a:t>11/9/2018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p>
        </p:txBody>
      </p:sp>
    </p:spTree>
    <p:extLst>
      <p:ext uri="{BB962C8B-B14F-4D97-AF65-F5344CB8AC3E}">
        <p14:creationId xmlns:p14="http://schemas.microsoft.com/office/powerpoint/2010/main" val="3882361917"/>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33.jpeg"/><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6.emf"/><Relationship Id="rId5" Type="http://schemas.openxmlformats.org/officeDocument/2006/relationships/oleObject" Target="../embeddings/oleObject3.bin"/><Relationship Id="rId4"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36.jpeg"/><Relationship Id="rId5" Type="http://schemas.openxmlformats.org/officeDocument/2006/relationships/image" Target="../media/image35.jpe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slideLayout" Target="../slideLayouts/slideLayout22.xml"/><Relationship Id="rId7" Type="http://schemas.openxmlformats.org/officeDocument/2006/relationships/chart" Target="../charts/chart2.xml"/><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38.emf"/><Relationship Id="rId5" Type="http://schemas.openxmlformats.org/officeDocument/2006/relationships/oleObject" Target="../embeddings/oleObject4.bin"/><Relationship Id="rId4" Type="http://schemas.openxmlformats.org/officeDocument/2006/relationships/notesSlide" Target="../notesSlides/notesSlide4.xml"/><Relationship Id="rId9" Type="http://schemas.openxmlformats.org/officeDocument/2006/relationships/chart" Target="../charts/chart4.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media" Target="../media/media2.mp4"/><Relationship Id="rId7" Type="http://schemas.openxmlformats.org/officeDocument/2006/relationships/image" Target="../media/image4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0.png"/><Relationship Id="rId5" Type="http://schemas.openxmlformats.org/officeDocument/2006/relationships/slideLayout" Target="../slideLayouts/slideLayout14.xml"/><Relationship Id="rId4" Type="http://schemas.openxmlformats.org/officeDocument/2006/relationships/video" Target="../media/media2.mp4"/></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14.xml"/><Relationship Id="rId4" Type="http://schemas.openxmlformats.org/officeDocument/2006/relationships/image" Target="../media/image45.jp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svg"/><Relationship Id="rId3" Type="http://schemas.openxmlformats.org/officeDocument/2006/relationships/image" Target="../media/image47.svg"/><Relationship Id="rId7" Type="http://schemas.openxmlformats.org/officeDocument/2006/relationships/image" Target="../media/image51.svg"/><Relationship Id="rId12"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22.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s>
</file>

<file path=ppt/slides/_rels/slide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gif"/><Relationship Id="rId2" Type="http://schemas.openxmlformats.org/officeDocument/2006/relationships/image" Target="../media/image9.jpe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jpe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www.caba.org/WhitePapers" TargetMode="Externa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caba.org/chc"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caba.org/chc"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chart" Target="../charts/chart1.xml"/><Relationship Id="rId5" Type="http://schemas.openxmlformats.org/officeDocument/2006/relationships/image" Target="../media/image6.e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noChangeArrowheads="1"/>
          </p:cNvSpPr>
          <p:nvPr>
            <p:ph type="ctrTitle"/>
          </p:nvPr>
        </p:nvSpPr>
        <p:spPr/>
        <p:txBody>
          <a:bodyPr/>
          <a:lstStyle/>
          <a:p>
            <a:r>
              <a:rPr lang="en-US" altLang="en-US" sz="3200" b="1" dirty="0">
                <a:solidFill>
                  <a:schemeClr val="tx1"/>
                </a:solidFill>
              </a:rPr>
              <a:t>Intelligent Buildings Council (IBC)  </a:t>
            </a:r>
            <a:br>
              <a:rPr lang="en-US" altLang="en-US" sz="3200" b="1" dirty="0">
                <a:solidFill>
                  <a:schemeClr val="tx1"/>
                </a:solidFill>
              </a:rPr>
            </a:br>
            <a:endParaRPr lang="en-US" altLang="en-US" sz="2400" dirty="0">
              <a:solidFill>
                <a:schemeClr val="tx1"/>
              </a:solidFill>
            </a:endParaRPr>
          </a:p>
        </p:txBody>
      </p:sp>
      <p:sp>
        <p:nvSpPr>
          <p:cNvPr id="3" name="Subtitle 2"/>
          <p:cNvSpPr>
            <a:spLocks noGrp="1"/>
          </p:cNvSpPr>
          <p:nvPr>
            <p:ph type="subTitle" idx="1"/>
          </p:nvPr>
        </p:nvSpPr>
        <p:spPr>
          <a:xfrm>
            <a:off x="748718" y="3161747"/>
            <a:ext cx="9880134" cy="2492433"/>
          </a:xfrm>
        </p:spPr>
        <p:txBody>
          <a:bodyPr>
            <a:normAutofit fontScale="55000" lnSpcReduction="20000"/>
          </a:bodyPr>
          <a:lstStyle/>
          <a:p>
            <a:r>
              <a:rPr lang="en-US" sz="5100" dirty="0"/>
              <a:t>Chair:  Trevor Nightingale (National Research Council) </a:t>
            </a:r>
          </a:p>
          <a:p>
            <a:r>
              <a:rPr lang="en-US" sz="5100" dirty="0"/>
              <a:t>Vice-Chair:  Robert Lane (Robert H. Lane and Associates Inc.)</a:t>
            </a:r>
          </a:p>
          <a:p>
            <a:r>
              <a:rPr lang="en-US" sz="5100" dirty="0"/>
              <a:t>Vice-Chair:  Bob Allan (The </a:t>
            </a:r>
            <a:r>
              <a:rPr lang="en-US" sz="5100" dirty="0" err="1"/>
              <a:t>Siemon</a:t>
            </a:r>
            <a:r>
              <a:rPr lang="en-US" sz="5100" dirty="0"/>
              <a:t> Company)</a:t>
            </a:r>
          </a:p>
          <a:p>
            <a:r>
              <a:rPr lang="en-US" sz="5100" dirty="0"/>
              <a:t>Vice-Chair:  Harsha Chandrashekar (Honeywell International Inc)</a:t>
            </a:r>
          </a:p>
          <a:p>
            <a:endParaRPr lang="en-US" sz="2800" dirty="0"/>
          </a:p>
          <a:p>
            <a:endParaRPr lang="en-US" sz="2800" dirty="0"/>
          </a:p>
          <a:p>
            <a:endParaRPr lang="en-US" dirty="0"/>
          </a:p>
          <a:p>
            <a:endParaRPr lang="en-US" dirty="0"/>
          </a:p>
          <a:p>
            <a:endParaRPr lang="en-US" dirty="0"/>
          </a:p>
        </p:txBody>
      </p:sp>
    </p:spTree>
    <p:extLst>
      <p:ext uri="{BB962C8B-B14F-4D97-AF65-F5344CB8AC3E}">
        <p14:creationId xmlns:p14="http://schemas.microsoft.com/office/powerpoint/2010/main" val="573922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7931" b="56781"/>
          <a:stretch/>
        </p:blipFill>
        <p:spPr>
          <a:xfrm>
            <a:off x="1185" y="1690688"/>
            <a:ext cx="12190815" cy="1734207"/>
          </a:xfrm>
          <a:prstGeom prst="rect">
            <a:avLst/>
          </a:prstGeom>
        </p:spPr>
      </p:pic>
      <p:sp>
        <p:nvSpPr>
          <p:cNvPr id="14" name="TextBox 13"/>
          <p:cNvSpPr txBox="1"/>
          <p:nvPr/>
        </p:nvSpPr>
        <p:spPr>
          <a:xfrm>
            <a:off x="426587" y="3332562"/>
            <a:ext cx="146655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548E"/>
                </a:solidFill>
                <a:effectLst/>
                <a:uLnTx/>
                <a:uFillTx/>
                <a:latin typeface="Segoe UI Light" panose="020B0502040204020203" pitchFamily="34" charset="0"/>
                <a:ea typeface="+mn-ea"/>
                <a:cs typeface="Segoe UI Light" panose="020B0502040204020203" pitchFamily="34" charset="0"/>
              </a:rPr>
              <a:t>Shipping/Rail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548E"/>
                </a:solidFill>
                <a:effectLst/>
                <a:uLnTx/>
                <a:uFillTx/>
                <a:latin typeface="Segoe UI Light" panose="020B0502040204020203" pitchFamily="34" charset="0"/>
                <a:ea typeface="+mn-ea"/>
                <a:cs typeface="Segoe UI Light" panose="020B0502040204020203" pitchFamily="34" charset="0"/>
              </a:rPr>
              <a:t>Freight Movers</a:t>
            </a:r>
          </a:p>
        </p:txBody>
      </p:sp>
      <p:sp>
        <p:nvSpPr>
          <p:cNvPr id="15" name="TextBox 14"/>
          <p:cNvSpPr txBox="1"/>
          <p:nvPr/>
        </p:nvSpPr>
        <p:spPr>
          <a:xfrm>
            <a:off x="2318544" y="3286396"/>
            <a:ext cx="153477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548E"/>
                </a:solidFill>
                <a:effectLst/>
                <a:uLnTx/>
                <a:uFillTx/>
                <a:latin typeface="Segoe UI Light" panose="020B0502040204020203" pitchFamily="34" charset="0"/>
                <a:ea typeface="+mn-ea"/>
                <a:cs typeface="Segoe UI Light" panose="020B0502040204020203" pitchFamily="34" charset="0"/>
              </a:rPr>
              <a:t>Intermodal Freight Processors</a:t>
            </a:r>
          </a:p>
        </p:txBody>
      </p:sp>
      <p:sp>
        <p:nvSpPr>
          <p:cNvPr id="16" name="TextBox 15"/>
          <p:cNvSpPr txBox="1"/>
          <p:nvPr/>
        </p:nvSpPr>
        <p:spPr>
          <a:xfrm>
            <a:off x="4315509" y="3286396"/>
            <a:ext cx="15347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548E"/>
                </a:solidFill>
                <a:effectLst/>
                <a:uLnTx/>
                <a:uFillTx/>
                <a:latin typeface="Segoe UI Light" panose="020B0502040204020203" pitchFamily="34" charset="0"/>
                <a:ea typeface="+mn-ea"/>
                <a:cs typeface="Segoe UI Light" panose="020B0502040204020203" pitchFamily="34" charset="0"/>
              </a:rPr>
              <a:t>Warehouse Handlers</a:t>
            </a:r>
          </a:p>
        </p:txBody>
      </p:sp>
      <p:sp>
        <p:nvSpPr>
          <p:cNvPr id="17" name="TextBox 16"/>
          <p:cNvSpPr txBox="1"/>
          <p:nvPr/>
        </p:nvSpPr>
        <p:spPr>
          <a:xfrm>
            <a:off x="6312474" y="3286396"/>
            <a:ext cx="153477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548E"/>
                </a:solidFill>
                <a:effectLst/>
                <a:uLnTx/>
                <a:uFillTx/>
                <a:latin typeface="Segoe UI Light" panose="020B0502040204020203" pitchFamily="34" charset="0"/>
                <a:ea typeface="+mn-ea"/>
                <a:cs typeface="Segoe UI Light" panose="020B0502040204020203" pitchFamily="34" charset="0"/>
              </a:rPr>
              <a:t>Truck Fleets</a:t>
            </a:r>
          </a:p>
        </p:txBody>
      </p:sp>
      <p:sp>
        <p:nvSpPr>
          <p:cNvPr id="18" name="TextBox 17"/>
          <p:cNvSpPr txBox="1"/>
          <p:nvPr/>
        </p:nvSpPr>
        <p:spPr>
          <a:xfrm>
            <a:off x="8285791" y="3286396"/>
            <a:ext cx="15347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548E"/>
                </a:solidFill>
                <a:effectLst/>
                <a:uLnTx/>
                <a:uFillTx/>
                <a:latin typeface="Segoe UI Light" panose="020B0502040204020203" pitchFamily="34" charset="0"/>
                <a:ea typeface="+mn-ea"/>
                <a:cs typeface="Segoe UI Light" panose="020B0502040204020203" pitchFamily="34" charset="0"/>
              </a:rPr>
              <a:t>End-User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548E"/>
                </a:solidFill>
                <a:effectLst/>
                <a:uLnTx/>
                <a:uFillTx/>
                <a:latin typeface="Segoe UI Light" panose="020B0502040204020203" pitchFamily="34" charset="0"/>
                <a:ea typeface="+mn-ea"/>
                <a:cs typeface="Segoe UI Light" panose="020B0502040204020203" pitchFamily="34" charset="0"/>
              </a:rPr>
              <a:t>Customers</a:t>
            </a:r>
          </a:p>
        </p:txBody>
      </p:sp>
      <p:sp>
        <p:nvSpPr>
          <p:cNvPr id="19" name="TextBox 18"/>
          <p:cNvSpPr txBox="1"/>
          <p:nvPr/>
        </p:nvSpPr>
        <p:spPr>
          <a:xfrm>
            <a:off x="10306404" y="3286396"/>
            <a:ext cx="15347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548E"/>
                </a:solidFill>
                <a:effectLst/>
                <a:uLnTx/>
                <a:uFillTx/>
                <a:latin typeface="Segoe UI Light" panose="020B0502040204020203" pitchFamily="34" charset="0"/>
                <a:ea typeface="+mn-ea"/>
                <a:cs typeface="Segoe UI Light" panose="020B0502040204020203" pitchFamily="34" charset="0"/>
              </a:rPr>
              <a:t>Data Aggregators</a:t>
            </a:r>
          </a:p>
        </p:txBody>
      </p:sp>
      <p:sp>
        <p:nvSpPr>
          <p:cNvPr id="27" name="Title 1">
            <a:extLst>
              <a:ext uri="{FF2B5EF4-FFF2-40B4-BE49-F238E27FC236}">
                <a16:creationId xmlns:a16="http://schemas.microsoft.com/office/drawing/2014/main" id="{C57D2582-BEFE-4A55-808B-9663AB63AD03}"/>
              </a:ext>
            </a:extLst>
          </p:cNvPr>
          <p:cNvSpPr>
            <a:spLocks noGrp="1"/>
          </p:cNvSpPr>
          <p:nvPr>
            <p:ph type="title"/>
          </p:nvPr>
        </p:nvSpPr>
        <p:spPr>
          <a:xfrm>
            <a:off x="426587" y="365125"/>
            <a:ext cx="10927213" cy="1325563"/>
          </a:xfrm>
        </p:spPr>
        <p:txBody>
          <a:bodyPr anchor="t">
            <a:normAutofit/>
          </a:bodyPr>
          <a:lstStyle/>
          <a:p>
            <a:pPr algn="ctr"/>
            <a:r>
              <a:rPr lang="en-US" sz="3600" dirty="0">
                <a:solidFill>
                  <a:srgbClr val="00548E"/>
                </a:solidFill>
                <a:latin typeface="Arial Narrow" panose="020B0606020202030204" pitchFamily="34" charset="0"/>
                <a:cs typeface="Segoe UI Light" panose="020B0502040204020203" pitchFamily="34" charset="0"/>
              </a:rPr>
              <a:t>Flow of Freight: Tremendous Volumes of Data Derived from Freight Flow Powering New Business Models</a:t>
            </a:r>
          </a:p>
        </p:txBody>
      </p:sp>
      <p:sp>
        <p:nvSpPr>
          <p:cNvPr id="11" name="Rectangle 10">
            <a:extLst>
              <a:ext uri="{FF2B5EF4-FFF2-40B4-BE49-F238E27FC236}">
                <a16:creationId xmlns:a16="http://schemas.microsoft.com/office/drawing/2014/main" id="{91B4E70A-0164-4EAC-BD3F-64D9061487DB}"/>
              </a:ext>
            </a:extLst>
          </p:cNvPr>
          <p:cNvSpPr/>
          <p:nvPr/>
        </p:nvSpPr>
        <p:spPr>
          <a:xfrm>
            <a:off x="2141486" y="4221402"/>
            <a:ext cx="1828800" cy="24909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Container/trailer tracking</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Mobile intermodal workforce management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Tethered/ untethered trailer monitoring</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Document management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3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Fleet Tracker, Asset Tracker, BB Radar</a:t>
            </a:r>
          </a:p>
        </p:txBody>
      </p:sp>
      <p:sp>
        <p:nvSpPr>
          <p:cNvPr id="12" name="Rectangle 11">
            <a:extLst>
              <a:ext uri="{FF2B5EF4-FFF2-40B4-BE49-F238E27FC236}">
                <a16:creationId xmlns:a16="http://schemas.microsoft.com/office/drawing/2014/main" id="{02381A3C-49AD-46AE-B30C-4CCA76CC0BA4}"/>
              </a:ext>
            </a:extLst>
          </p:cNvPr>
          <p:cNvSpPr/>
          <p:nvPr/>
        </p:nvSpPr>
        <p:spPr>
          <a:xfrm>
            <a:off x="4138451" y="4221404"/>
            <a:ext cx="1828800" cy="24909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Loading/ unloading</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Quality management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Inventory management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Warehouse-vehicle networking</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3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13" name="Rectangle 12">
            <a:extLst>
              <a:ext uri="{FF2B5EF4-FFF2-40B4-BE49-F238E27FC236}">
                <a16:creationId xmlns:a16="http://schemas.microsoft.com/office/drawing/2014/main" id="{F13134DE-D461-4641-9AB6-06C77B314AC4}"/>
              </a:ext>
            </a:extLst>
          </p:cNvPr>
          <p:cNvSpPr/>
          <p:nvPr/>
        </p:nvSpPr>
        <p:spPr>
          <a:xfrm>
            <a:off x="6135416" y="4221402"/>
            <a:ext cx="1828800" cy="24909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Track-and-trace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Prognostics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Safety and ADAS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Geo-fencing</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Navigation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Usage-based-insurance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Vehicle and driver management</a:t>
            </a:r>
          </a:p>
        </p:txBody>
      </p:sp>
      <p:sp>
        <p:nvSpPr>
          <p:cNvPr id="20" name="Rectangle 19">
            <a:extLst>
              <a:ext uri="{FF2B5EF4-FFF2-40B4-BE49-F238E27FC236}">
                <a16:creationId xmlns:a16="http://schemas.microsoft.com/office/drawing/2014/main" id="{7731DE66-0512-4F45-96E2-821DB79AED9D}"/>
              </a:ext>
            </a:extLst>
          </p:cNvPr>
          <p:cNvSpPr/>
          <p:nvPr/>
        </p:nvSpPr>
        <p:spPr>
          <a:xfrm>
            <a:off x="8132381" y="4221402"/>
            <a:ext cx="1828800" cy="24909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Last mile freight delivery visibility</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Predictable e-commerce deliveries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Global sourcing</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3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3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21" name="Rectangle 20">
            <a:extLst>
              <a:ext uri="{FF2B5EF4-FFF2-40B4-BE49-F238E27FC236}">
                <a16:creationId xmlns:a16="http://schemas.microsoft.com/office/drawing/2014/main" id="{C3B9C883-E03E-4E54-85A6-F6BE3221F108}"/>
              </a:ext>
            </a:extLst>
          </p:cNvPr>
          <p:cNvSpPr/>
          <p:nvPr/>
        </p:nvSpPr>
        <p:spPr>
          <a:xfrm>
            <a:off x="10129346" y="4221402"/>
            <a:ext cx="1828800" cy="24909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Freight aggregation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Uber for trucking</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Digital freight brokerage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Autonomous driving</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Driver and technician training</a:t>
            </a:r>
          </a:p>
        </p:txBody>
      </p:sp>
      <p:sp>
        <p:nvSpPr>
          <p:cNvPr id="22" name="Arrow: Right 21">
            <a:extLst>
              <a:ext uri="{FF2B5EF4-FFF2-40B4-BE49-F238E27FC236}">
                <a16:creationId xmlns:a16="http://schemas.microsoft.com/office/drawing/2014/main" id="{81A1F4B0-C994-47A9-83B8-E10B113FD18C}"/>
              </a:ext>
            </a:extLst>
          </p:cNvPr>
          <p:cNvSpPr/>
          <p:nvPr/>
        </p:nvSpPr>
        <p:spPr>
          <a:xfrm>
            <a:off x="426587" y="4940088"/>
            <a:ext cx="1498861" cy="845561"/>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Freight Mobility Activities</a:t>
            </a:r>
          </a:p>
        </p:txBody>
      </p:sp>
    </p:spTree>
    <p:extLst>
      <p:ext uri="{BB962C8B-B14F-4D97-AF65-F5344CB8AC3E}">
        <p14:creationId xmlns:p14="http://schemas.microsoft.com/office/powerpoint/2010/main" val="2965163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40267" y="9"/>
            <a:ext cx="11176000" cy="105886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400" b="1" kern="1200">
                <a:solidFill>
                  <a:srgbClr val="17426B"/>
                </a:solidFill>
                <a:latin typeface="Arial" pitchFamily="34" charset="0"/>
                <a:ea typeface="+mj-ea"/>
                <a:cs typeface="Arial" pitchFamily="34" charset="0"/>
              </a:defRPr>
            </a:lvl1pPr>
            <a:lvl2pPr algn="l" rtl="0" eaLnBrk="0" fontAlgn="base" hangingPunct="0">
              <a:spcBef>
                <a:spcPct val="0"/>
              </a:spcBef>
              <a:spcAft>
                <a:spcPct val="0"/>
              </a:spcAft>
              <a:defRPr sz="2400" b="1">
                <a:solidFill>
                  <a:schemeClr val="tx1"/>
                </a:solidFill>
                <a:latin typeface="Arial" pitchFamily="34" charset="0"/>
                <a:cs typeface="Arial" pitchFamily="34" charset="0"/>
              </a:defRPr>
            </a:lvl2pPr>
            <a:lvl3pPr algn="l" rtl="0" eaLnBrk="0" fontAlgn="base" hangingPunct="0">
              <a:spcBef>
                <a:spcPct val="0"/>
              </a:spcBef>
              <a:spcAft>
                <a:spcPct val="0"/>
              </a:spcAft>
              <a:defRPr sz="2400" b="1">
                <a:solidFill>
                  <a:schemeClr val="tx1"/>
                </a:solidFill>
                <a:latin typeface="Arial" pitchFamily="34" charset="0"/>
                <a:cs typeface="Arial" pitchFamily="34" charset="0"/>
              </a:defRPr>
            </a:lvl3pPr>
            <a:lvl4pPr algn="l" rtl="0" eaLnBrk="0" fontAlgn="base" hangingPunct="0">
              <a:spcBef>
                <a:spcPct val="0"/>
              </a:spcBef>
              <a:spcAft>
                <a:spcPct val="0"/>
              </a:spcAft>
              <a:defRPr sz="2400" b="1">
                <a:solidFill>
                  <a:schemeClr val="tx1"/>
                </a:solidFill>
                <a:latin typeface="Arial" pitchFamily="34" charset="0"/>
                <a:cs typeface="Arial" pitchFamily="34" charset="0"/>
              </a:defRPr>
            </a:lvl4pPr>
            <a:lvl5pPr algn="l" rtl="0" eaLnBrk="0" fontAlgn="base" hangingPunct="0">
              <a:spcBef>
                <a:spcPct val="0"/>
              </a:spcBef>
              <a:spcAft>
                <a:spcPct val="0"/>
              </a:spcAft>
              <a:defRPr sz="2400" b="1">
                <a:solidFill>
                  <a:schemeClr val="tx1"/>
                </a:solidFill>
                <a:latin typeface="Arial" pitchFamily="34" charset="0"/>
                <a:cs typeface="Arial" pitchFamily="34" charset="0"/>
              </a:defRPr>
            </a:lvl5pPr>
            <a:lvl6pPr marL="457200" algn="l" rtl="0" fontAlgn="base">
              <a:spcBef>
                <a:spcPct val="0"/>
              </a:spcBef>
              <a:spcAft>
                <a:spcPct val="0"/>
              </a:spcAft>
              <a:defRPr sz="2400" b="1">
                <a:solidFill>
                  <a:schemeClr val="tx1"/>
                </a:solidFill>
                <a:latin typeface="Arial" pitchFamily="34" charset="0"/>
                <a:cs typeface="Arial" pitchFamily="34" charset="0"/>
              </a:defRPr>
            </a:lvl6pPr>
            <a:lvl7pPr marL="914400" algn="l" rtl="0" fontAlgn="base">
              <a:spcBef>
                <a:spcPct val="0"/>
              </a:spcBef>
              <a:spcAft>
                <a:spcPct val="0"/>
              </a:spcAft>
              <a:defRPr sz="2400" b="1">
                <a:solidFill>
                  <a:schemeClr val="tx1"/>
                </a:solidFill>
                <a:latin typeface="Arial" pitchFamily="34" charset="0"/>
                <a:cs typeface="Arial" pitchFamily="34" charset="0"/>
              </a:defRPr>
            </a:lvl7pPr>
            <a:lvl8pPr marL="1371600" algn="l" rtl="0" fontAlgn="base">
              <a:spcBef>
                <a:spcPct val="0"/>
              </a:spcBef>
              <a:spcAft>
                <a:spcPct val="0"/>
              </a:spcAft>
              <a:defRPr sz="2400" b="1">
                <a:solidFill>
                  <a:schemeClr val="tx1"/>
                </a:solidFill>
                <a:latin typeface="Arial" pitchFamily="34" charset="0"/>
                <a:cs typeface="Arial" pitchFamily="34" charset="0"/>
              </a:defRPr>
            </a:lvl8pPr>
            <a:lvl9pPr marL="1828800" algn="l" rtl="0" fontAlgn="base">
              <a:spcBef>
                <a:spcPct val="0"/>
              </a:spcBef>
              <a:spcAft>
                <a:spcPct val="0"/>
              </a:spcAft>
              <a:defRPr sz="2400" b="1">
                <a:solidFill>
                  <a:schemeClr val="tx1"/>
                </a:solidFill>
                <a:latin typeface="Arial" pitchFamily="34" charset="0"/>
                <a:cs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67" b="1" i="0" u="none" strike="noStrike" kern="1200" cap="none" spc="0" normalizeH="0" baseline="0" noProof="0" dirty="0">
                <a:ln>
                  <a:noFill/>
                </a:ln>
                <a:solidFill>
                  <a:srgbClr val="17426B"/>
                </a:solidFill>
                <a:effectLst/>
                <a:uLnTx/>
                <a:uFillTx/>
                <a:latin typeface="Arial Narrow" panose="020B0606020202030204" pitchFamily="34" charset="0"/>
                <a:ea typeface="+mj-ea"/>
                <a:cs typeface="Arial" pitchFamily="34" charset="0"/>
              </a:rPr>
              <a:t>Future Connected Vehicles Services </a:t>
            </a:r>
            <a:endParaRPr kumimoji="0" lang="en-US" sz="1867" b="0" i="0" u="none" strike="noStrike" kern="1200" cap="none" spc="0" normalizeH="0" baseline="0" noProof="0" dirty="0">
              <a:ln>
                <a:noFill/>
              </a:ln>
              <a:solidFill>
                <a:srgbClr val="17426B"/>
              </a:solidFill>
              <a:effectLst/>
              <a:uLnTx/>
              <a:uFillTx/>
              <a:latin typeface="Arial Narrow" panose="020B0606020202030204" pitchFamily="34" charset="0"/>
              <a:ea typeface="+mj-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srgbClr val="17426B"/>
                </a:solidFill>
                <a:effectLst/>
                <a:uLnTx/>
                <a:uFillTx/>
                <a:latin typeface="Arial Narrow" panose="020B0606020202030204" pitchFamily="34" charset="0"/>
                <a:ea typeface="+mj-ea"/>
                <a:cs typeface="Arial" pitchFamily="34" charset="0"/>
              </a:rPr>
              <a:t>Over 100 connected vehicle features and services can be digitalized, many of which can be monetized </a:t>
            </a:r>
          </a:p>
        </p:txBody>
      </p:sp>
      <p:grpSp>
        <p:nvGrpSpPr>
          <p:cNvPr id="38" name="Group 37">
            <a:extLst>
              <a:ext uri="{FF2B5EF4-FFF2-40B4-BE49-F238E27FC236}">
                <a16:creationId xmlns:a16="http://schemas.microsoft.com/office/drawing/2014/main" id="{2DB93DF8-C6BB-4AEC-A3ED-3C042B80A2A2}"/>
              </a:ext>
            </a:extLst>
          </p:cNvPr>
          <p:cNvGrpSpPr/>
          <p:nvPr/>
        </p:nvGrpSpPr>
        <p:grpSpPr>
          <a:xfrm>
            <a:off x="3207602" y="1650211"/>
            <a:ext cx="4663440" cy="4663440"/>
            <a:chOff x="2029470" y="1445796"/>
            <a:chExt cx="7241585" cy="4680000"/>
          </a:xfrm>
        </p:grpSpPr>
        <p:sp>
          <p:nvSpPr>
            <p:cNvPr id="112" name="Oval 111"/>
            <p:cNvSpPr/>
            <p:nvPr/>
          </p:nvSpPr>
          <p:spPr>
            <a:xfrm>
              <a:off x="2029470" y="1445796"/>
              <a:ext cx="7241585" cy="4680000"/>
            </a:xfrm>
            <a:prstGeom prst="ellipse">
              <a:avLst/>
            </a:prstGeom>
            <a:solidFill>
              <a:srgbClr val="00548E">
                <a:alpha val="26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13" name="Oval 112"/>
            <p:cNvSpPr/>
            <p:nvPr/>
          </p:nvSpPr>
          <p:spPr>
            <a:xfrm>
              <a:off x="2455404" y="1720367"/>
              <a:ext cx="6389634" cy="4129412"/>
            </a:xfrm>
            <a:prstGeom prst="ellipse">
              <a:avLst/>
            </a:prstGeom>
            <a:solidFill>
              <a:srgbClr val="00548E">
                <a:alpha val="6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14" name="Oval 113"/>
            <p:cNvSpPr/>
            <p:nvPr/>
          </p:nvSpPr>
          <p:spPr>
            <a:xfrm>
              <a:off x="3108663" y="2141251"/>
              <a:ext cx="5111707" cy="3303529"/>
            </a:xfrm>
            <a:prstGeom prst="ellipse">
              <a:avLst/>
            </a:prstGeom>
            <a:solidFill>
              <a:srgbClr val="00548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15" name="Oval 114"/>
            <p:cNvSpPr/>
            <p:nvPr/>
          </p:nvSpPr>
          <p:spPr>
            <a:xfrm>
              <a:off x="4011219" y="2705080"/>
              <a:ext cx="3265813" cy="2110588"/>
            </a:xfrm>
            <a:prstGeom prst="ellipse">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pSp>
      <p:cxnSp>
        <p:nvCxnSpPr>
          <p:cNvPr id="116" name="Straight Connector 115"/>
          <p:cNvCxnSpPr>
            <a:cxnSpLocks/>
            <a:stCxn id="114" idx="1"/>
            <a:endCxn id="115" idx="1"/>
          </p:cNvCxnSpPr>
          <p:nvPr/>
        </p:nvCxnSpPr>
        <p:spPr>
          <a:xfrm>
            <a:off x="4384660" y="2825284"/>
            <a:ext cx="407145" cy="3877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a:cxnSpLocks/>
            <a:stCxn id="114" idx="7"/>
            <a:endCxn id="115" idx="7"/>
          </p:cNvCxnSpPr>
          <p:nvPr/>
        </p:nvCxnSpPr>
        <p:spPr>
          <a:xfrm flipH="1">
            <a:off x="6278935" y="2825284"/>
            <a:ext cx="433407" cy="3877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a:cxnSpLocks/>
            <a:stCxn id="114" idx="5"/>
            <a:endCxn id="115" idx="5"/>
          </p:cNvCxnSpPr>
          <p:nvPr/>
        </p:nvCxnSpPr>
        <p:spPr>
          <a:xfrm flipH="1" flipV="1">
            <a:off x="6278935" y="4700164"/>
            <a:ext cx="433407" cy="45280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a:cxnSpLocks/>
            <a:stCxn id="113" idx="0"/>
            <a:endCxn id="114" idx="0"/>
          </p:cNvCxnSpPr>
          <p:nvPr/>
        </p:nvCxnSpPr>
        <p:spPr>
          <a:xfrm>
            <a:off x="5539295" y="1923810"/>
            <a:ext cx="9206" cy="41939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a:cxnSpLocks/>
            <a:stCxn id="113" idx="7"/>
            <a:endCxn id="114" idx="7"/>
          </p:cNvCxnSpPr>
          <p:nvPr/>
        </p:nvCxnSpPr>
        <p:spPr>
          <a:xfrm flipH="1">
            <a:off x="6712342" y="2526409"/>
            <a:ext cx="281754" cy="29887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a:cxnSpLocks/>
            <a:stCxn id="113" idx="5"/>
            <a:endCxn id="114" idx="5"/>
          </p:cNvCxnSpPr>
          <p:nvPr/>
        </p:nvCxnSpPr>
        <p:spPr>
          <a:xfrm flipH="1" flipV="1">
            <a:off x="6712342" y="5152966"/>
            <a:ext cx="281754" cy="2830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a:cxnSpLocks/>
            <a:stCxn id="113" idx="4"/>
            <a:endCxn id="114" idx="4"/>
          </p:cNvCxnSpPr>
          <p:nvPr/>
        </p:nvCxnSpPr>
        <p:spPr>
          <a:xfrm flipV="1">
            <a:off x="5539295" y="5635045"/>
            <a:ext cx="9206" cy="40356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a:cxnSpLocks/>
            <a:stCxn id="113" idx="3"/>
            <a:endCxn id="114" idx="3"/>
          </p:cNvCxnSpPr>
          <p:nvPr/>
        </p:nvCxnSpPr>
        <p:spPr>
          <a:xfrm flipV="1">
            <a:off x="4084494" y="5152966"/>
            <a:ext cx="300166" cy="2830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cxnSpLocks/>
            <a:stCxn id="113" idx="2"/>
            <a:endCxn id="114" idx="2"/>
          </p:cNvCxnSpPr>
          <p:nvPr/>
        </p:nvCxnSpPr>
        <p:spPr>
          <a:xfrm>
            <a:off x="3481895" y="3981210"/>
            <a:ext cx="420686" cy="791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cxnSpLocks/>
            <a:stCxn id="113" idx="1"/>
            <a:endCxn id="114" idx="1"/>
          </p:cNvCxnSpPr>
          <p:nvPr/>
        </p:nvCxnSpPr>
        <p:spPr>
          <a:xfrm>
            <a:off x="4084494" y="2526409"/>
            <a:ext cx="300166" cy="29887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cxnSpLocks/>
            <a:stCxn id="112" idx="7"/>
            <a:endCxn id="113" idx="7"/>
          </p:cNvCxnSpPr>
          <p:nvPr/>
        </p:nvCxnSpPr>
        <p:spPr>
          <a:xfrm flipH="1">
            <a:off x="6994096" y="2333156"/>
            <a:ext cx="194001" cy="19325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cxnSpLocks/>
            <a:stCxn id="112" idx="5"/>
            <a:endCxn id="113" idx="5"/>
          </p:cNvCxnSpPr>
          <p:nvPr/>
        </p:nvCxnSpPr>
        <p:spPr>
          <a:xfrm flipH="1" flipV="1">
            <a:off x="6994096" y="5436011"/>
            <a:ext cx="194001" cy="19469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cxnSpLocks/>
            <a:stCxn id="112" idx="4"/>
            <a:endCxn id="113" idx="4"/>
          </p:cNvCxnSpPr>
          <p:nvPr/>
        </p:nvCxnSpPr>
        <p:spPr>
          <a:xfrm flipH="1" flipV="1">
            <a:off x="5539295" y="6038610"/>
            <a:ext cx="27" cy="27504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cxnSpLocks/>
            <a:stCxn id="112" idx="3"/>
            <a:endCxn id="113" idx="3"/>
          </p:cNvCxnSpPr>
          <p:nvPr/>
        </p:nvCxnSpPr>
        <p:spPr>
          <a:xfrm flipV="1">
            <a:off x="3890547" y="5436011"/>
            <a:ext cx="193947" cy="19469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cxnSpLocks/>
            <a:stCxn id="112" idx="2"/>
            <a:endCxn id="113" idx="2"/>
          </p:cNvCxnSpPr>
          <p:nvPr/>
        </p:nvCxnSpPr>
        <p:spPr>
          <a:xfrm flipV="1">
            <a:off x="3207602" y="3981210"/>
            <a:ext cx="274293" cy="72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a:cxnSpLocks/>
            <a:stCxn id="112" idx="1"/>
            <a:endCxn id="113" idx="1"/>
          </p:cNvCxnSpPr>
          <p:nvPr/>
        </p:nvCxnSpPr>
        <p:spPr>
          <a:xfrm>
            <a:off x="3890547" y="2333156"/>
            <a:ext cx="193947" cy="19325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a:cxnSpLocks/>
            <a:stCxn id="112" idx="0"/>
            <a:endCxn id="113" idx="0"/>
          </p:cNvCxnSpPr>
          <p:nvPr/>
        </p:nvCxnSpPr>
        <p:spPr>
          <a:xfrm flipH="1">
            <a:off x="5539295" y="1650211"/>
            <a:ext cx="27" cy="2735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1" name="TextBox 170"/>
          <p:cNvSpPr txBox="1"/>
          <p:nvPr/>
        </p:nvSpPr>
        <p:spPr>
          <a:xfrm>
            <a:off x="4875574" y="1102726"/>
            <a:ext cx="1319592" cy="25654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Fleet management</a:t>
            </a:r>
          </a:p>
        </p:txBody>
      </p:sp>
      <p:sp>
        <p:nvSpPr>
          <p:cNvPr id="176" name="TextBox 175"/>
          <p:cNvSpPr txBox="1"/>
          <p:nvPr/>
        </p:nvSpPr>
        <p:spPr>
          <a:xfrm>
            <a:off x="4902724" y="6591924"/>
            <a:ext cx="1282723" cy="2565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Break-in detection</a:t>
            </a:r>
          </a:p>
        </p:txBody>
      </p:sp>
      <p:sp>
        <p:nvSpPr>
          <p:cNvPr id="177" name="Rectangle 176"/>
          <p:cNvSpPr/>
          <p:nvPr/>
        </p:nvSpPr>
        <p:spPr>
          <a:xfrm>
            <a:off x="4482435" y="2654279"/>
            <a:ext cx="2123029" cy="1804519"/>
          </a:xfrm>
          <a:prstGeom prst="rect">
            <a:avLst/>
          </a:prstGeom>
          <a:noFill/>
        </p:spPr>
        <p:txBody>
          <a:bodyPr spcFirstLastPara="1" wrap="none" lIns="121920" tIns="60960" rIns="121920" bIns="60960" numCol="1">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905">
                  <a:solidFill>
                    <a:prstClr val="white"/>
                  </a:solidFill>
                </a:ln>
                <a:solidFill>
                  <a:prstClr val="white"/>
                </a:solidFill>
                <a:effectLst>
                  <a:innerShdw blurRad="69850" dist="43180" dir="5400000">
                    <a:prstClr val="white">
                      <a:alpha val="65000"/>
                    </a:prstClr>
                  </a:innerShdw>
                </a:effectLst>
                <a:uLnTx/>
                <a:uFillTx/>
                <a:latin typeface="Arial" pitchFamily="34" charset="0"/>
                <a:ea typeface="+mn-ea"/>
                <a:cs typeface="Arial" pitchFamily="34" charset="0"/>
              </a:rPr>
              <a:t>AM Embedded</a:t>
            </a:r>
          </a:p>
        </p:txBody>
      </p:sp>
      <p:sp>
        <p:nvSpPr>
          <p:cNvPr id="178" name="Rectangle 177"/>
          <p:cNvSpPr/>
          <p:nvPr/>
        </p:nvSpPr>
        <p:spPr>
          <a:xfrm rot="5400000">
            <a:off x="4279786" y="2854012"/>
            <a:ext cx="2720847" cy="2341549"/>
          </a:xfrm>
          <a:prstGeom prst="rect">
            <a:avLst/>
          </a:prstGeom>
          <a:noFill/>
        </p:spPr>
        <p:txBody>
          <a:bodyPr spcFirstLastPara="1" wrap="none" lIns="121920" tIns="60960" rIns="121920" bIns="60960" numCol="1">
            <a:prstTxWarp prst="textArchUp">
              <a:avLst>
                <a:gd name="adj" fmla="val 11867553"/>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905">
                  <a:solidFill>
                    <a:prstClr val="white"/>
                  </a:solidFill>
                </a:ln>
                <a:solidFill>
                  <a:prstClr val="white"/>
                </a:solidFill>
                <a:effectLst>
                  <a:innerShdw blurRad="69850" dist="43180" dir="5400000">
                    <a:prstClr val="white">
                      <a:alpha val="65000"/>
                    </a:prstClr>
                  </a:innerShdw>
                </a:effectLst>
                <a:uLnTx/>
                <a:uFillTx/>
                <a:latin typeface="Arial" pitchFamily="34" charset="0"/>
                <a:ea typeface="+mn-ea"/>
                <a:cs typeface="Arial" pitchFamily="34" charset="0"/>
              </a:rPr>
              <a:t>OBDII Dongle</a:t>
            </a:r>
          </a:p>
        </p:txBody>
      </p:sp>
      <p:sp>
        <p:nvSpPr>
          <p:cNvPr id="179" name="Rectangle 178"/>
          <p:cNvSpPr/>
          <p:nvPr/>
        </p:nvSpPr>
        <p:spPr>
          <a:xfrm rot="2872916">
            <a:off x="4077915" y="3332534"/>
            <a:ext cx="2193480" cy="1823080"/>
          </a:xfrm>
          <a:prstGeom prst="rect">
            <a:avLst/>
          </a:prstGeom>
          <a:noFill/>
        </p:spPr>
        <p:txBody>
          <a:bodyPr spcFirstLastPara="1" wrap="none" lIns="121920" tIns="60960" rIns="121920" bIns="60960" numCol="1">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905">
                  <a:solidFill>
                    <a:prstClr val="white"/>
                  </a:solidFill>
                </a:ln>
                <a:solidFill>
                  <a:prstClr val="white"/>
                </a:solidFill>
                <a:effectLst>
                  <a:innerShdw blurRad="69850" dist="43180" dir="5400000">
                    <a:prstClr val="white">
                      <a:alpha val="65000"/>
                    </a:prstClr>
                  </a:innerShdw>
                </a:effectLst>
                <a:uLnTx/>
                <a:uFillTx/>
                <a:latin typeface="Arial" pitchFamily="34" charset="0"/>
                <a:ea typeface="+mn-ea"/>
                <a:cs typeface="Arial" pitchFamily="34" charset="0"/>
              </a:rPr>
              <a:t>OE Embedded</a:t>
            </a:r>
          </a:p>
        </p:txBody>
      </p:sp>
      <p:sp>
        <p:nvSpPr>
          <p:cNvPr id="180" name="Rectangle 179"/>
          <p:cNvSpPr/>
          <p:nvPr/>
        </p:nvSpPr>
        <p:spPr>
          <a:xfrm rot="20374720">
            <a:off x="3728746" y="2281501"/>
            <a:ext cx="3507763" cy="2980127"/>
          </a:xfrm>
          <a:prstGeom prst="rect">
            <a:avLst/>
          </a:prstGeom>
          <a:noFill/>
          <a:effectLst/>
        </p:spPr>
        <p:txBody>
          <a:bodyPr spcFirstLastPara="1" wrap="none" lIns="121920" tIns="60960" rIns="121920" bIns="60960" numCol="1">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905"/>
                <a:solidFill>
                  <a:prstClr val="white"/>
                </a:solidFill>
                <a:effectLst/>
                <a:uLnTx/>
                <a:uFillTx/>
                <a:latin typeface="Arial" pitchFamily="34" charset="0"/>
                <a:ea typeface="+mn-ea"/>
                <a:cs typeface="Arial" pitchFamily="34" charset="0"/>
              </a:rPr>
              <a:t>Mobility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905"/>
                <a:solidFill>
                  <a:prstClr val="white"/>
                </a:solidFill>
                <a:effectLst/>
                <a:uLnTx/>
                <a:uFillTx/>
                <a:latin typeface="Arial" pitchFamily="34" charset="0"/>
                <a:ea typeface="+mn-ea"/>
                <a:cs typeface="Arial" pitchFamily="34" charset="0"/>
              </a:rPr>
              <a:t>Operators </a:t>
            </a:r>
          </a:p>
        </p:txBody>
      </p:sp>
      <p:sp>
        <p:nvSpPr>
          <p:cNvPr id="181" name="Rectangle 180"/>
          <p:cNvSpPr/>
          <p:nvPr/>
        </p:nvSpPr>
        <p:spPr>
          <a:xfrm rot="1407088">
            <a:off x="4279767" y="2213816"/>
            <a:ext cx="2862731" cy="3007075"/>
          </a:xfrm>
          <a:prstGeom prst="rect">
            <a:avLst/>
          </a:prstGeom>
          <a:noFill/>
        </p:spPr>
        <p:txBody>
          <a:bodyPr spcFirstLastPara="1" wrap="none" lIns="121920" tIns="60960" rIns="121920" bIns="60960" numCol="1">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905"/>
                <a:solidFill>
                  <a:prstClr val="white"/>
                </a:solidFill>
                <a:effectLst/>
                <a:uLnTx/>
                <a:uFillTx/>
                <a:latin typeface="Arial" pitchFamily="34" charset="0"/>
                <a:ea typeface="+mn-ea"/>
                <a:cs typeface="Arial" pitchFamily="34" charset="0"/>
              </a:rPr>
              <a:t>Consumer</a:t>
            </a:r>
          </a:p>
        </p:txBody>
      </p:sp>
      <p:sp>
        <p:nvSpPr>
          <p:cNvPr id="182" name="Rectangle 181"/>
          <p:cNvSpPr/>
          <p:nvPr/>
        </p:nvSpPr>
        <p:spPr>
          <a:xfrm rot="4115962">
            <a:off x="5135949" y="2466769"/>
            <a:ext cx="1726428" cy="2668626"/>
          </a:xfrm>
          <a:prstGeom prst="rect">
            <a:avLst/>
          </a:prstGeom>
          <a:noFill/>
          <a:effectLst/>
        </p:spPr>
        <p:txBody>
          <a:bodyPr spcFirstLastPara="1" wrap="none" lIns="121920" tIns="60960" rIns="121920" bIns="60960" numCol="1">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905"/>
                <a:solidFill>
                  <a:prstClr val="white"/>
                </a:solidFill>
                <a:effectLst/>
                <a:uLnTx/>
                <a:uFillTx/>
                <a:latin typeface="Arial" pitchFamily="34" charset="0"/>
                <a:ea typeface="+mn-ea"/>
                <a:cs typeface="Arial" pitchFamily="34" charset="0"/>
              </a:rPr>
              <a:t>OEMs</a:t>
            </a:r>
          </a:p>
        </p:txBody>
      </p:sp>
      <p:sp>
        <p:nvSpPr>
          <p:cNvPr id="183" name="Rectangle 182"/>
          <p:cNvSpPr/>
          <p:nvPr/>
        </p:nvSpPr>
        <p:spPr>
          <a:xfrm rot="17458354">
            <a:off x="4318194" y="2829921"/>
            <a:ext cx="3400294" cy="2712864"/>
          </a:xfrm>
          <a:prstGeom prst="rect">
            <a:avLst/>
          </a:prstGeom>
          <a:noFill/>
          <a:effectLst/>
        </p:spPr>
        <p:txBody>
          <a:bodyPr spcFirstLastPara="1" wrap="none" lIns="121920" tIns="60960" rIns="121920" bIns="60960" numCol="1">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905"/>
                <a:solidFill>
                  <a:prstClr val="white"/>
                </a:solidFill>
                <a:effectLst/>
                <a:uLnTx/>
                <a:uFillTx/>
                <a:latin typeface="Arial" pitchFamily="34" charset="0"/>
                <a:ea typeface="+mn-ea"/>
                <a:cs typeface="Arial" pitchFamily="34" charset="0"/>
              </a:rPr>
              <a:t>Garages</a:t>
            </a:r>
          </a:p>
        </p:txBody>
      </p:sp>
      <p:sp>
        <p:nvSpPr>
          <p:cNvPr id="184" name="Rectangle 183"/>
          <p:cNvSpPr/>
          <p:nvPr/>
        </p:nvSpPr>
        <p:spPr>
          <a:xfrm rot="20206142">
            <a:off x="5445938" y="4788445"/>
            <a:ext cx="1288540" cy="988480"/>
          </a:xfrm>
          <a:prstGeom prst="rect">
            <a:avLst/>
          </a:prstGeom>
          <a:noFill/>
          <a:effectLst/>
        </p:spPr>
        <p:txBody>
          <a:bodyPr spcFirstLastPara="1" wrap="none" lIns="121920" tIns="60960" rIns="121920" bIns="60960" numCol="1">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905"/>
                <a:solidFill>
                  <a:prstClr val="white"/>
                </a:solidFill>
                <a:effectLst/>
                <a:uLnTx/>
                <a:uFillTx/>
                <a:latin typeface="Arial" pitchFamily="34" charset="0"/>
                <a:ea typeface="+mn-ea"/>
                <a:cs typeface="Arial" pitchFamily="34" charset="0"/>
              </a:rPr>
              <a:t>Fleets</a:t>
            </a:r>
          </a:p>
        </p:txBody>
      </p:sp>
      <p:sp>
        <p:nvSpPr>
          <p:cNvPr id="185" name="Rectangle 184"/>
          <p:cNvSpPr/>
          <p:nvPr/>
        </p:nvSpPr>
        <p:spPr>
          <a:xfrm rot="1423234">
            <a:off x="4139002" y="1972103"/>
            <a:ext cx="2952421" cy="3804299"/>
          </a:xfrm>
          <a:prstGeom prst="rect">
            <a:avLst/>
          </a:prstGeom>
          <a:noFill/>
          <a:effectLst/>
        </p:spPr>
        <p:txBody>
          <a:bodyPr spcFirstLastPara="1" wrap="none" lIns="121920" tIns="60960" rIns="121920" bIns="60960" numCol="1">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905"/>
                <a:solidFill>
                  <a:prstClr val="white"/>
                </a:solidFill>
                <a:effectLst/>
                <a:uLnTx/>
                <a:uFillTx/>
                <a:latin typeface="Arial" pitchFamily="34" charset="0"/>
                <a:ea typeface="+mn-ea"/>
                <a:cs typeface="Arial" pitchFamily="34" charset="0"/>
              </a:rPr>
              <a:t>Dealers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905"/>
                <a:solidFill>
                  <a:prstClr val="white"/>
                </a:solidFill>
                <a:effectLst/>
                <a:uLnTx/>
                <a:uFillTx/>
                <a:latin typeface="Arial" pitchFamily="34" charset="0"/>
                <a:ea typeface="+mn-ea"/>
                <a:cs typeface="Arial" pitchFamily="34" charset="0"/>
              </a:rPr>
              <a:t>Distributors</a:t>
            </a:r>
          </a:p>
        </p:txBody>
      </p:sp>
      <p:sp>
        <p:nvSpPr>
          <p:cNvPr id="186" name="Rectangle 185"/>
          <p:cNvSpPr/>
          <p:nvPr/>
        </p:nvSpPr>
        <p:spPr>
          <a:xfrm rot="3983763">
            <a:off x="3386696" y="3950553"/>
            <a:ext cx="1847862" cy="1085087"/>
          </a:xfrm>
          <a:prstGeom prst="rect">
            <a:avLst/>
          </a:prstGeom>
          <a:noFill/>
          <a:effectLst/>
        </p:spPr>
        <p:txBody>
          <a:bodyPr spcFirstLastPara="1" wrap="none" lIns="121920" tIns="60960" rIns="121920" bIns="60960" numCol="1">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905"/>
                <a:solidFill>
                  <a:prstClr val="white"/>
                </a:solidFill>
                <a:effectLst/>
                <a:uLnTx/>
                <a:uFillTx/>
                <a:latin typeface="Arial" pitchFamily="34" charset="0"/>
                <a:ea typeface="+mn-ea"/>
                <a:cs typeface="Arial" pitchFamily="34" charset="0"/>
              </a:rPr>
              <a:t>Infrastructure</a:t>
            </a:r>
          </a:p>
        </p:txBody>
      </p:sp>
      <p:sp>
        <p:nvSpPr>
          <p:cNvPr id="187" name="Rectangle 186"/>
          <p:cNvSpPr/>
          <p:nvPr/>
        </p:nvSpPr>
        <p:spPr>
          <a:xfrm rot="17489144">
            <a:off x="3801423" y="2453003"/>
            <a:ext cx="2552954" cy="2668626"/>
          </a:xfrm>
          <a:prstGeom prst="rect">
            <a:avLst/>
          </a:prstGeom>
          <a:noFill/>
          <a:effectLst/>
        </p:spPr>
        <p:txBody>
          <a:bodyPr spcFirstLastPara="1" wrap="none" lIns="121920" tIns="60960" rIns="121920" bIns="60960" numCol="1">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905"/>
                <a:solidFill>
                  <a:prstClr val="white"/>
                </a:solidFill>
                <a:effectLst/>
                <a:uLnTx/>
                <a:uFillTx/>
                <a:latin typeface="Arial" pitchFamily="34" charset="0"/>
                <a:ea typeface="+mn-ea"/>
                <a:cs typeface="Arial" pitchFamily="34" charset="0"/>
              </a:rPr>
              <a:t>Suppliers</a:t>
            </a:r>
          </a:p>
        </p:txBody>
      </p:sp>
      <p:sp>
        <p:nvSpPr>
          <p:cNvPr id="188" name="Rectangle 187"/>
          <p:cNvSpPr/>
          <p:nvPr/>
        </p:nvSpPr>
        <p:spPr>
          <a:xfrm rot="20297268">
            <a:off x="3336150" y="1891025"/>
            <a:ext cx="3924201" cy="3007075"/>
          </a:xfrm>
          <a:prstGeom prst="rect">
            <a:avLst/>
          </a:prstGeom>
          <a:noFill/>
        </p:spPr>
        <p:txBody>
          <a:bodyPr spcFirstLastPara="1" wrap="none" lIns="121920" tIns="60960" rIns="121920" bIns="60960" numCol="1">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905"/>
                <a:solidFill>
                  <a:srgbClr val="44546A"/>
                </a:solidFill>
                <a:effectLst>
                  <a:innerShdw blurRad="69850" dist="43180" dir="5400000">
                    <a:srgbClr val="000000">
                      <a:alpha val="65000"/>
                    </a:srgbClr>
                  </a:innerShdw>
                </a:effectLst>
                <a:uLnTx/>
                <a:uFillTx/>
                <a:latin typeface="Arial" pitchFamily="34" charset="0"/>
                <a:ea typeface="+mn-ea"/>
                <a:cs typeface="Arial" pitchFamily="34" charset="0"/>
              </a:rPr>
              <a:t>Cost Optimization</a:t>
            </a:r>
          </a:p>
        </p:txBody>
      </p:sp>
      <p:sp>
        <p:nvSpPr>
          <p:cNvPr id="189" name="Rectangle 188"/>
          <p:cNvSpPr/>
          <p:nvPr/>
        </p:nvSpPr>
        <p:spPr>
          <a:xfrm rot="1495203">
            <a:off x="4044188" y="1872025"/>
            <a:ext cx="3495618" cy="3007075"/>
          </a:xfrm>
          <a:prstGeom prst="rect">
            <a:avLst/>
          </a:prstGeom>
          <a:noFill/>
        </p:spPr>
        <p:txBody>
          <a:bodyPr spcFirstLastPara="1" wrap="none" lIns="121920" tIns="60960" rIns="121920" bIns="60960" numCol="1">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905"/>
                <a:solidFill>
                  <a:srgbClr val="44546A"/>
                </a:solidFill>
                <a:effectLst>
                  <a:innerShdw blurRad="69850" dist="43180" dir="5400000">
                    <a:srgbClr val="000000">
                      <a:alpha val="65000"/>
                    </a:srgbClr>
                  </a:innerShdw>
                </a:effectLst>
                <a:uLnTx/>
                <a:uFillTx/>
                <a:latin typeface="Arial" pitchFamily="34" charset="0"/>
                <a:ea typeface="+mn-ea"/>
                <a:cs typeface="Arial" pitchFamily="34" charset="0"/>
              </a:rPr>
              <a:t>Infotainment</a:t>
            </a:r>
          </a:p>
        </p:txBody>
      </p:sp>
      <p:pic>
        <p:nvPicPr>
          <p:cNvPr id="191" name="Picture 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3711" y="3684779"/>
            <a:ext cx="1665114" cy="36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2" name="Straight Connector 191"/>
          <p:cNvCxnSpPr>
            <a:cxnSpLocks/>
            <a:stCxn id="112" idx="6"/>
            <a:endCxn id="113" idx="6"/>
          </p:cNvCxnSpPr>
          <p:nvPr/>
        </p:nvCxnSpPr>
        <p:spPr>
          <a:xfrm flipH="1" flipV="1">
            <a:off x="7596695" y="3981210"/>
            <a:ext cx="274347" cy="72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a:cxnSpLocks/>
            <a:stCxn id="113" idx="6"/>
            <a:endCxn id="114" idx="6"/>
          </p:cNvCxnSpPr>
          <p:nvPr/>
        </p:nvCxnSpPr>
        <p:spPr>
          <a:xfrm flipH="1">
            <a:off x="7194421" y="3981210"/>
            <a:ext cx="402274" cy="791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99" name="Rectangle 198"/>
          <p:cNvSpPr/>
          <p:nvPr/>
        </p:nvSpPr>
        <p:spPr>
          <a:xfrm rot="3974544">
            <a:off x="5331693" y="2385547"/>
            <a:ext cx="1997460" cy="2668626"/>
          </a:xfrm>
          <a:prstGeom prst="rect">
            <a:avLst/>
          </a:prstGeom>
          <a:noFill/>
        </p:spPr>
        <p:txBody>
          <a:bodyPr spcFirstLastPara="1" wrap="none" lIns="121920" tIns="60960" rIns="121920" bIns="60960" numCol="1">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905"/>
                <a:solidFill>
                  <a:srgbClr val="44546A"/>
                </a:solidFill>
                <a:effectLst>
                  <a:innerShdw blurRad="69850" dist="43180" dir="5400000">
                    <a:srgbClr val="000000">
                      <a:alpha val="65000"/>
                    </a:srgbClr>
                  </a:innerShdw>
                </a:effectLst>
                <a:uLnTx/>
                <a:uFillTx/>
                <a:latin typeface="Arial" pitchFamily="34" charset="0"/>
                <a:ea typeface="+mn-ea"/>
                <a:cs typeface="Arial" pitchFamily="34" charset="0"/>
              </a:rPr>
              <a:t>UBI</a:t>
            </a:r>
          </a:p>
        </p:txBody>
      </p:sp>
      <p:sp>
        <p:nvSpPr>
          <p:cNvPr id="200" name="Rectangle 199"/>
          <p:cNvSpPr/>
          <p:nvPr/>
        </p:nvSpPr>
        <p:spPr>
          <a:xfrm rot="17417294">
            <a:off x="5016055" y="3155260"/>
            <a:ext cx="2976805" cy="2386950"/>
          </a:xfrm>
          <a:prstGeom prst="rect">
            <a:avLst/>
          </a:prstGeom>
          <a:noFill/>
        </p:spPr>
        <p:txBody>
          <a:bodyPr spcFirstLastPara="1" wrap="none" lIns="121920" tIns="60960" rIns="121920" bIns="60960" numCol="1">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905"/>
                <a:solidFill>
                  <a:srgbClr val="44546A"/>
                </a:solidFill>
                <a:effectLst>
                  <a:innerShdw blurRad="69850" dist="43180" dir="5400000">
                    <a:srgbClr val="000000">
                      <a:alpha val="65000"/>
                    </a:srgbClr>
                  </a:innerShdw>
                </a:effectLst>
                <a:uLnTx/>
                <a:uFillTx/>
                <a:latin typeface="Arial" pitchFamily="34" charset="0"/>
                <a:ea typeface="+mn-ea"/>
                <a:cs typeface="Arial" pitchFamily="34" charset="0"/>
              </a:rPr>
              <a:t>Vehicle Info</a:t>
            </a:r>
          </a:p>
        </p:txBody>
      </p:sp>
      <p:sp>
        <p:nvSpPr>
          <p:cNvPr id="201" name="Rectangle 200"/>
          <p:cNvSpPr/>
          <p:nvPr/>
        </p:nvSpPr>
        <p:spPr>
          <a:xfrm rot="20112485">
            <a:off x="4312406" y="3345353"/>
            <a:ext cx="3130160" cy="2814712"/>
          </a:xfrm>
          <a:prstGeom prst="rect">
            <a:avLst/>
          </a:prstGeom>
          <a:noFill/>
        </p:spPr>
        <p:txBody>
          <a:bodyPr spcFirstLastPara="1" wrap="none" lIns="121920" tIns="60960" rIns="121920" bIns="60960" numCol="1">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905"/>
                <a:solidFill>
                  <a:srgbClr val="44546A"/>
                </a:solidFill>
                <a:effectLst>
                  <a:innerShdw blurRad="69850" dist="43180" dir="5400000">
                    <a:srgbClr val="000000">
                      <a:alpha val="65000"/>
                    </a:srgbClr>
                  </a:innerShdw>
                </a:effectLst>
                <a:uLnTx/>
                <a:uFillTx/>
                <a:latin typeface="Arial" pitchFamily="34" charset="0"/>
                <a:ea typeface="+mn-ea"/>
                <a:cs typeface="Arial" pitchFamily="34" charset="0"/>
              </a:rPr>
              <a:t>Driver Behavior</a:t>
            </a:r>
          </a:p>
        </p:txBody>
      </p:sp>
      <p:sp>
        <p:nvSpPr>
          <p:cNvPr id="202" name="Rectangle 201"/>
          <p:cNvSpPr/>
          <p:nvPr/>
        </p:nvSpPr>
        <p:spPr>
          <a:xfrm rot="1390817">
            <a:off x="3650965" y="3618135"/>
            <a:ext cx="3044857" cy="2518836"/>
          </a:xfrm>
          <a:prstGeom prst="rect">
            <a:avLst/>
          </a:prstGeom>
          <a:noFill/>
        </p:spPr>
        <p:txBody>
          <a:bodyPr spcFirstLastPara="1" wrap="none" lIns="121920" tIns="60960" rIns="121920" bIns="60960" numCol="1">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905"/>
                <a:solidFill>
                  <a:srgbClr val="44546A"/>
                </a:solidFill>
                <a:effectLst>
                  <a:innerShdw blurRad="69850" dist="43180" dir="5400000">
                    <a:srgbClr val="000000">
                      <a:alpha val="65000"/>
                    </a:srgbClr>
                  </a:innerShdw>
                </a:effectLst>
                <a:uLnTx/>
                <a:uFillTx/>
                <a:latin typeface="Arial" pitchFamily="34" charset="0"/>
                <a:ea typeface="+mn-ea"/>
                <a:cs typeface="Arial" pitchFamily="34" charset="0"/>
              </a:rPr>
              <a:t>Mobility Services</a:t>
            </a:r>
          </a:p>
        </p:txBody>
      </p:sp>
      <p:sp>
        <p:nvSpPr>
          <p:cNvPr id="203" name="Rectangle 202"/>
          <p:cNvSpPr/>
          <p:nvPr/>
        </p:nvSpPr>
        <p:spPr>
          <a:xfrm rot="3995391">
            <a:off x="2993410" y="3274101"/>
            <a:ext cx="3149408" cy="2284262"/>
          </a:xfrm>
          <a:prstGeom prst="rect">
            <a:avLst/>
          </a:prstGeom>
          <a:noFill/>
        </p:spPr>
        <p:txBody>
          <a:bodyPr spcFirstLastPara="1" wrap="none" lIns="121920" tIns="60960" rIns="121920" bIns="60960" numCol="1">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67" b="1" i="0" u="none" strike="noStrike" kern="1200" cap="none" spc="0" normalizeH="0" baseline="0" noProof="0" dirty="0">
                <a:ln w="1905"/>
                <a:solidFill>
                  <a:srgbClr val="44546A"/>
                </a:solidFill>
                <a:effectLst>
                  <a:innerShdw blurRad="69850" dist="43180" dir="5400000">
                    <a:srgbClr val="000000">
                      <a:alpha val="65000"/>
                    </a:srgbClr>
                  </a:innerShdw>
                </a:effectLst>
                <a:uLnTx/>
                <a:uFillTx/>
                <a:latin typeface="Arial" pitchFamily="34" charset="0"/>
                <a:ea typeface="+mn-ea"/>
                <a:cs typeface="Arial" pitchFamily="34" charset="0"/>
              </a:rPr>
              <a:t>Convenience &amp; Access</a:t>
            </a:r>
          </a:p>
        </p:txBody>
      </p:sp>
      <p:sp>
        <p:nvSpPr>
          <p:cNvPr id="204" name="Rectangle 203"/>
          <p:cNvSpPr/>
          <p:nvPr/>
        </p:nvSpPr>
        <p:spPr>
          <a:xfrm rot="17553955">
            <a:off x="3046886" y="2501772"/>
            <a:ext cx="2814541" cy="2001537"/>
          </a:xfrm>
          <a:prstGeom prst="rect">
            <a:avLst/>
          </a:prstGeom>
          <a:noFill/>
        </p:spPr>
        <p:txBody>
          <a:bodyPr spcFirstLastPara="1" wrap="none" lIns="121920" tIns="60960" rIns="121920" bIns="60960" numCol="1">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w="1905"/>
                <a:solidFill>
                  <a:srgbClr val="44546A"/>
                </a:solidFill>
                <a:effectLst>
                  <a:innerShdw blurRad="69850" dist="43180" dir="5400000">
                    <a:srgbClr val="000000">
                      <a:alpha val="65000"/>
                    </a:srgbClr>
                  </a:innerShdw>
                </a:effectLst>
                <a:uLnTx/>
                <a:uFillTx/>
                <a:latin typeface="Arial" pitchFamily="34" charset="0"/>
                <a:ea typeface="+mn-ea"/>
                <a:cs typeface="Arial" pitchFamily="34" charset="0"/>
              </a:rPr>
              <a:t>Feature On Demand</a:t>
            </a:r>
          </a:p>
        </p:txBody>
      </p:sp>
      <p:sp>
        <p:nvSpPr>
          <p:cNvPr id="100" name="TextBox 99">
            <a:extLst>
              <a:ext uri="{FF2B5EF4-FFF2-40B4-BE49-F238E27FC236}">
                <a16:creationId xmlns:a16="http://schemas.microsoft.com/office/drawing/2014/main" id="{0CAB92E3-84E4-4246-9A96-13E4F81E1AEF}"/>
              </a:ext>
            </a:extLst>
          </p:cNvPr>
          <p:cNvSpPr txBox="1"/>
          <p:nvPr/>
        </p:nvSpPr>
        <p:spPr>
          <a:xfrm>
            <a:off x="5650101" y="1294000"/>
            <a:ext cx="4161739" cy="5374420"/>
          </a:xfrm>
          <a:prstGeom prst="rect">
            <a:avLst/>
          </a:prstGeom>
          <a:noFill/>
        </p:spPr>
        <p:txBody>
          <a:bodyPr wrap="square"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Product development</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Customer loyalty program</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Vehicle surveillance</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Vehicle tracking</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Theft recovery</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Breakdown service</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Emergency call</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a:t>
            </a:r>
            <a:r>
              <a:rPr kumimoji="0" lang="en-GB" sz="1050" b="0" i="0" u="none" strike="noStrike" kern="1200" cap="none" spc="0" normalizeH="0" baseline="0" noProof="0" dirty="0" err="1">
                <a:ln>
                  <a:noFill/>
                </a:ln>
                <a:solidFill>
                  <a:prstClr val="black"/>
                </a:solidFill>
                <a:effectLst/>
                <a:uLnTx/>
                <a:uFillTx/>
                <a:latin typeface="Arial" pitchFamily="34" charset="0"/>
                <a:ea typeface="+mn-ea"/>
                <a:cs typeface="Arial" panose="020B0604020202020204" pitchFamily="34" charset="0"/>
              </a:rPr>
              <a:t>Roadsign</a:t>
            </a: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monitoring</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Regulation enforcement</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Road maintenance </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Infrastructure condition</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Driver conditions</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Insurance PAYD</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Media streaming</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Navigation services</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Social media driving</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Driving practice contest</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Digital driving training</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Usage monitoring</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Driver scoring</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Advertising</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Targeted offers</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Warranty management</a:t>
            </a:r>
          </a:p>
        </p:txBody>
      </p:sp>
      <p:sp>
        <p:nvSpPr>
          <p:cNvPr id="205" name="TextBox 204">
            <a:extLst>
              <a:ext uri="{FF2B5EF4-FFF2-40B4-BE49-F238E27FC236}">
                <a16:creationId xmlns:a16="http://schemas.microsoft.com/office/drawing/2014/main" id="{4F296549-8698-45ED-9CF1-959764BB1AF0}"/>
              </a:ext>
            </a:extLst>
          </p:cNvPr>
          <p:cNvSpPr txBox="1"/>
          <p:nvPr/>
        </p:nvSpPr>
        <p:spPr>
          <a:xfrm>
            <a:off x="1664713" y="1301915"/>
            <a:ext cx="3634976" cy="5374420"/>
          </a:xfrm>
          <a:prstGeom prst="rect">
            <a:avLst/>
          </a:prstGeom>
          <a:noFill/>
        </p:spPr>
        <p:txBody>
          <a:bodyPr wrap="square" rtlCol="0">
            <a:spAutoFit/>
          </a:bodyPr>
          <a:lstStyle/>
          <a:p>
            <a:pPr marL="0" marR="0" lvl="0" indent="0" algn="just"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Immobilizer</a:t>
            </a:r>
          </a:p>
          <a:p>
            <a:pPr marL="0" marR="0" lvl="0" indent="0" algn="just"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Taxi service</a:t>
            </a:r>
          </a:p>
          <a:p>
            <a:pPr marL="0" marR="0" lvl="0" indent="0" algn="just"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Carsharing</a:t>
            </a:r>
          </a:p>
          <a:p>
            <a:pPr marL="0" marR="0" lvl="0" indent="0" algn="just"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E-hailing</a:t>
            </a:r>
          </a:p>
          <a:p>
            <a:pPr marL="0" marR="0" lvl="0" indent="0" algn="just"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Ride sharing</a:t>
            </a:r>
          </a:p>
          <a:p>
            <a:pPr marL="0" marR="0" lvl="0" indent="0" algn="just"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Trip planner</a:t>
            </a:r>
          </a:p>
          <a:p>
            <a:pPr marL="0" marR="0" lvl="0" indent="0" algn="just"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Booking service</a:t>
            </a:r>
          </a:p>
          <a:p>
            <a:pPr marL="0" marR="0" lvl="0" indent="0" algn="just"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Mobility payment</a:t>
            </a:r>
          </a:p>
          <a:p>
            <a:pPr marL="0" marR="0" lvl="0" indent="0" algn="just"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Corporate carsharing</a:t>
            </a:r>
          </a:p>
          <a:p>
            <a:pPr marL="0" marR="0" lvl="0" indent="0" algn="just"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Concierge service</a:t>
            </a:r>
          </a:p>
          <a:p>
            <a:pPr marL="0" marR="0" lvl="0" indent="0" algn="just"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Trunk opening</a:t>
            </a:r>
          </a:p>
          <a:p>
            <a:pPr marL="0" marR="0" lvl="0" indent="0" algn="just"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Vehicle location</a:t>
            </a:r>
          </a:p>
          <a:p>
            <a:pPr marL="0" marR="0" lvl="0" indent="0" algn="just"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Personal assistant</a:t>
            </a:r>
          </a:p>
          <a:p>
            <a:pPr marL="0" marR="0" lvl="0" indent="0" algn="just"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Connected home</a:t>
            </a:r>
          </a:p>
          <a:p>
            <a:pPr marL="0" marR="0" lvl="0" indent="0" algn="just"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a:t>
            </a:r>
            <a:r>
              <a:rPr kumimoji="0" lang="en-GB" sz="1050" b="0" i="0" u="none" strike="noStrike" kern="1200" cap="none" spc="0" normalizeH="0" baseline="0" noProof="0" dirty="0" err="1">
                <a:ln>
                  <a:noFill/>
                </a:ln>
                <a:solidFill>
                  <a:prstClr val="black"/>
                </a:solidFill>
                <a:effectLst/>
                <a:uLnTx/>
                <a:uFillTx/>
                <a:latin typeface="Arial" pitchFamily="34" charset="0"/>
                <a:ea typeface="+mn-ea"/>
                <a:cs typeface="Arial" panose="020B0604020202020204" pitchFamily="34" charset="0"/>
              </a:rPr>
              <a:t>Domotic</a:t>
            </a: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link</a:t>
            </a:r>
          </a:p>
          <a:p>
            <a:pPr marL="0" marR="0" lvl="0" indent="0" algn="just"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Tolling</a:t>
            </a:r>
          </a:p>
          <a:p>
            <a:pPr marL="0" marR="0" lvl="0" indent="0" algn="just"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Congestion charge</a:t>
            </a:r>
          </a:p>
          <a:p>
            <a:pPr marL="0" marR="0" lvl="0" indent="0" algn="just"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Geo fencing/restriction</a:t>
            </a:r>
          </a:p>
          <a:p>
            <a:pPr marL="0" marR="0" lvl="0" indent="0" algn="just"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Parking service</a:t>
            </a:r>
          </a:p>
          <a:p>
            <a:pPr marL="0" marR="0" lvl="0" indent="0" algn="just"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Traffic management</a:t>
            </a:r>
          </a:p>
          <a:p>
            <a:pPr marL="0" marR="0" lvl="0" indent="0" algn="just"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Vehicle charging</a:t>
            </a:r>
          </a:p>
          <a:p>
            <a:pPr marL="0" marR="0" lvl="0" indent="0" algn="just"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Fuel payment</a:t>
            </a:r>
          </a:p>
          <a:p>
            <a:pPr marL="0" marR="0" lvl="0" indent="0" algn="just" defTabSz="914400" rtl="0" eaLnBrk="1" fontAlgn="auto" latinLnBrk="0" hangingPunct="1">
              <a:lnSpc>
                <a:spcPts val="18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Fuel management</a:t>
            </a:r>
          </a:p>
        </p:txBody>
      </p:sp>
    </p:spTree>
    <p:extLst>
      <p:ext uri="{BB962C8B-B14F-4D97-AF65-F5344CB8AC3E}">
        <p14:creationId xmlns:p14="http://schemas.microsoft.com/office/powerpoint/2010/main" val="3514834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4104" name="think-cell Slide" r:id="rId5" imgW="347" imgH="346" progId="TCLayout.ActiveDocument.1">
                  <p:embed/>
                </p:oleObj>
              </mc:Choice>
              <mc:Fallback>
                <p:oleObj name="think-cell Slide" r:id="rId5" imgW="347" imgH="346" progId="TCLayout.ActiveDocument.1">
                  <p:embed/>
                  <p:pic>
                    <p:nvPicPr>
                      <p:cNvPr id="5" name="Object 4" hidden="1"/>
                      <p:cNvPicPr/>
                      <p:nvPr/>
                    </p:nvPicPr>
                    <p:blipFill>
                      <a:blip r:embed="rId6"/>
                      <a:stretch>
                        <a:fillRect/>
                      </a:stretch>
                    </p:blipFill>
                    <p:spPr>
                      <a:xfrm>
                        <a:off x="2119" y="2119"/>
                        <a:ext cx="2116" cy="2116"/>
                      </a:xfrm>
                      <a:prstGeom prst="rect">
                        <a:avLst/>
                      </a:prstGeom>
                    </p:spPr>
                  </p:pic>
                </p:oleObj>
              </mc:Fallback>
            </mc:AlternateContent>
          </a:graphicData>
        </a:graphic>
      </p:graphicFrame>
      <p:sp>
        <p:nvSpPr>
          <p:cNvPr id="154" name="Rectangle 153"/>
          <p:cNvSpPr/>
          <p:nvPr/>
        </p:nvSpPr>
        <p:spPr>
          <a:xfrm>
            <a:off x="6097307" y="1248019"/>
            <a:ext cx="5535168" cy="5015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3" name="Rectangle 152"/>
          <p:cNvSpPr/>
          <p:nvPr/>
        </p:nvSpPr>
        <p:spPr>
          <a:xfrm>
            <a:off x="538481" y="1248019"/>
            <a:ext cx="5539705" cy="5015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TextBox 20"/>
          <p:cNvSpPr txBox="1"/>
          <p:nvPr/>
        </p:nvSpPr>
        <p:spPr>
          <a:xfrm>
            <a:off x="2190817" y="1621321"/>
            <a:ext cx="1904091" cy="287323"/>
          </a:xfrm>
          <a:prstGeom prst="rect">
            <a:avLst/>
          </a:prstGeom>
          <a:noFill/>
        </p:spPr>
        <p:txBody>
          <a:bodyPr wrap="square" lIns="0" tIns="0" rIns="0" bIns="0" rtlCol="0" anchor="t" anchorCtr="0">
            <a:spAutoFit/>
          </a:bodyPr>
          <a:lstStyle>
            <a:defPPr>
              <a:defRPr lang="en-US"/>
            </a:defPPr>
            <a:lvl1pPr algn="ctr">
              <a:defRPr sz="1600" b="1">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Calibri" panose="020F0502020204030204"/>
                <a:ea typeface="+mn-ea"/>
                <a:cs typeface="+mn-cs"/>
              </a:rPr>
              <a:t>Public transport</a:t>
            </a:r>
            <a:endParaRPr kumimoji="0" lang="en-GB" sz="1867"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4" name="Freeform 166"/>
          <p:cNvSpPr>
            <a:spLocks/>
          </p:cNvSpPr>
          <p:nvPr/>
        </p:nvSpPr>
        <p:spPr bwMode="auto">
          <a:xfrm>
            <a:off x="4180683" y="1323301"/>
            <a:ext cx="865632" cy="860619"/>
          </a:xfrm>
          <a:custGeom>
            <a:avLst/>
            <a:gdLst>
              <a:gd name="T0" fmla="*/ 1710 w 3172"/>
              <a:gd name="T1" fmla="*/ 167 h 3167"/>
              <a:gd name="T2" fmla="*/ 1864 w 3172"/>
              <a:gd name="T3" fmla="*/ 86 h 3167"/>
              <a:gd name="T4" fmla="*/ 2062 w 3172"/>
              <a:gd name="T5" fmla="*/ 78 h 3167"/>
              <a:gd name="T6" fmla="*/ 2104 w 3172"/>
              <a:gd name="T7" fmla="*/ 259 h 3167"/>
              <a:gd name="T8" fmla="*/ 2314 w 3172"/>
              <a:gd name="T9" fmla="*/ 295 h 3167"/>
              <a:gd name="T10" fmla="*/ 2573 w 3172"/>
              <a:gd name="T11" fmla="*/ 355 h 3167"/>
              <a:gd name="T12" fmla="*/ 2502 w 3172"/>
              <a:gd name="T13" fmla="*/ 499 h 3167"/>
              <a:gd name="T14" fmla="*/ 2590 w 3172"/>
              <a:gd name="T15" fmla="*/ 593 h 3167"/>
              <a:gd name="T16" fmla="*/ 2669 w 3172"/>
              <a:gd name="T17" fmla="*/ 633 h 3167"/>
              <a:gd name="T18" fmla="*/ 2756 w 3172"/>
              <a:gd name="T19" fmla="*/ 539 h 3167"/>
              <a:gd name="T20" fmla="*/ 2882 w 3172"/>
              <a:gd name="T21" fmla="*/ 679 h 3167"/>
              <a:gd name="T22" fmla="*/ 2845 w 3172"/>
              <a:gd name="T23" fmla="*/ 797 h 3167"/>
              <a:gd name="T24" fmla="*/ 2852 w 3172"/>
              <a:gd name="T25" fmla="*/ 951 h 3167"/>
              <a:gd name="T26" fmla="*/ 2996 w 3172"/>
              <a:gd name="T27" fmla="*/ 989 h 3167"/>
              <a:gd name="T28" fmla="*/ 3083 w 3172"/>
              <a:gd name="T29" fmla="*/ 1234 h 3167"/>
              <a:gd name="T30" fmla="*/ 2985 w 3172"/>
              <a:gd name="T31" fmla="*/ 1385 h 3167"/>
              <a:gd name="T32" fmla="*/ 3090 w 3172"/>
              <a:gd name="T33" fmla="*/ 1480 h 3167"/>
              <a:gd name="T34" fmla="*/ 3170 w 3172"/>
              <a:gd name="T35" fmla="*/ 1626 h 3167"/>
              <a:gd name="T36" fmla="*/ 3077 w 3172"/>
              <a:gd name="T37" fmla="*/ 1734 h 3167"/>
              <a:gd name="T38" fmla="*/ 2961 w 3172"/>
              <a:gd name="T39" fmla="*/ 1895 h 3167"/>
              <a:gd name="T40" fmla="*/ 3083 w 3172"/>
              <a:gd name="T41" fmla="*/ 2097 h 3167"/>
              <a:gd name="T42" fmla="*/ 2902 w 3172"/>
              <a:gd name="T43" fmla="*/ 2185 h 3167"/>
              <a:gd name="T44" fmla="*/ 2801 w 3172"/>
              <a:gd name="T45" fmla="*/ 2397 h 3167"/>
              <a:gd name="T46" fmla="*/ 2713 w 3172"/>
              <a:gd name="T47" fmla="*/ 2654 h 3167"/>
              <a:gd name="T48" fmla="*/ 2583 w 3172"/>
              <a:gd name="T49" fmla="*/ 2579 h 3167"/>
              <a:gd name="T50" fmla="*/ 2465 w 3172"/>
              <a:gd name="T51" fmla="*/ 2739 h 3167"/>
              <a:gd name="T52" fmla="*/ 2430 w 3172"/>
              <a:gd name="T53" fmla="*/ 2920 h 3167"/>
              <a:gd name="T54" fmla="*/ 2240 w 3172"/>
              <a:gd name="T55" fmla="*/ 2834 h 3167"/>
              <a:gd name="T56" fmla="*/ 2038 w 3172"/>
              <a:gd name="T57" fmla="*/ 2942 h 3167"/>
              <a:gd name="T58" fmla="*/ 1999 w 3172"/>
              <a:gd name="T59" fmla="*/ 3109 h 3167"/>
              <a:gd name="T60" fmla="*/ 1804 w 3172"/>
              <a:gd name="T61" fmla="*/ 2983 h 3167"/>
              <a:gd name="T62" fmla="*/ 1575 w 3172"/>
              <a:gd name="T63" fmla="*/ 2995 h 3167"/>
              <a:gd name="T64" fmla="*/ 1562 w 3172"/>
              <a:gd name="T65" fmla="*/ 3167 h 3167"/>
              <a:gd name="T66" fmla="*/ 1321 w 3172"/>
              <a:gd name="T67" fmla="*/ 3044 h 3167"/>
              <a:gd name="T68" fmla="*/ 1191 w 3172"/>
              <a:gd name="T69" fmla="*/ 2942 h 3167"/>
              <a:gd name="T70" fmla="*/ 1080 w 3172"/>
              <a:gd name="T71" fmla="*/ 3012 h 3167"/>
              <a:gd name="T72" fmla="*/ 816 w 3172"/>
              <a:gd name="T73" fmla="*/ 2972 h 3167"/>
              <a:gd name="T74" fmla="*/ 858 w 3172"/>
              <a:gd name="T75" fmla="*/ 2798 h 3167"/>
              <a:gd name="T76" fmla="*/ 713 w 3172"/>
              <a:gd name="T77" fmla="*/ 2696 h 3167"/>
              <a:gd name="T78" fmla="*/ 458 w 3172"/>
              <a:gd name="T79" fmla="*/ 2698 h 3167"/>
              <a:gd name="T80" fmla="*/ 529 w 3172"/>
              <a:gd name="T81" fmla="*/ 2536 h 3167"/>
              <a:gd name="T82" fmla="*/ 333 w 3172"/>
              <a:gd name="T83" fmla="*/ 2392 h 3167"/>
              <a:gd name="T84" fmla="*/ 127 w 3172"/>
              <a:gd name="T85" fmla="*/ 2215 h 3167"/>
              <a:gd name="T86" fmla="*/ 234 w 3172"/>
              <a:gd name="T87" fmla="*/ 2044 h 3167"/>
              <a:gd name="T88" fmla="*/ 75 w 3172"/>
              <a:gd name="T89" fmla="*/ 1958 h 3167"/>
              <a:gd name="T90" fmla="*/ 8 w 3172"/>
              <a:gd name="T91" fmla="*/ 1751 h 3167"/>
              <a:gd name="T92" fmla="*/ 162 w 3172"/>
              <a:gd name="T93" fmla="*/ 1686 h 3167"/>
              <a:gd name="T94" fmla="*/ 11 w 3172"/>
              <a:gd name="T95" fmla="*/ 1396 h 3167"/>
              <a:gd name="T96" fmla="*/ 122 w 3172"/>
              <a:gd name="T97" fmla="*/ 1204 h 3167"/>
              <a:gd name="T98" fmla="*/ 234 w 3172"/>
              <a:gd name="T99" fmla="*/ 1117 h 3167"/>
              <a:gd name="T100" fmla="*/ 204 w 3172"/>
              <a:gd name="T101" fmla="*/ 975 h 3167"/>
              <a:gd name="T102" fmla="*/ 199 w 3172"/>
              <a:gd name="T103" fmla="*/ 814 h 3167"/>
              <a:gd name="T104" fmla="*/ 343 w 3172"/>
              <a:gd name="T105" fmla="*/ 767 h 3167"/>
              <a:gd name="T106" fmla="*/ 487 w 3172"/>
              <a:gd name="T107" fmla="*/ 573 h 3167"/>
              <a:gd name="T108" fmla="*/ 501 w 3172"/>
              <a:gd name="T109" fmla="*/ 428 h 3167"/>
              <a:gd name="T110" fmla="*/ 660 w 3172"/>
              <a:gd name="T111" fmla="*/ 386 h 3167"/>
              <a:gd name="T112" fmla="*/ 840 w 3172"/>
              <a:gd name="T113" fmla="*/ 364 h 3167"/>
              <a:gd name="T114" fmla="*/ 828 w 3172"/>
              <a:gd name="T115" fmla="*/ 206 h 3167"/>
              <a:gd name="T116" fmla="*/ 1087 w 3172"/>
              <a:gd name="T117" fmla="*/ 133 h 3167"/>
              <a:gd name="T118" fmla="*/ 1201 w 3172"/>
              <a:gd name="T119" fmla="*/ 213 h 3167"/>
              <a:gd name="T120" fmla="*/ 1333 w 3172"/>
              <a:gd name="T121" fmla="*/ 104 h 3167"/>
              <a:gd name="T122" fmla="*/ 1490 w 3172"/>
              <a:gd name="T123" fmla="*/ 3 h 3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72" h="3167">
                <a:moveTo>
                  <a:pt x="1524" y="0"/>
                </a:moveTo>
                <a:lnTo>
                  <a:pt x="1557" y="0"/>
                </a:lnTo>
                <a:lnTo>
                  <a:pt x="1590" y="4"/>
                </a:lnTo>
                <a:lnTo>
                  <a:pt x="1621" y="11"/>
                </a:lnTo>
                <a:lnTo>
                  <a:pt x="1621" y="149"/>
                </a:lnTo>
                <a:lnTo>
                  <a:pt x="1648" y="157"/>
                </a:lnTo>
                <a:lnTo>
                  <a:pt x="1679" y="163"/>
                </a:lnTo>
                <a:lnTo>
                  <a:pt x="1710" y="167"/>
                </a:lnTo>
                <a:lnTo>
                  <a:pt x="1743" y="170"/>
                </a:lnTo>
                <a:lnTo>
                  <a:pt x="1776" y="174"/>
                </a:lnTo>
                <a:lnTo>
                  <a:pt x="1809" y="178"/>
                </a:lnTo>
                <a:lnTo>
                  <a:pt x="1838" y="183"/>
                </a:lnTo>
                <a:lnTo>
                  <a:pt x="1848" y="162"/>
                </a:lnTo>
                <a:lnTo>
                  <a:pt x="1854" y="138"/>
                </a:lnTo>
                <a:lnTo>
                  <a:pt x="1859" y="112"/>
                </a:lnTo>
                <a:lnTo>
                  <a:pt x="1864" y="86"/>
                </a:lnTo>
                <a:lnTo>
                  <a:pt x="1868" y="60"/>
                </a:lnTo>
                <a:lnTo>
                  <a:pt x="1873" y="34"/>
                </a:lnTo>
                <a:lnTo>
                  <a:pt x="1909" y="36"/>
                </a:lnTo>
                <a:lnTo>
                  <a:pt x="1943" y="42"/>
                </a:lnTo>
                <a:lnTo>
                  <a:pt x="1974" y="49"/>
                </a:lnTo>
                <a:lnTo>
                  <a:pt x="2004" y="59"/>
                </a:lnTo>
                <a:lnTo>
                  <a:pt x="2034" y="68"/>
                </a:lnTo>
                <a:lnTo>
                  <a:pt x="2062" y="78"/>
                </a:lnTo>
                <a:lnTo>
                  <a:pt x="2093" y="85"/>
                </a:lnTo>
                <a:lnTo>
                  <a:pt x="2126" y="91"/>
                </a:lnTo>
                <a:lnTo>
                  <a:pt x="2120" y="125"/>
                </a:lnTo>
                <a:lnTo>
                  <a:pt x="2112" y="156"/>
                </a:lnTo>
                <a:lnTo>
                  <a:pt x="2101" y="184"/>
                </a:lnTo>
                <a:lnTo>
                  <a:pt x="2091" y="213"/>
                </a:lnTo>
                <a:lnTo>
                  <a:pt x="2080" y="241"/>
                </a:lnTo>
                <a:lnTo>
                  <a:pt x="2104" y="259"/>
                </a:lnTo>
                <a:lnTo>
                  <a:pt x="2132" y="274"/>
                </a:lnTo>
                <a:lnTo>
                  <a:pt x="2161" y="288"/>
                </a:lnTo>
                <a:lnTo>
                  <a:pt x="2191" y="300"/>
                </a:lnTo>
                <a:lnTo>
                  <a:pt x="2221" y="313"/>
                </a:lnTo>
                <a:lnTo>
                  <a:pt x="2249" y="328"/>
                </a:lnTo>
                <a:lnTo>
                  <a:pt x="2275" y="345"/>
                </a:lnTo>
                <a:lnTo>
                  <a:pt x="2296" y="320"/>
                </a:lnTo>
                <a:lnTo>
                  <a:pt x="2314" y="295"/>
                </a:lnTo>
                <a:lnTo>
                  <a:pt x="2329" y="266"/>
                </a:lnTo>
                <a:lnTo>
                  <a:pt x="2343" y="237"/>
                </a:lnTo>
                <a:lnTo>
                  <a:pt x="2356" y="206"/>
                </a:lnTo>
                <a:lnTo>
                  <a:pt x="2404" y="231"/>
                </a:lnTo>
                <a:lnTo>
                  <a:pt x="2451" y="258"/>
                </a:lnTo>
                <a:lnTo>
                  <a:pt x="2494" y="288"/>
                </a:lnTo>
                <a:lnTo>
                  <a:pt x="2535" y="320"/>
                </a:lnTo>
                <a:lnTo>
                  <a:pt x="2573" y="355"/>
                </a:lnTo>
                <a:lnTo>
                  <a:pt x="2564" y="377"/>
                </a:lnTo>
                <a:lnTo>
                  <a:pt x="2552" y="396"/>
                </a:lnTo>
                <a:lnTo>
                  <a:pt x="2539" y="413"/>
                </a:lnTo>
                <a:lnTo>
                  <a:pt x="2524" y="430"/>
                </a:lnTo>
                <a:lnTo>
                  <a:pt x="2509" y="447"/>
                </a:lnTo>
                <a:lnTo>
                  <a:pt x="2494" y="464"/>
                </a:lnTo>
                <a:lnTo>
                  <a:pt x="2481" y="482"/>
                </a:lnTo>
                <a:lnTo>
                  <a:pt x="2502" y="499"/>
                </a:lnTo>
                <a:lnTo>
                  <a:pt x="2517" y="513"/>
                </a:lnTo>
                <a:lnTo>
                  <a:pt x="2531" y="529"/>
                </a:lnTo>
                <a:lnTo>
                  <a:pt x="2546" y="545"/>
                </a:lnTo>
                <a:lnTo>
                  <a:pt x="2562" y="562"/>
                </a:lnTo>
                <a:lnTo>
                  <a:pt x="2566" y="565"/>
                </a:lnTo>
                <a:lnTo>
                  <a:pt x="2572" y="573"/>
                </a:lnTo>
                <a:lnTo>
                  <a:pt x="2581" y="582"/>
                </a:lnTo>
                <a:lnTo>
                  <a:pt x="2590" y="593"/>
                </a:lnTo>
                <a:lnTo>
                  <a:pt x="2601" y="604"/>
                </a:lnTo>
                <a:lnTo>
                  <a:pt x="2612" y="616"/>
                </a:lnTo>
                <a:lnTo>
                  <a:pt x="2622" y="626"/>
                </a:lnTo>
                <a:lnTo>
                  <a:pt x="2631" y="635"/>
                </a:lnTo>
                <a:lnTo>
                  <a:pt x="2638" y="640"/>
                </a:lnTo>
                <a:lnTo>
                  <a:pt x="2642" y="642"/>
                </a:lnTo>
                <a:lnTo>
                  <a:pt x="2656" y="640"/>
                </a:lnTo>
                <a:lnTo>
                  <a:pt x="2669" y="633"/>
                </a:lnTo>
                <a:lnTo>
                  <a:pt x="2681" y="621"/>
                </a:lnTo>
                <a:lnTo>
                  <a:pt x="2692" y="607"/>
                </a:lnTo>
                <a:lnTo>
                  <a:pt x="2703" y="592"/>
                </a:lnTo>
                <a:lnTo>
                  <a:pt x="2714" y="577"/>
                </a:lnTo>
                <a:lnTo>
                  <a:pt x="2725" y="562"/>
                </a:lnTo>
                <a:lnTo>
                  <a:pt x="2735" y="550"/>
                </a:lnTo>
                <a:lnTo>
                  <a:pt x="2746" y="542"/>
                </a:lnTo>
                <a:lnTo>
                  <a:pt x="2756" y="539"/>
                </a:lnTo>
                <a:lnTo>
                  <a:pt x="2772" y="543"/>
                </a:lnTo>
                <a:lnTo>
                  <a:pt x="2789" y="552"/>
                </a:lnTo>
                <a:lnTo>
                  <a:pt x="2805" y="567"/>
                </a:lnTo>
                <a:lnTo>
                  <a:pt x="2821" y="586"/>
                </a:lnTo>
                <a:lnTo>
                  <a:pt x="2837" y="608"/>
                </a:lnTo>
                <a:lnTo>
                  <a:pt x="2852" y="632"/>
                </a:lnTo>
                <a:lnTo>
                  <a:pt x="2867" y="656"/>
                </a:lnTo>
                <a:lnTo>
                  <a:pt x="2882" y="679"/>
                </a:lnTo>
                <a:lnTo>
                  <a:pt x="2895" y="700"/>
                </a:lnTo>
                <a:lnTo>
                  <a:pt x="2907" y="719"/>
                </a:lnTo>
                <a:lnTo>
                  <a:pt x="2918" y="734"/>
                </a:lnTo>
                <a:lnTo>
                  <a:pt x="2908" y="751"/>
                </a:lnTo>
                <a:lnTo>
                  <a:pt x="2895" y="766"/>
                </a:lnTo>
                <a:lnTo>
                  <a:pt x="2880" y="777"/>
                </a:lnTo>
                <a:lnTo>
                  <a:pt x="2863" y="788"/>
                </a:lnTo>
                <a:lnTo>
                  <a:pt x="2845" y="797"/>
                </a:lnTo>
                <a:lnTo>
                  <a:pt x="2827" y="807"/>
                </a:lnTo>
                <a:lnTo>
                  <a:pt x="2809" y="816"/>
                </a:lnTo>
                <a:lnTo>
                  <a:pt x="2791" y="826"/>
                </a:lnTo>
                <a:lnTo>
                  <a:pt x="2801" y="854"/>
                </a:lnTo>
                <a:lnTo>
                  <a:pt x="2812" y="880"/>
                </a:lnTo>
                <a:lnTo>
                  <a:pt x="2826" y="904"/>
                </a:lnTo>
                <a:lnTo>
                  <a:pt x="2839" y="927"/>
                </a:lnTo>
                <a:lnTo>
                  <a:pt x="2852" y="951"/>
                </a:lnTo>
                <a:lnTo>
                  <a:pt x="2865" y="976"/>
                </a:lnTo>
                <a:lnTo>
                  <a:pt x="2876" y="1003"/>
                </a:lnTo>
                <a:lnTo>
                  <a:pt x="2883" y="1033"/>
                </a:lnTo>
                <a:lnTo>
                  <a:pt x="2909" y="1026"/>
                </a:lnTo>
                <a:lnTo>
                  <a:pt x="2932" y="1019"/>
                </a:lnTo>
                <a:lnTo>
                  <a:pt x="2954" y="1008"/>
                </a:lnTo>
                <a:lnTo>
                  <a:pt x="2975" y="999"/>
                </a:lnTo>
                <a:lnTo>
                  <a:pt x="2996" y="989"/>
                </a:lnTo>
                <a:lnTo>
                  <a:pt x="3019" y="981"/>
                </a:lnTo>
                <a:lnTo>
                  <a:pt x="3045" y="976"/>
                </a:lnTo>
                <a:lnTo>
                  <a:pt x="3065" y="1022"/>
                </a:lnTo>
                <a:lnTo>
                  <a:pt x="3083" y="1070"/>
                </a:lnTo>
                <a:lnTo>
                  <a:pt x="3100" y="1120"/>
                </a:lnTo>
                <a:lnTo>
                  <a:pt x="3113" y="1172"/>
                </a:lnTo>
                <a:lnTo>
                  <a:pt x="3125" y="1228"/>
                </a:lnTo>
                <a:lnTo>
                  <a:pt x="3083" y="1234"/>
                </a:lnTo>
                <a:lnTo>
                  <a:pt x="3043" y="1243"/>
                </a:lnTo>
                <a:lnTo>
                  <a:pt x="3003" y="1252"/>
                </a:lnTo>
                <a:lnTo>
                  <a:pt x="2964" y="1262"/>
                </a:lnTo>
                <a:lnTo>
                  <a:pt x="2966" y="1288"/>
                </a:lnTo>
                <a:lnTo>
                  <a:pt x="2971" y="1312"/>
                </a:lnTo>
                <a:lnTo>
                  <a:pt x="2976" y="1337"/>
                </a:lnTo>
                <a:lnTo>
                  <a:pt x="2980" y="1361"/>
                </a:lnTo>
                <a:lnTo>
                  <a:pt x="2985" y="1385"/>
                </a:lnTo>
                <a:lnTo>
                  <a:pt x="2988" y="1411"/>
                </a:lnTo>
                <a:lnTo>
                  <a:pt x="2989" y="1438"/>
                </a:lnTo>
                <a:lnTo>
                  <a:pt x="2987" y="1469"/>
                </a:lnTo>
                <a:lnTo>
                  <a:pt x="3002" y="1475"/>
                </a:lnTo>
                <a:lnTo>
                  <a:pt x="3021" y="1479"/>
                </a:lnTo>
                <a:lnTo>
                  <a:pt x="3044" y="1481"/>
                </a:lnTo>
                <a:lnTo>
                  <a:pt x="3066" y="1481"/>
                </a:lnTo>
                <a:lnTo>
                  <a:pt x="3090" y="1480"/>
                </a:lnTo>
                <a:lnTo>
                  <a:pt x="3114" y="1479"/>
                </a:lnTo>
                <a:lnTo>
                  <a:pt x="3138" y="1479"/>
                </a:lnTo>
                <a:lnTo>
                  <a:pt x="3159" y="1480"/>
                </a:lnTo>
                <a:lnTo>
                  <a:pt x="3166" y="1506"/>
                </a:lnTo>
                <a:lnTo>
                  <a:pt x="3171" y="1534"/>
                </a:lnTo>
                <a:lnTo>
                  <a:pt x="3172" y="1564"/>
                </a:lnTo>
                <a:lnTo>
                  <a:pt x="3172" y="1594"/>
                </a:lnTo>
                <a:lnTo>
                  <a:pt x="3170" y="1626"/>
                </a:lnTo>
                <a:lnTo>
                  <a:pt x="3168" y="1658"/>
                </a:lnTo>
                <a:lnTo>
                  <a:pt x="3165" y="1688"/>
                </a:lnTo>
                <a:lnTo>
                  <a:pt x="3162" y="1717"/>
                </a:lnTo>
                <a:lnTo>
                  <a:pt x="3159" y="1744"/>
                </a:lnTo>
                <a:lnTo>
                  <a:pt x="3142" y="1739"/>
                </a:lnTo>
                <a:lnTo>
                  <a:pt x="3122" y="1736"/>
                </a:lnTo>
                <a:lnTo>
                  <a:pt x="3100" y="1735"/>
                </a:lnTo>
                <a:lnTo>
                  <a:pt x="3077" y="1734"/>
                </a:lnTo>
                <a:lnTo>
                  <a:pt x="3055" y="1734"/>
                </a:lnTo>
                <a:lnTo>
                  <a:pt x="3034" y="1731"/>
                </a:lnTo>
                <a:lnTo>
                  <a:pt x="3015" y="1727"/>
                </a:lnTo>
                <a:lnTo>
                  <a:pt x="2998" y="1721"/>
                </a:lnTo>
                <a:lnTo>
                  <a:pt x="2987" y="1762"/>
                </a:lnTo>
                <a:lnTo>
                  <a:pt x="2977" y="1805"/>
                </a:lnTo>
                <a:lnTo>
                  <a:pt x="2970" y="1850"/>
                </a:lnTo>
                <a:lnTo>
                  <a:pt x="2961" y="1895"/>
                </a:lnTo>
                <a:lnTo>
                  <a:pt x="2953" y="1939"/>
                </a:lnTo>
                <a:lnTo>
                  <a:pt x="2988" y="1956"/>
                </a:lnTo>
                <a:lnTo>
                  <a:pt x="3026" y="1970"/>
                </a:lnTo>
                <a:lnTo>
                  <a:pt x="3068" y="1979"/>
                </a:lnTo>
                <a:lnTo>
                  <a:pt x="3113" y="1985"/>
                </a:lnTo>
                <a:lnTo>
                  <a:pt x="3106" y="2025"/>
                </a:lnTo>
                <a:lnTo>
                  <a:pt x="3095" y="2062"/>
                </a:lnTo>
                <a:lnTo>
                  <a:pt x="3083" y="2097"/>
                </a:lnTo>
                <a:lnTo>
                  <a:pt x="3070" y="2131"/>
                </a:lnTo>
                <a:lnTo>
                  <a:pt x="3056" y="2166"/>
                </a:lnTo>
                <a:lnTo>
                  <a:pt x="3044" y="2201"/>
                </a:lnTo>
                <a:lnTo>
                  <a:pt x="3033" y="2237"/>
                </a:lnTo>
                <a:lnTo>
                  <a:pt x="2997" y="2227"/>
                </a:lnTo>
                <a:lnTo>
                  <a:pt x="2963" y="2216"/>
                </a:lnTo>
                <a:lnTo>
                  <a:pt x="2932" y="2201"/>
                </a:lnTo>
                <a:lnTo>
                  <a:pt x="2902" y="2185"/>
                </a:lnTo>
                <a:lnTo>
                  <a:pt x="2872" y="2168"/>
                </a:lnTo>
                <a:lnTo>
                  <a:pt x="2852" y="2200"/>
                </a:lnTo>
                <a:lnTo>
                  <a:pt x="2833" y="2233"/>
                </a:lnTo>
                <a:lnTo>
                  <a:pt x="2816" y="2268"/>
                </a:lnTo>
                <a:lnTo>
                  <a:pt x="2799" y="2301"/>
                </a:lnTo>
                <a:lnTo>
                  <a:pt x="2778" y="2334"/>
                </a:lnTo>
                <a:lnTo>
                  <a:pt x="2756" y="2364"/>
                </a:lnTo>
                <a:lnTo>
                  <a:pt x="2801" y="2397"/>
                </a:lnTo>
                <a:lnTo>
                  <a:pt x="2846" y="2427"/>
                </a:lnTo>
                <a:lnTo>
                  <a:pt x="2895" y="2455"/>
                </a:lnTo>
                <a:lnTo>
                  <a:pt x="2870" y="2504"/>
                </a:lnTo>
                <a:lnTo>
                  <a:pt x="2842" y="2548"/>
                </a:lnTo>
                <a:lnTo>
                  <a:pt x="2809" y="2588"/>
                </a:lnTo>
                <a:lnTo>
                  <a:pt x="2773" y="2626"/>
                </a:lnTo>
                <a:lnTo>
                  <a:pt x="2734" y="2661"/>
                </a:lnTo>
                <a:lnTo>
                  <a:pt x="2713" y="2654"/>
                </a:lnTo>
                <a:lnTo>
                  <a:pt x="2696" y="2642"/>
                </a:lnTo>
                <a:lnTo>
                  <a:pt x="2681" y="2629"/>
                </a:lnTo>
                <a:lnTo>
                  <a:pt x="2668" y="2614"/>
                </a:lnTo>
                <a:lnTo>
                  <a:pt x="2654" y="2599"/>
                </a:lnTo>
                <a:lnTo>
                  <a:pt x="2640" y="2583"/>
                </a:lnTo>
                <a:lnTo>
                  <a:pt x="2625" y="2571"/>
                </a:lnTo>
                <a:lnTo>
                  <a:pt x="2607" y="2559"/>
                </a:lnTo>
                <a:lnTo>
                  <a:pt x="2583" y="2579"/>
                </a:lnTo>
                <a:lnTo>
                  <a:pt x="2561" y="2600"/>
                </a:lnTo>
                <a:lnTo>
                  <a:pt x="2539" y="2622"/>
                </a:lnTo>
                <a:lnTo>
                  <a:pt x="2515" y="2643"/>
                </a:lnTo>
                <a:lnTo>
                  <a:pt x="2491" y="2663"/>
                </a:lnTo>
                <a:lnTo>
                  <a:pt x="2465" y="2681"/>
                </a:lnTo>
                <a:lnTo>
                  <a:pt x="2435" y="2696"/>
                </a:lnTo>
                <a:lnTo>
                  <a:pt x="2449" y="2719"/>
                </a:lnTo>
                <a:lnTo>
                  <a:pt x="2465" y="2739"/>
                </a:lnTo>
                <a:lnTo>
                  <a:pt x="2482" y="2759"/>
                </a:lnTo>
                <a:lnTo>
                  <a:pt x="2498" y="2778"/>
                </a:lnTo>
                <a:lnTo>
                  <a:pt x="2514" y="2798"/>
                </a:lnTo>
                <a:lnTo>
                  <a:pt x="2528" y="2821"/>
                </a:lnTo>
                <a:lnTo>
                  <a:pt x="2539" y="2845"/>
                </a:lnTo>
                <a:lnTo>
                  <a:pt x="2503" y="2870"/>
                </a:lnTo>
                <a:lnTo>
                  <a:pt x="2467" y="2896"/>
                </a:lnTo>
                <a:lnTo>
                  <a:pt x="2430" y="2920"/>
                </a:lnTo>
                <a:lnTo>
                  <a:pt x="2392" y="2943"/>
                </a:lnTo>
                <a:lnTo>
                  <a:pt x="2353" y="2965"/>
                </a:lnTo>
                <a:lnTo>
                  <a:pt x="2309" y="2983"/>
                </a:lnTo>
                <a:lnTo>
                  <a:pt x="2299" y="2950"/>
                </a:lnTo>
                <a:lnTo>
                  <a:pt x="2285" y="2921"/>
                </a:lnTo>
                <a:lnTo>
                  <a:pt x="2269" y="2892"/>
                </a:lnTo>
                <a:lnTo>
                  <a:pt x="2254" y="2864"/>
                </a:lnTo>
                <a:lnTo>
                  <a:pt x="2240" y="2834"/>
                </a:lnTo>
                <a:lnTo>
                  <a:pt x="2209" y="2844"/>
                </a:lnTo>
                <a:lnTo>
                  <a:pt x="2180" y="2857"/>
                </a:lnTo>
                <a:lnTo>
                  <a:pt x="2153" y="2870"/>
                </a:lnTo>
                <a:lnTo>
                  <a:pt x="2126" y="2884"/>
                </a:lnTo>
                <a:lnTo>
                  <a:pt x="2097" y="2896"/>
                </a:lnTo>
                <a:lnTo>
                  <a:pt x="2067" y="2907"/>
                </a:lnTo>
                <a:lnTo>
                  <a:pt x="2034" y="2915"/>
                </a:lnTo>
                <a:lnTo>
                  <a:pt x="2038" y="2942"/>
                </a:lnTo>
                <a:lnTo>
                  <a:pt x="2044" y="2966"/>
                </a:lnTo>
                <a:lnTo>
                  <a:pt x="2053" y="2990"/>
                </a:lnTo>
                <a:lnTo>
                  <a:pt x="2061" y="3012"/>
                </a:lnTo>
                <a:lnTo>
                  <a:pt x="2070" y="3035"/>
                </a:lnTo>
                <a:lnTo>
                  <a:pt x="2076" y="3059"/>
                </a:lnTo>
                <a:lnTo>
                  <a:pt x="2080" y="3087"/>
                </a:lnTo>
                <a:lnTo>
                  <a:pt x="2040" y="3097"/>
                </a:lnTo>
                <a:lnTo>
                  <a:pt x="1999" y="3109"/>
                </a:lnTo>
                <a:lnTo>
                  <a:pt x="1959" y="3120"/>
                </a:lnTo>
                <a:lnTo>
                  <a:pt x="1916" y="3130"/>
                </a:lnTo>
                <a:lnTo>
                  <a:pt x="1873" y="3138"/>
                </a:lnTo>
                <a:lnTo>
                  <a:pt x="1827" y="3144"/>
                </a:lnTo>
                <a:lnTo>
                  <a:pt x="1817" y="3108"/>
                </a:lnTo>
                <a:lnTo>
                  <a:pt x="1811" y="3069"/>
                </a:lnTo>
                <a:lnTo>
                  <a:pt x="1806" y="3026"/>
                </a:lnTo>
                <a:lnTo>
                  <a:pt x="1804" y="2983"/>
                </a:lnTo>
                <a:lnTo>
                  <a:pt x="1773" y="2982"/>
                </a:lnTo>
                <a:lnTo>
                  <a:pt x="1743" y="2983"/>
                </a:lnTo>
                <a:lnTo>
                  <a:pt x="1716" y="2985"/>
                </a:lnTo>
                <a:lnTo>
                  <a:pt x="1689" y="2988"/>
                </a:lnTo>
                <a:lnTo>
                  <a:pt x="1663" y="2993"/>
                </a:lnTo>
                <a:lnTo>
                  <a:pt x="1635" y="2995"/>
                </a:lnTo>
                <a:lnTo>
                  <a:pt x="1606" y="2996"/>
                </a:lnTo>
                <a:lnTo>
                  <a:pt x="1575" y="2995"/>
                </a:lnTo>
                <a:lnTo>
                  <a:pt x="1573" y="3017"/>
                </a:lnTo>
                <a:lnTo>
                  <a:pt x="1574" y="3040"/>
                </a:lnTo>
                <a:lnTo>
                  <a:pt x="1574" y="3063"/>
                </a:lnTo>
                <a:lnTo>
                  <a:pt x="1575" y="3088"/>
                </a:lnTo>
                <a:lnTo>
                  <a:pt x="1575" y="3111"/>
                </a:lnTo>
                <a:lnTo>
                  <a:pt x="1574" y="3132"/>
                </a:lnTo>
                <a:lnTo>
                  <a:pt x="1570" y="3151"/>
                </a:lnTo>
                <a:lnTo>
                  <a:pt x="1562" y="3167"/>
                </a:lnTo>
                <a:lnTo>
                  <a:pt x="1510" y="3165"/>
                </a:lnTo>
                <a:lnTo>
                  <a:pt x="1459" y="3159"/>
                </a:lnTo>
                <a:lnTo>
                  <a:pt x="1410" y="3153"/>
                </a:lnTo>
                <a:lnTo>
                  <a:pt x="1361" y="3148"/>
                </a:lnTo>
                <a:lnTo>
                  <a:pt x="1310" y="3144"/>
                </a:lnTo>
                <a:lnTo>
                  <a:pt x="1311" y="3108"/>
                </a:lnTo>
                <a:lnTo>
                  <a:pt x="1315" y="3075"/>
                </a:lnTo>
                <a:lnTo>
                  <a:pt x="1321" y="3044"/>
                </a:lnTo>
                <a:lnTo>
                  <a:pt x="1327" y="3014"/>
                </a:lnTo>
                <a:lnTo>
                  <a:pt x="1333" y="2983"/>
                </a:lnTo>
                <a:lnTo>
                  <a:pt x="1313" y="2973"/>
                </a:lnTo>
                <a:lnTo>
                  <a:pt x="1291" y="2964"/>
                </a:lnTo>
                <a:lnTo>
                  <a:pt x="1267" y="2959"/>
                </a:lnTo>
                <a:lnTo>
                  <a:pt x="1240" y="2954"/>
                </a:lnTo>
                <a:lnTo>
                  <a:pt x="1215" y="2948"/>
                </a:lnTo>
                <a:lnTo>
                  <a:pt x="1191" y="2942"/>
                </a:lnTo>
                <a:lnTo>
                  <a:pt x="1166" y="2936"/>
                </a:lnTo>
                <a:lnTo>
                  <a:pt x="1145" y="2926"/>
                </a:lnTo>
                <a:lnTo>
                  <a:pt x="1127" y="2915"/>
                </a:lnTo>
                <a:lnTo>
                  <a:pt x="1113" y="2930"/>
                </a:lnTo>
                <a:lnTo>
                  <a:pt x="1103" y="2948"/>
                </a:lnTo>
                <a:lnTo>
                  <a:pt x="1094" y="2968"/>
                </a:lnTo>
                <a:lnTo>
                  <a:pt x="1087" y="2990"/>
                </a:lnTo>
                <a:lnTo>
                  <a:pt x="1080" y="3012"/>
                </a:lnTo>
                <a:lnTo>
                  <a:pt x="1073" y="3034"/>
                </a:lnTo>
                <a:lnTo>
                  <a:pt x="1066" y="3055"/>
                </a:lnTo>
                <a:lnTo>
                  <a:pt x="1057" y="3075"/>
                </a:lnTo>
                <a:lnTo>
                  <a:pt x="1007" y="3057"/>
                </a:lnTo>
                <a:lnTo>
                  <a:pt x="958" y="3037"/>
                </a:lnTo>
                <a:lnTo>
                  <a:pt x="911" y="3015"/>
                </a:lnTo>
                <a:lnTo>
                  <a:pt x="863" y="2993"/>
                </a:lnTo>
                <a:lnTo>
                  <a:pt x="816" y="2972"/>
                </a:lnTo>
                <a:lnTo>
                  <a:pt x="824" y="2946"/>
                </a:lnTo>
                <a:lnTo>
                  <a:pt x="836" y="2923"/>
                </a:lnTo>
                <a:lnTo>
                  <a:pt x="849" y="2901"/>
                </a:lnTo>
                <a:lnTo>
                  <a:pt x="862" y="2880"/>
                </a:lnTo>
                <a:lnTo>
                  <a:pt x="875" y="2858"/>
                </a:lnTo>
                <a:lnTo>
                  <a:pt x="885" y="2834"/>
                </a:lnTo>
                <a:lnTo>
                  <a:pt x="873" y="2815"/>
                </a:lnTo>
                <a:lnTo>
                  <a:pt x="858" y="2798"/>
                </a:lnTo>
                <a:lnTo>
                  <a:pt x="841" y="2785"/>
                </a:lnTo>
                <a:lnTo>
                  <a:pt x="822" y="2773"/>
                </a:lnTo>
                <a:lnTo>
                  <a:pt x="802" y="2762"/>
                </a:lnTo>
                <a:lnTo>
                  <a:pt x="782" y="2751"/>
                </a:lnTo>
                <a:lnTo>
                  <a:pt x="763" y="2739"/>
                </a:lnTo>
                <a:lnTo>
                  <a:pt x="744" y="2728"/>
                </a:lnTo>
                <a:lnTo>
                  <a:pt x="727" y="2713"/>
                </a:lnTo>
                <a:lnTo>
                  <a:pt x="713" y="2696"/>
                </a:lnTo>
                <a:lnTo>
                  <a:pt x="688" y="2717"/>
                </a:lnTo>
                <a:lnTo>
                  <a:pt x="666" y="2742"/>
                </a:lnTo>
                <a:lnTo>
                  <a:pt x="645" y="2767"/>
                </a:lnTo>
                <a:lnTo>
                  <a:pt x="627" y="2794"/>
                </a:lnTo>
                <a:lnTo>
                  <a:pt x="610" y="2822"/>
                </a:lnTo>
                <a:lnTo>
                  <a:pt x="556" y="2784"/>
                </a:lnTo>
                <a:lnTo>
                  <a:pt x="506" y="2743"/>
                </a:lnTo>
                <a:lnTo>
                  <a:pt x="458" y="2698"/>
                </a:lnTo>
                <a:lnTo>
                  <a:pt x="414" y="2651"/>
                </a:lnTo>
                <a:lnTo>
                  <a:pt x="427" y="2631"/>
                </a:lnTo>
                <a:lnTo>
                  <a:pt x="442" y="2612"/>
                </a:lnTo>
                <a:lnTo>
                  <a:pt x="458" y="2596"/>
                </a:lnTo>
                <a:lnTo>
                  <a:pt x="476" y="2581"/>
                </a:lnTo>
                <a:lnTo>
                  <a:pt x="494" y="2566"/>
                </a:lnTo>
                <a:lnTo>
                  <a:pt x="512" y="2552"/>
                </a:lnTo>
                <a:lnTo>
                  <a:pt x="529" y="2536"/>
                </a:lnTo>
                <a:lnTo>
                  <a:pt x="500" y="2501"/>
                </a:lnTo>
                <a:lnTo>
                  <a:pt x="471" y="2465"/>
                </a:lnTo>
                <a:lnTo>
                  <a:pt x="443" y="2429"/>
                </a:lnTo>
                <a:lnTo>
                  <a:pt x="415" y="2392"/>
                </a:lnTo>
                <a:lnTo>
                  <a:pt x="391" y="2352"/>
                </a:lnTo>
                <a:lnTo>
                  <a:pt x="371" y="2365"/>
                </a:lnTo>
                <a:lnTo>
                  <a:pt x="352" y="2377"/>
                </a:lnTo>
                <a:lnTo>
                  <a:pt x="333" y="2392"/>
                </a:lnTo>
                <a:lnTo>
                  <a:pt x="313" y="2405"/>
                </a:lnTo>
                <a:lnTo>
                  <a:pt x="292" y="2416"/>
                </a:lnTo>
                <a:lnTo>
                  <a:pt x="268" y="2426"/>
                </a:lnTo>
                <a:lnTo>
                  <a:pt x="242" y="2432"/>
                </a:lnTo>
                <a:lnTo>
                  <a:pt x="213" y="2377"/>
                </a:lnTo>
                <a:lnTo>
                  <a:pt x="184" y="2325"/>
                </a:lnTo>
                <a:lnTo>
                  <a:pt x="154" y="2270"/>
                </a:lnTo>
                <a:lnTo>
                  <a:pt x="127" y="2215"/>
                </a:lnTo>
                <a:lnTo>
                  <a:pt x="152" y="2196"/>
                </a:lnTo>
                <a:lnTo>
                  <a:pt x="181" y="2181"/>
                </a:lnTo>
                <a:lnTo>
                  <a:pt x="211" y="2168"/>
                </a:lnTo>
                <a:lnTo>
                  <a:pt x="244" y="2157"/>
                </a:lnTo>
                <a:lnTo>
                  <a:pt x="277" y="2146"/>
                </a:lnTo>
                <a:lnTo>
                  <a:pt x="262" y="2112"/>
                </a:lnTo>
                <a:lnTo>
                  <a:pt x="248" y="2079"/>
                </a:lnTo>
                <a:lnTo>
                  <a:pt x="234" y="2044"/>
                </a:lnTo>
                <a:lnTo>
                  <a:pt x="223" y="2007"/>
                </a:lnTo>
                <a:lnTo>
                  <a:pt x="214" y="1969"/>
                </a:lnTo>
                <a:lnTo>
                  <a:pt x="208" y="1928"/>
                </a:lnTo>
                <a:lnTo>
                  <a:pt x="178" y="1932"/>
                </a:lnTo>
                <a:lnTo>
                  <a:pt x="152" y="1937"/>
                </a:lnTo>
                <a:lnTo>
                  <a:pt x="127" y="1945"/>
                </a:lnTo>
                <a:lnTo>
                  <a:pt x="101" y="1952"/>
                </a:lnTo>
                <a:lnTo>
                  <a:pt x="75" y="1958"/>
                </a:lnTo>
                <a:lnTo>
                  <a:pt x="46" y="1962"/>
                </a:lnTo>
                <a:lnTo>
                  <a:pt x="39" y="1936"/>
                </a:lnTo>
                <a:lnTo>
                  <a:pt x="32" y="1908"/>
                </a:lnTo>
                <a:lnTo>
                  <a:pt x="25" y="1877"/>
                </a:lnTo>
                <a:lnTo>
                  <a:pt x="19" y="1845"/>
                </a:lnTo>
                <a:lnTo>
                  <a:pt x="14" y="1813"/>
                </a:lnTo>
                <a:lnTo>
                  <a:pt x="11" y="1781"/>
                </a:lnTo>
                <a:lnTo>
                  <a:pt x="8" y="1751"/>
                </a:lnTo>
                <a:lnTo>
                  <a:pt x="9" y="1723"/>
                </a:lnTo>
                <a:lnTo>
                  <a:pt x="12" y="1699"/>
                </a:lnTo>
                <a:lnTo>
                  <a:pt x="39" y="1699"/>
                </a:lnTo>
                <a:lnTo>
                  <a:pt x="67" y="1699"/>
                </a:lnTo>
                <a:lnTo>
                  <a:pt x="93" y="1698"/>
                </a:lnTo>
                <a:lnTo>
                  <a:pt x="118" y="1697"/>
                </a:lnTo>
                <a:lnTo>
                  <a:pt x="142" y="1692"/>
                </a:lnTo>
                <a:lnTo>
                  <a:pt x="162" y="1686"/>
                </a:lnTo>
                <a:lnTo>
                  <a:pt x="162" y="1457"/>
                </a:lnTo>
                <a:lnTo>
                  <a:pt x="131" y="1458"/>
                </a:lnTo>
                <a:lnTo>
                  <a:pt x="103" y="1458"/>
                </a:lnTo>
                <a:lnTo>
                  <a:pt x="77" y="1456"/>
                </a:lnTo>
                <a:lnTo>
                  <a:pt x="52" y="1453"/>
                </a:lnTo>
                <a:lnTo>
                  <a:pt x="26" y="1449"/>
                </a:lnTo>
                <a:lnTo>
                  <a:pt x="0" y="1446"/>
                </a:lnTo>
                <a:lnTo>
                  <a:pt x="11" y="1396"/>
                </a:lnTo>
                <a:lnTo>
                  <a:pt x="18" y="1344"/>
                </a:lnTo>
                <a:lnTo>
                  <a:pt x="26" y="1292"/>
                </a:lnTo>
                <a:lnTo>
                  <a:pt x="36" y="1242"/>
                </a:lnTo>
                <a:lnTo>
                  <a:pt x="46" y="1194"/>
                </a:lnTo>
                <a:lnTo>
                  <a:pt x="69" y="1193"/>
                </a:lnTo>
                <a:lnTo>
                  <a:pt x="89" y="1195"/>
                </a:lnTo>
                <a:lnTo>
                  <a:pt x="106" y="1198"/>
                </a:lnTo>
                <a:lnTo>
                  <a:pt x="122" y="1204"/>
                </a:lnTo>
                <a:lnTo>
                  <a:pt x="139" y="1209"/>
                </a:lnTo>
                <a:lnTo>
                  <a:pt x="156" y="1213"/>
                </a:lnTo>
                <a:lnTo>
                  <a:pt x="174" y="1215"/>
                </a:lnTo>
                <a:lnTo>
                  <a:pt x="195" y="1216"/>
                </a:lnTo>
                <a:lnTo>
                  <a:pt x="208" y="1194"/>
                </a:lnTo>
                <a:lnTo>
                  <a:pt x="219" y="1170"/>
                </a:lnTo>
                <a:lnTo>
                  <a:pt x="227" y="1144"/>
                </a:lnTo>
                <a:lnTo>
                  <a:pt x="234" y="1117"/>
                </a:lnTo>
                <a:lnTo>
                  <a:pt x="242" y="1091"/>
                </a:lnTo>
                <a:lnTo>
                  <a:pt x="251" y="1065"/>
                </a:lnTo>
                <a:lnTo>
                  <a:pt x="262" y="1042"/>
                </a:lnTo>
                <a:lnTo>
                  <a:pt x="277" y="1021"/>
                </a:lnTo>
                <a:lnTo>
                  <a:pt x="262" y="1005"/>
                </a:lnTo>
                <a:lnTo>
                  <a:pt x="245" y="994"/>
                </a:lnTo>
                <a:lnTo>
                  <a:pt x="226" y="983"/>
                </a:lnTo>
                <a:lnTo>
                  <a:pt x="204" y="975"/>
                </a:lnTo>
                <a:lnTo>
                  <a:pt x="183" y="967"/>
                </a:lnTo>
                <a:lnTo>
                  <a:pt x="161" y="960"/>
                </a:lnTo>
                <a:lnTo>
                  <a:pt x="138" y="953"/>
                </a:lnTo>
                <a:lnTo>
                  <a:pt x="146" y="920"/>
                </a:lnTo>
                <a:lnTo>
                  <a:pt x="156" y="891"/>
                </a:lnTo>
                <a:lnTo>
                  <a:pt x="169" y="864"/>
                </a:lnTo>
                <a:lnTo>
                  <a:pt x="183" y="839"/>
                </a:lnTo>
                <a:lnTo>
                  <a:pt x="199" y="814"/>
                </a:lnTo>
                <a:lnTo>
                  <a:pt x="213" y="790"/>
                </a:lnTo>
                <a:lnTo>
                  <a:pt x="228" y="765"/>
                </a:lnTo>
                <a:lnTo>
                  <a:pt x="241" y="739"/>
                </a:lnTo>
                <a:lnTo>
                  <a:pt x="253" y="711"/>
                </a:lnTo>
                <a:lnTo>
                  <a:pt x="277" y="723"/>
                </a:lnTo>
                <a:lnTo>
                  <a:pt x="300" y="738"/>
                </a:lnTo>
                <a:lnTo>
                  <a:pt x="321" y="753"/>
                </a:lnTo>
                <a:lnTo>
                  <a:pt x="343" y="767"/>
                </a:lnTo>
                <a:lnTo>
                  <a:pt x="367" y="780"/>
                </a:lnTo>
                <a:lnTo>
                  <a:pt x="391" y="792"/>
                </a:lnTo>
                <a:lnTo>
                  <a:pt x="436" y="732"/>
                </a:lnTo>
                <a:lnTo>
                  <a:pt x="482" y="675"/>
                </a:lnTo>
                <a:lnTo>
                  <a:pt x="529" y="620"/>
                </a:lnTo>
                <a:lnTo>
                  <a:pt x="518" y="601"/>
                </a:lnTo>
                <a:lnTo>
                  <a:pt x="504" y="586"/>
                </a:lnTo>
                <a:lnTo>
                  <a:pt x="487" y="573"/>
                </a:lnTo>
                <a:lnTo>
                  <a:pt x="470" y="560"/>
                </a:lnTo>
                <a:lnTo>
                  <a:pt x="454" y="547"/>
                </a:lnTo>
                <a:lnTo>
                  <a:pt x="438" y="532"/>
                </a:lnTo>
                <a:lnTo>
                  <a:pt x="426" y="517"/>
                </a:lnTo>
                <a:lnTo>
                  <a:pt x="440" y="490"/>
                </a:lnTo>
                <a:lnTo>
                  <a:pt x="458" y="468"/>
                </a:lnTo>
                <a:lnTo>
                  <a:pt x="479" y="447"/>
                </a:lnTo>
                <a:lnTo>
                  <a:pt x="501" y="428"/>
                </a:lnTo>
                <a:lnTo>
                  <a:pt x="523" y="409"/>
                </a:lnTo>
                <a:lnTo>
                  <a:pt x="546" y="391"/>
                </a:lnTo>
                <a:lnTo>
                  <a:pt x="568" y="373"/>
                </a:lnTo>
                <a:lnTo>
                  <a:pt x="589" y="353"/>
                </a:lnTo>
                <a:lnTo>
                  <a:pt x="610" y="332"/>
                </a:lnTo>
                <a:lnTo>
                  <a:pt x="629" y="348"/>
                </a:lnTo>
                <a:lnTo>
                  <a:pt x="645" y="366"/>
                </a:lnTo>
                <a:lnTo>
                  <a:pt x="660" y="386"/>
                </a:lnTo>
                <a:lnTo>
                  <a:pt x="674" y="407"/>
                </a:lnTo>
                <a:lnTo>
                  <a:pt x="688" y="427"/>
                </a:lnTo>
                <a:lnTo>
                  <a:pt x="701" y="447"/>
                </a:lnTo>
                <a:lnTo>
                  <a:pt x="733" y="434"/>
                </a:lnTo>
                <a:lnTo>
                  <a:pt x="762" y="418"/>
                </a:lnTo>
                <a:lnTo>
                  <a:pt x="788" y="401"/>
                </a:lnTo>
                <a:lnTo>
                  <a:pt x="813" y="382"/>
                </a:lnTo>
                <a:lnTo>
                  <a:pt x="840" y="364"/>
                </a:lnTo>
                <a:lnTo>
                  <a:pt x="867" y="347"/>
                </a:lnTo>
                <a:lnTo>
                  <a:pt x="897" y="332"/>
                </a:lnTo>
                <a:lnTo>
                  <a:pt x="888" y="309"/>
                </a:lnTo>
                <a:lnTo>
                  <a:pt x="879" y="285"/>
                </a:lnTo>
                <a:lnTo>
                  <a:pt x="869" y="262"/>
                </a:lnTo>
                <a:lnTo>
                  <a:pt x="858" y="241"/>
                </a:lnTo>
                <a:lnTo>
                  <a:pt x="844" y="222"/>
                </a:lnTo>
                <a:lnTo>
                  <a:pt x="828" y="206"/>
                </a:lnTo>
                <a:lnTo>
                  <a:pt x="862" y="179"/>
                </a:lnTo>
                <a:lnTo>
                  <a:pt x="900" y="156"/>
                </a:lnTo>
                <a:lnTo>
                  <a:pt x="941" y="136"/>
                </a:lnTo>
                <a:lnTo>
                  <a:pt x="985" y="119"/>
                </a:lnTo>
                <a:lnTo>
                  <a:pt x="1031" y="104"/>
                </a:lnTo>
                <a:lnTo>
                  <a:pt x="1081" y="91"/>
                </a:lnTo>
                <a:lnTo>
                  <a:pt x="1083" y="114"/>
                </a:lnTo>
                <a:lnTo>
                  <a:pt x="1087" y="133"/>
                </a:lnTo>
                <a:lnTo>
                  <a:pt x="1094" y="151"/>
                </a:lnTo>
                <a:lnTo>
                  <a:pt x="1102" y="169"/>
                </a:lnTo>
                <a:lnTo>
                  <a:pt x="1108" y="187"/>
                </a:lnTo>
                <a:lnTo>
                  <a:pt x="1113" y="206"/>
                </a:lnTo>
                <a:lnTo>
                  <a:pt x="1116" y="230"/>
                </a:lnTo>
                <a:lnTo>
                  <a:pt x="1146" y="226"/>
                </a:lnTo>
                <a:lnTo>
                  <a:pt x="1175" y="220"/>
                </a:lnTo>
                <a:lnTo>
                  <a:pt x="1201" y="213"/>
                </a:lnTo>
                <a:lnTo>
                  <a:pt x="1228" y="204"/>
                </a:lnTo>
                <a:lnTo>
                  <a:pt x="1254" y="196"/>
                </a:lnTo>
                <a:lnTo>
                  <a:pt x="1281" y="189"/>
                </a:lnTo>
                <a:lnTo>
                  <a:pt x="1312" y="185"/>
                </a:lnTo>
                <a:lnTo>
                  <a:pt x="1345" y="183"/>
                </a:lnTo>
                <a:lnTo>
                  <a:pt x="1343" y="156"/>
                </a:lnTo>
                <a:lnTo>
                  <a:pt x="1338" y="129"/>
                </a:lnTo>
                <a:lnTo>
                  <a:pt x="1333" y="104"/>
                </a:lnTo>
                <a:lnTo>
                  <a:pt x="1328" y="78"/>
                </a:lnTo>
                <a:lnTo>
                  <a:pt x="1324" y="51"/>
                </a:lnTo>
                <a:lnTo>
                  <a:pt x="1322" y="23"/>
                </a:lnTo>
                <a:lnTo>
                  <a:pt x="1353" y="21"/>
                </a:lnTo>
                <a:lnTo>
                  <a:pt x="1387" y="16"/>
                </a:lnTo>
                <a:lnTo>
                  <a:pt x="1421" y="12"/>
                </a:lnTo>
                <a:lnTo>
                  <a:pt x="1456" y="7"/>
                </a:lnTo>
                <a:lnTo>
                  <a:pt x="1490" y="3"/>
                </a:lnTo>
                <a:lnTo>
                  <a:pt x="1524" y="0"/>
                </a:lnTo>
                <a:close/>
              </a:path>
            </a:pathLst>
          </a:custGeom>
          <a:solidFill>
            <a:schemeClr val="bg1">
              <a:lumMod val="85000"/>
            </a:schemeClr>
          </a:solidFill>
          <a:ln>
            <a:noFill/>
            <a:headEnd/>
            <a:tailEnd/>
          </a:ln>
          <a:effectLst/>
        </p:spPr>
        <p:style>
          <a:lnRef idx="1">
            <a:schemeClr val="accent2"/>
          </a:lnRef>
          <a:fillRef idx="3">
            <a:schemeClr val="accent2"/>
          </a:fillRef>
          <a:effectRef idx="2">
            <a:schemeClr val="accent2"/>
          </a:effectRef>
          <a:fontRef idx="minor">
            <a:schemeClr val="lt1"/>
          </a:fontRef>
        </p:style>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Oval 34"/>
          <p:cNvSpPr/>
          <p:nvPr/>
        </p:nvSpPr>
        <p:spPr>
          <a:xfrm>
            <a:off x="4293992" y="1431540"/>
            <a:ext cx="646176" cy="644169"/>
          </a:xfrm>
          <a:prstGeom prst="ellipse">
            <a:avLst/>
          </a:prstGeom>
          <a:solidFill>
            <a:schemeClr val="bg1"/>
          </a:solidFill>
          <a:ln>
            <a:noFill/>
          </a:ln>
          <a:effectLst>
            <a:innerShdw blurRad="63500" dist="50800" dir="13500000">
              <a:schemeClr val="bg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031" name="Group 1030"/>
          <p:cNvGrpSpPr/>
          <p:nvPr/>
        </p:nvGrpSpPr>
        <p:grpSpPr>
          <a:xfrm>
            <a:off x="4400716" y="1578500"/>
            <a:ext cx="462747" cy="321665"/>
            <a:chOff x="-3068638" y="3238501"/>
            <a:chExt cx="1409700" cy="1136650"/>
          </a:xfrm>
          <a:solidFill>
            <a:srgbClr val="00548E"/>
          </a:solidFill>
        </p:grpSpPr>
        <p:sp>
          <p:nvSpPr>
            <p:cNvPr id="85" name="Freeform 10"/>
            <p:cNvSpPr>
              <a:spLocks/>
            </p:cNvSpPr>
            <p:nvPr/>
          </p:nvSpPr>
          <p:spPr bwMode="auto">
            <a:xfrm>
              <a:off x="-3022601" y="4230688"/>
              <a:ext cx="146050" cy="144463"/>
            </a:xfrm>
            <a:custGeom>
              <a:avLst/>
              <a:gdLst>
                <a:gd name="T0" fmla="*/ 182 w 364"/>
                <a:gd name="T1" fmla="*/ 0 h 364"/>
                <a:gd name="T2" fmla="*/ 214 w 364"/>
                <a:gd name="T3" fmla="*/ 2 h 364"/>
                <a:gd name="T4" fmla="*/ 246 w 364"/>
                <a:gd name="T5" fmla="*/ 10 h 364"/>
                <a:gd name="T6" fmla="*/ 274 w 364"/>
                <a:gd name="T7" fmla="*/ 24 h 364"/>
                <a:gd name="T8" fmla="*/ 300 w 364"/>
                <a:gd name="T9" fmla="*/ 43 h 364"/>
                <a:gd name="T10" fmla="*/ 321 w 364"/>
                <a:gd name="T11" fmla="*/ 64 h 364"/>
                <a:gd name="T12" fmla="*/ 340 w 364"/>
                <a:gd name="T13" fmla="*/ 90 h 364"/>
                <a:gd name="T14" fmla="*/ 354 w 364"/>
                <a:gd name="T15" fmla="*/ 118 h 364"/>
                <a:gd name="T16" fmla="*/ 361 w 364"/>
                <a:gd name="T17" fmla="*/ 149 h 364"/>
                <a:gd name="T18" fmla="*/ 364 w 364"/>
                <a:gd name="T19" fmla="*/ 182 h 364"/>
                <a:gd name="T20" fmla="*/ 361 w 364"/>
                <a:gd name="T21" fmla="*/ 214 h 364"/>
                <a:gd name="T22" fmla="*/ 354 w 364"/>
                <a:gd name="T23" fmla="*/ 245 h 364"/>
                <a:gd name="T24" fmla="*/ 340 w 364"/>
                <a:gd name="T25" fmla="*/ 274 h 364"/>
                <a:gd name="T26" fmla="*/ 321 w 364"/>
                <a:gd name="T27" fmla="*/ 299 h 364"/>
                <a:gd name="T28" fmla="*/ 300 w 364"/>
                <a:gd name="T29" fmla="*/ 321 h 364"/>
                <a:gd name="T30" fmla="*/ 274 w 364"/>
                <a:gd name="T31" fmla="*/ 339 h 364"/>
                <a:gd name="T32" fmla="*/ 246 w 364"/>
                <a:gd name="T33" fmla="*/ 353 h 364"/>
                <a:gd name="T34" fmla="*/ 214 w 364"/>
                <a:gd name="T35" fmla="*/ 362 h 364"/>
                <a:gd name="T36" fmla="*/ 182 w 364"/>
                <a:gd name="T37" fmla="*/ 364 h 364"/>
                <a:gd name="T38" fmla="*/ 150 w 364"/>
                <a:gd name="T39" fmla="*/ 362 h 364"/>
                <a:gd name="T40" fmla="*/ 118 w 364"/>
                <a:gd name="T41" fmla="*/ 353 h 364"/>
                <a:gd name="T42" fmla="*/ 90 w 364"/>
                <a:gd name="T43" fmla="*/ 339 h 364"/>
                <a:gd name="T44" fmla="*/ 64 w 364"/>
                <a:gd name="T45" fmla="*/ 321 h 364"/>
                <a:gd name="T46" fmla="*/ 42 w 364"/>
                <a:gd name="T47" fmla="*/ 299 h 364"/>
                <a:gd name="T48" fmla="*/ 24 w 364"/>
                <a:gd name="T49" fmla="*/ 274 h 364"/>
                <a:gd name="T50" fmla="*/ 10 w 364"/>
                <a:gd name="T51" fmla="*/ 245 h 364"/>
                <a:gd name="T52" fmla="*/ 2 w 364"/>
                <a:gd name="T53" fmla="*/ 214 h 364"/>
                <a:gd name="T54" fmla="*/ 0 w 364"/>
                <a:gd name="T55" fmla="*/ 182 h 364"/>
                <a:gd name="T56" fmla="*/ 2 w 364"/>
                <a:gd name="T57" fmla="*/ 149 h 364"/>
                <a:gd name="T58" fmla="*/ 10 w 364"/>
                <a:gd name="T59" fmla="*/ 118 h 364"/>
                <a:gd name="T60" fmla="*/ 24 w 364"/>
                <a:gd name="T61" fmla="*/ 90 h 364"/>
                <a:gd name="T62" fmla="*/ 42 w 364"/>
                <a:gd name="T63" fmla="*/ 64 h 364"/>
                <a:gd name="T64" fmla="*/ 64 w 364"/>
                <a:gd name="T65" fmla="*/ 43 h 364"/>
                <a:gd name="T66" fmla="*/ 90 w 364"/>
                <a:gd name="T67" fmla="*/ 24 h 364"/>
                <a:gd name="T68" fmla="*/ 118 w 364"/>
                <a:gd name="T69" fmla="*/ 10 h 364"/>
                <a:gd name="T70" fmla="*/ 150 w 364"/>
                <a:gd name="T71" fmla="*/ 2 h 364"/>
                <a:gd name="T72" fmla="*/ 182 w 364"/>
                <a:gd name="T73"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4" h="364">
                  <a:moveTo>
                    <a:pt x="182" y="0"/>
                  </a:moveTo>
                  <a:lnTo>
                    <a:pt x="214" y="2"/>
                  </a:lnTo>
                  <a:lnTo>
                    <a:pt x="246" y="10"/>
                  </a:lnTo>
                  <a:lnTo>
                    <a:pt x="274" y="24"/>
                  </a:lnTo>
                  <a:lnTo>
                    <a:pt x="300" y="43"/>
                  </a:lnTo>
                  <a:lnTo>
                    <a:pt x="321" y="64"/>
                  </a:lnTo>
                  <a:lnTo>
                    <a:pt x="340" y="90"/>
                  </a:lnTo>
                  <a:lnTo>
                    <a:pt x="354" y="118"/>
                  </a:lnTo>
                  <a:lnTo>
                    <a:pt x="361" y="149"/>
                  </a:lnTo>
                  <a:lnTo>
                    <a:pt x="364" y="182"/>
                  </a:lnTo>
                  <a:lnTo>
                    <a:pt x="361" y="214"/>
                  </a:lnTo>
                  <a:lnTo>
                    <a:pt x="354" y="245"/>
                  </a:lnTo>
                  <a:lnTo>
                    <a:pt x="340" y="274"/>
                  </a:lnTo>
                  <a:lnTo>
                    <a:pt x="321" y="299"/>
                  </a:lnTo>
                  <a:lnTo>
                    <a:pt x="300" y="321"/>
                  </a:lnTo>
                  <a:lnTo>
                    <a:pt x="274" y="339"/>
                  </a:lnTo>
                  <a:lnTo>
                    <a:pt x="246" y="353"/>
                  </a:lnTo>
                  <a:lnTo>
                    <a:pt x="214" y="362"/>
                  </a:lnTo>
                  <a:lnTo>
                    <a:pt x="182" y="364"/>
                  </a:lnTo>
                  <a:lnTo>
                    <a:pt x="150" y="362"/>
                  </a:lnTo>
                  <a:lnTo>
                    <a:pt x="118" y="353"/>
                  </a:lnTo>
                  <a:lnTo>
                    <a:pt x="90" y="339"/>
                  </a:lnTo>
                  <a:lnTo>
                    <a:pt x="64" y="321"/>
                  </a:lnTo>
                  <a:lnTo>
                    <a:pt x="42" y="299"/>
                  </a:lnTo>
                  <a:lnTo>
                    <a:pt x="24" y="274"/>
                  </a:lnTo>
                  <a:lnTo>
                    <a:pt x="10" y="245"/>
                  </a:lnTo>
                  <a:lnTo>
                    <a:pt x="2" y="214"/>
                  </a:lnTo>
                  <a:lnTo>
                    <a:pt x="0" y="182"/>
                  </a:lnTo>
                  <a:lnTo>
                    <a:pt x="2" y="149"/>
                  </a:lnTo>
                  <a:lnTo>
                    <a:pt x="10" y="118"/>
                  </a:lnTo>
                  <a:lnTo>
                    <a:pt x="24" y="90"/>
                  </a:lnTo>
                  <a:lnTo>
                    <a:pt x="42" y="64"/>
                  </a:lnTo>
                  <a:lnTo>
                    <a:pt x="64" y="43"/>
                  </a:lnTo>
                  <a:lnTo>
                    <a:pt x="90" y="24"/>
                  </a:lnTo>
                  <a:lnTo>
                    <a:pt x="118" y="10"/>
                  </a:lnTo>
                  <a:lnTo>
                    <a:pt x="150" y="2"/>
                  </a:lnTo>
                  <a:lnTo>
                    <a:pt x="182"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6" name="Freeform 11"/>
            <p:cNvSpPr>
              <a:spLocks/>
            </p:cNvSpPr>
            <p:nvPr/>
          </p:nvSpPr>
          <p:spPr bwMode="auto">
            <a:xfrm>
              <a:off x="-2185988" y="4230688"/>
              <a:ext cx="146050" cy="144463"/>
            </a:xfrm>
            <a:custGeom>
              <a:avLst/>
              <a:gdLst>
                <a:gd name="T0" fmla="*/ 184 w 366"/>
                <a:gd name="T1" fmla="*/ 0 h 364"/>
                <a:gd name="T2" fmla="*/ 216 w 366"/>
                <a:gd name="T3" fmla="*/ 2 h 364"/>
                <a:gd name="T4" fmla="*/ 247 w 366"/>
                <a:gd name="T5" fmla="*/ 10 h 364"/>
                <a:gd name="T6" fmla="*/ 275 w 366"/>
                <a:gd name="T7" fmla="*/ 24 h 364"/>
                <a:gd name="T8" fmla="*/ 301 w 366"/>
                <a:gd name="T9" fmla="*/ 43 h 364"/>
                <a:gd name="T10" fmla="*/ 323 w 366"/>
                <a:gd name="T11" fmla="*/ 64 h 364"/>
                <a:gd name="T12" fmla="*/ 341 w 366"/>
                <a:gd name="T13" fmla="*/ 90 h 364"/>
                <a:gd name="T14" fmla="*/ 355 w 366"/>
                <a:gd name="T15" fmla="*/ 118 h 364"/>
                <a:gd name="T16" fmla="*/ 363 w 366"/>
                <a:gd name="T17" fmla="*/ 149 h 364"/>
                <a:gd name="T18" fmla="*/ 366 w 366"/>
                <a:gd name="T19" fmla="*/ 182 h 364"/>
                <a:gd name="T20" fmla="*/ 363 w 366"/>
                <a:gd name="T21" fmla="*/ 214 h 364"/>
                <a:gd name="T22" fmla="*/ 355 w 366"/>
                <a:gd name="T23" fmla="*/ 245 h 364"/>
                <a:gd name="T24" fmla="*/ 341 w 366"/>
                <a:gd name="T25" fmla="*/ 274 h 364"/>
                <a:gd name="T26" fmla="*/ 323 w 366"/>
                <a:gd name="T27" fmla="*/ 299 h 364"/>
                <a:gd name="T28" fmla="*/ 301 w 366"/>
                <a:gd name="T29" fmla="*/ 321 h 364"/>
                <a:gd name="T30" fmla="*/ 275 w 366"/>
                <a:gd name="T31" fmla="*/ 339 h 364"/>
                <a:gd name="T32" fmla="*/ 247 w 366"/>
                <a:gd name="T33" fmla="*/ 353 h 364"/>
                <a:gd name="T34" fmla="*/ 216 w 366"/>
                <a:gd name="T35" fmla="*/ 362 h 364"/>
                <a:gd name="T36" fmla="*/ 184 w 366"/>
                <a:gd name="T37" fmla="*/ 364 h 364"/>
                <a:gd name="T38" fmla="*/ 150 w 366"/>
                <a:gd name="T39" fmla="*/ 362 h 364"/>
                <a:gd name="T40" fmla="*/ 120 w 366"/>
                <a:gd name="T41" fmla="*/ 353 h 364"/>
                <a:gd name="T42" fmla="*/ 91 w 366"/>
                <a:gd name="T43" fmla="*/ 339 h 364"/>
                <a:gd name="T44" fmla="*/ 66 w 366"/>
                <a:gd name="T45" fmla="*/ 321 h 364"/>
                <a:gd name="T46" fmla="*/ 43 w 366"/>
                <a:gd name="T47" fmla="*/ 299 h 364"/>
                <a:gd name="T48" fmla="*/ 26 w 366"/>
                <a:gd name="T49" fmla="*/ 274 h 364"/>
                <a:gd name="T50" fmla="*/ 12 w 366"/>
                <a:gd name="T51" fmla="*/ 245 h 364"/>
                <a:gd name="T52" fmla="*/ 3 w 366"/>
                <a:gd name="T53" fmla="*/ 214 h 364"/>
                <a:gd name="T54" fmla="*/ 0 w 366"/>
                <a:gd name="T55" fmla="*/ 182 h 364"/>
                <a:gd name="T56" fmla="*/ 3 w 366"/>
                <a:gd name="T57" fmla="*/ 149 h 364"/>
                <a:gd name="T58" fmla="*/ 12 w 366"/>
                <a:gd name="T59" fmla="*/ 118 h 364"/>
                <a:gd name="T60" fmla="*/ 26 w 366"/>
                <a:gd name="T61" fmla="*/ 90 h 364"/>
                <a:gd name="T62" fmla="*/ 43 w 366"/>
                <a:gd name="T63" fmla="*/ 64 h 364"/>
                <a:gd name="T64" fmla="*/ 66 w 366"/>
                <a:gd name="T65" fmla="*/ 43 h 364"/>
                <a:gd name="T66" fmla="*/ 91 w 366"/>
                <a:gd name="T67" fmla="*/ 24 h 364"/>
                <a:gd name="T68" fmla="*/ 120 w 366"/>
                <a:gd name="T69" fmla="*/ 10 h 364"/>
                <a:gd name="T70" fmla="*/ 150 w 366"/>
                <a:gd name="T71" fmla="*/ 2 h 364"/>
                <a:gd name="T72" fmla="*/ 184 w 366"/>
                <a:gd name="T73"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6" h="364">
                  <a:moveTo>
                    <a:pt x="184" y="0"/>
                  </a:moveTo>
                  <a:lnTo>
                    <a:pt x="216" y="2"/>
                  </a:lnTo>
                  <a:lnTo>
                    <a:pt x="247" y="10"/>
                  </a:lnTo>
                  <a:lnTo>
                    <a:pt x="275" y="24"/>
                  </a:lnTo>
                  <a:lnTo>
                    <a:pt x="301" y="43"/>
                  </a:lnTo>
                  <a:lnTo>
                    <a:pt x="323" y="64"/>
                  </a:lnTo>
                  <a:lnTo>
                    <a:pt x="341" y="90"/>
                  </a:lnTo>
                  <a:lnTo>
                    <a:pt x="355" y="118"/>
                  </a:lnTo>
                  <a:lnTo>
                    <a:pt x="363" y="149"/>
                  </a:lnTo>
                  <a:lnTo>
                    <a:pt x="366" y="182"/>
                  </a:lnTo>
                  <a:lnTo>
                    <a:pt x="363" y="214"/>
                  </a:lnTo>
                  <a:lnTo>
                    <a:pt x="355" y="245"/>
                  </a:lnTo>
                  <a:lnTo>
                    <a:pt x="341" y="274"/>
                  </a:lnTo>
                  <a:lnTo>
                    <a:pt x="323" y="299"/>
                  </a:lnTo>
                  <a:lnTo>
                    <a:pt x="301" y="321"/>
                  </a:lnTo>
                  <a:lnTo>
                    <a:pt x="275" y="339"/>
                  </a:lnTo>
                  <a:lnTo>
                    <a:pt x="247" y="353"/>
                  </a:lnTo>
                  <a:lnTo>
                    <a:pt x="216" y="362"/>
                  </a:lnTo>
                  <a:lnTo>
                    <a:pt x="184" y="364"/>
                  </a:lnTo>
                  <a:lnTo>
                    <a:pt x="150" y="362"/>
                  </a:lnTo>
                  <a:lnTo>
                    <a:pt x="120" y="353"/>
                  </a:lnTo>
                  <a:lnTo>
                    <a:pt x="91" y="339"/>
                  </a:lnTo>
                  <a:lnTo>
                    <a:pt x="66" y="321"/>
                  </a:lnTo>
                  <a:lnTo>
                    <a:pt x="43" y="299"/>
                  </a:lnTo>
                  <a:lnTo>
                    <a:pt x="26" y="274"/>
                  </a:lnTo>
                  <a:lnTo>
                    <a:pt x="12" y="245"/>
                  </a:lnTo>
                  <a:lnTo>
                    <a:pt x="3" y="214"/>
                  </a:lnTo>
                  <a:lnTo>
                    <a:pt x="0" y="182"/>
                  </a:lnTo>
                  <a:lnTo>
                    <a:pt x="3" y="149"/>
                  </a:lnTo>
                  <a:lnTo>
                    <a:pt x="12" y="118"/>
                  </a:lnTo>
                  <a:lnTo>
                    <a:pt x="26" y="90"/>
                  </a:lnTo>
                  <a:lnTo>
                    <a:pt x="43" y="64"/>
                  </a:lnTo>
                  <a:lnTo>
                    <a:pt x="66" y="43"/>
                  </a:lnTo>
                  <a:lnTo>
                    <a:pt x="91" y="24"/>
                  </a:lnTo>
                  <a:lnTo>
                    <a:pt x="120" y="10"/>
                  </a:lnTo>
                  <a:lnTo>
                    <a:pt x="150" y="2"/>
                  </a:lnTo>
                  <a:lnTo>
                    <a:pt x="184"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7" name="Freeform 12"/>
            <p:cNvSpPr>
              <a:spLocks/>
            </p:cNvSpPr>
            <p:nvPr/>
          </p:nvSpPr>
          <p:spPr bwMode="auto">
            <a:xfrm>
              <a:off x="-1868488" y="4230688"/>
              <a:ext cx="144463" cy="144463"/>
            </a:xfrm>
            <a:custGeom>
              <a:avLst/>
              <a:gdLst>
                <a:gd name="T0" fmla="*/ 182 w 364"/>
                <a:gd name="T1" fmla="*/ 0 h 364"/>
                <a:gd name="T2" fmla="*/ 214 w 364"/>
                <a:gd name="T3" fmla="*/ 2 h 364"/>
                <a:gd name="T4" fmla="*/ 246 w 364"/>
                <a:gd name="T5" fmla="*/ 10 h 364"/>
                <a:gd name="T6" fmla="*/ 274 w 364"/>
                <a:gd name="T7" fmla="*/ 24 h 364"/>
                <a:gd name="T8" fmla="*/ 300 w 364"/>
                <a:gd name="T9" fmla="*/ 43 h 364"/>
                <a:gd name="T10" fmla="*/ 321 w 364"/>
                <a:gd name="T11" fmla="*/ 64 h 364"/>
                <a:gd name="T12" fmla="*/ 340 w 364"/>
                <a:gd name="T13" fmla="*/ 90 h 364"/>
                <a:gd name="T14" fmla="*/ 354 w 364"/>
                <a:gd name="T15" fmla="*/ 118 h 364"/>
                <a:gd name="T16" fmla="*/ 362 w 364"/>
                <a:gd name="T17" fmla="*/ 149 h 364"/>
                <a:gd name="T18" fmla="*/ 364 w 364"/>
                <a:gd name="T19" fmla="*/ 182 h 364"/>
                <a:gd name="T20" fmla="*/ 362 w 364"/>
                <a:gd name="T21" fmla="*/ 214 h 364"/>
                <a:gd name="T22" fmla="*/ 354 w 364"/>
                <a:gd name="T23" fmla="*/ 245 h 364"/>
                <a:gd name="T24" fmla="*/ 340 w 364"/>
                <a:gd name="T25" fmla="*/ 274 h 364"/>
                <a:gd name="T26" fmla="*/ 321 w 364"/>
                <a:gd name="T27" fmla="*/ 299 h 364"/>
                <a:gd name="T28" fmla="*/ 300 w 364"/>
                <a:gd name="T29" fmla="*/ 321 h 364"/>
                <a:gd name="T30" fmla="*/ 274 w 364"/>
                <a:gd name="T31" fmla="*/ 339 h 364"/>
                <a:gd name="T32" fmla="*/ 246 w 364"/>
                <a:gd name="T33" fmla="*/ 353 h 364"/>
                <a:gd name="T34" fmla="*/ 214 w 364"/>
                <a:gd name="T35" fmla="*/ 362 h 364"/>
                <a:gd name="T36" fmla="*/ 182 w 364"/>
                <a:gd name="T37" fmla="*/ 364 h 364"/>
                <a:gd name="T38" fmla="*/ 150 w 364"/>
                <a:gd name="T39" fmla="*/ 362 h 364"/>
                <a:gd name="T40" fmla="*/ 118 w 364"/>
                <a:gd name="T41" fmla="*/ 353 h 364"/>
                <a:gd name="T42" fmla="*/ 90 w 364"/>
                <a:gd name="T43" fmla="*/ 339 h 364"/>
                <a:gd name="T44" fmla="*/ 64 w 364"/>
                <a:gd name="T45" fmla="*/ 321 h 364"/>
                <a:gd name="T46" fmla="*/ 43 w 364"/>
                <a:gd name="T47" fmla="*/ 299 h 364"/>
                <a:gd name="T48" fmla="*/ 24 w 364"/>
                <a:gd name="T49" fmla="*/ 274 h 364"/>
                <a:gd name="T50" fmla="*/ 10 w 364"/>
                <a:gd name="T51" fmla="*/ 245 h 364"/>
                <a:gd name="T52" fmla="*/ 2 w 364"/>
                <a:gd name="T53" fmla="*/ 214 h 364"/>
                <a:gd name="T54" fmla="*/ 0 w 364"/>
                <a:gd name="T55" fmla="*/ 182 h 364"/>
                <a:gd name="T56" fmla="*/ 2 w 364"/>
                <a:gd name="T57" fmla="*/ 149 h 364"/>
                <a:gd name="T58" fmla="*/ 10 w 364"/>
                <a:gd name="T59" fmla="*/ 118 h 364"/>
                <a:gd name="T60" fmla="*/ 24 w 364"/>
                <a:gd name="T61" fmla="*/ 90 h 364"/>
                <a:gd name="T62" fmla="*/ 43 w 364"/>
                <a:gd name="T63" fmla="*/ 64 h 364"/>
                <a:gd name="T64" fmla="*/ 64 w 364"/>
                <a:gd name="T65" fmla="*/ 43 h 364"/>
                <a:gd name="T66" fmla="*/ 90 w 364"/>
                <a:gd name="T67" fmla="*/ 24 h 364"/>
                <a:gd name="T68" fmla="*/ 118 w 364"/>
                <a:gd name="T69" fmla="*/ 10 h 364"/>
                <a:gd name="T70" fmla="*/ 150 w 364"/>
                <a:gd name="T71" fmla="*/ 2 h 364"/>
                <a:gd name="T72" fmla="*/ 182 w 364"/>
                <a:gd name="T73"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4" h="364">
                  <a:moveTo>
                    <a:pt x="182" y="0"/>
                  </a:moveTo>
                  <a:lnTo>
                    <a:pt x="214" y="2"/>
                  </a:lnTo>
                  <a:lnTo>
                    <a:pt x="246" y="10"/>
                  </a:lnTo>
                  <a:lnTo>
                    <a:pt x="274" y="24"/>
                  </a:lnTo>
                  <a:lnTo>
                    <a:pt x="300" y="43"/>
                  </a:lnTo>
                  <a:lnTo>
                    <a:pt x="321" y="64"/>
                  </a:lnTo>
                  <a:lnTo>
                    <a:pt x="340" y="90"/>
                  </a:lnTo>
                  <a:lnTo>
                    <a:pt x="354" y="118"/>
                  </a:lnTo>
                  <a:lnTo>
                    <a:pt x="362" y="149"/>
                  </a:lnTo>
                  <a:lnTo>
                    <a:pt x="364" y="182"/>
                  </a:lnTo>
                  <a:lnTo>
                    <a:pt x="362" y="214"/>
                  </a:lnTo>
                  <a:lnTo>
                    <a:pt x="354" y="245"/>
                  </a:lnTo>
                  <a:lnTo>
                    <a:pt x="340" y="274"/>
                  </a:lnTo>
                  <a:lnTo>
                    <a:pt x="321" y="299"/>
                  </a:lnTo>
                  <a:lnTo>
                    <a:pt x="300" y="321"/>
                  </a:lnTo>
                  <a:lnTo>
                    <a:pt x="274" y="339"/>
                  </a:lnTo>
                  <a:lnTo>
                    <a:pt x="246" y="353"/>
                  </a:lnTo>
                  <a:lnTo>
                    <a:pt x="214" y="362"/>
                  </a:lnTo>
                  <a:lnTo>
                    <a:pt x="182" y="364"/>
                  </a:lnTo>
                  <a:lnTo>
                    <a:pt x="150" y="362"/>
                  </a:lnTo>
                  <a:lnTo>
                    <a:pt x="118" y="353"/>
                  </a:lnTo>
                  <a:lnTo>
                    <a:pt x="90" y="339"/>
                  </a:lnTo>
                  <a:lnTo>
                    <a:pt x="64" y="321"/>
                  </a:lnTo>
                  <a:lnTo>
                    <a:pt x="43" y="299"/>
                  </a:lnTo>
                  <a:lnTo>
                    <a:pt x="24" y="274"/>
                  </a:lnTo>
                  <a:lnTo>
                    <a:pt x="10" y="245"/>
                  </a:lnTo>
                  <a:lnTo>
                    <a:pt x="2" y="214"/>
                  </a:lnTo>
                  <a:lnTo>
                    <a:pt x="0" y="182"/>
                  </a:lnTo>
                  <a:lnTo>
                    <a:pt x="2" y="149"/>
                  </a:lnTo>
                  <a:lnTo>
                    <a:pt x="10" y="118"/>
                  </a:lnTo>
                  <a:lnTo>
                    <a:pt x="24" y="90"/>
                  </a:lnTo>
                  <a:lnTo>
                    <a:pt x="43" y="64"/>
                  </a:lnTo>
                  <a:lnTo>
                    <a:pt x="64" y="43"/>
                  </a:lnTo>
                  <a:lnTo>
                    <a:pt x="90" y="24"/>
                  </a:lnTo>
                  <a:lnTo>
                    <a:pt x="118" y="10"/>
                  </a:lnTo>
                  <a:lnTo>
                    <a:pt x="150" y="2"/>
                  </a:lnTo>
                  <a:lnTo>
                    <a:pt x="182"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8" name="Rectangle 13"/>
            <p:cNvSpPr>
              <a:spLocks noChangeArrowheads="1"/>
            </p:cNvSpPr>
            <p:nvPr/>
          </p:nvSpPr>
          <p:spPr bwMode="auto">
            <a:xfrm>
              <a:off x="-2765426" y="3908426"/>
              <a:ext cx="127000" cy="312738"/>
            </a:xfrm>
            <a:prstGeom prst="rect">
              <a:avLst/>
            </a:prstGeom>
            <a:grpFill/>
            <a:ln w="0">
              <a:no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9" name="Freeform 14"/>
            <p:cNvSpPr>
              <a:spLocks noEditPoints="1"/>
            </p:cNvSpPr>
            <p:nvPr/>
          </p:nvSpPr>
          <p:spPr bwMode="auto">
            <a:xfrm>
              <a:off x="-3068638" y="3759201"/>
              <a:ext cx="1409700" cy="461963"/>
            </a:xfrm>
            <a:custGeom>
              <a:avLst/>
              <a:gdLst>
                <a:gd name="T0" fmla="*/ 1470 w 3551"/>
                <a:gd name="T1" fmla="*/ 205 h 1162"/>
                <a:gd name="T2" fmla="*/ 1437 w 3551"/>
                <a:gd name="T3" fmla="*/ 224 h 1162"/>
                <a:gd name="T4" fmla="*/ 1418 w 3551"/>
                <a:gd name="T5" fmla="*/ 258 h 1162"/>
                <a:gd name="T6" fmla="*/ 1415 w 3551"/>
                <a:gd name="T7" fmla="*/ 699 h 1162"/>
                <a:gd name="T8" fmla="*/ 1426 w 3551"/>
                <a:gd name="T9" fmla="*/ 737 h 1162"/>
                <a:gd name="T10" fmla="*/ 1452 w 3551"/>
                <a:gd name="T11" fmla="*/ 764 h 1162"/>
                <a:gd name="T12" fmla="*/ 1490 w 3551"/>
                <a:gd name="T13" fmla="*/ 775 h 1162"/>
                <a:gd name="T14" fmla="*/ 3224 w 3551"/>
                <a:gd name="T15" fmla="*/ 771 h 1162"/>
                <a:gd name="T16" fmla="*/ 3258 w 3551"/>
                <a:gd name="T17" fmla="*/ 752 h 1162"/>
                <a:gd name="T18" fmla="*/ 3277 w 3551"/>
                <a:gd name="T19" fmla="*/ 719 h 1162"/>
                <a:gd name="T20" fmla="*/ 3279 w 3551"/>
                <a:gd name="T21" fmla="*/ 277 h 1162"/>
                <a:gd name="T22" fmla="*/ 3270 w 3551"/>
                <a:gd name="T23" fmla="*/ 239 h 1162"/>
                <a:gd name="T24" fmla="*/ 3243 w 3551"/>
                <a:gd name="T25" fmla="*/ 213 h 1162"/>
                <a:gd name="T26" fmla="*/ 3205 w 3551"/>
                <a:gd name="T27" fmla="*/ 203 h 1162"/>
                <a:gd name="T28" fmla="*/ 468 w 3551"/>
                <a:gd name="T29" fmla="*/ 0 h 1162"/>
                <a:gd name="T30" fmla="*/ 3551 w 3551"/>
                <a:gd name="T31" fmla="*/ 1162 h 1162"/>
                <a:gd name="T32" fmla="*/ 3437 w 3551"/>
                <a:gd name="T33" fmla="*/ 1130 h 1162"/>
                <a:gd name="T34" fmla="*/ 3370 w 3551"/>
                <a:gd name="T35" fmla="*/ 1080 h 1162"/>
                <a:gd name="T36" fmla="*/ 3291 w 3551"/>
                <a:gd name="T37" fmla="*/ 1047 h 1162"/>
                <a:gd name="T38" fmla="*/ 3205 w 3551"/>
                <a:gd name="T39" fmla="*/ 1037 h 1162"/>
                <a:gd name="T40" fmla="*/ 3119 w 3551"/>
                <a:gd name="T41" fmla="*/ 1047 h 1162"/>
                <a:gd name="T42" fmla="*/ 3040 w 3551"/>
                <a:gd name="T43" fmla="*/ 1080 h 1162"/>
                <a:gd name="T44" fmla="*/ 2973 w 3551"/>
                <a:gd name="T45" fmla="*/ 1130 h 1162"/>
                <a:gd name="T46" fmla="*/ 2669 w 3551"/>
                <a:gd name="T47" fmla="*/ 1162 h 1162"/>
                <a:gd name="T48" fmla="*/ 2608 w 3551"/>
                <a:gd name="T49" fmla="*/ 1103 h 1162"/>
                <a:gd name="T50" fmla="*/ 2536 w 3551"/>
                <a:gd name="T51" fmla="*/ 1061 h 1162"/>
                <a:gd name="T52" fmla="*/ 2453 w 3551"/>
                <a:gd name="T53" fmla="*/ 1039 h 1162"/>
                <a:gd name="T54" fmla="*/ 2364 w 3551"/>
                <a:gd name="T55" fmla="*/ 1039 h 1162"/>
                <a:gd name="T56" fmla="*/ 2281 w 3551"/>
                <a:gd name="T57" fmla="*/ 1061 h 1162"/>
                <a:gd name="T58" fmla="*/ 2209 w 3551"/>
                <a:gd name="T59" fmla="*/ 1103 h 1162"/>
                <a:gd name="T60" fmla="*/ 2149 w 3551"/>
                <a:gd name="T61" fmla="*/ 1162 h 1162"/>
                <a:gd name="T62" fmla="*/ 1232 w 3551"/>
                <a:gd name="T63" fmla="*/ 300 h 1162"/>
                <a:gd name="T64" fmla="*/ 1222 w 3551"/>
                <a:gd name="T65" fmla="*/ 262 h 1162"/>
                <a:gd name="T66" fmla="*/ 1196 w 3551"/>
                <a:gd name="T67" fmla="*/ 235 h 1162"/>
                <a:gd name="T68" fmla="*/ 1158 w 3551"/>
                <a:gd name="T69" fmla="*/ 224 h 1162"/>
                <a:gd name="T70" fmla="*/ 669 w 3551"/>
                <a:gd name="T71" fmla="*/ 228 h 1162"/>
                <a:gd name="T72" fmla="*/ 636 w 3551"/>
                <a:gd name="T73" fmla="*/ 246 h 1162"/>
                <a:gd name="T74" fmla="*/ 616 w 3551"/>
                <a:gd name="T75" fmla="*/ 279 h 1162"/>
                <a:gd name="T76" fmla="*/ 614 w 3551"/>
                <a:gd name="T77" fmla="*/ 1162 h 1162"/>
                <a:gd name="T78" fmla="*/ 531 w 3551"/>
                <a:gd name="T79" fmla="*/ 1130 h 1162"/>
                <a:gd name="T80" fmla="*/ 465 w 3551"/>
                <a:gd name="T81" fmla="*/ 1080 h 1162"/>
                <a:gd name="T82" fmla="*/ 386 w 3551"/>
                <a:gd name="T83" fmla="*/ 1047 h 1162"/>
                <a:gd name="T84" fmla="*/ 300 w 3551"/>
                <a:gd name="T85" fmla="*/ 1037 h 1162"/>
                <a:gd name="T86" fmla="*/ 214 w 3551"/>
                <a:gd name="T87" fmla="*/ 1047 h 1162"/>
                <a:gd name="T88" fmla="*/ 135 w 3551"/>
                <a:gd name="T89" fmla="*/ 1080 h 1162"/>
                <a:gd name="T90" fmla="*/ 68 w 3551"/>
                <a:gd name="T91" fmla="*/ 1130 h 1162"/>
                <a:gd name="T92" fmla="*/ 0 w 3551"/>
                <a:gd name="T93" fmla="*/ 1162 h 1162"/>
                <a:gd name="T94" fmla="*/ 394 w 3551"/>
                <a:gd name="T95" fmla="*/ 796 h 1162"/>
                <a:gd name="T96" fmla="*/ 432 w 3551"/>
                <a:gd name="T97" fmla="*/ 785 h 1162"/>
                <a:gd name="T98" fmla="*/ 459 w 3551"/>
                <a:gd name="T99" fmla="*/ 758 h 1162"/>
                <a:gd name="T100" fmla="*/ 468 w 3551"/>
                <a:gd name="T101" fmla="*/ 721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51" h="1162">
                  <a:moveTo>
                    <a:pt x="1490" y="203"/>
                  </a:moveTo>
                  <a:lnTo>
                    <a:pt x="1470" y="205"/>
                  </a:lnTo>
                  <a:lnTo>
                    <a:pt x="1452" y="213"/>
                  </a:lnTo>
                  <a:lnTo>
                    <a:pt x="1437" y="224"/>
                  </a:lnTo>
                  <a:lnTo>
                    <a:pt x="1426" y="239"/>
                  </a:lnTo>
                  <a:lnTo>
                    <a:pt x="1418" y="258"/>
                  </a:lnTo>
                  <a:lnTo>
                    <a:pt x="1415" y="277"/>
                  </a:lnTo>
                  <a:lnTo>
                    <a:pt x="1415" y="699"/>
                  </a:lnTo>
                  <a:lnTo>
                    <a:pt x="1418" y="719"/>
                  </a:lnTo>
                  <a:lnTo>
                    <a:pt x="1426" y="737"/>
                  </a:lnTo>
                  <a:lnTo>
                    <a:pt x="1437" y="752"/>
                  </a:lnTo>
                  <a:lnTo>
                    <a:pt x="1452" y="764"/>
                  </a:lnTo>
                  <a:lnTo>
                    <a:pt x="1470" y="771"/>
                  </a:lnTo>
                  <a:lnTo>
                    <a:pt x="1490" y="775"/>
                  </a:lnTo>
                  <a:lnTo>
                    <a:pt x="3205" y="775"/>
                  </a:lnTo>
                  <a:lnTo>
                    <a:pt x="3224" y="771"/>
                  </a:lnTo>
                  <a:lnTo>
                    <a:pt x="3243" y="764"/>
                  </a:lnTo>
                  <a:lnTo>
                    <a:pt x="3258" y="752"/>
                  </a:lnTo>
                  <a:lnTo>
                    <a:pt x="3270" y="737"/>
                  </a:lnTo>
                  <a:lnTo>
                    <a:pt x="3277" y="719"/>
                  </a:lnTo>
                  <a:lnTo>
                    <a:pt x="3279" y="699"/>
                  </a:lnTo>
                  <a:lnTo>
                    <a:pt x="3279" y="277"/>
                  </a:lnTo>
                  <a:lnTo>
                    <a:pt x="3277" y="258"/>
                  </a:lnTo>
                  <a:lnTo>
                    <a:pt x="3270" y="239"/>
                  </a:lnTo>
                  <a:lnTo>
                    <a:pt x="3258" y="224"/>
                  </a:lnTo>
                  <a:lnTo>
                    <a:pt x="3243" y="213"/>
                  </a:lnTo>
                  <a:lnTo>
                    <a:pt x="3224" y="205"/>
                  </a:lnTo>
                  <a:lnTo>
                    <a:pt x="3205" y="203"/>
                  </a:lnTo>
                  <a:lnTo>
                    <a:pt x="1490" y="203"/>
                  </a:lnTo>
                  <a:close/>
                  <a:moveTo>
                    <a:pt x="468" y="0"/>
                  </a:moveTo>
                  <a:lnTo>
                    <a:pt x="3551" y="0"/>
                  </a:lnTo>
                  <a:lnTo>
                    <a:pt x="3551" y="1162"/>
                  </a:lnTo>
                  <a:lnTo>
                    <a:pt x="3465" y="1162"/>
                  </a:lnTo>
                  <a:lnTo>
                    <a:pt x="3437" y="1130"/>
                  </a:lnTo>
                  <a:lnTo>
                    <a:pt x="3405" y="1103"/>
                  </a:lnTo>
                  <a:lnTo>
                    <a:pt x="3370" y="1080"/>
                  </a:lnTo>
                  <a:lnTo>
                    <a:pt x="3332" y="1061"/>
                  </a:lnTo>
                  <a:lnTo>
                    <a:pt x="3291" y="1047"/>
                  </a:lnTo>
                  <a:lnTo>
                    <a:pt x="3249" y="1039"/>
                  </a:lnTo>
                  <a:lnTo>
                    <a:pt x="3205" y="1037"/>
                  </a:lnTo>
                  <a:lnTo>
                    <a:pt x="3161" y="1039"/>
                  </a:lnTo>
                  <a:lnTo>
                    <a:pt x="3119" y="1047"/>
                  </a:lnTo>
                  <a:lnTo>
                    <a:pt x="3078" y="1061"/>
                  </a:lnTo>
                  <a:lnTo>
                    <a:pt x="3040" y="1080"/>
                  </a:lnTo>
                  <a:lnTo>
                    <a:pt x="3005" y="1103"/>
                  </a:lnTo>
                  <a:lnTo>
                    <a:pt x="2973" y="1130"/>
                  </a:lnTo>
                  <a:lnTo>
                    <a:pt x="2945" y="1162"/>
                  </a:lnTo>
                  <a:lnTo>
                    <a:pt x="2669" y="1162"/>
                  </a:lnTo>
                  <a:lnTo>
                    <a:pt x="2640" y="1130"/>
                  </a:lnTo>
                  <a:lnTo>
                    <a:pt x="2608" y="1103"/>
                  </a:lnTo>
                  <a:lnTo>
                    <a:pt x="2574" y="1080"/>
                  </a:lnTo>
                  <a:lnTo>
                    <a:pt x="2536" y="1061"/>
                  </a:lnTo>
                  <a:lnTo>
                    <a:pt x="2495" y="1047"/>
                  </a:lnTo>
                  <a:lnTo>
                    <a:pt x="2453" y="1039"/>
                  </a:lnTo>
                  <a:lnTo>
                    <a:pt x="2409" y="1037"/>
                  </a:lnTo>
                  <a:lnTo>
                    <a:pt x="2364" y="1039"/>
                  </a:lnTo>
                  <a:lnTo>
                    <a:pt x="2322" y="1047"/>
                  </a:lnTo>
                  <a:lnTo>
                    <a:pt x="2281" y="1061"/>
                  </a:lnTo>
                  <a:lnTo>
                    <a:pt x="2243" y="1080"/>
                  </a:lnTo>
                  <a:lnTo>
                    <a:pt x="2209" y="1103"/>
                  </a:lnTo>
                  <a:lnTo>
                    <a:pt x="2177" y="1130"/>
                  </a:lnTo>
                  <a:lnTo>
                    <a:pt x="2149" y="1162"/>
                  </a:lnTo>
                  <a:lnTo>
                    <a:pt x="1232" y="1162"/>
                  </a:lnTo>
                  <a:lnTo>
                    <a:pt x="1232" y="300"/>
                  </a:lnTo>
                  <a:lnTo>
                    <a:pt x="1229" y="279"/>
                  </a:lnTo>
                  <a:lnTo>
                    <a:pt x="1222" y="262"/>
                  </a:lnTo>
                  <a:lnTo>
                    <a:pt x="1211" y="246"/>
                  </a:lnTo>
                  <a:lnTo>
                    <a:pt x="1196" y="235"/>
                  </a:lnTo>
                  <a:lnTo>
                    <a:pt x="1177" y="228"/>
                  </a:lnTo>
                  <a:lnTo>
                    <a:pt x="1158" y="224"/>
                  </a:lnTo>
                  <a:lnTo>
                    <a:pt x="688" y="224"/>
                  </a:lnTo>
                  <a:lnTo>
                    <a:pt x="669" y="228"/>
                  </a:lnTo>
                  <a:lnTo>
                    <a:pt x="651" y="235"/>
                  </a:lnTo>
                  <a:lnTo>
                    <a:pt x="636" y="246"/>
                  </a:lnTo>
                  <a:lnTo>
                    <a:pt x="624" y="262"/>
                  </a:lnTo>
                  <a:lnTo>
                    <a:pt x="616" y="279"/>
                  </a:lnTo>
                  <a:lnTo>
                    <a:pt x="614" y="300"/>
                  </a:lnTo>
                  <a:lnTo>
                    <a:pt x="614" y="1162"/>
                  </a:lnTo>
                  <a:lnTo>
                    <a:pt x="560" y="1162"/>
                  </a:lnTo>
                  <a:lnTo>
                    <a:pt x="531" y="1130"/>
                  </a:lnTo>
                  <a:lnTo>
                    <a:pt x="500" y="1103"/>
                  </a:lnTo>
                  <a:lnTo>
                    <a:pt x="465" y="1080"/>
                  </a:lnTo>
                  <a:lnTo>
                    <a:pt x="427" y="1061"/>
                  </a:lnTo>
                  <a:lnTo>
                    <a:pt x="386" y="1047"/>
                  </a:lnTo>
                  <a:lnTo>
                    <a:pt x="344" y="1039"/>
                  </a:lnTo>
                  <a:lnTo>
                    <a:pt x="300" y="1037"/>
                  </a:lnTo>
                  <a:lnTo>
                    <a:pt x="256" y="1039"/>
                  </a:lnTo>
                  <a:lnTo>
                    <a:pt x="214" y="1047"/>
                  </a:lnTo>
                  <a:lnTo>
                    <a:pt x="173" y="1061"/>
                  </a:lnTo>
                  <a:lnTo>
                    <a:pt x="135" y="1080"/>
                  </a:lnTo>
                  <a:lnTo>
                    <a:pt x="100" y="1103"/>
                  </a:lnTo>
                  <a:lnTo>
                    <a:pt x="68" y="1130"/>
                  </a:lnTo>
                  <a:lnTo>
                    <a:pt x="40" y="1162"/>
                  </a:lnTo>
                  <a:lnTo>
                    <a:pt x="0" y="1162"/>
                  </a:lnTo>
                  <a:lnTo>
                    <a:pt x="0" y="796"/>
                  </a:lnTo>
                  <a:lnTo>
                    <a:pt x="394" y="796"/>
                  </a:lnTo>
                  <a:lnTo>
                    <a:pt x="413" y="793"/>
                  </a:lnTo>
                  <a:lnTo>
                    <a:pt x="432" y="785"/>
                  </a:lnTo>
                  <a:lnTo>
                    <a:pt x="447" y="775"/>
                  </a:lnTo>
                  <a:lnTo>
                    <a:pt x="459" y="758"/>
                  </a:lnTo>
                  <a:lnTo>
                    <a:pt x="466" y="741"/>
                  </a:lnTo>
                  <a:lnTo>
                    <a:pt x="468" y="721"/>
                  </a:lnTo>
                  <a:lnTo>
                    <a:pt x="468"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0" name="Rectangle 15"/>
            <p:cNvSpPr>
              <a:spLocks noChangeArrowheads="1"/>
            </p:cNvSpPr>
            <p:nvPr/>
          </p:nvSpPr>
          <p:spPr bwMode="auto">
            <a:xfrm>
              <a:off x="-3068638" y="3759201"/>
              <a:ext cx="127000" cy="257175"/>
            </a:xfrm>
            <a:prstGeom prst="rect">
              <a:avLst/>
            </a:prstGeom>
            <a:grpFill/>
            <a:ln w="0">
              <a:no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1" name="Freeform 16"/>
            <p:cNvSpPr>
              <a:spLocks noEditPoints="1"/>
            </p:cNvSpPr>
            <p:nvPr/>
          </p:nvSpPr>
          <p:spPr bwMode="auto">
            <a:xfrm>
              <a:off x="-3068638" y="3238501"/>
              <a:ext cx="1409700" cy="461963"/>
            </a:xfrm>
            <a:custGeom>
              <a:avLst/>
              <a:gdLst>
                <a:gd name="T0" fmla="*/ 346 w 3551"/>
                <a:gd name="T1" fmla="*/ 231 h 1162"/>
                <a:gd name="T2" fmla="*/ 327 w 3551"/>
                <a:gd name="T3" fmla="*/ 234 h 1162"/>
                <a:gd name="T4" fmla="*/ 309 w 3551"/>
                <a:gd name="T5" fmla="*/ 242 h 1162"/>
                <a:gd name="T6" fmla="*/ 294 w 3551"/>
                <a:gd name="T7" fmla="*/ 253 h 1162"/>
                <a:gd name="T8" fmla="*/ 282 w 3551"/>
                <a:gd name="T9" fmla="*/ 268 h 1162"/>
                <a:gd name="T10" fmla="*/ 274 w 3551"/>
                <a:gd name="T11" fmla="*/ 286 h 1162"/>
                <a:gd name="T12" fmla="*/ 272 w 3551"/>
                <a:gd name="T13" fmla="*/ 307 h 1162"/>
                <a:gd name="T14" fmla="*/ 272 w 3551"/>
                <a:gd name="T15" fmla="*/ 727 h 1162"/>
                <a:gd name="T16" fmla="*/ 274 w 3551"/>
                <a:gd name="T17" fmla="*/ 748 h 1162"/>
                <a:gd name="T18" fmla="*/ 282 w 3551"/>
                <a:gd name="T19" fmla="*/ 765 h 1162"/>
                <a:gd name="T20" fmla="*/ 294 w 3551"/>
                <a:gd name="T21" fmla="*/ 780 h 1162"/>
                <a:gd name="T22" fmla="*/ 309 w 3551"/>
                <a:gd name="T23" fmla="*/ 792 h 1162"/>
                <a:gd name="T24" fmla="*/ 327 w 3551"/>
                <a:gd name="T25" fmla="*/ 800 h 1162"/>
                <a:gd name="T26" fmla="*/ 346 w 3551"/>
                <a:gd name="T27" fmla="*/ 803 h 1162"/>
                <a:gd name="T28" fmla="*/ 3205 w 3551"/>
                <a:gd name="T29" fmla="*/ 803 h 1162"/>
                <a:gd name="T30" fmla="*/ 3224 w 3551"/>
                <a:gd name="T31" fmla="*/ 800 h 1162"/>
                <a:gd name="T32" fmla="*/ 3243 w 3551"/>
                <a:gd name="T33" fmla="*/ 792 h 1162"/>
                <a:gd name="T34" fmla="*/ 3258 w 3551"/>
                <a:gd name="T35" fmla="*/ 780 h 1162"/>
                <a:gd name="T36" fmla="*/ 3270 w 3551"/>
                <a:gd name="T37" fmla="*/ 765 h 1162"/>
                <a:gd name="T38" fmla="*/ 3277 w 3551"/>
                <a:gd name="T39" fmla="*/ 748 h 1162"/>
                <a:gd name="T40" fmla="*/ 3279 w 3551"/>
                <a:gd name="T41" fmla="*/ 727 h 1162"/>
                <a:gd name="T42" fmla="*/ 3279 w 3551"/>
                <a:gd name="T43" fmla="*/ 307 h 1162"/>
                <a:gd name="T44" fmla="*/ 3277 w 3551"/>
                <a:gd name="T45" fmla="*/ 286 h 1162"/>
                <a:gd name="T46" fmla="*/ 3270 w 3551"/>
                <a:gd name="T47" fmla="*/ 268 h 1162"/>
                <a:gd name="T48" fmla="*/ 3258 w 3551"/>
                <a:gd name="T49" fmla="*/ 253 h 1162"/>
                <a:gd name="T50" fmla="*/ 3243 w 3551"/>
                <a:gd name="T51" fmla="*/ 242 h 1162"/>
                <a:gd name="T52" fmla="*/ 3224 w 3551"/>
                <a:gd name="T53" fmla="*/ 234 h 1162"/>
                <a:gd name="T54" fmla="*/ 3205 w 3551"/>
                <a:gd name="T55" fmla="*/ 231 h 1162"/>
                <a:gd name="T56" fmla="*/ 346 w 3551"/>
                <a:gd name="T57" fmla="*/ 231 h 1162"/>
                <a:gd name="T58" fmla="*/ 226 w 3551"/>
                <a:gd name="T59" fmla="*/ 0 h 1162"/>
                <a:gd name="T60" fmla="*/ 3326 w 3551"/>
                <a:gd name="T61" fmla="*/ 0 h 1162"/>
                <a:gd name="T62" fmla="*/ 3363 w 3551"/>
                <a:gd name="T63" fmla="*/ 4 h 1162"/>
                <a:gd name="T64" fmla="*/ 3397 w 3551"/>
                <a:gd name="T65" fmla="*/ 12 h 1162"/>
                <a:gd name="T66" fmla="*/ 3429 w 3551"/>
                <a:gd name="T67" fmla="*/ 25 h 1162"/>
                <a:gd name="T68" fmla="*/ 3460 w 3551"/>
                <a:gd name="T69" fmla="*/ 44 h 1162"/>
                <a:gd name="T70" fmla="*/ 3486 w 3551"/>
                <a:gd name="T71" fmla="*/ 66 h 1162"/>
                <a:gd name="T72" fmla="*/ 3508 w 3551"/>
                <a:gd name="T73" fmla="*/ 93 h 1162"/>
                <a:gd name="T74" fmla="*/ 3527 w 3551"/>
                <a:gd name="T75" fmla="*/ 122 h 1162"/>
                <a:gd name="T76" fmla="*/ 3541 w 3551"/>
                <a:gd name="T77" fmla="*/ 155 h 1162"/>
                <a:gd name="T78" fmla="*/ 3549 w 3551"/>
                <a:gd name="T79" fmla="*/ 189 h 1162"/>
                <a:gd name="T80" fmla="*/ 3551 w 3551"/>
                <a:gd name="T81" fmla="*/ 226 h 1162"/>
                <a:gd name="T82" fmla="*/ 3551 w 3551"/>
                <a:gd name="T83" fmla="*/ 1162 h 1162"/>
                <a:gd name="T84" fmla="*/ 0 w 3551"/>
                <a:gd name="T85" fmla="*/ 1162 h 1162"/>
                <a:gd name="T86" fmla="*/ 0 w 3551"/>
                <a:gd name="T87" fmla="*/ 226 h 1162"/>
                <a:gd name="T88" fmla="*/ 3 w 3551"/>
                <a:gd name="T89" fmla="*/ 189 h 1162"/>
                <a:gd name="T90" fmla="*/ 12 w 3551"/>
                <a:gd name="T91" fmla="*/ 155 h 1162"/>
                <a:gd name="T92" fmla="*/ 25 w 3551"/>
                <a:gd name="T93" fmla="*/ 122 h 1162"/>
                <a:gd name="T94" fmla="*/ 43 w 3551"/>
                <a:gd name="T95" fmla="*/ 93 h 1162"/>
                <a:gd name="T96" fmla="*/ 66 w 3551"/>
                <a:gd name="T97" fmla="*/ 66 h 1162"/>
                <a:gd name="T98" fmla="*/ 93 w 3551"/>
                <a:gd name="T99" fmla="*/ 44 h 1162"/>
                <a:gd name="T100" fmla="*/ 122 w 3551"/>
                <a:gd name="T101" fmla="*/ 25 h 1162"/>
                <a:gd name="T102" fmla="*/ 154 w 3551"/>
                <a:gd name="T103" fmla="*/ 12 h 1162"/>
                <a:gd name="T104" fmla="*/ 189 w 3551"/>
                <a:gd name="T105" fmla="*/ 4 h 1162"/>
                <a:gd name="T106" fmla="*/ 226 w 3551"/>
                <a:gd name="T107" fmla="*/ 0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51" h="1162">
                  <a:moveTo>
                    <a:pt x="346" y="231"/>
                  </a:moveTo>
                  <a:lnTo>
                    <a:pt x="327" y="234"/>
                  </a:lnTo>
                  <a:lnTo>
                    <a:pt x="309" y="242"/>
                  </a:lnTo>
                  <a:lnTo>
                    <a:pt x="294" y="253"/>
                  </a:lnTo>
                  <a:lnTo>
                    <a:pt x="282" y="268"/>
                  </a:lnTo>
                  <a:lnTo>
                    <a:pt x="274" y="286"/>
                  </a:lnTo>
                  <a:lnTo>
                    <a:pt x="272" y="307"/>
                  </a:lnTo>
                  <a:lnTo>
                    <a:pt x="272" y="727"/>
                  </a:lnTo>
                  <a:lnTo>
                    <a:pt x="274" y="748"/>
                  </a:lnTo>
                  <a:lnTo>
                    <a:pt x="282" y="765"/>
                  </a:lnTo>
                  <a:lnTo>
                    <a:pt x="294" y="780"/>
                  </a:lnTo>
                  <a:lnTo>
                    <a:pt x="309" y="792"/>
                  </a:lnTo>
                  <a:lnTo>
                    <a:pt x="327" y="800"/>
                  </a:lnTo>
                  <a:lnTo>
                    <a:pt x="346" y="803"/>
                  </a:lnTo>
                  <a:lnTo>
                    <a:pt x="3205" y="803"/>
                  </a:lnTo>
                  <a:lnTo>
                    <a:pt x="3224" y="800"/>
                  </a:lnTo>
                  <a:lnTo>
                    <a:pt x="3243" y="792"/>
                  </a:lnTo>
                  <a:lnTo>
                    <a:pt x="3258" y="780"/>
                  </a:lnTo>
                  <a:lnTo>
                    <a:pt x="3270" y="765"/>
                  </a:lnTo>
                  <a:lnTo>
                    <a:pt x="3277" y="748"/>
                  </a:lnTo>
                  <a:lnTo>
                    <a:pt x="3279" y="727"/>
                  </a:lnTo>
                  <a:lnTo>
                    <a:pt x="3279" y="307"/>
                  </a:lnTo>
                  <a:lnTo>
                    <a:pt x="3277" y="286"/>
                  </a:lnTo>
                  <a:lnTo>
                    <a:pt x="3270" y="268"/>
                  </a:lnTo>
                  <a:lnTo>
                    <a:pt x="3258" y="253"/>
                  </a:lnTo>
                  <a:lnTo>
                    <a:pt x="3243" y="242"/>
                  </a:lnTo>
                  <a:lnTo>
                    <a:pt x="3224" y="234"/>
                  </a:lnTo>
                  <a:lnTo>
                    <a:pt x="3205" y="231"/>
                  </a:lnTo>
                  <a:lnTo>
                    <a:pt x="346" y="231"/>
                  </a:lnTo>
                  <a:close/>
                  <a:moveTo>
                    <a:pt x="226" y="0"/>
                  </a:moveTo>
                  <a:lnTo>
                    <a:pt x="3326" y="0"/>
                  </a:lnTo>
                  <a:lnTo>
                    <a:pt x="3363" y="4"/>
                  </a:lnTo>
                  <a:lnTo>
                    <a:pt x="3397" y="12"/>
                  </a:lnTo>
                  <a:lnTo>
                    <a:pt x="3429" y="25"/>
                  </a:lnTo>
                  <a:lnTo>
                    <a:pt x="3460" y="44"/>
                  </a:lnTo>
                  <a:lnTo>
                    <a:pt x="3486" y="66"/>
                  </a:lnTo>
                  <a:lnTo>
                    <a:pt x="3508" y="93"/>
                  </a:lnTo>
                  <a:lnTo>
                    <a:pt x="3527" y="122"/>
                  </a:lnTo>
                  <a:lnTo>
                    <a:pt x="3541" y="155"/>
                  </a:lnTo>
                  <a:lnTo>
                    <a:pt x="3549" y="189"/>
                  </a:lnTo>
                  <a:lnTo>
                    <a:pt x="3551" y="226"/>
                  </a:lnTo>
                  <a:lnTo>
                    <a:pt x="3551" y="1162"/>
                  </a:lnTo>
                  <a:lnTo>
                    <a:pt x="0" y="1162"/>
                  </a:lnTo>
                  <a:lnTo>
                    <a:pt x="0" y="226"/>
                  </a:lnTo>
                  <a:lnTo>
                    <a:pt x="3" y="189"/>
                  </a:lnTo>
                  <a:lnTo>
                    <a:pt x="12" y="155"/>
                  </a:lnTo>
                  <a:lnTo>
                    <a:pt x="25" y="122"/>
                  </a:lnTo>
                  <a:lnTo>
                    <a:pt x="43" y="93"/>
                  </a:lnTo>
                  <a:lnTo>
                    <a:pt x="66" y="66"/>
                  </a:lnTo>
                  <a:lnTo>
                    <a:pt x="93" y="44"/>
                  </a:lnTo>
                  <a:lnTo>
                    <a:pt x="122" y="25"/>
                  </a:lnTo>
                  <a:lnTo>
                    <a:pt x="154" y="12"/>
                  </a:lnTo>
                  <a:lnTo>
                    <a:pt x="189" y="4"/>
                  </a:lnTo>
                  <a:lnTo>
                    <a:pt x="226"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2" name="Rectangle 17"/>
            <p:cNvSpPr>
              <a:spLocks noChangeArrowheads="1"/>
            </p:cNvSpPr>
            <p:nvPr/>
          </p:nvSpPr>
          <p:spPr bwMode="auto">
            <a:xfrm>
              <a:off x="-1993901" y="3390901"/>
              <a:ext cx="168275" cy="106363"/>
            </a:xfrm>
            <a:prstGeom prst="rect">
              <a:avLst/>
            </a:prstGeom>
            <a:grpFill/>
            <a:ln w="0">
              <a:no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3" name="Rectangle 18"/>
            <p:cNvSpPr>
              <a:spLocks noChangeArrowheads="1"/>
            </p:cNvSpPr>
            <p:nvPr/>
          </p:nvSpPr>
          <p:spPr bwMode="auto">
            <a:xfrm>
              <a:off x="-2220913" y="3390901"/>
              <a:ext cx="168275" cy="106363"/>
            </a:xfrm>
            <a:prstGeom prst="rect">
              <a:avLst/>
            </a:prstGeom>
            <a:grpFill/>
            <a:ln w="0">
              <a:no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4" name="Rectangle 19"/>
            <p:cNvSpPr>
              <a:spLocks noChangeArrowheads="1"/>
            </p:cNvSpPr>
            <p:nvPr/>
          </p:nvSpPr>
          <p:spPr bwMode="auto">
            <a:xfrm>
              <a:off x="-2447926" y="3390901"/>
              <a:ext cx="168275" cy="106363"/>
            </a:xfrm>
            <a:prstGeom prst="rect">
              <a:avLst/>
            </a:prstGeom>
            <a:grpFill/>
            <a:ln w="0">
              <a:no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5" name="Rectangle 20"/>
            <p:cNvSpPr>
              <a:spLocks noChangeArrowheads="1"/>
            </p:cNvSpPr>
            <p:nvPr/>
          </p:nvSpPr>
          <p:spPr bwMode="auto">
            <a:xfrm>
              <a:off x="-2674938" y="3390901"/>
              <a:ext cx="168275" cy="106363"/>
            </a:xfrm>
            <a:prstGeom prst="rect">
              <a:avLst/>
            </a:prstGeom>
            <a:grpFill/>
            <a:ln w="0">
              <a:no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24" name="Rectangle 21"/>
            <p:cNvSpPr>
              <a:spLocks noChangeArrowheads="1"/>
            </p:cNvSpPr>
            <p:nvPr/>
          </p:nvSpPr>
          <p:spPr bwMode="auto">
            <a:xfrm>
              <a:off x="-2901951" y="3390901"/>
              <a:ext cx="168275" cy="106363"/>
            </a:xfrm>
            <a:prstGeom prst="rect">
              <a:avLst/>
            </a:prstGeom>
            <a:grpFill/>
            <a:ln w="0">
              <a:no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25" name="Rectangle 22"/>
            <p:cNvSpPr>
              <a:spLocks noChangeArrowheads="1"/>
            </p:cNvSpPr>
            <p:nvPr/>
          </p:nvSpPr>
          <p:spPr bwMode="auto">
            <a:xfrm>
              <a:off x="-1993901" y="3898901"/>
              <a:ext cx="168275" cy="107950"/>
            </a:xfrm>
            <a:prstGeom prst="rect">
              <a:avLst/>
            </a:prstGeom>
            <a:grpFill/>
            <a:ln w="0">
              <a:no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27" name="Rectangle 23"/>
            <p:cNvSpPr>
              <a:spLocks noChangeArrowheads="1"/>
            </p:cNvSpPr>
            <p:nvPr/>
          </p:nvSpPr>
          <p:spPr bwMode="auto">
            <a:xfrm>
              <a:off x="-2220913" y="3898901"/>
              <a:ext cx="168275" cy="107950"/>
            </a:xfrm>
            <a:prstGeom prst="rect">
              <a:avLst/>
            </a:prstGeom>
            <a:grpFill/>
            <a:ln w="0">
              <a:no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30" name="Rectangle 24"/>
            <p:cNvSpPr>
              <a:spLocks noChangeArrowheads="1"/>
            </p:cNvSpPr>
            <p:nvPr/>
          </p:nvSpPr>
          <p:spPr bwMode="auto">
            <a:xfrm>
              <a:off x="-2447926" y="3898901"/>
              <a:ext cx="168275" cy="107950"/>
            </a:xfrm>
            <a:prstGeom prst="rect">
              <a:avLst/>
            </a:prstGeom>
            <a:grpFill/>
            <a:ln w="0">
              <a:no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37" name="Freeform 166"/>
          <p:cNvSpPr>
            <a:spLocks/>
          </p:cNvSpPr>
          <p:nvPr/>
        </p:nvSpPr>
        <p:spPr bwMode="auto">
          <a:xfrm>
            <a:off x="3190413" y="1998705"/>
            <a:ext cx="865632" cy="860619"/>
          </a:xfrm>
          <a:custGeom>
            <a:avLst/>
            <a:gdLst>
              <a:gd name="T0" fmla="*/ 1710 w 3172"/>
              <a:gd name="T1" fmla="*/ 167 h 3167"/>
              <a:gd name="T2" fmla="*/ 1864 w 3172"/>
              <a:gd name="T3" fmla="*/ 86 h 3167"/>
              <a:gd name="T4" fmla="*/ 2062 w 3172"/>
              <a:gd name="T5" fmla="*/ 78 h 3167"/>
              <a:gd name="T6" fmla="*/ 2104 w 3172"/>
              <a:gd name="T7" fmla="*/ 259 h 3167"/>
              <a:gd name="T8" fmla="*/ 2314 w 3172"/>
              <a:gd name="T9" fmla="*/ 295 h 3167"/>
              <a:gd name="T10" fmla="*/ 2573 w 3172"/>
              <a:gd name="T11" fmla="*/ 355 h 3167"/>
              <a:gd name="T12" fmla="*/ 2502 w 3172"/>
              <a:gd name="T13" fmla="*/ 499 h 3167"/>
              <a:gd name="T14" fmla="*/ 2590 w 3172"/>
              <a:gd name="T15" fmla="*/ 593 h 3167"/>
              <a:gd name="T16" fmla="*/ 2669 w 3172"/>
              <a:gd name="T17" fmla="*/ 633 h 3167"/>
              <a:gd name="T18" fmla="*/ 2756 w 3172"/>
              <a:gd name="T19" fmla="*/ 539 h 3167"/>
              <a:gd name="T20" fmla="*/ 2882 w 3172"/>
              <a:gd name="T21" fmla="*/ 679 h 3167"/>
              <a:gd name="T22" fmla="*/ 2845 w 3172"/>
              <a:gd name="T23" fmla="*/ 797 h 3167"/>
              <a:gd name="T24" fmla="*/ 2852 w 3172"/>
              <a:gd name="T25" fmla="*/ 951 h 3167"/>
              <a:gd name="T26" fmla="*/ 2996 w 3172"/>
              <a:gd name="T27" fmla="*/ 989 h 3167"/>
              <a:gd name="T28" fmla="*/ 3083 w 3172"/>
              <a:gd name="T29" fmla="*/ 1234 h 3167"/>
              <a:gd name="T30" fmla="*/ 2985 w 3172"/>
              <a:gd name="T31" fmla="*/ 1385 h 3167"/>
              <a:gd name="T32" fmla="*/ 3090 w 3172"/>
              <a:gd name="T33" fmla="*/ 1480 h 3167"/>
              <a:gd name="T34" fmla="*/ 3170 w 3172"/>
              <a:gd name="T35" fmla="*/ 1626 h 3167"/>
              <a:gd name="T36" fmla="*/ 3077 w 3172"/>
              <a:gd name="T37" fmla="*/ 1734 h 3167"/>
              <a:gd name="T38" fmla="*/ 2961 w 3172"/>
              <a:gd name="T39" fmla="*/ 1895 h 3167"/>
              <a:gd name="T40" fmla="*/ 3083 w 3172"/>
              <a:gd name="T41" fmla="*/ 2097 h 3167"/>
              <a:gd name="T42" fmla="*/ 2902 w 3172"/>
              <a:gd name="T43" fmla="*/ 2185 h 3167"/>
              <a:gd name="T44" fmla="*/ 2801 w 3172"/>
              <a:gd name="T45" fmla="*/ 2397 h 3167"/>
              <a:gd name="T46" fmla="*/ 2713 w 3172"/>
              <a:gd name="T47" fmla="*/ 2654 h 3167"/>
              <a:gd name="T48" fmla="*/ 2583 w 3172"/>
              <a:gd name="T49" fmla="*/ 2579 h 3167"/>
              <a:gd name="T50" fmla="*/ 2465 w 3172"/>
              <a:gd name="T51" fmla="*/ 2739 h 3167"/>
              <a:gd name="T52" fmla="*/ 2430 w 3172"/>
              <a:gd name="T53" fmla="*/ 2920 h 3167"/>
              <a:gd name="T54" fmla="*/ 2240 w 3172"/>
              <a:gd name="T55" fmla="*/ 2834 h 3167"/>
              <a:gd name="T56" fmla="*/ 2038 w 3172"/>
              <a:gd name="T57" fmla="*/ 2942 h 3167"/>
              <a:gd name="T58" fmla="*/ 1999 w 3172"/>
              <a:gd name="T59" fmla="*/ 3109 h 3167"/>
              <a:gd name="T60" fmla="*/ 1804 w 3172"/>
              <a:gd name="T61" fmla="*/ 2983 h 3167"/>
              <a:gd name="T62" fmla="*/ 1575 w 3172"/>
              <a:gd name="T63" fmla="*/ 2995 h 3167"/>
              <a:gd name="T64" fmla="*/ 1562 w 3172"/>
              <a:gd name="T65" fmla="*/ 3167 h 3167"/>
              <a:gd name="T66" fmla="*/ 1321 w 3172"/>
              <a:gd name="T67" fmla="*/ 3044 h 3167"/>
              <a:gd name="T68" fmla="*/ 1191 w 3172"/>
              <a:gd name="T69" fmla="*/ 2942 h 3167"/>
              <a:gd name="T70" fmla="*/ 1080 w 3172"/>
              <a:gd name="T71" fmla="*/ 3012 h 3167"/>
              <a:gd name="T72" fmla="*/ 816 w 3172"/>
              <a:gd name="T73" fmla="*/ 2972 h 3167"/>
              <a:gd name="T74" fmla="*/ 858 w 3172"/>
              <a:gd name="T75" fmla="*/ 2798 h 3167"/>
              <a:gd name="T76" fmla="*/ 713 w 3172"/>
              <a:gd name="T77" fmla="*/ 2696 h 3167"/>
              <a:gd name="T78" fmla="*/ 458 w 3172"/>
              <a:gd name="T79" fmla="*/ 2698 h 3167"/>
              <a:gd name="T80" fmla="*/ 529 w 3172"/>
              <a:gd name="T81" fmla="*/ 2536 h 3167"/>
              <a:gd name="T82" fmla="*/ 333 w 3172"/>
              <a:gd name="T83" fmla="*/ 2392 h 3167"/>
              <a:gd name="T84" fmla="*/ 127 w 3172"/>
              <a:gd name="T85" fmla="*/ 2215 h 3167"/>
              <a:gd name="T86" fmla="*/ 234 w 3172"/>
              <a:gd name="T87" fmla="*/ 2044 h 3167"/>
              <a:gd name="T88" fmla="*/ 75 w 3172"/>
              <a:gd name="T89" fmla="*/ 1958 h 3167"/>
              <a:gd name="T90" fmla="*/ 8 w 3172"/>
              <a:gd name="T91" fmla="*/ 1751 h 3167"/>
              <a:gd name="T92" fmla="*/ 162 w 3172"/>
              <a:gd name="T93" fmla="*/ 1686 h 3167"/>
              <a:gd name="T94" fmla="*/ 11 w 3172"/>
              <a:gd name="T95" fmla="*/ 1396 h 3167"/>
              <a:gd name="T96" fmla="*/ 122 w 3172"/>
              <a:gd name="T97" fmla="*/ 1204 h 3167"/>
              <a:gd name="T98" fmla="*/ 234 w 3172"/>
              <a:gd name="T99" fmla="*/ 1117 h 3167"/>
              <a:gd name="T100" fmla="*/ 204 w 3172"/>
              <a:gd name="T101" fmla="*/ 975 h 3167"/>
              <a:gd name="T102" fmla="*/ 199 w 3172"/>
              <a:gd name="T103" fmla="*/ 814 h 3167"/>
              <a:gd name="T104" fmla="*/ 343 w 3172"/>
              <a:gd name="T105" fmla="*/ 767 h 3167"/>
              <a:gd name="T106" fmla="*/ 487 w 3172"/>
              <a:gd name="T107" fmla="*/ 573 h 3167"/>
              <a:gd name="T108" fmla="*/ 501 w 3172"/>
              <a:gd name="T109" fmla="*/ 428 h 3167"/>
              <a:gd name="T110" fmla="*/ 660 w 3172"/>
              <a:gd name="T111" fmla="*/ 386 h 3167"/>
              <a:gd name="T112" fmla="*/ 840 w 3172"/>
              <a:gd name="T113" fmla="*/ 364 h 3167"/>
              <a:gd name="T114" fmla="*/ 828 w 3172"/>
              <a:gd name="T115" fmla="*/ 206 h 3167"/>
              <a:gd name="T116" fmla="*/ 1087 w 3172"/>
              <a:gd name="T117" fmla="*/ 133 h 3167"/>
              <a:gd name="T118" fmla="*/ 1201 w 3172"/>
              <a:gd name="T119" fmla="*/ 213 h 3167"/>
              <a:gd name="T120" fmla="*/ 1333 w 3172"/>
              <a:gd name="T121" fmla="*/ 104 h 3167"/>
              <a:gd name="T122" fmla="*/ 1490 w 3172"/>
              <a:gd name="T123" fmla="*/ 3 h 3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72" h="3167">
                <a:moveTo>
                  <a:pt x="1524" y="0"/>
                </a:moveTo>
                <a:lnTo>
                  <a:pt x="1557" y="0"/>
                </a:lnTo>
                <a:lnTo>
                  <a:pt x="1590" y="4"/>
                </a:lnTo>
                <a:lnTo>
                  <a:pt x="1621" y="11"/>
                </a:lnTo>
                <a:lnTo>
                  <a:pt x="1621" y="149"/>
                </a:lnTo>
                <a:lnTo>
                  <a:pt x="1648" y="157"/>
                </a:lnTo>
                <a:lnTo>
                  <a:pt x="1679" y="163"/>
                </a:lnTo>
                <a:lnTo>
                  <a:pt x="1710" y="167"/>
                </a:lnTo>
                <a:lnTo>
                  <a:pt x="1743" y="170"/>
                </a:lnTo>
                <a:lnTo>
                  <a:pt x="1776" y="174"/>
                </a:lnTo>
                <a:lnTo>
                  <a:pt x="1809" y="178"/>
                </a:lnTo>
                <a:lnTo>
                  <a:pt x="1838" y="183"/>
                </a:lnTo>
                <a:lnTo>
                  <a:pt x="1848" y="162"/>
                </a:lnTo>
                <a:lnTo>
                  <a:pt x="1854" y="138"/>
                </a:lnTo>
                <a:lnTo>
                  <a:pt x="1859" y="112"/>
                </a:lnTo>
                <a:lnTo>
                  <a:pt x="1864" y="86"/>
                </a:lnTo>
                <a:lnTo>
                  <a:pt x="1868" y="60"/>
                </a:lnTo>
                <a:lnTo>
                  <a:pt x="1873" y="34"/>
                </a:lnTo>
                <a:lnTo>
                  <a:pt x="1909" y="36"/>
                </a:lnTo>
                <a:lnTo>
                  <a:pt x="1943" y="42"/>
                </a:lnTo>
                <a:lnTo>
                  <a:pt x="1974" y="49"/>
                </a:lnTo>
                <a:lnTo>
                  <a:pt x="2004" y="59"/>
                </a:lnTo>
                <a:lnTo>
                  <a:pt x="2034" y="68"/>
                </a:lnTo>
                <a:lnTo>
                  <a:pt x="2062" y="78"/>
                </a:lnTo>
                <a:lnTo>
                  <a:pt x="2093" y="85"/>
                </a:lnTo>
                <a:lnTo>
                  <a:pt x="2126" y="91"/>
                </a:lnTo>
                <a:lnTo>
                  <a:pt x="2120" y="125"/>
                </a:lnTo>
                <a:lnTo>
                  <a:pt x="2112" y="156"/>
                </a:lnTo>
                <a:lnTo>
                  <a:pt x="2101" y="184"/>
                </a:lnTo>
                <a:lnTo>
                  <a:pt x="2091" y="213"/>
                </a:lnTo>
                <a:lnTo>
                  <a:pt x="2080" y="241"/>
                </a:lnTo>
                <a:lnTo>
                  <a:pt x="2104" y="259"/>
                </a:lnTo>
                <a:lnTo>
                  <a:pt x="2132" y="274"/>
                </a:lnTo>
                <a:lnTo>
                  <a:pt x="2161" y="288"/>
                </a:lnTo>
                <a:lnTo>
                  <a:pt x="2191" y="300"/>
                </a:lnTo>
                <a:lnTo>
                  <a:pt x="2221" y="313"/>
                </a:lnTo>
                <a:lnTo>
                  <a:pt x="2249" y="328"/>
                </a:lnTo>
                <a:lnTo>
                  <a:pt x="2275" y="345"/>
                </a:lnTo>
                <a:lnTo>
                  <a:pt x="2296" y="320"/>
                </a:lnTo>
                <a:lnTo>
                  <a:pt x="2314" y="295"/>
                </a:lnTo>
                <a:lnTo>
                  <a:pt x="2329" y="266"/>
                </a:lnTo>
                <a:lnTo>
                  <a:pt x="2343" y="237"/>
                </a:lnTo>
                <a:lnTo>
                  <a:pt x="2356" y="206"/>
                </a:lnTo>
                <a:lnTo>
                  <a:pt x="2404" y="231"/>
                </a:lnTo>
                <a:lnTo>
                  <a:pt x="2451" y="258"/>
                </a:lnTo>
                <a:lnTo>
                  <a:pt x="2494" y="288"/>
                </a:lnTo>
                <a:lnTo>
                  <a:pt x="2535" y="320"/>
                </a:lnTo>
                <a:lnTo>
                  <a:pt x="2573" y="355"/>
                </a:lnTo>
                <a:lnTo>
                  <a:pt x="2564" y="377"/>
                </a:lnTo>
                <a:lnTo>
                  <a:pt x="2552" y="396"/>
                </a:lnTo>
                <a:lnTo>
                  <a:pt x="2539" y="413"/>
                </a:lnTo>
                <a:lnTo>
                  <a:pt x="2524" y="430"/>
                </a:lnTo>
                <a:lnTo>
                  <a:pt x="2509" y="447"/>
                </a:lnTo>
                <a:lnTo>
                  <a:pt x="2494" y="464"/>
                </a:lnTo>
                <a:lnTo>
                  <a:pt x="2481" y="482"/>
                </a:lnTo>
                <a:lnTo>
                  <a:pt x="2502" y="499"/>
                </a:lnTo>
                <a:lnTo>
                  <a:pt x="2517" y="513"/>
                </a:lnTo>
                <a:lnTo>
                  <a:pt x="2531" y="529"/>
                </a:lnTo>
                <a:lnTo>
                  <a:pt x="2546" y="545"/>
                </a:lnTo>
                <a:lnTo>
                  <a:pt x="2562" y="562"/>
                </a:lnTo>
                <a:lnTo>
                  <a:pt x="2566" y="565"/>
                </a:lnTo>
                <a:lnTo>
                  <a:pt x="2572" y="573"/>
                </a:lnTo>
                <a:lnTo>
                  <a:pt x="2581" y="582"/>
                </a:lnTo>
                <a:lnTo>
                  <a:pt x="2590" y="593"/>
                </a:lnTo>
                <a:lnTo>
                  <a:pt x="2601" y="604"/>
                </a:lnTo>
                <a:lnTo>
                  <a:pt x="2612" y="616"/>
                </a:lnTo>
                <a:lnTo>
                  <a:pt x="2622" y="626"/>
                </a:lnTo>
                <a:lnTo>
                  <a:pt x="2631" y="635"/>
                </a:lnTo>
                <a:lnTo>
                  <a:pt x="2638" y="640"/>
                </a:lnTo>
                <a:lnTo>
                  <a:pt x="2642" y="642"/>
                </a:lnTo>
                <a:lnTo>
                  <a:pt x="2656" y="640"/>
                </a:lnTo>
                <a:lnTo>
                  <a:pt x="2669" y="633"/>
                </a:lnTo>
                <a:lnTo>
                  <a:pt x="2681" y="621"/>
                </a:lnTo>
                <a:lnTo>
                  <a:pt x="2692" y="607"/>
                </a:lnTo>
                <a:lnTo>
                  <a:pt x="2703" y="592"/>
                </a:lnTo>
                <a:lnTo>
                  <a:pt x="2714" y="577"/>
                </a:lnTo>
                <a:lnTo>
                  <a:pt x="2725" y="562"/>
                </a:lnTo>
                <a:lnTo>
                  <a:pt x="2735" y="550"/>
                </a:lnTo>
                <a:lnTo>
                  <a:pt x="2746" y="542"/>
                </a:lnTo>
                <a:lnTo>
                  <a:pt x="2756" y="539"/>
                </a:lnTo>
                <a:lnTo>
                  <a:pt x="2772" y="543"/>
                </a:lnTo>
                <a:lnTo>
                  <a:pt x="2789" y="552"/>
                </a:lnTo>
                <a:lnTo>
                  <a:pt x="2805" y="567"/>
                </a:lnTo>
                <a:lnTo>
                  <a:pt x="2821" y="586"/>
                </a:lnTo>
                <a:lnTo>
                  <a:pt x="2837" y="608"/>
                </a:lnTo>
                <a:lnTo>
                  <a:pt x="2852" y="632"/>
                </a:lnTo>
                <a:lnTo>
                  <a:pt x="2867" y="656"/>
                </a:lnTo>
                <a:lnTo>
                  <a:pt x="2882" y="679"/>
                </a:lnTo>
                <a:lnTo>
                  <a:pt x="2895" y="700"/>
                </a:lnTo>
                <a:lnTo>
                  <a:pt x="2907" y="719"/>
                </a:lnTo>
                <a:lnTo>
                  <a:pt x="2918" y="734"/>
                </a:lnTo>
                <a:lnTo>
                  <a:pt x="2908" y="751"/>
                </a:lnTo>
                <a:lnTo>
                  <a:pt x="2895" y="766"/>
                </a:lnTo>
                <a:lnTo>
                  <a:pt x="2880" y="777"/>
                </a:lnTo>
                <a:lnTo>
                  <a:pt x="2863" y="788"/>
                </a:lnTo>
                <a:lnTo>
                  <a:pt x="2845" y="797"/>
                </a:lnTo>
                <a:lnTo>
                  <a:pt x="2827" y="807"/>
                </a:lnTo>
                <a:lnTo>
                  <a:pt x="2809" y="816"/>
                </a:lnTo>
                <a:lnTo>
                  <a:pt x="2791" y="826"/>
                </a:lnTo>
                <a:lnTo>
                  <a:pt x="2801" y="854"/>
                </a:lnTo>
                <a:lnTo>
                  <a:pt x="2812" y="880"/>
                </a:lnTo>
                <a:lnTo>
                  <a:pt x="2826" y="904"/>
                </a:lnTo>
                <a:lnTo>
                  <a:pt x="2839" y="927"/>
                </a:lnTo>
                <a:lnTo>
                  <a:pt x="2852" y="951"/>
                </a:lnTo>
                <a:lnTo>
                  <a:pt x="2865" y="976"/>
                </a:lnTo>
                <a:lnTo>
                  <a:pt x="2876" y="1003"/>
                </a:lnTo>
                <a:lnTo>
                  <a:pt x="2883" y="1033"/>
                </a:lnTo>
                <a:lnTo>
                  <a:pt x="2909" y="1026"/>
                </a:lnTo>
                <a:lnTo>
                  <a:pt x="2932" y="1019"/>
                </a:lnTo>
                <a:lnTo>
                  <a:pt x="2954" y="1008"/>
                </a:lnTo>
                <a:lnTo>
                  <a:pt x="2975" y="999"/>
                </a:lnTo>
                <a:lnTo>
                  <a:pt x="2996" y="989"/>
                </a:lnTo>
                <a:lnTo>
                  <a:pt x="3019" y="981"/>
                </a:lnTo>
                <a:lnTo>
                  <a:pt x="3045" y="976"/>
                </a:lnTo>
                <a:lnTo>
                  <a:pt x="3065" y="1022"/>
                </a:lnTo>
                <a:lnTo>
                  <a:pt x="3083" y="1070"/>
                </a:lnTo>
                <a:lnTo>
                  <a:pt x="3100" y="1120"/>
                </a:lnTo>
                <a:lnTo>
                  <a:pt x="3113" y="1172"/>
                </a:lnTo>
                <a:lnTo>
                  <a:pt x="3125" y="1228"/>
                </a:lnTo>
                <a:lnTo>
                  <a:pt x="3083" y="1234"/>
                </a:lnTo>
                <a:lnTo>
                  <a:pt x="3043" y="1243"/>
                </a:lnTo>
                <a:lnTo>
                  <a:pt x="3003" y="1252"/>
                </a:lnTo>
                <a:lnTo>
                  <a:pt x="2964" y="1262"/>
                </a:lnTo>
                <a:lnTo>
                  <a:pt x="2966" y="1288"/>
                </a:lnTo>
                <a:lnTo>
                  <a:pt x="2971" y="1312"/>
                </a:lnTo>
                <a:lnTo>
                  <a:pt x="2976" y="1337"/>
                </a:lnTo>
                <a:lnTo>
                  <a:pt x="2980" y="1361"/>
                </a:lnTo>
                <a:lnTo>
                  <a:pt x="2985" y="1385"/>
                </a:lnTo>
                <a:lnTo>
                  <a:pt x="2988" y="1411"/>
                </a:lnTo>
                <a:lnTo>
                  <a:pt x="2989" y="1438"/>
                </a:lnTo>
                <a:lnTo>
                  <a:pt x="2987" y="1469"/>
                </a:lnTo>
                <a:lnTo>
                  <a:pt x="3002" y="1475"/>
                </a:lnTo>
                <a:lnTo>
                  <a:pt x="3021" y="1479"/>
                </a:lnTo>
                <a:lnTo>
                  <a:pt x="3044" y="1481"/>
                </a:lnTo>
                <a:lnTo>
                  <a:pt x="3066" y="1481"/>
                </a:lnTo>
                <a:lnTo>
                  <a:pt x="3090" y="1480"/>
                </a:lnTo>
                <a:lnTo>
                  <a:pt x="3114" y="1479"/>
                </a:lnTo>
                <a:lnTo>
                  <a:pt x="3138" y="1479"/>
                </a:lnTo>
                <a:lnTo>
                  <a:pt x="3159" y="1480"/>
                </a:lnTo>
                <a:lnTo>
                  <a:pt x="3166" y="1506"/>
                </a:lnTo>
                <a:lnTo>
                  <a:pt x="3171" y="1534"/>
                </a:lnTo>
                <a:lnTo>
                  <a:pt x="3172" y="1564"/>
                </a:lnTo>
                <a:lnTo>
                  <a:pt x="3172" y="1594"/>
                </a:lnTo>
                <a:lnTo>
                  <a:pt x="3170" y="1626"/>
                </a:lnTo>
                <a:lnTo>
                  <a:pt x="3168" y="1658"/>
                </a:lnTo>
                <a:lnTo>
                  <a:pt x="3165" y="1688"/>
                </a:lnTo>
                <a:lnTo>
                  <a:pt x="3162" y="1717"/>
                </a:lnTo>
                <a:lnTo>
                  <a:pt x="3159" y="1744"/>
                </a:lnTo>
                <a:lnTo>
                  <a:pt x="3142" y="1739"/>
                </a:lnTo>
                <a:lnTo>
                  <a:pt x="3122" y="1736"/>
                </a:lnTo>
                <a:lnTo>
                  <a:pt x="3100" y="1735"/>
                </a:lnTo>
                <a:lnTo>
                  <a:pt x="3077" y="1734"/>
                </a:lnTo>
                <a:lnTo>
                  <a:pt x="3055" y="1734"/>
                </a:lnTo>
                <a:lnTo>
                  <a:pt x="3034" y="1731"/>
                </a:lnTo>
                <a:lnTo>
                  <a:pt x="3015" y="1727"/>
                </a:lnTo>
                <a:lnTo>
                  <a:pt x="2998" y="1721"/>
                </a:lnTo>
                <a:lnTo>
                  <a:pt x="2987" y="1762"/>
                </a:lnTo>
                <a:lnTo>
                  <a:pt x="2977" y="1805"/>
                </a:lnTo>
                <a:lnTo>
                  <a:pt x="2970" y="1850"/>
                </a:lnTo>
                <a:lnTo>
                  <a:pt x="2961" y="1895"/>
                </a:lnTo>
                <a:lnTo>
                  <a:pt x="2953" y="1939"/>
                </a:lnTo>
                <a:lnTo>
                  <a:pt x="2988" y="1956"/>
                </a:lnTo>
                <a:lnTo>
                  <a:pt x="3026" y="1970"/>
                </a:lnTo>
                <a:lnTo>
                  <a:pt x="3068" y="1979"/>
                </a:lnTo>
                <a:lnTo>
                  <a:pt x="3113" y="1985"/>
                </a:lnTo>
                <a:lnTo>
                  <a:pt x="3106" y="2025"/>
                </a:lnTo>
                <a:lnTo>
                  <a:pt x="3095" y="2062"/>
                </a:lnTo>
                <a:lnTo>
                  <a:pt x="3083" y="2097"/>
                </a:lnTo>
                <a:lnTo>
                  <a:pt x="3070" y="2131"/>
                </a:lnTo>
                <a:lnTo>
                  <a:pt x="3056" y="2166"/>
                </a:lnTo>
                <a:lnTo>
                  <a:pt x="3044" y="2201"/>
                </a:lnTo>
                <a:lnTo>
                  <a:pt x="3033" y="2237"/>
                </a:lnTo>
                <a:lnTo>
                  <a:pt x="2997" y="2227"/>
                </a:lnTo>
                <a:lnTo>
                  <a:pt x="2963" y="2216"/>
                </a:lnTo>
                <a:lnTo>
                  <a:pt x="2932" y="2201"/>
                </a:lnTo>
                <a:lnTo>
                  <a:pt x="2902" y="2185"/>
                </a:lnTo>
                <a:lnTo>
                  <a:pt x="2872" y="2168"/>
                </a:lnTo>
                <a:lnTo>
                  <a:pt x="2852" y="2200"/>
                </a:lnTo>
                <a:lnTo>
                  <a:pt x="2833" y="2233"/>
                </a:lnTo>
                <a:lnTo>
                  <a:pt x="2816" y="2268"/>
                </a:lnTo>
                <a:lnTo>
                  <a:pt x="2799" y="2301"/>
                </a:lnTo>
                <a:lnTo>
                  <a:pt x="2778" y="2334"/>
                </a:lnTo>
                <a:lnTo>
                  <a:pt x="2756" y="2364"/>
                </a:lnTo>
                <a:lnTo>
                  <a:pt x="2801" y="2397"/>
                </a:lnTo>
                <a:lnTo>
                  <a:pt x="2846" y="2427"/>
                </a:lnTo>
                <a:lnTo>
                  <a:pt x="2895" y="2455"/>
                </a:lnTo>
                <a:lnTo>
                  <a:pt x="2870" y="2504"/>
                </a:lnTo>
                <a:lnTo>
                  <a:pt x="2842" y="2548"/>
                </a:lnTo>
                <a:lnTo>
                  <a:pt x="2809" y="2588"/>
                </a:lnTo>
                <a:lnTo>
                  <a:pt x="2773" y="2626"/>
                </a:lnTo>
                <a:lnTo>
                  <a:pt x="2734" y="2661"/>
                </a:lnTo>
                <a:lnTo>
                  <a:pt x="2713" y="2654"/>
                </a:lnTo>
                <a:lnTo>
                  <a:pt x="2696" y="2642"/>
                </a:lnTo>
                <a:lnTo>
                  <a:pt x="2681" y="2629"/>
                </a:lnTo>
                <a:lnTo>
                  <a:pt x="2668" y="2614"/>
                </a:lnTo>
                <a:lnTo>
                  <a:pt x="2654" y="2599"/>
                </a:lnTo>
                <a:lnTo>
                  <a:pt x="2640" y="2583"/>
                </a:lnTo>
                <a:lnTo>
                  <a:pt x="2625" y="2571"/>
                </a:lnTo>
                <a:lnTo>
                  <a:pt x="2607" y="2559"/>
                </a:lnTo>
                <a:lnTo>
                  <a:pt x="2583" y="2579"/>
                </a:lnTo>
                <a:lnTo>
                  <a:pt x="2561" y="2600"/>
                </a:lnTo>
                <a:lnTo>
                  <a:pt x="2539" y="2622"/>
                </a:lnTo>
                <a:lnTo>
                  <a:pt x="2515" y="2643"/>
                </a:lnTo>
                <a:lnTo>
                  <a:pt x="2491" y="2663"/>
                </a:lnTo>
                <a:lnTo>
                  <a:pt x="2465" y="2681"/>
                </a:lnTo>
                <a:lnTo>
                  <a:pt x="2435" y="2696"/>
                </a:lnTo>
                <a:lnTo>
                  <a:pt x="2449" y="2719"/>
                </a:lnTo>
                <a:lnTo>
                  <a:pt x="2465" y="2739"/>
                </a:lnTo>
                <a:lnTo>
                  <a:pt x="2482" y="2759"/>
                </a:lnTo>
                <a:lnTo>
                  <a:pt x="2498" y="2778"/>
                </a:lnTo>
                <a:lnTo>
                  <a:pt x="2514" y="2798"/>
                </a:lnTo>
                <a:lnTo>
                  <a:pt x="2528" y="2821"/>
                </a:lnTo>
                <a:lnTo>
                  <a:pt x="2539" y="2845"/>
                </a:lnTo>
                <a:lnTo>
                  <a:pt x="2503" y="2870"/>
                </a:lnTo>
                <a:lnTo>
                  <a:pt x="2467" y="2896"/>
                </a:lnTo>
                <a:lnTo>
                  <a:pt x="2430" y="2920"/>
                </a:lnTo>
                <a:lnTo>
                  <a:pt x="2392" y="2943"/>
                </a:lnTo>
                <a:lnTo>
                  <a:pt x="2353" y="2965"/>
                </a:lnTo>
                <a:lnTo>
                  <a:pt x="2309" y="2983"/>
                </a:lnTo>
                <a:lnTo>
                  <a:pt x="2299" y="2950"/>
                </a:lnTo>
                <a:lnTo>
                  <a:pt x="2285" y="2921"/>
                </a:lnTo>
                <a:lnTo>
                  <a:pt x="2269" y="2892"/>
                </a:lnTo>
                <a:lnTo>
                  <a:pt x="2254" y="2864"/>
                </a:lnTo>
                <a:lnTo>
                  <a:pt x="2240" y="2834"/>
                </a:lnTo>
                <a:lnTo>
                  <a:pt x="2209" y="2844"/>
                </a:lnTo>
                <a:lnTo>
                  <a:pt x="2180" y="2857"/>
                </a:lnTo>
                <a:lnTo>
                  <a:pt x="2153" y="2870"/>
                </a:lnTo>
                <a:lnTo>
                  <a:pt x="2126" y="2884"/>
                </a:lnTo>
                <a:lnTo>
                  <a:pt x="2097" y="2896"/>
                </a:lnTo>
                <a:lnTo>
                  <a:pt x="2067" y="2907"/>
                </a:lnTo>
                <a:lnTo>
                  <a:pt x="2034" y="2915"/>
                </a:lnTo>
                <a:lnTo>
                  <a:pt x="2038" y="2942"/>
                </a:lnTo>
                <a:lnTo>
                  <a:pt x="2044" y="2966"/>
                </a:lnTo>
                <a:lnTo>
                  <a:pt x="2053" y="2990"/>
                </a:lnTo>
                <a:lnTo>
                  <a:pt x="2061" y="3012"/>
                </a:lnTo>
                <a:lnTo>
                  <a:pt x="2070" y="3035"/>
                </a:lnTo>
                <a:lnTo>
                  <a:pt x="2076" y="3059"/>
                </a:lnTo>
                <a:lnTo>
                  <a:pt x="2080" y="3087"/>
                </a:lnTo>
                <a:lnTo>
                  <a:pt x="2040" y="3097"/>
                </a:lnTo>
                <a:lnTo>
                  <a:pt x="1999" y="3109"/>
                </a:lnTo>
                <a:lnTo>
                  <a:pt x="1959" y="3120"/>
                </a:lnTo>
                <a:lnTo>
                  <a:pt x="1916" y="3130"/>
                </a:lnTo>
                <a:lnTo>
                  <a:pt x="1873" y="3138"/>
                </a:lnTo>
                <a:lnTo>
                  <a:pt x="1827" y="3144"/>
                </a:lnTo>
                <a:lnTo>
                  <a:pt x="1817" y="3108"/>
                </a:lnTo>
                <a:lnTo>
                  <a:pt x="1811" y="3069"/>
                </a:lnTo>
                <a:lnTo>
                  <a:pt x="1806" y="3026"/>
                </a:lnTo>
                <a:lnTo>
                  <a:pt x="1804" y="2983"/>
                </a:lnTo>
                <a:lnTo>
                  <a:pt x="1773" y="2982"/>
                </a:lnTo>
                <a:lnTo>
                  <a:pt x="1743" y="2983"/>
                </a:lnTo>
                <a:lnTo>
                  <a:pt x="1716" y="2985"/>
                </a:lnTo>
                <a:lnTo>
                  <a:pt x="1689" y="2988"/>
                </a:lnTo>
                <a:lnTo>
                  <a:pt x="1663" y="2993"/>
                </a:lnTo>
                <a:lnTo>
                  <a:pt x="1635" y="2995"/>
                </a:lnTo>
                <a:lnTo>
                  <a:pt x="1606" y="2996"/>
                </a:lnTo>
                <a:lnTo>
                  <a:pt x="1575" y="2995"/>
                </a:lnTo>
                <a:lnTo>
                  <a:pt x="1573" y="3017"/>
                </a:lnTo>
                <a:lnTo>
                  <a:pt x="1574" y="3040"/>
                </a:lnTo>
                <a:lnTo>
                  <a:pt x="1574" y="3063"/>
                </a:lnTo>
                <a:lnTo>
                  <a:pt x="1575" y="3088"/>
                </a:lnTo>
                <a:lnTo>
                  <a:pt x="1575" y="3111"/>
                </a:lnTo>
                <a:lnTo>
                  <a:pt x="1574" y="3132"/>
                </a:lnTo>
                <a:lnTo>
                  <a:pt x="1570" y="3151"/>
                </a:lnTo>
                <a:lnTo>
                  <a:pt x="1562" y="3167"/>
                </a:lnTo>
                <a:lnTo>
                  <a:pt x="1510" y="3165"/>
                </a:lnTo>
                <a:lnTo>
                  <a:pt x="1459" y="3159"/>
                </a:lnTo>
                <a:lnTo>
                  <a:pt x="1410" y="3153"/>
                </a:lnTo>
                <a:lnTo>
                  <a:pt x="1361" y="3148"/>
                </a:lnTo>
                <a:lnTo>
                  <a:pt x="1310" y="3144"/>
                </a:lnTo>
                <a:lnTo>
                  <a:pt x="1311" y="3108"/>
                </a:lnTo>
                <a:lnTo>
                  <a:pt x="1315" y="3075"/>
                </a:lnTo>
                <a:lnTo>
                  <a:pt x="1321" y="3044"/>
                </a:lnTo>
                <a:lnTo>
                  <a:pt x="1327" y="3014"/>
                </a:lnTo>
                <a:lnTo>
                  <a:pt x="1333" y="2983"/>
                </a:lnTo>
                <a:lnTo>
                  <a:pt x="1313" y="2973"/>
                </a:lnTo>
                <a:lnTo>
                  <a:pt x="1291" y="2964"/>
                </a:lnTo>
                <a:lnTo>
                  <a:pt x="1267" y="2959"/>
                </a:lnTo>
                <a:lnTo>
                  <a:pt x="1240" y="2954"/>
                </a:lnTo>
                <a:lnTo>
                  <a:pt x="1215" y="2948"/>
                </a:lnTo>
                <a:lnTo>
                  <a:pt x="1191" y="2942"/>
                </a:lnTo>
                <a:lnTo>
                  <a:pt x="1166" y="2936"/>
                </a:lnTo>
                <a:lnTo>
                  <a:pt x="1145" y="2926"/>
                </a:lnTo>
                <a:lnTo>
                  <a:pt x="1127" y="2915"/>
                </a:lnTo>
                <a:lnTo>
                  <a:pt x="1113" y="2930"/>
                </a:lnTo>
                <a:lnTo>
                  <a:pt x="1103" y="2948"/>
                </a:lnTo>
                <a:lnTo>
                  <a:pt x="1094" y="2968"/>
                </a:lnTo>
                <a:lnTo>
                  <a:pt x="1087" y="2990"/>
                </a:lnTo>
                <a:lnTo>
                  <a:pt x="1080" y="3012"/>
                </a:lnTo>
                <a:lnTo>
                  <a:pt x="1073" y="3034"/>
                </a:lnTo>
                <a:lnTo>
                  <a:pt x="1066" y="3055"/>
                </a:lnTo>
                <a:lnTo>
                  <a:pt x="1057" y="3075"/>
                </a:lnTo>
                <a:lnTo>
                  <a:pt x="1007" y="3057"/>
                </a:lnTo>
                <a:lnTo>
                  <a:pt x="958" y="3037"/>
                </a:lnTo>
                <a:lnTo>
                  <a:pt x="911" y="3015"/>
                </a:lnTo>
                <a:lnTo>
                  <a:pt x="863" y="2993"/>
                </a:lnTo>
                <a:lnTo>
                  <a:pt x="816" y="2972"/>
                </a:lnTo>
                <a:lnTo>
                  <a:pt x="824" y="2946"/>
                </a:lnTo>
                <a:lnTo>
                  <a:pt x="836" y="2923"/>
                </a:lnTo>
                <a:lnTo>
                  <a:pt x="849" y="2901"/>
                </a:lnTo>
                <a:lnTo>
                  <a:pt x="862" y="2880"/>
                </a:lnTo>
                <a:lnTo>
                  <a:pt x="875" y="2858"/>
                </a:lnTo>
                <a:lnTo>
                  <a:pt x="885" y="2834"/>
                </a:lnTo>
                <a:lnTo>
                  <a:pt x="873" y="2815"/>
                </a:lnTo>
                <a:lnTo>
                  <a:pt x="858" y="2798"/>
                </a:lnTo>
                <a:lnTo>
                  <a:pt x="841" y="2785"/>
                </a:lnTo>
                <a:lnTo>
                  <a:pt x="822" y="2773"/>
                </a:lnTo>
                <a:lnTo>
                  <a:pt x="802" y="2762"/>
                </a:lnTo>
                <a:lnTo>
                  <a:pt x="782" y="2751"/>
                </a:lnTo>
                <a:lnTo>
                  <a:pt x="763" y="2739"/>
                </a:lnTo>
                <a:lnTo>
                  <a:pt x="744" y="2728"/>
                </a:lnTo>
                <a:lnTo>
                  <a:pt x="727" y="2713"/>
                </a:lnTo>
                <a:lnTo>
                  <a:pt x="713" y="2696"/>
                </a:lnTo>
                <a:lnTo>
                  <a:pt x="688" y="2717"/>
                </a:lnTo>
                <a:lnTo>
                  <a:pt x="666" y="2742"/>
                </a:lnTo>
                <a:lnTo>
                  <a:pt x="645" y="2767"/>
                </a:lnTo>
                <a:lnTo>
                  <a:pt x="627" y="2794"/>
                </a:lnTo>
                <a:lnTo>
                  <a:pt x="610" y="2822"/>
                </a:lnTo>
                <a:lnTo>
                  <a:pt x="556" y="2784"/>
                </a:lnTo>
                <a:lnTo>
                  <a:pt x="506" y="2743"/>
                </a:lnTo>
                <a:lnTo>
                  <a:pt x="458" y="2698"/>
                </a:lnTo>
                <a:lnTo>
                  <a:pt x="414" y="2651"/>
                </a:lnTo>
                <a:lnTo>
                  <a:pt x="427" y="2631"/>
                </a:lnTo>
                <a:lnTo>
                  <a:pt x="442" y="2612"/>
                </a:lnTo>
                <a:lnTo>
                  <a:pt x="458" y="2596"/>
                </a:lnTo>
                <a:lnTo>
                  <a:pt x="476" y="2581"/>
                </a:lnTo>
                <a:lnTo>
                  <a:pt x="494" y="2566"/>
                </a:lnTo>
                <a:lnTo>
                  <a:pt x="512" y="2552"/>
                </a:lnTo>
                <a:lnTo>
                  <a:pt x="529" y="2536"/>
                </a:lnTo>
                <a:lnTo>
                  <a:pt x="500" y="2501"/>
                </a:lnTo>
                <a:lnTo>
                  <a:pt x="471" y="2465"/>
                </a:lnTo>
                <a:lnTo>
                  <a:pt x="443" y="2429"/>
                </a:lnTo>
                <a:lnTo>
                  <a:pt x="415" y="2392"/>
                </a:lnTo>
                <a:lnTo>
                  <a:pt x="391" y="2352"/>
                </a:lnTo>
                <a:lnTo>
                  <a:pt x="371" y="2365"/>
                </a:lnTo>
                <a:lnTo>
                  <a:pt x="352" y="2377"/>
                </a:lnTo>
                <a:lnTo>
                  <a:pt x="333" y="2392"/>
                </a:lnTo>
                <a:lnTo>
                  <a:pt x="313" y="2405"/>
                </a:lnTo>
                <a:lnTo>
                  <a:pt x="292" y="2416"/>
                </a:lnTo>
                <a:lnTo>
                  <a:pt x="268" y="2426"/>
                </a:lnTo>
                <a:lnTo>
                  <a:pt x="242" y="2432"/>
                </a:lnTo>
                <a:lnTo>
                  <a:pt x="213" y="2377"/>
                </a:lnTo>
                <a:lnTo>
                  <a:pt x="184" y="2325"/>
                </a:lnTo>
                <a:lnTo>
                  <a:pt x="154" y="2270"/>
                </a:lnTo>
                <a:lnTo>
                  <a:pt x="127" y="2215"/>
                </a:lnTo>
                <a:lnTo>
                  <a:pt x="152" y="2196"/>
                </a:lnTo>
                <a:lnTo>
                  <a:pt x="181" y="2181"/>
                </a:lnTo>
                <a:lnTo>
                  <a:pt x="211" y="2168"/>
                </a:lnTo>
                <a:lnTo>
                  <a:pt x="244" y="2157"/>
                </a:lnTo>
                <a:lnTo>
                  <a:pt x="277" y="2146"/>
                </a:lnTo>
                <a:lnTo>
                  <a:pt x="262" y="2112"/>
                </a:lnTo>
                <a:lnTo>
                  <a:pt x="248" y="2079"/>
                </a:lnTo>
                <a:lnTo>
                  <a:pt x="234" y="2044"/>
                </a:lnTo>
                <a:lnTo>
                  <a:pt x="223" y="2007"/>
                </a:lnTo>
                <a:lnTo>
                  <a:pt x="214" y="1969"/>
                </a:lnTo>
                <a:lnTo>
                  <a:pt x="208" y="1928"/>
                </a:lnTo>
                <a:lnTo>
                  <a:pt x="178" y="1932"/>
                </a:lnTo>
                <a:lnTo>
                  <a:pt x="152" y="1937"/>
                </a:lnTo>
                <a:lnTo>
                  <a:pt x="127" y="1945"/>
                </a:lnTo>
                <a:lnTo>
                  <a:pt x="101" y="1952"/>
                </a:lnTo>
                <a:lnTo>
                  <a:pt x="75" y="1958"/>
                </a:lnTo>
                <a:lnTo>
                  <a:pt x="46" y="1962"/>
                </a:lnTo>
                <a:lnTo>
                  <a:pt x="39" y="1936"/>
                </a:lnTo>
                <a:lnTo>
                  <a:pt x="32" y="1908"/>
                </a:lnTo>
                <a:lnTo>
                  <a:pt x="25" y="1877"/>
                </a:lnTo>
                <a:lnTo>
                  <a:pt x="19" y="1845"/>
                </a:lnTo>
                <a:lnTo>
                  <a:pt x="14" y="1813"/>
                </a:lnTo>
                <a:lnTo>
                  <a:pt x="11" y="1781"/>
                </a:lnTo>
                <a:lnTo>
                  <a:pt x="8" y="1751"/>
                </a:lnTo>
                <a:lnTo>
                  <a:pt x="9" y="1723"/>
                </a:lnTo>
                <a:lnTo>
                  <a:pt x="12" y="1699"/>
                </a:lnTo>
                <a:lnTo>
                  <a:pt x="39" y="1699"/>
                </a:lnTo>
                <a:lnTo>
                  <a:pt x="67" y="1699"/>
                </a:lnTo>
                <a:lnTo>
                  <a:pt x="93" y="1698"/>
                </a:lnTo>
                <a:lnTo>
                  <a:pt x="118" y="1697"/>
                </a:lnTo>
                <a:lnTo>
                  <a:pt x="142" y="1692"/>
                </a:lnTo>
                <a:lnTo>
                  <a:pt x="162" y="1686"/>
                </a:lnTo>
                <a:lnTo>
                  <a:pt x="162" y="1457"/>
                </a:lnTo>
                <a:lnTo>
                  <a:pt x="131" y="1458"/>
                </a:lnTo>
                <a:lnTo>
                  <a:pt x="103" y="1458"/>
                </a:lnTo>
                <a:lnTo>
                  <a:pt x="77" y="1456"/>
                </a:lnTo>
                <a:lnTo>
                  <a:pt x="52" y="1453"/>
                </a:lnTo>
                <a:lnTo>
                  <a:pt x="26" y="1449"/>
                </a:lnTo>
                <a:lnTo>
                  <a:pt x="0" y="1446"/>
                </a:lnTo>
                <a:lnTo>
                  <a:pt x="11" y="1396"/>
                </a:lnTo>
                <a:lnTo>
                  <a:pt x="18" y="1344"/>
                </a:lnTo>
                <a:lnTo>
                  <a:pt x="26" y="1292"/>
                </a:lnTo>
                <a:lnTo>
                  <a:pt x="36" y="1242"/>
                </a:lnTo>
                <a:lnTo>
                  <a:pt x="46" y="1194"/>
                </a:lnTo>
                <a:lnTo>
                  <a:pt x="69" y="1193"/>
                </a:lnTo>
                <a:lnTo>
                  <a:pt x="89" y="1195"/>
                </a:lnTo>
                <a:lnTo>
                  <a:pt x="106" y="1198"/>
                </a:lnTo>
                <a:lnTo>
                  <a:pt x="122" y="1204"/>
                </a:lnTo>
                <a:lnTo>
                  <a:pt x="139" y="1209"/>
                </a:lnTo>
                <a:lnTo>
                  <a:pt x="156" y="1213"/>
                </a:lnTo>
                <a:lnTo>
                  <a:pt x="174" y="1215"/>
                </a:lnTo>
                <a:lnTo>
                  <a:pt x="195" y="1216"/>
                </a:lnTo>
                <a:lnTo>
                  <a:pt x="208" y="1194"/>
                </a:lnTo>
                <a:lnTo>
                  <a:pt x="219" y="1170"/>
                </a:lnTo>
                <a:lnTo>
                  <a:pt x="227" y="1144"/>
                </a:lnTo>
                <a:lnTo>
                  <a:pt x="234" y="1117"/>
                </a:lnTo>
                <a:lnTo>
                  <a:pt x="242" y="1091"/>
                </a:lnTo>
                <a:lnTo>
                  <a:pt x="251" y="1065"/>
                </a:lnTo>
                <a:lnTo>
                  <a:pt x="262" y="1042"/>
                </a:lnTo>
                <a:lnTo>
                  <a:pt x="277" y="1021"/>
                </a:lnTo>
                <a:lnTo>
                  <a:pt x="262" y="1005"/>
                </a:lnTo>
                <a:lnTo>
                  <a:pt x="245" y="994"/>
                </a:lnTo>
                <a:lnTo>
                  <a:pt x="226" y="983"/>
                </a:lnTo>
                <a:lnTo>
                  <a:pt x="204" y="975"/>
                </a:lnTo>
                <a:lnTo>
                  <a:pt x="183" y="967"/>
                </a:lnTo>
                <a:lnTo>
                  <a:pt x="161" y="960"/>
                </a:lnTo>
                <a:lnTo>
                  <a:pt x="138" y="953"/>
                </a:lnTo>
                <a:lnTo>
                  <a:pt x="146" y="920"/>
                </a:lnTo>
                <a:lnTo>
                  <a:pt x="156" y="891"/>
                </a:lnTo>
                <a:lnTo>
                  <a:pt x="169" y="864"/>
                </a:lnTo>
                <a:lnTo>
                  <a:pt x="183" y="839"/>
                </a:lnTo>
                <a:lnTo>
                  <a:pt x="199" y="814"/>
                </a:lnTo>
                <a:lnTo>
                  <a:pt x="213" y="790"/>
                </a:lnTo>
                <a:lnTo>
                  <a:pt x="228" y="765"/>
                </a:lnTo>
                <a:lnTo>
                  <a:pt x="241" y="739"/>
                </a:lnTo>
                <a:lnTo>
                  <a:pt x="253" y="711"/>
                </a:lnTo>
                <a:lnTo>
                  <a:pt x="277" y="723"/>
                </a:lnTo>
                <a:lnTo>
                  <a:pt x="300" y="738"/>
                </a:lnTo>
                <a:lnTo>
                  <a:pt x="321" y="753"/>
                </a:lnTo>
                <a:lnTo>
                  <a:pt x="343" y="767"/>
                </a:lnTo>
                <a:lnTo>
                  <a:pt x="367" y="780"/>
                </a:lnTo>
                <a:lnTo>
                  <a:pt x="391" y="792"/>
                </a:lnTo>
                <a:lnTo>
                  <a:pt x="436" y="732"/>
                </a:lnTo>
                <a:lnTo>
                  <a:pt x="482" y="675"/>
                </a:lnTo>
                <a:lnTo>
                  <a:pt x="529" y="620"/>
                </a:lnTo>
                <a:lnTo>
                  <a:pt x="518" y="601"/>
                </a:lnTo>
                <a:lnTo>
                  <a:pt x="504" y="586"/>
                </a:lnTo>
                <a:lnTo>
                  <a:pt x="487" y="573"/>
                </a:lnTo>
                <a:lnTo>
                  <a:pt x="470" y="560"/>
                </a:lnTo>
                <a:lnTo>
                  <a:pt x="454" y="547"/>
                </a:lnTo>
                <a:lnTo>
                  <a:pt x="438" y="532"/>
                </a:lnTo>
                <a:lnTo>
                  <a:pt x="426" y="517"/>
                </a:lnTo>
                <a:lnTo>
                  <a:pt x="440" y="490"/>
                </a:lnTo>
                <a:lnTo>
                  <a:pt x="458" y="468"/>
                </a:lnTo>
                <a:lnTo>
                  <a:pt x="479" y="447"/>
                </a:lnTo>
                <a:lnTo>
                  <a:pt x="501" y="428"/>
                </a:lnTo>
                <a:lnTo>
                  <a:pt x="523" y="409"/>
                </a:lnTo>
                <a:lnTo>
                  <a:pt x="546" y="391"/>
                </a:lnTo>
                <a:lnTo>
                  <a:pt x="568" y="373"/>
                </a:lnTo>
                <a:lnTo>
                  <a:pt x="589" y="353"/>
                </a:lnTo>
                <a:lnTo>
                  <a:pt x="610" y="332"/>
                </a:lnTo>
                <a:lnTo>
                  <a:pt x="629" y="348"/>
                </a:lnTo>
                <a:lnTo>
                  <a:pt x="645" y="366"/>
                </a:lnTo>
                <a:lnTo>
                  <a:pt x="660" y="386"/>
                </a:lnTo>
                <a:lnTo>
                  <a:pt x="674" y="407"/>
                </a:lnTo>
                <a:lnTo>
                  <a:pt x="688" y="427"/>
                </a:lnTo>
                <a:lnTo>
                  <a:pt x="701" y="447"/>
                </a:lnTo>
                <a:lnTo>
                  <a:pt x="733" y="434"/>
                </a:lnTo>
                <a:lnTo>
                  <a:pt x="762" y="418"/>
                </a:lnTo>
                <a:lnTo>
                  <a:pt x="788" y="401"/>
                </a:lnTo>
                <a:lnTo>
                  <a:pt x="813" y="382"/>
                </a:lnTo>
                <a:lnTo>
                  <a:pt x="840" y="364"/>
                </a:lnTo>
                <a:lnTo>
                  <a:pt x="867" y="347"/>
                </a:lnTo>
                <a:lnTo>
                  <a:pt x="897" y="332"/>
                </a:lnTo>
                <a:lnTo>
                  <a:pt x="888" y="309"/>
                </a:lnTo>
                <a:lnTo>
                  <a:pt x="879" y="285"/>
                </a:lnTo>
                <a:lnTo>
                  <a:pt x="869" y="262"/>
                </a:lnTo>
                <a:lnTo>
                  <a:pt x="858" y="241"/>
                </a:lnTo>
                <a:lnTo>
                  <a:pt x="844" y="222"/>
                </a:lnTo>
                <a:lnTo>
                  <a:pt x="828" y="206"/>
                </a:lnTo>
                <a:lnTo>
                  <a:pt x="862" y="179"/>
                </a:lnTo>
                <a:lnTo>
                  <a:pt x="900" y="156"/>
                </a:lnTo>
                <a:lnTo>
                  <a:pt x="941" y="136"/>
                </a:lnTo>
                <a:lnTo>
                  <a:pt x="985" y="119"/>
                </a:lnTo>
                <a:lnTo>
                  <a:pt x="1031" y="104"/>
                </a:lnTo>
                <a:lnTo>
                  <a:pt x="1081" y="91"/>
                </a:lnTo>
                <a:lnTo>
                  <a:pt x="1083" y="114"/>
                </a:lnTo>
                <a:lnTo>
                  <a:pt x="1087" y="133"/>
                </a:lnTo>
                <a:lnTo>
                  <a:pt x="1094" y="151"/>
                </a:lnTo>
                <a:lnTo>
                  <a:pt x="1102" y="169"/>
                </a:lnTo>
                <a:lnTo>
                  <a:pt x="1108" y="187"/>
                </a:lnTo>
                <a:lnTo>
                  <a:pt x="1113" y="206"/>
                </a:lnTo>
                <a:lnTo>
                  <a:pt x="1116" y="230"/>
                </a:lnTo>
                <a:lnTo>
                  <a:pt x="1146" y="226"/>
                </a:lnTo>
                <a:lnTo>
                  <a:pt x="1175" y="220"/>
                </a:lnTo>
                <a:lnTo>
                  <a:pt x="1201" y="213"/>
                </a:lnTo>
                <a:lnTo>
                  <a:pt x="1228" y="204"/>
                </a:lnTo>
                <a:lnTo>
                  <a:pt x="1254" y="196"/>
                </a:lnTo>
                <a:lnTo>
                  <a:pt x="1281" y="189"/>
                </a:lnTo>
                <a:lnTo>
                  <a:pt x="1312" y="185"/>
                </a:lnTo>
                <a:lnTo>
                  <a:pt x="1345" y="183"/>
                </a:lnTo>
                <a:lnTo>
                  <a:pt x="1343" y="156"/>
                </a:lnTo>
                <a:lnTo>
                  <a:pt x="1338" y="129"/>
                </a:lnTo>
                <a:lnTo>
                  <a:pt x="1333" y="104"/>
                </a:lnTo>
                <a:lnTo>
                  <a:pt x="1328" y="78"/>
                </a:lnTo>
                <a:lnTo>
                  <a:pt x="1324" y="51"/>
                </a:lnTo>
                <a:lnTo>
                  <a:pt x="1322" y="23"/>
                </a:lnTo>
                <a:lnTo>
                  <a:pt x="1353" y="21"/>
                </a:lnTo>
                <a:lnTo>
                  <a:pt x="1387" y="16"/>
                </a:lnTo>
                <a:lnTo>
                  <a:pt x="1421" y="12"/>
                </a:lnTo>
                <a:lnTo>
                  <a:pt x="1456" y="7"/>
                </a:lnTo>
                <a:lnTo>
                  <a:pt x="1490" y="3"/>
                </a:lnTo>
                <a:lnTo>
                  <a:pt x="1524" y="0"/>
                </a:lnTo>
                <a:close/>
              </a:path>
            </a:pathLst>
          </a:custGeom>
          <a:solidFill>
            <a:schemeClr val="bg1">
              <a:lumMod val="85000"/>
            </a:schemeClr>
          </a:solidFill>
          <a:ln>
            <a:noFill/>
            <a:headEnd/>
            <a:tailEnd/>
          </a:ln>
          <a:effectLst/>
        </p:spPr>
        <p:style>
          <a:lnRef idx="1">
            <a:schemeClr val="accent2"/>
          </a:lnRef>
          <a:fillRef idx="3">
            <a:schemeClr val="accent2"/>
          </a:fillRef>
          <a:effectRef idx="2">
            <a:schemeClr val="accent2"/>
          </a:effectRef>
          <a:fontRef idx="minor">
            <a:schemeClr val="lt1"/>
          </a:fontRef>
        </p:style>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Oval 37"/>
          <p:cNvSpPr/>
          <p:nvPr/>
        </p:nvSpPr>
        <p:spPr>
          <a:xfrm>
            <a:off x="3300548" y="2106988"/>
            <a:ext cx="646176" cy="644169"/>
          </a:xfrm>
          <a:prstGeom prst="ellipse">
            <a:avLst/>
          </a:prstGeom>
          <a:solidFill>
            <a:schemeClr val="bg1"/>
          </a:solidFill>
          <a:ln>
            <a:noFill/>
          </a:ln>
          <a:effectLst>
            <a:innerShdw blurRad="63500" dist="50800" dir="13500000">
              <a:schemeClr val="bg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037" name="Group 1036"/>
          <p:cNvGrpSpPr/>
          <p:nvPr/>
        </p:nvGrpSpPr>
        <p:grpSpPr>
          <a:xfrm>
            <a:off x="3431108" y="2267491"/>
            <a:ext cx="405393" cy="312520"/>
            <a:chOff x="-2552700" y="3086101"/>
            <a:chExt cx="2551113" cy="2281238"/>
          </a:xfrm>
          <a:solidFill>
            <a:srgbClr val="00548E"/>
          </a:solidFill>
        </p:grpSpPr>
        <p:sp>
          <p:nvSpPr>
            <p:cNvPr id="1035" name="Freeform 31"/>
            <p:cNvSpPr>
              <a:spLocks noEditPoints="1"/>
            </p:cNvSpPr>
            <p:nvPr/>
          </p:nvSpPr>
          <p:spPr bwMode="auto">
            <a:xfrm>
              <a:off x="-2143125" y="4013201"/>
              <a:ext cx="1730375" cy="1314450"/>
            </a:xfrm>
            <a:custGeom>
              <a:avLst/>
              <a:gdLst>
                <a:gd name="T0" fmla="*/ 2241 w 3271"/>
                <a:gd name="T1" fmla="*/ 1422 h 2485"/>
                <a:gd name="T2" fmla="*/ 2215 w 3271"/>
                <a:gd name="T3" fmla="*/ 1675 h 2485"/>
                <a:gd name="T4" fmla="*/ 2260 w 3271"/>
                <a:gd name="T5" fmla="*/ 1754 h 2485"/>
                <a:gd name="T6" fmla="*/ 2773 w 3271"/>
                <a:gd name="T7" fmla="*/ 1764 h 2485"/>
                <a:gd name="T8" fmla="*/ 2838 w 3271"/>
                <a:gd name="T9" fmla="*/ 1699 h 2485"/>
                <a:gd name="T10" fmla="*/ 2829 w 3271"/>
                <a:gd name="T11" fmla="*/ 1439 h 2485"/>
                <a:gd name="T12" fmla="*/ 2750 w 3271"/>
                <a:gd name="T13" fmla="*/ 1394 h 2485"/>
                <a:gd name="T14" fmla="*/ 467 w 3271"/>
                <a:gd name="T15" fmla="*/ 1407 h 2485"/>
                <a:gd name="T16" fmla="*/ 421 w 3271"/>
                <a:gd name="T17" fmla="*/ 1486 h 2485"/>
                <a:gd name="T18" fmla="*/ 448 w 3271"/>
                <a:gd name="T19" fmla="*/ 1740 h 2485"/>
                <a:gd name="T20" fmla="*/ 956 w 3271"/>
                <a:gd name="T21" fmla="*/ 1767 h 2485"/>
                <a:gd name="T22" fmla="*/ 1035 w 3271"/>
                <a:gd name="T23" fmla="*/ 1721 h 2485"/>
                <a:gd name="T24" fmla="*/ 1045 w 3271"/>
                <a:gd name="T25" fmla="*/ 1463 h 2485"/>
                <a:gd name="T26" fmla="*/ 981 w 3271"/>
                <a:gd name="T27" fmla="*/ 1397 h 2485"/>
                <a:gd name="T28" fmla="*/ 924 w 3271"/>
                <a:gd name="T29" fmla="*/ 154 h 2485"/>
                <a:gd name="T30" fmla="*/ 763 w 3271"/>
                <a:gd name="T31" fmla="*/ 246 h 2485"/>
                <a:gd name="T32" fmla="*/ 482 w 3271"/>
                <a:gd name="T33" fmla="*/ 892 h 2485"/>
                <a:gd name="T34" fmla="*/ 504 w 3271"/>
                <a:gd name="T35" fmla="*/ 992 h 2485"/>
                <a:gd name="T36" fmla="*/ 605 w 3271"/>
                <a:gd name="T37" fmla="*/ 1033 h 2485"/>
                <a:gd name="T38" fmla="*/ 2746 w 3271"/>
                <a:gd name="T39" fmla="*/ 1009 h 2485"/>
                <a:gd name="T40" fmla="*/ 2790 w 3271"/>
                <a:gd name="T41" fmla="*/ 922 h 2485"/>
                <a:gd name="T42" fmla="*/ 2534 w 3271"/>
                <a:gd name="T43" fmla="*/ 281 h 2485"/>
                <a:gd name="T44" fmla="*/ 2387 w 3271"/>
                <a:gd name="T45" fmla="*/ 167 h 2485"/>
                <a:gd name="T46" fmla="*/ 906 w 3271"/>
                <a:gd name="T47" fmla="*/ 0 h 2485"/>
                <a:gd name="T48" fmla="*/ 2532 w 3271"/>
                <a:gd name="T49" fmla="*/ 40 h 2485"/>
                <a:gd name="T50" fmla="*/ 2725 w 3271"/>
                <a:gd name="T51" fmla="*/ 186 h 2485"/>
                <a:gd name="T52" fmla="*/ 3034 w 3271"/>
                <a:gd name="T53" fmla="*/ 595 h 2485"/>
                <a:gd name="T54" fmla="*/ 3162 w 3271"/>
                <a:gd name="T55" fmla="*/ 601 h 2485"/>
                <a:gd name="T56" fmla="*/ 3256 w 3271"/>
                <a:gd name="T57" fmla="*/ 701 h 2485"/>
                <a:gd name="T58" fmla="*/ 3266 w 3271"/>
                <a:gd name="T59" fmla="*/ 821 h 2485"/>
                <a:gd name="T60" fmla="*/ 3187 w 3271"/>
                <a:gd name="T61" fmla="*/ 955 h 2485"/>
                <a:gd name="T62" fmla="*/ 3100 w 3271"/>
                <a:gd name="T63" fmla="*/ 1059 h 2485"/>
                <a:gd name="T64" fmla="*/ 3161 w 3271"/>
                <a:gd name="T65" fmla="*/ 1306 h 2485"/>
                <a:gd name="T66" fmla="*/ 3186 w 3271"/>
                <a:gd name="T67" fmla="*/ 1546 h 2485"/>
                <a:gd name="T68" fmla="*/ 3154 w 3271"/>
                <a:gd name="T69" fmla="*/ 2371 h 2485"/>
                <a:gd name="T70" fmla="*/ 3035 w 3271"/>
                <a:gd name="T71" fmla="*/ 2470 h 2485"/>
                <a:gd name="T72" fmla="*/ 2781 w 3271"/>
                <a:gd name="T73" fmla="*/ 2482 h 2485"/>
                <a:gd name="T74" fmla="*/ 2646 w 3271"/>
                <a:gd name="T75" fmla="*/ 2403 h 2485"/>
                <a:gd name="T76" fmla="*/ 2592 w 3271"/>
                <a:gd name="T77" fmla="*/ 2255 h 2485"/>
                <a:gd name="T78" fmla="*/ 672 w 3271"/>
                <a:gd name="T79" fmla="*/ 2296 h 2485"/>
                <a:gd name="T80" fmla="*/ 593 w 3271"/>
                <a:gd name="T81" fmla="*/ 2430 h 2485"/>
                <a:gd name="T82" fmla="*/ 446 w 3271"/>
                <a:gd name="T83" fmla="*/ 2485 h 2485"/>
                <a:gd name="T84" fmla="*/ 195 w 3271"/>
                <a:gd name="T85" fmla="*/ 2454 h 2485"/>
                <a:gd name="T86" fmla="*/ 96 w 3271"/>
                <a:gd name="T87" fmla="*/ 2334 h 2485"/>
                <a:gd name="T88" fmla="*/ 83 w 3271"/>
                <a:gd name="T89" fmla="*/ 1492 h 2485"/>
                <a:gd name="T90" fmla="*/ 119 w 3271"/>
                <a:gd name="T91" fmla="*/ 1240 h 2485"/>
                <a:gd name="T92" fmla="*/ 187 w 3271"/>
                <a:gd name="T93" fmla="*/ 1006 h 2485"/>
                <a:gd name="T94" fmla="*/ 54 w 3271"/>
                <a:gd name="T95" fmla="*/ 927 h 2485"/>
                <a:gd name="T96" fmla="*/ 0 w 3271"/>
                <a:gd name="T97" fmla="*/ 780 h 2485"/>
                <a:gd name="T98" fmla="*/ 29 w 3271"/>
                <a:gd name="T99" fmla="*/ 669 h 2485"/>
                <a:gd name="T100" fmla="*/ 140 w 3271"/>
                <a:gd name="T101" fmla="*/ 591 h 2485"/>
                <a:gd name="T102" fmla="*/ 343 w 3271"/>
                <a:gd name="T103" fmla="*/ 625 h 2485"/>
                <a:gd name="T104" fmla="*/ 583 w 3271"/>
                <a:gd name="T105" fmla="*/ 142 h 2485"/>
                <a:gd name="T106" fmla="*/ 792 w 3271"/>
                <a:gd name="T107" fmla="*/ 18 h 2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71" h="2485">
                  <a:moveTo>
                    <a:pt x="2307" y="1394"/>
                  </a:moveTo>
                  <a:lnTo>
                    <a:pt x="2282" y="1397"/>
                  </a:lnTo>
                  <a:lnTo>
                    <a:pt x="2260" y="1407"/>
                  </a:lnTo>
                  <a:lnTo>
                    <a:pt x="2241" y="1422"/>
                  </a:lnTo>
                  <a:lnTo>
                    <a:pt x="2227" y="1439"/>
                  </a:lnTo>
                  <a:lnTo>
                    <a:pt x="2218" y="1463"/>
                  </a:lnTo>
                  <a:lnTo>
                    <a:pt x="2215" y="1486"/>
                  </a:lnTo>
                  <a:lnTo>
                    <a:pt x="2215" y="1675"/>
                  </a:lnTo>
                  <a:lnTo>
                    <a:pt x="2218" y="1699"/>
                  </a:lnTo>
                  <a:lnTo>
                    <a:pt x="2227" y="1721"/>
                  </a:lnTo>
                  <a:lnTo>
                    <a:pt x="2241" y="1740"/>
                  </a:lnTo>
                  <a:lnTo>
                    <a:pt x="2260" y="1754"/>
                  </a:lnTo>
                  <a:lnTo>
                    <a:pt x="2282" y="1764"/>
                  </a:lnTo>
                  <a:lnTo>
                    <a:pt x="2307" y="1767"/>
                  </a:lnTo>
                  <a:lnTo>
                    <a:pt x="2750" y="1767"/>
                  </a:lnTo>
                  <a:lnTo>
                    <a:pt x="2773" y="1764"/>
                  </a:lnTo>
                  <a:lnTo>
                    <a:pt x="2795" y="1755"/>
                  </a:lnTo>
                  <a:lnTo>
                    <a:pt x="2814" y="1740"/>
                  </a:lnTo>
                  <a:lnTo>
                    <a:pt x="2829" y="1721"/>
                  </a:lnTo>
                  <a:lnTo>
                    <a:pt x="2838" y="1699"/>
                  </a:lnTo>
                  <a:lnTo>
                    <a:pt x="2842" y="1675"/>
                  </a:lnTo>
                  <a:lnTo>
                    <a:pt x="2842" y="1486"/>
                  </a:lnTo>
                  <a:lnTo>
                    <a:pt x="2838" y="1463"/>
                  </a:lnTo>
                  <a:lnTo>
                    <a:pt x="2829" y="1439"/>
                  </a:lnTo>
                  <a:lnTo>
                    <a:pt x="2814" y="1422"/>
                  </a:lnTo>
                  <a:lnTo>
                    <a:pt x="2795" y="1407"/>
                  </a:lnTo>
                  <a:lnTo>
                    <a:pt x="2773" y="1397"/>
                  </a:lnTo>
                  <a:lnTo>
                    <a:pt x="2750" y="1394"/>
                  </a:lnTo>
                  <a:lnTo>
                    <a:pt x="2307" y="1394"/>
                  </a:lnTo>
                  <a:close/>
                  <a:moveTo>
                    <a:pt x="513" y="1394"/>
                  </a:moveTo>
                  <a:lnTo>
                    <a:pt x="489" y="1397"/>
                  </a:lnTo>
                  <a:lnTo>
                    <a:pt x="467" y="1407"/>
                  </a:lnTo>
                  <a:lnTo>
                    <a:pt x="448" y="1422"/>
                  </a:lnTo>
                  <a:lnTo>
                    <a:pt x="434" y="1439"/>
                  </a:lnTo>
                  <a:lnTo>
                    <a:pt x="425" y="1463"/>
                  </a:lnTo>
                  <a:lnTo>
                    <a:pt x="421" y="1486"/>
                  </a:lnTo>
                  <a:lnTo>
                    <a:pt x="421" y="1675"/>
                  </a:lnTo>
                  <a:lnTo>
                    <a:pt x="425" y="1699"/>
                  </a:lnTo>
                  <a:lnTo>
                    <a:pt x="434" y="1721"/>
                  </a:lnTo>
                  <a:lnTo>
                    <a:pt x="448" y="1740"/>
                  </a:lnTo>
                  <a:lnTo>
                    <a:pt x="467" y="1754"/>
                  </a:lnTo>
                  <a:lnTo>
                    <a:pt x="489" y="1764"/>
                  </a:lnTo>
                  <a:lnTo>
                    <a:pt x="513" y="1767"/>
                  </a:lnTo>
                  <a:lnTo>
                    <a:pt x="956" y="1767"/>
                  </a:lnTo>
                  <a:lnTo>
                    <a:pt x="981" y="1764"/>
                  </a:lnTo>
                  <a:lnTo>
                    <a:pt x="1003" y="1755"/>
                  </a:lnTo>
                  <a:lnTo>
                    <a:pt x="1022" y="1740"/>
                  </a:lnTo>
                  <a:lnTo>
                    <a:pt x="1035" y="1721"/>
                  </a:lnTo>
                  <a:lnTo>
                    <a:pt x="1045" y="1699"/>
                  </a:lnTo>
                  <a:lnTo>
                    <a:pt x="1048" y="1675"/>
                  </a:lnTo>
                  <a:lnTo>
                    <a:pt x="1048" y="1486"/>
                  </a:lnTo>
                  <a:lnTo>
                    <a:pt x="1045" y="1463"/>
                  </a:lnTo>
                  <a:lnTo>
                    <a:pt x="1035" y="1439"/>
                  </a:lnTo>
                  <a:lnTo>
                    <a:pt x="1022" y="1422"/>
                  </a:lnTo>
                  <a:lnTo>
                    <a:pt x="1003" y="1407"/>
                  </a:lnTo>
                  <a:lnTo>
                    <a:pt x="981" y="1397"/>
                  </a:lnTo>
                  <a:lnTo>
                    <a:pt x="956" y="1394"/>
                  </a:lnTo>
                  <a:lnTo>
                    <a:pt x="513" y="1394"/>
                  </a:lnTo>
                  <a:close/>
                  <a:moveTo>
                    <a:pt x="968" y="150"/>
                  </a:moveTo>
                  <a:lnTo>
                    <a:pt x="924" y="154"/>
                  </a:lnTo>
                  <a:lnTo>
                    <a:pt x="880" y="167"/>
                  </a:lnTo>
                  <a:lnTo>
                    <a:pt x="837" y="188"/>
                  </a:lnTo>
                  <a:lnTo>
                    <a:pt x="798" y="214"/>
                  </a:lnTo>
                  <a:lnTo>
                    <a:pt x="763" y="246"/>
                  </a:lnTo>
                  <a:lnTo>
                    <a:pt x="734" y="281"/>
                  </a:lnTo>
                  <a:lnTo>
                    <a:pt x="713" y="321"/>
                  </a:lnTo>
                  <a:lnTo>
                    <a:pt x="491" y="862"/>
                  </a:lnTo>
                  <a:lnTo>
                    <a:pt x="482" y="892"/>
                  </a:lnTo>
                  <a:lnTo>
                    <a:pt x="478" y="922"/>
                  </a:lnTo>
                  <a:lnTo>
                    <a:pt x="481" y="948"/>
                  </a:lnTo>
                  <a:lnTo>
                    <a:pt x="489" y="971"/>
                  </a:lnTo>
                  <a:lnTo>
                    <a:pt x="504" y="992"/>
                  </a:lnTo>
                  <a:lnTo>
                    <a:pt x="522" y="1009"/>
                  </a:lnTo>
                  <a:lnTo>
                    <a:pt x="545" y="1022"/>
                  </a:lnTo>
                  <a:lnTo>
                    <a:pt x="574" y="1030"/>
                  </a:lnTo>
                  <a:lnTo>
                    <a:pt x="605" y="1033"/>
                  </a:lnTo>
                  <a:lnTo>
                    <a:pt x="2662" y="1033"/>
                  </a:lnTo>
                  <a:lnTo>
                    <a:pt x="2694" y="1030"/>
                  </a:lnTo>
                  <a:lnTo>
                    <a:pt x="2722" y="1022"/>
                  </a:lnTo>
                  <a:lnTo>
                    <a:pt x="2746" y="1009"/>
                  </a:lnTo>
                  <a:lnTo>
                    <a:pt x="2765" y="992"/>
                  </a:lnTo>
                  <a:lnTo>
                    <a:pt x="2778" y="971"/>
                  </a:lnTo>
                  <a:lnTo>
                    <a:pt x="2787" y="948"/>
                  </a:lnTo>
                  <a:lnTo>
                    <a:pt x="2790" y="922"/>
                  </a:lnTo>
                  <a:lnTo>
                    <a:pt x="2785" y="892"/>
                  </a:lnTo>
                  <a:lnTo>
                    <a:pt x="2776" y="862"/>
                  </a:lnTo>
                  <a:lnTo>
                    <a:pt x="2554" y="321"/>
                  </a:lnTo>
                  <a:lnTo>
                    <a:pt x="2534" y="281"/>
                  </a:lnTo>
                  <a:lnTo>
                    <a:pt x="2504" y="246"/>
                  </a:lnTo>
                  <a:lnTo>
                    <a:pt x="2469" y="214"/>
                  </a:lnTo>
                  <a:lnTo>
                    <a:pt x="2430" y="188"/>
                  </a:lnTo>
                  <a:lnTo>
                    <a:pt x="2387" y="167"/>
                  </a:lnTo>
                  <a:lnTo>
                    <a:pt x="2344" y="154"/>
                  </a:lnTo>
                  <a:lnTo>
                    <a:pt x="2300" y="150"/>
                  </a:lnTo>
                  <a:lnTo>
                    <a:pt x="968" y="150"/>
                  </a:lnTo>
                  <a:close/>
                  <a:moveTo>
                    <a:pt x="906" y="0"/>
                  </a:moveTo>
                  <a:lnTo>
                    <a:pt x="2361" y="0"/>
                  </a:lnTo>
                  <a:lnTo>
                    <a:pt x="2418" y="5"/>
                  </a:lnTo>
                  <a:lnTo>
                    <a:pt x="2475" y="18"/>
                  </a:lnTo>
                  <a:lnTo>
                    <a:pt x="2532" y="40"/>
                  </a:lnTo>
                  <a:lnTo>
                    <a:pt x="2586" y="68"/>
                  </a:lnTo>
                  <a:lnTo>
                    <a:pt x="2637" y="101"/>
                  </a:lnTo>
                  <a:lnTo>
                    <a:pt x="2684" y="142"/>
                  </a:lnTo>
                  <a:lnTo>
                    <a:pt x="2725" y="186"/>
                  </a:lnTo>
                  <a:lnTo>
                    <a:pt x="2759" y="234"/>
                  </a:lnTo>
                  <a:lnTo>
                    <a:pt x="2785" y="286"/>
                  </a:lnTo>
                  <a:lnTo>
                    <a:pt x="2924" y="626"/>
                  </a:lnTo>
                  <a:lnTo>
                    <a:pt x="3034" y="595"/>
                  </a:lnTo>
                  <a:lnTo>
                    <a:pt x="3063" y="590"/>
                  </a:lnTo>
                  <a:lnTo>
                    <a:pt x="3091" y="588"/>
                  </a:lnTo>
                  <a:lnTo>
                    <a:pt x="3129" y="591"/>
                  </a:lnTo>
                  <a:lnTo>
                    <a:pt x="3162" y="601"/>
                  </a:lnTo>
                  <a:lnTo>
                    <a:pt x="3193" y="619"/>
                  </a:lnTo>
                  <a:lnTo>
                    <a:pt x="3219" y="641"/>
                  </a:lnTo>
                  <a:lnTo>
                    <a:pt x="3241" y="669"/>
                  </a:lnTo>
                  <a:lnTo>
                    <a:pt x="3256" y="701"/>
                  </a:lnTo>
                  <a:lnTo>
                    <a:pt x="3266" y="736"/>
                  </a:lnTo>
                  <a:lnTo>
                    <a:pt x="3271" y="775"/>
                  </a:lnTo>
                  <a:lnTo>
                    <a:pt x="3271" y="780"/>
                  </a:lnTo>
                  <a:lnTo>
                    <a:pt x="3266" y="821"/>
                  </a:lnTo>
                  <a:lnTo>
                    <a:pt x="3256" y="860"/>
                  </a:lnTo>
                  <a:lnTo>
                    <a:pt x="3238" y="895"/>
                  </a:lnTo>
                  <a:lnTo>
                    <a:pt x="3215" y="927"/>
                  </a:lnTo>
                  <a:lnTo>
                    <a:pt x="3187" y="955"/>
                  </a:lnTo>
                  <a:lnTo>
                    <a:pt x="3155" y="979"/>
                  </a:lnTo>
                  <a:lnTo>
                    <a:pt x="3120" y="996"/>
                  </a:lnTo>
                  <a:lnTo>
                    <a:pt x="3081" y="1006"/>
                  </a:lnTo>
                  <a:lnTo>
                    <a:pt x="3100" y="1059"/>
                  </a:lnTo>
                  <a:lnTo>
                    <a:pt x="3117" y="1116"/>
                  </a:lnTo>
                  <a:lnTo>
                    <a:pt x="3133" y="1177"/>
                  </a:lnTo>
                  <a:lnTo>
                    <a:pt x="3148" y="1242"/>
                  </a:lnTo>
                  <a:lnTo>
                    <a:pt x="3161" y="1306"/>
                  </a:lnTo>
                  <a:lnTo>
                    <a:pt x="3171" y="1370"/>
                  </a:lnTo>
                  <a:lnTo>
                    <a:pt x="3178" y="1433"/>
                  </a:lnTo>
                  <a:lnTo>
                    <a:pt x="3184" y="1492"/>
                  </a:lnTo>
                  <a:lnTo>
                    <a:pt x="3186" y="1546"/>
                  </a:lnTo>
                  <a:lnTo>
                    <a:pt x="3186" y="2255"/>
                  </a:lnTo>
                  <a:lnTo>
                    <a:pt x="3181" y="2296"/>
                  </a:lnTo>
                  <a:lnTo>
                    <a:pt x="3171" y="2334"/>
                  </a:lnTo>
                  <a:lnTo>
                    <a:pt x="3154" y="2371"/>
                  </a:lnTo>
                  <a:lnTo>
                    <a:pt x="3132" y="2403"/>
                  </a:lnTo>
                  <a:lnTo>
                    <a:pt x="3104" y="2430"/>
                  </a:lnTo>
                  <a:lnTo>
                    <a:pt x="3072" y="2454"/>
                  </a:lnTo>
                  <a:lnTo>
                    <a:pt x="3035" y="2470"/>
                  </a:lnTo>
                  <a:lnTo>
                    <a:pt x="2996" y="2482"/>
                  </a:lnTo>
                  <a:lnTo>
                    <a:pt x="2955" y="2485"/>
                  </a:lnTo>
                  <a:lnTo>
                    <a:pt x="2822" y="2485"/>
                  </a:lnTo>
                  <a:lnTo>
                    <a:pt x="2781" y="2482"/>
                  </a:lnTo>
                  <a:lnTo>
                    <a:pt x="2741" y="2470"/>
                  </a:lnTo>
                  <a:lnTo>
                    <a:pt x="2706" y="2454"/>
                  </a:lnTo>
                  <a:lnTo>
                    <a:pt x="2674" y="2430"/>
                  </a:lnTo>
                  <a:lnTo>
                    <a:pt x="2646" y="2403"/>
                  </a:lnTo>
                  <a:lnTo>
                    <a:pt x="2623" y="2371"/>
                  </a:lnTo>
                  <a:lnTo>
                    <a:pt x="2607" y="2334"/>
                  </a:lnTo>
                  <a:lnTo>
                    <a:pt x="2595" y="2296"/>
                  </a:lnTo>
                  <a:lnTo>
                    <a:pt x="2592" y="2255"/>
                  </a:lnTo>
                  <a:lnTo>
                    <a:pt x="2592" y="2106"/>
                  </a:lnTo>
                  <a:lnTo>
                    <a:pt x="675" y="2106"/>
                  </a:lnTo>
                  <a:lnTo>
                    <a:pt x="675" y="2255"/>
                  </a:lnTo>
                  <a:lnTo>
                    <a:pt x="672" y="2296"/>
                  </a:lnTo>
                  <a:lnTo>
                    <a:pt x="662" y="2334"/>
                  </a:lnTo>
                  <a:lnTo>
                    <a:pt x="644" y="2371"/>
                  </a:lnTo>
                  <a:lnTo>
                    <a:pt x="621" y="2403"/>
                  </a:lnTo>
                  <a:lnTo>
                    <a:pt x="593" y="2430"/>
                  </a:lnTo>
                  <a:lnTo>
                    <a:pt x="561" y="2454"/>
                  </a:lnTo>
                  <a:lnTo>
                    <a:pt x="526" y="2470"/>
                  </a:lnTo>
                  <a:lnTo>
                    <a:pt x="486" y="2482"/>
                  </a:lnTo>
                  <a:lnTo>
                    <a:pt x="446" y="2485"/>
                  </a:lnTo>
                  <a:lnTo>
                    <a:pt x="312" y="2485"/>
                  </a:lnTo>
                  <a:lnTo>
                    <a:pt x="272" y="2482"/>
                  </a:lnTo>
                  <a:lnTo>
                    <a:pt x="232" y="2470"/>
                  </a:lnTo>
                  <a:lnTo>
                    <a:pt x="195" y="2454"/>
                  </a:lnTo>
                  <a:lnTo>
                    <a:pt x="163" y="2430"/>
                  </a:lnTo>
                  <a:lnTo>
                    <a:pt x="136" y="2403"/>
                  </a:lnTo>
                  <a:lnTo>
                    <a:pt x="114" y="2371"/>
                  </a:lnTo>
                  <a:lnTo>
                    <a:pt x="96" y="2334"/>
                  </a:lnTo>
                  <a:lnTo>
                    <a:pt x="86" y="2296"/>
                  </a:lnTo>
                  <a:lnTo>
                    <a:pt x="81" y="2255"/>
                  </a:lnTo>
                  <a:lnTo>
                    <a:pt x="81" y="1546"/>
                  </a:lnTo>
                  <a:lnTo>
                    <a:pt x="83" y="1492"/>
                  </a:lnTo>
                  <a:lnTo>
                    <a:pt x="89" y="1433"/>
                  </a:lnTo>
                  <a:lnTo>
                    <a:pt x="96" y="1370"/>
                  </a:lnTo>
                  <a:lnTo>
                    <a:pt x="106" y="1306"/>
                  </a:lnTo>
                  <a:lnTo>
                    <a:pt x="119" y="1240"/>
                  </a:lnTo>
                  <a:lnTo>
                    <a:pt x="134" y="1177"/>
                  </a:lnTo>
                  <a:lnTo>
                    <a:pt x="150" y="1116"/>
                  </a:lnTo>
                  <a:lnTo>
                    <a:pt x="168" y="1058"/>
                  </a:lnTo>
                  <a:lnTo>
                    <a:pt x="187" y="1006"/>
                  </a:lnTo>
                  <a:lnTo>
                    <a:pt x="149" y="995"/>
                  </a:lnTo>
                  <a:lnTo>
                    <a:pt x="112" y="977"/>
                  </a:lnTo>
                  <a:lnTo>
                    <a:pt x="81" y="955"/>
                  </a:lnTo>
                  <a:lnTo>
                    <a:pt x="54" y="927"/>
                  </a:lnTo>
                  <a:lnTo>
                    <a:pt x="30" y="895"/>
                  </a:lnTo>
                  <a:lnTo>
                    <a:pt x="14" y="860"/>
                  </a:lnTo>
                  <a:lnTo>
                    <a:pt x="4" y="821"/>
                  </a:lnTo>
                  <a:lnTo>
                    <a:pt x="0" y="780"/>
                  </a:lnTo>
                  <a:lnTo>
                    <a:pt x="0" y="775"/>
                  </a:lnTo>
                  <a:lnTo>
                    <a:pt x="2" y="736"/>
                  </a:lnTo>
                  <a:lnTo>
                    <a:pt x="13" y="701"/>
                  </a:lnTo>
                  <a:lnTo>
                    <a:pt x="29" y="669"/>
                  </a:lnTo>
                  <a:lnTo>
                    <a:pt x="49" y="641"/>
                  </a:lnTo>
                  <a:lnTo>
                    <a:pt x="76" y="619"/>
                  </a:lnTo>
                  <a:lnTo>
                    <a:pt x="106" y="601"/>
                  </a:lnTo>
                  <a:lnTo>
                    <a:pt x="140" y="591"/>
                  </a:lnTo>
                  <a:lnTo>
                    <a:pt x="178" y="588"/>
                  </a:lnTo>
                  <a:lnTo>
                    <a:pt x="207" y="590"/>
                  </a:lnTo>
                  <a:lnTo>
                    <a:pt x="235" y="595"/>
                  </a:lnTo>
                  <a:lnTo>
                    <a:pt x="343" y="625"/>
                  </a:lnTo>
                  <a:lnTo>
                    <a:pt x="482" y="286"/>
                  </a:lnTo>
                  <a:lnTo>
                    <a:pt x="508" y="234"/>
                  </a:lnTo>
                  <a:lnTo>
                    <a:pt x="542" y="186"/>
                  </a:lnTo>
                  <a:lnTo>
                    <a:pt x="583" y="142"/>
                  </a:lnTo>
                  <a:lnTo>
                    <a:pt x="630" y="101"/>
                  </a:lnTo>
                  <a:lnTo>
                    <a:pt x="681" y="68"/>
                  </a:lnTo>
                  <a:lnTo>
                    <a:pt x="735" y="40"/>
                  </a:lnTo>
                  <a:lnTo>
                    <a:pt x="792" y="18"/>
                  </a:lnTo>
                  <a:lnTo>
                    <a:pt x="849" y="5"/>
                  </a:lnTo>
                  <a:lnTo>
                    <a:pt x="906"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36" name="Freeform 32"/>
            <p:cNvSpPr>
              <a:spLocks noEditPoints="1"/>
            </p:cNvSpPr>
            <p:nvPr/>
          </p:nvSpPr>
          <p:spPr bwMode="auto">
            <a:xfrm>
              <a:off x="-2552700" y="3086101"/>
              <a:ext cx="2551113" cy="2281238"/>
            </a:xfrm>
            <a:custGeom>
              <a:avLst/>
              <a:gdLst>
                <a:gd name="T0" fmla="*/ 479 w 4821"/>
                <a:gd name="T1" fmla="*/ 1336 h 4310"/>
                <a:gd name="T2" fmla="*/ 4340 w 4821"/>
                <a:gd name="T3" fmla="*/ 1251 h 4310"/>
                <a:gd name="T4" fmla="*/ 479 w 4821"/>
                <a:gd name="T5" fmla="*/ 976 h 4310"/>
                <a:gd name="T6" fmla="*/ 4340 w 4821"/>
                <a:gd name="T7" fmla="*/ 1060 h 4310"/>
                <a:gd name="T8" fmla="*/ 479 w 4821"/>
                <a:gd name="T9" fmla="*/ 976 h 4310"/>
                <a:gd name="T10" fmla="*/ 479 w 4821"/>
                <a:gd name="T11" fmla="*/ 783 h 4310"/>
                <a:gd name="T12" fmla="*/ 4340 w 4821"/>
                <a:gd name="T13" fmla="*/ 716 h 4310"/>
                <a:gd name="T14" fmla="*/ 432 w 4821"/>
                <a:gd name="T15" fmla="*/ 0 h 4310"/>
                <a:gd name="T16" fmla="*/ 4446 w 4821"/>
                <a:gd name="T17" fmla="*/ 4 h 4310"/>
                <a:gd name="T18" fmla="*/ 4556 w 4821"/>
                <a:gd name="T19" fmla="*/ 35 h 4310"/>
                <a:gd name="T20" fmla="*/ 4651 w 4821"/>
                <a:gd name="T21" fmla="*/ 90 h 4310"/>
                <a:gd name="T22" fmla="*/ 4730 w 4821"/>
                <a:gd name="T23" fmla="*/ 168 h 4310"/>
                <a:gd name="T24" fmla="*/ 4786 w 4821"/>
                <a:gd name="T25" fmla="*/ 264 h 4310"/>
                <a:gd name="T26" fmla="*/ 4816 w 4821"/>
                <a:gd name="T27" fmla="*/ 374 h 4310"/>
                <a:gd name="T28" fmla="*/ 4821 w 4821"/>
                <a:gd name="T29" fmla="*/ 4070 h 4310"/>
                <a:gd name="T30" fmla="*/ 4805 w 4821"/>
                <a:gd name="T31" fmla="*/ 4154 h 4310"/>
                <a:gd name="T32" fmla="*/ 4764 w 4821"/>
                <a:gd name="T33" fmla="*/ 4225 h 4310"/>
                <a:gd name="T34" fmla="*/ 4701 w 4821"/>
                <a:gd name="T35" fmla="*/ 4278 h 4310"/>
                <a:gd name="T36" fmla="*/ 4623 w 4821"/>
                <a:gd name="T37" fmla="*/ 4307 h 4310"/>
                <a:gd name="T38" fmla="*/ 4537 w 4821"/>
                <a:gd name="T39" fmla="*/ 4307 h 4310"/>
                <a:gd name="T40" fmla="*/ 4459 w 4821"/>
                <a:gd name="T41" fmla="*/ 4278 h 4310"/>
                <a:gd name="T42" fmla="*/ 4397 w 4821"/>
                <a:gd name="T43" fmla="*/ 4225 h 4310"/>
                <a:gd name="T44" fmla="*/ 4354 w 4821"/>
                <a:gd name="T45" fmla="*/ 4154 h 4310"/>
                <a:gd name="T46" fmla="*/ 4340 w 4821"/>
                <a:gd name="T47" fmla="*/ 4070 h 4310"/>
                <a:gd name="T48" fmla="*/ 479 w 4821"/>
                <a:gd name="T49" fmla="*/ 1528 h 4310"/>
                <a:gd name="T50" fmla="*/ 476 w 4821"/>
                <a:gd name="T51" fmla="*/ 4114 h 4310"/>
                <a:gd name="T52" fmla="*/ 447 w 4821"/>
                <a:gd name="T53" fmla="*/ 4192 h 4310"/>
                <a:gd name="T54" fmla="*/ 394 w 4821"/>
                <a:gd name="T55" fmla="*/ 4255 h 4310"/>
                <a:gd name="T56" fmla="*/ 323 w 4821"/>
                <a:gd name="T57" fmla="*/ 4296 h 4310"/>
                <a:gd name="T58" fmla="*/ 239 w 4821"/>
                <a:gd name="T59" fmla="*/ 4310 h 4310"/>
                <a:gd name="T60" fmla="*/ 156 w 4821"/>
                <a:gd name="T61" fmla="*/ 4296 h 4310"/>
                <a:gd name="T62" fmla="*/ 84 w 4821"/>
                <a:gd name="T63" fmla="*/ 4255 h 4310"/>
                <a:gd name="T64" fmla="*/ 32 w 4821"/>
                <a:gd name="T65" fmla="*/ 4192 h 4310"/>
                <a:gd name="T66" fmla="*/ 4 w 4821"/>
                <a:gd name="T67" fmla="*/ 4114 h 4310"/>
                <a:gd name="T68" fmla="*/ 0 w 4821"/>
                <a:gd name="T69" fmla="*/ 433 h 4310"/>
                <a:gd name="T70" fmla="*/ 16 w 4821"/>
                <a:gd name="T71" fmla="*/ 317 h 4310"/>
                <a:gd name="T72" fmla="*/ 58 w 4821"/>
                <a:gd name="T73" fmla="*/ 215 h 4310"/>
                <a:gd name="T74" fmla="*/ 127 w 4821"/>
                <a:gd name="T75" fmla="*/ 127 h 4310"/>
                <a:gd name="T76" fmla="*/ 213 w 4821"/>
                <a:gd name="T77" fmla="*/ 60 h 4310"/>
                <a:gd name="T78" fmla="*/ 317 w 4821"/>
                <a:gd name="T79" fmla="*/ 16 h 4310"/>
                <a:gd name="T80" fmla="*/ 432 w 4821"/>
                <a:gd name="T81" fmla="*/ 0 h 4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21" h="4310">
                  <a:moveTo>
                    <a:pt x="479" y="1251"/>
                  </a:moveTo>
                  <a:lnTo>
                    <a:pt x="479" y="1336"/>
                  </a:lnTo>
                  <a:lnTo>
                    <a:pt x="4340" y="1336"/>
                  </a:lnTo>
                  <a:lnTo>
                    <a:pt x="4340" y="1251"/>
                  </a:lnTo>
                  <a:lnTo>
                    <a:pt x="479" y="1251"/>
                  </a:lnTo>
                  <a:close/>
                  <a:moveTo>
                    <a:pt x="479" y="976"/>
                  </a:moveTo>
                  <a:lnTo>
                    <a:pt x="479" y="1060"/>
                  </a:lnTo>
                  <a:lnTo>
                    <a:pt x="4340" y="1060"/>
                  </a:lnTo>
                  <a:lnTo>
                    <a:pt x="4340" y="976"/>
                  </a:lnTo>
                  <a:lnTo>
                    <a:pt x="479" y="976"/>
                  </a:lnTo>
                  <a:close/>
                  <a:moveTo>
                    <a:pt x="479" y="716"/>
                  </a:moveTo>
                  <a:lnTo>
                    <a:pt x="479" y="783"/>
                  </a:lnTo>
                  <a:lnTo>
                    <a:pt x="4340" y="783"/>
                  </a:lnTo>
                  <a:lnTo>
                    <a:pt x="4340" y="716"/>
                  </a:lnTo>
                  <a:lnTo>
                    <a:pt x="479" y="716"/>
                  </a:lnTo>
                  <a:close/>
                  <a:moveTo>
                    <a:pt x="432" y="0"/>
                  </a:moveTo>
                  <a:lnTo>
                    <a:pt x="4388" y="0"/>
                  </a:lnTo>
                  <a:lnTo>
                    <a:pt x="4446" y="4"/>
                  </a:lnTo>
                  <a:lnTo>
                    <a:pt x="4502" y="16"/>
                  </a:lnTo>
                  <a:lnTo>
                    <a:pt x="4556" y="35"/>
                  </a:lnTo>
                  <a:lnTo>
                    <a:pt x="4606" y="60"/>
                  </a:lnTo>
                  <a:lnTo>
                    <a:pt x="4651" y="90"/>
                  </a:lnTo>
                  <a:lnTo>
                    <a:pt x="4693" y="127"/>
                  </a:lnTo>
                  <a:lnTo>
                    <a:pt x="4730" y="168"/>
                  </a:lnTo>
                  <a:lnTo>
                    <a:pt x="4761" y="215"/>
                  </a:lnTo>
                  <a:lnTo>
                    <a:pt x="4786" y="264"/>
                  </a:lnTo>
                  <a:lnTo>
                    <a:pt x="4805" y="317"/>
                  </a:lnTo>
                  <a:lnTo>
                    <a:pt x="4816" y="374"/>
                  </a:lnTo>
                  <a:lnTo>
                    <a:pt x="4821" y="433"/>
                  </a:lnTo>
                  <a:lnTo>
                    <a:pt x="4821" y="4070"/>
                  </a:lnTo>
                  <a:lnTo>
                    <a:pt x="4816" y="4114"/>
                  </a:lnTo>
                  <a:lnTo>
                    <a:pt x="4805" y="4154"/>
                  </a:lnTo>
                  <a:lnTo>
                    <a:pt x="4787" y="4192"/>
                  </a:lnTo>
                  <a:lnTo>
                    <a:pt x="4764" y="4225"/>
                  </a:lnTo>
                  <a:lnTo>
                    <a:pt x="4734" y="4255"/>
                  </a:lnTo>
                  <a:lnTo>
                    <a:pt x="4701" y="4278"/>
                  </a:lnTo>
                  <a:lnTo>
                    <a:pt x="4664" y="4296"/>
                  </a:lnTo>
                  <a:lnTo>
                    <a:pt x="4623" y="4307"/>
                  </a:lnTo>
                  <a:lnTo>
                    <a:pt x="4579" y="4310"/>
                  </a:lnTo>
                  <a:lnTo>
                    <a:pt x="4537" y="4307"/>
                  </a:lnTo>
                  <a:lnTo>
                    <a:pt x="4496" y="4296"/>
                  </a:lnTo>
                  <a:lnTo>
                    <a:pt x="4459" y="4278"/>
                  </a:lnTo>
                  <a:lnTo>
                    <a:pt x="4426" y="4255"/>
                  </a:lnTo>
                  <a:lnTo>
                    <a:pt x="4397" y="4225"/>
                  </a:lnTo>
                  <a:lnTo>
                    <a:pt x="4373" y="4192"/>
                  </a:lnTo>
                  <a:lnTo>
                    <a:pt x="4354" y="4154"/>
                  </a:lnTo>
                  <a:lnTo>
                    <a:pt x="4344" y="4114"/>
                  </a:lnTo>
                  <a:lnTo>
                    <a:pt x="4340" y="4070"/>
                  </a:lnTo>
                  <a:lnTo>
                    <a:pt x="4340" y="1528"/>
                  </a:lnTo>
                  <a:lnTo>
                    <a:pt x="479" y="1528"/>
                  </a:lnTo>
                  <a:lnTo>
                    <a:pt x="479" y="4070"/>
                  </a:lnTo>
                  <a:lnTo>
                    <a:pt x="476" y="4114"/>
                  </a:lnTo>
                  <a:lnTo>
                    <a:pt x="465" y="4154"/>
                  </a:lnTo>
                  <a:lnTo>
                    <a:pt x="447" y="4192"/>
                  </a:lnTo>
                  <a:lnTo>
                    <a:pt x="424" y="4225"/>
                  </a:lnTo>
                  <a:lnTo>
                    <a:pt x="394" y="4255"/>
                  </a:lnTo>
                  <a:lnTo>
                    <a:pt x="361" y="4278"/>
                  </a:lnTo>
                  <a:lnTo>
                    <a:pt x="323" y="4296"/>
                  </a:lnTo>
                  <a:lnTo>
                    <a:pt x="283" y="4307"/>
                  </a:lnTo>
                  <a:lnTo>
                    <a:pt x="239" y="4310"/>
                  </a:lnTo>
                  <a:lnTo>
                    <a:pt x="197" y="4307"/>
                  </a:lnTo>
                  <a:lnTo>
                    <a:pt x="156" y="4296"/>
                  </a:lnTo>
                  <a:lnTo>
                    <a:pt x="118" y="4278"/>
                  </a:lnTo>
                  <a:lnTo>
                    <a:pt x="84" y="4255"/>
                  </a:lnTo>
                  <a:lnTo>
                    <a:pt x="57" y="4225"/>
                  </a:lnTo>
                  <a:lnTo>
                    <a:pt x="32" y="4192"/>
                  </a:lnTo>
                  <a:lnTo>
                    <a:pt x="14" y="4154"/>
                  </a:lnTo>
                  <a:lnTo>
                    <a:pt x="4" y="4114"/>
                  </a:lnTo>
                  <a:lnTo>
                    <a:pt x="0" y="4070"/>
                  </a:lnTo>
                  <a:lnTo>
                    <a:pt x="0" y="433"/>
                  </a:lnTo>
                  <a:lnTo>
                    <a:pt x="4" y="374"/>
                  </a:lnTo>
                  <a:lnTo>
                    <a:pt x="16" y="317"/>
                  </a:lnTo>
                  <a:lnTo>
                    <a:pt x="33" y="264"/>
                  </a:lnTo>
                  <a:lnTo>
                    <a:pt x="58" y="215"/>
                  </a:lnTo>
                  <a:lnTo>
                    <a:pt x="90" y="168"/>
                  </a:lnTo>
                  <a:lnTo>
                    <a:pt x="127" y="127"/>
                  </a:lnTo>
                  <a:lnTo>
                    <a:pt x="168" y="90"/>
                  </a:lnTo>
                  <a:lnTo>
                    <a:pt x="213" y="60"/>
                  </a:lnTo>
                  <a:lnTo>
                    <a:pt x="264" y="35"/>
                  </a:lnTo>
                  <a:lnTo>
                    <a:pt x="317" y="16"/>
                  </a:lnTo>
                  <a:lnTo>
                    <a:pt x="372" y="4"/>
                  </a:lnTo>
                  <a:lnTo>
                    <a:pt x="432"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585BC3B3-76AD-4D25-8000-9D46CEC209A3}"/>
              </a:ext>
            </a:extLst>
          </p:cNvPr>
          <p:cNvGrpSpPr/>
          <p:nvPr/>
        </p:nvGrpSpPr>
        <p:grpSpPr>
          <a:xfrm>
            <a:off x="2749256" y="2943552"/>
            <a:ext cx="865632" cy="860619"/>
            <a:chOff x="2750969" y="2997561"/>
            <a:chExt cx="865632" cy="860619"/>
          </a:xfrm>
        </p:grpSpPr>
        <p:grpSp>
          <p:nvGrpSpPr>
            <p:cNvPr id="17" name="Group 16"/>
            <p:cNvGrpSpPr/>
            <p:nvPr/>
          </p:nvGrpSpPr>
          <p:grpSpPr>
            <a:xfrm>
              <a:off x="2750969" y="2997561"/>
              <a:ext cx="865632" cy="860619"/>
              <a:chOff x="3519740" y="3596640"/>
              <a:chExt cx="678837" cy="782856"/>
            </a:xfrm>
          </p:grpSpPr>
          <p:sp>
            <p:nvSpPr>
              <p:cNvPr id="40" name="Freeform 166"/>
              <p:cNvSpPr>
                <a:spLocks/>
              </p:cNvSpPr>
              <p:nvPr/>
            </p:nvSpPr>
            <p:spPr bwMode="auto">
              <a:xfrm>
                <a:off x="3519740" y="3596640"/>
                <a:ext cx="678837" cy="782856"/>
              </a:xfrm>
              <a:custGeom>
                <a:avLst/>
                <a:gdLst>
                  <a:gd name="T0" fmla="*/ 1710 w 3172"/>
                  <a:gd name="T1" fmla="*/ 167 h 3167"/>
                  <a:gd name="T2" fmla="*/ 1864 w 3172"/>
                  <a:gd name="T3" fmla="*/ 86 h 3167"/>
                  <a:gd name="T4" fmla="*/ 2062 w 3172"/>
                  <a:gd name="T5" fmla="*/ 78 h 3167"/>
                  <a:gd name="T6" fmla="*/ 2104 w 3172"/>
                  <a:gd name="T7" fmla="*/ 259 h 3167"/>
                  <a:gd name="T8" fmla="*/ 2314 w 3172"/>
                  <a:gd name="T9" fmla="*/ 295 h 3167"/>
                  <a:gd name="T10" fmla="*/ 2573 w 3172"/>
                  <a:gd name="T11" fmla="*/ 355 h 3167"/>
                  <a:gd name="T12" fmla="*/ 2502 w 3172"/>
                  <a:gd name="T13" fmla="*/ 499 h 3167"/>
                  <a:gd name="T14" fmla="*/ 2590 w 3172"/>
                  <a:gd name="T15" fmla="*/ 593 h 3167"/>
                  <a:gd name="T16" fmla="*/ 2669 w 3172"/>
                  <a:gd name="T17" fmla="*/ 633 h 3167"/>
                  <a:gd name="T18" fmla="*/ 2756 w 3172"/>
                  <a:gd name="T19" fmla="*/ 539 h 3167"/>
                  <a:gd name="T20" fmla="*/ 2882 w 3172"/>
                  <a:gd name="T21" fmla="*/ 679 h 3167"/>
                  <a:gd name="T22" fmla="*/ 2845 w 3172"/>
                  <a:gd name="T23" fmla="*/ 797 h 3167"/>
                  <a:gd name="T24" fmla="*/ 2852 w 3172"/>
                  <a:gd name="T25" fmla="*/ 951 h 3167"/>
                  <a:gd name="T26" fmla="*/ 2996 w 3172"/>
                  <a:gd name="T27" fmla="*/ 989 h 3167"/>
                  <a:gd name="T28" fmla="*/ 3083 w 3172"/>
                  <a:gd name="T29" fmla="*/ 1234 h 3167"/>
                  <a:gd name="T30" fmla="*/ 2985 w 3172"/>
                  <a:gd name="T31" fmla="*/ 1385 h 3167"/>
                  <a:gd name="T32" fmla="*/ 3090 w 3172"/>
                  <a:gd name="T33" fmla="*/ 1480 h 3167"/>
                  <a:gd name="T34" fmla="*/ 3170 w 3172"/>
                  <a:gd name="T35" fmla="*/ 1626 h 3167"/>
                  <a:gd name="T36" fmla="*/ 3077 w 3172"/>
                  <a:gd name="T37" fmla="*/ 1734 h 3167"/>
                  <a:gd name="T38" fmla="*/ 2961 w 3172"/>
                  <a:gd name="T39" fmla="*/ 1895 h 3167"/>
                  <a:gd name="T40" fmla="*/ 3083 w 3172"/>
                  <a:gd name="T41" fmla="*/ 2097 h 3167"/>
                  <a:gd name="T42" fmla="*/ 2902 w 3172"/>
                  <a:gd name="T43" fmla="*/ 2185 h 3167"/>
                  <a:gd name="T44" fmla="*/ 2801 w 3172"/>
                  <a:gd name="T45" fmla="*/ 2397 h 3167"/>
                  <a:gd name="T46" fmla="*/ 2713 w 3172"/>
                  <a:gd name="T47" fmla="*/ 2654 h 3167"/>
                  <a:gd name="T48" fmla="*/ 2583 w 3172"/>
                  <a:gd name="T49" fmla="*/ 2579 h 3167"/>
                  <a:gd name="T50" fmla="*/ 2465 w 3172"/>
                  <a:gd name="T51" fmla="*/ 2739 h 3167"/>
                  <a:gd name="T52" fmla="*/ 2430 w 3172"/>
                  <a:gd name="T53" fmla="*/ 2920 h 3167"/>
                  <a:gd name="T54" fmla="*/ 2240 w 3172"/>
                  <a:gd name="T55" fmla="*/ 2834 h 3167"/>
                  <a:gd name="T56" fmla="*/ 2038 w 3172"/>
                  <a:gd name="T57" fmla="*/ 2942 h 3167"/>
                  <a:gd name="T58" fmla="*/ 1999 w 3172"/>
                  <a:gd name="T59" fmla="*/ 3109 h 3167"/>
                  <a:gd name="T60" fmla="*/ 1804 w 3172"/>
                  <a:gd name="T61" fmla="*/ 2983 h 3167"/>
                  <a:gd name="T62" fmla="*/ 1575 w 3172"/>
                  <a:gd name="T63" fmla="*/ 2995 h 3167"/>
                  <a:gd name="T64" fmla="*/ 1562 w 3172"/>
                  <a:gd name="T65" fmla="*/ 3167 h 3167"/>
                  <a:gd name="T66" fmla="*/ 1321 w 3172"/>
                  <a:gd name="T67" fmla="*/ 3044 h 3167"/>
                  <a:gd name="T68" fmla="*/ 1191 w 3172"/>
                  <a:gd name="T69" fmla="*/ 2942 h 3167"/>
                  <a:gd name="T70" fmla="*/ 1080 w 3172"/>
                  <a:gd name="T71" fmla="*/ 3012 h 3167"/>
                  <a:gd name="T72" fmla="*/ 816 w 3172"/>
                  <a:gd name="T73" fmla="*/ 2972 h 3167"/>
                  <a:gd name="T74" fmla="*/ 858 w 3172"/>
                  <a:gd name="T75" fmla="*/ 2798 h 3167"/>
                  <a:gd name="T76" fmla="*/ 713 w 3172"/>
                  <a:gd name="T77" fmla="*/ 2696 h 3167"/>
                  <a:gd name="T78" fmla="*/ 458 w 3172"/>
                  <a:gd name="T79" fmla="*/ 2698 h 3167"/>
                  <a:gd name="T80" fmla="*/ 529 w 3172"/>
                  <a:gd name="T81" fmla="*/ 2536 h 3167"/>
                  <a:gd name="T82" fmla="*/ 333 w 3172"/>
                  <a:gd name="T83" fmla="*/ 2392 h 3167"/>
                  <a:gd name="T84" fmla="*/ 127 w 3172"/>
                  <a:gd name="T85" fmla="*/ 2215 h 3167"/>
                  <a:gd name="T86" fmla="*/ 234 w 3172"/>
                  <a:gd name="T87" fmla="*/ 2044 h 3167"/>
                  <a:gd name="T88" fmla="*/ 75 w 3172"/>
                  <a:gd name="T89" fmla="*/ 1958 h 3167"/>
                  <a:gd name="T90" fmla="*/ 8 w 3172"/>
                  <a:gd name="T91" fmla="*/ 1751 h 3167"/>
                  <a:gd name="T92" fmla="*/ 162 w 3172"/>
                  <a:gd name="T93" fmla="*/ 1686 h 3167"/>
                  <a:gd name="T94" fmla="*/ 11 w 3172"/>
                  <a:gd name="T95" fmla="*/ 1396 h 3167"/>
                  <a:gd name="T96" fmla="*/ 122 w 3172"/>
                  <a:gd name="T97" fmla="*/ 1204 h 3167"/>
                  <a:gd name="T98" fmla="*/ 234 w 3172"/>
                  <a:gd name="T99" fmla="*/ 1117 h 3167"/>
                  <a:gd name="T100" fmla="*/ 204 w 3172"/>
                  <a:gd name="T101" fmla="*/ 975 h 3167"/>
                  <a:gd name="T102" fmla="*/ 199 w 3172"/>
                  <a:gd name="T103" fmla="*/ 814 h 3167"/>
                  <a:gd name="T104" fmla="*/ 343 w 3172"/>
                  <a:gd name="T105" fmla="*/ 767 h 3167"/>
                  <a:gd name="T106" fmla="*/ 487 w 3172"/>
                  <a:gd name="T107" fmla="*/ 573 h 3167"/>
                  <a:gd name="T108" fmla="*/ 501 w 3172"/>
                  <a:gd name="T109" fmla="*/ 428 h 3167"/>
                  <a:gd name="T110" fmla="*/ 660 w 3172"/>
                  <a:gd name="T111" fmla="*/ 386 h 3167"/>
                  <a:gd name="T112" fmla="*/ 840 w 3172"/>
                  <a:gd name="T113" fmla="*/ 364 h 3167"/>
                  <a:gd name="T114" fmla="*/ 828 w 3172"/>
                  <a:gd name="T115" fmla="*/ 206 h 3167"/>
                  <a:gd name="T116" fmla="*/ 1087 w 3172"/>
                  <a:gd name="T117" fmla="*/ 133 h 3167"/>
                  <a:gd name="T118" fmla="*/ 1201 w 3172"/>
                  <a:gd name="T119" fmla="*/ 213 h 3167"/>
                  <a:gd name="T120" fmla="*/ 1333 w 3172"/>
                  <a:gd name="T121" fmla="*/ 104 h 3167"/>
                  <a:gd name="T122" fmla="*/ 1490 w 3172"/>
                  <a:gd name="T123" fmla="*/ 3 h 3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72" h="3167">
                    <a:moveTo>
                      <a:pt x="1524" y="0"/>
                    </a:moveTo>
                    <a:lnTo>
                      <a:pt x="1557" y="0"/>
                    </a:lnTo>
                    <a:lnTo>
                      <a:pt x="1590" y="4"/>
                    </a:lnTo>
                    <a:lnTo>
                      <a:pt x="1621" y="11"/>
                    </a:lnTo>
                    <a:lnTo>
                      <a:pt x="1621" y="149"/>
                    </a:lnTo>
                    <a:lnTo>
                      <a:pt x="1648" y="157"/>
                    </a:lnTo>
                    <a:lnTo>
                      <a:pt x="1679" y="163"/>
                    </a:lnTo>
                    <a:lnTo>
                      <a:pt x="1710" y="167"/>
                    </a:lnTo>
                    <a:lnTo>
                      <a:pt x="1743" y="170"/>
                    </a:lnTo>
                    <a:lnTo>
                      <a:pt x="1776" y="174"/>
                    </a:lnTo>
                    <a:lnTo>
                      <a:pt x="1809" y="178"/>
                    </a:lnTo>
                    <a:lnTo>
                      <a:pt x="1838" y="183"/>
                    </a:lnTo>
                    <a:lnTo>
                      <a:pt x="1848" y="162"/>
                    </a:lnTo>
                    <a:lnTo>
                      <a:pt x="1854" y="138"/>
                    </a:lnTo>
                    <a:lnTo>
                      <a:pt x="1859" y="112"/>
                    </a:lnTo>
                    <a:lnTo>
                      <a:pt x="1864" y="86"/>
                    </a:lnTo>
                    <a:lnTo>
                      <a:pt x="1868" y="60"/>
                    </a:lnTo>
                    <a:lnTo>
                      <a:pt x="1873" y="34"/>
                    </a:lnTo>
                    <a:lnTo>
                      <a:pt x="1909" y="36"/>
                    </a:lnTo>
                    <a:lnTo>
                      <a:pt x="1943" y="42"/>
                    </a:lnTo>
                    <a:lnTo>
                      <a:pt x="1974" y="49"/>
                    </a:lnTo>
                    <a:lnTo>
                      <a:pt x="2004" y="59"/>
                    </a:lnTo>
                    <a:lnTo>
                      <a:pt x="2034" y="68"/>
                    </a:lnTo>
                    <a:lnTo>
                      <a:pt x="2062" y="78"/>
                    </a:lnTo>
                    <a:lnTo>
                      <a:pt x="2093" y="85"/>
                    </a:lnTo>
                    <a:lnTo>
                      <a:pt x="2126" y="91"/>
                    </a:lnTo>
                    <a:lnTo>
                      <a:pt x="2120" y="125"/>
                    </a:lnTo>
                    <a:lnTo>
                      <a:pt x="2112" y="156"/>
                    </a:lnTo>
                    <a:lnTo>
                      <a:pt x="2101" y="184"/>
                    </a:lnTo>
                    <a:lnTo>
                      <a:pt x="2091" y="213"/>
                    </a:lnTo>
                    <a:lnTo>
                      <a:pt x="2080" y="241"/>
                    </a:lnTo>
                    <a:lnTo>
                      <a:pt x="2104" y="259"/>
                    </a:lnTo>
                    <a:lnTo>
                      <a:pt x="2132" y="274"/>
                    </a:lnTo>
                    <a:lnTo>
                      <a:pt x="2161" y="288"/>
                    </a:lnTo>
                    <a:lnTo>
                      <a:pt x="2191" y="300"/>
                    </a:lnTo>
                    <a:lnTo>
                      <a:pt x="2221" y="313"/>
                    </a:lnTo>
                    <a:lnTo>
                      <a:pt x="2249" y="328"/>
                    </a:lnTo>
                    <a:lnTo>
                      <a:pt x="2275" y="345"/>
                    </a:lnTo>
                    <a:lnTo>
                      <a:pt x="2296" y="320"/>
                    </a:lnTo>
                    <a:lnTo>
                      <a:pt x="2314" y="295"/>
                    </a:lnTo>
                    <a:lnTo>
                      <a:pt x="2329" y="266"/>
                    </a:lnTo>
                    <a:lnTo>
                      <a:pt x="2343" y="237"/>
                    </a:lnTo>
                    <a:lnTo>
                      <a:pt x="2356" y="206"/>
                    </a:lnTo>
                    <a:lnTo>
                      <a:pt x="2404" y="231"/>
                    </a:lnTo>
                    <a:lnTo>
                      <a:pt x="2451" y="258"/>
                    </a:lnTo>
                    <a:lnTo>
                      <a:pt x="2494" y="288"/>
                    </a:lnTo>
                    <a:lnTo>
                      <a:pt x="2535" y="320"/>
                    </a:lnTo>
                    <a:lnTo>
                      <a:pt x="2573" y="355"/>
                    </a:lnTo>
                    <a:lnTo>
                      <a:pt x="2564" y="377"/>
                    </a:lnTo>
                    <a:lnTo>
                      <a:pt x="2552" y="396"/>
                    </a:lnTo>
                    <a:lnTo>
                      <a:pt x="2539" y="413"/>
                    </a:lnTo>
                    <a:lnTo>
                      <a:pt x="2524" y="430"/>
                    </a:lnTo>
                    <a:lnTo>
                      <a:pt x="2509" y="447"/>
                    </a:lnTo>
                    <a:lnTo>
                      <a:pt x="2494" y="464"/>
                    </a:lnTo>
                    <a:lnTo>
                      <a:pt x="2481" y="482"/>
                    </a:lnTo>
                    <a:lnTo>
                      <a:pt x="2502" y="499"/>
                    </a:lnTo>
                    <a:lnTo>
                      <a:pt x="2517" y="513"/>
                    </a:lnTo>
                    <a:lnTo>
                      <a:pt x="2531" y="529"/>
                    </a:lnTo>
                    <a:lnTo>
                      <a:pt x="2546" y="545"/>
                    </a:lnTo>
                    <a:lnTo>
                      <a:pt x="2562" y="562"/>
                    </a:lnTo>
                    <a:lnTo>
                      <a:pt x="2566" y="565"/>
                    </a:lnTo>
                    <a:lnTo>
                      <a:pt x="2572" y="573"/>
                    </a:lnTo>
                    <a:lnTo>
                      <a:pt x="2581" y="582"/>
                    </a:lnTo>
                    <a:lnTo>
                      <a:pt x="2590" y="593"/>
                    </a:lnTo>
                    <a:lnTo>
                      <a:pt x="2601" y="604"/>
                    </a:lnTo>
                    <a:lnTo>
                      <a:pt x="2612" y="616"/>
                    </a:lnTo>
                    <a:lnTo>
                      <a:pt x="2622" y="626"/>
                    </a:lnTo>
                    <a:lnTo>
                      <a:pt x="2631" y="635"/>
                    </a:lnTo>
                    <a:lnTo>
                      <a:pt x="2638" y="640"/>
                    </a:lnTo>
                    <a:lnTo>
                      <a:pt x="2642" y="642"/>
                    </a:lnTo>
                    <a:lnTo>
                      <a:pt x="2656" y="640"/>
                    </a:lnTo>
                    <a:lnTo>
                      <a:pt x="2669" y="633"/>
                    </a:lnTo>
                    <a:lnTo>
                      <a:pt x="2681" y="621"/>
                    </a:lnTo>
                    <a:lnTo>
                      <a:pt x="2692" y="607"/>
                    </a:lnTo>
                    <a:lnTo>
                      <a:pt x="2703" y="592"/>
                    </a:lnTo>
                    <a:lnTo>
                      <a:pt x="2714" y="577"/>
                    </a:lnTo>
                    <a:lnTo>
                      <a:pt x="2725" y="562"/>
                    </a:lnTo>
                    <a:lnTo>
                      <a:pt x="2735" y="550"/>
                    </a:lnTo>
                    <a:lnTo>
                      <a:pt x="2746" y="542"/>
                    </a:lnTo>
                    <a:lnTo>
                      <a:pt x="2756" y="539"/>
                    </a:lnTo>
                    <a:lnTo>
                      <a:pt x="2772" y="543"/>
                    </a:lnTo>
                    <a:lnTo>
                      <a:pt x="2789" y="552"/>
                    </a:lnTo>
                    <a:lnTo>
                      <a:pt x="2805" y="567"/>
                    </a:lnTo>
                    <a:lnTo>
                      <a:pt x="2821" y="586"/>
                    </a:lnTo>
                    <a:lnTo>
                      <a:pt x="2837" y="608"/>
                    </a:lnTo>
                    <a:lnTo>
                      <a:pt x="2852" y="632"/>
                    </a:lnTo>
                    <a:lnTo>
                      <a:pt x="2867" y="656"/>
                    </a:lnTo>
                    <a:lnTo>
                      <a:pt x="2882" y="679"/>
                    </a:lnTo>
                    <a:lnTo>
                      <a:pt x="2895" y="700"/>
                    </a:lnTo>
                    <a:lnTo>
                      <a:pt x="2907" y="719"/>
                    </a:lnTo>
                    <a:lnTo>
                      <a:pt x="2918" y="734"/>
                    </a:lnTo>
                    <a:lnTo>
                      <a:pt x="2908" y="751"/>
                    </a:lnTo>
                    <a:lnTo>
                      <a:pt x="2895" y="766"/>
                    </a:lnTo>
                    <a:lnTo>
                      <a:pt x="2880" y="777"/>
                    </a:lnTo>
                    <a:lnTo>
                      <a:pt x="2863" y="788"/>
                    </a:lnTo>
                    <a:lnTo>
                      <a:pt x="2845" y="797"/>
                    </a:lnTo>
                    <a:lnTo>
                      <a:pt x="2827" y="807"/>
                    </a:lnTo>
                    <a:lnTo>
                      <a:pt x="2809" y="816"/>
                    </a:lnTo>
                    <a:lnTo>
                      <a:pt x="2791" y="826"/>
                    </a:lnTo>
                    <a:lnTo>
                      <a:pt x="2801" y="854"/>
                    </a:lnTo>
                    <a:lnTo>
                      <a:pt x="2812" y="880"/>
                    </a:lnTo>
                    <a:lnTo>
                      <a:pt x="2826" y="904"/>
                    </a:lnTo>
                    <a:lnTo>
                      <a:pt x="2839" y="927"/>
                    </a:lnTo>
                    <a:lnTo>
                      <a:pt x="2852" y="951"/>
                    </a:lnTo>
                    <a:lnTo>
                      <a:pt x="2865" y="976"/>
                    </a:lnTo>
                    <a:lnTo>
                      <a:pt x="2876" y="1003"/>
                    </a:lnTo>
                    <a:lnTo>
                      <a:pt x="2883" y="1033"/>
                    </a:lnTo>
                    <a:lnTo>
                      <a:pt x="2909" y="1026"/>
                    </a:lnTo>
                    <a:lnTo>
                      <a:pt x="2932" y="1019"/>
                    </a:lnTo>
                    <a:lnTo>
                      <a:pt x="2954" y="1008"/>
                    </a:lnTo>
                    <a:lnTo>
                      <a:pt x="2975" y="999"/>
                    </a:lnTo>
                    <a:lnTo>
                      <a:pt x="2996" y="989"/>
                    </a:lnTo>
                    <a:lnTo>
                      <a:pt x="3019" y="981"/>
                    </a:lnTo>
                    <a:lnTo>
                      <a:pt x="3045" y="976"/>
                    </a:lnTo>
                    <a:lnTo>
                      <a:pt x="3065" y="1022"/>
                    </a:lnTo>
                    <a:lnTo>
                      <a:pt x="3083" y="1070"/>
                    </a:lnTo>
                    <a:lnTo>
                      <a:pt x="3100" y="1120"/>
                    </a:lnTo>
                    <a:lnTo>
                      <a:pt x="3113" y="1172"/>
                    </a:lnTo>
                    <a:lnTo>
                      <a:pt x="3125" y="1228"/>
                    </a:lnTo>
                    <a:lnTo>
                      <a:pt x="3083" y="1234"/>
                    </a:lnTo>
                    <a:lnTo>
                      <a:pt x="3043" y="1243"/>
                    </a:lnTo>
                    <a:lnTo>
                      <a:pt x="3003" y="1252"/>
                    </a:lnTo>
                    <a:lnTo>
                      <a:pt x="2964" y="1262"/>
                    </a:lnTo>
                    <a:lnTo>
                      <a:pt x="2966" y="1288"/>
                    </a:lnTo>
                    <a:lnTo>
                      <a:pt x="2971" y="1312"/>
                    </a:lnTo>
                    <a:lnTo>
                      <a:pt x="2976" y="1337"/>
                    </a:lnTo>
                    <a:lnTo>
                      <a:pt x="2980" y="1361"/>
                    </a:lnTo>
                    <a:lnTo>
                      <a:pt x="2985" y="1385"/>
                    </a:lnTo>
                    <a:lnTo>
                      <a:pt x="2988" y="1411"/>
                    </a:lnTo>
                    <a:lnTo>
                      <a:pt x="2989" y="1438"/>
                    </a:lnTo>
                    <a:lnTo>
                      <a:pt x="2987" y="1469"/>
                    </a:lnTo>
                    <a:lnTo>
                      <a:pt x="3002" y="1475"/>
                    </a:lnTo>
                    <a:lnTo>
                      <a:pt x="3021" y="1479"/>
                    </a:lnTo>
                    <a:lnTo>
                      <a:pt x="3044" y="1481"/>
                    </a:lnTo>
                    <a:lnTo>
                      <a:pt x="3066" y="1481"/>
                    </a:lnTo>
                    <a:lnTo>
                      <a:pt x="3090" y="1480"/>
                    </a:lnTo>
                    <a:lnTo>
                      <a:pt x="3114" y="1479"/>
                    </a:lnTo>
                    <a:lnTo>
                      <a:pt x="3138" y="1479"/>
                    </a:lnTo>
                    <a:lnTo>
                      <a:pt x="3159" y="1480"/>
                    </a:lnTo>
                    <a:lnTo>
                      <a:pt x="3166" y="1506"/>
                    </a:lnTo>
                    <a:lnTo>
                      <a:pt x="3171" y="1534"/>
                    </a:lnTo>
                    <a:lnTo>
                      <a:pt x="3172" y="1564"/>
                    </a:lnTo>
                    <a:lnTo>
                      <a:pt x="3172" y="1594"/>
                    </a:lnTo>
                    <a:lnTo>
                      <a:pt x="3170" y="1626"/>
                    </a:lnTo>
                    <a:lnTo>
                      <a:pt x="3168" y="1658"/>
                    </a:lnTo>
                    <a:lnTo>
                      <a:pt x="3165" y="1688"/>
                    </a:lnTo>
                    <a:lnTo>
                      <a:pt x="3162" y="1717"/>
                    </a:lnTo>
                    <a:lnTo>
                      <a:pt x="3159" y="1744"/>
                    </a:lnTo>
                    <a:lnTo>
                      <a:pt x="3142" y="1739"/>
                    </a:lnTo>
                    <a:lnTo>
                      <a:pt x="3122" y="1736"/>
                    </a:lnTo>
                    <a:lnTo>
                      <a:pt x="3100" y="1735"/>
                    </a:lnTo>
                    <a:lnTo>
                      <a:pt x="3077" y="1734"/>
                    </a:lnTo>
                    <a:lnTo>
                      <a:pt x="3055" y="1734"/>
                    </a:lnTo>
                    <a:lnTo>
                      <a:pt x="3034" y="1731"/>
                    </a:lnTo>
                    <a:lnTo>
                      <a:pt x="3015" y="1727"/>
                    </a:lnTo>
                    <a:lnTo>
                      <a:pt x="2998" y="1721"/>
                    </a:lnTo>
                    <a:lnTo>
                      <a:pt x="2987" y="1762"/>
                    </a:lnTo>
                    <a:lnTo>
                      <a:pt x="2977" y="1805"/>
                    </a:lnTo>
                    <a:lnTo>
                      <a:pt x="2970" y="1850"/>
                    </a:lnTo>
                    <a:lnTo>
                      <a:pt x="2961" y="1895"/>
                    </a:lnTo>
                    <a:lnTo>
                      <a:pt x="2953" y="1939"/>
                    </a:lnTo>
                    <a:lnTo>
                      <a:pt x="2988" y="1956"/>
                    </a:lnTo>
                    <a:lnTo>
                      <a:pt x="3026" y="1970"/>
                    </a:lnTo>
                    <a:lnTo>
                      <a:pt x="3068" y="1979"/>
                    </a:lnTo>
                    <a:lnTo>
                      <a:pt x="3113" y="1985"/>
                    </a:lnTo>
                    <a:lnTo>
                      <a:pt x="3106" y="2025"/>
                    </a:lnTo>
                    <a:lnTo>
                      <a:pt x="3095" y="2062"/>
                    </a:lnTo>
                    <a:lnTo>
                      <a:pt x="3083" y="2097"/>
                    </a:lnTo>
                    <a:lnTo>
                      <a:pt x="3070" y="2131"/>
                    </a:lnTo>
                    <a:lnTo>
                      <a:pt x="3056" y="2166"/>
                    </a:lnTo>
                    <a:lnTo>
                      <a:pt x="3044" y="2201"/>
                    </a:lnTo>
                    <a:lnTo>
                      <a:pt x="3033" y="2237"/>
                    </a:lnTo>
                    <a:lnTo>
                      <a:pt x="2997" y="2227"/>
                    </a:lnTo>
                    <a:lnTo>
                      <a:pt x="2963" y="2216"/>
                    </a:lnTo>
                    <a:lnTo>
                      <a:pt x="2932" y="2201"/>
                    </a:lnTo>
                    <a:lnTo>
                      <a:pt x="2902" y="2185"/>
                    </a:lnTo>
                    <a:lnTo>
                      <a:pt x="2872" y="2168"/>
                    </a:lnTo>
                    <a:lnTo>
                      <a:pt x="2852" y="2200"/>
                    </a:lnTo>
                    <a:lnTo>
                      <a:pt x="2833" y="2233"/>
                    </a:lnTo>
                    <a:lnTo>
                      <a:pt x="2816" y="2268"/>
                    </a:lnTo>
                    <a:lnTo>
                      <a:pt x="2799" y="2301"/>
                    </a:lnTo>
                    <a:lnTo>
                      <a:pt x="2778" y="2334"/>
                    </a:lnTo>
                    <a:lnTo>
                      <a:pt x="2756" y="2364"/>
                    </a:lnTo>
                    <a:lnTo>
                      <a:pt x="2801" y="2397"/>
                    </a:lnTo>
                    <a:lnTo>
                      <a:pt x="2846" y="2427"/>
                    </a:lnTo>
                    <a:lnTo>
                      <a:pt x="2895" y="2455"/>
                    </a:lnTo>
                    <a:lnTo>
                      <a:pt x="2870" y="2504"/>
                    </a:lnTo>
                    <a:lnTo>
                      <a:pt x="2842" y="2548"/>
                    </a:lnTo>
                    <a:lnTo>
                      <a:pt x="2809" y="2588"/>
                    </a:lnTo>
                    <a:lnTo>
                      <a:pt x="2773" y="2626"/>
                    </a:lnTo>
                    <a:lnTo>
                      <a:pt x="2734" y="2661"/>
                    </a:lnTo>
                    <a:lnTo>
                      <a:pt x="2713" y="2654"/>
                    </a:lnTo>
                    <a:lnTo>
                      <a:pt x="2696" y="2642"/>
                    </a:lnTo>
                    <a:lnTo>
                      <a:pt x="2681" y="2629"/>
                    </a:lnTo>
                    <a:lnTo>
                      <a:pt x="2668" y="2614"/>
                    </a:lnTo>
                    <a:lnTo>
                      <a:pt x="2654" y="2599"/>
                    </a:lnTo>
                    <a:lnTo>
                      <a:pt x="2640" y="2583"/>
                    </a:lnTo>
                    <a:lnTo>
                      <a:pt x="2625" y="2571"/>
                    </a:lnTo>
                    <a:lnTo>
                      <a:pt x="2607" y="2559"/>
                    </a:lnTo>
                    <a:lnTo>
                      <a:pt x="2583" y="2579"/>
                    </a:lnTo>
                    <a:lnTo>
                      <a:pt x="2561" y="2600"/>
                    </a:lnTo>
                    <a:lnTo>
                      <a:pt x="2539" y="2622"/>
                    </a:lnTo>
                    <a:lnTo>
                      <a:pt x="2515" y="2643"/>
                    </a:lnTo>
                    <a:lnTo>
                      <a:pt x="2491" y="2663"/>
                    </a:lnTo>
                    <a:lnTo>
                      <a:pt x="2465" y="2681"/>
                    </a:lnTo>
                    <a:lnTo>
                      <a:pt x="2435" y="2696"/>
                    </a:lnTo>
                    <a:lnTo>
                      <a:pt x="2449" y="2719"/>
                    </a:lnTo>
                    <a:lnTo>
                      <a:pt x="2465" y="2739"/>
                    </a:lnTo>
                    <a:lnTo>
                      <a:pt x="2482" y="2759"/>
                    </a:lnTo>
                    <a:lnTo>
                      <a:pt x="2498" y="2778"/>
                    </a:lnTo>
                    <a:lnTo>
                      <a:pt x="2514" y="2798"/>
                    </a:lnTo>
                    <a:lnTo>
                      <a:pt x="2528" y="2821"/>
                    </a:lnTo>
                    <a:lnTo>
                      <a:pt x="2539" y="2845"/>
                    </a:lnTo>
                    <a:lnTo>
                      <a:pt x="2503" y="2870"/>
                    </a:lnTo>
                    <a:lnTo>
                      <a:pt x="2467" y="2896"/>
                    </a:lnTo>
                    <a:lnTo>
                      <a:pt x="2430" y="2920"/>
                    </a:lnTo>
                    <a:lnTo>
                      <a:pt x="2392" y="2943"/>
                    </a:lnTo>
                    <a:lnTo>
                      <a:pt x="2353" y="2965"/>
                    </a:lnTo>
                    <a:lnTo>
                      <a:pt x="2309" y="2983"/>
                    </a:lnTo>
                    <a:lnTo>
                      <a:pt x="2299" y="2950"/>
                    </a:lnTo>
                    <a:lnTo>
                      <a:pt x="2285" y="2921"/>
                    </a:lnTo>
                    <a:lnTo>
                      <a:pt x="2269" y="2892"/>
                    </a:lnTo>
                    <a:lnTo>
                      <a:pt x="2254" y="2864"/>
                    </a:lnTo>
                    <a:lnTo>
                      <a:pt x="2240" y="2834"/>
                    </a:lnTo>
                    <a:lnTo>
                      <a:pt x="2209" y="2844"/>
                    </a:lnTo>
                    <a:lnTo>
                      <a:pt x="2180" y="2857"/>
                    </a:lnTo>
                    <a:lnTo>
                      <a:pt x="2153" y="2870"/>
                    </a:lnTo>
                    <a:lnTo>
                      <a:pt x="2126" y="2884"/>
                    </a:lnTo>
                    <a:lnTo>
                      <a:pt x="2097" y="2896"/>
                    </a:lnTo>
                    <a:lnTo>
                      <a:pt x="2067" y="2907"/>
                    </a:lnTo>
                    <a:lnTo>
                      <a:pt x="2034" y="2915"/>
                    </a:lnTo>
                    <a:lnTo>
                      <a:pt x="2038" y="2942"/>
                    </a:lnTo>
                    <a:lnTo>
                      <a:pt x="2044" y="2966"/>
                    </a:lnTo>
                    <a:lnTo>
                      <a:pt x="2053" y="2990"/>
                    </a:lnTo>
                    <a:lnTo>
                      <a:pt x="2061" y="3012"/>
                    </a:lnTo>
                    <a:lnTo>
                      <a:pt x="2070" y="3035"/>
                    </a:lnTo>
                    <a:lnTo>
                      <a:pt x="2076" y="3059"/>
                    </a:lnTo>
                    <a:lnTo>
                      <a:pt x="2080" y="3087"/>
                    </a:lnTo>
                    <a:lnTo>
                      <a:pt x="2040" y="3097"/>
                    </a:lnTo>
                    <a:lnTo>
                      <a:pt x="1999" y="3109"/>
                    </a:lnTo>
                    <a:lnTo>
                      <a:pt x="1959" y="3120"/>
                    </a:lnTo>
                    <a:lnTo>
                      <a:pt x="1916" y="3130"/>
                    </a:lnTo>
                    <a:lnTo>
                      <a:pt x="1873" y="3138"/>
                    </a:lnTo>
                    <a:lnTo>
                      <a:pt x="1827" y="3144"/>
                    </a:lnTo>
                    <a:lnTo>
                      <a:pt x="1817" y="3108"/>
                    </a:lnTo>
                    <a:lnTo>
                      <a:pt x="1811" y="3069"/>
                    </a:lnTo>
                    <a:lnTo>
                      <a:pt x="1806" y="3026"/>
                    </a:lnTo>
                    <a:lnTo>
                      <a:pt x="1804" y="2983"/>
                    </a:lnTo>
                    <a:lnTo>
                      <a:pt x="1773" y="2982"/>
                    </a:lnTo>
                    <a:lnTo>
                      <a:pt x="1743" y="2983"/>
                    </a:lnTo>
                    <a:lnTo>
                      <a:pt x="1716" y="2985"/>
                    </a:lnTo>
                    <a:lnTo>
                      <a:pt x="1689" y="2988"/>
                    </a:lnTo>
                    <a:lnTo>
                      <a:pt x="1663" y="2993"/>
                    </a:lnTo>
                    <a:lnTo>
                      <a:pt x="1635" y="2995"/>
                    </a:lnTo>
                    <a:lnTo>
                      <a:pt x="1606" y="2996"/>
                    </a:lnTo>
                    <a:lnTo>
                      <a:pt x="1575" y="2995"/>
                    </a:lnTo>
                    <a:lnTo>
                      <a:pt x="1573" y="3017"/>
                    </a:lnTo>
                    <a:lnTo>
                      <a:pt x="1574" y="3040"/>
                    </a:lnTo>
                    <a:lnTo>
                      <a:pt x="1574" y="3063"/>
                    </a:lnTo>
                    <a:lnTo>
                      <a:pt x="1575" y="3088"/>
                    </a:lnTo>
                    <a:lnTo>
                      <a:pt x="1575" y="3111"/>
                    </a:lnTo>
                    <a:lnTo>
                      <a:pt x="1574" y="3132"/>
                    </a:lnTo>
                    <a:lnTo>
                      <a:pt x="1570" y="3151"/>
                    </a:lnTo>
                    <a:lnTo>
                      <a:pt x="1562" y="3167"/>
                    </a:lnTo>
                    <a:lnTo>
                      <a:pt x="1510" y="3165"/>
                    </a:lnTo>
                    <a:lnTo>
                      <a:pt x="1459" y="3159"/>
                    </a:lnTo>
                    <a:lnTo>
                      <a:pt x="1410" y="3153"/>
                    </a:lnTo>
                    <a:lnTo>
                      <a:pt x="1361" y="3148"/>
                    </a:lnTo>
                    <a:lnTo>
                      <a:pt x="1310" y="3144"/>
                    </a:lnTo>
                    <a:lnTo>
                      <a:pt x="1311" y="3108"/>
                    </a:lnTo>
                    <a:lnTo>
                      <a:pt x="1315" y="3075"/>
                    </a:lnTo>
                    <a:lnTo>
                      <a:pt x="1321" y="3044"/>
                    </a:lnTo>
                    <a:lnTo>
                      <a:pt x="1327" y="3014"/>
                    </a:lnTo>
                    <a:lnTo>
                      <a:pt x="1333" y="2983"/>
                    </a:lnTo>
                    <a:lnTo>
                      <a:pt x="1313" y="2973"/>
                    </a:lnTo>
                    <a:lnTo>
                      <a:pt x="1291" y="2964"/>
                    </a:lnTo>
                    <a:lnTo>
                      <a:pt x="1267" y="2959"/>
                    </a:lnTo>
                    <a:lnTo>
                      <a:pt x="1240" y="2954"/>
                    </a:lnTo>
                    <a:lnTo>
                      <a:pt x="1215" y="2948"/>
                    </a:lnTo>
                    <a:lnTo>
                      <a:pt x="1191" y="2942"/>
                    </a:lnTo>
                    <a:lnTo>
                      <a:pt x="1166" y="2936"/>
                    </a:lnTo>
                    <a:lnTo>
                      <a:pt x="1145" y="2926"/>
                    </a:lnTo>
                    <a:lnTo>
                      <a:pt x="1127" y="2915"/>
                    </a:lnTo>
                    <a:lnTo>
                      <a:pt x="1113" y="2930"/>
                    </a:lnTo>
                    <a:lnTo>
                      <a:pt x="1103" y="2948"/>
                    </a:lnTo>
                    <a:lnTo>
                      <a:pt x="1094" y="2968"/>
                    </a:lnTo>
                    <a:lnTo>
                      <a:pt x="1087" y="2990"/>
                    </a:lnTo>
                    <a:lnTo>
                      <a:pt x="1080" y="3012"/>
                    </a:lnTo>
                    <a:lnTo>
                      <a:pt x="1073" y="3034"/>
                    </a:lnTo>
                    <a:lnTo>
                      <a:pt x="1066" y="3055"/>
                    </a:lnTo>
                    <a:lnTo>
                      <a:pt x="1057" y="3075"/>
                    </a:lnTo>
                    <a:lnTo>
                      <a:pt x="1007" y="3057"/>
                    </a:lnTo>
                    <a:lnTo>
                      <a:pt x="958" y="3037"/>
                    </a:lnTo>
                    <a:lnTo>
                      <a:pt x="911" y="3015"/>
                    </a:lnTo>
                    <a:lnTo>
                      <a:pt x="863" y="2993"/>
                    </a:lnTo>
                    <a:lnTo>
                      <a:pt x="816" y="2972"/>
                    </a:lnTo>
                    <a:lnTo>
                      <a:pt x="824" y="2946"/>
                    </a:lnTo>
                    <a:lnTo>
                      <a:pt x="836" y="2923"/>
                    </a:lnTo>
                    <a:lnTo>
                      <a:pt x="849" y="2901"/>
                    </a:lnTo>
                    <a:lnTo>
                      <a:pt x="862" y="2880"/>
                    </a:lnTo>
                    <a:lnTo>
                      <a:pt x="875" y="2858"/>
                    </a:lnTo>
                    <a:lnTo>
                      <a:pt x="885" y="2834"/>
                    </a:lnTo>
                    <a:lnTo>
                      <a:pt x="873" y="2815"/>
                    </a:lnTo>
                    <a:lnTo>
                      <a:pt x="858" y="2798"/>
                    </a:lnTo>
                    <a:lnTo>
                      <a:pt x="841" y="2785"/>
                    </a:lnTo>
                    <a:lnTo>
                      <a:pt x="822" y="2773"/>
                    </a:lnTo>
                    <a:lnTo>
                      <a:pt x="802" y="2762"/>
                    </a:lnTo>
                    <a:lnTo>
                      <a:pt x="782" y="2751"/>
                    </a:lnTo>
                    <a:lnTo>
                      <a:pt x="763" y="2739"/>
                    </a:lnTo>
                    <a:lnTo>
                      <a:pt x="744" y="2728"/>
                    </a:lnTo>
                    <a:lnTo>
                      <a:pt x="727" y="2713"/>
                    </a:lnTo>
                    <a:lnTo>
                      <a:pt x="713" y="2696"/>
                    </a:lnTo>
                    <a:lnTo>
                      <a:pt x="688" y="2717"/>
                    </a:lnTo>
                    <a:lnTo>
                      <a:pt x="666" y="2742"/>
                    </a:lnTo>
                    <a:lnTo>
                      <a:pt x="645" y="2767"/>
                    </a:lnTo>
                    <a:lnTo>
                      <a:pt x="627" y="2794"/>
                    </a:lnTo>
                    <a:lnTo>
                      <a:pt x="610" y="2822"/>
                    </a:lnTo>
                    <a:lnTo>
                      <a:pt x="556" y="2784"/>
                    </a:lnTo>
                    <a:lnTo>
                      <a:pt x="506" y="2743"/>
                    </a:lnTo>
                    <a:lnTo>
                      <a:pt x="458" y="2698"/>
                    </a:lnTo>
                    <a:lnTo>
                      <a:pt x="414" y="2651"/>
                    </a:lnTo>
                    <a:lnTo>
                      <a:pt x="427" y="2631"/>
                    </a:lnTo>
                    <a:lnTo>
                      <a:pt x="442" y="2612"/>
                    </a:lnTo>
                    <a:lnTo>
                      <a:pt x="458" y="2596"/>
                    </a:lnTo>
                    <a:lnTo>
                      <a:pt x="476" y="2581"/>
                    </a:lnTo>
                    <a:lnTo>
                      <a:pt x="494" y="2566"/>
                    </a:lnTo>
                    <a:lnTo>
                      <a:pt x="512" y="2552"/>
                    </a:lnTo>
                    <a:lnTo>
                      <a:pt x="529" y="2536"/>
                    </a:lnTo>
                    <a:lnTo>
                      <a:pt x="500" y="2501"/>
                    </a:lnTo>
                    <a:lnTo>
                      <a:pt x="471" y="2465"/>
                    </a:lnTo>
                    <a:lnTo>
                      <a:pt x="443" y="2429"/>
                    </a:lnTo>
                    <a:lnTo>
                      <a:pt x="415" y="2392"/>
                    </a:lnTo>
                    <a:lnTo>
                      <a:pt x="391" y="2352"/>
                    </a:lnTo>
                    <a:lnTo>
                      <a:pt x="371" y="2365"/>
                    </a:lnTo>
                    <a:lnTo>
                      <a:pt x="352" y="2377"/>
                    </a:lnTo>
                    <a:lnTo>
                      <a:pt x="333" y="2392"/>
                    </a:lnTo>
                    <a:lnTo>
                      <a:pt x="313" y="2405"/>
                    </a:lnTo>
                    <a:lnTo>
                      <a:pt x="292" y="2416"/>
                    </a:lnTo>
                    <a:lnTo>
                      <a:pt x="268" y="2426"/>
                    </a:lnTo>
                    <a:lnTo>
                      <a:pt x="242" y="2432"/>
                    </a:lnTo>
                    <a:lnTo>
                      <a:pt x="213" y="2377"/>
                    </a:lnTo>
                    <a:lnTo>
                      <a:pt x="184" y="2325"/>
                    </a:lnTo>
                    <a:lnTo>
                      <a:pt x="154" y="2270"/>
                    </a:lnTo>
                    <a:lnTo>
                      <a:pt x="127" y="2215"/>
                    </a:lnTo>
                    <a:lnTo>
                      <a:pt x="152" y="2196"/>
                    </a:lnTo>
                    <a:lnTo>
                      <a:pt x="181" y="2181"/>
                    </a:lnTo>
                    <a:lnTo>
                      <a:pt x="211" y="2168"/>
                    </a:lnTo>
                    <a:lnTo>
                      <a:pt x="244" y="2157"/>
                    </a:lnTo>
                    <a:lnTo>
                      <a:pt x="277" y="2146"/>
                    </a:lnTo>
                    <a:lnTo>
                      <a:pt x="262" y="2112"/>
                    </a:lnTo>
                    <a:lnTo>
                      <a:pt x="248" y="2079"/>
                    </a:lnTo>
                    <a:lnTo>
                      <a:pt x="234" y="2044"/>
                    </a:lnTo>
                    <a:lnTo>
                      <a:pt x="223" y="2007"/>
                    </a:lnTo>
                    <a:lnTo>
                      <a:pt x="214" y="1969"/>
                    </a:lnTo>
                    <a:lnTo>
                      <a:pt x="208" y="1928"/>
                    </a:lnTo>
                    <a:lnTo>
                      <a:pt x="178" y="1932"/>
                    </a:lnTo>
                    <a:lnTo>
                      <a:pt x="152" y="1937"/>
                    </a:lnTo>
                    <a:lnTo>
                      <a:pt x="127" y="1945"/>
                    </a:lnTo>
                    <a:lnTo>
                      <a:pt x="101" y="1952"/>
                    </a:lnTo>
                    <a:lnTo>
                      <a:pt x="75" y="1958"/>
                    </a:lnTo>
                    <a:lnTo>
                      <a:pt x="46" y="1962"/>
                    </a:lnTo>
                    <a:lnTo>
                      <a:pt x="39" y="1936"/>
                    </a:lnTo>
                    <a:lnTo>
                      <a:pt x="32" y="1908"/>
                    </a:lnTo>
                    <a:lnTo>
                      <a:pt x="25" y="1877"/>
                    </a:lnTo>
                    <a:lnTo>
                      <a:pt x="19" y="1845"/>
                    </a:lnTo>
                    <a:lnTo>
                      <a:pt x="14" y="1813"/>
                    </a:lnTo>
                    <a:lnTo>
                      <a:pt x="11" y="1781"/>
                    </a:lnTo>
                    <a:lnTo>
                      <a:pt x="8" y="1751"/>
                    </a:lnTo>
                    <a:lnTo>
                      <a:pt x="9" y="1723"/>
                    </a:lnTo>
                    <a:lnTo>
                      <a:pt x="12" y="1699"/>
                    </a:lnTo>
                    <a:lnTo>
                      <a:pt x="39" y="1699"/>
                    </a:lnTo>
                    <a:lnTo>
                      <a:pt x="67" y="1699"/>
                    </a:lnTo>
                    <a:lnTo>
                      <a:pt x="93" y="1698"/>
                    </a:lnTo>
                    <a:lnTo>
                      <a:pt x="118" y="1697"/>
                    </a:lnTo>
                    <a:lnTo>
                      <a:pt x="142" y="1692"/>
                    </a:lnTo>
                    <a:lnTo>
                      <a:pt x="162" y="1686"/>
                    </a:lnTo>
                    <a:lnTo>
                      <a:pt x="162" y="1457"/>
                    </a:lnTo>
                    <a:lnTo>
                      <a:pt x="131" y="1458"/>
                    </a:lnTo>
                    <a:lnTo>
                      <a:pt x="103" y="1458"/>
                    </a:lnTo>
                    <a:lnTo>
                      <a:pt x="77" y="1456"/>
                    </a:lnTo>
                    <a:lnTo>
                      <a:pt x="52" y="1453"/>
                    </a:lnTo>
                    <a:lnTo>
                      <a:pt x="26" y="1449"/>
                    </a:lnTo>
                    <a:lnTo>
                      <a:pt x="0" y="1446"/>
                    </a:lnTo>
                    <a:lnTo>
                      <a:pt x="11" y="1396"/>
                    </a:lnTo>
                    <a:lnTo>
                      <a:pt x="18" y="1344"/>
                    </a:lnTo>
                    <a:lnTo>
                      <a:pt x="26" y="1292"/>
                    </a:lnTo>
                    <a:lnTo>
                      <a:pt x="36" y="1242"/>
                    </a:lnTo>
                    <a:lnTo>
                      <a:pt x="46" y="1194"/>
                    </a:lnTo>
                    <a:lnTo>
                      <a:pt x="69" y="1193"/>
                    </a:lnTo>
                    <a:lnTo>
                      <a:pt x="89" y="1195"/>
                    </a:lnTo>
                    <a:lnTo>
                      <a:pt x="106" y="1198"/>
                    </a:lnTo>
                    <a:lnTo>
                      <a:pt x="122" y="1204"/>
                    </a:lnTo>
                    <a:lnTo>
                      <a:pt x="139" y="1209"/>
                    </a:lnTo>
                    <a:lnTo>
                      <a:pt x="156" y="1213"/>
                    </a:lnTo>
                    <a:lnTo>
                      <a:pt x="174" y="1215"/>
                    </a:lnTo>
                    <a:lnTo>
                      <a:pt x="195" y="1216"/>
                    </a:lnTo>
                    <a:lnTo>
                      <a:pt x="208" y="1194"/>
                    </a:lnTo>
                    <a:lnTo>
                      <a:pt x="219" y="1170"/>
                    </a:lnTo>
                    <a:lnTo>
                      <a:pt x="227" y="1144"/>
                    </a:lnTo>
                    <a:lnTo>
                      <a:pt x="234" y="1117"/>
                    </a:lnTo>
                    <a:lnTo>
                      <a:pt x="242" y="1091"/>
                    </a:lnTo>
                    <a:lnTo>
                      <a:pt x="251" y="1065"/>
                    </a:lnTo>
                    <a:lnTo>
                      <a:pt x="262" y="1042"/>
                    </a:lnTo>
                    <a:lnTo>
                      <a:pt x="277" y="1021"/>
                    </a:lnTo>
                    <a:lnTo>
                      <a:pt x="262" y="1005"/>
                    </a:lnTo>
                    <a:lnTo>
                      <a:pt x="245" y="994"/>
                    </a:lnTo>
                    <a:lnTo>
                      <a:pt x="226" y="983"/>
                    </a:lnTo>
                    <a:lnTo>
                      <a:pt x="204" y="975"/>
                    </a:lnTo>
                    <a:lnTo>
                      <a:pt x="183" y="967"/>
                    </a:lnTo>
                    <a:lnTo>
                      <a:pt x="161" y="960"/>
                    </a:lnTo>
                    <a:lnTo>
                      <a:pt x="138" y="953"/>
                    </a:lnTo>
                    <a:lnTo>
                      <a:pt x="146" y="920"/>
                    </a:lnTo>
                    <a:lnTo>
                      <a:pt x="156" y="891"/>
                    </a:lnTo>
                    <a:lnTo>
                      <a:pt x="169" y="864"/>
                    </a:lnTo>
                    <a:lnTo>
                      <a:pt x="183" y="839"/>
                    </a:lnTo>
                    <a:lnTo>
                      <a:pt x="199" y="814"/>
                    </a:lnTo>
                    <a:lnTo>
                      <a:pt x="213" y="790"/>
                    </a:lnTo>
                    <a:lnTo>
                      <a:pt x="228" y="765"/>
                    </a:lnTo>
                    <a:lnTo>
                      <a:pt x="241" y="739"/>
                    </a:lnTo>
                    <a:lnTo>
                      <a:pt x="253" y="711"/>
                    </a:lnTo>
                    <a:lnTo>
                      <a:pt x="277" y="723"/>
                    </a:lnTo>
                    <a:lnTo>
                      <a:pt x="300" y="738"/>
                    </a:lnTo>
                    <a:lnTo>
                      <a:pt x="321" y="753"/>
                    </a:lnTo>
                    <a:lnTo>
                      <a:pt x="343" y="767"/>
                    </a:lnTo>
                    <a:lnTo>
                      <a:pt x="367" y="780"/>
                    </a:lnTo>
                    <a:lnTo>
                      <a:pt x="391" y="792"/>
                    </a:lnTo>
                    <a:lnTo>
                      <a:pt x="436" y="732"/>
                    </a:lnTo>
                    <a:lnTo>
                      <a:pt x="482" y="675"/>
                    </a:lnTo>
                    <a:lnTo>
                      <a:pt x="529" y="620"/>
                    </a:lnTo>
                    <a:lnTo>
                      <a:pt x="518" y="601"/>
                    </a:lnTo>
                    <a:lnTo>
                      <a:pt x="504" y="586"/>
                    </a:lnTo>
                    <a:lnTo>
                      <a:pt x="487" y="573"/>
                    </a:lnTo>
                    <a:lnTo>
                      <a:pt x="470" y="560"/>
                    </a:lnTo>
                    <a:lnTo>
                      <a:pt x="454" y="547"/>
                    </a:lnTo>
                    <a:lnTo>
                      <a:pt x="438" y="532"/>
                    </a:lnTo>
                    <a:lnTo>
                      <a:pt x="426" y="517"/>
                    </a:lnTo>
                    <a:lnTo>
                      <a:pt x="440" y="490"/>
                    </a:lnTo>
                    <a:lnTo>
                      <a:pt x="458" y="468"/>
                    </a:lnTo>
                    <a:lnTo>
                      <a:pt x="479" y="447"/>
                    </a:lnTo>
                    <a:lnTo>
                      <a:pt x="501" y="428"/>
                    </a:lnTo>
                    <a:lnTo>
                      <a:pt x="523" y="409"/>
                    </a:lnTo>
                    <a:lnTo>
                      <a:pt x="546" y="391"/>
                    </a:lnTo>
                    <a:lnTo>
                      <a:pt x="568" y="373"/>
                    </a:lnTo>
                    <a:lnTo>
                      <a:pt x="589" y="353"/>
                    </a:lnTo>
                    <a:lnTo>
                      <a:pt x="610" y="332"/>
                    </a:lnTo>
                    <a:lnTo>
                      <a:pt x="629" y="348"/>
                    </a:lnTo>
                    <a:lnTo>
                      <a:pt x="645" y="366"/>
                    </a:lnTo>
                    <a:lnTo>
                      <a:pt x="660" y="386"/>
                    </a:lnTo>
                    <a:lnTo>
                      <a:pt x="674" y="407"/>
                    </a:lnTo>
                    <a:lnTo>
                      <a:pt x="688" y="427"/>
                    </a:lnTo>
                    <a:lnTo>
                      <a:pt x="701" y="447"/>
                    </a:lnTo>
                    <a:lnTo>
                      <a:pt x="733" y="434"/>
                    </a:lnTo>
                    <a:lnTo>
                      <a:pt x="762" y="418"/>
                    </a:lnTo>
                    <a:lnTo>
                      <a:pt x="788" y="401"/>
                    </a:lnTo>
                    <a:lnTo>
                      <a:pt x="813" y="382"/>
                    </a:lnTo>
                    <a:lnTo>
                      <a:pt x="840" y="364"/>
                    </a:lnTo>
                    <a:lnTo>
                      <a:pt x="867" y="347"/>
                    </a:lnTo>
                    <a:lnTo>
                      <a:pt x="897" y="332"/>
                    </a:lnTo>
                    <a:lnTo>
                      <a:pt x="888" y="309"/>
                    </a:lnTo>
                    <a:lnTo>
                      <a:pt x="879" y="285"/>
                    </a:lnTo>
                    <a:lnTo>
                      <a:pt x="869" y="262"/>
                    </a:lnTo>
                    <a:lnTo>
                      <a:pt x="858" y="241"/>
                    </a:lnTo>
                    <a:lnTo>
                      <a:pt x="844" y="222"/>
                    </a:lnTo>
                    <a:lnTo>
                      <a:pt x="828" y="206"/>
                    </a:lnTo>
                    <a:lnTo>
                      <a:pt x="862" y="179"/>
                    </a:lnTo>
                    <a:lnTo>
                      <a:pt x="900" y="156"/>
                    </a:lnTo>
                    <a:lnTo>
                      <a:pt x="941" y="136"/>
                    </a:lnTo>
                    <a:lnTo>
                      <a:pt x="985" y="119"/>
                    </a:lnTo>
                    <a:lnTo>
                      <a:pt x="1031" y="104"/>
                    </a:lnTo>
                    <a:lnTo>
                      <a:pt x="1081" y="91"/>
                    </a:lnTo>
                    <a:lnTo>
                      <a:pt x="1083" y="114"/>
                    </a:lnTo>
                    <a:lnTo>
                      <a:pt x="1087" y="133"/>
                    </a:lnTo>
                    <a:lnTo>
                      <a:pt x="1094" y="151"/>
                    </a:lnTo>
                    <a:lnTo>
                      <a:pt x="1102" y="169"/>
                    </a:lnTo>
                    <a:lnTo>
                      <a:pt x="1108" y="187"/>
                    </a:lnTo>
                    <a:lnTo>
                      <a:pt x="1113" y="206"/>
                    </a:lnTo>
                    <a:lnTo>
                      <a:pt x="1116" y="230"/>
                    </a:lnTo>
                    <a:lnTo>
                      <a:pt x="1146" y="226"/>
                    </a:lnTo>
                    <a:lnTo>
                      <a:pt x="1175" y="220"/>
                    </a:lnTo>
                    <a:lnTo>
                      <a:pt x="1201" y="213"/>
                    </a:lnTo>
                    <a:lnTo>
                      <a:pt x="1228" y="204"/>
                    </a:lnTo>
                    <a:lnTo>
                      <a:pt x="1254" y="196"/>
                    </a:lnTo>
                    <a:lnTo>
                      <a:pt x="1281" y="189"/>
                    </a:lnTo>
                    <a:lnTo>
                      <a:pt x="1312" y="185"/>
                    </a:lnTo>
                    <a:lnTo>
                      <a:pt x="1345" y="183"/>
                    </a:lnTo>
                    <a:lnTo>
                      <a:pt x="1343" y="156"/>
                    </a:lnTo>
                    <a:lnTo>
                      <a:pt x="1338" y="129"/>
                    </a:lnTo>
                    <a:lnTo>
                      <a:pt x="1333" y="104"/>
                    </a:lnTo>
                    <a:lnTo>
                      <a:pt x="1328" y="78"/>
                    </a:lnTo>
                    <a:lnTo>
                      <a:pt x="1324" y="51"/>
                    </a:lnTo>
                    <a:lnTo>
                      <a:pt x="1322" y="23"/>
                    </a:lnTo>
                    <a:lnTo>
                      <a:pt x="1353" y="21"/>
                    </a:lnTo>
                    <a:lnTo>
                      <a:pt x="1387" y="16"/>
                    </a:lnTo>
                    <a:lnTo>
                      <a:pt x="1421" y="12"/>
                    </a:lnTo>
                    <a:lnTo>
                      <a:pt x="1456" y="7"/>
                    </a:lnTo>
                    <a:lnTo>
                      <a:pt x="1490" y="3"/>
                    </a:lnTo>
                    <a:lnTo>
                      <a:pt x="1524" y="0"/>
                    </a:lnTo>
                    <a:close/>
                  </a:path>
                </a:pathLst>
              </a:custGeom>
              <a:solidFill>
                <a:schemeClr val="bg1">
                  <a:lumMod val="85000"/>
                </a:schemeClr>
              </a:solidFill>
              <a:ln>
                <a:noFill/>
                <a:headEnd/>
                <a:tailEnd/>
              </a:ln>
              <a:effectLst/>
            </p:spPr>
            <p:style>
              <a:lnRef idx="1">
                <a:schemeClr val="accent2"/>
              </a:lnRef>
              <a:fillRef idx="3">
                <a:schemeClr val="accent2"/>
              </a:fillRef>
              <a:effectRef idx="2">
                <a:schemeClr val="accent2"/>
              </a:effectRef>
              <a:fontRef idx="minor">
                <a:schemeClr val="lt1"/>
              </a:fontRef>
            </p:style>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1" name="Oval 40"/>
              <p:cNvSpPr/>
              <p:nvPr/>
            </p:nvSpPr>
            <p:spPr>
              <a:xfrm>
                <a:off x="3603619" y="3695086"/>
                <a:ext cx="506737" cy="585964"/>
              </a:xfrm>
              <a:prstGeom prst="ellipse">
                <a:avLst/>
              </a:prstGeom>
              <a:solidFill>
                <a:schemeClr val="bg1"/>
              </a:solidFill>
              <a:ln>
                <a:noFill/>
              </a:ln>
              <a:effectLst>
                <a:innerShdw blurRad="63500" dist="50800" dir="13500000">
                  <a:schemeClr val="bg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041" name="Freeform 38"/>
            <p:cNvSpPr>
              <a:spLocks noEditPoints="1"/>
            </p:cNvSpPr>
            <p:nvPr/>
          </p:nvSpPr>
          <p:spPr bwMode="auto">
            <a:xfrm>
              <a:off x="2993289" y="3218969"/>
              <a:ext cx="375456" cy="380947"/>
            </a:xfrm>
            <a:custGeom>
              <a:avLst/>
              <a:gdLst>
                <a:gd name="T0" fmla="*/ 2105 w 3335"/>
                <a:gd name="T1" fmla="*/ 2919 h 3925"/>
                <a:gd name="T2" fmla="*/ 2068 w 3335"/>
                <a:gd name="T3" fmla="*/ 2994 h 3925"/>
                <a:gd name="T4" fmla="*/ 1229 w 3335"/>
                <a:gd name="T5" fmla="*/ 2957 h 3925"/>
                <a:gd name="T6" fmla="*/ 1266 w 3335"/>
                <a:gd name="T7" fmla="*/ 2882 h 3925"/>
                <a:gd name="T8" fmla="*/ 2487 w 3335"/>
                <a:gd name="T9" fmla="*/ 2860 h 3925"/>
                <a:gd name="T10" fmla="*/ 2474 w 3335"/>
                <a:gd name="T11" fmla="*/ 2981 h 3925"/>
                <a:gd name="T12" fmla="*/ 2775 w 3335"/>
                <a:gd name="T13" fmla="*/ 3044 h 3925"/>
                <a:gd name="T14" fmla="*/ 2884 w 3335"/>
                <a:gd name="T15" fmla="*/ 2958 h 3925"/>
                <a:gd name="T16" fmla="*/ 2846 w 3335"/>
                <a:gd name="T17" fmla="*/ 2842 h 3925"/>
                <a:gd name="T18" fmla="*/ 534 w 3335"/>
                <a:gd name="T19" fmla="*/ 2821 h 3925"/>
                <a:gd name="T20" fmla="*/ 449 w 3335"/>
                <a:gd name="T21" fmla="*/ 2929 h 3925"/>
                <a:gd name="T22" fmla="*/ 511 w 3335"/>
                <a:gd name="T23" fmla="*/ 3032 h 3925"/>
                <a:gd name="T24" fmla="*/ 830 w 3335"/>
                <a:gd name="T25" fmla="*/ 3019 h 3925"/>
                <a:gd name="T26" fmla="*/ 869 w 3335"/>
                <a:gd name="T27" fmla="*/ 2904 h 3925"/>
                <a:gd name="T28" fmla="*/ 761 w 3335"/>
                <a:gd name="T29" fmla="*/ 2819 h 3925"/>
                <a:gd name="T30" fmla="*/ 2097 w 3335"/>
                <a:gd name="T31" fmla="*/ 2667 h 3925"/>
                <a:gd name="T32" fmla="*/ 2084 w 3335"/>
                <a:gd name="T33" fmla="*/ 2749 h 3925"/>
                <a:gd name="T34" fmla="*/ 1237 w 3335"/>
                <a:gd name="T35" fmla="*/ 2738 h 3925"/>
                <a:gd name="T36" fmla="*/ 1249 w 3335"/>
                <a:gd name="T37" fmla="*/ 2654 h 3925"/>
                <a:gd name="T38" fmla="*/ 2084 w 3335"/>
                <a:gd name="T39" fmla="*/ 2419 h 3925"/>
                <a:gd name="T40" fmla="*/ 2097 w 3335"/>
                <a:gd name="T41" fmla="*/ 2502 h 3925"/>
                <a:gd name="T42" fmla="*/ 1249 w 3335"/>
                <a:gd name="T43" fmla="*/ 2515 h 3925"/>
                <a:gd name="T44" fmla="*/ 1237 w 3335"/>
                <a:gd name="T45" fmla="*/ 2431 h 3925"/>
                <a:gd name="T46" fmla="*/ 2068 w 3335"/>
                <a:gd name="T47" fmla="*/ 2175 h 3925"/>
                <a:gd name="T48" fmla="*/ 2105 w 3335"/>
                <a:gd name="T49" fmla="*/ 2250 h 3925"/>
                <a:gd name="T50" fmla="*/ 1266 w 3335"/>
                <a:gd name="T51" fmla="*/ 2287 h 3925"/>
                <a:gd name="T52" fmla="*/ 1229 w 3335"/>
                <a:gd name="T53" fmla="*/ 2212 h 3925"/>
                <a:gd name="T54" fmla="*/ 1241 w 3335"/>
                <a:gd name="T55" fmla="*/ 2098 h 3925"/>
                <a:gd name="T56" fmla="*/ 1150 w 3335"/>
                <a:gd name="T57" fmla="*/ 2212 h 3925"/>
                <a:gd name="T58" fmla="*/ 1216 w 3335"/>
                <a:gd name="T59" fmla="*/ 3064 h 3925"/>
                <a:gd name="T60" fmla="*/ 2141 w 3335"/>
                <a:gd name="T61" fmla="*/ 3051 h 3925"/>
                <a:gd name="T62" fmla="*/ 2182 w 3335"/>
                <a:gd name="T63" fmla="*/ 2186 h 3925"/>
                <a:gd name="T64" fmla="*/ 2068 w 3335"/>
                <a:gd name="T65" fmla="*/ 2094 h 3925"/>
                <a:gd name="T66" fmla="*/ 801 w 3335"/>
                <a:gd name="T67" fmla="*/ 1096 h 3925"/>
                <a:gd name="T68" fmla="*/ 723 w 3335"/>
                <a:gd name="T69" fmla="*/ 58 h 3925"/>
                <a:gd name="T70" fmla="*/ 877 w 3335"/>
                <a:gd name="T71" fmla="*/ 485 h 3925"/>
                <a:gd name="T72" fmla="*/ 1152 w 3335"/>
                <a:gd name="T73" fmla="*/ 380 h 3925"/>
                <a:gd name="T74" fmla="*/ 2417 w 3335"/>
                <a:gd name="T75" fmla="*/ 454 h 3925"/>
                <a:gd name="T76" fmla="*/ 2612 w 3335"/>
                <a:gd name="T77" fmla="*/ 768 h 3925"/>
                <a:gd name="T78" fmla="*/ 2668 w 3335"/>
                <a:gd name="T79" fmla="*/ 0 h 3925"/>
                <a:gd name="T80" fmla="*/ 2879 w 3335"/>
                <a:gd name="T81" fmla="*/ 157 h 3925"/>
                <a:gd name="T82" fmla="*/ 3080 w 3335"/>
                <a:gd name="T83" fmla="*/ 2412 h 3925"/>
                <a:gd name="T84" fmla="*/ 3177 w 3335"/>
                <a:gd name="T85" fmla="*/ 2603 h 3925"/>
                <a:gd name="T86" fmla="*/ 3333 w 3335"/>
                <a:gd name="T87" fmla="*/ 3249 h 3925"/>
                <a:gd name="T88" fmla="*/ 3295 w 3335"/>
                <a:gd name="T89" fmla="*/ 3649 h 3925"/>
                <a:gd name="T90" fmla="*/ 2997 w 3335"/>
                <a:gd name="T91" fmla="*/ 3881 h 3925"/>
                <a:gd name="T92" fmla="*/ 2566 w 3335"/>
                <a:gd name="T93" fmla="*/ 3922 h 3925"/>
                <a:gd name="T94" fmla="*/ 2475 w 3335"/>
                <a:gd name="T95" fmla="*/ 3807 h 3925"/>
                <a:gd name="T96" fmla="*/ 835 w 3335"/>
                <a:gd name="T97" fmla="*/ 3881 h 3925"/>
                <a:gd name="T98" fmla="*/ 403 w 3335"/>
                <a:gd name="T99" fmla="*/ 3922 h 3925"/>
                <a:gd name="T100" fmla="*/ 313 w 3335"/>
                <a:gd name="T101" fmla="*/ 3807 h 3925"/>
                <a:gd name="T102" fmla="*/ 3 w 3335"/>
                <a:gd name="T103" fmla="*/ 3611 h 3925"/>
                <a:gd name="T104" fmla="*/ 40 w 3335"/>
                <a:gd name="T105" fmla="*/ 3212 h 3925"/>
                <a:gd name="T106" fmla="*/ 186 w 3335"/>
                <a:gd name="T107" fmla="*/ 2495 h 3925"/>
                <a:gd name="T108" fmla="*/ 356 w 3335"/>
                <a:gd name="T109" fmla="*/ 2371 h 3925"/>
                <a:gd name="T110" fmla="*/ 482 w 3335"/>
                <a:gd name="T111" fmla="*/ 108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35" h="3925">
                  <a:moveTo>
                    <a:pt x="1283" y="2879"/>
                  </a:moveTo>
                  <a:lnTo>
                    <a:pt x="2050" y="2879"/>
                  </a:lnTo>
                  <a:lnTo>
                    <a:pt x="2068" y="2882"/>
                  </a:lnTo>
                  <a:lnTo>
                    <a:pt x="2084" y="2890"/>
                  </a:lnTo>
                  <a:lnTo>
                    <a:pt x="2097" y="2903"/>
                  </a:lnTo>
                  <a:lnTo>
                    <a:pt x="2105" y="2919"/>
                  </a:lnTo>
                  <a:lnTo>
                    <a:pt x="2107" y="2938"/>
                  </a:lnTo>
                  <a:lnTo>
                    <a:pt x="2107" y="2939"/>
                  </a:lnTo>
                  <a:lnTo>
                    <a:pt x="2105" y="2957"/>
                  </a:lnTo>
                  <a:lnTo>
                    <a:pt x="2097" y="2972"/>
                  </a:lnTo>
                  <a:lnTo>
                    <a:pt x="2084" y="2985"/>
                  </a:lnTo>
                  <a:lnTo>
                    <a:pt x="2068" y="2994"/>
                  </a:lnTo>
                  <a:lnTo>
                    <a:pt x="2050" y="2996"/>
                  </a:lnTo>
                  <a:lnTo>
                    <a:pt x="1283" y="2996"/>
                  </a:lnTo>
                  <a:lnTo>
                    <a:pt x="1266" y="2994"/>
                  </a:lnTo>
                  <a:lnTo>
                    <a:pt x="1249" y="2985"/>
                  </a:lnTo>
                  <a:lnTo>
                    <a:pt x="1237" y="2972"/>
                  </a:lnTo>
                  <a:lnTo>
                    <a:pt x="1229" y="2957"/>
                  </a:lnTo>
                  <a:lnTo>
                    <a:pt x="1225" y="2939"/>
                  </a:lnTo>
                  <a:lnTo>
                    <a:pt x="1225" y="2938"/>
                  </a:lnTo>
                  <a:lnTo>
                    <a:pt x="1229" y="2919"/>
                  </a:lnTo>
                  <a:lnTo>
                    <a:pt x="1237" y="2903"/>
                  </a:lnTo>
                  <a:lnTo>
                    <a:pt x="1249" y="2890"/>
                  </a:lnTo>
                  <a:lnTo>
                    <a:pt x="1266" y="2882"/>
                  </a:lnTo>
                  <a:lnTo>
                    <a:pt x="1283" y="2879"/>
                  </a:lnTo>
                  <a:close/>
                  <a:moveTo>
                    <a:pt x="2574" y="2819"/>
                  </a:moveTo>
                  <a:lnTo>
                    <a:pt x="2549" y="2821"/>
                  </a:lnTo>
                  <a:lnTo>
                    <a:pt x="2525" y="2829"/>
                  </a:lnTo>
                  <a:lnTo>
                    <a:pt x="2505" y="2842"/>
                  </a:lnTo>
                  <a:lnTo>
                    <a:pt x="2487" y="2860"/>
                  </a:lnTo>
                  <a:lnTo>
                    <a:pt x="2474" y="2880"/>
                  </a:lnTo>
                  <a:lnTo>
                    <a:pt x="2466" y="2904"/>
                  </a:lnTo>
                  <a:lnTo>
                    <a:pt x="2463" y="2929"/>
                  </a:lnTo>
                  <a:lnTo>
                    <a:pt x="2463" y="2932"/>
                  </a:lnTo>
                  <a:lnTo>
                    <a:pt x="2466" y="2958"/>
                  </a:lnTo>
                  <a:lnTo>
                    <a:pt x="2474" y="2981"/>
                  </a:lnTo>
                  <a:lnTo>
                    <a:pt x="2487" y="3002"/>
                  </a:lnTo>
                  <a:lnTo>
                    <a:pt x="2505" y="3019"/>
                  </a:lnTo>
                  <a:lnTo>
                    <a:pt x="2525" y="3032"/>
                  </a:lnTo>
                  <a:lnTo>
                    <a:pt x="2549" y="3040"/>
                  </a:lnTo>
                  <a:lnTo>
                    <a:pt x="2574" y="3044"/>
                  </a:lnTo>
                  <a:lnTo>
                    <a:pt x="2775" y="3044"/>
                  </a:lnTo>
                  <a:lnTo>
                    <a:pt x="2802" y="3040"/>
                  </a:lnTo>
                  <a:lnTo>
                    <a:pt x="2824" y="3032"/>
                  </a:lnTo>
                  <a:lnTo>
                    <a:pt x="2846" y="3019"/>
                  </a:lnTo>
                  <a:lnTo>
                    <a:pt x="2862" y="3002"/>
                  </a:lnTo>
                  <a:lnTo>
                    <a:pt x="2875" y="2981"/>
                  </a:lnTo>
                  <a:lnTo>
                    <a:pt x="2884" y="2958"/>
                  </a:lnTo>
                  <a:lnTo>
                    <a:pt x="2887" y="2932"/>
                  </a:lnTo>
                  <a:lnTo>
                    <a:pt x="2887" y="2929"/>
                  </a:lnTo>
                  <a:lnTo>
                    <a:pt x="2884" y="2904"/>
                  </a:lnTo>
                  <a:lnTo>
                    <a:pt x="2875" y="2880"/>
                  </a:lnTo>
                  <a:lnTo>
                    <a:pt x="2862" y="2860"/>
                  </a:lnTo>
                  <a:lnTo>
                    <a:pt x="2846" y="2842"/>
                  </a:lnTo>
                  <a:lnTo>
                    <a:pt x="2824" y="2829"/>
                  </a:lnTo>
                  <a:lnTo>
                    <a:pt x="2802" y="2821"/>
                  </a:lnTo>
                  <a:lnTo>
                    <a:pt x="2775" y="2819"/>
                  </a:lnTo>
                  <a:lnTo>
                    <a:pt x="2574" y="2819"/>
                  </a:lnTo>
                  <a:close/>
                  <a:moveTo>
                    <a:pt x="559" y="2819"/>
                  </a:moveTo>
                  <a:lnTo>
                    <a:pt x="534" y="2821"/>
                  </a:lnTo>
                  <a:lnTo>
                    <a:pt x="511" y="2829"/>
                  </a:lnTo>
                  <a:lnTo>
                    <a:pt x="490" y="2842"/>
                  </a:lnTo>
                  <a:lnTo>
                    <a:pt x="473" y="2860"/>
                  </a:lnTo>
                  <a:lnTo>
                    <a:pt x="459" y="2880"/>
                  </a:lnTo>
                  <a:lnTo>
                    <a:pt x="451" y="2904"/>
                  </a:lnTo>
                  <a:lnTo>
                    <a:pt x="449" y="2929"/>
                  </a:lnTo>
                  <a:lnTo>
                    <a:pt x="449" y="2932"/>
                  </a:lnTo>
                  <a:lnTo>
                    <a:pt x="451" y="2958"/>
                  </a:lnTo>
                  <a:lnTo>
                    <a:pt x="459" y="2981"/>
                  </a:lnTo>
                  <a:lnTo>
                    <a:pt x="473" y="3002"/>
                  </a:lnTo>
                  <a:lnTo>
                    <a:pt x="490" y="3019"/>
                  </a:lnTo>
                  <a:lnTo>
                    <a:pt x="511" y="3032"/>
                  </a:lnTo>
                  <a:lnTo>
                    <a:pt x="534" y="3040"/>
                  </a:lnTo>
                  <a:lnTo>
                    <a:pt x="559" y="3044"/>
                  </a:lnTo>
                  <a:lnTo>
                    <a:pt x="761" y="3044"/>
                  </a:lnTo>
                  <a:lnTo>
                    <a:pt x="786" y="3040"/>
                  </a:lnTo>
                  <a:lnTo>
                    <a:pt x="810" y="3032"/>
                  </a:lnTo>
                  <a:lnTo>
                    <a:pt x="830" y="3019"/>
                  </a:lnTo>
                  <a:lnTo>
                    <a:pt x="848" y="3002"/>
                  </a:lnTo>
                  <a:lnTo>
                    <a:pt x="861" y="2981"/>
                  </a:lnTo>
                  <a:lnTo>
                    <a:pt x="869" y="2958"/>
                  </a:lnTo>
                  <a:lnTo>
                    <a:pt x="871" y="2932"/>
                  </a:lnTo>
                  <a:lnTo>
                    <a:pt x="871" y="2929"/>
                  </a:lnTo>
                  <a:lnTo>
                    <a:pt x="869" y="2904"/>
                  </a:lnTo>
                  <a:lnTo>
                    <a:pt x="861" y="2880"/>
                  </a:lnTo>
                  <a:lnTo>
                    <a:pt x="848" y="2860"/>
                  </a:lnTo>
                  <a:lnTo>
                    <a:pt x="830" y="2842"/>
                  </a:lnTo>
                  <a:lnTo>
                    <a:pt x="810" y="2829"/>
                  </a:lnTo>
                  <a:lnTo>
                    <a:pt x="786" y="2821"/>
                  </a:lnTo>
                  <a:lnTo>
                    <a:pt x="761" y="2819"/>
                  </a:lnTo>
                  <a:lnTo>
                    <a:pt x="559" y="2819"/>
                  </a:lnTo>
                  <a:close/>
                  <a:moveTo>
                    <a:pt x="1283" y="2643"/>
                  </a:moveTo>
                  <a:lnTo>
                    <a:pt x="2050" y="2643"/>
                  </a:lnTo>
                  <a:lnTo>
                    <a:pt x="2068" y="2646"/>
                  </a:lnTo>
                  <a:lnTo>
                    <a:pt x="2084" y="2654"/>
                  </a:lnTo>
                  <a:lnTo>
                    <a:pt x="2097" y="2667"/>
                  </a:lnTo>
                  <a:lnTo>
                    <a:pt x="2105" y="2683"/>
                  </a:lnTo>
                  <a:lnTo>
                    <a:pt x="2107" y="2702"/>
                  </a:lnTo>
                  <a:lnTo>
                    <a:pt x="2107" y="2703"/>
                  </a:lnTo>
                  <a:lnTo>
                    <a:pt x="2105" y="2721"/>
                  </a:lnTo>
                  <a:lnTo>
                    <a:pt x="2097" y="2738"/>
                  </a:lnTo>
                  <a:lnTo>
                    <a:pt x="2084" y="2749"/>
                  </a:lnTo>
                  <a:lnTo>
                    <a:pt x="2068" y="2758"/>
                  </a:lnTo>
                  <a:lnTo>
                    <a:pt x="2050" y="2761"/>
                  </a:lnTo>
                  <a:lnTo>
                    <a:pt x="1283" y="2761"/>
                  </a:lnTo>
                  <a:lnTo>
                    <a:pt x="1266" y="2758"/>
                  </a:lnTo>
                  <a:lnTo>
                    <a:pt x="1249" y="2749"/>
                  </a:lnTo>
                  <a:lnTo>
                    <a:pt x="1237" y="2738"/>
                  </a:lnTo>
                  <a:lnTo>
                    <a:pt x="1229" y="2721"/>
                  </a:lnTo>
                  <a:lnTo>
                    <a:pt x="1225" y="2703"/>
                  </a:lnTo>
                  <a:lnTo>
                    <a:pt x="1225" y="2702"/>
                  </a:lnTo>
                  <a:lnTo>
                    <a:pt x="1229" y="2683"/>
                  </a:lnTo>
                  <a:lnTo>
                    <a:pt x="1237" y="2667"/>
                  </a:lnTo>
                  <a:lnTo>
                    <a:pt x="1249" y="2654"/>
                  </a:lnTo>
                  <a:lnTo>
                    <a:pt x="1266" y="2646"/>
                  </a:lnTo>
                  <a:lnTo>
                    <a:pt x="1283" y="2643"/>
                  </a:lnTo>
                  <a:close/>
                  <a:moveTo>
                    <a:pt x="1283" y="2408"/>
                  </a:moveTo>
                  <a:lnTo>
                    <a:pt x="2050" y="2408"/>
                  </a:lnTo>
                  <a:lnTo>
                    <a:pt x="2068" y="2411"/>
                  </a:lnTo>
                  <a:lnTo>
                    <a:pt x="2084" y="2419"/>
                  </a:lnTo>
                  <a:lnTo>
                    <a:pt x="2097" y="2431"/>
                  </a:lnTo>
                  <a:lnTo>
                    <a:pt x="2105" y="2448"/>
                  </a:lnTo>
                  <a:lnTo>
                    <a:pt x="2107" y="2466"/>
                  </a:lnTo>
                  <a:lnTo>
                    <a:pt x="2107" y="2467"/>
                  </a:lnTo>
                  <a:lnTo>
                    <a:pt x="2105" y="2486"/>
                  </a:lnTo>
                  <a:lnTo>
                    <a:pt x="2097" y="2502"/>
                  </a:lnTo>
                  <a:lnTo>
                    <a:pt x="2084" y="2515"/>
                  </a:lnTo>
                  <a:lnTo>
                    <a:pt x="2068" y="2523"/>
                  </a:lnTo>
                  <a:lnTo>
                    <a:pt x="2050" y="2525"/>
                  </a:lnTo>
                  <a:lnTo>
                    <a:pt x="1283" y="2525"/>
                  </a:lnTo>
                  <a:lnTo>
                    <a:pt x="1266" y="2523"/>
                  </a:lnTo>
                  <a:lnTo>
                    <a:pt x="1249" y="2515"/>
                  </a:lnTo>
                  <a:lnTo>
                    <a:pt x="1237" y="2502"/>
                  </a:lnTo>
                  <a:lnTo>
                    <a:pt x="1229" y="2486"/>
                  </a:lnTo>
                  <a:lnTo>
                    <a:pt x="1225" y="2467"/>
                  </a:lnTo>
                  <a:lnTo>
                    <a:pt x="1225" y="2466"/>
                  </a:lnTo>
                  <a:lnTo>
                    <a:pt x="1229" y="2448"/>
                  </a:lnTo>
                  <a:lnTo>
                    <a:pt x="1237" y="2431"/>
                  </a:lnTo>
                  <a:lnTo>
                    <a:pt x="1249" y="2419"/>
                  </a:lnTo>
                  <a:lnTo>
                    <a:pt x="1266" y="2411"/>
                  </a:lnTo>
                  <a:lnTo>
                    <a:pt x="1283" y="2408"/>
                  </a:lnTo>
                  <a:close/>
                  <a:moveTo>
                    <a:pt x="1283" y="2173"/>
                  </a:moveTo>
                  <a:lnTo>
                    <a:pt x="2050" y="2173"/>
                  </a:lnTo>
                  <a:lnTo>
                    <a:pt x="2068" y="2175"/>
                  </a:lnTo>
                  <a:lnTo>
                    <a:pt x="2084" y="2184"/>
                  </a:lnTo>
                  <a:lnTo>
                    <a:pt x="2097" y="2197"/>
                  </a:lnTo>
                  <a:lnTo>
                    <a:pt x="2105" y="2212"/>
                  </a:lnTo>
                  <a:lnTo>
                    <a:pt x="2107" y="2231"/>
                  </a:lnTo>
                  <a:lnTo>
                    <a:pt x="2107" y="2232"/>
                  </a:lnTo>
                  <a:lnTo>
                    <a:pt x="2105" y="2250"/>
                  </a:lnTo>
                  <a:lnTo>
                    <a:pt x="2097" y="2266"/>
                  </a:lnTo>
                  <a:lnTo>
                    <a:pt x="2084" y="2279"/>
                  </a:lnTo>
                  <a:lnTo>
                    <a:pt x="2068" y="2287"/>
                  </a:lnTo>
                  <a:lnTo>
                    <a:pt x="2050" y="2290"/>
                  </a:lnTo>
                  <a:lnTo>
                    <a:pt x="1283" y="2290"/>
                  </a:lnTo>
                  <a:lnTo>
                    <a:pt x="1266" y="2287"/>
                  </a:lnTo>
                  <a:lnTo>
                    <a:pt x="1249" y="2279"/>
                  </a:lnTo>
                  <a:lnTo>
                    <a:pt x="1237" y="2266"/>
                  </a:lnTo>
                  <a:lnTo>
                    <a:pt x="1229" y="2250"/>
                  </a:lnTo>
                  <a:lnTo>
                    <a:pt x="1225" y="2232"/>
                  </a:lnTo>
                  <a:lnTo>
                    <a:pt x="1225" y="2231"/>
                  </a:lnTo>
                  <a:lnTo>
                    <a:pt x="1229" y="2212"/>
                  </a:lnTo>
                  <a:lnTo>
                    <a:pt x="1237" y="2197"/>
                  </a:lnTo>
                  <a:lnTo>
                    <a:pt x="1249" y="2184"/>
                  </a:lnTo>
                  <a:lnTo>
                    <a:pt x="1266" y="2175"/>
                  </a:lnTo>
                  <a:lnTo>
                    <a:pt x="1283" y="2173"/>
                  </a:lnTo>
                  <a:close/>
                  <a:moveTo>
                    <a:pt x="1268" y="2094"/>
                  </a:moveTo>
                  <a:lnTo>
                    <a:pt x="1241" y="2098"/>
                  </a:lnTo>
                  <a:lnTo>
                    <a:pt x="1216" y="2106"/>
                  </a:lnTo>
                  <a:lnTo>
                    <a:pt x="1194" y="2120"/>
                  </a:lnTo>
                  <a:lnTo>
                    <a:pt x="1176" y="2138"/>
                  </a:lnTo>
                  <a:lnTo>
                    <a:pt x="1162" y="2161"/>
                  </a:lnTo>
                  <a:lnTo>
                    <a:pt x="1152" y="2186"/>
                  </a:lnTo>
                  <a:lnTo>
                    <a:pt x="1150" y="2212"/>
                  </a:lnTo>
                  <a:lnTo>
                    <a:pt x="1150" y="2958"/>
                  </a:lnTo>
                  <a:lnTo>
                    <a:pt x="1152" y="2985"/>
                  </a:lnTo>
                  <a:lnTo>
                    <a:pt x="1162" y="3010"/>
                  </a:lnTo>
                  <a:lnTo>
                    <a:pt x="1176" y="3032"/>
                  </a:lnTo>
                  <a:lnTo>
                    <a:pt x="1194" y="3051"/>
                  </a:lnTo>
                  <a:lnTo>
                    <a:pt x="1216" y="3064"/>
                  </a:lnTo>
                  <a:lnTo>
                    <a:pt x="1241" y="3073"/>
                  </a:lnTo>
                  <a:lnTo>
                    <a:pt x="1268" y="3076"/>
                  </a:lnTo>
                  <a:lnTo>
                    <a:pt x="2068" y="3076"/>
                  </a:lnTo>
                  <a:lnTo>
                    <a:pt x="2094" y="3073"/>
                  </a:lnTo>
                  <a:lnTo>
                    <a:pt x="2119" y="3064"/>
                  </a:lnTo>
                  <a:lnTo>
                    <a:pt x="2141" y="3051"/>
                  </a:lnTo>
                  <a:lnTo>
                    <a:pt x="2160" y="3032"/>
                  </a:lnTo>
                  <a:lnTo>
                    <a:pt x="2173" y="3010"/>
                  </a:lnTo>
                  <a:lnTo>
                    <a:pt x="2182" y="2985"/>
                  </a:lnTo>
                  <a:lnTo>
                    <a:pt x="2185" y="2958"/>
                  </a:lnTo>
                  <a:lnTo>
                    <a:pt x="2185" y="2212"/>
                  </a:lnTo>
                  <a:lnTo>
                    <a:pt x="2182" y="2186"/>
                  </a:lnTo>
                  <a:lnTo>
                    <a:pt x="2173" y="2161"/>
                  </a:lnTo>
                  <a:lnTo>
                    <a:pt x="2160" y="2138"/>
                  </a:lnTo>
                  <a:lnTo>
                    <a:pt x="2141" y="2120"/>
                  </a:lnTo>
                  <a:lnTo>
                    <a:pt x="2119" y="2106"/>
                  </a:lnTo>
                  <a:lnTo>
                    <a:pt x="2094" y="2098"/>
                  </a:lnTo>
                  <a:lnTo>
                    <a:pt x="2068" y="2094"/>
                  </a:lnTo>
                  <a:lnTo>
                    <a:pt x="1268" y="2094"/>
                  </a:lnTo>
                  <a:close/>
                  <a:moveTo>
                    <a:pt x="801" y="1096"/>
                  </a:moveTo>
                  <a:lnTo>
                    <a:pt x="801" y="1676"/>
                  </a:lnTo>
                  <a:lnTo>
                    <a:pt x="2534" y="1676"/>
                  </a:lnTo>
                  <a:lnTo>
                    <a:pt x="2534" y="1096"/>
                  </a:lnTo>
                  <a:lnTo>
                    <a:pt x="801" y="1096"/>
                  </a:lnTo>
                  <a:close/>
                  <a:moveTo>
                    <a:pt x="667" y="0"/>
                  </a:moveTo>
                  <a:lnTo>
                    <a:pt x="684" y="4"/>
                  </a:lnTo>
                  <a:lnTo>
                    <a:pt x="700" y="12"/>
                  </a:lnTo>
                  <a:lnTo>
                    <a:pt x="712" y="24"/>
                  </a:lnTo>
                  <a:lnTo>
                    <a:pt x="720" y="41"/>
                  </a:lnTo>
                  <a:lnTo>
                    <a:pt x="723" y="58"/>
                  </a:lnTo>
                  <a:lnTo>
                    <a:pt x="723" y="768"/>
                  </a:lnTo>
                  <a:lnTo>
                    <a:pt x="765" y="652"/>
                  </a:lnTo>
                  <a:lnTo>
                    <a:pt x="786" y="604"/>
                  </a:lnTo>
                  <a:lnTo>
                    <a:pt x="812" y="560"/>
                  </a:lnTo>
                  <a:lnTo>
                    <a:pt x="843" y="521"/>
                  </a:lnTo>
                  <a:lnTo>
                    <a:pt x="877" y="485"/>
                  </a:lnTo>
                  <a:lnTo>
                    <a:pt x="917" y="454"/>
                  </a:lnTo>
                  <a:lnTo>
                    <a:pt x="958" y="429"/>
                  </a:lnTo>
                  <a:lnTo>
                    <a:pt x="1004" y="407"/>
                  </a:lnTo>
                  <a:lnTo>
                    <a:pt x="1051" y="392"/>
                  </a:lnTo>
                  <a:lnTo>
                    <a:pt x="1101" y="382"/>
                  </a:lnTo>
                  <a:lnTo>
                    <a:pt x="1152" y="380"/>
                  </a:lnTo>
                  <a:lnTo>
                    <a:pt x="2181" y="380"/>
                  </a:lnTo>
                  <a:lnTo>
                    <a:pt x="2232" y="382"/>
                  </a:lnTo>
                  <a:lnTo>
                    <a:pt x="2282" y="392"/>
                  </a:lnTo>
                  <a:lnTo>
                    <a:pt x="2330" y="407"/>
                  </a:lnTo>
                  <a:lnTo>
                    <a:pt x="2374" y="428"/>
                  </a:lnTo>
                  <a:lnTo>
                    <a:pt x="2417" y="454"/>
                  </a:lnTo>
                  <a:lnTo>
                    <a:pt x="2455" y="484"/>
                  </a:lnTo>
                  <a:lnTo>
                    <a:pt x="2491" y="519"/>
                  </a:lnTo>
                  <a:lnTo>
                    <a:pt x="2521" y="559"/>
                  </a:lnTo>
                  <a:lnTo>
                    <a:pt x="2547" y="602"/>
                  </a:lnTo>
                  <a:lnTo>
                    <a:pt x="2568" y="648"/>
                  </a:lnTo>
                  <a:lnTo>
                    <a:pt x="2612" y="768"/>
                  </a:lnTo>
                  <a:lnTo>
                    <a:pt x="2612" y="58"/>
                  </a:lnTo>
                  <a:lnTo>
                    <a:pt x="2615" y="41"/>
                  </a:lnTo>
                  <a:lnTo>
                    <a:pt x="2623" y="24"/>
                  </a:lnTo>
                  <a:lnTo>
                    <a:pt x="2636" y="12"/>
                  </a:lnTo>
                  <a:lnTo>
                    <a:pt x="2652" y="4"/>
                  </a:lnTo>
                  <a:lnTo>
                    <a:pt x="2668" y="0"/>
                  </a:lnTo>
                  <a:lnTo>
                    <a:pt x="2686" y="2"/>
                  </a:lnTo>
                  <a:lnTo>
                    <a:pt x="2704" y="10"/>
                  </a:lnTo>
                  <a:lnTo>
                    <a:pt x="2853" y="108"/>
                  </a:lnTo>
                  <a:lnTo>
                    <a:pt x="2867" y="122"/>
                  </a:lnTo>
                  <a:lnTo>
                    <a:pt x="2877" y="138"/>
                  </a:lnTo>
                  <a:lnTo>
                    <a:pt x="2879" y="157"/>
                  </a:lnTo>
                  <a:lnTo>
                    <a:pt x="2879" y="2367"/>
                  </a:lnTo>
                  <a:lnTo>
                    <a:pt x="2941" y="2367"/>
                  </a:lnTo>
                  <a:lnTo>
                    <a:pt x="2979" y="2371"/>
                  </a:lnTo>
                  <a:lnTo>
                    <a:pt x="3015" y="2379"/>
                  </a:lnTo>
                  <a:lnTo>
                    <a:pt x="3049" y="2393"/>
                  </a:lnTo>
                  <a:lnTo>
                    <a:pt x="3080" y="2412"/>
                  </a:lnTo>
                  <a:lnTo>
                    <a:pt x="3108" y="2436"/>
                  </a:lnTo>
                  <a:lnTo>
                    <a:pt x="3130" y="2464"/>
                  </a:lnTo>
                  <a:lnTo>
                    <a:pt x="3150" y="2495"/>
                  </a:lnTo>
                  <a:lnTo>
                    <a:pt x="3164" y="2529"/>
                  </a:lnTo>
                  <a:lnTo>
                    <a:pt x="3173" y="2565"/>
                  </a:lnTo>
                  <a:lnTo>
                    <a:pt x="3177" y="2603"/>
                  </a:lnTo>
                  <a:lnTo>
                    <a:pt x="3177" y="3208"/>
                  </a:lnTo>
                  <a:lnTo>
                    <a:pt x="3277" y="3208"/>
                  </a:lnTo>
                  <a:lnTo>
                    <a:pt x="3295" y="3212"/>
                  </a:lnTo>
                  <a:lnTo>
                    <a:pt x="3311" y="3220"/>
                  </a:lnTo>
                  <a:lnTo>
                    <a:pt x="3324" y="3232"/>
                  </a:lnTo>
                  <a:lnTo>
                    <a:pt x="3333" y="3249"/>
                  </a:lnTo>
                  <a:lnTo>
                    <a:pt x="3335" y="3266"/>
                  </a:lnTo>
                  <a:lnTo>
                    <a:pt x="3335" y="3593"/>
                  </a:lnTo>
                  <a:lnTo>
                    <a:pt x="3333" y="3611"/>
                  </a:lnTo>
                  <a:lnTo>
                    <a:pt x="3324" y="3627"/>
                  </a:lnTo>
                  <a:lnTo>
                    <a:pt x="3311" y="3641"/>
                  </a:lnTo>
                  <a:lnTo>
                    <a:pt x="3295" y="3649"/>
                  </a:lnTo>
                  <a:lnTo>
                    <a:pt x="3277" y="3651"/>
                  </a:lnTo>
                  <a:lnTo>
                    <a:pt x="3023" y="3651"/>
                  </a:lnTo>
                  <a:lnTo>
                    <a:pt x="3023" y="3807"/>
                  </a:lnTo>
                  <a:lnTo>
                    <a:pt x="3020" y="3835"/>
                  </a:lnTo>
                  <a:lnTo>
                    <a:pt x="3011" y="3859"/>
                  </a:lnTo>
                  <a:lnTo>
                    <a:pt x="2997" y="3881"/>
                  </a:lnTo>
                  <a:lnTo>
                    <a:pt x="2979" y="3899"/>
                  </a:lnTo>
                  <a:lnTo>
                    <a:pt x="2956" y="3913"/>
                  </a:lnTo>
                  <a:lnTo>
                    <a:pt x="2931" y="3922"/>
                  </a:lnTo>
                  <a:lnTo>
                    <a:pt x="2905" y="3925"/>
                  </a:lnTo>
                  <a:lnTo>
                    <a:pt x="2593" y="3925"/>
                  </a:lnTo>
                  <a:lnTo>
                    <a:pt x="2566" y="3922"/>
                  </a:lnTo>
                  <a:lnTo>
                    <a:pt x="2541" y="3913"/>
                  </a:lnTo>
                  <a:lnTo>
                    <a:pt x="2519" y="3899"/>
                  </a:lnTo>
                  <a:lnTo>
                    <a:pt x="2502" y="3881"/>
                  </a:lnTo>
                  <a:lnTo>
                    <a:pt x="2487" y="3859"/>
                  </a:lnTo>
                  <a:lnTo>
                    <a:pt x="2479" y="3835"/>
                  </a:lnTo>
                  <a:lnTo>
                    <a:pt x="2475" y="3807"/>
                  </a:lnTo>
                  <a:lnTo>
                    <a:pt x="2475" y="3651"/>
                  </a:lnTo>
                  <a:lnTo>
                    <a:pt x="860" y="3651"/>
                  </a:lnTo>
                  <a:lnTo>
                    <a:pt x="860" y="3807"/>
                  </a:lnTo>
                  <a:lnTo>
                    <a:pt x="857" y="3835"/>
                  </a:lnTo>
                  <a:lnTo>
                    <a:pt x="848" y="3859"/>
                  </a:lnTo>
                  <a:lnTo>
                    <a:pt x="835" y="3881"/>
                  </a:lnTo>
                  <a:lnTo>
                    <a:pt x="815" y="3899"/>
                  </a:lnTo>
                  <a:lnTo>
                    <a:pt x="794" y="3913"/>
                  </a:lnTo>
                  <a:lnTo>
                    <a:pt x="769" y="3922"/>
                  </a:lnTo>
                  <a:lnTo>
                    <a:pt x="742" y="3925"/>
                  </a:lnTo>
                  <a:lnTo>
                    <a:pt x="431" y="3925"/>
                  </a:lnTo>
                  <a:lnTo>
                    <a:pt x="403" y="3922"/>
                  </a:lnTo>
                  <a:lnTo>
                    <a:pt x="378" y="3913"/>
                  </a:lnTo>
                  <a:lnTo>
                    <a:pt x="357" y="3899"/>
                  </a:lnTo>
                  <a:lnTo>
                    <a:pt x="338" y="3881"/>
                  </a:lnTo>
                  <a:lnTo>
                    <a:pt x="325" y="3859"/>
                  </a:lnTo>
                  <a:lnTo>
                    <a:pt x="315" y="3835"/>
                  </a:lnTo>
                  <a:lnTo>
                    <a:pt x="313" y="3807"/>
                  </a:lnTo>
                  <a:lnTo>
                    <a:pt x="313" y="3651"/>
                  </a:lnTo>
                  <a:lnTo>
                    <a:pt x="59" y="3651"/>
                  </a:lnTo>
                  <a:lnTo>
                    <a:pt x="40" y="3649"/>
                  </a:lnTo>
                  <a:lnTo>
                    <a:pt x="24" y="3641"/>
                  </a:lnTo>
                  <a:lnTo>
                    <a:pt x="12" y="3627"/>
                  </a:lnTo>
                  <a:lnTo>
                    <a:pt x="3" y="3611"/>
                  </a:lnTo>
                  <a:lnTo>
                    <a:pt x="0" y="3593"/>
                  </a:lnTo>
                  <a:lnTo>
                    <a:pt x="0" y="3266"/>
                  </a:lnTo>
                  <a:lnTo>
                    <a:pt x="3" y="3249"/>
                  </a:lnTo>
                  <a:lnTo>
                    <a:pt x="12" y="3232"/>
                  </a:lnTo>
                  <a:lnTo>
                    <a:pt x="24" y="3220"/>
                  </a:lnTo>
                  <a:lnTo>
                    <a:pt x="40" y="3212"/>
                  </a:lnTo>
                  <a:lnTo>
                    <a:pt x="59" y="3208"/>
                  </a:lnTo>
                  <a:lnTo>
                    <a:pt x="159" y="3208"/>
                  </a:lnTo>
                  <a:lnTo>
                    <a:pt x="159" y="2603"/>
                  </a:lnTo>
                  <a:lnTo>
                    <a:pt x="162" y="2565"/>
                  </a:lnTo>
                  <a:lnTo>
                    <a:pt x="171" y="2529"/>
                  </a:lnTo>
                  <a:lnTo>
                    <a:pt x="186" y="2495"/>
                  </a:lnTo>
                  <a:lnTo>
                    <a:pt x="205" y="2464"/>
                  </a:lnTo>
                  <a:lnTo>
                    <a:pt x="228" y="2436"/>
                  </a:lnTo>
                  <a:lnTo>
                    <a:pt x="256" y="2412"/>
                  </a:lnTo>
                  <a:lnTo>
                    <a:pt x="287" y="2393"/>
                  </a:lnTo>
                  <a:lnTo>
                    <a:pt x="320" y="2379"/>
                  </a:lnTo>
                  <a:lnTo>
                    <a:pt x="356" y="2371"/>
                  </a:lnTo>
                  <a:lnTo>
                    <a:pt x="394" y="2367"/>
                  </a:lnTo>
                  <a:lnTo>
                    <a:pt x="456" y="2367"/>
                  </a:lnTo>
                  <a:lnTo>
                    <a:pt x="456" y="157"/>
                  </a:lnTo>
                  <a:lnTo>
                    <a:pt x="459" y="138"/>
                  </a:lnTo>
                  <a:lnTo>
                    <a:pt x="468" y="122"/>
                  </a:lnTo>
                  <a:lnTo>
                    <a:pt x="482" y="108"/>
                  </a:lnTo>
                  <a:lnTo>
                    <a:pt x="632" y="10"/>
                  </a:lnTo>
                  <a:lnTo>
                    <a:pt x="649" y="2"/>
                  </a:lnTo>
                  <a:lnTo>
                    <a:pt x="667" y="0"/>
                  </a:lnTo>
                  <a:close/>
                </a:path>
              </a:pathLst>
            </a:custGeom>
            <a:solidFill>
              <a:srgbClr val="00548E"/>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D86AC669-6C36-4BF1-BC52-8314FC1F523E}"/>
              </a:ext>
            </a:extLst>
          </p:cNvPr>
          <p:cNvGrpSpPr/>
          <p:nvPr/>
        </p:nvGrpSpPr>
        <p:grpSpPr>
          <a:xfrm>
            <a:off x="2749256" y="3896577"/>
            <a:ext cx="865632" cy="860619"/>
            <a:chOff x="2785668" y="3898745"/>
            <a:chExt cx="865632" cy="860619"/>
          </a:xfrm>
        </p:grpSpPr>
        <p:sp>
          <p:nvSpPr>
            <p:cNvPr id="55" name="Freeform 166"/>
            <p:cNvSpPr>
              <a:spLocks/>
            </p:cNvSpPr>
            <p:nvPr/>
          </p:nvSpPr>
          <p:spPr bwMode="auto">
            <a:xfrm>
              <a:off x="2785668" y="3898745"/>
              <a:ext cx="865632" cy="860619"/>
            </a:xfrm>
            <a:custGeom>
              <a:avLst/>
              <a:gdLst>
                <a:gd name="T0" fmla="*/ 1710 w 3172"/>
                <a:gd name="T1" fmla="*/ 167 h 3167"/>
                <a:gd name="T2" fmla="*/ 1864 w 3172"/>
                <a:gd name="T3" fmla="*/ 86 h 3167"/>
                <a:gd name="T4" fmla="*/ 2062 w 3172"/>
                <a:gd name="T5" fmla="*/ 78 h 3167"/>
                <a:gd name="T6" fmla="*/ 2104 w 3172"/>
                <a:gd name="T7" fmla="*/ 259 h 3167"/>
                <a:gd name="T8" fmla="*/ 2314 w 3172"/>
                <a:gd name="T9" fmla="*/ 295 h 3167"/>
                <a:gd name="T10" fmla="*/ 2573 w 3172"/>
                <a:gd name="T11" fmla="*/ 355 h 3167"/>
                <a:gd name="T12" fmla="*/ 2502 w 3172"/>
                <a:gd name="T13" fmla="*/ 499 h 3167"/>
                <a:gd name="T14" fmla="*/ 2590 w 3172"/>
                <a:gd name="T15" fmla="*/ 593 h 3167"/>
                <a:gd name="T16" fmla="*/ 2669 w 3172"/>
                <a:gd name="T17" fmla="*/ 633 h 3167"/>
                <a:gd name="T18" fmla="*/ 2756 w 3172"/>
                <a:gd name="T19" fmla="*/ 539 h 3167"/>
                <a:gd name="T20" fmla="*/ 2882 w 3172"/>
                <a:gd name="T21" fmla="*/ 679 h 3167"/>
                <a:gd name="T22" fmla="*/ 2845 w 3172"/>
                <a:gd name="T23" fmla="*/ 797 h 3167"/>
                <a:gd name="T24" fmla="*/ 2852 w 3172"/>
                <a:gd name="T25" fmla="*/ 951 h 3167"/>
                <a:gd name="T26" fmla="*/ 2996 w 3172"/>
                <a:gd name="T27" fmla="*/ 989 h 3167"/>
                <a:gd name="T28" fmla="*/ 3083 w 3172"/>
                <a:gd name="T29" fmla="*/ 1234 h 3167"/>
                <a:gd name="T30" fmla="*/ 2985 w 3172"/>
                <a:gd name="T31" fmla="*/ 1385 h 3167"/>
                <a:gd name="T32" fmla="*/ 3090 w 3172"/>
                <a:gd name="T33" fmla="*/ 1480 h 3167"/>
                <a:gd name="T34" fmla="*/ 3170 w 3172"/>
                <a:gd name="T35" fmla="*/ 1626 h 3167"/>
                <a:gd name="T36" fmla="*/ 3077 w 3172"/>
                <a:gd name="T37" fmla="*/ 1734 h 3167"/>
                <a:gd name="T38" fmla="*/ 2961 w 3172"/>
                <a:gd name="T39" fmla="*/ 1895 h 3167"/>
                <a:gd name="T40" fmla="*/ 3083 w 3172"/>
                <a:gd name="T41" fmla="*/ 2097 h 3167"/>
                <a:gd name="T42" fmla="*/ 2902 w 3172"/>
                <a:gd name="T43" fmla="*/ 2185 h 3167"/>
                <a:gd name="T44" fmla="*/ 2801 w 3172"/>
                <a:gd name="T45" fmla="*/ 2397 h 3167"/>
                <a:gd name="T46" fmla="*/ 2713 w 3172"/>
                <a:gd name="T47" fmla="*/ 2654 h 3167"/>
                <a:gd name="T48" fmla="*/ 2583 w 3172"/>
                <a:gd name="T49" fmla="*/ 2579 h 3167"/>
                <a:gd name="T50" fmla="*/ 2465 w 3172"/>
                <a:gd name="T51" fmla="*/ 2739 h 3167"/>
                <a:gd name="T52" fmla="*/ 2430 w 3172"/>
                <a:gd name="T53" fmla="*/ 2920 h 3167"/>
                <a:gd name="T54" fmla="*/ 2240 w 3172"/>
                <a:gd name="T55" fmla="*/ 2834 h 3167"/>
                <a:gd name="T56" fmla="*/ 2038 w 3172"/>
                <a:gd name="T57" fmla="*/ 2942 h 3167"/>
                <a:gd name="T58" fmla="*/ 1999 w 3172"/>
                <a:gd name="T59" fmla="*/ 3109 h 3167"/>
                <a:gd name="T60" fmla="*/ 1804 w 3172"/>
                <a:gd name="T61" fmla="*/ 2983 h 3167"/>
                <a:gd name="T62" fmla="*/ 1575 w 3172"/>
                <a:gd name="T63" fmla="*/ 2995 h 3167"/>
                <a:gd name="T64" fmla="*/ 1562 w 3172"/>
                <a:gd name="T65" fmla="*/ 3167 h 3167"/>
                <a:gd name="T66" fmla="*/ 1321 w 3172"/>
                <a:gd name="T67" fmla="*/ 3044 h 3167"/>
                <a:gd name="T68" fmla="*/ 1191 w 3172"/>
                <a:gd name="T69" fmla="*/ 2942 h 3167"/>
                <a:gd name="T70" fmla="*/ 1080 w 3172"/>
                <a:gd name="T71" fmla="*/ 3012 h 3167"/>
                <a:gd name="T72" fmla="*/ 816 w 3172"/>
                <a:gd name="T73" fmla="*/ 2972 h 3167"/>
                <a:gd name="T74" fmla="*/ 858 w 3172"/>
                <a:gd name="T75" fmla="*/ 2798 h 3167"/>
                <a:gd name="T76" fmla="*/ 713 w 3172"/>
                <a:gd name="T77" fmla="*/ 2696 h 3167"/>
                <a:gd name="T78" fmla="*/ 458 w 3172"/>
                <a:gd name="T79" fmla="*/ 2698 h 3167"/>
                <a:gd name="T80" fmla="*/ 529 w 3172"/>
                <a:gd name="T81" fmla="*/ 2536 h 3167"/>
                <a:gd name="T82" fmla="*/ 333 w 3172"/>
                <a:gd name="T83" fmla="*/ 2392 h 3167"/>
                <a:gd name="T84" fmla="*/ 127 w 3172"/>
                <a:gd name="T85" fmla="*/ 2215 h 3167"/>
                <a:gd name="T86" fmla="*/ 234 w 3172"/>
                <a:gd name="T87" fmla="*/ 2044 h 3167"/>
                <a:gd name="T88" fmla="*/ 75 w 3172"/>
                <a:gd name="T89" fmla="*/ 1958 h 3167"/>
                <a:gd name="T90" fmla="*/ 8 w 3172"/>
                <a:gd name="T91" fmla="*/ 1751 h 3167"/>
                <a:gd name="T92" fmla="*/ 162 w 3172"/>
                <a:gd name="T93" fmla="*/ 1686 h 3167"/>
                <a:gd name="T94" fmla="*/ 11 w 3172"/>
                <a:gd name="T95" fmla="*/ 1396 h 3167"/>
                <a:gd name="T96" fmla="*/ 122 w 3172"/>
                <a:gd name="T97" fmla="*/ 1204 h 3167"/>
                <a:gd name="T98" fmla="*/ 234 w 3172"/>
                <a:gd name="T99" fmla="*/ 1117 h 3167"/>
                <a:gd name="T100" fmla="*/ 204 w 3172"/>
                <a:gd name="T101" fmla="*/ 975 h 3167"/>
                <a:gd name="T102" fmla="*/ 199 w 3172"/>
                <a:gd name="T103" fmla="*/ 814 h 3167"/>
                <a:gd name="T104" fmla="*/ 343 w 3172"/>
                <a:gd name="T105" fmla="*/ 767 h 3167"/>
                <a:gd name="T106" fmla="*/ 487 w 3172"/>
                <a:gd name="T107" fmla="*/ 573 h 3167"/>
                <a:gd name="T108" fmla="*/ 501 w 3172"/>
                <a:gd name="T109" fmla="*/ 428 h 3167"/>
                <a:gd name="T110" fmla="*/ 660 w 3172"/>
                <a:gd name="T111" fmla="*/ 386 h 3167"/>
                <a:gd name="T112" fmla="*/ 840 w 3172"/>
                <a:gd name="T113" fmla="*/ 364 h 3167"/>
                <a:gd name="T114" fmla="*/ 828 w 3172"/>
                <a:gd name="T115" fmla="*/ 206 h 3167"/>
                <a:gd name="T116" fmla="*/ 1087 w 3172"/>
                <a:gd name="T117" fmla="*/ 133 h 3167"/>
                <a:gd name="T118" fmla="*/ 1201 w 3172"/>
                <a:gd name="T119" fmla="*/ 213 h 3167"/>
                <a:gd name="T120" fmla="*/ 1333 w 3172"/>
                <a:gd name="T121" fmla="*/ 104 h 3167"/>
                <a:gd name="T122" fmla="*/ 1490 w 3172"/>
                <a:gd name="T123" fmla="*/ 3 h 3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72" h="3167">
                  <a:moveTo>
                    <a:pt x="1524" y="0"/>
                  </a:moveTo>
                  <a:lnTo>
                    <a:pt x="1557" y="0"/>
                  </a:lnTo>
                  <a:lnTo>
                    <a:pt x="1590" y="4"/>
                  </a:lnTo>
                  <a:lnTo>
                    <a:pt x="1621" y="11"/>
                  </a:lnTo>
                  <a:lnTo>
                    <a:pt x="1621" y="149"/>
                  </a:lnTo>
                  <a:lnTo>
                    <a:pt x="1648" y="157"/>
                  </a:lnTo>
                  <a:lnTo>
                    <a:pt x="1679" y="163"/>
                  </a:lnTo>
                  <a:lnTo>
                    <a:pt x="1710" y="167"/>
                  </a:lnTo>
                  <a:lnTo>
                    <a:pt x="1743" y="170"/>
                  </a:lnTo>
                  <a:lnTo>
                    <a:pt x="1776" y="174"/>
                  </a:lnTo>
                  <a:lnTo>
                    <a:pt x="1809" y="178"/>
                  </a:lnTo>
                  <a:lnTo>
                    <a:pt x="1838" y="183"/>
                  </a:lnTo>
                  <a:lnTo>
                    <a:pt x="1848" y="162"/>
                  </a:lnTo>
                  <a:lnTo>
                    <a:pt x="1854" y="138"/>
                  </a:lnTo>
                  <a:lnTo>
                    <a:pt x="1859" y="112"/>
                  </a:lnTo>
                  <a:lnTo>
                    <a:pt x="1864" y="86"/>
                  </a:lnTo>
                  <a:lnTo>
                    <a:pt x="1868" y="60"/>
                  </a:lnTo>
                  <a:lnTo>
                    <a:pt x="1873" y="34"/>
                  </a:lnTo>
                  <a:lnTo>
                    <a:pt x="1909" y="36"/>
                  </a:lnTo>
                  <a:lnTo>
                    <a:pt x="1943" y="42"/>
                  </a:lnTo>
                  <a:lnTo>
                    <a:pt x="1974" y="49"/>
                  </a:lnTo>
                  <a:lnTo>
                    <a:pt x="2004" y="59"/>
                  </a:lnTo>
                  <a:lnTo>
                    <a:pt x="2034" y="68"/>
                  </a:lnTo>
                  <a:lnTo>
                    <a:pt x="2062" y="78"/>
                  </a:lnTo>
                  <a:lnTo>
                    <a:pt x="2093" y="85"/>
                  </a:lnTo>
                  <a:lnTo>
                    <a:pt x="2126" y="91"/>
                  </a:lnTo>
                  <a:lnTo>
                    <a:pt x="2120" y="125"/>
                  </a:lnTo>
                  <a:lnTo>
                    <a:pt x="2112" y="156"/>
                  </a:lnTo>
                  <a:lnTo>
                    <a:pt x="2101" y="184"/>
                  </a:lnTo>
                  <a:lnTo>
                    <a:pt x="2091" y="213"/>
                  </a:lnTo>
                  <a:lnTo>
                    <a:pt x="2080" y="241"/>
                  </a:lnTo>
                  <a:lnTo>
                    <a:pt x="2104" y="259"/>
                  </a:lnTo>
                  <a:lnTo>
                    <a:pt x="2132" y="274"/>
                  </a:lnTo>
                  <a:lnTo>
                    <a:pt x="2161" y="288"/>
                  </a:lnTo>
                  <a:lnTo>
                    <a:pt x="2191" y="300"/>
                  </a:lnTo>
                  <a:lnTo>
                    <a:pt x="2221" y="313"/>
                  </a:lnTo>
                  <a:lnTo>
                    <a:pt x="2249" y="328"/>
                  </a:lnTo>
                  <a:lnTo>
                    <a:pt x="2275" y="345"/>
                  </a:lnTo>
                  <a:lnTo>
                    <a:pt x="2296" y="320"/>
                  </a:lnTo>
                  <a:lnTo>
                    <a:pt x="2314" y="295"/>
                  </a:lnTo>
                  <a:lnTo>
                    <a:pt x="2329" y="266"/>
                  </a:lnTo>
                  <a:lnTo>
                    <a:pt x="2343" y="237"/>
                  </a:lnTo>
                  <a:lnTo>
                    <a:pt x="2356" y="206"/>
                  </a:lnTo>
                  <a:lnTo>
                    <a:pt x="2404" y="231"/>
                  </a:lnTo>
                  <a:lnTo>
                    <a:pt x="2451" y="258"/>
                  </a:lnTo>
                  <a:lnTo>
                    <a:pt x="2494" y="288"/>
                  </a:lnTo>
                  <a:lnTo>
                    <a:pt x="2535" y="320"/>
                  </a:lnTo>
                  <a:lnTo>
                    <a:pt x="2573" y="355"/>
                  </a:lnTo>
                  <a:lnTo>
                    <a:pt x="2564" y="377"/>
                  </a:lnTo>
                  <a:lnTo>
                    <a:pt x="2552" y="396"/>
                  </a:lnTo>
                  <a:lnTo>
                    <a:pt x="2539" y="413"/>
                  </a:lnTo>
                  <a:lnTo>
                    <a:pt x="2524" y="430"/>
                  </a:lnTo>
                  <a:lnTo>
                    <a:pt x="2509" y="447"/>
                  </a:lnTo>
                  <a:lnTo>
                    <a:pt x="2494" y="464"/>
                  </a:lnTo>
                  <a:lnTo>
                    <a:pt x="2481" y="482"/>
                  </a:lnTo>
                  <a:lnTo>
                    <a:pt x="2502" y="499"/>
                  </a:lnTo>
                  <a:lnTo>
                    <a:pt x="2517" y="513"/>
                  </a:lnTo>
                  <a:lnTo>
                    <a:pt x="2531" y="529"/>
                  </a:lnTo>
                  <a:lnTo>
                    <a:pt x="2546" y="545"/>
                  </a:lnTo>
                  <a:lnTo>
                    <a:pt x="2562" y="562"/>
                  </a:lnTo>
                  <a:lnTo>
                    <a:pt x="2566" y="565"/>
                  </a:lnTo>
                  <a:lnTo>
                    <a:pt x="2572" y="573"/>
                  </a:lnTo>
                  <a:lnTo>
                    <a:pt x="2581" y="582"/>
                  </a:lnTo>
                  <a:lnTo>
                    <a:pt x="2590" y="593"/>
                  </a:lnTo>
                  <a:lnTo>
                    <a:pt x="2601" y="604"/>
                  </a:lnTo>
                  <a:lnTo>
                    <a:pt x="2612" y="616"/>
                  </a:lnTo>
                  <a:lnTo>
                    <a:pt x="2622" y="626"/>
                  </a:lnTo>
                  <a:lnTo>
                    <a:pt x="2631" y="635"/>
                  </a:lnTo>
                  <a:lnTo>
                    <a:pt x="2638" y="640"/>
                  </a:lnTo>
                  <a:lnTo>
                    <a:pt x="2642" y="642"/>
                  </a:lnTo>
                  <a:lnTo>
                    <a:pt x="2656" y="640"/>
                  </a:lnTo>
                  <a:lnTo>
                    <a:pt x="2669" y="633"/>
                  </a:lnTo>
                  <a:lnTo>
                    <a:pt x="2681" y="621"/>
                  </a:lnTo>
                  <a:lnTo>
                    <a:pt x="2692" y="607"/>
                  </a:lnTo>
                  <a:lnTo>
                    <a:pt x="2703" y="592"/>
                  </a:lnTo>
                  <a:lnTo>
                    <a:pt x="2714" y="577"/>
                  </a:lnTo>
                  <a:lnTo>
                    <a:pt x="2725" y="562"/>
                  </a:lnTo>
                  <a:lnTo>
                    <a:pt x="2735" y="550"/>
                  </a:lnTo>
                  <a:lnTo>
                    <a:pt x="2746" y="542"/>
                  </a:lnTo>
                  <a:lnTo>
                    <a:pt x="2756" y="539"/>
                  </a:lnTo>
                  <a:lnTo>
                    <a:pt x="2772" y="543"/>
                  </a:lnTo>
                  <a:lnTo>
                    <a:pt x="2789" y="552"/>
                  </a:lnTo>
                  <a:lnTo>
                    <a:pt x="2805" y="567"/>
                  </a:lnTo>
                  <a:lnTo>
                    <a:pt x="2821" y="586"/>
                  </a:lnTo>
                  <a:lnTo>
                    <a:pt x="2837" y="608"/>
                  </a:lnTo>
                  <a:lnTo>
                    <a:pt x="2852" y="632"/>
                  </a:lnTo>
                  <a:lnTo>
                    <a:pt x="2867" y="656"/>
                  </a:lnTo>
                  <a:lnTo>
                    <a:pt x="2882" y="679"/>
                  </a:lnTo>
                  <a:lnTo>
                    <a:pt x="2895" y="700"/>
                  </a:lnTo>
                  <a:lnTo>
                    <a:pt x="2907" y="719"/>
                  </a:lnTo>
                  <a:lnTo>
                    <a:pt x="2918" y="734"/>
                  </a:lnTo>
                  <a:lnTo>
                    <a:pt x="2908" y="751"/>
                  </a:lnTo>
                  <a:lnTo>
                    <a:pt x="2895" y="766"/>
                  </a:lnTo>
                  <a:lnTo>
                    <a:pt x="2880" y="777"/>
                  </a:lnTo>
                  <a:lnTo>
                    <a:pt x="2863" y="788"/>
                  </a:lnTo>
                  <a:lnTo>
                    <a:pt x="2845" y="797"/>
                  </a:lnTo>
                  <a:lnTo>
                    <a:pt x="2827" y="807"/>
                  </a:lnTo>
                  <a:lnTo>
                    <a:pt x="2809" y="816"/>
                  </a:lnTo>
                  <a:lnTo>
                    <a:pt x="2791" y="826"/>
                  </a:lnTo>
                  <a:lnTo>
                    <a:pt x="2801" y="854"/>
                  </a:lnTo>
                  <a:lnTo>
                    <a:pt x="2812" y="880"/>
                  </a:lnTo>
                  <a:lnTo>
                    <a:pt x="2826" y="904"/>
                  </a:lnTo>
                  <a:lnTo>
                    <a:pt x="2839" y="927"/>
                  </a:lnTo>
                  <a:lnTo>
                    <a:pt x="2852" y="951"/>
                  </a:lnTo>
                  <a:lnTo>
                    <a:pt x="2865" y="976"/>
                  </a:lnTo>
                  <a:lnTo>
                    <a:pt x="2876" y="1003"/>
                  </a:lnTo>
                  <a:lnTo>
                    <a:pt x="2883" y="1033"/>
                  </a:lnTo>
                  <a:lnTo>
                    <a:pt x="2909" y="1026"/>
                  </a:lnTo>
                  <a:lnTo>
                    <a:pt x="2932" y="1019"/>
                  </a:lnTo>
                  <a:lnTo>
                    <a:pt x="2954" y="1008"/>
                  </a:lnTo>
                  <a:lnTo>
                    <a:pt x="2975" y="999"/>
                  </a:lnTo>
                  <a:lnTo>
                    <a:pt x="2996" y="989"/>
                  </a:lnTo>
                  <a:lnTo>
                    <a:pt x="3019" y="981"/>
                  </a:lnTo>
                  <a:lnTo>
                    <a:pt x="3045" y="976"/>
                  </a:lnTo>
                  <a:lnTo>
                    <a:pt x="3065" y="1022"/>
                  </a:lnTo>
                  <a:lnTo>
                    <a:pt x="3083" y="1070"/>
                  </a:lnTo>
                  <a:lnTo>
                    <a:pt x="3100" y="1120"/>
                  </a:lnTo>
                  <a:lnTo>
                    <a:pt x="3113" y="1172"/>
                  </a:lnTo>
                  <a:lnTo>
                    <a:pt x="3125" y="1228"/>
                  </a:lnTo>
                  <a:lnTo>
                    <a:pt x="3083" y="1234"/>
                  </a:lnTo>
                  <a:lnTo>
                    <a:pt x="3043" y="1243"/>
                  </a:lnTo>
                  <a:lnTo>
                    <a:pt x="3003" y="1252"/>
                  </a:lnTo>
                  <a:lnTo>
                    <a:pt x="2964" y="1262"/>
                  </a:lnTo>
                  <a:lnTo>
                    <a:pt x="2966" y="1288"/>
                  </a:lnTo>
                  <a:lnTo>
                    <a:pt x="2971" y="1312"/>
                  </a:lnTo>
                  <a:lnTo>
                    <a:pt x="2976" y="1337"/>
                  </a:lnTo>
                  <a:lnTo>
                    <a:pt x="2980" y="1361"/>
                  </a:lnTo>
                  <a:lnTo>
                    <a:pt x="2985" y="1385"/>
                  </a:lnTo>
                  <a:lnTo>
                    <a:pt x="2988" y="1411"/>
                  </a:lnTo>
                  <a:lnTo>
                    <a:pt x="2989" y="1438"/>
                  </a:lnTo>
                  <a:lnTo>
                    <a:pt x="2987" y="1469"/>
                  </a:lnTo>
                  <a:lnTo>
                    <a:pt x="3002" y="1475"/>
                  </a:lnTo>
                  <a:lnTo>
                    <a:pt x="3021" y="1479"/>
                  </a:lnTo>
                  <a:lnTo>
                    <a:pt x="3044" y="1481"/>
                  </a:lnTo>
                  <a:lnTo>
                    <a:pt x="3066" y="1481"/>
                  </a:lnTo>
                  <a:lnTo>
                    <a:pt x="3090" y="1480"/>
                  </a:lnTo>
                  <a:lnTo>
                    <a:pt x="3114" y="1479"/>
                  </a:lnTo>
                  <a:lnTo>
                    <a:pt x="3138" y="1479"/>
                  </a:lnTo>
                  <a:lnTo>
                    <a:pt x="3159" y="1480"/>
                  </a:lnTo>
                  <a:lnTo>
                    <a:pt x="3166" y="1506"/>
                  </a:lnTo>
                  <a:lnTo>
                    <a:pt x="3171" y="1534"/>
                  </a:lnTo>
                  <a:lnTo>
                    <a:pt x="3172" y="1564"/>
                  </a:lnTo>
                  <a:lnTo>
                    <a:pt x="3172" y="1594"/>
                  </a:lnTo>
                  <a:lnTo>
                    <a:pt x="3170" y="1626"/>
                  </a:lnTo>
                  <a:lnTo>
                    <a:pt x="3168" y="1658"/>
                  </a:lnTo>
                  <a:lnTo>
                    <a:pt x="3165" y="1688"/>
                  </a:lnTo>
                  <a:lnTo>
                    <a:pt x="3162" y="1717"/>
                  </a:lnTo>
                  <a:lnTo>
                    <a:pt x="3159" y="1744"/>
                  </a:lnTo>
                  <a:lnTo>
                    <a:pt x="3142" y="1739"/>
                  </a:lnTo>
                  <a:lnTo>
                    <a:pt x="3122" y="1736"/>
                  </a:lnTo>
                  <a:lnTo>
                    <a:pt x="3100" y="1735"/>
                  </a:lnTo>
                  <a:lnTo>
                    <a:pt x="3077" y="1734"/>
                  </a:lnTo>
                  <a:lnTo>
                    <a:pt x="3055" y="1734"/>
                  </a:lnTo>
                  <a:lnTo>
                    <a:pt x="3034" y="1731"/>
                  </a:lnTo>
                  <a:lnTo>
                    <a:pt x="3015" y="1727"/>
                  </a:lnTo>
                  <a:lnTo>
                    <a:pt x="2998" y="1721"/>
                  </a:lnTo>
                  <a:lnTo>
                    <a:pt x="2987" y="1762"/>
                  </a:lnTo>
                  <a:lnTo>
                    <a:pt x="2977" y="1805"/>
                  </a:lnTo>
                  <a:lnTo>
                    <a:pt x="2970" y="1850"/>
                  </a:lnTo>
                  <a:lnTo>
                    <a:pt x="2961" y="1895"/>
                  </a:lnTo>
                  <a:lnTo>
                    <a:pt x="2953" y="1939"/>
                  </a:lnTo>
                  <a:lnTo>
                    <a:pt x="2988" y="1956"/>
                  </a:lnTo>
                  <a:lnTo>
                    <a:pt x="3026" y="1970"/>
                  </a:lnTo>
                  <a:lnTo>
                    <a:pt x="3068" y="1979"/>
                  </a:lnTo>
                  <a:lnTo>
                    <a:pt x="3113" y="1985"/>
                  </a:lnTo>
                  <a:lnTo>
                    <a:pt x="3106" y="2025"/>
                  </a:lnTo>
                  <a:lnTo>
                    <a:pt x="3095" y="2062"/>
                  </a:lnTo>
                  <a:lnTo>
                    <a:pt x="3083" y="2097"/>
                  </a:lnTo>
                  <a:lnTo>
                    <a:pt x="3070" y="2131"/>
                  </a:lnTo>
                  <a:lnTo>
                    <a:pt x="3056" y="2166"/>
                  </a:lnTo>
                  <a:lnTo>
                    <a:pt x="3044" y="2201"/>
                  </a:lnTo>
                  <a:lnTo>
                    <a:pt x="3033" y="2237"/>
                  </a:lnTo>
                  <a:lnTo>
                    <a:pt x="2997" y="2227"/>
                  </a:lnTo>
                  <a:lnTo>
                    <a:pt x="2963" y="2216"/>
                  </a:lnTo>
                  <a:lnTo>
                    <a:pt x="2932" y="2201"/>
                  </a:lnTo>
                  <a:lnTo>
                    <a:pt x="2902" y="2185"/>
                  </a:lnTo>
                  <a:lnTo>
                    <a:pt x="2872" y="2168"/>
                  </a:lnTo>
                  <a:lnTo>
                    <a:pt x="2852" y="2200"/>
                  </a:lnTo>
                  <a:lnTo>
                    <a:pt x="2833" y="2233"/>
                  </a:lnTo>
                  <a:lnTo>
                    <a:pt x="2816" y="2268"/>
                  </a:lnTo>
                  <a:lnTo>
                    <a:pt x="2799" y="2301"/>
                  </a:lnTo>
                  <a:lnTo>
                    <a:pt x="2778" y="2334"/>
                  </a:lnTo>
                  <a:lnTo>
                    <a:pt x="2756" y="2364"/>
                  </a:lnTo>
                  <a:lnTo>
                    <a:pt x="2801" y="2397"/>
                  </a:lnTo>
                  <a:lnTo>
                    <a:pt x="2846" y="2427"/>
                  </a:lnTo>
                  <a:lnTo>
                    <a:pt x="2895" y="2455"/>
                  </a:lnTo>
                  <a:lnTo>
                    <a:pt x="2870" y="2504"/>
                  </a:lnTo>
                  <a:lnTo>
                    <a:pt x="2842" y="2548"/>
                  </a:lnTo>
                  <a:lnTo>
                    <a:pt x="2809" y="2588"/>
                  </a:lnTo>
                  <a:lnTo>
                    <a:pt x="2773" y="2626"/>
                  </a:lnTo>
                  <a:lnTo>
                    <a:pt x="2734" y="2661"/>
                  </a:lnTo>
                  <a:lnTo>
                    <a:pt x="2713" y="2654"/>
                  </a:lnTo>
                  <a:lnTo>
                    <a:pt x="2696" y="2642"/>
                  </a:lnTo>
                  <a:lnTo>
                    <a:pt x="2681" y="2629"/>
                  </a:lnTo>
                  <a:lnTo>
                    <a:pt x="2668" y="2614"/>
                  </a:lnTo>
                  <a:lnTo>
                    <a:pt x="2654" y="2599"/>
                  </a:lnTo>
                  <a:lnTo>
                    <a:pt x="2640" y="2583"/>
                  </a:lnTo>
                  <a:lnTo>
                    <a:pt x="2625" y="2571"/>
                  </a:lnTo>
                  <a:lnTo>
                    <a:pt x="2607" y="2559"/>
                  </a:lnTo>
                  <a:lnTo>
                    <a:pt x="2583" y="2579"/>
                  </a:lnTo>
                  <a:lnTo>
                    <a:pt x="2561" y="2600"/>
                  </a:lnTo>
                  <a:lnTo>
                    <a:pt x="2539" y="2622"/>
                  </a:lnTo>
                  <a:lnTo>
                    <a:pt x="2515" y="2643"/>
                  </a:lnTo>
                  <a:lnTo>
                    <a:pt x="2491" y="2663"/>
                  </a:lnTo>
                  <a:lnTo>
                    <a:pt x="2465" y="2681"/>
                  </a:lnTo>
                  <a:lnTo>
                    <a:pt x="2435" y="2696"/>
                  </a:lnTo>
                  <a:lnTo>
                    <a:pt x="2449" y="2719"/>
                  </a:lnTo>
                  <a:lnTo>
                    <a:pt x="2465" y="2739"/>
                  </a:lnTo>
                  <a:lnTo>
                    <a:pt x="2482" y="2759"/>
                  </a:lnTo>
                  <a:lnTo>
                    <a:pt x="2498" y="2778"/>
                  </a:lnTo>
                  <a:lnTo>
                    <a:pt x="2514" y="2798"/>
                  </a:lnTo>
                  <a:lnTo>
                    <a:pt x="2528" y="2821"/>
                  </a:lnTo>
                  <a:lnTo>
                    <a:pt x="2539" y="2845"/>
                  </a:lnTo>
                  <a:lnTo>
                    <a:pt x="2503" y="2870"/>
                  </a:lnTo>
                  <a:lnTo>
                    <a:pt x="2467" y="2896"/>
                  </a:lnTo>
                  <a:lnTo>
                    <a:pt x="2430" y="2920"/>
                  </a:lnTo>
                  <a:lnTo>
                    <a:pt x="2392" y="2943"/>
                  </a:lnTo>
                  <a:lnTo>
                    <a:pt x="2353" y="2965"/>
                  </a:lnTo>
                  <a:lnTo>
                    <a:pt x="2309" y="2983"/>
                  </a:lnTo>
                  <a:lnTo>
                    <a:pt x="2299" y="2950"/>
                  </a:lnTo>
                  <a:lnTo>
                    <a:pt x="2285" y="2921"/>
                  </a:lnTo>
                  <a:lnTo>
                    <a:pt x="2269" y="2892"/>
                  </a:lnTo>
                  <a:lnTo>
                    <a:pt x="2254" y="2864"/>
                  </a:lnTo>
                  <a:lnTo>
                    <a:pt x="2240" y="2834"/>
                  </a:lnTo>
                  <a:lnTo>
                    <a:pt x="2209" y="2844"/>
                  </a:lnTo>
                  <a:lnTo>
                    <a:pt x="2180" y="2857"/>
                  </a:lnTo>
                  <a:lnTo>
                    <a:pt x="2153" y="2870"/>
                  </a:lnTo>
                  <a:lnTo>
                    <a:pt x="2126" y="2884"/>
                  </a:lnTo>
                  <a:lnTo>
                    <a:pt x="2097" y="2896"/>
                  </a:lnTo>
                  <a:lnTo>
                    <a:pt x="2067" y="2907"/>
                  </a:lnTo>
                  <a:lnTo>
                    <a:pt x="2034" y="2915"/>
                  </a:lnTo>
                  <a:lnTo>
                    <a:pt x="2038" y="2942"/>
                  </a:lnTo>
                  <a:lnTo>
                    <a:pt x="2044" y="2966"/>
                  </a:lnTo>
                  <a:lnTo>
                    <a:pt x="2053" y="2990"/>
                  </a:lnTo>
                  <a:lnTo>
                    <a:pt x="2061" y="3012"/>
                  </a:lnTo>
                  <a:lnTo>
                    <a:pt x="2070" y="3035"/>
                  </a:lnTo>
                  <a:lnTo>
                    <a:pt x="2076" y="3059"/>
                  </a:lnTo>
                  <a:lnTo>
                    <a:pt x="2080" y="3087"/>
                  </a:lnTo>
                  <a:lnTo>
                    <a:pt x="2040" y="3097"/>
                  </a:lnTo>
                  <a:lnTo>
                    <a:pt x="1999" y="3109"/>
                  </a:lnTo>
                  <a:lnTo>
                    <a:pt x="1959" y="3120"/>
                  </a:lnTo>
                  <a:lnTo>
                    <a:pt x="1916" y="3130"/>
                  </a:lnTo>
                  <a:lnTo>
                    <a:pt x="1873" y="3138"/>
                  </a:lnTo>
                  <a:lnTo>
                    <a:pt x="1827" y="3144"/>
                  </a:lnTo>
                  <a:lnTo>
                    <a:pt x="1817" y="3108"/>
                  </a:lnTo>
                  <a:lnTo>
                    <a:pt x="1811" y="3069"/>
                  </a:lnTo>
                  <a:lnTo>
                    <a:pt x="1806" y="3026"/>
                  </a:lnTo>
                  <a:lnTo>
                    <a:pt x="1804" y="2983"/>
                  </a:lnTo>
                  <a:lnTo>
                    <a:pt x="1773" y="2982"/>
                  </a:lnTo>
                  <a:lnTo>
                    <a:pt x="1743" y="2983"/>
                  </a:lnTo>
                  <a:lnTo>
                    <a:pt x="1716" y="2985"/>
                  </a:lnTo>
                  <a:lnTo>
                    <a:pt x="1689" y="2988"/>
                  </a:lnTo>
                  <a:lnTo>
                    <a:pt x="1663" y="2993"/>
                  </a:lnTo>
                  <a:lnTo>
                    <a:pt x="1635" y="2995"/>
                  </a:lnTo>
                  <a:lnTo>
                    <a:pt x="1606" y="2996"/>
                  </a:lnTo>
                  <a:lnTo>
                    <a:pt x="1575" y="2995"/>
                  </a:lnTo>
                  <a:lnTo>
                    <a:pt x="1573" y="3017"/>
                  </a:lnTo>
                  <a:lnTo>
                    <a:pt x="1574" y="3040"/>
                  </a:lnTo>
                  <a:lnTo>
                    <a:pt x="1574" y="3063"/>
                  </a:lnTo>
                  <a:lnTo>
                    <a:pt x="1575" y="3088"/>
                  </a:lnTo>
                  <a:lnTo>
                    <a:pt x="1575" y="3111"/>
                  </a:lnTo>
                  <a:lnTo>
                    <a:pt x="1574" y="3132"/>
                  </a:lnTo>
                  <a:lnTo>
                    <a:pt x="1570" y="3151"/>
                  </a:lnTo>
                  <a:lnTo>
                    <a:pt x="1562" y="3167"/>
                  </a:lnTo>
                  <a:lnTo>
                    <a:pt x="1510" y="3165"/>
                  </a:lnTo>
                  <a:lnTo>
                    <a:pt x="1459" y="3159"/>
                  </a:lnTo>
                  <a:lnTo>
                    <a:pt x="1410" y="3153"/>
                  </a:lnTo>
                  <a:lnTo>
                    <a:pt x="1361" y="3148"/>
                  </a:lnTo>
                  <a:lnTo>
                    <a:pt x="1310" y="3144"/>
                  </a:lnTo>
                  <a:lnTo>
                    <a:pt x="1311" y="3108"/>
                  </a:lnTo>
                  <a:lnTo>
                    <a:pt x="1315" y="3075"/>
                  </a:lnTo>
                  <a:lnTo>
                    <a:pt x="1321" y="3044"/>
                  </a:lnTo>
                  <a:lnTo>
                    <a:pt x="1327" y="3014"/>
                  </a:lnTo>
                  <a:lnTo>
                    <a:pt x="1333" y="2983"/>
                  </a:lnTo>
                  <a:lnTo>
                    <a:pt x="1313" y="2973"/>
                  </a:lnTo>
                  <a:lnTo>
                    <a:pt x="1291" y="2964"/>
                  </a:lnTo>
                  <a:lnTo>
                    <a:pt x="1267" y="2959"/>
                  </a:lnTo>
                  <a:lnTo>
                    <a:pt x="1240" y="2954"/>
                  </a:lnTo>
                  <a:lnTo>
                    <a:pt x="1215" y="2948"/>
                  </a:lnTo>
                  <a:lnTo>
                    <a:pt x="1191" y="2942"/>
                  </a:lnTo>
                  <a:lnTo>
                    <a:pt x="1166" y="2936"/>
                  </a:lnTo>
                  <a:lnTo>
                    <a:pt x="1145" y="2926"/>
                  </a:lnTo>
                  <a:lnTo>
                    <a:pt x="1127" y="2915"/>
                  </a:lnTo>
                  <a:lnTo>
                    <a:pt x="1113" y="2930"/>
                  </a:lnTo>
                  <a:lnTo>
                    <a:pt x="1103" y="2948"/>
                  </a:lnTo>
                  <a:lnTo>
                    <a:pt x="1094" y="2968"/>
                  </a:lnTo>
                  <a:lnTo>
                    <a:pt x="1087" y="2990"/>
                  </a:lnTo>
                  <a:lnTo>
                    <a:pt x="1080" y="3012"/>
                  </a:lnTo>
                  <a:lnTo>
                    <a:pt x="1073" y="3034"/>
                  </a:lnTo>
                  <a:lnTo>
                    <a:pt x="1066" y="3055"/>
                  </a:lnTo>
                  <a:lnTo>
                    <a:pt x="1057" y="3075"/>
                  </a:lnTo>
                  <a:lnTo>
                    <a:pt x="1007" y="3057"/>
                  </a:lnTo>
                  <a:lnTo>
                    <a:pt x="958" y="3037"/>
                  </a:lnTo>
                  <a:lnTo>
                    <a:pt x="911" y="3015"/>
                  </a:lnTo>
                  <a:lnTo>
                    <a:pt x="863" y="2993"/>
                  </a:lnTo>
                  <a:lnTo>
                    <a:pt x="816" y="2972"/>
                  </a:lnTo>
                  <a:lnTo>
                    <a:pt x="824" y="2946"/>
                  </a:lnTo>
                  <a:lnTo>
                    <a:pt x="836" y="2923"/>
                  </a:lnTo>
                  <a:lnTo>
                    <a:pt x="849" y="2901"/>
                  </a:lnTo>
                  <a:lnTo>
                    <a:pt x="862" y="2880"/>
                  </a:lnTo>
                  <a:lnTo>
                    <a:pt x="875" y="2858"/>
                  </a:lnTo>
                  <a:lnTo>
                    <a:pt x="885" y="2834"/>
                  </a:lnTo>
                  <a:lnTo>
                    <a:pt x="873" y="2815"/>
                  </a:lnTo>
                  <a:lnTo>
                    <a:pt x="858" y="2798"/>
                  </a:lnTo>
                  <a:lnTo>
                    <a:pt x="841" y="2785"/>
                  </a:lnTo>
                  <a:lnTo>
                    <a:pt x="822" y="2773"/>
                  </a:lnTo>
                  <a:lnTo>
                    <a:pt x="802" y="2762"/>
                  </a:lnTo>
                  <a:lnTo>
                    <a:pt x="782" y="2751"/>
                  </a:lnTo>
                  <a:lnTo>
                    <a:pt x="763" y="2739"/>
                  </a:lnTo>
                  <a:lnTo>
                    <a:pt x="744" y="2728"/>
                  </a:lnTo>
                  <a:lnTo>
                    <a:pt x="727" y="2713"/>
                  </a:lnTo>
                  <a:lnTo>
                    <a:pt x="713" y="2696"/>
                  </a:lnTo>
                  <a:lnTo>
                    <a:pt x="688" y="2717"/>
                  </a:lnTo>
                  <a:lnTo>
                    <a:pt x="666" y="2742"/>
                  </a:lnTo>
                  <a:lnTo>
                    <a:pt x="645" y="2767"/>
                  </a:lnTo>
                  <a:lnTo>
                    <a:pt x="627" y="2794"/>
                  </a:lnTo>
                  <a:lnTo>
                    <a:pt x="610" y="2822"/>
                  </a:lnTo>
                  <a:lnTo>
                    <a:pt x="556" y="2784"/>
                  </a:lnTo>
                  <a:lnTo>
                    <a:pt x="506" y="2743"/>
                  </a:lnTo>
                  <a:lnTo>
                    <a:pt x="458" y="2698"/>
                  </a:lnTo>
                  <a:lnTo>
                    <a:pt x="414" y="2651"/>
                  </a:lnTo>
                  <a:lnTo>
                    <a:pt x="427" y="2631"/>
                  </a:lnTo>
                  <a:lnTo>
                    <a:pt x="442" y="2612"/>
                  </a:lnTo>
                  <a:lnTo>
                    <a:pt x="458" y="2596"/>
                  </a:lnTo>
                  <a:lnTo>
                    <a:pt x="476" y="2581"/>
                  </a:lnTo>
                  <a:lnTo>
                    <a:pt x="494" y="2566"/>
                  </a:lnTo>
                  <a:lnTo>
                    <a:pt x="512" y="2552"/>
                  </a:lnTo>
                  <a:lnTo>
                    <a:pt x="529" y="2536"/>
                  </a:lnTo>
                  <a:lnTo>
                    <a:pt x="500" y="2501"/>
                  </a:lnTo>
                  <a:lnTo>
                    <a:pt x="471" y="2465"/>
                  </a:lnTo>
                  <a:lnTo>
                    <a:pt x="443" y="2429"/>
                  </a:lnTo>
                  <a:lnTo>
                    <a:pt x="415" y="2392"/>
                  </a:lnTo>
                  <a:lnTo>
                    <a:pt x="391" y="2352"/>
                  </a:lnTo>
                  <a:lnTo>
                    <a:pt x="371" y="2365"/>
                  </a:lnTo>
                  <a:lnTo>
                    <a:pt x="352" y="2377"/>
                  </a:lnTo>
                  <a:lnTo>
                    <a:pt x="333" y="2392"/>
                  </a:lnTo>
                  <a:lnTo>
                    <a:pt x="313" y="2405"/>
                  </a:lnTo>
                  <a:lnTo>
                    <a:pt x="292" y="2416"/>
                  </a:lnTo>
                  <a:lnTo>
                    <a:pt x="268" y="2426"/>
                  </a:lnTo>
                  <a:lnTo>
                    <a:pt x="242" y="2432"/>
                  </a:lnTo>
                  <a:lnTo>
                    <a:pt x="213" y="2377"/>
                  </a:lnTo>
                  <a:lnTo>
                    <a:pt x="184" y="2325"/>
                  </a:lnTo>
                  <a:lnTo>
                    <a:pt x="154" y="2270"/>
                  </a:lnTo>
                  <a:lnTo>
                    <a:pt x="127" y="2215"/>
                  </a:lnTo>
                  <a:lnTo>
                    <a:pt x="152" y="2196"/>
                  </a:lnTo>
                  <a:lnTo>
                    <a:pt x="181" y="2181"/>
                  </a:lnTo>
                  <a:lnTo>
                    <a:pt x="211" y="2168"/>
                  </a:lnTo>
                  <a:lnTo>
                    <a:pt x="244" y="2157"/>
                  </a:lnTo>
                  <a:lnTo>
                    <a:pt x="277" y="2146"/>
                  </a:lnTo>
                  <a:lnTo>
                    <a:pt x="262" y="2112"/>
                  </a:lnTo>
                  <a:lnTo>
                    <a:pt x="248" y="2079"/>
                  </a:lnTo>
                  <a:lnTo>
                    <a:pt x="234" y="2044"/>
                  </a:lnTo>
                  <a:lnTo>
                    <a:pt x="223" y="2007"/>
                  </a:lnTo>
                  <a:lnTo>
                    <a:pt x="214" y="1969"/>
                  </a:lnTo>
                  <a:lnTo>
                    <a:pt x="208" y="1928"/>
                  </a:lnTo>
                  <a:lnTo>
                    <a:pt x="178" y="1932"/>
                  </a:lnTo>
                  <a:lnTo>
                    <a:pt x="152" y="1937"/>
                  </a:lnTo>
                  <a:lnTo>
                    <a:pt x="127" y="1945"/>
                  </a:lnTo>
                  <a:lnTo>
                    <a:pt x="101" y="1952"/>
                  </a:lnTo>
                  <a:lnTo>
                    <a:pt x="75" y="1958"/>
                  </a:lnTo>
                  <a:lnTo>
                    <a:pt x="46" y="1962"/>
                  </a:lnTo>
                  <a:lnTo>
                    <a:pt x="39" y="1936"/>
                  </a:lnTo>
                  <a:lnTo>
                    <a:pt x="32" y="1908"/>
                  </a:lnTo>
                  <a:lnTo>
                    <a:pt x="25" y="1877"/>
                  </a:lnTo>
                  <a:lnTo>
                    <a:pt x="19" y="1845"/>
                  </a:lnTo>
                  <a:lnTo>
                    <a:pt x="14" y="1813"/>
                  </a:lnTo>
                  <a:lnTo>
                    <a:pt x="11" y="1781"/>
                  </a:lnTo>
                  <a:lnTo>
                    <a:pt x="8" y="1751"/>
                  </a:lnTo>
                  <a:lnTo>
                    <a:pt x="9" y="1723"/>
                  </a:lnTo>
                  <a:lnTo>
                    <a:pt x="12" y="1699"/>
                  </a:lnTo>
                  <a:lnTo>
                    <a:pt x="39" y="1699"/>
                  </a:lnTo>
                  <a:lnTo>
                    <a:pt x="67" y="1699"/>
                  </a:lnTo>
                  <a:lnTo>
                    <a:pt x="93" y="1698"/>
                  </a:lnTo>
                  <a:lnTo>
                    <a:pt x="118" y="1697"/>
                  </a:lnTo>
                  <a:lnTo>
                    <a:pt x="142" y="1692"/>
                  </a:lnTo>
                  <a:lnTo>
                    <a:pt x="162" y="1686"/>
                  </a:lnTo>
                  <a:lnTo>
                    <a:pt x="162" y="1457"/>
                  </a:lnTo>
                  <a:lnTo>
                    <a:pt x="131" y="1458"/>
                  </a:lnTo>
                  <a:lnTo>
                    <a:pt x="103" y="1458"/>
                  </a:lnTo>
                  <a:lnTo>
                    <a:pt x="77" y="1456"/>
                  </a:lnTo>
                  <a:lnTo>
                    <a:pt x="52" y="1453"/>
                  </a:lnTo>
                  <a:lnTo>
                    <a:pt x="26" y="1449"/>
                  </a:lnTo>
                  <a:lnTo>
                    <a:pt x="0" y="1446"/>
                  </a:lnTo>
                  <a:lnTo>
                    <a:pt x="11" y="1396"/>
                  </a:lnTo>
                  <a:lnTo>
                    <a:pt x="18" y="1344"/>
                  </a:lnTo>
                  <a:lnTo>
                    <a:pt x="26" y="1292"/>
                  </a:lnTo>
                  <a:lnTo>
                    <a:pt x="36" y="1242"/>
                  </a:lnTo>
                  <a:lnTo>
                    <a:pt x="46" y="1194"/>
                  </a:lnTo>
                  <a:lnTo>
                    <a:pt x="69" y="1193"/>
                  </a:lnTo>
                  <a:lnTo>
                    <a:pt x="89" y="1195"/>
                  </a:lnTo>
                  <a:lnTo>
                    <a:pt x="106" y="1198"/>
                  </a:lnTo>
                  <a:lnTo>
                    <a:pt x="122" y="1204"/>
                  </a:lnTo>
                  <a:lnTo>
                    <a:pt x="139" y="1209"/>
                  </a:lnTo>
                  <a:lnTo>
                    <a:pt x="156" y="1213"/>
                  </a:lnTo>
                  <a:lnTo>
                    <a:pt x="174" y="1215"/>
                  </a:lnTo>
                  <a:lnTo>
                    <a:pt x="195" y="1216"/>
                  </a:lnTo>
                  <a:lnTo>
                    <a:pt x="208" y="1194"/>
                  </a:lnTo>
                  <a:lnTo>
                    <a:pt x="219" y="1170"/>
                  </a:lnTo>
                  <a:lnTo>
                    <a:pt x="227" y="1144"/>
                  </a:lnTo>
                  <a:lnTo>
                    <a:pt x="234" y="1117"/>
                  </a:lnTo>
                  <a:lnTo>
                    <a:pt x="242" y="1091"/>
                  </a:lnTo>
                  <a:lnTo>
                    <a:pt x="251" y="1065"/>
                  </a:lnTo>
                  <a:lnTo>
                    <a:pt x="262" y="1042"/>
                  </a:lnTo>
                  <a:lnTo>
                    <a:pt x="277" y="1021"/>
                  </a:lnTo>
                  <a:lnTo>
                    <a:pt x="262" y="1005"/>
                  </a:lnTo>
                  <a:lnTo>
                    <a:pt x="245" y="994"/>
                  </a:lnTo>
                  <a:lnTo>
                    <a:pt x="226" y="983"/>
                  </a:lnTo>
                  <a:lnTo>
                    <a:pt x="204" y="975"/>
                  </a:lnTo>
                  <a:lnTo>
                    <a:pt x="183" y="967"/>
                  </a:lnTo>
                  <a:lnTo>
                    <a:pt x="161" y="960"/>
                  </a:lnTo>
                  <a:lnTo>
                    <a:pt x="138" y="953"/>
                  </a:lnTo>
                  <a:lnTo>
                    <a:pt x="146" y="920"/>
                  </a:lnTo>
                  <a:lnTo>
                    <a:pt x="156" y="891"/>
                  </a:lnTo>
                  <a:lnTo>
                    <a:pt x="169" y="864"/>
                  </a:lnTo>
                  <a:lnTo>
                    <a:pt x="183" y="839"/>
                  </a:lnTo>
                  <a:lnTo>
                    <a:pt x="199" y="814"/>
                  </a:lnTo>
                  <a:lnTo>
                    <a:pt x="213" y="790"/>
                  </a:lnTo>
                  <a:lnTo>
                    <a:pt x="228" y="765"/>
                  </a:lnTo>
                  <a:lnTo>
                    <a:pt x="241" y="739"/>
                  </a:lnTo>
                  <a:lnTo>
                    <a:pt x="253" y="711"/>
                  </a:lnTo>
                  <a:lnTo>
                    <a:pt x="277" y="723"/>
                  </a:lnTo>
                  <a:lnTo>
                    <a:pt x="300" y="738"/>
                  </a:lnTo>
                  <a:lnTo>
                    <a:pt x="321" y="753"/>
                  </a:lnTo>
                  <a:lnTo>
                    <a:pt x="343" y="767"/>
                  </a:lnTo>
                  <a:lnTo>
                    <a:pt x="367" y="780"/>
                  </a:lnTo>
                  <a:lnTo>
                    <a:pt x="391" y="792"/>
                  </a:lnTo>
                  <a:lnTo>
                    <a:pt x="436" y="732"/>
                  </a:lnTo>
                  <a:lnTo>
                    <a:pt x="482" y="675"/>
                  </a:lnTo>
                  <a:lnTo>
                    <a:pt x="529" y="620"/>
                  </a:lnTo>
                  <a:lnTo>
                    <a:pt x="518" y="601"/>
                  </a:lnTo>
                  <a:lnTo>
                    <a:pt x="504" y="586"/>
                  </a:lnTo>
                  <a:lnTo>
                    <a:pt x="487" y="573"/>
                  </a:lnTo>
                  <a:lnTo>
                    <a:pt x="470" y="560"/>
                  </a:lnTo>
                  <a:lnTo>
                    <a:pt x="454" y="547"/>
                  </a:lnTo>
                  <a:lnTo>
                    <a:pt x="438" y="532"/>
                  </a:lnTo>
                  <a:lnTo>
                    <a:pt x="426" y="517"/>
                  </a:lnTo>
                  <a:lnTo>
                    <a:pt x="440" y="490"/>
                  </a:lnTo>
                  <a:lnTo>
                    <a:pt x="458" y="468"/>
                  </a:lnTo>
                  <a:lnTo>
                    <a:pt x="479" y="447"/>
                  </a:lnTo>
                  <a:lnTo>
                    <a:pt x="501" y="428"/>
                  </a:lnTo>
                  <a:lnTo>
                    <a:pt x="523" y="409"/>
                  </a:lnTo>
                  <a:lnTo>
                    <a:pt x="546" y="391"/>
                  </a:lnTo>
                  <a:lnTo>
                    <a:pt x="568" y="373"/>
                  </a:lnTo>
                  <a:lnTo>
                    <a:pt x="589" y="353"/>
                  </a:lnTo>
                  <a:lnTo>
                    <a:pt x="610" y="332"/>
                  </a:lnTo>
                  <a:lnTo>
                    <a:pt x="629" y="348"/>
                  </a:lnTo>
                  <a:lnTo>
                    <a:pt x="645" y="366"/>
                  </a:lnTo>
                  <a:lnTo>
                    <a:pt x="660" y="386"/>
                  </a:lnTo>
                  <a:lnTo>
                    <a:pt x="674" y="407"/>
                  </a:lnTo>
                  <a:lnTo>
                    <a:pt x="688" y="427"/>
                  </a:lnTo>
                  <a:lnTo>
                    <a:pt x="701" y="447"/>
                  </a:lnTo>
                  <a:lnTo>
                    <a:pt x="733" y="434"/>
                  </a:lnTo>
                  <a:lnTo>
                    <a:pt x="762" y="418"/>
                  </a:lnTo>
                  <a:lnTo>
                    <a:pt x="788" y="401"/>
                  </a:lnTo>
                  <a:lnTo>
                    <a:pt x="813" y="382"/>
                  </a:lnTo>
                  <a:lnTo>
                    <a:pt x="840" y="364"/>
                  </a:lnTo>
                  <a:lnTo>
                    <a:pt x="867" y="347"/>
                  </a:lnTo>
                  <a:lnTo>
                    <a:pt x="897" y="332"/>
                  </a:lnTo>
                  <a:lnTo>
                    <a:pt x="888" y="309"/>
                  </a:lnTo>
                  <a:lnTo>
                    <a:pt x="879" y="285"/>
                  </a:lnTo>
                  <a:lnTo>
                    <a:pt x="869" y="262"/>
                  </a:lnTo>
                  <a:lnTo>
                    <a:pt x="858" y="241"/>
                  </a:lnTo>
                  <a:lnTo>
                    <a:pt x="844" y="222"/>
                  </a:lnTo>
                  <a:lnTo>
                    <a:pt x="828" y="206"/>
                  </a:lnTo>
                  <a:lnTo>
                    <a:pt x="862" y="179"/>
                  </a:lnTo>
                  <a:lnTo>
                    <a:pt x="900" y="156"/>
                  </a:lnTo>
                  <a:lnTo>
                    <a:pt x="941" y="136"/>
                  </a:lnTo>
                  <a:lnTo>
                    <a:pt x="985" y="119"/>
                  </a:lnTo>
                  <a:lnTo>
                    <a:pt x="1031" y="104"/>
                  </a:lnTo>
                  <a:lnTo>
                    <a:pt x="1081" y="91"/>
                  </a:lnTo>
                  <a:lnTo>
                    <a:pt x="1083" y="114"/>
                  </a:lnTo>
                  <a:lnTo>
                    <a:pt x="1087" y="133"/>
                  </a:lnTo>
                  <a:lnTo>
                    <a:pt x="1094" y="151"/>
                  </a:lnTo>
                  <a:lnTo>
                    <a:pt x="1102" y="169"/>
                  </a:lnTo>
                  <a:lnTo>
                    <a:pt x="1108" y="187"/>
                  </a:lnTo>
                  <a:lnTo>
                    <a:pt x="1113" y="206"/>
                  </a:lnTo>
                  <a:lnTo>
                    <a:pt x="1116" y="230"/>
                  </a:lnTo>
                  <a:lnTo>
                    <a:pt x="1146" y="226"/>
                  </a:lnTo>
                  <a:lnTo>
                    <a:pt x="1175" y="220"/>
                  </a:lnTo>
                  <a:lnTo>
                    <a:pt x="1201" y="213"/>
                  </a:lnTo>
                  <a:lnTo>
                    <a:pt x="1228" y="204"/>
                  </a:lnTo>
                  <a:lnTo>
                    <a:pt x="1254" y="196"/>
                  </a:lnTo>
                  <a:lnTo>
                    <a:pt x="1281" y="189"/>
                  </a:lnTo>
                  <a:lnTo>
                    <a:pt x="1312" y="185"/>
                  </a:lnTo>
                  <a:lnTo>
                    <a:pt x="1345" y="183"/>
                  </a:lnTo>
                  <a:lnTo>
                    <a:pt x="1343" y="156"/>
                  </a:lnTo>
                  <a:lnTo>
                    <a:pt x="1338" y="129"/>
                  </a:lnTo>
                  <a:lnTo>
                    <a:pt x="1333" y="104"/>
                  </a:lnTo>
                  <a:lnTo>
                    <a:pt x="1328" y="78"/>
                  </a:lnTo>
                  <a:lnTo>
                    <a:pt x="1324" y="51"/>
                  </a:lnTo>
                  <a:lnTo>
                    <a:pt x="1322" y="23"/>
                  </a:lnTo>
                  <a:lnTo>
                    <a:pt x="1353" y="21"/>
                  </a:lnTo>
                  <a:lnTo>
                    <a:pt x="1387" y="16"/>
                  </a:lnTo>
                  <a:lnTo>
                    <a:pt x="1421" y="12"/>
                  </a:lnTo>
                  <a:lnTo>
                    <a:pt x="1456" y="7"/>
                  </a:lnTo>
                  <a:lnTo>
                    <a:pt x="1490" y="3"/>
                  </a:lnTo>
                  <a:lnTo>
                    <a:pt x="1524" y="0"/>
                  </a:lnTo>
                  <a:close/>
                </a:path>
              </a:pathLst>
            </a:custGeom>
            <a:solidFill>
              <a:schemeClr val="bg1">
                <a:lumMod val="85000"/>
              </a:schemeClr>
            </a:solidFill>
            <a:ln>
              <a:noFill/>
              <a:headEnd/>
              <a:tailEnd/>
            </a:ln>
            <a:effectLst/>
          </p:spPr>
          <p:style>
            <a:lnRef idx="1">
              <a:schemeClr val="accent2"/>
            </a:lnRef>
            <a:fillRef idx="3">
              <a:schemeClr val="accent2"/>
            </a:fillRef>
            <a:effectRef idx="2">
              <a:schemeClr val="accent2"/>
            </a:effectRef>
            <a:fontRef idx="minor">
              <a:schemeClr val="lt1"/>
            </a:fontRef>
          </p:style>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Oval 55"/>
            <p:cNvSpPr/>
            <p:nvPr/>
          </p:nvSpPr>
          <p:spPr>
            <a:xfrm>
              <a:off x="2895803" y="4006972"/>
              <a:ext cx="646176" cy="644169"/>
            </a:xfrm>
            <a:prstGeom prst="ellipse">
              <a:avLst/>
            </a:prstGeom>
            <a:solidFill>
              <a:schemeClr val="bg1"/>
            </a:solidFill>
            <a:ln>
              <a:noFill/>
            </a:ln>
            <a:effectLst>
              <a:innerShdw blurRad="63500" dist="50800" dir="13500000">
                <a:schemeClr val="bg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45" name="Freeform 44"/>
            <p:cNvSpPr>
              <a:spLocks noEditPoints="1"/>
            </p:cNvSpPr>
            <p:nvPr/>
          </p:nvSpPr>
          <p:spPr bwMode="auto">
            <a:xfrm>
              <a:off x="3039405" y="4153467"/>
              <a:ext cx="396380" cy="351176"/>
            </a:xfrm>
            <a:custGeom>
              <a:avLst/>
              <a:gdLst>
                <a:gd name="T0" fmla="*/ 2912 w 3289"/>
                <a:gd name="T1" fmla="*/ 930 h 3380"/>
                <a:gd name="T2" fmla="*/ 2896 w 3289"/>
                <a:gd name="T3" fmla="*/ 1260 h 3380"/>
                <a:gd name="T4" fmla="*/ 3034 w 3289"/>
                <a:gd name="T5" fmla="*/ 1258 h 3380"/>
                <a:gd name="T6" fmla="*/ 3036 w 3289"/>
                <a:gd name="T7" fmla="*/ 1097 h 3380"/>
                <a:gd name="T8" fmla="*/ 3027 w 3289"/>
                <a:gd name="T9" fmla="*/ 894 h 3380"/>
                <a:gd name="T10" fmla="*/ 2995 w 3289"/>
                <a:gd name="T11" fmla="*/ 785 h 3380"/>
                <a:gd name="T12" fmla="*/ 223 w 3289"/>
                <a:gd name="T13" fmla="*/ 302 h 3380"/>
                <a:gd name="T14" fmla="*/ 3144 w 3289"/>
                <a:gd name="T15" fmla="*/ 243 h 3380"/>
                <a:gd name="T16" fmla="*/ 3121 w 3289"/>
                <a:gd name="T17" fmla="*/ 556 h 3380"/>
                <a:gd name="T18" fmla="*/ 3153 w 3289"/>
                <a:gd name="T19" fmla="*/ 635 h 3380"/>
                <a:gd name="T20" fmla="*/ 3214 w 3289"/>
                <a:gd name="T21" fmla="*/ 752 h 3380"/>
                <a:gd name="T22" fmla="*/ 3247 w 3289"/>
                <a:gd name="T23" fmla="*/ 953 h 3380"/>
                <a:gd name="T24" fmla="*/ 3250 w 3289"/>
                <a:gd name="T25" fmla="*/ 1188 h 3380"/>
                <a:gd name="T26" fmla="*/ 3240 w 3289"/>
                <a:gd name="T27" fmla="*/ 1335 h 3380"/>
                <a:gd name="T28" fmla="*/ 3160 w 3289"/>
                <a:gd name="T29" fmla="*/ 1451 h 3380"/>
                <a:gd name="T30" fmla="*/ 3037 w 3289"/>
                <a:gd name="T31" fmla="*/ 1473 h 3380"/>
                <a:gd name="T32" fmla="*/ 2901 w 3289"/>
                <a:gd name="T33" fmla="*/ 1475 h 3380"/>
                <a:gd name="T34" fmla="*/ 2897 w 3289"/>
                <a:gd name="T35" fmla="*/ 1665 h 3380"/>
                <a:gd name="T36" fmla="*/ 2945 w 3289"/>
                <a:gd name="T37" fmla="*/ 1877 h 3380"/>
                <a:gd name="T38" fmla="*/ 3034 w 3289"/>
                <a:gd name="T39" fmla="*/ 2114 h 3380"/>
                <a:gd name="T40" fmla="*/ 3110 w 3289"/>
                <a:gd name="T41" fmla="*/ 2426 h 3380"/>
                <a:gd name="T42" fmla="*/ 3118 w 3289"/>
                <a:gd name="T43" fmla="*/ 2798 h 3380"/>
                <a:gd name="T44" fmla="*/ 3025 w 3289"/>
                <a:gd name="T45" fmla="*/ 3096 h 3380"/>
                <a:gd name="T46" fmla="*/ 2837 w 3289"/>
                <a:gd name="T47" fmla="*/ 3293 h 3380"/>
                <a:gd name="T48" fmla="*/ 2565 w 3289"/>
                <a:gd name="T49" fmla="*/ 3378 h 3380"/>
                <a:gd name="T50" fmla="*/ 2278 w 3289"/>
                <a:gd name="T51" fmla="*/ 3343 h 3380"/>
                <a:gd name="T52" fmla="*/ 2066 w 3289"/>
                <a:gd name="T53" fmla="*/ 3199 h 3380"/>
                <a:gd name="T54" fmla="*/ 1933 w 3289"/>
                <a:gd name="T55" fmla="*/ 2952 h 3380"/>
                <a:gd name="T56" fmla="*/ 1889 w 3289"/>
                <a:gd name="T57" fmla="*/ 2621 h 3380"/>
                <a:gd name="T58" fmla="*/ 1937 w 3289"/>
                <a:gd name="T59" fmla="*/ 2269 h 3380"/>
                <a:gd name="T60" fmla="*/ 2030 w 3289"/>
                <a:gd name="T61" fmla="*/ 1840 h 3380"/>
                <a:gd name="T62" fmla="*/ 2064 w 3289"/>
                <a:gd name="T63" fmla="*/ 1537 h 3380"/>
                <a:gd name="T64" fmla="*/ 2047 w 3289"/>
                <a:gd name="T65" fmla="*/ 1436 h 3380"/>
                <a:gd name="T66" fmla="*/ 2003 w 3289"/>
                <a:gd name="T67" fmla="*/ 1394 h 3380"/>
                <a:gd name="T68" fmla="*/ 1881 w 3289"/>
                <a:gd name="T69" fmla="*/ 1378 h 3380"/>
                <a:gd name="T70" fmla="*/ 1822 w 3289"/>
                <a:gd name="T71" fmla="*/ 1163 h 3380"/>
                <a:gd name="T72" fmla="*/ 2002 w 3289"/>
                <a:gd name="T73" fmla="*/ 1173 h 3380"/>
                <a:gd name="T74" fmla="*/ 2165 w 3289"/>
                <a:gd name="T75" fmla="*/ 1242 h 3380"/>
                <a:gd name="T76" fmla="*/ 2263 w 3289"/>
                <a:gd name="T77" fmla="*/ 1406 h 3380"/>
                <a:gd name="T78" fmla="*/ 2272 w 3289"/>
                <a:gd name="T79" fmla="*/ 1671 h 3380"/>
                <a:gd name="T80" fmla="*/ 2181 w 3289"/>
                <a:gd name="T81" fmla="*/ 2166 h 3380"/>
                <a:gd name="T82" fmla="*/ 2114 w 3289"/>
                <a:gd name="T83" fmla="*/ 2501 h 3380"/>
                <a:gd name="T84" fmla="*/ 2117 w 3289"/>
                <a:gd name="T85" fmla="*/ 2797 h 3380"/>
                <a:gd name="T86" fmla="*/ 2203 w 3289"/>
                <a:gd name="T87" fmla="*/ 3026 h 3380"/>
                <a:gd name="T88" fmla="*/ 2366 w 3289"/>
                <a:gd name="T89" fmla="*/ 3145 h 3380"/>
                <a:gd name="T90" fmla="*/ 2603 w 3289"/>
                <a:gd name="T91" fmla="*/ 3156 h 3380"/>
                <a:gd name="T92" fmla="*/ 2794 w 3289"/>
                <a:gd name="T93" fmla="*/ 3053 h 3380"/>
                <a:gd name="T94" fmla="*/ 2895 w 3289"/>
                <a:gd name="T95" fmla="*/ 2837 h 3380"/>
                <a:gd name="T96" fmla="*/ 2904 w 3289"/>
                <a:gd name="T97" fmla="*/ 2507 h 3380"/>
                <a:gd name="T98" fmla="*/ 2835 w 3289"/>
                <a:gd name="T99" fmla="*/ 2198 h 3380"/>
                <a:gd name="T100" fmla="*/ 2743 w 3289"/>
                <a:gd name="T101" fmla="*/ 1953 h 3380"/>
                <a:gd name="T102" fmla="*/ 2679 w 3289"/>
                <a:gd name="T103" fmla="*/ 1655 h 3380"/>
                <a:gd name="T104" fmla="*/ 2667 w 3289"/>
                <a:gd name="T105" fmla="*/ 1260 h 3380"/>
                <a:gd name="T106" fmla="*/ 2723 w 3289"/>
                <a:gd name="T107" fmla="*/ 792 h 3380"/>
                <a:gd name="T108" fmla="*/ 2828 w 3289"/>
                <a:gd name="T109" fmla="*/ 562 h 3380"/>
                <a:gd name="T110" fmla="*/ 3005 w 3289"/>
                <a:gd name="T111" fmla="*/ 370 h 3380"/>
                <a:gd name="T112" fmla="*/ 1635 w 3289"/>
                <a:gd name="T113" fmla="*/ 0 h 3380"/>
                <a:gd name="T114" fmla="*/ 1764 w 3289"/>
                <a:gd name="T115" fmla="*/ 69 h 3380"/>
                <a:gd name="T116" fmla="*/ 1779 w 3289"/>
                <a:gd name="T117" fmla="*/ 1163 h 3380"/>
                <a:gd name="T118" fmla="*/ 0 w 3289"/>
                <a:gd name="T119" fmla="*/ 156 h 3380"/>
                <a:gd name="T120" fmla="*/ 69 w 3289"/>
                <a:gd name="T121" fmla="*/ 27 h 3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89" h="3380">
                  <a:moveTo>
                    <a:pt x="2967" y="750"/>
                  </a:moveTo>
                  <a:lnTo>
                    <a:pt x="2956" y="773"/>
                  </a:lnTo>
                  <a:lnTo>
                    <a:pt x="2943" y="809"/>
                  </a:lnTo>
                  <a:lnTo>
                    <a:pt x="2931" y="847"/>
                  </a:lnTo>
                  <a:lnTo>
                    <a:pt x="2912" y="930"/>
                  </a:lnTo>
                  <a:lnTo>
                    <a:pt x="2899" y="1014"/>
                  </a:lnTo>
                  <a:lnTo>
                    <a:pt x="2889" y="1099"/>
                  </a:lnTo>
                  <a:lnTo>
                    <a:pt x="2884" y="1184"/>
                  </a:lnTo>
                  <a:lnTo>
                    <a:pt x="2882" y="1260"/>
                  </a:lnTo>
                  <a:lnTo>
                    <a:pt x="2896" y="1260"/>
                  </a:lnTo>
                  <a:lnTo>
                    <a:pt x="2924" y="1259"/>
                  </a:lnTo>
                  <a:lnTo>
                    <a:pt x="2953" y="1259"/>
                  </a:lnTo>
                  <a:lnTo>
                    <a:pt x="2982" y="1259"/>
                  </a:lnTo>
                  <a:lnTo>
                    <a:pt x="3008" y="1258"/>
                  </a:lnTo>
                  <a:lnTo>
                    <a:pt x="3034" y="1258"/>
                  </a:lnTo>
                  <a:lnTo>
                    <a:pt x="3035" y="1232"/>
                  </a:lnTo>
                  <a:lnTo>
                    <a:pt x="3035" y="1202"/>
                  </a:lnTo>
                  <a:lnTo>
                    <a:pt x="3036" y="1170"/>
                  </a:lnTo>
                  <a:lnTo>
                    <a:pt x="3036" y="1134"/>
                  </a:lnTo>
                  <a:lnTo>
                    <a:pt x="3036" y="1097"/>
                  </a:lnTo>
                  <a:lnTo>
                    <a:pt x="3036" y="1065"/>
                  </a:lnTo>
                  <a:lnTo>
                    <a:pt x="3035" y="1013"/>
                  </a:lnTo>
                  <a:lnTo>
                    <a:pt x="3033" y="968"/>
                  </a:lnTo>
                  <a:lnTo>
                    <a:pt x="3031" y="928"/>
                  </a:lnTo>
                  <a:lnTo>
                    <a:pt x="3027" y="894"/>
                  </a:lnTo>
                  <a:lnTo>
                    <a:pt x="3022" y="864"/>
                  </a:lnTo>
                  <a:lnTo>
                    <a:pt x="3016" y="839"/>
                  </a:lnTo>
                  <a:lnTo>
                    <a:pt x="3009" y="817"/>
                  </a:lnTo>
                  <a:lnTo>
                    <a:pt x="3002" y="800"/>
                  </a:lnTo>
                  <a:lnTo>
                    <a:pt x="2995" y="785"/>
                  </a:lnTo>
                  <a:lnTo>
                    <a:pt x="2986" y="771"/>
                  </a:lnTo>
                  <a:lnTo>
                    <a:pt x="2977" y="761"/>
                  </a:lnTo>
                  <a:lnTo>
                    <a:pt x="2968" y="751"/>
                  </a:lnTo>
                  <a:lnTo>
                    <a:pt x="2967" y="750"/>
                  </a:lnTo>
                  <a:close/>
                  <a:moveTo>
                    <a:pt x="223" y="302"/>
                  </a:moveTo>
                  <a:lnTo>
                    <a:pt x="223" y="1183"/>
                  </a:lnTo>
                  <a:lnTo>
                    <a:pt x="1567" y="1183"/>
                  </a:lnTo>
                  <a:lnTo>
                    <a:pt x="1567" y="302"/>
                  </a:lnTo>
                  <a:lnTo>
                    <a:pt x="223" y="302"/>
                  </a:lnTo>
                  <a:close/>
                  <a:moveTo>
                    <a:pt x="3144" y="243"/>
                  </a:moveTo>
                  <a:lnTo>
                    <a:pt x="3289" y="402"/>
                  </a:lnTo>
                  <a:lnTo>
                    <a:pt x="3241" y="446"/>
                  </a:lnTo>
                  <a:lnTo>
                    <a:pt x="3197" y="485"/>
                  </a:lnTo>
                  <a:lnTo>
                    <a:pt x="3157" y="522"/>
                  </a:lnTo>
                  <a:lnTo>
                    <a:pt x="3121" y="556"/>
                  </a:lnTo>
                  <a:lnTo>
                    <a:pt x="3097" y="579"/>
                  </a:lnTo>
                  <a:lnTo>
                    <a:pt x="3106" y="586"/>
                  </a:lnTo>
                  <a:lnTo>
                    <a:pt x="3122" y="601"/>
                  </a:lnTo>
                  <a:lnTo>
                    <a:pt x="3137" y="618"/>
                  </a:lnTo>
                  <a:lnTo>
                    <a:pt x="3153" y="635"/>
                  </a:lnTo>
                  <a:lnTo>
                    <a:pt x="3166" y="653"/>
                  </a:lnTo>
                  <a:lnTo>
                    <a:pt x="3179" y="675"/>
                  </a:lnTo>
                  <a:lnTo>
                    <a:pt x="3193" y="698"/>
                  </a:lnTo>
                  <a:lnTo>
                    <a:pt x="3204" y="723"/>
                  </a:lnTo>
                  <a:lnTo>
                    <a:pt x="3214" y="752"/>
                  </a:lnTo>
                  <a:lnTo>
                    <a:pt x="3223" y="785"/>
                  </a:lnTo>
                  <a:lnTo>
                    <a:pt x="3231" y="819"/>
                  </a:lnTo>
                  <a:lnTo>
                    <a:pt x="3238" y="859"/>
                  </a:lnTo>
                  <a:lnTo>
                    <a:pt x="3243" y="903"/>
                  </a:lnTo>
                  <a:lnTo>
                    <a:pt x="3247" y="953"/>
                  </a:lnTo>
                  <a:lnTo>
                    <a:pt x="3249" y="1006"/>
                  </a:lnTo>
                  <a:lnTo>
                    <a:pt x="3250" y="1065"/>
                  </a:lnTo>
                  <a:lnTo>
                    <a:pt x="3250" y="1097"/>
                  </a:lnTo>
                  <a:lnTo>
                    <a:pt x="3250" y="1146"/>
                  </a:lnTo>
                  <a:lnTo>
                    <a:pt x="3250" y="1188"/>
                  </a:lnTo>
                  <a:lnTo>
                    <a:pt x="3249" y="1225"/>
                  </a:lnTo>
                  <a:lnTo>
                    <a:pt x="3248" y="1258"/>
                  </a:lnTo>
                  <a:lnTo>
                    <a:pt x="3246" y="1286"/>
                  </a:lnTo>
                  <a:lnTo>
                    <a:pt x="3243" y="1312"/>
                  </a:lnTo>
                  <a:lnTo>
                    <a:pt x="3240" y="1335"/>
                  </a:lnTo>
                  <a:lnTo>
                    <a:pt x="3230" y="1365"/>
                  </a:lnTo>
                  <a:lnTo>
                    <a:pt x="3218" y="1393"/>
                  </a:lnTo>
                  <a:lnTo>
                    <a:pt x="3202" y="1417"/>
                  </a:lnTo>
                  <a:lnTo>
                    <a:pt x="3183" y="1436"/>
                  </a:lnTo>
                  <a:lnTo>
                    <a:pt x="3160" y="1451"/>
                  </a:lnTo>
                  <a:lnTo>
                    <a:pt x="3134" y="1463"/>
                  </a:lnTo>
                  <a:lnTo>
                    <a:pt x="3107" y="1470"/>
                  </a:lnTo>
                  <a:lnTo>
                    <a:pt x="3075" y="1472"/>
                  </a:lnTo>
                  <a:lnTo>
                    <a:pt x="3058" y="1473"/>
                  </a:lnTo>
                  <a:lnTo>
                    <a:pt x="3037" y="1473"/>
                  </a:lnTo>
                  <a:lnTo>
                    <a:pt x="3012" y="1473"/>
                  </a:lnTo>
                  <a:lnTo>
                    <a:pt x="2986" y="1473"/>
                  </a:lnTo>
                  <a:lnTo>
                    <a:pt x="2958" y="1474"/>
                  </a:lnTo>
                  <a:lnTo>
                    <a:pt x="2929" y="1474"/>
                  </a:lnTo>
                  <a:lnTo>
                    <a:pt x="2901" y="1475"/>
                  </a:lnTo>
                  <a:lnTo>
                    <a:pt x="2885" y="1475"/>
                  </a:lnTo>
                  <a:lnTo>
                    <a:pt x="2886" y="1501"/>
                  </a:lnTo>
                  <a:lnTo>
                    <a:pt x="2888" y="1561"/>
                  </a:lnTo>
                  <a:lnTo>
                    <a:pt x="2892" y="1615"/>
                  </a:lnTo>
                  <a:lnTo>
                    <a:pt x="2897" y="1665"/>
                  </a:lnTo>
                  <a:lnTo>
                    <a:pt x="2903" y="1712"/>
                  </a:lnTo>
                  <a:lnTo>
                    <a:pt x="2910" y="1755"/>
                  </a:lnTo>
                  <a:lnTo>
                    <a:pt x="2919" y="1795"/>
                  </a:lnTo>
                  <a:lnTo>
                    <a:pt x="2930" y="1836"/>
                  </a:lnTo>
                  <a:lnTo>
                    <a:pt x="2945" y="1877"/>
                  </a:lnTo>
                  <a:lnTo>
                    <a:pt x="2966" y="1931"/>
                  </a:lnTo>
                  <a:lnTo>
                    <a:pt x="2982" y="1971"/>
                  </a:lnTo>
                  <a:lnTo>
                    <a:pt x="2999" y="2015"/>
                  </a:lnTo>
                  <a:lnTo>
                    <a:pt x="3016" y="2062"/>
                  </a:lnTo>
                  <a:lnTo>
                    <a:pt x="3034" y="2114"/>
                  </a:lnTo>
                  <a:lnTo>
                    <a:pt x="3051" y="2169"/>
                  </a:lnTo>
                  <a:lnTo>
                    <a:pt x="3069" y="2229"/>
                  </a:lnTo>
                  <a:lnTo>
                    <a:pt x="3084" y="2291"/>
                  </a:lnTo>
                  <a:lnTo>
                    <a:pt x="3097" y="2357"/>
                  </a:lnTo>
                  <a:lnTo>
                    <a:pt x="3110" y="2426"/>
                  </a:lnTo>
                  <a:lnTo>
                    <a:pt x="3118" y="2499"/>
                  </a:lnTo>
                  <a:lnTo>
                    <a:pt x="3124" y="2575"/>
                  </a:lnTo>
                  <a:lnTo>
                    <a:pt x="3126" y="2654"/>
                  </a:lnTo>
                  <a:lnTo>
                    <a:pt x="3124" y="2728"/>
                  </a:lnTo>
                  <a:lnTo>
                    <a:pt x="3118" y="2798"/>
                  </a:lnTo>
                  <a:lnTo>
                    <a:pt x="3107" y="2866"/>
                  </a:lnTo>
                  <a:lnTo>
                    <a:pt x="3092" y="2928"/>
                  </a:lnTo>
                  <a:lnTo>
                    <a:pt x="3074" y="2989"/>
                  </a:lnTo>
                  <a:lnTo>
                    <a:pt x="3051" y="3044"/>
                  </a:lnTo>
                  <a:lnTo>
                    <a:pt x="3025" y="3096"/>
                  </a:lnTo>
                  <a:lnTo>
                    <a:pt x="2994" y="3143"/>
                  </a:lnTo>
                  <a:lnTo>
                    <a:pt x="2960" y="3187"/>
                  </a:lnTo>
                  <a:lnTo>
                    <a:pt x="2923" y="3226"/>
                  </a:lnTo>
                  <a:lnTo>
                    <a:pt x="2881" y="3262"/>
                  </a:lnTo>
                  <a:lnTo>
                    <a:pt x="2837" y="3293"/>
                  </a:lnTo>
                  <a:lnTo>
                    <a:pt x="2789" y="3319"/>
                  </a:lnTo>
                  <a:lnTo>
                    <a:pt x="2738" y="3341"/>
                  </a:lnTo>
                  <a:lnTo>
                    <a:pt x="2684" y="3357"/>
                  </a:lnTo>
                  <a:lnTo>
                    <a:pt x="2625" y="3370"/>
                  </a:lnTo>
                  <a:lnTo>
                    <a:pt x="2565" y="3378"/>
                  </a:lnTo>
                  <a:lnTo>
                    <a:pt x="2501" y="3380"/>
                  </a:lnTo>
                  <a:lnTo>
                    <a:pt x="2441" y="3378"/>
                  </a:lnTo>
                  <a:lnTo>
                    <a:pt x="2383" y="3371"/>
                  </a:lnTo>
                  <a:lnTo>
                    <a:pt x="2329" y="3360"/>
                  </a:lnTo>
                  <a:lnTo>
                    <a:pt x="2278" y="3343"/>
                  </a:lnTo>
                  <a:lnTo>
                    <a:pt x="2230" y="3323"/>
                  </a:lnTo>
                  <a:lnTo>
                    <a:pt x="2184" y="3298"/>
                  </a:lnTo>
                  <a:lnTo>
                    <a:pt x="2142" y="3269"/>
                  </a:lnTo>
                  <a:lnTo>
                    <a:pt x="2102" y="3236"/>
                  </a:lnTo>
                  <a:lnTo>
                    <a:pt x="2066" y="3199"/>
                  </a:lnTo>
                  <a:lnTo>
                    <a:pt x="2032" y="3157"/>
                  </a:lnTo>
                  <a:lnTo>
                    <a:pt x="2002" y="3112"/>
                  </a:lnTo>
                  <a:lnTo>
                    <a:pt x="1976" y="3062"/>
                  </a:lnTo>
                  <a:lnTo>
                    <a:pt x="1952" y="3009"/>
                  </a:lnTo>
                  <a:lnTo>
                    <a:pt x="1933" y="2952"/>
                  </a:lnTo>
                  <a:lnTo>
                    <a:pt x="1916" y="2891"/>
                  </a:lnTo>
                  <a:lnTo>
                    <a:pt x="1904" y="2827"/>
                  </a:lnTo>
                  <a:lnTo>
                    <a:pt x="1895" y="2758"/>
                  </a:lnTo>
                  <a:lnTo>
                    <a:pt x="1889" y="2687"/>
                  </a:lnTo>
                  <a:lnTo>
                    <a:pt x="1889" y="2621"/>
                  </a:lnTo>
                  <a:lnTo>
                    <a:pt x="1892" y="2553"/>
                  </a:lnTo>
                  <a:lnTo>
                    <a:pt x="1899" y="2484"/>
                  </a:lnTo>
                  <a:lnTo>
                    <a:pt x="1909" y="2414"/>
                  </a:lnTo>
                  <a:lnTo>
                    <a:pt x="1923" y="2341"/>
                  </a:lnTo>
                  <a:lnTo>
                    <a:pt x="1937" y="2269"/>
                  </a:lnTo>
                  <a:lnTo>
                    <a:pt x="1953" y="2194"/>
                  </a:lnTo>
                  <a:lnTo>
                    <a:pt x="1971" y="2119"/>
                  </a:lnTo>
                  <a:lnTo>
                    <a:pt x="1991" y="2027"/>
                  </a:lnTo>
                  <a:lnTo>
                    <a:pt x="2012" y="1934"/>
                  </a:lnTo>
                  <a:lnTo>
                    <a:pt x="2030" y="1840"/>
                  </a:lnTo>
                  <a:lnTo>
                    <a:pt x="2046" y="1743"/>
                  </a:lnTo>
                  <a:lnTo>
                    <a:pt x="2059" y="1647"/>
                  </a:lnTo>
                  <a:lnTo>
                    <a:pt x="2062" y="1606"/>
                  </a:lnTo>
                  <a:lnTo>
                    <a:pt x="2064" y="1569"/>
                  </a:lnTo>
                  <a:lnTo>
                    <a:pt x="2064" y="1537"/>
                  </a:lnTo>
                  <a:lnTo>
                    <a:pt x="2063" y="1510"/>
                  </a:lnTo>
                  <a:lnTo>
                    <a:pt x="2060" y="1486"/>
                  </a:lnTo>
                  <a:lnTo>
                    <a:pt x="2057" y="1467"/>
                  </a:lnTo>
                  <a:lnTo>
                    <a:pt x="2053" y="1449"/>
                  </a:lnTo>
                  <a:lnTo>
                    <a:pt x="2047" y="1436"/>
                  </a:lnTo>
                  <a:lnTo>
                    <a:pt x="2043" y="1426"/>
                  </a:lnTo>
                  <a:lnTo>
                    <a:pt x="2038" y="1418"/>
                  </a:lnTo>
                  <a:lnTo>
                    <a:pt x="2033" y="1411"/>
                  </a:lnTo>
                  <a:lnTo>
                    <a:pt x="2021" y="1401"/>
                  </a:lnTo>
                  <a:lnTo>
                    <a:pt x="2003" y="1394"/>
                  </a:lnTo>
                  <a:lnTo>
                    <a:pt x="1984" y="1388"/>
                  </a:lnTo>
                  <a:lnTo>
                    <a:pt x="1961" y="1384"/>
                  </a:lnTo>
                  <a:lnTo>
                    <a:pt x="1936" y="1381"/>
                  </a:lnTo>
                  <a:lnTo>
                    <a:pt x="1909" y="1379"/>
                  </a:lnTo>
                  <a:lnTo>
                    <a:pt x="1881" y="1378"/>
                  </a:lnTo>
                  <a:lnTo>
                    <a:pt x="1852" y="1378"/>
                  </a:lnTo>
                  <a:lnTo>
                    <a:pt x="1822" y="1378"/>
                  </a:lnTo>
                  <a:lnTo>
                    <a:pt x="1790" y="1378"/>
                  </a:lnTo>
                  <a:lnTo>
                    <a:pt x="1790" y="1163"/>
                  </a:lnTo>
                  <a:lnTo>
                    <a:pt x="1822" y="1163"/>
                  </a:lnTo>
                  <a:lnTo>
                    <a:pt x="1858" y="1164"/>
                  </a:lnTo>
                  <a:lnTo>
                    <a:pt x="1894" y="1164"/>
                  </a:lnTo>
                  <a:lnTo>
                    <a:pt x="1930" y="1166"/>
                  </a:lnTo>
                  <a:lnTo>
                    <a:pt x="1967" y="1168"/>
                  </a:lnTo>
                  <a:lnTo>
                    <a:pt x="2002" y="1173"/>
                  </a:lnTo>
                  <a:lnTo>
                    <a:pt x="2037" y="1180"/>
                  </a:lnTo>
                  <a:lnTo>
                    <a:pt x="2072" y="1190"/>
                  </a:lnTo>
                  <a:lnTo>
                    <a:pt x="2105" y="1203"/>
                  </a:lnTo>
                  <a:lnTo>
                    <a:pt x="2136" y="1221"/>
                  </a:lnTo>
                  <a:lnTo>
                    <a:pt x="2165" y="1242"/>
                  </a:lnTo>
                  <a:lnTo>
                    <a:pt x="2193" y="1269"/>
                  </a:lnTo>
                  <a:lnTo>
                    <a:pt x="2215" y="1298"/>
                  </a:lnTo>
                  <a:lnTo>
                    <a:pt x="2235" y="1330"/>
                  </a:lnTo>
                  <a:lnTo>
                    <a:pt x="2250" y="1366"/>
                  </a:lnTo>
                  <a:lnTo>
                    <a:pt x="2263" y="1406"/>
                  </a:lnTo>
                  <a:lnTo>
                    <a:pt x="2272" y="1450"/>
                  </a:lnTo>
                  <a:lnTo>
                    <a:pt x="2277" y="1499"/>
                  </a:lnTo>
                  <a:lnTo>
                    <a:pt x="2279" y="1552"/>
                  </a:lnTo>
                  <a:lnTo>
                    <a:pt x="2277" y="1609"/>
                  </a:lnTo>
                  <a:lnTo>
                    <a:pt x="2272" y="1671"/>
                  </a:lnTo>
                  <a:lnTo>
                    <a:pt x="2258" y="1773"/>
                  </a:lnTo>
                  <a:lnTo>
                    <a:pt x="2242" y="1874"/>
                  </a:lnTo>
                  <a:lnTo>
                    <a:pt x="2224" y="1974"/>
                  </a:lnTo>
                  <a:lnTo>
                    <a:pt x="2202" y="2071"/>
                  </a:lnTo>
                  <a:lnTo>
                    <a:pt x="2181" y="2166"/>
                  </a:lnTo>
                  <a:lnTo>
                    <a:pt x="2165" y="2236"/>
                  </a:lnTo>
                  <a:lnTo>
                    <a:pt x="2150" y="2305"/>
                  </a:lnTo>
                  <a:lnTo>
                    <a:pt x="2136" y="2372"/>
                  </a:lnTo>
                  <a:lnTo>
                    <a:pt x="2124" y="2438"/>
                  </a:lnTo>
                  <a:lnTo>
                    <a:pt x="2114" y="2501"/>
                  </a:lnTo>
                  <a:lnTo>
                    <a:pt x="2108" y="2562"/>
                  </a:lnTo>
                  <a:lnTo>
                    <a:pt x="2104" y="2620"/>
                  </a:lnTo>
                  <a:lnTo>
                    <a:pt x="2105" y="2676"/>
                  </a:lnTo>
                  <a:lnTo>
                    <a:pt x="2110" y="2739"/>
                  </a:lnTo>
                  <a:lnTo>
                    <a:pt x="2117" y="2797"/>
                  </a:lnTo>
                  <a:lnTo>
                    <a:pt x="2128" y="2851"/>
                  </a:lnTo>
                  <a:lnTo>
                    <a:pt x="2142" y="2902"/>
                  </a:lnTo>
                  <a:lnTo>
                    <a:pt x="2159" y="2947"/>
                  </a:lnTo>
                  <a:lnTo>
                    <a:pt x="2180" y="2989"/>
                  </a:lnTo>
                  <a:lnTo>
                    <a:pt x="2203" y="3026"/>
                  </a:lnTo>
                  <a:lnTo>
                    <a:pt x="2230" y="3058"/>
                  </a:lnTo>
                  <a:lnTo>
                    <a:pt x="2258" y="3086"/>
                  </a:lnTo>
                  <a:lnTo>
                    <a:pt x="2291" y="3111"/>
                  </a:lnTo>
                  <a:lnTo>
                    <a:pt x="2327" y="3130"/>
                  </a:lnTo>
                  <a:lnTo>
                    <a:pt x="2366" y="3145"/>
                  </a:lnTo>
                  <a:lnTo>
                    <a:pt x="2408" y="3157"/>
                  </a:lnTo>
                  <a:lnTo>
                    <a:pt x="2453" y="3163"/>
                  </a:lnTo>
                  <a:lnTo>
                    <a:pt x="2501" y="3165"/>
                  </a:lnTo>
                  <a:lnTo>
                    <a:pt x="2553" y="3163"/>
                  </a:lnTo>
                  <a:lnTo>
                    <a:pt x="2603" y="3156"/>
                  </a:lnTo>
                  <a:lnTo>
                    <a:pt x="2648" y="3144"/>
                  </a:lnTo>
                  <a:lnTo>
                    <a:pt x="2690" y="3129"/>
                  </a:lnTo>
                  <a:lnTo>
                    <a:pt x="2729" y="3108"/>
                  </a:lnTo>
                  <a:lnTo>
                    <a:pt x="2762" y="3083"/>
                  </a:lnTo>
                  <a:lnTo>
                    <a:pt x="2794" y="3053"/>
                  </a:lnTo>
                  <a:lnTo>
                    <a:pt x="2822" y="3019"/>
                  </a:lnTo>
                  <a:lnTo>
                    <a:pt x="2845" y="2981"/>
                  </a:lnTo>
                  <a:lnTo>
                    <a:pt x="2865" y="2938"/>
                  </a:lnTo>
                  <a:lnTo>
                    <a:pt x="2882" y="2889"/>
                  </a:lnTo>
                  <a:lnTo>
                    <a:pt x="2895" y="2837"/>
                  </a:lnTo>
                  <a:lnTo>
                    <a:pt x="2904" y="2781"/>
                  </a:lnTo>
                  <a:lnTo>
                    <a:pt x="2910" y="2719"/>
                  </a:lnTo>
                  <a:lnTo>
                    <a:pt x="2911" y="2654"/>
                  </a:lnTo>
                  <a:lnTo>
                    <a:pt x="2909" y="2579"/>
                  </a:lnTo>
                  <a:lnTo>
                    <a:pt x="2904" y="2507"/>
                  </a:lnTo>
                  <a:lnTo>
                    <a:pt x="2895" y="2439"/>
                  </a:lnTo>
                  <a:lnTo>
                    <a:pt x="2882" y="2373"/>
                  </a:lnTo>
                  <a:lnTo>
                    <a:pt x="2868" y="2312"/>
                  </a:lnTo>
                  <a:lnTo>
                    <a:pt x="2853" y="2253"/>
                  </a:lnTo>
                  <a:lnTo>
                    <a:pt x="2835" y="2198"/>
                  </a:lnTo>
                  <a:lnTo>
                    <a:pt x="2818" y="2146"/>
                  </a:lnTo>
                  <a:lnTo>
                    <a:pt x="2800" y="2098"/>
                  </a:lnTo>
                  <a:lnTo>
                    <a:pt x="2783" y="2053"/>
                  </a:lnTo>
                  <a:lnTo>
                    <a:pt x="2765" y="2012"/>
                  </a:lnTo>
                  <a:lnTo>
                    <a:pt x="2743" y="1953"/>
                  </a:lnTo>
                  <a:lnTo>
                    <a:pt x="2722" y="1895"/>
                  </a:lnTo>
                  <a:lnTo>
                    <a:pt x="2707" y="1836"/>
                  </a:lnTo>
                  <a:lnTo>
                    <a:pt x="2695" y="1778"/>
                  </a:lnTo>
                  <a:lnTo>
                    <a:pt x="2687" y="1719"/>
                  </a:lnTo>
                  <a:lnTo>
                    <a:pt x="2679" y="1655"/>
                  </a:lnTo>
                  <a:lnTo>
                    <a:pt x="2675" y="1590"/>
                  </a:lnTo>
                  <a:lnTo>
                    <a:pt x="2672" y="1518"/>
                  </a:lnTo>
                  <a:lnTo>
                    <a:pt x="2669" y="1441"/>
                  </a:lnTo>
                  <a:lnTo>
                    <a:pt x="2667" y="1351"/>
                  </a:lnTo>
                  <a:lnTo>
                    <a:pt x="2667" y="1260"/>
                  </a:lnTo>
                  <a:lnTo>
                    <a:pt x="2670" y="1168"/>
                  </a:lnTo>
                  <a:lnTo>
                    <a:pt x="2676" y="1074"/>
                  </a:lnTo>
                  <a:lnTo>
                    <a:pt x="2687" y="980"/>
                  </a:lnTo>
                  <a:lnTo>
                    <a:pt x="2702" y="886"/>
                  </a:lnTo>
                  <a:lnTo>
                    <a:pt x="2723" y="792"/>
                  </a:lnTo>
                  <a:lnTo>
                    <a:pt x="2739" y="740"/>
                  </a:lnTo>
                  <a:lnTo>
                    <a:pt x="2757" y="690"/>
                  </a:lnTo>
                  <a:lnTo>
                    <a:pt x="2778" y="645"/>
                  </a:lnTo>
                  <a:lnTo>
                    <a:pt x="2801" y="602"/>
                  </a:lnTo>
                  <a:lnTo>
                    <a:pt x="2828" y="562"/>
                  </a:lnTo>
                  <a:lnTo>
                    <a:pt x="2858" y="523"/>
                  </a:lnTo>
                  <a:lnTo>
                    <a:pt x="2890" y="485"/>
                  </a:lnTo>
                  <a:lnTo>
                    <a:pt x="2925" y="448"/>
                  </a:lnTo>
                  <a:lnTo>
                    <a:pt x="2964" y="410"/>
                  </a:lnTo>
                  <a:lnTo>
                    <a:pt x="3005" y="370"/>
                  </a:lnTo>
                  <a:lnTo>
                    <a:pt x="3049" y="330"/>
                  </a:lnTo>
                  <a:lnTo>
                    <a:pt x="3097" y="286"/>
                  </a:lnTo>
                  <a:lnTo>
                    <a:pt x="3144" y="243"/>
                  </a:lnTo>
                  <a:close/>
                  <a:moveTo>
                    <a:pt x="156" y="0"/>
                  </a:moveTo>
                  <a:lnTo>
                    <a:pt x="1635" y="0"/>
                  </a:lnTo>
                  <a:lnTo>
                    <a:pt x="1666" y="3"/>
                  </a:lnTo>
                  <a:lnTo>
                    <a:pt x="1695" y="12"/>
                  </a:lnTo>
                  <a:lnTo>
                    <a:pt x="1722" y="27"/>
                  </a:lnTo>
                  <a:lnTo>
                    <a:pt x="1744" y="45"/>
                  </a:lnTo>
                  <a:lnTo>
                    <a:pt x="1764" y="69"/>
                  </a:lnTo>
                  <a:lnTo>
                    <a:pt x="1778" y="94"/>
                  </a:lnTo>
                  <a:lnTo>
                    <a:pt x="1787" y="124"/>
                  </a:lnTo>
                  <a:lnTo>
                    <a:pt x="1790" y="156"/>
                  </a:lnTo>
                  <a:lnTo>
                    <a:pt x="1790" y="1163"/>
                  </a:lnTo>
                  <a:lnTo>
                    <a:pt x="1779" y="1163"/>
                  </a:lnTo>
                  <a:lnTo>
                    <a:pt x="1779" y="1378"/>
                  </a:lnTo>
                  <a:lnTo>
                    <a:pt x="1790" y="1378"/>
                  </a:lnTo>
                  <a:lnTo>
                    <a:pt x="1790" y="3319"/>
                  </a:lnTo>
                  <a:lnTo>
                    <a:pt x="0" y="3319"/>
                  </a:lnTo>
                  <a:lnTo>
                    <a:pt x="0" y="156"/>
                  </a:lnTo>
                  <a:lnTo>
                    <a:pt x="3" y="124"/>
                  </a:lnTo>
                  <a:lnTo>
                    <a:pt x="12" y="94"/>
                  </a:lnTo>
                  <a:lnTo>
                    <a:pt x="27" y="69"/>
                  </a:lnTo>
                  <a:lnTo>
                    <a:pt x="45" y="45"/>
                  </a:lnTo>
                  <a:lnTo>
                    <a:pt x="69" y="27"/>
                  </a:lnTo>
                  <a:lnTo>
                    <a:pt x="94" y="12"/>
                  </a:lnTo>
                  <a:lnTo>
                    <a:pt x="124" y="3"/>
                  </a:lnTo>
                  <a:lnTo>
                    <a:pt x="156" y="0"/>
                  </a:lnTo>
                  <a:close/>
                </a:path>
              </a:pathLst>
            </a:custGeom>
            <a:solidFill>
              <a:srgbClr val="00548E"/>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6" name="Group 5">
            <a:extLst>
              <a:ext uri="{FF2B5EF4-FFF2-40B4-BE49-F238E27FC236}">
                <a16:creationId xmlns:a16="http://schemas.microsoft.com/office/drawing/2014/main" id="{FF3A4AD4-7962-48A6-977E-5E10808EA813}"/>
              </a:ext>
            </a:extLst>
          </p:cNvPr>
          <p:cNvGrpSpPr/>
          <p:nvPr/>
        </p:nvGrpSpPr>
        <p:grpSpPr>
          <a:xfrm>
            <a:off x="3198069" y="4734869"/>
            <a:ext cx="865632" cy="860619"/>
            <a:chOff x="3322461" y="4708785"/>
            <a:chExt cx="865632" cy="860619"/>
          </a:xfrm>
        </p:grpSpPr>
        <p:sp>
          <p:nvSpPr>
            <p:cNvPr id="58" name="Freeform 166"/>
            <p:cNvSpPr>
              <a:spLocks/>
            </p:cNvSpPr>
            <p:nvPr/>
          </p:nvSpPr>
          <p:spPr bwMode="auto">
            <a:xfrm>
              <a:off x="3322461" y="4708785"/>
              <a:ext cx="865632" cy="860619"/>
            </a:xfrm>
            <a:custGeom>
              <a:avLst/>
              <a:gdLst>
                <a:gd name="T0" fmla="*/ 1710 w 3172"/>
                <a:gd name="T1" fmla="*/ 167 h 3167"/>
                <a:gd name="T2" fmla="*/ 1864 w 3172"/>
                <a:gd name="T3" fmla="*/ 86 h 3167"/>
                <a:gd name="T4" fmla="*/ 2062 w 3172"/>
                <a:gd name="T5" fmla="*/ 78 h 3167"/>
                <a:gd name="T6" fmla="*/ 2104 w 3172"/>
                <a:gd name="T7" fmla="*/ 259 h 3167"/>
                <a:gd name="T8" fmla="*/ 2314 w 3172"/>
                <a:gd name="T9" fmla="*/ 295 h 3167"/>
                <a:gd name="T10" fmla="*/ 2573 w 3172"/>
                <a:gd name="T11" fmla="*/ 355 h 3167"/>
                <a:gd name="T12" fmla="*/ 2502 w 3172"/>
                <a:gd name="T13" fmla="*/ 499 h 3167"/>
                <a:gd name="T14" fmla="*/ 2590 w 3172"/>
                <a:gd name="T15" fmla="*/ 593 h 3167"/>
                <a:gd name="T16" fmla="*/ 2669 w 3172"/>
                <a:gd name="T17" fmla="*/ 633 h 3167"/>
                <a:gd name="T18" fmla="*/ 2756 w 3172"/>
                <a:gd name="T19" fmla="*/ 539 h 3167"/>
                <a:gd name="T20" fmla="*/ 2882 w 3172"/>
                <a:gd name="T21" fmla="*/ 679 h 3167"/>
                <a:gd name="T22" fmla="*/ 2845 w 3172"/>
                <a:gd name="T23" fmla="*/ 797 h 3167"/>
                <a:gd name="T24" fmla="*/ 2852 w 3172"/>
                <a:gd name="T25" fmla="*/ 951 h 3167"/>
                <a:gd name="T26" fmla="*/ 2996 w 3172"/>
                <a:gd name="T27" fmla="*/ 989 h 3167"/>
                <a:gd name="T28" fmla="*/ 3083 w 3172"/>
                <a:gd name="T29" fmla="*/ 1234 h 3167"/>
                <a:gd name="T30" fmla="*/ 2985 w 3172"/>
                <a:gd name="T31" fmla="*/ 1385 h 3167"/>
                <a:gd name="T32" fmla="*/ 3090 w 3172"/>
                <a:gd name="T33" fmla="*/ 1480 h 3167"/>
                <a:gd name="T34" fmla="*/ 3170 w 3172"/>
                <a:gd name="T35" fmla="*/ 1626 h 3167"/>
                <a:gd name="T36" fmla="*/ 3077 w 3172"/>
                <a:gd name="T37" fmla="*/ 1734 h 3167"/>
                <a:gd name="T38" fmla="*/ 2961 w 3172"/>
                <a:gd name="T39" fmla="*/ 1895 h 3167"/>
                <a:gd name="T40" fmla="*/ 3083 w 3172"/>
                <a:gd name="T41" fmla="*/ 2097 h 3167"/>
                <a:gd name="T42" fmla="*/ 2902 w 3172"/>
                <a:gd name="T43" fmla="*/ 2185 h 3167"/>
                <a:gd name="T44" fmla="*/ 2801 w 3172"/>
                <a:gd name="T45" fmla="*/ 2397 h 3167"/>
                <a:gd name="T46" fmla="*/ 2713 w 3172"/>
                <a:gd name="T47" fmla="*/ 2654 h 3167"/>
                <a:gd name="T48" fmla="*/ 2583 w 3172"/>
                <a:gd name="T49" fmla="*/ 2579 h 3167"/>
                <a:gd name="T50" fmla="*/ 2465 w 3172"/>
                <a:gd name="T51" fmla="*/ 2739 h 3167"/>
                <a:gd name="T52" fmla="*/ 2430 w 3172"/>
                <a:gd name="T53" fmla="*/ 2920 h 3167"/>
                <a:gd name="T54" fmla="*/ 2240 w 3172"/>
                <a:gd name="T55" fmla="*/ 2834 h 3167"/>
                <a:gd name="T56" fmla="*/ 2038 w 3172"/>
                <a:gd name="T57" fmla="*/ 2942 h 3167"/>
                <a:gd name="T58" fmla="*/ 1999 w 3172"/>
                <a:gd name="T59" fmla="*/ 3109 h 3167"/>
                <a:gd name="T60" fmla="*/ 1804 w 3172"/>
                <a:gd name="T61" fmla="*/ 2983 h 3167"/>
                <a:gd name="T62" fmla="*/ 1575 w 3172"/>
                <a:gd name="T63" fmla="*/ 2995 h 3167"/>
                <a:gd name="T64" fmla="*/ 1562 w 3172"/>
                <a:gd name="T65" fmla="*/ 3167 h 3167"/>
                <a:gd name="T66" fmla="*/ 1321 w 3172"/>
                <a:gd name="T67" fmla="*/ 3044 h 3167"/>
                <a:gd name="T68" fmla="*/ 1191 w 3172"/>
                <a:gd name="T69" fmla="*/ 2942 h 3167"/>
                <a:gd name="T70" fmla="*/ 1080 w 3172"/>
                <a:gd name="T71" fmla="*/ 3012 h 3167"/>
                <a:gd name="T72" fmla="*/ 816 w 3172"/>
                <a:gd name="T73" fmla="*/ 2972 h 3167"/>
                <a:gd name="T74" fmla="*/ 858 w 3172"/>
                <a:gd name="T75" fmla="*/ 2798 h 3167"/>
                <a:gd name="T76" fmla="*/ 713 w 3172"/>
                <a:gd name="T77" fmla="*/ 2696 h 3167"/>
                <a:gd name="T78" fmla="*/ 458 w 3172"/>
                <a:gd name="T79" fmla="*/ 2698 h 3167"/>
                <a:gd name="T80" fmla="*/ 529 w 3172"/>
                <a:gd name="T81" fmla="*/ 2536 h 3167"/>
                <a:gd name="T82" fmla="*/ 333 w 3172"/>
                <a:gd name="T83" fmla="*/ 2392 h 3167"/>
                <a:gd name="T84" fmla="*/ 127 w 3172"/>
                <a:gd name="T85" fmla="*/ 2215 h 3167"/>
                <a:gd name="T86" fmla="*/ 234 w 3172"/>
                <a:gd name="T87" fmla="*/ 2044 h 3167"/>
                <a:gd name="T88" fmla="*/ 75 w 3172"/>
                <a:gd name="T89" fmla="*/ 1958 h 3167"/>
                <a:gd name="T90" fmla="*/ 8 w 3172"/>
                <a:gd name="T91" fmla="*/ 1751 h 3167"/>
                <a:gd name="T92" fmla="*/ 162 w 3172"/>
                <a:gd name="T93" fmla="*/ 1686 h 3167"/>
                <a:gd name="T94" fmla="*/ 11 w 3172"/>
                <a:gd name="T95" fmla="*/ 1396 h 3167"/>
                <a:gd name="T96" fmla="*/ 122 w 3172"/>
                <a:gd name="T97" fmla="*/ 1204 h 3167"/>
                <a:gd name="T98" fmla="*/ 234 w 3172"/>
                <a:gd name="T99" fmla="*/ 1117 h 3167"/>
                <a:gd name="T100" fmla="*/ 204 w 3172"/>
                <a:gd name="T101" fmla="*/ 975 h 3167"/>
                <a:gd name="T102" fmla="*/ 199 w 3172"/>
                <a:gd name="T103" fmla="*/ 814 h 3167"/>
                <a:gd name="T104" fmla="*/ 343 w 3172"/>
                <a:gd name="T105" fmla="*/ 767 h 3167"/>
                <a:gd name="T106" fmla="*/ 487 w 3172"/>
                <a:gd name="T107" fmla="*/ 573 h 3167"/>
                <a:gd name="T108" fmla="*/ 501 w 3172"/>
                <a:gd name="T109" fmla="*/ 428 h 3167"/>
                <a:gd name="T110" fmla="*/ 660 w 3172"/>
                <a:gd name="T111" fmla="*/ 386 h 3167"/>
                <a:gd name="T112" fmla="*/ 840 w 3172"/>
                <a:gd name="T113" fmla="*/ 364 h 3167"/>
                <a:gd name="T114" fmla="*/ 828 w 3172"/>
                <a:gd name="T115" fmla="*/ 206 h 3167"/>
                <a:gd name="T116" fmla="*/ 1087 w 3172"/>
                <a:gd name="T117" fmla="*/ 133 h 3167"/>
                <a:gd name="T118" fmla="*/ 1201 w 3172"/>
                <a:gd name="T119" fmla="*/ 213 h 3167"/>
                <a:gd name="T120" fmla="*/ 1333 w 3172"/>
                <a:gd name="T121" fmla="*/ 104 h 3167"/>
                <a:gd name="T122" fmla="*/ 1490 w 3172"/>
                <a:gd name="T123" fmla="*/ 3 h 3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72" h="3167">
                  <a:moveTo>
                    <a:pt x="1524" y="0"/>
                  </a:moveTo>
                  <a:lnTo>
                    <a:pt x="1557" y="0"/>
                  </a:lnTo>
                  <a:lnTo>
                    <a:pt x="1590" y="4"/>
                  </a:lnTo>
                  <a:lnTo>
                    <a:pt x="1621" y="11"/>
                  </a:lnTo>
                  <a:lnTo>
                    <a:pt x="1621" y="149"/>
                  </a:lnTo>
                  <a:lnTo>
                    <a:pt x="1648" y="157"/>
                  </a:lnTo>
                  <a:lnTo>
                    <a:pt x="1679" y="163"/>
                  </a:lnTo>
                  <a:lnTo>
                    <a:pt x="1710" y="167"/>
                  </a:lnTo>
                  <a:lnTo>
                    <a:pt x="1743" y="170"/>
                  </a:lnTo>
                  <a:lnTo>
                    <a:pt x="1776" y="174"/>
                  </a:lnTo>
                  <a:lnTo>
                    <a:pt x="1809" y="178"/>
                  </a:lnTo>
                  <a:lnTo>
                    <a:pt x="1838" y="183"/>
                  </a:lnTo>
                  <a:lnTo>
                    <a:pt x="1848" y="162"/>
                  </a:lnTo>
                  <a:lnTo>
                    <a:pt x="1854" y="138"/>
                  </a:lnTo>
                  <a:lnTo>
                    <a:pt x="1859" y="112"/>
                  </a:lnTo>
                  <a:lnTo>
                    <a:pt x="1864" y="86"/>
                  </a:lnTo>
                  <a:lnTo>
                    <a:pt x="1868" y="60"/>
                  </a:lnTo>
                  <a:lnTo>
                    <a:pt x="1873" y="34"/>
                  </a:lnTo>
                  <a:lnTo>
                    <a:pt x="1909" y="36"/>
                  </a:lnTo>
                  <a:lnTo>
                    <a:pt x="1943" y="42"/>
                  </a:lnTo>
                  <a:lnTo>
                    <a:pt x="1974" y="49"/>
                  </a:lnTo>
                  <a:lnTo>
                    <a:pt x="2004" y="59"/>
                  </a:lnTo>
                  <a:lnTo>
                    <a:pt x="2034" y="68"/>
                  </a:lnTo>
                  <a:lnTo>
                    <a:pt x="2062" y="78"/>
                  </a:lnTo>
                  <a:lnTo>
                    <a:pt x="2093" y="85"/>
                  </a:lnTo>
                  <a:lnTo>
                    <a:pt x="2126" y="91"/>
                  </a:lnTo>
                  <a:lnTo>
                    <a:pt x="2120" y="125"/>
                  </a:lnTo>
                  <a:lnTo>
                    <a:pt x="2112" y="156"/>
                  </a:lnTo>
                  <a:lnTo>
                    <a:pt x="2101" y="184"/>
                  </a:lnTo>
                  <a:lnTo>
                    <a:pt x="2091" y="213"/>
                  </a:lnTo>
                  <a:lnTo>
                    <a:pt x="2080" y="241"/>
                  </a:lnTo>
                  <a:lnTo>
                    <a:pt x="2104" y="259"/>
                  </a:lnTo>
                  <a:lnTo>
                    <a:pt x="2132" y="274"/>
                  </a:lnTo>
                  <a:lnTo>
                    <a:pt x="2161" y="288"/>
                  </a:lnTo>
                  <a:lnTo>
                    <a:pt x="2191" y="300"/>
                  </a:lnTo>
                  <a:lnTo>
                    <a:pt x="2221" y="313"/>
                  </a:lnTo>
                  <a:lnTo>
                    <a:pt x="2249" y="328"/>
                  </a:lnTo>
                  <a:lnTo>
                    <a:pt x="2275" y="345"/>
                  </a:lnTo>
                  <a:lnTo>
                    <a:pt x="2296" y="320"/>
                  </a:lnTo>
                  <a:lnTo>
                    <a:pt x="2314" y="295"/>
                  </a:lnTo>
                  <a:lnTo>
                    <a:pt x="2329" y="266"/>
                  </a:lnTo>
                  <a:lnTo>
                    <a:pt x="2343" y="237"/>
                  </a:lnTo>
                  <a:lnTo>
                    <a:pt x="2356" y="206"/>
                  </a:lnTo>
                  <a:lnTo>
                    <a:pt x="2404" y="231"/>
                  </a:lnTo>
                  <a:lnTo>
                    <a:pt x="2451" y="258"/>
                  </a:lnTo>
                  <a:lnTo>
                    <a:pt x="2494" y="288"/>
                  </a:lnTo>
                  <a:lnTo>
                    <a:pt x="2535" y="320"/>
                  </a:lnTo>
                  <a:lnTo>
                    <a:pt x="2573" y="355"/>
                  </a:lnTo>
                  <a:lnTo>
                    <a:pt x="2564" y="377"/>
                  </a:lnTo>
                  <a:lnTo>
                    <a:pt x="2552" y="396"/>
                  </a:lnTo>
                  <a:lnTo>
                    <a:pt x="2539" y="413"/>
                  </a:lnTo>
                  <a:lnTo>
                    <a:pt x="2524" y="430"/>
                  </a:lnTo>
                  <a:lnTo>
                    <a:pt x="2509" y="447"/>
                  </a:lnTo>
                  <a:lnTo>
                    <a:pt x="2494" y="464"/>
                  </a:lnTo>
                  <a:lnTo>
                    <a:pt x="2481" y="482"/>
                  </a:lnTo>
                  <a:lnTo>
                    <a:pt x="2502" y="499"/>
                  </a:lnTo>
                  <a:lnTo>
                    <a:pt x="2517" y="513"/>
                  </a:lnTo>
                  <a:lnTo>
                    <a:pt x="2531" y="529"/>
                  </a:lnTo>
                  <a:lnTo>
                    <a:pt x="2546" y="545"/>
                  </a:lnTo>
                  <a:lnTo>
                    <a:pt x="2562" y="562"/>
                  </a:lnTo>
                  <a:lnTo>
                    <a:pt x="2566" y="565"/>
                  </a:lnTo>
                  <a:lnTo>
                    <a:pt x="2572" y="573"/>
                  </a:lnTo>
                  <a:lnTo>
                    <a:pt x="2581" y="582"/>
                  </a:lnTo>
                  <a:lnTo>
                    <a:pt x="2590" y="593"/>
                  </a:lnTo>
                  <a:lnTo>
                    <a:pt x="2601" y="604"/>
                  </a:lnTo>
                  <a:lnTo>
                    <a:pt x="2612" y="616"/>
                  </a:lnTo>
                  <a:lnTo>
                    <a:pt x="2622" y="626"/>
                  </a:lnTo>
                  <a:lnTo>
                    <a:pt x="2631" y="635"/>
                  </a:lnTo>
                  <a:lnTo>
                    <a:pt x="2638" y="640"/>
                  </a:lnTo>
                  <a:lnTo>
                    <a:pt x="2642" y="642"/>
                  </a:lnTo>
                  <a:lnTo>
                    <a:pt x="2656" y="640"/>
                  </a:lnTo>
                  <a:lnTo>
                    <a:pt x="2669" y="633"/>
                  </a:lnTo>
                  <a:lnTo>
                    <a:pt x="2681" y="621"/>
                  </a:lnTo>
                  <a:lnTo>
                    <a:pt x="2692" y="607"/>
                  </a:lnTo>
                  <a:lnTo>
                    <a:pt x="2703" y="592"/>
                  </a:lnTo>
                  <a:lnTo>
                    <a:pt x="2714" y="577"/>
                  </a:lnTo>
                  <a:lnTo>
                    <a:pt x="2725" y="562"/>
                  </a:lnTo>
                  <a:lnTo>
                    <a:pt x="2735" y="550"/>
                  </a:lnTo>
                  <a:lnTo>
                    <a:pt x="2746" y="542"/>
                  </a:lnTo>
                  <a:lnTo>
                    <a:pt x="2756" y="539"/>
                  </a:lnTo>
                  <a:lnTo>
                    <a:pt x="2772" y="543"/>
                  </a:lnTo>
                  <a:lnTo>
                    <a:pt x="2789" y="552"/>
                  </a:lnTo>
                  <a:lnTo>
                    <a:pt x="2805" y="567"/>
                  </a:lnTo>
                  <a:lnTo>
                    <a:pt x="2821" y="586"/>
                  </a:lnTo>
                  <a:lnTo>
                    <a:pt x="2837" y="608"/>
                  </a:lnTo>
                  <a:lnTo>
                    <a:pt x="2852" y="632"/>
                  </a:lnTo>
                  <a:lnTo>
                    <a:pt x="2867" y="656"/>
                  </a:lnTo>
                  <a:lnTo>
                    <a:pt x="2882" y="679"/>
                  </a:lnTo>
                  <a:lnTo>
                    <a:pt x="2895" y="700"/>
                  </a:lnTo>
                  <a:lnTo>
                    <a:pt x="2907" y="719"/>
                  </a:lnTo>
                  <a:lnTo>
                    <a:pt x="2918" y="734"/>
                  </a:lnTo>
                  <a:lnTo>
                    <a:pt x="2908" y="751"/>
                  </a:lnTo>
                  <a:lnTo>
                    <a:pt x="2895" y="766"/>
                  </a:lnTo>
                  <a:lnTo>
                    <a:pt x="2880" y="777"/>
                  </a:lnTo>
                  <a:lnTo>
                    <a:pt x="2863" y="788"/>
                  </a:lnTo>
                  <a:lnTo>
                    <a:pt x="2845" y="797"/>
                  </a:lnTo>
                  <a:lnTo>
                    <a:pt x="2827" y="807"/>
                  </a:lnTo>
                  <a:lnTo>
                    <a:pt x="2809" y="816"/>
                  </a:lnTo>
                  <a:lnTo>
                    <a:pt x="2791" y="826"/>
                  </a:lnTo>
                  <a:lnTo>
                    <a:pt x="2801" y="854"/>
                  </a:lnTo>
                  <a:lnTo>
                    <a:pt x="2812" y="880"/>
                  </a:lnTo>
                  <a:lnTo>
                    <a:pt x="2826" y="904"/>
                  </a:lnTo>
                  <a:lnTo>
                    <a:pt x="2839" y="927"/>
                  </a:lnTo>
                  <a:lnTo>
                    <a:pt x="2852" y="951"/>
                  </a:lnTo>
                  <a:lnTo>
                    <a:pt x="2865" y="976"/>
                  </a:lnTo>
                  <a:lnTo>
                    <a:pt x="2876" y="1003"/>
                  </a:lnTo>
                  <a:lnTo>
                    <a:pt x="2883" y="1033"/>
                  </a:lnTo>
                  <a:lnTo>
                    <a:pt x="2909" y="1026"/>
                  </a:lnTo>
                  <a:lnTo>
                    <a:pt x="2932" y="1019"/>
                  </a:lnTo>
                  <a:lnTo>
                    <a:pt x="2954" y="1008"/>
                  </a:lnTo>
                  <a:lnTo>
                    <a:pt x="2975" y="999"/>
                  </a:lnTo>
                  <a:lnTo>
                    <a:pt x="2996" y="989"/>
                  </a:lnTo>
                  <a:lnTo>
                    <a:pt x="3019" y="981"/>
                  </a:lnTo>
                  <a:lnTo>
                    <a:pt x="3045" y="976"/>
                  </a:lnTo>
                  <a:lnTo>
                    <a:pt x="3065" y="1022"/>
                  </a:lnTo>
                  <a:lnTo>
                    <a:pt x="3083" y="1070"/>
                  </a:lnTo>
                  <a:lnTo>
                    <a:pt x="3100" y="1120"/>
                  </a:lnTo>
                  <a:lnTo>
                    <a:pt x="3113" y="1172"/>
                  </a:lnTo>
                  <a:lnTo>
                    <a:pt x="3125" y="1228"/>
                  </a:lnTo>
                  <a:lnTo>
                    <a:pt x="3083" y="1234"/>
                  </a:lnTo>
                  <a:lnTo>
                    <a:pt x="3043" y="1243"/>
                  </a:lnTo>
                  <a:lnTo>
                    <a:pt x="3003" y="1252"/>
                  </a:lnTo>
                  <a:lnTo>
                    <a:pt x="2964" y="1262"/>
                  </a:lnTo>
                  <a:lnTo>
                    <a:pt x="2966" y="1288"/>
                  </a:lnTo>
                  <a:lnTo>
                    <a:pt x="2971" y="1312"/>
                  </a:lnTo>
                  <a:lnTo>
                    <a:pt x="2976" y="1337"/>
                  </a:lnTo>
                  <a:lnTo>
                    <a:pt x="2980" y="1361"/>
                  </a:lnTo>
                  <a:lnTo>
                    <a:pt x="2985" y="1385"/>
                  </a:lnTo>
                  <a:lnTo>
                    <a:pt x="2988" y="1411"/>
                  </a:lnTo>
                  <a:lnTo>
                    <a:pt x="2989" y="1438"/>
                  </a:lnTo>
                  <a:lnTo>
                    <a:pt x="2987" y="1469"/>
                  </a:lnTo>
                  <a:lnTo>
                    <a:pt x="3002" y="1475"/>
                  </a:lnTo>
                  <a:lnTo>
                    <a:pt x="3021" y="1479"/>
                  </a:lnTo>
                  <a:lnTo>
                    <a:pt x="3044" y="1481"/>
                  </a:lnTo>
                  <a:lnTo>
                    <a:pt x="3066" y="1481"/>
                  </a:lnTo>
                  <a:lnTo>
                    <a:pt x="3090" y="1480"/>
                  </a:lnTo>
                  <a:lnTo>
                    <a:pt x="3114" y="1479"/>
                  </a:lnTo>
                  <a:lnTo>
                    <a:pt x="3138" y="1479"/>
                  </a:lnTo>
                  <a:lnTo>
                    <a:pt x="3159" y="1480"/>
                  </a:lnTo>
                  <a:lnTo>
                    <a:pt x="3166" y="1506"/>
                  </a:lnTo>
                  <a:lnTo>
                    <a:pt x="3171" y="1534"/>
                  </a:lnTo>
                  <a:lnTo>
                    <a:pt x="3172" y="1564"/>
                  </a:lnTo>
                  <a:lnTo>
                    <a:pt x="3172" y="1594"/>
                  </a:lnTo>
                  <a:lnTo>
                    <a:pt x="3170" y="1626"/>
                  </a:lnTo>
                  <a:lnTo>
                    <a:pt x="3168" y="1658"/>
                  </a:lnTo>
                  <a:lnTo>
                    <a:pt x="3165" y="1688"/>
                  </a:lnTo>
                  <a:lnTo>
                    <a:pt x="3162" y="1717"/>
                  </a:lnTo>
                  <a:lnTo>
                    <a:pt x="3159" y="1744"/>
                  </a:lnTo>
                  <a:lnTo>
                    <a:pt x="3142" y="1739"/>
                  </a:lnTo>
                  <a:lnTo>
                    <a:pt x="3122" y="1736"/>
                  </a:lnTo>
                  <a:lnTo>
                    <a:pt x="3100" y="1735"/>
                  </a:lnTo>
                  <a:lnTo>
                    <a:pt x="3077" y="1734"/>
                  </a:lnTo>
                  <a:lnTo>
                    <a:pt x="3055" y="1734"/>
                  </a:lnTo>
                  <a:lnTo>
                    <a:pt x="3034" y="1731"/>
                  </a:lnTo>
                  <a:lnTo>
                    <a:pt x="3015" y="1727"/>
                  </a:lnTo>
                  <a:lnTo>
                    <a:pt x="2998" y="1721"/>
                  </a:lnTo>
                  <a:lnTo>
                    <a:pt x="2987" y="1762"/>
                  </a:lnTo>
                  <a:lnTo>
                    <a:pt x="2977" y="1805"/>
                  </a:lnTo>
                  <a:lnTo>
                    <a:pt x="2970" y="1850"/>
                  </a:lnTo>
                  <a:lnTo>
                    <a:pt x="2961" y="1895"/>
                  </a:lnTo>
                  <a:lnTo>
                    <a:pt x="2953" y="1939"/>
                  </a:lnTo>
                  <a:lnTo>
                    <a:pt x="2988" y="1956"/>
                  </a:lnTo>
                  <a:lnTo>
                    <a:pt x="3026" y="1970"/>
                  </a:lnTo>
                  <a:lnTo>
                    <a:pt x="3068" y="1979"/>
                  </a:lnTo>
                  <a:lnTo>
                    <a:pt x="3113" y="1985"/>
                  </a:lnTo>
                  <a:lnTo>
                    <a:pt x="3106" y="2025"/>
                  </a:lnTo>
                  <a:lnTo>
                    <a:pt x="3095" y="2062"/>
                  </a:lnTo>
                  <a:lnTo>
                    <a:pt x="3083" y="2097"/>
                  </a:lnTo>
                  <a:lnTo>
                    <a:pt x="3070" y="2131"/>
                  </a:lnTo>
                  <a:lnTo>
                    <a:pt x="3056" y="2166"/>
                  </a:lnTo>
                  <a:lnTo>
                    <a:pt x="3044" y="2201"/>
                  </a:lnTo>
                  <a:lnTo>
                    <a:pt x="3033" y="2237"/>
                  </a:lnTo>
                  <a:lnTo>
                    <a:pt x="2997" y="2227"/>
                  </a:lnTo>
                  <a:lnTo>
                    <a:pt x="2963" y="2216"/>
                  </a:lnTo>
                  <a:lnTo>
                    <a:pt x="2932" y="2201"/>
                  </a:lnTo>
                  <a:lnTo>
                    <a:pt x="2902" y="2185"/>
                  </a:lnTo>
                  <a:lnTo>
                    <a:pt x="2872" y="2168"/>
                  </a:lnTo>
                  <a:lnTo>
                    <a:pt x="2852" y="2200"/>
                  </a:lnTo>
                  <a:lnTo>
                    <a:pt x="2833" y="2233"/>
                  </a:lnTo>
                  <a:lnTo>
                    <a:pt x="2816" y="2268"/>
                  </a:lnTo>
                  <a:lnTo>
                    <a:pt x="2799" y="2301"/>
                  </a:lnTo>
                  <a:lnTo>
                    <a:pt x="2778" y="2334"/>
                  </a:lnTo>
                  <a:lnTo>
                    <a:pt x="2756" y="2364"/>
                  </a:lnTo>
                  <a:lnTo>
                    <a:pt x="2801" y="2397"/>
                  </a:lnTo>
                  <a:lnTo>
                    <a:pt x="2846" y="2427"/>
                  </a:lnTo>
                  <a:lnTo>
                    <a:pt x="2895" y="2455"/>
                  </a:lnTo>
                  <a:lnTo>
                    <a:pt x="2870" y="2504"/>
                  </a:lnTo>
                  <a:lnTo>
                    <a:pt x="2842" y="2548"/>
                  </a:lnTo>
                  <a:lnTo>
                    <a:pt x="2809" y="2588"/>
                  </a:lnTo>
                  <a:lnTo>
                    <a:pt x="2773" y="2626"/>
                  </a:lnTo>
                  <a:lnTo>
                    <a:pt x="2734" y="2661"/>
                  </a:lnTo>
                  <a:lnTo>
                    <a:pt x="2713" y="2654"/>
                  </a:lnTo>
                  <a:lnTo>
                    <a:pt x="2696" y="2642"/>
                  </a:lnTo>
                  <a:lnTo>
                    <a:pt x="2681" y="2629"/>
                  </a:lnTo>
                  <a:lnTo>
                    <a:pt x="2668" y="2614"/>
                  </a:lnTo>
                  <a:lnTo>
                    <a:pt x="2654" y="2599"/>
                  </a:lnTo>
                  <a:lnTo>
                    <a:pt x="2640" y="2583"/>
                  </a:lnTo>
                  <a:lnTo>
                    <a:pt x="2625" y="2571"/>
                  </a:lnTo>
                  <a:lnTo>
                    <a:pt x="2607" y="2559"/>
                  </a:lnTo>
                  <a:lnTo>
                    <a:pt x="2583" y="2579"/>
                  </a:lnTo>
                  <a:lnTo>
                    <a:pt x="2561" y="2600"/>
                  </a:lnTo>
                  <a:lnTo>
                    <a:pt x="2539" y="2622"/>
                  </a:lnTo>
                  <a:lnTo>
                    <a:pt x="2515" y="2643"/>
                  </a:lnTo>
                  <a:lnTo>
                    <a:pt x="2491" y="2663"/>
                  </a:lnTo>
                  <a:lnTo>
                    <a:pt x="2465" y="2681"/>
                  </a:lnTo>
                  <a:lnTo>
                    <a:pt x="2435" y="2696"/>
                  </a:lnTo>
                  <a:lnTo>
                    <a:pt x="2449" y="2719"/>
                  </a:lnTo>
                  <a:lnTo>
                    <a:pt x="2465" y="2739"/>
                  </a:lnTo>
                  <a:lnTo>
                    <a:pt x="2482" y="2759"/>
                  </a:lnTo>
                  <a:lnTo>
                    <a:pt x="2498" y="2778"/>
                  </a:lnTo>
                  <a:lnTo>
                    <a:pt x="2514" y="2798"/>
                  </a:lnTo>
                  <a:lnTo>
                    <a:pt x="2528" y="2821"/>
                  </a:lnTo>
                  <a:lnTo>
                    <a:pt x="2539" y="2845"/>
                  </a:lnTo>
                  <a:lnTo>
                    <a:pt x="2503" y="2870"/>
                  </a:lnTo>
                  <a:lnTo>
                    <a:pt x="2467" y="2896"/>
                  </a:lnTo>
                  <a:lnTo>
                    <a:pt x="2430" y="2920"/>
                  </a:lnTo>
                  <a:lnTo>
                    <a:pt x="2392" y="2943"/>
                  </a:lnTo>
                  <a:lnTo>
                    <a:pt x="2353" y="2965"/>
                  </a:lnTo>
                  <a:lnTo>
                    <a:pt x="2309" y="2983"/>
                  </a:lnTo>
                  <a:lnTo>
                    <a:pt x="2299" y="2950"/>
                  </a:lnTo>
                  <a:lnTo>
                    <a:pt x="2285" y="2921"/>
                  </a:lnTo>
                  <a:lnTo>
                    <a:pt x="2269" y="2892"/>
                  </a:lnTo>
                  <a:lnTo>
                    <a:pt x="2254" y="2864"/>
                  </a:lnTo>
                  <a:lnTo>
                    <a:pt x="2240" y="2834"/>
                  </a:lnTo>
                  <a:lnTo>
                    <a:pt x="2209" y="2844"/>
                  </a:lnTo>
                  <a:lnTo>
                    <a:pt x="2180" y="2857"/>
                  </a:lnTo>
                  <a:lnTo>
                    <a:pt x="2153" y="2870"/>
                  </a:lnTo>
                  <a:lnTo>
                    <a:pt x="2126" y="2884"/>
                  </a:lnTo>
                  <a:lnTo>
                    <a:pt x="2097" y="2896"/>
                  </a:lnTo>
                  <a:lnTo>
                    <a:pt x="2067" y="2907"/>
                  </a:lnTo>
                  <a:lnTo>
                    <a:pt x="2034" y="2915"/>
                  </a:lnTo>
                  <a:lnTo>
                    <a:pt x="2038" y="2942"/>
                  </a:lnTo>
                  <a:lnTo>
                    <a:pt x="2044" y="2966"/>
                  </a:lnTo>
                  <a:lnTo>
                    <a:pt x="2053" y="2990"/>
                  </a:lnTo>
                  <a:lnTo>
                    <a:pt x="2061" y="3012"/>
                  </a:lnTo>
                  <a:lnTo>
                    <a:pt x="2070" y="3035"/>
                  </a:lnTo>
                  <a:lnTo>
                    <a:pt x="2076" y="3059"/>
                  </a:lnTo>
                  <a:lnTo>
                    <a:pt x="2080" y="3087"/>
                  </a:lnTo>
                  <a:lnTo>
                    <a:pt x="2040" y="3097"/>
                  </a:lnTo>
                  <a:lnTo>
                    <a:pt x="1999" y="3109"/>
                  </a:lnTo>
                  <a:lnTo>
                    <a:pt x="1959" y="3120"/>
                  </a:lnTo>
                  <a:lnTo>
                    <a:pt x="1916" y="3130"/>
                  </a:lnTo>
                  <a:lnTo>
                    <a:pt x="1873" y="3138"/>
                  </a:lnTo>
                  <a:lnTo>
                    <a:pt x="1827" y="3144"/>
                  </a:lnTo>
                  <a:lnTo>
                    <a:pt x="1817" y="3108"/>
                  </a:lnTo>
                  <a:lnTo>
                    <a:pt x="1811" y="3069"/>
                  </a:lnTo>
                  <a:lnTo>
                    <a:pt x="1806" y="3026"/>
                  </a:lnTo>
                  <a:lnTo>
                    <a:pt x="1804" y="2983"/>
                  </a:lnTo>
                  <a:lnTo>
                    <a:pt x="1773" y="2982"/>
                  </a:lnTo>
                  <a:lnTo>
                    <a:pt x="1743" y="2983"/>
                  </a:lnTo>
                  <a:lnTo>
                    <a:pt x="1716" y="2985"/>
                  </a:lnTo>
                  <a:lnTo>
                    <a:pt x="1689" y="2988"/>
                  </a:lnTo>
                  <a:lnTo>
                    <a:pt x="1663" y="2993"/>
                  </a:lnTo>
                  <a:lnTo>
                    <a:pt x="1635" y="2995"/>
                  </a:lnTo>
                  <a:lnTo>
                    <a:pt x="1606" y="2996"/>
                  </a:lnTo>
                  <a:lnTo>
                    <a:pt x="1575" y="2995"/>
                  </a:lnTo>
                  <a:lnTo>
                    <a:pt x="1573" y="3017"/>
                  </a:lnTo>
                  <a:lnTo>
                    <a:pt x="1574" y="3040"/>
                  </a:lnTo>
                  <a:lnTo>
                    <a:pt x="1574" y="3063"/>
                  </a:lnTo>
                  <a:lnTo>
                    <a:pt x="1575" y="3088"/>
                  </a:lnTo>
                  <a:lnTo>
                    <a:pt x="1575" y="3111"/>
                  </a:lnTo>
                  <a:lnTo>
                    <a:pt x="1574" y="3132"/>
                  </a:lnTo>
                  <a:lnTo>
                    <a:pt x="1570" y="3151"/>
                  </a:lnTo>
                  <a:lnTo>
                    <a:pt x="1562" y="3167"/>
                  </a:lnTo>
                  <a:lnTo>
                    <a:pt x="1510" y="3165"/>
                  </a:lnTo>
                  <a:lnTo>
                    <a:pt x="1459" y="3159"/>
                  </a:lnTo>
                  <a:lnTo>
                    <a:pt x="1410" y="3153"/>
                  </a:lnTo>
                  <a:lnTo>
                    <a:pt x="1361" y="3148"/>
                  </a:lnTo>
                  <a:lnTo>
                    <a:pt x="1310" y="3144"/>
                  </a:lnTo>
                  <a:lnTo>
                    <a:pt x="1311" y="3108"/>
                  </a:lnTo>
                  <a:lnTo>
                    <a:pt x="1315" y="3075"/>
                  </a:lnTo>
                  <a:lnTo>
                    <a:pt x="1321" y="3044"/>
                  </a:lnTo>
                  <a:lnTo>
                    <a:pt x="1327" y="3014"/>
                  </a:lnTo>
                  <a:lnTo>
                    <a:pt x="1333" y="2983"/>
                  </a:lnTo>
                  <a:lnTo>
                    <a:pt x="1313" y="2973"/>
                  </a:lnTo>
                  <a:lnTo>
                    <a:pt x="1291" y="2964"/>
                  </a:lnTo>
                  <a:lnTo>
                    <a:pt x="1267" y="2959"/>
                  </a:lnTo>
                  <a:lnTo>
                    <a:pt x="1240" y="2954"/>
                  </a:lnTo>
                  <a:lnTo>
                    <a:pt x="1215" y="2948"/>
                  </a:lnTo>
                  <a:lnTo>
                    <a:pt x="1191" y="2942"/>
                  </a:lnTo>
                  <a:lnTo>
                    <a:pt x="1166" y="2936"/>
                  </a:lnTo>
                  <a:lnTo>
                    <a:pt x="1145" y="2926"/>
                  </a:lnTo>
                  <a:lnTo>
                    <a:pt x="1127" y="2915"/>
                  </a:lnTo>
                  <a:lnTo>
                    <a:pt x="1113" y="2930"/>
                  </a:lnTo>
                  <a:lnTo>
                    <a:pt x="1103" y="2948"/>
                  </a:lnTo>
                  <a:lnTo>
                    <a:pt x="1094" y="2968"/>
                  </a:lnTo>
                  <a:lnTo>
                    <a:pt x="1087" y="2990"/>
                  </a:lnTo>
                  <a:lnTo>
                    <a:pt x="1080" y="3012"/>
                  </a:lnTo>
                  <a:lnTo>
                    <a:pt x="1073" y="3034"/>
                  </a:lnTo>
                  <a:lnTo>
                    <a:pt x="1066" y="3055"/>
                  </a:lnTo>
                  <a:lnTo>
                    <a:pt x="1057" y="3075"/>
                  </a:lnTo>
                  <a:lnTo>
                    <a:pt x="1007" y="3057"/>
                  </a:lnTo>
                  <a:lnTo>
                    <a:pt x="958" y="3037"/>
                  </a:lnTo>
                  <a:lnTo>
                    <a:pt x="911" y="3015"/>
                  </a:lnTo>
                  <a:lnTo>
                    <a:pt x="863" y="2993"/>
                  </a:lnTo>
                  <a:lnTo>
                    <a:pt x="816" y="2972"/>
                  </a:lnTo>
                  <a:lnTo>
                    <a:pt x="824" y="2946"/>
                  </a:lnTo>
                  <a:lnTo>
                    <a:pt x="836" y="2923"/>
                  </a:lnTo>
                  <a:lnTo>
                    <a:pt x="849" y="2901"/>
                  </a:lnTo>
                  <a:lnTo>
                    <a:pt x="862" y="2880"/>
                  </a:lnTo>
                  <a:lnTo>
                    <a:pt x="875" y="2858"/>
                  </a:lnTo>
                  <a:lnTo>
                    <a:pt x="885" y="2834"/>
                  </a:lnTo>
                  <a:lnTo>
                    <a:pt x="873" y="2815"/>
                  </a:lnTo>
                  <a:lnTo>
                    <a:pt x="858" y="2798"/>
                  </a:lnTo>
                  <a:lnTo>
                    <a:pt x="841" y="2785"/>
                  </a:lnTo>
                  <a:lnTo>
                    <a:pt x="822" y="2773"/>
                  </a:lnTo>
                  <a:lnTo>
                    <a:pt x="802" y="2762"/>
                  </a:lnTo>
                  <a:lnTo>
                    <a:pt x="782" y="2751"/>
                  </a:lnTo>
                  <a:lnTo>
                    <a:pt x="763" y="2739"/>
                  </a:lnTo>
                  <a:lnTo>
                    <a:pt x="744" y="2728"/>
                  </a:lnTo>
                  <a:lnTo>
                    <a:pt x="727" y="2713"/>
                  </a:lnTo>
                  <a:lnTo>
                    <a:pt x="713" y="2696"/>
                  </a:lnTo>
                  <a:lnTo>
                    <a:pt x="688" y="2717"/>
                  </a:lnTo>
                  <a:lnTo>
                    <a:pt x="666" y="2742"/>
                  </a:lnTo>
                  <a:lnTo>
                    <a:pt x="645" y="2767"/>
                  </a:lnTo>
                  <a:lnTo>
                    <a:pt x="627" y="2794"/>
                  </a:lnTo>
                  <a:lnTo>
                    <a:pt x="610" y="2822"/>
                  </a:lnTo>
                  <a:lnTo>
                    <a:pt x="556" y="2784"/>
                  </a:lnTo>
                  <a:lnTo>
                    <a:pt x="506" y="2743"/>
                  </a:lnTo>
                  <a:lnTo>
                    <a:pt x="458" y="2698"/>
                  </a:lnTo>
                  <a:lnTo>
                    <a:pt x="414" y="2651"/>
                  </a:lnTo>
                  <a:lnTo>
                    <a:pt x="427" y="2631"/>
                  </a:lnTo>
                  <a:lnTo>
                    <a:pt x="442" y="2612"/>
                  </a:lnTo>
                  <a:lnTo>
                    <a:pt x="458" y="2596"/>
                  </a:lnTo>
                  <a:lnTo>
                    <a:pt x="476" y="2581"/>
                  </a:lnTo>
                  <a:lnTo>
                    <a:pt x="494" y="2566"/>
                  </a:lnTo>
                  <a:lnTo>
                    <a:pt x="512" y="2552"/>
                  </a:lnTo>
                  <a:lnTo>
                    <a:pt x="529" y="2536"/>
                  </a:lnTo>
                  <a:lnTo>
                    <a:pt x="500" y="2501"/>
                  </a:lnTo>
                  <a:lnTo>
                    <a:pt x="471" y="2465"/>
                  </a:lnTo>
                  <a:lnTo>
                    <a:pt x="443" y="2429"/>
                  </a:lnTo>
                  <a:lnTo>
                    <a:pt x="415" y="2392"/>
                  </a:lnTo>
                  <a:lnTo>
                    <a:pt x="391" y="2352"/>
                  </a:lnTo>
                  <a:lnTo>
                    <a:pt x="371" y="2365"/>
                  </a:lnTo>
                  <a:lnTo>
                    <a:pt x="352" y="2377"/>
                  </a:lnTo>
                  <a:lnTo>
                    <a:pt x="333" y="2392"/>
                  </a:lnTo>
                  <a:lnTo>
                    <a:pt x="313" y="2405"/>
                  </a:lnTo>
                  <a:lnTo>
                    <a:pt x="292" y="2416"/>
                  </a:lnTo>
                  <a:lnTo>
                    <a:pt x="268" y="2426"/>
                  </a:lnTo>
                  <a:lnTo>
                    <a:pt x="242" y="2432"/>
                  </a:lnTo>
                  <a:lnTo>
                    <a:pt x="213" y="2377"/>
                  </a:lnTo>
                  <a:lnTo>
                    <a:pt x="184" y="2325"/>
                  </a:lnTo>
                  <a:lnTo>
                    <a:pt x="154" y="2270"/>
                  </a:lnTo>
                  <a:lnTo>
                    <a:pt x="127" y="2215"/>
                  </a:lnTo>
                  <a:lnTo>
                    <a:pt x="152" y="2196"/>
                  </a:lnTo>
                  <a:lnTo>
                    <a:pt x="181" y="2181"/>
                  </a:lnTo>
                  <a:lnTo>
                    <a:pt x="211" y="2168"/>
                  </a:lnTo>
                  <a:lnTo>
                    <a:pt x="244" y="2157"/>
                  </a:lnTo>
                  <a:lnTo>
                    <a:pt x="277" y="2146"/>
                  </a:lnTo>
                  <a:lnTo>
                    <a:pt x="262" y="2112"/>
                  </a:lnTo>
                  <a:lnTo>
                    <a:pt x="248" y="2079"/>
                  </a:lnTo>
                  <a:lnTo>
                    <a:pt x="234" y="2044"/>
                  </a:lnTo>
                  <a:lnTo>
                    <a:pt x="223" y="2007"/>
                  </a:lnTo>
                  <a:lnTo>
                    <a:pt x="214" y="1969"/>
                  </a:lnTo>
                  <a:lnTo>
                    <a:pt x="208" y="1928"/>
                  </a:lnTo>
                  <a:lnTo>
                    <a:pt x="178" y="1932"/>
                  </a:lnTo>
                  <a:lnTo>
                    <a:pt x="152" y="1937"/>
                  </a:lnTo>
                  <a:lnTo>
                    <a:pt x="127" y="1945"/>
                  </a:lnTo>
                  <a:lnTo>
                    <a:pt x="101" y="1952"/>
                  </a:lnTo>
                  <a:lnTo>
                    <a:pt x="75" y="1958"/>
                  </a:lnTo>
                  <a:lnTo>
                    <a:pt x="46" y="1962"/>
                  </a:lnTo>
                  <a:lnTo>
                    <a:pt x="39" y="1936"/>
                  </a:lnTo>
                  <a:lnTo>
                    <a:pt x="32" y="1908"/>
                  </a:lnTo>
                  <a:lnTo>
                    <a:pt x="25" y="1877"/>
                  </a:lnTo>
                  <a:lnTo>
                    <a:pt x="19" y="1845"/>
                  </a:lnTo>
                  <a:lnTo>
                    <a:pt x="14" y="1813"/>
                  </a:lnTo>
                  <a:lnTo>
                    <a:pt x="11" y="1781"/>
                  </a:lnTo>
                  <a:lnTo>
                    <a:pt x="8" y="1751"/>
                  </a:lnTo>
                  <a:lnTo>
                    <a:pt x="9" y="1723"/>
                  </a:lnTo>
                  <a:lnTo>
                    <a:pt x="12" y="1699"/>
                  </a:lnTo>
                  <a:lnTo>
                    <a:pt x="39" y="1699"/>
                  </a:lnTo>
                  <a:lnTo>
                    <a:pt x="67" y="1699"/>
                  </a:lnTo>
                  <a:lnTo>
                    <a:pt x="93" y="1698"/>
                  </a:lnTo>
                  <a:lnTo>
                    <a:pt x="118" y="1697"/>
                  </a:lnTo>
                  <a:lnTo>
                    <a:pt x="142" y="1692"/>
                  </a:lnTo>
                  <a:lnTo>
                    <a:pt x="162" y="1686"/>
                  </a:lnTo>
                  <a:lnTo>
                    <a:pt x="162" y="1457"/>
                  </a:lnTo>
                  <a:lnTo>
                    <a:pt x="131" y="1458"/>
                  </a:lnTo>
                  <a:lnTo>
                    <a:pt x="103" y="1458"/>
                  </a:lnTo>
                  <a:lnTo>
                    <a:pt x="77" y="1456"/>
                  </a:lnTo>
                  <a:lnTo>
                    <a:pt x="52" y="1453"/>
                  </a:lnTo>
                  <a:lnTo>
                    <a:pt x="26" y="1449"/>
                  </a:lnTo>
                  <a:lnTo>
                    <a:pt x="0" y="1446"/>
                  </a:lnTo>
                  <a:lnTo>
                    <a:pt x="11" y="1396"/>
                  </a:lnTo>
                  <a:lnTo>
                    <a:pt x="18" y="1344"/>
                  </a:lnTo>
                  <a:lnTo>
                    <a:pt x="26" y="1292"/>
                  </a:lnTo>
                  <a:lnTo>
                    <a:pt x="36" y="1242"/>
                  </a:lnTo>
                  <a:lnTo>
                    <a:pt x="46" y="1194"/>
                  </a:lnTo>
                  <a:lnTo>
                    <a:pt x="69" y="1193"/>
                  </a:lnTo>
                  <a:lnTo>
                    <a:pt x="89" y="1195"/>
                  </a:lnTo>
                  <a:lnTo>
                    <a:pt x="106" y="1198"/>
                  </a:lnTo>
                  <a:lnTo>
                    <a:pt x="122" y="1204"/>
                  </a:lnTo>
                  <a:lnTo>
                    <a:pt x="139" y="1209"/>
                  </a:lnTo>
                  <a:lnTo>
                    <a:pt x="156" y="1213"/>
                  </a:lnTo>
                  <a:lnTo>
                    <a:pt x="174" y="1215"/>
                  </a:lnTo>
                  <a:lnTo>
                    <a:pt x="195" y="1216"/>
                  </a:lnTo>
                  <a:lnTo>
                    <a:pt x="208" y="1194"/>
                  </a:lnTo>
                  <a:lnTo>
                    <a:pt x="219" y="1170"/>
                  </a:lnTo>
                  <a:lnTo>
                    <a:pt x="227" y="1144"/>
                  </a:lnTo>
                  <a:lnTo>
                    <a:pt x="234" y="1117"/>
                  </a:lnTo>
                  <a:lnTo>
                    <a:pt x="242" y="1091"/>
                  </a:lnTo>
                  <a:lnTo>
                    <a:pt x="251" y="1065"/>
                  </a:lnTo>
                  <a:lnTo>
                    <a:pt x="262" y="1042"/>
                  </a:lnTo>
                  <a:lnTo>
                    <a:pt x="277" y="1021"/>
                  </a:lnTo>
                  <a:lnTo>
                    <a:pt x="262" y="1005"/>
                  </a:lnTo>
                  <a:lnTo>
                    <a:pt x="245" y="994"/>
                  </a:lnTo>
                  <a:lnTo>
                    <a:pt x="226" y="983"/>
                  </a:lnTo>
                  <a:lnTo>
                    <a:pt x="204" y="975"/>
                  </a:lnTo>
                  <a:lnTo>
                    <a:pt x="183" y="967"/>
                  </a:lnTo>
                  <a:lnTo>
                    <a:pt x="161" y="960"/>
                  </a:lnTo>
                  <a:lnTo>
                    <a:pt x="138" y="953"/>
                  </a:lnTo>
                  <a:lnTo>
                    <a:pt x="146" y="920"/>
                  </a:lnTo>
                  <a:lnTo>
                    <a:pt x="156" y="891"/>
                  </a:lnTo>
                  <a:lnTo>
                    <a:pt x="169" y="864"/>
                  </a:lnTo>
                  <a:lnTo>
                    <a:pt x="183" y="839"/>
                  </a:lnTo>
                  <a:lnTo>
                    <a:pt x="199" y="814"/>
                  </a:lnTo>
                  <a:lnTo>
                    <a:pt x="213" y="790"/>
                  </a:lnTo>
                  <a:lnTo>
                    <a:pt x="228" y="765"/>
                  </a:lnTo>
                  <a:lnTo>
                    <a:pt x="241" y="739"/>
                  </a:lnTo>
                  <a:lnTo>
                    <a:pt x="253" y="711"/>
                  </a:lnTo>
                  <a:lnTo>
                    <a:pt x="277" y="723"/>
                  </a:lnTo>
                  <a:lnTo>
                    <a:pt x="300" y="738"/>
                  </a:lnTo>
                  <a:lnTo>
                    <a:pt x="321" y="753"/>
                  </a:lnTo>
                  <a:lnTo>
                    <a:pt x="343" y="767"/>
                  </a:lnTo>
                  <a:lnTo>
                    <a:pt x="367" y="780"/>
                  </a:lnTo>
                  <a:lnTo>
                    <a:pt x="391" y="792"/>
                  </a:lnTo>
                  <a:lnTo>
                    <a:pt x="436" y="732"/>
                  </a:lnTo>
                  <a:lnTo>
                    <a:pt x="482" y="675"/>
                  </a:lnTo>
                  <a:lnTo>
                    <a:pt x="529" y="620"/>
                  </a:lnTo>
                  <a:lnTo>
                    <a:pt x="518" y="601"/>
                  </a:lnTo>
                  <a:lnTo>
                    <a:pt x="504" y="586"/>
                  </a:lnTo>
                  <a:lnTo>
                    <a:pt x="487" y="573"/>
                  </a:lnTo>
                  <a:lnTo>
                    <a:pt x="470" y="560"/>
                  </a:lnTo>
                  <a:lnTo>
                    <a:pt x="454" y="547"/>
                  </a:lnTo>
                  <a:lnTo>
                    <a:pt x="438" y="532"/>
                  </a:lnTo>
                  <a:lnTo>
                    <a:pt x="426" y="517"/>
                  </a:lnTo>
                  <a:lnTo>
                    <a:pt x="440" y="490"/>
                  </a:lnTo>
                  <a:lnTo>
                    <a:pt x="458" y="468"/>
                  </a:lnTo>
                  <a:lnTo>
                    <a:pt x="479" y="447"/>
                  </a:lnTo>
                  <a:lnTo>
                    <a:pt x="501" y="428"/>
                  </a:lnTo>
                  <a:lnTo>
                    <a:pt x="523" y="409"/>
                  </a:lnTo>
                  <a:lnTo>
                    <a:pt x="546" y="391"/>
                  </a:lnTo>
                  <a:lnTo>
                    <a:pt x="568" y="373"/>
                  </a:lnTo>
                  <a:lnTo>
                    <a:pt x="589" y="353"/>
                  </a:lnTo>
                  <a:lnTo>
                    <a:pt x="610" y="332"/>
                  </a:lnTo>
                  <a:lnTo>
                    <a:pt x="629" y="348"/>
                  </a:lnTo>
                  <a:lnTo>
                    <a:pt x="645" y="366"/>
                  </a:lnTo>
                  <a:lnTo>
                    <a:pt x="660" y="386"/>
                  </a:lnTo>
                  <a:lnTo>
                    <a:pt x="674" y="407"/>
                  </a:lnTo>
                  <a:lnTo>
                    <a:pt x="688" y="427"/>
                  </a:lnTo>
                  <a:lnTo>
                    <a:pt x="701" y="447"/>
                  </a:lnTo>
                  <a:lnTo>
                    <a:pt x="733" y="434"/>
                  </a:lnTo>
                  <a:lnTo>
                    <a:pt x="762" y="418"/>
                  </a:lnTo>
                  <a:lnTo>
                    <a:pt x="788" y="401"/>
                  </a:lnTo>
                  <a:lnTo>
                    <a:pt x="813" y="382"/>
                  </a:lnTo>
                  <a:lnTo>
                    <a:pt x="840" y="364"/>
                  </a:lnTo>
                  <a:lnTo>
                    <a:pt x="867" y="347"/>
                  </a:lnTo>
                  <a:lnTo>
                    <a:pt x="897" y="332"/>
                  </a:lnTo>
                  <a:lnTo>
                    <a:pt x="888" y="309"/>
                  </a:lnTo>
                  <a:lnTo>
                    <a:pt x="879" y="285"/>
                  </a:lnTo>
                  <a:lnTo>
                    <a:pt x="869" y="262"/>
                  </a:lnTo>
                  <a:lnTo>
                    <a:pt x="858" y="241"/>
                  </a:lnTo>
                  <a:lnTo>
                    <a:pt x="844" y="222"/>
                  </a:lnTo>
                  <a:lnTo>
                    <a:pt x="828" y="206"/>
                  </a:lnTo>
                  <a:lnTo>
                    <a:pt x="862" y="179"/>
                  </a:lnTo>
                  <a:lnTo>
                    <a:pt x="900" y="156"/>
                  </a:lnTo>
                  <a:lnTo>
                    <a:pt x="941" y="136"/>
                  </a:lnTo>
                  <a:lnTo>
                    <a:pt x="985" y="119"/>
                  </a:lnTo>
                  <a:lnTo>
                    <a:pt x="1031" y="104"/>
                  </a:lnTo>
                  <a:lnTo>
                    <a:pt x="1081" y="91"/>
                  </a:lnTo>
                  <a:lnTo>
                    <a:pt x="1083" y="114"/>
                  </a:lnTo>
                  <a:lnTo>
                    <a:pt x="1087" y="133"/>
                  </a:lnTo>
                  <a:lnTo>
                    <a:pt x="1094" y="151"/>
                  </a:lnTo>
                  <a:lnTo>
                    <a:pt x="1102" y="169"/>
                  </a:lnTo>
                  <a:lnTo>
                    <a:pt x="1108" y="187"/>
                  </a:lnTo>
                  <a:lnTo>
                    <a:pt x="1113" y="206"/>
                  </a:lnTo>
                  <a:lnTo>
                    <a:pt x="1116" y="230"/>
                  </a:lnTo>
                  <a:lnTo>
                    <a:pt x="1146" y="226"/>
                  </a:lnTo>
                  <a:lnTo>
                    <a:pt x="1175" y="220"/>
                  </a:lnTo>
                  <a:lnTo>
                    <a:pt x="1201" y="213"/>
                  </a:lnTo>
                  <a:lnTo>
                    <a:pt x="1228" y="204"/>
                  </a:lnTo>
                  <a:lnTo>
                    <a:pt x="1254" y="196"/>
                  </a:lnTo>
                  <a:lnTo>
                    <a:pt x="1281" y="189"/>
                  </a:lnTo>
                  <a:lnTo>
                    <a:pt x="1312" y="185"/>
                  </a:lnTo>
                  <a:lnTo>
                    <a:pt x="1345" y="183"/>
                  </a:lnTo>
                  <a:lnTo>
                    <a:pt x="1343" y="156"/>
                  </a:lnTo>
                  <a:lnTo>
                    <a:pt x="1338" y="129"/>
                  </a:lnTo>
                  <a:lnTo>
                    <a:pt x="1333" y="104"/>
                  </a:lnTo>
                  <a:lnTo>
                    <a:pt x="1328" y="78"/>
                  </a:lnTo>
                  <a:lnTo>
                    <a:pt x="1324" y="51"/>
                  </a:lnTo>
                  <a:lnTo>
                    <a:pt x="1322" y="23"/>
                  </a:lnTo>
                  <a:lnTo>
                    <a:pt x="1353" y="21"/>
                  </a:lnTo>
                  <a:lnTo>
                    <a:pt x="1387" y="16"/>
                  </a:lnTo>
                  <a:lnTo>
                    <a:pt x="1421" y="12"/>
                  </a:lnTo>
                  <a:lnTo>
                    <a:pt x="1456" y="7"/>
                  </a:lnTo>
                  <a:lnTo>
                    <a:pt x="1490" y="3"/>
                  </a:lnTo>
                  <a:lnTo>
                    <a:pt x="1524" y="0"/>
                  </a:lnTo>
                  <a:close/>
                </a:path>
              </a:pathLst>
            </a:custGeom>
            <a:solidFill>
              <a:schemeClr val="bg1">
                <a:lumMod val="85000"/>
              </a:schemeClr>
            </a:solidFill>
            <a:ln>
              <a:noFill/>
              <a:headEnd/>
              <a:tailEnd/>
            </a:ln>
            <a:effectLst/>
          </p:spPr>
          <p:style>
            <a:lnRef idx="1">
              <a:schemeClr val="accent2"/>
            </a:lnRef>
            <a:fillRef idx="3">
              <a:schemeClr val="accent2"/>
            </a:fillRef>
            <a:effectRef idx="2">
              <a:schemeClr val="accent2"/>
            </a:effectRef>
            <a:fontRef idx="minor">
              <a:schemeClr val="lt1"/>
            </a:fontRef>
          </p:style>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9" name="Oval 58"/>
            <p:cNvSpPr/>
            <p:nvPr/>
          </p:nvSpPr>
          <p:spPr>
            <a:xfrm>
              <a:off x="3435771" y="4817066"/>
              <a:ext cx="646176" cy="644169"/>
            </a:xfrm>
            <a:prstGeom prst="ellipse">
              <a:avLst/>
            </a:prstGeom>
            <a:solidFill>
              <a:schemeClr val="bg1"/>
            </a:solidFill>
            <a:ln>
              <a:noFill/>
            </a:ln>
            <a:effectLst>
              <a:innerShdw blurRad="63500" dist="50800" dir="13500000">
                <a:schemeClr val="bg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055" name="Group 1054"/>
            <p:cNvGrpSpPr/>
            <p:nvPr/>
          </p:nvGrpSpPr>
          <p:grpSpPr>
            <a:xfrm>
              <a:off x="3567416" y="4972310"/>
              <a:ext cx="399635" cy="351153"/>
              <a:chOff x="2235200" y="5168901"/>
              <a:chExt cx="412751" cy="420688"/>
            </a:xfrm>
            <a:solidFill>
              <a:srgbClr val="00548E"/>
            </a:solidFill>
          </p:grpSpPr>
          <p:sp>
            <p:nvSpPr>
              <p:cNvPr id="1051" name="Freeform 51"/>
              <p:cNvSpPr>
                <a:spLocks noEditPoints="1"/>
              </p:cNvSpPr>
              <p:nvPr/>
            </p:nvSpPr>
            <p:spPr bwMode="auto">
              <a:xfrm>
                <a:off x="2363788" y="5245101"/>
                <a:ext cx="284163" cy="328613"/>
              </a:xfrm>
              <a:custGeom>
                <a:avLst/>
                <a:gdLst>
                  <a:gd name="T0" fmla="*/ 1583 w 2153"/>
                  <a:gd name="T1" fmla="*/ 1605 h 2489"/>
                  <a:gd name="T2" fmla="*/ 287 w 2153"/>
                  <a:gd name="T3" fmla="*/ 0 h 2489"/>
                  <a:gd name="T4" fmla="*/ 1084 w 2153"/>
                  <a:gd name="T5" fmla="*/ 6 h 2489"/>
                  <a:gd name="T6" fmla="*/ 1220 w 2153"/>
                  <a:gd name="T7" fmla="*/ 50 h 2489"/>
                  <a:gd name="T8" fmla="*/ 1331 w 2153"/>
                  <a:gd name="T9" fmla="*/ 128 h 2489"/>
                  <a:gd name="T10" fmla="*/ 1416 w 2153"/>
                  <a:gd name="T11" fmla="*/ 237 h 2489"/>
                  <a:gd name="T12" fmla="*/ 1469 w 2153"/>
                  <a:gd name="T13" fmla="*/ 370 h 2489"/>
                  <a:gd name="T14" fmla="*/ 1613 w 2153"/>
                  <a:gd name="T15" fmla="*/ 941 h 2489"/>
                  <a:gd name="T16" fmla="*/ 1659 w 2153"/>
                  <a:gd name="T17" fmla="*/ 702 h 2489"/>
                  <a:gd name="T18" fmla="*/ 1689 w 2153"/>
                  <a:gd name="T19" fmla="*/ 692 h 2489"/>
                  <a:gd name="T20" fmla="*/ 1747 w 2153"/>
                  <a:gd name="T21" fmla="*/ 673 h 2489"/>
                  <a:gd name="T22" fmla="*/ 1822 w 2153"/>
                  <a:gd name="T23" fmla="*/ 653 h 2489"/>
                  <a:gd name="T24" fmla="*/ 1908 w 2153"/>
                  <a:gd name="T25" fmla="*/ 634 h 2489"/>
                  <a:gd name="T26" fmla="*/ 1991 w 2153"/>
                  <a:gd name="T27" fmla="*/ 625 h 2489"/>
                  <a:gd name="T28" fmla="*/ 2066 w 2153"/>
                  <a:gd name="T29" fmla="*/ 630 h 2489"/>
                  <a:gd name="T30" fmla="*/ 2120 w 2153"/>
                  <a:gd name="T31" fmla="*/ 654 h 2489"/>
                  <a:gd name="T32" fmla="*/ 2145 w 2153"/>
                  <a:gd name="T33" fmla="*/ 703 h 2489"/>
                  <a:gd name="T34" fmla="*/ 2153 w 2153"/>
                  <a:gd name="T35" fmla="*/ 821 h 2489"/>
                  <a:gd name="T36" fmla="*/ 2151 w 2153"/>
                  <a:gd name="T37" fmla="*/ 895 h 2489"/>
                  <a:gd name="T38" fmla="*/ 2146 w 2153"/>
                  <a:gd name="T39" fmla="*/ 933 h 2489"/>
                  <a:gd name="T40" fmla="*/ 1654 w 2153"/>
                  <a:gd name="T41" fmla="*/ 965 h 2489"/>
                  <a:gd name="T42" fmla="*/ 1742 w 2153"/>
                  <a:gd name="T43" fmla="*/ 1046 h 2489"/>
                  <a:gd name="T44" fmla="*/ 1794 w 2153"/>
                  <a:gd name="T45" fmla="*/ 1148 h 2489"/>
                  <a:gd name="T46" fmla="*/ 1805 w 2153"/>
                  <a:gd name="T47" fmla="*/ 1697 h 2489"/>
                  <a:gd name="T48" fmla="*/ 1779 w 2153"/>
                  <a:gd name="T49" fmla="*/ 1811 h 2489"/>
                  <a:gd name="T50" fmla="*/ 1711 w 2153"/>
                  <a:gd name="T51" fmla="*/ 1909 h 2489"/>
                  <a:gd name="T52" fmla="*/ 1608 w 2153"/>
                  <a:gd name="T53" fmla="*/ 1982 h 2489"/>
                  <a:gd name="T54" fmla="*/ 1565 w 2153"/>
                  <a:gd name="T55" fmla="*/ 2323 h 2489"/>
                  <a:gd name="T56" fmla="*/ 1520 w 2153"/>
                  <a:gd name="T57" fmla="*/ 2401 h 2489"/>
                  <a:gd name="T58" fmla="*/ 1432 w 2153"/>
                  <a:gd name="T59" fmla="*/ 2458 h 2489"/>
                  <a:gd name="T60" fmla="*/ 1315 w 2153"/>
                  <a:gd name="T61" fmla="*/ 2487 h 2489"/>
                  <a:gd name="T62" fmla="*/ 1186 w 2153"/>
                  <a:gd name="T63" fmla="*/ 2481 h 2489"/>
                  <a:gd name="T64" fmla="*/ 1077 w 2153"/>
                  <a:gd name="T65" fmla="*/ 2441 h 2489"/>
                  <a:gd name="T66" fmla="*/ 1002 w 2153"/>
                  <a:gd name="T67" fmla="*/ 2376 h 2489"/>
                  <a:gd name="T68" fmla="*/ 974 w 2153"/>
                  <a:gd name="T69" fmla="*/ 2295 h 2489"/>
                  <a:gd name="T70" fmla="*/ 0 w 2153"/>
                  <a:gd name="T71" fmla="*/ 1613 h 2489"/>
                  <a:gd name="T72" fmla="*/ 0 w 2153"/>
                  <a:gd name="T73" fmla="*/ 1501 h 2489"/>
                  <a:gd name="T74" fmla="*/ 912 w 2153"/>
                  <a:gd name="T75" fmla="*/ 1359 h 2489"/>
                  <a:gd name="T76" fmla="*/ 1472 w 2153"/>
                  <a:gd name="T77" fmla="*/ 862 h 2489"/>
                  <a:gd name="T78" fmla="*/ 1357 w 2153"/>
                  <a:gd name="T79" fmla="*/ 313 h 2489"/>
                  <a:gd name="T80" fmla="*/ 1298 w 2153"/>
                  <a:gd name="T81" fmla="*/ 209 h 2489"/>
                  <a:gd name="T82" fmla="*/ 1211 w 2153"/>
                  <a:gd name="T83" fmla="*/ 134 h 2489"/>
                  <a:gd name="T84" fmla="*/ 1104 w 2153"/>
                  <a:gd name="T85" fmla="*/ 93 h 2489"/>
                  <a:gd name="T86" fmla="*/ 267 w 2153"/>
                  <a:gd name="T87" fmla="*/ 84 h 2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53" h="2489">
                    <a:moveTo>
                      <a:pt x="1048" y="1350"/>
                    </a:moveTo>
                    <a:lnTo>
                      <a:pt x="1048" y="1605"/>
                    </a:lnTo>
                    <a:lnTo>
                      <a:pt x="1583" y="1605"/>
                    </a:lnTo>
                    <a:lnTo>
                      <a:pt x="1583" y="1350"/>
                    </a:lnTo>
                    <a:lnTo>
                      <a:pt x="1048" y="1350"/>
                    </a:lnTo>
                    <a:close/>
                    <a:moveTo>
                      <a:pt x="287" y="0"/>
                    </a:moveTo>
                    <a:lnTo>
                      <a:pt x="980" y="0"/>
                    </a:lnTo>
                    <a:lnTo>
                      <a:pt x="1033" y="1"/>
                    </a:lnTo>
                    <a:lnTo>
                      <a:pt x="1084" y="6"/>
                    </a:lnTo>
                    <a:lnTo>
                      <a:pt x="1132" y="16"/>
                    </a:lnTo>
                    <a:lnTo>
                      <a:pt x="1178" y="32"/>
                    </a:lnTo>
                    <a:lnTo>
                      <a:pt x="1220" y="50"/>
                    </a:lnTo>
                    <a:lnTo>
                      <a:pt x="1260" y="72"/>
                    </a:lnTo>
                    <a:lnTo>
                      <a:pt x="1298" y="99"/>
                    </a:lnTo>
                    <a:lnTo>
                      <a:pt x="1331" y="128"/>
                    </a:lnTo>
                    <a:lnTo>
                      <a:pt x="1363" y="162"/>
                    </a:lnTo>
                    <a:lnTo>
                      <a:pt x="1390" y="199"/>
                    </a:lnTo>
                    <a:lnTo>
                      <a:pt x="1416" y="237"/>
                    </a:lnTo>
                    <a:lnTo>
                      <a:pt x="1436" y="279"/>
                    </a:lnTo>
                    <a:lnTo>
                      <a:pt x="1455" y="323"/>
                    </a:lnTo>
                    <a:lnTo>
                      <a:pt x="1469" y="370"/>
                    </a:lnTo>
                    <a:lnTo>
                      <a:pt x="1479" y="418"/>
                    </a:lnTo>
                    <a:lnTo>
                      <a:pt x="1598" y="934"/>
                    </a:lnTo>
                    <a:lnTo>
                      <a:pt x="1613" y="941"/>
                    </a:lnTo>
                    <a:lnTo>
                      <a:pt x="1630" y="950"/>
                    </a:lnTo>
                    <a:lnTo>
                      <a:pt x="1656" y="703"/>
                    </a:lnTo>
                    <a:lnTo>
                      <a:pt x="1659" y="702"/>
                    </a:lnTo>
                    <a:lnTo>
                      <a:pt x="1665" y="700"/>
                    </a:lnTo>
                    <a:lnTo>
                      <a:pt x="1676" y="696"/>
                    </a:lnTo>
                    <a:lnTo>
                      <a:pt x="1689" y="692"/>
                    </a:lnTo>
                    <a:lnTo>
                      <a:pt x="1705" y="685"/>
                    </a:lnTo>
                    <a:lnTo>
                      <a:pt x="1724" y="679"/>
                    </a:lnTo>
                    <a:lnTo>
                      <a:pt x="1747" y="673"/>
                    </a:lnTo>
                    <a:lnTo>
                      <a:pt x="1770" y="666"/>
                    </a:lnTo>
                    <a:lnTo>
                      <a:pt x="1796" y="659"/>
                    </a:lnTo>
                    <a:lnTo>
                      <a:pt x="1822" y="653"/>
                    </a:lnTo>
                    <a:lnTo>
                      <a:pt x="1851" y="646"/>
                    </a:lnTo>
                    <a:lnTo>
                      <a:pt x="1879" y="640"/>
                    </a:lnTo>
                    <a:lnTo>
                      <a:pt x="1908" y="634"/>
                    </a:lnTo>
                    <a:lnTo>
                      <a:pt x="1936" y="630"/>
                    </a:lnTo>
                    <a:lnTo>
                      <a:pt x="1964" y="627"/>
                    </a:lnTo>
                    <a:lnTo>
                      <a:pt x="1991" y="625"/>
                    </a:lnTo>
                    <a:lnTo>
                      <a:pt x="2018" y="625"/>
                    </a:lnTo>
                    <a:lnTo>
                      <a:pt x="2042" y="626"/>
                    </a:lnTo>
                    <a:lnTo>
                      <a:pt x="2066" y="630"/>
                    </a:lnTo>
                    <a:lnTo>
                      <a:pt x="2086" y="636"/>
                    </a:lnTo>
                    <a:lnTo>
                      <a:pt x="2104" y="644"/>
                    </a:lnTo>
                    <a:lnTo>
                      <a:pt x="2120" y="654"/>
                    </a:lnTo>
                    <a:lnTo>
                      <a:pt x="2132" y="667"/>
                    </a:lnTo>
                    <a:lnTo>
                      <a:pt x="2140" y="683"/>
                    </a:lnTo>
                    <a:lnTo>
                      <a:pt x="2145" y="703"/>
                    </a:lnTo>
                    <a:lnTo>
                      <a:pt x="2149" y="748"/>
                    </a:lnTo>
                    <a:lnTo>
                      <a:pt x="2152" y="786"/>
                    </a:lnTo>
                    <a:lnTo>
                      <a:pt x="2153" y="821"/>
                    </a:lnTo>
                    <a:lnTo>
                      <a:pt x="2153" y="850"/>
                    </a:lnTo>
                    <a:lnTo>
                      <a:pt x="2152" y="875"/>
                    </a:lnTo>
                    <a:lnTo>
                      <a:pt x="2151" y="895"/>
                    </a:lnTo>
                    <a:lnTo>
                      <a:pt x="2149" y="912"/>
                    </a:lnTo>
                    <a:lnTo>
                      <a:pt x="2148" y="924"/>
                    </a:lnTo>
                    <a:lnTo>
                      <a:pt x="2146" y="933"/>
                    </a:lnTo>
                    <a:lnTo>
                      <a:pt x="2145" y="937"/>
                    </a:lnTo>
                    <a:lnTo>
                      <a:pt x="2145" y="939"/>
                    </a:lnTo>
                    <a:lnTo>
                      <a:pt x="1654" y="965"/>
                    </a:lnTo>
                    <a:lnTo>
                      <a:pt x="1687" y="990"/>
                    </a:lnTo>
                    <a:lnTo>
                      <a:pt x="1716" y="1016"/>
                    </a:lnTo>
                    <a:lnTo>
                      <a:pt x="1742" y="1046"/>
                    </a:lnTo>
                    <a:lnTo>
                      <a:pt x="1763" y="1079"/>
                    </a:lnTo>
                    <a:lnTo>
                      <a:pt x="1781" y="1112"/>
                    </a:lnTo>
                    <a:lnTo>
                      <a:pt x="1794" y="1148"/>
                    </a:lnTo>
                    <a:lnTo>
                      <a:pt x="1802" y="1185"/>
                    </a:lnTo>
                    <a:lnTo>
                      <a:pt x="1805" y="1224"/>
                    </a:lnTo>
                    <a:lnTo>
                      <a:pt x="1805" y="1697"/>
                    </a:lnTo>
                    <a:lnTo>
                      <a:pt x="1802" y="1736"/>
                    </a:lnTo>
                    <a:lnTo>
                      <a:pt x="1794" y="1774"/>
                    </a:lnTo>
                    <a:lnTo>
                      <a:pt x="1779" y="1811"/>
                    </a:lnTo>
                    <a:lnTo>
                      <a:pt x="1761" y="1846"/>
                    </a:lnTo>
                    <a:lnTo>
                      <a:pt x="1739" y="1879"/>
                    </a:lnTo>
                    <a:lnTo>
                      <a:pt x="1711" y="1909"/>
                    </a:lnTo>
                    <a:lnTo>
                      <a:pt x="1681" y="1936"/>
                    </a:lnTo>
                    <a:lnTo>
                      <a:pt x="1646" y="1961"/>
                    </a:lnTo>
                    <a:lnTo>
                      <a:pt x="1608" y="1982"/>
                    </a:lnTo>
                    <a:lnTo>
                      <a:pt x="1568" y="1999"/>
                    </a:lnTo>
                    <a:lnTo>
                      <a:pt x="1568" y="2295"/>
                    </a:lnTo>
                    <a:lnTo>
                      <a:pt x="1565" y="2323"/>
                    </a:lnTo>
                    <a:lnTo>
                      <a:pt x="1554" y="2351"/>
                    </a:lnTo>
                    <a:lnTo>
                      <a:pt x="1540" y="2376"/>
                    </a:lnTo>
                    <a:lnTo>
                      <a:pt x="1520" y="2401"/>
                    </a:lnTo>
                    <a:lnTo>
                      <a:pt x="1494" y="2422"/>
                    </a:lnTo>
                    <a:lnTo>
                      <a:pt x="1466" y="2441"/>
                    </a:lnTo>
                    <a:lnTo>
                      <a:pt x="1432" y="2458"/>
                    </a:lnTo>
                    <a:lnTo>
                      <a:pt x="1396" y="2471"/>
                    </a:lnTo>
                    <a:lnTo>
                      <a:pt x="1357" y="2481"/>
                    </a:lnTo>
                    <a:lnTo>
                      <a:pt x="1315" y="2487"/>
                    </a:lnTo>
                    <a:lnTo>
                      <a:pt x="1271" y="2489"/>
                    </a:lnTo>
                    <a:lnTo>
                      <a:pt x="1228" y="2487"/>
                    </a:lnTo>
                    <a:lnTo>
                      <a:pt x="1186" y="2481"/>
                    </a:lnTo>
                    <a:lnTo>
                      <a:pt x="1146" y="2471"/>
                    </a:lnTo>
                    <a:lnTo>
                      <a:pt x="1109" y="2458"/>
                    </a:lnTo>
                    <a:lnTo>
                      <a:pt x="1077" y="2441"/>
                    </a:lnTo>
                    <a:lnTo>
                      <a:pt x="1047" y="2422"/>
                    </a:lnTo>
                    <a:lnTo>
                      <a:pt x="1022" y="2401"/>
                    </a:lnTo>
                    <a:lnTo>
                      <a:pt x="1002" y="2376"/>
                    </a:lnTo>
                    <a:lnTo>
                      <a:pt x="987" y="2351"/>
                    </a:lnTo>
                    <a:lnTo>
                      <a:pt x="978" y="2323"/>
                    </a:lnTo>
                    <a:lnTo>
                      <a:pt x="974" y="2295"/>
                    </a:lnTo>
                    <a:lnTo>
                      <a:pt x="974" y="2030"/>
                    </a:lnTo>
                    <a:lnTo>
                      <a:pt x="0" y="2030"/>
                    </a:lnTo>
                    <a:lnTo>
                      <a:pt x="0" y="1613"/>
                    </a:lnTo>
                    <a:lnTo>
                      <a:pt x="903" y="1613"/>
                    </a:lnTo>
                    <a:lnTo>
                      <a:pt x="903" y="1501"/>
                    </a:lnTo>
                    <a:lnTo>
                      <a:pt x="0" y="1501"/>
                    </a:lnTo>
                    <a:lnTo>
                      <a:pt x="0" y="1470"/>
                    </a:lnTo>
                    <a:lnTo>
                      <a:pt x="912" y="1470"/>
                    </a:lnTo>
                    <a:lnTo>
                      <a:pt x="912" y="1359"/>
                    </a:lnTo>
                    <a:lnTo>
                      <a:pt x="0" y="1359"/>
                    </a:lnTo>
                    <a:lnTo>
                      <a:pt x="0" y="862"/>
                    </a:lnTo>
                    <a:lnTo>
                      <a:pt x="1472" y="862"/>
                    </a:lnTo>
                    <a:lnTo>
                      <a:pt x="1496" y="863"/>
                    </a:lnTo>
                    <a:lnTo>
                      <a:pt x="1369" y="353"/>
                    </a:lnTo>
                    <a:lnTo>
                      <a:pt x="1357" y="313"/>
                    </a:lnTo>
                    <a:lnTo>
                      <a:pt x="1341" y="275"/>
                    </a:lnTo>
                    <a:lnTo>
                      <a:pt x="1321" y="240"/>
                    </a:lnTo>
                    <a:lnTo>
                      <a:pt x="1298" y="209"/>
                    </a:lnTo>
                    <a:lnTo>
                      <a:pt x="1271" y="181"/>
                    </a:lnTo>
                    <a:lnTo>
                      <a:pt x="1243" y="156"/>
                    </a:lnTo>
                    <a:lnTo>
                      <a:pt x="1211" y="134"/>
                    </a:lnTo>
                    <a:lnTo>
                      <a:pt x="1178" y="117"/>
                    </a:lnTo>
                    <a:lnTo>
                      <a:pt x="1142" y="103"/>
                    </a:lnTo>
                    <a:lnTo>
                      <a:pt x="1104" y="93"/>
                    </a:lnTo>
                    <a:lnTo>
                      <a:pt x="1067" y="87"/>
                    </a:lnTo>
                    <a:lnTo>
                      <a:pt x="1027" y="84"/>
                    </a:lnTo>
                    <a:lnTo>
                      <a:pt x="267" y="84"/>
                    </a:lnTo>
                    <a:lnTo>
                      <a:pt x="278" y="43"/>
                    </a:lnTo>
                    <a:lnTo>
                      <a:pt x="287"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52" name="Rectangle 52"/>
              <p:cNvSpPr>
                <a:spLocks noChangeArrowheads="1"/>
              </p:cNvSpPr>
              <p:nvPr/>
            </p:nvSpPr>
            <p:spPr bwMode="auto">
              <a:xfrm>
                <a:off x="2362200" y="5443538"/>
                <a:ext cx="1588" cy="14288"/>
              </a:xfrm>
              <a:prstGeom prst="rect">
                <a:avLst/>
              </a:prstGeom>
              <a:grpFill/>
              <a:ln w="0">
                <a:no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53" name="Rectangle 53"/>
              <p:cNvSpPr>
                <a:spLocks noChangeArrowheads="1"/>
              </p:cNvSpPr>
              <p:nvPr/>
            </p:nvSpPr>
            <p:spPr bwMode="auto">
              <a:xfrm>
                <a:off x="2362200" y="5424488"/>
                <a:ext cx="1588" cy="14288"/>
              </a:xfrm>
              <a:prstGeom prst="rect">
                <a:avLst/>
              </a:prstGeom>
              <a:grpFill/>
              <a:ln w="0">
                <a:no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54" name="Freeform 54"/>
              <p:cNvSpPr>
                <a:spLocks noEditPoints="1"/>
              </p:cNvSpPr>
              <p:nvPr/>
            </p:nvSpPr>
            <p:spPr bwMode="auto">
              <a:xfrm>
                <a:off x="2235200" y="5168901"/>
                <a:ext cx="152400" cy="420688"/>
              </a:xfrm>
              <a:custGeom>
                <a:avLst/>
                <a:gdLst>
                  <a:gd name="T0" fmla="*/ 562 w 1151"/>
                  <a:gd name="T1" fmla="*/ 2850 h 3178"/>
                  <a:gd name="T2" fmla="*/ 519 w 1151"/>
                  <a:gd name="T3" fmla="*/ 2866 h 3178"/>
                  <a:gd name="T4" fmla="*/ 486 w 1151"/>
                  <a:gd name="T5" fmla="*/ 2899 h 3178"/>
                  <a:gd name="T6" fmla="*/ 470 w 1151"/>
                  <a:gd name="T7" fmla="*/ 2942 h 3178"/>
                  <a:gd name="T8" fmla="*/ 476 w 1151"/>
                  <a:gd name="T9" fmla="*/ 2987 h 3178"/>
                  <a:gd name="T10" fmla="*/ 500 w 1151"/>
                  <a:gd name="T11" fmla="*/ 3027 h 3178"/>
                  <a:gd name="T12" fmla="*/ 540 w 1151"/>
                  <a:gd name="T13" fmla="*/ 3052 h 3178"/>
                  <a:gd name="T14" fmla="*/ 584 w 1151"/>
                  <a:gd name="T15" fmla="*/ 3056 h 3178"/>
                  <a:gd name="T16" fmla="*/ 627 w 1151"/>
                  <a:gd name="T17" fmla="*/ 3042 h 3178"/>
                  <a:gd name="T18" fmla="*/ 661 w 1151"/>
                  <a:gd name="T19" fmla="*/ 3008 h 3178"/>
                  <a:gd name="T20" fmla="*/ 676 w 1151"/>
                  <a:gd name="T21" fmla="*/ 2964 h 3178"/>
                  <a:gd name="T22" fmla="*/ 671 w 1151"/>
                  <a:gd name="T23" fmla="*/ 2920 h 3178"/>
                  <a:gd name="T24" fmla="*/ 647 w 1151"/>
                  <a:gd name="T25" fmla="*/ 2880 h 3178"/>
                  <a:gd name="T26" fmla="*/ 607 w 1151"/>
                  <a:gd name="T27" fmla="*/ 2855 h 3178"/>
                  <a:gd name="T28" fmla="*/ 289 w 1151"/>
                  <a:gd name="T29" fmla="*/ 0 h 3178"/>
                  <a:gd name="T30" fmla="*/ 575 w 1151"/>
                  <a:gd name="T31" fmla="*/ 625 h 3178"/>
                  <a:gd name="T32" fmla="*/ 861 w 1151"/>
                  <a:gd name="T33" fmla="*/ 0 h 3178"/>
                  <a:gd name="T34" fmla="*/ 949 w 1151"/>
                  <a:gd name="T35" fmla="*/ 62 h 3178"/>
                  <a:gd name="T36" fmla="*/ 1024 w 1151"/>
                  <a:gd name="T37" fmla="*/ 139 h 3178"/>
                  <a:gd name="T38" fmla="*/ 1083 w 1151"/>
                  <a:gd name="T39" fmla="*/ 229 h 3178"/>
                  <a:gd name="T40" fmla="*/ 1125 w 1151"/>
                  <a:gd name="T41" fmla="*/ 331 h 3178"/>
                  <a:gd name="T42" fmla="*/ 1148 w 1151"/>
                  <a:gd name="T43" fmla="*/ 441 h 3178"/>
                  <a:gd name="T44" fmla="*/ 1148 w 1151"/>
                  <a:gd name="T45" fmla="*/ 556 h 3178"/>
                  <a:gd name="T46" fmla="*/ 1125 w 1151"/>
                  <a:gd name="T47" fmla="*/ 666 h 3178"/>
                  <a:gd name="T48" fmla="*/ 1082 w 1151"/>
                  <a:gd name="T49" fmla="*/ 768 h 3178"/>
                  <a:gd name="T50" fmla="*/ 1022 w 1151"/>
                  <a:gd name="T51" fmla="*/ 858 h 3178"/>
                  <a:gd name="T52" fmla="*/ 946 w 1151"/>
                  <a:gd name="T53" fmla="*/ 937 h 3178"/>
                  <a:gd name="T54" fmla="*/ 857 w 1151"/>
                  <a:gd name="T55" fmla="*/ 999 h 3178"/>
                  <a:gd name="T56" fmla="*/ 855 w 1151"/>
                  <a:gd name="T57" fmla="*/ 2947 h 3178"/>
                  <a:gd name="T58" fmla="*/ 833 w 1151"/>
                  <a:gd name="T59" fmla="*/ 3021 h 3178"/>
                  <a:gd name="T60" fmla="*/ 791 w 1151"/>
                  <a:gd name="T61" fmla="*/ 3085 h 3178"/>
                  <a:gd name="T62" fmla="*/ 734 w 1151"/>
                  <a:gd name="T63" fmla="*/ 3134 h 3178"/>
                  <a:gd name="T64" fmla="*/ 665 w 1151"/>
                  <a:gd name="T65" fmla="*/ 3166 h 3178"/>
                  <a:gd name="T66" fmla="*/ 587 w 1151"/>
                  <a:gd name="T67" fmla="*/ 3178 h 3178"/>
                  <a:gd name="T68" fmla="*/ 514 w 1151"/>
                  <a:gd name="T69" fmla="*/ 3168 h 3178"/>
                  <a:gd name="T70" fmla="*/ 450 w 1151"/>
                  <a:gd name="T71" fmla="*/ 3141 h 3178"/>
                  <a:gd name="T72" fmla="*/ 395 w 1151"/>
                  <a:gd name="T73" fmla="*/ 3099 h 3178"/>
                  <a:gd name="T74" fmla="*/ 352 w 1151"/>
                  <a:gd name="T75" fmla="*/ 3044 h 3178"/>
                  <a:gd name="T76" fmla="*/ 325 w 1151"/>
                  <a:gd name="T77" fmla="*/ 2979 h 3178"/>
                  <a:gd name="T78" fmla="*/ 316 w 1151"/>
                  <a:gd name="T79" fmla="*/ 2906 h 3178"/>
                  <a:gd name="T80" fmla="*/ 266 w 1151"/>
                  <a:gd name="T81" fmla="*/ 982 h 3178"/>
                  <a:gd name="T82" fmla="*/ 177 w 1151"/>
                  <a:gd name="T83" fmla="*/ 912 h 3178"/>
                  <a:gd name="T84" fmla="*/ 104 w 1151"/>
                  <a:gd name="T85" fmla="*/ 826 h 3178"/>
                  <a:gd name="T86" fmla="*/ 48 w 1151"/>
                  <a:gd name="T87" fmla="*/ 727 h 3178"/>
                  <a:gd name="T88" fmla="*/ 12 w 1151"/>
                  <a:gd name="T89" fmla="*/ 617 h 3178"/>
                  <a:gd name="T90" fmla="*/ 0 w 1151"/>
                  <a:gd name="T91" fmla="*/ 498 h 3178"/>
                  <a:gd name="T92" fmla="*/ 11 w 1151"/>
                  <a:gd name="T93" fmla="*/ 385 h 3178"/>
                  <a:gd name="T94" fmla="*/ 44 w 1151"/>
                  <a:gd name="T95" fmla="*/ 279 h 3178"/>
                  <a:gd name="T96" fmla="*/ 95 w 1151"/>
                  <a:gd name="T97" fmla="*/ 183 h 3178"/>
                  <a:gd name="T98" fmla="*/ 162 w 1151"/>
                  <a:gd name="T99" fmla="*/ 98 h 3178"/>
                  <a:gd name="T100" fmla="*/ 243 w 1151"/>
                  <a:gd name="T101" fmla="*/ 28 h 3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1" h="3178">
                    <a:moveTo>
                      <a:pt x="584" y="2850"/>
                    </a:moveTo>
                    <a:lnTo>
                      <a:pt x="562" y="2850"/>
                    </a:lnTo>
                    <a:lnTo>
                      <a:pt x="540" y="2855"/>
                    </a:lnTo>
                    <a:lnTo>
                      <a:pt x="519" y="2866"/>
                    </a:lnTo>
                    <a:lnTo>
                      <a:pt x="500" y="2881"/>
                    </a:lnTo>
                    <a:lnTo>
                      <a:pt x="486" y="2899"/>
                    </a:lnTo>
                    <a:lnTo>
                      <a:pt x="476" y="2920"/>
                    </a:lnTo>
                    <a:lnTo>
                      <a:pt x="470" y="2942"/>
                    </a:lnTo>
                    <a:lnTo>
                      <a:pt x="470" y="2964"/>
                    </a:lnTo>
                    <a:lnTo>
                      <a:pt x="476" y="2987"/>
                    </a:lnTo>
                    <a:lnTo>
                      <a:pt x="485" y="3008"/>
                    </a:lnTo>
                    <a:lnTo>
                      <a:pt x="500" y="3027"/>
                    </a:lnTo>
                    <a:lnTo>
                      <a:pt x="518" y="3042"/>
                    </a:lnTo>
                    <a:lnTo>
                      <a:pt x="540" y="3052"/>
                    </a:lnTo>
                    <a:lnTo>
                      <a:pt x="562" y="3056"/>
                    </a:lnTo>
                    <a:lnTo>
                      <a:pt x="584" y="3056"/>
                    </a:lnTo>
                    <a:lnTo>
                      <a:pt x="607" y="3052"/>
                    </a:lnTo>
                    <a:lnTo>
                      <a:pt x="627" y="3042"/>
                    </a:lnTo>
                    <a:lnTo>
                      <a:pt x="647" y="3027"/>
                    </a:lnTo>
                    <a:lnTo>
                      <a:pt x="661" y="3008"/>
                    </a:lnTo>
                    <a:lnTo>
                      <a:pt x="671" y="2987"/>
                    </a:lnTo>
                    <a:lnTo>
                      <a:pt x="676" y="2964"/>
                    </a:lnTo>
                    <a:lnTo>
                      <a:pt x="676" y="2942"/>
                    </a:lnTo>
                    <a:lnTo>
                      <a:pt x="671" y="2920"/>
                    </a:lnTo>
                    <a:lnTo>
                      <a:pt x="661" y="2899"/>
                    </a:lnTo>
                    <a:lnTo>
                      <a:pt x="647" y="2880"/>
                    </a:lnTo>
                    <a:lnTo>
                      <a:pt x="628" y="2866"/>
                    </a:lnTo>
                    <a:lnTo>
                      <a:pt x="607" y="2855"/>
                    </a:lnTo>
                    <a:lnTo>
                      <a:pt x="584" y="2850"/>
                    </a:lnTo>
                    <a:close/>
                    <a:moveTo>
                      <a:pt x="289" y="0"/>
                    </a:moveTo>
                    <a:lnTo>
                      <a:pt x="289" y="459"/>
                    </a:lnTo>
                    <a:lnTo>
                      <a:pt x="575" y="625"/>
                    </a:lnTo>
                    <a:lnTo>
                      <a:pt x="861" y="460"/>
                    </a:lnTo>
                    <a:lnTo>
                      <a:pt x="861" y="0"/>
                    </a:lnTo>
                    <a:lnTo>
                      <a:pt x="906" y="28"/>
                    </a:lnTo>
                    <a:lnTo>
                      <a:pt x="949" y="62"/>
                    </a:lnTo>
                    <a:lnTo>
                      <a:pt x="989" y="98"/>
                    </a:lnTo>
                    <a:lnTo>
                      <a:pt x="1024" y="139"/>
                    </a:lnTo>
                    <a:lnTo>
                      <a:pt x="1056" y="183"/>
                    </a:lnTo>
                    <a:lnTo>
                      <a:pt x="1083" y="229"/>
                    </a:lnTo>
                    <a:lnTo>
                      <a:pt x="1107" y="279"/>
                    </a:lnTo>
                    <a:lnTo>
                      <a:pt x="1125" y="331"/>
                    </a:lnTo>
                    <a:lnTo>
                      <a:pt x="1138" y="385"/>
                    </a:lnTo>
                    <a:lnTo>
                      <a:pt x="1148" y="441"/>
                    </a:lnTo>
                    <a:lnTo>
                      <a:pt x="1151" y="498"/>
                    </a:lnTo>
                    <a:lnTo>
                      <a:pt x="1148" y="556"/>
                    </a:lnTo>
                    <a:lnTo>
                      <a:pt x="1138" y="612"/>
                    </a:lnTo>
                    <a:lnTo>
                      <a:pt x="1125" y="666"/>
                    </a:lnTo>
                    <a:lnTo>
                      <a:pt x="1106" y="718"/>
                    </a:lnTo>
                    <a:lnTo>
                      <a:pt x="1082" y="768"/>
                    </a:lnTo>
                    <a:lnTo>
                      <a:pt x="1055" y="814"/>
                    </a:lnTo>
                    <a:lnTo>
                      <a:pt x="1022" y="858"/>
                    </a:lnTo>
                    <a:lnTo>
                      <a:pt x="986" y="899"/>
                    </a:lnTo>
                    <a:lnTo>
                      <a:pt x="946" y="937"/>
                    </a:lnTo>
                    <a:lnTo>
                      <a:pt x="903" y="969"/>
                    </a:lnTo>
                    <a:lnTo>
                      <a:pt x="857" y="999"/>
                    </a:lnTo>
                    <a:lnTo>
                      <a:pt x="858" y="2906"/>
                    </a:lnTo>
                    <a:lnTo>
                      <a:pt x="855" y="2947"/>
                    </a:lnTo>
                    <a:lnTo>
                      <a:pt x="846" y="2985"/>
                    </a:lnTo>
                    <a:lnTo>
                      <a:pt x="833" y="3021"/>
                    </a:lnTo>
                    <a:lnTo>
                      <a:pt x="814" y="3054"/>
                    </a:lnTo>
                    <a:lnTo>
                      <a:pt x="791" y="3085"/>
                    </a:lnTo>
                    <a:lnTo>
                      <a:pt x="765" y="3111"/>
                    </a:lnTo>
                    <a:lnTo>
                      <a:pt x="734" y="3134"/>
                    </a:lnTo>
                    <a:lnTo>
                      <a:pt x="701" y="3153"/>
                    </a:lnTo>
                    <a:lnTo>
                      <a:pt x="665" y="3166"/>
                    </a:lnTo>
                    <a:lnTo>
                      <a:pt x="627" y="3175"/>
                    </a:lnTo>
                    <a:lnTo>
                      <a:pt x="587" y="3178"/>
                    </a:lnTo>
                    <a:lnTo>
                      <a:pt x="550" y="3175"/>
                    </a:lnTo>
                    <a:lnTo>
                      <a:pt x="514" y="3168"/>
                    </a:lnTo>
                    <a:lnTo>
                      <a:pt x="481" y="3157"/>
                    </a:lnTo>
                    <a:lnTo>
                      <a:pt x="450" y="3141"/>
                    </a:lnTo>
                    <a:lnTo>
                      <a:pt x="421" y="3121"/>
                    </a:lnTo>
                    <a:lnTo>
                      <a:pt x="395" y="3099"/>
                    </a:lnTo>
                    <a:lnTo>
                      <a:pt x="372" y="3072"/>
                    </a:lnTo>
                    <a:lnTo>
                      <a:pt x="352" y="3044"/>
                    </a:lnTo>
                    <a:lnTo>
                      <a:pt x="337" y="3012"/>
                    </a:lnTo>
                    <a:lnTo>
                      <a:pt x="325" y="2979"/>
                    </a:lnTo>
                    <a:lnTo>
                      <a:pt x="318" y="2944"/>
                    </a:lnTo>
                    <a:lnTo>
                      <a:pt x="316" y="2906"/>
                    </a:lnTo>
                    <a:lnTo>
                      <a:pt x="316" y="1011"/>
                    </a:lnTo>
                    <a:lnTo>
                      <a:pt x="266" y="982"/>
                    </a:lnTo>
                    <a:lnTo>
                      <a:pt x="220" y="949"/>
                    </a:lnTo>
                    <a:lnTo>
                      <a:pt x="177" y="912"/>
                    </a:lnTo>
                    <a:lnTo>
                      <a:pt x="138" y="870"/>
                    </a:lnTo>
                    <a:lnTo>
                      <a:pt x="104" y="826"/>
                    </a:lnTo>
                    <a:lnTo>
                      <a:pt x="73" y="778"/>
                    </a:lnTo>
                    <a:lnTo>
                      <a:pt x="48" y="727"/>
                    </a:lnTo>
                    <a:lnTo>
                      <a:pt x="27" y="673"/>
                    </a:lnTo>
                    <a:lnTo>
                      <a:pt x="12" y="617"/>
                    </a:lnTo>
                    <a:lnTo>
                      <a:pt x="3" y="558"/>
                    </a:lnTo>
                    <a:lnTo>
                      <a:pt x="0" y="498"/>
                    </a:lnTo>
                    <a:lnTo>
                      <a:pt x="3" y="441"/>
                    </a:lnTo>
                    <a:lnTo>
                      <a:pt x="11" y="385"/>
                    </a:lnTo>
                    <a:lnTo>
                      <a:pt x="25" y="331"/>
                    </a:lnTo>
                    <a:lnTo>
                      <a:pt x="44" y="279"/>
                    </a:lnTo>
                    <a:lnTo>
                      <a:pt x="67" y="229"/>
                    </a:lnTo>
                    <a:lnTo>
                      <a:pt x="95" y="183"/>
                    </a:lnTo>
                    <a:lnTo>
                      <a:pt x="126" y="139"/>
                    </a:lnTo>
                    <a:lnTo>
                      <a:pt x="162" y="98"/>
                    </a:lnTo>
                    <a:lnTo>
                      <a:pt x="201" y="62"/>
                    </a:lnTo>
                    <a:lnTo>
                      <a:pt x="243" y="28"/>
                    </a:lnTo>
                    <a:lnTo>
                      <a:pt x="289"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sp>
        <p:nvSpPr>
          <p:cNvPr id="61" name="Freeform 166"/>
          <p:cNvSpPr>
            <a:spLocks/>
          </p:cNvSpPr>
          <p:nvPr/>
        </p:nvSpPr>
        <p:spPr bwMode="auto">
          <a:xfrm>
            <a:off x="4180679" y="5289237"/>
            <a:ext cx="865632" cy="860619"/>
          </a:xfrm>
          <a:custGeom>
            <a:avLst/>
            <a:gdLst>
              <a:gd name="T0" fmla="*/ 1710 w 3172"/>
              <a:gd name="T1" fmla="*/ 167 h 3167"/>
              <a:gd name="T2" fmla="*/ 1864 w 3172"/>
              <a:gd name="T3" fmla="*/ 86 h 3167"/>
              <a:gd name="T4" fmla="*/ 2062 w 3172"/>
              <a:gd name="T5" fmla="*/ 78 h 3167"/>
              <a:gd name="T6" fmla="*/ 2104 w 3172"/>
              <a:gd name="T7" fmla="*/ 259 h 3167"/>
              <a:gd name="T8" fmla="*/ 2314 w 3172"/>
              <a:gd name="T9" fmla="*/ 295 h 3167"/>
              <a:gd name="T10" fmla="*/ 2573 w 3172"/>
              <a:gd name="T11" fmla="*/ 355 h 3167"/>
              <a:gd name="T12" fmla="*/ 2502 w 3172"/>
              <a:gd name="T13" fmla="*/ 499 h 3167"/>
              <a:gd name="T14" fmla="*/ 2590 w 3172"/>
              <a:gd name="T15" fmla="*/ 593 h 3167"/>
              <a:gd name="T16" fmla="*/ 2669 w 3172"/>
              <a:gd name="T17" fmla="*/ 633 h 3167"/>
              <a:gd name="T18" fmla="*/ 2756 w 3172"/>
              <a:gd name="T19" fmla="*/ 539 h 3167"/>
              <a:gd name="T20" fmla="*/ 2882 w 3172"/>
              <a:gd name="T21" fmla="*/ 679 h 3167"/>
              <a:gd name="T22" fmla="*/ 2845 w 3172"/>
              <a:gd name="T23" fmla="*/ 797 h 3167"/>
              <a:gd name="T24" fmla="*/ 2852 w 3172"/>
              <a:gd name="T25" fmla="*/ 951 h 3167"/>
              <a:gd name="T26" fmla="*/ 2996 w 3172"/>
              <a:gd name="T27" fmla="*/ 989 h 3167"/>
              <a:gd name="T28" fmla="*/ 3083 w 3172"/>
              <a:gd name="T29" fmla="*/ 1234 h 3167"/>
              <a:gd name="T30" fmla="*/ 2985 w 3172"/>
              <a:gd name="T31" fmla="*/ 1385 h 3167"/>
              <a:gd name="T32" fmla="*/ 3090 w 3172"/>
              <a:gd name="T33" fmla="*/ 1480 h 3167"/>
              <a:gd name="T34" fmla="*/ 3170 w 3172"/>
              <a:gd name="T35" fmla="*/ 1626 h 3167"/>
              <a:gd name="T36" fmla="*/ 3077 w 3172"/>
              <a:gd name="T37" fmla="*/ 1734 h 3167"/>
              <a:gd name="T38" fmla="*/ 2961 w 3172"/>
              <a:gd name="T39" fmla="*/ 1895 h 3167"/>
              <a:gd name="T40" fmla="*/ 3083 w 3172"/>
              <a:gd name="T41" fmla="*/ 2097 h 3167"/>
              <a:gd name="T42" fmla="*/ 2902 w 3172"/>
              <a:gd name="T43" fmla="*/ 2185 h 3167"/>
              <a:gd name="T44" fmla="*/ 2801 w 3172"/>
              <a:gd name="T45" fmla="*/ 2397 h 3167"/>
              <a:gd name="T46" fmla="*/ 2713 w 3172"/>
              <a:gd name="T47" fmla="*/ 2654 h 3167"/>
              <a:gd name="T48" fmla="*/ 2583 w 3172"/>
              <a:gd name="T49" fmla="*/ 2579 h 3167"/>
              <a:gd name="T50" fmla="*/ 2465 w 3172"/>
              <a:gd name="T51" fmla="*/ 2739 h 3167"/>
              <a:gd name="T52" fmla="*/ 2430 w 3172"/>
              <a:gd name="T53" fmla="*/ 2920 h 3167"/>
              <a:gd name="T54" fmla="*/ 2240 w 3172"/>
              <a:gd name="T55" fmla="*/ 2834 h 3167"/>
              <a:gd name="T56" fmla="*/ 2038 w 3172"/>
              <a:gd name="T57" fmla="*/ 2942 h 3167"/>
              <a:gd name="T58" fmla="*/ 1999 w 3172"/>
              <a:gd name="T59" fmla="*/ 3109 h 3167"/>
              <a:gd name="T60" fmla="*/ 1804 w 3172"/>
              <a:gd name="T61" fmla="*/ 2983 h 3167"/>
              <a:gd name="T62" fmla="*/ 1575 w 3172"/>
              <a:gd name="T63" fmla="*/ 2995 h 3167"/>
              <a:gd name="T64" fmla="*/ 1562 w 3172"/>
              <a:gd name="T65" fmla="*/ 3167 h 3167"/>
              <a:gd name="T66" fmla="*/ 1321 w 3172"/>
              <a:gd name="T67" fmla="*/ 3044 h 3167"/>
              <a:gd name="T68" fmla="*/ 1191 w 3172"/>
              <a:gd name="T69" fmla="*/ 2942 h 3167"/>
              <a:gd name="T70" fmla="*/ 1080 w 3172"/>
              <a:gd name="T71" fmla="*/ 3012 h 3167"/>
              <a:gd name="T72" fmla="*/ 816 w 3172"/>
              <a:gd name="T73" fmla="*/ 2972 h 3167"/>
              <a:gd name="T74" fmla="*/ 858 w 3172"/>
              <a:gd name="T75" fmla="*/ 2798 h 3167"/>
              <a:gd name="T76" fmla="*/ 713 w 3172"/>
              <a:gd name="T77" fmla="*/ 2696 h 3167"/>
              <a:gd name="T78" fmla="*/ 458 w 3172"/>
              <a:gd name="T79" fmla="*/ 2698 h 3167"/>
              <a:gd name="T80" fmla="*/ 529 w 3172"/>
              <a:gd name="T81" fmla="*/ 2536 h 3167"/>
              <a:gd name="T82" fmla="*/ 333 w 3172"/>
              <a:gd name="T83" fmla="*/ 2392 h 3167"/>
              <a:gd name="T84" fmla="*/ 127 w 3172"/>
              <a:gd name="T85" fmla="*/ 2215 h 3167"/>
              <a:gd name="T86" fmla="*/ 234 w 3172"/>
              <a:gd name="T87" fmla="*/ 2044 h 3167"/>
              <a:gd name="T88" fmla="*/ 75 w 3172"/>
              <a:gd name="T89" fmla="*/ 1958 h 3167"/>
              <a:gd name="T90" fmla="*/ 8 w 3172"/>
              <a:gd name="T91" fmla="*/ 1751 h 3167"/>
              <a:gd name="T92" fmla="*/ 162 w 3172"/>
              <a:gd name="T93" fmla="*/ 1686 h 3167"/>
              <a:gd name="T94" fmla="*/ 11 w 3172"/>
              <a:gd name="T95" fmla="*/ 1396 h 3167"/>
              <a:gd name="T96" fmla="*/ 122 w 3172"/>
              <a:gd name="T97" fmla="*/ 1204 h 3167"/>
              <a:gd name="T98" fmla="*/ 234 w 3172"/>
              <a:gd name="T99" fmla="*/ 1117 h 3167"/>
              <a:gd name="T100" fmla="*/ 204 w 3172"/>
              <a:gd name="T101" fmla="*/ 975 h 3167"/>
              <a:gd name="T102" fmla="*/ 199 w 3172"/>
              <a:gd name="T103" fmla="*/ 814 h 3167"/>
              <a:gd name="T104" fmla="*/ 343 w 3172"/>
              <a:gd name="T105" fmla="*/ 767 h 3167"/>
              <a:gd name="T106" fmla="*/ 487 w 3172"/>
              <a:gd name="T107" fmla="*/ 573 h 3167"/>
              <a:gd name="T108" fmla="*/ 501 w 3172"/>
              <a:gd name="T109" fmla="*/ 428 h 3167"/>
              <a:gd name="T110" fmla="*/ 660 w 3172"/>
              <a:gd name="T111" fmla="*/ 386 h 3167"/>
              <a:gd name="T112" fmla="*/ 840 w 3172"/>
              <a:gd name="T113" fmla="*/ 364 h 3167"/>
              <a:gd name="T114" fmla="*/ 828 w 3172"/>
              <a:gd name="T115" fmla="*/ 206 h 3167"/>
              <a:gd name="T116" fmla="*/ 1087 w 3172"/>
              <a:gd name="T117" fmla="*/ 133 h 3167"/>
              <a:gd name="T118" fmla="*/ 1201 w 3172"/>
              <a:gd name="T119" fmla="*/ 213 h 3167"/>
              <a:gd name="T120" fmla="*/ 1333 w 3172"/>
              <a:gd name="T121" fmla="*/ 104 h 3167"/>
              <a:gd name="T122" fmla="*/ 1490 w 3172"/>
              <a:gd name="T123" fmla="*/ 3 h 3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72" h="3167">
                <a:moveTo>
                  <a:pt x="1524" y="0"/>
                </a:moveTo>
                <a:lnTo>
                  <a:pt x="1557" y="0"/>
                </a:lnTo>
                <a:lnTo>
                  <a:pt x="1590" y="4"/>
                </a:lnTo>
                <a:lnTo>
                  <a:pt x="1621" y="11"/>
                </a:lnTo>
                <a:lnTo>
                  <a:pt x="1621" y="149"/>
                </a:lnTo>
                <a:lnTo>
                  <a:pt x="1648" y="157"/>
                </a:lnTo>
                <a:lnTo>
                  <a:pt x="1679" y="163"/>
                </a:lnTo>
                <a:lnTo>
                  <a:pt x="1710" y="167"/>
                </a:lnTo>
                <a:lnTo>
                  <a:pt x="1743" y="170"/>
                </a:lnTo>
                <a:lnTo>
                  <a:pt x="1776" y="174"/>
                </a:lnTo>
                <a:lnTo>
                  <a:pt x="1809" y="178"/>
                </a:lnTo>
                <a:lnTo>
                  <a:pt x="1838" y="183"/>
                </a:lnTo>
                <a:lnTo>
                  <a:pt x="1848" y="162"/>
                </a:lnTo>
                <a:lnTo>
                  <a:pt x="1854" y="138"/>
                </a:lnTo>
                <a:lnTo>
                  <a:pt x="1859" y="112"/>
                </a:lnTo>
                <a:lnTo>
                  <a:pt x="1864" y="86"/>
                </a:lnTo>
                <a:lnTo>
                  <a:pt x="1868" y="60"/>
                </a:lnTo>
                <a:lnTo>
                  <a:pt x="1873" y="34"/>
                </a:lnTo>
                <a:lnTo>
                  <a:pt x="1909" y="36"/>
                </a:lnTo>
                <a:lnTo>
                  <a:pt x="1943" y="42"/>
                </a:lnTo>
                <a:lnTo>
                  <a:pt x="1974" y="49"/>
                </a:lnTo>
                <a:lnTo>
                  <a:pt x="2004" y="59"/>
                </a:lnTo>
                <a:lnTo>
                  <a:pt x="2034" y="68"/>
                </a:lnTo>
                <a:lnTo>
                  <a:pt x="2062" y="78"/>
                </a:lnTo>
                <a:lnTo>
                  <a:pt x="2093" y="85"/>
                </a:lnTo>
                <a:lnTo>
                  <a:pt x="2126" y="91"/>
                </a:lnTo>
                <a:lnTo>
                  <a:pt x="2120" y="125"/>
                </a:lnTo>
                <a:lnTo>
                  <a:pt x="2112" y="156"/>
                </a:lnTo>
                <a:lnTo>
                  <a:pt x="2101" y="184"/>
                </a:lnTo>
                <a:lnTo>
                  <a:pt x="2091" y="213"/>
                </a:lnTo>
                <a:lnTo>
                  <a:pt x="2080" y="241"/>
                </a:lnTo>
                <a:lnTo>
                  <a:pt x="2104" y="259"/>
                </a:lnTo>
                <a:lnTo>
                  <a:pt x="2132" y="274"/>
                </a:lnTo>
                <a:lnTo>
                  <a:pt x="2161" y="288"/>
                </a:lnTo>
                <a:lnTo>
                  <a:pt x="2191" y="300"/>
                </a:lnTo>
                <a:lnTo>
                  <a:pt x="2221" y="313"/>
                </a:lnTo>
                <a:lnTo>
                  <a:pt x="2249" y="328"/>
                </a:lnTo>
                <a:lnTo>
                  <a:pt x="2275" y="345"/>
                </a:lnTo>
                <a:lnTo>
                  <a:pt x="2296" y="320"/>
                </a:lnTo>
                <a:lnTo>
                  <a:pt x="2314" y="295"/>
                </a:lnTo>
                <a:lnTo>
                  <a:pt x="2329" y="266"/>
                </a:lnTo>
                <a:lnTo>
                  <a:pt x="2343" y="237"/>
                </a:lnTo>
                <a:lnTo>
                  <a:pt x="2356" y="206"/>
                </a:lnTo>
                <a:lnTo>
                  <a:pt x="2404" y="231"/>
                </a:lnTo>
                <a:lnTo>
                  <a:pt x="2451" y="258"/>
                </a:lnTo>
                <a:lnTo>
                  <a:pt x="2494" y="288"/>
                </a:lnTo>
                <a:lnTo>
                  <a:pt x="2535" y="320"/>
                </a:lnTo>
                <a:lnTo>
                  <a:pt x="2573" y="355"/>
                </a:lnTo>
                <a:lnTo>
                  <a:pt x="2564" y="377"/>
                </a:lnTo>
                <a:lnTo>
                  <a:pt x="2552" y="396"/>
                </a:lnTo>
                <a:lnTo>
                  <a:pt x="2539" y="413"/>
                </a:lnTo>
                <a:lnTo>
                  <a:pt x="2524" y="430"/>
                </a:lnTo>
                <a:lnTo>
                  <a:pt x="2509" y="447"/>
                </a:lnTo>
                <a:lnTo>
                  <a:pt x="2494" y="464"/>
                </a:lnTo>
                <a:lnTo>
                  <a:pt x="2481" y="482"/>
                </a:lnTo>
                <a:lnTo>
                  <a:pt x="2502" y="499"/>
                </a:lnTo>
                <a:lnTo>
                  <a:pt x="2517" y="513"/>
                </a:lnTo>
                <a:lnTo>
                  <a:pt x="2531" y="529"/>
                </a:lnTo>
                <a:lnTo>
                  <a:pt x="2546" y="545"/>
                </a:lnTo>
                <a:lnTo>
                  <a:pt x="2562" y="562"/>
                </a:lnTo>
                <a:lnTo>
                  <a:pt x="2566" y="565"/>
                </a:lnTo>
                <a:lnTo>
                  <a:pt x="2572" y="573"/>
                </a:lnTo>
                <a:lnTo>
                  <a:pt x="2581" y="582"/>
                </a:lnTo>
                <a:lnTo>
                  <a:pt x="2590" y="593"/>
                </a:lnTo>
                <a:lnTo>
                  <a:pt x="2601" y="604"/>
                </a:lnTo>
                <a:lnTo>
                  <a:pt x="2612" y="616"/>
                </a:lnTo>
                <a:lnTo>
                  <a:pt x="2622" y="626"/>
                </a:lnTo>
                <a:lnTo>
                  <a:pt x="2631" y="635"/>
                </a:lnTo>
                <a:lnTo>
                  <a:pt x="2638" y="640"/>
                </a:lnTo>
                <a:lnTo>
                  <a:pt x="2642" y="642"/>
                </a:lnTo>
                <a:lnTo>
                  <a:pt x="2656" y="640"/>
                </a:lnTo>
                <a:lnTo>
                  <a:pt x="2669" y="633"/>
                </a:lnTo>
                <a:lnTo>
                  <a:pt x="2681" y="621"/>
                </a:lnTo>
                <a:lnTo>
                  <a:pt x="2692" y="607"/>
                </a:lnTo>
                <a:lnTo>
                  <a:pt x="2703" y="592"/>
                </a:lnTo>
                <a:lnTo>
                  <a:pt x="2714" y="577"/>
                </a:lnTo>
                <a:lnTo>
                  <a:pt x="2725" y="562"/>
                </a:lnTo>
                <a:lnTo>
                  <a:pt x="2735" y="550"/>
                </a:lnTo>
                <a:lnTo>
                  <a:pt x="2746" y="542"/>
                </a:lnTo>
                <a:lnTo>
                  <a:pt x="2756" y="539"/>
                </a:lnTo>
                <a:lnTo>
                  <a:pt x="2772" y="543"/>
                </a:lnTo>
                <a:lnTo>
                  <a:pt x="2789" y="552"/>
                </a:lnTo>
                <a:lnTo>
                  <a:pt x="2805" y="567"/>
                </a:lnTo>
                <a:lnTo>
                  <a:pt x="2821" y="586"/>
                </a:lnTo>
                <a:lnTo>
                  <a:pt x="2837" y="608"/>
                </a:lnTo>
                <a:lnTo>
                  <a:pt x="2852" y="632"/>
                </a:lnTo>
                <a:lnTo>
                  <a:pt x="2867" y="656"/>
                </a:lnTo>
                <a:lnTo>
                  <a:pt x="2882" y="679"/>
                </a:lnTo>
                <a:lnTo>
                  <a:pt x="2895" y="700"/>
                </a:lnTo>
                <a:lnTo>
                  <a:pt x="2907" y="719"/>
                </a:lnTo>
                <a:lnTo>
                  <a:pt x="2918" y="734"/>
                </a:lnTo>
                <a:lnTo>
                  <a:pt x="2908" y="751"/>
                </a:lnTo>
                <a:lnTo>
                  <a:pt x="2895" y="766"/>
                </a:lnTo>
                <a:lnTo>
                  <a:pt x="2880" y="777"/>
                </a:lnTo>
                <a:lnTo>
                  <a:pt x="2863" y="788"/>
                </a:lnTo>
                <a:lnTo>
                  <a:pt x="2845" y="797"/>
                </a:lnTo>
                <a:lnTo>
                  <a:pt x="2827" y="807"/>
                </a:lnTo>
                <a:lnTo>
                  <a:pt x="2809" y="816"/>
                </a:lnTo>
                <a:lnTo>
                  <a:pt x="2791" y="826"/>
                </a:lnTo>
                <a:lnTo>
                  <a:pt x="2801" y="854"/>
                </a:lnTo>
                <a:lnTo>
                  <a:pt x="2812" y="880"/>
                </a:lnTo>
                <a:lnTo>
                  <a:pt x="2826" y="904"/>
                </a:lnTo>
                <a:lnTo>
                  <a:pt x="2839" y="927"/>
                </a:lnTo>
                <a:lnTo>
                  <a:pt x="2852" y="951"/>
                </a:lnTo>
                <a:lnTo>
                  <a:pt x="2865" y="976"/>
                </a:lnTo>
                <a:lnTo>
                  <a:pt x="2876" y="1003"/>
                </a:lnTo>
                <a:lnTo>
                  <a:pt x="2883" y="1033"/>
                </a:lnTo>
                <a:lnTo>
                  <a:pt x="2909" y="1026"/>
                </a:lnTo>
                <a:lnTo>
                  <a:pt x="2932" y="1019"/>
                </a:lnTo>
                <a:lnTo>
                  <a:pt x="2954" y="1008"/>
                </a:lnTo>
                <a:lnTo>
                  <a:pt x="2975" y="999"/>
                </a:lnTo>
                <a:lnTo>
                  <a:pt x="2996" y="989"/>
                </a:lnTo>
                <a:lnTo>
                  <a:pt x="3019" y="981"/>
                </a:lnTo>
                <a:lnTo>
                  <a:pt x="3045" y="976"/>
                </a:lnTo>
                <a:lnTo>
                  <a:pt x="3065" y="1022"/>
                </a:lnTo>
                <a:lnTo>
                  <a:pt x="3083" y="1070"/>
                </a:lnTo>
                <a:lnTo>
                  <a:pt x="3100" y="1120"/>
                </a:lnTo>
                <a:lnTo>
                  <a:pt x="3113" y="1172"/>
                </a:lnTo>
                <a:lnTo>
                  <a:pt x="3125" y="1228"/>
                </a:lnTo>
                <a:lnTo>
                  <a:pt x="3083" y="1234"/>
                </a:lnTo>
                <a:lnTo>
                  <a:pt x="3043" y="1243"/>
                </a:lnTo>
                <a:lnTo>
                  <a:pt x="3003" y="1252"/>
                </a:lnTo>
                <a:lnTo>
                  <a:pt x="2964" y="1262"/>
                </a:lnTo>
                <a:lnTo>
                  <a:pt x="2966" y="1288"/>
                </a:lnTo>
                <a:lnTo>
                  <a:pt x="2971" y="1312"/>
                </a:lnTo>
                <a:lnTo>
                  <a:pt x="2976" y="1337"/>
                </a:lnTo>
                <a:lnTo>
                  <a:pt x="2980" y="1361"/>
                </a:lnTo>
                <a:lnTo>
                  <a:pt x="2985" y="1385"/>
                </a:lnTo>
                <a:lnTo>
                  <a:pt x="2988" y="1411"/>
                </a:lnTo>
                <a:lnTo>
                  <a:pt x="2989" y="1438"/>
                </a:lnTo>
                <a:lnTo>
                  <a:pt x="2987" y="1469"/>
                </a:lnTo>
                <a:lnTo>
                  <a:pt x="3002" y="1475"/>
                </a:lnTo>
                <a:lnTo>
                  <a:pt x="3021" y="1479"/>
                </a:lnTo>
                <a:lnTo>
                  <a:pt x="3044" y="1481"/>
                </a:lnTo>
                <a:lnTo>
                  <a:pt x="3066" y="1481"/>
                </a:lnTo>
                <a:lnTo>
                  <a:pt x="3090" y="1480"/>
                </a:lnTo>
                <a:lnTo>
                  <a:pt x="3114" y="1479"/>
                </a:lnTo>
                <a:lnTo>
                  <a:pt x="3138" y="1479"/>
                </a:lnTo>
                <a:lnTo>
                  <a:pt x="3159" y="1480"/>
                </a:lnTo>
                <a:lnTo>
                  <a:pt x="3166" y="1506"/>
                </a:lnTo>
                <a:lnTo>
                  <a:pt x="3171" y="1534"/>
                </a:lnTo>
                <a:lnTo>
                  <a:pt x="3172" y="1564"/>
                </a:lnTo>
                <a:lnTo>
                  <a:pt x="3172" y="1594"/>
                </a:lnTo>
                <a:lnTo>
                  <a:pt x="3170" y="1626"/>
                </a:lnTo>
                <a:lnTo>
                  <a:pt x="3168" y="1658"/>
                </a:lnTo>
                <a:lnTo>
                  <a:pt x="3165" y="1688"/>
                </a:lnTo>
                <a:lnTo>
                  <a:pt x="3162" y="1717"/>
                </a:lnTo>
                <a:lnTo>
                  <a:pt x="3159" y="1744"/>
                </a:lnTo>
                <a:lnTo>
                  <a:pt x="3142" y="1739"/>
                </a:lnTo>
                <a:lnTo>
                  <a:pt x="3122" y="1736"/>
                </a:lnTo>
                <a:lnTo>
                  <a:pt x="3100" y="1735"/>
                </a:lnTo>
                <a:lnTo>
                  <a:pt x="3077" y="1734"/>
                </a:lnTo>
                <a:lnTo>
                  <a:pt x="3055" y="1734"/>
                </a:lnTo>
                <a:lnTo>
                  <a:pt x="3034" y="1731"/>
                </a:lnTo>
                <a:lnTo>
                  <a:pt x="3015" y="1727"/>
                </a:lnTo>
                <a:lnTo>
                  <a:pt x="2998" y="1721"/>
                </a:lnTo>
                <a:lnTo>
                  <a:pt x="2987" y="1762"/>
                </a:lnTo>
                <a:lnTo>
                  <a:pt x="2977" y="1805"/>
                </a:lnTo>
                <a:lnTo>
                  <a:pt x="2970" y="1850"/>
                </a:lnTo>
                <a:lnTo>
                  <a:pt x="2961" y="1895"/>
                </a:lnTo>
                <a:lnTo>
                  <a:pt x="2953" y="1939"/>
                </a:lnTo>
                <a:lnTo>
                  <a:pt x="2988" y="1956"/>
                </a:lnTo>
                <a:lnTo>
                  <a:pt x="3026" y="1970"/>
                </a:lnTo>
                <a:lnTo>
                  <a:pt x="3068" y="1979"/>
                </a:lnTo>
                <a:lnTo>
                  <a:pt x="3113" y="1985"/>
                </a:lnTo>
                <a:lnTo>
                  <a:pt x="3106" y="2025"/>
                </a:lnTo>
                <a:lnTo>
                  <a:pt x="3095" y="2062"/>
                </a:lnTo>
                <a:lnTo>
                  <a:pt x="3083" y="2097"/>
                </a:lnTo>
                <a:lnTo>
                  <a:pt x="3070" y="2131"/>
                </a:lnTo>
                <a:lnTo>
                  <a:pt x="3056" y="2166"/>
                </a:lnTo>
                <a:lnTo>
                  <a:pt x="3044" y="2201"/>
                </a:lnTo>
                <a:lnTo>
                  <a:pt x="3033" y="2237"/>
                </a:lnTo>
                <a:lnTo>
                  <a:pt x="2997" y="2227"/>
                </a:lnTo>
                <a:lnTo>
                  <a:pt x="2963" y="2216"/>
                </a:lnTo>
                <a:lnTo>
                  <a:pt x="2932" y="2201"/>
                </a:lnTo>
                <a:lnTo>
                  <a:pt x="2902" y="2185"/>
                </a:lnTo>
                <a:lnTo>
                  <a:pt x="2872" y="2168"/>
                </a:lnTo>
                <a:lnTo>
                  <a:pt x="2852" y="2200"/>
                </a:lnTo>
                <a:lnTo>
                  <a:pt x="2833" y="2233"/>
                </a:lnTo>
                <a:lnTo>
                  <a:pt x="2816" y="2268"/>
                </a:lnTo>
                <a:lnTo>
                  <a:pt x="2799" y="2301"/>
                </a:lnTo>
                <a:lnTo>
                  <a:pt x="2778" y="2334"/>
                </a:lnTo>
                <a:lnTo>
                  <a:pt x="2756" y="2364"/>
                </a:lnTo>
                <a:lnTo>
                  <a:pt x="2801" y="2397"/>
                </a:lnTo>
                <a:lnTo>
                  <a:pt x="2846" y="2427"/>
                </a:lnTo>
                <a:lnTo>
                  <a:pt x="2895" y="2455"/>
                </a:lnTo>
                <a:lnTo>
                  <a:pt x="2870" y="2504"/>
                </a:lnTo>
                <a:lnTo>
                  <a:pt x="2842" y="2548"/>
                </a:lnTo>
                <a:lnTo>
                  <a:pt x="2809" y="2588"/>
                </a:lnTo>
                <a:lnTo>
                  <a:pt x="2773" y="2626"/>
                </a:lnTo>
                <a:lnTo>
                  <a:pt x="2734" y="2661"/>
                </a:lnTo>
                <a:lnTo>
                  <a:pt x="2713" y="2654"/>
                </a:lnTo>
                <a:lnTo>
                  <a:pt x="2696" y="2642"/>
                </a:lnTo>
                <a:lnTo>
                  <a:pt x="2681" y="2629"/>
                </a:lnTo>
                <a:lnTo>
                  <a:pt x="2668" y="2614"/>
                </a:lnTo>
                <a:lnTo>
                  <a:pt x="2654" y="2599"/>
                </a:lnTo>
                <a:lnTo>
                  <a:pt x="2640" y="2583"/>
                </a:lnTo>
                <a:lnTo>
                  <a:pt x="2625" y="2571"/>
                </a:lnTo>
                <a:lnTo>
                  <a:pt x="2607" y="2559"/>
                </a:lnTo>
                <a:lnTo>
                  <a:pt x="2583" y="2579"/>
                </a:lnTo>
                <a:lnTo>
                  <a:pt x="2561" y="2600"/>
                </a:lnTo>
                <a:lnTo>
                  <a:pt x="2539" y="2622"/>
                </a:lnTo>
                <a:lnTo>
                  <a:pt x="2515" y="2643"/>
                </a:lnTo>
                <a:lnTo>
                  <a:pt x="2491" y="2663"/>
                </a:lnTo>
                <a:lnTo>
                  <a:pt x="2465" y="2681"/>
                </a:lnTo>
                <a:lnTo>
                  <a:pt x="2435" y="2696"/>
                </a:lnTo>
                <a:lnTo>
                  <a:pt x="2449" y="2719"/>
                </a:lnTo>
                <a:lnTo>
                  <a:pt x="2465" y="2739"/>
                </a:lnTo>
                <a:lnTo>
                  <a:pt x="2482" y="2759"/>
                </a:lnTo>
                <a:lnTo>
                  <a:pt x="2498" y="2778"/>
                </a:lnTo>
                <a:lnTo>
                  <a:pt x="2514" y="2798"/>
                </a:lnTo>
                <a:lnTo>
                  <a:pt x="2528" y="2821"/>
                </a:lnTo>
                <a:lnTo>
                  <a:pt x="2539" y="2845"/>
                </a:lnTo>
                <a:lnTo>
                  <a:pt x="2503" y="2870"/>
                </a:lnTo>
                <a:lnTo>
                  <a:pt x="2467" y="2896"/>
                </a:lnTo>
                <a:lnTo>
                  <a:pt x="2430" y="2920"/>
                </a:lnTo>
                <a:lnTo>
                  <a:pt x="2392" y="2943"/>
                </a:lnTo>
                <a:lnTo>
                  <a:pt x="2353" y="2965"/>
                </a:lnTo>
                <a:lnTo>
                  <a:pt x="2309" y="2983"/>
                </a:lnTo>
                <a:lnTo>
                  <a:pt x="2299" y="2950"/>
                </a:lnTo>
                <a:lnTo>
                  <a:pt x="2285" y="2921"/>
                </a:lnTo>
                <a:lnTo>
                  <a:pt x="2269" y="2892"/>
                </a:lnTo>
                <a:lnTo>
                  <a:pt x="2254" y="2864"/>
                </a:lnTo>
                <a:lnTo>
                  <a:pt x="2240" y="2834"/>
                </a:lnTo>
                <a:lnTo>
                  <a:pt x="2209" y="2844"/>
                </a:lnTo>
                <a:lnTo>
                  <a:pt x="2180" y="2857"/>
                </a:lnTo>
                <a:lnTo>
                  <a:pt x="2153" y="2870"/>
                </a:lnTo>
                <a:lnTo>
                  <a:pt x="2126" y="2884"/>
                </a:lnTo>
                <a:lnTo>
                  <a:pt x="2097" y="2896"/>
                </a:lnTo>
                <a:lnTo>
                  <a:pt x="2067" y="2907"/>
                </a:lnTo>
                <a:lnTo>
                  <a:pt x="2034" y="2915"/>
                </a:lnTo>
                <a:lnTo>
                  <a:pt x="2038" y="2942"/>
                </a:lnTo>
                <a:lnTo>
                  <a:pt x="2044" y="2966"/>
                </a:lnTo>
                <a:lnTo>
                  <a:pt x="2053" y="2990"/>
                </a:lnTo>
                <a:lnTo>
                  <a:pt x="2061" y="3012"/>
                </a:lnTo>
                <a:lnTo>
                  <a:pt x="2070" y="3035"/>
                </a:lnTo>
                <a:lnTo>
                  <a:pt x="2076" y="3059"/>
                </a:lnTo>
                <a:lnTo>
                  <a:pt x="2080" y="3087"/>
                </a:lnTo>
                <a:lnTo>
                  <a:pt x="2040" y="3097"/>
                </a:lnTo>
                <a:lnTo>
                  <a:pt x="1999" y="3109"/>
                </a:lnTo>
                <a:lnTo>
                  <a:pt x="1959" y="3120"/>
                </a:lnTo>
                <a:lnTo>
                  <a:pt x="1916" y="3130"/>
                </a:lnTo>
                <a:lnTo>
                  <a:pt x="1873" y="3138"/>
                </a:lnTo>
                <a:lnTo>
                  <a:pt x="1827" y="3144"/>
                </a:lnTo>
                <a:lnTo>
                  <a:pt x="1817" y="3108"/>
                </a:lnTo>
                <a:lnTo>
                  <a:pt x="1811" y="3069"/>
                </a:lnTo>
                <a:lnTo>
                  <a:pt x="1806" y="3026"/>
                </a:lnTo>
                <a:lnTo>
                  <a:pt x="1804" y="2983"/>
                </a:lnTo>
                <a:lnTo>
                  <a:pt x="1773" y="2982"/>
                </a:lnTo>
                <a:lnTo>
                  <a:pt x="1743" y="2983"/>
                </a:lnTo>
                <a:lnTo>
                  <a:pt x="1716" y="2985"/>
                </a:lnTo>
                <a:lnTo>
                  <a:pt x="1689" y="2988"/>
                </a:lnTo>
                <a:lnTo>
                  <a:pt x="1663" y="2993"/>
                </a:lnTo>
                <a:lnTo>
                  <a:pt x="1635" y="2995"/>
                </a:lnTo>
                <a:lnTo>
                  <a:pt x="1606" y="2996"/>
                </a:lnTo>
                <a:lnTo>
                  <a:pt x="1575" y="2995"/>
                </a:lnTo>
                <a:lnTo>
                  <a:pt x="1573" y="3017"/>
                </a:lnTo>
                <a:lnTo>
                  <a:pt x="1574" y="3040"/>
                </a:lnTo>
                <a:lnTo>
                  <a:pt x="1574" y="3063"/>
                </a:lnTo>
                <a:lnTo>
                  <a:pt x="1575" y="3088"/>
                </a:lnTo>
                <a:lnTo>
                  <a:pt x="1575" y="3111"/>
                </a:lnTo>
                <a:lnTo>
                  <a:pt x="1574" y="3132"/>
                </a:lnTo>
                <a:lnTo>
                  <a:pt x="1570" y="3151"/>
                </a:lnTo>
                <a:lnTo>
                  <a:pt x="1562" y="3167"/>
                </a:lnTo>
                <a:lnTo>
                  <a:pt x="1510" y="3165"/>
                </a:lnTo>
                <a:lnTo>
                  <a:pt x="1459" y="3159"/>
                </a:lnTo>
                <a:lnTo>
                  <a:pt x="1410" y="3153"/>
                </a:lnTo>
                <a:lnTo>
                  <a:pt x="1361" y="3148"/>
                </a:lnTo>
                <a:lnTo>
                  <a:pt x="1310" y="3144"/>
                </a:lnTo>
                <a:lnTo>
                  <a:pt x="1311" y="3108"/>
                </a:lnTo>
                <a:lnTo>
                  <a:pt x="1315" y="3075"/>
                </a:lnTo>
                <a:lnTo>
                  <a:pt x="1321" y="3044"/>
                </a:lnTo>
                <a:lnTo>
                  <a:pt x="1327" y="3014"/>
                </a:lnTo>
                <a:lnTo>
                  <a:pt x="1333" y="2983"/>
                </a:lnTo>
                <a:lnTo>
                  <a:pt x="1313" y="2973"/>
                </a:lnTo>
                <a:lnTo>
                  <a:pt x="1291" y="2964"/>
                </a:lnTo>
                <a:lnTo>
                  <a:pt x="1267" y="2959"/>
                </a:lnTo>
                <a:lnTo>
                  <a:pt x="1240" y="2954"/>
                </a:lnTo>
                <a:lnTo>
                  <a:pt x="1215" y="2948"/>
                </a:lnTo>
                <a:lnTo>
                  <a:pt x="1191" y="2942"/>
                </a:lnTo>
                <a:lnTo>
                  <a:pt x="1166" y="2936"/>
                </a:lnTo>
                <a:lnTo>
                  <a:pt x="1145" y="2926"/>
                </a:lnTo>
                <a:lnTo>
                  <a:pt x="1127" y="2915"/>
                </a:lnTo>
                <a:lnTo>
                  <a:pt x="1113" y="2930"/>
                </a:lnTo>
                <a:lnTo>
                  <a:pt x="1103" y="2948"/>
                </a:lnTo>
                <a:lnTo>
                  <a:pt x="1094" y="2968"/>
                </a:lnTo>
                <a:lnTo>
                  <a:pt x="1087" y="2990"/>
                </a:lnTo>
                <a:lnTo>
                  <a:pt x="1080" y="3012"/>
                </a:lnTo>
                <a:lnTo>
                  <a:pt x="1073" y="3034"/>
                </a:lnTo>
                <a:lnTo>
                  <a:pt x="1066" y="3055"/>
                </a:lnTo>
                <a:lnTo>
                  <a:pt x="1057" y="3075"/>
                </a:lnTo>
                <a:lnTo>
                  <a:pt x="1007" y="3057"/>
                </a:lnTo>
                <a:lnTo>
                  <a:pt x="958" y="3037"/>
                </a:lnTo>
                <a:lnTo>
                  <a:pt x="911" y="3015"/>
                </a:lnTo>
                <a:lnTo>
                  <a:pt x="863" y="2993"/>
                </a:lnTo>
                <a:lnTo>
                  <a:pt x="816" y="2972"/>
                </a:lnTo>
                <a:lnTo>
                  <a:pt x="824" y="2946"/>
                </a:lnTo>
                <a:lnTo>
                  <a:pt x="836" y="2923"/>
                </a:lnTo>
                <a:lnTo>
                  <a:pt x="849" y="2901"/>
                </a:lnTo>
                <a:lnTo>
                  <a:pt x="862" y="2880"/>
                </a:lnTo>
                <a:lnTo>
                  <a:pt x="875" y="2858"/>
                </a:lnTo>
                <a:lnTo>
                  <a:pt x="885" y="2834"/>
                </a:lnTo>
                <a:lnTo>
                  <a:pt x="873" y="2815"/>
                </a:lnTo>
                <a:lnTo>
                  <a:pt x="858" y="2798"/>
                </a:lnTo>
                <a:lnTo>
                  <a:pt x="841" y="2785"/>
                </a:lnTo>
                <a:lnTo>
                  <a:pt x="822" y="2773"/>
                </a:lnTo>
                <a:lnTo>
                  <a:pt x="802" y="2762"/>
                </a:lnTo>
                <a:lnTo>
                  <a:pt x="782" y="2751"/>
                </a:lnTo>
                <a:lnTo>
                  <a:pt x="763" y="2739"/>
                </a:lnTo>
                <a:lnTo>
                  <a:pt x="744" y="2728"/>
                </a:lnTo>
                <a:lnTo>
                  <a:pt x="727" y="2713"/>
                </a:lnTo>
                <a:lnTo>
                  <a:pt x="713" y="2696"/>
                </a:lnTo>
                <a:lnTo>
                  <a:pt x="688" y="2717"/>
                </a:lnTo>
                <a:lnTo>
                  <a:pt x="666" y="2742"/>
                </a:lnTo>
                <a:lnTo>
                  <a:pt x="645" y="2767"/>
                </a:lnTo>
                <a:lnTo>
                  <a:pt x="627" y="2794"/>
                </a:lnTo>
                <a:lnTo>
                  <a:pt x="610" y="2822"/>
                </a:lnTo>
                <a:lnTo>
                  <a:pt x="556" y="2784"/>
                </a:lnTo>
                <a:lnTo>
                  <a:pt x="506" y="2743"/>
                </a:lnTo>
                <a:lnTo>
                  <a:pt x="458" y="2698"/>
                </a:lnTo>
                <a:lnTo>
                  <a:pt x="414" y="2651"/>
                </a:lnTo>
                <a:lnTo>
                  <a:pt x="427" y="2631"/>
                </a:lnTo>
                <a:lnTo>
                  <a:pt x="442" y="2612"/>
                </a:lnTo>
                <a:lnTo>
                  <a:pt x="458" y="2596"/>
                </a:lnTo>
                <a:lnTo>
                  <a:pt x="476" y="2581"/>
                </a:lnTo>
                <a:lnTo>
                  <a:pt x="494" y="2566"/>
                </a:lnTo>
                <a:lnTo>
                  <a:pt x="512" y="2552"/>
                </a:lnTo>
                <a:lnTo>
                  <a:pt x="529" y="2536"/>
                </a:lnTo>
                <a:lnTo>
                  <a:pt x="500" y="2501"/>
                </a:lnTo>
                <a:lnTo>
                  <a:pt x="471" y="2465"/>
                </a:lnTo>
                <a:lnTo>
                  <a:pt x="443" y="2429"/>
                </a:lnTo>
                <a:lnTo>
                  <a:pt x="415" y="2392"/>
                </a:lnTo>
                <a:lnTo>
                  <a:pt x="391" y="2352"/>
                </a:lnTo>
                <a:lnTo>
                  <a:pt x="371" y="2365"/>
                </a:lnTo>
                <a:lnTo>
                  <a:pt x="352" y="2377"/>
                </a:lnTo>
                <a:lnTo>
                  <a:pt x="333" y="2392"/>
                </a:lnTo>
                <a:lnTo>
                  <a:pt x="313" y="2405"/>
                </a:lnTo>
                <a:lnTo>
                  <a:pt x="292" y="2416"/>
                </a:lnTo>
                <a:lnTo>
                  <a:pt x="268" y="2426"/>
                </a:lnTo>
                <a:lnTo>
                  <a:pt x="242" y="2432"/>
                </a:lnTo>
                <a:lnTo>
                  <a:pt x="213" y="2377"/>
                </a:lnTo>
                <a:lnTo>
                  <a:pt x="184" y="2325"/>
                </a:lnTo>
                <a:lnTo>
                  <a:pt x="154" y="2270"/>
                </a:lnTo>
                <a:lnTo>
                  <a:pt x="127" y="2215"/>
                </a:lnTo>
                <a:lnTo>
                  <a:pt x="152" y="2196"/>
                </a:lnTo>
                <a:lnTo>
                  <a:pt x="181" y="2181"/>
                </a:lnTo>
                <a:lnTo>
                  <a:pt x="211" y="2168"/>
                </a:lnTo>
                <a:lnTo>
                  <a:pt x="244" y="2157"/>
                </a:lnTo>
                <a:lnTo>
                  <a:pt x="277" y="2146"/>
                </a:lnTo>
                <a:lnTo>
                  <a:pt x="262" y="2112"/>
                </a:lnTo>
                <a:lnTo>
                  <a:pt x="248" y="2079"/>
                </a:lnTo>
                <a:lnTo>
                  <a:pt x="234" y="2044"/>
                </a:lnTo>
                <a:lnTo>
                  <a:pt x="223" y="2007"/>
                </a:lnTo>
                <a:lnTo>
                  <a:pt x="214" y="1969"/>
                </a:lnTo>
                <a:lnTo>
                  <a:pt x="208" y="1928"/>
                </a:lnTo>
                <a:lnTo>
                  <a:pt x="178" y="1932"/>
                </a:lnTo>
                <a:lnTo>
                  <a:pt x="152" y="1937"/>
                </a:lnTo>
                <a:lnTo>
                  <a:pt x="127" y="1945"/>
                </a:lnTo>
                <a:lnTo>
                  <a:pt x="101" y="1952"/>
                </a:lnTo>
                <a:lnTo>
                  <a:pt x="75" y="1958"/>
                </a:lnTo>
                <a:lnTo>
                  <a:pt x="46" y="1962"/>
                </a:lnTo>
                <a:lnTo>
                  <a:pt x="39" y="1936"/>
                </a:lnTo>
                <a:lnTo>
                  <a:pt x="32" y="1908"/>
                </a:lnTo>
                <a:lnTo>
                  <a:pt x="25" y="1877"/>
                </a:lnTo>
                <a:lnTo>
                  <a:pt x="19" y="1845"/>
                </a:lnTo>
                <a:lnTo>
                  <a:pt x="14" y="1813"/>
                </a:lnTo>
                <a:lnTo>
                  <a:pt x="11" y="1781"/>
                </a:lnTo>
                <a:lnTo>
                  <a:pt x="8" y="1751"/>
                </a:lnTo>
                <a:lnTo>
                  <a:pt x="9" y="1723"/>
                </a:lnTo>
                <a:lnTo>
                  <a:pt x="12" y="1699"/>
                </a:lnTo>
                <a:lnTo>
                  <a:pt x="39" y="1699"/>
                </a:lnTo>
                <a:lnTo>
                  <a:pt x="67" y="1699"/>
                </a:lnTo>
                <a:lnTo>
                  <a:pt x="93" y="1698"/>
                </a:lnTo>
                <a:lnTo>
                  <a:pt x="118" y="1697"/>
                </a:lnTo>
                <a:lnTo>
                  <a:pt x="142" y="1692"/>
                </a:lnTo>
                <a:lnTo>
                  <a:pt x="162" y="1686"/>
                </a:lnTo>
                <a:lnTo>
                  <a:pt x="162" y="1457"/>
                </a:lnTo>
                <a:lnTo>
                  <a:pt x="131" y="1458"/>
                </a:lnTo>
                <a:lnTo>
                  <a:pt x="103" y="1458"/>
                </a:lnTo>
                <a:lnTo>
                  <a:pt x="77" y="1456"/>
                </a:lnTo>
                <a:lnTo>
                  <a:pt x="52" y="1453"/>
                </a:lnTo>
                <a:lnTo>
                  <a:pt x="26" y="1449"/>
                </a:lnTo>
                <a:lnTo>
                  <a:pt x="0" y="1446"/>
                </a:lnTo>
                <a:lnTo>
                  <a:pt x="11" y="1396"/>
                </a:lnTo>
                <a:lnTo>
                  <a:pt x="18" y="1344"/>
                </a:lnTo>
                <a:lnTo>
                  <a:pt x="26" y="1292"/>
                </a:lnTo>
                <a:lnTo>
                  <a:pt x="36" y="1242"/>
                </a:lnTo>
                <a:lnTo>
                  <a:pt x="46" y="1194"/>
                </a:lnTo>
                <a:lnTo>
                  <a:pt x="69" y="1193"/>
                </a:lnTo>
                <a:lnTo>
                  <a:pt x="89" y="1195"/>
                </a:lnTo>
                <a:lnTo>
                  <a:pt x="106" y="1198"/>
                </a:lnTo>
                <a:lnTo>
                  <a:pt x="122" y="1204"/>
                </a:lnTo>
                <a:lnTo>
                  <a:pt x="139" y="1209"/>
                </a:lnTo>
                <a:lnTo>
                  <a:pt x="156" y="1213"/>
                </a:lnTo>
                <a:lnTo>
                  <a:pt x="174" y="1215"/>
                </a:lnTo>
                <a:lnTo>
                  <a:pt x="195" y="1216"/>
                </a:lnTo>
                <a:lnTo>
                  <a:pt x="208" y="1194"/>
                </a:lnTo>
                <a:lnTo>
                  <a:pt x="219" y="1170"/>
                </a:lnTo>
                <a:lnTo>
                  <a:pt x="227" y="1144"/>
                </a:lnTo>
                <a:lnTo>
                  <a:pt x="234" y="1117"/>
                </a:lnTo>
                <a:lnTo>
                  <a:pt x="242" y="1091"/>
                </a:lnTo>
                <a:lnTo>
                  <a:pt x="251" y="1065"/>
                </a:lnTo>
                <a:lnTo>
                  <a:pt x="262" y="1042"/>
                </a:lnTo>
                <a:lnTo>
                  <a:pt x="277" y="1021"/>
                </a:lnTo>
                <a:lnTo>
                  <a:pt x="262" y="1005"/>
                </a:lnTo>
                <a:lnTo>
                  <a:pt x="245" y="994"/>
                </a:lnTo>
                <a:lnTo>
                  <a:pt x="226" y="983"/>
                </a:lnTo>
                <a:lnTo>
                  <a:pt x="204" y="975"/>
                </a:lnTo>
                <a:lnTo>
                  <a:pt x="183" y="967"/>
                </a:lnTo>
                <a:lnTo>
                  <a:pt x="161" y="960"/>
                </a:lnTo>
                <a:lnTo>
                  <a:pt x="138" y="953"/>
                </a:lnTo>
                <a:lnTo>
                  <a:pt x="146" y="920"/>
                </a:lnTo>
                <a:lnTo>
                  <a:pt x="156" y="891"/>
                </a:lnTo>
                <a:lnTo>
                  <a:pt x="169" y="864"/>
                </a:lnTo>
                <a:lnTo>
                  <a:pt x="183" y="839"/>
                </a:lnTo>
                <a:lnTo>
                  <a:pt x="199" y="814"/>
                </a:lnTo>
                <a:lnTo>
                  <a:pt x="213" y="790"/>
                </a:lnTo>
                <a:lnTo>
                  <a:pt x="228" y="765"/>
                </a:lnTo>
                <a:lnTo>
                  <a:pt x="241" y="739"/>
                </a:lnTo>
                <a:lnTo>
                  <a:pt x="253" y="711"/>
                </a:lnTo>
                <a:lnTo>
                  <a:pt x="277" y="723"/>
                </a:lnTo>
                <a:lnTo>
                  <a:pt x="300" y="738"/>
                </a:lnTo>
                <a:lnTo>
                  <a:pt x="321" y="753"/>
                </a:lnTo>
                <a:lnTo>
                  <a:pt x="343" y="767"/>
                </a:lnTo>
                <a:lnTo>
                  <a:pt x="367" y="780"/>
                </a:lnTo>
                <a:lnTo>
                  <a:pt x="391" y="792"/>
                </a:lnTo>
                <a:lnTo>
                  <a:pt x="436" y="732"/>
                </a:lnTo>
                <a:lnTo>
                  <a:pt x="482" y="675"/>
                </a:lnTo>
                <a:lnTo>
                  <a:pt x="529" y="620"/>
                </a:lnTo>
                <a:lnTo>
                  <a:pt x="518" y="601"/>
                </a:lnTo>
                <a:lnTo>
                  <a:pt x="504" y="586"/>
                </a:lnTo>
                <a:lnTo>
                  <a:pt x="487" y="573"/>
                </a:lnTo>
                <a:lnTo>
                  <a:pt x="470" y="560"/>
                </a:lnTo>
                <a:lnTo>
                  <a:pt x="454" y="547"/>
                </a:lnTo>
                <a:lnTo>
                  <a:pt x="438" y="532"/>
                </a:lnTo>
                <a:lnTo>
                  <a:pt x="426" y="517"/>
                </a:lnTo>
                <a:lnTo>
                  <a:pt x="440" y="490"/>
                </a:lnTo>
                <a:lnTo>
                  <a:pt x="458" y="468"/>
                </a:lnTo>
                <a:lnTo>
                  <a:pt x="479" y="447"/>
                </a:lnTo>
                <a:lnTo>
                  <a:pt x="501" y="428"/>
                </a:lnTo>
                <a:lnTo>
                  <a:pt x="523" y="409"/>
                </a:lnTo>
                <a:lnTo>
                  <a:pt x="546" y="391"/>
                </a:lnTo>
                <a:lnTo>
                  <a:pt x="568" y="373"/>
                </a:lnTo>
                <a:lnTo>
                  <a:pt x="589" y="353"/>
                </a:lnTo>
                <a:lnTo>
                  <a:pt x="610" y="332"/>
                </a:lnTo>
                <a:lnTo>
                  <a:pt x="629" y="348"/>
                </a:lnTo>
                <a:lnTo>
                  <a:pt x="645" y="366"/>
                </a:lnTo>
                <a:lnTo>
                  <a:pt x="660" y="386"/>
                </a:lnTo>
                <a:lnTo>
                  <a:pt x="674" y="407"/>
                </a:lnTo>
                <a:lnTo>
                  <a:pt x="688" y="427"/>
                </a:lnTo>
                <a:lnTo>
                  <a:pt x="701" y="447"/>
                </a:lnTo>
                <a:lnTo>
                  <a:pt x="733" y="434"/>
                </a:lnTo>
                <a:lnTo>
                  <a:pt x="762" y="418"/>
                </a:lnTo>
                <a:lnTo>
                  <a:pt x="788" y="401"/>
                </a:lnTo>
                <a:lnTo>
                  <a:pt x="813" y="382"/>
                </a:lnTo>
                <a:lnTo>
                  <a:pt x="840" y="364"/>
                </a:lnTo>
                <a:lnTo>
                  <a:pt x="867" y="347"/>
                </a:lnTo>
                <a:lnTo>
                  <a:pt x="897" y="332"/>
                </a:lnTo>
                <a:lnTo>
                  <a:pt x="888" y="309"/>
                </a:lnTo>
                <a:lnTo>
                  <a:pt x="879" y="285"/>
                </a:lnTo>
                <a:lnTo>
                  <a:pt x="869" y="262"/>
                </a:lnTo>
                <a:lnTo>
                  <a:pt x="858" y="241"/>
                </a:lnTo>
                <a:lnTo>
                  <a:pt x="844" y="222"/>
                </a:lnTo>
                <a:lnTo>
                  <a:pt x="828" y="206"/>
                </a:lnTo>
                <a:lnTo>
                  <a:pt x="862" y="179"/>
                </a:lnTo>
                <a:lnTo>
                  <a:pt x="900" y="156"/>
                </a:lnTo>
                <a:lnTo>
                  <a:pt x="941" y="136"/>
                </a:lnTo>
                <a:lnTo>
                  <a:pt x="985" y="119"/>
                </a:lnTo>
                <a:lnTo>
                  <a:pt x="1031" y="104"/>
                </a:lnTo>
                <a:lnTo>
                  <a:pt x="1081" y="91"/>
                </a:lnTo>
                <a:lnTo>
                  <a:pt x="1083" y="114"/>
                </a:lnTo>
                <a:lnTo>
                  <a:pt x="1087" y="133"/>
                </a:lnTo>
                <a:lnTo>
                  <a:pt x="1094" y="151"/>
                </a:lnTo>
                <a:lnTo>
                  <a:pt x="1102" y="169"/>
                </a:lnTo>
                <a:lnTo>
                  <a:pt x="1108" y="187"/>
                </a:lnTo>
                <a:lnTo>
                  <a:pt x="1113" y="206"/>
                </a:lnTo>
                <a:lnTo>
                  <a:pt x="1116" y="230"/>
                </a:lnTo>
                <a:lnTo>
                  <a:pt x="1146" y="226"/>
                </a:lnTo>
                <a:lnTo>
                  <a:pt x="1175" y="220"/>
                </a:lnTo>
                <a:lnTo>
                  <a:pt x="1201" y="213"/>
                </a:lnTo>
                <a:lnTo>
                  <a:pt x="1228" y="204"/>
                </a:lnTo>
                <a:lnTo>
                  <a:pt x="1254" y="196"/>
                </a:lnTo>
                <a:lnTo>
                  <a:pt x="1281" y="189"/>
                </a:lnTo>
                <a:lnTo>
                  <a:pt x="1312" y="185"/>
                </a:lnTo>
                <a:lnTo>
                  <a:pt x="1345" y="183"/>
                </a:lnTo>
                <a:lnTo>
                  <a:pt x="1343" y="156"/>
                </a:lnTo>
                <a:lnTo>
                  <a:pt x="1338" y="129"/>
                </a:lnTo>
                <a:lnTo>
                  <a:pt x="1333" y="104"/>
                </a:lnTo>
                <a:lnTo>
                  <a:pt x="1328" y="78"/>
                </a:lnTo>
                <a:lnTo>
                  <a:pt x="1324" y="51"/>
                </a:lnTo>
                <a:lnTo>
                  <a:pt x="1322" y="23"/>
                </a:lnTo>
                <a:lnTo>
                  <a:pt x="1353" y="21"/>
                </a:lnTo>
                <a:lnTo>
                  <a:pt x="1387" y="16"/>
                </a:lnTo>
                <a:lnTo>
                  <a:pt x="1421" y="12"/>
                </a:lnTo>
                <a:lnTo>
                  <a:pt x="1456" y="7"/>
                </a:lnTo>
                <a:lnTo>
                  <a:pt x="1490" y="3"/>
                </a:lnTo>
                <a:lnTo>
                  <a:pt x="1524" y="0"/>
                </a:lnTo>
                <a:close/>
              </a:path>
            </a:pathLst>
          </a:custGeom>
          <a:solidFill>
            <a:schemeClr val="bg1">
              <a:lumMod val="85000"/>
            </a:schemeClr>
          </a:solidFill>
          <a:ln>
            <a:noFill/>
            <a:headEnd/>
            <a:tailEnd/>
          </a:ln>
          <a:effectLst/>
        </p:spPr>
        <p:style>
          <a:lnRef idx="1">
            <a:schemeClr val="accent2"/>
          </a:lnRef>
          <a:fillRef idx="3">
            <a:schemeClr val="accent2"/>
          </a:fillRef>
          <a:effectRef idx="2">
            <a:schemeClr val="accent2"/>
          </a:effectRef>
          <a:fontRef idx="minor">
            <a:schemeClr val="lt1"/>
          </a:fontRef>
        </p:style>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2" name="Oval 61"/>
          <p:cNvSpPr/>
          <p:nvPr/>
        </p:nvSpPr>
        <p:spPr>
          <a:xfrm>
            <a:off x="4290813" y="5397517"/>
            <a:ext cx="646176" cy="644169"/>
          </a:xfrm>
          <a:prstGeom prst="ellipse">
            <a:avLst/>
          </a:prstGeom>
          <a:solidFill>
            <a:schemeClr val="bg1"/>
          </a:solidFill>
          <a:ln>
            <a:noFill/>
          </a:ln>
          <a:effectLst>
            <a:innerShdw blurRad="63500" dist="50800" dir="13500000">
              <a:schemeClr val="bg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065" name="Group 1064"/>
          <p:cNvGrpSpPr/>
          <p:nvPr/>
        </p:nvGrpSpPr>
        <p:grpSpPr>
          <a:xfrm>
            <a:off x="4366788" y="5518317"/>
            <a:ext cx="498635" cy="328256"/>
            <a:chOff x="-3527425" y="2765426"/>
            <a:chExt cx="3062288" cy="2338387"/>
          </a:xfrm>
          <a:solidFill>
            <a:srgbClr val="00548E"/>
          </a:solidFill>
        </p:grpSpPr>
        <p:sp>
          <p:nvSpPr>
            <p:cNvPr id="1060" name="Freeform 60"/>
            <p:cNvSpPr>
              <a:spLocks/>
            </p:cNvSpPr>
            <p:nvPr/>
          </p:nvSpPr>
          <p:spPr bwMode="auto">
            <a:xfrm>
              <a:off x="-1365250" y="3400426"/>
              <a:ext cx="342900" cy="342900"/>
            </a:xfrm>
            <a:custGeom>
              <a:avLst/>
              <a:gdLst>
                <a:gd name="T0" fmla="*/ 216 w 432"/>
                <a:gd name="T1" fmla="*/ 0 h 432"/>
                <a:gd name="T2" fmla="*/ 255 w 432"/>
                <a:gd name="T3" fmla="*/ 4 h 432"/>
                <a:gd name="T4" fmla="*/ 291 w 432"/>
                <a:gd name="T5" fmla="*/ 14 h 432"/>
                <a:gd name="T6" fmla="*/ 325 w 432"/>
                <a:gd name="T7" fmla="*/ 30 h 432"/>
                <a:gd name="T8" fmla="*/ 355 w 432"/>
                <a:gd name="T9" fmla="*/ 51 h 432"/>
                <a:gd name="T10" fmla="*/ 381 w 432"/>
                <a:gd name="T11" fmla="*/ 78 h 432"/>
                <a:gd name="T12" fmla="*/ 403 w 432"/>
                <a:gd name="T13" fmla="*/ 107 h 432"/>
                <a:gd name="T14" fmla="*/ 418 w 432"/>
                <a:gd name="T15" fmla="*/ 141 h 432"/>
                <a:gd name="T16" fmla="*/ 429 w 432"/>
                <a:gd name="T17" fmla="*/ 178 h 432"/>
                <a:gd name="T18" fmla="*/ 432 w 432"/>
                <a:gd name="T19" fmla="*/ 216 h 432"/>
                <a:gd name="T20" fmla="*/ 429 w 432"/>
                <a:gd name="T21" fmla="*/ 255 h 432"/>
                <a:gd name="T22" fmla="*/ 418 w 432"/>
                <a:gd name="T23" fmla="*/ 291 h 432"/>
                <a:gd name="T24" fmla="*/ 403 w 432"/>
                <a:gd name="T25" fmla="*/ 325 h 432"/>
                <a:gd name="T26" fmla="*/ 381 w 432"/>
                <a:gd name="T27" fmla="*/ 356 h 432"/>
                <a:gd name="T28" fmla="*/ 355 w 432"/>
                <a:gd name="T29" fmla="*/ 382 h 432"/>
                <a:gd name="T30" fmla="*/ 325 w 432"/>
                <a:gd name="T31" fmla="*/ 403 h 432"/>
                <a:gd name="T32" fmla="*/ 291 w 432"/>
                <a:gd name="T33" fmla="*/ 419 h 432"/>
                <a:gd name="T34" fmla="*/ 255 w 432"/>
                <a:gd name="T35" fmla="*/ 429 h 432"/>
                <a:gd name="T36" fmla="*/ 216 w 432"/>
                <a:gd name="T37" fmla="*/ 432 h 432"/>
                <a:gd name="T38" fmla="*/ 178 w 432"/>
                <a:gd name="T39" fmla="*/ 429 h 432"/>
                <a:gd name="T40" fmla="*/ 140 w 432"/>
                <a:gd name="T41" fmla="*/ 419 h 432"/>
                <a:gd name="T42" fmla="*/ 107 w 432"/>
                <a:gd name="T43" fmla="*/ 403 h 432"/>
                <a:gd name="T44" fmla="*/ 77 w 432"/>
                <a:gd name="T45" fmla="*/ 382 h 432"/>
                <a:gd name="T46" fmla="*/ 51 w 432"/>
                <a:gd name="T47" fmla="*/ 356 h 432"/>
                <a:gd name="T48" fmla="*/ 30 w 432"/>
                <a:gd name="T49" fmla="*/ 325 h 432"/>
                <a:gd name="T50" fmla="*/ 13 w 432"/>
                <a:gd name="T51" fmla="*/ 291 h 432"/>
                <a:gd name="T52" fmla="*/ 4 w 432"/>
                <a:gd name="T53" fmla="*/ 255 h 432"/>
                <a:gd name="T54" fmla="*/ 0 w 432"/>
                <a:gd name="T55" fmla="*/ 216 h 432"/>
                <a:gd name="T56" fmla="*/ 4 w 432"/>
                <a:gd name="T57" fmla="*/ 178 h 432"/>
                <a:gd name="T58" fmla="*/ 13 w 432"/>
                <a:gd name="T59" fmla="*/ 141 h 432"/>
                <a:gd name="T60" fmla="*/ 30 w 432"/>
                <a:gd name="T61" fmla="*/ 107 h 432"/>
                <a:gd name="T62" fmla="*/ 51 w 432"/>
                <a:gd name="T63" fmla="*/ 78 h 432"/>
                <a:gd name="T64" fmla="*/ 77 w 432"/>
                <a:gd name="T65" fmla="*/ 51 h 432"/>
                <a:gd name="T66" fmla="*/ 107 w 432"/>
                <a:gd name="T67" fmla="*/ 30 h 432"/>
                <a:gd name="T68" fmla="*/ 140 w 432"/>
                <a:gd name="T69" fmla="*/ 14 h 432"/>
                <a:gd name="T70" fmla="*/ 178 w 432"/>
                <a:gd name="T71" fmla="*/ 4 h 432"/>
                <a:gd name="T72" fmla="*/ 216 w 432"/>
                <a:gd name="T73"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2" h="432">
                  <a:moveTo>
                    <a:pt x="216" y="0"/>
                  </a:moveTo>
                  <a:lnTo>
                    <a:pt x="255" y="4"/>
                  </a:lnTo>
                  <a:lnTo>
                    <a:pt x="291" y="14"/>
                  </a:lnTo>
                  <a:lnTo>
                    <a:pt x="325" y="30"/>
                  </a:lnTo>
                  <a:lnTo>
                    <a:pt x="355" y="51"/>
                  </a:lnTo>
                  <a:lnTo>
                    <a:pt x="381" y="78"/>
                  </a:lnTo>
                  <a:lnTo>
                    <a:pt x="403" y="107"/>
                  </a:lnTo>
                  <a:lnTo>
                    <a:pt x="418" y="141"/>
                  </a:lnTo>
                  <a:lnTo>
                    <a:pt x="429" y="178"/>
                  </a:lnTo>
                  <a:lnTo>
                    <a:pt x="432" y="216"/>
                  </a:lnTo>
                  <a:lnTo>
                    <a:pt x="429" y="255"/>
                  </a:lnTo>
                  <a:lnTo>
                    <a:pt x="418" y="291"/>
                  </a:lnTo>
                  <a:lnTo>
                    <a:pt x="403" y="325"/>
                  </a:lnTo>
                  <a:lnTo>
                    <a:pt x="381" y="356"/>
                  </a:lnTo>
                  <a:lnTo>
                    <a:pt x="355" y="382"/>
                  </a:lnTo>
                  <a:lnTo>
                    <a:pt x="325" y="403"/>
                  </a:lnTo>
                  <a:lnTo>
                    <a:pt x="291" y="419"/>
                  </a:lnTo>
                  <a:lnTo>
                    <a:pt x="255" y="429"/>
                  </a:lnTo>
                  <a:lnTo>
                    <a:pt x="216" y="432"/>
                  </a:lnTo>
                  <a:lnTo>
                    <a:pt x="178" y="429"/>
                  </a:lnTo>
                  <a:lnTo>
                    <a:pt x="140" y="419"/>
                  </a:lnTo>
                  <a:lnTo>
                    <a:pt x="107" y="403"/>
                  </a:lnTo>
                  <a:lnTo>
                    <a:pt x="77" y="382"/>
                  </a:lnTo>
                  <a:lnTo>
                    <a:pt x="51" y="356"/>
                  </a:lnTo>
                  <a:lnTo>
                    <a:pt x="30" y="325"/>
                  </a:lnTo>
                  <a:lnTo>
                    <a:pt x="13" y="291"/>
                  </a:lnTo>
                  <a:lnTo>
                    <a:pt x="4" y="255"/>
                  </a:lnTo>
                  <a:lnTo>
                    <a:pt x="0" y="216"/>
                  </a:lnTo>
                  <a:lnTo>
                    <a:pt x="4" y="178"/>
                  </a:lnTo>
                  <a:lnTo>
                    <a:pt x="13" y="141"/>
                  </a:lnTo>
                  <a:lnTo>
                    <a:pt x="30" y="107"/>
                  </a:lnTo>
                  <a:lnTo>
                    <a:pt x="51" y="78"/>
                  </a:lnTo>
                  <a:lnTo>
                    <a:pt x="77" y="51"/>
                  </a:lnTo>
                  <a:lnTo>
                    <a:pt x="107" y="30"/>
                  </a:lnTo>
                  <a:lnTo>
                    <a:pt x="140" y="14"/>
                  </a:lnTo>
                  <a:lnTo>
                    <a:pt x="178" y="4"/>
                  </a:lnTo>
                  <a:lnTo>
                    <a:pt x="216"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61" name="Freeform 61"/>
            <p:cNvSpPr>
              <a:spLocks noEditPoints="1"/>
            </p:cNvSpPr>
            <p:nvPr/>
          </p:nvSpPr>
          <p:spPr bwMode="auto">
            <a:xfrm>
              <a:off x="-3527425" y="3290888"/>
              <a:ext cx="3062288" cy="1812925"/>
            </a:xfrm>
            <a:custGeom>
              <a:avLst/>
              <a:gdLst>
                <a:gd name="T0" fmla="*/ 2038 w 3858"/>
                <a:gd name="T1" fmla="*/ 1198 h 2285"/>
                <a:gd name="T2" fmla="*/ 1945 w 3858"/>
                <a:gd name="T3" fmla="*/ 1308 h 2285"/>
                <a:gd name="T4" fmla="*/ 1935 w 3858"/>
                <a:gd name="T5" fmla="*/ 1422 h 2285"/>
                <a:gd name="T6" fmla="*/ 2008 w 3858"/>
                <a:gd name="T7" fmla="*/ 1548 h 2285"/>
                <a:gd name="T8" fmla="*/ 2145 w 3858"/>
                <a:gd name="T9" fmla="*/ 1598 h 2285"/>
                <a:gd name="T10" fmla="*/ 2287 w 3858"/>
                <a:gd name="T11" fmla="*/ 1544 h 2285"/>
                <a:gd name="T12" fmla="*/ 2357 w 3858"/>
                <a:gd name="T13" fmla="*/ 1413 h 2285"/>
                <a:gd name="T14" fmla="*/ 2330 w 3858"/>
                <a:gd name="T15" fmla="*/ 1276 h 2285"/>
                <a:gd name="T16" fmla="*/ 2220 w 3858"/>
                <a:gd name="T17" fmla="*/ 1183 h 2285"/>
                <a:gd name="T18" fmla="*/ 409 w 3858"/>
                <a:gd name="T19" fmla="*/ 1173 h 2285"/>
                <a:gd name="T20" fmla="*/ 285 w 3858"/>
                <a:gd name="T21" fmla="*/ 1246 h 2285"/>
                <a:gd name="T22" fmla="*/ 235 w 3858"/>
                <a:gd name="T23" fmla="*/ 1383 h 2285"/>
                <a:gd name="T24" fmla="*/ 282 w 3858"/>
                <a:gd name="T25" fmla="*/ 1517 h 2285"/>
                <a:gd name="T26" fmla="*/ 408 w 3858"/>
                <a:gd name="T27" fmla="*/ 1594 h 2285"/>
                <a:gd name="T28" fmla="*/ 556 w 3858"/>
                <a:gd name="T29" fmla="*/ 1569 h 2285"/>
                <a:gd name="T30" fmla="*/ 649 w 3858"/>
                <a:gd name="T31" fmla="*/ 1459 h 2285"/>
                <a:gd name="T32" fmla="*/ 658 w 3858"/>
                <a:gd name="T33" fmla="*/ 1344 h 2285"/>
                <a:gd name="T34" fmla="*/ 585 w 3858"/>
                <a:gd name="T35" fmla="*/ 1219 h 2285"/>
                <a:gd name="T36" fmla="*/ 448 w 3858"/>
                <a:gd name="T37" fmla="*/ 1170 h 2285"/>
                <a:gd name="T38" fmla="*/ 1986 w 3858"/>
                <a:gd name="T39" fmla="*/ 192 h 2285"/>
                <a:gd name="T40" fmla="*/ 2089 w 3858"/>
                <a:gd name="T41" fmla="*/ 2 h 2285"/>
                <a:gd name="T42" fmla="*/ 2154 w 3858"/>
                <a:gd name="T43" fmla="*/ 56 h 2285"/>
                <a:gd name="T44" fmla="*/ 2397 w 3858"/>
                <a:gd name="T45" fmla="*/ 928 h 2285"/>
                <a:gd name="T46" fmla="*/ 2527 w 3858"/>
                <a:gd name="T47" fmla="*/ 1067 h 2285"/>
                <a:gd name="T48" fmla="*/ 2963 w 3858"/>
                <a:gd name="T49" fmla="*/ 739 h 2285"/>
                <a:gd name="T50" fmla="*/ 3025 w 3858"/>
                <a:gd name="T51" fmla="*/ 651 h 2285"/>
                <a:gd name="T52" fmla="*/ 3324 w 3858"/>
                <a:gd name="T53" fmla="*/ 483 h 2285"/>
                <a:gd name="T54" fmla="*/ 3425 w 3858"/>
                <a:gd name="T55" fmla="*/ 526 h 2285"/>
                <a:gd name="T56" fmla="*/ 3846 w 3858"/>
                <a:gd name="T57" fmla="*/ 1165 h 2285"/>
                <a:gd name="T58" fmla="*/ 3854 w 3858"/>
                <a:gd name="T59" fmla="*/ 1242 h 2285"/>
                <a:gd name="T60" fmla="*/ 3768 w 3858"/>
                <a:gd name="T61" fmla="*/ 2170 h 2285"/>
                <a:gd name="T62" fmla="*/ 3727 w 3858"/>
                <a:gd name="T63" fmla="*/ 2258 h 2285"/>
                <a:gd name="T64" fmla="*/ 3628 w 3858"/>
                <a:gd name="T65" fmla="*/ 2281 h 2285"/>
                <a:gd name="T66" fmla="*/ 3552 w 3858"/>
                <a:gd name="T67" fmla="*/ 2221 h 2285"/>
                <a:gd name="T68" fmla="*/ 3414 w 3858"/>
                <a:gd name="T69" fmla="*/ 1594 h 2285"/>
                <a:gd name="T70" fmla="*/ 3045 w 3858"/>
                <a:gd name="T71" fmla="*/ 2208 h 2285"/>
                <a:gd name="T72" fmla="*/ 2976 w 3858"/>
                <a:gd name="T73" fmla="*/ 2278 h 2285"/>
                <a:gd name="T74" fmla="*/ 2876 w 3858"/>
                <a:gd name="T75" fmla="*/ 2266 h 2285"/>
                <a:gd name="T76" fmla="*/ 2824 w 3858"/>
                <a:gd name="T77" fmla="*/ 2183 h 2285"/>
                <a:gd name="T78" fmla="*/ 3057 w 3858"/>
                <a:gd name="T79" fmla="*/ 1507 h 2285"/>
                <a:gd name="T80" fmla="*/ 3228 w 3858"/>
                <a:gd name="T81" fmla="*/ 1224 h 2285"/>
                <a:gd name="T82" fmla="*/ 2929 w 3858"/>
                <a:gd name="T83" fmla="*/ 1105 h 2285"/>
                <a:gd name="T84" fmla="*/ 2593 w 3858"/>
                <a:gd name="T85" fmla="*/ 1689 h 2285"/>
                <a:gd name="T86" fmla="*/ 2544 w 3858"/>
                <a:gd name="T87" fmla="*/ 1809 h 2285"/>
                <a:gd name="T88" fmla="*/ 2422 w 3858"/>
                <a:gd name="T89" fmla="*/ 1860 h 2285"/>
                <a:gd name="T90" fmla="*/ 2351 w 3858"/>
                <a:gd name="T91" fmla="*/ 2137 h 2285"/>
                <a:gd name="T92" fmla="*/ 2253 w 3858"/>
                <a:gd name="T93" fmla="*/ 2253 h 2285"/>
                <a:gd name="T94" fmla="*/ 2098 w 3858"/>
                <a:gd name="T95" fmla="*/ 2280 h 2285"/>
                <a:gd name="T96" fmla="*/ 1965 w 3858"/>
                <a:gd name="T97" fmla="*/ 2204 h 2285"/>
                <a:gd name="T98" fmla="*/ 1913 w 3858"/>
                <a:gd name="T99" fmla="*/ 2057 h 2285"/>
                <a:gd name="T100" fmla="*/ 678 w 3858"/>
                <a:gd name="T101" fmla="*/ 2098 h 2285"/>
                <a:gd name="T102" fmla="*/ 601 w 3858"/>
                <a:gd name="T103" fmla="*/ 2231 h 2285"/>
                <a:gd name="T104" fmla="*/ 455 w 3858"/>
                <a:gd name="T105" fmla="*/ 2285 h 2285"/>
                <a:gd name="T106" fmla="*/ 309 w 3858"/>
                <a:gd name="T107" fmla="*/ 2231 h 2285"/>
                <a:gd name="T108" fmla="*/ 232 w 3858"/>
                <a:gd name="T109" fmla="*/ 2098 h 2285"/>
                <a:gd name="T110" fmla="*/ 137 w 3858"/>
                <a:gd name="T111" fmla="*/ 1856 h 2285"/>
                <a:gd name="T112" fmla="*/ 29 w 3858"/>
                <a:gd name="T113" fmla="*/ 1784 h 2285"/>
                <a:gd name="T114" fmla="*/ 0 w 3858"/>
                <a:gd name="T115" fmla="*/ 1305 h 2285"/>
                <a:gd name="T116" fmla="*/ 52 w 3858"/>
                <a:gd name="T117" fmla="*/ 1094 h 2285"/>
                <a:gd name="T118" fmla="*/ 188 w 3858"/>
                <a:gd name="T119" fmla="*/ 934 h 2285"/>
                <a:gd name="T120" fmla="*/ 439 w 3858"/>
                <a:gd name="T121" fmla="*/ 56 h 2285"/>
                <a:gd name="T122" fmla="*/ 505 w 3858"/>
                <a:gd name="T123" fmla="*/ 2 h 2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58" h="2285">
                  <a:moveTo>
                    <a:pt x="2145" y="1170"/>
                  </a:moveTo>
                  <a:lnTo>
                    <a:pt x="2107" y="1173"/>
                  </a:lnTo>
                  <a:lnTo>
                    <a:pt x="2071" y="1183"/>
                  </a:lnTo>
                  <a:lnTo>
                    <a:pt x="2038" y="1198"/>
                  </a:lnTo>
                  <a:lnTo>
                    <a:pt x="2008" y="1219"/>
                  </a:lnTo>
                  <a:lnTo>
                    <a:pt x="1982" y="1245"/>
                  </a:lnTo>
                  <a:lnTo>
                    <a:pt x="1961" y="1274"/>
                  </a:lnTo>
                  <a:lnTo>
                    <a:pt x="1945" y="1308"/>
                  </a:lnTo>
                  <a:lnTo>
                    <a:pt x="1935" y="1344"/>
                  </a:lnTo>
                  <a:lnTo>
                    <a:pt x="1931" y="1382"/>
                  </a:lnTo>
                  <a:lnTo>
                    <a:pt x="1931" y="1383"/>
                  </a:lnTo>
                  <a:lnTo>
                    <a:pt x="1935" y="1422"/>
                  </a:lnTo>
                  <a:lnTo>
                    <a:pt x="1944" y="1459"/>
                  </a:lnTo>
                  <a:lnTo>
                    <a:pt x="1961" y="1491"/>
                  </a:lnTo>
                  <a:lnTo>
                    <a:pt x="1982" y="1522"/>
                  </a:lnTo>
                  <a:lnTo>
                    <a:pt x="2008" y="1548"/>
                  </a:lnTo>
                  <a:lnTo>
                    <a:pt x="2037" y="1569"/>
                  </a:lnTo>
                  <a:lnTo>
                    <a:pt x="2071" y="1584"/>
                  </a:lnTo>
                  <a:lnTo>
                    <a:pt x="2106" y="1595"/>
                  </a:lnTo>
                  <a:lnTo>
                    <a:pt x="2145" y="1598"/>
                  </a:lnTo>
                  <a:lnTo>
                    <a:pt x="2185" y="1594"/>
                  </a:lnTo>
                  <a:lnTo>
                    <a:pt x="2222" y="1583"/>
                  </a:lnTo>
                  <a:lnTo>
                    <a:pt x="2256" y="1567"/>
                  </a:lnTo>
                  <a:lnTo>
                    <a:pt x="2287" y="1544"/>
                  </a:lnTo>
                  <a:lnTo>
                    <a:pt x="2313" y="1517"/>
                  </a:lnTo>
                  <a:lnTo>
                    <a:pt x="2334" y="1486"/>
                  </a:lnTo>
                  <a:lnTo>
                    <a:pt x="2348" y="1450"/>
                  </a:lnTo>
                  <a:lnTo>
                    <a:pt x="2357" y="1413"/>
                  </a:lnTo>
                  <a:lnTo>
                    <a:pt x="2360" y="1383"/>
                  </a:lnTo>
                  <a:lnTo>
                    <a:pt x="2356" y="1345"/>
                  </a:lnTo>
                  <a:lnTo>
                    <a:pt x="2345" y="1310"/>
                  </a:lnTo>
                  <a:lnTo>
                    <a:pt x="2330" y="1276"/>
                  </a:lnTo>
                  <a:lnTo>
                    <a:pt x="2309" y="1246"/>
                  </a:lnTo>
                  <a:lnTo>
                    <a:pt x="2283" y="1220"/>
                  </a:lnTo>
                  <a:lnTo>
                    <a:pt x="2253" y="1199"/>
                  </a:lnTo>
                  <a:lnTo>
                    <a:pt x="2220" y="1183"/>
                  </a:lnTo>
                  <a:lnTo>
                    <a:pt x="2184" y="1173"/>
                  </a:lnTo>
                  <a:lnTo>
                    <a:pt x="2145" y="1170"/>
                  </a:lnTo>
                  <a:close/>
                  <a:moveTo>
                    <a:pt x="448" y="1170"/>
                  </a:moveTo>
                  <a:lnTo>
                    <a:pt x="409" y="1173"/>
                  </a:lnTo>
                  <a:lnTo>
                    <a:pt x="374" y="1183"/>
                  </a:lnTo>
                  <a:lnTo>
                    <a:pt x="340" y="1199"/>
                  </a:lnTo>
                  <a:lnTo>
                    <a:pt x="311" y="1220"/>
                  </a:lnTo>
                  <a:lnTo>
                    <a:pt x="285" y="1246"/>
                  </a:lnTo>
                  <a:lnTo>
                    <a:pt x="264" y="1276"/>
                  </a:lnTo>
                  <a:lnTo>
                    <a:pt x="248" y="1310"/>
                  </a:lnTo>
                  <a:lnTo>
                    <a:pt x="238" y="1345"/>
                  </a:lnTo>
                  <a:lnTo>
                    <a:pt x="235" y="1383"/>
                  </a:lnTo>
                  <a:lnTo>
                    <a:pt x="237" y="1413"/>
                  </a:lnTo>
                  <a:lnTo>
                    <a:pt x="245" y="1450"/>
                  </a:lnTo>
                  <a:lnTo>
                    <a:pt x="260" y="1486"/>
                  </a:lnTo>
                  <a:lnTo>
                    <a:pt x="282" y="1517"/>
                  </a:lnTo>
                  <a:lnTo>
                    <a:pt x="307" y="1544"/>
                  </a:lnTo>
                  <a:lnTo>
                    <a:pt x="338" y="1567"/>
                  </a:lnTo>
                  <a:lnTo>
                    <a:pt x="372" y="1583"/>
                  </a:lnTo>
                  <a:lnTo>
                    <a:pt x="408" y="1594"/>
                  </a:lnTo>
                  <a:lnTo>
                    <a:pt x="448" y="1598"/>
                  </a:lnTo>
                  <a:lnTo>
                    <a:pt x="487" y="1595"/>
                  </a:lnTo>
                  <a:lnTo>
                    <a:pt x="523" y="1584"/>
                  </a:lnTo>
                  <a:lnTo>
                    <a:pt x="556" y="1569"/>
                  </a:lnTo>
                  <a:lnTo>
                    <a:pt x="587" y="1548"/>
                  </a:lnTo>
                  <a:lnTo>
                    <a:pt x="612" y="1522"/>
                  </a:lnTo>
                  <a:lnTo>
                    <a:pt x="634" y="1491"/>
                  </a:lnTo>
                  <a:lnTo>
                    <a:pt x="649" y="1459"/>
                  </a:lnTo>
                  <a:lnTo>
                    <a:pt x="659" y="1422"/>
                  </a:lnTo>
                  <a:lnTo>
                    <a:pt x="663" y="1383"/>
                  </a:lnTo>
                  <a:lnTo>
                    <a:pt x="662" y="1382"/>
                  </a:lnTo>
                  <a:lnTo>
                    <a:pt x="658" y="1344"/>
                  </a:lnTo>
                  <a:lnTo>
                    <a:pt x="649" y="1308"/>
                  </a:lnTo>
                  <a:lnTo>
                    <a:pt x="632" y="1274"/>
                  </a:lnTo>
                  <a:lnTo>
                    <a:pt x="611" y="1245"/>
                  </a:lnTo>
                  <a:lnTo>
                    <a:pt x="585" y="1219"/>
                  </a:lnTo>
                  <a:lnTo>
                    <a:pt x="556" y="1198"/>
                  </a:lnTo>
                  <a:lnTo>
                    <a:pt x="523" y="1183"/>
                  </a:lnTo>
                  <a:lnTo>
                    <a:pt x="487" y="1173"/>
                  </a:lnTo>
                  <a:lnTo>
                    <a:pt x="448" y="1170"/>
                  </a:lnTo>
                  <a:close/>
                  <a:moveTo>
                    <a:pt x="608" y="192"/>
                  </a:moveTo>
                  <a:lnTo>
                    <a:pt x="483" y="845"/>
                  </a:lnTo>
                  <a:lnTo>
                    <a:pt x="2110" y="845"/>
                  </a:lnTo>
                  <a:lnTo>
                    <a:pt x="1986" y="192"/>
                  </a:lnTo>
                  <a:lnTo>
                    <a:pt x="608" y="192"/>
                  </a:lnTo>
                  <a:close/>
                  <a:moveTo>
                    <a:pt x="528" y="0"/>
                  </a:moveTo>
                  <a:lnTo>
                    <a:pt x="2066" y="0"/>
                  </a:lnTo>
                  <a:lnTo>
                    <a:pt x="2089" y="2"/>
                  </a:lnTo>
                  <a:lnTo>
                    <a:pt x="2110" y="9"/>
                  </a:lnTo>
                  <a:lnTo>
                    <a:pt x="2127" y="21"/>
                  </a:lnTo>
                  <a:lnTo>
                    <a:pt x="2143" y="37"/>
                  </a:lnTo>
                  <a:lnTo>
                    <a:pt x="2154" y="56"/>
                  </a:lnTo>
                  <a:lnTo>
                    <a:pt x="2161" y="79"/>
                  </a:lnTo>
                  <a:lnTo>
                    <a:pt x="2314" y="881"/>
                  </a:lnTo>
                  <a:lnTo>
                    <a:pt x="2357" y="902"/>
                  </a:lnTo>
                  <a:lnTo>
                    <a:pt x="2397" y="928"/>
                  </a:lnTo>
                  <a:lnTo>
                    <a:pt x="2435" y="958"/>
                  </a:lnTo>
                  <a:lnTo>
                    <a:pt x="2470" y="990"/>
                  </a:lnTo>
                  <a:lnTo>
                    <a:pt x="2500" y="1027"/>
                  </a:lnTo>
                  <a:lnTo>
                    <a:pt x="2527" y="1067"/>
                  </a:lnTo>
                  <a:lnTo>
                    <a:pt x="2825" y="938"/>
                  </a:lnTo>
                  <a:lnTo>
                    <a:pt x="3148" y="668"/>
                  </a:lnTo>
                  <a:lnTo>
                    <a:pt x="2959" y="765"/>
                  </a:lnTo>
                  <a:lnTo>
                    <a:pt x="2963" y="739"/>
                  </a:lnTo>
                  <a:lnTo>
                    <a:pt x="2972" y="713"/>
                  </a:lnTo>
                  <a:lnTo>
                    <a:pt x="2985" y="690"/>
                  </a:lnTo>
                  <a:lnTo>
                    <a:pt x="3003" y="669"/>
                  </a:lnTo>
                  <a:lnTo>
                    <a:pt x="3025" y="651"/>
                  </a:lnTo>
                  <a:lnTo>
                    <a:pt x="3242" y="508"/>
                  </a:lnTo>
                  <a:lnTo>
                    <a:pt x="3268" y="494"/>
                  </a:lnTo>
                  <a:lnTo>
                    <a:pt x="3296" y="486"/>
                  </a:lnTo>
                  <a:lnTo>
                    <a:pt x="3324" y="483"/>
                  </a:lnTo>
                  <a:lnTo>
                    <a:pt x="3351" y="487"/>
                  </a:lnTo>
                  <a:lnTo>
                    <a:pt x="3378" y="495"/>
                  </a:lnTo>
                  <a:lnTo>
                    <a:pt x="3403" y="508"/>
                  </a:lnTo>
                  <a:lnTo>
                    <a:pt x="3425" y="526"/>
                  </a:lnTo>
                  <a:lnTo>
                    <a:pt x="3444" y="549"/>
                  </a:lnTo>
                  <a:lnTo>
                    <a:pt x="3825" y="1126"/>
                  </a:lnTo>
                  <a:lnTo>
                    <a:pt x="3836" y="1146"/>
                  </a:lnTo>
                  <a:lnTo>
                    <a:pt x="3846" y="1165"/>
                  </a:lnTo>
                  <a:lnTo>
                    <a:pt x="3853" y="1184"/>
                  </a:lnTo>
                  <a:lnTo>
                    <a:pt x="3857" y="1203"/>
                  </a:lnTo>
                  <a:lnTo>
                    <a:pt x="3858" y="1222"/>
                  </a:lnTo>
                  <a:lnTo>
                    <a:pt x="3854" y="1242"/>
                  </a:lnTo>
                  <a:lnTo>
                    <a:pt x="3846" y="1263"/>
                  </a:lnTo>
                  <a:lnTo>
                    <a:pt x="3646" y="1638"/>
                  </a:lnTo>
                  <a:lnTo>
                    <a:pt x="3765" y="2144"/>
                  </a:lnTo>
                  <a:lnTo>
                    <a:pt x="3768" y="2170"/>
                  </a:lnTo>
                  <a:lnTo>
                    <a:pt x="3765" y="2196"/>
                  </a:lnTo>
                  <a:lnTo>
                    <a:pt x="3757" y="2219"/>
                  </a:lnTo>
                  <a:lnTo>
                    <a:pt x="3744" y="2240"/>
                  </a:lnTo>
                  <a:lnTo>
                    <a:pt x="3727" y="2258"/>
                  </a:lnTo>
                  <a:lnTo>
                    <a:pt x="3704" y="2272"/>
                  </a:lnTo>
                  <a:lnTo>
                    <a:pt x="3680" y="2281"/>
                  </a:lnTo>
                  <a:lnTo>
                    <a:pt x="3654" y="2285"/>
                  </a:lnTo>
                  <a:lnTo>
                    <a:pt x="3628" y="2281"/>
                  </a:lnTo>
                  <a:lnTo>
                    <a:pt x="3604" y="2273"/>
                  </a:lnTo>
                  <a:lnTo>
                    <a:pt x="3583" y="2260"/>
                  </a:lnTo>
                  <a:lnTo>
                    <a:pt x="3566" y="2242"/>
                  </a:lnTo>
                  <a:lnTo>
                    <a:pt x="3552" y="2221"/>
                  </a:lnTo>
                  <a:lnTo>
                    <a:pt x="3543" y="2197"/>
                  </a:lnTo>
                  <a:lnTo>
                    <a:pt x="3413" y="1649"/>
                  </a:lnTo>
                  <a:lnTo>
                    <a:pt x="3411" y="1621"/>
                  </a:lnTo>
                  <a:lnTo>
                    <a:pt x="3414" y="1594"/>
                  </a:lnTo>
                  <a:lnTo>
                    <a:pt x="3424" y="1569"/>
                  </a:lnTo>
                  <a:lnTo>
                    <a:pt x="3515" y="1400"/>
                  </a:lnTo>
                  <a:lnTo>
                    <a:pt x="3254" y="1628"/>
                  </a:lnTo>
                  <a:lnTo>
                    <a:pt x="3045" y="2208"/>
                  </a:lnTo>
                  <a:lnTo>
                    <a:pt x="3034" y="2232"/>
                  </a:lnTo>
                  <a:lnTo>
                    <a:pt x="3018" y="2252"/>
                  </a:lnTo>
                  <a:lnTo>
                    <a:pt x="2998" y="2267"/>
                  </a:lnTo>
                  <a:lnTo>
                    <a:pt x="2976" y="2278"/>
                  </a:lnTo>
                  <a:lnTo>
                    <a:pt x="2951" y="2284"/>
                  </a:lnTo>
                  <a:lnTo>
                    <a:pt x="2925" y="2284"/>
                  </a:lnTo>
                  <a:lnTo>
                    <a:pt x="2899" y="2278"/>
                  </a:lnTo>
                  <a:lnTo>
                    <a:pt x="2876" y="2266"/>
                  </a:lnTo>
                  <a:lnTo>
                    <a:pt x="2856" y="2250"/>
                  </a:lnTo>
                  <a:lnTo>
                    <a:pt x="2841" y="2230"/>
                  </a:lnTo>
                  <a:lnTo>
                    <a:pt x="2830" y="2207"/>
                  </a:lnTo>
                  <a:lnTo>
                    <a:pt x="2824" y="2183"/>
                  </a:lnTo>
                  <a:lnTo>
                    <a:pt x="2824" y="2157"/>
                  </a:lnTo>
                  <a:lnTo>
                    <a:pt x="2831" y="2132"/>
                  </a:lnTo>
                  <a:lnTo>
                    <a:pt x="3048" y="1523"/>
                  </a:lnTo>
                  <a:lnTo>
                    <a:pt x="3057" y="1507"/>
                  </a:lnTo>
                  <a:lnTo>
                    <a:pt x="3067" y="1491"/>
                  </a:lnTo>
                  <a:lnTo>
                    <a:pt x="3079" y="1477"/>
                  </a:lnTo>
                  <a:lnTo>
                    <a:pt x="3277" y="1298"/>
                  </a:lnTo>
                  <a:lnTo>
                    <a:pt x="3228" y="1224"/>
                  </a:lnTo>
                  <a:lnTo>
                    <a:pt x="3105" y="1038"/>
                  </a:lnTo>
                  <a:lnTo>
                    <a:pt x="3274" y="818"/>
                  </a:lnTo>
                  <a:lnTo>
                    <a:pt x="2940" y="1097"/>
                  </a:lnTo>
                  <a:lnTo>
                    <a:pt x="2929" y="1105"/>
                  </a:lnTo>
                  <a:lnTo>
                    <a:pt x="2917" y="1112"/>
                  </a:lnTo>
                  <a:lnTo>
                    <a:pt x="2591" y="1252"/>
                  </a:lnTo>
                  <a:lnTo>
                    <a:pt x="2593" y="1305"/>
                  </a:lnTo>
                  <a:lnTo>
                    <a:pt x="2593" y="1689"/>
                  </a:lnTo>
                  <a:lnTo>
                    <a:pt x="2590" y="1723"/>
                  </a:lnTo>
                  <a:lnTo>
                    <a:pt x="2580" y="1755"/>
                  </a:lnTo>
                  <a:lnTo>
                    <a:pt x="2564" y="1784"/>
                  </a:lnTo>
                  <a:lnTo>
                    <a:pt x="2544" y="1809"/>
                  </a:lnTo>
                  <a:lnTo>
                    <a:pt x="2518" y="1831"/>
                  </a:lnTo>
                  <a:lnTo>
                    <a:pt x="2489" y="1847"/>
                  </a:lnTo>
                  <a:lnTo>
                    <a:pt x="2456" y="1856"/>
                  </a:lnTo>
                  <a:lnTo>
                    <a:pt x="2422" y="1860"/>
                  </a:lnTo>
                  <a:lnTo>
                    <a:pt x="2365" y="1860"/>
                  </a:lnTo>
                  <a:lnTo>
                    <a:pt x="2365" y="2057"/>
                  </a:lnTo>
                  <a:lnTo>
                    <a:pt x="2362" y="2098"/>
                  </a:lnTo>
                  <a:lnTo>
                    <a:pt x="2351" y="2137"/>
                  </a:lnTo>
                  <a:lnTo>
                    <a:pt x="2335" y="2172"/>
                  </a:lnTo>
                  <a:lnTo>
                    <a:pt x="2311" y="2204"/>
                  </a:lnTo>
                  <a:lnTo>
                    <a:pt x="2284" y="2231"/>
                  </a:lnTo>
                  <a:lnTo>
                    <a:pt x="2253" y="2253"/>
                  </a:lnTo>
                  <a:lnTo>
                    <a:pt x="2218" y="2269"/>
                  </a:lnTo>
                  <a:lnTo>
                    <a:pt x="2179" y="2280"/>
                  </a:lnTo>
                  <a:lnTo>
                    <a:pt x="2139" y="2285"/>
                  </a:lnTo>
                  <a:lnTo>
                    <a:pt x="2098" y="2280"/>
                  </a:lnTo>
                  <a:lnTo>
                    <a:pt x="2059" y="2269"/>
                  </a:lnTo>
                  <a:lnTo>
                    <a:pt x="2024" y="2253"/>
                  </a:lnTo>
                  <a:lnTo>
                    <a:pt x="1992" y="2231"/>
                  </a:lnTo>
                  <a:lnTo>
                    <a:pt x="1965" y="2204"/>
                  </a:lnTo>
                  <a:lnTo>
                    <a:pt x="1943" y="2172"/>
                  </a:lnTo>
                  <a:lnTo>
                    <a:pt x="1927" y="2137"/>
                  </a:lnTo>
                  <a:lnTo>
                    <a:pt x="1916" y="2098"/>
                  </a:lnTo>
                  <a:lnTo>
                    <a:pt x="1913" y="2057"/>
                  </a:lnTo>
                  <a:lnTo>
                    <a:pt x="1913" y="1860"/>
                  </a:lnTo>
                  <a:lnTo>
                    <a:pt x="682" y="1860"/>
                  </a:lnTo>
                  <a:lnTo>
                    <a:pt x="682" y="2057"/>
                  </a:lnTo>
                  <a:lnTo>
                    <a:pt x="678" y="2098"/>
                  </a:lnTo>
                  <a:lnTo>
                    <a:pt x="668" y="2137"/>
                  </a:lnTo>
                  <a:lnTo>
                    <a:pt x="651" y="2172"/>
                  </a:lnTo>
                  <a:lnTo>
                    <a:pt x="628" y="2204"/>
                  </a:lnTo>
                  <a:lnTo>
                    <a:pt x="601" y="2231"/>
                  </a:lnTo>
                  <a:lnTo>
                    <a:pt x="569" y="2253"/>
                  </a:lnTo>
                  <a:lnTo>
                    <a:pt x="534" y="2269"/>
                  </a:lnTo>
                  <a:lnTo>
                    <a:pt x="495" y="2280"/>
                  </a:lnTo>
                  <a:lnTo>
                    <a:pt x="455" y="2285"/>
                  </a:lnTo>
                  <a:lnTo>
                    <a:pt x="414" y="2280"/>
                  </a:lnTo>
                  <a:lnTo>
                    <a:pt x="375" y="2269"/>
                  </a:lnTo>
                  <a:lnTo>
                    <a:pt x="340" y="2253"/>
                  </a:lnTo>
                  <a:lnTo>
                    <a:pt x="309" y="2231"/>
                  </a:lnTo>
                  <a:lnTo>
                    <a:pt x="282" y="2204"/>
                  </a:lnTo>
                  <a:lnTo>
                    <a:pt x="259" y="2172"/>
                  </a:lnTo>
                  <a:lnTo>
                    <a:pt x="243" y="2137"/>
                  </a:lnTo>
                  <a:lnTo>
                    <a:pt x="232" y="2098"/>
                  </a:lnTo>
                  <a:lnTo>
                    <a:pt x="228" y="2057"/>
                  </a:lnTo>
                  <a:lnTo>
                    <a:pt x="228" y="1860"/>
                  </a:lnTo>
                  <a:lnTo>
                    <a:pt x="171" y="1860"/>
                  </a:lnTo>
                  <a:lnTo>
                    <a:pt x="137" y="1856"/>
                  </a:lnTo>
                  <a:lnTo>
                    <a:pt x="104" y="1847"/>
                  </a:lnTo>
                  <a:lnTo>
                    <a:pt x="76" y="1831"/>
                  </a:lnTo>
                  <a:lnTo>
                    <a:pt x="50" y="1809"/>
                  </a:lnTo>
                  <a:lnTo>
                    <a:pt x="29" y="1784"/>
                  </a:lnTo>
                  <a:lnTo>
                    <a:pt x="14" y="1755"/>
                  </a:lnTo>
                  <a:lnTo>
                    <a:pt x="4" y="1723"/>
                  </a:lnTo>
                  <a:lnTo>
                    <a:pt x="0" y="1689"/>
                  </a:lnTo>
                  <a:lnTo>
                    <a:pt x="0" y="1305"/>
                  </a:lnTo>
                  <a:lnTo>
                    <a:pt x="4" y="1249"/>
                  </a:lnTo>
                  <a:lnTo>
                    <a:pt x="13" y="1195"/>
                  </a:lnTo>
                  <a:lnTo>
                    <a:pt x="29" y="1143"/>
                  </a:lnTo>
                  <a:lnTo>
                    <a:pt x="52" y="1094"/>
                  </a:lnTo>
                  <a:lnTo>
                    <a:pt x="79" y="1048"/>
                  </a:lnTo>
                  <a:lnTo>
                    <a:pt x="110" y="1006"/>
                  </a:lnTo>
                  <a:lnTo>
                    <a:pt x="147" y="968"/>
                  </a:lnTo>
                  <a:lnTo>
                    <a:pt x="188" y="934"/>
                  </a:lnTo>
                  <a:lnTo>
                    <a:pt x="232" y="905"/>
                  </a:lnTo>
                  <a:lnTo>
                    <a:pt x="280" y="881"/>
                  </a:lnTo>
                  <a:lnTo>
                    <a:pt x="433" y="79"/>
                  </a:lnTo>
                  <a:lnTo>
                    <a:pt x="439" y="56"/>
                  </a:lnTo>
                  <a:lnTo>
                    <a:pt x="451" y="37"/>
                  </a:lnTo>
                  <a:lnTo>
                    <a:pt x="466" y="21"/>
                  </a:lnTo>
                  <a:lnTo>
                    <a:pt x="485" y="9"/>
                  </a:lnTo>
                  <a:lnTo>
                    <a:pt x="505" y="2"/>
                  </a:lnTo>
                  <a:lnTo>
                    <a:pt x="528"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62" name="Freeform 62"/>
            <p:cNvSpPr>
              <a:spLocks/>
            </p:cNvSpPr>
            <p:nvPr/>
          </p:nvSpPr>
          <p:spPr bwMode="auto">
            <a:xfrm>
              <a:off x="-1525588" y="2933701"/>
              <a:ext cx="212725" cy="315913"/>
            </a:xfrm>
            <a:custGeom>
              <a:avLst/>
              <a:gdLst>
                <a:gd name="T0" fmla="*/ 69 w 267"/>
                <a:gd name="T1" fmla="*/ 0 h 398"/>
                <a:gd name="T2" fmla="*/ 86 w 267"/>
                <a:gd name="T3" fmla="*/ 4 h 398"/>
                <a:gd name="T4" fmla="*/ 102 w 267"/>
                <a:gd name="T5" fmla="*/ 11 h 398"/>
                <a:gd name="T6" fmla="*/ 115 w 267"/>
                <a:gd name="T7" fmla="*/ 23 h 398"/>
                <a:gd name="T8" fmla="*/ 125 w 267"/>
                <a:gd name="T9" fmla="*/ 37 h 398"/>
                <a:gd name="T10" fmla="*/ 260 w 267"/>
                <a:gd name="T11" fmla="*/ 302 h 398"/>
                <a:gd name="T12" fmla="*/ 266 w 267"/>
                <a:gd name="T13" fmla="*/ 319 h 398"/>
                <a:gd name="T14" fmla="*/ 267 w 267"/>
                <a:gd name="T15" fmla="*/ 335 h 398"/>
                <a:gd name="T16" fmla="*/ 264 w 267"/>
                <a:gd name="T17" fmla="*/ 353 h 398"/>
                <a:gd name="T18" fmla="*/ 257 w 267"/>
                <a:gd name="T19" fmla="*/ 368 h 398"/>
                <a:gd name="T20" fmla="*/ 246 w 267"/>
                <a:gd name="T21" fmla="*/ 381 h 398"/>
                <a:gd name="T22" fmla="*/ 231 w 267"/>
                <a:gd name="T23" fmla="*/ 391 h 398"/>
                <a:gd name="T24" fmla="*/ 214 w 267"/>
                <a:gd name="T25" fmla="*/ 397 h 398"/>
                <a:gd name="T26" fmla="*/ 197 w 267"/>
                <a:gd name="T27" fmla="*/ 398 h 398"/>
                <a:gd name="T28" fmla="*/ 180 w 267"/>
                <a:gd name="T29" fmla="*/ 395 h 398"/>
                <a:gd name="T30" fmla="*/ 165 w 267"/>
                <a:gd name="T31" fmla="*/ 388 h 398"/>
                <a:gd name="T32" fmla="*/ 152 w 267"/>
                <a:gd name="T33" fmla="*/ 376 h 398"/>
                <a:gd name="T34" fmla="*/ 142 w 267"/>
                <a:gd name="T35" fmla="*/ 362 h 398"/>
                <a:gd name="T36" fmla="*/ 7 w 267"/>
                <a:gd name="T37" fmla="*/ 98 h 398"/>
                <a:gd name="T38" fmla="*/ 1 w 267"/>
                <a:gd name="T39" fmla="*/ 80 h 398"/>
                <a:gd name="T40" fmla="*/ 0 w 267"/>
                <a:gd name="T41" fmla="*/ 64 h 398"/>
                <a:gd name="T42" fmla="*/ 2 w 267"/>
                <a:gd name="T43" fmla="*/ 46 h 398"/>
                <a:gd name="T44" fmla="*/ 10 w 267"/>
                <a:gd name="T45" fmla="*/ 31 h 398"/>
                <a:gd name="T46" fmla="*/ 21 w 267"/>
                <a:gd name="T47" fmla="*/ 18 h 398"/>
                <a:gd name="T48" fmla="*/ 35 w 267"/>
                <a:gd name="T49" fmla="*/ 9 h 398"/>
                <a:gd name="T50" fmla="*/ 52 w 267"/>
                <a:gd name="T51" fmla="*/ 2 h 398"/>
                <a:gd name="T52" fmla="*/ 69 w 267"/>
                <a:gd name="T53"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7" h="398">
                  <a:moveTo>
                    <a:pt x="69" y="0"/>
                  </a:moveTo>
                  <a:lnTo>
                    <a:pt x="86" y="4"/>
                  </a:lnTo>
                  <a:lnTo>
                    <a:pt x="102" y="11"/>
                  </a:lnTo>
                  <a:lnTo>
                    <a:pt x="115" y="23"/>
                  </a:lnTo>
                  <a:lnTo>
                    <a:pt x="125" y="37"/>
                  </a:lnTo>
                  <a:lnTo>
                    <a:pt x="260" y="302"/>
                  </a:lnTo>
                  <a:lnTo>
                    <a:pt x="266" y="319"/>
                  </a:lnTo>
                  <a:lnTo>
                    <a:pt x="267" y="335"/>
                  </a:lnTo>
                  <a:lnTo>
                    <a:pt x="264" y="353"/>
                  </a:lnTo>
                  <a:lnTo>
                    <a:pt x="257" y="368"/>
                  </a:lnTo>
                  <a:lnTo>
                    <a:pt x="246" y="381"/>
                  </a:lnTo>
                  <a:lnTo>
                    <a:pt x="231" y="391"/>
                  </a:lnTo>
                  <a:lnTo>
                    <a:pt x="214" y="397"/>
                  </a:lnTo>
                  <a:lnTo>
                    <a:pt x="197" y="398"/>
                  </a:lnTo>
                  <a:lnTo>
                    <a:pt x="180" y="395"/>
                  </a:lnTo>
                  <a:lnTo>
                    <a:pt x="165" y="388"/>
                  </a:lnTo>
                  <a:lnTo>
                    <a:pt x="152" y="376"/>
                  </a:lnTo>
                  <a:lnTo>
                    <a:pt x="142" y="362"/>
                  </a:lnTo>
                  <a:lnTo>
                    <a:pt x="7" y="98"/>
                  </a:lnTo>
                  <a:lnTo>
                    <a:pt x="1" y="80"/>
                  </a:lnTo>
                  <a:lnTo>
                    <a:pt x="0" y="64"/>
                  </a:lnTo>
                  <a:lnTo>
                    <a:pt x="2" y="46"/>
                  </a:lnTo>
                  <a:lnTo>
                    <a:pt x="10" y="31"/>
                  </a:lnTo>
                  <a:lnTo>
                    <a:pt x="21" y="18"/>
                  </a:lnTo>
                  <a:lnTo>
                    <a:pt x="35" y="9"/>
                  </a:lnTo>
                  <a:lnTo>
                    <a:pt x="52" y="2"/>
                  </a:lnTo>
                  <a:lnTo>
                    <a:pt x="69"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64" name="Freeform 63"/>
            <p:cNvSpPr>
              <a:spLocks/>
            </p:cNvSpPr>
            <p:nvPr/>
          </p:nvSpPr>
          <p:spPr bwMode="auto">
            <a:xfrm>
              <a:off x="-1247775" y="2765426"/>
              <a:ext cx="174625" cy="484188"/>
            </a:xfrm>
            <a:custGeom>
              <a:avLst/>
              <a:gdLst>
                <a:gd name="T0" fmla="*/ 148 w 220"/>
                <a:gd name="T1" fmla="*/ 0 h 610"/>
                <a:gd name="T2" fmla="*/ 166 w 220"/>
                <a:gd name="T3" fmla="*/ 1 h 610"/>
                <a:gd name="T4" fmla="*/ 183 w 220"/>
                <a:gd name="T5" fmla="*/ 6 h 610"/>
                <a:gd name="T6" fmla="*/ 197 w 220"/>
                <a:gd name="T7" fmla="*/ 17 h 610"/>
                <a:gd name="T8" fmla="*/ 209 w 220"/>
                <a:gd name="T9" fmla="*/ 28 h 610"/>
                <a:gd name="T10" fmla="*/ 216 w 220"/>
                <a:gd name="T11" fmla="*/ 44 h 610"/>
                <a:gd name="T12" fmla="*/ 220 w 220"/>
                <a:gd name="T13" fmla="*/ 60 h 610"/>
                <a:gd name="T14" fmla="*/ 220 w 220"/>
                <a:gd name="T15" fmla="*/ 79 h 610"/>
                <a:gd name="T16" fmla="*/ 132 w 220"/>
                <a:gd name="T17" fmla="*/ 556 h 610"/>
                <a:gd name="T18" fmla="*/ 126 w 220"/>
                <a:gd name="T19" fmla="*/ 573 h 610"/>
                <a:gd name="T20" fmla="*/ 116 w 220"/>
                <a:gd name="T21" fmla="*/ 587 h 610"/>
                <a:gd name="T22" fmla="*/ 104 w 220"/>
                <a:gd name="T23" fmla="*/ 599 h 610"/>
                <a:gd name="T24" fmla="*/ 88 w 220"/>
                <a:gd name="T25" fmla="*/ 606 h 610"/>
                <a:gd name="T26" fmla="*/ 72 w 220"/>
                <a:gd name="T27" fmla="*/ 610 h 610"/>
                <a:gd name="T28" fmla="*/ 54 w 220"/>
                <a:gd name="T29" fmla="*/ 609 h 610"/>
                <a:gd name="T30" fmla="*/ 37 w 220"/>
                <a:gd name="T31" fmla="*/ 603 h 610"/>
                <a:gd name="T32" fmla="*/ 23 w 220"/>
                <a:gd name="T33" fmla="*/ 594 h 610"/>
                <a:gd name="T34" fmla="*/ 11 w 220"/>
                <a:gd name="T35" fmla="*/ 581 h 610"/>
                <a:gd name="T36" fmla="*/ 4 w 220"/>
                <a:gd name="T37" fmla="*/ 566 h 610"/>
                <a:gd name="T38" fmla="*/ 0 w 220"/>
                <a:gd name="T39" fmla="*/ 549 h 610"/>
                <a:gd name="T40" fmla="*/ 0 w 220"/>
                <a:gd name="T41" fmla="*/ 532 h 610"/>
                <a:gd name="T42" fmla="*/ 89 w 220"/>
                <a:gd name="T43" fmla="*/ 54 h 610"/>
                <a:gd name="T44" fmla="*/ 94 w 220"/>
                <a:gd name="T45" fmla="*/ 38 h 610"/>
                <a:gd name="T46" fmla="*/ 104 w 220"/>
                <a:gd name="T47" fmla="*/ 22 h 610"/>
                <a:gd name="T48" fmla="*/ 116 w 220"/>
                <a:gd name="T49" fmla="*/ 12 h 610"/>
                <a:gd name="T50" fmla="*/ 132 w 220"/>
                <a:gd name="T51" fmla="*/ 4 h 610"/>
                <a:gd name="T52" fmla="*/ 148 w 220"/>
                <a:gd name="T53"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0" h="610">
                  <a:moveTo>
                    <a:pt x="148" y="0"/>
                  </a:moveTo>
                  <a:lnTo>
                    <a:pt x="166" y="1"/>
                  </a:lnTo>
                  <a:lnTo>
                    <a:pt x="183" y="6"/>
                  </a:lnTo>
                  <a:lnTo>
                    <a:pt x="197" y="17"/>
                  </a:lnTo>
                  <a:lnTo>
                    <a:pt x="209" y="28"/>
                  </a:lnTo>
                  <a:lnTo>
                    <a:pt x="216" y="44"/>
                  </a:lnTo>
                  <a:lnTo>
                    <a:pt x="220" y="60"/>
                  </a:lnTo>
                  <a:lnTo>
                    <a:pt x="220" y="79"/>
                  </a:lnTo>
                  <a:lnTo>
                    <a:pt x="132" y="556"/>
                  </a:lnTo>
                  <a:lnTo>
                    <a:pt x="126" y="573"/>
                  </a:lnTo>
                  <a:lnTo>
                    <a:pt x="116" y="587"/>
                  </a:lnTo>
                  <a:lnTo>
                    <a:pt x="104" y="599"/>
                  </a:lnTo>
                  <a:lnTo>
                    <a:pt x="88" y="606"/>
                  </a:lnTo>
                  <a:lnTo>
                    <a:pt x="72" y="610"/>
                  </a:lnTo>
                  <a:lnTo>
                    <a:pt x="54" y="609"/>
                  </a:lnTo>
                  <a:lnTo>
                    <a:pt x="37" y="603"/>
                  </a:lnTo>
                  <a:lnTo>
                    <a:pt x="23" y="594"/>
                  </a:lnTo>
                  <a:lnTo>
                    <a:pt x="11" y="581"/>
                  </a:lnTo>
                  <a:lnTo>
                    <a:pt x="4" y="566"/>
                  </a:lnTo>
                  <a:lnTo>
                    <a:pt x="0" y="549"/>
                  </a:lnTo>
                  <a:lnTo>
                    <a:pt x="0" y="532"/>
                  </a:lnTo>
                  <a:lnTo>
                    <a:pt x="89" y="54"/>
                  </a:lnTo>
                  <a:lnTo>
                    <a:pt x="94" y="38"/>
                  </a:lnTo>
                  <a:lnTo>
                    <a:pt x="104" y="22"/>
                  </a:lnTo>
                  <a:lnTo>
                    <a:pt x="116" y="12"/>
                  </a:lnTo>
                  <a:lnTo>
                    <a:pt x="132" y="4"/>
                  </a:lnTo>
                  <a:lnTo>
                    <a:pt x="148"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8" name="Group 7"/>
          <p:cNvGrpSpPr/>
          <p:nvPr/>
        </p:nvGrpSpPr>
        <p:grpSpPr>
          <a:xfrm>
            <a:off x="4280837" y="1945351"/>
            <a:ext cx="3620732" cy="3621024"/>
            <a:chOff x="3068543" y="1496068"/>
            <a:chExt cx="2999654" cy="2584931"/>
          </a:xfrm>
        </p:grpSpPr>
        <p:sp>
          <p:nvSpPr>
            <p:cNvPr id="14" name="Freeform 7"/>
            <p:cNvSpPr>
              <a:spLocks/>
            </p:cNvSpPr>
            <p:nvPr/>
          </p:nvSpPr>
          <p:spPr bwMode="auto">
            <a:xfrm>
              <a:off x="4567112" y="1496068"/>
              <a:ext cx="1501085" cy="2584931"/>
            </a:xfrm>
            <a:custGeom>
              <a:avLst/>
              <a:gdLst>
                <a:gd name="T0" fmla="*/ 0 w 9934"/>
                <a:gd name="T1" fmla="*/ 9933 h 19866"/>
                <a:gd name="T2" fmla="*/ 0 w 9934"/>
                <a:gd name="T3" fmla="*/ 19866 h 19866"/>
                <a:gd name="T4" fmla="*/ 9934 w 9934"/>
                <a:gd name="T5" fmla="*/ 9933 h 19866"/>
                <a:gd name="T6" fmla="*/ 0 w 9934"/>
                <a:gd name="T7" fmla="*/ 0 h 19866"/>
                <a:gd name="T8" fmla="*/ 0 w 9934"/>
                <a:gd name="T9" fmla="*/ 0 h 19866"/>
                <a:gd name="T10" fmla="*/ 0 w 9934"/>
                <a:gd name="T11" fmla="*/ 9933 h 19866"/>
              </a:gdLst>
              <a:ahLst/>
              <a:cxnLst>
                <a:cxn ang="0">
                  <a:pos x="T0" y="T1"/>
                </a:cxn>
                <a:cxn ang="0">
                  <a:pos x="T2" y="T3"/>
                </a:cxn>
                <a:cxn ang="0">
                  <a:pos x="T4" y="T5"/>
                </a:cxn>
                <a:cxn ang="0">
                  <a:pos x="T6" y="T7"/>
                </a:cxn>
                <a:cxn ang="0">
                  <a:pos x="T8" y="T9"/>
                </a:cxn>
                <a:cxn ang="0">
                  <a:pos x="T10" y="T11"/>
                </a:cxn>
              </a:cxnLst>
              <a:rect l="0" t="0" r="r" b="b"/>
              <a:pathLst>
                <a:path w="9934" h="19866">
                  <a:moveTo>
                    <a:pt x="0" y="9933"/>
                  </a:moveTo>
                  <a:lnTo>
                    <a:pt x="0" y="19866"/>
                  </a:lnTo>
                  <a:cubicBezTo>
                    <a:pt x="5486" y="19866"/>
                    <a:pt x="9934" y="15419"/>
                    <a:pt x="9934" y="9933"/>
                  </a:cubicBezTo>
                  <a:cubicBezTo>
                    <a:pt x="9934" y="4447"/>
                    <a:pt x="5486" y="0"/>
                    <a:pt x="0" y="0"/>
                  </a:cubicBezTo>
                  <a:cubicBezTo>
                    <a:pt x="0" y="0"/>
                    <a:pt x="0" y="0"/>
                    <a:pt x="0" y="0"/>
                  </a:cubicBezTo>
                  <a:lnTo>
                    <a:pt x="0" y="9933"/>
                  </a:lnTo>
                  <a:close/>
                </a:path>
              </a:pathLst>
            </a:custGeom>
            <a:solidFill>
              <a:srgbClr val="3FCDF7"/>
            </a:solidFill>
            <a:ln w="19050">
              <a:solidFill>
                <a:schemeClr val="bg1"/>
              </a:solidFill>
              <a:headEnd/>
              <a:tailEnd/>
            </a:ln>
            <a:effectLst/>
          </p:spPr>
          <p:style>
            <a:lnRef idx="1">
              <a:schemeClr val="accent2"/>
            </a:lnRef>
            <a:fillRef idx="2">
              <a:schemeClr val="accent2"/>
            </a:fillRef>
            <a:effectRef idx="1">
              <a:schemeClr val="accent2"/>
            </a:effectRef>
            <a:fontRef idx="minor">
              <a:schemeClr val="dk1"/>
            </a:fontRef>
          </p:style>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Freeform 8"/>
            <p:cNvSpPr>
              <a:spLocks/>
            </p:cNvSpPr>
            <p:nvPr/>
          </p:nvSpPr>
          <p:spPr bwMode="auto">
            <a:xfrm>
              <a:off x="3068543" y="1496068"/>
              <a:ext cx="1498569" cy="2584931"/>
            </a:xfrm>
            <a:custGeom>
              <a:avLst/>
              <a:gdLst>
                <a:gd name="T0" fmla="*/ 9933 w 9933"/>
                <a:gd name="T1" fmla="*/ 9933 h 19866"/>
                <a:gd name="T2" fmla="*/ 9933 w 9933"/>
                <a:gd name="T3" fmla="*/ 0 h 19866"/>
                <a:gd name="T4" fmla="*/ 0 w 9933"/>
                <a:gd name="T5" fmla="*/ 9933 h 19866"/>
                <a:gd name="T6" fmla="*/ 9933 w 9933"/>
                <a:gd name="T7" fmla="*/ 19866 h 19866"/>
                <a:gd name="T8" fmla="*/ 9933 w 9933"/>
                <a:gd name="T9" fmla="*/ 19866 h 19866"/>
                <a:gd name="T10" fmla="*/ 9933 w 9933"/>
                <a:gd name="T11" fmla="*/ 9933 h 19866"/>
              </a:gdLst>
              <a:ahLst/>
              <a:cxnLst>
                <a:cxn ang="0">
                  <a:pos x="T0" y="T1"/>
                </a:cxn>
                <a:cxn ang="0">
                  <a:pos x="T2" y="T3"/>
                </a:cxn>
                <a:cxn ang="0">
                  <a:pos x="T4" y="T5"/>
                </a:cxn>
                <a:cxn ang="0">
                  <a:pos x="T6" y="T7"/>
                </a:cxn>
                <a:cxn ang="0">
                  <a:pos x="T8" y="T9"/>
                </a:cxn>
                <a:cxn ang="0">
                  <a:pos x="T10" y="T11"/>
                </a:cxn>
              </a:cxnLst>
              <a:rect l="0" t="0" r="r" b="b"/>
              <a:pathLst>
                <a:path w="9933" h="19866">
                  <a:moveTo>
                    <a:pt x="9933" y="9933"/>
                  </a:moveTo>
                  <a:lnTo>
                    <a:pt x="9933" y="0"/>
                  </a:lnTo>
                  <a:cubicBezTo>
                    <a:pt x="4447" y="0"/>
                    <a:pt x="0" y="4447"/>
                    <a:pt x="0" y="9933"/>
                  </a:cubicBezTo>
                  <a:cubicBezTo>
                    <a:pt x="0" y="15419"/>
                    <a:pt x="4447" y="19866"/>
                    <a:pt x="9933" y="19866"/>
                  </a:cubicBezTo>
                  <a:cubicBezTo>
                    <a:pt x="9933" y="19866"/>
                    <a:pt x="9933" y="19866"/>
                    <a:pt x="9933" y="19866"/>
                  </a:cubicBezTo>
                  <a:lnTo>
                    <a:pt x="9933" y="9933"/>
                  </a:lnTo>
                  <a:close/>
                </a:path>
              </a:pathLst>
            </a:custGeom>
            <a:solidFill>
              <a:srgbClr val="00548E"/>
            </a:solidFill>
            <a:ln w="19050">
              <a:solidFill>
                <a:schemeClr val="bg1"/>
              </a:solidFill>
              <a:headEnd/>
              <a:tailEnd/>
            </a:ln>
            <a:effectLst/>
          </p:spPr>
          <p:style>
            <a:lnRef idx="1">
              <a:schemeClr val="accent2"/>
            </a:lnRef>
            <a:fillRef idx="3">
              <a:schemeClr val="accent2"/>
            </a:fillRef>
            <a:effectRef idx="2">
              <a:schemeClr val="accent2"/>
            </a:effectRef>
            <a:fontRef idx="minor">
              <a:schemeClr val="lt1"/>
            </a:fontRef>
          </p:style>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7" name="Oval 6"/>
          <p:cNvSpPr/>
          <p:nvPr/>
        </p:nvSpPr>
        <p:spPr>
          <a:xfrm>
            <a:off x="5050915" y="2782485"/>
            <a:ext cx="2080491" cy="2084691"/>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28" name="Picture 4" descr="486785948(1)"/>
          <p:cNvPicPr preferRelativeResize="0">
            <a:picLocks noChangeArrowheads="1"/>
          </p:cNvPicPr>
          <p:nvPr/>
        </p:nvPicPr>
        <p:blipFill rotWithShape="1">
          <a:blip r:embed="rId7" cstate="print">
            <a:extLst>
              <a:ext uri="{28A0092B-C50C-407E-A947-70E740481C1C}">
                <a14:useLocalDpi xmlns:a14="http://schemas.microsoft.com/office/drawing/2010/main" val="0"/>
              </a:ext>
            </a:extLst>
          </a:blip>
          <a:srcRect l="16750" r="16750"/>
          <a:stretch/>
        </p:blipFill>
        <p:spPr bwMode="auto">
          <a:xfrm>
            <a:off x="5121120" y="2853233"/>
            <a:ext cx="1940080" cy="1943195"/>
          </a:xfrm>
          <a:prstGeom prst="ellipse">
            <a:avLst/>
          </a:prstGeom>
          <a:noFill/>
          <a:extLst>
            <a:ext uri="{909E8E84-426E-40DD-AFC4-6F175D3DCCD1}">
              <a14:hiddenFill xmlns:a14="http://schemas.microsoft.com/office/drawing/2010/main">
                <a:solidFill>
                  <a:srgbClr val="FFFFFF"/>
                </a:solidFill>
              </a14:hiddenFill>
            </a:ext>
          </a:extLst>
        </p:spPr>
      </p:pic>
      <p:sp>
        <p:nvSpPr>
          <p:cNvPr id="127" name="TextBox 126"/>
          <p:cNvSpPr txBox="1"/>
          <p:nvPr/>
        </p:nvSpPr>
        <p:spPr>
          <a:xfrm rot="16200000">
            <a:off x="4645463" y="2414635"/>
            <a:ext cx="2760976" cy="2679619"/>
          </a:xfrm>
          <a:prstGeom prst="rect">
            <a:avLst/>
          </a:prstGeom>
          <a:noFill/>
        </p:spPr>
        <p:txBody>
          <a:bodyPr spcFirstLastPara="1" wrap="square" lIns="0" tIns="0" rIns="0" bIns="0" numCol="1" rtlCol="0">
            <a:prstTxWarp prst="textArchUp">
              <a:avLst>
                <a:gd name="adj" fmla="val 13069763"/>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5333" b="1" i="0" u="none" strike="noStrike" kern="1200" cap="none" spc="0" normalizeH="0" baseline="0" noProof="0" dirty="0">
                <a:ln>
                  <a:noFill/>
                </a:ln>
                <a:solidFill>
                  <a:srgbClr val="FFFFFF"/>
                </a:solidFill>
                <a:effectLst/>
                <a:uLnTx/>
                <a:uFillTx/>
                <a:latin typeface="Calibri" panose="020F0502020204030204"/>
                <a:ea typeface="+mn-ea"/>
                <a:cs typeface="+mn-cs"/>
              </a:rPr>
              <a:t>Automotive ecosystem</a:t>
            </a:r>
          </a:p>
        </p:txBody>
      </p:sp>
      <p:sp>
        <p:nvSpPr>
          <p:cNvPr id="137" name="TextBox 136"/>
          <p:cNvSpPr txBox="1"/>
          <p:nvPr/>
        </p:nvSpPr>
        <p:spPr>
          <a:xfrm rot="5400000">
            <a:off x="4154120" y="2060859"/>
            <a:ext cx="3100219" cy="3515013"/>
          </a:xfrm>
          <a:prstGeom prst="rect">
            <a:avLst/>
          </a:prstGeom>
          <a:noFill/>
        </p:spPr>
        <p:txBody>
          <a:bodyPr spcFirstLastPara="1" wrap="square" lIns="0" tIns="0" rIns="0" bIns="0" numCol="1" rtlCol="0">
            <a:prstTxWarp prst="textArchUp">
              <a:avLst>
                <a:gd name="adj" fmla="val 965960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67" b="1" i="0" u="none" strike="noStrike" kern="1200" cap="none" spc="0" normalizeH="0" baseline="0" noProof="0" dirty="0">
                <a:ln>
                  <a:noFill/>
                </a:ln>
                <a:solidFill>
                  <a:srgbClr val="06325C"/>
                </a:solidFill>
                <a:effectLst/>
                <a:uLnTx/>
                <a:uFillTx/>
                <a:latin typeface="Calibri" panose="020F0502020204030204"/>
                <a:ea typeface="+mn-ea"/>
                <a:cs typeface="+mn-cs"/>
              </a:rPr>
              <a:t>Connected Living  ecosystem</a:t>
            </a:r>
          </a:p>
        </p:txBody>
      </p:sp>
      <p:sp>
        <p:nvSpPr>
          <p:cNvPr id="22" name="TextBox 21"/>
          <p:cNvSpPr txBox="1"/>
          <p:nvPr/>
        </p:nvSpPr>
        <p:spPr>
          <a:xfrm>
            <a:off x="1248203" y="2315216"/>
            <a:ext cx="1821268" cy="287323"/>
          </a:xfrm>
          <a:prstGeom prst="rect">
            <a:avLst/>
          </a:prstGeom>
          <a:noFill/>
        </p:spPr>
        <p:txBody>
          <a:bodyPr wrap="square" lIns="0" tIns="0" rIns="0" bIns="0" rtlCol="0" anchor="t" anchorCtr="0">
            <a:spAutoFit/>
          </a:bodyPr>
          <a:lstStyle>
            <a:defPPr>
              <a:defRPr lang="en-US"/>
            </a:defPPr>
            <a:lvl1pPr algn="ctr">
              <a:defRPr sz="1600" b="1">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Calibri" panose="020F0502020204030204"/>
                <a:ea typeface="+mn-ea"/>
                <a:cs typeface="+mn-cs"/>
              </a:rPr>
              <a:t>Parking garages</a:t>
            </a:r>
            <a:endParaRPr kumimoji="0" lang="en-GB" sz="1867"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3" name="TextBox 22"/>
          <p:cNvSpPr txBox="1"/>
          <p:nvPr/>
        </p:nvSpPr>
        <p:spPr>
          <a:xfrm>
            <a:off x="1476457" y="3323317"/>
            <a:ext cx="1184311" cy="287323"/>
          </a:xfrm>
          <a:prstGeom prst="rect">
            <a:avLst/>
          </a:prstGeom>
          <a:noFill/>
        </p:spPr>
        <p:txBody>
          <a:bodyPr wrap="square" lIns="0" tIns="0" rIns="0" bIns="0" rtlCol="0" anchor="t" anchorCtr="0">
            <a:spAutoFit/>
          </a:bodyPr>
          <a:lstStyle>
            <a:defPPr>
              <a:defRPr lang="en-US"/>
            </a:defPPr>
            <a:lvl1pPr algn="ctr">
              <a:defRPr sz="1600" b="1">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Calibri" panose="020F0502020204030204"/>
                <a:ea typeface="+mn-ea"/>
                <a:cs typeface="+mn-cs"/>
              </a:rPr>
              <a:t>Trucking </a:t>
            </a:r>
            <a:endParaRPr kumimoji="0" lang="en-GB" sz="1867"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1" name="TextBox 50"/>
          <p:cNvSpPr txBox="1"/>
          <p:nvPr/>
        </p:nvSpPr>
        <p:spPr>
          <a:xfrm>
            <a:off x="1248201" y="4224501"/>
            <a:ext cx="1451456" cy="287323"/>
          </a:xfrm>
          <a:prstGeom prst="rect">
            <a:avLst/>
          </a:prstGeom>
          <a:noFill/>
        </p:spPr>
        <p:txBody>
          <a:bodyPr wrap="square" lIns="0" tIns="0" rIns="0" bIns="0" rtlCol="0" anchor="t" anchorCtr="0">
            <a:spAutoFit/>
          </a:bodyPr>
          <a:lstStyle>
            <a:defPPr>
              <a:defRPr lang="en-US"/>
            </a:defPPr>
            <a:lvl1pPr algn="ctr">
              <a:defRPr sz="1600" b="1">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Calibri" panose="020F0502020204030204"/>
                <a:ea typeface="+mn-ea"/>
                <a:cs typeface="+mn-cs"/>
              </a:rPr>
              <a:t>Energy/fuel</a:t>
            </a:r>
            <a:endParaRPr kumimoji="0" lang="en-GB" sz="1867"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2" name="TextBox 51"/>
          <p:cNvSpPr txBox="1"/>
          <p:nvPr/>
        </p:nvSpPr>
        <p:spPr>
          <a:xfrm>
            <a:off x="912564" y="5033786"/>
            <a:ext cx="2195407" cy="287323"/>
          </a:xfrm>
          <a:prstGeom prst="rect">
            <a:avLst/>
          </a:prstGeom>
          <a:noFill/>
        </p:spPr>
        <p:txBody>
          <a:bodyPr wrap="square" lIns="0" tIns="0" rIns="0" bIns="0" rtlCol="0" anchor="t" anchorCtr="0">
            <a:spAutoFit/>
          </a:bodyPr>
          <a:lstStyle>
            <a:defPPr>
              <a:defRPr lang="en-US"/>
            </a:defPPr>
            <a:lvl1pPr algn="ctr">
              <a:defRPr sz="1600" b="1">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Calibri" panose="020F0502020204030204"/>
                <a:ea typeface="+mn-ea"/>
                <a:cs typeface="+mn-cs"/>
              </a:rPr>
              <a:t>Car repair and parts</a:t>
            </a:r>
            <a:endParaRPr kumimoji="0" lang="en-GB" sz="1867"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3" name="TextBox 52"/>
          <p:cNvSpPr txBox="1"/>
          <p:nvPr/>
        </p:nvSpPr>
        <p:spPr>
          <a:xfrm>
            <a:off x="1521841" y="5661213"/>
            <a:ext cx="2564121" cy="287323"/>
          </a:xfrm>
          <a:prstGeom prst="rect">
            <a:avLst/>
          </a:prstGeom>
          <a:noFill/>
        </p:spPr>
        <p:txBody>
          <a:bodyPr wrap="square" lIns="0" tIns="0" rIns="0" bIns="0" rtlCol="0" anchor="t" anchorCtr="0">
            <a:spAutoFit/>
          </a:bodyPr>
          <a:lstStyle>
            <a:defPPr>
              <a:defRPr lang="en-US"/>
            </a:defPPr>
            <a:lvl1pPr algn="ctr">
              <a:defRPr sz="1600" b="1">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Calibri" panose="020F0502020204030204"/>
                <a:ea typeface="+mn-ea"/>
                <a:cs typeface="+mn-cs"/>
              </a:rPr>
              <a:t>Ride-hailing companies</a:t>
            </a:r>
            <a:endParaRPr kumimoji="0" lang="en-GB" sz="1867"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9" name="TextBox 78"/>
          <p:cNvSpPr txBox="1"/>
          <p:nvPr/>
        </p:nvSpPr>
        <p:spPr>
          <a:xfrm>
            <a:off x="8208006" y="1667949"/>
            <a:ext cx="1124197" cy="287323"/>
          </a:xfrm>
          <a:prstGeom prst="rect">
            <a:avLst/>
          </a:prstGeom>
          <a:noFill/>
        </p:spPr>
        <p:txBody>
          <a:bodyPr wrap="square" lIns="0" tIns="0" rIns="0" bIns="0" rtlCol="0" anchor="t" anchorCtr="0">
            <a:spAutoFit/>
          </a:bodyPr>
          <a:lstStyle>
            <a:defPPr>
              <a:defRPr lang="en-US"/>
            </a:defPPr>
            <a:lvl1pPr algn="ctr">
              <a:defRPr sz="1600" b="1">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Calibri" panose="020F0502020204030204"/>
                <a:ea typeface="+mn-ea"/>
                <a:cs typeface="+mn-cs"/>
              </a:rPr>
              <a:t>Fast food</a:t>
            </a:r>
            <a:endParaRPr kumimoji="0" lang="en-GB" sz="1867"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0" name="TextBox 79"/>
          <p:cNvSpPr txBox="1"/>
          <p:nvPr/>
        </p:nvSpPr>
        <p:spPr>
          <a:xfrm>
            <a:off x="9202680" y="2503728"/>
            <a:ext cx="1026531" cy="574644"/>
          </a:xfrm>
          <a:prstGeom prst="rect">
            <a:avLst/>
          </a:prstGeom>
          <a:noFill/>
        </p:spPr>
        <p:txBody>
          <a:bodyPr wrap="square" lIns="0" tIns="0" rIns="0" bIns="0" rtlCol="0" anchor="t" anchorCtr="0">
            <a:spAutoFit/>
          </a:bodyPr>
          <a:lstStyle>
            <a:defPPr>
              <a:defRPr lang="en-US"/>
            </a:defPPr>
            <a:lvl1pPr algn="ctr">
              <a:defRPr sz="1600" b="1">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Calibri" panose="020F0502020204030204"/>
                <a:ea typeface="+mn-ea"/>
                <a:cs typeface="+mn-cs"/>
              </a:rPr>
              <a:t>Real estate</a:t>
            </a:r>
            <a:endParaRPr kumimoji="0" lang="en-GB" sz="1867"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1" name="TextBox 80"/>
          <p:cNvSpPr txBox="1"/>
          <p:nvPr/>
        </p:nvSpPr>
        <p:spPr>
          <a:xfrm>
            <a:off x="9536967" y="3601120"/>
            <a:ext cx="1184311" cy="287323"/>
          </a:xfrm>
          <a:prstGeom prst="rect">
            <a:avLst/>
          </a:prstGeom>
          <a:noFill/>
        </p:spPr>
        <p:txBody>
          <a:bodyPr wrap="square" lIns="0" tIns="0" rIns="0" bIns="0" rtlCol="0" anchor="t" anchorCtr="0">
            <a:spAutoFit/>
          </a:bodyPr>
          <a:lstStyle>
            <a:defPPr>
              <a:defRPr lang="en-US"/>
            </a:defPPr>
            <a:lvl1pPr algn="ctr">
              <a:defRPr sz="1600" b="1">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Calibri" panose="020F0502020204030204"/>
                <a:ea typeface="+mn-ea"/>
                <a:cs typeface="+mn-cs"/>
              </a:rPr>
              <a:t>Insurance </a:t>
            </a:r>
            <a:endParaRPr kumimoji="0" lang="en-GB" sz="1867"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2" name="TextBox 81"/>
          <p:cNvSpPr txBox="1"/>
          <p:nvPr/>
        </p:nvSpPr>
        <p:spPr>
          <a:xfrm>
            <a:off x="8221645" y="5499356"/>
            <a:ext cx="1907459" cy="574644"/>
          </a:xfrm>
          <a:prstGeom prst="rect">
            <a:avLst/>
          </a:prstGeom>
          <a:noFill/>
        </p:spPr>
        <p:txBody>
          <a:bodyPr wrap="square" lIns="0" tIns="0" rIns="0" bIns="0" rtlCol="0" anchor="t" anchorCtr="0">
            <a:spAutoFit/>
          </a:bodyPr>
          <a:lstStyle>
            <a:defPPr>
              <a:defRPr lang="en-US"/>
            </a:defPPr>
            <a:lvl1pPr algn="ctr">
              <a:defRPr sz="1600" b="1">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Calibri" panose="020F0502020204030204"/>
                <a:ea typeface="+mn-ea"/>
                <a:cs typeface="+mn-cs"/>
              </a:rPr>
              <a:t>Media and entertainment </a:t>
            </a:r>
            <a:endParaRPr kumimoji="0" lang="en-GB" sz="1867"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3" name="TextBox 82"/>
          <p:cNvSpPr txBox="1"/>
          <p:nvPr/>
        </p:nvSpPr>
        <p:spPr>
          <a:xfrm>
            <a:off x="9220313" y="4754990"/>
            <a:ext cx="1184311" cy="287323"/>
          </a:xfrm>
          <a:prstGeom prst="rect">
            <a:avLst/>
          </a:prstGeom>
          <a:noFill/>
        </p:spPr>
        <p:txBody>
          <a:bodyPr wrap="square" lIns="0" tIns="0" rIns="0" bIns="0" rtlCol="0" anchor="t" anchorCtr="0">
            <a:spAutoFit/>
          </a:bodyPr>
          <a:lstStyle>
            <a:defPPr>
              <a:defRPr lang="en-US"/>
            </a:defPPr>
            <a:lvl1pPr algn="ctr">
              <a:defRPr sz="1600" b="1">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Calibri" panose="020F0502020204030204"/>
                <a:ea typeface="+mn-ea"/>
                <a:cs typeface="+mn-cs"/>
              </a:rPr>
              <a:t>Hotels </a:t>
            </a:r>
            <a:endParaRPr kumimoji="0" lang="en-GB" sz="1867"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63" name="Group 62"/>
          <p:cNvGrpSpPr/>
          <p:nvPr/>
        </p:nvGrpSpPr>
        <p:grpSpPr>
          <a:xfrm>
            <a:off x="7133891" y="1323561"/>
            <a:ext cx="865632" cy="860619"/>
            <a:chOff x="586806" y="3596638"/>
            <a:chExt cx="678836" cy="782856"/>
          </a:xfrm>
        </p:grpSpPr>
        <p:sp>
          <p:nvSpPr>
            <p:cNvPr id="64" name="Freeform 166"/>
            <p:cNvSpPr>
              <a:spLocks/>
            </p:cNvSpPr>
            <p:nvPr/>
          </p:nvSpPr>
          <p:spPr bwMode="auto">
            <a:xfrm>
              <a:off x="586806" y="3596638"/>
              <a:ext cx="678836" cy="782856"/>
            </a:xfrm>
            <a:custGeom>
              <a:avLst/>
              <a:gdLst>
                <a:gd name="T0" fmla="*/ 1710 w 3172"/>
                <a:gd name="T1" fmla="*/ 167 h 3167"/>
                <a:gd name="T2" fmla="*/ 1864 w 3172"/>
                <a:gd name="T3" fmla="*/ 86 h 3167"/>
                <a:gd name="T4" fmla="*/ 2062 w 3172"/>
                <a:gd name="T5" fmla="*/ 78 h 3167"/>
                <a:gd name="T6" fmla="*/ 2104 w 3172"/>
                <a:gd name="T7" fmla="*/ 259 h 3167"/>
                <a:gd name="T8" fmla="*/ 2314 w 3172"/>
                <a:gd name="T9" fmla="*/ 295 h 3167"/>
                <a:gd name="T10" fmla="*/ 2573 w 3172"/>
                <a:gd name="T11" fmla="*/ 355 h 3167"/>
                <a:gd name="T12" fmla="*/ 2502 w 3172"/>
                <a:gd name="T13" fmla="*/ 499 h 3167"/>
                <a:gd name="T14" fmla="*/ 2590 w 3172"/>
                <a:gd name="T15" fmla="*/ 593 h 3167"/>
                <a:gd name="T16" fmla="*/ 2669 w 3172"/>
                <a:gd name="T17" fmla="*/ 633 h 3167"/>
                <a:gd name="T18" fmla="*/ 2756 w 3172"/>
                <a:gd name="T19" fmla="*/ 539 h 3167"/>
                <a:gd name="T20" fmla="*/ 2882 w 3172"/>
                <a:gd name="T21" fmla="*/ 679 h 3167"/>
                <a:gd name="T22" fmla="*/ 2845 w 3172"/>
                <a:gd name="T23" fmla="*/ 797 h 3167"/>
                <a:gd name="T24" fmla="*/ 2852 w 3172"/>
                <a:gd name="T25" fmla="*/ 951 h 3167"/>
                <a:gd name="T26" fmla="*/ 2996 w 3172"/>
                <a:gd name="T27" fmla="*/ 989 h 3167"/>
                <a:gd name="T28" fmla="*/ 3083 w 3172"/>
                <a:gd name="T29" fmla="*/ 1234 h 3167"/>
                <a:gd name="T30" fmla="*/ 2985 w 3172"/>
                <a:gd name="T31" fmla="*/ 1385 h 3167"/>
                <a:gd name="T32" fmla="*/ 3090 w 3172"/>
                <a:gd name="T33" fmla="*/ 1480 h 3167"/>
                <a:gd name="T34" fmla="*/ 3170 w 3172"/>
                <a:gd name="T35" fmla="*/ 1626 h 3167"/>
                <a:gd name="T36" fmla="*/ 3077 w 3172"/>
                <a:gd name="T37" fmla="*/ 1734 h 3167"/>
                <a:gd name="T38" fmla="*/ 2961 w 3172"/>
                <a:gd name="T39" fmla="*/ 1895 h 3167"/>
                <a:gd name="T40" fmla="*/ 3083 w 3172"/>
                <a:gd name="T41" fmla="*/ 2097 h 3167"/>
                <a:gd name="T42" fmla="*/ 2902 w 3172"/>
                <a:gd name="T43" fmla="*/ 2185 h 3167"/>
                <a:gd name="T44" fmla="*/ 2801 w 3172"/>
                <a:gd name="T45" fmla="*/ 2397 h 3167"/>
                <a:gd name="T46" fmla="*/ 2713 w 3172"/>
                <a:gd name="T47" fmla="*/ 2654 h 3167"/>
                <a:gd name="T48" fmla="*/ 2583 w 3172"/>
                <a:gd name="T49" fmla="*/ 2579 h 3167"/>
                <a:gd name="T50" fmla="*/ 2465 w 3172"/>
                <a:gd name="T51" fmla="*/ 2739 h 3167"/>
                <a:gd name="T52" fmla="*/ 2430 w 3172"/>
                <a:gd name="T53" fmla="*/ 2920 h 3167"/>
                <a:gd name="T54" fmla="*/ 2240 w 3172"/>
                <a:gd name="T55" fmla="*/ 2834 h 3167"/>
                <a:gd name="T56" fmla="*/ 2038 w 3172"/>
                <a:gd name="T57" fmla="*/ 2942 h 3167"/>
                <a:gd name="T58" fmla="*/ 1999 w 3172"/>
                <a:gd name="T59" fmla="*/ 3109 h 3167"/>
                <a:gd name="T60" fmla="*/ 1804 w 3172"/>
                <a:gd name="T61" fmla="*/ 2983 h 3167"/>
                <a:gd name="T62" fmla="*/ 1575 w 3172"/>
                <a:gd name="T63" fmla="*/ 2995 h 3167"/>
                <a:gd name="T64" fmla="*/ 1562 w 3172"/>
                <a:gd name="T65" fmla="*/ 3167 h 3167"/>
                <a:gd name="T66" fmla="*/ 1321 w 3172"/>
                <a:gd name="T67" fmla="*/ 3044 h 3167"/>
                <a:gd name="T68" fmla="*/ 1191 w 3172"/>
                <a:gd name="T69" fmla="*/ 2942 h 3167"/>
                <a:gd name="T70" fmla="*/ 1080 w 3172"/>
                <a:gd name="T71" fmla="*/ 3012 h 3167"/>
                <a:gd name="T72" fmla="*/ 816 w 3172"/>
                <a:gd name="T73" fmla="*/ 2972 h 3167"/>
                <a:gd name="T74" fmla="*/ 858 w 3172"/>
                <a:gd name="T75" fmla="*/ 2798 h 3167"/>
                <a:gd name="T76" fmla="*/ 713 w 3172"/>
                <a:gd name="T77" fmla="*/ 2696 h 3167"/>
                <a:gd name="T78" fmla="*/ 458 w 3172"/>
                <a:gd name="T79" fmla="*/ 2698 h 3167"/>
                <a:gd name="T80" fmla="*/ 529 w 3172"/>
                <a:gd name="T81" fmla="*/ 2536 h 3167"/>
                <a:gd name="T82" fmla="*/ 333 w 3172"/>
                <a:gd name="T83" fmla="*/ 2392 h 3167"/>
                <a:gd name="T84" fmla="*/ 127 w 3172"/>
                <a:gd name="T85" fmla="*/ 2215 h 3167"/>
                <a:gd name="T86" fmla="*/ 234 w 3172"/>
                <a:gd name="T87" fmla="*/ 2044 h 3167"/>
                <a:gd name="T88" fmla="*/ 75 w 3172"/>
                <a:gd name="T89" fmla="*/ 1958 h 3167"/>
                <a:gd name="T90" fmla="*/ 8 w 3172"/>
                <a:gd name="T91" fmla="*/ 1751 h 3167"/>
                <a:gd name="T92" fmla="*/ 162 w 3172"/>
                <a:gd name="T93" fmla="*/ 1686 h 3167"/>
                <a:gd name="T94" fmla="*/ 11 w 3172"/>
                <a:gd name="T95" fmla="*/ 1396 h 3167"/>
                <a:gd name="T96" fmla="*/ 122 w 3172"/>
                <a:gd name="T97" fmla="*/ 1204 h 3167"/>
                <a:gd name="T98" fmla="*/ 234 w 3172"/>
                <a:gd name="T99" fmla="*/ 1117 h 3167"/>
                <a:gd name="T100" fmla="*/ 204 w 3172"/>
                <a:gd name="T101" fmla="*/ 975 h 3167"/>
                <a:gd name="T102" fmla="*/ 199 w 3172"/>
                <a:gd name="T103" fmla="*/ 814 h 3167"/>
                <a:gd name="T104" fmla="*/ 343 w 3172"/>
                <a:gd name="T105" fmla="*/ 767 h 3167"/>
                <a:gd name="T106" fmla="*/ 487 w 3172"/>
                <a:gd name="T107" fmla="*/ 573 h 3167"/>
                <a:gd name="T108" fmla="*/ 501 w 3172"/>
                <a:gd name="T109" fmla="*/ 428 h 3167"/>
                <a:gd name="T110" fmla="*/ 660 w 3172"/>
                <a:gd name="T111" fmla="*/ 386 h 3167"/>
                <a:gd name="T112" fmla="*/ 840 w 3172"/>
                <a:gd name="T113" fmla="*/ 364 h 3167"/>
                <a:gd name="T114" fmla="*/ 828 w 3172"/>
                <a:gd name="T115" fmla="*/ 206 h 3167"/>
                <a:gd name="T116" fmla="*/ 1087 w 3172"/>
                <a:gd name="T117" fmla="*/ 133 h 3167"/>
                <a:gd name="T118" fmla="*/ 1201 w 3172"/>
                <a:gd name="T119" fmla="*/ 213 h 3167"/>
                <a:gd name="T120" fmla="*/ 1333 w 3172"/>
                <a:gd name="T121" fmla="*/ 104 h 3167"/>
                <a:gd name="T122" fmla="*/ 1490 w 3172"/>
                <a:gd name="T123" fmla="*/ 3 h 3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72" h="3167">
                  <a:moveTo>
                    <a:pt x="1524" y="0"/>
                  </a:moveTo>
                  <a:lnTo>
                    <a:pt x="1557" y="0"/>
                  </a:lnTo>
                  <a:lnTo>
                    <a:pt x="1590" y="4"/>
                  </a:lnTo>
                  <a:lnTo>
                    <a:pt x="1621" y="11"/>
                  </a:lnTo>
                  <a:lnTo>
                    <a:pt x="1621" y="149"/>
                  </a:lnTo>
                  <a:lnTo>
                    <a:pt x="1648" y="157"/>
                  </a:lnTo>
                  <a:lnTo>
                    <a:pt x="1679" y="163"/>
                  </a:lnTo>
                  <a:lnTo>
                    <a:pt x="1710" y="167"/>
                  </a:lnTo>
                  <a:lnTo>
                    <a:pt x="1743" y="170"/>
                  </a:lnTo>
                  <a:lnTo>
                    <a:pt x="1776" y="174"/>
                  </a:lnTo>
                  <a:lnTo>
                    <a:pt x="1809" y="178"/>
                  </a:lnTo>
                  <a:lnTo>
                    <a:pt x="1838" y="183"/>
                  </a:lnTo>
                  <a:lnTo>
                    <a:pt x="1848" y="162"/>
                  </a:lnTo>
                  <a:lnTo>
                    <a:pt x="1854" y="138"/>
                  </a:lnTo>
                  <a:lnTo>
                    <a:pt x="1859" y="112"/>
                  </a:lnTo>
                  <a:lnTo>
                    <a:pt x="1864" y="86"/>
                  </a:lnTo>
                  <a:lnTo>
                    <a:pt x="1868" y="60"/>
                  </a:lnTo>
                  <a:lnTo>
                    <a:pt x="1873" y="34"/>
                  </a:lnTo>
                  <a:lnTo>
                    <a:pt x="1909" y="36"/>
                  </a:lnTo>
                  <a:lnTo>
                    <a:pt x="1943" y="42"/>
                  </a:lnTo>
                  <a:lnTo>
                    <a:pt x="1974" y="49"/>
                  </a:lnTo>
                  <a:lnTo>
                    <a:pt x="2004" y="59"/>
                  </a:lnTo>
                  <a:lnTo>
                    <a:pt x="2034" y="68"/>
                  </a:lnTo>
                  <a:lnTo>
                    <a:pt x="2062" y="78"/>
                  </a:lnTo>
                  <a:lnTo>
                    <a:pt x="2093" y="85"/>
                  </a:lnTo>
                  <a:lnTo>
                    <a:pt x="2126" y="91"/>
                  </a:lnTo>
                  <a:lnTo>
                    <a:pt x="2120" y="125"/>
                  </a:lnTo>
                  <a:lnTo>
                    <a:pt x="2112" y="156"/>
                  </a:lnTo>
                  <a:lnTo>
                    <a:pt x="2101" y="184"/>
                  </a:lnTo>
                  <a:lnTo>
                    <a:pt x="2091" y="213"/>
                  </a:lnTo>
                  <a:lnTo>
                    <a:pt x="2080" y="241"/>
                  </a:lnTo>
                  <a:lnTo>
                    <a:pt x="2104" y="259"/>
                  </a:lnTo>
                  <a:lnTo>
                    <a:pt x="2132" y="274"/>
                  </a:lnTo>
                  <a:lnTo>
                    <a:pt x="2161" y="288"/>
                  </a:lnTo>
                  <a:lnTo>
                    <a:pt x="2191" y="300"/>
                  </a:lnTo>
                  <a:lnTo>
                    <a:pt x="2221" y="313"/>
                  </a:lnTo>
                  <a:lnTo>
                    <a:pt x="2249" y="328"/>
                  </a:lnTo>
                  <a:lnTo>
                    <a:pt x="2275" y="345"/>
                  </a:lnTo>
                  <a:lnTo>
                    <a:pt x="2296" y="320"/>
                  </a:lnTo>
                  <a:lnTo>
                    <a:pt x="2314" y="295"/>
                  </a:lnTo>
                  <a:lnTo>
                    <a:pt x="2329" y="266"/>
                  </a:lnTo>
                  <a:lnTo>
                    <a:pt x="2343" y="237"/>
                  </a:lnTo>
                  <a:lnTo>
                    <a:pt x="2356" y="206"/>
                  </a:lnTo>
                  <a:lnTo>
                    <a:pt x="2404" y="231"/>
                  </a:lnTo>
                  <a:lnTo>
                    <a:pt x="2451" y="258"/>
                  </a:lnTo>
                  <a:lnTo>
                    <a:pt x="2494" y="288"/>
                  </a:lnTo>
                  <a:lnTo>
                    <a:pt x="2535" y="320"/>
                  </a:lnTo>
                  <a:lnTo>
                    <a:pt x="2573" y="355"/>
                  </a:lnTo>
                  <a:lnTo>
                    <a:pt x="2564" y="377"/>
                  </a:lnTo>
                  <a:lnTo>
                    <a:pt x="2552" y="396"/>
                  </a:lnTo>
                  <a:lnTo>
                    <a:pt x="2539" y="413"/>
                  </a:lnTo>
                  <a:lnTo>
                    <a:pt x="2524" y="430"/>
                  </a:lnTo>
                  <a:lnTo>
                    <a:pt x="2509" y="447"/>
                  </a:lnTo>
                  <a:lnTo>
                    <a:pt x="2494" y="464"/>
                  </a:lnTo>
                  <a:lnTo>
                    <a:pt x="2481" y="482"/>
                  </a:lnTo>
                  <a:lnTo>
                    <a:pt x="2502" y="499"/>
                  </a:lnTo>
                  <a:lnTo>
                    <a:pt x="2517" y="513"/>
                  </a:lnTo>
                  <a:lnTo>
                    <a:pt x="2531" y="529"/>
                  </a:lnTo>
                  <a:lnTo>
                    <a:pt x="2546" y="545"/>
                  </a:lnTo>
                  <a:lnTo>
                    <a:pt x="2562" y="562"/>
                  </a:lnTo>
                  <a:lnTo>
                    <a:pt x="2566" y="565"/>
                  </a:lnTo>
                  <a:lnTo>
                    <a:pt x="2572" y="573"/>
                  </a:lnTo>
                  <a:lnTo>
                    <a:pt x="2581" y="582"/>
                  </a:lnTo>
                  <a:lnTo>
                    <a:pt x="2590" y="593"/>
                  </a:lnTo>
                  <a:lnTo>
                    <a:pt x="2601" y="604"/>
                  </a:lnTo>
                  <a:lnTo>
                    <a:pt x="2612" y="616"/>
                  </a:lnTo>
                  <a:lnTo>
                    <a:pt x="2622" y="626"/>
                  </a:lnTo>
                  <a:lnTo>
                    <a:pt x="2631" y="635"/>
                  </a:lnTo>
                  <a:lnTo>
                    <a:pt x="2638" y="640"/>
                  </a:lnTo>
                  <a:lnTo>
                    <a:pt x="2642" y="642"/>
                  </a:lnTo>
                  <a:lnTo>
                    <a:pt x="2656" y="640"/>
                  </a:lnTo>
                  <a:lnTo>
                    <a:pt x="2669" y="633"/>
                  </a:lnTo>
                  <a:lnTo>
                    <a:pt x="2681" y="621"/>
                  </a:lnTo>
                  <a:lnTo>
                    <a:pt x="2692" y="607"/>
                  </a:lnTo>
                  <a:lnTo>
                    <a:pt x="2703" y="592"/>
                  </a:lnTo>
                  <a:lnTo>
                    <a:pt x="2714" y="577"/>
                  </a:lnTo>
                  <a:lnTo>
                    <a:pt x="2725" y="562"/>
                  </a:lnTo>
                  <a:lnTo>
                    <a:pt x="2735" y="550"/>
                  </a:lnTo>
                  <a:lnTo>
                    <a:pt x="2746" y="542"/>
                  </a:lnTo>
                  <a:lnTo>
                    <a:pt x="2756" y="539"/>
                  </a:lnTo>
                  <a:lnTo>
                    <a:pt x="2772" y="543"/>
                  </a:lnTo>
                  <a:lnTo>
                    <a:pt x="2789" y="552"/>
                  </a:lnTo>
                  <a:lnTo>
                    <a:pt x="2805" y="567"/>
                  </a:lnTo>
                  <a:lnTo>
                    <a:pt x="2821" y="586"/>
                  </a:lnTo>
                  <a:lnTo>
                    <a:pt x="2837" y="608"/>
                  </a:lnTo>
                  <a:lnTo>
                    <a:pt x="2852" y="632"/>
                  </a:lnTo>
                  <a:lnTo>
                    <a:pt x="2867" y="656"/>
                  </a:lnTo>
                  <a:lnTo>
                    <a:pt x="2882" y="679"/>
                  </a:lnTo>
                  <a:lnTo>
                    <a:pt x="2895" y="700"/>
                  </a:lnTo>
                  <a:lnTo>
                    <a:pt x="2907" y="719"/>
                  </a:lnTo>
                  <a:lnTo>
                    <a:pt x="2918" y="734"/>
                  </a:lnTo>
                  <a:lnTo>
                    <a:pt x="2908" y="751"/>
                  </a:lnTo>
                  <a:lnTo>
                    <a:pt x="2895" y="766"/>
                  </a:lnTo>
                  <a:lnTo>
                    <a:pt x="2880" y="777"/>
                  </a:lnTo>
                  <a:lnTo>
                    <a:pt x="2863" y="788"/>
                  </a:lnTo>
                  <a:lnTo>
                    <a:pt x="2845" y="797"/>
                  </a:lnTo>
                  <a:lnTo>
                    <a:pt x="2827" y="807"/>
                  </a:lnTo>
                  <a:lnTo>
                    <a:pt x="2809" y="816"/>
                  </a:lnTo>
                  <a:lnTo>
                    <a:pt x="2791" y="826"/>
                  </a:lnTo>
                  <a:lnTo>
                    <a:pt x="2801" y="854"/>
                  </a:lnTo>
                  <a:lnTo>
                    <a:pt x="2812" y="880"/>
                  </a:lnTo>
                  <a:lnTo>
                    <a:pt x="2826" y="904"/>
                  </a:lnTo>
                  <a:lnTo>
                    <a:pt x="2839" y="927"/>
                  </a:lnTo>
                  <a:lnTo>
                    <a:pt x="2852" y="951"/>
                  </a:lnTo>
                  <a:lnTo>
                    <a:pt x="2865" y="976"/>
                  </a:lnTo>
                  <a:lnTo>
                    <a:pt x="2876" y="1003"/>
                  </a:lnTo>
                  <a:lnTo>
                    <a:pt x="2883" y="1033"/>
                  </a:lnTo>
                  <a:lnTo>
                    <a:pt x="2909" y="1026"/>
                  </a:lnTo>
                  <a:lnTo>
                    <a:pt x="2932" y="1019"/>
                  </a:lnTo>
                  <a:lnTo>
                    <a:pt x="2954" y="1008"/>
                  </a:lnTo>
                  <a:lnTo>
                    <a:pt x="2975" y="999"/>
                  </a:lnTo>
                  <a:lnTo>
                    <a:pt x="2996" y="989"/>
                  </a:lnTo>
                  <a:lnTo>
                    <a:pt x="3019" y="981"/>
                  </a:lnTo>
                  <a:lnTo>
                    <a:pt x="3045" y="976"/>
                  </a:lnTo>
                  <a:lnTo>
                    <a:pt x="3065" y="1022"/>
                  </a:lnTo>
                  <a:lnTo>
                    <a:pt x="3083" y="1070"/>
                  </a:lnTo>
                  <a:lnTo>
                    <a:pt x="3100" y="1120"/>
                  </a:lnTo>
                  <a:lnTo>
                    <a:pt x="3113" y="1172"/>
                  </a:lnTo>
                  <a:lnTo>
                    <a:pt x="3125" y="1228"/>
                  </a:lnTo>
                  <a:lnTo>
                    <a:pt x="3083" y="1234"/>
                  </a:lnTo>
                  <a:lnTo>
                    <a:pt x="3043" y="1243"/>
                  </a:lnTo>
                  <a:lnTo>
                    <a:pt x="3003" y="1252"/>
                  </a:lnTo>
                  <a:lnTo>
                    <a:pt x="2964" y="1262"/>
                  </a:lnTo>
                  <a:lnTo>
                    <a:pt x="2966" y="1288"/>
                  </a:lnTo>
                  <a:lnTo>
                    <a:pt x="2971" y="1312"/>
                  </a:lnTo>
                  <a:lnTo>
                    <a:pt x="2976" y="1337"/>
                  </a:lnTo>
                  <a:lnTo>
                    <a:pt x="2980" y="1361"/>
                  </a:lnTo>
                  <a:lnTo>
                    <a:pt x="2985" y="1385"/>
                  </a:lnTo>
                  <a:lnTo>
                    <a:pt x="2988" y="1411"/>
                  </a:lnTo>
                  <a:lnTo>
                    <a:pt x="2989" y="1438"/>
                  </a:lnTo>
                  <a:lnTo>
                    <a:pt x="2987" y="1469"/>
                  </a:lnTo>
                  <a:lnTo>
                    <a:pt x="3002" y="1475"/>
                  </a:lnTo>
                  <a:lnTo>
                    <a:pt x="3021" y="1479"/>
                  </a:lnTo>
                  <a:lnTo>
                    <a:pt x="3044" y="1481"/>
                  </a:lnTo>
                  <a:lnTo>
                    <a:pt x="3066" y="1481"/>
                  </a:lnTo>
                  <a:lnTo>
                    <a:pt x="3090" y="1480"/>
                  </a:lnTo>
                  <a:lnTo>
                    <a:pt x="3114" y="1479"/>
                  </a:lnTo>
                  <a:lnTo>
                    <a:pt x="3138" y="1479"/>
                  </a:lnTo>
                  <a:lnTo>
                    <a:pt x="3159" y="1480"/>
                  </a:lnTo>
                  <a:lnTo>
                    <a:pt x="3166" y="1506"/>
                  </a:lnTo>
                  <a:lnTo>
                    <a:pt x="3171" y="1534"/>
                  </a:lnTo>
                  <a:lnTo>
                    <a:pt x="3172" y="1564"/>
                  </a:lnTo>
                  <a:lnTo>
                    <a:pt x="3172" y="1594"/>
                  </a:lnTo>
                  <a:lnTo>
                    <a:pt x="3170" y="1626"/>
                  </a:lnTo>
                  <a:lnTo>
                    <a:pt x="3168" y="1658"/>
                  </a:lnTo>
                  <a:lnTo>
                    <a:pt x="3165" y="1688"/>
                  </a:lnTo>
                  <a:lnTo>
                    <a:pt x="3162" y="1717"/>
                  </a:lnTo>
                  <a:lnTo>
                    <a:pt x="3159" y="1744"/>
                  </a:lnTo>
                  <a:lnTo>
                    <a:pt x="3142" y="1739"/>
                  </a:lnTo>
                  <a:lnTo>
                    <a:pt x="3122" y="1736"/>
                  </a:lnTo>
                  <a:lnTo>
                    <a:pt x="3100" y="1735"/>
                  </a:lnTo>
                  <a:lnTo>
                    <a:pt x="3077" y="1734"/>
                  </a:lnTo>
                  <a:lnTo>
                    <a:pt x="3055" y="1734"/>
                  </a:lnTo>
                  <a:lnTo>
                    <a:pt x="3034" y="1731"/>
                  </a:lnTo>
                  <a:lnTo>
                    <a:pt x="3015" y="1727"/>
                  </a:lnTo>
                  <a:lnTo>
                    <a:pt x="2998" y="1721"/>
                  </a:lnTo>
                  <a:lnTo>
                    <a:pt x="2987" y="1762"/>
                  </a:lnTo>
                  <a:lnTo>
                    <a:pt x="2977" y="1805"/>
                  </a:lnTo>
                  <a:lnTo>
                    <a:pt x="2970" y="1850"/>
                  </a:lnTo>
                  <a:lnTo>
                    <a:pt x="2961" y="1895"/>
                  </a:lnTo>
                  <a:lnTo>
                    <a:pt x="2953" y="1939"/>
                  </a:lnTo>
                  <a:lnTo>
                    <a:pt x="2988" y="1956"/>
                  </a:lnTo>
                  <a:lnTo>
                    <a:pt x="3026" y="1970"/>
                  </a:lnTo>
                  <a:lnTo>
                    <a:pt x="3068" y="1979"/>
                  </a:lnTo>
                  <a:lnTo>
                    <a:pt x="3113" y="1985"/>
                  </a:lnTo>
                  <a:lnTo>
                    <a:pt x="3106" y="2025"/>
                  </a:lnTo>
                  <a:lnTo>
                    <a:pt x="3095" y="2062"/>
                  </a:lnTo>
                  <a:lnTo>
                    <a:pt x="3083" y="2097"/>
                  </a:lnTo>
                  <a:lnTo>
                    <a:pt x="3070" y="2131"/>
                  </a:lnTo>
                  <a:lnTo>
                    <a:pt x="3056" y="2166"/>
                  </a:lnTo>
                  <a:lnTo>
                    <a:pt x="3044" y="2201"/>
                  </a:lnTo>
                  <a:lnTo>
                    <a:pt x="3033" y="2237"/>
                  </a:lnTo>
                  <a:lnTo>
                    <a:pt x="2997" y="2227"/>
                  </a:lnTo>
                  <a:lnTo>
                    <a:pt x="2963" y="2216"/>
                  </a:lnTo>
                  <a:lnTo>
                    <a:pt x="2932" y="2201"/>
                  </a:lnTo>
                  <a:lnTo>
                    <a:pt x="2902" y="2185"/>
                  </a:lnTo>
                  <a:lnTo>
                    <a:pt x="2872" y="2168"/>
                  </a:lnTo>
                  <a:lnTo>
                    <a:pt x="2852" y="2200"/>
                  </a:lnTo>
                  <a:lnTo>
                    <a:pt x="2833" y="2233"/>
                  </a:lnTo>
                  <a:lnTo>
                    <a:pt x="2816" y="2268"/>
                  </a:lnTo>
                  <a:lnTo>
                    <a:pt x="2799" y="2301"/>
                  </a:lnTo>
                  <a:lnTo>
                    <a:pt x="2778" y="2334"/>
                  </a:lnTo>
                  <a:lnTo>
                    <a:pt x="2756" y="2364"/>
                  </a:lnTo>
                  <a:lnTo>
                    <a:pt x="2801" y="2397"/>
                  </a:lnTo>
                  <a:lnTo>
                    <a:pt x="2846" y="2427"/>
                  </a:lnTo>
                  <a:lnTo>
                    <a:pt x="2895" y="2455"/>
                  </a:lnTo>
                  <a:lnTo>
                    <a:pt x="2870" y="2504"/>
                  </a:lnTo>
                  <a:lnTo>
                    <a:pt x="2842" y="2548"/>
                  </a:lnTo>
                  <a:lnTo>
                    <a:pt x="2809" y="2588"/>
                  </a:lnTo>
                  <a:lnTo>
                    <a:pt x="2773" y="2626"/>
                  </a:lnTo>
                  <a:lnTo>
                    <a:pt x="2734" y="2661"/>
                  </a:lnTo>
                  <a:lnTo>
                    <a:pt x="2713" y="2654"/>
                  </a:lnTo>
                  <a:lnTo>
                    <a:pt x="2696" y="2642"/>
                  </a:lnTo>
                  <a:lnTo>
                    <a:pt x="2681" y="2629"/>
                  </a:lnTo>
                  <a:lnTo>
                    <a:pt x="2668" y="2614"/>
                  </a:lnTo>
                  <a:lnTo>
                    <a:pt x="2654" y="2599"/>
                  </a:lnTo>
                  <a:lnTo>
                    <a:pt x="2640" y="2583"/>
                  </a:lnTo>
                  <a:lnTo>
                    <a:pt x="2625" y="2571"/>
                  </a:lnTo>
                  <a:lnTo>
                    <a:pt x="2607" y="2559"/>
                  </a:lnTo>
                  <a:lnTo>
                    <a:pt x="2583" y="2579"/>
                  </a:lnTo>
                  <a:lnTo>
                    <a:pt x="2561" y="2600"/>
                  </a:lnTo>
                  <a:lnTo>
                    <a:pt x="2539" y="2622"/>
                  </a:lnTo>
                  <a:lnTo>
                    <a:pt x="2515" y="2643"/>
                  </a:lnTo>
                  <a:lnTo>
                    <a:pt x="2491" y="2663"/>
                  </a:lnTo>
                  <a:lnTo>
                    <a:pt x="2465" y="2681"/>
                  </a:lnTo>
                  <a:lnTo>
                    <a:pt x="2435" y="2696"/>
                  </a:lnTo>
                  <a:lnTo>
                    <a:pt x="2449" y="2719"/>
                  </a:lnTo>
                  <a:lnTo>
                    <a:pt x="2465" y="2739"/>
                  </a:lnTo>
                  <a:lnTo>
                    <a:pt x="2482" y="2759"/>
                  </a:lnTo>
                  <a:lnTo>
                    <a:pt x="2498" y="2778"/>
                  </a:lnTo>
                  <a:lnTo>
                    <a:pt x="2514" y="2798"/>
                  </a:lnTo>
                  <a:lnTo>
                    <a:pt x="2528" y="2821"/>
                  </a:lnTo>
                  <a:lnTo>
                    <a:pt x="2539" y="2845"/>
                  </a:lnTo>
                  <a:lnTo>
                    <a:pt x="2503" y="2870"/>
                  </a:lnTo>
                  <a:lnTo>
                    <a:pt x="2467" y="2896"/>
                  </a:lnTo>
                  <a:lnTo>
                    <a:pt x="2430" y="2920"/>
                  </a:lnTo>
                  <a:lnTo>
                    <a:pt x="2392" y="2943"/>
                  </a:lnTo>
                  <a:lnTo>
                    <a:pt x="2353" y="2965"/>
                  </a:lnTo>
                  <a:lnTo>
                    <a:pt x="2309" y="2983"/>
                  </a:lnTo>
                  <a:lnTo>
                    <a:pt x="2299" y="2950"/>
                  </a:lnTo>
                  <a:lnTo>
                    <a:pt x="2285" y="2921"/>
                  </a:lnTo>
                  <a:lnTo>
                    <a:pt x="2269" y="2892"/>
                  </a:lnTo>
                  <a:lnTo>
                    <a:pt x="2254" y="2864"/>
                  </a:lnTo>
                  <a:lnTo>
                    <a:pt x="2240" y="2834"/>
                  </a:lnTo>
                  <a:lnTo>
                    <a:pt x="2209" y="2844"/>
                  </a:lnTo>
                  <a:lnTo>
                    <a:pt x="2180" y="2857"/>
                  </a:lnTo>
                  <a:lnTo>
                    <a:pt x="2153" y="2870"/>
                  </a:lnTo>
                  <a:lnTo>
                    <a:pt x="2126" y="2884"/>
                  </a:lnTo>
                  <a:lnTo>
                    <a:pt x="2097" y="2896"/>
                  </a:lnTo>
                  <a:lnTo>
                    <a:pt x="2067" y="2907"/>
                  </a:lnTo>
                  <a:lnTo>
                    <a:pt x="2034" y="2915"/>
                  </a:lnTo>
                  <a:lnTo>
                    <a:pt x="2038" y="2942"/>
                  </a:lnTo>
                  <a:lnTo>
                    <a:pt x="2044" y="2966"/>
                  </a:lnTo>
                  <a:lnTo>
                    <a:pt x="2053" y="2990"/>
                  </a:lnTo>
                  <a:lnTo>
                    <a:pt x="2061" y="3012"/>
                  </a:lnTo>
                  <a:lnTo>
                    <a:pt x="2070" y="3035"/>
                  </a:lnTo>
                  <a:lnTo>
                    <a:pt x="2076" y="3059"/>
                  </a:lnTo>
                  <a:lnTo>
                    <a:pt x="2080" y="3087"/>
                  </a:lnTo>
                  <a:lnTo>
                    <a:pt x="2040" y="3097"/>
                  </a:lnTo>
                  <a:lnTo>
                    <a:pt x="1999" y="3109"/>
                  </a:lnTo>
                  <a:lnTo>
                    <a:pt x="1959" y="3120"/>
                  </a:lnTo>
                  <a:lnTo>
                    <a:pt x="1916" y="3130"/>
                  </a:lnTo>
                  <a:lnTo>
                    <a:pt x="1873" y="3138"/>
                  </a:lnTo>
                  <a:lnTo>
                    <a:pt x="1827" y="3144"/>
                  </a:lnTo>
                  <a:lnTo>
                    <a:pt x="1817" y="3108"/>
                  </a:lnTo>
                  <a:lnTo>
                    <a:pt x="1811" y="3069"/>
                  </a:lnTo>
                  <a:lnTo>
                    <a:pt x="1806" y="3026"/>
                  </a:lnTo>
                  <a:lnTo>
                    <a:pt x="1804" y="2983"/>
                  </a:lnTo>
                  <a:lnTo>
                    <a:pt x="1773" y="2982"/>
                  </a:lnTo>
                  <a:lnTo>
                    <a:pt x="1743" y="2983"/>
                  </a:lnTo>
                  <a:lnTo>
                    <a:pt x="1716" y="2985"/>
                  </a:lnTo>
                  <a:lnTo>
                    <a:pt x="1689" y="2988"/>
                  </a:lnTo>
                  <a:lnTo>
                    <a:pt x="1663" y="2993"/>
                  </a:lnTo>
                  <a:lnTo>
                    <a:pt x="1635" y="2995"/>
                  </a:lnTo>
                  <a:lnTo>
                    <a:pt x="1606" y="2996"/>
                  </a:lnTo>
                  <a:lnTo>
                    <a:pt x="1575" y="2995"/>
                  </a:lnTo>
                  <a:lnTo>
                    <a:pt x="1573" y="3017"/>
                  </a:lnTo>
                  <a:lnTo>
                    <a:pt x="1574" y="3040"/>
                  </a:lnTo>
                  <a:lnTo>
                    <a:pt x="1574" y="3063"/>
                  </a:lnTo>
                  <a:lnTo>
                    <a:pt x="1575" y="3088"/>
                  </a:lnTo>
                  <a:lnTo>
                    <a:pt x="1575" y="3111"/>
                  </a:lnTo>
                  <a:lnTo>
                    <a:pt x="1574" y="3132"/>
                  </a:lnTo>
                  <a:lnTo>
                    <a:pt x="1570" y="3151"/>
                  </a:lnTo>
                  <a:lnTo>
                    <a:pt x="1562" y="3167"/>
                  </a:lnTo>
                  <a:lnTo>
                    <a:pt x="1510" y="3165"/>
                  </a:lnTo>
                  <a:lnTo>
                    <a:pt x="1459" y="3159"/>
                  </a:lnTo>
                  <a:lnTo>
                    <a:pt x="1410" y="3153"/>
                  </a:lnTo>
                  <a:lnTo>
                    <a:pt x="1361" y="3148"/>
                  </a:lnTo>
                  <a:lnTo>
                    <a:pt x="1310" y="3144"/>
                  </a:lnTo>
                  <a:lnTo>
                    <a:pt x="1311" y="3108"/>
                  </a:lnTo>
                  <a:lnTo>
                    <a:pt x="1315" y="3075"/>
                  </a:lnTo>
                  <a:lnTo>
                    <a:pt x="1321" y="3044"/>
                  </a:lnTo>
                  <a:lnTo>
                    <a:pt x="1327" y="3014"/>
                  </a:lnTo>
                  <a:lnTo>
                    <a:pt x="1333" y="2983"/>
                  </a:lnTo>
                  <a:lnTo>
                    <a:pt x="1313" y="2973"/>
                  </a:lnTo>
                  <a:lnTo>
                    <a:pt x="1291" y="2964"/>
                  </a:lnTo>
                  <a:lnTo>
                    <a:pt x="1267" y="2959"/>
                  </a:lnTo>
                  <a:lnTo>
                    <a:pt x="1240" y="2954"/>
                  </a:lnTo>
                  <a:lnTo>
                    <a:pt x="1215" y="2948"/>
                  </a:lnTo>
                  <a:lnTo>
                    <a:pt x="1191" y="2942"/>
                  </a:lnTo>
                  <a:lnTo>
                    <a:pt x="1166" y="2936"/>
                  </a:lnTo>
                  <a:lnTo>
                    <a:pt x="1145" y="2926"/>
                  </a:lnTo>
                  <a:lnTo>
                    <a:pt x="1127" y="2915"/>
                  </a:lnTo>
                  <a:lnTo>
                    <a:pt x="1113" y="2930"/>
                  </a:lnTo>
                  <a:lnTo>
                    <a:pt x="1103" y="2948"/>
                  </a:lnTo>
                  <a:lnTo>
                    <a:pt x="1094" y="2968"/>
                  </a:lnTo>
                  <a:lnTo>
                    <a:pt x="1087" y="2990"/>
                  </a:lnTo>
                  <a:lnTo>
                    <a:pt x="1080" y="3012"/>
                  </a:lnTo>
                  <a:lnTo>
                    <a:pt x="1073" y="3034"/>
                  </a:lnTo>
                  <a:lnTo>
                    <a:pt x="1066" y="3055"/>
                  </a:lnTo>
                  <a:lnTo>
                    <a:pt x="1057" y="3075"/>
                  </a:lnTo>
                  <a:lnTo>
                    <a:pt x="1007" y="3057"/>
                  </a:lnTo>
                  <a:lnTo>
                    <a:pt x="958" y="3037"/>
                  </a:lnTo>
                  <a:lnTo>
                    <a:pt x="911" y="3015"/>
                  </a:lnTo>
                  <a:lnTo>
                    <a:pt x="863" y="2993"/>
                  </a:lnTo>
                  <a:lnTo>
                    <a:pt x="816" y="2972"/>
                  </a:lnTo>
                  <a:lnTo>
                    <a:pt x="824" y="2946"/>
                  </a:lnTo>
                  <a:lnTo>
                    <a:pt x="836" y="2923"/>
                  </a:lnTo>
                  <a:lnTo>
                    <a:pt x="849" y="2901"/>
                  </a:lnTo>
                  <a:lnTo>
                    <a:pt x="862" y="2880"/>
                  </a:lnTo>
                  <a:lnTo>
                    <a:pt x="875" y="2858"/>
                  </a:lnTo>
                  <a:lnTo>
                    <a:pt x="885" y="2834"/>
                  </a:lnTo>
                  <a:lnTo>
                    <a:pt x="873" y="2815"/>
                  </a:lnTo>
                  <a:lnTo>
                    <a:pt x="858" y="2798"/>
                  </a:lnTo>
                  <a:lnTo>
                    <a:pt x="841" y="2785"/>
                  </a:lnTo>
                  <a:lnTo>
                    <a:pt x="822" y="2773"/>
                  </a:lnTo>
                  <a:lnTo>
                    <a:pt x="802" y="2762"/>
                  </a:lnTo>
                  <a:lnTo>
                    <a:pt x="782" y="2751"/>
                  </a:lnTo>
                  <a:lnTo>
                    <a:pt x="763" y="2739"/>
                  </a:lnTo>
                  <a:lnTo>
                    <a:pt x="744" y="2728"/>
                  </a:lnTo>
                  <a:lnTo>
                    <a:pt x="727" y="2713"/>
                  </a:lnTo>
                  <a:lnTo>
                    <a:pt x="713" y="2696"/>
                  </a:lnTo>
                  <a:lnTo>
                    <a:pt x="688" y="2717"/>
                  </a:lnTo>
                  <a:lnTo>
                    <a:pt x="666" y="2742"/>
                  </a:lnTo>
                  <a:lnTo>
                    <a:pt x="645" y="2767"/>
                  </a:lnTo>
                  <a:lnTo>
                    <a:pt x="627" y="2794"/>
                  </a:lnTo>
                  <a:lnTo>
                    <a:pt x="610" y="2822"/>
                  </a:lnTo>
                  <a:lnTo>
                    <a:pt x="556" y="2784"/>
                  </a:lnTo>
                  <a:lnTo>
                    <a:pt x="506" y="2743"/>
                  </a:lnTo>
                  <a:lnTo>
                    <a:pt x="458" y="2698"/>
                  </a:lnTo>
                  <a:lnTo>
                    <a:pt x="414" y="2651"/>
                  </a:lnTo>
                  <a:lnTo>
                    <a:pt x="427" y="2631"/>
                  </a:lnTo>
                  <a:lnTo>
                    <a:pt x="442" y="2612"/>
                  </a:lnTo>
                  <a:lnTo>
                    <a:pt x="458" y="2596"/>
                  </a:lnTo>
                  <a:lnTo>
                    <a:pt x="476" y="2581"/>
                  </a:lnTo>
                  <a:lnTo>
                    <a:pt x="494" y="2566"/>
                  </a:lnTo>
                  <a:lnTo>
                    <a:pt x="512" y="2552"/>
                  </a:lnTo>
                  <a:lnTo>
                    <a:pt x="529" y="2536"/>
                  </a:lnTo>
                  <a:lnTo>
                    <a:pt x="500" y="2501"/>
                  </a:lnTo>
                  <a:lnTo>
                    <a:pt x="471" y="2465"/>
                  </a:lnTo>
                  <a:lnTo>
                    <a:pt x="443" y="2429"/>
                  </a:lnTo>
                  <a:lnTo>
                    <a:pt x="415" y="2392"/>
                  </a:lnTo>
                  <a:lnTo>
                    <a:pt x="391" y="2352"/>
                  </a:lnTo>
                  <a:lnTo>
                    <a:pt x="371" y="2365"/>
                  </a:lnTo>
                  <a:lnTo>
                    <a:pt x="352" y="2377"/>
                  </a:lnTo>
                  <a:lnTo>
                    <a:pt x="333" y="2392"/>
                  </a:lnTo>
                  <a:lnTo>
                    <a:pt x="313" y="2405"/>
                  </a:lnTo>
                  <a:lnTo>
                    <a:pt x="292" y="2416"/>
                  </a:lnTo>
                  <a:lnTo>
                    <a:pt x="268" y="2426"/>
                  </a:lnTo>
                  <a:lnTo>
                    <a:pt x="242" y="2432"/>
                  </a:lnTo>
                  <a:lnTo>
                    <a:pt x="213" y="2377"/>
                  </a:lnTo>
                  <a:lnTo>
                    <a:pt x="184" y="2325"/>
                  </a:lnTo>
                  <a:lnTo>
                    <a:pt x="154" y="2270"/>
                  </a:lnTo>
                  <a:lnTo>
                    <a:pt x="127" y="2215"/>
                  </a:lnTo>
                  <a:lnTo>
                    <a:pt x="152" y="2196"/>
                  </a:lnTo>
                  <a:lnTo>
                    <a:pt x="181" y="2181"/>
                  </a:lnTo>
                  <a:lnTo>
                    <a:pt x="211" y="2168"/>
                  </a:lnTo>
                  <a:lnTo>
                    <a:pt x="244" y="2157"/>
                  </a:lnTo>
                  <a:lnTo>
                    <a:pt x="277" y="2146"/>
                  </a:lnTo>
                  <a:lnTo>
                    <a:pt x="262" y="2112"/>
                  </a:lnTo>
                  <a:lnTo>
                    <a:pt x="248" y="2079"/>
                  </a:lnTo>
                  <a:lnTo>
                    <a:pt x="234" y="2044"/>
                  </a:lnTo>
                  <a:lnTo>
                    <a:pt x="223" y="2007"/>
                  </a:lnTo>
                  <a:lnTo>
                    <a:pt x="214" y="1969"/>
                  </a:lnTo>
                  <a:lnTo>
                    <a:pt x="208" y="1928"/>
                  </a:lnTo>
                  <a:lnTo>
                    <a:pt x="178" y="1932"/>
                  </a:lnTo>
                  <a:lnTo>
                    <a:pt x="152" y="1937"/>
                  </a:lnTo>
                  <a:lnTo>
                    <a:pt x="127" y="1945"/>
                  </a:lnTo>
                  <a:lnTo>
                    <a:pt x="101" y="1952"/>
                  </a:lnTo>
                  <a:lnTo>
                    <a:pt x="75" y="1958"/>
                  </a:lnTo>
                  <a:lnTo>
                    <a:pt x="46" y="1962"/>
                  </a:lnTo>
                  <a:lnTo>
                    <a:pt x="39" y="1936"/>
                  </a:lnTo>
                  <a:lnTo>
                    <a:pt x="32" y="1908"/>
                  </a:lnTo>
                  <a:lnTo>
                    <a:pt x="25" y="1877"/>
                  </a:lnTo>
                  <a:lnTo>
                    <a:pt x="19" y="1845"/>
                  </a:lnTo>
                  <a:lnTo>
                    <a:pt x="14" y="1813"/>
                  </a:lnTo>
                  <a:lnTo>
                    <a:pt x="11" y="1781"/>
                  </a:lnTo>
                  <a:lnTo>
                    <a:pt x="8" y="1751"/>
                  </a:lnTo>
                  <a:lnTo>
                    <a:pt x="9" y="1723"/>
                  </a:lnTo>
                  <a:lnTo>
                    <a:pt x="12" y="1699"/>
                  </a:lnTo>
                  <a:lnTo>
                    <a:pt x="39" y="1699"/>
                  </a:lnTo>
                  <a:lnTo>
                    <a:pt x="67" y="1699"/>
                  </a:lnTo>
                  <a:lnTo>
                    <a:pt x="93" y="1698"/>
                  </a:lnTo>
                  <a:lnTo>
                    <a:pt x="118" y="1697"/>
                  </a:lnTo>
                  <a:lnTo>
                    <a:pt x="142" y="1692"/>
                  </a:lnTo>
                  <a:lnTo>
                    <a:pt x="162" y="1686"/>
                  </a:lnTo>
                  <a:lnTo>
                    <a:pt x="162" y="1457"/>
                  </a:lnTo>
                  <a:lnTo>
                    <a:pt x="131" y="1458"/>
                  </a:lnTo>
                  <a:lnTo>
                    <a:pt x="103" y="1458"/>
                  </a:lnTo>
                  <a:lnTo>
                    <a:pt x="77" y="1456"/>
                  </a:lnTo>
                  <a:lnTo>
                    <a:pt x="52" y="1453"/>
                  </a:lnTo>
                  <a:lnTo>
                    <a:pt x="26" y="1449"/>
                  </a:lnTo>
                  <a:lnTo>
                    <a:pt x="0" y="1446"/>
                  </a:lnTo>
                  <a:lnTo>
                    <a:pt x="11" y="1396"/>
                  </a:lnTo>
                  <a:lnTo>
                    <a:pt x="18" y="1344"/>
                  </a:lnTo>
                  <a:lnTo>
                    <a:pt x="26" y="1292"/>
                  </a:lnTo>
                  <a:lnTo>
                    <a:pt x="36" y="1242"/>
                  </a:lnTo>
                  <a:lnTo>
                    <a:pt x="46" y="1194"/>
                  </a:lnTo>
                  <a:lnTo>
                    <a:pt x="69" y="1193"/>
                  </a:lnTo>
                  <a:lnTo>
                    <a:pt x="89" y="1195"/>
                  </a:lnTo>
                  <a:lnTo>
                    <a:pt x="106" y="1198"/>
                  </a:lnTo>
                  <a:lnTo>
                    <a:pt x="122" y="1204"/>
                  </a:lnTo>
                  <a:lnTo>
                    <a:pt x="139" y="1209"/>
                  </a:lnTo>
                  <a:lnTo>
                    <a:pt x="156" y="1213"/>
                  </a:lnTo>
                  <a:lnTo>
                    <a:pt x="174" y="1215"/>
                  </a:lnTo>
                  <a:lnTo>
                    <a:pt x="195" y="1216"/>
                  </a:lnTo>
                  <a:lnTo>
                    <a:pt x="208" y="1194"/>
                  </a:lnTo>
                  <a:lnTo>
                    <a:pt x="219" y="1170"/>
                  </a:lnTo>
                  <a:lnTo>
                    <a:pt x="227" y="1144"/>
                  </a:lnTo>
                  <a:lnTo>
                    <a:pt x="234" y="1117"/>
                  </a:lnTo>
                  <a:lnTo>
                    <a:pt x="242" y="1091"/>
                  </a:lnTo>
                  <a:lnTo>
                    <a:pt x="251" y="1065"/>
                  </a:lnTo>
                  <a:lnTo>
                    <a:pt x="262" y="1042"/>
                  </a:lnTo>
                  <a:lnTo>
                    <a:pt x="277" y="1021"/>
                  </a:lnTo>
                  <a:lnTo>
                    <a:pt x="262" y="1005"/>
                  </a:lnTo>
                  <a:lnTo>
                    <a:pt x="245" y="994"/>
                  </a:lnTo>
                  <a:lnTo>
                    <a:pt x="226" y="983"/>
                  </a:lnTo>
                  <a:lnTo>
                    <a:pt x="204" y="975"/>
                  </a:lnTo>
                  <a:lnTo>
                    <a:pt x="183" y="967"/>
                  </a:lnTo>
                  <a:lnTo>
                    <a:pt x="161" y="960"/>
                  </a:lnTo>
                  <a:lnTo>
                    <a:pt x="138" y="953"/>
                  </a:lnTo>
                  <a:lnTo>
                    <a:pt x="146" y="920"/>
                  </a:lnTo>
                  <a:lnTo>
                    <a:pt x="156" y="891"/>
                  </a:lnTo>
                  <a:lnTo>
                    <a:pt x="169" y="864"/>
                  </a:lnTo>
                  <a:lnTo>
                    <a:pt x="183" y="839"/>
                  </a:lnTo>
                  <a:lnTo>
                    <a:pt x="199" y="814"/>
                  </a:lnTo>
                  <a:lnTo>
                    <a:pt x="213" y="790"/>
                  </a:lnTo>
                  <a:lnTo>
                    <a:pt x="228" y="765"/>
                  </a:lnTo>
                  <a:lnTo>
                    <a:pt x="241" y="739"/>
                  </a:lnTo>
                  <a:lnTo>
                    <a:pt x="253" y="711"/>
                  </a:lnTo>
                  <a:lnTo>
                    <a:pt x="277" y="723"/>
                  </a:lnTo>
                  <a:lnTo>
                    <a:pt x="300" y="738"/>
                  </a:lnTo>
                  <a:lnTo>
                    <a:pt x="321" y="753"/>
                  </a:lnTo>
                  <a:lnTo>
                    <a:pt x="343" y="767"/>
                  </a:lnTo>
                  <a:lnTo>
                    <a:pt x="367" y="780"/>
                  </a:lnTo>
                  <a:lnTo>
                    <a:pt x="391" y="792"/>
                  </a:lnTo>
                  <a:lnTo>
                    <a:pt x="436" y="732"/>
                  </a:lnTo>
                  <a:lnTo>
                    <a:pt x="482" y="675"/>
                  </a:lnTo>
                  <a:lnTo>
                    <a:pt x="529" y="620"/>
                  </a:lnTo>
                  <a:lnTo>
                    <a:pt x="518" y="601"/>
                  </a:lnTo>
                  <a:lnTo>
                    <a:pt x="504" y="586"/>
                  </a:lnTo>
                  <a:lnTo>
                    <a:pt x="487" y="573"/>
                  </a:lnTo>
                  <a:lnTo>
                    <a:pt x="470" y="560"/>
                  </a:lnTo>
                  <a:lnTo>
                    <a:pt x="454" y="547"/>
                  </a:lnTo>
                  <a:lnTo>
                    <a:pt x="438" y="532"/>
                  </a:lnTo>
                  <a:lnTo>
                    <a:pt x="426" y="517"/>
                  </a:lnTo>
                  <a:lnTo>
                    <a:pt x="440" y="490"/>
                  </a:lnTo>
                  <a:lnTo>
                    <a:pt x="458" y="468"/>
                  </a:lnTo>
                  <a:lnTo>
                    <a:pt x="479" y="447"/>
                  </a:lnTo>
                  <a:lnTo>
                    <a:pt x="501" y="428"/>
                  </a:lnTo>
                  <a:lnTo>
                    <a:pt x="523" y="409"/>
                  </a:lnTo>
                  <a:lnTo>
                    <a:pt x="546" y="391"/>
                  </a:lnTo>
                  <a:lnTo>
                    <a:pt x="568" y="373"/>
                  </a:lnTo>
                  <a:lnTo>
                    <a:pt x="589" y="353"/>
                  </a:lnTo>
                  <a:lnTo>
                    <a:pt x="610" y="332"/>
                  </a:lnTo>
                  <a:lnTo>
                    <a:pt x="629" y="348"/>
                  </a:lnTo>
                  <a:lnTo>
                    <a:pt x="645" y="366"/>
                  </a:lnTo>
                  <a:lnTo>
                    <a:pt x="660" y="386"/>
                  </a:lnTo>
                  <a:lnTo>
                    <a:pt x="674" y="407"/>
                  </a:lnTo>
                  <a:lnTo>
                    <a:pt x="688" y="427"/>
                  </a:lnTo>
                  <a:lnTo>
                    <a:pt x="701" y="447"/>
                  </a:lnTo>
                  <a:lnTo>
                    <a:pt x="733" y="434"/>
                  </a:lnTo>
                  <a:lnTo>
                    <a:pt x="762" y="418"/>
                  </a:lnTo>
                  <a:lnTo>
                    <a:pt x="788" y="401"/>
                  </a:lnTo>
                  <a:lnTo>
                    <a:pt x="813" y="382"/>
                  </a:lnTo>
                  <a:lnTo>
                    <a:pt x="840" y="364"/>
                  </a:lnTo>
                  <a:lnTo>
                    <a:pt x="867" y="347"/>
                  </a:lnTo>
                  <a:lnTo>
                    <a:pt x="897" y="332"/>
                  </a:lnTo>
                  <a:lnTo>
                    <a:pt x="888" y="309"/>
                  </a:lnTo>
                  <a:lnTo>
                    <a:pt x="879" y="285"/>
                  </a:lnTo>
                  <a:lnTo>
                    <a:pt x="869" y="262"/>
                  </a:lnTo>
                  <a:lnTo>
                    <a:pt x="858" y="241"/>
                  </a:lnTo>
                  <a:lnTo>
                    <a:pt x="844" y="222"/>
                  </a:lnTo>
                  <a:lnTo>
                    <a:pt x="828" y="206"/>
                  </a:lnTo>
                  <a:lnTo>
                    <a:pt x="862" y="179"/>
                  </a:lnTo>
                  <a:lnTo>
                    <a:pt x="900" y="156"/>
                  </a:lnTo>
                  <a:lnTo>
                    <a:pt x="941" y="136"/>
                  </a:lnTo>
                  <a:lnTo>
                    <a:pt x="985" y="119"/>
                  </a:lnTo>
                  <a:lnTo>
                    <a:pt x="1031" y="104"/>
                  </a:lnTo>
                  <a:lnTo>
                    <a:pt x="1081" y="91"/>
                  </a:lnTo>
                  <a:lnTo>
                    <a:pt x="1083" y="114"/>
                  </a:lnTo>
                  <a:lnTo>
                    <a:pt x="1087" y="133"/>
                  </a:lnTo>
                  <a:lnTo>
                    <a:pt x="1094" y="151"/>
                  </a:lnTo>
                  <a:lnTo>
                    <a:pt x="1102" y="169"/>
                  </a:lnTo>
                  <a:lnTo>
                    <a:pt x="1108" y="187"/>
                  </a:lnTo>
                  <a:lnTo>
                    <a:pt x="1113" y="206"/>
                  </a:lnTo>
                  <a:lnTo>
                    <a:pt x="1116" y="230"/>
                  </a:lnTo>
                  <a:lnTo>
                    <a:pt x="1146" y="226"/>
                  </a:lnTo>
                  <a:lnTo>
                    <a:pt x="1175" y="220"/>
                  </a:lnTo>
                  <a:lnTo>
                    <a:pt x="1201" y="213"/>
                  </a:lnTo>
                  <a:lnTo>
                    <a:pt x="1228" y="204"/>
                  </a:lnTo>
                  <a:lnTo>
                    <a:pt x="1254" y="196"/>
                  </a:lnTo>
                  <a:lnTo>
                    <a:pt x="1281" y="189"/>
                  </a:lnTo>
                  <a:lnTo>
                    <a:pt x="1312" y="185"/>
                  </a:lnTo>
                  <a:lnTo>
                    <a:pt x="1345" y="183"/>
                  </a:lnTo>
                  <a:lnTo>
                    <a:pt x="1343" y="156"/>
                  </a:lnTo>
                  <a:lnTo>
                    <a:pt x="1338" y="129"/>
                  </a:lnTo>
                  <a:lnTo>
                    <a:pt x="1333" y="104"/>
                  </a:lnTo>
                  <a:lnTo>
                    <a:pt x="1328" y="78"/>
                  </a:lnTo>
                  <a:lnTo>
                    <a:pt x="1324" y="51"/>
                  </a:lnTo>
                  <a:lnTo>
                    <a:pt x="1322" y="23"/>
                  </a:lnTo>
                  <a:lnTo>
                    <a:pt x="1353" y="21"/>
                  </a:lnTo>
                  <a:lnTo>
                    <a:pt x="1387" y="16"/>
                  </a:lnTo>
                  <a:lnTo>
                    <a:pt x="1421" y="12"/>
                  </a:lnTo>
                  <a:lnTo>
                    <a:pt x="1456" y="7"/>
                  </a:lnTo>
                  <a:lnTo>
                    <a:pt x="1490" y="3"/>
                  </a:lnTo>
                  <a:lnTo>
                    <a:pt x="1524" y="0"/>
                  </a:lnTo>
                  <a:close/>
                </a:path>
              </a:pathLst>
            </a:custGeom>
            <a:solidFill>
              <a:schemeClr val="bg1">
                <a:lumMod val="85000"/>
              </a:schemeClr>
            </a:solidFill>
            <a:ln>
              <a:noFill/>
              <a:headEnd/>
              <a:tailEnd/>
            </a:ln>
            <a:effectLst/>
          </p:spPr>
          <p:style>
            <a:lnRef idx="1">
              <a:schemeClr val="accent2"/>
            </a:lnRef>
            <a:fillRef idx="3">
              <a:schemeClr val="accent2"/>
            </a:fillRef>
            <a:effectRef idx="2">
              <a:schemeClr val="accent2"/>
            </a:effectRef>
            <a:fontRef idx="minor">
              <a:schemeClr val="lt1"/>
            </a:fontRef>
          </p:style>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5" name="Oval 64"/>
            <p:cNvSpPr/>
            <p:nvPr/>
          </p:nvSpPr>
          <p:spPr>
            <a:xfrm>
              <a:off x="671681" y="3689309"/>
              <a:ext cx="506737" cy="585964"/>
            </a:xfrm>
            <a:prstGeom prst="ellipse">
              <a:avLst/>
            </a:prstGeom>
            <a:solidFill>
              <a:schemeClr val="bg1"/>
            </a:solidFill>
            <a:ln>
              <a:noFill/>
            </a:ln>
            <a:effectLst>
              <a:innerShdw blurRad="63500" dist="50800" dir="13500000">
                <a:schemeClr val="bg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076" name="Group 1075"/>
          <p:cNvGrpSpPr/>
          <p:nvPr/>
        </p:nvGrpSpPr>
        <p:grpSpPr>
          <a:xfrm>
            <a:off x="7362465" y="1593585"/>
            <a:ext cx="380292" cy="270655"/>
            <a:chOff x="-4370387" y="1593850"/>
            <a:chExt cx="4649787" cy="3838576"/>
          </a:xfrm>
          <a:solidFill>
            <a:srgbClr val="00548E"/>
          </a:solidFill>
        </p:grpSpPr>
        <p:sp>
          <p:nvSpPr>
            <p:cNvPr id="1071" name="Freeform 69"/>
            <p:cNvSpPr>
              <a:spLocks/>
            </p:cNvSpPr>
            <p:nvPr/>
          </p:nvSpPr>
          <p:spPr bwMode="auto">
            <a:xfrm>
              <a:off x="-4311654" y="3376610"/>
              <a:ext cx="2528893" cy="925510"/>
            </a:xfrm>
            <a:custGeom>
              <a:avLst/>
              <a:gdLst>
                <a:gd name="T0" fmla="*/ 1592 w 3185"/>
                <a:gd name="T1" fmla="*/ 0 h 1166"/>
                <a:gd name="T2" fmla="*/ 1733 w 3185"/>
                <a:gd name="T3" fmla="*/ 4 h 1166"/>
                <a:gd name="T4" fmla="*/ 1868 w 3185"/>
                <a:gd name="T5" fmla="*/ 16 h 1166"/>
                <a:gd name="T6" fmla="*/ 2000 w 3185"/>
                <a:gd name="T7" fmla="*/ 38 h 1166"/>
                <a:gd name="T8" fmla="*/ 2128 w 3185"/>
                <a:gd name="T9" fmla="*/ 66 h 1166"/>
                <a:gd name="T10" fmla="*/ 2251 w 3185"/>
                <a:gd name="T11" fmla="*/ 104 h 1166"/>
                <a:gd name="T12" fmla="*/ 2368 w 3185"/>
                <a:gd name="T13" fmla="*/ 146 h 1166"/>
                <a:gd name="T14" fmla="*/ 2480 w 3185"/>
                <a:gd name="T15" fmla="*/ 196 h 1166"/>
                <a:gd name="T16" fmla="*/ 2585 w 3185"/>
                <a:gd name="T17" fmla="*/ 251 h 1166"/>
                <a:gd name="T18" fmla="*/ 2683 w 3185"/>
                <a:gd name="T19" fmla="*/ 314 h 1166"/>
                <a:gd name="T20" fmla="*/ 2776 w 3185"/>
                <a:gd name="T21" fmla="*/ 381 h 1166"/>
                <a:gd name="T22" fmla="*/ 2859 w 3185"/>
                <a:gd name="T23" fmla="*/ 454 h 1166"/>
                <a:gd name="T24" fmla="*/ 2934 w 3185"/>
                <a:gd name="T25" fmla="*/ 533 h 1166"/>
                <a:gd name="T26" fmla="*/ 3002 w 3185"/>
                <a:gd name="T27" fmla="*/ 614 h 1166"/>
                <a:gd name="T28" fmla="*/ 3059 w 3185"/>
                <a:gd name="T29" fmla="*/ 702 h 1166"/>
                <a:gd name="T30" fmla="*/ 3107 w 3185"/>
                <a:gd name="T31" fmla="*/ 792 h 1166"/>
                <a:gd name="T32" fmla="*/ 3144 w 3185"/>
                <a:gd name="T33" fmla="*/ 885 h 1166"/>
                <a:gd name="T34" fmla="*/ 3171 w 3185"/>
                <a:gd name="T35" fmla="*/ 983 h 1166"/>
                <a:gd name="T36" fmla="*/ 3185 w 3185"/>
                <a:gd name="T37" fmla="*/ 1083 h 1166"/>
                <a:gd name="T38" fmla="*/ 3185 w 3185"/>
                <a:gd name="T39" fmla="*/ 1104 h 1166"/>
                <a:gd name="T40" fmla="*/ 3178 w 3185"/>
                <a:gd name="T41" fmla="*/ 1123 h 1166"/>
                <a:gd name="T42" fmla="*/ 3165 w 3185"/>
                <a:gd name="T43" fmla="*/ 1141 h 1166"/>
                <a:gd name="T44" fmla="*/ 3149 w 3185"/>
                <a:gd name="T45" fmla="*/ 1154 h 1166"/>
                <a:gd name="T46" fmla="*/ 3131 w 3185"/>
                <a:gd name="T47" fmla="*/ 1163 h 1166"/>
                <a:gd name="T48" fmla="*/ 3110 w 3185"/>
                <a:gd name="T49" fmla="*/ 1166 h 1166"/>
                <a:gd name="T50" fmla="*/ 76 w 3185"/>
                <a:gd name="T51" fmla="*/ 1166 h 1166"/>
                <a:gd name="T52" fmla="*/ 55 w 3185"/>
                <a:gd name="T53" fmla="*/ 1163 h 1166"/>
                <a:gd name="T54" fmla="*/ 35 w 3185"/>
                <a:gd name="T55" fmla="*/ 1154 h 1166"/>
                <a:gd name="T56" fmla="*/ 19 w 3185"/>
                <a:gd name="T57" fmla="*/ 1141 h 1166"/>
                <a:gd name="T58" fmla="*/ 9 w 3185"/>
                <a:gd name="T59" fmla="*/ 1123 h 1166"/>
                <a:gd name="T60" fmla="*/ 2 w 3185"/>
                <a:gd name="T61" fmla="*/ 1104 h 1166"/>
                <a:gd name="T62" fmla="*/ 0 w 3185"/>
                <a:gd name="T63" fmla="*/ 1083 h 1166"/>
                <a:gd name="T64" fmla="*/ 16 w 3185"/>
                <a:gd name="T65" fmla="*/ 983 h 1166"/>
                <a:gd name="T66" fmla="*/ 42 w 3185"/>
                <a:gd name="T67" fmla="*/ 885 h 1166"/>
                <a:gd name="T68" fmla="*/ 80 w 3185"/>
                <a:gd name="T69" fmla="*/ 792 h 1166"/>
                <a:gd name="T70" fmla="*/ 128 w 3185"/>
                <a:gd name="T71" fmla="*/ 702 h 1166"/>
                <a:gd name="T72" fmla="*/ 185 w 3185"/>
                <a:gd name="T73" fmla="*/ 614 h 1166"/>
                <a:gd name="T74" fmla="*/ 252 w 3185"/>
                <a:gd name="T75" fmla="*/ 533 h 1166"/>
                <a:gd name="T76" fmla="*/ 327 w 3185"/>
                <a:gd name="T77" fmla="*/ 454 h 1166"/>
                <a:gd name="T78" fmla="*/ 411 w 3185"/>
                <a:gd name="T79" fmla="*/ 381 h 1166"/>
                <a:gd name="T80" fmla="*/ 503 w 3185"/>
                <a:gd name="T81" fmla="*/ 314 h 1166"/>
                <a:gd name="T82" fmla="*/ 601 w 3185"/>
                <a:gd name="T83" fmla="*/ 251 h 1166"/>
                <a:gd name="T84" fmla="*/ 706 w 3185"/>
                <a:gd name="T85" fmla="*/ 196 h 1166"/>
                <a:gd name="T86" fmla="*/ 818 w 3185"/>
                <a:gd name="T87" fmla="*/ 146 h 1166"/>
                <a:gd name="T88" fmla="*/ 936 w 3185"/>
                <a:gd name="T89" fmla="*/ 104 h 1166"/>
                <a:gd name="T90" fmla="*/ 1058 w 3185"/>
                <a:gd name="T91" fmla="*/ 66 h 1166"/>
                <a:gd name="T92" fmla="*/ 1187 w 3185"/>
                <a:gd name="T93" fmla="*/ 38 h 1166"/>
                <a:gd name="T94" fmla="*/ 1318 w 3185"/>
                <a:gd name="T95" fmla="*/ 16 h 1166"/>
                <a:gd name="T96" fmla="*/ 1453 w 3185"/>
                <a:gd name="T97" fmla="*/ 4 h 1166"/>
                <a:gd name="T98" fmla="*/ 1592 w 3185"/>
                <a:gd name="T99" fmla="*/ 0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85" h="1166">
                  <a:moveTo>
                    <a:pt x="1592" y="0"/>
                  </a:moveTo>
                  <a:lnTo>
                    <a:pt x="1733" y="4"/>
                  </a:lnTo>
                  <a:lnTo>
                    <a:pt x="1868" y="16"/>
                  </a:lnTo>
                  <a:lnTo>
                    <a:pt x="2000" y="38"/>
                  </a:lnTo>
                  <a:lnTo>
                    <a:pt x="2128" y="66"/>
                  </a:lnTo>
                  <a:lnTo>
                    <a:pt x="2251" y="104"/>
                  </a:lnTo>
                  <a:lnTo>
                    <a:pt x="2368" y="146"/>
                  </a:lnTo>
                  <a:lnTo>
                    <a:pt x="2480" y="196"/>
                  </a:lnTo>
                  <a:lnTo>
                    <a:pt x="2585" y="251"/>
                  </a:lnTo>
                  <a:lnTo>
                    <a:pt x="2683" y="314"/>
                  </a:lnTo>
                  <a:lnTo>
                    <a:pt x="2776" y="381"/>
                  </a:lnTo>
                  <a:lnTo>
                    <a:pt x="2859" y="454"/>
                  </a:lnTo>
                  <a:lnTo>
                    <a:pt x="2934" y="533"/>
                  </a:lnTo>
                  <a:lnTo>
                    <a:pt x="3002" y="614"/>
                  </a:lnTo>
                  <a:lnTo>
                    <a:pt x="3059" y="702"/>
                  </a:lnTo>
                  <a:lnTo>
                    <a:pt x="3107" y="792"/>
                  </a:lnTo>
                  <a:lnTo>
                    <a:pt x="3144" y="885"/>
                  </a:lnTo>
                  <a:lnTo>
                    <a:pt x="3171" y="983"/>
                  </a:lnTo>
                  <a:lnTo>
                    <a:pt x="3185" y="1083"/>
                  </a:lnTo>
                  <a:lnTo>
                    <a:pt x="3185" y="1104"/>
                  </a:lnTo>
                  <a:lnTo>
                    <a:pt x="3178" y="1123"/>
                  </a:lnTo>
                  <a:lnTo>
                    <a:pt x="3165" y="1141"/>
                  </a:lnTo>
                  <a:lnTo>
                    <a:pt x="3149" y="1154"/>
                  </a:lnTo>
                  <a:lnTo>
                    <a:pt x="3131" y="1163"/>
                  </a:lnTo>
                  <a:lnTo>
                    <a:pt x="3110" y="1166"/>
                  </a:lnTo>
                  <a:lnTo>
                    <a:pt x="76" y="1166"/>
                  </a:lnTo>
                  <a:lnTo>
                    <a:pt x="55" y="1163"/>
                  </a:lnTo>
                  <a:lnTo>
                    <a:pt x="35" y="1154"/>
                  </a:lnTo>
                  <a:lnTo>
                    <a:pt x="19" y="1141"/>
                  </a:lnTo>
                  <a:lnTo>
                    <a:pt x="9" y="1123"/>
                  </a:lnTo>
                  <a:lnTo>
                    <a:pt x="2" y="1104"/>
                  </a:lnTo>
                  <a:lnTo>
                    <a:pt x="0" y="1083"/>
                  </a:lnTo>
                  <a:lnTo>
                    <a:pt x="16" y="983"/>
                  </a:lnTo>
                  <a:lnTo>
                    <a:pt x="42" y="885"/>
                  </a:lnTo>
                  <a:lnTo>
                    <a:pt x="80" y="792"/>
                  </a:lnTo>
                  <a:lnTo>
                    <a:pt x="128" y="702"/>
                  </a:lnTo>
                  <a:lnTo>
                    <a:pt x="185" y="614"/>
                  </a:lnTo>
                  <a:lnTo>
                    <a:pt x="252" y="533"/>
                  </a:lnTo>
                  <a:lnTo>
                    <a:pt x="327" y="454"/>
                  </a:lnTo>
                  <a:lnTo>
                    <a:pt x="411" y="381"/>
                  </a:lnTo>
                  <a:lnTo>
                    <a:pt x="503" y="314"/>
                  </a:lnTo>
                  <a:lnTo>
                    <a:pt x="601" y="251"/>
                  </a:lnTo>
                  <a:lnTo>
                    <a:pt x="706" y="196"/>
                  </a:lnTo>
                  <a:lnTo>
                    <a:pt x="818" y="146"/>
                  </a:lnTo>
                  <a:lnTo>
                    <a:pt x="936" y="104"/>
                  </a:lnTo>
                  <a:lnTo>
                    <a:pt x="1058" y="66"/>
                  </a:lnTo>
                  <a:lnTo>
                    <a:pt x="1187" y="38"/>
                  </a:lnTo>
                  <a:lnTo>
                    <a:pt x="1318" y="16"/>
                  </a:lnTo>
                  <a:lnTo>
                    <a:pt x="1453" y="4"/>
                  </a:lnTo>
                  <a:lnTo>
                    <a:pt x="1592"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72" name="Freeform 70"/>
            <p:cNvSpPr>
              <a:spLocks/>
            </p:cNvSpPr>
            <p:nvPr/>
          </p:nvSpPr>
          <p:spPr bwMode="auto">
            <a:xfrm>
              <a:off x="-4311654" y="4887917"/>
              <a:ext cx="2528893" cy="544509"/>
            </a:xfrm>
            <a:custGeom>
              <a:avLst/>
              <a:gdLst>
                <a:gd name="T0" fmla="*/ 76 w 3185"/>
                <a:gd name="T1" fmla="*/ 0 h 685"/>
                <a:gd name="T2" fmla="*/ 3110 w 3185"/>
                <a:gd name="T3" fmla="*/ 0 h 685"/>
                <a:gd name="T4" fmla="*/ 3131 w 3185"/>
                <a:gd name="T5" fmla="*/ 3 h 685"/>
                <a:gd name="T6" fmla="*/ 3149 w 3185"/>
                <a:gd name="T7" fmla="*/ 12 h 685"/>
                <a:gd name="T8" fmla="*/ 3165 w 3185"/>
                <a:gd name="T9" fmla="*/ 25 h 685"/>
                <a:gd name="T10" fmla="*/ 3178 w 3185"/>
                <a:gd name="T11" fmla="*/ 43 h 685"/>
                <a:gd name="T12" fmla="*/ 3185 w 3185"/>
                <a:gd name="T13" fmla="*/ 62 h 685"/>
                <a:gd name="T14" fmla="*/ 3185 w 3185"/>
                <a:gd name="T15" fmla="*/ 83 h 685"/>
                <a:gd name="T16" fmla="*/ 3171 w 3185"/>
                <a:gd name="T17" fmla="*/ 181 h 685"/>
                <a:gd name="T18" fmla="*/ 3144 w 3185"/>
                <a:gd name="T19" fmla="*/ 276 h 685"/>
                <a:gd name="T20" fmla="*/ 3108 w 3185"/>
                <a:gd name="T21" fmla="*/ 368 h 685"/>
                <a:gd name="T22" fmla="*/ 3062 w 3185"/>
                <a:gd name="T23" fmla="*/ 457 h 685"/>
                <a:gd name="T24" fmla="*/ 3007 w 3185"/>
                <a:gd name="T25" fmla="*/ 543 h 685"/>
                <a:gd name="T26" fmla="*/ 2971 w 3185"/>
                <a:gd name="T27" fmla="*/ 584 h 685"/>
                <a:gd name="T28" fmla="*/ 2930 w 3185"/>
                <a:gd name="T29" fmla="*/ 619 h 685"/>
                <a:gd name="T30" fmla="*/ 2884 w 3185"/>
                <a:gd name="T31" fmla="*/ 648 h 685"/>
                <a:gd name="T32" fmla="*/ 2836 w 3185"/>
                <a:gd name="T33" fmla="*/ 667 h 685"/>
                <a:gd name="T34" fmla="*/ 2783 w 3185"/>
                <a:gd name="T35" fmla="*/ 680 h 685"/>
                <a:gd name="T36" fmla="*/ 2729 w 3185"/>
                <a:gd name="T37" fmla="*/ 685 h 685"/>
                <a:gd name="T38" fmla="*/ 457 w 3185"/>
                <a:gd name="T39" fmla="*/ 685 h 685"/>
                <a:gd name="T40" fmla="*/ 404 w 3185"/>
                <a:gd name="T41" fmla="*/ 680 h 685"/>
                <a:gd name="T42" fmla="*/ 350 w 3185"/>
                <a:gd name="T43" fmla="*/ 667 h 685"/>
                <a:gd name="T44" fmla="*/ 300 w 3185"/>
                <a:gd name="T45" fmla="*/ 648 h 685"/>
                <a:gd name="T46" fmla="*/ 256 w 3185"/>
                <a:gd name="T47" fmla="*/ 619 h 685"/>
                <a:gd name="T48" fmla="*/ 215 w 3185"/>
                <a:gd name="T49" fmla="*/ 584 h 685"/>
                <a:gd name="T50" fmla="*/ 179 w 3185"/>
                <a:gd name="T51" fmla="*/ 543 h 685"/>
                <a:gd name="T52" fmla="*/ 124 w 3185"/>
                <a:gd name="T53" fmla="*/ 457 h 685"/>
                <a:gd name="T54" fmla="*/ 78 w 3185"/>
                <a:gd name="T55" fmla="*/ 368 h 685"/>
                <a:gd name="T56" fmla="*/ 41 w 3185"/>
                <a:gd name="T57" fmla="*/ 276 h 685"/>
                <a:gd name="T58" fmla="*/ 16 w 3185"/>
                <a:gd name="T59" fmla="*/ 181 h 685"/>
                <a:gd name="T60" fmla="*/ 0 w 3185"/>
                <a:gd name="T61" fmla="*/ 83 h 685"/>
                <a:gd name="T62" fmla="*/ 2 w 3185"/>
                <a:gd name="T63" fmla="*/ 62 h 685"/>
                <a:gd name="T64" fmla="*/ 9 w 3185"/>
                <a:gd name="T65" fmla="*/ 43 h 685"/>
                <a:gd name="T66" fmla="*/ 19 w 3185"/>
                <a:gd name="T67" fmla="*/ 25 h 685"/>
                <a:gd name="T68" fmla="*/ 35 w 3185"/>
                <a:gd name="T69" fmla="*/ 12 h 685"/>
                <a:gd name="T70" fmla="*/ 55 w 3185"/>
                <a:gd name="T71" fmla="*/ 3 h 685"/>
                <a:gd name="T72" fmla="*/ 76 w 3185"/>
                <a:gd name="T73"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85" h="685">
                  <a:moveTo>
                    <a:pt x="76" y="0"/>
                  </a:moveTo>
                  <a:lnTo>
                    <a:pt x="3110" y="0"/>
                  </a:lnTo>
                  <a:lnTo>
                    <a:pt x="3131" y="3"/>
                  </a:lnTo>
                  <a:lnTo>
                    <a:pt x="3149" y="12"/>
                  </a:lnTo>
                  <a:lnTo>
                    <a:pt x="3165" y="25"/>
                  </a:lnTo>
                  <a:lnTo>
                    <a:pt x="3178" y="43"/>
                  </a:lnTo>
                  <a:lnTo>
                    <a:pt x="3185" y="62"/>
                  </a:lnTo>
                  <a:lnTo>
                    <a:pt x="3185" y="83"/>
                  </a:lnTo>
                  <a:lnTo>
                    <a:pt x="3171" y="181"/>
                  </a:lnTo>
                  <a:lnTo>
                    <a:pt x="3144" y="276"/>
                  </a:lnTo>
                  <a:lnTo>
                    <a:pt x="3108" y="368"/>
                  </a:lnTo>
                  <a:lnTo>
                    <a:pt x="3062" y="457"/>
                  </a:lnTo>
                  <a:lnTo>
                    <a:pt x="3007" y="543"/>
                  </a:lnTo>
                  <a:lnTo>
                    <a:pt x="2971" y="584"/>
                  </a:lnTo>
                  <a:lnTo>
                    <a:pt x="2930" y="619"/>
                  </a:lnTo>
                  <a:lnTo>
                    <a:pt x="2884" y="648"/>
                  </a:lnTo>
                  <a:lnTo>
                    <a:pt x="2836" y="667"/>
                  </a:lnTo>
                  <a:lnTo>
                    <a:pt x="2783" y="680"/>
                  </a:lnTo>
                  <a:lnTo>
                    <a:pt x="2729" y="685"/>
                  </a:lnTo>
                  <a:lnTo>
                    <a:pt x="457" y="685"/>
                  </a:lnTo>
                  <a:lnTo>
                    <a:pt x="404" y="680"/>
                  </a:lnTo>
                  <a:lnTo>
                    <a:pt x="350" y="667"/>
                  </a:lnTo>
                  <a:lnTo>
                    <a:pt x="300" y="648"/>
                  </a:lnTo>
                  <a:lnTo>
                    <a:pt x="256" y="619"/>
                  </a:lnTo>
                  <a:lnTo>
                    <a:pt x="215" y="584"/>
                  </a:lnTo>
                  <a:lnTo>
                    <a:pt x="179" y="543"/>
                  </a:lnTo>
                  <a:lnTo>
                    <a:pt x="124" y="457"/>
                  </a:lnTo>
                  <a:lnTo>
                    <a:pt x="78" y="368"/>
                  </a:lnTo>
                  <a:lnTo>
                    <a:pt x="41" y="276"/>
                  </a:lnTo>
                  <a:lnTo>
                    <a:pt x="16" y="181"/>
                  </a:lnTo>
                  <a:lnTo>
                    <a:pt x="0" y="83"/>
                  </a:lnTo>
                  <a:lnTo>
                    <a:pt x="2" y="62"/>
                  </a:lnTo>
                  <a:lnTo>
                    <a:pt x="9" y="43"/>
                  </a:lnTo>
                  <a:lnTo>
                    <a:pt x="19" y="25"/>
                  </a:lnTo>
                  <a:lnTo>
                    <a:pt x="35" y="12"/>
                  </a:lnTo>
                  <a:lnTo>
                    <a:pt x="55" y="3"/>
                  </a:lnTo>
                  <a:lnTo>
                    <a:pt x="76"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73" name="Freeform 71"/>
            <p:cNvSpPr>
              <a:spLocks/>
            </p:cNvSpPr>
            <p:nvPr/>
          </p:nvSpPr>
          <p:spPr bwMode="auto">
            <a:xfrm>
              <a:off x="-4370387" y="4446587"/>
              <a:ext cx="2647947" cy="301631"/>
            </a:xfrm>
            <a:custGeom>
              <a:avLst/>
              <a:gdLst>
                <a:gd name="T0" fmla="*/ 190 w 3336"/>
                <a:gd name="T1" fmla="*/ 0 h 381"/>
                <a:gd name="T2" fmla="*/ 3146 w 3336"/>
                <a:gd name="T3" fmla="*/ 0 h 381"/>
                <a:gd name="T4" fmla="*/ 3189 w 3336"/>
                <a:gd name="T5" fmla="*/ 3 h 381"/>
                <a:gd name="T6" fmla="*/ 3230 w 3336"/>
                <a:gd name="T7" fmla="*/ 18 h 381"/>
                <a:gd name="T8" fmla="*/ 3265 w 3336"/>
                <a:gd name="T9" fmla="*/ 41 h 381"/>
                <a:gd name="T10" fmla="*/ 3294 w 3336"/>
                <a:gd name="T11" fmla="*/ 71 h 381"/>
                <a:gd name="T12" fmla="*/ 3317 w 3336"/>
                <a:gd name="T13" fmla="*/ 107 h 381"/>
                <a:gd name="T14" fmla="*/ 3331 w 3336"/>
                <a:gd name="T15" fmla="*/ 146 h 381"/>
                <a:gd name="T16" fmla="*/ 3336 w 3336"/>
                <a:gd name="T17" fmla="*/ 190 h 381"/>
                <a:gd name="T18" fmla="*/ 3331 w 3336"/>
                <a:gd name="T19" fmla="*/ 233 h 381"/>
                <a:gd name="T20" fmla="*/ 3317 w 3336"/>
                <a:gd name="T21" fmla="*/ 274 h 381"/>
                <a:gd name="T22" fmla="*/ 3294 w 3336"/>
                <a:gd name="T23" fmla="*/ 309 h 381"/>
                <a:gd name="T24" fmla="*/ 3265 w 3336"/>
                <a:gd name="T25" fmla="*/ 338 h 381"/>
                <a:gd name="T26" fmla="*/ 3230 w 3336"/>
                <a:gd name="T27" fmla="*/ 361 h 381"/>
                <a:gd name="T28" fmla="*/ 3189 w 3336"/>
                <a:gd name="T29" fmla="*/ 375 h 381"/>
                <a:gd name="T30" fmla="*/ 3146 w 3336"/>
                <a:gd name="T31" fmla="*/ 381 h 381"/>
                <a:gd name="T32" fmla="*/ 190 w 3336"/>
                <a:gd name="T33" fmla="*/ 381 h 381"/>
                <a:gd name="T34" fmla="*/ 148 w 3336"/>
                <a:gd name="T35" fmla="*/ 375 h 381"/>
                <a:gd name="T36" fmla="*/ 107 w 3336"/>
                <a:gd name="T37" fmla="*/ 361 h 381"/>
                <a:gd name="T38" fmla="*/ 71 w 3336"/>
                <a:gd name="T39" fmla="*/ 338 h 381"/>
                <a:gd name="T40" fmla="*/ 43 w 3336"/>
                <a:gd name="T41" fmla="*/ 309 h 381"/>
                <a:gd name="T42" fmla="*/ 20 w 3336"/>
                <a:gd name="T43" fmla="*/ 274 h 381"/>
                <a:gd name="T44" fmla="*/ 5 w 3336"/>
                <a:gd name="T45" fmla="*/ 233 h 381"/>
                <a:gd name="T46" fmla="*/ 0 w 3336"/>
                <a:gd name="T47" fmla="*/ 190 h 381"/>
                <a:gd name="T48" fmla="*/ 5 w 3336"/>
                <a:gd name="T49" fmla="*/ 146 h 381"/>
                <a:gd name="T50" fmla="*/ 20 w 3336"/>
                <a:gd name="T51" fmla="*/ 107 h 381"/>
                <a:gd name="T52" fmla="*/ 43 w 3336"/>
                <a:gd name="T53" fmla="*/ 71 h 381"/>
                <a:gd name="T54" fmla="*/ 71 w 3336"/>
                <a:gd name="T55" fmla="*/ 41 h 381"/>
                <a:gd name="T56" fmla="*/ 107 w 3336"/>
                <a:gd name="T57" fmla="*/ 18 h 381"/>
                <a:gd name="T58" fmla="*/ 148 w 3336"/>
                <a:gd name="T59" fmla="*/ 3 h 381"/>
                <a:gd name="T60" fmla="*/ 190 w 3336"/>
                <a:gd name="T61" fmla="*/ 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36" h="381">
                  <a:moveTo>
                    <a:pt x="190" y="0"/>
                  </a:moveTo>
                  <a:lnTo>
                    <a:pt x="3146" y="0"/>
                  </a:lnTo>
                  <a:lnTo>
                    <a:pt x="3189" y="3"/>
                  </a:lnTo>
                  <a:lnTo>
                    <a:pt x="3230" y="18"/>
                  </a:lnTo>
                  <a:lnTo>
                    <a:pt x="3265" y="41"/>
                  </a:lnTo>
                  <a:lnTo>
                    <a:pt x="3294" y="71"/>
                  </a:lnTo>
                  <a:lnTo>
                    <a:pt x="3317" y="107"/>
                  </a:lnTo>
                  <a:lnTo>
                    <a:pt x="3331" y="146"/>
                  </a:lnTo>
                  <a:lnTo>
                    <a:pt x="3336" y="190"/>
                  </a:lnTo>
                  <a:lnTo>
                    <a:pt x="3331" y="233"/>
                  </a:lnTo>
                  <a:lnTo>
                    <a:pt x="3317" y="274"/>
                  </a:lnTo>
                  <a:lnTo>
                    <a:pt x="3294" y="309"/>
                  </a:lnTo>
                  <a:lnTo>
                    <a:pt x="3265" y="338"/>
                  </a:lnTo>
                  <a:lnTo>
                    <a:pt x="3230" y="361"/>
                  </a:lnTo>
                  <a:lnTo>
                    <a:pt x="3189" y="375"/>
                  </a:lnTo>
                  <a:lnTo>
                    <a:pt x="3146" y="381"/>
                  </a:lnTo>
                  <a:lnTo>
                    <a:pt x="190" y="381"/>
                  </a:lnTo>
                  <a:lnTo>
                    <a:pt x="148" y="375"/>
                  </a:lnTo>
                  <a:lnTo>
                    <a:pt x="107" y="361"/>
                  </a:lnTo>
                  <a:lnTo>
                    <a:pt x="71" y="338"/>
                  </a:lnTo>
                  <a:lnTo>
                    <a:pt x="43" y="309"/>
                  </a:lnTo>
                  <a:lnTo>
                    <a:pt x="20" y="274"/>
                  </a:lnTo>
                  <a:lnTo>
                    <a:pt x="5" y="233"/>
                  </a:lnTo>
                  <a:lnTo>
                    <a:pt x="0" y="190"/>
                  </a:lnTo>
                  <a:lnTo>
                    <a:pt x="5" y="146"/>
                  </a:lnTo>
                  <a:lnTo>
                    <a:pt x="20" y="107"/>
                  </a:lnTo>
                  <a:lnTo>
                    <a:pt x="43" y="71"/>
                  </a:lnTo>
                  <a:lnTo>
                    <a:pt x="71" y="41"/>
                  </a:lnTo>
                  <a:lnTo>
                    <a:pt x="107" y="18"/>
                  </a:lnTo>
                  <a:lnTo>
                    <a:pt x="148" y="3"/>
                  </a:lnTo>
                  <a:lnTo>
                    <a:pt x="190"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74" name="Freeform 72"/>
            <p:cNvSpPr>
              <a:spLocks/>
            </p:cNvSpPr>
            <p:nvPr/>
          </p:nvSpPr>
          <p:spPr bwMode="auto">
            <a:xfrm>
              <a:off x="-1928811" y="1593850"/>
              <a:ext cx="2208211" cy="1643061"/>
            </a:xfrm>
            <a:custGeom>
              <a:avLst/>
              <a:gdLst>
                <a:gd name="T0" fmla="*/ 1516 w 2781"/>
                <a:gd name="T1" fmla="*/ 4 h 2070"/>
                <a:gd name="T2" fmla="*/ 2469 w 2781"/>
                <a:gd name="T3" fmla="*/ 404 h 2070"/>
                <a:gd name="T4" fmla="*/ 2537 w 2781"/>
                <a:gd name="T5" fmla="*/ 454 h 2070"/>
                <a:gd name="T6" fmla="*/ 2580 w 2781"/>
                <a:gd name="T7" fmla="*/ 525 h 2070"/>
                <a:gd name="T8" fmla="*/ 2589 w 2781"/>
                <a:gd name="T9" fmla="*/ 607 h 2070"/>
                <a:gd name="T10" fmla="*/ 2560 w 2781"/>
                <a:gd name="T11" fmla="*/ 684 h 2070"/>
                <a:gd name="T12" fmla="*/ 2507 w 2781"/>
                <a:gd name="T13" fmla="*/ 739 h 2070"/>
                <a:gd name="T14" fmla="*/ 2439 w 2781"/>
                <a:gd name="T15" fmla="*/ 769 h 2070"/>
                <a:gd name="T16" fmla="*/ 2363 w 2781"/>
                <a:gd name="T17" fmla="*/ 769 h 2070"/>
                <a:gd name="T18" fmla="*/ 1647 w 2781"/>
                <a:gd name="T19" fmla="*/ 470 h 2070"/>
                <a:gd name="T20" fmla="*/ 2393 w 2781"/>
                <a:gd name="T21" fmla="*/ 1351 h 2070"/>
                <a:gd name="T22" fmla="*/ 2478 w 2781"/>
                <a:gd name="T23" fmla="*/ 1371 h 2070"/>
                <a:gd name="T24" fmla="*/ 2546 w 2781"/>
                <a:gd name="T25" fmla="*/ 1424 h 2070"/>
                <a:gd name="T26" fmla="*/ 2585 w 2781"/>
                <a:gd name="T27" fmla="*/ 1501 h 2070"/>
                <a:gd name="T28" fmla="*/ 2585 w 2781"/>
                <a:gd name="T29" fmla="*/ 1579 h 2070"/>
                <a:gd name="T30" fmla="*/ 2562 w 2781"/>
                <a:gd name="T31" fmla="*/ 1641 h 2070"/>
                <a:gd name="T32" fmla="*/ 2557 w 2781"/>
                <a:gd name="T33" fmla="*/ 1670 h 2070"/>
                <a:gd name="T34" fmla="*/ 2574 w 2781"/>
                <a:gd name="T35" fmla="*/ 1691 h 2070"/>
                <a:gd name="T36" fmla="*/ 2633 w 2781"/>
                <a:gd name="T37" fmla="*/ 1700 h 2070"/>
                <a:gd name="T38" fmla="*/ 2708 w 2781"/>
                <a:gd name="T39" fmla="*/ 1737 h 2070"/>
                <a:gd name="T40" fmla="*/ 2761 w 2781"/>
                <a:gd name="T41" fmla="*/ 1802 h 2070"/>
                <a:gd name="T42" fmla="*/ 2781 w 2781"/>
                <a:gd name="T43" fmla="*/ 1885 h 2070"/>
                <a:gd name="T44" fmla="*/ 2768 w 2781"/>
                <a:gd name="T45" fmla="*/ 1953 h 2070"/>
                <a:gd name="T46" fmla="*/ 2738 w 2781"/>
                <a:gd name="T47" fmla="*/ 2012 h 2070"/>
                <a:gd name="T48" fmla="*/ 2692 w 2781"/>
                <a:gd name="T49" fmla="*/ 2054 h 2070"/>
                <a:gd name="T50" fmla="*/ 2631 w 2781"/>
                <a:gd name="T51" fmla="*/ 2070 h 2070"/>
                <a:gd name="T52" fmla="*/ 117 w 2781"/>
                <a:gd name="T53" fmla="*/ 2067 h 2070"/>
                <a:gd name="T54" fmla="*/ 64 w 2781"/>
                <a:gd name="T55" fmla="*/ 2036 h 2070"/>
                <a:gd name="T56" fmla="*/ 24 w 2781"/>
                <a:gd name="T57" fmla="*/ 1985 h 2070"/>
                <a:gd name="T58" fmla="*/ 3 w 2781"/>
                <a:gd name="T59" fmla="*/ 1919 h 2070"/>
                <a:gd name="T60" fmla="*/ 5 w 2781"/>
                <a:gd name="T61" fmla="*/ 1841 h 2070"/>
                <a:gd name="T62" fmla="*/ 42 w 2781"/>
                <a:gd name="T63" fmla="*/ 1766 h 2070"/>
                <a:gd name="T64" fmla="*/ 106 w 2781"/>
                <a:gd name="T65" fmla="*/ 1714 h 2070"/>
                <a:gd name="T66" fmla="*/ 190 w 2781"/>
                <a:gd name="T67" fmla="*/ 1695 h 2070"/>
                <a:gd name="T68" fmla="*/ 217 w 2781"/>
                <a:gd name="T69" fmla="*/ 1682 h 2070"/>
                <a:gd name="T70" fmla="*/ 224 w 2781"/>
                <a:gd name="T71" fmla="*/ 1656 h 2070"/>
                <a:gd name="T72" fmla="*/ 204 w 2781"/>
                <a:gd name="T73" fmla="*/ 1613 h 2070"/>
                <a:gd name="T74" fmla="*/ 190 w 2781"/>
                <a:gd name="T75" fmla="*/ 1545 h 2070"/>
                <a:gd name="T76" fmla="*/ 210 w 2781"/>
                <a:gd name="T77" fmla="*/ 1460 h 2070"/>
                <a:gd name="T78" fmla="*/ 265 w 2781"/>
                <a:gd name="T79" fmla="*/ 1394 h 2070"/>
                <a:gd name="T80" fmla="*/ 341 w 2781"/>
                <a:gd name="T81" fmla="*/ 1357 h 2070"/>
                <a:gd name="T82" fmla="*/ 1202 w 2781"/>
                <a:gd name="T83" fmla="*/ 1351 h 2070"/>
                <a:gd name="T84" fmla="*/ 1293 w 2781"/>
                <a:gd name="T85" fmla="*/ 141 h 2070"/>
                <a:gd name="T86" fmla="*/ 1323 w 2781"/>
                <a:gd name="T87" fmla="*/ 77 h 2070"/>
                <a:gd name="T88" fmla="*/ 1377 w 2781"/>
                <a:gd name="T89" fmla="*/ 27 h 2070"/>
                <a:gd name="T90" fmla="*/ 1444 w 2781"/>
                <a:gd name="T91" fmla="*/ 2 h 2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781" h="2070">
                  <a:moveTo>
                    <a:pt x="1480" y="0"/>
                  </a:moveTo>
                  <a:lnTo>
                    <a:pt x="1516" y="4"/>
                  </a:lnTo>
                  <a:lnTo>
                    <a:pt x="1551" y="15"/>
                  </a:lnTo>
                  <a:lnTo>
                    <a:pt x="2469" y="404"/>
                  </a:lnTo>
                  <a:lnTo>
                    <a:pt x="2507" y="426"/>
                  </a:lnTo>
                  <a:lnTo>
                    <a:pt x="2537" y="454"/>
                  </a:lnTo>
                  <a:lnTo>
                    <a:pt x="2562" y="488"/>
                  </a:lnTo>
                  <a:lnTo>
                    <a:pt x="2580" y="525"/>
                  </a:lnTo>
                  <a:lnTo>
                    <a:pt x="2589" y="565"/>
                  </a:lnTo>
                  <a:lnTo>
                    <a:pt x="2589" y="607"/>
                  </a:lnTo>
                  <a:lnTo>
                    <a:pt x="2578" y="648"/>
                  </a:lnTo>
                  <a:lnTo>
                    <a:pt x="2560" y="684"/>
                  </a:lnTo>
                  <a:lnTo>
                    <a:pt x="2537" y="714"/>
                  </a:lnTo>
                  <a:lnTo>
                    <a:pt x="2507" y="739"/>
                  </a:lnTo>
                  <a:lnTo>
                    <a:pt x="2475" y="757"/>
                  </a:lnTo>
                  <a:lnTo>
                    <a:pt x="2439" y="769"/>
                  </a:lnTo>
                  <a:lnTo>
                    <a:pt x="2400" y="773"/>
                  </a:lnTo>
                  <a:lnTo>
                    <a:pt x="2363" y="769"/>
                  </a:lnTo>
                  <a:lnTo>
                    <a:pt x="2325" y="759"/>
                  </a:lnTo>
                  <a:lnTo>
                    <a:pt x="1647" y="470"/>
                  </a:lnTo>
                  <a:lnTo>
                    <a:pt x="1585" y="1351"/>
                  </a:lnTo>
                  <a:lnTo>
                    <a:pt x="2393" y="1351"/>
                  </a:lnTo>
                  <a:lnTo>
                    <a:pt x="2437" y="1357"/>
                  </a:lnTo>
                  <a:lnTo>
                    <a:pt x="2478" y="1371"/>
                  </a:lnTo>
                  <a:lnTo>
                    <a:pt x="2516" y="1394"/>
                  </a:lnTo>
                  <a:lnTo>
                    <a:pt x="2546" y="1424"/>
                  </a:lnTo>
                  <a:lnTo>
                    <a:pt x="2569" y="1460"/>
                  </a:lnTo>
                  <a:lnTo>
                    <a:pt x="2585" y="1501"/>
                  </a:lnTo>
                  <a:lnTo>
                    <a:pt x="2590" y="1545"/>
                  </a:lnTo>
                  <a:lnTo>
                    <a:pt x="2585" y="1579"/>
                  </a:lnTo>
                  <a:lnTo>
                    <a:pt x="2576" y="1613"/>
                  </a:lnTo>
                  <a:lnTo>
                    <a:pt x="2562" y="1641"/>
                  </a:lnTo>
                  <a:lnTo>
                    <a:pt x="2557" y="1656"/>
                  </a:lnTo>
                  <a:lnTo>
                    <a:pt x="2557" y="1670"/>
                  </a:lnTo>
                  <a:lnTo>
                    <a:pt x="2564" y="1682"/>
                  </a:lnTo>
                  <a:lnTo>
                    <a:pt x="2574" y="1691"/>
                  </a:lnTo>
                  <a:lnTo>
                    <a:pt x="2590" y="1695"/>
                  </a:lnTo>
                  <a:lnTo>
                    <a:pt x="2633" y="1700"/>
                  </a:lnTo>
                  <a:lnTo>
                    <a:pt x="2674" y="1714"/>
                  </a:lnTo>
                  <a:lnTo>
                    <a:pt x="2708" y="1737"/>
                  </a:lnTo>
                  <a:lnTo>
                    <a:pt x="2738" y="1766"/>
                  </a:lnTo>
                  <a:lnTo>
                    <a:pt x="2761" y="1802"/>
                  </a:lnTo>
                  <a:lnTo>
                    <a:pt x="2775" y="1841"/>
                  </a:lnTo>
                  <a:lnTo>
                    <a:pt x="2781" y="1885"/>
                  </a:lnTo>
                  <a:lnTo>
                    <a:pt x="2777" y="1919"/>
                  </a:lnTo>
                  <a:lnTo>
                    <a:pt x="2768" y="1953"/>
                  </a:lnTo>
                  <a:lnTo>
                    <a:pt x="2756" y="1985"/>
                  </a:lnTo>
                  <a:lnTo>
                    <a:pt x="2738" y="2012"/>
                  </a:lnTo>
                  <a:lnTo>
                    <a:pt x="2717" y="2036"/>
                  </a:lnTo>
                  <a:lnTo>
                    <a:pt x="2692" y="2054"/>
                  </a:lnTo>
                  <a:lnTo>
                    <a:pt x="2663" y="2067"/>
                  </a:lnTo>
                  <a:lnTo>
                    <a:pt x="2631" y="2070"/>
                  </a:lnTo>
                  <a:lnTo>
                    <a:pt x="149" y="2070"/>
                  </a:lnTo>
                  <a:lnTo>
                    <a:pt x="117" y="2067"/>
                  </a:lnTo>
                  <a:lnTo>
                    <a:pt x="89" y="2054"/>
                  </a:lnTo>
                  <a:lnTo>
                    <a:pt x="64" y="2036"/>
                  </a:lnTo>
                  <a:lnTo>
                    <a:pt x="40" y="2012"/>
                  </a:lnTo>
                  <a:lnTo>
                    <a:pt x="24" y="1985"/>
                  </a:lnTo>
                  <a:lnTo>
                    <a:pt x="10" y="1953"/>
                  </a:lnTo>
                  <a:lnTo>
                    <a:pt x="3" y="1919"/>
                  </a:lnTo>
                  <a:lnTo>
                    <a:pt x="0" y="1885"/>
                  </a:lnTo>
                  <a:lnTo>
                    <a:pt x="5" y="1841"/>
                  </a:lnTo>
                  <a:lnTo>
                    <a:pt x="19" y="1802"/>
                  </a:lnTo>
                  <a:lnTo>
                    <a:pt x="42" y="1766"/>
                  </a:lnTo>
                  <a:lnTo>
                    <a:pt x="71" y="1737"/>
                  </a:lnTo>
                  <a:lnTo>
                    <a:pt x="106" y="1714"/>
                  </a:lnTo>
                  <a:lnTo>
                    <a:pt x="147" y="1700"/>
                  </a:lnTo>
                  <a:lnTo>
                    <a:pt x="190" y="1695"/>
                  </a:lnTo>
                  <a:lnTo>
                    <a:pt x="204" y="1691"/>
                  </a:lnTo>
                  <a:lnTo>
                    <a:pt x="217" y="1682"/>
                  </a:lnTo>
                  <a:lnTo>
                    <a:pt x="222" y="1670"/>
                  </a:lnTo>
                  <a:lnTo>
                    <a:pt x="224" y="1656"/>
                  </a:lnTo>
                  <a:lnTo>
                    <a:pt x="218" y="1641"/>
                  </a:lnTo>
                  <a:lnTo>
                    <a:pt x="204" y="1613"/>
                  </a:lnTo>
                  <a:lnTo>
                    <a:pt x="194" y="1579"/>
                  </a:lnTo>
                  <a:lnTo>
                    <a:pt x="190" y="1545"/>
                  </a:lnTo>
                  <a:lnTo>
                    <a:pt x="195" y="1501"/>
                  </a:lnTo>
                  <a:lnTo>
                    <a:pt x="210" y="1460"/>
                  </a:lnTo>
                  <a:lnTo>
                    <a:pt x="233" y="1424"/>
                  </a:lnTo>
                  <a:lnTo>
                    <a:pt x="265" y="1394"/>
                  </a:lnTo>
                  <a:lnTo>
                    <a:pt x="300" y="1371"/>
                  </a:lnTo>
                  <a:lnTo>
                    <a:pt x="341" y="1357"/>
                  </a:lnTo>
                  <a:lnTo>
                    <a:pt x="386" y="1351"/>
                  </a:lnTo>
                  <a:lnTo>
                    <a:pt x="1202" y="1351"/>
                  </a:lnTo>
                  <a:lnTo>
                    <a:pt x="1286" y="177"/>
                  </a:lnTo>
                  <a:lnTo>
                    <a:pt x="1293" y="141"/>
                  </a:lnTo>
                  <a:lnTo>
                    <a:pt x="1306" y="107"/>
                  </a:lnTo>
                  <a:lnTo>
                    <a:pt x="1323" y="77"/>
                  </a:lnTo>
                  <a:lnTo>
                    <a:pt x="1348" y="50"/>
                  </a:lnTo>
                  <a:lnTo>
                    <a:pt x="1377" y="27"/>
                  </a:lnTo>
                  <a:lnTo>
                    <a:pt x="1411" y="11"/>
                  </a:lnTo>
                  <a:lnTo>
                    <a:pt x="1444" y="2"/>
                  </a:lnTo>
                  <a:lnTo>
                    <a:pt x="1480"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75" name="Freeform 73"/>
            <p:cNvSpPr>
              <a:spLocks/>
            </p:cNvSpPr>
            <p:nvPr/>
          </p:nvSpPr>
          <p:spPr bwMode="auto">
            <a:xfrm>
              <a:off x="-1701800" y="3382966"/>
              <a:ext cx="1755778" cy="2049460"/>
            </a:xfrm>
            <a:custGeom>
              <a:avLst/>
              <a:gdLst>
                <a:gd name="T0" fmla="*/ 0 w 2212"/>
                <a:gd name="T1" fmla="*/ 0 h 2582"/>
                <a:gd name="T2" fmla="*/ 2212 w 2212"/>
                <a:gd name="T3" fmla="*/ 0 h 2582"/>
                <a:gd name="T4" fmla="*/ 1926 w 2212"/>
                <a:gd name="T5" fmla="*/ 2425 h 2582"/>
                <a:gd name="T6" fmla="*/ 1917 w 2212"/>
                <a:gd name="T7" fmla="*/ 2463 h 2582"/>
                <a:gd name="T8" fmla="*/ 1901 w 2212"/>
                <a:gd name="T9" fmla="*/ 2497 h 2582"/>
                <a:gd name="T10" fmla="*/ 1879 w 2212"/>
                <a:gd name="T11" fmla="*/ 2525 h 2582"/>
                <a:gd name="T12" fmla="*/ 1853 w 2212"/>
                <a:gd name="T13" fmla="*/ 2548 h 2582"/>
                <a:gd name="T14" fmla="*/ 1822 w 2212"/>
                <a:gd name="T15" fmla="*/ 2566 h 2582"/>
                <a:gd name="T16" fmla="*/ 1787 w 2212"/>
                <a:gd name="T17" fmla="*/ 2578 h 2582"/>
                <a:gd name="T18" fmla="*/ 1749 w 2212"/>
                <a:gd name="T19" fmla="*/ 2582 h 2582"/>
                <a:gd name="T20" fmla="*/ 461 w 2212"/>
                <a:gd name="T21" fmla="*/ 2582 h 2582"/>
                <a:gd name="T22" fmla="*/ 424 w 2212"/>
                <a:gd name="T23" fmla="*/ 2578 h 2582"/>
                <a:gd name="T24" fmla="*/ 390 w 2212"/>
                <a:gd name="T25" fmla="*/ 2566 h 2582"/>
                <a:gd name="T26" fmla="*/ 358 w 2212"/>
                <a:gd name="T27" fmla="*/ 2548 h 2582"/>
                <a:gd name="T28" fmla="*/ 331 w 2212"/>
                <a:gd name="T29" fmla="*/ 2525 h 2582"/>
                <a:gd name="T30" fmla="*/ 310 w 2212"/>
                <a:gd name="T31" fmla="*/ 2497 h 2582"/>
                <a:gd name="T32" fmla="*/ 296 w 2212"/>
                <a:gd name="T33" fmla="*/ 2463 h 2582"/>
                <a:gd name="T34" fmla="*/ 287 w 2212"/>
                <a:gd name="T35" fmla="*/ 2425 h 2582"/>
                <a:gd name="T36" fmla="*/ 0 w 2212"/>
                <a:gd name="T37" fmla="*/ 0 h 2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2" h="2582">
                  <a:moveTo>
                    <a:pt x="0" y="0"/>
                  </a:moveTo>
                  <a:lnTo>
                    <a:pt x="2212" y="0"/>
                  </a:lnTo>
                  <a:lnTo>
                    <a:pt x="1926" y="2425"/>
                  </a:lnTo>
                  <a:lnTo>
                    <a:pt x="1917" y="2463"/>
                  </a:lnTo>
                  <a:lnTo>
                    <a:pt x="1901" y="2497"/>
                  </a:lnTo>
                  <a:lnTo>
                    <a:pt x="1879" y="2525"/>
                  </a:lnTo>
                  <a:lnTo>
                    <a:pt x="1853" y="2548"/>
                  </a:lnTo>
                  <a:lnTo>
                    <a:pt x="1822" y="2566"/>
                  </a:lnTo>
                  <a:lnTo>
                    <a:pt x="1787" y="2578"/>
                  </a:lnTo>
                  <a:lnTo>
                    <a:pt x="1749" y="2582"/>
                  </a:lnTo>
                  <a:lnTo>
                    <a:pt x="461" y="2582"/>
                  </a:lnTo>
                  <a:lnTo>
                    <a:pt x="424" y="2578"/>
                  </a:lnTo>
                  <a:lnTo>
                    <a:pt x="390" y="2566"/>
                  </a:lnTo>
                  <a:lnTo>
                    <a:pt x="358" y="2548"/>
                  </a:lnTo>
                  <a:lnTo>
                    <a:pt x="331" y="2525"/>
                  </a:lnTo>
                  <a:lnTo>
                    <a:pt x="310" y="2497"/>
                  </a:lnTo>
                  <a:lnTo>
                    <a:pt x="296" y="2463"/>
                  </a:lnTo>
                  <a:lnTo>
                    <a:pt x="287" y="2425"/>
                  </a:lnTo>
                  <a:lnTo>
                    <a:pt x="0"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66" name="Group 65"/>
          <p:cNvGrpSpPr/>
          <p:nvPr/>
        </p:nvGrpSpPr>
        <p:grpSpPr>
          <a:xfrm>
            <a:off x="8099844" y="2159265"/>
            <a:ext cx="865632" cy="860619"/>
            <a:chOff x="2053272" y="3596638"/>
            <a:chExt cx="678836" cy="782856"/>
          </a:xfrm>
        </p:grpSpPr>
        <p:sp>
          <p:nvSpPr>
            <p:cNvPr id="67" name="Freeform 166"/>
            <p:cNvSpPr>
              <a:spLocks/>
            </p:cNvSpPr>
            <p:nvPr/>
          </p:nvSpPr>
          <p:spPr bwMode="auto">
            <a:xfrm>
              <a:off x="2053272" y="3596638"/>
              <a:ext cx="678836" cy="782856"/>
            </a:xfrm>
            <a:custGeom>
              <a:avLst/>
              <a:gdLst>
                <a:gd name="T0" fmla="*/ 1710 w 3172"/>
                <a:gd name="T1" fmla="*/ 167 h 3167"/>
                <a:gd name="T2" fmla="*/ 1864 w 3172"/>
                <a:gd name="T3" fmla="*/ 86 h 3167"/>
                <a:gd name="T4" fmla="*/ 2062 w 3172"/>
                <a:gd name="T5" fmla="*/ 78 h 3167"/>
                <a:gd name="T6" fmla="*/ 2104 w 3172"/>
                <a:gd name="T7" fmla="*/ 259 h 3167"/>
                <a:gd name="T8" fmla="*/ 2314 w 3172"/>
                <a:gd name="T9" fmla="*/ 295 h 3167"/>
                <a:gd name="T10" fmla="*/ 2573 w 3172"/>
                <a:gd name="T11" fmla="*/ 355 h 3167"/>
                <a:gd name="T12" fmla="*/ 2502 w 3172"/>
                <a:gd name="T13" fmla="*/ 499 h 3167"/>
                <a:gd name="T14" fmla="*/ 2590 w 3172"/>
                <a:gd name="T15" fmla="*/ 593 h 3167"/>
                <a:gd name="T16" fmla="*/ 2669 w 3172"/>
                <a:gd name="T17" fmla="*/ 633 h 3167"/>
                <a:gd name="T18" fmla="*/ 2756 w 3172"/>
                <a:gd name="T19" fmla="*/ 539 h 3167"/>
                <a:gd name="T20" fmla="*/ 2882 w 3172"/>
                <a:gd name="T21" fmla="*/ 679 h 3167"/>
                <a:gd name="T22" fmla="*/ 2845 w 3172"/>
                <a:gd name="T23" fmla="*/ 797 h 3167"/>
                <a:gd name="T24" fmla="*/ 2852 w 3172"/>
                <a:gd name="T25" fmla="*/ 951 h 3167"/>
                <a:gd name="T26" fmla="*/ 2996 w 3172"/>
                <a:gd name="T27" fmla="*/ 989 h 3167"/>
                <a:gd name="T28" fmla="*/ 3083 w 3172"/>
                <a:gd name="T29" fmla="*/ 1234 h 3167"/>
                <a:gd name="T30" fmla="*/ 2985 w 3172"/>
                <a:gd name="T31" fmla="*/ 1385 h 3167"/>
                <a:gd name="T32" fmla="*/ 3090 w 3172"/>
                <a:gd name="T33" fmla="*/ 1480 h 3167"/>
                <a:gd name="T34" fmla="*/ 3170 w 3172"/>
                <a:gd name="T35" fmla="*/ 1626 h 3167"/>
                <a:gd name="T36" fmla="*/ 3077 w 3172"/>
                <a:gd name="T37" fmla="*/ 1734 h 3167"/>
                <a:gd name="T38" fmla="*/ 2961 w 3172"/>
                <a:gd name="T39" fmla="*/ 1895 h 3167"/>
                <a:gd name="T40" fmla="*/ 3083 w 3172"/>
                <a:gd name="T41" fmla="*/ 2097 h 3167"/>
                <a:gd name="T42" fmla="*/ 2902 w 3172"/>
                <a:gd name="T43" fmla="*/ 2185 h 3167"/>
                <a:gd name="T44" fmla="*/ 2801 w 3172"/>
                <a:gd name="T45" fmla="*/ 2397 h 3167"/>
                <a:gd name="T46" fmla="*/ 2713 w 3172"/>
                <a:gd name="T47" fmla="*/ 2654 h 3167"/>
                <a:gd name="T48" fmla="*/ 2583 w 3172"/>
                <a:gd name="T49" fmla="*/ 2579 h 3167"/>
                <a:gd name="T50" fmla="*/ 2465 w 3172"/>
                <a:gd name="T51" fmla="*/ 2739 h 3167"/>
                <a:gd name="T52" fmla="*/ 2430 w 3172"/>
                <a:gd name="T53" fmla="*/ 2920 h 3167"/>
                <a:gd name="T54" fmla="*/ 2240 w 3172"/>
                <a:gd name="T55" fmla="*/ 2834 h 3167"/>
                <a:gd name="T56" fmla="*/ 2038 w 3172"/>
                <a:gd name="T57" fmla="*/ 2942 h 3167"/>
                <a:gd name="T58" fmla="*/ 1999 w 3172"/>
                <a:gd name="T59" fmla="*/ 3109 h 3167"/>
                <a:gd name="T60" fmla="*/ 1804 w 3172"/>
                <a:gd name="T61" fmla="*/ 2983 h 3167"/>
                <a:gd name="T62" fmla="*/ 1575 w 3172"/>
                <a:gd name="T63" fmla="*/ 2995 h 3167"/>
                <a:gd name="T64" fmla="*/ 1562 w 3172"/>
                <a:gd name="T65" fmla="*/ 3167 h 3167"/>
                <a:gd name="T66" fmla="*/ 1321 w 3172"/>
                <a:gd name="T67" fmla="*/ 3044 h 3167"/>
                <a:gd name="T68" fmla="*/ 1191 w 3172"/>
                <a:gd name="T69" fmla="*/ 2942 h 3167"/>
                <a:gd name="T70" fmla="*/ 1080 w 3172"/>
                <a:gd name="T71" fmla="*/ 3012 h 3167"/>
                <a:gd name="T72" fmla="*/ 816 w 3172"/>
                <a:gd name="T73" fmla="*/ 2972 h 3167"/>
                <a:gd name="T74" fmla="*/ 858 w 3172"/>
                <a:gd name="T75" fmla="*/ 2798 h 3167"/>
                <a:gd name="T76" fmla="*/ 713 w 3172"/>
                <a:gd name="T77" fmla="*/ 2696 h 3167"/>
                <a:gd name="T78" fmla="*/ 458 w 3172"/>
                <a:gd name="T79" fmla="*/ 2698 h 3167"/>
                <a:gd name="T80" fmla="*/ 529 w 3172"/>
                <a:gd name="T81" fmla="*/ 2536 h 3167"/>
                <a:gd name="T82" fmla="*/ 333 w 3172"/>
                <a:gd name="T83" fmla="*/ 2392 h 3167"/>
                <a:gd name="T84" fmla="*/ 127 w 3172"/>
                <a:gd name="T85" fmla="*/ 2215 h 3167"/>
                <a:gd name="T86" fmla="*/ 234 w 3172"/>
                <a:gd name="T87" fmla="*/ 2044 h 3167"/>
                <a:gd name="T88" fmla="*/ 75 w 3172"/>
                <a:gd name="T89" fmla="*/ 1958 h 3167"/>
                <a:gd name="T90" fmla="*/ 8 w 3172"/>
                <a:gd name="T91" fmla="*/ 1751 h 3167"/>
                <a:gd name="T92" fmla="*/ 162 w 3172"/>
                <a:gd name="T93" fmla="*/ 1686 h 3167"/>
                <a:gd name="T94" fmla="*/ 11 w 3172"/>
                <a:gd name="T95" fmla="*/ 1396 h 3167"/>
                <a:gd name="T96" fmla="*/ 122 w 3172"/>
                <a:gd name="T97" fmla="*/ 1204 h 3167"/>
                <a:gd name="T98" fmla="*/ 234 w 3172"/>
                <a:gd name="T99" fmla="*/ 1117 h 3167"/>
                <a:gd name="T100" fmla="*/ 204 w 3172"/>
                <a:gd name="T101" fmla="*/ 975 h 3167"/>
                <a:gd name="T102" fmla="*/ 199 w 3172"/>
                <a:gd name="T103" fmla="*/ 814 h 3167"/>
                <a:gd name="T104" fmla="*/ 343 w 3172"/>
                <a:gd name="T105" fmla="*/ 767 h 3167"/>
                <a:gd name="T106" fmla="*/ 487 w 3172"/>
                <a:gd name="T107" fmla="*/ 573 h 3167"/>
                <a:gd name="T108" fmla="*/ 501 w 3172"/>
                <a:gd name="T109" fmla="*/ 428 h 3167"/>
                <a:gd name="T110" fmla="*/ 660 w 3172"/>
                <a:gd name="T111" fmla="*/ 386 h 3167"/>
                <a:gd name="T112" fmla="*/ 840 w 3172"/>
                <a:gd name="T113" fmla="*/ 364 h 3167"/>
                <a:gd name="T114" fmla="*/ 828 w 3172"/>
                <a:gd name="T115" fmla="*/ 206 h 3167"/>
                <a:gd name="T116" fmla="*/ 1087 w 3172"/>
                <a:gd name="T117" fmla="*/ 133 h 3167"/>
                <a:gd name="T118" fmla="*/ 1201 w 3172"/>
                <a:gd name="T119" fmla="*/ 213 h 3167"/>
                <a:gd name="T120" fmla="*/ 1333 w 3172"/>
                <a:gd name="T121" fmla="*/ 104 h 3167"/>
                <a:gd name="T122" fmla="*/ 1490 w 3172"/>
                <a:gd name="T123" fmla="*/ 3 h 3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72" h="3167">
                  <a:moveTo>
                    <a:pt x="1524" y="0"/>
                  </a:moveTo>
                  <a:lnTo>
                    <a:pt x="1557" y="0"/>
                  </a:lnTo>
                  <a:lnTo>
                    <a:pt x="1590" y="4"/>
                  </a:lnTo>
                  <a:lnTo>
                    <a:pt x="1621" y="11"/>
                  </a:lnTo>
                  <a:lnTo>
                    <a:pt x="1621" y="149"/>
                  </a:lnTo>
                  <a:lnTo>
                    <a:pt x="1648" y="157"/>
                  </a:lnTo>
                  <a:lnTo>
                    <a:pt x="1679" y="163"/>
                  </a:lnTo>
                  <a:lnTo>
                    <a:pt x="1710" y="167"/>
                  </a:lnTo>
                  <a:lnTo>
                    <a:pt x="1743" y="170"/>
                  </a:lnTo>
                  <a:lnTo>
                    <a:pt x="1776" y="174"/>
                  </a:lnTo>
                  <a:lnTo>
                    <a:pt x="1809" y="178"/>
                  </a:lnTo>
                  <a:lnTo>
                    <a:pt x="1838" y="183"/>
                  </a:lnTo>
                  <a:lnTo>
                    <a:pt x="1848" y="162"/>
                  </a:lnTo>
                  <a:lnTo>
                    <a:pt x="1854" y="138"/>
                  </a:lnTo>
                  <a:lnTo>
                    <a:pt x="1859" y="112"/>
                  </a:lnTo>
                  <a:lnTo>
                    <a:pt x="1864" y="86"/>
                  </a:lnTo>
                  <a:lnTo>
                    <a:pt x="1868" y="60"/>
                  </a:lnTo>
                  <a:lnTo>
                    <a:pt x="1873" y="34"/>
                  </a:lnTo>
                  <a:lnTo>
                    <a:pt x="1909" y="36"/>
                  </a:lnTo>
                  <a:lnTo>
                    <a:pt x="1943" y="42"/>
                  </a:lnTo>
                  <a:lnTo>
                    <a:pt x="1974" y="49"/>
                  </a:lnTo>
                  <a:lnTo>
                    <a:pt x="2004" y="59"/>
                  </a:lnTo>
                  <a:lnTo>
                    <a:pt x="2034" y="68"/>
                  </a:lnTo>
                  <a:lnTo>
                    <a:pt x="2062" y="78"/>
                  </a:lnTo>
                  <a:lnTo>
                    <a:pt x="2093" y="85"/>
                  </a:lnTo>
                  <a:lnTo>
                    <a:pt x="2126" y="91"/>
                  </a:lnTo>
                  <a:lnTo>
                    <a:pt x="2120" y="125"/>
                  </a:lnTo>
                  <a:lnTo>
                    <a:pt x="2112" y="156"/>
                  </a:lnTo>
                  <a:lnTo>
                    <a:pt x="2101" y="184"/>
                  </a:lnTo>
                  <a:lnTo>
                    <a:pt x="2091" y="213"/>
                  </a:lnTo>
                  <a:lnTo>
                    <a:pt x="2080" y="241"/>
                  </a:lnTo>
                  <a:lnTo>
                    <a:pt x="2104" y="259"/>
                  </a:lnTo>
                  <a:lnTo>
                    <a:pt x="2132" y="274"/>
                  </a:lnTo>
                  <a:lnTo>
                    <a:pt x="2161" y="288"/>
                  </a:lnTo>
                  <a:lnTo>
                    <a:pt x="2191" y="300"/>
                  </a:lnTo>
                  <a:lnTo>
                    <a:pt x="2221" y="313"/>
                  </a:lnTo>
                  <a:lnTo>
                    <a:pt x="2249" y="328"/>
                  </a:lnTo>
                  <a:lnTo>
                    <a:pt x="2275" y="345"/>
                  </a:lnTo>
                  <a:lnTo>
                    <a:pt x="2296" y="320"/>
                  </a:lnTo>
                  <a:lnTo>
                    <a:pt x="2314" y="295"/>
                  </a:lnTo>
                  <a:lnTo>
                    <a:pt x="2329" y="266"/>
                  </a:lnTo>
                  <a:lnTo>
                    <a:pt x="2343" y="237"/>
                  </a:lnTo>
                  <a:lnTo>
                    <a:pt x="2356" y="206"/>
                  </a:lnTo>
                  <a:lnTo>
                    <a:pt x="2404" y="231"/>
                  </a:lnTo>
                  <a:lnTo>
                    <a:pt x="2451" y="258"/>
                  </a:lnTo>
                  <a:lnTo>
                    <a:pt x="2494" y="288"/>
                  </a:lnTo>
                  <a:lnTo>
                    <a:pt x="2535" y="320"/>
                  </a:lnTo>
                  <a:lnTo>
                    <a:pt x="2573" y="355"/>
                  </a:lnTo>
                  <a:lnTo>
                    <a:pt x="2564" y="377"/>
                  </a:lnTo>
                  <a:lnTo>
                    <a:pt x="2552" y="396"/>
                  </a:lnTo>
                  <a:lnTo>
                    <a:pt x="2539" y="413"/>
                  </a:lnTo>
                  <a:lnTo>
                    <a:pt x="2524" y="430"/>
                  </a:lnTo>
                  <a:lnTo>
                    <a:pt x="2509" y="447"/>
                  </a:lnTo>
                  <a:lnTo>
                    <a:pt x="2494" y="464"/>
                  </a:lnTo>
                  <a:lnTo>
                    <a:pt x="2481" y="482"/>
                  </a:lnTo>
                  <a:lnTo>
                    <a:pt x="2502" y="499"/>
                  </a:lnTo>
                  <a:lnTo>
                    <a:pt x="2517" y="513"/>
                  </a:lnTo>
                  <a:lnTo>
                    <a:pt x="2531" y="529"/>
                  </a:lnTo>
                  <a:lnTo>
                    <a:pt x="2546" y="545"/>
                  </a:lnTo>
                  <a:lnTo>
                    <a:pt x="2562" y="562"/>
                  </a:lnTo>
                  <a:lnTo>
                    <a:pt x="2566" y="565"/>
                  </a:lnTo>
                  <a:lnTo>
                    <a:pt x="2572" y="573"/>
                  </a:lnTo>
                  <a:lnTo>
                    <a:pt x="2581" y="582"/>
                  </a:lnTo>
                  <a:lnTo>
                    <a:pt x="2590" y="593"/>
                  </a:lnTo>
                  <a:lnTo>
                    <a:pt x="2601" y="604"/>
                  </a:lnTo>
                  <a:lnTo>
                    <a:pt x="2612" y="616"/>
                  </a:lnTo>
                  <a:lnTo>
                    <a:pt x="2622" y="626"/>
                  </a:lnTo>
                  <a:lnTo>
                    <a:pt x="2631" y="635"/>
                  </a:lnTo>
                  <a:lnTo>
                    <a:pt x="2638" y="640"/>
                  </a:lnTo>
                  <a:lnTo>
                    <a:pt x="2642" y="642"/>
                  </a:lnTo>
                  <a:lnTo>
                    <a:pt x="2656" y="640"/>
                  </a:lnTo>
                  <a:lnTo>
                    <a:pt x="2669" y="633"/>
                  </a:lnTo>
                  <a:lnTo>
                    <a:pt x="2681" y="621"/>
                  </a:lnTo>
                  <a:lnTo>
                    <a:pt x="2692" y="607"/>
                  </a:lnTo>
                  <a:lnTo>
                    <a:pt x="2703" y="592"/>
                  </a:lnTo>
                  <a:lnTo>
                    <a:pt x="2714" y="577"/>
                  </a:lnTo>
                  <a:lnTo>
                    <a:pt x="2725" y="562"/>
                  </a:lnTo>
                  <a:lnTo>
                    <a:pt x="2735" y="550"/>
                  </a:lnTo>
                  <a:lnTo>
                    <a:pt x="2746" y="542"/>
                  </a:lnTo>
                  <a:lnTo>
                    <a:pt x="2756" y="539"/>
                  </a:lnTo>
                  <a:lnTo>
                    <a:pt x="2772" y="543"/>
                  </a:lnTo>
                  <a:lnTo>
                    <a:pt x="2789" y="552"/>
                  </a:lnTo>
                  <a:lnTo>
                    <a:pt x="2805" y="567"/>
                  </a:lnTo>
                  <a:lnTo>
                    <a:pt x="2821" y="586"/>
                  </a:lnTo>
                  <a:lnTo>
                    <a:pt x="2837" y="608"/>
                  </a:lnTo>
                  <a:lnTo>
                    <a:pt x="2852" y="632"/>
                  </a:lnTo>
                  <a:lnTo>
                    <a:pt x="2867" y="656"/>
                  </a:lnTo>
                  <a:lnTo>
                    <a:pt x="2882" y="679"/>
                  </a:lnTo>
                  <a:lnTo>
                    <a:pt x="2895" y="700"/>
                  </a:lnTo>
                  <a:lnTo>
                    <a:pt x="2907" y="719"/>
                  </a:lnTo>
                  <a:lnTo>
                    <a:pt x="2918" y="734"/>
                  </a:lnTo>
                  <a:lnTo>
                    <a:pt x="2908" y="751"/>
                  </a:lnTo>
                  <a:lnTo>
                    <a:pt x="2895" y="766"/>
                  </a:lnTo>
                  <a:lnTo>
                    <a:pt x="2880" y="777"/>
                  </a:lnTo>
                  <a:lnTo>
                    <a:pt x="2863" y="788"/>
                  </a:lnTo>
                  <a:lnTo>
                    <a:pt x="2845" y="797"/>
                  </a:lnTo>
                  <a:lnTo>
                    <a:pt x="2827" y="807"/>
                  </a:lnTo>
                  <a:lnTo>
                    <a:pt x="2809" y="816"/>
                  </a:lnTo>
                  <a:lnTo>
                    <a:pt x="2791" y="826"/>
                  </a:lnTo>
                  <a:lnTo>
                    <a:pt x="2801" y="854"/>
                  </a:lnTo>
                  <a:lnTo>
                    <a:pt x="2812" y="880"/>
                  </a:lnTo>
                  <a:lnTo>
                    <a:pt x="2826" y="904"/>
                  </a:lnTo>
                  <a:lnTo>
                    <a:pt x="2839" y="927"/>
                  </a:lnTo>
                  <a:lnTo>
                    <a:pt x="2852" y="951"/>
                  </a:lnTo>
                  <a:lnTo>
                    <a:pt x="2865" y="976"/>
                  </a:lnTo>
                  <a:lnTo>
                    <a:pt x="2876" y="1003"/>
                  </a:lnTo>
                  <a:lnTo>
                    <a:pt x="2883" y="1033"/>
                  </a:lnTo>
                  <a:lnTo>
                    <a:pt x="2909" y="1026"/>
                  </a:lnTo>
                  <a:lnTo>
                    <a:pt x="2932" y="1019"/>
                  </a:lnTo>
                  <a:lnTo>
                    <a:pt x="2954" y="1008"/>
                  </a:lnTo>
                  <a:lnTo>
                    <a:pt x="2975" y="999"/>
                  </a:lnTo>
                  <a:lnTo>
                    <a:pt x="2996" y="989"/>
                  </a:lnTo>
                  <a:lnTo>
                    <a:pt x="3019" y="981"/>
                  </a:lnTo>
                  <a:lnTo>
                    <a:pt x="3045" y="976"/>
                  </a:lnTo>
                  <a:lnTo>
                    <a:pt x="3065" y="1022"/>
                  </a:lnTo>
                  <a:lnTo>
                    <a:pt x="3083" y="1070"/>
                  </a:lnTo>
                  <a:lnTo>
                    <a:pt x="3100" y="1120"/>
                  </a:lnTo>
                  <a:lnTo>
                    <a:pt x="3113" y="1172"/>
                  </a:lnTo>
                  <a:lnTo>
                    <a:pt x="3125" y="1228"/>
                  </a:lnTo>
                  <a:lnTo>
                    <a:pt x="3083" y="1234"/>
                  </a:lnTo>
                  <a:lnTo>
                    <a:pt x="3043" y="1243"/>
                  </a:lnTo>
                  <a:lnTo>
                    <a:pt x="3003" y="1252"/>
                  </a:lnTo>
                  <a:lnTo>
                    <a:pt x="2964" y="1262"/>
                  </a:lnTo>
                  <a:lnTo>
                    <a:pt x="2966" y="1288"/>
                  </a:lnTo>
                  <a:lnTo>
                    <a:pt x="2971" y="1312"/>
                  </a:lnTo>
                  <a:lnTo>
                    <a:pt x="2976" y="1337"/>
                  </a:lnTo>
                  <a:lnTo>
                    <a:pt x="2980" y="1361"/>
                  </a:lnTo>
                  <a:lnTo>
                    <a:pt x="2985" y="1385"/>
                  </a:lnTo>
                  <a:lnTo>
                    <a:pt x="2988" y="1411"/>
                  </a:lnTo>
                  <a:lnTo>
                    <a:pt x="2989" y="1438"/>
                  </a:lnTo>
                  <a:lnTo>
                    <a:pt x="2987" y="1469"/>
                  </a:lnTo>
                  <a:lnTo>
                    <a:pt x="3002" y="1475"/>
                  </a:lnTo>
                  <a:lnTo>
                    <a:pt x="3021" y="1479"/>
                  </a:lnTo>
                  <a:lnTo>
                    <a:pt x="3044" y="1481"/>
                  </a:lnTo>
                  <a:lnTo>
                    <a:pt x="3066" y="1481"/>
                  </a:lnTo>
                  <a:lnTo>
                    <a:pt x="3090" y="1480"/>
                  </a:lnTo>
                  <a:lnTo>
                    <a:pt x="3114" y="1479"/>
                  </a:lnTo>
                  <a:lnTo>
                    <a:pt x="3138" y="1479"/>
                  </a:lnTo>
                  <a:lnTo>
                    <a:pt x="3159" y="1480"/>
                  </a:lnTo>
                  <a:lnTo>
                    <a:pt x="3166" y="1506"/>
                  </a:lnTo>
                  <a:lnTo>
                    <a:pt x="3171" y="1534"/>
                  </a:lnTo>
                  <a:lnTo>
                    <a:pt x="3172" y="1564"/>
                  </a:lnTo>
                  <a:lnTo>
                    <a:pt x="3172" y="1594"/>
                  </a:lnTo>
                  <a:lnTo>
                    <a:pt x="3170" y="1626"/>
                  </a:lnTo>
                  <a:lnTo>
                    <a:pt x="3168" y="1658"/>
                  </a:lnTo>
                  <a:lnTo>
                    <a:pt x="3165" y="1688"/>
                  </a:lnTo>
                  <a:lnTo>
                    <a:pt x="3162" y="1717"/>
                  </a:lnTo>
                  <a:lnTo>
                    <a:pt x="3159" y="1744"/>
                  </a:lnTo>
                  <a:lnTo>
                    <a:pt x="3142" y="1739"/>
                  </a:lnTo>
                  <a:lnTo>
                    <a:pt x="3122" y="1736"/>
                  </a:lnTo>
                  <a:lnTo>
                    <a:pt x="3100" y="1735"/>
                  </a:lnTo>
                  <a:lnTo>
                    <a:pt x="3077" y="1734"/>
                  </a:lnTo>
                  <a:lnTo>
                    <a:pt x="3055" y="1734"/>
                  </a:lnTo>
                  <a:lnTo>
                    <a:pt x="3034" y="1731"/>
                  </a:lnTo>
                  <a:lnTo>
                    <a:pt x="3015" y="1727"/>
                  </a:lnTo>
                  <a:lnTo>
                    <a:pt x="2998" y="1721"/>
                  </a:lnTo>
                  <a:lnTo>
                    <a:pt x="2987" y="1762"/>
                  </a:lnTo>
                  <a:lnTo>
                    <a:pt x="2977" y="1805"/>
                  </a:lnTo>
                  <a:lnTo>
                    <a:pt x="2970" y="1850"/>
                  </a:lnTo>
                  <a:lnTo>
                    <a:pt x="2961" y="1895"/>
                  </a:lnTo>
                  <a:lnTo>
                    <a:pt x="2953" y="1939"/>
                  </a:lnTo>
                  <a:lnTo>
                    <a:pt x="2988" y="1956"/>
                  </a:lnTo>
                  <a:lnTo>
                    <a:pt x="3026" y="1970"/>
                  </a:lnTo>
                  <a:lnTo>
                    <a:pt x="3068" y="1979"/>
                  </a:lnTo>
                  <a:lnTo>
                    <a:pt x="3113" y="1985"/>
                  </a:lnTo>
                  <a:lnTo>
                    <a:pt x="3106" y="2025"/>
                  </a:lnTo>
                  <a:lnTo>
                    <a:pt x="3095" y="2062"/>
                  </a:lnTo>
                  <a:lnTo>
                    <a:pt x="3083" y="2097"/>
                  </a:lnTo>
                  <a:lnTo>
                    <a:pt x="3070" y="2131"/>
                  </a:lnTo>
                  <a:lnTo>
                    <a:pt x="3056" y="2166"/>
                  </a:lnTo>
                  <a:lnTo>
                    <a:pt x="3044" y="2201"/>
                  </a:lnTo>
                  <a:lnTo>
                    <a:pt x="3033" y="2237"/>
                  </a:lnTo>
                  <a:lnTo>
                    <a:pt x="2997" y="2227"/>
                  </a:lnTo>
                  <a:lnTo>
                    <a:pt x="2963" y="2216"/>
                  </a:lnTo>
                  <a:lnTo>
                    <a:pt x="2932" y="2201"/>
                  </a:lnTo>
                  <a:lnTo>
                    <a:pt x="2902" y="2185"/>
                  </a:lnTo>
                  <a:lnTo>
                    <a:pt x="2872" y="2168"/>
                  </a:lnTo>
                  <a:lnTo>
                    <a:pt x="2852" y="2200"/>
                  </a:lnTo>
                  <a:lnTo>
                    <a:pt x="2833" y="2233"/>
                  </a:lnTo>
                  <a:lnTo>
                    <a:pt x="2816" y="2268"/>
                  </a:lnTo>
                  <a:lnTo>
                    <a:pt x="2799" y="2301"/>
                  </a:lnTo>
                  <a:lnTo>
                    <a:pt x="2778" y="2334"/>
                  </a:lnTo>
                  <a:lnTo>
                    <a:pt x="2756" y="2364"/>
                  </a:lnTo>
                  <a:lnTo>
                    <a:pt x="2801" y="2397"/>
                  </a:lnTo>
                  <a:lnTo>
                    <a:pt x="2846" y="2427"/>
                  </a:lnTo>
                  <a:lnTo>
                    <a:pt x="2895" y="2455"/>
                  </a:lnTo>
                  <a:lnTo>
                    <a:pt x="2870" y="2504"/>
                  </a:lnTo>
                  <a:lnTo>
                    <a:pt x="2842" y="2548"/>
                  </a:lnTo>
                  <a:lnTo>
                    <a:pt x="2809" y="2588"/>
                  </a:lnTo>
                  <a:lnTo>
                    <a:pt x="2773" y="2626"/>
                  </a:lnTo>
                  <a:lnTo>
                    <a:pt x="2734" y="2661"/>
                  </a:lnTo>
                  <a:lnTo>
                    <a:pt x="2713" y="2654"/>
                  </a:lnTo>
                  <a:lnTo>
                    <a:pt x="2696" y="2642"/>
                  </a:lnTo>
                  <a:lnTo>
                    <a:pt x="2681" y="2629"/>
                  </a:lnTo>
                  <a:lnTo>
                    <a:pt x="2668" y="2614"/>
                  </a:lnTo>
                  <a:lnTo>
                    <a:pt x="2654" y="2599"/>
                  </a:lnTo>
                  <a:lnTo>
                    <a:pt x="2640" y="2583"/>
                  </a:lnTo>
                  <a:lnTo>
                    <a:pt x="2625" y="2571"/>
                  </a:lnTo>
                  <a:lnTo>
                    <a:pt x="2607" y="2559"/>
                  </a:lnTo>
                  <a:lnTo>
                    <a:pt x="2583" y="2579"/>
                  </a:lnTo>
                  <a:lnTo>
                    <a:pt x="2561" y="2600"/>
                  </a:lnTo>
                  <a:lnTo>
                    <a:pt x="2539" y="2622"/>
                  </a:lnTo>
                  <a:lnTo>
                    <a:pt x="2515" y="2643"/>
                  </a:lnTo>
                  <a:lnTo>
                    <a:pt x="2491" y="2663"/>
                  </a:lnTo>
                  <a:lnTo>
                    <a:pt x="2465" y="2681"/>
                  </a:lnTo>
                  <a:lnTo>
                    <a:pt x="2435" y="2696"/>
                  </a:lnTo>
                  <a:lnTo>
                    <a:pt x="2449" y="2719"/>
                  </a:lnTo>
                  <a:lnTo>
                    <a:pt x="2465" y="2739"/>
                  </a:lnTo>
                  <a:lnTo>
                    <a:pt x="2482" y="2759"/>
                  </a:lnTo>
                  <a:lnTo>
                    <a:pt x="2498" y="2778"/>
                  </a:lnTo>
                  <a:lnTo>
                    <a:pt x="2514" y="2798"/>
                  </a:lnTo>
                  <a:lnTo>
                    <a:pt x="2528" y="2821"/>
                  </a:lnTo>
                  <a:lnTo>
                    <a:pt x="2539" y="2845"/>
                  </a:lnTo>
                  <a:lnTo>
                    <a:pt x="2503" y="2870"/>
                  </a:lnTo>
                  <a:lnTo>
                    <a:pt x="2467" y="2896"/>
                  </a:lnTo>
                  <a:lnTo>
                    <a:pt x="2430" y="2920"/>
                  </a:lnTo>
                  <a:lnTo>
                    <a:pt x="2392" y="2943"/>
                  </a:lnTo>
                  <a:lnTo>
                    <a:pt x="2353" y="2965"/>
                  </a:lnTo>
                  <a:lnTo>
                    <a:pt x="2309" y="2983"/>
                  </a:lnTo>
                  <a:lnTo>
                    <a:pt x="2299" y="2950"/>
                  </a:lnTo>
                  <a:lnTo>
                    <a:pt x="2285" y="2921"/>
                  </a:lnTo>
                  <a:lnTo>
                    <a:pt x="2269" y="2892"/>
                  </a:lnTo>
                  <a:lnTo>
                    <a:pt x="2254" y="2864"/>
                  </a:lnTo>
                  <a:lnTo>
                    <a:pt x="2240" y="2834"/>
                  </a:lnTo>
                  <a:lnTo>
                    <a:pt x="2209" y="2844"/>
                  </a:lnTo>
                  <a:lnTo>
                    <a:pt x="2180" y="2857"/>
                  </a:lnTo>
                  <a:lnTo>
                    <a:pt x="2153" y="2870"/>
                  </a:lnTo>
                  <a:lnTo>
                    <a:pt x="2126" y="2884"/>
                  </a:lnTo>
                  <a:lnTo>
                    <a:pt x="2097" y="2896"/>
                  </a:lnTo>
                  <a:lnTo>
                    <a:pt x="2067" y="2907"/>
                  </a:lnTo>
                  <a:lnTo>
                    <a:pt x="2034" y="2915"/>
                  </a:lnTo>
                  <a:lnTo>
                    <a:pt x="2038" y="2942"/>
                  </a:lnTo>
                  <a:lnTo>
                    <a:pt x="2044" y="2966"/>
                  </a:lnTo>
                  <a:lnTo>
                    <a:pt x="2053" y="2990"/>
                  </a:lnTo>
                  <a:lnTo>
                    <a:pt x="2061" y="3012"/>
                  </a:lnTo>
                  <a:lnTo>
                    <a:pt x="2070" y="3035"/>
                  </a:lnTo>
                  <a:lnTo>
                    <a:pt x="2076" y="3059"/>
                  </a:lnTo>
                  <a:lnTo>
                    <a:pt x="2080" y="3087"/>
                  </a:lnTo>
                  <a:lnTo>
                    <a:pt x="2040" y="3097"/>
                  </a:lnTo>
                  <a:lnTo>
                    <a:pt x="1999" y="3109"/>
                  </a:lnTo>
                  <a:lnTo>
                    <a:pt x="1959" y="3120"/>
                  </a:lnTo>
                  <a:lnTo>
                    <a:pt x="1916" y="3130"/>
                  </a:lnTo>
                  <a:lnTo>
                    <a:pt x="1873" y="3138"/>
                  </a:lnTo>
                  <a:lnTo>
                    <a:pt x="1827" y="3144"/>
                  </a:lnTo>
                  <a:lnTo>
                    <a:pt x="1817" y="3108"/>
                  </a:lnTo>
                  <a:lnTo>
                    <a:pt x="1811" y="3069"/>
                  </a:lnTo>
                  <a:lnTo>
                    <a:pt x="1806" y="3026"/>
                  </a:lnTo>
                  <a:lnTo>
                    <a:pt x="1804" y="2983"/>
                  </a:lnTo>
                  <a:lnTo>
                    <a:pt x="1773" y="2982"/>
                  </a:lnTo>
                  <a:lnTo>
                    <a:pt x="1743" y="2983"/>
                  </a:lnTo>
                  <a:lnTo>
                    <a:pt x="1716" y="2985"/>
                  </a:lnTo>
                  <a:lnTo>
                    <a:pt x="1689" y="2988"/>
                  </a:lnTo>
                  <a:lnTo>
                    <a:pt x="1663" y="2993"/>
                  </a:lnTo>
                  <a:lnTo>
                    <a:pt x="1635" y="2995"/>
                  </a:lnTo>
                  <a:lnTo>
                    <a:pt x="1606" y="2996"/>
                  </a:lnTo>
                  <a:lnTo>
                    <a:pt x="1575" y="2995"/>
                  </a:lnTo>
                  <a:lnTo>
                    <a:pt x="1573" y="3017"/>
                  </a:lnTo>
                  <a:lnTo>
                    <a:pt x="1574" y="3040"/>
                  </a:lnTo>
                  <a:lnTo>
                    <a:pt x="1574" y="3063"/>
                  </a:lnTo>
                  <a:lnTo>
                    <a:pt x="1575" y="3088"/>
                  </a:lnTo>
                  <a:lnTo>
                    <a:pt x="1575" y="3111"/>
                  </a:lnTo>
                  <a:lnTo>
                    <a:pt x="1574" y="3132"/>
                  </a:lnTo>
                  <a:lnTo>
                    <a:pt x="1570" y="3151"/>
                  </a:lnTo>
                  <a:lnTo>
                    <a:pt x="1562" y="3167"/>
                  </a:lnTo>
                  <a:lnTo>
                    <a:pt x="1510" y="3165"/>
                  </a:lnTo>
                  <a:lnTo>
                    <a:pt x="1459" y="3159"/>
                  </a:lnTo>
                  <a:lnTo>
                    <a:pt x="1410" y="3153"/>
                  </a:lnTo>
                  <a:lnTo>
                    <a:pt x="1361" y="3148"/>
                  </a:lnTo>
                  <a:lnTo>
                    <a:pt x="1310" y="3144"/>
                  </a:lnTo>
                  <a:lnTo>
                    <a:pt x="1311" y="3108"/>
                  </a:lnTo>
                  <a:lnTo>
                    <a:pt x="1315" y="3075"/>
                  </a:lnTo>
                  <a:lnTo>
                    <a:pt x="1321" y="3044"/>
                  </a:lnTo>
                  <a:lnTo>
                    <a:pt x="1327" y="3014"/>
                  </a:lnTo>
                  <a:lnTo>
                    <a:pt x="1333" y="2983"/>
                  </a:lnTo>
                  <a:lnTo>
                    <a:pt x="1313" y="2973"/>
                  </a:lnTo>
                  <a:lnTo>
                    <a:pt x="1291" y="2964"/>
                  </a:lnTo>
                  <a:lnTo>
                    <a:pt x="1267" y="2959"/>
                  </a:lnTo>
                  <a:lnTo>
                    <a:pt x="1240" y="2954"/>
                  </a:lnTo>
                  <a:lnTo>
                    <a:pt x="1215" y="2948"/>
                  </a:lnTo>
                  <a:lnTo>
                    <a:pt x="1191" y="2942"/>
                  </a:lnTo>
                  <a:lnTo>
                    <a:pt x="1166" y="2936"/>
                  </a:lnTo>
                  <a:lnTo>
                    <a:pt x="1145" y="2926"/>
                  </a:lnTo>
                  <a:lnTo>
                    <a:pt x="1127" y="2915"/>
                  </a:lnTo>
                  <a:lnTo>
                    <a:pt x="1113" y="2930"/>
                  </a:lnTo>
                  <a:lnTo>
                    <a:pt x="1103" y="2948"/>
                  </a:lnTo>
                  <a:lnTo>
                    <a:pt x="1094" y="2968"/>
                  </a:lnTo>
                  <a:lnTo>
                    <a:pt x="1087" y="2990"/>
                  </a:lnTo>
                  <a:lnTo>
                    <a:pt x="1080" y="3012"/>
                  </a:lnTo>
                  <a:lnTo>
                    <a:pt x="1073" y="3034"/>
                  </a:lnTo>
                  <a:lnTo>
                    <a:pt x="1066" y="3055"/>
                  </a:lnTo>
                  <a:lnTo>
                    <a:pt x="1057" y="3075"/>
                  </a:lnTo>
                  <a:lnTo>
                    <a:pt x="1007" y="3057"/>
                  </a:lnTo>
                  <a:lnTo>
                    <a:pt x="958" y="3037"/>
                  </a:lnTo>
                  <a:lnTo>
                    <a:pt x="911" y="3015"/>
                  </a:lnTo>
                  <a:lnTo>
                    <a:pt x="863" y="2993"/>
                  </a:lnTo>
                  <a:lnTo>
                    <a:pt x="816" y="2972"/>
                  </a:lnTo>
                  <a:lnTo>
                    <a:pt x="824" y="2946"/>
                  </a:lnTo>
                  <a:lnTo>
                    <a:pt x="836" y="2923"/>
                  </a:lnTo>
                  <a:lnTo>
                    <a:pt x="849" y="2901"/>
                  </a:lnTo>
                  <a:lnTo>
                    <a:pt x="862" y="2880"/>
                  </a:lnTo>
                  <a:lnTo>
                    <a:pt x="875" y="2858"/>
                  </a:lnTo>
                  <a:lnTo>
                    <a:pt x="885" y="2834"/>
                  </a:lnTo>
                  <a:lnTo>
                    <a:pt x="873" y="2815"/>
                  </a:lnTo>
                  <a:lnTo>
                    <a:pt x="858" y="2798"/>
                  </a:lnTo>
                  <a:lnTo>
                    <a:pt x="841" y="2785"/>
                  </a:lnTo>
                  <a:lnTo>
                    <a:pt x="822" y="2773"/>
                  </a:lnTo>
                  <a:lnTo>
                    <a:pt x="802" y="2762"/>
                  </a:lnTo>
                  <a:lnTo>
                    <a:pt x="782" y="2751"/>
                  </a:lnTo>
                  <a:lnTo>
                    <a:pt x="763" y="2739"/>
                  </a:lnTo>
                  <a:lnTo>
                    <a:pt x="744" y="2728"/>
                  </a:lnTo>
                  <a:lnTo>
                    <a:pt x="727" y="2713"/>
                  </a:lnTo>
                  <a:lnTo>
                    <a:pt x="713" y="2696"/>
                  </a:lnTo>
                  <a:lnTo>
                    <a:pt x="688" y="2717"/>
                  </a:lnTo>
                  <a:lnTo>
                    <a:pt x="666" y="2742"/>
                  </a:lnTo>
                  <a:lnTo>
                    <a:pt x="645" y="2767"/>
                  </a:lnTo>
                  <a:lnTo>
                    <a:pt x="627" y="2794"/>
                  </a:lnTo>
                  <a:lnTo>
                    <a:pt x="610" y="2822"/>
                  </a:lnTo>
                  <a:lnTo>
                    <a:pt x="556" y="2784"/>
                  </a:lnTo>
                  <a:lnTo>
                    <a:pt x="506" y="2743"/>
                  </a:lnTo>
                  <a:lnTo>
                    <a:pt x="458" y="2698"/>
                  </a:lnTo>
                  <a:lnTo>
                    <a:pt x="414" y="2651"/>
                  </a:lnTo>
                  <a:lnTo>
                    <a:pt x="427" y="2631"/>
                  </a:lnTo>
                  <a:lnTo>
                    <a:pt x="442" y="2612"/>
                  </a:lnTo>
                  <a:lnTo>
                    <a:pt x="458" y="2596"/>
                  </a:lnTo>
                  <a:lnTo>
                    <a:pt x="476" y="2581"/>
                  </a:lnTo>
                  <a:lnTo>
                    <a:pt x="494" y="2566"/>
                  </a:lnTo>
                  <a:lnTo>
                    <a:pt x="512" y="2552"/>
                  </a:lnTo>
                  <a:lnTo>
                    <a:pt x="529" y="2536"/>
                  </a:lnTo>
                  <a:lnTo>
                    <a:pt x="500" y="2501"/>
                  </a:lnTo>
                  <a:lnTo>
                    <a:pt x="471" y="2465"/>
                  </a:lnTo>
                  <a:lnTo>
                    <a:pt x="443" y="2429"/>
                  </a:lnTo>
                  <a:lnTo>
                    <a:pt x="415" y="2392"/>
                  </a:lnTo>
                  <a:lnTo>
                    <a:pt x="391" y="2352"/>
                  </a:lnTo>
                  <a:lnTo>
                    <a:pt x="371" y="2365"/>
                  </a:lnTo>
                  <a:lnTo>
                    <a:pt x="352" y="2377"/>
                  </a:lnTo>
                  <a:lnTo>
                    <a:pt x="333" y="2392"/>
                  </a:lnTo>
                  <a:lnTo>
                    <a:pt x="313" y="2405"/>
                  </a:lnTo>
                  <a:lnTo>
                    <a:pt x="292" y="2416"/>
                  </a:lnTo>
                  <a:lnTo>
                    <a:pt x="268" y="2426"/>
                  </a:lnTo>
                  <a:lnTo>
                    <a:pt x="242" y="2432"/>
                  </a:lnTo>
                  <a:lnTo>
                    <a:pt x="213" y="2377"/>
                  </a:lnTo>
                  <a:lnTo>
                    <a:pt x="184" y="2325"/>
                  </a:lnTo>
                  <a:lnTo>
                    <a:pt x="154" y="2270"/>
                  </a:lnTo>
                  <a:lnTo>
                    <a:pt x="127" y="2215"/>
                  </a:lnTo>
                  <a:lnTo>
                    <a:pt x="152" y="2196"/>
                  </a:lnTo>
                  <a:lnTo>
                    <a:pt x="181" y="2181"/>
                  </a:lnTo>
                  <a:lnTo>
                    <a:pt x="211" y="2168"/>
                  </a:lnTo>
                  <a:lnTo>
                    <a:pt x="244" y="2157"/>
                  </a:lnTo>
                  <a:lnTo>
                    <a:pt x="277" y="2146"/>
                  </a:lnTo>
                  <a:lnTo>
                    <a:pt x="262" y="2112"/>
                  </a:lnTo>
                  <a:lnTo>
                    <a:pt x="248" y="2079"/>
                  </a:lnTo>
                  <a:lnTo>
                    <a:pt x="234" y="2044"/>
                  </a:lnTo>
                  <a:lnTo>
                    <a:pt x="223" y="2007"/>
                  </a:lnTo>
                  <a:lnTo>
                    <a:pt x="214" y="1969"/>
                  </a:lnTo>
                  <a:lnTo>
                    <a:pt x="208" y="1928"/>
                  </a:lnTo>
                  <a:lnTo>
                    <a:pt x="178" y="1932"/>
                  </a:lnTo>
                  <a:lnTo>
                    <a:pt x="152" y="1937"/>
                  </a:lnTo>
                  <a:lnTo>
                    <a:pt x="127" y="1945"/>
                  </a:lnTo>
                  <a:lnTo>
                    <a:pt x="101" y="1952"/>
                  </a:lnTo>
                  <a:lnTo>
                    <a:pt x="75" y="1958"/>
                  </a:lnTo>
                  <a:lnTo>
                    <a:pt x="46" y="1962"/>
                  </a:lnTo>
                  <a:lnTo>
                    <a:pt x="39" y="1936"/>
                  </a:lnTo>
                  <a:lnTo>
                    <a:pt x="32" y="1908"/>
                  </a:lnTo>
                  <a:lnTo>
                    <a:pt x="25" y="1877"/>
                  </a:lnTo>
                  <a:lnTo>
                    <a:pt x="19" y="1845"/>
                  </a:lnTo>
                  <a:lnTo>
                    <a:pt x="14" y="1813"/>
                  </a:lnTo>
                  <a:lnTo>
                    <a:pt x="11" y="1781"/>
                  </a:lnTo>
                  <a:lnTo>
                    <a:pt x="8" y="1751"/>
                  </a:lnTo>
                  <a:lnTo>
                    <a:pt x="9" y="1723"/>
                  </a:lnTo>
                  <a:lnTo>
                    <a:pt x="12" y="1699"/>
                  </a:lnTo>
                  <a:lnTo>
                    <a:pt x="39" y="1699"/>
                  </a:lnTo>
                  <a:lnTo>
                    <a:pt x="67" y="1699"/>
                  </a:lnTo>
                  <a:lnTo>
                    <a:pt x="93" y="1698"/>
                  </a:lnTo>
                  <a:lnTo>
                    <a:pt x="118" y="1697"/>
                  </a:lnTo>
                  <a:lnTo>
                    <a:pt x="142" y="1692"/>
                  </a:lnTo>
                  <a:lnTo>
                    <a:pt x="162" y="1686"/>
                  </a:lnTo>
                  <a:lnTo>
                    <a:pt x="162" y="1457"/>
                  </a:lnTo>
                  <a:lnTo>
                    <a:pt x="131" y="1458"/>
                  </a:lnTo>
                  <a:lnTo>
                    <a:pt x="103" y="1458"/>
                  </a:lnTo>
                  <a:lnTo>
                    <a:pt x="77" y="1456"/>
                  </a:lnTo>
                  <a:lnTo>
                    <a:pt x="52" y="1453"/>
                  </a:lnTo>
                  <a:lnTo>
                    <a:pt x="26" y="1449"/>
                  </a:lnTo>
                  <a:lnTo>
                    <a:pt x="0" y="1446"/>
                  </a:lnTo>
                  <a:lnTo>
                    <a:pt x="11" y="1396"/>
                  </a:lnTo>
                  <a:lnTo>
                    <a:pt x="18" y="1344"/>
                  </a:lnTo>
                  <a:lnTo>
                    <a:pt x="26" y="1292"/>
                  </a:lnTo>
                  <a:lnTo>
                    <a:pt x="36" y="1242"/>
                  </a:lnTo>
                  <a:lnTo>
                    <a:pt x="46" y="1194"/>
                  </a:lnTo>
                  <a:lnTo>
                    <a:pt x="69" y="1193"/>
                  </a:lnTo>
                  <a:lnTo>
                    <a:pt x="89" y="1195"/>
                  </a:lnTo>
                  <a:lnTo>
                    <a:pt x="106" y="1198"/>
                  </a:lnTo>
                  <a:lnTo>
                    <a:pt x="122" y="1204"/>
                  </a:lnTo>
                  <a:lnTo>
                    <a:pt x="139" y="1209"/>
                  </a:lnTo>
                  <a:lnTo>
                    <a:pt x="156" y="1213"/>
                  </a:lnTo>
                  <a:lnTo>
                    <a:pt x="174" y="1215"/>
                  </a:lnTo>
                  <a:lnTo>
                    <a:pt x="195" y="1216"/>
                  </a:lnTo>
                  <a:lnTo>
                    <a:pt x="208" y="1194"/>
                  </a:lnTo>
                  <a:lnTo>
                    <a:pt x="219" y="1170"/>
                  </a:lnTo>
                  <a:lnTo>
                    <a:pt x="227" y="1144"/>
                  </a:lnTo>
                  <a:lnTo>
                    <a:pt x="234" y="1117"/>
                  </a:lnTo>
                  <a:lnTo>
                    <a:pt x="242" y="1091"/>
                  </a:lnTo>
                  <a:lnTo>
                    <a:pt x="251" y="1065"/>
                  </a:lnTo>
                  <a:lnTo>
                    <a:pt x="262" y="1042"/>
                  </a:lnTo>
                  <a:lnTo>
                    <a:pt x="277" y="1021"/>
                  </a:lnTo>
                  <a:lnTo>
                    <a:pt x="262" y="1005"/>
                  </a:lnTo>
                  <a:lnTo>
                    <a:pt x="245" y="994"/>
                  </a:lnTo>
                  <a:lnTo>
                    <a:pt x="226" y="983"/>
                  </a:lnTo>
                  <a:lnTo>
                    <a:pt x="204" y="975"/>
                  </a:lnTo>
                  <a:lnTo>
                    <a:pt x="183" y="967"/>
                  </a:lnTo>
                  <a:lnTo>
                    <a:pt x="161" y="960"/>
                  </a:lnTo>
                  <a:lnTo>
                    <a:pt x="138" y="953"/>
                  </a:lnTo>
                  <a:lnTo>
                    <a:pt x="146" y="920"/>
                  </a:lnTo>
                  <a:lnTo>
                    <a:pt x="156" y="891"/>
                  </a:lnTo>
                  <a:lnTo>
                    <a:pt x="169" y="864"/>
                  </a:lnTo>
                  <a:lnTo>
                    <a:pt x="183" y="839"/>
                  </a:lnTo>
                  <a:lnTo>
                    <a:pt x="199" y="814"/>
                  </a:lnTo>
                  <a:lnTo>
                    <a:pt x="213" y="790"/>
                  </a:lnTo>
                  <a:lnTo>
                    <a:pt x="228" y="765"/>
                  </a:lnTo>
                  <a:lnTo>
                    <a:pt x="241" y="739"/>
                  </a:lnTo>
                  <a:lnTo>
                    <a:pt x="253" y="711"/>
                  </a:lnTo>
                  <a:lnTo>
                    <a:pt x="277" y="723"/>
                  </a:lnTo>
                  <a:lnTo>
                    <a:pt x="300" y="738"/>
                  </a:lnTo>
                  <a:lnTo>
                    <a:pt x="321" y="753"/>
                  </a:lnTo>
                  <a:lnTo>
                    <a:pt x="343" y="767"/>
                  </a:lnTo>
                  <a:lnTo>
                    <a:pt x="367" y="780"/>
                  </a:lnTo>
                  <a:lnTo>
                    <a:pt x="391" y="792"/>
                  </a:lnTo>
                  <a:lnTo>
                    <a:pt x="436" y="732"/>
                  </a:lnTo>
                  <a:lnTo>
                    <a:pt x="482" y="675"/>
                  </a:lnTo>
                  <a:lnTo>
                    <a:pt x="529" y="620"/>
                  </a:lnTo>
                  <a:lnTo>
                    <a:pt x="518" y="601"/>
                  </a:lnTo>
                  <a:lnTo>
                    <a:pt x="504" y="586"/>
                  </a:lnTo>
                  <a:lnTo>
                    <a:pt x="487" y="573"/>
                  </a:lnTo>
                  <a:lnTo>
                    <a:pt x="470" y="560"/>
                  </a:lnTo>
                  <a:lnTo>
                    <a:pt x="454" y="547"/>
                  </a:lnTo>
                  <a:lnTo>
                    <a:pt x="438" y="532"/>
                  </a:lnTo>
                  <a:lnTo>
                    <a:pt x="426" y="517"/>
                  </a:lnTo>
                  <a:lnTo>
                    <a:pt x="440" y="490"/>
                  </a:lnTo>
                  <a:lnTo>
                    <a:pt x="458" y="468"/>
                  </a:lnTo>
                  <a:lnTo>
                    <a:pt x="479" y="447"/>
                  </a:lnTo>
                  <a:lnTo>
                    <a:pt x="501" y="428"/>
                  </a:lnTo>
                  <a:lnTo>
                    <a:pt x="523" y="409"/>
                  </a:lnTo>
                  <a:lnTo>
                    <a:pt x="546" y="391"/>
                  </a:lnTo>
                  <a:lnTo>
                    <a:pt x="568" y="373"/>
                  </a:lnTo>
                  <a:lnTo>
                    <a:pt x="589" y="353"/>
                  </a:lnTo>
                  <a:lnTo>
                    <a:pt x="610" y="332"/>
                  </a:lnTo>
                  <a:lnTo>
                    <a:pt x="629" y="348"/>
                  </a:lnTo>
                  <a:lnTo>
                    <a:pt x="645" y="366"/>
                  </a:lnTo>
                  <a:lnTo>
                    <a:pt x="660" y="386"/>
                  </a:lnTo>
                  <a:lnTo>
                    <a:pt x="674" y="407"/>
                  </a:lnTo>
                  <a:lnTo>
                    <a:pt x="688" y="427"/>
                  </a:lnTo>
                  <a:lnTo>
                    <a:pt x="701" y="447"/>
                  </a:lnTo>
                  <a:lnTo>
                    <a:pt x="733" y="434"/>
                  </a:lnTo>
                  <a:lnTo>
                    <a:pt x="762" y="418"/>
                  </a:lnTo>
                  <a:lnTo>
                    <a:pt x="788" y="401"/>
                  </a:lnTo>
                  <a:lnTo>
                    <a:pt x="813" y="382"/>
                  </a:lnTo>
                  <a:lnTo>
                    <a:pt x="840" y="364"/>
                  </a:lnTo>
                  <a:lnTo>
                    <a:pt x="867" y="347"/>
                  </a:lnTo>
                  <a:lnTo>
                    <a:pt x="897" y="332"/>
                  </a:lnTo>
                  <a:lnTo>
                    <a:pt x="888" y="309"/>
                  </a:lnTo>
                  <a:lnTo>
                    <a:pt x="879" y="285"/>
                  </a:lnTo>
                  <a:lnTo>
                    <a:pt x="869" y="262"/>
                  </a:lnTo>
                  <a:lnTo>
                    <a:pt x="858" y="241"/>
                  </a:lnTo>
                  <a:lnTo>
                    <a:pt x="844" y="222"/>
                  </a:lnTo>
                  <a:lnTo>
                    <a:pt x="828" y="206"/>
                  </a:lnTo>
                  <a:lnTo>
                    <a:pt x="862" y="179"/>
                  </a:lnTo>
                  <a:lnTo>
                    <a:pt x="900" y="156"/>
                  </a:lnTo>
                  <a:lnTo>
                    <a:pt x="941" y="136"/>
                  </a:lnTo>
                  <a:lnTo>
                    <a:pt x="985" y="119"/>
                  </a:lnTo>
                  <a:lnTo>
                    <a:pt x="1031" y="104"/>
                  </a:lnTo>
                  <a:lnTo>
                    <a:pt x="1081" y="91"/>
                  </a:lnTo>
                  <a:lnTo>
                    <a:pt x="1083" y="114"/>
                  </a:lnTo>
                  <a:lnTo>
                    <a:pt x="1087" y="133"/>
                  </a:lnTo>
                  <a:lnTo>
                    <a:pt x="1094" y="151"/>
                  </a:lnTo>
                  <a:lnTo>
                    <a:pt x="1102" y="169"/>
                  </a:lnTo>
                  <a:lnTo>
                    <a:pt x="1108" y="187"/>
                  </a:lnTo>
                  <a:lnTo>
                    <a:pt x="1113" y="206"/>
                  </a:lnTo>
                  <a:lnTo>
                    <a:pt x="1116" y="230"/>
                  </a:lnTo>
                  <a:lnTo>
                    <a:pt x="1146" y="226"/>
                  </a:lnTo>
                  <a:lnTo>
                    <a:pt x="1175" y="220"/>
                  </a:lnTo>
                  <a:lnTo>
                    <a:pt x="1201" y="213"/>
                  </a:lnTo>
                  <a:lnTo>
                    <a:pt x="1228" y="204"/>
                  </a:lnTo>
                  <a:lnTo>
                    <a:pt x="1254" y="196"/>
                  </a:lnTo>
                  <a:lnTo>
                    <a:pt x="1281" y="189"/>
                  </a:lnTo>
                  <a:lnTo>
                    <a:pt x="1312" y="185"/>
                  </a:lnTo>
                  <a:lnTo>
                    <a:pt x="1345" y="183"/>
                  </a:lnTo>
                  <a:lnTo>
                    <a:pt x="1343" y="156"/>
                  </a:lnTo>
                  <a:lnTo>
                    <a:pt x="1338" y="129"/>
                  </a:lnTo>
                  <a:lnTo>
                    <a:pt x="1333" y="104"/>
                  </a:lnTo>
                  <a:lnTo>
                    <a:pt x="1328" y="78"/>
                  </a:lnTo>
                  <a:lnTo>
                    <a:pt x="1324" y="51"/>
                  </a:lnTo>
                  <a:lnTo>
                    <a:pt x="1322" y="23"/>
                  </a:lnTo>
                  <a:lnTo>
                    <a:pt x="1353" y="21"/>
                  </a:lnTo>
                  <a:lnTo>
                    <a:pt x="1387" y="16"/>
                  </a:lnTo>
                  <a:lnTo>
                    <a:pt x="1421" y="12"/>
                  </a:lnTo>
                  <a:lnTo>
                    <a:pt x="1456" y="7"/>
                  </a:lnTo>
                  <a:lnTo>
                    <a:pt x="1490" y="3"/>
                  </a:lnTo>
                  <a:lnTo>
                    <a:pt x="1524" y="0"/>
                  </a:lnTo>
                  <a:close/>
                </a:path>
              </a:pathLst>
            </a:custGeom>
            <a:solidFill>
              <a:schemeClr val="bg1">
                <a:lumMod val="85000"/>
              </a:schemeClr>
            </a:solidFill>
            <a:ln>
              <a:noFill/>
              <a:headEnd/>
              <a:tailEnd/>
            </a:ln>
            <a:effectLst/>
          </p:spPr>
          <p:style>
            <a:lnRef idx="1">
              <a:schemeClr val="accent2"/>
            </a:lnRef>
            <a:fillRef idx="3">
              <a:schemeClr val="accent2"/>
            </a:fillRef>
            <a:effectRef idx="2">
              <a:schemeClr val="accent2"/>
            </a:effectRef>
            <a:fontRef idx="minor">
              <a:schemeClr val="lt1"/>
            </a:fontRef>
          </p:style>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8" name="Oval 67"/>
            <p:cNvSpPr/>
            <p:nvPr/>
          </p:nvSpPr>
          <p:spPr>
            <a:xfrm>
              <a:off x="2137150" y="3695086"/>
              <a:ext cx="506737" cy="585964"/>
            </a:xfrm>
            <a:prstGeom prst="ellipse">
              <a:avLst/>
            </a:prstGeom>
            <a:solidFill>
              <a:schemeClr val="bg1"/>
            </a:solidFill>
            <a:ln>
              <a:noFill/>
            </a:ln>
            <a:effectLst>
              <a:innerShdw blurRad="63500" dist="50800" dir="13500000">
                <a:schemeClr val="bg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086" name="Group 1085"/>
          <p:cNvGrpSpPr/>
          <p:nvPr/>
        </p:nvGrpSpPr>
        <p:grpSpPr>
          <a:xfrm>
            <a:off x="8303777" y="2390271"/>
            <a:ext cx="485668" cy="411268"/>
            <a:chOff x="-2108200" y="2876551"/>
            <a:chExt cx="1700213" cy="1670050"/>
          </a:xfrm>
          <a:solidFill>
            <a:schemeClr val="tx2"/>
          </a:solidFill>
        </p:grpSpPr>
        <p:sp>
          <p:nvSpPr>
            <p:cNvPr id="1081" name="Freeform 79"/>
            <p:cNvSpPr>
              <a:spLocks noEditPoints="1"/>
            </p:cNvSpPr>
            <p:nvPr/>
          </p:nvSpPr>
          <p:spPr bwMode="auto">
            <a:xfrm>
              <a:off x="-2108200" y="3089274"/>
              <a:ext cx="776290" cy="1457327"/>
            </a:xfrm>
            <a:custGeom>
              <a:avLst/>
              <a:gdLst>
                <a:gd name="T0" fmla="*/ 261 w 1957"/>
                <a:gd name="T1" fmla="*/ 178 h 3672"/>
                <a:gd name="T2" fmla="*/ 192 w 1957"/>
                <a:gd name="T3" fmla="*/ 234 h 3672"/>
                <a:gd name="T4" fmla="*/ 171 w 1957"/>
                <a:gd name="T5" fmla="*/ 324 h 3672"/>
                <a:gd name="T6" fmla="*/ 331 w 1957"/>
                <a:gd name="T7" fmla="*/ 1449 h 3672"/>
                <a:gd name="T8" fmla="*/ 442 w 1957"/>
                <a:gd name="T9" fmla="*/ 1742 h 3672"/>
                <a:gd name="T10" fmla="*/ 1110 w 1957"/>
                <a:gd name="T11" fmla="*/ 2888 h 3672"/>
                <a:gd name="T12" fmla="*/ 1173 w 1957"/>
                <a:gd name="T13" fmla="*/ 3049 h 3672"/>
                <a:gd name="T14" fmla="*/ 1289 w 1957"/>
                <a:gd name="T15" fmla="*/ 3447 h 3672"/>
                <a:gd name="T16" fmla="*/ 1348 w 1957"/>
                <a:gd name="T17" fmla="*/ 3484 h 3672"/>
                <a:gd name="T18" fmla="*/ 1416 w 1957"/>
                <a:gd name="T19" fmla="*/ 3499 h 3672"/>
                <a:gd name="T20" fmla="*/ 1654 w 1957"/>
                <a:gd name="T21" fmla="*/ 3501 h 3672"/>
                <a:gd name="T22" fmla="*/ 1731 w 1957"/>
                <a:gd name="T23" fmla="*/ 3477 h 3672"/>
                <a:gd name="T24" fmla="*/ 1779 w 1957"/>
                <a:gd name="T25" fmla="*/ 3416 h 3672"/>
                <a:gd name="T26" fmla="*/ 1780 w 1957"/>
                <a:gd name="T27" fmla="*/ 3326 h 3672"/>
                <a:gd name="T28" fmla="*/ 1543 w 1957"/>
                <a:gd name="T29" fmla="*/ 2482 h 3672"/>
                <a:gd name="T30" fmla="*/ 919 w 1957"/>
                <a:gd name="T31" fmla="*/ 1449 h 3672"/>
                <a:gd name="T32" fmla="*/ 854 w 1957"/>
                <a:gd name="T33" fmla="*/ 1404 h 3672"/>
                <a:gd name="T34" fmla="*/ 774 w 1957"/>
                <a:gd name="T35" fmla="*/ 1401 h 3672"/>
                <a:gd name="T36" fmla="*/ 704 w 1957"/>
                <a:gd name="T37" fmla="*/ 1450 h 3672"/>
                <a:gd name="T38" fmla="*/ 677 w 1957"/>
                <a:gd name="T39" fmla="*/ 1530 h 3672"/>
                <a:gd name="T40" fmla="*/ 691 w 1957"/>
                <a:gd name="T41" fmla="*/ 1592 h 3672"/>
                <a:gd name="T42" fmla="*/ 945 w 1957"/>
                <a:gd name="T43" fmla="*/ 2035 h 3672"/>
                <a:gd name="T44" fmla="*/ 921 w 1957"/>
                <a:gd name="T45" fmla="*/ 2095 h 3672"/>
                <a:gd name="T46" fmla="*/ 860 w 1957"/>
                <a:gd name="T47" fmla="*/ 2122 h 3672"/>
                <a:gd name="T48" fmla="*/ 800 w 1957"/>
                <a:gd name="T49" fmla="*/ 2098 h 3672"/>
                <a:gd name="T50" fmla="*/ 542 w 1957"/>
                <a:gd name="T51" fmla="*/ 1675 h 3672"/>
                <a:gd name="T52" fmla="*/ 538 w 1957"/>
                <a:gd name="T53" fmla="*/ 1666 h 3672"/>
                <a:gd name="T54" fmla="*/ 533 w 1957"/>
                <a:gd name="T55" fmla="*/ 1656 h 3672"/>
                <a:gd name="T56" fmla="*/ 507 w 1957"/>
                <a:gd name="T57" fmla="*/ 1517 h 3672"/>
                <a:gd name="T58" fmla="*/ 543 w 1957"/>
                <a:gd name="T59" fmla="*/ 1385 h 3672"/>
                <a:gd name="T60" fmla="*/ 436 w 1957"/>
                <a:gd name="T61" fmla="*/ 260 h 3672"/>
                <a:gd name="T62" fmla="*/ 381 w 1957"/>
                <a:gd name="T63" fmla="*/ 191 h 3672"/>
                <a:gd name="T64" fmla="*/ 317 w 1957"/>
                <a:gd name="T65" fmla="*/ 0 h 3672"/>
                <a:gd name="T66" fmla="*/ 444 w 1957"/>
                <a:gd name="T67" fmla="*/ 31 h 3672"/>
                <a:gd name="T68" fmla="*/ 544 w 1957"/>
                <a:gd name="T69" fmla="*/ 110 h 3672"/>
                <a:gd name="T70" fmla="*/ 605 w 1957"/>
                <a:gd name="T71" fmla="*/ 226 h 3672"/>
                <a:gd name="T72" fmla="*/ 772 w 1957"/>
                <a:gd name="T73" fmla="*/ 1228 h 3672"/>
                <a:gd name="T74" fmla="*/ 907 w 1957"/>
                <a:gd name="T75" fmla="*/ 1241 h 3672"/>
                <a:gd name="T76" fmla="*/ 1010 w 1957"/>
                <a:gd name="T77" fmla="*/ 1298 h 3672"/>
                <a:gd name="T78" fmla="*/ 1084 w 1957"/>
                <a:gd name="T79" fmla="*/ 1392 h 3672"/>
                <a:gd name="T80" fmla="*/ 1730 w 1957"/>
                <a:gd name="T81" fmla="*/ 2473 h 3672"/>
                <a:gd name="T82" fmla="*/ 1800 w 1957"/>
                <a:gd name="T83" fmla="*/ 2638 h 3672"/>
                <a:gd name="T84" fmla="*/ 1957 w 1957"/>
                <a:gd name="T85" fmla="*/ 3353 h 3672"/>
                <a:gd name="T86" fmla="*/ 1940 w 1957"/>
                <a:gd name="T87" fmla="*/ 3473 h 3672"/>
                <a:gd name="T88" fmla="*/ 1877 w 1957"/>
                <a:gd name="T89" fmla="*/ 3575 h 3672"/>
                <a:gd name="T90" fmla="*/ 1775 w 1957"/>
                <a:gd name="T91" fmla="*/ 3647 h 3672"/>
                <a:gd name="T92" fmla="*/ 1654 w 1957"/>
                <a:gd name="T93" fmla="*/ 3672 h 3672"/>
                <a:gd name="T94" fmla="*/ 1353 w 1957"/>
                <a:gd name="T95" fmla="*/ 3663 h 3672"/>
                <a:gd name="T96" fmla="*/ 1224 w 1957"/>
                <a:gd name="T97" fmla="*/ 3612 h 3672"/>
                <a:gd name="T98" fmla="*/ 1134 w 1957"/>
                <a:gd name="T99" fmla="*/ 3525 h 3672"/>
                <a:gd name="T100" fmla="*/ 1008 w 1957"/>
                <a:gd name="T101" fmla="*/ 3093 h 3672"/>
                <a:gd name="T102" fmla="*/ 936 w 1957"/>
                <a:gd name="T103" fmla="*/ 2928 h 3672"/>
                <a:gd name="T104" fmla="*/ 288 w 1957"/>
                <a:gd name="T105" fmla="*/ 1818 h 3672"/>
                <a:gd name="T106" fmla="*/ 166 w 1957"/>
                <a:gd name="T107" fmla="*/ 1493 h 3672"/>
                <a:gd name="T108" fmla="*/ 2 w 1957"/>
                <a:gd name="T109" fmla="*/ 344 h 3672"/>
                <a:gd name="T110" fmla="*/ 5 w 1957"/>
                <a:gd name="T111" fmla="*/ 253 h 3672"/>
                <a:gd name="T112" fmla="*/ 53 w 1957"/>
                <a:gd name="T113" fmla="*/ 134 h 3672"/>
                <a:gd name="T114" fmla="*/ 147 w 1957"/>
                <a:gd name="T115" fmla="*/ 45 h 3672"/>
                <a:gd name="T116" fmla="*/ 271 w 1957"/>
                <a:gd name="T117" fmla="*/ 1 h 3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57" h="3672">
                  <a:moveTo>
                    <a:pt x="323" y="170"/>
                  </a:moveTo>
                  <a:lnTo>
                    <a:pt x="292" y="172"/>
                  </a:lnTo>
                  <a:lnTo>
                    <a:pt x="261" y="178"/>
                  </a:lnTo>
                  <a:lnTo>
                    <a:pt x="234" y="192"/>
                  </a:lnTo>
                  <a:lnTo>
                    <a:pt x="210" y="211"/>
                  </a:lnTo>
                  <a:lnTo>
                    <a:pt x="192" y="234"/>
                  </a:lnTo>
                  <a:lnTo>
                    <a:pt x="178" y="261"/>
                  </a:lnTo>
                  <a:lnTo>
                    <a:pt x="171" y="291"/>
                  </a:lnTo>
                  <a:lnTo>
                    <a:pt x="171" y="324"/>
                  </a:lnTo>
                  <a:lnTo>
                    <a:pt x="290" y="1244"/>
                  </a:lnTo>
                  <a:lnTo>
                    <a:pt x="306" y="1348"/>
                  </a:lnTo>
                  <a:lnTo>
                    <a:pt x="331" y="1449"/>
                  </a:lnTo>
                  <a:lnTo>
                    <a:pt x="361" y="1549"/>
                  </a:lnTo>
                  <a:lnTo>
                    <a:pt x="397" y="1647"/>
                  </a:lnTo>
                  <a:lnTo>
                    <a:pt x="442" y="1742"/>
                  </a:lnTo>
                  <a:lnTo>
                    <a:pt x="492" y="1834"/>
                  </a:lnTo>
                  <a:lnTo>
                    <a:pt x="1080" y="2837"/>
                  </a:lnTo>
                  <a:lnTo>
                    <a:pt x="1110" y="2888"/>
                  </a:lnTo>
                  <a:lnTo>
                    <a:pt x="1134" y="2940"/>
                  </a:lnTo>
                  <a:lnTo>
                    <a:pt x="1157" y="2993"/>
                  </a:lnTo>
                  <a:lnTo>
                    <a:pt x="1173" y="3049"/>
                  </a:lnTo>
                  <a:lnTo>
                    <a:pt x="1267" y="3404"/>
                  </a:lnTo>
                  <a:lnTo>
                    <a:pt x="1276" y="3427"/>
                  </a:lnTo>
                  <a:lnTo>
                    <a:pt x="1289" y="3447"/>
                  </a:lnTo>
                  <a:lnTo>
                    <a:pt x="1306" y="3462"/>
                  </a:lnTo>
                  <a:lnTo>
                    <a:pt x="1325" y="3474"/>
                  </a:lnTo>
                  <a:lnTo>
                    <a:pt x="1348" y="3484"/>
                  </a:lnTo>
                  <a:lnTo>
                    <a:pt x="1371" y="3491"/>
                  </a:lnTo>
                  <a:lnTo>
                    <a:pt x="1393" y="3496"/>
                  </a:lnTo>
                  <a:lnTo>
                    <a:pt x="1416" y="3499"/>
                  </a:lnTo>
                  <a:lnTo>
                    <a:pt x="1439" y="3500"/>
                  </a:lnTo>
                  <a:lnTo>
                    <a:pt x="1458" y="3501"/>
                  </a:lnTo>
                  <a:lnTo>
                    <a:pt x="1654" y="3501"/>
                  </a:lnTo>
                  <a:lnTo>
                    <a:pt x="1682" y="3499"/>
                  </a:lnTo>
                  <a:lnTo>
                    <a:pt x="1708" y="3490"/>
                  </a:lnTo>
                  <a:lnTo>
                    <a:pt x="1731" y="3477"/>
                  </a:lnTo>
                  <a:lnTo>
                    <a:pt x="1752" y="3458"/>
                  </a:lnTo>
                  <a:lnTo>
                    <a:pt x="1767" y="3438"/>
                  </a:lnTo>
                  <a:lnTo>
                    <a:pt x="1779" y="3416"/>
                  </a:lnTo>
                  <a:lnTo>
                    <a:pt x="1786" y="3391"/>
                  </a:lnTo>
                  <a:lnTo>
                    <a:pt x="1786" y="3365"/>
                  </a:lnTo>
                  <a:lnTo>
                    <a:pt x="1780" y="3326"/>
                  </a:lnTo>
                  <a:lnTo>
                    <a:pt x="1635" y="2681"/>
                  </a:lnTo>
                  <a:lnTo>
                    <a:pt x="1592" y="2581"/>
                  </a:lnTo>
                  <a:lnTo>
                    <a:pt x="1543" y="2482"/>
                  </a:lnTo>
                  <a:lnTo>
                    <a:pt x="937" y="1478"/>
                  </a:lnTo>
                  <a:lnTo>
                    <a:pt x="933" y="1471"/>
                  </a:lnTo>
                  <a:lnTo>
                    <a:pt x="919" y="1449"/>
                  </a:lnTo>
                  <a:lnTo>
                    <a:pt x="900" y="1430"/>
                  </a:lnTo>
                  <a:lnTo>
                    <a:pt x="878" y="1414"/>
                  </a:lnTo>
                  <a:lnTo>
                    <a:pt x="854" y="1404"/>
                  </a:lnTo>
                  <a:lnTo>
                    <a:pt x="826" y="1397"/>
                  </a:lnTo>
                  <a:lnTo>
                    <a:pt x="800" y="1397"/>
                  </a:lnTo>
                  <a:lnTo>
                    <a:pt x="774" y="1401"/>
                  </a:lnTo>
                  <a:lnTo>
                    <a:pt x="748" y="1411"/>
                  </a:lnTo>
                  <a:lnTo>
                    <a:pt x="724" y="1428"/>
                  </a:lnTo>
                  <a:lnTo>
                    <a:pt x="704" y="1450"/>
                  </a:lnTo>
                  <a:lnTo>
                    <a:pt x="690" y="1474"/>
                  </a:lnTo>
                  <a:lnTo>
                    <a:pt x="681" y="1501"/>
                  </a:lnTo>
                  <a:lnTo>
                    <a:pt x="677" y="1530"/>
                  </a:lnTo>
                  <a:lnTo>
                    <a:pt x="679" y="1558"/>
                  </a:lnTo>
                  <a:lnTo>
                    <a:pt x="689" y="1587"/>
                  </a:lnTo>
                  <a:lnTo>
                    <a:pt x="691" y="1592"/>
                  </a:lnTo>
                  <a:lnTo>
                    <a:pt x="933" y="1992"/>
                  </a:lnTo>
                  <a:lnTo>
                    <a:pt x="942" y="2013"/>
                  </a:lnTo>
                  <a:lnTo>
                    <a:pt x="945" y="2035"/>
                  </a:lnTo>
                  <a:lnTo>
                    <a:pt x="942" y="2057"/>
                  </a:lnTo>
                  <a:lnTo>
                    <a:pt x="934" y="2077"/>
                  </a:lnTo>
                  <a:lnTo>
                    <a:pt x="921" y="2095"/>
                  </a:lnTo>
                  <a:lnTo>
                    <a:pt x="903" y="2109"/>
                  </a:lnTo>
                  <a:lnTo>
                    <a:pt x="882" y="2118"/>
                  </a:lnTo>
                  <a:lnTo>
                    <a:pt x="860" y="2122"/>
                  </a:lnTo>
                  <a:lnTo>
                    <a:pt x="838" y="2120"/>
                  </a:lnTo>
                  <a:lnTo>
                    <a:pt x="819" y="2111"/>
                  </a:lnTo>
                  <a:lnTo>
                    <a:pt x="800" y="2098"/>
                  </a:lnTo>
                  <a:lnTo>
                    <a:pt x="786" y="2081"/>
                  </a:lnTo>
                  <a:lnTo>
                    <a:pt x="543" y="1677"/>
                  </a:lnTo>
                  <a:lnTo>
                    <a:pt x="542" y="1675"/>
                  </a:lnTo>
                  <a:lnTo>
                    <a:pt x="540" y="1673"/>
                  </a:lnTo>
                  <a:lnTo>
                    <a:pt x="539" y="1670"/>
                  </a:lnTo>
                  <a:lnTo>
                    <a:pt x="538" y="1666"/>
                  </a:lnTo>
                  <a:lnTo>
                    <a:pt x="535" y="1662"/>
                  </a:lnTo>
                  <a:lnTo>
                    <a:pt x="534" y="1658"/>
                  </a:lnTo>
                  <a:lnTo>
                    <a:pt x="533" y="1656"/>
                  </a:lnTo>
                  <a:lnTo>
                    <a:pt x="517" y="1610"/>
                  </a:lnTo>
                  <a:lnTo>
                    <a:pt x="508" y="1564"/>
                  </a:lnTo>
                  <a:lnTo>
                    <a:pt x="507" y="1517"/>
                  </a:lnTo>
                  <a:lnTo>
                    <a:pt x="512" y="1471"/>
                  </a:lnTo>
                  <a:lnTo>
                    <a:pt x="525" y="1427"/>
                  </a:lnTo>
                  <a:lnTo>
                    <a:pt x="543" y="1385"/>
                  </a:lnTo>
                  <a:lnTo>
                    <a:pt x="569" y="1346"/>
                  </a:lnTo>
                  <a:lnTo>
                    <a:pt x="444" y="291"/>
                  </a:lnTo>
                  <a:lnTo>
                    <a:pt x="436" y="260"/>
                  </a:lnTo>
                  <a:lnTo>
                    <a:pt x="423" y="233"/>
                  </a:lnTo>
                  <a:lnTo>
                    <a:pt x="404" y="209"/>
                  </a:lnTo>
                  <a:lnTo>
                    <a:pt x="381" y="191"/>
                  </a:lnTo>
                  <a:lnTo>
                    <a:pt x="353" y="178"/>
                  </a:lnTo>
                  <a:lnTo>
                    <a:pt x="323" y="170"/>
                  </a:lnTo>
                  <a:close/>
                  <a:moveTo>
                    <a:pt x="317" y="0"/>
                  </a:moveTo>
                  <a:lnTo>
                    <a:pt x="361" y="4"/>
                  </a:lnTo>
                  <a:lnTo>
                    <a:pt x="404" y="14"/>
                  </a:lnTo>
                  <a:lnTo>
                    <a:pt x="444" y="31"/>
                  </a:lnTo>
                  <a:lnTo>
                    <a:pt x="482" y="53"/>
                  </a:lnTo>
                  <a:lnTo>
                    <a:pt x="516" y="79"/>
                  </a:lnTo>
                  <a:lnTo>
                    <a:pt x="544" y="110"/>
                  </a:lnTo>
                  <a:lnTo>
                    <a:pt x="570" y="146"/>
                  </a:lnTo>
                  <a:lnTo>
                    <a:pt x="591" y="185"/>
                  </a:lnTo>
                  <a:lnTo>
                    <a:pt x="605" y="226"/>
                  </a:lnTo>
                  <a:lnTo>
                    <a:pt x="614" y="272"/>
                  </a:lnTo>
                  <a:lnTo>
                    <a:pt x="728" y="1237"/>
                  </a:lnTo>
                  <a:lnTo>
                    <a:pt x="772" y="1228"/>
                  </a:lnTo>
                  <a:lnTo>
                    <a:pt x="817" y="1226"/>
                  </a:lnTo>
                  <a:lnTo>
                    <a:pt x="861" y="1229"/>
                  </a:lnTo>
                  <a:lnTo>
                    <a:pt x="907" y="1241"/>
                  </a:lnTo>
                  <a:lnTo>
                    <a:pt x="943" y="1255"/>
                  </a:lnTo>
                  <a:lnTo>
                    <a:pt x="978" y="1275"/>
                  </a:lnTo>
                  <a:lnTo>
                    <a:pt x="1010" y="1298"/>
                  </a:lnTo>
                  <a:lnTo>
                    <a:pt x="1038" y="1326"/>
                  </a:lnTo>
                  <a:lnTo>
                    <a:pt x="1063" y="1357"/>
                  </a:lnTo>
                  <a:lnTo>
                    <a:pt x="1084" y="1392"/>
                  </a:lnTo>
                  <a:lnTo>
                    <a:pt x="1691" y="2395"/>
                  </a:lnTo>
                  <a:lnTo>
                    <a:pt x="1692" y="2399"/>
                  </a:lnTo>
                  <a:lnTo>
                    <a:pt x="1730" y="2473"/>
                  </a:lnTo>
                  <a:lnTo>
                    <a:pt x="1765" y="2550"/>
                  </a:lnTo>
                  <a:lnTo>
                    <a:pt x="1796" y="2627"/>
                  </a:lnTo>
                  <a:lnTo>
                    <a:pt x="1800" y="2638"/>
                  </a:lnTo>
                  <a:lnTo>
                    <a:pt x="1947" y="3288"/>
                  </a:lnTo>
                  <a:lnTo>
                    <a:pt x="1953" y="3321"/>
                  </a:lnTo>
                  <a:lnTo>
                    <a:pt x="1957" y="3353"/>
                  </a:lnTo>
                  <a:lnTo>
                    <a:pt x="1956" y="3395"/>
                  </a:lnTo>
                  <a:lnTo>
                    <a:pt x="1951" y="3434"/>
                  </a:lnTo>
                  <a:lnTo>
                    <a:pt x="1940" y="3473"/>
                  </a:lnTo>
                  <a:lnTo>
                    <a:pt x="1923" y="3509"/>
                  </a:lnTo>
                  <a:lnTo>
                    <a:pt x="1903" y="3543"/>
                  </a:lnTo>
                  <a:lnTo>
                    <a:pt x="1877" y="3575"/>
                  </a:lnTo>
                  <a:lnTo>
                    <a:pt x="1845" y="3604"/>
                  </a:lnTo>
                  <a:lnTo>
                    <a:pt x="1812" y="3627"/>
                  </a:lnTo>
                  <a:lnTo>
                    <a:pt x="1775" y="3647"/>
                  </a:lnTo>
                  <a:lnTo>
                    <a:pt x="1736" y="3660"/>
                  </a:lnTo>
                  <a:lnTo>
                    <a:pt x="1696" y="3669"/>
                  </a:lnTo>
                  <a:lnTo>
                    <a:pt x="1654" y="3672"/>
                  </a:lnTo>
                  <a:lnTo>
                    <a:pt x="1458" y="3672"/>
                  </a:lnTo>
                  <a:lnTo>
                    <a:pt x="1403" y="3669"/>
                  </a:lnTo>
                  <a:lnTo>
                    <a:pt x="1353" y="3663"/>
                  </a:lnTo>
                  <a:lnTo>
                    <a:pt x="1306" y="3650"/>
                  </a:lnTo>
                  <a:lnTo>
                    <a:pt x="1263" y="3633"/>
                  </a:lnTo>
                  <a:lnTo>
                    <a:pt x="1224" y="3612"/>
                  </a:lnTo>
                  <a:lnTo>
                    <a:pt x="1189" y="3587"/>
                  </a:lnTo>
                  <a:lnTo>
                    <a:pt x="1159" y="3557"/>
                  </a:lnTo>
                  <a:lnTo>
                    <a:pt x="1134" y="3525"/>
                  </a:lnTo>
                  <a:lnTo>
                    <a:pt x="1115" y="3487"/>
                  </a:lnTo>
                  <a:lnTo>
                    <a:pt x="1102" y="3447"/>
                  </a:lnTo>
                  <a:lnTo>
                    <a:pt x="1008" y="3093"/>
                  </a:lnTo>
                  <a:lnTo>
                    <a:pt x="990" y="3035"/>
                  </a:lnTo>
                  <a:lnTo>
                    <a:pt x="965" y="2980"/>
                  </a:lnTo>
                  <a:lnTo>
                    <a:pt x="936" y="2928"/>
                  </a:lnTo>
                  <a:lnTo>
                    <a:pt x="933" y="2926"/>
                  </a:lnTo>
                  <a:lnTo>
                    <a:pt x="344" y="1921"/>
                  </a:lnTo>
                  <a:lnTo>
                    <a:pt x="288" y="1818"/>
                  </a:lnTo>
                  <a:lnTo>
                    <a:pt x="240" y="1713"/>
                  </a:lnTo>
                  <a:lnTo>
                    <a:pt x="200" y="1605"/>
                  </a:lnTo>
                  <a:lnTo>
                    <a:pt x="166" y="1493"/>
                  </a:lnTo>
                  <a:lnTo>
                    <a:pt x="139" y="1380"/>
                  </a:lnTo>
                  <a:lnTo>
                    <a:pt x="121" y="1266"/>
                  </a:lnTo>
                  <a:lnTo>
                    <a:pt x="2" y="344"/>
                  </a:lnTo>
                  <a:lnTo>
                    <a:pt x="2" y="343"/>
                  </a:lnTo>
                  <a:lnTo>
                    <a:pt x="0" y="298"/>
                  </a:lnTo>
                  <a:lnTo>
                    <a:pt x="5" y="253"/>
                  </a:lnTo>
                  <a:lnTo>
                    <a:pt x="15" y="212"/>
                  </a:lnTo>
                  <a:lnTo>
                    <a:pt x="32" y="172"/>
                  </a:lnTo>
                  <a:lnTo>
                    <a:pt x="53" y="134"/>
                  </a:lnTo>
                  <a:lnTo>
                    <a:pt x="80" y="100"/>
                  </a:lnTo>
                  <a:lnTo>
                    <a:pt x="111" y="70"/>
                  </a:lnTo>
                  <a:lnTo>
                    <a:pt x="147" y="45"/>
                  </a:lnTo>
                  <a:lnTo>
                    <a:pt x="186" y="25"/>
                  </a:lnTo>
                  <a:lnTo>
                    <a:pt x="227" y="10"/>
                  </a:lnTo>
                  <a:lnTo>
                    <a:pt x="271" y="1"/>
                  </a:lnTo>
                  <a:lnTo>
                    <a:pt x="317" y="0"/>
                  </a:lnTo>
                  <a:close/>
                </a:path>
              </a:pathLst>
            </a:custGeom>
            <a:solidFill>
              <a:srgbClr val="00548E"/>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82" name="Freeform 80"/>
            <p:cNvSpPr>
              <a:spLocks/>
            </p:cNvSpPr>
            <p:nvPr/>
          </p:nvSpPr>
          <p:spPr bwMode="auto">
            <a:xfrm>
              <a:off x="-1758949" y="3935412"/>
              <a:ext cx="90489" cy="103188"/>
            </a:xfrm>
            <a:custGeom>
              <a:avLst/>
              <a:gdLst>
                <a:gd name="T0" fmla="*/ 85 w 225"/>
                <a:gd name="T1" fmla="*/ 0 h 261"/>
                <a:gd name="T2" fmla="*/ 107 w 225"/>
                <a:gd name="T3" fmla="*/ 3 h 261"/>
                <a:gd name="T4" fmla="*/ 126 w 225"/>
                <a:gd name="T5" fmla="*/ 11 h 261"/>
                <a:gd name="T6" fmla="*/ 145 w 225"/>
                <a:gd name="T7" fmla="*/ 24 h 261"/>
                <a:gd name="T8" fmla="*/ 159 w 225"/>
                <a:gd name="T9" fmla="*/ 42 h 261"/>
                <a:gd name="T10" fmla="*/ 213 w 225"/>
                <a:gd name="T11" fmla="*/ 131 h 261"/>
                <a:gd name="T12" fmla="*/ 223 w 225"/>
                <a:gd name="T13" fmla="*/ 152 h 261"/>
                <a:gd name="T14" fmla="*/ 225 w 225"/>
                <a:gd name="T15" fmla="*/ 174 h 261"/>
                <a:gd name="T16" fmla="*/ 223 w 225"/>
                <a:gd name="T17" fmla="*/ 196 h 261"/>
                <a:gd name="T18" fmla="*/ 215 w 225"/>
                <a:gd name="T19" fmla="*/ 217 h 261"/>
                <a:gd name="T20" fmla="*/ 202 w 225"/>
                <a:gd name="T21" fmla="*/ 234 h 261"/>
                <a:gd name="T22" fmla="*/ 184 w 225"/>
                <a:gd name="T23" fmla="*/ 248 h 261"/>
                <a:gd name="T24" fmla="*/ 163 w 225"/>
                <a:gd name="T25" fmla="*/ 258 h 261"/>
                <a:gd name="T26" fmla="*/ 139 w 225"/>
                <a:gd name="T27" fmla="*/ 261 h 261"/>
                <a:gd name="T28" fmla="*/ 119 w 225"/>
                <a:gd name="T29" fmla="*/ 259 h 261"/>
                <a:gd name="T30" fmla="*/ 99 w 225"/>
                <a:gd name="T31" fmla="*/ 251 h 261"/>
                <a:gd name="T32" fmla="*/ 81 w 225"/>
                <a:gd name="T33" fmla="*/ 238 h 261"/>
                <a:gd name="T34" fmla="*/ 67 w 225"/>
                <a:gd name="T35" fmla="*/ 220 h 261"/>
                <a:gd name="T36" fmla="*/ 13 w 225"/>
                <a:gd name="T37" fmla="*/ 130 h 261"/>
                <a:gd name="T38" fmla="*/ 4 w 225"/>
                <a:gd name="T39" fmla="*/ 109 h 261"/>
                <a:gd name="T40" fmla="*/ 0 w 225"/>
                <a:gd name="T41" fmla="*/ 87 h 261"/>
                <a:gd name="T42" fmla="*/ 3 w 225"/>
                <a:gd name="T43" fmla="*/ 65 h 261"/>
                <a:gd name="T44" fmla="*/ 11 w 225"/>
                <a:gd name="T45" fmla="*/ 46 h 261"/>
                <a:gd name="T46" fmla="*/ 24 w 225"/>
                <a:gd name="T47" fmla="*/ 27 h 261"/>
                <a:gd name="T48" fmla="*/ 42 w 225"/>
                <a:gd name="T49" fmla="*/ 13 h 261"/>
                <a:gd name="T50" fmla="*/ 63 w 225"/>
                <a:gd name="T51" fmla="*/ 4 h 261"/>
                <a:gd name="T52" fmla="*/ 85 w 225"/>
                <a:gd name="T53"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5" h="261">
                  <a:moveTo>
                    <a:pt x="85" y="0"/>
                  </a:moveTo>
                  <a:lnTo>
                    <a:pt x="107" y="3"/>
                  </a:lnTo>
                  <a:lnTo>
                    <a:pt x="126" y="11"/>
                  </a:lnTo>
                  <a:lnTo>
                    <a:pt x="145" y="24"/>
                  </a:lnTo>
                  <a:lnTo>
                    <a:pt x="159" y="42"/>
                  </a:lnTo>
                  <a:lnTo>
                    <a:pt x="213" y="131"/>
                  </a:lnTo>
                  <a:lnTo>
                    <a:pt x="223" y="152"/>
                  </a:lnTo>
                  <a:lnTo>
                    <a:pt x="225" y="174"/>
                  </a:lnTo>
                  <a:lnTo>
                    <a:pt x="223" y="196"/>
                  </a:lnTo>
                  <a:lnTo>
                    <a:pt x="215" y="217"/>
                  </a:lnTo>
                  <a:lnTo>
                    <a:pt x="202" y="234"/>
                  </a:lnTo>
                  <a:lnTo>
                    <a:pt x="184" y="248"/>
                  </a:lnTo>
                  <a:lnTo>
                    <a:pt x="163" y="258"/>
                  </a:lnTo>
                  <a:lnTo>
                    <a:pt x="139" y="261"/>
                  </a:lnTo>
                  <a:lnTo>
                    <a:pt x="119" y="259"/>
                  </a:lnTo>
                  <a:lnTo>
                    <a:pt x="99" y="251"/>
                  </a:lnTo>
                  <a:lnTo>
                    <a:pt x="81" y="238"/>
                  </a:lnTo>
                  <a:lnTo>
                    <a:pt x="67" y="220"/>
                  </a:lnTo>
                  <a:lnTo>
                    <a:pt x="13" y="130"/>
                  </a:lnTo>
                  <a:lnTo>
                    <a:pt x="4" y="109"/>
                  </a:lnTo>
                  <a:lnTo>
                    <a:pt x="0" y="87"/>
                  </a:lnTo>
                  <a:lnTo>
                    <a:pt x="3" y="65"/>
                  </a:lnTo>
                  <a:lnTo>
                    <a:pt x="11" y="46"/>
                  </a:lnTo>
                  <a:lnTo>
                    <a:pt x="24" y="27"/>
                  </a:lnTo>
                  <a:lnTo>
                    <a:pt x="42" y="13"/>
                  </a:lnTo>
                  <a:lnTo>
                    <a:pt x="63" y="4"/>
                  </a:lnTo>
                  <a:lnTo>
                    <a:pt x="85"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83" name="Freeform 81"/>
            <p:cNvSpPr>
              <a:spLocks noEditPoints="1"/>
            </p:cNvSpPr>
            <p:nvPr/>
          </p:nvSpPr>
          <p:spPr bwMode="auto">
            <a:xfrm>
              <a:off x="-1184277" y="3089274"/>
              <a:ext cx="776290" cy="1457327"/>
            </a:xfrm>
            <a:custGeom>
              <a:avLst/>
              <a:gdLst>
                <a:gd name="T0" fmla="*/ 1576 w 1957"/>
                <a:gd name="T1" fmla="*/ 191 h 3672"/>
                <a:gd name="T2" fmla="*/ 1519 w 1957"/>
                <a:gd name="T3" fmla="*/ 260 h 3672"/>
                <a:gd name="T4" fmla="*/ 1412 w 1957"/>
                <a:gd name="T5" fmla="*/ 1385 h 3672"/>
                <a:gd name="T6" fmla="*/ 1450 w 1957"/>
                <a:gd name="T7" fmla="*/ 1517 h 3672"/>
                <a:gd name="T8" fmla="*/ 1424 w 1957"/>
                <a:gd name="T9" fmla="*/ 1656 h 3672"/>
                <a:gd name="T10" fmla="*/ 1169 w 1957"/>
                <a:gd name="T11" fmla="*/ 2081 h 3672"/>
                <a:gd name="T12" fmla="*/ 1119 w 1957"/>
                <a:gd name="T13" fmla="*/ 2120 h 3672"/>
                <a:gd name="T14" fmla="*/ 1052 w 1957"/>
                <a:gd name="T15" fmla="*/ 2109 h 3672"/>
                <a:gd name="T16" fmla="*/ 1013 w 1957"/>
                <a:gd name="T17" fmla="*/ 2057 h 3672"/>
                <a:gd name="T18" fmla="*/ 1024 w 1957"/>
                <a:gd name="T19" fmla="*/ 1992 h 3672"/>
                <a:gd name="T20" fmla="*/ 1277 w 1957"/>
                <a:gd name="T21" fmla="*/ 1558 h 3672"/>
                <a:gd name="T22" fmla="*/ 1267 w 1957"/>
                <a:gd name="T23" fmla="*/ 1474 h 3672"/>
                <a:gd name="T24" fmla="*/ 1208 w 1957"/>
                <a:gd name="T25" fmla="*/ 1411 h 3672"/>
                <a:gd name="T26" fmla="*/ 1129 w 1957"/>
                <a:gd name="T27" fmla="*/ 1397 h 3672"/>
                <a:gd name="T28" fmla="*/ 1056 w 1957"/>
                <a:gd name="T29" fmla="*/ 1430 h 3672"/>
                <a:gd name="T30" fmla="*/ 1020 w 1957"/>
                <a:gd name="T31" fmla="*/ 1478 h 3672"/>
                <a:gd name="T32" fmla="*/ 322 w 1957"/>
                <a:gd name="T33" fmla="*/ 2681 h 3672"/>
                <a:gd name="T34" fmla="*/ 171 w 1957"/>
                <a:gd name="T35" fmla="*/ 3386 h 3672"/>
                <a:gd name="T36" fmla="*/ 204 w 1957"/>
                <a:gd name="T37" fmla="*/ 3457 h 3672"/>
                <a:gd name="T38" fmla="*/ 275 w 1957"/>
                <a:gd name="T39" fmla="*/ 3499 h 3672"/>
                <a:gd name="T40" fmla="*/ 518 w 1957"/>
                <a:gd name="T41" fmla="*/ 3500 h 3672"/>
                <a:gd name="T42" fmla="*/ 586 w 1957"/>
                <a:gd name="T43" fmla="*/ 3491 h 3672"/>
                <a:gd name="T44" fmla="*/ 651 w 1957"/>
                <a:gd name="T45" fmla="*/ 3462 h 3672"/>
                <a:gd name="T46" fmla="*/ 690 w 1957"/>
                <a:gd name="T47" fmla="*/ 3404 h 3672"/>
                <a:gd name="T48" fmla="*/ 821 w 1957"/>
                <a:gd name="T49" fmla="*/ 2940 h 3672"/>
                <a:gd name="T50" fmla="*/ 1464 w 1957"/>
                <a:gd name="T51" fmla="*/ 1834 h 3672"/>
                <a:gd name="T52" fmla="*/ 1596 w 1957"/>
                <a:gd name="T53" fmla="*/ 1549 h 3672"/>
                <a:gd name="T54" fmla="*/ 1666 w 1957"/>
                <a:gd name="T55" fmla="*/ 1244 h 3672"/>
                <a:gd name="T56" fmla="*/ 1778 w 1957"/>
                <a:gd name="T57" fmla="*/ 261 h 3672"/>
                <a:gd name="T58" fmla="*/ 1723 w 1957"/>
                <a:gd name="T59" fmla="*/ 192 h 3672"/>
                <a:gd name="T60" fmla="*/ 1633 w 1957"/>
                <a:gd name="T61" fmla="*/ 172 h 3672"/>
                <a:gd name="T62" fmla="*/ 1730 w 1957"/>
                <a:gd name="T63" fmla="*/ 10 h 3672"/>
                <a:gd name="T64" fmla="*/ 1845 w 1957"/>
                <a:gd name="T65" fmla="*/ 70 h 3672"/>
                <a:gd name="T66" fmla="*/ 1925 w 1957"/>
                <a:gd name="T67" fmla="*/ 172 h 3672"/>
                <a:gd name="T68" fmla="*/ 1957 w 1957"/>
                <a:gd name="T69" fmla="*/ 298 h 3672"/>
                <a:gd name="T70" fmla="*/ 1836 w 1957"/>
                <a:gd name="T71" fmla="*/ 1266 h 3672"/>
                <a:gd name="T72" fmla="*/ 1757 w 1957"/>
                <a:gd name="T73" fmla="*/ 1605 h 3672"/>
                <a:gd name="T74" fmla="*/ 1611 w 1957"/>
                <a:gd name="T75" fmla="*/ 1921 h 3672"/>
                <a:gd name="T76" fmla="*/ 991 w 1957"/>
                <a:gd name="T77" fmla="*/ 2980 h 3672"/>
                <a:gd name="T78" fmla="*/ 855 w 1957"/>
                <a:gd name="T79" fmla="*/ 3447 h 3672"/>
                <a:gd name="T80" fmla="*/ 796 w 1957"/>
                <a:gd name="T81" fmla="*/ 3557 h 3672"/>
                <a:gd name="T82" fmla="*/ 694 w 1957"/>
                <a:gd name="T83" fmla="*/ 3633 h 3672"/>
                <a:gd name="T84" fmla="*/ 552 w 1957"/>
                <a:gd name="T85" fmla="*/ 3669 h 3672"/>
                <a:gd name="T86" fmla="*/ 261 w 1957"/>
                <a:gd name="T87" fmla="*/ 3669 h 3672"/>
                <a:gd name="T88" fmla="*/ 143 w 1957"/>
                <a:gd name="T89" fmla="*/ 3626 h 3672"/>
                <a:gd name="T90" fmla="*/ 52 w 1957"/>
                <a:gd name="T91" fmla="*/ 3539 h 3672"/>
                <a:gd name="T92" fmla="*/ 5 w 1957"/>
                <a:gd name="T93" fmla="*/ 3426 h 3672"/>
                <a:gd name="T94" fmla="*/ 10 w 1957"/>
                <a:gd name="T95" fmla="*/ 3288 h 3672"/>
                <a:gd name="T96" fmla="*/ 192 w 1957"/>
                <a:gd name="T97" fmla="*/ 2550 h 3672"/>
                <a:gd name="T98" fmla="*/ 266 w 1957"/>
                <a:gd name="T99" fmla="*/ 2395 h 3672"/>
                <a:gd name="T100" fmla="*/ 922 w 1957"/>
                <a:gd name="T101" fmla="*/ 1322 h 3672"/>
                <a:gd name="T102" fmla="*/ 1025 w 1957"/>
                <a:gd name="T103" fmla="*/ 1250 h 3672"/>
                <a:gd name="T104" fmla="*/ 1146 w 1957"/>
                <a:gd name="T105" fmla="*/ 1226 h 3672"/>
                <a:gd name="T106" fmla="*/ 1342 w 1957"/>
                <a:gd name="T107" fmla="*/ 272 h 3672"/>
                <a:gd name="T108" fmla="*/ 1386 w 1957"/>
                <a:gd name="T109" fmla="*/ 146 h 3672"/>
                <a:gd name="T110" fmla="*/ 1475 w 1957"/>
                <a:gd name="T111" fmla="*/ 53 h 3672"/>
                <a:gd name="T112" fmla="*/ 1594 w 1957"/>
                <a:gd name="T113" fmla="*/ 4 h 3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57" h="3672">
                  <a:moveTo>
                    <a:pt x="1633" y="172"/>
                  </a:moveTo>
                  <a:lnTo>
                    <a:pt x="1604" y="178"/>
                  </a:lnTo>
                  <a:lnTo>
                    <a:pt x="1576" y="191"/>
                  </a:lnTo>
                  <a:lnTo>
                    <a:pt x="1552" y="209"/>
                  </a:lnTo>
                  <a:lnTo>
                    <a:pt x="1533" y="233"/>
                  </a:lnTo>
                  <a:lnTo>
                    <a:pt x="1519" y="260"/>
                  </a:lnTo>
                  <a:lnTo>
                    <a:pt x="1513" y="291"/>
                  </a:lnTo>
                  <a:lnTo>
                    <a:pt x="1388" y="1346"/>
                  </a:lnTo>
                  <a:lnTo>
                    <a:pt x="1412" y="1385"/>
                  </a:lnTo>
                  <a:lnTo>
                    <a:pt x="1432" y="1427"/>
                  </a:lnTo>
                  <a:lnTo>
                    <a:pt x="1444" y="1471"/>
                  </a:lnTo>
                  <a:lnTo>
                    <a:pt x="1450" y="1517"/>
                  </a:lnTo>
                  <a:lnTo>
                    <a:pt x="1449" y="1564"/>
                  </a:lnTo>
                  <a:lnTo>
                    <a:pt x="1440" y="1610"/>
                  </a:lnTo>
                  <a:lnTo>
                    <a:pt x="1424" y="1656"/>
                  </a:lnTo>
                  <a:lnTo>
                    <a:pt x="1416" y="1671"/>
                  </a:lnTo>
                  <a:lnTo>
                    <a:pt x="1414" y="1677"/>
                  </a:lnTo>
                  <a:lnTo>
                    <a:pt x="1169" y="2081"/>
                  </a:lnTo>
                  <a:lnTo>
                    <a:pt x="1156" y="2098"/>
                  </a:lnTo>
                  <a:lnTo>
                    <a:pt x="1138" y="2111"/>
                  </a:lnTo>
                  <a:lnTo>
                    <a:pt x="1119" y="2120"/>
                  </a:lnTo>
                  <a:lnTo>
                    <a:pt x="1097" y="2122"/>
                  </a:lnTo>
                  <a:lnTo>
                    <a:pt x="1075" y="2118"/>
                  </a:lnTo>
                  <a:lnTo>
                    <a:pt x="1052" y="2109"/>
                  </a:lnTo>
                  <a:lnTo>
                    <a:pt x="1036" y="2095"/>
                  </a:lnTo>
                  <a:lnTo>
                    <a:pt x="1023" y="2077"/>
                  </a:lnTo>
                  <a:lnTo>
                    <a:pt x="1013" y="2057"/>
                  </a:lnTo>
                  <a:lnTo>
                    <a:pt x="1012" y="2035"/>
                  </a:lnTo>
                  <a:lnTo>
                    <a:pt x="1015" y="2013"/>
                  </a:lnTo>
                  <a:lnTo>
                    <a:pt x="1024" y="1992"/>
                  </a:lnTo>
                  <a:lnTo>
                    <a:pt x="1266" y="1592"/>
                  </a:lnTo>
                  <a:lnTo>
                    <a:pt x="1268" y="1587"/>
                  </a:lnTo>
                  <a:lnTo>
                    <a:pt x="1277" y="1558"/>
                  </a:lnTo>
                  <a:lnTo>
                    <a:pt x="1280" y="1530"/>
                  </a:lnTo>
                  <a:lnTo>
                    <a:pt x="1276" y="1501"/>
                  </a:lnTo>
                  <a:lnTo>
                    <a:pt x="1267" y="1474"/>
                  </a:lnTo>
                  <a:lnTo>
                    <a:pt x="1253" y="1450"/>
                  </a:lnTo>
                  <a:lnTo>
                    <a:pt x="1232" y="1428"/>
                  </a:lnTo>
                  <a:lnTo>
                    <a:pt x="1208" y="1411"/>
                  </a:lnTo>
                  <a:lnTo>
                    <a:pt x="1182" y="1401"/>
                  </a:lnTo>
                  <a:lnTo>
                    <a:pt x="1156" y="1397"/>
                  </a:lnTo>
                  <a:lnTo>
                    <a:pt x="1129" y="1397"/>
                  </a:lnTo>
                  <a:lnTo>
                    <a:pt x="1103" y="1404"/>
                  </a:lnTo>
                  <a:lnTo>
                    <a:pt x="1078" y="1414"/>
                  </a:lnTo>
                  <a:lnTo>
                    <a:pt x="1056" y="1430"/>
                  </a:lnTo>
                  <a:lnTo>
                    <a:pt x="1038" y="1449"/>
                  </a:lnTo>
                  <a:lnTo>
                    <a:pt x="1024" y="1471"/>
                  </a:lnTo>
                  <a:lnTo>
                    <a:pt x="1020" y="1478"/>
                  </a:lnTo>
                  <a:lnTo>
                    <a:pt x="413" y="2482"/>
                  </a:lnTo>
                  <a:lnTo>
                    <a:pt x="365" y="2581"/>
                  </a:lnTo>
                  <a:lnTo>
                    <a:pt x="322" y="2681"/>
                  </a:lnTo>
                  <a:lnTo>
                    <a:pt x="176" y="3326"/>
                  </a:lnTo>
                  <a:lnTo>
                    <a:pt x="171" y="3358"/>
                  </a:lnTo>
                  <a:lnTo>
                    <a:pt x="171" y="3386"/>
                  </a:lnTo>
                  <a:lnTo>
                    <a:pt x="176" y="3412"/>
                  </a:lnTo>
                  <a:lnTo>
                    <a:pt x="188" y="3435"/>
                  </a:lnTo>
                  <a:lnTo>
                    <a:pt x="204" y="3457"/>
                  </a:lnTo>
                  <a:lnTo>
                    <a:pt x="224" y="3477"/>
                  </a:lnTo>
                  <a:lnTo>
                    <a:pt x="249" y="3490"/>
                  </a:lnTo>
                  <a:lnTo>
                    <a:pt x="275" y="3499"/>
                  </a:lnTo>
                  <a:lnTo>
                    <a:pt x="302" y="3501"/>
                  </a:lnTo>
                  <a:lnTo>
                    <a:pt x="499" y="3501"/>
                  </a:lnTo>
                  <a:lnTo>
                    <a:pt x="518" y="3500"/>
                  </a:lnTo>
                  <a:lnTo>
                    <a:pt x="540" y="3499"/>
                  </a:lnTo>
                  <a:lnTo>
                    <a:pt x="562" y="3496"/>
                  </a:lnTo>
                  <a:lnTo>
                    <a:pt x="586" y="3491"/>
                  </a:lnTo>
                  <a:lnTo>
                    <a:pt x="609" y="3484"/>
                  </a:lnTo>
                  <a:lnTo>
                    <a:pt x="630" y="3474"/>
                  </a:lnTo>
                  <a:lnTo>
                    <a:pt x="651" y="3462"/>
                  </a:lnTo>
                  <a:lnTo>
                    <a:pt x="668" y="3447"/>
                  </a:lnTo>
                  <a:lnTo>
                    <a:pt x="681" y="3427"/>
                  </a:lnTo>
                  <a:lnTo>
                    <a:pt x="690" y="3404"/>
                  </a:lnTo>
                  <a:lnTo>
                    <a:pt x="783" y="3049"/>
                  </a:lnTo>
                  <a:lnTo>
                    <a:pt x="800" y="2993"/>
                  </a:lnTo>
                  <a:lnTo>
                    <a:pt x="821" y="2940"/>
                  </a:lnTo>
                  <a:lnTo>
                    <a:pt x="847" y="2888"/>
                  </a:lnTo>
                  <a:lnTo>
                    <a:pt x="877" y="2837"/>
                  </a:lnTo>
                  <a:lnTo>
                    <a:pt x="1464" y="1834"/>
                  </a:lnTo>
                  <a:lnTo>
                    <a:pt x="1515" y="1742"/>
                  </a:lnTo>
                  <a:lnTo>
                    <a:pt x="1558" y="1647"/>
                  </a:lnTo>
                  <a:lnTo>
                    <a:pt x="1596" y="1549"/>
                  </a:lnTo>
                  <a:lnTo>
                    <a:pt x="1626" y="1449"/>
                  </a:lnTo>
                  <a:lnTo>
                    <a:pt x="1649" y="1348"/>
                  </a:lnTo>
                  <a:lnTo>
                    <a:pt x="1666" y="1244"/>
                  </a:lnTo>
                  <a:lnTo>
                    <a:pt x="1786" y="324"/>
                  </a:lnTo>
                  <a:lnTo>
                    <a:pt x="1786" y="291"/>
                  </a:lnTo>
                  <a:lnTo>
                    <a:pt x="1778" y="261"/>
                  </a:lnTo>
                  <a:lnTo>
                    <a:pt x="1765" y="234"/>
                  </a:lnTo>
                  <a:lnTo>
                    <a:pt x="1747" y="211"/>
                  </a:lnTo>
                  <a:lnTo>
                    <a:pt x="1723" y="192"/>
                  </a:lnTo>
                  <a:lnTo>
                    <a:pt x="1696" y="178"/>
                  </a:lnTo>
                  <a:lnTo>
                    <a:pt x="1665" y="172"/>
                  </a:lnTo>
                  <a:lnTo>
                    <a:pt x="1633" y="172"/>
                  </a:lnTo>
                  <a:close/>
                  <a:moveTo>
                    <a:pt x="1639" y="0"/>
                  </a:moveTo>
                  <a:lnTo>
                    <a:pt x="1684" y="1"/>
                  </a:lnTo>
                  <a:lnTo>
                    <a:pt x="1730" y="10"/>
                  </a:lnTo>
                  <a:lnTo>
                    <a:pt x="1771" y="25"/>
                  </a:lnTo>
                  <a:lnTo>
                    <a:pt x="1810" y="45"/>
                  </a:lnTo>
                  <a:lnTo>
                    <a:pt x="1845" y="70"/>
                  </a:lnTo>
                  <a:lnTo>
                    <a:pt x="1877" y="100"/>
                  </a:lnTo>
                  <a:lnTo>
                    <a:pt x="1903" y="134"/>
                  </a:lnTo>
                  <a:lnTo>
                    <a:pt x="1925" y="172"/>
                  </a:lnTo>
                  <a:lnTo>
                    <a:pt x="1942" y="212"/>
                  </a:lnTo>
                  <a:lnTo>
                    <a:pt x="1952" y="253"/>
                  </a:lnTo>
                  <a:lnTo>
                    <a:pt x="1957" y="298"/>
                  </a:lnTo>
                  <a:lnTo>
                    <a:pt x="1955" y="343"/>
                  </a:lnTo>
                  <a:lnTo>
                    <a:pt x="1955" y="344"/>
                  </a:lnTo>
                  <a:lnTo>
                    <a:pt x="1836" y="1266"/>
                  </a:lnTo>
                  <a:lnTo>
                    <a:pt x="1817" y="1380"/>
                  </a:lnTo>
                  <a:lnTo>
                    <a:pt x="1791" y="1493"/>
                  </a:lnTo>
                  <a:lnTo>
                    <a:pt x="1757" y="1605"/>
                  </a:lnTo>
                  <a:lnTo>
                    <a:pt x="1715" y="1713"/>
                  </a:lnTo>
                  <a:lnTo>
                    <a:pt x="1667" y="1818"/>
                  </a:lnTo>
                  <a:lnTo>
                    <a:pt x="1611" y="1921"/>
                  </a:lnTo>
                  <a:lnTo>
                    <a:pt x="1023" y="2926"/>
                  </a:lnTo>
                  <a:lnTo>
                    <a:pt x="1021" y="2928"/>
                  </a:lnTo>
                  <a:lnTo>
                    <a:pt x="991" y="2980"/>
                  </a:lnTo>
                  <a:lnTo>
                    <a:pt x="967" y="3035"/>
                  </a:lnTo>
                  <a:lnTo>
                    <a:pt x="948" y="3093"/>
                  </a:lnTo>
                  <a:lnTo>
                    <a:pt x="855" y="3447"/>
                  </a:lnTo>
                  <a:lnTo>
                    <a:pt x="841" y="3487"/>
                  </a:lnTo>
                  <a:lnTo>
                    <a:pt x="821" y="3525"/>
                  </a:lnTo>
                  <a:lnTo>
                    <a:pt x="796" y="3557"/>
                  </a:lnTo>
                  <a:lnTo>
                    <a:pt x="766" y="3587"/>
                  </a:lnTo>
                  <a:lnTo>
                    <a:pt x="733" y="3612"/>
                  </a:lnTo>
                  <a:lnTo>
                    <a:pt x="694" y="3633"/>
                  </a:lnTo>
                  <a:lnTo>
                    <a:pt x="651" y="3650"/>
                  </a:lnTo>
                  <a:lnTo>
                    <a:pt x="604" y="3663"/>
                  </a:lnTo>
                  <a:lnTo>
                    <a:pt x="552" y="3669"/>
                  </a:lnTo>
                  <a:lnTo>
                    <a:pt x="499" y="3672"/>
                  </a:lnTo>
                  <a:lnTo>
                    <a:pt x="302" y="3672"/>
                  </a:lnTo>
                  <a:lnTo>
                    <a:pt x="261" y="3669"/>
                  </a:lnTo>
                  <a:lnTo>
                    <a:pt x="219" y="3660"/>
                  </a:lnTo>
                  <a:lnTo>
                    <a:pt x="180" y="3646"/>
                  </a:lnTo>
                  <a:lnTo>
                    <a:pt x="143" y="3626"/>
                  </a:lnTo>
                  <a:lnTo>
                    <a:pt x="109" y="3601"/>
                  </a:lnTo>
                  <a:lnTo>
                    <a:pt x="78" y="3573"/>
                  </a:lnTo>
                  <a:lnTo>
                    <a:pt x="52" y="3539"/>
                  </a:lnTo>
                  <a:lnTo>
                    <a:pt x="31" y="3504"/>
                  </a:lnTo>
                  <a:lnTo>
                    <a:pt x="15" y="3465"/>
                  </a:lnTo>
                  <a:lnTo>
                    <a:pt x="5" y="3426"/>
                  </a:lnTo>
                  <a:lnTo>
                    <a:pt x="0" y="3384"/>
                  </a:lnTo>
                  <a:lnTo>
                    <a:pt x="1" y="3343"/>
                  </a:lnTo>
                  <a:lnTo>
                    <a:pt x="10" y="3288"/>
                  </a:lnTo>
                  <a:lnTo>
                    <a:pt x="157" y="2638"/>
                  </a:lnTo>
                  <a:lnTo>
                    <a:pt x="161" y="2627"/>
                  </a:lnTo>
                  <a:lnTo>
                    <a:pt x="192" y="2550"/>
                  </a:lnTo>
                  <a:lnTo>
                    <a:pt x="226" y="2473"/>
                  </a:lnTo>
                  <a:lnTo>
                    <a:pt x="265" y="2399"/>
                  </a:lnTo>
                  <a:lnTo>
                    <a:pt x="266" y="2395"/>
                  </a:lnTo>
                  <a:lnTo>
                    <a:pt x="873" y="1392"/>
                  </a:lnTo>
                  <a:lnTo>
                    <a:pt x="895" y="1354"/>
                  </a:lnTo>
                  <a:lnTo>
                    <a:pt x="922" y="1322"/>
                  </a:lnTo>
                  <a:lnTo>
                    <a:pt x="954" y="1293"/>
                  </a:lnTo>
                  <a:lnTo>
                    <a:pt x="987" y="1270"/>
                  </a:lnTo>
                  <a:lnTo>
                    <a:pt x="1025" y="1250"/>
                  </a:lnTo>
                  <a:lnTo>
                    <a:pt x="1064" y="1237"/>
                  </a:lnTo>
                  <a:lnTo>
                    <a:pt x="1104" y="1228"/>
                  </a:lnTo>
                  <a:lnTo>
                    <a:pt x="1146" y="1226"/>
                  </a:lnTo>
                  <a:lnTo>
                    <a:pt x="1188" y="1228"/>
                  </a:lnTo>
                  <a:lnTo>
                    <a:pt x="1229" y="1237"/>
                  </a:lnTo>
                  <a:lnTo>
                    <a:pt x="1342" y="272"/>
                  </a:lnTo>
                  <a:lnTo>
                    <a:pt x="1351" y="226"/>
                  </a:lnTo>
                  <a:lnTo>
                    <a:pt x="1366" y="185"/>
                  </a:lnTo>
                  <a:lnTo>
                    <a:pt x="1386" y="146"/>
                  </a:lnTo>
                  <a:lnTo>
                    <a:pt x="1411" y="110"/>
                  </a:lnTo>
                  <a:lnTo>
                    <a:pt x="1441" y="79"/>
                  </a:lnTo>
                  <a:lnTo>
                    <a:pt x="1475" y="53"/>
                  </a:lnTo>
                  <a:lnTo>
                    <a:pt x="1513" y="31"/>
                  </a:lnTo>
                  <a:lnTo>
                    <a:pt x="1553" y="14"/>
                  </a:lnTo>
                  <a:lnTo>
                    <a:pt x="1594" y="4"/>
                  </a:lnTo>
                  <a:lnTo>
                    <a:pt x="1639" y="0"/>
                  </a:lnTo>
                  <a:close/>
                </a:path>
              </a:pathLst>
            </a:custGeom>
            <a:solidFill>
              <a:srgbClr val="00548E"/>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84" name="Freeform 82"/>
            <p:cNvSpPr>
              <a:spLocks/>
            </p:cNvSpPr>
            <p:nvPr/>
          </p:nvSpPr>
          <p:spPr bwMode="auto">
            <a:xfrm>
              <a:off x="-847727" y="3935412"/>
              <a:ext cx="88899" cy="103188"/>
            </a:xfrm>
            <a:custGeom>
              <a:avLst/>
              <a:gdLst>
                <a:gd name="T0" fmla="*/ 140 w 225"/>
                <a:gd name="T1" fmla="*/ 0 h 261"/>
                <a:gd name="T2" fmla="*/ 162 w 225"/>
                <a:gd name="T3" fmla="*/ 4 h 261"/>
                <a:gd name="T4" fmla="*/ 183 w 225"/>
                <a:gd name="T5" fmla="*/ 13 h 261"/>
                <a:gd name="T6" fmla="*/ 201 w 225"/>
                <a:gd name="T7" fmla="*/ 27 h 261"/>
                <a:gd name="T8" fmla="*/ 214 w 225"/>
                <a:gd name="T9" fmla="*/ 46 h 261"/>
                <a:gd name="T10" fmla="*/ 222 w 225"/>
                <a:gd name="T11" fmla="*/ 65 h 261"/>
                <a:gd name="T12" fmla="*/ 225 w 225"/>
                <a:gd name="T13" fmla="*/ 87 h 261"/>
                <a:gd name="T14" fmla="*/ 221 w 225"/>
                <a:gd name="T15" fmla="*/ 109 h 261"/>
                <a:gd name="T16" fmla="*/ 212 w 225"/>
                <a:gd name="T17" fmla="*/ 130 h 261"/>
                <a:gd name="T18" fmla="*/ 158 w 225"/>
                <a:gd name="T19" fmla="*/ 220 h 261"/>
                <a:gd name="T20" fmla="*/ 144 w 225"/>
                <a:gd name="T21" fmla="*/ 238 h 261"/>
                <a:gd name="T22" fmla="*/ 126 w 225"/>
                <a:gd name="T23" fmla="*/ 251 h 261"/>
                <a:gd name="T24" fmla="*/ 106 w 225"/>
                <a:gd name="T25" fmla="*/ 259 h 261"/>
                <a:gd name="T26" fmla="*/ 84 w 225"/>
                <a:gd name="T27" fmla="*/ 261 h 261"/>
                <a:gd name="T28" fmla="*/ 62 w 225"/>
                <a:gd name="T29" fmla="*/ 258 h 261"/>
                <a:gd name="T30" fmla="*/ 40 w 225"/>
                <a:gd name="T31" fmla="*/ 248 h 261"/>
                <a:gd name="T32" fmla="*/ 23 w 225"/>
                <a:gd name="T33" fmla="*/ 234 h 261"/>
                <a:gd name="T34" fmla="*/ 10 w 225"/>
                <a:gd name="T35" fmla="*/ 217 h 261"/>
                <a:gd name="T36" fmla="*/ 2 w 225"/>
                <a:gd name="T37" fmla="*/ 196 h 261"/>
                <a:gd name="T38" fmla="*/ 0 w 225"/>
                <a:gd name="T39" fmla="*/ 174 h 261"/>
                <a:gd name="T40" fmla="*/ 2 w 225"/>
                <a:gd name="T41" fmla="*/ 152 h 261"/>
                <a:gd name="T42" fmla="*/ 11 w 225"/>
                <a:gd name="T43" fmla="*/ 131 h 261"/>
                <a:gd name="T44" fmla="*/ 66 w 225"/>
                <a:gd name="T45" fmla="*/ 42 h 261"/>
                <a:gd name="T46" fmla="*/ 80 w 225"/>
                <a:gd name="T47" fmla="*/ 24 h 261"/>
                <a:gd name="T48" fmla="*/ 98 w 225"/>
                <a:gd name="T49" fmla="*/ 11 h 261"/>
                <a:gd name="T50" fmla="*/ 118 w 225"/>
                <a:gd name="T51" fmla="*/ 3 h 261"/>
                <a:gd name="T52" fmla="*/ 140 w 225"/>
                <a:gd name="T53"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5" h="261">
                  <a:moveTo>
                    <a:pt x="140" y="0"/>
                  </a:moveTo>
                  <a:lnTo>
                    <a:pt x="162" y="4"/>
                  </a:lnTo>
                  <a:lnTo>
                    <a:pt x="183" y="13"/>
                  </a:lnTo>
                  <a:lnTo>
                    <a:pt x="201" y="27"/>
                  </a:lnTo>
                  <a:lnTo>
                    <a:pt x="214" y="46"/>
                  </a:lnTo>
                  <a:lnTo>
                    <a:pt x="222" y="65"/>
                  </a:lnTo>
                  <a:lnTo>
                    <a:pt x="225" y="87"/>
                  </a:lnTo>
                  <a:lnTo>
                    <a:pt x="221" y="109"/>
                  </a:lnTo>
                  <a:lnTo>
                    <a:pt x="212" y="130"/>
                  </a:lnTo>
                  <a:lnTo>
                    <a:pt x="158" y="220"/>
                  </a:lnTo>
                  <a:lnTo>
                    <a:pt x="144" y="238"/>
                  </a:lnTo>
                  <a:lnTo>
                    <a:pt x="126" y="251"/>
                  </a:lnTo>
                  <a:lnTo>
                    <a:pt x="106" y="259"/>
                  </a:lnTo>
                  <a:lnTo>
                    <a:pt x="84" y="261"/>
                  </a:lnTo>
                  <a:lnTo>
                    <a:pt x="62" y="258"/>
                  </a:lnTo>
                  <a:lnTo>
                    <a:pt x="40" y="248"/>
                  </a:lnTo>
                  <a:lnTo>
                    <a:pt x="23" y="234"/>
                  </a:lnTo>
                  <a:lnTo>
                    <a:pt x="10" y="217"/>
                  </a:lnTo>
                  <a:lnTo>
                    <a:pt x="2" y="196"/>
                  </a:lnTo>
                  <a:lnTo>
                    <a:pt x="0" y="174"/>
                  </a:lnTo>
                  <a:lnTo>
                    <a:pt x="2" y="152"/>
                  </a:lnTo>
                  <a:lnTo>
                    <a:pt x="11" y="131"/>
                  </a:lnTo>
                  <a:lnTo>
                    <a:pt x="66" y="42"/>
                  </a:lnTo>
                  <a:lnTo>
                    <a:pt x="80" y="24"/>
                  </a:lnTo>
                  <a:lnTo>
                    <a:pt x="98" y="11"/>
                  </a:lnTo>
                  <a:lnTo>
                    <a:pt x="118" y="3"/>
                  </a:lnTo>
                  <a:lnTo>
                    <a:pt x="140"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85" name="Freeform 83"/>
            <p:cNvSpPr>
              <a:spLocks noEditPoints="1"/>
            </p:cNvSpPr>
            <p:nvPr/>
          </p:nvSpPr>
          <p:spPr bwMode="auto">
            <a:xfrm>
              <a:off x="-1670050" y="2876551"/>
              <a:ext cx="822323" cy="784225"/>
            </a:xfrm>
            <a:custGeom>
              <a:avLst/>
              <a:gdLst>
                <a:gd name="T0" fmla="*/ 869 w 2072"/>
                <a:gd name="T1" fmla="*/ 1804 h 1974"/>
                <a:gd name="T2" fmla="*/ 1203 w 2072"/>
                <a:gd name="T3" fmla="*/ 1187 h 1974"/>
                <a:gd name="T4" fmla="*/ 1036 w 2072"/>
                <a:gd name="T5" fmla="*/ 192 h 1974"/>
                <a:gd name="T6" fmla="*/ 374 w 2072"/>
                <a:gd name="T7" fmla="*/ 1804 h 1974"/>
                <a:gd name="T8" fmla="*/ 699 w 2072"/>
                <a:gd name="T9" fmla="*/ 1101 h 1974"/>
                <a:gd name="T10" fmla="*/ 711 w 2072"/>
                <a:gd name="T11" fmla="*/ 1058 h 1974"/>
                <a:gd name="T12" fmla="*/ 741 w 2072"/>
                <a:gd name="T13" fmla="*/ 1028 h 1974"/>
                <a:gd name="T14" fmla="*/ 784 w 2072"/>
                <a:gd name="T15" fmla="*/ 1016 h 1974"/>
                <a:gd name="T16" fmla="*/ 1311 w 2072"/>
                <a:gd name="T17" fmla="*/ 1019 h 1974"/>
                <a:gd name="T18" fmla="*/ 1349 w 2072"/>
                <a:gd name="T19" fmla="*/ 1041 h 1974"/>
                <a:gd name="T20" fmla="*/ 1371 w 2072"/>
                <a:gd name="T21" fmla="*/ 1079 h 1974"/>
                <a:gd name="T22" fmla="*/ 1374 w 2072"/>
                <a:gd name="T23" fmla="*/ 1804 h 1974"/>
                <a:gd name="T24" fmla="*/ 1697 w 2072"/>
                <a:gd name="T25" fmla="*/ 693 h 1974"/>
                <a:gd name="T26" fmla="*/ 1025 w 2072"/>
                <a:gd name="T27" fmla="*/ 0 h 1974"/>
                <a:gd name="T28" fmla="*/ 1068 w 2072"/>
                <a:gd name="T29" fmla="*/ 6 h 1974"/>
                <a:gd name="T30" fmla="*/ 2039 w 2072"/>
                <a:gd name="T31" fmla="*/ 736 h 1974"/>
                <a:gd name="T32" fmla="*/ 2066 w 2072"/>
                <a:gd name="T33" fmla="*/ 771 h 1974"/>
                <a:gd name="T34" fmla="*/ 2072 w 2072"/>
                <a:gd name="T35" fmla="*/ 814 h 1974"/>
                <a:gd name="T36" fmla="*/ 2055 w 2072"/>
                <a:gd name="T37" fmla="*/ 855 h 1974"/>
                <a:gd name="T38" fmla="*/ 2025 w 2072"/>
                <a:gd name="T39" fmla="*/ 881 h 1974"/>
                <a:gd name="T40" fmla="*/ 1987 w 2072"/>
                <a:gd name="T41" fmla="*/ 889 h 1974"/>
                <a:gd name="T42" fmla="*/ 1952 w 2072"/>
                <a:gd name="T43" fmla="*/ 882 h 1974"/>
                <a:gd name="T44" fmla="*/ 1869 w 2072"/>
                <a:gd name="T45" fmla="*/ 821 h 1974"/>
                <a:gd name="T46" fmla="*/ 1865 w 2072"/>
                <a:gd name="T47" fmla="*/ 1912 h 1974"/>
                <a:gd name="T48" fmla="*/ 1844 w 2072"/>
                <a:gd name="T49" fmla="*/ 1949 h 1974"/>
                <a:gd name="T50" fmla="*/ 1807 w 2072"/>
                <a:gd name="T51" fmla="*/ 1972 h 1974"/>
                <a:gd name="T52" fmla="*/ 290 w 2072"/>
                <a:gd name="T53" fmla="*/ 1974 h 1974"/>
                <a:gd name="T54" fmla="*/ 245 w 2072"/>
                <a:gd name="T55" fmla="*/ 1962 h 1974"/>
                <a:gd name="T56" fmla="*/ 216 w 2072"/>
                <a:gd name="T57" fmla="*/ 1933 h 1974"/>
                <a:gd name="T58" fmla="*/ 204 w 2072"/>
                <a:gd name="T59" fmla="*/ 1888 h 1974"/>
                <a:gd name="T60" fmla="*/ 136 w 2072"/>
                <a:gd name="T61" fmla="*/ 872 h 1974"/>
                <a:gd name="T62" fmla="*/ 95 w 2072"/>
                <a:gd name="T63" fmla="*/ 889 h 1974"/>
                <a:gd name="T64" fmla="*/ 52 w 2072"/>
                <a:gd name="T65" fmla="*/ 882 h 1974"/>
                <a:gd name="T66" fmla="*/ 17 w 2072"/>
                <a:gd name="T67" fmla="*/ 855 h 1974"/>
                <a:gd name="T68" fmla="*/ 0 w 2072"/>
                <a:gd name="T69" fmla="*/ 814 h 1974"/>
                <a:gd name="T70" fmla="*/ 6 w 2072"/>
                <a:gd name="T71" fmla="*/ 771 h 1974"/>
                <a:gd name="T72" fmla="*/ 34 w 2072"/>
                <a:gd name="T73" fmla="*/ 736 h 1974"/>
                <a:gd name="T74" fmla="*/ 1005 w 2072"/>
                <a:gd name="T75" fmla="*/ 6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72" h="1974">
                  <a:moveTo>
                    <a:pt x="869" y="1187"/>
                  </a:moveTo>
                  <a:lnTo>
                    <a:pt x="869" y="1804"/>
                  </a:lnTo>
                  <a:lnTo>
                    <a:pt x="1203" y="1804"/>
                  </a:lnTo>
                  <a:lnTo>
                    <a:pt x="1203" y="1187"/>
                  </a:lnTo>
                  <a:lnTo>
                    <a:pt x="869" y="1187"/>
                  </a:lnTo>
                  <a:close/>
                  <a:moveTo>
                    <a:pt x="1036" y="192"/>
                  </a:moveTo>
                  <a:lnTo>
                    <a:pt x="374" y="693"/>
                  </a:lnTo>
                  <a:lnTo>
                    <a:pt x="374" y="1804"/>
                  </a:lnTo>
                  <a:lnTo>
                    <a:pt x="699" y="1804"/>
                  </a:lnTo>
                  <a:lnTo>
                    <a:pt x="699" y="1101"/>
                  </a:lnTo>
                  <a:lnTo>
                    <a:pt x="702" y="1079"/>
                  </a:lnTo>
                  <a:lnTo>
                    <a:pt x="711" y="1058"/>
                  </a:lnTo>
                  <a:lnTo>
                    <a:pt x="724" y="1041"/>
                  </a:lnTo>
                  <a:lnTo>
                    <a:pt x="741" y="1028"/>
                  </a:lnTo>
                  <a:lnTo>
                    <a:pt x="761" y="1019"/>
                  </a:lnTo>
                  <a:lnTo>
                    <a:pt x="784" y="1016"/>
                  </a:lnTo>
                  <a:lnTo>
                    <a:pt x="1288" y="1016"/>
                  </a:lnTo>
                  <a:lnTo>
                    <a:pt x="1311" y="1019"/>
                  </a:lnTo>
                  <a:lnTo>
                    <a:pt x="1331" y="1028"/>
                  </a:lnTo>
                  <a:lnTo>
                    <a:pt x="1349" y="1041"/>
                  </a:lnTo>
                  <a:lnTo>
                    <a:pt x="1362" y="1058"/>
                  </a:lnTo>
                  <a:lnTo>
                    <a:pt x="1371" y="1079"/>
                  </a:lnTo>
                  <a:lnTo>
                    <a:pt x="1374" y="1101"/>
                  </a:lnTo>
                  <a:lnTo>
                    <a:pt x="1374" y="1804"/>
                  </a:lnTo>
                  <a:lnTo>
                    <a:pt x="1697" y="1804"/>
                  </a:lnTo>
                  <a:lnTo>
                    <a:pt x="1697" y="693"/>
                  </a:lnTo>
                  <a:lnTo>
                    <a:pt x="1036" y="192"/>
                  </a:lnTo>
                  <a:close/>
                  <a:moveTo>
                    <a:pt x="1025" y="0"/>
                  </a:moveTo>
                  <a:lnTo>
                    <a:pt x="1047" y="0"/>
                  </a:lnTo>
                  <a:lnTo>
                    <a:pt x="1068" y="6"/>
                  </a:lnTo>
                  <a:lnTo>
                    <a:pt x="1088" y="17"/>
                  </a:lnTo>
                  <a:lnTo>
                    <a:pt x="2039" y="736"/>
                  </a:lnTo>
                  <a:lnTo>
                    <a:pt x="2055" y="752"/>
                  </a:lnTo>
                  <a:lnTo>
                    <a:pt x="2066" y="771"/>
                  </a:lnTo>
                  <a:lnTo>
                    <a:pt x="2072" y="793"/>
                  </a:lnTo>
                  <a:lnTo>
                    <a:pt x="2072" y="814"/>
                  </a:lnTo>
                  <a:lnTo>
                    <a:pt x="2066" y="836"/>
                  </a:lnTo>
                  <a:lnTo>
                    <a:pt x="2055" y="855"/>
                  </a:lnTo>
                  <a:lnTo>
                    <a:pt x="2042" y="871"/>
                  </a:lnTo>
                  <a:lnTo>
                    <a:pt x="2025" y="881"/>
                  </a:lnTo>
                  <a:lnTo>
                    <a:pt x="2007" y="888"/>
                  </a:lnTo>
                  <a:lnTo>
                    <a:pt x="1987" y="889"/>
                  </a:lnTo>
                  <a:lnTo>
                    <a:pt x="1969" y="888"/>
                  </a:lnTo>
                  <a:lnTo>
                    <a:pt x="1952" y="882"/>
                  </a:lnTo>
                  <a:lnTo>
                    <a:pt x="1937" y="872"/>
                  </a:lnTo>
                  <a:lnTo>
                    <a:pt x="1869" y="821"/>
                  </a:lnTo>
                  <a:lnTo>
                    <a:pt x="1869" y="1888"/>
                  </a:lnTo>
                  <a:lnTo>
                    <a:pt x="1865" y="1912"/>
                  </a:lnTo>
                  <a:lnTo>
                    <a:pt x="1857" y="1933"/>
                  </a:lnTo>
                  <a:lnTo>
                    <a:pt x="1844" y="1949"/>
                  </a:lnTo>
                  <a:lnTo>
                    <a:pt x="1826" y="1962"/>
                  </a:lnTo>
                  <a:lnTo>
                    <a:pt x="1807" y="1972"/>
                  </a:lnTo>
                  <a:lnTo>
                    <a:pt x="1783" y="1974"/>
                  </a:lnTo>
                  <a:lnTo>
                    <a:pt x="290" y="1974"/>
                  </a:lnTo>
                  <a:lnTo>
                    <a:pt x="266" y="1972"/>
                  </a:lnTo>
                  <a:lnTo>
                    <a:pt x="245" y="1962"/>
                  </a:lnTo>
                  <a:lnTo>
                    <a:pt x="229" y="1949"/>
                  </a:lnTo>
                  <a:lnTo>
                    <a:pt x="216" y="1933"/>
                  </a:lnTo>
                  <a:lnTo>
                    <a:pt x="206" y="1912"/>
                  </a:lnTo>
                  <a:lnTo>
                    <a:pt x="204" y="1888"/>
                  </a:lnTo>
                  <a:lnTo>
                    <a:pt x="204" y="821"/>
                  </a:lnTo>
                  <a:lnTo>
                    <a:pt x="136" y="872"/>
                  </a:lnTo>
                  <a:lnTo>
                    <a:pt x="117" y="884"/>
                  </a:lnTo>
                  <a:lnTo>
                    <a:pt x="95" y="889"/>
                  </a:lnTo>
                  <a:lnTo>
                    <a:pt x="74" y="889"/>
                  </a:lnTo>
                  <a:lnTo>
                    <a:pt x="52" y="882"/>
                  </a:lnTo>
                  <a:lnTo>
                    <a:pt x="34" y="872"/>
                  </a:lnTo>
                  <a:lnTo>
                    <a:pt x="17" y="855"/>
                  </a:lnTo>
                  <a:lnTo>
                    <a:pt x="6" y="836"/>
                  </a:lnTo>
                  <a:lnTo>
                    <a:pt x="0" y="814"/>
                  </a:lnTo>
                  <a:lnTo>
                    <a:pt x="1" y="793"/>
                  </a:lnTo>
                  <a:lnTo>
                    <a:pt x="6" y="771"/>
                  </a:lnTo>
                  <a:lnTo>
                    <a:pt x="17" y="752"/>
                  </a:lnTo>
                  <a:lnTo>
                    <a:pt x="34" y="736"/>
                  </a:lnTo>
                  <a:lnTo>
                    <a:pt x="985" y="17"/>
                  </a:lnTo>
                  <a:lnTo>
                    <a:pt x="1005" y="6"/>
                  </a:lnTo>
                  <a:lnTo>
                    <a:pt x="1025" y="0"/>
                  </a:lnTo>
                  <a:close/>
                </a:path>
              </a:pathLst>
            </a:custGeom>
            <a:solidFill>
              <a:srgbClr val="00548E"/>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69" name="Group 68"/>
          <p:cNvGrpSpPr/>
          <p:nvPr/>
        </p:nvGrpSpPr>
        <p:grpSpPr>
          <a:xfrm>
            <a:off x="8447785" y="3261877"/>
            <a:ext cx="865632" cy="860619"/>
            <a:chOff x="3519736" y="3596638"/>
            <a:chExt cx="678836" cy="782856"/>
          </a:xfrm>
        </p:grpSpPr>
        <p:sp>
          <p:nvSpPr>
            <p:cNvPr id="70" name="Freeform 166"/>
            <p:cNvSpPr>
              <a:spLocks/>
            </p:cNvSpPr>
            <p:nvPr/>
          </p:nvSpPr>
          <p:spPr bwMode="auto">
            <a:xfrm>
              <a:off x="3519736" y="3596638"/>
              <a:ext cx="678836" cy="782856"/>
            </a:xfrm>
            <a:custGeom>
              <a:avLst/>
              <a:gdLst>
                <a:gd name="T0" fmla="*/ 1710 w 3172"/>
                <a:gd name="T1" fmla="*/ 167 h 3167"/>
                <a:gd name="T2" fmla="*/ 1864 w 3172"/>
                <a:gd name="T3" fmla="*/ 86 h 3167"/>
                <a:gd name="T4" fmla="*/ 2062 w 3172"/>
                <a:gd name="T5" fmla="*/ 78 h 3167"/>
                <a:gd name="T6" fmla="*/ 2104 w 3172"/>
                <a:gd name="T7" fmla="*/ 259 h 3167"/>
                <a:gd name="T8" fmla="*/ 2314 w 3172"/>
                <a:gd name="T9" fmla="*/ 295 h 3167"/>
                <a:gd name="T10" fmla="*/ 2573 w 3172"/>
                <a:gd name="T11" fmla="*/ 355 h 3167"/>
                <a:gd name="T12" fmla="*/ 2502 w 3172"/>
                <a:gd name="T13" fmla="*/ 499 h 3167"/>
                <a:gd name="T14" fmla="*/ 2590 w 3172"/>
                <a:gd name="T15" fmla="*/ 593 h 3167"/>
                <a:gd name="T16" fmla="*/ 2669 w 3172"/>
                <a:gd name="T17" fmla="*/ 633 h 3167"/>
                <a:gd name="T18" fmla="*/ 2756 w 3172"/>
                <a:gd name="T19" fmla="*/ 539 h 3167"/>
                <a:gd name="T20" fmla="*/ 2882 w 3172"/>
                <a:gd name="T21" fmla="*/ 679 h 3167"/>
                <a:gd name="T22" fmla="*/ 2845 w 3172"/>
                <a:gd name="T23" fmla="*/ 797 h 3167"/>
                <a:gd name="T24" fmla="*/ 2852 w 3172"/>
                <a:gd name="T25" fmla="*/ 951 h 3167"/>
                <a:gd name="T26" fmla="*/ 2996 w 3172"/>
                <a:gd name="T27" fmla="*/ 989 h 3167"/>
                <a:gd name="T28" fmla="*/ 3083 w 3172"/>
                <a:gd name="T29" fmla="*/ 1234 h 3167"/>
                <a:gd name="T30" fmla="*/ 2985 w 3172"/>
                <a:gd name="T31" fmla="*/ 1385 h 3167"/>
                <a:gd name="T32" fmla="*/ 3090 w 3172"/>
                <a:gd name="T33" fmla="*/ 1480 h 3167"/>
                <a:gd name="T34" fmla="*/ 3170 w 3172"/>
                <a:gd name="T35" fmla="*/ 1626 h 3167"/>
                <a:gd name="T36" fmla="*/ 3077 w 3172"/>
                <a:gd name="T37" fmla="*/ 1734 h 3167"/>
                <a:gd name="T38" fmla="*/ 2961 w 3172"/>
                <a:gd name="T39" fmla="*/ 1895 h 3167"/>
                <a:gd name="T40" fmla="*/ 3083 w 3172"/>
                <a:gd name="T41" fmla="*/ 2097 h 3167"/>
                <a:gd name="T42" fmla="*/ 2902 w 3172"/>
                <a:gd name="T43" fmla="*/ 2185 h 3167"/>
                <a:gd name="T44" fmla="*/ 2801 w 3172"/>
                <a:gd name="T45" fmla="*/ 2397 h 3167"/>
                <a:gd name="T46" fmla="*/ 2713 w 3172"/>
                <a:gd name="T47" fmla="*/ 2654 h 3167"/>
                <a:gd name="T48" fmla="*/ 2583 w 3172"/>
                <a:gd name="T49" fmla="*/ 2579 h 3167"/>
                <a:gd name="T50" fmla="*/ 2465 w 3172"/>
                <a:gd name="T51" fmla="*/ 2739 h 3167"/>
                <a:gd name="T52" fmla="*/ 2430 w 3172"/>
                <a:gd name="T53" fmla="*/ 2920 h 3167"/>
                <a:gd name="T54" fmla="*/ 2240 w 3172"/>
                <a:gd name="T55" fmla="*/ 2834 h 3167"/>
                <a:gd name="T56" fmla="*/ 2038 w 3172"/>
                <a:gd name="T57" fmla="*/ 2942 h 3167"/>
                <a:gd name="T58" fmla="*/ 1999 w 3172"/>
                <a:gd name="T59" fmla="*/ 3109 h 3167"/>
                <a:gd name="T60" fmla="*/ 1804 w 3172"/>
                <a:gd name="T61" fmla="*/ 2983 h 3167"/>
                <a:gd name="T62" fmla="*/ 1575 w 3172"/>
                <a:gd name="T63" fmla="*/ 2995 h 3167"/>
                <a:gd name="T64" fmla="*/ 1562 w 3172"/>
                <a:gd name="T65" fmla="*/ 3167 h 3167"/>
                <a:gd name="T66" fmla="*/ 1321 w 3172"/>
                <a:gd name="T67" fmla="*/ 3044 h 3167"/>
                <a:gd name="T68" fmla="*/ 1191 w 3172"/>
                <a:gd name="T69" fmla="*/ 2942 h 3167"/>
                <a:gd name="T70" fmla="*/ 1080 w 3172"/>
                <a:gd name="T71" fmla="*/ 3012 h 3167"/>
                <a:gd name="T72" fmla="*/ 816 w 3172"/>
                <a:gd name="T73" fmla="*/ 2972 h 3167"/>
                <a:gd name="T74" fmla="*/ 858 w 3172"/>
                <a:gd name="T75" fmla="*/ 2798 h 3167"/>
                <a:gd name="T76" fmla="*/ 713 w 3172"/>
                <a:gd name="T77" fmla="*/ 2696 h 3167"/>
                <a:gd name="T78" fmla="*/ 458 w 3172"/>
                <a:gd name="T79" fmla="*/ 2698 h 3167"/>
                <a:gd name="T80" fmla="*/ 529 w 3172"/>
                <a:gd name="T81" fmla="*/ 2536 h 3167"/>
                <a:gd name="T82" fmla="*/ 333 w 3172"/>
                <a:gd name="T83" fmla="*/ 2392 h 3167"/>
                <a:gd name="T84" fmla="*/ 127 w 3172"/>
                <a:gd name="T85" fmla="*/ 2215 h 3167"/>
                <a:gd name="T86" fmla="*/ 234 w 3172"/>
                <a:gd name="T87" fmla="*/ 2044 h 3167"/>
                <a:gd name="T88" fmla="*/ 75 w 3172"/>
                <a:gd name="T89" fmla="*/ 1958 h 3167"/>
                <a:gd name="T90" fmla="*/ 8 w 3172"/>
                <a:gd name="T91" fmla="*/ 1751 h 3167"/>
                <a:gd name="T92" fmla="*/ 162 w 3172"/>
                <a:gd name="T93" fmla="*/ 1686 h 3167"/>
                <a:gd name="T94" fmla="*/ 11 w 3172"/>
                <a:gd name="T95" fmla="*/ 1396 h 3167"/>
                <a:gd name="T96" fmla="*/ 122 w 3172"/>
                <a:gd name="T97" fmla="*/ 1204 h 3167"/>
                <a:gd name="T98" fmla="*/ 234 w 3172"/>
                <a:gd name="T99" fmla="*/ 1117 h 3167"/>
                <a:gd name="T100" fmla="*/ 204 w 3172"/>
                <a:gd name="T101" fmla="*/ 975 h 3167"/>
                <a:gd name="T102" fmla="*/ 199 w 3172"/>
                <a:gd name="T103" fmla="*/ 814 h 3167"/>
                <a:gd name="T104" fmla="*/ 343 w 3172"/>
                <a:gd name="T105" fmla="*/ 767 h 3167"/>
                <a:gd name="T106" fmla="*/ 487 w 3172"/>
                <a:gd name="T107" fmla="*/ 573 h 3167"/>
                <a:gd name="T108" fmla="*/ 501 w 3172"/>
                <a:gd name="T109" fmla="*/ 428 h 3167"/>
                <a:gd name="T110" fmla="*/ 660 w 3172"/>
                <a:gd name="T111" fmla="*/ 386 h 3167"/>
                <a:gd name="T112" fmla="*/ 840 w 3172"/>
                <a:gd name="T113" fmla="*/ 364 h 3167"/>
                <a:gd name="T114" fmla="*/ 828 w 3172"/>
                <a:gd name="T115" fmla="*/ 206 h 3167"/>
                <a:gd name="T116" fmla="*/ 1087 w 3172"/>
                <a:gd name="T117" fmla="*/ 133 h 3167"/>
                <a:gd name="T118" fmla="*/ 1201 w 3172"/>
                <a:gd name="T119" fmla="*/ 213 h 3167"/>
                <a:gd name="T120" fmla="*/ 1333 w 3172"/>
                <a:gd name="T121" fmla="*/ 104 h 3167"/>
                <a:gd name="T122" fmla="*/ 1490 w 3172"/>
                <a:gd name="T123" fmla="*/ 3 h 3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72" h="3167">
                  <a:moveTo>
                    <a:pt x="1524" y="0"/>
                  </a:moveTo>
                  <a:lnTo>
                    <a:pt x="1557" y="0"/>
                  </a:lnTo>
                  <a:lnTo>
                    <a:pt x="1590" y="4"/>
                  </a:lnTo>
                  <a:lnTo>
                    <a:pt x="1621" y="11"/>
                  </a:lnTo>
                  <a:lnTo>
                    <a:pt x="1621" y="149"/>
                  </a:lnTo>
                  <a:lnTo>
                    <a:pt x="1648" y="157"/>
                  </a:lnTo>
                  <a:lnTo>
                    <a:pt x="1679" y="163"/>
                  </a:lnTo>
                  <a:lnTo>
                    <a:pt x="1710" y="167"/>
                  </a:lnTo>
                  <a:lnTo>
                    <a:pt x="1743" y="170"/>
                  </a:lnTo>
                  <a:lnTo>
                    <a:pt x="1776" y="174"/>
                  </a:lnTo>
                  <a:lnTo>
                    <a:pt x="1809" y="178"/>
                  </a:lnTo>
                  <a:lnTo>
                    <a:pt x="1838" y="183"/>
                  </a:lnTo>
                  <a:lnTo>
                    <a:pt x="1848" y="162"/>
                  </a:lnTo>
                  <a:lnTo>
                    <a:pt x="1854" y="138"/>
                  </a:lnTo>
                  <a:lnTo>
                    <a:pt x="1859" y="112"/>
                  </a:lnTo>
                  <a:lnTo>
                    <a:pt x="1864" y="86"/>
                  </a:lnTo>
                  <a:lnTo>
                    <a:pt x="1868" y="60"/>
                  </a:lnTo>
                  <a:lnTo>
                    <a:pt x="1873" y="34"/>
                  </a:lnTo>
                  <a:lnTo>
                    <a:pt x="1909" y="36"/>
                  </a:lnTo>
                  <a:lnTo>
                    <a:pt x="1943" y="42"/>
                  </a:lnTo>
                  <a:lnTo>
                    <a:pt x="1974" y="49"/>
                  </a:lnTo>
                  <a:lnTo>
                    <a:pt x="2004" y="59"/>
                  </a:lnTo>
                  <a:lnTo>
                    <a:pt x="2034" y="68"/>
                  </a:lnTo>
                  <a:lnTo>
                    <a:pt x="2062" y="78"/>
                  </a:lnTo>
                  <a:lnTo>
                    <a:pt x="2093" y="85"/>
                  </a:lnTo>
                  <a:lnTo>
                    <a:pt x="2126" y="91"/>
                  </a:lnTo>
                  <a:lnTo>
                    <a:pt x="2120" y="125"/>
                  </a:lnTo>
                  <a:lnTo>
                    <a:pt x="2112" y="156"/>
                  </a:lnTo>
                  <a:lnTo>
                    <a:pt x="2101" y="184"/>
                  </a:lnTo>
                  <a:lnTo>
                    <a:pt x="2091" y="213"/>
                  </a:lnTo>
                  <a:lnTo>
                    <a:pt x="2080" y="241"/>
                  </a:lnTo>
                  <a:lnTo>
                    <a:pt x="2104" y="259"/>
                  </a:lnTo>
                  <a:lnTo>
                    <a:pt x="2132" y="274"/>
                  </a:lnTo>
                  <a:lnTo>
                    <a:pt x="2161" y="288"/>
                  </a:lnTo>
                  <a:lnTo>
                    <a:pt x="2191" y="300"/>
                  </a:lnTo>
                  <a:lnTo>
                    <a:pt x="2221" y="313"/>
                  </a:lnTo>
                  <a:lnTo>
                    <a:pt x="2249" y="328"/>
                  </a:lnTo>
                  <a:lnTo>
                    <a:pt x="2275" y="345"/>
                  </a:lnTo>
                  <a:lnTo>
                    <a:pt x="2296" y="320"/>
                  </a:lnTo>
                  <a:lnTo>
                    <a:pt x="2314" y="295"/>
                  </a:lnTo>
                  <a:lnTo>
                    <a:pt x="2329" y="266"/>
                  </a:lnTo>
                  <a:lnTo>
                    <a:pt x="2343" y="237"/>
                  </a:lnTo>
                  <a:lnTo>
                    <a:pt x="2356" y="206"/>
                  </a:lnTo>
                  <a:lnTo>
                    <a:pt x="2404" y="231"/>
                  </a:lnTo>
                  <a:lnTo>
                    <a:pt x="2451" y="258"/>
                  </a:lnTo>
                  <a:lnTo>
                    <a:pt x="2494" y="288"/>
                  </a:lnTo>
                  <a:lnTo>
                    <a:pt x="2535" y="320"/>
                  </a:lnTo>
                  <a:lnTo>
                    <a:pt x="2573" y="355"/>
                  </a:lnTo>
                  <a:lnTo>
                    <a:pt x="2564" y="377"/>
                  </a:lnTo>
                  <a:lnTo>
                    <a:pt x="2552" y="396"/>
                  </a:lnTo>
                  <a:lnTo>
                    <a:pt x="2539" y="413"/>
                  </a:lnTo>
                  <a:lnTo>
                    <a:pt x="2524" y="430"/>
                  </a:lnTo>
                  <a:lnTo>
                    <a:pt x="2509" y="447"/>
                  </a:lnTo>
                  <a:lnTo>
                    <a:pt x="2494" y="464"/>
                  </a:lnTo>
                  <a:lnTo>
                    <a:pt x="2481" y="482"/>
                  </a:lnTo>
                  <a:lnTo>
                    <a:pt x="2502" y="499"/>
                  </a:lnTo>
                  <a:lnTo>
                    <a:pt x="2517" y="513"/>
                  </a:lnTo>
                  <a:lnTo>
                    <a:pt x="2531" y="529"/>
                  </a:lnTo>
                  <a:lnTo>
                    <a:pt x="2546" y="545"/>
                  </a:lnTo>
                  <a:lnTo>
                    <a:pt x="2562" y="562"/>
                  </a:lnTo>
                  <a:lnTo>
                    <a:pt x="2566" y="565"/>
                  </a:lnTo>
                  <a:lnTo>
                    <a:pt x="2572" y="573"/>
                  </a:lnTo>
                  <a:lnTo>
                    <a:pt x="2581" y="582"/>
                  </a:lnTo>
                  <a:lnTo>
                    <a:pt x="2590" y="593"/>
                  </a:lnTo>
                  <a:lnTo>
                    <a:pt x="2601" y="604"/>
                  </a:lnTo>
                  <a:lnTo>
                    <a:pt x="2612" y="616"/>
                  </a:lnTo>
                  <a:lnTo>
                    <a:pt x="2622" y="626"/>
                  </a:lnTo>
                  <a:lnTo>
                    <a:pt x="2631" y="635"/>
                  </a:lnTo>
                  <a:lnTo>
                    <a:pt x="2638" y="640"/>
                  </a:lnTo>
                  <a:lnTo>
                    <a:pt x="2642" y="642"/>
                  </a:lnTo>
                  <a:lnTo>
                    <a:pt x="2656" y="640"/>
                  </a:lnTo>
                  <a:lnTo>
                    <a:pt x="2669" y="633"/>
                  </a:lnTo>
                  <a:lnTo>
                    <a:pt x="2681" y="621"/>
                  </a:lnTo>
                  <a:lnTo>
                    <a:pt x="2692" y="607"/>
                  </a:lnTo>
                  <a:lnTo>
                    <a:pt x="2703" y="592"/>
                  </a:lnTo>
                  <a:lnTo>
                    <a:pt x="2714" y="577"/>
                  </a:lnTo>
                  <a:lnTo>
                    <a:pt x="2725" y="562"/>
                  </a:lnTo>
                  <a:lnTo>
                    <a:pt x="2735" y="550"/>
                  </a:lnTo>
                  <a:lnTo>
                    <a:pt x="2746" y="542"/>
                  </a:lnTo>
                  <a:lnTo>
                    <a:pt x="2756" y="539"/>
                  </a:lnTo>
                  <a:lnTo>
                    <a:pt x="2772" y="543"/>
                  </a:lnTo>
                  <a:lnTo>
                    <a:pt x="2789" y="552"/>
                  </a:lnTo>
                  <a:lnTo>
                    <a:pt x="2805" y="567"/>
                  </a:lnTo>
                  <a:lnTo>
                    <a:pt x="2821" y="586"/>
                  </a:lnTo>
                  <a:lnTo>
                    <a:pt x="2837" y="608"/>
                  </a:lnTo>
                  <a:lnTo>
                    <a:pt x="2852" y="632"/>
                  </a:lnTo>
                  <a:lnTo>
                    <a:pt x="2867" y="656"/>
                  </a:lnTo>
                  <a:lnTo>
                    <a:pt x="2882" y="679"/>
                  </a:lnTo>
                  <a:lnTo>
                    <a:pt x="2895" y="700"/>
                  </a:lnTo>
                  <a:lnTo>
                    <a:pt x="2907" y="719"/>
                  </a:lnTo>
                  <a:lnTo>
                    <a:pt x="2918" y="734"/>
                  </a:lnTo>
                  <a:lnTo>
                    <a:pt x="2908" y="751"/>
                  </a:lnTo>
                  <a:lnTo>
                    <a:pt x="2895" y="766"/>
                  </a:lnTo>
                  <a:lnTo>
                    <a:pt x="2880" y="777"/>
                  </a:lnTo>
                  <a:lnTo>
                    <a:pt x="2863" y="788"/>
                  </a:lnTo>
                  <a:lnTo>
                    <a:pt x="2845" y="797"/>
                  </a:lnTo>
                  <a:lnTo>
                    <a:pt x="2827" y="807"/>
                  </a:lnTo>
                  <a:lnTo>
                    <a:pt x="2809" y="816"/>
                  </a:lnTo>
                  <a:lnTo>
                    <a:pt x="2791" y="826"/>
                  </a:lnTo>
                  <a:lnTo>
                    <a:pt x="2801" y="854"/>
                  </a:lnTo>
                  <a:lnTo>
                    <a:pt x="2812" y="880"/>
                  </a:lnTo>
                  <a:lnTo>
                    <a:pt x="2826" y="904"/>
                  </a:lnTo>
                  <a:lnTo>
                    <a:pt x="2839" y="927"/>
                  </a:lnTo>
                  <a:lnTo>
                    <a:pt x="2852" y="951"/>
                  </a:lnTo>
                  <a:lnTo>
                    <a:pt x="2865" y="976"/>
                  </a:lnTo>
                  <a:lnTo>
                    <a:pt x="2876" y="1003"/>
                  </a:lnTo>
                  <a:lnTo>
                    <a:pt x="2883" y="1033"/>
                  </a:lnTo>
                  <a:lnTo>
                    <a:pt x="2909" y="1026"/>
                  </a:lnTo>
                  <a:lnTo>
                    <a:pt x="2932" y="1019"/>
                  </a:lnTo>
                  <a:lnTo>
                    <a:pt x="2954" y="1008"/>
                  </a:lnTo>
                  <a:lnTo>
                    <a:pt x="2975" y="999"/>
                  </a:lnTo>
                  <a:lnTo>
                    <a:pt x="2996" y="989"/>
                  </a:lnTo>
                  <a:lnTo>
                    <a:pt x="3019" y="981"/>
                  </a:lnTo>
                  <a:lnTo>
                    <a:pt x="3045" y="976"/>
                  </a:lnTo>
                  <a:lnTo>
                    <a:pt x="3065" y="1022"/>
                  </a:lnTo>
                  <a:lnTo>
                    <a:pt x="3083" y="1070"/>
                  </a:lnTo>
                  <a:lnTo>
                    <a:pt x="3100" y="1120"/>
                  </a:lnTo>
                  <a:lnTo>
                    <a:pt x="3113" y="1172"/>
                  </a:lnTo>
                  <a:lnTo>
                    <a:pt x="3125" y="1228"/>
                  </a:lnTo>
                  <a:lnTo>
                    <a:pt x="3083" y="1234"/>
                  </a:lnTo>
                  <a:lnTo>
                    <a:pt x="3043" y="1243"/>
                  </a:lnTo>
                  <a:lnTo>
                    <a:pt x="3003" y="1252"/>
                  </a:lnTo>
                  <a:lnTo>
                    <a:pt x="2964" y="1262"/>
                  </a:lnTo>
                  <a:lnTo>
                    <a:pt x="2966" y="1288"/>
                  </a:lnTo>
                  <a:lnTo>
                    <a:pt x="2971" y="1312"/>
                  </a:lnTo>
                  <a:lnTo>
                    <a:pt x="2976" y="1337"/>
                  </a:lnTo>
                  <a:lnTo>
                    <a:pt x="2980" y="1361"/>
                  </a:lnTo>
                  <a:lnTo>
                    <a:pt x="2985" y="1385"/>
                  </a:lnTo>
                  <a:lnTo>
                    <a:pt x="2988" y="1411"/>
                  </a:lnTo>
                  <a:lnTo>
                    <a:pt x="2989" y="1438"/>
                  </a:lnTo>
                  <a:lnTo>
                    <a:pt x="2987" y="1469"/>
                  </a:lnTo>
                  <a:lnTo>
                    <a:pt x="3002" y="1475"/>
                  </a:lnTo>
                  <a:lnTo>
                    <a:pt x="3021" y="1479"/>
                  </a:lnTo>
                  <a:lnTo>
                    <a:pt x="3044" y="1481"/>
                  </a:lnTo>
                  <a:lnTo>
                    <a:pt x="3066" y="1481"/>
                  </a:lnTo>
                  <a:lnTo>
                    <a:pt x="3090" y="1480"/>
                  </a:lnTo>
                  <a:lnTo>
                    <a:pt x="3114" y="1479"/>
                  </a:lnTo>
                  <a:lnTo>
                    <a:pt x="3138" y="1479"/>
                  </a:lnTo>
                  <a:lnTo>
                    <a:pt x="3159" y="1480"/>
                  </a:lnTo>
                  <a:lnTo>
                    <a:pt x="3166" y="1506"/>
                  </a:lnTo>
                  <a:lnTo>
                    <a:pt x="3171" y="1534"/>
                  </a:lnTo>
                  <a:lnTo>
                    <a:pt x="3172" y="1564"/>
                  </a:lnTo>
                  <a:lnTo>
                    <a:pt x="3172" y="1594"/>
                  </a:lnTo>
                  <a:lnTo>
                    <a:pt x="3170" y="1626"/>
                  </a:lnTo>
                  <a:lnTo>
                    <a:pt x="3168" y="1658"/>
                  </a:lnTo>
                  <a:lnTo>
                    <a:pt x="3165" y="1688"/>
                  </a:lnTo>
                  <a:lnTo>
                    <a:pt x="3162" y="1717"/>
                  </a:lnTo>
                  <a:lnTo>
                    <a:pt x="3159" y="1744"/>
                  </a:lnTo>
                  <a:lnTo>
                    <a:pt x="3142" y="1739"/>
                  </a:lnTo>
                  <a:lnTo>
                    <a:pt x="3122" y="1736"/>
                  </a:lnTo>
                  <a:lnTo>
                    <a:pt x="3100" y="1735"/>
                  </a:lnTo>
                  <a:lnTo>
                    <a:pt x="3077" y="1734"/>
                  </a:lnTo>
                  <a:lnTo>
                    <a:pt x="3055" y="1734"/>
                  </a:lnTo>
                  <a:lnTo>
                    <a:pt x="3034" y="1731"/>
                  </a:lnTo>
                  <a:lnTo>
                    <a:pt x="3015" y="1727"/>
                  </a:lnTo>
                  <a:lnTo>
                    <a:pt x="2998" y="1721"/>
                  </a:lnTo>
                  <a:lnTo>
                    <a:pt x="2987" y="1762"/>
                  </a:lnTo>
                  <a:lnTo>
                    <a:pt x="2977" y="1805"/>
                  </a:lnTo>
                  <a:lnTo>
                    <a:pt x="2970" y="1850"/>
                  </a:lnTo>
                  <a:lnTo>
                    <a:pt x="2961" y="1895"/>
                  </a:lnTo>
                  <a:lnTo>
                    <a:pt x="2953" y="1939"/>
                  </a:lnTo>
                  <a:lnTo>
                    <a:pt x="2988" y="1956"/>
                  </a:lnTo>
                  <a:lnTo>
                    <a:pt x="3026" y="1970"/>
                  </a:lnTo>
                  <a:lnTo>
                    <a:pt x="3068" y="1979"/>
                  </a:lnTo>
                  <a:lnTo>
                    <a:pt x="3113" y="1985"/>
                  </a:lnTo>
                  <a:lnTo>
                    <a:pt x="3106" y="2025"/>
                  </a:lnTo>
                  <a:lnTo>
                    <a:pt x="3095" y="2062"/>
                  </a:lnTo>
                  <a:lnTo>
                    <a:pt x="3083" y="2097"/>
                  </a:lnTo>
                  <a:lnTo>
                    <a:pt x="3070" y="2131"/>
                  </a:lnTo>
                  <a:lnTo>
                    <a:pt x="3056" y="2166"/>
                  </a:lnTo>
                  <a:lnTo>
                    <a:pt x="3044" y="2201"/>
                  </a:lnTo>
                  <a:lnTo>
                    <a:pt x="3033" y="2237"/>
                  </a:lnTo>
                  <a:lnTo>
                    <a:pt x="2997" y="2227"/>
                  </a:lnTo>
                  <a:lnTo>
                    <a:pt x="2963" y="2216"/>
                  </a:lnTo>
                  <a:lnTo>
                    <a:pt x="2932" y="2201"/>
                  </a:lnTo>
                  <a:lnTo>
                    <a:pt x="2902" y="2185"/>
                  </a:lnTo>
                  <a:lnTo>
                    <a:pt x="2872" y="2168"/>
                  </a:lnTo>
                  <a:lnTo>
                    <a:pt x="2852" y="2200"/>
                  </a:lnTo>
                  <a:lnTo>
                    <a:pt x="2833" y="2233"/>
                  </a:lnTo>
                  <a:lnTo>
                    <a:pt x="2816" y="2268"/>
                  </a:lnTo>
                  <a:lnTo>
                    <a:pt x="2799" y="2301"/>
                  </a:lnTo>
                  <a:lnTo>
                    <a:pt x="2778" y="2334"/>
                  </a:lnTo>
                  <a:lnTo>
                    <a:pt x="2756" y="2364"/>
                  </a:lnTo>
                  <a:lnTo>
                    <a:pt x="2801" y="2397"/>
                  </a:lnTo>
                  <a:lnTo>
                    <a:pt x="2846" y="2427"/>
                  </a:lnTo>
                  <a:lnTo>
                    <a:pt x="2895" y="2455"/>
                  </a:lnTo>
                  <a:lnTo>
                    <a:pt x="2870" y="2504"/>
                  </a:lnTo>
                  <a:lnTo>
                    <a:pt x="2842" y="2548"/>
                  </a:lnTo>
                  <a:lnTo>
                    <a:pt x="2809" y="2588"/>
                  </a:lnTo>
                  <a:lnTo>
                    <a:pt x="2773" y="2626"/>
                  </a:lnTo>
                  <a:lnTo>
                    <a:pt x="2734" y="2661"/>
                  </a:lnTo>
                  <a:lnTo>
                    <a:pt x="2713" y="2654"/>
                  </a:lnTo>
                  <a:lnTo>
                    <a:pt x="2696" y="2642"/>
                  </a:lnTo>
                  <a:lnTo>
                    <a:pt x="2681" y="2629"/>
                  </a:lnTo>
                  <a:lnTo>
                    <a:pt x="2668" y="2614"/>
                  </a:lnTo>
                  <a:lnTo>
                    <a:pt x="2654" y="2599"/>
                  </a:lnTo>
                  <a:lnTo>
                    <a:pt x="2640" y="2583"/>
                  </a:lnTo>
                  <a:lnTo>
                    <a:pt x="2625" y="2571"/>
                  </a:lnTo>
                  <a:lnTo>
                    <a:pt x="2607" y="2559"/>
                  </a:lnTo>
                  <a:lnTo>
                    <a:pt x="2583" y="2579"/>
                  </a:lnTo>
                  <a:lnTo>
                    <a:pt x="2561" y="2600"/>
                  </a:lnTo>
                  <a:lnTo>
                    <a:pt x="2539" y="2622"/>
                  </a:lnTo>
                  <a:lnTo>
                    <a:pt x="2515" y="2643"/>
                  </a:lnTo>
                  <a:lnTo>
                    <a:pt x="2491" y="2663"/>
                  </a:lnTo>
                  <a:lnTo>
                    <a:pt x="2465" y="2681"/>
                  </a:lnTo>
                  <a:lnTo>
                    <a:pt x="2435" y="2696"/>
                  </a:lnTo>
                  <a:lnTo>
                    <a:pt x="2449" y="2719"/>
                  </a:lnTo>
                  <a:lnTo>
                    <a:pt x="2465" y="2739"/>
                  </a:lnTo>
                  <a:lnTo>
                    <a:pt x="2482" y="2759"/>
                  </a:lnTo>
                  <a:lnTo>
                    <a:pt x="2498" y="2778"/>
                  </a:lnTo>
                  <a:lnTo>
                    <a:pt x="2514" y="2798"/>
                  </a:lnTo>
                  <a:lnTo>
                    <a:pt x="2528" y="2821"/>
                  </a:lnTo>
                  <a:lnTo>
                    <a:pt x="2539" y="2845"/>
                  </a:lnTo>
                  <a:lnTo>
                    <a:pt x="2503" y="2870"/>
                  </a:lnTo>
                  <a:lnTo>
                    <a:pt x="2467" y="2896"/>
                  </a:lnTo>
                  <a:lnTo>
                    <a:pt x="2430" y="2920"/>
                  </a:lnTo>
                  <a:lnTo>
                    <a:pt x="2392" y="2943"/>
                  </a:lnTo>
                  <a:lnTo>
                    <a:pt x="2353" y="2965"/>
                  </a:lnTo>
                  <a:lnTo>
                    <a:pt x="2309" y="2983"/>
                  </a:lnTo>
                  <a:lnTo>
                    <a:pt x="2299" y="2950"/>
                  </a:lnTo>
                  <a:lnTo>
                    <a:pt x="2285" y="2921"/>
                  </a:lnTo>
                  <a:lnTo>
                    <a:pt x="2269" y="2892"/>
                  </a:lnTo>
                  <a:lnTo>
                    <a:pt x="2254" y="2864"/>
                  </a:lnTo>
                  <a:lnTo>
                    <a:pt x="2240" y="2834"/>
                  </a:lnTo>
                  <a:lnTo>
                    <a:pt x="2209" y="2844"/>
                  </a:lnTo>
                  <a:lnTo>
                    <a:pt x="2180" y="2857"/>
                  </a:lnTo>
                  <a:lnTo>
                    <a:pt x="2153" y="2870"/>
                  </a:lnTo>
                  <a:lnTo>
                    <a:pt x="2126" y="2884"/>
                  </a:lnTo>
                  <a:lnTo>
                    <a:pt x="2097" y="2896"/>
                  </a:lnTo>
                  <a:lnTo>
                    <a:pt x="2067" y="2907"/>
                  </a:lnTo>
                  <a:lnTo>
                    <a:pt x="2034" y="2915"/>
                  </a:lnTo>
                  <a:lnTo>
                    <a:pt x="2038" y="2942"/>
                  </a:lnTo>
                  <a:lnTo>
                    <a:pt x="2044" y="2966"/>
                  </a:lnTo>
                  <a:lnTo>
                    <a:pt x="2053" y="2990"/>
                  </a:lnTo>
                  <a:lnTo>
                    <a:pt x="2061" y="3012"/>
                  </a:lnTo>
                  <a:lnTo>
                    <a:pt x="2070" y="3035"/>
                  </a:lnTo>
                  <a:lnTo>
                    <a:pt x="2076" y="3059"/>
                  </a:lnTo>
                  <a:lnTo>
                    <a:pt x="2080" y="3087"/>
                  </a:lnTo>
                  <a:lnTo>
                    <a:pt x="2040" y="3097"/>
                  </a:lnTo>
                  <a:lnTo>
                    <a:pt x="1999" y="3109"/>
                  </a:lnTo>
                  <a:lnTo>
                    <a:pt x="1959" y="3120"/>
                  </a:lnTo>
                  <a:lnTo>
                    <a:pt x="1916" y="3130"/>
                  </a:lnTo>
                  <a:lnTo>
                    <a:pt x="1873" y="3138"/>
                  </a:lnTo>
                  <a:lnTo>
                    <a:pt x="1827" y="3144"/>
                  </a:lnTo>
                  <a:lnTo>
                    <a:pt x="1817" y="3108"/>
                  </a:lnTo>
                  <a:lnTo>
                    <a:pt x="1811" y="3069"/>
                  </a:lnTo>
                  <a:lnTo>
                    <a:pt x="1806" y="3026"/>
                  </a:lnTo>
                  <a:lnTo>
                    <a:pt x="1804" y="2983"/>
                  </a:lnTo>
                  <a:lnTo>
                    <a:pt x="1773" y="2982"/>
                  </a:lnTo>
                  <a:lnTo>
                    <a:pt x="1743" y="2983"/>
                  </a:lnTo>
                  <a:lnTo>
                    <a:pt x="1716" y="2985"/>
                  </a:lnTo>
                  <a:lnTo>
                    <a:pt x="1689" y="2988"/>
                  </a:lnTo>
                  <a:lnTo>
                    <a:pt x="1663" y="2993"/>
                  </a:lnTo>
                  <a:lnTo>
                    <a:pt x="1635" y="2995"/>
                  </a:lnTo>
                  <a:lnTo>
                    <a:pt x="1606" y="2996"/>
                  </a:lnTo>
                  <a:lnTo>
                    <a:pt x="1575" y="2995"/>
                  </a:lnTo>
                  <a:lnTo>
                    <a:pt x="1573" y="3017"/>
                  </a:lnTo>
                  <a:lnTo>
                    <a:pt x="1574" y="3040"/>
                  </a:lnTo>
                  <a:lnTo>
                    <a:pt x="1574" y="3063"/>
                  </a:lnTo>
                  <a:lnTo>
                    <a:pt x="1575" y="3088"/>
                  </a:lnTo>
                  <a:lnTo>
                    <a:pt x="1575" y="3111"/>
                  </a:lnTo>
                  <a:lnTo>
                    <a:pt x="1574" y="3132"/>
                  </a:lnTo>
                  <a:lnTo>
                    <a:pt x="1570" y="3151"/>
                  </a:lnTo>
                  <a:lnTo>
                    <a:pt x="1562" y="3167"/>
                  </a:lnTo>
                  <a:lnTo>
                    <a:pt x="1510" y="3165"/>
                  </a:lnTo>
                  <a:lnTo>
                    <a:pt x="1459" y="3159"/>
                  </a:lnTo>
                  <a:lnTo>
                    <a:pt x="1410" y="3153"/>
                  </a:lnTo>
                  <a:lnTo>
                    <a:pt x="1361" y="3148"/>
                  </a:lnTo>
                  <a:lnTo>
                    <a:pt x="1310" y="3144"/>
                  </a:lnTo>
                  <a:lnTo>
                    <a:pt x="1311" y="3108"/>
                  </a:lnTo>
                  <a:lnTo>
                    <a:pt x="1315" y="3075"/>
                  </a:lnTo>
                  <a:lnTo>
                    <a:pt x="1321" y="3044"/>
                  </a:lnTo>
                  <a:lnTo>
                    <a:pt x="1327" y="3014"/>
                  </a:lnTo>
                  <a:lnTo>
                    <a:pt x="1333" y="2983"/>
                  </a:lnTo>
                  <a:lnTo>
                    <a:pt x="1313" y="2973"/>
                  </a:lnTo>
                  <a:lnTo>
                    <a:pt x="1291" y="2964"/>
                  </a:lnTo>
                  <a:lnTo>
                    <a:pt x="1267" y="2959"/>
                  </a:lnTo>
                  <a:lnTo>
                    <a:pt x="1240" y="2954"/>
                  </a:lnTo>
                  <a:lnTo>
                    <a:pt x="1215" y="2948"/>
                  </a:lnTo>
                  <a:lnTo>
                    <a:pt x="1191" y="2942"/>
                  </a:lnTo>
                  <a:lnTo>
                    <a:pt x="1166" y="2936"/>
                  </a:lnTo>
                  <a:lnTo>
                    <a:pt x="1145" y="2926"/>
                  </a:lnTo>
                  <a:lnTo>
                    <a:pt x="1127" y="2915"/>
                  </a:lnTo>
                  <a:lnTo>
                    <a:pt x="1113" y="2930"/>
                  </a:lnTo>
                  <a:lnTo>
                    <a:pt x="1103" y="2948"/>
                  </a:lnTo>
                  <a:lnTo>
                    <a:pt x="1094" y="2968"/>
                  </a:lnTo>
                  <a:lnTo>
                    <a:pt x="1087" y="2990"/>
                  </a:lnTo>
                  <a:lnTo>
                    <a:pt x="1080" y="3012"/>
                  </a:lnTo>
                  <a:lnTo>
                    <a:pt x="1073" y="3034"/>
                  </a:lnTo>
                  <a:lnTo>
                    <a:pt x="1066" y="3055"/>
                  </a:lnTo>
                  <a:lnTo>
                    <a:pt x="1057" y="3075"/>
                  </a:lnTo>
                  <a:lnTo>
                    <a:pt x="1007" y="3057"/>
                  </a:lnTo>
                  <a:lnTo>
                    <a:pt x="958" y="3037"/>
                  </a:lnTo>
                  <a:lnTo>
                    <a:pt x="911" y="3015"/>
                  </a:lnTo>
                  <a:lnTo>
                    <a:pt x="863" y="2993"/>
                  </a:lnTo>
                  <a:lnTo>
                    <a:pt x="816" y="2972"/>
                  </a:lnTo>
                  <a:lnTo>
                    <a:pt x="824" y="2946"/>
                  </a:lnTo>
                  <a:lnTo>
                    <a:pt x="836" y="2923"/>
                  </a:lnTo>
                  <a:lnTo>
                    <a:pt x="849" y="2901"/>
                  </a:lnTo>
                  <a:lnTo>
                    <a:pt x="862" y="2880"/>
                  </a:lnTo>
                  <a:lnTo>
                    <a:pt x="875" y="2858"/>
                  </a:lnTo>
                  <a:lnTo>
                    <a:pt x="885" y="2834"/>
                  </a:lnTo>
                  <a:lnTo>
                    <a:pt x="873" y="2815"/>
                  </a:lnTo>
                  <a:lnTo>
                    <a:pt x="858" y="2798"/>
                  </a:lnTo>
                  <a:lnTo>
                    <a:pt x="841" y="2785"/>
                  </a:lnTo>
                  <a:lnTo>
                    <a:pt x="822" y="2773"/>
                  </a:lnTo>
                  <a:lnTo>
                    <a:pt x="802" y="2762"/>
                  </a:lnTo>
                  <a:lnTo>
                    <a:pt x="782" y="2751"/>
                  </a:lnTo>
                  <a:lnTo>
                    <a:pt x="763" y="2739"/>
                  </a:lnTo>
                  <a:lnTo>
                    <a:pt x="744" y="2728"/>
                  </a:lnTo>
                  <a:lnTo>
                    <a:pt x="727" y="2713"/>
                  </a:lnTo>
                  <a:lnTo>
                    <a:pt x="713" y="2696"/>
                  </a:lnTo>
                  <a:lnTo>
                    <a:pt x="688" y="2717"/>
                  </a:lnTo>
                  <a:lnTo>
                    <a:pt x="666" y="2742"/>
                  </a:lnTo>
                  <a:lnTo>
                    <a:pt x="645" y="2767"/>
                  </a:lnTo>
                  <a:lnTo>
                    <a:pt x="627" y="2794"/>
                  </a:lnTo>
                  <a:lnTo>
                    <a:pt x="610" y="2822"/>
                  </a:lnTo>
                  <a:lnTo>
                    <a:pt x="556" y="2784"/>
                  </a:lnTo>
                  <a:lnTo>
                    <a:pt x="506" y="2743"/>
                  </a:lnTo>
                  <a:lnTo>
                    <a:pt x="458" y="2698"/>
                  </a:lnTo>
                  <a:lnTo>
                    <a:pt x="414" y="2651"/>
                  </a:lnTo>
                  <a:lnTo>
                    <a:pt x="427" y="2631"/>
                  </a:lnTo>
                  <a:lnTo>
                    <a:pt x="442" y="2612"/>
                  </a:lnTo>
                  <a:lnTo>
                    <a:pt x="458" y="2596"/>
                  </a:lnTo>
                  <a:lnTo>
                    <a:pt x="476" y="2581"/>
                  </a:lnTo>
                  <a:lnTo>
                    <a:pt x="494" y="2566"/>
                  </a:lnTo>
                  <a:lnTo>
                    <a:pt x="512" y="2552"/>
                  </a:lnTo>
                  <a:lnTo>
                    <a:pt x="529" y="2536"/>
                  </a:lnTo>
                  <a:lnTo>
                    <a:pt x="500" y="2501"/>
                  </a:lnTo>
                  <a:lnTo>
                    <a:pt x="471" y="2465"/>
                  </a:lnTo>
                  <a:lnTo>
                    <a:pt x="443" y="2429"/>
                  </a:lnTo>
                  <a:lnTo>
                    <a:pt x="415" y="2392"/>
                  </a:lnTo>
                  <a:lnTo>
                    <a:pt x="391" y="2352"/>
                  </a:lnTo>
                  <a:lnTo>
                    <a:pt x="371" y="2365"/>
                  </a:lnTo>
                  <a:lnTo>
                    <a:pt x="352" y="2377"/>
                  </a:lnTo>
                  <a:lnTo>
                    <a:pt x="333" y="2392"/>
                  </a:lnTo>
                  <a:lnTo>
                    <a:pt x="313" y="2405"/>
                  </a:lnTo>
                  <a:lnTo>
                    <a:pt x="292" y="2416"/>
                  </a:lnTo>
                  <a:lnTo>
                    <a:pt x="268" y="2426"/>
                  </a:lnTo>
                  <a:lnTo>
                    <a:pt x="242" y="2432"/>
                  </a:lnTo>
                  <a:lnTo>
                    <a:pt x="213" y="2377"/>
                  </a:lnTo>
                  <a:lnTo>
                    <a:pt x="184" y="2325"/>
                  </a:lnTo>
                  <a:lnTo>
                    <a:pt x="154" y="2270"/>
                  </a:lnTo>
                  <a:lnTo>
                    <a:pt x="127" y="2215"/>
                  </a:lnTo>
                  <a:lnTo>
                    <a:pt x="152" y="2196"/>
                  </a:lnTo>
                  <a:lnTo>
                    <a:pt x="181" y="2181"/>
                  </a:lnTo>
                  <a:lnTo>
                    <a:pt x="211" y="2168"/>
                  </a:lnTo>
                  <a:lnTo>
                    <a:pt x="244" y="2157"/>
                  </a:lnTo>
                  <a:lnTo>
                    <a:pt x="277" y="2146"/>
                  </a:lnTo>
                  <a:lnTo>
                    <a:pt x="262" y="2112"/>
                  </a:lnTo>
                  <a:lnTo>
                    <a:pt x="248" y="2079"/>
                  </a:lnTo>
                  <a:lnTo>
                    <a:pt x="234" y="2044"/>
                  </a:lnTo>
                  <a:lnTo>
                    <a:pt x="223" y="2007"/>
                  </a:lnTo>
                  <a:lnTo>
                    <a:pt x="214" y="1969"/>
                  </a:lnTo>
                  <a:lnTo>
                    <a:pt x="208" y="1928"/>
                  </a:lnTo>
                  <a:lnTo>
                    <a:pt x="178" y="1932"/>
                  </a:lnTo>
                  <a:lnTo>
                    <a:pt x="152" y="1937"/>
                  </a:lnTo>
                  <a:lnTo>
                    <a:pt x="127" y="1945"/>
                  </a:lnTo>
                  <a:lnTo>
                    <a:pt x="101" y="1952"/>
                  </a:lnTo>
                  <a:lnTo>
                    <a:pt x="75" y="1958"/>
                  </a:lnTo>
                  <a:lnTo>
                    <a:pt x="46" y="1962"/>
                  </a:lnTo>
                  <a:lnTo>
                    <a:pt x="39" y="1936"/>
                  </a:lnTo>
                  <a:lnTo>
                    <a:pt x="32" y="1908"/>
                  </a:lnTo>
                  <a:lnTo>
                    <a:pt x="25" y="1877"/>
                  </a:lnTo>
                  <a:lnTo>
                    <a:pt x="19" y="1845"/>
                  </a:lnTo>
                  <a:lnTo>
                    <a:pt x="14" y="1813"/>
                  </a:lnTo>
                  <a:lnTo>
                    <a:pt x="11" y="1781"/>
                  </a:lnTo>
                  <a:lnTo>
                    <a:pt x="8" y="1751"/>
                  </a:lnTo>
                  <a:lnTo>
                    <a:pt x="9" y="1723"/>
                  </a:lnTo>
                  <a:lnTo>
                    <a:pt x="12" y="1699"/>
                  </a:lnTo>
                  <a:lnTo>
                    <a:pt x="39" y="1699"/>
                  </a:lnTo>
                  <a:lnTo>
                    <a:pt x="67" y="1699"/>
                  </a:lnTo>
                  <a:lnTo>
                    <a:pt x="93" y="1698"/>
                  </a:lnTo>
                  <a:lnTo>
                    <a:pt x="118" y="1697"/>
                  </a:lnTo>
                  <a:lnTo>
                    <a:pt x="142" y="1692"/>
                  </a:lnTo>
                  <a:lnTo>
                    <a:pt x="162" y="1686"/>
                  </a:lnTo>
                  <a:lnTo>
                    <a:pt x="162" y="1457"/>
                  </a:lnTo>
                  <a:lnTo>
                    <a:pt x="131" y="1458"/>
                  </a:lnTo>
                  <a:lnTo>
                    <a:pt x="103" y="1458"/>
                  </a:lnTo>
                  <a:lnTo>
                    <a:pt x="77" y="1456"/>
                  </a:lnTo>
                  <a:lnTo>
                    <a:pt x="52" y="1453"/>
                  </a:lnTo>
                  <a:lnTo>
                    <a:pt x="26" y="1449"/>
                  </a:lnTo>
                  <a:lnTo>
                    <a:pt x="0" y="1446"/>
                  </a:lnTo>
                  <a:lnTo>
                    <a:pt x="11" y="1396"/>
                  </a:lnTo>
                  <a:lnTo>
                    <a:pt x="18" y="1344"/>
                  </a:lnTo>
                  <a:lnTo>
                    <a:pt x="26" y="1292"/>
                  </a:lnTo>
                  <a:lnTo>
                    <a:pt x="36" y="1242"/>
                  </a:lnTo>
                  <a:lnTo>
                    <a:pt x="46" y="1194"/>
                  </a:lnTo>
                  <a:lnTo>
                    <a:pt x="69" y="1193"/>
                  </a:lnTo>
                  <a:lnTo>
                    <a:pt x="89" y="1195"/>
                  </a:lnTo>
                  <a:lnTo>
                    <a:pt x="106" y="1198"/>
                  </a:lnTo>
                  <a:lnTo>
                    <a:pt x="122" y="1204"/>
                  </a:lnTo>
                  <a:lnTo>
                    <a:pt x="139" y="1209"/>
                  </a:lnTo>
                  <a:lnTo>
                    <a:pt x="156" y="1213"/>
                  </a:lnTo>
                  <a:lnTo>
                    <a:pt x="174" y="1215"/>
                  </a:lnTo>
                  <a:lnTo>
                    <a:pt x="195" y="1216"/>
                  </a:lnTo>
                  <a:lnTo>
                    <a:pt x="208" y="1194"/>
                  </a:lnTo>
                  <a:lnTo>
                    <a:pt x="219" y="1170"/>
                  </a:lnTo>
                  <a:lnTo>
                    <a:pt x="227" y="1144"/>
                  </a:lnTo>
                  <a:lnTo>
                    <a:pt x="234" y="1117"/>
                  </a:lnTo>
                  <a:lnTo>
                    <a:pt x="242" y="1091"/>
                  </a:lnTo>
                  <a:lnTo>
                    <a:pt x="251" y="1065"/>
                  </a:lnTo>
                  <a:lnTo>
                    <a:pt x="262" y="1042"/>
                  </a:lnTo>
                  <a:lnTo>
                    <a:pt x="277" y="1021"/>
                  </a:lnTo>
                  <a:lnTo>
                    <a:pt x="262" y="1005"/>
                  </a:lnTo>
                  <a:lnTo>
                    <a:pt x="245" y="994"/>
                  </a:lnTo>
                  <a:lnTo>
                    <a:pt x="226" y="983"/>
                  </a:lnTo>
                  <a:lnTo>
                    <a:pt x="204" y="975"/>
                  </a:lnTo>
                  <a:lnTo>
                    <a:pt x="183" y="967"/>
                  </a:lnTo>
                  <a:lnTo>
                    <a:pt x="161" y="960"/>
                  </a:lnTo>
                  <a:lnTo>
                    <a:pt x="138" y="953"/>
                  </a:lnTo>
                  <a:lnTo>
                    <a:pt x="146" y="920"/>
                  </a:lnTo>
                  <a:lnTo>
                    <a:pt x="156" y="891"/>
                  </a:lnTo>
                  <a:lnTo>
                    <a:pt x="169" y="864"/>
                  </a:lnTo>
                  <a:lnTo>
                    <a:pt x="183" y="839"/>
                  </a:lnTo>
                  <a:lnTo>
                    <a:pt x="199" y="814"/>
                  </a:lnTo>
                  <a:lnTo>
                    <a:pt x="213" y="790"/>
                  </a:lnTo>
                  <a:lnTo>
                    <a:pt x="228" y="765"/>
                  </a:lnTo>
                  <a:lnTo>
                    <a:pt x="241" y="739"/>
                  </a:lnTo>
                  <a:lnTo>
                    <a:pt x="253" y="711"/>
                  </a:lnTo>
                  <a:lnTo>
                    <a:pt x="277" y="723"/>
                  </a:lnTo>
                  <a:lnTo>
                    <a:pt x="300" y="738"/>
                  </a:lnTo>
                  <a:lnTo>
                    <a:pt x="321" y="753"/>
                  </a:lnTo>
                  <a:lnTo>
                    <a:pt x="343" y="767"/>
                  </a:lnTo>
                  <a:lnTo>
                    <a:pt x="367" y="780"/>
                  </a:lnTo>
                  <a:lnTo>
                    <a:pt x="391" y="792"/>
                  </a:lnTo>
                  <a:lnTo>
                    <a:pt x="436" y="732"/>
                  </a:lnTo>
                  <a:lnTo>
                    <a:pt x="482" y="675"/>
                  </a:lnTo>
                  <a:lnTo>
                    <a:pt x="529" y="620"/>
                  </a:lnTo>
                  <a:lnTo>
                    <a:pt x="518" y="601"/>
                  </a:lnTo>
                  <a:lnTo>
                    <a:pt x="504" y="586"/>
                  </a:lnTo>
                  <a:lnTo>
                    <a:pt x="487" y="573"/>
                  </a:lnTo>
                  <a:lnTo>
                    <a:pt x="470" y="560"/>
                  </a:lnTo>
                  <a:lnTo>
                    <a:pt x="454" y="547"/>
                  </a:lnTo>
                  <a:lnTo>
                    <a:pt x="438" y="532"/>
                  </a:lnTo>
                  <a:lnTo>
                    <a:pt x="426" y="517"/>
                  </a:lnTo>
                  <a:lnTo>
                    <a:pt x="440" y="490"/>
                  </a:lnTo>
                  <a:lnTo>
                    <a:pt x="458" y="468"/>
                  </a:lnTo>
                  <a:lnTo>
                    <a:pt x="479" y="447"/>
                  </a:lnTo>
                  <a:lnTo>
                    <a:pt x="501" y="428"/>
                  </a:lnTo>
                  <a:lnTo>
                    <a:pt x="523" y="409"/>
                  </a:lnTo>
                  <a:lnTo>
                    <a:pt x="546" y="391"/>
                  </a:lnTo>
                  <a:lnTo>
                    <a:pt x="568" y="373"/>
                  </a:lnTo>
                  <a:lnTo>
                    <a:pt x="589" y="353"/>
                  </a:lnTo>
                  <a:lnTo>
                    <a:pt x="610" y="332"/>
                  </a:lnTo>
                  <a:lnTo>
                    <a:pt x="629" y="348"/>
                  </a:lnTo>
                  <a:lnTo>
                    <a:pt x="645" y="366"/>
                  </a:lnTo>
                  <a:lnTo>
                    <a:pt x="660" y="386"/>
                  </a:lnTo>
                  <a:lnTo>
                    <a:pt x="674" y="407"/>
                  </a:lnTo>
                  <a:lnTo>
                    <a:pt x="688" y="427"/>
                  </a:lnTo>
                  <a:lnTo>
                    <a:pt x="701" y="447"/>
                  </a:lnTo>
                  <a:lnTo>
                    <a:pt x="733" y="434"/>
                  </a:lnTo>
                  <a:lnTo>
                    <a:pt x="762" y="418"/>
                  </a:lnTo>
                  <a:lnTo>
                    <a:pt x="788" y="401"/>
                  </a:lnTo>
                  <a:lnTo>
                    <a:pt x="813" y="382"/>
                  </a:lnTo>
                  <a:lnTo>
                    <a:pt x="840" y="364"/>
                  </a:lnTo>
                  <a:lnTo>
                    <a:pt x="867" y="347"/>
                  </a:lnTo>
                  <a:lnTo>
                    <a:pt x="897" y="332"/>
                  </a:lnTo>
                  <a:lnTo>
                    <a:pt x="888" y="309"/>
                  </a:lnTo>
                  <a:lnTo>
                    <a:pt x="879" y="285"/>
                  </a:lnTo>
                  <a:lnTo>
                    <a:pt x="869" y="262"/>
                  </a:lnTo>
                  <a:lnTo>
                    <a:pt x="858" y="241"/>
                  </a:lnTo>
                  <a:lnTo>
                    <a:pt x="844" y="222"/>
                  </a:lnTo>
                  <a:lnTo>
                    <a:pt x="828" y="206"/>
                  </a:lnTo>
                  <a:lnTo>
                    <a:pt x="862" y="179"/>
                  </a:lnTo>
                  <a:lnTo>
                    <a:pt x="900" y="156"/>
                  </a:lnTo>
                  <a:lnTo>
                    <a:pt x="941" y="136"/>
                  </a:lnTo>
                  <a:lnTo>
                    <a:pt x="985" y="119"/>
                  </a:lnTo>
                  <a:lnTo>
                    <a:pt x="1031" y="104"/>
                  </a:lnTo>
                  <a:lnTo>
                    <a:pt x="1081" y="91"/>
                  </a:lnTo>
                  <a:lnTo>
                    <a:pt x="1083" y="114"/>
                  </a:lnTo>
                  <a:lnTo>
                    <a:pt x="1087" y="133"/>
                  </a:lnTo>
                  <a:lnTo>
                    <a:pt x="1094" y="151"/>
                  </a:lnTo>
                  <a:lnTo>
                    <a:pt x="1102" y="169"/>
                  </a:lnTo>
                  <a:lnTo>
                    <a:pt x="1108" y="187"/>
                  </a:lnTo>
                  <a:lnTo>
                    <a:pt x="1113" y="206"/>
                  </a:lnTo>
                  <a:lnTo>
                    <a:pt x="1116" y="230"/>
                  </a:lnTo>
                  <a:lnTo>
                    <a:pt x="1146" y="226"/>
                  </a:lnTo>
                  <a:lnTo>
                    <a:pt x="1175" y="220"/>
                  </a:lnTo>
                  <a:lnTo>
                    <a:pt x="1201" y="213"/>
                  </a:lnTo>
                  <a:lnTo>
                    <a:pt x="1228" y="204"/>
                  </a:lnTo>
                  <a:lnTo>
                    <a:pt x="1254" y="196"/>
                  </a:lnTo>
                  <a:lnTo>
                    <a:pt x="1281" y="189"/>
                  </a:lnTo>
                  <a:lnTo>
                    <a:pt x="1312" y="185"/>
                  </a:lnTo>
                  <a:lnTo>
                    <a:pt x="1345" y="183"/>
                  </a:lnTo>
                  <a:lnTo>
                    <a:pt x="1343" y="156"/>
                  </a:lnTo>
                  <a:lnTo>
                    <a:pt x="1338" y="129"/>
                  </a:lnTo>
                  <a:lnTo>
                    <a:pt x="1333" y="104"/>
                  </a:lnTo>
                  <a:lnTo>
                    <a:pt x="1328" y="78"/>
                  </a:lnTo>
                  <a:lnTo>
                    <a:pt x="1324" y="51"/>
                  </a:lnTo>
                  <a:lnTo>
                    <a:pt x="1322" y="23"/>
                  </a:lnTo>
                  <a:lnTo>
                    <a:pt x="1353" y="21"/>
                  </a:lnTo>
                  <a:lnTo>
                    <a:pt x="1387" y="16"/>
                  </a:lnTo>
                  <a:lnTo>
                    <a:pt x="1421" y="12"/>
                  </a:lnTo>
                  <a:lnTo>
                    <a:pt x="1456" y="7"/>
                  </a:lnTo>
                  <a:lnTo>
                    <a:pt x="1490" y="3"/>
                  </a:lnTo>
                  <a:lnTo>
                    <a:pt x="1524" y="0"/>
                  </a:lnTo>
                  <a:close/>
                </a:path>
              </a:pathLst>
            </a:custGeom>
            <a:solidFill>
              <a:schemeClr val="bg1">
                <a:lumMod val="85000"/>
              </a:schemeClr>
            </a:solidFill>
            <a:ln>
              <a:noFill/>
              <a:headEnd/>
              <a:tailEnd/>
            </a:ln>
            <a:effectLst/>
          </p:spPr>
          <p:style>
            <a:lnRef idx="1">
              <a:schemeClr val="accent2"/>
            </a:lnRef>
            <a:fillRef idx="3">
              <a:schemeClr val="accent2"/>
            </a:fillRef>
            <a:effectRef idx="2">
              <a:schemeClr val="accent2"/>
            </a:effectRef>
            <a:fontRef idx="minor">
              <a:schemeClr val="lt1"/>
            </a:fontRef>
          </p:style>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1" name="Oval 70"/>
            <p:cNvSpPr/>
            <p:nvPr/>
          </p:nvSpPr>
          <p:spPr>
            <a:xfrm>
              <a:off x="3605277" y="3695086"/>
              <a:ext cx="506737" cy="585964"/>
            </a:xfrm>
            <a:prstGeom prst="ellipse">
              <a:avLst/>
            </a:prstGeom>
            <a:solidFill>
              <a:schemeClr val="bg1"/>
            </a:solidFill>
            <a:ln>
              <a:noFill/>
            </a:ln>
            <a:effectLst>
              <a:innerShdw blurRad="63500" dist="50800" dir="13500000">
                <a:schemeClr val="bg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107" name="Group 1106"/>
          <p:cNvGrpSpPr/>
          <p:nvPr/>
        </p:nvGrpSpPr>
        <p:grpSpPr>
          <a:xfrm>
            <a:off x="8683678" y="3506056"/>
            <a:ext cx="392305" cy="338208"/>
            <a:chOff x="-1816114" y="3428973"/>
            <a:chExt cx="609605" cy="609596"/>
          </a:xfrm>
        </p:grpSpPr>
        <p:sp>
          <p:nvSpPr>
            <p:cNvPr id="1091" name="Freeform 89"/>
            <p:cNvSpPr>
              <a:spLocks noEditPoints="1"/>
            </p:cNvSpPr>
            <p:nvPr/>
          </p:nvSpPr>
          <p:spPr bwMode="auto">
            <a:xfrm>
              <a:off x="-1816114" y="3428973"/>
              <a:ext cx="466727" cy="609596"/>
            </a:xfrm>
            <a:custGeom>
              <a:avLst/>
              <a:gdLst>
                <a:gd name="T0" fmla="*/ 2016 w 2650"/>
                <a:gd name="T1" fmla="*/ 196 h 3456"/>
                <a:gd name="T2" fmla="*/ 2016 w 2650"/>
                <a:gd name="T3" fmla="*/ 634 h 3456"/>
                <a:gd name="T4" fmla="*/ 2454 w 2650"/>
                <a:gd name="T5" fmla="*/ 634 h 3456"/>
                <a:gd name="T6" fmla="*/ 2016 w 2650"/>
                <a:gd name="T7" fmla="*/ 196 h 3456"/>
                <a:gd name="T8" fmla="*/ 115 w 2650"/>
                <a:gd name="T9" fmla="*/ 115 h 3456"/>
                <a:gd name="T10" fmla="*/ 115 w 2650"/>
                <a:gd name="T11" fmla="*/ 3341 h 3456"/>
                <a:gd name="T12" fmla="*/ 2534 w 2650"/>
                <a:gd name="T13" fmla="*/ 3341 h 3456"/>
                <a:gd name="T14" fmla="*/ 2534 w 2650"/>
                <a:gd name="T15" fmla="*/ 749 h 3456"/>
                <a:gd name="T16" fmla="*/ 1958 w 2650"/>
                <a:gd name="T17" fmla="*/ 749 h 3456"/>
                <a:gd name="T18" fmla="*/ 1940 w 2650"/>
                <a:gd name="T19" fmla="*/ 746 h 3456"/>
                <a:gd name="T20" fmla="*/ 1923 w 2650"/>
                <a:gd name="T21" fmla="*/ 738 h 3456"/>
                <a:gd name="T22" fmla="*/ 1911 w 2650"/>
                <a:gd name="T23" fmla="*/ 727 h 3456"/>
                <a:gd name="T24" fmla="*/ 1903 w 2650"/>
                <a:gd name="T25" fmla="*/ 710 h 3456"/>
                <a:gd name="T26" fmla="*/ 1901 w 2650"/>
                <a:gd name="T27" fmla="*/ 691 h 3456"/>
                <a:gd name="T28" fmla="*/ 1901 w 2650"/>
                <a:gd name="T29" fmla="*/ 115 h 3456"/>
                <a:gd name="T30" fmla="*/ 115 w 2650"/>
                <a:gd name="T31" fmla="*/ 115 h 3456"/>
                <a:gd name="T32" fmla="*/ 58 w 2650"/>
                <a:gd name="T33" fmla="*/ 0 h 3456"/>
                <a:gd name="T34" fmla="*/ 1958 w 2650"/>
                <a:gd name="T35" fmla="*/ 0 h 3456"/>
                <a:gd name="T36" fmla="*/ 1964 w 2650"/>
                <a:gd name="T37" fmla="*/ 1 h 3456"/>
                <a:gd name="T38" fmla="*/ 1970 w 2650"/>
                <a:gd name="T39" fmla="*/ 4 h 3456"/>
                <a:gd name="T40" fmla="*/ 1976 w 2650"/>
                <a:gd name="T41" fmla="*/ 5 h 3456"/>
                <a:gd name="T42" fmla="*/ 1981 w 2650"/>
                <a:gd name="T43" fmla="*/ 5 h 3456"/>
                <a:gd name="T44" fmla="*/ 1988 w 2650"/>
                <a:gd name="T45" fmla="*/ 10 h 3456"/>
                <a:gd name="T46" fmla="*/ 1993 w 2650"/>
                <a:gd name="T47" fmla="*/ 13 h 3456"/>
                <a:gd name="T48" fmla="*/ 1999 w 2650"/>
                <a:gd name="T49" fmla="*/ 17 h 3456"/>
                <a:gd name="T50" fmla="*/ 2632 w 2650"/>
                <a:gd name="T51" fmla="*/ 650 h 3456"/>
                <a:gd name="T52" fmla="*/ 2637 w 2650"/>
                <a:gd name="T53" fmla="*/ 657 h 3456"/>
                <a:gd name="T54" fmla="*/ 2639 w 2650"/>
                <a:gd name="T55" fmla="*/ 663 h 3456"/>
                <a:gd name="T56" fmla="*/ 2643 w 2650"/>
                <a:gd name="T57" fmla="*/ 668 h 3456"/>
                <a:gd name="T58" fmla="*/ 2643 w 2650"/>
                <a:gd name="T59" fmla="*/ 673 h 3456"/>
                <a:gd name="T60" fmla="*/ 2648 w 2650"/>
                <a:gd name="T61" fmla="*/ 680 h 3456"/>
                <a:gd name="T62" fmla="*/ 2650 w 2650"/>
                <a:gd name="T63" fmla="*/ 686 h 3456"/>
                <a:gd name="T64" fmla="*/ 2650 w 2650"/>
                <a:gd name="T65" fmla="*/ 691 h 3456"/>
                <a:gd name="T66" fmla="*/ 2650 w 2650"/>
                <a:gd name="T67" fmla="*/ 3398 h 3456"/>
                <a:gd name="T68" fmla="*/ 2648 w 2650"/>
                <a:gd name="T69" fmla="*/ 3417 h 3456"/>
                <a:gd name="T70" fmla="*/ 2639 w 2650"/>
                <a:gd name="T71" fmla="*/ 3434 h 3456"/>
                <a:gd name="T72" fmla="*/ 2628 w 2650"/>
                <a:gd name="T73" fmla="*/ 3446 h 3456"/>
                <a:gd name="T74" fmla="*/ 2611 w 2650"/>
                <a:gd name="T75" fmla="*/ 3453 h 3456"/>
                <a:gd name="T76" fmla="*/ 2592 w 2650"/>
                <a:gd name="T77" fmla="*/ 3456 h 3456"/>
                <a:gd name="T78" fmla="*/ 58 w 2650"/>
                <a:gd name="T79" fmla="*/ 3456 h 3456"/>
                <a:gd name="T80" fmla="*/ 39 w 2650"/>
                <a:gd name="T81" fmla="*/ 3453 h 3456"/>
                <a:gd name="T82" fmla="*/ 22 w 2650"/>
                <a:gd name="T83" fmla="*/ 3446 h 3456"/>
                <a:gd name="T84" fmla="*/ 10 w 2650"/>
                <a:gd name="T85" fmla="*/ 3434 h 3456"/>
                <a:gd name="T86" fmla="*/ 3 w 2650"/>
                <a:gd name="T87" fmla="*/ 3417 h 3456"/>
                <a:gd name="T88" fmla="*/ 0 w 2650"/>
                <a:gd name="T89" fmla="*/ 3398 h 3456"/>
                <a:gd name="T90" fmla="*/ 0 w 2650"/>
                <a:gd name="T91" fmla="*/ 58 h 3456"/>
                <a:gd name="T92" fmla="*/ 3 w 2650"/>
                <a:gd name="T93" fmla="*/ 39 h 3456"/>
                <a:gd name="T94" fmla="*/ 10 w 2650"/>
                <a:gd name="T95" fmla="*/ 22 h 3456"/>
                <a:gd name="T96" fmla="*/ 22 w 2650"/>
                <a:gd name="T97" fmla="*/ 10 h 3456"/>
                <a:gd name="T98" fmla="*/ 39 w 2650"/>
                <a:gd name="T99" fmla="*/ 3 h 3456"/>
                <a:gd name="T100" fmla="*/ 58 w 2650"/>
                <a:gd name="T101" fmla="*/ 0 h 3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50" h="3456">
                  <a:moveTo>
                    <a:pt x="2016" y="196"/>
                  </a:moveTo>
                  <a:lnTo>
                    <a:pt x="2016" y="634"/>
                  </a:lnTo>
                  <a:lnTo>
                    <a:pt x="2454" y="634"/>
                  </a:lnTo>
                  <a:lnTo>
                    <a:pt x="2016" y="196"/>
                  </a:lnTo>
                  <a:close/>
                  <a:moveTo>
                    <a:pt x="115" y="115"/>
                  </a:moveTo>
                  <a:lnTo>
                    <a:pt x="115" y="3341"/>
                  </a:lnTo>
                  <a:lnTo>
                    <a:pt x="2534" y="3341"/>
                  </a:lnTo>
                  <a:lnTo>
                    <a:pt x="2534" y="749"/>
                  </a:lnTo>
                  <a:lnTo>
                    <a:pt x="1958" y="749"/>
                  </a:lnTo>
                  <a:lnTo>
                    <a:pt x="1940" y="746"/>
                  </a:lnTo>
                  <a:lnTo>
                    <a:pt x="1923" y="738"/>
                  </a:lnTo>
                  <a:lnTo>
                    <a:pt x="1911" y="727"/>
                  </a:lnTo>
                  <a:lnTo>
                    <a:pt x="1903" y="710"/>
                  </a:lnTo>
                  <a:lnTo>
                    <a:pt x="1901" y="691"/>
                  </a:lnTo>
                  <a:lnTo>
                    <a:pt x="1901" y="115"/>
                  </a:lnTo>
                  <a:lnTo>
                    <a:pt x="115" y="115"/>
                  </a:lnTo>
                  <a:close/>
                  <a:moveTo>
                    <a:pt x="58" y="0"/>
                  </a:moveTo>
                  <a:lnTo>
                    <a:pt x="1958" y="0"/>
                  </a:lnTo>
                  <a:lnTo>
                    <a:pt x="1964" y="1"/>
                  </a:lnTo>
                  <a:lnTo>
                    <a:pt x="1970" y="4"/>
                  </a:lnTo>
                  <a:lnTo>
                    <a:pt x="1976" y="5"/>
                  </a:lnTo>
                  <a:lnTo>
                    <a:pt x="1981" y="5"/>
                  </a:lnTo>
                  <a:lnTo>
                    <a:pt x="1988" y="10"/>
                  </a:lnTo>
                  <a:lnTo>
                    <a:pt x="1993" y="13"/>
                  </a:lnTo>
                  <a:lnTo>
                    <a:pt x="1999" y="17"/>
                  </a:lnTo>
                  <a:lnTo>
                    <a:pt x="2632" y="650"/>
                  </a:lnTo>
                  <a:lnTo>
                    <a:pt x="2637" y="657"/>
                  </a:lnTo>
                  <a:lnTo>
                    <a:pt x="2639" y="663"/>
                  </a:lnTo>
                  <a:lnTo>
                    <a:pt x="2643" y="668"/>
                  </a:lnTo>
                  <a:lnTo>
                    <a:pt x="2643" y="673"/>
                  </a:lnTo>
                  <a:lnTo>
                    <a:pt x="2648" y="680"/>
                  </a:lnTo>
                  <a:lnTo>
                    <a:pt x="2650" y="686"/>
                  </a:lnTo>
                  <a:lnTo>
                    <a:pt x="2650" y="691"/>
                  </a:lnTo>
                  <a:lnTo>
                    <a:pt x="2650" y="3398"/>
                  </a:lnTo>
                  <a:lnTo>
                    <a:pt x="2648" y="3417"/>
                  </a:lnTo>
                  <a:lnTo>
                    <a:pt x="2639" y="3434"/>
                  </a:lnTo>
                  <a:lnTo>
                    <a:pt x="2628" y="3446"/>
                  </a:lnTo>
                  <a:lnTo>
                    <a:pt x="2611" y="3453"/>
                  </a:lnTo>
                  <a:lnTo>
                    <a:pt x="2592" y="3456"/>
                  </a:lnTo>
                  <a:lnTo>
                    <a:pt x="58" y="3456"/>
                  </a:lnTo>
                  <a:lnTo>
                    <a:pt x="39" y="3453"/>
                  </a:lnTo>
                  <a:lnTo>
                    <a:pt x="22" y="3446"/>
                  </a:lnTo>
                  <a:lnTo>
                    <a:pt x="10" y="3434"/>
                  </a:lnTo>
                  <a:lnTo>
                    <a:pt x="3" y="3417"/>
                  </a:lnTo>
                  <a:lnTo>
                    <a:pt x="0" y="3398"/>
                  </a:lnTo>
                  <a:lnTo>
                    <a:pt x="0" y="58"/>
                  </a:lnTo>
                  <a:lnTo>
                    <a:pt x="3" y="39"/>
                  </a:lnTo>
                  <a:lnTo>
                    <a:pt x="10" y="22"/>
                  </a:lnTo>
                  <a:lnTo>
                    <a:pt x="22" y="10"/>
                  </a:lnTo>
                  <a:lnTo>
                    <a:pt x="39" y="3"/>
                  </a:lnTo>
                  <a:lnTo>
                    <a:pt x="58" y="0"/>
                  </a:lnTo>
                  <a:close/>
                </a:path>
              </a:pathLst>
            </a:custGeom>
            <a:solidFill>
              <a:srgbClr val="00548E"/>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92" name="Freeform 90"/>
            <p:cNvSpPr>
              <a:spLocks noEditPoints="1"/>
            </p:cNvSpPr>
            <p:nvPr/>
          </p:nvSpPr>
          <p:spPr bwMode="auto">
            <a:xfrm>
              <a:off x="-1308110" y="3449608"/>
              <a:ext cx="101601" cy="588959"/>
            </a:xfrm>
            <a:custGeom>
              <a:avLst/>
              <a:gdLst>
                <a:gd name="T0" fmla="*/ 346 w 576"/>
                <a:gd name="T1" fmla="*/ 3221 h 3336"/>
                <a:gd name="T2" fmla="*/ 461 w 576"/>
                <a:gd name="T3" fmla="*/ 2184 h 3336"/>
                <a:gd name="T4" fmla="*/ 115 w 576"/>
                <a:gd name="T5" fmla="*/ 2184 h 3336"/>
                <a:gd name="T6" fmla="*/ 230 w 576"/>
                <a:gd name="T7" fmla="*/ 3221 h 3336"/>
                <a:gd name="T8" fmla="*/ 115 w 576"/>
                <a:gd name="T9" fmla="*/ 2184 h 3336"/>
                <a:gd name="T10" fmla="*/ 173 w 576"/>
                <a:gd name="T11" fmla="*/ 2069 h 3336"/>
                <a:gd name="T12" fmla="*/ 230 w 576"/>
                <a:gd name="T13" fmla="*/ 1147 h 3336"/>
                <a:gd name="T14" fmla="*/ 346 w 576"/>
                <a:gd name="T15" fmla="*/ 2069 h 3336"/>
                <a:gd name="T16" fmla="*/ 403 w 576"/>
                <a:gd name="T17" fmla="*/ 571 h 3336"/>
                <a:gd name="T18" fmla="*/ 283 w 576"/>
                <a:gd name="T19" fmla="*/ 214 h 3336"/>
                <a:gd name="T20" fmla="*/ 374 w 576"/>
                <a:gd name="T21" fmla="*/ 456 h 3336"/>
                <a:gd name="T22" fmla="*/ 288 w 576"/>
                <a:gd name="T23" fmla="*/ 0 h 3336"/>
                <a:gd name="T24" fmla="*/ 320 w 576"/>
                <a:gd name="T25" fmla="*/ 12 h 3336"/>
                <a:gd name="T26" fmla="*/ 339 w 576"/>
                <a:gd name="T27" fmla="*/ 35 h 3336"/>
                <a:gd name="T28" fmla="*/ 512 w 576"/>
                <a:gd name="T29" fmla="*/ 485 h 3336"/>
                <a:gd name="T30" fmla="*/ 518 w 576"/>
                <a:gd name="T31" fmla="*/ 514 h 3336"/>
                <a:gd name="T32" fmla="*/ 537 w 576"/>
                <a:gd name="T33" fmla="*/ 2071 h 3336"/>
                <a:gd name="T34" fmla="*/ 566 w 576"/>
                <a:gd name="T35" fmla="*/ 2091 h 3336"/>
                <a:gd name="T36" fmla="*/ 576 w 576"/>
                <a:gd name="T37" fmla="*/ 2126 h 3336"/>
                <a:gd name="T38" fmla="*/ 573 w 576"/>
                <a:gd name="T39" fmla="*/ 3297 h 3336"/>
                <a:gd name="T40" fmla="*/ 554 w 576"/>
                <a:gd name="T41" fmla="*/ 3326 h 3336"/>
                <a:gd name="T42" fmla="*/ 518 w 576"/>
                <a:gd name="T43" fmla="*/ 3336 h 3336"/>
                <a:gd name="T44" fmla="*/ 39 w 576"/>
                <a:gd name="T45" fmla="*/ 3333 h 3336"/>
                <a:gd name="T46" fmla="*/ 10 w 576"/>
                <a:gd name="T47" fmla="*/ 3314 h 3336"/>
                <a:gd name="T48" fmla="*/ 0 w 576"/>
                <a:gd name="T49" fmla="*/ 3278 h 3336"/>
                <a:gd name="T50" fmla="*/ 3 w 576"/>
                <a:gd name="T51" fmla="*/ 2108 h 3336"/>
                <a:gd name="T52" fmla="*/ 22 w 576"/>
                <a:gd name="T53" fmla="*/ 2079 h 3336"/>
                <a:gd name="T54" fmla="*/ 58 w 576"/>
                <a:gd name="T55" fmla="*/ 2069 h 3336"/>
                <a:gd name="T56" fmla="*/ 60 w 576"/>
                <a:gd name="T57" fmla="*/ 498 h 3336"/>
                <a:gd name="T58" fmla="*/ 69 w 576"/>
                <a:gd name="T59" fmla="*/ 473 h 3336"/>
                <a:gd name="T60" fmla="*/ 242 w 576"/>
                <a:gd name="T61" fmla="*/ 23 h 3336"/>
                <a:gd name="T62" fmla="*/ 262 w 576"/>
                <a:gd name="T63" fmla="*/ 7 h 3336"/>
                <a:gd name="T64" fmla="*/ 288 w 576"/>
                <a:gd name="T65" fmla="*/ 0 h 3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6" h="3336">
                  <a:moveTo>
                    <a:pt x="346" y="2184"/>
                  </a:moveTo>
                  <a:lnTo>
                    <a:pt x="346" y="3221"/>
                  </a:lnTo>
                  <a:lnTo>
                    <a:pt x="461" y="3221"/>
                  </a:lnTo>
                  <a:lnTo>
                    <a:pt x="461" y="2184"/>
                  </a:lnTo>
                  <a:lnTo>
                    <a:pt x="346" y="2184"/>
                  </a:lnTo>
                  <a:close/>
                  <a:moveTo>
                    <a:pt x="115" y="2184"/>
                  </a:moveTo>
                  <a:lnTo>
                    <a:pt x="115" y="3221"/>
                  </a:lnTo>
                  <a:lnTo>
                    <a:pt x="230" y="3221"/>
                  </a:lnTo>
                  <a:lnTo>
                    <a:pt x="230" y="2184"/>
                  </a:lnTo>
                  <a:lnTo>
                    <a:pt x="115" y="2184"/>
                  </a:lnTo>
                  <a:close/>
                  <a:moveTo>
                    <a:pt x="173" y="571"/>
                  </a:moveTo>
                  <a:lnTo>
                    <a:pt x="173" y="2069"/>
                  </a:lnTo>
                  <a:lnTo>
                    <a:pt x="230" y="2069"/>
                  </a:lnTo>
                  <a:lnTo>
                    <a:pt x="230" y="1147"/>
                  </a:lnTo>
                  <a:lnTo>
                    <a:pt x="346" y="1147"/>
                  </a:lnTo>
                  <a:lnTo>
                    <a:pt x="346" y="2069"/>
                  </a:lnTo>
                  <a:lnTo>
                    <a:pt x="403" y="2069"/>
                  </a:lnTo>
                  <a:lnTo>
                    <a:pt x="403" y="571"/>
                  </a:lnTo>
                  <a:lnTo>
                    <a:pt x="173" y="571"/>
                  </a:lnTo>
                  <a:close/>
                  <a:moveTo>
                    <a:pt x="283" y="214"/>
                  </a:moveTo>
                  <a:lnTo>
                    <a:pt x="196" y="456"/>
                  </a:lnTo>
                  <a:lnTo>
                    <a:pt x="374" y="456"/>
                  </a:lnTo>
                  <a:lnTo>
                    <a:pt x="283" y="214"/>
                  </a:lnTo>
                  <a:close/>
                  <a:moveTo>
                    <a:pt x="288" y="0"/>
                  </a:moveTo>
                  <a:lnTo>
                    <a:pt x="305" y="4"/>
                  </a:lnTo>
                  <a:lnTo>
                    <a:pt x="320" y="12"/>
                  </a:lnTo>
                  <a:lnTo>
                    <a:pt x="333" y="22"/>
                  </a:lnTo>
                  <a:lnTo>
                    <a:pt x="339" y="35"/>
                  </a:lnTo>
                  <a:lnTo>
                    <a:pt x="507" y="473"/>
                  </a:lnTo>
                  <a:lnTo>
                    <a:pt x="512" y="485"/>
                  </a:lnTo>
                  <a:lnTo>
                    <a:pt x="516" y="498"/>
                  </a:lnTo>
                  <a:lnTo>
                    <a:pt x="518" y="514"/>
                  </a:lnTo>
                  <a:lnTo>
                    <a:pt x="518" y="2069"/>
                  </a:lnTo>
                  <a:lnTo>
                    <a:pt x="537" y="2071"/>
                  </a:lnTo>
                  <a:lnTo>
                    <a:pt x="554" y="2079"/>
                  </a:lnTo>
                  <a:lnTo>
                    <a:pt x="566" y="2091"/>
                  </a:lnTo>
                  <a:lnTo>
                    <a:pt x="573" y="2108"/>
                  </a:lnTo>
                  <a:lnTo>
                    <a:pt x="576" y="2126"/>
                  </a:lnTo>
                  <a:lnTo>
                    <a:pt x="576" y="3278"/>
                  </a:lnTo>
                  <a:lnTo>
                    <a:pt x="573" y="3297"/>
                  </a:lnTo>
                  <a:lnTo>
                    <a:pt x="566" y="3314"/>
                  </a:lnTo>
                  <a:lnTo>
                    <a:pt x="554" y="3326"/>
                  </a:lnTo>
                  <a:lnTo>
                    <a:pt x="537" y="3333"/>
                  </a:lnTo>
                  <a:lnTo>
                    <a:pt x="518" y="3336"/>
                  </a:lnTo>
                  <a:lnTo>
                    <a:pt x="58" y="3336"/>
                  </a:lnTo>
                  <a:lnTo>
                    <a:pt x="39" y="3333"/>
                  </a:lnTo>
                  <a:lnTo>
                    <a:pt x="22" y="3326"/>
                  </a:lnTo>
                  <a:lnTo>
                    <a:pt x="10" y="3314"/>
                  </a:lnTo>
                  <a:lnTo>
                    <a:pt x="3" y="3297"/>
                  </a:lnTo>
                  <a:lnTo>
                    <a:pt x="0" y="3278"/>
                  </a:lnTo>
                  <a:lnTo>
                    <a:pt x="0" y="2126"/>
                  </a:lnTo>
                  <a:lnTo>
                    <a:pt x="3" y="2108"/>
                  </a:lnTo>
                  <a:lnTo>
                    <a:pt x="10" y="2091"/>
                  </a:lnTo>
                  <a:lnTo>
                    <a:pt x="22" y="2079"/>
                  </a:lnTo>
                  <a:lnTo>
                    <a:pt x="39" y="2071"/>
                  </a:lnTo>
                  <a:lnTo>
                    <a:pt x="58" y="2069"/>
                  </a:lnTo>
                  <a:lnTo>
                    <a:pt x="58" y="514"/>
                  </a:lnTo>
                  <a:lnTo>
                    <a:pt x="60" y="498"/>
                  </a:lnTo>
                  <a:lnTo>
                    <a:pt x="64" y="485"/>
                  </a:lnTo>
                  <a:lnTo>
                    <a:pt x="69" y="473"/>
                  </a:lnTo>
                  <a:lnTo>
                    <a:pt x="237" y="35"/>
                  </a:lnTo>
                  <a:lnTo>
                    <a:pt x="242" y="23"/>
                  </a:lnTo>
                  <a:lnTo>
                    <a:pt x="250" y="13"/>
                  </a:lnTo>
                  <a:lnTo>
                    <a:pt x="262" y="7"/>
                  </a:lnTo>
                  <a:lnTo>
                    <a:pt x="274" y="3"/>
                  </a:lnTo>
                  <a:lnTo>
                    <a:pt x="288" y="0"/>
                  </a:lnTo>
                  <a:close/>
                </a:path>
              </a:pathLst>
            </a:custGeom>
            <a:solidFill>
              <a:srgbClr val="00548E"/>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93" name="Freeform 91"/>
            <p:cNvSpPr>
              <a:spLocks/>
            </p:cNvSpPr>
            <p:nvPr/>
          </p:nvSpPr>
          <p:spPr bwMode="auto">
            <a:xfrm>
              <a:off x="-1765311" y="3479771"/>
              <a:ext cx="80963" cy="80963"/>
            </a:xfrm>
            <a:custGeom>
              <a:avLst/>
              <a:gdLst>
                <a:gd name="T0" fmla="*/ 173 w 461"/>
                <a:gd name="T1" fmla="*/ 0 h 461"/>
                <a:gd name="T2" fmla="*/ 288 w 461"/>
                <a:gd name="T3" fmla="*/ 0 h 461"/>
                <a:gd name="T4" fmla="*/ 288 w 461"/>
                <a:gd name="T5" fmla="*/ 173 h 461"/>
                <a:gd name="T6" fmla="*/ 461 w 461"/>
                <a:gd name="T7" fmla="*/ 173 h 461"/>
                <a:gd name="T8" fmla="*/ 461 w 461"/>
                <a:gd name="T9" fmla="*/ 288 h 461"/>
                <a:gd name="T10" fmla="*/ 288 w 461"/>
                <a:gd name="T11" fmla="*/ 288 h 461"/>
                <a:gd name="T12" fmla="*/ 288 w 461"/>
                <a:gd name="T13" fmla="*/ 461 h 461"/>
                <a:gd name="T14" fmla="*/ 173 w 461"/>
                <a:gd name="T15" fmla="*/ 461 h 461"/>
                <a:gd name="T16" fmla="*/ 173 w 461"/>
                <a:gd name="T17" fmla="*/ 288 h 461"/>
                <a:gd name="T18" fmla="*/ 0 w 461"/>
                <a:gd name="T19" fmla="*/ 288 h 461"/>
                <a:gd name="T20" fmla="*/ 0 w 461"/>
                <a:gd name="T21" fmla="*/ 173 h 461"/>
                <a:gd name="T22" fmla="*/ 173 w 461"/>
                <a:gd name="T23" fmla="*/ 173 h 461"/>
                <a:gd name="T24" fmla="*/ 173 w 461"/>
                <a:gd name="T25"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 h="461">
                  <a:moveTo>
                    <a:pt x="173" y="0"/>
                  </a:moveTo>
                  <a:lnTo>
                    <a:pt x="288" y="0"/>
                  </a:lnTo>
                  <a:lnTo>
                    <a:pt x="288" y="173"/>
                  </a:lnTo>
                  <a:lnTo>
                    <a:pt x="461" y="173"/>
                  </a:lnTo>
                  <a:lnTo>
                    <a:pt x="461" y="288"/>
                  </a:lnTo>
                  <a:lnTo>
                    <a:pt x="288" y="288"/>
                  </a:lnTo>
                  <a:lnTo>
                    <a:pt x="288" y="461"/>
                  </a:lnTo>
                  <a:lnTo>
                    <a:pt x="173" y="461"/>
                  </a:lnTo>
                  <a:lnTo>
                    <a:pt x="173" y="288"/>
                  </a:lnTo>
                  <a:lnTo>
                    <a:pt x="0" y="288"/>
                  </a:lnTo>
                  <a:lnTo>
                    <a:pt x="0" y="173"/>
                  </a:lnTo>
                  <a:lnTo>
                    <a:pt x="173" y="173"/>
                  </a:lnTo>
                  <a:lnTo>
                    <a:pt x="173" y="0"/>
                  </a:lnTo>
                  <a:close/>
                </a:path>
              </a:pathLst>
            </a:custGeom>
            <a:solidFill>
              <a:schemeClr val="tx2"/>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94" name="Rectangle 92"/>
            <p:cNvSpPr>
              <a:spLocks noChangeArrowheads="1"/>
            </p:cNvSpPr>
            <p:nvPr/>
          </p:nvSpPr>
          <p:spPr bwMode="auto">
            <a:xfrm>
              <a:off x="-1654184" y="3489297"/>
              <a:ext cx="61914" cy="20637"/>
            </a:xfrm>
            <a:prstGeom prst="rect">
              <a:avLst/>
            </a:prstGeom>
            <a:solidFill>
              <a:schemeClr val="tx2"/>
            </a:solidFill>
            <a:ln w="0">
              <a:no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95" name="Rectangle 93"/>
            <p:cNvSpPr>
              <a:spLocks noChangeArrowheads="1"/>
            </p:cNvSpPr>
            <p:nvPr/>
          </p:nvSpPr>
          <p:spPr bwMode="auto">
            <a:xfrm>
              <a:off x="-1654184" y="3530573"/>
              <a:ext cx="101601" cy="20637"/>
            </a:xfrm>
            <a:prstGeom prst="rect">
              <a:avLst/>
            </a:prstGeom>
            <a:solidFill>
              <a:schemeClr val="tx2"/>
            </a:solidFill>
            <a:ln w="0">
              <a:no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96" name="Rectangle 94"/>
            <p:cNvSpPr>
              <a:spLocks noChangeArrowheads="1"/>
            </p:cNvSpPr>
            <p:nvPr/>
          </p:nvSpPr>
          <p:spPr bwMode="auto">
            <a:xfrm>
              <a:off x="-1541472" y="3927443"/>
              <a:ext cx="141289" cy="19050"/>
            </a:xfrm>
            <a:prstGeom prst="rect">
              <a:avLst/>
            </a:prstGeom>
            <a:solidFill>
              <a:schemeClr val="tx2"/>
            </a:solidFill>
            <a:ln w="0">
              <a:no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97" name="Rectangle 95"/>
            <p:cNvSpPr>
              <a:spLocks noChangeArrowheads="1"/>
            </p:cNvSpPr>
            <p:nvPr/>
          </p:nvSpPr>
          <p:spPr bwMode="auto">
            <a:xfrm>
              <a:off x="-1541472" y="3967132"/>
              <a:ext cx="20637" cy="20637"/>
            </a:xfrm>
            <a:prstGeom prst="rect">
              <a:avLst/>
            </a:prstGeom>
            <a:solidFill>
              <a:schemeClr val="tx2"/>
            </a:solidFill>
            <a:ln w="0">
              <a:no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99" name="Rectangle 96"/>
            <p:cNvSpPr>
              <a:spLocks noChangeArrowheads="1"/>
            </p:cNvSpPr>
            <p:nvPr/>
          </p:nvSpPr>
          <p:spPr bwMode="auto">
            <a:xfrm>
              <a:off x="-1501784" y="3967132"/>
              <a:ext cx="20637" cy="20637"/>
            </a:xfrm>
            <a:prstGeom prst="rect">
              <a:avLst/>
            </a:prstGeom>
            <a:solidFill>
              <a:schemeClr val="tx2"/>
            </a:solidFill>
            <a:ln w="0">
              <a:no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00" name="Rectangle 97"/>
            <p:cNvSpPr>
              <a:spLocks noChangeArrowheads="1"/>
            </p:cNvSpPr>
            <p:nvPr/>
          </p:nvSpPr>
          <p:spPr bwMode="auto">
            <a:xfrm>
              <a:off x="-1460509" y="3967132"/>
              <a:ext cx="20637" cy="20637"/>
            </a:xfrm>
            <a:prstGeom prst="rect">
              <a:avLst/>
            </a:prstGeom>
            <a:solidFill>
              <a:schemeClr val="tx2"/>
            </a:solidFill>
            <a:ln w="0">
              <a:no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01" name="Rectangle 98"/>
            <p:cNvSpPr>
              <a:spLocks noChangeArrowheads="1"/>
            </p:cNvSpPr>
            <p:nvPr/>
          </p:nvSpPr>
          <p:spPr bwMode="auto">
            <a:xfrm>
              <a:off x="-1419234" y="3967136"/>
              <a:ext cx="19051" cy="20637"/>
            </a:xfrm>
            <a:prstGeom prst="rect">
              <a:avLst/>
            </a:prstGeom>
            <a:solidFill>
              <a:schemeClr val="tx2"/>
            </a:solidFill>
            <a:ln w="0">
              <a:no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02" name="Rectangle 99"/>
            <p:cNvSpPr>
              <a:spLocks noChangeArrowheads="1"/>
            </p:cNvSpPr>
            <p:nvPr/>
          </p:nvSpPr>
          <p:spPr bwMode="auto">
            <a:xfrm>
              <a:off x="-1765309" y="3611542"/>
              <a:ext cx="244476" cy="20637"/>
            </a:xfrm>
            <a:prstGeom prst="rect">
              <a:avLst/>
            </a:prstGeom>
            <a:solidFill>
              <a:schemeClr val="tx2"/>
            </a:solidFill>
            <a:ln w="0">
              <a:no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03" name="Rectangle 100"/>
            <p:cNvSpPr>
              <a:spLocks noChangeArrowheads="1"/>
            </p:cNvSpPr>
            <p:nvPr/>
          </p:nvSpPr>
          <p:spPr bwMode="auto">
            <a:xfrm>
              <a:off x="-1765307" y="3673449"/>
              <a:ext cx="365125" cy="19050"/>
            </a:xfrm>
            <a:prstGeom prst="rect">
              <a:avLst/>
            </a:prstGeom>
            <a:solidFill>
              <a:schemeClr val="tx2"/>
            </a:solidFill>
            <a:ln w="0">
              <a:no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04" name="Rectangle 101"/>
            <p:cNvSpPr>
              <a:spLocks noChangeArrowheads="1"/>
            </p:cNvSpPr>
            <p:nvPr/>
          </p:nvSpPr>
          <p:spPr bwMode="auto">
            <a:xfrm>
              <a:off x="-1765305" y="3733765"/>
              <a:ext cx="365125" cy="20637"/>
            </a:xfrm>
            <a:prstGeom prst="rect">
              <a:avLst/>
            </a:prstGeom>
            <a:solidFill>
              <a:schemeClr val="tx2"/>
            </a:solidFill>
            <a:ln w="0">
              <a:no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05" name="Rectangle 102"/>
            <p:cNvSpPr>
              <a:spLocks noChangeArrowheads="1"/>
            </p:cNvSpPr>
            <p:nvPr/>
          </p:nvSpPr>
          <p:spPr bwMode="auto">
            <a:xfrm>
              <a:off x="-1765303" y="3794083"/>
              <a:ext cx="365125" cy="20637"/>
            </a:xfrm>
            <a:prstGeom prst="rect">
              <a:avLst/>
            </a:prstGeom>
            <a:solidFill>
              <a:schemeClr val="tx2"/>
            </a:solidFill>
            <a:ln w="0">
              <a:no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06" name="Rectangle 103"/>
            <p:cNvSpPr>
              <a:spLocks noChangeArrowheads="1"/>
            </p:cNvSpPr>
            <p:nvPr/>
          </p:nvSpPr>
          <p:spPr bwMode="auto">
            <a:xfrm>
              <a:off x="-1765301" y="3856039"/>
              <a:ext cx="365125" cy="20637"/>
            </a:xfrm>
            <a:prstGeom prst="rect">
              <a:avLst/>
            </a:prstGeom>
            <a:solidFill>
              <a:schemeClr val="tx2"/>
            </a:solidFill>
            <a:ln w="0">
              <a:no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72" name="Group 71"/>
          <p:cNvGrpSpPr/>
          <p:nvPr/>
        </p:nvGrpSpPr>
        <p:grpSpPr>
          <a:xfrm>
            <a:off x="7133894" y="5256073"/>
            <a:ext cx="865631" cy="860619"/>
            <a:chOff x="2053277" y="3596638"/>
            <a:chExt cx="678837" cy="782856"/>
          </a:xfrm>
        </p:grpSpPr>
        <p:sp>
          <p:nvSpPr>
            <p:cNvPr id="73" name="Freeform 166"/>
            <p:cNvSpPr>
              <a:spLocks/>
            </p:cNvSpPr>
            <p:nvPr/>
          </p:nvSpPr>
          <p:spPr bwMode="auto">
            <a:xfrm>
              <a:off x="2053277" y="3596638"/>
              <a:ext cx="678837" cy="782856"/>
            </a:xfrm>
            <a:custGeom>
              <a:avLst/>
              <a:gdLst>
                <a:gd name="T0" fmla="*/ 1710 w 3172"/>
                <a:gd name="T1" fmla="*/ 167 h 3167"/>
                <a:gd name="T2" fmla="*/ 1864 w 3172"/>
                <a:gd name="T3" fmla="*/ 86 h 3167"/>
                <a:gd name="T4" fmla="*/ 2062 w 3172"/>
                <a:gd name="T5" fmla="*/ 78 h 3167"/>
                <a:gd name="T6" fmla="*/ 2104 w 3172"/>
                <a:gd name="T7" fmla="*/ 259 h 3167"/>
                <a:gd name="T8" fmla="*/ 2314 w 3172"/>
                <a:gd name="T9" fmla="*/ 295 h 3167"/>
                <a:gd name="T10" fmla="*/ 2573 w 3172"/>
                <a:gd name="T11" fmla="*/ 355 h 3167"/>
                <a:gd name="T12" fmla="*/ 2502 w 3172"/>
                <a:gd name="T13" fmla="*/ 499 h 3167"/>
                <a:gd name="T14" fmla="*/ 2590 w 3172"/>
                <a:gd name="T15" fmla="*/ 593 h 3167"/>
                <a:gd name="T16" fmla="*/ 2669 w 3172"/>
                <a:gd name="T17" fmla="*/ 633 h 3167"/>
                <a:gd name="T18" fmla="*/ 2756 w 3172"/>
                <a:gd name="T19" fmla="*/ 539 h 3167"/>
                <a:gd name="T20" fmla="*/ 2882 w 3172"/>
                <a:gd name="T21" fmla="*/ 679 h 3167"/>
                <a:gd name="T22" fmla="*/ 2845 w 3172"/>
                <a:gd name="T23" fmla="*/ 797 h 3167"/>
                <a:gd name="T24" fmla="*/ 2852 w 3172"/>
                <a:gd name="T25" fmla="*/ 951 h 3167"/>
                <a:gd name="T26" fmla="*/ 2996 w 3172"/>
                <a:gd name="T27" fmla="*/ 989 h 3167"/>
                <a:gd name="T28" fmla="*/ 3083 w 3172"/>
                <a:gd name="T29" fmla="*/ 1234 h 3167"/>
                <a:gd name="T30" fmla="*/ 2985 w 3172"/>
                <a:gd name="T31" fmla="*/ 1385 h 3167"/>
                <a:gd name="T32" fmla="*/ 3090 w 3172"/>
                <a:gd name="T33" fmla="*/ 1480 h 3167"/>
                <a:gd name="T34" fmla="*/ 3170 w 3172"/>
                <a:gd name="T35" fmla="*/ 1626 h 3167"/>
                <a:gd name="T36" fmla="*/ 3077 w 3172"/>
                <a:gd name="T37" fmla="*/ 1734 h 3167"/>
                <a:gd name="T38" fmla="*/ 2961 w 3172"/>
                <a:gd name="T39" fmla="*/ 1895 h 3167"/>
                <a:gd name="T40" fmla="*/ 3083 w 3172"/>
                <a:gd name="T41" fmla="*/ 2097 h 3167"/>
                <a:gd name="T42" fmla="*/ 2902 w 3172"/>
                <a:gd name="T43" fmla="*/ 2185 h 3167"/>
                <a:gd name="T44" fmla="*/ 2801 w 3172"/>
                <a:gd name="T45" fmla="*/ 2397 h 3167"/>
                <a:gd name="T46" fmla="*/ 2713 w 3172"/>
                <a:gd name="T47" fmla="*/ 2654 h 3167"/>
                <a:gd name="T48" fmla="*/ 2583 w 3172"/>
                <a:gd name="T49" fmla="*/ 2579 h 3167"/>
                <a:gd name="T50" fmla="*/ 2465 w 3172"/>
                <a:gd name="T51" fmla="*/ 2739 h 3167"/>
                <a:gd name="T52" fmla="*/ 2430 w 3172"/>
                <a:gd name="T53" fmla="*/ 2920 h 3167"/>
                <a:gd name="T54" fmla="*/ 2240 w 3172"/>
                <a:gd name="T55" fmla="*/ 2834 h 3167"/>
                <a:gd name="T56" fmla="*/ 2038 w 3172"/>
                <a:gd name="T57" fmla="*/ 2942 h 3167"/>
                <a:gd name="T58" fmla="*/ 1999 w 3172"/>
                <a:gd name="T59" fmla="*/ 3109 h 3167"/>
                <a:gd name="T60" fmla="*/ 1804 w 3172"/>
                <a:gd name="T61" fmla="*/ 2983 h 3167"/>
                <a:gd name="T62" fmla="*/ 1575 w 3172"/>
                <a:gd name="T63" fmla="*/ 2995 h 3167"/>
                <a:gd name="T64" fmla="*/ 1562 w 3172"/>
                <a:gd name="T65" fmla="*/ 3167 h 3167"/>
                <a:gd name="T66" fmla="*/ 1321 w 3172"/>
                <a:gd name="T67" fmla="*/ 3044 h 3167"/>
                <a:gd name="T68" fmla="*/ 1191 w 3172"/>
                <a:gd name="T69" fmla="*/ 2942 h 3167"/>
                <a:gd name="T70" fmla="*/ 1080 w 3172"/>
                <a:gd name="T71" fmla="*/ 3012 h 3167"/>
                <a:gd name="T72" fmla="*/ 816 w 3172"/>
                <a:gd name="T73" fmla="*/ 2972 h 3167"/>
                <a:gd name="T74" fmla="*/ 858 w 3172"/>
                <a:gd name="T75" fmla="*/ 2798 h 3167"/>
                <a:gd name="T76" fmla="*/ 713 w 3172"/>
                <a:gd name="T77" fmla="*/ 2696 h 3167"/>
                <a:gd name="T78" fmla="*/ 458 w 3172"/>
                <a:gd name="T79" fmla="*/ 2698 h 3167"/>
                <a:gd name="T80" fmla="*/ 529 w 3172"/>
                <a:gd name="T81" fmla="*/ 2536 h 3167"/>
                <a:gd name="T82" fmla="*/ 333 w 3172"/>
                <a:gd name="T83" fmla="*/ 2392 h 3167"/>
                <a:gd name="T84" fmla="*/ 127 w 3172"/>
                <a:gd name="T85" fmla="*/ 2215 h 3167"/>
                <a:gd name="T86" fmla="*/ 234 w 3172"/>
                <a:gd name="T87" fmla="*/ 2044 h 3167"/>
                <a:gd name="T88" fmla="*/ 75 w 3172"/>
                <a:gd name="T89" fmla="*/ 1958 h 3167"/>
                <a:gd name="T90" fmla="*/ 8 w 3172"/>
                <a:gd name="T91" fmla="*/ 1751 h 3167"/>
                <a:gd name="T92" fmla="*/ 162 w 3172"/>
                <a:gd name="T93" fmla="*/ 1686 h 3167"/>
                <a:gd name="T94" fmla="*/ 11 w 3172"/>
                <a:gd name="T95" fmla="*/ 1396 h 3167"/>
                <a:gd name="T96" fmla="*/ 122 w 3172"/>
                <a:gd name="T97" fmla="*/ 1204 h 3167"/>
                <a:gd name="T98" fmla="*/ 234 w 3172"/>
                <a:gd name="T99" fmla="*/ 1117 h 3167"/>
                <a:gd name="T100" fmla="*/ 204 w 3172"/>
                <a:gd name="T101" fmla="*/ 975 h 3167"/>
                <a:gd name="T102" fmla="*/ 199 w 3172"/>
                <a:gd name="T103" fmla="*/ 814 h 3167"/>
                <a:gd name="T104" fmla="*/ 343 w 3172"/>
                <a:gd name="T105" fmla="*/ 767 h 3167"/>
                <a:gd name="T106" fmla="*/ 487 w 3172"/>
                <a:gd name="T107" fmla="*/ 573 h 3167"/>
                <a:gd name="T108" fmla="*/ 501 w 3172"/>
                <a:gd name="T109" fmla="*/ 428 h 3167"/>
                <a:gd name="T110" fmla="*/ 660 w 3172"/>
                <a:gd name="T111" fmla="*/ 386 h 3167"/>
                <a:gd name="T112" fmla="*/ 840 w 3172"/>
                <a:gd name="T113" fmla="*/ 364 h 3167"/>
                <a:gd name="T114" fmla="*/ 828 w 3172"/>
                <a:gd name="T115" fmla="*/ 206 h 3167"/>
                <a:gd name="T116" fmla="*/ 1087 w 3172"/>
                <a:gd name="T117" fmla="*/ 133 h 3167"/>
                <a:gd name="T118" fmla="*/ 1201 w 3172"/>
                <a:gd name="T119" fmla="*/ 213 h 3167"/>
                <a:gd name="T120" fmla="*/ 1333 w 3172"/>
                <a:gd name="T121" fmla="*/ 104 h 3167"/>
                <a:gd name="T122" fmla="*/ 1490 w 3172"/>
                <a:gd name="T123" fmla="*/ 3 h 3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72" h="3167">
                  <a:moveTo>
                    <a:pt x="1524" y="0"/>
                  </a:moveTo>
                  <a:lnTo>
                    <a:pt x="1557" y="0"/>
                  </a:lnTo>
                  <a:lnTo>
                    <a:pt x="1590" y="4"/>
                  </a:lnTo>
                  <a:lnTo>
                    <a:pt x="1621" y="11"/>
                  </a:lnTo>
                  <a:lnTo>
                    <a:pt x="1621" y="149"/>
                  </a:lnTo>
                  <a:lnTo>
                    <a:pt x="1648" y="157"/>
                  </a:lnTo>
                  <a:lnTo>
                    <a:pt x="1679" y="163"/>
                  </a:lnTo>
                  <a:lnTo>
                    <a:pt x="1710" y="167"/>
                  </a:lnTo>
                  <a:lnTo>
                    <a:pt x="1743" y="170"/>
                  </a:lnTo>
                  <a:lnTo>
                    <a:pt x="1776" y="174"/>
                  </a:lnTo>
                  <a:lnTo>
                    <a:pt x="1809" y="178"/>
                  </a:lnTo>
                  <a:lnTo>
                    <a:pt x="1838" y="183"/>
                  </a:lnTo>
                  <a:lnTo>
                    <a:pt x="1848" y="162"/>
                  </a:lnTo>
                  <a:lnTo>
                    <a:pt x="1854" y="138"/>
                  </a:lnTo>
                  <a:lnTo>
                    <a:pt x="1859" y="112"/>
                  </a:lnTo>
                  <a:lnTo>
                    <a:pt x="1864" y="86"/>
                  </a:lnTo>
                  <a:lnTo>
                    <a:pt x="1868" y="60"/>
                  </a:lnTo>
                  <a:lnTo>
                    <a:pt x="1873" y="34"/>
                  </a:lnTo>
                  <a:lnTo>
                    <a:pt x="1909" y="36"/>
                  </a:lnTo>
                  <a:lnTo>
                    <a:pt x="1943" y="42"/>
                  </a:lnTo>
                  <a:lnTo>
                    <a:pt x="1974" y="49"/>
                  </a:lnTo>
                  <a:lnTo>
                    <a:pt x="2004" y="59"/>
                  </a:lnTo>
                  <a:lnTo>
                    <a:pt x="2034" y="68"/>
                  </a:lnTo>
                  <a:lnTo>
                    <a:pt x="2062" y="78"/>
                  </a:lnTo>
                  <a:lnTo>
                    <a:pt x="2093" y="85"/>
                  </a:lnTo>
                  <a:lnTo>
                    <a:pt x="2126" y="91"/>
                  </a:lnTo>
                  <a:lnTo>
                    <a:pt x="2120" y="125"/>
                  </a:lnTo>
                  <a:lnTo>
                    <a:pt x="2112" y="156"/>
                  </a:lnTo>
                  <a:lnTo>
                    <a:pt x="2101" y="184"/>
                  </a:lnTo>
                  <a:lnTo>
                    <a:pt x="2091" y="213"/>
                  </a:lnTo>
                  <a:lnTo>
                    <a:pt x="2080" y="241"/>
                  </a:lnTo>
                  <a:lnTo>
                    <a:pt x="2104" y="259"/>
                  </a:lnTo>
                  <a:lnTo>
                    <a:pt x="2132" y="274"/>
                  </a:lnTo>
                  <a:lnTo>
                    <a:pt x="2161" y="288"/>
                  </a:lnTo>
                  <a:lnTo>
                    <a:pt x="2191" y="300"/>
                  </a:lnTo>
                  <a:lnTo>
                    <a:pt x="2221" y="313"/>
                  </a:lnTo>
                  <a:lnTo>
                    <a:pt x="2249" y="328"/>
                  </a:lnTo>
                  <a:lnTo>
                    <a:pt x="2275" y="345"/>
                  </a:lnTo>
                  <a:lnTo>
                    <a:pt x="2296" y="320"/>
                  </a:lnTo>
                  <a:lnTo>
                    <a:pt x="2314" y="295"/>
                  </a:lnTo>
                  <a:lnTo>
                    <a:pt x="2329" y="266"/>
                  </a:lnTo>
                  <a:lnTo>
                    <a:pt x="2343" y="237"/>
                  </a:lnTo>
                  <a:lnTo>
                    <a:pt x="2356" y="206"/>
                  </a:lnTo>
                  <a:lnTo>
                    <a:pt x="2404" y="231"/>
                  </a:lnTo>
                  <a:lnTo>
                    <a:pt x="2451" y="258"/>
                  </a:lnTo>
                  <a:lnTo>
                    <a:pt x="2494" y="288"/>
                  </a:lnTo>
                  <a:lnTo>
                    <a:pt x="2535" y="320"/>
                  </a:lnTo>
                  <a:lnTo>
                    <a:pt x="2573" y="355"/>
                  </a:lnTo>
                  <a:lnTo>
                    <a:pt x="2564" y="377"/>
                  </a:lnTo>
                  <a:lnTo>
                    <a:pt x="2552" y="396"/>
                  </a:lnTo>
                  <a:lnTo>
                    <a:pt x="2539" y="413"/>
                  </a:lnTo>
                  <a:lnTo>
                    <a:pt x="2524" y="430"/>
                  </a:lnTo>
                  <a:lnTo>
                    <a:pt x="2509" y="447"/>
                  </a:lnTo>
                  <a:lnTo>
                    <a:pt x="2494" y="464"/>
                  </a:lnTo>
                  <a:lnTo>
                    <a:pt x="2481" y="482"/>
                  </a:lnTo>
                  <a:lnTo>
                    <a:pt x="2502" y="499"/>
                  </a:lnTo>
                  <a:lnTo>
                    <a:pt x="2517" y="513"/>
                  </a:lnTo>
                  <a:lnTo>
                    <a:pt x="2531" y="529"/>
                  </a:lnTo>
                  <a:lnTo>
                    <a:pt x="2546" y="545"/>
                  </a:lnTo>
                  <a:lnTo>
                    <a:pt x="2562" y="562"/>
                  </a:lnTo>
                  <a:lnTo>
                    <a:pt x="2566" y="565"/>
                  </a:lnTo>
                  <a:lnTo>
                    <a:pt x="2572" y="573"/>
                  </a:lnTo>
                  <a:lnTo>
                    <a:pt x="2581" y="582"/>
                  </a:lnTo>
                  <a:lnTo>
                    <a:pt x="2590" y="593"/>
                  </a:lnTo>
                  <a:lnTo>
                    <a:pt x="2601" y="604"/>
                  </a:lnTo>
                  <a:lnTo>
                    <a:pt x="2612" y="616"/>
                  </a:lnTo>
                  <a:lnTo>
                    <a:pt x="2622" y="626"/>
                  </a:lnTo>
                  <a:lnTo>
                    <a:pt x="2631" y="635"/>
                  </a:lnTo>
                  <a:lnTo>
                    <a:pt x="2638" y="640"/>
                  </a:lnTo>
                  <a:lnTo>
                    <a:pt x="2642" y="642"/>
                  </a:lnTo>
                  <a:lnTo>
                    <a:pt x="2656" y="640"/>
                  </a:lnTo>
                  <a:lnTo>
                    <a:pt x="2669" y="633"/>
                  </a:lnTo>
                  <a:lnTo>
                    <a:pt x="2681" y="621"/>
                  </a:lnTo>
                  <a:lnTo>
                    <a:pt x="2692" y="607"/>
                  </a:lnTo>
                  <a:lnTo>
                    <a:pt x="2703" y="592"/>
                  </a:lnTo>
                  <a:lnTo>
                    <a:pt x="2714" y="577"/>
                  </a:lnTo>
                  <a:lnTo>
                    <a:pt x="2725" y="562"/>
                  </a:lnTo>
                  <a:lnTo>
                    <a:pt x="2735" y="550"/>
                  </a:lnTo>
                  <a:lnTo>
                    <a:pt x="2746" y="542"/>
                  </a:lnTo>
                  <a:lnTo>
                    <a:pt x="2756" y="539"/>
                  </a:lnTo>
                  <a:lnTo>
                    <a:pt x="2772" y="543"/>
                  </a:lnTo>
                  <a:lnTo>
                    <a:pt x="2789" y="552"/>
                  </a:lnTo>
                  <a:lnTo>
                    <a:pt x="2805" y="567"/>
                  </a:lnTo>
                  <a:lnTo>
                    <a:pt x="2821" y="586"/>
                  </a:lnTo>
                  <a:lnTo>
                    <a:pt x="2837" y="608"/>
                  </a:lnTo>
                  <a:lnTo>
                    <a:pt x="2852" y="632"/>
                  </a:lnTo>
                  <a:lnTo>
                    <a:pt x="2867" y="656"/>
                  </a:lnTo>
                  <a:lnTo>
                    <a:pt x="2882" y="679"/>
                  </a:lnTo>
                  <a:lnTo>
                    <a:pt x="2895" y="700"/>
                  </a:lnTo>
                  <a:lnTo>
                    <a:pt x="2907" y="719"/>
                  </a:lnTo>
                  <a:lnTo>
                    <a:pt x="2918" y="734"/>
                  </a:lnTo>
                  <a:lnTo>
                    <a:pt x="2908" y="751"/>
                  </a:lnTo>
                  <a:lnTo>
                    <a:pt x="2895" y="766"/>
                  </a:lnTo>
                  <a:lnTo>
                    <a:pt x="2880" y="777"/>
                  </a:lnTo>
                  <a:lnTo>
                    <a:pt x="2863" y="788"/>
                  </a:lnTo>
                  <a:lnTo>
                    <a:pt x="2845" y="797"/>
                  </a:lnTo>
                  <a:lnTo>
                    <a:pt x="2827" y="807"/>
                  </a:lnTo>
                  <a:lnTo>
                    <a:pt x="2809" y="816"/>
                  </a:lnTo>
                  <a:lnTo>
                    <a:pt x="2791" y="826"/>
                  </a:lnTo>
                  <a:lnTo>
                    <a:pt x="2801" y="854"/>
                  </a:lnTo>
                  <a:lnTo>
                    <a:pt x="2812" y="880"/>
                  </a:lnTo>
                  <a:lnTo>
                    <a:pt x="2826" y="904"/>
                  </a:lnTo>
                  <a:lnTo>
                    <a:pt x="2839" y="927"/>
                  </a:lnTo>
                  <a:lnTo>
                    <a:pt x="2852" y="951"/>
                  </a:lnTo>
                  <a:lnTo>
                    <a:pt x="2865" y="976"/>
                  </a:lnTo>
                  <a:lnTo>
                    <a:pt x="2876" y="1003"/>
                  </a:lnTo>
                  <a:lnTo>
                    <a:pt x="2883" y="1033"/>
                  </a:lnTo>
                  <a:lnTo>
                    <a:pt x="2909" y="1026"/>
                  </a:lnTo>
                  <a:lnTo>
                    <a:pt x="2932" y="1019"/>
                  </a:lnTo>
                  <a:lnTo>
                    <a:pt x="2954" y="1008"/>
                  </a:lnTo>
                  <a:lnTo>
                    <a:pt x="2975" y="999"/>
                  </a:lnTo>
                  <a:lnTo>
                    <a:pt x="2996" y="989"/>
                  </a:lnTo>
                  <a:lnTo>
                    <a:pt x="3019" y="981"/>
                  </a:lnTo>
                  <a:lnTo>
                    <a:pt x="3045" y="976"/>
                  </a:lnTo>
                  <a:lnTo>
                    <a:pt x="3065" y="1022"/>
                  </a:lnTo>
                  <a:lnTo>
                    <a:pt x="3083" y="1070"/>
                  </a:lnTo>
                  <a:lnTo>
                    <a:pt x="3100" y="1120"/>
                  </a:lnTo>
                  <a:lnTo>
                    <a:pt x="3113" y="1172"/>
                  </a:lnTo>
                  <a:lnTo>
                    <a:pt x="3125" y="1228"/>
                  </a:lnTo>
                  <a:lnTo>
                    <a:pt x="3083" y="1234"/>
                  </a:lnTo>
                  <a:lnTo>
                    <a:pt x="3043" y="1243"/>
                  </a:lnTo>
                  <a:lnTo>
                    <a:pt x="3003" y="1252"/>
                  </a:lnTo>
                  <a:lnTo>
                    <a:pt x="2964" y="1262"/>
                  </a:lnTo>
                  <a:lnTo>
                    <a:pt x="2966" y="1288"/>
                  </a:lnTo>
                  <a:lnTo>
                    <a:pt x="2971" y="1312"/>
                  </a:lnTo>
                  <a:lnTo>
                    <a:pt x="2976" y="1337"/>
                  </a:lnTo>
                  <a:lnTo>
                    <a:pt x="2980" y="1361"/>
                  </a:lnTo>
                  <a:lnTo>
                    <a:pt x="2985" y="1385"/>
                  </a:lnTo>
                  <a:lnTo>
                    <a:pt x="2988" y="1411"/>
                  </a:lnTo>
                  <a:lnTo>
                    <a:pt x="2989" y="1438"/>
                  </a:lnTo>
                  <a:lnTo>
                    <a:pt x="2987" y="1469"/>
                  </a:lnTo>
                  <a:lnTo>
                    <a:pt x="3002" y="1475"/>
                  </a:lnTo>
                  <a:lnTo>
                    <a:pt x="3021" y="1479"/>
                  </a:lnTo>
                  <a:lnTo>
                    <a:pt x="3044" y="1481"/>
                  </a:lnTo>
                  <a:lnTo>
                    <a:pt x="3066" y="1481"/>
                  </a:lnTo>
                  <a:lnTo>
                    <a:pt x="3090" y="1480"/>
                  </a:lnTo>
                  <a:lnTo>
                    <a:pt x="3114" y="1479"/>
                  </a:lnTo>
                  <a:lnTo>
                    <a:pt x="3138" y="1479"/>
                  </a:lnTo>
                  <a:lnTo>
                    <a:pt x="3159" y="1480"/>
                  </a:lnTo>
                  <a:lnTo>
                    <a:pt x="3166" y="1506"/>
                  </a:lnTo>
                  <a:lnTo>
                    <a:pt x="3171" y="1534"/>
                  </a:lnTo>
                  <a:lnTo>
                    <a:pt x="3172" y="1564"/>
                  </a:lnTo>
                  <a:lnTo>
                    <a:pt x="3172" y="1594"/>
                  </a:lnTo>
                  <a:lnTo>
                    <a:pt x="3170" y="1626"/>
                  </a:lnTo>
                  <a:lnTo>
                    <a:pt x="3168" y="1658"/>
                  </a:lnTo>
                  <a:lnTo>
                    <a:pt x="3165" y="1688"/>
                  </a:lnTo>
                  <a:lnTo>
                    <a:pt x="3162" y="1717"/>
                  </a:lnTo>
                  <a:lnTo>
                    <a:pt x="3159" y="1744"/>
                  </a:lnTo>
                  <a:lnTo>
                    <a:pt x="3142" y="1739"/>
                  </a:lnTo>
                  <a:lnTo>
                    <a:pt x="3122" y="1736"/>
                  </a:lnTo>
                  <a:lnTo>
                    <a:pt x="3100" y="1735"/>
                  </a:lnTo>
                  <a:lnTo>
                    <a:pt x="3077" y="1734"/>
                  </a:lnTo>
                  <a:lnTo>
                    <a:pt x="3055" y="1734"/>
                  </a:lnTo>
                  <a:lnTo>
                    <a:pt x="3034" y="1731"/>
                  </a:lnTo>
                  <a:lnTo>
                    <a:pt x="3015" y="1727"/>
                  </a:lnTo>
                  <a:lnTo>
                    <a:pt x="2998" y="1721"/>
                  </a:lnTo>
                  <a:lnTo>
                    <a:pt x="2987" y="1762"/>
                  </a:lnTo>
                  <a:lnTo>
                    <a:pt x="2977" y="1805"/>
                  </a:lnTo>
                  <a:lnTo>
                    <a:pt x="2970" y="1850"/>
                  </a:lnTo>
                  <a:lnTo>
                    <a:pt x="2961" y="1895"/>
                  </a:lnTo>
                  <a:lnTo>
                    <a:pt x="2953" y="1939"/>
                  </a:lnTo>
                  <a:lnTo>
                    <a:pt x="2988" y="1956"/>
                  </a:lnTo>
                  <a:lnTo>
                    <a:pt x="3026" y="1970"/>
                  </a:lnTo>
                  <a:lnTo>
                    <a:pt x="3068" y="1979"/>
                  </a:lnTo>
                  <a:lnTo>
                    <a:pt x="3113" y="1985"/>
                  </a:lnTo>
                  <a:lnTo>
                    <a:pt x="3106" y="2025"/>
                  </a:lnTo>
                  <a:lnTo>
                    <a:pt x="3095" y="2062"/>
                  </a:lnTo>
                  <a:lnTo>
                    <a:pt x="3083" y="2097"/>
                  </a:lnTo>
                  <a:lnTo>
                    <a:pt x="3070" y="2131"/>
                  </a:lnTo>
                  <a:lnTo>
                    <a:pt x="3056" y="2166"/>
                  </a:lnTo>
                  <a:lnTo>
                    <a:pt x="3044" y="2201"/>
                  </a:lnTo>
                  <a:lnTo>
                    <a:pt x="3033" y="2237"/>
                  </a:lnTo>
                  <a:lnTo>
                    <a:pt x="2997" y="2227"/>
                  </a:lnTo>
                  <a:lnTo>
                    <a:pt x="2963" y="2216"/>
                  </a:lnTo>
                  <a:lnTo>
                    <a:pt x="2932" y="2201"/>
                  </a:lnTo>
                  <a:lnTo>
                    <a:pt x="2902" y="2185"/>
                  </a:lnTo>
                  <a:lnTo>
                    <a:pt x="2872" y="2168"/>
                  </a:lnTo>
                  <a:lnTo>
                    <a:pt x="2852" y="2200"/>
                  </a:lnTo>
                  <a:lnTo>
                    <a:pt x="2833" y="2233"/>
                  </a:lnTo>
                  <a:lnTo>
                    <a:pt x="2816" y="2268"/>
                  </a:lnTo>
                  <a:lnTo>
                    <a:pt x="2799" y="2301"/>
                  </a:lnTo>
                  <a:lnTo>
                    <a:pt x="2778" y="2334"/>
                  </a:lnTo>
                  <a:lnTo>
                    <a:pt x="2756" y="2364"/>
                  </a:lnTo>
                  <a:lnTo>
                    <a:pt x="2801" y="2397"/>
                  </a:lnTo>
                  <a:lnTo>
                    <a:pt x="2846" y="2427"/>
                  </a:lnTo>
                  <a:lnTo>
                    <a:pt x="2895" y="2455"/>
                  </a:lnTo>
                  <a:lnTo>
                    <a:pt x="2870" y="2504"/>
                  </a:lnTo>
                  <a:lnTo>
                    <a:pt x="2842" y="2548"/>
                  </a:lnTo>
                  <a:lnTo>
                    <a:pt x="2809" y="2588"/>
                  </a:lnTo>
                  <a:lnTo>
                    <a:pt x="2773" y="2626"/>
                  </a:lnTo>
                  <a:lnTo>
                    <a:pt x="2734" y="2661"/>
                  </a:lnTo>
                  <a:lnTo>
                    <a:pt x="2713" y="2654"/>
                  </a:lnTo>
                  <a:lnTo>
                    <a:pt x="2696" y="2642"/>
                  </a:lnTo>
                  <a:lnTo>
                    <a:pt x="2681" y="2629"/>
                  </a:lnTo>
                  <a:lnTo>
                    <a:pt x="2668" y="2614"/>
                  </a:lnTo>
                  <a:lnTo>
                    <a:pt x="2654" y="2599"/>
                  </a:lnTo>
                  <a:lnTo>
                    <a:pt x="2640" y="2583"/>
                  </a:lnTo>
                  <a:lnTo>
                    <a:pt x="2625" y="2571"/>
                  </a:lnTo>
                  <a:lnTo>
                    <a:pt x="2607" y="2559"/>
                  </a:lnTo>
                  <a:lnTo>
                    <a:pt x="2583" y="2579"/>
                  </a:lnTo>
                  <a:lnTo>
                    <a:pt x="2561" y="2600"/>
                  </a:lnTo>
                  <a:lnTo>
                    <a:pt x="2539" y="2622"/>
                  </a:lnTo>
                  <a:lnTo>
                    <a:pt x="2515" y="2643"/>
                  </a:lnTo>
                  <a:lnTo>
                    <a:pt x="2491" y="2663"/>
                  </a:lnTo>
                  <a:lnTo>
                    <a:pt x="2465" y="2681"/>
                  </a:lnTo>
                  <a:lnTo>
                    <a:pt x="2435" y="2696"/>
                  </a:lnTo>
                  <a:lnTo>
                    <a:pt x="2449" y="2719"/>
                  </a:lnTo>
                  <a:lnTo>
                    <a:pt x="2465" y="2739"/>
                  </a:lnTo>
                  <a:lnTo>
                    <a:pt x="2482" y="2759"/>
                  </a:lnTo>
                  <a:lnTo>
                    <a:pt x="2498" y="2778"/>
                  </a:lnTo>
                  <a:lnTo>
                    <a:pt x="2514" y="2798"/>
                  </a:lnTo>
                  <a:lnTo>
                    <a:pt x="2528" y="2821"/>
                  </a:lnTo>
                  <a:lnTo>
                    <a:pt x="2539" y="2845"/>
                  </a:lnTo>
                  <a:lnTo>
                    <a:pt x="2503" y="2870"/>
                  </a:lnTo>
                  <a:lnTo>
                    <a:pt x="2467" y="2896"/>
                  </a:lnTo>
                  <a:lnTo>
                    <a:pt x="2430" y="2920"/>
                  </a:lnTo>
                  <a:lnTo>
                    <a:pt x="2392" y="2943"/>
                  </a:lnTo>
                  <a:lnTo>
                    <a:pt x="2353" y="2965"/>
                  </a:lnTo>
                  <a:lnTo>
                    <a:pt x="2309" y="2983"/>
                  </a:lnTo>
                  <a:lnTo>
                    <a:pt x="2299" y="2950"/>
                  </a:lnTo>
                  <a:lnTo>
                    <a:pt x="2285" y="2921"/>
                  </a:lnTo>
                  <a:lnTo>
                    <a:pt x="2269" y="2892"/>
                  </a:lnTo>
                  <a:lnTo>
                    <a:pt x="2254" y="2864"/>
                  </a:lnTo>
                  <a:lnTo>
                    <a:pt x="2240" y="2834"/>
                  </a:lnTo>
                  <a:lnTo>
                    <a:pt x="2209" y="2844"/>
                  </a:lnTo>
                  <a:lnTo>
                    <a:pt x="2180" y="2857"/>
                  </a:lnTo>
                  <a:lnTo>
                    <a:pt x="2153" y="2870"/>
                  </a:lnTo>
                  <a:lnTo>
                    <a:pt x="2126" y="2884"/>
                  </a:lnTo>
                  <a:lnTo>
                    <a:pt x="2097" y="2896"/>
                  </a:lnTo>
                  <a:lnTo>
                    <a:pt x="2067" y="2907"/>
                  </a:lnTo>
                  <a:lnTo>
                    <a:pt x="2034" y="2915"/>
                  </a:lnTo>
                  <a:lnTo>
                    <a:pt x="2038" y="2942"/>
                  </a:lnTo>
                  <a:lnTo>
                    <a:pt x="2044" y="2966"/>
                  </a:lnTo>
                  <a:lnTo>
                    <a:pt x="2053" y="2990"/>
                  </a:lnTo>
                  <a:lnTo>
                    <a:pt x="2061" y="3012"/>
                  </a:lnTo>
                  <a:lnTo>
                    <a:pt x="2070" y="3035"/>
                  </a:lnTo>
                  <a:lnTo>
                    <a:pt x="2076" y="3059"/>
                  </a:lnTo>
                  <a:lnTo>
                    <a:pt x="2080" y="3087"/>
                  </a:lnTo>
                  <a:lnTo>
                    <a:pt x="2040" y="3097"/>
                  </a:lnTo>
                  <a:lnTo>
                    <a:pt x="1999" y="3109"/>
                  </a:lnTo>
                  <a:lnTo>
                    <a:pt x="1959" y="3120"/>
                  </a:lnTo>
                  <a:lnTo>
                    <a:pt x="1916" y="3130"/>
                  </a:lnTo>
                  <a:lnTo>
                    <a:pt x="1873" y="3138"/>
                  </a:lnTo>
                  <a:lnTo>
                    <a:pt x="1827" y="3144"/>
                  </a:lnTo>
                  <a:lnTo>
                    <a:pt x="1817" y="3108"/>
                  </a:lnTo>
                  <a:lnTo>
                    <a:pt x="1811" y="3069"/>
                  </a:lnTo>
                  <a:lnTo>
                    <a:pt x="1806" y="3026"/>
                  </a:lnTo>
                  <a:lnTo>
                    <a:pt x="1804" y="2983"/>
                  </a:lnTo>
                  <a:lnTo>
                    <a:pt x="1773" y="2982"/>
                  </a:lnTo>
                  <a:lnTo>
                    <a:pt x="1743" y="2983"/>
                  </a:lnTo>
                  <a:lnTo>
                    <a:pt x="1716" y="2985"/>
                  </a:lnTo>
                  <a:lnTo>
                    <a:pt x="1689" y="2988"/>
                  </a:lnTo>
                  <a:lnTo>
                    <a:pt x="1663" y="2993"/>
                  </a:lnTo>
                  <a:lnTo>
                    <a:pt x="1635" y="2995"/>
                  </a:lnTo>
                  <a:lnTo>
                    <a:pt x="1606" y="2996"/>
                  </a:lnTo>
                  <a:lnTo>
                    <a:pt x="1575" y="2995"/>
                  </a:lnTo>
                  <a:lnTo>
                    <a:pt x="1573" y="3017"/>
                  </a:lnTo>
                  <a:lnTo>
                    <a:pt x="1574" y="3040"/>
                  </a:lnTo>
                  <a:lnTo>
                    <a:pt x="1574" y="3063"/>
                  </a:lnTo>
                  <a:lnTo>
                    <a:pt x="1575" y="3088"/>
                  </a:lnTo>
                  <a:lnTo>
                    <a:pt x="1575" y="3111"/>
                  </a:lnTo>
                  <a:lnTo>
                    <a:pt x="1574" y="3132"/>
                  </a:lnTo>
                  <a:lnTo>
                    <a:pt x="1570" y="3151"/>
                  </a:lnTo>
                  <a:lnTo>
                    <a:pt x="1562" y="3167"/>
                  </a:lnTo>
                  <a:lnTo>
                    <a:pt x="1510" y="3165"/>
                  </a:lnTo>
                  <a:lnTo>
                    <a:pt x="1459" y="3159"/>
                  </a:lnTo>
                  <a:lnTo>
                    <a:pt x="1410" y="3153"/>
                  </a:lnTo>
                  <a:lnTo>
                    <a:pt x="1361" y="3148"/>
                  </a:lnTo>
                  <a:lnTo>
                    <a:pt x="1310" y="3144"/>
                  </a:lnTo>
                  <a:lnTo>
                    <a:pt x="1311" y="3108"/>
                  </a:lnTo>
                  <a:lnTo>
                    <a:pt x="1315" y="3075"/>
                  </a:lnTo>
                  <a:lnTo>
                    <a:pt x="1321" y="3044"/>
                  </a:lnTo>
                  <a:lnTo>
                    <a:pt x="1327" y="3014"/>
                  </a:lnTo>
                  <a:lnTo>
                    <a:pt x="1333" y="2983"/>
                  </a:lnTo>
                  <a:lnTo>
                    <a:pt x="1313" y="2973"/>
                  </a:lnTo>
                  <a:lnTo>
                    <a:pt x="1291" y="2964"/>
                  </a:lnTo>
                  <a:lnTo>
                    <a:pt x="1267" y="2959"/>
                  </a:lnTo>
                  <a:lnTo>
                    <a:pt x="1240" y="2954"/>
                  </a:lnTo>
                  <a:lnTo>
                    <a:pt x="1215" y="2948"/>
                  </a:lnTo>
                  <a:lnTo>
                    <a:pt x="1191" y="2942"/>
                  </a:lnTo>
                  <a:lnTo>
                    <a:pt x="1166" y="2936"/>
                  </a:lnTo>
                  <a:lnTo>
                    <a:pt x="1145" y="2926"/>
                  </a:lnTo>
                  <a:lnTo>
                    <a:pt x="1127" y="2915"/>
                  </a:lnTo>
                  <a:lnTo>
                    <a:pt x="1113" y="2930"/>
                  </a:lnTo>
                  <a:lnTo>
                    <a:pt x="1103" y="2948"/>
                  </a:lnTo>
                  <a:lnTo>
                    <a:pt x="1094" y="2968"/>
                  </a:lnTo>
                  <a:lnTo>
                    <a:pt x="1087" y="2990"/>
                  </a:lnTo>
                  <a:lnTo>
                    <a:pt x="1080" y="3012"/>
                  </a:lnTo>
                  <a:lnTo>
                    <a:pt x="1073" y="3034"/>
                  </a:lnTo>
                  <a:lnTo>
                    <a:pt x="1066" y="3055"/>
                  </a:lnTo>
                  <a:lnTo>
                    <a:pt x="1057" y="3075"/>
                  </a:lnTo>
                  <a:lnTo>
                    <a:pt x="1007" y="3057"/>
                  </a:lnTo>
                  <a:lnTo>
                    <a:pt x="958" y="3037"/>
                  </a:lnTo>
                  <a:lnTo>
                    <a:pt x="911" y="3015"/>
                  </a:lnTo>
                  <a:lnTo>
                    <a:pt x="863" y="2993"/>
                  </a:lnTo>
                  <a:lnTo>
                    <a:pt x="816" y="2972"/>
                  </a:lnTo>
                  <a:lnTo>
                    <a:pt x="824" y="2946"/>
                  </a:lnTo>
                  <a:lnTo>
                    <a:pt x="836" y="2923"/>
                  </a:lnTo>
                  <a:lnTo>
                    <a:pt x="849" y="2901"/>
                  </a:lnTo>
                  <a:lnTo>
                    <a:pt x="862" y="2880"/>
                  </a:lnTo>
                  <a:lnTo>
                    <a:pt x="875" y="2858"/>
                  </a:lnTo>
                  <a:lnTo>
                    <a:pt x="885" y="2834"/>
                  </a:lnTo>
                  <a:lnTo>
                    <a:pt x="873" y="2815"/>
                  </a:lnTo>
                  <a:lnTo>
                    <a:pt x="858" y="2798"/>
                  </a:lnTo>
                  <a:lnTo>
                    <a:pt x="841" y="2785"/>
                  </a:lnTo>
                  <a:lnTo>
                    <a:pt x="822" y="2773"/>
                  </a:lnTo>
                  <a:lnTo>
                    <a:pt x="802" y="2762"/>
                  </a:lnTo>
                  <a:lnTo>
                    <a:pt x="782" y="2751"/>
                  </a:lnTo>
                  <a:lnTo>
                    <a:pt x="763" y="2739"/>
                  </a:lnTo>
                  <a:lnTo>
                    <a:pt x="744" y="2728"/>
                  </a:lnTo>
                  <a:lnTo>
                    <a:pt x="727" y="2713"/>
                  </a:lnTo>
                  <a:lnTo>
                    <a:pt x="713" y="2696"/>
                  </a:lnTo>
                  <a:lnTo>
                    <a:pt x="688" y="2717"/>
                  </a:lnTo>
                  <a:lnTo>
                    <a:pt x="666" y="2742"/>
                  </a:lnTo>
                  <a:lnTo>
                    <a:pt x="645" y="2767"/>
                  </a:lnTo>
                  <a:lnTo>
                    <a:pt x="627" y="2794"/>
                  </a:lnTo>
                  <a:lnTo>
                    <a:pt x="610" y="2822"/>
                  </a:lnTo>
                  <a:lnTo>
                    <a:pt x="556" y="2784"/>
                  </a:lnTo>
                  <a:lnTo>
                    <a:pt x="506" y="2743"/>
                  </a:lnTo>
                  <a:lnTo>
                    <a:pt x="458" y="2698"/>
                  </a:lnTo>
                  <a:lnTo>
                    <a:pt x="414" y="2651"/>
                  </a:lnTo>
                  <a:lnTo>
                    <a:pt x="427" y="2631"/>
                  </a:lnTo>
                  <a:lnTo>
                    <a:pt x="442" y="2612"/>
                  </a:lnTo>
                  <a:lnTo>
                    <a:pt x="458" y="2596"/>
                  </a:lnTo>
                  <a:lnTo>
                    <a:pt x="476" y="2581"/>
                  </a:lnTo>
                  <a:lnTo>
                    <a:pt x="494" y="2566"/>
                  </a:lnTo>
                  <a:lnTo>
                    <a:pt x="512" y="2552"/>
                  </a:lnTo>
                  <a:lnTo>
                    <a:pt x="529" y="2536"/>
                  </a:lnTo>
                  <a:lnTo>
                    <a:pt x="500" y="2501"/>
                  </a:lnTo>
                  <a:lnTo>
                    <a:pt x="471" y="2465"/>
                  </a:lnTo>
                  <a:lnTo>
                    <a:pt x="443" y="2429"/>
                  </a:lnTo>
                  <a:lnTo>
                    <a:pt x="415" y="2392"/>
                  </a:lnTo>
                  <a:lnTo>
                    <a:pt x="391" y="2352"/>
                  </a:lnTo>
                  <a:lnTo>
                    <a:pt x="371" y="2365"/>
                  </a:lnTo>
                  <a:lnTo>
                    <a:pt x="352" y="2377"/>
                  </a:lnTo>
                  <a:lnTo>
                    <a:pt x="333" y="2392"/>
                  </a:lnTo>
                  <a:lnTo>
                    <a:pt x="313" y="2405"/>
                  </a:lnTo>
                  <a:lnTo>
                    <a:pt x="292" y="2416"/>
                  </a:lnTo>
                  <a:lnTo>
                    <a:pt x="268" y="2426"/>
                  </a:lnTo>
                  <a:lnTo>
                    <a:pt x="242" y="2432"/>
                  </a:lnTo>
                  <a:lnTo>
                    <a:pt x="213" y="2377"/>
                  </a:lnTo>
                  <a:lnTo>
                    <a:pt x="184" y="2325"/>
                  </a:lnTo>
                  <a:lnTo>
                    <a:pt x="154" y="2270"/>
                  </a:lnTo>
                  <a:lnTo>
                    <a:pt x="127" y="2215"/>
                  </a:lnTo>
                  <a:lnTo>
                    <a:pt x="152" y="2196"/>
                  </a:lnTo>
                  <a:lnTo>
                    <a:pt x="181" y="2181"/>
                  </a:lnTo>
                  <a:lnTo>
                    <a:pt x="211" y="2168"/>
                  </a:lnTo>
                  <a:lnTo>
                    <a:pt x="244" y="2157"/>
                  </a:lnTo>
                  <a:lnTo>
                    <a:pt x="277" y="2146"/>
                  </a:lnTo>
                  <a:lnTo>
                    <a:pt x="262" y="2112"/>
                  </a:lnTo>
                  <a:lnTo>
                    <a:pt x="248" y="2079"/>
                  </a:lnTo>
                  <a:lnTo>
                    <a:pt x="234" y="2044"/>
                  </a:lnTo>
                  <a:lnTo>
                    <a:pt x="223" y="2007"/>
                  </a:lnTo>
                  <a:lnTo>
                    <a:pt x="214" y="1969"/>
                  </a:lnTo>
                  <a:lnTo>
                    <a:pt x="208" y="1928"/>
                  </a:lnTo>
                  <a:lnTo>
                    <a:pt x="178" y="1932"/>
                  </a:lnTo>
                  <a:lnTo>
                    <a:pt x="152" y="1937"/>
                  </a:lnTo>
                  <a:lnTo>
                    <a:pt x="127" y="1945"/>
                  </a:lnTo>
                  <a:lnTo>
                    <a:pt x="101" y="1952"/>
                  </a:lnTo>
                  <a:lnTo>
                    <a:pt x="75" y="1958"/>
                  </a:lnTo>
                  <a:lnTo>
                    <a:pt x="46" y="1962"/>
                  </a:lnTo>
                  <a:lnTo>
                    <a:pt x="39" y="1936"/>
                  </a:lnTo>
                  <a:lnTo>
                    <a:pt x="32" y="1908"/>
                  </a:lnTo>
                  <a:lnTo>
                    <a:pt x="25" y="1877"/>
                  </a:lnTo>
                  <a:lnTo>
                    <a:pt x="19" y="1845"/>
                  </a:lnTo>
                  <a:lnTo>
                    <a:pt x="14" y="1813"/>
                  </a:lnTo>
                  <a:lnTo>
                    <a:pt x="11" y="1781"/>
                  </a:lnTo>
                  <a:lnTo>
                    <a:pt x="8" y="1751"/>
                  </a:lnTo>
                  <a:lnTo>
                    <a:pt x="9" y="1723"/>
                  </a:lnTo>
                  <a:lnTo>
                    <a:pt x="12" y="1699"/>
                  </a:lnTo>
                  <a:lnTo>
                    <a:pt x="39" y="1699"/>
                  </a:lnTo>
                  <a:lnTo>
                    <a:pt x="67" y="1699"/>
                  </a:lnTo>
                  <a:lnTo>
                    <a:pt x="93" y="1698"/>
                  </a:lnTo>
                  <a:lnTo>
                    <a:pt x="118" y="1697"/>
                  </a:lnTo>
                  <a:lnTo>
                    <a:pt x="142" y="1692"/>
                  </a:lnTo>
                  <a:lnTo>
                    <a:pt x="162" y="1686"/>
                  </a:lnTo>
                  <a:lnTo>
                    <a:pt x="162" y="1457"/>
                  </a:lnTo>
                  <a:lnTo>
                    <a:pt x="131" y="1458"/>
                  </a:lnTo>
                  <a:lnTo>
                    <a:pt x="103" y="1458"/>
                  </a:lnTo>
                  <a:lnTo>
                    <a:pt x="77" y="1456"/>
                  </a:lnTo>
                  <a:lnTo>
                    <a:pt x="52" y="1453"/>
                  </a:lnTo>
                  <a:lnTo>
                    <a:pt x="26" y="1449"/>
                  </a:lnTo>
                  <a:lnTo>
                    <a:pt x="0" y="1446"/>
                  </a:lnTo>
                  <a:lnTo>
                    <a:pt x="11" y="1396"/>
                  </a:lnTo>
                  <a:lnTo>
                    <a:pt x="18" y="1344"/>
                  </a:lnTo>
                  <a:lnTo>
                    <a:pt x="26" y="1292"/>
                  </a:lnTo>
                  <a:lnTo>
                    <a:pt x="36" y="1242"/>
                  </a:lnTo>
                  <a:lnTo>
                    <a:pt x="46" y="1194"/>
                  </a:lnTo>
                  <a:lnTo>
                    <a:pt x="69" y="1193"/>
                  </a:lnTo>
                  <a:lnTo>
                    <a:pt x="89" y="1195"/>
                  </a:lnTo>
                  <a:lnTo>
                    <a:pt x="106" y="1198"/>
                  </a:lnTo>
                  <a:lnTo>
                    <a:pt x="122" y="1204"/>
                  </a:lnTo>
                  <a:lnTo>
                    <a:pt x="139" y="1209"/>
                  </a:lnTo>
                  <a:lnTo>
                    <a:pt x="156" y="1213"/>
                  </a:lnTo>
                  <a:lnTo>
                    <a:pt x="174" y="1215"/>
                  </a:lnTo>
                  <a:lnTo>
                    <a:pt x="195" y="1216"/>
                  </a:lnTo>
                  <a:lnTo>
                    <a:pt x="208" y="1194"/>
                  </a:lnTo>
                  <a:lnTo>
                    <a:pt x="219" y="1170"/>
                  </a:lnTo>
                  <a:lnTo>
                    <a:pt x="227" y="1144"/>
                  </a:lnTo>
                  <a:lnTo>
                    <a:pt x="234" y="1117"/>
                  </a:lnTo>
                  <a:lnTo>
                    <a:pt x="242" y="1091"/>
                  </a:lnTo>
                  <a:lnTo>
                    <a:pt x="251" y="1065"/>
                  </a:lnTo>
                  <a:lnTo>
                    <a:pt x="262" y="1042"/>
                  </a:lnTo>
                  <a:lnTo>
                    <a:pt x="277" y="1021"/>
                  </a:lnTo>
                  <a:lnTo>
                    <a:pt x="262" y="1005"/>
                  </a:lnTo>
                  <a:lnTo>
                    <a:pt x="245" y="994"/>
                  </a:lnTo>
                  <a:lnTo>
                    <a:pt x="226" y="983"/>
                  </a:lnTo>
                  <a:lnTo>
                    <a:pt x="204" y="975"/>
                  </a:lnTo>
                  <a:lnTo>
                    <a:pt x="183" y="967"/>
                  </a:lnTo>
                  <a:lnTo>
                    <a:pt x="161" y="960"/>
                  </a:lnTo>
                  <a:lnTo>
                    <a:pt x="138" y="953"/>
                  </a:lnTo>
                  <a:lnTo>
                    <a:pt x="146" y="920"/>
                  </a:lnTo>
                  <a:lnTo>
                    <a:pt x="156" y="891"/>
                  </a:lnTo>
                  <a:lnTo>
                    <a:pt x="169" y="864"/>
                  </a:lnTo>
                  <a:lnTo>
                    <a:pt x="183" y="839"/>
                  </a:lnTo>
                  <a:lnTo>
                    <a:pt x="199" y="814"/>
                  </a:lnTo>
                  <a:lnTo>
                    <a:pt x="213" y="790"/>
                  </a:lnTo>
                  <a:lnTo>
                    <a:pt x="228" y="765"/>
                  </a:lnTo>
                  <a:lnTo>
                    <a:pt x="241" y="739"/>
                  </a:lnTo>
                  <a:lnTo>
                    <a:pt x="253" y="711"/>
                  </a:lnTo>
                  <a:lnTo>
                    <a:pt x="277" y="723"/>
                  </a:lnTo>
                  <a:lnTo>
                    <a:pt x="300" y="738"/>
                  </a:lnTo>
                  <a:lnTo>
                    <a:pt x="321" y="753"/>
                  </a:lnTo>
                  <a:lnTo>
                    <a:pt x="343" y="767"/>
                  </a:lnTo>
                  <a:lnTo>
                    <a:pt x="367" y="780"/>
                  </a:lnTo>
                  <a:lnTo>
                    <a:pt x="391" y="792"/>
                  </a:lnTo>
                  <a:lnTo>
                    <a:pt x="436" y="732"/>
                  </a:lnTo>
                  <a:lnTo>
                    <a:pt x="482" y="675"/>
                  </a:lnTo>
                  <a:lnTo>
                    <a:pt x="529" y="620"/>
                  </a:lnTo>
                  <a:lnTo>
                    <a:pt x="518" y="601"/>
                  </a:lnTo>
                  <a:lnTo>
                    <a:pt x="504" y="586"/>
                  </a:lnTo>
                  <a:lnTo>
                    <a:pt x="487" y="573"/>
                  </a:lnTo>
                  <a:lnTo>
                    <a:pt x="470" y="560"/>
                  </a:lnTo>
                  <a:lnTo>
                    <a:pt x="454" y="547"/>
                  </a:lnTo>
                  <a:lnTo>
                    <a:pt x="438" y="532"/>
                  </a:lnTo>
                  <a:lnTo>
                    <a:pt x="426" y="517"/>
                  </a:lnTo>
                  <a:lnTo>
                    <a:pt x="440" y="490"/>
                  </a:lnTo>
                  <a:lnTo>
                    <a:pt x="458" y="468"/>
                  </a:lnTo>
                  <a:lnTo>
                    <a:pt x="479" y="447"/>
                  </a:lnTo>
                  <a:lnTo>
                    <a:pt x="501" y="428"/>
                  </a:lnTo>
                  <a:lnTo>
                    <a:pt x="523" y="409"/>
                  </a:lnTo>
                  <a:lnTo>
                    <a:pt x="546" y="391"/>
                  </a:lnTo>
                  <a:lnTo>
                    <a:pt x="568" y="373"/>
                  </a:lnTo>
                  <a:lnTo>
                    <a:pt x="589" y="353"/>
                  </a:lnTo>
                  <a:lnTo>
                    <a:pt x="610" y="332"/>
                  </a:lnTo>
                  <a:lnTo>
                    <a:pt x="629" y="348"/>
                  </a:lnTo>
                  <a:lnTo>
                    <a:pt x="645" y="366"/>
                  </a:lnTo>
                  <a:lnTo>
                    <a:pt x="660" y="386"/>
                  </a:lnTo>
                  <a:lnTo>
                    <a:pt x="674" y="407"/>
                  </a:lnTo>
                  <a:lnTo>
                    <a:pt x="688" y="427"/>
                  </a:lnTo>
                  <a:lnTo>
                    <a:pt x="701" y="447"/>
                  </a:lnTo>
                  <a:lnTo>
                    <a:pt x="733" y="434"/>
                  </a:lnTo>
                  <a:lnTo>
                    <a:pt x="762" y="418"/>
                  </a:lnTo>
                  <a:lnTo>
                    <a:pt x="788" y="401"/>
                  </a:lnTo>
                  <a:lnTo>
                    <a:pt x="813" y="382"/>
                  </a:lnTo>
                  <a:lnTo>
                    <a:pt x="840" y="364"/>
                  </a:lnTo>
                  <a:lnTo>
                    <a:pt x="867" y="347"/>
                  </a:lnTo>
                  <a:lnTo>
                    <a:pt x="897" y="332"/>
                  </a:lnTo>
                  <a:lnTo>
                    <a:pt x="888" y="309"/>
                  </a:lnTo>
                  <a:lnTo>
                    <a:pt x="879" y="285"/>
                  </a:lnTo>
                  <a:lnTo>
                    <a:pt x="869" y="262"/>
                  </a:lnTo>
                  <a:lnTo>
                    <a:pt x="858" y="241"/>
                  </a:lnTo>
                  <a:lnTo>
                    <a:pt x="844" y="222"/>
                  </a:lnTo>
                  <a:lnTo>
                    <a:pt x="828" y="206"/>
                  </a:lnTo>
                  <a:lnTo>
                    <a:pt x="862" y="179"/>
                  </a:lnTo>
                  <a:lnTo>
                    <a:pt x="900" y="156"/>
                  </a:lnTo>
                  <a:lnTo>
                    <a:pt x="941" y="136"/>
                  </a:lnTo>
                  <a:lnTo>
                    <a:pt x="985" y="119"/>
                  </a:lnTo>
                  <a:lnTo>
                    <a:pt x="1031" y="104"/>
                  </a:lnTo>
                  <a:lnTo>
                    <a:pt x="1081" y="91"/>
                  </a:lnTo>
                  <a:lnTo>
                    <a:pt x="1083" y="114"/>
                  </a:lnTo>
                  <a:lnTo>
                    <a:pt x="1087" y="133"/>
                  </a:lnTo>
                  <a:lnTo>
                    <a:pt x="1094" y="151"/>
                  </a:lnTo>
                  <a:lnTo>
                    <a:pt x="1102" y="169"/>
                  </a:lnTo>
                  <a:lnTo>
                    <a:pt x="1108" y="187"/>
                  </a:lnTo>
                  <a:lnTo>
                    <a:pt x="1113" y="206"/>
                  </a:lnTo>
                  <a:lnTo>
                    <a:pt x="1116" y="230"/>
                  </a:lnTo>
                  <a:lnTo>
                    <a:pt x="1146" y="226"/>
                  </a:lnTo>
                  <a:lnTo>
                    <a:pt x="1175" y="220"/>
                  </a:lnTo>
                  <a:lnTo>
                    <a:pt x="1201" y="213"/>
                  </a:lnTo>
                  <a:lnTo>
                    <a:pt x="1228" y="204"/>
                  </a:lnTo>
                  <a:lnTo>
                    <a:pt x="1254" y="196"/>
                  </a:lnTo>
                  <a:lnTo>
                    <a:pt x="1281" y="189"/>
                  </a:lnTo>
                  <a:lnTo>
                    <a:pt x="1312" y="185"/>
                  </a:lnTo>
                  <a:lnTo>
                    <a:pt x="1345" y="183"/>
                  </a:lnTo>
                  <a:lnTo>
                    <a:pt x="1343" y="156"/>
                  </a:lnTo>
                  <a:lnTo>
                    <a:pt x="1338" y="129"/>
                  </a:lnTo>
                  <a:lnTo>
                    <a:pt x="1333" y="104"/>
                  </a:lnTo>
                  <a:lnTo>
                    <a:pt x="1328" y="78"/>
                  </a:lnTo>
                  <a:lnTo>
                    <a:pt x="1324" y="51"/>
                  </a:lnTo>
                  <a:lnTo>
                    <a:pt x="1322" y="23"/>
                  </a:lnTo>
                  <a:lnTo>
                    <a:pt x="1353" y="21"/>
                  </a:lnTo>
                  <a:lnTo>
                    <a:pt x="1387" y="16"/>
                  </a:lnTo>
                  <a:lnTo>
                    <a:pt x="1421" y="12"/>
                  </a:lnTo>
                  <a:lnTo>
                    <a:pt x="1456" y="7"/>
                  </a:lnTo>
                  <a:lnTo>
                    <a:pt x="1490" y="3"/>
                  </a:lnTo>
                  <a:lnTo>
                    <a:pt x="1524" y="0"/>
                  </a:lnTo>
                  <a:close/>
                </a:path>
              </a:pathLst>
            </a:custGeom>
            <a:solidFill>
              <a:schemeClr val="bg1">
                <a:lumMod val="85000"/>
              </a:schemeClr>
            </a:solidFill>
            <a:ln>
              <a:noFill/>
              <a:headEnd/>
              <a:tailEnd/>
            </a:ln>
            <a:effectLst/>
          </p:spPr>
          <p:style>
            <a:lnRef idx="1">
              <a:schemeClr val="accent2"/>
            </a:lnRef>
            <a:fillRef idx="3">
              <a:schemeClr val="accent2"/>
            </a:fillRef>
            <a:effectRef idx="2">
              <a:schemeClr val="accent2"/>
            </a:effectRef>
            <a:fontRef idx="minor">
              <a:schemeClr val="lt1"/>
            </a:fontRef>
          </p:style>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4" name="Oval 73"/>
            <p:cNvSpPr/>
            <p:nvPr/>
          </p:nvSpPr>
          <p:spPr>
            <a:xfrm>
              <a:off x="2139643" y="3695086"/>
              <a:ext cx="506738" cy="585964"/>
            </a:xfrm>
            <a:prstGeom prst="ellipse">
              <a:avLst/>
            </a:prstGeom>
            <a:solidFill>
              <a:schemeClr val="bg1"/>
            </a:solidFill>
            <a:ln>
              <a:noFill/>
            </a:ln>
            <a:effectLst>
              <a:innerShdw blurRad="63500" dist="50800" dir="13500000">
                <a:schemeClr val="bg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115" name="Group 1114"/>
          <p:cNvGrpSpPr/>
          <p:nvPr/>
        </p:nvGrpSpPr>
        <p:grpSpPr>
          <a:xfrm>
            <a:off x="7356650" y="5511099"/>
            <a:ext cx="459372" cy="350572"/>
            <a:chOff x="5776936" y="5183198"/>
            <a:chExt cx="484198" cy="428621"/>
          </a:xfrm>
          <a:solidFill>
            <a:srgbClr val="00548E"/>
          </a:solidFill>
        </p:grpSpPr>
        <p:sp>
          <p:nvSpPr>
            <p:cNvPr id="1112" name="Freeform 109"/>
            <p:cNvSpPr>
              <a:spLocks noEditPoints="1"/>
            </p:cNvSpPr>
            <p:nvPr/>
          </p:nvSpPr>
          <p:spPr bwMode="auto">
            <a:xfrm>
              <a:off x="5776936" y="5183198"/>
              <a:ext cx="403227" cy="338138"/>
            </a:xfrm>
            <a:custGeom>
              <a:avLst/>
              <a:gdLst>
                <a:gd name="T0" fmla="*/ 928 w 2796"/>
                <a:gd name="T1" fmla="*/ 2175 h 2345"/>
                <a:gd name="T2" fmla="*/ 1268 w 2796"/>
                <a:gd name="T3" fmla="*/ 1963 h 2345"/>
                <a:gd name="T4" fmla="*/ 329 w 2796"/>
                <a:gd name="T5" fmla="*/ 1963 h 2345"/>
                <a:gd name="T6" fmla="*/ 669 w 2796"/>
                <a:gd name="T7" fmla="*/ 2175 h 2345"/>
                <a:gd name="T8" fmla="*/ 329 w 2796"/>
                <a:gd name="T9" fmla="*/ 1963 h 2345"/>
                <a:gd name="T10" fmla="*/ 2127 w 2796"/>
                <a:gd name="T11" fmla="*/ 382 h 2345"/>
                <a:gd name="T12" fmla="*/ 2466 w 2796"/>
                <a:gd name="T13" fmla="*/ 169 h 2345"/>
                <a:gd name="T14" fmla="*/ 1528 w 2796"/>
                <a:gd name="T15" fmla="*/ 169 h 2345"/>
                <a:gd name="T16" fmla="*/ 1867 w 2796"/>
                <a:gd name="T17" fmla="*/ 382 h 2345"/>
                <a:gd name="T18" fmla="*/ 1528 w 2796"/>
                <a:gd name="T19" fmla="*/ 169 h 2345"/>
                <a:gd name="T20" fmla="*/ 928 w 2796"/>
                <a:gd name="T21" fmla="*/ 382 h 2345"/>
                <a:gd name="T22" fmla="*/ 1268 w 2796"/>
                <a:gd name="T23" fmla="*/ 169 h 2345"/>
                <a:gd name="T24" fmla="*/ 329 w 2796"/>
                <a:gd name="T25" fmla="*/ 169 h 2345"/>
                <a:gd name="T26" fmla="*/ 669 w 2796"/>
                <a:gd name="T27" fmla="*/ 382 h 2345"/>
                <a:gd name="T28" fmla="*/ 329 w 2796"/>
                <a:gd name="T29" fmla="*/ 169 h 2345"/>
                <a:gd name="T30" fmla="*/ 2663 w 2796"/>
                <a:gd name="T31" fmla="*/ 0 h 2345"/>
                <a:gd name="T32" fmla="*/ 2715 w 2796"/>
                <a:gd name="T33" fmla="*/ 10 h 2345"/>
                <a:gd name="T34" fmla="*/ 2756 w 2796"/>
                <a:gd name="T35" fmla="*/ 39 h 2345"/>
                <a:gd name="T36" fmla="*/ 2785 w 2796"/>
                <a:gd name="T37" fmla="*/ 81 h 2345"/>
                <a:gd name="T38" fmla="*/ 2796 w 2796"/>
                <a:gd name="T39" fmla="*/ 133 h 2345"/>
                <a:gd name="T40" fmla="*/ 2762 w 2796"/>
                <a:gd name="T41" fmla="*/ 1678 h 2345"/>
                <a:gd name="T42" fmla="*/ 2648 w 2796"/>
                <a:gd name="T43" fmla="*/ 1710 h 2345"/>
                <a:gd name="T44" fmla="*/ 2530 w 2796"/>
                <a:gd name="T45" fmla="*/ 1768 h 2345"/>
                <a:gd name="T46" fmla="*/ 2410 w 2796"/>
                <a:gd name="T47" fmla="*/ 1851 h 2345"/>
                <a:gd name="T48" fmla="*/ 2343 w 2796"/>
                <a:gd name="T49" fmla="*/ 1906 h 2345"/>
                <a:gd name="T50" fmla="*/ 2285 w 2796"/>
                <a:gd name="T51" fmla="*/ 1902 h 2345"/>
                <a:gd name="T52" fmla="*/ 2219 w 2796"/>
                <a:gd name="T53" fmla="*/ 1835 h 2345"/>
                <a:gd name="T54" fmla="*/ 2476 w 2796"/>
                <a:gd name="T55" fmla="*/ 1801 h 2345"/>
                <a:gd name="T56" fmla="*/ 319 w 2796"/>
                <a:gd name="T57" fmla="*/ 544 h 2345"/>
                <a:gd name="T58" fmla="*/ 1617 w 2796"/>
                <a:gd name="T59" fmla="*/ 1801 h 2345"/>
                <a:gd name="T60" fmla="*/ 1651 w 2796"/>
                <a:gd name="T61" fmla="*/ 1881 h 2345"/>
                <a:gd name="T62" fmla="*/ 1709 w 2796"/>
                <a:gd name="T63" fmla="*/ 1961 h 2345"/>
                <a:gd name="T64" fmla="*/ 1528 w 2796"/>
                <a:gd name="T65" fmla="*/ 1963 h 2345"/>
                <a:gd name="T66" fmla="*/ 1877 w 2796"/>
                <a:gd name="T67" fmla="*/ 2175 h 2345"/>
                <a:gd name="T68" fmla="*/ 133 w 2796"/>
                <a:gd name="T69" fmla="*/ 2345 h 2345"/>
                <a:gd name="T70" fmla="*/ 81 w 2796"/>
                <a:gd name="T71" fmla="*/ 2335 h 2345"/>
                <a:gd name="T72" fmla="*/ 39 w 2796"/>
                <a:gd name="T73" fmla="*/ 2306 h 2345"/>
                <a:gd name="T74" fmla="*/ 10 w 2796"/>
                <a:gd name="T75" fmla="*/ 2263 h 2345"/>
                <a:gd name="T76" fmla="*/ 0 w 2796"/>
                <a:gd name="T77" fmla="*/ 2212 h 2345"/>
                <a:gd name="T78" fmla="*/ 3 w 2796"/>
                <a:gd name="T79" fmla="*/ 106 h 2345"/>
                <a:gd name="T80" fmla="*/ 22 w 2796"/>
                <a:gd name="T81" fmla="*/ 58 h 2345"/>
                <a:gd name="T82" fmla="*/ 59 w 2796"/>
                <a:gd name="T83" fmla="*/ 22 h 2345"/>
                <a:gd name="T84" fmla="*/ 107 w 2796"/>
                <a:gd name="T85" fmla="*/ 2 h 2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96" h="2345">
                  <a:moveTo>
                    <a:pt x="928" y="1963"/>
                  </a:moveTo>
                  <a:lnTo>
                    <a:pt x="928" y="2175"/>
                  </a:lnTo>
                  <a:lnTo>
                    <a:pt x="1268" y="2175"/>
                  </a:lnTo>
                  <a:lnTo>
                    <a:pt x="1268" y="1963"/>
                  </a:lnTo>
                  <a:lnTo>
                    <a:pt x="928" y="1963"/>
                  </a:lnTo>
                  <a:close/>
                  <a:moveTo>
                    <a:pt x="329" y="1963"/>
                  </a:moveTo>
                  <a:lnTo>
                    <a:pt x="329" y="2175"/>
                  </a:lnTo>
                  <a:lnTo>
                    <a:pt x="669" y="2175"/>
                  </a:lnTo>
                  <a:lnTo>
                    <a:pt x="669" y="1963"/>
                  </a:lnTo>
                  <a:lnTo>
                    <a:pt x="329" y="1963"/>
                  </a:lnTo>
                  <a:close/>
                  <a:moveTo>
                    <a:pt x="2127" y="169"/>
                  </a:moveTo>
                  <a:lnTo>
                    <a:pt x="2127" y="382"/>
                  </a:lnTo>
                  <a:lnTo>
                    <a:pt x="2466" y="382"/>
                  </a:lnTo>
                  <a:lnTo>
                    <a:pt x="2466" y="169"/>
                  </a:lnTo>
                  <a:lnTo>
                    <a:pt x="2127" y="169"/>
                  </a:lnTo>
                  <a:close/>
                  <a:moveTo>
                    <a:pt x="1528" y="169"/>
                  </a:moveTo>
                  <a:lnTo>
                    <a:pt x="1528" y="382"/>
                  </a:lnTo>
                  <a:lnTo>
                    <a:pt x="1867" y="382"/>
                  </a:lnTo>
                  <a:lnTo>
                    <a:pt x="1867" y="169"/>
                  </a:lnTo>
                  <a:lnTo>
                    <a:pt x="1528" y="169"/>
                  </a:lnTo>
                  <a:close/>
                  <a:moveTo>
                    <a:pt x="928" y="169"/>
                  </a:moveTo>
                  <a:lnTo>
                    <a:pt x="928" y="382"/>
                  </a:lnTo>
                  <a:lnTo>
                    <a:pt x="1268" y="382"/>
                  </a:lnTo>
                  <a:lnTo>
                    <a:pt x="1268" y="169"/>
                  </a:lnTo>
                  <a:lnTo>
                    <a:pt x="928" y="169"/>
                  </a:lnTo>
                  <a:close/>
                  <a:moveTo>
                    <a:pt x="329" y="169"/>
                  </a:moveTo>
                  <a:lnTo>
                    <a:pt x="329" y="382"/>
                  </a:lnTo>
                  <a:lnTo>
                    <a:pt x="669" y="382"/>
                  </a:lnTo>
                  <a:lnTo>
                    <a:pt x="669" y="169"/>
                  </a:lnTo>
                  <a:lnTo>
                    <a:pt x="329" y="169"/>
                  </a:lnTo>
                  <a:close/>
                  <a:moveTo>
                    <a:pt x="133" y="0"/>
                  </a:moveTo>
                  <a:lnTo>
                    <a:pt x="2663" y="0"/>
                  </a:lnTo>
                  <a:lnTo>
                    <a:pt x="2689" y="2"/>
                  </a:lnTo>
                  <a:lnTo>
                    <a:pt x="2715" y="10"/>
                  </a:lnTo>
                  <a:lnTo>
                    <a:pt x="2737" y="22"/>
                  </a:lnTo>
                  <a:lnTo>
                    <a:pt x="2756" y="39"/>
                  </a:lnTo>
                  <a:lnTo>
                    <a:pt x="2772" y="58"/>
                  </a:lnTo>
                  <a:lnTo>
                    <a:pt x="2785" y="81"/>
                  </a:lnTo>
                  <a:lnTo>
                    <a:pt x="2793" y="106"/>
                  </a:lnTo>
                  <a:lnTo>
                    <a:pt x="2796" y="133"/>
                  </a:lnTo>
                  <a:lnTo>
                    <a:pt x="2796" y="1673"/>
                  </a:lnTo>
                  <a:lnTo>
                    <a:pt x="2762" y="1678"/>
                  </a:lnTo>
                  <a:lnTo>
                    <a:pt x="2705" y="1690"/>
                  </a:lnTo>
                  <a:lnTo>
                    <a:pt x="2648" y="1710"/>
                  </a:lnTo>
                  <a:lnTo>
                    <a:pt x="2589" y="1736"/>
                  </a:lnTo>
                  <a:lnTo>
                    <a:pt x="2530" y="1768"/>
                  </a:lnTo>
                  <a:lnTo>
                    <a:pt x="2471" y="1807"/>
                  </a:lnTo>
                  <a:lnTo>
                    <a:pt x="2410" y="1851"/>
                  </a:lnTo>
                  <a:lnTo>
                    <a:pt x="2375" y="1879"/>
                  </a:lnTo>
                  <a:lnTo>
                    <a:pt x="2343" y="1906"/>
                  </a:lnTo>
                  <a:lnTo>
                    <a:pt x="2315" y="1933"/>
                  </a:lnTo>
                  <a:lnTo>
                    <a:pt x="2285" y="1902"/>
                  </a:lnTo>
                  <a:lnTo>
                    <a:pt x="2253" y="1870"/>
                  </a:lnTo>
                  <a:lnTo>
                    <a:pt x="2219" y="1835"/>
                  </a:lnTo>
                  <a:lnTo>
                    <a:pt x="2187" y="1801"/>
                  </a:lnTo>
                  <a:lnTo>
                    <a:pt x="2476" y="1801"/>
                  </a:lnTo>
                  <a:lnTo>
                    <a:pt x="2476" y="544"/>
                  </a:lnTo>
                  <a:lnTo>
                    <a:pt x="319" y="544"/>
                  </a:lnTo>
                  <a:lnTo>
                    <a:pt x="319" y="1801"/>
                  </a:lnTo>
                  <a:lnTo>
                    <a:pt x="1617" y="1801"/>
                  </a:lnTo>
                  <a:lnTo>
                    <a:pt x="1631" y="1840"/>
                  </a:lnTo>
                  <a:lnTo>
                    <a:pt x="1651" y="1881"/>
                  </a:lnTo>
                  <a:lnTo>
                    <a:pt x="1676" y="1921"/>
                  </a:lnTo>
                  <a:lnTo>
                    <a:pt x="1709" y="1961"/>
                  </a:lnTo>
                  <a:lnTo>
                    <a:pt x="1711" y="1963"/>
                  </a:lnTo>
                  <a:lnTo>
                    <a:pt x="1528" y="1963"/>
                  </a:lnTo>
                  <a:lnTo>
                    <a:pt x="1528" y="2175"/>
                  </a:lnTo>
                  <a:lnTo>
                    <a:pt x="1877" y="2175"/>
                  </a:lnTo>
                  <a:lnTo>
                    <a:pt x="2023" y="2345"/>
                  </a:lnTo>
                  <a:lnTo>
                    <a:pt x="133" y="2345"/>
                  </a:lnTo>
                  <a:lnTo>
                    <a:pt x="107" y="2343"/>
                  </a:lnTo>
                  <a:lnTo>
                    <a:pt x="81" y="2335"/>
                  </a:lnTo>
                  <a:lnTo>
                    <a:pt x="59" y="2322"/>
                  </a:lnTo>
                  <a:lnTo>
                    <a:pt x="39" y="2306"/>
                  </a:lnTo>
                  <a:lnTo>
                    <a:pt x="22" y="2287"/>
                  </a:lnTo>
                  <a:lnTo>
                    <a:pt x="10" y="2263"/>
                  </a:lnTo>
                  <a:lnTo>
                    <a:pt x="3" y="2239"/>
                  </a:lnTo>
                  <a:lnTo>
                    <a:pt x="0" y="2212"/>
                  </a:lnTo>
                  <a:lnTo>
                    <a:pt x="0" y="133"/>
                  </a:lnTo>
                  <a:lnTo>
                    <a:pt x="3" y="106"/>
                  </a:lnTo>
                  <a:lnTo>
                    <a:pt x="10" y="81"/>
                  </a:lnTo>
                  <a:lnTo>
                    <a:pt x="22" y="58"/>
                  </a:lnTo>
                  <a:lnTo>
                    <a:pt x="39" y="39"/>
                  </a:lnTo>
                  <a:lnTo>
                    <a:pt x="59" y="22"/>
                  </a:lnTo>
                  <a:lnTo>
                    <a:pt x="81" y="10"/>
                  </a:lnTo>
                  <a:lnTo>
                    <a:pt x="107" y="2"/>
                  </a:lnTo>
                  <a:lnTo>
                    <a:pt x="133"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13" name="Freeform 110"/>
            <p:cNvSpPr>
              <a:spLocks/>
            </p:cNvSpPr>
            <p:nvPr/>
          </p:nvSpPr>
          <p:spPr bwMode="auto">
            <a:xfrm>
              <a:off x="6027770" y="5421319"/>
              <a:ext cx="233364" cy="190500"/>
            </a:xfrm>
            <a:custGeom>
              <a:avLst/>
              <a:gdLst>
                <a:gd name="T0" fmla="*/ 137 w 1618"/>
                <a:gd name="T1" fmla="*/ 7 h 1326"/>
                <a:gd name="T2" fmla="*/ 198 w 1618"/>
                <a:gd name="T3" fmla="*/ 41 h 1326"/>
                <a:gd name="T4" fmla="*/ 249 w 1618"/>
                <a:gd name="T5" fmla="*/ 86 h 1326"/>
                <a:gd name="T6" fmla="*/ 294 w 1618"/>
                <a:gd name="T7" fmla="*/ 135 h 1326"/>
                <a:gd name="T8" fmla="*/ 366 w 1618"/>
                <a:gd name="T9" fmla="*/ 215 h 1326"/>
                <a:gd name="T10" fmla="*/ 448 w 1618"/>
                <a:gd name="T11" fmla="*/ 302 h 1326"/>
                <a:gd name="T12" fmla="*/ 525 w 1618"/>
                <a:gd name="T13" fmla="*/ 381 h 1326"/>
                <a:gd name="T14" fmla="*/ 588 w 1618"/>
                <a:gd name="T15" fmla="*/ 441 h 1326"/>
                <a:gd name="T16" fmla="*/ 633 w 1618"/>
                <a:gd name="T17" fmla="*/ 424 h 1326"/>
                <a:gd name="T18" fmla="*/ 702 w 1618"/>
                <a:gd name="T19" fmla="*/ 358 h 1326"/>
                <a:gd name="T20" fmla="*/ 816 w 1618"/>
                <a:gd name="T21" fmla="*/ 267 h 1326"/>
                <a:gd name="T22" fmla="*/ 969 w 1618"/>
                <a:gd name="T23" fmla="*/ 183 h 1326"/>
                <a:gd name="T24" fmla="*/ 1110 w 1618"/>
                <a:gd name="T25" fmla="*/ 150 h 1326"/>
                <a:gd name="T26" fmla="*/ 1230 w 1618"/>
                <a:gd name="T27" fmla="*/ 164 h 1326"/>
                <a:gd name="T28" fmla="*/ 1335 w 1618"/>
                <a:gd name="T29" fmla="*/ 224 h 1326"/>
                <a:gd name="T30" fmla="*/ 1418 w 1618"/>
                <a:gd name="T31" fmla="*/ 315 h 1326"/>
                <a:gd name="T32" fmla="*/ 1490 w 1618"/>
                <a:gd name="T33" fmla="*/ 422 h 1326"/>
                <a:gd name="T34" fmla="*/ 1561 w 1618"/>
                <a:gd name="T35" fmla="*/ 559 h 1326"/>
                <a:gd name="T36" fmla="*/ 1609 w 1618"/>
                <a:gd name="T37" fmla="*/ 713 h 1326"/>
                <a:gd name="T38" fmla="*/ 1615 w 1618"/>
                <a:gd name="T39" fmla="*/ 866 h 1326"/>
                <a:gd name="T40" fmla="*/ 1574 w 1618"/>
                <a:gd name="T41" fmla="*/ 1001 h 1326"/>
                <a:gd name="T42" fmla="*/ 1487 w 1618"/>
                <a:gd name="T43" fmla="*/ 1117 h 1326"/>
                <a:gd name="T44" fmla="*/ 1331 w 1618"/>
                <a:gd name="T45" fmla="*/ 1228 h 1326"/>
                <a:gd name="T46" fmla="*/ 1145 w 1618"/>
                <a:gd name="T47" fmla="*/ 1303 h 1326"/>
                <a:gd name="T48" fmla="*/ 950 w 1618"/>
                <a:gd name="T49" fmla="*/ 1326 h 1326"/>
                <a:gd name="T50" fmla="*/ 753 w 1618"/>
                <a:gd name="T51" fmla="*/ 1303 h 1326"/>
                <a:gd name="T52" fmla="*/ 565 w 1618"/>
                <a:gd name="T53" fmla="*/ 1242 h 1326"/>
                <a:gd name="T54" fmla="*/ 422 w 1618"/>
                <a:gd name="T55" fmla="*/ 1173 h 1326"/>
                <a:gd name="T56" fmla="*/ 306 w 1618"/>
                <a:gd name="T57" fmla="*/ 1101 h 1326"/>
                <a:gd name="T58" fmla="*/ 220 w 1618"/>
                <a:gd name="T59" fmla="*/ 1037 h 1326"/>
                <a:gd name="T60" fmla="*/ 180 w 1618"/>
                <a:gd name="T61" fmla="*/ 1004 h 1326"/>
                <a:gd name="T62" fmla="*/ 135 w 1618"/>
                <a:gd name="T63" fmla="*/ 955 h 1326"/>
                <a:gd name="T64" fmla="*/ 121 w 1618"/>
                <a:gd name="T65" fmla="*/ 892 h 1326"/>
                <a:gd name="T66" fmla="*/ 149 w 1618"/>
                <a:gd name="T67" fmla="*/ 852 h 1326"/>
                <a:gd name="T68" fmla="*/ 216 w 1618"/>
                <a:gd name="T69" fmla="*/ 825 h 1326"/>
                <a:gd name="T70" fmla="*/ 296 w 1618"/>
                <a:gd name="T71" fmla="*/ 831 h 1326"/>
                <a:gd name="T72" fmla="*/ 359 w 1618"/>
                <a:gd name="T73" fmla="*/ 861 h 1326"/>
                <a:gd name="T74" fmla="*/ 419 w 1618"/>
                <a:gd name="T75" fmla="*/ 893 h 1326"/>
                <a:gd name="T76" fmla="*/ 489 w 1618"/>
                <a:gd name="T77" fmla="*/ 922 h 1326"/>
                <a:gd name="T78" fmla="*/ 557 w 1618"/>
                <a:gd name="T79" fmla="*/ 936 h 1326"/>
                <a:gd name="T80" fmla="*/ 605 w 1618"/>
                <a:gd name="T81" fmla="*/ 925 h 1326"/>
                <a:gd name="T82" fmla="*/ 78 w 1618"/>
                <a:gd name="T83" fmla="*/ 263 h 1326"/>
                <a:gd name="T84" fmla="*/ 62 w 1618"/>
                <a:gd name="T85" fmla="*/ 245 h 1326"/>
                <a:gd name="T86" fmla="*/ 34 w 1618"/>
                <a:gd name="T87" fmla="*/ 203 h 1326"/>
                <a:gd name="T88" fmla="*/ 8 w 1618"/>
                <a:gd name="T89" fmla="*/ 146 h 1326"/>
                <a:gd name="T90" fmla="*/ 1 w 1618"/>
                <a:gd name="T91" fmla="*/ 85 h 1326"/>
                <a:gd name="T92" fmla="*/ 32 w 1618"/>
                <a:gd name="T93" fmla="*/ 27 h 1326"/>
                <a:gd name="T94" fmla="*/ 94 w 1618"/>
                <a:gd name="T95" fmla="*/ 0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18" h="1326">
                  <a:moveTo>
                    <a:pt x="94" y="0"/>
                  </a:moveTo>
                  <a:lnTo>
                    <a:pt x="115" y="1"/>
                  </a:lnTo>
                  <a:lnTo>
                    <a:pt x="137" y="7"/>
                  </a:lnTo>
                  <a:lnTo>
                    <a:pt x="158" y="16"/>
                  </a:lnTo>
                  <a:lnTo>
                    <a:pt x="178" y="27"/>
                  </a:lnTo>
                  <a:lnTo>
                    <a:pt x="198" y="41"/>
                  </a:lnTo>
                  <a:lnTo>
                    <a:pt x="216" y="55"/>
                  </a:lnTo>
                  <a:lnTo>
                    <a:pt x="233" y="70"/>
                  </a:lnTo>
                  <a:lnTo>
                    <a:pt x="249" y="86"/>
                  </a:lnTo>
                  <a:lnTo>
                    <a:pt x="263" y="100"/>
                  </a:lnTo>
                  <a:lnTo>
                    <a:pt x="274" y="112"/>
                  </a:lnTo>
                  <a:lnTo>
                    <a:pt x="294" y="135"/>
                  </a:lnTo>
                  <a:lnTo>
                    <a:pt x="317" y="161"/>
                  </a:lnTo>
                  <a:lnTo>
                    <a:pt x="340" y="188"/>
                  </a:lnTo>
                  <a:lnTo>
                    <a:pt x="366" y="215"/>
                  </a:lnTo>
                  <a:lnTo>
                    <a:pt x="393" y="244"/>
                  </a:lnTo>
                  <a:lnTo>
                    <a:pt x="420" y="273"/>
                  </a:lnTo>
                  <a:lnTo>
                    <a:pt x="448" y="302"/>
                  </a:lnTo>
                  <a:lnTo>
                    <a:pt x="474" y="329"/>
                  </a:lnTo>
                  <a:lnTo>
                    <a:pt x="501" y="356"/>
                  </a:lnTo>
                  <a:lnTo>
                    <a:pt x="525" y="381"/>
                  </a:lnTo>
                  <a:lnTo>
                    <a:pt x="548" y="403"/>
                  </a:lnTo>
                  <a:lnTo>
                    <a:pt x="570" y="424"/>
                  </a:lnTo>
                  <a:lnTo>
                    <a:pt x="588" y="441"/>
                  </a:lnTo>
                  <a:lnTo>
                    <a:pt x="603" y="454"/>
                  </a:lnTo>
                  <a:lnTo>
                    <a:pt x="617" y="441"/>
                  </a:lnTo>
                  <a:lnTo>
                    <a:pt x="633" y="424"/>
                  </a:lnTo>
                  <a:lnTo>
                    <a:pt x="653" y="403"/>
                  </a:lnTo>
                  <a:lnTo>
                    <a:pt x="676" y="381"/>
                  </a:lnTo>
                  <a:lnTo>
                    <a:pt x="702" y="358"/>
                  </a:lnTo>
                  <a:lnTo>
                    <a:pt x="730" y="332"/>
                  </a:lnTo>
                  <a:lnTo>
                    <a:pt x="762" y="307"/>
                  </a:lnTo>
                  <a:lnTo>
                    <a:pt x="816" y="267"/>
                  </a:lnTo>
                  <a:lnTo>
                    <a:pt x="868" y="234"/>
                  </a:lnTo>
                  <a:lnTo>
                    <a:pt x="920" y="205"/>
                  </a:lnTo>
                  <a:lnTo>
                    <a:pt x="969" y="183"/>
                  </a:lnTo>
                  <a:lnTo>
                    <a:pt x="1019" y="166"/>
                  </a:lnTo>
                  <a:lnTo>
                    <a:pt x="1067" y="155"/>
                  </a:lnTo>
                  <a:lnTo>
                    <a:pt x="1110" y="150"/>
                  </a:lnTo>
                  <a:lnTo>
                    <a:pt x="1151" y="150"/>
                  </a:lnTo>
                  <a:lnTo>
                    <a:pt x="1191" y="155"/>
                  </a:lnTo>
                  <a:lnTo>
                    <a:pt x="1230" y="164"/>
                  </a:lnTo>
                  <a:lnTo>
                    <a:pt x="1267" y="179"/>
                  </a:lnTo>
                  <a:lnTo>
                    <a:pt x="1302" y="199"/>
                  </a:lnTo>
                  <a:lnTo>
                    <a:pt x="1335" y="224"/>
                  </a:lnTo>
                  <a:lnTo>
                    <a:pt x="1367" y="253"/>
                  </a:lnTo>
                  <a:lnTo>
                    <a:pt x="1397" y="289"/>
                  </a:lnTo>
                  <a:lnTo>
                    <a:pt x="1418" y="315"/>
                  </a:lnTo>
                  <a:lnTo>
                    <a:pt x="1441" y="346"/>
                  </a:lnTo>
                  <a:lnTo>
                    <a:pt x="1465" y="383"/>
                  </a:lnTo>
                  <a:lnTo>
                    <a:pt x="1490" y="422"/>
                  </a:lnTo>
                  <a:lnTo>
                    <a:pt x="1515" y="464"/>
                  </a:lnTo>
                  <a:lnTo>
                    <a:pt x="1539" y="510"/>
                  </a:lnTo>
                  <a:lnTo>
                    <a:pt x="1561" y="559"/>
                  </a:lnTo>
                  <a:lnTo>
                    <a:pt x="1580" y="608"/>
                  </a:lnTo>
                  <a:lnTo>
                    <a:pt x="1597" y="660"/>
                  </a:lnTo>
                  <a:lnTo>
                    <a:pt x="1609" y="713"/>
                  </a:lnTo>
                  <a:lnTo>
                    <a:pt x="1616" y="766"/>
                  </a:lnTo>
                  <a:lnTo>
                    <a:pt x="1618" y="817"/>
                  </a:lnTo>
                  <a:lnTo>
                    <a:pt x="1615" y="866"/>
                  </a:lnTo>
                  <a:lnTo>
                    <a:pt x="1607" y="913"/>
                  </a:lnTo>
                  <a:lnTo>
                    <a:pt x="1594" y="958"/>
                  </a:lnTo>
                  <a:lnTo>
                    <a:pt x="1574" y="1001"/>
                  </a:lnTo>
                  <a:lnTo>
                    <a:pt x="1551" y="1042"/>
                  </a:lnTo>
                  <a:lnTo>
                    <a:pt x="1521" y="1080"/>
                  </a:lnTo>
                  <a:lnTo>
                    <a:pt x="1487" y="1117"/>
                  </a:lnTo>
                  <a:lnTo>
                    <a:pt x="1447" y="1151"/>
                  </a:lnTo>
                  <a:lnTo>
                    <a:pt x="1390" y="1192"/>
                  </a:lnTo>
                  <a:lnTo>
                    <a:pt x="1331" y="1228"/>
                  </a:lnTo>
                  <a:lnTo>
                    <a:pt x="1271" y="1259"/>
                  </a:lnTo>
                  <a:lnTo>
                    <a:pt x="1208" y="1283"/>
                  </a:lnTo>
                  <a:lnTo>
                    <a:pt x="1145" y="1303"/>
                  </a:lnTo>
                  <a:lnTo>
                    <a:pt x="1080" y="1316"/>
                  </a:lnTo>
                  <a:lnTo>
                    <a:pt x="1014" y="1324"/>
                  </a:lnTo>
                  <a:lnTo>
                    <a:pt x="950" y="1326"/>
                  </a:lnTo>
                  <a:lnTo>
                    <a:pt x="885" y="1323"/>
                  </a:lnTo>
                  <a:lnTo>
                    <a:pt x="820" y="1315"/>
                  </a:lnTo>
                  <a:lnTo>
                    <a:pt x="753" y="1303"/>
                  </a:lnTo>
                  <a:lnTo>
                    <a:pt x="686" y="1284"/>
                  </a:lnTo>
                  <a:lnTo>
                    <a:pt x="618" y="1262"/>
                  </a:lnTo>
                  <a:lnTo>
                    <a:pt x="565" y="1242"/>
                  </a:lnTo>
                  <a:lnTo>
                    <a:pt x="515" y="1219"/>
                  </a:lnTo>
                  <a:lnTo>
                    <a:pt x="467" y="1196"/>
                  </a:lnTo>
                  <a:lnTo>
                    <a:pt x="422" y="1173"/>
                  </a:lnTo>
                  <a:lnTo>
                    <a:pt x="381" y="1148"/>
                  </a:lnTo>
                  <a:lnTo>
                    <a:pt x="342" y="1124"/>
                  </a:lnTo>
                  <a:lnTo>
                    <a:pt x="306" y="1101"/>
                  </a:lnTo>
                  <a:lnTo>
                    <a:pt x="274" y="1077"/>
                  </a:lnTo>
                  <a:lnTo>
                    <a:pt x="245" y="1056"/>
                  </a:lnTo>
                  <a:lnTo>
                    <a:pt x="220" y="1037"/>
                  </a:lnTo>
                  <a:lnTo>
                    <a:pt x="200" y="1020"/>
                  </a:lnTo>
                  <a:lnTo>
                    <a:pt x="182" y="1006"/>
                  </a:lnTo>
                  <a:lnTo>
                    <a:pt x="180" y="1004"/>
                  </a:lnTo>
                  <a:lnTo>
                    <a:pt x="179" y="1004"/>
                  </a:lnTo>
                  <a:lnTo>
                    <a:pt x="153" y="980"/>
                  </a:lnTo>
                  <a:lnTo>
                    <a:pt x="135" y="955"/>
                  </a:lnTo>
                  <a:lnTo>
                    <a:pt x="122" y="932"/>
                  </a:lnTo>
                  <a:lnTo>
                    <a:pt x="119" y="908"/>
                  </a:lnTo>
                  <a:lnTo>
                    <a:pt x="121" y="892"/>
                  </a:lnTo>
                  <a:lnTo>
                    <a:pt x="127" y="877"/>
                  </a:lnTo>
                  <a:lnTo>
                    <a:pt x="136" y="864"/>
                  </a:lnTo>
                  <a:lnTo>
                    <a:pt x="149" y="852"/>
                  </a:lnTo>
                  <a:lnTo>
                    <a:pt x="168" y="840"/>
                  </a:lnTo>
                  <a:lnTo>
                    <a:pt x="191" y="831"/>
                  </a:lnTo>
                  <a:lnTo>
                    <a:pt x="216" y="825"/>
                  </a:lnTo>
                  <a:lnTo>
                    <a:pt x="243" y="823"/>
                  </a:lnTo>
                  <a:lnTo>
                    <a:pt x="270" y="825"/>
                  </a:lnTo>
                  <a:lnTo>
                    <a:pt x="296" y="831"/>
                  </a:lnTo>
                  <a:lnTo>
                    <a:pt x="322" y="839"/>
                  </a:lnTo>
                  <a:lnTo>
                    <a:pt x="344" y="851"/>
                  </a:lnTo>
                  <a:lnTo>
                    <a:pt x="359" y="861"/>
                  </a:lnTo>
                  <a:lnTo>
                    <a:pt x="378" y="871"/>
                  </a:lnTo>
                  <a:lnTo>
                    <a:pt x="398" y="882"/>
                  </a:lnTo>
                  <a:lnTo>
                    <a:pt x="419" y="893"/>
                  </a:lnTo>
                  <a:lnTo>
                    <a:pt x="443" y="904"/>
                  </a:lnTo>
                  <a:lnTo>
                    <a:pt x="466" y="914"/>
                  </a:lnTo>
                  <a:lnTo>
                    <a:pt x="489" y="922"/>
                  </a:lnTo>
                  <a:lnTo>
                    <a:pt x="513" y="929"/>
                  </a:lnTo>
                  <a:lnTo>
                    <a:pt x="535" y="934"/>
                  </a:lnTo>
                  <a:lnTo>
                    <a:pt x="557" y="936"/>
                  </a:lnTo>
                  <a:lnTo>
                    <a:pt x="575" y="936"/>
                  </a:lnTo>
                  <a:lnTo>
                    <a:pt x="592" y="932"/>
                  </a:lnTo>
                  <a:lnTo>
                    <a:pt x="605" y="925"/>
                  </a:lnTo>
                  <a:lnTo>
                    <a:pt x="609" y="921"/>
                  </a:lnTo>
                  <a:lnTo>
                    <a:pt x="612" y="917"/>
                  </a:lnTo>
                  <a:lnTo>
                    <a:pt x="78" y="263"/>
                  </a:lnTo>
                  <a:lnTo>
                    <a:pt x="76" y="260"/>
                  </a:lnTo>
                  <a:lnTo>
                    <a:pt x="70" y="254"/>
                  </a:lnTo>
                  <a:lnTo>
                    <a:pt x="62" y="245"/>
                  </a:lnTo>
                  <a:lnTo>
                    <a:pt x="53" y="234"/>
                  </a:lnTo>
                  <a:lnTo>
                    <a:pt x="44" y="220"/>
                  </a:lnTo>
                  <a:lnTo>
                    <a:pt x="34" y="203"/>
                  </a:lnTo>
                  <a:lnTo>
                    <a:pt x="24" y="186"/>
                  </a:lnTo>
                  <a:lnTo>
                    <a:pt x="15" y="167"/>
                  </a:lnTo>
                  <a:lnTo>
                    <a:pt x="8" y="146"/>
                  </a:lnTo>
                  <a:lnTo>
                    <a:pt x="2" y="126"/>
                  </a:lnTo>
                  <a:lnTo>
                    <a:pt x="0" y="105"/>
                  </a:lnTo>
                  <a:lnTo>
                    <a:pt x="1" y="85"/>
                  </a:lnTo>
                  <a:lnTo>
                    <a:pt x="7" y="64"/>
                  </a:lnTo>
                  <a:lnTo>
                    <a:pt x="17" y="45"/>
                  </a:lnTo>
                  <a:lnTo>
                    <a:pt x="32" y="27"/>
                  </a:lnTo>
                  <a:lnTo>
                    <a:pt x="51" y="11"/>
                  </a:lnTo>
                  <a:lnTo>
                    <a:pt x="73" y="3"/>
                  </a:lnTo>
                  <a:lnTo>
                    <a:pt x="94"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14" name="Freeform 111"/>
            <p:cNvSpPr>
              <a:spLocks/>
            </p:cNvSpPr>
            <p:nvPr/>
          </p:nvSpPr>
          <p:spPr bwMode="auto">
            <a:xfrm>
              <a:off x="5943601" y="5286375"/>
              <a:ext cx="82551" cy="123825"/>
            </a:xfrm>
            <a:custGeom>
              <a:avLst/>
              <a:gdLst>
                <a:gd name="T0" fmla="*/ 78 w 571"/>
                <a:gd name="T1" fmla="*/ 0 h 860"/>
                <a:gd name="T2" fmla="*/ 96 w 571"/>
                <a:gd name="T3" fmla="*/ 5 h 860"/>
                <a:gd name="T4" fmla="*/ 114 w 571"/>
                <a:gd name="T5" fmla="*/ 15 h 860"/>
                <a:gd name="T6" fmla="*/ 546 w 571"/>
                <a:gd name="T7" fmla="*/ 377 h 860"/>
                <a:gd name="T8" fmla="*/ 557 w 571"/>
                <a:gd name="T9" fmla="*/ 387 h 860"/>
                <a:gd name="T10" fmla="*/ 564 w 571"/>
                <a:gd name="T11" fmla="*/ 400 h 860"/>
                <a:gd name="T12" fmla="*/ 569 w 571"/>
                <a:gd name="T13" fmla="*/ 415 h 860"/>
                <a:gd name="T14" fmla="*/ 571 w 571"/>
                <a:gd name="T15" fmla="*/ 430 h 860"/>
                <a:gd name="T16" fmla="*/ 569 w 571"/>
                <a:gd name="T17" fmla="*/ 444 h 860"/>
                <a:gd name="T18" fmla="*/ 564 w 571"/>
                <a:gd name="T19" fmla="*/ 458 h 860"/>
                <a:gd name="T20" fmla="*/ 557 w 571"/>
                <a:gd name="T21" fmla="*/ 471 h 860"/>
                <a:gd name="T22" fmla="*/ 546 w 571"/>
                <a:gd name="T23" fmla="*/ 483 h 860"/>
                <a:gd name="T24" fmla="*/ 114 w 571"/>
                <a:gd name="T25" fmla="*/ 844 h 860"/>
                <a:gd name="T26" fmla="*/ 100 w 571"/>
                <a:gd name="T27" fmla="*/ 853 h 860"/>
                <a:gd name="T28" fmla="*/ 84 w 571"/>
                <a:gd name="T29" fmla="*/ 858 h 860"/>
                <a:gd name="T30" fmla="*/ 69 w 571"/>
                <a:gd name="T31" fmla="*/ 860 h 860"/>
                <a:gd name="T32" fmla="*/ 55 w 571"/>
                <a:gd name="T33" fmla="*/ 859 h 860"/>
                <a:gd name="T34" fmla="*/ 40 w 571"/>
                <a:gd name="T35" fmla="*/ 854 h 860"/>
                <a:gd name="T36" fmla="*/ 26 w 571"/>
                <a:gd name="T37" fmla="*/ 846 h 860"/>
                <a:gd name="T38" fmla="*/ 15 w 571"/>
                <a:gd name="T39" fmla="*/ 835 h 860"/>
                <a:gd name="T40" fmla="*/ 7 w 571"/>
                <a:gd name="T41" fmla="*/ 822 h 860"/>
                <a:gd name="T42" fmla="*/ 2 w 571"/>
                <a:gd name="T43" fmla="*/ 807 h 860"/>
                <a:gd name="T44" fmla="*/ 0 w 571"/>
                <a:gd name="T45" fmla="*/ 791 h 860"/>
                <a:gd name="T46" fmla="*/ 0 w 571"/>
                <a:gd name="T47" fmla="*/ 68 h 860"/>
                <a:gd name="T48" fmla="*/ 2 w 571"/>
                <a:gd name="T49" fmla="*/ 51 h 860"/>
                <a:gd name="T50" fmla="*/ 7 w 571"/>
                <a:gd name="T51" fmla="*/ 37 h 860"/>
                <a:gd name="T52" fmla="*/ 15 w 571"/>
                <a:gd name="T53" fmla="*/ 24 h 860"/>
                <a:gd name="T54" fmla="*/ 26 w 571"/>
                <a:gd name="T55" fmla="*/ 14 h 860"/>
                <a:gd name="T56" fmla="*/ 40 w 571"/>
                <a:gd name="T57" fmla="*/ 5 h 860"/>
                <a:gd name="T58" fmla="*/ 59 w 571"/>
                <a:gd name="T59" fmla="*/ 0 h 860"/>
                <a:gd name="T60" fmla="*/ 78 w 571"/>
                <a:gd name="T61" fmla="*/ 0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1" h="860">
                  <a:moveTo>
                    <a:pt x="78" y="0"/>
                  </a:moveTo>
                  <a:lnTo>
                    <a:pt x="96" y="5"/>
                  </a:lnTo>
                  <a:lnTo>
                    <a:pt x="114" y="15"/>
                  </a:lnTo>
                  <a:lnTo>
                    <a:pt x="546" y="377"/>
                  </a:lnTo>
                  <a:lnTo>
                    <a:pt x="557" y="387"/>
                  </a:lnTo>
                  <a:lnTo>
                    <a:pt x="564" y="400"/>
                  </a:lnTo>
                  <a:lnTo>
                    <a:pt x="569" y="415"/>
                  </a:lnTo>
                  <a:lnTo>
                    <a:pt x="571" y="430"/>
                  </a:lnTo>
                  <a:lnTo>
                    <a:pt x="569" y="444"/>
                  </a:lnTo>
                  <a:lnTo>
                    <a:pt x="564" y="458"/>
                  </a:lnTo>
                  <a:lnTo>
                    <a:pt x="557" y="471"/>
                  </a:lnTo>
                  <a:lnTo>
                    <a:pt x="546" y="483"/>
                  </a:lnTo>
                  <a:lnTo>
                    <a:pt x="114" y="844"/>
                  </a:lnTo>
                  <a:lnTo>
                    <a:pt x="100" y="853"/>
                  </a:lnTo>
                  <a:lnTo>
                    <a:pt x="84" y="858"/>
                  </a:lnTo>
                  <a:lnTo>
                    <a:pt x="69" y="860"/>
                  </a:lnTo>
                  <a:lnTo>
                    <a:pt x="55" y="859"/>
                  </a:lnTo>
                  <a:lnTo>
                    <a:pt x="40" y="854"/>
                  </a:lnTo>
                  <a:lnTo>
                    <a:pt x="26" y="846"/>
                  </a:lnTo>
                  <a:lnTo>
                    <a:pt x="15" y="835"/>
                  </a:lnTo>
                  <a:lnTo>
                    <a:pt x="7" y="822"/>
                  </a:lnTo>
                  <a:lnTo>
                    <a:pt x="2" y="807"/>
                  </a:lnTo>
                  <a:lnTo>
                    <a:pt x="0" y="791"/>
                  </a:lnTo>
                  <a:lnTo>
                    <a:pt x="0" y="68"/>
                  </a:lnTo>
                  <a:lnTo>
                    <a:pt x="2" y="51"/>
                  </a:lnTo>
                  <a:lnTo>
                    <a:pt x="7" y="37"/>
                  </a:lnTo>
                  <a:lnTo>
                    <a:pt x="15" y="24"/>
                  </a:lnTo>
                  <a:lnTo>
                    <a:pt x="26" y="14"/>
                  </a:lnTo>
                  <a:lnTo>
                    <a:pt x="40" y="5"/>
                  </a:lnTo>
                  <a:lnTo>
                    <a:pt x="59" y="0"/>
                  </a:lnTo>
                  <a:lnTo>
                    <a:pt x="78"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75" name="Group 74"/>
          <p:cNvGrpSpPr/>
          <p:nvPr/>
        </p:nvGrpSpPr>
        <p:grpSpPr>
          <a:xfrm>
            <a:off x="8099845" y="4418717"/>
            <a:ext cx="865632" cy="860619"/>
            <a:chOff x="3519736" y="3596638"/>
            <a:chExt cx="678836" cy="782856"/>
          </a:xfrm>
        </p:grpSpPr>
        <p:sp>
          <p:nvSpPr>
            <p:cNvPr id="76" name="Freeform 166"/>
            <p:cNvSpPr>
              <a:spLocks/>
            </p:cNvSpPr>
            <p:nvPr/>
          </p:nvSpPr>
          <p:spPr bwMode="auto">
            <a:xfrm>
              <a:off x="3519736" y="3596638"/>
              <a:ext cx="678836" cy="782856"/>
            </a:xfrm>
            <a:custGeom>
              <a:avLst/>
              <a:gdLst>
                <a:gd name="T0" fmla="*/ 1710 w 3172"/>
                <a:gd name="T1" fmla="*/ 167 h 3167"/>
                <a:gd name="T2" fmla="*/ 1864 w 3172"/>
                <a:gd name="T3" fmla="*/ 86 h 3167"/>
                <a:gd name="T4" fmla="*/ 2062 w 3172"/>
                <a:gd name="T5" fmla="*/ 78 h 3167"/>
                <a:gd name="T6" fmla="*/ 2104 w 3172"/>
                <a:gd name="T7" fmla="*/ 259 h 3167"/>
                <a:gd name="T8" fmla="*/ 2314 w 3172"/>
                <a:gd name="T9" fmla="*/ 295 h 3167"/>
                <a:gd name="T10" fmla="*/ 2573 w 3172"/>
                <a:gd name="T11" fmla="*/ 355 h 3167"/>
                <a:gd name="T12" fmla="*/ 2502 w 3172"/>
                <a:gd name="T13" fmla="*/ 499 h 3167"/>
                <a:gd name="T14" fmla="*/ 2590 w 3172"/>
                <a:gd name="T15" fmla="*/ 593 h 3167"/>
                <a:gd name="T16" fmla="*/ 2669 w 3172"/>
                <a:gd name="T17" fmla="*/ 633 h 3167"/>
                <a:gd name="T18" fmla="*/ 2756 w 3172"/>
                <a:gd name="T19" fmla="*/ 539 h 3167"/>
                <a:gd name="T20" fmla="*/ 2882 w 3172"/>
                <a:gd name="T21" fmla="*/ 679 h 3167"/>
                <a:gd name="T22" fmla="*/ 2845 w 3172"/>
                <a:gd name="T23" fmla="*/ 797 h 3167"/>
                <a:gd name="T24" fmla="*/ 2852 w 3172"/>
                <a:gd name="T25" fmla="*/ 951 h 3167"/>
                <a:gd name="T26" fmla="*/ 2996 w 3172"/>
                <a:gd name="T27" fmla="*/ 989 h 3167"/>
                <a:gd name="T28" fmla="*/ 3083 w 3172"/>
                <a:gd name="T29" fmla="*/ 1234 h 3167"/>
                <a:gd name="T30" fmla="*/ 2985 w 3172"/>
                <a:gd name="T31" fmla="*/ 1385 h 3167"/>
                <a:gd name="T32" fmla="*/ 3090 w 3172"/>
                <a:gd name="T33" fmla="*/ 1480 h 3167"/>
                <a:gd name="T34" fmla="*/ 3170 w 3172"/>
                <a:gd name="T35" fmla="*/ 1626 h 3167"/>
                <a:gd name="T36" fmla="*/ 3077 w 3172"/>
                <a:gd name="T37" fmla="*/ 1734 h 3167"/>
                <a:gd name="T38" fmla="*/ 2961 w 3172"/>
                <a:gd name="T39" fmla="*/ 1895 h 3167"/>
                <a:gd name="T40" fmla="*/ 3083 w 3172"/>
                <a:gd name="T41" fmla="*/ 2097 h 3167"/>
                <a:gd name="T42" fmla="*/ 2902 w 3172"/>
                <a:gd name="T43" fmla="*/ 2185 h 3167"/>
                <a:gd name="T44" fmla="*/ 2801 w 3172"/>
                <a:gd name="T45" fmla="*/ 2397 h 3167"/>
                <a:gd name="T46" fmla="*/ 2713 w 3172"/>
                <a:gd name="T47" fmla="*/ 2654 h 3167"/>
                <a:gd name="T48" fmla="*/ 2583 w 3172"/>
                <a:gd name="T49" fmla="*/ 2579 h 3167"/>
                <a:gd name="T50" fmla="*/ 2465 w 3172"/>
                <a:gd name="T51" fmla="*/ 2739 h 3167"/>
                <a:gd name="T52" fmla="*/ 2430 w 3172"/>
                <a:gd name="T53" fmla="*/ 2920 h 3167"/>
                <a:gd name="T54" fmla="*/ 2240 w 3172"/>
                <a:gd name="T55" fmla="*/ 2834 h 3167"/>
                <a:gd name="T56" fmla="*/ 2038 w 3172"/>
                <a:gd name="T57" fmla="*/ 2942 h 3167"/>
                <a:gd name="T58" fmla="*/ 1999 w 3172"/>
                <a:gd name="T59" fmla="*/ 3109 h 3167"/>
                <a:gd name="T60" fmla="*/ 1804 w 3172"/>
                <a:gd name="T61" fmla="*/ 2983 h 3167"/>
                <a:gd name="T62" fmla="*/ 1575 w 3172"/>
                <a:gd name="T63" fmla="*/ 2995 h 3167"/>
                <a:gd name="T64" fmla="*/ 1562 w 3172"/>
                <a:gd name="T65" fmla="*/ 3167 h 3167"/>
                <a:gd name="T66" fmla="*/ 1321 w 3172"/>
                <a:gd name="T67" fmla="*/ 3044 h 3167"/>
                <a:gd name="T68" fmla="*/ 1191 w 3172"/>
                <a:gd name="T69" fmla="*/ 2942 h 3167"/>
                <a:gd name="T70" fmla="*/ 1080 w 3172"/>
                <a:gd name="T71" fmla="*/ 3012 h 3167"/>
                <a:gd name="T72" fmla="*/ 816 w 3172"/>
                <a:gd name="T73" fmla="*/ 2972 h 3167"/>
                <a:gd name="T74" fmla="*/ 858 w 3172"/>
                <a:gd name="T75" fmla="*/ 2798 h 3167"/>
                <a:gd name="T76" fmla="*/ 713 w 3172"/>
                <a:gd name="T77" fmla="*/ 2696 h 3167"/>
                <a:gd name="T78" fmla="*/ 458 w 3172"/>
                <a:gd name="T79" fmla="*/ 2698 h 3167"/>
                <a:gd name="T80" fmla="*/ 529 w 3172"/>
                <a:gd name="T81" fmla="*/ 2536 h 3167"/>
                <a:gd name="T82" fmla="*/ 333 w 3172"/>
                <a:gd name="T83" fmla="*/ 2392 h 3167"/>
                <a:gd name="T84" fmla="*/ 127 w 3172"/>
                <a:gd name="T85" fmla="*/ 2215 h 3167"/>
                <a:gd name="T86" fmla="*/ 234 w 3172"/>
                <a:gd name="T87" fmla="*/ 2044 h 3167"/>
                <a:gd name="T88" fmla="*/ 75 w 3172"/>
                <a:gd name="T89" fmla="*/ 1958 h 3167"/>
                <a:gd name="T90" fmla="*/ 8 w 3172"/>
                <a:gd name="T91" fmla="*/ 1751 h 3167"/>
                <a:gd name="T92" fmla="*/ 162 w 3172"/>
                <a:gd name="T93" fmla="*/ 1686 h 3167"/>
                <a:gd name="T94" fmla="*/ 11 w 3172"/>
                <a:gd name="T95" fmla="*/ 1396 h 3167"/>
                <a:gd name="T96" fmla="*/ 122 w 3172"/>
                <a:gd name="T97" fmla="*/ 1204 h 3167"/>
                <a:gd name="T98" fmla="*/ 234 w 3172"/>
                <a:gd name="T99" fmla="*/ 1117 h 3167"/>
                <a:gd name="T100" fmla="*/ 204 w 3172"/>
                <a:gd name="T101" fmla="*/ 975 h 3167"/>
                <a:gd name="T102" fmla="*/ 199 w 3172"/>
                <a:gd name="T103" fmla="*/ 814 h 3167"/>
                <a:gd name="T104" fmla="*/ 343 w 3172"/>
                <a:gd name="T105" fmla="*/ 767 h 3167"/>
                <a:gd name="T106" fmla="*/ 487 w 3172"/>
                <a:gd name="T107" fmla="*/ 573 h 3167"/>
                <a:gd name="T108" fmla="*/ 501 w 3172"/>
                <a:gd name="T109" fmla="*/ 428 h 3167"/>
                <a:gd name="T110" fmla="*/ 660 w 3172"/>
                <a:gd name="T111" fmla="*/ 386 h 3167"/>
                <a:gd name="T112" fmla="*/ 840 w 3172"/>
                <a:gd name="T113" fmla="*/ 364 h 3167"/>
                <a:gd name="T114" fmla="*/ 828 w 3172"/>
                <a:gd name="T115" fmla="*/ 206 h 3167"/>
                <a:gd name="T116" fmla="*/ 1087 w 3172"/>
                <a:gd name="T117" fmla="*/ 133 h 3167"/>
                <a:gd name="T118" fmla="*/ 1201 w 3172"/>
                <a:gd name="T119" fmla="*/ 213 h 3167"/>
                <a:gd name="T120" fmla="*/ 1333 w 3172"/>
                <a:gd name="T121" fmla="*/ 104 h 3167"/>
                <a:gd name="T122" fmla="*/ 1490 w 3172"/>
                <a:gd name="T123" fmla="*/ 3 h 3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72" h="3167">
                  <a:moveTo>
                    <a:pt x="1524" y="0"/>
                  </a:moveTo>
                  <a:lnTo>
                    <a:pt x="1557" y="0"/>
                  </a:lnTo>
                  <a:lnTo>
                    <a:pt x="1590" y="4"/>
                  </a:lnTo>
                  <a:lnTo>
                    <a:pt x="1621" y="11"/>
                  </a:lnTo>
                  <a:lnTo>
                    <a:pt x="1621" y="149"/>
                  </a:lnTo>
                  <a:lnTo>
                    <a:pt x="1648" y="157"/>
                  </a:lnTo>
                  <a:lnTo>
                    <a:pt x="1679" y="163"/>
                  </a:lnTo>
                  <a:lnTo>
                    <a:pt x="1710" y="167"/>
                  </a:lnTo>
                  <a:lnTo>
                    <a:pt x="1743" y="170"/>
                  </a:lnTo>
                  <a:lnTo>
                    <a:pt x="1776" y="174"/>
                  </a:lnTo>
                  <a:lnTo>
                    <a:pt x="1809" y="178"/>
                  </a:lnTo>
                  <a:lnTo>
                    <a:pt x="1838" y="183"/>
                  </a:lnTo>
                  <a:lnTo>
                    <a:pt x="1848" y="162"/>
                  </a:lnTo>
                  <a:lnTo>
                    <a:pt x="1854" y="138"/>
                  </a:lnTo>
                  <a:lnTo>
                    <a:pt x="1859" y="112"/>
                  </a:lnTo>
                  <a:lnTo>
                    <a:pt x="1864" y="86"/>
                  </a:lnTo>
                  <a:lnTo>
                    <a:pt x="1868" y="60"/>
                  </a:lnTo>
                  <a:lnTo>
                    <a:pt x="1873" y="34"/>
                  </a:lnTo>
                  <a:lnTo>
                    <a:pt x="1909" y="36"/>
                  </a:lnTo>
                  <a:lnTo>
                    <a:pt x="1943" y="42"/>
                  </a:lnTo>
                  <a:lnTo>
                    <a:pt x="1974" y="49"/>
                  </a:lnTo>
                  <a:lnTo>
                    <a:pt x="2004" y="59"/>
                  </a:lnTo>
                  <a:lnTo>
                    <a:pt x="2034" y="68"/>
                  </a:lnTo>
                  <a:lnTo>
                    <a:pt x="2062" y="78"/>
                  </a:lnTo>
                  <a:lnTo>
                    <a:pt x="2093" y="85"/>
                  </a:lnTo>
                  <a:lnTo>
                    <a:pt x="2126" y="91"/>
                  </a:lnTo>
                  <a:lnTo>
                    <a:pt x="2120" y="125"/>
                  </a:lnTo>
                  <a:lnTo>
                    <a:pt x="2112" y="156"/>
                  </a:lnTo>
                  <a:lnTo>
                    <a:pt x="2101" y="184"/>
                  </a:lnTo>
                  <a:lnTo>
                    <a:pt x="2091" y="213"/>
                  </a:lnTo>
                  <a:lnTo>
                    <a:pt x="2080" y="241"/>
                  </a:lnTo>
                  <a:lnTo>
                    <a:pt x="2104" y="259"/>
                  </a:lnTo>
                  <a:lnTo>
                    <a:pt x="2132" y="274"/>
                  </a:lnTo>
                  <a:lnTo>
                    <a:pt x="2161" y="288"/>
                  </a:lnTo>
                  <a:lnTo>
                    <a:pt x="2191" y="300"/>
                  </a:lnTo>
                  <a:lnTo>
                    <a:pt x="2221" y="313"/>
                  </a:lnTo>
                  <a:lnTo>
                    <a:pt x="2249" y="328"/>
                  </a:lnTo>
                  <a:lnTo>
                    <a:pt x="2275" y="345"/>
                  </a:lnTo>
                  <a:lnTo>
                    <a:pt x="2296" y="320"/>
                  </a:lnTo>
                  <a:lnTo>
                    <a:pt x="2314" y="295"/>
                  </a:lnTo>
                  <a:lnTo>
                    <a:pt x="2329" y="266"/>
                  </a:lnTo>
                  <a:lnTo>
                    <a:pt x="2343" y="237"/>
                  </a:lnTo>
                  <a:lnTo>
                    <a:pt x="2356" y="206"/>
                  </a:lnTo>
                  <a:lnTo>
                    <a:pt x="2404" y="231"/>
                  </a:lnTo>
                  <a:lnTo>
                    <a:pt x="2451" y="258"/>
                  </a:lnTo>
                  <a:lnTo>
                    <a:pt x="2494" y="288"/>
                  </a:lnTo>
                  <a:lnTo>
                    <a:pt x="2535" y="320"/>
                  </a:lnTo>
                  <a:lnTo>
                    <a:pt x="2573" y="355"/>
                  </a:lnTo>
                  <a:lnTo>
                    <a:pt x="2564" y="377"/>
                  </a:lnTo>
                  <a:lnTo>
                    <a:pt x="2552" y="396"/>
                  </a:lnTo>
                  <a:lnTo>
                    <a:pt x="2539" y="413"/>
                  </a:lnTo>
                  <a:lnTo>
                    <a:pt x="2524" y="430"/>
                  </a:lnTo>
                  <a:lnTo>
                    <a:pt x="2509" y="447"/>
                  </a:lnTo>
                  <a:lnTo>
                    <a:pt x="2494" y="464"/>
                  </a:lnTo>
                  <a:lnTo>
                    <a:pt x="2481" y="482"/>
                  </a:lnTo>
                  <a:lnTo>
                    <a:pt x="2502" y="499"/>
                  </a:lnTo>
                  <a:lnTo>
                    <a:pt x="2517" y="513"/>
                  </a:lnTo>
                  <a:lnTo>
                    <a:pt x="2531" y="529"/>
                  </a:lnTo>
                  <a:lnTo>
                    <a:pt x="2546" y="545"/>
                  </a:lnTo>
                  <a:lnTo>
                    <a:pt x="2562" y="562"/>
                  </a:lnTo>
                  <a:lnTo>
                    <a:pt x="2566" y="565"/>
                  </a:lnTo>
                  <a:lnTo>
                    <a:pt x="2572" y="573"/>
                  </a:lnTo>
                  <a:lnTo>
                    <a:pt x="2581" y="582"/>
                  </a:lnTo>
                  <a:lnTo>
                    <a:pt x="2590" y="593"/>
                  </a:lnTo>
                  <a:lnTo>
                    <a:pt x="2601" y="604"/>
                  </a:lnTo>
                  <a:lnTo>
                    <a:pt x="2612" y="616"/>
                  </a:lnTo>
                  <a:lnTo>
                    <a:pt x="2622" y="626"/>
                  </a:lnTo>
                  <a:lnTo>
                    <a:pt x="2631" y="635"/>
                  </a:lnTo>
                  <a:lnTo>
                    <a:pt x="2638" y="640"/>
                  </a:lnTo>
                  <a:lnTo>
                    <a:pt x="2642" y="642"/>
                  </a:lnTo>
                  <a:lnTo>
                    <a:pt x="2656" y="640"/>
                  </a:lnTo>
                  <a:lnTo>
                    <a:pt x="2669" y="633"/>
                  </a:lnTo>
                  <a:lnTo>
                    <a:pt x="2681" y="621"/>
                  </a:lnTo>
                  <a:lnTo>
                    <a:pt x="2692" y="607"/>
                  </a:lnTo>
                  <a:lnTo>
                    <a:pt x="2703" y="592"/>
                  </a:lnTo>
                  <a:lnTo>
                    <a:pt x="2714" y="577"/>
                  </a:lnTo>
                  <a:lnTo>
                    <a:pt x="2725" y="562"/>
                  </a:lnTo>
                  <a:lnTo>
                    <a:pt x="2735" y="550"/>
                  </a:lnTo>
                  <a:lnTo>
                    <a:pt x="2746" y="542"/>
                  </a:lnTo>
                  <a:lnTo>
                    <a:pt x="2756" y="539"/>
                  </a:lnTo>
                  <a:lnTo>
                    <a:pt x="2772" y="543"/>
                  </a:lnTo>
                  <a:lnTo>
                    <a:pt x="2789" y="552"/>
                  </a:lnTo>
                  <a:lnTo>
                    <a:pt x="2805" y="567"/>
                  </a:lnTo>
                  <a:lnTo>
                    <a:pt x="2821" y="586"/>
                  </a:lnTo>
                  <a:lnTo>
                    <a:pt x="2837" y="608"/>
                  </a:lnTo>
                  <a:lnTo>
                    <a:pt x="2852" y="632"/>
                  </a:lnTo>
                  <a:lnTo>
                    <a:pt x="2867" y="656"/>
                  </a:lnTo>
                  <a:lnTo>
                    <a:pt x="2882" y="679"/>
                  </a:lnTo>
                  <a:lnTo>
                    <a:pt x="2895" y="700"/>
                  </a:lnTo>
                  <a:lnTo>
                    <a:pt x="2907" y="719"/>
                  </a:lnTo>
                  <a:lnTo>
                    <a:pt x="2918" y="734"/>
                  </a:lnTo>
                  <a:lnTo>
                    <a:pt x="2908" y="751"/>
                  </a:lnTo>
                  <a:lnTo>
                    <a:pt x="2895" y="766"/>
                  </a:lnTo>
                  <a:lnTo>
                    <a:pt x="2880" y="777"/>
                  </a:lnTo>
                  <a:lnTo>
                    <a:pt x="2863" y="788"/>
                  </a:lnTo>
                  <a:lnTo>
                    <a:pt x="2845" y="797"/>
                  </a:lnTo>
                  <a:lnTo>
                    <a:pt x="2827" y="807"/>
                  </a:lnTo>
                  <a:lnTo>
                    <a:pt x="2809" y="816"/>
                  </a:lnTo>
                  <a:lnTo>
                    <a:pt x="2791" y="826"/>
                  </a:lnTo>
                  <a:lnTo>
                    <a:pt x="2801" y="854"/>
                  </a:lnTo>
                  <a:lnTo>
                    <a:pt x="2812" y="880"/>
                  </a:lnTo>
                  <a:lnTo>
                    <a:pt x="2826" y="904"/>
                  </a:lnTo>
                  <a:lnTo>
                    <a:pt x="2839" y="927"/>
                  </a:lnTo>
                  <a:lnTo>
                    <a:pt x="2852" y="951"/>
                  </a:lnTo>
                  <a:lnTo>
                    <a:pt x="2865" y="976"/>
                  </a:lnTo>
                  <a:lnTo>
                    <a:pt x="2876" y="1003"/>
                  </a:lnTo>
                  <a:lnTo>
                    <a:pt x="2883" y="1033"/>
                  </a:lnTo>
                  <a:lnTo>
                    <a:pt x="2909" y="1026"/>
                  </a:lnTo>
                  <a:lnTo>
                    <a:pt x="2932" y="1019"/>
                  </a:lnTo>
                  <a:lnTo>
                    <a:pt x="2954" y="1008"/>
                  </a:lnTo>
                  <a:lnTo>
                    <a:pt x="2975" y="999"/>
                  </a:lnTo>
                  <a:lnTo>
                    <a:pt x="2996" y="989"/>
                  </a:lnTo>
                  <a:lnTo>
                    <a:pt x="3019" y="981"/>
                  </a:lnTo>
                  <a:lnTo>
                    <a:pt x="3045" y="976"/>
                  </a:lnTo>
                  <a:lnTo>
                    <a:pt x="3065" y="1022"/>
                  </a:lnTo>
                  <a:lnTo>
                    <a:pt x="3083" y="1070"/>
                  </a:lnTo>
                  <a:lnTo>
                    <a:pt x="3100" y="1120"/>
                  </a:lnTo>
                  <a:lnTo>
                    <a:pt x="3113" y="1172"/>
                  </a:lnTo>
                  <a:lnTo>
                    <a:pt x="3125" y="1228"/>
                  </a:lnTo>
                  <a:lnTo>
                    <a:pt x="3083" y="1234"/>
                  </a:lnTo>
                  <a:lnTo>
                    <a:pt x="3043" y="1243"/>
                  </a:lnTo>
                  <a:lnTo>
                    <a:pt x="3003" y="1252"/>
                  </a:lnTo>
                  <a:lnTo>
                    <a:pt x="2964" y="1262"/>
                  </a:lnTo>
                  <a:lnTo>
                    <a:pt x="2966" y="1288"/>
                  </a:lnTo>
                  <a:lnTo>
                    <a:pt x="2971" y="1312"/>
                  </a:lnTo>
                  <a:lnTo>
                    <a:pt x="2976" y="1337"/>
                  </a:lnTo>
                  <a:lnTo>
                    <a:pt x="2980" y="1361"/>
                  </a:lnTo>
                  <a:lnTo>
                    <a:pt x="2985" y="1385"/>
                  </a:lnTo>
                  <a:lnTo>
                    <a:pt x="2988" y="1411"/>
                  </a:lnTo>
                  <a:lnTo>
                    <a:pt x="2989" y="1438"/>
                  </a:lnTo>
                  <a:lnTo>
                    <a:pt x="2987" y="1469"/>
                  </a:lnTo>
                  <a:lnTo>
                    <a:pt x="3002" y="1475"/>
                  </a:lnTo>
                  <a:lnTo>
                    <a:pt x="3021" y="1479"/>
                  </a:lnTo>
                  <a:lnTo>
                    <a:pt x="3044" y="1481"/>
                  </a:lnTo>
                  <a:lnTo>
                    <a:pt x="3066" y="1481"/>
                  </a:lnTo>
                  <a:lnTo>
                    <a:pt x="3090" y="1480"/>
                  </a:lnTo>
                  <a:lnTo>
                    <a:pt x="3114" y="1479"/>
                  </a:lnTo>
                  <a:lnTo>
                    <a:pt x="3138" y="1479"/>
                  </a:lnTo>
                  <a:lnTo>
                    <a:pt x="3159" y="1480"/>
                  </a:lnTo>
                  <a:lnTo>
                    <a:pt x="3166" y="1506"/>
                  </a:lnTo>
                  <a:lnTo>
                    <a:pt x="3171" y="1534"/>
                  </a:lnTo>
                  <a:lnTo>
                    <a:pt x="3172" y="1564"/>
                  </a:lnTo>
                  <a:lnTo>
                    <a:pt x="3172" y="1594"/>
                  </a:lnTo>
                  <a:lnTo>
                    <a:pt x="3170" y="1626"/>
                  </a:lnTo>
                  <a:lnTo>
                    <a:pt x="3168" y="1658"/>
                  </a:lnTo>
                  <a:lnTo>
                    <a:pt x="3165" y="1688"/>
                  </a:lnTo>
                  <a:lnTo>
                    <a:pt x="3162" y="1717"/>
                  </a:lnTo>
                  <a:lnTo>
                    <a:pt x="3159" y="1744"/>
                  </a:lnTo>
                  <a:lnTo>
                    <a:pt x="3142" y="1739"/>
                  </a:lnTo>
                  <a:lnTo>
                    <a:pt x="3122" y="1736"/>
                  </a:lnTo>
                  <a:lnTo>
                    <a:pt x="3100" y="1735"/>
                  </a:lnTo>
                  <a:lnTo>
                    <a:pt x="3077" y="1734"/>
                  </a:lnTo>
                  <a:lnTo>
                    <a:pt x="3055" y="1734"/>
                  </a:lnTo>
                  <a:lnTo>
                    <a:pt x="3034" y="1731"/>
                  </a:lnTo>
                  <a:lnTo>
                    <a:pt x="3015" y="1727"/>
                  </a:lnTo>
                  <a:lnTo>
                    <a:pt x="2998" y="1721"/>
                  </a:lnTo>
                  <a:lnTo>
                    <a:pt x="2987" y="1762"/>
                  </a:lnTo>
                  <a:lnTo>
                    <a:pt x="2977" y="1805"/>
                  </a:lnTo>
                  <a:lnTo>
                    <a:pt x="2970" y="1850"/>
                  </a:lnTo>
                  <a:lnTo>
                    <a:pt x="2961" y="1895"/>
                  </a:lnTo>
                  <a:lnTo>
                    <a:pt x="2953" y="1939"/>
                  </a:lnTo>
                  <a:lnTo>
                    <a:pt x="2988" y="1956"/>
                  </a:lnTo>
                  <a:lnTo>
                    <a:pt x="3026" y="1970"/>
                  </a:lnTo>
                  <a:lnTo>
                    <a:pt x="3068" y="1979"/>
                  </a:lnTo>
                  <a:lnTo>
                    <a:pt x="3113" y="1985"/>
                  </a:lnTo>
                  <a:lnTo>
                    <a:pt x="3106" y="2025"/>
                  </a:lnTo>
                  <a:lnTo>
                    <a:pt x="3095" y="2062"/>
                  </a:lnTo>
                  <a:lnTo>
                    <a:pt x="3083" y="2097"/>
                  </a:lnTo>
                  <a:lnTo>
                    <a:pt x="3070" y="2131"/>
                  </a:lnTo>
                  <a:lnTo>
                    <a:pt x="3056" y="2166"/>
                  </a:lnTo>
                  <a:lnTo>
                    <a:pt x="3044" y="2201"/>
                  </a:lnTo>
                  <a:lnTo>
                    <a:pt x="3033" y="2237"/>
                  </a:lnTo>
                  <a:lnTo>
                    <a:pt x="2997" y="2227"/>
                  </a:lnTo>
                  <a:lnTo>
                    <a:pt x="2963" y="2216"/>
                  </a:lnTo>
                  <a:lnTo>
                    <a:pt x="2932" y="2201"/>
                  </a:lnTo>
                  <a:lnTo>
                    <a:pt x="2902" y="2185"/>
                  </a:lnTo>
                  <a:lnTo>
                    <a:pt x="2872" y="2168"/>
                  </a:lnTo>
                  <a:lnTo>
                    <a:pt x="2852" y="2200"/>
                  </a:lnTo>
                  <a:lnTo>
                    <a:pt x="2833" y="2233"/>
                  </a:lnTo>
                  <a:lnTo>
                    <a:pt x="2816" y="2268"/>
                  </a:lnTo>
                  <a:lnTo>
                    <a:pt x="2799" y="2301"/>
                  </a:lnTo>
                  <a:lnTo>
                    <a:pt x="2778" y="2334"/>
                  </a:lnTo>
                  <a:lnTo>
                    <a:pt x="2756" y="2364"/>
                  </a:lnTo>
                  <a:lnTo>
                    <a:pt x="2801" y="2397"/>
                  </a:lnTo>
                  <a:lnTo>
                    <a:pt x="2846" y="2427"/>
                  </a:lnTo>
                  <a:lnTo>
                    <a:pt x="2895" y="2455"/>
                  </a:lnTo>
                  <a:lnTo>
                    <a:pt x="2870" y="2504"/>
                  </a:lnTo>
                  <a:lnTo>
                    <a:pt x="2842" y="2548"/>
                  </a:lnTo>
                  <a:lnTo>
                    <a:pt x="2809" y="2588"/>
                  </a:lnTo>
                  <a:lnTo>
                    <a:pt x="2773" y="2626"/>
                  </a:lnTo>
                  <a:lnTo>
                    <a:pt x="2734" y="2661"/>
                  </a:lnTo>
                  <a:lnTo>
                    <a:pt x="2713" y="2654"/>
                  </a:lnTo>
                  <a:lnTo>
                    <a:pt x="2696" y="2642"/>
                  </a:lnTo>
                  <a:lnTo>
                    <a:pt x="2681" y="2629"/>
                  </a:lnTo>
                  <a:lnTo>
                    <a:pt x="2668" y="2614"/>
                  </a:lnTo>
                  <a:lnTo>
                    <a:pt x="2654" y="2599"/>
                  </a:lnTo>
                  <a:lnTo>
                    <a:pt x="2640" y="2583"/>
                  </a:lnTo>
                  <a:lnTo>
                    <a:pt x="2625" y="2571"/>
                  </a:lnTo>
                  <a:lnTo>
                    <a:pt x="2607" y="2559"/>
                  </a:lnTo>
                  <a:lnTo>
                    <a:pt x="2583" y="2579"/>
                  </a:lnTo>
                  <a:lnTo>
                    <a:pt x="2561" y="2600"/>
                  </a:lnTo>
                  <a:lnTo>
                    <a:pt x="2539" y="2622"/>
                  </a:lnTo>
                  <a:lnTo>
                    <a:pt x="2515" y="2643"/>
                  </a:lnTo>
                  <a:lnTo>
                    <a:pt x="2491" y="2663"/>
                  </a:lnTo>
                  <a:lnTo>
                    <a:pt x="2465" y="2681"/>
                  </a:lnTo>
                  <a:lnTo>
                    <a:pt x="2435" y="2696"/>
                  </a:lnTo>
                  <a:lnTo>
                    <a:pt x="2449" y="2719"/>
                  </a:lnTo>
                  <a:lnTo>
                    <a:pt x="2465" y="2739"/>
                  </a:lnTo>
                  <a:lnTo>
                    <a:pt x="2482" y="2759"/>
                  </a:lnTo>
                  <a:lnTo>
                    <a:pt x="2498" y="2778"/>
                  </a:lnTo>
                  <a:lnTo>
                    <a:pt x="2514" y="2798"/>
                  </a:lnTo>
                  <a:lnTo>
                    <a:pt x="2528" y="2821"/>
                  </a:lnTo>
                  <a:lnTo>
                    <a:pt x="2539" y="2845"/>
                  </a:lnTo>
                  <a:lnTo>
                    <a:pt x="2503" y="2870"/>
                  </a:lnTo>
                  <a:lnTo>
                    <a:pt x="2467" y="2896"/>
                  </a:lnTo>
                  <a:lnTo>
                    <a:pt x="2430" y="2920"/>
                  </a:lnTo>
                  <a:lnTo>
                    <a:pt x="2392" y="2943"/>
                  </a:lnTo>
                  <a:lnTo>
                    <a:pt x="2353" y="2965"/>
                  </a:lnTo>
                  <a:lnTo>
                    <a:pt x="2309" y="2983"/>
                  </a:lnTo>
                  <a:lnTo>
                    <a:pt x="2299" y="2950"/>
                  </a:lnTo>
                  <a:lnTo>
                    <a:pt x="2285" y="2921"/>
                  </a:lnTo>
                  <a:lnTo>
                    <a:pt x="2269" y="2892"/>
                  </a:lnTo>
                  <a:lnTo>
                    <a:pt x="2254" y="2864"/>
                  </a:lnTo>
                  <a:lnTo>
                    <a:pt x="2240" y="2834"/>
                  </a:lnTo>
                  <a:lnTo>
                    <a:pt x="2209" y="2844"/>
                  </a:lnTo>
                  <a:lnTo>
                    <a:pt x="2180" y="2857"/>
                  </a:lnTo>
                  <a:lnTo>
                    <a:pt x="2153" y="2870"/>
                  </a:lnTo>
                  <a:lnTo>
                    <a:pt x="2126" y="2884"/>
                  </a:lnTo>
                  <a:lnTo>
                    <a:pt x="2097" y="2896"/>
                  </a:lnTo>
                  <a:lnTo>
                    <a:pt x="2067" y="2907"/>
                  </a:lnTo>
                  <a:lnTo>
                    <a:pt x="2034" y="2915"/>
                  </a:lnTo>
                  <a:lnTo>
                    <a:pt x="2038" y="2942"/>
                  </a:lnTo>
                  <a:lnTo>
                    <a:pt x="2044" y="2966"/>
                  </a:lnTo>
                  <a:lnTo>
                    <a:pt x="2053" y="2990"/>
                  </a:lnTo>
                  <a:lnTo>
                    <a:pt x="2061" y="3012"/>
                  </a:lnTo>
                  <a:lnTo>
                    <a:pt x="2070" y="3035"/>
                  </a:lnTo>
                  <a:lnTo>
                    <a:pt x="2076" y="3059"/>
                  </a:lnTo>
                  <a:lnTo>
                    <a:pt x="2080" y="3087"/>
                  </a:lnTo>
                  <a:lnTo>
                    <a:pt x="2040" y="3097"/>
                  </a:lnTo>
                  <a:lnTo>
                    <a:pt x="1999" y="3109"/>
                  </a:lnTo>
                  <a:lnTo>
                    <a:pt x="1959" y="3120"/>
                  </a:lnTo>
                  <a:lnTo>
                    <a:pt x="1916" y="3130"/>
                  </a:lnTo>
                  <a:lnTo>
                    <a:pt x="1873" y="3138"/>
                  </a:lnTo>
                  <a:lnTo>
                    <a:pt x="1827" y="3144"/>
                  </a:lnTo>
                  <a:lnTo>
                    <a:pt x="1817" y="3108"/>
                  </a:lnTo>
                  <a:lnTo>
                    <a:pt x="1811" y="3069"/>
                  </a:lnTo>
                  <a:lnTo>
                    <a:pt x="1806" y="3026"/>
                  </a:lnTo>
                  <a:lnTo>
                    <a:pt x="1804" y="2983"/>
                  </a:lnTo>
                  <a:lnTo>
                    <a:pt x="1773" y="2982"/>
                  </a:lnTo>
                  <a:lnTo>
                    <a:pt x="1743" y="2983"/>
                  </a:lnTo>
                  <a:lnTo>
                    <a:pt x="1716" y="2985"/>
                  </a:lnTo>
                  <a:lnTo>
                    <a:pt x="1689" y="2988"/>
                  </a:lnTo>
                  <a:lnTo>
                    <a:pt x="1663" y="2993"/>
                  </a:lnTo>
                  <a:lnTo>
                    <a:pt x="1635" y="2995"/>
                  </a:lnTo>
                  <a:lnTo>
                    <a:pt x="1606" y="2996"/>
                  </a:lnTo>
                  <a:lnTo>
                    <a:pt x="1575" y="2995"/>
                  </a:lnTo>
                  <a:lnTo>
                    <a:pt x="1573" y="3017"/>
                  </a:lnTo>
                  <a:lnTo>
                    <a:pt x="1574" y="3040"/>
                  </a:lnTo>
                  <a:lnTo>
                    <a:pt x="1574" y="3063"/>
                  </a:lnTo>
                  <a:lnTo>
                    <a:pt x="1575" y="3088"/>
                  </a:lnTo>
                  <a:lnTo>
                    <a:pt x="1575" y="3111"/>
                  </a:lnTo>
                  <a:lnTo>
                    <a:pt x="1574" y="3132"/>
                  </a:lnTo>
                  <a:lnTo>
                    <a:pt x="1570" y="3151"/>
                  </a:lnTo>
                  <a:lnTo>
                    <a:pt x="1562" y="3167"/>
                  </a:lnTo>
                  <a:lnTo>
                    <a:pt x="1510" y="3165"/>
                  </a:lnTo>
                  <a:lnTo>
                    <a:pt x="1459" y="3159"/>
                  </a:lnTo>
                  <a:lnTo>
                    <a:pt x="1410" y="3153"/>
                  </a:lnTo>
                  <a:lnTo>
                    <a:pt x="1361" y="3148"/>
                  </a:lnTo>
                  <a:lnTo>
                    <a:pt x="1310" y="3144"/>
                  </a:lnTo>
                  <a:lnTo>
                    <a:pt x="1311" y="3108"/>
                  </a:lnTo>
                  <a:lnTo>
                    <a:pt x="1315" y="3075"/>
                  </a:lnTo>
                  <a:lnTo>
                    <a:pt x="1321" y="3044"/>
                  </a:lnTo>
                  <a:lnTo>
                    <a:pt x="1327" y="3014"/>
                  </a:lnTo>
                  <a:lnTo>
                    <a:pt x="1333" y="2983"/>
                  </a:lnTo>
                  <a:lnTo>
                    <a:pt x="1313" y="2973"/>
                  </a:lnTo>
                  <a:lnTo>
                    <a:pt x="1291" y="2964"/>
                  </a:lnTo>
                  <a:lnTo>
                    <a:pt x="1267" y="2959"/>
                  </a:lnTo>
                  <a:lnTo>
                    <a:pt x="1240" y="2954"/>
                  </a:lnTo>
                  <a:lnTo>
                    <a:pt x="1215" y="2948"/>
                  </a:lnTo>
                  <a:lnTo>
                    <a:pt x="1191" y="2942"/>
                  </a:lnTo>
                  <a:lnTo>
                    <a:pt x="1166" y="2936"/>
                  </a:lnTo>
                  <a:lnTo>
                    <a:pt x="1145" y="2926"/>
                  </a:lnTo>
                  <a:lnTo>
                    <a:pt x="1127" y="2915"/>
                  </a:lnTo>
                  <a:lnTo>
                    <a:pt x="1113" y="2930"/>
                  </a:lnTo>
                  <a:lnTo>
                    <a:pt x="1103" y="2948"/>
                  </a:lnTo>
                  <a:lnTo>
                    <a:pt x="1094" y="2968"/>
                  </a:lnTo>
                  <a:lnTo>
                    <a:pt x="1087" y="2990"/>
                  </a:lnTo>
                  <a:lnTo>
                    <a:pt x="1080" y="3012"/>
                  </a:lnTo>
                  <a:lnTo>
                    <a:pt x="1073" y="3034"/>
                  </a:lnTo>
                  <a:lnTo>
                    <a:pt x="1066" y="3055"/>
                  </a:lnTo>
                  <a:lnTo>
                    <a:pt x="1057" y="3075"/>
                  </a:lnTo>
                  <a:lnTo>
                    <a:pt x="1007" y="3057"/>
                  </a:lnTo>
                  <a:lnTo>
                    <a:pt x="958" y="3037"/>
                  </a:lnTo>
                  <a:lnTo>
                    <a:pt x="911" y="3015"/>
                  </a:lnTo>
                  <a:lnTo>
                    <a:pt x="863" y="2993"/>
                  </a:lnTo>
                  <a:lnTo>
                    <a:pt x="816" y="2972"/>
                  </a:lnTo>
                  <a:lnTo>
                    <a:pt x="824" y="2946"/>
                  </a:lnTo>
                  <a:lnTo>
                    <a:pt x="836" y="2923"/>
                  </a:lnTo>
                  <a:lnTo>
                    <a:pt x="849" y="2901"/>
                  </a:lnTo>
                  <a:lnTo>
                    <a:pt x="862" y="2880"/>
                  </a:lnTo>
                  <a:lnTo>
                    <a:pt x="875" y="2858"/>
                  </a:lnTo>
                  <a:lnTo>
                    <a:pt x="885" y="2834"/>
                  </a:lnTo>
                  <a:lnTo>
                    <a:pt x="873" y="2815"/>
                  </a:lnTo>
                  <a:lnTo>
                    <a:pt x="858" y="2798"/>
                  </a:lnTo>
                  <a:lnTo>
                    <a:pt x="841" y="2785"/>
                  </a:lnTo>
                  <a:lnTo>
                    <a:pt x="822" y="2773"/>
                  </a:lnTo>
                  <a:lnTo>
                    <a:pt x="802" y="2762"/>
                  </a:lnTo>
                  <a:lnTo>
                    <a:pt x="782" y="2751"/>
                  </a:lnTo>
                  <a:lnTo>
                    <a:pt x="763" y="2739"/>
                  </a:lnTo>
                  <a:lnTo>
                    <a:pt x="744" y="2728"/>
                  </a:lnTo>
                  <a:lnTo>
                    <a:pt x="727" y="2713"/>
                  </a:lnTo>
                  <a:lnTo>
                    <a:pt x="713" y="2696"/>
                  </a:lnTo>
                  <a:lnTo>
                    <a:pt x="688" y="2717"/>
                  </a:lnTo>
                  <a:lnTo>
                    <a:pt x="666" y="2742"/>
                  </a:lnTo>
                  <a:lnTo>
                    <a:pt x="645" y="2767"/>
                  </a:lnTo>
                  <a:lnTo>
                    <a:pt x="627" y="2794"/>
                  </a:lnTo>
                  <a:lnTo>
                    <a:pt x="610" y="2822"/>
                  </a:lnTo>
                  <a:lnTo>
                    <a:pt x="556" y="2784"/>
                  </a:lnTo>
                  <a:lnTo>
                    <a:pt x="506" y="2743"/>
                  </a:lnTo>
                  <a:lnTo>
                    <a:pt x="458" y="2698"/>
                  </a:lnTo>
                  <a:lnTo>
                    <a:pt x="414" y="2651"/>
                  </a:lnTo>
                  <a:lnTo>
                    <a:pt x="427" y="2631"/>
                  </a:lnTo>
                  <a:lnTo>
                    <a:pt x="442" y="2612"/>
                  </a:lnTo>
                  <a:lnTo>
                    <a:pt x="458" y="2596"/>
                  </a:lnTo>
                  <a:lnTo>
                    <a:pt x="476" y="2581"/>
                  </a:lnTo>
                  <a:lnTo>
                    <a:pt x="494" y="2566"/>
                  </a:lnTo>
                  <a:lnTo>
                    <a:pt x="512" y="2552"/>
                  </a:lnTo>
                  <a:lnTo>
                    <a:pt x="529" y="2536"/>
                  </a:lnTo>
                  <a:lnTo>
                    <a:pt x="500" y="2501"/>
                  </a:lnTo>
                  <a:lnTo>
                    <a:pt x="471" y="2465"/>
                  </a:lnTo>
                  <a:lnTo>
                    <a:pt x="443" y="2429"/>
                  </a:lnTo>
                  <a:lnTo>
                    <a:pt x="415" y="2392"/>
                  </a:lnTo>
                  <a:lnTo>
                    <a:pt x="391" y="2352"/>
                  </a:lnTo>
                  <a:lnTo>
                    <a:pt x="371" y="2365"/>
                  </a:lnTo>
                  <a:lnTo>
                    <a:pt x="352" y="2377"/>
                  </a:lnTo>
                  <a:lnTo>
                    <a:pt x="333" y="2392"/>
                  </a:lnTo>
                  <a:lnTo>
                    <a:pt x="313" y="2405"/>
                  </a:lnTo>
                  <a:lnTo>
                    <a:pt x="292" y="2416"/>
                  </a:lnTo>
                  <a:lnTo>
                    <a:pt x="268" y="2426"/>
                  </a:lnTo>
                  <a:lnTo>
                    <a:pt x="242" y="2432"/>
                  </a:lnTo>
                  <a:lnTo>
                    <a:pt x="213" y="2377"/>
                  </a:lnTo>
                  <a:lnTo>
                    <a:pt x="184" y="2325"/>
                  </a:lnTo>
                  <a:lnTo>
                    <a:pt x="154" y="2270"/>
                  </a:lnTo>
                  <a:lnTo>
                    <a:pt x="127" y="2215"/>
                  </a:lnTo>
                  <a:lnTo>
                    <a:pt x="152" y="2196"/>
                  </a:lnTo>
                  <a:lnTo>
                    <a:pt x="181" y="2181"/>
                  </a:lnTo>
                  <a:lnTo>
                    <a:pt x="211" y="2168"/>
                  </a:lnTo>
                  <a:lnTo>
                    <a:pt x="244" y="2157"/>
                  </a:lnTo>
                  <a:lnTo>
                    <a:pt x="277" y="2146"/>
                  </a:lnTo>
                  <a:lnTo>
                    <a:pt x="262" y="2112"/>
                  </a:lnTo>
                  <a:lnTo>
                    <a:pt x="248" y="2079"/>
                  </a:lnTo>
                  <a:lnTo>
                    <a:pt x="234" y="2044"/>
                  </a:lnTo>
                  <a:lnTo>
                    <a:pt x="223" y="2007"/>
                  </a:lnTo>
                  <a:lnTo>
                    <a:pt x="214" y="1969"/>
                  </a:lnTo>
                  <a:lnTo>
                    <a:pt x="208" y="1928"/>
                  </a:lnTo>
                  <a:lnTo>
                    <a:pt x="178" y="1932"/>
                  </a:lnTo>
                  <a:lnTo>
                    <a:pt x="152" y="1937"/>
                  </a:lnTo>
                  <a:lnTo>
                    <a:pt x="127" y="1945"/>
                  </a:lnTo>
                  <a:lnTo>
                    <a:pt x="101" y="1952"/>
                  </a:lnTo>
                  <a:lnTo>
                    <a:pt x="75" y="1958"/>
                  </a:lnTo>
                  <a:lnTo>
                    <a:pt x="46" y="1962"/>
                  </a:lnTo>
                  <a:lnTo>
                    <a:pt x="39" y="1936"/>
                  </a:lnTo>
                  <a:lnTo>
                    <a:pt x="32" y="1908"/>
                  </a:lnTo>
                  <a:lnTo>
                    <a:pt x="25" y="1877"/>
                  </a:lnTo>
                  <a:lnTo>
                    <a:pt x="19" y="1845"/>
                  </a:lnTo>
                  <a:lnTo>
                    <a:pt x="14" y="1813"/>
                  </a:lnTo>
                  <a:lnTo>
                    <a:pt x="11" y="1781"/>
                  </a:lnTo>
                  <a:lnTo>
                    <a:pt x="8" y="1751"/>
                  </a:lnTo>
                  <a:lnTo>
                    <a:pt x="9" y="1723"/>
                  </a:lnTo>
                  <a:lnTo>
                    <a:pt x="12" y="1699"/>
                  </a:lnTo>
                  <a:lnTo>
                    <a:pt x="39" y="1699"/>
                  </a:lnTo>
                  <a:lnTo>
                    <a:pt x="67" y="1699"/>
                  </a:lnTo>
                  <a:lnTo>
                    <a:pt x="93" y="1698"/>
                  </a:lnTo>
                  <a:lnTo>
                    <a:pt x="118" y="1697"/>
                  </a:lnTo>
                  <a:lnTo>
                    <a:pt x="142" y="1692"/>
                  </a:lnTo>
                  <a:lnTo>
                    <a:pt x="162" y="1686"/>
                  </a:lnTo>
                  <a:lnTo>
                    <a:pt x="162" y="1457"/>
                  </a:lnTo>
                  <a:lnTo>
                    <a:pt x="131" y="1458"/>
                  </a:lnTo>
                  <a:lnTo>
                    <a:pt x="103" y="1458"/>
                  </a:lnTo>
                  <a:lnTo>
                    <a:pt x="77" y="1456"/>
                  </a:lnTo>
                  <a:lnTo>
                    <a:pt x="52" y="1453"/>
                  </a:lnTo>
                  <a:lnTo>
                    <a:pt x="26" y="1449"/>
                  </a:lnTo>
                  <a:lnTo>
                    <a:pt x="0" y="1446"/>
                  </a:lnTo>
                  <a:lnTo>
                    <a:pt x="11" y="1396"/>
                  </a:lnTo>
                  <a:lnTo>
                    <a:pt x="18" y="1344"/>
                  </a:lnTo>
                  <a:lnTo>
                    <a:pt x="26" y="1292"/>
                  </a:lnTo>
                  <a:lnTo>
                    <a:pt x="36" y="1242"/>
                  </a:lnTo>
                  <a:lnTo>
                    <a:pt x="46" y="1194"/>
                  </a:lnTo>
                  <a:lnTo>
                    <a:pt x="69" y="1193"/>
                  </a:lnTo>
                  <a:lnTo>
                    <a:pt x="89" y="1195"/>
                  </a:lnTo>
                  <a:lnTo>
                    <a:pt x="106" y="1198"/>
                  </a:lnTo>
                  <a:lnTo>
                    <a:pt x="122" y="1204"/>
                  </a:lnTo>
                  <a:lnTo>
                    <a:pt x="139" y="1209"/>
                  </a:lnTo>
                  <a:lnTo>
                    <a:pt x="156" y="1213"/>
                  </a:lnTo>
                  <a:lnTo>
                    <a:pt x="174" y="1215"/>
                  </a:lnTo>
                  <a:lnTo>
                    <a:pt x="195" y="1216"/>
                  </a:lnTo>
                  <a:lnTo>
                    <a:pt x="208" y="1194"/>
                  </a:lnTo>
                  <a:lnTo>
                    <a:pt x="219" y="1170"/>
                  </a:lnTo>
                  <a:lnTo>
                    <a:pt x="227" y="1144"/>
                  </a:lnTo>
                  <a:lnTo>
                    <a:pt x="234" y="1117"/>
                  </a:lnTo>
                  <a:lnTo>
                    <a:pt x="242" y="1091"/>
                  </a:lnTo>
                  <a:lnTo>
                    <a:pt x="251" y="1065"/>
                  </a:lnTo>
                  <a:lnTo>
                    <a:pt x="262" y="1042"/>
                  </a:lnTo>
                  <a:lnTo>
                    <a:pt x="277" y="1021"/>
                  </a:lnTo>
                  <a:lnTo>
                    <a:pt x="262" y="1005"/>
                  </a:lnTo>
                  <a:lnTo>
                    <a:pt x="245" y="994"/>
                  </a:lnTo>
                  <a:lnTo>
                    <a:pt x="226" y="983"/>
                  </a:lnTo>
                  <a:lnTo>
                    <a:pt x="204" y="975"/>
                  </a:lnTo>
                  <a:lnTo>
                    <a:pt x="183" y="967"/>
                  </a:lnTo>
                  <a:lnTo>
                    <a:pt x="161" y="960"/>
                  </a:lnTo>
                  <a:lnTo>
                    <a:pt x="138" y="953"/>
                  </a:lnTo>
                  <a:lnTo>
                    <a:pt x="146" y="920"/>
                  </a:lnTo>
                  <a:lnTo>
                    <a:pt x="156" y="891"/>
                  </a:lnTo>
                  <a:lnTo>
                    <a:pt x="169" y="864"/>
                  </a:lnTo>
                  <a:lnTo>
                    <a:pt x="183" y="839"/>
                  </a:lnTo>
                  <a:lnTo>
                    <a:pt x="199" y="814"/>
                  </a:lnTo>
                  <a:lnTo>
                    <a:pt x="213" y="790"/>
                  </a:lnTo>
                  <a:lnTo>
                    <a:pt x="228" y="765"/>
                  </a:lnTo>
                  <a:lnTo>
                    <a:pt x="241" y="739"/>
                  </a:lnTo>
                  <a:lnTo>
                    <a:pt x="253" y="711"/>
                  </a:lnTo>
                  <a:lnTo>
                    <a:pt x="277" y="723"/>
                  </a:lnTo>
                  <a:lnTo>
                    <a:pt x="300" y="738"/>
                  </a:lnTo>
                  <a:lnTo>
                    <a:pt x="321" y="753"/>
                  </a:lnTo>
                  <a:lnTo>
                    <a:pt x="343" y="767"/>
                  </a:lnTo>
                  <a:lnTo>
                    <a:pt x="367" y="780"/>
                  </a:lnTo>
                  <a:lnTo>
                    <a:pt x="391" y="792"/>
                  </a:lnTo>
                  <a:lnTo>
                    <a:pt x="436" y="732"/>
                  </a:lnTo>
                  <a:lnTo>
                    <a:pt x="482" y="675"/>
                  </a:lnTo>
                  <a:lnTo>
                    <a:pt x="529" y="620"/>
                  </a:lnTo>
                  <a:lnTo>
                    <a:pt x="518" y="601"/>
                  </a:lnTo>
                  <a:lnTo>
                    <a:pt x="504" y="586"/>
                  </a:lnTo>
                  <a:lnTo>
                    <a:pt x="487" y="573"/>
                  </a:lnTo>
                  <a:lnTo>
                    <a:pt x="470" y="560"/>
                  </a:lnTo>
                  <a:lnTo>
                    <a:pt x="454" y="547"/>
                  </a:lnTo>
                  <a:lnTo>
                    <a:pt x="438" y="532"/>
                  </a:lnTo>
                  <a:lnTo>
                    <a:pt x="426" y="517"/>
                  </a:lnTo>
                  <a:lnTo>
                    <a:pt x="440" y="490"/>
                  </a:lnTo>
                  <a:lnTo>
                    <a:pt x="458" y="468"/>
                  </a:lnTo>
                  <a:lnTo>
                    <a:pt x="479" y="447"/>
                  </a:lnTo>
                  <a:lnTo>
                    <a:pt x="501" y="428"/>
                  </a:lnTo>
                  <a:lnTo>
                    <a:pt x="523" y="409"/>
                  </a:lnTo>
                  <a:lnTo>
                    <a:pt x="546" y="391"/>
                  </a:lnTo>
                  <a:lnTo>
                    <a:pt x="568" y="373"/>
                  </a:lnTo>
                  <a:lnTo>
                    <a:pt x="589" y="353"/>
                  </a:lnTo>
                  <a:lnTo>
                    <a:pt x="610" y="332"/>
                  </a:lnTo>
                  <a:lnTo>
                    <a:pt x="629" y="348"/>
                  </a:lnTo>
                  <a:lnTo>
                    <a:pt x="645" y="366"/>
                  </a:lnTo>
                  <a:lnTo>
                    <a:pt x="660" y="386"/>
                  </a:lnTo>
                  <a:lnTo>
                    <a:pt x="674" y="407"/>
                  </a:lnTo>
                  <a:lnTo>
                    <a:pt x="688" y="427"/>
                  </a:lnTo>
                  <a:lnTo>
                    <a:pt x="701" y="447"/>
                  </a:lnTo>
                  <a:lnTo>
                    <a:pt x="733" y="434"/>
                  </a:lnTo>
                  <a:lnTo>
                    <a:pt x="762" y="418"/>
                  </a:lnTo>
                  <a:lnTo>
                    <a:pt x="788" y="401"/>
                  </a:lnTo>
                  <a:lnTo>
                    <a:pt x="813" y="382"/>
                  </a:lnTo>
                  <a:lnTo>
                    <a:pt x="840" y="364"/>
                  </a:lnTo>
                  <a:lnTo>
                    <a:pt x="867" y="347"/>
                  </a:lnTo>
                  <a:lnTo>
                    <a:pt x="897" y="332"/>
                  </a:lnTo>
                  <a:lnTo>
                    <a:pt x="888" y="309"/>
                  </a:lnTo>
                  <a:lnTo>
                    <a:pt x="879" y="285"/>
                  </a:lnTo>
                  <a:lnTo>
                    <a:pt x="869" y="262"/>
                  </a:lnTo>
                  <a:lnTo>
                    <a:pt x="858" y="241"/>
                  </a:lnTo>
                  <a:lnTo>
                    <a:pt x="844" y="222"/>
                  </a:lnTo>
                  <a:lnTo>
                    <a:pt x="828" y="206"/>
                  </a:lnTo>
                  <a:lnTo>
                    <a:pt x="862" y="179"/>
                  </a:lnTo>
                  <a:lnTo>
                    <a:pt x="900" y="156"/>
                  </a:lnTo>
                  <a:lnTo>
                    <a:pt x="941" y="136"/>
                  </a:lnTo>
                  <a:lnTo>
                    <a:pt x="985" y="119"/>
                  </a:lnTo>
                  <a:lnTo>
                    <a:pt x="1031" y="104"/>
                  </a:lnTo>
                  <a:lnTo>
                    <a:pt x="1081" y="91"/>
                  </a:lnTo>
                  <a:lnTo>
                    <a:pt x="1083" y="114"/>
                  </a:lnTo>
                  <a:lnTo>
                    <a:pt x="1087" y="133"/>
                  </a:lnTo>
                  <a:lnTo>
                    <a:pt x="1094" y="151"/>
                  </a:lnTo>
                  <a:lnTo>
                    <a:pt x="1102" y="169"/>
                  </a:lnTo>
                  <a:lnTo>
                    <a:pt x="1108" y="187"/>
                  </a:lnTo>
                  <a:lnTo>
                    <a:pt x="1113" y="206"/>
                  </a:lnTo>
                  <a:lnTo>
                    <a:pt x="1116" y="230"/>
                  </a:lnTo>
                  <a:lnTo>
                    <a:pt x="1146" y="226"/>
                  </a:lnTo>
                  <a:lnTo>
                    <a:pt x="1175" y="220"/>
                  </a:lnTo>
                  <a:lnTo>
                    <a:pt x="1201" y="213"/>
                  </a:lnTo>
                  <a:lnTo>
                    <a:pt x="1228" y="204"/>
                  </a:lnTo>
                  <a:lnTo>
                    <a:pt x="1254" y="196"/>
                  </a:lnTo>
                  <a:lnTo>
                    <a:pt x="1281" y="189"/>
                  </a:lnTo>
                  <a:lnTo>
                    <a:pt x="1312" y="185"/>
                  </a:lnTo>
                  <a:lnTo>
                    <a:pt x="1345" y="183"/>
                  </a:lnTo>
                  <a:lnTo>
                    <a:pt x="1343" y="156"/>
                  </a:lnTo>
                  <a:lnTo>
                    <a:pt x="1338" y="129"/>
                  </a:lnTo>
                  <a:lnTo>
                    <a:pt x="1333" y="104"/>
                  </a:lnTo>
                  <a:lnTo>
                    <a:pt x="1328" y="78"/>
                  </a:lnTo>
                  <a:lnTo>
                    <a:pt x="1324" y="51"/>
                  </a:lnTo>
                  <a:lnTo>
                    <a:pt x="1322" y="23"/>
                  </a:lnTo>
                  <a:lnTo>
                    <a:pt x="1353" y="21"/>
                  </a:lnTo>
                  <a:lnTo>
                    <a:pt x="1387" y="16"/>
                  </a:lnTo>
                  <a:lnTo>
                    <a:pt x="1421" y="12"/>
                  </a:lnTo>
                  <a:lnTo>
                    <a:pt x="1456" y="7"/>
                  </a:lnTo>
                  <a:lnTo>
                    <a:pt x="1490" y="3"/>
                  </a:lnTo>
                  <a:lnTo>
                    <a:pt x="1524" y="0"/>
                  </a:lnTo>
                  <a:close/>
                </a:path>
              </a:pathLst>
            </a:custGeom>
            <a:solidFill>
              <a:schemeClr val="bg1">
                <a:lumMod val="85000"/>
              </a:schemeClr>
            </a:solidFill>
            <a:ln>
              <a:noFill/>
              <a:headEnd/>
              <a:tailEnd/>
            </a:ln>
            <a:effectLst/>
          </p:spPr>
          <p:style>
            <a:lnRef idx="1">
              <a:schemeClr val="accent2"/>
            </a:lnRef>
            <a:fillRef idx="3">
              <a:schemeClr val="accent2"/>
            </a:fillRef>
            <a:effectRef idx="2">
              <a:schemeClr val="accent2"/>
            </a:effectRef>
            <a:fontRef idx="minor">
              <a:schemeClr val="lt1"/>
            </a:fontRef>
          </p:style>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7" name="Oval 76"/>
            <p:cNvSpPr/>
            <p:nvPr/>
          </p:nvSpPr>
          <p:spPr>
            <a:xfrm>
              <a:off x="3608597" y="3691235"/>
              <a:ext cx="506737" cy="585964"/>
            </a:xfrm>
            <a:prstGeom prst="ellipse">
              <a:avLst/>
            </a:prstGeom>
            <a:solidFill>
              <a:schemeClr val="bg1"/>
            </a:solidFill>
            <a:ln>
              <a:noFill/>
            </a:ln>
            <a:effectLst>
              <a:innerShdw blurRad="63500" dist="50800" dir="13500000">
                <a:schemeClr val="bg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123" name="Group 1122"/>
          <p:cNvGrpSpPr/>
          <p:nvPr/>
        </p:nvGrpSpPr>
        <p:grpSpPr>
          <a:xfrm>
            <a:off x="8398143" y="4666273"/>
            <a:ext cx="276208" cy="352811"/>
            <a:chOff x="7277079" y="5100638"/>
            <a:chExt cx="346074" cy="512765"/>
          </a:xfrm>
          <a:solidFill>
            <a:srgbClr val="00548E"/>
          </a:solidFill>
        </p:grpSpPr>
        <p:sp>
          <p:nvSpPr>
            <p:cNvPr id="1119" name="Freeform 117"/>
            <p:cNvSpPr>
              <a:spLocks noEditPoints="1"/>
            </p:cNvSpPr>
            <p:nvPr/>
          </p:nvSpPr>
          <p:spPr bwMode="auto">
            <a:xfrm>
              <a:off x="7277079" y="5186366"/>
              <a:ext cx="346074" cy="427037"/>
            </a:xfrm>
            <a:custGeom>
              <a:avLst/>
              <a:gdLst>
                <a:gd name="T0" fmla="*/ 1619 w 2399"/>
                <a:gd name="T1" fmla="*/ 2550 h 2954"/>
                <a:gd name="T2" fmla="*/ 1997 w 2399"/>
                <a:gd name="T3" fmla="*/ 2172 h 2954"/>
                <a:gd name="T4" fmla="*/ 1011 w 2399"/>
                <a:gd name="T5" fmla="*/ 2172 h 2954"/>
                <a:gd name="T6" fmla="*/ 1389 w 2399"/>
                <a:gd name="T7" fmla="*/ 2705 h 2954"/>
                <a:gd name="T8" fmla="*/ 1011 w 2399"/>
                <a:gd name="T9" fmla="*/ 2172 h 2954"/>
                <a:gd name="T10" fmla="*/ 402 w 2399"/>
                <a:gd name="T11" fmla="*/ 2550 h 2954"/>
                <a:gd name="T12" fmla="*/ 780 w 2399"/>
                <a:gd name="T13" fmla="*/ 2172 h 2954"/>
                <a:gd name="T14" fmla="*/ 1619 w 2399"/>
                <a:gd name="T15" fmla="*/ 1625 h 2954"/>
                <a:gd name="T16" fmla="*/ 1997 w 2399"/>
                <a:gd name="T17" fmla="*/ 2003 h 2954"/>
                <a:gd name="T18" fmla="*/ 1619 w 2399"/>
                <a:gd name="T19" fmla="*/ 1625 h 2954"/>
                <a:gd name="T20" fmla="*/ 1011 w 2399"/>
                <a:gd name="T21" fmla="*/ 2003 h 2954"/>
                <a:gd name="T22" fmla="*/ 1389 w 2399"/>
                <a:gd name="T23" fmla="*/ 1625 h 2954"/>
                <a:gd name="T24" fmla="*/ 402 w 2399"/>
                <a:gd name="T25" fmla="*/ 1625 h 2954"/>
                <a:gd name="T26" fmla="*/ 780 w 2399"/>
                <a:gd name="T27" fmla="*/ 2003 h 2954"/>
                <a:gd name="T28" fmla="*/ 402 w 2399"/>
                <a:gd name="T29" fmla="*/ 1625 h 2954"/>
                <a:gd name="T30" fmla="*/ 1619 w 2399"/>
                <a:gd name="T31" fmla="*/ 1456 h 2954"/>
                <a:gd name="T32" fmla="*/ 1997 w 2399"/>
                <a:gd name="T33" fmla="*/ 1078 h 2954"/>
                <a:gd name="T34" fmla="*/ 1011 w 2399"/>
                <a:gd name="T35" fmla="*/ 1078 h 2954"/>
                <a:gd name="T36" fmla="*/ 1389 w 2399"/>
                <a:gd name="T37" fmla="*/ 1456 h 2954"/>
                <a:gd name="T38" fmla="*/ 1011 w 2399"/>
                <a:gd name="T39" fmla="*/ 1078 h 2954"/>
                <a:gd name="T40" fmla="*/ 402 w 2399"/>
                <a:gd name="T41" fmla="*/ 1456 h 2954"/>
                <a:gd name="T42" fmla="*/ 780 w 2399"/>
                <a:gd name="T43" fmla="*/ 1078 h 2954"/>
                <a:gd name="T44" fmla="*/ 1619 w 2399"/>
                <a:gd name="T45" fmla="*/ 530 h 2954"/>
                <a:gd name="T46" fmla="*/ 1997 w 2399"/>
                <a:gd name="T47" fmla="*/ 908 h 2954"/>
                <a:gd name="T48" fmla="*/ 1619 w 2399"/>
                <a:gd name="T49" fmla="*/ 530 h 2954"/>
                <a:gd name="T50" fmla="*/ 1011 w 2399"/>
                <a:gd name="T51" fmla="*/ 908 h 2954"/>
                <a:gd name="T52" fmla="*/ 1389 w 2399"/>
                <a:gd name="T53" fmla="*/ 530 h 2954"/>
                <a:gd name="T54" fmla="*/ 402 w 2399"/>
                <a:gd name="T55" fmla="*/ 530 h 2954"/>
                <a:gd name="T56" fmla="*/ 780 w 2399"/>
                <a:gd name="T57" fmla="*/ 908 h 2954"/>
                <a:gd name="T58" fmla="*/ 402 w 2399"/>
                <a:gd name="T59" fmla="*/ 530 h 2954"/>
                <a:gd name="T60" fmla="*/ 2337 w 2399"/>
                <a:gd name="T61" fmla="*/ 0 h 2954"/>
                <a:gd name="T62" fmla="*/ 2265 w 2399"/>
                <a:gd name="T63" fmla="*/ 399 h 2954"/>
                <a:gd name="T64" fmla="*/ 2399 w 2399"/>
                <a:gd name="T65" fmla="*/ 2705 h 2954"/>
                <a:gd name="T66" fmla="*/ 0 w 2399"/>
                <a:gd name="T67" fmla="*/ 2954 h 2954"/>
                <a:gd name="T68" fmla="*/ 135 w 2399"/>
                <a:gd name="T69" fmla="*/ 2705 h 2954"/>
                <a:gd name="T70" fmla="*/ 62 w 2399"/>
                <a:gd name="T71" fmla="*/ 399 h 2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99" h="2954">
                  <a:moveTo>
                    <a:pt x="1619" y="2172"/>
                  </a:moveTo>
                  <a:lnTo>
                    <a:pt x="1619" y="2550"/>
                  </a:lnTo>
                  <a:lnTo>
                    <a:pt x="1997" y="2550"/>
                  </a:lnTo>
                  <a:lnTo>
                    <a:pt x="1997" y="2172"/>
                  </a:lnTo>
                  <a:lnTo>
                    <a:pt x="1619" y="2172"/>
                  </a:lnTo>
                  <a:close/>
                  <a:moveTo>
                    <a:pt x="1011" y="2172"/>
                  </a:moveTo>
                  <a:lnTo>
                    <a:pt x="1011" y="2705"/>
                  </a:lnTo>
                  <a:lnTo>
                    <a:pt x="1389" y="2705"/>
                  </a:lnTo>
                  <a:lnTo>
                    <a:pt x="1389" y="2172"/>
                  </a:lnTo>
                  <a:lnTo>
                    <a:pt x="1011" y="2172"/>
                  </a:lnTo>
                  <a:close/>
                  <a:moveTo>
                    <a:pt x="402" y="2172"/>
                  </a:moveTo>
                  <a:lnTo>
                    <a:pt x="402" y="2550"/>
                  </a:lnTo>
                  <a:lnTo>
                    <a:pt x="780" y="2550"/>
                  </a:lnTo>
                  <a:lnTo>
                    <a:pt x="780" y="2172"/>
                  </a:lnTo>
                  <a:lnTo>
                    <a:pt x="402" y="2172"/>
                  </a:lnTo>
                  <a:close/>
                  <a:moveTo>
                    <a:pt x="1619" y="1625"/>
                  </a:moveTo>
                  <a:lnTo>
                    <a:pt x="1619" y="2003"/>
                  </a:lnTo>
                  <a:lnTo>
                    <a:pt x="1997" y="2003"/>
                  </a:lnTo>
                  <a:lnTo>
                    <a:pt x="1997" y="1625"/>
                  </a:lnTo>
                  <a:lnTo>
                    <a:pt x="1619" y="1625"/>
                  </a:lnTo>
                  <a:close/>
                  <a:moveTo>
                    <a:pt x="1011" y="1625"/>
                  </a:moveTo>
                  <a:lnTo>
                    <a:pt x="1011" y="2003"/>
                  </a:lnTo>
                  <a:lnTo>
                    <a:pt x="1389" y="2003"/>
                  </a:lnTo>
                  <a:lnTo>
                    <a:pt x="1389" y="1625"/>
                  </a:lnTo>
                  <a:lnTo>
                    <a:pt x="1011" y="1625"/>
                  </a:lnTo>
                  <a:close/>
                  <a:moveTo>
                    <a:pt x="402" y="1625"/>
                  </a:moveTo>
                  <a:lnTo>
                    <a:pt x="402" y="2003"/>
                  </a:lnTo>
                  <a:lnTo>
                    <a:pt x="780" y="2003"/>
                  </a:lnTo>
                  <a:lnTo>
                    <a:pt x="780" y="1625"/>
                  </a:lnTo>
                  <a:lnTo>
                    <a:pt x="402" y="1625"/>
                  </a:lnTo>
                  <a:close/>
                  <a:moveTo>
                    <a:pt x="1619" y="1078"/>
                  </a:moveTo>
                  <a:lnTo>
                    <a:pt x="1619" y="1456"/>
                  </a:lnTo>
                  <a:lnTo>
                    <a:pt x="1997" y="1456"/>
                  </a:lnTo>
                  <a:lnTo>
                    <a:pt x="1997" y="1078"/>
                  </a:lnTo>
                  <a:lnTo>
                    <a:pt x="1619" y="1078"/>
                  </a:lnTo>
                  <a:close/>
                  <a:moveTo>
                    <a:pt x="1011" y="1078"/>
                  </a:moveTo>
                  <a:lnTo>
                    <a:pt x="1011" y="1456"/>
                  </a:lnTo>
                  <a:lnTo>
                    <a:pt x="1389" y="1456"/>
                  </a:lnTo>
                  <a:lnTo>
                    <a:pt x="1389" y="1078"/>
                  </a:lnTo>
                  <a:lnTo>
                    <a:pt x="1011" y="1078"/>
                  </a:lnTo>
                  <a:close/>
                  <a:moveTo>
                    <a:pt x="402" y="1078"/>
                  </a:moveTo>
                  <a:lnTo>
                    <a:pt x="402" y="1456"/>
                  </a:lnTo>
                  <a:lnTo>
                    <a:pt x="780" y="1456"/>
                  </a:lnTo>
                  <a:lnTo>
                    <a:pt x="780" y="1078"/>
                  </a:lnTo>
                  <a:lnTo>
                    <a:pt x="402" y="1078"/>
                  </a:lnTo>
                  <a:close/>
                  <a:moveTo>
                    <a:pt x="1619" y="530"/>
                  </a:moveTo>
                  <a:lnTo>
                    <a:pt x="1619" y="908"/>
                  </a:lnTo>
                  <a:lnTo>
                    <a:pt x="1997" y="908"/>
                  </a:lnTo>
                  <a:lnTo>
                    <a:pt x="1997" y="530"/>
                  </a:lnTo>
                  <a:lnTo>
                    <a:pt x="1619" y="530"/>
                  </a:lnTo>
                  <a:close/>
                  <a:moveTo>
                    <a:pt x="1011" y="530"/>
                  </a:moveTo>
                  <a:lnTo>
                    <a:pt x="1011" y="908"/>
                  </a:lnTo>
                  <a:lnTo>
                    <a:pt x="1389" y="908"/>
                  </a:lnTo>
                  <a:lnTo>
                    <a:pt x="1389" y="530"/>
                  </a:lnTo>
                  <a:lnTo>
                    <a:pt x="1011" y="530"/>
                  </a:lnTo>
                  <a:close/>
                  <a:moveTo>
                    <a:pt x="402" y="530"/>
                  </a:moveTo>
                  <a:lnTo>
                    <a:pt x="402" y="908"/>
                  </a:lnTo>
                  <a:lnTo>
                    <a:pt x="780" y="908"/>
                  </a:lnTo>
                  <a:lnTo>
                    <a:pt x="780" y="530"/>
                  </a:lnTo>
                  <a:lnTo>
                    <a:pt x="402" y="530"/>
                  </a:lnTo>
                  <a:close/>
                  <a:moveTo>
                    <a:pt x="62" y="0"/>
                  </a:moveTo>
                  <a:lnTo>
                    <a:pt x="2337" y="0"/>
                  </a:lnTo>
                  <a:lnTo>
                    <a:pt x="2337" y="399"/>
                  </a:lnTo>
                  <a:lnTo>
                    <a:pt x="2265" y="399"/>
                  </a:lnTo>
                  <a:lnTo>
                    <a:pt x="2265" y="2705"/>
                  </a:lnTo>
                  <a:lnTo>
                    <a:pt x="2399" y="2705"/>
                  </a:lnTo>
                  <a:lnTo>
                    <a:pt x="2399" y="2954"/>
                  </a:lnTo>
                  <a:lnTo>
                    <a:pt x="0" y="2954"/>
                  </a:lnTo>
                  <a:lnTo>
                    <a:pt x="0" y="2705"/>
                  </a:lnTo>
                  <a:lnTo>
                    <a:pt x="135" y="2705"/>
                  </a:lnTo>
                  <a:lnTo>
                    <a:pt x="135" y="399"/>
                  </a:lnTo>
                  <a:lnTo>
                    <a:pt x="62" y="399"/>
                  </a:lnTo>
                  <a:lnTo>
                    <a:pt x="62"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120" name="Freeform 118"/>
            <p:cNvSpPr>
              <a:spLocks/>
            </p:cNvSpPr>
            <p:nvPr/>
          </p:nvSpPr>
          <p:spPr bwMode="auto">
            <a:xfrm>
              <a:off x="7329468" y="5100641"/>
              <a:ext cx="79374" cy="74612"/>
            </a:xfrm>
            <a:custGeom>
              <a:avLst/>
              <a:gdLst>
                <a:gd name="T0" fmla="*/ 273 w 548"/>
                <a:gd name="T1" fmla="*/ 0 h 521"/>
                <a:gd name="T2" fmla="*/ 359 w 548"/>
                <a:gd name="T3" fmla="*/ 171 h 521"/>
                <a:gd name="T4" fmla="*/ 548 w 548"/>
                <a:gd name="T5" fmla="*/ 199 h 521"/>
                <a:gd name="T6" fmla="*/ 410 w 548"/>
                <a:gd name="T7" fmla="*/ 333 h 521"/>
                <a:gd name="T8" fmla="*/ 443 w 548"/>
                <a:gd name="T9" fmla="*/ 521 h 521"/>
                <a:gd name="T10" fmla="*/ 273 w 548"/>
                <a:gd name="T11" fmla="*/ 432 h 521"/>
                <a:gd name="T12" fmla="*/ 104 w 548"/>
                <a:gd name="T13" fmla="*/ 521 h 521"/>
                <a:gd name="T14" fmla="*/ 137 w 548"/>
                <a:gd name="T15" fmla="*/ 333 h 521"/>
                <a:gd name="T16" fmla="*/ 0 w 548"/>
                <a:gd name="T17" fmla="*/ 199 h 521"/>
                <a:gd name="T18" fmla="*/ 188 w 548"/>
                <a:gd name="T19" fmla="*/ 171 h 521"/>
                <a:gd name="T20" fmla="*/ 273 w 548"/>
                <a:gd name="T21" fmla="*/ 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8" h="521">
                  <a:moveTo>
                    <a:pt x="273" y="0"/>
                  </a:moveTo>
                  <a:lnTo>
                    <a:pt x="359" y="171"/>
                  </a:lnTo>
                  <a:lnTo>
                    <a:pt x="548" y="199"/>
                  </a:lnTo>
                  <a:lnTo>
                    <a:pt x="410" y="333"/>
                  </a:lnTo>
                  <a:lnTo>
                    <a:pt x="443" y="521"/>
                  </a:lnTo>
                  <a:lnTo>
                    <a:pt x="273" y="432"/>
                  </a:lnTo>
                  <a:lnTo>
                    <a:pt x="104" y="521"/>
                  </a:lnTo>
                  <a:lnTo>
                    <a:pt x="137" y="333"/>
                  </a:lnTo>
                  <a:lnTo>
                    <a:pt x="0" y="199"/>
                  </a:lnTo>
                  <a:lnTo>
                    <a:pt x="188" y="171"/>
                  </a:lnTo>
                  <a:lnTo>
                    <a:pt x="273"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21" name="Freeform 119"/>
            <p:cNvSpPr>
              <a:spLocks/>
            </p:cNvSpPr>
            <p:nvPr/>
          </p:nvSpPr>
          <p:spPr bwMode="auto">
            <a:xfrm>
              <a:off x="7410409" y="5100657"/>
              <a:ext cx="79374" cy="74612"/>
            </a:xfrm>
            <a:custGeom>
              <a:avLst/>
              <a:gdLst>
                <a:gd name="T0" fmla="*/ 275 w 549"/>
                <a:gd name="T1" fmla="*/ 0 h 521"/>
                <a:gd name="T2" fmla="*/ 359 w 549"/>
                <a:gd name="T3" fmla="*/ 171 h 521"/>
                <a:gd name="T4" fmla="*/ 549 w 549"/>
                <a:gd name="T5" fmla="*/ 199 h 521"/>
                <a:gd name="T6" fmla="*/ 412 w 549"/>
                <a:gd name="T7" fmla="*/ 333 h 521"/>
                <a:gd name="T8" fmla="*/ 444 w 549"/>
                <a:gd name="T9" fmla="*/ 521 h 521"/>
                <a:gd name="T10" fmla="*/ 275 w 549"/>
                <a:gd name="T11" fmla="*/ 432 h 521"/>
                <a:gd name="T12" fmla="*/ 105 w 549"/>
                <a:gd name="T13" fmla="*/ 521 h 521"/>
                <a:gd name="T14" fmla="*/ 137 w 549"/>
                <a:gd name="T15" fmla="*/ 333 h 521"/>
                <a:gd name="T16" fmla="*/ 0 w 549"/>
                <a:gd name="T17" fmla="*/ 199 h 521"/>
                <a:gd name="T18" fmla="*/ 190 w 549"/>
                <a:gd name="T19" fmla="*/ 171 h 521"/>
                <a:gd name="T20" fmla="*/ 275 w 549"/>
                <a:gd name="T21" fmla="*/ 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9" h="521">
                  <a:moveTo>
                    <a:pt x="275" y="0"/>
                  </a:moveTo>
                  <a:lnTo>
                    <a:pt x="359" y="171"/>
                  </a:lnTo>
                  <a:lnTo>
                    <a:pt x="549" y="199"/>
                  </a:lnTo>
                  <a:lnTo>
                    <a:pt x="412" y="333"/>
                  </a:lnTo>
                  <a:lnTo>
                    <a:pt x="444" y="521"/>
                  </a:lnTo>
                  <a:lnTo>
                    <a:pt x="275" y="432"/>
                  </a:lnTo>
                  <a:lnTo>
                    <a:pt x="105" y="521"/>
                  </a:lnTo>
                  <a:lnTo>
                    <a:pt x="137" y="333"/>
                  </a:lnTo>
                  <a:lnTo>
                    <a:pt x="0" y="199"/>
                  </a:lnTo>
                  <a:lnTo>
                    <a:pt x="190" y="171"/>
                  </a:lnTo>
                  <a:lnTo>
                    <a:pt x="275"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22" name="Freeform 120"/>
            <p:cNvSpPr>
              <a:spLocks/>
            </p:cNvSpPr>
            <p:nvPr/>
          </p:nvSpPr>
          <p:spPr bwMode="auto">
            <a:xfrm>
              <a:off x="7493000" y="5100638"/>
              <a:ext cx="79374" cy="74612"/>
            </a:xfrm>
            <a:custGeom>
              <a:avLst/>
              <a:gdLst>
                <a:gd name="T0" fmla="*/ 274 w 549"/>
                <a:gd name="T1" fmla="*/ 0 h 521"/>
                <a:gd name="T2" fmla="*/ 359 w 549"/>
                <a:gd name="T3" fmla="*/ 171 h 521"/>
                <a:gd name="T4" fmla="*/ 549 w 549"/>
                <a:gd name="T5" fmla="*/ 199 h 521"/>
                <a:gd name="T6" fmla="*/ 411 w 549"/>
                <a:gd name="T7" fmla="*/ 333 h 521"/>
                <a:gd name="T8" fmla="*/ 443 w 549"/>
                <a:gd name="T9" fmla="*/ 521 h 521"/>
                <a:gd name="T10" fmla="*/ 274 w 549"/>
                <a:gd name="T11" fmla="*/ 432 h 521"/>
                <a:gd name="T12" fmla="*/ 105 w 549"/>
                <a:gd name="T13" fmla="*/ 521 h 521"/>
                <a:gd name="T14" fmla="*/ 137 w 549"/>
                <a:gd name="T15" fmla="*/ 333 h 521"/>
                <a:gd name="T16" fmla="*/ 0 w 549"/>
                <a:gd name="T17" fmla="*/ 199 h 521"/>
                <a:gd name="T18" fmla="*/ 189 w 549"/>
                <a:gd name="T19" fmla="*/ 171 h 521"/>
                <a:gd name="T20" fmla="*/ 274 w 549"/>
                <a:gd name="T21" fmla="*/ 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9" h="521">
                  <a:moveTo>
                    <a:pt x="274" y="0"/>
                  </a:moveTo>
                  <a:lnTo>
                    <a:pt x="359" y="171"/>
                  </a:lnTo>
                  <a:lnTo>
                    <a:pt x="549" y="199"/>
                  </a:lnTo>
                  <a:lnTo>
                    <a:pt x="411" y="333"/>
                  </a:lnTo>
                  <a:lnTo>
                    <a:pt x="443" y="521"/>
                  </a:lnTo>
                  <a:lnTo>
                    <a:pt x="274" y="432"/>
                  </a:lnTo>
                  <a:lnTo>
                    <a:pt x="105" y="521"/>
                  </a:lnTo>
                  <a:lnTo>
                    <a:pt x="137" y="333"/>
                  </a:lnTo>
                  <a:lnTo>
                    <a:pt x="0" y="199"/>
                  </a:lnTo>
                  <a:lnTo>
                    <a:pt x="189" y="171"/>
                  </a:lnTo>
                  <a:lnTo>
                    <a:pt x="274"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21" name="Title 1"/>
          <p:cNvSpPr txBox="1">
            <a:spLocks/>
          </p:cNvSpPr>
          <p:nvPr/>
        </p:nvSpPr>
        <p:spPr bwMode="auto">
          <a:xfrm>
            <a:off x="440267" y="9"/>
            <a:ext cx="11176000" cy="105886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eaLnBrk="1" fontAlgn="base" hangingPunct="1">
              <a:lnSpc>
                <a:spcPct val="114000"/>
              </a:lnSpc>
              <a:spcBef>
                <a:spcPct val="0"/>
              </a:spcBef>
              <a:spcAft>
                <a:spcPct val="0"/>
              </a:spcAft>
              <a:defRPr sz="1600" b="1" kern="1200">
                <a:solidFill>
                  <a:srgbClr val="17426B"/>
                </a:solidFill>
                <a:latin typeface="Arial" pitchFamily="34" charset="0"/>
                <a:ea typeface="+mj-ea"/>
                <a:cs typeface="Arial" pitchFamily="34" charset="0"/>
              </a:defRPr>
            </a:lvl1pPr>
            <a:lvl2pPr algn="l" rtl="0" eaLnBrk="1" fontAlgn="base" hangingPunct="1">
              <a:spcBef>
                <a:spcPct val="0"/>
              </a:spcBef>
              <a:spcAft>
                <a:spcPct val="0"/>
              </a:spcAft>
              <a:defRPr sz="2400" b="1">
                <a:solidFill>
                  <a:schemeClr val="tx1"/>
                </a:solidFill>
                <a:latin typeface="Arial" pitchFamily="34" charset="0"/>
                <a:cs typeface="Arial" pitchFamily="34" charset="0"/>
              </a:defRPr>
            </a:lvl2pPr>
            <a:lvl3pPr algn="l" rtl="0" eaLnBrk="1" fontAlgn="base" hangingPunct="1">
              <a:spcBef>
                <a:spcPct val="0"/>
              </a:spcBef>
              <a:spcAft>
                <a:spcPct val="0"/>
              </a:spcAft>
              <a:defRPr sz="2400" b="1">
                <a:solidFill>
                  <a:schemeClr val="tx1"/>
                </a:solidFill>
                <a:latin typeface="Arial" pitchFamily="34" charset="0"/>
                <a:cs typeface="Arial" pitchFamily="34" charset="0"/>
              </a:defRPr>
            </a:lvl3pPr>
            <a:lvl4pPr algn="l" rtl="0" eaLnBrk="1" fontAlgn="base" hangingPunct="1">
              <a:spcBef>
                <a:spcPct val="0"/>
              </a:spcBef>
              <a:spcAft>
                <a:spcPct val="0"/>
              </a:spcAft>
              <a:defRPr sz="2400" b="1">
                <a:solidFill>
                  <a:schemeClr val="tx1"/>
                </a:solidFill>
                <a:latin typeface="Arial" pitchFamily="34" charset="0"/>
                <a:cs typeface="Arial" pitchFamily="34" charset="0"/>
              </a:defRPr>
            </a:lvl4pPr>
            <a:lvl5pPr algn="l" rtl="0" eaLnBrk="1" fontAlgn="base" hangingPunct="1">
              <a:spcBef>
                <a:spcPct val="0"/>
              </a:spcBef>
              <a:spcAft>
                <a:spcPct val="0"/>
              </a:spcAft>
              <a:defRPr sz="2400" b="1">
                <a:solidFill>
                  <a:schemeClr val="tx1"/>
                </a:solidFill>
                <a:latin typeface="Arial" pitchFamily="34" charset="0"/>
                <a:cs typeface="Arial" pitchFamily="34" charset="0"/>
              </a:defRPr>
            </a:lvl5pPr>
            <a:lvl6pPr marL="457200" algn="l" rtl="0" eaLnBrk="1" fontAlgn="base" hangingPunct="1">
              <a:spcBef>
                <a:spcPct val="0"/>
              </a:spcBef>
              <a:spcAft>
                <a:spcPct val="0"/>
              </a:spcAft>
              <a:defRPr sz="2400" b="1">
                <a:solidFill>
                  <a:schemeClr val="tx1"/>
                </a:solidFill>
                <a:latin typeface="Arial" pitchFamily="34" charset="0"/>
                <a:cs typeface="Arial" pitchFamily="34" charset="0"/>
              </a:defRPr>
            </a:lvl6pPr>
            <a:lvl7pPr marL="914400" algn="l" rtl="0" eaLnBrk="1" fontAlgn="base" hangingPunct="1">
              <a:spcBef>
                <a:spcPct val="0"/>
              </a:spcBef>
              <a:spcAft>
                <a:spcPct val="0"/>
              </a:spcAft>
              <a:defRPr sz="2400" b="1">
                <a:solidFill>
                  <a:schemeClr val="tx1"/>
                </a:solidFill>
                <a:latin typeface="Arial" pitchFamily="34" charset="0"/>
                <a:cs typeface="Arial" pitchFamily="34" charset="0"/>
              </a:defRPr>
            </a:lvl7pPr>
            <a:lvl8pPr marL="1371600" algn="l" rtl="0" eaLnBrk="1" fontAlgn="base" hangingPunct="1">
              <a:spcBef>
                <a:spcPct val="0"/>
              </a:spcBef>
              <a:spcAft>
                <a:spcPct val="0"/>
              </a:spcAft>
              <a:defRPr sz="2400" b="1">
                <a:solidFill>
                  <a:schemeClr val="tx1"/>
                </a:solidFill>
                <a:latin typeface="Arial" pitchFamily="34" charset="0"/>
                <a:cs typeface="Arial" pitchFamily="34" charset="0"/>
              </a:defRPr>
            </a:lvl8pPr>
            <a:lvl9pPr marL="1828800" algn="l" rtl="0" eaLnBrk="1" fontAlgn="base" hangingPunct="1">
              <a:spcBef>
                <a:spcPct val="0"/>
              </a:spcBef>
              <a:spcAft>
                <a:spcPct val="0"/>
              </a:spcAft>
              <a:defRPr sz="2400" b="1">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67" b="1" i="0" u="none" strike="noStrike" kern="1200" cap="none" spc="0" normalizeH="0" baseline="0" noProof="0" dirty="0">
                <a:ln>
                  <a:noFill/>
                </a:ln>
                <a:solidFill>
                  <a:srgbClr val="17426B"/>
                </a:solidFill>
                <a:effectLst/>
                <a:uLnTx/>
                <a:uFillTx/>
                <a:latin typeface="Arial Narrow" panose="020B0606020202030204" pitchFamily="34" charset="0"/>
                <a:ea typeface="+mj-ea"/>
                <a:cs typeface="Arial" pitchFamily="34" charset="0"/>
              </a:rPr>
              <a:t>Autonomous Vehicles: Disruptive to industries beyond automotive</a:t>
            </a:r>
          </a:p>
        </p:txBody>
      </p:sp>
    </p:spTree>
    <p:extLst>
      <p:ext uri="{BB962C8B-B14F-4D97-AF65-F5344CB8AC3E}">
        <p14:creationId xmlns:p14="http://schemas.microsoft.com/office/powerpoint/2010/main" val="482769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6" descr="Image result for workhorse group drone truck"/>
          <p:cNvSpPr>
            <a:spLocks noChangeAspect="1" noChangeArrowheads="1"/>
          </p:cNvSpPr>
          <p:nvPr/>
        </p:nvSpPr>
        <p:spPr bwMode="auto">
          <a:xfrm>
            <a:off x="207433" y="-144461"/>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AutoShape 8" descr="Image result for workhorse group drone truck"/>
          <p:cNvSpPr>
            <a:spLocks noChangeAspect="1" noChangeArrowheads="1"/>
          </p:cNvSpPr>
          <p:nvPr/>
        </p:nvSpPr>
        <p:spPr bwMode="auto">
          <a:xfrm>
            <a:off x="410633" y="7940"/>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Rectangle 21"/>
          <p:cNvSpPr/>
          <p:nvPr/>
        </p:nvSpPr>
        <p:spPr>
          <a:xfrm>
            <a:off x="870103" y="6125480"/>
            <a:ext cx="2827867" cy="6669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Mercedes Benz &amp; </a:t>
            </a:r>
            <a:r>
              <a:rPr kumimoji="0" lang="en-US" sz="18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Matternet</a:t>
            </a:r>
            <a:r>
              <a:rPr kumimoji="0" 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drones</a:t>
            </a:r>
          </a:p>
        </p:txBody>
      </p:sp>
      <p:sp>
        <p:nvSpPr>
          <p:cNvPr id="76" name="Round Single Corner Rectangle 75"/>
          <p:cNvSpPr/>
          <p:nvPr/>
        </p:nvSpPr>
        <p:spPr>
          <a:xfrm flipH="1">
            <a:off x="477152" y="1274910"/>
            <a:ext cx="11191866" cy="314055"/>
          </a:xfrm>
          <a:prstGeom prst="round1Rect">
            <a:avLst>
              <a:gd name="adj" fmla="val 29800"/>
            </a:avLst>
          </a:prstGeom>
          <a:solidFill>
            <a:srgbClr val="00548E"/>
          </a:solidFill>
          <a:ln>
            <a:solidFill>
              <a:schemeClr val="bg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l" defTabSz="829713" rtl="0" eaLnBrk="1" fontAlgn="auto" latinLnBrk="0" hangingPunct="1">
              <a:lnSpc>
                <a:spcPct val="100000"/>
              </a:lnSpc>
              <a:spcBef>
                <a:spcPts val="0"/>
              </a:spcBef>
              <a:spcAft>
                <a:spcPct val="10000"/>
              </a:spcAft>
              <a:buClrTx/>
              <a:buSzTx/>
              <a:buFontTx/>
              <a:buNone/>
              <a:tabLst/>
              <a:defRPr/>
            </a:pPr>
            <a:r>
              <a:rPr kumimoji="0" lang="en-US" sz="1867"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How It Works</a:t>
            </a:r>
          </a:p>
        </p:txBody>
      </p:sp>
      <p:grpSp>
        <p:nvGrpSpPr>
          <p:cNvPr id="3" name="Group 2"/>
          <p:cNvGrpSpPr/>
          <p:nvPr/>
        </p:nvGrpSpPr>
        <p:grpSpPr>
          <a:xfrm>
            <a:off x="6281833" y="1588965"/>
            <a:ext cx="5387185" cy="2267666"/>
            <a:chOff x="4892450" y="1517067"/>
            <a:chExt cx="3705417" cy="1703730"/>
          </a:xfrm>
          <a:solidFill>
            <a:srgbClr val="00548E"/>
          </a:solidFill>
        </p:grpSpPr>
        <p:sp>
          <p:nvSpPr>
            <p:cNvPr id="85" name="Rectangle 84"/>
            <p:cNvSpPr/>
            <p:nvPr/>
          </p:nvSpPr>
          <p:spPr>
            <a:xfrm>
              <a:off x="4892450" y="1517067"/>
              <a:ext cx="3705417" cy="1703730"/>
            </a:xfrm>
            <a:prstGeom prst="rect">
              <a:avLst/>
            </a:prstGeom>
            <a:noFill/>
            <a:ln w="19050">
              <a:solidFill>
                <a:srgbClr val="005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0" name="Freeform 157"/>
            <p:cNvSpPr>
              <a:spLocks noChangeArrowheads="1"/>
            </p:cNvSpPr>
            <p:nvPr/>
          </p:nvSpPr>
          <p:spPr bwMode="auto">
            <a:xfrm>
              <a:off x="7914538" y="2380721"/>
              <a:ext cx="608012" cy="690307"/>
            </a:xfrm>
            <a:custGeom>
              <a:avLst/>
              <a:gdLst>
                <a:gd name="T0" fmla="*/ 0 w 3457"/>
                <a:gd name="T1" fmla="*/ 0 h 2686"/>
                <a:gd name="T2" fmla="*/ 0 w 3457"/>
                <a:gd name="T3" fmla="*/ 0 h 2686"/>
                <a:gd name="T4" fmla="*/ 0 w 3457"/>
                <a:gd name="T5" fmla="*/ 0 h 2686"/>
                <a:gd name="T6" fmla="*/ 0 w 3457"/>
                <a:gd name="T7" fmla="*/ 0 h 2686"/>
                <a:gd name="T8" fmla="*/ 0 w 3457"/>
                <a:gd name="T9" fmla="*/ 0 h 2686"/>
                <a:gd name="T10" fmla="*/ 0 w 3457"/>
                <a:gd name="T11" fmla="*/ 0 h 2686"/>
                <a:gd name="T12" fmla="*/ 0 w 3457"/>
                <a:gd name="T13" fmla="*/ 0 h 2686"/>
                <a:gd name="T14" fmla="*/ 0 w 3457"/>
                <a:gd name="T15" fmla="*/ 0 h 2686"/>
                <a:gd name="T16" fmla="*/ 0 w 3457"/>
                <a:gd name="T17" fmla="*/ 0 h 2686"/>
                <a:gd name="T18" fmla="*/ 0 w 3457"/>
                <a:gd name="T19" fmla="*/ 0 h 2686"/>
                <a:gd name="T20" fmla="*/ 0 w 3457"/>
                <a:gd name="T21" fmla="*/ 0 h 2686"/>
                <a:gd name="T22" fmla="*/ 0 w 3457"/>
                <a:gd name="T23" fmla="*/ 0 h 2686"/>
                <a:gd name="T24" fmla="*/ 0 w 3457"/>
                <a:gd name="T25" fmla="*/ 0 h 2686"/>
                <a:gd name="T26" fmla="*/ 0 w 3457"/>
                <a:gd name="T27" fmla="*/ 0 h 2686"/>
                <a:gd name="T28" fmla="*/ 0 w 3457"/>
                <a:gd name="T29" fmla="*/ 0 h 2686"/>
                <a:gd name="T30" fmla="*/ 0 w 3457"/>
                <a:gd name="T31" fmla="*/ 0 h 2686"/>
                <a:gd name="T32" fmla="*/ 0 w 3457"/>
                <a:gd name="T33" fmla="*/ 0 h 2686"/>
                <a:gd name="T34" fmla="*/ 0 w 3457"/>
                <a:gd name="T35" fmla="*/ 0 h 2686"/>
                <a:gd name="T36" fmla="*/ 0 w 3457"/>
                <a:gd name="T37" fmla="*/ 0 h 2686"/>
                <a:gd name="T38" fmla="*/ 0 w 3457"/>
                <a:gd name="T39" fmla="*/ 0 h 2686"/>
                <a:gd name="T40" fmla="*/ 0 w 3457"/>
                <a:gd name="T41" fmla="*/ 0 h 2686"/>
                <a:gd name="T42" fmla="*/ 0 w 3457"/>
                <a:gd name="T43" fmla="*/ 0 h 2686"/>
                <a:gd name="T44" fmla="*/ 0 w 3457"/>
                <a:gd name="T45" fmla="*/ 0 h 2686"/>
                <a:gd name="T46" fmla="*/ 0 w 3457"/>
                <a:gd name="T47" fmla="*/ 0 h 2686"/>
                <a:gd name="T48" fmla="*/ 0 w 3457"/>
                <a:gd name="T49" fmla="*/ 0 h 2686"/>
                <a:gd name="T50" fmla="*/ 0 w 3457"/>
                <a:gd name="T51" fmla="*/ 0 h 26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457"/>
                <a:gd name="T79" fmla="*/ 0 h 2686"/>
                <a:gd name="T80" fmla="*/ 3457 w 3457"/>
                <a:gd name="T81" fmla="*/ 2686 h 26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457" h="2686">
                  <a:moveTo>
                    <a:pt x="2259" y="2166"/>
                  </a:moveTo>
                  <a:lnTo>
                    <a:pt x="2259" y="2506"/>
                  </a:lnTo>
                  <a:lnTo>
                    <a:pt x="2958" y="2506"/>
                  </a:lnTo>
                  <a:lnTo>
                    <a:pt x="2958" y="2166"/>
                  </a:lnTo>
                  <a:lnTo>
                    <a:pt x="2259" y="2166"/>
                  </a:lnTo>
                  <a:close/>
                  <a:moveTo>
                    <a:pt x="1219" y="2166"/>
                  </a:moveTo>
                  <a:lnTo>
                    <a:pt x="1219" y="2506"/>
                  </a:lnTo>
                  <a:lnTo>
                    <a:pt x="1918" y="2506"/>
                  </a:lnTo>
                  <a:lnTo>
                    <a:pt x="1918" y="2166"/>
                  </a:lnTo>
                  <a:lnTo>
                    <a:pt x="1219" y="2166"/>
                  </a:lnTo>
                  <a:close/>
                  <a:moveTo>
                    <a:pt x="179" y="2166"/>
                  </a:moveTo>
                  <a:lnTo>
                    <a:pt x="179" y="2506"/>
                  </a:lnTo>
                  <a:lnTo>
                    <a:pt x="878" y="2506"/>
                  </a:lnTo>
                  <a:lnTo>
                    <a:pt x="878" y="2166"/>
                  </a:lnTo>
                  <a:lnTo>
                    <a:pt x="179" y="2166"/>
                  </a:lnTo>
                  <a:close/>
                  <a:moveTo>
                    <a:pt x="3184" y="0"/>
                  </a:moveTo>
                  <a:lnTo>
                    <a:pt x="3368" y="0"/>
                  </a:lnTo>
                  <a:lnTo>
                    <a:pt x="3457" y="2686"/>
                  </a:lnTo>
                  <a:lnTo>
                    <a:pt x="0" y="2686"/>
                  </a:lnTo>
                  <a:lnTo>
                    <a:pt x="0" y="1253"/>
                  </a:lnTo>
                  <a:lnTo>
                    <a:pt x="1040" y="1946"/>
                  </a:lnTo>
                  <a:lnTo>
                    <a:pt x="1040" y="1253"/>
                  </a:lnTo>
                  <a:lnTo>
                    <a:pt x="2081" y="1946"/>
                  </a:lnTo>
                  <a:lnTo>
                    <a:pt x="2081" y="1253"/>
                  </a:lnTo>
                  <a:lnTo>
                    <a:pt x="3120" y="1946"/>
                  </a:lnTo>
                  <a:lnTo>
                    <a:pt x="3184" y="0"/>
                  </a:lnTo>
                  <a:close/>
                </a:path>
              </a:pathLst>
            </a:custGeom>
            <a:grp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91" name="Group 126"/>
            <p:cNvGrpSpPr>
              <a:grpSpLocks/>
            </p:cNvGrpSpPr>
            <p:nvPr/>
          </p:nvGrpSpPr>
          <p:grpSpPr bwMode="auto">
            <a:xfrm>
              <a:off x="6870820" y="2759713"/>
              <a:ext cx="735694" cy="301578"/>
              <a:chOff x="645" y="2496"/>
              <a:chExt cx="383" cy="157"/>
            </a:xfrm>
            <a:grpFill/>
          </p:grpSpPr>
          <p:sp>
            <p:nvSpPr>
              <p:cNvPr id="92" name="Freeform 127"/>
              <p:cNvSpPr>
                <a:spLocks noChangeArrowheads="1"/>
              </p:cNvSpPr>
              <p:nvPr/>
            </p:nvSpPr>
            <p:spPr bwMode="auto">
              <a:xfrm>
                <a:off x="900" y="2592"/>
                <a:ext cx="128" cy="39"/>
              </a:xfrm>
              <a:custGeom>
                <a:avLst/>
                <a:gdLst>
                  <a:gd name="T0" fmla="*/ 0 w 1159"/>
                  <a:gd name="T1" fmla="*/ 0 h 355"/>
                  <a:gd name="T2" fmla="*/ 0 w 1159"/>
                  <a:gd name="T3" fmla="*/ 0 h 355"/>
                  <a:gd name="T4" fmla="*/ 0 w 1159"/>
                  <a:gd name="T5" fmla="*/ 0 h 355"/>
                  <a:gd name="T6" fmla="*/ 0 w 1159"/>
                  <a:gd name="T7" fmla="*/ 0 h 355"/>
                  <a:gd name="T8" fmla="*/ 0 w 1159"/>
                  <a:gd name="T9" fmla="*/ 0 h 355"/>
                  <a:gd name="T10" fmla="*/ 0 w 1159"/>
                  <a:gd name="T11" fmla="*/ 0 h 355"/>
                  <a:gd name="T12" fmla="*/ 0 w 1159"/>
                  <a:gd name="T13" fmla="*/ 0 h 355"/>
                  <a:gd name="T14" fmla="*/ 0 w 1159"/>
                  <a:gd name="T15" fmla="*/ 0 h 355"/>
                  <a:gd name="T16" fmla="*/ 0 w 1159"/>
                  <a:gd name="T17" fmla="*/ 0 h 355"/>
                  <a:gd name="T18" fmla="*/ 0 w 1159"/>
                  <a:gd name="T19" fmla="*/ 0 h 355"/>
                  <a:gd name="T20" fmla="*/ 0 w 1159"/>
                  <a:gd name="T21" fmla="*/ 0 h 355"/>
                  <a:gd name="T22" fmla="*/ 0 w 1159"/>
                  <a:gd name="T23" fmla="*/ 0 h 355"/>
                  <a:gd name="T24" fmla="*/ 0 w 1159"/>
                  <a:gd name="T25" fmla="*/ 0 h 355"/>
                  <a:gd name="T26" fmla="*/ 0 w 1159"/>
                  <a:gd name="T27" fmla="*/ 0 h 355"/>
                  <a:gd name="T28" fmla="*/ 0 w 1159"/>
                  <a:gd name="T29" fmla="*/ 0 h 355"/>
                  <a:gd name="T30" fmla="*/ 0 w 1159"/>
                  <a:gd name="T31" fmla="*/ 0 h 355"/>
                  <a:gd name="T32" fmla="*/ 0 w 1159"/>
                  <a:gd name="T33" fmla="*/ 0 h 355"/>
                  <a:gd name="T34" fmla="*/ 0 w 1159"/>
                  <a:gd name="T35" fmla="*/ 0 h 355"/>
                  <a:gd name="T36" fmla="*/ 0 w 1159"/>
                  <a:gd name="T37" fmla="*/ 0 h 355"/>
                  <a:gd name="T38" fmla="*/ 0 w 1159"/>
                  <a:gd name="T39" fmla="*/ 0 h 355"/>
                  <a:gd name="T40" fmla="*/ 0 w 1159"/>
                  <a:gd name="T41" fmla="*/ 0 h 355"/>
                  <a:gd name="T42" fmla="*/ 0 w 1159"/>
                  <a:gd name="T43" fmla="*/ 0 h 355"/>
                  <a:gd name="T44" fmla="*/ 0 w 1159"/>
                  <a:gd name="T45" fmla="*/ 0 h 355"/>
                  <a:gd name="T46" fmla="*/ 0 w 1159"/>
                  <a:gd name="T47" fmla="*/ 0 h 355"/>
                  <a:gd name="T48" fmla="*/ 0 w 1159"/>
                  <a:gd name="T49" fmla="*/ 0 h 355"/>
                  <a:gd name="T50" fmla="*/ 0 w 1159"/>
                  <a:gd name="T51" fmla="*/ 0 h 355"/>
                  <a:gd name="T52" fmla="*/ 0 w 1159"/>
                  <a:gd name="T53" fmla="*/ 0 h 355"/>
                  <a:gd name="T54" fmla="*/ 0 w 1159"/>
                  <a:gd name="T55" fmla="*/ 0 h 355"/>
                  <a:gd name="T56" fmla="*/ 0 w 1159"/>
                  <a:gd name="T57" fmla="*/ 0 h 355"/>
                  <a:gd name="T58" fmla="*/ 0 w 1159"/>
                  <a:gd name="T59" fmla="*/ 0 h 355"/>
                  <a:gd name="T60" fmla="*/ 0 w 1159"/>
                  <a:gd name="T61" fmla="*/ 0 h 355"/>
                  <a:gd name="T62" fmla="*/ 0 w 1159"/>
                  <a:gd name="T63" fmla="*/ 0 h 355"/>
                  <a:gd name="T64" fmla="*/ 0 w 1159"/>
                  <a:gd name="T65" fmla="*/ 0 h 355"/>
                  <a:gd name="T66" fmla="*/ 0 w 1159"/>
                  <a:gd name="T67" fmla="*/ 0 h 355"/>
                  <a:gd name="T68" fmla="*/ 0 w 1159"/>
                  <a:gd name="T69" fmla="*/ 0 h 355"/>
                  <a:gd name="T70" fmla="*/ 0 w 1159"/>
                  <a:gd name="T71" fmla="*/ 0 h 355"/>
                  <a:gd name="T72" fmla="*/ 0 w 1159"/>
                  <a:gd name="T73" fmla="*/ 0 h 355"/>
                  <a:gd name="T74" fmla="*/ 0 w 1159"/>
                  <a:gd name="T75" fmla="*/ 0 h 35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59"/>
                  <a:gd name="T115" fmla="*/ 0 h 355"/>
                  <a:gd name="T116" fmla="*/ 1159 w 1159"/>
                  <a:gd name="T117" fmla="*/ 355 h 35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59" h="355">
                    <a:moveTo>
                      <a:pt x="271" y="0"/>
                    </a:moveTo>
                    <a:lnTo>
                      <a:pt x="888" y="0"/>
                    </a:lnTo>
                    <a:lnTo>
                      <a:pt x="918" y="4"/>
                    </a:lnTo>
                    <a:lnTo>
                      <a:pt x="947" y="14"/>
                    </a:lnTo>
                    <a:lnTo>
                      <a:pt x="977" y="29"/>
                    </a:lnTo>
                    <a:lnTo>
                      <a:pt x="1004" y="49"/>
                    </a:lnTo>
                    <a:lnTo>
                      <a:pt x="1030" y="73"/>
                    </a:lnTo>
                    <a:lnTo>
                      <a:pt x="1054" y="100"/>
                    </a:lnTo>
                    <a:lnTo>
                      <a:pt x="1077" y="130"/>
                    </a:lnTo>
                    <a:lnTo>
                      <a:pt x="1097" y="163"/>
                    </a:lnTo>
                    <a:lnTo>
                      <a:pt x="1115" y="196"/>
                    </a:lnTo>
                    <a:lnTo>
                      <a:pt x="1131" y="230"/>
                    </a:lnTo>
                    <a:lnTo>
                      <a:pt x="1142" y="263"/>
                    </a:lnTo>
                    <a:lnTo>
                      <a:pt x="1152" y="296"/>
                    </a:lnTo>
                    <a:lnTo>
                      <a:pt x="1157" y="327"/>
                    </a:lnTo>
                    <a:lnTo>
                      <a:pt x="1159" y="355"/>
                    </a:lnTo>
                    <a:lnTo>
                      <a:pt x="1065" y="355"/>
                    </a:lnTo>
                    <a:lnTo>
                      <a:pt x="1061" y="315"/>
                    </a:lnTo>
                    <a:lnTo>
                      <a:pt x="1052" y="279"/>
                    </a:lnTo>
                    <a:lnTo>
                      <a:pt x="1041" y="246"/>
                    </a:lnTo>
                    <a:lnTo>
                      <a:pt x="1026" y="216"/>
                    </a:lnTo>
                    <a:lnTo>
                      <a:pt x="1008" y="190"/>
                    </a:lnTo>
                    <a:lnTo>
                      <a:pt x="988" y="167"/>
                    </a:lnTo>
                    <a:lnTo>
                      <a:pt x="966" y="147"/>
                    </a:lnTo>
                    <a:lnTo>
                      <a:pt x="942" y="130"/>
                    </a:lnTo>
                    <a:lnTo>
                      <a:pt x="917" y="116"/>
                    </a:lnTo>
                    <a:lnTo>
                      <a:pt x="890" y="105"/>
                    </a:lnTo>
                    <a:lnTo>
                      <a:pt x="864" y="97"/>
                    </a:lnTo>
                    <a:lnTo>
                      <a:pt x="835" y="92"/>
                    </a:lnTo>
                    <a:lnTo>
                      <a:pt x="808" y="89"/>
                    </a:lnTo>
                    <a:lnTo>
                      <a:pt x="781" y="89"/>
                    </a:lnTo>
                    <a:lnTo>
                      <a:pt x="754" y="92"/>
                    </a:lnTo>
                    <a:lnTo>
                      <a:pt x="729" y="98"/>
                    </a:lnTo>
                    <a:lnTo>
                      <a:pt x="703" y="105"/>
                    </a:lnTo>
                    <a:lnTo>
                      <a:pt x="681" y="116"/>
                    </a:lnTo>
                    <a:lnTo>
                      <a:pt x="660" y="128"/>
                    </a:lnTo>
                    <a:lnTo>
                      <a:pt x="642" y="144"/>
                    </a:lnTo>
                    <a:lnTo>
                      <a:pt x="626" y="161"/>
                    </a:lnTo>
                    <a:lnTo>
                      <a:pt x="627" y="173"/>
                    </a:lnTo>
                    <a:lnTo>
                      <a:pt x="533" y="173"/>
                    </a:lnTo>
                    <a:lnTo>
                      <a:pt x="533" y="161"/>
                    </a:lnTo>
                    <a:lnTo>
                      <a:pt x="517" y="144"/>
                    </a:lnTo>
                    <a:lnTo>
                      <a:pt x="499" y="128"/>
                    </a:lnTo>
                    <a:lnTo>
                      <a:pt x="478" y="116"/>
                    </a:lnTo>
                    <a:lnTo>
                      <a:pt x="455" y="105"/>
                    </a:lnTo>
                    <a:lnTo>
                      <a:pt x="431" y="98"/>
                    </a:lnTo>
                    <a:lnTo>
                      <a:pt x="405" y="92"/>
                    </a:lnTo>
                    <a:lnTo>
                      <a:pt x="379" y="89"/>
                    </a:lnTo>
                    <a:lnTo>
                      <a:pt x="352" y="89"/>
                    </a:lnTo>
                    <a:lnTo>
                      <a:pt x="323" y="92"/>
                    </a:lnTo>
                    <a:lnTo>
                      <a:pt x="296" y="97"/>
                    </a:lnTo>
                    <a:lnTo>
                      <a:pt x="269" y="105"/>
                    </a:lnTo>
                    <a:lnTo>
                      <a:pt x="243" y="116"/>
                    </a:lnTo>
                    <a:lnTo>
                      <a:pt x="218" y="130"/>
                    </a:lnTo>
                    <a:lnTo>
                      <a:pt x="193" y="147"/>
                    </a:lnTo>
                    <a:lnTo>
                      <a:pt x="170" y="167"/>
                    </a:lnTo>
                    <a:lnTo>
                      <a:pt x="150" y="190"/>
                    </a:lnTo>
                    <a:lnTo>
                      <a:pt x="133" y="216"/>
                    </a:lnTo>
                    <a:lnTo>
                      <a:pt x="118" y="246"/>
                    </a:lnTo>
                    <a:lnTo>
                      <a:pt x="106" y="279"/>
                    </a:lnTo>
                    <a:lnTo>
                      <a:pt x="98" y="315"/>
                    </a:lnTo>
                    <a:lnTo>
                      <a:pt x="94" y="355"/>
                    </a:lnTo>
                    <a:lnTo>
                      <a:pt x="0" y="355"/>
                    </a:lnTo>
                    <a:lnTo>
                      <a:pt x="2" y="327"/>
                    </a:lnTo>
                    <a:lnTo>
                      <a:pt x="7" y="296"/>
                    </a:lnTo>
                    <a:lnTo>
                      <a:pt x="16" y="263"/>
                    </a:lnTo>
                    <a:lnTo>
                      <a:pt x="29" y="230"/>
                    </a:lnTo>
                    <a:lnTo>
                      <a:pt x="44" y="196"/>
                    </a:lnTo>
                    <a:lnTo>
                      <a:pt x="61" y="163"/>
                    </a:lnTo>
                    <a:lnTo>
                      <a:pt x="82" y="130"/>
                    </a:lnTo>
                    <a:lnTo>
                      <a:pt x="104" y="100"/>
                    </a:lnTo>
                    <a:lnTo>
                      <a:pt x="128" y="73"/>
                    </a:lnTo>
                    <a:lnTo>
                      <a:pt x="155" y="49"/>
                    </a:lnTo>
                    <a:lnTo>
                      <a:pt x="182" y="29"/>
                    </a:lnTo>
                    <a:lnTo>
                      <a:pt x="211" y="14"/>
                    </a:lnTo>
                    <a:lnTo>
                      <a:pt x="241" y="4"/>
                    </a:lnTo>
                    <a:lnTo>
                      <a:pt x="271" y="0"/>
                    </a:lnTo>
                    <a:close/>
                  </a:path>
                </a:pathLst>
              </a:custGeom>
              <a:grp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3" name="Freeform 128"/>
              <p:cNvSpPr>
                <a:spLocks noChangeArrowheads="1"/>
              </p:cNvSpPr>
              <p:nvPr/>
            </p:nvSpPr>
            <p:spPr bwMode="auto">
              <a:xfrm>
                <a:off x="915" y="2608"/>
                <a:ext cx="46" cy="45"/>
              </a:xfrm>
              <a:custGeom>
                <a:avLst/>
                <a:gdLst>
                  <a:gd name="T0" fmla="*/ 0 w 418"/>
                  <a:gd name="T1" fmla="*/ 0 h 417"/>
                  <a:gd name="T2" fmla="*/ 0 w 418"/>
                  <a:gd name="T3" fmla="*/ 0 h 417"/>
                  <a:gd name="T4" fmla="*/ 0 w 418"/>
                  <a:gd name="T5" fmla="*/ 0 h 417"/>
                  <a:gd name="T6" fmla="*/ 0 w 418"/>
                  <a:gd name="T7" fmla="*/ 0 h 417"/>
                  <a:gd name="T8" fmla="*/ 0 w 418"/>
                  <a:gd name="T9" fmla="*/ 0 h 417"/>
                  <a:gd name="T10" fmla="*/ 0 w 418"/>
                  <a:gd name="T11" fmla="*/ 0 h 417"/>
                  <a:gd name="T12" fmla="*/ 0 w 418"/>
                  <a:gd name="T13" fmla="*/ 0 h 417"/>
                  <a:gd name="T14" fmla="*/ 0 w 418"/>
                  <a:gd name="T15" fmla="*/ 0 h 417"/>
                  <a:gd name="T16" fmla="*/ 0 w 418"/>
                  <a:gd name="T17" fmla="*/ 0 h 417"/>
                  <a:gd name="T18" fmla="*/ 0 w 418"/>
                  <a:gd name="T19" fmla="*/ 0 h 417"/>
                  <a:gd name="T20" fmla="*/ 0 w 418"/>
                  <a:gd name="T21" fmla="*/ 0 h 417"/>
                  <a:gd name="T22" fmla="*/ 0 w 418"/>
                  <a:gd name="T23" fmla="*/ 0 h 417"/>
                  <a:gd name="T24" fmla="*/ 0 w 418"/>
                  <a:gd name="T25" fmla="*/ 0 h 417"/>
                  <a:gd name="T26" fmla="*/ 0 w 418"/>
                  <a:gd name="T27" fmla="*/ 0 h 417"/>
                  <a:gd name="T28" fmla="*/ 0 w 418"/>
                  <a:gd name="T29" fmla="*/ 0 h 417"/>
                  <a:gd name="T30" fmla="*/ 0 w 418"/>
                  <a:gd name="T31" fmla="*/ 0 h 417"/>
                  <a:gd name="T32" fmla="*/ 0 w 418"/>
                  <a:gd name="T33" fmla="*/ 0 h 417"/>
                  <a:gd name="T34" fmla="*/ 0 w 418"/>
                  <a:gd name="T35" fmla="*/ 0 h 417"/>
                  <a:gd name="T36" fmla="*/ 0 w 418"/>
                  <a:gd name="T37" fmla="*/ 0 h 417"/>
                  <a:gd name="T38" fmla="*/ 0 w 418"/>
                  <a:gd name="T39" fmla="*/ 0 h 417"/>
                  <a:gd name="T40" fmla="*/ 0 w 418"/>
                  <a:gd name="T41" fmla="*/ 0 h 417"/>
                  <a:gd name="T42" fmla="*/ 0 w 418"/>
                  <a:gd name="T43" fmla="*/ 0 h 417"/>
                  <a:gd name="T44" fmla="*/ 0 w 418"/>
                  <a:gd name="T45" fmla="*/ 0 h 417"/>
                  <a:gd name="T46" fmla="*/ 0 w 418"/>
                  <a:gd name="T47" fmla="*/ 0 h 417"/>
                  <a:gd name="T48" fmla="*/ 0 w 418"/>
                  <a:gd name="T49" fmla="*/ 0 h 417"/>
                  <a:gd name="T50" fmla="*/ 0 w 418"/>
                  <a:gd name="T51" fmla="*/ 0 h 417"/>
                  <a:gd name="T52" fmla="*/ 0 w 418"/>
                  <a:gd name="T53" fmla="*/ 0 h 417"/>
                  <a:gd name="T54" fmla="*/ 0 w 418"/>
                  <a:gd name="T55" fmla="*/ 0 h 417"/>
                  <a:gd name="T56" fmla="*/ 0 w 418"/>
                  <a:gd name="T57" fmla="*/ 0 h 417"/>
                  <a:gd name="T58" fmla="*/ 0 w 418"/>
                  <a:gd name="T59" fmla="*/ 0 h 417"/>
                  <a:gd name="T60" fmla="*/ 0 w 418"/>
                  <a:gd name="T61" fmla="*/ 0 h 417"/>
                  <a:gd name="T62" fmla="*/ 0 w 418"/>
                  <a:gd name="T63" fmla="*/ 0 h 417"/>
                  <a:gd name="T64" fmla="*/ 0 w 418"/>
                  <a:gd name="T65" fmla="*/ 0 h 417"/>
                  <a:gd name="T66" fmla="*/ 0 w 418"/>
                  <a:gd name="T67" fmla="*/ 0 h 417"/>
                  <a:gd name="T68" fmla="*/ 0 w 418"/>
                  <a:gd name="T69" fmla="*/ 0 h 417"/>
                  <a:gd name="T70" fmla="*/ 0 w 418"/>
                  <a:gd name="T71" fmla="*/ 0 h 417"/>
                  <a:gd name="T72" fmla="*/ 0 w 418"/>
                  <a:gd name="T73" fmla="*/ 0 h 417"/>
                  <a:gd name="T74" fmla="*/ 0 w 418"/>
                  <a:gd name="T75" fmla="*/ 0 h 417"/>
                  <a:gd name="T76" fmla="*/ 0 w 418"/>
                  <a:gd name="T77" fmla="*/ 0 h 417"/>
                  <a:gd name="T78" fmla="*/ 0 w 418"/>
                  <a:gd name="T79" fmla="*/ 0 h 417"/>
                  <a:gd name="T80" fmla="*/ 0 w 418"/>
                  <a:gd name="T81" fmla="*/ 0 h 417"/>
                  <a:gd name="T82" fmla="*/ 0 w 418"/>
                  <a:gd name="T83" fmla="*/ 0 h 41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18"/>
                  <a:gd name="T127" fmla="*/ 0 h 417"/>
                  <a:gd name="T128" fmla="*/ 418 w 418"/>
                  <a:gd name="T129" fmla="*/ 417 h 41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18" h="417">
                    <a:moveTo>
                      <a:pt x="207" y="0"/>
                    </a:moveTo>
                    <a:lnTo>
                      <a:pt x="242" y="2"/>
                    </a:lnTo>
                    <a:lnTo>
                      <a:pt x="273" y="10"/>
                    </a:lnTo>
                    <a:lnTo>
                      <a:pt x="303" y="22"/>
                    </a:lnTo>
                    <a:lnTo>
                      <a:pt x="331" y="38"/>
                    </a:lnTo>
                    <a:lnTo>
                      <a:pt x="356" y="59"/>
                    </a:lnTo>
                    <a:lnTo>
                      <a:pt x="377" y="83"/>
                    </a:lnTo>
                    <a:lnTo>
                      <a:pt x="393" y="111"/>
                    </a:lnTo>
                    <a:lnTo>
                      <a:pt x="407" y="141"/>
                    </a:lnTo>
                    <a:lnTo>
                      <a:pt x="414" y="172"/>
                    </a:lnTo>
                    <a:lnTo>
                      <a:pt x="418" y="206"/>
                    </a:lnTo>
                    <a:lnTo>
                      <a:pt x="418" y="208"/>
                    </a:lnTo>
                    <a:lnTo>
                      <a:pt x="415" y="242"/>
                    </a:lnTo>
                    <a:lnTo>
                      <a:pt x="407" y="274"/>
                    </a:lnTo>
                    <a:lnTo>
                      <a:pt x="395" y="304"/>
                    </a:lnTo>
                    <a:lnTo>
                      <a:pt x="378" y="331"/>
                    </a:lnTo>
                    <a:lnTo>
                      <a:pt x="357" y="355"/>
                    </a:lnTo>
                    <a:lnTo>
                      <a:pt x="333" y="376"/>
                    </a:lnTo>
                    <a:lnTo>
                      <a:pt x="306" y="394"/>
                    </a:lnTo>
                    <a:lnTo>
                      <a:pt x="275" y="407"/>
                    </a:lnTo>
                    <a:lnTo>
                      <a:pt x="244" y="414"/>
                    </a:lnTo>
                    <a:lnTo>
                      <a:pt x="209" y="417"/>
                    </a:lnTo>
                    <a:lnTo>
                      <a:pt x="176" y="415"/>
                    </a:lnTo>
                    <a:lnTo>
                      <a:pt x="143" y="407"/>
                    </a:lnTo>
                    <a:lnTo>
                      <a:pt x="114" y="394"/>
                    </a:lnTo>
                    <a:lnTo>
                      <a:pt x="87" y="377"/>
                    </a:lnTo>
                    <a:lnTo>
                      <a:pt x="62" y="356"/>
                    </a:lnTo>
                    <a:lnTo>
                      <a:pt x="41" y="332"/>
                    </a:lnTo>
                    <a:lnTo>
                      <a:pt x="24" y="305"/>
                    </a:lnTo>
                    <a:lnTo>
                      <a:pt x="11" y="275"/>
                    </a:lnTo>
                    <a:lnTo>
                      <a:pt x="3" y="243"/>
                    </a:lnTo>
                    <a:lnTo>
                      <a:pt x="0" y="210"/>
                    </a:lnTo>
                    <a:lnTo>
                      <a:pt x="3" y="175"/>
                    </a:lnTo>
                    <a:lnTo>
                      <a:pt x="10" y="143"/>
                    </a:lnTo>
                    <a:lnTo>
                      <a:pt x="23" y="114"/>
                    </a:lnTo>
                    <a:lnTo>
                      <a:pt x="40" y="86"/>
                    </a:lnTo>
                    <a:lnTo>
                      <a:pt x="60" y="61"/>
                    </a:lnTo>
                    <a:lnTo>
                      <a:pt x="85" y="40"/>
                    </a:lnTo>
                    <a:lnTo>
                      <a:pt x="112" y="24"/>
                    </a:lnTo>
                    <a:lnTo>
                      <a:pt x="142" y="11"/>
                    </a:lnTo>
                    <a:lnTo>
                      <a:pt x="174" y="3"/>
                    </a:lnTo>
                    <a:lnTo>
                      <a:pt x="207" y="0"/>
                    </a:lnTo>
                    <a:close/>
                  </a:path>
                </a:pathLst>
              </a:custGeom>
              <a:grp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4" name="Freeform 129"/>
              <p:cNvSpPr>
                <a:spLocks noChangeArrowheads="1"/>
              </p:cNvSpPr>
              <p:nvPr/>
            </p:nvSpPr>
            <p:spPr bwMode="auto">
              <a:xfrm>
                <a:off x="966" y="2608"/>
                <a:ext cx="46" cy="45"/>
              </a:xfrm>
              <a:custGeom>
                <a:avLst/>
                <a:gdLst>
                  <a:gd name="T0" fmla="*/ 0 w 417"/>
                  <a:gd name="T1" fmla="*/ 0 h 417"/>
                  <a:gd name="T2" fmla="*/ 0 w 417"/>
                  <a:gd name="T3" fmla="*/ 0 h 417"/>
                  <a:gd name="T4" fmla="*/ 0 w 417"/>
                  <a:gd name="T5" fmla="*/ 0 h 417"/>
                  <a:gd name="T6" fmla="*/ 0 w 417"/>
                  <a:gd name="T7" fmla="*/ 0 h 417"/>
                  <a:gd name="T8" fmla="*/ 0 w 417"/>
                  <a:gd name="T9" fmla="*/ 0 h 417"/>
                  <a:gd name="T10" fmla="*/ 0 w 417"/>
                  <a:gd name="T11" fmla="*/ 0 h 417"/>
                  <a:gd name="T12" fmla="*/ 0 w 417"/>
                  <a:gd name="T13" fmla="*/ 0 h 417"/>
                  <a:gd name="T14" fmla="*/ 0 w 417"/>
                  <a:gd name="T15" fmla="*/ 0 h 417"/>
                  <a:gd name="T16" fmla="*/ 0 w 417"/>
                  <a:gd name="T17" fmla="*/ 0 h 417"/>
                  <a:gd name="T18" fmla="*/ 0 w 417"/>
                  <a:gd name="T19" fmla="*/ 0 h 417"/>
                  <a:gd name="T20" fmla="*/ 0 w 417"/>
                  <a:gd name="T21" fmla="*/ 0 h 417"/>
                  <a:gd name="T22" fmla="*/ 0 w 417"/>
                  <a:gd name="T23" fmla="*/ 0 h 417"/>
                  <a:gd name="T24" fmla="*/ 0 w 417"/>
                  <a:gd name="T25" fmla="*/ 0 h 417"/>
                  <a:gd name="T26" fmla="*/ 0 w 417"/>
                  <a:gd name="T27" fmla="*/ 0 h 417"/>
                  <a:gd name="T28" fmla="*/ 0 w 417"/>
                  <a:gd name="T29" fmla="*/ 0 h 417"/>
                  <a:gd name="T30" fmla="*/ 0 w 417"/>
                  <a:gd name="T31" fmla="*/ 0 h 417"/>
                  <a:gd name="T32" fmla="*/ 0 w 417"/>
                  <a:gd name="T33" fmla="*/ 0 h 417"/>
                  <a:gd name="T34" fmla="*/ 0 w 417"/>
                  <a:gd name="T35" fmla="*/ 0 h 417"/>
                  <a:gd name="T36" fmla="*/ 0 w 417"/>
                  <a:gd name="T37" fmla="*/ 0 h 417"/>
                  <a:gd name="T38" fmla="*/ 0 w 417"/>
                  <a:gd name="T39" fmla="*/ 0 h 417"/>
                  <a:gd name="T40" fmla="*/ 0 w 417"/>
                  <a:gd name="T41" fmla="*/ 0 h 417"/>
                  <a:gd name="T42" fmla="*/ 0 w 417"/>
                  <a:gd name="T43" fmla="*/ 0 h 417"/>
                  <a:gd name="T44" fmla="*/ 0 w 417"/>
                  <a:gd name="T45" fmla="*/ 0 h 417"/>
                  <a:gd name="T46" fmla="*/ 0 w 417"/>
                  <a:gd name="T47" fmla="*/ 0 h 417"/>
                  <a:gd name="T48" fmla="*/ 0 w 417"/>
                  <a:gd name="T49" fmla="*/ 0 h 417"/>
                  <a:gd name="T50" fmla="*/ 0 w 417"/>
                  <a:gd name="T51" fmla="*/ 0 h 417"/>
                  <a:gd name="T52" fmla="*/ 0 w 417"/>
                  <a:gd name="T53" fmla="*/ 0 h 417"/>
                  <a:gd name="T54" fmla="*/ 0 w 417"/>
                  <a:gd name="T55" fmla="*/ 0 h 417"/>
                  <a:gd name="T56" fmla="*/ 0 w 417"/>
                  <a:gd name="T57" fmla="*/ 0 h 417"/>
                  <a:gd name="T58" fmla="*/ 0 w 417"/>
                  <a:gd name="T59" fmla="*/ 0 h 417"/>
                  <a:gd name="T60" fmla="*/ 0 w 417"/>
                  <a:gd name="T61" fmla="*/ 0 h 417"/>
                  <a:gd name="T62" fmla="*/ 0 w 417"/>
                  <a:gd name="T63" fmla="*/ 0 h 417"/>
                  <a:gd name="T64" fmla="*/ 0 w 417"/>
                  <a:gd name="T65" fmla="*/ 0 h 417"/>
                  <a:gd name="T66" fmla="*/ 0 w 417"/>
                  <a:gd name="T67" fmla="*/ 0 h 417"/>
                  <a:gd name="T68" fmla="*/ 0 w 417"/>
                  <a:gd name="T69" fmla="*/ 0 h 417"/>
                  <a:gd name="T70" fmla="*/ 0 w 417"/>
                  <a:gd name="T71" fmla="*/ 0 h 417"/>
                  <a:gd name="T72" fmla="*/ 0 w 417"/>
                  <a:gd name="T73" fmla="*/ 0 h 417"/>
                  <a:gd name="T74" fmla="*/ 0 w 417"/>
                  <a:gd name="T75" fmla="*/ 0 h 417"/>
                  <a:gd name="T76" fmla="*/ 0 w 417"/>
                  <a:gd name="T77" fmla="*/ 0 h 417"/>
                  <a:gd name="T78" fmla="*/ 0 w 417"/>
                  <a:gd name="T79" fmla="*/ 0 h 417"/>
                  <a:gd name="T80" fmla="*/ 0 w 417"/>
                  <a:gd name="T81" fmla="*/ 0 h 417"/>
                  <a:gd name="T82" fmla="*/ 0 w 417"/>
                  <a:gd name="T83" fmla="*/ 0 h 41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17"/>
                  <a:gd name="T127" fmla="*/ 0 h 417"/>
                  <a:gd name="T128" fmla="*/ 417 w 417"/>
                  <a:gd name="T129" fmla="*/ 417 h 41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17" h="417">
                    <a:moveTo>
                      <a:pt x="207" y="0"/>
                    </a:moveTo>
                    <a:lnTo>
                      <a:pt x="240" y="2"/>
                    </a:lnTo>
                    <a:lnTo>
                      <a:pt x="273" y="10"/>
                    </a:lnTo>
                    <a:lnTo>
                      <a:pt x="302" y="22"/>
                    </a:lnTo>
                    <a:lnTo>
                      <a:pt x="331" y="38"/>
                    </a:lnTo>
                    <a:lnTo>
                      <a:pt x="355" y="59"/>
                    </a:lnTo>
                    <a:lnTo>
                      <a:pt x="376" y="83"/>
                    </a:lnTo>
                    <a:lnTo>
                      <a:pt x="393" y="111"/>
                    </a:lnTo>
                    <a:lnTo>
                      <a:pt x="406" y="141"/>
                    </a:lnTo>
                    <a:lnTo>
                      <a:pt x="414" y="172"/>
                    </a:lnTo>
                    <a:lnTo>
                      <a:pt x="417" y="206"/>
                    </a:lnTo>
                    <a:lnTo>
                      <a:pt x="417" y="208"/>
                    </a:lnTo>
                    <a:lnTo>
                      <a:pt x="414" y="242"/>
                    </a:lnTo>
                    <a:lnTo>
                      <a:pt x="407" y="274"/>
                    </a:lnTo>
                    <a:lnTo>
                      <a:pt x="394" y="304"/>
                    </a:lnTo>
                    <a:lnTo>
                      <a:pt x="377" y="331"/>
                    </a:lnTo>
                    <a:lnTo>
                      <a:pt x="356" y="355"/>
                    </a:lnTo>
                    <a:lnTo>
                      <a:pt x="332" y="376"/>
                    </a:lnTo>
                    <a:lnTo>
                      <a:pt x="304" y="394"/>
                    </a:lnTo>
                    <a:lnTo>
                      <a:pt x="275" y="407"/>
                    </a:lnTo>
                    <a:lnTo>
                      <a:pt x="243" y="414"/>
                    </a:lnTo>
                    <a:lnTo>
                      <a:pt x="209" y="417"/>
                    </a:lnTo>
                    <a:lnTo>
                      <a:pt x="174" y="415"/>
                    </a:lnTo>
                    <a:lnTo>
                      <a:pt x="143" y="407"/>
                    </a:lnTo>
                    <a:lnTo>
                      <a:pt x="113" y="394"/>
                    </a:lnTo>
                    <a:lnTo>
                      <a:pt x="85" y="377"/>
                    </a:lnTo>
                    <a:lnTo>
                      <a:pt x="61" y="356"/>
                    </a:lnTo>
                    <a:lnTo>
                      <a:pt x="40" y="332"/>
                    </a:lnTo>
                    <a:lnTo>
                      <a:pt x="23" y="305"/>
                    </a:lnTo>
                    <a:lnTo>
                      <a:pt x="10" y="275"/>
                    </a:lnTo>
                    <a:lnTo>
                      <a:pt x="2" y="243"/>
                    </a:lnTo>
                    <a:lnTo>
                      <a:pt x="0" y="210"/>
                    </a:lnTo>
                    <a:lnTo>
                      <a:pt x="2" y="175"/>
                    </a:lnTo>
                    <a:lnTo>
                      <a:pt x="10" y="143"/>
                    </a:lnTo>
                    <a:lnTo>
                      <a:pt x="22" y="114"/>
                    </a:lnTo>
                    <a:lnTo>
                      <a:pt x="39" y="86"/>
                    </a:lnTo>
                    <a:lnTo>
                      <a:pt x="59" y="61"/>
                    </a:lnTo>
                    <a:lnTo>
                      <a:pt x="83" y="40"/>
                    </a:lnTo>
                    <a:lnTo>
                      <a:pt x="111" y="24"/>
                    </a:lnTo>
                    <a:lnTo>
                      <a:pt x="141" y="11"/>
                    </a:lnTo>
                    <a:lnTo>
                      <a:pt x="172" y="3"/>
                    </a:lnTo>
                    <a:lnTo>
                      <a:pt x="207" y="0"/>
                    </a:lnTo>
                    <a:close/>
                  </a:path>
                </a:pathLst>
              </a:custGeom>
              <a:grp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5" name="Freeform 130"/>
              <p:cNvSpPr>
                <a:spLocks noChangeArrowheads="1"/>
              </p:cNvSpPr>
              <p:nvPr/>
            </p:nvSpPr>
            <p:spPr bwMode="auto">
              <a:xfrm>
                <a:off x="670" y="2608"/>
                <a:ext cx="46" cy="45"/>
              </a:xfrm>
              <a:custGeom>
                <a:avLst/>
                <a:gdLst>
                  <a:gd name="T0" fmla="*/ 0 w 419"/>
                  <a:gd name="T1" fmla="*/ 0 h 417"/>
                  <a:gd name="T2" fmla="*/ 0 w 419"/>
                  <a:gd name="T3" fmla="*/ 0 h 417"/>
                  <a:gd name="T4" fmla="*/ 0 w 419"/>
                  <a:gd name="T5" fmla="*/ 0 h 417"/>
                  <a:gd name="T6" fmla="*/ 0 w 419"/>
                  <a:gd name="T7" fmla="*/ 0 h 417"/>
                  <a:gd name="T8" fmla="*/ 0 w 419"/>
                  <a:gd name="T9" fmla="*/ 0 h 417"/>
                  <a:gd name="T10" fmla="*/ 0 w 419"/>
                  <a:gd name="T11" fmla="*/ 0 h 417"/>
                  <a:gd name="T12" fmla="*/ 0 w 419"/>
                  <a:gd name="T13" fmla="*/ 0 h 417"/>
                  <a:gd name="T14" fmla="*/ 0 w 419"/>
                  <a:gd name="T15" fmla="*/ 0 h 417"/>
                  <a:gd name="T16" fmla="*/ 0 w 419"/>
                  <a:gd name="T17" fmla="*/ 0 h 417"/>
                  <a:gd name="T18" fmla="*/ 0 w 419"/>
                  <a:gd name="T19" fmla="*/ 0 h 417"/>
                  <a:gd name="T20" fmla="*/ 0 w 419"/>
                  <a:gd name="T21" fmla="*/ 0 h 417"/>
                  <a:gd name="T22" fmla="*/ 0 w 419"/>
                  <a:gd name="T23" fmla="*/ 0 h 417"/>
                  <a:gd name="T24" fmla="*/ 0 w 419"/>
                  <a:gd name="T25" fmla="*/ 0 h 417"/>
                  <a:gd name="T26" fmla="*/ 0 w 419"/>
                  <a:gd name="T27" fmla="*/ 0 h 417"/>
                  <a:gd name="T28" fmla="*/ 0 w 419"/>
                  <a:gd name="T29" fmla="*/ 0 h 417"/>
                  <a:gd name="T30" fmla="*/ 0 w 419"/>
                  <a:gd name="T31" fmla="*/ 0 h 417"/>
                  <a:gd name="T32" fmla="*/ 0 w 419"/>
                  <a:gd name="T33" fmla="*/ 0 h 417"/>
                  <a:gd name="T34" fmla="*/ 0 w 419"/>
                  <a:gd name="T35" fmla="*/ 0 h 417"/>
                  <a:gd name="T36" fmla="*/ 0 w 419"/>
                  <a:gd name="T37" fmla="*/ 0 h 417"/>
                  <a:gd name="T38" fmla="*/ 0 w 419"/>
                  <a:gd name="T39" fmla="*/ 0 h 417"/>
                  <a:gd name="T40" fmla="*/ 0 w 419"/>
                  <a:gd name="T41" fmla="*/ 0 h 417"/>
                  <a:gd name="T42" fmla="*/ 0 w 419"/>
                  <a:gd name="T43" fmla="*/ 0 h 417"/>
                  <a:gd name="T44" fmla="*/ 0 w 419"/>
                  <a:gd name="T45" fmla="*/ 0 h 417"/>
                  <a:gd name="T46" fmla="*/ 0 w 419"/>
                  <a:gd name="T47" fmla="*/ 0 h 417"/>
                  <a:gd name="T48" fmla="*/ 0 w 419"/>
                  <a:gd name="T49" fmla="*/ 0 h 417"/>
                  <a:gd name="T50" fmla="*/ 0 w 419"/>
                  <a:gd name="T51" fmla="*/ 0 h 417"/>
                  <a:gd name="T52" fmla="*/ 0 w 419"/>
                  <a:gd name="T53" fmla="*/ 0 h 417"/>
                  <a:gd name="T54" fmla="*/ 0 w 419"/>
                  <a:gd name="T55" fmla="*/ 0 h 417"/>
                  <a:gd name="T56" fmla="*/ 0 w 419"/>
                  <a:gd name="T57" fmla="*/ 0 h 417"/>
                  <a:gd name="T58" fmla="*/ 0 w 419"/>
                  <a:gd name="T59" fmla="*/ 0 h 417"/>
                  <a:gd name="T60" fmla="*/ 0 w 419"/>
                  <a:gd name="T61" fmla="*/ 0 h 417"/>
                  <a:gd name="T62" fmla="*/ 0 w 419"/>
                  <a:gd name="T63" fmla="*/ 0 h 417"/>
                  <a:gd name="T64" fmla="*/ 0 w 419"/>
                  <a:gd name="T65" fmla="*/ 0 h 417"/>
                  <a:gd name="T66" fmla="*/ 0 w 419"/>
                  <a:gd name="T67" fmla="*/ 0 h 417"/>
                  <a:gd name="T68" fmla="*/ 0 w 419"/>
                  <a:gd name="T69" fmla="*/ 0 h 417"/>
                  <a:gd name="T70" fmla="*/ 0 w 419"/>
                  <a:gd name="T71" fmla="*/ 0 h 417"/>
                  <a:gd name="T72" fmla="*/ 0 w 419"/>
                  <a:gd name="T73" fmla="*/ 0 h 417"/>
                  <a:gd name="T74" fmla="*/ 0 w 419"/>
                  <a:gd name="T75" fmla="*/ 0 h 417"/>
                  <a:gd name="T76" fmla="*/ 0 w 419"/>
                  <a:gd name="T77" fmla="*/ 0 h 417"/>
                  <a:gd name="T78" fmla="*/ 0 w 419"/>
                  <a:gd name="T79" fmla="*/ 0 h 417"/>
                  <a:gd name="T80" fmla="*/ 0 w 419"/>
                  <a:gd name="T81" fmla="*/ 0 h 417"/>
                  <a:gd name="T82" fmla="*/ 0 w 419"/>
                  <a:gd name="T83" fmla="*/ 0 h 41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19"/>
                  <a:gd name="T127" fmla="*/ 0 h 417"/>
                  <a:gd name="T128" fmla="*/ 419 w 419"/>
                  <a:gd name="T129" fmla="*/ 417 h 41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19" h="417">
                    <a:moveTo>
                      <a:pt x="208" y="0"/>
                    </a:moveTo>
                    <a:lnTo>
                      <a:pt x="242" y="2"/>
                    </a:lnTo>
                    <a:lnTo>
                      <a:pt x="275" y="10"/>
                    </a:lnTo>
                    <a:lnTo>
                      <a:pt x="304" y="22"/>
                    </a:lnTo>
                    <a:lnTo>
                      <a:pt x="331" y="38"/>
                    </a:lnTo>
                    <a:lnTo>
                      <a:pt x="356" y="59"/>
                    </a:lnTo>
                    <a:lnTo>
                      <a:pt x="377" y="83"/>
                    </a:lnTo>
                    <a:lnTo>
                      <a:pt x="394" y="111"/>
                    </a:lnTo>
                    <a:lnTo>
                      <a:pt x="408" y="141"/>
                    </a:lnTo>
                    <a:lnTo>
                      <a:pt x="416" y="172"/>
                    </a:lnTo>
                    <a:lnTo>
                      <a:pt x="419" y="206"/>
                    </a:lnTo>
                    <a:lnTo>
                      <a:pt x="419" y="208"/>
                    </a:lnTo>
                    <a:lnTo>
                      <a:pt x="416" y="242"/>
                    </a:lnTo>
                    <a:lnTo>
                      <a:pt x="408" y="274"/>
                    </a:lnTo>
                    <a:lnTo>
                      <a:pt x="395" y="304"/>
                    </a:lnTo>
                    <a:lnTo>
                      <a:pt x="378" y="331"/>
                    </a:lnTo>
                    <a:lnTo>
                      <a:pt x="357" y="355"/>
                    </a:lnTo>
                    <a:lnTo>
                      <a:pt x="333" y="376"/>
                    </a:lnTo>
                    <a:lnTo>
                      <a:pt x="306" y="394"/>
                    </a:lnTo>
                    <a:lnTo>
                      <a:pt x="276" y="407"/>
                    </a:lnTo>
                    <a:lnTo>
                      <a:pt x="244" y="414"/>
                    </a:lnTo>
                    <a:lnTo>
                      <a:pt x="211" y="417"/>
                    </a:lnTo>
                    <a:lnTo>
                      <a:pt x="176" y="415"/>
                    </a:lnTo>
                    <a:lnTo>
                      <a:pt x="145" y="407"/>
                    </a:lnTo>
                    <a:lnTo>
                      <a:pt x="114" y="394"/>
                    </a:lnTo>
                    <a:lnTo>
                      <a:pt x="87" y="377"/>
                    </a:lnTo>
                    <a:lnTo>
                      <a:pt x="62" y="356"/>
                    </a:lnTo>
                    <a:lnTo>
                      <a:pt x="41" y="332"/>
                    </a:lnTo>
                    <a:lnTo>
                      <a:pt x="24" y="305"/>
                    </a:lnTo>
                    <a:lnTo>
                      <a:pt x="12" y="275"/>
                    </a:lnTo>
                    <a:lnTo>
                      <a:pt x="3" y="243"/>
                    </a:lnTo>
                    <a:lnTo>
                      <a:pt x="0" y="210"/>
                    </a:lnTo>
                    <a:lnTo>
                      <a:pt x="3" y="175"/>
                    </a:lnTo>
                    <a:lnTo>
                      <a:pt x="11" y="143"/>
                    </a:lnTo>
                    <a:lnTo>
                      <a:pt x="23" y="114"/>
                    </a:lnTo>
                    <a:lnTo>
                      <a:pt x="40" y="86"/>
                    </a:lnTo>
                    <a:lnTo>
                      <a:pt x="61" y="61"/>
                    </a:lnTo>
                    <a:lnTo>
                      <a:pt x="85" y="40"/>
                    </a:lnTo>
                    <a:lnTo>
                      <a:pt x="112" y="24"/>
                    </a:lnTo>
                    <a:lnTo>
                      <a:pt x="143" y="11"/>
                    </a:lnTo>
                    <a:lnTo>
                      <a:pt x="174" y="3"/>
                    </a:lnTo>
                    <a:lnTo>
                      <a:pt x="208" y="0"/>
                    </a:lnTo>
                    <a:close/>
                  </a:path>
                </a:pathLst>
              </a:custGeom>
              <a:grp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6" name="Freeform 131"/>
              <p:cNvSpPr>
                <a:spLocks noChangeArrowheads="1"/>
              </p:cNvSpPr>
              <p:nvPr/>
            </p:nvSpPr>
            <p:spPr bwMode="auto">
              <a:xfrm>
                <a:off x="762" y="2608"/>
                <a:ext cx="45" cy="45"/>
              </a:xfrm>
              <a:custGeom>
                <a:avLst/>
                <a:gdLst>
                  <a:gd name="T0" fmla="*/ 0 w 418"/>
                  <a:gd name="T1" fmla="*/ 0 h 417"/>
                  <a:gd name="T2" fmla="*/ 0 w 418"/>
                  <a:gd name="T3" fmla="*/ 0 h 417"/>
                  <a:gd name="T4" fmla="*/ 0 w 418"/>
                  <a:gd name="T5" fmla="*/ 0 h 417"/>
                  <a:gd name="T6" fmla="*/ 0 w 418"/>
                  <a:gd name="T7" fmla="*/ 0 h 417"/>
                  <a:gd name="T8" fmla="*/ 0 w 418"/>
                  <a:gd name="T9" fmla="*/ 0 h 417"/>
                  <a:gd name="T10" fmla="*/ 0 w 418"/>
                  <a:gd name="T11" fmla="*/ 0 h 417"/>
                  <a:gd name="T12" fmla="*/ 0 w 418"/>
                  <a:gd name="T13" fmla="*/ 0 h 417"/>
                  <a:gd name="T14" fmla="*/ 0 w 418"/>
                  <a:gd name="T15" fmla="*/ 0 h 417"/>
                  <a:gd name="T16" fmla="*/ 0 w 418"/>
                  <a:gd name="T17" fmla="*/ 0 h 417"/>
                  <a:gd name="T18" fmla="*/ 0 w 418"/>
                  <a:gd name="T19" fmla="*/ 0 h 417"/>
                  <a:gd name="T20" fmla="*/ 0 w 418"/>
                  <a:gd name="T21" fmla="*/ 0 h 417"/>
                  <a:gd name="T22" fmla="*/ 0 w 418"/>
                  <a:gd name="T23" fmla="*/ 0 h 417"/>
                  <a:gd name="T24" fmla="*/ 0 w 418"/>
                  <a:gd name="T25" fmla="*/ 0 h 417"/>
                  <a:gd name="T26" fmla="*/ 0 w 418"/>
                  <a:gd name="T27" fmla="*/ 0 h 417"/>
                  <a:gd name="T28" fmla="*/ 0 w 418"/>
                  <a:gd name="T29" fmla="*/ 0 h 417"/>
                  <a:gd name="T30" fmla="*/ 0 w 418"/>
                  <a:gd name="T31" fmla="*/ 0 h 417"/>
                  <a:gd name="T32" fmla="*/ 0 w 418"/>
                  <a:gd name="T33" fmla="*/ 0 h 417"/>
                  <a:gd name="T34" fmla="*/ 0 w 418"/>
                  <a:gd name="T35" fmla="*/ 0 h 417"/>
                  <a:gd name="T36" fmla="*/ 0 w 418"/>
                  <a:gd name="T37" fmla="*/ 0 h 417"/>
                  <a:gd name="T38" fmla="*/ 0 w 418"/>
                  <a:gd name="T39" fmla="*/ 0 h 417"/>
                  <a:gd name="T40" fmla="*/ 0 w 418"/>
                  <a:gd name="T41" fmla="*/ 0 h 417"/>
                  <a:gd name="T42" fmla="*/ 0 w 418"/>
                  <a:gd name="T43" fmla="*/ 0 h 417"/>
                  <a:gd name="T44" fmla="*/ 0 w 418"/>
                  <a:gd name="T45" fmla="*/ 0 h 417"/>
                  <a:gd name="T46" fmla="*/ 0 w 418"/>
                  <a:gd name="T47" fmla="*/ 0 h 417"/>
                  <a:gd name="T48" fmla="*/ 0 w 418"/>
                  <a:gd name="T49" fmla="*/ 0 h 417"/>
                  <a:gd name="T50" fmla="*/ 0 w 418"/>
                  <a:gd name="T51" fmla="*/ 0 h 417"/>
                  <a:gd name="T52" fmla="*/ 0 w 418"/>
                  <a:gd name="T53" fmla="*/ 0 h 417"/>
                  <a:gd name="T54" fmla="*/ 0 w 418"/>
                  <a:gd name="T55" fmla="*/ 0 h 417"/>
                  <a:gd name="T56" fmla="*/ 0 w 418"/>
                  <a:gd name="T57" fmla="*/ 0 h 417"/>
                  <a:gd name="T58" fmla="*/ 0 w 418"/>
                  <a:gd name="T59" fmla="*/ 0 h 417"/>
                  <a:gd name="T60" fmla="*/ 0 w 418"/>
                  <a:gd name="T61" fmla="*/ 0 h 417"/>
                  <a:gd name="T62" fmla="*/ 0 w 418"/>
                  <a:gd name="T63" fmla="*/ 0 h 417"/>
                  <a:gd name="T64" fmla="*/ 0 w 418"/>
                  <a:gd name="T65" fmla="*/ 0 h 417"/>
                  <a:gd name="T66" fmla="*/ 0 w 418"/>
                  <a:gd name="T67" fmla="*/ 0 h 417"/>
                  <a:gd name="T68" fmla="*/ 0 w 418"/>
                  <a:gd name="T69" fmla="*/ 0 h 417"/>
                  <a:gd name="T70" fmla="*/ 0 w 418"/>
                  <a:gd name="T71" fmla="*/ 0 h 417"/>
                  <a:gd name="T72" fmla="*/ 0 w 418"/>
                  <a:gd name="T73" fmla="*/ 0 h 417"/>
                  <a:gd name="T74" fmla="*/ 0 w 418"/>
                  <a:gd name="T75" fmla="*/ 0 h 417"/>
                  <a:gd name="T76" fmla="*/ 0 w 418"/>
                  <a:gd name="T77" fmla="*/ 0 h 417"/>
                  <a:gd name="T78" fmla="*/ 0 w 418"/>
                  <a:gd name="T79" fmla="*/ 0 h 417"/>
                  <a:gd name="T80" fmla="*/ 0 w 418"/>
                  <a:gd name="T81" fmla="*/ 0 h 417"/>
                  <a:gd name="T82" fmla="*/ 0 w 418"/>
                  <a:gd name="T83" fmla="*/ 0 h 41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18"/>
                  <a:gd name="T127" fmla="*/ 0 h 417"/>
                  <a:gd name="T128" fmla="*/ 418 w 418"/>
                  <a:gd name="T129" fmla="*/ 417 h 41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18" h="417">
                    <a:moveTo>
                      <a:pt x="208" y="0"/>
                    </a:moveTo>
                    <a:lnTo>
                      <a:pt x="241" y="2"/>
                    </a:lnTo>
                    <a:lnTo>
                      <a:pt x="274" y="10"/>
                    </a:lnTo>
                    <a:lnTo>
                      <a:pt x="304" y="22"/>
                    </a:lnTo>
                    <a:lnTo>
                      <a:pt x="331" y="38"/>
                    </a:lnTo>
                    <a:lnTo>
                      <a:pt x="355" y="59"/>
                    </a:lnTo>
                    <a:lnTo>
                      <a:pt x="377" y="83"/>
                    </a:lnTo>
                    <a:lnTo>
                      <a:pt x="394" y="111"/>
                    </a:lnTo>
                    <a:lnTo>
                      <a:pt x="407" y="141"/>
                    </a:lnTo>
                    <a:lnTo>
                      <a:pt x="415" y="172"/>
                    </a:lnTo>
                    <a:lnTo>
                      <a:pt x="418" y="206"/>
                    </a:lnTo>
                    <a:lnTo>
                      <a:pt x="418" y="208"/>
                    </a:lnTo>
                    <a:lnTo>
                      <a:pt x="415" y="242"/>
                    </a:lnTo>
                    <a:lnTo>
                      <a:pt x="408" y="274"/>
                    </a:lnTo>
                    <a:lnTo>
                      <a:pt x="395" y="304"/>
                    </a:lnTo>
                    <a:lnTo>
                      <a:pt x="378" y="331"/>
                    </a:lnTo>
                    <a:lnTo>
                      <a:pt x="358" y="355"/>
                    </a:lnTo>
                    <a:lnTo>
                      <a:pt x="333" y="376"/>
                    </a:lnTo>
                    <a:lnTo>
                      <a:pt x="306" y="394"/>
                    </a:lnTo>
                    <a:lnTo>
                      <a:pt x="276" y="407"/>
                    </a:lnTo>
                    <a:lnTo>
                      <a:pt x="243" y="414"/>
                    </a:lnTo>
                    <a:lnTo>
                      <a:pt x="210" y="417"/>
                    </a:lnTo>
                    <a:lnTo>
                      <a:pt x="176" y="415"/>
                    </a:lnTo>
                    <a:lnTo>
                      <a:pt x="144" y="407"/>
                    </a:lnTo>
                    <a:lnTo>
                      <a:pt x="114" y="394"/>
                    </a:lnTo>
                    <a:lnTo>
                      <a:pt x="86" y="377"/>
                    </a:lnTo>
                    <a:lnTo>
                      <a:pt x="62" y="356"/>
                    </a:lnTo>
                    <a:lnTo>
                      <a:pt x="41" y="332"/>
                    </a:lnTo>
                    <a:lnTo>
                      <a:pt x="25" y="305"/>
                    </a:lnTo>
                    <a:lnTo>
                      <a:pt x="11" y="275"/>
                    </a:lnTo>
                    <a:lnTo>
                      <a:pt x="4" y="243"/>
                    </a:lnTo>
                    <a:lnTo>
                      <a:pt x="0" y="210"/>
                    </a:lnTo>
                    <a:lnTo>
                      <a:pt x="3" y="175"/>
                    </a:lnTo>
                    <a:lnTo>
                      <a:pt x="11" y="143"/>
                    </a:lnTo>
                    <a:lnTo>
                      <a:pt x="23" y="114"/>
                    </a:lnTo>
                    <a:lnTo>
                      <a:pt x="40" y="86"/>
                    </a:lnTo>
                    <a:lnTo>
                      <a:pt x="61" y="61"/>
                    </a:lnTo>
                    <a:lnTo>
                      <a:pt x="85" y="40"/>
                    </a:lnTo>
                    <a:lnTo>
                      <a:pt x="112" y="24"/>
                    </a:lnTo>
                    <a:lnTo>
                      <a:pt x="142" y="11"/>
                    </a:lnTo>
                    <a:lnTo>
                      <a:pt x="174" y="3"/>
                    </a:lnTo>
                    <a:lnTo>
                      <a:pt x="208" y="0"/>
                    </a:lnTo>
                    <a:close/>
                  </a:path>
                </a:pathLst>
              </a:custGeom>
              <a:grp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7" name="Freeform 132"/>
              <p:cNvSpPr>
                <a:spLocks noChangeArrowheads="1"/>
              </p:cNvSpPr>
              <p:nvPr/>
            </p:nvSpPr>
            <p:spPr bwMode="auto">
              <a:xfrm>
                <a:off x="747" y="2496"/>
                <a:ext cx="280" cy="89"/>
              </a:xfrm>
              <a:custGeom>
                <a:avLst/>
                <a:gdLst>
                  <a:gd name="T0" fmla="*/ 0 w 2530"/>
                  <a:gd name="T1" fmla="*/ 0 h 805"/>
                  <a:gd name="T2" fmla="*/ 0 w 2530"/>
                  <a:gd name="T3" fmla="*/ 0 h 805"/>
                  <a:gd name="T4" fmla="*/ 0 w 2530"/>
                  <a:gd name="T5" fmla="*/ 0 h 805"/>
                  <a:gd name="T6" fmla="*/ 0 w 2530"/>
                  <a:gd name="T7" fmla="*/ 0 h 805"/>
                  <a:gd name="T8" fmla="*/ 0 w 2530"/>
                  <a:gd name="T9" fmla="*/ 0 h 805"/>
                  <a:gd name="T10" fmla="*/ 0 60000 65536"/>
                  <a:gd name="T11" fmla="*/ 0 60000 65536"/>
                  <a:gd name="T12" fmla="*/ 0 60000 65536"/>
                  <a:gd name="T13" fmla="*/ 0 60000 65536"/>
                  <a:gd name="T14" fmla="*/ 0 60000 65536"/>
                  <a:gd name="T15" fmla="*/ 0 w 2530"/>
                  <a:gd name="T16" fmla="*/ 0 h 805"/>
                  <a:gd name="T17" fmla="*/ 2530 w 2530"/>
                  <a:gd name="T18" fmla="*/ 805 h 805"/>
                </a:gdLst>
                <a:ahLst/>
                <a:cxnLst>
                  <a:cxn ang="T10">
                    <a:pos x="T0" y="T1"/>
                  </a:cxn>
                  <a:cxn ang="T11">
                    <a:pos x="T2" y="T3"/>
                  </a:cxn>
                  <a:cxn ang="T12">
                    <a:pos x="T4" y="T5"/>
                  </a:cxn>
                  <a:cxn ang="T13">
                    <a:pos x="T6" y="T7"/>
                  </a:cxn>
                  <a:cxn ang="T14">
                    <a:pos x="T8" y="T9"/>
                  </a:cxn>
                </a:cxnLst>
                <a:rect l="T15" t="T16" r="T17" b="T18"/>
                <a:pathLst>
                  <a:path w="2530" h="805">
                    <a:moveTo>
                      <a:pt x="1" y="0"/>
                    </a:moveTo>
                    <a:lnTo>
                      <a:pt x="2530" y="3"/>
                    </a:lnTo>
                    <a:lnTo>
                      <a:pt x="2530" y="804"/>
                    </a:lnTo>
                    <a:lnTo>
                      <a:pt x="0" y="805"/>
                    </a:lnTo>
                    <a:lnTo>
                      <a:pt x="1" y="0"/>
                    </a:lnTo>
                    <a:close/>
                  </a:path>
                </a:pathLst>
              </a:custGeom>
              <a:grp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8" name="Freeform 133"/>
              <p:cNvSpPr>
                <a:spLocks noChangeArrowheads="1"/>
              </p:cNvSpPr>
              <p:nvPr/>
            </p:nvSpPr>
            <p:spPr bwMode="auto">
              <a:xfrm>
                <a:off x="645" y="2518"/>
                <a:ext cx="179" cy="113"/>
              </a:xfrm>
              <a:custGeom>
                <a:avLst/>
                <a:gdLst>
                  <a:gd name="T0" fmla="*/ 0 w 1616"/>
                  <a:gd name="T1" fmla="*/ 0 h 1024"/>
                  <a:gd name="T2" fmla="*/ 0 w 1616"/>
                  <a:gd name="T3" fmla="*/ 0 h 1024"/>
                  <a:gd name="T4" fmla="*/ 0 w 1616"/>
                  <a:gd name="T5" fmla="*/ 0 h 1024"/>
                  <a:gd name="T6" fmla="*/ 0 w 1616"/>
                  <a:gd name="T7" fmla="*/ 0 h 1024"/>
                  <a:gd name="T8" fmla="*/ 0 w 1616"/>
                  <a:gd name="T9" fmla="*/ 0 h 1024"/>
                  <a:gd name="T10" fmla="*/ 0 w 1616"/>
                  <a:gd name="T11" fmla="*/ 0 h 1024"/>
                  <a:gd name="T12" fmla="*/ 0 w 1616"/>
                  <a:gd name="T13" fmla="*/ 0 h 1024"/>
                  <a:gd name="T14" fmla="*/ 0 w 1616"/>
                  <a:gd name="T15" fmla="*/ 0 h 1024"/>
                  <a:gd name="T16" fmla="*/ 0 w 1616"/>
                  <a:gd name="T17" fmla="*/ 0 h 1024"/>
                  <a:gd name="T18" fmla="*/ 0 w 1616"/>
                  <a:gd name="T19" fmla="*/ 0 h 1024"/>
                  <a:gd name="T20" fmla="*/ 0 w 1616"/>
                  <a:gd name="T21" fmla="*/ 0 h 1024"/>
                  <a:gd name="T22" fmla="*/ 0 w 1616"/>
                  <a:gd name="T23" fmla="*/ 0 h 1024"/>
                  <a:gd name="T24" fmla="*/ 0 w 1616"/>
                  <a:gd name="T25" fmla="*/ 0 h 1024"/>
                  <a:gd name="T26" fmla="*/ 0 w 1616"/>
                  <a:gd name="T27" fmla="*/ 0 h 1024"/>
                  <a:gd name="T28" fmla="*/ 0 w 1616"/>
                  <a:gd name="T29" fmla="*/ 0 h 1024"/>
                  <a:gd name="T30" fmla="*/ 0 w 1616"/>
                  <a:gd name="T31" fmla="*/ 0 h 1024"/>
                  <a:gd name="T32" fmla="*/ 0 w 1616"/>
                  <a:gd name="T33" fmla="*/ 0 h 1024"/>
                  <a:gd name="T34" fmla="*/ 0 w 1616"/>
                  <a:gd name="T35" fmla="*/ 0 h 1024"/>
                  <a:gd name="T36" fmla="*/ 0 w 1616"/>
                  <a:gd name="T37" fmla="*/ 0 h 1024"/>
                  <a:gd name="T38" fmla="*/ 0 w 1616"/>
                  <a:gd name="T39" fmla="*/ 0 h 1024"/>
                  <a:gd name="T40" fmla="*/ 0 w 1616"/>
                  <a:gd name="T41" fmla="*/ 0 h 1024"/>
                  <a:gd name="T42" fmla="*/ 0 w 1616"/>
                  <a:gd name="T43" fmla="*/ 0 h 1024"/>
                  <a:gd name="T44" fmla="*/ 0 w 1616"/>
                  <a:gd name="T45" fmla="*/ 0 h 1024"/>
                  <a:gd name="T46" fmla="*/ 0 w 1616"/>
                  <a:gd name="T47" fmla="*/ 0 h 1024"/>
                  <a:gd name="T48" fmla="*/ 0 w 1616"/>
                  <a:gd name="T49" fmla="*/ 0 h 1024"/>
                  <a:gd name="T50" fmla="*/ 0 w 1616"/>
                  <a:gd name="T51" fmla="*/ 0 h 1024"/>
                  <a:gd name="T52" fmla="*/ 0 w 1616"/>
                  <a:gd name="T53" fmla="*/ 0 h 1024"/>
                  <a:gd name="T54" fmla="*/ 0 w 1616"/>
                  <a:gd name="T55" fmla="*/ 0 h 1024"/>
                  <a:gd name="T56" fmla="*/ 0 w 1616"/>
                  <a:gd name="T57" fmla="*/ 0 h 1024"/>
                  <a:gd name="T58" fmla="*/ 0 w 1616"/>
                  <a:gd name="T59" fmla="*/ 0 h 1024"/>
                  <a:gd name="T60" fmla="*/ 0 w 1616"/>
                  <a:gd name="T61" fmla="*/ 0 h 1024"/>
                  <a:gd name="T62" fmla="*/ 0 w 1616"/>
                  <a:gd name="T63" fmla="*/ 0 h 1024"/>
                  <a:gd name="T64" fmla="*/ 0 w 1616"/>
                  <a:gd name="T65" fmla="*/ 0 h 1024"/>
                  <a:gd name="T66" fmla="*/ 0 w 1616"/>
                  <a:gd name="T67" fmla="*/ 0 h 1024"/>
                  <a:gd name="T68" fmla="*/ 0 w 1616"/>
                  <a:gd name="T69" fmla="*/ 0 h 1024"/>
                  <a:gd name="T70" fmla="*/ 0 w 1616"/>
                  <a:gd name="T71" fmla="*/ 0 h 1024"/>
                  <a:gd name="T72" fmla="*/ 0 w 1616"/>
                  <a:gd name="T73" fmla="*/ 0 h 10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16"/>
                  <a:gd name="T112" fmla="*/ 0 h 1024"/>
                  <a:gd name="T113" fmla="*/ 1616 w 1616"/>
                  <a:gd name="T114" fmla="*/ 1024 h 10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16" h="1024">
                    <a:moveTo>
                      <a:pt x="500" y="115"/>
                    </a:moveTo>
                    <a:lnTo>
                      <a:pt x="185" y="116"/>
                    </a:lnTo>
                    <a:lnTo>
                      <a:pt x="62" y="463"/>
                    </a:lnTo>
                    <a:lnTo>
                      <a:pt x="501" y="417"/>
                    </a:lnTo>
                    <a:lnTo>
                      <a:pt x="500" y="115"/>
                    </a:lnTo>
                    <a:close/>
                    <a:moveTo>
                      <a:pt x="184" y="0"/>
                    </a:moveTo>
                    <a:lnTo>
                      <a:pt x="695" y="1"/>
                    </a:lnTo>
                    <a:lnTo>
                      <a:pt x="691" y="666"/>
                    </a:lnTo>
                    <a:lnTo>
                      <a:pt x="1345" y="666"/>
                    </a:lnTo>
                    <a:lnTo>
                      <a:pt x="1375" y="670"/>
                    </a:lnTo>
                    <a:lnTo>
                      <a:pt x="1404" y="679"/>
                    </a:lnTo>
                    <a:lnTo>
                      <a:pt x="1434" y="695"/>
                    </a:lnTo>
                    <a:lnTo>
                      <a:pt x="1461" y="715"/>
                    </a:lnTo>
                    <a:lnTo>
                      <a:pt x="1487" y="739"/>
                    </a:lnTo>
                    <a:lnTo>
                      <a:pt x="1511" y="766"/>
                    </a:lnTo>
                    <a:lnTo>
                      <a:pt x="1534" y="796"/>
                    </a:lnTo>
                    <a:lnTo>
                      <a:pt x="1554" y="829"/>
                    </a:lnTo>
                    <a:lnTo>
                      <a:pt x="1572" y="861"/>
                    </a:lnTo>
                    <a:lnTo>
                      <a:pt x="1587" y="896"/>
                    </a:lnTo>
                    <a:lnTo>
                      <a:pt x="1599" y="929"/>
                    </a:lnTo>
                    <a:lnTo>
                      <a:pt x="1609" y="962"/>
                    </a:lnTo>
                    <a:lnTo>
                      <a:pt x="1614" y="992"/>
                    </a:lnTo>
                    <a:lnTo>
                      <a:pt x="1616" y="1021"/>
                    </a:lnTo>
                    <a:lnTo>
                      <a:pt x="1522" y="1021"/>
                    </a:lnTo>
                    <a:lnTo>
                      <a:pt x="1517" y="979"/>
                    </a:lnTo>
                    <a:lnTo>
                      <a:pt x="1509" y="943"/>
                    </a:lnTo>
                    <a:lnTo>
                      <a:pt x="1497" y="908"/>
                    </a:lnTo>
                    <a:lnTo>
                      <a:pt x="1481" y="878"/>
                    </a:lnTo>
                    <a:lnTo>
                      <a:pt x="1462" y="851"/>
                    </a:lnTo>
                    <a:lnTo>
                      <a:pt x="1440" y="828"/>
                    </a:lnTo>
                    <a:lnTo>
                      <a:pt x="1416" y="808"/>
                    </a:lnTo>
                    <a:lnTo>
                      <a:pt x="1390" y="792"/>
                    </a:lnTo>
                    <a:lnTo>
                      <a:pt x="1361" y="779"/>
                    </a:lnTo>
                    <a:lnTo>
                      <a:pt x="1333" y="770"/>
                    </a:lnTo>
                    <a:lnTo>
                      <a:pt x="1303" y="766"/>
                    </a:lnTo>
                    <a:lnTo>
                      <a:pt x="1271" y="764"/>
                    </a:lnTo>
                    <a:lnTo>
                      <a:pt x="1240" y="767"/>
                    </a:lnTo>
                    <a:lnTo>
                      <a:pt x="1209" y="773"/>
                    </a:lnTo>
                    <a:lnTo>
                      <a:pt x="1177" y="784"/>
                    </a:lnTo>
                    <a:lnTo>
                      <a:pt x="1147" y="797"/>
                    </a:lnTo>
                    <a:lnTo>
                      <a:pt x="1117" y="815"/>
                    </a:lnTo>
                    <a:lnTo>
                      <a:pt x="1089" y="837"/>
                    </a:lnTo>
                    <a:lnTo>
                      <a:pt x="1062" y="863"/>
                    </a:lnTo>
                    <a:lnTo>
                      <a:pt x="1037" y="892"/>
                    </a:lnTo>
                    <a:lnTo>
                      <a:pt x="1015" y="927"/>
                    </a:lnTo>
                    <a:lnTo>
                      <a:pt x="681" y="927"/>
                    </a:lnTo>
                    <a:lnTo>
                      <a:pt x="659" y="887"/>
                    </a:lnTo>
                    <a:lnTo>
                      <a:pt x="634" y="854"/>
                    </a:lnTo>
                    <a:lnTo>
                      <a:pt x="606" y="824"/>
                    </a:lnTo>
                    <a:lnTo>
                      <a:pt x="577" y="800"/>
                    </a:lnTo>
                    <a:lnTo>
                      <a:pt x="547" y="782"/>
                    </a:lnTo>
                    <a:lnTo>
                      <a:pt x="515" y="768"/>
                    </a:lnTo>
                    <a:lnTo>
                      <a:pt x="483" y="759"/>
                    </a:lnTo>
                    <a:lnTo>
                      <a:pt x="450" y="755"/>
                    </a:lnTo>
                    <a:lnTo>
                      <a:pt x="418" y="755"/>
                    </a:lnTo>
                    <a:lnTo>
                      <a:pt x="385" y="762"/>
                    </a:lnTo>
                    <a:lnTo>
                      <a:pt x="353" y="772"/>
                    </a:lnTo>
                    <a:lnTo>
                      <a:pt x="323" y="787"/>
                    </a:lnTo>
                    <a:lnTo>
                      <a:pt x="293" y="807"/>
                    </a:lnTo>
                    <a:lnTo>
                      <a:pt x="265" y="832"/>
                    </a:lnTo>
                    <a:lnTo>
                      <a:pt x="240" y="861"/>
                    </a:lnTo>
                    <a:lnTo>
                      <a:pt x="216" y="895"/>
                    </a:lnTo>
                    <a:lnTo>
                      <a:pt x="195" y="933"/>
                    </a:lnTo>
                    <a:lnTo>
                      <a:pt x="178" y="976"/>
                    </a:lnTo>
                    <a:lnTo>
                      <a:pt x="163" y="1024"/>
                    </a:lnTo>
                    <a:lnTo>
                      <a:pt x="59" y="1024"/>
                    </a:lnTo>
                    <a:lnTo>
                      <a:pt x="42" y="1021"/>
                    </a:lnTo>
                    <a:lnTo>
                      <a:pt x="27" y="1015"/>
                    </a:lnTo>
                    <a:lnTo>
                      <a:pt x="16" y="1004"/>
                    </a:lnTo>
                    <a:lnTo>
                      <a:pt x="7" y="992"/>
                    </a:lnTo>
                    <a:lnTo>
                      <a:pt x="2" y="977"/>
                    </a:lnTo>
                    <a:lnTo>
                      <a:pt x="0" y="962"/>
                    </a:lnTo>
                    <a:lnTo>
                      <a:pt x="0" y="493"/>
                    </a:lnTo>
                    <a:lnTo>
                      <a:pt x="184" y="0"/>
                    </a:lnTo>
                    <a:close/>
                  </a:path>
                </a:pathLst>
              </a:custGeom>
              <a:grp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99" name="Group 208"/>
            <p:cNvGrpSpPr>
              <a:grpSpLocks/>
            </p:cNvGrpSpPr>
            <p:nvPr/>
          </p:nvGrpSpPr>
          <p:grpSpPr bwMode="auto">
            <a:xfrm flipH="1">
              <a:off x="6003781" y="2771044"/>
              <a:ext cx="552738" cy="314876"/>
              <a:chOff x="3659" y="3060"/>
              <a:chExt cx="383" cy="240"/>
            </a:xfrm>
            <a:grpFill/>
          </p:grpSpPr>
          <p:sp>
            <p:nvSpPr>
              <p:cNvPr id="100" name="Freeform 209"/>
              <p:cNvSpPr>
                <a:spLocks noChangeArrowheads="1"/>
              </p:cNvSpPr>
              <p:nvPr/>
            </p:nvSpPr>
            <p:spPr bwMode="auto">
              <a:xfrm>
                <a:off x="3659" y="3060"/>
                <a:ext cx="291" cy="126"/>
              </a:xfrm>
              <a:custGeom>
                <a:avLst/>
                <a:gdLst>
                  <a:gd name="T0" fmla="*/ 0 w 2630"/>
                  <a:gd name="T1" fmla="*/ 0 h 1139"/>
                  <a:gd name="T2" fmla="*/ 0 w 2630"/>
                  <a:gd name="T3" fmla="*/ 0 h 1139"/>
                  <a:gd name="T4" fmla="*/ 0 w 2630"/>
                  <a:gd name="T5" fmla="*/ 0 h 1139"/>
                  <a:gd name="T6" fmla="*/ 0 w 2630"/>
                  <a:gd name="T7" fmla="*/ 0 h 1139"/>
                  <a:gd name="T8" fmla="*/ 0 w 2630"/>
                  <a:gd name="T9" fmla="*/ 0 h 1139"/>
                  <a:gd name="T10" fmla="*/ 0 w 2630"/>
                  <a:gd name="T11" fmla="*/ 0 h 1139"/>
                  <a:gd name="T12" fmla="*/ 0 w 2630"/>
                  <a:gd name="T13" fmla="*/ 0 h 1139"/>
                  <a:gd name="T14" fmla="*/ 0 w 2630"/>
                  <a:gd name="T15" fmla="*/ 0 h 1139"/>
                  <a:gd name="T16" fmla="*/ 0 w 2630"/>
                  <a:gd name="T17" fmla="*/ 0 h 1139"/>
                  <a:gd name="T18" fmla="*/ 0 w 2630"/>
                  <a:gd name="T19" fmla="*/ 0 h 1139"/>
                  <a:gd name="T20" fmla="*/ 0 w 2630"/>
                  <a:gd name="T21" fmla="*/ 0 h 1139"/>
                  <a:gd name="T22" fmla="*/ 0 w 2630"/>
                  <a:gd name="T23" fmla="*/ 0 h 1139"/>
                  <a:gd name="T24" fmla="*/ 0 w 2630"/>
                  <a:gd name="T25" fmla="*/ 0 h 1139"/>
                  <a:gd name="T26" fmla="*/ 0 w 2630"/>
                  <a:gd name="T27" fmla="*/ 0 h 1139"/>
                  <a:gd name="T28" fmla="*/ 0 w 2630"/>
                  <a:gd name="T29" fmla="*/ 0 h 1139"/>
                  <a:gd name="T30" fmla="*/ 0 w 2630"/>
                  <a:gd name="T31" fmla="*/ 0 h 1139"/>
                  <a:gd name="T32" fmla="*/ 0 w 2630"/>
                  <a:gd name="T33" fmla="*/ 0 h 1139"/>
                  <a:gd name="T34" fmla="*/ 0 w 2630"/>
                  <a:gd name="T35" fmla="*/ 0 h 1139"/>
                  <a:gd name="T36" fmla="*/ 0 w 2630"/>
                  <a:gd name="T37" fmla="*/ 0 h 1139"/>
                  <a:gd name="T38" fmla="*/ 0 w 2630"/>
                  <a:gd name="T39" fmla="*/ 0 h 1139"/>
                  <a:gd name="T40" fmla="*/ 0 w 2630"/>
                  <a:gd name="T41" fmla="*/ 0 h 1139"/>
                  <a:gd name="T42" fmla="*/ 0 w 2630"/>
                  <a:gd name="T43" fmla="*/ 0 h 1139"/>
                  <a:gd name="T44" fmla="*/ 0 w 2630"/>
                  <a:gd name="T45" fmla="*/ 0 h 1139"/>
                  <a:gd name="T46" fmla="*/ 0 w 2630"/>
                  <a:gd name="T47" fmla="*/ 0 h 1139"/>
                  <a:gd name="T48" fmla="*/ 0 w 2630"/>
                  <a:gd name="T49" fmla="*/ 0 h 1139"/>
                  <a:gd name="T50" fmla="*/ 0 w 2630"/>
                  <a:gd name="T51" fmla="*/ 0 h 1139"/>
                  <a:gd name="T52" fmla="*/ 0 w 2630"/>
                  <a:gd name="T53" fmla="*/ 0 h 1139"/>
                  <a:gd name="T54" fmla="*/ 0 w 2630"/>
                  <a:gd name="T55" fmla="*/ 0 h 1139"/>
                  <a:gd name="T56" fmla="*/ 0 w 2630"/>
                  <a:gd name="T57" fmla="*/ 0 h 1139"/>
                  <a:gd name="T58" fmla="*/ 0 w 2630"/>
                  <a:gd name="T59" fmla="*/ 0 h 1139"/>
                  <a:gd name="T60" fmla="*/ 0 w 2630"/>
                  <a:gd name="T61" fmla="*/ 0 h 1139"/>
                  <a:gd name="T62" fmla="*/ 0 w 2630"/>
                  <a:gd name="T63" fmla="*/ 0 h 1139"/>
                  <a:gd name="T64" fmla="*/ 0 w 2630"/>
                  <a:gd name="T65" fmla="*/ 0 h 1139"/>
                  <a:gd name="T66" fmla="*/ 0 w 2630"/>
                  <a:gd name="T67" fmla="*/ 0 h 1139"/>
                  <a:gd name="T68" fmla="*/ 0 w 2630"/>
                  <a:gd name="T69" fmla="*/ 0 h 1139"/>
                  <a:gd name="T70" fmla="*/ 0 w 2630"/>
                  <a:gd name="T71" fmla="*/ 0 h 1139"/>
                  <a:gd name="T72" fmla="*/ 0 w 2630"/>
                  <a:gd name="T73" fmla="*/ 0 h 1139"/>
                  <a:gd name="T74" fmla="*/ 0 w 2630"/>
                  <a:gd name="T75" fmla="*/ 0 h 1139"/>
                  <a:gd name="T76" fmla="*/ 0 w 2630"/>
                  <a:gd name="T77" fmla="*/ 0 h 1139"/>
                  <a:gd name="T78" fmla="*/ 0 w 2630"/>
                  <a:gd name="T79" fmla="*/ 0 h 1139"/>
                  <a:gd name="T80" fmla="*/ 0 w 2630"/>
                  <a:gd name="T81" fmla="*/ 0 h 1139"/>
                  <a:gd name="T82" fmla="*/ 0 w 2630"/>
                  <a:gd name="T83" fmla="*/ 0 h 1139"/>
                  <a:gd name="T84" fmla="*/ 0 w 2630"/>
                  <a:gd name="T85" fmla="*/ 0 h 1139"/>
                  <a:gd name="T86" fmla="*/ 0 w 2630"/>
                  <a:gd name="T87" fmla="*/ 0 h 1139"/>
                  <a:gd name="T88" fmla="*/ 0 w 2630"/>
                  <a:gd name="T89" fmla="*/ 0 h 1139"/>
                  <a:gd name="T90" fmla="*/ 0 w 2630"/>
                  <a:gd name="T91" fmla="*/ 0 h 1139"/>
                  <a:gd name="T92" fmla="*/ 0 w 2630"/>
                  <a:gd name="T93" fmla="*/ 0 h 1139"/>
                  <a:gd name="T94" fmla="*/ 0 w 2630"/>
                  <a:gd name="T95" fmla="*/ 0 h 1139"/>
                  <a:gd name="T96" fmla="*/ 0 w 2630"/>
                  <a:gd name="T97" fmla="*/ 0 h 11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630"/>
                  <a:gd name="T148" fmla="*/ 0 h 1139"/>
                  <a:gd name="T149" fmla="*/ 2630 w 2630"/>
                  <a:gd name="T150" fmla="*/ 1139 h 11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630" h="1139">
                    <a:moveTo>
                      <a:pt x="439" y="347"/>
                    </a:moveTo>
                    <a:lnTo>
                      <a:pt x="421" y="349"/>
                    </a:lnTo>
                    <a:lnTo>
                      <a:pt x="406" y="358"/>
                    </a:lnTo>
                    <a:lnTo>
                      <a:pt x="394" y="370"/>
                    </a:lnTo>
                    <a:lnTo>
                      <a:pt x="386" y="385"/>
                    </a:lnTo>
                    <a:lnTo>
                      <a:pt x="383" y="403"/>
                    </a:lnTo>
                    <a:lnTo>
                      <a:pt x="382" y="754"/>
                    </a:lnTo>
                    <a:lnTo>
                      <a:pt x="385" y="772"/>
                    </a:lnTo>
                    <a:lnTo>
                      <a:pt x="393" y="787"/>
                    </a:lnTo>
                    <a:lnTo>
                      <a:pt x="405" y="799"/>
                    </a:lnTo>
                    <a:lnTo>
                      <a:pt x="421" y="807"/>
                    </a:lnTo>
                    <a:lnTo>
                      <a:pt x="438" y="810"/>
                    </a:lnTo>
                    <a:lnTo>
                      <a:pt x="1244" y="810"/>
                    </a:lnTo>
                    <a:lnTo>
                      <a:pt x="1261" y="807"/>
                    </a:lnTo>
                    <a:lnTo>
                      <a:pt x="1277" y="799"/>
                    </a:lnTo>
                    <a:lnTo>
                      <a:pt x="1288" y="787"/>
                    </a:lnTo>
                    <a:lnTo>
                      <a:pt x="1297" y="772"/>
                    </a:lnTo>
                    <a:lnTo>
                      <a:pt x="1300" y="754"/>
                    </a:lnTo>
                    <a:lnTo>
                      <a:pt x="1301" y="403"/>
                    </a:lnTo>
                    <a:lnTo>
                      <a:pt x="1298" y="385"/>
                    </a:lnTo>
                    <a:lnTo>
                      <a:pt x="1289" y="370"/>
                    </a:lnTo>
                    <a:lnTo>
                      <a:pt x="1278" y="358"/>
                    </a:lnTo>
                    <a:lnTo>
                      <a:pt x="1262" y="349"/>
                    </a:lnTo>
                    <a:lnTo>
                      <a:pt x="1244" y="347"/>
                    </a:lnTo>
                    <a:lnTo>
                      <a:pt x="439" y="347"/>
                    </a:lnTo>
                    <a:close/>
                    <a:moveTo>
                      <a:pt x="1990" y="112"/>
                    </a:moveTo>
                    <a:lnTo>
                      <a:pt x="1975" y="114"/>
                    </a:lnTo>
                    <a:lnTo>
                      <a:pt x="1963" y="120"/>
                    </a:lnTo>
                    <a:lnTo>
                      <a:pt x="1953" y="130"/>
                    </a:lnTo>
                    <a:lnTo>
                      <a:pt x="1946" y="143"/>
                    </a:lnTo>
                    <a:lnTo>
                      <a:pt x="1944" y="157"/>
                    </a:lnTo>
                    <a:lnTo>
                      <a:pt x="1944" y="300"/>
                    </a:lnTo>
                    <a:lnTo>
                      <a:pt x="1946" y="313"/>
                    </a:lnTo>
                    <a:lnTo>
                      <a:pt x="1953" y="326"/>
                    </a:lnTo>
                    <a:lnTo>
                      <a:pt x="1963" y="337"/>
                    </a:lnTo>
                    <a:lnTo>
                      <a:pt x="1975" y="343"/>
                    </a:lnTo>
                    <a:lnTo>
                      <a:pt x="1990" y="345"/>
                    </a:lnTo>
                    <a:lnTo>
                      <a:pt x="2397" y="345"/>
                    </a:lnTo>
                    <a:lnTo>
                      <a:pt x="2407" y="343"/>
                    </a:lnTo>
                    <a:lnTo>
                      <a:pt x="2415" y="338"/>
                    </a:lnTo>
                    <a:lnTo>
                      <a:pt x="2420" y="329"/>
                    </a:lnTo>
                    <a:lnTo>
                      <a:pt x="2422" y="319"/>
                    </a:lnTo>
                    <a:lnTo>
                      <a:pt x="2421" y="313"/>
                    </a:lnTo>
                    <a:lnTo>
                      <a:pt x="2420" y="309"/>
                    </a:lnTo>
                    <a:lnTo>
                      <a:pt x="2417" y="304"/>
                    </a:lnTo>
                    <a:lnTo>
                      <a:pt x="2290" y="120"/>
                    </a:lnTo>
                    <a:lnTo>
                      <a:pt x="2281" y="114"/>
                    </a:lnTo>
                    <a:lnTo>
                      <a:pt x="2269" y="112"/>
                    </a:lnTo>
                    <a:lnTo>
                      <a:pt x="1990" y="112"/>
                    </a:lnTo>
                    <a:close/>
                    <a:moveTo>
                      <a:pt x="259" y="0"/>
                    </a:moveTo>
                    <a:lnTo>
                      <a:pt x="2312" y="1"/>
                    </a:lnTo>
                    <a:lnTo>
                      <a:pt x="2331" y="3"/>
                    </a:lnTo>
                    <a:lnTo>
                      <a:pt x="2349" y="9"/>
                    </a:lnTo>
                    <a:lnTo>
                      <a:pt x="2364" y="18"/>
                    </a:lnTo>
                    <a:lnTo>
                      <a:pt x="2377" y="30"/>
                    </a:lnTo>
                    <a:lnTo>
                      <a:pt x="2620" y="380"/>
                    </a:lnTo>
                    <a:lnTo>
                      <a:pt x="2627" y="393"/>
                    </a:lnTo>
                    <a:lnTo>
                      <a:pt x="2630" y="409"/>
                    </a:lnTo>
                    <a:lnTo>
                      <a:pt x="2627" y="424"/>
                    </a:lnTo>
                    <a:lnTo>
                      <a:pt x="2620" y="437"/>
                    </a:lnTo>
                    <a:lnTo>
                      <a:pt x="2610" y="448"/>
                    </a:lnTo>
                    <a:lnTo>
                      <a:pt x="2596" y="454"/>
                    </a:lnTo>
                    <a:lnTo>
                      <a:pt x="2580" y="457"/>
                    </a:lnTo>
                    <a:lnTo>
                      <a:pt x="2164" y="456"/>
                    </a:lnTo>
                    <a:lnTo>
                      <a:pt x="2125" y="458"/>
                    </a:lnTo>
                    <a:lnTo>
                      <a:pt x="2088" y="467"/>
                    </a:lnTo>
                    <a:lnTo>
                      <a:pt x="2054" y="480"/>
                    </a:lnTo>
                    <a:lnTo>
                      <a:pt x="2022" y="498"/>
                    </a:lnTo>
                    <a:lnTo>
                      <a:pt x="1993" y="520"/>
                    </a:lnTo>
                    <a:lnTo>
                      <a:pt x="1968" y="545"/>
                    </a:lnTo>
                    <a:lnTo>
                      <a:pt x="1946" y="575"/>
                    </a:lnTo>
                    <a:lnTo>
                      <a:pt x="1928" y="606"/>
                    </a:lnTo>
                    <a:lnTo>
                      <a:pt x="1915" y="641"/>
                    </a:lnTo>
                    <a:lnTo>
                      <a:pt x="1907" y="677"/>
                    </a:lnTo>
                    <a:lnTo>
                      <a:pt x="1904" y="716"/>
                    </a:lnTo>
                    <a:lnTo>
                      <a:pt x="1904" y="1139"/>
                    </a:lnTo>
                    <a:lnTo>
                      <a:pt x="0" y="1139"/>
                    </a:lnTo>
                    <a:lnTo>
                      <a:pt x="0" y="265"/>
                    </a:lnTo>
                    <a:lnTo>
                      <a:pt x="0" y="264"/>
                    </a:lnTo>
                    <a:lnTo>
                      <a:pt x="0" y="258"/>
                    </a:lnTo>
                    <a:lnTo>
                      <a:pt x="0" y="250"/>
                    </a:lnTo>
                    <a:lnTo>
                      <a:pt x="1" y="238"/>
                    </a:lnTo>
                    <a:lnTo>
                      <a:pt x="2" y="224"/>
                    </a:lnTo>
                    <a:lnTo>
                      <a:pt x="4" y="209"/>
                    </a:lnTo>
                    <a:lnTo>
                      <a:pt x="7" y="191"/>
                    </a:lnTo>
                    <a:lnTo>
                      <a:pt x="13" y="172"/>
                    </a:lnTo>
                    <a:lnTo>
                      <a:pt x="19" y="153"/>
                    </a:lnTo>
                    <a:lnTo>
                      <a:pt x="26" y="133"/>
                    </a:lnTo>
                    <a:lnTo>
                      <a:pt x="37" y="113"/>
                    </a:lnTo>
                    <a:lnTo>
                      <a:pt x="49" y="93"/>
                    </a:lnTo>
                    <a:lnTo>
                      <a:pt x="64" y="74"/>
                    </a:lnTo>
                    <a:lnTo>
                      <a:pt x="82" y="58"/>
                    </a:lnTo>
                    <a:lnTo>
                      <a:pt x="103" y="42"/>
                    </a:lnTo>
                    <a:lnTo>
                      <a:pt x="127" y="27"/>
                    </a:lnTo>
                    <a:lnTo>
                      <a:pt x="154" y="16"/>
                    </a:lnTo>
                    <a:lnTo>
                      <a:pt x="184" y="7"/>
                    </a:lnTo>
                    <a:lnTo>
                      <a:pt x="220" y="2"/>
                    </a:lnTo>
                    <a:lnTo>
                      <a:pt x="259" y="0"/>
                    </a:lnTo>
                    <a:close/>
                  </a:path>
                </a:pathLst>
              </a:custGeom>
              <a:grp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Freeform 210"/>
              <p:cNvSpPr>
                <a:spLocks noChangeArrowheads="1"/>
              </p:cNvSpPr>
              <p:nvPr/>
            </p:nvSpPr>
            <p:spPr bwMode="auto">
              <a:xfrm>
                <a:off x="3659" y="3128"/>
                <a:ext cx="383" cy="129"/>
              </a:xfrm>
              <a:custGeom>
                <a:avLst/>
                <a:gdLst>
                  <a:gd name="T0" fmla="*/ 0 w 3456"/>
                  <a:gd name="T1" fmla="*/ 0 h 1173"/>
                  <a:gd name="T2" fmla="*/ 0 w 3456"/>
                  <a:gd name="T3" fmla="*/ 0 h 1173"/>
                  <a:gd name="T4" fmla="*/ 0 w 3456"/>
                  <a:gd name="T5" fmla="*/ 0 h 1173"/>
                  <a:gd name="T6" fmla="*/ 0 w 3456"/>
                  <a:gd name="T7" fmla="*/ 0 h 1173"/>
                  <a:gd name="T8" fmla="*/ 0 w 3456"/>
                  <a:gd name="T9" fmla="*/ 0 h 1173"/>
                  <a:gd name="T10" fmla="*/ 0 w 3456"/>
                  <a:gd name="T11" fmla="*/ 0 h 1173"/>
                  <a:gd name="T12" fmla="*/ 0 w 3456"/>
                  <a:gd name="T13" fmla="*/ 0 h 1173"/>
                  <a:gd name="T14" fmla="*/ 0 w 3456"/>
                  <a:gd name="T15" fmla="*/ 0 h 1173"/>
                  <a:gd name="T16" fmla="*/ 0 w 3456"/>
                  <a:gd name="T17" fmla="*/ 0 h 1173"/>
                  <a:gd name="T18" fmla="*/ 0 w 3456"/>
                  <a:gd name="T19" fmla="*/ 0 h 1173"/>
                  <a:gd name="T20" fmla="*/ 0 w 3456"/>
                  <a:gd name="T21" fmla="*/ 0 h 1173"/>
                  <a:gd name="T22" fmla="*/ 0 w 3456"/>
                  <a:gd name="T23" fmla="*/ 0 h 1173"/>
                  <a:gd name="T24" fmla="*/ 0 w 3456"/>
                  <a:gd name="T25" fmla="*/ 0 h 1173"/>
                  <a:gd name="T26" fmla="*/ 0 w 3456"/>
                  <a:gd name="T27" fmla="*/ 0 h 1173"/>
                  <a:gd name="T28" fmla="*/ 0 w 3456"/>
                  <a:gd name="T29" fmla="*/ 0 h 1173"/>
                  <a:gd name="T30" fmla="*/ 0 w 3456"/>
                  <a:gd name="T31" fmla="*/ 0 h 1173"/>
                  <a:gd name="T32" fmla="*/ 0 w 3456"/>
                  <a:gd name="T33" fmla="*/ 0 h 1173"/>
                  <a:gd name="T34" fmla="*/ 0 w 3456"/>
                  <a:gd name="T35" fmla="*/ 0 h 1173"/>
                  <a:gd name="T36" fmla="*/ 0 w 3456"/>
                  <a:gd name="T37" fmla="*/ 0 h 1173"/>
                  <a:gd name="T38" fmla="*/ 0 w 3456"/>
                  <a:gd name="T39" fmla="*/ 0 h 1173"/>
                  <a:gd name="T40" fmla="*/ 0 w 3456"/>
                  <a:gd name="T41" fmla="*/ 0 h 1173"/>
                  <a:gd name="T42" fmla="*/ 0 w 3456"/>
                  <a:gd name="T43" fmla="*/ 0 h 1173"/>
                  <a:gd name="T44" fmla="*/ 0 w 3456"/>
                  <a:gd name="T45" fmla="*/ 0 h 1173"/>
                  <a:gd name="T46" fmla="*/ 0 w 3456"/>
                  <a:gd name="T47" fmla="*/ 0 h 1173"/>
                  <a:gd name="T48" fmla="*/ 0 w 3456"/>
                  <a:gd name="T49" fmla="*/ 0 h 1173"/>
                  <a:gd name="T50" fmla="*/ 0 w 3456"/>
                  <a:gd name="T51" fmla="*/ 0 h 1173"/>
                  <a:gd name="T52" fmla="*/ 0 w 3456"/>
                  <a:gd name="T53" fmla="*/ 0 h 1173"/>
                  <a:gd name="T54" fmla="*/ 0 w 3456"/>
                  <a:gd name="T55" fmla="*/ 0 h 1173"/>
                  <a:gd name="T56" fmla="*/ 0 w 3456"/>
                  <a:gd name="T57" fmla="*/ 0 h 1173"/>
                  <a:gd name="T58" fmla="*/ 0 w 3456"/>
                  <a:gd name="T59" fmla="*/ 0 h 1173"/>
                  <a:gd name="T60" fmla="*/ 0 w 3456"/>
                  <a:gd name="T61" fmla="*/ 0 h 1173"/>
                  <a:gd name="T62" fmla="*/ 0 w 3456"/>
                  <a:gd name="T63" fmla="*/ 0 h 1173"/>
                  <a:gd name="T64" fmla="*/ 0 w 3456"/>
                  <a:gd name="T65" fmla="*/ 0 h 1173"/>
                  <a:gd name="T66" fmla="*/ 0 w 3456"/>
                  <a:gd name="T67" fmla="*/ 0 h 1173"/>
                  <a:gd name="T68" fmla="*/ 0 w 3456"/>
                  <a:gd name="T69" fmla="*/ 0 h 1173"/>
                  <a:gd name="T70" fmla="*/ 0 w 3456"/>
                  <a:gd name="T71" fmla="*/ 0 h 1173"/>
                  <a:gd name="T72" fmla="*/ 0 w 3456"/>
                  <a:gd name="T73" fmla="*/ 0 h 1173"/>
                  <a:gd name="T74" fmla="*/ 0 w 3456"/>
                  <a:gd name="T75" fmla="*/ 0 h 1173"/>
                  <a:gd name="T76" fmla="*/ 0 w 3456"/>
                  <a:gd name="T77" fmla="*/ 0 h 1173"/>
                  <a:gd name="T78" fmla="*/ 0 w 3456"/>
                  <a:gd name="T79" fmla="*/ 0 h 1173"/>
                  <a:gd name="T80" fmla="*/ 0 w 3456"/>
                  <a:gd name="T81" fmla="*/ 0 h 1173"/>
                  <a:gd name="T82" fmla="*/ 0 w 3456"/>
                  <a:gd name="T83" fmla="*/ 0 h 1173"/>
                  <a:gd name="T84" fmla="*/ 0 w 3456"/>
                  <a:gd name="T85" fmla="*/ 0 h 11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56"/>
                  <a:gd name="T130" fmla="*/ 0 h 1173"/>
                  <a:gd name="T131" fmla="*/ 3456 w 3456"/>
                  <a:gd name="T132" fmla="*/ 1173 h 117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56" h="1173">
                    <a:moveTo>
                      <a:pt x="2353" y="139"/>
                    </a:moveTo>
                    <a:lnTo>
                      <a:pt x="2330" y="142"/>
                    </a:lnTo>
                    <a:lnTo>
                      <a:pt x="2310" y="150"/>
                    </a:lnTo>
                    <a:lnTo>
                      <a:pt x="2292" y="164"/>
                    </a:lnTo>
                    <a:lnTo>
                      <a:pt x="2279" y="181"/>
                    </a:lnTo>
                    <a:lnTo>
                      <a:pt x="2270" y="202"/>
                    </a:lnTo>
                    <a:lnTo>
                      <a:pt x="2267" y="225"/>
                    </a:lnTo>
                    <a:lnTo>
                      <a:pt x="2267" y="502"/>
                    </a:lnTo>
                    <a:lnTo>
                      <a:pt x="2270" y="525"/>
                    </a:lnTo>
                    <a:lnTo>
                      <a:pt x="2279" y="546"/>
                    </a:lnTo>
                    <a:lnTo>
                      <a:pt x="2292" y="562"/>
                    </a:lnTo>
                    <a:lnTo>
                      <a:pt x="2310" y="576"/>
                    </a:lnTo>
                    <a:lnTo>
                      <a:pt x="2330" y="586"/>
                    </a:lnTo>
                    <a:lnTo>
                      <a:pt x="2353" y="589"/>
                    </a:lnTo>
                    <a:lnTo>
                      <a:pt x="2890" y="589"/>
                    </a:lnTo>
                    <a:lnTo>
                      <a:pt x="2906" y="587"/>
                    </a:lnTo>
                    <a:lnTo>
                      <a:pt x="2919" y="579"/>
                    </a:lnTo>
                    <a:lnTo>
                      <a:pt x="2929" y="570"/>
                    </a:lnTo>
                    <a:lnTo>
                      <a:pt x="2937" y="556"/>
                    </a:lnTo>
                    <a:lnTo>
                      <a:pt x="2939" y="540"/>
                    </a:lnTo>
                    <a:lnTo>
                      <a:pt x="2936" y="526"/>
                    </a:lnTo>
                    <a:lnTo>
                      <a:pt x="2929" y="513"/>
                    </a:lnTo>
                    <a:lnTo>
                      <a:pt x="2683" y="156"/>
                    </a:lnTo>
                    <a:lnTo>
                      <a:pt x="2673" y="147"/>
                    </a:lnTo>
                    <a:lnTo>
                      <a:pt x="2659" y="141"/>
                    </a:lnTo>
                    <a:lnTo>
                      <a:pt x="2645" y="139"/>
                    </a:lnTo>
                    <a:lnTo>
                      <a:pt x="2353" y="139"/>
                    </a:lnTo>
                    <a:close/>
                    <a:moveTo>
                      <a:pt x="2203" y="0"/>
                    </a:moveTo>
                    <a:lnTo>
                      <a:pt x="2705" y="0"/>
                    </a:lnTo>
                    <a:lnTo>
                      <a:pt x="2724" y="3"/>
                    </a:lnTo>
                    <a:lnTo>
                      <a:pt x="2742" y="9"/>
                    </a:lnTo>
                    <a:lnTo>
                      <a:pt x="2757" y="19"/>
                    </a:lnTo>
                    <a:lnTo>
                      <a:pt x="2771" y="32"/>
                    </a:lnTo>
                    <a:lnTo>
                      <a:pt x="3087" y="489"/>
                    </a:lnTo>
                    <a:lnTo>
                      <a:pt x="3245" y="543"/>
                    </a:lnTo>
                    <a:lnTo>
                      <a:pt x="3273" y="555"/>
                    </a:lnTo>
                    <a:lnTo>
                      <a:pt x="3297" y="572"/>
                    </a:lnTo>
                    <a:lnTo>
                      <a:pt x="3317" y="592"/>
                    </a:lnTo>
                    <a:lnTo>
                      <a:pt x="3335" y="616"/>
                    </a:lnTo>
                    <a:lnTo>
                      <a:pt x="3347" y="643"/>
                    </a:lnTo>
                    <a:lnTo>
                      <a:pt x="3355" y="672"/>
                    </a:lnTo>
                    <a:lnTo>
                      <a:pt x="3358" y="703"/>
                    </a:lnTo>
                    <a:lnTo>
                      <a:pt x="3358" y="887"/>
                    </a:lnTo>
                    <a:lnTo>
                      <a:pt x="3456" y="887"/>
                    </a:lnTo>
                    <a:lnTo>
                      <a:pt x="3456" y="1071"/>
                    </a:lnTo>
                    <a:lnTo>
                      <a:pt x="3453" y="1095"/>
                    </a:lnTo>
                    <a:lnTo>
                      <a:pt x="3446" y="1116"/>
                    </a:lnTo>
                    <a:lnTo>
                      <a:pt x="3434" y="1135"/>
                    </a:lnTo>
                    <a:lnTo>
                      <a:pt x="3418" y="1151"/>
                    </a:lnTo>
                    <a:lnTo>
                      <a:pt x="3398" y="1162"/>
                    </a:lnTo>
                    <a:lnTo>
                      <a:pt x="3377" y="1171"/>
                    </a:lnTo>
                    <a:lnTo>
                      <a:pt x="3354" y="1173"/>
                    </a:lnTo>
                    <a:lnTo>
                      <a:pt x="3263" y="1173"/>
                    </a:lnTo>
                    <a:lnTo>
                      <a:pt x="3257" y="1126"/>
                    </a:lnTo>
                    <a:lnTo>
                      <a:pt x="3244" y="1081"/>
                    </a:lnTo>
                    <a:lnTo>
                      <a:pt x="3227" y="1037"/>
                    </a:lnTo>
                    <a:lnTo>
                      <a:pt x="3204" y="996"/>
                    </a:lnTo>
                    <a:lnTo>
                      <a:pt x="3175" y="957"/>
                    </a:lnTo>
                    <a:lnTo>
                      <a:pt x="3144" y="921"/>
                    </a:lnTo>
                    <a:lnTo>
                      <a:pt x="3108" y="889"/>
                    </a:lnTo>
                    <a:lnTo>
                      <a:pt x="3070" y="859"/>
                    </a:lnTo>
                    <a:lnTo>
                      <a:pt x="3028" y="833"/>
                    </a:lnTo>
                    <a:lnTo>
                      <a:pt x="2984" y="812"/>
                    </a:lnTo>
                    <a:lnTo>
                      <a:pt x="2938" y="794"/>
                    </a:lnTo>
                    <a:lnTo>
                      <a:pt x="2890" y="782"/>
                    </a:lnTo>
                    <a:lnTo>
                      <a:pt x="2842" y="774"/>
                    </a:lnTo>
                    <a:lnTo>
                      <a:pt x="2793" y="771"/>
                    </a:lnTo>
                    <a:lnTo>
                      <a:pt x="2745" y="774"/>
                    </a:lnTo>
                    <a:lnTo>
                      <a:pt x="2696" y="782"/>
                    </a:lnTo>
                    <a:lnTo>
                      <a:pt x="2649" y="794"/>
                    </a:lnTo>
                    <a:lnTo>
                      <a:pt x="2602" y="812"/>
                    </a:lnTo>
                    <a:lnTo>
                      <a:pt x="2558" y="833"/>
                    </a:lnTo>
                    <a:lnTo>
                      <a:pt x="2517" y="859"/>
                    </a:lnTo>
                    <a:lnTo>
                      <a:pt x="2478" y="889"/>
                    </a:lnTo>
                    <a:lnTo>
                      <a:pt x="2442" y="921"/>
                    </a:lnTo>
                    <a:lnTo>
                      <a:pt x="2411" y="957"/>
                    </a:lnTo>
                    <a:lnTo>
                      <a:pt x="2383" y="996"/>
                    </a:lnTo>
                    <a:lnTo>
                      <a:pt x="2360" y="1037"/>
                    </a:lnTo>
                    <a:lnTo>
                      <a:pt x="2342" y="1081"/>
                    </a:lnTo>
                    <a:lnTo>
                      <a:pt x="2329" y="1126"/>
                    </a:lnTo>
                    <a:lnTo>
                      <a:pt x="2323" y="1173"/>
                    </a:lnTo>
                    <a:lnTo>
                      <a:pt x="1314" y="1173"/>
                    </a:lnTo>
                    <a:lnTo>
                      <a:pt x="1308" y="1126"/>
                    </a:lnTo>
                    <a:lnTo>
                      <a:pt x="1295" y="1080"/>
                    </a:lnTo>
                    <a:lnTo>
                      <a:pt x="1278" y="1036"/>
                    </a:lnTo>
                    <a:lnTo>
                      <a:pt x="1255" y="995"/>
                    </a:lnTo>
                    <a:lnTo>
                      <a:pt x="1226" y="955"/>
                    </a:lnTo>
                    <a:lnTo>
                      <a:pt x="1195" y="919"/>
                    </a:lnTo>
                    <a:lnTo>
                      <a:pt x="1159" y="887"/>
                    </a:lnTo>
                    <a:lnTo>
                      <a:pt x="1120" y="856"/>
                    </a:lnTo>
                    <a:lnTo>
                      <a:pt x="1079" y="831"/>
                    </a:lnTo>
                    <a:lnTo>
                      <a:pt x="1035" y="809"/>
                    </a:lnTo>
                    <a:lnTo>
                      <a:pt x="989" y="792"/>
                    </a:lnTo>
                    <a:lnTo>
                      <a:pt x="940" y="779"/>
                    </a:lnTo>
                    <a:lnTo>
                      <a:pt x="892" y="771"/>
                    </a:lnTo>
                    <a:lnTo>
                      <a:pt x="843" y="768"/>
                    </a:lnTo>
                    <a:lnTo>
                      <a:pt x="794" y="771"/>
                    </a:lnTo>
                    <a:lnTo>
                      <a:pt x="746" y="779"/>
                    </a:lnTo>
                    <a:lnTo>
                      <a:pt x="699" y="791"/>
                    </a:lnTo>
                    <a:lnTo>
                      <a:pt x="652" y="809"/>
                    </a:lnTo>
                    <a:lnTo>
                      <a:pt x="608" y="831"/>
                    </a:lnTo>
                    <a:lnTo>
                      <a:pt x="567" y="856"/>
                    </a:lnTo>
                    <a:lnTo>
                      <a:pt x="528" y="886"/>
                    </a:lnTo>
                    <a:lnTo>
                      <a:pt x="492" y="919"/>
                    </a:lnTo>
                    <a:lnTo>
                      <a:pt x="461" y="955"/>
                    </a:lnTo>
                    <a:lnTo>
                      <a:pt x="433" y="995"/>
                    </a:lnTo>
                    <a:lnTo>
                      <a:pt x="409" y="1036"/>
                    </a:lnTo>
                    <a:lnTo>
                      <a:pt x="392" y="1080"/>
                    </a:lnTo>
                    <a:lnTo>
                      <a:pt x="379" y="1126"/>
                    </a:lnTo>
                    <a:lnTo>
                      <a:pt x="373" y="1173"/>
                    </a:lnTo>
                    <a:lnTo>
                      <a:pt x="102" y="1173"/>
                    </a:lnTo>
                    <a:lnTo>
                      <a:pt x="79" y="1171"/>
                    </a:lnTo>
                    <a:lnTo>
                      <a:pt x="57" y="1162"/>
                    </a:lnTo>
                    <a:lnTo>
                      <a:pt x="38" y="1151"/>
                    </a:lnTo>
                    <a:lnTo>
                      <a:pt x="22" y="1135"/>
                    </a:lnTo>
                    <a:lnTo>
                      <a:pt x="10" y="1116"/>
                    </a:lnTo>
                    <a:lnTo>
                      <a:pt x="3" y="1095"/>
                    </a:lnTo>
                    <a:lnTo>
                      <a:pt x="0" y="1071"/>
                    </a:lnTo>
                    <a:lnTo>
                      <a:pt x="0" y="685"/>
                    </a:lnTo>
                    <a:lnTo>
                      <a:pt x="2057" y="685"/>
                    </a:lnTo>
                    <a:lnTo>
                      <a:pt x="2056" y="148"/>
                    </a:lnTo>
                    <a:lnTo>
                      <a:pt x="2059" y="119"/>
                    </a:lnTo>
                    <a:lnTo>
                      <a:pt x="2067" y="91"/>
                    </a:lnTo>
                    <a:lnTo>
                      <a:pt x="2081" y="66"/>
                    </a:lnTo>
                    <a:lnTo>
                      <a:pt x="2100" y="44"/>
                    </a:lnTo>
                    <a:lnTo>
                      <a:pt x="2122" y="26"/>
                    </a:lnTo>
                    <a:lnTo>
                      <a:pt x="2146" y="13"/>
                    </a:lnTo>
                    <a:lnTo>
                      <a:pt x="2174" y="3"/>
                    </a:lnTo>
                    <a:lnTo>
                      <a:pt x="2203" y="0"/>
                    </a:lnTo>
                    <a:close/>
                  </a:path>
                </a:pathLst>
              </a:custGeom>
              <a:grp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 name="Freeform 211"/>
              <p:cNvSpPr>
                <a:spLocks noChangeArrowheads="1"/>
              </p:cNvSpPr>
              <p:nvPr/>
            </p:nvSpPr>
            <p:spPr bwMode="auto">
              <a:xfrm>
                <a:off x="3935" y="3232"/>
                <a:ext cx="68" cy="68"/>
              </a:xfrm>
              <a:custGeom>
                <a:avLst/>
                <a:gdLst>
                  <a:gd name="T0" fmla="*/ 0 w 622"/>
                  <a:gd name="T1" fmla="*/ 0 h 623"/>
                  <a:gd name="T2" fmla="*/ 0 w 622"/>
                  <a:gd name="T3" fmla="*/ 0 h 623"/>
                  <a:gd name="T4" fmla="*/ 0 w 622"/>
                  <a:gd name="T5" fmla="*/ 0 h 623"/>
                  <a:gd name="T6" fmla="*/ 0 w 622"/>
                  <a:gd name="T7" fmla="*/ 0 h 623"/>
                  <a:gd name="T8" fmla="*/ 0 w 622"/>
                  <a:gd name="T9" fmla="*/ 0 h 623"/>
                  <a:gd name="T10" fmla="*/ 0 w 622"/>
                  <a:gd name="T11" fmla="*/ 0 h 623"/>
                  <a:gd name="T12" fmla="*/ 0 w 622"/>
                  <a:gd name="T13" fmla="*/ 0 h 623"/>
                  <a:gd name="T14" fmla="*/ 0 w 622"/>
                  <a:gd name="T15" fmla="*/ 0 h 623"/>
                  <a:gd name="T16" fmla="*/ 0 w 622"/>
                  <a:gd name="T17" fmla="*/ 0 h 623"/>
                  <a:gd name="T18" fmla="*/ 0 w 622"/>
                  <a:gd name="T19" fmla="*/ 0 h 623"/>
                  <a:gd name="T20" fmla="*/ 0 w 622"/>
                  <a:gd name="T21" fmla="*/ 0 h 623"/>
                  <a:gd name="T22" fmla="*/ 0 w 622"/>
                  <a:gd name="T23" fmla="*/ 0 h 623"/>
                  <a:gd name="T24" fmla="*/ 0 w 622"/>
                  <a:gd name="T25" fmla="*/ 0 h 623"/>
                  <a:gd name="T26" fmla="*/ 0 w 622"/>
                  <a:gd name="T27" fmla="*/ 0 h 623"/>
                  <a:gd name="T28" fmla="*/ 0 w 622"/>
                  <a:gd name="T29" fmla="*/ 0 h 623"/>
                  <a:gd name="T30" fmla="*/ 0 w 622"/>
                  <a:gd name="T31" fmla="*/ 0 h 623"/>
                  <a:gd name="T32" fmla="*/ 0 w 622"/>
                  <a:gd name="T33" fmla="*/ 0 h 623"/>
                  <a:gd name="T34" fmla="*/ 0 w 622"/>
                  <a:gd name="T35" fmla="*/ 0 h 623"/>
                  <a:gd name="T36" fmla="*/ 0 w 622"/>
                  <a:gd name="T37" fmla="*/ 0 h 623"/>
                  <a:gd name="T38" fmla="*/ 0 w 622"/>
                  <a:gd name="T39" fmla="*/ 0 h 623"/>
                  <a:gd name="T40" fmla="*/ 0 w 622"/>
                  <a:gd name="T41" fmla="*/ 0 h 623"/>
                  <a:gd name="T42" fmla="*/ 0 w 622"/>
                  <a:gd name="T43" fmla="*/ 0 h 623"/>
                  <a:gd name="T44" fmla="*/ 0 w 622"/>
                  <a:gd name="T45" fmla="*/ 0 h 623"/>
                  <a:gd name="T46" fmla="*/ 0 w 622"/>
                  <a:gd name="T47" fmla="*/ 0 h 623"/>
                  <a:gd name="T48" fmla="*/ 0 w 622"/>
                  <a:gd name="T49" fmla="*/ 0 h 623"/>
                  <a:gd name="T50" fmla="*/ 0 w 622"/>
                  <a:gd name="T51" fmla="*/ 0 h 623"/>
                  <a:gd name="T52" fmla="*/ 0 w 622"/>
                  <a:gd name="T53" fmla="*/ 0 h 623"/>
                  <a:gd name="T54" fmla="*/ 0 w 622"/>
                  <a:gd name="T55" fmla="*/ 0 h 623"/>
                  <a:gd name="T56" fmla="*/ 0 w 622"/>
                  <a:gd name="T57" fmla="*/ 0 h 623"/>
                  <a:gd name="T58" fmla="*/ 0 w 622"/>
                  <a:gd name="T59" fmla="*/ 0 h 623"/>
                  <a:gd name="T60" fmla="*/ 0 w 622"/>
                  <a:gd name="T61" fmla="*/ 0 h 623"/>
                  <a:gd name="T62" fmla="*/ 0 w 622"/>
                  <a:gd name="T63" fmla="*/ 0 h 623"/>
                  <a:gd name="T64" fmla="*/ 0 w 622"/>
                  <a:gd name="T65" fmla="*/ 0 h 623"/>
                  <a:gd name="T66" fmla="*/ 0 w 622"/>
                  <a:gd name="T67" fmla="*/ 0 h 623"/>
                  <a:gd name="T68" fmla="*/ 0 w 622"/>
                  <a:gd name="T69" fmla="*/ 0 h 623"/>
                  <a:gd name="T70" fmla="*/ 0 w 622"/>
                  <a:gd name="T71" fmla="*/ 0 h 623"/>
                  <a:gd name="T72" fmla="*/ 0 w 622"/>
                  <a:gd name="T73" fmla="*/ 0 h 623"/>
                  <a:gd name="T74" fmla="*/ 0 w 622"/>
                  <a:gd name="T75" fmla="*/ 0 h 623"/>
                  <a:gd name="T76" fmla="*/ 0 w 622"/>
                  <a:gd name="T77" fmla="*/ 0 h 623"/>
                  <a:gd name="T78" fmla="*/ 0 w 622"/>
                  <a:gd name="T79" fmla="*/ 0 h 623"/>
                  <a:gd name="T80" fmla="*/ 0 w 622"/>
                  <a:gd name="T81" fmla="*/ 0 h 6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22"/>
                  <a:gd name="T124" fmla="*/ 0 h 623"/>
                  <a:gd name="T125" fmla="*/ 622 w 622"/>
                  <a:gd name="T126" fmla="*/ 623 h 6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22" h="623">
                    <a:moveTo>
                      <a:pt x="311" y="176"/>
                    </a:moveTo>
                    <a:lnTo>
                      <a:pt x="284" y="179"/>
                    </a:lnTo>
                    <a:lnTo>
                      <a:pt x="259" y="188"/>
                    </a:lnTo>
                    <a:lnTo>
                      <a:pt x="236" y="199"/>
                    </a:lnTo>
                    <a:lnTo>
                      <a:pt x="216" y="216"/>
                    </a:lnTo>
                    <a:lnTo>
                      <a:pt x="199" y="236"/>
                    </a:lnTo>
                    <a:lnTo>
                      <a:pt x="187" y="259"/>
                    </a:lnTo>
                    <a:lnTo>
                      <a:pt x="179" y="284"/>
                    </a:lnTo>
                    <a:lnTo>
                      <a:pt x="177" y="311"/>
                    </a:lnTo>
                    <a:lnTo>
                      <a:pt x="179" y="339"/>
                    </a:lnTo>
                    <a:lnTo>
                      <a:pt x="187" y="365"/>
                    </a:lnTo>
                    <a:lnTo>
                      <a:pt x="199" y="388"/>
                    </a:lnTo>
                    <a:lnTo>
                      <a:pt x="216" y="408"/>
                    </a:lnTo>
                    <a:lnTo>
                      <a:pt x="236" y="424"/>
                    </a:lnTo>
                    <a:lnTo>
                      <a:pt x="259" y="436"/>
                    </a:lnTo>
                    <a:lnTo>
                      <a:pt x="284" y="445"/>
                    </a:lnTo>
                    <a:lnTo>
                      <a:pt x="311" y="447"/>
                    </a:lnTo>
                    <a:lnTo>
                      <a:pt x="338" y="445"/>
                    </a:lnTo>
                    <a:lnTo>
                      <a:pt x="363" y="436"/>
                    </a:lnTo>
                    <a:lnTo>
                      <a:pt x="386" y="424"/>
                    </a:lnTo>
                    <a:lnTo>
                      <a:pt x="406" y="408"/>
                    </a:lnTo>
                    <a:lnTo>
                      <a:pt x="423" y="388"/>
                    </a:lnTo>
                    <a:lnTo>
                      <a:pt x="436" y="365"/>
                    </a:lnTo>
                    <a:lnTo>
                      <a:pt x="443" y="339"/>
                    </a:lnTo>
                    <a:lnTo>
                      <a:pt x="446" y="311"/>
                    </a:lnTo>
                    <a:lnTo>
                      <a:pt x="443" y="284"/>
                    </a:lnTo>
                    <a:lnTo>
                      <a:pt x="436" y="259"/>
                    </a:lnTo>
                    <a:lnTo>
                      <a:pt x="423" y="236"/>
                    </a:lnTo>
                    <a:lnTo>
                      <a:pt x="406" y="216"/>
                    </a:lnTo>
                    <a:lnTo>
                      <a:pt x="386" y="199"/>
                    </a:lnTo>
                    <a:lnTo>
                      <a:pt x="363" y="188"/>
                    </a:lnTo>
                    <a:lnTo>
                      <a:pt x="338" y="179"/>
                    </a:lnTo>
                    <a:lnTo>
                      <a:pt x="311" y="176"/>
                    </a:lnTo>
                    <a:close/>
                    <a:moveTo>
                      <a:pt x="311" y="0"/>
                    </a:moveTo>
                    <a:lnTo>
                      <a:pt x="353" y="3"/>
                    </a:lnTo>
                    <a:lnTo>
                      <a:pt x="394" y="11"/>
                    </a:lnTo>
                    <a:lnTo>
                      <a:pt x="433" y="25"/>
                    </a:lnTo>
                    <a:lnTo>
                      <a:pt x="468" y="43"/>
                    </a:lnTo>
                    <a:lnTo>
                      <a:pt x="502" y="65"/>
                    </a:lnTo>
                    <a:lnTo>
                      <a:pt x="531" y="91"/>
                    </a:lnTo>
                    <a:lnTo>
                      <a:pt x="557" y="122"/>
                    </a:lnTo>
                    <a:lnTo>
                      <a:pt x="580" y="155"/>
                    </a:lnTo>
                    <a:lnTo>
                      <a:pt x="598" y="191"/>
                    </a:lnTo>
                    <a:lnTo>
                      <a:pt x="612" y="229"/>
                    </a:lnTo>
                    <a:lnTo>
                      <a:pt x="620" y="269"/>
                    </a:lnTo>
                    <a:lnTo>
                      <a:pt x="622" y="311"/>
                    </a:lnTo>
                    <a:lnTo>
                      <a:pt x="620" y="354"/>
                    </a:lnTo>
                    <a:lnTo>
                      <a:pt x="612" y="394"/>
                    </a:lnTo>
                    <a:lnTo>
                      <a:pt x="598" y="433"/>
                    </a:lnTo>
                    <a:lnTo>
                      <a:pt x="580" y="469"/>
                    </a:lnTo>
                    <a:lnTo>
                      <a:pt x="557" y="502"/>
                    </a:lnTo>
                    <a:lnTo>
                      <a:pt x="531" y="532"/>
                    </a:lnTo>
                    <a:lnTo>
                      <a:pt x="502" y="558"/>
                    </a:lnTo>
                    <a:lnTo>
                      <a:pt x="468" y="581"/>
                    </a:lnTo>
                    <a:lnTo>
                      <a:pt x="433" y="599"/>
                    </a:lnTo>
                    <a:lnTo>
                      <a:pt x="394" y="612"/>
                    </a:lnTo>
                    <a:lnTo>
                      <a:pt x="353" y="621"/>
                    </a:lnTo>
                    <a:lnTo>
                      <a:pt x="311" y="623"/>
                    </a:lnTo>
                    <a:lnTo>
                      <a:pt x="269" y="621"/>
                    </a:lnTo>
                    <a:lnTo>
                      <a:pt x="228" y="612"/>
                    </a:lnTo>
                    <a:lnTo>
                      <a:pt x="190" y="599"/>
                    </a:lnTo>
                    <a:lnTo>
                      <a:pt x="154" y="581"/>
                    </a:lnTo>
                    <a:lnTo>
                      <a:pt x="121" y="558"/>
                    </a:lnTo>
                    <a:lnTo>
                      <a:pt x="91" y="532"/>
                    </a:lnTo>
                    <a:lnTo>
                      <a:pt x="65" y="502"/>
                    </a:lnTo>
                    <a:lnTo>
                      <a:pt x="43" y="469"/>
                    </a:lnTo>
                    <a:lnTo>
                      <a:pt x="24" y="433"/>
                    </a:lnTo>
                    <a:lnTo>
                      <a:pt x="12" y="394"/>
                    </a:lnTo>
                    <a:lnTo>
                      <a:pt x="3" y="354"/>
                    </a:lnTo>
                    <a:lnTo>
                      <a:pt x="0" y="311"/>
                    </a:lnTo>
                    <a:lnTo>
                      <a:pt x="3" y="269"/>
                    </a:lnTo>
                    <a:lnTo>
                      <a:pt x="12" y="229"/>
                    </a:lnTo>
                    <a:lnTo>
                      <a:pt x="24" y="191"/>
                    </a:lnTo>
                    <a:lnTo>
                      <a:pt x="43" y="155"/>
                    </a:lnTo>
                    <a:lnTo>
                      <a:pt x="65" y="122"/>
                    </a:lnTo>
                    <a:lnTo>
                      <a:pt x="91" y="91"/>
                    </a:lnTo>
                    <a:lnTo>
                      <a:pt x="121" y="65"/>
                    </a:lnTo>
                    <a:lnTo>
                      <a:pt x="154" y="43"/>
                    </a:lnTo>
                    <a:lnTo>
                      <a:pt x="190" y="25"/>
                    </a:lnTo>
                    <a:lnTo>
                      <a:pt x="228" y="11"/>
                    </a:lnTo>
                    <a:lnTo>
                      <a:pt x="269" y="3"/>
                    </a:lnTo>
                    <a:lnTo>
                      <a:pt x="311" y="0"/>
                    </a:lnTo>
                    <a:close/>
                  </a:path>
                </a:pathLst>
              </a:custGeom>
              <a:grp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 name="Freeform 212"/>
              <p:cNvSpPr>
                <a:spLocks noChangeArrowheads="1"/>
              </p:cNvSpPr>
              <p:nvPr/>
            </p:nvSpPr>
            <p:spPr bwMode="auto">
              <a:xfrm>
                <a:off x="3718" y="3231"/>
                <a:ext cx="68" cy="69"/>
              </a:xfrm>
              <a:custGeom>
                <a:avLst/>
                <a:gdLst>
                  <a:gd name="T0" fmla="*/ 0 w 622"/>
                  <a:gd name="T1" fmla="*/ 0 h 623"/>
                  <a:gd name="T2" fmla="*/ 0 w 622"/>
                  <a:gd name="T3" fmla="*/ 0 h 623"/>
                  <a:gd name="T4" fmla="*/ 0 w 622"/>
                  <a:gd name="T5" fmla="*/ 0 h 623"/>
                  <a:gd name="T6" fmla="*/ 0 w 622"/>
                  <a:gd name="T7" fmla="*/ 0 h 623"/>
                  <a:gd name="T8" fmla="*/ 0 w 622"/>
                  <a:gd name="T9" fmla="*/ 0 h 623"/>
                  <a:gd name="T10" fmla="*/ 0 w 622"/>
                  <a:gd name="T11" fmla="*/ 0 h 623"/>
                  <a:gd name="T12" fmla="*/ 0 w 622"/>
                  <a:gd name="T13" fmla="*/ 0 h 623"/>
                  <a:gd name="T14" fmla="*/ 0 w 622"/>
                  <a:gd name="T15" fmla="*/ 0 h 623"/>
                  <a:gd name="T16" fmla="*/ 0 w 622"/>
                  <a:gd name="T17" fmla="*/ 0 h 623"/>
                  <a:gd name="T18" fmla="*/ 0 w 622"/>
                  <a:gd name="T19" fmla="*/ 0 h 623"/>
                  <a:gd name="T20" fmla="*/ 0 w 622"/>
                  <a:gd name="T21" fmla="*/ 0 h 623"/>
                  <a:gd name="T22" fmla="*/ 0 w 622"/>
                  <a:gd name="T23" fmla="*/ 0 h 623"/>
                  <a:gd name="T24" fmla="*/ 0 w 622"/>
                  <a:gd name="T25" fmla="*/ 0 h 623"/>
                  <a:gd name="T26" fmla="*/ 0 w 622"/>
                  <a:gd name="T27" fmla="*/ 0 h 623"/>
                  <a:gd name="T28" fmla="*/ 0 w 622"/>
                  <a:gd name="T29" fmla="*/ 0 h 623"/>
                  <a:gd name="T30" fmla="*/ 0 w 622"/>
                  <a:gd name="T31" fmla="*/ 0 h 623"/>
                  <a:gd name="T32" fmla="*/ 0 w 622"/>
                  <a:gd name="T33" fmla="*/ 0 h 623"/>
                  <a:gd name="T34" fmla="*/ 0 w 622"/>
                  <a:gd name="T35" fmla="*/ 0 h 623"/>
                  <a:gd name="T36" fmla="*/ 0 w 622"/>
                  <a:gd name="T37" fmla="*/ 0 h 623"/>
                  <a:gd name="T38" fmla="*/ 0 w 622"/>
                  <a:gd name="T39" fmla="*/ 0 h 623"/>
                  <a:gd name="T40" fmla="*/ 0 w 622"/>
                  <a:gd name="T41" fmla="*/ 0 h 623"/>
                  <a:gd name="T42" fmla="*/ 0 w 622"/>
                  <a:gd name="T43" fmla="*/ 0 h 623"/>
                  <a:gd name="T44" fmla="*/ 0 w 622"/>
                  <a:gd name="T45" fmla="*/ 0 h 623"/>
                  <a:gd name="T46" fmla="*/ 0 w 622"/>
                  <a:gd name="T47" fmla="*/ 0 h 623"/>
                  <a:gd name="T48" fmla="*/ 0 w 622"/>
                  <a:gd name="T49" fmla="*/ 0 h 623"/>
                  <a:gd name="T50" fmla="*/ 0 w 622"/>
                  <a:gd name="T51" fmla="*/ 0 h 623"/>
                  <a:gd name="T52" fmla="*/ 0 w 622"/>
                  <a:gd name="T53" fmla="*/ 0 h 623"/>
                  <a:gd name="T54" fmla="*/ 0 w 622"/>
                  <a:gd name="T55" fmla="*/ 0 h 623"/>
                  <a:gd name="T56" fmla="*/ 0 w 622"/>
                  <a:gd name="T57" fmla="*/ 0 h 623"/>
                  <a:gd name="T58" fmla="*/ 0 w 622"/>
                  <a:gd name="T59" fmla="*/ 0 h 623"/>
                  <a:gd name="T60" fmla="*/ 0 w 622"/>
                  <a:gd name="T61" fmla="*/ 0 h 623"/>
                  <a:gd name="T62" fmla="*/ 0 w 622"/>
                  <a:gd name="T63" fmla="*/ 0 h 623"/>
                  <a:gd name="T64" fmla="*/ 0 w 622"/>
                  <a:gd name="T65" fmla="*/ 0 h 623"/>
                  <a:gd name="T66" fmla="*/ 0 w 622"/>
                  <a:gd name="T67" fmla="*/ 0 h 623"/>
                  <a:gd name="T68" fmla="*/ 0 w 622"/>
                  <a:gd name="T69" fmla="*/ 0 h 623"/>
                  <a:gd name="T70" fmla="*/ 0 w 622"/>
                  <a:gd name="T71" fmla="*/ 0 h 623"/>
                  <a:gd name="T72" fmla="*/ 0 w 622"/>
                  <a:gd name="T73" fmla="*/ 0 h 623"/>
                  <a:gd name="T74" fmla="*/ 0 w 622"/>
                  <a:gd name="T75" fmla="*/ 0 h 623"/>
                  <a:gd name="T76" fmla="*/ 0 w 622"/>
                  <a:gd name="T77" fmla="*/ 0 h 623"/>
                  <a:gd name="T78" fmla="*/ 0 w 622"/>
                  <a:gd name="T79" fmla="*/ 0 h 623"/>
                  <a:gd name="T80" fmla="*/ 0 w 622"/>
                  <a:gd name="T81" fmla="*/ 0 h 6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22"/>
                  <a:gd name="T124" fmla="*/ 0 h 623"/>
                  <a:gd name="T125" fmla="*/ 622 w 622"/>
                  <a:gd name="T126" fmla="*/ 623 h 6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22" h="623">
                    <a:moveTo>
                      <a:pt x="311" y="176"/>
                    </a:moveTo>
                    <a:lnTo>
                      <a:pt x="284" y="179"/>
                    </a:lnTo>
                    <a:lnTo>
                      <a:pt x="259" y="186"/>
                    </a:lnTo>
                    <a:lnTo>
                      <a:pt x="236" y="199"/>
                    </a:lnTo>
                    <a:lnTo>
                      <a:pt x="216" y="216"/>
                    </a:lnTo>
                    <a:lnTo>
                      <a:pt x="199" y="236"/>
                    </a:lnTo>
                    <a:lnTo>
                      <a:pt x="186" y="259"/>
                    </a:lnTo>
                    <a:lnTo>
                      <a:pt x="179" y="284"/>
                    </a:lnTo>
                    <a:lnTo>
                      <a:pt x="176" y="311"/>
                    </a:lnTo>
                    <a:lnTo>
                      <a:pt x="179" y="338"/>
                    </a:lnTo>
                    <a:lnTo>
                      <a:pt x="186" y="364"/>
                    </a:lnTo>
                    <a:lnTo>
                      <a:pt x="199" y="387"/>
                    </a:lnTo>
                    <a:lnTo>
                      <a:pt x="216" y="407"/>
                    </a:lnTo>
                    <a:lnTo>
                      <a:pt x="236" y="423"/>
                    </a:lnTo>
                    <a:lnTo>
                      <a:pt x="259" y="436"/>
                    </a:lnTo>
                    <a:lnTo>
                      <a:pt x="284" y="443"/>
                    </a:lnTo>
                    <a:lnTo>
                      <a:pt x="311" y="446"/>
                    </a:lnTo>
                    <a:lnTo>
                      <a:pt x="338" y="443"/>
                    </a:lnTo>
                    <a:lnTo>
                      <a:pt x="363" y="436"/>
                    </a:lnTo>
                    <a:lnTo>
                      <a:pt x="386" y="423"/>
                    </a:lnTo>
                    <a:lnTo>
                      <a:pt x="406" y="407"/>
                    </a:lnTo>
                    <a:lnTo>
                      <a:pt x="423" y="387"/>
                    </a:lnTo>
                    <a:lnTo>
                      <a:pt x="436" y="364"/>
                    </a:lnTo>
                    <a:lnTo>
                      <a:pt x="444" y="338"/>
                    </a:lnTo>
                    <a:lnTo>
                      <a:pt x="446" y="311"/>
                    </a:lnTo>
                    <a:lnTo>
                      <a:pt x="444" y="284"/>
                    </a:lnTo>
                    <a:lnTo>
                      <a:pt x="436" y="259"/>
                    </a:lnTo>
                    <a:lnTo>
                      <a:pt x="423" y="236"/>
                    </a:lnTo>
                    <a:lnTo>
                      <a:pt x="406" y="216"/>
                    </a:lnTo>
                    <a:lnTo>
                      <a:pt x="386" y="199"/>
                    </a:lnTo>
                    <a:lnTo>
                      <a:pt x="363" y="186"/>
                    </a:lnTo>
                    <a:lnTo>
                      <a:pt x="338" y="179"/>
                    </a:lnTo>
                    <a:lnTo>
                      <a:pt x="311" y="176"/>
                    </a:lnTo>
                    <a:close/>
                    <a:moveTo>
                      <a:pt x="311" y="0"/>
                    </a:moveTo>
                    <a:lnTo>
                      <a:pt x="354" y="3"/>
                    </a:lnTo>
                    <a:lnTo>
                      <a:pt x="394" y="11"/>
                    </a:lnTo>
                    <a:lnTo>
                      <a:pt x="433" y="25"/>
                    </a:lnTo>
                    <a:lnTo>
                      <a:pt x="468" y="43"/>
                    </a:lnTo>
                    <a:lnTo>
                      <a:pt x="502" y="65"/>
                    </a:lnTo>
                    <a:lnTo>
                      <a:pt x="531" y="91"/>
                    </a:lnTo>
                    <a:lnTo>
                      <a:pt x="557" y="121"/>
                    </a:lnTo>
                    <a:lnTo>
                      <a:pt x="580" y="154"/>
                    </a:lnTo>
                    <a:lnTo>
                      <a:pt x="598" y="191"/>
                    </a:lnTo>
                    <a:lnTo>
                      <a:pt x="612" y="228"/>
                    </a:lnTo>
                    <a:lnTo>
                      <a:pt x="619" y="269"/>
                    </a:lnTo>
                    <a:lnTo>
                      <a:pt x="622" y="311"/>
                    </a:lnTo>
                    <a:lnTo>
                      <a:pt x="619" y="354"/>
                    </a:lnTo>
                    <a:lnTo>
                      <a:pt x="612" y="394"/>
                    </a:lnTo>
                    <a:lnTo>
                      <a:pt x="598" y="433"/>
                    </a:lnTo>
                    <a:lnTo>
                      <a:pt x="580" y="469"/>
                    </a:lnTo>
                    <a:lnTo>
                      <a:pt x="557" y="502"/>
                    </a:lnTo>
                    <a:lnTo>
                      <a:pt x="531" y="531"/>
                    </a:lnTo>
                    <a:lnTo>
                      <a:pt x="502" y="558"/>
                    </a:lnTo>
                    <a:lnTo>
                      <a:pt x="468" y="581"/>
                    </a:lnTo>
                    <a:lnTo>
                      <a:pt x="433" y="599"/>
                    </a:lnTo>
                    <a:lnTo>
                      <a:pt x="394" y="611"/>
                    </a:lnTo>
                    <a:lnTo>
                      <a:pt x="354" y="620"/>
                    </a:lnTo>
                    <a:lnTo>
                      <a:pt x="311" y="623"/>
                    </a:lnTo>
                    <a:lnTo>
                      <a:pt x="269" y="620"/>
                    </a:lnTo>
                    <a:lnTo>
                      <a:pt x="228" y="611"/>
                    </a:lnTo>
                    <a:lnTo>
                      <a:pt x="191" y="599"/>
                    </a:lnTo>
                    <a:lnTo>
                      <a:pt x="155" y="581"/>
                    </a:lnTo>
                    <a:lnTo>
                      <a:pt x="121" y="558"/>
                    </a:lnTo>
                    <a:lnTo>
                      <a:pt x="92" y="531"/>
                    </a:lnTo>
                    <a:lnTo>
                      <a:pt x="65" y="502"/>
                    </a:lnTo>
                    <a:lnTo>
                      <a:pt x="43" y="469"/>
                    </a:lnTo>
                    <a:lnTo>
                      <a:pt x="25" y="433"/>
                    </a:lnTo>
                    <a:lnTo>
                      <a:pt x="12" y="394"/>
                    </a:lnTo>
                    <a:lnTo>
                      <a:pt x="3" y="354"/>
                    </a:lnTo>
                    <a:lnTo>
                      <a:pt x="0" y="311"/>
                    </a:lnTo>
                    <a:lnTo>
                      <a:pt x="3" y="269"/>
                    </a:lnTo>
                    <a:lnTo>
                      <a:pt x="12" y="228"/>
                    </a:lnTo>
                    <a:lnTo>
                      <a:pt x="25" y="191"/>
                    </a:lnTo>
                    <a:lnTo>
                      <a:pt x="43" y="154"/>
                    </a:lnTo>
                    <a:lnTo>
                      <a:pt x="65" y="121"/>
                    </a:lnTo>
                    <a:lnTo>
                      <a:pt x="92" y="91"/>
                    </a:lnTo>
                    <a:lnTo>
                      <a:pt x="121" y="65"/>
                    </a:lnTo>
                    <a:lnTo>
                      <a:pt x="155" y="43"/>
                    </a:lnTo>
                    <a:lnTo>
                      <a:pt x="191" y="25"/>
                    </a:lnTo>
                    <a:lnTo>
                      <a:pt x="228" y="11"/>
                    </a:lnTo>
                    <a:lnTo>
                      <a:pt x="269" y="3"/>
                    </a:lnTo>
                    <a:lnTo>
                      <a:pt x="311" y="0"/>
                    </a:lnTo>
                    <a:close/>
                  </a:path>
                </a:pathLst>
              </a:custGeom>
              <a:grp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4" name="Freeform 137"/>
            <p:cNvSpPr>
              <a:spLocks noChangeArrowheads="1"/>
            </p:cNvSpPr>
            <p:nvPr/>
          </p:nvSpPr>
          <p:spPr bwMode="auto">
            <a:xfrm>
              <a:off x="5154089" y="2724273"/>
              <a:ext cx="455555" cy="342597"/>
            </a:xfrm>
            <a:custGeom>
              <a:avLst/>
              <a:gdLst>
                <a:gd name="T0" fmla="*/ 2147483647 w 3153"/>
                <a:gd name="T1" fmla="*/ 2147483647 h 2159"/>
                <a:gd name="T2" fmla="*/ 2147483647 w 3153"/>
                <a:gd name="T3" fmla="*/ 2147483647 h 2159"/>
                <a:gd name="T4" fmla="*/ 2147483647 w 3153"/>
                <a:gd name="T5" fmla="*/ 2147483647 h 2159"/>
                <a:gd name="T6" fmla="*/ 2147483647 w 3153"/>
                <a:gd name="T7" fmla="*/ 2147483647 h 2159"/>
                <a:gd name="T8" fmla="*/ 2147483647 w 3153"/>
                <a:gd name="T9" fmla="*/ 2147483647 h 2159"/>
                <a:gd name="T10" fmla="*/ 2147483647 w 3153"/>
                <a:gd name="T11" fmla="*/ 2147483647 h 2159"/>
                <a:gd name="T12" fmla="*/ 2147483647 w 3153"/>
                <a:gd name="T13" fmla="*/ 2147483647 h 2159"/>
                <a:gd name="T14" fmla="*/ 2147483647 w 3153"/>
                <a:gd name="T15" fmla="*/ 2147483647 h 2159"/>
                <a:gd name="T16" fmla="*/ 2147483647 w 3153"/>
                <a:gd name="T17" fmla="*/ 2147483647 h 2159"/>
                <a:gd name="T18" fmla="*/ 2147483647 w 3153"/>
                <a:gd name="T19" fmla="*/ 2147483647 h 2159"/>
                <a:gd name="T20" fmla="*/ 2147483647 w 3153"/>
                <a:gd name="T21" fmla="*/ 2147483647 h 2159"/>
                <a:gd name="T22" fmla="*/ 2147483647 w 3153"/>
                <a:gd name="T23" fmla="*/ 2147483647 h 2159"/>
                <a:gd name="T24" fmla="*/ 2147483647 w 3153"/>
                <a:gd name="T25" fmla="*/ 2147483647 h 2159"/>
                <a:gd name="T26" fmla="*/ 2147483647 w 3153"/>
                <a:gd name="T27" fmla="*/ 2147483647 h 2159"/>
                <a:gd name="T28" fmla="*/ 2147483647 w 3153"/>
                <a:gd name="T29" fmla="*/ 2147483647 h 2159"/>
                <a:gd name="T30" fmla="*/ 2147483647 w 3153"/>
                <a:gd name="T31" fmla="*/ 2147483647 h 2159"/>
                <a:gd name="T32" fmla="*/ 2147483647 w 3153"/>
                <a:gd name="T33" fmla="*/ 2147483647 h 2159"/>
                <a:gd name="T34" fmla="*/ 2147483647 w 3153"/>
                <a:gd name="T35" fmla="*/ 2147483647 h 2159"/>
                <a:gd name="T36" fmla="*/ 2147483647 w 3153"/>
                <a:gd name="T37" fmla="*/ 2147483647 h 2159"/>
                <a:gd name="T38" fmla="*/ 2147483647 w 3153"/>
                <a:gd name="T39" fmla="*/ 0 h 2159"/>
                <a:gd name="T40" fmla="*/ 2147483647 w 3153"/>
                <a:gd name="T41" fmla="*/ 0 h 2159"/>
                <a:gd name="T42" fmla="*/ 2147483647 w 3153"/>
                <a:gd name="T43" fmla="*/ 2147483647 h 2159"/>
                <a:gd name="T44" fmla="*/ 2147483647 w 3153"/>
                <a:gd name="T45" fmla="*/ 2147483647 h 2159"/>
                <a:gd name="T46" fmla="*/ 2147483647 w 3153"/>
                <a:gd name="T47" fmla="*/ 2147483647 h 2159"/>
                <a:gd name="T48" fmla="*/ 0 w 3153"/>
                <a:gd name="T49" fmla="*/ 2147483647 h 2159"/>
                <a:gd name="T50" fmla="*/ 0 w 3153"/>
                <a:gd name="T51" fmla="*/ 2147483647 h 2159"/>
                <a:gd name="T52" fmla="*/ 2147483647 w 3153"/>
                <a:gd name="T53" fmla="*/ 2147483647 h 2159"/>
                <a:gd name="T54" fmla="*/ 2147483647 w 3153"/>
                <a:gd name="T55" fmla="*/ 0 h 215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153"/>
                <a:gd name="T85" fmla="*/ 0 h 2159"/>
                <a:gd name="T86" fmla="*/ 3153 w 3153"/>
                <a:gd name="T87" fmla="*/ 2159 h 215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153" h="2159">
                  <a:moveTo>
                    <a:pt x="2236" y="1018"/>
                  </a:moveTo>
                  <a:lnTo>
                    <a:pt x="2236" y="1497"/>
                  </a:lnTo>
                  <a:lnTo>
                    <a:pt x="2634" y="1497"/>
                  </a:lnTo>
                  <a:lnTo>
                    <a:pt x="2634" y="1018"/>
                  </a:lnTo>
                  <a:lnTo>
                    <a:pt x="2236" y="1018"/>
                  </a:lnTo>
                  <a:close/>
                  <a:moveTo>
                    <a:pt x="1717" y="1018"/>
                  </a:moveTo>
                  <a:lnTo>
                    <a:pt x="1717" y="1497"/>
                  </a:lnTo>
                  <a:lnTo>
                    <a:pt x="2114" y="1497"/>
                  </a:lnTo>
                  <a:lnTo>
                    <a:pt x="2114" y="1018"/>
                  </a:lnTo>
                  <a:lnTo>
                    <a:pt x="1717" y="1018"/>
                  </a:lnTo>
                  <a:close/>
                  <a:moveTo>
                    <a:pt x="292" y="831"/>
                  </a:moveTo>
                  <a:lnTo>
                    <a:pt x="2854" y="831"/>
                  </a:lnTo>
                  <a:lnTo>
                    <a:pt x="2854" y="2159"/>
                  </a:lnTo>
                  <a:lnTo>
                    <a:pt x="1310" y="2159"/>
                  </a:lnTo>
                  <a:lnTo>
                    <a:pt x="1310" y="1344"/>
                  </a:lnTo>
                  <a:lnTo>
                    <a:pt x="849" y="1344"/>
                  </a:lnTo>
                  <a:lnTo>
                    <a:pt x="849" y="2159"/>
                  </a:lnTo>
                  <a:lnTo>
                    <a:pt x="292" y="2159"/>
                  </a:lnTo>
                  <a:lnTo>
                    <a:pt x="292" y="831"/>
                  </a:lnTo>
                  <a:close/>
                  <a:moveTo>
                    <a:pt x="1487" y="0"/>
                  </a:moveTo>
                  <a:lnTo>
                    <a:pt x="2402" y="0"/>
                  </a:lnTo>
                  <a:lnTo>
                    <a:pt x="2402" y="468"/>
                  </a:lnTo>
                  <a:lnTo>
                    <a:pt x="3153" y="468"/>
                  </a:lnTo>
                  <a:lnTo>
                    <a:pt x="3153" y="713"/>
                  </a:lnTo>
                  <a:lnTo>
                    <a:pt x="0" y="713"/>
                  </a:lnTo>
                  <a:lnTo>
                    <a:pt x="0" y="468"/>
                  </a:lnTo>
                  <a:lnTo>
                    <a:pt x="1487" y="468"/>
                  </a:lnTo>
                  <a:lnTo>
                    <a:pt x="1487" y="0"/>
                  </a:lnTo>
                  <a:close/>
                </a:path>
              </a:pathLst>
            </a:custGeom>
            <a:grp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5" name="Picture 4" descr="Image result for drone clipart"/>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856" b="89904" l="4808" r="95673"/>
                      </a14:imgEffect>
                    </a14:imgLayer>
                  </a14:imgProps>
                </a:ext>
                <a:ext uri="{28A0092B-C50C-407E-A947-70E740481C1C}">
                  <a14:useLocalDpi xmlns:a14="http://schemas.microsoft.com/office/drawing/2010/main" val="0"/>
                </a:ext>
              </a:extLst>
            </a:blip>
            <a:srcRect l="4006" t="33433" r="3446" b="35977"/>
            <a:stretch/>
          </p:blipFill>
          <p:spPr bwMode="auto">
            <a:xfrm>
              <a:off x="6716008" y="2231750"/>
              <a:ext cx="409538" cy="123058"/>
            </a:xfrm>
            <a:prstGeom prst="rect">
              <a:avLst/>
            </a:prstGeom>
            <a:solidFill>
              <a:srgbClr val="FFFFFF"/>
            </a:solidFill>
            <a:extLst/>
          </p:spPr>
        </p:pic>
        <p:pic>
          <p:nvPicPr>
            <p:cNvPr id="106" name="Picture 4" descr="Image result for drone clipart"/>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856" b="89904" l="4808" r="95673"/>
                      </a14:imgEffect>
                    </a14:imgLayer>
                  </a14:imgProps>
                </a:ext>
                <a:ext uri="{28A0092B-C50C-407E-A947-70E740481C1C}">
                  <a14:useLocalDpi xmlns:a14="http://schemas.microsoft.com/office/drawing/2010/main" val="0"/>
                </a:ext>
              </a:extLst>
            </a:blip>
            <a:srcRect l="4006" t="33433" r="3446" b="35977"/>
            <a:stretch/>
          </p:blipFill>
          <p:spPr bwMode="auto">
            <a:xfrm>
              <a:off x="5713017" y="2361445"/>
              <a:ext cx="409538" cy="123058"/>
            </a:xfrm>
            <a:prstGeom prst="rect">
              <a:avLst/>
            </a:prstGeom>
            <a:solidFill>
              <a:srgbClr val="FFFFFF"/>
            </a:solidFill>
            <a:extLst/>
          </p:spPr>
        </p:pic>
        <p:pic>
          <p:nvPicPr>
            <p:cNvPr id="107" name="Picture 4" descr="Image result for drone clipart"/>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856" b="89904" l="4808" r="95673"/>
                      </a14:imgEffect>
                    </a14:imgLayer>
                  </a14:imgProps>
                </a:ext>
                <a:ext uri="{28A0092B-C50C-407E-A947-70E740481C1C}">
                  <a14:useLocalDpi xmlns:a14="http://schemas.microsoft.com/office/drawing/2010/main" val="0"/>
                </a:ext>
              </a:extLst>
            </a:blip>
            <a:srcRect l="4006" t="33433" r="3446" b="35977"/>
            <a:stretch/>
          </p:blipFill>
          <p:spPr bwMode="auto">
            <a:xfrm>
              <a:off x="5818513" y="1832399"/>
              <a:ext cx="409538" cy="123058"/>
            </a:xfrm>
            <a:prstGeom prst="rect">
              <a:avLst/>
            </a:prstGeom>
            <a:solidFill>
              <a:srgbClr val="FFFFFF"/>
            </a:solidFill>
            <a:extLst/>
          </p:spPr>
        </p:pic>
        <p:sp>
          <p:nvSpPr>
            <p:cNvPr id="108" name="Freeform 137"/>
            <p:cNvSpPr>
              <a:spLocks noChangeArrowheads="1"/>
            </p:cNvSpPr>
            <p:nvPr/>
          </p:nvSpPr>
          <p:spPr bwMode="auto">
            <a:xfrm>
              <a:off x="5154089" y="2183510"/>
              <a:ext cx="455555" cy="342597"/>
            </a:xfrm>
            <a:custGeom>
              <a:avLst/>
              <a:gdLst>
                <a:gd name="T0" fmla="*/ 2147483647 w 3153"/>
                <a:gd name="T1" fmla="*/ 2147483647 h 2159"/>
                <a:gd name="T2" fmla="*/ 2147483647 w 3153"/>
                <a:gd name="T3" fmla="*/ 2147483647 h 2159"/>
                <a:gd name="T4" fmla="*/ 2147483647 w 3153"/>
                <a:gd name="T5" fmla="*/ 2147483647 h 2159"/>
                <a:gd name="T6" fmla="*/ 2147483647 w 3153"/>
                <a:gd name="T7" fmla="*/ 2147483647 h 2159"/>
                <a:gd name="T8" fmla="*/ 2147483647 w 3153"/>
                <a:gd name="T9" fmla="*/ 2147483647 h 2159"/>
                <a:gd name="T10" fmla="*/ 2147483647 w 3153"/>
                <a:gd name="T11" fmla="*/ 2147483647 h 2159"/>
                <a:gd name="T12" fmla="*/ 2147483647 w 3153"/>
                <a:gd name="T13" fmla="*/ 2147483647 h 2159"/>
                <a:gd name="T14" fmla="*/ 2147483647 w 3153"/>
                <a:gd name="T15" fmla="*/ 2147483647 h 2159"/>
                <a:gd name="T16" fmla="*/ 2147483647 w 3153"/>
                <a:gd name="T17" fmla="*/ 2147483647 h 2159"/>
                <a:gd name="T18" fmla="*/ 2147483647 w 3153"/>
                <a:gd name="T19" fmla="*/ 2147483647 h 2159"/>
                <a:gd name="T20" fmla="*/ 2147483647 w 3153"/>
                <a:gd name="T21" fmla="*/ 2147483647 h 2159"/>
                <a:gd name="T22" fmla="*/ 2147483647 w 3153"/>
                <a:gd name="T23" fmla="*/ 2147483647 h 2159"/>
                <a:gd name="T24" fmla="*/ 2147483647 w 3153"/>
                <a:gd name="T25" fmla="*/ 2147483647 h 2159"/>
                <a:gd name="T26" fmla="*/ 2147483647 w 3153"/>
                <a:gd name="T27" fmla="*/ 2147483647 h 2159"/>
                <a:gd name="T28" fmla="*/ 2147483647 w 3153"/>
                <a:gd name="T29" fmla="*/ 2147483647 h 2159"/>
                <a:gd name="T30" fmla="*/ 2147483647 w 3153"/>
                <a:gd name="T31" fmla="*/ 2147483647 h 2159"/>
                <a:gd name="T32" fmla="*/ 2147483647 w 3153"/>
                <a:gd name="T33" fmla="*/ 2147483647 h 2159"/>
                <a:gd name="T34" fmla="*/ 2147483647 w 3153"/>
                <a:gd name="T35" fmla="*/ 2147483647 h 2159"/>
                <a:gd name="T36" fmla="*/ 2147483647 w 3153"/>
                <a:gd name="T37" fmla="*/ 2147483647 h 2159"/>
                <a:gd name="T38" fmla="*/ 2147483647 w 3153"/>
                <a:gd name="T39" fmla="*/ 0 h 2159"/>
                <a:gd name="T40" fmla="*/ 2147483647 w 3153"/>
                <a:gd name="T41" fmla="*/ 0 h 2159"/>
                <a:gd name="T42" fmla="*/ 2147483647 w 3153"/>
                <a:gd name="T43" fmla="*/ 2147483647 h 2159"/>
                <a:gd name="T44" fmla="*/ 2147483647 w 3153"/>
                <a:gd name="T45" fmla="*/ 2147483647 h 2159"/>
                <a:gd name="T46" fmla="*/ 2147483647 w 3153"/>
                <a:gd name="T47" fmla="*/ 2147483647 h 2159"/>
                <a:gd name="T48" fmla="*/ 0 w 3153"/>
                <a:gd name="T49" fmla="*/ 2147483647 h 2159"/>
                <a:gd name="T50" fmla="*/ 0 w 3153"/>
                <a:gd name="T51" fmla="*/ 2147483647 h 2159"/>
                <a:gd name="T52" fmla="*/ 2147483647 w 3153"/>
                <a:gd name="T53" fmla="*/ 2147483647 h 2159"/>
                <a:gd name="T54" fmla="*/ 2147483647 w 3153"/>
                <a:gd name="T55" fmla="*/ 0 h 215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153"/>
                <a:gd name="T85" fmla="*/ 0 h 2159"/>
                <a:gd name="T86" fmla="*/ 3153 w 3153"/>
                <a:gd name="T87" fmla="*/ 2159 h 215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153" h="2159">
                  <a:moveTo>
                    <a:pt x="2236" y="1018"/>
                  </a:moveTo>
                  <a:lnTo>
                    <a:pt x="2236" y="1497"/>
                  </a:lnTo>
                  <a:lnTo>
                    <a:pt x="2634" y="1497"/>
                  </a:lnTo>
                  <a:lnTo>
                    <a:pt x="2634" y="1018"/>
                  </a:lnTo>
                  <a:lnTo>
                    <a:pt x="2236" y="1018"/>
                  </a:lnTo>
                  <a:close/>
                  <a:moveTo>
                    <a:pt x="1717" y="1018"/>
                  </a:moveTo>
                  <a:lnTo>
                    <a:pt x="1717" y="1497"/>
                  </a:lnTo>
                  <a:lnTo>
                    <a:pt x="2114" y="1497"/>
                  </a:lnTo>
                  <a:lnTo>
                    <a:pt x="2114" y="1018"/>
                  </a:lnTo>
                  <a:lnTo>
                    <a:pt x="1717" y="1018"/>
                  </a:lnTo>
                  <a:close/>
                  <a:moveTo>
                    <a:pt x="292" y="831"/>
                  </a:moveTo>
                  <a:lnTo>
                    <a:pt x="2854" y="831"/>
                  </a:lnTo>
                  <a:lnTo>
                    <a:pt x="2854" y="2159"/>
                  </a:lnTo>
                  <a:lnTo>
                    <a:pt x="1310" y="2159"/>
                  </a:lnTo>
                  <a:lnTo>
                    <a:pt x="1310" y="1344"/>
                  </a:lnTo>
                  <a:lnTo>
                    <a:pt x="849" y="1344"/>
                  </a:lnTo>
                  <a:lnTo>
                    <a:pt x="849" y="2159"/>
                  </a:lnTo>
                  <a:lnTo>
                    <a:pt x="292" y="2159"/>
                  </a:lnTo>
                  <a:lnTo>
                    <a:pt x="292" y="831"/>
                  </a:lnTo>
                  <a:close/>
                  <a:moveTo>
                    <a:pt x="1487" y="0"/>
                  </a:moveTo>
                  <a:lnTo>
                    <a:pt x="2402" y="0"/>
                  </a:lnTo>
                  <a:lnTo>
                    <a:pt x="2402" y="468"/>
                  </a:lnTo>
                  <a:lnTo>
                    <a:pt x="3153" y="468"/>
                  </a:lnTo>
                  <a:lnTo>
                    <a:pt x="3153" y="713"/>
                  </a:lnTo>
                  <a:lnTo>
                    <a:pt x="0" y="713"/>
                  </a:lnTo>
                  <a:lnTo>
                    <a:pt x="0" y="468"/>
                  </a:lnTo>
                  <a:lnTo>
                    <a:pt x="1487" y="468"/>
                  </a:lnTo>
                  <a:lnTo>
                    <a:pt x="1487" y="0"/>
                  </a:lnTo>
                  <a:close/>
                </a:path>
              </a:pathLst>
            </a:custGeom>
            <a:grp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9" name="Freeform 137"/>
            <p:cNvSpPr>
              <a:spLocks noChangeArrowheads="1"/>
            </p:cNvSpPr>
            <p:nvPr/>
          </p:nvSpPr>
          <p:spPr bwMode="auto">
            <a:xfrm>
              <a:off x="5154089" y="1643373"/>
              <a:ext cx="455555" cy="342597"/>
            </a:xfrm>
            <a:custGeom>
              <a:avLst/>
              <a:gdLst>
                <a:gd name="T0" fmla="*/ 2147483647 w 3153"/>
                <a:gd name="T1" fmla="*/ 2147483647 h 2159"/>
                <a:gd name="T2" fmla="*/ 2147483647 w 3153"/>
                <a:gd name="T3" fmla="*/ 2147483647 h 2159"/>
                <a:gd name="T4" fmla="*/ 2147483647 w 3153"/>
                <a:gd name="T5" fmla="*/ 2147483647 h 2159"/>
                <a:gd name="T6" fmla="*/ 2147483647 w 3153"/>
                <a:gd name="T7" fmla="*/ 2147483647 h 2159"/>
                <a:gd name="T8" fmla="*/ 2147483647 w 3153"/>
                <a:gd name="T9" fmla="*/ 2147483647 h 2159"/>
                <a:gd name="T10" fmla="*/ 2147483647 w 3153"/>
                <a:gd name="T11" fmla="*/ 2147483647 h 2159"/>
                <a:gd name="T12" fmla="*/ 2147483647 w 3153"/>
                <a:gd name="T13" fmla="*/ 2147483647 h 2159"/>
                <a:gd name="T14" fmla="*/ 2147483647 w 3153"/>
                <a:gd name="T15" fmla="*/ 2147483647 h 2159"/>
                <a:gd name="T16" fmla="*/ 2147483647 w 3153"/>
                <a:gd name="T17" fmla="*/ 2147483647 h 2159"/>
                <a:gd name="T18" fmla="*/ 2147483647 w 3153"/>
                <a:gd name="T19" fmla="*/ 2147483647 h 2159"/>
                <a:gd name="T20" fmla="*/ 2147483647 w 3153"/>
                <a:gd name="T21" fmla="*/ 2147483647 h 2159"/>
                <a:gd name="T22" fmla="*/ 2147483647 w 3153"/>
                <a:gd name="T23" fmla="*/ 2147483647 h 2159"/>
                <a:gd name="T24" fmla="*/ 2147483647 w 3153"/>
                <a:gd name="T25" fmla="*/ 2147483647 h 2159"/>
                <a:gd name="T26" fmla="*/ 2147483647 w 3153"/>
                <a:gd name="T27" fmla="*/ 2147483647 h 2159"/>
                <a:gd name="T28" fmla="*/ 2147483647 w 3153"/>
                <a:gd name="T29" fmla="*/ 2147483647 h 2159"/>
                <a:gd name="T30" fmla="*/ 2147483647 w 3153"/>
                <a:gd name="T31" fmla="*/ 2147483647 h 2159"/>
                <a:gd name="T32" fmla="*/ 2147483647 w 3153"/>
                <a:gd name="T33" fmla="*/ 2147483647 h 2159"/>
                <a:gd name="T34" fmla="*/ 2147483647 w 3153"/>
                <a:gd name="T35" fmla="*/ 2147483647 h 2159"/>
                <a:gd name="T36" fmla="*/ 2147483647 w 3153"/>
                <a:gd name="T37" fmla="*/ 2147483647 h 2159"/>
                <a:gd name="T38" fmla="*/ 2147483647 w 3153"/>
                <a:gd name="T39" fmla="*/ 0 h 2159"/>
                <a:gd name="T40" fmla="*/ 2147483647 w 3153"/>
                <a:gd name="T41" fmla="*/ 0 h 2159"/>
                <a:gd name="T42" fmla="*/ 2147483647 w 3153"/>
                <a:gd name="T43" fmla="*/ 2147483647 h 2159"/>
                <a:gd name="T44" fmla="*/ 2147483647 w 3153"/>
                <a:gd name="T45" fmla="*/ 2147483647 h 2159"/>
                <a:gd name="T46" fmla="*/ 2147483647 w 3153"/>
                <a:gd name="T47" fmla="*/ 2147483647 h 2159"/>
                <a:gd name="T48" fmla="*/ 0 w 3153"/>
                <a:gd name="T49" fmla="*/ 2147483647 h 2159"/>
                <a:gd name="T50" fmla="*/ 0 w 3153"/>
                <a:gd name="T51" fmla="*/ 2147483647 h 2159"/>
                <a:gd name="T52" fmla="*/ 2147483647 w 3153"/>
                <a:gd name="T53" fmla="*/ 2147483647 h 2159"/>
                <a:gd name="T54" fmla="*/ 2147483647 w 3153"/>
                <a:gd name="T55" fmla="*/ 0 h 215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153"/>
                <a:gd name="T85" fmla="*/ 0 h 2159"/>
                <a:gd name="T86" fmla="*/ 3153 w 3153"/>
                <a:gd name="T87" fmla="*/ 2159 h 215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153" h="2159">
                  <a:moveTo>
                    <a:pt x="2236" y="1018"/>
                  </a:moveTo>
                  <a:lnTo>
                    <a:pt x="2236" y="1497"/>
                  </a:lnTo>
                  <a:lnTo>
                    <a:pt x="2634" y="1497"/>
                  </a:lnTo>
                  <a:lnTo>
                    <a:pt x="2634" y="1018"/>
                  </a:lnTo>
                  <a:lnTo>
                    <a:pt x="2236" y="1018"/>
                  </a:lnTo>
                  <a:close/>
                  <a:moveTo>
                    <a:pt x="1717" y="1018"/>
                  </a:moveTo>
                  <a:lnTo>
                    <a:pt x="1717" y="1497"/>
                  </a:lnTo>
                  <a:lnTo>
                    <a:pt x="2114" y="1497"/>
                  </a:lnTo>
                  <a:lnTo>
                    <a:pt x="2114" y="1018"/>
                  </a:lnTo>
                  <a:lnTo>
                    <a:pt x="1717" y="1018"/>
                  </a:lnTo>
                  <a:close/>
                  <a:moveTo>
                    <a:pt x="292" y="831"/>
                  </a:moveTo>
                  <a:lnTo>
                    <a:pt x="2854" y="831"/>
                  </a:lnTo>
                  <a:lnTo>
                    <a:pt x="2854" y="2159"/>
                  </a:lnTo>
                  <a:lnTo>
                    <a:pt x="1310" y="2159"/>
                  </a:lnTo>
                  <a:lnTo>
                    <a:pt x="1310" y="1344"/>
                  </a:lnTo>
                  <a:lnTo>
                    <a:pt x="849" y="1344"/>
                  </a:lnTo>
                  <a:lnTo>
                    <a:pt x="849" y="2159"/>
                  </a:lnTo>
                  <a:lnTo>
                    <a:pt x="292" y="2159"/>
                  </a:lnTo>
                  <a:lnTo>
                    <a:pt x="292" y="831"/>
                  </a:lnTo>
                  <a:close/>
                  <a:moveTo>
                    <a:pt x="1487" y="0"/>
                  </a:moveTo>
                  <a:lnTo>
                    <a:pt x="2402" y="0"/>
                  </a:lnTo>
                  <a:lnTo>
                    <a:pt x="2402" y="468"/>
                  </a:lnTo>
                  <a:lnTo>
                    <a:pt x="3153" y="468"/>
                  </a:lnTo>
                  <a:lnTo>
                    <a:pt x="3153" y="713"/>
                  </a:lnTo>
                  <a:lnTo>
                    <a:pt x="0" y="713"/>
                  </a:lnTo>
                  <a:lnTo>
                    <a:pt x="0" y="468"/>
                  </a:lnTo>
                  <a:lnTo>
                    <a:pt x="1487" y="468"/>
                  </a:lnTo>
                  <a:lnTo>
                    <a:pt x="1487" y="0"/>
                  </a:lnTo>
                  <a:close/>
                </a:path>
              </a:pathLst>
            </a:custGeom>
            <a:grp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01" name="Arc 3100"/>
            <p:cNvSpPr/>
            <p:nvPr/>
          </p:nvSpPr>
          <p:spPr>
            <a:xfrm>
              <a:off x="6758253" y="2286726"/>
              <a:ext cx="734586" cy="841414"/>
            </a:xfrm>
            <a:prstGeom prst="arc">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0" name="Arc 119"/>
            <p:cNvSpPr/>
            <p:nvPr/>
          </p:nvSpPr>
          <p:spPr>
            <a:xfrm>
              <a:off x="5710086" y="2438239"/>
              <a:ext cx="734586" cy="558466"/>
            </a:xfrm>
            <a:prstGeom prst="arc">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65" name="Straight Arrow Connector 64"/>
            <p:cNvCxnSpPr/>
            <p:nvPr/>
          </p:nvCxnSpPr>
          <p:spPr>
            <a:xfrm>
              <a:off x="7620210" y="2870592"/>
              <a:ext cx="272395" cy="0"/>
            </a:xfrm>
            <a:prstGeom prst="straightConnector1">
              <a:avLst/>
            </a:prstGeom>
            <a:grpFill/>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82" name="Round Single Corner Rectangle 81"/>
          <p:cNvSpPr/>
          <p:nvPr/>
        </p:nvSpPr>
        <p:spPr>
          <a:xfrm flipH="1">
            <a:off x="483972" y="4268489"/>
            <a:ext cx="11191868" cy="314055"/>
          </a:xfrm>
          <a:prstGeom prst="round1Rect">
            <a:avLst>
              <a:gd name="adj" fmla="val 29800"/>
            </a:avLst>
          </a:prstGeom>
          <a:solidFill>
            <a:srgbClr val="00548E"/>
          </a:solidFill>
          <a:ln>
            <a:solidFill>
              <a:schemeClr val="bg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l" defTabSz="829713" rtl="0" eaLnBrk="1" fontAlgn="auto" latinLnBrk="0" hangingPunct="1">
              <a:lnSpc>
                <a:spcPct val="100000"/>
              </a:lnSpc>
              <a:spcBef>
                <a:spcPts val="0"/>
              </a:spcBef>
              <a:spcAft>
                <a:spcPct val="10000"/>
              </a:spcAft>
              <a:buClrTx/>
              <a:buSzTx/>
              <a:buFontTx/>
              <a:buNone/>
              <a:tabLst/>
              <a:defRPr/>
            </a:pPr>
            <a:r>
              <a:rPr kumimoji="0" lang="en-US" sz="1867"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Proof of Concept</a:t>
            </a:r>
          </a:p>
        </p:txBody>
      </p:sp>
      <p:sp>
        <p:nvSpPr>
          <p:cNvPr id="86" name="TextBox 85"/>
          <p:cNvSpPr txBox="1"/>
          <p:nvPr/>
        </p:nvSpPr>
        <p:spPr>
          <a:xfrm>
            <a:off x="483973" y="1588965"/>
            <a:ext cx="5900453" cy="2194190"/>
          </a:xfrm>
          <a:prstGeom prst="rect">
            <a:avLst/>
          </a:prstGeom>
          <a:noFill/>
        </p:spPr>
        <p:txBody>
          <a:bodyPr wrap="square" rtlCol="0">
            <a:spAutoFit/>
          </a:bodyPr>
          <a:lstStyle/>
          <a:p>
            <a:pPr marL="228594" marR="0" lvl="0" indent="-228594" algn="l" defTabSz="914400" rtl="0" eaLnBrk="1" fontAlgn="auto" latinLnBrk="0" hangingPunct="1">
              <a:lnSpc>
                <a:spcPct val="150000"/>
              </a:lnSpc>
              <a:spcBef>
                <a:spcPts val="0"/>
              </a:spcBef>
              <a:spcAft>
                <a:spcPts val="0"/>
              </a:spcAft>
              <a:buClrTx/>
              <a:buSzTx/>
              <a:buFont typeface="Arial" pitchFamily="34" charset="0"/>
              <a:buChar char="•"/>
              <a:tabLst/>
              <a:defRPr/>
            </a:pPr>
            <a:r>
              <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Drones built and launched from the trucks </a:t>
            </a:r>
          </a:p>
          <a:p>
            <a:pPr marL="228594" marR="0" lvl="0" indent="-228594" algn="l" defTabSz="914400" rtl="0" eaLnBrk="1" fontAlgn="auto" latinLnBrk="0" hangingPunct="1">
              <a:lnSpc>
                <a:spcPct val="150000"/>
              </a:lnSpc>
              <a:spcBef>
                <a:spcPts val="0"/>
              </a:spcBef>
              <a:spcAft>
                <a:spcPts val="0"/>
              </a:spcAft>
              <a:buClrTx/>
              <a:buSzTx/>
              <a:buFont typeface="Arial" pitchFamily="34" charset="0"/>
              <a:buChar char="•"/>
              <a:tabLst/>
              <a:defRPr/>
            </a:pPr>
            <a:r>
              <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Drone will be used for the very last mile deliveries </a:t>
            </a:r>
          </a:p>
          <a:p>
            <a:pPr marL="228594" marR="0" lvl="0" indent="-228594" algn="l" defTabSz="914400" rtl="0" eaLnBrk="1" fontAlgn="auto" latinLnBrk="0" hangingPunct="1">
              <a:lnSpc>
                <a:spcPct val="150000"/>
              </a:lnSpc>
              <a:spcBef>
                <a:spcPts val="0"/>
              </a:spcBef>
              <a:spcAft>
                <a:spcPts val="0"/>
              </a:spcAft>
              <a:buClrTx/>
              <a:buSzTx/>
              <a:buFont typeface="Arial" pitchFamily="34" charset="0"/>
              <a:buChar char="•"/>
              <a:tabLst/>
              <a:defRPr/>
            </a:pPr>
            <a:r>
              <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Truck can be used to surpass no fly zones</a:t>
            </a:r>
          </a:p>
          <a:p>
            <a:pPr marL="228594" marR="0" lvl="0" indent="-228594" algn="l" defTabSz="914400" rtl="0" eaLnBrk="1" fontAlgn="auto" latinLnBrk="0" hangingPunct="1">
              <a:lnSpc>
                <a:spcPct val="150000"/>
              </a:lnSpc>
              <a:spcBef>
                <a:spcPts val="0"/>
              </a:spcBef>
              <a:spcAft>
                <a:spcPts val="0"/>
              </a:spcAft>
              <a:buClrTx/>
              <a:buSzTx/>
              <a:buFont typeface="Arial" pitchFamily="34" charset="0"/>
              <a:buChar char="•"/>
              <a:tabLst/>
              <a:defRPr/>
            </a:pPr>
            <a:r>
              <a:rPr kumimoji="0" lang="en-GB"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Van used is automated or electric or both in most proof of concept</a:t>
            </a:r>
          </a:p>
        </p:txBody>
      </p:sp>
      <p:pic>
        <p:nvPicPr>
          <p:cNvPr id="1028" name="Picture 4" descr="Mercedes-Benz Vision Va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 r="500"/>
          <a:stretch/>
        </p:blipFill>
        <p:spPr bwMode="auto">
          <a:xfrm>
            <a:off x="483973" y="4571000"/>
            <a:ext cx="3900839" cy="15544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workhorse group drone truck"/>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5693" r="1575" b="16078"/>
          <a:stretch/>
        </p:blipFill>
        <p:spPr bwMode="auto">
          <a:xfrm>
            <a:off x="4384812" y="4571000"/>
            <a:ext cx="3643218" cy="155448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4795981" y="6235153"/>
            <a:ext cx="2600037" cy="37965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Workhorse Group</a:t>
            </a:r>
          </a:p>
        </p:txBody>
      </p:sp>
      <p:sp>
        <p:nvSpPr>
          <p:cNvPr id="31" name="Rectangle 30"/>
          <p:cNvSpPr/>
          <p:nvPr/>
        </p:nvSpPr>
        <p:spPr>
          <a:xfrm>
            <a:off x="9006051" y="6269140"/>
            <a:ext cx="1940659" cy="37965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Ford Autolivery</a:t>
            </a:r>
          </a:p>
        </p:txBody>
      </p:sp>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32622" y="4571000"/>
            <a:ext cx="3643219" cy="155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Title 1"/>
          <p:cNvSpPr txBox="1">
            <a:spLocks/>
          </p:cNvSpPr>
          <p:nvPr/>
        </p:nvSpPr>
        <p:spPr bwMode="auto">
          <a:xfrm>
            <a:off x="440267" y="9"/>
            <a:ext cx="11176000" cy="105886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eaLnBrk="1" fontAlgn="base" hangingPunct="1">
              <a:lnSpc>
                <a:spcPct val="114000"/>
              </a:lnSpc>
              <a:spcBef>
                <a:spcPct val="0"/>
              </a:spcBef>
              <a:spcAft>
                <a:spcPct val="0"/>
              </a:spcAft>
              <a:defRPr sz="1600" b="1" kern="1200">
                <a:solidFill>
                  <a:srgbClr val="17426B"/>
                </a:solidFill>
                <a:latin typeface="Arial" pitchFamily="34" charset="0"/>
                <a:ea typeface="+mj-ea"/>
                <a:cs typeface="Arial" pitchFamily="34" charset="0"/>
              </a:defRPr>
            </a:lvl1pPr>
            <a:lvl2pPr algn="l" rtl="0" eaLnBrk="1" fontAlgn="base" hangingPunct="1">
              <a:spcBef>
                <a:spcPct val="0"/>
              </a:spcBef>
              <a:spcAft>
                <a:spcPct val="0"/>
              </a:spcAft>
              <a:defRPr sz="2400" b="1">
                <a:solidFill>
                  <a:schemeClr val="tx1"/>
                </a:solidFill>
                <a:latin typeface="Arial" pitchFamily="34" charset="0"/>
                <a:cs typeface="Arial" pitchFamily="34" charset="0"/>
              </a:defRPr>
            </a:lvl2pPr>
            <a:lvl3pPr algn="l" rtl="0" eaLnBrk="1" fontAlgn="base" hangingPunct="1">
              <a:spcBef>
                <a:spcPct val="0"/>
              </a:spcBef>
              <a:spcAft>
                <a:spcPct val="0"/>
              </a:spcAft>
              <a:defRPr sz="2400" b="1">
                <a:solidFill>
                  <a:schemeClr val="tx1"/>
                </a:solidFill>
                <a:latin typeface="Arial" pitchFamily="34" charset="0"/>
                <a:cs typeface="Arial" pitchFamily="34" charset="0"/>
              </a:defRPr>
            </a:lvl3pPr>
            <a:lvl4pPr algn="l" rtl="0" eaLnBrk="1" fontAlgn="base" hangingPunct="1">
              <a:spcBef>
                <a:spcPct val="0"/>
              </a:spcBef>
              <a:spcAft>
                <a:spcPct val="0"/>
              </a:spcAft>
              <a:defRPr sz="2400" b="1">
                <a:solidFill>
                  <a:schemeClr val="tx1"/>
                </a:solidFill>
                <a:latin typeface="Arial" pitchFamily="34" charset="0"/>
                <a:cs typeface="Arial" pitchFamily="34" charset="0"/>
              </a:defRPr>
            </a:lvl4pPr>
            <a:lvl5pPr algn="l" rtl="0" eaLnBrk="1" fontAlgn="base" hangingPunct="1">
              <a:spcBef>
                <a:spcPct val="0"/>
              </a:spcBef>
              <a:spcAft>
                <a:spcPct val="0"/>
              </a:spcAft>
              <a:defRPr sz="2400" b="1">
                <a:solidFill>
                  <a:schemeClr val="tx1"/>
                </a:solidFill>
                <a:latin typeface="Arial" pitchFamily="34" charset="0"/>
                <a:cs typeface="Arial" pitchFamily="34" charset="0"/>
              </a:defRPr>
            </a:lvl5pPr>
            <a:lvl6pPr marL="457200" algn="l" rtl="0" eaLnBrk="1" fontAlgn="base" hangingPunct="1">
              <a:spcBef>
                <a:spcPct val="0"/>
              </a:spcBef>
              <a:spcAft>
                <a:spcPct val="0"/>
              </a:spcAft>
              <a:defRPr sz="2400" b="1">
                <a:solidFill>
                  <a:schemeClr val="tx1"/>
                </a:solidFill>
                <a:latin typeface="Arial" pitchFamily="34" charset="0"/>
                <a:cs typeface="Arial" pitchFamily="34" charset="0"/>
              </a:defRPr>
            </a:lvl6pPr>
            <a:lvl7pPr marL="914400" algn="l" rtl="0" eaLnBrk="1" fontAlgn="base" hangingPunct="1">
              <a:spcBef>
                <a:spcPct val="0"/>
              </a:spcBef>
              <a:spcAft>
                <a:spcPct val="0"/>
              </a:spcAft>
              <a:defRPr sz="2400" b="1">
                <a:solidFill>
                  <a:schemeClr val="tx1"/>
                </a:solidFill>
                <a:latin typeface="Arial" pitchFamily="34" charset="0"/>
                <a:cs typeface="Arial" pitchFamily="34" charset="0"/>
              </a:defRPr>
            </a:lvl7pPr>
            <a:lvl8pPr marL="1371600" algn="l" rtl="0" eaLnBrk="1" fontAlgn="base" hangingPunct="1">
              <a:spcBef>
                <a:spcPct val="0"/>
              </a:spcBef>
              <a:spcAft>
                <a:spcPct val="0"/>
              </a:spcAft>
              <a:defRPr sz="2400" b="1">
                <a:solidFill>
                  <a:schemeClr val="tx1"/>
                </a:solidFill>
                <a:latin typeface="Arial" pitchFamily="34" charset="0"/>
                <a:cs typeface="Arial" pitchFamily="34" charset="0"/>
              </a:defRPr>
            </a:lvl8pPr>
            <a:lvl9pPr marL="1828800" algn="l" rtl="0" eaLnBrk="1" fontAlgn="base" hangingPunct="1">
              <a:spcBef>
                <a:spcPct val="0"/>
              </a:spcBef>
              <a:spcAft>
                <a:spcPct val="0"/>
              </a:spcAft>
              <a:defRPr sz="2400" b="1">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67" b="1" i="0" u="none" strike="noStrike" kern="1200" cap="none" spc="0" normalizeH="0" baseline="0" noProof="0" dirty="0">
                <a:ln>
                  <a:noFill/>
                </a:ln>
                <a:solidFill>
                  <a:srgbClr val="17426B"/>
                </a:solidFill>
                <a:effectLst/>
                <a:uLnTx/>
                <a:uFillTx/>
                <a:latin typeface="Arial Narrow" panose="020B0606020202030204" pitchFamily="34" charset="0"/>
                <a:ea typeface="+mj-ea"/>
                <a:cs typeface="Arial" pitchFamily="34" charset="0"/>
              </a:rPr>
              <a:t>Implication: Truck-drone delivery opportunity</a:t>
            </a:r>
            <a:br>
              <a:rPr kumimoji="0" lang="en-US" sz="2667" b="1" i="0" u="none" strike="noStrike" kern="1200" cap="none" spc="0" normalizeH="0" baseline="0" noProof="0" dirty="0">
                <a:ln>
                  <a:noFill/>
                </a:ln>
                <a:solidFill>
                  <a:srgbClr val="17426B"/>
                </a:solidFill>
                <a:effectLst/>
                <a:uLnTx/>
                <a:uFillTx/>
                <a:latin typeface="Arial Narrow" panose="020B0606020202030204" pitchFamily="34" charset="0"/>
                <a:ea typeface="+mj-ea"/>
                <a:cs typeface="Arial" pitchFamily="34" charset="0"/>
              </a:rPr>
            </a:br>
            <a:r>
              <a:rPr kumimoji="0" lang="en-US" sz="1867" b="0" i="0" u="none" strike="noStrike" kern="1200" cap="none" spc="0" normalizeH="0" baseline="0" noProof="0" dirty="0">
                <a:ln>
                  <a:noFill/>
                </a:ln>
                <a:solidFill>
                  <a:srgbClr val="17426B"/>
                </a:solidFill>
                <a:effectLst/>
                <a:uLnTx/>
                <a:uFillTx/>
                <a:latin typeface="Arial Narrow" panose="020B0606020202030204" pitchFamily="34" charset="0"/>
                <a:ea typeface="+mj-ea"/>
                <a:cs typeface="Arial" pitchFamily="34" charset="0"/>
              </a:rPr>
              <a:t>New last-mile delivery models will explore building drones right into trucks, and launching them at various points along their route to smart buildings and homes</a:t>
            </a:r>
          </a:p>
        </p:txBody>
      </p:sp>
    </p:spTree>
    <p:extLst>
      <p:ext uri="{BB962C8B-B14F-4D97-AF65-F5344CB8AC3E}">
        <p14:creationId xmlns:p14="http://schemas.microsoft.com/office/powerpoint/2010/main" val="606300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 Diagonal Corner Rectangle 33"/>
          <p:cNvSpPr/>
          <p:nvPr/>
        </p:nvSpPr>
        <p:spPr>
          <a:xfrm>
            <a:off x="8156803" y="1762900"/>
            <a:ext cx="3539368" cy="4376643"/>
          </a:xfrm>
          <a:prstGeom prst="round2DiagRect">
            <a:avLst>
              <a:gd name="adj1" fmla="val 3521"/>
              <a:gd name="adj2" fmla="val 0"/>
            </a:avLst>
          </a:prstGeom>
          <a:solidFill>
            <a:schemeClr val="bg1">
              <a:lumMod val="95000"/>
            </a:schemeClr>
          </a:solidFill>
          <a:ln w="9525" algn="ctr">
            <a:noFill/>
            <a:prstDash val="solid"/>
            <a:round/>
            <a:headEnd type="oval" w="med" len="med"/>
            <a:tailEnd type="triangle" w="med" len="med"/>
          </a:ln>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0000"/>
              </a:solidFill>
              <a:effectLst/>
              <a:uLnTx/>
              <a:uFillTx/>
              <a:latin typeface="Arial" pitchFamily="34" charset="0"/>
              <a:ea typeface="+mn-ea"/>
              <a:cs typeface="Arial" pitchFamily="34" charset="0"/>
            </a:endParaRPr>
          </a:p>
        </p:txBody>
      </p:sp>
      <p:sp>
        <p:nvSpPr>
          <p:cNvPr id="35" name="Round Diagonal Corner Rectangle 34"/>
          <p:cNvSpPr/>
          <p:nvPr/>
        </p:nvSpPr>
        <p:spPr>
          <a:xfrm>
            <a:off x="493184" y="1762900"/>
            <a:ext cx="3556301" cy="4376643"/>
          </a:xfrm>
          <a:prstGeom prst="round2DiagRect">
            <a:avLst>
              <a:gd name="adj1" fmla="val 3521"/>
              <a:gd name="adj2" fmla="val 0"/>
            </a:avLst>
          </a:prstGeom>
          <a:solidFill>
            <a:schemeClr val="bg1">
              <a:lumMod val="95000"/>
            </a:schemeClr>
          </a:solidFill>
          <a:ln w="9525" algn="ctr">
            <a:noFill/>
            <a:prstDash val="solid"/>
            <a:round/>
            <a:headEnd type="oval" w="med" len="med"/>
            <a:tailEnd type="triangle" w="med" len="med"/>
          </a:ln>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0000"/>
              </a:solidFill>
              <a:effectLst/>
              <a:uLnTx/>
              <a:uFillTx/>
              <a:latin typeface="Arial" pitchFamily="34" charset="0"/>
              <a:ea typeface="+mn-ea"/>
              <a:cs typeface="Arial" pitchFamily="34" charset="0"/>
            </a:endParaRPr>
          </a:p>
        </p:txBody>
      </p:sp>
      <p:graphicFrame>
        <p:nvGraphicFramePr>
          <p:cNvPr id="49" name="Object 48" hidden="1"/>
          <p:cNvGraphicFramePr>
            <a:graphicFrameLocks noChangeAspect="1"/>
          </p:cNvGraphicFramePr>
          <p:nvPr>
            <p:custDataLst>
              <p:tags r:id="rId2"/>
            </p:custDataLs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5128" name="think-cell Slide" r:id="rId5" imgW="270" imgH="270" progId="TCLayout.ActiveDocument.1">
                  <p:embed/>
                </p:oleObj>
              </mc:Choice>
              <mc:Fallback>
                <p:oleObj name="think-cell Slide" r:id="rId5" imgW="270" imgH="270" progId="TCLayout.ActiveDocument.1">
                  <p:embed/>
                  <p:pic>
                    <p:nvPicPr>
                      <p:cNvPr id="49" name="Object 48" hidden="1"/>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2" name="Title 1"/>
          <p:cNvSpPr txBox="1">
            <a:spLocks/>
          </p:cNvSpPr>
          <p:nvPr/>
        </p:nvSpPr>
        <p:spPr bwMode="auto">
          <a:xfrm>
            <a:off x="454241" y="34313"/>
            <a:ext cx="11184095" cy="79216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400" b="1" kern="1200">
                <a:solidFill>
                  <a:srgbClr val="17426B"/>
                </a:solidFill>
                <a:latin typeface="Arial" pitchFamily="34" charset="0"/>
                <a:ea typeface="+mj-ea"/>
                <a:cs typeface="Arial" pitchFamily="34" charset="0"/>
              </a:defRPr>
            </a:lvl1pPr>
            <a:lvl2pPr algn="l" rtl="0" eaLnBrk="0" fontAlgn="base" hangingPunct="0">
              <a:spcBef>
                <a:spcPct val="0"/>
              </a:spcBef>
              <a:spcAft>
                <a:spcPct val="0"/>
              </a:spcAft>
              <a:defRPr sz="2400" b="1">
                <a:solidFill>
                  <a:schemeClr val="tx1"/>
                </a:solidFill>
                <a:latin typeface="Arial" pitchFamily="34" charset="0"/>
                <a:cs typeface="Arial" pitchFamily="34" charset="0"/>
              </a:defRPr>
            </a:lvl2pPr>
            <a:lvl3pPr algn="l" rtl="0" eaLnBrk="0" fontAlgn="base" hangingPunct="0">
              <a:spcBef>
                <a:spcPct val="0"/>
              </a:spcBef>
              <a:spcAft>
                <a:spcPct val="0"/>
              </a:spcAft>
              <a:defRPr sz="2400" b="1">
                <a:solidFill>
                  <a:schemeClr val="tx1"/>
                </a:solidFill>
                <a:latin typeface="Arial" pitchFamily="34" charset="0"/>
                <a:cs typeface="Arial" pitchFamily="34" charset="0"/>
              </a:defRPr>
            </a:lvl3pPr>
            <a:lvl4pPr algn="l" rtl="0" eaLnBrk="0" fontAlgn="base" hangingPunct="0">
              <a:spcBef>
                <a:spcPct val="0"/>
              </a:spcBef>
              <a:spcAft>
                <a:spcPct val="0"/>
              </a:spcAft>
              <a:defRPr sz="2400" b="1">
                <a:solidFill>
                  <a:schemeClr val="tx1"/>
                </a:solidFill>
                <a:latin typeface="Arial" pitchFamily="34" charset="0"/>
                <a:cs typeface="Arial" pitchFamily="34" charset="0"/>
              </a:defRPr>
            </a:lvl4pPr>
            <a:lvl5pPr algn="l" rtl="0" eaLnBrk="0" fontAlgn="base" hangingPunct="0">
              <a:spcBef>
                <a:spcPct val="0"/>
              </a:spcBef>
              <a:spcAft>
                <a:spcPct val="0"/>
              </a:spcAft>
              <a:defRPr sz="2400" b="1">
                <a:solidFill>
                  <a:schemeClr val="tx1"/>
                </a:solidFill>
                <a:latin typeface="Arial" pitchFamily="34" charset="0"/>
                <a:cs typeface="Arial" pitchFamily="34" charset="0"/>
              </a:defRPr>
            </a:lvl5pPr>
            <a:lvl6pPr marL="457200" algn="l" rtl="0" fontAlgn="base">
              <a:spcBef>
                <a:spcPct val="0"/>
              </a:spcBef>
              <a:spcAft>
                <a:spcPct val="0"/>
              </a:spcAft>
              <a:defRPr sz="2400" b="1">
                <a:solidFill>
                  <a:schemeClr val="tx1"/>
                </a:solidFill>
                <a:latin typeface="Arial" pitchFamily="34" charset="0"/>
                <a:cs typeface="Arial" pitchFamily="34" charset="0"/>
              </a:defRPr>
            </a:lvl6pPr>
            <a:lvl7pPr marL="914400" algn="l" rtl="0" fontAlgn="base">
              <a:spcBef>
                <a:spcPct val="0"/>
              </a:spcBef>
              <a:spcAft>
                <a:spcPct val="0"/>
              </a:spcAft>
              <a:defRPr sz="2400" b="1">
                <a:solidFill>
                  <a:schemeClr val="tx1"/>
                </a:solidFill>
                <a:latin typeface="Arial" pitchFamily="34" charset="0"/>
                <a:cs typeface="Arial" pitchFamily="34" charset="0"/>
              </a:defRPr>
            </a:lvl7pPr>
            <a:lvl8pPr marL="1371600" algn="l" rtl="0" fontAlgn="base">
              <a:spcBef>
                <a:spcPct val="0"/>
              </a:spcBef>
              <a:spcAft>
                <a:spcPct val="0"/>
              </a:spcAft>
              <a:defRPr sz="2400" b="1">
                <a:solidFill>
                  <a:schemeClr val="tx1"/>
                </a:solidFill>
                <a:latin typeface="Arial" pitchFamily="34" charset="0"/>
                <a:cs typeface="Arial" pitchFamily="34" charset="0"/>
              </a:defRPr>
            </a:lvl8pPr>
            <a:lvl9pPr marL="1828800" algn="l" rtl="0" fontAlgn="base">
              <a:spcBef>
                <a:spcPct val="0"/>
              </a:spcBef>
              <a:spcAft>
                <a:spcPct val="0"/>
              </a:spcAft>
              <a:defRPr sz="2400" b="1">
                <a:solidFill>
                  <a:schemeClr val="tx1"/>
                </a:solidFill>
                <a:latin typeface="Arial" pitchFamily="34" charset="0"/>
                <a:cs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67" b="1" i="0" u="none" strike="noStrike" kern="1200" cap="none" spc="0" normalizeH="0" baseline="0" noProof="0" dirty="0" err="1">
                <a:ln>
                  <a:noFill/>
                </a:ln>
                <a:solidFill>
                  <a:srgbClr val="06325C"/>
                </a:solidFill>
                <a:effectLst/>
                <a:uLnTx/>
                <a:uFillTx/>
                <a:latin typeface="Arial Narrow" panose="020B0606020202030204" pitchFamily="34" charset="0"/>
                <a:ea typeface="+mj-ea"/>
                <a:cs typeface="Arial" pitchFamily="34" charset="0"/>
              </a:rPr>
              <a:t>Carsharing</a:t>
            </a:r>
            <a:r>
              <a:rPr kumimoji="0" lang="en-US" sz="2667" b="1" i="0" u="none" strike="noStrike" kern="1200" cap="none" spc="0" normalizeH="0" baseline="0" noProof="0" dirty="0">
                <a:ln>
                  <a:noFill/>
                </a:ln>
                <a:solidFill>
                  <a:srgbClr val="06325C"/>
                </a:solidFill>
                <a:effectLst/>
                <a:uLnTx/>
                <a:uFillTx/>
                <a:latin typeface="Arial Narrow" panose="020B0606020202030204" pitchFamily="34" charset="0"/>
                <a:ea typeface="+mj-ea"/>
                <a:cs typeface="Arial" pitchFamily="34" charset="0"/>
              </a:rPr>
              <a:t> Market Forecasts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srgbClr val="06325C"/>
                </a:solidFill>
                <a:effectLst/>
                <a:uLnTx/>
                <a:uFillTx/>
                <a:latin typeface="Arial Narrow" panose="020B0606020202030204" pitchFamily="34" charset="0"/>
                <a:ea typeface="+mj-ea"/>
                <a:cs typeface="Arial" pitchFamily="34" charset="0"/>
              </a:rPr>
              <a:t>Industry expected to grow from 9mn  members in 2016 to over 36mn members by 2025</a:t>
            </a:r>
          </a:p>
        </p:txBody>
      </p:sp>
      <p:sp>
        <p:nvSpPr>
          <p:cNvPr id="41" name="Text Box 14"/>
          <p:cNvSpPr txBox="1">
            <a:spLocks noChangeArrowheads="1"/>
          </p:cNvSpPr>
          <p:nvPr/>
        </p:nvSpPr>
        <p:spPr bwMode="auto">
          <a:xfrm>
            <a:off x="5977195" y="6222459"/>
            <a:ext cx="5689600" cy="164212"/>
          </a:xfrm>
          <a:prstGeom prst="rect">
            <a:avLst/>
          </a:prstGeom>
          <a:noFill/>
          <a:ln w="6350">
            <a:noFill/>
            <a:miter lim="800000"/>
            <a:headEnd/>
            <a:tailEnd/>
          </a:ln>
        </p:spPr>
        <p:txBody>
          <a:bodyPr wrap="square" lIns="0" tIns="0" rIns="0" bIns="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067" b="0" i="0" u="none" strike="noStrike" kern="0" cap="none" spc="0" normalizeH="0" baseline="0" noProof="0" dirty="0">
                <a:ln>
                  <a:noFill/>
                </a:ln>
                <a:solidFill>
                  <a:srgbClr val="06325C"/>
                </a:solidFill>
                <a:effectLst/>
                <a:uLnTx/>
                <a:uFillTx/>
                <a:latin typeface="Arial" pitchFamily="34" charset="0"/>
                <a:ea typeface="宋体" panose="02010600030101010101" pitchFamily="2" charset="-122"/>
                <a:cs typeface="Arial" pitchFamily="34" charset="0"/>
              </a:rPr>
              <a:t>Note: All figures are rounded. The base year is 2015. Source: Frost &amp; Sullivan </a:t>
            </a:r>
          </a:p>
        </p:txBody>
      </p:sp>
      <p:sp>
        <p:nvSpPr>
          <p:cNvPr id="3" name="Rectangle 2"/>
          <p:cNvSpPr/>
          <p:nvPr/>
        </p:nvSpPr>
        <p:spPr>
          <a:xfrm>
            <a:off x="495830" y="1149589"/>
            <a:ext cx="11200341" cy="531223"/>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Carsharing</a:t>
            </a: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Market: Members and Vehicles, Global, 2016 and 2025 </a:t>
            </a:r>
          </a:p>
        </p:txBody>
      </p:sp>
      <p:graphicFrame>
        <p:nvGraphicFramePr>
          <p:cNvPr id="8" name="Chart 7"/>
          <p:cNvGraphicFramePr/>
          <p:nvPr>
            <p:extLst/>
          </p:nvPr>
        </p:nvGraphicFramePr>
        <p:xfrm>
          <a:off x="493184" y="3053315"/>
          <a:ext cx="4129616" cy="32766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0" name="Chart 9"/>
          <p:cNvGraphicFramePr/>
          <p:nvPr>
            <p:extLst/>
          </p:nvPr>
        </p:nvGraphicFramePr>
        <p:xfrm>
          <a:off x="7924800" y="2392297"/>
          <a:ext cx="4775200" cy="3815515"/>
        </p:xfrm>
        <a:graphic>
          <a:graphicData uri="http://schemas.openxmlformats.org/drawingml/2006/chart">
            <c:chart xmlns:c="http://schemas.openxmlformats.org/drawingml/2006/chart" xmlns:r="http://schemas.openxmlformats.org/officeDocument/2006/relationships" r:id="rId8"/>
          </a:graphicData>
        </a:graphic>
      </p:graphicFrame>
      <p:grpSp>
        <p:nvGrpSpPr>
          <p:cNvPr id="29" name="Group 28"/>
          <p:cNvGrpSpPr/>
          <p:nvPr/>
        </p:nvGrpSpPr>
        <p:grpSpPr>
          <a:xfrm>
            <a:off x="3048800" y="2785567"/>
            <a:ext cx="912800" cy="346792"/>
            <a:chOff x="2286600" y="1834595"/>
            <a:chExt cx="684600" cy="260094"/>
          </a:xfrm>
        </p:grpSpPr>
        <p:sp>
          <p:nvSpPr>
            <p:cNvPr id="24" name="Round Diagonal Corner Rectangle 23"/>
            <p:cNvSpPr/>
            <p:nvPr/>
          </p:nvSpPr>
          <p:spPr>
            <a:xfrm>
              <a:off x="2286600" y="1834595"/>
              <a:ext cx="684600" cy="260094"/>
            </a:xfrm>
            <a:prstGeom prst="round2DiagRect">
              <a:avLst/>
            </a:prstGeom>
            <a:solidFill>
              <a:srgbClr val="00548E"/>
            </a:solidFill>
            <a:ln w="9525" algn="ctr">
              <a:noFill/>
              <a:prstDash val="solid"/>
              <a:round/>
              <a:headEnd type="oval" w="med" len="med"/>
              <a:tailEnd type="triangle" w="med" len="me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12" name="TextBox 11"/>
            <p:cNvSpPr txBox="1"/>
            <p:nvPr/>
          </p:nvSpPr>
          <p:spPr>
            <a:xfrm>
              <a:off x="2299063" y="1872309"/>
              <a:ext cx="65967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9 </a:t>
              </a:r>
              <a:r>
                <a:rPr kumimoji="0" lang="en-US" sz="16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mn</a:t>
              </a:r>
              <a:endPar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grpSp>
      <p:grpSp>
        <p:nvGrpSpPr>
          <p:cNvPr id="25" name="Group 24"/>
          <p:cNvGrpSpPr/>
          <p:nvPr/>
        </p:nvGrpSpPr>
        <p:grpSpPr>
          <a:xfrm>
            <a:off x="9249201" y="2167297"/>
            <a:ext cx="912800" cy="346792"/>
            <a:chOff x="6862501" y="1370656"/>
            <a:chExt cx="684600" cy="260094"/>
          </a:xfrm>
        </p:grpSpPr>
        <p:sp>
          <p:nvSpPr>
            <p:cNvPr id="27" name="Round Diagonal Corner Rectangle 26"/>
            <p:cNvSpPr/>
            <p:nvPr/>
          </p:nvSpPr>
          <p:spPr>
            <a:xfrm>
              <a:off x="6862501" y="1370656"/>
              <a:ext cx="684600" cy="260094"/>
            </a:xfrm>
            <a:prstGeom prst="round2DiagRect">
              <a:avLst/>
            </a:prstGeom>
            <a:solidFill>
              <a:srgbClr val="00548E"/>
            </a:solidFill>
            <a:ln w="9525" algn="ctr">
              <a:noFill/>
              <a:prstDash val="solid"/>
              <a:round/>
              <a:headEnd type="oval" w="med" len="med"/>
              <a:tailEnd type="triangle" w="med" len="me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pitchFamily="34" charset="0"/>
                <a:ea typeface="+mn-ea"/>
                <a:cs typeface="Arial" pitchFamily="34" charset="0"/>
              </a:endParaRPr>
            </a:p>
          </p:txBody>
        </p:sp>
        <p:sp>
          <p:nvSpPr>
            <p:cNvPr id="13" name="TextBox 12"/>
            <p:cNvSpPr txBox="1"/>
            <p:nvPr/>
          </p:nvSpPr>
          <p:spPr>
            <a:xfrm>
              <a:off x="6884126" y="1408370"/>
              <a:ext cx="64135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36 </a:t>
              </a:r>
              <a:r>
                <a:rPr kumimoji="0" lang="en-US" sz="16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mn</a:t>
              </a:r>
              <a:endPar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grpSp>
      <p:sp>
        <p:nvSpPr>
          <p:cNvPr id="20" name="TextBox 19"/>
          <p:cNvSpPr txBox="1"/>
          <p:nvPr/>
        </p:nvSpPr>
        <p:spPr>
          <a:xfrm>
            <a:off x="1155187" y="1811273"/>
            <a:ext cx="2249229"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6325C"/>
                </a:solidFill>
                <a:effectLst/>
                <a:uLnTx/>
                <a:uFillTx/>
                <a:latin typeface="Arial" pitchFamily="34" charset="0"/>
                <a:ea typeface="+mn-ea"/>
                <a:cs typeface="Arial" pitchFamily="34" charset="0"/>
              </a:rPr>
              <a:t>2016 Global Members</a:t>
            </a:r>
          </a:p>
        </p:txBody>
      </p:sp>
      <p:sp>
        <p:nvSpPr>
          <p:cNvPr id="21" name="TextBox 20"/>
          <p:cNvSpPr txBox="1"/>
          <p:nvPr/>
        </p:nvSpPr>
        <p:spPr>
          <a:xfrm>
            <a:off x="8859687" y="1811273"/>
            <a:ext cx="2133600"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6325C"/>
                </a:solidFill>
                <a:effectLst/>
                <a:uLnTx/>
                <a:uFillTx/>
                <a:latin typeface="Arial" pitchFamily="34" charset="0"/>
                <a:ea typeface="+mn-ea"/>
                <a:cs typeface="Arial" pitchFamily="34" charset="0"/>
              </a:rPr>
              <a:t>2025 Global Members</a:t>
            </a:r>
          </a:p>
        </p:txBody>
      </p:sp>
      <p:grpSp>
        <p:nvGrpSpPr>
          <p:cNvPr id="32" name="Group 31"/>
          <p:cNvGrpSpPr/>
          <p:nvPr/>
        </p:nvGrpSpPr>
        <p:grpSpPr>
          <a:xfrm>
            <a:off x="3953933" y="1762900"/>
            <a:ext cx="4267200" cy="5060787"/>
            <a:chOff x="2819400" y="2441434"/>
            <a:chExt cx="3200400" cy="2162659"/>
          </a:xfrm>
        </p:grpSpPr>
        <p:graphicFrame>
          <p:nvGraphicFramePr>
            <p:cNvPr id="9" name="Chart 8"/>
            <p:cNvGraphicFramePr/>
            <p:nvPr>
              <p:extLst/>
            </p:nvPr>
          </p:nvGraphicFramePr>
          <p:xfrm>
            <a:off x="2819400" y="2851493"/>
            <a:ext cx="3200400" cy="1752600"/>
          </p:xfrm>
          <a:graphic>
            <a:graphicData uri="http://schemas.openxmlformats.org/drawingml/2006/chart">
              <c:chart xmlns:c="http://schemas.openxmlformats.org/drawingml/2006/chart" xmlns:r="http://schemas.openxmlformats.org/officeDocument/2006/relationships" r:id="rId9"/>
            </a:graphicData>
          </a:graphic>
        </p:graphicFrame>
        <p:sp>
          <p:nvSpPr>
            <p:cNvPr id="22" name="TextBox 21"/>
            <p:cNvSpPr txBox="1"/>
            <p:nvPr/>
          </p:nvSpPr>
          <p:spPr>
            <a:xfrm>
              <a:off x="3160878" y="2441434"/>
              <a:ext cx="2514600" cy="25330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6325C"/>
                  </a:solidFill>
                  <a:effectLst/>
                  <a:uLnTx/>
                  <a:uFillTx/>
                  <a:latin typeface="Arial" pitchFamily="34" charset="0"/>
                  <a:ea typeface="+mn-ea"/>
                  <a:cs typeface="Arial" pitchFamily="34" charset="0"/>
                </a:rPr>
                <a:t>Carsharing Market: Number of Vehicles, Global, 2016 and 2025</a:t>
              </a:r>
            </a:p>
          </p:txBody>
        </p:sp>
      </p:grpSp>
      <p:sp>
        <p:nvSpPr>
          <p:cNvPr id="28" name="Rectangle 27"/>
          <p:cNvSpPr/>
          <p:nvPr/>
        </p:nvSpPr>
        <p:spPr>
          <a:xfrm>
            <a:off x="3065417" y="4155026"/>
            <a:ext cx="852212" cy="79797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4264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533D5-002D-4865-AFD2-CCD8FD73BF7E}"/>
              </a:ext>
            </a:extLst>
          </p:cNvPr>
          <p:cNvSpPr>
            <a:spLocks noGrp="1"/>
          </p:cNvSpPr>
          <p:nvPr>
            <p:ph type="title"/>
          </p:nvPr>
        </p:nvSpPr>
        <p:spPr>
          <a:xfrm>
            <a:off x="179776" y="216963"/>
            <a:ext cx="11490036" cy="1325563"/>
          </a:xfrm>
        </p:spPr>
        <p:txBody>
          <a:bodyPr>
            <a:normAutofit/>
          </a:bodyPr>
          <a:lstStyle/>
          <a:p>
            <a:pPr algn="ctr"/>
            <a:r>
              <a:rPr lang="en-US" sz="3600" b="1" dirty="0">
                <a:solidFill>
                  <a:srgbClr val="00548E"/>
                </a:solidFill>
                <a:latin typeface="Arial Narrow" panose="020B0606020202030204" pitchFamily="34" charset="0"/>
                <a:cs typeface="Segoe UI Light" panose="020B0502040204020203" pitchFamily="34" charset="0"/>
              </a:rPr>
              <a:t>CONNVEX</a:t>
            </a:r>
            <a:r>
              <a:rPr lang="en-US" sz="3600" dirty="0">
                <a:solidFill>
                  <a:srgbClr val="00548E"/>
                </a:solidFill>
                <a:latin typeface="Arial Narrow" panose="020B0606020202030204" pitchFamily="34" charset="0"/>
                <a:cs typeface="Segoe UI Light" panose="020B0502040204020203" pitchFamily="34" charset="0"/>
              </a:rPr>
              <a:t>: A Purpose Built Big Data Analytics Platform for Connected Vehicle Eco-System Stakeholders </a:t>
            </a:r>
            <a:endParaRPr lang="en-CA" sz="3600" dirty="0">
              <a:solidFill>
                <a:srgbClr val="00548E"/>
              </a:solidFill>
              <a:latin typeface="Arial Narrow" panose="020B0606020202030204"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1BEA2B1E-DA69-47E7-8493-BECC2B739C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4819" y="1002294"/>
            <a:ext cx="10410144" cy="5855706"/>
          </a:xfrm>
          <a:prstGeom prst="rect">
            <a:avLst/>
          </a:prstGeom>
        </p:spPr>
      </p:pic>
    </p:spTree>
    <p:extLst>
      <p:ext uri="{BB962C8B-B14F-4D97-AF65-F5344CB8AC3E}">
        <p14:creationId xmlns:p14="http://schemas.microsoft.com/office/powerpoint/2010/main" val="481475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0839CC-73EC-49D3-9C38-5BA2898CAAAD}"/>
              </a:ext>
            </a:extLst>
          </p:cNvPr>
          <p:cNvSpPr/>
          <p:nvPr/>
        </p:nvSpPr>
        <p:spPr>
          <a:xfrm>
            <a:off x="0" y="0"/>
            <a:ext cx="12192000" cy="7824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4F4DDDEA-D1FD-4C33-90CF-837E6D3A8B2A}"/>
              </a:ext>
            </a:extLst>
          </p:cNvPr>
          <p:cNvSpPr>
            <a:spLocks noGrp="1"/>
          </p:cNvSpPr>
          <p:nvPr>
            <p:ph type="title"/>
          </p:nvPr>
        </p:nvSpPr>
        <p:spPr>
          <a:xfrm>
            <a:off x="451695" y="-275892"/>
            <a:ext cx="11284675" cy="1325563"/>
          </a:xfrm>
        </p:spPr>
        <p:txBody>
          <a:bodyPr>
            <a:normAutofit/>
          </a:bodyPr>
          <a:lstStyle/>
          <a:p>
            <a:r>
              <a:rPr lang="en-US" sz="2400" dirty="0">
                <a:solidFill>
                  <a:schemeClr val="bg1"/>
                </a:solidFill>
                <a:latin typeface="Arial" panose="020B0604020202020204" pitchFamily="34" charset="0"/>
                <a:cs typeface="Arial" panose="020B0604020202020204" pitchFamily="34" charset="0"/>
              </a:rPr>
              <a:t>CONNVEX ™ Is Gaining Momentum: Get Ready</a:t>
            </a:r>
          </a:p>
        </p:txBody>
      </p:sp>
      <p:pic>
        <p:nvPicPr>
          <p:cNvPr id="8" name="Picture 7">
            <a:extLst>
              <a:ext uri="{FF2B5EF4-FFF2-40B4-BE49-F238E27FC236}">
                <a16:creationId xmlns:a16="http://schemas.microsoft.com/office/drawing/2014/main" id="{55518BC4-390C-4EA2-8A4D-FCFE9E9E4C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19948" y="6336324"/>
            <a:ext cx="1554480" cy="406756"/>
          </a:xfrm>
          <a:prstGeom prst="rect">
            <a:avLst/>
          </a:prstGeom>
        </p:spPr>
      </p:pic>
      <p:pic>
        <p:nvPicPr>
          <p:cNvPr id="2" name="A Day in the Life of Toronto">
            <a:hlinkClick r:id="" action="ppaction://media"/>
            <a:extLst>
              <a:ext uri="{FF2B5EF4-FFF2-40B4-BE49-F238E27FC236}">
                <a16:creationId xmlns:a16="http://schemas.microsoft.com/office/drawing/2014/main" id="{651A2D7B-45F4-45B0-9A1E-8CDF8371FEA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935" y="782424"/>
            <a:ext cx="5867407" cy="5448693"/>
          </a:xfrm>
          <a:prstGeom prst="rect">
            <a:avLst/>
          </a:prstGeom>
        </p:spPr>
      </p:pic>
      <p:pic>
        <p:nvPicPr>
          <p:cNvPr id="9" name="Daily Harsh Braking Events">
            <a:hlinkClick r:id="" action="ppaction://media"/>
            <a:extLst>
              <a:ext uri="{FF2B5EF4-FFF2-40B4-BE49-F238E27FC236}">
                <a16:creationId xmlns:a16="http://schemas.microsoft.com/office/drawing/2014/main" id="{60FD1CDC-8834-4B04-9262-1C494C85262B}"/>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863472" y="782425"/>
            <a:ext cx="6332463" cy="5448693"/>
          </a:xfrm>
          <a:prstGeom prst="rect">
            <a:avLst/>
          </a:prstGeom>
        </p:spPr>
      </p:pic>
    </p:spTree>
    <p:extLst>
      <p:ext uri="{BB962C8B-B14F-4D97-AF65-F5344CB8AC3E}">
        <p14:creationId xmlns:p14="http://schemas.microsoft.com/office/powerpoint/2010/main" val="16549821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video>
              <p:cMediaNode vol="80000">
                <p:cTn id="13" fill="hold" display="0">
                  <p:stCondLst>
                    <p:cond delay="indefinite"/>
                  </p:stCondLst>
                </p:cTn>
                <p:tgtEl>
                  <p:spTgt spid="9"/>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4B9C868F-7623-44D0-8CAA-A5621456D589}"/>
              </a:ext>
            </a:extLst>
          </p:cNvPr>
          <p:cNvSpPr txBox="1">
            <a:spLocks/>
          </p:cNvSpPr>
          <p:nvPr/>
        </p:nvSpPr>
        <p:spPr>
          <a:xfrm>
            <a:off x="206311" y="478246"/>
            <a:ext cx="11316749"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548E"/>
                </a:solidFill>
                <a:effectLst/>
                <a:uLnTx/>
                <a:uFillTx/>
                <a:latin typeface="Arial Narrow" panose="020B0606020202030204" pitchFamily="34" charset="0"/>
                <a:ea typeface="+mj-ea"/>
                <a:cs typeface="Segoe UI Light" panose="020B0502040204020203" pitchFamily="34" charset="0"/>
              </a:rPr>
              <a:t>The Real Change CONNVEX is Enabling</a:t>
            </a:r>
          </a:p>
        </p:txBody>
      </p:sp>
      <p:sp>
        <p:nvSpPr>
          <p:cNvPr id="16" name="Arrow: Right 15">
            <a:extLst>
              <a:ext uri="{FF2B5EF4-FFF2-40B4-BE49-F238E27FC236}">
                <a16:creationId xmlns:a16="http://schemas.microsoft.com/office/drawing/2014/main" id="{1970483C-7E7D-4EAA-AD07-9A8ADD5C922F}"/>
              </a:ext>
            </a:extLst>
          </p:cNvPr>
          <p:cNvSpPr/>
          <p:nvPr/>
        </p:nvSpPr>
        <p:spPr>
          <a:xfrm>
            <a:off x="5864686" y="2364508"/>
            <a:ext cx="5996316" cy="3445164"/>
          </a:xfrm>
          <a:prstGeom prst="rightArrow">
            <a:avLst>
              <a:gd name="adj1" fmla="val 63402"/>
              <a:gd name="adj2" fmla="val 50000"/>
            </a:avLst>
          </a:prstGeom>
          <a:blipFill>
            <a:blip r:embed="rId2"/>
            <a:stretch>
              <a:fillRect/>
            </a:stretch>
          </a:blipFill>
          <a:ln w="762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Arrow: Right 14">
            <a:extLst>
              <a:ext uri="{FF2B5EF4-FFF2-40B4-BE49-F238E27FC236}">
                <a16:creationId xmlns:a16="http://schemas.microsoft.com/office/drawing/2014/main" id="{8A9605A2-C5F1-4A16-B158-ED7A548B8011}"/>
              </a:ext>
            </a:extLst>
          </p:cNvPr>
          <p:cNvSpPr/>
          <p:nvPr/>
        </p:nvSpPr>
        <p:spPr>
          <a:xfrm>
            <a:off x="3251200" y="2364508"/>
            <a:ext cx="5170142" cy="3445164"/>
          </a:xfrm>
          <a:prstGeom prst="rightArrow">
            <a:avLst>
              <a:gd name="adj1" fmla="val 63402"/>
              <a:gd name="adj2" fmla="val 50000"/>
            </a:avLst>
          </a:prstGeom>
          <a:blipFill>
            <a:blip r:embed="rId3"/>
            <a:stretch>
              <a:fillRect/>
            </a:stretch>
          </a:blipFill>
          <a:ln w="762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Arrow: Right 4">
            <a:extLst>
              <a:ext uri="{FF2B5EF4-FFF2-40B4-BE49-F238E27FC236}">
                <a16:creationId xmlns:a16="http://schemas.microsoft.com/office/drawing/2014/main" id="{CA4F241B-90BF-4895-9B50-5ECC6AC8DCF0}"/>
              </a:ext>
            </a:extLst>
          </p:cNvPr>
          <p:cNvSpPr/>
          <p:nvPr/>
        </p:nvSpPr>
        <p:spPr>
          <a:xfrm>
            <a:off x="469783" y="2364508"/>
            <a:ext cx="4511900" cy="3445164"/>
          </a:xfrm>
          <a:prstGeom prst="rightArrow">
            <a:avLst>
              <a:gd name="adj1" fmla="val 63402"/>
              <a:gd name="adj2" fmla="val 50000"/>
            </a:avLst>
          </a:prstGeom>
          <a:blipFill>
            <a:blip r:embed="rId4"/>
            <a:stretch>
              <a:fillRect/>
            </a:stretch>
          </a:blipFill>
          <a:ln w="762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C584CB9-96A5-4252-ACE1-2B5498B9E13E}"/>
              </a:ext>
            </a:extLst>
          </p:cNvPr>
          <p:cNvSpPr txBox="1"/>
          <p:nvPr/>
        </p:nvSpPr>
        <p:spPr>
          <a:xfrm>
            <a:off x="442669" y="5224897"/>
            <a:ext cx="169507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Segoe UI Light" panose="020B0502040204020203" pitchFamily="34" charset="0"/>
              </a:rPr>
              <a:t>Owning Assets</a:t>
            </a:r>
            <a:endParaRPr kumimoji="0" lang="en-CA"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Segoe UI Light" panose="020B0502040204020203" pitchFamily="34" charset="0"/>
            </a:endParaRPr>
          </a:p>
        </p:txBody>
      </p:sp>
      <p:sp>
        <p:nvSpPr>
          <p:cNvPr id="19" name="TextBox 18">
            <a:extLst>
              <a:ext uri="{FF2B5EF4-FFF2-40B4-BE49-F238E27FC236}">
                <a16:creationId xmlns:a16="http://schemas.microsoft.com/office/drawing/2014/main" id="{8B6739E4-25D8-4954-BAF9-51968CDA1FF9}"/>
              </a:ext>
            </a:extLst>
          </p:cNvPr>
          <p:cNvSpPr txBox="1"/>
          <p:nvPr/>
        </p:nvSpPr>
        <p:spPr>
          <a:xfrm>
            <a:off x="3883214" y="5224897"/>
            <a:ext cx="230832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Segoe UI Light" panose="020B0502040204020203" pitchFamily="34" charset="0"/>
              </a:rPr>
              <a:t>Owning Transactions</a:t>
            </a:r>
            <a:endParaRPr kumimoji="0" lang="en-CA"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Segoe UI Light" panose="020B0502040204020203" pitchFamily="34" charset="0"/>
            </a:endParaRPr>
          </a:p>
        </p:txBody>
      </p:sp>
      <p:sp>
        <p:nvSpPr>
          <p:cNvPr id="20" name="TextBox 19">
            <a:extLst>
              <a:ext uri="{FF2B5EF4-FFF2-40B4-BE49-F238E27FC236}">
                <a16:creationId xmlns:a16="http://schemas.microsoft.com/office/drawing/2014/main" id="{FBA57DF6-883A-4FC8-963C-521704062419}"/>
              </a:ext>
            </a:extLst>
          </p:cNvPr>
          <p:cNvSpPr txBox="1"/>
          <p:nvPr/>
        </p:nvSpPr>
        <p:spPr>
          <a:xfrm>
            <a:off x="7471541" y="5224897"/>
            <a:ext cx="220284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Segoe UI Light" panose="020B0502040204020203" pitchFamily="34" charset="0"/>
              </a:rPr>
              <a:t>Owning Interactions</a:t>
            </a:r>
            <a:endParaRPr kumimoji="0" lang="en-CA"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Segoe UI Light" panose="020B0502040204020203" pitchFamily="34" charset="0"/>
            </a:endParaRPr>
          </a:p>
        </p:txBody>
      </p:sp>
    </p:spTree>
    <p:extLst>
      <p:ext uri="{BB962C8B-B14F-4D97-AF65-F5344CB8AC3E}">
        <p14:creationId xmlns:p14="http://schemas.microsoft.com/office/powerpoint/2010/main" val="394697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fltVal val="0"/>
                                          </p:val>
                                        </p:tav>
                                        <p:tav tm="100000">
                                          <p:val>
                                            <p:strVal val="#ppt_w"/>
                                          </p:val>
                                        </p:tav>
                                      </p:tavLst>
                                    </p:anim>
                                    <p:anim calcmode="lin" valueType="num">
                                      <p:cBhvr>
                                        <p:cTn id="26" dur="1000" fill="hold"/>
                                        <p:tgtEl>
                                          <p:spTgt spid="16"/>
                                        </p:tgtEl>
                                        <p:attrNameLst>
                                          <p:attrName>ppt_h</p:attrName>
                                        </p:attrNameLst>
                                      </p:cBhvr>
                                      <p:tavLst>
                                        <p:tav tm="0">
                                          <p:val>
                                            <p:fltVal val="0"/>
                                          </p:val>
                                        </p:tav>
                                        <p:tav tm="100000">
                                          <p:val>
                                            <p:strVal val="#ppt_h"/>
                                          </p:val>
                                        </p:tav>
                                      </p:tavLst>
                                    </p:anim>
                                    <p:anim calcmode="lin" valueType="num">
                                      <p:cBhvr>
                                        <p:cTn id="27" dur="1000" fill="hold"/>
                                        <p:tgtEl>
                                          <p:spTgt spid="16"/>
                                        </p:tgtEl>
                                        <p:attrNameLst>
                                          <p:attrName>style.rotation</p:attrName>
                                        </p:attrNameLst>
                                      </p:cBhvr>
                                      <p:tavLst>
                                        <p:tav tm="0">
                                          <p:val>
                                            <p:fltVal val="90"/>
                                          </p:val>
                                        </p:tav>
                                        <p:tav tm="100000">
                                          <p:val>
                                            <p:fltVal val="0"/>
                                          </p:val>
                                        </p:tav>
                                      </p:tavLst>
                                    </p:anim>
                                    <p:animEffect transition="in" filter="fade">
                                      <p:cBhvr>
                                        <p:cTn id="28" dur="1000"/>
                                        <p:tgtEl>
                                          <p:spTgt spid="16"/>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ppt_w</p:attrName>
                                        </p:attrNameLst>
                                      </p:cBhvr>
                                      <p:tavLst>
                                        <p:tav tm="0">
                                          <p:val>
                                            <p:fltVal val="0"/>
                                          </p:val>
                                        </p:tav>
                                        <p:tav tm="100000">
                                          <p:val>
                                            <p:strVal val="#ppt_w"/>
                                          </p:val>
                                        </p:tav>
                                      </p:tavLst>
                                    </p:anim>
                                    <p:anim calcmode="lin" valueType="num">
                                      <p:cBhvr>
                                        <p:cTn id="32" dur="1000" fill="hold"/>
                                        <p:tgtEl>
                                          <p:spTgt spid="20"/>
                                        </p:tgtEl>
                                        <p:attrNameLst>
                                          <p:attrName>ppt_h</p:attrName>
                                        </p:attrNameLst>
                                      </p:cBhvr>
                                      <p:tavLst>
                                        <p:tav tm="0">
                                          <p:val>
                                            <p:fltVal val="0"/>
                                          </p:val>
                                        </p:tav>
                                        <p:tav tm="100000">
                                          <p:val>
                                            <p:strVal val="#ppt_h"/>
                                          </p:val>
                                        </p:tav>
                                      </p:tavLst>
                                    </p:anim>
                                    <p:anim calcmode="lin" valueType="num">
                                      <p:cBhvr>
                                        <p:cTn id="33" dur="1000" fill="hold"/>
                                        <p:tgtEl>
                                          <p:spTgt spid="20"/>
                                        </p:tgtEl>
                                        <p:attrNameLst>
                                          <p:attrName>style.rotation</p:attrName>
                                        </p:attrNameLst>
                                      </p:cBhvr>
                                      <p:tavLst>
                                        <p:tav tm="0">
                                          <p:val>
                                            <p:fltVal val="90"/>
                                          </p:val>
                                        </p:tav>
                                        <p:tav tm="100000">
                                          <p:val>
                                            <p:fltVal val="0"/>
                                          </p:val>
                                        </p:tav>
                                      </p:tavLst>
                                    </p:anim>
                                    <p:animEffect transition="in" filter="fade">
                                      <p:cBhvr>
                                        <p:cTn id="3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5" grpId="0" animBg="1"/>
      <p:bldP spid="7"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8A805-A460-43FF-A2B1-BE5938793D76}"/>
              </a:ext>
            </a:extLst>
          </p:cNvPr>
          <p:cNvSpPr txBox="1">
            <a:spLocks/>
          </p:cNvSpPr>
          <p:nvPr/>
        </p:nvSpPr>
        <p:spPr bwMode="auto">
          <a:xfrm>
            <a:off x="454241" y="34313"/>
            <a:ext cx="11184095" cy="79216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400" b="1" kern="1200">
                <a:solidFill>
                  <a:srgbClr val="17426B"/>
                </a:solidFill>
                <a:latin typeface="Arial" pitchFamily="34" charset="0"/>
                <a:ea typeface="+mj-ea"/>
                <a:cs typeface="Arial" pitchFamily="34" charset="0"/>
              </a:defRPr>
            </a:lvl1pPr>
            <a:lvl2pPr algn="l" rtl="0" eaLnBrk="0" fontAlgn="base" hangingPunct="0">
              <a:spcBef>
                <a:spcPct val="0"/>
              </a:spcBef>
              <a:spcAft>
                <a:spcPct val="0"/>
              </a:spcAft>
              <a:defRPr sz="2400" b="1">
                <a:solidFill>
                  <a:schemeClr val="tx1"/>
                </a:solidFill>
                <a:latin typeface="Arial" pitchFamily="34" charset="0"/>
                <a:cs typeface="Arial" pitchFamily="34" charset="0"/>
              </a:defRPr>
            </a:lvl2pPr>
            <a:lvl3pPr algn="l" rtl="0" eaLnBrk="0" fontAlgn="base" hangingPunct="0">
              <a:spcBef>
                <a:spcPct val="0"/>
              </a:spcBef>
              <a:spcAft>
                <a:spcPct val="0"/>
              </a:spcAft>
              <a:defRPr sz="2400" b="1">
                <a:solidFill>
                  <a:schemeClr val="tx1"/>
                </a:solidFill>
                <a:latin typeface="Arial" pitchFamily="34" charset="0"/>
                <a:cs typeface="Arial" pitchFamily="34" charset="0"/>
              </a:defRPr>
            </a:lvl3pPr>
            <a:lvl4pPr algn="l" rtl="0" eaLnBrk="0" fontAlgn="base" hangingPunct="0">
              <a:spcBef>
                <a:spcPct val="0"/>
              </a:spcBef>
              <a:spcAft>
                <a:spcPct val="0"/>
              </a:spcAft>
              <a:defRPr sz="2400" b="1">
                <a:solidFill>
                  <a:schemeClr val="tx1"/>
                </a:solidFill>
                <a:latin typeface="Arial" pitchFamily="34" charset="0"/>
                <a:cs typeface="Arial" pitchFamily="34" charset="0"/>
              </a:defRPr>
            </a:lvl4pPr>
            <a:lvl5pPr algn="l" rtl="0" eaLnBrk="0" fontAlgn="base" hangingPunct="0">
              <a:spcBef>
                <a:spcPct val="0"/>
              </a:spcBef>
              <a:spcAft>
                <a:spcPct val="0"/>
              </a:spcAft>
              <a:defRPr sz="2400" b="1">
                <a:solidFill>
                  <a:schemeClr val="tx1"/>
                </a:solidFill>
                <a:latin typeface="Arial" pitchFamily="34" charset="0"/>
                <a:cs typeface="Arial" pitchFamily="34" charset="0"/>
              </a:defRPr>
            </a:lvl5pPr>
            <a:lvl6pPr marL="457200" algn="l" rtl="0" fontAlgn="base">
              <a:spcBef>
                <a:spcPct val="0"/>
              </a:spcBef>
              <a:spcAft>
                <a:spcPct val="0"/>
              </a:spcAft>
              <a:defRPr sz="2400" b="1">
                <a:solidFill>
                  <a:schemeClr val="tx1"/>
                </a:solidFill>
                <a:latin typeface="Arial" pitchFamily="34" charset="0"/>
                <a:cs typeface="Arial" pitchFamily="34" charset="0"/>
              </a:defRPr>
            </a:lvl6pPr>
            <a:lvl7pPr marL="914400" algn="l" rtl="0" fontAlgn="base">
              <a:spcBef>
                <a:spcPct val="0"/>
              </a:spcBef>
              <a:spcAft>
                <a:spcPct val="0"/>
              </a:spcAft>
              <a:defRPr sz="2400" b="1">
                <a:solidFill>
                  <a:schemeClr val="tx1"/>
                </a:solidFill>
                <a:latin typeface="Arial" pitchFamily="34" charset="0"/>
                <a:cs typeface="Arial" pitchFamily="34" charset="0"/>
              </a:defRPr>
            </a:lvl7pPr>
            <a:lvl8pPr marL="1371600" algn="l" rtl="0" fontAlgn="base">
              <a:spcBef>
                <a:spcPct val="0"/>
              </a:spcBef>
              <a:spcAft>
                <a:spcPct val="0"/>
              </a:spcAft>
              <a:defRPr sz="2400" b="1">
                <a:solidFill>
                  <a:schemeClr val="tx1"/>
                </a:solidFill>
                <a:latin typeface="Arial" pitchFamily="34" charset="0"/>
                <a:cs typeface="Arial" pitchFamily="34" charset="0"/>
              </a:defRPr>
            </a:lvl8pPr>
            <a:lvl9pPr marL="1828800" algn="l" rtl="0" fontAlgn="base">
              <a:spcBef>
                <a:spcPct val="0"/>
              </a:spcBef>
              <a:spcAft>
                <a:spcPct val="0"/>
              </a:spcAft>
              <a:defRPr sz="2400" b="1">
                <a:solidFill>
                  <a:schemeClr val="tx1"/>
                </a:solidFill>
                <a:latin typeface="Arial" pitchFamily="34" charset="0"/>
                <a:cs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67" b="1" i="0" u="none" strike="noStrike" kern="1200" cap="none" spc="0" normalizeH="0" baseline="0" noProof="0" dirty="0">
                <a:ln>
                  <a:noFill/>
                </a:ln>
                <a:solidFill>
                  <a:srgbClr val="06325C"/>
                </a:solidFill>
                <a:effectLst/>
                <a:uLnTx/>
                <a:uFillTx/>
                <a:latin typeface="Arial Narrow" panose="020B0606020202030204" pitchFamily="34" charset="0"/>
                <a:ea typeface="+mj-ea"/>
                <a:cs typeface="Arial" pitchFamily="34" charset="0"/>
              </a:rPr>
              <a:t>Connecting Buildings, Infrastructure and Mobility</a:t>
            </a:r>
          </a:p>
        </p:txBody>
      </p:sp>
      <p:pic>
        <p:nvPicPr>
          <p:cNvPr id="4" name="Graphic 3">
            <a:extLst>
              <a:ext uri="{FF2B5EF4-FFF2-40B4-BE49-F238E27FC236}">
                <a16:creationId xmlns:a16="http://schemas.microsoft.com/office/drawing/2014/main" id="{4810CEEC-1CBC-4D96-83E8-20851B5BDC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96820" y="2251885"/>
            <a:ext cx="2298935" cy="2136327"/>
          </a:xfrm>
          <a:prstGeom prst="rect">
            <a:avLst/>
          </a:prstGeom>
        </p:spPr>
      </p:pic>
      <p:sp>
        <p:nvSpPr>
          <p:cNvPr id="7" name="Oval 6">
            <a:extLst>
              <a:ext uri="{FF2B5EF4-FFF2-40B4-BE49-F238E27FC236}">
                <a16:creationId xmlns:a16="http://schemas.microsoft.com/office/drawing/2014/main" id="{4BF9C6CB-C0EC-48A2-AD18-73B75DEDDDEB}"/>
              </a:ext>
            </a:extLst>
          </p:cNvPr>
          <p:cNvSpPr/>
          <p:nvPr/>
        </p:nvSpPr>
        <p:spPr>
          <a:xfrm>
            <a:off x="454241" y="1355241"/>
            <a:ext cx="736846" cy="736846"/>
          </a:xfrm>
          <a:prstGeom prst="ellipse">
            <a:avLst/>
          </a:prstGeom>
          <a:noFill/>
          <a:ln w="38100">
            <a:solidFill>
              <a:srgbClr val="005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8" name="Oval 7">
            <a:extLst>
              <a:ext uri="{FF2B5EF4-FFF2-40B4-BE49-F238E27FC236}">
                <a16:creationId xmlns:a16="http://schemas.microsoft.com/office/drawing/2014/main" id="{AB4306FA-9065-4782-A528-264FAAF83C59}"/>
              </a:ext>
            </a:extLst>
          </p:cNvPr>
          <p:cNvSpPr/>
          <p:nvPr/>
        </p:nvSpPr>
        <p:spPr>
          <a:xfrm>
            <a:off x="454241" y="2422041"/>
            <a:ext cx="736846" cy="736846"/>
          </a:xfrm>
          <a:prstGeom prst="ellipse">
            <a:avLst/>
          </a:prstGeom>
          <a:noFill/>
          <a:ln w="38100">
            <a:solidFill>
              <a:srgbClr val="005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9" name="Oval 8">
            <a:extLst>
              <a:ext uri="{FF2B5EF4-FFF2-40B4-BE49-F238E27FC236}">
                <a16:creationId xmlns:a16="http://schemas.microsoft.com/office/drawing/2014/main" id="{A2CCBBC0-72E8-4953-AB7F-1367AAFC5FAF}"/>
              </a:ext>
            </a:extLst>
          </p:cNvPr>
          <p:cNvSpPr/>
          <p:nvPr/>
        </p:nvSpPr>
        <p:spPr>
          <a:xfrm>
            <a:off x="454241" y="3488841"/>
            <a:ext cx="736846" cy="736846"/>
          </a:xfrm>
          <a:prstGeom prst="ellipse">
            <a:avLst/>
          </a:prstGeom>
          <a:noFill/>
          <a:ln w="38100">
            <a:solidFill>
              <a:srgbClr val="005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10" name="Oval 9">
            <a:extLst>
              <a:ext uri="{FF2B5EF4-FFF2-40B4-BE49-F238E27FC236}">
                <a16:creationId xmlns:a16="http://schemas.microsoft.com/office/drawing/2014/main" id="{FC8164B7-8E7A-4499-B164-06482F75376D}"/>
              </a:ext>
            </a:extLst>
          </p:cNvPr>
          <p:cNvSpPr/>
          <p:nvPr/>
        </p:nvSpPr>
        <p:spPr>
          <a:xfrm>
            <a:off x="10901488" y="1362991"/>
            <a:ext cx="736846" cy="736846"/>
          </a:xfrm>
          <a:prstGeom prst="ellipse">
            <a:avLst/>
          </a:prstGeom>
          <a:noFill/>
          <a:ln w="38100">
            <a:solidFill>
              <a:srgbClr val="005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11" name="Oval 10">
            <a:extLst>
              <a:ext uri="{FF2B5EF4-FFF2-40B4-BE49-F238E27FC236}">
                <a16:creationId xmlns:a16="http://schemas.microsoft.com/office/drawing/2014/main" id="{676624E2-CBAA-4E2F-8036-267044E28533}"/>
              </a:ext>
            </a:extLst>
          </p:cNvPr>
          <p:cNvSpPr/>
          <p:nvPr/>
        </p:nvSpPr>
        <p:spPr>
          <a:xfrm>
            <a:off x="10901488" y="2429791"/>
            <a:ext cx="736846" cy="736846"/>
          </a:xfrm>
          <a:prstGeom prst="ellipse">
            <a:avLst/>
          </a:prstGeom>
          <a:noFill/>
          <a:ln w="38100">
            <a:solidFill>
              <a:srgbClr val="005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12" name="Oval 11">
            <a:extLst>
              <a:ext uri="{FF2B5EF4-FFF2-40B4-BE49-F238E27FC236}">
                <a16:creationId xmlns:a16="http://schemas.microsoft.com/office/drawing/2014/main" id="{EFDC022F-0BB5-4F4F-8B98-C3919E733296}"/>
              </a:ext>
            </a:extLst>
          </p:cNvPr>
          <p:cNvSpPr/>
          <p:nvPr/>
        </p:nvSpPr>
        <p:spPr>
          <a:xfrm>
            <a:off x="10901488" y="3496591"/>
            <a:ext cx="736846" cy="736846"/>
          </a:xfrm>
          <a:prstGeom prst="ellipse">
            <a:avLst/>
          </a:prstGeom>
          <a:noFill/>
          <a:ln w="38100">
            <a:solidFill>
              <a:srgbClr val="005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13" name="TextBox 12">
            <a:extLst>
              <a:ext uri="{FF2B5EF4-FFF2-40B4-BE49-F238E27FC236}">
                <a16:creationId xmlns:a16="http://schemas.microsoft.com/office/drawing/2014/main" id="{BB2A31F0-2ED3-4159-8D28-ED12618A9DA3}"/>
              </a:ext>
            </a:extLst>
          </p:cNvPr>
          <p:cNvSpPr txBox="1"/>
          <p:nvPr/>
        </p:nvSpPr>
        <p:spPr>
          <a:xfrm>
            <a:off x="1317320" y="1431276"/>
            <a:ext cx="29439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48E"/>
                </a:solidFill>
                <a:effectLst/>
                <a:uLnTx/>
                <a:uFillTx/>
                <a:latin typeface="Arial Narrow" panose="020B0606020202030204" pitchFamily="34" charset="0"/>
                <a:ea typeface="+mn-ea"/>
                <a:cs typeface="+mn-cs"/>
              </a:rPr>
              <a:t>SMART PERSONNEL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Effective and efficient maintenance</a:t>
            </a:r>
          </a:p>
        </p:txBody>
      </p:sp>
      <p:sp>
        <p:nvSpPr>
          <p:cNvPr id="14" name="TextBox 13">
            <a:extLst>
              <a:ext uri="{FF2B5EF4-FFF2-40B4-BE49-F238E27FC236}">
                <a16:creationId xmlns:a16="http://schemas.microsoft.com/office/drawing/2014/main" id="{5828A802-119B-4A54-9113-50040708928E}"/>
              </a:ext>
            </a:extLst>
          </p:cNvPr>
          <p:cNvSpPr txBox="1"/>
          <p:nvPr/>
        </p:nvSpPr>
        <p:spPr>
          <a:xfrm>
            <a:off x="1317319" y="2498076"/>
            <a:ext cx="29439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48E"/>
                </a:solidFill>
                <a:effectLst/>
                <a:uLnTx/>
                <a:uFillTx/>
                <a:latin typeface="Arial Narrow" panose="020B0606020202030204" pitchFamily="34" charset="0"/>
                <a:ea typeface="+mn-ea"/>
                <a:cs typeface="+mn-cs"/>
              </a:rPr>
              <a:t>SMART ADS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Targeted advertising </a:t>
            </a:r>
          </a:p>
        </p:txBody>
      </p:sp>
      <p:sp>
        <p:nvSpPr>
          <p:cNvPr id="15" name="TextBox 14">
            <a:extLst>
              <a:ext uri="{FF2B5EF4-FFF2-40B4-BE49-F238E27FC236}">
                <a16:creationId xmlns:a16="http://schemas.microsoft.com/office/drawing/2014/main" id="{DFCB2F8E-3543-43EB-AD8A-5B1F4D9C98DB}"/>
              </a:ext>
            </a:extLst>
          </p:cNvPr>
          <p:cNvSpPr txBox="1"/>
          <p:nvPr/>
        </p:nvSpPr>
        <p:spPr>
          <a:xfrm>
            <a:off x="1317319" y="3564876"/>
            <a:ext cx="2943961"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48E"/>
                </a:solidFill>
                <a:effectLst/>
                <a:uLnTx/>
                <a:uFillTx/>
                <a:latin typeface="Arial Narrow" panose="020B0606020202030204" pitchFamily="34" charset="0"/>
                <a:ea typeface="+mn-ea"/>
                <a:cs typeface="+mn-cs"/>
              </a:rPr>
              <a:t>SMART POWER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Building generating power for the power grid</a:t>
            </a:r>
          </a:p>
        </p:txBody>
      </p:sp>
      <p:sp>
        <p:nvSpPr>
          <p:cNvPr id="16" name="TextBox 15">
            <a:extLst>
              <a:ext uri="{FF2B5EF4-FFF2-40B4-BE49-F238E27FC236}">
                <a16:creationId xmlns:a16="http://schemas.microsoft.com/office/drawing/2014/main" id="{85C08F71-620B-44CC-BD8B-C0E3E993E656}"/>
              </a:ext>
            </a:extLst>
          </p:cNvPr>
          <p:cNvSpPr txBox="1"/>
          <p:nvPr/>
        </p:nvSpPr>
        <p:spPr>
          <a:xfrm>
            <a:off x="7831295" y="1362991"/>
            <a:ext cx="2943961"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48E"/>
                </a:solidFill>
                <a:effectLst/>
                <a:uLnTx/>
                <a:uFillTx/>
                <a:latin typeface="Arial Narrow" panose="020B0606020202030204" pitchFamily="34" charset="0"/>
                <a:ea typeface="+mn-ea"/>
                <a:cs typeface="+mn-cs"/>
              </a:rPr>
              <a:t>SMART VEHICLE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Smart mobility and carsharing support</a:t>
            </a:r>
          </a:p>
        </p:txBody>
      </p:sp>
      <p:sp>
        <p:nvSpPr>
          <p:cNvPr id="17" name="TextBox 16">
            <a:extLst>
              <a:ext uri="{FF2B5EF4-FFF2-40B4-BE49-F238E27FC236}">
                <a16:creationId xmlns:a16="http://schemas.microsoft.com/office/drawing/2014/main" id="{1A421892-9876-445F-9473-C25807AEB7E0}"/>
              </a:ext>
            </a:extLst>
          </p:cNvPr>
          <p:cNvSpPr txBox="1"/>
          <p:nvPr/>
        </p:nvSpPr>
        <p:spPr>
          <a:xfrm>
            <a:off x="7831294" y="2429791"/>
            <a:ext cx="2943961" cy="80021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48E"/>
                </a:solidFill>
                <a:effectLst/>
                <a:uLnTx/>
                <a:uFillTx/>
                <a:latin typeface="Arial Narrow" panose="020B0606020202030204" pitchFamily="34" charset="0"/>
                <a:ea typeface="+mn-ea"/>
                <a:cs typeface="+mn-cs"/>
              </a:rPr>
              <a:t>SMART DELIVERIES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E-commerce support for Just-In-Time (JIT) logistics</a:t>
            </a:r>
          </a:p>
        </p:txBody>
      </p:sp>
      <p:sp>
        <p:nvSpPr>
          <p:cNvPr id="18" name="TextBox 17">
            <a:extLst>
              <a:ext uri="{FF2B5EF4-FFF2-40B4-BE49-F238E27FC236}">
                <a16:creationId xmlns:a16="http://schemas.microsoft.com/office/drawing/2014/main" id="{EBBFFC2A-272D-443C-9BC3-1ECAD1A9B04B}"/>
              </a:ext>
            </a:extLst>
          </p:cNvPr>
          <p:cNvSpPr txBox="1"/>
          <p:nvPr/>
        </p:nvSpPr>
        <p:spPr>
          <a:xfrm>
            <a:off x="7831294" y="3496591"/>
            <a:ext cx="2943961"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48E"/>
                </a:solidFill>
                <a:effectLst/>
                <a:uLnTx/>
                <a:uFillTx/>
                <a:latin typeface="Arial Narrow" panose="020B0606020202030204" pitchFamily="34" charset="0"/>
                <a:ea typeface="+mn-ea"/>
                <a:cs typeface="+mn-cs"/>
              </a:rPr>
              <a:t>SMART PARKING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Reduced land requirements</a:t>
            </a:r>
          </a:p>
        </p:txBody>
      </p:sp>
      <p:grpSp>
        <p:nvGrpSpPr>
          <p:cNvPr id="19" name="Group 18">
            <a:extLst>
              <a:ext uri="{FF2B5EF4-FFF2-40B4-BE49-F238E27FC236}">
                <a16:creationId xmlns:a16="http://schemas.microsoft.com/office/drawing/2014/main" id="{BEAAC376-C14F-429A-B68F-2A7F86209D12}"/>
              </a:ext>
            </a:extLst>
          </p:cNvPr>
          <p:cNvGrpSpPr/>
          <p:nvPr/>
        </p:nvGrpSpPr>
        <p:grpSpPr>
          <a:xfrm>
            <a:off x="11057092" y="3700950"/>
            <a:ext cx="425637" cy="328126"/>
            <a:chOff x="-2552700" y="3086101"/>
            <a:chExt cx="2551113" cy="2281238"/>
          </a:xfrm>
          <a:solidFill>
            <a:srgbClr val="00548E"/>
          </a:solidFill>
        </p:grpSpPr>
        <p:sp>
          <p:nvSpPr>
            <p:cNvPr id="20" name="Freeform 31">
              <a:extLst>
                <a:ext uri="{FF2B5EF4-FFF2-40B4-BE49-F238E27FC236}">
                  <a16:creationId xmlns:a16="http://schemas.microsoft.com/office/drawing/2014/main" id="{24499D50-C627-4DAB-85BB-A815A2FB42F0}"/>
                </a:ext>
              </a:extLst>
            </p:cNvPr>
            <p:cNvSpPr>
              <a:spLocks noEditPoints="1"/>
            </p:cNvSpPr>
            <p:nvPr/>
          </p:nvSpPr>
          <p:spPr bwMode="auto">
            <a:xfrm>
              <a:off x="-2143125" y="4013201"/>
              <a:ext cx="1730375" cy="1314450"/>
            </a:xfrm>
            <a:custGeom>
              <a:avLst/>
              <a:gdLst>
                <a:gd name="T0" fmla="*/ 2241 w 3271"/>
                <a:gd name="T1" fmla="*/ 1422 h 2485"/>
                <a:gd name="T2" fmla="*/ 2215 w 3271"/>
                <a:gd name="T3" fmla="*/ 1675 h 2485"/>
                <a:gd name="T4" fmla="*/ 2260 w 3271"/>
                <a:gd name="T5" fmla="*/ 1754 h 2485"/>
                <a:gd name="T6" fmla="*/ 2773 w 3271"/>
                <a:gd name="T7" fmla="*/ 1764 h 2485"/>
                <a:gd name="T8" fmla="*/ 2838 w 3271"/>
                <a:gd name="T9" fmla="*/ 1699 h 2485"/>
                <a:gd name="T10" fmla="*/ 2829 w 3271"/>
                <a:gd name="T11" fmla="*/ 1439 h 2485"/>
                <a:gd name="T12" fmla="*/ 2750 w 3271"/>
                <a:gd name="T13" fmla="*/ 1394 h 2485"/>
                <a:gd name="T14" fmla="*/ 467 w 3271"/>
                <a:gd name="T15" fmla="*/ 1407 h 2485"/>
                <a:gd name="T16" fmla="*/ 421 w 3271"/>
                <a:gd name="T17" fmla="*/ 1486 h 2485"/>
                <a:gd name="T18" fmla="*/ 448 w 3271"/>
                <a:gd name="T19" fmla="*/ 1740 h 2485"/>
                <a:gd name="T20" fmla="*/ 956 w 3271"/>
                <a:gd name="T21" fmla="*/ 1767 h 2485"/>
                <a:gd name="T22" fmla="*/ 1035 w 3271"/>
                <a:gd name="T23" fmla="*/ 1721 h 2485"/>
                <a:gd name="T24" fmla="*/ 1045 w 3271"/>
                <a:gd name="T25" fmla="*/ 1463 h 2485"/>
                <a:gd name="T26" fmla="*/ 981 w 3271"/>
                <a:gd name="T27" fmla="*/ 1397 h 2485"/>
                <a:gd name="T28" fmla="*/ 924 w 3271"/>
                <a:gd name="T29" fmla="*/ 154 h 2485"/>
                <a:gd name="T30" fmla="*/ 763 w 3271"/>
                <a:gd name="T31" fmla="*/ 246 h 2485"/>
                <a:gd name="T32" fmla="*/ 482 w 3271"/>
                <a:gd name="T33" fmla="*/ 892 h 2485"/>
                <a:gd name="T34" fmla="*/ 504 w 3271"/>
                <a:gd name="T35" fmla="*/ 992 h 2485"/>
                <a:gd name="T36" fmla="*/ 605 w 3271"/>
                <a:gd name="T37" fmla="*/ 1033 h 2485"/>
                <a:gd name="T38" fmla="*/ 2746 w 3271"/>
                <a:gd name="T39" fmla="*/ 1009 h 2485"/>
                <a:gd name="T40" fmla="*/ 2790 w 3271"/>
                <a:gd name="T41" fmla="*/ 922 h 2485"/>
                <a:gd name="T42" fmla="*/ 2534 w 3271"/>
                <a:gd name="T43" fmla="*/ 281 h 2485"/>
                <a:gd name="T44" fmla="*/ 2387 w 3271"/>
                <a:gd name="T45" fmla="*/ 167 h 2485"/>
                <a:gd name="T46" fmla="*/ 906 w 3271"/>
                <a:gd name="T47" fmla="*/ 0 h 2485"/>
                <a:gd name="T48" fmla="*/ 2532 w 3271"/>
                <a:gd name="T49" fmla="*/ 40 h 2485"/>
                <a:gd name="T50" fmla="*/ 2725 w 3271"/>
                <a:gd name="T51" fmla="*/ 186 h 2485"/>
                <a:gd name="T52" fmla="*/ 3034 w 3271"/>
                <a:gd name="T53" fmla="*/ 595 h 2485"/>
                <a:gd name="T54" fmla="*/ 3162 w 3271"/>
                <a:gd name="T55" fmla="*/ 601 h 2485"/>
                <a:gd name="T56" fmla="*/ 3256 w 3271"/>
                <a:gd name="T57" fmla="*/ 701 h 2485"/>
                <a:gd name="T58" fmla="*/ 3266 w 3271"/>
                <a:gd name="T59" fmla="*/ 821 h 2485"/>
                <a:gd name="T60" fmla="*/ 3187 w 3271"/>
                <a:gd name="T61" fmla="*/ 955 h 2485"/>
                <a:gd name="T62" fmla="*/ 3100 w 3271"/>
                <a:gd name="T63" fmla="*/ 1059 h 2485"/>
                <a:gd name="T64" fmla="*/ 3161 w 3271"/>
                <a:gd name="T65" fmla="*/ 1306 h 2485"/>
                <a:gd name="T66" fmla="*/ 3186 w 3271"/>
                <a:gd name="T67" fmla="*/ 1546 h 2485"/>
                <a:gd name="T68" fmla="*/ 3154 w 3271"/>
                <a:gd name="T69" fmla="*/ 2371 h 2485"/>
                <a:gd name="T70" fmla="*/ 3035 w 3271"/>
                <a:gd name="T71" fmla="*/ 2470 h 2485"/>
                <a:gd name="T72" fmla="*/ 2781 w 3271"/>
                <a:gd name="T73" fmla="*/ 2482 h 2485"/>
                <a:gd name="T74" fmla="*/ 2646 w 3271"/>
                <a:gd name="T75" fmla="*/ 2403 h 2485"/>
                <a:gd name="T76" fmla="*/ 2592 w 3271"/>
                <a:gd name="T77" fmla="*/ 2255 h 2485"/>
                <a:gd name="T78" fmla="*/ 672 w 3271"/>
                <a:gd name="T79" fmla="*/ 2296 h 2485"/>
                <a:gd name="T80" fmla="*/ 593 w 3271"/>
                <a:gd name="T81" fmla="*/ 2430 h 2485"/>
                <a:gd name="T82" fmla="*/ 446 w 3271"/>
                <a:gd name="T83" fmla="*/ 2485 h 2485"/>
                <a:gd name="T84" fmla="*/ 195 w 3271"/>
                <a:gd name="T85" fmla="*/ 2454 h 2485"/>
                <a:gd name="T86" fmla="*/ 96 w 3271"/>
                <a:gd name="T87" fmla="*/ 2334 h 2485"/>
                <a:gd name="T88" fmla="*/ 83 w 3271"/>
                <a:gd name="T89" fmla="*/ 1492 h 2485"/>
                <a:gd name="T90" fmla="*/ 119 w 3271"/>
                <a:gd name="T91" fmla="*/ 1240 h 2485"/>
                <a:gd name="T92" fmla="*/ 187 w 3271"/>
                <a:gd name="T93" fmla="*/ 1006 h 2485"/>
                <a:gd name="T94" fmla="*/ 54 w 3271"/>
                <a:gd name="T95" fmla="*/ 927 h 2485"/>
                <a:gd name="T96" fmla="*/ 0 w 3271"/>
                <a:gd name="T97" fmla="*/ 780 h 2485"/>
                <a:gd name="T98" fmla="*/ 29 w 3271"/>
                <a:gd name="T99" fmla="*/ 669 h 2485"/>
                <a:gd name="T100" fmla="*/ 140 w 3271"/>
                <a:gd name="T101" fmla="*/ 591 h 2485"/>
                <a:gd name="T102" fmla="*/ 343 w 3271"/>
                <a:gd name="T103" fmla="*/ 625 h 2485"/>
                <a:gd name="T104" fmla="*/ 583 w 3271"/>
                <a:gd name="T105" fmla="*/ 142 h 2485"/>
                <a:gd name="T106" fmla="*/ 792 w 3271"/>
                <a:gd name="T107" fmla="*/ 18 h 2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71" h="2485">
                  <a:moveTo>
                    <a:pt x="2307" y="1394"/>
                  </a:moveTo>
                  <a:lnTo>
                    <a:pt x="2282" y="1397"/>
                  </a:lnTo>
                  <a:lnTo>
                    <a:pt x="2260" y="1407"/>
                  </a:lnTo>
                  <a:lnTo>
                    <a:pt x="2241" y="1422"/>
                  </a:lnTo>
                  <a:lnTo>
                    <a:pt x="2227" y="1439"/>
                  </a:lnTo>
                  <a:lnTo>
                    <a:pt x="2218" y="1463"/>
                  </a:lnTo>
                  <a:lnTo>
                    <a:pt x="2215" y="1486"/>
                  </a:lnTo>
                  <a:lnTo>
                    <a:pt x="2215" y="1675"/>
                  </a:lnTo>
                  <a:lnTo>
                    <a:pt x="2218" y="1699"/>
                  </a:lnTo>
                  <a:lnTo>
                    <a:pt x="2227" y="1721"/>
                  </a:lnTo>
                  <a:lnTo>
                    <a:pt x="2241" y="1740"/>
                  </a:lnTo>
                  <a:lnTo>
                    <a:pt x="2260" y="1754"/>
                  </a:lnTo>
                  <a:lnTo>
                    <a:pt x="2282" y="1764"/>
                  </a:lnTo>
                  <a:lnTo>
                    <a:pt x="2307" y="1767"/>
                  </a:lnTo>
                  <a:lnTo>
                    <a:pt x="2750" y="1767"/>
                  </a:lnTo>
                  <a:lnTo>
                    <a:pt x="2773" y="1764"/>
                  </a:lnTo>
                  <a:lnTo>
                    <a:pt x="2795" y="1755"/>
                  </a:lnTo>
                  <a:lnTo>
                    <a:pt x="2814" y="1740"/>
                  </a:lnTo>
                  <a:lnTo>
                    <a:pt x="2829" y="1721"/>
                  </a:lnTo>
                  <a:lnTo>
                    <a:pt x="2838" y="1699"/>
                  </a:lnTo>
                  <a:lnTo>
                    <a:pt x="2842" y="1675"/>
                  </a:lnTo>
                  <a:lnTo>
                    <a:pt x="2842" y="1486"/>
                  </a:lnTo>
                  <a:lnTo>
                    <a:pt x="2838" y="1463"/>
                  </a:lnTo>
                  <a:lnTo>
                    <a:pt x="2829" y="1439"/>
                  </a:lnTo>
                  <a:lnTo>
                    <a:pt x="2814" y="1422"/>
                  </a:lnTo>
                  <a:lnTo>
                    <a:pt x="2795" y="1407"/>
                  </a:lnTo>
                  <a:lnTo>
                    <a:pt x="2773" y="1397"/>
                  </a:lnTo>
                  <a:lnTo>
                    <a:pt x="2750" y="1394"/>
                  </a:lnTo>
                  <a:lnTo>
                    <a:pt x="2307" y="1394"/>
                  </a:lnTo>
                  <a:close/>
                  <a:moveTo>
                    <a:pt x="513" y="1394"/>
                  </a:moveTo>
                  <a:lnTo>
                    <a:pt x="489" y="1397"/>
                  </a:lnTo>
                  <a:lnTo>
                    <a:pt x="467" y="1407"/>
                  </a:lnTo>
                  <a:lnTo>
                    <a:pt x="448" y="1422"/>
                  </a:lnTo>
                  <a:lnTo>
                    <a:pt x="434" y="1439"/>
                  </a:lnTo>
                  <a:lnTo>
                    <a:pt x="425" y="1463"/>
                  </a:lnTo>
                  <a:lnTo>
                    <a:pt x="421" y="1486"/>
                  </a:lnTo>
                  <a:lnTo>
                    <a:pt x="421" y="1675"/>
                  </a:lnTo>
                  <a:lnTo>
                    <a:pt x="425" y="1699"/>
                  </a:lnTo>
                  <a:lnTo>
                    <a:pt x="434" y="1721"/>
                  </a:lnTo>
                  <a:lnTo>
                    <a:pt x="448" y="1740"/>
                  </a:lnTo>
                  <a:lnTo>
                    <a:pt x="467" y="1754"/>
                  </a:lnTo>
                  <a:lnTo>
                    <a:pt x="489" y="1764"/>
                  </a:lnTo>
                  <a:lnTo>
                    <a:pt x="513" y="1767"/>
                  </a:lnTo>
                  <a:lnTo>
                    <a:pt x="956" y="1767"/>
                  </a:lnTo>
                  <a:lnTo>
                    <a:pt x="981" y="1764"/>
                  </a:lnTo>
                  <a:lnTo>
                    <a:pt x="1003" y="1755"/>
                  </a:lnTo>
                  <a:lnTo>
                    <a:pt x="1022" y="1740"/>
                  </a:lnTo>
                  <a:lnTo>
                    <a:pt x="1035" y="1721"/>
                  </a:lnTo>
                  <a:lnTo>
                    <a:pt x="1045" y="1699"/>
                  </a:lnTo>
                  <a:lnTo>
                    <a:pt x="1048" y="1675"/>
                  </a:lnTo>
                  <a:lnTo>
                    <a:pt x="1048" y="1486"/>
                  </a:lnTo>
                  <a:lnTo>
                    <a:pt x="1045" y="1463"/>
                  </a:lnTo>
                  <a:lnTo>
                    <a:pt x="1035" y="1439"/>
                  </a:lnTo>
                  <a:lnTo>
                    <a:pt x="1022" y="1422"/>
                  </a:lnTo>
                  <a:lnTo>
                    <a:pt x="1003" y="1407"/>
                  </a:lnTo>
                  <a:lnTo>
                    <a:pt x="981" y="1397"/>
                  </a:lnTo>
                  <a:lnTo>
                    <a:pt x="956" y="1394"/>
                  </a:lnTo>
                  <a:lnTo>
                    <a:pt x="513" y="1394"/>
                  </a:lnTo>
                  <a:close/>
                  <a:moveTo>
                    <a:pt x="968" y="150"/>
                  </a:moveTo>
                  <a:lnTo>
                    <a:pt x="924" y="154"/>
                  </a:lnTo>
                  <a:lnTo>
                    <a:pt x="880" y="167"/>
                  </a:lnTo>
                  <a:lnTo>
                    <a:pt x="837" y="188"/>
                  </a:lnTo>
                  <a:lnTo>
                    <a:pt x="798" y="214"/>
                  </a:lnTo>
                  <a:lnTo>
                    <a:pt x="763" y="246"/>
                  </a:lnTo>
                  <a:lnTo>
                    <a:pt x="734" y="281"/>
                  </a:lnTo>
                  <a:lnTo>
                    <a:pt x="713" y="321"/>
                  </a:lnTo>
                  <a:lnTo>
                    <a:pt x="491" y="862"/>
                  </a:lnTo>
                  <a:lnTo>
                    <a:pt x="482" y="892"/>
                  </a:lnTo>
                  <a:lnTo>
                    <a:pt x="478" y="922"/>
                  </a:lnTo>
                  <a:lnTo>
                    <a:pt x="481" y="948"/>
                  </a:lnTo>
                  <a:lnTo>
                    <a:pt x="489" y="971"/>
                  </a:lnTo>
                  <a:lnTo>
                    <a:pt x="504" y="992"/>
                  </a:lnTo>
                  <a:lnTo>
                    <a:pt x="522" y="1009"/>
                  </a:lnTo>
                  <a:lnTo>
                    <a:pt x="545" y="1022"/>
                  </a:lnTo>
                  <a:lnTo>
                    <a:pt x="574" y="1030"/>
                  </a:lnTo>
                  <a:lnTo>
                    <a:pt x="605" y="1033"/>
                  </a:lnTo>
                  <a:lnTo>
                    <a:pt x="2662" y="1033"/>
                  </a:lnTo>
                  <a:lnTo>
                    <a:pt x="2694" y="1030"/>
                  </a:lnTo>
                  <a:lnTo>
                    <a:pt x="2722" y="1022"/>
                  </a:lnTo>
                  <a:lnTo>
                    <a:pt x="2746" y="1009"/>
                  </a:lnTo>
                  <a:lnTo>
                    <a:pt x="2765" y="992"/>
                  </a:lnTo>
                  <a:lnTo>
                    <a:pt x="2778" y="971"/>
                  </a:lnTo>
                  <a:lnTo>
                    <a:pt x="2787" y="948"/>
                  </a:lnTo>
                  <a:lnTo>
                    <a:pt x="2790" y="922"/>
                  </a:lnTo>
                  <a:lnTo>
                    <a:pt x="2785" y="892"/>
                  </a:lnTo>
                  <a:lnTo>
                    <a:pt x="2776" y="862"/>
                  </a:lnTo>
                  <a:lnTo>
                    <a:pt x="2554" y="321"/>
                  </a:lnTo>
                  <a:lnTo>
                    <a:pt x="2534" y="281"/>
                  </a:lnTo>
                  <a:lnTo>
                    <a:pt x="2504" y="246"/>
                  </a:lnTo>
                  <a:lnTo>
                    <a:pt x="2469" y="214"/>
                  </a:lnTo>
                  <a:lnTo>
                    <a:pt x="2430" y="188"/>
                  </a:lnTo>
                  <a:lnTo>
                    <a:pt x="2387" y="167"/>
                  </a:lnTo>
                  <a:lnTo>
                    <a:pt x="2344" y="154"/>
                  </a:lnTo>
                  <a:lnTo>
                    <a:pt x="2300" y="150"/>
                  </a:lnTo>
                  <a:lnTo>
                    <a:pt x="968" y="150"/>
                  </a:lnTo>
                  <a:close/>
                  <a:moveTo>
                    <a:pt x="906" y="0"/>
                  </a:moveTo>
                  <a:lnTo>
                    <a:pt x="2361" y="0"/>
                  </a:lnTo>
                  <a:lnTo>
                    <a:pt x="2418" y="5"/>
                  </a:lnTo>
                  <a:lnTo>
                    <a:pt x="2475" y="18"/>
                  </a:lnTo>
                  <a:lnTo>
                    <a:pt x="2532" y="40"/>
                  </a:lnTo>
                  <a:lnTo>
                    <a:pt x="2586" y="68"/>
                  </a:lnTo>
                  <a:lnTo>
                    <a:pt x="2637" y="101"/>
                  </a:lnTo>
                  <a:lnTo>
                    <a:pt x="2684" y="142"/>
                  </a:lnTo>
                  <a:lnTo>
                    <a:pt x="2725" y="186"/>
                  </a:lnTo>
                  <a:lnTo>
                    <a:pt x="2759" y="234"/>
                  </a:lnTo>
                  <a:lnTo>
                    <a:pt x="2785" y="286"/>
                  </a:lnTo>
                  <a:lnTo>
                    <a:pt x="2924" y="626"/>
                  </a:lnTo>
                  <a:lnTo>
                    <a:pt x="3034" y="595"/>
                  </a:lnTo>
                  <a:lnTo>
                    <a:pt x="3063" y="590"/>
                  </a:lnTo>
                  <a:lnTo>
                    <a:pt x="3091" y="588"/>
                  </a:lnTo>
                  <a:lnTo>
                    <a:pt x="3129" y="591"/>
                  </a:lnTo>
                  <a:lnTo>
                    <a:pt x="3162" y="601"/>
                  </a:lnTo>
                  <a:lnTo>
                    <a:pt x="3193" y="619"/>
                  </a:lnTo>
                  <a:lnTo>
                    <a:pt x="3219" y="641"/>
                  </a:lnTo>
                  <a:lnTo>
                    <a:pt x="3241" y="669"/>
                  </a:lnTo>
                  <a:lnTo>
                    <a:pt x="3256" y="701"/>
                  </a:lnTo>
                  <a:lnTo>
                    <a:pt x="3266" y="736"/>
                  </a:lnTo>
                  <a:lnTo>
                    <a:pt x="3271" y="775"/>
                  </a:lnTo>
                  <a:lnTo>
                    <a:pt x="3271" y="780"/>
                  </a:lnTo>
                  <a:lnTo>
                    <a:pt x="3266" y="821"/>
                  </a:lnTo>
                  <a:lnTo>
                    <a:pt x="3256" y="860"/>
                  </a:lnTo>
                  <a:lnTo>
                    <a:pt x="3238" y="895"/>
                  </a:lnTo>
                  <a:lnTo>
                    <a:pt x="3215" y="927"/>
                  </a:lnTo>
                  <a:lnTo>
                    <a:pt x="3187" y="955"/>
                  </a:lnTo>
                  <a:lnTo>
                    <a:pt x="3155" y="979"/>
                  </a:lnTo>
                  <a:lnTo>
                    <a:pt x="3120" y="996"/>
                  </a:lnTo>
                  <a:lnTo>
                    <a:pt x="3081" y="1006"/>
                  </a:lnTo>
                  <a:lnTo>
                    <a:pt x="3100" y="1059"/>
                  </a:lnTo>
                  <a:lnTo>
                    <a:pt x="3117" y="1116"/>
                  </a:lnTo>
                  <a:lnTo>
                    <a:pt x="3133" y="1177"/>
                  </a:lnTo>
                  <a:lnTo>
                    <a:pt x="3148" y="1242"/>
                  </a:lnTo>
                  <a:lnTo>
                    <a:pt x="3161" y="1306"/>
                  </a:lnTo>
                  <a:lnTo>
                    <a:pt x="3171" y="1370"/>
                  </a:lnTo>
                  <a:lnTo>
                    <a:pt x="3178" y="1433"/>
                  </a:lnTo>
                  <a:lnTo>
                    <a:pt x="3184" y="1492"/>
                  </a:lnTo>
                  <a:lnTo>
                    <a:pt x="3186" y="1546"/>
                  </a:lnTo>
                  <a:lnTo>
                    <a:pt x="3186" y="2255"/>
                  </a:lnTo>
                  <a:lnTo>
                    <a:pt x="3181" y="2296"/>
                  </a:lnTo>
                  <a:lnTo>
                    <a:pt x="3171" y="2334"/>
                  </a:lnTo>
                  <a:lnTo>
                    <a:pt x="3154" y="2371"/>
                  </a:lnTo>
                  <a:lnTo>
                    <a:pt x="3132" y="2403"/>
                  </a:lnTo>
                  <a:lnTo>
                    <a:pt x="3104" y="2430"/>
                  </a:lnTo>
                  <a:lnTo>
                    <a:pt x="3072" y="2454"/>
                  </a:lnTo>
                  <a:lnTo>
                    <a:pt x="3035" y="2470"/>
                  </a:lnTo>
                  <a:lnTo>
                    <a:pt x="2996" y="2482"/>
                  </a:lnTo>
                  <a:lnTo>
                    <a:pt x="2955" y="2485"/>
                  </a:lnTo>
                  <a:lnTo>
                    <a:pt x="2822" y="2485"/>
                  </a:lnTo>
                  <a:lnTo>
                    <a:pt x="2781" y="2482"/>
                  </a:lnTo>
                  <a:lnTo>
                    <a:pt x="2741" y="2470"/>
                  </a:lnTo>
                  <a:lnTo>
                    <a:pt x="2706" y="2454"/>
                  </a:lnTo>
                  <a:lnTo>
                    <a:pt x="2674" y="2430"/>
                  </a:lnTo>
                  <a:lnTo>
                    <a:pt x="2646" y="2403"/>
                  </a:lnTo>
                  <a:lnTo>
                    <a:pt x="2623" y="2371"/>
                  </a:lnTo>
                  <a:lnTo>
                    <a:pt x="2607" y="2334"/>
                  </a:lnTo>
                  <a:lnTo>
                    <a:pt x="2595" y="2296"/>
                  </a:lnTo>
                  <a:lnTo>
                    <a:pt x="2592" y="2255"/>
                  </a:lnTo>
                  <a:lnTo>
                    <a:pt x="2592" y="2106"/>
                  </a:lnTo>
                  <a:lnTo>
                    <a:pt x="675" y="2106"/>
                  </a:lnTo>
                  <a:lnTo>
                    <a:pt x="675" y="2255"/>
                  </a:lnTo>
                  <a:lnTo>
                    <a:pt x="672" y="2296"/>
                  </a:lnTo>
                  <a:lnTo>
                    <a:pt x="662" y="2334"/>
                  </a:lnTo>
                  <a:lnTo>
                    <a:pt x="644" y="2371"/>
                  </a:lnTo>
                  <a:lnTo>
                    <a:pt x="621" y="2403"/>
                  </a:lnTo>
                  <a:lnTo>
                    <a:pt x="593" y="2430"/>
                  </a:lnTo>
                  <a:lnTo>
                    <a:pt x="561" y="2454"/>
                  </a:lnTo>
                  <a:lnTo>
                    <a:pt x="526" y="2470"/>
                  </a:lnTo>
                  <a:lnTo>
                    <a:pt x="486" y="2482"/>
                  </a:lnTo>
                  <a:lnTo>
                    <a:pt x="446" y="2485"/>
                  </a:lnTo>
                  <a:lnTo>
                    <a:pt x="312" y="2485"/>
                  </a:lnTo>
                  <a:lnTo>
                    <a:pt x="272" y="2482"/>
                  </a:lnTo>
                  <a:lnTo>
                    <a:pt x="232" y="2470"/>
                  </a:lnTo>
                  <a:lnTo>
                    <a:pt x="195" y="2454"/>
                  </a:lnTo>
                  <a:lnTo>
                    <a:pt x="163" y="2430"/>
                  </a:lnTo>
                  <a:lnTo>
                    <a:pt x="136" y="2403"/>
                  </a:lnTo>
                  <a:lnTo>
                    <a:pt x="114" y="2371"/>
                  </a:lnTo>
                  <a:lnTo>
                    <a:pt x="96" y="2334"/>
                  </a:lnTo>
                  <a:lnTo>
                    <a:pt x="86" y="2296"/>
                  </a:lnTo>
                  <a:lnTo>
                    <a:pt x="81" y="2255"/>
                  </a:lnTo>
                  <a:lnTo>
                    <a:pt x="81" y="1546"/>
                  </a:lnTo>
                  <a:lnTo>
                    <a:pt x="83" y="1492"/>
                  </a:lnTo>
                  <a:lnTo>
                    <a:pt x="89" y="1433"/>
                  </a:lnTo>
                  <a:lnTo>
                    <a:pt x="96" y="1370"/>
                  </a:lnTo>
                  <a:lnTo>
                    <a:pt x="106" y="1306"/>
                  </a:lnTo>
                  <a:lnTo>
                    <a:pt x="119" y="1240"/>
                  </a:lnTo>
                  <a:lnTo>
                    <a:pt x="134" y="1177"/>
                  </a:lnTo>
                  <a:lnTo>
                    <a:pt x="150" y="1116"/>
                  </a:lnTo>
                  <a:lnTo>
                    <a:pt x="168" y="1058"/>
                  </a:lnTo>
                  <a:lnTo>
                    <a:pt x="187" y="1006"/>
                  </a:lnTo>
                  <a:lnTo>
                    <a:pt x="149" y="995"/>
                  </a:lnTo>
                  <a:lnTo>
                    <a:pt x="112" y="977"/>
                  </a:lnTo>
                  <a:lnTo>
                    <a:pt x="81" y="955"/>
                  </a:lnTo>
                  <a:lnTo>
                    <a:pt x="54" y="927"/>
                  </a:lnTo>
                  <a:lnTo>
                    <a:pt x="30" y="895"/>
                  </a:lnTo>
                  <a:lnTo>
                    <a:pt x="14" y="860"/>
                  </a:lnTo>
                  <a:lnTo>
                    <a:pt x="4" y="821"/>
                  </a:lnTo>
                  <a:lnTo>
                    <a:pt x="0" y="780"/>
                  </a:lnTo>
                  <a:lnTo>
                    <a:pt x="0" y="775"/>
                  </a:lnTo>
                  <a:lnTo>
                    <a:pt x="2" y="736"/>
                  </a:lnTo>
                  <a:lnTo>
                    <a:pt x="13" y="701"/>
                  </a:lnTo>
                  <a:lnTo>
                    <a:pt x="29" y="669"/>
                  </a:lnTo>
                  <a:lnTo>
                    <a:pt x="49" y="641"/>
                  </a:lnTo>
                  <a:lnTo>
                    <a:pt x="76" y="619"/>
                  </a:lnTo>
                  <a:lnTo>
                    <a:pt x="106" y="601"/>
                  </a:lnTo>
                  <a:lnTo>
                    <a:pt x="140" y="591"/>
                  </a:lnTo>
                  <a:lnTo>
                    <a:pt x="178" y="588"/>
                  </a:lnTo>
                  <a:lnTo>
                    <a:pt x="207" y="590"/>
                  </a:lnTo>
                  <a:lnTo>
                    <a:pt x="235" y="595"/>
                  </a:lnTo>
                  <a:lnTo>
                    <a:pt x="343" y="625"/>
                  </a:lnTo>
                  <a:lnTo>
                    <a:pt x="482" y="286"/>
                  </a:lnTo>
                  <a:lnTo>
                    <a:pt x="508" y="234"/>
                  </a:lnTo>
                  <a:lnTo>
                    <a:pt x="542" y="186"/>
                  </a:lnTo>
                  <a:lnTo>
                    <a:pt x="583" y="142"/>
                  </a:lnTo>
                  <a:lnTo>
                    <a:pt x="630" y="101"/>
                  </a:lnTo>
                  <a:lnTo>
                    <a:pt x="681" y="68"/>
                  </a:lnTo>
                  <a:lnTo>
                    <a:pt x="735" y="40"/>
                  </a:lnTo>
                  <a:lnTo>
                    <a:pt x="792" y="18"/>
                  </a:lnTo>
                  <a:lnTo>
                    <a:pt x="849" y="5"/>
                  </a:lnTo>
                  <a:lnTo>
                    <a:pt x="906"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 name="Freeform 32">
              <a:extLst>
                <a:ext uri="{FF2B5EF4-FFF2-40B4-BE49-F238E27FC236}">
                  <a16:creationId xmlns:a16="http://schemas.microsoft.com/office/drawing/2014/main" id="{21677341-D591-4C95-BC7A-F5CA64C79B69}"/>
                </a:ext>
              </a:extLst>
            </p:cNvPr>
            <p:cNvSpPr>
              <a:spLocks noEditPoints="1"/>
            </p:cNvSpPr>
            <p:nvPr/>
          </p:nvSpPr>
          <p:spPr bwMode="auto">
            <a:xfrm>
              <a:off x="-2552700" y="3086101"/>
              <a:ext cx="2551113" cy="2281238"/>
            </a:xfrm>
            <a:custGeom>
              <a:avLst/>
              <a:gdLst>
                <a:gd name="T0" fmla="*/ 479 w 4821"/>
                <a:gd name="T1" fmla="*/ 1336 h 4310"/>
                <a:gd name="T2" fmla="*/ 4340 w 4821"/>
                <a:gd name="T3" fmla="*/ 1251 h 4310"/>
                <a:gd name="T4" fmla="*/ 479 w 4821"/>
                <a:gd name="T5" fmla="*/ 976 h 4310"/>
                <a:gd name="T6" fmla="*/ 4340 w 4821"/>
                <a:gd name="T7" fmla="*/ 1060 h 4310"/>
                <a:gd name="T8" fmla="*/ 479 w 4821"/>
                <a:gd name="T9" fmla="*/ 976 h 4310"/>
                <a:gd name="T10" fmla="*/ 479 w 4821"/>
                <a:gd name="T11" fmla="*/ 783 h 4310"/>
                <a:gd name="T12" fmla="*/ 4340 w 4821"/>
                <a:gd name="T13" fmla="*/ 716 h 4310"/>
                <a:gd name="T14" fmla="*/ 432 w 4821"/>
                <a:gd name="T15" fmla="*/ 0 h 4310"/>
                <a:gd name="T16" fmla="*/ 4446 w 4821"/>
                <a:gd name="T17" fmla="*/ 4 h 4310"/>
                <a:gd name="T18" fmla="*/ 4556 w 4821"/>
                <a:gd name="T19" fmla="*/ 35 h 4310"/>
                <a:gd name="T20" fmla="*/ 4651 w 4821"/>
                <a:gd name="T21" fmla="*/ 90 h 4310"/>
                <a:gd name="T22" fmla="*/ 4730 w 4821"/>
                <a:gd name="T23" fmla="*/ 168 h 4310"/>
                <a:gd name="T24" fmla="*/ 4786 w 4821"/>
                <a:gd name="T25" fmla="*/ 264 h 4310"/>
                <a:gd name="T26" fmla="*/ 4816 w 4821"/>
                <a:gd name="T27" fmla="*/ 374 h 4310"/>
                <a:gd name="T28" fmla="*/ 4821 w 4821"/>
                <a:gd name="T29" fmla="*/ 4070 h 4310"/>
                <a:gd name="T30" fmla="*/ 4805 w 4821"/>
                <a:gd name="T31" fmla="*/ 4154 h 4310"/>
                <a:gd name="T32" fmla="*/ 4764 w 4821"/>
                <a:gd name="T33" fmla="*/ 4225 h 4310"/>
                <a:gd name="T34" fmla="*/ 4701 w 4821"/>
                <a:gd name="T35" fmla="*/ 4278 h 4310"/>
                <a:gd name="T36" fmla="*/ 4623 w 4821"/>
                <a:gd name="T37" fmla="*/ 4307 h 4310"/>
                <a:gd name="T38" fmla="*/ 4537 w 4821"/>
                <a:gd name="T39" fmla="*/ 4307 h 4310"/>
                <a:gd name="T40" fmla="*/ 4459 w 4821"/>
                <a:gd name="T41" fmla="*/ 4278 h 4310"/>
                <a:gd name="T42" fmla="*/ 4397 w 4821"/>
                <a:gd name="T43" fmla="*/ 4225 h 4310"/>
                <a:gd name="T44" fmla="*/ 4354 w 4821"/>
                <a:gd name="T45" fmla="*/ 4154 h 4310"/>
                <a:gd name="T46" fmla="*/ 4340 w 4821"/>
                <a:gd name="T47" fmla="*/ 4070 h 4310"/>
                <a:gd name="T48" fmla="*/ 479 w 4821"/>
                <a:gd name="T49" fmla="*/ 1528 h 4310"/>
                <a:gd name="T50" fmla="*/ 476 w 4821"/>
                <a:gd name="T51" fmla="*/ 4114 h 4310"/>
                <a:gd name="T52" fmla="*/ 447 w 4821"/>
                <a:gd name="T53" fmla="*/ 4192 h 4310"/>
                <a:gd name="T54" fmla="*/ 394 w 4821"/>
                <a:gd name="T55" fmla="*/ 4255 h 4310"/>
                <a:gd name="T56" fmla="*/ 323 w 4821"/>
                <a:gd name="T57" fmla="*/ 4296 h 4310"/>
                <a:gd name="T58" fmla="*/ 239 w 4821"/>
                <a:gd name="T59" fmla="*/ 4310 h 4310"/>
                <a:gd name="T60" fmla="*/ 156 w 4821"/>
                <a:gd name="T61" fmla="*/ 4296 h 4310"/>
                <a:gd name="T62" fmla="*/ 84 w 4821"/>
                <a:gd name="T63" fmla="*/ 4255 h 4310"/>
                <a:gd name="T64" fmla="*/ 32 w 4821"/>
                <a:gd name="T65" fmla="*/ 4192 h 4310"/>
                <a:gd name="T66" fmla="*/ 4 w 4821"/>
                <a:gd name="T67" fmla="*/ 4114 h 4310"/>
                <a:gd name="T68" fmla="*/ 0 w 4821"/>
                <a:gd name="T69" fmla="*/ 433 h 4310"/>
                <a:gd name="T70" fmla="*/ 16 w 4821"/>
                <a:gd name="T71" fmla="*/ 317 h 4310"/>
                <a:gd name="T72" fmla="*/ 58 w 4821"/>
                <a:gd name="T73" fmla="*/ 215 h 4310"/>
                <a:gd name="T74" fmla="*/ 127 w 4821"/>
                <a:gd name="T75" fmla="*/ 127 h 4310"/>
                <a:gd name="T76" fmla="*/ 213 w 4821"/>
                <a:gd name="T77" fmla="*/ 60 h 4310"/>
                <a:gd name="T78" fmla="*/ 317 w 4821"/>
                <a:gd name="T79" fmla="*/ 16 h 4310"/>
                <a:gd name="T80" fmla="*/ 432 w 4821"/>
                <a:gd name="T81" fmla="*/ 0 h 4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21" h="4310">
                  <a:moveTo>
                    <a:pt x="479" y="1251"/>
                  </a:moveTo>
                  <a:lnTo>
                    <a:pt x="479" y="1336"/>
                  </a:lnTo>
                  <a:lnTo>
                    <a:pt x="4340" y="1336"/>
                  </a:lnTo>
                  <a:lnTo>
                    <a:pt x="4340" y="1251"/>
                  </a:lnTo>
                  <a:lnTo>
                    <a:pt x="479" y="1251"/>
                  </a:lnTo>
                  <a:close/>
                  <a:moveTo>
                    <a:pt x="479" y="976"/>
                  </a:moveTo>
                  <a:lnTo>
                    <a:pt x="479" y="1060"/>
                  </a:lnTo>
                  <a:lnTo>
                    <a:pt x="4340" y="1060"/>
                  </a:lnTo>
                  <a:lnTo>
                    <a:pt x="4340" y="976"/>
                  </a:lnTo>
                  <a:lnTo>
                    <a:pt x="479" y="976"/>
                  </a:lnTo>
                  <a:close/>
                  <a:moveTo>
                    <a:pt x="479" y="716"/>
                  </a:moveTo>
                  <a:lnTo>
                    <a:pt x="479" y="783"/>
                  </a:lnTo>
                  <a:lnTo>
                    <a:pt x="4340" y="783"/>
                  </a:lnTo>
                  <a:lnTo>
                    <a:pt x="4340" y="716"/>
                  </a:lnTo>
                  <a:lnTo>
                    <a:pt x="479" y="716"/>
                  </a:lnTo>
                  <a:close/>
                  <a:moveTo>
                    <a:pt x="432" y="0"/>
                  </a:moveTo>
                  <a:lnTo>
                    <a:pt x="4388" y="0"/>
                  </a:lnTo>
                  <a:lnTo>
                    <a:pt x="4446" y="4"/>
                  </a:lnTo>
                  <a:lnTo>
                    <a:pt x="4502" y="16"/>
                  </a:lnTo>
                  <a:lnTo>
                    <a:pt x="4556" y="35"/>
                  </a:lnTo>
                  <a:lnTo>
                    <a:pt x="4606" y="60"/>
                  </a:lnTo>
                  <a:lnTo>
                    <a:pt x="4651" y="90"/>
                  </a:lnTo>
                  <a:lnTo>
                    <a:pt x="4693" y="127"/>
                  </a:lnTo>
                  <a:lnTo>
                    <a:pt x="4730" y="168"/>
                  </a:lnTo>
                  <a:lnTo>
                    <a:pt x="4761" y="215"/>
                  </a:lnTo>
                  <a:lnTo>
                    <a:pt x="4786" y="264"/>
                  </a:lnTo>
                  <a:lnTo>
                    <a:pt x="4805" y="317"/>
                  </a:lnTo>
                  <a:lnTo>
                    <a:pt x="4816" y="374"/>
                  </a:lnTo>
                  <a:lnTo>
                    <a:pt x="4821" y="433"/>
                  </a:lnTo>
                  <a:lnTo>
                    <a:pt x="4821" y="4070"/>
                  </a:lnTo>
                  <a:lnTo>
                    <a:pt x="4816" y="4114"/>
                  </a:lnTo>
                  <a:lnTo>
                    <a:pt x="4805" y="4154"/>
                  </a:lnTo>
                  <a:lnTo>
                    <a:pt x="4787" y="4192"/>
                  </a:lnTo>
                  <a:lnTo>
                    <a:pt x="4764" y="4225"/>
                  </a:lnTo>
                  <a:lnTo>
                    <a:pt x="4734" y="4255"/>
                  </a:lnTo>
                  <a:lnTo>
                    <a:pt x="4701" y="4278"/>
                  </a:lnTo>
                  <a:lnTo>
                    <a:pt x="4664" y="4296"/>
                  </a:lnTo>
                  <a:lnTo>
                    <a:pt x="4623" y="4307"/>
                  </a:lnTo>
                  <a:lnTo>
                    <a:pt x="4579" y="4310"/>
                  </a:lnTo>
                  <a:lnTo>
                    <a:pt x="4537" y="4307"/>
                  </a:lnTo>
                  <a:lnTo>
                    <a:pt x="4496" y="4296"/>
                  </a:lnTo>
                  <a:lnTo>
                    <a:pt x="4459" y="4278"/>
                  </a:lnTo>
                  <a:lnTo>
                    <a:pt x="4426" y="4255"/>
                  </a:lnTo>
                  <a:lnTo>
                    <a:pt x="4397" y="4225"/>
                  </a:lnTo>
                  <a:lnTo>
                    <a:pt x="4373" y="4192"/>
                  </a:lnTo>
                  <a:lnTo>
                    <a:pt x="4354" y="4154"/>
                  </a:lnTo>
                  <a:lnTo>
                    <a:pt x="4344" y="4114"/>
                  </a:lnTo>
                  <a:lnTo>
                    <a:pt x="4340" y="4070"/>
                  </a:lnTo>
                  <a:lnTo>
                    <a:pt x="4340" y="1528"/>
                  </a:lnTo>
                  <a:lnTo>
                    <a:pt x="479" y="1528"/>
                  </a:lnTo>
                  <a:lnTo>
                    <a:pt x="479" y="4070"/>
                  </a:lnTo>
                  <a:lnTo>
                    <a:pt x="476" y="4114"/>
                  </a:lnTo>
                  <a:lnTo>
                    <a:pt x="465" y="4154"/>
                  </a:lnTo>
                  <a:lnTo>
                    <a:pt x="447" y="4192"/>
                  </a:lnTo>
                  <a:lnTo>
                    <a:pt x="424" y="4225"/>
                  </a:lnTo>
                  <a:lnTo>
                    <a:pt x="394" y="4255"/>
                  </a:lnTo>
                  <a:lnTo>
                    <a:pt x="361" y="4278"/>
                  </a:lnTo>
                  <a:lnTo>
                    <a:pt x="323" y="4296"/>
                  </a:lnTo>
                  <a:lnTo>
                    <a:pt x="283" y="4307"/>
                  </a:lnTo>
                  <a:lnTo>
                    <a:pt x="239" y="4310"/>
                  </a:lnTo>
                  <a:lnTo>
                    <a:pt x="197" y="4307"/>
                  </a:lnTo>
                  <a:lnTo>
                    <a:pt x="156" y="4296"/>
                  </a:lnTo>
                  <a:lnTo>
                    <a:pt x="118" y="4278"/>
                  </a:lnTo>
                  <a:lnTo>
                    <a:pt x="84" y="4255"/>
                  </a:lnTo>
                  <a:lnTo>
                    <a:pt x="57" y="4225"/>
                  </a:lnTo>
                  <a:lnTo>
                    <a:pt x="32" y="4192"/>
                  </a:lnTo>
                  <a:lnTo>
                    <a:pt x="14" y="4154"/>
                  </a:lnTo>
                  <a:lnTo>
                    <a:pt x="4" y="4114"/>
                  </a:lnTo>
                  <a:lnTo>
                    <a:pt x="0" y="4070"/>
                  </a:lnTo>
                  <a:lnTo>
                    <a:pt x="0" y="433"/>
                  </a:lnTo>
                  <a:lnTo>
                    <a:pt x="4" y="374"/>
                  </a:lnTo>
                  <a:lnTo>
                    <a:pt x="16" y="317"/>
                  </a:lnTo>
                  <a:lnTo>
                    <a:pt x="33" y="264"/>
                  </a:lnTo>
                  <a:lnTo>
                    <a:pt x="58" y="215"/>
                  </a:lnTo>
                  <a:lnTo>
                    <a:pt x="90" y="168"/>
                  </a:lnTo>
                  <a:lnTo>
                    <a:pt x="127" y="127"/>
                  </a:lnTo>
                  <a:lnTo>
                    <a:pt x="168" y="90"/>
                  </a:lnTo>
                  <a:lnTo>
                    <a:pt x="213" y="60"/>
                  </a:lnTo>
                  <a:lnTo>
                    <a:pt x="264" y="35"/>
                  </a:lnTo>
                  <a:lnTo>
                    <a:pt x="317" y="16"/>
                  </a:lnTo>
                  <a:lnTo>
                    <a:pt x="372" y="4"/>
                  </a:lnTo>
                  <a:lnTo>
                    <a:pt x="432"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grpSp>
      <p:pic>
        <p:nvPicPr>
          <p:cNvPr id="24" name="Graphic 23">
            <a:extLst>
              <a:ext uri="{FF2B5EF4-FFF2-40B4-BE49-F238E27FC236}">
                <a16:creationId xmlns:a16="http://schemas.microsoft.com/office/drawing/2014/main" id="{52DBC212-5105-4E11-ACEF-6BEA9A8131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0456" y="3641241"/>
            <a:ext cx="385854" cy="436109"/>
          </a:xfrm>
          <a:prstGeom prst="rect">
            <a:avLst/>
          </a:prstGeom>
        </p:spPr>
      </p:pic>
      <p:pic>
        <p:nvPicPr>
          <p:cNvPr id="25" name="Graphic 24">
            <a:extLst>
              <a:ext uri="{FF2B5EF4-FFF2-40B4-BE49-F238E27FC236}">
                <a16:creationId xmlns:a16="http://schemas.microsoft.com/office/drawing/2014/main" id="{055ABEED-2F98-4F67-98A3-A3D238D16E8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0456" y="2574441"/>
            <a:ext cx="385854" cy="398744"/>
          </a:xfrm>
          <a:prstGeom prst="rect">
            <a:avLst/>
          </a:prstGeom>
        </p:spPr>
      </p:pic>
      <p:pic>
        <p:nvPicPr>
          <p:cNvPr id="26" name="Graphic 25">
            <a:extLst>
              <a:ext uri="{FF2B5EF4-FFF2-40B4-BE49-F238E27FC236}">
                <a16:creationId xmlns:a16="http://schemas.microsoft.com/office/drawing/2014/main" id="{840E628B-09FB-45FE-8126-CBA012822F2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1930" y="1466704"/>
            <a:ext cx="439892" cy="439892"/>
          </a:xfrm>
          <a:prstGeom prst="rect">
            <a:avLst/>
          </a:prstGeom>
        </p:spPr>
      </p:pic>
      <p:pic>
        <p:nvPicPr>
          <p:cNvPr id="27" name="Graphic 26">
            <a:extLst>
              <a:ext uri="{FF2B5EF4-FFF2-40B4-BE49-F238E27FC236}">
                <a16:creationId xmlns:a16="http://schemas.microsoft.com/office/drawing/2014/main" id="{5E208478-5D4E-460A-BC62-5506601C9F7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057092" y="1529204"/>
            <a:ext cx="435006" cy="404420"/>
          </a:xfrm>
          <a:prstGeom prst="rect">
            <a:avLst/>
          </a:prstGeom>
        </p:spPr>
      </p:pic>
      <p:pic>
        <p:nvPicPr>
          <p:cNvPr id="28" name="Graphic 27">
            <a:extLst>
              <a:ext uri="{FF2B5EF4-FFF2-40B4-BE49-F238E27FC236}">
                <a16:creationId xmlns:a16="http://schemas.microsoft.com/office/drawing/2014/main" id="{BA4E37D4-59F2-45A6-9ECE-F91ABE45BCA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004927" y="2649649"/>
            <a:ext cx="529701" cy="297129"/>
          </a:xfrm>
          <a:prstGeom prst="rect">
            <a:avLst/>
          </a:prstGeom>
        </p:spPr>
      </p:pic>
      <p:cxnSp>
        <p:nvCxnSpPr>
          <p:cNvPr id="51" name="Connector: Elbow 50">
            <a:extLst>
              <a:ext uri="{FF2B5EF4-FFF2-40B4-BE49-F238E27FC236}">
                <a16:creationId xmlns:a16="http://schemas.microsoft.com/office/drawing/2014/main" id="{83659AE6-6BCE-444E-991F-FE583391269E}"/>
              </a:ext>
            </a:extLst>
          </p:cNvPr>
          <p:cNvCxnSpPr>
            <a:endCxn id="9" idx="0"/>
          </p:cNvCxnSpPr>
          <p:nvPr/>
        </p:nvCxnSpPr>
        <p:spPr>
          <a:xfrm rot="10800000">
            <a:off x="822664" y="3488842"/>
            <a:ext cx="4228730" cy="356759"/>
          </a:xfrm>
          <a:prstGeom prst="bentConnector4">
            <a:avLst>
              <a:gd name="adj1" fmla="val 298"/>
              <a:gd name="adj2" fmla="val 99378"/>
            </a:avLst>
          </a:prstGeom>
          <a:ln>
            <a:solidFill>
              <a:srgbClr val="00548E"/>
            </a:solidFill>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8F3A7EF4-3779-4F41-BFE0-7B824CE2ACA6}"/>
              </a:ext>
            </a:extLst>
          </p:cNvPr>
          <p:cNvCxnSpPr>
            <a:endCxn id="8" idx="0"/>
          </p:cNvCxnSpPr>
          <p:nvPr/>
        </p:nvCxnSpPr>
        <p:spPr>
          <a:xfrm rot="10800000">
            <a:off x="822664" y="2422042"/>
            <a:ext cx="4336528" cy="1156155"/>
          </a:xfrm>
          <a:prstGeom prst="bentConnector4">
            <a:avLst>
              <a:gd name="adj1" fmla="val 100"/>
              <a:gd name="adj2" fmla="val 99808"/>
            </a:avLst>
          </a:prstGeom>
        </p:spPr>
        <p:style>
          <a:lnRef idx="1">
            <a:schemeClr val="accent1"/>
          </a:lnRef>
          <a:fillRef idx="0">
            <a:schemeClr val="accent1"/>
          </a:fillRef>
          <a:effectRef idx="0">
            <a:schemeClr val="accent1"/>
          </a:effectRef>
          <a:fontRef idx="minor">
            <a:schemeClr val="tx1"/>
          </a:fontRef>
        </p:style>
      </p:cxnSp>
      <p:cxnSp>
        <p:nvCxnSpPr>
          <p:cNvPr id="59" name="Connector: Elbow 58">
            <a:extLst>
              <a:ext uri="{FF2B5EF4-FFF2-40B4-BE49-F238E27FC236}">
                <a16:creationId xmlns:a16="http://schemas.microsoft.com/office/drawing/2014/main" id="{A70BE5F7-3A9C-4250-BC16-4792A8587C9C}"/>
              </a:ext>
            </a:extLst>
          </p:cNvPr>
          <p:cNvCxnSpPr>
            <a:endCxn id="7" idx="0"/>
          </p:cNvCxnSpPr>
          <p:nvPr/>
        </p:nvCxnSpPr>
        <p:spPr>
          <a:xfrm rot="10800000">
            <a:off x="822664" y="1355242"/>
            <a:ext cx="4442580" cy="1736187"/>
          </a:xfrm>
          <a:prstGeom prst="bentConnector4">
            <a:avLst>
              <a:gd name="adj1" fmla="val -308"/>
              <a:gd name="adj2" fmla="val 100384"/>
            </a:avLst>
          </a:prstGeom>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id="{B4CD6D88-6C20-4C38-8369-2F88374813FD}"/>
              </a:ext>
            </a:extLst>
          </p:cNvPr>
          <p:cNvCxnSpPr>
            <a:cxnSpLocks/>
            <a:endCxn id="12" idx="0"/>
          </p:cNvCxnSpPr>
          <p:nvPr/>
        </p:nvCxnSpPr>
        <p:spPr>
          <a:xfrm flipV="1">
            <a:off x="7089861" y="3496591"/>
            <a:ext cx="4180050" cy="346832"/>
          </a:xfrm>
          <a:prstGeom prst="bentConnector4">
            <a:avLst>
              <a:gd name="adj1" fmla="val 143"/>
              <a:gd name="adj2" fmla="val 96800"/>
            </a:avLst>
          </a:prstGeom>
          <a:ln>
            <a:solidFill>
              <a:srgbClr val="00548E"/>
            </a:solidFill>
          </a:ln>
        </p:spPr>
        <p:style>
          <a:lnRef idx="1">
            <a:schemeClr val="accent1"/>
          </a:lnRef>
          <a:fillRef idx="0">
            <a:schemeClr val="accent1"/>
          </a:fillRef>
          <a:effectRef idx="0">
            <a:schemeClr val="accent1"/>
          </a:effectRef>
          <a:fontRef idx="minor">
            <a:schemeClr val="tx1"/>
          </a:fontRef>
        </p:style>
      </p:cxnSp>
      <p:cxnSp>
        <p:nvCxnSpPr>
          <p:cNvPr id="67" name="Connector: Elbow 66">
            <a:extLst>
              <a:ext uri="{FF2B5EF4-FFF2-40B4-BE49-F238E27FC236}">
                <a16:creationId xmlns:a16="http://schemas.microsoft.com/office/drawing/2014/main" id="{E066AF5B-80BE-46A0-8FC2-CD3E98C6128D}"/>
              </a:ext>
            </a:extLst>
          </p:cNvPr>
          <p:cNvCxnSpPr>
            <a:cxnSpLocks/>
          </p:cNvCxnSpPr>
          <p:nvPr/>
        </p:nvCxnSpPr>
        <p:spPr>
          <a:xfrm flipV="1">
            <a:off x="6980484" y="2429791"/>
            <a:ext cx="4343153" cy="1135086"/>
          </a:xfrm>
          <a:prstGeom prst="bentConnector4">
            <a:avLst>
              <a:gd name="adj1" fmla="val -28"/>
              <a:gd name="adj2" fmla="val 99804"/>
            </a:avLst>
          </a:prstGeom>
        </p:spPr>
        <p:style>
          <a:lnRef idx="1">
            <a:schemeClr val="accent1"/>
          </a:lnRef>
          <a:fillRef idx="0">
            <a:schemeClr val="accent1"/>
          </a:fillRef>
          <a:effectRef idx="0">
            <a:schemeClr val="accent1"/>
          </a:effectRef>
          <a:fontRef idx="minor">
            <a:schemeClr val="tx1"/>
          </a:fontRef>
        </p:style>
      </p:cxnSp>
      <p:cxnSp>
        <p:nvCxnSpPr>
          <p:cNvPr id="68" name="Connector: Elbow 67">
            <a:extLst>
              <a:ext uri="{FF2B5EF4-FFF2-40B4-BE49-F238E27FC236}">
                <a16:creationId xmlns:a16="http://schemas.microsoft.com/office/drawing/2014/main" id="{DAA94BDF-77B6-433B-9328-0939334B9130}"/>
              </a:ext>
            </a:extLst>
          </p:cNvPr>
          <p:cNvCxnSpPr>
            <a:cxnSpLocks/>
            <a:endCxn id="10" idx="0"/>
          </p:cNvCxnSpPr>
          <p:nvPr/>
        </p:nvCxnSpPr>
        <p:spPr>
          <a:xfrm flipV="1">
            <a:off x="6827331" y="1362991"/>
            <a:ext cx="4442580" cy="1490915"/>
          </a:xfrm>
          <a:prstGeom prst="bentConnector4">
            <a:avLst>
              <a:gd name="adj1" fmla="val 92"/>
              <a:gd name="adj2" fmla="val 101042"/>
            </a:avLst>
          </a:prstGeom>
          <a:ln>
            <a:solidFill>
              <a:srgbClr val="00548E"/>
            </a:solidFill>
          </a:ln>
        </p:spPr>
        <p:style>
          <a:lnRef idx="1">
            <a:schemeClr val="accent1"/>
          </a:lnRef>
          <a:fillRef idx="0">
            <a:schemeClr val="accent1"/>
          </a:fillRef>
          <a:effectRef idx="0">
            <a:schemeClr val="accent1"/>
          </a:effectRef>
          <a:fontRef idx="minor">
            <a:schemeClr val="tx1"/>
          </a:fontRef>
        </p:style>
      </p:cxnSp>
      <p:sp>
        <p:nvSpPr>
          <p:cNvPr id="87" name="Right Brace 86">
            <a:extLst>
              <a:ext uri="{FF2B5EF4-FFF2-40B4-BE49-F238E27FC236}">
                <a16:creationId xmlns:a16="http://schemas.microsoft.com/office/drawing/2014/main" id="{2E66173B-5571-448D-9249-70031029943D}"/>
              </a:ext>
            </a:extLst>
          </p:cNvPr>
          <p:cNvSpPr/>
          <p:nvPr/>
        </p:nvSpPr>
        <p:spPr>
          <a:xfrm rot="5400000">
            <a:off x="5872871" y="-633007"/>
            <a:ext cx="346832" cy="11184094"/>
          </a:xfrm>
          <a:prstGeom prst="rightBrace">
            <a:avLst/>
          </a:prstGeom>
          <a:ln w="28575">
            <a:solidFill>
              <a:srgbClr val="00548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sp>
        <p:nvSpPr>
          <p:cNvPr id="88" name="TextBox 87">
            <a:extLst>
              <a:ext uri="{FF2B5EF4-FFF2-40B4-BE49-F238E27FC236}">
                <a16:creationId xmlns:a16="http://schemas.microsoft.com/office/drawing/2014/main" id="{F4C3E433-BDFC-4C88-8811-D7418BAD8245}"/>
              </a:ext>
            </a:extLst>
          </p:cNvPr>
          <p:cNvSpPr txBox="1"/>
          <p:nvPr/>
        </p:nvSpPr>
        <p:spPr>
          <a:xfrm>
            <a:off x="437225" y="5495009"/>
            <a:ext cx="11317549"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solidFill>
                <a:effectLst/>
                <a:uLnTx/>
                <a:uFillTx/>
                <a:latin typeface="Arial Narrow" panose="020B0606020202030204" pitchFamily="34" charset="0"/>
                <a:ea typeface="+mn-ea"/>
                <a:cs typeface="+mn-cs"/>
              </a:rPr>
              <a:t>REDUCED CARBON FOOTPRINT &amp; OPEX</a:t>
            </a:r>
            <a:endParaRPr kumimoji="0" lang="en-CA" sz="3200" b="0" i="0" u="none" strike="noStrike" kern="1200" cap="none" spc="0" normalizeH="0" baseline="0" noProof="0" dirty="0">
              <a:ln>
                <a:noFill/>
              </a:ln>
              <a:solidFill>
                <a:srgbClr val="70AD47"/>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620533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C805E1-0401-4DA2-B5D9-591DE85965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976" y="1422400"/>
            <a:ext cx="3550227" cy="4733635"/>
          </a:xfrm>
          <a:prstGeom prst="rect">
            <a:avLst/>
          </a:prstGeom>
        </p:spPr>
      </p:pic>
      <p:grpSp>
        <p:nvGrpSpPr>
          <p:cNvPr id="9" name="Graphic 7">
            <a:extLst>
              <a:ext uri="{FF2B5EF4-FFF2-40B4-BE49-F238E27FC236}">
                <a16:creationId xmlns:a16="http://schemas.microsoft.com/office/drawing/2014/main" id="{2D4E30CB-CE7C-457A-BCAA-AA585B751BB9}"/>
              </a:ext>
            </a:extLst>
          </p:cNvPr>
          <p:cNvGrpSpPr/>
          <p:nvPr/>
        </p:nvGrpSpPr>
        <p:grpSpPr>
          <a:xfrm>
            <a:off x="1693138" y="592907"/>
            <a:ext cx="977902" cy="977902"/>
            <a:chOff x="1783771" y="701964"/>
            <a:chExt cx="977902" cy="977902"/>
          </a:xfrm>
          <a:solidFill>
            <a:srgbClr val="92D050"/>
          </a:solidFill>
        </p:grpSpPr>
        <p:sp>
          <p:nvSpPr>
            <p:cNvPr id="10" name="Freeform: Shape 9">
              <a:extLst>
                <a:ext uri="{FF2B5EF4-FFF2-40B4-BE49-F238E27FC236}">
                  <a16:creationId xmlns:a16="http://schemas.microsoft.com/office/drawing/2014/main" id="{3626ABE8-2CF5-4392-B9AB-443BC4355CFD}"/>
                </a:ext>
              </a:extLst>
            </p:cNvPr>
            <p:cNvSpPr/>
            <p:nvPr/>
          </p:nvSpPr>
          <p:spPr>
            <a:xfrm>
              <a:off x="1942012" y="860205"/>
              <a:ext cx="660848" cy="660848"/>
            </a:xfrm>
            <a:custGeom>
              <a:avLst/>
              <a:gdLst>
                <a:gd name="connsiteX0" fmla="*/ 330710 w 660847"/>
                <a:gd name="connsiteY0" fmla="*/ 1432 h 660847"/>
                <a:gd name="connsiteX1" fmla="*/ 1432 w 660847"/>
                <a:gd name="connsiteY1" fmla="*/ 330710 h 660847"/>
                <a:gd name="connsiteX2" fmla="*/ 330710 w 660847"/>
                <a:gd name="connsiteY2" fmla="*/ 659988 h 660847"/>
                <a:gd name="connsiteX3" fmla="*/ 659988 w 660847"/>
                <a:gd name="connsiteY3" fmla="*/ 330710 h 660847"/>
                <a:gd name="connsiteX4" fmla="*/ 330710 w 660847"/>
                <a:gd name="connsiteY4" fmla="*/ 1432 h 660847"/>
                <a:gd name="connsiteX5" fmla="*/ 430220 w 660847"/>
                <a:gd name="connsiteY5" fmla="*/ 263480 h 660847"/>
                <a:gd name="connsiteX6" fmla="*/ 401952 w 660847"/>
                <a:gd name="connsiteY6" fmla="*/ 263480 h 660847"/>
                <a:gd name="connsiteX7" fmla="*/ 358023 w 660847"/>
                <a:gd name="connsiteY7" fmla="*/ 307409 h 660847"/>
                <a:gd name="connsiteX8" fmla="*/ 391829 w 660847"/>
                <a:gd name="connsiteY8" fmla="*/ 232347 h 660847"/>
                <a:gd name="connsiteX9" fmla="*/ 497832 w 660847"/>
                <a:gd name="connsiteY9" fmla="*/ 195867 h 660847"/>
                <a:gd name="connsiteX10" fmla="*/ 461352 w 660847"/>
                <a:gd name="connsiteY10" fmla="*/ 301679 h 660847"/>
                <a:gd name="connsiteX11" fmla="*/ 461352 w 660847"/>
                <a:gd name="connsiteY11" fmla="*/ 301679 h 660847"/>
                <a:gd name="connsiteX12" fmla="*/ 386481 w 660847"/>
                <a:gd name="connsiteY12" fmla="*/ 335294 h 660847"/>
                <a:gd name="connsiteX13" fmla="*/ 430220 w 660847"/>
                <a:gd name="connsiteY13" fmla="*/ 291556 h 660847"/>
                <a:gd name="connsiteX14" fmla="*/ 430220 w 660847"/>
                <a:gd name="connsiteY14" fmla="*/ 263480 h 660847"/>
                <a:gd name="connsiteX15" fmla="*/ 233302 w 660847"/>
                <a:gd name="connsiteY15" fmla="*/ 441106 h 660847"/>
                <a:gd name="connsiteX16" fmla="*/ 290792 w 660847"/>
                <a:gd name="connsiteY16" fmla="*/ 464408 h 660847"/>
                <a:gd name="connsiteX17" fmla="*/ 208664 w 660847"/>
                <a:gd name="connsiteY17" fmla="*/ 462689 h 660847"/>
                <a:gd name="connsiteX18" fmla="*/ 133793 w 660847"/>
                <a:gd name="connsiteY18" fmla="*/ 379415 h 660847"/>
                <a:gd name="connsiteX19" fmla="*/ 245526 w 660847"/>
                <a:gd name="connsiteY19" fmla="*/ 371584 h 660847"/>
                <a:gd name="connsiteX20" fmla="*/ 305881 w 660847"/>
                <a:gd name="connsiteY20" fmla="*/ 427355 h 660847"/>
                <a:gd name="connsiteX21" fmla="*/ 248391 w 660847"/>
                <a:gd name="connsiteY21" fmla="*/ 404053 h 660847"/>
                <a:gd name="connsiteX22" fmla="*/ 222415 w 660847"/>
                <a:gd name="connsiteY22" fmla="*/ 415131 h 660847"/>
                <a:gd name="connsiteX23" fmla="*/ 233302 w 660847"/>
                <a:gd name="connsiteY23" fmla="*/ 441106 h 660847"/>
                <a:gd name="connsiteX24" fmla="*/ 359360 w 660847"/>
                <a:gd name="connsiteY24" fmla="*/ 618733 h 660847"/>
                <a:gd name="connsiteX25" fmla="*/ 358023 w 660847"/>
                <a:gd name="connsiteY25" fmla="*/ 378269 h 660847"/>
                <a:gd name="connsiteX26" fmla="*/ 489620 w 660847"/>
                <a:gd name="connsiteY26" fmla="*/ 330137 h 660847"/>
                <a:gd name="connsiteX27" fmla="*/ 537178 w 660847"/>
                <a:gd name="connsiteY27" fmla="*/ 174666 h 660847"/>
                <a:gd name="connsiteX28" fmla="*/ 519224 w 660847"/>
                <a:gd name="connsiteY28" fmla="*/ 156713 h 660847"/>
                <a:gd name="connsiteX29" fmla="*/ 363753 w 660847"/>
                <a:gd name="connsiteY29" fmla="*/ 204271 h 660847"/>
                <a:gd name="connsiteX30" fmla="*/ 328800 w 660847"/>
                <a:gd name="connsiteY30" fmla="*/ 261188 h 660847"/>
                <a:gd name="connsiteX31" fmla="*/ 318296 w 660847"/>
                <a:gd name="connsiteY31" fmla="*/ 231010 h 660847"/>
                <a:gd name="connsiteX32" fmla="*/ 292702 w 660847"/>
                <a:gd name="connsiteY32" fmla="*/ 219168 h 660847"/>
                <a:gd name="connsiteX33" fmla="*/ 280860 w 660847"/>
                <a:gd name="connsiteY33" fmla="*/ 244762 h 660847"/>
                <a:gd name="connsiteX34" fmla="*/ 313712 w 660847"/>
                <a:gd name="connsiteY34" fmla="*/ 358787 h 660847"/>
                <a:gd name="connsiteX35" fmla="*/ 316959 w 660847"/>
                <a:gd name="connsiteY35" fmla="*/ 375595 h 660847"/>
                <a:gd name="connsiteX36" fmla="*/ 260424 w 660847"/>
                <a:gd name="connsiteY36" fmla="*/ 334339 h 660847"/>
                <a:gd name="connsiteX37" fmla="*/ 98650 w 660847"/>
                <a:gd name="connsiteY37" fmla="*/ 351338 h 660847"/>
                <a:gd name="connsiteX38" fmla="*/ 89100 w 660847"/>
                <a:gd name="connsiteY38" fmla="*/ 375022 h 660847"/>
                <a:gd name="connsiteX39" fmla="*/ 193766 w 660847"/>
                <a:gd name="connsiteY39" fmla="*/ 499551 h 660847"/>
                <a:gd name="connsiteX40" fmla="*/ 249155 w 660847"/>
                <a:gd name="connsiteY40" fmla="*/ 509674 h 660847"/>
                <a:gd name="connsiteX41" fmla="*/ 329373 w 660847"/>
                <a:gd name="connsiteY41" fmla="*/ 494012 h 660847"/>
                <a:gd name="connsiteX42" fmla="*/ 318296 w 660847"/>
                <a:gd name="connsiteY42" fmla="*/ 619688 h 660847"/>
                <a:gd name="connsiteX43" fmla="*/ 41351 w 660847"/>
                <a:gd name="connsiteY43" fmla="*/ 330519 h 660847"/>
                <a:gd name="connsiteX44" fmla="*/ 330710 w 660847"/>
                <a:gd name="connsiteY44" fmla="*/ 41160 h 660847"/>
                <a:gd name="connsiteX45" fmla="*/ 620070 w 660847"/>
                <a:gd name="connsiteY45" fmla="*/ 330519 h 660847"/>
                <a:gd name="connsiteX46" fmla="*/ 359360 w 660847"/>
                <a:gd name="connsiteY46" fmla="*/ 618733 h 660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60847" h="660847">
                  <a:moveTo>
                    <a:pt x="330710" y="1432"/>
                  </a:moveTo>
                  <a:cubicBezTo>
                    <a:pt x="149073" y="1432"/>
                    <a:pt x="1432" y="149073"/>
                    <a:pt x="1432" y="330710"/>
                  </a:cubicBezTo>
                  <a:cubicBezTo>
                    <a:pt x="1432" y="512348"/>
                    <a:pt x="149073" y="659988"/>
                    <a:pt x="330710" y="659988"/>
                  </a:cubicBezTo>
                  <a:cubicBezTo>
                    <a:pt x="512348" y="659988"/>
                    <a:pt x="659988" y="512348"/>
                    <a:pt x="659988" y="330710"/>
                  </a:cubicBezTo>
                  <a:cubicBezTo>
                    <a:pt x="659988" y="149073"/>
                    <a:pt x="512348" y="1432"/>
                    <a:pt x="330710" y="1432"/>
                  </a:cubicBezTo>
                  <a:close/>
                  <a:moveTo>
                    <a:pt x="430220" y="263480"/>
                  </a:moveTo>
                  <a:cubicBezTo>
                    <a:pt x="422389" y="255649"/>
                    <a:pt x="409783" y="255649"/>
                    <a:pt x="401952" y="263480"/>
                  </a:cubicBezTo>
                  <a:lnTo>
                    <a:pt x="358023" y="307409"/>
                  </a:lnTo>
                  <a:cubicBezTo>
                    <a:pt x="361843" y="282579"/>
                    <a:pt x="371011" y="253166"/>
                    <a:pt x="391829" y="232347"/>
                  </a:cubicBezTo>
                  <a:cubicBezTo>
                    <a:pt x="422198" y="201979"/>
                    <a:pt x="471475" y="196440"/>
                    <a:pt x="497832" y="195867"/>
                  </a:cubicBezTo>
                  <a:cubicBezTo>
                    <a:pt x="497259" y="222033"/>
                    <a:pt x="491911" y="271120"/>
                    <a:pt x="461352" y="301679"/>
                  </a:cubicBezTo>
                  <a:lnTo>
                    <a:pt x="461352" y="301679"/>
                  </a:lnTo>
                  <a:cubicBezTo>
                    <a:pt x="440724" y="322307"/>
                    <a:pt x="411311" y="331474"/>
                    <a:pt x="386481" y="335294"/>
                  </a:cubicBezTo>
                  <a:lnTo>
                    <a:pt x="430220" y="291556"/>
                  </a:lnTo>
                  <a:cubicBezTo>
                    <a:pt x="438050" y="283916"/>
                    <a:pt x="438050" y="271311"/>
                    <a:pt x="430220" y="263480"/>
                  </a:cubicBezTo>
                  <a:close/>
                  <a:moveTo>
                    <a:pt x="233302" y="441106"/>
                  </a:moveTo>
                  <a:lnTo>
                    <a:pt x="290792" y="464408"/>
                  </a:lnTo>
                  <a:cubicBezTo>
                    <a:pt x="266345" y="470520"/>
                    <a:pt x="235785" y="473576"/>
                    <a:pt x="208664" y="462689"/>
                  </a:cubicBezTo>
                  <a:cubicBezTo>
                    <a:pt x="168745" y="446645"/>
                    <a:pt x="144489" y="403289"/>
                    <a:pt x="133793" y="379415"/>
                  </a:cubicBezTo>
                  <a:cubicBezTo>
                    <a:pt x="158050" y="369674"/>
                    <a:pt x="205417" y="355349"/>
                    <a:pt x="245526" y="371584"/>
                  </a:cubicBezTo>
                  <a:cubicBezTo>
                    <a:pt x="272648" y="382470"/>
                    <a:pt x="292511" y="405963"/>
                    <a:pt x="305881" y="427355"/>
                  </a:cubicBezTo>
                  <a:lnTo>
                    <a:pt x="248391" y="404053"/>
                  </a:lnTo>
                  <a:cubicBezTo>
                    <a:pt x="238268" y="399851"/>
                    <a:pt x="226617" y="404817"/>
                    <a:pt x="222415" y="415131"/>
                  </a:cubicBezTo>
                  <a:cubicBezTo>
                    <a:pt x="218214" y="425445"/>
                    <a:pt x="223179" y="437095"/>
                    <a:pt x="233302" y="441106"/>
                  </a:cubicBezTo>
                  <a:close/>
                  <a:moveTo>
                    <a:pt x="359360" y="618733"/>
                  </a:moveTo>
                  <a:cubicBezTo>
                    <a:pt x="367191" y="579770"/>
                    <a:pt x="378269" y="494012"/>
                    <a:pt x="358023" y="378269"/>
                  </a:cubicBezTo>
                  <a:cubicBezTo>
                    <a:pt x="390874" y="377314"/>
                    <a:pt x="449892" y="369674"/>
                    <a:pt x="489620" y="330137"/>
                  </a:cubicBezTo>
                  <a:cubicBezTo>
                    <a:pt x="545772" y="273984"/>
                    <a:pt x="537560" y="178677"/>
                    <a:pt x="537178" y="174666"/>
                  </a:cubicBezTo>
                  <a:cubicBezTo>
                    <a:pt x="536223" y="165116"/>
                    <a:pt x="528774" y="157477"/>
                    <a:pt x="519224" y="156713"/>
                  </a:cubicBezTo>
                  <a:cubicBezTo>
                    <a:pt x="515213" y="156331"/>
                    <a:pt x="419906" y="148309"/>
                    <a:pt x="363753" y="204271"/>
                  </a:cubicBezTo>
                  <a:cubicBezTo>
                    <a:pt x="347136" y="220887"/>
                    <a:pt x="336058" y="241133"/>
                    <a:pt x="328800" y="261188"/>
                  </a:cubicBezTo>
                  <a:cubicBezTo>
                    <a:pt x="325554" y="251065"/>
                    <a:pt x="322116" y="241133"/>
                    <a:pt x="318296" y="231010"/>
                  </a:cubicBezTo>
                  <a:cubicBezTo>
                    <a:pt x="314476" y="220696"/>
                    <a:pt x="303016" y="215349"/>
                    <a:pt x="292702" y="219168"/>
                  </a:cubicBezTo>
                  <a:cubicBezTo>
                    <a:pt x="282388" y="222988"/>
                    <a:pt x="277040" y="234448"/>
                    <a:pt x="280860" y="244762"/>
                  </a:cubicBezTo>
                  <a:cubicBezTo>
                    <a:pt x="294612" y="282579"/>
                    <a:pt x="305690" y="320970"/>
                    <a:pt x="313712" y="358787"/>
                  </a:cubicBezTo>
                  <a:cubicBezTo>
                    <a:pt x="314858" y="364517"/>
                    <a:pt x="316004" y="370056"/>
                    <a:pt x="316959" y="375595"/>
                  </a:cubicBezTo>
                  <a:cubicBezTo>
                    <a:pt x="302061" y="358978"/>
                    <a:pt x="283343" y="343698"/>
                    <a:pt x="260424" y="334339"/>
                  </a:cubicBezTo>
                  <a:cubicBezTo>
                    <a:pt x="186890" y="304544"/>
                    <a:pt x="102279" y="349428"/>
                    <a:pt x="98650" y="351338"/>
                  </a:cubicBezTo>
                  <a:cubicBezTo>
                    <a:pt x="90246" y="355922"/>
                    <a:pt x="86235" y="365854"/>
                    <a:pt x="89100" y="375022"/>
                  </a:cubicBezTo>
                  <a:cubicBezTo>
                    <a:pt x="90246" y="378842"/>
                    <a:pt x="120232" y="469756"/>
                    <a:pt x="193766" y="499551"/>
                  </a:cubicBezTo>
                  <a:cubicBezTo>
                    <a:pt x="211911" y="507000"/>
                    <a:pt x="231010" y="509674"/>
                    <a:pt x="249155" y="509674"/>
                  </a:cubicBezTo>
                  <a:cubicBezTo>
                    <a:pt x="280287" y="509674"/>
                    <a:pt x="309510" y="501461"/>
                    <a:pt x="329373" y="494012"/>
                  </a:cubicBezTo>
                  <a:cubicBezTo>
                    <a:pt x="330519" y="556468"/>
                    <a:pt x="322498" y="600588"/>
                    <a:pt x="318296" y="619688"/>
                  </a:cubicBezTo>
                  <a:cubicBezTo>
                    <a:pt x="164543" y="613194"/>
                    <a:pt x="41351" y="485991"/>
                    <a:pt x="41351" y="330519"/>
                  </a:cubicBezTo>
                  <a:cubicBezTo>
                    <a:pt x="41351" y="171037"/>
                    <a:pt x="171228" y="41160"/>
                    <a:pt x="330710" y="41160"/>
                  </a:cubicBezTo>
                  <a:cubicBezTo>
                    <a:pt x="490192" y="41160"/>
                    <a:pt x="620070" y="171037"/>
                    <a:pt x="620070" y="330519"/>
                  </a:cubicBezTo>
                  <a:cubicBezTo>
                    <a:pt x="620070" y="480643"/>
                    <a:pt x="505472" y="604217"/>
                    <a:pt x="359360" y="61873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C12C500-90D4-477D-A772-4C31543879EA}"/>
                </a:ext>
              </a:extLst>
            </p:cNvPr>
            <p:cNvSpPr/>
            <p:nvPr/>
          </p:nvSpPr>
          <p:spPr>
            <a:xfrm>
              <a:off x="1782339" y="700532"/>
              <a:ext cx="979812" cy="979812"/>
            </a:xfrm>
            <a:custGeom>
              <a:avLst/>
              <a:gdLst>
                <a:gd name="connsiteX0" fmla="*/ 959471 w 979811"/>
                <a:gd name="connsiteY0" fmla="*/ 410547 h 979811"/>
                <a:gd name="connsiteX1" fmla="*/ 901981 w 979811"/>
                <a:gd name="connsiteY1" fmla="*/ 410547 h 979811"/>
                <a:gd name="connsiteX2" fmla="*/ 886892 w 979811"/>
                <a:gd name="connsiteY2" fmla="*/ 353821 h 979811"/>
                <a:gd name="connsiteX3" fmla="*/ 936742 w 979811"/>
                <a:gd name="connsiteY3" fmla="*/ 325172 h 979811"/>
                <a:gd name="connsiteX4" fmla="*/ 944000 w 979811"/>
                <a:gd name="connsiteY4" fmla="*/ 297859 h 979811"/>
                <a:gd name="connsiteX5" fmla="*/ 883836 w 979811"/>
                <a:gd name="connsiteY5" fmla="*/ 194148 h 979811"/>
                <a:gd name="connsiteX6" fmla="*/ 856524 w 979811"/>
                <a:gd name="connsiteY6" fmla="*/ 186890 h 979811"/>
                <a:gd name="connsiteX7" fmla="*/ 806674 w 979811"/>
                <a:gd name="connsiteY7" fmla="*/ 215731 h 979811"/>
                <a:gd name="connsiteX8" fmla="*/ 765227 w 979811"/>
                <a:gd name="connsiteY8" fmla="*/ 174284 h 979811"/>
                <a:gd name="connsiteX9" fmla="*/ 794068 w 979811"/>
                <a:gd name="connsiteY9" fmla="*/ 124052 h 979811"/>
                <a:gd name="connsiteX10" fmla="*/ 795978 w 979811"/>
                <a:gd name="connsiteY10" fmla="*/ 108963 h 979811"/>
                <a:gd name="connsiteX11" fmla="*/ 786619 w 979811"/>
                <a:gd name="connsiteY11" fmla="*/ 96931 h 979811"/>
                <a:gd name="connsiteX12" fmla="*/ 682908 w 979811"/>
                <a:gd name="connsiteY12" fmla="*/ 37149 h 979811"/>
                <a:gd name="connsiteX13" fmla="*/ 667819 w 979811"/>
                <a:gd name="connsiteY13" fmla="*/ 35239 h 979811"/>
                <a:gd name="connsiteX14" fmla="*/ 655786 w 979811"/>
                <a:gd name="connsiteY14" fmla="*/ 44598 h 979811"/>
                <a:gd name="connsiteX15" fmla="*/ 627137 w 979811"/>
                <a:gd name="connsiteY15" fmla="*/ 94448 h 979811"/>
                <a:gd name="connsiteX16" fmla="*/ 570411 w 979811"/>
                <a:gd name="connsiteY16" fmla="*/ 79359 h 979811"/>
                <a:gd name="connsiteX17" fmla="*/ 570411 w 979811"/>
                <a:gd name="connsiteY17" fmla="*/ 21296 h 979811"/>
                <a:gd name="connsiteX18" fmla="*/ 550547 w 979811"/>
                <a:gd name="connsiteY18" fmla="*/ 1432 h 979811"/>
                <a:gd name="connsiteX19" fmla="*/ 430793 w 979811"/>
                <a:gd name="connsiteY19" fmla="*/ 1432 h 979811"/>
                <a:gd name="connsiteX20" fmla="*/ 410929 w 979811"/>
                <a:gd name="connsiteY20" fmla="*/ 21296 h 979811"/>
                <a:gd name="connsiteX21" fmla="*/ 410929 w 979811"/>
                <a:gd name="connsiteY21" fmla="*/ 78786 h 979811"/>
                <a:gd name="connsiteX22" fmla="*/ 354203 w 979811"/>
                <a:gd name="connsiteY22" fmla="*/ 93875 h 979811"/>
                <a:gd name="connsiteX23" fmla="*/ 325554 w 979811"/>
                <a:gd name="connsiteY23" fmla="*/ 44025 h 979811"/>
                <a:gd name="connsiteX24" fmla="*/ 313521 w 979811"/>
                <a:gd name="connsiteY24" fmla="*/ 34666 h 979811"/>
                <a:gd name="connsiteX25" fmla="*/ 298432 w 979811"/>
                <a:gd name="connsiteY25" fmla="*/ 36576 h 979811"/>
                <a:gd name="connsiteX26" fmla="*/ 194148 w 979811"/>
                <a:gd name="connsiteY26" fmla="*/ 96931 h 979811"/>
                <a:gd name="connsiteX27" fmla="*/ 184789 w 979811"/>
                <a:gd name="connsiteY27" fmla="*/ 108963 h 979811"/>
                <a:gd name="connsiteX28" fmla="*/ 186699 w 979811"/>
                <a:gd name="connsiteY28" fmla="*/ 124052 h 979811"/>
                <a:gd name="connsiteX29" fmla="*/ 215540 w 979811"/>
                <a:gd name="connsiteY29" fmla="*/ 173902 h 979811"/>
                <a:gd name="connsiteX30" fmla="*/ 174093 w 979811"/>
                <a:gd name="connsiteY30" fmla="*/ 215349 h 979811"/>
                <a:gd name="connsiteX31" fmla="*/ 124052 w 979811"/>
                <a:gd name="connsiteY31" fmla="*/ 186699 h 979811"/>
                <a:gd name="connsiteX32" fmla="*/ 96740 w 979811"/>
                <a:gd name="connsiteY32" fmla="*/ 193957 h 979811"/>
                <a:gd name="connsiteX33" fmla="*/ 36958 w 979811"/>
                <a:gd name="connsiteY33" fmla="*/ 297668 h 979811"/>
                <a:gd name="connsiteX34" fmla="*/ 44216 w 979811"/>
                <a:gd name="connsiteY34" fmla="*/ 324981 h 979811"/>
                <a:gd name="connsiteX35" fmla="*/ 94066 w 979811"/>
                <a:gd name="connsiteY35" fmla="*/ 353630 h 979811"/>
                <a:gd name="connsiteX36" fmla="*/ 78977 w 979811"/>
                <a:gd name="connsiteY36" fmla="*/ 410356 h 979811"/>
                <a:gd name="connsiteX37" fmla="*/ 21296 w 979811"/>
                <a:gd name="connsiteY37" fmla="*/ 410356 h 979811"/>
                <a:gd name="connsiteX38" fmla="*/ 1432 w 979811"/>
                <a:gd name="connsiteY38" fmla="*/ 430220 h 979811"/>
                <a:gd name="connsiteX39" fmla="*/ 1432 w 979811"/>
                <a:gd name="connsiteY39" fmla="*/ 549974 h 979811"/>
                <a:gd name="connsiteX40" fmla="*/ 21296 w 979811"/>
                <a:gd name="connsiteY40" fmla="*/ 569838 h 979811"/>
                <a:gd name="connsiteX41" fmla="*/ 78786 w 979811"/>
                <a:gd name="connsiteY41" fmla="*/ 569838 h 979811"/>
                <a:gd name="connsiteX42" fmla="*/ 93875 w 979811"/>
                <a:gd name="connsiteY42" fmla="*/ 626564 h 979811"/>
                <a:gd name="connsiteX43" fmla="*/ 44025 w 979811"/>
                <a:gd name="connsiteY43" fmla="*/ 655213 h 979811"/>
                <a:gd name="connsiteX44" fmla="*/ 36767 w 979811"/>
                <a:gd name="connsiteY44" fmla="*/ 682526 h 979811"/>
                <a:gd name="connsiteX45" fmla="*/ 96931 w 979811"/>
                <a:gd name="connsiteY45" fmla="*/ 786619 h 979811"/>
                <a:gd name="connsiteX46" fmla="*/ 124243 w 979811"/>
                <a:gd name="connsiteY46" fmla="*/ 793877 h 979811"/>
                <a:gd name="connsiteX47" fmla="*/ 174093 w 979811"/>
                <a:gd name="connsiteY47" fmla="*/ 765036 h 979811"/>
                <a:gd name="connsiteX48" fmla="*/ 215540 w 979811"/>
                <a:gd name="connsiteY48" fmla="*/ 806483 h 979811"/>
                <a:gd name="connsiteX49" fmla="*/ 186699 w 979811"/>
                <a:gd name="connsiteY49" fmla="*/ 856715 h 979811"/>
                <a:gd name="connsiteX50" fmla="*/ 184789 w 979811"/>
                <a:gd name="connsiteY50" fmla="*/ 871804 h 979811"/>
                <a:gd name="connsiteX51" fmla="*/ 194148 w 979811"/>
                <a:gd name="connsiteY51" fmla="*/ 883836 h 979811"/>
                <a:gd name="connsiteX52" fmla="*/ 297859 w 979811"/>
                <a:gd name="connsiteY52" fmla="*/ 943618 h 979811"/>
                <a:gd name="connsiteX53" fmla="*/ 312948 w 979811"/>
                <a:gd name="connsiteY53" fmla="*/ 945528 h 979811"/>
                <a:gd name="connsiteX54" fmla="*/ 324981 w 979811"/>
                <a:gd name="connsiteY54" fmla="*/ 936169 h 979811"/>
                <a:gd name="connsiteX55" fmla="*/ 353630 w 979811"/>
                <a:gd name="connsiteY55" fmla="*/ 886319 h 979811"/>
                <a:gd name="connsiteX56" fmla="*/ 410356 w 979811"/>
                <a:gd name="connsiteY56" fmla="*/ 901408 h 979811"/>
                <a:gd name="connsiteX57" fmla="*/ 410356 w 979811"/>
                <a:gd name="connsiteY57" fmla="*/ 958898 h 979811"/>
                <a:gd name="connsiteX58" fmla="*/ 430220 w 979811"/>
                <a:gd name="connsiteY58" fmla="*/ 978762 h 979811"/>
                <a:gd name="connsiteX59" fmla="*/ 549974 w 979811"/>
                <a:gd name="connsiteY59" fmla="*/ 978762 h 979811"/>
                <a:gd name="connsiteX60" fmla="*/ 569838 w 979811"/>
                <a:gd name="connsiteY60" fmla="*/ 958898 h 979811"/>
                <a:gd name="connsiteX61" fmla="*/ 569838 w 979811"/>
                <a:gd name="connsiteY61" fmla="*/ 901408 h 979811"/>
                <a:gd name="connsiteX62" fmla="*/ 626564 w 979811"/>
                <a:gd name="connsiteY62" fmla="*/ 886319 h 979811"/>
                <a:gd name="connsiteX63" fmla="*/ 655213 w 979811"/>
                <a:gd name="connsiteY63" fmla="*/ 936169 h 979811"/>
                <a:gd name="connsiteX64" fmla="*/ 667246 w 979811"/>
                <a:gd name="connsiteY64" fmla="*/ 945528 h 979811"/>
                <a:gd name="connsiteX65" fmla="*/ 682335 w 979811"/>
                <a:gd name="connsiteY65" fmla="*/ 943618 h 979811"/>
                <a:gd name="connsiteX66" fmla="*/ 786046 w 979811"/>
                <a:gd name="connsiteY66" fmla="*/ 883836 h 979811"/>
                <a:gd name="connsiteX67" fmla="*/ 795405 w 979811"/>
                <a:gd name="connsiteY67" fmla="*/ 871804 h 979811"/>
                <a:gd name="connsiteX68" fmla="*/ 793495 w 979811"/>
                <a:gd name="connsiteY68" fmla="*/ 856715 h 979811"/>
                <a:gd name="connsiteX69" fmla="*/ 764654 w 979811"/>
                <a:gd name="connsiteY69" fmla="*/ 806865 h 979811"/>
                <a:gd name="connsiteX70" fmla="*/ 806101 w 979811"/>
                <a:gd name="connsiteY70" fmla="*/ 765418 h 979811"/>
                <a:gd name="connsiteX71" fmla="*/ 855951 w 979811"/>
                <a:gd name="connsiteY71" fmla="*/ 794259 h 979811"/>
                <a:gd name="connsiteX72" fmla="*/ 883263 w 979811"/>
                <a:gd name="connsiteY72" fmla="*/ 787001 h 979811"/>
                <a:gd name="connsiteX73" fmla="*/ 943045 w 979811"/>
                <a:gd name="connsiteY73" fmla="*/ 683290 h 979811"/>
                <a:gd name="connsiteX74" fmla="*/ 935787 w 979811"/>
                <a:gd name="connsiteY74" fmla="*/ 655977 h 979811"/>
                <a:gd name="connsiteX75" fmla="*/ 885937 w 979811"/>
                <a:gd name="connsiteY75" fmla="*/ 627328 h 979811"/>
                <a:gd name="connsiteX76" fmla="*/ 901026 w 979811"/>
                <a:gd name="connsiteY76" fmla="*/ 570602 h 979811"/>
                <a:gd name="connsiteX77" fmla="*/ 958516 w 979811"/>
                <a:gd name="connsiteY77" fmla="*/ 570602 h 979811"/>
                <a:gd name="connsiteX78" fmla="*/ 978380 w 979811"/>
                <a:gd name="connsiteY78" fmla="*/ 550738 h 979811"/>
                <a:gd name="connsiteX79" fmla="*/ 978380 w 979811"/>
                <a:gd name="connsiteY79" fmla="*/ 430984 h 979811"/>
                <a:gd name="connsiteX80" fmla="*/ 959471 w 979811"/>
                <a:gd name="connsiteY80" fmla="*/ 410547 h 979811"/>
                <a:gd name="connsiteX81" fmla="*/ 939416 w 979811"/>
                <a:gd name="connsiteY81" fmla="*/ 530302 h 979811"/>
                <a:gd name="connsiteX82" fmla="*/ 884982 w 979811"/>
                <a:gd name="connsiteY82" fmla="*/ 530302 h 979811"/>
                <a:gd name="connsiteX83" fmla="*/ 865310 w 979811"/>
                <a:gd name="connsiteY83" fmla="*/ 547300 h 979811"/>
                <a:gd name="connsiteX84" fmla="*/ 843536 w 979811"/>
                <a:gd name="connsiteY84" fmla="*/ 628665 h 979811"/>
                <a:gd name="connsiteX85" fmla="*/ 852131 w 979811"/>
                <a:gd name="connsiteY85" fmla="*/ 653303 h 979811"/>
                <a:gd name="connsiteX86" fmla="*/ 899116 w 979811"/>
                <a:gd name="connsiteY86" fmla="*/ 680425 h 979811"/>
                <a:gd name="connsiteX87" fmla="*/ 859198 w 979811"/>
                <a:gd name="connsiteY87" fmla="*/ 749566 h 979811"/>
                <a:gd name="connsiteX88" fmla="*/ 812022 w 979811"/>
                <a:gd name="connsiteY88" fmla="*/ 722444 h 979811"/>
                <a:gd name="connsiteX89" fmla="*/ 786428 w 979811"/>
                <a:gd name="connsiteY89" fmla="*/ 727219 h 979811"/>
                <a:gd name="connsiteX90" fmla="*/ 726837 w 979811"/>
                <a:gd name="connsiteY90" fmla="*/ 786810 h 979811"/>
                <a:gd name="connsiteX91" fmla="*/ 722062 w 979811"/>
                <a:gd name="connsiteY91" fmla="*/ 812404 h 979811"/>
                <a:gd name="connsiteX92" fmla="*/ 749184 w 979811"/>
                <a:gd name="connsiteY92" fmla="*/ 859580 h 979811"/>
                <a:gd name="connsiteX93" fmla="*/ 680043 w 979811"/>
                <a:gd name="connsiteY93" fmla="*/ 899498 h 979811"/>
                <a:gd name="connsiteX94" fmla="*/ 652922 w 979811"/>
                <a:gd name="connsiteY94" fmla="*/ 852513 h 979811"/>
                <a:gd name="connsiteX95" fmla="*/ 628283 w 979811"/>
                <a:gd name="connsiteY95" fmla="*/ 843918 h 979811"/>
                <a:gd name="connsiteX96" fmla="*/ 546918 w 979811"/>
                <a:gd name="connsiteY96" fmla="*/ 865692 h 979811"/>
                <a:gd name="connsiteX97" fmla="*/ 529920 w 979811"/>
                <a:gd name="connsiteY97" fmla="*/ 885364 h 979811"/>
                <a:gd name="connsiteX98" fmla="*/ 529920 w 979811"/>
                <a:gd name="connsiteY98" fmla="*/ 939798 h 979811"/>
                <a:gd name="connsiteX99" fmla="*/ 450083 w 979811"/>
                <a:gd name="connsiteY99" fmla="*/ 939798 h 979811"/>
                <a:gd name="connsiteX100" fmla="*/ 450083 w 979811"/>
                <a:gd name="connsiteY100" fmla="*/ 885364 h 979811"/>
                <a:gd name="connsiteX101" fmla="*/ 433085 w 979811"/>
                <a:gd name="connsiteY101" fmla="*/ 865692 h 979811"/>
                <a:gd name="connsiteX102" fmla="*/ 351720 w 979811"/>
                <a:gd name="connsiteY102" fmla="*/ 843918 h 979811"/>
                <a:gd name="connsiteX103" fmla="*/ 327081 w 979811"/>
                <a:gd name="connsiteY103" fmla="*/ 852513 h 979811"/>
                <a:gd name="connsiteX104" fmla="*/ 299960 w 979811"/>
                <a:gd name="connsiteY104" fmla="*/ 899498 h 979811"/>
                <a:gd name="connsiteX105" fmla="*/ 230819 w 979811"/>
                <a:gd name="connsiteY105" fmla="*/ 859580 h 979811"/>
                <a:gd name="connsiteX106" fmla="*/ 257941 w 979811"/>
                <a:gd name="connsiteY106" fmla="*/ 812404 h 979811"/>
                <a:gd name="connsiteX107" fmla="*/ 253166 w 979811"/>
                <a:gd name="connsiteY107" fmla="*/ 786810 h 979811"/>
                <a:gd name="connsiteX108" fmla="*/ 193575 w 979811"/>
                <a:gd name="connsiteY108" fmla="*/ 727219 h 979811"/>
                <a:gd name="connsiteX109" fmla="*/ 167981 w 979811"/>
                <a:gd name="connsiteY109" fmla="*/ 722444 h 979811"/>
                <a:gd name="connsiteX110" fmla="*/ 120805 w 979811"/>
                <a:gd name="connsiteY110" fmla="*/ 749566 h 979811"/>
                <a:gd name="connsiteX111" fmla="*/ 80887 w 979811"/>
                <a:gd name="connsiteY111" fmla="*/ 680425 h 979811"/>
                <a:gd name="connsiteX112" fmla="*/ 127872 w 979811"/>
                <a:gd name="connsiteY112" fmla="*/ 653303 h 979811"/>
                <a:gd name="connsiteX113" fmla="*/ 136467 w 979811"/>
                <a:gd name="connsiteY113" fmla="*/ 628665 h 979811"/>
                <a:gd name="connsiteX114" fmla="*/ 114693 w 979811"/>
                <a:gd name="connsiteY114" fmla="*/ 547300 h 979811"/>
                <a:gd name="connsiteX115" fmla="*/ 95021 w 979811"/>
                <a:gd name="connsiteY115" fmla="*/ 530302 h 979811"/>
                <a:gd name="connsiteX116" fmla="*/ 41351 w 979811"/>
                <a:gd name="connsiteY116" fmla="*/ 530302 h 979811"/>
                <a:gd name="connsiteX117" fmla="*/ 41351 w 979811"/>
                <a:gd name="connsiteY117" fmla="*/ 450465 h 979811"/>
                <a:gd name="connsiteX118" fmla="*/ 95785 w 979811"/>
                <a:gd name="connsiteY118" fmla="*/ 450465 h 979811"/>
                <a:gd name="connsiteX119" fmla="*/ 115457 w 979811"/>
                <a:gd name="connsiteY119" fmla="*/ 433467 h 979811"/>
                <a:gd name="connsiteX120" fmla="*/ 137231 w 979811"/>
                <a:gd name="connsiteY120" fmla="*/ 352102 h 979811"/>
                <a:gd name="connsiteX121" fmla="*/ 128636 w 979811"/>
                <a:gd name="connsiteY121" fmla="*/ 327463 h 979811"/>
                <a:gd name="connsiteX122" fmla="*/ 81651 w 979811"/>
                <a:gd name="connsiteY122" fmla="*/ 300342 h 979811"/>
                <a:gd name="connsiteX123" fmla="*/ 121569 w 979811"/>
                <a:gd name="connsiteY123" fmla="*/ 231201 h 979811"/>
                <a:gd name="connsiteX124" fmla="*/ 168745 w 979811"/>
                <a:gd name="connsiteY124" fmla="*/ 258323 h 979811"/>
                <a:gd name="connsiteX125" fmla="*/ 194339 w 979811"/>
                <a:gd name="connsiteY125" fmla="*/ 253548 h 979811"/>
                <a:gd name="connsiteX126" fmla="*/ 253930 w 979811"/>
                <a:gd name="connsiteY126" fmla="*/ 193957 h 979811"/>
                <a:gd name="connsiteX127" fmla="*/ 258705 w 979811"/>
                <a:gd name="connsiteY127" fmla="*/ 168363 h 979811"/>
                <a:gd name="connsiteX128" fmla="*/ 231583 w 979811"/>
                <a:gd name="connsiteY128" fmla="*/ 121187 h 979811"/>
                <a:gd name="connsiteX129" fmla="*/ 300724 w 979811"/>
                <a:gd name="connsiteY129" fmla="*/ 81269 h 979811"/>
                <a:gd name="connsiteX130" fmla="*/ 327845 w 979811"/>
                <a:gd name="connsiteY130" fmla="*/ 128254 h 979811"/>
                <a:gd name="connsiteX131" fmla="*/ 352484 w 979811"/>
                <a:gd name="connsiteY131" fmla="*/ 136849 h 979811"/>
                <a:gd name="connsiteX132" fmla="*/ 433849 w 979811"/>
                <a:gd name="connsiteY132" fmla="*/ 115075 h 979811"/>
                <a:gd name="connsiteX133" fmla="*/ 450847 w 979811"/>
                <a:gd name="connsiteY133" fmla="*/ 95403 h 979811"/>
                <a:gd name="connsiteX134" fmla="*/ 450847 w 979811"/>
                <a:gd name="connsiteY134" fmla="*/ 41351 h 979811"/>
                <a:gd name="connsiteX135" fmla="*/ 530684 w 979811"/>
                <a:gd name="connsiteY135" fmla="*/ 41351 h 979811"/>
                <a:gd name="connsiteX136" fmla="*/ 530684 w 979811"/>
                <a:gd name="connsiteY136" fmla="*/ 95785 h 979811"/>
                <a:gd name="connsiteX137" fmla="*/ 547682 w 979811"/>
                <a:gd name="connsiteY137" fmla="*/ 115457 h 979811"/>
                <a:gd name="connsiteX138" fmla="*/ 629047 w 979811"/>
                <a:gd name="connsiteY138" fmla="*/ 137231 h 979811"/>
                <a:gd name="connsiteX139" fmla="*/ 653685 w 979811"/>
                <a:gd name="connsiteY139" fmla="*/ 128636 h 979811"/>
                <a:gd name="connsiteX140" fmla="*/ 680807 w 979811"/>
                <a:gd name="connsiteY140" fmla="*/ 81651 h 979811"/>
                <a:gd name="connsiteX141" fmla="*/ 749948 w 979811"/>
                <a:gd name="connsiteY141" fmla="*/ 121569 h 979811"/>
                <a:gd name="connsiteX142" fmla="*/ 722826 w 979811"/>
                <a:gd name="connsiteY142" fmla="*/ 168745 h 979811"/>
                <a:gd name="connsiteX143" fmla="*/ 727601 w 979811"/>
                <a:gd name="connsiteY143" fmla="*/ 194339 h 979811"/>
                <a:gd name="connsiteX144" fmla="*/ 787192 w 979811"/>
                <a:gd name="connsiteY144" fmla="*/ 253930 h 979811"/>
                <a:gd name="connsiteX145" fmla="*/ 812786 w 979811"/>
                <a:gd name="connsiteY145" fmla="*/ 258705 h 979811"/>
                <a:gd name="connsiteX146" fmla="*/ 859962 w 979811"/>
                <a:gd name="connsiteY146" fmla="*/ 231583 h 979811"/>
                <a:gd name="connsiteX147" fmla="*/ 899880 w 979811"/>
                <a:gd name="connsiteY147" fmla="*/ 300724 h 979811"/>
                <a:gd name="connsiteX148" fmla="*/ 852895 w 979811"/>
                <a:gd name="connsiteY148" fmla="*/ 327845 h 979811"/>
                <a:gd name="connsiteX149" fmla="*/ 844300 w 979811"/>
                <a:gd name="connsiteY149" fmla="*/ 352484 h 979811"/>
                <a:gd name="connsiteX150" fmla="*/ 866074 w 979811"/>
                <a:gd name="connsiteY150" fmla="*/ 433849 h 979811"/>
                <a:gd name="connsiteX151" fmla="*/ 885746 w 979811"/>
                <a:gd name="connsiteY151" fmla="*/ 450847 h 979811"/>
                <a:gd name="connsiteX152" fmla="*/ 940180 w 979811"/>
                <a:gd name="connsiteY152" fmla="*/ 450847 h 979811"/>
                <a:gd name="connsiteX153" fmla="*/ 940180 w 979811"/>
                <a:gd name="connsiteY153" fmla="*/ 530302 h 97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979811" h="979811">
                  <a:moveTo>
                    <a:pt x="959471" y="410547"/>
                  </a:moveTo>
                  <a:lnTo>
                    <a:pt x="901981" y="410547"/>
                  </a:lnTo>
                  <a:cubicBezTo>
                    <a:pt x="898352" y="391256"/>
                    <a:pt x="893195" y="372348"/>
                    <a:pt x="886892" y="353821"/>
                  </a:cubicBezTo>
                  <a:lnTo>
                    <a:pt x="936742" y="325172"/>
                  </a:lnTo>
                  <a:cubicBezTo>
                    <a:pt x="946292" y="319633"/>
                    <a:pt x="949539" y="307409"/>
                    <a:pt x="944000" y="297859"/>
                  </a:cubicBezTo>
                  <a:lnTo>
                    <a:pt x="883836" y="194148"/>
                  </a:lnTo>
                  <a:cubicBezTo>
                    <a:pt x="878297" y="184598"/>
                    <a:pt x="866074" y="181351"/>
                    <a:pt x="856524" y="186890"/>
                  </a:cubicBezTo>
                  <a:lnTo>
                    <a:pt x="806674" y="215731"/>
                  </a:lnTo>
                  <a:cubicBezTo>
                    <a:pt x="793877" y="201024"/>
                    <a:pt x="779934" y="187081"/>
                    <a:pt x="765227" y="174284"/>
                  </a:cubicBezTo>
                  <a:lnTo>
                    <a:pt x="794068" y="124052"/>
                  </a:lnTo>
                  <a:cubicBezTo>
                    <a:pt x="796742" y="119468"/>
                    <a:pt x="797506" y="113929"/>
                    <a:pt x="795978" y="108963"/>
                  </a:cubicBezTo>
                  <a:cubicBezTo>
                    <a:pt x="794450" y="103998"/>
                    <a:pt x="791203" y="99414"/>
                    <a:pt x="786619" y="96931"/>
                  </a:cubicBezTo>
                  <a:lnTo>
                    <a:pt x="682908" y="37149"/>
                  </a:lnTo>
                  <a:cubicBezTo>
                    <a:pt x="678324" y="34475"/>
                    <a:pt x="672785" y="33711"/>
                    <a:pt x="667819" y="35239"/>
                  </a:cubicBezTo>
                  <a:cubicBezTo>
                    <a:pt x="662662" y="36576"/>
                    <a:pt x="658269" y="40014"/>
                    <a:pt x="655786" y="44598"/>
                  </a:cubicBezTo>
                  <a:lnTo>
                    <a:pt x="627137" y="94448"/>
                  </a:lnTo>
                  <a:cubicBezTo>
                    <a:pt x="608610" y="88145"/>
                    <a:pt x="589511" y="82988"/>
                    <a:pt x="570411" y="79359"/>
                  </a:cubicBezTo>
                  <a:lnTo>
                    <a:pt x="570411" y="21296"/>
                  </a:lnTo>
                  <a:cubicBezTo>
                    <a:pt x="570411" y="10218"/>
                    <a:pt x="561434" y="1432"/>
                    <a:pt x="550547" y="1432"/>
                  </a:cubicBezTo>
                  <a:lnTo>
                    <a:pt x="430793" y="1432"/>
                  </a:lnTo>
                  <a:cubicBezTo>
                    <a:pt x="419715" y="1432"/>
                    <a:pt x="410929" y="10409"/>
                    <a:pt x="410929" y="21296"/>
                  </a:cubicBezTo>
                  <a:lnTo>
                    <a:pt x="410929" y="78786"/>
                  </a:lnTo>
                  <a:cubicBezTo>
                    <a:pt x="391638" y="82415"/>
                    <a:pt x="372730" y="87572"/>
                    <a:pt x="354203" y="93875"/>
                  </a:cubicBezTo>
                  <a:lnTo>
                    <a:pt x="325554" y="44025"/>
                  </a:lnTo>
                  <a:cubicBezTo>
                    <a:pt x="322880" y="39441"/>
                    <a:pt x="318487" y="36003"/>
                    <a:pt x="313521" y="34666"/>
                  </a:cubicBezTo>
                  <a:cubicBezTo>
                    <a:pt x="308364" y="33329"/>
                    <a:pt x="303016" y="34093"/>
                    <a:pt x="298432" y="36576"/>
                  </a:cubicBezTo>
                  <a:lnTo>
                    <a:pt x="194148" y="96931"/>
                  </a:lnTo>
                  <a:cubicBezTo>
                    <a:pt x="189564" y="99605"/>
                    <a:pt x="186126" y="103998"/>
                    <a:pt x="184789" y="108963"/>
                  </a:cubicBezTo>
                  <a:cubicBezTo>
                    <a:pt x="183452" y="114120"/>
                    <a:pt x="184216" y="119468"/>
                    <a:pt x="186699" y="124052"/>
                  </a:cubicBezTo>
                  <a:lnTo>
                    <a:pt x="215540" y="173902"/>
                  </a:lnTo>
                  <a:cubicBezTo>
                    <a:pt x="200833" y="186699"/>
                    <a:pt x="186890" y="200642"/>
                    <a:pt x="174093" y="215349"/>
                  </a:cubicBezTo>
                  <a:lnTo>
                    <a:pt x="124052" y="186699"/>
                  </a:lnTo>
                  <a:cubicBezTo>
                    <a:pt x="114502" y="181160"/>
                    <a:pt x="102279" y="184407"/>
                    <a:pt x="96740" y="193957"/>
                  </a:cubicBezTo>
                  <a:lnTo>
                    <a:pt x="36958" y="297668"/>
                  </a:lnTo>
                  <a:cubicBezTo>
                    <a:pt x="31419" y="307218"/>
                    <a:pt x="34666" y="319442"/>
                    <a:pt x="44216" y="324981"/>
                  </a:cubicBezTo>
                  <a:lnTo>
                    <a:pt x="94066" y="353630"/>
                  </a:lnTo>
                  <a:cubicBezTo>
                    <a:pt x="87763" y="372157"/>
                    <a:pt x="82606" y="391256"/>
                    <a:pt x="78977" y="410356"/>
                  </a:cubicBezTo>
                  <a:lnTo>
                    <a:pt x="21296" y="410356"/>
                  </a:lnTo>
                  <a:cubicBezTo>
                    <a:pt x="10218" y="410356"/>
                    <a:pt x="1432" y="419333"/>
                    <a:pt x="1432" y="430220"/>
                  </a:cubicBezTo>
                  <a:lnTo>
                    <a:pt x="1432" y="549974"/>
                  </a:lnTo>
                  <a:cubicBezTo>
                    <a:pt x="1432" y="561052"/>
                    <a:pt x="10409" y="569838"/>
                    <a:pt x="21296" y="569838"/>
                  </a:cubicBezTo>
                  <a:lnTo>
                    <a:pt x="78786" y="569838"/>
                  </a:lnTo>
                  <a:cubicBezTo>
                    <a:pt x="82415" y="589129"/>
                    <a:pt x="87572" y="608037"/>
                    <a:pt x="93875" y="626564"/>
                  </a:cubicBezTo>
                  <a:lnTo>
                    <a:pt x="44025" y="655213"/>
                  </a:lnTo>
                  <a:cubicBezTo>
                    <a:pt x="34475" y="660752"/>
                    <a:pt x="31228" y="672976"/>
                    <a:pt x="36767" y="682526"/>
                  </a:cubicBezTo>
                  <a:lnTo>
                    <a:pt x="96931" y="786619"/>
                  </a:lnTo>
                  <a:cubicBezTo>
                    <a:pt x="102470" y="796169"/>
                    <a:pt x="114693" y="799416"/>
                    <a:pt x="124243" y="793877"/>
                  </a:cubicBezTo>
                  <a:lnTo>
                    <a:pt x="174093" y="765036"/>
                  </a:lnTo>
                  <a:cubicBezTo>
                    <a:pt x="186890" y="779743"/>
                    <a:pt x="200833" y="793686"/>
                    <a:pt x="215540" y="806483"/>
                  </a:cubicBezTo>
                  <a:lnTo>
                    <a:pt x="186699" y="856715"/>
                  </a:lnTo>
                  <a:cubicBezTo>
                    <a:pt x="184025" y="861299"/>
                    <a:pt x="183261" y="866838"/>
                    <a:pt x="184789" y="871804"/>
                  </a:cubicBezTo>
                  <a:cubicBezTo>
                    <a:pt x="186126" y="876960"/>
                    <a:pt x="189564" y="881353"/>
                    <a:pt x="194148" y="883836"/>
                  </a:cubicBezTo>
                  <a:lnTo>
                    <a:pt x="297859" y="943618"/>
                  </a:lnTo>
                  <a:cubicBezTo>
                    <a:pt x="302443" y="946292"/>
                    <a:pt x="307982" y="947056"/>
                    <a:pt x="312948" y="945528"/>
                  </a:cubicBezTo>
                  <a:cubicBezTo>
                    <a:pt x="318105" y="944191"/>
                    <a:pt x="322498" y="940753"/>
                    <a:pt x="324981" y="936169"/>
                  </a:cubicBezTo>
                  <a:lnTo>
                    <a:pt x="353630" y="886319"/>
                  </a:lnTo>
                  <a:cubicBezTo>
                    <a:pt x="372157" y="892622"/>
                    <a:pt x="391256" y="897779"/>
                    <a:pt x="410356" y="901408"/>
                  </a:cubicBezTo>
                  <a:lnTo>
                    <a:pt x="410356" y="958898"/>
                  </a:lnTo>
                  <a:cubicBezTo>
                    <a:pt x="410356" y="969976"/>
                    <a:pt x="419333" y="978762"/>
                    <a:pt x="430220" y="978762"/>
                  </a:cubicBezTo>
                  <a:lnTo>
                    <a:pt x="549974" y="978762"/>
                  </a:lnTo>
                  <a:cubicBezTo>
                    <a:pt x="561052" y="978762"/>
                    <a:pt x="569838" y="969785"/>
                    <a:pt x="569838" y="958898"/>
                  </a:cubicBezTo>
                  <a:lnTo>
                    <a:pt x="569838" y="901408"/>
                  </a:lnTo>
                  <a:cubicBezTo>
                    <a:pt x="589129" y="897779"/>
                    <a:pt x="608037" y="892622"/>
                    <a:pt x="626564" y="886319"/>
                  </a:cubicBezTo>
                  <a:lnTo>
                    <a:pt x="655213" y="936169"/>
                  </a:lnTo>
                  <a:cubicBezTo>
                    <a:pt x="657887" y="940753"/>
                    <a:pt x="662280" y="944191"/>
                    <a:pt x="667246" y="945528"/>
                  </a:cubicBezTo>
                  <a:cubicBezTo>
                    <a:pt x="672403" y="946865"/>
                    <a:pt x="677751" y="946101"/>
                    <a:pt x="682335" y="943618"/>
                  </a:cubicBezTo>
                  <a:lnTo>
                    <a:pt x="786046" y="883836"/>
                  </a:lnTo>
                  <a:cubicBezTo>
                    <a:pt x="790630" y="881162"/>
                    <a:pt x="794068" y="876769"/>
                    <a:pt x="795405" y="871804"/>
                  </a:cubicBezTo>
                  <a:cubicBezTo>
                    <a:pt x="796742" y="866647"/>
                    <a:pt x="795978" y="861299"/>
                    <a:pt x="793495" y="856715"/>
                  </a:cubicBezTo>
                  <a:lnTo>
                    <a:pt x="764654" y="806865"/>
                  </a:lnTo>
                  <a:cubicBezTo>
                    <a:pt x="779361" y="794068"/>
                    <a:pt x="793304" y="780125"/>
                    <a:pt x="806101" y="765418"/>
                  </a:cubicBezTo>
                  <a:lnTo>
                    <a:pt x="855951" y="794259"/>
                  </a:lnTo>
                  <a:cubicBezTo>
                    <a:pt x="865501" y="799798"/>
                    <a:pt x="877724" y="796551"/>
                    <a:pt x="883263" y="787001"/>
                  </a:cubicBezTo>
                  <a:lnTo>
                    <a:pt x="943045" y="683290"/>
                  </a:lnTo>
                  <a:cubicBezTo>
                    <a:pt x="948584" y="673740"/>
                    <a:pt x="945337" y="661516"/>
                    <a:pt x="935787" y="655977"/>
                  </a:cubicBezTo>
                  <a:lnTo>
                    <a:pt x="885937" y="627328"/>
                  </a:lnTo>
                  <a:cubicBezTo>
                    <a:pt x="892240" y="608801"/>
                    <a:pt x="897397" y="589702"/>
                    <a:pt x="901026" y="570602"/>
                  </a:cubicBezTo>
                  <a:lnTo>
                    <a:pt x="958516" y="570602"/>
                  </a:lnTo>
                  <a:cubicBezTo>
                    <a:pt x="969594" y="570602"/>
                    <a:pt x="978380" y="561625"/>
                    <a:pt x="978380" y="550738"/>
                  </a:cubicBezTo>
                  <a:lnTo>
                    <a:pt x="978380" y="430984"/>
                  </a:lnTo>
                  <a:cubicBezTo>
                    <a:pt x="979335" y="419524"/>
                    <a:pt x="970358" y="410547"/>
                    <a:pt x="959471" y="410547"/>
                  </a:cubicBezTo>
                  <a:close/>
                  <a:moveTo>
                    <a:pt x="939416" y="530302"/>
                  </a:moveTo>
                  <a:lnTo>
                    <a:pt x="884982" y="530302"/>
                  </a:lnTo>
                  <a:cubicBezTo>
                    <a:pt x="875050" y="530302"/>
                    <a:pt x="866647" y="537560"/>
                    <a:pt x="865310" y="547300"/>
                  </a:cubicBezTo>
                  <a:cubicBezTo>
                    <a:pt x="861108" y="575186"/>
                    <a:pt x="853850" y="602498"/>
                    <a:pt x="843536" y="628665"/>
                  </a:cubicBezTo>
                  <a:cubicBezTo>
                    <a:pt x="839907" y="637833"/>
                    <a:pt x="843536" y="648338"/>
                    <a:pt x="852131" y="653303"/>
                  </a:cubicBezTo>
                  <a:lnTo>
                    <a:pt x="899116" y="680425"/>
                  </a:lnTo>
                  <a:lnTo>
                    <a:pt x="859198" y="749566"/>
                  </a:lnTo>
                  <a:lnTo>
                    <a:pt x="812022" y="722444"/>
                  </a:lnTo>
                  <a:cubicBezTo>
                    <a:pt x="803427" y="717478"/>
                    <a:pt x="792540" y="719579"/>
                    <a:pt x="786428" y="727219"/>
                  </a:cubicBezTo>
                  <a:cubicBezTo>
                    <a:pt x="768856" y="749184"/>
                    <a:pt x="748802" y="769238"/>
                    <a:pt x="726837" y="786810"/>
                  </a:cubicBezTo>
                  <a:cubicBezTo>
                    <a:pt x="719197" y="792922"/>
                    <a:pt x="717096" y="803809"/>
                    <a:pt x="722062" y="812404"/>
                  </a:cubicBezTo>
                  <a:lnTo>
                    <a:pt x="749184" y="859580"/>
                  </a:lnTo>
                  <a:lnTo>
                    <a:pt x="680043" y="899498"/>
                  </a:lnTo>
                  <a:lnTo>
                    <a:pt x="652922" y="852513"/>
                  </a:lnTo>
                  <a:cubicBezTo>
                    <a:pt x="647956" y="843918"/>
                    <a:pt x="637451" y="840289"/>
                    <a:pt x="628283" y="843918"/>
                  </a:cubicBezTo>
                  <a:cubicBezTo>
                    <a:pt x="602116" y="854232"/>
                    <a:pt x="574804" y="861490"/>
                    <a:pt x="546918" y="865692"/>
                  </a:cubicBezTo>
                  <a:cubicBezTo>
                    <a:pt x="537178" y="867220"/>
                    <a:pt x="529920" y="875623"/>
                    <a:pt x="529920" y="885364"/>
                  </a:cubicBezTo>
                  <a:lnTo>
                    <a:pt x="529920" y="939798"/>
                  </a:lnTo>
                  <a:lnTo>
                    <a:pt x="450083" y="939798"/>
                  </a:lnTo>
                  <a:lnTo>
                    <a:pt x="450083" y="885364"/>
                  </a:lnTo>
                  <a:cubicBezTo>
                    <a:pt x="450083" y="875432"/>
                    <a:pt x="442825" y="867029"/>
                    <a:pt x="433085" y="865692"/>
                  </a:cubicBezTo>
                  <a:cubicBezTo>
                    <a:pt x="405199" y="861490"/>
                    <a:pt x="377887" y="854232"/>
                    <a:pt x="351720" y="843918"/>
                  </a:cubicBezTo>
                  <a:cubicBezTo>
                    <a:pt x="342552" y="840289"/>
                    <a:pt x="332047" y="843918"/>
                    <a:pt x="327081" y="852513"/>
                  </a:cubicBezTo>
                  <a:lnTo>
                    <a:pt x="299960" y="899498"/>
                  </a:lnTo>
                  <a:lnTo>
                    <a:pt x="230819" y="859580"/>
                  </a:lnTo>
                  <a:lnTo>
                    <a:pt x="257941" y="812404"/>
                  </a:lnTo>
                  <a:cubicBezTo>
                    <a:pt x="262907" y="803809"/>
                    <a:pt x="260806" y="792922"/>
                    <a:pt x="253166" y="786810"/>
                  </a:cubicBezTo>
                  <a:cubicBezTo>
                    <a:pt x="231201" y="769238"/>
                    <a:pt x="211147" y="749184"/>
                    <a:pt x="193575" y="727219"/>
                  </a:cubicBezTo>
                  <a:cubicBezTo>
                    <a:pt x="187463" y="719579"/>
                    <a:pt x="176576" y="717478"/>
                    <a:pt x="167981" y="722444"/>
                  </a:cubicBezTo>
                  <a:lnTo>
                    <a:pt x="120805" y="749566"/>
                  </a:lnTo>
                  <a:lnTo>
                    <a:pt x="80887" y="680425"/>
                  </a:lnTo>
                  <a:lnTo>
                    <a:pt x="127872" y="653303"/>
                  </a:lnTo>
                  <a:cubicBezTo>
                    <a:pt x="136467" y="648338"/>
                    <a:pt x="140096" y="638024"/>
                    <a:pt x="136467" y="628665"/>
                  </a:cubicBezTo>
                  <a:cubicBezTo>
                    <a:pt x="126153" y="602498"/>
                    <a:pt x="118895" y="575186"/>
                    <a:pt x="114693" y="547300"/>
                  </a:cubicBezTo>
                  <a:cubicBezTo>
                    <a:pt x="113165" y="537560"/>
                    <a:pt x="104762" y="530302"/>
                    <a:pt x="95021" y="530302"/>
                  </a:cubicBezTo>
                  <a:lnTo>
                    <a:pt x="41351" y="530302"/>
                  </a:lnTo>
                  <a:lnTo>
                    <a:pt x="41351" y="450465"/>
                  </a:lnTo>
                  <a:lnTo>
                    <a:pt x="95785" y="450465"/>
                  </a:lnTo>
                  <a:cubicBezTo>
                    <a:pt x="105717" y="450465"/>
                    <a:pt x="114120" y="443207"/>
                    <a:pt x="115457" y="433467"/>
                  </a:cubicBezTo>
                  <a:cubicBezTo>
                    <a:pt x="119659" y="405581"/>
                    <a:pt x="126917" y="378269"/>
                    <a:pt x="137231" y="352102"/>
                  </a:cubicBezTo>
                  <a:cubicBezTo>
                    <a:pt x="140860" y="342934"/>
                    <a:pt x="137231" y="332429"/>
                    <a:pt x="128636" y="327463"/>
                  </a:cubicBezTo>
                  <a:lnTo>
                    <a:pt x="81651" y="300342"/>
                  </a:lnTo>
                  <a:lnTo>
                    <a:pt x="121569" y="231201"/>
                  </a:lnTo>
                  <a:lnTo>
                    <a:pt x="168745" y="258323"/>
                  </a:lnTo>
                  <a:cubicBezTo>
                    <a:pt x="177340" y="263289"/>
                    <a:pt x="188227" y="261188"/>
                    <a:pt x="194339" y="253548"/>
                  </a:cubicBezTo>
                  <a:cubicBezTo>
                    <a:pt x="211911" y="231583"/>
                    <a:pt x="231965" y="211529"/>
                    <a:pt x="253930" y="193957"/>
                  </a:cubicBezTo>
                  <a:cubicBezTo>
                    <a:pt x="261570" y="187845"/>
                    <a:pt x="263671" y="176958"/>
                    <a:pt x="258705" y="168363"/>
                  </a:cubicBezTo>
                  <a:lnTo>
                    <a:pt x="231583" y="121187"/>
                  </a:lnTo>
                  <a:lnTo>
                    <a:pt x="300724" y="81269"/>
                  </a:lnTo>
                  <a:lnTo>
                    <a:pt x="327845" y="128254"/>
                  </a:lnTo>
                  <a:cubicBezTo>
                    <a:pt x="332811" y="136849"/>
                    <a:pt x="343125" y="140478"/>
                    <a:pt x="352484" y="136849"/>
                  </a:cubicBezTo>
                  <a:cubicBezTo>
                    <a:pt x="378651" y="126535"/>
                    <a:pt x="405963" y="119277"/>
                    <a:pt x="433849" y="115075"/>
                  </a:cubicBezTo>
                  <a:cubicBezTo>
                    <a:pt x="443589" y="113547"/>
                    <a:pt x="450847" y="105144"/>
                    <a:pt x="450847" y="95403"/>
                  </a:cubicBezTo>
                  <a:lnTo>
                    <a:pt x="450847" y="41351"/>
                  </a:lnTo>
                  <a:lnTo>
                    <a:pt x="530684" y="41351"/>
                  </a:lnTo>
                  <a:lnTo>
                    <a:pt x="530684" y="95785"/>
                  </a:lnTo>
                  <a:cubicBezTo>
                    <a:pt x="530684" y="105717"/>
                    <a:pt x="537942" y="114120"/>
                    <a:pt x="547682" y="115457"/>
                  </a:cubicBezTo>
                  <a:cubicBezTo>
                    <a:pt x="575568" y="119659"/>
                    <a:pt x="602880" y="126917"/>
                    <a:pt x="629047" y="137231"/>
                  </a:cubicBezTo>
                  <a:cubicBezTo>
                    <a:pt x="638215" y="140860"/>
                    <a:pt x="648720" y="137231"/>
                    <a:pt x="653685" y="128636"/>
                  </a:cubicBezTo>
                  <a:lnTo>
                    <a:pt x="680807" y="81651"/>
                  </a:lnTo>
                  <a:lnTo>
                    <a:pt x="749948" y="121569"/>
                  </a:lnTo>
                  <a:lnTo>
                    <a:pt x="722826" y="168745"/>
                  </a:lnTo>
                  <a:cubicBezTo>
                    <a:pt x="717860" y="177340"/>
                    <a:pt x="719961" y="188227"/>
                    <a:pt x="727601" y="194339"/>
                  </a:cubicBezTo>
                  <a:cubicBezTo>
                    <a:pt x="749566" y="211911"/>
                    <a:pt x="769620" y="231965"/>
                    <a:pt x="787192" y="253930"/>
                  </a:cubicBezTo>
                  <a:cubicBezTo>
                    <a:pt x="793304" y="261570"/>
                    <a:pt x="804191" y="263671"/>
                    <a:pt x="812786" y="258705"/>
                  </a:cubicBezTo>
                  <a:lnTo>
                    <a:pt x="859962" y="231583"/>
                  </a:lnTo>
                  <a:lnTo>
                    <a:pt x="899880" y="300724"/>
                  </a:lnTo>
                  <a:lnTo>
                    <a:pt x="852895" y="327845"/>
                  </a:lnTo>
                  <a:cubicBezTo>
                    <a:pt x="844300" y="332811"/>
                    <a:pt x="840671" y="343125"/>
                    <a:pt x="844300" y="352484"/>
                  </a:cubicBezTo>
                  <a:cubicBezTo>
                    <a:pt x="854614" y="378651"/>
                    <a:pt x="861872" y="405963"/>
                    <a:pt x="866074" y="433849"/>
                  </a:cubicBezTo>
                  <a:cubicBezTo>
                    <a:pt x="867602" y="443589"/>
                    <a:pt x="876005" y="450847"/>
                    <a:pt x="885746" y="450847"/>
                  </a:cubicBezTo>
                  <a:lnTo>
                    <a:pt x="940180" y="450847"/>
                  </a:lnTo>
                  <a:lnTo>
                    <a:pt x="940180" y="53030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3842C37-47E1-43BB-BF49-D12E8939DF21}"/>
                </a:ext>
              </a:extLst>
            </p:cNvPr>
            <p:cNvSpPr/>
            <p:nvPr/>
          </p:nvSpPr>
          <p:spPr>
            <a:xfrm>
              <a:off x="2184325" y="992122"/>
              <a:ext cx="43929" cy="45839"/>
            </a:xfrm>
            <a:custGeom>
              <a:avLst/>
              <a:gdLst>
                <a:gd name="connsiteX0" fmla="*/ 39502 w 43929"/>
                <a:gd name="connsiteY0" fmla="*/ 12762 h 45839"/>
                <a:gd name="connsiteX1" fmla="*/ 12762 w 43929"/>
                <a:gd name="connsiteY1" fmla="*/ 3403 h 45839"/>
                <a:gd name="connsiteX2" fmla="*/ 3403 w 43929"/>
                <a:gd name="connsiteY2" fmla="*/ 30143 h 45839"/>
                <a:gd name="connsiteX3" fmla="*/ 5122 w 43929"/>
                <a:gd name="connsiteY3" fmla="*/ 33772 h 45839"/>
                <a:gd name="connsiteX4" fmla="*/ 23076 w 43929"/>
                <a:gd name="connsiteY4" fmla="*/ 45232 h 45839"/>
                <a:gd name="connsiteX5" fmla="*/ 31671 w 43929"/>
                <a:gd name="connsiteY5" fmla="*/ 43322 h 45839"/>
                <a:gd name="connsiteX6" fmla="*/ 41030 w 43929"/>
                <a:gd name="connsiteY6" fmla="*/ 16773 h 45839"/>
                <a:gd name="connsiteX7" fmla="*/ 39502 w 43929"/>
                <a:gd name="connsiteY7" fmla="*/ 12762 h 4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29" h="45839">
                  <a:moveTo>
                    <a:pt x="39502" y="12762"/>
                  </a:moveTo>
                  <a:cubicBezTo>
                    <a:pt x="34727" y="2830"/>
                    <a:pt x="22694" y="-1372"/>
                    <a:pt x="12762" y="3403"/>
                  </a:cubicBezTo>
                  <a:cubicBezTo>
                    <a:pt x="2830" y="8178"/>
                    <a:pt x="-1372" y="20211"/>
                    <a:pt x="3403" y="30143"/>
                  </a:cubicBezTo>
                  <a:lnTo>
                    <a:pt x="5122" y="33772"/>
                  </a:lnTo>
                  <a:cubicBezTo>
                    <a:pt x="8560" y="41030"/>
                    <a:pt x="15627" y="45232"/>
                    <a:pt x="23076" y="45232"/>
                  </a:cubicBezTo>
                  <a:cubicBezTo>
                    <a:pt x="25941" y="45232"/>
                    <a:pt x="28806" y="44659"/>
                    <a:pt x="31671" y="43322"/>
                  </a:cubicBezTo>
                  <a:cubicBezTo>
                    <a:pt x="41603" y="38547"/>
                    <a:pt x="45805" y="26705"/>
                    <a:pt x="41030" y="16773"/>
                  </a:cubicBezTo>
                  <a:lnTo>
                    <a:pt x="39502" y="1276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03A17010-44A0-4645-AF92-FA2A9EBE68DA}"/>
              </a:ext>
            </a:extLst>
          </p:cNvPr>
          <p:cNvSpPr txBox="1"/>
          <p:nvPr/>
        </p:nvSpPr>
        <p:spPr>
          <a:xfrm>
            <a:off x="1338272" y="5971370"/>
            <a:ext cx="168668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solidFill>
                <a:effectLst/>
                <a:uLnTx/>
                <a:uFillTx/>
                <a:latin typeface="Segoe UI Semibold" panose="020B0702040204020203" pitchFamily="34" charset="0"/>
                <a:ea typeface="+mn-ea"/>
                <a:cs typeface="Segoe UI Semibold" panose="020B0702040204020203" pitchFamily="34" charset="0"/>
              </a:rPr>
              <a:t>GREEN TRUCK</a:t>
            </a:r>
            <a:endParaRPr kumimoji="0" lang="en-CA" sz="1800" b="0" i="0" u="none" strike="noStrike" kern="1200" cap="none" spc="0" normalizeH="0" baseline="0" noProof="0" dirty="0">
              <a:ln>
                <a:noFill/>
              </a:ln>
              <a:solidFill>
                <a:srgbClr val="70AD47"/>
              </a:solidFill>
              <a:effectLst/>
              <a:uLnTx/>
              <a:uFillTx/>
              <a:latin typeface="Segoe UI Semibold" panose="020B0702040204020203" pitchFamily="34" charset="0"/>
              <a:ea typeface="+mn-ea"/>
              <a:cs typeface="Segoe UI Semibold" panose="020B0702040204020203" pitchFamily="34" charset="0"/>
            </a:endParaRPr>
          </a:p>
        </p:txBody>
      </p:sp>
      <p:pic>
        <p:nvPicPr>
          <p:cNvPr id="6" name="Picture 5">
            <a:extLst>
              <a:ext uri="{FF2B5EF4-FFF2-40B4-BE49-F238E27FC236}">
                <a16:creationId xmlns:a16="http://schemas.microsoft.com/office/drawing/2014/main" id="{E9669BA1-AB2E-4784-9E2B-C6330F5CD3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0886" y="1422400"/>
            <a:ext cx="3550227" cy="4733635"/>
          </a:xfrm>
          <a:prstGeom prst="rect">
            <a:avLst/>
          </a:prstGeom>
        </p:spPr>
      </p:pic>
      <p:grpSp>
        <p:nvGrpSpPr>
          <p:cNvPr id="15" name="Graphic 13">
            <a:extLst>
              <a:ext uri="{FF2B5EF4-FFF2-40B4-BE49-F238E27FC236}">
                <a16:creationId xmlns:a16="http://schemas.microsoft.com/office/drawing/2014/main" id="{7AA85D8E-F995-4877-9EA8-170F896ADBFF}"/>
              </a:ext>
            </a:extLst>
          </p:cNvPr>
          <p:cNvGrpSpPr/>
          <p:nvPr/>
        </p:nvGrpSpPr>
        <p:grpSpPr>
          <a:xfrm>
            <a:off x="5709357" y="578269"/>
            <a:ext cx="773286" cy="966607"/>
            <a:chOff x="5709357" y="578269"/>
            <a:chExt cx="773286" cy="966607"/>
          </a:xfrm>
          <a:solidFill>
            <a:srgbClr val="00548E"/>
          </a:solidFill>
        </p:grpSpPr>
        <p:sp>
          <p:nvSpPr>
            <p:cNvPr id="16" name="Freeform: Shape 15">
              <a:extLst>
                <a:ext uri="{FF2B5EF4-FFF2-40B4-BE49-F238E27FC236}">
                  <a16:creationId xmlns:a16="http://schemas.microsoft.com/office/drawing/2014/main" id="{412F7D17-381F-44B6-8576-47FDC6429357}"/>
                </a:ext>
              </a:extLst>
            </p:cNvPr>
            <p:cNvSpPr/>
            <p:nvPr/>
          </p:nvSpPr>
          <p:spPr>
            <a:xfrm>
              <a:off x="5948550" y="770058"/>
              <a:ext cx="292340" cy="292340"/>
            </a:xfrm>
            <a:custGeom>
              <a:avLst/>
              <a:gdLst>
                <a:gd name="connsiteX0" fmla="*/ 12361 w 292339"/>
                <a:gd name="connsiteY0" fmla="*/ 148645 h 292339"/>
                <a:gd name="connsiteX1" fmla="*/ 66113 w 292339"/>
                <a:gd name="connsiteY1" fmla="*/ 188253 h 292339"/>
                <a:gd name="connsiteX2" fmla="*/ 46074 w 292339"/>
                <a:gd name="connsiteY2" fmla="*/ 256858 h 292339"/>
                <a:gd name="connsiteX3" fmla="*/ 48196 w 292339"/>
                <a:gd name="connsiteY3" fmla="*/ 282320 h 292339"/>
                <a:gd name="connsiteX4" fmla="*/ 85917 w 292339"/>
                <a:gd name="connsiteY4" fmla="*/ 285149 h 292339"/>
                <a:gd name="connsiteX5" fmla="*/ 146743 w 292339"/>
                <a:gd name="connsiteY5" fmla="*/ 241770 h 292339"/>
                <a:gd name="connsiteX6" fmla="*/ 207568 w 292339"/>
                <a:gd name="connsiteY6" fmla="*/ 285149 h 292339"/>
                <a:gd name="connsiteX7" fmla="*/ 226665 w 292339"/>
                <a:gd name="connsiteY7" fmla="*/ 291515 h 292339"/>
                <a:gd name="connsiteX8" fmla="*/ 245289 w 292339"/>
                <a:gd name="connsiteY8" fmla="*/ 282792 h 292339"/>
                <a:gd name="connsiteX9" fmla="*/ 248826 w 292339"/>
                <a:gd name="connsiteY9" fmla="*/ 257801 h 292339"/>
                <a:gd name="connsiteX10" fmla="*/ 231380 w 292339"/>
                <a:gd name="connsiteY10" fmla="*/ 188488 h 292339"/>
                <a:gd name="connsiteX11" fmla="*/ 280889 w 292339"/>
                <a:gd name="connsiteY11" fmla="*/ 150060 h 292339"/>
                <a:gd name="connsiteX12" fmla="*/ 290319 w 292339"/>
                <a:gd name="connsiteY12" fmla="*/ 119647 h 292339"/>
                <a:gd name="connsiteX13" fmla="*/ 267686 w 292339"/>
                <a:gd name="connsiteY13" fmla="*/ 101730 h 292339"/>
                <a:gd name="connsiteX14" fmla="*/ 202146 w 292339"/>
                <a:gd name="connsiteY14" fmla="*/ 96071 h 292339"/>
                <a:gd name="connsiteX15" fmla="*/ 171969 w 292339"/>
                <a:gd name="connsiteY15" fmla="*/ 20629 h 292339"/>
                <a:gd name="connsiteX16" fmla="*/ 146743 w 292339"/>
                <a:gd name="connsiteY16" fmla="*/ 1768 h 292339"/>
                <a:gd name="connsiteX17" fmla="*/ 121988 w 292339"/>
                <a:gd name="connsiteY17" fmla="*/ 21336 h 292339"/>
                <a:gd name="connsiteX18" fmla="*/ 94876 w 292339"/>
                <a:gd name="connsiteY18" fmla="*/ 96071 h 292339"/>
                <a:gd name="connsiteX19" fmla="*/ 25091 w 292339"/>
                <a:gd name="connsiteY19" fmla="*/ 101965 h 292339"/>
                <a:gd name="connsiteX20" fmla="*/ 2694 w 292339"/>
                <a:gd name="connsiteY20" fmla="*/ 119883 h 292339"/>
                <a:gd name="connsiteX21" fmla="*/ 12361 w 292339"/>
                <a:gd name="connsiteY21" fmla="*/ 148645 h 292339"/>
                <a:gd name="connsiteX22" fmla="*/ 12361 w 292339"/>
                <a:gd name="connsiteY22" fmla="*/ 148645 h 292339"/>
                <a:gd name="connsiteX23" fmla="*/ 108078 w 292339"/>
                <a:gd name="connsiteY23" fmla="*/ 126720 h 292339"/>
                <a:gd name="connsiteX24" fmla="*/ 121752 w 292339"/>
                <a:gd name="connsiteY24" fmla="*/ 116111 h 292339"/>
                <a:gd name="connsiteX25" fmla="*/ 147450 w 292339"/>
                <a:gd name="connsiteY25" fmla="*/ 45148 h 292339"/>
                <a:gd name="connsiteX26" fmla="*/ 176212 w 292339"/>
                <a:gd name="connsiteY26" fmla="*/ 116582 h 292339"/>
                <a:gd name="connsiteX27" fmla="*/ 189650 w 292339"/>
                <a:gd name="connsiteY27" fmla="*/ 126720 h 292339"/>
                <a:gd name="connsiteX28" fmla="*/ 250948 w 292339"/>
                <a:gd name="connsiteY28" fmla="*/ 132142 h 292339"/>
                <a:gd name="connsiteX29" fmla="*/ 203324 w 292339"/>
                <a:gd name="connsiteY29" fmla="*/ 169156 h 292339"/>
                <a:gd name="connsiteX30" fmla="*/ 197666 w 292339"/>
                <a:gd name="connsiteY30" fmla="*/ 185659 h 292339"/>
                <a:gd name="connsiteX31" fmla="*/ 213698 w 292339"/>
                <a:gd name="connsiteY31" fmla="*/ 249785 h 292339"/>
                <a:gd name="connsiteX32" fmla="*/ 156173 w 292339"/>
                <a:gd name="connsiteY32" fmla="*/ 208764 h 292339"/>
                <a:gd name="connsiteX33" fmla="*/ 146743 w 292339"/>
                <a:gd name="connsiteY33" fmla="*/ 205699 h 292339"/>
                <a:gd name="connsiteX34" fmla="*/ 137312 w 292339"/>
                <a:gd name="connsiteY34" fmla="*/ 208764 h 292339"/>
                <a:gd name="connsiteX35" fmla="*/ 81909 w 292339"/>
                <a:gd name="connsiteY35" fmla="*/ 248371 h 292339"/>
                <a:gd name="connsiteX36" fmla="*/ 100062 w 292339"/>
                <a:gd name="connsiteY36" fmla="*/ 186367 h 292339"/>
                <a:gd name="connsiteX37" fmla="*/ 94169 w 292339"/>
                <a:gd name="connsiteY37" fmla="*/ 168920 h 292339"/>
                <a:gd name="connsiteX38" fmla="*/ 44188 w 292339"/>
                <a:gd name="connsiteY38" fmla="*/ 132142 h 292339"/>
                <a:gd name="connsiteX39" fmla="*/ 108078 w 292339"/>
                <a:gd name="connsiteY39" fmla="*/ 126720 h 292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92339" h="292339">
                  <a:moveTo>
                    <a:pt x="12361" y="148645"/>
                  </a:moveTo>
                  <a:cubicBezTo>
                    <a:pt x="16840" y="152182"/>
                    <a:pt x="49846" y="176229"/>
                    <a:pt x="66113" y="188253"/>
                  </a:cubicBezTo>
                  <a:lnTo>
                    <a:pt x="46074" y="256858"/>
                  </a:lnTo>
                  <a:cubicBezTo>
                    <a:pt x="41830" y="269589"/>
                    <a:pt x="44895" y="277605"/>
                    <a:pt x="48196" y="282320"/>
                  </a:cubicBezTo>
                  <a:cubicBezTo>
                    <a:pt x="55740" y="292929"/>
                    <a:pt x="73422" y="293872"/>
                    <a:pt x="85917" y="285149"/>
                  </a:cubicBezTo>
                  <a:cubicBezTo>
                    <a:pt x="92282" y="280670"/>
                    <a:pt x="129296" y="254265"/>
                    <a:pt x="146743" y="241770"/>
                  </a:cubicBezTo>
                  <a:cubicBezTo>
                    <a:pt x="164189" y="254265"/>
                    <a:pt x="200967" y="280434"/>
                    <a:pt x="207568" y="285149"/>
                  </a:cubicBezTo>
                  <a:cubicBezTo>
                    <a:pt x="213226" y="289157"/>
                    <a:pt x="220299" y="291515"/>
                    <a:pt x="226665" y="291515"/>
                  </a:cubicBezTo>
                  <a:cubicBezTo>
                    <a:pt x="234209" y="291515"/>
                    <a:pt x="241046" y="288214"/>
                    <a:pt x="245289" y="282792"/>
                  </a:cubicBezTo>
                  <a:cubicBezTo>
                    <a:pt x="248826" y="278312"/>
                    <a:pt x="252126" y="270296"/>
                    <a:pt x="248826" y="257801"/>
                  </a:cubicBezTo>
                  <a:cubicBezTo>
                    <a:pt x="245525" y="245070"/>
                    <a:pt x="236095" y="206877"/>
                    <a:pt x="231380" y="188488"/>
                  </a:cubicBezTo>
                  <a:lnTo>
                    <a:pt x="280889" y="150060"/>
                  </a:lnTo>
                  <a:cubicBezTo>
                    <a:pt x="289848" y="142987"/>
                    <a:pt x="293856" y="130492"/>
                    <a:pt x="290319" y="119647"/>
                  </a:cubicBezTo>
                  <a:cubicBezTo>
                    <a:pt x="287254" y="109274"/>
                    <a:pt x="278295" y="102437"/>
                    <a:pt x="267686" y="101730"/>
                  </a:cubicBezTo>
                  <a:cubicBezTo>
                    <a:pt x="260142" y="101022"/>
                    <a:pt x="220771" y="97722"/>
                    <a:pt x="202146" y="96071"/>
                  </a:cubicBezTo>
                  <a:lnTo>
                    <a:pt x="171969" y="20629"/>
                  </a:lnTo>
                  <a:cubicBezTo>
                    <a:pt x="167253" y="9077"/>
                    <a:pt x="157587" y="1768"/>
                    <a:pt x="146743" y="1768"/>
                  </a:cubicBezTo>
                  <a:cubicBezTo>
                    <a:pt x="135190" y="1768"/>
                    <a:pt x="125289" y="9784"/>
                    <a:pt x="121988" y="21336"/>
                  </a:cubicBezTo>
                  <a:cubicBezTo>
                    <a:pt x="119159" y="28880"/>
                    <a:pt x="102420" y="75560"/>
                    <a:pt x="94876" y="96071"/>
                  </a:cubicBezTo>
                  <a:lnTo>
                    <a:pt x="25091" y="101965"/>
                  </a:lnTo>
                  <a:cubicBezTo>
                    <a:pt x="14247" y="102908"/>
                    <a:pt x="5759" y="109745"/>
                    <a:pt x="2694" y="119883"/>
                  </a:cubicBezTo>
                  <a:cubicBezTo>
                    <a:pt x="-135" y="130020"/>
                    <a:pt x="3637" y="142044"/>
                    <a:pt x="12361" y="148645"/>
                  </a:cubicBezTo>
                  <a:lnTo>
                    <a:pt x="12361" y="148645"/>
                  </a:lnTo>
                  <a:close/>
                  <a:moveTo>
                    <a:pt x="108078" y="126720"/>
                  </a:moveTo>
                  <a:cubicBezTo>
                    <a:pt x="114444" y="126248"/>
                    <a:pt x="119630" y="122005"/>
                    <a:pt x="121752" y="116111"/>
                  </a:cubicBezTo>
                  <a:cubicBezTo>
                    <a:pt x="121752" y="116111"/>
                    <a:pt x="138255" y="70374"/>
                    <a:pt x="147450" y="45148"/>
                  </a:cubicBezTo>
                  <a:lnTo>
                    <a:pt x="176212" y="116582"/>
                  </a:lnTo>
                  <a:cubicBezTo>
                    <a:pt x="178570" y="122240"/>
                    <a:pt x="183757" y="126013"/>
                    <a:pt x="189650" y="126720"/>
                  </a:cubicBezTo>
                  <a:cubicBezTo>
                    <a:pt x="189650" y="126720"/>
                    <a:pt x="228551" y="130256"/>
                    <a:pt x="250948" y="132142"/>
                  </a:cubicBezTo>
                  <a:lnTo>
                    <a:pt x="203324" y="169156"/>
                  </a:lnTo>
                  <a:cubicBezTo>
                    <a:pt x="198374" y="173164"/>
                    <a:pt x="196016" y="179530"/>
                    <a:pt x="197666" y="185659"/>
                  </a:cubicBezTo>
                  <a:cubicBezTo>
                    <a:pt x="197666" y="185659"/>
                    <a:pt x="207097" y="224088"/>
                    <a:pt x="213698" y="249785"/>
                  </a:cubicBezTo>
                  <a:cubicBezTo>
                    <a:pt x="193187" y="235168"/>
                    <a:pt x="156173" y="208764"/>
                    <a:pt x="156173" y="208764"/>
                  </a:cubicBezTo>
                  <a:cubicBezTo>
                    <a:pt x="153344" y="206642"/>
                    <a:pt x="150043" y="205699"/>
                    <a:pt x="146743" y="205699"/>
                  </a:cubicBezTo>
                  <a:cubicBezTo>
                    <a:pt x="143442" y="205699"/>
                    <a:pt x="140141" y="206642"/>
                    <a:pt x="137312" y="208764"/>
                  </a:cubicBezTo>
                  <a:cubicBezTo>
                    <a:pt x="137312" y="208764"/>
                    <a:pt x="102892" y="233282"/>
                    <a:pt x="81909" y="248371"/>
                  </a:cubicBezTo>
                  <a:lnTo>
                    <a:pt x="100062" y="186367"/>
                  </a:lnTo>
                  <a:cubicBezTo>
                    <a:pt x="101949" y="179765"/>
                    <a:pt x="99591" y="172928"/>
                    <a:pt x="94169" y="168920"/>
                  </a:cubicBezTo>
                  <a:cubicBezTo>
                    <a:pt x="94169" y="168920"/>
                    <a:pt x="62577" y="145816"/>
                    <a:pt x="44188" y="132142"/>
                  </a:cubicBezTo>
                  <a:lnTo>
                    <a:pt x="108078" y="12672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5947008-7E61-4C36-90EE-DCF7BF60EECD}"/>
                </a:ext>
              </a:extLst>
            </p:cNvPr>
            <p:cNvSpPr/>
            <p:nvPr/>
          </p:nvSpPr>
          <p:spPr>
            <a:xfrm>
              <a:off x="5973007" y="1139780"/>
              <a:ext cx="245188" cy="66012"/>
            </a:xfrm>
            <a:custGeom>
              <a:avLst/>
              <a:gdLst>
                <a:gd name="connsiteX0" fmla="*/ 217768 w 245188"/>
                <a:gd name="connsiteY0" fmla="*/ 5251 h 66012"/>
                <a:gd name="connsiteX1" fmla="*/ 122522 w 245188"/>
                <a:gd name="connsiteY1" fmla="*/ 34013 h 66012"/>
                <a:gd name="connsiteX2" fmla="*/ 27983 w 245188"/>
                <a:gd name="connsiteY2" fmla="*/ 5251 h 66012"/>
                <a:gd name="connsiteX3" fmla="*/ 5350 w 245188"/>
                <a:gd name="connsiteY3" fmla="*/ 7844 h 66012"/>
                <a:gd name="connsiteX4" fmla="*/ 7943 w 245188"/>
                <a:gd name="connsiteY4" fmla="*/ 30477 h 66012"/>
                <a:gd name="connsiteX5" fmla="*/ 122522 w 245188"/>
                <a:gd name="connsiteY5" fmla="*/ 66076 h 66012"/>
                <a:gd name="connsiteX6" fmla="*/ 237572 w 245188"/>
                <a:gd name="connsiteY6" fmla="*/ 30477 h 66012"/>
                <a:gd name="connsiteX7" fmla="*/ 240165 w 245188"/>
                <a:gd name="connsiteY7" fmla="*/ 7844 h 66012"/>
                <a:gd name="connsiteX8" fmla="*/ 217768 w 245188"/>
                <a:gd name="connsiteY8" fmla="*/ 5251 h 66012"/>
                <a:gd name="connsiteX9" fmla="*/ 217768 w 245188"/>
                <a:gd name="connsiteY9" fmla="*/ 5251 h 6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188" h="66012">
                  <a:moveTo>
                    <a:pt x="217768" y="5251"/>
                  </a:moveTo>
                  <a:cubicBezTo>
                    <a:pt x="217296" y="5487"/>
                    <a:pt x="180047" y="34013"/>
                    <a:pt x="122522" y="34013"/>
                  </a:cubicBezTo>
                  <a:cubicBezTo>
                    <a:pt x="65233" y="34013"/>
                    <a:pt x="28219" y="5722"/>
                    <a:pt x="27983" y="5251"/>
                  </a:cubicBezTo>
                  <a:cubicBezTo>
                    <a:pt x="21146" y="-171"/>
                    <a:pt x="11008" y="772"/>
                    <a:pt x="5350" y="7844"/>
                  </a:cubicBezTo>
                  <a:cubicBezTo>
                    <a:pt x="-308" y="14681"/>
                    <a:pt x="871" y="24819"/>
                    <a:pt x="7943" y="30477"/>
                  </a:cubicBezTo>
                  <a:cubicBezTo>
                    <a:pt x="9829" y="31892"/>
                    <a:pt x="53445" y="66076"/>
                    <a:pt x="122522" y="66076"/>
                  </a:cubicBezTo>
                  <a:cubicBezTo>
                    <a:pt x="191599" y="66076"/>
                    <a:pt x="235686" y="31892"/>
                    <a:pt x="237572" y="30477"/>
                  </a:cubicBezTo>
                  <a:cubicBezTo>
                    <a:pt x="244409" y="25055"/>
                    <a:pt x="245587" y="14917"/>
                    <a:pt x="240165" y="7844"/>
                  </a:cubicBezTo>
                  <a:cubicBezTo>
                    <a:pt x="234978" y="1007"/>
                    <a:pt x="224841" y="-171"/>
                    <a:pt x="217768" y="5251"/>
                  </a:cubicBezTo>
                  <a:lnTo>
                    <a:pt x="217768" y="525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8E3B23B-1889-420C-81B3-53CFC74CBCB9}"/>
                </a:ext>
              </a:extLst>
            </p:cNvPr>
            <p:cNvSpPr/>
            <p:nvPr/>
          </p:nvSpPr>
          <p:spPr>
            <a:xfrm>
              <a:off x="5804171" y="1043377"/>
              <a:ext cx="582322" cy="242831"/>
            </a:xfrm>
            <a:custGeom>
              <a:avLst/>
              <a:gdLst>
                <a:gd name="connsiteX0" fmla="*/ 539847 w 582322"/>
                <a:gd name="connsiteY0" fmla="*/ 11123 h 242830"/>
                <a:gd name="connsiteX1" fmla="*/ 530416 w 582322"/>
                <a:gd name="connsiteY1" fmla="*/ 2871 h 242830"/>
                <a:gd name="connsiteX2" fmla="*/ 517921 w 582322"/>
                <a:gd name="connsiteY2" fmla="*/ 4050 h 242830"/>
                <a:gd name="connsiteX3" fmla="*/ 428569 w 582322"/>
                <a:gd name="connsiteY3" fmla="*/ 51909 h 242830"/>
                <a:gd name="connsiteX4" fmla="*/ 421732 w 582322"/>
                <a:gd name="connsiteY4" fmla="*/ 73363 h 242830"/>
                <a:gd name="connsiteX5" fmla="*/ 464404 w 582322"/>
                <a:gd name="connsiteY5" fmla="*/ 158707 h 242830"/>
                <a:gd name="connsiteX6" fmla="*/ 291358 w 582322"/>
                <a:gd name="connsiteY6" fmla="*/ 211045 h 242830"/>
                <a:gd name="connsiteX7" fmla="*/ 118311 w 582322"/>
                <a:gd name="connsiteY7" fmla="*/ 158707 h 242830"/>
                <a:gd name="connsiteX8" fmla="*/ 160984 w 582322"/>
                <a:gd name="connsiteY8" fmla="*/ 73363 h 242830"/>
                <a:gd name="connsiteX9" fmla="*/ 154382 w 582322"/>
                <a:gd name="connsiteY9" fmla="*/ 52145 h 242830"/>
                <a:gd name="connsiteX10" fmla="*/ 66916 w 582322"/>
                <a:gd name="connsiteY10" fmla="*/ 3814 h 242830"/>
                <a:gd name="connsiteX11" fmla="*/ 54421 w 582322"/>
                <a:gd name="connsiteY11" fmla="*/ 2400 h 242830"/>
                <a:gd name="connsiteX12" fmla="*/ 44755 w 582322"/>
                <a:gd name="connsiteY12" fmla="*/ 10415 h 242830"/>
                <a:gd name="connsiteX13" fmla="*/ 3497 w 582322"/>
                <a:gd name="connsiteY13" fmla="*/ 90809 h 242830"/>
                <a:gd name="connsiteX14" fmla="*/ 9391 w 582322"/>
                <a:gd name="connsiteY14" fmla="*/ 111791 h 242830"/>
                <a:gd name="connsiteX15" fmla="*/ 50177 w 582322"/>
                <a:gd name="connsiteY15" fmla="*/ 136546 h 242830"/>
                <a:gd name="connsiteX16" fmla="*/ 72339 w 582322"/>
                <a:gd name="connsiteY16" fmla="*/ 131123 h 242830"/>
                <a:gd name="connsiteX17" fmla="*/ 66916 w 582322"/>
                <a:gd name="connsiteY17" fmla="*/ 108962 h 242830"/>
                <a:gd name="connsiteX18" fmla="*/ 39097 w 582322"/>
                <a:gd name="connsiteY18" fmla="*/ 91988 h 242830"/>
                <a:gd name="connsiteX19" fmla="*/ 65973 w 582322"/>
                <a:gd name="connsiteY19" fmla="*/ 39649 h 242830"/>
                <a:gd name="connsiteX20" fmla="*/ 125384 w 582322"/>
                <a:gd name="connsiteY20" fmla="*/ 72420 h 242830"/>
                <a:gd name="connsiteX21" fmla="*/ 83891 w 582322"/>
                <a:gd name="connsiteY21" fmla="*/ 155171 h 242830"/>
                <a:gd name="connsiteX22" fmla="*/ 86956 w 582322"/>
                <a:gd name="connsiteY22" fmla="*/ 173796 h 242830"/>
                <a:gd name="connsiteX23" fmla="*/ 291358 w 582322"/>
                <a:gd name="connsiteY23" fmla="*/ 242873 h 242830"/>
                <a:gd name="connsiteX24" fmla="*/ 495760 w 582322"/>
                <a:gd name="connsiteY24" fmla="*/ 173796 h 242830"/>
                <a:gd name="connsiteX25" fmla="*/ 498825 w 582322"/>
                <a:gd name="connsiteY25" fmla="*/ 155171 h 242830"/>
                <a:gd name="connsiteX26" fmla="*/ 457567 w 582322"/>
                <a:gd name="connsiteY26" fmla="*/ 72656 h 242830"/>
                <a:gd name="connsiteX27" fmla="*/ 518157 w 582322"/>
                <a:gd name="connsiteY27" fmla="*/ 40121 h 242830"/>
                <a:gd name="connsiteX28" fmla="*/ 544090 w 582322"/>
                <a:gd name="connsiteY28" fmla="*/ 92223 h 242830"/>
                <a:gd name="connsiteX29" fmla="*/ 516978 w 582322"/>
                <a:gd name="connsiteY29" fmla="*/ 109669 h 242830"/>
                <a:gd name="connsiteX30" fmla="*/ 512027 w 582322"/>
                <a:gd name="connsiteY30" fmla="*/ 131831 h 242830"/>
                <a:gd name="connsiteX31" fmla="*/ 534188 w 582322"/>
                <a:gd name="connsiteY31" fmla="*/ 136782 h 242830"/>
                <a:gd name="connsiteX32" fmla="*/ 573324 w 582322"/>
                <a:gd name="connsiteY32" fmla="*/ 111556 h 242830"/>
                <a:gd name="connsiteX33" fmla="*/ 578982 w 582322"/>
                <a:gd name="connsiteY33" fmla="*/ 90809 h 242830"/>
                <a:gd name="connsiteX34" fmla="*/ 539847 w 582322"/>
                <a:gd name="connsiteY34" fmla="*/ 11123 h 24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82322" h="242830">
                  <a:moveTo>
                    <a:pt x="539847" y="11123"/>
                  </a:moveTo>
                  <a:cubicBezTo>
                    <a:pt x="537961" y="7115"/>
                    <a:pt x="534424" y="4286"/>
                    <a:pt x="530416" y="2871"/>
                  </a:cubicBezTo>
                  <a:cubicBezTo>
                    <a:pt x="526173" y="1457"/>
                    <a:pt x="521693" y="1928"/>
                    <a:pt x="517921" y="4050"/>
                  </a:cubicBezTo>
                  <a:lnTo>
                    <a:pt x="428569" y="51909"/>
                  </a:lnTo>
                  <a:cubicBezTo>
                    <a:pt x="421025" y="55917"/>
                    <a:pt x="417960" y="65583"/>
                    <a:pt x="421732" y="73363"/>
                  </a:cubicBezTo>
                  <a:lnTo>
                    <a:pt x="464404" y="158707"/>
                  </a:lnTo>
                  <a:cubicBezTo>
                    <a:pt x="443657" y="174739"/>
                    <a:pt x="385425" y="211045"/>
                    <a:pt x="291358" y="211045"/>
                  </a:cubicBezTo>
                  <a:cubicBezTo>
                    <a:pt x="197290" y="211045"/>
                    <a:pt x="139058" y="174503"/>
                    <a:pt x="118311" y="158707"/>
                  </a:cubicBezTo>
                  <a:lnTo>
                    <a:pt x="160984" y="73363"/>
                  </a:lnTo>
                  <a:cubicBezTo>
                    <a:pt x="164756" y="65583"/>
                    <a:pt x="161927" y="56152"/>
                    <a:pt x="154382" y="52145"/>
                  </a:cubicBezTo>
                  <a:lnTo>
                    <a:pt x="66916" y="3814"/>
                  </a:lnTo>
                  <a:cubicBezTo>
                    <a:pt x="63144" y="1692"/>
                    <a:pt x="58665" y="1221"/>
                    <a:pt x="54421" y="2400"/>
                  </a:cubicBezTo>
                  <a:cubicBezTo>
                    <a:pt x="50177" y="3578"/>
                    <a:pt x="46877" y="6643"/>
                    <a:pt x="44755" y="10415"/>
                  </a:cubicBezTo>
                  <a:lnTo>
                    <a:pt x="3497" y="90809"/>
                  </a:lnTo>
                  <a:cubicBezTo>
                    <a:pt x="-275" y="98353"/>
                    <a:pt x="2319" y="107548"/>
                    <a:pt x="9391" y="111791"/>
                  </a:cubicBezTo>
                  <a:lnTo>
                    <a:pt x="50177" y="136546"/>
                  </a:lnTo>
                  <a:cubicBezTo>
                    <a:pt x="57722" y="141261"/>
                    <a:pt x="67623" y="138668"/>
                    <a:pt x="72339" y="131123"/>
                  </a:cubicBezTo>
                  <a:cubicBezTo>
                    <a:pt x="77054" y="123579"/>
                    <a:pt x="74460" y="113677"/>
                    <a:pt x="66916" y="108962"/>
                  </a:cubicBezTo>
                  <a:lnTo>
                    <a:pt x="39097" y="91988"/>
                  </a:lnTo>
                  <a:lnTo>
                    <a:pt x="65973" y="39649"/>
                  </a:lnTo>
                  <a:lnTo>
                    <a:pt x="125384" y="72420"/>
                  </a:lnTo>
                  <a:lnTo>
                    <a:pt x="83891" y="155171"/>
                  </a:lnTo>
                  <a:cubicBezTo>
                    <a:pt x="80826" y="161300"/>
                    <a:pt x="82005" y="168845"/>
                    <a:pt x="86956" y="173796"/>
                  </a:cubicBezTo>
                  <a:cubicBezTo>
                    <a:pt x="89785" y="176625"/>
                    <a:pt x="157683" y="242873"/>
                    <a:pt x="291358" y="242873"/>
                  </a:cubicBezTo>
                  <a:cubicBezTo>
                    <a:pt x="425268" y="242873"/>
                    <a:pt x="493167" y="176625"/>
                    <a:pt x="495760" y="173796"/>
                  </a:cubicBezTo>
                  <a:cubicBezTo>
                    <a:pt x="500711" y="168845"/>
                    <a:pt x="501890" y="161536"/>
                    <a:pt x="498825" y="155171"/>
                  </a:cubicBezTo>
                  <a:lnTo>
                    <a:pt x="457567" y="72656"/>
                  </a:lnTo>
                  <a:lnTo>
                    <a:pt x="518157" y="40121"/>
                  </a:lnTo>
                  <a:lnTo>
                    <a:pt x="544090" y="92223"/>
                  </a:lnTo>
                  <a:lnTo>
                    <a:pt x="516978" y="109669"/>
                  </a:lnTo>
                  <a:cubicBezTo>
                    <a:pt x="509434" y="114385"/>
                    <a:pt x="507312" y="124522"/>
                    <a:pt x="512027" y="131831"/>
                  </a:cubicBezTo>
                  <a:cubicBezTo>
                    <a:pt x="516742" y="139375"/>
                    <a:pt x="526880" y="141497"/>
                    <a:pt x="534188" y="136782"/>
                  </a:cubicBezTo>
                  <a:lnTo>
                    <a:pt x="573324" y="111556"/>
                  </a:lnTo>
                  <a:cubicBezTo>
                    <a:pt x="580161" y="107076"/>
                    <a:pt x="582755" y="98117"/>
                    <a:pt x="578982" y="90809"/>
                  </a:cubicBezTo>
                  <a:lnTo>
                    <a:pt x="539847" y="1112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E4930DED-8C53-4401-A7EE-96D88227F5ED}"/>
                </a:ext>
              </a:extLst>
            </p:cNvPr>
            <p:cNvSpPr/>
            <p:nvPr/>
          </p:nvSpPr>
          <p:spPr>
            <a:xfrm>
              <a:off x="5997335" y="1349079"/>
              <a:ext cx="195679" cy="35364"/>
            </a:xfrm>
            <a:custGeom>
              <a:avLst/>
              <a:gdLst>
                <a:gd name="connsiteX0" fmla="*/ 178822 w 195679"/>
                <a:gd name="connsiteY0" fmla="*/ 1768 h 35363"/>
                <a:gd name="connsiteX1" fmla="*/ 17800 w 195679"/>
                <a:gd name="connsiteY1" fmla="*/ 1768 h 35363"/>
                <a:gd name="connsiteX2" fmla="*/ 1768 w 195679"/>
                <a:gd name="connsiteY2" fmla="*/ 17800 h 35363"/>
                <a:gd name="connsiteX3" fmla="*/ 17800 w 195679"/>
                <a:gd name="connsiteY3" fmla="*/ 33831 h 35363"/>
                <a:gd name="connsiteX4" fmla="*/ 178822 w 195679"/>
                <a:gd name="connsiteY4" fmla="*/ 33831 h 35363"/>
                <a:gd name="connsiteX5" fmla="*/ 194854 w 195679"/>
                <a:gd name="connsiteY5" fmla="*/ 17800 h 35363"/>
                <a:gd name="connsiteX6" fmla="*/ 178822 w 195679"/>
                <a:gd name="connsiteY6" fmla="*/ 1768 h 35363"/>
                <a:gd name="connsiteX7" fmla="*/ 178822 w 195679"/>
                <a:gd name="connsiteY7" fmla="*/ 1768 h 3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679" h="35363">
                  <a:moveTo>
                    <a:pt x="178822" y="1768"/>
                  </a:moveTo>
                  <a:lnTo>
                    <a:pt x="17800" y="1768"/>
                  </a:lnTo>
                  <a:cubicBezTo>
                    <a:pt x="8841" y="1768"/>
                    <a:pt x="1768" y="9077"/>
                    <a:pt x="1768" y="17800"/>
                  </a:cubicBezTo>
                  <a:cubicBezTo>
                    <a:pt x="1768" y="26758"/>
                    <a:pt x="9077" y="33831"/>
                    <a:pt x="17800" y="33831"/>
                  </a:cubicBezTo>
                  <a:lnTo>
                    <a:pt x="178822" y="33831"/>
                  </a:lnTo>
                  <a:cubicBezTo>
                    <a:pt x="187781" y="33831"/>
                    <a:pt x="194854" y="26523"/>
                    <a:pt x="194854" y="17800"/>
                  </a:cubicBezTo>
                  <a:cubicBezTo>
                    <a:pt x="194854" y="8841"/>
                    <a:pt x="187545" y="1768"/>
                    <a:pt x="178822" y="1768"/>
                  </a:cubicBezTo>
                  <a:lnTo>
                    <a:pt x="178822" y="176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030CDC9-DBF9-4549-A929-F0443BE3B870}"/>
                </a:ext>
              </a:extLst>
            </p:cNvPr>
            <p:cNvSpPr/>
            <p:nvPr/>
          </p:nvSpPr>
          <p:spPr>
            <a:xfrm>
              <a:off x="5707567" y="576442"/>
              <a:ext cx="775644" cy="968965"/>
            </a:xfrm>
            <a:custGeom>
              <a:avLst/>
              <a:gdLst>
                <a:gd name="connsiteX0" fmla="*/ 734998 w 775643"/>
                <a:gd name="connsiteY0" fmla="*/ 414168 h 968964"/>
                <a:gd name="connsiteX1" fmla="*/ 710007 w 775643"/>
                <a:gd name="connsiteY1" fmla="*/ 307605 h 968964"/>
                <a:gd name="connsiteX2" fmla="*/ 768004 w 775643"/>
                <a:gd name="connsiteY2" fmla="*/ 175581 h 968964"/>
                <a:gd name="connsiteX3" fmla="*/ 774369 w 775643"/>
                <a:gd name="connsiteY3" fmla="*/ 163793 h 968964"/>
                <a:gd name="connsiteX4" fmla="*/ 769654 w 775643"/>
                <a:gd name="connsiteY4" fmla="*/ 151298 h 968964"/>
                <a:gd name="connsiteX5" fmla="*/ 624663 w 775643"/>
                <a:gd name="connsiteY5" fmla="*/ 6542 h 968964"/>
                <a:gd name="connsiteX6" fmla="*/ 601794 w 775643"/>
                <a:gd name="connsiteY6" fmla="*/ 6542 h 968964"/>
                <a:gd name="connsiteX7" fmla="*/ 500418 w 775643"/>
                <a:gd name="connsiteY7" fmla="*/ 50157 h 968964"/>
                <a:gd name="connsiteX8" fmla="*/ 399042 w 775643"/>
                <a:gd name="connsiteY8" fmla="*/ 6542 h 968964"/>
                <a:gd name="connsiteX9" fmla="*/ 378060 w 775643"/>
                <a:gd name="connsiteY9" fmla="*/ 5128 h 968964"/>
                <a:gd name="connsiteX10" fmla="*/ 275034 w 775643"/>
                <a:gd name="connsiteY10" fmla="*/ 50157 h 968964"/>
                <a:gd name="connsiteX11" fmla="*/ 172008 w 775643"/>
                <a:gd name="connsiteY11" fmla="*/ 5128 h 968964"/>
                <a:gd name="connsiteX12" fmla="*/ 151025 w 775643"/>
                <a:gd name="connsiteY12" fmla="*/ 6542 h 968964"/>
                <a:gd name="connsiteX13" fmla="*/ 6506 w 775643"/>
                <a:gd name="connsiteY13" fmla="*/ 151298 h 968964"/>
                <a:gd name="connsiteX14" fmla="*/ 1790 w 775643"/>
                <a:gd name="connsiteY14" fmla="*/ 163793 h 968964"/>
                <a:gd name="connsiteX15" fmla="*/ 8156 w 775643"/>
                <a:gd name="connsiteY15" fmla="*/ 175581 h 968964"/>
                <a:gd name="connsiteX16" fmla="*/ 66152 w 775643"/>
                <a:gd name="connsiteY16" fmla="*/ 307605 h 968964"/>
                <a:gd name="connsiteX17" fmla="*/ 41162 w 775643"/>
                <a:gd name="connsiteY17" fmla="*/ 414168 h 968964"/>
                <a:gd name="connsiteX18" fmla="*/ 1790 w 775643"/>
                <a:gd name="connsiteY18" fmla="*/ 613383 h 968964"/>
                <a:gd name="connsiteX19" fmla="*/ 256880 w 775643"/>
                <a:gd name="connsiteY19" fmla="*/ 901007 h 968964"/>
                <a:gd name="connsiteX20" fmla="*/ 260888 w 775643"/>
                <a:gd name="connsiteY20" fmla="*/ 901479 h 968964"/>
                <a:gd name="connsiteX21" fmla="*/ 375231 w 775643"/>
                <a:gd name="connsiteY21" fmla="*/ 961126 h 968964"/>
                <a:gd name="connsiteX22" fmla="*/ 388198 w 775643"/>
                <a:gd name="connsiteY22" fmla="*/ 967491 h 968964"/>
                <a:gd name="connsiteX23" fmla="*/ 401164 w 775643"/>
                <a:gd name="connsiteY23" fmla="*/ 961126 h 968964"/>
                <a:gd name="connsiteX24" fmla="*/ 515035 w 775643"/>
                <a:gd name="connsiteY24" fmla="*/ 901479 h 968964"/>
                <a:gd name="connsiteX25" fmla="*/ 519043 w 775643"/>
                <a:gd name="connsiteY25" fmla="*/ 901243 h 968964"/>
                <a:gd name="connsiteX26" fmla="*/ 774605 w 775643"/>
                <a:gd name="connsiteY26" fmla="*/ 613619 h 968964"/>
                <a:gd name="connsiteX27" fmla="*/ 734998 w 775643"/>
                <a:gd name="connsiteY27" fmla="*/ 414168 h 968964"/>
                <a:gd name="connsiteX28" fmla="*/ 734998 w 775643"/>
                <a:gd name="connsiteY28" fmla="*/ 414168 h 968964"/>
                <a:gd name="connsiteX29" fmla="*/ 515035 w 775643"/>
                <a:gd name="connsiteY29" fmla="*/ 869180 h 968964"/>
                <a:gd name="connsiteX30" fmla="*/ 512206 w 775643"/>
                <a:gd name="connsiteY30" fmla="*/ 869416 h 968964"/>
                <a:gd name="connsiteX31" fmla="*/ 387962 w 775643"/>
                <a:gd name="connsiteY31" fmla="*/ 926234 h 968964"/>
                <a:gd name="connsiteX32" fmla="*/ 263482 w 775643"/>
                <a:gd name="connsiteY32" fmla="*/ 869180 h 968964"/>
                <a:gd name="connsiteX33" fmla="*/ 260653 w 775643"/>
                <a:gd name="connsiteY33" fmla="*/ 868944 h 968964"/>
                <a:gd name="connsiteX34" fmla="*/ 34089 w 775643"/>
                <a:gd name="connsiteY34" fmla="*/ 613383 h 968964"/>
                <a:gd name="connsiteX35" fmla="*/ 71339 w 775643"/>
                <a:gd name="connsiteY35" fmla="*/ 425484 h 968964"/>
                <a:gd name="connsiteX36" fmla="*/ 98451 w 775643"/>
                <a:gd name="connsiteY36" fmla="*/ 307605 h 968964"/>
                <a:gd name="connsiteX37" fmla="*/ 41162 w 775643"/>
                <a:gd name="connsiteY37" fmla="*/ 162378 h 968964"/>
                <a:gd name="connsiteX38" fmla="*/ 164463 w 775643"/>
                <a:gd name="connsiteY38" fmla="*/ 38841 h 968964"/>
                <a:gd name="connsiteX39" fmla="*/ 275270 w 775643"/>
                <a:gd name="connsiteY39" fmla="*/ 82221 h 968964"/>
                <a:gd name="connsiteX40" fmla="*/ 386783 w 775643"/>
                <a:gd name="connsiteY40" fmla="*/ 38370 h 968964"/>
                <a:gd name="connsiteX41" fmla="*/ 500654 w 775643"/>
                <a:gd name="connsiteY41" fmla="*/ 82221 h 968964"/>
                <a:gd name="connsiteX42" fmla="*/ 612639 w 775643"/>
                <a:gd name="connsiteY42" fmla="*/ 39784 h 968964"/>
                <a:gd name="connsiteX43" fmla="*/ 734998 w 775643"/>
                <a:gd name="connsiteY43" fmla="*/ 162378 h 968964"/>
                <a:gd name="connsiteX44" fmla="*/ 677708 w 775643"/>
                <a:gd name="connsiteY44" fmla="*/ 307841 h 968964"/>
                <a:gd name="connsiteX45" fmla="*/ 704821 w 775643"/>
                <a:gd name="connsiteY45" fmla="*/ 425720 h 968964"/>
                <a:gd name="connsiteX46" fmla="*/ 742070 w 775643"/>
                <a:gd name="connsiteY46" fmla="*/ 613619 h 968964"/>
                <a:gd name="connsiteX47" fmla="*/ 515035 w 775643"/>
                <a:gd name="connsiteY47" fmla="*/ 869180 h 968964"/>
                <a:gd name="connsiteX48" fmla="*/ 515035 w 775643"/>
                <a:gd name="connsiteY48" fmla="*/ 869180 h 96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75643" h="968964">
                  <a:moveTo>
                    <a:pt x="734998" y="414168"/>
                  </a:moveTo>
                  <a:cubicBezTo>
                    <a:pt x="721559" y="378097"/>
                    <a:pt x="710007" y="346741"/>
                    <a:pt x="710007" y="307605"/>
                  </a:cubicBezTo>
                  <a:cubicBezTo>
                    <a:pt x="710007" y="220846"/>
                    <a:pt x="765646" y="177467"/>
                    <a:pt x="768004" y="175581"/>
                  </a:cubicBezTo>
                  <a:cubicBezTo>
                    <a:pt x="771776" y="172752"/>
                    <a:pt x="774133" y="168508"/>
                    <a:pt x="774369" y="163793"/>
                  </a:cubicBezTo>
                  <a:cubicBezTo>
                    <a:pt x="774605" y="159078"/>
                    <a:pt x="772955" y="154598"/>
                    <a:pt x="769654" y="151298"/>
                  </a:cubicBezTo>
                  <a:lnTo>
                    <a:pt x="624663" y="6542"/>
                  </a:lnTo>
                  <a:cubicBezTo>
                    <a:pt x="618297" y="177"/>
                    <a:pt x="608160" y="177"/>
                    <a:pt x="601794" y="6542"/>
                  </a:cubicBezTo>
                  <a:cubicBezTo>
                    <a:pt x="601323" y="7014"/>
                    <a:pt x="557472" y="50157"/>
                    <a:pt x="500418" y="50157"/>
                  </a:cubicBezTo>
                  <a:cubicBezTo>
                    <a:pt x="443836" y="50157"/>
                    <a:pt x="399514" y="7014"/>
                    <a:pt x="399042" y="6542"/>
                  </a:cubicBezTo>
                  <a:cubicBezTo>
                    <a:pt x="393384" y="884"/>
                    <a:pt x="384425" y="177"/>
                    <a:pt x="378060" y="5128"/>
                  </a:cubicBezTo>
                  <a:cubicBezTo>
                    <a:pt x="361321" y="17623"/>
                    <a:pt x="310162" y="50157"/>
                    <a:pt x="275034" y="50157"/>
                  </a:cubicBezTo>
                  <a:cubicBezTo>
                    <a:pt x="239906" y="50157"/>
                    <a:pt x="188746" y="17623"/>
                    <a:pt x="172008" y="5128"/>
                  </a:cubicBezTo>
                  <a:cubicBezTo>
                    <a:pt x="165642" y="413"/>
                    <a:pt x="156683" y="884"/>
                    <a:pt x="151025" y="6542"/>
                  </a:cubicBezTo>
                  <a:lnTo>
                    <a:pt x="6506" y="151298"/>
                  </a:lnTo>
                  <a:cubicBezTo>
                    <a:pt x="3205" y="154598"/>
                    <a:pt x="1555" y="159078"/>
                    <a:pt x="1790" y="163793"/>
                  </a:cubicBezTo>
                  <a:cubicBezTo>
                    <a:pt x="2026" y="168508"/>
                    <a:pt x="4384" y="172752"/>
                    <a:pt x="8156" y="175581"/>
                  </a:cubicBezTo>
                  <a:cubicBezTo>
                    <a:pt x="10513" y="177467"/>
                    <a:pt x="66152" y="220846"/>
                    <a:pt x="66152" y="307605"/>
                  </a:cubicBezTo>
                  <a:cubicBezTo>
                    <a:pt x="66152" y="346741"/>
                    <a:pt x="54600" y="378097"/>
                    <a:pt x="41162" y="414168"/>
                  </a:cubicBezTo>
                  <a:cubicBezTo>
                    <a:pt x="22773" y="463677"/>
                    <a:pt x="1790" y="519787"/>
                    <a:pt x="1790" y="613383"/>
                  </a:cubicBezTo>
                  <a:cubicBezTo>
                    <a:pt x="1790" y="760024"/>
                    <a:pt x="111418" y="883561"/>
                    <a:pt x="256880" y="901007"/>
                  </a:cubicBezTo>
                  <a:lnTo>
                    <a:pt x="260888" y="901479"/>
                  </a:lnTo>
                  <a:cubicBezTo>
                    <a:pt x="309926" y="905487"/>
                    <a:pt x="348355" y="925526"/>
                    <a:pt x="375231" y="961126"/>
                  </a:cubicBezTo>
                  <a:cubicBezTo>
                    <a:pt x="378296" y="965134"/>
                    <a:pt x="383011" y="967491"/>
                    <a:pt x="388198" y="967491"/>
                  </a:cubicBezTo>
                  <a:cubicBezTo>
                    <a:pt x="393384" y="967491"/>
                    <a:pt x="398099" y="965134"/>
                    <a:pt x="401164" y="961126"/>
                  </a:cubicBezTo>
                  <a:cubicBezTo>
                    <a:pt x="427805" y="925526"/>
                    <a:pt x="466233" y="905487"/>
                    <a:pt x="515035" y="901479"/>
                  </a:cubicBezTo>
                  <a:lnTo>
                    <a:pt x="519043" y="901243"/>
                  </a:lnTo>
                  <a:cubicBezTo>
                    <a:pt x="664742" y="884269"/>
                    <a:pt x="774605" y="760496"/>
                    <a:pt x="774605" y="613619"/>
                  </a:cubicBezTo>
                  <a:cubicBezTo>
                    <a:pt x="774369" y="519787"/>
                    <a:pt x="753387" y="463677"/>
                    <a:pt x="734998" y="414168"/>
                  </a:cubicBezTo>
                  <a:lnTo>
                    <a:pt x="734998" y="414168"/>
                  </a:lnTo>
                  <a:close/>
                  <a:moveTo>
                    <a:pt x="515035" y="869180"/>
                  </a:moveTo>
                  <a:lnTo>
                    <a:pt x="512206" y="869416"/>
                  </a:lnTo>
                  <a:cubicBezTo>
                    <a:pt x="461047" y="873424"/>
                    <a:pt x="419553" y="892520"/>
                    <a:pt x="387962" y="926234"/>
                  </a:cubicBezTo>
                  <a:cubicBezTo>
                    <a:pt x="356606" y="892520"/>
                    <a:pt x="314641" y="873424"/>
                    <a:pt x="263482" y="869180"/>
                  </a:cubicBezTo>
                  <a:lnTo>
                    <a:pt x="260653" y="868944"/>
                  </a:lnTo>
                  <a:cubicBezTo>
                    <a:pt x="131457" y="853620"/>
                    <a:pt x="34089" y="743521"/>
                    <a:pt x="34089" y="613383"/>
                  </a:cubicBezTo>
                  <a:cubicBezTo>
                    <a:pt x="34089" y="525681"/>
                    <a:pt x="53893" y="472400"/>
                    <a:pt x="71339" y="425484"/>
                  </a:cubicBezTo>
                  <a:cubicBezTo>
                    <a:pt x="85249" y="387998"/>
                    <a:pt x="98451" y="352635"/>
                    <a:pt x="98451" y="307605"/>
                  </a:cubicBezTo>
                  <a:cubicBezTo>
                    <a:pt x="98451" y="231691"/>
                    <a:pt x="61673" y="183361"/>
                    <a:pt x="41162" y="162378"/>
                  </a:cubicBezTo>
                  <a:lnTo>
                    <a:pt x="164463" y="38841"/>
                  </a:lnTo>
                  <a:cubicBezTo>
                    <a:pt x="186153" y="53458"/>
                    <a:pt x="234719" y="82221"/>
                    <a:pt x="275270" y="82221"/>
                  </a:cubicBezTo>
                  <a:cubicBezTo>
                    <a:pt x="316291" y="82221"/>
                    <a:pt x="365329" y="52515"/>
                    <a:pt x="386783" y="38370"/>
                  </a:cubicBezTo>
                  <a:cubicBezTo>
                    <a:pt x="405408" y="53458"/>
                    <a:pt x="447844" y="82221"/>
                    <a:pt x="500654" y="82221"/>
                  </a:cubicBezTo>
                  <a:cubicBezTo>
                    <a:pt x="551814" y="82221"/>
                    <a:pt x="593071" y="55344"/>
                    <a:pt x="612639" y="39784"/>
                  </a:cubicBezTo>
                  <a:lnTo>
                    <a:pt x="734998" y="162378"/>
                  </a:lnTo>
                  <a:cubicBezTo>
                    <a:pt x="714487" y="183596"/>
                    <a:pt x="677708" y="231927"/>
                    <a:pt x="677708" y="307841"/>
                  </a:cubicBezTo>
                  <a:cubicBezTo>
                    <a:pt x="677708" y="352870"/>
                    <a:pt x="690911" y="388234"/>
                    <a:pt x="704821" y="425720"/>
                  </a:cubicBezTo>
                  <a:cubicBezTo>
                    <a:pt x="722267" y="472635"/>
                    <a:pt x="742070" y="525917"/>
                    <a:pt x="742070" y="613619"/>
                  </a:cubicBezTo>
                  <a:cubicBezTo>
                    <a:pt x="742070" y="743993"/>
                    <a:pt x="644466" y="854092"/>
                    <a:pt x="515035" y="869180"/>
                  </a:cubicBezTo>
                  <a:lnTo>
                    <a:pt x="515035" y="86918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8683EC47-6FD5-4984-BBC4-5F4F56BF3045}"/>
              </a:ext>
            </a:extLst>
          </p:cNvPr>
          <p:cNvSpPr txBox="1"/>
          <p:nvPr/>
        </p:nvSpPr>
        <p:spPr>
          <a:xfrm>
            <a:off x="5353972" y="5971370"/>
            <a:ext cx="148149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48E"/>
                </a:solidFill>
                <a:effectLst/>
                <a:uLnTx/>
                <a:uFillTx/>
                <a:latin typeface="Segoe UI Semibold" panose="020B0702040204020203" pitchFamily="34" charset="0"/>
                <a:ea typeface="+mn-ea"/>
                <a:cs typeface="Segoe UI Semibold" panose="020B0702040204020203" pitchFamily="34" charset="0"/>
              </a:rPr>
              <a:t>SAFE TRUCK</a:t>
            </a:r>
            <a:endParaRPr kumimoji="0" lang="en-CA" sz="1800" b="0" i="0" u="none" strike="noStrike" kern="1200" cap="none" spc="0" normalizeH="0" baseline="0" noProof="0" dirty="0">
              <a:ln>
                <a:noFill/>
              </a:ln>
              <a:solidFill>
                <a:srgbClr val="00548E"/>
              </a:solidFill>
              <a:effectLst/>
              <a:uLnTx/>
              <a:uFillTx/>
              <a:latin typeface="Segoe UI Semibold" panose="020B0702040204020203" pitchFamily="34" charset="0"/>
              <a:ea typeface="+mn-ea"/>
              <a:cs typeface="Segoe UI Semibold" panose="020B0702040204020203" pitchFamily="34" charset="0"/>
            </a:endParaRPr>
          </a:p>
        </p:txBody>
      </p:sp>
      <p:pic>
        <p:nvPicPr>
          <p:cNvPr id="7" name="Picture 6">
            <a:extLst>
              <a:ext uri="{FF2B5EF4-FFF2-40B4-BE49-F238E27FC236}">
                <a16:creationId xmlns:a16="http://schemas.microsoft.com/office/drawing/2014/main" id="{DAD749B8-591D-4728-A45E-406F4A942E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4797" y="1422400"/>
            <a:ext cx="3550227" cy="4733635"/>
          </a:xfrm>
          <a:prstGeom prst="rect">
            <a:avLst/>
          </a:prstGeom>
        </p:spPr>
      </p:pic>
      <p:grpSp>
        <p:nvGrpSpPr>
          <p:cNvPr id="23" name="Graphic 21">
            <a:extLst>
              <a:ext uri="{FF2B5EF4-FFF2-40B4-BE49-F238E27FC236}">
                <a16:creationId xmlns:a16="http://schemas.microsoft.com/office/drawing/2014/main" id="{0B9D5FCD-1717-4C90-A45F-4745882DAF4A}"/>
              </a:ext>
            </a:extLst>
          </p:cNvPr>
          <p:cNvGrpSpPr/>
          <p:nvPr/>
        </p:nvGrpSpPr>
        <p:grpSpPr>
          <a:xfrm>
            <a:off x="9585780" y="734382"/>
            <a:ext cx="848260" cy="677614"/>
            <a:chOff x="9585780" y="734382"/>
            <a:chExt cx="848260" cy="677614"/>
          </a:xfrm>
          <a:solidFill>
            <a:schemeClr val="accent4"/>
          </a:solidFill>
        </p:grpSpPr>
        <p:sp>
          <p:nvSpPr>
            <p:cNvPr id="24" name="Freeform: Shape 23">
              <a:extLst>
                <a:ext uri="{FF2B5EF4-FFF2-40B4-BE49-F238E27FC236}">
                  <a16:creationId xmlns:a16="http://schemas.microsoft.com/office/drawing/2014/main" id="{C8FDEF3E-5BA7-4CE5-8B7E-5390B351A720}"/>
                </a:ext>
              </a:extLst>
            </p:cNvPr>
            <p:cNvSpPr/>
            <p:nvPr/>
          </p:nvSpPr>
          <p:spPr>
            <a:xfrm>
              <a:off x="9772426" y="997756"/>
              <a:ext cx="473833" cy="215379"/>
            </a:xfrm>
            <a:custGeom>
              <a:avLst/>
              <a:gdLst>
                <a:gd name="connsiteX0" fmla="*/ 370853 w 473832"/>
                <a:gd name="connsiteY0" fmla="*/ 216754 h 215378"/>
                <a:gd name="connsiteX1" fmla="*/ 347824 w 473832"/>
                <a:gd name="connsiteY1" fmla="*/ 208305 h 215378"/>
                <a:gd name="connsiteX2" fmla="*/ 347824 w 473832"/>
                <a:gd name="connsiteY2" fmla="*/ 208305 h 215378"/>
                <a:gd name="connsiteX3" fmla="*/ 237484 w 473832"/>
                <a:gd name="connsiteY3" fmla="*/ 168211 h 215378"/>
                <a:gd name="connsiteX4" fmla="*/ 127144 w 473832"/>
                <a:gd name="connsiteY4" fmla="*/ 208305 h 215378"/>
                <a:gd name="connsiteX5" fmla="*/ 78766 w 473832"/>
                <a:gd name="connsiteY5" fmla="*/ 206151 h 215378"/>
                <a:gd name="connsiteX6" fmla="*/ 10674 w 473832"/>
                <a:gd name="connsiteY6" fmla="*/ 138058 h 215378"/>
                <a:gd name="connsiteX7" fmla="*/ 236 w 473832"/>
                <a:gd name="connsiteY7" fmla="*/ 111550 h 215378"/>
                <a:gd name="connsiteX8" fmla="*/ 12165 w 473832"/>
                <a:gd name="connsiteY8" fmla="*/ 85870 h 215378"/>
                <a:gd name="connsiteX9" fmla="*/ 237649 w 473832"/>
                <a:gd name="connsiteY9" fmla="*/ 216 h 215378"/>
                <a:gd name="connsiteX10" fmla="*/ 463134 w 473832"/>
                <a:gd name="connsiteY10" fmla="*/ 85870 h 215378"/>
                <a:gd name="connsiteX11" fmla="*/ 475063 w 473832"/>
                <a:gd name="connsiteY11" fmla="*/ 111550 h 215378"/>
                <a:gd name="connsiteX12" fmla="*/ 464625 w 473832"/>
                <a:gd name="connsiteY12" fmla="*/ 138058 h 215378"/>
                <a:gd name="connsiteX13" fmla="*/ 396532 w 473832"/>
                <a:gd name="connsiteY13" fmla="*/ 206151 h 215378"/>
                <a:gd name="connsiteX14" fmla="*/ 370853 w 473832"/>
                <a:gd name="connsiteY14" fmla="*/ 216754 h 215378"/>
                <a:gd name="connsiteX15" fmla="*/ 237484 w 473832"/>
                <a:gd name="connsiteY15" fmla="*/ 132260 h 215378"/>
                <a:gd name="connsiteX16" fmla="*/ 237484 w 473832"/>
                <a:gd name="connsiteY16" fmla="*/ 132260 h 215378"/>
                <a:gd name="connsiteX17" fmla="*/ 371018 w 473832"/>
                <a:gd name="connsiteY17" fmla="*/ 180803 h 215378"/>
                <a:gd name="connsiteX18" fmla="*/ 371018 w 473832"/>
                <a:gd name="connsiteY18" fmla="*/ 180803 h 215378"/>
                <a:gd name="connsiteX19" fmla="*/ 371018 w 473832"/>
                <a:gd name="connsiteY19" fmla="*/ 180803 h 215378"/>
                <a:gd name="connsiteX20" fmla="*/ 439111 w 473832"/>
                <a:gd name="connsiteY20" fmla="*/ 112710 h 215378"/>
                <a:gd name="connsiteX21" fmla="*/ 237649 w 473832"/>
                <a:gd name="connsiteY21" fmla="*/ 36333 h 215378"/>
                <a:gd name="connsiteX22" fmla="*/ 36022 w 473832"/>
                <a:gd name="connsiteY22" fmla="*/ 112876 h 215378"/>
                <a:gd name="connsiteX23" fmla="*/ 104280 w 473832"/>
                <a:gd name="connsiteY23" fmla="*/ 180968 h 215378"/>
                <a:gd name="connsiteX24" fmla="*/ 237484 w 473832"/>
                <a:gd name="connsiteY24" fmla="*/ 132260 h 21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3832" h="215378">
                  <a:moveTo>
                    <a:pt x="370853" y="216754"/>
                  </a:moveTo>
                  <a:cubicBezTo>
                    <a:pt x="362735" y="216754"/>
                    <a:pt x="354616" y="213938"/>
                    <a:pt x="347824" y="208305"/>
                  </a:cubicBezTo>
                  <a:lnTo>
                    <a:pt x="347824" y="208305"/>
                  </a:lnTo>
                  <a:cubicBezTo>
                    <a:pt x="317008" y="182459"/>
                    <a:pt x="277909" y="168211"/>
                    <a:pt x="237484" y="168211"/>
                  </a:cubicBezTo>
                  <a:cubicBezTo>
                    <a:pt x="197059" y="168211"/>
                    <a:pt x="157794" y="182459"/>
                    <a:pt x="127144" y="208305"/>
                  </a:cubicBezTo>
                  <a:cubicBezTo>
                    <a:pt x="112895" y="220399"/>
                    <a:pt x="92020" y="219405"/>
                    <a:pt x="78766" y="206151"/>
                  </a:cubicBezTo>
                  <a:lnTo>
                    <a:pt x="10674" y="138058"/>
                  </a:lnTo>
                  <a:cubicBezTo>
                    <a:pt x="3715" y="131100"/>
                    <a:pt x="-95" y="121491"/>
                    <a:pt x="236" y="111550"/>
                  </a:cubicBezTo>
                  <a:cubicBezTo>
                    <a:pt x="567" y="101775"/>
                    <a:pt x="4875" y="92497"/>
                    <a:pt x="12165" y="85870"/>
                  </a:cubicBezTo>
                  <a:cubicBezTo>
                    <a:pt x="74127" y="30700"/>
                    <a:pt x="154149" y="216"/>
                    <a:pt x="237649" y="216"/>
                  </a:cubicBezTo>
                  <a:cubicBezTo>
                    <a:pt x="321150" y="216"/>
                    <a:pt x="401171" y="30535"/>
                    <a:pt x="463134" y="85870"/>
                  </a:cubicBezTo>
                  <a:cubicBezTo>
                    <a:pt x="470424" y="92332"/>
                    <a:pt x="474731" y="101775"/>
                    <a:pt x="475063" y="111550"/>
                  </a:cubicBezTo>
                  <a:cubicBezTo>
                    <a:pt x="475394" y="121325"/>
                    <a:pt x="471584" y="131100"/>
                    <a:pt x="464625" y="138058"/>
                  </a:cubicBezTo>
                  <a:lnTo>
                    <a:pt x="396532" y="206151"/>
                  </a:lnTo>
                  <a:cubicBezTo>
                    <a:pt x="389243" y="213109"/>
                    <a:pt x="380131" y="216754"/>
                    <a:pt x="370853" y="216754"/>
                  </a:cubicBezTo>
                  <a:close/>
                  <a:moveTo>
                    <a:pt x="237484" y="132260"/>
                  </a:moveTo>
                  <a:cubicBezTo>
                    <a:pt x="237484" y="132260"/>
                    <a:pt x="237484" y="132260"/>
                    <a:pt x="237484" y="132260"/>
                  </a:cubicBezTo>
                  <a:cubicBezTo>
                    <a:pt x="286358" y="132260"/>
                    <a:pt x="333741" y="149490"/>
                    <a:pt x="371018" y="180803"/>
                  </a:cubicBezTo>
                  <a:lnTo>
                    <a:pt x="371018" y="180803"/>
                  </a:lnTo>
                  <a:lnTo>
                    <a:pt x="371018" y="180803"/>
                  </a:lnTo>
                  <a:lnTo>
                    <a:pt x="439111" y="112710"/>
                  </a:lnTo>
                  <a:cubicBezTo>
                    <a:pt x="383775" y="63504"/>
                    <a:pt x="312203" y="36333"/>
                    <a:pt x="237649" y="36333"/>
                  </a:cubicBezTo>
                  <a:cubicBezTo>
                    <a:pt x="163095" y="36333"/>
                    <a:pt x="91358" y="63504"/>
                    <a:pt x="36022" y="112876"/>
                  </a:cubicBezTo>
                  <a:lnTo>
                    <a:pt x="104280" y="180968"/>
                  </a:lnTo>
                  <a:cubicBezTo>
                    <a:pt x="141226" y="149490"/>
                    <a:pt x="188609" y="132260"/>
                    <a:pt x="237484" y="132260"/>
                  </a:cubicBezTo>
                  <a:close/>
                </a:path>
              </a:pathLst>
            </a:custGeom>
            <a:grpFill/>
            <a:ln w="16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7E47980F-9DA8-4412-B7CF-E6ED95582A21}"/>
                </a:ext>
              </a:extLst>
            </p:cNvPr>
            <p:cNvSpPr/>
            <p:nvPr/>
          </p:nvSpPr>
          <p:spPr>
            <a:xfrm>
              <a:off x="9934353" y="1261678"/>
              <a:ext cx="150765" cy="150765"/>
            </a:xfrm>
            <a:custGeom>
              <a:avLst/>
              <a:gdLst>
                <a:gd name="connsiteX0" fmla="*/ 75557 w 150764"/>
                <a:gd name="connsiteY0" fmla="*/ 150981 h 150764"/>
                <a:gd name="connsiteX1" fmla="*/ 22209 w 150764"/>
                <a:gd name="connsiteY1" fmla="*/ 128946 h 150764"/>
                <a:gd name="connsiteX2" fmla="*/ 22209 w 150764"/>
                <a:gd name="connsiteY2" fmla="*/ 22251 h 150764"/>
                <a:gd name="connsiteX3" fmla="*/ 75557 w 150764"/>
                <a:gd name="connsiteY3" fmla="*/ 216 h 150764"/>
                <a:gd name="connsiteX4" fmla="*/ 128905 w 150764"/>
                <a:gd name="connsiteY4" fmla="*/ 22251 h 150764"/>
                <a:gd name="connsiteX5" fmla="*/ 128905 w 150764"/>
                <a:gd name="connsiteY5" fmla="*/ 22251 h 150764"/>
                <a:gd name="connsiteX6" fmla="*/ 128905 w 150764"/>
                <a:gd name="connsiteY6" fmla="*/ 22251 h 150764"/>
                <a:gd name="connsiteX7" fmla="*/ 150940 w 150764"/>
                <a:gd name="connsiteY7" fmla="*/ 75598 h 150764"/>
                <a:gd name="connsiteX8" fmla="*/ 128905 w 150764"/>
                <a:gd name="connsiteY8" fmla="*/ 128946 h 150764"/>
                <a:gd name="connsiteX9" fmla="*/ 75557 w 150764"/>
                <a:gd name="connsiteY9" fmla="*/ 150981 h 150764"/>
                <a:gd name="connsiteX10" fmla="*/ 75557 w 150764"/>
                <a:gd name="connsiteY10" fmla="*/ 36002 h 150764"/>
                <a:gd name="connsiteX11" fmla="*/ 47558 w 150764"/>
                <a:gd name="connsiteY11" fmla="*/ 47599 h 150764"/>
                <a:gd name="connsiteX12" fmla="*/ 47558 w 150764"/>
                <a:gd name="connsiteY12" fmla="*/ 103598 h 150764"/>
                <a:gd name="connsiteX13" fmla="*/ 103556 w 150764"/>
                <a:gd name="connsiteY13" fmla="*/ 103598 h 150764"/>
                <a:gd name="connsiteX14" fmla="*/ 115154 w 150764"/>
                <a:gd name="connsiteY14" fmla="*/ 75598 h 150764"/>
                <a:gd name="connsiteX15" fmla="*/ 103556 w 150764"/>
                <a:gd name="connsiteY15" fmla="*/ 47599 h 150764"/>
                <a:gd name="connsiteX16" fmla="*/ 103556 w 150764"/>
                <a:gd name="connsiteY16" fmla="*/ 47599 h 150764"/>
                <a:gd name="connsiteX17" fmla="*/ 75557 w 150764"/>
                <a:gd name="connsiteY17" fmla="*/ 36002 h 150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0764" h="150764">
                  <a:moveTo>
                    <a:pt x="75557" y="150981"/>
                  </a:moveTo>
                  <a:cubicBezTo>
                    <a:pt x="56173" y="150981"/>
                    <a:pt x="36955" y="143691"/>
                    <a:pt x="22209" y="128946"/>
                  </a:cubicBezTo>
                  <a:cubicBezTo>
                    <a:pt x="-7115" y="99621"/>
                    <a:pt x="-7115" y="51741"/>
                    <a:pt x="22209" y="22251"/>
                  </a:cubicBezTo>
                  <a:cubicBezTo>
                    <a:pt x="36458" y="8003"/>
                    <a:pt x="55345" y="216"/>
                    <a:pt x="75557" y="216"/>
                  </a:cubicBezTo>
                  <a:cubicBezTo>
                    <a:pt x="95770" y="216"/>
                    <a:pt x="114657" y="8003"/>
                    <a:pt x="128905" y="22251"/>
                  </a:cubicBezTo>
                  <a:lnTo>
                    <a:pt x="128905" y="22251"/>
                  </a:lnTo>
                  <a:cubicBezTo>
                    <a:pt x="128905" y="22251"/>
                    <a:pt x="128905" y="22251"/>
                    <a:pt x="128905" y="22251"/>
                  </a:cubicBezTo>
                  <a:cubicBezTo>
                    <a:pt x="143153" y="36499"/>
                    <a:pt x="150940" y="55386"/>
                    <a:pt x="150940" y="75598"/>
                  </a:cubicBezTo>
                  <a:cubicBezTo>
                    <a:pt x="150940" y="95811"/>
                    <a:pt x="143153" y="114698"/>
                    <a:pt x="128905" y="128946"/>
                  </a:cubicBezTo>
                  <a:cubicBezTo>
                    <a:pt x="114159" y="143691"/>
                    <a:pt x="94941" y="150981"/>
                    <a:pt x="75557" y="150981"/>
                  </a:cubicBezTo>
                  <a:close/>
                  <a:moveTo>
                    <a:pt x="75557" y="36002"/>
                  </a:moveTo>
                  <a:cubicBezTo>
                    <a:pt x="64954" y="36002"/>
                    <a:pt x="55013" y="40144"/>
                    <a:pt x="47558" y="47599"/>
                  </a:cubicBezTo>
                  <a:cubicBezTo>
                    <a:pt x="32150" y="63007"/>
                    <a:pt x="32150" y="88190"/>
                    <a:pt x="47558" y="103598"/>
                  </a:cubicBezTo>
                  <a:cubicBezTo>
                    <a:pt x="62966" y="119006"/>
                    <a:pt x="88148" y="119006"/>
                    <a:pt x="103556" y="103598"/>
                  </a:cubicBezTo>
                  <a:cubicBezTo>
                    <a:pt x="111012" y="96142"/>
                    <a:pt x="115154" y="86202"/>
                    <a:pt x="115154" y="75598"/>
                  </a:cubicBezTo>
                  <a:cubicBezTo>
                    <a:pt x="115154" y="64995"/>
                    <a:pt x="111012" y="55055"/>
                    <a:pt x="103556" y="47599"/>
                  </a:cubicBezTo>
                  <a:cubicBezTo>
                    <a:pt x="103556" y="47599"/>
                    <a:pt x="103556" y="47599"/>
                    <a:pt x="103556" y="47599"/>
                  </a:cubicBezTo>
                  <a:cubicBezTo>
                    <a:pt x="96101" y="40144"/>
                    <a:pt x="86160" y="36002"/>
                    <a:pt x="75557" y="36002"/>
                  </a:cubicBezTo>
                  <a:close/>
                </a:path>
              </a:pathLst>
            </a:custGeom>
            <a:grpFill/>
            <a:ln w="16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EE910D0C-5B2B-4F3C-8F9C-D2156E789FB7}"/>
                </a:ext>
              </a:extLst>
            </p:cNvPr>
            <p:cNvSpPr/>
            <p:nvPr/>
          </p:nvSpPr>
          <p:spPr>
            <a:xfrm>
              <a:off x="9585393" y="734166"/>
              <a:ext cx="848260" cy="293246"/>
            </a:xfrm>
            <a:custGeom>
              <a:avLst/>
              <a:gdLst>
                <a:gd name="connsiteX0" fmla="*/ 744768 w 848260"/>
                <a:gd name="connsiteY0" fmla="*/ 293296 h 293246"/>
                <a:gd name="connsiteX1" fmla="*/ 720414 w 848260"/>
                <a:gd name="connsiteY1" fmla="*/ 283687 h 293246"/>
                <a:gd name="connsiteX2" fmla="*/ 424351 w 848260"/>
                <a:gd name="connsiteY2" fmla="*/ 167880 h 293246"/>
                <a:gd name="connsiteX3" fmla="*/ 128289 w 848260"/>
                <a:gd name="connsiteY3" fmla="*/ 283687 h 293246"/>
                <a:gd name="connsiteX4" fmla="*/ 78586 w 848260"/>
                <a:gd name="connsiteY4" fmla="*/ 282693 h 293246"/>
                <a:gd name="connsiteX5" fmla="*/ 10659 w 848260"/>
                <a:gd name="connsiteY5" fmla="*/ 214766 h 293246"/>
                <a:gd name="connsiteX6" fmla="*/ 221 w 848260"/>
                <a:gd name="connsiteY6" fmla="*/ 188921 h 293246"/>
                <a:gd name="connsiteX7" fmla="*/ 11653 w 848260"/>
                <a:gd name="connsiteY7" fmla="*/ 163241 h 293246"/>
                <a:gd name="connsiteX8" fmla="*/ 837215 w 848260"/>
                <a:gd name="connsiteY8" fmla="*/ 163241 h 293246"/>
                <a:gd name="connsiteX9" fmla="*/ 837215 w 848260"/>
                <a:gd name="connsiteY9" fmla="*/ 163241 h 293246"/>
                <a:gd name="connsiteX10" fmla="*/ 848647 w 848260"/>
                <a:gd name="connsiteY10" fmla="*/ 188921 h 293246"/>
                <a:gd name="connsiteX11" fmla="*/ 838210 w 848260"/>
                <a:gd name="connsiteY11" fmla="*/ 214766 h 293246"/>
                <a:gd name="connsiteX12" fmla="*/ 770282 w 848260"/>
                <a:gd name="connsiteY12" fmla="*/ 282693 h 293246"/>
                <a:gd name="connsiteX13" fmla="*/ 744768 w 848260"/>
                <a:gd name="connsiteY13" fmla="*/ 293296 h 293246"/>
                <a:gd name="connsiteX14" fmla="*/ 424517 w 848260"/>
                <a:gd name="connsiteY14" fmla="*/ 132094 h 293246"/>
                <a:gd name="connsiteX15" fmla="*/ 744934 w 848260"/>
                <a:gd name="connsiteY15" fmla="*/ 257511 h 293246"/>
                <a:gd name="connsiteX16" fmla="*/ 812861 w 848260"/>
                <a:gd name="connsiteY16" fmla="*/ 189418 h 293246"/>
                <a:gd name="connsiteX17" fmla="*/ 812861 w 848260"/>
                <a:gd name="connsiteY17" fmla="*/ 189418 h 293246"/>
                <a:gd name="connsiteX18" fmla="*/ 36339 w 848260"/>
                <a:gd name="connsiteY18" fmla="*/ 189418 h 293246"/>
                <a:gd name="connsiteX19" fmla="*/ 104266 w 848260"/>
                <a:gd name="connsiteY19" fmla="*/ 257511 h 293246"/>
                <a:gd name="connsiteX20" fmla="*/ 424517 w 848260"/>
                <a:gd name="connsiteY20" fmla="*/ 132094 h 293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8260" h="293246">
                  <a:moveTo>
                    <a:pt x="744768" y="293296"/>
                  </a:moveTo>
                  <a:cubicBezTo>
                    <a:pt x="735988" y="293296"/>
                    <a:pt x="727372" y="290149"/>
                    <a:pt x="720414" y="283687"/>
                  </a:cubicBezTo>
                  <a:cubicBezTo>
                    <a:pt x="639896" y="208968"/>
                    <a:pt x="534692" y="167880"/>
                    <a:pt x="424351" y="167880"/>
                  </a:cubicBezTo>
                  <a:cubicBezTo>
                    <a:pt x="314011" y="167880"/>
                    <a:pt x="208807" y="208968"/>
                    <a:pt x="128289" y="283687"/>
                  </a:cubicBezTo>
                  <a:cubicBezTo>
                    <a:pt x="114206" y="296776"/>
                    <a:pt x="92337" y="296444"/>
                    <a:pt x="78586" y="282693"/>
                  </a:cubicBezTo>
                  <a:lnTo>
                    <a:pt x="10659" y="214766"/>
                  </a:lnTo>
                  <a:cubicBezTo>
                    <a:pt x="3701" y="207808"/>
                    <a:pt x="56" y="198696"/>
                    <a:pt x="221" y="188921"/>
                  </a:cubicBezTo>
                  <a:cubicBezTo>
                    <a:pt x="387" y="179146"/>
                    <a:pt x="4363" y="170034"/>
                    <a:pt x="11653" y="163241"/>
                  </a:cubicBezTo>
                  <a:cubicBezTo>
                    <a:pt x="243102" y="-54126"/>
                    <a:pt x="605766" y="-54126"/>
                    <a:pt x="837215" y="163241"/>
                  </a:cubicBezTo>
                  <a:lnTo>
                    <a:pt x="837215" y="163241"/>
                  </a:lnTo>
                  <a:cubicBezTo>
                    <a:pt x="844340" y="170034"/>
                    <a:pt x="848481" y="179146"/>
                    <a:pt x="848647" y="188921"/>
                  </a:cubicBezTo>
                  <a:cubicBezTo>
                    <a:pt x="848813" y="198696"/>
                    <a:pt x="845002" y="207973"/>
                    <a:pt x="838210" y="214766"/>
                  </a:cubicBezTo>
                  <a:lnTo>
                    <a:pt x="770282" y="282693"/>
                  </a:lnTo>
                  <a:cubicBezTo>
                    <a:pt x="763158" y="289817"/>
                    <a:pt x="754046" y="293296"/>
                    <a:pt x="744768" y="293296"/>
                  </a:cubicBezTo>
                  <a:close/>
                  <a:moveTo>
                    <a:pt x="424517" y="132094"/>
                  </a:moveTo>
                  <a:cubicBezTo>
                    <a:pt x="543969" y="132094"/>
                    <a:pt x="657789" y="176661"/>
                    <a:pt x="744934" y="257511"/>
                  </a:cubicBezTo>
                  <a:lnTo>
                    <a:pt x="812861" y="189418"/>
                  </a:lnTo>
                  <a:lnTo>
                    <a:pt x="812861" y="189418"/>
                  </a:lnTo>
                  <a:cubicBezTo>
                    <a:pt x="594997" y="-15026"/>
                    <a:pt x="254037" y="-15026"/>
                    <a:pt x="36339" y="189418"/>
                  </a:cubicBezTo>
                  <a:lnTo>
                    <a:pt x="104266" y="257511"/>
                  </a:lnTo>
                  <a:cubicBezTo>
                    <a:pt x="191246" y="176661"/>
                    <a:pt x="305065" y="132094"/>
                    <a:pt x="424517" y="132094"/>
                  </a:cubicBezTo>
                  <a:close/>
                </a:path>
              </a:pathLst>
            </a:custGeom>
            <a:grpFill/>
            <a:ln w="16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7" name="TextBox 26">
            <a:extLst>
              <a:ext uri="{FF2B5EF4-FFF2-40B4-BE49-F238E27FC236}">
                <a16:creationId xmlns:a16="http://schemas.microsoft.com/office/drawing/2014/main" id="{70C1FEF5-3170-4BA6-8E00-D4282661A1FD}"/>
              </a:ext>
            </a:extLst>
          </p:cNvPr>
          <p:cNvSpPr txBox="1"/>
          <p:nvPr/>
        </p:nvSpPr>
        <p:spPr>
          <a:xfrm>
            <a:off x="8855694" y="5971370"/>
            <a:ext cx="230729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CONNECTED TRUCK</a:t>
            </a:r>
            <a:endParaRPr kumimoji="0" lang="en-CA" sz="18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
        <p:nvSpPr>
          <p:cNvPr id="32" name="TextBox 31">
            <a:extLst>
              <a:ext uri="{FF2B5EF4-FFF2-40B4-BE49-F238E27FC236}">
                <a16:creationId xmlns:a16="http://schemas.microsoft.com/office/drawing/2014/main" id="{92493EB5-5B35-4DF9-9685-4D3C3A262AF0}"/>
              </a:ext>
            </a:extLst>
          </p:cNvPr>
          <p:cNvSpPr txBox="1"/>
          <p:nvPr/>
        </p:nvSpPr>
        <p:spPr>
          <a:xfrm>
            <a:off x="5232432" y="5971370"/>
            <a:ext cx="172457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CDF7"/>
                </a:solidFill>
                <a:effectLst/>
                <a:uLnTx/>
                <a:uFillTx/>
                <a:latin typeface="Segoe UI Semibold" panose="020B0702040204020203" pitchFamily="34" charset="0"/>
                <a:ea typeface="+mn-ea"/>
                <a:cs typeface="Segoe UI Semibold" panose="020B0702040204020203" pitchFamily="34" charset="0"/>
              </a:rPr>
              <a:t>SMART TRUCK</a:t>
            </a:r>
            <a:endParaRPr kumimoji="0" lang="en-CA" sz="1800" b="0" i="0" u="none" strike="noStrike" kern="1200" cap="none" spc="0" normalizeH="0" baseline="0" noProof="0" dirty="0">
              <a:ln>
                <a:noFill/>
              </a:ln>
              <a:solidFill>
                <a:srgbClr val="3FCDF7"/>
              </a:solidFill>
              <a:effectLst/>
              <a:uLnTx/>
              <a:uFillTx/>
              <a:latin typeface="Segoe UI Semibold" panose="020B0702040204020203" pitchFamily="34" charset="0"/>
              <a:ea typeface="+mn-ea"/>
              <a:cs typeface="Segoe UI Semibold" panose="020B0702040204020203" pitchFamily="34" charset="0"/>
            </a:endParaRPr>
          </a:p>
        </p:txBody>
      </p:sp>
      <p:grpSp>
        <p:nvGrpSpPr>
          <p:cNvPr id="33" name="Graphic 30">
            <a:extLst>
              <a:ext uri="{FF2B5EF4-FFF2-40B4-BE49-F238E27FC236}">
                <a16:creationId xmlns:a16="http://schemas.microsoft.com/office/drawing/2014/main" id="{22F233B1-1FBC-49E8-BD60-7E7C3BDF053F}"/>
              </a:ext>
            </a:extLst>
          </p:cNvPr>
          <p:cNvGrpSpPr/>
          <p:nvPr/>
        </p:nvGrpSpPr>
        <p:grpSpPr>
          <a:xfrm>
            <a:off x="5539338" y="517298"/>
            <a:ext cx="1050851" cy="1050851"/>
            <a:chOff x="5539338" y="517298"/>
            <a:chExt cx="1050851" cy="1050851"/>
          </a:xfrm>
          <a:solidFill>
            <a:srgbClr val="3FCDF7"/>
          </a:solidFill>
        </p:grpSpPr>
        <p:sp>
          <p:nvSpPr>
            <p:cNvPr id="34" name="Freeform: Shape 33">
              <a:extLst>
                <a:ext uri="{FF2B5EF4-FFF2-40B4-BE49-F238E27FC236}">
                  <a16:creationId xmlns:a16="http://schemas.microsoft.com/office/drawing/2014/main" id="{1F1278FE-727A-4C9B-99FC-ED80FECB7BE6}"/>
                </a:ext>
              </a:extLst>
            </p:cNvPr>
            <p:cNvSpPr/>
            <p:nvPr/>
          </p:nvSpPr>
          <p:spPr>
            <a:xfrm>
              <a:off x="6536312" y="1251560"/>
              <a:ext cx="55416" cy="36944"/>
            </a:xfrm>
            <a:custGeom>
              <a:avLst/>
              <a:gdLst>
                <a:gd name="connsiteX0" fmla="*/ 36636 w 55415"/>
                <a:gd name="connsiteY0" fmla="*/ 1539 h 36943"/>
                <a:gd name="connsiteX1" fmla="*/ 18985 w 55415"/>
                <a:gd name="connsiteY1" fmla="*/ 1539 h 36943"/>
                <a:gd name="connsiteX2" fmla="*/ 1539 w 55415"/>
                <a:gd name="connsiteY2" fmla="*/ 18985 h 36943"/>
                <a:gd name="connsiteX3" fmla="*/ 18985 w 55415"/>
                <a:gd name="connsiteY3" fmla="*/ 36431 h 36943"/>
                <a:gd name="connsiteX4" fmla="*/ 36431 w 55415"/>
                <a:gd name="connsiteY4" fmla="*/ 36431 h 36943"/>
                <a:gd name="connsiteX5" fmla="*/ 53877 w 55415"/>
                <a:gd name="connsiteY5" fmla="*/ 18985 h 36943"/>
                <a:gd name="connsiteX6" fmla="*/ 36636 w 55415"/>
                <a:gd name="connsiteY6" fmla="*/ 1539 h 3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415" h="36943">
                  <a:moveTo>
                    <a:pt x="36636" y="1539"/>
                  </a:moveTo>
                  <a:lnTo>
                    <a:pt x="18985" y="1539"/>
                  </a:lnTo>
                  <a:cubicBezTo>
                    <a:pt x="9339" y="1539"/>
                    <a:pt x="1539" y="9339"/>
                    <a:pt x="1539" y="18985"/>
                  </a:cubicBezTo>
                  <a:cubicBezTo>
                    <a:pt x="1539" y="28632"/>
                    <a:pt x="9339" y="36431"/>
                    <a:pt x="18985" y="36431"/>
                  </a:cubicBezTo>
                  <a:lnTo>
                    <a:pt x="36431" y="36431"/>
                  </a:lnTo>
                  <a:cubicBezTo>
                    <a:pt x="46077" y="36431"/>
                    <a:pt x="53877" y="28632"/>
                    <a:pt x="53877" y="18985"/>
                  </a:cubicBezTo>
                  <a:cubicBezTo>
                    <a:pt x="53877" y="9339"/>
                    <a:pt x="46283" y="1539"/>
                    <a:pt x="36636" y="15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4F1239B0-ECF9-4F90-A435-E4A41C47C7BD}"/>
                </a:ext>
              </a:extLst>
            </p:cNvPr>
            <p:cNvSpPr/>
            <p:nvPr/>
          </p:nvSpPr>
          <p:spPr>
            <a:xfrm>
              <a:off x="5537799" y="515759"/>
              <a:ext cx="1052903" cy="1052903"/>
            </a:xfrm>
            <a:custGeom>
              <a:avLst/>
              <a:gdLst>
                <a:gd name="connsiteX0" fmla="*/ 1000053 w 1052903"/>
                <a:gd name="connsiteY0" fmla="*/ 439531 h 1052903"/>
                <a:gd name="connsiteX1" fmla="*/ 1052596 w 1052903"/>
                <a:gd name="connsiteY1" fmla="*/ 386988 h 1052903"/>
                <a:gd name="connsiteX2" fmla="*/ 1000053 w 1052903"/>
                <a:gd name="connsiteY2" fmla="*/ 334446 h 1052903"/>
                <a:gd name="connsiteX3" fmla="*/ 973166 w 1052903"/>
                <a:gd name="connsiteY3" fmla="*/ 342040 h 1052903"/>
                <a:gd name="connsiteX4" fmla="*/ 939711 w 1052903"/>
                <a:gd name="connsiteY4" fmla="*/ 319873 h 1052903"/>
                <a:gd name="connsiteX5" fmla="*/ 930065 w 1052903"/>
                <a:gd name="connsiteY5" fmla="*/ 317000 h 1052903"/>
                <a:gd name="connsiteX6" fmla="*/ 825595 w 1052903"/>
                <a:gd name="connsiteY6" fmla="*/ 317000 h 1052903"/>
                <a:gd name="connsiteX7" fmla="*/ 749655 w 1052903"/>
                <a:gd name="connsiteY7" fmla="*/ 269383 h 1052903"/>
                <a:gd name="connsiteX8" fmla="*/ 649906 w 1052903"/>
                <a:gd name="connsiteY8" fmla="*/ 161219 h 1052903"/>
                <a:gd name="connsiteX9" fmla="*/ 649906 w 1052903"/>
                <a:gd name="connsiteY9" fmla="*/ 103751 h 1052903"/>
                <a:gd name="connsiteX10" fmla="*/ 684182 w 1052903"/>
                <a:gd name="connsiteY10" fmla="*/ 45256 h 1052903"/>
                <a:gd name="connsiteX11" fmla="*/ 632255 w 1052903"/>
                <a:gd name="connsiteY11" fmla="*/ 1539 h 1052903"/>
                <a:gd name="connsiteX12" fmla="*/ 580534 w 1052903"/>
                <a:gd name="connsiteY12" fmla="*/ 45256 h 1052903"/>
                <a:gd name="connsiteX13" fmla="*/ 614809 w 1052903"/>
                <a:gd name="connsiteY13" fmla="*/ 103751 h 1052903"/>
                <a:gd name="connsiteX14" fmla="*/ 614809 w 1052903"/>
                <a:gd name="connsiteY14" fmla="*/ 160398 h 1052903"/>
                <a:gd name="connsiteX15" fmla="*/ 527170 w 1052903"/>
                <a:gd name="connsiteY15" fmla="*/ 208015 h 1052903"/>
                <a:gd name="connsiteX16" fmla="*/ 439531 w 1052903"/>
                <a:gd name="connsiteY16" fmla="*/ 160398 h 1052903"/>
                <a:gd name="connsiteX17" fmla="*/ 439531 w 1052903"/>
                <a:gd name="connsiteY17" fmla="*/ 89384 h 1052903"/>
                <a:gd name="connsiteX18" fmla="*/ 422085 w 1052903"/>
                <a:gd name="connsiteY18" fmla="*/ 71938 h 1052903"/>
                <a:gd name="connsiteX19" fmla="*/ 404639 w 1052903"/>
                <a:gd name="connsiteY19" fmla="*/ 89384 h 1052903"/>
                <a:gd name="connsiteX20" fmla="*/ 404639 w 1052903"/>
                <a:gd name="connsiteY20" fmla="*/ 161219 h 1052903"/>
                <a:gd name="connsiteX21" fmla="*/ 304890 w 1052903"/>
                <a:gd name="connsiteY21" fmla="*/ 269383 h 1052903"/>
                <a:gd name="connsiteX22" fmla="*/ 209041 w 1052903"/>
                <a:gd name="connsiteY22" fmla="*/ 369542 h 1052903"/>
                <a:gd name="connsiteX23" fmla="*/ 131664 w 1052903"/>
                <a:gd name="connsiteY23" fmla="*/ 369542 h 1052903"/>
                <a:gd name="connsiteX24" fmla="*/ 101699 w 1052903"/>
                <a:gd name="connsiteY24" fmla="*/ 339577 h 1052903"/>
                <a:gd name="connsiteX25" fmla="*/ 107035 w 1052903"/>
                <a:gd name="connsiteY25" fmla="*/ 317000 h 1052903"/>
                <a:gd name="connsiteX26" fmla="*/ 54492 w 1052903"/>
                <a:gd name="connsiteY26" fmla="*/ 264457 h 1052903"/>
                <a:gd name="connsiteX27" fmla="*/ 1745 w 1052903"/>
                <a:gd name="connsiteY27" fmla="*/ 317000 h 1052903"/>
                <a:gd name="connsiteX28" fmla="*/ 54287 w 1052903"/>
                <a:gd name="connsiteY28" fmla="*/ 369542 h 1052903"/>
                <a:gd name="connsiteX29" fmla="*/ 76864 w 1052903"/>
                <a:gd name="connsiteY29" fmla="*/ 364206 h 1052903"/>
                <a:gd name="connsiteX30" fmla="*/ 111961 w 1052903"/>
                <a:gd name="connsiteY30" fmla="*/ 399303 h 1052903"/>
                <a:gd name="connsiteX31" fmla="*/ 124275 w 1052903"/>
                <a:gd name="connsiteY31" fmla="*/ 404434 h 1052903"/>
                <a:gd name="connsiteX32" fmla="*/ 209862 w 1052903"/>
                <a:gd name="connsiteY32" fmla="*/ 404434 h 1052903"/>
                <a:gd name="connsiteX33" fmla="*/ 214788 w 1052903"/>
                <a:gd name="connsiteY33" fmla="*/ 422290 h 1052903"/>
                <a:gd name="connsiteX34" fmla="*/ 196932 w 1052903"/>
                <a:gd name="connsiteY34" fmla="*/ 437068 h 1052903"/>
                <a:gd name="connsiteX35" fmla="*/ 192827 w 1052903"/>
                <a:gd name="connsiteY35" fmla="*/ 441378 h 1052903"/>
                <a:gd name="connsiteX36" fmla="*/ 164709 w 1052903"/>
                <a:gd name="connsiteY36" fmla="*/ 490637 h 1052903"/>
                <a:gd name="connsiteX37" fmla="*/ 162246 w 1052903"/>
                <a:gd name="connsiteY37" fmla="*/ 499873 h 1052903"/>
                <a:gd name="connsiteX38" fmla="*/ 160604 w 1052903"/>
                <a:gd name="connsiteY38" fmla="*/ 508698 h 1052903"/>
                <a:gd name="connsiteX39" fmla="*/ 160193 w 1052903"/>
                <a:gd name="connsiteY39" fmla="*/ 513213 h 1052903"/>
                <a:gd name="connsiteX40" fmla="*/ 159577 w 1052903"/>
                <a:gd name="connsiteY40" fmla="*/ 519576 h 1052903"/>
                <a:gd name="connsiteX41" fmla="*/ 159372 w 1052903"/>
                <a:gd name="connsiteY41" fmla="*/ 526965 h 1052903"/>
                <a:gd name="connsiteX42" fmla="*/ 160809 w 1052903"/>
                <a:gd name="connsiteY42" fmla="*/ 544411 h 1052903"/>
                <a:gd name="connsiteX43" fmla="*/ 103546 w 1052903"/>
                <a:gd name="connsiteY43" fmla="*/ 544411 h 1052903"/>
                <a:gd name="connsiteX44" fmla="*/ 45051 w 1052903"/>
                <a:gd name="connsiteY44" fmla="*/ 510135 h 1052903"/>
                <a:gd name="connsiteX45" fmla="*/ 1539 w 1052903"/>
                <a:gd name="connsiteY45" fmla="*/ 562267 h 1052903"/>
                <a:gd name="connsiteX46" fmla="*/ 45256 w 1052903"/>
                <a:gd name="connsiteY46" fmla="*/ 613988 h 1052903"/>
                <a:gd name="connsiteX47" fmla="*/ 103751 w 1052903"/>
                <a:gd name="connsiteY47" fmla="*/ 579713 h 1052903"/>
                <a:gd name="connsiteX48" fmla="*/ 171071 w 1052903"/>
                <a:gd name="connsiteY48" fmla="*/ 579713 h 1052903"/>
                <a:gd name="connsiteX49" fmla="*/ 199190 w 1052903"/>
                <a:gd name="connsiteY49" fmla="*/ 619120 h 1052903"/>
                <a:gd name="connsiteX50" fmla="*/ 193648 w 1052903"/>
                <a:gd name="connsiteY50" fmla="*/ 629792 h 1052903"/>
                <a:gd name="connsiteX51" fmla="*/ 190364 w 1052903"/>
                <a:gd name="connsiteY51" fmla="*/ 638413 h 1052903"/>
                <a:gd name="connsiteX52" fmla="*/ 190364 w 1052903"/>
                <a:gd name="connsiteY52" fmla="*/ 638823 h 1052903"/>
                <a:gd name="connsiteX53" fmla="*/ 190159 w 1052903"/>
                <a:gd name="connsiteY53" fmla="*/ 639439 h 1052903"/>
                <a:gd name="connsiteX54" fmla="*/ 190159 w 1052903"/>
                <a:gd name="connsiteY54" fmla="*/ 639644 h 1052903"/>
                <a:gd name="connsiteX55" fmla="*/ 187080 w 1052903"/>
                <a:gd name="connsiteY55" fmla="*/ 650111 h 1052903"/>
                <a:gd name="connsiteX56" fmla="*/ 185233 w 1052903"/>
                <a:gd name="connsiteY56" fmla="*/ 658321 h 1052903"/>
                <a:gd name="connsiteX57" fmla="*/ 183591 w 1052903"/>
                <a:gd name="connsiteY57" fmla="*/ 678230 h 1052903"/>
                <a:gd name="connsiteX58" fmla="*/ 189748 w 1052903"/>
                <a:gd name="connsiteY58" fmla="*/ 716200 h 1052903"/>
                <a:gd name="connsiteX59" fmla="*/ 154446 w 1052903"/>
                <a:gd name="connsiteY59" fmla="*/ 737340 h 1052903"/>
                <a:gd name="connsiteX60" fmla="*/ 106830 w 1052903"/>
                <a:gd name="connsiteY60" fmla="*/ 737340 h 1052903"/>
                <a:gd name="connsiteX61" fmla="*/ 89384 w 1052903"/>
                <a:gd name="connsiteY61" fmla="*/ 754786 h 1052903"/>
                <a:gd name="connsiteX62" fmla="*/ 106830 w 1052903"/>
                <a:gd name="connsiteY62" fmla="*/ 772232 h 1052903"/>
                <a:gd name="connsiteX63" fmla="*/ 159372 w 1052903"/>
                <a:gd name="connsiteY63" fmla="*/ 772232 h 1052903"/>
                <a:gd name="connsiteX64" fmla="*/ 168403 w 1052903"/>
                <a:gd name="connsiteY64" fmla="*/ 769769 h 1052903"/>
                <a:gd name="connsiteX65" fmla="*/ 205757 w 1052903"/>
                <a:gd name="connsiteY65" fmla="*/ 747397 h 1052903"/>
                <a:gd name="connsiteX66" fmla="*/ 273488 w 1052903"/>
                <a:gd name="connsiteY66" fmla="*/ 794398 h 1052903"/>
                <a:gd name="connsiteX67" fmla="*/ 274104 w 1052903"/>
                <a:gd name="connsiteY67" fmla="*/ 796040 h 1052903"/>
                <a:gd name="connsiteX68" fmla="*/ 277798 w 1052903"/>
                <a:gd name="connsiteY68" fmla="*/ 806713 h 1052903"/>
                <a:gd name="connsiteX69" fmla="*/ 281287 w 1052903"/>
                <a:gd name="connsiteY69" fmla="*/ 814717 h 1052903"/>
                <a:gd name="connsiteX70" fmla="*/ 283340 w 1052903"/>
                <a:gd name="connsiteY70" fmla="*/ 819028 h 1052903"/>
                <a:gd name="connsiteX71" fmla="*/ 286418 w 1052903"/>
                <a:gd name="connsiteY71" fmla="*/ 824774 h 1052903"/>
                <a:gd name="connsiteX72" fmla="*/ 288266 w 1052903"/>
                <a:gd name="connsiteY72" fmla="*/ 828058 h 1052903"/>
                <a:gd name="connsiteX73" fmla="*/ 295860 w 1052903"/>
                <a:gd name="connsiteY73" fmla="*/ 839142 h 1052903"/>
                <a:gd name="connsiteX74" fmla="*/ 300786 w 1052903"/>
                <a:gd name="connsiteY74" fmla="*/ 845504 h 1052903"/>
                <a:gd name="connsiteX75" fmla="*/ 323568 w 1052903"/>
                <a:gd name="connsiteY75" fmla="*/ 867055 h 1052903"/>
                <a:gd name="connsiteX76" fmla="*/ 329109 w 1052903"/>
                <a:gd name="connsiteY76" fmla="*/ 871160 h 1052903"/>
                <a:gd name="connsiteX77" fmla="*/ 346350 w 1052903"/>
                <a:gd name="connsiteY77" fmla="*/ 881011 h 1052903"/>
                <a:gd name="connsiteX78" fmla="*/ 358459 w 1052903"/>
                <a:gd name="connsiteY78" fmla="*/ 886142 h 1052903"/>
                <a:gd name="connsiteX79" fmla="*/ 366259 w 1052903"/>
                <a:gd name="connsiteY79" fmla="*/ 888811 h 1052903"/>
                <a:gd name="connsiteX80" fmla="*/ 371390 w 1052903"/>
                <a:gd name="connsiteY80" fmla="*/ 890247 h 1052903"/>
                <a:gd name="connsiteX81" fmla="*/ 385141 w 1052903"/>
                <a:gd name="connsiteY81" fmla="*/ 893121 h 1052903"/>
                <a:gd name="connsiteX82" fmla="*/ 386988 w 1052903"/>
                <a:gd name="connsiteY82" fmla="*/ 893326 h 1052903"/>
                <a:gd name="connsiteX83" fmla="*/ 386988 w 1052903"/>
                <a:gd name="connsiteY83" fmla="*/ 950589 h 1052903"/>
                <a:gd name="connsiteX84" fmla="*/ 352712 w 1052903"/>
                <a:gd name="connsiteY84" fmla="*/ 1009084 h 1052903"/>
                <a:gd name="connsiteX85" fmla="*/ 404434 w 1052903"/>
                <a:gd name="connsiteY85" fmla="*/ 1052801 h 1052903"/>
                <a:gd name="connsiteX86" fmla="*/ 456156 w 1052903"/>
                <a:gd name="connsiteY86" fmla="*/ 1009084 h 1052903"/>
                <a:gd name="connsiteX87" fmla="*/ 421880 w 1052903"/>
                <a:gd name="connsiteY87" fmla="*/ 950589 h 1052903"/>
                <a:gd name="connsiteX88" fmla="*/ 421880 w 1052903"/>
                <a:gd name="connsiteY88" fmla="*/ 893737 h 1052903"/>
                <a:gd name="connsiteX89" fmla="*/ 526965 w 1052903"/>
                <a:gd name="connsiteY89" fmla="*/ 823748 h 1052903"/>
                <a:gd name="connsiteX90" fmla="*/ 632050 w 1052903"/>
                <a:gd name="connsiteY90" fmla="*/ 893737 h 1052903"/>
                <a:gd name="connsiteX91" fmla="*/ 632050 w 1052903"/>
                <a:gd name="connsiteY91" fmla="*/ 964956 h 1052903"/>
                <a:gd name="connsiteX92" fmla="*/ 649496 w 1052903"/>
                <a:gd name="connsiteY92" fmla="*/ 982402 h 1052903"/>
                <a:gd name="connsiteX93" fmla="*/ 666942 w 1052903"/>
                <a:gd name="connsiteY93" fmla="*/ 964956 h 1052903"/>
                <a:gd name="connsiteX94" fmla="*/ 666942 w 1052903"/>
                <a:gd name="connsiteY94" fmla="*/ 893531 h 1052903"/>
                <a:gd name="connsiteX95" fmla="*/ 668583 w 1052903"/>
                <a:gd name="connsiteY95" fmla="*/ 893326 h 1052903"/>
                <a:gd name="connsiteX96" fmla="*/ 681719 w 1052903"/>
                <a:gd name="connsiteY96" fmla="*/ 890658 h 1052903"/>
                <a:gd name="connsiteX97" fmla="*/ 687876 w 1052903"/>
                <a:gd name="connsiteY97" fmla="*/ 889016 h 1052903"/>
                <a:gd name="connsiteX98" fmla="*/ 695676 w 1052903"/>
                <a:gd name="connsiteY98" fmla="*/ 886348 h 1052903"/>
                <a:gd name="connsiteX99" fmla="*/ 707375 w 1052903"/>
                <a:gd name="connsiteY99" fmla="*/ 881217 h 1052903"/>
                <a:gd name="connsiteX100" fmla="*/ 725026 w 1052903"/>
                <a:gd name="connsiteY100" fmla="*/ 871160 h 1052903"/>
                <a:gd name="connsiteX101" fmla="*/ 730157 w 1052903"/>
                <a:gd name="connsiteY101" fmla="*/ 867465 h 1052903"/>
                <a:gd name="connsiteX102" fmla="*/ 754376 w 1052903"/>
                <a:gd name="connsiteY102" fmla="*/ 844478 h 1052903"/>
                <a:gd name="connsiteX103" fmla="*/ 758275 w 1052903"/>
                <a:gd name="connsiteY103" fmla="*/ 839347 h 1052903"/>
                <a:gd name="connsiteX104" fmla="*/ 765869 w 1052903"/>
                <a:gd name="connsiteY104" fmla="*/ 828058 h 1052903"/>
                <a:gd name="connsiteX105" fmla="*/ 767716 w 1052903"/>
                <a:gd name="connsiteY105" fmla="*/ 824980 h 1052903"/>
                <a:gd name="connsiteX106" fmla="*/ 770795 w 1052903"/>
                <a:gd name="connsiteY106" fmla="*/ 819233 h 1052903"/>
                <a:gd name="connsiteX107" fmla="*/ 772848 w 1052903"/>
                <a:gd name="connsiteY107" fmla="*/ 814923 h 1052903"/>
                <a:gd name="connsiteX108" fmla="*/ 776131 w 1052903"/>
                <a:gd name="connsiteY108" fmla="*/ 807329 h 1052903"/>
                <a:gd name="connsiteX109" fmla="*/ 779826 w 1052903"/>
                <a:gd name="connsiteY109" fmla="*/ 797066 h 1052903"/>
                <a:gd name="connsiteX110" fmla="*/ 780647 w 1052903"/>
                <a:gd name="connsiteY110" fmla="*/ 794603 h 1052903"/>
                <a:gd name="connsiteX111" fmla="*/ 848378 w 1052903"/>
                <a:gd name="connsiteY111" fmla="*/ 747603 h 1052903"/>
                <a:gd name="connsiteX112" fmla="*/ 885732 w 1052903"/>
                <a:gd name="connsiteY112" fmla="*/ 769974 h 1052903"/>
                <a:gd name="connsiteX113" fmla="*/ 894763 w 1052903"/>
                <a:gd name="connsiteY113" fmla="*/ 772437 h 1052903"/>
                <a:gd name="connsiteX114" fmla="*/ 947305 w 1052903"/>
                <a:gd name="connsiteY114" fmla="*/ 772437 h 1052903"/>
                <a:gd name="connsiteX115" fmla="*/ 964751 w 1052903"/>
                <a:gd name="connsiteY115" fmla="*/ 754991 h 1052903"/>
                <a:gd name="connsiteX116" fmla="*/ 947305 w 1052903"/>
                <a:gd name="connsiteY116" fmla="*/ 737546 h 1052903"/>
                <a:gd name="connsiteX117" fmla="*/ 899689 w 1052903"/>
                <a:gd name="connsiteY117" fmla="*/ 737546 h 1052903"/>
                <a:gd name="connsiteX118" fmla="*/ 864387 w 1052903"/>
                <a:gd name="connsiteY118" fmla="*/ 716405 h 1052903"/>
                <a:gd name="connsiteX119" fmla="*/ 870544 w 1052903"/>
                <a:gd name="connsiteY119" fmla="*/ 678435 h 1052903"/>
                <a:gd name="connsiteX120" fmla="*/ 868902 w 1052903"/>
                <a:gd name="connsiteY120" fmla="*/ 658937 h 1052903"/>
                <a:gd name="connsiteX121" fmla="*/ 868902 w 1052903"/>
                <a:gd name="connsiteY121" fmla="*/ 658732 h 1052903"/>
                <a:gd name="connsiteX122" fmla="*/ 868902 w 1052903"/>
                <a:gd name="connsiteY122" fmla="*/ 658526 h 1052903"/>
                <a:gd name="connsiteX123" fmla="*/ 868902 w 1052903"/>
                <a:gd name="connsiteY123" fmla="*/ 658526 h 1052903"/>
                <a:gd name="connsiteX124" fmla="*/ 867260 w 1052903"/>
                <a:gd name="connsiteY124" fmla="*/ 650932 h 1052903"/>
                <a:gd name="connsiteX125" fmla="*/ 867055 w 1052903"/>
                <a:gd name="connsiteY125" fmla="*/ 650317 h 1052903"/>
                <a:gd name="connsiteX126" fmla="*/ 867055 w 1052903"/>
                <a:gd name="connsiteY126" fmla="*/ 650111 h 1052903"/>
                <a:gd name="connsiteX127" fmla="*/ 867055 w 1052903"/>
                <a:gd name="connsiteY127" fmla="*/ 650111 h 1052903"/>
                <a:gd name="connsiteX128" fmla="*/ 863976 w 1052903"/>
                <a:gd name="connsiteY128" fmla="*/ 639439 h 1052903"/>
                <a:gd name="connsiteX129" fmla="*/ 860487 w 1052903"/>
                <a:gd name="connsiteY129" fmla="*/ 629998 h 1052903"/>
                <a:gd name="connsiteX130" fmla="*/ 854945 w 1052903"/>
                <a:gd name="connsiteY130" fmla="*/ 619120 h 1052903"/>
                <a:gd name="connsiteX131" fmla="*/ 883064 w 1052903"/>
                <a:gd name="connsiteY131" fmla="*/ 579713 h 1052903"/>
                <a:gd name="connsiteX132" fmla="*/ 950384 w 1052903"/>
                <a:gd name="connsiteY132" fmla="*/ 579713 h 1052903"/>
                <a:gd name="connsiteX133" fmla="*/ 1008879 w 1052903"/>
                <a:gd name="connsiteY133" fmla="*/ 613988 h 1052903"/>
                <a:gd name="connsiteX134" fmla="*/ 1052596 w 1052903"/>
                <a:gd name="connsiteY134" fmla="*/ 562267 h 1052903"/>
                <a:gd name="connsiteX135" fmla="*/ 1008879 w 1052903"/>
                <a:gd name="connsiteY135" fmla="*/ 510545 h 1052903"/>
                <a:gd name="connsiteX136" fmla="*/ 950384 w 1052903"/>
                <a:gd name="connsiteY136" fmla="*/ 544821 h 1052903"/>
                <a:gd name="connsiteX137" fmla="*/ 893326 w 1052903"/>
                <a:gd name="connsiteY137" fmla="*/ 544821 h 1052903"/>
                <a:gd name="connsiteX138" fmla="*/ 894763 w 1052903"/>
                <a:gd name="connsiteY138" fmla="*/ 527375 h 1052903"/>
                <a:gd name="connsiteX139" fmla="*/ 894557 w 1052903"/>
                <a:gd name="connsiteY139" fmla="*/ 521013 h 1052903"/>
                <a:gd name="connsiteX140" fmla="*/ 894147 w 1052903"/>
                <a:gd name="connsiteY140" fmla="*/ 515061 h 1052903"/>
                <a:gd name="connsiteX141" fmla="*/ 893326 w 1052903"/>
                <a:gd name="connsiteY141" fmla="*/ 508082 h 1052903"/>
                <a:gd name="connsiteX142" fmla="*/ 891889 w 1052903"/>
                <a:gd name="connsiteY142" fmla="*/ 500488 h 1052903"/>
                <a:gd name="connsiteX143" fmla="*/ 889632 w 1052903"/>
                <a:gd name="connsiteY143" fmla="*/ 492073 h 1052903"/>
                <a:gd name="connsiteX144" fmla="*/ 889426 w 1052903"/>
                <a:gd name="connsiteY144" fmla="*/ 491252 h 1052903"/>
                <a:gd name="connsiteX145" fmla="*/ 889426 w 1052903"/>
                <a:gd name="connsiteY145" fmla="*/ 491047 h 1052903"/>
                <a:gd name="connsiteX146" fmla="*/ 889426 w 1052903"/>
                <a:gd name="connsiteY146" fmla="*/ 491047 h 1052903"/>
                <a:gd name="connsiteX147" fmla="*/ 861718 w 1052903"/>
                <a:gd name="connsiteY147" fmla="*/ 442199 h 1052903"/>
                <a:gd name="connsiteX148" fmla="*/ 858024 w 1052903"/>
                <a:gd name="connsiteY148" fmla="*/ 438299 h 1052903"/>
                <a:gd name="connsiteX149" fmla="*/ 839347 w 1052903"/>
                <a:gd name="connsiteY149" fmla="*/ 422701 h 1052903"/>
                <a:gd name="connsiteX150" fmla="*/ 842220 w 1052903"/>
                <a:gd name="connsiteY150" fmla="*/ 352302 h 1052903"/>
                <a:gd name="connsiteX151" fmla="*/ 924728 w 1052903"/>
                <a:gd name="connsiteY151" fmla="*/ 352302 h 1052903"/>
                <a:gd name="connsiteX152" fmla="*/ 950794 w 1052903"/>
                <a:gd name="connsiteY152" fmla="*/ 369748 h 1052903"/>
                <a:gd name="connsiteX153" fmla="*/ 947510 w 1052903"/>
                <a:gd name="connsiteY153" fmla="*/ 387399 h 1052903"/>
                <a:gd name="connsiteX154" fmla="*/ 1000053 w 1052903"/>
                <a:gd name="connsiteY154" fmla="*/ 439531 h 1052903"/>
                <a:gd name="connsiteX155" fmla="*/ 1000053 w 1052903"/>
                <a:gd name="connsiteY155" fmla="*/ 369542 h 1052903"/>
                <a:gd name="connsiteX156" fmla="*/ 1017499 w 1052903"/>
                <a:gd name="connsiteY156" fmla="*/ 386988 h 1052903"/>
                <a:gd name="connsiteX157" fmla="*/ 1000053 w 1052903"/>
                <a:gd name="connsiteY157" fmla="*/ 404434 h 1052903"/>
                <a:gd name="connsiteX158" fmla="*/ 982607 w 1052903"/>
                <a:gd name="connsiteY158" fmla="*/ 386988 h 1052903"/>
                <a:gd name="connsiteX159" fmla="*/ 1000053 w 1052903"/>
                <a:gd name="connsiteY159" fmla="*/ 369542 h 1052903"/>
                <a:gd name="connsiteX160" fmla="*/ 66807 w 1052903"/>
                <a:gd name="connsiteY160" fmla="*/ 329109 h 1052903"/>
                <a:gd name="connsiteX161" fmla="*/ 66807 w 1052903"/>
                <a:gd name="connsiteY161" fmla="*/ 329109 h 1052903"/>
                <a:gd name="connsiteX162" fmla="*/ 66397 w 1052903"/>
                <a:gd name="connsiteY162" fmla="*/ 329520 h 1052903"/>
                <a:gd name="connsiteX163" fmla="*/ 41562 w 1052903"/>
                <a:gd name="connsiteY163" fmla="*/ 329315 h 1052903"/>
                <a:gd name="connsiteX164" fmla="*/ 41562 w 1052903"/>
                <a:gd name="connsiteY164" fmla="*/ 304275 h 1052903"/>
                <a:gd name="connsiteX165" fmla="*/ 66602 w 1052903"/>
                <a:gd name="connsiteY165" fmla="*/ 304069 h 1052903"/>
                <a:gd name="connsiteX166" fmla="*/ 66807 w 1052903"/>
                <a:gd name="connsiteY166" fmla="*/ 329109 h 1052903"/>
                <a:gd name="connsiteX167" fmla="*/ 54287 w 1052903"/>
                <a:gd name="connsiteY167" fmla="*/ 579713 h 1052903"/>
                <a:gd name="connsiteX168" fmla="*/ 36841 w 1052903"/>
                <a:gd name="connsiteY168" fmla="*/ 562267 h 1052903"/>
                <a:gd name="connsiteX169" fmla="*/ 54287 w 1052903"/>
                <a:gd name="connsiteY169" fmla="*/ 544821 h 1052903"/>
                <a:gd name="connsiteX170" fmla="*/ 71733 w 1052903"/>
                <a:gd name="connsiteY170" fmla="*/ 562267 h 1052903"/>
                <a:gd name="connsiteX171" fmla="*/ 54287 w 1052903"/>
                <a:gd name="connsiteY171" fmla="*/ 579713 h 1052903"/>
                <a:gd name="connsiteX172" fmla="*/ 1000053 w 1052903"/>
                <a:gd name="connsiteY172" fmla="*/ 544616 h 1052903"/>
                <a:gd name="connsiteX173" fmla="*/ 1017499 w 1052903"/>
                <a:gd name="connsiteY173" fmla="*/ 562062 h 1052903"/>
                <a:gd name="connsiteX174" fmla="*/ 1000053 w 1052903"/>
                <a:gd name="connsiteY174" fmla="*/ 579507 h 1052903"/>
                <a:gd name="connsiteX175" fmla="*/ 982607 w 1052903"/>
                <a:gd name="connsiteY175" fmla="*/ 562062 h 1052903"/>
                <a:gd name="connsiteX176" fmla="*/ 1000053 w 1052903"/>
                <a:gd name="connsiteY176" fmla="*/ 544616 h 1052903"/>
                <a:gd name="connsiteX177" fmla="*/ 632255 w 1052903"/>
                <a:gd name="connsiteY177" fmla="*/ 36841 h 1052903"/>
                <a:gd name="connsiteX178" fmla="*/ 649701 w 1052903"/>
                <a:gd name="connsiteY178" fmla="*/ 54287 h 1052903"/>
                <a:gd name="connsiteX179" fmla="*/ 632255 w 1052903"/>
                <a:gd name="connsiteY179" fmla="*/ 71733 h 1052903"/>
                <a:gd name="connsiteX180" fmla="*/ 614809 w 1052903"/>
                <a:gd name="connsiteY180" fmla="*/ 54287 h 1052903"/>
                <a:gd name="connsiteX181" fmla="*/ 632255 w 1052903"/>
                <a:gd name="connsiteY181" fmla="*/ 36841 h 1052903"/>
                <a:gd name="connsiteX182" fmla="*/ 404639 w 1052903"/>
                <a:gd name="connsiteY182" fmla="*/ 1017499 h 1052903"/>
                <a:gd name="connsiteX183" fmla="*/ 387193 w 1052903"/>
                <a:gd name="connsiteY183" fmla="*/ 1000053 h 1052903"/>
                <a:gd name="connsiteX184" fmla="*/ 404639 w 1052903"/>
                <a:gd name="connsiteY184" fmla="*/ 982607 h 1052903"/>
                <a:gd name="connsiteX185" fmla="*/ 422085 w 1052903"/>
                <a:gd name="connsiteY185" fmla="*/ 1000053 h 1052903"/>
                <a:gd name="connsiteX186" fmla="*/ 404639 w 1052903"/>
                <a:gd name="connsiteY186" fmla="*/ 1017499 h 1052903"/>
                <a:gd name="connsiteX187" fmla="*/ 856382 w 1052903"/>
                <a:gd name="connsiteY187" fmla="*/ 502336 h 1052903"/>
                <a:gd name="connsiteX188" fmla="*/ 857819 w 1052903"/>
                <a:gd name="connsiteY188" fmla="*/ 507672 h 1052903"/>
                <a:gd name="connsiteX189" fmla="*/ 859050 w 1052903"/>
                <a:gd name="connsiteY189" fmla="*/ 513624 h 1052903"/>
                <a:gd name="connsiteX190" fmla="*/ 859666 w 1052903"/>
                <a:gd name="connsiteY190" fmla="*/ 518755 h 1052903"/>
                <a:gd name="connsiteX191" fmla="*/ 859871 w 1052903"/>
                <a:gd name="connsiteY191" fmla="*/ 520808 h 1052903"/>
                <a:gd name="connsiteX192" fmla="*/ 859871 w 1052903"/>
                <a:gd name="connsiteY192" fmla="*/ 521834 h 1052903"/>
                <a:gd name="connsiteX193" fmla="*/ 860076 w 1052903"/>
                <a:gd name="connsiteY193" fmla="*/ 527170 h 1052903"/>
                <a:gd name="connsiteX194" fmla="*/ 833600 w 1052903"/>
                <a:gd name="connsiteY194" fmla="*/ 591001 h 1052903"/>
                <a:gd name="connsiteX195" fmla="*/ 785983 w 1052903"/>
                <a:gd name="connsiteY195" fmla="*/ 563088 h 1052903"/>
                <a:gd name="connsiteX196" fmla="*/ 768948 w 1052903"/>
                <a:gd name="connsiteY196" fmla="*/ 566988 h 1052903"/>
                <a:gd name="connsiteX197" fmla="*/ 763817 w 1052903"/>
                <a:gd name="connsiteY197" fmla="*/ 583818 h 1052903"/>
                <a:gd name="connsiteX198" fmla="*/ 775926 w 1052903"/>
                <a:gd name="connsiteY198" fmla="*/ 596543 h 1052903"/>
                <a:gd name="connsiteX199" fmla="*/ 818412 w 1052903"/>
                <a:gd name="connsiteY199" fmla="*/ 626303 h 1052903"/>
                <a:gd name="connsiteX200" fmla="*/ 822311 w 1052903"/>
                <a:gd name="connsiteY200" fmla="*/ 631639 h 1052903"/>
                <a:gd name="connsiteX201" fmla="*/ 828879 w 1052903"/>
                <a:gd name="connsiteY201" fmla="*/ 643338 h 1052903"/>
                <a:gd name="connsiteX202" fmla="*/ 831137 w 1052903"/>
                <a:gd name="connsiteY202" fmla="*/ 649291 h 1052903"/>
                <a:gd name="connsiteX203" fmla="*/ 831547 w 1052903"/>
                <a:gd name="connsiteY203" fmla="*/ 650522 h 1052903"/>
                <a:gd name="connsiteX204" fmla="*/ 833805 w 1052903"/>
                <a:gd name="connsiteY204" fmla="*/ 658526 h 1052903"/>
                <a:gd name="connsiteX205" fmla="*/ 834831 w 1052903"/>
                <a:gd name="connsiteY205" fmla="*/ 663658 h 1052903"/>
                <a:gd name="connsiteX206" fmla="*/ 834831 w 1052903"/>
                <a:gd name="connsiteY206" fmla="*/ 664068 h 1052903"/>
                <a:gd name="connsiteX207" fmla="*/ 836063 w 1052903"/>
                <a:gd name="connsiteY207" fmla="*/ 678025 h 1052903"/>
                <a:gd name="connsiteX208" fmla="*/ 786394 w 1052903"/>
                <a:gd name="connsiteY208" fmla="*/ 755197 h 1052903"/>
                <a:gd name="connsiteX209" fmla="*/ 758891 w 1052903"/>
                <a:gd name="connsiteY209" fmla="*/ 673509 h 1052903"/>
                <a:gd name="connsiteX210" fmla="*/ 742677 w 1052903"/>
                <a:gd name="connsiteY210" fmla="*/ 666736 h 1052903"/>
                <a:gd name="connsiteX211" fmla="*/ 728720 w 1052903"/>
                <a:gd name="connsiteY211" fmla="*/ 677204 h 1052903"/>
                <a:gd name="connsiteX212" fmla="*/ 730978 w 1052903"/>
                <a:gd name="connsiteY212" fmla="*/ 694650 h 1052903"/>
                <a:gd name="connsiteX213" fmla="*/ 751502 w 1052903"/>
                <a:gd name="connsiteY213" fmla="*/ 756633 h 1052903"/>
                <a:gd name="connsiteX214" fmla="*/ 749655 w 1052903"/>
                <a:gd name="connsiteY214" fmla="*/ 776131 h 1052903"/>
                <a:gd name="connsiteX215" fmla="*/ 749655 w 1052903"/>
                <a:gd name="connsiteY215" fmla="*/ 776337 h 1052903"/>
                <a:gd name="connsiteX216" fmla="*/ 749655 w 1052903"/>
                <a:gd name="connsiteY216" fmla="*/ 776542 h 1052903"/>
                <a:gd name="connsiteX217" fmla="*/ 748218 w 1052903"/>
                <a:gd name="connsiteY217" fmla="*/ 782494 h 1052903"/>
                <a:gd name="connsiteX218" fmla="*/ 747808 w 1052903"/>
                <a:gd name="connsiteY218" fmla="*/ 784341 h 1052903"/>
                <a:gd name="connsiteX219" fmla="*/ 747192 w 1052903"/>
                <a:gd name="connsiteY219" fmla="*/ 785983 h 1052903"/>
                <a:gd name="connsiteX220" fmla="*/ 747192 w 1052903"/>
                <a:gd name="connsiteY220" fmla="*/ 786188 h 1052903"/>
                <a:gd name="connsiteX221" fmla="*/ 746987 w 1052903"/>
                <a:gd name="connsiteY221" fmla="*/ 787009 h 1052903"/>
                <a:gd name="connsiteX222" fmla="*/ 744319 w 1052903"/>
                <a:gd name="connsiteY222" fmla="*/ 794603 h 1052903"/>
                <a:gd name="connsiteX223" fmla="*/ 742266 w 1052903"/>
                <a:gd name="connsiteY223" fmla="*/ 799324 h 1052903"/>
                <a:gd name="connsiteX224" fmla="*/ 741035 w 1052903"/>
                <a:gd name="connsiteY224" fmla="*/ 801992 h 1052903"/>
                <a:gd name="connsiteX225" fmla="*/ 740008 w 1052903"/>
                <a:gd name="connsiteY225" fmla="*/ 803839 h 1052903"/>
                <a:gd name="connsiteX226" fmla="*/ 738367 w 1052903"/>
                <a:gd name="connsiteY226" fmla="*/ 806918 h 1052903"/>
                <a:gd name="connsiteX227" fmla="*/ 737340 w 1052903"/>
                <a:gd name="connsiteY227" fmla="*/ 808560 h 1052903"/>
                <a:gd name="connsiteX228" fmla="*/ 736314 w 1052903"/>
                <a:gd name="connsiteY228" fmla="*/ 810202 h 1052903"/>
                <a:gd name="connsiteX229" fmla="*/ 730772 w 1052903"/>
                <a:gd name="connsiteY229" fmla="*/ 818412 h 1052903"/>
                <a:gd name="connsiteX230" fmla="*/ 727078 w 1052903"/>
                <a:gd name="connsiteY230" fmla="*/ 823132 h 1052903"/>
                <a:gd name="connsiteX231" fmla="*/ 709427 w 1052903"/>
                <a:gd name="connsiteY231" fmla="*/ 839552 h 1052903"/>
                <a:gd name="connsiteX232" fmla="*/ 705733 w 1052903"/>
                <a:gd name="connsiteY232" fmla="*/ 842220 h 1052903"/>
                <a:gd name="connsiteX233" fmla="*/ 692597 w 1052903"/>
                <a:gd name="connsiteY233" fmla="*/ 849814 h 1052903"/>
                <a:gd name="connsiteX234" fmla="*/ 683977 w 1052903"/>
                <a:gd name="connsiteY234" fmla="*/ 853509 h 1052903"/>
                <a:gd name="connsiteX235" fmla="*/ 678025 w 1052903"/>
                <a:gd name="connsiteY235" fmla="*/ 855561 h 1052903"/>
                <a:gd name="connsiteX236" fmla="*/ 673509 w 1052903"/>
                <a:gd name="connsiteY236" fmla="*/ 856793 h 1052903"/>
                <a:gd name="connsiteX237" fmla="*/ 663658 w 1052903"/>
                <a:gd name="connsiteY237" fmla="*/ 858845 h 1052903"/>
                <a:gd name="connsiteX238" fmla="*/ 659553 w 1052903"/>
                <a:gd name="connsiteY238" fmla="*/ 859461 h 1052903"/>
                <a:gd name="connsiteX239" fmla="*/ 648059 w 1052903"/>
                <a:gd name="connsiteY239" fmla="*/ 860076 h 1052903"/>
                <a:gd name="connsiteX240" fmla="*/ 544821 w 1052903"/>
                <a:gd name="connsiteY240" fmla="*/ 756839 h 1052903"/>
                <a:gd name="connsiteX241" fmla="*/ 527375 w 1052903"/>
                <a:gd name="connsiteY241" fmla="*/ 739393 h 1052903"/>
                <a:gd name="connsiteX242" fmla="*/ 509930 w 1052903"/>
                <a:gd name="connsiteY242" fmla="*/ 756839 h 1052903"/>
                <a:gd name="connsiteX243" fmla="*/ 406692 w 1052903"/>
                <a:gd name="connsiteY243" fmla="*/ 860076 h 1052903"/>
                <a:gd name="connsiteX244" fmla="*/ 394172 w 1052903"/>
                <a:gd name="connsiteY244" fmla="*/ 859255 h 1052903"/>
                <a:gd name="connsiteX245" fmla="*/ 390888 w 1052903"/>
                <a:gd name="connsiteY245" fmla="*/ 858845 h 1052903"/>
                <a:gd name="connsiteX246" fmla="*/ 380420 w 1052903"/>
                <a:gd name="connsiteY246" fmla="*/ 856587 h 1052903"/>
                <a:gd name="connsiteX247" fmla="*/ 376931 w 1052903"/>
                <a:gd name="connsiteY247" fmla="*/ 855561 h 1052903"/>
                <a:gd name="connsiteX248" fmla="*/ 370979 w 1052903"/>
                <a:gd name="connsiteY248" fmla="*/ 853509 h 1052903"/>
                <a:gd name="connsiteX249" fmla="*/ 361948 w 1052903"/>
                <a:gd name="connsiteY249" fmla="*/ 849609 h 1052903"/>
                <a:gd name="connsiteX250" fmla="*/ 349223 w 1052903"/>
                <a:gd name="connsiteY250" fmla="*/ 842220 h 1052903"/>
                <a:gd name="connsiteX251" fmla="*/ 344913 w 1052903"/>
                <a:gd name="connsiteY251" fmla="*/ 839142 h 1052903"/>
                <a:gd name="connsiteX252" fmla="*/ 327262 w 1052903"/>
                <a:gd name="connsiteY252" fmla="*/ 822517 h 1052903"/>
                <a:gd name="connsiteX253" fmla="*/ 323773 w 1052903"/>
                <a:gd name="connsiteY253" fmla="*/ 818001 h 1052903"/>
                <a:gd name="connsiteX254" fmla="*/ 318231 w 1052903"/>
                <a:gd name="connsiteY254" fmla="*/ 809792 h 1052903"/>
                <a:gd name="connsiteX255" fmla="*/ 317205 w 1052903"/>
                <a:gd name="connsiteY255" fmla="*/ 808150 h 1052903"/>
                <a:gd name="connsiteX256" fmla="*/ 316179 w 1052903"/>
                <a:gd name="connsiteY256" fmla="*/ 806508 h 1052903"/>
                <a:gd name="connsiteX257" fmla="*/ 314537 w 1052903"/>
                <a:gd name="connsiteY257" fmla="*/ 803429 h 1052903"/>
                <a:gd name="connsiteX258" fmla="*/ 313305 w 1052903"/>
                <a:gd name="connsiteY258" fmla="*/ 800761 h 1052903"/>
                <a:gd name="connsiteX259" fmla="*/ 312485 w 1052903"/>
                <a:gd name="connsiteY259" fmla="*/ 799119 h 1052903"/>
                <a:gd name="connsiteX260" fmla="*/ 310227 w 1052903"/>
                <a:gd name="connsiteY260" fmla="*/ 793783 h 1052903"/>
                <a:gd name="connsiteX261" fmla="*/ 307559 w 1052903"/>
                <a:gd name="connsiteY261" fmla="*/ 785983 h 1052903"/>
                <a:gd name="connsiteX262" fmla="*/ 306943 w 1052903"/>
                <a:gd name="connsiteY262" fmla="*/ 784341 h 1052903"/>
                <a:gd name="connsiteX263" fmla="*/ 306532 w 1052903"/>
                <a:gd name="connsiteY263" fmla="*/ 782494 h 1052903"/>
                <a:gd name="connsiteX264" fmla="*/ 305096 w 1052903"/>
                <a:gd name="connsiteY264" fmla="*/ 776542 h 1052903"/>
                <a:gd name="connsiteX265" fmla="*/ 305096 w 1052903"/>
                <a:gd name="connsiteY265" fmla="*/ 776337 h 1052903"/>
                <a:gd name="connsiteX266" fmla="*/ 305096 w 1052903"/>
                <a:gd name="connsiteY266" fmla="*/ 776131 h 1052903"/>
                <a:gd name="connsiteX267" fmla="*/ 303249 w 1052903"/>
                <a:gd name="connsiteY267" fmla="*/ 756633 h 1052903"/>
                <a:gd name="connsiteX268" fmla="*/ 323773 w 1052903"/>
                <a:gd name="connsiteY268" fmla="*/ 694650 h 1052903"/>
                <a:gd name="connsiteX269" fmla="*/ 326031 w 1052903"/>
                <a:gd name="connsiteY269" fmla="*/ 677204 h 1052903"/>
                <a:gd name="connsiteX270" fmla="*/ 312074 w 1052903"/>
                <a:gd name="connsiteY270" fmla="*/ 666736 h 1052903"/>
                <a:gd name="connsiteX271" fmla="*/ 295860 w 1052903"/>
                <a:gd name="connsiteY271" fmla="*/ 673509 h 1052903"/>
                <a:gd name="connsiteX272" fmla="*/ 268357 w 1052903"/>
                <a:gd name="connsiteY272" fmla="*/ 755197 h 1052903"/>
                <a:gd name="connsiteX273" fmla="*/ 218688 w 1052903"/>
                <a:gd name="connsiteY273" fmla="*/ 678025 h 1052903"/>
                <a:gd name="connsiteX274" fmla="*/ 219919 w 1052903"/>
                <a:gd name="connsiteY274" fmla="*/ 663863 h 1052903"/>
                <a:gd name="connsiteX275" fmla="*/ 221151 w 1052903"/>
                <a:gd name="connsiteY275" fmla="*/ 657911 h 1052903"/>
                <a:gd name="connsiteX276" fmla="*/ 223408 w 1052903"/>
                <a:gd name="connsiteY276" fmla="*/ 649906 h 1052903"/>
                <a:gd name="connsiteX277" fmla="*/ 225871 w 1052903"/>
                <a:gd name="connsiteY277" fmla="*/ 643749 h 1052903"/>
                <a:gd name="connsiteX278" fmla="*/ 232644 w 1052903"/>
                <a:gd name="connsiteY278" fmla="*/ 631639 h 1052903"/>
                <a:gd name="connsiteX279" fmla="*/ 236134 w 1052903"/>
                <a:gd name="connsiteY279" fmla="*/ 626714 h 1052903"/>
                <a:gd name="connsiteX280" fmla="*/ 236544 w 1052903"/>
                <a:gd name="connsiteY280" fmla="*/ 626098 h 1052903"/>
                <a:gd name="connsiteX281" fmla="*/ 278824 w 1052903"/>
                <a:gd name="connsiteY281" fmla="*/ 596543 h 1052903"/>
                <a:gd name="connsiteX282" fmla="*/ 290934 w 1052903"/>
                <a:gd name="connsiteY282" fmla="*/ 583818 h 1052903"/>
                <a:gd name="connsiteX283" fmla="*/ 285803 w 1052903"/>
                <a:gd name="connsiteY283" fmla="*/ 566988 h 1052903"/>
                <a:gd name="connsiteX284" fmla="*/ 268767 w 1052903"/>
                <a:gd name="connsiteY284" fmla="*/ 563088 h 1052903"/>
                <a:gd name="connsiteX285" fmla="*/ 221151 w 1052903"/>
                <a:gd name="connsiteY285" fmla="*/ 591001 h 1052903"/>
                <a:gd name="connsiteX286" fmla="*/ 194469 w 1052903"/>
                <a:gd name="connsiteY286" fmla="*/ 527170 h 1052903"/>
                <a:gd name="connsiteX287" fmla="*/ 194674 w 1052903"/>
                <a:gd name="connsiteY287" fmla="*/ 520808 h 1052903"/>
                <a:gd name="connsiteX288" fmla="*/ 195085 w 1052903"/>
                <a:gd name="connsiteY288" fmla="*/ 517318 h 1052903"/>
                <a:gd name="connsiteX289" fmla="*/ 195495 w 1052903"/>
                <a:gd name="connsiteY289" fmla="*/ 513419 h 1052903"/>
                <a:gd name="connsiteX290" fmla="*/ 196727 w 1052903"/>
                <a:gd name="connsiteY290" fmla="*/ 507467 h 1052903"/>
                <a:gd name="connsiteX291" fmla="*/ 198369 w 1052903"/>
                <a:gd name="connsiteY291" fmla="*/ 501515 h 1052903"/>
                <a:gd name="connsiteX292" fmla="*/ 219098 w 1052903"/>
                <a:gd name="connsiteY292" fmla="*/ 465186 h 1052903"/>
                <a:gd name="connsiteX293" fmla="*/ 221356 w 1052903"/>
                <a:gd name="connsiteY293" fmla="*/ 462723 h 1052903"/>
                <a:gd name="connsiteX294" fmla="*/ 285803 w 1052903"/>
                <a:gd name="connsiteY294" fmla="*/ 436042 h 1052903"/>
                <a:gd name="connsiteX295" fmla="*/ 303249 w 1052903"/>
                <a:gd name="connsiteY295" fmla="*/ 418596 h 1052903"/>
                <a:gd name="connsiteX296" fmla="*/ 285803 w 1052903"/>
                <a:gd name="connsiteY296" fmla="*/ 401150 h 1052903"/>
                <a:gd name="connsiteX297" fmla="*/ 247012 w 1052903"/>
                <a:gd name="connsiteY297" fmla="*/ 407307 h 1052903"/>
                <a:gd name="connsiteX298" fmla="*/ 242907 w 1052903"/>
                <a:gd name="connsiteY298" fmla="*/ 382473 h 1052903"/>
                <a:gd name="connsiteX299" fmla="*/ 322131 w 1052903"/>
                <a:gd name="connsiteY299" fmla="*/ 303454 h 1052903"/>
                <a:gd name="connsiteX300" fmla="*/ 360306 w 1052903"/>
                <a:gd name="connsiteY300" fmla="*/ 313305 h 1052903"/>
                <a:gd name="connsiteX301" fmla="*/ 384115 w 1052903"/>
                <a:gd name="connsiteY301" fmla="*/ 306532 h 1052903"/>
                <a:gd name="connsiteX302" fmla="*/ 377342 w 1052903"/>
                <a:gd name="connsiteY302" fmla="*/ 282724 h 1052903"/>
                <a:gd name="connsiteX303" fmla="*/ 340398 w 1052903"/>
                <a:gd name="connsiteY303" fmla="*/ 269999 h 1052903"/>
                <a:gd name="connsiteX304" fmla="*/ 424548 w 1052903"/>
                <a:gd name="connsiteY304" fmla="*/ 194674 h 1052903"/>
                <a:gd name="connsiteX305" fmla="*/ 509724 w 1052903"/>
                <a:gd name="connsiteY305" fmla="*/ 264663 h 1052903"/>
                <a:gd name="connsiteX306" fmla="*/ 527170 w 1052903"/>
                <a:gd name="connsiteY306" fmla="*/ 282108 h 1052903"/>
                <a:gd name="connsiteX307" fmla="*/ 544616 w 1052903"/>
                <a:gd name="connsiteY307" fmla="*/ 264663 h 1052903"/>
                <a:gd name="connsiteX308" fmla="*/ 629792 w 1052903"/>
                <a:gd name="connsiteY308" fmla="*/ 194674 h 1052903"/>
                <a:gd name="connsiteX309" fmla="*/ 713942 w 1052903"/>
                <a:gd name="connsiteY309" fmla="*/ 269999 h 1052903"/>
                <a:gd name="connsiteX310" fmla="*/ 675356 w 1052903"/>
                <a:gd name="connsiteY310" fmla="*/ 283545 h 1052903"/>
                <a:gd name="connsiteX311" fmla="*/ 666531 w 1052903"/>
                <a:gd name="connsiteY311" fmla="*/ 298733 h 1052903"/>
                <a:gd name="connsiteX312" fmla="*/ 675356 w 1052903"/>
                <a:gd name="connsiteY312" fmla="*/ 313921 h 1052903"/>
                <a:gd name="connsiteX313" fmla="*/ 692802 w 1052903"/>
                <a:gd name="connsiteY313" fmla="*/ 313921 h 1052903"/>
                <a:gd name="connsiteX314" fmla="*/ 732209 w 1052903"/>
                <a:gd name="connsiteY314" fmla="*/ 303249 h 1052903"/>
                <a:gd name="connsiteX315" fmla="*/ 732209 w 1052903"/>
                <a:gd name="connsiteY315" fmla="*/ 303249 h 1052903"/>
                <a:gd name="connsiteX316" fmla="*/ 732209 w 1052903"/>
                <a:gd name="connsiteY316" fmla="*/ 303249 h 1052903"/>
                <a:gd name="connsiteX317" fmla="*/ 811228 w 1052903"/>
                <a:gd name="connsiteY317" fmla="*/ 382268 h 1052903"/>
                <a:gd name="connsiteX318" fmla="*/ 807123 w 1052903"/>
                <a:gd name="connsiteY318" fmla="*/ 407102 h 1052903"/>
                <a:gd name="connsiteX319" fmla="*/ 768332 w 1052903"/>
                <a:gd name="connsiteY319" fmla="*/ 400945 h 1052903"/>
                <a:gd name="connsiteX320" fmla="*/ 750886 w 1052903"/>
                <a:gd name="connsiteY320" fmla="*/ 418391 h 1052903"/>
                <a:gd name="connsiteX321" fmla="*/ 768332 w 1052903"/>
                <a:gd name="connsiteY321" fmla="*/ 435836 h 1052903"/>
                <a:gd name="connsiteX322" fmla="*/ 808560 w 1052903"/>
                <a:gd name="connsiteY322" fmla="*/ 445072 h 1052903"/>
                <a:gd name="connsiteX323" fmla="*/ 833395 w 1052903"/>
                <a:gd name="connsiteY323" fmla="*/ 463134 h 1052903"/>
                <a:gd name="connsiteX324" fmla="*/ 835242 w 1052903"/>
                <a:gd name="connsiteY324" fmla="*/ 465186 h 1052903"/>
                <a:gd name="connsiteX325" fmla="*/ 856382 w 1052903"/>
                <a:gd name="connsiteY325" fmla="*/ 502336 h 1052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Lst>
              <a:rect l="l" t="t" r="r" b="b"/>
              <a:pathLst>
                <a:path w="1052903" h="1052903">
                  <a:moveTo>
                    <a:pt x="1000053" y="439531"/>
                  </a:moveTo>
                  <a:cubicBezTo>
                    <a:pt x="1028993" y="439531"/>
                    <a:pt x="1052596" y="415928"/>
                    <a:pt x="1052596" y="386988"/>
                  </a:cubicBezTo>
                  <a:cubicBezTo>
                    <a:pt x="1052596" y="358049"/>
                    <a:pt x="1028993" y="334446"/>
                    <a:pt x="1000053" y="334446"/>
                  </a:cubicBezTo>
                  <a:cubicBezTo>
                    <a:pt x="990612" y="334446"/>
                    <a:pt x="981171" y="337114"/>
                    <a:pt x="973166" y="342040"/>
                  </a:cubicBezTo>
                  <a:lnTo>
                    <a:pt x="939711" y="319873"/>
                  </a:lnTo>
                  <a:cubicBezTo>
                    <a:pt x="936838" y="318026"/>
                    <a:pt x="933554" y="317000"/>
                    <a:pt x="930065" y="317000"/>
                  </a:cubicBezTo>
                  <a:lnTo>
                    <a:pt x="825595" y="317000"/>
                  </a:lnTo>
                  <a:cubicBezTo>
                    <a:pt x="807739" y="291344"/>
                    <a:pt x="780442" y="274104"/>
                    <a:pt x="749655" y="269383"/>
                  </a:cubicBezTo>
                  <a:cubicBezTo>
                    <a:pt x="744934" y="214788"/>
                    <a:pt x="703886" y="170250"/>
                    <a:pt x="649906" y="161219"/>
                  </a:cubicBezTo>
                  <a:lnTo>
                    <a:pt x="649906" y="103751"/>
                  </a:lnTo>
                  <a:cubicBezTo>
                    <a:pt x="674125" y="95131"/>
                    <a:pt x="688492" y="70501"/>
                    <a:pt x="684182" y="45256"/>
                  </a:cubicBezTo>
                  <a:cubicBezTo>
                    <a:pt x="679667" y="20011"/>
                    <a:pt x="657911" y="1539"/>
                    <a:pt x="632255" y="1539"/>
                  </a:cubicBezTo>
                  <a:cubicBezTo>
                    <a:pt x="606600" y="1539"/>
                    <a:pt x="584844" y="20011"/>
                    <a:pt x="580534" y="45256"/>
                  </a:cubicBezTo>
                  <a:cubicBezTo>
                    <a:pt x="576224" y="70501"/>
                    <a:pt x="590591" y="95131"/>
                    <a:pt x="614809" y="103751"/>
                  </a:cubicBezTo>
                  <a:lnTo>
                    <a:pt x="614809" y="160398"/>
                  </a:lnTo>
                  <a:cubicBezTo>
                    <a:pt x="580123" y="163272"/>
                    <a:pt x="548310" y="180512"/>
                    <a:pt x="527170" y="208015"/>
                  </a:cubicBezTo>
                  <a:cubicBezTo>
                    <a:pt x="506030" y="180512"/>
                    <a:pt x="474217" y="163272"/>
                    <a:pt x="439531" y="160398"/>
                  </a:cubicBezTo>
                  <a:lnTo>
                    <a:pt x="439531" y="89384"/>
                  </a:lnTo>
                  <a:cubicBezTo>
                    <a:pt x="439531" y="79737"/>
                    <a:pt x="431731" y="71938"/>
                    <a:pt x="422085" y="71938"/>
                  </a:cubicBezTo>
                  <a:cubicBezTo>
                    <a:pt x="412439" y="71938"/>
                    <a:pt x="404639" y="79737"/>
                    <a:pt x="404639" y="89384"/>
                  </a:cubicBezTo>
                  <a:lnTo>
                    <a:pt x="404639" y="161219"/>
                  </a:lnTo>
                  <a:cubicBezTo>
                    <a:pt x="350660" y="170455"/>
                    <a:pt x="309611" y="214788"/>
                    <a:pt x="304890" y="269383"/>
                  </a:cubicBezTo>
                  <a:cubicBezTo>
                    <a:pt x="253990" y="277388"/>
                    <a:pt x="214583" y="318437"/>
                    <a:pt x="209041" y="369542"/>
                  </a:cubicBezTo>
                  <a:lnTo>
                    <a:pt x="131664" y="369542"/>
                  </a:lnTo>
                  <a:lnTo>
                    <a:pt x="101699" y="339577"/>
                  </a:lnTo>
                  <a:cubicBezTo>
                    <a:pt x="105188" y="332598"/>
                    <a:pt x="106830" y="324799"/>
                    <a:pt x="107035" y="317000"/>
                  </a:cubicBezTo>
                  <a:cubicBezTo>
                    <a:pt x="107035" y="288060"/>
                    <a:pt x="83432" y="264457"/>
                    <a:pt x="54492" y="264457"/>
                  </a:cubicBezTo>
                  <a:cubicBezTo>
                    <a:pt x="25553" y="264457"/>
                    <a:pt x="1745" y="288060"/>
                    <a:pt x="1745" y="317000"/>
                  </a:cubicBezTo>
                  <a:cubicBezTo>
                    <a:pt x="1745" y="345939"/>
                    <a:pt x="25348" y="369542"/>
                    <a:pt x="54287" y="369542"/>
                  </a:cubicBezTo>
                  <a:cubicBezTo>
                    <a:pt x="62086" y="369542"/>
                    <a:pt x="69886" y="367695"/>
                    <a:pt x="76864" y="364206"/>
                  </a:cubicBezTo>
                  <a:lnTo>
                    <a:pt x="111961" y="399303"/>
                  </a:lnTo>
                  <a:cubicBezTo>
                    <a:pt x="115245" y="402587"/>
                    <a:pt x="119760" y="404434"/>
                    <a:pt x="124275" y="404434"/>
                  </a:cubicBezTo>
                  <a:lnTo>
                    <a:pt x="209862" y="404434"/>
                  </a:lnTo>
                  <a:cubicBezTo>
                    <a:pt x="211094" y="410591"/>
                    <a:pt x="212736" y="416543"/>
                    <a:pt x="214788" y="422290"/>
                  </a:cubicBezTo>
                  <a:cubicBezTo>
                    <a:pt x="208426" y="426600"/>
                    <a:pt x="202268" y="431526"/>
                    <a:pt x="196932" y="437068"/>
                  </a:cubicBezTo>
                  <a:cubicBezTo>
                    <a:pt x="195495" y="438505"/>
                    <a:pt x="194059" y="439736"/>
                    <a:pt x="192827" y="441378"/>
                  </a:cubicBezTo>
                  <a:cubicBezTo>
                    <a:pt x="179691" y="455335"/>
                    <a:pt x="170045" y="472370"/>
                    <a:pt x="164709" y="490637"/>
                  </a:cubicBezTo>
                  <a:cubicBezTo>
                    <a:pt x="163682" y="493715"/>
                    <a:pt x="162861" y="496794"/>
                    <a:pt x="162246" y="499873"/>
                  </a:cubicBezTo>
                  <a:cubicBezTo>
                    <a:pt x="161630" y="502336"/>
                    <a:pt x="161219" y="505004"/>
                    <a:pt x="160604" y="508698"/>
                  </a:cubicBezTo>
                  <a:cubicBezTo>
                    <a:pt x="160398" y="510751"/>
                    <a:pt x="160193" y="512803"/>
                    <a:pt x="160193" y="513213"/>
                  </a:cubicBezTo>
                  <a:cubicBezTo>
                    <a:pt x="159783" y="515266"/>
                    <a:pt x="159577" y="517524"/>
                    <a:pt x="159577" y="519576"/>
                  </a:cubicBezTo>
                  <a:cubicBezTo>
                    <a:pt x="159372" y="522039"/>
                    <a:pt x="159372" y="524502"/>
                    <a:pt x="159372" y="526965"/>
                  </a:cubicBezTo>
                  <a:cubicBezTo>
                    <a:pt x="159372" y="532917"/>
                    <a:pt x="159783" y="538664"/>
                    <a:pt x="160809" y="544411"/>
                  </a:cubicBezTo>
                  <a:lnTo>
                    <a:pt x="103546" y="544411"/>
                  </a:lnTo>
                  <a:cubicBezTo>
                    <a:pt x="94926" y="520192"/>
                    <a:pt x="70296" y="505825"/>
                    <a:pt x="45051" y="510135"/>
                  </a:cubicBezTo>
                  <a:cubicBezTo>
                    <a:pt x="20011" y="514855"/>
                    <a:pt x="1539" y="536611"/>
                    <a:pt x="1539" y="562267"/>
                  </a:cubicBezTo>
                  <a:cubicBezTo>
                    <a:pt x="1539" y="587922"/>
                    <a:pt x="20011" y="609678"/>
                    <a:pt x="45256" y="613988"/>
                  </a:cubicBezTo>
                  <a:cubicBezTo>
                    <a:pt x="70501" y="618299"/>
                    <a:pt x="95131" y="603931"/>
                    <a:pt x="103751" y="579713"/>
                  </a:cubicBezTo>
                  <a:lnTo>
                    <a:pt x="171071" y="579713"/>
                  </a:lnTo>
                  <a:cubicBezTo>
                    <a:pt x="177844" y="594490"/>
                    <a:pt x="187285" y="607831"/>
                    <a:pt x="199190" y="619120"/>
                  </a:cubicBezTo>
                  <a:cubicBezTo>
                    <a:pt x="197137" y="622609"/>
                    <a:pt x="195495" y="626098"/>
                    <a:pt x="193648" y="629792"/>
                  </a:cubicBezTo>
                  <a:cubicBezTo>
                    <a:pt x="192417" y="632871"/>
                    <a:pt x="190980" y="635950"/>
                    <a:pt x="190364" y="638413"/>
                  </a:cubicBezTo>
                  <a:lnTo>
                    <a:pt x="190364" y="638823"/>
                  </a:lnTo>
                  <a:cubicBezTo>
                    <a:pt x="190364" y="639028"/>
                    <a:pt x="190159" y="639234"/>
                    <a:pt x="190159" y="639439"/>
                  </a:cubicBezTo>
                  <a:cubicBezTo>
                    <a:pt x="190159" y="639439"/>
                    <a:pt x="190159" y="639644"/>
                    <a:pt x="190159" y="639644"/>
                  </a:cubicBezTo>
                  <a:cubicBezTo>
                    <a:pt x="188927" y="643133"/>
                    <a:pt x="187901" y="646622"/>
                    <a:pt x="187080" y="650111"/>
                  </a:cubicBezTo>
                  <a:cubicBezTo>
                    <a:pt x="186259" y="652985"/>
                    <a:pt x="185644" y="655858"/>
                    <a:pt x="185233" y="658321"/>
                  </a:cubicBezTo>
                  <a:cubicBezTo>
                    <a:pt x="184002" y="664889"/>
                    <a:pt x="183591" y="671662"/>
                    <a:pt x="183591" y="678230"/>
                  </a:cubicBezTo>
                  <a:cubicBezTo>
                    <a:pt x="183591" y="691160"/>
                    <a:pt x="185644" y="704091"/>
                    <a:pt x="189748" y="716200"/>
                  </a:cubicBezTo>
                  <a:lnTo>
                    <a:pt x="154446" y="737340"/>
                  </a:lnTo>
                  <a:lnTo>
                    <a:pt x="106830" y="737340"/>
                  </a:lnTo>
                  <a:cubicBezTo>
                    <a:pt x="97183" y="737340"/>
                    <a:pt x="89384" y="745140"/>
                    <a:pt x="89384" y="754786"/>
                  </a:cubicBezTo>
                  <a:cubicBezTo>
                    <a:pt x="89384" y="764433"/>
                    <a:pt x="97183" y="772232"/>
                    <a:pt x="106830" y="772232"/>
                  </a:cubicBezTo>
                  <a:lnTo>
                    <a:pt x="159372" y="772232"/>
                  </a:lnTo>
                  <a:cubicBezTo>
                    <a:pt x="162451" y="772232"/>
                    <a:pt x="165735" y="771411"/>
                    <a:pt x="168403" y="769769"/>
                  </a:cubicBezTo>
                  <a:lnTo>
                    <a:pt x="205757" y="747397"/>
                  </a:lnTo>
                  <a:cubicBezTo>
                    <a:pt x="221972" y="770590"/>
                    <a:pt x="245985" y="787215"/>
                    <a:pt x="273488" y="794398"/>
                  </a:cubicBezTo>
                  <a:cubicBezTo>
                    <a:pt x="273693" y="795014"/>
                    <a:pt x="273899" y="795630"/>
                    <a:pt x="274104" y="796040"/>
                  </a:cubicBezTo>
                  <a:cubicBezTo>
                    <a:pt x="275130" y="799735"/>
                    <a:pt x="276362" y="803224"/>
                    <a:pt x="277798" y="806713"/>
                  </a:cubicBezTo>
                  <a:cubicBezTo>
                    <a:pt x="278824" y="809381"/>
                    <a:pt x="280056" y="812254"/>
                    <a:pt x="281287" y="814717"/>
                  </a:cubicBezTo>
                  <a:cubicBezTo>
                    <a:pt x="281903" y="816154"/>
                    <a:pt x="282519" y="817796"/>
                    <a:pt x="283340" y="819028"/>
                  </a:cubicBezTo>
                  <a:cubicBezTo>
                    <a:pt x="284366" y="821080"/>
                    <a:pt x="285392" y="822927"/>
                    <a:pt x="286418" y="824774"/>
                  </a:cubicBezTo>
                  <a:cubicBezTo>
                    <a:pt x="287034" y="825801"/>
                    <a:pt x="287650" y="826827"/>
                    <a:pt x="288266" y="828058"/>
                  </a:cubicBezTo>
                  <a:cubicBezTo>
                    <a:pt x="290523" y="831958"/>
                    <a:pt x="292986" y="835652"/>
                    <a:pt x="295860" y="839142"/>
                  </a:cubicBezTo>
                  <a:lnTo>
                    <a:pt x="300786" y="845504"/>
                  </a:lnTo>
                  <a:cubicBezTo>
                    <a:pt x="307559" y="853509"/>
                    <a:pt x="315153" y="860692"/>
                    <a:pt x="323568" y="867055"/>
                  </a:cubicBezTo>
                  <a:cubicBezTo>
                    <a:pt x="325415" y="868491"/>
                    <a:pt x="327262" y="869723"/>
                    <a:pt x="329109" y="871160"/>
                  </a:cubicBezTo>
                  <a:cubicBezTo>
                    <a:pt x="334651" y="874854"/>
                    <a:pt x="340398" y="878138"/>
                    <a:pt x="346350" y="881011"/>
                  </a:cubicBezTo>
                  <a:cubicBezTo>
                    <a:pt x="350249" y="882859"/>
                    <a:pt x="354354" y="884706"/>
                    <a:pt x="358459" y="886142"/>
                  </a:cubicBezTo>
                  <a:cubicBezTo>
                    <a:pt x="361127" y="887169"/>
                    <a:pt x="363590" y="887990"/>
                    <a:pt x="366259" y="888811"/>
                  </a:cubicBezTo>
                  <a:cubicBezTo>
                    <a:pt x="368311" y="889426"/>
                    <a:pt x="370363" y="890042"/>
                    <a:pt x="371390" y="890247"/>
                  </a:cubicBezTo>
                  <a:cubicBezTo>
                    <a:pt x="375905" y="891479"/>
                    <a:pt x="380420" y="892505"/>
                    <a:pt x="385141" y="893121"/>
                  </a:cubicBezTo>
                  <a:cubicBezTo>
                    <a:pt x="385757" y="893326"/>
                    <a:pt x="386372" y="893326"/>
                    <a:pt x="386988" y="893326"/>
                  </a:cubicBezTo>
                  <a:lnTo>
                    <a:pt x="386988" y="950589"/>
                  </a:lnTo>
                  <a:cubicBezTo>
                    <a:pt x="362769" y="959209"/>
                    <a:pt x="348402" y="983839"/>
                    <a:pt x="352712" y="1009084"/>
                  </a:cubicBezTo>
                  <a:cubicBezTo>
                    <a:pt x="357023" y="1034329"/>
                    <a:pt x="378984" y="1052801"/>
                    <a:pt x="404434" y="1052801"/>
                  </a:cubicBezTo>
                  <a:cubicBezTo>
                    <a:pt x="430090" y="1052801"/>
                    <a:pt x="451845" y="1034329"/>
                    <a:pt x="456156" y="1009084"/>
                  </a:cubicBezTo>
                  <a:cubicBezTo>
                    <a:pt x="460466" y="983839"/>
                    <a:pt x="446099" y="959209"/>
                    <a:pt x="421880" y="950589"/>
                  </a:cubicBezTo>
                  <a:lnTo>
                    <a:pt x="421880" y="893737"/>
                  </a:lnTo>
                  <a:cubicBezTo>
                    <a:pt x="466213" y="888605"/>
                    <a:pt x="505209" y="862745"/>
                    <a:pt x="526965" y="823748"/>
                  </a:cubicBezTo>
                  <a:cubicBezTo>
                    <a:pt x="548721" y="862539"/>
                    <a:pt x="587717" y="888605"/>
                    <a:pt x="632050" y="893737"/>
                  </a:cubicBezTo>
                  <a:lnTo>
                    <a:pt x="632050" y="964956"/>
                  </a:lnTo>
                  <a:cubicBezTo>
                    <a:pt x="632050" y="974603"/>
                    <a:pt x="639849" y="982402"/>
                    <a:pt x="649496" y="982402"/>
                  </a:cubicBezTo>
                  <a:cubicBezTo>
                    <a:pt x="659142" y="982402"/>
                    <a:pt x="666942" y="974603"/>
                    <a:pt x="666942" y="964956"/>
                  </a:cubicBezTo>
                  <a:lnTo>
                    <a:pt x="666942" y="893531"/>
                  </a:lnTo>
                  <a:cubicBezTo>
                    <a:pt x="667557" y="893531"/>
                    <a:pt x="668173" y="893326"/>
                    <a:pt x="668583" y="893326"/>
                  </a:cubicBezTo>
                  <a:cubicBezTo>
                    <a:pt x="673099" y="892710"/>
                    <a:pt x="677409" y="891889"/>
                    <a:pt x="681719" y="890658"/>
                  </a:cubicBezTo>
                  <a:cubicBezTo>
                    <a:pt x="683566" y="890247"/>
                    <a:pt x="685824" y="889632"/>
                    <a:pt x="687876" y="889016"/>
                  </a:cubicBezTo>
                  <a:cubicBezTo>
                    <a:pt x="690339" y="888195"/>
                    <a:pt x="693008" y="887374"/>
                    <a:pt x="695676" y="886348"/>
                  </a:cubicBezTo>
                  <a:cubicBezTo>
                    <a:pt x="699781" y="884911"/>
                    <a:pt x="703680" y="883064"/>
                    <a:pt x="707375" y="881217"/>
                  </a:cubicBezTo>
                  <a:cubicBezTo>
                    <a:pt x="713532" y="878343"/>
                    <a:pt x="719484" y="874854"/>
                    <a:pt x="725026" y="871160"/>
                  </a:cubicBezTo>
                  <a:cubicBezTo>
                    <a:pt x="726873" y="869928"/>
                    <a:pt x="728720" y="868697"/>
                    <a:pt x="730157" y="867465"/>
                  </a:cubicBezTo>
                  <a:cubicBezTo>
                    <a:pt x="738982" y="860897"/>
                    <a:pt x="747192" y="853098"/>
                    <a:pt x="754376" y="844478"/>
                  </a:cubicBezTo>
                  <a:lnTo>
                    <a:pt x="758275" y="839347"/>
                  </a:lnTo>
                  <a:cubicBezTo>
                    <a:pt x="760943" y="835652"/>
                    <a:pt x="763612" y="831958"/>
                    <a:pt x="765869" y="828058"/>
                  </a:cubicBezTo>
                  <a:cubicBezTo>
                    <a:pt x="766485" y="827032"/>
                    <a:pt x="767101" y="826006"/>
                    <a:pt x="767716" y="824980"/>
                  </a:cubicBezTo>
                  <a:cubicBezTo>
                    <a:pt x="768948" y="823132"/>
                    <a:pt x="769974" y="821080"/>
                    <a:pt x="770795" y="819233"/>
                  </a:cubicBezTo>
                  <a:cubicBezTo>
                    <a:pt x="771616" y="817796"/>
                    <a:pt x="772232" y="816359"/>
                    <a:pt x="772848" y="814923"/>
                  </a:cubicBezTo>
                  <a:cubicBezTo>
                    <a:pt x="774079" y="812460"/>
                    <a:pt x="775105" y="809997"/>
                    <a:pt x="776131" y="807329"/>
                  </a:cubicBezTo>
                  <a:cubicBezTo>
                    <a:pt x="777568" y="804045"/>
                    <a:pt x="778800" y="800556"/>
                    <a:pt x="779826" y="797066"/>
                  </a:cubicBezTo>
                  <a:cubicBezTo>
                    <a:pt x="780031" y="796245"/>
                    <a:pt x="780442" y="795424"/>
                    <a:pt x="780647" y="794603"/>
                  </a:cubicBezTo>
                  <a:cubicBezTo>
                    <a:pt x="808150" y="787420"/>
                    <a:pt x="831958" y="770795"/>
                    <a:pt x="848378" y="747603"/>
                  </a:cubicBezTo>
                  <a:lnTo>
                    <a:pt x="885732" y="769974"/>
                  </a:lnTo>
                  <a:cubicBezTo>
                    <a:pt x="888400" y="771616"/>
                    <a:pt x="891479" y="772437"/>
                    <a:pt x="894763" y="772437"/>
                  </a:cubicBezTo>
                  <a:lnTo>
                    <a:pt x="947305" y="772437"/>
                  </a:lnTo>
                  <a:cubicBezTo>
                    <a:pt x="956952" y="772437"/>
                    <a:pt x="964751" y="764638"/>
                    <a:pt x="964751" y="754991"/>
                  </a:cubicBezTo>
                  <a:cubicBezTo>
                    <a:pt x="964751" y="745345"/>
                    <a:pt x="956952" y="737546"/>
                    <a:pt x="947305" y="737546"/>
                  </a:cubicBezTo>
                  <a:lnTo>
                    <a:pt x="899689" y="737546"/>
                  </a:lnTo>
                  <a:lnTo>
                    <a:pt x="864387" y="716405"/>
                  </a:lnTo>
                  <a:cubicBezTo>
                    <a:pt x="868491" y="704091"/>
                    <a:pt x="870544" y="691366"/>
                    <a:pt x="870544" y="678435"/>
                  </a:cubicBezTo>
                  <a:cubicBezTo>
                    <a:pt x="870544" y="671867"/>
                    <a:pt x="869928" y="665505"/>
                    <a:pt x="868902" y="658937"/>
                  </a:cubicBezTo>
                  <a:lnTo>
                    <a:pt x="868902" y="658732"/>
                  </a:lnTo>
                  <a:lnTo>
                    <a:pt x="868902" y="658526"/>
                  </a:lnTo>
                  <a:lnTo>
                    <a:pt x="868902" y="658526"/>
                  </a:lnTo>
                  <a:cubicBezTo>
                    <a:pt x="868491" y="655858"/>
                    <a:pt x="867876" y="653395"/>
                    <a:pt x="867260" y="650932"/>
                  </a:cubicBezTo>
                  <a:lnTo>
                    <a:pt x="867055" y="650317"/>
                  </a:lnTo>
                  <a:lnTo>
                    <a:pt x="867055" y="650111"/>
                  </a:lnTo>
                  <a:lnTo>
                    <a:pt x="867055" y="650111"/>
                  </a:lnTo>
                  <a:cubicBezTo>
                    <a:pt x="866234" y="646417"/>
                    <a:pt x="865208" y="642928"/>
                    <a:pt x="863976" y="639439"/>
                  </a:cubicBezTo>
                  <a:cubicBezTo>
                    <a:pt x="862950" y="636155"/>
                    <a:pt x="861718" y="633076"/>
                    <a:pt x="860487" y="629998"/>
                  </a:cubicBezTo>
                  <a:cubicBezTo>
                    <a:pt x="858845" y="626303"/>
                    <a:pt x="856998" y="622609"/>
                    <a:pt x="854945" y="619120"/>
                  </a:cubicBezTo>
                  <a:cubicBezTo>
                    <a:pt x="866849" y="608036"/>
                    <a:pt x="876291" y="594490"/>
                    <a:pt x="883064" y="579713"/>
                  </a:cubicBezTo>
                  <a:lnTo>
                    <a:pt x="950384" y="579713"/>
                  </a:lnTo>
                  <a:cubicBezTo>
                    <a:pt x="959004" y="603931"/>
                    <a:pt x="983634" y="618299"/>
                    <a:pt x="1008879" y="613988"/>
                  </a:cubicBezTo>
                  <a:cubicBezTo>
                    <a:pt x="1034124" y="609678"/>
                    <a:pt x="1052596" y="587717"/>
                    <a:pt x="1052596" y="562267"/>
                  </a:cubicBezTo>
                  <a:cubicBezTo>
                    <a:pt x="1052596" y="536817"/>
                    <a:pt x="1034124" y="514855"/>
                    <a:pt x="1008879" y="510545"/>
                  </a:cubicBezTo>
                  <a:cubicBezTo>
                    <a:pt x="983634" y="506235"/>
                    <a:pt x="959004" y="520602"/>
                    <a:pt x="950384" y="544821"/>
                  </a:cubicBezTo>
                  <a:lnTo>
                    <a:pt x="893326" y="544821"/>
                  </a:lnTo>
                  <a:cubicBezTo>
                    <a:pt x="894147" y="539074"/>
                    <a:pt x="894557" y="533122"/>
                    <a:pt x="894763" y="527375"/>
                  </a:cubicBezTo>
                  <a:cubicBezTo>
                    <a:pt x="894763" y="524912"/>
                    <a:pt x="894557" y="522244"/>
                    <a:pt x="894557" y="521013"/>
                  </a:cubicBezTo>
                  <a:cubicBezTo>
                    <a:pt x="894557" y="518960"/>
                    <a:pt x="894352" y="517113"/>
                    <a:pt x="894147" y="515061"/>
                  </a:cubicBezTo>
                  <a:cubicBezTo>
                    <a:pt x="893942" y="513008"/>
                    <a:pt x="893737" y="511161"/>
                    <a:pt x="893326" y="508082"/>
                  </a:cubicBezTo>
                  <a:cubicBezTo>
                    <a:pt x="892915" y="505414"/>
                    <a:pt x="892300" y="502746"/>
                    <a:pt x="891889" y="500488"/>
                  </a:cubicBezTo>
                  <a:cubicBezTo>
                    <a:pt x="891274" y="497615"/>
                    <a:pt x="890658" y="494741"/>
                    <a:pt x="889632" y="492073"/>
                  </a:cubicBezTo>
                  <a:cubicBezTo>
                    <a:pt x="889632" y="491868"/>
                    <a:pt x="889426" y="491663"/>
                    <a:pt x="889426" y="491252"/>
                  </a:cubicBezTo>
                  <a:lnTo>
                    <a:pt x="889426" y="491047"/>
                  </a:lnTo>
                  <a:lnTo>
                    <a:pt x="889426" y="491047"/>
                  </a:lnTo>
                  <a:cubicBezTo>
                    <a:pt x="884090" y="472780"/>
                    <a:pt x="874649" y="456156"/>
                    <a:pt x="861718" y="442199"/>
                  </a:cubicBezTo>
                  <a:cubicBezTo>
                    <a:pt x="860487" y="440762"/>
                    <a:pt x="859255" y="439531"/>
                    <a:pt x="858024" y="438299"/>
                  </a:cubicBezTo>
                  <a:cubicBezTo>
                    <a:pt x="852277" y="432552"/>
                    <a:pt x="846120" y="427421"/>
                    <a:pt x="839347" y="422701"/>
                  </a:cubicBezTo>
                  <a:cubicBezTo>
                    <a:pt x="847967" y="400124"/>
                    <a:pt x="848993" y="375289"/>
                    <a:pt x="842220" y="352302"/>
                  </a:cubicBezTo>
                  <a:lnTo>
                    <a:pt x="924728" y="352302"/>
                  </a:lnTo>
                  <a:lnTo>
                    <a:pt x="950794" y="369748"/>
                  </a:lnTo>
                  <a:cubicBezTo>
                    <a:pt x="948742" y="375495"/>
                    <a:pt x="947510" y="381447"/>
                    <a:pt x="947510" y="387399"/>
                  </a:cubicBezTo>
                  <a:cubicBezTo>
                    <a:pt x="947510" y="416133"/>
                    <a:pt x="971114" y="439531"/>
                    <a:pt x="1000053" y="439531"/>
                  </a:cubicBezTo>
                  <a:close/>
                  <a:moveTo>
                    <a:pt x="1000053" y="369542"/>
                  </a:moveTo>
                  <a:cubicBezTo>
                    <a:pt x="1009700" y="369542"/>
                    <a:pt x="1017499" y="377342"/>
                    <a:pt x="1017499" y="386988"/>
                  </a:cubicBezTo>
                  <a:cubicBezTo>
                    <a:pt x="1017499" y="396635"/>
                    <a:pt x="1009700" y="404434"/>
                    <a:pt x="1000053" y="404434"/>
                  </a:cubicBezTo>
                  <a:cubicBezTo>
                    <a:pt x="990407" y="404434"/>
                    <a:pt x="982607" y="396635"/>
                    <a:pt x="982607" y="386988"/>
                  </a:cubicBezTo>
                  <a:cubicBezTo>
                    <a:pt x="982607" y="377342"/>
                    <a:pt x="990407" y="369542"/>
                    <a:pt x="1000053" y="369542"/>
                  </a:cubicBezTo>
                  <a:close/>
                  <a:moveTo>
                    <a:pt x="66807" y="329109"/>
                  </a:moveTo>
                  <a:lnTo>
                    <a:pt x="66807" y="329109"/>
                  </a:lnTo>
                  <a:lnTo>
                    <a:pt x="66397" y="329520"/>
                  </a:lnTo>
                  <a:cubicBezTo>
                    <a:pt x="59418" y="336293"/>
                    <a:pt x="48335" y="336293"/>
                    <a:pt x="41562" y="329315"/>
                  </a:cubicBezTo>
                  <a:cubicBezTo>
                    <a:pt x="34789" y="322336"/>
                    <a:pt x="34789" y="311253"/>
                    <a:pt x="41562" y="304275"/>
                  </a:cubicBezTo>
                  <a:cubicBezTo>
                    <a:pt x="48335" y="297296"/>
                    <a:pt x="59623" y="297296"/>
                    <a:pt x="66602" y="304069"/>
                  </a:cubicBezTo>
                  <a:cubicBezTo>
                    <a:pt x="73580" y="310843"/>
                    <a:pt x="73580" y="322131"/>
                    <a:pt x="66807" y="329109"/>
                  </a:cubicBezTo>
                  <a:close/>
                  <a:moveTo>
                    <a:pt x="54287" y="579713"/>
                  </a:moveTo>
                  <a:cubicBezTo>
                    <a:pt x="44641" y="579713"/>
                    <a:pt x="36841" y="571913"/>
                    <a:pt x="36841" y="562267"/>
                  </a:cubicBezTo>
                  <a:cubicBezTo>
                    <a:pt x="36841" y="552620"/>
                    <a:pt x="44641" y="544821"/>
                    <a:pt x="54287" y="544821"/>
                  </a:cubicBezTo>
                  <a:cubicBezTo>
                    <a:pt x="63934" y="544821"/>
                    <a:pt x="71733" y="552620"/>
                    <a:pt x="71733" y="562267"/>
                  </a:cubicBezTo>
                  <a:cubicBezTo>
                    <a:pt x="71733" y="571913"/>
                    <a:pt x="63934" y="579713"/>
                    <a:pt x="54287" y="579713"/>
                  </a:cubicBezTo>
                  <a:close/>
                  <a:moveTo>
                    <a:pt x="1000053" y="544616"/>
                  </a:moveTo>
                  <a:cubicBezTo>
                    <a:pt x="1009700" y="544616"/>
                    <a:pt x="1017499" y="552415"/>
                    <a:pt x="1017499" y="562062"/>
                  </a:cubicBezTo>
                  <a:cubicBezTo>
                    <a:pt x="1017499" y="571708"/>
                    <a:pt x="1009700" y="579507"/>
                    <a:pt x="1000053" y="579507"/>
                  </a:cubicBezTo>
                  <a:cubicBezTo>
                    <a:pt x="990407" y="579507"/>
                    <a:pt x="982607" y="571708"/>
                    <a:pt x="982607" y="562062"/>
                  </a:cubicBezTo>
                  <a:cubicBezTo>
                    <a:pt x="982607" y="552620"/>
                    <a:pt x="990407" y="544616"/>
                    <a:pt x="1000053" y="544616"/>
                  </a:cubicBezTo>
                  <a:close/>
                  <a:moveTo>
                    <a:pt x="632255" y="36841"/>
                  </a:moveTo>
                  <a:cubicBezTo>
                    <a:pt x="641902" y="36841"/>
                    <a:pt x="649701" y="44641"/>
                    <a:pt x="649701" y="54287"/>
                  </a:cubicBezTo>
                  <a:cubicBezTo>
                    <a:pt x="649701" y="63934"/>
                    <a:pt x="641902" y="71733"/>
                    <a:pt x="632255" y="71733"/>
                  </a:cubicBezTo>
                  <a:cubicBezTo>
                    <a:pt x="622609" y="71733"/>
                    <a:pt x="614809" y="63934"/>
                    <a:pt x="614809" y="54287"/>
                  </a:cubicBezTo>
                  <a:cubicBezTo>
                    <a:pt x="614809" y="44641"/>
                    <a:pt x="622609" y="36841"/>
                    <a:pt x="632255" y="36841"/>
                  </a:cubicBezTo>
                  <a:close/>
                  <a:moveTo>
                    <a:pt x="404639" y="1017499"/>
                  </a:moveTo>
                  <a:cubicBezTo>
                    <a:pt x="394993" y="1017499"/>
                    <a:pt x="387193" y="1009700"/>
                    <a:pt x="387193" y="1000053"/>
                  </a:cubicBezTo>
                  <a:cubicBezTo>
                    <a:pt x="387193" y="990407"/>
                    <a:pt x="394993" y="982607"/>
                    <a:pt x="404639" y="982607"/>
                  </a:cubicBezTo>
                  <a:cubicBezTo>
                    <a:pt x="414286" y="982607"/>
                    <a:pt x="422085" y="990407"/>
                    <a:pt x="422085" y="1000053"/>
                  </a:cubicBezTo>
                  <a:cubicBezTo>
                    <a:pt x="422085" y="1009700"/>
                    <a:pt x="414286" y="1017499"/>
                    <a:pt x="404639" y="1017499"/>
                  </a:cubicBezTo>
                  <a:close/>
                  <a:moveTo>
                    <a:pt x="856382" y="502336"/>
                  </a:moveTo>
                  <a:cubicBezTo>
                    <a:pt x="856998" y="503977"/>
                    <a:pt x="857408" y="505825"/>
                    <a:pt x="857819" y="507672"/>
                  </a:cubicBezTo>
                  <a:cubicBezTo>
                    <a:pt x="858229" y="509519"/>
                    <a:pt x="858640" y="511366"/>
                    <a:pt x="859050" y="513624"/>
                  </a:cubicBezTo>
                  <a:cubicBezTo>
                    <a:pt x="859255" y="514855"/>
                    <a:pt x="859461" y="516087"/>
                    <a:pt x="859666" y="518755"/>
                  </a:cubicBezTo>
                  <a:cubicBezTo>
                    <a:pt x="859666" y="519371"/>
                    <a:pt x="859871" y="519987"/>
                    <a:pt x="859871" y="520808"/>
                  </a:cubicBezTo>
                  <a:cubicBezTo>
                    <a:pt x="859871" y="521218"/>
                    <a:pt x="859871" y="521423"/>
                    <a:pt x="859871" y="521834"/>
                  </a:cubicBezTo>
                  <a:cubicBezTo>
                    <a:pt x="860076" y="523476"/>
                    <a:pt x="860076" y="525323"/>
                    <a:pt x="860076" y="527170"/>
                  </a:cubicBezTo>
                  <a:cubicBezTo>
                    <a:pt x="860076" y="551184"/>
                    <a:pt x="850430" y="574171"/>
                    <a:pt x="833600" y="591001"/>
                  </a:cubicBezTo>
                  <a:cubicBezTo>
                    <a:pt x="820259" y="578071"/>
                    <a:pt x="803839" y="568424"/>
                    <a:pt x="785983" y="563088"/>
                  </a:cubicBezTo>
                  <a:cubicBezTo>
                    <a:pt x="780031" y="561241"/>
                    <a:pt x="773463" y="562677"/>
                    <a:pt x="768948" y="566988"/>
                  </a:cubicBezTo>
                  <a:cubicBezTo>
                    <a:pt x="764433" y="571298"/>
                    <a:pt x="762380" y="577660"/>
                    <a:pt x="763817" y="583818"/>
                  </a:cubicBezTo>
                  <a:cubicBezTo>
                    <a:pt x="765254" y="589975"/>
                    <a:pt x="769769" y="594901"/>
                    <a:pt x="775926" y="596543"/>
                  </a:cubicBezTo>
                  <a:cubicBezTo>
                    <a:pt x="792962" y="601674"/>
                    <a:pt x="807739" y="612141"/>
                    <a:pt x="818412" y="626303"/>
                  </a:cubicBezTo>
                  <a:cubicBezTo>
                    <a:pt x="819643" y="627945"/>
                    <a:pt x="820875" y="629587"/>
                    <a:pt x="822311" y="631639"/>
                  </a:cubicBezTo>
                  <a:cubicBezTo>
                    <a:pt x="824774" y="635334"/>
                    <a:pt x="827032" y="639439"/>
                    <a:pt x="828879" y="643338"/>
                  </a:cubicBezTo>
                  <a:cubicBezTo>
                    <a:pt x="829700" y="645186"/>
                    <a:pt x="830521" y="647238"/>
                    <a:pt x="831137" y="649291"/>
                  </a:cubicBezTo>
                  <a:cubicBezTo>
                    <a:pt x="831342" y="649701"/>
                    <a:pt x="831342" y="649906"/>
                    <a:pt x="831547" y="650522"/>
                  </a:cubicBezTo>
                  <a:cubicBezTo>
                    <a:pt x="832574" y="653190"/>
                    <a:pt x="833189" y="655858"/>
                    <a:pt x="833805" y="658526"/>
                  </a:cubicBezTo>
                  <a:cubicBezTo>
                    <a:pt x="834216" y="660168"/>
                    <a:pt x="834626" y="662016"/>
                    <a:pt x="834831" y="663658"/>
                  </a:cubicBezTo>
                  <a:lnTo>
                    <a:pt x="834831" y="664068"/>
                  </a:lnTo>
                  <a:cubicBezTo>
                    <a:pt x="835652" y="668583"/>
                    <a:pt x="836063" y="673304"/>
                    <a:pt x="836063" y="678025"/>
                  </a:cubicBezTo>
                  <a:cubicBezTo>
                    <a:pt x="836063" y="711274"/>
                    <a:pt x="816770" y="741445"/>
                    <a:pt x="786394" y="755197"/>
                  </a:cubicBezTo>
                  <a:cubicBezTo>
                    <a:pt x="786188" y="725641"/>
                    <a:pt x="776542" y="697112"/>
                    <a:pt x="758891" y="673509"/>
                  </a:cubicBezTo>
                  <a:cubicBezTo>
                    <a:pt x="755197" y="668583"/>
                    <a:pt x="749039" y="665915"/>
                    <a:pt x="742677" y="666736"/>
                  </a:cubicBezTo>
                  <a:cubicBezTo>
                    <a:pt x="736519" y="667557"/>
                    <a:pt x="731183" y="671457"/>
                    <a:pt x="728720" y="677204"/>
                  </a:cubicBezTo>
                  <a:cubicBezTo>
                    <a:pt x="726257" y="682951"/>
                    <a:pt x="727078" y="689518"/>
                    <a:pt x="730978" y="694650"/>
                  </a:cubicBezTo>
                  <a:cubicBezTo>
                    <a:pt x="744524" y="712506"/>
                    <a:pt x="751707" y="734262"/>
                    <a:pt x="751502" y="756633"/>
                  </a:cubicBezTo>
                  <a:cubicBezTo>
                    <a:pt x="751502" y="763201"/>
                    <a:pt x="750886" y="769769"/>
                    <a:pt x="749655" y="776131"/>
                  </a:cubicBezTo>
                  <a:lnTo>
                    <a:pt x="749655" y="776337"/>
                  </a:lnTo>
                  <a:lnTo>
                    <a:pt x="749655" y="776542"/>
                  </a:lnTo>
                  <a:cubicBezTo>
                    <a:pt x="749244" y="778594"/>
                    <a:pt x="748834" y="780442"/>
                    <a:pt x="748218" y="782494"/>
                  </a:cubicBezTo>
                  <a:cubicBezTo>
                    <a:pt x="748218" y="782905"/>
                    <a:pt x="747808" y="783931"/>
                    <a:pt x="747808" y="784341"/>
                  </a:cubicBezTo>
                  <a:cubicBezTo>
                    <a:pt x="747603" y="784957"/>
                    <a:pt x="747397" y="785367"/>
                    <a:pt x="747192" y="785983"/>
                  </a:cubicBezTo>
                  <a:lnTo>
                    <a:pt x="747192" y="786188"/>
                  </a:lnTo>
                  <a:lnTo>
                    <a:pt x="746987" y="787009"/>
                  </a:lnTo>
                  <a:cubicBezTo>
                    <a:pt x="746166" y="789472"/>
                    <a:pt x="745345" y="792141"/>
                    <a:pt x="744319" y="794603"/>
                  </a:cubicBezTo>
                  <a:cubicBezTo>
                    <a:pt x="743703" y="796245"/>
                    <a:pt x="743087" y="797887"/>
                    <a:pt x="742266" y="799324"/>
                  </a:cubicBezTo>
                  <a:cubicBezTo>
                    <a:pt x="742061" y="799940"/>
                    <a:pt x="741445" y="801377"/>
                    <a:pt x="741035" y="801992"/>
                  </a:cubicBezTo>
                  <a:cubicBezTo>
                    <a:pt x="740624" y="802608"/>
                    <a:pt x="740419" y="803224"/>
                    <a:pt x="740008" y="803839"/>
                  </a:cubicBezTo>
                  <a:cubicBezTo>
                    <a:pt x="739598" y="804866"/>
                    <a:pt x="738982" y="805892"/>
                    <a:pt x="738367" y="806918"/>
                  </a:cubicBezTo>
                  <a:cubicBezTo>
                    <a:pt x="738161" y="807329"/>
                    <a:pt x="737751" y="808150"/>
                    <a:pt x="737340" y="808560"/>
                  </a:cubicBezTo>
                  <a:lnTo>
                    <a:pt x="736314" y="810202"/>
                  </a:lnTo>
                  <a:cubicBezTo>
                    <a:pt x="734672" y="813075"/>
                    <a:pt x="732825" y="815744"/>
                    <a:pt x="730772" y="818412"/>
                  </a:cubicBezTo>
                  <a:lnTo>
                    <a:pt x="727078" y="823132"/>
                  </a:lnTo>
                  <a:cubicBezTo>
                    <a:pt x="721947" y="829290"/>
                    <a:pt x="715995" y="834831"/>
                    <a:pt x="709427" y="839552"/>
                  </a:cubicBezTo>
                  <a:cubicBezTo>
                    <a:pt x="708196" y="840578"/>
                    <a:pt x="706759" y="841399"/>
                    <a:pt x="705733" y="842220"/>
                  </a:cubicBezTo>
                  <a:cubicBezTo>
                    <a:pt x="701423" y="845094"/>
                    <a:pt x="697112" y="847557"/>
                    <a:pt x="692597" y="849814"/>
                  </a:cubicBezTo>
                  <a:cubicBezTo>
                    <a:pt x="689724" y="851251"/>
                    <a:pt x="686645" y="852482"/>
                    <a:pt x="683977" y="853509"/>
                  </a:cubicBezTo>
                  <a:cubicBezTo>
                    <a:pt x="681924" y="854330"/>
                    <a:pt x="679872" y="854945"/>
                    <a:pt x="678025" y="855561"/>
                  </a:cubicBezTo>
                  <a:cubicBezTo>
                    <a:pt x="676793" y="855972"/>
                    <a:pt x="675562" y="856382"/>
                    <a:pt x="673509" y="856793"/>
                  </a:cubicBezTo>
                  <a:cubicBezTo>
                    <a:pt x="670225" y="857614"/>
                    <a:pt x="666942" y="858434"/>
                    <a:pt x="663658" y="858845"/>
                  </a:cubicBezTo>
                  <a:cubicBezTo>
                    <a:pt x="662631" y="859050"/>
                    <a:pt x="661605" y="859255"/>
                    <a:pt x="659553" y="859461"/>
                  </a:cubicBezTo>
                  <a:cubicBezTo>
                    <a:pt x="655858" y="859871"/>
                    <a:pt x="651959" y="860076"/>
                    <a:pt x="648059" y="860076"/>
                  </a:cubicBezTo>
                  <a:cubicBezTo>
                    <a:pt x="591001" y="860076"/>
                    <a:pt x="544821" y="813896"/>
                    <a:pt x="544821" y="756839"/>
                  </a:cubicBezTo>
                  <a:cubicBezTo>
                    <a:pt x="544821" y="747192"/>
                    <a:pt x="537022" y="739393"/>
                    <a:pt x="527375" y="739393"/>
                  </a:cubicBezTo>
                  <a:cubicBezTo>
                    <a:pt x="517729" y="739393"/>
                    <a:pt x="509930" y="747192"/>
                    <a:pt x="509930" y="756839"/>
                  </a:cubicBezTo>
                  <a:cubicBezTo>
                    <a:pt x="509930" y="813896"/>
                    <a:pt x="463750" y="860076"/>
                    <a:pt x="406692" y="860076"/>
                  </a:cubicBezTo>
                  <a:cubicBezTo>
                    <a:pt x="402587" y="860076"/>
                    <a:pt x="398277" y="859871"/>
                    <a:pt x="394172" y="859255"/>
                  </a:cubicBezTo>
                  <a:cubicBezTo>
                    <a:pt x="393146" y="859255"/>
                    <a:pt x="392119" y="859050"/>
                    <a:pt x="390888" y="858845"/>
                  </a:cubicBezTo>
                  <a:cubicBezTo>
                    <a:pt x="387399" y="858434"/>
                    <a:pt x="383910" y="857614"/>
                    <a:pt x="380420" y="856587"/>
                  </a:cubicBezTo>
                  <a:cubicBezTo>
                    <a:pt x="379189" y="856382"/>
                    <a:pt x="377957" y="855972"/>
                    <a:pt x="376931" y="855561"/>
                  </a:cubicBezTo>
                  <a:cubicBezTo>
                    <a:pt x="374879" y="854945"/>
                    <a:pt x="372826" y="854330"/>
                    <a:pt x="370979" y="853509"/>
                  </a:cubicBezTo>
                  <a:cubicBezTo>
                    <a:pt x="368106" y="852482"/>
                    <a:pt x="365027" y="851251"/>
                    <a:pt x="361948" y="849609"/>
                  </a:cubicBezTo>
                  <a:cubicBezTo>
                    <a:pt x="357433" y="847557"/>
                    <a:pt x="353123" y="845094"/>
                    <a:pt x="349223" y="842220"/>
                  </a:cubicBezTo>
                  <a:cubicBezTo>
                    <a:pt x="347787" y="841399"/>
                    <a:pt x="346555" y="840373"/>
                    <a:pt x="344913" y="839142"/>
                  </a:cubicBezTo>
                  <a:cubicBezTo>
                    <a:pt x="338345" y="834421"/>
                    <a:pt x="332598" y="828674"/>
                    <a:pt x="327262" y="822517"/>
                  </a:cubicBezTo>
                  <a:lnTo>
                    <a:pt x="323773" y="818001"/>
                  </a:lnTo>
                  <a:cubicBezTo>
                    <a:pt x="321721" y="815333"/>
                    <a:pt x="319873" y="812665"/>
                    <a:pt x="318231" y="809792"/>
                  </a:cubicBezTo>
                  <a:lnTo>
                    <a:pt x="317205" y="808150"/>
                  </a:lnTo>
                  <a:cubicBezTo>
                    <a:pt x="316795" y="807534"/>
                    <a:pt x="316589" y="806918"/>
                    <a:pt x="316179" y="806508"/>
                  </a:cubicBezTo>
                  <a:cubicBezTo>
                    <a:pt x="315563" y="805481"/>
                    <a:pt x="315153" y="804455"/>
                    <a:pt x="314537" y="803429"/>
                  </a:cubicBezTo>
                  <a:cubicBezTo>
                    <a:pt x="314332" y="802813"/>
                    <a:pt x="313511" y="801171"/>
                    <a:pt x="313305" y="800761"/>
                  </a:cubicBezTo>
                  <a:cubicBezTo>
                    <a:pt x="313100" y="800145"/>
                    <a:pt x="312690" y="799529"/>
                    <a:pt x="312485" y="799119"/>
                  </a:cubicBezTo>
                  <a:cubicBezTo>
                    <a:pt x="311664" y="797477"/>
                    <a:pt x="310843" y="795630"/>
                    <a:pt x="310227" y="793783"/>
                  </a:cubicBezTo>
                  <a:cubicBezTo>
                    <a:pt x="309201" y="791114"/>
                    <a:pt x="308174" y="788651"/>
                    <a:pt x="307559" y="785983"/>
                  </a:cubicBezTo>
                  <a:cubicBezTo>
                    <a:pt x="307353" y="785367"/>
                    <a:pt x="307148" y="784752"/>
                    <a:pt x="306943" y="784341"/>
                  </a:cubicBezTo>
                  <a:cubicBezTo>
                    <a:pt x="306943" y="783726"/>
                    <a:pt x="306738" y="783110"/>
                    <a:pt x="306532" y="782494"/>
                  </a:cubicBezTo>
                  <a:cubicBezTo>
                    <a:pt x="305917" y="780442"/>
                    <a:pt x="305506" y="778594"/>
                    <a:pt x="305096" y="776542"/>
                  </a:cubicBezTo>
                  <a:lnTo>
                    <a:pt x="305096" y="776337"/>
                  </a:lnTo>
                  <a:lnTo>
                    <a:pt x="305096" y="776131"/>
                  </a:lnTo>
                  <a:cubicBezTo>
                    <a:pt x="303864" y="769769"/>
                    <a:pt x="303249" y="763201"/>
                    <a:pt x="303249" y="756633"/>
                  </a:cubicBezTo>
                  <a:cubicBezTo>
                    <a:pt x="303249" y="734262"/>
                    <a:pt x="310432" y="712506"/>
                    <a:pt x="323773" y="694650"/>
                  </a:cubicBezTo>
                  <a:cubicBezTo>
                    <a:pt x="327467" y="689724"/>
                    <a:pt x="328288" y="682951"/>
                    <a:pt x="326031" y="677204"/>
                  </a:cubicBezTo>
                  <a:cubicBezTo>
                    <a:pt x="323568" y="671457"/>
                    <a:pt x="318231" y="667352"/>
                    <a:pt x="312074" y="666736"/>
                  </a:cubicBezTo>
                  <a:cubicBezTo>
                    <a:pt x="305917" y="665915"/>
                    <a:pt x="299759" y="668583"/>
                    <a:pt x="295860" y="673509"/>
                  </a:cubicBezTo>
                  <a:cubicBezTo>
                    <a:pt x="278003" y="697112"/>
                    <a:pt x="268357" y="725641"/>
                    <a:pt x="268357" y="755197"/>
                  </a:cubicBezTo>
                  <a:cubicBezTo>
                    <a:pt x="237981" y="741445"/>
                    <a:pt x="218688" y="711274"/>
                    <a:pt x="218688" y="678025"/>
                  </a:cubicBezTo>
                  <a:cubicBezTo>
                    <a:pt x="218688" y="673304"/>
                    <a:pt x="219098" y="668583"/>
                    <a:pt x="219919" y="663863"/>
                  </a:cubicBezTo>
                  <a:cubicBezTo>
                    <a:pt x="220330" y="661810"/>
                    <a:pt x="220740" y="659963"/>
                    <a:pt x="221151" y="657911"/>
                  </a:cubicBezTo>
                  <a:cubicBezTo>
                    <a:pt x="221767" y="655243"/>
                    <a:pt x="222382" y="652369"/>
                    <a:pt x="223408" y="649906"/>
                  </a:cubicBezTo>
                  <a:cubicBezTo>
                    <a:pt x="224024" y="647854"/>
                    <a:pt x="224845" y="645801"/>
                    <a:pt x="225871" y="643749"/>
                  </a:cubicBezTo>
                  <a:cubicBezTo>
                    <a:pt x="227719" y="639439"/>
                    <a:pt x="229976" y="635539"/>
                    <a:pt x="232644" y="631639"/>
                  </a:cubicBezTo>
                  <a:cubicBezTo>
                    <a:pt x="233671" y="629998"/>
                    <a:pt x="234902" y="628356"/>
                    <a:pt x="236134" y="626714"/>
                  </a:cubicBezTo>
                  <a:cubicBezTo>
                    <a:pt x="236339" y="626508"/>
                    <a:pt x="236339" y="626508"/>
                    <a:pt x="236544" y="626098"/>
                  </a:cubicBezTo>
                  <a:cubicBezTo>
                    <a:pt x="247217" y="612141"/>
                    <a:pt x="261994" y="601674"/>
                    <a:pt x="278824" y="596543"/>
                  </a:cubicBezTo>
                  <a:cubicBezTo>
                    <a:pt x="284777" y="594695"/>
                    <a:pt x="289497" y="589770"/>
                    <a:pt x="290934" y="583818"/>
                  </a:cubicBezTo>
                  <a:cubicBezTo>
                    <a:pt x="292371" y="577660"/>
                    <a:pt x="290318" y="571298"/>
                    <a:pt x="285803" y="566988"/>
                  </a:cubicBezTo>
                  <a:cubicBezTo>
                    <a:pt x="281287" y="562677"/>
                    <a:pt x="274720" y="561241"/>
                    <a:pt x="268767" y="563088"/>
                  </a:cubicBezTo>
                  <a:cubicBezTo>
                    <a:pt x="250911" y="568424"/>
                    <a:pt x="234697" y="578071"/>
                    <a:pt x="221151" y="591001"/>
                  </a:cubicBezTo>
                  <a:cubicBezTo>
                    <a:pt x="203910" y="574171"/>
                    <a:pt x="194469" y="551184"/>
                    <a:pt x="194469" y="527170"/>
                  </a:cubicBezTo>
                  <a:cubicBezTo>
                    <a:pt x="194469" y="525323"/>
                    <a:pt x="194674" y="523476"/>
                    <a:pt x="194674" y="520808"/>
                  </a:cubicBezTo>
                  <a:cubicBezTo>
                    <a:pt x="194674" y="519576"/>
                    <a:pt x="194879" y="518345"/>
                    <a:pt x="195085" y="517318"/>
                  </a:cubicBezTo>
                  <a:cubicBezTo>
                    <a:pt x="195085" y="516087"/>
                    <a:pt x="195290" y="514855"/>
                    <a:pt x="195495" y="513419"/>
                  </a:cubicBezTo>
                  <a:cubicBezTo>
                    <a:pt x="195700" y="511572"/>
                    <a:pt x="196111" y="509519"/>
                    <a:pt x="196727" y="507467"/>
                  </a:cubicBezTo>
                  <a:cubicBezTo>
                    <a:pt x="197137" y="505414"/>
                    <a:pt x="197753" y="503362"/>
                    <a:pt x="198369" y="501515"/>
                  </a:cubicBezTo>
                  <a:cubicBezTo>
                    <a:pt x="202268" y="487968"/>
                    <a:pt x="209452" y="475449"/>
                    <a:pt x="219098" y="465186"/>
                  </a:cubicBezTo>
                  <a:cubicBezTo>
                    <a:pt x="219919" y="464365"/>
                    <a:pt x="220535" y="463544"/>
                    <a:pt x="221356" y="462723"/>
                  </a:cubicBezTo>
                  <a:cubicBezTo>
                    <a:pt x="238391" y="445483"/>
                    <a:pt x="261584" y="436042"/>
                    <a:pt x="285803" y="436042"/>
                  </a:cubicBezTo>
                  <a:cubicBezTo>
                    <a:pt x="295449" y="436042"/>
                    <a:pt x="303249" y="428242"/>
                    <a:pt x="303249" y="418596"/>
                  </a:cubicBezTo>
                  <a:cubicBezTo>
                    <a:pt x="303249" y="408949"/>
                    <a:pt x="295449" y="401150"/>
                    <a:pt x="285803" y="401150"/>
                  </a:cubicBezTo>
                  <a:cubicBezTo>
                    <a:pt x="272667" y="401150"/>
                    <a:pt x="259531" y="403203"/>
                    <a:pt x="247012" y="407307"/>
                  </a:cubicBezTo>
                  <a:cubicBezTo>
                    <a:pt x="244343" y="399303"/>
                    <a:pt x="242907" y="390888"/>
                    <a:pt x="242907" y="382473"/>
                  </a:cubicBezTo>
                  <a:cubicBezTo>
                    <a:pt x="242907" y="338756"/>
                    <a:pt x="278414" y="303454"/>
                    <a:pt x="322131" y="303454"/>
                  </a:cubicBezTo>
                  <a:cubicBezTo>
                    <a:pt x="335472" y="303454"/>
                    <a:pt x="348608" y="306738"/>
                    <a:pt x="360306" y="313305"/>
                  </a:cubicBezTo>
                  <a:cubicBezTo>
                    <a:pt x="368721" y="318026"/>
                    <a:pt x="379394" y="314947"/>
                    <a:pt x="384115" y="306532"/>
                  </a:cubicBezTo>
                  <a:cubicBezTo>
                    <a:pt x="388835" y="298117"/>
                    <a:pt x="385757" y="287445"/>
                    <a:pt x="377342" y="282724"/>
                  </a:cubicBezTo>
                  <a:cubicBezTo>
                    <a:pt x="365848" y="276362"/>
                    <a:pt x="353328" y="272051"/>
                    <a:pt x="340398" y="269999"/>
                  </a:cubicBezTo>
                  <a:cubicBezTo>
                    <a:pt x="345324" y="227103"/>
                    <a:pt x="381447" y="194879"/>
                    <a:pt x="424548" y="194674"/>
                  </a:cubicBezTo>
                  <a:cubicBezTo>
                    <a:pt x="465802" y="194674"/>
                    <a:pt x="509724" y="219304"/>
                    <a:pt x="509724" y="264663"/>
                  </a:cubicBezTo>
                  <a:cubicBezTo>
                    <a:pt x="509724" y="274309"/>
                    <a:pt x="517524" y="282108"/>
                    <a:pt x="527170" y="282108"/>
                  </a:cubicBezTo>
                  <a:cubicBezTo>
                    <a:pt x="536817" y="282108"/>
                    <a:pt x="544616" y="274309"/>
                    <a:pt x="544616" y="264663"/>
                  </a:cubicBezTo>
                  <a:cubicBezTo>
                    <a:pt x="544616" y="219098"/>
                    <a:pt x="588538" y="194674"/>
                    <a:pt x="629792" y="194674"/>
                  </a:cubicBezTo>
                  <a:cubicBezTo>
                    <a:pt x="672894" y="194879"/>
                    <a:pt x="709017" y="227103"/>
                    <a:pt x="713942" y="269999"/>
                  </a:cubicBezTo>
                  <a:cubicBezTo>
                    <a:pt x="700396" y="272051"/>
                    <a:pt x="687261" y="276772"/>
                    <a:pt x="675356" y="283545"/>
                  </a:cubicBezTo>
                  <a:cubicBezTo>
                    <a:pt x="669815" y="286624"/>
                    <a:pt x="666531" y="292371"/>
                    <a:pt x="666531" y="298733"/>
                  </a:cubicBezTo>
                  <a:cubicBezTo>
                    <a:pt x="666531" y="305096"/>
                    <a:pt x="669815" y="310843"/>
                    <a:pt x="675356" y="313921"/>
                  </a:cubicBezTo>
                  <a:cubicBezTo>
                    <a:pt x="680693" y="317000"/>
                    <a:pt x="687466" y="317000"/>
                    <a:pt x="692802" y="313921"/>
                  </a:cubicBezTo>
                  <a:cubicBezTo>
                    <a:pt x="704706" y="306943"/>
                    <a:pt x="718458" y="303249"/>
                    <a:pt x="732209" y="303249"/>
                  </a:cubicBezTo>
                  <a:lnTo>
                    <a:pt x="732209" y="303249"/>
                  </a:lnTo>
                  <a:lnTo>
                    <a:pt x="732209" y="303249"/>
                  </a:lnTo>
                  <a:cubicBezTo>
                    <a:pt x="775926" y="303249"/>
                    <a:pt x="811228" y="338756"/>
                    <a:pt x="811228" y="382268"/>
                  </a:cubicBezTo>
                  <a:cubicBezTo>
                    <a:pt x="811228" y="390683"/>
                    <a:pt x="809792" y="399098"/>
                    <a:pt x="807123" y="407102"/>
                  </a:cubicBezTo>
                  <a:cubicBezTo>
                    <a:pt x="794603" y="402997"/>
                    <a:pt x="781468" y="400945"/>
                    <a:pt x="768332" y="400945"/>
                  </a:cubicBezTo>
                  <a:cubicBezTo>
                    <a:pt x="758686" y="400945"/>
                    <a:pt x="750886" y="408744"/>
                    <a:pt x="750886" y="418391"/>
                  </a:cubicBezTo>
                  <a:cubicBezTo>
                    <a:pt x="750886" y="428037"/>
                    <a:pt x="758686" y="435836"/>
                    <a:pt x="768332" y="435836"/>
                  </a:cubicBezTo>
                  <a:cubicBezTo>
                    <a:pt x="782289" y="435836"/>
                    <a:pt x="796040" y="438915"/>
                    <a:pt x="808560" y="445072"/>
                  </a:cubicBezTo>
                  <a:cubicBezTo>
                    <a:pt x="817796" y="449588"/>
                    <a:pt x="826211" y="455745"/>
                    <a:pt x="833395" y="463134"/>
                  </a:cubicBezTo>
                  <a:cubicBezTo>
                    <a:pt x="834010" y="463750"/>
                    <a:pt x="834626" y="464365"/>
                    <a:pt x="835242" y="465186"/>
                  </a:cubicBezTo>
                  <a:cubicBezTo>
                    <a:pt x="845504" y="475859"/>
                    <a:pt x="852688" y="488584"/>
                    <a:pt x="856382" y="50233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DE04BC8D-7F48-42EC-A42F-8325CEBDA60E}"/>
                </a:ext>
              </a:extLst>
            </p:cNvPr>
            <p:cNvSpPr/>
            <p:nvPr/>
          </p:nvSpPr>
          <p:spPr>
            <a:xfrm>
              <a:off x="5538004" y="1251765"/>
              <a:ext cx="55416" cy="36944"/>
            </a:xfrm>
            <a:custGeom>
              <a:avLst/>
              <a:gdLst>
                <a:gd name="connsiteX0" fmla="*/ 36636 w 55415"/>
                <a:gd name="connsiteY0" fmla="*/ 36431 h 36943"/>
                <a:gd name="connsiteX1" fmla="*/ 54082 w 55415"/>
                <a:gd name="connsiteY1" fmla="*/ 18985 h 36943"/>
                <a:gd name="connsiteX2" fmla="*/ 36636 w 55415"/>
                <a:gd name="connsiteY2" fmla="*/ 1539 h 36943"/>
                <a:gd name="connsiteX3" fmla="*/ 18985 w 55415"/>
                <a:gd name="connsiteY3" fmla="*/ 1539 h 36943"/>
                <a:gd name="connsiteX4" fmla="*/ 1539 w 55415"/>
                <a:gd name="connsiteY4" fmla="*/ 18985 h 36943"/>
                <a:gd name="connsiteX5" fmla="*/ 18985 w 55415"/>
                <a:gd name="connsiteY5" fmla="*/ 36431 h 36943"/>
                <a:gd name="connsiteX6" fmla="*/ 36636 w 55415"/>
                <a:gd name="connsiteY6" fmla="*/ 36431 h 3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415" h="36943">
                  <a:moveTo>
                    <a:pt x="36636" y="36431"/>
                  </a:moveTo>
                  <a:cubicBezTo>
                    <a:pt x="46283" y="36431"/>
                    <a:pt x="54082" y="28632"/>
                    <a:pt x="54082" y="18985"/>
                  </a:cubicBezTo>
                  <a:cubicBezTo>
                    <a:pt x="54082" y="9339"/>
                    <a:pt x="46283" y="1539"/>
                    <a:pt x="36636" y="1539"/>
                  </a:cubicBezTo>
                  <a:lnTo>
                    <a:pt x="18985" y="1539"/>
                  </a:lnTo>
                  <a:cubicBezTo>
                    <a:pt x="9339" y="1539"/>
                    <a:pt x="1539" y="9339"/>
                    <a:pt x="1539" y="18985"/>
                  </a:cubicBezTo>
                  <a:cubicBezTo>
                    <a:pt x="1539" y="28632"/>
                    <a:pt x="9339" y="36431"/>
                    <a:pt x="18985" y="36431"/>
                  </a:cubicBezTo>
                  <a:lnTo>
                    <a:pt x="36636" y="3643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663E73FE-D5E3-4D4C-B058-7255E99EDD31}"/>
                </a:ext>
              </a:extLst>
            </p:cNvPr>
            <p:cNvSpPr/>
            <p:nvPr/>
          </p:nvSpPr>
          <p:spPr>
            <a:xfrm>
              <a:off x="6168309" y="1532037"/>
              <a:ext cx="36944" cy="36944"/>
            </a:xfrm>
            <a:custGeom>
              <a:avLst/>
              <a:gdLst>
                <a:gd name="connsiteX0" fmla="*/ 9544 w 36943"/>
                <a:gd name="connsiteY0" fmla="*/ 33443 h 36943"/>
                <a:gd name="connsiteX1" fmla="*/ 12623 w 36943"/>
                <a:gd name="connsiteY1" fmla="*/ 35085 h 36943"/>
                <a:gd name="connsiteX2" fmla="*/ 15701 w 36943"/>
                <a:gd name="connsiteY2" fmla="*/ 36112 h 36943"/>
                <a:gd name="connsiteX3" fmla="*/ 19190 w 36943"/>
                <a:gd name="connsiteY3" fmla="*/ 36522 h 36943"/>
                <a:gd name="connsiteX4" fmla="*/ 25758 w 36943"/>
                <a:gd name="connsiteY4" fmla="*/ 35085 h 36943"/>
                <a:gd name="connsiteX5" fmla="*/ 31505 w 36943"/>
                <a:gd name="connsiteY5" fmla="*/ 31391 h 36943"/>
                <a:gd name="connsiteX6" fmla="*/ 35199 w 36943"/>
                <a:gd name="connsiteY6" fmla="*/ 25644 h 36943"/>
                <a:gd name="connsiteX7" fmla="*/ 36636 w 36943"/>
                <a:gd name="connsiteY7" fmla="*/ 19076 h 36943"/>
                <a:gd name="connsiteX8" fmla="*/ 31505 w 36943"/>
                <a:gd name="connsiteY8" fmla="*/ 6556 h 36943"/>
                <a:gd name="connsiteX9" fmla="*/ 25758 w 36943"/>
                <a:gd name="connsiteY9" fmla="*/ 2862 h 36943"/>
                <a:gd name="connsiteX10" fmla="*/ 6670 w 36943"/>
                <a:gd name="connsiteY10" fmla="*/ 6556 h 36943"/>
                <a:gd name="connsiteX11" fmla="*/ 1539 w 36943"/>
                <a:gd name="connsiteY11" fmla="*/ 19076 h 36943"/>
                <a:gd name="connsiteX12" fmla="*/ 2976 w 36943"/>
                <a:gd name="connsiteY12" fmla="*/ 25644 h 36943"/>
                <a:gd name="connsiteX13" fmla="*/ 6670 w 36943"/>
                <a:gd name="connsiteY13" fmla="*/ 31391 h 36943"/>
                <a:gd name="connsiteX14" fmla="*/ 9544 w 36943"/>
                <a:gd name="connsiteY14" fmla="*/ 33443 h 3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43" h="36943">
                  <a:moveTo>
                    <a:pt x="9544" y="33443"/>
                  </a:moveTo>
                  <a:cubicBezTo>
                    <a:pt x="10570" y="34059"/>
                    <a:pt x="11596" y="34675"/>
                    <a:pt x="12623" y="35085"/>
                  </a:cubicBezTo>
                  <a:cubicBezTo>
                    <a:pt x="13649" y="35496"/>
                    <a:pt x="14675" y="35906"/>
                    <a:pt x="15701" y="36112"/>
                  </a:cubicBezTo>
                  <a:cubicBezTo>
                    <a:pt x="16933" y="36317"/>
                    <a:pt x="17959" y="36522"/>
                    <a:pt x="19190" y="36522"/>
                  </a:cubicBezTo>
                  <a:cubicBezTo>
                    <a:pt x="21448" y="36522"/>
                    <a:pt x="23706" y="36112"/>
                    <a:pt x="25758" y="35085"/>
                  </a:cubicBezTo>
                  <a:cubicBezTo>
                    <a:pt x="27811" y="34264"/>
                    <a:pt x="29863" y="33033"/>
                    <a:pt x="31505" y="31391"/>
                  </a:cubicBezTo>
                  <a:cubicBezTo>
                    <a:pt x="33147" y="29749"/>
                    <a:pt x="34378" y="27697"/>
                    <a:pt x="35199" y="25644"/>
                  </a:cubicBezTo>
                  <a:cubicBezTo>
                    <a:pt x="36020" y="23592"/>
                    <a:pt x="36636" y="21334"/>
                    <a:pt x="36636" y="19076"/>
                  </a:cubicBezTo>
                  <a:cubicBezTo>
                    <a:pt x="36636" y="14356"/>
                    <a:pt x="34789" y="10046"/>
                    <a:pt x="31505" y="6556"/>
                  </a:cubicBezTo>
                  <a:cubicBezTo>
                    <a:pt x="29863" y="4914"/>
                    <a:pt x="27811" y="3683"/>
                    <a:pt x="25758" y="2862"/>
                  </a:cubicBezTo>
                  <a:cubicBezTo>
                    <a:pt x="19190" y="194"/>
                    <a:pt x="11802" y="1631"/>
                    <a:pt x="6670" y="6556"/>
                  </a:cubicBezTo>
                  <a:cubicBezTo>
                    <a:pt x="3387" y="9840"/>
                    <a:pt x="1745" y="14356"/>
                    <a:pt x="1539" y="19076"/>
                  </a:cubicBezTo>
                  <a:cubicBezTo>
                    <a:pt x="1539" y="21334"/>
                    <a:pt x="1950" y="23592"/>
                    <a:pt x="2976" y="25644"/>
                  </a:cubicBezTo>
                  <a:cubicBezTo>
                    <a:pt x="3797" y="27697"/>
                    <a:pt x="5028" y="29749"/>
                    <a:pt x="6670" y="31391"/>
                  </a:cubicBezTo>
                  <a:cubicBezTo>
                    <a:pt x="7697" y="32007"/>
                    <a:pt x="8518" y="32622"/>
                    <a:pt x="9544" y="3344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D0F3BF7-CBF6-45A7-B9AE-205A8FF4ABAF}"/>
                </a:ext>
              </a:extLst>
            </p:cNvPr>
            <p:cNvSpPr/>
            <p:nvPr/>
          </p:nvSpPr>
          <p:spPr>
            <a:xfrm>
              <a:off x="5940899" y="516195"/>
              <a:ext cx="36944" cy="36944"/>
            </a:xfrm>
            <a:custGeom>
              <a:avLst/>
              <a:gdLst>
                <a:gd name="connsiteX0" fmla="*/ 6670 w 36943"/>
                <a:gd name="connsiteY0" fmla="*/ 6440 h 36943"/>
                <a:gd name="connsiteX1" fmla="*/ 1539 w 36943"/>
                <a:gd name="connsiteY1" fmla="*/ 18960 h 36943"/>
                <a:gd name="connsiteX2" fmla="*/ 6670 w 36943"/>
                <a:gd name="connsiteY2" fmla="*/ 31480 h 36943"/>
                <a:gd name="connsiteX3" fmla="*/ 19190 w 36943"/>
                <a:gd name="connsiteY3" fmla="*/ 36611 h 36943"/>
                <a:gd name="connsiteX4" fmla="*/ 36636 w 36943"/>
                <a:gd name="connsiteY4" fmla="*/ 19165 h 36943"/>
                <a:gd name="connsiteX5" fmla="*/ 31300 w 36943"/>
                <a:gd name="connsiteY5" fmla="*/ 6645 h 36943"/>
                <a:gd name="connsiteX6" fmla="*/ 6670 w 36943"/>
                <a:gd name="connsiteY6" fmla="*/ 6440 h 3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43" h="36943">
                  <a:moveTo>
                    <a:pt x="6670" y="6440"/>
                  </a:moveTo>
                  <a:cubicBezTo>
                    <a:pt x="3387" y="9724"/>
                    <a:pt x="1745" y="14239"/>
                    <a:pt x="1539" y="18960"/>
                  </a:cubicBezTo>
                  <a:cubicBezTo>
                    <a:pt x="1539" y="23680"/>
                    <a:pt x="3387" y="27990"/>
                    <a:pt x="6670" y="31480"/>
                  </a:cubicBezTo>
                  <a:cubicBezTo>
                    <a:pt x="9954" y="34764"/>
                    <a:pt x="14470" y="36406"/>
                    <a:pt x="19190" y="36611"/>
                  </a:cubicBezTo>
                  <a:cubicBezTo>
                    <a:pt x="28837" y="36611"/>
                    <a:pt x="36636" y="28811"/>
                    <a:pt x="36636" y="19165"/>
                  </a:cubicBezTo>
                  <a:cubicBezTo>
                    <a:pt x="36636" y="14444"/>
                    <a:pt x="34789" y="9929"/>
                    <a:pt x="31300" y="6645"/>
                  </a:cubicBezTo>
                  <a:cubicBezTo>
                    <a:pt x="24321" y="-128"/>
                    <a:pt x="13444" y="-128"/>
                    <a:pt x="6670" y="644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34730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3.75E-6 3.7037E-6 L 0.32109 0.00254 " pathEditMode="relative" rAng="0" ptsTypes="AA">
                                      <p:cBhvr>
                                        <p:cTn id="39" dur="2000" fill="hold"/>
                                        <p:tgtEl>
                                          <p:spTgt spid="5"/>
                                        </p:tgtEl>
                                        <p:attrNameLst>
                                          <p:attrName>ppt_x</p:attrName>
                                          <p:attrName>ppt_y</p:attrName>
                                        </p:attrNameLst>
                                      </p:cBhvr>
                                      <p:rCtr x="16055" y="116"/>
                                    </p:animMotion>
                                  </p:childTnLst>
                                </p:cTn>
                              </p:par>
                              <p:par>
                                <p:cTn id="40" presetID="10" presetClass="exit" presetSubtype="0" fill="hold" grpId="1" nodeType="with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par>
                                <p:cTn id="46" presetID="42" presetClass="path" presetSubtype="0" accel="50000" decel="50000" fill="hold" nodeType="withEffect">
                                  <p:stCondLst>
                                    <p:cond delay="0"/>
                                  </p:stCondLst>
                                  <p:childTnLst>
                                    <p:animMotion origin="layout" path="M -3.54167E-6 3.7037E-6 L -0.32096 3.7037E-6 " pathEditMode="relative" rAng="0" ptsTypes="AA">
                                      <p:cBhvr>
                                        <p:cTn id="47" dur="2000" fill="hold"/>
                                        <p:tgtEl>
                                          <p:spTgt spid="7"/>
                                        </p:tgtEl>
                                        <p:attrNameLst>
                                          <p:attrName>ppt_x</p:attrName>
                                          <p:attrName>ppt_y</p:attrName>
                                        </p:attrNameLst>
                                      </p:cBhvr>
                                      <p:rCtr x="-16055" y="0"/>
                                    </p:animMotion>
                                  </p:childTnLst>
                                </p:cTn>
                              </p:par>
                              <p:par>
                                <p:cTn id="48" presetID="10" presetClass="exit" presetSubtype="0" fill="hold" nodeType="withEffect">
                                  <p:stCondLst>
                                    <p:cond delay="0"/>
                                  </p:stCondLst>
                                  <p:childTnLst>
                                    <p:animEffect transition="out" filter="fade">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7"/>
                                        </p:tgtEl>
                                      </p:cBhvr>
                                    </p:animEffect>
                                    <p:set>
                                      <p:cBhvr>
                                        <p:cTn id="53" dur="1" fill="hold">
                                          <p:stCondLst>
                                            <p:cond delay="499"/>
                                          </p:stCondLst>
                                        </p:cTn>
                                        <p:tgtEl>
                                          <p:spTgt spid="27"/>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21"/>
                                        </p:tgtEl>
                                      </p:cBhvr>
                                    </p:animEffect>
                                    <p:set>
                                      <p:cBhvr>
                                        <p:cTn id="59" dur="1" fill="hold">
                                          <p:stCondLst>
                                            <p:cond delay="499"/>
                                          </p:stCondLst>
                                        </p:cTn>
                                        <p:tgtEl>
                                          <p:spTgt spid="21"/>
                                        </p:tgtEl>
                                        <p:attrNameLst>
                                          <p:attrName>style.visibility</p:attrName>
                                        </p:attrNameLst>
                                      </p:cBhvr>
                                      <p:to>
                                        <p:strVal val="hidden"/>
                                      </p:to>
                                    </p:set>
                                  </p:childTnLst>
                                </p:cTn>
                              </p:par>
                            </p:childTnLst>
                          </p:cTn>
                        </p:par>
                        <p:par>
                          <p:cTn id="60" fill="hold">
                            <p:stCondLst>
                              <p:cond delay="2000"/>
                            </p:stCondLst>
                            <p:childTnLst>
                              <p:par>
                                <p:cTn id="61" presetID="10" presetClass="entr" presetSubtype="0" fill="hold"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childTnLst>
                          </p:cTn>
                        </p:par>
                        <p:par>
                          <p:cTn id="64" fill="hold">
                            <p:stCondLst>
                              <p:cond delay="2500"/>
                            </p:stCondLst>
                            <p:childTnLst>
                              <p:par>
                                <p:cTn id="65" presetID="10" presetClass="entr" presetSubtype="0"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1" grpId="0"/>
      <p:bldP spid="21" grpId="1"/>
      <p:bldP spid="27" grpId="0"/>
      <p:bldP spid="27" grpId="1"/>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2" y="25935"/>
            <a:ext cx="7586929" cy="524107"/>
          </a:xfrm>
        </p:spPr>
        <p:txBody>
          <a:bodyPr/>
          <a:lstStyle/>
          <a:p>
            <a:r>
              <a:rPr lang="en-US" b="1" dirty="0"/>
              <a:t>1.  Agenda</a:t>
            </a:r>
            <a:br>
              <a:rPr lang="en-US" b="1" dirty="0"/>
            </a:br>
            <a:r>
              <a:rPr lang="en-US" sz="2800" dirty="0"/>
              <a:t>Greg Walker (CABA)</a:t>
            </a:r>
            <a:r>
              <a:rPr lang="en-US" sz="2800" b="1" dirty="0"/>
              <a:t> </a:t>
            </a:r>
            <a:endParaRPr lang="en-US" b="1" dirty="0"/>
          </a:p>
        </p:txBody>
      </p:sp>
      <p:sp>
        <p:nvSpPr>
          <p:cNvPr id="5" name="Text Placeholder 4"/>
          <p:cNvSpPr>
            <a:spLocks noGrp="1"/>
          </p:cNvSpPr>
          <p:nvPr>
            <p:ph type="body" sz="quarter" idx="12"/>
          </p:nvPr>
        </p:nvSpPr>
        <p:spPr>
          <a:xfrm>
            <a:off x="839793" y="1606088"/>
            <a:ext cx="7202487" cy="4932362"/>
          </a:xfrm>
        </p:spPr>
        <p:txBody>
          <a:bodyPr>
            <a:normAutofit/>
          </a:bodyPr>
          <a:lstStyle/>
          <a:p>
            <a:pPr marL="0" indent="0">
              <a:buNone/>
            </a:pPr>
            <a:r>
              <a:rPr lang="en-US" dirty="0"/>
              <a:t>1.  Agenda</a:t>
            </a:r>
          </a:p>
          <a:p>
            <a:pPr marL="0" indent="0">
              <a:buNone/>
            </a:pPr>
            <a:r>
              <a:rPr lang="en-US" dirty="0"/>
              <a:t>2.  Call to Order, Welcome, Introductions, about IBC</a:t>
            </a:r>
          </a:p>
          <a:p>
            <a:pPr marL="0" indent="0">
              <a:buNone/>
            </a:pPr>
            <a:r>
              <a:rPr lang="en-US" dirty="0"/>
              <a:t>3.  Administrative </a:t>
            </a:r>
          </a:p>
          <a:p>
            <a:pPr marL="342900" indent="-342900">
              <a:buAutoNum type="arabicPeriod" startAt="4"/>
            </a:pPr>
            <a:r>
              <a:rPr lang="en-US" dirty="0"/>
              <a:t>“Growth Opportunities Enabled by Connected Vehicle’s Interaction With Smart Infrastructure” (30 min) </a:t>
            </a:r>
          </a:p>
          <a:p>
            <a:pPr marL="0" indent="0">
              <a:buNone/>
            </a:pPr>
            <a:r>
              <a:rPr lang="en-US" dirty="0"/>
              <a:t>	Sandeep Kar (Fleet Complete) </a:t>
            </a:r>
          </a:p>
          <a:p>
            <a:pPr marL="0" indent="0">
              <a:buNone/>
            </a:pPr>
            <a:r>
              <a:rPr lang="en-US" dirty="0"/>
              <a:t>5.   Research Update  </a:t>
            </a:r>
          </a:p>
          <a:p>
            <a:pPr marL="0" indent="0">
              <a:buNone/>
            </a:pPr>
            <a:r>
              <a:rPr lang="en-US" dirty="0"/>
              <a:t>6.   White Paper Sub-Committee Update</a:t>
            </a:r>
          </a:p>
          <a:p>
            <a:pPr marL="0" indent="0">
              <a:buNone/>
            </a:pPr>
            <a:r>
              <a:rPr lang="en-US" dirty="0"/>
              <a:t>7.   New Business 	</a:t>
            </a:r>
          </a:p>
          <a:p>
            <a:pPr marL="0" indent="0">
              <a:buNone/>
            </a:pPr>
            <a:r>
              <a:rPr lang="en-US" dirty="0"/>
              <a:t>8.   Announcements</a:t>
            </a:r>
          </a:p>
          <a:p>
            <a:pPr marL="0" indent="0">
              <a:buNone/>
            </a:pPr>
            <a:r>
              <a:rPr lang="en-US" dirty="0"/>
              <a:t>9.   Adjournment</a:t>
            </a:r>
          </a:p>
        </p:txBody>
      </p:sp>
      <p:pic>
        <p:nvPicPr>
          <p:cNvPr id="3" name="Picture 2">
            <a:extLst>
              <a:ext uri="{FF2B5EF4-FFF2-40B4-BE49-F238E27FC236}">
                <a16:creationId xmlns:a16="http://schemas.microsoft.com/office/drawing/2014/main" id="{B7C8E147-0753-4CE0-AFEF-9DC7AB03098B}"/>
              </a:ext>
            </a:extLst>
          </p:cNvPr>
          <p:cNvPicPr>
            <a:picLocks noChangeAspect="1"/>
          </p:cNvPicPr>
          <p:nvPr/>
        </p:nvPicPr>
        <p:blipFill rotWithShape="1">
          <a:blip r:embed="rId2"/>
          <a:srcRect l="11037"/>
          <a:stretch/>
        </p:blipFill>
        <p:spPr>
          <a:xfrm>
            <a:off x="7977475" y="1229826"/>
            <a:ext cx="4214525" cy="2842443"/>
          </a:xfrm>
          <a:prstGeom prst="rect">
            <a:avLst/>
          </a:prstGeom>
        </p:spPr>
      </p:pic>
      <p:sp>
        <p:nvSpPr>
          <p:cNvPr id="2" name="Slide Number Placeholder 1">
            <a:extLst>
              <a:ext uri="{FF2B5EF4-FFF2-40B4-BE49-F238E27FC236}">
                <a16:creationId xmlns:a16="http://schemas.microsoft.com/office/drawing/2014/main" id="{03E6F4FB-BF07-48AE-AFF6-D4E572C2D504}"/>
              </a:ext>
            </a:extLst>
          </p:cNvPr>
          <p:cNvSpPr>
            <a:spLocks noGrp="1"/>
          </p:cNvSpPr>
          <p:nvPr>
            <p:ph type="sldNum" sz="quarter" idx="14"/>
          </p:nvPr>
        </p:nvSpPr>
        <p:spPr/>
        <p:txBody>
          <a:bodyPr/>
          <a:lstStyle/>
          <a:p>
            <a:fld id="{4658F449-AC56-C64A-8488-86A10DE691DA}" type="slidenum">
              <a:rPr lang="en-US" smtClean="0"/>
              <a:pPr/>
              <a:t>2</a:t>
            </a:fld>
            <a:endParaRPr lang="en-US"/>
          </a:p>
        </p:txBody>
      </p:sp>
      <p:pic>
        <p:nvPicPr>
          <p:cNvPr id="7" name="Picture 2" descr="http://www.caba.org/images/caba-intelligent-buildings-council.png">
            <a:extLst>
              <a:ext uri="{FF2B5EF4-FFF2-40B4-BE49-F238E27FC236}">
                <a16:creationId xmlns:a16="http://schemas.microsoft.com/office/drawing/2014/main" id="{5E0B5FC9-8800-4552-96E5-A06A261DB0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0" y="5163716"/>
            <a:ext cx="34290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718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D:\Rajasekar\xmas\contact_home.jpg"/>
          <p:cNvPicPr>
            <a:picLocks noChangeAspect="1" noChangeArrowheads="1"/>
          </p:cNvPicPr>
          <p:nvPr/>
        </p:nvPicPr>
        <p:blipFill rotWithShape="1">
          <a:blip r:embed="rId3" cstate="print">
            <a:duotone>
              <a:srgbClr val="4F81BD">
                <a:shade val="45000"/>
                <a:satMod val="135000"/>
              </a:srgbClr>
              <a:prstClr val="white"/>
            </a:duotone>
            <a:extLst>
              <a:ext uri="{28A0092B-C50C-407E-A947-70E740481C1C}">
                <a14:useLocalDpi xmlns:a14="http://schemas.microsoft.com/office/drawing/2010/main" val="0"/>
              </a:ext>
            </a:extLst>
          </a:blip>
          <a:srcRect l="17276" r="1835" b="2941"/>
          <a:stretch/>
        </p:blipFill>
        <p:spPr bwMode="auto">
          <a:xfrm>
            <a:off x="0" y="23358"/>
            <a:ext cx="12192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 name="Title 1"/>
          <p:cNvSpPr txBox="1">
            <a:spLocks/>
          </p:cNvSpPr>
          <p:nvPr/>
        </p:nvSpPr>
        <p:spPr>
          <a:xfrm>
            <a:off x="2020766" y="303183"/>
            <a:ext cx="8382000" cy="584775"/>
          </a:xfrm>
          <a:prstGeom prst="rect">
            <a:avLst/>
          </a:prstGeom>
        </p:spPr>
        <p:txBody>
          <a:bodyPr>
            <a:spAutoFit/>
          </a:bodyPr>
          <a:lstStyle>
            <a:lvl1pPr algn="l" rtl="0" eaLnBrk="0" fontAlgn="base" hangingPunct="0">
              <a:spcBef>
                <a:spcPct val="0"/>
              </a:spcBef>
              <a:spcAft>
                <a:spcPct val="0"/>
              </a:spcAft>
              <a:defRPr sz="2700" b="1" kern="1200">
                <a:solidFill>
                  <a:srgbClr val="17426B"/>
                </a:solidFill>
                <a:latin typeface="Arial" pitchFamily="34" charset="0"/>
                <a:ea typeface="+mj-ea"/>
                <a:cs typeface="Arial" pitchFamily="34" charset="0"/>
              </a:defRPr>
            </a:lvl1pPr>
            <a:lvl2pPr algn="l" rtl="0" eaLnBrk="0" fontAlgn="base" hangingPunct="0">
              <a:spcBef>
                <a:spcPct val="0"/>
              </a:spcBef>
              <a:spcAft>
                <a:spcPct val="0"/>
              </a:spcAft>
              <a:defRPr sz="2700" b="1">
                <a:solidFill>
                  <a:srgbClr val="17426B"/>
                </a:solidFill>
                <a:latin typeface="Arial" pitchFamily="34" charset="0"/>
                <a:cs typeface="Arial" pitchFamily="34" charset="0"/>
              </a:defRPr>
            </a:lvl2pPr>
            <a:lvl3pPr algn="l" rtl="0" eaLnBrk="0" fontAlgn="base" hangingPunct="0">
              <a:spcBef>
                <a:spcPct val="0"/>
              </a:spcBef>
              <a:spcAft>
                <a:spcPct val="0"/>
              </a:spcAft>
              <a:defRPr sz="2700" b="1">
                <a:solidFill>
                  <a:srgbClr val="17426B"/>
                </a:solidFill>
                <a:latin typeface="Arial" pitchFamily="34" charset="0"/>
                <a:cs typeface="Arial" pitchFamily="34" charset="0"/>
              </a:defRPr>
            </a:lvl3pPr>
            <a:lvl4pPr algn="l" rtl="0" eaLnBrk="0" fontAlgn="base" hangingPunct="0">
              <a:spcBef>
                <a:spcPct val="0"/>
              </a:spcBef>
              <a:spcAft>
                <a:spcPct val="0"/>
              </a:spcAft>
              <a:defRPr sz="2700" b="1">
                <a:solidFill>
                  <a:srgbClr val="17426B"/>
                </a:solidFill>
                <a:latin typeface="Arial" pitchFamily="34" charset="0"/>
                <a:cs typeface="Arial" pitchFamily="34" charset="0"/>
              </a:defRPr>
            </a:lvl4pPr>
            <a:lvl5pPr algn="l" rtl="0" eaLnBrk="0" fontAlgn="base" hangingPunct="0">
              <a:spcBef>
                <a:spcPct val="0"/>
              </a:spcBef>
              <a:spcAft>
                <a:spcPct val="0"/>
              </a:spcAft>
              <a:defRPr sz="2700" b="1">
                <a:solidFill>
                  <a:srgbClr val="17426B"/>
                </a:solidFill>
                <a:latin typeface="Arial" pitchFamily="34" charset="0"/>
                <a:cs typeface="Arial" pitchFamily="34" charset="0"/>
              </a:defRPr>
            </a:lvl5pPr>
            <a:lvl6pPr marL="509412" algn="l" rtl="0" fontAlgn="base">
              <a:spcBef>
                <a:spcPct val="0"/>
              </a:spcBef>
              <a:spcAft>
                <a:spcPct val="0"/>
              </a:spcAft>
              <a:defRPr sz="2700" b="1">
                <a:solidFill>
                  <a:schemeClr val="tx1"/>
                </a:solidFill>
                <a:latin typeface="Arial" pitchFamily="34" charset="0"/>
                <a:cs typeface="Arial" pitchFamily="34" charset="0"/>
              </a:defRPr>
            </a:lvl6pPr>
            <a:lvl7pPr marL="1018824" algn="l" rtl="0" fontAlgn="base">
              <a:spcBef>
                <a:spcPct val="0"/>
              </a:spcBef>
              <a:spcAft>
                <a:spcPct val="0"/>
              </a:spcAft>
              <a:defRPr sz="2700" b="1">
                <a:solidFill>
                  <a:schemeClr val="tx1"/>
                </a:solidFill>
                <a:latin typeface="Arial" pitchFamily="34" charset="0"/>
                <a:cs typeface="Arial" pitchFamily="34" charset="0"/>
              </a:defRPr>
            </a:lvl7pPr>
            <a:lvl8pPr marL="1528237" algn="l" rtl="0" fontAlgn="base">
              <a:spcBef>
                <a:spcPct val="0"/>
              </a:spcBef>
              <a:spcAft>
                <a:spcPct val="0"/>
              </a:spcAft>
              <a:defRPr sz="2700" b="1">
                <a:solidFill>
                  <a:schemeClr val="tx1"/>
                </a:solidFill>
                <a:latin typeface="Arial" pitchFamily="34" charset="0"/>
                <a:cs typeface="Arial" pitchFamily="34" charset="0"/>
              </a:defRPr>
            </a:lvl8pPr>
            <a:lvl9pPr marL="2037649" algn="l" rtl="0" fontAlgn="base">
              <a:spcBef>
                <a:spcPct val="0"/>
              </a:spcBef>
              <a:spcAft>
                <a:spcPct val="0"/>
              </a:spcAft>
              <a:defRPr sz="2700" b="1">
                <a:solidFill>
                  <a:schemeClr val="tx1"/>
                </a:solidFill>
                <a:latin typeface="Arial" pitchFamily="34" charset="0"/>
                <a:cs typeface="Arial"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mj-ea"/>
                <a:cs typeface="Arial" pitchFamily="34" charset="0"/>
                <a:sym typeface="Calibri"/>
              </a:rPr>
              <a:t>Contact Details</a:t>
            </a:r>
          </a:p>
        </p:txBody>
      </p:sp>
      <p:sp>
        <p:nvSpPr>
          <p:cNvPr id="7" name="Rectangle 6"/>
          <p:cNvSpPr/>
          <p:nvPr/>
        </p:nvSpPr>
        <p:spPr>
          <a:xfrm>
            <a:off x="260808" y="5445700"/>
            <a:ext cx="4397830" cy="1265652"/>
          </a:xfrm>
          <a:prstGeom prst="rect">
            <a:avLst/>
          </a:prstGeom>
          <a:solidFill>
            <a:srgbClr val="1F497D">
              <a:alpha val="81000"/>
            </a:srgbClr>
          </a:solidFill>
        </p:spPr>
        <p:txBody>
          <a:bodyPr wrap="square" lIns="182880" anchor="ctr" anchorCtr="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Narrow" panose="020B0606020202030204" pitchFamily="34" charset="0"/>
                <a:ea typeface="ＭＳ Ｐゴシック" pitchFamily="34" charset="-128"/>
                <a:cs typeface="+mn-cs"/>
              </a:rPr>
              <a:t>Sandeep Kar</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Narrow" panose="020B0606020202030204" pitchFamily="34" charset="0"/>
                <a:ea typeface="ＭＳ Ｐゴシック" pitchFamily="34" charset="-128"/>
                <a:cs typeface="+mn-cs"/>
              </a:rPr>
              <a:t>Chief Strategy Officer</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Narrow" panose="020B0606020202030204" pitchFamily="34" charset="0"/>
                <a:ea typeface="ＭＳ Ｐゴシック" pitchFamily="34" charset="-128"/>
                <a:cs typeface="+mn-cs"/>
              </a:rPr>
              <a:t>Fleet Complete</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Arial Narrow" panose="020B0606020202030204" pitchFamily="34" charset="0"/>
                <a:ea typeface="ＭＳ Ｐゴシック" pitchFamily="34" charset="-128"/>
                <a:cs typeface="+mn-cs"/>
              </a:rPr>
              <a:t>(416) 333-5498</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Arial Narrow" panose="020B0606020202030204" pitchFamily="34" charset="0"/>
                <a:ea typeface="ＭＳ Ｐゴシック" pitchFamily="34" charset="-128"/>
                <a:cs typeface="+mn-cs"/>
              </a:rPr>
              <a:t>Sandeep.Kar@fleetcomplete.com</a:t>
            </a:r>
          </a:p>
        </p:txBody>
      </p:sp>
    </p:spTree>
    <p:extLst>
      <p:ext uri="{BB962C8B-B14F-4D97-AF65-F5344CB8AC3E}">
        <p14:creationId xmlns:p14="http://schemas.microsoft.com/office/powerpoint/2010/main" val="327742578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BF123E5-91F7-4590-A086-2019431CCB1F}"/>
              </a:ext>
            </a:extLst>
          </p:cNvPr>
          <p:cNvSpPr>
            <a:spLocks noGrp="1"/>
          </p:cNvSpPr>
          <p:nvPr>
            <p:ph type="body" sz="quarter" idx="12"/>
          </p:nvPr>
        </p:nvSpPr>
        <p:spPr>
          <a:xfrm>
            <a:off x="839788" y="1233794"/>
            <a:ext cx="10512425" cy="512762"/>
          </a:xfrm>
        </p:spPr>
        <p:txBody>
          <a:bodyPr/>
          <a:lstStyle/>
          <a:p>
            <a:pPr marL="0" indent="0">
              <a:buNone/>
            </a:pPr>
            <a:r>
              <a:rPr lang="en-CA" dirty="0"/>
              <a:t>Questions? </a:t>
            </a:r>
          </a:p>
          <a:p>
            <a:pPr marL="0" indent="0">
              <a:buNone/>
            </a:pPr>
            <a:endParaRPr lang="en-CA" dirty="0"/>
          </a:p>
        </p:txBody>
      </p:sp>
      <p:sp>
        <p:nvSpPr>
          <p:cNvPr id="2" name="Slide Number Placeholder 1">
            <a:extLst>
              <a:ext uri="{FF2B5EF4-FFF2-40B4-BE49-F238E27FC236}">
                <a16:creationId xmlns:a16="http://schemas.microsoft.com/office/drawing/2014/main" id="{7A1640B1-8CAF-4DD4-ACFE-39FB583385D9}"/>
              </a:ext>
            </a:extLst>
          </p:cNvPr>
          <p:cNvSpPr>
            <a:spLocks noGrp="1"/>
          </p:cNvSpPr>
          <p:nvPr>
            <p:ph type="sldNum" sz="quarter" idx="14"/>
          </p:nvPr>
        </p:nvSpPr>
        <p:spPr/>
        <p:txBody>
          <a:bodyPr/>
          <a:lstStyle/>
          <a:p>
            <a:fld id="{4658F449-AC56-C64A-8488-86A10DE691DA}" type="slidenum">
              <a:rPr lang="en-US" smtClean="0"/>
              <a:pPr/>
              <a:t>21</a:t>
            </a:fld>
            <a:endParaRPr lang="en-US"/>
          </a:p>
        </p:txBody>
      </p:sp>
      <p:pic>
        <p:nvPicPr>
          <p:cNvPr id="6" name="Picture 5" descr="Related image">
            <a:extLst>
              <a:ext uri="{FF2B5EF4-FFF2-40B4-BE49-F238E27FC236}">
                <a16:creationId xmlns:a16="http://schemas.microsoft.com/office/drawing/2014/main" id="{AB630979-6823-4703-A346-192B8C3220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388" y="1746556"/>
            <a:ext cx="5494091" cy="412056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4">
            <a:extLst>
              <a:ext uri="{FF2B5EF4-FFF2-40B4-BE49-F238E27FC236}">
                <a16:creationId xmlns:a16="http://schemas.microsoft.com/office/drawing/2014/main" id="{1E23D50A-ACC5-4114-A58D-AE375077ED02}"/>
              </a:ext>
            </a:extLst>
          </p:cNvPr>
          <p:cNvSpPr>
            <a:spLocks noGrp="1"/>
          </p:cNvSpPr>
          <p:nvPr>
            <p:ph type="title"/>
          </p:nvPr>
        </p:nvSpPr>
        <p:spPr>
          <a:xfrm>
            <a:off x="838202" y="71518"/>
            <a:ext cx="9815621" cy="524107"/>
          </a:xfrm>
        </p:spPr>
        <p:txBody>
          <a:bodyPr/>
          <a:lstStyle/>
          <a:p>
            <a:r>
              <a:rPr lang="en-CA" b="1" dirty="0"/>
              <a:t>4.  Keynote</a:t>
            </a:r>
            <a:r>
              <a:rPr lang="en-US" b="1" dirty="0"/>
              <a:t> </a:t>
            </a:r>
            <a:br>
              <a:rPr lang="en-US" b="1" dirty="0"/>
            </a:br>
            <a:r>
              <a:rPr lang="en-US" sz="2800" dirty="0"/>
              <a:t>Robert Lane (Robert H. Lane and Associates Inc.)</a:t>
            </a:r>
            <a:endParaRPr lang="en-CA" dirty="0"/>
          </a:p>
        </p:txBody>
      </p:sp>
      <p:pic>
        <p:nvPicPr>
          <p:cNvPr id="8" name="Picture 7" descr="http://media.campaigner.com/media/65/657095/fleet.jpg?g=1539878460848">
            <a:extLst>
              <a:ext uri="{FF2B5EF4-FFF2-40B4-BE49-F238E27FC236}">
                <a16:creationId xmlns:a16="http://schemas.microsoft.com/office/drawing/2014/main" id="{B3D26372-4DB2-42CD-82D9-C3E4397420A4}"/>
              </a:ext>
            </a:extLst>
          </p:cNvPr>
          <p:cNvPicPr>
            <a:picLocks noChangeAspect="1"/>
          </p:cNvPicPr>
          <p:nvPr/>
        </p:nvPicPr>
        <p:blipFill rotWithShape="1">
          <a:blip r:embed="rId3">
            <a:extLst>
              <a:ext uri="{28A0092B-C50C-407E-A947-70E740481C1C}">
                <a14:useLocalDpi xmlns:a14="http://schemas.microsoft.com/office/drawing/2010/main" val="0"/>
              </a:ext>
            </a:extLst>
          </a:blip>
          <a:srcRect r="52422"/>
          <a:stretch/>
        </p:blipFill>
        <p:spPr bwMode="auto">
          <a:xfrm>
            <a:off x="7021194" y="2360625"/>
            <a:ext cx="3266555" cy="2750820"/>
          </a:xfrm>
          <a:prstGeom prst="rect">
            <a:avLst/>
          </a:prstGeom>
          <a:noFill/>
          <a:ln>
            <a:noFill/>
          </a:ln>
        </p:spPr>
      </p:pic>
    </p:spTree>
    <p:extLst>
      <p:ext uri="{BB962C8B-B14F-4D97-AF65-F5344CB8AC3E}">
        <p14:creationId xmlns:p14="http://schemas.microsoft.com/office/powerpoint/2010/main" val="2545719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377806" y="6044948"/>
            <a:ext cx="3039979" cy="369332"/>
          </a:xfrm>
          <a:prstGeom prst="rect">
            <a:avLst/>
          </a:prstGeom>
        </p:spPr>
        <p:txBody>
          <a:bodyPr wrap="square">
            <a:spAutoFit/>
          </a:bodyPr>
          <a:lstStyle/>
          <a:p>
            <a:r>
              <a:rPr lang="en-US" dirty="0">
                <a:solidFill>
                  <a:schemeClr val="accent1"/>
                </a:solidFill>
              </a:rPr>
              <a:t>www.caba.org/research</a:t>
            </a:r>
          </a:p>
        </p:txBody>
      </p:sp>
      <p:sp>
        <p:nvSpPr>
          <p:cNvPr id="4" name="Title 3">
            <a:extLst>
              <a:ext uri="{FF2B5EF4-FFF2-40B4-BE49-F238E27FC236}">
                <a16:creationId xmlns:a16="http://schemas.microsoft.com/office/drawing/2014/main" id="{94F4594C-8202-4121-BDC6-B2971D8D8E77}"/>
              </a:ext>
            </a:extLst>
          </p:cNvPr>
          <p:cNvSpPr>
            <a:spLocks noGrp="1"/>
          </p:cNvSpPr>
          <p:nvPr>
            <p:ph type="title"/>
          </p:nvPr>
        </p:nvSpPr>
        <p:spPr>
          <a:xfrm>
            <a:off x="838199" y="57515"/>
            <a:ext cx="8527473" cy="492443"/>
          </a:xfrm>
        </p:spPr>
        <p:txBody>
          <a:bodyPr/>
          <a:lstStyle/>
          <a:p>
            <a:r>
              <a:rPr lang="en-US" b="1" dirty="0"/>
              <a:t>5.  Research Update</a:t>
            </a:r>
            <a:br>
              <a:rPr lang="en-US" dirty="0"/>
            </a:br>
            <a:r>
              <a:rPr lang="en-US" sz="2800" dirty="0"/>
              <a:t>Trevor Nightingale (National Research Council) </a:t>
            </a:r>
            <a:endParaRPr lang="en-CA" dirty="0"/>
          </a:p>
        </p:txBody>
      </p:sp>
      <p:sp>
        <p:nvSpPr>
          <p:cNvPr id="5" name="Text Placeholder 4">
            <a:extLst>
              <a:ext uri="{FF2B5EF4-FFF2-40B4-BE49-F238E27FC236}">
                <a16:creationId xmlns:a16="http://schemas.microsoft.com/office/drawing/2014/main" id="{EB730797-5635-4AA2-96F3-8091C412A1A1}"/>
              </a:ext>
            </a:extLst>
          </p:cNvPr>
          <p:cNvSpPr>
            <a:spLocks noGrp="1"/>
          </p:cNvSpPr>
          <p:nvPr>
            <p:ph type="body" sz="quarter" idx="12"/>
          </p:nvPr>
        </p:nvSpPr>
        <p:spPr>
          <a:xfrm>
            <a:off x="839788" y="1233488"/>
            <a:ext cx="10512425" cy="1555894"/>
          </a:xfrm>
        </p:spPr>
        <p:txBody>
          <a:bodyPr>
            <a:normAutofit/>
          </a:bodyPr>
          <a:lstStyle/>
          <a:p>
            <a:pPr marL="0" indent="0">
              <a:buNone/>
            </a:pPr>
            <a:r>
              <a:rPr lang="en-CA" dirty="0"/>
              <a:t>5.1  “</a:t>
            </a:r>
            <a:r>
              <a:rPr lang="en-US" dirty="0"/>
              <a:t>Improving Organizational Productivity with Building Automation Systems – Phase 2</a:t>
            </a:r>
            <a:r>
              <a:rPr lang="en-CA" dirty="0"/>
              <a:t>” </a:t>
            </a:r>
            <a:r>
              <a:rPr lang="en-US" dirty="0"/>
              <a:t>2018 IBC Multi-Client Boutique Research </a:t>
            </a:r>
            <a:endParaRPr lang="en-CA" dirty="0"/>
          </a:p>
          <a:p>
            <a:pPr marL="0" indent="0">
              <a:buNone/>
            </a:pPr>
            <a:r>
              <a:rPr lang="en-CA" dirty="0"/>
              <a:t> </a:t>
            </a:r>
          </a:p>
        </p:txBody>
      </p:sp>
      <p:sp>
        <p:nvSpPr>
          <p:cNvPr id="2" name="Slide Number Placeholder 1">
            <a:extLst>
              <a:ext uri="{FF2B5EF4-FFF2-40B4-BE49-F238E27FC236}">
                <a16:creationId xmlns:a16="http://schemas.microsoft.com/office/drawing/2014/main" id="{B23BD385-FF7E-4567-AB86-449A08CBBB1C}"/>
              </a:ext>
            </a:extLst>
          </p:cNvPr>
          <p:cNvSpPr>
            <a:spLocks noGrp="1"/>
          </p:cNvSpPr>
          <p:nvPr>
            <p:ph type="sldNum" sz="quarter" idx="14"/>
          </p:nvPr>
        </p:nvSpPr>
        <p:spPr/>
        <p:txBody>
          <a:bodyPr/>
          <a:lstStyle/>
          <a:p>
            <a:fld id="{4658F449-AC56-C64A-8488-86A10DE691DA}" type="slidenum">
              <a:rPr lang="en-US" smtClean="0"/>
              <a:pPr/>
              <a:t>22</a:t>
            </a:fld>
            <a:endParaRPr lang="en-US"/>
          </a:p>
        </p:txBody>
      </p:sp>
      <p:sp>
        <p:nvSpPr>
          <p:cNvPr id="10" name="Text Placeholder 7">
            <a:extLst>
              <a:ext uri="{FF2B5EF4-FFF2-40B4-BE49-F238E27FC236}">
                <a16:creationId xmlns:a16="http://schemas.microsoft.com/office/drawing/2014/main" id="{549496FC-8B49-41D5-90DF-8613902DC663}"/>
              </a:ext>
            </a:extLst>
          </p:cNvPr>
          <p:cNvSpPr txBox="1">
            <a:spLocks/>
          </p:cNvSpPr>
          <p:nvPr/>
        </p:nvSpPr>
        <p:spPr>
          <a:xfrm>
            <a:off x="754062" y="1822967"/>
            <a:ext cx="10512425" cy="51276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CA" dirty="0"/>
          </a:p>
        </p:txBody>
      </p:sp>
      <p:pic>
        <p:nvPicPr>
          <p:cNvPr id="9" name="Picture 2" descr="http://www.caba.org/documents/thumbnail-gallery/images/IOPBAS-view.jpg">
            <a:extLst>
              <a:ext uri="{FF2B5EF4-FFF2-40B4-BE49-F238E27FC236}">
                <a16:creationId xmlns:a16="http://schemas.microsoft.com/office/drawing/2014/main" id="{3D9301DE-C266-4F32-9B3E-B07EF1C475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215"/>
          <a:stretch/>
        </p:blipFill>
        <p:spPr bwMode="auto">
          <a:xfrm>
            <a:off x="1720685" y="2129233"/>
            <a:ext cx="5108269" cy="2254409"/>
          </a:xfrm>
          <a:prstGeom prst="rect">
            <a:avLst/>
          </a:prstGeom>
          <a:effectLst>
            <a:glow rad="279400">
              <a:srgbClr val="E83E1D">
                <a:alpha val="26000"/>
              </a:srgbClr>
            </a:glow>
          </a:effectLst>
          <a:extLst>
            <a:ext uri="{909E8E84-426E-40DD-AFC4-6F175D3DCCD1}">
              <a14:hiddenFill xmlns:a14="http://schemas.microsoft.com/office/drawing/2010/main">
                <a:solidFill>
                  <a:srgbClr val="FFFFFF"/>
                </a:solidFill>
              </a14:hiddenFill>
            </a:ext>
          </a:extLst>
        </p:spPr>
      </p:pic>
      <p:pic>
        <p:nvPicPr>
          <p:cNvPr id="11" name="Picture 2" descr="http://www.caba.org/images/productivity-phase2-sponsors.png">
            <a:extLst>
              <a:ext uri="{FF2B5EF4-FFF2-40B4-BE49-F238E27FC236}">
                <a16:creationId xmlns:a16="http://schemas.microsoft.com/office/drawing/2014/main" id="{E2685F5B-832D-48C1-B365-DEE0C23624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97" r="9844"/>
          <a:stretch/>
        </p:blipFill>
        <p:spPr bwMode="auto">
          <a:xfrm>
            <a:off x="7185891" y="3114336"/>
            <a:ext cx="1995054" cy="62932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99ADF9C1-F97D-44C6-88E5-DEE3BF6978F2}"/>
              </a:ext>
            </a:extLst>
          </p:cNvPr>
          <p:cNvSpPr/>
          <p:nvPr/>
        </p:nvSpPr>
        <p:spPr>
          <a:xfrm>
            <a:off x="1640958" y="4430361"/>
            <a:ext cx="6513676" cy="369332"/>
          </a:xfrm>
          <a:prstGeom prst="rect">
            <a:avLst/>
          </a:prstGeom>
        </p:spPr>
        <p:txBody>
          <a:bodyPr wrap="square">
            <a:spAutoFit/>
          </a:bodyPr>
          <a:lstStyle/>
          <a:p>
            <a:r>
              <a:rPr lang="en-US" b="1" dirty="0"/>
              <a:t>Free Download of Phase 1:  www.caba.org/productivity</a:t>
            </a:r>
          </a:p>
        </p:txBody>
      </p:sp>
      <p:pic>
        <p:nvPicPr>
          <p:cNvPr id="13" name="Picture 2" descr="https://lh3.googleusercontent.com/QBTevRl7pnNc0XlhKtBlL4Lvml2abPapWR3SX9-3irFkVSpX_mSLEXQim2wHPneRrBnZk_IW7_9wIsJSVimG6PVn6K_so0au8hl9xHfGOnkGo0Kq7YR5QFhmHWEhE1UvdRqo87S-pOc">
            <a:extLst>
              <a:ext uri="{FF2B5EF4-FFF2-40B4-BE49-F238E27FC236}">
                <a16:creationId xmlns:a16="http://schemas.microsoft.com/office/drawing/2014/main" id="{6D1AC76E-32DE-4963-8A11-4E2F232EBB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8114" y="4972458"/>
            <a:ext cx="5090840" cy="913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553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490286" y="5977904"/>
            <a:ext cx="3039979" cy="369332"/>
          </a:xfrm>
          <a:prstGeom prst="rect">
            <a:avLst/>
          </a:prstGeom>
        </p:spPr>
        <p:txBody>
          <a:bodyPr wrap="square">
            <a:spAutoFit/>
          </a:bodyPr>
          <a:lstStyle/>
          <a:p>
            <a:r>
              <a:rPr lang="en-US" dirty="0">
                <a:solidFill>
                  <a:schemeClr val="accent1"/>
                </a:solidFill>
              </a:rPr>
              <a:t>www.caba.org/research</a:t>
            </a:r>
          </a:p>
        </p:txBody>
      </p:sp>
      <p:sp>
        <p:nvSpPr>
          <p:cNvPr id="4" name="Title 3">
            <a:extLst>
              <a:ext uri="{FF2B5EF4-FFF2-40B4-BE49-F238E27FC236}">
                <a16:creationId xmlns:a16="http://schemas.microsoft.com/office/drawing/2014/main" id="{94F4594C-8202-4121-BDC6-B2971D8D8E77}"/>
              </a:ext>
            </a:extLst>
          </p:cNvPr>
          <p:cNvSpPr>
            <a:spLocks noGrp="1"/>
          </p:cNvSpPr>
          <p:nvPr>
            <p:ph type="title"/>
          </p:nvPr>
        </p:nvSpPr>
        <p:spPr>
          <a:xfrm>
            <a:off x="838199" y="57515"/>
            <a:ext cx="9358745" cy="492443"/>
          </a:xfrm>
        </p:spPr>
        <p:txBody>
          <a:bodyPr/>
          <a:lstStyle/>
          <a:p>
            <a:r>
              <a:rPr lang="en-US" b="1" dirty="0"/>
              <a:t>5.  Research Update</a:t>
            </a:r>
            <a:br>
              <a:rPr lang="en-US" dirty="0"/>
            </a:br>
            <a:r>
              <a:rPr lang="sv-SE" sz="2800" dirty="0"/>
              <a:t>Harsha Chandrashekar (Honeywell International Inc.)</a:t>
            </a:r>
            <a:r>
              <a:rPr lang="en-US" sz="2800" dirty="0"/>
              <a:t> </a:t>
            </a:r>
            <a:endParaRPr lang="en-CA" dirty="0"/>
          </a:p>
        </p:txBody>
      </p:sp>
      <p:sp>
        <p:nvSpPr>
          <p:cNvPr id="5" name="Text Placeholder 4">
            <a:extLst>
              <a:ext uri="{FF2B5EF4-FFF2-40B4-BE49-F238E27FC236}">
                <a16:creationId xmlns:a16="http://schemas.microsoft.com/office/drawing/2014/main" id="{EB730797-5635-4AA2-96F3-8091C412A1A1}"/>
              </a:ext>
            </a:extLst>
          </p:cNvPr>
          <p:cNvSpPr>
            <a:spLocks noGrp="1"/>
          </p:cNvSpPr>
          <p:nvPr>
            <p:ph type="body" sz="quarter" idx="12"/>
          </p:nvPr>
        </p:nvSpPr>
        <p:spPr/>
        <p:txBody>
          <a:bodyPr>
            <a:normAutofit/>
          </a:bodyPr>
          <a:lstStyle/>
          <a:p>
            <a:pPr marL="0" indent="0">
              <a:buNone/>
            </a:pPr>
            <a:r>
              <a:rPr lang="en-CA" dirty="0"/>
              <a:t>5.2  “Monetization of Intelligent Buildings” IBC Research </a:t>
            </a:r>
          </a:p>
        </p:txBody>
      </p:sp>
      <p:sp>
        <p:nvSpPr>
          <p:cNvPr id="2" name="Slide Number Placeholder 1">
            <a:extLst>
              <a:ext uri="{FF2B5EF4-FFF2-40B4-BE49-F238E27FC236}">
                <a16:creationId xmlns:a16="http://schemas.microsoft.com/office/drawing/2014/main" id="{B23BD385-FF7E-4567-AB86-449A08CBBB1C}"/>
              </a:ext>
            </a:extLst>
          </p:cNvPr>
          <p:cNvSpPr>
            <a:spLocks noGrp="1"/>
          </p:cNvSpPr>
          <p:nvPr>
            <p:ph type="sldNum" sz="quarter" idx="14"/>
          </p:nvPr>
        </p:nvSpPr>
        <p:spPr/>
        <p:txBody>
          <a:bodyPr/>
          <a:lstStyle/>
          <a:p>
            <a:fld id="{4658F449-AC56-C64A-8488-86A10DE691DA}" type="slidenum">
              <a:rPr lang="en-US" smtClean="0"/>
              <a:pPr/>
              <a:t>23</a:t>
            </a:fld>
            <a:endParaRPr lang="en-US"/>
          </a:p>
        </p:txBody>
      </p:sp>
      <p:sp>
        <p:nvSpPr>
          <p:cNvPr id="10" name="Text Placeholder 7">
            <a:extLst>
              <a:ext uri="{FF2B5EF4-FFF2-40B4-BE49-F238E27FC236}">
                <a16:creationId xmlns:a16="http://schemas.microsoft.com/office/drawing/2014/main" id="{549496FC-8B49-41D5-90DF-8613902DC663}"/>
              </a:ext>
            </a:extLst>
          </p:cNvPr>
          <p:cNvSpPr txBox="1">
            <a:spLocks/>
          </p:cNvSpPr>
          <p:nvPr/>
        </p:nvSpPr>
        <p:spPr>
          <a:xfrm>
            <a:off x="754062" y="1822967"/>
            <a:ext cx="10512425" cy="51276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CA" dirty="0"/>
          </a:p>
        </p:txBody>
      </p:sp>
      <p:pic>
        <p:nvPicPr>
          <p:cNvPr id="6146" name="Picture 2" descr="http://www.caba.org/images/Research/MIB.png">
            <a:extLst>
              <a:ext uri="{FF2B5EF4-FFF2-40B4-BE49-F238E27FC236}">
                <a16:creationId xmlns:a16="http://schemas.microsoft.com/office/drawing/2014/main" id="{5F9D9912-5D2E-4F3E-AB28-304AF3BD81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a:stretch/>
        </p:blipFill>
        <p:spPr bwMode="auto">
          <a:xfrm>
            <a:off x="3952153" y="4119601"/>
            <a:ext cx="4116242" cy="1858303"/>
          </a:xfrm>
          <a:prstGeom prst="rect">
            <a:avLst/>
          </a:prstGeom>
          <a:effectLst>
            <a:glow rad="279400">
              <a:srgbClr val="E83E1D">
                <a:alpha val="26000"/>
              </a:srgbClr>
            </a:glow>
          </a:effectLst>
          <a:extLst>
            <a:ext uri="{909E8E84-426E-40DD-AFC4-6F175D3DCCD1}">
              <a14:hiddenFill xmlns:a14="http://schemas.microsoft.com/office/drawing/2010/main">
                <a:solidFill>
                  <a:srgbClr val="FFFFFF"/>
                </a:solidFill>
              </a14:hiddenFill>
            </a:ext>
          </a:extLst>
        </p:spPr>
      </p:pic>
      <p:pic>
        <p:nvPicPr>
          <p:cNvPr id="6148" name="Picture 4" descr="https://lh5.googleusercontent.com/2Pbd4xylRXNTPNK0orTGJIdTzwldzrUyZycUpzKGxKtai7AvcSsF6f_SwHZrDM0voiEqlKT9AybG86zvsHj-Ot9o8SYnJAVQfmSfwdt8EBwRXDHEeenDvfbbOHKBWjaWyBrHqhpuoBM">
            <a:extLst>
              <a:ext uri="{FF2B5EF4-FFF2-40B4-BE49-F238E27FC236}">
                <a16:creationId xmlns:a16="http://schemas.microsoft.com/office/drawing/2014/main" id="{1C087FF8-EAD1-4AA3-B1B2-FB91A752EB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506" y="1623042"/>
            <a:ext cx="9199010" cy="2215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210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F84194-2237-482C-8F5C-23E3069A3CCB}"/>
              </a:ext>
            </a:extLst>
          </p:cNvPr>
          <p:cNvSpPr>
            <a:spLocks noGrp="1"/>
          </p:cNvSpPr>
          <p:nvPr>
            <p:ph type="title"/>
          </p:nvPr>
        </p:nvSpPr>
        <p:spPr>
          <a:xfrm>
            <a:off x="839788" y="71510"/>
            <a:ext cx="6873240" cy="447675"/>
          </a:xfrm>
        </p:spPr>
        <p:txBody>
          <a:bodyPr/>
          <a:lstStyle/>
          <a:p>
            <a:r>
              <a:rPr lang="en-CA" b="1" dirty="0"/>
              <a:t>5.  Research Update</a:t>
            </a:r>
            <a:br>
              <a:rPr lang="en-CA" dirty="0"/>
            </a:br>
            <a:r>
              <a:rPr lang="en-US" sz="2800" dirty="0"/>
              <a:t>Bob Allan (The </a:t>
            </a:r>
            <a:r>
              <a:rPr lang="en-US" sz="2800" dirty="0" err="1"/>
              <a:t>Siemon</a:t>
            </a:r>
            <a:r>
              <a:rPr lang="en-US" sz="2800" dirty="0"/>
              <a:t> Company)</a:t>
            </a:r>
            <a:endParaRPr lang="en-CA" dirty="0"/>
          </a:p>
        </p:txBody>
      </p:sp>
      <p:sp>
        <p:nvSpPr>
          <p:cNvPr id="4" name="Content Placeholder 3">
            <a:extLst>
              <a:ext uri="{FF2B5EF4-FFF2-40B4-BE49-F238E27FC236}">
                <a16:creationId xmlns:a16="http://schemas.microsoft.com/office/drawing/2014/main" id="{CBE86060-36E7-4168-B90A-D52321E18A59}"/>
              </a:ext>
            </a:extLst>
          </p:cNvPr>
          <p:cNvSpPr>
            <a:spLocks noGrp="1"/>
          </p:cNvSpPr>
          <p:nvPr>
            <p:ph sz="half" idx="1"/>
          </p:nvPr>
        </p:nvSpPr>
        <p:spPr>
          <a:xfrm>
            <a:off x="4688746" y="2023380"/>
            <a:ext cx="4975372" cy="2011725"/>
          </a:xfrm>
        </p:spPr>
        <p:txBody>
          <a:bodyPr>
            <a:normAutofit fontScale="92500"/>
          </a:bodyPr>
          <a:lstStyle/>
          <a:p>
            <a:pPr marL="0" indent="0">
              <a:buNone/>
            </a:pPr>
            <a:r>
              <a:rPr lang="en-US" b="1" dirty="0"/>
              <a:t>“Intelligent Buildings and Market Sizing North America 2019”?</a:t>
            </a:r>
            <a:endParaRPr lang="en-CA" b="1" dirty="0"/>
          </a:p>
          <a:p>
            <a:pPr lvl="1">
              <a:buFontTx/>
              <a:buChar char="-"/>
            </a:pPr>
            <a:r>
              <a:rPr lang="en-CA" dirty="0"/>
              <a:t>Topics? </a:t>
            </a:r>
          </a:p>
          <a:p>
            <a:pPr lvl="1">
              <a:buFontTx/>
              <a:buChar char="-"/>
            </a:pPr>
            <a:r>
              <a:rPr lang="en-CA" dirty="0"/>
              <a:t>Forecast time frame? </a:t>
            </a:r>
          </a:p>
          <a:p>
            <a:pPr lvl="1">
              <a:buFontTx/>
              <a:buChar char="-"/>
            </a:pPr>
            <a:r>
              <a:rPr lang="en-CA" dirty="0"/>
              <a:t>Geographic location? </a:t>
            </a:r>
          </a:p>
        </p:txBody>
      </p:sp>
      <p:sp>
        <p:nvSpPr>
          <p:cNvPr id="8" name="Text Placeholder 7">
            <a:extLst>
              <a:ext uri="{FF2B5EF4-FFF2-40B4-BE49-F238E27FC236}">
                <a16:creationId xmlns:a16="http://schemas.microsoft.com/office/drawing/2014/main" id="{3CEEDC91-3E06-4EC5-BFB9-D659D11294E8}"/>
              </a:ext>
            </a:extLst>
          </p:cNvPr>
          <p:cNvSpPr>
            <a:spLocks noGrp="1"/>
          </p:cNvSpPr>
          <p:nvPr>
            <p:ph type="body" sz="quarter" idx="12"/>
          </p:nvPr>
        </p:nvSpPr>
        <p:spPr/>
        <p:txBody>
          <a:bodyPr/>
          <a:lstStyle/>
          <a:p>
            <a:pPr marL="0" indent="0">
              <a:buNone/>
            </a:pPr>
            <a:r>
              <a:rPr lang="en-CA" dirty="0"/>
              <a:t>5.3  2019 IBC Landmark Research Topic? </a:t>
            </a:r>
          </a:p>
        </p:txBody>
      </p:sp>
      <p:sp>
        <p:nvSpPr>
          <p:cNvPr id="2" name="Slide Number Placeholder 1">
            <a:extLst>
              <a:ext uri="{FF2B5EF4-FFF2-40B4-BE49-F238E27FC236}">
                <a16:creationId xmlns:a16="http://schemas.microsoft.com/office/drawing/2014/main" id="{A7E88E7F-E490-4013-8F8D-E5C1876B01DC}"/>
              </a:ext>
            </a:extLst>
          </p:cNvPr>
          <p:cNvSpPr>
            <a:spLocks noGrp="1"/>
          </p:cNvSpPr>
          <p:nvPr>
            <p:ph type="sldNum" sz="quarter" idx="14"/>
          </p:nvPr>
        </p:nvSpPr>
        <p:spPr/>
        <p:txBody>
          <a:bodyPr/>
          <a:lstStyle/>
          <a:p>
            <a:fld id="{4658F449-AC56-C64A-8488-86A10DE691DA}" type="slidenum">
              <a:rPr lang="en-US" smtClean="0"/>
              <a:pPr/>
              <a:t>24</a:t>
            </a:fld>
            <a:endParaRPr lang="en-US"/>
          </a:p>
        </p:txBody>
      </p:sp>
      <p:pic>
        <p:nvPicPr>
          <p:cNvPr id="7" name="Picture Placeholder 5" descr="Window">
            <a:extLst>
              <a:ext uri="{FF2B5EF4-FFF2-40B4-BE49-F238E27FC236}">
                <a16:creationId xmlns:a16="http://schemas.microsoft.com/office/drawing/2014/main" id="{D0EF17B5-6BFF-45BA-97C8-C55A050B97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833388" y="1939490"/>
            <a:ext cx="2902009" cy="3773569"/>
          </a:xfrm>
          <a:prstGeom prst="rect">
            <a:avLst/>
          </a:prstGeom>
          <a:effectLst>
            <a:glow rad="279400">
              <a:srgbClr val="E83E1D">
                <a:alpha val="26000"/>
              </a:srgbClr>
            </a:glow>
          </a:effectLst>
        </p:spPr>
      </p:pic>
    </p:spTree>
    <p:extLst>
      <p:ext uri="{BB962C8B-B14F-4D97-AF65-F5344CB8AC3E}">
        <p14:creationId xmlns:p14="http://schemas.microsoft.com/office/powerpoint/2010/main" val="41256489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13" name="Text Placeholder 12">
            <a:extLst>
              <a:ext uri="{FF2B5EF4-FFF2-40B4-BE49-F238E27FC236}">
                <a16:creationId xmlns:a16="http://schemas.microsoft.com/office/drawing/2014/main" id="{49A33B25-A52C-41B3-8148-613E1E887F6B}"/>
              </a:ext>
            </a:extLst>
          </p:cNvPr>
          <p:cNvSpPr>
            <a:spLocks noGrp="1"/>
          </p:cNvSpPr>
          <p:nvPr>
            <p:ph type="body" sz="quarter" idx="12"/>
          </p:nvPr>
        </p:nvSpPr>
        <p:spPr>
          <a:xfrm>
            <a:off x="747424" y="1155080"/>
            <a:ext cx="10512425" cy="1288039"/>
          </a:xfrm>
        </p:spPr>
        <p:txBody>
          <a:bodyPr>
            <a:normAutofit/>
          </a:bodyPr>
          <a:lstStyle/>
          <a:p>
            <a:pPr marL="0" indent="0">
              <a:buNone/>
            </a:pPr>
            <a:r>
              <a:rPr lang="en-CA" sz="3000" dirty="0"/>
              <a:t>6.1 Recently Completed: </a:t>
            </a:r>
          </a:p>
          <a:p>
            <a:pPr marL="0" indent="0">
              <a:buNone/>
            </a:pPr>
            <a:r>
              <a:rPr lang="en-US" sz="3000" dirty="0"/>
              <a:t>“Human Skin Cells: A Potential Source of Building Contaminants” </a:t>
            </a:r>
            <a:endParaRPr lang="en-CA" sz="3000" dirty="0"/>
          </a:p>
          <a:p>
            <a:pPr marL="0" indent="0">
              <a:buNone/>
            </a:pPr>
            <a:endParaRPr lang="en-CA" dirty="0"/>
          </a:p>
        </p:txBody>
      </p:sp>
      <p:sp>
        <p:nvSpPr>
          <p:cNvPr id="3" name="Slide Number Placeholder 2">
            <a:extLst>
              <a:ext uri="{FF2B5EF4-FFF2-40B4-BE49-F238E27FC236}">
                <a16:creationId xmlns:a16="http://schemas.microsoft.com/office/drawing/2014/main" id="{17D930DB-7296-4222-8B89-1B4B210822A0}"/>
              </a:ext>
            </a:extLst>
          </p:cNvPr>
          <p:cNvSpPr>
            <a:spLocks noGrp="1"/>
          </p:cNvSpPr>
          <p:nvPr>
            <p:ph type="sldNum" sz="quarter" idx="14"/>
          </p:nvPr>
        </p:nvSpPr>
        <p:spPr/>
        <p:txBody>
          <a:bodyPr/>
          <a:lstStyle/>
          <a:p>
            <a:fld id="{4658F449-AC56-C64A-8488-86A10DE691DA}" type="slidenum">
              <a:rPr lang="en-US" smtClean="0"/>
              <a:pPr/>
              <a:t>25</a:t>
            </a:fld>
            <a:endParaRPr lang="en-US"/>
          </a:p>
        </p:txBody>
      </p:sp>
      <p:sp>
        <p:nvSpPr>
          <p:cNvPr id="2" name="TextBox 1">
            <a:extLst>
              <a:ext uri="{FF2B5EF4-FFF2-40B4-BE49-F238E27FC236}">
                <a16:creationId xmlns:a16="http://schemas.microsoft.com/office/drawing/2014/main" id="{F49F4E2B-EEB0-4736-A001-E9CD8947E750}"/>
              </a:ext>
            </a:extLst>
          </p:cNvPr>
          <p:cNvSpPr txBox="1"/>
          <p:nvPr/>
        </p:nvSpPr>
        <p:spPr>
          <a:xfrm>
            <a:off x="833389" y="2447743"/>
            <a:ext cx="5918394" cy="2123658"/>
          </a:xfrm>
          <a:prstGeom prst="rect">
            <a:avLst/>
          </a:prstGeom>
          <a:noFill/>
        </p:spPr>
        <p:txBody>
          <a:bodyPr wrap="square" numCol="1" rtlCol="0">
            <a:spAutoFit/>
          </a:bodyPr>
          <a:lstStyle/>
          <a:p>
            <a:r>
              <a:rPr lang="en-CA" sz="2400" dirty="0">
                <a:solidFill>
                  <a:srgbClr val="464646"/>
                </a:solidFill>
              </a:rPr>
              <a:t>Environmental Diagnostic Laboratory (</a:t>
            </a:r>
            <a:r>
              <a:rPr lang="en-CA" sz="2400" dirty="0" err="1">
                <a:solidFill>
                  <a:srgbClr val="464646"/>
                </a:solidFill>
              </a:rPr>
              <a:t>EDLab</a:t>
            </a:r>
            <a:r>
              <a:rPr lang="en-CA" sz="2400" dirty="0">
                <a:solidFill>
                  <a:srgbClr val="464646"/>
                </a:solidFill>
              </a:rPr>
              <a:t>) at Pure Air Control Services, Inc.  </a:t>
            </a:r>
          </a:p>
          <a:p>
            <a:pPr lvl="0"/>
            <a:endParaRPr lang="en-CA" sz="2400" dirty="0">
              <a:solidFill>
                <a:srgbClr val="464646"/>
              </a:solidFill>
            </a:endParaRPr>
          </a:p>
          <a:p>
            <a:pPr>
              <a:defRPr/>
            </a:pPr>
            <a:endParaRPr lang="en-CA" sz="2000" dirty="0">
              <a:solidFill>
                <a:srgbClr val="464646"/>
              </a:solidFill>
              <a:latin typeface="Montserrat"/>
            </a:endParaRPr>
          </a:p>
          <a:p>
            <a:pPr>
              <a:defRPr/>
            </a:pPr>
            <a:endParaRPr lang="en-CA" sz="2000" dirty="0">
              <a:solidFill>
                <a:srgbClr val="464646"/>
              </a:solidFill>
              <a:latin typeface="Montserrat"/>
            </a:endParaRPr>
          </a:p>
          <a:p>
            <a:pPr>
              <a:defRPr/>
            </a:pPr>
            <a:endParaRPr lang="en-US" sz="2000" dirty="0">
              <a:solidFill>
                <a:srgbClr val="464646"/>
              </a:solidFill>
              <a:latin typeface="Montserrat"/>
            </a:endParaRPr>
          </a:p>
        </p:txBody>
      </p:sp>
      <p:sp>
        <p:nvSpPr>
          <p:cNvPr id="5" name="Rectangle 4">
            <a:extLst>
              <a:ext uri="{FF2B5EF4-FFF2-40B4-BE49-F238E27FC236}">
                <a16:creationId xmlns:a16="http://schemas.microsoft.com/office/drawing/2014/main" id="{2B0957A4-CD63-4FBD-A7EC-3D5FB6AEA38D}"/>
              </a:ext>
            </a:extLst>
          </p:cNvPr>
          <p:cNvSpPr/>
          <p:nvPr/>
        </p:nvSpPr>
        <p:spPr>
          <a:xfrm>
            <a:off x="4086870" y="5795253"/>
            <a:ext cx="6513676" cy="369332"/>
          </a:xfrm>
          <a:prstGeom prst="rect">
            <a:avLst/>
          </a:prstGeom>
        </p:spPr>
        <p:txBody>
          <a:bodyPr wrap="square">
            <a:spAutoFit/>
          </a:bodyPr>
          <a:lstStyle/>
          <a:p>
            <a:pPr>
              <a:defRPr/>
            </a:pPr>
            <a:r>
              <a:rPr lang="en-US" b="1" dirty="0">
                <a:solidFill>
                  <a:srgbClr val="E83E1D"/>
                </a:solidFill>
                <a:latin typeface="Montserrat"/>
              </a:rPr>
              <a:t>www.caba.org/WhitePapers</a:t>
            </a:r>
          </a:p>
        </p:txBody>
      </p:sp>
      <p:pic>
        <p:nvPicPr>
          <p:cNvPr id="8" name="Picture Placeholder 5" descr="Human Skin Cells: A Potential Source of Building Contaminants">
            <a:extLst>
              <a:ext uri="{FF2B5EF4-FFF2-40B4-BE49-F238E27FC236}">
                <a16:creationId xmlns:a16="http://schemas.microsoft.com/office/drawing/2014/main" id="{E0015A74-DF3F-4B93-888B-C5A8535B18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429520" y="2468296"/>
            <a:ext cx="2676704" cy="3458514"/>
          </a:xfrm>
          <a:prstGeom prst="rect">
            <a:avLst/>
          </a:prstGeom>
          <a:effectLst>
            <a:glow rad="279400">
              <a:srgbClr val="E83E1D">
                <a:alpha val="26000"/>
              </a:srgbClr>
            </a:glow>
          </a:effectLst>
        </p:spPr>
      </p:pic>
    </p:spTree>
    <p:extLst>
      <p:ext uri="{BB962C8B-B14F-4D97-AF65-F5344CB8AC3E}">
        <p14:creationId xmlns:p14="http://schemas.microsoft.com/office/powerpoint/2010/main" val="33214850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10" name="Text Placeholder 9">
            <a:extLst>
              <a:ext uri="{FF2B5EF4-FFF2-40B4-BE49-F238E27FC236}">
                <a16:creationId xmlns:a16="http://schemas.microsoft.com/office/drawing/2014/main" id="{66421E13-941D-487E-9F8E-DCFA3FE9C646}"/>
              </a:ext>
            </a:extLst>
          </p:cNvPr>
          <p:cNvSpPr>
            <a:spLocks noGrp="1"/>
          </p:cNvSpPr>
          <p:nvPr>
            <p:ph type="body" sz="quarter" idx="12"/>
          </p:nvPr>
        </p:nvSpPr>
        <p:spPr>
          <a:xfrm>
            <a:off x="839788" y="1233488"/>
            <a:ext cx="10512425" cy="1339060"/>
          </a:xfrm>
        </p:spPr>
        <p:txBody>
          <a:bodyPr>
            <a:normAutofit/>
          </a:bodyPr>
          <a:lstStyle/>
          <a:p>
            <a:pPr marL="0" indent="0">
              <a:buNone/>
            </a:pPr>
            <a:r>
              <a:rPr lang="en-US" dirty="0"/>
              <a:t>6.2 In Progress:  </a:t>
            </a:r>
          </a:p>
          <a:p>
            <a:pPr marL="0" indent="0">
              <a:buNone/>
            </a:pPr>
            <a:r>
              <a:rPr lang="en-US" dirty="0"/>
              <a:t>“Impacts of Automated Shading in Building Projects” </a:t>
            </a:r>
          </a:p>
          <a:p>
            <a:endParaRPr lang="en-CA"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26</a:t>
            </a:fld>
            <a:endParaRPr lang="en-US"/>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162490" y="2166938"/>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endParaRPr lang="en-US" sz="6600" b="1" dirty="0">
              <a:solidFill>
                <a:srgbClr val="464646"/>
              </a:solidFill>
              <a:latin typeface="Montserrat"/>
            </a:endParaRPr>
          </a:p>
        </p:txBody>
      </p:sp>
      <p:sp>
        <p:nvSpPr>
          <p:cNvPr id="2" name="TextBox 1">
            <a:extLst>
              <a:ext uri="{FF2B5EF4-FFF2-40B4-BE49-F238E27FC236}">
                <a16:creationId xmlns:a16="http://schemas.microsoft.com/office/drawing/2014/main" id="{F49F4E2B-EEB0-4736-A001-E9CD8947E750}"/>
              </a:ext>
            </a:extLst>
          </p:cNvPr>
          <p:cNvSpPr txBox="1"/>
          <p:nvPr/>
        </p:nvSpPr>
        <p:spPr>
          <a:xfrm>
            <a:off x="838200" y="2368157"/>
            <a:ext cx="8553563" cy="6740307"/>
          </a:xfrm>
          <a:prstGeom prst="rect">
            <a:avLst/>
          </a:prstGeom>
          <a:noFill/>
        </p:spPr>
        <p:txBody>
          <a:bodyPr wrap="square" numCol="2" rtlCol="0">
            <a:spAutoFit/>
          </a:bodyPr>
          <a:lstStyle/>
          <a:p>
            <a:pPr lvl="0"/>
            <a:r>
              <a:rPr lang="en-CA" dirty="0">
                <a:solidFill>
                  <a:srgbClr val="464646"/>
                </a:solidFill>
              </a:rPr>
              <a:t>Axis</a:t>
            </a:r>
          </a:p>
          <a:p>
            <a:pPr lvl="0"/>
            <a:r>
              <a:rPr lang="en-CA" dirty="0" err="1">
                <a:solidFill>
                  <a:srgbClr val="464646"/>
                </a:solidFill>
              </a:rPr>
              <a:t>Ecotay</a:t>
            </a:r>
            <a:r>
              <a:rPr lang="en-CA" dirty="0">
                <a:solidFill>
                  <a:srgbClr val="464646"/>
                </a:solidFill>
              </a:rPr>
              <a:t> Inc. </a:t>
            </a:r>
          </a:p>
          <a:p>
            <a:pPr lvl="0"/>
            <a:r>
              <a:rPr lang="en-CA" dirty="0" err="1">
                <a:solidFill>
                  <a:srgbClr val="464646"/>
                </a:solidFill>
              </a:rPr>
              <a:t>HunterDouglas</a:t>
            </a:r>
            <a:r>
              <a:rPr lang="en-CA" dirty="0">
                <a:solidFill>
                  <a:srgbClr val="464646"/>
                </a:solidFill>
              </a:rPr>
              <a:t> </a:t>
            </a:r>
          </a:p>
          <a:p>
            <a:pPr lvl="0"/>
            <a:r>
              <a:rPr lang="en-CA" dirty="0">
                <a:solidFill>
                  <a:srgbClr val="464646"/>
                </a:solidFill>
              </a:rPr>
              <a:t>Ken Wacks Associates</a:t>
            </a:r>
          </a:p>
          <a:p>
            <a:pPr lvl="0"/>
            <a:r>
              <a:rPr lang="en-CA" dirty="0">
                <a:solidFill>
                  <a:srgbClr val="464646"/>
                </a:solidFill>
              </a:rPr>
              <a:t>Lawrence Berkeley National Laboratory</a:t>
            </a:r>
          </a:p>
          <a:p>
            <a:pPr lvl="0"/>
            <a:r>
              <a:rPr lang="en-CA" dirty="0">
                <a:solidFill>
                  <a:srgbClr val="464646"/>
                </a:solidFill>
              </a:rPr>
              <a:t>Legrand</a:t>
            </a:r>
          </a:p>
          <a:p>
            <a:pPr lvl="0"/>
            <a:r>
              <a:rPr lang="en-CA" dirty="0">
                <a:solidFill>
                  <a:srgbClr val="464646"/>
                </a:solidFill>
              </a:rPr>
              <a:t>Lutron</a:t>
            </a:r>
          </a:p>
          <a:p>
            <a:pPr lvl="0"/>
            <a:r>
              <a:rPr lang="en-CA" dirty="0" err="1">
                <a:solidFill>
                  <a:srgbClr val="464646"/>
                </a:solidFill>
              </a:rPr>
              <a:t>MechoSystems</a:t>
            </a:r>
            <a:r>
              <a:rPr lang="en-CA" dirty="0">
                <a:solidFill>
                  <a:srgbClr val="464646"/>
                </a:solidFill>
              </a:rPr>
              <a:t>, Inc.</a:t>
            </a:r>
          </a:p>
          <a:p>
            <a:pPr lvl="0"/>
            <a:r>
              <a:rPr lang="en-CA" dirty="0">
                <a:solidFill>
                  <a:srgbClr val="464646"/>
                </a:solidFill>
              </a:rPr>
              <a:t>NYSERDA</a:t>
            </a: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r>
              <a:rPr lang="en-CA" dirty="0">
                <a:solidFill>
                  <a:srgbClr val="464646"/>
                </a:solidFill>
              </a:rPr>
              <a:t>PLC Multipoint, Inc.</a:t>
            </a:r>
          </a:p>
          <a:p>
            <a:pPr lvl="0"/>
            <a:r>
              <a:rPr lang="en-CA" dirty="0">
                <a:solidFill>
                  <a:srgbClr val="464646"/>
                </a:solidFill>
              </a:rPr>
              <a:t>Savant</a:t>
            </a:r>
          </a:p>
          <a:p>
            <a:pPr lvl="0"/>
            <a:r>
              <a:rPr lang="en-CA" dirty="0">
                <a:solidFill>
                  <a:srgbClr val="464646"/>
                </a:solidFill>
              </a:rPr>
              <a:t>Screen Innovations</a:t>
            </a:r>
          </a:p>
          <a:p>
            <a:pPr lvl="0"/>
            <a:r>
              <a:rPr lang="en-CA" dirty="0">
                <a:solidFill>
                  <a:srgbClr val="464646"/>
                </a:solidFill>
              </a:rPr>
              <a:t>Siemens Industry, Inc.</a:t>
            </a:r>
          </a:p>
          <a:p>
            <a:pPr lvl="0"/>
            <a:r>
              <a:rPr lang="en-CA" dirty="0" err="1">
                <a:solidFill>
                  <a:srgbClr val="464646"/>
                </a:solidFill>
              </a:rPr>
              <a:t>Somfy</a:t>
            </a:r>
            <a:endParaRPr lang="en-CA" dirty="0">
              <a:solidFill>
                <a:srgbClr val="464646"/>
              </a:solidFill>
            </a:endParaRPr>
          </a:p>
          <a:p>
            <a:pPr lvl="0"/>
            <a:r>
              <a:rPr lang="en-CA" dirty="0">
                <a:solidFill>
                  <a:srgbClr val="464646"/>
                </a:solidFill>
              </a:rPr>
              <a:t>Sustainable Resources Management</a:t>
            </a:r>
          </a:p>
          <a:p>
            <a:pPr lvl="0"/>
            <a:r>
              <a:rPr lang="en-CA" dirty="0">
                <a:solidFill>
                  <a:srgbClr val="464646"/>
                </a:solidFill>
              </a:rPr>
              <a:t>TRC Energy Services</a:t>
            </a:r>
          </a:p>
          <a:p>
            <a:pPr lvl="0"/>
            <a:r>
              <a:rPr lang="en-CA" dirty="0" err="1">
                <a:solidFill>
                  <a:srgbClr val="464646"/>
                </a:solidFill>
              </a:rPr>
              <a:t>Vistar</a:t>
            </a:r>
            <a:r>
              <a:rPr lang="en-CA" dirty="0">
                <a:solidFill>
                  <a:srgbClr val="464646"/>
                </a:solidFill>
              </a:rPr>
              <a:t> Energy Consulting</a:t>
            </a:r>
          </a:p>
          <a:p>
            <a:pPr lvl="0"/>
            <a:r>
              <a:rPr lang="en-CA" dirty="0">
                <a:solidFill>
                  <a:srgbClr val="464646"/>
                </a:solidFill>
              </a:rPr>
              <a:t>Window Products Management</a:t>
            </a:r>
          </a:p>
          <a:p>
            <a:pPr lvl="0"/>
            <a:endParaRPr lang="en-CA" dirty="0">
              <a:solidFill>
                <a:srgbClr val="464646"/>
              </a:solidFill>
            </a:endParaRPr>
          </a:p>
          <a:p>
            <a:pPr lvl="0"/>
            <a:endParaRPr lang="en-CA" sz="2800" dirty="0">
              <a:solidFill>
                <a:srgbClr val="464646"/>
              </a:solidFill>
              <a:latin typeface="Montserrat"/>
            </a:endParaRPr>
          </a:p>
          <a:p>
            <a:pPr>
              <a:defRPr/>
            </a:pPr>
            <a:endParaRPr lang="en-CA" sz="2000" dirty="0">
              <a:solidFill>
                <a:srgbClr val="464646"/>
              </a:solidFill>
              <a:latin typeface="Montserrat"/>
            </a:endParaRPr>
          </a:p>
          <a:p>
            <a:pPr>
              <a:defRPr/>
            </a:pPr>
            <a:endParaRPr lang="en-US" sz="2000" dirty="0">
              <a:solidFill>
                <a:srgbClr val="464646"/>
              </a:solidFill>
              <a:latin typeface="Montserrat"/>
            </a:endParaRPr>
          </a:p>
        </p:txBody>
      </p:sp>
      <p:sp>
        <p:nvSpPr>
          <p:cNvPr id="5" name="Rectangle 4">
            <a:extLst>
              <a:ext uri="{FF2B5EF4-FFF2-40B4-BE49-F238E27FC236}">
                <a16:creationId xmlns:a16="http://schemas.microsoft.com/office/drawing/2014/main" id="{2B0957A4-CD63-4FBD-A7EC-3D5FB6AEA38D}"/>
              </a:ext>
            </a:extLst>
          </p:cNvPr>
          <p:cNvSpPr/>
          <p:nvPr/>
        </p:nvSpPr>
        <p:spPr>
          <a:xfrm>
            <a:off x="3778066" y="5570184"/>
            <a:ext cx="6513676" cy="369332"/>
          </a:xfrm>
          <a:prstGeom prst="rect">
            <a:avLst/>
          </a:prstGeom>
        </p:spPr>
        <p:txBody>
          <a:bodyPr wrap="square">
            <a:spAutoFit/>
          </a:bodyPr>
          <a:lstStyle/>
          <a:p>
            <a:pPr>
              <a:defRPr/>
            </a:pPr>
            <a:r>
              <a:rPr lang="en-US" b="1" dirty="0">
                <a:solidFill>
                  <a:srgbClr val="E83E1D"/>
                </a:solidFill>
                <a:latin typeface="Montserrat"/>
              </a:rPr>
              <a:t>www.caba.org/WhitePapers</a:t>
            </a:r>
          </a:p>
        </p:txBody>
      </p:sp>
      <p:pic>
        <p:nvPicPr>
          <p:cNvPr id="7" name="Picture 6">
            <a:extLst>
              <a:ext uri="{FF2B5EF4-FFF2-40B4-BE49-F238E27FC236}">
                <a16:creationId xmlns:a16="http://schemas.microsoft.com/office/drawing/2014/main" id="{E1F01D96-BF3B-4D67-A2B2-9290CA743B11}"/>
              </a:ext>
            </a:extLst>
          </p:cNvPr>
          <p:cNvPicPr>
            <a:picLocks noChangeAspect="1"/>
          </p:cNvPicPr>
          <p:nvPr/>
        </p:nvPicPr>
        <p:blipFill>
          <a:blip r:embed="rId2"/>
          <a:stretch>
            <a:fillRect/>
          </a:stretch>
        </p:blipFill>
        <p:spPr>
          <a:xfrm>
            <a:off x="9469417" y="2773767"/>
            <a:ext cx="2143125" cy="2143125"/>
          </a:xfrm>
          <a:prstGeom prst="rect">
            <a:avLst/>
          </a:prstGeom>
        </p:spPr>
      </p:pic>
    </p:spTree>
    <p:extLst>
      <p:ext uri="{BB962C8B-B14F-4D97-AF65-F5344CB8AC3E}">
        <p14:creationId xmlns:p14="http://schemas.microsoft.com/office/powerpoint/2010/main" val="4251599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10" name="Text Placeholder 9">
            <a:extLst>
              <a:ext uri="{FF2B5EF4-FFF2-40B4-BE49-F238E27FC236}">
                <a16:creationId xmlns:a16="http://schemas.microsoft.com/office/drawing/2014/main" id="{66421E13-941D-487E-9F8E-DCFA3FE9C646}"/>
              </a:ext>
            </a:extLst>
          </p:cNvPr>
          <p:cNvSpPr>
            <a:spLocks noGrp="1"/>
          </p:cNvSpPr>
          <p:nvPr>
            <p:ph type="body" sz="quarter" idx="12"/>
          </p:nvPr>
        </p:nvSpPr>
        <p:spPr>
          <a:xfrm>
            <a:off x="839788" y="1233488"/>
            <a:ext cx="10512425" cy="1339060"/>
          </a:xfrm>
        </p:spPr>
        <p:txBody>
          <a:bodyPr>
            <a:normAutofit/>
          </a:bodyPr>
          <a:lstStyle/>
          <a:p>
            <a:pPr marL="0" indent="0">
              <a:buNone/>
            </a:pPr>
            <a:r>
              <a:rPr lang="en-US" dirty="0"/>
              <a:t>6.2 In Progress:  </a:t>
            </a:r>
          </a:p>
          <a:p>
            <a:pPr marL="0" indent="0">
              <a:buNone/>
            </a:pPr>
            <a:r>
              <a:rPr lang="en-US" dirty="0"/>
              <a:t>“Energy Metering and Power Quality Metering in North America” </a:t>
            </a:r>
          </a:p>
          <a:p>
            <a:endParaRPr lang="en-CA"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27</a:t>
            </a:fld>
            <a:endParaRPr lang="en-US"/>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162490" y="2166938"/>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endParaRPr lang="en-US" sz="6600" b="1" dirty="0">
              <a:solidFill>
                <a:srgbClr val="464646"/>
              </a:solidFill>
              <a:latin typeface="Montserrat"/>
            </a:endParaRPr>
          </a:p>
        </p:txBody>
      </p:sp>
      <p:sp>
        <p:nvSpPr>
          <p:cNvPr id="2" name="TextBox 1">
            <a:extLst>
              <a:ext uri="{FF2B5EF4-FFF2-40B4-BE49-F238E27FC236}">
                <a16:creationId xmlns:a16="http://schemas.microsoft.com/office/drawing/2014/main" id="{F49F4E2B-EEB0-4736-A001-E9CD8947E750}"/>
              </a:ext>
            </a:extLst>
          </p:cNvPr>
          <p:cNvSpPr txBox="1"/>
          <p:nvPr/>
        </p:nvSpPr>
        <p:spPr>
          <a:xfrm>
            <a:off x="838200" y="2368157"/>
            <a:ext cx="8553563" cy="5539978"/>
          </a:xfrm>
          <a:prstGeom prst="rect">
            <a:avLst/>
          </a:prstGeom>
          <a:noFill/>
        </p:spPr>
        <p:txBody>
          <a:bodyPr wrap="square" numCol="2" rtlCol="0">
            <a:spAutoFit/>
          </a:bodyPr>
          <a:lstStyle/>
          <a:p>
            <a:pPr lvl="0"/>
            <a:r>
              <a:rPr lang="en-CA" dirty="0" err="1">
                <a:solidFill>
                  <a:srgbClr val="464646"/>
                </a:solidFill>
              </a:rPr>
              <a:t>ArcoLogix</a:t>
            </a:r>
            <a:r>
              <a:rPr lang="en-CA" dirty="0">
                <a:solidFill>
                  <a:srgbClr val="464646"/>
                </a:solidFill>
              </a:rPr>
              <a:t> LLC</a:t>
            </a:r>
          </a:p>
          <a:p>
            <a:pPr lvl="0"/>
            <a:r>
              <a:rPr lang="en-CA" dirty="0">
                <a:solidFill>
                  <a:srgbClr val="464646"/>
                </a:solidFill>
              </a:rPr>
              <a:t>Asian Institute of Intelligent Buildings</a:t>
            </a:r>
          </a:p>
          <a:p>
            <a:pPr lvl="0"/>
            <a:r>
              <a:rPr lang="en-CA" dirty="0">
                <a:solidFill>
                  <a:srgbClr val="464646"/>
                </a:solidFill>
              </a:rPr>
              <a:t>Brainwave Research Corp.</a:t>
            </a:r>
          </a:p>
          <a:p>
            <a:pPr lvl="0"/>
            <a:r>
              <a:rPr lang="en-CA" dirty="0">
                <a:solidFill>
                  <a:srgbClr val="464646"/>
                </a:solidFill>
              </a:rPr>
              <a:t>CMG</a:t>
            </a:r>
          </a:p>
          <a:p>
            <a:pPr lvl="0"/>
            <a:r>
              <a:rPr lang="en-CA" dirty="0">
                <a:solidFill>
                  <a:srgbClr val="464646"/>
                </a:solidFill>
              </a:rPr>
              <a:t>Convergint Technologies</a:t>
            </a:r>
          </a:p>
          <a:p>
            <a:pPr lvl="0"/>
            <a:r>
              <a:rPr lang="en-CA" dirty="0" err="1">
                <a:solidFill>
                  <a:srgbClr val="464646"/>
                </a:solidFill>
              </a:rPr>
              <a:t>CopperTree</a:t>
            </a:r>
            <a:r>
              <a:rPr lang="en-CA" dirty="0">
                <a:solidFill>
                  <a:srgbClr val="464646"/>
                </a:solidFill>
              </a:rPr>
              <a:t> Analytics Inc.</a:t>
            </a:r>
          </a:p>
          <a:p>
            <a:pPr lvl="0"/>
            <a:r>
              <a:rPr lang="en-CA" dirty="0">
                <a:solidFill>
                  <a:srgbClr val="464646"/>
                </a:solidFill>
              </a:rPr>
              <a:t>Current, powered by GE</a:t>
            </a:r>
          </a:p>
          <a:p>
            <a:pPr lvl="0"/>
            <a:r>
              <a:rPr lang="en-CA" dirty="0">
                <a:solidFill>
                  <a:srgbClr val="464646"/>
                </a:solidFill>
              </a:rPr>
              <a:t>Cyber Power Systems, Inc.</a:t>
            </a:r>
          </a:p>
          <a:p>
            <a:pPr lvl="0"/>
            <a:r>
              <a:rPr lang="en-CA" dirty="0">
                <a:solidFill>
                  <a:srgbClr val="464646"/>
                </a:solidFill>
              </a:rPr>
              <a:t>Domotz</a:t>
            </a:r>
          </a:p>
          <a:p>
            <a:pPr lvl="0"/>
            <a:r>
              <a:rPr lang="en-CA" dirty="0" err="1">
                <a:solidFill>
                  <a:srgbClr val="464646"/>
                </a:solidFill>
              </a:rPr>
              <a:t>Enercare</a:t>
            </a:r>
            <a:r>
              <a:rPr lang="en-CA" dirty="0">
                <a:solidFill>
                  <a:srgbClr val="464646"/>
                </a:solidFill>
              </a:rPr>
              <a:t> Connections Inc.</a:t>
            </a:r>
          </a:p>
          <a:p>
            <a:pPr lvl="0"/>
            <a:r>
              <a:rPr lang="en-CA" dirty="0">
                <a:solidFill>
                  <a:srgbClr val="464646"/>
                </a:solidFill>
              </a:rPr>
              <a:t>EZ Meter Technologies</a:t>
            </a: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r>
              <a:rPr lang="en-CA" dirty="0">
                <a:solidFill>
                  <a:srgbClr val="464646"/>
                </a:solidFill>
              </a:rPr>
              <a:t>Honeywell International Inc.</a:t>
            </a:r>
          </a:p>
          <a:p>
            <a:pPr lvl="0"/>
            <a:r>
              <a:rPr lang="en-CA" dirty="0">
                <a:solidFill>
                  <a:srgbClr val="464646"/>
                </a:solidFill>
              </a:rPr>
              <a:t>Ken Wacks Associates</a:t>
            </a:r>
          </a:p>
          <a:p>
            <a:pPr lvl="0"/>
            <a:r>
              <a:rPr lang="en-CA" dirty="0">
                <a:solidFill>
                  <a:srgbClr val="464646"/>
                </a:solidFill>
              </a:rPr>
              <a:t>Public Works and Government Services Canada</a:t>
            </a:r>
          </a:p>
          <a:p>
            <a:pPr lvl="0"/>
            <a:r>
              <a:rPr lang="en-CA" dirty="0">
                <a:solidFill>
                  <a:srgbClr val="464646"/>
                </a:solidFill>
              </a:rPr>
              <a:t>Renesas Electronics America Inc.</a:t>
            </a:r>
          </a:p>
          <a:p>
            <a:pPr lvl="0"/>
            <a:r>
              <a:rPr lang="en-CA" dirty="0">
                <a:solidFill>
                  <a:srgbClr val="464646"/>
                </a:solidFill>
              </a:rPr>
              <a:t>Robert H Lane and Associates Inc.</a:t>
            </a:r>
          </a:p>
          <a:p>
            <a:pPr lvl="0"/>
            <a:r>
              <a:rPr lang="en-CA" dirty="0">
                <a:solidFill>
                  <a:srgbClr val="464646"/>
                </a:solidFill>
              </a:rPr>
              <a:t>Schneider Electric</a:t>
            </a:r>
          </a:p>
          <a:p>
            <a:pPr lvl="0"/>
            <a:r>
              <a:rPr lang="en-CA" dirty="0">
                <a:solidFill>
                  <a:srgbClr val="464646"/>
                </a:solidFill>
              </a:rPr>
              <a:t>Sustainable Resources Management</a:t>
            </a:r>
          </a:p>
          <a:p>
            <a:pPr lvl="0"/>
            <a:r>
              <a:rPr lang="en-CA" dirty="0" err="1">
                <a:solidFill>
                  <a:srgbClr val="464646"/>
                </a:solidFill>
              </a:rPr>
              <a:t>Triacta</a:t>
            </a:r>
            <a:r>
              <a:rPr lang="en-CA" dirty="0">
                <a:solidFill>
                  <a:srgbClr val="464646"/>
                </a:solidFill>
              </a:rPr>
              <a:t> Power Solutions</a:t>
            </a:r>
          </a:p>
          <a:p>
            <a:pPr lvl="0"/>
            <a:r>
              <a:rPr lang="en-CA" dirty="0" err="1">
                <a:solidFill>
                  <a:srgbClr val="464646"/>
                </a:solidFill>
              </a:rPr>
              <a:t>Zinwave</a:t>
            </a:r>
            <a:endParaRPr lang="en-CA" dirty="0">
              <a:solidFill>
                <a:srgbClr val="464646"/>
              </a:solidFill>
            </a:endParaRPr>
          </a:p>
          <a:p>
            <a:pPr lvl="0"/>
            <a:endParaRPr lang="en-CA" sz="1400" dirty="0">
              <a:solidFill>
                <a:srgbClr val="464646"/>
              </a:solidFill>
            </a:endParaRPr>
          </a:p>
          <a:p>
            <a:pPr lvl="0"/>
            <a:endParaRPr lang="en-CA" sz="2000" dirty="0">
              <a:solidFill>
                <a:srgbClr val="464646"/>
              </a:solidFill>
              <a:latin typeface="Montserrat"/>
            </a:endParaRPr>
          </a:p>
          <a:p>
            <a:pPr>
              <a:defRPr/>
            </a:pPr>
            <a:endParaRPr lang="en-CA" sz="2000" dirty="0">
              <a:solidFill>
                <a:srgbClr val="464646"/>
              </a:solidFill>
              <a:latin typeface="Montserrat"/>
            </a:endParaRPr>
          </a:p>
          <a:p>
            <a:pPr>
              <a:defRPr/>
            </a:pPr>
            <a:endParaRPr lang="en-US" sz="2000" dirty="0">
              <a:solidFill>
                <a:srgbClr val="464646"/>
              </a:solidFill>
              <a:latin typeface="Montserrat"/>
            </a:endParaRPr>
          </a:p>
        </p:txBody>
      </p:sp>
      <p:sp>
        <p:nvSpPr>
          <p:cNvPr id="5" name="Rectangle 4">
            <a:extLst>
              <a:ext uri="{FF2B5EF4-FFF2-40B4-BE49-F238E27FC236}">
                <a16:creationId xmlns:a16="http://schemas.microsoft.com/office/drawing/2014/main" id="{2B0957A4-CD63-4FBD-A7EC-3D5FB6AEA38D}"/>
              </a:ext>
            </a:extLst>
          </p:cNvPr>
          <p:cNvSpPr/>
          <p:nvPr/>
        </p:nvSpPr>
        <p:spPr>
          <a:xfrm>
            <a:off x="3778066" y="5570184"/>
            <a:ext cx="6513676" cy="369332"/>
          </a:xfrm>
          <a:prstGeom prst="rect">
            <a:avLst/>
          </a:prstGeom>
        </p:spPr>
        <p:txBody>
          <a:bodyPr wrap="square">
            <a:spAutoFit/>
          </a:bodyPr>
          <a:lstStyle/>
          <a:p>
            <a:pPr>
              <a:defRPr/>
            </a:pPr>
            <a:r>
              <a:rPr lang="en-US" b="1" dirty="0">
                <a:solidFill>
                  <a:srgbClr val="E83E1D"/>
                </a:solidFill>
                <a:latin typeface="Montserrat"/>
              </a:rPr>
              <a:t>www.caba.org/WhitePapers</a:t>
            </a:r>
          </a:p>
        </p:txBody>
      </p:sp>
      <p:pic>
        <p:nvPicPr>
          <p:cNvPr id="7" name="Picture 6">
            <a:extLst>
              <a:ext uri="{FF2B5EF4-FFF2-40B4-BE49-F238E27FC236}">
                <a16:creationId xmlns:a16="http://schemas.microsoft.com/office/drawing/2014/main" id="{E1F01D96-BF3B-4D67-A2B2-9290CA743B11}"/>
              </a:ext>
            </a:extLst>
          </p:cNvPr>
          <p:cNvPicPr>
            <a:picLocks noChangeAspect="1"/>
          </p:cNvPicPr>
          <p:nvPr/>
        </p:nvPicPr>
        <p:blipFill>
          <a:blip r:embed="rId2"/>
          <a:stretch>
            <a:fillRect/>
          </a:stretch>
        </p:blipFill>
        <p:spPr>
          <a:xfrm>
            <a:off x="9469417" y="2773767"/>
            <a:ext cx="2143125" cy="2143125"/>
          </a:xfrm>
          <a:prstGeom prst="rect">
            <a:avLst/>
          </a:prstGeom>
        </p:spPr>
      </p:pic>
    </p:spTree>
    <p:extLst>
      <p:ext uri="{BB962C8B-B14F-4D97-AF65-F5344CB8AC3E}">
        <p14:creationId xmlns:p14="http://schemas.microsoft.com/office/powerpoint/2010/main" val="1506290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10" name="Text Placeholder 9">
            <a:extLst>
              <a:ext uri="{FF2B5EF4-FFF2-40B4-BE49-F238E27FC236}">
                <a16:creationId xmlns:a16="http://schemas.microsoft.com/office/drawing/2014/main" id="{66421E13-941D-487E-9F8E-DCFA3FE9C646}"/>
              </a:ext>
            </a:extLst>
          </p:cNvPr>
          <p:cNvSpPr>
            <a:spLocks noGrp="1"/>
          </p:cNvSpPr>
          <p:nvPr>
            <p:ph type="body" sz="quarter" idx="12"/>
          </p:nvPr>
        </p:nvSpPr>
        <p:spPr>
          <a:xfrm>
            <a:off x="839788" y="1233488"/>
            <a:ext cx="10512425" cy="1339060"/>
          </a:xfrm>
        </p:spPr>
        <p:txBody>
          <a:bodyPr>
            <a:normAutofit/>
          </a:bodyPr>
          <a:lstStyle/>
          <a:p>
            <a:pPr marL="0" indent="0">
              <a:buNone/>
            </a:pPr>
            <a:r>
              <a:rPr lang="en-US" dirty="0"/>
              <a:t>6.2 In Progress:  </a:t>
            </a:r>
          </a:p>
          <a:p>
            <a:pPr marL="0" indent="0">
              <a:buNone/>
            </a:pPr>
            <a:r>
              <a:rPr lang="en-US" dirty="0"/>
              <a:t>“Automated Control Systems for Zero Emission Buildings” </a:t>
            </a:r>
          </a:p>
          <a:p>
            <a:endParaRPr lang="en-CA"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28</a:t>
            </a:fld>
            <a:endParaRPr lang="en-US"/>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162490" y="2166938"/>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endParaRPr lang="en-US" sz="6600" b="1" dirty="0">
              <a:solidFill>
                <a:srgbClr val="464646"/>
              </a:solidFill>
              <a:latin typeface="Montserrat"/>
            </a:endParaRPr>
          </a:p>
        </p:txBody>
      </p:sp>
      <p:sp>
        <p:nvSpPr>
          <p:cNvPr id="2" name="TextBox 1">
            <a:extLst>
              <a:ext uri="{FF2B5EF4-FFF2-40B4-BE49-F238E27FC236}">
                <a16:creationId xmlns:a16="http://schemas.microsoft.com/office/drawing/2014/main" id="{F49F4E2B-EEB0-4736-A001-E9CD8947E750}"/>
              </a:ext>
            </a:extLst>
          </p:cNvPr>
          <p:cNvSpPr txBox="1"/>
          <p:nvPr/>
        </p:nvSpPr>
        <p:spPr>
          <a:xfrm>
            <a:off x="838200" y="2368157"/>
            <a:ext cx="8553563" cy="892552"/>
          </a:xfrm>
          <a:prstGeom prst="rect">
            <a:avLst/>
          </a:prstGeom>
          <a:noFill/>
        </p:spPr>
        <p:txBody>
          <a:bodyPr wrap="square" numCol="2" rtlCol="0">
            <a:spAutoFit/>
          </a:bodyPr>
          <a:lstStyle/>
          <a:p>
            <a:pPr lvl="0"/>
            <a:r>
              <a:rPr lang="en-CA" sz="3200" dirty="0" err="1">
                <a:solidFill>
                  <a:srgbClr val="464646"/>
                </a:solidFill>
              </a:rPr>
              <a:t>Ecotay</a:t>
            </a:r>
            <a:r>
              <a:rPr lang="en-CA" sz="3200" dirty="0">
                <a:solidFill>
                  <a:srgbClr val="464646"/>
                </a:solidFill>
              </a:rPr>
              <a:t> Inc.</a:t>
            </a:r>
          </a:p>
          <a:p>
            <a:pPr lvl="0"/>
            <a:endParaRPr lang="en-CA" sz="2000" dirty="0">
              <a:solidFill>
                <a:srgbClr val="464646"/>
              </a:solidFill>
              <a:latin typeface="Montserrat"/>
            </a:endParaRPr>
          </a:p>
          <a:p>
            <a:pPr>
              <a:defRPr/>
            </a:pPr>
            <a:endParaRPr lang="en-CA" sz="2000" dirty="0">
              <a:solidFill>
                <a:srgbClr val="464646"/>
              </a:solidFill>
              <a:latin typeface="Montserrat"/>
            </a:endParaRPr>
          </a:p>
          <a:p>
            <a:pPr>
              <a:defRPr/>
            </a:pPr>
            <a:endParaRPr lang="en-US" sz="2000" dirty="0">
              <a:solidFill>
                <a:srgbClr val="464646"/>
              </a:solidFill>
              <a:latin typeface="Montserrat"/>
            </a:endParaRPr>
          </a:p>
        </p:txBody>
      </p:sp>
      <p:sp>
        <p:nvSpPr>
          <p:cNvPr id="5" name="Rectangle 4">
            <a:extLst>
              <a:ext uri="{FF2B5EF4-FFF2-40B4-BE49-F238E27FC236}">
                <a16:creationId xmlns:a16="http://schemas.microsoft.com/office/drawing/2014/main" id="{2B0957A4-CD63-4FBD-A7EC-3D5FB6AEA38D}"/>
              </a:ext>
            </a:extLst>
          </p:cNvPr>
          <p:cNvSpPr/>
          <p:nvPr/>
        </p:nvSpPr>
        <p:spPr>
          <a:xfrm>
            <a:off x="3778066" y="5570184"/>
            <a:ext cx="6513676" cy="369332"/>
          </a:xfrm>
          <a:prstGeom prst="rect">
            <a:avLst/>
          </a:prstGeom>
        </p:spPr>
        <p:txBody>
          <a:bodyPr wrap="square">
            <a:spAutoFit/>
          </a:bodyPr>
          <a:lstStyle/>
          <a:p>
            <a:pPr>
              <a:defRPr/>
            </a:pPr>
            <a:r>
              <a:rPr lang="en-US" b="1" dirty="0">
                <a:solidFill>
                  <a:srgbClr val="E83E1D"/>
                </a:solidFill>
                <a:latin typeface="Montserrat"/>
              </a:rPr>
              <a:t>www.caba.org/WhitePapers</a:t>
            </a:r>
          </a:p>
        </p:txBody>
      </p:sp>
      <p:pic>
        <p:nvPicPr>
          <p:cNvPr id="7" name="Picture 6">
            <a:extLst>
              <a:ext uri="{FF2B5EF4-FFF2-40B4-BE49-F238E27FC236}">
                <a16:creationId xmlns:a16="http://schemas.microsoft.com/office/drawing/2014/main" id="{E1F01D96-BF3B-4D67-A2B2-9290CA743B11}"/>
              </a:ext>
            </a:extLst>
          </p:cNvPr>
          <p:cNvPicPr>
            <a:picLocks noChangeAspect="1"/>
          </p:cNvPicPr>
          <p:nvPr/>
        </p:nvPicPr>
        <p:blipFill>
          <a:blip r:embed="rId2"/>
          <a:stretch>
            <a:fillRect/>
          </a:stretch>
        </p:blipFill>
        <p:spPr>
          <a:xfrm>
            <a:off x="9469417" y="2773767"/>
            <a:ext cx="2143125" cy="2143125"/>
          </a:xfrm>
          <a:prstGeom prst="rect">
            <a:avLst/>
          </a:prstGeom>
        </p:spPr>
      </p:pic>
    </p:spTree>
    <p:extLst>
      <p:ext uri="{BB962C8B-B14F-4D97-AF65-F5344CB8AC3E}">
        <p14:creationId xmlns:p14="http://schemas.microsoft.com/office/powerpoint/2010/main" val="13739945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10" name="Text Placeholder 9">
            <a:extLst>
              <a:ext uri="{FF2B5EF4-FFF2-40B4-BE49-F238E27FC236}">
                <a16:creationId xmlns:a16="http://schemas.microsoft.com/office/drawing/2014/main" id="{66421E13-941D-487E-9F8E-DCFA3FE9C646}"/>
              </a:ext>
            </a:extLst>
          </p:cNvPr>
          <p:cNvSpPr>
            <a:spLocks noGrp="1"/>
          </p:cNvSpPr>
          <p:nvPr>
            <p:ph type="body" sz="quarter" idx="12"/>
          </p:nvPr>
        </p:nvSpPr>
        <p:spPr>
          <a:xfrm>
            <a:off x="839788" y="1233488"/>
            <a:ext cx="10512425" cy="1339060"/>
          </a:xfrm>
        </p:spPr>
        <p:txBody>
          <a:bodyPr>
            <a:normAutofit/>
          </a:bodyPr>
          <a:lstStyle/>
          <a:p>
            <a:pPr marL="0" indent="0">
              <a:buNone/>
            </a:pPr>
            <a:r>
              <a:rPr lang="en-US" dirty="0"/>
              <a:t>6.2 In Progress:  </a:t>
            </a:r>
          </a:p>
          <a:p>
            <a:pPr marL="0" indent="0">
              <a:buNone/>
            </a:pPr>
            <a:r>
              <a:rPr lang="en-US" dirty="0"/>
              <a:t>“IOT cyber security guidelines, standards and verification systems” </a:t>
            </a:r>
          </a:p>
          <a:p>
            <a:endParaRPr lang="en-CA"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29</a:t>
            </a:fld>
            <a:endParaRPr lang="en-US"/>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162490" y="2166938"/>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endParaRPr lang="en-US" sz="6600" b="1" dirty="0">
              <a:solidFill>
                <a:srgbClr val="464646"/>
              </a:solidFill>
              <a:latin typeface="Montserrat"/>
            </a:endParaRPr>
          </a:p>
        </p:txBody>
      </p:sp>
      <p:sp>
        <p:nvSpPr>
          <p:cNvPr id="2" name="TextBox 1">
            <a:extLst>
              <a:ext uri="{FF2B5EF4-FFF2-40B4-BE49-F238E27FC236}">
                <a16:creationId xmlns:a16="http://schemas.microsoft.com/office/drawing/2014/main" id="{F49F4E2B-EEB0-4736-A001-E9CD8947E750}"/>
              </a:ext>
            </a:extLst>
          </p:cNvPr>
          <p:cNvSpPr txBox="1"/>
          <p:nvPr/>
        </p:nvSpPr>
        <p:spPr>
          <a:xfrm>
            <a:off x="838200" y="2368157"/>
            <a:ext cx="8553563" cy="6617196"/>
          </a:xfrm>
          <a:prstGeom prst="rect">
            <a:avLst/>
          </a:prstGeom>
          <a:noFill/>
        </p:spPr>
        <p:txBody>
          <a:bodyPr wrap="square" numCol="2" rtlCol="0">
            <a:spAutoFit/>
          </a:bodyPr>
          <a:lstStyle/>
          <a:p>
            <a:pPr lvl="0"/>
            <a:r>
              <a:rPr lang="en-CA" sz="1400" dirty="0" err="1">
                <a:solidFill>
                  <a:srgbClr val="464646"/>
                </a:solidFill>
              </a:rPr>
              <a:t>Agelight</a:t>
            </a:r>
            <a:r>
              <a:rPr lang="en-CA" sz="1400" dirty="0">
                <a:solidFill>
                  <a:srgbClr val="464646"/>
                </a:solidFill>
              </a:rPr>
              <a:t> Digital Trust Advisory Group</a:t>
            </a:r>
          </a:p>
          <a:p>
            <a:pPr lvl="0"/>
            <a:r>
              <a:rPr lang="en-CA" sz="1400" dirty="0">
                <a:solidFill>
                  <a:srgbClr val="464646"/>
                </a:solidFill>
              </a:rPr>
              <a:t>ARC Advisory Group</a:t>
            </a:r>
          </a:p>
          <a:p>
            <a:pPr lvl="0"/>
            <a:r>
              <a:rPr lang="en-CA" sz="1400" dirty="0" err="1">
                <a:solidFill>
                  <a:srgbClr val="464646"/>
                </a:solidFill>
              </a:rPr>
              <a:t>ArcoLogix</a:t>
            </a:r>
            <a:r>
              <a:rPr lang="en-CA" sz="1400" dirty="0">
                <a:solidFill>
                  <a:srgbClr val="464646"/>
                </a:solidFill>
              </a:rPr>
              <a:t> LLC</a:t>
            </a:r>
          </a:p>
          <a:p>
            <a:pPr lvl="0"/>
            <a:r>
              <a:rPr lang="en-CA" sz="1400" dirty="0">
                <a:solidFill>
                  <a:srgbClr val="464646"/>
                </a:solidFill>
              </a:rPr>
              <a:t>Automation Standards Compliance Institute</a:t>
            </a:r>
          </a:p>
          <a:p>
            <a:pPr lvl="0"/>
            <a:r>
              <a:rPr lang="en-CA" sz="1400" dirty="0">
                <a:solidFill>
                  <a:srgbClr val="464646"/>
                </a:solidFill>
              </a:rPr>
              <a:t>BC Hydro</a:t>
            </a:r>
          </a:p>
          <a:p>
            <a:pPr lvl="0"/>
            <a:r>
              <a:rPr lang="en-CA" sz="1400" dirty="0">
                <a:solidFill>
                  <a:srgbClr val="464646"/>
                </a:solidFill>
              </a:rPr>
              <a:t>CANASA (Canadian Security Association)</a:t>
            </a:r>
          </a:p>
          <a:p>
            <a:pPr lvl="0"/>
            <a:r>
              <a:rPr lang="en-CA" sz="1400" dirty="0">
                <a:solidFill>
                  <a:srgbClr val="464646"/>
                </a:solidFill>
              </a:rPr>
              <a:t>Compass Intelligence, LLC</a:t>
            </a:r>
          </a:p>
          <a:p>
            <a:pPr lvl="0"/>
            <a:r>
              <a:rPr lang="en-CA" sz="1400" dirty="0">
                <a:solidFill>
                  <a:srgbClr val="464646"/>
                </a:solidFill>
              </a:rPr>
              <a:t>Consultant</a:t>
            </a:r>
          </a:p>
          <a:p>
            <a:pPr lvl="0"/>
            <a:r>
              <a:rPr lang="en-CA" sz="1400" dirty="0">
                <a:solidFill>
                  <a:srgbClr val="464646"/>
                </a:solidFill>
              </a:rPr>
              <a:t>Control4</a:t>
            </a:r>
          </a:p>
          <a:p>
            <a:pPr lvl="0"/>
            <a:r>
              <a:rPr lang="en-CA" sz="1400" dirty="0" err="1">
                <a:solidFill>
                  <a:srgbClr val="464646"/>
                </a:solidFill>
              </a:rPr>
              <a:t>CopperTree</a:t>
            </a:r>
            <a:r>
              <a:rPr lang="en-CA" sz="1400" dirty="0">
                <a:solidFill>
                  <a:srgbClr val="464646"/>
                </a:solidFill>
              </a:rPr>
              <a:t> Analytics Inc.</a:t>
            </a:r>
          </a:p>
          <a:p>
            <a:pPr lvl="0"/>
            <a:r>
              <a:rPr lang="en-CA" sz="1400" dirty="0">
                <a:solidFill>
                  <a:srgbClr val="464646"/>
                </a:solidFill>
              </a:rPr>
              <a:t>CSA Group</a:t>
            </a:r>
          </a:p>
          <a:p>
            <a:pPr lvl="0"/>
            <a:r>
              <a:rPr lang="en-CA" sz="1400" dirty="0">
                <a:solidFill>
                  <a:srgbClr val="464646"/>
                </a:solidFill>
              </a:rPr>
              <a:t>Domotz</a:t>
            </a:r>
          </a:p>
          <a:p>
            <a:pPr lvl="0"/>
            <a:r>
              <a:rPr lang="en-CA" sz="1400" dirty="0" err="1">
                <a:solidFill>
                  <a:srgbClr val="464646"/>
                </a:solidFill>
              </a:rPr>
              <a:t>eMcRey</a:t>
            </a:r>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r>
              <a:rPr lang="en-CA" sz="1400" dirty="0">
                <a:solidFill>
                  <a:srgbClr val="464646"/>
                </a:solidFill>
              </a:rPr>
              <a:t>EXP</a:t>
            </a:r>
          </a:p>
          <a:p>
            <a:pPr lvl="0"/>
            <a:r>
              <a:rPr lang="en-CA" sz="1400" dirty="0">
                <a:solidFill>
                  <a:srgbClr val="464646"/>
                </a:solidFill>
              </a:rPr>
              <a:t>George Brown College</a:t>
            </a:r>
          </a:p>
          <a:p>
            <a:pPr lvl="0"/>
            <a:r>
              <a:rPr lang="en-CA" sz="1400" dirty="0">
                <a:solidFill>
                  <a:srgbClr val="464646"/>
                </a:solidFill>
              </a:rPr>
              <a:t>Honeywell International Inc.</a:t>
            </a:r>
          </a:p>
          <a:p>
            <a:pPr lvl="0"/>
            <a:r>
              <a:rPr lang="en-CA" sz="1400" dirty="0">
                <a:solidFill>
                  <a:srgbClr val="464646"/>
                </a:solidFill>
              </a:rPr>
              <a:t>Johnson Controls Inc.</a:t>
            </a:r>
          </a:p>
          <a:p>
            <a:pPr lvl="0"/>
            <a:r>
              <a:rPr lang="en-CA" sz="1400" dirty="0">
                <a:solidFill>
                  <a:srgbClr val="464646"/>
                </a:solidFill>
              </a:rPr>
              <a:t>Ken Wacks Associates</a:t>
            </a:r>
          </a:p>
          <a:p>
            <a:pPr lvl="0"/>
            <a:r>
              <a:rPr lang="en-CA" sz="1400" dirty="0" err="1">
                <a:solidFill>
                  <a:srgbClr val="464646"/>
                </a:solidFill>
              </a:rPr>
              <a:t>LonMark</a:t>
            </a:r>
            <a:r>
              <a:rPr lang="en-CA" sz="1400" dirty="0">
                <a:solidFill>
                  <a:srgbClr val="464646"/>
                </a:solidFill>
              </a:rPr>
              <a:t> International</a:t>
            </a:r>
          </a:p>
          <a:p>
            <a:pPr lvl="0"/>
            <a:r>
              <a:rPr lang="en-CA" sz="1400" dirty="0">
                <a:solidFill>
                  <a:srgbClr val="464646"/>
                </a:solidFill>
              </a:rPr>
              <a:t>National Electrical Manufacturers Association (NEMA)</a:t>
            </a:r>
          </a:p>
          <a:p>
            <a:pPr lvl="0"/>
            <a:r>
              <a:rPr lang="en-CA" sz="1400" dirty="0">
                <a:solidFill>
                  <a:srgbClr val="464646"/>
                </a:solidFill>
              </a:rPr>
              <a:t>RYCOM Corporation</a:t>
            </a:r>
          </a:p>
          <a:p>
            <a:pPr lvl="0"/>
            <a:r>
              <a:rPr lang="en-CA" sz="1400" dirty="0">
                <a:solidFill>
                  <a:srgbClr val="464646"/>
                </a:solidFill>
              </a:rPr>
              <a:t>Sustainable Resources Management Inc.</a:t>
            </a:r>
          </a:p>
          <a:p>
            <a:pPr lvl="0"/>
            <a:r>
              <a:rPr lang="en-CA" sz="1400" dirty="0" err="1">
                <a:solidFill>
                  <a:srgbClr val="464646"/>
                </a:solidFill>
              </a:rPr>
              <a:t>Syska</a:t>
            </a:r>
            <a:r>
              <a:rPr lang="en-CA" sz="1400" dirty="0">
                <a:solidFill>
                  <a:srgbClr val="464646"/>
                </a:solidFill>
              </a:rPr>
              <a:t> Hennessy Group</a:t>
            </a:r>
          </a:p>
          <a:p>
            <a:pPr lvl="0"/>
            <a:r>
              <a:rPr lang="en-CA" sz="1400" dirty="0">
                <a:solidFill>
                  <a:srgbClr val="464646"/>
                </a:solidFill>
              </a:rPr>
              <a:t>TC9, Inc</a:t>
            </a:r>
          </a:p>
          <a:p>
            <a:pPr lvl="0"/>
            <a:r>
              <a:rPr lang="en-CA" sz="1400" dirty="0">
                <a:solidFill>
                  <a:srgbClr val="464646"/>
                </a:solidFill>
              </a:rPr>
              <a:t>The </a:t>
            </a:r>
            <a:r>
              <a:rPr lang="en-CA" sz="1400" dirty="0" err="1">
                <a:solidFill>
                  <a:srgbClr val="464646"/>
                </a:solidFill>
              </a:rPr>
              <a:t>Siemon</a:t>
            </a:r>
            <a:r>
              <a:rPr lang="en-CA" sz="1400" dirty="0">
                <a:solidFill>
                  <a:srgbClr val="464646"/>
                </a:solidFill>
              </a:rPr>
              <a:t> Company</a:t>
            </a:r>
          </a:p>
          <a:p>
            <a:pPr lvl="0"/>
            <a:endParaRPr lang="en-CA" sz="1400" dirty="0">
              <a:solidFill>
                <a:srgbClr val="464646"/>
              </a:solidFill>
            </a:endParaRPr>
          </a:p>
          <a:p>
            <a:pPr lvl="0"/>
            <a:endParaRPr lang="en-CA" sz="2000" dirty="0">
              <a:solidFill>
                <a:srgbClr val="464646"/>
              </a:solidFill>
              <a:latin typeface="Montserrat"/>
            </a:endParaRPr>
          </a:p>
          <a:p>
            <a:pPr>
              <a:defRPr/>
            </a:pPr>
            <a:endParaRPr lang="en-CA" sz="2000" dirty="0">
              <a:solidFill>
                <a:srgbClr val="464646"/>
              </a:solidFill>
              <a:latin typeface="Montserrat"/>
            </a:endParaRPr>
          </a:p>
          <a:p>
            <a:pPr>
              <a:defRPr/>
            </a:pPr>
            <a:endParaRPr lang="en-US" sz="2000" dirty="0">
              <a:solidFill>
                <a:srgbClr val="464646"/>
              </a:solidFill>
              <a:latin typeface="Montserrat"/>
            </a:endParaRPr>
          </a:p>
        </p:txBody>
      </p:sp>
      <p:sp>
        <p:nvSpPr>
          <p:cNvPr id="5" name="Rectangle 4">
            <a:extLst>
              <a:ext uri="{FF2B5EF4-FFF2-40B4-BE49-F238E27FC236}">
                <a16:creationId xmlns:a16="http://schemas.microsoft.com/office/drawing/2014/main" id="{2B0957A4-CD63-4FBD-A7EC-3D5FB6AEA38D}"/>
              </a:ext>
            </a:extLst>
          </p:cNvPr>
          <p:cNvSpPr/>
          <p:nvPr/>
        </p:nvSpPr>
        <p:spPr>
          <a:xfrm>
            <a:off x="3778066" y="5570184"/>
            <a:ext cx="6513676" cy="369332"/>
          </a:xfrm>
          <a:prstGeom prst="rect">
            <a:avLst/>
          </a:prstGeom>
        </p:spPr>
        <p:txBody>
          <a:bodyPr wrap="square">
            <a:spAutoFit/>
          </a:bodyPr>
          <a:lstStyle/>
          <a:p>
            <a:pPr>
              <a:defRPr/>
            </a:pPr>
            <a:r>
              <a:rPr lang="en-US" b="1" dirty="0">
                <a:solidFill>
                  <a:srgbClr val="E83E1D"/>
                </a:solidFill>
                <a:latin typeface="Montserrat"/>
              </a:rPr>
              <a:t>www.caba.org/WhitePapers</a:t>
            </a:r>
          </a:p>
        </p:txBody>
      </p:sp>
      <p:pic>
        <p:nvPicPr>
          <p:cNvPr id="7" name="Picture 6">
            <a:extLst>
              <a:ext uri="{FF2B5EF4-FFF2-40B4-BE49-F238E27FC236}">
                <a16:creationId xmlns:a16="http://schemas.microsoft.com/office/drawing/2014/main" id="{E1F01D96-BF3B-4D67-A2B2-9290CA743B11}"/>
              </a:ext>
            </a:extLst>
          </p:cNvPr>
          <p:cNvPicPr>
            <a:picLocks noChangeAspect="1"/>
          </p:cNvPicPr>
          <p:nvPr/>
        </p:nvPicPr>
        <p:blipFill>
          <a:blip r:embed="rId2"/>
          <a:stretch>
            <a:fillRect/>
          </a:stretch>
        </p:blipFill>
        <p:spPr>
          <a:xfrm>
            <a:off x="9469417" y="2773767"/>
            <a:ext cx="2143125" cy="2143125"/>
          </a:xfrm>
          <a:prstGeom prst="rect">
            <a:avLst/>
          </a:prstGeom>
        </p:spPr>
      </p:pic>
    </p:spTree>
    <p:extLst>
      <p:ext uri="{BB962C8B-B14F-4D97-AF65-F5344CB8AC3E}">
        <p14:creationId xmlns:p14="http://schemas.microsoft.com/office/powerpoint/2010/main" val="1841048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ChangeArrowheads="1"/>
          </p:cNvSpPr>
          <p:nvPr>
            <p:ph type="title"/>
          </p:nvPr>
        </p:nvSpPr>
        <p:spPr>
          <a:xfrm>
            <a:off x="838202" y="81704"/>
            <a:ext cx="10275176" cy="524107"/>
          </a:xfrm>
        </p:spPr>
        <p:txBody>
          <a:bodyPr/>
          <a:lstStyle/>
          <a:p>
            <a:r>
              <a:rPr lang="en-US" altLang="en-US" b="1" dirty="0"/>
              <a:t>2.  Call to Order, Welcome, Introductions, About the IBC</a:t>
            </a:r>
            <a:br>
              <a:rPr lang="en-US" altLang="en-US" sz="2800" b="1" dirty="0"/>
            </a:br>
            <a:r>
              <a:rPr lang="en-US" sz="2800" dirty="0"/>
              <a:t>Trevor Nightingale (National Research Council)</a:t>
            </a:r>
            <a:br>
              <a:rPr lang="en-US" altLang="en-US" sz="2800" dirty="0"/>
            </a:br>
            <a:endParaRPr lang="en-US" altLang="en-US" sz="1800" dirty="0"/>
          </a:p>
        </p:txBody>
      </p:sp>
      <p:sp>
        <p:nvSpPr>
          <p:cNvPr id="10" name="Slide Number Placeholder 9">
            <a:extLst>
              <a:ext uri="{FF2B5EF4-FFF2-40B4-BE49-F238E27FC236}">
                <a16:creationId xmlns:a16="http://schemas.microsoft.com/office/drawing/2014/main" id="{224C967F-47BE-4373-9DB0-5AB38DAFD3D3}"/>
              </a:ext>
            </a:extLst>
          </p:cNvPr>
          <p:cNvSpPr>
            <a:spLocks noGrp="1"/>
          </p:cNvSpPr>
          <p:nvPr>
            <p:ph type="sldNum" sz="quarter" idx="11"/>
          </p:nvPr>
        </p:nvSpPr>
        <p:spPr/>
        <p:txBody>
          <a:bodyPr/>
          <a:lstStyle/>
          <a:p>
            <a:fld id="{4658F449-AC56-C64A-8488-86A10DE691DA}" type="slidenum">
              <a:rPr lang="en-US" smtClean="0"/>
              <a:pPr/>
              <a:t>3</a:t>
            </a:fld>
            <a:endParaRPr lang="en-US"/>
          </a:p>
        </p:txBody>
      </p:sp>
      <p:sp>
        <p:nvSpPr>
          <p:cNvPr id="19" name="Content Placeholder 1">
            <a:extLst>
              <a:ext uri="{FF2B5EF4-FFF2-40B4-BE49-F238E27FC236}">
                <a16:creationId xmlns:a16="http://schemas.microsoft.com/office/drawing/2014/main" id="{BFA5C62F-C11C-404A-926C-35704A67471C}"/>
              </a:ext>
            </a:extLst>
          </p:cNvPr>
          <p:cNvSpPr txBox="1">
            <a:spLocks noChangeArrowheads="1"/>
          </p:cNvSpPr>
          <p:nvPr/>
        </p:nvSpPr>
        <p:spPr>
          <a:xfrm>
            <a:off x="1833791" y="5307107"/>
            <a:ext cx="8007566" cy="88649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en-US" sz="1300" dirty="0"/>
              <a:t>The CABA Intelligent Buildings Council works to strengthen the large building automation industry through innovative technology-driven research projects.  The Council was established in 2001 by CABA to specifically review opportunities, take strategic action and monitor initiatives that relate to integrated systems and automation in the large building sector.  The Council's projects promote the next generation of intelligent building technologies and incorporates a holistic approach that optimizes building performance and savings.</a:t>
            </a:r>
          </a:p>
        </p:txBody>
      </p:sp>
      <p:sp>
        <p:nvSpPr>
          <p:cNvPr id="20" name="Rectangle 5">
            <a:extLst>
              <a:ext uri="{FF2B5EF4-FFF2-40B4-BE49-F238E27FC236}">
                <a16:creationId xmlns:a16="http://schemas.microsoft.com/office/drawing/2014/main" id="{CB4AB415-BA38-4DC5-B7FD-08E623B1191E}"/>
              </a:ext>
            </a:extLst>
          </p:cNvPr>
          <p:cNvSpPr>
            <a:spLocks noChangeArrowheads="1"/>
          </p:cNvSpPr>
          <p:nvPr/>
        </p:nvSpPr>
        <p:spPr bwMode="auto">
          <a:xfrm>
            <a:off x="1643300" y="2999124"/>
            <a:ext cx="1984301"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IBC Vice-Chair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Trevor Nightingale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Director </a:t>
            </a:r>
          </a:p>
          <a:p>
            <a:pPr eaLnBrk="1" hangingPunct="1">
              <a:lnSpc>
                <a:spcPct val="100000"/>
              </a:lnSpc>
              <a:spcBef>
                <a:spcPct val="0"/>
              </a:spcBef>
              <a:buFont typeface="Arial" pitchFamily="34" charset="0"/>
              <a:buNone/>
            </a:pPr>
            <a:r>
              <a:rPr lang="fr-FR" altLang="en-US" sz="1600" dirty="0">
                <a:solidFill>
                  <a:schemeClr val="tx1"/>
                </a:solidFill>
                <a:ea typeface="SimSun" pitchFamily="2" charset="-122"/>
                <a:cs typeface="Arial" pitchFamily="34" charset="0"/>
              </a:rPr>
              <a:t>National </a:t>
            </a:r>
            <a:r>
              <a:rPr lang="en-US" altLang="en-US" sz="1600" dirty="0">
                <a:solidFill>
                  <a:schemeClr val="tx1"/>
                </a:solidFill>
                <a:ea typeface="SimSun" pitchFamily="2" charset="-122"/>
                <a:cs typeface="Arial" pitchFamily="34" charset="0"/>
              </a:rPr>
              <a:t>Research</a:t>
            </a:r>
            <a:r>
              <a:rPr lang="fr-FR" altLang="en-US" sz="1600" dirty="0">
                <a:solidFill>
                  <a:schemeClr val="tx1"/>
                </a:solidFill>
                <a:ea typeface="SimSun" pitchFamily="2" charset="-122"/>
                <a:cs typeface="Arial" pitchFamily="34" charset="0"/>
              </a:rPr>
              <a:t> Council </a:t>
            </a:r>
            <a:endParaRPr lang="en-CA" altLang="en-US" sz="1600" dirty="0">
              <a:solidFill>
                <a:schemeClr val="tx1"/>
              </a:solidFill>
              <a:ea typeface="SimSun" pitchFamily="2" charset="-122"/>
              <a:cs typeface="Arial" pitchFamily="34" charset="0"/>
            </a:endParaRPr>
          </a:p>
        </p:txBody>
      </p:sp>
      <p:sp>
        <p:nvSpPr>
          <p:cNvPr id="21" name="Rectangle 1">
            <a:extLst>
              <a:ext uri="{FF2B5EF4-FFF2-40B4-BE49-F238E27FC236}">
                <a16:creationId xmlns:a16="http://schemas.microsoft.com/office/drawing/2014/main" id="{86E64B05-7FFF-4F93-8459-D2672A6CF94D}"/>
              </a:ext>
            </a:extLst>
          </p:cNvPr>
          <p:cNvSpPr>
            <a:spLocks noChangeArrowheads="1"/>
          </p:cNvSpPr>
          <p:nvPr/>
        </p:nvSpPr>
        <p:spPr bwMode="auto">
          <a:xfrm>
            <a:off x="7595486" y="6079012"/>
            <a:ext cx="22458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en-US" sz="1400" b="1" dirty="0">
                <a:solidFill>
                  <a:schemeClr val="tx1"/>
                </a:solidFill>
                <a:ea typeface="SimSun" pitchFamily="2" charset="-122"/>
              </a:rPr>
              <a:t>http://www.caba.org/IBC</a:t>
            </a:r>
          </a:p>
        </p:txBody>
      </p:sp>
      <p:sp>
        <p:nvSpPr>
          <p:cNvPr id="22" name="Rectangle 5">
            <a:extLst>
              <a:ext uri="{FF2B5EF4-FFF2-40B4-BE49-F238E27FC236}">
                <a16:creationId xmlns:a16="http://schemas.microsoft.com/office/drawing/2014/main" id="{452A5BAA-CC36-4C40-B236-63AD5C8B9B3A}"/>
              </a:ext>
            </a:extLst>
          </p:cNvPr>
          <p:cNvSpPr>
            <a:spLocks noChangeArrowheads="1"/>
          </p:cNvSpPr>
          <p:nvPr/>
        </p:nvSpPr>
        <p:spPr bwMode="auto">
          <a:xfrm>
            <a:off x="6154539" y="2982755"/>
            <a:ext cx="2320352"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IBC Vice-Chair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Bob Allan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Global Business Development Manager, Intelligent Buildings</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The </a:t>
            </a:r>
            <a:r>
              <a:rPr lang="en-US" altLang="en-US" sz="1600" dirty="0" err="1">
                <a:solidFill>
                  <a:schemeClr val="tx1"/>
                </a:solidFill>
                <a:ea typeface="SimSun" pitchFamily="2" charset="-122"/>
                <a:cs typeface="Arial" pitchFamily="34" charset="0"/>
              </a:rPr>
              <a:t>Siemon</a:t>
            </a:r>
            <a:r>
              <a:rPr lang="en-US" altLang="en-US" sz="1600" dirty="0">
                <a:solidFill>
                  <a:schemeClr val="tx1"/>
                </a:solidFill>
                <a:ea typeface="SimSun" pitchFamily="2" charset="-122"/>
                <a:cs typeface="Arial" pitchFamily="34" charset="0"/>
              </a:rPr>
              <a:t> Company</a:t>
            </a:r>
          </a:p>
        </p:txBody>
      </p:sp>
      <p:pic>
        <p:nvPicPr>
          <p:cNvPr id="23" name="Picture 13" descr="Trevor Nightingale">
            <a:extLst>
              <a:ext uri="{FF2B5EF4-FFF2-40B4-BE49-F238E27FC236}">
                <a16:creationId xmlns:a16="http://schemas.microsoft.com/office/drawing/2014/main" id="{A410DFAC-C732-4428-A126-6721C80B4D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3300" y="1129938"/>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Robert (Bob) Lane">
            <a:extLst>
              <a:ext uri="{FF2B5EF4-FFF2-40B4-BE49-F238E27FC236}">
                <a16:creationId xmlns:a16="http://schemas.microsoft.com/office/drawing/2014/main" id="{82AC50B6-39F0-4E8B-A52D-A216270F46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0497" y="1145435"/>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Bob Allan">
            <a:extLst>
              <a:ext uri="{FF2B5EF4-FFF2-40B4-BE49-F238E27FC236}">
                <a16:creationId xmlns:a16="http://schemas.microsoft.com/office/drawing/2014/main" id="{FABE7419-2E1C-4778-9228-B333FBC0E8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7694" y="1138177"/>
            <a:ext cx="1800225"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5">
            <a:extLst>
              <a:ext uri="{FF2B5EF4-FFF2-40B4-BE49-F238E27FC236}">
                <a16:creationId xmlns:a16="http://schemas.microsoft.com/office/drawing/2014/main" id="{E45C3CA7-DD36-4C85-A1E4-1DFEB9399EC5}"/>
              </a:ext>
            </a:extLst>
          </p:cNvPr>
          <p:cNvSpPr>
            <a:spLocks noChangeArrowheads="1"/>
          </p:cNvSpPr>
          <p:nvPr/>
        </p:nvSpPr>
        <p:spPr bwMode="auto">
          <a:xfrm>
            <a:off x="3848933" y="2982755"/>
            <a:ext cx="2217072"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en-US" sz="1600" b="1" dirty="0">
                <a:solidFill>
                  <a:schemeClr val="tx1"/>
                </a:solidFill>
                <a:ea typeface="SimSun" pitchFamily="2" charset="-122"/>
                <a:sym typeface="Arial" pitchFamily="34" charset="0"/>
              </a:rPr>
              <a:t>IBC Vice-Chair</a:t>
            </a:r>
          </a:p>
          <a:p>
            <a:pPr eaLnBrk="1" hangingPunct="1">
              <a:lnSpc>
                <a:spcPct val="100000"/>
              </a:lnSpc>
              <a:spcBef>
                <a:spcPct val="0"/>
              </a:spcBef>
              <a:buFont typeface="Arial" pitchFamily="34" charset="0"/>
              <a:buNone/>
            </a:pPr>
            <a:r>
              <a:rPr lang="en-US" altLang="en-US" sz="1600" b="1" dirty="0">
                <a:solidFill>
                  <a:schemeClr val="tx1"/>
                </a:solidFill>
                <a:ea typeface="SimSun" pitchFamily="2" charset="-122"/>
                <a:sym typeface="Arial" pitchFamily="34" charset="0"/>
              </a:rPr>
              <a:t>Robert Lane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President &amp; Managing Partner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Robert H. Lane and Associates Inc.</a:t>
            </a:r>
            <a:endParaRPr lang="en-CA" altLang="en-US" sz="1600" dirty="0">
              <a:solidFill>
                <a:schemeClr val="tx1"/>
              </a:solidFill>
              <a:ea typeface="SimSun" pitchFamily="2" charset="-122"/>
              <a:cs typeface="Arial" pitchFamily="34" charset="0"/>
            </a:endParaRPr>
          </a:p>
        </p:txBody>
      </p:sp>
      <p:pic>
        <p:nvPicPr>
          <p:cNvPr id="27" name="Picture 6" descr="Image result for the siemon company logo">
            <a:extLst>
              <a:ext uri="{FF2B5EF4-FFF2-40B4-BE49-F238E27FC236}">
                <a16:creationId xmlns:a16="http://schemas.microsoft.com/office/drawing/2014/main" id="{6DEFB0B0-F5BB-42CB-B87F-2E8230E54E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2830" y="4512033"/>
            <a:ext cx="2030539" cy="6759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Image result for NRC logo national research council of canada">
            <a:extLst>
              <a:ext uri="{FF2B5EF4-FFF2-40B4-BE49-F238E27FC236}">
                <a16:creationId xmlns:a16="http://schemas.microsoft.com/office/drawing/2014/main" id="{0A5349BB-6415-4C04-86B4-A139CA065A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235" y="4320897"/>
            <a:ext cx="1626354" cy="79691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Lane Consulting">
            <a:extLst>
              <a:ext uri="{FF2B5EF4-FFF2-40B4-BE49-F238E27FC236}">
                <a16:creationId xmlns:a16="http://schemas.microsoft.com/office/drawing/2014/main" id="{D067BE7F-0483-419F-8AC9-9F590DE30D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7467" y="4560660"/>
            <a:ext cx="1367208" cy="62730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arsha Chandrashekar">
            <a:extLst>
              <a:ext uri="{FF2B5EF4-FFF2-40B4-BE49-F238E27FC236}">
                <a16:creationId xmlns:a16="http://schemas.microsoft.com/office/drawing/2014/main" id="{A76138BD-7120-4749-8511-976C0E40E2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74891" y="1145435"/>
            <a:ext cx="1815722" cy="1815722"/>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5">
            <a:extLst>
              <a:ext uri="{FF2B5EF4-FFF2-40B4-BE49-F238E27FC236}">
                <a16:creationId xmlns:a16="http://schemas.microsoft.com/office/drawing/2014/main" id="{C17B3B83-1FEC-47EE-8A48-FE4E12599F08}"/>
              </a:ext>
            </a:extLst>
          </p:cNvPr>
          <p:cNvSpPr>
            <a:spLocks noChangeArrowheads="1"/>
          </p:cNvSpPr>
          <p:nvPr/>
        </p:nvSpPr>
        <p:spPr bwMode="auto">
          <a:xfrm>
            <a:off x="8437035" y="2967913"/>
            <a:ext cx="2676343"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IBC Vice-Chair </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Harsha Chandrashekar</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Product Approvals &amp; Regulatory Leader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Honeywell International Inc</a:t>
            </a:r>
          </a:p>
        </p:txBody>
      </p:sp>
      <p:pic>
        <p:nvPicPr>
          <p:cNvPr id="32" name="Picture 31">
            <a:extLst>
              <a:ext uri="{FF2B5EF4-FFF2-40B4-BE49-F238E27FC236}">
                <a16:creationId xmlns:a16="http://schemas.microsoft.com/office/drawing/2014/main" id="{4F10520F-234C-4948-95B5-DB2B8C38E0A7}"/>
              </a:ext>
            </a:extLst>
          </p:cNvPr>
          <p:cNvPicPr>
            <a:picLocks noChangeAspect="1"/>
          </p:cNvPicPr>
          <p:nvPr/>
        </p:nvPicPr>
        <p:blipFill rotWithShape="1">
          <a:blip r:embed="rId9"/>
          <a:srcRect l="8992" t="36439" r="10686" b="38325"/>
          <a:stretch/>
        </p:blipFill>
        <p:spPr>
          <a:xfrm>
            <a:off x="8407294" y="4636473"/>
            <a:ext cx="1950915" cy="473539"/>
          </a:xfrm>
          <a:prstGeom prst="rect">
            <a:avLst/>
          </a:prstGeom>
        </p:spPr>
      </p:pic>
    </p:spTree>
    <p:extLst>
      <p:ext uri="{BB962C8B-B14F-4D97-AF65-F5344CB8AC3E}">
        <p14:creationId xmlns:p14="http://schemas.microsoft.com/office/powerpoint/2010/main" val="3528939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71510"/>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8" name="Rectangle 7">
            <a:extLst>
              <a:ext uri="{FF2B5EF4-FFF2-40B4-BE49-F238E27FC236}">
                <a16:creationId xmlns:a16="http://schemas.microsoft.com/office/drawing/2014/main" id="{6905132D-210A-4783-BB7A-D763FAE872C9}"/>
              </a:ext>
            </a:extLst>
          </p:cNvPr>
          <p:cNvSpPr/>
          <p:nvPr/>
        </p:nvSpPr>
        <p:spPr>
          <a:xfrm>
            <a:off x="1340459" y="2468271"/>
            <a:ext cx="9029700" cy="646331"/>
          </a:xfrm>
          <a:prstGeom prst="rect">
            <a:avLst/>
          </a:prstGeom>
        </p:spPr>
        <p:txBody>
          <a:bodyPr wrap="square">
            <a:spAutoFit/>
          </a:bodyPr>
          <a:lstStyle/>
          <a:p>
            <a:pPr marL="457200" indent="-228600">
              <a:tabLst>
                <a:tab pos="514350" algn="l"/>
              </a:tabLst>
              <a:defRPr/>
            </a:pPr>
            <a:r>
              <a:rPr lang="en-US" dirty="0">
                <a:solidFill>
                  <a:srgbClr val="000000"/>
                </a:solidFill>
                <a:latin typeface="Arial" panose="020B0604020202020204" pitchFamily="34" charset="0"/>
                <a:ea typeface="Times New Roman" panose="02020603050405020304" pitchFamily="18" charset="0"/>
              </a:rPr>
              <a:t>	All proposals and previously completed IBC White Papers can be downloaded at: </a:t>
            </a:r>
            <a:endParaRPr lang="en-CA" sz="2400" dirty="0">
              <a:solidFill>
                <a:srgbClr val="E83E1D"/>
              </a:solidFill>
              <a:latin typeface="Arial" panose="020B0604020202020204" pitchFamily="34" charset="0"/>
              <a:ea typeface="Times New Roman" panose="02020603050405020304" pitchFamily="18" charset="0"/>
            </a:endParaRPr>
          </a:p>
          <a:p>
            <a:pPr marL="457200" indent="-228600">
              <a:tabLst>
                <a:tab pos="514350" algn="l"/>
              </a:tabLst>
              <a:defRPr/>
            </a:pPr>
            <a:r>
              <a:rPr lang="en-US" dirty="0">
                <a:solidFill>
                  <a:srgbClr val="000000"/>
                </a:solidFill>
                <a:latin typeface="Arial" panose="020B0604020202020204" pitchFamily="34" charset="0"/>
                <a:ea typeface="Times New Roman" panose="02020603050405020304" pitchFamily="18" charset="0"/>
              </a:rPr>
              <a:t>	</a:t>
            </a:r>
            <a:r>
              <a:rPr lang="en-US" u="sng" dirty="0">
                <a:solidFill>
                  <a:srgbClr val="0000FF"/>
                </a:solidFill>
                <a:latin typeface="Arial" panose="020B0604020202020204" pitchFamily="34" charset="0"/>
                <a:ea typeface="Times New Roman" panose="02020603050405020304" pitchFamily="18" charset="0"/>
                <a:hlinkClick r:id="rId2"/>
              </a:rPr>
              <a:t>www.caba.org/WhitePapers</a:t>
            </a:r>
            <a:endParaRPr lang="en-CA" sz="2400" dirty="0">
              <a:solidFill>
                <a:srgbClr val="E83E1D"/>
              </a:solidFill>
              <a:latin typeface="Arial" panose="020B0604020202020204" pitchFamily="34" charset="0"/>
              <a:ea typeface="Times New Roman" panose="02020603050405020304" pitchFamily="18" charset="0"/>
            </a:endParaRPr>
          </a:p>
        </p:txBody>
      </p:sp>
      <p:pic>
        <p:nvPicPr>
          <p:cNvPr id="8194" name="Picture 2" descr="http://www.caba.org/images/CABA-RP-XL.png">
            <a:extLst>
              <a:ext uri="{FF2B5EF4-FFF2-40B4-BE49-F238E27FC236}">
                <a16:creationId xmlns:a16="http://schemas.microsoft.com/office/drawing/2014/main" id="{B76E08E8-2C79-46C5-A559-5E3C36DB1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8315" y="3845507"/>
            <a:ext cx="4286250" cy="13335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A9A0781-BFB3-4827-8F74-2629FB5CF485}"/>
              </a:ext>
            </a:extLst>
          </p:cNvPr>
          <p:cNvSpPr>
            <a:spLocks noGrp="1"/>
          </p:cNvSpPr>
          <p:nvPr>
            <p:ph type="sldNum" sz="quarter" idx="11"/>
          </p:nvPr>
        </p:nvSpPr>
        <p:spPr/>
        <p:txBody>
          <a:bodyPr/>
          <a:lstStyle/>
          <a:p>
            <a:fld id="{4658F449-AC56-C64A-8488-86A10DE691DA}" type="slidenum">
              <a:rPr lang="en-US" smtClean="0"/>
              <a:pPr/>
              <a:t>30</a:t>
            </a:fld>
            <a:endParaRPr lang="en-US"/>
          </a:p>
        </p:txBody>
      </p:sp>
      <p:pic>
        <p:nvPicPr>
          <p:cNvPr id="7" name="Picture Placeholder 5" descr="Study Island Benchmarks &amp; Predictive Validity - With our latest research, we've found promising results regarding the predictive validity of Study … | Pinteres…">
            <a:extLst>
              <a:ext uri="{FF2B5EF4-FFF2-40B4-BE49-F238E27FC236}">
                <a16:creationId xmlns:a16="http://schemas.microsoft.com/office/drawing/2014/main" id="{9137AAE6-2CDA-44CD-95E8-05B73E341D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336351" y="3669551"/>
            <a:ext cx="1876937" cy="1685413"/>
          </a:xfrm>
          <a:prstGeom prst="rect">
            <a:avLst/>
          </a:prstGeom>
        </p:spPr>
      </p:pic>
    </p:spTree>
    <p:extLst>
      <p:ext uri="{BB962C8B-B14F-4D97-AF65-F5344CB8AC3E}">
        <p14:creationId xmlns:p14="http://schemas.microsoft.com/office/powerpoint/2010/main" val="8093568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BFE9017E-366C-4EC1-AE84-A37DCE3A088E}"/>
              </a:ext>
            </a:extLst>
          </p:cNvPr>
          <p:cNvSpPr>
            <a:spLocks noGrp="1"/>
          </p:cNvSpPr>
          <p:nvPr>
            <p:ph type="title"/>
          </p:nvPr>
        </p:nvSpPr>
        <p:spPr>
          <a:xfrm>
            <a:off x="838200" y="41865"/>
            <a:ext cx="6873240" cy="447675"/>
          </a:xfrm>
        </p:spPr>
        <p:txBody>
          <a:bodyPr/>
          <a:lstStyle/>
          <a:p>
            <a:r>
              <a:rPr lang="en-US" b="1" dirty="0"/>
              <a:t>7.  New Business</a:t>
            </a:r>
            <a:br>
              <a:rPr lang="en-US" dirty="0"/>
            </a:br>
            <a:r>
              <a:rPr lang="en-US" sz="2800" dirty="0"/>
              <a:t>Andrew Glennie (CABA)</a:t>
            </a:r>
            <a:endParaRPr lang="en-US" dirty="0"/>
          </a:p>
        </p:txBody>
      </p:sp>
      <p:sp>
        <p:nvSpPr>
          <p:cNvPr id="7" name="Content Placeholder 6"/>
          <p:cNvSpPr>
            <a:spLocks noGrp="1"/>
          </p:cNvSpPr>
          <p:nvPr>
            <p:ph sz="half" idx="1"/>
          </p:nvPr>
        </p:nvSpPr>
        <p:spPr>
          <a:xfrm>
            <a:off x="839787" y="2361396"/>
            <a:ext cx="3695267" cy="753465"/>
          </a:xfrm>
        </p:spPr>
        <p:txBody>
          <a:bodyPr>
            <a:normAutofit fontScale="25000" lnSpcReduction="20000"/>
          </a:bodyPr>
          <a:lstStyle/>
          <a:p>
            <a:pPr marL="0" indent="0">
              <a:buNone/>
            </a:pPr>
            <a:r>
              <a:rPr lang="en-US" sz="11200" b="1" dirty="0">
                <a:solidFill>
                  <a:srgbClr val="333333"/>
                </a:solidFill>
              </a:rPr>
              <a:t>CABA</a:t>
            </a:r>
            <a:r>
              <a:rPr lang="en-CA" sz="11200" b="1" dirty="0">
                <a:solidFill>
                  <a:srgbClr val="333333"/>
                </a:solidFill>
              </a:rPr>
              <a:t> Affinity Program</a:t>
            </a:r>
          </a:p>
          <a:p>
            <a:pPr marL="0" indent="0">
              <a:buNone/>
            </a:pPr>
            <a:endParaRPr lang="en-US" dirty="0"/>
          </a:p>
          <a:p>
            <a:pPr marL="0" indent="0">
              <a:buNone/>
            </a:pPr>
            <a:r>
              <a:rPr lang="en-US" dirty="0"/>
              <a:t> </a:t>
            </a:r>
          </a:p>
          <a:p>
            <a:endParaRPr lang="en-US" dirty="0"/>
          </a:p>
        </p:txBody>
      </p:sp>
      <p:sp>
        <p:nvSpPr>
          <p:cNvPr id="3" name="Text Placeholder 2">
            <a:extLst>
              <a:ext uri="{FF2B5EF4-FFF2-40B4-BE49-F238E27FC236}">
                <a16:creationId xmlns:a16="http://schemas.microsoft.com/office/drawing/2014/main" id="{35AB8DD6-025D-4050-9ED8-96415D9D96D4}"/>
              </a:ext>
            </a:extLst>
          </p:cNvPr>
          <p:cNvSpPr>
            <a:spLocks noGrp="1"/>
          </p:cNvSpPr>
          <p:nvPr>
            <p:ph type="body" sz="quarter" idx="12"/>
          </p:nvPr>
        </p:nvSpPr>
        <p:spPr/>
        <p:txBody>
          <a:bodyPr>
            <a:normAutofit/>
          </a:bodyPr>
          <a:lstStyle/>
          <a:p>
            <a:pPr marL="0" indent="0">
              <a:buNone/>
            </a:pPr>
            <a:r>
              <a:rPr lang="en-US" dirty="0"/>
              <a:t>7.1  Featured CABA Member Benefit </a:t>
            </a:r>
            <a:endParaRPr lang="en-CA" dirty="0"/>
          </a:p>
        </p:txBody>
      </p:sp>
      <p:sp>
        <p:nvSpPr>
          <p:cNvPr id="2" name="Slide Number Placeholder 1">
            <a:extLst>
              <a:ext uri="{FF2B5EF4-FFF2-40B4-BE49-F238E27FC236}">
                <a16:creationId xmlns:a16="http://schemas.microsoft.com/office/drawing/2014/main" id="{16739DD0-91E5-446E-B2C6-913CF952A1A2}"/>
              </a:ext>
            </a:extLst>
          </p:cNvPr>
          <p:cNvSpPr>
            <a:spLocks noGrp="1"/>
          </p:cNvSpPr>
          <p:nvPr>
            <p:ph type="sldNum" sz="quarter" idx="14"/>
          </p:nvPr>
        </p:nvSpPr>
        <p:spPr/>
        <p:txBody>
          <a:bodyPr/>
          <a:lstStyle/>
          <a:p>
            <a:fld id="{4658F449-AC56-C64A-8488-86A10DE691DA}" type="slidenum">
              <a:rPr lang="en-US" smtClean="0"/>
              <a:pPr/>
              <a:t>31</a:t>
            </a:fld>
            <a:endParaRPr lang="en-US"/>
          </a:p>
        </p:txBody>
      </p:sp>
      <p:sp>
        <p:nvSpPr>
          <p:cNvPr id="4" name="Rectangle 3">
            <a:extLst>
              <a:ext uri="{FF2B5EF4-FFF2-40B4-BE49-F238E27FC236}">
                <a16:creationId xmlns:a16="http://schemas.microsoft.com/office/drawing/2014/main" id="{1EB2685E-0AD7-40F6-AD3B-6C73773B9AFD}"/>
              </a:ext>
            </a:extLst>
          </p:cNvPr>
          <p:cNvSpPr/>
          <p:nvPr/>
        </p:nvSpPr>
        <p:spPr>
          <a:xfrm>
            <a:off x="833388" y="3670077"/>
            <a:ext cx="5806240" cy="1754326"/>
          </a:xfrm>
          <a:prstGeom prst="rect">
            <a:avLst/>
          </a:prstGeom>
        </p:spPr>
        <p:txBody>
          <a:bodyPr wrap="square">
            <a:spAutoFit/>
          </a:bodyPr>
          <a:lstStyle/>
          <a:p>
            <a:r>
              <a:rPr lang="en-US" dirty="0">
                <a:solidFill>
                  <a:srgbClr val="333333"/>
                </a:solidFill>
              </a:rPr>
              <a:t>The CABA Affinity Program allows CABA member research firms to offer discounts to CABA members.  Participating CABA member research firms provide CABA members with a promotional code for a set percent discount off their research.  CABA has a wide range of research firms as members.</a:t>
            </a:r>
            <a:endParaRPr lang="en-CA" dirty="0"/>
          </a:p>
        </p:txBody>
      </p:sp>
      <p:sp>
        <p:nvSpPr>
          <p:cNvPr id="5" name="Rectangle 4">
            <a:extLst>
              <a:ext uri="{FF2B5EF4-FFF2-40B4-BE49-F238E27FC236}">
                <a16:creationId xmlns:a16="http://schemas.microsoft.com/office/drawing/2014/main" id="{AD6928F1-D3C5-493E-A576-4A70538A0C43}"/>
              </a:ext>
            </a:extLst>
          </p:cNvPr>
          <p:cNvSpPr/>
          <p:nvPr/>
        </p:nvSpPr>
        <p:spPr>
          <a:xfrm>
            <a:off x="1888526" y="5435425"/>
            <a:ext cx="2386294" cy="369332"/>
          </a:xfrm>
          <a:prstGeom prst="rect">
            <a:avLst/>
          </a:prstGeom>
        </p:spPr>
        <p:txBody>
          <a:bodyPr wrap="none">
            <a:spAutoFit/>
          </a:bodyPr>
          <a:lstStyle/>
          <a:p>
            <a:r>
              <a:rPr lang="en-US" u="sng" dirty="0">
                <a:solidFill>
                  <a:srgbClr val="0000FF"/>
                </a:solidFill>
                <a:latin typeface="Arial" panose="020B0604020202020204" pitchFamily="34" charset="0"/>
              </a:rPr>
              <a:t>www.caba.org/Affinity</a:t>
            </a:r>
            <a:endParaRPr lang="en-CA" u="sng" dirty="0">
              <a:solidFill>
                <a:srgbClr val="0000FF"/>
              </a:solidFill>
              <a:latin typeface="Arial" panose="020B0604020202020204" pitchFamily="34" charset="0"/>
            </a:endParaRPr>
          </a:p>
        </p:txBody>
      </p:sp>
      <p:pic>
        <p:nvPicPr>
          <p:cNvPr id="9" name="Picture Placeholder 5" descr="CABA Affinity Program">
            <a:extLst>
              <a:ext uri="{FF2B5EF4-FFF2-40B4-BE49-F238E27FC236}">
                <a16:creationId xmlns:a16="http://schemas.microsoft.com/office/drawing/2014/main" id="{D09C9BE3-8749-42D8-B043-74C1838297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096059" y="1327445"/>
            <a:ext cx="3472872" cy="4817608"/>
          </a:xfrm>
          <a:prstGeom prst="rect">
            <a:avLst/>
          </a:prstGeom>
          <a:effectLst>
            <a:glow rad="279400">
              <a:srgbClr val="E83E1D">
                <a:alpha val="26000"/>
              </a:srgbClr>
            </a:glow>
          </a:effectLst>
        </p:spPr>
      </p:pic>
    </p:spTree>
    <p:extLst>
      <p:ext uri="{BB962C8B-B14F-4D97-AF65-F5344CB8AC3E}">
        <p14:creationId xmlns:p14="http://schemas.microsoft.com/office/powerpoint/2010/main" val="2299271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7.  New Business</a:t>
            </a:r>
            <a:br>
              <a:rPr lang="en-US" dirty="0"/>
            </a:br>
            <a:r>
              <a:rPr lang="en-US" sz="2800" dirty="0"/>
              <a:t>Trevor Nightingale (National Research Council)</a:t>
            </a:r>
          </a:p>
        </p:txBody>
      </p:sp>
      <p:sp>
        <p:nvSpPr>
          <p:cNvPr id="3" name="Text Placeholder 2">
            <a:extLst>
              <a:ext uri="{FF2B5EF4-FFF2-40B4-BE49-F238E27FC236}">
                <a16:creationId xmlns:a16="http://schemas.microsoft.com/office/drawing/2014/main" id="{49BBA79F-5F7E-4DC1-BE4A-E43D184D8E06}"/>
              </a:ext>
            </a:extLst>
          </p:cNvPr>
          <p:cNvSpPr>
            <a:spLocks noGrp="1"/>
          </p:cNvSpPr>
          <p:nvPr>
            <p:ph type="body" sz="quarter" idx="12"/>
          </p:nvPr>
        </p:nvSpPr>
        <p:spPr/>
        <p:txBody>
          <a:bodyPr/>
          <a:lstStyle/>
          <a:p>
            <a:pPr marL="0" indent="0">
              <a:buNone/>
            </a:pPr>
            <a:r>
              <a:rPr lang="en-US" dirty="0"/>
              <a:t>7.2  Other new IBC business? </a:t>
            </a:r>
          </a:p>
          <a:p>
            <a:endParaRPr lang="en-CA" dirty="0"/>
          </a:p>
        </p:txBody>
      </p:sp>
      <p:sp>
        <p:nvSpPr>
          <p:cNvPr id="2" name="Slide Number Placeholder 1">
            <a:extLst>
              <a:ext uri="{FF2B5EF4-FFF2-40B4-BE49-F238E27FC236}">
                <a16:creationId xmlns:a16="http://schemas.microsoft.com/office/drawing/2014/main" id="{DA68B010-FF9B-49AB-B01C-00EBC2262BB9}"/>
              </a:ext>
            </a:extLst>
          </p:cNvPr>
          <p:cNvSpPr>
            <a:spLocks noGrp="1"/>
          </p:cNvSpPr>
          <p:nvPr>
            <p:ph type="sldNum" sz="quarter" idx="14"/>
          </p:nvPr>
        </p:nvSpPr>
        <p:spPr/>
        <p:txBody>
          <a:bodyPr/>
          <a:lstStyle/>
          <a:p>
            <a:fld id="{4658F449-AC56-C64A-8488-86A10DE691DA}" type="slidenum">
              <a:rPr lang="en-US" smtClean="0"/>
              <a:pPr/>
              <a:t>32</a:t>
            </a:fld>
            <a:endParaRPr lang="en-US"/>
          </a:p>
        </p:txBody>
      </p:sp>
      <p:pic>
        <p:nvPicPr>
          <p:cNvPr id="6146" name="Picture 2" descr="Image result for new business">
            <a:extLst>
              <a:ext uri="{FF2B5EF4-FFF2-40B4-BE49-F238E27FC236}">
                <a16:creationId xmlns:a16="http://schemas.microsoft.com/office/drawing/2014/main" id="{AA0F176B-3F4F-46BE-8F36-95D5A55AED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4038" y="2400146"/>
            <a:ext cx="5334000" cy="3714750"/>
          </a:xfrm>
          <a:prstGeom prst="rect">
            <a:avLst/>
          </a:prstGeom>
          <a:effectLst>
            <a:glow rad="279400">
              <a:srgbClr val="E83E1D">
                <a:alpha val="26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635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41865"/>
            <a:ext cx="6873240" cy="447675"/>
          </a:xfrm>
        </p:spPr>
        <p:txBody>
          <a:bodyPr/>
          <a:lstStyle/>
          <a:p>
            <a:r>
              <a:rPr lang="en-US" b="1" dirty="0"/>
              <a:t>8.  Announcements</a:t>
            </a:r>
            <a:r>
              <a:rPr lang="en-US" dirty="0"/>
              <a:t> </a:t>
            </a:r>
            <a:br>
              <a:rPr lang="en-US" dirty="0"/>
            </a:br>
            <a:r>
              <a:rPr lang="en-CA" sz="2800" dirty="0"/>
              <a:t>Ron Zimmer (CABA)</a:t>
            </a:r>
            <a:endParaRPr lang="en-US" dirty="0"/>
          </a:p>
        </p:txBody>
      </p:sp>
      <p:sp>
        <p:nvSpPr>
          <p:cNvPr id="6" name="Content Placeholder 5"/>
          <p:cNvSpPr>
            <a:spLocks noGrp="1"/>
          </p:cNvSpPr>
          <p:nvPr>
            <p:ph sz="half" idx="1"/>
          </p:nvPr>
        </p:nvSpPr>
        <p:spPr>
          <a:xfrm>
            <a:off x="839788" y="1684133"/>
            <a:ext cx="10514013" cy="1529929"/>
          </a:xfrm>
        </p:spPr>
        <p:txBody>
          <a:bodyPr>
            <a:normAutofit/>
          </a:bodyPr>
          <a:lstStyle/>
          <a:p>
            <a:pPr marL="0" indent="0">
              <a:buNone/>
            </a:pPr>
            <a:r>
              <a:rPr lang="en-US" b="1" dirty="0" err="1"/>
              <a:t>IBcon</a:t>
            </a:r>
            <a:r>
              <a:rPr lang="en-US" b="1" dirty="0"/>
              <a:t> 2018 – </a:t>
            </a:r>
            <a:r>
              <a:rPr lang="en-US" b="1" dirty="0" err="1"/>
              <a:t>Realcomm</a:t>
            </a:r>
            <a:r>
              <a:rPr lang="en-US" dirty="0"/>
              <a:t>, June 6-7, Las Vegas, NV</a:t>
            </a:r>
          </a:p>
          <a:p>
            <a:pPr marL="0" indent="0">
              <a:buNone/>
            </a:pPr>
            <a:r>
              <a:rPr lang="en-US" b="1" dirty="0" err="1"/>
              <a:t>InfoComm</a:t>
            </a:r>
            <a:r>
              <a:rPr lang="en-US" b="1" dirty="0"/>
              <a:t> 2018</a:t>
            </a:r>
            <a:r>
              <a:rPr lang="en-US" dirty="0"/>
              <a:t>, June 6-8, Las Vegas, NV</a:t>
            </a:r>
          </a:p>
          <a:p>
            <a:pPr marL="0" indent="0">
              <a:buNone/>
            </a:pPr>
            <a:r>
              <a:rPr lang="en-US" b="1" dirty="0"/>
              <a:t>BICSI Fall Conference &amp; Exhibition</a:t>
            </a:r>
            <a:r>
              <a:rPr lang="en-US" dirty="0"/>
              <a:t>, Sept 29 – Oct 3, Las Vegas, NV</a:t>
            </a:r>
          </a:p>
          <a:p>
            <a:pPr marL="0" indent="0">
              <a:buNone/>
            </a:pPr>
            <a:endParaRPr lang="en-US" dirty="0"/>
          </a:p>
          <a:p>
            <a:pPr marL="0" indent="0">
              <a:buNone/>
            </a:pPr>
            <a:endParaRPr lang="en-CA" dirty="0"/>
          </a:p>
          <a:p>
            <a:pPr marL="0" indent="0">
              <a:buNone/>
            </a:pPr>
            <a:endParaRPr lang="en-US" dirty="0"/>
          </a:p>
          <a:p>
            <a:pPr marL="0" indent="0">
              <a:buNone/>
            </a:pPr>
            <a:endParaRPr lang="en-US" dirty="0"/>
          </a:p>
        </p:txBody>
      </p:sp>
      <p:sp>
        <p:nvSpPr>
          <p:cNvPr id="3" name="Text Placeholder 2">
            <a:extLst>
              <a:ext uri="{FF2B5EF4-FFF2-40B4-BE49-F238E27FC236}">
                <a16:creationId xmlns:a16="http://schemas.microsoft.com/office/drawing/2014/main" id="{ACEC5451-9406-4526-AF43-961EB8CEE019}"/>
              </a:ext>
            </a:extLst>
          </p:cNvPr>
          <p:cNvSpPr>
            <a:spLocks noGrp="1"/>
          </p:cNvSpPr>
          <p:nvPr>
            <p:ph type="body" sz="quarter" idx="12"/>
          </p:nvPr>
        </p:nvSpPr>
        <p:spPr/>
        <p:txBody>
          <a:bodyPr/>
          <a:lstStyle/>
          <a:p>
            <a:pPr marL="0" indent="0">
              <a:buNone/>
            </a:pPr>
            <a:r>
              <a:rPr lang="en-CA" dirty="0"/>
              <a:t>8.1  Past Event Overview: </a:t>
            </a:r>
          </a:p>
          <a:p>
            <a:endParaRPr lang="en-CA" dirty="0"/>
          </a:p>
        </p:txBody>
      </p:sp>
      <p:sp>
        <p:nvSpPr>
          <p:cNvPr id="2" name="Slide Number Placeholder 1">
            <a:extLst>
              <a:ext uri="{FF2B5EF4-FFF2-40B4-BE49-F238E27FC236}">
                <a16:creationId xmlns:a16="http://schemas.microsoft.com/office/drawing/2014/main" id="{832F9DC7-049F-4601-BFF6-243325202191}"/>
              </a:ext>
            </a:extLst>
          </p:cNvPr>
          <p:cNvSpPr>
            <a:spLocks noGrp="1"/>
          </p:cNvSpPr>
          <p:nvPr>
            <p:ph type="sldNum" sz="quarter" idx="14"/>
          </p:nvPr>
        </p:nvSpPr>
        <p:spPr/>
        <p:txBody>
          <a:bodyPr/>
          <a:lstStyle/>
          <a:p>
            <a:fld id="{4658F449-AC56-C64A-8488-86A10DE691DA}" type="slidenum">
              <a:rPr lang="en-US" smtClean="0"/>
              <a:pPr/>
              <a:t>33</a:t>
            </a:fld>
            <a:endParaRPr lang="en-US" dirty="0"/>
          </a:p>
        </p:txBody>
      </p:sp>
      <p:pic>
        <p:nvPicPr>
          <p:cNvPr id="8" name="Picture 2" descr="Image result for trade show vector">
            <a:extLst>
              <a:ext uri="{FF2B5EF4-FFF2-40B4-BE49-F238E27FC236}">
                <a16:creationId xmlns:a16="http://schemas.microsoft.com/office/drawing/2014/main" id="{ECBE8FD8-DCC1-4423-810B-0477ED806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2218" y="1039521"/>
            <a:ext cx="2101809" cy="1641609"/>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5">
            <a:extLst>
              <a:ext uri="{FF2B5EF4-FFF2-40B4-BE49-F238E27FC236}">
                <a16:creationId xmlns:a16="http://schemas.microsoft.com/office/drawing/2014/main" id="{E4FF4F6B-CF5E-4B52-869E-58828F71DC9F}"/>
              </a:ext>
            </a:extLst>
          </p:cNvPr>
          <p:cNvSpPr txBox="1">
            <a:spLocks/>
          </p:cNvSpPr>
          <p:nvPr/>
        </p:nvSpPr>
        <p:spPr>
          <a:xfrm>
            <a:off x="833388" y="3941762"/>
            <a:ext cx="10718252" cy="167447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CA" b="1" dirty="0"/>
              <a:t>Greenbuild International Conference &amp; Expo</a:t>
            </a:r>
            <a:r>
              <a:rPr lang="en-CA" dirty="0"/>
              <a:t>, Nov 14-16, Boston, MA</a:t>
            </a:r>
          </a:p>
          <a:p>
            <a:pPr marL="0" indent="0">
              <a:buNone/>
            </a:pPr>
            <a:r>
              <a:rPr lang="en-CA" b="1" dirty="0"/>
              <a:t>AHR EXPO HVACR Trade Show</a:t>
            </a:r>
            <a:r>
              <a:rPr lang="en-CA" dirty="0"/>
              <a:t>, Jan 14 – 16, Chicago, IL</a:t>
            </a:r>
          </a:p>
          <a:p>
            <a:pPr marL="0" indent="0">
              <a:buNone/>
            </a:pPr>
            <a:r>
              <a:rPr lang="en-CA" b="1" dirty="0" err="1"/>
              <a:t>DistribuTECH</a:t>
            </a:r>
            <a:r>
              <a:rPr lang="en-CA" dirty="0"/>
              <a:t>, Feb 5 – 7, San Antonio, TX</a:t>
            </a:r>
          </a:p>
          <a:p>
            <a:pPr marL="0" indent="0">
              <a:buNone/>
            </a:pPr>
            <a:r>
              <a:rPr lang="en-CA" b="1" dirty="0"/>
              <a:t>CABA Smart Building Summit</a:t>
            </a:r>
            <a:r>
              <a:rPr lang="en-CA" dirty="0"/>
              <a:t>, June, Palm Beach, FL</a:t>
            </a:r>
          </a:p>
          <a:p>
            <a:pPr marL="0" indent="0">
              <a:buNone/>
            </a:pPr>
            <a:endParaRPr lang="en-CA" dirty="0"/>
          </a:p>
          <a:p>
            <a:pPr marL="0" indent="0">
              <a:buNone/>
            </a:pPr>
            <a:endParaRPr lang="en-CA" dirty="0"/>
          </a:p>
          <a:p>
            <a:pPr marL="0" indent="0">
              <a:buNone/>
            </a:pPr>
            <a:endParaRPr lang="en-CA" dirty="0"/>
          </a:p>
          <a:p>
            <a:pPr marL="0" indent="0">
              <a:buNone/>
            </a:pPr>
            <a:endParaRPr lang="en-US" dirty="0"/>
          </a:p>
          <a:p>
            <a:endParaRPr lang="en-US" dirty="0"/>
          </a:p>
        </p:txBody>
      </p:sp>
      <p:sp>
        <p:nvSpPr>
          <p:cNvPr id="9" name="Text Placeholder 2">
            <a:extLst>
              <a:ext uri="{FF2B5EF4-FFF2-40B4-BE49-F238E27FC236}">
                <a16:creationId xmlns:a16="http://schemas.microsoft.com/office/drawing/2014/main" id="{F911A6FB-9F62-41E1-BB52-9671F6A8BE0C}"/>
              </a:ext>
            </a:extLst>
          </p:cNvPr>
          <p:cNvSpPr txBox="1">
            <a:spLocks/>
          </p:cNvSpPr>
          <p:nvPr/>
        </p:nvSpPr>
        <p:spPr>
          <a:xfrm>
            <a:off x="833388" y="3429000"/>
            <a:ext cx="10512425" cy="512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1"/>
                </a:solidFill>
                <a:latin typeface="Montserrat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CA" dirty="0"/>
              <a:t>8.2  Upcoming events: </a:t>
            </a:r>
          </a:p>
          <a:p>
            <a:pPr lvl="1"/>
            <a:endParaRPr lang="en-CA" dirty="0"/>
          </a:p>
        </p:txBody>
      </p:sp>
    </p:spTree>
    <p:extLst>
      <p:ext uri="{BB962C8B-B14F-4D97-AF65-F5344CB8AC3E}">
        <p14:creationId xmlns:p14="http://schemas.microsoft.com/office/powerpoint/2010/main" val="31791972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29996" y="3292897"/>
            <a:ext cx="9332006" cy="3154710"/>
          </a:xfrm>
          <a:prstGeom prst="rect">
            <a:avLst/>
          </a:prstGeom>
        </p:spPr>
        <p:txBody>
          <a:bodyPr wrap="square">
            <a:spAutoFit/>
          </a:bodyPr>
          <a:lstStyle/>
          <a:p>
            <a:pPr algn="ctr"/>
            <a:r>
              <a:rPr lang="en-US" altLang="en-US" sz="3200" b="1" dirty="0">
                <a:latin typeface="Calibri" pitchFamily="34" charset="0"/>
              </a:rPr>
              <a:t>Continental Automated Buildings Association (CABA)</a:t>
            </a:r>
            <a:br>
              <a:rPr lang="en-US" altLang="en-US" sz="2400" b="1" dirty="0">
                <a:latin typeface="Calibri" pitchFamily="34" charset="0"/>
              </a:rPr>
            </a:br>
            <a:r>
              <a:rPr lang="en-US" altLang="en-US" sz="2400" b="1" dirty="0">
                <a:latin typeface="Calibri" pitchFamily="34" charset="0"/>
              </a:rPr>
              <a:t>caba@caba.org</a:t>
            </a:r>
            <a:br>
              <a:rPr lang="en-US" altLang="en-US" sz="2400" b="1" dirty="0">
                <a:latin typeface="Calibri" pitchFamily="34" charset="0"/>
              </a:rPr>
            </a:br>
            <a:r>
              <a:rPr lang="en-US" altLang="en-US" sz="2400" b="1" dirty="0">
                <a:latin typeface="Calibri" pitchFamily="34" charset="0"/>
              </a:rPr>
              <a:t>www.CABA.org</a:t>
            </a:r>
          </a:p>
          <a:p>
            <a:pPr algn="ctr"/>
            <a:r>
              <a:rPr lang="en-US" altLang="en-US" sz="2400" b="1" dirty="0">
                <a:latin typeface="Calibri" pitchFamily="34" charset="0"/>
                <a:hlinkClick r:id="rId2"/>
              </a:rPr>
              <a:t>www.caba.org/ibc</a:t>
            </a:r>
            <a:endParaRPr lang="en-US" altLang="en-US" sz="2400" b="1" dirty="0">
              <a:latin typeface="Calibri" pitchFamily="34" charset="0"/>
            </a:endParaRPr>
          </a:p>
          <a:p>
            <a:pPr algn="ctr"/>
            <a:endParaRPr lang="en-US" altLang="en-US" sz="2400" b="1" dirty="0">
              <a:latin typeface="Calibri" pitchFamily="34" charset="0"/>
            </a:endParaRPr>
          </a:p>
          <a:p>
            <a:pPr algn="ctr"/>
            <a:endParaRPr lang="en-US" altLang="en-US" sz="2400" b="1" dirty="0">
              <a:latin typeface="Calibri" pitchFamily="34" charset="0"/>
            </a:endParaRPr>
          </a:p>
          <a:p>
            <a:pPr algn="ctr">
              <a:spcBef>
                <a:spcPts val="1800"/>
              </a:spcBef>
            </a:pPr>
            <a:r>
              <a:rPr lang="en-CA" altLang="en-US" sz="3200" b="1" dirty="0">
                <a:solidFill>
                  <a:srgbClr val="E83E1D"/>
                </a:solidFill>
                <a:latin typeface="Calibri" pitchFamily="34" charset="0"/>
              </a:rPr>
              <a:t>Connect to what’s next™</a:t>
            </a:r>
            <a:endParaRPr lang="en-CA" altLang="en-US" sz="3200" b="1" dirty="0">
              <a:solidFill>
                <a:srgbClr val="E83E1D"/>
              </a:solidFill>
              <a:latin typeface="Calibri" pitchFamily="34" charset="0"/>
              <a:hlinkClick r:id="" action="ppaction://noaction"/>
            </a:endParaRPr>
          </a:p>
        </p:txBody>
      </p:sp>
      <p:sp>
        <p:nvSpPr>
          <p:cNvPr id="4" name="Title 1"/>
          <p:cNvSpPr>
            <a:spLocks noGrp="1"/>
          </p:cNvSpPr>
          <p:nvPr>
            <p:ph type="title"/>
          </p:nvPr>
        </p:nvSpPr>
        <p:spPr>
          <a:xfrm>
            <a:off x="838200" y="71510"/>
            <a:ext cx="6873240" cy="447675"/>
          </a:xfrm>
        </p:spPr>
        <p:txBody>
          <a:bodyPr/>
          <a:lstStyle/>
          <a:p>
            <a:r>
              <a:rPr lang="en-US" b="1" dirty="0"/>
              <a:t>9.  Adjournment</a:t>
            </a:r>
            <a:br>
              <a:rPr lang="en-US" dirty="0"/>
            </a:br>
            <a:r>
              <a:rPr lang="en-US" sz="2800" dirty="0"/>
              <a:t>Trevor Nightingale (National Research Council)</a:t>
            </a:r>
            <a:endParaRPr lang="en-US" dirty="0"/>
          </a:p>
        </p:txBody>
      </p:sp>
      <p:sp>
        <p:nvSpPr>
          <p:cNvPr id="2" name="Slide Number Placeholder 1">
            <a:extLst>
              <a:ext uri="{FF2B5EF4-FFF2-40B4-BE49-F238E27FC236}">
                <a16:creationId xmlns:a16="http://schemas.microsoft.com/office/drawing/2014/main" id="{8B41472F-A3EE-41D7-AE08-1F4E3C792660}"/>
              </a:ext>
            </a:extLst>
          </p:cNvPr>
          <p:cNvSpPr>
            <a:spLocks noGrp="1"/>
          </p:cNvSpPr>
          <p:nvPr>
            <p:ph type="sldNum" sz="quarter" idx="11"/>
          </p:nvPr>
        </p:nvSpPr>
        <p:spPr/>
        <p:txBody>
          <a:bodyPr/>
          <a:lstStyle/>
          <a:p>
            <a:fld id="{4658F449-AC56-C64A-8488-86A10DE691DA}" type="slidenum">
              <a:rPr lang="en-US" smtClean="0"/>
              <a:pPr/>
              <a:t>34</a:t>
            </a:fld>
            <a:endParaRPr lang="en-US"/>
          </a:p>
        </p:txBody>
      </p:sp>
      <p:sp>
        <p:nvSpPr>
          <p:cNvPr id="8" name="Rectangle 7">
            <a:extLst>
              <a:ext uri="{FF2B5EF4-FFF2-40B4-BE49-F238E27FC236}">
                <a16:creationId xmlns:a16="http://schemas.microsoft.com/office/drawing/2014/main" id="{994CAA25-984D-4484-838B-9B092E7155F2}"/>
              </a:ext>
            </a:extLst>
          </p:cNvPr>
          <p:cNvSpPr/>
          <p:nvPr/>
        </p:nvSpPr>
        <p:spPr>
          <a:xfrm>
            <a:off x="4169413" y="2029073"/>
            <a:ext cx="3853171" cy="492443"/>
          </a:xfrm>
          <a:prstGeom prst="rect">
            <a:avLst/>
          </a:prstGeom>
          <a:solidFill>
            <a:schemeClr val="accent5"/>
          </a:solidFill>
          <a:ln w="47625">
            <a:solidFill>
              <a:schemeClr val="tx2"/>
            </a:solidFill>
          </a:ln>
        </p:spPr>
        <p:txBody>
          <a:bodyPr wrap="none">
            <a:spAutoFit/>
          </a:bodyPr>
          <a:lstStyle/>
          <a:p>
            <a:pPr lvl="0"/>
            <a:r>
              <a:rPr lang="en-US" sz="2500" b="1" dirty="0">
                <a:solidFill>
                  <a:srgbClr val="E83E1D"/>
                </a:solidFill>
              </a:rPr>
              <a:t>Next IBC Meeting</a:t>
            </a:r>
            <a:r>
              <a:rPr lang="en-US" sz="2600" dirty="0">
                <a:solidFill>
                  <a:schemeClr val="tx2"/>
                </a:solidFill>
              </a:rPr>
              <a:t>, Jan 2019</a:t>
            </a:r>
          </a:p>
        </p:txBody>
      </p:sp>
      <p:pic>
        <p:nvPicPr>
          <p:cNvPr id="7" name="Picture 2" descr="http://www.caba.org/images/caba-intelligent-buildings-council.png">
            <a:extLst>
              <a:ext uri="{FF2B5EF4-FFF2-40B4-BE49-F238E27FC236}">
                <a16:creationId xmlns:a16="http://schemas.microsoft.com/office/drawing/2014/main" id="{574274C9-DB05-4BB5-B7E1-F66B664963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7712"/>
          <a:stretch/>
        </p:blipFill>
        <p:spPr bwMode="auto">
          <a:xfrm>
            <a:off x="4381499" y="4978008"/>
            <a:ext cx="3429000" cy="877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444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41865"/>
            <a:ext cx="6873240" cy="447675"/>
          </a:xfrm>
        </p:spPr>
        <p:txBody>
          <a:bodyPr/>
          <a:lstStyle/>
          <a:p>
            <a:r>
              <a:rPr lang="en-US" b="1" dirty="0"/>
              <a:t>3.  Administrative </a:t>
            </a:r>
            <a:br>
              <a:rPr lang="en-US" dirty="0"/>
            </a:br>
            <a:r>
              <a:rPr lang="en-US" sz="2800" dirty="0"/>
              <a:t>Trevor Nightingale (National Research Council)</a:t>
            </a:r>
            <a:endParaRPr lang="en-US" dirty="0"/>
          </a:p>
        </p:txBody>
      </p:sp>
      <p:sp>
        <p:nvSpPr>
          <p:cNvPr id="6" name="Text Placeholder 5">
            <a:extLst>
              <a:ext uri="{FF2B5EF4-FFF2-40B4-BE49-F238E27FC236}">
                <a16:creationId xmlns:a16="http://schemas.microsoft.com/office/drawing/2014/main" id="{A0EE4CC9-0880-42C6-9DE7-6F418E1E107B}"/>
              </a:ext>
            </a:extLst>
          </p:cNvPr>
          <p:cNvSpPr>
            <a:spLocks noGrp="1"/>
          </p:cNvSpPr>
          <p:nvPr>
            <p:ph type="body" sz="quarter" idx="12"/>
          </p:nvPr>
        </p:nvSpPr>
        <p:spPr>
          <a:xfrm>
            <a:off x="839788" y="1233488"/>
            <a:ext cx="10512425" cy="512762"/>
          </a:xfrm>
        </p:spPr>
        <p:txBody>
          <a:bodyPr/>
          <a:lstStyle/>
          <a:p>
            <a:pPr marL="0" indent="0">
              <a:buNone/>
            </a:pPr>
            <a:r>
              <a:rPr lang="en-US" dirty="0"/>
              <a:t>3.1  	Motion to approve past IBC Minutes: </a:t>
            </a:r>
            <a:r>
              <a:rPr lang="en-US" u="sng" dirty="0">
                <a:hlinkClick r:id="rId2"/>
              </a:rPr>
              <a:t>www.caba.org/ibc </a:t>
            </a:r>
            <a:endParaRPr lang="en-US" dirty="0"/>
          </a:p>
          <a:p>
            <a:endParaRPr lang="en-CA" dirty="0"/>
          </a:p>
        </p:txBody>
      </p:sp>
      <p:sp>
        <p:nvSpPr>
          <p:cNvPr id="2" name="Slide Number Placeholder 1">
            <a:extLst>
              <a:ext uri="{FF2B5EF4-FFF2-40B4-BE49-F238E27FC236}">
                <a16:creationId xmlns:a16="http://schemas.microsoft.com/office/drawing/2014/main" id="{D677FC44-F51B-466F-AED6-3CB59EAFC0FD}"/>
              </a:ext>
            </a:extLst>
          </p:cNvPr>
          <p:cNvSpPr>
            <a:spLocks noGrp="1"/>
          </p:cNvSpPr>
          <p:nvPr>
            <p:ph type="sldNum" sz="quarter" idx="14"/>
          </p:nvPr>
        </p:nvSpPr>
        <p:spPr/>
        <p:txBody>
          <a:bodyPr/>
          <a:lstStyle/>
          <a:p>
            <a:fld id="{4658F449-AC56-C64A-8488-86A10DE691DA}" type="slidenum">
              <a:rPr lang="en-US" smtClean="0"/>
              <a:pPr/>
              <a:t>4</a:t>
            </a:fld>
            <a:endParaRPr lang="en-US"/>
          </a:p>
        </p:txBody>
      </p:sp>
      <p:pic>
        <p:nvPicPr>
          <p:cNvPr id="1028" name="Picture 4" descr="http://newdesignfile.com/postpic/2013/11/icon-meeting-agenda-and-minutes_332524.jpg">
            <a:extLst>
              <a:ext uri="{FF2B5EF4-FFF2-40B4-BE49-F238E27FC236}">
                <a16:creationId xmlns:a16="http://schemas.microsoft.com/office/drawing/2014/main" id="{C9638D87-0BCB-4B3F-9416-CFF45EB998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6277" y="1959786"/>
            <a:ext cx="5267488" cy="425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698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1B75664-9508-4DBE-811D-765807D90EF1}"/>
              </a:ext>
            </a:extLst>
          </p:cNvPr>
          <p:cNvSpPr>
            <a:spLocks noGrp="1"/>
          </p:cNvSpPr>
          <p:nvPr>
            <p:ph type="body" sz="quarter" idx="12"/>
          </p:nvPr>
        </p:nvSpPr>
        <p:spPr>
          <a:xfrm>
            <a:off x="839788" y="1233488"/>
            <a:ext cx="10512425" cy="1106188"/>
          </a:xfrm>
        </p:spPr>
        <p:txBody>
          <a:bodyPr>
            <a:normAutofit/>
          </a:bodyPr>
          <a:lstStyle/>
          <a:p>
            <a:pPr marL="0" indent="0">
              <a:buNone/>
            </a:pPr>
            <a:r>
              <a:rPr lang="en-US" dirty="0"/>
              <a:t>“Growth Opportunities Enabled by Connected Vehicle’s Interaction With Smart Infrastructure” (30 min) </a:t>
            </a:r>
            <a:endParaRPr lang="en-CA" dirty="0"/>
          </a:p>
        </p:txBody>
      </p:sp>
      <p:sp>
        <p:nvSpPr>
          <p:cNvPr id="2" name="Slide Number Placeholder 1">
            <a:extLst>
              <a:ext uri="{FF2B5EF4-FFF2-40B4-BE49-F238E27FC236}">
                <a16:creationId xmlns:a16="http://schemas.microsoft.com/office/drawing/2014/main" id="{7A1640B1-8CAF-4DD4-ACFE-39FB583385D9}"/>
              </a:ext>
            </a:extLst>
          </p:cNvPr>
          <p:cNvSpPr>
            <a:spLocks noGrp="1"/>
          </p:cNvSpPr>
          <p:nvPr>
            <p:ph type="sldNum" sz="quarter" idx="14"/>
          </p:nvPr>
        </p:nvSpPr>
        <p:spPr/>
        <p:txBody>
          <a:bodyPr/>
          <a:lstStyle/>
          <a:p>
            <a:fld id="{4658F449-AC56-C64A-8488-86A10DE691DA}" type="slidenum">
              <a:rPr lang="en-US" smtClean="0"/>
              <a:pPr/>
              <a:t>5</a:t>
            </a:fld>
            <a:endParaRPr lang="en-US"/>
          </a:p>
        </p:txBody>
      </p:sp>
      <p:pic>
        <p:nvPicPr>
          <p:cNvPr id="6" name="Picture 5" descr="http://media.campaigner.com/media/65/657095/fleet.jpg?g=1539878460848">
            <a:extLst>
              <a:ext uri="{FF2B5EF4-FFF2-40B4-BE49-F238E27FC236}">
                <a16:creationId xmlns:a16="http://schemas.microsoft.com/office/drawing/2014/main" id="{577FD06F-BA63-466A-988D-39AFC2784C4B}"/>
              </a:ext>
            </a:extLst>
          </p:cNvPr>
          <p:cNvPicPr>
            <a:picLocks noChangeAspect="1"/>
          </p:cNvPicPr>
          <p:nvPr/>
        </p:nvPicPr>
        <p:blipFill rotWithShape="1">
          <a:blip r:embed="rId2">
            <a:extLst>
              <a:ext uri="{28A0092B-C50C-407E-A947-70E740481C1C}">
                <a14:useLocalDpi xmlns:a14="http://schemas.microsoft.com/office/drawing/2010/main" val="0"/>
              </a:ext>
            </a:extLst>
          </a:blip>
          <a:srcRect r="52422"/>
          <a:stretch/>
        </p:blipFill>
        <p:spPr bwMode="auto">
          <a:xfrm>
            <a:off x="4462722" y="2679729"/>
            <a:ext cx="3266555" cy="2750820"/>
          </a:xfrm>
          <a:prstGeom prst="rect">
            <a:avLst/>
          </a:prstGeom>
          <a:noFill/>
          <a:ln>
            <a:noFill/>
          </a:ln>
        </p:spPr>
      </p:pic>
      <p:sp>
        <p:nvSpPr>
          <p:cNvPr id="8" name="Title 2">
            <a:extLst>
              <a:ext uri="{FF2B5EF4-FFF2-40B4-BE49-F238E27FC236}">
                <a16:creationId xmlns:a16="http://schemas.microsoft.com/office/drawing/2014/main" id="{C55E0265-FAFA-4F09-B486-A660BD54BAAF}"/>
              </a:ext>
            </a:extLst>
          </p:cNvPr>
          <p:cNvSpPr txBox="1">
            <a:spLocks/>
          </p:cNvSpPr>
          <p:nvPr/>
        </p:nvSpPr>
        <p:spPr>
          <a:xfrm>
            <a:off x="838200" y="41865"/>
            <a:ext cx="9820564" cy="44767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a:lstStyle>
          <a:p>
            <a:r>
              <a:rPr lang="en-US" b="1" dirty="0"/>
              <a:t>3.  Keynote Speaker</a:t>
            </a:r>
            <a:br>
              <a:rPr lang="en-US" dirty="0"/>
            </a:br>
            <a:r>
              <a:rPr lang="en-US" sz="2800" dirty="0"/>
              <a:t>Robert Lane (Robert H. Lane and Associates Inc.)</a:t>
            </a:r>
            <a:endParaRPr lang="en-US" dirty="0"/>
          </a:p>
        </p:txBody>
      </p:sp>
    </p:spTree>
    <p:extLst>
      <p:ext uri="{BB962C8B-B14F-4D97-AF65-F5344CB8AC3E}">
        <p14:creationId xmlns:p14="http://schemas.microsoft.com/office/powerpoint/2010/main" val="2693195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25DCB8-D35E-4D52-988C-C494761132DE}"/>
              </a:ext>
            </a:extLst>
          </p:cNvPr>
          <p:cNvSpPr/>
          <p:nvPr/>
        </p:nvSpPr>
        <p:spPr>
          <a:xfrm>
            <a:off x="258618" y="4054764"/>
            <a:ext cx="6915180" cy="2501755"/>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136C84C-B724-49ED-8243-6F4E9E806C3A}"/>
              </a:ext>
            </a:extLst>
          </p:cNvPr>
          <p:cNvSpPr>
            <a:spLocks noGrp="1"/>
          </p:cNvSpPr>
          <p:nvPr>
            <p:ph type="title"/>
          </p:nvPr>
        </p:nvSpPr>
        <p:spPr>
          <a:xfrm>
            <a:off x="398477" y="3943927"/>
            <a:ext cx="6841309" cy="1613767"/>
          </a:xfrm>
        </p:spPr>
        <p:txBody>
          <a:bodyPr>
            <a:normAutofit/>
          </a:bodyPr>
          <a:lstStyle/>
          <a:p>
            <a:r>
              <a:rPr lang="en-US" sz="3200" b="1" dirty="0">
                <a:solidFill>
                  <a:srgbClr val="00548E"/>
                </a:solidFill>
              </a:rPr>
              <a:t>Growth Opportunities Enabled by Connected Vehicle’s Interaction With Smart Infrastructure</a:t>
            </a:r>
            <a:endParaRPr lang="en-CA" sz="3200" b="1" dirty="0">
              <a:solidFill>
                <a:srgbClr val="00548E"/>
              </a:solidFill>
              <a:latin typeface="Arial Narrow" panose="020B0606020202030204" pitchFamily="34" charset="0"/>
            </a:endParaRPr>
          </a:p>
        </p:txBody>
      </p:sp>
      <p:sp>
        <p:nvSpPr>
          <p:cNvPr id="3" name="Subtitle 2">
            <a:extLst>
              <a:ext uri="{FF2B5EF4-FFF2-40B4-BE49-F238E27FC236}">
                <a16:creationId xmlns:a16="http://schemas.microsoft.com/office/drawing/2014/main" id="{49EDEA81-48F3-43E7-AB68-4DCFC24EBAA4}"/>
              </a:ext>
            </a:extLst>
          </p:cNvPr>
          <p:cNvSpPr>
            <a:spLocks noGrp="1"/>
          </p:cNvSpPr>
          <p:nvPr>
            <p:ph type="body" idx="1"/>
          </p:nvPr>
        </p:nvSpPr>
        <p:spPr>
          <a:xfrm>
            <a:off x="398477" y="5557694"/>
            <a:ext cx="5697523" cy="998826"/>
          </a:xfrm>
        </p:spPr>
        <p:txBody>
          <a:bodyPr/>
          <a:lstStyle/>
          <a:p>
            <a:r>
              <a:rPr lang="en-US" dirty="0">
                <a:solidFill>
                  <a:schemeClr val="tx1"/>
                </a:solidFill>
                <a:latin typeface="Arial Narrow" panose="020B0606020202030204" pitchFamily="34" charset="0"/>
              </a:rPr>
              <a:t>Sandeep Kar</a:t>
            </a:r>
          </a:p>
          <a:p>
            <a:r>
              <a:rPr lang="en-US" i="1" dirty="0">
                <a:solidFill>
                  <a:schemeClr val="tx1"/>
                </a:solidFill>
                <a:latin typeface="Arial Narrow" panose="020B0606020202030204" pitchFamily="34" charset="0"/>
              </a:rPr>
              <a:t>CSO, Fleet Complete</a:t>
            </a:r>
            <a:endParaRPr lang="en-CA" i="1" dirty="0">
              <a:solidFill>
                <a:schemeClr val="tx1"/>
              </a:solidFill>
              <a:latin typeface="Arial Narrow" panose="020B0606020202030204" pitchFamily="34" charset="0"/>
            </a:endParaRPr>
          </a:p>
        </p:txBody>
      </p:sp>
    </p:spTree>
    <p:extLst>
      <p:ext uri="{BB962C8B-B14F-4D97-AF65-F5344CB8AC3E}">
        <p14:creationId xmlns:p14="http://schemas.microsoft.com/office/powerpoint/2010/main" val="929752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3080" name="think-cell Slide" r:id="rId4" imgW="347" imgH="346" progId="TCLayout.ActiveDocument.1">
                  <p:embed/>
                </p:oleObj>
              </mc:Choice>
              <mc:Fallback>
                <p:oleObj name="think-cell Slide" r:id="rId4" imgW="347" imgH="346" progId="TCLayout.ActiveDocument.1">
                  <p:embed/>
                  <p:pic>
                    <p:nvPicPr>
                      <p:cNvPr id="9" name="Object 8" hidden="1"/>
                      <p:cNvPicPr/>
                      <p:nvPr/>
                    </p:nvPicPr>
                    <p:blipFill>
                      <a:blip r:embed="rId5"/>
                      <a:stretch>
                        <a:fillRect/>
                      </a:stretch>
                    </p:blipFill>
                    <p:spPr>
                      <a:xfrm>
                        <a:off x="1525589" y="1589"/>
                        <a:ext cx="1587" cy="1587"/>
                      </a:xfrm>
                      <a:prstGeom prst="rect">
                        <a:avLst/>
                      </a:prstGeom>
                    </p:spPr>
                  </p:pic>
                </p:oleObj>
              </mc:Fallback>
            </mc:AlternateContent>
          </a:graphicData>
        </a:graphic>
      </p:graphicFrame>
      <p:sp>
        <p:nvSpPr>
          <p:cNvPr id="39" name="Title 1"/>
          <p:cNvSpPr>
            <a:spLocks noGrp="1"/>
          </p:cNvSpPr>
          <p:nvPr>
            <p:ph type="title"/>
          </p:nvPr>
        </p:nvSpPr>
        <p:spPr/>
        <p:txBody>
          <a:bodyPr anchor="t">
            <a:normAutofit/>
          </a:bodyPr>
          <a:lstStyle/>
          <a:p>
            <a:pPr algn="ctr"/>
            <a:r>
              <a:rPr lang="en-US" sz="3600" dirty="0">
                <a:solidFill>
                  <a:srgbClr val="00548E"/>
                </a:solidFill>
                <a:latin typeface="Arial Narrow" panose="020B0606020202030204" pitchFamily="34" charset="0"/>
                <a:cs typeface="Segoe UI Light" panose="020B0502040204020203" pitchFamily="34" charset="0"/>
              </a:rPr>
              <a:t>Top 5 Potentially Disruptive Business Models Cited by Global Survey of CEOs </a:t>
            </a:r>
          </a:p>
        </p:txBody>
      </p:sp>
      <p:sp>
        <p:nvSpPr>
          <p:cNvPr id="4" name="Rectangle 3" hidden="1"/>
          <p:cNvSpPr/>
          <p:nvPr/>
        </p:nvSpPr>
        <p:spPr>
          <a:xfrm>
            <a:off x="152400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hidden="1"/>
          <p:cNvSpPr/>
          <p:nvPr/>
        </p:nvSpPr>
        <p:spPr>
          <a:xfrm>
            <a:off x="152400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hidden="1"/>
          <p:cNvSpPr/>
          <p:nvPr/>
        </p:nvSpPr>
        <p:spPr>
          <a:xfrm>
            <a:off x="152400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4" name="Chart 53"/>
          <p:cNvGraphicFramePr/>
          <p:nvPr>
            <p:extLst/>
          </p:nvPr>
        </p:nvGraphicFramePr>
        <p:xfrm>
          <a:off x="471055" y="1773383"/>
          <a:ext cx="11379200" cy="471949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61356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2" name="Straight Connector 51"/>
          <p:cNvCxnSpPr>
            <a:cxnSpLocks/>
          </p:cNvCxnSpPr>
          <p:nvPr/>
        </p:nvCxnSpPr>
        <p:spPr>
          <a:xfrm>
            <a:off x="1216104" y="4182338"/>
            <a:ext cx="10058400" cy="0"/>
          </a:xfrm>
          <a:prstGeom prst="line">
            <a:avLst/>
          </a:prstGeom>
          <a:noFill/>
          <a:ln w="3175" cap="flat" cmpd="sng" algn="ctr">
            <a:solidFill>
              <a:schemeClr val="bg1">
                <a:lumMod val="65000"/>
              </a:schemeClr>
            </a:solidFill>
            <a:prstDash val="dash"/>
          </a:ln>
          <a:effectLst/>
        </p:spPr>
      </p:cxnSp>
      <p:cxnSp>
        <p:nvCxnSpPr>
          <p:cNvPr id="53" name="Straight Connector 52"/>
          <p:cNvCxnSpPr>
            <a:cxnSpLocks/>
          </p:cNvCxnSpPr>
          <p:nvPr/>
        </p:nvCxnSpPr>
        <p:spPr>
          <a:xfrm flipV="1">
            <a:off x="1228245" y="5143119"/>
            <a:ext cx="10058400" cy="46168"/>
          </a:xfrm>
          <a:prstGeom prst="line">
            <a:avLst/>
          </a:prstGeom>
          <a:noFill/>
          <a:ln w="3175" cap="flat" cmpd="sng" algn="ctr">
            <a:solidFill>
              <a:schemeClr val="bg1">
                <a:lumMod val="65000"/>
              </a:schemeClr>
            </a:solidFill>
            <a:prstDash val="dash"/>
          </a:ln>
          <a:effectLst/>
        </p:spPr>
      </p:cxnSp>
      <p:cxnSp>
        <p:nvCxnSpPr>
          <p:cNvPr id="54" name="Straight Connector 53"/>
          <p:cNvCxnSpPr>
            <a:cxnSpLocks/>
          </p:cNvCxnSpPr>
          <p:nvPr/>
        </p:nvCxnSpPr>
        <p:spPr>
          <a:xfrm>
            <a:off x="1244958" y="3182086"/>
            <a:ext cx="10058400" cy="76430"/>
          </a:xfrm>
          <a:prstGeom prst="line">
            <a:avLst/>
          </a:prstGeom>
          <a:noFill/>
          <a:ln w="3175" cap="flat" cmpd="sng" algn="ctr">
            <a:solidFill>
              <a:schemeClr val="bg1">
                <a:lumMod val="65000"/>
              </a:schemeClr>
            </a:solidFill>
            <a:prstDash val="dash"/>
          </a:ln>
          <a:effectLst/>
        </p:spPr>
      </p:cxnSp>
      <p:cxnSp>
        <p:nvCxnSpPr>
          <p:cNvPr id="55" name="Straight Connector 54"/>
          <p:cNvCxnSpPr>
            <a:cxnSpLocks/>
          </p:cNvCxnSpPr>
          <p:nvPr/>
        </p:nvCxnSpPr>
        <p:spPr>
          <a:xfrm>
            <a:off x="1244958" y="2223292"/>
            <a:ext cx="10056278" cy="0"/>
          </a:xfrm>
          <a:prstGeom prst="line">
            <a:avLst/>
          </a:prstGeom>
          <a:noFill/>
          <a:ln w="3175" cap="flat" cmpd="sng" algn="ctr">
            <a:solidFill>
              <a:schemeClr val="bg1">
                <a:lumMod val="65000"/>
              </a:schemeClr>
            </a:solidFill>
            <a:prstDash val="dash"/>
          </a:ln>
          <a:effectLst/>
        </p:spPr>
      </p:cxnSp>
      <p:cxnSp>
        <p:nvCxnSpPr>
          <p:cNvPr id="56" name="Straight Arrow Connector 55"/>
          <p:cNvCxnSpPr>
            <a:cxnSpLocks/>
          </p:cNvCxnSpPr>
          <p:nvPr/>
        </p:nvCxnSpPr>
        <p:spPr>
          <a:xfrm>
            <a:off x="1216104" y="6193361"/>
            <a:ext cx="10137696" cy="0"/>
          </a:xfrm>
          <a:prstGeom prst="straightConnector1">
            <a:avLst/>
          </a:prstGeom>
          <a:noFill/>
          <a:ln w="9525" cap="flat" cmpd="sng" algn="ctr">
            <a:solidFill>
              <a:srgbClr val="000000"/>
            </a:solidFill>
            <a:prstDash val="solid"/>
            <a:tailEnd type="arrow"/>
          </a:ln>
          <a:effectLst/>
        </p:spPr>
      </p:cxnSp>
      <p:cxnSp>
        <p:nvCxnSpPr>
          <p:cNvPr id="57" name="Straight Arrow Connector 56"/>
          <p:cNvCxnSpPr>
            <a:cxnSpLocks/>
          </p:cNvCxnSpPr>
          <p:nvPr/>
        </p:nvCxnSpPr>
        <p:spPr>
          <a:xfrm flipV="1">
            <a:off x="1216104" y="1615370"/>
            <a:ext cx="0" cy="4577991"/>
          </a:xfrm>
          <a:prstGeom prst="straightConnector1">
            <a:avLst/>
          </a:prstGeom>
          <a:noFill/>
          <a:ln w="9525" cap="flat" cmpd="sng" algn="ctr">
            <a:solidFill>
              <a:srgbClr val="000000"/>
            </a:solidFill>
            <a:prstDash val="solid"/>
            <a:tailEnd type="arrow"/>
          </a:ln>
          <a:effectLst/>
        </p:spPr>
      </p:cxnSp>
      <p:sp>
        <p:nvSpPr>
          <p:cNvPr id="58" name="TextBox 57"/>
          <p:cNvSpPr txBox="1"/>
          <p:nvPr/>
        </p:nvSpPr>
        <p:spPr>
          <a:xfrm>
            <a:off x="1386458" y="6338986"/>
            <a:ext cx="889667" cy="307777"/>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IN" sz="2000" b="0" i="0" u="none" strike="noStrike" kern="1200" cap="none" spc="0" normalizeH="0" baseline="0" noProof="0" dirty="0">
                <a:ln>
                  <a:noFill/>
                </a:ln>
                <a:solidFill>
                  <a:prstClr val="white">
                    <a:lumMod val="50000"/>
                  </a:prstClr>
                </a:solidFill>
                <a:effectLst/>
                <a:uLnTx/>
                <a:uFillTx/>
                <a:latin typeface="Segoe UI Light" panose="020B0502040204020203" pitchFamily="34" charset="0"/>
                <a:ea typeface="Cambria Math" pitchFamily="18" charset="0"/>
                <a:cs typeface="Segoe UI Light" panose="020B0502040204020203" pitchFamily="34" charset="0"/>
              </a:rPr>
              <a:t>Reactive</a:t>
            </a:r>
          </a:p>
        </p:txBody>
      </p:sp>
      <p:sp>
        <p:nvSpPr>
          <p:cNvPr id="59" name="TextBox 58"/>
          <p:cNvSpPr txBox="1"/>
          <p:nvPr/>
        </p:nvSpPr>
        <p:spPr>
          <a:xfrm>
            <a:off x="10320518" y="6338986"/>
            <a:ext cx="980718" cy="307777"/>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IN" sz="2000" b="0" i="0" u="none" strike="noStrike" kern="1200" cap="none" spc="0" normalizeH="0" baseline="0" noProof="0" dirty="0">
                <a:ln>
                  <a:noFill/>
                </a:ln>
                <a:solidFill>
                  <a:prstClr val="white">
                    <a:lumMod val="50000"/>
                  </a:prstClr>
                </a:solidFill>
                <a:effectLst/>
                <a:uLnTx/>
                <a:uFillTx/>
                <a:latin typeface="Segoe UI Light" panose="020B0502040204020203" pitchFamily="34" charset="0"/>
                <a:ea typeface="Cambria Math" pitchFamily="18" charset="0"/>
                <a:cs typeface="Segoe UI Light" panose="020B0502040204020203" pitchFamily="34" charset="0"/>
              </a:rPr>
              <a:t>Proactive</a:t>
            </a:r>
          </a:p>
        </p:txBody>
      </p:sp>
      <p:sp>
        <p:nvSpPr>
          <p:cNvPr id="60" name="TextBox 59"/>
          <p:cNvSpPr txBox="1"/>
          <p:nvPr/>
        </p:nvSpPr>
        <p:spPr>
          <a:xfrm>
            <a:off x="653121" y="5058510"/>
            <a:ext cx="343043" cy="215444"/>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IN" sz="1400" b="0" i="0" u="none" strike="noStrike" kern="1200" cap="none" spc="0" normalizeH="0" baseline="0" noProof="0" dirty="0">
                <a:ln>
                  <a:noFill/>
                </a:ln>
                <a:solidFill>
                  <a:prstClr val="white">
                    <a:lumMod val="50000"/>
                  </a:prstClr>
                </a:solidFill>
                <a:effectLst/>
                <a:uLnTx/>
                <a:uFillTx/>
                <a:latin typeface="Segoe UI Light" panose="020B0502040204020203" pitchFamily="34" charset="0"/>
                <a:ea typeface="Cambria Math" pitchFamily="18" charset="0"/>
                <a:cs typeface="Segoe UI Light" panose="020B0502040204020203" pitchFamily="34" charset="0"/>
              </a:rPr>
              <a:t>2010</a:t>
            </a:r>
          </a:p>
        </p:txBody>
      </p:sp>
      <p:sp>
        <p:nvSpPr>
          <p:cNvPr id="61" name="TextBox 60"/>
          <p:cNvSpPr txBox="1"/>
          <p:nvPr/>
        </p:nvSpPr>
        <p:spPr>
          <a:xfrm>
            <a:off x="640980" y="4066910"/>
            <a:ext cx="343043" cy="215444"/>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IN" sz="1400" b="0" i="0" u="none" strike="noStrike" kern="1200" cap="none" spc="0" normalizeH="0" baseline="0" noProof="0" dirty="0">
                <a:ln>
                  <a:noFill/>
                </a:ln>
                <a:solidFill>
                  <a:prstClr val="white">
                    <a:lumMod val="50000"/>
                  </a:prstClr>
                </a:solidFill>
                <a:effectLst/>
                <a:uLnTx/>
                <a:uFillTx/>
                <a:latin typeface="Segoe UI Light" panose="020B0502040204020203" pitchFamily="34" charset="0"/>
                <a:ea typeface="Cambria Math" pitchFamily="18" charset="0"/>
                <a:cs typeface="Segoe UI Light" panose="020B0502040204020203" pitchFamily="34" charset="0"/>
              </a:rPr>
              <a:t>2015</a:t>
            </a:r>
          </a:p>
        </p:txBody>
      </p:sp>
      <p:sp>
        <p:nvSpPr>
          <p:cNvPr id="62" name="TextBox 61"/>
          <p:cNvSpPr txBox="1"/>
          <p:nvPr/>
        </p:nvSpPr>
        <p:spPr>
          <a:xfrm>
            <a:off x="640980" y="3086196"/>
            <a:ext cx="371897" cy="215444"/>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IN" sz="1400" b="0" i="0" u="none" strike="noStrike" kern="1200" cap="none" spc="0" normalizeH="0" baseline="0" noProof="0" dirty="0">
                <a:ln>
                  <a:noFill/>
                </a:ln>
                <a:solidFill>
                  <a:prstClr val="white">
                    <a:lumMod val="50000"/>
                  </a:prstClr>
                </a:solidFill>
                <a:effectLst/>
                <a:uLnTx/>
                <a:uFillTx/>
                <a:latin typeface="Segoe UI Light" panose="020B0502040204020203" pitchFamily="34" charset="0"/>
                <a:ea typeface="Cambria Math" pitchFamily="18" charset="0"/>
                <a:cs typeface="Segoe UI Light" panose="020B0502040204020203" pitchFamily="34" charset="0"/>
              </a:rPr>
              <a:t>2020</a:t>
            </a:r>
          </a:p>
        </p:txBody>
      </p:sp>
      <p:sp>
        <p:nvSpPr>
          <p:cNvPr id="63" name="TextBox 62"/>
          <p:cNvSpPr txBox="1"/>
          <p:nvPr/>
        </p:nvSpPr>
        <p:spPr>
          <a:xfrm>
            <a:off x="640980" y="2116368"/>
            <a:ext cx="371897" cy="215444"/>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IN" sz="1400" b="0" i="0" u="none" strike="noStrike" kern="1200" cap="none" spc="0" normalizeH="0" baseline="0" noProof="0" dirty="0">
                <a:ln>
                  <a:noFill/>
                </a:ln>
                <a:solidFill>
                  <a:prstClr val="white">
                    <a:lumMod val="50000"/>
                  </a:prstClr>
                </a:solidFill>
                <a:effectLst/>
                <a:uLnTx/>
                <a:uFillTx/>
                <a:latin typeface="Segoe UI Light" panose="020B0502040204020203" pitchFamily="34" charset="0"/>
                <a:ea typeface="Cambria Math" pitchFamily="18" charset="0"/>
                <a:cs typeface="Segoe UI Light" panose="020B0502040204020203" pitchFamily="34" charset="0"/>
              </a:rPr>
              <a:t>2025</a:t>
            </a:r>
          </a:p>
        </p:txBody>
      </p:sp>
      <p:sp>
        <p:nvSpPr>
          <p:cNvPr id="64" name="Rectangle 63"/>
          <p:cNvSpPr/>
          <p:nvPr/>
        </p:nvSpPr>
        <p:spPr>
          <a:xfrm>
            <a:off x="1334200" y="5896247"/>
            <a:ext cx="941925" cy="30777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IN" sz="1400" b="0" i="0" u="none" strike="noStrike" kern="1200" cap="none" spc="0" normalizeH="0" baseline="0" noProof="0" dirty="0">
                <a:ln>
                  <a:noFill/>
                </a:ln>
                <a:solidFill>
                  <a:prstClr val="black"/>
                </a:solidFill>
                <a:effectLst/>
                <a:uLnTx/>
                <a:uFillTx/>
                <a:latin typeface="Segoe UI Light" panose="020B0502040204020203" pitchFamily="34" charset="0"/>
                <a:ea typeface="Cambria Math" pitchFamily="18" charset="0"/>
                <a:cs typeface="Segoe UI Light" panose="020B0502040204020203" pitchFamily="34" charset="0"/>
              </a:rPr>
              <a:t>Telematics</a:t>
            </a:r>
          </a:p>
        </p:txBody>
      </p:sp>
      <p:sp>
        <p:nvSpPr>
          <p:cNvPr id="65" name="Rectangle 64"/>
          <p:cNvSpPr/>
          <p:nvPr/>
        </p:nvSpPr>
        <p:spPr>
          <a:xfrm>
            <a:off x="2353860" y="4847126"/>
            <a:ext cx="273981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0" cap="none" spc="0" normalizeH="0" baseline="0" noProof="0" dirty="0">
                <a:ln>
                  <a:noFill/>
                </a:ln>
                <a:solidFill>
                  <a:prstClr val="black"/>
                </a:solidFill>
                <a:effectLst/>
                <a:uLnTx/>
                <a:uFillTx/>
                <a:latin typeface="Segoe UI Light" panose="020B0502040204020203" pitchFamily="34" charset="0"/>
                <a:ea typeface="Cambria Math" pitchFamily="18" charset="0"/>
                <a:cs typeface="Segoe UI Light" panose="020B0502040204020203" pitchFamily="34" charset="0"/>
              </a:rPr>
              <a:t>Traffic Predicting Software</a:t>
            </a:r>
          </a:p>
        </p:txBody>
      </p:sp>
      <p:sp>
        <p:nvSpPr>
          <p:cNvPr id="66" name="Rectangle 65"/>
          <p:cNvSpPr/>
          <p:nvPr/>
        </p:nvSpPr>
        <p:spPr>
          <a:xfrm>
            <a:off x="3723767" y="3886345"/>
            <a:ext cx="3182432"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0" cap="none" spc="0" normalizeH="0" baseline="0" noProof="0" dirty="0">
                <a:ln>
                  <a:noFill/>
                </a:ln>
                <a:solidFill>
                  <a:prstClr val="black"/>
                </a:solidFill>
                <a:effectLst/>
                <a:uLnTx/>
                <a:uFillTx/>
                <a:latin typeface="Segoe UI Light" panose="020B0502040204020203" pitchFamily="34" charset="0"/>
                <a:ea typeface="Cambria Math" pitchFamily="18" charset="0"/>
                <a:cs typeface="Segoe UI Light" panose="020B0502040204020203" pitchFamily="34" charset="0"/>
              </a:rPr>
              <a:t>Sensors and Terrain/Weather Mapping</a:t>
            </a:r>
          </a:p>
        </p:txBody>
      </p:sp>
      <p:sp>
        <p:nvSpPr>
          <p:cNvPr id="67" name="Rectangle 66"/>
          <p:cNvSpPr/>
          <p:nvPr/>
        </p:nvSpPr>
        <p:spPr>
          <a:xfrm>
            <a:off x="7176466" y="2919590"/>
            <a:ext cx="439544"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0" cap="none" spc="0" normalizeH="0" baseline="0" noProof="0" dirty="0">
                <a:ln>
                  <a:noFill/>
                </a:ln>
                <a:solidFill>
                  <a:prstClr val="black"/>
                </a:solidFill>
                <a:effectLst/>
                <a:uLnTx/>
                <a:uFillTx/>
                <a:latin typeface="Segoe UI Light" panose="020B0502040204020203" pitchFamily="34" charset="0"/>
                <a:ea typeface="Cambria Math" pitchFamily="18" charset="0"/>
                <a:cs typeface="Segoe UI Light" panose="020B0502040204020203" pitchFamily="34" charset="0"/>
              </a:rPr>
              <a:t>ITS</a:t>
            </a:r>
          </a:p>
        </p:txBody>
      </p:sp>
      <p:sp>
        <p:nvSpPr>
          <p:cNvPr id="68" name="Rectangle 67"/>
          <p:cNvSpPr/>
          <p:nvPr/>
        </p:nvSpPr>
        <p:spPr>
          <a:xfrm>
            <a:off x="8367440" y="1947045"/>
            <a:ext cx="2830300" cy="215444"/>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0" cap="none" spc="0" normalizeH="0" baseline="0" noProof="0" dirty="0">
                <a:ln>
                  <a:noFill/>
                </a:ln>
                <a:solidFill>
                  <a:prstClr val="black"/>
                </a:solidFill>
                <a:effectLst/>
                <a:uLnTx/>
                <a:uFillTx/>
                <a:latin typeface="Segoe UI Light" panose="020B0502040204020203" pitchFamily="34" charset="0"/>
                <a:ea typeface="Cambria Math" pitchFamily="18" charset="0"/>
                <a:cs typeface="Segoe UI Light" panose="020B0502040204020203" pitchFamily="34" charset="0"/>
              </a:rPr>
              <a:t>Social Media Analytics Integration </a:t>
            </a:r>
          </a:p>
        </p:txBody>
      </p:sp>
      <p:sp>
        <p:nvSpPr>
          <p:cNvPr id="108" name="Title 1">
            <a:extLst>
              <a:ext uri="{FF2B5EF4-FFF2-40B4-BE49-F238E27FC236}">
                <a16:creationId xmlns:a16="http://schemas.microsoft.com/office/drawing/2014/main" id="{F214D875-B9F3-407F-BF52-3B8E695B8420}"/>
              </a:ext>
            </a:extLst>
          </p:cNvPr>
          <p:cNvSpPr txBox="1">
            <a:spLocks/>
          </p:cNvSpPr>
          <p:nvPr/>
        </p:nvSpPr>
        <p:spPr>
          <a:xfrm>
            <a:off x="838200" y="213757"/>
            <a:ext cx="10515600"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baseline="0">
                <a:solidFill>
                  <a:schemeClr val="tx1"/>
                </a:solidFill>
                <a:latin typeface="Arial" panose="020B0604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548E"/>
                </a:solidFill>
                <a:effectLst/>
                <a:uLnTx/>
                <a:uFillTx/>
                <a:latin typeface="Arial Narrow" panose="020B0606020202030204" pitchFamily="34" charset="0"/>
                <a:ea typeface="+mj-ea"/>
                <a:cs typeface="Segoe UI Light" panose="020B0502040204020203" pitchFamily="34" charset="0"/>
              </a:rPr>
              <a:t>Digital Transformation in Trucking: Big Data Analytics Enabling Both Panoramic and Granular Insights</a:t>
            </a:r>
          </a:p>
        </p:txBody>
      </p:sp>
      <p:pic>
        <p:nvPicPr>
          <p:cNvPr id="2" name="Graphic 1">
            <a:extLst>
              <a:ext uri="{FF2B5EF4-FFF2-40B4-BE49-F238E27FC236}">
                <a16:creationId xmlns:a16="http://schemas.microsoft.com/office/drawing/2014/main" id="{F0F56BDE-934F-42C0-A593-C8C7A4DC2C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08169" y="5290204"/>
            <a:ext cx="446243" cy="654201"/>
          </a:xfrm>
          <a:prstGeom prst="rect">
            <a:avLst/>
          </a:prstGeom>
        </p:spPr>
      </p:pic>
      <p:pic>
        <p:nvPicPr>
          <p:cNvPr id="3" name="Graphic 2">
            <a:extLst>
              <a:ext uri="{FF2B5EF4-FFF2-40B4-BE49-F238E27FC236}">
                <a16:creationId xmlns:a16="http://schemas.microsoft.com/office/drawing/2014/main" id="{CAFE38E9-569F-418C-9E3C-CA9932823A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11608" y="4338880"/>
            <a:ext cx="388810" cy="473862"/>
          </a:xfrm>
          <a:prstGeom prst="rect">
            <a:avLst/>
          </a:prstGeom>
        </p:spPr>
      </p:pic>
      <p:pic>
        <p:nvPicPr>
          <p:cNvPr id="4" name="Graphic 3">
            <a:extLst>
              <a:ext uri="{FF2B5EF4-FFF2-40B4-BE49-F238E27FC236}">
                <a16:creationId xmlns:a16="http://schemas.microsoft.com/office/drawing/2014/main" id="{FBCFD894-F2A5-412C-A345-F540B0DA48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78923" y="3300897"/>
            <a:ext cx="1272119" cy="568256"/>
          </a:xfrm>
          <a:prstGeom prst="rect">
            <a:avLst/>
          </a:prstGeom>
        </p:spPr>
      </p:pic>
      <p:pic>
        <p:nvPicPr>
          <p:cNvPr id="5" name="Graphic 4">
            <a:extLst>
              <a:ext uri="{FF2B5EF4-FFF2-40B4-BE49-F238E27FC236}">
                <a16:creationId xmlns:a16="http://schemas.microsoft.com/office/drawing/2014/main" id="{E9ACEBAE-64D4-4062-97FB-122B398FCDA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37087" y="2376219"/>
            <a:ext cx="1981190" cy="532915"/>
          </a:xfrm>
          <a:prstGeom prst="rect">
            <a:avLst/>
          </a:prstGeom>
        </p:spPr>
      </p:pic>
      <p:pic>
        <p:nvPicPr>
          <p:cNvPr id="6" name="Graphic 5">
            <a:extLst>
              <a:ext uri="{FF2B5EF4-FFF2-40B4-BE49-F238E27FC236}">
                <a16:creationId xmlns:a16="http://schemas.microsoft.com/office/drawing/2014/main" id="{1FC05FB4-6B82-4F9B-BC25-5F54E3EF15F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0987" y="1446139"/>
            <a:ext cx="1633959" cy="398686"/>
          </a:xfrm>
          <a:prstGeom prst="rect">
            <a:avLst/>
          </a:prstGeom>
        </p:spPr>
      </p:pic>
    </p:spTree>
    <p:extLst>
      <p:ext uri="{BB962C8B-B14F-4D97-AF65-F5344CB8AC3E}">
        <p14:creationId xmlns:p14="http://schemas.microsoft.com/office/powerpoint/2010/main" val="1106332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64893-B838-467F-B8D0-EABE230E6E1F}"/>
              </a:ext>
            </a:extLst>
          </p:cNvPr>
          <p:cNvSpPr>
            <a:spLocks noGrp="1"/>
          </p:cNvSpPr>
          <p:nvPr>
            <p:ph type="title"/>
          </p:nvPr>
        </p:nvSpPr>
        <p:spPr>
          <a:xfrm>
            <a:off x="285556" y="-24664"/>
            <a:ext cx="11842944" cy="1325563"/>
          </a:xfrm>
        </p:spPr>
        <p:txBody>
          <a:bodyPr>
            <a:normAutofit/>
          </a:bodyPr>
          <a:lstStyle/>
          <a:p>
            <a:r>
              <a:rPr lang="en-CA" sz="3600" dirty="0">
                <a:solidFill>
                  <a:srgbClr val="00548E"/>
                </a:solidFill>
                <a:latin typeface="Arial Narrow" panose="020B0606020202030204" pitchFamily="34" charset="0"/>
              </a:rPr>
              <a:t>Rise of E-Retailing- Requiring Cost Optimization Solutions</a:t>
            </a:r>
          </a:p>
        </p:txBody>
      </p:sp>
      <p:pic>
        <p:nvPicPr>
          <p:cNvPr id="36" name="Picture 35">
            <a:extLst>
              <a:ext uri="{FF2B5EF4-FFF2-40B4-BE49-F238E27FC236}">
                <a16:creationId xmlns:a16="http://schemas.microsoft.com/office/drawing/2014/main" id="{A976DDD3-0F43-425A-9966-97B5A4007643}"/>
              </a:ext>
            </a:extLst>
          </p:cNvPr>
          <p:cNvPicPr>
            <a:picLocks noChangeAspect="1"/>
          </p:cNvPicPr>
          <p:nvPr/>
        </p:nvPicPr>
        <p:blipFill>
          <a:blip r:embed="rId2"/>
          <a:stretch>
            <a:fillRect/>
          </a:stretch>
        </p:blipFill>
        <p:spPr>
          <a:xfrm>
            <a:off x="511800" y="1300899"/>
            <a:ext cx="11045462" cy="4986779"/>
          </a:xfrm>
          <a:prstGeom prst="rect">
            <a:avLst/>
          </a:prstGeom>
        </p:spPr>
      </p:pic>
    </p:spTree>
    <p:extLst>
      <p:ext uri="{BB962C8B-B14F-4D97-AF65-F5344CB8AC3E}">
        <p14:creationId xmlns:p14="http://schemas.microsoft.com/office/powerpoint/2010/main" val="37234454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ABA Presentation 1">
  <a:themeElements>
    <a:clrScheme name="CABA Presentation">
      <a:dk1>
        <a:srgbClr val="E83E1D"/>
      </a:dk1>
      <a:lt1>
        <a:srgbClr val="FFFFFF"/>
      </a:lt1>
      <a:dk2>
        <a:srgbClr val="464646"/>
      </a:dk2>
      <a:lt2>
        <a:srgbClr val="D7D7D7"/>
      </a:lt2>
      <a:accent1>
        <a:srgbClr val="009DF7"/>
      </a:accent1>
      <a:accent2>
        <a:srgbClr val="7A7A7A"/>
      </a:accent2>
      <a:accent3>
        <a:srgbClr val="F49200"/>
      </a:accent3>
      <a:accent4>
        <a:srgbClr val="2BAC3A"/>
      </a:accent4>
      <a:accent5>
        <a:srgbClr val="FFED00"/>
      </a:accent5>
      <a:accent6>
        <a:srgbClr val="912583"/>
      </a:accent6>
      <a:hlink>
        <a:srgbClr val="009DF7"/>
      </a:hlink>
      <a:folHlink>
        <a:srgbClr val="7A7A7A"/>
      </a:folHlink>
    </a:clrScheme>
    <a:fontScheme name="Scenariio">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BA Presentation 2018.potx" id="{98D26EC6-AE9B-494F-A44F-E252D094523E}" vid="{D435817C-20ED-454E-8F26-51F322C3469C}"/>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CABA Presentation 2018</Template>
  <TotalTime>0</TotalTime>
  <Words>1732</Words>
  <Application>Microsoft Office PowerPoint</Application>
  <PresentationFormat>Widescreen</PresentationFormat>
  <Paragraphs>446</Paragraphs>
  <Slides>34</Slides>
  <Notes>5</Notes>
  <HiddenSlides>0</HiddenSlides>
  <MMClips>2</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34</vt:i4>
      </vt:variant>
    </vt:vector>
  </HeadingPairs>
  <TitlesOfParts>
    <vt:vector size="50" baseType="lpstr">
      <vt:lpstr>ＭＳ Ｐゴシック</vt:lpstr>
      <vt:lpstr>宋体</vt:lpstr>
      <vt:lpstr>宋体</vt:lpstr>
      <vt:lpstr>Arial</vt:lpstr>
      <vt:lpstr>Arial Narrow</vt:lpstr>
      <vt:lpstr>Calibri</vt:lpstr>
      <vt:lpstr>Cambria Math</vt:lpstr>
      <vt:lpstr>Montserrat</vt:lpstr>
      <vt:lpstr>Montserrat Light</vt:lpstr>
      <vt:lpstr>Segoe UI Light</vt:lpstr>
      <vt:lpstr>Segoe UI Semibold</vt:lpstr>
      <vt:lpstr>Times New Roman</vt:lpstr>
      <vt:lpstr>ヒラギノ角ゴ Pro W3</vt:lpstr>
      <vt:lpstr>CABA Presentation 1</vt:lpstr>
      <vt:lpstr>Office Theme</vt:lpstr>
      <vt:lpstr>think-cell Slide</vt:lpstr>
      <vt:lpstr>Intelligent Buildings Council (IBC)   </vt:lpstr>
      <vt:lpstr>1.  Agenda Greg Walker (CABA) </vt:lpstr>
      <vt:lpstr>2.  Call to Order, Welcome, Introductions, About the IBC Trevor Nightingale (National Research Council) </vt:lpstr>
      <vt:lpstr>3.  Administrative  Trevor Nightingale (National Research Council)</vt:lpstr>
      <vt:lpstr>PowerPoint Presentation</vt:lpstr>
      <vt:lpstr>Growth Opportunities Enabled by Connected Vehicle’s Interaction With Smart Infrastructure</vt:lpstr>
      <vt:lpstr>Top 5 Potentially Disruptive Business Models Cited by Global Survey of CEOs </vt:lpstr>
      <vt:lpstr>PowerPoint Presentation</vt:lpstr>
      <vt:lpstr>Rise of E-Retailing- Requiring Cost Optimization Solutions</vt:lpstr>
      <vt:lpstr>Flow of Freight: Tremendous Volumes of Data Derived from Freight Flow Powering New Business Models</vt:lpstr>
      <vt:lpstr>PowerPoint Presentation</vt:lpstr>
      <vt:lpstr>PowerPoint Presentation</vt:lpstr>
      <vt:lpstr>PowerPoint Presentation</vt:lpstr>
      <vt:lpstr>PowerPoint Presentation</vt:lpstr>
      <vt:lpstr>CONNVEX: A Purpose Built Big Data Analytics Platform for Connected Vehicle Eco-System Stakeholders </vt:lpstr>
      <vt:lpstr>CONNVEX ™ Is Gaining Momentum: Get Ready</vt:lpstr>
      <vt:lpstr>PowerPoint Presentation</vt:lpstr>
      <vt:lpstr>PowerPoint Presentation</vt:lpstr>
      <vt:lpstr>PowerPoint Presentation</vt:lpstr>
      <vt:lpstr>PowerPoint Presentation</vt:lpstr>
      <vt:lpstr>4.  Keynote  Robert Lane (Robert H. Lane and Associates Inc.)</vt:lpstr>
      <vt:lpstr>5.  Research Update Trevor Nightingale (National Research Council) </vt:lpstr>
      <vt:lpstr>5.  Research Update Harsha Chandrashekar (Honeywell International Inc.) </vt:lpstr>
      <vt:lpstr>5.  Research Update Bob Allan (The Siemon Company)</vt:lpstr>
      <vt:lpstr>6.  White Paper Sub-Committee Update  Ken Wacks (Ken Wacks Associates)</vt:lpstr>
      <vt:lpstr>6.  White Paper Sub-Committee Update  Ken Wacks (Ken Wacks Associates)</vt:lpstr>
      <vt:lpstr>6.  White Paper Sub-Committee Update  Ken Wacks (Ken Wacks Associates)</vt:lpstr>
      <vt:lpstr>6.  White Paper Sub-Committee Update  Ken Wacks (Ken Wacks Associates)</vt:lpstr>
      <vt:lpstr>6.  White Paper Sub-Committee Update  Ken Wacks (Ken Wacks Associates)</vt:lpstr>
      <vt:lpstr>6.  White Paper Sub-Committee Update  Ken Wacks (Ken Wacks Associates)</vt:lpstr>
      <vt:lpstr>7.  New Business Andrew Glennie (CABA)</vt:lpstr>
      <vt:lpstr>7.  New Business Trevor Nightingale (National Research Council)</vt:lpstr>
      <vt:lpstr>8.  Announcements  Ron Zimmer (CABA)</vt:lpstr>
      <vt:lpstr>9.  Adjournment Trevor Nightingale (National Research Council)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Rawlson King</dc:creator>
  <cp:lastModifiedBy>Rawlson King</cp:lastModifiedBy>
  <cp:revision>26</cp:revision>
  <dcterms:created xsi:type="dcterms:W3CDTF">2018-08-09T13:04:51Z</dcterms:created>
  <dcterms:modified xsi:type="dcterms:W3CDTF">2018-11-09T15:41:47Z</dcterms:modified>
</cp:coreProperties>
</file>