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 id="2147483873" r:id="rId2"/>
    <p:sldMasterId id="2147483918" r:id="rId3"/>
    <p:sldMasterId id="2147483964" r:id="rId4"/>
    <p:sldMasterId id="2147483976" r:id="rId5"/>
    <p:sldMasterId id="2147483994" r:id="rId6"/>
  </p:sldMasterIdLst>
  <p:notesMasterIdLst>
    <p:notesMasterId r:id="rId50"/>
  </p:notesMasterIdLst>
  <p:handoutMasterIdLst>
    <p:handoutMasterId r:id="rId51"/>
  </p:handoutMasterIdLst>
  <p:sldIdLst>
    <p:sldId id="256" r:id="rId7"/>
    <p:sldId id="257" r:id="rId8"/>
    <p:sldId id="258" r:id="rId9"/>
    <p:sldId id="259" r:id="rId10"/>
    <p:sldId id="461" r:id="rId11"/>
    <p:sldId id="466"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304" r:id="rId35"/>
    <p:sldId id="265" r:id="rId36"/>
    <p:sldId id="489" r:id="rId37"/>
    <p:sldId id="436" r:id="rId38"/>
    <p:sldId id="462" r:id="rId39"/>
    <p:sldId id="463" r:id="rId40"/>
    <p:sldId id="464" r:id="rId41"/>
    <p:sldId id="440" r:id="rId42"/>
    <p:sldId id="465" r:id="rId43"/>
    <p:sldId id="443" r:id="rId44"/>
    <p:sldId id="490" r:id="rId45"/>
    <p:sldId id="262" r:id="rId46"/>
    <p:sldId id="263" r:id="rId47"/>
    <p:sldId id="444" r:id="rId48"/>
    <p:sldId id="264" r:id="rId49"/>
  </p:sldIdLst>
  <p:sldSz cx="9906000" cy="6858000" type="A4"/>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9" autoAdjust="0"/>
    <p:restoredTop sz="95006" autoAdjust="0"/>
  </p:normalViewPr>
  <p:slideViewPr>
    <p:cSldViewPr snapToGrid="0" snapToObjects="1">
      <p:cViewPr varScale="1">
        <p:scale>
          <a:sx n="59" d="100"/>
          <a:sy n="59" d="100"/>
        </p:scale>
        <p:origin x="77" y="44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3B50889-E577-47B4-ACED-C4BACC01170D}" type="datetimeFigureOut">
              <a:rPr lang="en-US" smtClean="0"/>
              <a:t>2/12/2018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B52C090-D25B-4DAA-BEB6-A02BB61A5397}" type="slidenum">
              <a:rPr lang="en-US" smtClean="0"/>
              <a:t>‹#›</a:t>
            </a:fld>
            <a:endParaRPr lang="en-US"/>
          </a:p>
        </p:txBody>
      </p:sp>
    </p:spTree>
    <p:extLst>
      <p:ext uri="{BB962C8B-B14F-4D97-AF65-F5344CB8AC3E}">
        <p14:creationId xmlns:p14="http://schemas.microsoft.com/office/powerpoint/2010/main" val="173598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BB321ED-B2C9-0D48-956F-A92D3C19091A}" type="datetimeFigureOut">
              <a:rPr lang="en-US" smtClean="0"/>
              <a:t>2/12/2018</a:t>
            </a:fld>
            <a:endParaRPr lang="en-US"/>
          </a:p>
        </p:txBody>
      </p:sp>
      <p:sp>
        <p:nvSpPr>
          <p:cNvPr id="4" name="Slide Image Placeholder 3"/>
          <p:cNvSpPr>
            <a:spLocks noGrp="1" noRot="1" noChangeAspect="1"/>
          </p:cNvSpPr>
          <p:nvPr>
            <p:ph type="sldImg" idx="2"/>
          </p:nvPr>
        </p:nvSpPr>
        <p:spPr>
          <a:xfrm>
            <a:off x="1223963" y="1154113"/>
            <a:ext cx="45021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IECC – International Energy Conservation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C9E61-27C1-4403-AAA8-2CD9031C1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69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dirty="0"/>
          </a:p>
        </p:txBody>
      </p:sp>
      <p:sp>
        <p:nvSpPr>
          <p:cNvPr id="195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a:solidFill>
                  <a:srgbClr val="FF0000"/>
                </a:solidFill>
                <a:latin typeface="Times New Roman" pitchFamily="18" charset="0"/>
              </a:defRPr>
            </a:lvl1pPr>
            <a:lvl2pPr marL="716108" indent="-275427" eaLnBrk="0" hangingPunct="0">
              <a:defRPr kumimoji="1">
                <a:solidFill>
                  <a:srgbClr val="FF0000"/>
                </a:solidFill>
                <a:latin typeface="Times New Roman" pitchFamily="18" charset="0"/>
              </a:defRPr>
            </a:lvl2pPr>
            <a:lvl3pPr marL="1101706" indent="-220341" eaLnBrk="0" hangingPunct="0">
              <a:defRPr kumimoji="1">
                <a:solidFill>
                  <a:srgbClr val="FF0000"/>
                </a:solidFill>
                <a:latin typeface="Times New Roman" pitchFamily="18" charset="0"/>
              </a:defRPr>
            </a:lvl3pPr>
            <a:lvl4pPr marL="1542388" indent="-220341" eaLnBrk="0" hangingPunct="0">
              <a:defRPr kumimoji="1">
                <a:solidFill>
                  <a:srgbClr val="FF0000"/>
                </a:solidFill>
                <a:latin typeface="Times New Roman" pitchFamily="18" charset="0"/>
              </a:defRPr>
            </a:lvl4pPr>
            <a:lvl5pPr marL="1983071" indent="-220341" eaLnBrk="0" hangingPunct="0">
              <a:defRPr kumimoji="1">
                <a:solidFill>
                  <a:srgbClr val="FF0000"/>
                </a:solidFill>
                <a:latin typeface="Times New Roman" pitchFamily="18" charset="0"/>
              </a:defRPr>
            </a:lvl5pPr>
            <a:lvl6pPr marL="2423753" indent="-220341" eaLnBrk="0" fontAlgn="base" hangingPunct="0">
              <a:spcBef>
                <a:spcPct val="0"/>
              </a:spcBef>
              <a:spcAft>
                <a:spcPct val="0"/>
              </a:spcAft>
              <a:defRPr kumimoji="1">
                <a:solidFill>
                  <a:srgbClr val="FF0000"/>
                </a:solidFill>
                <a:latin typeface="Times New Roman" pitchFamily="18" charset="0"/>
              </a:defRPr>
            </a:lvl6pPr>
            <a:lvl7pPr marL="2864435" indent="-220341" eaLnBrk="0" fontAlgn="base" hangingPunct="0">
              <a:spcBef>
                <a:spcPct val="0"/>
              </a:spcBef>
              <a:spcAft>
                <a:spcPct val="0"/>
              </a:spcAft>
              <a:defRPr kumimoji="1">
                <a:solidFill>
                  <a:srgbClr val="FF0000"/>
                </a:solidFill>
                <a:latin typeface="Times New Roman" pitchFamily="18" charset="0"/>
              </a:defRPr>
            </a:lvl7pPr>
            <a:lvl8pPr marL="3305117" indent="-220341" eaLnBrk="0" fontAlgn="base" hangingPunct="0">
              <a:spcBef>
                <a:spcPct val="0"/>
              </a:spcBef>
              <a:spcAft>
                <a:spcPct val="0"/>
              </a:spcAft>
              <a:defRPr kumimoji="1">
                <a:solidFill>
                  <a:srgbClr val="FF0000"/>
                </a:solidFill>
                <a:latin typeface="Times New Roman" pitchFamily="18" charset="0"/>
              </a:defRPr>
            </a:lvl8pPr>
            <a:lvl9pPr marL="3745800" indent="-220341" eaLnBrk="0" fontAlgn="base" hangingPunct="0">
              <a:spcBef>
                <a:spcPct val="0"/>
              </a:spcBef>
              <a:spcAft>
                <a:spcPct val="0"/>
              </a:spcAft>
              <a:defRPr kumimoji="1">
                <a:solidFill>
                  <a:srgbClr val="FF0000"/>
                </a:solidFill>
                <a:latin typeface="Times New Roman" pitchFamily="18"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254D2836-1DD8-43AC-A4C3-2C643123A30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7123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dirty="0"/>
          </a:p>
        </p:txBody>
      </p:sp>
      <p:sp>
        <p:nvSpPr>
          <p:cNvPr id="195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a:solidFill>
                  <a:srgbClr val="FF0000"/>
                </a:solidFill>
                <a:latin typeface="Times New Roman" pitchFamily="18" charset="0"/>
              </a:defRPr>
            </a:lvl1pPr>
            <a:lvl2pPr marL="716108" indent="-275427" eaLnBrk="0" hangingPunct="0">
              <a:defRPr kumimoji="1">
                <a:solidFill>
                  <a:srgbClr val="FF0000"/>
                </a:solidFill>
                <a:latin typeface="Times New Roman" pitchFamily="18" charset="0"/>
              </a:defRPr>
            </a:lvl2pPr>
            <a:lvl3pPr marL="1101706" indent="-220341" eaLnBrk="0" hangingPunct="0">
              <a:defRPr kumimoji="1">
                <a:solidFill>
                  <a:srgbClr val="FF0000"/>
                </a:solidFill>
                <a:latin typeface="Times New Roman" pitchFamily="18" charset="0"/>
              </a:defRPr>
            </a:lvl3pPr>
            <a:lvl4pPr marL="1542388" indent="-220341" eaLnBrk="0" hangingPunct="0">
              <a:defRPr kumimoji="1">
                <a:solidFill>
                  <a:srgbClr val="FF0000"/>
                </a:solidFill>
                <a:latin typeface="Times New Roman" pitchFamily="18" charset="0"/>
              </a:defRPr>
            </a:lvl4pPr>
            <a:lvl5pPr marL="1983071" indent="-220341" eaLnBrk="0" hangingPunct="0">
              <a:defRPr kumimoji="1">
                <a:solidFill>
                  <a:srgbClr val="FF0000"/>
                </a:solidFill>
                <a:latin typeface="Times New Roman" pitchFamily="18" charset="0"/>
              </a:defRPr>
            </a:lvl5pPr>
            <a:lvl6pPr marL="2423753" indent="-220341" eaLnBrk="0" fontAlgn="base" hangingPunct="0">
              <a:spcBef>
                <a:spcPct val="0"/>
              </a:spcBef>
              <a:spcAft>
                <a:spcPct val="0"/>
              </a:spcAft>
              <a:defRPr kumimoji="1">
                <a:solidFill>
                  <a:srgbClr val="FF0000"/>
                </a:solidFill>
                <a:latin typeface="Times New Roman" pitchFamily="18" charset="0"/>
              </a:defRPr>
            </a:lvl6pPr>
            <a:lvl7pPr marL="2864435" indent="-220341" eaLnBrk="0" fontAlgn="base" hangingPunct="0">
              <a:spcBef>
                <a:spcPct val="0"/>
              </a:spcBef>
              <a:spcAft>
                <a:spcPct val="0"/>
              </a:spcAft>
              <a:defRPr kumimoji="1">
                <a:solidFill>
                  <a:srgbClr val="FF0000"/>
                </a:solidFill>
                <a:latin typeface="Times New Roman" pitchFamily="18" charset="0"/>
              </a:defRPr>
            </a:lvl7pPr>
            <a:lvl8pPr marL="3305117" indent="-220341" eaLnBrk="0" fontAlgn="base" hangingPunct="0">
              <a:spcBef>
                <a:spcPct val="0"/>
              </a:spcBef>
              <a:spcAft>
                <a:spcPct val="0"/>
              </a:spcAft>
              <a:defRPr kumimoji="1">
                <a:solidFill>
                  <a:srgbClr val="FF0000"/>
                </a:solidFill>
                <a:latin typeface="Times New Roman" pitchFamily="18" charset="0"/>
              </a:defRPr>
            </a:lvl8pPr>
            <a:lvl9pPr marL="3745800" indent="-220341" eaLnBrk="0" fontAlgn="base" hangingPunct="0">
              <a:spcBef>
                <a:spcPct val="0"/>
              </a:spcBef>
              <a:spcAft>
                <a:spcPct val="0"/>
              </a:spcAft>
              <a:defRPr kumimoji="1">
                <a:solidFill>
                  <a:srgbClr val="FF0000"/>
                </a:solidFill>
                <a:latin typeface="Times New Roman" pitchFamily="18"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254D2836-1DD8-43AC-A4C3-2C643123A30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3054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AA6FC1-E7AE-4940-AAF4-681184802D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09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dirty="0"/>
          </a:p>
        </p:txBody>
      </p:sp>
      <p:sp>
        <p:nvSpPr>
          <p:cNvPr id="195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a:solidFill>
                  <a:srgbClr val="FF0000"/>
                </a:solidFill>
                <a:latin typeface="Times New Roman" pitchFamily="18" charset="0"/>
              </a:defRPr>
            </a:lvl1pPr>
            <a:lvl2pPr marL="716108" indent="-275427" eaLnBrk="0" hangingPunct="0">
              <a:defRPr kumimoji="1">
                <a:solidFill>
                  <a:srgbClr val="FF0000"/>
                </a:solidFill>
                <a:latin typeface="Times New Roman" pitchFamily="18" charset="0"/>
              </a:defRPr>
            </a:lvl2pPr>
            <a:lvl3pPr marL="1101706" indent="-220341" eaLnBrk="0" hangingPunct="0">
              <a:defRPr kumimoji="1">
                <a:solidFill>
                  <a:srgbClr val="FF0000"/>
                </a:solidFill>
                <a:latin typeface="Times New Roman" pitchFamily="18" charset="0"/>
              </a:defRPr>
            </a:lvl3pPr>
            <a:lvl4pPr marL="1542388" indent="-220341" eaLnBrk="0" hangingPunct="0">
              <a:defRPr kumimoji="1">
                <a:solidFill>
                  <a:srgbClr val="FF0000"/>
                </a:solidFill>
                <a:latin typeface="Times New Roman" pitchFamily="18" charset="0"/>
              </a:defRPr>
            </a:lvl4pPr>
            <a:lvl5pPr marL="1983071" indent="-220341" eaLnBrk="0" hangingPunct="0">
              <a:defRPr kumimoji="1">
                <a:solidFill>
                  <a:srgbClr val="FF0000"/>
                </a:solidFill>
                <a:latin typeface="Times New Roman" pitchFamily="18" charset="0"/>
              </a:defRPr>
            </a:lvl5pPr>
            <a:lvl6pPr marL="2423753" indent="-220341" eaLnBrk="0" fontAlgn="base" hangingPunct="0">
              <a:spcBef>
                <a:spcPct val="0"/>
              </a:spcBef>
              <a:spcAft>
                <a:spcPct val="0"/>
              </a:spcAft>
              <a:defRPr kumimoji="1">
                <a:solidFill>
                  <a:srgbClr val="FF0000"/>
                </a:solidFill>
                <a:latin typeface="Times New Roman" pitchFamily="18" charset="0"/>
              </a:defRPr>
            </a:lvl6pPr>
            <a:lvl7pPr marL="2864435" indent="-220341" eaLnBrk="0" fontAlgn="base" hangingPunct="0">
              <a:spcBef>
                <a:spcPct val="0"/>
              </a:spcBef>
              <a:spcAft>
                <a:spcPct val="0"/>
              </a:spcAft>
              <a:defRPr kumimoji="1">
                <a:solidFill>
                  <a:srgbClr val="FF0000"/>
                </a:solidFill>
                <a:latin typeface="Times New Roman" pitchFamily="18" charset="0"/>
              </a:defRPr>
            </a:lvl7pPr>
            <a:lvl8pPr marL="3305117" indent="-220341" eaLnBrk="0" fontAlgn="base" hangingPunct="0">
              <a:spcBef>
                <a:spcPct val="0"/>
              </a:spcBef>
              <a:spcAft>
                <a:spcPct val="0"/>
              </a:spcAft>
              <a:defRPr kumimoji="1">
                <a:solidFill>
                  <a:srgbClr val="FF0000"/>
                </a:solidFill>
                <a:latin typeface="Times New Roman" pitchFamily="18" charset="0"/>
              </a:defRPr>
            </a:lvl8pPr>
            <a:lvl9pPr marL="3745800" indent="-220341" eaLnBrk="0" fontAlgn="base" hangingPunct="0">
              <a:spcBef>
                <a:spcPct val="0"/>
              </a:spcBef>
              <a:spcAft>
                <a:spcPct val="0"/>
              </a:spcAft>
              <a:defRPr kumimoji="1">
                <a:solidFill>
                  <a:srgbClr val="FF0000"/>
                </a:solidFill>
                <a:latin typeface="Times New Roman" pitchFamily="18"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254D2836-1DD8-43AC-A4C3-2C643123A30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474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694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5446651"/>
            <a:ext cx="3640320" cy="1007177"/>
          </a:xfrm>
          <a:prstGeom prst="rect">
            <a:avLst/>
          </a:prstGeom>
        </p:spPr>
      </p:pic>
      <p:sp>
        <p:nvSpPr>
          <p:cNvPr id="16"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17" name="Subtitle 2"/>
          <p:cNvSpPr>
            <a:spLocks noGrp="1"/>
          </p:cNvSpPr>
          <p:nvPr>
            <p:ph type="subTitle" idx="1"/>
          </p:nvPr>
        </p:nvSpPr>
        <p:spPr>
          <a:xfrm>
            <a:off x="681037" y="3301770"/>
            <a:ext cx="6769391"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972" y="3974291"/>
            <a:ext cx="4549851" cy="2956800"/>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4251" y="1130585"/>
            <a:ext cx="858176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97946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5992093"/>
            <a:ext cx="9906000" cy="20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47"/>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16689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603" y="5956375"/>
            <a:ext cx="1221052" cy="68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79"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04" y="6321020"/>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56"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36"/>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38"/>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98303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480" y="6068941"/>
            <a:ext cx="1221052" cy="68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79"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04" y="6321020"/>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56"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36"/>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38"/>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321820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Page - Horizontal Photo">
    <p:spTree>
      <p:nvGrpSpPr>
        <p:cNvPr id="1" name=""/>
        <p:cNvGrpSpPr/>
        <p:nvPr/>
      </p:nvGrpSpPr>
      <p:grpSpPr>
        <a:xfrm>
          <a:off x="0" y="0"/>
          <a:ext cx="0" cy="0"/>
          <a:chOff x="0" y="0"/>
          <a:chExt cx="0" cy="0"/>
        </a:xfrm>
      </p:grpSpPr>
      <p:pic>
        <p:nvPicPr>
          <p:cNvPr id="8" name="Picture 6"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a:xfrm>
            <a:off x="9448739"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3233" tIns="46616" rIns="93233" bIns="46616" anchor="ctr"/>
          <a:lstStyle/>
          <a:p>
            <a:pPr algn="ctr" eaLnBrk="1" fontAlgn="auto" hangingPunct="1">
              <a:spcBef>
                <a:spcPts val="0"/>
              </a:spcBef>
              <a:spcAft>
                <a:spcPts val="0"/>
              </a:spcAft>
              <a:defRPr/>
            </a:pPr>
            <a:endParaRPr lang="en-US" sz="1147" dirty="0"/>
          </a:p>
        </p:txBody>
      </p:sp>
      <p:grpSp>
        <p:nvGrpSpPr>
          <p:cNvPr id="11" name="Group 23"/>
          <p:cNvGrpSpPr>
            <a:grpSpLocks/>
          </p:cNvGrpSpPr>
          <p:nvPr userDrawn="1"/>
        </p:nvGrpSpPr>
        <p:grpSpPr bwMode="auto">
          <a:xfrm>
            <a:off x="-247852" y="371259"/>
            <a:ext cx="1073353" cy="639690"/>
            <a:chOff x="-228600" y="371764"/>
            <a:chExt cx="990600" cy="640080"/>
          </a:xfrm>
        </p:grpSpPr>
        <p:cxnSp>
          <p:nvCxnSpPr>
            <p:cNvPr id="12" name="Straight Connector 11"/>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p>
          </p:txBody>
        </p:sp>
      </p:grpSp>
      <p:pic>
        <p:nvPicPr>
          <p:cNvPr id="14" name="Picture 12" descr="exp_Logo_rgb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56" y="6073272"/>
            <a:ext cx="1187668" cy="7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66587" y="6153367"/>
            <a:ext cx="7223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3"/>
          <p:cNvSpPr txBox="1">
            <a:spLocks/>
          </p:cNvSpPr>
          <p:nvPr userDrawn="1"/>
        </p:nvSpPr>
        <p:spPr>
          <a:xfrm>
            <a:off x="3797705" y="6314644"/>
            <a:ext cx="2310591" cy="365847"/>
          </a:xfrm>
          <a:prstGeom prst="rect">
            <a:avLst/>
          </a:prstGeom>
        </p:spPr>
        <p:txBody>
          <a:bodyPr lIns="93233" tIns="46616" rIns="93233" bIns="46616" anchor="ctr"/>
          <a:lstStyle>
            <a:lvl1pPr eaLnBrk="0" hangingPunct="0">
              <a:defRPr sz="4200" b="1">
                <a:solidFill>
                  <a:schemeClr val="tx1"/>
                </a:solidFill>
                <a:latin typeface="Arial Narrow" panose="020B0606020202030204" pitchFamily="34" charset="0"/>
                <a:ea typeface="MS PGothic" panose="020B0600070205080204" pitchFamily="34" charset="-128"/>
              </a:defRPr>
            </a:lvl1pPr>
            <a:lvl2pPr marL="742950" indent="-285750" eaLnBrk="0" hangingPunct="0">
              <a:defRPr sz="4200" b="1">
                <a:solidFill>
                  <a:schemeClr val="tx1"/>
                </a:solidFill>
                <a:latin typeface="Arial Narrow" panose="020B0606020202030204" pitchFamily="34" charset="0"/>
                <a:ea typeface="MS PGothic" panose="020B0600070205080204" pitchFamily="34" charset="-128"/>
              </a:defRPr>
            </a:lvl2pPr>
            <a:lvl3pPr marL="1143000" indent="-228600" eaLnBrk="0" hangingPunct="0">
              <a:defRPr sz="4200" b="1">
                <a:solidFill>
                  <a:schemeClr val="tx1"/>
                </a:solidFill>
                <a:latin typeface="Arial Narrow" panose="020B0606020202030204" pitchFamily="34" charset="0"/>
                <a:ea typeface="MS PGothic" panose="020B0600070205080204" pitchFamily="34" charset="-128"/>
              </a:defRPr>
            </a:lvl3pPr>
            <a:lvl4pPr marL="1600200" indent="-228600" eaLnBrk="0" hangingPunct="0">
              <a:defRPr sz="4200" b="1">
                <a:solidFill>
                  <a:schemeClr val="tx1"/>
                </a:solidFill>
                <a:latin typeface="Arial Narrow" panose="020B0606020202030204" pitchFamily="34" charset="0"/>
                <a:ea typeface="MS PGothic" panose="020B0600070205080204" pitchFamily="34" charset="-128"/>
              </a:defRPr>
            </a:lvl4pPr>
            <a:lvl5pPr marL="2057400" indent="-228600" eaLnBrk="0" hangingPunct="0">
              <a:defRPr sz="4200" b="1">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9pPr>
          </a:lstStyle>
          <a:p>
            <a:pPr algn="ctr" eaLnBrk="1" hangingPunct="1">
              <a:defRPr/>
            </a:pPr>
            <a:fld id="{2A0BF485-D1FC-4633-B9DF-0CBD07965089}" type="slidenum">
              <a:rPr lang="en-US" altLang="en-US" sz="765" smtClean="0">
                <a:solidFill>
                  <a:srgbClr val="898989"/>
                </a:solidFill>
                <a:latin typeface="Arial" panose="020B0604020202020204" pitchFamily="34" charset="0"/>
              </a:rPr>
              <a:pPr algn="ctr" eaLnBrk="1" hangingPunct="1">
                <a:defRPr/>
              </a:pPr>
              <a:t>‹#›</a:t>
            </a:fld>
            <a:endParaRPr lang="en-US" altLang="en-US" sz="765">
              <a:solidFill>
                <a:srgbClr val="898989"/>
              </a:solidFill>
              <a:latin typeface="Arial" panose="020B0604020202020204" pitchFamily="34" charset="0"/>
            </a:endParaRPr>
          </a:p>
        </p:txBody>
      </p:sp>
      <p:sp>
        <p:nvSpPr>
          <p:cNvPr id="10" name="Picture Placeholder 23"/>
          <p:cNvSpPr>
            <a:spLocks noGrp="1"/>
          </p:cNvSpPr>
          <p:nvPr>
            <p:ph type="pic" sz="quarter" idx="16"/>
          </p:nvPr>
        </p:nvSpPr>
        <p:spPr>
          <a:xfrm>
            <a:off x="806078" y="1779498"/>
            <a:ext cx="3394262" cy="21067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211" b="1">
                <a:solidFill>
                  <a:schemeClr val="bg1"/>
                </a:solidFill>
              </a:defRPr>
            </a:lvl1pPr>
          </a:lstStyle>
          <a:p>
            <a:pPr lvl="0"/>
            <a:r>
              <a:rPr lang="en-US"/>
              <a:t>Click to edit Master text styles</a:t>
            </a:r>
          </a:p>
        </p:txBody>
      </p:sp>
      <p:sp>
        <p:nvSpPr>
          <p:cNvPr id="23" name="Subtitle 2"/>
          <p:cNvSpPr>
            <a:spLocks noGrp="1"/>
          </p:cNvSpPr>
          <p:nvPr>
            <p:ph type="subTitle" idx="1"/>
          </p:nvPr>
        </p:nvSpPr>
        <p:spPr>
          <a:xfrm>
            <a:off x="787755" y="1021975"/>
            <a:ext cx="7879997" cy="381000"/>
          </a:xfrm>
          <a:prstGeom prst="rect">
            <a:avLst/>
          </a:prstGeom>
        </p:spPr>
        <p:txBody>
          <a:bodyPr/>
          <a:lstStyle>
            <a:lvl1pPr marL="0" indent="0" algn="l">
              <a:buNone/>
              <a:defRPr sz="2039" i="1" baseline="0">
                <a:solidFill>
                  <a:schemeClr val="bg1">
                    <a:lumMod val="50000"/>
                  </a:schemeClr>
                </a:solidFill>
              </a:defRPr>
            </a:lvl1pPr>
            <a:lvl2pPr marL="466198" indent="0" algn="ctr">
              <a:buNone/>
              <a:defRPr>
                <a:solidFill>
                  <a:schemeClr val="tx1">
                    <a:tint val="75000"/>
                  </a:schemeClr>
                </a:solidFill>
              </a:defRPr>
            </a:lvl2pPr>
            <a:lvl3pPr marL="932395" indent="0" algn="ctr">
              <a:buNone/>
              <a:defRPr>
                <a:solidFill>
                  <a:schemeClr val="tx1">
                    <a:tint val="75000"/>
                  </a:schemeClr>
                </a:solidFill>
              </a:defRPr>
            </a:lvl3pPr>
            <a:lvl4pPr marL="1398593" indent="0" algn="ctr">
              <a:buNone/>
              <a:defRPr>
                <a:solidFill>
                  <a:schemeClr val="tx1">
                    <a:tint val="75000"/>
                  </a:schemeClr>
                </a:solidFill>
              </a:defRPr>
            </a:lvl4pPr>
            <a:lvl5pPr marL="1864791" indent="0" algn="ctr">
              <a:buNone/>
              <a:defRPr>
                <a:solidFill>
                  <a:schemeClr val="tx1">
                    <a:tint val="75000"/>
                  </a:schemeClr>
                </a:solidFill>
              </a:defRPr>
            </a:lvl5pPr>
            <a:lvl6pPr marL="2330988" indent="0" algn="ctr">
              <a:buNone/>
              <a:defRPr>
                <a:solidFill>
                  <a:schemeClr val="tx1">
                    <a:tint val="75000"/>
                  </a:schemeClr>
                </a:solidFill>
              </a:defRPr>
            </a:lvl6pPr>
            <a:lvl7pPr marL="2797186" indent="0" algn="ctr">
              <a:buNone/>
              <a:defRPr>
                <a:solidFill>
                  <a:schemeClr val="tx1">
                    <a:tint val="75000"/>
                  </a:schemeClr>
                </a:solidFill>
              </a:defRPr>
            </a:lvl7pPr>
            <a:lvl8pPr marL="3263384" indent="0" algn="ctr">
              <a:buNone/>
              <a:defRPr>
                <a:solidFill>
                  <a:schemeClr val="tx1">
                    <a:tint val="75000"/>
                  </a:schemeClr>
                </a:solidFill>
              </a:defRPr>
            </a:lvl8pPr>
            <a:lvl9pPr marL="3729582" indent="0" algn="ctr">
              <a:buNone/>
              <a:defRPr>
                <a:solidFill>
                  <a:schemeClr val="tx1">
                    <a:tint val="75000"/>
                  </a:schemeClr>
                </a:solidFill>
              </a:defRPr>
            </a:lvl9pPr>
          </a:lstStyle>
          <a:p>
            <a:r>
              <a:rPr lang="en-US"/>
              <a:t>Click to edit Master subtitle style</a:t>
            </a:r>
            <a:endParaRPr lang="en-US" dirty="0"/>
          </a:p>
        </p:txBody>
      </p:sp>
      <p:sp>
        <p:nvSpPr>
          <p:cNvPr id="27" name="Title 7"/>
          <p:cNvSpPr>
            <a:spLocks noGrp="1"/>
          </p:cNvSpPr>
          <p:nvPr>
            <p:ph type="title"/>
          </p:nvPr>
        </p:nvSpPr>
        <p:spPr>
          <a:xfrm>
            <a:off x="787754" y="163033"/>
            <a:ext cx="7384698" cy="853978"/>
          </a:xfrm>
          <a:prstGeom prst="rect">
            <a:avLst/>
          </a:prstGeom>
        </p:spPr>
        <p:txBody>
          <a:bodyPr anchor="b"/>
          <a:lstStyle>
            <a:lvl1pPr algn="l">
              <a:defRPr b="1" baseline="0"/>
            </a:lvl1pPr>
          </a:lstStyle>
          <a:p>
            <a:r>
              <a:rPr lang="en-US"/>
              <a:t>Click to edit Master title style</a:t>
            </a:r>
            <a:endParaRPr lang="en-US" dirty="0"/>
          </a:p>
        </p:txBody>
      </p:sp>
      <p:sp>
        <p:nvSpPr>
          <p:cNvPr id="34" name="Text Placeholder 21"/>
          <p:cNvSpPr>
            <a:spLocks noGrp="1"/>
          </p:cNvSpPr>
          <p:nvPr>
            <p:ph type="body" sz="quarter" idx="18"/>
          </p:nvPr>
        </p:nvSpPr>
        <p:spPr>
          <a:xfrm>
            <a:off x="4457700" y="1972238"/>
            <a:ext cx="4457700" cy="3895165"/>
          </a:xfrm>
          <a:prstGeom prst="rect">
            <a:avLst/>
          </a:prstGeom>
        </p:spPr>
        <p:txBody>
          <a:bodyPr/>
          <a:lstStyle>
            <a:lvl1pPr marL="414398" indent="-176444">
              <a:defRPr sz="2039" baseline="0"/>
            </a:lvl1pPr>
            <a:lvl2pPr marL="642641" indent="-176444">
              <a:defRPr sz="1848" baseline="0"/>
            </a:lvl2pPr>
          </a:lstStyle>
          <a:p>
            <a:pPr lvl="0"/>
            <a:r>
              <a:rPr lang="en-US"/>
              <a:t>Click to edit Master text styles</a:t>
            </a:r>
          </a:p>
          <a:p>
            <a:pPr lvl="1"/>
            <a:r>
              <a:rPr lang="en-US"/>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039" b="1" baseline="0"/>
            </a:lvl1pPr>
          </a:lstStyle>
          <a:p>
            <a:pPr lvl="0"/>
            <a:r>
              <a:rPr lang="en-US"/>
              <a:t>Click to edit Master text styles</a:t>
            </a:r>
          </a:p>
        </p:txBody>
      </p:sp>
      <p:sp>
        <p:nvSpPr>
          <p:cNvPr id="17" name="Date Placeholder 1"/>
          <p:cNvSpPr>
            <a:spLocks noGrp="1"/>
          </p:cNvSpPr>
          <p:nvPr>
            <p:ph type="dt" sz="half" idx="20"/>
          </p:nvPr>
        </p:nvSpPr>
        <p:spPr>
          <a:xfrm>
            <a:off x="495705" y="6356856"/>
            <a:ext cx="2310591" cy="364764"/>
          </a:xfrm>
          <a:prstGeom prst="rect">
            <a:avLst/>
          </a:prstGeom>
        </p:spPr>
        <p:txBody>
          <a:bodyPr lIns="146304" tIns="73152" rIns="146304" bIns="73152"/>
          <a:lstStyle>
            <a:lvl1pPr eaLnBrk="1" hangingPunct="1">
              <a:defRPr>
                <a:cs typeface="+mn-cs"/>
              </a:defRPr>
            </a:lvl1pPr>
          </a:lstStyle>
          <a:p>
            <a:pPr>
              <a:defRPr/>
            </a:pPr>
            <a:endParaRPr lang="en-US"/>
          </a:p>
        </p:txBody>
      </p:sp>
      <p:sp>
        <p:nvSpPr>
          <p:cNvPr id="18" name="Footer Placeholder 2"/>
          <p:cNvSpPr>
            <a:spLocks noGrp="1"/>
          </p:cNvSpPr>
          <p:nvPr>
            <p:ph type="ftr" sz="quarter" idx="21"/>
          </p:nvPr>
        </p:nvSpPr>
        <p:spPr>
          <a:xfrm>
            <a:off x="3384955" y="6356856"/>
            <a:ext cx="31360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a:lvl1pPr>
          </a:lstStyle>
          <a:p>
            <a:pPr>
              <a:defRPr/>
            </a:pPr>
            <a:fld id="{DCCBEB07-B535-43F9-A061-691BA470FD02}" type="slidenum">
              <a:rPr lang="en-US" altLang="en-US"/>
              <a:pPr>
                <a:defRPr/>
              </a:pPr>
              <a:t>‹#›</a:t>
            </a:fld>
            <a:endParaRPr lang="en-US" altLang="en-US"/>
          </a:p>
        </p:txBody>
      </p:sp>
      <p:sp>
        <p:nvSpPr>
          <p:cNvPr id="19" name="Slide Number Placeholder 3"/>
          <p:cNvSpPr>
            <a:spLocks noGrp="1"/>
          </p:cNvSpPr>
          <p:nvPr>
            <p:ph type="sldNum" sz="quarter" idx="22"/>
          </p:nvPr>
        </p:nvSpPr>
        <p:spPr>
          <a:xfrm>
            <a:off x="7099705" y="6356856"/>
            <a:ext cx="23105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a:lvl1pPr>
          </a:lstStyle>
          <a:p>
            <a:pPr>
              <a:defRPr/>
            </a:pPr>
            <a:fld id="{777F29B4-6D02-4D6F-86C3-F7C3D4D03954}" type="slidenum">
              <a:rPr lang="en-US" altLang="en-US"/>
              <a:pPr>
                <a:defRPr/>
              </a:pPr>
              <a:t>‹#›</a:t>
            </a:fld>
            <a:endParaRPr lang="en-US" altLang="en-US"/>
          </a:p>
        </p:txBody>
      </p:sp>
    </p:spTree>
    <p:extLst>
      <p:ext uri="{BB962C8B-B14F-4D97-AF65-F5344CB8AC3E}">
        <p14:creationId xmlns:p14="http://schemas.microsoft.com/office/powerpoint/2010/main" val="36017020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59409" y="6275678"/>
            <a:ext cx="394540" cy="4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4259" y="1130585"/>
            <a:ext cx="858176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9771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5992093"/>
            <a:ext cx="9906000" cy="20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47">
              <a:solidFill>
                <a:srgbClr val="FFFFFF"/>
              </a:solidFill>
            </a:endParaRPr>
          </a:p>
        </p:txBody>
      </p:sp>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59409" y="6275678"/>
            <a:ext cx="394540" cy="4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91409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Imag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320691" y="392907"/>
            <a:ext cx="4652542" cy="57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5591" y="374508"/>
            <a:ext cx="1555906" cy="19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65000" y="2671127"/>
            <a:ext cx="4336800" cy="1630490"/>
          </a:xfrm>
        </p:spPr>
        <p:txBody>
          <a:bodyPr anchor="b">
            <a:noAutofit/>
          </a:bodyPr>
          <a:lstStyle>
            <a:lvl1pPr algn="l">
              <a:defRPr sz="3441" i="1"/>
            </a:lvl1pPr>
          </a:lstStyle>
          <a:p>
            <a:r>
              <a:rPr lang="en-US"/>
              <a:t>Click to edit Master title style</a:t>
            </a:r>
            <a:endParaRPr lang="en-US" dirty="0"/>
          </a:p>
        </p:txBody>
      </p:sp>
      <p:sp>
        <p:nvSpPr>
          <p:cNvPr id="3" name="Subtitle 2"/>
          <p:cNvSpPr>
            <a:spLocks noGrp="1"/>
          </p:cNvSpPr>
          <p:nvPr>
            <p:ph type="subTitle" idx="1"/>
          </p:nvPr>
        </p:nvSpPr>
        <p:spPr>
          <a:xfrm>
            <a:off x="5265000" y="4522212"/>
            <a:ext cx="4336800" cy="800858"/>
          </a:xfrm>
        </p:spPr>
        <p:txBody>
          <a:bodyPr>
            <a:noAutofit/>
          </a:bodyPr>
          <a:lstStyle>
            <a:lvl1pPr marL="0" indent="0" algn="l">
              <a:lnSpc>
                <a:spcPct val="100000"/>
              </a:lnSpc>
              <a:spcBef>
                <a:spcPts val="0"/>
              </a:spcBef>
              <a:buNone/>
              <a:defRPr sz="1912">
                <a:solidFill>
                  <a:srgbClr val="3C3C3B"/>
                </a:solidFill>
              </a:defRPr>
            </a:lvl1pPr>
            <a:lvl2pPr marL="371501" indent="0" algn="ctr">
              <a:buNone/>
              <a:defRPr sz="1657"/>
            </a:lvl2pPr>
            <a:lvl3pPr marL="743003" indent="0" algn="ctr">
              <a:buNone/>
              <a:defRPr sz="1402"/>
            </a:lvl3pPr>
            <a:lvl4pPr marL="1114504" indent="0" algn="ctr">
              <a:buNone/>
              <a:defRPr sz="1338"/>
            </a:lvl4pPr>
            <a:lvl5pPr marL="1486005" indent="0" algn="ctr">
              <a:buNone/>
              <a:defRPr sz="1338"/>
            </a:lvl5pPr>
            <a:lvl6pPr marL="1857506" indent="0" algn="ctr">
              <a:buNone/>
              <a:defRPr sz="1338"/>
            </a:lvl6pPr>
            <a:lvl7pPr marL="2229008" indent="0" algn="ctr">
              <a:buNone/>
              <a:defRPr sz="1338"/>
            </a:lvl7pPr>
            <a:lvl8pPr marL="2600509" indent="0" algn="ctr">
              <a:buNone/>
              <a:defRPr sz="1338"/>
            </a:lvl8pPr>
            <a:lvl9pPr marL="2972010" indent="0" algn="ctr">
              <a:buNone/>
              <a:defRPr sz="1338"/>
            </a:lvl9pPr>
          </a:lstStyle>
          <a:p>
            <a:r>
              <a:rPr lang="en-US"/>
              <a:t>Click to edit Master subtitle style</a:t>
            </a:r>
            <a:endParaRPr lang="en-US" dirty="0"/>
          </a:p>
        </p:txBody>
      </p:sp>
      <p:sp>
        <p:nvSpPr>
          <p:cNvPr id="10" name="Text Placeholder 9"/>
          <p:cNvSpPr>
            <a:spLocks noGrp="1"/>
          </p:cNvSpPr>
          <p:nvPr>
            <p:ph type="body" sz="quarter" idx="13"/>
          </p:nvPr>
        </p:nvSpPr>
        <p:spPr>
          <a:xfrm>
            <a:off x="5265000" y="5323071"/>
            <a:ext cx="4336800" cy="829632"/>
          </a:xfrm>
        </p:spPr>
        <p:txBody>
          <a:bodyPr anchor="b">
            <a:noAutofit/>
          </a:bodyPr>
          <a:lstStyle>
            <a:lvl1pPr marL="0" indent="0">
              <a:lnSpc>
                <a:spcPct val="100000"/>
              </a:lnSpc>
              <a:spcBef>
                <a:spcPts val="0"/>
              </a:spcBef>
              <a:buFontTx/>
              <a:buNone/>
              <a:defRPr sz="1338"/>
            </a:lvl1pPr>
            <a:lvl2pPr marL="218415" indent="0">
              <a:buFontTx/>
              <a:buNone/>
              <a:defRPr/>
            </a:lvl2pPr>
            <a:lvl3pPr marL="405629" indent="0">
              <a:buFontTx/>
              <a:buNone/>
              <a:defRPr/>
            </a:lvl3pPr>
            <a:lvl4pPr marL="573341" indent="0">
              <a:buFontTx/>
              <a:buNone/>
              <a:defRPr/>
            </a:lvl4pPr>
            <a:lvl5pPr marL="752753" indent="0">
              <a:buFontTx/>
              <a:buNone/>
              <a:defRPr/>
            </a:lvl5pPr>
          </a:lstStyle>
          <a:p>
            <a:pPr lvl="0"/>
            <a:r>
              <a:rPr lang="en-US" noProof="0"/>
              <a:t>Click to edit Master text styles</a:t>
            </a:r>
          </a:p>
          <a:p>
            <a:pPr lvl="1"/>
            <a:r>
              <a:rPr lang="en-US" noProof="0"/>
              <a:t>Second level</a:t>
            </a:r>
          </a:p>
          <a:p>
            <a:pPr lvl="2"/>
            <a:r>
              <a:rPr lang="en-US" noProof="0"/>
              <a:t>Third level</a:t>
            </a:r>
          </a:p>
        </p:txBody>
      </p:sp>
      <p:sp>
        <p:nvSpPr>
          <p:cNvPr id="7" name="Footer Placeholder 4"/>
          <p:cNvSpPr>
            <a:spLocks noGrp="1"/>
          </p:cNvSpPr>
          <p:nvPr>
            <p:ph type="ftr" sz="quarter" idx="14"/>
          </p:nvPr>
        </p:nvSpPr>
        <p:spPr>
          <a:xfrm>
            <a:off x="5230191" y="6402318"/>
            <a:ext cx="4055674" cy="239207"/>
          </a:xfrm>
          <a:prstGeom prst="rect">
            <a:avLst/>
          </a:prstGeom>
        </p:spPr>
        <p:txBody>
          <a:bodyPr lIns="91440" tIns="45720" rIns="91440" bIns="45720">
            <a:noAutofit/>
          </a:bodyPr>
          <a:lstStyle>
            <a:lvl1pPr eaLnBrk="1" hangingPunct="1">
              <a:defRPr>
                <a:solidFill>
                  <a:srgbClr val="9D9D9C"/>
                </a:solidFill>
                <a:ea typeface="ＭＳ Ｐゴシック" panose="020B0600070205080204" pitchFamily="34" charset="-128"/>
                <a:cs typeface="+mn-cs"/>
              </a:defRPr>
            </a:lvl1pPr>
          </a:lstStyle>
          <a:p>
            <a:pPr>
              <a:defRPr/>
            </a:pPr>
            <a:endParaRPr lang="en-GB"/>
          </a:p>
        </p:txBody>
      </p:sp>
      <p:sp>
        <p:nvSpPr>
          <p:cNvPr id="8" name="Slide Number Placeholder 5"/>
          <p:cNvSpPr>
            <a:spLocks noGrp="1"/>
          </p:cNvSpPr>
          <p:nvPr>
            <p:ph type="sldNum" sz="quarter" idx="15"/>
          </p:nvPr>
        </p:nvSpPr>
        <p:spPr>
          <a:xfrm>
            <a:off x="9285864" y="6402318"/>
            <a:ext cx="315632" cy="239207"/>
          </a:xfrm>
          <a:prstGeom prst="rect">
            <a:avLst/>
          </a:prstGeom>
        </p:spPr>
        <p:txBody>
          <a:bodyPr vert="horz" wrap="square" lIns="91440" tIns="45720" rIns="91440" bIns="45720" numCol="1" anchor="t" anchorCtr="0" compatLnSpc="1">
            <a:prstTxWarp prst="textNoShape">
              <a:avLst/>
            </a:prstTxWarp>
            <a:noAutofit/>
          </a:bodyPr>
          <a:lstStyle>
            <a:lvl1pPr eaLnBrk="1" hangingPunct="1">
              <a:defRPr smtClean="0">
                <a:solidFill>
                  <a:srgbClr val="9D9D9C"/>
                </a:solidFill>
                <a:cs typeface="Arial" panose="020B0604020202020204" pitchFamily="34" charset="0"/>
              </a:defRPr>
            </a:lvl1pPr>
          </a:lstStyle>
          <a:p>
            <a:pPr>
              <a:defRPr/>
            </a:pPr>
            <a:fld id="{580D1A20-00FF-47BC-B212-2D82F2566710}" type="slidenum">
              <a:rPr lang="en-GB" altLang="en-US"/>
              <a:pPr>
                <a:defRPr/>
              </a:pPr>
              <a:t>‹#›</a:t>
            </a:fld>
            <a:endParaRPr lang="en-GB" altLang="en-US"/>
          </a:p>
        </p:txBody>
      </p:sp>
    </p:spTree>
    <p:extLst>
      <p:ext uri="{BB962C8B-B14F-4D97-AF65-F5344CB8AC3E}">
        <p14:creationId xmlns:p14="http://schemas.microsoft.com/office/powerpoint/2010/main" val="330794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1]">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04505" y="6360103"/>
            <a:ext cx="2338917" cy="28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eaLnBrk="1" hangingPunct="1">
              <a:defRPr/>
            </a:pPr>
            <a:r>
              <a:rPr lang="en-GB" sz="892" b="0" dirty="0">
                <a:solidFill>
                  <a:srgbClr val="000000"/>
                </a:solidFill>
                <a:ea typeface="ＭＳ Ｐゴシック" panose="020B0600070205080204" pitchFamily="34" charset="-128"/>
                <a:cs typeface="Arial" panose="020B0604020202020204" pitchFamily="34" charset="0"/>
              </a:rPr>
              <a:t>COPYRIGHT © JONES LANG LASALLE IP, INC. 2015</a:t>
            </a: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45591" y="374508"/>
            <a:ext cx="1555906" cy="19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200" y="4385062"/>
            <a:ext cx="9297600" cy="683943"/>
          </a:xfrm>
        </p:spPr>
        <p:txBody>
          <a:bodyPr anchor="b">
            <a:noAutofit/>
          </a:bodyPr>
          <a:lstStyle>
            <a:lvl1pPr algn="l">
              <a:defRPr sz="3441" i="1">
                <a:solidFill>
                  <a:srgbClr val="BC141A"/>
                </a:solidFill>
              </a:defRPr>
            </a:lvl1pPr>
          </a:lstStyle>
          <a:p>
            <a:r>
              <a:rPr lang="en-US"/>
              <a:t>Click to edit Master title style</a:t>
            </a:r>
            <a:endParaRPr lang="en-US" dirty="0"/>
          </a:p>
        </p:txBody>
      </p:sp>
      <p:sp>
        <p:nvSpPr>
          <p:cNvPr id="9" name="Text Placeholder 3"/>
          <p:cNvSpPr>
            <a:spLocks noGrp="1"/>
          </p:cNvSpPr>
          <p:nvPr>
            <p:ph type="body" sz="quarter" idx="10"/>
          </p:nvPr>
        </p:nvSpPr>
        <p:spPr>
          <a:xfrm>
            <a:off x="304211" y="2288115"/>
            <a:ext cx="4548848" cy="1329560"/>
          </a:xfrm>
        </p:spPr>
        <p:txBody>
          <a:bodyPr>
            <a:noAutofit/>
          </a:bodyPr>
          <a:lstStyle>
            <a:lvl1pPr marL="0" indent="0">
              <a:buFontTx/>
              <a:buNone/>
              <a:defRPr sz="1338" b="1">
                <a:solidFill>
                  <a:srgbClr val="BC141A"/>
                </a:solidFill>
              </a:defRPr>
            </a:lvl1pPr>
            <a:lvl2pPr marL="0" indent="0">
              <a:lnSpc>
                <a:spcPct val="100000"/>
              </a:lnSpc>
              <a:spcBef>
                <a:spcPts val="0"/>
              </a:spcBef>
              <a:buFontTx/>
              <a:buNone/>
              <a:defRPr sz="1338"/>
            </a:lvl2pPr>
            <a:lvl3pPr marL="405629" indent="0">
              <a:buFontTx/>
              <a:buNone/>
              <a:defRPr/>
            </a:lvl3pPr>
            <a:lvl4pPr marL="573341" indent="0">
              <a:buFontTx/>
              <a:buNone/>
              <a:defRPr/>
            </a:lvl4pPr>
            <a:lvl5pPr marL="752753"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7695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solidFill>
                <a:srgbClr val="FFFFFF"/>
              </a:solidFill>
            </a:endParaRPr>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603" y="5956375"/>
            <a:ext cx="1221052" cy="68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88"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13" y="6321028"/>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188511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681037" y="3301770"/>
            <a:ext cx="6769391"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972" y="3974291"/>
            <a:ext cx="4549851" cy="29568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ntent - Chart">
    <p:spTree>
      <p:nvGrpSpPr>
        <p:cNvPr id="1" name=""/>
        <p:cNvGrpSpPr/>
        <p:nvPr/>
      </p:nvGrpSpPr>
      <p:grpSpPr>
        <a:xfrm>
          <a:off x="0" y="0"/>
          <a:ext cx="0" cy="0"/>
          <a:chOff x="0" y="0"/>
          <a:chExt cx="0" cy="0"/>
        </a:xfrm>
      </p:grpSpPr>
      <p:pic>
        <p:nvPicPr>
          <p:cNvPr id="7" name="Picture 11" descr="1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userDrawn="1"/>
        </p:nvSpPr>
        <p:spPr>
          <a:xfrm>
            <a:off x="2972206" y="5943384"/>
            <a:ext cx="3219045" cy="671080"/>
          </a:xfrm>
          <a:prstGeom prst="rect">
            <a:avLst/>
          </a:prstGeom>
        </p:spPr>
        <p:txBody>
          <a:bodyPr lIns="104421" tIns="52210" rIns="104421" bIns="52210"/>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Bef>
                <a:spcPct val="20000"/>
              </a:spcBef>
              <a:spcAft>
                <a:spcPts val="0"/>
              </a:spcAft>
              <a:buClr>
                <a:srgbClr val="A6291C"/>
              </a:buClr>
              <a:buFont typeface="Arial" pitchFamily="34" charset="0"/>
              <a:buNone/>
              <a:defRPr/>
            </a:pPr>
            <a:r>
              <a:rPr lang="en-US" sz="1657" i="0" dirty="0">
                <a:solidFill>
                  <a:srgbClr val="FFFFFF"/>
                </a:solidFill>
                <a:latin typeface="Arial" pitchFamily="34" charset="0"/>
                <a:cs typeface="Arial" panose="020B0604020202020204" pitchFamily="34" charset="0"/>
              </a:rPr>
              <a:t>##</a:t>
            </a:r>
          </a:p>
        </p:txBody>
      </p:sp>
      <p:sp>
        <p:nvSpPr>
          <p:cNvPr id="9" name="Oval 8"/>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a:solidFill>
                <a:srgbClr val="FFFFFF"/>
              </a:solidFill>
            </a:endParaRPr>
          </a:p>
        </p:txBody>
      </p:sp>
      <p:grpSp>
        <p:nvGrpSpPr>
          <p:cNvPr id="10" name="Group 23"/>
          <p:cNvGrpSpPr>
            <a:grpSpLocks/>
          </p:cNvGrpSpPr>
          <p:nvPr userDrawn="1"/>
        </p:nvGrpSpPr>
        <p:grpSpPr bwMode="auto">
          <a:xfrm>
            <a:off x="-247852" y="372343"/>
            <a:ext cx="1073353" cy="639691"/>
            <a:chOff x="-228600" y="371764"/>
            <a:chExt cx="990600" cy="640080"/>
          </a:xfrm>
        </p:grpSpPr>
        <p:cxnSp>
          <p:nvCxnSpPr>
            <p:cNvPr id="11" name="Straight Connector 1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a:solidFill>
                  <a:srgbClr val="FFFFFF"/>
                </a:solidFill>
              </a:endParaRPr>
            </a:p>
          </p:txBody>
        </p:sp>
      </p:grpSp>
      <p:pic>
        <p:nvPicPr>
          <p:cNvPr id="13" name="Picture 13" descr="exp_Logo_rgb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56" y="6074354"/>
            <a:ext cx="1187668" cy="70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Placeholder 23"/>
          <p:cNvSpPr>
            <a:spLocks noGrp="1"/>
          </p:cNvSpPr>
          <p:nvPr>
            <p:ph type="pic" sz="quarter" idx="12"/>
          </p:nvPr>
        </p:nvSpPr>
        <p:spPr>
          <a:xfrm>
            <a:off x="825501" y="1524000"/>
            <a:ext cx="6438900" cy="4419600"/>
          </a:xfrm>
          <a:prstGeom prst="rect">
            <a:avLst/>
          </a:prstGeom>
        </p:spPr>
        <p:txBody>
          <a:bodyPr/>
          <a:lstStyle>
            <a:lvl1pPr algn="ctr">
              <a:buNone/>
              <a:defRPr/>
            </a:lvl1pPr>
          </a:lstStyle>
          <a:p>
            <a:pPr lvl="0"/>
            <a:r>
              <a:rPr lang="en-US" noProof="0"/>
              <a:t>Click icon to add picture</a:t>
            </a:r>
            <a:endParaRPr lang="en-US" noProof="0" dirty="0"/>
          </a:p>
        </p:txBody>
      </p:sp>
      <p:sp>
        <p:nvSpPr>
          <p:cNvPr id="27"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a:t>Click to edit Master text styles</a:t>
            </a:r>
          </a:p>
        </p:txBody>
      </p:sp>
      <p:sp>
        <p:nvSpPr>
          <p:cNvPr id="28" name="Text Placeholder 21"/>
          <p:cNvSpPr>
            <a:spLocks noGrp="1"/>
          </p:cNvSpPr>
          <p:nvPr>
            <p:ph type="body" sz="quarter" idx="16"/>
          </p:nvPr>
        </p:nvSpPr>
        <p:spPr>
          <a:xfrm>
            <a:off x="5943613" y="6321028"/>
            <a:ext cx="3476812" cy="313765"/>
          </a:xfrm>
          <a:prstGeom prst="rect">
            <a:avLst/>
          </a:prstGeom>
        </p:spPr>
        <p:txBody>
          <a:bodyPr/>
          <a:lstStyle>
            <a:lvl1pPr algn="r">
              <a:buNone/>
              <a:defRPr sz="1402" b="1" i="0" baseline="0"/>
            </a:lvl1pPr>
          </a:lstStyle>
          <a:p>
            <a:pPr lvl="0"/>
            <a:r>
              <a:rPr lang="en-US"/>
              <a:t>Click to edit Master text styles</a:t>
            </a:r>
          </a:p>
        </p:txBody>
      </p:sp>
      <p:sp>
        <p:nvSpPr>
          <p:cNvPr id="26"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a:t>Click to edit Master subtitle style</a:t>
            </a:r>
            <a:endParaRPr lang="en-US" dirty="0"/>
          </a:p>
        </p:txBody>
      </p:sp>
      <p:sp>
        <p:nvSpPr>
          <p:cNvPr id="29"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a:t>Click to edit Master title style</a:t>
            </a:r>
            <a:endParaRPr lang="en-US" dirty="0"/>
          </a:p>
        </p:txBody>
      </p:sp>
    </p:spTree>
    <p:extLst>
      <p:ext uri="{BB962C8B-B14F-4D97-AF65-F5344CB8AC3E}">
        <p14:creationId xmlns:p14="http://schemas.microsoft.com/office/powerpoint/2010/main" val="217472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solidFill>
                <a:srgbClr val="FFFFFF"/>
              </a:solidFill>
            </a:endParaRPr>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480" y="6068941"/>
            <a:ext cx="1221052" cy="68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88"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13" y="6321028"/>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3241924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solidFill>
                <a:srgbClr val="FFFFFF"/>
              </a:solidFill>
            </a:endParaRPr>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sp>
        <p:nvSpPr>
          <p:cNvPr id="10" name="Picture Placeholder 23"/>
          <p:cNvSpPr>
            <a:spLocks noGrp="1"/>
          </p:cNvSpPr>
          <p:nvPr>
            <p:ph type="pic" sz="quarter" idx="16"/>
          </p:nvPr>
        </p:nvSpPr>
        <p:spPr>
          <a:xfrm>
            <a:off x="806088"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13" y="6321028"/>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52290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tent Page - Horizontal Photo">
    <p:spTree>
      <p:nvGrpSpPr>
        <p:cNvPr id="1" name=""/>
        <p:cNvGrpSpPr/>
        <p:nvPr/>
      </p:nvGrpSpPr>
      <p:grpSpPr>
        <a:xfrm>
          <a:off x="0" y="0"/>
          <a:ext cx="0" cy="0"/>
          <a:chOff x="0" y="0"/>
          <a:chExt cx="0" cy="0"/>
        </a:xfrm>
      </p:grpSpPr>
      <p:pic>
        <p:nvPicPr>
          <p:cNvPr id="8" name="Picture 6"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a:xfrm>
            <a:off x="9448739"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3233" tIns="46616" rIns="93233" bIns="46616" anchor="ctr"/>
          <a:lstStyle/>
          <a:p>
            <a:pPr algn="ctr" eaLnBrk="1" fontAlgn="auto" hangingPunct="1">
              <a:spcBef>
                <a:spcPts val="0"/>
              </a:spcBef>
              <a:spcAft>
                <a:spcPts val="0"/>
              </a:spcAft>
              <a:defRPr/>
            </a:pPr>
            <a:endParaRPr lang="en-US" sz="1147" dirty="0">
              <a:solidFill>
                <a:srgbClr val="FFFFFF"/>
              </a:solidFill>
            </a:endParaRPr>
          </a:p>
        </p:txBody>
      </p:sp>
      <p:grpSp>
        <p:nvGrpSpPr>
          <p:cNvPr id="11" name="Group 23"/>
          <p:cNvGrpSpPr>
            <a:grpSpLocks/>
          </p:cNvGrpSpPr>
          <p:nvPr userDrawn="1"/>
        </p:nvGrpSpPr>
        <p:grpSpPr bwMode="auto">
          <a:xfrm>
            <a:off x="-247852" y="371259"/>
            <a:ext cx="1073353" cy="639690"/>
            <a:chOff x="-228600" y="371764"/>
            <a:chExt cx="990600" cy="640080"/>
          </a:xfrm>
        </p:grpSpPr>
        <p:cxnSp>
          <p:nvCxnSpPr>
            <p:cNvPr id="12" name="Straight Connector 11"/>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pic>
        <p:nvPicPr>
          <p:cNvPr id="14" name="Picture 12" descr="exp_Logo_rgb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56" y="6073272"/>
            <a:ext cx="1187668" cy="7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66587" y="6153367"/>
            <a:ext cx="7223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3"/>
          <p:cNvSpPr txBox="1">
            <a:spLocks/>
          </p:cNvSpPr>
          <p:nvPr userDrawn="1"/>
        </p:nvSpPr>
        <p:spPr>
          <a:xfrm>
            <a:off x="3797705" y="6314644"/>
            <a:ext cx="2310591" cy="365847"/>
          </a:xfrm>
          <a:prstGeom prst="rect">
            <a:avLst/>
          </a:prstGeom>
        </p:spPr>
        <p:txBody>
          <a:bodyPr lIns="93233" tIns="46616" rIns="93233" bIns="46616" anchor="ctr"/>
          <a:lstStyle>
            <a:lvl1pPr eaLnBrk="0" hangingPunct="0">
              <a:defRPr sz="4200" b="1">
                <a:solidFill>
                  <a:schemeClr val="tx1"/>
                </a:solidFill>
                <a:latin typeface="Arial Narrow" panose="020B0606020202030204" pitchFamily="34" charset="0"/>
                <a:ea typeface="MS PGothic" panose="020B0600070205080204" pitchFamily="34" charset="-128"/>
              </a:defRPr>
            </a:lvl1pPr>
            <a:lvl2pPr marL="742950" indent="-285750" eaLnBrk="0" hangingPunct="0">
              <a:defRPr sz="4200" b="1">
                <a:solidFill>
                  <a:schemeClr val="tx1"/>
                </a:solidFill>
                <a:latin typeface="Arial Narrow" panose="020B0606020202030204" pitchFamily="34" charset="0"/>
                <a:ea typeface="MS PGothic" panose="020B0600070205080204" pitchFamily="34" charset="-128"/>
              </a:defRPr>
            </a:lvl2pPr>
            <a:lvl3pPr marL="1143000" indent="-228600" eaLnBrk="0" hangingPunct="0">
              <a:defRPr sz="4200" b="1">
                <a:solidFill>
                  <a:schemeClr val="tx1"/>
                </a:solidFill>
                <a:latin typeface="Arial Narrow" panose="020B0606020202030204" pitchFamily="34" charset="0"/>
                <a:ea typeface="MS PGothic" panose="020B0600070205080204" pitchFamily="34" charset="-128"/>
              </a:defRPr>
            </a:lvl3pPr>
            <a:lvl4pPr marL="1600200" indent="-228600" eaLnBrk="0" hangingPunct="0">
              <a:defRPr sz="4200" b="1">
                <a:solidFill>
                  <a:schemeClr val="tx1"/>
                </a:solidFill>
                <a:latin typeface="Arial Narrow" panose="020B0606020202030204" pitchFamily="34" charset="0"/>
                <a:ea typeface="MS PGothic" panose="020B0600070205080204" pitchFamily="34" charset="-128"/>
              </a:defRPr>
            </a:lvl4pPr>
            <a:lvl5pPr marL="2057400" indent="-228600" eaLnBrk="0" hangingPunct="0">
              <a:defRPr sz="4200" b="1">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9pPr>
          </a:lstStyle>
          <a:p>
            <a:pPr algn="ctr" eaLnBrk="1" hangingPunct="1">
              <a:defRPr/>
            </a:pPr>
            <a:fld id="{91A4F737-4C6C-4910-A87B-914915D1486E}" type="slidenum">
              <a:rPr lang="en-US" altLang="en-US" sz="765" smtClean="0">
                <a:solidFill>
                  <a:srgbClr val="898989"/>
                </a:solidFill>
                <a:latin typeface="Arial" panose="020B0604020202020204" pitchFamily="34" charset="0"/>
                <a:cs typeface="Arial" panose="020B0604020202020204" pitchFamily="34" charset="0"/>
              </a:rPr>
              <a:pPr algn="ctr" eaLnBrk="1" hangingPunct="1">
                <a:defRPr/>
              </a:pPr>
              <a:t>‹#›</a:t>
            </a:fld>
            <a:endParaRPr lang="en-US" altLang="en-US" sz="765">
              <a:solidFill>
                <a:srgbClr val="898989"/>
              </a:solidFill>
              <a:latin typeface="Arial" panose="020B0604020202020204" pitchFamily="34" charset="0"/>
              <a:cs typeface="Arial" panose="020B0604020202020204" pitchFamily="34" charset="0"/>
            </a:endParaRPr>
          </a:p>
        </p:txBody>
      </p:sp>
      <p:sp>
        <p:nvSpPr>
          <p:cNvPr id="10" name="Picture Placeholder 23"/>
          <p:cNvSpPr>
            <a:spLocks noGrp="1"/>
          </p:cNvSpPr>
          <p:nvPr>
            <p:ph type="pic" sz="quarter" idx="16"/>
          </p:nvPr>
        </p:nvSpPr>
        <p:spPr>
          <a:xfrm>
            <a:off x="806087" y="1779498"/>
            <a:ext cx="3394262" cy="21067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211" b="1">
                <a:solidFill>
                  <a:schemeClr val="bg1"/>
                </a:solidFill>
              </a:defRPr>
            </a:lvl1pPr>
          </a:lstStyle>
          <a:p>
            <a:pPr lvl="0"/>
            <a:r>
              <a:rPr lang="en-US"/>
              <a:t>Click to edit Master text styles</a:t>
            </a:r>
          </a:p>
        </p:txBody>
      </p:sp>
      <p:sp>
        <p:nvSpPr>
          <p:cNvPr id="23" name="Subtitle 2"/>
          <p:cNvSpPr>
            <a:spLocks noGrp="1"/>
          </p:cNvSpPr>
          <p:nvPr>
            <p:ph type="subTitle" idx="1"/>
          </p:nvPr>
        </p:nvSpPr>
        <p:spPr>
          <a:xfrm>
            <a:off x="787764" y="1021975"/>
            <a:ext cx="7879997" cy="381000"/>
          </a:xfrm>
          <a:prstGeom prst="rect">
            <a:avLst/>
          </a:prstGeom>
        </p:spPr>
        <p:txBody>
          <a:bodyPr/>
          <a:lstStyle>
            <a:lvl1pPr marL="0" indent="0" algn="l">
              <a:buNone/>
              <a:defRPr sz="2039" i="1" baseline="0">
                <a:solidFill>
                  <a:schemeClr val="bg1">
                    <a:lumMod val="50000"/>
                  </a:schemeClr>
                </a:solidFill>
              </a:defRPr>
            </a:lvl1pPr>
            <a:lvl2pPr marL="466198" indent="0" algn="ctr">
              <a:buNone/>
              <a:defRPr>
                <a:solidFill>
                  <a:schemeClr val="tx1">
                    <a:tint val="75000"/>
                  </a:schemeClr>
                </a:solidFill>
              </a:defRPr>
            </a:lvl2pPr>
            <a:lvl3pPr marL="932395" indent="0" algn="ctr">
              <a:buNone/>
              <a:defRPr>
                <a:solidFill>
                  <a:schemeClr val="tx1">
                    <a:tint val="75000"/>
                  </a:schemeClr>
                </a:solidFill>
              </a:defRPr>
            </a:lvl3pPr>
            <a:lvl4pPr marL="1398593" indent="0" algn="ctr">
              <a:buNone/>
              <a:defRPr>
                <a:solidFill>
                  <a:schemeClr val="tx1">
                    <a:tint val="75000"/>
                  </a:schemeClr>
                </a:solidFill>
              </a:defRPr>
            </a:lvl4pPr>
            <a:lvl5pPr marL="1864791" indent="0" algn="ctr">
              <a:buNone/>
              <a:defRPr>
                <a:solidFill>
                  <a:schemeClr val="tx1">
                    <a:tint val="75000"/>
                  </a:schemeClr>
                </a:solidFill>
              </a:defRPr>
            </a:lvl5pPr>
            <a:lvl6pPr marL="2330988" indent="0" algn="ctr">
              <a:buNone/>
              <a:defRPr>
                <a:solidFill>
                  <a:schemeClr val="tx1">
                    <a:tint val="75000"/>
                  </a:schemeClr>
                </a:solidFill>
              </a:defRPr>
            </a:lvl6pPr>
            <a:lvl7pPr marL="2797186" indent="0" algn="ctr">
              <a:buNone/>
              <a:defRPr>
                <a:solidFill>
                  <a:schemeClr val="tx1">
                    <a:tint val="75000"/>
                  </a:schemeClr>
                </a:solidFill>
              </a:defRPr>
            </a:lvl7pPr>
            <a:lvl8pPr marL="3263384" indent="0" algn="ctr">
              <a:buNone/>
              <a:defRPr>
                <a:solidFill>
                  <a:schemeClr val="tx1">
                    <a:tint val="75000"/>
                  </a:schemeClr>
                </a:solidFill>
              </a:defRPr>
            </a:lvl8pPr>
            <a:lvl9pPr marL="3729582" indent="0" algn="ctr">
              <a:buNone/>
              <a:defRPr>
                <a:solidFill>
                  <a:schemeClr val="tx1">
                    <a:tint val="75000"/>
                  </a:schemeClr>
                </a:solidFill>
              </a:defRPr>
            </a:lvl9pPr>
          </a:lstStyle>
          <a:p>
            <a:r>
              <a:rPr lang="en-US"/>
              <a:t>Click to edit Master subtitle style</a:t>
            </a:r>
            <a:endParaRPr lang="en-US" dirty="0"/>
          </a:p>
        </p:txBody>
      </p:sp>
      <p:sp>
        <p:nvSpPr>
          <p:cNvPr id="27" name="Title 7"/>
          <p:cNvSpPr>
            <a:spLocks noGrp="1"/>
          </p:cNvSpPr>
          <p:nvPr>
            <p:ph type="title"/>
          </p:nvPr>
        </p:nvSpPr>
        <p:spPr>
          <a:xfrm>
            <a:off x="787754" y="163033"/>
            <a:ext cx="7384698" cy="853978"/>
          </a:xfrm>
          <a:prstGeom prst="rect">
            <a:avLst/>
          </a:prstGeom>
        </p:spPr>
        <p:txBody>
          <a:bodyPr anchor="b"/>
          <a:lstStyle>
            <a:lvl1pPr algn="l">
              <a:defRPr b="1" baseline="0"/>
            </a:lvl1pPr>
          </a:lstStyle>
          <a:p>
            <a:r>
              <a:rPr lang="en-US"/>
              <a:t>Click to edit Master title style</a:t>
            </a:r>
            <a:endParaRPr lang="en-US" dirty="0"/>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14398" indent="-176444">
              <a:defRPr sz="2039" baseline="0"/>
            </a:lvl1pPr>
            <a:lvl2pPr marL="642641" indent="-176444">
              <a:defRPr sz="1848" baseline="0"/>
            </a:lvl2pPr>
          </a:lstStyle>
          <a:p>
            <a:pPr lvl="0"/>
            <a:r>
              <a:rPr lang="en-US"/>
              <a:t>Click to edit Master text styles</a:t>
            </a:r>
          </a:p>
          <a:p>
            <a:pPr lvl="1"/>
            <a:r>
              <a:rPr lang="en-US"/>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039" b="1" baseline="0"/>
            </a:lvl1pPr>
          </a:lstStyle>
          <a:p>
            <a:pPr lvl="0"/>
            <a:r>
              <a:rPr lang="en-US"/>
              <a:t>Click to edit Master text styles</a:t>
            </a:r>
          </a:p>
        </p:txBody>
      </p:sp>
      <p:sp>
        <p:nvSpPr>
          <p:cNvPr id="17" name="Date Placeholder 1"/>
          <p:cNvSpPr>
            <a:spLocks noGrp="1"/>
          </p:cNvSpPr>
          <p:nvPr>
            <p:ph type="dt" sz="half" idx="20"/>
          </p:nvPr>
        </p:nvSpPr>
        <p:spPr>
          <a:xfrm>
            <a:off x="495705" y="6356856"/>
            <a:ext cx="2310591" cy="364764"/>
          </a:xfrm>
          <a:prstGeom prst="rect">
            <a:avLst/>
          </a:prstGeom>
        </p:spPr>
        <p:txBody>
          <a:bodyPr lIns="146304" tIns="73152" rIns="146304" bIns="73152"/>
          <a:lstStyle>
            <a:lvl1pPr eaLnBrk="1" hangingPunct="1">
              <a:defRPr>
                <a:solidFill>
                  <a:srgbClr val="000000"/>
                </a:solidFill>
                <a:cs typeface="+mn-cs"/>
              </a:defRPr>
            </a:lvl1pPr>
          </a:lstStyle>
          <a:p>
            <a:pPr>
              <a:defRPr/>
            </a:pPr>
            <a:endParaRPr lang="en-US"/>
          </a:p>
        </p:txBody>
      </p:sp>
      <p:sp>
        <p:nvSpPr>
          <p:cNvPr id="18" name="Footer Placeholder 2"/>
          <p:cNvSpPr>
            <a:spLocks noGrp="1"/>
          </p:cNvSpPr>
          <p:nvPr>
            <p:ph type="ftr" sz="quarter" idx="21"/>
          </p:nvPr>
        </p:nvSpPr>
        <p:spPr>
          <a:xfrm>
            <a:off x="3384955" y="6356856"/>
            <a:ext cx="31360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smtClean="0">
                <a:solidFill>
                  <a:srgbClr val="000000"/>
                </a:solidFill>
                <a:cs typeface="Arial" panose="020B0604020202020204" pitchFamily="34" charset="0"/>
              </a:defRPr>
            </a:lvl1pPr>
          </a:lstStyle>
          <a:p>
            <a:pPr>
              <a:defRPr/>
            </a:pPr>
            <a:fld id="{AFF95FA7-5680-4F94-8F38-1A6360FDBB30}" type="slidenum">
              <a:rPr lang="en-US" altLang="en-US"/>
              <a:pPr>
                <a:defRPr/>
              </a:pPr>
              <a:t>‹#›</a:t>
            </a:fld>
            <a:endParaRPr lang="en-US" altLang="en-US"/>
          </a:p>
        </p:txBody>
      </p:sp>
      <p:sp>
        <p:nvSpPr>
          <p:cNvPr id="19" name="Slide Number Placeholder 3"/>
          <p:cNvSpPr>
            <a:spLocks noGrp="1"/>
          </p:cNvSpPr>
          <p:nvPr>
            <p:ph type="sldNum" sz="quarter" idx="22"/>
          </p:nvPr>
        </p:nvSpPr>
        <p:spPr>
          <a:xfrm>
            <a:off x="7099705" y="6356856"/>
            <a:ext cx="23105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smtClean="0">
                <a:solidFill>
                  <a:srgbClr val="000000"/>
                </a:solidFill>
                <a:cs typeface="Arial" panose="020B0604020202020204" pitchFamily="34" charset="0"/>
              </a:defRPr>
            </a:lvl1pPr>
          </a:lstStyle>
          <a:p>
            <a:pPr>
              <a:defRPr/>
            </a:pPr>
            <a:fld id="{22AD0D4A-DF74-48A6-B45E-C969EED177AF}" type="slidenum">
              <a:rPr lang="en-US" altLang="en-US"/>
              <a:pPr>
                <a:defRPr/>
              </a:pPr>
              <a:t>‹#›</a:t>
            </a:fld>
            <a:endParaRPr lang="en-US" altLang="en-US"/>
          </a:p>
        </p:txBody>
      </p:sp>
    </p:spTree>
    <p:extLst>
      <p:ext uri="{BB962C8B-B14F-4D97-AF65-F5344CB8AC3E}">
        <p14:creationId xmlns:p14="http://schemas.microsoft.com/office/powerpoint/2010/main" val="253573706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3048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68862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6285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9443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022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6045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7"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sp>
        <p:nvSpPr>
          <p:cNvPr id="8" name="Text Placeholder 4"/>
          <p:cNvSpPr>
            <a:spLocks noGrp="1"/>
          </p:cNvSpPr>
          <p:nvPr>
            <p:ph type="body" sz="quarter" idx="12" hasCustomPrompt="1"/>
          </p:nvPr>
        </p:nvSpPr>
        <p:spPr>
          <a:xfrm>
            <a:off x="682329" y="1376101"/>
            <a:ext cx="5852021"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9"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a:t>
            </a:r>
            <a:r>
              <a:rPr lang="en-US" altLang="zh-CN" sz="1000" dirty="0">
                <a:solidFill>
                  <a:schemeClr val="tx1"/>
                </a:solidFill>
                <a:latin typeface="Montserrat" pitchFamily="50" charset="0"/>
                <a:ea typeface="SimSun" pitchFamily="2" charset="-122"/>
              </a:rPr>
              <a:t> (IBC)</a:t>
            </a:r>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95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54363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924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4423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02695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1840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12960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81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755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635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6"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r>
              <a:rPr lang="en-US" altLang="zh-CN" sz="1000" dirty="0">
                <a:solidFill>
                  <a:schemeClr val="tx1"/>
                </a:solidFill>
                <a:latin typeface="Montserrat" pitchFamily="50" charset="0"/>
                <a:ea typeface="SimSun" pitchFamily="2" charset="-122"/>
              </a:rPr>
              <a:t>)</a:t>
            </a:r>
          </a:p>
        </p:txBody>
      </p:sp>
    </p:spTree>
    <p:extLst>
      <p:ext uri="{BB962C8B-B14F-4D97-AF65-F5344CB8AC3E}">
        <p14:creationId xmlns:p14="http://schemas.microsoft.com/office/powerpoint/2010/main" val="924364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1600200"/>
            <a:ext cx="9273117" cy="5092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00122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055507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4725427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5967" y="6261100"/>
            <a:ext cx="8172450" cy="431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44724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4262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40248761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32252951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4967284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0432078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8709910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2"/>
          <p:cNvSpPr>
            <a:spLocks noGrp="1"/>
          </p:cNvSpPr>
          <p:nvPr>
            <p:ph sz="half" idx="1"/>
          </p:nvPr>
        </p:nvSpPr>
        <p:spPr>
          <a:xfrm>
            <a:off x="681037" y="2110502"/>
            <a:ext cx="8542636"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682329"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890860758"/>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57757"/>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09790175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7279D-C4F9-430C-A62B-C4EB34E78589}" type="slidenum">
              <a:rPr lang="en-US" smtClean="0"/>
              <a:t>‹#›</a:t>
            </a:fld>
            <a:endParaRPr lang="en-US" dirty="0"/>
          </a:p>
        </p:txBody>
      </p:sp>
      <p:sp>
        <p:nvSpPr>
          <p:cNvPr id="7" name="TextBox 6"/>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251168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7279D-C4F9-430C-A62B-C4EB34E78589}" type="slidenum">
              <a:rPr lang="en-US" smtClean="0"/>
              <a:t>‹#›</a:t>
            </a:fld>
            <a:endParaRPr lang="en-US" dirty="0"/>
          </a:p>
        </p:txBody>
      </p:sp>
      <p:sp>
        <p:nvSpPr>
          <p:cNvPr id="8" name="TextBox 7"/>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431791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7279D-C4F9-430C-A62B-C4EB34E78589}" type="slidenum">
              <a:rPr lang="en-US" smtClean="0"/>
              <a:t>‹#›</a:t>
            </a:fld>
            <a:endParaRPr lang="en-US" dirty="0"/>
          </a:p>
        </p:txBody>
      </p:sp>
      <p:sp>
        <p:nvSpPr>
          <p:cNvPr id="8" name="TextBox 7"/>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1908179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7279D-C4F9-430C-A62B-C4EB34E78589}" type="slidenum">
              <a:rPr lang="en-US" smtClean="0"/>
              <a:t>‹#›</a:t>
            </a:fld>
            <a:endParaRPr lang="en-US" dirty="0"/>
          </a:p>
        </p:txBody>
      </p:sp>
      <p:sp>
        <p:nvSpPr>
          <p:cNvPr id="9" name="TextBox 8"/>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1567336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7279D-C4F9-430C-A62B-C4EB34E78589}" type="slidenum">
              <a:rPr lang="en-US" smtClean="0"/>
              <a:t>‹#›</a:t>
            </a:fld>
            <a:endParaRPr lang="en-US" dirty="0"/>
          </a:p>
        </p:txBody>
      </p:sp>
      <p:sp>
        <p:nvSpPr>
          <p:cNvPr id="11" name="TextBox 10"/>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1522618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7279D-C4F9-430C-A62B-C4EB34E78589}" type="slidenum">
              <a:rPr lang="en-US" smtClean="0"/>
              <a:t>‹#›</a:t>
            </a:fld>
            <a:endParaRPr lang="en-US" dirty="0"/>
          </a:p>
        </p:txBody>
      </p:sp>
      <p:sp>
        <p:nvSpPr>
          <p:cNvPr id="7" name="TextBox 6"/>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3299023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7279D-C4F9-430C-A62B-C4EB34E78589}" type="slidenum">
              <a:rPr lang="en-US" smtClean="0"/>
              <a:t>‹#›</a:t>
            </a:fld>
            <a:endParaRPr lang="en-US" dirty="0"/>
          </a:p>
        </p:txBody>
      </p:sp>
      <p:sp>
        <p:nvSpPr>
          <p:cNvPr id="6" name="TextBox 5"/>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2070216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7279D-C4F9-430C-A62B-C4EB34E78589}" type="slidenum">
              <a:rPr lang="en-US" smtClean="0"/>
              <a:t>‹#›</a:t>
            </a:fld>
            <a:endParaRPr lang="en-US" dirty="0"/>
          </a:p>
        </p:txBody>
      </p:sp>
      <p:sp>
        <p:nvSpPr>
          <p:cNvPr id="9" name="TextBox 8"/>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17415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9" name="Content Placeholder 2"/>
          <p:cNvSpPr>
            <a:spLocks noGrp="1"/>
          </p:cNvSpPr>
          <p:nvPr>
            <p:ph sz="half" idx="1"/>
          </p:nvPr>
        </p:nvSpPr>
        <p:spPr>
          <a:xfrm>
            <a:off x="681038" y="2110502"/>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5014913" y="2110502"/>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2" hasCustomPrompt="1"/>
          </p:nvPr>
        </p:nvSpPr>
        <p:spPr>
          <a:xfrm>
            <a:off x="682329"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4"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1"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440772822"/>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7279D-C4F9-430C-A62B-C4EB34E78589}" type="slidenum">
              <a:rPr lang="en-US" smtClean="0"/>
              <a:t>‹#›</a:t>
            </a:fld>
            <a:endParaRPr lang="en-US" dirty="0"/>
          </a:p>
        </p:txBody>
      </p:sp>
      <p:sp>
        <p:nvSpPr>
          <p:cNvPr id="9" name="TextBox 8"/>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3993076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7279D-C4F9-430C-A62B-C4EB34E78589}" type="slidenum">
              <a:rPr lang="en-US" smtClean="0"/>
              <a:t>‹#›</a:t>
            </a:fld>
            <a:endParaRPr lang="en-US" dirty="0"/>
          </a:p>
        </p:txBody>
      </p:sp>
      <p:sp>
        <p:nvSpPr>
          <p:cNvPr id="8" name="TextBox 7"/>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2695438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D292C-7E31-4DB2-BB91-9042A2480AAA}" type="datetimeFigureOut">
              <a:rPr lang="en-US" smtClean="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7279D-C4F9-430C-A62B-C4EB34E78589}" type="slidenum">
              <a:rPr lang="en-US" smtClean="0"/>
              <a:t>‹#›</a:t>
            </a:fld>
            <a:endParaRPr lang="en-US" dirty="0"/>
          </a:p>
        </p:txBody>
      </p:sp>
      <p:sp>
        <p:nvSpPr>
          <p:cNvPr id="8" name="TextBox 7"/>
          <p:cNvSpPr txBox="1"/>
          <p:nvPr userDrawn="1"/>
        </p:nvSpPr>
        <p:spPr>
          <a:xfrm>
            <a:off x="-227573" y="5802956"/>
            <a:ext cx="3136900" cy="276999"/>
          </a:xfrm>
          <a:prstGeom prst="rect">
            <a:avLst/>
          </a:prstGeom>
          <a:noFill/>
        </p:spPr>
        <p:txBody>
          <a:bodyPr wrap="square" rtlCol="0">
            <a:spAutoFit/>
          </a:bodyPr>
          <a:lstStyle/>
          <a:p>
            <a:pPr algn="ctr"/>
            <a:r>
              <a:rPr lang="en-US" sz="1200" dirty="0">
                <a:solidFill>
                  <a:schemeClr val="tx1">
                    <a:lumMod val="50000"/>
                    <a:lumOff val="50000"/>
                  </a:schemeClr>
                </a:solidFill>
              </a:rPr>
              <a:t>© MS Consultants, LLC 2018</a:t>
            </a:r>
          </a:p>
        </p:txBody>
      </p:sp>
    </p:spTree>
    <p:extLst>
      <p:ext uri="{BB962C8B-B14F-4D97-AF65-F5344CB8AC3E}">
        <p14:creationId xmlns:p14="http://schemas.microsoft.com/office/powerpoint/2010/main" val="398998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3"/>
          <p:cNvSpPr>
            <a:spLocks noGrp="1"/>
          </p:cNvSpPr>
          <p:nvPr>
            <p:ph sz="half" idx="2"/>
          </p:nvPr>
        </p:nvSpPr>
        <p:spPr>
          <a:xfrm>
            <a:off x="6019583" y="1359324"/>
            <a:ext cx="3205379" cy="49434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9" name="Text Placeholder 11"/>
          <p:cNvSpPr>
            <a:spLocks noGrp="1"/>
          </p:cNvSpPr>
          <p:nvPr>
            <p:ph type="body" sz="quarter" idx="12" hasCustomPrompt="1"/>
          </p:nvPr>
        </p:nvSpPr>
        <p:spPr>
          <a:xfrm>
            <a:off x="682329" y="1359323"/>
            <a:ext cx="4958909"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ext Placeholder 3"/>
          <p:cNvSpPr>
            <a:spLocks noGrp="1"/>
          </p:cNvSpPr>
          <p:nvPr>
            <p:ph type="body" sz="quarter" idx="13" hasCustomPrompt="1"/>
          </p:nvPr>
        </p:nvSpPr>
        <p:spPr>
          <a:xfrm>
            <a:off x="682329" y="2284835"/>
            <a:ext cx="4941391"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14"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 </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139772085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15" name="Table Placeholder 4"/>
          <p:cNvSpPr>
            <a:spLocks noGrp="1"/>
          </p:cNvSpPr>
          <p:nvPr>
            <p:ph type="tbl" sz="quarter" idx="12"/>
          </p:nvPr>
        </p:nvSpPr>
        <p:spPr>
          <a:xfrm>
            <a:off x="682329" y="2102110"/>
            <a:ext cx="8541345" cy="4181186"/>
          </a:xfrm>
        </p:spPr>
        <p:txBody>
          <a:bodyPr/>
          <a:lstStyle/>
          <a:p>
            <a:r>
              <a:rPr lang="en-US" dirty="0"/>
              <a:t>Click icon to add table</a:t>
            </a:r>
          </a:p>
        </p:txBody>
      </p:sp>
      <p:sp>
        <p:nvSpPr>
          <p:cNvPr id="16" name="Text Placeholder 11"/>
          <p:cNvSpPr>
            <a:spLocks noGrp="1"/>
          </p:cNvSpPr>
          <p:nvPr>
            <p:ph type="body" sz="quarter" idx="13" hasCustomPrompt="1"/>
          </p:nvPr>
        </p:nvSpPr>
        <p:spPr>
          <a:xfrm>
            <a:off x="682329" y="1350934"/>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7"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17072822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5"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413351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7.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9.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7" y="365128"/>
            <a:ext cx="5584508" cy="44767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81038" y="1233488"/>
            <a:ext cx="8543925"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hf hdr="0" dt="0"/>
  <p:txStyles>
    <p:titleStyle>
      <a:lvl1pPr algn="l" defTabSz="914400"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0"/>
          <p:cNvSpPr>
            <a:spLocks noGrp="1" noChangeArrowheads="1"/>
          </p:cNvSpPr>
          <p:nvPr>
            <p:ph type="title"/>
          </p:nvPr>
        </p:nvSpPr>
        <p:spPr bwMode="auto">
          <a:xfrm>
            <a:off x="466368" y="390744"/>
            <a:ext cx="9095674" cy="45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1027" name="Picture 72" descr="Jll_footer_11300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 y="6129557"/>
            <a:ext cx="9911059" cy="7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6"/>
          <p:cNvSpPr>
            <a:spLocks noGrp="1" noChangeArrowheads="1"/>
          </p:cNvSpPr>
          <p:nvPr>
            <p:ph type="body" idx="1"/>
          </p:nvPr>
        </p:nvSpPr>
        <p:spPr bwMode="auto">
          <a:xfrm>
            <a:off x="405669" y="1599769"/>
            <a:ext cx="8581760" cy="434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 name="Rectangle 2"/>
          <p:cNvSpPr/>
          <p:nvPr userDrawn="1"/>
        </p:nvSpPr>
        <p:spPr>
          <a:xfrm>
            <a:off x="356099" y="6181511"/>
            <a:ext cx="1989900" cy="67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31" b="0">
              <a:solidFill>
                <a:srgbClr val="FFFFFF"/>
              </a:solidFill>
            </a:endParaRPr>
          </a:p>
        </p:txBody>
      </p:sp>
      <p:pic>
        <p:nvPicPr>
          <p:cNvPr id="1030"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4067" y="6321136"/>
            <a:ext cx="728382"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exp_Logo_rgb (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862997" y="6277841"/>
            <a:ext cx="699044" cy="4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2652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8" r:id="rId4"/>
    <p:sldLayoutId id="2147483879" r:id="rId5"/>
  </p:sldLayoutIdLst>
  <p:transition>
    <p:fade/>
  </p:transition>
  <p:hf sldNum="0" hdr="0" dt="0"/>
  <p:txStyles>
    <p:titleStyle>
      <a:lvl1pPr algn="l" rtl="0" eaLnBrk="0" fontAlgn="base" hangingPunct="0">
        <a:spcBef>
          <a:spcPct val="0"/>
        </a:spcBef>
        <a:spcAft>
          <a:spcPct val="0"/>
        </a:spcAft>
        <a:defRPr sz="2358">
          <a:solidFill>
            <a:schemeClr val="tx1"/>
          </a:solidFill>
          <a:latin typeface="+mj-lt"/>
          <a:ea typeface="+mj-ea"/>
          <a:cs typeface="+mj-cs"/>
        </a:defRPr>
      </a:lvl1pPr>
      <a:lvl2pPr algn="l" rtl="0" eaLnBrk="0" fontAlgn="base" hangingPunct="0">
        <a:spcBef>
          <a:spcPct val="0"/>
        </a:spcBef>
        <a:spcAft>
          <a:spcPct val="0"/>
        </a:spcAft>
        <a:defRPr sz="2358">
          <a:solidFill>
            <a:schemeClr val="tx1"/>
          </a:solidFill>
          <a:latin typeface="Times New Roman" pitchFamily="18" charset="0"/>
        </a:defRPr>
      </a:lvl2pPr>
      <a:lvl3pPr algn="l" rtl="0" eaLnBrk="0" fontAlgn="base" hangingPunct="0">
        <a:spcBef>
          <a:spcPct val="0"/>
        </a:spcBef>
        <a:spcAft>
          <a:spcPct val="0"/>
        </a:spcAft>
        <a:defRPr sz="2358">
          <a:solidFill>
            <a:schemeClr val="tx1"/>
          </a:solidFill>
          <a:latin typeface="Times New Roman" pitchFamily="18" charset="0"/>
        </a:defRPr>
      </a:lvl3pPr>
      <a:lvl4pPr algn="l" rtl="0" eaLnBrk="0" fontAlgn="base" hangingPunct="0">
        <a:spcBef>
          <a:spcPct val="0"/>
        </a:spcBef>
        <a:spcAft>
          <a:spcPct val="0"/>
        </a:spcAft>
        <a:defRPr sz="2358">
          <a:solidFill>
            <a:schemeClr val="tx1"/>
          </a:solidFill>
          <a:latin typeface="Times New Roman" pitchFamily="18" charset="0"/>
        </a:defRPr>
      </a:lvl4pPr>
      <a:lvl5pPr algn="l" rtl="0" eaLnBrk="0" fontAlgn="base" hangingPunct="0">
        <a:spcBef>
          <a:spcPct val="0"/>
        </a:spcBef>
        <a:spcAft>
          <a:spcPct val="0"/>
        </a:spcAft>
        <a:defRPr sz="2358">
          <a:solidFill>
            <a:schemeClr val="tx1"/>
          </a:solidFill>
          <a:latin typeface="Times New Roman" pitchFamily="18" charset="0"/>
        </a:defRPr>
      </a:lvl5pPr>
      <a:lvl6pPr marL="427357" algn="l" rtl="0" fontAlgn="base">
        <a:spcBef>
          <a:spcPct val="0"/>
        </a:spcBef>
        <a:spcAft>
          <a:spcPct val="0"/>
        </a:spcAft>
        <a:defRPr sz="2677">
          <a:solidFill>
            <a:schemeClr val="tx1"/>
          </a:solidFill>
          <a:latin typeface="Times New Roman" pitchFamily="18" charset="0"/>
        </a:defRPr>
      </a:lvl6pPr>
      <a:lvl7pPr marL="854715" algn="l" rtl="0" fontAlgn="base">
        <a:spcBef>
          <a:spcPct val="0"/>
        </a:spcBef>
        <a:spcAft>
          <a:spcPct val="0"/>
        </a:spcAft>
        <a:defRPr sz="2677">
          <a:solidFill>
            <a:schemeClr val="tx1"/>
          </a:solidFill>
          <a:latin typeface="Times New Roman" pitchFamily="18" charset="0"/>
        </a:defRPr>
      </a:lvl7pPr>
      <a:lvl8pPr marL="1282073" algn="l" rtl="0" fontAlgn="base">
        <a:spcBef>
          <a:spcPct val="0"/>
        </a:spcBef>
        <a:spcAft>
          <a:spcPct val="0"/>
        </a:spcAft>
        <a:defRPr sz="2677">
          <a:solidFill>
            <a:schemeClr val="tx1"/>
          </a:solidFill>
          <a:latin typeface="Times New Roman" pitchFamily="18" charset="0"/>
        </a:defRPr>
      </a:lvl8pPr>
      <a:lvl9pPr marL="1709430" algn="l" rtl="0" fontAlgn="base">
        <a:spcBef>
          <a:spcPct val="0"/>
        </a:spcBef>
        <a:spcAft>
          <a:spcPct val="0"/>
        </a:spcAft>
        <a:defRPr sz="2677">
          <a:solidFill>
            <a:schemeClr val="tx1"/>
          </a:solidFill>
          <a:latin typeface="Times New Roman" pitchFamily="18" charset="0"/>
        </a:defRPr>
      </a:lvl9pPr>
    </p:titleStyle>
    <p:bodyStyle>
      <a:lvl1pPr marL="182108" indent="-182108" algn="l" rtl="0" eaLnBrk="0" fontAlgn="base" hangingPunct="0">
        <a:spcBef>
          <a:spcPct val="50000"/>
        </a:spcBef>
        <a:spcAft>
          <a:spcPct val="0"/>
        </a:spcAft>
        <a:buClr>
          <a:schemeClr val="tx1"/>
        </a:buClr>
        <a:buFont typeface="Times New Roman" panose="02020603050405020304" pitchFamily="18" charset="0"/>
        <a:buChar char="•"/>
        <a:defRPr sz="2039">
          <a:solidFill>
            <a:schemeClr val="tx1"/>
          </a:solidFill>
          <a:latin typeface="+mn-lt"/>
          <a:ea typeface="+mn-ea"/>
          <a:cs typeface="+mn-cs"/>
        </a:defRPr>
      </a:lvl1pPr>
      <a:lvl2pPr marL="327795" indent="-143663" algn="l" rtl="0" eaLnBrk="0" fontAlgn="base" hangingPunct="0">
        <a:spcBef>
          <a:spcPct val="30000"/>
        </a:spcBef>
        <a:spcAft>
          <a:spcPct val="0"/>
        </a:spcAft>
        <a:buClr>
          <a:schemeClr val="tx1"/>
        </a:buClr>
        <a:buFont typeface="Times New Roman" panose="02020603050405020304" pitchFamily="18" charset="0"/>
        <a:buChar char="-"/>
        <a:defRPr sz="1848">
          <a:solidFill>
            <a:schemeClr val="tx1"/>
          </a:solidFill>
          <a:latin typeface="+mn-lt"/>
        </a:defRPr>
      </a:lvl2pPr>
      <a:lvl3pPr marL="472471" indent="-143663" algn="l" rtl="0" eaLnBrk="0" fontAlgn="base" hangingPunct="0">
        <a:spcBef>
          <a:spcPct val="30000"/>
        </a:spcBef>
        <a:spcAft>
          <a:spcPct val="0"/>
        </a:spcAft>
        <a:buClr>
          <a:schemeClr val="tx1"/>
        </a:buClr>
        <a:buFont typeface="Times New Roman" panose="02020603050405020304" pitchFamily="18" charset="0"/>
        <a:buChar char="-"/>
        <a:defRPr>
          <a:solidFill>
            <a:schemeClr val="tx1"/>
          </a:solidFill>
          <a:latin typeface="+mn-lt"/>
        </a:defRPr>
      </a:lvl3pPr>
      <a:lvl4pPr marL="618157" indent="-143663" algn="l" rtl="0" eaLnBrk="0" fontAlgn="base" hangingPunct="0">
        <a:spcBef>
          <a:spcPct val="30000"/>
        </a:spcBef>
        <a:spcAft>
          <a:spcPct val="0"/>
        </a:spcAft>
        <a:buClr>
          <a:schemeClr val="tx1"/>
        </a:buClr>
        <a:buFont typeface="Times New Roman" panose="02020603050405020304" pitchFamily="18" charset="0"/>
        <a:buChar char="-"/>
        <a:defRPr sz="1402">
          <a:solidFill>
            <a:schemeClr val="tx1"/>
          </a:solidFill>
          <a:latin typeface="+mn-lt"/>
        </a:defRPr>
      </a:lvl4pPr>
      <a:lvl5pPr marL="745633" indent="-125453" algn="l" rtl="0" eaLnBrk="0" fontAlgn="base" hangingPunct="0">
        <a:spcBef>
          <a:spcPct val="30000"/>
        </a:spcBef>
        <a:spcAft>
          <a:spcPct val="0"/>
        </a:spcAft>
        <a:buClr>
          <a:schemeClr val="tx1"/>
        </a:buClr>
        <a:buFont typeface="Times New Roman" panose="02020603050405020304" pitchFamily="18" charset="0"/>
        <a:buChar char="-"/>
        <a:defRPr sz="1338">
          <a:solidFill>
            <a:schemeClr val="tx1"/>
          </a:solidFill>
          <a:latin typeface="+mn-lt"/>
        </a:defRPr>
      </a:lvl5pPr>
      <a:lvl6pPr marL="1173750"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6pPr>
      <a:lvl7pPr marL="1601108"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7pPr>
      <a:lvl8pPr marL="2028466"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8pPr>
      <a:lvl9pPr marL="2455823"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9pPr>
    </p:bodyStyle>
    <p:otherStyle>
      <a:defPPr>
        <a:defRPr lang="en-US"/>
      </a:defPPr>
      <a:lvl1pPr marL="0" algn="l" defTabSz="854715" rtl="0" eaLnBrk="1" latinLnBrk="0" hangingPunct="1">
        <a:defRPr sz="1721" kern="1200">
          <a:solidFill>
            <a:schemeClr val="tx1"/>
          </a:solidFill>
          <a:latin typeface="+mn-lt"/>
          <a:ea typeface="+mn-ea"/>
          <a:cs typeface="+mn-cs"/>
        </a:defRPr>
      </a:lvl1pPr>
      <a:lvl2pPr marL="427357" algn="l" defTabSz="854715" rtl="0" eaLnBrk="1" latinLnBrk="0" hangingPunct="1">
        <a:defRPr sz="1721" kern="1200">
          <a:solidFill>
            <a:schemeClr val="tx1"/>
          </a:solidFill>
          <a:latin typeface="+mn-lt"/>
          <a:ea typeface="+mn-ea"/>
          <a:cs typeface="+mn-cs"/>
        </a:defRPr>
      </a:lvl2pPr>
      <a:lvl3pPr marL="854715" algn="l" defTabSz="854715" rtl="0" eaLnBrk="1" latinLnBrk="0" hangingPunct="1">
        <a:defRPr sz="1721" kern="1200">
          <a:solidFill>
            <a:schemeClr val="tx1"/>
          </a:solidFill>
          <a:latin typeface="+mn-lt"/>
          <a:ea typeface="+mn-ea"/>
          <a:cs typeface="+mn-cs"/>
        </a:defRPr>
      </a:lvl3pPr>
      <a:lvl4pPr marL="1282073" algn="l" defTabSz="854715" rtl="0" eaLnBrk="1" latinLnBrk="0" hangingPunct="1">
        <a:defRPr sz="1721" kern="1200">
          <a:solidFill>
            <a:schemeClr val="tx1"/>
          </a:solidFill>
          <a:latin typeface="+mn-lt"/>
          <a:ea typeface="+mn-ea"/>
          <a:cs typeface="+mn-cs"/>
        </a:defRPr>
      </a:lvl4pPr>
      <a:lvl5pPr marL="1709430" algn="l" defTabSz="854715" rtl="0" eaLnBrk="1" latinLnBrk="0" hangingPunct="1">
        <a:defRPr sz="1721" kern="1200">
          <a:solidFill>
            <a:schemeClr val="tx1"/>
          </a:solidFill>
          <a:latin typeface="+mn-lt"/>
          <a:ea typeface="+mn-ea"/>
          <a:cs typeface="+mn-cs"/>
        </a:defRPr>
      </a:lvl5pPr>
      <a:lvl6pPr marL="2136789" algn="l" defTabSz="854715" rtl="0" eaLnBrk="1" latinLnBrk="0" hangingPunct="1">
        <a:defRPr sz="1721" kern="1200">
          <a:solidFill>
            <a:schemeClr val="tx1"/>
          </a:solidFill>
          <a:latin typeface="+mn-lt"/>
          <a:ea typeface="+mn-ea"/>
          <a:cs typeface="+mn-cs"/>
        </a:defRPr>
      </a:lvl6pPr>
      <a:lvl7pPr marL="2564145" algn="l" defTabSz="854715" rtl="0" eaLnBrk="1" latinLnBrk="0" hangingPunct="1">
        <a:defRPr sz="1721" kern="1200">
          <a:solidFill>
            <a:schemeClr val="tx1"/>
          </a:solidFill>
          <a:latin typeface="+mn-lt"/>
          <a:ea typeface="+mn-ea"/>
          <a:cs typeface="+mn-cs"/>
        </a:defRPr>
      </a:lvl7pPr>
      <a:lvl8pPr marL="2991503" algn="l" defTabSz="854715" rtl="0" eaLnBrk="1" latinLnBrk="0" hangingPunct="1">
        <a:defRPr sz="1721" kern="1200">
          <a:solidFill>
            <a:schemeClr val="tx1"/>
          </a:solidFill>
          <a:latin typeface="+mn-lt"/>
          <a:ea typeface="+mn-ea"/>
          <a:cs typeface="+mn-cs"/>
        </a:defRPr>
      </a:lvl8pPr>
      <a:lvl9pPr marL="3418861" algn="l" defTabSz="854715" rtl="0" eaLnBrk="1" latinLnBrk="0" hangingPunct="1">
        <a:defRPr sz="172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60"/>
          <p:cNvSpPr>
            <a:spLocks noGrp="1" noChangeArrowheads="1"/>
          </p:cNvSpPr>
          <p:nvPr>
            <p:ph type="title"/>
          </p:nvPr>
        </p:nvSpPr>
        <p:spPr bwMode="auto">
          <a:xfrm>
            <a:off x="466368" y="390744"/>
            <a:ext cx="9095674" cy="45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8195" name="Picture 72" descr="Jll_footer_113007"/>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6129557"/>
            <a:ext cx="9911059" cy="7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6"/>
          <p:cNvSpPr>
            <a:spLocks noGrp="1" noChangeArrowheads="1"/>
          </p:cNvSpPr>
          <p:nvPr>
            <p:ph type="body" idx="1"/>
          </p:nvPr>
        </p:nvSpPr>
        <p:spPr bwMode="auto">
          <a:xfrm>
            <a:off x="405669" y="1599769"/>
            <a:ext cx="8581760" cy="434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 name="Rectangle 2"/>
          <p:cNvSpPr/>
          <p:nvPr userDrawn="1"/>
        </p:nvSpPr>
        <p:spPr>
          <a:xfrm>
            <a:off x="356099" y="6181511"/>
            <a:ext cx="1989900" cy="67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31" b="0">
              <a:solidFill>
                <a:srgbClr val="FFFFFF"/>
              </a:solidFill>
            </a:endParaRPr>
          </a:p>
        </p:txBody>
      </p:sp>
      <p:pic>
        <p:nvPicPr>
          <p:cNvPr id="8198" name="Pictur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4067" y="6321136"/>
            <a:ext cx="728382"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59409" y="6275678"/>
            <a:ext cx="394540" cy="4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698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2" r:id="rId3"/>
    <p:sldLayoutId id="2147483923" r:id="rId4"/>
    <p:sldLayoutId id="2147483924" r:id="rId5"/>
    <p:sldLayoutId id="2147483925" r:id="rId6"/>
    <p:sldLayoutId id="2147483926" r:id="rId7"/>
    <p:sldLayoutId id="2147483927" r:id="rId8"/>
    <p:sldLayoutId id="2147483928" r:id="rId9"/>
  </p:sldLayoutIdLst>
  <p:transition>
    <p:fade/>
  </p:transition>
  <p:hf sldNum="0" hdr="0" dt="0"/>
  <p:txStyles>
    <p:titleStyle>
      <a:lvl1pPr algn="l" rtl="0" eaLnBrk="0" fontAlgn="base" hangingPunct="0">
        <a:spcBef>
          <a:spcPct val="0"/>
        </a:spcBef>
        <a:spcAft>
          <a:spcPct val="0"/>
        </a:spcAft>
        <a:defRPr sz="2358">
          <a:solidFill>
            <a:schemeClr val="tx1"/>
          </a:solidFill>
          <a:latin typeface="+mj-lt"/>
          <a:ea typeface="+mj-ea"/>
          <a:cs typeface="+mj-cs"/>
        </a:defRPr>
      </a:lvl1pPr>
      <a:lvl2pPr algn="l" rtl="0" eaLnBrk="0" fontAlgn="base" hangingPunct="0">
        <a:spcBef>
          <a:spcPct val="0"/>
        </a:spcBef>
        <a:spcAft>
          <a:spcPct val="0"/>
        </a:spcAft>
        <a:defRPr sz="2358">
          <a:solidFill>
            <a:schemeClr val="tx1"/>
          </a:solidFill>
          <a:latin typeface="Times New Roman" pitchFamily="18" charset="0"/>
        </a:defRPr>
      </a:lvl2pPr>
      <a:lvl3pPr algn="l" rtl="0" eaLnBrk="0" fontAlgn="base" hangingPunct="0">
        <a:spcBef>
          <a:spcPct val="0"/>
        </a:spcBef>
        <a:spcAft>
          <a:spcPct val="0"/>
        </a:spcAft>
        <a:defRPr sz="2358">
          <a:solidFill>
            <a:schemeClr val="tx1"/>
          </a:solidFill>
          <a:latin typeface="Times New Roman" pitchFamily="18" charset="0"/>
        </a:defRPr>
      </a:lvl3pPr>
      <a:lvl4pPr algn="l" rtl="0" eaLnBrk="0" fontAlgn="base" hangingPunct="0">
        <a:spcBef>
          <a:spcPct val="0"/>
        </a:spcBef>
        <a:spcAft>
          <a:spcPct val="0"/>
        </a:spcAft>
        <a:defRPr sz="2358">
          <a:solidFill>
            <a:schemeClr val="tx1"/>
          </a:solidFill>
          <a:latin typeface="Times New Roman" pitchFamily="18" charset="0"/>
        </a:defRPr>
      </a:lvl4pPr>
      <a:lvl5pPr algn="l" rtl="0" eaLnBrk="0" fontAlgn="base" hangingPunct="0">
        <a:spcBef>
          <a:spcPct val="0"/>
        </a:spcBef>
        <a:spcAft>
          <a:spcPct val="0"/>
        </a:spcAft>
        <a:defRPr sz="2358">
          <a:solidFill>
            <a:schemeClr val="tx1"/>
          </a:solidFill>
          <a:latin typeface="Times New Roman" pitchFamily="18" charset="0"/>
        </a:defRPr>
      </a:lvl5pPr>
      <a:lvl6pPr marL="427357" algn="l" rtl="0" fontAlgn="base">
        <a:spcBef>
          <a:spcPct val="0"/>
        </a:spcBef>
        <a:spcAft>
          <a:spcPct val="0"/>
        </a:spcAft>
        <a:defRPr sz="2677">
          <a:solidFill>
            <a:schemeClr val="tx1"/>
          </a:solidFill>
          <a:latin typeface="Times New Roman" pitchFamily="18" charset="0"/>
        </a:defRPr>
      </a:lvl6pPr>
      <a:lvl7pPr marL="854715" algn="l" rtl="0" fontAlgn="base">
        <a:spcBef>
          <a:spcPct val="0"/>
        </a:spcBef>
        <a:spcAft>
          <a:spcPct val="0"/>
        </a:spcAft>
        <a:defRPr sz="2677">
          <a:solidFill>
            <a:schemeClr val="tx1"/>
          </a:solidFill>
          <a:latin typeface="Times New Roman" pitchFamily="18" charset="0"/>
        </a:defRPr>
      </a:lvl7pPr>
      <a:lvl8pPr marL="1282073" algn="l" rtl="0" fontAlgn="base">
        <a:spcBef>
          <a:spcPct val="0"/>
        </a:spcBef>
        <a:spcAft>
          <a:spcPct val="0"/>
        </a:spcAft>
        <a:defRPr sz="2677">
          <a:solidFill>
            <a:schemeClr val="tx1"/>
          </a:solidFill>
          <a:latin typeface="Times New Roman" pitchFamily="18" charset="0"/>
        </a:defRPr>
      </a:lvl8pPr>
      <a:lvl9pPr marL="1709430" algn="l" rtl="0" fontAlgn="base">
        <a:spcBef>
          <a:spcPct val="0"/>
        </a:spcBef>
        <a:spcAft>
          <a:spcPct val="0"/>
        </a:spcAft>
        <a:defRPr sz="2677">
          <a:solidFill>
            <a:schemeClr val="tx1"/>
          </a:solidFill>
          <a:latin typeface="Times New Roman" pitchFamily="18" charset="0"/>
        </a:defRPr>
      </a:lvl9pPr>
    </p:titleStyle>
    <p:bodyStyle>
      <a:lvl1pPr marL="182108" indent="-182108" algn="l" rtl="0" eaLnBrk="0" fontAlgn="base" hangingPunct="0">
        <a:spcBef>
          <a:spcPct val="50000"/>
        </a:spcBef>
        <a:spcAft>
          <a:spcPct val="0"/>
        </a:spcAft>
        <a:buClr>
          <a:schemeClr val="tx1"/>
        </a:buClr>
        <a:buFont typeface="Times New Roman" panose="02020603050405020304" pitchFamily="18" charset="0"/>
        <a:buChar char="•"/>
        <a:defRPr sz="2039">
          <a:solidFill>
            <a:schemeClr val="tx1"/>
          </a:solidFill>
          <a:latin typeface="+mn-lt"/>
          <a:ea typeface="+mn-ea"/>
          <a:cs typeface="+mn-cs"/>
        </a:defRPr>
      </a:lvl1pPr>
      <a:lvl2pPr marL="327795" indent="-143663" algn="l" rtl="0" eaLnBrk="0" fontAlgn="base" hangingPunct="0">
        <a:spcBef>
          <a:spcPct val="30000"/>
        </a:spcBef>
        <a:spcAft>
          <a:spcPct val="0"/>
        </a:spcAft>
        <a:buClr>
          <a:schemeClr val="tx1"/>
        </a:buClr>
        <a:buFont typeface="Times New Roman" panose="02020603050405020304" pitchFamily="18" charset="0"/>
        <a:buChar char="-"/>
        <a:defRPr sz="1848">
          <a:solidFill>
            <a:schemeClr val="tx1"/>
          </a:solidFill>
          <a:latin typeface="+mn-lt"/>
        </a:defRPr>
      </a:lvl2pPr>
      <a:lvl3pPr marL="472471" indent="-143663" algn="l" rtl="0" eaLnBrk="0" fontAlgn="base" hangingPunct="0">
        <a:spcBef>
          <a:spcPct val="30000"/>
        </a:spcBef>
        <a:spcAft>
          <a:spcPct val="0"/>
        </a:spcAft>
        <a:buClr>
          <a:schemeClr val="tx1"/>
        </a:buClr>
        <a:buFont typeface="Times New Roman" panose="02020603050405020304" pitchFamily="18" charset="0"/>
        <a:buChar char="-"/>
        <a:defRPr>
          <a:solidFill>
            <a:schemeClr val="tx1"/>
          </a:solidFill>
          <a:latin typeface="+mn-lt"/>
        </a:defRPr>
      </a:lvl3pPr>
      <a:lvl4pPr marL="618157" indent="-143663" algn="l" rtl="0" eaLnBrk="0" fontAlgn="base" hangingPunct="0">
        <a:spcBef>
          <a:spcPct val="30000"/>
        </a:spcBef>
        <a:spcAft>
          <a:spcPct val="0"/>
        </a:spcAft>
        <a:buClr>
          <a:schemeClr val="tx1"/>
        </a:buClr>
        <a:buFont typeface="Times New Roman" panose="02020603050405020304" pitchFamily="18" charset="0"/>
        <a:buChar char="-"/>
        <a:defRPr sz="1402">
          <a:solidFill>
            <a:schemeClr val="tx1"/>
          </a:solidFill>
          <a:latin typeface="+mn-lt"/>
        </a:defRPr>
      </a:lvl4pPr>
      <a:lvl5pPr marL="745633" indent="-125453" algn="l" rtl="0" eaLnBrk="0" fontAlgn="base" hangingPunct="0">
        <a:spcBef>
          <a:spcPct val="30000"/>
        </a:spcBef>
        <a:spcAft>
          <a:spcPct val="0"/>
        </a:spcAft>
        <a:buClr>
          <a:schemeClr val="tx1"/>
        </a:buClr>
        <a:buFont typeface="Times New Roman" panose="02020603050405020304" pitchFamily="18" charset="0"/>
        <a:buChar char="-"/>
        <a:defRPr sz="1338">
          <a:solidFill>
            <a:schemeClr val="tx1"/>
          </a:solidFill>
          <a:latin typeface="+mn-lt"/>
        </a:defRPr>
      </a:lvl5pPr>
      <a:lvl6pPr marL="1173750"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6pPr>
      <a:lvl7pPr marL="1601108"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7pPr>
      <a:lvl8pPr marL="2028466"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8pPr>
      <a:lvl9pPr marL="2455823"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9pPr>
    </p:bodyStyle>
    <p:otherStyle>
      <a:defPPr>
        <a:defRPr lang="en-US"/>
      </a:defPPr>
      <a:lvl1pPr marL="0" algn="l" defTabSz="854715" rtl="0" eaLnBrk="1" latinLnBrk="0" hangingPunct="1">
        <a:defRPr sz="1721" kern="1200">
          <a:solidFill>
            <a:schemeClr val="tx1"/>
          </a:solidFill>
          <a:latin typeface="+mn-lt"/>
          <a:ea typeface="+mn-ea"/>
          <a:cs typeface="+mn-cs"/>
        </a:defRPr>
      </a:lvl1pPr>
      <a:lvl2pPr marL="427357" algn="l" defTabSz="854715" rtl="0" eaLnBrk="1" latinLnBrk="0" hangingPunct="1">
        <a:defRPr sz="1721" kern="1200">
          <a:solidFill>
            <a:schemeClr val="tx1"/>
          </a:solidFill>
          <a:latin typeface="+mn-lt"/>
          <a:ea typeface="+mn-ea"/>
          <a:cs typeface="+mn-cs"/>
        </a:defRPr>
      </a:lvl2pPr>
      <a:lvl3pPr marL="854715" algn="l" defTabSz="854715" rtl="0" eaLnBrk="1" latinLnBrk="0" hangingPunct="1">
        <a:defRPr sz="1721" kern="1200">
          <a:solidFill>
            <a:schemeClr val="tx1"/>
          </a:solidFill>
          <a:latin typeface="+mn-lt"/>
          <a:ea typeface="+mn-ea"/>
          <a:cs typeface="+mn-cs"/>
        </a:defRPr>
      </a:lvl3pPr>
      <a:lvl4pPr marL="1282073" algn="l" defTabSz="854715" rtl="0" eaLnBrk="1" latinLnBrk="0" hangingPunct="1">
        <a:defRPr sz="1721" kern="1200">
          <a:solidFill>
            <a:schemeClr val="tx1"/>
          </a:solidFill>
          <a:latin typeface="+mn-lt"/>
          <a:ea typeface="+mn-ea"/>
          <a:cs typeface="+mn-cs"/>
        </a:defRPr>
      </a:lvl4pPr>
      <a:lvl5pPr marL="1709430" algn="l" defTabSz="854715" rtl="0" eaLnBrk="1" latinLnBrk="0" hangingPunct="1">
        <a:defRPr sz="1721" kern="1200">
          <a:solidFill>
            <a:schemeClr val="tx1"/>
          </a:solidFill>
          <a:latin typeface="+mn-lt"/>
          <a:ea typeface="+mn-ea"/>
          <a:cs typeface="+mn-cs"/>
        </a:defRPr>
      </a:lvl5pPr>
      <a:lvl6pPr marL="2136789" algn="l" defTabSz="854715" rtl="0" eaLnBrk="1" latinLnBrk="0" hangingPunct="1">
        <a:defRPr sz="1721" kern="1200">
          <a:solidFill>
            <a:schemeClr val="tx1"/>
          </a:solidFill>
          <a:latin typeface="+mn-lt"/>
          <a:ea typeface="+mn-ea"/>
          <a:cs typeface="+mn-cs"/>
        </a:defRPr>
      </a:lvl6pPr>
      <a:lvl7pPr marL="2564145" algn="l" defTabSz="854715" rtl="0" eaLnBrk="1" latinLnBrk="0" hangingPunct="1">
        <a:defRPr sz="1721" kern="1200">
          <a:solidFill>
            <a:schemeClr val="tx1"/>
          </a:solidFill>
          <a:latin typeface="+mn-lt"/>
          <a:ea typeface="+mn-ea"/>
          <a:cs typeface="+mn-cs"/>
        </a:defRPr>
      </a:lvl7pPr>
      <a:lvl8pPr marL="2991503" algn="l" defTabSz="854715" rtl="0" eaLnBrk="1" latinLnBrk="0" hangingPunct="1">
        <a:defRPr sz="1721" kern="1200">
          <a:solidFill>
            <a:schemeClr val="tx1"/>
          </a:solidFill>
          <a:latin typeface="+mn-lt"/>
          <a:ea typeface="+mn-ea"/>
          <a:cs typeface="+mn-cs"/>
        </a:defRPr>
      </a:lvl8pPr>
      <a:lvl9pPr marL="3418861" algn="l" defTabSz="854715" rtl="0" eaLnBrk="1" latinLnBrk="0" hangingPunct="1">
        <a:defRPr sz="172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 y="6351448"/>
            <a:ext cx="9906000" cy="501650"/>
          </a:xfrm>
          <a:prstGeom prst="rect">
            <a:avLst/>
          </a:prstGeom>
          <a:solidFill>
            <a:schemeClr val="bg1">
              <a:lumMod val="85000"/>
            </a:schemeClr>
          </a:solidFill>
          <a:ln>
            <a:no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AAD9C-B424-4849-B704-533A10CBD67C}" type="datetimeFigureOut">
              <a:rPr lang="en-US" smtClean="0">
                <a:solidFill>
                  <a:prstClr val="black">
                    <a:tint val="75000"/>
                  </a:prstClr>
                </a:solidFill>
              </a:rPr>
              <a:pPr/>
              <a:t>2/12/2018</a:t>
            </a:fld>
            <a:endParaRPr lang="en-US">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941081" y="6356351"/>
            <a:ext cx="12711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32080"/>
          </a:xfrm>
          <a:prstGeom prst="rect">
            <a:avLst/>
          </a:prstGeom>
          <a:solidFill>
            <a:srgbClr val="25AAE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9850966" y="2298696"/>
            <a:ext cx="55033" cy="436033"/>
          </a:xfrm>
          <a:prstGeom prst="rect">
            <a:avLst/>
          </a:prstGeom>
          <a:solidFill>
            <a:srgbClr val="D3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9850967" y="2734729"/>
            <a:ext cx="55033" cy="436033"/>
          </a:xfrm>
          <a:prstGeom prst="rect">
            <a:avLst/>
          </a:prstGeom>
          <a:solidFill>
            <a:srgbClr val="087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9850967" y="3170762"/>
            <a:ext cx="55033" cy="436033"/>
          </a:xfrm>
          <a:prstGeom prst="rect">
            <a:avLst/>
          </a:prstGeom>
          <a:solidFill>
            <a:srgbClr val="00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9813819" y="2298696"/>
            <a:ext cx="37147" cy="1308099"/>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9037410" y="6386708"/>
            <a:ext cx="810115" cy="431131"/>
          </a:xfrm>
          <a:prstGeom prst="rect">
            <a:avLst/>
          </a:prstGeom>
        </p:spPr>
      </p:pic>
      <p:pic>
        <p:nvPicPr>
          <p:cNvPr id="21" name="Picture 20"/>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5554" y="6365596"/>
            <a:ext cx="486008" cy="471293"/>
          </a:xfrm>
          <a:prstGeom prst="rect">
            <a:avLst/>
          </a:prstGeom>
        </p:spPr>
      </p:pic>
    </p:spTree>
    <p:extLst>
      <p:ext uri="{BB962C8B-B14F-4D97-AF65-F5344CB8AC3E}">
        <p14:creationId xmlns:p14="http://schemas.microsoft.com/office/powerpoint/2010/main" val="376568312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6101412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ransition>
    <p:fade/>
  </p:transition>
  <p:txStyles>
    <p:titleStyle>
      <a:lvl1pPr algn="r" rtl="0" eaLnBrk="0" fontAlgn="base" hangingPunct="0">
        <a:spcBef>
          <a:spcPct val="0"/>
        </a:spcBef>
        <a:spcAft>
          <a:spcPct val="0"/>
        </a:spcAft>
        <a:defRPr sz="1400" b="0">
          <a:solidFill>
            <a:schemeClr val="bg1"/>
          </a:solidFill>
          <a:latin typeface="+mj-lt"/>
          <a:ea typeface="+mj-ea"/>
          <a:cs typeface="+mj-cs"/>
        </a:defRPr>
      </a:lvl1pPr>
      <a:lvl2pPr algn="r" rtl="0" eaLnBrk="0" fontAlgn="base" hangingPunct="0">
        <a:spcBef>
          <a:spcPct val="0"/>
        </a:spcBef>
        <a:spcAft>
          <a:spcPct val="0"/>
        </a:spcAft>
        <a:defRPr sz="1400" b="1">
          <a:solidFill>
            <a:schemeClr val="bg1"/>
          </a:solidFill>
          <a:latin typeface="Arial" charset="0"/>
        </a:defRPr>
      </a:lvl2pPr>
      <a:lvl3pPr algn="r" rtl="0" eaLnBrk="0" fontAlgn="base" hangingPunct="0">
        <a:spcBef>
          <a:spcPct val="0"/>
        </a:spcBef>
        <a:spcAft>
          <a:spcPct val="0"/>
        </a:spcAft>
        <a:defRPr sz="1400" b="1">
          <a:solidFill>
            <a:schemeClr val="bg1"/>
          </a:solidFill>
          <a:latin typeface="Arial" charset="0"/>
        </a:defRPr>
      </a:lvl3pPr>
      <a:lvl4pPr algn="r" rtl="0" eaLnBrk="0" fontAlgn="base" hangingPunct="0">
        <a:spcBef>
          <a:spcPct val="0"/>
        </a:spcBef>
        <a:spcAft>
          <a:spcPct val="0"/>
        </a:spcAft>
        <a:defRPr sz="1400" b="1">
          <a:solidFill>
            <a:schemeClr val="bg1"/>
          </a:solidFill>
          <a:latin typeface="Arial" charset="0"/>
        </a:defRPr>
      </a:lvl4pPr>
      <a:lvl5pPr algn="r" rtl="0" eaLnBrk="0" fontAlgn="base" hangingPunct="0">
        <a:spcBef>
          <a:spcPct val="0"/>
        </a:spcBef>
        <a:spcAft>
          <a:spcPct val="0"/>
        </a:spcAft>
        <a:defRPr sz="1400" b="1">
          <a:solidFill>
            <a:schemeClr val="bg1"/>
          </a:solidFill>
          <a:latin typeface="Arial" charset="0"/>
        </a:defRPr>
      </a:lvl5pPr>
      <a:lvl6pPr marL="457200" algn="r" rtl="0" eaLnBrk="0" fontAlgn="base" hangingPunct="0">
        <a:spcBef>
          <a:spcPct val="0"/>
        </a:spcBef>
        <a:spcAft>
          <a:spcPct val="0"/>
        </a:spcAft>
        <a:defRPr sz="1400" b="1">
          <a:solidFill>
            <a:schemeClr val="bg1"/>
          </a:solidFill>
          <a:latin typeface="Arial" charset="0"/>
        </a:defRPr>
      </a:lvl6pPr>
      <a:lvl7pPr marL="914400" algn="r" rtl="0" eaLnBrk="0" fontAlgn="base" hangingPunct="0">
        <a:spcBef>
          <a:spcPct val="0"/>
        </a:spcBef>
        <a:spcAft>
          <a:spcPct val="0"/>
        </a:spcAft>
        <a:defRPr sz="1400" b="1">
          <a:solidFill>
            <a:schemeClr val="bg1"/>
          </a:solidFill>
          <a:latin typeface="Arial" charset="0"/>
        </a:defRPr>
      </a:lvl7pPr>
      <a:lvl8pPr marL="1371600" algn="r" rtl="0" eaLnBrk="0" fontAlgn="base" hangingPunct="0">
        <a:spcBef>
          <a:spcPct val="0"/>
        </a:spcBef>
        <a:spcAft>
          <a:spcPct val="0"/>
        </a:spcAft>
        <a:defRPr sz="1400" b="1">
          <a:solidFill>
            <a:schemeClr val="bg1"/>
          </a:solidFill>
          <a:latin typeface="Arial" charset="0"/>
        </a:defRPr>
      </a:lvl8pPr>
      <a:lvl9pPr marL="1828800" algn="r" rtl="0" eaLnBrk="0" fontAlgn="base" hangingPunct="0">
        <a:spcBef>
          <a:spcPct val="0"/>
        </a:spcBef>
        <a:spcAft>
          <a:spcPct val="0"/>
        </a:spcAft>
        <a:defRPr sz="14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Symbol" pitchFamily="18" charset="2"/>
        <a:buChar char="-"/>
        <a:defRPr sz="2400">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Font typeface="Wingdings" pitchFamily="2" charset="2"/>
        <a:buChar char="§"/>
        <a:defRPr sz="2400">
          <a:solidFill>
            <a:schemeClr val="bg1"/>
          </a:solidFill>
          <a:latin typeface="+mn-lt"/>
        </a:defRPr>
      </a:lvl4pPr>
      <a:lvl5pPr marL="2057400" indent="-228600" algn="l" rtl="0" eaLnBrk="0" fontAlgn="base" hangingPunct="0">
        <a:spcBef>
          <a:spcPct val="20000"/>
        </a:spcBef>
        <a:spcAft>
          <a:spcPct val="0"/>
        </a:spcAft>
        <a:buFont typeface="Wingdings" pitchFamily="2" charset="2"/>
        <a:buChar char="§"/>
        <a:defRPr sz="2400">
          <a:solidFill>
            <a:schemeClr val="bg1"/>
          </a:solidFill>
          <a:latin typeface="+mn-lt"/>
        </a:defRPr>
      </a:lvl5pPr>
      <a:lvl6pPr marL="2514600" indent="-228600" algn="l" rtl="0" eaLnBrk="0" fontAlgn="base" hangingPunct="0">
        <a:spcBef>
          <a:spcPct val="20000"/>
        </a:spcBef>
        <a:spcAft>
          <a:spcPct val="0"/>
        </a:spcAft>
        <a:buFont typeface="Wingdings" pitchFamily="2" charset="2"/>
        <a:buChar char="§"/>
        <a:defRPr sz="2400">
          <a:solidFill>
            <a:schemeClr val="bg1"/>
          </a:solidFill>
          <a:latin typeface="+mn-lt"/>
        </a:defRPr>
      </a:lvl6pPr>
      <a:lvl7pPr marL="2971800" indent="-228600" algn="l" rtl="0" eaLnBrk="0" fontAlgn="base" hangingPunct="0">
        <a:spcBef>
          <a:spcPct val="20000"/>
        </a:spcBef>
        <a:spcAft>
          <a:spcPct val="0"/>
        </a:spcAft>
        <a:buFont typeface="Wingdings" pitchFamily="2" charset="2"/>
        <a:buChar char="§"/>
        <a:defRPr sz="2400">
          <a:solidFill>
            <a:schemeClr val="bg1"/>
          </a:solidFill>
          <a:latin typeface="+mn-lt"/>
        </a:defRPr>
      </a:lvl7pPr>
      <a:lvl8pPr marL="3429000" indent="-228600" algn="l" rtl="0" eaLnBrk="0" fontAlgn="base" hangingPunct="0">
        <a:spcBef>
          <a:spcPct val="20000"/>
        </a:spcBef>
        <a:spcAft>
          <a:spcPct val="0"/>
        </a:spcAft>
        <a:buFont typeface="Wingdings" pitchFamily="2" charset="2"/>
        <a:buChar char="§"/>
        <a:defRPr sz="2400">
          <a:solidFill>
            <a:schemeClr val="bg1"/>
          </a:solidFill>
          <a:latin typeface="+mn-lt"/>
        </a:defRPr>
      </a:lvl8pPr>
      <a:lvl9pPr marL="3886200" indent="-228600" algn="l" rtl="0" eaLnBrk="0" fontAlgn="base" hangingPunct="0">
        <a:spcBef>
          <a:spcPct val="20000"/>
        </a:spcBef>
        <a:spcAft>
          <a:spcPct val="0"/>
        </a:spcAft>
        <a:buFont typeface="Wingdings" pitchFamily="2" charset="2"/>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D292C-7E31-4DB2-BB91-9042A2480AAA}" type="datetimeFigureOut">
              <a:rPr lang="en-US" smtClean="0"/>
              <a:t>2/12/2018</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7279D-C4F9-430C-A62B-C4EB34E78589}" type="slidenum">
              <a:rPr lang="en-US" smtClean="0"/>
              <a:t>‹#›</a:t>
            </a:fld>
            <a:endParaRPr lang="en-US" dirty="0"/>
          </a:p>
        </p:txBody>
      </p:sp>
    </p:spTree>
    <p:extLst>
      <p:ext uri="{BB962C8B-B14F-4D97-AF65-F5344CB8AC3E}">
        <p14:creationId xmlns:p14="http://schemas.microsoft.com/office/powerpoint/2010/main" val="190069251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hyperlink" Target="mailto:pmann@costsegs.com" TargetMode="External"/><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hyperlink" Target="mailto:jdh@costsegs.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jpe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aba.org/White-Papers"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039" y="2250263"/>
            <a:ext cx="9007843" cy="2464849"/>
          </a:xfrm>
        </p:spPr>
        <p:txBody>
          <a:bodyPr>
            <a:normAutofit fontScale="92500" lnSpcReduction="10000"/>
          </a:bodyPr>
          <a:lstStyle/>
          <a:p>
            <a:r>
              <a:rPr lang="en-US" dirty="0"/>
              <a:t>Chair:  Trevor Nightingale (National Research Council) </a:t>
            </a:r>
          </a:p>
          <a:p>
            <a:r>
              <a:rPr lang="en-US" dirty="0"/>
              <a:t>Vice-Chair:  Robert Lane (Robert H. Lane and Associates Inc.)</a:t>
            </a:r>
          </a:p>
          <a:p>
            <a:r>
              <a:rPr lang="en-US" dirty="0"/>
              <a:t>Vice-Chair:  Bob Allan (The </a:t>
            </a:r>
            <a:r>
              <a:rPr lang="en-US" dirty="0" err="1"/>
              <a:t>Siemon</a:t>
            </a:r>
            <a:r>
              <a:rPr lang="en-US" dirty="0"/>
              <a:t> Company)</a:t>
            </a:r>
          </a:p>
          <a:p>
            <a:r>
              <a:rPr lang="en-CA" dirty="0"/>
              <a:t>Vice-Chair:  Harsha Chandrashekar (Honeywell International Inc)</a:t>
            </a:r>
          </a:p>
          <a:p>
            <a:endParaRPr lang="en-US" dirty="0"/>
          </a:p>
          <a:p>
            <a:r>
              <a:rPr lang="en-US" sz="3400" dirty="0"/>
              <a:t>Feb 13, 2018</a:t>
            </a:r>
          </a:p>
          <a:p>
            <a:endParaRPr lang="en-US" sz="3400" dirty="0"/>
          </a:p>
          <a:p>
            <a:endParaRPr lang="en-US" dirty="0"/>
          </a:p>
          <a:p>
            <a:endParaRPr lang="en-US" dirty="0"/>
          </a:p>
          <a:p>
            <a:endParaRPr lang="en-US" dirty="0"/>
          </a:p>
        </p:txBody>
      </p:sp>
      <p:sp>
        <p:nvSpPr>
          <p:cNvPr id="4" name="Title 1"/>
          <p:cNvSpPr>
            <a:spLocks noGrp="1" noChangeArrowheads="1"/>
          </p:cNvSpPr>
          <p:nvPr>
            <p:ph type="ctrTitle"/>
          </p:nvPr>
        </p:nvSpPr>
        <p:spPr>
          <a:xfrm>
            <a:off x="681038" y="1779670"/>
            <a:ext cx="7711158" cy="780650"/>
          </a:xfrm>
        </p:spPr>
        <p:txBody>
          <a:bodyPr/>
          <a:lstStyle/>
          <a:p>
            <a:pPr marL="0" indent="0" eaLnBrk="1" hangingPunct="1"/>
            <a:r>
              <a:rPr lang="en-US" altLang="en-US" sz="3200" b="1" dirty="0"/>
              <a:t>Intelligent Buildings Council (IBC) </a:t>
            </a:r>
            <a:endParaRPr lang="en-US" altLang="en-US" sz="24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157"/>
            <a:ext cx="8229600" cy="1371600"/>
          </a:xfrm>
        </p:spPr>
        <p:txBody>
          <a:bodyPr>
            <a:normAutofit/>
          </a:bodyPr>
          <a:lstStyle/>
          <a:p>
            <a:r>
              <a:rPr lang="en-US" dirty="0"/>
              <a:t>Who is eligible for the deduction?</a:t>
            </a:r>
          </a:p>
        </p:txBody>
      </p:sp>
      <p:sp>
        <p:nvSpPr>
          <p:cNvPr id="3" name="Content Placeholder 2"/>
          <p:cNvSpPr>
            <a:spLocks noGrp="1"/>
          </p:cNvSpPr>
          <p:nvPr>
            <p:ph idx="1"/>
          </p:nvPr>
        </p:nvSpPr>
        <p:spPr/>
        <p:txBody>
          <a:bodyPr>
            <a:normAutofit/>
          </a:bodyPr>
          <a:lstStyle/>
          <a:p>
            <a:r>
              <a:rPr lang="en-US" dirty="0"/>
              <a:t>For government-owned buildings, the deduction may be taken by the </a:t>
            </a:r>
            <a:r>
              <a:rPr lang="en-US" b="1" dirty="0">
                <a:solidFill>
                  <a:schemeClr val="accent3">
                    <a:lumMod val="50000"/>
                  </a:schemeClr>
                </a:solidFill>
              </a:rPr>
              <a:t>designer</a:t>
            </a:r>
            <a:r>
              <a:rPr lang="en-US" b="1" dirty="0">
                <a:solidFill>
                  <a:srgbClr val="00B050"/>
                </a:solidFill>
              </a:rPr>
              <a:t> </a:t>
            </a:r>
            <a:r>
              <a:rPr lang="en-US" dirty="0"/>
              <a:t>of the building or system qualifying for the deduction</a:t>
            </a:r>
          </a:p>
          <a:p>
            <a:r>
              <a:rPr lang="en-US" dirty="0"/>
              <a:t>NOTE-IRS Code Section 501(C)(3) organizations are not eligible. This means tax-exempt or non-profits do not qualify.</a:t>
            </a:r>
          </a:p>
          <a:p>
            <a:endParaRPr lang="en-US" dirty="0"/>
          </a:p>
        </p:txBody>
      </p:sp>
      <p:sp>
        <p:nvSpPr>
          <p:cNvPr id="4" name="Rectangle 3"/>
          <p:cNvSpPr/>
          <p:nvPr/>
        </p:nvSpPr>
        <p:spPr>
          <a:xfrm>
            <a:off x="1415070" y="296967"/>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425127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703"/>
            <a:ext cx="8229600" cy="1371600"/>
          </a:xfrm>
        </p:spPr>
        <p:txBody>
          <a:bodyPr>
            <a:normAutofit/>
          </a:bodyPr>
          <a:lstStyle/>
          <a:p>
            <a:r>
              <a:rPr lang="en-US" dirty="0"/>
              <a:t>Energy Efficient Systems</a:t>
            </a:r>
          </a:p>
        </p:txBody>
      </p:sp>
      <p:sp>
        <p:nvSpPr>
          <p:cNvPr id="3" name="Content Placeholder 2"/>
          <p:cNvSpPr>
            <a:spLocks noGrp="1"/>
          </p:cNvSpPr>
          <p:nvPr>
            <p:ph idx="1"/>
          </p:nvPr>
        </p:nvSpPr>
        <p:spPr>
          <a:xfrm>
            <a:off x="838200" y="1600201"/>
            <a:ext cx="8229600" cy="4235334"/>
          </a:xfrm>
        </p:spPr>
        <p:txBody>
          <a:bodyPr>
            <a:normAutofit/>
          </a:bodyPr>
          <a:lstStyle/>
          <a:p>
            <a:r>
              <a:rPr lang="en-US" dirty="0"/>
              <a:t>Three building systems are scrutinized under §179D:</a:t>
            </a:r>
          </a:p>
          <a:p>
            <a:pPr lvl="1"/>
            <a:r>
              <a:rPr lang="en-US" dirty="0"/>
              <a:t>Building envelope (exterior walls, insulation, roof, windows, doors, foundation, slab, and more)</a:t>
            </a:r>
          </a:p>
          <a:p>
            <a:pPr lvl="1"/>
            <a:r>
              <a:rPr lang="en-US" dirty="0"/>
              <a:t>Building HVAC (heating, venting, and air conditioning) and hot water systems</a:t>
            </a:r>
          </a:p>
          <a:p>
            <a:pPr lvl="1"/>
            <a:r>
              <a:rPr lang="en-US" dirty="0"/>
              <a:t>Building interior lighting systems</a:t>
            </a:r>
          </a:p>
          <a:p>
            <a:pPr lvl="1"/>
            <a:endParaRPr lang="en-US" dirty="0"/>
          </a:p>
          <a:p>
            <a:pPr lvl="1"/>
            <a:endParaRPr lang="en-US" dirty="0"/>
          </a:p>
        </p:txBody>
      </p:sp>
      <p:sp>
        <p:nvSpPr>
          <p:cNvPr id="4" name="Rectangle 3"/>
          <p:cNvSpPr/>
          <p:nvPr/>
        </p:nvSpPr>
        <p:spPr>
          <a:xfrm>
            <a:off x="1415070" y="296967"/>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3607226"/>
            <a:ext cx="1142166" cy="23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25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245"/>
            <a:ext cx="8229600" cy="1371600"/>
          </a:xfrm>
        </p:spPr>
        <p:txBody>
          <a:bodyPr>
            <a:normAutofit/>
          </a:bodyPr>
          <a:lstStyle/>
          <a:p>
            <a:r>
              <a:rPr lang="en-US" dirty="0"/>
              <a:t>Certification Process</a:t>
            </a:r>
          </a:p>
        </p:txBody>
      </p:sp>
      <p:sp>
        <p:nvSpPr>
          <p:cNvPr id="3" name="Content Placeholder 2"/>
          <p:cNvSpPr>
            <a:spLocks noGrp="1"/>
          </p:cNvSpPr>
          <p:nvPr>
            <p:ph idx="1"/>
          </p:nvPr>
        </p:nvSpPr>
        <p:spPr/>
        <p:txBody>
          <a:bodyPr>
            <a:normAutofit/>
          </a:bodyPr>
          <a:lstStyle/>
          <a:p>
            <a:r>
              <a:rPr lang="en-US" sz="2400" dirty="0"/>
              <a:t>Plans and technical documentation are examined, and a site visit </a:t>
            </a:r>
            <a:r>
              <a:rPr lang="en-US" sz="2400" i="1" dirty="0"/>
              <a:t>must</a:t>
            </a:r>
            <a:r>
              <a:rPr lang="en-US" sz="2400" dirty="0"/>
              <a:t> be conducted to verify accuracy</a:t>
            </a:r>
          </a:p>
          <a:p>
            <a:r>
              <a:rPr lang="en-US" sz="2400" dirty="0"/>
              <a:t>Models are created using IRS-approved software: </a:t>
            </a:r>
          </a:p>
          <a:p>
            <a:pPr lvl="1">
              <a:buFont typeface="Wingdings" pitchFamily="2" charset="2"/>
              <a:buChar char="Ø"/>
            </a:pPr>
            <a:r>
              <a:rPr lang="en-US" sz="2000" dirty="0"/>
              <a:t>The actual building, including full details on construction, mechanical systems, and lighting</a:t>
            </a:r>
          </a:p>
          <a:p>
            <a:pPr lvl="1">
              <a:buFont typeface="Wingdings" pitchFamily="2" charset="2"/>
              <a:buChar char="Ø"/>
            </a:pPr>
            <a:r>
              <a:rPr lang="en-US" sz="2000" dirty="0"/>
              <a:t>A similar reference building built to ASHRAE/IES Standard 90.1-2007</a:t>
            </a:r>
          </a:p>
          <a:p>
            <a:pPr lvl="1">
              <a:buFont typeface="Wingdings" pitchFamily="2" charset="2"/>
              <a:buChar char="Ø"/>
            </a:pPr>
            <a:r>
              <a:rPr lang="en-US" sz="2000" dirty="0"/>
              <a:t>If the overall building does not meet the 50% energy reduction threshold, three more models are created isolating the building envelope, HVAC systems, and lighting systems respectively, and compared against the reference building to determine partial qualification</a:t>
            </a:r>
          </a:p>
        </p:txBody>
      </p:sp>
      <p:sp>
        <p:nvSpPr>
          <p:cNvPr id="4" name="Rectangle 3"/>
          <p:cNvSpPr/>
          <p:nvPr/>
        </p:nvSpPr>
        <p:spPr>
          <a:xfrm>
            <a:off x="1415070" y="296967"/>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267466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6607"/>
            <a:ext cx="8229600" cy="1371600"/>
          </a:xfrm>
        </p:spPr>
        <p:txBody>
          <a:bodyPr>
            <a:normAutofit/>
          </a:bodyPr>
          <a:lstStyle/>
          <a:p>
            <a:r>
              <a:rPr lang="en-US" dirty="0"/>
              <a:t>Certification Process</a:t>
            </a:r>
          </a:p>
        </p:txBody>
      </p:sp>
      <p:sp>
        <p:nvSpPr>
          <p:cNvPr id="3" name="Content Placeholder 2"/>
          <p:cNvSpPr>
            <a:spLocks noGrp="1"/>
          </p:cNvSpPr>
          <p:nvPr>
            <p:ph idx="1"/>
          </p:nvPr>
        </p:nvSpPr>
        <p:spPr/>
        <p:txBody>
          <a:bodyPr>
            <a:normAutofit/>
          </a:bodyPr>
          <a:lstStyle/>
          <a:p>
            <a:r>
              <a:rPr lang="en-US" dirty="0"/>
              <a:t>Once the models are created, full-year simulations are run to test the design, the installed systems, and the resultant energy use</a:t>
            </a:r>
          </a:p>
          <a:p>
            <a:r>
              <a:rPr lang="en-US" dirty="0"/>
              <a:t>The simulations include climate variations, hourly variations in occupancy (and corresponding variations in lighting and HVAC energy use), thermal mass effects, and more</a:t>
            </a:r>
          </a:p>
          <a:p>
            <a:pPr marL="0" indent="0">
              <a:buNone/>
            </a:pPr>
            <a:endParaRPr lang="en-US" dirty="0"/>
          </a:p>
        </p:txBody>
      </p:sp>
      <p:sp>
        <p:nvSpPr>
          <p:cNvPr id="4" name="Rectangle 3"/>
          <p:cNvSpPr/>
          <p:nvPr/>
        </p:nvSpPr>
        <p:spPr>
          <a:xfrm>
            <a:off x="1363795" y="301086"/>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319341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703"/>
            <a:ext cx="8229600" cy="1371600"/>
          </a:xfrm>
        </p:spPr>
        <p:txBody>
          <a:bodyPr>
            <a:normAutofit/>
          </a:bodyPr>
          <a:lstStyle/>
          <a:p>
            <a:r>
              <a:rPr lang="en-US" dirty="0"/>
              <a:t>Partially Qualifying Systems</a:t>
            </a:r>
          </a:p>
        </p:txBody>
      </p:sp>
      <p:sp>
        <p:nvSpPr>
          <p:cNvPr id="3" name="Content Placeholder 2"/>
          <p:cNvSpPr>
            <a:spLocks noGrp="1"/>
          </p:cNvSpPr>
          <p:nvPr>
            <p:ph idx="1"/>
          </p:nvPr>
        </p:nvSpPr>
        <p:spPr/>
        <p:txBody>
          <a:bodyPr>
            <a:normAutofit fontScale="92500"/>
          </a:bodyPr>
          <a:lstStyle/>
          <a:p>
            <a:r>
              <a:rPr lang="en-US" dirty="0"/>
              <a:t>If the overall 50% target is not met, the three individual systems are tested against different percentages depending on when the building was constructed or improved</a:t>
            </a:r>
          </a:p>
          <a:p>
            <a:r>
              <a:rPr lang="en-US" dirty="0"/>
              <a:t>The IRS has adjusted the individual percentages based on feedback—for instance, over time it has lowered the target for building envelope (as that has been the most difficult to qualify) while raising the target for lighting (as that has been the easiest) </a:t>
            </a:r>
          </a:p>
          <a:p>
            <a:endParaRPr lang="en-US" dirty="0"/>
          </a:p>
        </p:txBody>
      </p:sp>
      <p:sp>
        <p:nvSpPr>
          <p:cNvPr id="4" name="Rectangle 3"/>
          <p:cNvSpPr/>
          <p:nvPr/>
        </p:nvSpPr>
        <p:spPr>
          <a:xfrm>
            <a:off x="1363795" y="301086"/>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19905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703"/>
            <a:ext cx="8229600" cy="1371600"/>
          </a:xfrm>
        </p:spPr>
        <p:txBody>
          <a:bodyPr>
            <a:normAutofit/>
          </a:bodyPr>
          <a:lstStyle/>
          <a:p>
            <a:r>
              <a:rPr lang="en-US" dirty="0"/>
              <a:t>So many options</a:t>
            </a:r>
          </a:p>
        </p:txBody>
      </p:sp>
      <p:sp>
        <p:nvSpPr>
          <p:cNvPr id="3" name="Content Placeholder 2"/>
          <p:cNvSpPr>
            <a:spLocks noGrp="1"/>
          </p:cNvSpPr>
          <p:nvPr>
            <p:ph idx="1"/>
          </p:nvPr>
        </p:nvSpPr>
        <p:spPr>
          <a:xfrm>
            <a:off x="990600" y="1600201"/>
            <a:ext cx="8077200" cy="4525963"/>
          </a:xfrm>
        </p:spPr>
        <p:txBody>
          <a:bodyPr>
            <a:normAutofit/>
          </a:bodyPr>
          <a:lstStyle/>
          <a:p>
            <a:pPr marL="0" indent="0">
              <a:buNone/>
            </a:pPr>
            <a:r>
              <a:rPr lang="en-US" dirty="0"/>
              <a:t>There are eleven different ways to take advantage of §179D:</a:t>
            </a:r>
          </a:p>
          <a:p>
            <a:pPr marL="457200" lvl="1" indent="0">
              <a:buNone/>
            </a:pPr>
            <a:r>
              <a:rPr lang="en-US" b="1" dirty="0"/>
              <a:t>1: </a:t>
            </a:r>
            <a:r>
              <a:rPr lang="en-US" dirty="0"/>
              <a:t>Fully-qualifying property with 50% energy efficiency</a:t>
            </a:r>
          </a:p>
          <a:p>
            <a:pPr marL="457200" lvl="1" indent="0">
              <a:buNone/>
            </a:pPr>
            <a:r>
              <a:rPr lang="en-US" b="1" dirty="0"/>
              <a:t>2-10: </a:t>
            </a:r>
            <a:r>
              <a:rPr lang="en-US" dirty="0"/>
              <a:t>Nine different ways to achieve partial qualifications by systems (depending on efficiency and year placed in service)</a:t>
            </a:r>
          </a:p>
          <a:p>
            <a:pPr marL="457200" lvl="1" indent="0">
              <a:buNone/>
            </a:pPr>
            <a:r>
              <a:rPr lang="en-US" b="1" dirty="0"/>
              <a:t>11: </a:t>
            </a:r>
            <a:r>
              <a:rPr lang="en-US" dirty="0"/>
              <a:t>Interim lighting rule – allows for measurement of lighting power density (watts/SF)</a:t>
            </a:r>
          </a:p>
          <a:p>
            <a:pPr marL="971550" lvl="1" indent="-514350">
              <a:buFont typeface="+mj-lt"/>
              <a:buAutoNum type="arabicPeriod"/>
            </a:pPr>
            <a:endParaRPr lang="en-US" dirty="0"/>
          </a:p>
        </p:txBody>
      </p:sp>
      <p:sp>
        <p:nvSpPr>
          <p:cNvPr id="4" name="Rectangle 3"/>
          <p:cNvSpPr/>
          <p:nvPr/>
        </p:nvSpPr>
        <p:spPr>
          <a:xfrm>
            <a:off x="1363795" y="301086"/>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418452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pdated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65" y="914400"/>
            <a:ext cx="8467939" cy="4764024"/>
          </a:xfrm>
          <a:prstGeom prst="rect">
            <a:avLst/>
          </a:prstGeom>
        </p:spPr>
      </p:pic>
      <p:sp>
        <p:nvSpPr>
          <p:cNvPr id="2" name="Title 1"/>
          <p:cNvSpPr>
            <a:spLocks noGrp="1"/>
          </p:cNvSpPr>
          <p:nvPr>
            <p:ph type="title"/>
          </p:nvPr>
        </p:nvSpPr>
        <p:spPr>
          <a:xfrm>
            <a:off x="864549" y="487110"/>
            <a:ext cx="3733800" cy="609600"/>
          </a:xfrm>
        </p:spPr>
        <p:txBody>
          <a:bodyPr>
            <a:normAutofit/>
          </a:bodyPr>
          <a:lstStyle/>
          <a:p>
            <a:r>
              <a:rPr lang="en-US" sz="2000" dirty="0"/>
              <a:t>Partially Qualifying Systems</a:t>
            </a:r>
          </a:p>
        </p:txBody>
      </p:sp>
      <p:sp>
        <p:nvSpPr>
          <p:cNvPr id="3" name="TextBox 2"/>
          <p:cNvSpPr txBox="1"/>
          <p:nvPr/>
        </p:nvSpPr>
        <p:spPr>
          <a:xfrm>
            <a:off x="4800600" y="15240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50%</a:t>
            </a:r>
          </a:p>
        </p:txBody>
      </p:sp>
      <p:sp>
        <p:nvSpPr>
          <p:cNvPr id="8" name="TextBox 7"/>
          <p:cNvSpPr txBox="1"/>
          <p:nvPr/>
        </p:nvSpPr>
        <p:spPr>
          <a:xfrm>
            <a:off x="3429000" y="22860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16⅔ % </a:t>
            </a:r>
          </a:p>
        </p:txBody>
      </p:sp>
      <p:sp>
        <p:nvSpPr>
          <p:cNvPr id="9" name="TextBox 8"/>
          <p:cNvSpPr txBox="1"/>
          <p:nvPr/>
        </p:nvSpPr>
        <p:spPr>
          <a:xfrm>
            <a:off x="3429000" y="32004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16⅔ % </a:t>
            </a:r>
          </a:p>
        </p:txBody>
      </p:sp>
      <p:sp>
        <p:nvSpPr>
          <p:cNvPr id="10" name="TextBox 9"/>
          <p:cNvSpPr txBox="1"/>
          <p:nvPr/>
        </p:nvSpPr>
        <p:spPr>
          <a:xfrm>
            <a:off x="3429000" y="41910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16⅔ % </a:t>
            </a:r>
          </a:p>
        </p:txBody>
      </p:sp>
      <p:sp>
        <p:nvSpPr>
          <p:cNvPr id="11" name="TextBox 10"/>
          <p:cNvSpPr txBox="1"/>
          <p:nvPr/>
        </p:nvSpPr>
        <p:spPr>
          <a:xfrm>
            <a:off x="4800600" y="41910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20 % </a:t>
            </a:r>
          </a:p>
        </p:txBody>
      </p:sp>
      <p:sp>
        <p:nvSpPr>
          <p:cNvPr id="12" name="TextBox 11"/>
          <p:cNvSpPr txBox="1"/>
          <p:nvPr/>
        </p:nvSpPr>
        <p:spPr>
          <a:xfrm>
            <a:off x="4800600" y="3200400"/>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20 % </a:t>
            </a:r>
          </a:p>
        </p:txBody>
      </p:sp>
      <p:sp>
        <p:nvSpPr>
          <p:cNvPr id="13" name="TextBox 12"/>
          <p:cNvSpPr txBox="1"/>
          <p:nvPr/>
        </p:nvSpPr>
        <p:spPr>
          <a:xfrm>
            <a:off x="4800600" y="2286000"/>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10 % </a:t>
            </a:r>
          </a:p>
        </p:txBody>
      </p:sp>
      <p:sp>
        <p:nvSpPr>
          <p:cNvPr id="14" name="TextBox 13"/>
          <p:cNvSpPr txBox="1"/>
          <p:nvPr/>
        </p:nvSpPr>
        <p:spPr>
          <a:xfrm>
            <a:off x="6019800" y="2285999"/>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10 % </a:t>
            </a:r>
          </a:p>
        </p:txBody>
      </p:sp>
      <p:sp>
        <p:nvSpPr>
          <p:cNvPr id="15" name="TextBox 14"/>
          <p:cNvSpPr txBox="1"/>
          <p:nvPr/>
        </p:nvSpPr>
        <p:spPr>
          <a:xfrm>
            <a:off x="6019800" y="32004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15 % </a:t>
            </a:r>
          </a:p>
        </p:txBody>
      </p:sp>
      <p:sp>
        <p:nvSpPr>
          <p:cNvPr id="16" name="TextBox 15"/>
          <p:cNvSpPr txBox="1"/>
          <p:nvPr/>
        </p:nvSpPr>
        <p:spPr>
          <a:xfrm>
            <a:off x="6019800" y="4191001"/>
            <a:ext cx="1752600" cy="584775"/>
          </a:xfrm>
          <a:prstGeom prst="rect">
            <a:avLst/>
          </a:prstGeom>
          <a:noFill/>
        </p:spPr>
        <p:txBody>
          <a:bodyPr wrap="square" rtlCol="0">
            <a:spAutoFit/>
          </a:bodyPr>
          <a:lstStyle/>
          <a:p>
            <a:pPr algn="ctr"/>
            <a:r>
              <a:rPr lang="en-US" sz="3200" dirty="0">
                <a:solidFill>
                  <a:prstClr val="white"/>
                </a:solidFill>
                <a:latin typeface="Myriad Pro" pitchFamily="34" charset="0"/>
              </a:rPr>
              <a:t>25 % </a:t>
            </a:r>
          </a:p>
        </p:txBody>
      </p:sp>
      <p:sp>
        <p:nvSpPr>
          <p:cNvPr id="17" name="Rectangle 16"/>
          <p:cNvSpPr/>
          <p:nvPr/>
        </p:nvSpPr>
        <p:spPr>
          <a:xfrm>
            <a:off x="2465543" y="115602"/>
            <a:ext cx="5416580" cy="492443"/>
          </a:xfrm>
          <a:prstGeom prst="rect">
            <a:avLst/>
          </a:prstGeom>
        </p:spPr>
        <p:txBody>
          <a:bodyPr wrap="square">
            <a:spAutoFit/>
          </a:bodyPr>
          <a:lstStyle/>
          <a:p>
            <a:pPr algn="ctr"/>
            <a:r>
              <a:rPr lang="en-US" sz="2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35591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974"/>
            <a:ext cx="8229600" cy="1371600"/>
          </a:xfrm>
        </p:spPr>
        <p:txBody>
          <a:bodyPr>
            <a:normAutofit/>
          </a:bodyPr>
          <a:lstStyle/>
          <a:p>
            <a:r>
              <a:rPr lang="en-US" dirty="0"/>
              <a:t>Maximum Deductions - Example</a:t>
            </a:r>
          </a:p>
        </p:txBody>
      </p:sp>
      <p:sp>
        <p:nvSpPr>
          <p:cNvPr id="3" name="Content Placeholder 2"/>
          <p:cNvSpPr>
            <a:spLocks noGrp="1"/>
          </p:cNvSpPr>
          <p:nvPr>
            <p:ph idx="1"/>
          </p:nvPr>
        </p:nvSpPr>
        <p:spPr>
          <a:xfrm>
            <a:off x="990600" y="1600201"/>
            <a:ext cx="8368145" cy="4525963"/>
          </a:xfrm>
        </p:spPr>
        <p:txBody>
          <a:bodyPr>
            <a:normAutofit fontScale="85000" lnSpcReduction="20000"/>
          </a:bodyPr>
          <a:lstStyle/>
          <a:p>
            <a:pPr marL="0" indent="0">
              <a:buNone/>
            </a:pPr>
            <a:r>
              <a:rPr lang="en-US" dirty="0"/>
              <a:t>Example: 	100,000 square foot building:</a:t>
            </a:r>
          </a:p>
          <a:p>
            <a:pPr marL="0" indent="0">
              <a:buNone/>
            </a:pPr>
            <a:endParaRPr lang="en-US" dirty="0"/>
          </a:p>
          <a:p>
            <a:pPr marL="0" indent="0">
              <a:buNone/>
            </a:pPr>
            <a:r>
              <a:rPr lang="en-US" dirty="0"/>
              <a:t>	Full Qualification		100,000 SF</a:t>
            </a:r>
          </a:p>
          <a:p>
            <a:pPr marL="0" indent="0">
              <a:buNone/>
            </a:pPr>
            <a:r>
              <a:rPr lang="en-US" dirty="0"/>
              <a:t>	     </a:t>
            </a:r>
            <a:r>
              <a:rPr lang="en-US" u="sng" dirty="0">
                <a:solidFill>
                  <a:schemeClr val="bg1"/>
                </a:solidFill>
              </a:rPr>
              <a:t>.				</a:t>
            </a:r>
            <a:r>
              <a:rPr lang="en-US" u="sng" dirty="0"/>
              <a:t>x$1.80/SF      </a:t>
            </a:r>
            <a:r>
              <a:rPr lang="en-US" u="sng" dirty="0">
                <a:solidFill>
                  <a:schemeClr val="bg1"/>
                </a:solidFill>
              </a:rPr>
              <a:t>.</a:t>
            </a:r>
            <a:r>
              <a:rPr lang="en-US" u="sng" dirty="0"/>
              <a:t> </a:t>
            </a:r>
          </a:p>
          <a:p>
            <a:pPr marL="0" indent="0">
              <a:buNone/>
            </a:pPr>
            <a:r>
              <a:rPr lang="en-US" dirty="0"/>
              <a:t>					</a:t>
            </a:r>
            <a:r>
              <a:rPr lang="en-US" b="1" dirty="0"/>
              <a:t>$180,000 Deduction</a:t>
            </a:r>
          </a:p>
          <a:p>
            <a:pPr marL="0" indent="0">
              <a:buNone/>
            </a:pPr>
            <a:endParaRPr lang="en-US" b="1" dirty="0"/>
          </a:p>
          <a:p>
            <a:pPr marL="0" indent="0">
              <a:buNone/>
            </a:pPr>
            <a:r>
              <a:rPr lang="en-US" dirty="0"/>
              <a:t>	Partial Qualification		100,000 SF</a:t>
            </a:r>
          </a:p>
          <a:p>
            <a:pPr marL="0" indent="0">
              <a:buNone/>
            </a:pPr>
            <a:r>
              <a:rPr lang="en-US" dirty="0"/>
              <a:t>	     </a:t>
            </a:r>
            <a:r>
              <a:rPr lang="en-US" u="sng" dirty="0">
                <a:solidFill>
                  <a:schemeClr val="bg1"/>
                </a:solidFill>
              </a:rPr>
              <a:t>.				</a:t>
            </a:r>
            <a:r>
              <a:rPr lang="en-US" u="sng" dirty="0"/>
              <a:t>x$0.60/SF      </a:t>
            </a:r>
            <a:r>
              <a:rPr lang="en-US" u="sng" dirty="0">
                <a:solidFill>
                  <a:schemeClr val="bg1"/>
                </a:solidFill>
              </a:rPr>
              <a:t>.</a:t>
            </a:r>
            <a:r>
              <a:rPr lang="en-US" u="sng" dirty="0"/>
              <a:t> </a:t>
            </a:r>
          </a:p>
          <a:p>
            <a:pPr marL="0" indent="0">
              <a:buNone/>
            </a:pPr>
            <a:r>
              <a:rPr lang="en-US" dirty="0"/>
              <a:t>					</a:t>
            </a:r>
            <a:r>
              <a:rPr lang="en-US" b="1" dirty="0"/>
              <a:t>$60,000 Deduction</a:t>
            </a:r>
          </a:p>
          <a:p>
            <a:pPr marL="0" indent="0">
              <a:buNone/>
            </a:pPr>
            <a:r>
              <a:rPr lang="en-US" dirty="0"/>
              <a:t>		</a:t>
            </a:r>
          </a:p>
        </p:txBody>
      </p:sp>
      <p:sp>
        <p:nvSpPr>
          <p:cNvPr id="4" name="Rectangle 3"/>
          <p:cNvSpPr/>
          <p:nvPr/>
        </p:nvSpPr>
        <p:spPr>
          <a:xfrm>
            <a:off x="1363795" y="301086"/>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336411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428"/>
            <a:ext cx="8229600" cy="1371600"/>
          </a:xfrm>
        </p:spPr>
        <p:txBody>
          <a:bodyPr>
            <a:normAutofit/>
          </a:bodyPr>
          <a:lstStyle/>
          <a:p>
            <a:r>
              <a:rPr lang="en-US" dirty="0"/>
              <a:t>§179D for Architects &amp; Designers</a:t>
            </a:r>
            <a:endParaRPr lang="en-US" dirty="0">
              <a:latin typeface="Century Gothic" pitchFamily="34" charset="0"/>
            </a:endParaRPr>
          </a:p>
        </p:txBody>
      </p:sp>
      <p:sp>
        <p:nvSpPr>
          <p:cNvPr id="3" name="Content Placeholder 2"/>
          <p:cNvSpPr>
            <a:spLocks noGrp="1"/>
          </p:cNvSpPr>
          <p:nvPr>
            <p:ph idx="1"/>
          </p:nvPr>
        </p:nvSpPr>
        <p:spPr/>
        <p:txBody>
          <a:bodyPr>
            <a:normAutofit/>
          </a:bodyPr>
          <a:lstStyle/>
          <a:p>
            <a:r>
              <a:rPr lang="en-US" dirty="0"/>
              <a:t>With Notice 2008-40, the IRS solidified its rules allowing architects, designers, and builders to take advantage of §179D for government-owned buildings. Because of this, we’ve seen a large influx of these projects.</a:t>
            </a:r>
          </a:p>
          <a:p>
            <a:r>
              <a:rPr lang="en-US" dirty="0"/>
              <a:t>Any project built since 2006 could potentially qualify, and most modern buildings qualify for at </a:t>
            </a:r>
            <a:r>
              <a:rPr lang="en-US" i="1" dirty="0"/>
              <a:t>least</a:t>
            </a:r>
            <a:r>
              <a:rPr lang="en-US" dirty="0"/>
              <a:t> one of the three systems</a:t>
            </a:r>
          </a:p>
        </p:txBody>
      </p:sp>
      <p:sp>
        <p:nvSpPr>
          <p:cNvPr id="4" name="Rectangle 3"/>
          <p:cNvSpPr/>
          <p:nvPr/>
        </p:nvSpPr>
        <p:spPr>
          <a:xfrm>
            <a:off x="1363795" y="301086"/>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104630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592"/>
            <a:ext cx="8229600" cy="986070"/>
          </a:xfrm>
        </p:spPr>
        <p:txBody>
          <a:bodyPr>
            <a:normAutofit fontScale="90000"/>
          </a:bodyPr>
          <a:lstStyle/>
          <a:p>
            <a:r>
              <a:rPr lang="en-US" sz="2800" dirty="0"/>
              <a:t>§45L: Energy Efficient Residences</a:t>
            </a:r>
            <a:br>
              <a:rPr lang="en-US" sz="2800" dirty="0"/>
            </a:br>
            <a:endParaRPr lang="en-US" sz="3600" dirty="0">
              <a:latin typeface="Century Gothic" pitchFamily="34" charset="0"/>
            </a:endParaRPr>
          </a:p>
        </p:txBody>
      </p:sp>
      <p:sp>
        <p:nvSpPr>
          <p:cNvPr id="3" name="Content Placeholder 2"/>
          <p:cNvSpPr>
            <a:spLocks noGrp="1"/>
          </p:cNvSpPr>
          <p:nvPr>
            <p:ph idx="1"/>
          </p:nvPr>
        </p:nvSpPr>
        <p:spPr>
          <a:xfrm>
            <a:off x="838200" y="1600201"/>
            <a:ext cx="8404167" cy="4525963"/>
          </a:xfrm>
        </p:spPr>
        <p:txBody>
          <a:bodyPr>
            <a:normAutofit fontScale="92500" lnSpcReduction="20000"/>
          </a:bodyPr>
          <a:lstStyle/>
          <a:p>
            <a:r>
              <a:rPr lang="en-US" dirty="0"/>
              <a:t>Established under the Energy Policy Act (</a:t>
            </a:r>
            <a:r>
              <a:rPr lang="en-US" dirty="0" err="1"/>
              <a:t>EPAct</a:t>
            </a:r>
            <a:r>
              <a:rPr lang="en-US" dirty="0"/>
              <a:t>) of 2005</a:t>
            </a:r>
          </a:p>
          <a:p>
            <a:r>
              <a:rPr lang="en-US" dirty="0"/>
              <a:t>Extended four times, most recently</a:t>
            </a:r>
            <a:r>
              <a:rPr lang="en-US" b="1" dirty="0"/>
              <a:t> </a:t>
            </a:r>
            <a:r>
              <a:rPr lang="en-US" dirty="0"/>
              <a:t>through the PATH Act of 2015 – with a sunset of 12/31/16 but watch for the extender through 12/31/18</a:t>
            </a:r>
          </a:p>
          <a:p>
            <a:r>
              <a:rPr lang="en-US" dirty="0"/>
              <a:t>While §179D is a </a:t>
            </a:r>
            <a:r>
              <a:rPr lang="en-US" i="1" dirty="0"/>
              <a:t>deduction</a:t>
            </a:r>
            <a:r>
              <a:rPr lang="en-US" dirty="0"/>
              <a:t>, §45L offers a </a:t>
            </a:r>
            <a:r>
              <a:rPr lang="en-US" i="1" dirty="0"/>
              <a:t>credit</a:t>
            </a:r>
          </a:p>
          <a:p>
            <a:r>
              <a:rPr lang="en-US" dirty="0"/>
              <a:t>Available for any dwelling (residential unit) of 3 stories or less – houses, duplexes, apartment buildings, senior housing, etc.</a:t>
            </a:r>
          </a:p>
          <a:p>
            <a:r>
              <a:rPr lang="en-US" dirty="0"/>
              <a:t>Applicable for open tax years – unfortunately cannot use a form 3115 to go further back</a:t>
            </a:r>
          </a:p>
          <a:p>
            <a:endParaRPr lang="en-US" dirty="0"/>
          </a:p>
        </p:txBody>
      </p:sp>
      <p:sp>
        <p:nvSpPr>
          <p:cNvPr id="5" name="TextBox 4"/>
          <p:cNvSpPr txBox="1"/>
          <p:nvPr/>
        </p:nvSpPr>
        <p:spPr>
          <a:xfrm>
            <a:off x="228600" y="5819002"/>
            <a:ext cx="2895600" cy="276999"/>
          </a:xfrm>
          <a:prstGeom prst="rect">
            <a:avLst/>
          </a:prstGeom>
          <a:noFill/>
        </p:spPr>
        <p:txBody>
          <a:bodyPr wrap="square" rtlCol="0">
            <a:spAutoFit/>
          </a:bodyPr>
          <a:lstStyle/>
          <a:p>
            <a:pPr algn="ctr"/>
            <a:r>
              <a:rPr lang="en-US" sz="1200" dirty="0">
                <a:solidFill>
                  <a:prstClr val="black">
                    <a:lumMod val="50000"/>
                    <a:lumOff val="50000"/>
                  </a:prstClr>
                </a:solidFill>
                <a:latin typeface="Calibri"/>
              </a:rPr>
              <a:t> </a:t>
            </a:r>
          </a:p>
        </p:txBody>
      </p:sp>
      <p:sp>
        <p:nvSpPr>
          <p:cNvPr id="6" name="Rectangle 5"/>
          <p:cNvSpPr/>
          <p:nvPr/>
        </p:nvSpPr>
        <p:spPr>
          <a:xfrm>
            <a:off x="1338870" y="147262"/>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72844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159850"/>
            <a:ext cx="6164380" cy="524107"/>
          </a:xfrm>
        </p:spPr>
        <p:txBody>
          <a:bodyPr/>
          <a:lstStyle/>
          <a:p>
            <a:r>
              <a:rPr lang="en-US" b="1" dirty="0"/>
              <a:t>Agenda</a:t>
            </a:r>
            <a:br>
              <a:rPr lang="en-US" b="1" dirty="0"/>
            </a:br>
            <a:r>
              <a:rPr lang="en-US" dirty="0"/>
              <a:t>Greg Walker (CABA) </a:t>
            </a:r>
          </a:p>
        </p:txBody>
      </p:sp>
      <p:pic>
        <p:nvPicPr>
          <p:cNvPr id="2050" name="Picture 2" descr="Image result for agenda fre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433" b="7631"/>
          <a:stretch/>
        </p:blipFill>
        <p:spPr bwMode="auto">
          <a:xfrm>
            <a:off x="5032931" y="1231351"/>
            <a:ext cx="4886131" cy="3275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p:nvPr>
        </p:nvSpPr>
        <p:spPr>
          <a:xfrm>
            <a:off x="577824" y="1925638"/>
            <a:ext cx="9223673" cy="4932362"/>
          </a:xfrm>
        </p:spPr>
        <p:txBody>
          <a:bodyPr>
            <a:normAutofit/>
          </a:bodyPr>
          <a:lstStyle/>
          <a:p>
            <a:pPr marL="0" indent="0">
              <a:buNone/>
            </a:pPr>
            <a:r>
              <a:rPr lang="en-US" dirty="0"/>
              <a:t>1.   Agenda</a:t>
            </a:r>
          </a:p>
          <a:p>
            <a:pPr marL="0" indent="0">
              <a:buNone/>
            </a:pPr>
            <a:r>
              <a:rPr lang="en-US" dirty="0"/>
              <a:t>2.   Call to Order, Welcome, Introductions</a:t>
            </a:r>
          </a:p>
          <a:p>
            <a:pPr marL="0" indent="0">
              <a:buNone/>
            </a:pPr>
            <a:r>
              <a:rPr lang="en-US" dirty="0"/>
              <a:t>3.   Administrative </a:t>
            </a:r>
          </a:p>
          <a:p>
            <a:pPr marL="342900" indent="-342900">
              <a:buFont typeface="Arial"/>
              <a:buAutoNum type="arabicPeriod" startAt="4"/>
            </a:pPr>
            <a:r>
              <a:rPr lang="en-US" dirty="0"/>
              <a:t>“Tax Incentives for Green Buildings” (30 min)</a:t>
            </a:r>
          </a:p>
          <a:p>
            <a:pPr marL="0" indent="0">
              <a:buNone/>
            </a:pPr>
            <a:r>
              <a:rPr lang="en-US" dirty="0"/>
              <a:t>5.   Research Update </a:t>
            </a:r>
          </a:p>
          <a:p>
            <a:pPr marL="342900" indent="-342900">
              <a:buAutoNum type="arabicPeriod" startAt="6"/>
            </a:pPr>
            <a:r>
              <a:rPr lang="en-US" dirty="0"/>
              <a:t>White Paper Sub-Committee Update</a:t>
            </a:r>
          </a:p>
          <a:p>
            <a:pPr marL="342900" indent="-342900">
              <a:buAutoNum type="arabicPeriod" startAt="6"/>
            </a:pPr>
            <a:r>
              <a:rPr lang="en-US" dirty="0"/>
              <a:t>Intelligent vs Conventional Building Cost Calculator Task Force </a:t>
            </a:r>
          </a:p>
          <a:p>
            <a:pPr marL="342900" indent="-342900">
              <a:buAutoNum type="arabicPeriod" startAt="6"/>
            </a:pPr>
            <a:r>
              <a:rPr lang="en-US" dirty="0"/>
              <a:t>New Business 	 </a:t>
            </a:r>
          </a:p>
          <a:p>
            <a:pPr marL="342900" indent="-342900">
              <a:buAutoNum type="arabicPeriod" startAt="6"/>
            </a:pPr>
            <a:r>
              <a:rPr lang="en-US" dirty="0"/>
              <a:t>Announcements</a:t>
            </a:r>
          </a:p>
          <a:p>
            <a:pPr marL="342900" indent="-342900">
              <a:buAutoNum type="arabicPeriod" startAt="6"/>
            </a:pPr>
            <a:r>
              <a:rPr lang="en-US" dirty="0"/>
              <a:t>Adjournment</a:t>
            </a:r>
          </a:p>
        </p:txBody>
      </p:sp>
      <p:pic>
        <p:nvPicPr>
          <p:cNvPr id="1026" name="Picture 2" descr="http://www.caba.org/images/caba-intelligent-buildings-cou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228" y="5558421"/>
            <a:ext cx="3429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Like §179D, §45L requires units to achieve 50% energy savings. </a:t>
            </a:r>
          </a:p>
          <a:p>
            <a:pPr lvl="1">
              <a:buFont typeface="Wingdings" pitchFamily="2" charset="2"/>
              <a:buChar char="Ø"/>
            </a:pPr>
            <a:r>
              <a:rPr lang="en-US" dirty="0"/>
              <a:t>However, savings are compared against 2006 IECC standards rather than 2007 ASHRAE/IES (2012 change, previously 2003 IECC standards) </a:t>
            </a:r>
          </a:p>
          <a:p>
            <a:pPr lvl="1">
              <a:buFont typeface="Wingdings" pitchFamily="2" charset="2"/>
              <a:buChar char="Ø"/>
            </a:pPr>
            <a:r>
              <a:rPr lang="en-US" dirty="0"/>
              <a:t>Additionally, §45L requires 10% savings from the building shell as well—having super-efficient lighting and HVAC systems alone are not enough</a:t>
            </a:r>
          </a:p>
          <a:p>
            <a:endParaRPr lang="en-US" dirty="0"/>
          </a:p>
        </p:txBody>
      </p:sp>
      <p:sp>
        <p:nvSpPr>
          <p:cNvPr id="5" name="TextBox 4"/>
          <p:cNvSpPr txBox="1"/>
          <p:nvPr/>
        </p:nvSpPr>
        <p:spPr>
          <a:xfrm>
            <a:off x="228600" y="5819002"/>
            <a:ext cx="2895600" cy="276999"/>
          </a:xfrm>
          <a:prstGeom prst="rect">
            <a:avLst/>
          </a:prstGeom>
          <a:noFill/>
        </p:spPr>
        <p:txBody>
          <a:bodyPr wrap="square" rtlCol="0">
            <a:spAutoFit/>
          </a:bodyPr>
          <a:lstStyle/>
          <a:p>
            <a:pPr algn="ctr"/>
            <a:r>
              <a:rPr lang="en-US" sz="1200" dirty="0">
                <a:solidFill>
                  <a:prstClr val="black">
                    <a:lumMod val="50000"/>
                    <a:lumOff val="50000"/>
                  </a:prstClr>
                </a:solidFill>
                <a:latin typeface="Calibri"/>
              </a:rPr>
              <a:t> </a:t>
            </a:r>
          </a:p>
        </p:txBody>
      </p:sp>
      <p:sp>
        <p:nvSpPr>
          <p:cNvPr id="4" name="Title 3"/>
          <p:cNvSpPr>
            <a:spLocks noGrp="1"/>
          </p:cNvSpPr>
          <p:nvPr>
            <p:ph type="title"/>
          </p:nvPr>
        </p:nvSpPr>
        <p:spPr/>
        <p:txBody>
          <a:bodyPr/>
          <a:lstStyle/>
          <a:p>
            <a:endParaRPr lang="en-US"/>
          </a:p>
        </p:txBody>
      </p:sp>
      <p:sp>
        <p:nvSpPr>
          <p:cNvPr id="6" name="Title 1"/>
          <p:cNvSpPr txBox="1">
            <a:spLocks/>
          </p:cNvSpPr>
          <p:nvPr/>
        </p:nvSpPr>
        <p:spPr>
          <a:xfrm>
            <a:off x="838200" y="408061"/>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US">
                <a:solidFill>
                  <a:prstClr val="black"/>
                </a:solidFill>
                <a:latin typeface="Century Gothic"/>
              </a:rPr>
              <a:t>§45L: Energy Efficient Residences</a:t>
            </a:r>
            <a:endParaRPr lang="en-US" dirty="0">
              <a:solidFill>
                <a:prstClr val="black"/>
              </a:solidFill>
              <a:latin typeface="Century Gothic" pitchFamily="34" charset="0"/>
            </a:endParaRPr>
          </a:p>
        </p:txBody>
      </p:sp>
      <p:sp>
        <p:nvSpPr>
          <p:cNvPr id="7" name="Rectangle 6"/>
          <p:cNvSpPr/>
          <p:nvPr/>
        </p:nvSpPr>
        <p:spPr>
          <a:xfrm>
            <a:off x="1338870" y="195992"/>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195886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90865" y="579438"/>
            <a:ext cx="8534135" cy="1143000"/>
          </a:xfrm>
        </p:spPr>
        <p:txBody>
          <a:bodyPr>
            <a:noAutofit/>
          </a:bodyPr>
          <a:lstStyle/>
          <a:p>
            <a:r>
              <a:rPr lang="en-US" sz="2600" dirty="0"/>
              <a:t>Expansion of §179 Expensing</a:t>
            </a:r>
          </a:p>
        </p:txBody>
      </p:sp>
      <p:sp>
        <p:nvSpPr>
          <p:cNvPr id="14339" name="Content Placeholder 2" descr="Rectangle: Click to edit Master text styles&#10;Second level&#10;Third level&#10;Fourth level&#10;Fifth level"/>
          <p:cNvSpPr>
            <a:spLocks noGrp="1"/>
          </p:cNvSpPr>
          <p:nvPr>
            <p:ph idx="1"/>
          </p:nvPr>
        </p:nvSpPr>
        <p:spPr>
          <a:xfrm>
            <a:off x="1082885" y="1722438"/>
            <a:ext cx="8109607" cy="4062412"/>
          </a:xfrm>
        </p:spPr>
        <p:txBody>
          <a:bodyPr>
            <a:normAutofit fontScale="25000" lnSpcReduction="20000"/>
          </a:bodyPr>
          <a:lstStyle/>
          <a:p>
            <a:pPr>
              <a:spcAft>
                <a:spcPts val="1800"/>
              </a:spcAft>
            </a:pPr>
            <a:r>
              <a:rPr lang="en-US" sz="9600" dirty="0"/>
              <a:t>The new tax law increases the maximum amount a taxpayer may expense under §179 to $1 million and increases the phase-out threshold amount to $2.5 million (previously was $500,000 with a phase-out at $2.0 million)</a:t>
            </a:r>
          </a:p>
          <a:p>
            <a:pPr>
              <a:spcAft>
                <a:spcPts val="1800"/>
              </a:spcAft>
            </a:pPr>
            <a:r>
              <a:rPr lang="en-US" sz="9600" dirty="0"/>
              <a:t>The $1 million and $2.5 million amounts will be indexed for inflation for taxable years beginning after 2018</a:t>
            </a:r>
          </a:p>
          <a:p>
            <a:pPr>
              <a:spcAft>
                <a:spcPts val="1800"/>
              </a:spcAft>
            </a:pPr>
            <a:r>
              <a:rPr lang="en-US" sz="9600" dirty="0"/>
              <a:t>Starting in 2018, §179 can be used for qualified property including HVAC systems</a:t>
            </a:r>
          </a:p>
        </p:txBody>
      </p:sp>
      <p:sp>
        <p:nvSpPr>
          <p:cNvPr id="4" name="Footer Placeholder 4"/>
          <p:cNvSpPr>
            <a:spLocks noGrp="1"/>
          </p:cNvSpPr>
          <p:nvPr>
            <p:ph type="ftr" sz="quarter" idx="10"/>
          </p:nvPr>
        </p:nvSpPr>
        <p:spPr/>
        <p:txBody>
          <a:bodyPr/>
          <a:lstStyle/>
          <a:p>
            <a:pPr>
              <a:defRPr/>
            </a:pPr>
            <a:r>
              <a:rPr lang="en-US" dirty="0">
                <a:solidFill>
                  <a:prstClr val="black">
                    <a:tint val="75000"/>
                  </a:prstClr>
                </a:solidFill>
                <a:latin typeface="Calibri"/>
              </a:rPr>
              <a:t> </a:t>
            </a:r>
          </a:p>
        </p:txBody>
      </p:sp>
      <p:sp>
        <p:nvSpPr>
          <p:cNvPr id="5" name="Title 1"/>
          <p:cNvSpPr txBox="1">
            <a:spLocks/>
          </p:cNvSpPr>
          <p:nvPr/>
        </p:nvSpPr>
        <p:spPr>
          <a:xfrm>
            <a:off x="898845" y="7938"/>
            <a:ext cx="853413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black"/>
                </a:solidFill>
                <a:latin typeface="Century Gothic"/>
              </a:rPr>
              <a:t>Tax Cuts &amp; Jobs Act</a:t>
            </a:r>
          </a:p>
        </p:txBody>
      </p:sp>
    </p:spTree>
    <p:extLst>
      <p:ext uri="{BB962C8B-B14F-4D97-AF65-F5344CB8AC3E}">
        <p14:creationId xmlns:p14="http://schemas.microsoft.com/office/powerpoint/2010/main" val="289826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38448" y="548150"/>
            <a:ext cx="8786553" cy="1143000"/>
          </a:xfrm>
        </p:spPr>
        <p:txBody>
          <a:bodyPr>
            <a:normAutofit/>
          </a:bodyPr>
          <a:lstStyle/>
          <a:p>
            <a:r>
              <a:rPr lang="en-US" sz="2600" dirty="0"/>
              <a:t>Bonus Depreciation</a:t>
            </a:r>
          </a:p>
        </p:txBody>
      </p:sp>
      <p:sp>
        <p:nvSpPr>
          <p:cNvPr id="14339" name="Content Placeholder 2" descr="Rectangle: Click to edit Master text styles&#10;Second level&#10;Third level&#10;Fourth level&#10;Fifth level"/>
          <p:cNvSpPr>
            <a:spLocks noGrp="1"/>
          </p:cNvSpPr>
          <p:nvPr>
            <p:ph idx="1"/>
          </p:nvPr>
        </p:nvSpPr>
        <p:spPr>
          <a:xfrm>
            <a:off x="738447" y="1691150"/>
            <a:ext cx="8379230" cy="4535478"/>
          </a:xfrm>
        </p:spPr>
        <p:txBody>
          <a:bodyPr>
            <a:normAutofit fontScale="25000" lnSpcReduction="20000"/>
          </a:bodyPr>
          <a:lstStyle/>
          <a:p>
            <a:pPr>
              <a:lnSpc>
                <a:spcPct val="120000"/>
              </a:lnSpc>
            </a:pPr>
            <a:r>
              <a:rPr lang="en-US" sz="10400" dirty="0"/>
              <a:t>Taxpayers are able to expense 100% of the cost of qualified property acquired and placed in service after September 27, 2017 and before January 1, 2023. </a:t>
            </a:r>
          </a:p>
          <a:p>
            <a:pPr lvl="1">
              <a:lnSpc>
                <a:spcPct val="120000"/>
              </a:lnSpc>
            </a:pPr>
            <a:r>
              <a:rPr lang="en-US" sz="10000" dirty="0"/>
              <a:t>After that it decreases by 20% per year resulting in no bonus in 2027…Or at least not yet</a:t>
            </a:r>
          </a:p>
          <a:p>
            <a:pPr>
              <a:lnSpc>
                <a:spcPct val="120000"/>
              </a:lnSpc>
            </a:pPr>
            <a:r>
              <a:rPr lang="en-US" sz="10400" dirty="0"/>
              <a:t>Provision expands the property eligible for immediate expensing to include </a:t>
            </a:r>
            <a:r>
              <a:rPr lang="en-US" sz="10400" u="sng" dirty="0"/>
              <a:t>used</a:t>
            </a:r>
            <a:r>
              <a:rPr lang="en-US" sz="10400" dirty="0"/>
              <a:t> property </a:t>
            </a:r>
          </a:p>
          <a:p>
            <a:pPr>
              <a:lnSpc>
                <a:spcPct val="120000"/>
              </a:lnSpc>
            </a:pPr>
            <a:r>
              <a:rPr lang="en-US" sz="10400" dirty="0"/>
              <a:t>Like the prior law, asset class life must be 20 years or less</a:t>
            </a:r>
          </a:p>
        </p:txBody>
      </p:sp>
      <p:sp>
        <p:nvSpPr>
          <p:cNvPr id="4" name="Footer Placeholder 4"/>
          <p:cNvSpPr>
            <a:spLocks noGrp="1"/>
          </p:cNvSpPr>
          <p:nvPr>
            <p:ph type="ftr" sz="quarter" idx="10"/>
          </p:nvPr>
        </p:nvSpPr>
        <p:spPr/>
        <p:txBody>
          <a:bodyPr/>
          <a:lstStyle/>
          <a:p>
            <a:pPr>
              <a:defRPr/>
            </a:pPr>
            <a:r>
              <a:rPr lang="en-US" dirty="0">
                <a:solidFill>
                  <a:prstClr val="black">
                    <a:tint val="75000"/>
                  </a:prstClr>
                </a:solidFill>
                <a:latin typeface="Calibri"/>
              </a:rPr>
              <a:t> </a:t>
            </a:r>
          </a:p>
        </p:txBody>
      </p:sp>
      <p:sp>
        <p:nvSpPr>
          <p:cNvPr id="6" name="Title 1"/>
          <p:cNvSpPr txBox="1">
            <a:spLocks/>
          </p:cNvSpPr>
          <p:nvPr/>
        </p:nvSpPr>
        <p:spPr>
          <a:xfrm>
            <a:off x="898845" y="7938"/>
            <a:ext cx="853413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black"/>
                </a:solidFill>
                <a:latin typeface="Century Gothic"/>
              </a:rPr>
              <a:t>Tax Cuts &amp; Jobs Act</a:t>
            </a:r>
          </a:p>
        </p:txBody>
      </p:sp>
    </p:spTree>
    <p:extLst>
      <p:ext uri="{BB962C8B-B14F-4D97-AF65-F5344CB8AC3E}">
        <p14:creationId xmlns:p14="http://schemas.microsoft.com/office/powerpoint/2010/main" val="344396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Acquired property:</a:t>
            </a:r>
          </a:p>
          <a:p>
            <a:pPr lvl="1"/>
            <a:r>
              <a:rPr lang="en-US" dirty="0"/>
              <a:t>No Bonus allowed prior to 9/27/17</a:t>
            </a:r>
          </a:p>
          <a:p>
            <a:pPr lvl="1"/>
            <a:r>
              <a:rPr lang="en-US" dirty="0"/>
              <a:t>Bonus allowed after 9/27/17</a:t>
            </a:r>
          </a:p>
          <a:p>
            <a:pPr lvl="1"/>
            <a:r>
              <a:rPr lang="en-US" dirty="0"/>
              <a:t>Bonus can be taken at 50% or 100% between 9/28/17 and 12/31/17</a:t>
            </a:r>
          </a:p>
          <a:p>
            <a:endParaRPr lang="en-US" dirty="0"/>
          </a:p>
          <a:p>
            <a:endParaRPr lang="en-US" dirty="0"/>
          </a:p>
        </p:txBody>
      </p:sp>
      <p:sp>
        <p:nvSpPr>
          <p:cNvPr id="4" name="TextBox 3"/>
          <p:cNvSpPr txBox="1"/>
          <p:nvPr/>
        </p:nvSpPr>
        <p:spPr>
          <a:xfrm>
            <a:off x="228600" y="5819002"/>
            <a:ext cx="2895600" cy="276999"/>
          </a:xfrm>
          <a:prstGeom prst="rect">
            <a:avLst/>
          </a:prstGeom>
          <a:noFill/>
        </p:spPr>
        <p:txBody>
          <a:bodyPr wrap="square" rtlCol="0">
            <a:spAutoFit/>
          </a:bodyPr>
          <a:lstStyle/>
          <a:p>
            <a:pPr algn="ctr"/>
            <a:r>
              <a:rPr lang="en-US" sz="1200" dirty="0">
                <a:solidFill>
                  <a:prstClr val="black">
                    <a:lumMod val="50000"/>
                    <a:lumOff val="50000"/>
                  </a:prstClr>
                </a:solidFill>
                <a:latin typeface="Calibri"/>
              </a:rPr>
              <a:t> </a:t>
            </a:r>
          </a:p>
        </p:txBody>
      </p:sp>
      <p:sp>
        <p:nvSpPr>
          <p:cNvPr id="6" name="Title 1"/>
          <p:cNvSpPr>
            <a:spLocks noGrp="1"/>
          </p:cNvSpPr>
          <p:nvPr>
            <p:ph type="title"/>
          </p:nvPr>
        </p:nvSpPr>
        <p:spPr>
          <a:xfrm>
            <a:off x="990866" y="628991"/>
            <a:ext cx="8534135" cy="1143000"/>
          </a:xfrm>
        </p:spPr>
        <p:txBody>
          <a:bodyPr>
            <a:normAutofit/>
          </a:bodyPr>
          <a:lstStyle/>
          <a:p>
            <a:r>
              <a:rPr lang="en-US" sz="2800" dirty="0"/>
              <a:t>Bonus Depreciation</a:t>
            </a:r>
          </a:p>
        </p:txBody>
      </p:sp>
      <p:sp>
        <p:nvSpPr>
          <p:cNvPr id="7" name="Title 1"/>
          <p:cNvSpPr txBox="1">
            <a:spLocks/>
          </p:cNvSpPr>
          <p:nvPr/>
        </p:nvSpPr>
        <p:spPr>
          <a:xfrm>
            <a:off x="898845" y="7938"/>
            <a:ext cx="853413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black"/>
                </a:solidFill>
                <a:latin typeface="Century Gothic"/>
              </a:rPr>
              <a:t>Tax Cuts &amp; Jobs Act</a:t>
            </a:r>
          </a:p>
        </p:txBody>
      </p:sp>
    </p:spTree>
    <p:extLst>
      <p:ext uri="{BB962C8B-B14F-4D97-AF65-F5344CB8AC3E}">
        <p14:creationId xmlns:p14="http://schemas.microsoft.com/office/powerpoint/2010/main" val="95559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90866" y="628991"/>
            <a:ext cx="8534135" cy="1143000"/>
          </a:xfrm>
        </p:spPr>
        <p:txBody>
          <a:bodyPr>
            <a:normAutofit/>
          </a:bodyPr>
          <a:lstStyle/>
          <a:p>
            <a:r>
              <a:rPr lang="en-US" sz="2800" dirty="0"/>
              <a:t>Bonus Depreciation</a:t>
            </a:r>
          </a:p>
        </p:txBody>
      </p:sp>
      <p:sp>
        <p:nvSpPr>
          <p:cNvPr id="14339" name="Content Placeholder 2" descr="Rectangle: Click to edit Master text styles&#10;Second level&#10;Third level&#10;Fourth level&#10;Fifth level"/>
          <p:cNvSpPr>
            <a:spLocks noGrp="1"/>
          </p:cNvSpPr>
          <p:nvPr>
            <p:ph idx="1"/>
          </p:nvPr>
        </p:nvSpPr>
        <p:spPr>
          <a:xfrm>
            <a:off x="838201" y="1771991"/>
            <a:ext cx="7955280" cy="4105107"/>
          </a:xfrm>
        </p:spPr>
        <p:txBody>
          <a:bodyPr>
            <a:normAutofit/>
          </a:bodyPr>
          <a:lstStyle/>
          <a:p>
            <a:pPr>
              <a:lnSpc>
                <a:spcPct val="90000"/>
              </a:lnSpc>
              <a:spcAft>
                <a:spcPts val="1000"/>
              </a:spcAft>
            </a:pPr>
            <a:r>
              <a:rPr lang="en-US" b="1" dirty="0"/>
              <a:t>Why is this important to you?</a:t>
            </a:r>
          </a:p>
          <a:p>
            <a:pPr lvl="1">
              <a:lnSpc>
                <a:spcPct val="90000"/>
              </a:lnSpc>
              <a:spcAft>
                <a:spcPts val="1000"/>
              </a:spcAft>
            </a:pPr>
            <a:r>
              <a:rPr lang="en-US" sz="3000" dirty="0"/>
              <a:t>Let’s go through an example of a building acquired in 2017 with a depreciable basis of $5,000,000</a:t>
            </a:r>
          </a:p>
        </p:txBody>
      </p:sp>
      <p:sp>
        <p:nvSpPr>
          <p:cNvPr id="4" name="Footer Placeholder 4"/>
          <p:cNvSpPr>
            <a:spLocks noGrp="1"/>
          </p:cNvSpPr>
          <p:nvPr>
            <p:ph type="ftr" sz="quarter" idx="10"/>
          </p:nvPr>
        </p:nvSpPr>
        <p:spPr/>
        <p:txBody>
          <a:bodyPr/>
          <a:lstStyle/>
          <a:p>
            <a:pPr>
              <a:defRPr/>
            </a:pPr>
            <a:r>
              <a:rPr lang="en-US" dirty="0">
                <a:solidFill>
                  <a:prstClr val="black">
                    <a:tint val="75000"/>
                  </a:prstClr>
                </a:solidFill>
                <a:latin typeface="Calibri"/>
              </a:rPr>
              <a:t> </a:t>
            </a:r>
          </a:p>
        </p:txBody>
      </p:sp>
      <p:sp>
        <p:nvSpPr>
          <p:cNvPr id="5" name="Title 1"/>
          <p:cNvSpPr txBox="1">
            <a:spLocks/>
          </p:cNvSpPr>
          <p:nvPr/>
        </p:nvSpPr>
        <p:spPr>
          <a:xfrm>
            <a:off x="898845" y="7938"/>
            <a:ext cx="853413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black"/>
                </a:solidFill>
                <a:latin typeface="Century Gothic"/>
              </a:rPr>
              <a:t>Tax Cuts &amp; Jobs Act</a:t>
            </a:r>
          </a:p>
        </p:txBody>
      </p:sp>
    </p:spTree>
    <p:extLst>
      <p:ext uri="{BB962C8B-B14F-4D97-AF65-F5344CB8AC3E}">
        <p14:creationId xmlns:p14="http://schemas.microsoft.com/office/powerpoint/2010/main" val="199446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940" y="1535741"/>
            <a:ext cx="7247601" cy="4457418"/>
          </a:xfrm>
        </p:spPr>
      </p:pic>
      <p:sp>
        <p:nvSpPr>
          <p:cNvPr id="2" name="Title 1"/>
          <p:cNvSpPr>
            <a:spLocks noGrp="1"/>
          </p:cNvSpPr>
          <p:nvPr>
            <p:ph type="title"/>
          </p:nvPr>
        </p:nvSpPr>
        <p:spPr>
          <a:xfrm>
            <a:off x="705197" y="640398"/>
            <a:ext cx="8229600" cy="1143000"/>
          </a:xfrm>
        </p:spPr>
        <p:txBody>
          <a:bodyPr>
            <a:normAutofit fontScale="90000"/>
          </a:bodyPr>
          <a:lstStyle/>
          <a:p>
            <a:r>
              <a:rPr lang="en-US" dirty="0"/>
              <a:t>Example: Office Building – </a:t>
            </a:r>
            <a:r>
              <a:rPr lang="en-US" b="1" dirty="0"/>
              <a:t>June 2017 </a:t>
            </a:r>
            <a:r>
              <a:rPr lang="en-US" dirty="0"/>
              <a:t>Acquisition  (No Bonus)</a:t>
            </a:r>
            <a:br>
              <a:rPr lang="en-US" dirty="0"/>
            </a:br>
            <a:endParaRPr lang="en-US" dirty="0"/>
          </a:p>
        </p:txBody>
      </p:sp>
      <p:sp>
        <p:nvSpPr>
          <p:cNvPr id="4" name="Title 1"/>
          <p:cNvSpPr txBox="1">
            <a:spLocks/>
          </p:cNvSpPr>
          <p:nvPr/>
        </p:nvSpPr>
        <p:spPr>
          <a:xfrm>
            <a:off x="990866" y="133004"/>
            <a:ext cx="8534135" cy="706582"/>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prstClr val="black"/>
                </a:solidFill>
                <a:latin typeface="Century Gothic"/>
              </a:rPr>
              <a:t>Cost Segregation Studies</a:t>
            </a:r>
            <a:br>
              <a:rPr lang="en-US" sz="4800" dirty="0">
                <a:solidFill>
                  <a:prstClr val="black"/>
                </a:solidFill>
                <a:latin typeface="Century Gothic"/>
              </a:rPr>
            </a:br>
            <a:endParaRPr lang="en-US" sz="4800" dirty="0">
              <a:solidFill>
                <a:prstClr val="black"/>
              </a:solidFill>
              <a:latin typeface="Century Gothic"/>
            </a:endParaRPr>
          </a:p>
        </p:txBody>
      </p:sp>
      <p:sp>
        <p:nvSpPr>
          <p:cNvPr id="6" name="Rounded Rectangle 5"/>
          <p:cNvSpPr/>
          <p:nvPr/>
        </p:nvSpPr>
        <p:spPr bwMode="auto">
          <a:xfrm>
            <a:off x="6791983" y="1749893"/>
            <a:ext cx="990600" cy="990600"/>
          </a:xfrm>
          <a:prstGeom prst="roundRect">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r"/>
            <a:r>
              <a:rPr lang="en-US" sz="1400" dirty="0">
                <a:solidFill>
                  <a:prstClr val="white"/>
                </a:solidFill>
                <a:latin typeface="Myriad Pro" pitchFamily="34" charset="0"/>
                <a:cs typeface="Arial" pitchFamily="34" charset="0"/>
              </a:rPr>
              <a:t>100,000</a:t>
            </a:r>
          </a:p>
          <a:p>
            <a:pPr algn="r"/>
            <a:r>
              <a:rPr lang="en-US" sz="1400" dirty="0">
                <a:solidFill>
                  <a:prstClr val="white"/>
                </a:solidFill>
                <a:latin typeface="Myriad Pro" pitchFamily="34" charset="0"/>
                <a:cs typeface="Arial" pitchFamily="34" charset="0"/>
              </a:rPr>
              <a:t>500,000</a:t>
            </a:r>
          </a:p>
          <a:p>
            <a:pPr algn="r"/>
            <a:r>
              <a:rPr lang="en-US" sz="1400" dirty="0">
                <a:solidFill>
                  <a:prstClr val="white"/>
                </a:solidFill>
                <a:latin typeface="Myriad Pro" pitchFamily="34" charset="0"/>
                <a:cs typeface="Arial" pitchFamily="34" charset="0"/>
              </a:rPr>
              <a:t>750,000</a:t>
            </a:r>
          </a:p>
          <a:p>
            <a:pPr algn="r"/>
            <a:r>
              <a:rPr lang="en-US" sz="1400" dirty="0">
                <a:solidFill>
                  <a:prstClr val="white"/>
                </a:solidFill>
                <a:latin typeface="Myriad Pro" pitchFamily="34" charset="0"/>
                <a:cs typeface="Arial" pitchFamily="34" charset="0"/>
              </a:rPr>
              <a:t>3,650,000</a:t>
            </a:r>
          </a:p>
        </p:txBody>
      </p:sp>
      <p:sp>
        <p:nvSpPr>
          <p:cNvPr id="7" name="Oval 6"/>
          <p:cNvSpPr/>
          <p:nvPr/>
        </p:nvSpPr>
        <p:spPr bwMode="auto">
          <a:xfrm>
            <a:off x="4512426" y="2292437"/>
            <a:ext cx="1371600" cy="448056"/>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$5,000,000</a:t>
            </a:r>
          </a:p>
        </p:txBody>
      </p:sp>
      <p:sp>
        <p:nvSpPr>
          <p:cNvPr id="10" name="Oval 9"/>
          <p:cNvSpPr/>
          <p:nvPr/>
        </p:nvSpPr>
        <p:spPr bwMode="auto">
          <a:xfrm>
            <a:off x="3829397" y="2620475"/>
            <a:ext cx="990600" cy="457200"/>
          </a:xfrm>
          <a:prstGeom prst="ellipse">
            <a:avLst/>
          </a:prstGeom>
          <a:solidFill>
            <a:srgbClr val="017507"/>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$110,172</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1" name="Oval 10"/>
          <p:cNvSpPr/>
          <p:nvPr/>
        </p:nvSpPr>
        <p:spPr bwMode="auto">
          <a:xfrm>
            <a:off x="3887586" y="3118553"/>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$273,625</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2" name="Oval 11"/>
          <p:cNvSpPr/>
          <p:nvPr/>
        </p:nvSpPr>
        <p:spPr bwMode="auto">
          <a:xfrm>
            <a:off x="2777552" y="4074875"/>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$69,550</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3" name="Oval 12"/>
          <p:cNvSpPr/>
          <p:nvPr/>
        </p:nvSpPr>
        <p:spPr bwMode="auto">
          <a:xfrm>
            <a:off x="3768152" y="4074875"/>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$179,722</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4" name="Oval 13"/>
          <p:cNvSpPr/>
          <p:nvPr/>
        </p:nvSpPr>
        <p:spPr bwMode="auto">
          <a:xfrm>
            <a:off x="7699940" y="4074875"/>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$49,577</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5" name="Oval 14"/>
          <p:cNvSpPr/>
          <p:nvPr/>
        </p:nvSpPr>
        <p:spPr bwMode="auto">
          <a:xfrm>
            <a:off x="4758752" y="4075648"/>
            <a:ext cx="990600" cy="457200"/>
          </a:xfrm>
          <a:prstGeom prst="ellipse">
            <a:avLst/>
          </a:prstGeom>
          <a:solidFill>
            <a:srgbClr val="017507"/>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$110,172</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Tree>
    <p:extLst>
      <p:ext uri="{BB962C8B-B14F-4D97-AF65-F5344CB8AC3E}">
        <p14:creationId xmlns:p14="http://schemas.microsoft.com/office/powerpoint/2010/main" val="27987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90699"/>
            <a:ext cx="8229600" cy="1184881"/>
          </a:xfrm>
        </p:spPr>
        <p:txBody>
          <a:bodyPr>
            <a:normAutofit/>
          </a:bodyPr>
          <a:lstStyle/>
          <a:p>
            <a:r>
              <a:rPr lang="en-US" sz="2900" dirty="0"/>
              <a:t>Example: Office Building – </a:t>
            </a:r>
            <a:r>
              <a:rPr lang="en-US" sz="2900" b="1" dirty="0"/>
              <a:t>November 2017 </a:t>
            </a:r>
            <a:r>
              <a:rPr lang="en-US" sz="2900" dirty="0"/>
              <a:t>Acquisition  (50% Bonus)</a:t>
            </a:r>
          </a:p>
        </p:txBody>
      </p:sp>
      <p:sp>
        <p:nvSpPr>
          <p:cNvPr id="4" name="Title 1"/>
          <p:cNvSpPr txBox="1">
            <a:spLocks/>
          </p:cNvSpPr>
          <p:nvPr/>
        </p:nvSpPr>
        <p:spPr>
          <a:xfrm>
            <a:off x="990866" y="74816"/>
            <a:ext cx="8534135" cy="8146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prstClr val="black"/>
                </a:solidFill>
                <a:latin typeface="Century Gothic"/>
              </a:rPr>
              <a:t>Cost Segregation Studies</a:t>
            </a:r>
            <a:br>
              <a:rPr lang="en-US" sz="4800" dirty="0">
                <a:solidFill>
                  <a:prstClr val="black"/>
                </a:solidFill>
                <a:latin typeface="Century Gothic"/>
              </a:rPr>
            </a:br>
            <a:endParaRPr lang="en-US" sz="4800" dirty="0">
              <a:solidFill>
                <a:prstClr val="black"/>
              </a:solidFill>
              <a:latin typeface="Century Gothic"/>
            </a:endParaRPr>
          </a:p>
        </p:txBody>
      </p:sp>
      <p:sp>
        <p:nvSpPr>
          <p:cNvPr id="6" name="Rounded Rectangle 5"/>
          <p:cNvSpPr/>
          <p:nvPr/>
        </p:nvSpPr>
        <p:spPr bwMode="auto">
          <a:xfrm>
            <a:off x="6746619" y="1743893"/>
            <a:ext cx="990600" cy="990600"/>
          </a:xfrm>
          <a:prstGeom prst="roundRect">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r"/>
            <a:r>
              <a:rPr lang="en-US" sz="1400" dirty="0">
                <a:solidFill>
                  <a:prstClr val="white"/>
                </a:solidFill>
                <a:latin typeface="Myriad Pro" pitchFamily="34" charset="0"/>
                <a:cs typeface="Arial" pitchFamily="34" charset="0"/>
              </a:rPr>
              <a:t>100,000</a:t>
            </a:r>
          </a:p>
          <a:p>
            <a:pPr algn="r"/>
            <a:r>
              <a:rPr lang="en-US" sz="1400" dirty="0">
                <a:solidFill>
                  <a:prstClr val="white"/>
                </a:solidFill>
                <a:latin typeface="Myriad Pro" pitchFamily="34" charset="0"/>
                <a:cs typeface="Arial" pitchFamily="34" charset="0"/>
              </a:rPr>
              <a:t>500,000</a:t>
            </a:r>
          </a:p>
          <a:p>
            <a:pPr algn="r"/>
            <a:r>
              <a:rPr lang="en-US" sz="1400" dirty="0">
                <a:solidFill>
                  <a:prstClr val="white"/>
                </a:solidFill>
                <a:latin typeface="Myriad Pro" pitchFamily="34" charset="0"/>
                <a:cs typeface="Arial" pitchFamily="34" charset="0"/>
              </a:rPr>
              <a:t>750,000</a:t>
            </a:r>
          </a:p>
          <a:p>
            <a:pPr algn="r"/>
            <a:r>
              <a:rPr lang="en-US" sz="1400" dirty="0">
                <a:solidFill>
                  <a:prstClr val="white"/>
                </a:solidFill>
                <a:latin typeface="Myriad Pro" pitchFamily="34" charset="0"/>
                <a:cs typeface="Arial" pitchFamily="34" charset="0"/>
              </a:rPr>
              <a:t>3,650,000</a:t>
            </a:r>
          </a:p>
        </p:txBody>
      </p:sp>
      <p:sp>
        <p:nvSpPr>
          <p:cNvPr id="7" name="Oval 6"/>
          <p:cNvSpPr/>
          <p:nvPr/>
        </p:nvSpPr>
        <p:spPr bwMode="auto">
          <a:xfrm>
            <a:off x="4572132" y="2261696"/>
            <a:ext cx="1371600" cy="448056"/>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$5,000,000</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667" y="1575579"/>
            <a:ext cx="7414707" cy="4492712"/>
          </a:xfrm>
        </p:spPr>
      </p:pic>
      <p:sp>
        <p:nvSpPr>
          <p:cNvPr id="10" name="Rounded Rectangle 9"/>
          <p:cNvSpPr/>
          <p:nvPr/>
        </p:nvSpPr>
        <p:spPr bwMode="auto">
          <a:xfrm>
            <a:off x="6746619" y="1766396"/>
            <a:ext cx="990600" cy="990600"/>
          </a:xfrm>
          <a:prstGeom prst="roundRect">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r"/>
            <a:r>
              <a:rPr lang="en-US" sz="1400" dirty="0">
                <a:solidFill>
                  <a:prstClr val="white"/>
                </a:solidFill>
                <a:latin typeface="Myriad Pro" pitchFamily="34" charset="0"/>
                <a:cs typeface="Arial" pitchFamily="34" charset="0"/>
              </a:rPr>
              <a:t>100,000</a:t>
            </a:r>
          </a:p>
          <a:p>
            <a:pPr algn="r"/>
            <a:r>
              <a:rPr lang="en-US" sz="1400" dirty="0">
                <a:solidFill>
                  <a:prstClr val="white"/>
                </a:solidFill>
                <a:latin typeface="Myriad Pro" pitchFamily="34" charset="0"/>
                <a:cs typeface="Arial" pitchFamily="34" charset="0"/>
              </a:rPr>
              <a:t>500,000</a:t>
            </a:r>
          </a:p>
          <a:p>
            <a:pPr algn="r"/>
            <a:r>
              <a:rPr lang="en-US" sz="1400" dirty="0">
                <a:solidFill>
                  <a:prstClr val="white"/>
                </a:solidFill>
                <a:latin typeface="Myriad Pro" pitchFamily="34" charset="0"/>
                <a:cs typeface="Arial" pitchFamily="34" charset="0"/>
              </a:rPr>
              <a:t>750,000</a:t>
            </a:r>
          </a:p>
          <a:p>
            <a:pPr algn="r"/>
            <a:r>
              <a:rPr lang="en-US" sz="1400" dirty="0">
                <a:solidFill>
                  <a:prstClr val="white"/>
                </a:solidFill>
                <a:latin typeface="Myriad Pro" pitchFamily="34" charset="0"/>
                <a:cs typeface="Arial" pitchFamily="34" charset="0"/>
              </a:rPr>
              <a:t>3,650,000</a:t>
            </a:r>
          </a:p>
        </p:txBody>
      </p:sp>
      <p:sp>
        <p:nvSpPr>
          <p:cNvPr id="11" name="Oval 10"/>
          <p:cNvSpPr/>
          <p:nvPr/>
        </p:nvSpPr>
        <p:spPr bwMode="auto">
          <a:xfrm>
            <a:off x="4641626" y="2286437"/>
            <a:ext cx="1371600" cy="448056"/>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$5,000,000</a:t>
            </a:r>
          </a:p>
        </p:txBody>
      </p:sp>
      <p:sp>
        <p:nvSpPr>
          <p:cNvPr id="9" name="Oval 8"/>
          <p:cNvSpPr/>
          <p:nvPr/>
        </p:nvSpPr>
        <p:spPr bwMode="auto">
          <a:xfrm>
            <a:off x="2769006" y="4126150"/>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$16,050</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2" name="Oval 11"/>
          <p:cNvSpPr/>
          <p:nvPr/>
        </p:nvSpPr>
        <p:spPr bwMode="auto">
          <a:xfrm>
            <a:off x="3759606" y="4148051"/>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$702,829</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3" name="Oval 12"/>
          <p:cNvSpPr/>
          <p:nvPr/>
        </p:nvSpPr>
        <p:spPr bwMode="auto">
          <a:xfrm>
            <a:off x="4746481" y="4126150"/>
            <a:ext cx="990600" cy="457200"/>
          </a:xfrm>
          <a:prstGeom prst="ellipse">
            <a:avLst/>
          </a:prstGeom>
          <a:solidFill>
            <a:srgbClr val="017507"/>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$686,779</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4" name="Oval 13"/>
          <p:cNvSpPr/>
          <p:nvPr/>
        </p:nvSpPr>
        <p:spPr bwMode="auto">
          <a:xfrm>
            <a:off x="7769982" y="4126150"/>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$309,051</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5" name="Oval 14"/>
          <p:cNvSpPr/>
          <p:nvPr/>
        </p:nvSpPr>
        <p:spPr bwMode="auto">
          <a:xfrm>
            <a:off x="3838739" y="2684617"/>
            <a:ext cx="990600" cy="457200"/>
          </a:xfrm>
          <a:prstGeom prst="ellipse">
            <a:avLst/>
          </a:prstGeom>
          <a:solidFill>
            <a:srgbClr val="017507"/>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$686,779</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6" name="Oval 15"/>
          <p:cNvSpPr/>
          <p:nvPr/>
        </p:nvSpPr>
        <p:spPr bwMode="auto">
          <a:xfrm>
            <a:off x="3838739" y="3151338"/>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$403,535</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Tree>
    <p:extLst>
      <p:ext uri="{BB962C8B-B14F-4D97-AF65-F5344CB8AC3E}">
        <p14:creationId xmlns:p14="http://schemas.microsoft.com/office/powerpoint/2010/main" val="110090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772" y="1575580"/>
            <a:ext cx="7339733" cy="4493123"/>
          </a:xfrm>
        </p:spPr>
      </p:pic>
      <p:sp>
        <p:nvSpPr>
          <p:cNvPr id="2" name="Title 1"/>
          <p:cNvSpPr>
            <a:spLocks noGrp="1"/>
          </p:cNvSpPr>
          <p:nvPr>
            <p:ph type="title"/>
          </p:nvPr>
        </p:nvSpPr>
        <p:spPr>
          <a:xfrm>
            <a:off x="746760" y="390699"/>
            <a:ext cx="8229600" cy="1184881"/>
          </a:xfrm>
        </p:spPr>
        <p:txBody>
          <a:bodyPr>
            <a:normAutofit/>
          </a:bodyPr>
          <a:lstStyle/>
          <a:p>
            <a:r>
              <a:rPr lang="en-US" sz="2900" dirty="0"/>
              <a:t>Example: Office Building – </a:t>
            </a:r>
            <a:r>
              <a:rPr lang="en-US" sz="2900" b="1" dirty="0"/>
              <a:t>November 2017 </a:t>
            </a:r>
            <a:r>
              <a:rPr lang="en-US" sz="2900" dirty="0"/>
              <a:t>Acquisition  (100% Bonus)</a:t>
            </a:r>
          </a:p>
        </p:txBody>
      </p:sp>
      <p:sp>
        <p:nvSpPr>
          <p:cNvPr id="4" name="Title 1"/>
          <p:cNvSpPr txBox="1">
            <a:spLocks/>
          </p:cNvSpPr>
          <p:nvPr/>
        </p:nvSpPr>
        <p:spPr>
          <a:xfrm>
            <a:off x="990866" y="74816"/>
            <a:ext cx="8534135" cy="8146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prstClr val="black"/>
                </a:solidFill>
                <a:latin typeface="Century Gothic"/>
              </a:rPr>
              <a:t>Cost Segregation Studies</a:t>
            </a:r>
            <a:br>
              <a:rPr lang="en-US" sz="4800" dirty="0">
                <a:solidFill>
                  <a:prstClr val="black"/>
                </a:solidFill>
                <a:latin typeface="Century Gothic"/>
              </a:rPr>
            </a:br>
            <a:endParaRPr lang="en-US" sz="4800" dirty="0">
              <a:solidFill>
                <a:prstClr val="black"/>
              </a:solidFill>
              <a:latin typeface="Century Gothic"/>
            </a:endParaRPr>
          </a:p>
        </p:txBody>
      </p:sp>
      <p:sp>
        <p:nvSpPr>
          <p:cNvPr id="6" name="Rounded Rectangle 5"/>
          <p:cNvSpPr/>
          <p:nvPr/>
        </p:nvSpPr>
        <p:spPr bwMode="auto">
          <a:xfrm>
            <a:off x="6746619" y="1743893"/>
            <a:ext cx="990600" cy="990600"/>
          </a:xfrm>
          <a:prstGeom prst="roundRect">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r"/>
            <a:r>
              <a:rPr lang="en-US" sz="1400" dirty="0">
                <a:solidFill>
                  <a:prstClr val="white"/>
                </a:solidFill>
                <a:latin typeface="Myriad Pro" pitchFamily="34" charset="0"/>
                <a:cs typeface="Arial" pitchFamily="34" charset="0"/>
              </a:rPr>
              <a:t>100,000</a:t>
            </a:r>
          </a:p>
          <a:p>
            <a:pPr algn="r"/>
            <a:r>
              <a:rPr lang="en-US" sz="1400" dirty="0">
                <a:solidFill>
                  <a:prstClr val="white"/>
                </a:solidFill>
                <a:latin typeface="Myriad Pro" pitchFamily="34" charset="0"/>
                <a:cs typeface="Arial" pitchFamily="34" charset="0"/>
              </a:rPr>
              <a:t>500,000</a:t>
            </a:r>
          </a:p>
          <a:p>
            <a:pPr algn="r"/>
            <a:r>
              <a:rPr lang="en-US" sz="1400" dirty="0">
                <a:solidFill>
                  <a:prstClr val="white"/>
                </a:solidFill>
                <a:latin typeface="Myriad Pro" pitchFamily="34" charset="0"/>
                <a:cs typeface="Arial" pitchFamily="34" charset="0"/>
              </a:rPr>
              <a:t>750,000</a:t>
            </a:r>
          </a:p>
          <a:p>
            <a:pPr algn="r"/>
            <a:r>
              <a:rPr lang="en-US" sz="1400" dirty="0">
                <a:solidFill>
                  <a:prstClr val="white"/>
                </a:solidFill>
                <a:latin typeface="Myriad Pro" pitchFamily="34" charset="0"/>
                <a:cs typeface="Arial" pitchFamily="34" charset="0"/>
              </a:rPr>
              <a:t>3,650,000</a:t>
            </a:r>
          </a:p>
        </p:txBody>
      </p:sp>
      <p:sp>
        <p:nvSpPr>
          <p:cNvPr id="7" name="Oval 6"/>
          <p:cNvSpPr/>
          <p:nvPr/>
        </p:nvSpPr>
        <p:spPr bwMode="auto">
          <a:xfrm>
            <a:off x="4572132" y="2261696"/>
            <a:ext cx="1371600" cy="448056"/>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$5,000,000</a:t>
            </a:r>
          </a:p>
        </p:txBody>
      </p:sp>
      <p:sp>
        <p:nvSpPr>
          <p:cNvPr id="9" name="Oval 8"/>
          <p:cNvSpPr/>
          <p:nvPr/>
        </p:nvSpPr>
        <p:spPr bwMode="auto">
          <a:xfrm>
            <a:off x="2769006" y="4126150"/>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600" dirty="0">
                <a:solidFill>
                  <a:prstClr val="white"/>
                </a:solidFill>
                <a:latin typeface="Myriad Pro" pitchFamily="34" charset="0"/>
                <a:cs typeface="Arial" pitchFamily="34" charset="0"/>
              </a:rPr>
              <a:t>$16,050</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0" name="Oval 9"/>
          <p:cNvSpPr/>
          <p:nvPr/>
        </p:nvSpPr>
        <p:spPr bwMode="auto">
          <a:xfrm>
            <a:off x="3769245" y="4117622"/>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400" dirty="0">
                <a:solidFill>
                  <a:prstClr val="white"/>
                </a:solidFill>
                <a:latin typeface="Myriad Pro" pitchFamily="34" charset="0"/>
                <a:cs typeface="Arial" pitchFamily="34" charset="0"/>
              </a:rPr>
              <a:t>$1,361,717</a:t>
            </a:r>
          </a:p>
          <a:p>
            <a:pPr algn="ctr" fontAlgn="base">
              <a:spcBef>
                <a:spcPct val="0"/>
              </a:spcBef>
              <a:spcAft>
                <a:spcPct val="0"/>
              </a:spcAft>
            </a:pPr>
            <a:endParaRPr lang="en-US" sz="1400" b="1" dirty="0">
              <a:solidFill>
                <a:prstClr val="white"/>
              </a:solidFill>
              <a:latin typeface="Myriad Pro" pitchFamily="34" charset="0"/>
              <a:cs typeface="Arial" pitchFamily="34" charset="0"/>
            </a:endParaRPr>
          </a:p>
        </p:txBody>
      </p:sp>
      <p:sp>
        <p:nvSpPr>
          <p:cNvPr id="11" name="Oval 10"/>
          <p:cNvSpPr/>
          <p:nvPr/>
        </p:nvSpPr>
        <p:spPr bwMode="auto">
          <a:xfrm>
            <a:off x="4750206" y="4126150"/>
            <a:ext cx="990600" cy="457200"/>
          </a:xfrm>
          <a:prstGeom prst="ellipse">
            <a:avLst/>
          </a:prstGeom>
          <a:solidFill>
            <a:srgbClr val="017507"/>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400" dirty="0">
                <a:solidFill>
                  <a:prstClr val="white"/>
                </a:solidFill>
                <a:latin typeface="Myriad Pro" pitchFamily="34" charset="0"/>
                <a:cs typeface="Arial" pitchFamily="34" charset="0"/>
              </a:rPr>
              <a:t>$1,345,667</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2" name="Oval 11"/>
          <p:cNvSpPr/>
          <p:nvPr/>
        </p:nvSpPr>
        <p:spPr bwMode="auto">
          <a:xfrm>
            <a:off x="7733904" y="4126150"/>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400" dirty="0">
                <a:solidFill>
                  <a:prstClr val="white"/>
                </a:solidFill>
                <a:latin typeface="Myriad Pro" pitchFamily="34" charset="0"/>
                <a:cs typeface="Arial" pitchFamily="34" charset="0"/>
              </a:rPr>
              <a:t>$605,550</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3" name="Oval 12"/>
          <p:cNvSpPr/>
          <p:nvPr/>
        </p:nvSpPr>
        <p:spPr bwMode="auto">
          <a:xfrm>
            <a:off x="3769245" y="2700286"/>
            <a:ext cx="990600" cy="457200"/>
          </a:xfrm>
          <a:prstGeom prst="ellipse">
            <a:avLst/>
          </a:prstGeom>
          <a:solidFill>
            <a:srgbClr val="017507"/>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400" dirty="0">
                <a:solidFill>
                  <a:prstClr val="white"/>
                </a:solidFill>
                <a:latin typeface="Myriad Pro" pitchFamily="34" charset="0"/>
                <a:cs typeface="Arial" pitchFamily="34" charset="0"/>
              </a:rPr>
              <a:t>$1,345,667</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
        <p:nvSpPr>
          <p:cNvPr id="14" name="Oval 13"/>
          <p:cNvSpPr/>
          <p:nvPr/>
        </p:nvSpPr>
        <p:spPr bwMode="auto">
          <a:xfrm>
            <a:off x="3769245" y="3167269"/>
            <a:ext cx="990600" cy="457200"/>
          </a:xfrm>
          <a:prstGeom prst="ellipse">
            <a:avLst/>
          </a:prstGeom>
          <a:solidFill>
            <a:srgbClr val="002A54"/>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algn="ctr"/>
            <a:r>
              <a:rPr lang="en-US" sz="1400" dirty="0">
                <a:solidFill>
                  <a:prstClr val="white"/>
                </a:solidFill>
                <a:latin typeface="Myriad Pro" pitchFamily="34" charset="0"/>
                <a:cs typeface="Arial" pitchFamily="34" charset="0"/>
              </a:rPr>
              <a:t>$543,245</a:t>
            </a:r>
          </a:p>
          <a:p>
            <a:pPr algn="ctr" fontAlgn="base">
              <a:spcBef>
                <a:spcPct val="0"/>
              </a:spcBef>
              <a:spcAft>
                <a:spcPct val="0"/>
              </a:spcAft>
            </a:pPr>
            <a:endParaRPr lang="en-US" sz="1600" b="1" dirty="0">
              <a:solidFill>
                <a:prstClr val="white"/>
              </a:solidFill>
              <a:latin typeface="Myriad Pro" pitchFamily="34" charset="0"/>
              <a:cs typeface="Arial" pitchFamily="34" charset="0"/>
            </a:endParaRPr>
          </a:p>
        </p:txBody>
      </p:sp>
    </p:spTree>
    <p:extLst>
      <p:ext uri="{BB962C8B-B14F-4D97-AF65-F5344CB8AC3E}">
        <p14:creationId xmlns:p14="http://schemas.microsoft.com/office/powerpoint/2010/main" val="123476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371600"/>
          </a:xfrm>
        </p:spPr>
        <p:txBody>
          <a:bodyPr>
            <a:normAutofit/>
          </a:bodyPr>
          <a:lstStyle/>
          <a:p>
            <a:r>
              <a:rPr lang="en-US" sz="3600" dirty="0"/>
              <a:t>Thank you for listening!</a:t>
            </a:r>
            <a:endParaRPr lang="en-US" sz="3600" dirty="0">
              <a:latin typeface="Century Gothic" pitchFamily="34" charset="0"/>
            </a:endParaRPr>
          </a:p>
        </p:txBody>
      </p:sp>
      <p:sp>
        <p:nvSpPr>
          <p:cNvPr id="3" name="Content Placeholder 2"/>
          <p:cNvSpPr>
            <a:spLocks noGrp="1"/>
          </p:cNvSpPr>
          <p:nvPr>
            <p:ph idx="1"/>
          </p:nvPr>
        </p:nvSpPr>
        <p:spPr>
          <a:xfrm>
            <a:off x="914400" y="1679172"/>
            <a:ext cx="8369531" cy="4720458"/>
          </a:xfrm>
        </p:spPr>
        <p:txBody>
          <a:bodyPr>
            <a:normAutofit/>
          </a:bodyPr>
          <a:lstStyle/>
          <a:p>
            <a:pPr marL="0" indent="0" algn="ctr">
              <a:buNone/>
            </a:pPr>
            <a:r>
              <a:rPr lang="en-US" sz="4800" dirty="0">
                <a:solidFill>
                  <a:srgbClr val="FD7E28"/>
                </a:solidFill>
              </a:rPr>
              <a:t>Questions?</a:t>
            </a:r>
          </a:p>
          <a:p>
            <a:pPr marL="0" indent="0" algn="ctr">
              <a:buNone/>
            </a:pPr>
            <a:endParaRPr lang="en-US" sz="800" dirty="0"/>
          </a:p>
          <a:p>
            <a:pPr marL="0" indent="0" algn="ctr">
              <a:buNone/>
            </a:pPr>
            <a:endParaRPr lang="en-US" dirty="0"/>
          </a:p>
        </p:txBody>
      </p:sp>
      <p:sp>
        <p:nvSpPr>
          <p:cNvPr id="6" name="TextBox 5"/>
          <p:cNvSpPr txBox="1"/>
          <p:nvPr/>
        </p:nvSpPr>
        <p:spPr>
          <a:xfrm>
            <a:off x="2508364" y="2792906"/>
            <a:ext cx="5181600" cy="2492990"/>
          </a:xfrm>
          <a:prstGeom prst="rect">
            <a:avLst/>
          </a:prstGeom>
          <a:noFill/>
        </p:spPr>
        <p:txBody>
          <a:bodyPr wrap="square" rtlCol="0">
            <a:spAutoFit/>
          </a:bodyPr>
          <a:lstStyle/>
          <a:p>
            <a:pPr algn="ctr"/>
            <a:r>
              <a:rPr lang="en-US" sz="2400" dirty="0">
                <a:solidFill>
                  <a:prstClr val="black"/>
                </a:solidFill>
                <a:latin typeface="Calibri"/>
              </a:rPr>
              <a:t>Philip A. Mann</a:t>
            </a:r>
          </a:p>
          <a:p>
            <a:pPr algn="ctr"/>
            <a:r>
              <a:rPr lang="en-US" sz="2400" i="1" dirty="0">
                <a:solidFill>
                  <a:prstClr val="black"/>
                </a:solidFill>
                <a:latin typeface="Calibri"/>
              </a:rPr>
              <a:t>Managing Director</a:t>
            </a:r>
            <a:br>
              <a:rPr lang="en-US" sz="2400" dirty="0">
                <a:solidFill>
                  <a:prstClr val="black"/>
                </a:solidFill>
                <a:latin typeface="Calibri"/>
              </a:rPr>
            </a:br>
            <a:r>
              <a:rPr lang="en-US" sz="2400" dirty="0">
                <a:solidFill>
                  <a:prstClr val="black"/>
                </a:solidFill>
                <a:latin typeface="Calibri"/>
              </a:rPr>
              <a:t>MS Consultants LLC</a:t>
            </a:r>
          </a:p>
          <a:p>
            <a:pPr algn="ctr"/>
            <a:endParaRPr lang="en-US" sz="1200" dirty="0">
              <a:solidFill>
                <a:prstClr val="black"/>
              </a:solidFill>
              <a:latin typeface="Calibri"/>
            </a:endParaRPr>
          </a:p>
          <a:p>
            <a:pPr algn="ctr"/>
            <a:r>
              <a:rPr lang="en-US" dirty="0">
                <a:solidFill>
                  <a:prstClr val="black"/>
                </a:solidFill>
                <a:latin typeface="Calibri"/>
                <a:hlinkClick r:id="rId3"/>
              </a:rPr>
              <a:t>pmann@costsegs.com</a:t>
            </a:r>
            <a:endParaRPr lang="en-US" dirty="0">
              <a:solidFill>
                <a:prstClr val="black"/>
              </a:solidFill>
              <a:latin typeface="Calibri"/>
            </a:endParaRPr>
          </a:p>
          <a:p>
            <a:pPr algn="ctr"/>
            <a:endParaRPr lang="en-US" dirty="0">
              <a:solidFill>
                <a:prstClr val="black"/>
              </a:solidFill>
              <a:latin typeface="Calibri"/>
            </a:endParaRPr>
          </a:p>
          <a:p>
            <a:pPr algn="ctr"/>
            <a:r>
              <a:rPr lang="en-US" dirty="0">
                <a:solidFill>
                  <a:prstClr val="black"/>
                </a:solidFill>
                <a:latin typeface="Calibri"/>
              </a:rPr>
              <a:t>Office: 716-580-1553</a:t>
            </a:r>
          </a:p>
          <a:p>
            <a:pPr algn="ctr"/>
            <a:r>
              <a:rPr lang="en-US" dirty="0">
                <a:solidFill>
                  <a:prstClr val="black"/>
                </a:solidFill>
                <a:latin typeface="Calibri"/>
              </a:rPr>
              <a:t>Cell   : 716-308-4868</a:t>
            </a:r>
          </a:p>
        </p:txBody>
      </p:sp>
      <p:sp>
        <p:nvSpPr>
          <p:cNvPr id="5" name="TextBox 4"/>
          <p:cNvSpPr txBox="1"/>
          <p:nvPr/>
        </p:nvSpPr>
        <p:spPr>
          <a:xfrm>
            <a:off x="-523082" y="3241210"/>
            <a:ext cx="5181600" cy="2123658"/>
          </a:xfrm>
          <a:prstGeom prst="rect">
            <a:avLst/>
          </a:prstGeom>
          <a:noFill/>
        </p:spPr>
        <p:txBody>
          <a:bodyPr wrap="square" rtlCol="0">
            <a:spAutoFit/>
          </a:bodyPr>
          <a:lstStyle/>
          <a:p>
            <a:pPr algn="ctr"/>
            <a:r>
              <a:rPr lang="en-US" sz="2400" dirty="0">
                <a:solidFill>
                  <a:prstClr val="black"/>
                </a:solidFill>
                <a:latin typeface="Calibri"/>
              </a:rPr>
              <a:t>David A. Fabian</a:t>
            </a:r>
          </a:p>
          <a:p>
            <a:pPr algn="ctr"/>
            <a:r>
              <a:rPr lang="en-US" sz="2400" dirty="0">
                <a:solidFill>
                  <a:prstClr val="black"/>
                </a:solidFill>
                <a:latin typeface="Calibri"/>
              </a:rPr>
              <a:t>MS Consultants LLC</a:t>
            </a:r>
          </a:p>
          <a:p>
            <a:pPr algn="ctr"/>
            <a:endParaRPr lang="en-US" sz="1200" dirty="0">
              <a:solidFill>
                <a:prstClr val="black"/>
              </a:solidFill>
              <a:latin typeface="Calibri"/>
            </a:endParaRPr>
          </a:p>
          <a:p>
            <a:pPr algn="ctr"/>
            <a:r>
              <a:rPr lang="en-US" dirty="0">
                <a:solidFill>
                  <a:prstClr val="black"/>
                </a:solidFill>
                <a:latin typeface="Calibri"/>
                <a:hlinkClick r:id="rId3"/>
              </a:rPr>
              <a:t>dfabian@costsegs.com</a:t>
            </a:r>
            <a:endParaRPr lang="en-US" dirty="0">
              <a:solidFill>
                <a:prstClr val="black"/>
              </a:solidFill>
              <a:latin typeface="Calibri"/>
            </a:endParaRPr>
          </a:p>
          <a:p>
            <a:pPr algn="ctr"/>
            <a:endParaRPr lang="en-US" dirty="0">
              <a:solidFill>
                <a:prstClr val="black"/>
              </a:solidFill>
              <a:latin typeface="Calibri"/>
            </a:endParaRPr>
          </a:p>
          <a:p>
            <a:pPr algn="ctr"/>
            <a:r>
              <a:rPr lang="en-US" dirty="0">
                <a:solidFill>
                  <a:prstClr val="black"/>
                </a:solidFill>
                <a:latin typeface="Calibri"/>
              </a:rPr>
              <a:t>Office:  716-580-1561</a:t>
            </a:r>
          </a:p>
          <a:p>
            <a:pPr algn="ctr"/>
            <a:r>
              <a:rPr lang="en-US" dirty="0">
                <a:solidFill>
                  <a:prstClr val="black"/>
                </a:solidFill>
                <a:latin typeface="Calibri"/>
              </a:rPr>
              <a:t>Cell: 716-573-9378</a:t>
            </a:r>
          </a:p>
        </p:txBody>
      </p:sp>
      <p:sp>
        <p:nvSpPr>
          <p:cNvPr id="7" name="TextBox 6"/>
          <p:cNvSpPr txBox="1"/>
          <p:nvPr/>
        </p:nvSpPr>
        <p:spPr>
          <a:xfrm>
            <a:off x="5539811" y="3241210"/>
            <a:ext cx="5181600" cy="2123658"/>
          </a:xfrm>
          <a:prstGeom prst="rect">
            <a:avLst/>
          </a:prstGeom>
          <a:noFill/>
        </p:spPr>
        <p:txBody>
          <a:bodyPr wrap="square" rtlCol="0">
            <a:spAutoFit/>
          </a:bodyPr>
          <a:lstStyle/>
          <a:p>
            <a:pPr algn="ctr"/>
            <a:r>
              <a:rPr lang="en-US" sz="2400" dirty="0">
                <a:solidFill>
                  <a:prstClr val="black"/>
                </a:solidFill>
                <a:latin typeface="Calibri"/>
              </a:rPr>
              <a:t>Kyle R. Young</a:t>
            </a:r>
          </a:p>
          <a:p>
            <a:pPr algn="ctr"/>
            <a:r>
              <a:rPr lang="en-US" sz="2400" dirty="0">
                <a:solidFill>
                  <a:prstClr val="black"/>
                </a:solidFill>
                <a:latin typeface="Calibri"/>
              </a:rPr>
              <a:t>MS Consultants LLC</a:t>
            </a:r>
          </a:p>
          <a:p>
            <a:pPr algn="ctr"/>
            <a:endParaRPr lang="en-US" sz="1200" dirty="0">
              <a:solidFill>
                <a:prstClr val="black"/>
              </a:solidFill>
              <a:latin typeface="Calibri"/>
            </a:endParaRPr>
          </a:p>
          <a:p>
            <a:pPr algn="ctr"/>
            <a:r>
              <a:rPr lang="en-US" dirty="0">
                <a:solidFill>
                  <a:prstClr val="black"/>
                </a:solidFill>
                <a:latin typeface="Calibri"/>
                <a:hlinkClick r:id="rId4"/>
              </a:rPr>
              <a:t>kyoung@costsegs.com</a:t>
            </a:r>
            <a:endParaRPr lang="en-US" dirty="0">
              <a:solidFill>
                <a:prstClr val="black"/>
              </a:solidFill>
              <a:latin typeface="Calibri"/>
            </a:endParaRPr>
          </a:p>
          <a:p>
            <a:pPr algn="ctr"/>
            <a:endParaRPr lang="en-US" dirty="0">
              <a:solidFill>
                <a:prstClr val="black"/>
              </a:solidFill>
              <a:latin typeface="Calibri"/>
            </a:endParaRPr>
          </a:p>
          <a:p>
            <a:pPr algn="ctr"/>
            <a:r>
              <a:rPr lang="en-US" dirty="0">
                <a:solidFill>
                  <a:prstClr val="black"/>
                </a:solidFill>
                <a:latin typeface="Calibri"/>
              </a:rPr>
              <a:t>Office:  716-580-1592</a:t>
            </a:r>
          </a:p>
          <a:p>
            <a:pPr algn="ctr"/>
            <a:r>
              <a:rPr lang="en-US" dirty="0">
                <a:solidFill>
                  <a:prstClr val="black"/>
                </a:solidFill>
                <a:latin typeface="Calibri"/>
              </a:rPr>
              <a:t>Cell: 716-560-8235 </a:t>
            </a:r>
          </a:p>
        </p:txBody>
      </p:sp>
    </p:spTree>
    <p:extLst>
      <p:ext uri="{BB962C8B-B14F-4D97-AF65-F5344CB8AC3E}">
        <p14:creationId xmlns:p14="http://schemas.microsoft.com/office/powerpoint/2010/main" val="2233535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7" y="1358463"/>
            <a:ext cx="8542636" cy="4192299"/>
          </a:xfrm>
        </p:spPr>
        <p:txBody>
          <a:bodyPr/>
          <a:lstStyle/>
          <a:p>
            <a:pPr marL="0" indent="0">
              <a:buNone/>
            </a:pPr>
            <a:r>
              <a:rPr lang="en-US" b="1" dirty="0"/>
              <a:t>5.1  “Intelligent Building Design &amp; Implementation”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 name="Rectangle 8"/>
          <p:cNvSpPr/>
          <p:nvPr/>
        </p:nvSpPr>
        <p:spPr>
          <a:xfrm>
            <a:off x="790013" y="5847214"/>
            <a:ext cx="6513676" cy="369332"/>
          </a:xfrm>
          <a:prstGeom prst="rect">
            <a:avLst/>
          </a:prstGeom>
        </p:spPr>
        <p:txBody>
          <a:bodyPr wrap="square">
            <a:spAutoFit/>
          </a:bodyPr>
          <a:lstStyle/>
          <a:p>
            <a:r>
              <a:rPr lang="en-US" b="1" dirty="0"/>
              <a:t>www.caba.org/Research</a:t>
            </a:r>
          </a:p>
        </p:txBody>
      </p:sp>
      <p:sp>
        <p:nvSpPr>
          <p:cNvPr id="8" name="Title 2"/>
          <p:cNvSpPr>
            <a:spLocks noGrp="1"/>
          </p:cNvSpPr>
          <p:nvPr>
            <p:ph type="title"/>
          </p:nvPr>
        </p:nvSpPr>
        <p:spPr>
          <a:xfrm>
            <a:off x="681037" y="117347"/>
            <a:ext cx="9333522" cy="524107"/>
          </a:xfrm>
        </p:spPr>
        <p:txBody>
          <a:bodyPr/>
          <a:lstStyle/>
          <a:p>
            <a:r>
              <a:rPr lang="en-US" b="1" dirty="0"/>
              <a:t>5.  Research Update  </a:t>
            </a:r>
            <a:br>
              <a:rPr lang="en-US" dirty="0"/>
            </a:br>
            <a:r>
              <a:rPr lang="sv-SE" dirty="0"/>
              <a:t>Harsha Chandrashekar (Honeywell International Inc.)</a:t>
            </a:r>
            <a:endParaRPr lang="en-US" dirty="0"/>
          </a:p>
        </p:txBody>
      </p:sp>
      <p:pic>
        <p:nvPicPr>
          <p:cNvPr id="1026" name="Picture 2" descr="https://lh4.googleusercontent.com/Hxr1k-yiQCUnloAwwc1W6iYw3qAEKRAb704F0WQX6SVNQ4V_YABzZAmxT8HtkyBfp8auoGxCnk9JaS7F2vENpPj--4QCTor9vIumCuLRfIPb17H-_Zjd54tlhIDqYlsJ4Z21">
            <a:extLst>
              <a:ext uri="{FF2B5EF4-FFF2-40B4-BE49-F238E27FC236}">
                <a16:creationId xmlns:a16="http://schemas.microsoft.com/office/drawing/2014/main" id="{EAEADAD0-C8B4-4DCB-ADC7-4AE18E5A2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13" y="2100263"/>
            <a:ext cx="7821985" cy="33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89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681037" y="246024"/>
            <a:ext cx="9747753" cy="524107"/>
          </a:xfrm>
        </p:spPr>
        <p:txBody>
          <a:bodyPr/>
          <a:lstStyle/>
          <a:p>
            <a:r>
              <a:rPr lang="en-US" altLang="en-US" sz="2800" b="1" dirty="0"/>
              <a:t>2.  Call to Order, Welcome</a:t>
            </a:r>
            <a:r>
              <a:rPr lang="en-US" altLang="en-US" sz="2800" b="1" dirty="0">
                <a:solidFill>
                  <a:schemeClr val="bg1"/>
                </a:solidFill>
              </a:rPr>
              <a:t>, Introductions – About the </a:t>
            </a:r>
            <a:r>
              <a:rPr lang="en-US" altLang="en-US" sz="2800" b="1" dirty="0"/>
              <a:t>IBC</a:t>
            </a:r>
            <a:r>
              <a:rPr lang="en-CA" altLang="en-US" sz="2800" b="1" dirty="0">
                <a:solidFill>
                  <a:schemeClr val="bg1"/>
                </a:solidFill>
              </a:rPr>
              <a:t> </a:t>
            </a:r>
            <a:br>
              <a:rPr lang="en-US" altLang="en-US" sz="2800" dirty="0">
                <a:solidFill>
                  <a:schemeClr val="bg1"/>
                </a:solidFill>
              </a:rPr>
            </a:br>
            <a:r>
              <a:rPr lang="en-CA" altLang="en-US" sz="2800" dirty="0"/>
              <a:t>Trevor Nightingale (National Research Council)</a:t>
            </a:r>
            <a:endParaRPr lang="en-US" altLang="en-US" sz="1800" dirty="0">
              <a:solidFill>
                <a:schemeClr val="bg1"/>
              </a:solidFill>
            </a:endParaRPr>
          </a:p>
        </p:txBody>
      </p:sp>
      <p:sp>
        <p:nvSpPr>
          <p:cNvPr id="5" name="Content Placeholder 1"/>
          <p:cNvSpPr txBox="1">
            <a:spLocks noChangeArrowheads="1"/>
          </p:cNvSpPr>
          <p:nvPr/>
        </p:nvSpPr>
        <p:spPr>
          <a:xfrm>
            <a:off x="312748" y="5447945"/>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The CABA Intelligent Buildings Council works to strengthen the large building automation industry through innovative technology-driven research projects.  The Council was established in 2001 by CABA to specifically review opportunities, take strategic action and monitor initiatives that relate to integrated systems and automation in the large building sector.  The Council's projects promote the next generation of intelligent building technologies and incorporates a holistic approach that optimizes building performance and savings.</a:t>
            </a:r>
          </a:p>
        </p:txBody>
      </p:sp>
      <p:sp>
        <p:nvSpPr>
          <p:cNvPr id="7" name="Rectangle 5"/>
          <p:cNvSpPr>
            <a:spLocks noChangeArrowheads="1"/>
          </p:cNvSpPr>
          <p:nvPr/>
        </p:nvSpPr>
        <p:spPr bwMode="auto">
          <a:xfrm>
            <a:off x="312748" y="3228976"/>
            <a:ext cx="1984301"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Trevor Nightingale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Director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National </a:t>
            </a:r>
            <a:r>
              <a:rPr lang="en-US" altLang="en-US" sz="1600" dirty="0">
                <a:solidFill>
                  <a:schemeClr val="tx1"/>
                </a:solidFill>
                <a:ea typeface="SimSun" pitchFamily="2" charset="-122"/>
                <a:cs typeface="Arial" pitchFamily="34" charset="0"/>
              </a:rPr>
              <a:t>Research</a:t>
            </a:r>
            <a:r>
              <a:rPr lang="fr-FR" altLang="en-US" sz="1600" dirty="0">
                <a:solidFill>
                  <a:schemeClr val="tx1"/>
                </a:solidFill>
                <a:ea typeface="SimSun" pitchFamily="2" charset="-122"/>
                <a:cs typeface="Arial" pitchFamily="34" charset="0"/>
              </a:rPr>
              <a:t> Council </a:t>
            </a:r>
            <a:endParaRPr lang="en-CA" altLang="en-US" sz="1600" dirty="0">
              <a:solidFill>
                <a:schemeClr val="tx1"/>
              </a:solidFill>
              <a:ea typeface="SimSun" pitchFamily="2" charset="-122"/>
              <a:cs typeface="Arial" pitchFamily="34" charset="0"/>
            </a:endParaRPr>
          </a:p>
        </p:txBody>
      </p:sp>
      <p:sp>
        <p:nvSpPr>
          <p:cNvPr id="12" name="Rectangle 1"/>
          <p:cNvSpPr>
            <a:spLocks noChangeArrowheads="1"/>
          </p:cNvSpPr>
          <p:nvPr/>
        </p:nvSpPr>
        <p:spPr bwMode="auto">
          <a:xfrm>
            <a:off x="4132264" y="6403398"/>
            <a:ext cx="2843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800" b="1" dirty="0">
                <a:solidFill>
                  <a:schemeClr val="tx1"/>
                </a:solidFill>
                <a:ea typeface="SimSun" pitchFamily="2" charset="-122"/>
              </a:rPr>
              <a:t>http://www.caba.org/IBC</a:t>
            </a:r>
          </a:p>
        </p:txBody>
      </p:sp>
      <p:sp>
        <p:nvSpPr>
          <p:cNvPr id="14" name="Rectangle 5"/>
          <p:cNvSpPr>
            <a:spLocks noChangeArrowheads="1"/>
          </p:cNvSpPr>
          <p:nvPr/>
        </p:nvSpPr>
        <p:spPr bwMode="auto">
          <a:xfrm>
            <a:off x="4823987" y="3212607"/>
            <a:ext cx="2100541"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Bob Allan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Product Marketing </a:t>
            </a:r>
            <a:r>
              <a:rPr lang="en-US" altLang="en-US" sz="1600" dirty="0">
                <a:solidFill>
                  <a:schemeClr val="tx1"/>
                </a:solidFill>
                <a:ea typeface="SimSun" pitchFamily="2" charset="-122"/>
                <a:cs typeface="Arial" pitchFamily="34" charset="0"/>
              </a:rPr>
              <a:t>Manager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The </a:t>
            </a:r>
            <a:r>
              <a:rPr lang="en-US" altLang="en-US" sz="1600" dirty="0" err="1">
                <a:solidFill>
                  <a:schemeClr val="tx1"/>
                </a:solidFill>
                <a:ea typeface="SimSun" pitchFamily="2" charset="-122"/>
                <a:cs typeface="Arial" pitchFamily="34" charset="0"/>
              </a:rPr>
              <a:t>Siemon</a:t>
            </a:r>
            <a:r>
              <a:rPr lang="en-US" altLang="en-US" sz="1600" dirty="0">
                <a:solidFill>
                  <a:schemeClr val="tx1"/>
                </a:solidFill>
                <a:ea typeface="SimSun" pitchFamily="2" charset="-122"/>
                <a:cs typeface="Arial" pitchFamily="34" charset="0"/>
              </a:rPr>
              <a:t> Company</a:t>
            </a:r>
          </a:p>
        </p:txBody>
      </p:sp>
      <p:pic>
        <p:nvPicPr>
          <p:cNvPr id="16" name="Picture 13" descr="Trevor Nighting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48" y="135979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Robert (Bob) 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1375287"/>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ob Al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142" y="1368029"/>
            <a:ext cx="1800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p:cNvSpPr>
            <a:spLocks noChangeArrowheads="1"/>
          </p:cNvSpPr>
          <p:nvPr/>
        </p:nvSpPr>
        <p:spPr bwMode="auto">
          <a:xfrm>
            <a:off x="2518381" y="3212607"/>
            <a:ext cx="221707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&amp; Managing Partner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Robert H. Lane and Associates Inc.</a:t>
            </a:r>
            <a:endParaRPr lang="en-CA" altLang="en-US" sz="1600" dirty="0">
              <a:solidFill>
                <a:schemeClr val="tx1"/>
              </a:solidFill>
              <a:ea typeface="SimSun" pitchFamily="2" charset="-122"/>
              <a:cs typeface="Arial" pitchFamily="34" charset="0"/>
            </a:endParaRPr>
          </a:p>
        </p:txBody>
      </p:sp>
      <p:pic>
        <p:nvPicPr>
          <p:cNvPr id="2054" name="Picture 6" descr="Image result for the siemon compan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3987" y="4772011"/>
            <a:ext cx="2030539" cy="6759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NRC logo national research council of ca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83" y="4550749"/>
            <a:ext cx="1626354" cy="7969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ane Consul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6915" y="4731620"/>
            <a:ext cx="16192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rsha Chandrashekar">
            <a:extLst>
              <a:ext uri="{FF2B5EF4-FFF2-40B4-BE49-F238E27FC236}">
                <a16:creationId xmlns:a16="http://schemas.microsoft.com/office/drawing/2014/main" id="{54152417-94AF-493B-919F-405E606156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4339" y="1375287"/>
            <a:ext cx="1815722" cy="18157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a:extLst>
              <a:ext uri="{FF2B5EF4-FFF2-40B4-BE49-F238E27FC236}">
                <a16:creationId xmlns:a16="http://schemas.microsoft.com/office/drawing/2014/main" id="{F2C9BF5A-61BB-4BA1-8BBE-82BD763FC909}"/>
              </a:ext>
            </a:extLst>
          </p:cNvPr>
          <p:cNvSpPr>
            <a:spLocks noChangeArrowheads="1"/>
          </p:cNvSpPr>
          <p:nvPr/>
        </p:nvSpPr>
        <p:spPr bwMode="auto">
          <a:xfrm>
            <a:off x="7106483" y="3197765"/>
            <a:ext cx="267634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Honeywell International Inc</a:t>
            </a:r>
          </a:p>
        </p:txBody>
      </p:sp>
      <p:pic>
        <p:nvPicPr>
          <p:cNvPr id="6" name="Picture 5">
            <a:extLst>
              <a:ext uri="{FF2B5EF4-FFF2-40B4-BE49-F238E27FC236}">
                <a16:creationId xmlns:a16="http://schemas.microsoft.com/office/drawing/2014/main" id="{546AD9FB-76BE-4A20-A6EE-BF5227C00D27}"/>
              </a:ext>
            </a:extLst>
          </p:cNvPr>
          <p:cNvPicPr>
            <a:picLocks noChangeAspect="1"/>
          </p:cNvPicPr>
          <p:nvPr/>
        </p:nvPicPr>
        <p:blipFill rotWithShape="1">
          <a:blip r:embed="rId9"/>
          <a:srcRect l="8992" t="36439" r="10686" b="38325"/>
          <a:stretch/>
        </p:blipFill>
        <p:spPr>
          <a:xfrm>
            <a:off x="7076742" y="4866325"/>
            <a:ext cx="1950915" cy="473539"/>
          </a:xfrm>
          <a:prstGeom prst="rect">
            <a:avLst/>
          </a:prstGeom>
        </p:spPr>
      </p:pic>
    </p:spTree>
    <p:extLst>
      <p:ext uri="{BB962C8B-B14F-4D97-AF65-F5344CB8AC3E}">
        <p14:creationId xmlns:p14="http://schemas.microsoft.com/office/powerpoint/2010/main" val="352893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7" y="1358463"/>
            <a:ext cx="8542636" cy="4192299"/>
          </a:xfrm>
        </p:spPr>
        <p:txBody>
          <a:bodyPr/>
          <a:lstStyle/>
          <a:p>
            <a:pPr marL="0" indent="0">
              <a:buNone/>
            </a:pPr>
            <a:r>
              <a:rPr lang="en-US" b="1" dirty="0"/>
              <a:t>5.2  “Phase 2:  Improving Organizational Productivity with Building Automation Systems”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Title 2"/>
          <p:cNvSpPr>
            <a:spLocks noGrp="1"/>
          </p:cNvSpPr>
          <p:nvPr>
            <p:ph type="title"/>
          </p:nvPr>
        </p:nvSpPr>
        <p:spPr>
          <a:xfrm>
            <a:off x="681037" y="145419"/>
            <a:ext cx="9030122" cy="524107"/>
          </a:xfrm>
        </p:spPr>
        <p:txBody>
          <a:bodyPr/>
          <a:lstStyle/>
          <a:p>
            <a:r>
              <a:rPr lang="en-US" b="1" dirty="0"/>
              <a:t>5.  Research Update  </a:t>
            </a:r>
            <a:br>
              <a:rPr lang="en-US" dirty="0"/>
            </a:br>
            <a:r>
              <a:rPr lang="en-US" dirty="0"/>
              <a:t>Trevor Nightingale (National Research Council)</a:t>
            </a:r>
          </a:p>
        </p:txBody>
      </p:sp>
      <p:sp>
        <p:nvSpPr>
          <p:cNvPr id="7" name="Rectangle 6">
            <a:extLst>
              <a:ext uri="{FF2B5EF4-FFF2-40B4-BE49-F238E27FC236}">
                <a16:creationId xmlns:a16="http://schemas.microsoft.com/office/drawing/2014/main" id="{A199A6A7-6CB4-4C7D-86F3-FD2E04FFF9CE}"/>
              </a:ext>
            </a:extLst>
          </p:cNvPr>
          <p:cNvSpPr/>
          <p:nvPr/>
        </p:nvSpPr>
        <p:spPr>
          <a:xfrm>
            <a:off x="790013" y="5941159"/>
            <a:ext cx="6513676" cy="369332"/>
          </a:xfrm>
          <a:prstGeom prst="rect">
            <a:avLst/>
          </a:prstGeom>
        </p:spPr>
        <p:txBody>
          <a:bodyPr wrap="square">
            <a:spAutoFit/>
          </a:bodyPr>
          <a:lstStyle/>
          <a:p>
            <a:r>
              <a:rPr lang="en-US" b="1" dirty="0"/>
              <a:t>www.caba.org/Research</a:t>
            </a:r>
          </a:p>
        </p:txBody>
      </p:sp>
      <p:pic>
        <p:nvPicPr>
          <p:cNvPr id="4098" name="Picture 2" descr="http://www.caba.org/documents/thumbnail-gallery/images/IOPBAS-view.jpg">
            <a:extLst>
              <a:ext uri="{FF2B5EF4-FFF2-40B4-BE49-F238E27FC236}">
                <a16:creationId xmlns:a16="http://schemas.microsoft.com/office/drawing/2014/main" id="{B00D3B7A-D4CE-4730-AD5E-4FA9F3F996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215"/>
          <a:stretch/>
        </p:blipFill>
        <p:spPr bwMode="auto">
          <a:xfrm>
            <a:off x="681037" y="2431891"/>
            <a:ext cx="7629982" cy="336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7" y="1515219"/>
            <a:ext cx="8542636" cy="524107"/>
          </a:xfrm>
        </p:spPr>
        <p:txBody>
          <a:bodyPr/>
          <a:lstStyle/>
          <a:p>
            <a:pPr marL="0" indent="0">
              <a:buNone/>
            </a:pPr>
            <a:r>
              <a:rPr lang="en-US" b="1" dirty="0"/>
              <a:t>5.3  “Monetization of Intelligent Buildings”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Title 2"/>
          <p:cNvSpPr>
            <a:spLocks noGrp="1"/>
          </p:cNvSpPr>
          <p:nvPr>
            <p:ph type="title"/>
          </p:nvPr>
        </p:nvSpPr>
        <p:spPr>
          <a:xfrm>
            <a:off x="681037" y="145419"/>
            <a:ext cx="9030122" cy="524107"/>
          </a:xfrm>
        </p:spPr>
        <p:txBody>
          <a:bodyPr/>
          <a:lstStyle/>
          <a:p>
            <a:r>
              <a:rPr lang="en-US" b="1" dirty="0"/>
              <a:t>5.  Research Update  </a:t>
            </a:r>
            <a:br>
              <a:rPr lang="en-US" dirty="0"/>
            </a:br>
            <a:r>
              <a:rPr lang="en-US" dirty="0"/>
              <a:t>Bob Allan (The </a:t>
            </a:r>
            <a:r>
              <a:rPr lang="en-US" dirty="0" err="1"/>
              <a:t>Siemon</a:t>
            </a:r>
            <a:r>
              <a:rPr lang="en-US" dirty="0"/>
              <a:t> Company)</a:t>
            </a:r>
          </a:p>
        </p:txBody>
      </p:sp>
      <p:sp>
        <p:nvSpPr>
          <p:cNvPr id="7" name="Rectangle 6">
            <a:extLst>
              <a:ext uri="{FF2B5EF4-FFF2-40B4-BE49-F238E27FC236}">
                <a16:creationId xmlns:a16="http://schemas.microsoft.com/office/drawing/2014/main" id="{A199A6A7-6CB4-4C7D-86F3-FD2E04FFF9CE}"/>
              </a:ext>
            </a:extLst>
          </p:cNvPr>
          <p:cNvSpPr/>
          <p:nvPr/>
        </p:nvSpPr>
        <p:spPr>
          <a:xfrm>
            <a:off x="790013" y="5941159"/>
            <a:ext cx="6513676" cy="369332"/>
          </a:xfrm>
          <a:prstGeom prst="rect">
            <a:avLst/>
          </a:prstGeom>
        </p:spPr>
        <p:txBody>
          <a:bodyPr wrap="square">
            <a:spAutoFit/>
          </a:bodyPr>
          <a:lstStyle/>
          <a:p>
            <a:r>
              <a:rPr lang="en-US" b="1" dirty="0"/>
              <a:t>www.caba.org/Research</a:t>
            </a:r>
          </a:p>
        </p:txBody>
      </p:sp>
      <p:pic>
        <p:nvPicPr>
          <p:cNvPr id="2050" name="Picture 2" descr="Image result for monetization of buildings">
            <a:extLst>
              <a:ext uri="{FF2B5EF4-FFF2-40B4-BE49-F238E27FC236}">
                <a16:creationId xmlns:a16="http://schemas.microsoft.com/office/drawing/2014/main" id="{0E647AF1-E710-458C-9A09-61182433F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94" t="10489" r="2614" b="6385"/>
          <a:stretch/>
        </p:blipFill>
        <p:spPr bwMode="auto">
          <a:xfrm>
            <a:off x="1084217" y="2272937"/>
            <a:ext cx="5329646" cy="33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0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7" y="1186961"/>
            <a:ext cx="8769851" cy="4955813"/>
          </a:xfrm>
        </p:spPr>
        <p:txBody>
          <a:bodyPr>
            <a:normAutofit/>
          </a:bodyPr>
          <a:lstStyle/>
          <a:p>
            <a:pPr marL="0" indent="0">
              <a:buNone/>
            </a:pPr>
            <a:r>
              <a:rPr lang="en-US" sz="2400" b="1" dirty="0"/>
              <a:t>6.1  Recently Completed: </a:t>
            </a:r>
          </a:p>
          <a:p>
            <a:pPr marL="0" indent="0">
              <a:buNone/>
            </a:pPr>
            <a:r>
              <a:rPr lang="en-US" sz="2400" b="1" dirty="0"/>
              <a:t>“The Road to Smart Cities”</a:t>
            </a:r>
          </a:p>
          <a:p>
            <a:pPr marL="0" indent="0">
              <a:buNone/>
            </a:pPr>
            <a:endParaRPr lang="en-US" sz="3300" b="1" dirty="0"/>
          </a:p>
          <a:p>
            <a:pPr marL="0" indent="0">
              <a:buNone/>
            </a:pPr>
            <a:endParaRPr lang="en-US" sz="3300" dirty="0"/>
          </a:p>
          <a:p>
            <a:pPr marL="0" indent="0">
              <a:buNone/>
            </a:pPr>
            <a:endParaRPr lang="en-US" sz="9600" dirty="0"/>
          </a:p>
        </p:txBody>
      </p:sp>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7F2FBEE-36A7-4E46-AA87-B6AD93B350B6}"/>
              </a:ext>
            </a:extLst>
          </p:cNvPr>
          <p:cNvSpPr txBox="1">
            <a:spLocks/>
          </p:cNvSpPr>
          <p:nvPr/>
        </p:nvSpPr>
        <p:spPr>
          <a:xfrm>
            <a:off x="580829" y="1894155"/>
            <a:ext cx="9433730" cy="495581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CA" sz="1200" dirty="0"/>
              <a:t>Electro-Federation Canada</a:t>
            </a:r>
          </a:p>
          <a:p>
            <a:pPr marL="0" indent="0">
              <a:buFont typeface="Arial"/>
              <a:buNone/>
            </a:pPr>
            <a:r>
              <a:rPr lang="en-CA" sz="1200" dirty="0"/>
              <a:t>Frost &amp; Sullivan</a:t>
            </a:r>
          </a:p>
          <a:p>
            <a:pPr marL="0" indent="0">
              <a:buFont typeface="Arial"/>
              <a:buNone/>
            </a:pPr>
            <a:r>
              <a:rPr lang="en-CA" sz="1200" dirty="0"/>
              <a:t>ABB</a:t>
            </a:r>
          </a:p>
          <a:p>
            <a:pPr marL="0" indent="0">
              <a:buFont typeface="Arial"/>
              <a:buNone/>
            </a:pPr>
            <a:r>
              <a:rPr lang="en-CA" sz="1200" dirty="0"/>
              <a:t>AHAM (Association of Home Appliance Manufacturers)</a:t>
            </a:r>
          </a:p>
          <a:p>
            <a:pPr marL="0" indent="0">
              <a:buFont typeface="Arial"/>
              <a:buNone/>
            </a:pPr>
            <a:r>
              <a:rPr lang="en-CA" sz="1200" dirty="0"/>
              <a:t>Bristol City Council</a:t>
            </a:r>
          </a:p>
          <a:p>
            <a:pPr marL="0" indent="0">
              <a:buFont typeface="Arial"/>
              <a:buNone/>
            </a:pPr>
            <a:r>
              <a:rPr lang="en-CA" sz="1200" dirty="0"/>
              <a:t>Canadian Advanced Technology Alliance (CATA)</a:t>
            </a:r>
          </a:p>
          <a:p>
            <a:pPr marL="0" indent="0">
              <a:buFont typeface="Arial"/>
              <a:buNone/>
            </a:pPr>
            <a:r>
              <a:rPr lang="en-CA" sz="1200" dirty="0"/>
              <a:t>Canadian Automated Vehicles Centre of Excellence (CAVCOE)</a:t>
            </a:r>
          </a:p>
          <a:p>
            <a:pPr marL="0" indent="0">
              <a:buFont typeface="Arial"/>
              <a:buNone/>
            </a:pPr>
            <a:r>
              <a:rPr lang="en-CA" sz="1200" dirty="0"/>
              <a:t>Canadian Chamber of Commerce</a:t>
            </a:r>
          </a:p>
          <a:p>
            <a:pPr marL="0" indent="0">
              <a:buFont typeface="Arial"/>
              <a:buNone/>
            </a:pPr>
            <a:r>
              <a:rPr lang="en-CA" sz="1200" dirty="0"/>
              <a:t>Canadian Electricity Association</a:t>
            </a:r>
          </a:p>
          <a:p>
            <a:pPr marL="0" indent="0">
              <a:buFont typeface="Arial"/>
              <a:buNone/>
            </a:pPr>
            <a:r>
              <a:rPr lang="en-CA" sz="1200" dirty="0"/>
              <a:t>Canadian Open Data Exchange (ODX)</a:t>
            </a:r>
          </a:p>
          <a:p>
            <a:pPr marL="0" indent="0">
              <a:buFont typeface="Arial"/>
              <a:buNone/>
            </a:pPr>
            <a:r>
              <a:rPr lang="en-CA" sz="1200" dirty="0"/>
              <a:t>Canadian Urban Institute</a:t>
            </a:r>
          </a:p>
          <a:p>
            <a:pPr marL="0" indent="0">
              <a:buFont typeface="Arial"/>
              <a:buNone/>
            </a:pPr>
            <a:r>
              <a:rPr lang="en-CA" sz="1200" dirty="0"/>
              <a:t>Canadian Water Quality Association</a:t>
            </a:r>
          </a:p>
          <a:p>
            <a:pPr marL="0" indent="0">
              <a:buFont typeface="Arial"/>
              <a:buNone/>
            </a:pPr>
            <a:r>
              <a:rPr lang="en-CA" sz="1200" dirty="0"/>
              <a:t>City of Atlanta</a:t>
            </a:r>
          </a:p>
          <a:p>
            <a:pPr marL="0" indent="0">
              <a:buFont typeface="Arial"/>
              <a:buNone/>
            </a:pPr>
            <a:r>
              <a:rPr lang="en-CA" sz="1200" dirty="0"/>
              <a:t>City of Edmonton</a:t>
            </a:r>
          </a:p>
          <a:p>
            <a:pPr marL="0" indent="0">
              <a:buFont typeface="Arial"/>
              <a:buNone/>
            </a:pPr>
            <a:r>
              <a:rPr lang="en-CA" sz="1200" dirty="0"/>
              <a:t>City of Toronto</a:t>
            </a:r>
          </a:p>
          <a:p>
            <a:pPr marL="0" indent="0">
              <a:buFont typeface="Arial"/>
              <a:buNone/>
            </a:pPr>
            <a:r>
              <a:rPr lang="en-CA" sz="1200" dirty="0"/>
              <a:t>City of Vaughan</a:t>
            </a:r>
          </a:p>
          <a:p>
            <a:pPr marL="0" indent="0">
              <a:buFont typeface="Arial"/>
              <a:buNone/>
            </a:pPr>
            <a:endParaRPr lang="en-CA" sz="1200" dirty="0"/>
          </a:p>
          <a:p>
            <a:pPr marL="0" indent="0">
              <a:buFont typeface="Arial"/>
              <a:buNone/>
            </a:pPr>
            <a:r>
              <a:rPr lang="en-CA" sz="1200" dirty="0"/>
              <a:t>Consultant (Former Manitoba Hydro)</a:t>
            </a:r>
          </a:p>
          <a:p>
            <a:pPr marL="0" indent="0">
              <a:buFont typeface="Arial"/>
              <a:buNone/>
            </a:pPr>
            <a:r>
              <a:rPr lang="en-CA" sz="1200" dirty="0"/>
              <a:t>Consumer Technology Association (CTA)</a:t>
            </a:r>
          </a:p>
          <a:p>
            <a:pPr marL="0" indent="0">
              <a:buFont typeface="Arial"/>
              <a:buNone/>
            </a:pPr>
            <a:r>
              <a:rPr lang="en-CA" sz="1200" dirty="0"/>
              <a:t>CSA Group</a:t>
            </a:r>
          </a:p>
          <a:p>
            <a:pPr marL="0" indent="0">
              <a:buFont typeface="Arial"/>
              <a:buNone/>
            </a:pPr>
            <a:r>
              <a:rPr lang="en-CA" sz="1200" dirty="0"/>
              <a:t>Ernst &amp; Young LLP</a:t>
            </a:r>
          </a:p>
          <a:p>
            <a:pPr marL="0" indent="0">
              <a:buFont typeface="Arial"/>
              <a:buNone/>
            </a:pPr>
            <a:r>
              <a:rPr lang="en-CA" sz="1200" dirty="0" err="1"/>
              <a:t>Etron</a:t>
            </a:r>
            <a:r>
              <a:rPr lang="en-CA" sz="1200" dirty="0"/>
              <a:t> Energy Corp.</a:t>
            </a:r>
          </a:p>
          <a:p>
            <a:pPr marL="0" indent="0">
              <a:buFont typeface="Arial"/>
              <a:buNone/>
            </a:pPr>
            <a:r>
              <a:rPr lang="en-CA" sz="1200" dirty="0"/>
              <a:t>Information Technology Association of Canada</a:t>
            </a:r>
          </a:p>
          <a:p>
            <a:pPr marL="0" indent="0">
              <a:buFont typeface="Arial"/>
              <a:buNone/>
            </a:pPr>
            <a:r>
              <a:rPr lang="en-CA" sz="1200" dirty="0"/>
              <a:t>JLL</a:t>
            </a:r>
          </a:p>
          <a:p>
            <a:pPr marL="0" indent="0">
              <a:buFont typeface="Arial"/>
              <a:buNone/>
            </a:pPr>
            <a:r>
              <a:rPr lang="en-CA" sz="1200" dirty="0"/>
              <a:t>National Research Council of Canada</a:t>
            </a:r>
          </a:p>
          <a:p>
            <a:pPr marL="0" indent="0">
              <a:buFont typeface="Arial"/>
              <a:buNone/>
            </a:pPr>
            <a:r>
              <a:rPr lang="en-CA" sz="1200" dirty="0"/>
              <a:t>Navigant Research</a:t>
            </a:r>
          </a:p>
          <a:p>
            <a:pPr marL="0" indent="0">
              <a:buFont typeface="Arial"/>
              <a:buNone/>
            </a:pPr>
            <a:r>
              <a:rPr lang="en-CA" sz="1200" dirty="0"/>
              <a:t>Ontario Ministry of Research and Innovation</a:t>
            </a:r>
          </a:p>
          <a:p>
            <a:pPr marL="0" indent="0">
              <a:buFont typeface="Arial"/>
              <a:buNone/>
            </a:pPr>
            <a:r>
              <a:rPr lang="en-CA" sz="1200" dirty="0"/>
              <a:t>Retail Council of Canada</a:t>
            </a:r>
          </a:p>
          <a:p>
            <a:pPr marL="0" indent="0">
              <a:buFont typeface="Arial"/>
              <a:buNone/>
            </a:pPr>
            <a:r>
              <a:rPr lang="en-CA" sz="1200" dirty="0"/>
              <a:t>Robert H. Lane and Associates Inc.</a:t>
            </a:r>
          </a:p>
          <a:p>
            <a:pPr marL="0" indent="0">
              <a:buFont typeface="Arial"/>
              <a:buNone/>
            </a:pPr>
            <a:r>
              <a:rPr lang="en-CA" sz="1200" dirty="0"/>
              <a:t>Smart Cities Council</a:t>
            </a:r>
          </a:p>
          <a:p>
            <a:pPr marL="0" indent="0">
              <a:buFont typeface="Arial"/>
              <a:buNone/>
            </a:pPr>
            <a:r>
              <a:rPr lang="en-CA" sz="1200" dirty="0"/>
              <a:t>Smart Cities Management Consultant</a:t>
            </a:r>
          </a:p>
          <a:p>
            <a:pPr marL="0" indent="0">
              <a:buFont typeface="Arial"/>
              <a:buNone/>
            </a:pPr>
            <a:r>
              <a:rPr lang="en-CA" sz="1200" dirty="0"/>
              <a:t>Sustainable Resources Management Inc.</a:t>
            </a:r>
          </a:p>
          <a:p>
            <a:pPr marL="0" indent="0">
              <a:buFont typeface="Arial"/>
              <a:buNone/>
            </a:pPr>
            <a:r>
              <a:rPr lang="en-CA" sz="1200" dirty="0"/>
              <a:t>TM Forum </a:t>
            </a:r>
          </a:p>
          <a:p>
            <a:pPr marL="0" indent="0">
              <a:buFont typeface="Arial"/>
              <a:buNone/>
            </a:pPr>
            <a:r>
              <a:rPr lang="en-CA" sz="1200" dirty="0"/>
              <a:t>Unmanned Systems Canada</a:t>
            </a:r>
            <a:endParaRPr lang="en-US" sz="1200" dirty="0"/>
          </a:p>
        </p:txBody>
      </p:sp>
    </p:spTree>
    <p:extLst>
      <p:ext uri="{BB962C8B-B14F-4D97-AF65-F5344CB8AC3E}">
        <p14:creationId xmlns:p14="http://schemas.microsoft.com/office/powerpoint/2010/main" val="1299184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8" y="1188467"/>
            <a:ext cx="8713484" cy="4955813"/>
          </a:xfrm>
        </p:spPr>
        <p:txBody>
          <a:bodyPr>
            <a:normAutofit/>
          </a:bodyPr>
          <a:lstStyle/>
          <a:p>
            <a:pPr marL="0" indent="0">
              <a:buNone/>
            </a:pPr>
            <a:r>
              <a:rPr lang="en-US" sz="2400" b="1" dirty="0"/>
              <a:t>6.2  Recently Completed: </a:t>
            </a:r>
          </a:p>
          <a:p>
            <a:pPr marL="0" indent="0">
              <a:buNone/>
            </a:pPr>
            <a:r>
              <a:rPr lang="en-CA" sz="2400" b="1" dirty="0"/>
              <a:t>“Development and Training of a Knowledge-based Workforce for the Intelligent Buildings and Connected Home Industries”</a:t>
            </a:r>
            <a:endParaRPr lang="en-US" sz="3200" b="1" dirty="0"/>
          </a:p>
          <a:p>
            <a:pPr marL="0" indent="0">
              <a:buNone/>
            </a:pPr>
            <a:endParaRPr lang="en-US" sz="3300" b="1" dirty="0"/>
          </a:p>
          <a:p>
            <a:pPr marL="0" indent="0">
              <a:buNone/>
            </a:pPr>
            <a:endParaRPr lang="en-US" sz="3300" dirty="0"/>
          </a:p>
          <a:p>
            <a:pPr marL="0" indent="0">
              <a:buNone/>
            </a:pPr>
            <a:endParaRPr lang="en-US" sz="9600" dirty="0"/>
          </a:p>
        </p:txBody>
      </p:sp>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5" name="Content Placeholder 6">
            <a:extLst>
              <a:ext uri="{FF2B5EF4-FFF2-40B4-BE49-F238E27FC236}">
                <a16:creationId xmlns:a16="http://schemas.microsoft.com/office/drawing/2014/main" id="{0E8C7C7A-D2A6-4FC6-B1D9-9B0C19D83FA8}"/>
              </a:ext>
            </a:extLst>
          </p:cNvPr>
          <p:cNvSpPr txBox="1">
            <a:spLocks/>
          </p:cNvSpPr>
          <p:nvPr/>
        </p:nvSpPr>
        <p:spPr>
          <a:xfrm>
            <a:off x="681037" y="2384440"/>
            <a:ext cx="8844928" cy="412283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CA" sz="1600" dirty="0"/>
              <a:t>Bedrock Learning, Inc.</a:t>
            </a:r>
          </a:p>
          <a:p>
            <a:pPr marL="0" indent="0">
              <a:buFont typeface="Arial"/>
              <a:buNone/>
            </a:pPr>
            <a:r>
              <a:rPr lang="en-CA" sz="1600" dirty="0"/>
              <a:t>ESPA (The Electronic Systems Professional Alliance)</a:t>
            </a:r>
          </a:p>
          <a:p>
            <a:pPr marL="0" indent="0">
              <a:buFont typeface="Arial"/>
              <a:buNone/>
            </a:pPr>
            <a:r>
              <a:rPr lang="en-CA" sz="1600" dirty="0"/>
              <a:t>Texas A&amp;M University		</a:t>
            </a:r>
          </a:p>
          <a:p>
            <a:pPr marL="0" indent="0">
              <a:buFont typeface="Arial"/>
              <a:buNone/>
            </a:pPr>
            <a:r>
              <a:rPr lang="en-CA" sz="1600" dirty="0"/>
              <a:t>Wharton County Junior College</a:t>
            </a:r>
          </a:p>
          <a:p>
            <a:pPr marL="0" indent="0">
              <a:buFont typeface="Arial"/>
              <a:buNone/>
            </a:pPr>
            <a:r>
              <a:rPr lang="en-CA" sz="1600" dirty="0"/>
              <a:t>Algonquin College	</a:t>
            </a:r>
          </a:p>
          <a:p>
            <a:pPr marL="0" indent="0">
              <a:buFont typeface="Arial"/>
              <a:buNone/>
            </a:pPr>
            <a:r>
              <a:rPr lang="en-CA" sz="1600" dirty="0"/>
              <a:t>Automation Federation</a:t>
            </a:r>
          </a:p>
          <a:p>
            <a:pPr marL="0" indent="0">
              <a:buFont typeface="Arial"/>
              <a:buNone/>
            </a:pPr>
            <a:r>
              <a:rPr lang="en-CA" sz="1600" dirty="0"/>
              <a:t>British Columbia Institute of Technology</a:t>
            </a:r>
          </a:p>
          <a:p>
            <a:pPr marL="0" indent="0">
              <a:buFont typeface="Arial"/>
              <a:buNone/>
            </a:pPr>
            <a:r>
              <a:rPr lang="en-CA" sz="1600" dirty="0"/>
              <a:t>CEES-Advisors			</a:t>
            </a:r>
          </a:p>
          <a:p>
            <a:pPr marL="0" indent="0">
              <a:buFont typeface="Arial"/>
              <a:buNone/>
            </a:pPr>
            <a:r>
              <a:rPr lang="en-CA" sz="1600" dirty="0"/>
              <a:t>College of DuPage		</a:t>
            </a:r>
          </a:p>
          <a:p>
            <a:pPr marL="0" indent="0">
              <a:buFont typeface="Arial"/>
              <a:buNone/>
            </a:pPr>
            <a:r>
              <a:rPr lang="en-CA" sz="1600" dirty="0"/>
              <a:t>Complete Learning Solutions	</a:t>
            </a:r>
          </a:p>
          <a:p>
            <a:pPr marL="0" indent="0">
              <a:buFont typeface="Arial"/>
              <a:buNone/>
            </a:pPr>
            <a:r>
              <a:rPr lang="en-CA" sz="1600" dirty="0"/>
              <a:t>ETA International		</a:t>
            </a:r>
          </a:p>
          <a:p>
            <a:pPr marL="0" indent="0">
              <a:buFont typeface="Arial"/>
              <a:buNone/>
            </a:pPr>
            <a:r>
              <a:rPr lang="en-CA" sz="1600" dirty="0"/>
              <a:t>George Brown College	</a:t>
            </a:r>
          </a:p>
          <a:p>
            <a:pPr marL="0" indent="0">
              <a:buFont typeface="Arial"/>
              <a:buNone/>
            </a:pPr>
            <a:endParaRPr lang="en-CA" sz="1600" dirty="0"/>
          </a:p>
          <a:p>
            <a:pPr marL="0" indent="0">
              <a:buFont typeface="Arial"/>
              <a:buNone/>
            </a:pPr>
            <a:endParaRPr lang="en-CA" sz="1600" dirty="0"/>
          </a:p>
          <a:p>
            <a:pPr marL="0" indent="0">
              <a:buFont typeface="Arial"/>
              <a:buNone/>
            </a:pPr>
            <a:r>
              <a:rPr lang="en-CA" sz="1600" dirty="0"/>
              <a:t>Heartland Community College	</a:t>
            </a:r>
          </a:p>
          <a:p>
            <a:pPr marL="0" indent="0">
              <a:buFont typeface="Arial"/>
              <a:buNone/>
            </a:pPr>
            <a:r>
              <a:rPr lang="en-CA" sz="1600" dirty="0"/>
              <a:t>Irvine Valley College	</a:t>
            </a:r>
          </a:p>
          <a:p>
            <a:pPr marL="0" indent="0">
              <a:buFont typeface="Arial"/>
              <a:buNone/>
            </a:pPr>
            <a:r>
              <a:rPr lang="en-CA" sz="1600" dirty="0"/>
              <a:t>Lambton College		</a:t>
            </a:r>
          </a:p>
          <a:p>
            <a:pPr marL="0" indent="0">
              <a:buFont typeface="Arial"/>
              <a:buNone/>
            </a:pPr>
            <a:r>
              <a:rPr lang="en-CA" sz="1600" dirty="0"/>
              <a:t>Laney College - BEST Center</a:t>
            </a:r>
          </a:p>
          <a:p>
            <a:pPr marL="0" indent="0">
              <a:buFont typeface="Arial"/>
              <a:buNone/>
            </a:pPr>
            <a:r>
              <a:rPr lang="en-CA" sz="1600" dirty="0" err="1"/>
              <a:t>LonMark</a:t>
            </a:r>
            <a:r>
              <a:rPr lang="en-CA" sz="1600" dirty="0"/>
              <a:t> International		</a:t>
            </a:r>
          </a:p>
          <a:p>
            <a:pPr marL="0" indent="0">
              <a:buFont typeface="Arial"/>
              <a:buNone/>
            </a:pPr>
            <a:r>
              <a:rPr lang="en-CA" sz="1600" dirty="0"/>
              <a:t>QUEST				</a:t>
            </a:r>
          </a:p>
          <a:p>
            <a:pPr marL="0" indent="0">
              <a:buFont typeface="Arial"/>
              <a:buNone/>
            </a:pPr>
            <a:r>
              <a:rPr lang="en-CA" sz="1600" dirty="0"/>
              <a:t>Rio Hondo Community College District</a:t>
            </a:r>
          </a:p>
          <a:p>
            <a:pPr marL="0" indent="0">
              <a:buFont typeface="Arial"/>
              <a:buNone/>
            </a:pPr>
            <a:r>
              <a:rPr lang="en-CA" sz="1600" dirty="0"/>
              <a:t>Robert H. Lane and Associates Inc.	</a:t>
            </a:r>
          </a:p>
          <a:p>
            <a:pPr marL="0" indent="0">
              <a:buFont typeface="Arial"/>
              <a:buNone/>
            </a:pPr>
            <a:r>
              <a:rPr lang="en-CA" sz="1600" dirty="0"/>
              <a:t>Seneca College		</a:t>
            </a:r>
          </a:p>
          <a:p>
            <a:pPr marL="0" indent="0">
              <a:buFont typeface="Arial"/>
              <a:buNone/>
            </a:pPr>
            <a:r>
              <a:rPr lang="en-CA" sz="1600" dirty="0"/>
              <a:t>Siemens Industry, Inc.		</a:t>
            </a:r>
          </a:p>
          <a:p>
            <a:pPr marL="0" indent="0">
              <a:buFont typeface="Arial"/>
              <a:buNone/>
            </a:pPr>
            <a:r>
              <a:rPr lang="en-CA" sz="1600" dirty="0"/>
              <a:t>Sustainable Resources Management</a:t>
            </a:r>
          </a:p>
          <a:p>
            <a:pPr marL="0" indent="0">
              <a:buFont typeface="Arial"/>
              <a:buNone/>
            </a:pPr>
            <a:endParaRPr lang="en-US" sz="1600" dirty="0"/>
          </a:p>
        </p:txBody>
      </p:sp>
    </p:spTree>
    <p:extLst>
      <p:ext uri="{BB962C8B-B14F-4D97-AF65-F5344CB8AC3E}">
        <p14:creationId xmlns:p14="http://schemas.microsoft.com/office/powerpoint/2010/main" val="51381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7" y="2662518"/>
            <a:ext cx="8844928" cy="4955813"/>
          </a:xfrm>
        </p:spPr>
        <p:txBody>
          <a:bodyPr numCol="2">
            <a:noAutofit/>
          </a:bodyPr>
          <a:lstStyle/>
          <a:p>
            <a:pPr marL="0" indent="0">
              <a:buNone/>
            </a:pPr>
            <a:r>
              <a:rPr lang="en-US" sz="2000" dirty="0" err="1"/>
              <a:t>Cimetrics</a:t>
            </a:r>
            <a:r>
              <a:rPr lang="en-US" sz="2000" dirty="0"/>
              <a:t>, Inc.</a:t>
            </a:r>
          </a:p>
          <a:p>
            <a:pPr marL="0" indent="0">
              <a:buNone/>
            </a:pPr>
            <a:r>
              <a:rPr lang="en-US" sz="2000" dirty="0"/>
              <a:t>Fulham</a:t>
            </a:r>
          </a:p>
          <a:p>
            <a:pPr marL="0" indent="0">
              <a:buNone/>
            </a:pPr>
            <a:r>
              <a:rPr lang="en-US" sz="2000" dirty="0"/>
              <a:t>Honeywell International Inc.</a:t>
            </a:r>
          </a:p>
          <a:p>
            <a:pPr marL="0" indent="0">
              <a:buNone/>
            </a:pPr>
            <a:r>
              <a:rPr lang="en-US" sz="2000" dirty="0"/>
              <a:t>Johnson Controls Inc.</a:t>
            </a:r>
          </a:p>
          <a:p>
            <a:pPr marL="0" indent="0">
              <a:buNone/>
            </a:pPr>
            <a:r>
              <a:rPr lang="en-US" sz="2000" dirty="0"/>
              <a:t>Johnson Controls Inc.</a:t>
            </a:r>
          </a:p>
          <a:p>
            <a:pPr marL="0" indent="0">
              <a:buNone/>
            </a:pPr>
            <a:r>
              <a:rPr lang="en-US" sz="2000" dirty="0" err="1"/>
              <a:t>LonMark</a:t>
            </a:r>
            <a:r>
              <a:rPr lang="en-US" sz="2000" dirty="0"/>
              <a:t> International</a:t>
            </a:r>
          </a:p>
          <a:p>
            <a:pPr marL="0" indent="0">
              <a:buNone/>
            </a:pPr>
            <a:r>
              <a:rPr lang="en-US" sz="2000" dirty="0" err="1"/>
              <a:t>SkyFoundry</a:t>
            </a:r>
            <a:r>
              <a:rPr lang="en-US" sz="2000" dirty="0"/>
              <a:t>, LLC</a:t>
            </a:r>
          </a:p>
          <a:p>
            <a:pPr marL="0" indent="0">
              <a:buNone/>
            </a:pPr>
            <a:r>
              <a:rPr lang="en-US" sz="2000" dirty="0"/>
              <a:t>Sustainable Resources Management Inc.</a:t>
            </a:r>
          </a:p>
          <a:p>
            <a:pPr marL="0" indent="0">
              <a:buNone/>
            </a:pPr>
            <a:r>
              <a:rPr lang="en-US" sz="2000" dirty="0" err="1"/>
              <a:t>Yorkland</a:t>
            </a:r>
            <a:r>
              <a:rPr lang="en-US" sz="2000" dirty="0"/>
              <a:t> Controls Limited</a:t>
            </a:r>
          </a:p>
        </p:txBody>
      </p:sp>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7" y="1371381"/>
            <a:ext cx="9001582" cy="101912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3300" b="1" dirty="0"/>
              <a:t>6.3  Recently Completed: </a:t>
            </a:r>
          </a:p>
          <a:p>
            <a:pPr marL="0" indent="0">
              <a:buNone/>
            </a:pPr>
            <a:r>
              <a:rPr lang="en-CA" sz="3300" b="1" dirty="0"/>
              <a:t>“A New Deal for </a:t>
            </a:r>
            <a:r>
              <a:rPr lang="en-CA" sz="3300" b="1" dirty="0" err="1"/>
              <a:t>Buildings”Modelling</a:t>
            </a:r>
            <a:r>
              <a:rPr lang="en-CA" sz="3300" b="1" dirty="0"/>
              <a:t> Bandwidth Demand Generated by Intelligent Buildings</a:t>
            </a:r>
            <a:r>
              <a:rPr lang="en-US" sz="3300" b="1" dirty="0"/>
              <a:t>”</a:t>
            </a:r>
            <a:endParaRPr lang="en-US" sz="9600" b="1" dirty="0"/>
          </a:p>
        </p:txBody>
      </p:sp>
    </p:spTree>
    <p:extLst>
      <p:ext uri="{BB962C8B-B14F-4D97-AF65-F5344CB8AC3E}">
        <p14:creationId xmlns:p14="http://schemas.microsoft.com/office/powerpoint/2010/main" val="3132549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6" y="1413935"/>
            <a:ext cx="9057949" cy="1333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400" b="1" dirty="0"/>
              <a:t>6.4 In Progress:  </a:t>
            </a:r>
          </a:p>
          <a:p>
            <a:pPr marL="0" indent="0">
              <a:buNone/>
            </a:pPr>
            <a:r>
              <a:rPr lang="en-US" sz="2400" b="1" dirty="0"/>
              <a:t>“Elevator Systems for Future Intelligent Buildings - Part 1, 2, and 3” – 3 papers </a:t>
            </a:r>
            <a:endParaRPr lang="en-US" sz="5400" b="1" dirty="0"/>
          </a:p>
        </p:txBody>
      </p:sp>
      <p:sp>
        <p:nvSpPr>
          <p:cNvPr id="2" name="TextBox 1">
            <a:extLst>
              <a:ext uri="{FF2B5EF4-FFF2-40B4-BE49-F238E27FC236}">
                <a16:creationId xmlns:a16="http://schemas.microsoft.com/office/drawing/2014/main" id="{F49F4E2B-EEB0-4736-A001-E9CD8947E750}"/>
              </a:ext>
            </a:extLst>
          </p:cNvPr>
          <p:cNvSpPr txBox="1"/>
          <p:nvPr/>
        </p:nvSpPr>
        <p:spPr>
          <a:xfrm>
            <a:off x="764088" y="2747784"/>
            <a:ext cx="7803715" cy="1015663"/>
          </a:xfrm>
          <a:prstGeom prst="rect">
            <a:avLst/>
          </a:prstGeom>
          <a:noFill/>
        </p:spPr>
        <p:txBody>
          <a:bodyPr wrap="square" rtlCol="0">
            <a:spAutoFit/>
          </a:bodyPr>
          <a:lstStyle/>
          <a:p>
            <a:r>
              <a:rPr lang="en-CA" sz="2000" dirty="0">
                <a:solidFill>
                  <a:schemeClr val="tx2"/>
                </a:solidFill>
              </a:rPr>
              <a:t>International Association of Elevator Engineers</a:t>
            </a:r>
          </a:p>
          <a:p>
            <a:endParaRPr lang="en-CA" sz="2000" dirty="0">
              <a:solidFill>
                <a:schemeClr val="tx2"/>
              </a:solidFill>
            </a:endParaRPr>
          </a:p>
          <a:p>
            <a:r>
              <a:rPr lang="en-CA" sz="2000" dirty="0">
                <a:solidFill>
                  <a:schemeClr val="tx2"/>
                </a:solidFill>
              </a:rPr>
              <a:t>The University of Northampton</a:t>
            </a:r>
            <a:endParaRPr lang="en-US" sz="2000" dirty="0">
              <a:solidFill>
                <a:schemeClr val="tx2"/>
              </a:solidFill>
            </a:endParaRPr>
          </a:p>
        </p:txBody>
      </p:sp>
    </p:spTree>
    <p:extLst>
      <p:ext uri="{BB962C8B-B14F-4D97-AF65-F5344CB8AC3E}">
        <p14:creationId xmlns:p14="http://schemas.microsoft.com/office/powerpoint/2010/main" val="60241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7" y="2797799"/>
            <a:ext cx="8844928" cy="4955813"/>
          </a:xfrm>
        </p:spPr>
        <p:txBody>
          <a:bodyPr numCol="2">
            <a:noAutofit/>
          </a:bodyPr>
          <a:lstStyle/>
          <a:p>
            <a:pPr marL="0" indent="0">
              <a:buNone/>
            </a:pPr>
            <a:r>
              <a:rPr lang="en-US" sz="2000" dirty="0" err="1"/>
              <a:t>Nordicity</a:t>
            </a:r>
            <a:r>
              <a:rPr lang="en-US" sz="2000" dirty="0"/>
              <a:t> Group Limited</a:t>
            </a:r>
          </a:p>
          <a:p>
            <a:pPr marL="0" indent="0">
              <a:buNone/>
            </a:pPr>
            <a:r>
              <a:rPr lang="en-US" sz="2000" dirty="0" err="1"/>
              <a:t>BetaRover</a:t>
            </a:r>
            <a:r>
              <a:rPr lang="en-US" sz="2000" dirty="0"/>
              <a:t> Inc </a:t>
            </a:r>
          </a:p>
          <a:p>
            <a:pPr marL="0" indent="0">
              <a:buNone/>
            </a:pPr>
            <a:r>
              <a:rPr lang="en-US" sz="2000" dirty="0"/>
              <a:t>Brookfield Global Integrated Solutions</a:t>
            </a:r>
          </a:p>
          <a:p>
            <a:pPr marL="0" indent="0">
              <a:buNone/>
            </a:pPr>
            <a:r>
              <a:rPr lang="en-US" sz="2000" dirty="0" err="1"/>
              <a:t>MechoSystems</a:t>
            </a:r>
            <a:r>
              <a:rPr lang="en-US" sz="2000" dirty="0"/>
              <a:t>, Inc.</a:t>
            </a:r>
          </a:p>
          <a:p>
            <a:pPr marL="0" indent="0">
              <a:buNone/>
            </a:pPr>
            <a:r>
              <a:rPr lang="en-US" sz="2000" dirty="0" err="1"/>
              <a:t>Mircom</a:t>
            </a:r>
            <a:endParaRPr lang="en-US" sz="2000" dirty="0"/>
          </a:p>
          <a:p>
            <a:pPr marL="0" indent="0">
              <a:buNone/>
            </a:pPr>
            <a:r>
              <a:rPr lang="en-US" sz="2000" dirty="0"/>
              <a:t>Open Connectivity Foundation</a:t>
            </a:r>
          </a:p>
          <a:p>
            <a:pPr marL="0" indent="0">
              <a:buNone/>
            </a:pPr>
            <a:r>
              <a:rPr lang="en-US" sz="2000" dirty="0" err="1"/>
              <a:t>Paremus</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PLC Multipoint, Inc.</a:t>
            </a:r>
          </a:p>
          <a:p>
            <a:pPr marL="0" indent="0">
              <a:buNone/>
            </a:pPr>
            <a:r>
              <a:rPr lang="en-US" sz="2000" dirty="0"/>
              <a:t>Sustainable Resources Management Inc.</a:t>
            </a:r>
          </a:p>
          <a:p>
            <a:pPr marL="0" indent="0">
              <a:buNone/>
            </a:pPr>
            <a:r>
              <a:rPr lang="en-US" sz="2000" dirty="0" err="1"/>
              <a:t>Syska</a:t>
            </a:r>
            <a:r>
              <a:rPr lang="en-US" sz="2000" dirty="0"/>
              <a:t> Hennessy Group, Inc.</a:t>
            </a:r>
          </a:p>
          <a:p>
            <a:pPr marL="0" indent="0">
              <a:buNone/>
            </a:pPr>
            <a:r>
              <a:rPr lang="en-US" sz="2000" dirty="0"/>
              <a:t>Texas A&amp;M University</a:t>
            </a:r>
          </a:p>
          <a:p>
            <a:pPr marL="0" indent="0">
              <a:buNone/>
            </a:pPr>
            <a:r>
              <a:rPr lang="en-US" sz="2000" dirty="0"/>
              <a:t>The </a:t>
            </a:r>
            <a:r>
              <a:rPr lang="en-US" sz="2000" dirty="0" err="1"/>
              <a:t>Siemon</a:t>
            </a:r>
            <a:r>
              <a:rPr lang="en-US" sz="2000" dirty="0"/>
              <a:t> Company</a:t>
            </a:r>
          </a:p>
          <a:p>
            <a:pPr marL="0" indent="0">
              <a:buNone/>
            </a:pPr>
            <a:r>
              <a:rPr lang="en-US" sz="2000" dirty="0"/>
              <a:t>Western University</a:t>
            </a:r>
          </a:p>
        </p:txBody>
      </p:sp>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6" y="1413934"/>
            <a:ext cx="9039161" cy="1254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400" b="1" dirty="0"/>
              <a:t>6.5 In Progress:  </a:t>
            </a:r>
          </a:p>
          <a:p>
            <a:pPr marL="0" indent="0">
              <a:buNone/>
            </a:pPr>
            <a:r>
              <a:rPr lang="en-CA" sz="2400" b="1" dirty="0"/>
              <a:t>“Modelling Bandwidth Demand Generated by Intelligent Buildings</a:t>
            </a:r>
            <a:r>
              <a:rPr lang="en-US" sz="2400" b="1" dirty="0"/>
              <a:t>”</a:t>
            </a:r>
            <a:endParaRPr lang="en-US" sz="4800" b="1" dirty="0"/>
          </a:p>
        </p:txBody>
      </p:sp>
    </p:spTree>
    <p:extLst>
      <p:ext uri="{BB962C8B-B14F-4D97-AF65-F5344CB8AC3E}">
        <p14:creationId xmlns:p14="http://schemas.microsoft.com/office/powerpoint/2010/main" val="1256855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6" y="1413935"/>
            <a:ext cx="8976531" cy="501818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7400" b="1" dirty="0"/>
              <a:t>6.3  In Progress: </a:t>
            </a:r>
          </a:p>
          <a:p>
            <a:pPr marL="0" indent="0">
              <a:buNone/>
            </a:pPr>
            <a:endParaRPr lang="en-CA" sz="7400" b="1" dirty="0"/>
          </a:p>
          <a:p>
            <a:pPr marL="0" indent="0">
              <a:buNone/>
            </a:pPr>
            <a:r>
              <a:rPr lang="en-US" sz="7400" b="1" dirty="0"/>
              <a:t>“Impacts of Automated Shading in Building Projects”</a:t>
            </a:r>
          </a:p>
          <a:p>
            <a:pPr marL="0" indent="0">
              <a:buNone/>
            </a:pPr>
            <a:endParaRPr lang="en-CA" sz="2300" dirty="0"/>
          </a:p>
          <a:p>
            <a:pPr marL="0" indent="0">
              <a:buNone/>
            </a:pPr>
            <a:r>
              <a:rPr lang="en-CA" sz="4800" dirty="0" err="1"/>
              <a:t>Somfy</a:t>
            </a:r>
            <a:r>
              <a:rPr lang="en-CA" sz="4800" dirty="0"/>
              <a:t> Systems, Inc.</a:t>
            </a:r>
          </a:p>
          <a:p>
            <a:pPr marL="0" indent="0">
              <a:buNone/>
            </a:pPr>
            <a:r>
              <a:rPr lang="en-CA" sz="4800" dirty="0"/>
              <a:t>Lawrence Berkeley National Laboratory</a:t>
            </a:r>
          </a:p>
          <a:p>
            <a:pPr marL="0" indent="0">
              <a:buNone/>
            </a:pPr>
            <a:r>
              <a:rPr lang="en-CA" sz="4800" dirty="0" err="1"/>
              <a:t>MechoSystems</a:t>
            </a:r>
            <a:r>
              <a:rPr lang="en-CA" sz="4800" dirty="0"/>
              <a:t>, Inc.</a:t>
            </a:r>
          </a:p>
          <a:p>
            <a:pPr marL="0" indent="0">
              <a:buNone/>
            </a:pPr>
            <a:r>
              <a:rPr lang="en-CA" sz="4800" dirty="0"/>
              <a:t>NYSERDA</a:t>
            </a:r>
          </a:p>
          <a:p>
            <a:pPr marL="0" indent="0">
              <a:buNone/>
            </a:pPr>
            <a:r>
              <a:rPr lang="en-CA" sz="4800" dirty="0"/>
              <a:t>PLC Multipoint, Inc.</a:t>
            </a:r>
          </a:p>
          <a:p>
            <a:pPr marL="0" indent="0">
              <a:buNone/>
            </a:pPr>
            <a:r>
              <a:rPr lang="en-CA" sz="4800" dirty="0"/>
              <a:t>Siemens Industry, Inc.</a:t>
            </a:r>
          </a:p>
          <a:p>
            <a:pPr marL="0" indent="0">
              <a:buNone/>
            </a:pPr>
            <a:r>
              <a:rPr lang="en-CA" sz="4800" dirty="0"/>
              <a:t>Sustainable Resources Management</a:t>
            </a:r>
          </a:p>
          <a:p>
            <a:pPr marL="0" indent="0">
              <a:buNone/>
            </a:pPr>
            <a:r>
              <a:rPr lang="en-CA" sz="4800" dirty="0"/>
              <a:t>TRC Energy Services</a:t>
            </a:r>
          </a:p>
          <a:p>
            <a:pPr marL="0" indent="0">
              <a:buNone/>
            </a:pPr>
            <a:r>
              <a:rPr lang="en-CA" sz="4800" dirty="0" err="1"/>
              <a:t>Vistar</a:t>
            </a:r>
            <a:r>
              <a:rPr lang="en-CA" sz="4800" dirty="0"/>
              <a:t> Energy Consulting</a:t>
            </a:r>
          </a:p>
          <a:p>
            <a:pPr marL="0" indent="0">
              <a:buNone/>
            </a:pPr>
            <a:r>
              <a:rPr lang="en-CA" sz="4800" dirty="0"/>
              <a:t>Window Products Management</a:t>
            </a:r>
            <a:br>
              <a:rPr lang="en-CA" sz="4800" dirty="0"/>
            </a:br>
            <a:endParaRPr lang="en-US" sz="4800" b="1" dirty="0"/>
          </a:p>
        </p:txBody>
      </p:sp>
    </p:spTree>
    <p:extLst>
      <p:ext uri="{BB962C8B-B14F-4D97-AF65-F5344CB8AC3E}">
        <p14:creationId xmlns:p14="http://schemas.microsoft.com/office/powerpoint/2010/main" val="425618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97459" y="2228165"/>
            <a:ext cx="9029700" cy="646331"/>
          </a:xfrm>
          <a:prstGeom prst="rect">
            <a:avLst/>
          </a:prstGeom>
        </p:spPr>
        <p:txBody>
          <a:bodyPr wrap="square">
            <a:spAutoFit/>
          </a:bodyPr>
          <a:lstStyle/>
          <a:p>
            <a:pPr marL="457200" indent="-228600">
              <a:spcAft>
                <a:spcPts val="0"/>
              </a:spcAft>
              <a:tabLst>
                <a:tab pos="514350" algn="l"/>
              </a:tabLst>
            </a:pPr>
            <a:r>
              <a:rPr lang="en-US" dirty="0">
                <a:solidFill>
                  <a:srgbClr val="000000"/>
                </a:solidFill>
                <a:latin typeface="Arial" panose="020B0604020202020204" pitchFamily="34" charset="0"/>
                <a:ea typeface="Times New Roman" panose="02020603050405020304" pitchFamily="18" charset="0"/>
              </a:rPr>
              <a:t>		All proposals and previously completed IBC White Papers can be downloaded at: </a:t>
            </a:r>
            <a:endParaRPr lang="en-CA" sz="2400" dirty="0">
              <a:latin typeface="Arial" panose="020B0604020202020204" pitchFamily="34" charset="0"/>
              <a:ea typeface="Times New Roman" panose="02020603050405020304" pitchFamily="18" charset="0"/>
            </a:endParaRPr>
          </a:p>
          <a:p>
            <a:pPr marL="457200" indent="-228600">
              <a:spcAft>
                <a:spcPts val="0"/>
              </a:spcAft>
              <a:tabLst>
                <a:tab pos="514350" algn="l"/>
              </a:tabLst>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effectLst/>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4021464"/>
            <a:ext cx="42862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56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61559"/>
            <a:ext cx="8802597" cy="524107"/>
          </a:xfrm>
        </p:spPr>
        <p:txBody>
          <a:bodyPr/>
          <a:lstStyle/>
          <a:p>
            <a:r>
              <a:rPr lang="en-US" b="1" dirty="0"/>
              <a:t>7.  Intelligent vs Conventional Building Cost Calculator Task Force  </a:t>
            </a:r>
            <a:br>
              <a:rPr lang="en-US" b="1" dirty="0"/>
            </a:br>
            <a:r>
              <a:rPr lang="en-US" dirty="0"/>
              <a:t>Bob Allan (The </a:t>
            </a:r>
            <a:r>
              <a:rPr lang="en-US" dirty="0" err="1"/>
              <a:t>Siemon</a:t>
            </a:r>
            <a:r>
              <a:rPr lang="en-US" dirty="0"/>
              <a:t> Company)</a:t>
            </a:r>
          </a:p>
        </p:txBody>
      </p:sp>
      <p:pic>
        <p:nvPicPr>
          <p:cNvPr id="7" name="Picture Placeholder 5" descr="IB Cost Comparison Calculator 20170720 R1 (002)  [Read-Only] - Excel">
            <a:extLst>
              <a:ext uri="{FF2B5EF4-FFF2-40B4-BE49-F238E27FC236}">
                <a16:creationId xmlns:a16="http://schemas.microsoft.com/office/drawing/2014/main" id="{440ACDB2-6B64-47B8-B4E5-A933A94D0F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9480" y="1274808"/>
            <a:ext cx="9856519" cy="5569545"/>
          </a:xfrm>
          <a:prstGeom prst="rect">
            <a:avLst/>
          </a:prstGeom>
        </p:spPr>
      </p:pic>
    </p:spTree>
    <p:extLst>
      <p:ext uri="{BB962C8B-B14F-4D97-AF65-F5344CB8AC3E}">
        <p14:creationId xmlns:p14="http://schemas.microsoft.com/office/powerpoint/2010/main" val="126907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1037" y="1785752"/>
            <a:ext cx="8542636" cy="4192299"/>
          </a:xfrm>
        </p:spPr>
        <p:txBody>
          <a:bodyPr/>
          <a:lstStyle/>
          <a:p>
            <a:pPr marL="0" indent="0">
              <a:buNone/>
            </a:pPr>
            <a:r>
              <a:rPr lang="en-US" b="1" dirty="0"/>
              <a:t>3.1  Motion to approve past IBC Minutes: </a:t>
            </a:r>
            <a:r>
              <a:rPr lang="en-US" dirty="0"/>
              <a:t> </a:t>
            </a:r>
            <a:r>
              <a:rPr lang="en-US" u="sng" dirty="0">
                <a:solidFill>
                  <a:schemeClr val="tx1"/>
                </a:solidFill>
                <a:hlinkClick r:id="rId2"/>
              </a:rPr>
              <a:t>www.caba.org/IBC </a:t>
            </a:r>
            <a:endParaRPr lang="en-US" u="sng" dirty="0">
              <a:solidFill>
                <a:schemeClr val="tx1"/>
              </a:solidFill>
            </a:endParaRPr>
          </a:p>
          <a:p>
            <a:pPr marL="0" indent="0">
              <a:buNone/>
            </a:pPr>
            <a:endParaRPr lang="en-US" u="sng" dirty="0">
              <a:solidFill>
                <a:schemeClr val="tx1"/>
              </a:solidFill>
            </a:endParaRPr>
          </a:p>
          <a:p>
            <a:pPr marL="0" indent="0">
              <a:buNone/>
            </a:pPr>
            <a:endParaRPr lang="en-US" u="sng" dirty="0">
              <a:solidFill>
                <a:schemeClr val="tx1"/>
              </a:solidFill>
            </a:endParaRPr>
          </a:p>
          <a:p>
            <a:endParaRPr lang="en-US" dirty="0"/>
          </a:p>
        </p:txBody>
      </p:sp>
      <p:sp>
        <p:nvSpPr>
          <p:cNvPr id="3" name="Title 2"/>
          <p:cNvSpPr>
            <a:spLocks noGrp="1"/>
          </p:cNvSpPr>
          <p:nvPr>
            <p:ph type="title"/>
          </p:nvPr>
        </p:nvSpPr>
        <p:spPr>
          <a:xfrm>
            <a:off x="681037" y="168569"/>
            <a:ext cx="8542635" cy="524107"/>
          </a:xfrm>
        </p:spPr>
        <p:txBody>
          <a:bodyPr/>
          <a:lstStyle/>
          <a:p>
            <a:r>
              <a:rPr lang="en-US" b="1" dirty="0"/>
              <a:t>3.  Administrative </a:t>
            </a:r>
            <a:br>
              <a:rPr lang="en-US" dirty="0"/>
            </a:br>
            <a:r>
              <a:rPr lang="en-CA" dirty="0"/>
              <a:t>Trevor Nightingale (National Research Council)</a:t>
            </a:r>
            <a:br>
              <a:rPr lang="en-US" dirty="0"/>
            </a:br>
            <a:endParaRPr lang="en-US" dirty="0"/>
          </a:p>
        </p:txBody>
      </p:sp>
      <p:pic>
        <p:nvPicPr>
          <p:cNvPr id="5" name="Picture 2" descr="http://www.caba.org/images/caba-intelligent-buildings-cou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96" y="5357197"/>
            <a:ext cx="3429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98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7" y="1760116"/>
            <a:ext cx="8542636" cy="4192299"/>
          </a:xfrm>
        </p:spPr>
        <p:txBody>
          <a:bodyPr/>
          <a:lstStyle/>
          <a:p>
            <a:pPr marL="0" indent="0">
              <a:buNone/>
            </a:pPr>
            <a:r>
              <a:rPr lang="en-US" dirty="0"/>
              <a:t>8.1  CABA decision on BIQ </a:t>
            </a:r>
          </a:p>
          <a:p>
            <a:pPr marL="0" indent="0">
              <a:buNone/>
            </a:pPr>
            <a:endParaRPr lang="en-US" dirty="0"/>
          </a:p>
          <a:p>
            <a:pPr marL="0" indent="0">
              <a:buNone/>
            </a:pPr>
            <a:r>
              <a:rPr lang="en-US" dirty="0"/>
              <a:t>8.2  New IBC business?</a:t>
            </a:r>
          </a:p>
          <a:p>
            <a:endParaRPr lang="en-US" dirty="0"/>
          </a:p>
        </p:txBody>
      </p:sp>
      <p:sp>
        <p:nvSpPr>
          <p:cNvPr id="6" name="Title 5"/>
          <p:cNvSpPr>
            <a:spLocks noGrp="1"/>
          </p:cNvSpPr>
          <p:nvPr>
            <p:ph type="title"/>
          </p:nvPr>
        </p:nvSpPr>
        <p:spPr>
          <a:xfrm>
            <a:off x="681038" y="142932"/>
            <a:ext cx="8400332" cy="524107"/>
          </a:xfrm>
        </p:spPr>
        <p:txBody>
          <a:bodyPr/>
          <a:lstStyle/>
          <a:p>
            <a:r>
              <a:rPr lang="en-US" b="1" dirty="0"/>
              <a:t>8. New Business</a:t>
            </a:r>
            <a:br>
              <a:rPr lang="en-US" dirty="0"/>
            </a:br>
            <a:r>
              <a:rPr lang="en-CA" dirty="0"/>
              <a:t>Trevor Nightingale (National Research Council)</a:t>
            </a:r>
            <a:endParaRPr lang="en-US" dirty="0"/>
          </a:p>
        </p:txBody>
      </p:sp>
      <p:pic>
        <p:nvPicPr>
          <p:cNvPr id="6146" name="Picture 2" descr="Image result for new business">
            <a:extLst>
              <a:ext uri="{FF2B5EF4-FFF2-40B4-BE49-F238E27FC236}">
                <a16:creationId xmlns:a16="http://schemas.microsoft.com/office/drawing/2014/main" id="{AA0F176B-3F4F-46BE-8F36-95D5A55AE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19" y="3393130"/>
            <a:ext cx="3908175" cy="272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27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8" y="1684045"/>
            <a:ext cx="8925950" cy="4192299"/>
          </a:xfrm>
        </p:spPr>
        <p:txBody>
          <a:bodyPr>
            <a:normAutofit/>
          </a:bodyPr>
          <a:lstStyle/>
          <a:p>
            <a:pPr marL="0" indent="0">
              <a:buNone/>
            </a:pPr>
            <a:r>
              <a:rPr lang="en-US" sz="2400" b="1" dirty="0"/>
              <a:t>9.1  	</a:t>
            </a:r>
            <a:r>
              <a:rPr lang="en-US" sz="2400" b="1" u="sng" dirty="0"/>
              <a:t>Past Event Overview: </a:t>
            </a:r>
          </a:p>
          <a:p>
            <a:pPr marL="0" indent="0">
              <a:lnSpc>
                <a:spcPct val="120000"/>
              </a:lnSpc>
              <a:buNone/>
            </a:pPr>
            <a:r>
              <a:rPr lang="en-US" sz="2400" b="1" dirty="0">
                <a:solidFill>
                  <a:srgbClr val="E83E1D"/>
                </a:solidFill>
              </a:rPr>
              <a:t>AHR EXPO</a:t>
            </a:r>
            <a:r>
              <a:rPr lang="en-US" sz="2400" dirty="0"/>
              <a:t>, Jan 22-24, 2018, Chicago, IL</a:t>
            </a:r>
          </a:p>
          <a:p>
            <a:pPr marL="0" indent="0">
              <a:lnSpc>
                <a:spcPct val="120000"/>
              </a:lnSpc>
              <a:buNone/>
            </a:pPr>
            <a:r>
              <a:rPr lang="en-US" sz="2400" b="1" dirty="0">
                <a:solidFill>
                  <a:srgbClr val="E83E1D"/>
                </a:solidFill>
              </a:rPr>
              <a:t>DistribuTECH</a:t>
            </a:r>
            <a:r>
              <a:rPr lang="en-US" sz="2400" dirty="0"/>
              <a:t>, Jan 23-25, 2018, San Antonio, TX</a:t>
            </a:r>
          </a:p>
          <a:p>
            <a:pPr marL="0" indent="0">
              <a:lnSpc>
                <a:spcPct val="120000"/>
              </a:lnSpc>
              <a:buNone/>
            </a:pPr>
            <a:endParaRPr lang="en-US" sz="2400" dirty="0"/>
          </a:p>
          <a:p>
            <a:pPr marL="0" indent="0">
              <a:buNone/>
            </a:pPr>
            <a:endParaRPr lang="en-US" dirty="0"/>
          </a:p>
          <a:p>
            <a:endParaRPr lang="en-US" dirty="0"/>
          </a:p>
        </p:txBody>
      </p:sp>
      <p:sp>
        <p:nvSpPr>
          <p:cNvPr id="5" name="Title 4"/>
          <p:cNvSpPr>
            <a:spLocks noGrp="1"/>
          </p:cNvSpPr>
          <p:nvPr>
            <p:ph type="title"/>
          </p:nvPr>
        </p:nvSpPr>
        <p:spPr>
          <a:xfrm>
            <a:off x="681037" y="127413"/>
            <a:ext cx="8531855" cy="524107"/>
          </a:xfrm>
        </p:spPr>
        <p:txBody>
          <a:bodyPr/>
          <a:lstStyle/>
          <a:p>
            <a:r>
              <a:rPr lang="en-US" b="1" dirty="0"/>
              <a:t>9.  Announcements</a:t>
            </a:r>
            <a:r>
              <a:rPr lang="en-US" dirty="0"/>
              <a:t> </a:t>
            </a:r>
            <a:br>
              <a:rPr lang="en-US" dirty="0"/>
            </a:br>
            <a:r>
              <a:rPr lang="en-CA" dirty="0"/>
              <a:t>Ron Zimmer (CABA), Greg Walker (CABA)</a:t>
            </a:r>
            <a:endParaRPr lang="en-US" dirty="0"/>
          </a:p>
        </p:txBody>
      </p:sp>
    </p:spTree>
    <p:extLst>
      <p:ext uri="{BB962C8B-B14F-4D97-AF65-F5344CB8AC3E}">
        <p14:creationId xmlns:p14="http://schemas.microsoft.com/office/powerpoint/2010/main" val="264370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8" y="1684045"/>
            <a:ext cx="8925950" cy="4192299"/>
          </a:xfrm>
        </p:spPr>
        <p:txBody>
          <a:bodyPr>
            <a:normAutofit lnSpcReduction="10000"/>
          </a:bodyPr>
          <a:lstStyle/>
          <a:p>
            <a:pPr marL="0" indent="0">
              <a:buNone/>
            </a:pPr>
            <a:r>
              <a:rPr lang="en-US" sz="2400" b="1" dirty="0"/>
              <a:t>9.2  	</a:t>
            </a:r>
            <a:r>
              <a:rPr lang="en-US" sz="2400" b="1" u="sng" dirty="0"/>
              <a:t>Upcoming events:</a:t>
            </a:r>
          </a:p>
          <a:p>
            <a:pPr marL="0" indent="0">
              <a:buNone/>
            </a:pPr>
            <a:r>
              <a:rPr lang="en-US" sz="2400" b="1" dirty="0">
                <a:solidFill>
                  <a:srgbClr val="E83E1D"/>
                </a:solidFill>
              </a:rPr>
              <a:t>Strategies in Light / The LED Show</a:t>
            </a:r>
            <a:r>
              <a:rPr lang="en-US" dirty="0"/>
              <a:t>, Feb 13-15, Long Beach, CA</a:t>
            </a:r>
          </a:p>
          <a:p>
            <a:pPr marL="0" indent="0">
              <a:buNone/>
            </a:pPr>
            <a:r>
              <a:rPr lang="en-US" sz="2400" b="1" dirty="0">
                <a:solidFill>
                  <a:srgbClr val="E83E1D"/>
                </a:solidFill>
              </a:rPr>
              <a:t>LIGHTFAIR International</a:t>
            </a:r>
            <a:r>
              <a:rPr lang="en-US" dirty="0"/>
              <a:t>, May 6-7, Chicago, IL</a:t>
            </a:r>
          </a:p>
          <a:p>
            <a:pPr marL="0" indent="0">
              <a:buNone/>
            </a:pPr>
            <a:r>
              <a:rPr lang="en-US" sz="2400" b="1" dirty="0">
                <a:solidFill>
                  <a:srgbClr val="E83E1D"/>
                </a:solidFill>
              </a:rPr>
              <a:t>Innovative Cities Summit 2018</a:t>
            </a:r>
            <a:r>
              <a:rPr lang="en-US" dirty="0"/>
              <a:t>, May 9-10, Riyadh, Kingdom of Saudi Arabia</a:t>
            </a:r>
          </a:p>
          <a:p>
            <a:pPr marL="0" indent="0">
              <a:buNone/>
            </a:pPr>
            <a:r>
              <a:rPr lang="en-US" sz="2400" b="1" dirty="0">
                <a:solidFill>
                  <a:srgbClr val="E83E1D"/>
                </a:solidFill>
              </a:rPr>
              <a:t>TM FORUM LIVE!</a:t>
            </a:r>
            <a:r>
              <a:rPr lang="en-US" dirty="0"/>
              <a:t>, May 14-16, Nice, France</a:t>
            </a:r>
          </a:p>
          <a:p>
            <a:pPr marL="0" indent="0">
              <a:buNone/>
            </a:pPr>
            <a:r>
              <a:rPr lang="en-US" sz="2400" b="1" dirty="0" err="1">
                <a:solidFill>
                  <a:srgbClr val="E83E1D"/>
                </a:solidFill>
              </a:rPr>
              <a:t>IBcon</a:t>
            </a:r>
            <a:r>
              <a:rPr lang="en-US" sz="2400" b="1" dirty="0">
                <a:solidFill>
                  <a:srgbClr val="E83E1D"/>
                </a:solidFill>
              </a:rPr>
              <a:t> 2018 – </a:t>
            </a:r>
            <a:r>
              <a:rPr lang="en-US" sz="2400" b="1" dirty="0" err="1">
                <a:solidFill>
                  <a:srgbClr val="E83E1D"/>
                </a:solidFill>
              </a:rPr>
              <a:t>Realcomm</a:t>
            </a:r>
            <a:r>
              <a:rPr lang="en-US" dirty="0"/>
              <a:t>, June 6-7, Las Vegas, NV</a:t>
            </a:r>
          </a:p>
          <a:p>
            <a:pPr marL="0" indent="0">
              <a:buNone/>
            </a:pPr>
            <a:r>
              <a:rPr lang="en-US" sz="2400" b="1" dirty="0">
                <a:solidFill>
                  <a:srgbClr val="E83E1D"/>
                </a:solidFill>
              </a:rPr>
              <a:t>Light + Building</a:t>
            </a:r>
            <a:r>
              <a:rPr lang="en-US" dirty="0"/>
              <a:t>, March 18-23, 2018, Frankfurt, Germany</a:t>
            </a:r>
          </a:p>
          <a:p>
            <a:pPr marL="0" indent="0">
              <a:buNone/>
            </a:pPr>
            <a:r>
              <a:rPr lang="en-US" sz="2400" b="1" dirty="0">
                <a:solidFill>
                  <a:srgbClr val="E83E1D"/>
                </a:solidFill>
              </a:rPr>
              <a:t>Next IBC Meeting</a:t>
            </a:r>
            <a:r>
              <a:rPr lang="en-US" dirty="0"/>
              <a:t>, May 2018</a:t>
            </a:r>
          </a:p>
          <a:p>
            <a:pPr marL="0" indent="0">
              <a:buNone/>
            </a:pPr>
            <a:endParaRPr lang="en-US" dirty="0"/>
          </a:p>
        </p:txBody>
      </p:sp>
      <p:sp>
        <p:nvSpPr>
          <p:cNvPr id="7" name="Title 4">
            <a:extLst>
              <a:ext uri="{FF2B5EF4-FFF2-40B4-BE49-F238E27FC236}">
                <a16:creationId xmlns:a16="http://schemas.microsoft.com/office/drawing/2014/main" id="{C36F20B1-81A6-47D9-949C-4574187519AE}"/>
              </a:ext>
            </a:extLst>
          </p:cNvPr>
          <p:cNvSpPr>
            <a:spLocks noGrp="1"/>
          </p:cNvSpPr>
          <p:nvPr>
            <p:ph type="title"/>
          </p:nvPr>
        </p:nvSpPr>
        <p:spPr>
          <a:xfrm>
            <a:off x="681037" y="127413"/>
            <a:ext cx="8531855" cy="524107"/>
          </a:xfrm>
        </p:spPr>
        <p:txBody>
          <a:bodyPr/>
          <a:lstStyle/>
          <a:p>
            <a:r>
              <a:rPr lang="en-US" b="1" dirty="0"/>
              <a:t>9.  Announcements</a:t>
            </a:r>
            <a:r>
              <a:rPr lang="en-US" dirty="0"/>
              <a:t> </a:t>
            </a:r>
            <a:br>
              <a:rPr lang="en-US" dirty="0"/>
            </a:br>
            <a:r>
              <a:rPr lang="en-CA" dirty="0"/>
              <a:t>Ron Zimmer (CABA), Greg Walker (CABA)</a:t>
            </a:r>
            <a:endParaRPr lang="en-US" dirty="0"/>
          </a:p>
        </p:txBody>
      </p:sp>
    </p:spTree>
    <p:extLst>
      <p:ext uri="{BB962C8B-B14F-4D97-AF65-F5344CB8AC3E}">
        <p14:creationId xmlns:p14="http://schemas.microsoft.com/office/powerpoint/2010/main" val="2780301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04" y="1378154"/>
            <a:ext cx="9332006" cy="4770537"/>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613.686.1814</a:t>
            </a:r>
            <a:br>
              <a:rPr lang="en-US" altLang="en-US" sz="2400" b="1" dirty="0">
                <a:latin typeface="Calibri" pitchFamily="34" charset="0"/>
              </a:rPr>
            </a:br>
            <a:r>
              <a:rPr lang="en-US" altLang="en-US" sz="2400" b="1" dirty="0">
                <a:latin typeface="Calibri" pitchFamily="34" charset="0"/>
              </a:rPr>
              <a:t>Toll free: 888.798.CABA (2222) </a:t>
            </a:r>
          </a:p>
          <a:p>
            <a:pPr algn="ct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 </a:t>
            </a:r>
          </a:p>
          <a:p>
            <a:pPr algn="ctr"/>
            <a:br>
              <a:rPr lang="en-US" altLang="en-US" sz="2400" b="1" dirty="0">
                <a:latin typeface="Calibri" pitchFamily="34" charset="0"/>
              </a:rPr>
            </a:b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r>
              <a:rPr lang="en-US" altLang="en-US" sz="2400" b="1" dirty="0">
                <a:latin typeface="Calibri" pitchFamily="34" charset="0"/>
              </a:rPr>
              <a:t>www.caba.org/IBC</a:t>
            </a:r>
          </a:p>
          <a:p>
            <a:pPr algn="ctr"/>
            <a:endParaRPr lang="en-US" altLang="en-US" sz="2400" b="1" dirty="0">
              <a:latin typeface="Calibri" pitchFamily="34" charset="0"/>
            </a:endParaRPr>
          </a:p>
          <a:p>
            <a:pPr algn="ct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681038" y="160024"/>
            <a:ext cx="8206178" cy="524107"/>
          </a:xfrm>
        </p:spPr>
        <p:txBody>
          <a:bodyPr/>
          <a:lstStyle/>
          <a:p>
            <a:r>
              <a:rPr lang="en-US" b="1" dirty="0"/>
              <a:t>10.  Adjournment</a:t>
            </a:r>
            <a:br>
              <a:rPr lang="en-US" dirty="0"/>
            </a:br>
            <a:r>
              <a:rPr lang="en-CA" dirty="0"/>
              <a:t>Trevor Nightingale (National Research Council) </a:t>
            </a:r>
            <a:endParaRPr lang="en-US" dirty="0"/>
          </a:p>
        </p:txBody>
      </p:sp>
      <p:pic>
        <p:nvPicPr>
          <p:cNvPr id="6" name="Picture 2" descr="http://www.caba.org/images/caba-intelligent-buildings-council.png"/>
          <p:cNvPicPr>
            <a:picLocks noChangeAspect="1" noChangeArrowheads="1"/>
          </p:cNvPicPr>
          <p:nvPr/>
        </p:nvPicPr>
        <p:blipFill rotWithShape="1">
          <a:blip r:embed="rId2">
            <a:extLst>
              <a:ext uri="{28A0092B-C50C-407E-A947-70E740481C1C}">
                <a14:useLocalDpi xmlns:a14="http://schemas.microsoft.com/office/drawing/2010/main" val="0"/>
              </a:ext>
            </a:extLst>
          </a:blip>
          <a:srcRect b="22011"/>
          <a:stretch/>
        </p:blipFill>
        <p:spPr bwMode="auto">
          <a:xfrm>
            <a:off x="2629282" y="3534748"/>
            <a:ext cx="4659591" cy="113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istockimg.com/file_thumbview_approve/34525834/3/stock-photo-34525834-modern-business-office-building-isolated-on-white-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5" y="2777411"/>
            <a:ext cx="2330177" cy="25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building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579" y="2388637"/>
            <a:ext cx="2510498" cy="281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132A68-6489-44CB-8378-C35B469F3E56}"/>
              </a:ext>
            </a:extLst>
          </p:cNvPr>
          <p:cNvSpPr>
            <a:spLocks noGrp="1"/>
          </p:cNvSpPr>
          <p:nvPr>
            <p:ph type="title"/>
          </p:nvPr>
        </p:nvSpPr>
        <p:spPr>
          <a:xfrm>
            <a:off x="681038" y="365128"/>
            <a:ext cx="8214768" cy="524107"/>
          </a:xfrm>
        </p:spPr>
        <p:txBody>
          <a:bodyPr/>
          <a:lstStyle/>
          <a:p>
            <a:r>
              <a:rPr lang="en-CA" dirty="0"/>
              <a:t>4. “</a:t>
            </a:r>
            <a:r>
              <a:rPr lang="en-US" dirty="0"/>
              <a:t>Tax Incentives for Green Buildings</a:t>
            </a:r>
            <a:r>
              <a:rPr lang="en-CA" dirty="0"/>
              <a:t>” (30 min)</a:t>
            </a:r>
            <a:br>
              <a:rPr lang="en-CA" dirty="0"/>
            </a:br>
            <a:endParaRPr lang="en-CA" dirty="0"/>
          </a:p>
        </p:txBody>
      </p:sp>
      <p:pic>
        <p:nvPicPr>
          <p:cNvPr id="10" name="Picture 9" descr="Presentation1 - PowerPoint">
            <a:extLst>
              <a:ext uri="{FF2B5EF4-FFF2-40B4-BE49-F238E27FC236}">
                <a16:creationId xmlns:a16="http://schemas.microsoft.com/office/drawing/2014/main" id="{6F647017-D2FF-4D68-8CA3-C9575221FC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1038" y="2230490"/>
            <a:ext cx="7857967" cy="2940508"/>
          </a:xfrm>
          <a:prstGeom prst="rect">
            <a:avLst/>
          </a:prstGeom>
        </p:spPr>
      </p:pic>
    </p:spTree>
    <p:extLst>
      <p:ext uri="{BB962C8B-B14F-4D97-AF65-F5344CB8AC3E}">
        <p14:creationId xmlns:p14="http://schemas.microsoft.com/office/powerpoint/2010/main" val="117507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615" y="2662441"/>
            <a:ext cx="7772400" cy="1470025"/>
          </a:xfrm>
        </p:spPr>
        <p:txBody>
          <a:bodyPr>
            <a:normAutofit/>
          </a:bodyPr>
          <a:lstStyle/>
          <a:p>
            <a:r>
              <a:rPr lang="en-US" sz="3600" b="1" dirty="0"/>
              <a:t>Tax Incentives for </a:t>
            </a:r>
            <a:r>
              <a:rPr lang="en-US" sz="3600" b="1" dirty="0">
                <a:solidFill>
                  <a:srgbClr val="00B050"/>
                </a:solidFill>
              </a:rPr>
              <a:t>Green</a:t>
            </a:r>
            <a:r>
              <a:rPr lang="en-US" sz="3600" b="1" dirty="0"/>
              <a:t> Buildings</a:t>
            </a:r>
          </a:p>
        </p:txBody>
      </p:sp>
      <p:pic>
        <p:nvPicPr>
          <p:cNvPr id="1030" name="Picture 1" descr="CABA w be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94" y="-94989"/>
            <a:ext cx="4556799" cy="160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3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702"/>
            <a:ext cx="8229600" cy="1295400"/>
          </a:xfrm>
        </p:spPr>
        <p:txBody>
          <a:bodyPr>
            <a:normAutofit/>
          </a:bodyPr>
          <a:lstStyle/>
          <a:p>
            <a:r>
              <a:rPr lang="en-US" dirty="0"/>
              <a:t>What is §179D?</a:t>
            </a:r>
          </a:p>
        </p:txBody>
      </p:sp>
      <p:sp>
        <p:nvSpPr>
          <p:cNvPr id="3" name="Content Placeholder 2"/>
          <p:cNvSpPr>
            <a:spLocks noGrp="1"/>
          </p:cNvSpPr>
          <p:nvPr>
            <p:ph idx="1"/>
          </p:nvPr>
        </p:nvSpPr>
        <p:spPr/>
        <p:txBody>
          <a:bodyPr>
            <a:normAutofit fontScale="85000" lnSpcReduction="20000"/>
          </a:bodyPr>
          <a:lstStyle/>
          <a:p>
            <a:r>
              <a:rPr lang="en-US" dirty="0"/>
              <a:t>A tax deduction for energy-efficient expenditures made to depreciable commercial, government/municipal, or large (3+ stories) residential buildings that reduce energy use by 50% compared with similar structure built to ASHRAE/IES Standard 90.1-2001.</a:t>
            </a:r>
          </a:p>
          <a:p>
            <a:r>
              <a:rPr lang="en-US" dirty="0"/>
              <a:t>NOTE: Beginning in 2016 a taxpayer must utilize </a:t>
            </a:r>
            <a:r>
              <a:rPr lang="en-US" dirty="0" err="1"/>
              <a:t>ASHRAE</a:t>
            </a:r>
            <a:r>
              <a:rPr lang="en-US" dirty="0"/>
              <a:t>/IES Standard 90.1-2007.</a:t>
            </a:r>
          </a:p>
          <a:p>
            <a:endParaRPr lang="en-US" dirty="0"/>
          </a:p>
          <a:p>
            <a:r>
              <a:rPr lang="en-US" dirty="0"/>
              <a:t>Maximum deduction: $1.80/SF</a:t>
            </a:r>
          </a:p>
          <a:p>
            <a:pPr lvl="1">
              <a:buFont typeface="Wingdings" pitchFamily="2" charset="2"/>
              <a:buChar char="Ø"/>
            </a:pPr>
            <a:r>
              <a:rPr lang="en-US" dirty="0"/>
              <a:t>Partial deductions allowable of $0.60/SF for buildings that do not meet overall threshold but have systems which are individually energy efficient</a:t>
            </a:r>
          </a:p>
          <a:p>
            <a:endParaRPr lang="en-US" dirty="0"/>
          </a:p>
        </p:txBody>
      </p:sp>
      <p:sp>
        <p:nvSpPr>
          <p:cNvPr id="5" name="Rectangle 4"/>
          <p:cNvSpPr/>
          <p:nvPr/>
        </p:nvSpPr>
        <p:spPr>
          <a:xfrm>
            <a:off x="1415070" y="296967"/>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254692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2066"/>
            <a:ext cx="8229600" cy="1295400"/>
          </a:xfrm>
        </p:spPr>
        <p:txBody>
          <a:bodyPr>
            <a:normAutofit/>
          </a:bodyPr>
          <a:lstStyle/>
          <a:p>
            <a:r>
              <a:rPr lang="en-US" dirty="0"/>
              <a:t>§179D – A Brief History</a:t>
            </a:r>
            <a:endParaRPr lang="en-US" dirty="0">
              <a:latin typeface="Century Gothic" pitchFamily="34" charset="0"/>
            </a:endParaRPr>
          </a:p>
        </p:txBody>
      </p:sp>
      <p:sp>
        <p:nvSpPr>
          <p:cNvPr id="3" name="Content Placeholder 2"/>
          <p:cNvSpPr>
            <a:spLocks noGrp="1"/>
          </p:cNvSpPr>
          <p:nvPr>
            <p:ph idx="1"/>
          </p:nvPr>
        </p:nvSpPr>
        <p:spPr/>
        <p:txBody>
          <a:bodyPr>
            <a:normAutofit fontScale="85000" lnSpcReduction="10000"/>
          </a:bodyPr>
          <a:lstStyle/>
          <a:p>
            <a:r>
              <a:rPr lang="en-US" sz="3400" dirty="0"/>
              <a:t>The Energy Policy Act of 2005 (</a:t>
            </a:r>
            <a:r>
              <a:rPr lang="en-US" sz="3400" dirty="0" err="1"/>
              <a:t>EPAct</a:t>
            </a:r>
            <a:r>
              <a:rPr lang="en-US" sz="3400" dirty="0"/>
              <a:t>) established §179D</a:t>
            </a:r>
          </a:p>
          <a:p>
            <a:r>
              <a:rPr lang="en-US" sz="3400" dirty="0"/>
              <a:t>Notice 2006-52 established the ground rules: </a:t>
            </a:r>
          </a:p>
          <a:p>
            <a:pPr lvl="1">
              <a:buFont typeface="Wingdings" pitchFamily="2" charset="2"/>
              <a:buChar char="Ø"/>
            </a:pPr>
            <a:r>
              <a:rPr lang="en-US" sz="3400" dirty="0"/>
              <a:t>methods of modeling, simulation, and calculation of savings</a:t>
            </a:r>
          </a:p>
          <a:p>
            <a:pPr lvl="1">
              <a:buFont typeface="Wingdings" pitchFamily="2" charset="2"/>
              <a:buChar char="Ø"/>
            </a:pPr>
            <a:r>
              <a:rPr lang="en-US" sz="3400" dirty="0"/>
              <a:t>Requirements for certification and certifiers</a:t>
            </a:r>
          </a:p>
          <a:p>
            <a:r>
              <a:rPr lang="en-US" sz="3400" dirty="0"/>
              <a:t>Notice 2008-40 refined rules, introduced alternative percentages for partial calculations, and introduced special rule for government buildings</a:t>
            </a:r>
          </a:p>
          <a:p>
            <a:r>
              <a:rPr lang="en-US" sz="3400" dirty="0"/>
              <a:t>Notice 2012-22 established further changes to partial qualifications</a:t>
            </a:r>
          </a:p>
          <a:p>
            <a:endParaRPr lang="en-US" dirty="0"/>
          </a:p>
        </p:txBody>
      </p:sp>
      <p:sp>
        <p:nvSpPr>
          <p:cNvPr id="5" name="Rectangle 4"/>
          <p:cNvSpPr/>
          <p:nvPr/>
        </p:nvSpPr>
        <p:spPr>
          <a:xfrm>
            <a:off x="1415070" y="296967"/>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70198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882"/>
            <a:ext cx="8229600" cy="1371600"/>
          </a:xfrm>
        </p:spPr>
        <p:txBody>
          <a:bodyPr>
            <a:normAutofit/>
          </a:bodyPr>
          <a:lstStyle/>
          <a:p>
            <a:r>
              <a:rPr lang="en-US" dirty="0"/>
              <a:t>What qualifies under §179D?</a:t>
            </a:r>
          </a:p>
        </p:txBody>
      </p:sp>
      <p:sp>
        <p:nvSpPr>
          <p:cNvPr id="3" name="Content Placeholder 2"/>
          <p:cNvSpPr>
            <a:spLocks noGrp="1"/>
          </p:cNvSpPr>
          <p:nvPr>
            <p:ph idx="1"/>
          </p:nvPr>
        </p:nvSpPr>
        <p:spPr/>
        <p:txBody>
          <a:bodyPr>
            <a:normAutofit fontScale="92500" lnSpcReduction="20000"/>
          </a:bodyPr>
          <a:lstStyle/>
          <a:p>
            <a:r>
              <a:rPr lang="en-US" dirty="0"/>
              <a:t>Buildings constructed or improved between January 1, 2006 and December 31, 2016 are eligible for deductions – Tax Extender is in legislation currently, watch for a February 2018 passage for projects completed in 2017 and 2018</a:t>
            </a:r>
          </a:p>
          <a:p>
            <a:r>
              <a:rPr lang="en-US" dirty="0"/>
              <a:t>Owner of a building, or lessee who installs energy-efficient systems</a:t>
            </a:r>
          </a:p>
          <a:p>
            <a:pPr lvl="1">
              <a:buFont typeface="Wingdings" pitchFamily="2" charset="2"/>
              <a:buChar char="Ø"/>
            </a:pPr>
            <a:r>
              <a:rPr lang="en-US" dirty="0"/>
              <a:t>If multiple taxpayers install energy-efficient systems in the same building, the deduction may be split between them, as long as the total deduction does not exceed the maximum $1.80/SF</a:t>
            </a:r>
          </a:p>
          <a:p>
            <a:endParaRPr lang="en-US" dirty="0"/>
          </a:p>
          <a:p>
            <a:endParaRPr lang="en-US" dirty="0"/>
          </a:p>
        </p:txBody>
      </p:sp>
      <p:sp>
        <p:nvSpPr>
          <p:cNvPr id="5" name="Rectangle 4"/>
          <p:cNvSpPr/>
          <p:nvPr/>
        </p:nvSpPr>
        <p:spPr>
          <a:xfrm>
            <a:off x="1415070" y="296967"/>
            <a:ext cx="7228261" cy="646331"/>
          </a:xfrm>
          <a:prstGeom prst="rect">
            <a:avLst/>
          </a:prstGeom>
        </p:spPr>
        <p:txBody>
          <a:bodyPr wrap="none">
            <a:spAutoFit/>
          </a:bodyPr>
          <a:lstStyle/>
          <a:p>
            <a:pPr algn="ctr"/>
            <a:r>
              <a:rPr lang="en-US" sz="3600" dirty="0">
                <a:solidFill>
                  <a:prstClr val="black"/>
                </a:solidFill>
                <a:latin typeface="Century Gothic" pitchFamily="34" charset="0"/>
              </a:rPr>
              <a:t>Energy Efficiency Tax Incentives</a:t>
            </a:r>
          </a:p>
        </p:txBody>
      </p:sp>
    </p:spTree>
    <p:extLst>
      <p:ext uri="{BB962C8B-B14F-4D97-AF65-F5344CB8AC3E}">
        <p14:creationId xmlns:p14="http://schemas.microsoft.com/office/powerpoint/2010/main" val="3032853549"/>
      </p:ext>
    </p:extLst>
  </p:cSld>
  <p:clrMapOvr>
    <a:masterClrMapping/>
  </p:clrMapOvr>
</p:sld>
</file>

<file path=ppt/theme/theme1.xml><?xml version="1.0" encoding="utf-8"?>
<a:theme xmlns:a="http://schemas.openxmlformats.org/drawingml/2006/main" name="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1.potx" id="{555466FA-C7C5-234C-877E-CB94EE4D253C}" vid="{84190639-07C6-384D-99D9-BF32C4D153FD}"/>
    </a:ext>
  </a:extLst>
</a:theme>
</file>

<file path=ppt/theme/theme2.xml><?xml version="1.0" encoding="utf-8"?>
<a:theme xmlns:a="http://schemas.openxmlformats.org/drawingml/2006/main" name="2_JLL Black">
  <a:themeElements>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fontScheme name="1_JLL Black">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JLL Black">
  <a:themeElements>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fontScheme name="1_JLL Black">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TOurBodon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5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S Consultants">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CABA Presentation 1 (1)</Template>
  <TotalTime>1270</TotalTime>
  <Words>2167</Words>
  <Application>Microsoft Office PowerPoint</Application>
  <PresentationFormat>A4 Paper (210x297 mm)</PresentationFormat>
  <Paragraphs>405</Paragraphs>
  <Slides>43</Slides>
  <Notes>6</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43</vt:i4>
      </vt:variant>
    </vt:vector>
  </HeadingPairs>
  <TitlesOfParts>
    <vt:vector size="64" baseType="lpstr">
      <vt:lpstr>MS PGothic</vt:lpstr>
      <vt:lpstr>MS PGothic</vt:lpstr>
      <vt:lpstr>SimSun</vt:lpstr>
      <vt:lpstr>Arial</vt:lpstr>
      <vt:lpstr>Arial Narrow</vt:lpstr>
      <vt:lpstr>ATOurBodoniLight</vt:lpstr>
      <vt:lpstr>Calibri</vt:lpstr>
      <vt:lpstr>Calibri Light</vt:lpstr>
      <vt:lpstr>Century Gothic</vt:lpstr>
      <vt:lpstr>Montserrat</vt:lpstr>
      <vt:lpstr>Montserrat Light</vt:lpstr>
      <vt:lpstr>Myriad Pro</vt:lpstr>
      <vt:lpstr>Symbol</vt:lpstr>
      <vt:lpstr>Times New Roman</vt:lpstr>
      <vt:lpstr>Wingdings</vt:lpstr>
      <vt:lpstr>CABA Presentation 1 (1)</vt:lpstr>
      <vt:lpstr>2_JLL Black</vt:lpstr>
      <vt:lpstr>4_JLL Black</vt:lpstr>
      <vt:lpstr>1_Office Theme</vt:lpstr>
      <vt:lpstr>1_Default Design</vt:lpstr>
      <vt:lpstr>Office Theme</vt:lpstr>
      <vt:lpstr>Intelligent Buildings Council (IBC) </vt:lpstr>
      <vt:lpstr>Agenda Greg Walker (CABA) </vt:lpstr>
      <vt:lpstr>2.  Call to Order, Welcome, Introductions – About the IBC  Trevor Nightingale (National Research Council)</vt:lpstr>
      <vt:lpstr>3.  Administrative  Trevor Nightingale (National Research Council) </vt:lpstr>
      <vt:lpstr>4. “Tax Incentives for Green Buildings” (30 min) </vt:lpstr>
      <vt:lpstr>Tax Incentives for Green Buildings</vt:lpstr>
      <vt:lpstr>What is §179D?</vt:lpstr>
      <vt:lpstr>§179D – A Brief History</vt:lpstr>
      <vt:lpstr>What qualifies under §179D?</vt:lpstr>
      <vt:lpstr>Who is eligible for the deduction?</vt:lpstr>
      <vt:lpstr>Energy Efficient Systems</vt:lpstr>
      <vt:lpstr>Certification Process</vt:lpstr>
      <vt:lpstr>Certification Process</vt:lpstr>
      <vt:lpstr>Partially Qualifying Systems</vt:lpstr>
      <vt:lpstr>So many options</vt:lpstr>
      <vt:lpstr>Partially Qualifying Systems</vt:lpstr>
      <vt:lpstr>Maximum Deductions - Example</vt:lpstr>
      <vt:lpstr>§179D for Architects &amp; Designers</vt:lpstr>
      <vt:lpstr>§45L: Energy Efficient Residences </vt:lpstr>
      <vt:lpstr>PowerPoint Presentation</vt:lpstr>
      <vt:lpstr>Expansion of §179 Expensing</vt:lpstr>
      <vt:lpstr>Bonus Depreciation</vt:lpstr>
      <vt:lpstr>Bonus Depreciation</vt:lpstr>
      <vt:lpstr>Bonus Depreciation</vt:lpstr>
      <vt:lpstr>Example: Office Building – June 2017 Acquisition  (No Bonus) </vt:lpstr>
      <vt:lpstr>Example: Office Building – November 2017 Acquisition  (50% Bonus)</vt:lpstr>
      <vt:lpstr>Example: Office Building – November 2017 Acquisition  (100% Bonus)</vt:lpstr>
      <vt:lpstr>Thank you for listening!</vt:lpstr>
      <vt:lpstr>5.  Research Update   Harsha Chandrashekar (Honeywell International Inc.)</vt:lpstr>
      <vt:lpstr>5.  Research Update   Trevor Nightingale (National Research Council)</vt:lpstr>
      <vt:lpstr>5.  Research Update   Bob Allan (The Siemon Company)</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7.  Intelligent vs Conventional Building Cost Calculator Task Force   Bob Allan (The Siemon Company)</vt:lpstr>
      <vt:lpstr>8. New Business Trevor Nightingale (National Research Council)</vt:lpstr>
      <vt:lpstr>9.  Announcements  Ron Zimmer (CABA), Greg Walker (CABA)</vt:lpstr>
      <vt:lpstr>9.  Announcements  Ron Zimmer (CABA), Greg Walker (CABA)</vt:lpstr>
      <vt:lpstr>10.  Adjournment Trevor Nightingale (National Research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User</cp:lastModifiedBy>
  <cp:revision>108</cp:revision>
  <cp:lastPrinted>2017-07-26T17:22:11Z</cp:lastPrinted>
  <dcterms:created xsi:type="dcterms:W3CDTF">2016-02-15T14:46:03Z</dcterms:created>
  <dcterms:modified xsi:type="dcterms:W3CDTF">2018-02-13T02:57:44Z</dcterms:modified>
</cp:coreProperties>
</file>