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Lst>
  <p:notesMasterIdLst>
    <p:notesMasterId r:id="rId23"/>
  </p:notesMasterIdLst>
  <p:sldIdLst>
    <p:sldId id="264" r:id="rId5"/>
    <p:sldId id="265" r:id="rId6"/>
    <p:sldId id="337" r:id="rId7"/>
    <p:sldId id="313" r:id="rId8"/>
    <p:sldId id="305" r:id="rId9"/>
    <p:sldId id="280" r:id="rId10"/>
    <p:sldId id="338" r:id="rId11"/>
    <p:sldId id="277" r:id="rId12"/>
    <p:sldId id="342" r:id="rId13"/>
    <p:sldId id="353" r:id="rId14"/>
    <p:sldId id="299" r:id="rId15"/>
    <p:sldId id="294" r:id="rId16"/>
    <p:sldId id="308" r:id="rId17"/>
    <p:sldId id="309" r:id="rId18"/>
    <p:sldId id="518" r:id="rId19"/>
    <p:sldId id="291" r:id="rId20"/>
    <p:sldId id="519"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E1D"/>
    <a:srgbClr val="009DF8"/>
    <a:srgbClr val="80C41B"/>
    <a:srgbClr val="82027E"/>
    <a:srgbClr val="FF8000"/>
    <a:srgbClr val="0A51A2"/>
    <a:srgbClr val="8E230D"/>
    <a:srgbClr val="005E94"/>
    <a:srgbClr val="4D7610"/>
    <a:srgbClr val="4E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FA333-FB9A-45DB-A4C6-ECF6B282BC5E}" v="1" dt="2019-11-15T20:47:01.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3"/>
    <p:restoredTop sz="95365"/>
  </p:normalViewPr>
  <p:slideViewPr>
    <p:cSldViewPr snapToGrid="0">
      <p:cViewPr varScale="1">
        <p:scale>
          <a:sx n="72" d="100"/>
          <a:sy n="72" d="100"/>
        </p:scale>
        <p:origin x="7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Montserrat" pitchFamily="2" charset="77"/>
                <a:ea typeface="+mn-ea"/>
                <a:cs typeface="+mn-cs"/>
              </a:defRPr>
            </a:pPr>
            <a:r>
              <a:rPr lang="en-US" sz="1400"/>
              <a:t>Key Pain Points and Challenges</a:t>
            </a: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Montserrat" pitchFamily="2" charset="77"/>
              <a:ea typeface="+mn-ea"/>
              <a:cs typeface="+mn-cs"/>
            </a:defRPr>
          </a:pPr>
          <a:endParaRPr lang="en-US"/>
        </a:p>
      </c:txPr>
    </c:title>
    <c:autoTitleDeleted val="0"/>
    <c:plotArea>
      <c:layout>
        <c:manualLayout>
          <c:layoutTarget val="inner"/>
          <c:xMode val="edge"/>
          <c:yMode val="edge"/>
          <c:x val="0.22594178109082091"/>
          <c:y val="9.5167181326832592E-2"/>
          <c:w val="0.51223444721784095"/>
          <c:h val="0.83548268141922477"/>
        </c:manualLayout>
      </c:layout>
      <c:barChart>
        <c:barDir val="bar"/>
        <c:grouping val="clustered"/>
        <c:varyColors val="0"/>
        <c:ser>
          <c:idx val="0"/>
          <c:order val="0"/>
          <c:tx>
            <c:strRef>
              <c:f>Sheet1!$B$1</c:f>
              <c:strCache>
                <c:ptCount val="1"/>
                <c:pt idx="0">
                  <c:v>1 - Least Pain, Least Challenging</c:v>
                </c:pt>
              </c:strCache>
            </c:strRef>
          </c:tx>
          <c:spPr>
            <a:solidFill>
              <a:schemeClr val="accent1"/>
            </a:solidFill>
            <a:ln>
              <a:noFill/>
            </a:ln>
            <a:effectLst/>
          </c:spPr>
          <c:invertIfNegative val="0"/>
          <c:cat>
            <c:strRef>
              <c:f>Sheet1!$A$2:$A$12</c:f>
              <c:strCache>
                <c:ptCount val="11"/>
                <c:pt idx="0">
                  <c:v>Ease of use</c:v>
                </c:pt>
                <c:pt idx="1">
                  <c:v>Lack of intelligence</c:v>
                </c:pt>
                <c:pt idx="2">
                  <c:v>Product design</c:v>
                </c:pt>
                <c:pt idx="3">
                  <c:v>Interface/app control</c:v>
                </c:pt>
                <c:pt idx="4">
                  <c:v>Customer support and service</c:v>
                </c:pt>
                <c:pt idx="5">
                  <c:v>Reliability</c:v>
                </c:pt>
                <c:pt idx="6">
                  <c:v>Lack of interoperability</c:v>
                </c:pt>
                <c:pt idx="7">
                  <c:v>Difficult to install</c:v>
                </c:pt>
                <c:pt idx="8">
                  <c:v>Privacy/safety concerns</c:v>
                </c:pt>
                <c:pt idx="9">
                  <c:v>Cost of recurring service</c:v>
                </c:pt>
                <c:pt idx="10">
                  <c:v>Cost of device</c:v>
                </c:pt>
              </c:strCache>
            </c:strRef>
          </c:cat>
          <c:val>
            <c:numRef>
              <c:f>Sheet1!$B$2:$B$12</c:f>
              <c:numCache>
                <c:formatCode>0.00%</c:formatCode>
                <c:ptCount val="11"/>
                <c:pt idx="0">
                  <c:v>0.2316</c:v>
                </c:pt>
                <c:pt idx="1">
                  <c:v>0.16719999999999999</c:v>
                </c:pt>
                <c:pt idx="2">
                  <c:v>0.24349999999999999</c:v>
                </c:pt>
                <c:pt idx="3">
                  <c:v>0.15090000000000001</c:v>
                </c:pt>
                <c:pt idx="4">
                  <c:v>0.16309999999999999</c:v>
                </c:pt>
                <c:pt idx="5">
                  <c:v>0.17519999999999999</c:v>
                </c:pt>
                <c:pt idx="6">
                  <c:v>0.16700000000000001</c:v>
                </c:pt>
                <c:pt idx="7">
                  <c:v>0.1615</c:v>
                </c:pt>
                <c:pt idx="8">
                  <c:v>0.1242</c:v>
                </c:pt>
                <c:pt idx="9">
                  <c:v>9.8299999999999998E-2</c:v>
                </c:pt>
                <c:pt idx="10">
                  <c:v>7.4999999999999997E-2</c:v>
                </c:pt>
              </c:numCache>
            </c:numRef>
          </c:val>
          <c:extLst>
            <c:ext xmlns:c16="http://schemas.microsoft.com/office/drawing/2014/chart" uri="{C3380CC4-5D6E-409C-BE32-E72D297353CC}">
              <c16:uniqueId val="{00000000-170C-954B-8BD5-AAAC2E2125B0}"/>
            </c:ext>
          </c:extLst>
        </c:ser>
        <c:ser>
          <c:idx val="1"/>
          <c:order val="1"/>
          <c:tx>
            <c:strRef>
              <c:f>Sheet1!$C$1</c:f>
              <c:strCache>
                <c:ptCount val="1"/>
                <c:pt idx="0">
                  <c:v>2 - Less Painful / Challenging</c:v>
                </c:pt>
              </c:strCache>
            </c:strRef>
          </c:tx>
          <c:spPr>
            <a:solidFill>
              <a:schemeClr val="accent2"/>
            </a:solidFill>
            <a:ln>
              <a:noFill/>
            </a:ln>
            <a:effectLst/>
          </c:spPr>
          <c:invertIfNegative val="0"/>
          <c:cat>
            <c:strRef>
              <c:f>Sheet1!$A$2:$A$12</c:f>
              <c:strCache>
                <c:ptCount val="11"/>
                <c:pt idx="0">
                  <c:v>Ease of use</c:v>
                </c:pt>
                <c:pt idx="1">
                  <c:v>Lack of intelligence</c:v>
                </c:pt>
                <c:pt idx="2">
                  <c:v>Product design</c:v>
                </c:pt>
                <c:pt idx="3">
                  <c:v>Interface/app control</c:v>
                </c:pt>
                <c:pt idx="4">
                  <c:v>Customer support and service</c:v>
                </c:pt>
                <c:pt idx="5">
                  <c:v>Reliability</c:v>
                </c:pt>
                <c:pt idx="6">
                  <c:v>Lack of interoperability</c:v>
                </c:pt>
                <c:pt idx="7">
                  <c:v>Difficult to install</c:v>
                </c:pt>
                <c:pt idx="8">
                  <c:v>Privacy/safety concerns</c:v>
                </c:pt>
                <c:pt idx="9">
                  <c:v>Cost of recurring service</c:v>
                </c:pt>
                <c:pt idx="10">
                  <c:v>Cost of device</c:v>
                </c:pt>
              </c:strCache>
            </c:strRef>
          </c:cat>
          <c:val>
            <c:numRef>
              <c:f>Sheet1!$C$2:$C$12</c:f>
              <c:numCache>
                <c:formatCode>0.00%</c:formatCode>
                <c:ptCount val="11"/>
                <c:pt idx="0">
                  <c:v>0.20430000000000001</c:v>
                </c:pt>
                <c:pt idx="1">
                  <c:v>0.1739</c:v>
                </c:pt>
                <c:pt idx="2">
                  <c:v>0.18229999999999999</c:v>
                </c:pt>
                <c:pt idx="3">
                  <c:v>0.17219999999999999</c:v>
                </c:pt>
                <c:pt idx="4">
                  <c:v>0.16489999999999999</c:v>
                </c:pt>
                <c:pt idx="5">
                  <c:v>0.19159999999999999</c:v>
                </c:pt>
                <c:pt idx="6">
                  <c:v>0.13450000000000001</c:v>
                </c:pt>
                <c:pt idx="7">
                  <c:v>0.15260000000000001</c:v>
                </c:pt>
                <c:pt idx="8">
                  <c:v>0.1338</c:v>
                </c:pt>
                <c:pt idx="9">
                  <c:v>0.1069</c:v>
                </c:pt>
                <c:pt idx="10">
                  <c:v>0.115</c:v>
                </c:pt>
              </c:numCache>
            </c:numRef>
          </c:val>
          <c:extLst>
            <c:ext xmlns:c16="http://schemas.microsoft.com/office/drawing/2014/chart" uri="{C3380CC4-5D6E-409C-BE32-E72D297353CC}">
              <c16:uniqueId val="{00000001-170C-954B-8BD5-AAAC2E2125B0}"/>
            </c:ext>
          </c:extLst>
        </c:ser>
        <c:ser>
          <c:idx val="2"/>
          <c:order val="2"/>
          <c:tx>
            <c:strRef>
              <c:f>Sheet1!$D$1</c:f>
              <c:strCache>
                <c:ptCount val="1"/>
                <c:pt idx="0">
                  <c:v>3 - Neutral / Negligible Pain</c:v>
                </c:pt>
              </c:strCache>
            </c:strRef>
          </c:tx>
          <c:spPr>
            <a:solidFill>
              <a:schemeClr val="accent3"/>
            </a:solidFill>
            <a:ln>
              <a:noFill/>
            </a:ln>
            <a:effectLst/>
          </c:spPr>
          <c:invertIfNegative val="0"/>
          <c:cat>
            <c:strRef>
              <c:f>Sheet1!$A$2:$A$12</c:f>
              <c:strCache>
                <c:ptCount val="11"/>
                <c:pt idx="0">
                  <c:v>Ease of use</c:v>
                </c:pt>
                <c:pt idx="1">
                  <c:v>Lack of intelligence</c:v>
                </c:pt>
                <c:pt idx="2">
                  <c:v>Product design</c:v>
                </c:pt>
                <c:pt idx="3">
                  <c:v>Interface/app control</c:v>
                </c:pt>
                <c:pt idx="4">
                  <c:v>Customer support and service</c:v>
                </c:pt>
                <c:pt idx="5">
                  <c:v>Reliability</c:v>
                </c:pt>
                <c:pt idx="6">
                  <c:v>Lack of interoperability</c:v>
                </c:pt>
                <c:pt idx="7">
                  <c:v>Difficult to install</c:v>
                </c:pt>
                <c:pt idx="8">
                  <c:v>Privacy/safety concerns</c:v>
                </c:pt>
                <c:pt idx="9">
                  <c:v>Cost of recurring service</c:v>
                </c:pt>
                <c:pt idx="10">
                  <c:v>Cost of device</c:v>
                </c:pt>
              </c:strCache>
            </c:strRef>
          </c:cat>
          <c:val>
            <c:numRef>
              <c:f>Sheet1!$D$2:$D$12</c:f>
              <c:numCache>
                <c:formatCode>0.00%</c:formatCode>
                <c:ptCount val="11"/>
                <c:pt idx="0">
                  <c:v>0.31640000000000001</c:v>
                </c:pt>
                <c:pt idx="1">
                  <c:v>0.41049999999999998</c:v>
                </c:pt>
                <c:pt idx="2">
                  <c:v>0.371</c:v>
                </c:pt>
                <c:pt idx="3">
                  <c:v>0.40839999999999999</c:v>
                </c:pt>
                <c:pt idx="4">
                  <c:v>0.41360000000000002</c:v>
                </c:pt>
                <c:pt idx="5">
                  <c:v>0.35270000000000001</c:v>
                </c:pt>
                <c:pt idx="6">
                  <c:v>0.39079999999999998</c:v>
                </c:pt>
                <c:pt idx="7">
                  <c:v>0.29449999999999998</c:v>
                </c:pt>
                <c:pt idx="8">
                  <c:v>0.31530000000000002</c:v>
                </c:pt>
                <c:pt idx="9">
                  <c:v>0.31659999999999999</c:v>
                </c:pt>
                <c:pt idx="10">
                  <c:v>0.27110000000000001</c:v>
                </c:pt>
              </c:numCache>
            </c:numRef>
          </c:val>
          <c:extLst>
            <c:ext xmlns:c16="http://schemas.microsoft.com/office/drawing/2014/chart" uri="{C3380CC4-5D6E-409C-BE32-E72D297353CC}">
              <c16:uniqueId val="{00000002-170C-954B-8BD5-AAAC2E2125B0}"/>
            </c:ext>
          </c:extLst>
        </c:ser>
        <c:ser>
          <c:idx val="3"/>
          <c:order val="3"/>
          <c:tx>
            <c:strRef>
              <c:f>Sheet1!$E$1</c:f>
              <c:strCache>
                <c:ptCount val="1"/>
                <c:pt idx="0">
                  <c:v>4 - Somewhat Painful / Challenging</c:v>
                </c:pt>
              </c:strCache>
            </c:strRef>
          </c:tx>
          <c:spPr>
            <a:solidFill>
              <a:schemeClr val="accent4"/>
            </a:solidFill>
            <a:ln>
              <a:noFill/>
            </a:ln>
            <a:effectLst/>
          </c:spPr>
          <c:invertIfNegative val="0"/>
          <c:cat>
            <c:strRef>
              <c:f>Sheet1!$A$2:$A$12</c:f>
              <c:strCache>
                <c:ptCount val="11"/>
                <c:pt idx="0">
                  <c:v>Ease of use</c:v>
                </c:pt>
                <c:pt idx="1">
                  <c:v>Lack of intelligence</c:v>
                </c:pt>
                <c:pt idx="2">
                  <c:v>Product design</c:v>
                </c:pt>
                <c:pt idx="3">
                  <c:v>Interface/app control</c:v>
                </c:pt>
                <c:pt idx="4">
                  <c:v>Customer support and service</c:v>
                </c:pt>
                <c:pt idx="5">
                  <c:v>Reliability</c:v>
                </c:pt>
                <c:pt idx="6">
                  <c:v>Lack of interoperability</c:v>
                </c:pt>
                <c:pt idx="7">
                  <c:v>Difficult to install</c:v>
                </c:pt>
                <c:pt idx="8">
                  <c:v>Privacy/safety concerns</c:v>
                </c:pt>
                <c:pt idx="9">
                  <c:v>Cost of recurring service</c:v>
                </c:pt>
                <c:pt idx="10">
                  <c:v>Cost of device</c:v>
                </c:pt>
              </c:strCache>
            </c:strRef>
          </c:cat>
          <c:val>
            <c:numRef>
              <c:f>Sheet1!$E$2:$E$12</c:f>
              <c:numCache>
                <c:formatCode>0.00%</c:formatCode>
                <c:ptCount val="11"/>
                <c:pt idx="0">
                  <c:v>0.17249999999999999</c:v>
                </c:pt>
                <c:pt idx="1">
                  <c:v>0.1711</c:v>
                </c:pt>
                <c:pt idx="2">
                  <c:v>0.1258</c:v>
                </c:pt>
                <c:pt idx="3">
                  <c:v>0.18260000000000001</c:v>
                </c:pt>
                <c:pt idx="4">
                  <c:v>0.158</c:v>
                </c:pt>
                <c:pt idx="5">
                  <c:v>0.1673</c:v>
                </c:pt>
                <c:pt idx="6">
                  <c:v>0.19400000000000001</c:v>
                </c:pt>
                <c:pt idx="7">
                  <c:v>0.23499999999999999</c:v>
                </c:pt>
                <c:pt idx="8">
                  <c:v>0.2361</c:v>
                </c:pt>
                <c:pt idx="9">
                  <c:v>0.26740000000000003</c:v>
                </c:pt>
                <c:pt idx="10">
                  <c:v>0.28689999999999999</c:v>
                </c:pt>
              </c:numCache>
            </c:numRef>
          </c:val>
          <c:extLst>
            <c:ext xmlns:c16="http://schemas.microsoft.com/office/drawing/2014/chart" uri="{C3380CC4-5D6E-409C-BE32-E72D297353CC}">
              <c16:uniqueId val="{00000003-170C-954B-8BD5-AAAC2E2125B0}"/>
            </c:ext>
          </c:extLst>
        </c:ser>
        <c:ser>
          <c:idx val="4"/>
          <c:order val="4"/>
          <c:tx>
            <c:strRef>
              <c:f>Sheet1!$F$1</c:f>
              <c:strCache>
                <c:ptCount val="1"/>
                <c:pt idx="0">
                  <c:v>5 - Very Painful / Challenging</c:v>
                </c:pt>
              </c:strCache>
            </c:strRef>
          </c:tx>
          <c:spPr>
            <a:solidFill>
              <a:schemeClr val="accent5"/>
            </a:solidFill>
            <a:ln>
              <a:noFill/>
            </a:ln>
            <a:effectLst/>
          </c:spPr>
          <c:invertIfNegative val="0"/>
          <c:cat>
            <c:strRef>
              <c:f>Sheet1!$A$2:$A$12</c:f>
              <c:strCache>
                <c:ptCount val="11"/>
                <c:pt idx="0">
                  <c:v>Ease of use</c:v>
                </c:pt>
                <c:pt idx="1">
                  <c:v>Lack of intelligence</c:v>
                </c:pt>
                <c:pt idx="2">
                  <c:v>Product design</c:v>
                </c:pt>
                <c:pt idx="3">
                  <c:v>Interface/app control</c:v>
                </c:pt>
                <c:pt idx="4">
                  <c:v>Customer support and service</c:v>
                </c:pt>
                <c:pt idx="5">
                  <c:v>Reliability</c:v>
                </c:pt>
                <c:pt idx="6">
                  <c:v>Lack of interoperability</c:v>
                </c:pt>
                <c:pt idx="7">
                  <c:v>Difficult to install</c:v>
                </c:pt>
                <c:pt idx="8">
                  <c:v>Privacy/safety concerns</c:v>
                </c:pt>
                <c:pt idx="9">
                  <c:v>Cost of recurring service</c:v>
                </c:pt>
                <c:pt idx="10">
                  <c:v>Cost of device</c:v>
                </c:pt>
              </c:strCache>
            </c:strRef>
          </c:cat>
          <c:val>
            <c:numRef>
              <c:f>Sheet1!$F$2:$F$12</c:f>
              <c:numCache>
                <c:formatCode>0.00%</c:formatCode>
                <c:ptCount val="11"/>
                <c:pt idx="0">
                  <c:v>7.51E-2</c:v>
                </c:pt>
                <c:pt idx="1">
                  <c:v>7.7199999999999991E-2</c:v>
                </c:pt>
                <c:pt idx="2">
                  <c:v>7.7299999999999994E-2</c:v>
                </c:pt>
                <c:pt idx="3">
                  <c:v>8.5800000000000001E-2</c:v>
                </c:pt>
                <c:pt idx="4">
                  <c:v>0.1004</c:v>
                </c:pt>
                <c:pt idx="5">
                  <c:v>0.11310000000000001</c:v>
                </c:pt>
                <c:pt idx="6">
                  <c:v>0.11360000000000001</c:v>
                </c:pt>
                <c:pt idx="7">
                  <c:v>0.1565</c:v>
                </c:pt>
                <c:pt idx="8">
                  <c:v>0.19059999999999999</c:v>
                </c:pt>
                <c:pt idx="9">
                  <c:v>0.2109</c:v>
                </c:pt>
                <c:pt idx="10">
                  <c:v>0.252</c:v>
                </c:pt>
              </c:numCache>
            </c:numRef>
          </c:val>
          <c:extLst>
            <c:ext xmlns:c16="http://schemas.microsoft.com/office/drawing/2014/chart" uri="{C3380CC4-5D6E-409C-BE32-E72D297353CC}">
              <c16:uniqueId val="{00000004-170C-954B-8BD5-AAAC2E2125B0}"/>
            </c:ext>
          </c:extLst>
        </c:ser>
        <c:dLbls>
          <c:showLegendKey val="0"/>
          <c:showVal val="0"/>
          <c:showCatName val="0"/>
          <c:showSerName val="0"/>
          <c:showPercent val="0"/>
          <c:showBubbleSize val="0"/>
        </c:dLbls>
        <c:gapWidth val="182"/>
        <c:axId val="1275762223"/>
        <c:axId val="1275678047"/>
      </c:barChart>
      <c:catAx>
        <c:axId val="12757622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275678047"/>
        <c:crosses val="autoZero"/>
        <c:auto val="1"/>
        <c:lblAlgn val="ctr"/>
        <c:lblOffset val="100"/>
        <c:noMultiLvlLbl val="0"/>
      </c:catAx>
      <c:valAx>
        <c:axId val="127567804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275762223"/>
        <c:crosses val="autoZero"/>
        <c:crossBetween val="between"/>
      </c:valAx>
      <c:spPr>
        <a:noFill/>
        <a:ln>
          <a:noFill/>
        </a:ln>
        <a:effectLst/>
      </c:spPr>
    </c:plotArea>
    <c:legend>
      <c:legendPos val="r"/>
      <c:layout>
        <c:manualLayout>
          <c:xMode val="edge"/>
          <c:yMode val="edge"/>
          <c:x val="0.74958650534785543"/>
          <c:y val="0.2038391882750481"/>
          <c:w val="0.24037181112304901"/>
          <c:h val="0.633569779144274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latin typeface="Montserrat" pitchFamily="2" charset="77"/>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lgn="l">
              <a:buFontTx/>
              <a:buChar char="-"/>
            </a:pPr>
            <a:r>
              <a:rPr lang="en-CA" sz="1200" dirty="0"/>
              <a:t>Our </a:t>
            </a:r>
            <a:r>
              <a:rPr lang="en-CA" sz="1200" dirty="0" err="1"/>
              <a:t>BoD</a:t>
            </a:r>
            <a:r>
              <a:rPr lang="en-CA" sz="1200" dirty="0"/>
              <a:t> feel this could be the </a:t>
            </a:r>
            <a:r>
              <a:rPr lang="en-CA" sz="1200" b="1" dirty="0"/>
              <a:t>most significant piece </a:t>
            </a:r>
            <a:r>
              <a:rPr lang="en-CA" sz="1200" dirty="0"/>
              <a:t>of research we can create </a:t>
            </a:r>
          </a:p>
          <a:p>
            <a:pPr marL="171450" indent="-171450" algn="l">
              <a:buFontTx/>
              <a:buChar char="-"/>
            </a:pPr>
            <a:r>
              <a:rPr lang="en-CA" sz="1200" b="1" dirty="0"/>
              <a:t>Different types of organizations </a:t>
            </a:r>
          </a:p>
          <a:p>
            <a:pPr marL="171450" indent="-171450" algn="l">
              <a:buFontTx/>
              <a:buChar char="-"/>
            </a:pPr>
            <a:r>
              <a:rPr lang="en-CA" sz="1200" dirty="0"/>
              <a:t>focusing on </a:t>
            </a:r>
            <a:r>
              <a:rPr lang="en-CA" sz="1200" b="1" dirty="0"/>
              <a:t>real ROI </a:t>
            </a:r>
          </a:p>
          <a:p>
            <a:pPr marL="171450" indent="-171450" algn="l">
              <a:buFontTx/>
              <a:buChar char="-"/>
            </a:pPr>
            <a:r>
              <a:rPr lang="en-CA" sz="1200" b="1" dirty="0"/>
              <a:t>True value </a:t>
            </a:r>
            <a:r>
              <a:rPr lang="en-CA" sz="1200" dirty="0"/>
              <a:t>of the building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2 spots left: share knowledge </a:t>
            </a:r>
            <a:r>
              <a:rPr lang="en-CA" dirty="0"/>
              <a:t>and </a:t>
            </a:r>
            <a:r>
              <a:rPr lang="en-CA" b="1" dirty="0"/>
              <a:t>network</a:t>
            </a:r>
            <a:r>
              <a:rPr lang="en-CA" dirty="0"/>
              <a:t> with key companies and individuals in this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t>
            </a:r>
          </a:p>
          <a:p>
            <a:endParaRPr lang="en-CA" b="1" dirty="0"/>
          </a:p>
        </p:txBody>
      </p:sp>
      <p:sp>
        <p:nvSpPr>
          <p:cNvPr id="4" name="Slide Number Placeholder 3"/>
          <p:cNvSpPr>
            <a:spLocks noGrp="1"/>
          </p:cNvSpPr>
          <p:nvPr>
            <p:ph type="sldNum" sz="quarter" idx="10"/>
          </p:nvPr>
        </p:nvSpPr>
        <p:spPr/>
        <p:txBody>
          <a:bodyPr/>
          <a:lstStyle/>
          <a:p>
            <a:fld id="{FD05A919-F8AD-A64A-BEA2-B66A6D0F2D45}" type="slidenum">
              <a:rPr lang="en-US" smtClean="0"/>
              <a:t>3</a:t>
            </a:fld>
            <a:endParaRPr lang="en-US"/>
          </a:p>
        </p:txBody>
      </p:sp>
    </p:spTree>
    <p:extLst>
      <p:ext uri="{BB962C8B-B14F-4D97-AF65-F5344CB8AC3E}">
        <p14:creationId xmlns:p14="http://schemas.microsoft.com/office/powerpoint/2010/main" val="131163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t>9</a:t>
            </a:fld>
            <a:endParaRPr lang="en-US"/>
          </a:p>
        </p:txBody>
      </p:sp>
    </p:spTree>
    <p:extLst>
      <p:ext uri="{BB962C8B-B14F-4D97-AF65-F5344CB8AC3E}">
        <p14:creationId xmlns:p14="http://schemas.microsoft.com/office/powerpoint/2010/main" val="3291767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sp>
        <p:nvSpPr>
          <p:cNvPr id="4" name="Footer Placeholder 3">
            <a:extLst>
              <a:ext uri="{FF2B5EF4-FFF2-40B4-BE49-F238E27FC236}">
                <a16:creationId xmlns:a16="http://schemas.microsoft.com/office/drawing/2014/main" id="{41AAF91A-3258-BF4D-9422-2EB333CF06DE}"/>
              </a:ext>
            </a:extLst>
          </p:cNvPr>
          <p:cNvSpPr>
            <a:spLocks noGrp="1"/>
          </p:cNvSpPr>
          <p:nvPr>
            <p:ph type="ftr" sz="quarter" idx="10"/>
          </p:nvPr>
        </p:nvSpPr>
        <p:spPr>
          <a:xfrm>
            <a:off x="827773" y="6356350"/>
            <a:ext cx="4438048" cy="365125"/>
          </a:xfrm>
        </p:spPr>
        <p:txBody>
          <a:bodyPr/>
          <a:lstStyle>
            <a:lvl1pPr>
              <a:defRPr baseline="0">
                <a:solidFill>
                  <a:schemeClr val="tx1"/>
                </a:solidFill>
              </a:defRPr>
            </a:lvl1pPr>
          </a:lstStyle>
          <a:p>
            <a:r>
              <a:rPr lang="en-US" dirty="0"/>
              <a:t>© 2019, Continental Automated Buildings Association</a:t>
            </a:r>
          </a:p>
        </p:txBody>
      </p:sp>
      <p:pic>
        <p:nvPicPr>
          <p:cNvPr id="6" name="Picture 5">
            <a:extLst>
              <a:ext uri="{FF2B5EF4-FFF2-40B4-BE49-F238E27FC236}">
                <a16:creationId xmlns:a16="http://schemas.microsoft.com/office/drawing/2014/main" id="{6ACCC7DC-09FA-CE46-A69A-1489CF1B3E2F}"/>
              </a:ext>
            </a:extLst>
          </p:cNvPr>
          <p:cNvPicPr>
            <a:picLocks noChangeAspect="1"/>
          </p:cNvPicPr>
          <p:nvPr userDrawn="1"/>
        </p:nvPicPr>
        <p:blipFill>
          <a:blip r:embed="rId4"/>
          <a:stretch>
            <a:fillRect/>
          </a:stretch>
        </p:blipFill>
        <p:spPr>
          <a:xfrm>
            <a:off x="872839" y="498889"/>
            <a:ext cx="8091055" cy="1357499"/>
          </a:xfrm>
          <a:prstGeom prst="rect">
            <a:avLst/>
          </a:prstGeom>
        </p:spPr>
      </p:pic>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2" y="6356350"/>
            <a:ext cx="4438048" cy="365125"/>
          </a:xfrm>
        </p:spPr>
        <p:txBody>
          <a:bodyPr/>
          <a:lstStyle>
            <a:lvl1pPr>
              <a:defRPr baseline="0">
                <a:solidFill>
                  <a:schemeClr val="tx1"/>
                </a:solidFill>
              </a:defRPr>
            </a:lvl1pPr>
          </a:lstStyle>
          <a:p>
            <a:r>
              <a:rPr lang="en-US" dirty="0"/>
              <a:t>© 2019, Continental Automated Buildings Association</a:t>
            </a:r>
          </a:p>
        </p:txBody>
      </p:sp>
      <p:pic>
        <p:nvPicPr>
          <p:cNvPr id="7" name="Picture 6">
            <a:extLst>
              <a:ext uri="{FF2B5EF4-FFF2-40B4-BE49-F238E27FC236}">
                <a16:creationId xmlns:a16="http://schemas.microsoft.com/office/drawing/2014/main" id="{C62F4A58-7A08-2A45-B9A8-ECF9483F3E29}"/>
              </a:ext>
            </a:extLst>
          </p:cNvPr>
          <p:cNvPicPr>
            <a:picLocks noChangeAspect="1"/>
          </p:cNvPicPr>
          <p:nvPr userDrawn="1"/>
        </p:nvPicPr>
        <p:blipFill>
          <a:blip r:embed="rId3"/>
          <a:stretch>
            <a:fillRect/>
          </a:stretch>
        </p:blipFill>
        <p:spPr>
          <a:xfrm>
            <a:off x="858983" y="495302"/>
            <a:ext cx="2743200" cy="685800"/>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Table of Contents</a:t>
            </a:r>
          </a:p>
        </p:txBody>
      </p:sp>
      <p:sp>
        <p:nvSpPr>
          <p:cNvPr id="3" name="Footer Placeholder 2">
            <a:extLst>
              <a:ext uri="{FF2B5EF4-FFF2-40B4-BE49-F238E27FC236}">
                <a16:creationId xmlns:a16="http://schemas.microsoft.com/office/drawing/2014/main" id="{B4BE8FEB-B3D2-E740-A1F9-08B6739F27A2}"/>
              </a:ext>
            </a:extLst>
          </p:cNvPr>
          <p:cNvSpPr>
            <a:spLocks noGrp="1"/>
          </p:cNvSpPr>
          <p:nvPr>
            <p:ph type="ftr" sz="quarter" idx="13"/>
          </p:nvPr>
        </p:nvSpPr>
        <p:spPr/>
        <p:txBody>
          <a:bodyPr/>
          <a:lstStyle/>
          <a:p>
            <a:r>
              <a:rPr lang="en-US" dirty="0"/>
              <a:t>© 2019, Continental Automated Buildings Association</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4DFFCA3-F12E-F04F-A9D5-54E581505E19}"/>
              </a:ext>
            </a:extLst>
          </p:cNvPr>
          <p:cNvSpPr>
            <a:spLocks noGrp="1"/>
          </p:cNvSpPr>
          <p:nvPr>
            <p:ph type="ftr" sz="quarter" idx="10"/>
          </p:nvPr>
        </p:nvSpPr>
        <p:spPr/>
        <p:txBody>
          <a:bodyPr/>
          <a:lstStyle/>
          <a:p>
            <a:r>
              <a:rPr lang="en-US" dirty="0"/>
              <a:t>© 2019, Continental Automated Buildings Association</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Footer Placeholder 3">
            <a:extLst>
              <a:ext uri="{FF2B5EF4-FFF2-40B4-BE49-F238E27FC236}">
                <a16:creationId xmlns:a16="http://schemas.microsoft.com/office/drawing/2014/main" id="{AC577C27-9A10-394B-A2D2-8F3424F3D6E0}"/>
              </a:ext>
            </a:extLst>
          </p:cNvPr>
          <p:cNvSpPr>
            <a:spLocks noGrp="1"/>
          </p:cNvSpPr>
          <p:nvPr>
            <p:ph type="ftr" sz="quarter" idx="13"/>
          </p:nvPr>
        </p:nvSpPr>
        <p:spPr/>
        <p:txBody>
          <a:bodyPr/>
          <a:lstStyle/>
          <a:p>
            <a:r>
              <a:rPr lang="en-US" dirty="0"/>
              <a:t>© 2019, Continental Automated Buildings Association</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5" name="Footer Placeholder 4">
            <a:extLst>
              <a:ext uri="{FF2B5EF4-FFF2-40B4-BE49-F238E27FC236}">
                <a16:creationId xmlns:a16="http://schemas.microsoft.com/office/drawing/2014/main" id="{8B278174-CF46-684D-BD2C-01424DDB129B}"/>
              </a:ext>
            </a:extLst>
          </p:cNvPr>
          <p:cNvSpPr>
            <a:spLocks noGrp="1"/>
          </p:cNvSpPr>
          <p:nvPr>
            <p:ph type="ftr" sz="quarter" idx="13"/>
          </p:nvPr>
        </p:nvSpPr>
        <p:spPr/>
        <p:txBody>
          <a:bodyPr/>
          <a:lstStyle/>
          <a:p>
            <a:r>
              <a:rPr lang="en-US" dirty="0"/>
              <a:t>© 2019, Continental Automated Buildings Association</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
        <p:nvSpPr>
          <p:cNvPr id="3" name="Footer Placeholder 2">
            <a:extLst>
              <a:ext uri="{FF2B5EF4-FFF2-40B4-BE49-F238E27FC236}">
                <a16:creationId xmlns:a16="http://schemas.microsoft.com/office/drawing/2014/main" id="{26FFE725-3D11-7842-874E-6ED32D37B5AB}"/>
              </a:ext>
            </a:extLst>
          </p:cNvPr>
          <p:cNvSpPr>
            <a:spLocks noGrp="1"/>
          </p:cNvSpPr>
          <p:nvPr>
            <p:ph type="ftr" sz="quarter" idx="14"/>
          </p:nvPr>
        </p:nvSpPr>
        <p:spPr/>
        <p:txBody>
          <a:bodyPr/>
          <a:lstStyle/>
          <a:p>
            <a:r>
              <a:rPr lang="en-US" dirty="0"/>
              <a:t>© 2019, Continental Automated Buildings Association</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3" name="Footer Placeholder 2">
            <a:extLst>
              <a:ext uri="{FF2B5EF4-FFF2-40B4-BE49-F238E27FC236}">
                <a16:creationId xmlns:a16="http://schemas.microsoft.com/office/drawing/2014/main" id="{AF03E2FB-8494-A04C-B7C2-13E3027595D9}"/>
              </a:ext>
            </a:extLst>
          </p:cNvPr>
          <p:cNvSpPr>
            <a:spLocks noGrp="1"/>
          </p:cNvSpPr>
          <p:nvPr>
            <p:ph type="ftr" sz="quarter" idx="14"/>
          </p:nvPr>
        </p:nvSpPr>
        <p:spPr/>
        <p:txBody>
          <a:bodyPr/>
          <a:lstStyle/>
          <a:p>
            <a:r>
              <a:rPr lang="en-US" dirty="0"/>
              <a:t>© 2019, Continental Automated Buildings Association</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29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sp>
        <p:nvSpPr>
          <p:cNvPr id="6" name="Footer Placeholder 5">
            <a:extLst>
              <a:ext uri="{FF2B5EF4-FFF2-40B4-BE49-F238E27FC236}">
                <a16:creationId xmlns:a16="http://schemas.microsoft.com/office/drawing/2014/main" id="{BE5E1C2C-2A72-7C4F-9C59-673899DC78BB}"/>
              </a:ext>
            </a:extLst>
          </p:cNvPr>
          <p:cNvSpPr>
            <a:spLocks noGrp="1"/>
          </p:cNvSpPr>
          <p:nvPr>
            <p:ph type="ftr" sz="quarter" idx="3"/>
          </p:nvPr>
        </p:nvSpPr>
        <p:spPr>
          <a:xfrm>
            <a:off x="1645920" y="6356350"/>
            <a:ext cx="4438048" cy="365125"/>
          </a:xfrm>
          <a:prstGeom prst="rect">
            <a:avLst/>
          </a:prstGeom>
        </p:spPr>
        <p:txBody>
          <a:bodyPr vert="horz" lIns="91440" tIns="45720" rIns="91440" bIns="45720" rtlCol="0" anchor="ctr"/>
          <a:lstStyle>
            <a:lvl1pPr algn="l">
              <a:defRPr sz="1000" baseline="0">
                <a:solidFill>
                  <a:schemeClr val="accent2"/>
                </a:solidFill>
              </a:defRPr>
            </a:lvl1pPr>
          </a:lstStyle>
          <a:p>
            <a:r>
              <a:rPr lang="en-US" dirty="0"/>
              <a:t>© 2019, Continental Automated Buildings Association</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pic>
        <p:nvPicPr>
          <p:cNvPr id="12" name="Picture 11">
            <a:extLst>
              <a:ext uri="{FF2B5EF4-FFF2-40B4-BE49-F238E27FC236}">
                <a16:creationId xmlns:a16="http://schemas.microsoft.com/office/drawing/2014/main" id="{07DDB5B7-06D5-CF40-912C-490CB5B5B469}"/>
              </a:ext>
            </a:extLst>
          </p:cNvPr>
          <p:cNvPicPr>
            <a:picLocks noChangeAspect="1"/>
          </p:cNvPicPr>
          <p:nvPr userDrawn="1"/>
        </p:nvPicPr>
        <p:blipFill>
          <a:blip r:embed="rId12"/>
          <a:stretch>
            <a:fillRect/>
          </a:stretch>
        </p:blipFill>
        <p:spPr>
          <a:xfrm>
            <a:off x="9275338" y="6239435"/>
            <a:ext cx="2122295" cy="530574"/>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tiff"/><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7.emf"/><Relationship Id="rId5" Type="http://schemas.openxmlformats.org/officeDocument/2006/relationships/image" Target="../media/image21.png"/><Relationship Id="rId10" Type="http://schemas.openxmlformats.org/officeDocument/2006/relationships/image" Target="../media/image26.emf"/><Relationship Id="rId4" Type="http://schemas.openxmlformats.org/officeDocument/2006/relationships/image" Target="../media/image20.png"/><Relationship Id="rId9"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49.svg"/><Relationship Id="rId21" Type="http://schemas.openxmlformats.org/officeDocument/2006/relationships/image" Target="../media/image65.svg"/><Relationship Id="rId7" Type="http://schemas.openxmlformats.org/officeDocument/2006/relationships/image" Target="../media/image53.svg"/><Relationship Id="rId12" Type="http://schemas.openxmlformats.org/officeDocument/2006/relationships/image" Target="../media/image56.png"/><Relationship Id="rId17" Type="http://schemas.openxmlformats.org/officeDocument/2006/relationships/image" Target="../media/image61.svg"/><Relationship Id="rId25" Type="http://schemas.openxmlformats.org/officeDocument/2006/relationships/image" Target="../media/image69.tiff"/><Relationship Id="rId2" Type="http://schemas.openxmlformats.org/officeDocument/2006/relationships/image" Target="../media/image48.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5.svg"/><Relationship Id="rId24" Type="http://schemas.openxmlformats.org/officeDocument/2006/relationships/image" Target="../media/image68.tiff"/><Relationship Id="rId5" Type="http://schemas.openxmlformats.org/officeDocument/2006/relationships/image" Target="../media/image51.svg"/><Relationship Id="rId15" Type="http://schemas.openxmlformats.org/officeDocument/2006/relationships/image" Target="../media/image59.svg"/><Relationship Id="rId23" Type="http://schemas.openxmlformats.org/officeDocument/2006/relationships/image" Target="../media/image67.svg"/><Relationship Id="rId10" Type="http://schemas.openxmlformats.org/officeDocument/2006/relationships/image" Target="../media/image54.png"/><Relationship Id="rId19" Type="http://schemas.openxmlformats.org/officeDocument/2006/relationships/image" Target="../media/image63.svg"/><Relationship Id="rId4" Type="http://schemas.openxmlformats.org/officeDocument/2006/relationships/image" Target="../media/image50.png"/><Relationship Id="rId9" Type="http://schemas.openxmlformats.org/officeDocument/2006/relationships/image" Target="../media/image45.svg"/><Relationship Id="rId14" Type="http://schemas.openxmlformats.org/officeDocument/2006/relationships/image" Target="../media/image58.png"/><Relationship Id="rId22" Type="http://schemas.openxmlformats.org/officeDocument/2006/relationships/image" Target="../media/image66.png"/></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caba.org/" TargetMode="External"/><Relationship Id="rId2" Type="http://schemas.openxmlformats.org/officeDocument/2006/relationships/hyperlink" Target="mailto:caba@caba.org" TargetMode="Externa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hyperlink" Target="http://www.linkedin/groups/gid=2121884" TargetMode="External"/><Relationship Id="rId4" Type="http://schemas.openxmlformats.org/officeDocument/2006/relationships/hyperlink" Target="http://www.twitter.com/caba_new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22CB-C8A6-AA42-9ED2-1FAFDABAC65C}"/>
              </a:ext>
            </a:extLst>
          </p:cNvPr>
          <p:cNvSpPr>
            <a:spLocks noGrp="1"/>
          </p:cNvSpPr>
          <p:nvPr>
            <p:ph type="ctrTitle"/>
          </p:nvPr>
        </p:nvSpPr>
        <p:spPr>
          <a:xfrm>
            <a:off x="735493" y="1370744"/>
            <a:ext cx="9490656" cy="3209645"/>
          </a:xfrm>
        </p:spPr>
        <p:txBody>
          <a:bodyPr>
            <a:noAutofit/>
          </a:bodyPr>
          <a:lstStyle/>
          <a:p>
            <a:r>
              <a:rPr lang="en-US" sz="5400" dirty="0">
                <a:solidFill>
                  <a:schemeClr val="tx1"/>
                </a:solidFill>
              </a:rPr>
              <a:t>Smart Home Summit</a:t>
            </a:r>
            <a:br>
              <a:rPr lang="en-US" sz="3200" dirty="0">
                <a:solidFill>
                  <a:schemeClr val="tx1"/>
                </a:solidFill>
              </a:rPr>
            </a:br>
            <a:r>
              <a:rPr lang="en-US" sz="3200" dirty="0">
                <a:solidFill>
                  <a:schemeClr val="tx1"/>
                </a:solidFill>
              </a:rPr>
              <a:t>“CONNECTED HOME ROADMAP 2019”</a:t>
            </a:r>
            <a:br>
              <a:rPr lang="en-US" sz="3200" dirty="0">
                <a:solidFill>
                  <a:schemeClr val="tx1"/>
                </a:solidFill>
              </a:rPr>
            </a:br>
            <a:br>
              <a:rPr lang="en-US" sz="3200" dirty="0">
                <a:solidFill>
                  <a:schemeClr val="tx1"/>
                </a:solidFill>
              </a:rPr>
            </a:br>
            <a:r>
              <a:rPr lang="en-US" sz="3200" dirty="0">
                <a:solidFill>
                  <a:schemeClr val="tx1"/>
                </a:solidFill>
              </a:rPr>
              <a:t>November 20, 2019</a:t>
            </a:r>
            <a:br>
              <a:rPr lang="en-US" sz="3200" dirty="0">
                <a:solidFill>
                  <a:schemeClr val="tx1"/>
                </a:solidFill>
              </a:rPr>
            </a:br>
            <a:r>
              <a:rPr lang="en-US" sz="3200" dirty="0">
                <a:solidFill>
                  <a:schemeClr val="tx1"/>
                </a:solidFill>
              </a:rPr>
              <a:t>Ron Zimmer</a:t>
            </a:r>
            <a:br>
              <a:rPr lang="en-US" sz="3200" dirty="0">
                <a:solidFill>
                  <a:schemeClr val="tx1"/>
                </a:solidFill>
              </a:rPr>
            </a:br>
            <a:r>
              <a:rPr lang="en-US" sz="3200" dirty="0">
                <a:solidFill>
                  <a:schemeClr val="tx1"/>
                </a:solidFill>
              </a:rPr>
              <a:t>CABA President &amp; CEO</a:t>
            </a:r>
          </a:p>
        </p:txBody>
      </p:sp>
      <p:sp>
        <p:nvSpPr>
          <p:cNvPr id="3" name="Subtitle 2">
            <a:extLst>
              <a:ext uri="{FF2B5EF4-FFF2-40B4-BE49-F238E27FC236}">
                <a16:creationId xmlns:a16="http://schemas.microsoft.com/office/drawing/2014/main" id="{87AF7354-C8C8-CA47-86FF-B121AEA34E79}"/>
              </a:ext>
            </a:extLst>
          </p:cNvPr>
          <p:cNvSpPr>
            <a:spLocks noGrp="1"/>
          </p:cNvSpPr>
          <p:nvPr>
            <p:ph type="subTitle" idx="1"/>
          </p:nvPr>
        </p:nvSpPr>
        <p:spPr>
          <a:xfrm>
            <a:off x="735493" y="5323820"/>
            <a:ext cx="8331558" cy="967923"/>
          </a:xfrm>
        </p:spPr>
        <p:txBody>
          <a:bodyPr>
            <a:normAutofit/>
          </a:bodyPr>
          <a:lstStyle/>
          <a:p>
            <a:r>
              <a:rPr lang="en-US" dirty="0"/>
              <a:t>Connect to what’s next</a:t>
            </a:r>
            <a:r>
              <a:rPr lang="en-CA" baseline="30000" dirty="0"/>
              <a:t>TM</a:t>
            </a:r>
            <a:endParaRPr lang="en-US" dirty="0"/>
          </a:p>
          <a:p>
            <a:r>
              <a:rPr lang="en-US" dirty="0"/>
              <a:t>www.CABA.org</a:t>
            </a:r>
          </a:p>
        </p:txBody>
      </p:sp>
    </p:spTree>
    <p:extLst>
      <p:ext uri="{BB962C8B-B14F-4D97-AF65-F5344CB8AC3E}">
        <p14:creationId xmlns:p14="http://schemas.microsoft.com/office/powerpoint/2010/main" val="227715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72151" y="1332999"/>
            <a:ext cx="10148955" cy="4823254"/>
            <a:chOff x="1674589" y="1777275"/>
            <a:chExt cx="11281222" cy="5446484"/>
          </a:xfrm>
        </p:grpSpPr>
        <p:grpSp>
          <p:nvGrpSpPr>
            <p:cNvPr id="21" name="Group 20"/>
            <p:cNvGrpSpPr/>
            <p:nvPr/>
          </p:nvGrpSpPr>
          <p:grpSpPr>
            <a:xfrm>
              <a:off x="1674589" y="1935687"/>
              <a:ext cx="11281222" cy="5288072"/>
              <a:chOff x="1047854" y="2150763"/>
              <a:chExt cx="12534691" cy="5875636"/>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80200" y="3911600"/>
                <a:ext cx="1270000" cy="1320800"/>
              </a:xfrm>
              <a:prstGeom prst="rect">
                <a:avLst/>
              </a:prstGeom>
            </p:spPr>
          </p:pic>
          <p:grpSp>
            <p:nvGrpSpPr>
              <p:cNvPr id="9" name="Group 8"/>
              <p:cNvGrpSpPr/>
              <p:nvPr/>
            </p:nvGrpSpPr>
            <p:grpSpPr>
              <a:xfrm>
                <a:off x="1047854" y="2150763"/>
                <a:ext cx="12534691" cy="5875636"/>
                <a:chOff x="979103" y="2160121"/>
                <a:chExt cx="12534691" cy="5875636"/>
              </a:xfrm>
            </p:grpSpPr>
            <p:grpSp>
              <p:nvGrpSpPr>
                <p:cNvPr id="7" name="Group 6"/>
                <p:cNvGrpSpPr/>
                <p:nvPr/>
              </p:nvGrpSpPr>
              <p:grpSpPr>
                <a:xfrm>
                  <a:off x="979103" y="2160121"/>
                  <a:ext cx="12534691" cy="5875636"/>
                  <a:chOff x="979103" y="2160121"/>
                  <a:chExt cx="12534691" cy="5875636"/>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03" y="2160121"/>
                    <a:ext cx="12534691" cy="5875636"/>
                  </a:xfrm>
                  <a:prstGeom prst="rect">
                    <a:avLst/>
                  </a:prstGeom>
                </p:spPr>
              </p:pic>
              <p:sp>
                <p:nvSpPr>
                  <p:cNvPr id="6" name="Rectangle 5"/>
                  <p:cNvSpPr/>
                  <p:nvPr/>
                </p:nvSpPr>
                <p:spPr bwMode="auto">
                  <a:xfrm>
                    <a:off x="979103" y="6833937"/>
                    <a:ext cx="6227813" cy="120182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defTabSz="617195"/>
                    <a:endParaRPr lang="en-US" sz="945" dirty="0">
                      <a:solidFill>
                        <a:schemeClr val="bg1"/>
                      </a:solidFill>
                      <a:latin typeface="Myriad Pro"/>
                      <a:ea typeface="ＭＳ Ｐゴシック" pitchFamily="-109" charset="-128"/>
                      <a:cs typeface="Myriad Pro"/>
                    </a:endParaRPr>
                  </a:p>
                </p:txBody>
              </p:sp>
            </p:grpSp>
            <p:sp>
              <p:nvSpPr>
                <p:cNvPr id="8" name="Rectangle 7"/>
                <p:cNvSpPr/>
                <p:nvPr/>
              </p:nvSpPr>
              <p:spPr bwMode="auto">
                <a:xfrm>
                  <a:off x="10515600" y="6629400"/>
                  <a:ext cx="2594811" cy="1318125"/>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defTabSz="617195"/>
                  <a:endParaRPr lang="en-US" sz="945" dirty="0">
                    <a:solidFill>
                      <a:schemeClr val="bg1"/>
                    </a:solidFill>
                    <a:latin typeface="Myriad Pro"/>
                    <a:ea typeface="ＭＳ Ｐゴシック" pitchFamily="-109" charset="-128"/>
                    <a:cs typeface="Myriad Pro"/>
                  </a:endParaRPr>
                </a:p>
              </p:txBody>
            </p:sp>
          </p:grpSp>
          <p:sp>
            <p:nvSpPr>
              <p:cNvPr id="15" name="Rectangle 14"/>
              <p:cNvSpPr/>
              <p:nvPr/>
            </p:nvSpPr>
            <p:spPr bwMode="auto">
              <a:xfrm>
                <a:off x="1200254" y="7797584"/>
                <a:ext cx="1074569" cy="20721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defTabSz="617195"/>
                <a:endParaRPr lang="en-US" sz="945" dirty="0">
                  <a:solidFill>
                    <a:schemeClr val="bg1"/>
                  </a:solidFill>
                  <a:latin typeface="Myriad Pro"/>
                  <a:ea typeface="ＭＳ Ｐゴシック" pitchFamily="-109" charset="-128"/>
                  <a:cs typeface="Myriad Pro"/>
                </a:endParaRPr>
              </a:p>
            </p:txBody>
          </p:sp>
          <p:pic>
            <p:nvPicPr>
              <p:cNvPr id="18" name="Picture 1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653154" y="6815931"/>
                <a:ext cx="1200685" cy="982379"/>
              </a:xfrm>
              <a:prstGeom prst="rect">
                <a:avLst/>
              </a:prstGeom>
            </p:spPr>
          </p:pic>
          <p:pic>
            <p:nvPicPr>
              <p:cNvPr id="17" name="Picture 1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026271" y="7082927"/>
                <a:ext cx="787751" cy="671763"/>
              </a:xfrm>
              <a:prstGeom prst="rect">
                <a:avLst/>
              </a:prstGeom>
            </p:spPr>
          </p:pic>
          <p:pic>
            <p:nvPicPr>
              <p:cNvPr id="19" name="Picture 18"/>
              <p:cNvPicPr>
                <a:picLocks noChangeAspect="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440370" y="6728097"/>
                <a:ext cx="575344" cy="470736"/>
              </a:xfrm>
              <a:prstGeom prst="rect">
                <a:avLst/>
              </a:prstGeom>
            </p:spPr>
          </p:pic>
          <p:pic>
            <p:nvPicPr>
              <p:cNvPr id="20" name="Picture 19"/>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528023" y="6697090"/>
                <a:ext cx="651139" cy="532750"/>
              </a:xfrm>
              <a:prstGeom prst="rect">
                <a:avLst/>
              </a:prstGeom>
            </p:spPr>
          </p:pic>
        </p:grpSp>
        <p:sp>
          <p:nvSpPr>
            <p:cNvPr id="22" name="Rectangle 21"/>
            <p:cNvSpPr/>
            <p:nvPr/>
          </p:nvSpPr>
          <p:spPr bwMode="auto">
            <a:xfrm>
              <a:off x="6340642" y="1777275"/>
              <a:ext cx="2293217" cy="73532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r>
                <a:rPr lang="en-US" sz="825" dirty="0">
                  <a:solidFill>
                    <a:srgbClr val="245A86"/>
                  </a:solidFill>
                  <a:latin typeface="Helvetica Neue Medium" charset="0"/>
                  <a:ea typeface="Helvetica Neue Medium" charset="0"/>
                  <a:cs typeface="Helvetica Neue Medium" charset="0"/>
                </a:rPr>
                <a:t>COMPLEX</a:t>
              </a:r>
            </a:p>
            <a:p>
              <a:endParaRPr lang="en-US" sz="825" dirty="0">
                <a:solidFill>
                  <a:srgbClr val="245A86"/>
                </a:solidFill>
                <a:latin typeface="Helvetica Neue Medium" charset="0"/>
                <a:ea typeface="Helvetica Neue Medium" charset="0"/>
                <a:cs typeface="Helvetica Neue Medium" charset="0"/>
              </a:endParaRPr>
            </a:p>
          </p:txBody>
        </p:sp>
        <p:sp>
          <p:nvSpPr>
            <p:cNvPr id="23" name="Rectangle 22"/>
            <p:cNvSpPr/>
            <p:nvPr/>
          </p:nvSpPr>
          <p:spPr bwMode="auto">
            <a:xfrm>
              <a:off x="6348553" y="2144937"/>
              <a:ext cx="1784796" cy="62806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137155" indent="-137155">
                <a:buFont typeface="Arial" charset="0"/>
                <a:buChar char="•"/>
              </a:pPr>
              <a:r>
                <a:rPr lang="en-US" sz="900" dirty="0">
                  <a:solidFill>
                    <a:schemeClr val="accent3">
                      <a:lumMod val="75000"/>
                    </a:schemeClr>
                  </a:solidFill>
                  <a:latin typeface="Myriad Pro"/>
                  <a:ea typeface="ＭＳ Ｐゴシック" pitchFamily="-109" charset="-128"/>
                  <a:cs typeface="Myriad Pro"/>
                </a:rPr>
                <a:t>Supply Chains</a:t>
              </a:r>
            </a:p>
            <a:p>
              <a:pPr marL="137155" indent="-137155">
                <a:buFont typeface="Arial" charset="0"/>
                <a:buChar char="•"/>
              </a:pPr>
              <a:r>
                <a:rPr lang="en-US" sz="900" dirty="0">
                  <a:solidFill>
                    <a:schemeClr val="accent3">
                      <a:lumMod val="75000"/>
                    </a:schemeClr>
                  </a:solidFill>
                  <a:latin typeface="Myriad Pro"/>
                  <a:ea typeface="ＭＳ Ｐゴシック" pitchFamily="-109" charset="-128"/>
                  <a:cs typeface="Myriad Pro"/>
                </a:rPr>
                <a:t>Smart Cities</a:t>
              </a:r>
            </a:p>
          </p:txBody>
        </p:sp>
      </p:grpSp>
      <p:sp>
        <p:nvSpPr>
          <p:cNvPr id="3" name="TextBox 2"/>
          <p:cNvSpPr txBox="1"/>
          <p:nvPr/>
        </p:nvSpPr>
        <p:spPr>
          <a:xfrm>
            <a:off x="515234" y="219886"/>
            <a:ext cx="9529782" cy="493723"/>
          </a:xfrm>
          <a:prstGeom prst="rect">
            <a:avLst/>
          </a:prstGeom>
          <a:noFill/>
          <a:ln w="9525">
            <a:noFill/>
            <a:miter lim="800000"/>
            <a:headEnd/>
            <a:tailEnd/>
          </a:ln>
        </p:spPr>
        <p:txBody>
          <a:bodyPr vert="horz" wrap="square" lIns="82483" tIns="41242" rIns="82483" bIns="41242" numCol="1" rtlCol="0" anchor="t" anchorCtr="0" compatLnSpc="1">
            <a:prstTxWarp prst="textNoShape">
              <a:avLst/>
            </a:prstTxWarp>
            <a:spAutoFit/>
          </a:bodyPr>
          <a:lstStyle/>
          <a:p>
            <a:pPr marL="6751" indent="-6751" defTabSz="555476">
              <a:defRPr/>
            </a:pPr>
            <a:r>
              <a:rPr lang="en-US" sz="2667" b="1" dirty="0">
                <a:solidFill>
                  <a:schemeClr val="bg1"/>
                </a:solidFill>
                <a:ea typeface="Helvetica Neue Light" charset="0"/>
                <a:cs typeface="Helvetica Neue Light" charset="0"/>
              </a:rPr>
              <a:t>But It’s Still </a:t>
            </a:r>
            <a:r>
              <a:rPr lang="en-US" sz="2667" b="1" dirty="0">
                <a:solidFill>
                  <a:schemeClr val="bg1"/>
                </a:solidFill>
                <a:ea typeface="Helvetica Neue Medium" charset="0"/>
                <a:cs typeface="Helvetica Neue Medium" charset="0"/>
              </a:rPr>
              <a:t>Early In The Game</a:t>
            </a:r>
            <a:r>
              <a:rPr lang="mr-IN" sz="2667" b="1" dirty="0">
                <a:solidFill>
                  <a:schemeClr val="bg1"/>
                </a:solidFill>
                <a:ea typeface="Helvetica Neue Medium" charset="0"/>
                <a:cs typeface="Helvetica Neue Medium" charset="0"/>
              </a:rPr>
              <a:t>……</a:t>
            </a:r>
            <a:r>
              <a:rPr lang="en-US" sz="2667" b="1" dirty="0">
                <a:solidFill>
                  <a:schemeClr val="bg1"/>
                </a:solidFill>
                <a:ea typeface="Helvetica Neue Medium" charset="0"/>
                <a:cs typeface="Helvetica Neue Medium" charset="0"/>
              </a:rPr>
              <a:t>.</a:t>
            </a:r>
          </a:p>
        </p:txBody>
      </p:sp>
      <p:sp>
        <p:nvSpPr>
          <p:cNvPr id="44" name="Rectangle 43">
            <a:extLst>
              <a:ext uri="{FF2B5EF4-FFF2-40B4-BE49-F238E27FC236}">
                <a16:creationId xmlns:a16="http://schemas.microsoft.com/office/drawing/2014/main" id="{C08EC224-A9D6-F34A-9731-2E09E3BCEA2D}"/>
              </a:ext>
            </a:extLst>
          </p:cNvPr>
          <p:cNvSpPr/>
          <p:nvPr/>
        </p:nvSpPr>
        <p:spPr bwMode="auto">
          <a:xfrm>
            <a:off x="7273865" y="5100570"/>
            <a:ext cx="3665953" cy="964443"/>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fontAlgn="base" hangingPunct="0">
              <a:spcBef>
                <a:spcPct val="0"/>
              </a:spcBef>
              <a:spcAft>
                <a:spcPct val="0"/>
              </a:spcAft>
            </a:pPr>
            <a:endParaRPr lang="en-US" sz="1167" dirty="0">
              <a:solidFill>
                <a:schemeClr val="bg1"/>
              </a:solidFill>
              <a:latin typeface="Myriad Pro"/>
              <a:ea typeface="ＭＳ Ｐゴシック" pitchFamily="-109" charset="-128"/>
              <a:cs typeface="Myriad Pro"/>
            </a:endParaRPr>
          </a:p>
        </p:txBody>
      </p:sp>
      <p:pic>
        <p:nvPicPr>
          <p:cNvPr id="11" name="Picture 10">
            <a:extLst>
              <a:ext uri="{FF2B5EF4-FFF2-40B4-BE49-F238E27FC236}">
                <a16:creationId xmlns:a16="http://schemas.microsoft.com/office/drawing/2014/main" id="{D992DBC2-F848-5C4A-B78D-08D15267CD84}"/>
              </a:ext>
            </a:extLst>
          </p:cNvPr>
          <p:cNvPicPr>
            <a:picLocks noChangeAspect="1"/>
          </p:cNvPicPr>
          <p:nvPr/>
        </p:nvPicPr>
        <p:blipFill>
          <a:blip r:embed="rId8"/>
          <a:stretch>
            <a:fillRect/>
          </a:stretch>
        </p:blipFill>
        <p:spPr>
          <a:xfrm>
            <a:off x="10572304" y="5207141"/>
            <a:ext cx="787658" cy="742464"/>
          </a:xfrm>
          <a:prstGeom prst="rect">
            <a:avLst/>
          </a:prstGeom>
        </p:spPr>
      </p:pic>
      <p:pic>
        <p:nvPicPr>
          <p:cNvPr id="47" name="Picture 46">
            <a:extLst>
              <a:ext uri="{FF2B5EF4-FFF2-40B4-BE49-F238E27FC236}">
                <a16:creationId xmlns:a16="http://schemas.microsoft.com/office/drawing/2014/main" id="{B05A1BD1-D03C-5546-B52A-D2F95BD16171}"/>
              </a:ext>
            </a:extLst>
          </p:cNvPr>
          <p:cNvPicPr>
            <a:picLocks noChangeAspect="1"/>
          </p:cNvPicPr>
          <p:nvPr/>
        </p:nvPicPr>
        <p:blipFill>
          <a:blip r:embed="rId9"/>
          <a:stretch>
            <a:fillRect/>
          </a:stretch>
        </p:blipFill>
        <p:spPr>
          <a:xfrm>
            <a:off x="8759012" y="5291681"/>
            <a:ext cx="609073" cy="594686"/>
          </a:xfrm>
          <a:prstGeom prst="rect">
            <a:avLst/>
          </a:prstGeom>
        </p:spPr>
      </p:pic>
      <p:pic>
        <p:nvPicPr>
          <p:cNvPr id="48" name="Picture 47">
            <a:extLst>
              <a:ext uri="{FF2B5EF4-FFF2-40B4-BE49-F238E27FC236}">
                <a16:creationId xmlns:a16="http://schemas.microsoft.com/office/drawing/2014/main" id="{2D0786C9-9A6F-8F48-A5E5-9C3937C781D7}"/>
              </a:ext>
            </a:extLst>
          </p:cNvPr>
          <p:cNvPicPr>
            <a:picLocks noChangeAspect="1"/>
          </p:cNvPicPr>
          <p:nvPr/>
        </p:nvPicPr>
        <p:blipFill>
          <a:blip r:embed="rId10"/>
          <a:stretch>
            <a:fillRect/>
          </a:stretch>
        </p:blipFill>
        <p:spPr>
          <a:xfrm>
            <a:off x="7921994" y="5293791"/>
            <a:ext cx="599799" cy="674060"/>
          </a:xfrm>
          <a:prstGeom prst="rect">
            <a:avLst/>
          </a:prstGeom>
        </p:spPr>
      </p:pic>
      <p:pic>
        <p:nvPicPr>
          <p:cNvPr id="49" name="Picture 48">
            <a:extLst>
              <a:ext uri="{FF2B5EF4-FFF2-40B4-BE49-F238E27FC236}">
                <a16:creationId xmlns:a16="http://schemas.microsoft.com/office/drawing/2014/main" id="{79E90688-1DE9-9546-8CBC-59FEA687E4D6}"/>
              </a:ext>
            </a:extLst>
          </p:cNvPr>
          <p:cNvPicPr>
            <a:picLocks noChangeAspect="1"/>
          </p:cNvPicPr>
          <p:nvPr/>
        </p:nvPicPr>
        <p:blipFill>
          <a:blip r:embed="rId11"/>
          <a:stretch>
            <a:fillRect/>
          </a:stretch>
        </p:blipFill>
        <p:spPr>
          <a:xfrm>
            <a:off x="9497063" y="5255354"/>
            <a:ext cx="822588" cy="687448"/>
          </a:xfrm>
          <a:prstGeom prst="rect">
            <a:avLst/>
          </a:prstGeom>
        </p:spPr>
      </p:pic>
      <p:pic>
        <p:nvPicPr>
          <p:cNvPr id="52" name="Picture 51">
            <a:extLst>
              <a:ext uri="{FF2B5EF4-FFF2-40B4-BE49-F238E27FC236}">
                <a16:creationId xmlns:a16="http://schemas.microsoft.com/office/drawing/2014/main" id="{9E394D89-5523-1F42-8FE6-EFC41E7E3B01}"/>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484698" y="5346568"/>
            <a:ext cx="383138" cy="607620"/>
          </a:xfrm>
          <a:prstGeom prst="rect">
            <a:avLst/>
          </a:prstGeom>
        </p:spPr>
      </p:pic>
      <p:pic>
        <p:nvPicPr>
          <p:cNvPr id="53" name="Picture 52">
            <a:extLst>
              <a:ext uri="{FF2B5EF4-FFF2-40B4-BE49-F238E27FC236}">
                <a16:creationId xmlns:a16="http://schemas.microsoft.com/office/drawing/2014/main" id="{F41BE49D-27EC-CA4D-9659-F21FCF7F576D}"/>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377521" y="5373830"/>
            <a:ext cx="383138" cy="607620"/>
          </a:xfrm>
          <a:prstGeom prst="rect">
            <a:avLst/>
          </a:prstGeom>
        </p:spPr>
      </p:pic>
      <p:pic>
        <p:nvPicPr>
          <p:cNvPr id="54" name="Picture 53">
            <a:extLst>
              <a:ext uri="{FF2B5EF4-FFF2-40B4-BE49-F238E27FC236}">
                <a16:creationId xmlns:a16="http://schemas.microsoft.com/office/drawing/2014/main" id="{92CCCE81-A632-2A49-9ED4-225E2A11CB44}"/>
              </a:ext>
            </a:extLst>
          </p:cNvPr>
          <p:cNvPicPr>
            <a:picLocks noChangeAspect="1"/>
          </p:cNvPicPr>
          <p:nvPr/>
        </p:nvPicPr>
        <p:blipFill>
          <a:blip r:embed="rId10"/>
          <a:stretch>
            <a:fillRect/>
          </a:stretch>
        </p:blipFill>
        <p:spPr>
          <a:xfrm>
            <a:off x="4027408" y="5334964"/>
            <a:ext cx="599799" cy="674060"/>
          </a:xfrm>
          <a:prstGeom prst="rect">
            <a:avLst/>
          </a:prstGeom>
        </p:spPr>
      </p:pic>
      <p:pic>
        <p:nvPicPr>
          <p:cNvPr id="55" name="Picture 54">
            <a:extLst>
              <a:ext uri="{FF2B5EF4-FFF2-40B4-BE49-F238E27FC236}">
                <a16:creationId xmlns:a16="http://schemas.microsoft.com/office/drawing/2014/main" id="{68A215CA-E7B1-E94F-AD6D-A1ED6A779909}"/>
              </a:ext>
            </a:extLst>
          </p:cNvPr>
          <p:cNvPicPr>
            <a:picLocks noChangeAspect="1"/>
          </p:cNvPicPr>
          <p:nvPr/>
        </p:nvPicPr>
        <p:blipFill>
          <a:blip r:embed="rId9"/>
          <a:stretch>
            <a:fillRect/>
          </a:stretch>
        </p:blipFill>
        <p:spPr>
          <a:xfrm>
            <a:off x="4832217" y="5373165"/>
            <a:ext cx="609073" cy="594686"/>
          </a:xfrm>
          <a:prstGeom prst="rect">
            <a:avLst/>
          </a:prstGeom>
        </p:spPr>
      </p:pic>
      <p:pic>
        <p:nvPicPr>
          <p:cNvPr id="56" name="Picture 55">
            <a:extLst>
              <a:ext uri="{FF2B5EF4-FFF2-40B4-BE49-F238E27FC236}">
                <a16:creationId xmlns:a16="http://schemas.microsoft.com/office/drawing/2014/main" id="{44E3BD08-0488-0C45-88AD-0F50CB3BC96F}"/>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264637" y="5309082"/>
            <a:ext cx="383138" cy="607620"/>
          </a:xfrm>
          <a:prstGeom prst="rect">
            <a:avLst/>
          </a:prstGeom>
        </p:spPr>
      </p:pic>
      <p:sp>
        <p:nvSpPr>
          <p:cNvPr id="30" name="Footer Placeholder 2">
            <a:extLst>
              <a:ext uri="{FF2B5EF4-FFF2-40B4-BE49-F238E27FC236}">
                <a16:creationId xmlns:a16="http://schemas.microsoft.com/office/drawing/2014/main" id="{6E087294-225C-4EBC-8510-71E4109C2E96}"/>
              </a:ext>
            </a:extLst>
          </p:cNvPr>
          <p:cNvSpPr txBox="1">
            <a:spLocks/>
          </p:cNvSpPr>
          <p:nvPr/>
        </p:nvSpPr>
        <p:spPr>
          <a:xfrm>
            <a:off x="1645920" y="6356350"/>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2"/>
                </a:solidFill>
              </a:rPr>
              <a:t>Source: </a:t>
            </a:r>
            <a:r>
              <a:rPr lang="en-US" sz="1000" i="1" dirty="0">
                <a:solidFill>
                  <a:schemeClr val="tx2"/>
                </a:solidFill>
              </a:rPr>
              <a:t>CABA Connected Home Roadmap</a:t>
            </a:r>
            <a:r>
              <a:rPr lang="en-US" sz="1000" dirty="0">
                <a:solidFill>
                  <a:schemeClr val="tx2"/>
                </a:solidFill>
              </a:rPr>
              <a:t>. 2019</a:t>
            </a:r>
          </a:p>
        </p:txBody>
      </p:sp>
      <p:sp>
        <p:nvSpPr>
          <p:cNvPr id="29" name="Slide Number Placeholder 3">
            <a:extLst>
              <a:ext uri="{FF2B5EF4-FFF2-40B4-BE49-F238E27FC236}">
                <a16:creationId xmlns:a16="http://schemas.microsoft.com/office/drawing/2014/main" id="{5F601A0E-2C94-4150-A572-1E931873A8FE}"/>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10</a:t>
            </a:fld>
            <a:endParaRPr lang="en-US" sz="1200" dirty="0"/>
          </a:p>
        </p:txBody>
      </p:sp>
    </p:spTree>
    <p:extLst>
      <p:ext uri="{BB962C8B-B14F-4D97-AF65-F5344CB8AC3E}">
        <p14:creationId xmlns:p14="http://schemas.microsoft.com/office/powerpoint/2010/main" val="416703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27441" y="63906"/>
            <a:ext cx="8585500" cy="447675"/>
          </a:xfrm>
        </p:spPr>
        <p:txBody>
          <a:bodyPr/>
          <a:lstStyle/>
          <a:p>
            <a:r>
              <a:rPr lang="en-US" dirty="0"/>
              <a:t>Suppliers Can Frame Future Scenarios Around Four Key Trend Areas</a:t>
            </a:r>
          </a:p>
        </p:txBody>
      </p:sp>
      <p:sp>
        <p:nvSpPr>
          <p:cNvPr id="4" name="Footer Placeholder 3">
            <a:extLst>
              <a:ext uri="{FF2B5EF4-FFF2-40B4-BE49-F238E27FC236}">
                <a16:creationId xmlns:a16="http://schemas.microsoft.com/office/drawing/2014/main" id="{CCED767A-68AB-7548-BD33-A6A37684AD2A}"/>
              </a:ext>
            </a:extLst>
          </p:cNvPr>
          <p:cNvSpPr>
            <a:spLocks noGrp="1"/>
          </p:cNvSpPr>
          <p:nvPr>
            <p:ph type="ftr" sz="quarter" idx="10"/>
          </p:nvPr>
        </p:nvSpPr>
        <p:spPr/>
        <p:txBody>
          <a:bodyPr/>
          <a:lstStyle/>
          <a:p>
            <a:r>
              <a:rPr lang="en-US" dirty="0"/>
              <a:t>Source: </a:t>
            </a:r>
            <a:r>
              <a:rPr lang="en-US" i="1" dirty="0"/>
              <a:t>Connected Home Roadmap</a:t>
            </a:r>
            <a:r>
              <a:rPr lang="en-US" dirty="0"/>
              <a:t>, 2019</a:t>
            </a:r>
          </a:p>
        </p:txBody>
      </p:sp>
      <p:sp>
        <p:nvSpPr>
          <p:cNvPr id="7" name="Slide Number Placeholder 3">
            <a:extLst>
              <a:ext uri="{FF2B5EF4-FFF2-40B4-BE49-F238E27FC236}">
                <a16:creationId xmlns:a16="http://schemas.microsoft.com/office/drawing/2014/main" id="{362C6259-131B-1940-8CE4-D4D38ABA5099}"/>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11</a:t>
            </a:fld>
            <a:endParaRPr lang="en-US" dirty="0"/>
          </a:p>
        </p:txBody>
      </p:sp>
      <p:pic>
        <p:nvPicPr>
          <p:cNvPr id="3" name="Picture 2">
            <a:extLst>
              <a:ext uri="{FF2B5EF4-FFF2-40B4-BE49-F238E27FC236}">
                <a16:creationId xmlns:a16="http://schemas.microsoft.com/office/drawing/2014/main" id="{4BDCFD45-10AF-5D44-8DE4-C91891D24450}"/>
              </a:ext>
            </a:extLst>
          </p:cNvPr>
          <p:cNvPicPr>
            <a:picLocks noChangeAspect="1"/>
          </p:cNvPicPr>
          <p:nvPr/>
        </p:nvPicPr>
        <p:blipFill rotWithShape="1">
          <a:blip r:embed="rId2"/>
          <a:srcRect b="24280"/>
          <a:stretch/>
        </p:blipFill>
        <p:spPr>
          <a:xfrm>
            <a:off x="3619500" y="989595"/>
            <a:ext cx="4953000" cy="5192889"/>
          </a:xfrm>
          <a:prstGeom prst="rect">
            <a:avLst/>
          </a:prstGeom>
        </p:spPr>
      </p:pic>
      <p:sp>
        <p:nvSpPr>
          <p:cNvPr id="42" name="Rectangle 41">
            <a:extLst>
              <a:ext uri="{FF2B5EF4-FFF2-40B4-BE49-F238E27FC236}">
                <a16:creationId xmlns:a16="http://schemas.microsoft.com/office/drawing/2014/main" id="{83EABBF1-4C1C-9B45-9246-0AD7AB47729E}"/>
              </a:ext>
            </a:extLst>
          </p:cNvPr>
          <p:cNvSpPr/>
          <p:nvPr/>
        </p:nvSpPr>
        <p:spPr>
          <a:xfrm>
            <a:off x="3619500" y="6156051"/>
            <a:ext cx="1808041" cy="188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Montserrat Medium" pitchFamily="2" charset="77"/>
              </a:rPr>
              <a:t>CHR Report Figure 3-4</a:t>
            </a:r>
          </a:p>
        </p:txBody>
      </p:sp>
    </p:spTree>
    <p:extLst>
      <p:ext uri="{BB962C8B-B14F-4D97-AF65-F5344CB8AC3E}">
        <p14:creationId xmlns:p14="http://schemas.microsoft.com/office/powerpoint/2010/main" val="415166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27442" y="63906"/>
            <a:ext cx="6873240" cy="447675"/>
          </a:xfrm>
        </p:spPr>
        <p:txBody>
          <a:bodyPr/>
          <a:lstStyle/>
          <a:p>
            <a:r>
              <a:rPr lang="en-US"/>
              <a:t>New Technologies Will Enable Complex, Interrelated Applications</a:t>
            </a:r>
          </a:p>
        </p:txBody>
      </p:sp>
      <p:sp>
        <p:nvSpPr>
          <p:cNvPr id="7" name="Slide Number Placeholder 3">
            <a:extLst>
              <a:ext uri="{FF2B5EF4-FFF2-40B4-BE49-F238E27FC236}">
                <a16:creationId xmlns:a16="http://schemas.microsoft.com/office/drawing/2014/main" id="{362C6259-131B-1940-8CE4-D4D38ABA5099}"/>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12</a:t>
            </a:fld>
            <a:endParaRPr lang="en-US"/>
          </a:p>
        </p:txBody>
      </p:sp>
      <p:grpSp>
        <p:nvGrpSpPr>
          <p:cNvPr id="52" name="Group 51">
            <a:extLst>
              <a:ext uri="{FF2B5EF4-FFF2-40B4-BE49-F238E27FC236}">
                <a16:creationId xmlns:a16="http://schemas.microsoft.com/office/drawing/2014/main" id="{DAD48C36-C7AE-FA43-99A2-927F7A4455B9}"/>
              </a:ext>
            </a:extLst>
          </p:cNvPr>
          <p:cNvGrpSpPr/>
          <p:nvPr/>
        </p:nvGrpSpPr>
        <p:grpSpPr>
          <a:xfrm>
            <a:off x="827442" y="2894871"/>
            <a:ext cx="10054366" cy="1832935"/>
            <a:chOff x="2765484" y="1242261"/>
            <a:chExt cx="8341284" cy="3524569"/>
          </a:xfrm>
        </p:grpSpPr>
        <p:grpSp>
          <p:nvGrpSpPr>
            <p:cNvPr id="53" name="Group 52">
              <a:extLst>
                <a:ext uri="{FF2B5EF4-FFF2-40B4-BE49-F238E27FC236}">
                  <a16:creationId xmlns:a16="http://schemas.microsoft.com/office/drawing/2014/main" id="{7C4DEE59-F33A-AA46-858C-59FE9A6575D5}"/>
                </a:ext>
              </a:extLst>
            </p:cNvPr>
            <p:cNvGrpSpPr/>
            <p:nvPr/>
          </p:nvGrpSpPr>
          <p:grpSpPr>
            <a:xfrm>
              <a:off x="4083055" y="1242261"/>
              <a:ext cx="6158732" cy="3162716"/>
              <a:chOff x="5236012" y="3553751"/>
              <a:chExt cx="6828549" cy="4155152"/>
            </a:xfrm>
          </p:grpSpPr>
          <p:sp>
            <p:nvSpPr>
              <p:cNvPr id="56" name="Freeform 6">
                <a:extLst>
                  <a:ext uri="{FF2B5EF4-FFF2-40B4-BE49-F238E27FC236}">
                    <a16:creationId xmlns:a16="http://schemas.microsoft.com/office/drawing/2014/main" id="{E7AD311C-90A2-D146-995C-E5E87F3941CF}"/>
                  </a:ext>
                </a:extLst>
              </p:cNvPr>
              <p:cNvSpPr>
                <a:spLocks/>
              </p:cNvSpPr>
              <p:nvPr/>
            </p:nvSpPr>
            <p:spPr bwMode="auto">
              <a:xfrm>
                <a:off x="5301820" y="5788615"/>
                <a:ext cx="2402649" cy="1797955"/>
              </a:xfrm>
              <a:custGeom>
                <a:avLst/>
                <a:gdLst>
                  <a:gd name="T0" fmla="*/ 226255 w 4497"/>
                  <a:gd name="T1" fmla="*/ 1936138 h 989"/>
                  <a:gd name="T2" fmla="*/ 672914 w 4497"/>
                  <a:gd name="T3" fmla="*/ 1892982 h 989"/>
                  <a:gd name="T4" fmla="*/ 1064959 w 4497"/>
                  <a:gd name="T5" fmla="*/ 1896905 h 989"/>
                  <a:gd name="T6" fmla="*/ 1453103 w 4497"/>
                  <a:gd name="T7" fmla="*/ 1998910 h 989"/>
                  <a:gd name="T8" fmla="*/ 1946573 w 4497"/>
                  <a:gd name="T9" fmla="*/ 1885135 h 989"/>
                  <a:gd name="T10" fmla="*/ 2492706 w 4497"/>
                  <a:gd name="T11" fmla="*/ 1836094 h 989"/>
                  <a:gd name="T12" fmla="*/ 2693605 w 4497"/>
                  <a:gd name="T13" fmla="*/ 1790976 h 989"/>
                  <a:gd name="T14" fmla="*/ 2867197 w 4497"/>
                  <a:gd name="T15" fmla="*/ 1747820 h 989"/>
                  <a:gd name="T16" fmla="*/ 3021284 w 4497"/>
                  <a:gd name="T17" fmla="*/ 1702703 h 989"/>
                  <a:gd name="T18" fmla="*/ 3128560 w 4497"/>
                  <a:gd name="T19" fmla="*/ 1673278 h 989"/>
                  <a:gd name="T20" fmla="*/ 3231936 w 4497"/>
                  <a:gd name="T21" fmla="*/ 1637969 h 989"/>
                  <a:gd name="T22" fmla="*/ 3323608 w 4497"/>
                  <a:gd name="T23" fmla="*/ 1610506 h 989"/>
                  <a:gd name="T24" fmla="*/ 3415280 w 4497"/>
                  <a:gd name="T25" fmla="*/ 1571273 h 989"/>
                  <a:gd name="T26" fmla="*/ 3499151 w 4497"/>
                  <a:gd name="T27" fmla="*/ 1520270 h 989"/>
                  <a:gd name="T28" fmla="*/ 3608377 w 4497"/>
                  <a:gd name="T29" fmla="*/ 1467306 h 989"/>
                  <a:gd name="T30" fmla="*/ 3694198 w 4497"/>
                  <a:gd name="T31" fmla="*/ 1410418 h 989"/>
                  <a:gd name="T32" fmla="*/ 3817078 w 4497"/>
                  <a:gd name="T33" fmla="*/ 1343723 h 989"/>
                  <a:gd name="T34" fmla="*/ 3910701 w 4497"/>
                  <a:gd name="T35" fmla="*/ 1282912 h 989"/>
                  <a:gd name="T36" fmla="*/ 4031630 w 4497"/>
                  <a:gd name="T37" fmla="*/ 1210331 h 989"/>
                  <a:gd name="T38" fmla="*/ 4164262 w 4497"/>
                  <a:gd name="T39" fmla="*/ 1139712 h 989"/>
                  <a:gd name="T40" fmla="*/ 4273489 w 4497"/>
                  <a:gd name="T41" fmla="*/ 1067132 h 989"/>
                  <a:gd name="T42" fmla="*/ 4374913 w 4497"/>
                  <a:gd name="T43" fmla="*/ 996513 h 989"/>
                  <a:gd name="T44" fmla="*/ 4468536 w 4497"/>
                  <a:gd name="T45" fmla="*/ 935702 h 989"/>
                  <a:gd name="T46" fmla="*/ 4566060 w 4497"/>
                  <a:gd name="T47" fmla="*/ 865083 h 989"/>
                  <a:gd name="T48" fmla="*/ 4649930 w 4497"/>
                  <a:gd name="T49" fmla="*/ 825850 h 989"/>
                  <a:gd name="T50" fmla="*/ 4751355 w 4497"/>
                  <a:gd name="T51" fmla="*/ 755231 h 989"/>
                  <a:gd name="T52" fmla="*/ 4856680 w 4497"/>
                  <a:gd name="T53" fmla="*/ 676765 h 989"/>
                  <a:gd name="T54" fmla="*/ 4942501 w 4497"/>
                  <a:gd name="T55" fmla="*/ 625763 h 989"/>
                  <a:gd name="T56" fmla="*/ 5016619 w 4497"/>
                  <a:gd name="T57" fmla="*/ 584568 h 989"/>
                  <a:gd name="T58" fmla="*/ 5082935 w 4497"/>
                  <a:gd name="T59" fmla="*/ 543374 h 989"/>
                  <a:gd name="T60" fmla="*/ 5143400 w 4497"/>
                  <a:gd name="T61" fmla="*/ 521796 h 989"/>
                  <a:gd name="T62" fmla="*/ 5213617 w 4497"/>
                  <a:gd name="T63" fmla="*/ 480602 h 989"/>
                  <a:gd name="T64" fmla="*/ 5287735 w 4497"/>
                  <a:gd name="T65" fmla="*/ 441369 h 989"/>
                  <a:gd name="T66" fmla="*/ 5350150 w 4497"/>
                  <a:gd name="T67" fmla="*/ 419791 h 989"/>
                  <a:gd name="T68" fmla="*/ 5469129 w 4497"/>
                  <a:gd name="T69" fmla="*/ 358980 h 989"/>
                  <a:gd name="T70" fmla="*/ 5644672 w 4497"/>
                  <a:gd name="T71" fmla="*/ 278553 h 989"/>
                  <a:gd name="T72" fmla="*/ 5781205 w 4497"/>
                  <a:gd name="T73" fmla="*/ 219704 h 989"/>
                  <a:gd name="T74" fmla="*/ 5952847 w 4497"/>
                  <a:gd name="T75" fmla="*/ 164778 h 989"/>
                  <a:gd name="T76" fmla="*/ 6132291 w 4497"/>
                  <a:gd name="T77" fmla="*/ 115737 h 989"/>
                  <a:gd name="T78" fmla="*/ 6290279 w 4497"/>
                  <a:gd name="T79" fmla="*/ 80427 h 989"/>
                  <a:gd name="T80" fmla="*/ 6475574 w 4497"/>
                  <a:gd name="T81" fmla="*/ 45118 h 989"/>
                  <a:gd name="T82" fmla="*/ 6647216 w 4497"/>
                  <a:gd name="T83" fmla="*/ 17655 h 989"/>
                  <a:gd name="T84" fmla="*/ 6852015 w 4497"/>
                  <a:gd name="T85" fmla="*/ 1962 h 989"/>
                  <a:gd name="T86" fmla="*/ 7084122 w 4497"/>
                  <a:gd name="T87" fmla="*/ 1962 h 989"/>
                  <a:gd name="T88" fmla="*/ 7331832 w 4497"/>
                  <a:gd name="T89" fmla="*/ 9808 h 989"/>
                  <a:gd name="T90" fmla="*/ 7632205 w 4497"/>
                  <a:gd name="T91" fmla="*/ 43156 h 989"/>
                  <a:gd name="T92" fmla="*/ 7957934 w 4497"/>
                  <a:gd name="T93" fmla="*/ 80427 h 989"/>
                  <a:gd name="T94" fmla="*/ 8390940 w 4497"/>
                  <a:gd name="T95" fmla="*/ 162816 h 989"/>
                  <a:gd name="T96" fmla="*/ 8767381 w 4497"/>
                  <a:gd name="T97" fmla="*/ 276591 h 9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97"/>
                  <a:gd name="T148" fmla="*/ 0 h 989"/>
                  <a:gd name="T149" fmla="*/ 4497 w 4497"/>
                  <a:gd name="T150" fmla="*/ 989 h 9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97" h="989">
                    <a:moveTo>
                      <a:pt x="0" y="984"/>
                    </a:moveTo>
                    <a:lnTo>
                      <a:pt x="116" y="937"/>
                    </a:lnTo>
                    <a:lnTo>
                      <a:pt x="216" y="961"/>
                    </a:lnTo>
                    <a:lnTo>
                      <a:pt x="345" y="916"/>
                    </a:lnTo>
                    <a:lnTo>
                      <a:pt x="436" y="948"/>
                    </a:lnTo>
                    <a:lnTo>
                      <a:pt x="546" y="918"/>
                    </a:lnTo>
                    <a:lnTo>
                      <a:pt x="626" y="958"/>
                    </a:lnTo>
                    <a:lnTo>
                      <a:pt x="745" y="967"/>
                    </a:lnTo>
                    <a:lnTo>
                      <a:pt x="851" y="942"/>
                    </a:lnTo>
                    <a:lnTo>
                      <a:pt x="998" y="912"/>
                    </a:lnTo>
                    <a:lnTo>
                      <a:pt x="1220" y="903"/>
                    </a:lnTo>
                    <a:lnTo>
                      <a:pt x="1278" y="888"/>
                    </a:lnTo>
                    <a:lnTo>
                      <a:pt x="1336" y="876"/>
                    </a:lnTo>
                    <a:lnTo>
                      <a:pt x="1381" y="867"/>
                    </a:lnTo>
                    <a:lnTo>
                      <a:pt x="1431" y="855"/>
                    </a:lnTo>
                    <a:lnTo>
                      <a:pt x="1470" y="846"/>
                    </a:lnTo>
                    <a:lnTo>
                      <a:pt x="1511" y="836"/>
                    </a:lnTo>
                    <a:lnTo>
                      <a:pt x="1549" y="824"/>
                    </a:lnTo>
                    <a:lnTo>
                      <a:pt x="1578" y="817"/>
                    </a:lnTo>
                    <a:lnTo>
                      <a:pt x="1604" y="810"/>
                    </a:lnTo>
                    <a:lnTo>
                      <a:pt x="1632" y="800"/>
                    </a:lnTo>
                    <a:lnTo>
                      <a:pt x="1657" y="793"/>
                    </a:lnTo>
                    <a:lnTo>
                      <a:pt x="1675" y="789"/>
                    </a:lnTo>
                    <a:lnTo>
                      <a:pt x="1704" y="779"/>
                    </a:lnTo>
                    <a:lnTo>
                      <a:pt x="1729" y="768"/>
                    </a:lnTo>
                    <a:lnTo>
                      <a:pt x="1751" y="760"/>
                    </a:lnTo>
                    <a:lnTo>
                      <a:pt x="1773" y="751"/>
                    </a:lnTo>
                    <a:lnTo>
                      <a:pt x="1794" y="736"/>
                    </a:lnTo>
                    <a:lnTo>
                      <a:pt x="1823" y="718"/>
                    </a:lnTo>
                    <a:lnTo>
                      <a:pt x="1850" y="710"/>
                    </a:lnTo>
                    <a:lnTo>
                      <a:pt x="1869" y="697"/>
                    </a:lnTo>
                    <a:lnTo>
                      <a:pt x="1894" y="682"/>
                    </a:lnTo>
                    <a:lnTo>
                      <a:pt x="1930" y="665"/>
                    </a:lnTo>
                    <a:lnTo>
                      <a:pt x="1957" y="650"/>
                    </a:lnTo>
                    <a:lnTo>
                      <a:pt x="1983" y="637"/>
                    </a:lnTo>
                    <a:lnTo>
                      <a:pt x="2005" y="621"/>
                    </a:lnTo>
                    <a:lnTo>
                      <a:pt x="2036" y="606"/>
                    </a:lnTo>
                    <a:lnTo>
                      <a:pt x="2067" y="586"/>
                    </a:lnTo>
                    <a:lnTo>
                      <a:pt x="2113" y="563"/>
                    </a:lnTo>
                    <a:lnTo>
                      <a:pt x="2135" y="551"/>
                    </a:lnTo>
                    <a:lnTo>
                      <a:pt x="2168" y="528"/>
                    </a:lnTo>
                    <a:lnTo>
                      <a:pt x="2191" y="516"/>
                    </a:lnTo>
                    <a:lnTo>
                      <a:pt x="2216" y="499"/>
                    </a:lnTo>
                    <a:lnTo>
                      <a:pt x="2243" y="482"/>
                    </a:lnTo>
                    <a:lnTo>
                      <a:pt x="2266" y="470"/>
                    </a:lnTo>
                    <a:lnTo>
                      <a:pt x="2291" y="453"/>
                    </a:lnTo>
                    <a:lnTo>
                      <a:pt x="2318" y="439"/>
                    </a:lnTo>
                    <a:lnTo>
                      <a:pt x="2341" y="419"/>
                    </a:lnTo>
                    <a:lnTo>
                      <a:pt x="2359" y="410"/>
                    </a:lnTo>
                    <a:lnTo>
                      <a:pt x="2384" y="400"/>
                    </a:lnTo>
                    <a:lnTo>
                      <a:pt x="2408" y="384"/>
                    </a:lnTo>
                    <a:lnTo>
                      <a:pt x="2436" y="365"/>
                    </a:lnTo>
                    <a:lnTo>
                      <a:pt x="2465" y="346"/>
                    </a:lnTo>
                    <a:lnTo>
                      <a:pt x="2490" y="327"/>
                    </a:lnTo>
                    <a:lnTo>
                      <a:pt x="2515" y="313"/>
                    </a:lnTo>
                    <a:lnTo>
                      <a:pt x="2534" y="303"/>
                    </a:lnTo>
                    <a:lnTo>
                      <a:pt x="2555" y="293"/>
                    </a:lnTo>
                    <a:lnTo>
                      <a:pt x="2572" y="283"/>
                    </a:lnTo>
                    <a:lnTo>
                      <a:pt x="2591" y="270"/>
                    </a:lnTo>
                    <a:lnTo>
                      <a:pt x="2606" y="263"/>
                    </a:lnTo>
                    <a:lnTo>
                      <a:pt x="2622" y="261"/>
                    </a:lnTo>
                    <a:lnTo>
                      <a:pt x="2637" y="252"/>
                    </a:lnTo>
                    <a:lnTo>
                      <a:pt x="2650" y="242"/>
                    </a:lnTo>
                    <a:lnTo>
                      <a:pt x="2673" y="233"/>
                    </a:lnTo>
                    <a:lnTo>
                      <a:pt x="2689" y="224"/>
                    </a:lnTo>
                    <a:lnTo>
                      <a:pt x="2711" y="214"/>
                    </a:lnTo>
                    <a:lnTo>
                      <a:pt x="2729" y="207"/>
                    </a:lnTo>
                    <a:lnTo>
                      <a:pt x="2743" y="203"/>
                    </a:lnTo>
                    <a:lnTo>
                      <a:pt x="2768" y="190"/>
                    </a:lnTo>
                    <a:lnTo>
                      <a:pt x="2804" y="174"/>
                    </a:lnTo>
                    <a:lnTo>
                      <a:pt x="2856" y="156"/>
                    </a:lnTo>
                    <a:lnTo>
                      <a:pt x="2894" y="135"/>
                    </a:lnTo>
                    <a:lnTo>
                      <a:pt x="2925" y="122"/>
                    </a:lnTo>
                    <a:lnTo>
                      <a:pt x="2964" y="106"/>
                    </a:lnTo>
                    <a:lnTo>
                      <a:pt x="3010" y="90"/>
                    </a:lnTo>
                    <a:lnTo>
                      <a:pt x="3052" y="80"/>
                    </a:lnTo>
                    <a:lnTo>
                      <a:pt x="3095" y="69"/>
                    </a:lnTo>
                    <a:lnTo>
                      <a:pt x="3144" y="56"/>
                    </a:lnTo>
                    <a:lnTo>
                      <a:pt x="3184" y="48"/>
                    </a:lnTo>
                    <a:lnTo>
                      <a:pt x="3225" y="39"/>
                    </a:lnTo>
                    <a:lnTo>
                      <a:pt x="3266" y="33"/>
                    </a:lnTo>
                    <a:lnTo>
                      <a:pt x="3320" y="22"/>
                    </a:lnTo>
                    <a:lnTo>
                      <a:pt x="3372" y="14"/>
                    </a:lnTo>
                    <a:lnTo>
                      <a:pt x="3408" y="9"/>
                    </a:lnTo>
                    <a:lnTo>
                      <a:pt x="3446" y="5"/>
                    </a:lnTo>
                    <a:lnTo>
                      <a:pt x="3513" y="1"/>
                    </a:lnTo>
                    <a:lnTo>
                      <a:pt x="3565" y="0"/>
                    </a:lnTo>
                    <a:lnTo>
                      <a:pt x="3632" y="1"/>
                    </a:lnTo>
                    <a:lnTo>
                      <a:pt x="3681" y="1"/>
                    </a:lnTo>
                    <a:lnTo>
                      <a:pt x="3759" y="5"/>
                    </a:lnTo>
                    <a:lnTo>
                      <a:pt x="3828" y="9"/>
                    </a:lnTo>
                    <a:lnTo>
                      <a:pt x="3913" y="21"/>
                    </a:lnTo>
                    <a:lnTo>
                      <a:pt x="3987" y="26"/>
                    </a:lnTo>
                    <a:lnTo>
                      <a:pt x="4080" y="39"/>
                    </a:lnTo>
                    <a:lnTo>
                      <a:pt x="4191" y="58"/>
                    </a:lnTo>
                    <a:lnTo>
                      <a:pt x="4302" y="79"/>
                    </a:lnTo>
                    <a:lnTo>
                      <a:pt x="4395" y="105"/>
                    </a:lnTo>
                    <a:lnTo>
                      <a:pt x="4495" y="134"/>
                    </a:lnTo>
                    <a:lnTo>
                      <a:pt x="4496" y="988"/>
                    </a:lnTo>
                  </a:path>
                </a:pathLst>
              </a:custGeom>
              <a:solidFill>
                <a:schemeClr val="accent1">
                  <a:lumMod val="20000"/>
                  <a:lumOff val="80000"/>
                  <a:alpha val="74000"/>
                </a:schemeClr>
              </a:solidFill>
              <a:ln w="9525" cap="rnd">
                <a:noFill/>
                <a:round/>
                <a:headEnd type="none" w="sm" len="sm"/>
                <a:tailEnd type="none" w="sm" len="sm"/>
              </a:ln>
            </p:spPr>
            <p:txBody>
              <a:bodyPr>
                <a:prstTxWarp prst="textNoShape">
                  <a:avLst/>
                </a:prstTxWarp>
              </a:bodyPr>
              <a:lstStyle/>
              <a:p>
                <a:pPr defTabSz="913799" fontAlgn="auto">
                  <a:spcBef>
                    <a:spcPts val="0"/>
                  </a:spcBef>
                  <a:spcAft>
                    <a:spcPts val="0"/>
                  </a:spcAft>
                  <a:defRPr/>
                </a:pPr>
                <a:endParaRPr lang="en-US" sz="900" kern="0">
                  <a:solidFill>
                    <a:sysClr val="windowText" lastClr="000000"/>
                  </a:solidFill>
                  <a:cs typeface="Myriad Pro"/>
                </a:endParaRPr>
              </a:p>
            </p:txBody>
          </p:sp>
          <p:grpSp>
            <p:nvGrpSpPr>
              <p:cNvPr id="57" name="Group 15">
                <a:extLst>
                  <a:ext uri="{FF2B5EF4-FFF2-40B4-BE49-F238E27FC236}">
                    <a16:creationId xmlns:a16="http://schemas.microsoft.com/office/drawing/2014/main" id="{7BCFFA6D-727A-3546-864B-5EB3F4766877}"/>
                  </a:ext>
                </a:extLst>
              </p:cNvPr>
              <p:cNvGrpSpPr/>
              <p:nvPr/>
            </p:nvGrpSpPr>
            <p:grpSpPr>
              <a:xfrm>
                <a:off x="5257800" y="3553751"/>
                <a:ext cx="6806761" cy="4155152"/>
                <a:chOff x="5257800" y="3553751"/>
                <a:chExt cx="6806761" cy="4155152"/>
              </a:xfrm>
            </p:grpSpPr>
            <p:cxnSp>
              <p:nvCxnSpPr>
                <p:cNvPr id="60" name="Straight Arrow Connector 59">
                  <a:extLst>
                    <a:ext uri="{FF2B5EF4-FFF2-40B4-BE49-F238E27FC236}">
                      <a16:creationId xmlns:a16="http://schemas.microsoft.com/office/drawing/2014/main" id="{B7B3ACDD-F0CB-6949-BA7D-42F702AE1FB6}"/>
                    </a:ext>
                  </a:extLst>
                </p:cNvPr>
                <p:cNvCxnSpPr>
                  <a:cxnSpLocks/>
                </p:cNvCxnSpPr>
                <p:nvPr/>
              </p:nvCxnSpPr>
              <p:spPr bwMode="auto">
                <a:xfrm>
                  <a:off x="5257800" y="7696201"/>
                  <a:ext cx="6806761" cy="0"/>
                </a:xfrm>
                <a:prstGeom prst="straightConnector1">
                  <a:avLst/>
                </a:prstGeom>
                <a:solidFill>
                  <a:srgbClr val="B3C3D5"/>
                </a:solidFill>
                <a:ln w="57150" cap="flat" cmpd="sng" algn="ctr">
                  <a:solidFill>
                    <a:srgbClr val="000000">
                      <a:lumMod val="65000"/>
                      <a:lumOff val="35000"/>
                    </a:srgbClr>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5D50FE50-955B-A747-8176-BA003DD0808F}"/>
                    </a:ext>
                  </a:extLst>
                </p:cNvPr>
                <p:cNvCxnSpPr>
                  <a:cxnSpLocks/>
                </p:cNvCxnSpPr>
                <p:nvPr/>
              </p:nvCxnSpPr>
              <p:spPr bwMode="auto">
                <a:xfrm flipV="1">
                  <a:off x="5268914" y="3553751"/>
                  <a:ext cx="0" cy="4155152"/>
                </a:xfrm>
                <a:prstGeom prst="straightConnector1">
                  <a:avLst/>
                </a:prstGeom>
                <a:solidFill>
                  <a:srgbClr val="B3C3D5"/>
                </a:solidFill>
                <a:ln w="57150" cap="flat" cmpd="sng" algn="ctr">
                  <a:solidFill>
                    <a:srgbClr val="000000">
                      <a:lumMod val="65000"/>
                      <a:lumOff val="35000"/>
                    </a:srgbClr>
                  </a:solidFill>
                  <a:prstDash val="solid"/>
                  <a:round/>
                  <a:headEnd type="none" w="med" len="med"/>
                  <a:tailEnd type="triangle"/>
                </a:ln>
                <a:effectLst/>
              </p:spPr>
            </p:cxnSp>
          </p:grpSp>
          <p:sp>
            <p:nvSpPr>
              <p:cNvPr id="58" name="Freeform 6">
                <a:extLst>
                  <a:ext uri="{FF2B5EF4-FFF2-40B4-BE49-F238E27FC236}">
                    <a16:creationId xmlns:a16="http://schemas.microsoft.com/office/drawing/2014/main" id="{86505CCB-7C31-8146-9E49-739D8BEE39EE}"/>
                  </a:ext>
                </a:extLst>
              </p:cNvPr>
              <p:cNvSpPr>
                <a:spLocks/>
              </p:cNvSpPr>
              <p:nvPr/>
            </p:nvSpPr>
            <p:spPr bwMode="auto">
              <a:xfrm>
                <a:off x="5236012" y="4794508"/>
                <a:ext cx="4655583" cy="2888995"/>
              </a:xfrm>
              <a:custGeom>
                <a:avLst/>
                <a:gdLst>
                  <a:gd name="T0" fmla="*/ 226255 w 4497"/>
                  <a:gd name="T1" fmla="*/ 1936138 h 989"/>
                  <a:gd name="T2" fmla="*/ 672914 w 4497"/>
                  <a:gd name="T3" fmla="*/ 1892982 h 989"/>
                  <a:gd name="T4" fmla="*/ 1064959 w 4497"/>
                  <a:gd name="T5" fmla="*/ 1896905 h 989"/>
                  <a:gd name="T6" fmla="*/ 1453103 w 4497"/>
                  <a:gd name="T7" fmla="*/ 1998910 h 989"/>
                  <a:gd name="T8" fmla="*/ 1946573 w 4497"/>
                  <a:gd name="T9" fmla="*/ 1885135 h 989"/>
                  <a:gd name="T10" fmla="*/ 2492706 w 4497"/>
                  <a:gd name="T11" fmla="*/ 1836094 h 989"/>
                  <a:gd name="T12" fmla="*/ 2693605 w 4497"/>
                  <a:gd name="T13" fmla="*/ 1790976 h 989"/>
                  <a:gd name="T14" fmla="*/ 2867197 w 4497"/>
                  <a:gd name="T15" fmla="*/ 1747820 h 989"/>
                  <a:gd name="T16" fmla="*/ 3021284 w 4497"/>
                  <a:gd name="T17" fmla="*/ 1702703 h 989"/>
                  <a:gd name="T18" fmla="*/ 3128560 w 4497"/>
                  <a:gd name="T19" fmla="*/ 1673278 h 989"/>
                  <a:gd name="T20" fmla="*/ 3231936 w 4497"/>
                  <a:gd name="T21" fmla="*/ 1637969 h 989"/>
                  <a:gd name="T22" fmla="*/ 3323608 w 4497"/>
                  <a:gd name="T23" fmla="*/ 1610506 h 989"/>
                  <a:gd name="T24" fmla="*/ 3415280 w 4497"/>
                  <a:gd name="T25" fmla="*/ 1571273 h 989"/>
                  <a:gd name="T26" fmla="*/ 3499151 w 4497"/>
                  <a:gd name="T27" fmla="*/ 1520270 h 989"/>
                  <a:gd name="T28" fmla="*/ 3608377 w 4497"/>
                  <a:gd name="T29" fmla="*/ 1467306 h 989"/>
                  <a:gd name="T30" fmla="*/ 3694198 w 4497"/>
                  <a:gd name="T31" fmla="*/ 1410418 h 989"/>
                  <a:gd name="T32" fmla="*/ 3817078 w 4497"/>
                  <a:gd name="T33" fmla="*/ 1343723 h 989"/>
                  <a:gd name="T34" fmla="*/ 3910701 w 4497"/>
                  <a:gd name="T35" fmla="*/ 1282912 h 989"/>
                  <a:gd name="T36" fmla="*/ 4031630 w 4497"/>
                  <a:gd name="T37" fmla="*/ 1210331 h 989"/>
                  <a:gd name="T38" fmla="*/ 4164262 w 4497"/>
                  <a:gd name="T39" fmla="*/ 1139712 h 989"/>
                  <a:gd name="T40" fmla="*/ 4273489 w 4497"/>
                  <a:gd name="T41" fmla="*/ 1067132 h 989"/>
                  <a:gd name="T42" fmla="*/ 4374913 w 4497"/>
                  <a:gd name="T43" fmla="*/ 996513 h 989"/>
                  <a:gd name="T44" fmla="*/ 4468536 w 4497"/>
                  <a:gd name="T45" fmla="*/ 935702 h 989"/>
                  <a:gd name="T46" fmla="*/ 4566060 w 4497"/>
                  <a:gd name="T47" fmla="*/ 865083 h 989"/>
                  <a:gd name="T48" fmla="*/ 4649930 w 4497"/>
                  <a:gd name="T49" fmla="*/ 825850 h 989"/>
                  <a:gd name="T50" fmla="*/ 4751355 w 4497"/>
                  <a:gd name="T51" fmla="*/ 755231 h 989"/>
                  <a:gd name="T52" fmla="*/ 4856680 w 4497"/>
                  <a:gd name="T53" fmla="*/ 676765 h 989"/>
                  <a:gd name="T54" fmla="*/ 4942501 w 4497"/>
                  <a:gd name="T55" fmla="*/ 625763 h 989"/>
                  <a:gd name="T56" fmla="*/ 5016619 w 4497"/>
                  <a:gd name="T57" fmla="*/ 584568 h 989"/>
                  <a:gd name="T58" fmla="*/ 5082935 w 4497"/>
                  <a:gd name="T59" fmla="*/ 543374 h 989"/>
                  <a:gd name="T60" fmla="*/ 5143400 w 4497"/>
                  <a:gd name="T61" fmla="*/ 521796 h 989"/>
                  <a:gd name="T62" fmla="*/ 5213617 w 4497"/>
                  <a:gd name="T63" fmla="*/ 480602 h 989"/>
                  <a:gd name="T64" fmla="*/ 5287735 w 4497"/>
                  <a:gd name="T65" fmla="*/ 441369 h 989"/>
                  <a:gd name="T66" fmla="*/ 5350150 w 4497"/>
                  <a:gd name="T67" fmla="*/ 419791 h 989"/>
                  <a:gd name="T68" fmla="*/ 5469129 w 4497"/>
                  <a:gd name="T69" fmla="*/ 358980 h 989"/>
                  <a:gd name="T70" fmla="*/ 5644672 w 4497"/>
                  <a:gd name="T71" fmla="*/ 278553 h 989"/>
                  <a:gd name="T72" fmla="*/ 5781205 w 4497"/>
                  <a:gd name="T73" fmla="*/ 219704 h 989"/>
                  <a:gd name="T74" fmla="*/ 5952847 w 4497"/>
                  <a:gd name="T75" fmla="*/ 164778 h 989"/>
                  <a:gd name="T76" fmla="*/ 6132291 w 4497"/>
                  <a:gd name="T77" fmla="*/ 115737 h 989"/>
                  <a:gd name="T78" fmla="*/ 6290279 w 4497"/>
                  <a:gd name="T79" fmla="*/ 80427 h 989"/>
                  <a:gd name="T80" fmla="*/ 6475574 w 4497"/>
                  <a:gd name="T81" fmla="*/ 45118 h 989"/>
                  <a:gd name="T82" fmla="*/ 6647216 w 4497"/>
                  <a:gd name="T83" fmla="*/ 17655 h 989"/>
                  <a:gd name="T84" fmla="*/ 6852015 w 4497"/>
                  <a:gd name="T85" fmla="*/ 1962 h 989"/>
                  <a:gd name="T86" fmla="*/ 7084122 w 4497"/>
                  <a:gd name="T87" fmla="*/ 1962 h 989"/>
                  <a:gd name="T88" fmla="*/ 7331832 w 4497"/>
                  <a:gd name="T89" fmla="*/ 9808 h 989"/>
                  <a:gd name="T90" fmla="*/ 7632205 w 4497"/>
                  <a:gd name="T91" fmla="*/ 43156 h 989"/>
                  <a:gd name="T92" fmla="*/ 7957934 w 4497"/>
                  <a:gd name="T93" fmla="*/ 80427 h 989"/>
                  <a:gd name="T94" fmla="*/ 8390940 w 4497"/>
                  <a:gd name="T95" fmla="*/ 162816 h 989"/>
                  <a:gd name="T96" fmla="*/ 8767381 w 4497"/>
                  <a:gd name="T97" fmla="*/ 276591 h 9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97"/>
                  <a:gd name="T148" fmla="*/ 0 h 989"/>
                  <a:gd name="T149" fmla="*/ 4497 w 4497"/>
                  <a:gd name="T150" fmla="*/ 989 h 9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97" h="989">
                    <a:moveTo>
                      <a:pt x="0" y="984"/>
                    </a:moveTo>
                    <a:lnTo>
                      <a:pt x="116" y="937"/>
                    </a:lnTo>
                    <a:lnTo>
                      <a:pt x="216" y="961"/>
                    </a:lnTo>
                    <a:lnTo>
                      <a:pt x="345" y="916"/>
                    </a:lnTo>
                    <a:lnTo>
                      <a:pt x="436" y="948"/>
                    </a:lnTo>
                    <a:lnTo>
                      <a:pt x="546" y="918"/>
                    </a:lnTo>
                    <a:lnTo>
                      <a:pt x="626" y="958"/>
                    </a:lnTo>
                    <a:lnTo>
                      <a:pt x="745" y="967"/>
                    </a:lnTo>
                    <a:lnTo>
                      <a:pt x="851" y="942"/>
                    </a:lnTo>
                    <a:lnTo>
                      <a:pt x="998" y="912"/>
                    </a:lnTo>
                    <a:lnTo>
                      <a:pt x="1220" y="903"/>
                    </a:lnTo>
                    <a:lnTo>
                      <a:pt x="1278" y="888"/>
                    </a:lnTo>
                    <a:lnTo>
                      <a:pt x="1336" y="876"/>
                    </a:lnTo>
                    <a:lnTo>
                      <a:pt x="1381" y="867"/>
                    </a:lnTo>
                    <a:lnTo>
                      <a:pt x="1431" y="855"/>
                    </a:lnTo>
                    <a:lnTo>
                      <a:pt x="1470" y="846"/>
                    </a:lnTo>
                    <a:lnTo>
                      <a:pt x="1511" y="836"/>
                    </a:lnTo>
                    <a:lnTo>
                      <a:pt x="1549" y="824"/>
                    </a:lnTo>
                    <a:lnTo>
                      <a:pt x="1578" y="817"/>
                    </a:lnTo>
                    <a:lnTo>
                      <a:pt x="1604" y="810"/>
                    </a:lnTo>
                    <a:lnTo>
                      <a:pt x="1632" y="800"/>
                    </a:lnTo>
                    <a:lnTo>
                      <a:pt x="1657" y="793"/>
                    </a:lnTo>
                    <a:lnTo>
                      <a:pt x="1675" y="789"/>
                    </a:lnTo>
                    <a:lnTo>
                      <a:pt x="1704" y="779"/>
                    </a:lnTo>
                    <a:lnTo>
                      <a:pt x="1729" y="768"/>
                    </a:lnTo>
                    <a:lnTo>
                      <a:pt x="1751" y="760"/>
                    </a:lnTo>
                    <a:lnTo>
                      <a:pt x="1773" y="751"/>
                    </a:lnTo>
                    <a:lnTo>
                      <a:pt x="1794" y="736"/>
                    </a:lnTo>
                    <a:lnTo>
                      <a:pt x="1823" y="718"/>
                    </a:lnTo>
                    <a:lnTo>
                      <a:pt x="1850" y="710"/>
                    </a:lnTo>
                    <a:lnTo>
                      <a:pt x="1869" y="697"/>
                    </a:lnTo>
                    <a:lnTo>
                      <a:pt x="1894" y="682"/>
                    </a:lnTo>
                    <a:lnTo>
                      <a:pt x="1930" y="665"/>
                    </a:lnTo>
                    <a:lnTo>
                      <a:pt x="1957" y="650"/>
                    </a:lnTo>
                    <a:lnTo>
                      <a:pt x="1983" y="637"/>
                    </a:lnTo>
                    <a:lnTo>
                      <a:pt x="2005" y="621"/>
                    </a:lnTo>
                    <a:lnTo>
                      <a:pt x="2036" y="606"/>
                    </a:lnTo>
                    <a:lnTo>
                      <a:pt x="2067" y="586"/>
                    </a:lnTo>
                    <a:lnTo>
                      <a:pt x="2113" y="563"/>
                    </a:lnTo>
                    <a:lnTo>
                      <a:pt x="2135" y="551"/>
                    </a:lnTo>
                    <a:lnTo>
                      <a:pt x="2168" y="528"/>
                    </a:lnTo>
                    <a:lnTo>
                      <a:pt x="2191" y="516"/>
                    </a:lnTo>
                    <a:lnTo>
                      <a:pt x="2216" y="499"/>
                    </a:lnTo>
                    <a:lnTo>
                      <a:pt x="2243" y="482"/>
                    </a:lnTo>
                    <a:lnTo>
                      <a:pt x="2266" y="470"/>
                    </a:lnTo>
                    <a:lnTo>
                      <a:pt x="2291" y="453"/>
                    </a:lnTo>
                    <a:lnTo>
                      <a:pt x="2318" y="439"/>
                    </a:lnTo>
                    <a:lnTo>
                      <a:pt x="2341" y="419"/>
                    </a:lnTo>
                    <a:lnTo>
                      <a:pt x="2359" y="410"/>
                    </a:lnTo>
                    <a:lnTo>
                      <a:pt x="2384" y="400"/>
                    </a:lnTo>
                    <a:lnTo>
                      <a:pt x="2408" y="384"/>
                    </a:lnTo>
                    <a:lnTo>
                      <a:pt x="2436" y="365"/>
                    </a:lnTo>
                    <a:lnTo>
                      <a:pt x="2465" y="346"/>
                    </a:lnTo>
                    <a:lnTo>
                      <a:pt x="2490" y="327"/>
                    </a:lnTo>
                    <a:lnTo>
                      <a:pt x="2515" y="313"/>
                    </a:lnTo>
                    <a:lnTo>
                      <a:pt x="2534" y="303"/>
                    </a:lnTo>
                    <a:lnTo>
                      <a:pt x="2555" y="293"/>
                    </a:lnTo>
                    <a:lnTo>
                      <a:pt x="2572" y="283"/>
                    </a:lnTo>
                    <a:lnTo>
                      <a:pt x="2591" y="270"/>
                    </a:lnTo>
                    <a:lnTo>
                      <a:pt x="2606" y="263"/>
                    </a:lnTo>
                    <a:lnTo>
                      <a:pt x="2622" y="261"/>
                    </a:lnTo>
                    <a:lnTo>
                      <a:pt x="2637" y="252"/>
                    </a:lnTo>
                    <a:lnTo>
                      <a:pt x="2650" y="242"/>
                    </a:lnTo>
                    <a:lnTo>
                      <a:pt x="2673" y="233"/>
                    </a:lnTo>
                    <a:lnTo>
                      <a:pt x="2689" y="224"/>
                    </a:lnTo>
                    <a:lnTo>
                      <a:pt x="2711" y="214"/>
                    </a:lnTo>
                    <a:lnTo>
                      <a:pt x="2729" y="207"/>
                    </a:lnTo>
                    <a:lnTo>
                      <a:pt x="2743" y="203"/>
                    </a:lnTo>
                    <a:lnTo>
                      <a:pt x="2768" y="190"/>
                    </a:lnTo>
                    <a:lnTo>
                      <a:pt x="2804" y="174"/>
                    </a:lnTo>
                    <a:lnTo>
                      <a:pt x="2856" y="156"/>
                    </a:lnTo>
                    <a:lnTo>
                      <a:pt x="2894" y="135"/>
                    </a:lnTo>
                    <a:lnTo>
                      <a:pt x="2925" y="122"/>
                    </a:lnTo>
                    <a:lnTo>
                      <a:pt x="2964" y="106"/>
                    </a:lnTo>
                    <a:lnTo>
                      <a:pt x="3010" y="90"/>
                    </a:lnTo>
                    <a:lnTo>
                      <a:pt x="3052" y="80"/>
                    </a:lnTo>
                    <a:lnTo>
                      <a:pt x="3095" y="69"/>
                    </a:lnTo>
                    <a:lnTo>
                      <a:pt x="3144" y="56"/>
                    </a:lnTo>
                    <a:lnTo>
                      <a:pt x="3184" y="48"/>
                    </a:lnTo>
                    <a:lnTo>
                      <a:pt x="3225" y="39"/>
                    </a:lnTo>
                    <a:lnTo>
                      <a:pt x="3266" y="33"/>
                    </a:lnTo>
                    <a:lnTo>
                      <a:pt x="3320" y="22"/>
                    </a:lnTo>
                    <a:lnTo>
                      <a:pt x="3372" y="14"/>
                    </a:lnTo>
                    <a:lnTo>
                      <a:pt x="3408" y="9"/>
                    </a:lnTo>
                    <a:lnTo>
                      <a:pt x="3446" y="5"/>
                    </a:lnTo>
                    <a:lnTo>
                      <a:pt x="3513" y="1"/>
                    </a:lnTo>
                    <a:lnTo>
                      <a:pt x="3565" y="0"/>
                    </a:lnTo>
                    <a:lnTo>
                      <a:pt x="3632" y="1"/>
                    </a:lnTo>
                    <a:lnTo>
                      <a:pt x="3681" y="1"/>
                    </a:lnTo>
                    <a:lnTo>
                      <a:pt x="3759" y="5"/>
                    </a:lnTo>
                    <a:lnTo>
                      <a:pt x="3828" y="9"/>
                    </a:lnTo>
                    <a:lnTo>
                      <a:pt x="3913" y="21"/>
                    </a:lnTo>
                    <a:lnTo>
                      <a:pt x="3987" y="26"/>
                    </a:lnTo>
                    <a:lnTo>
                      <a:pt x="4080" y="39"/>
                    </a:lnTo>
                    <a:lnTo>
                      <a:pt x="4191" y="58"/>
                    </a:lnTo>
                    <a:lnTo>
                      <a:pt x="4302" y="79"/>
                    </a:lnTo>
                    <a:lnTo>
                      <a:pt x="4395" y="105"/>
                    </a:lnTo>
                    <a:lnTo>
                      <a:pt x="4495" y="134"/>
                    </a:lnTo>
                    <a:lnTo>
                      <a:pt x="4496" y="988"/>
                    </a:lnTo>
                  </a:path>
                </a:pathLst>
              </a:custGeom>
              <a:solidFill>
                <a:schemeClr val="accent1">
                  <a:alpha val="96000"/>
                </a:schemeClr>
              </a:solidFill>
              <a:ln w="9525" cap="rnd">
                <a:noFill/>
                <a:round/>
                <a:headEnd type="none" w="sm" len="sm"/>
                <a:tailEnd type="none" w="sm" len="sm"/>
              </a:ln>
            </p:spPr>
            <p:txBody>
              <a:bodyPr>
                <a:prstTxWarp prst="textNoShape">
                  <a:avLst/>
                </a:prstTxWarp>
              </a:bodyPr>
              <a:lstStyle/>
              <a:p>
                <a:pPr defTabSz="913799" fontAlgn="auto">
                  <a:spcBef>
                    <a:spcPts val="0"/>
                  </a:spcBef>
                  <a:spcAft>
                    <a:spcPts val="0"/>
                  </a:spcAft>
                  <a:defRPr/>
                </a:pPr>
                <a:endParaRPr lang="en-US" sz="900" kern="0">
                  <a:solidFill>
                    <a:sysClr val="windowText" lastClr="000000"/>
                  </a:solidFill>
                  <a:cs typeface="Myriad Pro"/>
                </a:endParaRPr>
              </a:p>
            </p:txBody>
          </p:sp>
          <p:sp>
            <p:nvSpPr>
              <p:cNvPr id="59" name="Freeform 6">
                <a:extLst>
                  <a:ext uri="{FF2B5EF4-FFF2-40B4-BE49-F238E27FC236}">
                    <a16:creationId xmlns:a16="http://schemas.microsoft.com/office/drawing/2014/main" id="{1687C839-6243-CC41-A4C5-AB8A151B2AFA}"/>
                  </a:ext>
                </a:extLst>
              </p:cNvPr>
              <p:cNvSpPr>
                <a:spLocks/>
              </p:cNvSpPr>
              <p:nvPr/>
            </p:nvSpPr>
            <p:spPr bwMode="auto">
              <a:xfrm>
                <a:off x="7061731" y="3757716"/>
                <a:ext cx="4801570" cy="3942037"/>
              </a:xfrm>
              <a:custGeom>
                <a:avLst/>
                <a:gdLst>
                  <a:gd name="T0" fmla="*/ 226255 w 4497"/>
                  <a:gd name="T1" fmla="*/ 1936138 h 989"/>
                  <a:gd name="T2" fmla="*/ 672914 w 4497"/>
                  <a:gd name="T3" fmla="*/ 1892982 h 989"/>
                  <a:gd name="T4" fmla="*/ 1064959 w 4497"/>
                  <a:gd name="T5" fmla="*/ 1896905 h 989"/>
                  <a:gd name="T6" fmla="*/ 1453103 w 4497"/>
                  <a:gd name="T7" fmla="*/ 1998910 h 989"/>
                  <a:gd name="T8" fmla="*/ 1946573 w 4497"/>
                  <a:gd name="T9" fmla="*/ 1885135 h 989"/>
                  <a:gd name="T10" fmla="*/ 2492706 w 4497"/>
                  <a:gd name="T11" fmla="*/ 1836094 h 989"/>
                  <a:gd name="T12" fmla="*/ 2693605 w 4497"/>
                  <a:gd name="T13" fmla="*/ 1790976 h 989"/>
                  <a:gd name="T14" fmla="*/ 2867197 w 4497"/>
                  <a:gd name="T15" fmla="*/ 1747820 h 989"/>
                  <a:gd name="T16" fmla="*/ 3021284 w 4497"/>
                  <a:gd name="T17" fmla="*/ 1702703 h 989"/>
                  <a:gd name="T18" fmla="*/ 3128560 w 4497"/>
                  <a:gd name="T19" fmla="*/ 1673278 h 989"/>
                  <a:gd name="T20" fmla="*/ 3231936 w 4497"/>
                  <a:gd name="T21" fmla="*/ 1637969 h 989"/>
                  <a:gd name="T22" fmla="*/ 3323608 w 4497"/>
                  <a:gd name="T23" fmla="*/ 1610506 h 989"/>
                  <a:gd name="T24" fmla="*/ 3415280 w 4497"/>
                  <a:gd name="T25" fmla="*/ 1571273 h 989"/>
                  <a:gd name="T26" fmla="*/ 3499151 w 4497"/>
                  <a:gd name="T27" fmla="*/ 1520270 h 989"/>
                  <a:gd name="T28" fmla="*/ 3608377 w 4497"/>
                  <a:gd name="T29" fmla="*/ 1467306 h 989"/>
                  <a:gd name="T30" fmla="*/ 3694198 w 4497"/>
                  <a:gd name="T31" fmla="*/ 1410418 h 989"/>
                  <a:gd name="T32" fmla="*/ 3817078 w 4497"/>
                  <a:gd name="T33" fmla="*/ 1343723 h 989"/>
                  <a:gd name="T34" fmla="*/ 3910701 w 4497"/>
                  <a:gd name="T35" fmla="*/ 1282912 h 989"/>
                  <a:gd name="T36" fmla="*/ 4031630 w 4497"/>
                  <a:gd name="T37" fmla="*/ 1210331 h 989"/>
                  <a:gd name="T38" fmla="*/ 4164262 w 4497"/>
                  <a:gd name="T39" fmla="*/ 1139712 h 989"/>
                  <a:gd name="T40" fmla="*/ 4273489 w 4497"/>
                  <a:gd name="T41" fmla="*/ 1067132 h 989"/>
                  <a:gd name="T42" fmla="*/ 4374913 w 4497"/>
                  <a:gd name="T43" fmla="*/ 996513 h 989"/>
                  <a:gd name="T44" fmla="*/ 4468536 w 4497"/>
                  <a:gd name="T45" fmla="*/ 935702 h 989"/>
                  <a:gd name="T46" fmla="*/ 4566060 w 4497"/>
                  <a:gd name="T47" fmla="*/ 865083 h 989"/>
                  <a:gd name="T48" fmla="*/ 4649930 w 4497"/>
                  <a:gd name="T49" fmla="*/ 825850 h 989"/>
                  <a:gd name="T50" fmla="*/ 4751355 w 4497"/>
                  <a:gd name="T51" fmla="*/ 755231 h 989"/>
                  <a:gd name="T52" fmla="*/ 4856680 w 4497"/>
                  <a:gd name="T53" fmla="*/ 676765 h 989"/>
                  <a:gd name="T54" fmla="*/ 4942501 w 4497"/>
                  <a:gd name="T55" fmla="*/ 625763 h 989"/>
                  <a:gd name="T56" fmla="*/ 5016619 w 4497"/>
                  <a:gd name="T57" fmla="*/ 584568 h 989"/>
                  <a:gd name="T58" fmla="*/ 5082935 w 4497"/>
                  <a:gd name="T59" fmla="*/ 543374 h 989"/>
                  <a:gd name="T60" fmla="*/ 5143400 w 4497"/>
                  <a:gd name="T61" fmla="*/ 521796 h 989"/>
                  <a:gd name="T62" fmla="*/ 5213617 w 4497"/>
                  <a:gd name="T63" fmla="*/ 480602 h 989"/>
                  <a:gd name="T64" fmla="*/ 5287735 w 4497"/>
                  <a:gd name="T65" fmla="*/ 441369 h 989"/>
                  <a:gd name="T66" fmla="*/ 5350150 w 4497"/>
                  <a:gd name="T67" fmla="*/ 419791 h 989"/>
                  <a:gd name="T68" fmla="*/ 5469129 w 4497"/>
                  <a:gd name="T69" fmla="*/ 358980 h 989"/>
                  <a:gd name="T70" fmla="*/ 5644672 w 4497"/>
                  <a:gd name="T71" fmla="*/ 278553 h 989"/>
                  <a:gd name="T72" fmla="*/ 5781205 w 4497"/>
                  <a:gd name="T73" fmla="*/ 219704 h 989"/>
                  <a:gd name="T74" fmla="*/ 5952847 w 4497"/>
                  <a:gd name="T75" fmla="*/ 164778 h 989"/>
                  <a:gd name="T76" fmla="*/ 6132291 w 4497"/>
                  <a:gd name="T77" fmla="*/ 115737 h 989"/>
                  <a:gd name="T78" fmla="*/ 6290279 w 4497"/>
                  <a:gd name="T79" fmla="*/ 80427 h 989"/>
                  <a:gd name="T80" fmla="*/ 6475574 w 4497"/>
                  <a:gd name="T81" fmla="*/ 45118 h 989"/>
                  <a:gd name="T82" fmla="*/ 6647216 w 4497"/>
                  <a:gd name="T83" fmla="*/ 17655 h 989"/>
                  <a:gd name="T84" fmla="*/ 6852015 w 4497"/>
                  <a:gd name="T85" fmla="*/ 1962 h 989"/>
                  <a:gd name="T86" fmla="*/ 7084122 w 4497"/>
                  <a:gd name="T87" fmla="*/ 1962 h 989"/>
                  <a:gd name="T88" fmla="*/ 7331832 w 4497"/>
                  <a:gd name="T89" fmla="*/ 9808 h 989"/>
                  <a:gd name="T90" fmla="*/ 7632205 w 4497"/>
                  <a:gd name="T91" fmla="*/ 43156 h 989"/>
                  <a:gd name="T92" fmla="*/ 7957934 w 4497"/>
                  <a:gd name="T93" fmla="*/ 80427 h 989"/>
                  <a:gd name="T94" fmla="*/ 8390940 w 4497"/>
                  <a:gd name="T95" fmla="*/ 162816 h 989"/>
                  <a:gd name="T96" fmla="*/ 8767381 w 4497"/>
                  <a:gd name="T97" fmla="*/ 276591 h 9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97"/>
                  <a:gd name="T148" fmla="*/ 0 h 989"/>
                  <a:gd name="T149" fmla="*/ 4497 w 4497"/>
                  <a:gd name="T150" fmla="*/ 989 h 9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97" h="989">
                    <a:moveTo>
                      <a:pt x="0" y="984"/>
                    </a:moveTo>
                    <a:lnTo>
                      <a:pt x="116" y="937"/>
                    </a:lnTo>
                    <a:lnTo>
                      <a:pt x="216" y="961"/>
                    </a:lnTo>
                    <a:lnTo>
                      <a:pt x="345" y="916"/>
                    </a:lnTo>
                    <a:lnTo>
                      <a:pt x="436" y="948"/>
                    </a:lnTo>
                    <a:lnTo>
                      <a:pt x="546" y="918"/>
                    </a:lnTo>
                    <a:lnTo>
                      <a:pt x="626" y="958"/>
                    </a:lnTo>
                    <a:lnTo>
                      <a:pt x="745" y="967"/>
                    </a:lnTo>
                    <a:lnTo>
                      <a:pt x="851" y="942"/>
                    </a:lnTo>
                    <a:lnTo>
                      <a:pt x="998" y="912"/>
                    </a:lnTo>
                    <a:lnTo>
                      <a:pt x="1220" y="903"/>
                    </a:lnTo>
                    <a:lnTo>
                      <a:pt x="1278" y="888"/>
                    </a:lnTo>
                    <a:lnTo>
                      <a:pt x="1336" y="876"/>
                    </a:lnTo>
                    <a:lnTo>
                      <a:pt x="1381" y="867"/>
                    </a:lnTo>
                    <a:lnTo>
                      <a:pt x="1431" y="855"/>
                    </a:lnTo>
                    <a:lnTo>
                      <a:pt x="1470" y="846"/>
                    </a:lnTo>
                    <a:lnTo>
                      <a:pt x="1511" y="836"/>
                    </a:lnTo>
                    <a:lnTo>
                      <a:pt x="1549" y="824"/>
                    </a:lnTo>
                    <a:lnTo>
                      <a:pt x="1578" y="817"/>
                    </a:lnTo>
                    <a:lnTo>
                      <a:pt x="1604" y="810"/>
                    </a:lnTo>
                    <a:lnTo>
                      <a:pt x="1632" y="800"/>
                    </a:lnTo>
                    <a:lnTo>
                      <a:pt x="1657" y="793"/>
                    </a:lnTo>
                    <a:lnTo>
                      <a:pt x="1675" y="789"/>
                    </a:lnTo>
                    <a:lnTo>
                      <a:pt x="1704" y="779"/>
                    </a:lnTo>
                    <a:lnTo>
                      <a:pt x="1729" y="768"/>
                    </a:lnTo>
                    <a:lnTo>
                      <a:pt x="1751" y="760"/>
                    </a:lnTo>
                    <a:lnTo>
                      <a:pt x="1773" y="751"/>
                    </a:lnTo>
                    <a:lnTo>
                      <a:pt x="1794" y="736"/>
                    </a:lnTo>
                    <a:lnTo>
                      <a:pt x="1823" y="718"/>
                    </a:lnTo>
                    <a:lnTo>
                      <a:pt x="1850" y="710"/>
                    </a:lnTo>
                    <a:lnTo>
                      <a:pt x="1869" y="697"/>
                    </a:lnTo>
                    <a:lnTo>
                      <a:pt x="1894" y="682"/>
                    </a:lnTo>
                    <a:lnTo>
                      <a:pt x="1930" y="665"/>
                    </a:lnTo>
                    <a:lnTo>
                      <a:pt x="1957" y="650"/>
                    </a:lnTo>
                    <a:lnTo>
                      <a:pt x="1983" y="637"/>
                    </a:lnTo>
                    <a:lnTo>
                      <a:pt x="2005" y="621"/>
                    </a:lnTo>
                    <a:lnTo>
                      <a:pt x="2036" y="606"/>
                    </a:lnTo>
                    <a:lnTo>
                      <a:pt x="2067" y="586"/>
                    </a:lnTo>
                    <a:lnTo>
                      <a:pt x="2113" y="563"/>
                    </a:lnTo>
                    <a:lnTo>
                      <a:pt x="2135" y="551"/>
                    </a:lnTo>
                    <a:lnTo>
                      <a:pt x="2168" y="528"/>
                    </a:lnTo>
                    <a:lnTo>
                      <a:pt x="2191" y="516"/>
                    </a:lnTo>
                    <a:lnTo>
                      <a:pt x="2216" y="499"/>
                    </a:lnTo>
                    <a:lnTo>
                      <a:pt x="2243" y="482"/>
                    </a:lnTo>
                    <a:lnTo>
                      <a:pt x="2266" y="470"/>
                    </a:lnTo>
                    <a:lnTo>
                      <a:pt x="2291" y="453"/>
                    </a:lnTo>
                    <a:lnTo>
                      <a:pt x="2318" y="439"/>
                    </a:lnTo>
                    <a:lnTo>
                      <a:pt x="2341" y="419"/>
                    </a:lnTo>
                    <a:lnTo>
                      <a:pt x="2359" y="410"/>
                    </a:lnTo>
                    <a:lnTo>
                      <a:pt x="2384" y="400"/>
                    </a:lnTo>
                    <a:lnTo>
                      <a:pt x="2408" y="384"/>
                    </a:lnTo>
                    <a:lnTo>
                      <a:pt x="2436" y="365"/>
                    </a:lnTo>
                    <a:lnTo>
                      <a:pt x="2465" y="346"/>
                    </a:lnTo>
                    <a:lnTo>
                      <a:pt x="2490" y="327"/>
                    </a:lnTo>
                    <a:lnTo>
                      <a:pt x="2515" y="313"/>
                    </a:lnTo>
                    <a:lnTo>
                      <a:pt x="2534" y="303"/>
                    </a:lnTo>
                    <a:lnTo>
                      <a:pt x="2555" y="293"/>
                    </a:lnTo>
                    <a:lnTo>
                      <a:pt x="2572" y="283"/>
                    </a:lnTo>
                    <a:lnTo>
                      <a:pt x="2591" y="270"/>
                    </a:lnTo>
                    <a:lnTo>
                      <a:pt x="2606" y="263"/>
                    </a:lnTo>
                    <a:lnTo>
                      <a:pt x="2622" y="261"/>
                    </a:lnTo>
                    <a:lnTo>
                      <a:pt x="2637" y="252"/>
                    </a:lnTo>
                    <a:lnTo>
                      <a:pt x="2650" y="242"/>
                    </a:lnTo>
                    <a:lnTo>
                      <a:pt x="2673" y="233"/>
                    </a:lnTo>
                    <a:lnTo>
                      <a:pt x="2689" y="224"/>
                    </a:lnTo>
                    <a:lnTo>
                      <a:pt x="2711" y="214"/>
                    </a:lnTo>
                    <a:lnTo>
                      <a:pt x="2729" y="207"/>
                    </a:lnTo>
                    <a:lnTo>
                      <a:pt x="2743" y="203"/>
                    </a:lnTo>
                    <a:lnTo>
                      <a:pt x="2768" y="190"/>
                    </a:lnTo>
                    <a:lnTo>
                      <a:pt x="2804" y="174"/>
                    </a:lnTo>
                    <a:lnTo>
                      <a:pt x="2856" y="156"/>
                    </a:lnTo>
                    <a:lnTo>
                      <a:pt x="2894" y="135"/>
                    </a:lnTo>
                    <a:lnTo>
                      <a:pt x="2925" y="122"/>
                    </a:lnTo>
                    <a:lnTo>
                      <a:pt x="2964" y="106"/>
                    </a:lnTo>
                    <a:lnTo>
                      <a:pt x="3010" y="90"/>
                    </a:lnTo>
                    <a:lnTo>
                      <a:pt x="3052" y="80"/>
                    </a:lnTo>
                    <a:lnTo>
                      <a:pt x="3095" y="69"/>
                    </a:lnTo>
                    <a:lnTo>
                      <a:pt x="3144" y="56"/>
                    </a:lnTo>
                    <a:lnTo>
                      <a:pt x="3184" y="48"/>
                    </a:lnTo>
                    <a:lnTo>
                      <a:pt x="3225" y="39"/>
                    </a:lnTo>
                    <a:lnTo>
                      <a:pt x="3266" y="33"/>
                    </a:lnTo>
                    <a:lnTo>
                      <a:pt x="3320" y="22"/>
                    </a:lnTo>
                    <a:lnTo>
                      <a:pt x="3372" y="14"/>
                    </a:lnTo>
                    <a:lnTo>
                      <a:pt x="3408" y="9"/>
                    </a:lnTo>
                    <a:lnTo>
                      <a:pt x="3446" y="5"/>
                    </a:lnTo>
                    <a:lnTo>
                      <a:pt x="3513" y="1"/>
                    </a:lnTo>
                    <a:lnTo>
                      <a:pt x="3565" y="0"/>
                    </a:lnTo>
                    <a:lnTo>
                      <a:pt x="3632" y="1"/>
                    </a:lnTo>
                    <a:lnTo>
                      <a:pt x="3681" y="1"/>
                    </a:lnTo>
                    <a:lnTo>
                      <a:pt x="3759" y="5"/>
                    </a:lnTo>
                    <a:lnTo>
                      <a:pt x="3828" y="9"/>
                    </a:lnTo>
                    <a:lnTo>
                      <a:pt x="3913" y="21"/>
                    </a:lnTo>
                    <a:lnTo>
                      <a:pt x="3987" y="26"/>
                    </a:lnTo>
                    <a:lnTo>
                      <a:pt x="4080" y="39"/>
                    </a:lnTo>
                    <a:lnTo>
                      <a:pt x="4191" y="58"/>
                    </a:lnTo>
                    <a:lnTo>
                      <a:pt x="4302" y="79"/>
                    </a:lnTo>
                    <a:lnTo>
                      <a:pt x="4395" y="105"/>
                    </a:lnTo>
                    <a:lnTo>
                      <a:pt x="4495" y="134"/>
                    </a:lnTo>
                    <a:lnTo>
                      <a:pt x="4496" y="988"/>
                    </a:lnTo>
                  </a:path>
                </a:pathLst>
              </a:custGeom>
              <a:solidFill>
                <a:schemeClr val="accent4">
                  <a:lumMod val="60000"/>
                  <a:lumOff val="40000"/>
                </a:schemeClr>
              </a:solidFill>
              <a:ln w="9525" cap="rnd">
                <a:noFill/>
                <a:round/>
                <a:headEnd type="none" w="sm" len="sm"/>
                <a:tailEnd type="none" w="sm" len="sm"/>
              </a:ln>
            </p:spPr>
            <p:txBody>
              <a:bodyPr>
                <a:prstTxWarp prst="textNoShape">
                  <a:avLst/>
                </a:prstTxWarp>
              </a:bodyPr>
              <a:lstStyle/>
              <a:p>
                <a:pPr defTabSz="913799" fontAlgn="auto">
                  <a:spcBef>
                    <a:spcPts val="0"/>
                  </a:spcBef>
                  <a:spcAft>
                    <a:spcPts val="0"/>
                  </a:spcAft>
                  <a:defRPr/>
                </a:pPr>
                <a:endParaRPr lang="en-US" sz="900" kern="0">
                  <a:solidFill>
                    <a:sysClr val="windowText" lastClr="000000"/>
                  </a:solidFill>
                  <a:cs typeface="Myriad Pro"/>
                </a:endParaRPr>
              </a:p>
            </p:txBody>
          </p:sp>
        </p:grpSp>
        <p:sp>
          <p:nvSpPr>
            <p:cNvPr id="54" name="Rectangle 53">
              <a:extLst>
                <a:ext uri="{FF2B5EF4-FFF2-40B4-BE49-F238E27FC236}">
                  <a16:creationId xmlns:a16="http://schemas.microsoft.com/office/drawing/2014/main" id="{6BA23506-C622-8E4E-8393-B7186B54F87C}"/>
                </a:ext>
              </a:extLst>
            </p:cNvPr>
            <p:cNvSpPr>
              <a:spLocks noChangeArrowheads="1"/>
            </p:cNvSpPr>
            <p:nvPr/>
          </p:nvSpPr>
          <p:spPr bwMode="auto">
            <a:xfrm>
              <a:off x="2765484" y="2044604"/>
              <a:ext cx="1376922" cy="779015"/>
            </a:xfrm>
            <a:prstGeom prst="rect">
              <a:avLst/>
            </a:prstGeom>
            <a:noFill/>
            <a:ln w="12700">
              <a:noFill/>
              <a:miter lim="800000"/>
              <a:headEnd type="none" w="sm" len="sm"/>
              <a:tailEnd type="none" w="sm" len="sm"/>
            </a:ln>
          </p:spPr>
          <p:txBody>
            <a:bodyPr anchor="t">
              <a:prstTxWarp prst="textNoShape">
                <a:avLst/>
              </a:prstTxWarp>
            </a:bodyPr>
            <a:lstStyle/>
            <a:p>
              <a:pPr marL="15875" defTabSz="886830" eaLnBrk="1" fontAlgn="auto" hangingPunct="1">
                <a:lnSpc>
                  <a:spcPct val="90000"/>
                </a:lnSpc>
                <a:spcBef>
                  <a:spcPts val="0"/>
                </a:spcBef>
                <a:spcAft>
                  <a:spcPts val="0"/>
                </a:spcAft>
                <a:defRPr/>
              </a:pPr>
              <a:r>
                <a:rPr lang="en-US" sz="1200" b="1" kern="0">
                  <a:solidFill>
                    <a:schemeClr val="accent6"/>
                  </a:solidFill>
                  <a:cs typeface="Myriad Pro"/>
                </a:rPr>
                <a:t>Enabling Technologies</a:t>
              </a:r>
            </a:p>
          </p:txBody>
        </p:sp>
        <p:sp>
          <p:nvSpPr>
            <p:cNvPr id="55" name="Rectangle 54">
              <a:extLst>
                <a:ext uri="{FF2B5EF4-FFF2-40B4-BE49-F238E27FC236}">
                  <a16:creationId xmlns:a16="http://schemas.microsoft.com/office/drawing/2014/main" id="{E91448C2-F228-7F41-AEE2-83716BD1F576}"/>
                </a:ext>
              </a:extLst>
            </p:cNvPr>
            <p:cNvSpPr>
              <a:spLocks noChangeArrowheads="1"/>
            </p:cNvSpPr>
            <p:nvPr/>
          </p:nvSpPr>
          <p:spPr bwMode="auto">
            <a:xfrm>
              <a:off x="10241787" y="4190683"/>
              <a:ext cx="864981" cy="576147"/>
            </a:xfrm>
            <a:prstGeom prst="rect">
              <a:avLst/>
            </a:prstGeom>
            <a:noFill/>
            <a:ln w="12700">
              <a:noFill/>
              <a:miter lim="800000"/>
              <a:headEnd type="none" w="sm" len="sm"/>
              <a:tailEnd type="none" w="sm" len="sm"/>
            </a:ln>
          </p:spPr>
          <p:txBody>
            <a:bodyPr anchor="t">
              <a:prstTxWarp prst="textNoShape">
                <a:avLst/>
              </a:prstTxWarp>
            </a:bodyPr>
            <a:lstStyle/>
            <a:p>
              <a:pPr marL="230037" indent="-230037" defTabSz="886830" eaLnBrk="1" fontAlgn="auto" hangingPunct="1">
                <a:lnSpc>
                  <a:spcPct val="90000"/>
                </a:lnSpc>
                <a:spcBef>
                  <a:spcPts val="0"/>
                </a:spcBef>
                <a:spcAft>
                  <a:spcPts val="0"/>
                </a:spcAft>
                <a:defRPr/>
              </a:pPr>
              <a:r>
                <a:rPr lang="en-US" sz="1200" b="1" kern="0">
                  <a:solidFill>
                    <a:schemeClr val="accent6"/>
                  </a:solidFill>
                  <a:cs typeface="Myriad Pro"/>
                </a:rPr>
                <a:t>  Time</a:t>
              </a:r>
            </a:p>
          </p:txBody>
        </p:sp>
      </p:grpSp>
      <p:sp>
        <p:nvSpPr>
          <p:cNvPr id="62" name="Rectangle 5">
            <a:extLst>
              <a:ext uri="{FF2B5EF4-FFF2-40B4-BE49-F238E27FC236}">
                <a16:creationId xmlns:a16="http://schemas.microsoft.com/office/drawing/2014/main" id="{F15DE2BF-AC8C-E14E-AF11-BFAF077471B2}"/>
              </a:ext>
            </a:extLst>
          </p:cNvPr>
          <p:cNvSpPr>
            <a:spLocks noChangeArrowheads="1"/>
          </p:cNvSpPr>
          <p:nvPr/>
        </p:nvSpPr>
        <p:spPr bwMode="auto">
          <a:xfrm>
            <a:off x="4757774" y="1457348"/>
            <a:ext cx="2149573" cy="2308324"/>
          </a:xfrm>
          <a:prstGeom prst="rect">
            <a:avLst/>
          </a:prstGeom>
          <a:noFill/>
          <a:ln w="12700">
            <a:noFill/>
            <a:miter lim="800000"/>
            <a:headEnd/>
            <a:tailEnd/>
          </a:ln>
          <a:effectLst/>
        </p:spPr>
        <p:txBody>
          <a:bodyPr wrap="square">
            <a:prstTxWarp prst="textNoShape">
              <a:avLst/>
            </a:prstTxWarp>
            <a:spAutoFit/>
          </a:bodyPr>
          <a:lstStyle/>
          <a:p>
            <a:pPr algn="ctr" defTabSz="913799" eaLnBrk="1" fontAlgn="auto" hangingPunct="1">
              <a:spcBef>
                <a:spcPts val="0"/>
              </a:spcBef>
              <a:spcAft>
                <a:spcPts val="0"/>
              </a:spcAft>
              <a:defRPr/>
            </a:pPr>
            <a:r>
              <a:rPr lang="en-GB" sz="1200" b="1" kern="0" dirty="0">
                <a:solidFill>
                  <a:srgbClr val="404040"/>
                </a:solidFill>
                <a:cs typeface="Myriad Pro"/>
              </a:rPr>
              <a:t>Compound</a:t>
            </a:r>
          </a:p>
          <a:p>
            <a:pPr defTabSz="913799">
              <a:defRPr/>
            </a:pPr>
            <a:r>
              <a:rPr lang="en-GB" sz="1200" kern="0" dirty="0">
                <a:solidFill>
                  <a:srgbClr val="404040"/>
                </a:solidFill>
                <a:cs typeface="Myriad Pro"/>
              </a:rPr>
              <a:t>Apps that involve multiple collaborating, peer-peer devices or significant interactions between and among devices, systems and people</a:t>
            </a:r>
          </a:p>
          <a:p>
            <a:pPr defTabSz="913799">
              <a:defRPr/>
            </a:pPr>
            <a:r>
              <a:rPr lang="en-GB" sz="1200" b="1" kern="0" dirty="0">
                <a:solidFill>
                  <a:srgbClr val="404040"/>
                </a:solidFill>
                <a:cs typeface="Myriad Pro"/>
              </a:rPr>
              <a:t>(e.g. ML-enabled energy management for comfort and convenience)</a:t>
            </a:r>
          </a:p>
          <a:p>
            <a:pPr defTabSz="913799" eaLnBrk="1" fontAlgn="auto" hangingPunct="1">
              <a:spcBef>
                <a:spcPts val="0"/>
              </a:spcBef>
              <a:spcAft>
                <a:spcPts val="0"/>
              </a:spcAft>
              <a:defRPr/>
            </a:pPr>
            <a:endParaRPr lang="en-GB" sz="1200" kern="0" dirty="0">
              <a:solidFill>
                <a:srgbClr val="404040"/>
              </a:solidFill>
              <a:cs typeface="Myriad Pro"/>
            </a:endParaRPr>
          </a:p>
          <a:p>
            <a:pPr algn="ctr" defTabSz="913799" eaLnBrk="1" fontAlgn="auto" hangingPunct="1">
              <a:spcBef>
                <a:spcPts val="0"/>
              </a:spcBef>
              <a:spcAft>
                <a:spcPts val="0"/>
              </a:spcAft>
              <a:defRPr/>
            </a:pPr>
            <a:endParaRPr lang="en-GB" sz="1200" kern="0" dirty="0">
              <a:solidFill>
                <a:srgbClr val="404040"/>
              </a:solidFill>
              <a:cs typeface="Myriad Pro"/>
            </a:endParaRPr>
          </a:p>
        </p:txBody>
      </p:sp>
      <p:sp>
        <p:nvSpPr>
          <p:cNvPr id="63" name="Rectangle 5">
            <a:extLst>
              <a:ext uri="{FF2B5EF4-FFF2-40B4-BE49-F238E27FC236}">
                <a16:creationId xmlns:a16="http://schemas.microsoft.com/office/drawing/2014/main" id="{08EC7AD2-8C1E-3C47-88DC-3F992A5599BE}"/>
              </a:ext>
            </a:extLst>
          </p:cNvPr>
          <p:cNvSpPr>
            <a:spLocks noChangeArrowheads="1"/>
          </p:cNvSpPr>
          <p:nvPr/>
        </p:nvSpPr>
        <p:spPr bwMode="auto">
          <a:xfrm>
            <a:off x="2547299" y="1457348"/>
            <a:ext cx="1975741" cy="1569660"/>
          </a:xfrm>
          <a:prstGeom prst="rect">
            <a:avLst/>
          </a:prstGeom>
          <a:noFill/>
          <a:ln w="12700">
            <a:noFill/>
            <a:miter lim="800000"/>
            <a:headEnd/>
            <a:tailEnd/>
          </a:ln>
          <a:effectLst/>
        </p:spPr>
        <p:txBody>
          <a:bodyPr wrap="square">
            <a:prstTxWarp prst="textNoShape">
              <a:avLst/>
            </a:prstTxWarp>
            <a:spAutoFit/>
          </a:bodyPr>
          <a:lstStyle/>
          <a:p>
            <a:pPr algn="ctr" defTabSz="913799" eaLnBrk="1" fontAlgn="auto" hangingPunct="1">
              <a:spcBef>
                <a:spcPts val="0"/>
              </a:spcBef>
              <a:spcAft>
                <a:spcPts val="0"/>
              </a:spcAft>
              <a:defRPr/>
            </a:pPr>
            <a:r>
              <a:rPr lang="en-GB" sz="1200" b="1" kern="0" dirty="0">
                <a:solidFill>
                  <a:srgbClr val="404040"/>
                </a:solidFill>
                <a:cs typeface="Myriad Pro"/>
              </a:rPr>
              <a:t>Simple</a:t>
            </a:r>
          </a:p>
          <a:p>
            <a:pPr defTabSz="913799">
              <a:defRPr/>
            </a:pPr>
            <a:r>
              <a:rPr lang="en-GB" sz="1200" kern="0" dirty="0">
                <a:solidFill>
                  <a:srgbClr val="404040"/>
                </a:solidFill>
                <a:cs typeface="Myriad Pro"/>
              </a:rPr>
              <a:t>Apps that involve single devices or narrow values that are based on basic network connectivity and monitoring</a:t>
            </a:r>
          </a:p>
          <a:p>
            <a:pPr defTabSz="913799">
              <a:defRPr/>
            </a:pPr>
            <a:r>
              <a:rPr lang="en-GB" sz="1200" b="1" kern="0" dirty="0">
                <a:solidFill>
                  <a:srgbClr val="404040"/>
                </a:solidFill>
                <a:cs typeface="Myriad Pro"/>
              </a:rPr>
              <a:t>(e.g. energy management)</a:t>
            </a:r>
          </a:p>
          <a:p>
            <a:pPr algn="ctr" defTabSz="913799" eaLnBrk="1" fontAlgn="auto" hangingPunct="1">
              <a:spcBef>
                <a:spcPts val="0"/>
              </a:spcBef>
              <a:spcAft>
                <a:spcPts val="0"/>
              </a:spcAft>
              <a:defRPr/>
            </a:pPr>
            <a:endParaRPr lang="en-GB" sz="1200" kern="0" dirty="0">
              <a:solidFill>
                <a:srgbClr val="404040"/>
              </a:solidFill>
              <a:cs typeface="Myriad Pro"/>
            </a:endParaRPr>
          </a:p>
        </p:txBody>
      </p:sp>
      <p:sp>
        <p:nvSpPr>
          <p:cNvPr id="64" name="Rectangle 63">
            <a:extLst>
              <a:ext uri="{FF2B5EF4-FFF2-40B4-BE49-F238E27FC236}">
                <a16:creationId xmlns:a16="http://schemas.microsoft.com/office/drawing/2014/main" id="{90B2E1FE-3D90-CD43-9E8B-37FB7404761A}"/>
              </a:ext>
            </a:extLst>
          </p:cNvPr>
          <p:cNvSpPr>
            <a:spLocks noChangeArrowheads="1"/>
          </p:cNvSpPr>
          <p:nvPr/>
        </p:nvSpPr>
        <p:spPr bwMode="auto">
          <a:xfrm>
            <a:off x="6872690" y="1457348"/>
            <a:ext cx="2511760" cy="1754326"/>
          </a:xfrm>
          <a:prstGeom prst="rect">
            <a:avLst/>
          </a:prstGeom>
          <a:noFill/>
          <a:ln w="12700">
            <a:noFill/>
            <a:miter lim="800000"/>
            <a:headEnd/>
            <a:tailEnd/>
          </a:ln>
          <a:effectLst/>
        </p:spPr>
        <p:txBody>
          <a:bodyPr wrap="square">
            <a:prstTxWarp prst="textNoShape">
              <a:avLst/>
            </a:prstTxWarp>
            <a:spAutoFit/>
          </a:bodyPr>
          <a:lstStyle/>
          <a:p>
            <a:pPr algn="ctr" defTabSz="913799" eaLnBrk="1" fontAlgn="auto" hangingPunct="1">
              <a:spcBef>
                <a:spcPts val="0"/>
              </a:spcBef>
              <a:spcAft>
                <a:spcPts val="0"/>
              </a:spcAft>
              <a:defRPr/>
            </a:pPr>
            <a:r>
              <a:rPr lang="en-GB" sz="1200" b="1" kern="0" dirty="0">
                <a:solidFill>
                  <a:srgbClr val="404040"/>
                </a:solidFill>
                <a:cs typeface="Myriad Pro"/>
              </a:rPr>
              <a:t>Complex</a:t>
            </a:r>
          </a:p>
          <a:p>
            <a:pPr defTabSz="913799">
              <a:defRPr/>
            </a:pPr>
            <a:r>
              <a:rPr lang="en-GB" sz="1200" kern="0" dirty="0">
                <a:solidFill>
                  <a:srgbClr val="404040"/>
                </a:solidFill>
                <a:cs typeface="Myriad Pro"/>
              </a:rPr>
              <a:t>Apps that drive interactions between and among devices, device sub-systems and people </a:t>
            </a:r>
          </a:p>
          <a:p>
            <a:pPr defTabSz="913799">
              <a:defRPr/>
            </a:pPr>
            <a:r>
              <a:rPr lang="en-GB" sz="1200" b="1" kern="0" dirty="0">
                <a:solidFill>
                  <a:srgbClr val="404040"/>
                </a:solidFill>
                <a:cs typeface="Myriad Pro"/>
              </a:rPr>
              <a:t>(e.g. interconnected, personalized energy management for an individual’s health &amp; wellness)</a:t>
            </a:r>
          </a:p>
          <a:p>
            <a:pPr defTabSz="913799">
              <a:defRPr/>
            </a:pPr>
            <a:endParaRPr lang="en-GB" sz="1200" kern="0" dirty="0">
              <a:solidFill>
                <a:srgbClr val="404040"/>
              </a:solidFill>
              <a:latin typeface="Montserrat" pitchFamily="2" charset="77"/>
              <a:cs typeface="Myriad Pro"/>
            </a:endParaRPr>
          </a:p>
          <a:p>
            <a:pPr algn="ctr" defTabSz="913799" eaLnBrk="1" fontAlgn="auto" hangingPunct="1">
              <a:spcBef>
                <a:spcPts val="0"/>
              </a:spcBef>
              <a:spcAft>
                <a:spcPts val="0"/>
              </a:spcAft>
              <a:defRPr/>
            </a:pPr>
            <a:endParaRPr lang="en-GB" sz="1200" b="1" kern="0" dirty="0">
              <a:solidFill>
                <a:srgbClr val="404040"/>
              </a:solidFill>
              <a:cs typeface="Myriad Pro"/>
            </a:endParaRPr>
          </a:p>
        </p:txBody>
      </p:sp>
      <p:cxnSp>
        <p:nvCxnSpPr>
          <p:cNvPr id="65" name="Straight Arrow Connector 64">
            <a:extLst>
              <a:ext uri="{FF2B5EF4-FFF2-40B4-BE49-F238E27FC236}">
                <a16:creationId xmlns:a16="http://schemas.microsoft.com/office/drawing/2014/main" id="{ACFA8154-1050-B04A-AD38-732DCC260EC4}"/>
              </a:ext>
            </a:extLst>
          </p:cNvPr>
          <p:cNvCxnSpPr>
            <a:cxnSpLocks/>
          </p:cNvCxnSpPr>
          <p:nvPr/>
        </p:nvCxnSpPr>
        <p:spPr>
          <a:xfrm>
            <a:off x="2420483" y="1355185"/>
            <a:ext cx="6927563" cy="0"/>
          </a:xfrm>
          <a:prstGeom prst="straightConnector1">
            <a:avLst/>
          </a:prstGeom>
          <a:ln w="254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5">
            <a:extLst>
              <a:ext uri="{FF2B5EF4-FFF2-40B4-BE49-F238E27FC236}">
                <a16:creationId xmlns:a16="http://schemas.microsoft.com/office/drawing/2014/main" id="{69B616A0-29F9-B54D-AFC4-8A513E1ACFEE}"/>
              </a:ext>
            </a:extLst>
          </p:cNvPr>
          <p:cNvSpPr>
            <a:spLocks noChangeArrowheads="1"/>
          </p:cNvSpPr>
          <p:nvPr/>
        </p:nvSpPr>
        <p:spPr bwMode="auto">
          <a:xfrm>
            <a:off x="4882332" y="1113092"/>
            <a:ext cx="2280594" cy="338554"/>
          </a:xfrm>
          <a:prstGeom prst="rect">
            <a:avLst/>
          </a:prstGeom>
          <a:solidFill>
            <a:schemeClr val="bg1"/>
          </a:solidFill>
          <a:ln w="12700">
            <a:noFill/>
            <a:miter lim="800000"/>
            <a:headEnd/>
            <a:tailEnd/>
          </a:ln>
          <a:effectLst/>
        </p:spPr>
        <p:txBody>
          <a:bodyPr wrap="square">
            <a:prstTxWarp prst="textNoShape">
              <a:avLst/>
            </a:prstTxWarp>
            <a:spAutoFit/>
          </a:bodyPr>
          <a:lstStyle/>
          <a:p>
            <a:pPr algn="ctr" defTabSz="913799" eaLnBrk="1" fontAlgn="auto" hangingPunct="1">
              <a:spcBef>
                <a:spcPts val="0"/>
              </a:spcBef>
              <a:spcAft>
                <a:spcPts val="0"/>
              </a:spcAft>
              <a:defRPr/>
            </a:pPr>
            <a:r>
              <a:rPr lang="en-GB" sz="1600" b="1" kern="0" dirty="0">
                <a:solidFill>
                  <a:schemeClr val="accent1">
                    <a:lumMod val="50000"/>
                  </a:schemeClr>
                </a:solidFill>
                <a:cs typeface="Myriad Pro"/>
              </a:rPr>
              <a:t>Application Evolution</a:t>
            </a:r>
            <a:endParaRPr lang="en-GB" sz="1600" kern="0" dirty="0">
              <a:solidFill>
                <a:schemeClr val="accent1">
                  <a:lumMod val="50000"/>
                </a:schemeClr>
              </a:solidFill>
              <a:cs typeface="Myriad Pro"/>
            </a:endParaRPr>
          </a:p>
        </p:txBody>
      </p:sp>
      <p:sp>
        <p:nvSpPr>
          <p:cNvPr id="67" name="Rectangle 66">
            <a:extLst>
              <a:ext uri="{FF2B5EF4-FFF2-40B4-BE49-F238E27FC236}">
                <a16:creationId xmlns:a16="http://schemas.microsoft.com/office/drawing/2014/main" id="{3BBFF267-0351-9946-B20E-1413E4460051}"/>
              </a:ext>
            </a:extLst>
          </p:cNvPr>
          <p:cNvSpPr/>
          <p:nvPr/>
        </p:nvSpPr>
        <p:spPr>
          <a:xfrm>
            <a:off x="6818899" y="4684573"/>
            <a:ext cx="3942667" cy="1384995"/>
          </a:xfrm>
          <a:prstGeom prst="rect">
            <a:avLst/>
          </a:prstGeom>
        </p:spPr>
        <p:txBody>
          <a:bodyPr wrap="square">
            <a:spAutoFit/>
          </a:bodyPr>
          <a:lstStyle/>
          <a:p>
            <a:pPr marR="274320" algn="just"/>
            <a:r>
              <a:rPr lang="en-CA" sz="1050" i="1" dirty="0">
                <a:solidFill>
                  <a:schemeClr val="accent2"/>
                </a:solidFill>
                <a:cs typeface="Times New Roman" panose="02020603050405020304" pitchFamily="18" charset="0"/>
              </a:rPr>
              <a:t>“We are basically working on scenarios, the ability to learn a sequence of actions by pressing one button. When I wake up in the morning, it turns on the lights, the radio, the heater, etc. We want to integrate AI to understand your habits and suggest a scenario.”</a:t>
            </a:r>
          </a:p>
          <a:p>
            <a:pPr marR="274320" algn="just"/>
            <a:endParaRPr lang="en-US" sz="1050" i="1" dirty="0">
              <a:solidFill>
                <a:schemeClr val="accent2"/>
              </a:solidFill>
              <a:cs typeface="Times New Roman" panose="02020603050405020304" pitchFamily="18" charset="0"/>
            </a:endParaRPr>
          </a:p>
          <a:p>
            <a:pPr marR="274320" algn="r"/>
            <a:r>
              <a:rPr lang="en-CA" sz="1050" i="1" dirty="0">
                <a:solidFill>
                  <a:schemeClr val="accent2"/>
                </a:solidFill>
                <a:cs typeface="Times New Roman" panose="02020603050405020304" pitchFamily="18" charset="0"/>
              </a:rPr>
              <a:t>-Program Manager, </a:t>
            </a:r>
            <a:r>
              <a:rPr lang="en-CA" sz="1050" i="1" dirty="0" err="1">
                <a:solidFill>
                  <a:schemeClr val="accent2"/>
                </a:solidFill>
                <a:cs typeface="Times New Roman" panose="02020603050405020304" pitchFamily="18" charset="0"/>
              </a:rPr>
              <a:t>Sevenhugs</a:t>
            </a:r>
            <a:endParaRPr lang="en-US" sz="1050" i="1" dirty="0">
              <a:solidFill>
                <a:schemeClr val="accent2"/>
              </a:solidFill>
              <a:cs typeface="Times New Roman" panose="02020603050405020304" pitchFamily="18" charset="0"/>
            </a:endParaRPr>
          </a:p>
        </p:txBody>
      </p:sp>
      <p:sp>
        <p:nvSpPr>
          <p:cNvPr id="68" name="Rectangle 67">
            <a:extLst>
              <a:ext uri="{FF2B5EF4-FFF2-40B4-BE49-F238E27FC236}">
                <a16:creationId xmlns:a16="http://schemas.microsoft.com/office/drawing/2014/main" id="{D13C1672-19DB-FC45-BD89-4612E723CDC4}"/>
              </a:ext>
            </a:extLst>
          </p:cNvPr>
          <p:cNvSpPr/>
          <p:nvPr/>
        </p:nvSpPr>
        <p:spPr>
          <a:xfrm>
            <a:off x="1310192" y="4604689"/>
            <a:ext cx="4904497" cy="1546577"/>
          </a:xfrm>
          <a:prstGeom prst="rect">
            <a:avLst/>
          </a:prstGeom>
        </p:spPr>
        <p:txBody>
          <a:bodyPr wrap="square">
            <a:spAutoFit/>
          </a:bodyPr>
          <a:lstStyle/>
          <a:p>
            <a:pPr marR="274320">
              <a:spcBef>
                <a:spcPts val="0"/>
              </a:spcBef>
            </a:pPr>
            <a:r>
              <a:rPr lang="en-CA" sz="1050" i="1" dirty="0">
                <a:solidFill>
                  <a:schemeClr val="accent2"/>
                </a:solidFill>
                <a:cs typeface="Times New Roman" panose="02020603050405020304" pitchFamily="18" charset="0"/>
              </a:rPr>
              <a:t>“Currently, energy management is the biggest focus for us – understanding consumption info, improved savings and home management. But this will naturally evolve to a more holistic view of appliance health and monitoring over time... You can leverage data for a lot of different use cases, and this is only expected to expand in the future where we’re currently just scratching the surface in terms of application potential.”</a:t>
            </a:r>
          </a:p>
          <a:p>
            <a:pPr marR="274320">
              <a:spcBef>
                <a:spcPts val="0"/>
              </a:spcBef>
            </a:pPr>
            <a:endParaRPr lang="en-US" sz="1050" i="1" dirty="0">
              <a:solidFill>
                <a:schemeClr val="accent2"/>
              </a:solidFill>
              <a:cs typeface="Times New Roman" panose="02020603050405020304" pitchFamily="18" charset="0"/>
            </a:endParaRPr>
          </a:p>
          <a:p>
            <a:pPr marR="274320" algn="r">
              <a:spcBef>
                <a:spcPts val="0"/>
              </a:spcBef>
            </a:pPr>
            <a:r>
              <a:rPr lang="en-CA" sz="1050" i="1" dirty="0">
                <a:solidFill>
                  <a:schemeClr val="accent2"/>
                </a:solidFill>
                <a:cs typeface="Times New Roman" panose="02020603050405020304" pitchFamily="18" charset="0"/>
              </a:rPr>
              <a:t>-Director – Product Management &amp; Marketing, </a:t>
            </a:r>
            <a:r>
              <a:rPr lang="en-CA" sz="1050" i="1" dirty="0" err="1">
                <a:solidFill>
                  <a:schemeClr val="accent2"/>
                </a:solidFill>
                <a:cs typeface="Times New Roman" panose="02020603050405020304" pitchFamily="18" charset="0"/>
              </a:rPr>
              <a:t>Powerley</a:t>
            </a:r>
            <a:endParaRPr lang="en-US" sz="1050" i="1" dirty="0">
              <a:solidFill>
                <a:schemeClr val="accent2"/>
              </a:solidFill>
              <a:cs typeface="Times New Roman" panose="02020603050405020304" pitchFamily="18" charset="0"/>
            </a:endParaRPr>
          </a:p>
        </p:txBody>
      </p:sp>
      <p:sp>
        <p:nvSpPr>
          <p:cNvPr id="22" name="Footer Placeholder 2">
            <a:extLst>
              <a:ext uri="{FF2B5EF4-FFF2-40B4-BE49-F238E27FC236}">
                <a16:creationId xmlns:a16="http://schemas.microsoft.com/office/drawing/2014/main" id="{7C195691-561C-4830-A971-FB314ED6D1BF}"/>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179857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F292-0B71-9F43-90BD-748D86B6DF8B}"/>
              </a:ext>
            </a:extLst>
          </p:cNvPr>
          <p:cNvSpPr>
            <a:spLocks noGrp="1"/>
          </p:cNvSpPr>
          <p:nvPr>
            <p:ph type="title"/>
          </p:nvPr>
        </p:nvSpPr>
        <p:spPr>
          <a:xfrm>
            <a:off x="838199" y="85423"/>
            <a:ext cx="8946177" cy="447675"/>
          </a:xfrm>
        </p:spPr>
        <p:txBody>
          <a:bodyPr/>
          <a:lstStyle/>
          <a:p>
            <a:r>
              <a:rPr lang="en-US" dirty="0"/>
              <a:t>How to Rescue Crumbling UX: Integrated Hardware, Software, &amp; Ecosystem Strategy</a:t>
            </a:r>
          </a:p>
        </p:txBody>
      </p:sp>
      <p:sp>
        <p:nvSpPr>
          <p:cNvPr id="4" name="Slide Number Placeholder 3">
            <a:extLst>
              <a:ext uri="{FF2B5EF4-FFF2-40B4-BE49-F238E27FC236}">
                <a16:creationId xmlns:a16="http://schemas.microsoft.com/office/drawing/2014/main" id="{0EE7B0A2-3B97-5B4F-812B-4D632EB9788A}"/>
              </a:ext>
            </a:extLst>
          </p:cNvPr>
          <p:cNvSpPr>
            <a:spLocks noGrp="1"/>
          </p:cNvSpPr>
          <p:nvPr>
            <p:ph type="sldNum" sz="quarter" idx="11"/>
          </p:nvPr>
        </p:nvSpPr>
        <p:spPr/>
        <p:txBody>
          <a:bodyPr/>
          <a:lstStyle/>
          <a:p>
            <a:fld id="{4658F449-AC56-C64A-8488-86A10DE691DA}" type="slidenum">
              <a:rPr lang="en-US" smtClean="0"/>
              <a:pPr/>
              <a:t>13</a:t>
            </a:fld>
            <a:endParaRPr lang="en-US"/>
          </a:p>
        </p:txBody>
      </p:sp>
      <p:grpSp>
        <p:nvGrpSpPr>
          <p:cNvPr id="5" name="Group 4">
            <a:extLst>
              <a:ext uri="{FF2B5EF4-FFF2-40B4-BE49-F238E27FC236}">
                <a16:creationId xmlns:a16="http://schemas.microsoft.com/office/drawing/2014/main" id="{842FCB18-5F56-4042-A71E-48683BB1B126}"/>
              </a:ext>
            </a:extLst>
          </p:cNvPr>
          <p:cNvGrpSpPr/>
          <p:nvPr/>
        </p:nvGrpSpPr>
        <p:grpSpPr>
          <a:xfrm>
            <a:off x="850065" y="1301183"/>
            <a:ext cx="9348182" cy="4578471"/>
            <a:chOff x="848922" y="973802"/>
            <a:chExt cx="8706518" cy="4578471"/>
          </a:xfrm>
        </p:grpSpPr>
        <p:sp>
          <p:nvSpPr>
            <p:cNvPr id="15" name="TextBox 14">
              <a:extLst>
                <a:ext uri="{FF2B5EF4-FFF2-40B4-BE49-F238E27FC236}">
                  <a16:creationId xmlns:a16="http://schemas.microsoft.com/office/drawing/2014/main" id="{7C8B111D-76FB-0A4A-9DC0-04C7A34A3048}"/>
                </a:ext>
              </a:extLst>
            </p:cNvPr>
            <p:cNvSpPr txBox="1"/>
            <p:nvPr/>
          </p:nvSpPr>
          <p:spPr>
            <a:xfrm>
              <a:off x="7186594" y="2105178"/>
              <a:ext cx="2368846" cy="3139321"/>
            </a:xfrm>
            <a:prstGeom prst="rect">
              <a:avLst/>
            </a:prstGeom>
            <a:noFill/>
          </p:spPr>
          <p:txBody>
            <a:bodyPr wrap="square" rtlCol="0">
              <a:spAutoFit/>
            </a:bodyPr>
            <a:lstStyle/>
            <a:p>
              <a:pPr marL="193481" indent="-193481">
                <a:buFont typeface="Arial" panose="020B0604020202020204" pitchFamily="34" charset="0"/>
                <a:buChar char="•"/>
              </a:pPr>
              <a:r>
                <a:rPr lang="en-CA" sz="1100">
                  <a:solidFill>
                    <a:schemeClr val="tx2"/>
                  </a:solidFill>
                  <a:ea typeface="Helvetica Neue" panose="02000503000000020004" pitchFamily="2" charset="0"/>
                  <a:cs typeface="Helvetica Neue" panose="02000503000000020004" pitchFamily="2" charset="0"/>
                </a:rPr>
                <a:t>Suppliers must future proof products as much as possible by removing contingencies on hardware, where over-the-air updates to software can be the core foundation for maintaining relevance of a product’s capabilities. </a:t>
              </a:r>
            </a:p>
            <a:p>
              <a:pPr marL="193481" indent="-193481">
                <a:buFont typeface="Arial" panose="020B0604020202020204" pitchFamily="34" charset="0"/>
                <a:buChar char="•"/>
              </a:pPr>
              <a:endParaRPr lang="en-CA" sz="1100">
                <a:solidFill>
                  <a:schemeClr val="tx2"/>
                </a:solidFill>
                <a:ea typeface="Helvetica Neue" panose="02000503000000020004" pitchFamily="2" charset="0"/>
                <a:cs typeface="Helvetica Neue" panose="02000503000000020004" pitchFamily="2" charset="0"/>
              </a:endParaRPr>
            </a:p>
            <a:p>
              <a:pPr marL="193481" indent="-193481">
                <a:buFont typeface="Arial" panose="020B0604020202020204" pitchFamily="34" charset="0"/>
                <a:buChar char="•"/>
              </a:pPr>
              <a:r>
                <a:rPr lang="en-CA" sz="1100">
                  <a:solidFill>
                    <a:schemeClr val="tx2"/>
                  </a:solidFill>
                  <a:ea typeface="Helvetica Neue" panose="02000503000000020004" pitchFamily="2" charset="0"/>
                  <a:cs typeface="Helvetica Neue" panose="02000503000000020004" pitchFamily="2" charset="0"/>
                </a:rPr>
                <a:t>Given advancement of user maturity, suppliers must refine consumer data insights and solution R&amp;D to best respond and predict behavior. </a:t>
              </a:r>
            </a:p>
            <a:p>
              <a:endParaRPr lang="en-US" sz="1100">
                <a:solidFill>
                  <a:schemeClr val="tx2"/>
                </a:solidFill>
                <a:ea typeface="Helvetica Neue" panose="02000503000000020004" pitchFamily="2" charset="0"/>
                <a:cs typeface="Helvetica Neue" panose="02000503000000020004" pitchFamily="2" charset="0"/>
              </a:endParaRPr>
            </a:p>
            <a:p>
              <a:pPr marL="193481" indent="-193481">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Players must invest in blockchain and security to instill confidence in consumers.</a:t>
              </a:r>
            </a:p>
          </p:txBody>
        </p:sp>
        <p:sp>
          <p:nvSpPr>
            <p:cNvPr id="16" name="TextBox 15">
              <a:extLst>
                <a:ext uri="{FF2B5EF4-FFF2-40B4-BE49-F238E27FC236}">
                  <a16:creationId xmlns:a16="http://schemas.microsoft.com/office/drawing/2014/main" id="{EB305389-8944-8B40-971E-AC0AACAC00A0}"/>
                </a:ext>
              </a:extLst>
            </p:cNvPr>
            <p:cNvSpPr txBox="1"/>
            <p:nvPr/>
          </p:nvSpPr>
          <p:spPr>
            <a:xfrm>
              <a:off x="4123713" y="1735844"/>
              <a:ext cx="2401103" cy="3816429"/>
            </a:xfrm>
            <a:prstGeom prst="rect">
              <a:avLst/>
            </a:prstGeom>
            <a:noFill/>
          </p:spPr>
          <p:txBody>
            <a:bodyPr wrap="square" rtlCol="0">
              <a:spAutoFit/>
            </a:bodyPr>
            <a:lstStyle/>
            <a:p>
              <a:pPr marL="193481" indent="-193481" fontAlgn="t">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OEMs and tech suppliers should partner with software and service providers to drive indirect device sales and interoperability. This will allow suppliers to leverage devices as Smart Home control points.</a:t>
              </a:r>
            </a:p>
            <a:p>
              <a:pPr eaLnBrk="1" fontAlgn="t" hangingPunct="1"/>
              <a:endParaRPr lang="en-US" sz="1100">
                <a:solidFill>
                  <a:schemeClr val="tx2"/>
                </a:solidFill>
                <a:ea typeface="Helvetica Neue" panose="02000503000000020004" pitchFamily="2" charset="0"/>
                <a:cs typeface="Helvetica Neue" panose="02000503000000020004" pitchFamily="2" charset="0"/>
              </a:endParaRPr>
            </a:p>
            <a:p>
              <a:pPr marL="193481" indent="-193481" fontAlgn="t">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Service providers should foster complex systems of local mesh networks. </a:t>
              </a:r>
            </a:p>
            <a:p>
              <a:pPr marL="193481" indent="-193481" fontAlgn="t">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Service providers should partner with real estate developers for long standing contracts and to install devices in new homes. </a:t>
              </a:r>
            </a:p>
            <a:p>
              <a:pPr marL="193481" indent="-193481" fontAlgn="t">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Software providers should build a platform of platforms to simplify user experience and improve security. OEMs should strive to create localized ecosystems.</a:t>
              </a:r>
            </a:p>
          </p:txBody>
        </p:sp>
        <p:sp>
          <p:nvSpPr>
            <p:cNvPr id="17" name="Right Arrow 16">
              <a:extLst>
                <a:ext uri="{FF2B5EF4-FFF2-40B4-BE49-F238E27FC236}">
                  <a16:creationId xmlns:a16="http://schemas.microsoft.com/office/drawing/2014/main" id="{D5865B8D-A9FA-FF42-A3F8-D1BF1012BBC5}"/>
                </a:ext>
              </a:extLst>
            </p:cNvPr>
            <p:cNvSpPr/>
            <p:nvPr/>
          </p:nvSpPr>
          <p:spPr bwMode="auto">
            <a:xfrm>
              <a:off x="6769377" y="1551207"/>
              <a:ext cx="2786063" cy="59074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61913" tIns="30956" rIns="61913" bIns="30956" numCol="1" rtlCol="0" anchor="ctr" anchorCtr="0" compatLnSpc="1">
              <a:prstTxWarp prst="textNoShape">
                <a:avLst/>
              </a:prstTxWarp>
            </a:bodyPr>
            <a:lstStyle/>
            <a:p>
              <a:pPr defTabSz="619140" eaLnBrk="0" fontAlgn="base" hangingPunct="0">
                <a:spcBef>
                  <a:spcPct val="0"/>
                </a:spcBef>
                <a:spcAft>
                  <a:spcPct val="0"/>
                </a:spcAft>
              </a:pPr>
              <a:r>
                <a:rPr lang="en-US">
                  <a:solidFill>
                    <a:schemeClr val="bg1"/>
                  </a:solidFill>
                  <a:ea typeface="Helvetica Neue" panose="02000503000000020004" pitchFamily="2" charset="0"/>
                  <a:cs typeface="Helvetica Neue" panose="02000503000000020004" pitchFamily="2" charset="0"/>
                </a:rPr>
                <a:t>Software</a:t>
              </a:r>
            </a:p>
          </p:txBody>
        </p:sp>
        <p:sp>
          <p:nvSpPr>
            <p:cNvPr id="18" name="Right Arrow 17">
              <a:extLst>
                <a:ext uri="{FF2B5EF4-FFF2-40B4-BE49-F238E27FC236}">
                  <a16:creationId xmlns:a16="http://schemas.microsoft.com/office/drawing/2014/main" id="{E072EA58-EF38-E94F-B866-280E63862C37}"/>
                </a:ext>
              </a:extLst>
            </p:cNvPr>
            <p:cNvSpPr/>
            <p:nvPr/>
          </p:nvSpPr>
          <p:spPr bwMode="auto">
            <a:xfrm>
              <a:off x="3831508" y="1225290"/>
              <a:ext cx="2786063" cy="590748"/>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61913" tIns="30956" rIns="61913" bIns="30956" numCol="1" rtlCol="0" anchor="ctr" anchorCtr="0" compatLnSpc="1">
              <a:prstTxWarp prst="textNoShape">
                <a:avLst/>
              </a:prstTxWarp>
            </a:bodyPr>
            <a:lstStyle/>
            <a:p>
              <a:pPr defTabSz="619140" eaLnBrk="0" fontAlgn="base" hangingPunct="0">
                <a:spcBef>
                  <a:spcPct val="0"/>
                </a:spcBef>
                <a:spcAft>
                  <a:spcPct val="0"/>
                </a:spcAft>
              </a:pPr>
              <a:r>
                <a:rPr lang="en-US">
                  <a:solidFill>
                    <a:schemeClr val="bg1"/>
                  </a:solidFill>
                  <a:ea typeface="Helvetica Neue" panose="02000503000000020004" pitchFamily="2" charset="0"/>
                  <a:cs typeface="Helvetica Neue" panose="02000503000000020004" pitchFamily="2" charset="0"/>
                </a:rPr>
                <a:t>Ecosystem</a:t>
              </a:r>
            </a:p>
          </p:txBody>
        </p:sp>
        <p:sp>
          <p:nvSpPr>
            <p:cNvPr id="19" name="Right Arrow 18">
              <a:extLst>
                <a:ext uri="{FF2B5EF4-FFF2-40B4-BE49-F238E27FC236}">
                  <a16:creationId xmlns:a16="http://schemas.microsoft.com/office/drawing/2014/main" id="{FEA3AA11-C896-E54E-8AF7-3E023E013E0C}"/>
                </a:ext>
              </a:extLst>
            </p:cNvPr>
            <p:cNvSpPr/>
            <p:nvPr/>
          </p:nvSpPr>
          <p:spPr bwMode="auto">
            <a:xfrm>
              <a:off x="930487" y="973802"/>
              <a:ext cx="2786063" cy="590748"/>
            </a:xfrm>
            <a:prstGeom prst="rightArrow">
              <a:avLst/>
            </a:prstGeom>
            <a:solidFill>
              <a:schemeClr val="tx1"/>
            </a:solidFill>
            <a:ln w="9525" cap="flat" cmpd="sng" algn="ctr">
              <a:noFill/>
              <a:prstDash val="solid"/>
              <a:round/>
              <a:headEnd type="none" w="med" len="med"/>
              <a:tailEnd type="none" w="med" len="med"/>
            </a:ln>
            <a:effectLst/>
          </p:spPr>
          <p:txBody>
            <a:bodyPr vert="horz" wrap="square" lIns="61913" tIns="30956" rIns="61913" bIns="30956" numCol="1" rtlCol="0" anchor="ctr" anchorCtr="0" compatLnSpc="1">
              <a:prstTxWarp prst="textNoShape">
                <a:avLst/>
              </a:prstTxWarp>
            </a:bodyPr>
            <a:lstStyle/>
            <a:p>
              <a:pPr defTabSz="619140" eaLnBrk="0" fontAlgn="base" hangingPunct="0">
                <a:spcBef>
                  <a:spcPct val="0"/>
                </a:spcBef>
                <a:spcAft>
                  <a:spcPct val="0"/>
                </a:spcAft>
              </a:pPr>
              <a:r>
                <a:rPr lang="en-US">
                  <a:solidFill>
                    <a:schemeClr val="bg1"/>
                  </a:solidFill>
                  <a:ea typeface="Helvetica Neue" panose="02000503000000020004" pitchFamily="2" charset="0"/>
                  <a:cs typeface="Helvetica Neue" panose="02000503000000020004" pitchFamily="2" charset="0"/>
                </a:rPr>
                <a:t>Hardware</a:t>
              </a:r>
            </a:p>
          </p:txBody>
        </p:sp>
        <p:sp>
          <p:nvSpPr>
            <p:cNvPr id="20" name="TextBox 19">
              <a:extLst>
                <a:ext uri="{FF2B5EF4-FFF2-40B4-BE49-F238E27FC236}">
                  <a16:creationId xmlns:a16="http://schemas.microsoft.com/office/drawing/2014/main" id="{DF75EB71-36B2-644B-9644-D42030FB58B9}"/>
                </a:ext>
              </a:extLst>
            </p:cNvPr>
            <p:cNvSpPr txBox="1"/>
            <p:nvPr/>
          </p:nvSpPr>
          <p:spPr>
            <a:xfrm>
              <a:off x="1231364" y="1503910"/>
              <a:ext cx="2230573" cy="2462213"/>
            </a:xfrm>
            <a:prstGeom prst="rect">
              <a:avLst/>
            </a:prstGeom>
            <a:noFill/>
          </p:spPr>
          <p:txBody>
            <a:bodyPr wrap="square" rtlCol="0">
              <a:spAutoFit/>
            </a:bodyPr>
            <a:lstStyle/>
            <a:p>
              <a:pPr marL="193481" indent="-193481">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Network providers (Zigbee, Z-Wave, Wi-Fi) should align on standardized protocols to ease challenges for tech suppliers and improve user experience.</a:t>
              </a:r>
            </a:p>
            <a:p>
              <a:endParaRPr lang="en-US" sz="1100">
                <a:solidFill>
                  <a:schemeClr val="tx2"/>
                </a:solidFill>
                <a:ea typeface="Helvetica Neue" panose="02000503000000020004" pitchFamily="2" charset="0"/>
                <a:cs typeface="Helvetica Neue" panose="02000503000000020004" pitchFamily="2" charset="0"/>
              </a:endParaRPr>
            </a:p>
            <a:p>
              <a:pPr marL="193481" indent="-193481">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Tech suppliers should strive for multiprotocol strategies to build devices compatible with several network types.</a:t>
              </a:r>
            </a:p>
            <a:p>
              <a:endParaRPr lang="en-US" sz="1100" b="1">
                <a:solidFill>
                  <a:schemeClr val="tx2"/>
                </a:solidFill>
                <a:ea typeface="Helvetica Neue" panose="02000503000000020004" pitchFamily="2" charset="0"/>
                <a:cs typeface="Helvetica Neue" panose="02000503000000020004" pitchFamily="2" charset="0"/>
              </a:endParaRPr>
            </a:p>
            <a:p>
              <a:pPr marL="193481" indent="-193481">
                <a:buFont typeface="Arial" panose="020B0604020202020204" pitchFamily="34" charset="0"/>
                <a:buChar char="•"/>
              </a:pPr>
              <a:r>
                <a:rPr lang="en-US" sz="1100">
                  <a:solidFill>
                    <a:schemeClr val="tx2"/>
                  </a:solidFill>
                  <a:ea typeface="Helvetica Neue" panose="02000503000000020004" pitchFamily="2" charset="0"/>
                  <a:cs typeface="Helvetica Neue" panose="02000503000000020004" pitchFamily="2" charset="0"/>
                </a:rPr>
                <a:t>Suppliers must develop edge computing machines.</a:t>
              </a:r>
              <a:endParaRPr lang="en-US" sz="1100" b="1">
                <a:solidFill>
                  <a:schemeClr val="tx2"/>
                </a:solidFill>
                <a:ea typeface="Helvetica Neue" panose="02000503000000020004" pitchFamily="2" charset="0"/>
                <a:cs typeface="Helvetica Neue" panose="02000503000000020004" pitchFamily="2" charset="0"/>
              </a:endParaRPr>
            </a:p>
          </p:txBody>
        </p:sp>
        <p:pic>
          <p:nvPicPr>
            <p:cNvPr id="21" name="Graphic 20" descr="Cloud Computing">
              <a:extLst>
                <a:ext uri="{FF2B5EF4-FFF2-40B4-BE49-F238E27FC236}">
                  <a16:creationId xmlns:a16="http://schemas.microsoft.com/office/drawing/2014/main" id="{34433873-7187-344A-A774-FB9A7D75DBA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1727" y="3544018"/>
              <a:ext cx="380830" cy="416431"/>
            </a:xfrm>
            <a:prstGeom prst="rect">
              <a:avLst/>
            </a:prstGeom>
          </p:spPr>
        </p:pic>
        <p:pic>
          <p:nvPicPr>
            <p:cNvPr id="22" name="Graphic 21" descr="Cell Tower">
              <a:extLst>
                <a:ext uri="{FF2B5EF4-FFF2-40B4-BE49-F238E27FC236}">
                  <a16:creationId xmlns:a16="http://schemas.microsoft.com/office/drawing/2014/main" id="{9AFDE12C-FEE2-2948-87FD-E69462989D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1727" y="1503910"/>
              <a:ext cx="366649" cy="400925"/>
            </a:xfrm>
            <a:prstGeom prst="rect">
              <a:avLst/>
            </a:prstGeom>
          </p:spPr>
        </p:pic>
        <p:pic>
          <p:nvPicPr>
            <p:cNvPr id="23" name="Graphic 22" descr="Wireless router">
              <a:extLst>
                <a:ext uri="{FF2B5EF4-FFF2-40B4-BE49-F238E27FC236}">
                  <a16:creationId xmlns:a16="http://schemas.microsoft.com/office/drawing/2014/main" id="{A613A947-3EC3-7F4E-B041-5880A84A51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8922" y="2653198"/>
              <a:ext cx="406861" cy="444897"/>
            </a:xfrm>
            <a:prstGeom prst="rect">
              <a:avLst/>
            </a:prstGeom>
          </p:spPr>
        </p:pic>
        <p:pic>
          <p:nvPicPr>
            <p:cNvPr id="24" name="Graphic 23" descr="Smart Phone">
              <a:extLst>
                <a:ext uri="{FF2B5EF4-FFF2-40B4-BE49-F238E27FC236}">
                  <a16:creationId xmlns:a16="http://schemas.microsoft.com/office/drawing/2014/main" id="{F2CA69A5-82E1-B949-A10B-B7AD7098AF4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57526" y="2104662"/>
              <a:ext cx="277271" cy="277271"/>
            </a:xfrm>
            <a:prstGeom prst="rect">
              <a:avLst/>
            </a:prstGeom>
          </p:spPr>
        </p:pic>
        <p:pic>
          <p:nvPicPr>
            <p:cNvPr id="25" name="Graphic 24" descr="Atom">
              <a:extLst>
                <a:ext uri="{FF2B5EF4-FFF2-40B4-BE49-F238E27FC236}">
                  <a16:creationId xmlns:a16="http://schemas.microsoft.com/office/drawing/2014/main" id="{BC6F1B7D-3D7C-644B-BC8D-5CCE65987EA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744581" y="1742345"/>
              <a:ext cx="379183" cy="379183"/>
            </a:xfrm>
            <a:prstGeom prst="rect">
              <a:avLst/>
            </a:prstGeom>
          </p:spPr>
        </p:pic>
        <p:pic>
          <p:nvPicPr>
            <p:cNvPr id="26" name="Graphic 25" descr="Teacher">
              <a:extLst>
                <a:ext uri="{FF2B5EF4-FFF2-40B4-BE49-F238E27FC236}">
                  <a16:creationId xmlns:a16="http://schemas.microsoft.com/office/drawing/2014/main" id="{CC781810-207D-3B4B-884D-3564F97408A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49200" y="3102595"/>
              <a:ext cx="379183" cy="379183"/>
            </a:xfrm>
            <a:prstGeom prst="rect">
              <a:avLst/>
            </a:prstGeom>
          </p:spPr>
        </p:pic>
        <p:pic>
          <p:nvPicPr>
            <p:cNvPr id="27" name="Graphic 26" descr="World">
              <a:extLst>
                <a:ext uri="{FF2B5EF4-FFF2-40B4-BE49-F238E27FC236}">
                  <a16:creationId xmlns:a16="http://schemas.microsoft.com/office/drawing/2014/main" id="{ADFB6288-33DD-3B4B-9E9C-DA8DA299B81A}"/>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851132" y="3650886"/>
              <a:ext cx="309563" cy="309563"/>
            </a:xfrm>
            <a:prstGeom prst="rect">
              <a:avLst/>
            </a:prstGeom>
          </p:spPr>
        </p:pic>
        <p:pic>
          <p:nvPicPr>
            <p:cNvPr id="28" name="Graphic 27" descr="Lock">
              <a:extLst>
                <a:ext uri="{FF2B5EF4-FFF2-40B4-BE49-F238E27FC236}">
                  <a16:creationId xmlns:a16="http://schemas.microsoft.com/office/drawing/2014/main" id="{D3883499-3C63-3047-BFFD-615DB311CE2D}"/>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821391" y="4624419"/>
              <a:ext cx="380865" cy="380865"/>
            </a:xfrm>
            <a:prstGeom prst="rect">
              <a:avLst/>
            </a:prstGeom>
          </p:spPr>
        </p:pic>
      </p:grpSp>
      <p:sp>
        <p:nvSpPr>
          <p:cNvPr id="29" name="Footer Placeholder 2">
            <a:extLst>
              <a:ext uri="{FF2B5EF4-FFF2-40B4-BE49-F238E27FC236}">
                <a16:creationId xmlns:a16="http://schemas.microsoft.com/office/drawing/2014/main" id="{C36ADAC8-A0DB-408C-A820-9697118D4153}"/>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60455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F292-0B71-9F43-90BD-748D86B6DF8B}"/>
              </a:ext>
            </a:extLst>
          </p:cNvPr>
          <p:cNvSpPr>
            <a:spLocks noGrp="1"/>
          </p:cNvSpPr>
          <p:nvPr>
            <p:ph type="title"/>
          </p:nvPr>
        </p:nvSpPr>
        <p:spPr>
          <a:xfrm>
            <a:off x="838199" y="85423"/>
            <a:ext cx="8946177" cy="447675"/>
          </a:xfrm>
        </p:spPr>
        <p:txBody>
          <a:bodyPr/>
          <a:lstStyle/>
          <a:p>
            <a:r>
              <a:rPr lang="en-US"/>
              <a:t>Connected Home Roadmap: Improve UX, Open Ecosystems &amp; Build Trust</a:t>
            </a:r>
          </a:p>
        </p:txBody>
      </p:sp>
      <p:sp>
        <p:nvSpPr>
          <p:cNvPr id="4" name="Slide Number Placeholder 3">
            <a:extLst>
              <a:ext uri="{FF2B5EF4-FFF2-40B4-BE49-F238E27FC236}">
                <a16:creationId xmlns:a16="http://schemas.microsoft.com/office/drawing/2014/main" id="{0EE7B0A2-3B97-5B4F-812B-4D632EB9788A}"/>
              </a:ext>
            </a:extLst>
          </p:cNvPr>
          <p:cNvSpPr>
            <a:spLocks noGrp="1"/>
          </p:cNvSpPr>
          <p:nvPr>
            <p:ph type="sldNum" sz="quarter" idx="11"/>
          </p:nvPr>
        </p:nvSpPr>
        <p:spPr/>
        <p:txBody>
          <a:bodyPr/>
          <a:lstStyle/>
          <a:p>
            <a:fld id="{4658F449-AC56-C64A-8488-86A10DE691DA}" type="slidenum">
              <a:rPr lang="en-US" smtClean="0"/>
              <a:pPr/>
              <a:t>14</a:t>
            </a:fld>
            <a:endParaRPr lang="en-US"/>
          </a:p>
        </p:txBody>
      </p:sp>
      <p:pic>
        <p:nvPicPr>
          <p:cNvPr id="6" name="Picture 5">
            <a:extLst>
              <a:ext uri="{FF2B5EF4-FFF2-40B4-BE49-F238E27FC236}">
                <a16:creationId xmlns:a16="http://schemas.microsoft.com/office/drawing/2014/main" id="{77DDBCA1-A8DD-4343-BD48-DFDEE0DE3AF6}"/>
              </a:ext>
            </a:extLst>
          </p:cNvPr>
          <p:cNvPicPr>
            <a:picLocks noChangeAspect="1"/>
          </p:cNvPicPr>
          <p:nvPr/>
        </p:nvPicPr>
        <p:blipFill rotWithShape="1">
          <a:blip r:embed="rId2">
            <a:clrChange>
              <a:clrFrom>
                <a:srgbClr val="000000">
                  <a:alpha val="0"/>
                </a:srgbClr>
              </a:clrFrom>
              <a:clrTo>
                <a:srgbClr val="000000">
                  <a:alpha val="0"/>
                </a:srgbClr>
              </a:clrTo>
            </a:clrChange>
          </a:blip>
          <a:srcRect t="5884"/>
          <a:stretch/>
        </p:blipFill>
        <p:spPr>
          <a:xfrm>
            <a:off x="1213338" y="951025"/>
            <a:ext cx="9332742" cy="5405325"/>
          </a:xfrm>
          <a:prstGeom prst="rect">
            <a:avLst/>
          </a:prstGeom>
        </p:spPr>
      </p:pic>
      <p:sp>
        <p:nvSpPr>
          <p:cNvPr id="14" name="Rectangle 13">
            <a:extLst>
              <a:ext uri="{FF2B5EF4-FFF2-40B4-BE49-F238E27FC236}">
                <a16:creationId xmlns:a16="http://schemas.microsoft.com/office/drawing/2014/main" id="{2351E3D1-7A58-2D4B-8B48-0A38BFAD008A}"/>
              </a:ext>
            </a:extLst>
          </p:cNvPr>
          <p:cNvSpPr/>
          <p:nvPr/>
        </p:nvSpPr>
        <p:spPr>
          <a:xfrm>
            <a:off x="1645920" y="6356350"/>
            <a:ext cx="1808041" cy="188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Montserrat Medium" pitchFamily="2" charset="77"/>
              </a:rPr>
              <a:t>CHR Report Figure 4-1</a:t>
            </a:r>
          </a:p>
        </p:txBody>
      </p:sp>
      <p:sp>
        <p:nvSpPr>
          <p:cNvPr id="7" name="Footer Placeholder 2">
            <a:extLst>
              <a:ext uri="{FF2B5EF4-FFF2-40B4-BE49-F238E27FC236}">
                <a16:creationId xmlns:a16="http://schemas.microsoft.com/office/drawing/2014/main" id="{37FAC931-5F91-48AA-9E7E-A0F82E4A2986}"/>
              </a:ext>
            </a:extLst>
          </p:cNvPr>
          <p:cNvSpPr>
            <a:spLocks noGrp="1"/>
          </p:cNvSpPr>
          <p:nvPr>
            <p:ph type="ftr" sz="quarter" idx="10"/>
          </p:nvPr>
        </p:nvSpPr>
        <p:spPr>
          <a:xfrm>
            <a:off x="1645920" y="6391518"/>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21959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38200" y="63905"/>
            <a:ext cx="6873240" cy="447675"/>
          </a:xfrm>
        </p:spPr>
        <p:txBody>
          <a:bodyPr/>
          <a:lstStyle/>
          <a:p>
            <a:r>
              <a:rPr lang="en-US" dirty="0"/>
              <a:t>Key Ingredient for Smart Home Growth: Managed Wi-Fi Networks</a:t>
            </a:r>
          </a:p>
        </p:txBody>
      </p:sp>
      <p:sp>
        <p:nvSpPr>
          <p:cNvPr id="90" name="Slide Number Placeholder 3">
            <a:extLst>
              <a:ext uri="{FF2B5EF4-FFF2-40B4-BE49-F238E27FC236}">
                <a16:creationId xmlns:a16="http://schemas.microsoft.com/office/drawing/2014/main" id="{73709879-7ABD-5D42-9191-060CEE27F046}"/>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15</a:t>
            </a:fld>
            <a:endParaRPr lang="en-US"/>
          </a:p>
        </p:txBody>
      </p:sp>
      <p:pic>
        <p:nvPicPr>
          <p:cNvPr id="7" name="Picture 6" descr="A screenshot of a cell phone&#10;&#10;Description automatically generated">
            <a:extLst>
              <a:ext uri="{FF2B5EF4-FFF2-40B4-BE49-F238E27FC236}">
                <a16:creationId xmlns:a16="http://schemas.microsoft.com/office/drawing/2014/main" id="{0118D8D7-C452-4117-81E5-AB28C96F20CE}"/>
              </a:ext>
            </a:extLst>
          </p:cNvPr>
          <p:cNvPicPr>
            <a:picLocks noChangeAspect="1"/>
          </p:cNvPicPr>
          <p:nvPr/>
        </p:nvPicPr>
        <p:blipFill rotWithShape="1">
          <a:blip r:embed="rId2"/>
          <a:srcRect t="2779"/>
          <a:stretch/>
        </p:blipFill>
        <p:spPr>
          <a:xfrm>
            <a:off x="1645920" y="994752"/>
            <a:ext cx="8178284" cy="5144781"/>
          </a:xfrm>
          <a:prstGeom prst="rect">
            <a:avLst/>
          </a:prstGeom>
        </p:spPr>
      </p:pic>
      <p:sp>
        <p:nvSpPr>
          <p:cNvPr id="10" name="Footer Placeholder 2">
            <a:extLst>
              <a:ext uri="{FF2B5EF4-FFF2-40B4-BE49-F238E27FC236}">
                <a16:creationId xmlns:a16="http://schemas.microsoft.com/office/drawing/2014/main" id="{784A49A2-A6DF-4602-A2DC-0EBC28FD03C3}"/>
              </a:ext>
            </a:extLst>
          </p:cNvPr>
          <p:cNvSpPr txBox="1">
            <a:spLocks/>
          </p:cNvSpPr>
          <p:nvPr/>
        </p:nvSpPr>
        <p:spPr>
          <a:xfrm>
            <a:off x="1789528" y="6174598"/>
            <a:ext cx="443804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Maravedis, LLC, 2019</a:t>
            </a:r>
          </a:p>
        </p:txBody>
      </p:sp>
    </p:spTree>
    <p:extLst>
      <p:ext uri="{BB962C8B-B14F-4D97-AF65-F5344CB8AC3E}">
        <p14:creationId xmlns:p14="http://schemas.microsoft.com/office/powerpoint/2010/main" val="209445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27442" y="63906"/>
            <a:ext cx="6873240" cy="447675"/>
          </a:xfrm>
        </p:spPr>
        <p:txBody>
          <a:bodyPr/>
          <a:lstStyle/>
          <a:p>
            <a:r>
              <a:rPr lang="en-US"/>
              <a:t>Final State: Mesh Ecosystems That Promote UX &amp; Supplier Innovation</a:t>
            </a:r>
          </a:p>
        </p:txBody>
      </p:sp>
      <p:sp>
        <p:nvSpPr>
          <p:cNvPr id="7" name="Slide Number Placeholder 3">
            <a:extLst>
              <a:ext uri="{FF2B5EF4-FFF2-40B4-BE49-F238E27FC236}">
                <a16:creationId xmlns:a16="http://schemas.microsoft.com/office/drawing/2014/main" id="{362C6259-131B-1940-8CE4-D4D38ABA5099}"/>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16</a:t>
            </a:fld>
            <a:endParaRPr lang="en-US"/>
          </a:p>
        </p:txBody>
      </p:sp>
      <p:grpSp>
        <p:nvGrpSpPr>
          <p:cNvPr id="3" name="Group 2">
            <a:extLst>
              <a:ext uri="{FF2B5EF4-FFF2-40B4-BE49-F238E27FC236}">
                <a16:creationId xmlns:a16="http://schemas.microsoft.com/office/drawing/2014/main" id="{42D78CA5-1908-1945-A33B-64F199BDEB5D}"/>
              </a:ext>
            </a:extLst>
          </p:cNvPr>
          <p:cNvGrpSpPr/>
          <p:nvPr/>
        </p:nvGrpSpPr>
        <p:grpSpPr>
          <a:xfrm>
            <a:off x="739519" y="1113097"/>
            <a:ext cx="10839950" cy="5366834"/>
            <a:chOff x="621071" y="1758253"/>
            <a:chExt cx="9072924" cy="4618054"/>
          </a:xfrm>
        </p:grpSpPr>
        <p:sp>
          <p:nvSpPr>
            <p:cNvPr id="109" name="TextBox 108">
              <a:extLst>
                <a:ext uri="{FF2B5EF4-FFF2-40B4-BE49-F238E27FC236}">
                  <a16:creationId xmlns:a16="http://schemas.microsoft.com/office/drawing/2014/main" id="{64E38227-18EA-2148-9B60-E2BBBA7C6A71}"/>
                </a:ext>
              </a:extLst>
            </p:cNvPr>
            <p:cNvSpPr txBox="1"/>
            <p:nvPr/>
          </p:nvSpPr>
          <p:spPr>
            <a:xfrm>
              <a:off x="5499589" y="2573162"/>
              <a:ext cx="1684371" cy="1938992"/>
            </a:xfrm>
            <a:prstGeom prst="rect">
              <a:avLst/>
            </a:prstGeom>
            <a:noFill/>
          </p:spPr>
          <p:txBody>
            <a:bodyPr wrap="square" rtlCol="0">
              <a:spAutoFit/>
            </a:bodyPr>
            <a:lstStyle/>
            <a:p>
              <a:r>
                <a:rPr lang="en-US" sz="1200">
                  <a:solidFill>
                    <a:schemeClr val="tx2"/>
                  </a:solidFill>
                  <a:ea typeface="Helvetica Neue" panose="02000503000000020004" pitchFamily="2" charset="0"/>
                  <a:cs typeface="Helvetica Neue" panose="02000503000000020004" pitchFamily="2" charset="0"/>
                </a:rPr>
                <a:t>Barriers to Entry</a:t>
              </a:r>
            </a:p>
            <a:p>
              <a:endParaRPr lang="en-US" sz="1200">
                <a:solidFill>
                  <a:schemeClr val="tx2"/>
                </a:solidFill>
                <a:ea typeface="Helvetica Neue" panose="02000503000000020004" pitchFamily="2" charset="0"/>
                <a:cs typeface="Helvetica Neue" panose="02000503000000020004" pitchFamily="2" charset="0"/>
              </a:endParaRPr>
            </a:p>
            <a:p>
              <a:r>
                <a:rPr lang="en-US" sz="1200">
                  <a:solidFill>
                    <a:schemeClr val="tx2"/>
                  </a:solidFill>
                  <a:ea typeface="Helvetica Neue" panose="02000503000000020004" pitchFamily="2" charset="0"/>
                  <a:cs typeface="Helvetica Neue" panose="02000503000000020004" pitchFamily="2" charset="0"/>
                </a:rPr>
                <a:t>Hardware Costs</a:t>
              </a:r>
            </a:p>
            <a:p>
              <a:endParaRPr lang="en-US" sz="1200">
                <a:solidFill>
                  <a:schemeClr val="tx2"/>
                </a:solidFill>
                <a:ea typeface="Helvetica Neue" panose="02000503000000020004" pitchFamily="2" charset="0"/>
                <a:cs typeface="Helvetica Neue" panose="02000503000000020004" pitchFamily="2" charset="0"/>
              </a:endParaRPr>
            </a:p>
            <a:p>
              <a:r>
                <a:rPr lang="en-US" sz="1200">
                  <a:solidFill>
                    <a:schemeClr val="tx2"/>
                  </a:solidFill>
                  <a:ea typeface="Helvetica Neue" panose="02000503000000020004" pitchFamily="2" charset="0"/>
                  <a:cs typeface="Helvetica Neue" panose="02000503000000020004" pitchFamily="2" charset="0"/>
                </a:rPr>
                <a:t>Developer Costs</a:t>
              </a:r>
            </a:p>
            <a:p>
              <a:endParaRPr lang="en-US" sz="1200">
                <a:solidFill>
                  <a:schemeClr val="tx2"/>
                </a:solidFill>
                <a:ea typeface="Helvetica Neue" panose="02000503000000020004" pitchFamily="2" charset="0"/>
                <a:cs typeface="Helvetica Neue" panose="02000503000000020004" pitchFamily="2" charset="0"/>
              </a:endParaRPr>
            </a:p>
            <a:p>
              <a:r>
                <a:rPr lang="en-US" sz="1200">
                  <a:solidFill>
                    <a:schemeClr val="tx2"/>
                  </a:solidFill>
                  <a:ea typeface="Helvetica Neue" panose="02000503000000020004" pitchFamily="2" charset="0"/>
                  <a:cs typeface="Helvetica Neue" panose="02000503000000020004" pitchFamily="2" charset="0"/>
                </a:rPr>
                <a:t>Innovation</a:t>
              </a:r>
            </a:p>
            <a:p>
              <a:endParaRPr lang="en-US" sz="1200">
                <a:solidFill>
                  <a:schemeClr val="tx2"/>
                </a:solidFill>
                <a:ea typeface="Helvetica Neue" panose="02000503000000020004" pitchFamily="2" charset="0"/>
                <a:cs typeface="Helvetica Neue" panose="02000503000000020004" pitchFamily="2" charset="0"/>
              </a:endParaRPr>
            </a:p>
            <a:p>
              <a:r>
                <a:rPr lang="en-US" sz="1200">
                  <a:solidFill>
                    <a:schemeClr val="tx2"/>
                  </a:solidFill>
                  <a:ea typeface="Helvetica Neue" panose="02000503000000020004" pitchFamily="2" charset="0"/>
                  <a:cs typeface="Helvetica Neue" panose="02000503000000020004" pitchFamily="2" charset="0"/>
                </a:rPr>
                <a:t>Specification Autonomy</a:t>
              </a:r>
            </a:p>
          </p:txBody>
        </p:sp>
        <p:sp>
          <p:nvSpPr>
            <p:cNvPr id="110" name="TextBox 109">
              <a:extLst>
                <a:ext uri="{FF2B5EF4-FFF2-40B4-BE49-F238E27FC236}">
                  <a16:creationId xmlns:a16="http://schemas.microsoft.com/office/drawing/2014/main" id="{7060AA6C-2144-2045-A4EA-48671E60DB7C}"/>
                </a:ext>
              </a:extLst>
            </p:cNvPr>
            <p:cNvSpPr txBox="1"/>
            <p:nvPr/>
          </p:nvSpPr>
          <p:spPr>
            <a:xfrm>
              <a:off x="7974341" y="2577377"/>
              <a:ext cx="1684371" cy="1384995"/>
            </a:xfrm>
            <a:prstGeom prst="rect">
              <a:avLst/>
            </a:prstGeom>
            <a:noFill/>
          </p:spPr>
          <p:txBody>
            <a:bodyPr wrap="square" rtlCol="0">
              <a:spAutoFit/>
            </a:bodyPr>
            <a:lstStyle/>
            <a:p>
              <a:r>
                <a:rPr lang="en-US" sz="1200">
                  <a:solidFill>
                    <a:schemeClr val="tx2"/>
                  </a:solidFill>
                  <a:ea typeface="Helvetica Neue" panose="02000503000000020004" pitchFamily="2" charset="0"/>
                  <a:cs typeface="Helvetica Neue" panose="02000503000000020004" pitchFamily="2" charset="0"/>
                </a:rPr>
                <a:t>Prices</a:t>
              </a:r>
            </a:p>
            <a:p>
              <a:endParaRPr lang="en-US" sz="1200">
                <a:solidFill>
                  <a:schemeClr val="tx2"/>
                </a:solidFill>
                <a:ea typeface="Helvetica Neue" panose="02000503000000020004" pitchFamily="2" charset="0"/>
                <a:cs typeface="Helvetica Neue" panose="02000503000000020004" pitchFamily="2" charset="0"/>
              </a:endParaRPr>
            </a:p>
            <a:p>
              <a:r>
                <a:rPr lang="en-US" sz="1200">
                  <a:solidFill>
                    <a:schemeClr val="tx2"/>
                  </a:solidFill>
                  <a:ea typeface="Helvetica Neue" panose="02000503000000020004" pitchFamily="2" charset="0"/>
                  <a:cs typeface="Helvetica Neue" panose="02000503000000020004" pitchFamily="2" charset="0"/>
                </a:rPr>
                <a:t>Functionality</a:t>
              </a:r>
            </a:p>
            <a:p>
              <a:endParaRPr lang="en-US" sz="1200">
                <a:solidFill>
                  <a:schemeClr val="tx2"/>
                </a:solidFill>
                <a:ea typeface="Helvetica Neue" panose="02000503000000020004" pitchFamily="2" charset="0"/>
                <a:cs typeface="Helvetica Neue" panose="02000503000000020004" pitchFamily="2" charset="0"/>
              </a:endParaRPr>
            </a:p>
            <a:p>
              <a:r>
                <a:rPr lang="en-US" sz="1200">
                  <a:solidFill>
                    <a:schemeClr val="tx2"/>
                  </a:solidFill>
                  <a:ea typeface="Helvetica Neue" panose="02000503000000020004" pitchFamily="2" charset="0"/>
                  <a:cs typeface="Helvetica Neue" panose="02000503000000020004" pitchFamily="2" charset="0"/>
                </a:rPr>
                <a:t>Adoption</a:t>
              </a:r>
            </a:p>
            <a:p>
              <a:endParaRPr lang="en-US" sz="1200">
                <a:solidFill>
                  <a:schemeClr val="tx2"/>
                </a:solidFill>
                <a:ea typeface="Helvetica Neue" panose="02000503000000020004" pitchFamily="2" charset="0"/>
                <a:cs typeface="Helvetica Neue" panose="02000503000000020004" pitchFamily="2" charset="0"/>
              </a:endParaRPr>
            </a:p>
            <a:p>
              <a:r>
                <a:rPr lang="en-US" sz="1200">
                  <a:solidFill>
                    <a:schemeClr val="tx2"/>
                  </a:solidFill>
                  <a:ea typeface="Helvetica Neue" panose="02000503000000020004" pitchFamily="2" charset="0"/>
                  <a:cs typeface="Helvetica Neue" panose="02000503000000020004" pitchFamily="2" charset="0"/>
                </a:rPr>
                <a:t>Outage Risk</a:t>
              </a:r>
            </a:p>
          </p:txBody>
        </p:sp>
        <p:sp>
          <p:nvSpPr>
            <p:cNvPr id="111" name="Rectangle 110">
              <a:extLst>
                <a:ext uri="{FF2B5EF4-FFF2-40B4-BE49-F238E27FC236}">
                  <a16:creationId xmlns:a16="http://schemas.microsoft.com/office/drawing/2014/main" id="{FCCF46DA-FD78-DA45-BD5D-9AE219BAE011}"/>
                </a:ext>
              </a:extLst>
            </p:cNvPr>
            <p:cNvSpPr/>
            <p:nvPr/>
          </p:nvSpPr>
          <p:spPr bwMode="auto">
            <a:xfrm>
              <a:off x="4953000" y="1782320"/>
              <a:ext cx="2400466" cy="594399"/>
            </a:xfrm>
            <a:prstGeom prst="rect">
              <a:avLst/>
            </a:prstGeom>
            <a:solidFill>
              <a:schemeClr val="accent1"/>
            </a:solidFill>
            <a:ln w="9525" cap="flat" cmpd="sng" algn="ctr">
              <a:noFill/>
              <a:prstDash val="solid"/>
              <a:round/>
              <a:headEnd type="none" w="med" len="med"/>
              <a:tailEnd type="none" w="med" len="med"/>
            </a:ln>
            <a:effectLst/>
          </p:spPr>
          <p:txBody>
            <a:bodyPr vert="horz" wrap="square" lIns="61913" tIns="30956" rIns="61913" bIns="30956" numCol="1" rtlCol="0" anchor="ctr" anchorCtr="0" compatLnSpc="1">
              <a:prstTxWarp prst="textNoShape">
                <a:avLst/>
              </a:prstTxWarp>
            </a:bodyPr>
            <a:lstStyle/>
            <a:p>
              <a:pPr marL="688975" lvl="2"/>
              <a:r>
                <a:rPr lang="en-US" sz="1200">
                  <a:solidFill>
                    <a:schemeClr val="bg1"/>
                  </a:solidFill>
                  <a:ea typeface="ＭＳ Ｐゴシック" pitchFamily="-65" charset="-128"/>
                  <a:cs typeface="ＭＳ Ｐゴシック" pitchFamily="-65" charset="-128"/>
                </a:rPr>
                <a:t>Impacts on</a:t>
              </a:r>
              <a:endParaRPr lang="en-US" sz="1200">
                <a:solidFill>
                  <a:schemeClr val="bg1"/>
                </a:solidFill>
              </a:endParaRPr>
            </a:p>
            <a:p>
              <a:pPr marL="688975" lvl="2"/>
              <a:r>
                <a:rPr lang="en-US" sz="1200">
                  <a:solidFill>
                    <a:schemeClr val="bg1"/>
                  </a:solidFill>
                </a:rPr>
                <a:t>Device </a:t>
              </a:r>
              <a:r>
                <a:rPr lang="en-US" sz="1200">
                  <a:solidFill>
                    <a:schemeClr val="bg1"/>
                  </a:solidFill>
                  <a:ea typeface="ＭＳ Ｐゴシック" pitchFamily="-65" charset="-128"/>
                  <a:cs typeface="ＭＳ Ｐゴシック" pitchFamily="-65" charset="-128"/>
                </a:rPr>
                <a:t>Suppliers</a:t>
              </a:r>
            </a:p>
          </p:txBody>
        </p:sp>
        <p:pic>
          <p:nvPicPr>
            <p:cNvPr id="112" name="Graphic 111" descr="Teacher">
              <a:extLst>
                <a:ext uri="{FF2B5EF4-FFF2-40B4-BE49-F238E27FC236}">
                  <a16:creationId xmlns:a16="http://schemas.microsoft.com/office/drawing/2014/main" id="{0D7F185D-9186-4342-B693-DC64B7B3B0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1898" y="1769144"/>
              <a:ext cx="607575" cy="607575"/>
            </a:xfrm>
            <a:prstGeom prst="rect">
              <a:avLst/>
            </a:prstGeom>
          </p:spPr>
        </p:pic>
        <p:pic>
          <p:nvPicPr>
            <p:cNvPr id="113" name="Graphic 112" descr="Robot">
              <a:extLst>
                <a:ext uri="{FF2B5EF4-FFF2-40B4-BE49-F238E27FC236}">
                  <a16:creationId xmlns:a16="http://schemas.microsoft.com/office/drawing/2014/main" id="{8987CC09-7643-C942-BE63-60FE6111AE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3951" y="1785385"/>
              <a:ext cx="621832" cy="621832"/>
            </a:xfrm>
            <a:prstGeom prst="rect">
              <a:avLst/>
            </a:prstGeom>
          </p:spPr>
        </p:pic>
        <p:sp>
          <p:nvSpPr>
            <p:cNvPr id="114" name="Up Arrow 113">
              <a:extLst>
                <a:ext uri="{FF2B5EF4-FFF2-40B4-BE49-F238E27FC236}">
                  <a16:creationId xmlns:a16="http://schemas.microsoft.com/office/drawing/2014/main" id="{54A1FEF6-0E1D-C749-B996-15072975A109}"/>
                </a:ext>
              </a:extLst>
            </p:cNvPr>
            <p:cNvSpPr/>
            <p:nvPr/>
          </p:nvSpPr>
          <p:spPr bwMode="auto">
            <a:xfrm>
              <a:off x="7560081" y="3357920"/>
              <a:ext cx="203235" cy="228716"/>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15" name="Up Arrow 114">
              <a:extLst>
                <a:ext uri="{FF2B5EF4-FFF2-40B4-BE49-F238E27FC236}">
                  <a16:creationId xmlns:a16="http://schemas.microsoft.com/office/drawing/2014/main" id="{867D2C79-66BA-B640-BE69-9310C8E6A23C}"/>
                </a:ext>
              </a:extLst>
            </p:cNvPr>
            <p:cNvSpPr/>
            <p:nvPr/>
          </p:nvSpPr>
          <p:spPr bwMode="auto">
            <a:xfrm>
              <a:off x="7560081" y="2982102"/>
              <a:ext cx="203235" cy="228716"/>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16" name="Up Arrow 115">
              <a:extLst>
                <a:ext uri="{FF2B5EF4-FFF2-40B4-BE49-F238E27FC236}">
                  <a16:creationId xmlns:a16="http://schemas.microsoft.com/office/drawing/2014/main" id="{81E16CB9-9989-044A-BB27-09052FB6F5DD}"/>
                </a:ext>
              </a:extLst>
            </p:cNvPr>
            <p:cNvSpPr/>
            <p:nvPr/>
          </p:nvSpPr>
          <p:spPr bwMode="auto">
            <a:xfrm flipV="1">
              <a:off x="7560083" y="3722852"/>
              <a:ext cx="203234" cy="243595"/>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17" name="Up Arrow 116">
              <a:extLst>
                <a:ext uri="{FF2B5EF4-FFF2-40B4-BE49-F238E27FC236}">
                  <a16:creationId xmlns:a16="http://schemas.microsoft.com/office/drawing/2014/main" id="{FA46FAAD-1A6E-FF45-A839-FAAA393CCA58}"/>
                </a:ext>
              </a:extLst>
            </p:cNvPr>
            <p:cNvSpPr/>
            <p:nvPr/>
          </p:nvSpPr>
          <p:spPr bwMode="auto">
            <a:xfrm flipV="1">
              <a:off x="5126849" y="3357920"/>
              <a:ext cx="203234" cy="243595"/>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18" name="Up Arrow 117">
              <a:extLst>
                <a:ext uri="{FF2B5EF4-FFF2-40B4-BE49-F238E27FC236}">
                  <a16:creationId xmlns:a16="http://schemas.microsoft.com/office/drawing/2014/main" id="{B8277DE3-90FA-1942-97A4-9761BBAE48D2}"/>
                </a:ext>
              </a:extLst>
            </p:cNvPr>
            <p:cNvSpPr/>
            <p:nvPr/>
          </p:nvSpPr>
          <p:spPr bwMode="auto">
            <a:xfrm flipV="1">
              <a:off x="5126849" y="2982102"/>
              <a:ext cx="203234" cy="243595"/>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19" name="Up Arrow 118">
              <a:extLst>
                <a:ext uri="{FF2B5EF4-FFF2-40B4-BE49-F238E27FC236}">
                  <a16:creationId xmlns:a16="http://schemas.microsoft.com/office/drawing/2014/main" id="{EEBD5BCE-6727-9848-9358-01CBE963DF62}"/>
                </a:ext>
              </a:extLst>
            </p:cNvPr>
            <p:cNvSpPr/>
            <p:nvPr/>
          </p:nvSpPr>
          <p:spPr bwMode="auto">
            <a:xfrm flipV="1">
              <a:off x="5126849" y="2628056"/>
              <a:ext cx="203234" cy="243595"/>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20" name="Up Arrow 119">
              <a:extLst>
                <a:ext uri="{FF2B5EF4-FFF2-40B4-BE49-F238E27FC236}">
                  <a16:creationId xmlns:a16="http://schemas.microsoft.com/office/drawing/2014/main" id="{C1E4E8F5-2D70-1A45-AB21-A465C2B3DC66}"/>
                </a:ext>
              </a:extLst>
            </p:cNvPr>
            <p:cNvSpPr/>
            <p:nvPr/>
          </p:nvSpPr>
          <p:spPr bwMode="auto">
            <a:xfrm>
              <a:off x="5126848" y="4127335"/>
              <a:ext cx="203235" cy="228716"/>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21" name="Up Arrow 120">
              <a:extLst>
                <a:ext uri="{FF2B5EF4-FFF2-40B4-BE49-F238E27FC236}">
                  <a16:creationId xmlns:a16="http://schemas.microsoft.com/office/drawing/2014/main" id="{97FCF9B3-3F2B-EB48-9934-9789BE438323}"/>
                </a:ext>
              </a:extLst>
            </p:cNvPr>
            <p:cNvSpPr/>
            <p:nvPr/>
          </p:nvSpPr>
          <p:spPr bwMode="auto">
            <a:xfrm>
              <a:off x="5126848" y="3722852"/>
              <a:ext cx="203235" cy="228716"/>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sp>
          <p:nvSpPr>
            <p:cNvPr id="122" name="TextBox 121">
              <a:extLst>
                <a:ext uri="{FF2B5EF4-FFF2-40B4-BE49-F238E27FC236}">
                  <a16:creationId xmlns:a16="http://schemas.microsoft.com/office/drawing/2014/main" id="{18D9ACEC-64D3-6C46-947E-6DB1C21F05BD}"/>
                </a:ext>
              </a:extLst>
            </p:cNvPr>
            <p:cNvSpPr txBox="1"/>
            <p:nvPr/>
          </p:nvSpPr>
          <p:spPr>
            <a:xfrm>
              <a:off x="621071" y="5099034"/>
              <a:ext cx="3930609" cy="1015663"/>
            </a:xfrm>
            <a:prstGeom prst="rect">
              <a:avLst/>
            </a:prstGeom>
            <a:noFill/>
          </p:spPr>
          <p:txBody>
            <a:bodyPr wrap="square" rtlCol="0">
              <a:spAutoFit/>
            </a:bodyPr>
            <a:lstStyle/>
            <a:p>
              <a:r>
                <a:rPr lang="en-US" sz="1200" b="1">
                  <a:solidFill>
                    <a:schemeClr val="tx2"/>
                  </a:solidFill>
                  <a:ea typeface="Helvetica Neue" panose="02000503000000020004" pitchFamily="2" charset="0"/>
                  <a:cs typeface="Helvetica Neue" panose="02000503000000020004" pitchFamily="2" charset="0"/>
                </a:rPr>
                <a:t>A Mesh Ecosystem </a:t>
              </a:r>
              <a:r>
                <a:rPr lang="en-US" sz="1200">
                  <a:solidFill>
                    <a:schemeClr val="tx2"/>
                  </a:solidFill>
                  <a:ea typeface="Helvetica Neue" panose="02000503000000020004" pitchFamily="2" charset="0"/>
                  <a:cs typeface="Helvetica Neue" panose="02000503000000020004" pitchFamily="2" charset="0"/>
                </a:rPr>
                <a:t>involves hubs in different systems (e.g. the bathroom vs. the kitchen) and/or from different providers that are able to communicate with each other and with associated Smart Home devices. </a:t>
              </a:r>
              <a:endParaRPr lang="en-US" sz="1200" b="1">
                <a:solidFill>
                  <a:schemeClr val="tx2"/>
                </a:solidFill>
                <a:ea typeface="Helvetica Neue" panose="02000503000000020004" pitchFamily="2" charset="0"/>
                <a:cs typeface="Helvetica Neue" panose="02000503000000020004" pitchFamily="2" charset="0"/>
              </a:endParaRPr>
            </a:p>
          </p:txBody>
        </p:sp>
        <p:sp>
          <p:nvSpPr>
            <p:cNvPr id="123" name="Up Arrow 122">
              <a:extLst>
                <a:ext uri="{FF2B5EF4-FFF2-40B4-BE49-F238E27FC236}">
                  <a16:creationId xmlns:a16="http://schemas.microsoft.com/office/drawing/2014/main" id="{1B3805ED-9215-E44E-9D42-761DEB90F081}"/>
                </a:ext>
              </a:extLst>
            </p:cNvPr>
            <p:cNvSpPr/>
            <p:nvPr/>
          </p:nvSpPr>
          <p:spPr bwMode="auto">
            <a:xfrm flipV="1">
              <a:off x="7540376" y="2610331"/>
              <a:ext cx="203234" cy="243595"/>
            </a:xfrm>
            <a:prstGeom prst="upArrow">
              <a:avLst/>
            </a:prstGeom>
            <a:solidFill>
              <a:schemeClr val="accent4"/>
            </a:solidFill>
            <a:ln w="9525" cap="flat" cmpd="sng" algn="ctr">
              <a:noFill/>
              <a:prstDash val="solid"/>
              <a:round/>
              <a:headEnd type="none" w="med" len="med"/>
              <a:tailEnd type="none" w="med" len="med"/>
            </a:ln>
            <a:effectLst/>
          </p:spPr>
          <p:txBody>
            <a:bodyPr vert="horz" wrap="square" lIns="61913" tIns="30956" rIns="61913" bIns="30956" numCol="1" rtlCol="0" anchor="t" anchorCtr="0" compatLnSpc="1">
              <a:prstTxWarp prst="textNoShape">
                <a:avLst/>
              </a:prstTxWarp>
            </a:bodyPr>
            <a:lstStyle/>
            <a:p>
              <a:pPr defTabSz="619140" eaLnBrk="0" fontAlgn="base" hangingPunct="0">
                <a:spcBef>
                  <a:spcPct val="0"/>
                </a:spcBef>
                <a:spcAft>
                  <a:spcPct val="0"/>
                </a:spcAft>
              </a:pPr>
              <a:endParaRPr lang="en-US" sz="1625">
                <a:latin typeface="Arial" pitchFamily="-65" charset="0"/>
                <a:ea typeface="ＭＳ Ｐゴシック" pitchFamily="-65" charset="-128"/>
                <a:cs typeface="ＭＳ Ｐゴシック" pitchFamily="-65" charset="-128"/>
              </a:endParaRPr>
            </a:p>
          </p:txBody>
        </p:sp>
        <p:grpSp>
          <p:nvGrpSpPr>
            <p:cNvPr id="124" name="Group 123">
              <a:extLst>
                <a:ext uri="{FF2B5EF4-FFF2-40B4-BE49-F238E27FC236}">
                  <a16:creationId xmlns:a16="http://schemas.microsoft.com/office/drawing/2014/main" id="{DC40E0C0-F129-BD45-8734-FEBE1ED15666}"/>
                </a:ext>
              </a:extLst>
            </p:cNvPr>
            <p:cNvGrpSpPr/>
            <p:nvPr/>
          </p:nvGrpSpPr>
          <p:grpSpPr>
            <a:xfrm>
              <a:off x="621071" y="1856157"/>
              <a:ext cx="4158078" cy="2939883"/>
              <a:chOff x="520262" y="3397261"/>
              <a:chExt cx="5883616" cy="4405458"/>
            </a:xfrm>
          </p:grpSpPr>
          <p:sp>
            <p:nvSpPr>
              <p:cNvPr id="125" name="Oval 124">
                <a:extLst>
                  <a:ext uri="{FF2B5EF4-FFF2-40B4-BE49-F238E27FC236}">
                    <a16:creationId xmlns:a16="http://schemas.microsoft.com/office/drawing/2014/main" id="{D37F8415-F937-D143-82FC-268278925F33}"/>
                  </a:ext>
                </a:extLst>
              </p:cNvPr>
              <p:cNvSpPr/>
              <p:nvPr/>
            </p:nvSpPr>
            <p:spPr>
              <a:xfrm>
                <a:off x="1196685" y="3688223"/>
                <a:ext cx="2316608" cy="2332392"/>
              </a:xfrm>
              <a:prstGeom prst="ellipse">
                <a:avLst/>
              </a:prstGeom>
              <a:solidFill>
                <a:srgbClr val="FFFFFF">
                  <a:alpha val="0"/>
                </a:srgbClr>
              </a:solidFill>
              <a:ln w="25400" cap="flat" cmpd="sng" algn="ctr">
                <a:solidFill>
                  <a:srgbClr val="FFFFFF">
                    <a:lumMod val="75000"/>
                  </a:srgbClr>
                </a:solidFill>
                <a:prstDash val="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6" name="Oval 125">
                <a:extLst>
                  <a:ext uri="{FF2B5EF4-FFF2-40B4-BE49-F238E27FC236}">
                    <a16:creationId xmlns:a16="http://schemas.microsoft.com/office/drawing/2014/main" id="{05340533-75A4-DA41-8FB2-30F7AC441083}"/>
                  </a:ext>
                </a:extLst>
              </p:cNvPr>
              <p:cNvSpPr/>
              <p:nvPr/>
            </p:nvSpPr>
            <p:spPr>
              <a:xfrm>
                <a:off x="2917083" y="3688223"/>
                <a:ext cx="2316608" cy="2332392"/>
              </a:xfrm>
              <a:prstGeom prst="ellipse">
                <a:avLst/>
              </a:prstGeom>
              <a:solidFill>
                <a:srgbClr val="FFFFFF">
                  <a:alpha val="0"/>
                </a:srgbClr>
              </a:solidFill>
              <a:ln w="25400" cap="flat" cmpd="sng" algn="ctr">
                <a:solidFill>
                  <a:srgbClr val="FFFFFF">
                    <a:lumMod val="75000"/>
                  </a:srgbClr>
                </a:solidFill>
                <a:prstDash val="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7" name="Oval 126">
                <a:extLst>
                  <a:ext uri="{FF2B5EF4-FFF2-40B4-BE49-F238E27FC236}">
                    <a16:creationId xmlns:a16="http://schemas.microsoft.com/office/drawing/2014/main" id="{EB2C4733-402C-4746-A45B-EBDEE071C139}"/>
                  </a:ext>
                </a:extLst>
              </p:cNvPr>
              <p:cNvSpPr/>
              <p:nvPr/>
            </p:nvSpPr>
            <p:spPr>
              <a:xfrm>
                <a:off x="2917083" y="4984393"/>
                <a:ext cx="2316608" cy="2332392"/>
              </a:xfrm>
              <a:prstGeom prst="ellipse">
                <a:avLst/>
              </a:prstGeom>
              <a:solidFill>
                <a:srgbClr val="FFFFFF">
                  <a:alpha val="0"/>
                </a:srgbClr>
              </a:solidFill>
              <a:ln w="25400" cap="flat" cmpd="sng" algn="ctr">
                <a:solidFill>
                  <a:srgbClr val="FFFFFF">
                    <a:lumMod val="75000"/>
                  </a:srgbClr>
                </a:solidFill>
                <a:prstDash val="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8" name="Oval 127">
                <a:extLst>
                  <a:ext uri="{FF2B5EF4-FFF2-40B4-BE49-F238E27FC236}">
                    <a16:creationId xmlns:a16="http://schemas.microsoft.com/office/drawing/2014/main" id="{98DD8F97-D46F-7741-AE02-4741C4C9A7E4}"/>
                  </a:ext>
                </a:extLst>
              </p:cNvPr>
              <p:cNvSpPr/>
              <p:nvPr/>
            </p:nvSpPr>
            <p:spPr>
              <a:xfrm>
                <a:off x="1196685" y="4984393"/>
                <a:ext cx="2316608" cy="2332392"/>
              </a:xfrm>
              <a:prstGeom prst="ellipse">
                <a:avLst/>
              </a:prstGeom>
              <a:solidFill>
                <a:srgbClr val="FFFFFF">
                  <a:alpha val="0"/>
                </a:srgbClr>
              </a:solidFill>
              <a:ln w="25400" cap="flat" cmpd="sng" algn="ctr">
                <a:solidFill>
                  <a:srgbClr val="FFFFFF">
                    <a:lumMod val="75000"/>
                  </a:srgbClr>
                </a:solidFill>
                <a:prstDash val="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29" name="Graphic 128" descr="Car">
                <a:extLst>
                  <a:ext uri="{FF2B5EF4-FFF2-40B4-BE49-F238E27FC236}">
                    <a16:creationId xmlns:a16="http://schemas.microsoft.com/office/drawing/2014/main" id="{FE9C7758-A06C-5E49-94A6-B2D2F9D98E6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98217" y="6420966"/>
                <a:ext cx="581083" cy="618797"/>
              </a:xfrm>
              <a:prstGeom prst="rect">
                <a:avLst/>
              </a:prstGeom>
            </p:spPr>
          </p:pic>
          <p:pic>
            <p:nvPicPr>
              <p:cNvPr id="130" name="Graphic 129" descr="Lock">
                <a:extLst>
                  <a:ext uri="{FF2B5EF4-FFF2-40B4-BE49-F238E27FC236}">
                    <a16:creationId xmlns:a16="http://schemas.microsoft.com/office/drawing/2014/main" id="{272DA8B1-45BE-BD46-8DB4-674D7E4CA20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83354" y="5122977"/>
                <a:ext cx="433584" cy="524715"/>
              </a:xfrm>
              <a:prstGeom prst="rect">
                <a:avLst/>
              </a:prstGeom>
            </p:spPr>
          </p:pic>
          <p:pic>
            <p:nvPicPr>
              <p:cNvPr id="131" name="Graphic 130" descr="Thermometer">
                <a:extLst>
                  <a:ext uri="{FF2B5EF4-FFF2-40B4-BE49-F238E27FC236}">
                    <a16:creationId xmlns:a16="http://schemas.microsoft.com/office/drawing/2014/main" id="{F7D29DE6-663A-524C-9E3A-0FD64809E22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61889" y="4216549"/>
                <a:ext cx="506696" cy="613195"/>
              </a:xfrm>
              <a:prstGeom prst="rect">
                <a:avLst/>
              </a:prstGeom>
            </p:spPr>
          </p:pic>
          <p:pic>
            <p:nvPicPr>
              <p:cNvPr id="132" name="Graphic 131" descr="Radioactive">
                <a:extLst>
                  <a:ext uri="{FF2B5EF4-FFF2-40B4-BE49-F238E27FC236}">
                    <a16:creationId xmlns:a16="http://schemas.microsoft.com/office/drawing/2014/main" id="{13FA69E1-0F11-F649-911B-39EE93AA121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580264" y="4383712"/>
                <a:ext cx="407252" cy="492850"/>
              </a:xfrm>
              <a:prstGeom prst="rect">
                <a:avLst/>
              </a:prstGeom>
            </p:spPr>
          </p:pic>
          <p:pic>
            <p:nvPicPr>
              <p:cNvPr id="133" name="Graphic 132" descr="Lightbulb">
                <a:extLst>
                  <a:ext uri="{FF2B5EF4-FFF2-40B4-BE49-F238E27FC236}">
                    <a16:creationId xmlns:a16="http://schemas.microsoft.com/office/drawing/2014/main" id="{43A2E585-C129-D045-977C-F8A4B096183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195709" y="6596841"/>
                <a:ext cx="415513" cy="502848"/>
              </a:xfrm>
              <a:prstGeom prst="rect">
                <a:avLst/>
              </a:prstGeom>
            </p:spPr>
          </p:pic>
          <p:pic>
            <p:nvPicPr>
              <p:cNvPr id="134" name="Graphic 133" descr="Television">
                <a:extLst>
                  <a:ext uri="{FF2B5EF4-FFF2-40B4-BE49-F238E27FC236}">
                    <a16:creationId xmlns:a16="http://schemas.microsoft.com/office/drawing/2014/main" id="{E254C302-0C19-4643-8B30-698DD656A51C}"/>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948675" y="3783842"/>
                <a:ext cx="469357" cy="568006"/>
              </a:xfrm>
              <a:prstGeom prst="rect">
                <a:avLst/>
              </a:prstGeom>
            </p:spPr>
          </p:pic>
          <p:pic>
            <p:nvPicPr>
              <p:cNvPr id="135" name="Graphic 134" descr="Security Camera">
                <a:extLst>
                  <a:ext uri="{FF2B5EF4-FFF2-40B4-BE49-F238E27FC236}">
                    <a16:creationId xmlns:a16="http://schemas.microsoft.com/office/drawing/2014/main" id="{2226268B-133A-7340-860A-86E1DD96AD83}"/>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063500" y="4351848"/>
                <a:ext cx="433584" cy="524715"/>
              </a:xfrm>
              <a:prstGeom prst="rect">
                <a:avLst/>
              </a:prstGeom>
            </p:spPr>
          </p:pic>
          <p:sp>
            <p:nvSpPr>
              <p:cNvPr id="136" name="TextBox 135">
                <a:extLst>
                  <a:ext uri="{FF2B5EF4-FFF2-40B4-BE49-F238E27FC236}">
                    <a16:creationId xmlns:a16="http://schemas.microsoft.com/office/drawing/2014/main" id="{538B8FBE-032A-2245-852F-C756376D4DA5}"/>
                  </a:ext>
                </a:extLst>
              </p:cNvPr>
              <p:cNvSpPr txBox="1"/>
              <p:nvPr/>
            </p:nvSpPr>
            <p:spPr>
              <a:xfrm>
                <a:off x="520262" y="3397261"/>
                <a:ext cx="1457732" cy="41508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282828"/>
                    </a:solidFill>
                    <a:effectLst/>
                    <a:uLnTx/>
                    <a:uFillTx/>
                    <a:ea typeface="Helvetica Neue" panose="02000503000000020004" pitchFamily="2" charset="0"/>
                    <a:cs typeface="Helvetica Neue" panose="02000503000000020004" pitchFamily="2" charset="0"/>
                  </a:rPr>
                  <a:t>Kitchen</a:t>
                </a:r>
              </a:p>
            </p:txBody>
          </p:sp>
          <p:sp>
            <p:nvSpPr>
              <p:cNvPr id="137" name="TextBox 136">
                <a:extLst>
                  <a:ext uri="{FF2B5EF4-FFF2-40B4-BE49-F238E27FC236}">
                    <a16:creationId xmlns:a16="http://schemas.microsoft.com/office/drawing/2014/main" id="{021405E9-9619-714F-99C6-B7FC38DA269B}"/>
                  </a:ext>
                </a:extLst>
              </p:cNvPr>
              <p:cNvSpPr txBox="1"/>
              <p:nvPr/>
            </p:nvSpPr>
            <p:spPr>
              <a:xfrm>
                <a:off x="4586615" y="3398464"/>
                <a:ext cx="1798419" cy="41508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282828"/>
                    </a:solidFill>
                    <a:effectLst/>
                    <a:uLnTx/>
                    <a:uFillTx/>
                    <a:ea typeface="Helvetica Neue" panose="02000503000000020004" pitchFamily="2" charset="0"/>
                    <a:cs typeface="Helvetica Neue" panose="02000503000000020004" pitchFamily="2" charset="0"/>
                  </a:rPr>
                  <a:t>Living Room</a:t>
                </a:r>
              </a:p>
            </p:txBody>
          </p:sp>
          <p:sp>
            <p:nvSpPr>
              <p:cNvPr id="138" name="TextBox 137">
                <a:extLst>
                  <a:ext uri="{FF2B5EF4-FFF2-40B4-BE49-F238E27FC236}">
                    <a16:creationId xmlns:a16="http://schemas.microsoft.com/office/drawing/2014/main" id="{5758862B-1971-0542-84A5-425675B20E98}"/>
                  </a:ext>
                </a:extLst>
              </p:cNvPr>
              <p:cNvSpPr txBox="1"/>
              <p:nvPr/>
            </p:nvSpPr>
            <p:spPr>
              <a:xfrm>
                <a:off x="520262" y="7241645"/>
                <a:ext cx="1457732" cy="41508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282828"/>
                    </a:solidFill>
                    <a:effectLst/>
                    <a:uLnTx/>
                    <a:uFillTx/>
                    <a:ea typeface="Helvetica Neue" panose="02000503000000020004" pitchFamily="2" charset="0"/>
                    <a:cs typeface="Helvetica Neue" panose="02000503000000020004" pitchFamily="2" charset="0"/>
                  </a:rPr>
                  <a:t>Bathroom</a:t>
                </a:r>
              </a:p>
            </p:txBody>
          </p:sp>
          <p:sp>
            <p:nvSpPr>
              <p:cNvPr id="139" name="TextBox 138">
                <a:extLst>
                  <a:ext uri="{FF2B5EF4-FFF2-40B4-BE49-F238E27FC236}">
                    <a16:creationId xmlns:a16="http://schemas.microsoft.com/office/drawing/2014/main" id="{979481E0-D619-764D-B59D-F80D9E742C02}"/>
                  </a:ext>
                </a:extLst>
              </p:cNvPr>
              <p:cNvSpPr txBox="1"/>
              <p:nvPr/>
            </p:nvSpPr>
            <p:spPr>
              <a:xfrm>
                <a:off x="4567608" y="7110907"/>
                <a:ext cx="1836270" cy="69181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282828"/>
                    </a:solidFill>
                    <a:effectLst/>
                    <a:uLnTx/>
                    <a:uFillTx/>
                    <a:ea typeface="Helvetica Neue" panose="02000503000000020004" pitchFamily="2" charset="0"/>
                    <a:cs typeface="Helvetica Neue" panose="02000503000000020004" pitchFamily="2" charset="0"/>
                  </a:rPr>
                  <a:t>Garage &amp; Outdoors</a:t>
                </a:r>
              </a:p>
            </p:txBody>
          </p:sp>
          <p:pic>
            <p:nvPicPr>
              <p:cNvPr id="140" name="Graphic 139" descr="Stethoscope">
                <a:extLst>
                  <a:ext uri="{FF2B5EF4-FFF2-40B4-BE49-F238E27FC236}">
                    <a16:creationId xmlns:a16="http://schemas.microsoft.com/office/drawing/2014/main" id="{75557042-21FA-334B-BE6D-F943B9C761AC}"/>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929367" y="5175266"/>
                <a:ext cx="413489" cy="420136"/>
              </a:xfrm>
              <a:prstGeom prst="rect">
                <a:avLst/>
              </a:prstGeom>
            </p:spPr>
          </p:pic>
          <p:pic>
            <p:nvPicPr>
              <p:cNvPr id="141" name="Graphic 140" descr="Shower">
                <a:extLst>
                  <a:ext uri="{FF2B5EF4-FFF2-40B4-BE49-F238E27FC236}">
                    <a16:creationId xmlns:a16="http://schemas.microsoft.com/office/drawing/2014/main" id="{D32885AF-A6B4-B448-AECF-B579CC2297CA}"/>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588432" y="6268829"/>
                <a:ext cx="390916" cy="397200"/>
              </a:xfrm>
              <a:prstGeom prst="rect">
                <a:avLst/>
              </a:prstGeom>
            </p:spPr>
          </p:pic>
          <p:grpSp>
            <p:nvGrpSpPr>
              <p:cNvPr id="142" name="Group 141">
                <a:extLst>
                  <a:ext uri="{FF2B5EF4-FFF2-40B4-BE49-F238E27FC236}">
                    <a16:creationId xmlns:a16="http://schemas.microsoft.com/office/drawing/2014/main" id="{CB1F2BCB-5546-3447-A4A5-9E8765DB389C}"/>
                  </a:ext>
                </a:extLst>
              </p:cNvPr>
              <p:cNvGrpSpPr/>
              <p:nvPr/>
            </p:nvGrpSpPr>
            <p:grpSpPr>
              <a:xfrm>
                <a:off x="2607553" y="4851641"/>
                <a:ext cx="246747" cy="381516"/>
                <a:chOff x="8176824" y="4459402"/>
                <a:chExt cx="240966" cy="398657"/>
              </a:xfrm>
            </p:grpSpPr>
            <p:sp>
              <p:nvSpPr>
                <p:cNvPr id="173" name="Can 172">
                  <a:extLst>
                    <a:ext uri="{FF2B5EF4-FFF2-40B4-BE49-F238E27FC236}">
                      <a16:creationId xmlns:a16="http://schemas.microsoft.com/office/drawing/2014/main" id="{E71B8FDD-9A0E-6949-B08D-E57155771547}"/>
                    </a:ext>
                  </a:extLst>
                </p:cNvPr>
                <p:cNvSpPr/>
                <p:nvPr/>
              </p:nvSpPr>
              <p:spPr>
                <a:xfrm>
                  <a:off x="8176824" y="4627853"/>
                  <a:ext cx="240966" cy="230206"/>
                </a:xfrm>
                <a:prstGeom prst="can">
                  <a:avLst/>
                </a:prstGeom>
                <a:pattFill prst="pct70">
                  <a:fgClr>
                    <a:srgbClr val="FFFFFF"/>
                  </a:fgClr>
                  <a:bgClr>
                    <a:srgbClr val="282828"/>
                  </a:bgClr>
                </a:patt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4" name="Can 173">
                  <a:extLst>
                    <a:ext uri="{FF2B5EF4-FFF2-40B4-BE49-F238E27FC236}">
                      <a16:creationId xmlns:a16="http://schemas.microsoft.com/office/drawing/2014/main" id="{B092C67B-1016-C14C-A8EA-A053AB54D09B}"/>
                    </a:ext>
                  </a:extLst>
                </p:cNvPr>
                <p:cNvSpPr/>
                <p:nvPr/>
              </p:nvSpPr>
              <p:spPr>
                <a:xfrm>
                  <a:off x="8176824" y="4459402"/>
                  <a:ext cx="240966" cy="230206"/>
                </a:xfrm>
                <a:prstGeom prst="can">
                  <a:avLst/>
                </a:prstGeom>
                <a:solidFill>
                  <a:srgbClr val="282828"/>
                </a:solid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43" name="Group 142">
                <a:extLst>
                  <a:ext uri="{FF2B5EF4-FFF2-40B4-BE49-F238E27FC236}">
                    <a16:creationId xmlns:a16="http://schemas.microsoft.com/office/drawing/2014/main" id="{0F3C81ED-9A93-C045-86CC-A0C3F96B5499}"/>
                  </a:ext>
                </a:extLst>
              </p:cNvPr>
              <p:cNvGrpSpPr/>
              <p:nvPr/>
            </p:nvGrpSpPr>
            <p:grpSpPr>
              <a:xfrm>
                <a:off x="2607553" y="5799318"/>
                <a:ext cx="246747" cy="381516"/>
                <a:chOff x="8176824" y="4459402"/>
                <a:chExt cx="240966" cy="398657"/>
              </a:xfrm>
            </p:grpSpPr>
            <p:sp>
              <p:nvSpPr>
                <p:cNvPr id="171" name="Can 170">
                  <a:extLst>
                    <a:ext uri="{FF2B5EF4-FFF2-40B4-BE49-F238E27FC236}">
                      <a16:creationId xmlns:a16="http://schemas.microsoft.com/office/drawing/2014/main" id="{62A41BE3-B25F-D749-83F0-DF10494D1C09}"/>
                    </a:ext>
                  </a:extLst>
                </p:cNvPr>
                <p:cNvSpPr/>
                <p:nvPr/>
              </p:nvSpPr>
              <p:spPr>
                <a:xfrm>
                  <a:off x="8176824" y="4627853"/>
                  <a:ext cx="240966" cy="230206"/>
                </a:xfrm>
                <a:prstGeom prst="can">
                  <a:avLst/>
                </a:prstGeom>
                <a:pattFill prst="pct70">
                  <a:fgClr>
                    <a:srgbClr val="FFFFFF"/>
                  </a:fgClr>
                  <a:bgClr>
                    <a:srgbClr val="282828"/>
                  </a:bgClr>
                </a:patt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2" name="Can 171">
                  <a:extLst>
                    <a:ext uri="{FF2B5EF4-FFF2-40B4-BE49-F238E27FC236}">
                      <a16:creationId xmlns:a16="http://schemas.microsoft.com/office/drawing/2014/main" id="{358820D4-F6E1-214B-ADC4-492FEDFA5E93}"/>
                    </a:ext>
                  </a:extLst>
                </p:cNvPr>
                <p:cNvSpPr/>
                <p:nvPr/>
              </p:nvSpPr>
              <p:spPr>
                <a:xfrm>
                  <a:off x="8176824" y="4459402"/>
                  <a:ext cx="240966" cy="230206"/>
                </a:xfrm>
                <a:prstGeom prst="can">
                  <a:avLst/>
                </a:prstGeom>
                <a:solidFill>
                  <a:srgbClr val="282828"/>
                </a:solid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44" name="Group 143">
                <a:extLst>
                  <a:ext uri="{FF2B5EF4-FFF2-40B4-BE49-F238E27FC236}">
                    <a16:creationId xmlns:a16="http://schemas.microsoft.com/office/drawing/2014/main" id="{A7B8E0F6-398F-A245-B87C-B0925188F7E0}"/>
                  </a:ext>
                </a:extLst>
              </p:cNvPr>
              <p:cNvGrpSpPr/>
              <p:nvPr/>
            </p:nvGrpSpPr>
            <p:grpSpPr>
              <a:xfrm>
                <a:off x="3505826" y="5799318"/>
                <a:ext cx="246747" cy="381516"/>
                <a:chOff x="8176824" y="4459402"/>
                <a:chExt cx="240966" cy="398657"/>
              </a:xfrm>
            </p:grpSpPr>
            <p:sp>
              <p:nvSpPr>
                <p:cNvPr id="169" name="Can 168">
                  <a:extLst>
                    <a:ext uri="{FF2B5EF4-FFF2-40B4-BE49-F238E27FC236}">
                      <a16:creationId xmlns:a16="http://schemas.microsoft.com/office/drawing/2014/main" id="{617613FB-AC06-F349-A1F2-335B01DB9176}"/>
                    </a:ext>
                  </a:extLst>
                </p:cNvPr>
                <p:cNvSpPr/>
                <p:nvPr/>
              </p:nvSpPr>
              <p:spPr>
                <a:xfrm>
                  <a:off x="8176824" y="4627853"/>
                  <a:ext cx="240966" cy="230206"/>
                </a:xfrm>
                <a:prstGeom prst="can">
                  <a:avLst/>
                </a:prstGeom>
                <a:pattFill prst="pct70">
                  <a:fgClr>
                    <a:srgbClr val="FFFFFF"/>
                  </a:fgClr>
                  <a:bgClr>
                    <a:srgbClr val="282828"/>
                  </a:bgClr>
                </a:patt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0" name="Can 169">
                  <a:extLst>
                    <a:ext uri="{FF2B5EF4-FFF2-40B4-BE49-F238E27FC236}">
                      <a16:creationId xmlns:a16="http://schemas.microsoft.com/office/drawing/2014/main" id="{9A3E5AC9-DC78-CD4E-A4E9-FF940C643949}"/>
                    </a:ext>
                  </a:extLst>
                </p:cNvPr>
                <p:cNvSpPr/>
                <p:nvPr/>
              </p:nvSpPr>
              <p:spPr>
                <a:xfrm>
                  <a:off x="8176824" y="4459402"/>
                  <a:ext cx="240966" cy="230206"/>
                </a:xfrm>
                <a:prstGeom prst="can">
                  <a:avLst/>
                </a:prstGeom>
                <a:solidFill>
                  <a:srgbClr val="282828"/>
                </a:solid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45" name="Group 144">
                <a:extLst>
                  <a:ext uri="{FF2B5EF4-FFF2-40B4-BE49-F238E27FC236}">
                    <a16:creationId xmlns:a16="http://schemas.microsoft.com/office/drawing/2014/main" id="{96281D03-A507-5D49-9D9F-F0503B09FC90}"/>
                  </a:ext>
                </a:extLst>
              </p:cNvPr>
              <p:cNvGrpSpPr/>
              <p:nvPr/>
            </p:nvGrpSpPr>
            <p:grpSpPr>
              <a:xfrm>
                <a:off x="3505826" y="4851641"/>
                <a:ext cx="246747" cy="381516"/>
                <a:chOff x="8176824" y="4459402"/>
                <a:chExt cx="240966" cy="398657"/>
              </a:xfrm>
            </p:grpSpPr>
            <p:sp>
              <p:nvSpPr>
                <p:cNvPr id="167" name="Can 166">
                  <a:extLst>
                    <a:ext uri="{FF2B5EF4-FFF2-40B4-BE49-F238E27FC236}">
                      <a16:creationId xmlns:a16="http://schemas.microsoft.com/office/drawing/2014/main" id="{785B347A-1606-854E-B501-C8ACEFE61F56}"/>
                    </a:ext>
                  </a:extLst>
                </p:cNvPr>
                <p:cNvSpPr/>
                <p:nvPr/>
              </p:nvSpPr>
              <p:spPr>
                <a:xfrm>
                  <a:off x="8176824" y="4627853"/>
                  <a:ext cx="240966" cy="230206"/>
                </a:xfrm>
                <a:prstGeom prst="can">
                  <a:avLst/>
                </a:prstGeom>
                <a:pattFill prst="pct70">
                  <a:fgClr>
                    <a:srgbClr val="FFFFFF"/>
                  </a:fgClr>
                  <a:bgClr>
                    <a:srgbClr val="282828"/>
                  </a:bgClr>
                </a:patt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8" name="Can 167">
                  <a:extLst>
                    <a:ext uri="{FF2B5EF4-FFF2-40B4-BE49-F238E27FC236}">
                      <a16:creationId xmlns:a16="http://schemas.microsoft.com/office/drawing/2014/main" id="{0EF6D7B0-7AAB-5348-A48F-3187421EC7D5}"/>
                    </a:ext>
                  </a:extLst>
                </p:cNvPr>
                <p:cNvSpPr/>
                <p:nvPr/>
              </p:nvSpPr>
              <p:spPr>
                <a:xfrm>
                  <a:off x="8176824" y="4459402"/>
                  <a:ext cx="240966" cy="230206"/>
                </a:xfrm>
                <a:prstGeom prst="can">
                  <a:avLst/>
                </a:prstGeom>
                <a:solidFill>
                  <a:srgbClr val="282828"/>
                </a:solidFill>
                <a:ln w="28575" cap="flat" cmpd="sng" algn="ctr">
                  <a:solidFill>
                    <a:srgbClr val="28282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146" name="Graphic 145" descr="Lightbulb">
                <a:extLst>
                  <a:ext uri="{FF2B5EF4-FFF2-40B4-BE49-F238E27FC236}">
                    <a16:creationId xmlns:a16="http://schemas.microsoft.com/office/drawing/2014/main" id="{DCF205E6-EBD2-F040-A950-1D8FF6686C9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07480" y="5753442"/>
                <a:ext cx="415513" cy="502848"/>
              </a:xfrm>
              <a:prstGeom prst="rect">
                <a:avLst/>
              </a:prstGeom>
            </p:spPr>
          </p:pic>
          <p:pic>
            <p:nvPicPr>
              <p:cNvPr id="147" name="Picture 146">
                <a:extLst>
                  <a:ext uri="{FF2B5EF4-FFF2-40B4-BE49-F238E27FC236}">
                    <a16:creationId xmlns:a16="http://schemas.microsoft.com/office/drawing/2014/main" id="{42BD890B-48AF-0D4F-B0C2-ABF1EA9D4DE6}"/>
                  </a:ext>
                </a:extLst>
              </p:cNvPr>
              <p:cNvPicPr>
                <a:picLocks noChangeAspect="1"/>
              </p:cNvPicPr>
              <p:nvPr/>
            </p:nvPicPr>
            <p:blipFill>
              <a:blip r:embed="rId24" cstate="screen">
                <a:biLevel thresh="75000"/>
                <a:extLst>
                  <a:ext uri="{28A0092B-C50C-407E-A947-70E740481C1C}">
                    <a14:useLocalDpi xmlns:a14="http://schemas.microsoft.com/office/drawing/2010/main"/>
                  </a:ext>
                </a:extLst>
              </a:blip>
              <a:stretch>
                <a:fillRect/>
              </a:stretch>
            </p:blipFill>
            <p:spPr>
              <a:xfrm>
                <a:off x="3596554" y="6560564"/>
                <a:ext cx="441169" cy="475165"/>
              </a:xfrm>
              <a:prstGeom prst="rect">
                <a:avLst/>
              </a:prstGeom>
              <a:ln>
                <a:noFill/>
              </a:ln>
            </p:spPr>
          </p:pic>
          <p:cxnSp>
            <p:nvCxnSpPr>
              <p:cNvPr id="148" name="Straight Connector 147">
                <a:extLst>
                  <a:ext uri="{FF2B5EF4-FFF2-40B4-BE49-F238E27FC236}">
                    <a16:creationId xmlns:a16="http://schemas.microsoft.com/office/drawing/2014/main" id="{3C534BFC-A145-C348-92F5-CBDB55184EAB}"/>
                  </a:ext>
                </a:extLst>
              </p:cNvPr>
              <p:cNvCxnSpPr>
                <a:cxnSpLocks/>
                <a:endCxn id="140" idx="2"/>
              </p:cNvCxnSpPr>
              <p:nvPr/>
            </p:nvCxnSpPr>
            <p:spPr>
              <a:xfrm flipH="1" flipV="1">
                <a:off x="2136112" y="5595402"/>
                <a:ext cx="471441" cy="314071"/>
              </a:xfrm>
              <a:prstGeom prst="line">
                <a:avLst/>
              </a:prstGeom>
              <a:noFill/>
              <a:ln w="19050" cap="flat" cmpd="sng" algn="ctr">
                <a:solidFill>
                  <a:srgbClr val="BFBFBF">
                    <a:shade val="95000"/>
                    <a:satMod val="105000"/>
                  </a:srgbClr>
                </a:solidFill>
                <a:prstDash val="solid"/>
              </a:ln>
              <a:effectLst/>
            </p:spPr>
          </p:cxnSp>
          <p:cxnSp>
            <p:nvCxnSpPr>
              <p:cNvPr id="149" name="Straight Connector 148">
                <a:extLst>
                  <a:ext uri="{FF2B5EF4-FFF2-40B4-BE49-F238E27FC236}">
                    <a16:creationId xmlns:a16="http://schemas.microsoft.com/office/drawing/2014/main" id="{30D9DC2F-834D-AF46-A193-B9772D442D58}"/>
                  </a:ext>
                </a:extLst>
              </p:cNvPr>
              <p:cNvCxnSpPr>
                <a:cxnSpLocks/>
                <a:endCxn id="141" idx="0"/>
              </p:cNvCxnSpPr>
              <p:nvPr/>
            </p:nvCxnSpPr>
            <p:spPr>
              <a:xfrm flipH="1">
                <a:off x="1783891" y="6070680"/>
                <a:ext cx="823662" cy="198149"/>
              </a:xfrm>
              <a:prstGeom prst="line">
                <a:avLst/>
              </a:prstGeom>
              <a:noFill/>
              <a:ln w="19050" cap="flat" cmpd="sng" algn="ctr">
                <a:solidFill>
                  <a:srgbClr val="BFBFBF">
                    <a:shade val="95000"/>
                    <a:satMod val="105000"/>
                  </a:srgbClr>
                </a:solidFill>
                <a:prstDash val="solid"/>
              </a:ln>
              <a:effectLst/>
            </p:spPr>
          </p:cxnSp>
          <p:cxnSp>
            <p:nvCxnSpPr>
              <p:cNvPr id="150" name="Straight Connector 149">
                <a:extLst>
                  <a:ext uri="{FF2B5EF4-FFF2-40B4-BE49-F238E27FC236}">
                    <a16:creationId xmlns:a16="http://schemas.microsoft.com/office/drawing/2014/main" id="{C29ED83F-6399-5947-996C-7B7D75C3AFE8}"/>
                  </a:ext>
                </a:extLst>
              </p:cNvPr>
              <p:cNvCxnSpPr>
                <a:cxnSpLocks/>
                <a:endCxn id="133" idx="0"/>
              </p:cNvCxnSpPr>
              <p:nvPr/>
            </p:nvCxnSpPr>
            <p:spPr>
              <a:xfrm flipH="1">
                <a:off x="2403466" y="6180834"/>
                <a:ext cx="327461" cy="416007"/>
              </a:xfrm>
              <a:prstGeom prst="line">
                <a:avLst/>
              </a:prstGeom>
              <a:noFill/>
              <a:ln w="19050" cap="flat" cmpd="sng" algn="ctr">
                <a:solidFill>
                  <a:srgbClr val="BFBFBF">
                    <a:shade val="95000"/>
                    <a:satMod val="105000"/>
                  </a:srgbClr>
                </a:solidFill>
                <a:prstDash val="solid"/>
              </a:ln>
              <a:effectLst/>
            </p:spPr>
          </p:cxnSp>
          <p:cxnSp>
            <p:nvCxnSpPr>
              <p:cNvPr id="151" name="Straight Connector 150">
                <a:extLst>
                  <a:ext uri="{FF2B5EF4-FFF2-40B4-BE49-F238E27FC236}">
                    <a16:creationId xmlns:a16="http://schemas.microsoft.com/office/drawing/2014/main" id="{DCB49EC5-6455-504F-85A8-ACC24ACCBE6E}"/>
                  </a:ext>
                </a:extLst>
              </p:cNvPr>
              <p:cNvCxnSpPr>
                <a:cxnSpLocks/>
              </p:cNvCxnSpPr>
              <p:nvPr/>
            </p:nvCxnSpPr>
            <p:spPr>
              <a:xfrm>
                <a:off x="2730927" y="5233157"/>
                <a:ext cx="0" cy="566161"/>
              </a:xfrm>
              <a:prstGeom prst="line">
                <a:avLst/>
              </a:prstGeom>
              <a:noFill/>
              <a:ln w="19050" cap="flat" cmpd="sng" algn="ctr">
                <a:solidFill>
                  <a:srgbClr val="3B8AC9"/>
                </a:solidFill>
                <a:prstDash val="solid"/>
                <a:headEnd type="oval" w="med" len="med"/>
                <a:tailEnd type="oval" w="med" len="med"/>
              </a:ln>
              <a:effectLst/>
            </p:spPr>
          </p:cxnSp>
          <p:cxnSp>
            <p:nvCxnSpPr>
              <p:cNvPr id="152" name="Straight Connector 151">
                <a:extLst>
                  <a:ext uri="{FF2B5EF4-FFF2-40B4-BE49-F238E27FC236}">
                    <a16:creationId xmlns:a16="http://schemas.microsoft.com/office/drawing/2014/main" id="{EB4D3D25-C163-9541-A1F5-B1F6DEE76214}"/>
                  </a:ext>
                </a:extLst>
              </p:cNvPr>
              <p:cNvCxnSpPr>
                <a:cxnSpLocks/>
                <a:stCxn id="165" idx="2"/>
              </p:cNvCxnSpPr>
              <p:nvPr/>
            </p:nvCxnSpPr>
            <p:spPr>
              <a:xfrm>
                <a:off x="2417672" y="4320420"/>
                <a:ext cx="327461" cy="531222"/>
              </a:xfrm>
              <a:prstGeom prst="line">
                <a:avLst/>
              </a:prstGeom>
              <a:noFill/>
              <a:ln w="19050" cap="flat" cmpd="sng" algn="ctr">
                <a:solidFill>
                  <a:srgbClr val="BFBFBF">
                    <a:shade val="95000"/>
                    <a:satMod val="105000"/>
                  </a:srgbClr>
                </a:solidFill>
                <a:prstDash val="solid"/>
              </a:ln>
              <a:effectLst/>
            </p:spPr>
          </p:cxnSp>
          <p:cxnSp>
            <p:nvCxnSpPr>
              <p:cNvPr id="153" name="Straight Connector 152">
                <a:extLst>
                  <a:ext uri="{FF2B5EF4-FFF2-40B4-BE49-F238E27FC236}">
                    <a16:creationId xmlns:a16="http://schemas.microsoft.com/office/drawing/2014/main" id="{1C89F04F-6788-514D-BDDC-4DD174C6345D}"/>
                  </a:ext>
                </a:extLst>
              </p:cNvPr>
              <p:cNvCxnSpPr>
                <a:cxnSpLocks/>
                <a:stCxn id="132" idx="3"/>
              </p:cNvCxnSpPr>
              <p:nvPr/>
            </p:nvCxnSpPr>
            <p:spPr>
              <a:xfrm>
                <a:off x="1987516" y="4630137"/>
                <a:ext cx="620038" cy="331658"/>
              </a:xfrm>
              <a:prstGeom prst="line">
                <a:avLst/>
              </a:prstGeom>
              <a:noFill/>
              <a:ln w="19050" cap="flat" cmpd="sng" algn="ctr">
                <a:solidFill>
                  <a:srgbClr val="BFBFBF">
                    <a:shade val="95000"/>
                    <a:satMod val="105000"/>
                  </a:srgbClr>
                </a:solidFill>
                <a:prstDash val="solid"/>
              </a:ln>
              <a:effectLst/>
            </p:spPr>
          </p:cxnSp>
          <p:cxnSp>
            <p:nvCxnSpPr>
              <p:cNvPr id="154" name="Straight Connector 153">
                <a:extLst>
                  <a:ext uri="{FF2B5EF4-FFF2-40B4-BE49-F238E27FC236}">
                    <a16:creationId xmlns:a16="http://schemas.microsoft.com/office/drawing/2014/main" id="{B7AA356C-315D-8945-A330-0C9670BF084F}"/>
                  </a:ext>
                </a:extLst>
              </p:cNvPr>
              <p:cNvCxnSpPr>
                <a:cxnSpLocks/>
              </p:cNvCxnSpPr>
              <p:nvPr/>
            </p:nvCxnSpPr>
            <p:spPr>
              <a:xfrm>
                <a:off x="2854300" y="4961795"/>
                <a:ext cx="651525" cy="0"/>
              </a:xfrm>
              <a:prstGeom prst="line">
                <a:avLst/>
              </a:prstGeom>
              <a:noFill/>
              <a:ln w="19050" cap="flat" cmpd="sng" algn="ctr">
                <a:solidFill>
                  <a:srgbClr val="3B8AC9"/>
                </a:solidFill>
                <a:prstDash val="solid"/>
                <a:headEnd type="oval" w="med" len="med"/>
                <a:tailEnd type="oval" w="med" len="med"/>
              </a:ln>
              <a:effectLst/>
            </p:spPr>
          </p:cxnSp>
          <p:cxnSp>
            <p:nvCxnSpPr>
              <p:cNvPr id="155" name="Straight Connector 154">
                <a:extLst>
                  <a:ext uri="{FF2B5EF4-FFF2-40B4-BE49-F238E27FC236}">
                    <a16:creationId xmlns:a16="http://schemas.microsoft.com/office/drawing/2014/main" id="{B95C7F84-359B-1247-BF71-00F9269E9BDE}"/>
                  </a:ext>
                </a:extLst>
              </p:cNvPr>
              <p:cNvCxnSpPr>
                <a:cxnSpLocks/>
                <a:stCxn id="129" idx="0"/>
              </p:cNvCxnSpPr>
              <p:nvPr/>
            </p:nvCxnSpPr>
            <p:spPr>
              <a:xfrm flipH="1" flipV="1">
                <a:off x="3752573" y="6070680"/>
                <a:ext cx="836186" cy="350286"/>
              </a:xfrm>
              <a:prstGeom prst="line">
                <a:avLst/>
              </a:prstGeom>
              <a:noFill/>
              <a:ln w="19050" cap="flat" cmpd="sng" algn="ctr">
                <a:solidFill>
                  <a:srgbClr val="BFBFBF">
                    <a:shade val="95000"/>
                    <a:satMod val="105000"/>
                  </a:srgbClr>
                </a:solidFill>
                <a:prstDash val="solid"/>
              </a:ln>
              <a:effectLst/>
            </p:spPr>
          </p:cxnSp>
          <p:cxnSp>
            <p:nvCxnSpPr>
              <p:cNvPr id="156" name="Straight Connector 155">
                <a:extLst>
                  <a:ext uri="{FF2B5EF4-FFF2-40B4-BE49-F238E27FC236}">
                    <a16:creationId xmlns:a16="http://schemas.microsoft.com/office/drawing/2014/main" id="{A8C8C603-1CD7-324C-80EE-39304EE9055A}"/>
                  </a:ext>
                </a:extLst>
              </p:cNvPr>
              <p:cNvCxnSpPr>
                <a:cxnSpLocks/>
                <a:stCxn id="147" idx="0"/>
              </p:cNvCxnSpPr>
              <p:nvPr/>
            </p:nvCxnSpPr>
            <p:spPr>
              <a:xfrm flipH="1" flipV="1">
                <a:off x="3629199" y="6180834"/>
                <a:ext cx="187939" cy="379729"/>
              </a:xfrm>
              <a:prstGeom prst="line">
                <a:avLst/>
              </a:prstGeom>
              <a:noFill/>
              <a:ln w="19050" cap="flat" cmpd="sng" algn="ctr">
                <a:solidFill>
                  <a:srgbClr val="BFBFBF">
                    <a:shade val="95000"/>
                    <a:satMod val="105000"/>
                  </a:srgbClr>
                </a:solidFill>
                <a:prstDash val="solid"/>
              </a:ln>
              <a:effectLst/>
            </p:spPr>
          </p:cxnSp>
          <p:cxnSp>
            <p:nvCxnSpPr>
              <p:cNvPr id="157" name="Straight Connector 156">
                <a:extLst>
                  <a:ext uri="{FF2B5EF4-FFF2-40B4-BE49-F238E27FC236}">
                    <a16:creationId xmlns:a16="http://schemas.microsoft.com/office/drawing/2014/main" id="{5E571ADA-2B5C-C648-8418-A348A9793F24}"/>
                  </a:ext>
                </a:extLst>
              </p:cNvPr>
              <p:cNvCxnSpPr>
                <a:cxnSpLocks/>
                <a:stCxn id="130" idx="2"/>
              </p:cNvCxnSpPr>
              <p:nvPr/>
            </p:nvCxnSpPr>
            <p:spPr>
              <a:xfrm flipH="1">
                <a:off x="3752573" y="5647692"/>
                <a:ext cx="647574" cy="261781"/>
              </a:xfrm>
              <a:prstGeom prst="line">
                <a:avLst/>
              </a:prstGeom>
              <a:noFill/>
              <a:ln w="19050" cap="flat" cmpd="sng" algn="ctr">
                <a:solidFill>
                  <a:srgbClr val="BFBFBF">
                    <a:shade val="95000"/>
                    <a:satMod val="105000"/>
                  </a:srgbClr>
                </a:solidFill>
                <a:prstDash val="solid"/>
              </a:ln>
              <a:effectLst/>
            </p:spPr>
          </p:cxnSp>
          <p:cxnSp>
            <p:nvCxnSpPr>
              <p:cNvPr id="158" name="Straight Connector 157">
                <a:extLst>
                  <a:ext uri="{FF2B5EF4-FFF2-40B4-BE49-F238E27FC236}">
                    <a16:creationId xmlns:a16="http://schemas.microsoft.com/office/drawing/2014/main" id="{5D43676F-D20A-5A42-8C7D-E5F0C18C1277}"/>
                  </a:ext>
                </a:extLst>
              </p:cNvPr>
              <p:cNvCxnSpPr>
                <a:cxnSpLocks/>
                <a:stCxn id="146" idx="1"/>
              </p:cNvCxnSpPr>
              <p:nvPr/>
            </p:nvCxnSpPr>
            <p:spPr>
              <a:xfrm flipH="1" flipV="1">
                <a:off x="3752573" y="5909472"/>
                <a:ext cx="954908" cy="95394"/>
              </a:xfrm>
              <a:prstGeom prst="line">
                <a:avLst/>
              </a:prstGeom>
              <a:noFill/>
              <a:ln w="19050" cap="flat" cmpd="sng" algn="ctr">
                <a:solidFill>
                  <a:srgbClr val="BFBFBF">
                    <a:shade val="95000"/>
                    <a:satMod val="105000"/>
                  </a:srgbClr>
                </a:solidFill>
                <a:prstDash val="solid"/>
              </a:ln>
              <a:effectLst/>
            </p:spPr>
          </p:cxnSp>
          <p:cxnSp>
            <p:nvCxnSpPr>
              <p:cNvPr id="159" name="Straight Connector 158">
                <a:extLst>
                  <a:ext uri="{FF2B5EF4-FFF2-40B4-BE49-F238E27FC236}">
                    <a16:creationId xmlns:a16="http://schemas.microsoft.com/office/drawing/2014/main" id="{98423ADB-D074-1D4A-A593-8D7A5D678712}"/>
                  </a:ext>
                </a:extLst>
              </p:cNvPr>
              <p:cNvCxnSpPr>
                <a:cxnSpLocks/>
              </p:cNvCxnSpPr>
              <p:nvPr/>
            </p:nvCxnSpPr>
            <p:spPr>
              <a:xfrm flipV="1">
                <a:off x="3629199" y="5233157"/>
                <a:ext cx="0" cy="566161"/>
              </a:xfrm>
              <a:prstGeom prst="line">
                <a:avLst/>
              </a:prstGeom>
              <a:noFill/>
              <a:ln w="19050" cap="flat" cmpd="sng" algn="ctr">
                <a:solidFill>
                  <a:srgbClr val="3B8AC9"/>
                </a:solidFill>
                <a:prstDash val="solid"/>
                <a:headEnd type="oval" w="med" len="med"/>
                <a:tailEnd type="oval" w="med" len="med"/>
              </a:ln>
              <a:effectLst/>
            </p:spPr>
          </p:cxnSp>
          <p:cxnSp>
            <p:nvCxnSpPr>
              <p:cNvPr id="160" name="Straight Connector 159">
                <a:extLst>
                  <a:ext uri="{FF2B5EF4-FFF2-40B4-BE49-F238E27FC236}">
                    <a16:creationId xmlns:a16="http://schemas.microsoft.com/office/drawing/2014/main" id="{B0E219B0-BEAF-A64A-8AA5-AF0CA132A0CE}"/>
                  </a:ext>
                </a:extLst>
              </p:cNvPr>
              <p:cNvCxnSpPr>
                <a:cxnSpLocks/>
              </p:cNvCxnSpPr>
              <p:nvPr/>
            </p:nvCxnSpPr>
            <p:spPr>
              <a:xfrm flipV="1">
                <a:off x="2854300" y="5123003"/>
                <a:ext cx="651525" cy="786469"/>
              </a:xfrm>
              <a:prstGeom prst="line">
                <a:avLst/>
              </a:prstGeom>
              <a:noFill/>
              <a:ln w="19050" cap="flat" cmpd="sng" algn="ctr">
                <a:solidFill>
                  <a:srgbClr val="3B8AC9"/>
                </a:solidFill>
                <a:prstDash val="solid"/>
                <a:headEnd type="oval" w="med" len="med"/>
                <a:tailEnd type="oval" w="med" len="med"/>
              </a:ln>
              <a:effectLst/>
            </p:spPr>
          </p:cxnSp>
          <p:cxnSp>
            <p:nvCxnSpPr>
              <p:cNvPr id="161" name="Straight Connector 160">
                <a:extLst>
                  <a:ext uri="{FF2B5EF4-FFF2-40B4-BE49-F238E27FC236}">
                    <a16:creationId xmlns:a16="http://schemas.microsoft.com/office/drawing/2014/main" id="{B9FA86CC-E6D0-744B-9C54-CEF2EE2C6E79}"/>
                  </a:ext>
                </a:extLst>
              </p:cNvPr>
              <p:cNvCxnSpPr>
                <a:cxnSpLocks/>
              </p:cNvCxnSpPr>
              <p:nvPr/>
            </p:nvCxnSpPr>
            <p:spPr>
              <a:xfrm>
                <a:off x="2854300" y="6070680"/>
                <a:ext cx="651525" cy="0"/>
              </a:xfrm>
              <a:prstGeom prst="line">
                <a:avLst/>
              </a:prstGeom>
              <a:noFill/>
              <a:ln w="19050" cap="flat" cmpd="sng" algn="ctr">
                <a:solidFill>
                  <a:srgbClr val="3B8AC9"/>
                </a:solidFill>
                <a:prstDash val="solid"/>
                <a:headEnd type="oval" w="med" len="med"/>
                <a:tailEnd type="oval" w="med" len="med"/>
              </a:ln>
              <a:effectLst/>
            </p:spPr>
          </p:cxnSp>
          <p:cxnSp>
            <p:nvCxnSpPr>
              <p:cNvPr id="162" name="Straight Connector 161">
                <a:extLst>
                  <a:ext uri="{FF2B5EF4-FFF2-40B4-BE49-F238E27FC236}">
                    <a16:creationId xmlns:a16="http://schemas.microsoft.com/office/drawing/2014/main" id="{CD862E1C-7A08-1447-A3EB-4A4C426260B3}"/>
                  </a:ext>
                </a:extLst>
              </p:cNvPr>
              <p:cNvCxnSpPr>
                <a:cxnSpLocks/>
              </p:cNvCxnSpPr>
              <p:nvPr/>
            </p:nvCxnSpPr>
            <p:spPr>
              <a:xfrm>
                <a:off x="2854300" y="5123003"/>
                <a:ext cx="651525" cy="786469"/>
              </a:xfrm>
              <a:prstGeom prst="line">
                <a:avLst/>
              </a:prstGeom>
              <a:noFill/>
              <a:ln w="19050" cap="flat" cmpd="sng" algn="ctr">
                <a:solidFill>
                  <a:srgbClr val="3B8AC9"/>
                </a:solidFill>
                <a:prstDash val="solid"/>
                <a:headEnd type="oval" w="med" len="med"/>
                <a:tailEnd type="oval" w="med" len="med"/>
              </a:ln>
              <a:effectLst/>
            </p:spPr>
          </p:cxnSp>
          <p:cxnSp>
            <p:nvCxnSpPr>
              <p:cNvPr id="163" name="Straight Connector 162">
                <a:extLst>
                  <a:ext uri="{FF2B5EF4-FFF2-40B4-BE49-F238E27FC236}">
                    <a16:creationId xmlns:a16="http://schemas.microsoft.com/office/drawing/2014/main" id="{8F2BD50F-9479-2D49-A89B-80BE6521A3DD}"/>
                  </a:ext>
                </a:extLst>
              </p:cNvPr>
              <p:cNvCxnSpPr>
                <a:cxnSpLocks/>
                <a:stCxn id="134" idx="2"/>
              </p:cNvCxnSpPr>
              <p:nvPr/>
            </p:nvCxnSpPr>
            <p:spPr>
              <a:xfrm flipH="1">
                <a:off x="3629199" y="4351848"/>
                <a:ext cx="554155" cy="499793"/>
              </a:xfrm>
              <a:prstGeom prst="line">
                <a:avLst/>
              </a:prstGeom>
              <a:noFill/>
              <a:ln w="19050" cap="flat" cmpd="sng" algn="ctr">
                <a:solidFill>
                  <a:srgbClr val="BFBFBF">
                    <a:shade val="95000"/>
                    <a:satMod val="105000"/>
                  </a:srgbClr>
                </a:solidFill>
                <a:prstDash val="solid"/>
              </a:ln>
              <a:effectLst/>
            </p:spPr>
          </p:cxnSp>
          <p:cxnSp>
            <p:nvCxnSpPr>
              <p:cNvPr id="164" name="Straight Connector 163">
                <a:extLst>
                  <a:ext uri="{FF2B5EF4-FFF2-40B4-BE49-F238E27FC236}">
                    <a16:creationId xmlns:a16="http://schemas.microsoft.com/office/drawing/2014/main" id="{788F0F1D-67EB-4049-A71A-222DA04E244C}"/>
                  </a:ext>
                </a:extLst>
              </p:cNvPr>
              <p:cNvCxnSpPr>
                <a:cxnSpLocks/>
                <a:stCxn id="131" idx="2"/>
              </p:cNvCxnSpPr>
              <p:nvPr/>
            </p:nvCxnSpPr>
            <p:spPr>
              <a:xfrm flipH="1">
                <a:off x="3752573" y="4829744"/>
                <a:ext cx="1162665" cy="132051"/>
              </a:xfrm>
              <a:prstGeom prst="line">
                <a:avLst/>
              </a:prstGeom>
              <a:noFill/>
              <a:ln w="19050" cap="flat" cmpd="sng" algn="ctr">
                <a:solidFill>
                  <a:srgbClr val="BFBFBF">
                    <a:shade val="95000"/>
                    <a:satMod val="105000"/>
                  </a:srgbClr>
                </a:solidFill>
                <a:prstDash val="solid"/>
              </a:ln>
              <a:effectLst/>
            </p:spPr>
          </p:cxnSp>
          <p:pic>
            <p:nvPicPr>
              <p:cNvPr id="165" name="Picture 164">
                <a:extLst>
                  <a:ext uri="{FF2B5EF4-FFF2-40B4-BE49-F238E27FC236}">
                    <a16:creationId xmlns:a16="http://schemas.microsoft.com/office/drawing/2014/main" id="{6A4074BA-3D10-1644-B082-7D882DEFDAA0}"/>
                  </a:ext>
                </a:extLst>
              </p:cNvPr>
              <p:cNvPicPr>
                <a:picLocks noChangeAspect="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11689" y="3892822"/>
                <a:ext cx="383553" cy="427598"/>
              </a:xfrm>
              <a:prstGeom prst="rect">
                <a:avLst/>
              </a:prstGeom>
            </p:spPr>
          </p:pic>
          <p:cxnSp>
            <p:nvCxnSpPr>
              <p:cNvPr id="166" name="Straight Connector 165">
                <a:extLst>
                  <a:ext uri="{FF2B5EF4-FFF2-40B4-BE49-F238E27FC236}">
                    <a16:creationId xmlns:a16="http://schemas.microsoft.com/office/drawing/2014/main" id="{EA88A1FB-739B-C549-B95A-B5248F83F512}"/>
                  </a:ext>
                </a:extLst>
              </p:cNvPr>
              <p:cNvCxnSpPr>
                <a:cxnSpLocks/>
                <a:stCxn id="135" idx="3"/>
              </p:cNvCxnSpPr>
              <p:nvPr/>
            </p:nvCxnSpPr>
            <p:spPr>
              <a:xfrm>
                <a:off x="3497084" y="4614206"/>
                <a:ext cx="132115" cy="237435"/>
              </a:xfrm>
              <a:prstGeom prst="line">
                <a:avLst/>
              </a:prstGeom>
              <a:noFill/>
              <a:ln w="19050" cap="flat" cmpd="sng" algn="ctr">
                <a:solidFill>
                  <a:srgbClr val="BFBFBF">
                    <a:shade val="95000"/>
                    <a:satMod val="105000"/>
                  </a:srgbClr>
                </a:solidFill>
                <a:prstDash val="solid"/>
              </a:ln>
              <a:effectLst/>
            </p:spPr>
          </p:cxnSp>
        </p:grpSp>
        <p:sp>
          <p:nvSpPr>
            <p:cNvPr id="175" name="Rectangle 174">
              <a:extLst>
                <a:ext uri="{FF2B5EF4-FFF2-40B4-BE49-F238E27FC236}">
                  <a16:creationId xmlns:a16="http://schemas.microsoft.com/office/drawing/2014/main" id="{6264BB86-E367-824A-A766-CD13F619B6BF}"/>
                </a:ext>
              </a:extLst>
            </p:cNvPr>
            <p:cNvSpPr/>
            <p:nvPr/>
          </p:nvSpPr>
          <p:spPr>
            <a:xfrm>
              <a:off x="5300443" y="5099034"/>
              <a:ext cx="4172902" cy="1277273"/>
            </a:xfrm>
            <a:prstGeom prst="rect">
              <a:avLst/>
            </a:prstGeom>
            <a:ln>
              <a:noFill/>
            </a:ln>
          </p:spPr>
          <p:txBody>
            <a:bodyPr wrap="square">
              <a:spAutoFit/>
            </a:bodyPr>
            <a:lstStyle/>
            <a:p>
              <a:r>
                <a:rPr lang="en-CA" sz="1100" i="1">
                  <a:solidFill>
                    <a:schemeClr val="accent2"/>
                  </a:solidFill>
                  <a:ea typeface="Merriweather" panose="02060503050406030704" pitchFamily="18" charset="77"/>
                  <a:cs typeface="Times New Roman" panose="02020603050405020304" pitchFamily="18" charset="0"/>
                </a:rPr>
                <a:t>“</a:t>
              </a:r>
              <a:r>
                <a:rPr lang="en-US" sz="1100" i="1">
                  <a:solidFill>
                    <a:schemeClr val="accent2"/>
                  </a:solidFill>
                  <a:ea typeface="Merriweather" panose="02060503050406030704" pitchFamily="18" charset="77"/>
                  <a:cs typeface="Times New Roman" panose="02020603050405020304" pitchFamily="18" charset="0"/>
                </a:rPr>
                <a:t>W</a:t>
              </a:r>
              <a:r>
                <a:rPr lang="en-US" sz="1100" i="1">
                  <a:solidFill>
                    <a:schemeClr val="accent2"/>
                  </a:solidFill>
                </a:rPr>
                <a:t>e think smart home devices should enable greater insight for consumers beyond the walls of the home… We want to orchestrate the habits, preferences and other consumer data to simplify daily planning and tasks that might occur in a vehicle or at a supermarket.”</a:t>
              </a:r>
            </a:p>
            <a:p>
              <a:r>
                <a:rPr lang="en-US" sz="1100" i="1">
                  <a:solidFill>
                    <a:schemeClr val="accent2"/>
                  </a:solidFill>
                </a:rPr>
                <a:t> </a:t>
              </a:r>
              <a:endParaRPr lang="en-US" sz="1100" i="1">
                <a:solidFill>
                  <a:schemeClr val="accent2"/>
                </a:solidFill>
                <a:ea typeface="Merriweather" panose="02060503050406030704" pitchFamily="18" charset="77"/>
                <a:cs typeface="Times New Roman" panose="02020603050405020304" pitchFamily="18" charset="0"/>
              </a:endParaRPr>
            </a:p>
            <a:p>
              <a:pPr algn="r"/>
              <a:r>
                <a:rPr lang="en-US" sz="1100" i="1">
                  <a:solidFill>
                    <a:schemeClr val="accent2"/>
                  </a:solidFill>
                  <a:ea typeface="Merriweather" panose="02060503050406030704" pitchFamily="18" charset="77"/>
                  <a:cs typeface="Times New Roman" panose="02020603050405020304" pitchFamily="18" charset="0"/>
                </a:rPr>
                <a:t>– CTO and CO-Founder, </a:t>
              </a:r>
              <a:r>
                <a:rPr lang="en-US" sz="1100" i="1" err="1">
                  <a:solidFill>
                    <a:schemeClr val="accent2"/>
                  </a:solidFill>
                  <a:ea typeface="Merriweather" panose="02060503050406030704" pitchFamily="18" charset="77"/>
                  <a:cs typeface="Times New Roman" panose="02020603050405020304" pitchFamily="18" charset="0"/>
                </a:rPr>
                <a:t>Aira</a:t>
              </a:r>
              <a:endParaRPr lang="en-US" sz="1100" i="1">
                <a:solidFill>
                  <a:schemeClr val="accent2"/>
                </a:solidFill>
              </a:endParaRPr>
            </a:p>
          </p:txBody>
        </p:sp>
        <p:sp>
          <p:nvSpPr>
            <p:cNvPr id="176" name="Rectangle 175">
              <a:extLst>
                <a:ext uri="{FF2B5EF4-FFF2-40B4-BE49-F238E27FC236}">
                  <a16:creationId xmlns:a16="http://schemas.microsoft.com/office/drawing/2014/main" id="{6ED685CF-E70D-034C-B755-F8B644224D93}"/>
                </a:ext>
              </a:extLst>
            </p:cNvPr>
            <p:cNvSpPr/>
            <p:nvPr/>
          </p:nvSpPr>
          <p:spPr bwMode="auto">
            <a:xfrm>
              <a:off x="7353466" y="1782319"/>
              <a:ext cx="2340529" cy="594399"/>
            </a:xfrm>
            <a:prstGeom prst="rect">
              <a:avLst/>
            </a:prstGeom>
            <a:solidFill>
              <a:schemeClr val="accent1"/>
            </a:solidFill>
            <a:ln w="9525" cap="flat" cmpd="sng" algn="ctr">
              <a:noFill/>
              <a:prstDash val="solid"/>
              <a:round/>
              <a:headEnd type="none" w="med" len="med"/>
              <a:tailEnd type="none" w="med" len="med"/>
            </a:ln>
            <a:effectLst/>
          </p:spPr>
          <p:txBody>
            <a:bodyPr vert="horz" wrap="square" lIns="61913" tIns="30956" rIns="61913" bIns="30956" numCol="1" rtlCol="0" anchor="ctr" anchorCtr="0" compatLnSpc="1">
              <a:prstTxWarp prst="textNoShape">
                <a:avLst/>
              </a:prstTxWarp>
            </a:bodyPr>
            <a:lstStyle/>
            <a:p>
              <a:pPr defTabSz="619140" eaLnBrk="0" fontAlgn="base" hangingPunct="0">
                <a:spcBef>
                  <a:spcPct val="0"/>
                </a:spcBef>
                <a:spcAft>
                  <a:spcPct val="0"/>
                </a:spcAft>
              </a:pPr>
              <a:r>
                <a:rPr lang="en-US" sz="1200">
                  <a:solidFill>
                    <a:schemeClr val="bg1"/>
                  </a:solidFill>
                  <a:ea typeface="Helvetica Neue" panose="02000503000000020004" pitchFamily="2" charset="0"/>
                  <a:cs typeface="Helvetica Neue" panose="02000503000000020004" pitchFamily="2" charset="0"/>
                </a:rPr>
                <a:t>         	   Impacts on </a:t>
              </a:r>
            </a:p>
            <a:p>
              <a:pPr defTabSz="619140" eaLnBrk="0" fontAlgn="base" hangingPunct="0">
                <a:spcBef>
                  <a:spcPct val="0"/>
                </a:spcBef>
                <a:spcAft>
                  <a:spcPct val="0"/>
                </a:spcAft>
              </a:pPr>
              <a:r>
                <a:rPr lang="en-US" sz="1200">
                  <a:solidFill>
                    <a:schemeClr val="bg1"/>
                  </a:solidFill>
                  <a:ea typeface="Helvetica Neue" panose="02000503000000020004" pitchFamily="2" charset="0"/>
                  <a:cs typeface="Helvetica Neue" panose="02000503000000020004" pitchFamily="2" charset="0"/>
                </a:rPr>
                <a:t>	   User Experience</a:t>
              </a:r>
            </a:p>
          </p:txBody>
        </p:sp>
        <p:pic>
          <p:nvPicPr>
            <p:cNvPr id="177" name="Graphic 176" descr="Teacher">
              <a:extLst>
                <a:ext uri="{FF2B5EF4-FFF2-40B4-BE49-F238E27FC236}">
                  <a16:creationId xmlns:a16="http://schemas.microsoft.com/office/drawing/2014/main" id="{FE0AE957-2020-7541-A155-7A967723E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1898" y="1758253"/>
              <a:ext cx="607575" cy="607575"/>
            </a:xfrm>
            <a:prstGeom prst="rect">
              <a:avLst/>
            </a:prstGeom>
          </p:spPr>
        </p:pic>
        <p:cxnSp>
          <p:nvCxnSpPr>
            <p:cNvPr id="178" name="Straight Connector 177">
              <a:extLst>
                <a:ext uri="{FF2B5EF4-FFF2-40B4-BE49-F238E27FC236}">
                  <a16:creationId xmlns:a16="http://schemas.microsoft.com/office/drawing/2014/main" id="{C4A3371D-BBE9-E545-ADCE-E1975C5EB0A8}"/>
                </a:ext>
              </a:extLst>
            </p:cNvPr>
            <p:cNvCxnSpPr>
              <a:cxnSpLocks/>
            </p:cNvCxnSpPr>
            <p:nvPr/>
          </p:nvCxnSpPr>
          <p:spPr bwMode="auto">
            <a:xfrm flipV="1">
              <a:off x="7353466" y="1782322"/>
              <a:ext cx="0" cy="2967077"/>
            </a:xfrm>
            <a:prstGeom prst="line">
              <a:avLst/>
            </a:prstGeom>
            <a:ln>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6" name="Footer Placeholder 2">
            <a:extLst>
              <a:ext uri="{FF2B5EF4-FFF2-40B4-BE49-F238E27FC236}">
                <a16:creationId xmlns:a16="http://schemas.microsoft.com/office/drawing/2014/main" id="{D4BAED7A-9842-4747-8CD4-2F5DFB441B98}"/>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115343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795A-1739-4562-B802-9BF9FB296ED5}"/>
              </a:ext>
            </a:extLst>
          </p:cNvPr>
          <p:cNvSpPr>
            <a:spLocks noGrp="1"/>
          </p:cNvSpPr>
          <p:nvPr>
            <p:ph type="title"/>
          </p:nvPr>
        </p:nvSpPr>
        <p:spPr/>
        <p:txBody>
          <a:bodyPr/>
          <a:lstStyle/>
          <a:p>
            <a:r>
              <a:rPr lang="en-CA" dirty="0"/>
              <a:t>Next CABA Residential Research</a:t>
            </a:r>
          </a:p>
        </p:txBody>
      </p:sp>
      <p:sp>
        <p:nvSpPr>
          <p:cNvPr id="4" name="Slide Number Placeholder 3">
            <a:extLst>
              <a:ext uri="{FF2B5EF4-FFF2-40B4-BE49-F238E27FC236}">
                <a16:creationId xmlns:a16="http://schemas.microsoft.com/office/drawing/2014/main" id="{AD1BC68E-7524-45D8-8370-D94D30750354}"/>
              </a:ext>
            </a:extLst>
          </p:cNvPr>
          <p:cNvSpPr>
            <a:spLocks noGrp="1"/>
          </p:cNvSpPr>
          <p:nvPr>
            <p:ph type="sldNum" sz="quarter" idx="15"/>
          </p:nvPr>
        </p:nvSpPr>
        <p:spPr/>
        <p:txBody>
          <a:bodyPr/>
          <a:lstStyle/>
          <a:p>
            <a:fld id="{4658F449-AC56-C64A-8488-86A10DE691DA}" type="slidenum">
              <a:rPr lang="en-US" smtClean="0"/>
              <a:pPr/>
              <a:t>17</a:t>
            </a:fld>
            <a:endParaRPr lang="en-US"/>
          </a:p>
        </p:txBody>
      </p:sp>
      <p:sp>
        <p:nvSpPr>
          <p:cNvPr id="7" name="Text Placeholder 6">
            <a:extLst>
              <a:ext uri="{FF2B5EF4-FFF2-40B4-BE49-F238E27FC236}">
                <a16:creationId xmlns:a16="http://schemas.microsoft.com/office/drawing/2014/main" id="{6D256A45-BE95-4173-9C74-05E8E8F0E53F}"/>
              </a:ext>
            </a:extLst>
          </p:cNvPr>
          <p:cNvSpPr txBox="1">
            <a:spLocks/>
          </p:cNvSpPr>
          <p:nvPr/>
        </p:nvSpPr>
        <p:spPr>
          <a:xfrm>
            <a:off x="445908" y="1346174"/>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CA" dirty="0"/>
              <a:t>“Smart Home as a Service” (</a:t>
            </a:r>
            <a:r>
              <a:rPr lang="en-CA" dirty="0" err="1"/>
              <a:t>SHaaS</a:t>
            </a:r>
            <a:r>
              <a:rPr lang="en-CA" dirty="0"/>
              <a:t>) – caba.org/</a:t>
            </a:r>
            <a:r>
              <a:rPr lang="en-CA" dirty="0" err="1"/>
              <a:t>shaas</a:t>
            </a:r>
            <a:endParaRPr lang="en-CA" dirty="0"/>
          </a:p>
        </p:txBody>
      </p:sp>
      <p:pic>
        <p:nvPicPr>
          <p:cNvPr id="9" name="Picture 8">
            <a:extLst>
              <a:ext uri="{FF2B5EF4-FFF2-40B4-BE49-F238E27FC236}">
                <a16:creationId xmlns:a16="http://schemas.microsoft.com/office/drawing/2014/main" id="{AA7D8808-3F46-471C-BCE8-7E0019C8E149}"/>
              </a:ext>
            </a:extLst>
          </p:cNvPr>
          <p:cNvPicPr>
            <a:picLocks noChangeAspect="1"/>
          </p:cNvPicPr>
          <p:nvPr/>
        </p:nvPicPr>
        <p:blipFill>
          <a:blip r:embed="rId2"/>
          <a:stretch>
            <a:fillRect/>
          </a:stretch>
        </p:blipFill>
        <p:spPr>
          <a:xfrm>
            <a:off x="2853412" y="1929261"/>
            <a:ext cx="5697415" cy="4216087"/>
          </a:xfrm>
          <a:prstGeom prst="rect">
            <a:avLst/>
          </a:prstGeom>
        </p:spPr>
      </p:pic>
    </p:spTree>
    <p:extLst>
      <p:ext uri="{BB962C8B-B14F-4D97-AF65-F5344CB8AC3E}">
        <p14:creationId xmlns:p14="http://schemas.microsoft.com/office/powerpoint/2010/main" val="145456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4690A-5AEE-47FA-97C7-1C6553DB4B83}"/>
              </a:ext>
            </a:extLst>
          </p:cNvPr>
          <p:cNvSpPr>
            <a:spLocks noGrp="1"/>
          </p:cNvSpPr>
          <p:nvPr>
            <p:ph type="sldNum" sz="quarter" idx="14"/>
          </p:nvPr>
        </p:nvSpPr>
        <p:spPr/>
        <p:txBody>
          <a:bodyPr/>
          <a:lstStyle/>
          <a:p>
            <a:fld id="{4658F449-AC56-C64A-8488-86A10DE691DA}" type="slidenum">
              <a:rPr lang="en-US" smtClean="0"/>
              <a:pPr/>
              <a:t>18</a:t>
            </a:fld>
            <a:endParaRPr lang="en-US"/>
          </a:p>
        </p:txBody>
      </p:sp>
      <p:sp>
        <p:nvSpPr>
          <p:cNvPr id="6" name="Title 1">
            <a:extLst>
              <a:ext uri="{FF2B5EF4-FFF2-40B4-BE49-F238E27FC236}">
                <a16:creationId xmlns:a16="http://schemas.microsoft.com/office/drawing/2014/main" id="{D5421EB4-2FF2-4CC1-8E79-D427C17C837E}"/>
              </a:ext>
            </a:extLst>
          </p:cNvPr>
          <p:cNvSpPr>
            <a:spLocks noGrp="1"/>
          </p:cNvSpPr>
          <p:nvPr>
            <p:ph type="title"/>
          </p:nvPr>
        </p:nvSpPr>
        <p:spPr>
          <a:xfrm>
            <a:off x="1810543" y="240178"/>
            <a:ext cx="6873240" cy="447675"/>
          </a:xfrm>
        </p:spPr>
        <p:txBody>
          <a:bodyPr/>
          <a:lstStyle/>
          <a:p>
            <a:pPr algn="ctr"/>
            <a:r>
              <a:rPr lang="en-CA" b="1" dirty="0"/>
              <a:t>Thank You, Questions and Contact Info</a:t>
            </a:r>
          </a:p>
        </p:txBody>
      </p:sp>
      <p:sp>
        <p:nvSpPr>
          <p:cNvPr id="7" name="Text Placeholder 2">
            <a:extLst>
              <a:ext uri="{FF2B5EF4-FFF2-40B4-BE49-F238E27FC236}">
                <a16:creationId xmlns:a16="http://schemas.microsoft.com/office/drawing/2014/main" id="{A864864A-5737-4BDC-9DB8-C9830EE14666}"/>
              </a:ext>
            </a:extLst>
          </p:cNvPr>
          <p:cNvSpPr>
            <a:spLocks noGrp="1"/>
          </p:cNvSpPr>
          <p:nvPr>
            <p:ph type="body" sz="quarter" idx="12"/>
          </p:nvPr>
        </p:nvSpPr>
        <p:spPr>
          <a:xfrm>
            <a:off x="422032" y="1202503"/>
            <a:ext cx="5776546" cy="4871126"/>
          </a:xfrm>
        </p:spPr>
        <p:txBody>
          <a:bodyPr>
            <a:normAutofit fontScale="92500"/>
          </a:bodyPr>
          <a:lstStyle/>
          <a:p>
            <a:pPr marL="0" indent="0" algn="ctr">
              <a:buNone/>
            </a:pPr>
            <a:r>
              <a:rPr lang="en-CA" sz="2400" b="1" dirty="0"/>
              <a:t>Continental Automated Buildings Association</a:t>
            </a:r>
          </a:p>
          <a:p>
            <a:pPr marL="0" indent="0" algn="ctr">
              <a:buNone/>
            </a:pPr>
            <a:r>
              <a:rPr lang="en-CA" sz="2400" b="1" dirty="0"/>
              <a:t>(CABA)</a:t>
            </a:r>
          </a:p>
          <a:p>
            <a:pPr marL="0" indent="0" algn="ctr">
              <a:buNone/>
            </a:pPr>
            <a:r>
              <a:rPr lang="en-CA" sz="2400" b="1" dirty="0"/>
              <a:t>613.686.1814</a:t>
            </a:r>
          </a:p>
          <a:p>
            <a:pPr marL="0" indent="0" algn="ctr">
              <a:buNone/>
            </a:pPr>
            <a:r>
              <a:rPr lang="en-CA" sz="2400" b="1" dirty="0"/>
              <a:t>Toll free: 888.798.CABA (2222)</a:t>
            </a:r>
          </a:p>
          <a:p>
            <a:pPr marL="0" indent="0" algn="ctr">
              <a:buNone/>
            </a:pPr>
            <a:endParaRPr lang="en-CA" sz="2400" b="1" dirty="0"/>
          </a:p>
          <a:p>
            <a:pPr marL="0" indent="0" algn="ctr">
              <a:buNone/>
            </a:pPr>
            <a:r>
              <a:rPr lang="en-CA" sz="2400" dirty="0">
                <a:hlinkClick r:id="rId2"/>
              </a:rPr>
              <a:t>caba@caba.org</a:t>
            </a:r>
            <a:endParaRPr lang="en-CA" sz="2400" dirty="0"/>
          </a:p>
          <a:p>
            <a:pPr marL="0" indent="0" algn="ctr">
              <a:buNone/>
            </a:pPr>
            <a:r>
              <a:rPr lang="en-CA" sz="2400" dirty="0">
                <a:hlinkClick r:id="rId3"/>
              </a:rPr>
              <a:t>www.CABA.org</a:t>
            </a:r>
            <a:endParaRPr lang="en-CA" sz="2400" dirty="0"/>
          </a:p>
          <a:p>
            <a:pPr marL="0" indent="0" algn="ctr">
              <a:buNone/>
            </a:pPr>
            <a:r>
              <a:rPr lang="en-CA" sz="2400" dirty="0">
                <a:hlinkClick r:id="rId4"/>
              </a:rPr>
              <a:t>www.twitter.com/caba_news</a:t>
            </a:r>
            <a:endParaRPr lang="en-CA" sz="2400" dirty="0"/>
          </a:p>
          <a:p>
            <a:pPr marL="0" indent="0" algn="ctr">
              <a:buNone/>
            </a:pPr>
            <a:r>
              <a:rPr lang="en-CA" sz="2400" dirty="0">
                <a:hlinkClick r:id="rId5"/>
              </a:rPr>
              <a:t>www.linkedin/groups/gid=2121884</a:t>
            </a:r>
            <a:endParaRPr lang="en-CA" sz="2400" dirty="0"/>
          </a:p>
          <a:p>
            <a:pPr marL="0" indent="0" algn="ctr">
              <a:buNone/>
            </a:pPr>
            <a:endParaRPr lang="en-CA" sz="2400" dirty="0"/>
          </a:p>
          <a:p>
            <a:pPr marL="0" indent="0" algn="ctr">
              <a:buNone/>
            </a:pPr>
            <a:r>
              <a:rPr lang="en-CA" sz="2400" b="1" dirty="0"/>
              <a:t>Connect to what’s </a:t>
            </a:r>
            <a:r>
              <a:rPr lang="en-CA" sz="2400" b="1" dirty="0" err="1"/>
              <a:t>next</a:t>
            </a:r>
            <a:r>
              <a:rPr lang="en-CA" sz="2400" b="1" baseline="30000" dirty="0" err="1"/>
              <a:t>TM</a:t>
            </a:r>
            <a:endParaRPr lang="en-CA" sz="2400" b="1" dirty="0"/>
          </a:p>
          <a:p>
            <a:pPr marL="0" indent="0" algn="ctr">
              <a:buNone/>
            </a:pPr>
            <a:endParaRPr lang="en-CA" b="1" dirty="0"/>
          </a:p>
        </p:txBody>
      </p:sp>
      <p:pic>
        <p:nvPicPr>
          <p:cNvPr id="8" name="Picture 7">
            <a:extLst>
              <a:ext uri="{FF2B5EF4-FFF2-40B4-BE49-F238E27FC236}">
                <a16:creationId xmlns:a16="http://schemas.microsoft.com/office/drawing/2014/main" id="{E6464C4F-50A1-4F27-8E43-15A326590291}"/>
              </a:ext>
            </a:extLst>
          </p:cNvPr>
          <p:cNvPicPr>
            <a:picLocks noChangeAspect="1"/>
          </p:cNvPicPr>
          <p:nvPr/>
        </p:nvPicPr>
        <p:blipFill>
          <a:blip r:embed="rId6"/>
          <a:stretch>
            <a:fillRect/>
          </a:stretch>
        </p:blipFill>
        <p:spPr>
          <a:xfrm>
            <a:off x="7013332" y="1202503"/>
            <a:ext cx="3822523" cy="4871126"/>
          </a:xfrm>
          <a:prstGeom prst="rect">
            <a:avLst/>
          </a:prstGeom>
        </p:spPr>
      </p:pic>
    </p:spTree>
    <p:extLst>
      <p:ext uri="{BB962C8B-B14F-4D97-AF65-F5344CB8AC3E}">
        <p14:creationId xmlns:p14="http://schemas.microsoft.com/office/powerpoint/2010/main" val="389654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39C90B-A721-7546-9A4B-EE4D5C37653F}"/>
              </a:ext>
            </a:extLst>
          </p:cNvPr>
          <p:cNvSpPr>
            <a:spLocks noGrp="1"/>
          </p:cNvSpPr>
          <p:nvPr>
            <p:ph type="title"/>
          </p:nvPr>
        </p:nvSpPr>
        <p:spPr/>
        <p:txBody>
          <a:bodyPr/>
          <a:lstStyle/>
          <a:p>
            <a:r>
              <a:rPr lang="en-CA"/>
              <a:t>About CABA </a:t>
            </a:r>
            <a:endParaRPr lang="en-US"/>
          </a:p>
        </p:txBody>
      </p:sp>
      <p:sp>
        <p:nvSpPr>
          <p:cNvPr id="18" name="Slide Number Placeholder 3">
            <a:extLst>
              <a:ext uri="{FF2B5EF4-FFF2-40B4-BE49-F238E27FC236}">
                <a16:creationId xmlns:a16="http://schemas.microsoft.com/office/drawing/2014/main" id="{A1BC101B-BCE7-3041-94E4-DEE721579E77}"/>
              </a:ext>
            </a:extLst>
          </p:cNvPr>
          <p:cNvSpPr>
            <a:spLocks noGrp="1"/>
          </p:cNvSpPr>
          <p:nvPr>
            <p:ph type="sldNum" sz="quarter" idx="11"/>
          </p:nvPr>
        </p:nvSpPr>
        <p:spPr/>
        <p:txBody>
          <a:bodyPr/>
          <a:lstStyle/>
          <a:p>
            <a:fld id="{4658F449-AC56-C64A-8488-86A10DE691DA}" type="slidenum">
              <a:rPr lang="en-US" smtClean="0"/>
              <a:pPr/>
              <a:t>2</a:t>
            </a:fld>
            <a:endParaRPr lang="en-US"/>
          </a:p>
        </p:txBody>
      </p:sp>
      <p:sp>
        <p:nvSpPr>
          <p:cNvPr id="7" name="Text Placeholder 2">
            <a:extLst>
              <a:ext uri="{FF2B5EF4-FFF2-40B4-BE49-F238E27FC236}">
                <a16:creationId xmlns:a16="http://schemas.microsoft.com/office/drawing/2014/main" id="{21C38F81-5FB4-BE4B-B95E-8646F5A24521}"/>
              </a:ext>
            </a:extLst>
          </p:cNvPr>
          <p:cNvSpPr txBox="1">
            <a:spLocks/>
          </p:cNvSpPr>
          <p:nvPr/>
        </p:nvSpPr>
        <p:spPr>
          <a:xfrm>
            <a:off x="1076327" y="1231902"/>
            <a:ext cx="7180262" cy="57054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defRPr/>
            </a:pPr>
            <a:endParaRPr lang="en-GB" sz="1292" b="1"/>
          </a:p>
          <a:p>
            <a:pPr marL="0" indent="0" algn="just">
              <a:buNone/>
              <a:defRPr/>
            </a:pPr>
            <a:endParaRPr lang="en-GB" sz="1292"/>
          </a:p>
          <a:p>
            <a:pPr marL="0" indent="0" algn="just">
              <a:buNone/>
              <a:defRPr/>
            </a:pPr>
            <a:endParaRPr lang="en-GB" sz="1292"/>
          </a:p>
          <a:p>
            <a:pPr marL="0" indent="0" algn="just">
              <a:buNone/>
              <a:defRPr/>
            </a:pPr>
            <a:endParaRPr lang="en-GB" sz="1292"/>
          </a:p>
          <a:p>
            <a:pPr marL="0" indent="0" algn="just">
              <a:buNone/>
              <a:defRPr/>
            </a:pPr>
            <a:endParaRPr lang="en-GB" sz="1292"/>
          </a:p>
          <a:p>
            <a:pPr marL="0" indent="0" algn="just">
              <a:buNone/>
              <a:defRPr/>
            </a:pPr>
            <a:endParaRPr lang="en-GB" sz="1292"/>
          </a:p>
          <a:p>
            <a:pPr marL="0" indent="0" algn="just">
              <a:buNone/>
              <a:defRPr/>
            </a:pPr>
            <a:endParaRPr lang="en-GB" sz="1292"/>
          </a:p>
          <a:p>
            <a:pPr marL="0" indent="0" algn="just">
              <a:buNone/>
              <a:defRPr/>
            </a:pPr>
            <a:endParaRPr lang="en-GB" sz="1292"/>
          </a:p>
          <a:p>
            <a:pPr marL="0" indent="0" algn="just">
              <a:buNone/>
              <a:defRPr/>
            </a:pPr>
            <a:endParaRPr lang="en-GB" sz="1292"/>
          </a:p>
          <a:p>
            <a:pPr marL="0" indent="0" algn="just">
              <a:buNone/>
              <a:defRPr/>
            </a:pPr>
            <a:endParaRPr lang="en-GB" sz="1292"/>
          </a:p>
        </p:txBody>
      </p:sp>
      <p:pic>
        <p:nvPicPr>
          <p:cNvPr id="8" name="Picture 6">
            <a:extLst>
              <a:ext uri="{FF2B5EF4-FFF2-40B4-BE49-F238E27FC236}">
                <a16:creationId xmlns:a16="http://schemas.microsoft.com/office/drawing/2014/main" id="{97C50027-272F-1742-83BA-57B43357280A}"/>
              </a:ext>
            </a:extLst>
          </p:cNvPr>
          <p:cNvPicPr>
            <a:picLocks noChangeAspect="1"/>
          </p:cNvPicPr>
          <p:nvPr/>
        </p:nvPicPr>
        <p:blipFill rotWithShape="1">
          <a:blip r:embed="rId2">
            <a:extLst>
              <a:ext uri="{28A0092B-C50C-407E-A947-70E740481C1C}">
                <a14:useLocalDpi xmlns:a14="http://schemas.microsoft.com/office/drawing/2010/main" val="0"/>
              </a:ext>
            </a:extLst>
          </a:blip>
          <a:srcRect l="5840" t="14621" r="55753" b="15907"/>
          <a:stretch/>
        </p:blipFill>
        <p:spPr bwMode="auto">
          <a:xfrm>
            <a:off x="584555" y="1303990"/>
            <a:ext cx="2025617" cy="14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cdn6.bigcommerce.com/s-24lnxe/product_images/uploaded_images/cel-fi-connected-home-using-mobile-signal-booster-.png">
            <a:extLst>
              <a:ext uri="{FF2B5EF4-FFF2-40B4-BE49-F238E27FC236}">
                <a16:creationId xmlns:a16="http://schemas.microsoft.com/office/drawing/2014/main" id="{D126F8A7-964E-9E45-ABB7-60BECD14D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751" y="2711828"/>
            <a:ext cx="1877240" cy="18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i.istockimg.com/file_thumbview_approve/34525834/3/stock-photo-34525834-modern-business-office-building-isolated-on-white-background.jpg">
            <a:extLst>
              <a:ext uri="{FF2B5EF4-FFF2-40B4-BE49-F238E27FC236}">
                <a16:creationId xmlns:a16="http://schemas.microsoft.com/office/drawing/2014/main" id="{4C9FDECD-F6CA-DE4C-A507-2EC63F94B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859" y="2611596"/>
            <a:ext cx="1910247" cy="207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caba.org/images/CABA-IIBC-XL.png">
            <a:extLst>
              <a:ext uri="{FF2B5EF4-FFF2-40B4-BE49-F238E27FC236}">
                <a16:creationId xmlns:a16="http://schemas.microsoft.com/office/drawing/2014/main" id="{0D63CB64-159D-BB4D-BB11-4B4A68D4A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131" y="4587937"/>
            <a:ext cx="26797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caba.org/images/CABA-CHC-XL.png">
            <a:extLst>
              <a:ext uri="{FF2B5EF4-FFF2-40B4-BE49-F238E27FC236}">
                <a16:creationId xmlns:a16="http://schemas.microsoft.com/office/drawing/2014/main" id="{32F67C2C-4F4F-1F46-BE01-0E782467C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776" y="4455300"/>
            <a:ext cx="2436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a:extLst>
              <a:ext uri="{FF2B5EF4-FFF2-40B4-BE49-F238E27FC236}">
                <a16:creationId xmlns:a16="http://schemas.microsoft.com/office/drawing/2014/main" id="{C7B27E9C-5823-1C4C-8199-51390651C19A}"/>
              </a:ext>
            </a:extLst>
          </p:cNvPr>
          <p:cNvSpPr>
            <a:spLocks noChangeArrowheads="1"/>
          </p:cNvSpPr>
          <p:nvPr/>
        </p:nvSpPr>
        <p:spPr bwMode="auto">
          <a:xfrm>
            <a:off x="2453818" y="5335329"/>
            <a:ext cx="7246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pPr eaLnBrk="1" hangingPunct="1"/>
            <a:r>
              <a:rPr lang="en-US" altLang="en-US" b="1"/>
              <a:t>Vision</a:t>
            </a:r>
          </a:p>
          <a:p>
            <a:pPr eaLnBrk="1" hangingPunct="1"/>
            <a:r>
              <a:rPr lang="en-US" altLang="en-US"/>
              <a:t>CABA advances the connected home and intelligent buildings sectors.</a:t>
            </a:r>
          </a:p>
        </p:txBody>
      </p:sp>
      <p:sp>
        <p:nvSpPr>
          <p:cNvPr id="14" name="Rectangle 12">
            <a:extLst>
              <a:ext uri="{FF2B5EF4-FFF2-40B4-BE49-F238E27FC236}">
                <a16:creationId xmlns:a16="http://schemas.microsoft.com/office/drawing/2014/main" id="{C50990A8-39A6-C64B-89CA-92D3F804B3B9}"/>
              </a:ext>
            </a:extLst>
          </p:cNvPr>
          <p:cNvSpPr>
            <a:spLocks noChangeArrowheads="1"/>
          </p:cNvSpPr>
          <p:nvPr/>
        </p:nvSpPr>
        <p:spPr bwMode="auto">
          <a:xfrm>
            <a:off x="2610172" y="1806750"/>
            <a:ext cx="7147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pPr eaLnBrk="1" hangingPunct="1"/>
            <a:r>
              <a:rPr lang="en-US" altLang="en-US" sz="2400" b="1"/>
              <a:t>CABA (Continental Automated Buildings Association)</a:t>
            </a:r>
            <a:endParaRPr lang="en-US" altLang="en-US" sz="2400"/>
          </a:p>
        </p:txBody>
      </p:sp>
    </p:spTree>
    <p:extLst>
      <p:ext uri="{BB962C8B-B14F-4D97-AF65-F5344CB8AC3E}">
        <p14:creationId xmlns:p14="http://schemas.microsoft.com/office/powerpoint/2010/main" val="219941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6145-29A8-494D-B8E8-65A084968396}"/>
              </a:ext>
            </a:extLst>
          </p:cNvPr>
          <p:cNvSpPr>
            <a:spLocks noGrp="1"/>
          </p:cNvSpPr>
          <p:nvPr>
            <p:ph type="title"/>
          </p:nvPr>
        </p:nvSpPr>
        <p:spPr/>
        <p:txBody>
          <a:bodyPr/>
          <a:lstStyle/>
          <a:p>
            <a:r>
              <a:rPr lang="en-US" dirty="0"/>
              <a:t>CABA Board of Directors</a:t>
            </a:r>
          </a:p>
        </p:txBody>
      </p:sp>
      <p:sp>
        <p:nvSpPr>
          <p:cNvPr id="32" name="Slide Number Placeholder 3">
            <a:extLst>
              <a:ext uri="{FF2B5EF4-FFF2-40B4-BE49-F238E27FC236}">
                <a16:creationId xmlns:a16="http://schemas.microsoft.com/office/drawing/2014/main" id="{3408E702-027C-4411-B81B-4B42BC45149A}"/>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3</a:t>
            </a:fld>
            <a:endParaRPr lang="en-US" dirty="0"/>
          </a:p>
        </p:txBody>
      </p:sp>
      <p:pic>
        <p:nvPicPr>
          <p:cNvPr id="33" name="Picture 32">
            <a:extLst>
              <a:ext uri="{FF2B5EF4-FFF2-40B4-BE49-F238E27FC236}">
                <a16:creationId xmlns:a16="http://schemas.microsoft.com/office/drawing/2014/main" id="{5345A748-044E-45FC-A845-02D80B110A85}"/>
              </a:ext>
            </a:extLst>
          </p:cNvPr>
          <p:cNvPicPr>
            <a:picLocks noChangeAspect="1"/>
          </p:cNvPicPr>
          <p:nvPr/>
        </p:nvPicPr>
        <p:blipFill>
          <a:blip r:embed="rId3"/>
          <a:stretch>
            <a:fillRect/>
          </a:stretch>
        </p:blipFill>
        <p:spPr>
          <a:xfrm>
            <a:off x="358603" y="1317642"/>
            <a:ext cx="11175648" cy="4731466"/>
          </a:xfrm>
          <a:prstGeom prst="rect">
            <a:avLst/>
          </a:prstGeom>
        </p:spPr>
      </p:pic>
    </p:spTree>
    <p:extLst>
      <p:ext uri="{BB962C8B-B14F-4D97-AF65-F5344CB8AC3E}">
        <p14:creationId xmlns:p14="http://schemas.microsoft.com/office/powerpoint/2010/main" val="38381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8498-D9E0-F04A-B07A-5975F8366429}"/>
              </a:ext>
            </a:extLst>
          </p:cNvPr>
          <p:cNvSpPr>
            <a:spLocks noGrp="1"/>
          </p:cNvSpPr>
          <p:nvPr>
            <p:ph type="title"/>
          </p:nvPr>
        </p:nvSpPr>
        <p:spPr/>
        <p:txBody>
          <a:bodyPr/>
          <a:lstStyle/>
          <a:p>
            <a:r>
              <a:rPr lang="en-US" dirty="0"/>
              <a:t>CABA Connected Home Roadmap</a:t>
            </a:r>
          </a:p>
        </p:txBody>
      </p:sp>
      <p:sp>
        <p:nvSpPr>
          <p:cNvPr id="4" name="Slide Number Placeholder 3">
            <a:extLst>
              <a:ext uri="{FF2B5EF4-FFF2-40B4-BE49-F238E27FC236}">
                <a16:creationId xmlns:a16="http://schemas.microsoft.com/office/drawing/2014/main" id="{D9FA6140-C107-904F-AF77-95B3919F86D3}"/>
              </a:ext>
            </a:extLst>
          </p:cNvPr>
          <p:cNvSpPr>
            <a:spLocks noGrp="1"/>
          </p:cNvSpPr>
          <p:nvPr>
            <p:ph type="sldNum" sz="quarter" idx="11"/>
          </p:nvPr>
        </p:nvSpPr>
        <p:spPr/>
        <p:txBody>
          <a:bodyPr/>
          <a:lstStyle/>
          <a:p>
            <a:fld id="{4658F449-AC56-C64A-8488-86A10DE691DA}" type="slidenum">
              <a:rPr lang="en-US" smtClean="0"/>
              <a:pPr/>
              <a:t>4</a:t>
            </a:fld>
            <a:endParaRPr lang="en-US"/>
          </a:p>
        </p:txBody>
      </p:sp>
      <p:pic>
        <p:nvPicPr>
          <p:cNvPr id="21" name="Picture Placeholder 5" descr="CABA CHR report 2019 FINAL DRAFT.pdf - Adobe Acrobat Reader DC">
            <a:extLst>
              <a:ext uri="{FF2B5EF4-FFF2-40B4-BE49-F238E27FC236}">
                <a16:creationId xmlns:a16="http://schemas.microsoft.com/office/drawing/2014/main" id="{2552E358-0D62-42FD-B629-173F388E9F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58461" y="1886611"/>
            <a:ext cx="8214471" cy="3249834"/>
          </a:xfrm>
          <a:prstGeom prst="rect">
            <a:avLst/>
          </a:prstGeom>
        </p:spPr>
      </p:pic>
      <p:sp>
        <p:nvSpPr>
          <p:cNvPr id="6" name="TextBox 5">
            <a:extLst>
              <a:ext uri="{FF2B5EF4-FFF2-40B4-BE49-F238E27FC236}">
                <a16:creationId xmlns:a16="http://schemas.microsoft.com/office/drawing/2014/main" id="{291354E0-DAFF-4299-B4F7-A8F58C67FA00}"/>
              </a:ext>
            </a:extLst>
          </p:cNvPr>
          <p:cNvSpPr txBox="1"/>
          <p:nvPr/>
        </p:nvSpPr>
        <p:spPr>
          <a:xfrm>
            <a:off x="1181574" y="1116623"/>
            <a:ext cx="6963507" cy="553998"/>
          </a:xfrm>
          <a:prstGeom prst="rect">
            <a:avLst/>
          </a:prstGeom>
          <a:noFill/>
        </p:spPr>
        <p:txBody>
          <a:bodyPr wrap="square" rtlCol="0">
            <a:spAutoFit/>
          </a:bodyPr>
          <a:lstStyle/>
          <a:p>
            <a:r>
              <a:rPr lang="en-US" sz="3000" dirty="0">
                <a:solidFill>
                  <a:schemeClr val="tx2"/>
                </a:solidFill>
              </a:rPr>
              <a:t>CABA MEMBER FUNDERS:</a:t>
            </a:r>
          </a:p>
        </p:txBody>
      </p:sp>
    </p:spTree>
    <p:extLst>
      <p:ext uri="{BB962C8B-B14F-4D97-AF65-F5344CB8AC3E}">
        <p14:creationId xmlns:p14="http://schemas.microsoft.com/office/powerpoint/2010/main" val="380288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F292-0B71-9F43-90BD-748D86B6DF8B}"/>
              </a:ext>
            </a:extLst>
          </p:cNvPr>
          <p:cNvSpPr>
            <a:spLocks noGrp="1"/>
          </p:cNvSpPr>
          <p:nvPr>
            <p:ph type="title"/>
          </p:nvPr>
        </p:nvSpPr>
        <p:spPr>
          <a:xfrm>
            <a:off x="838199" y="85423"/>
            <a:ext cx="8946177" cy="447675"/>
          </a:xfrm>
        </p:spPr>
        <p:txBody>
          <a:bodyPr/>
          <a:lstStyle/>
          <a:p>
            <a:r>
              <a:rPr lang="en-US"/>
              <a:t>Smart Systems Revenue For Connected Home Will Reach $66.5B In 2023</a:t>
            </a:r>
          </a:p>
        </p:txBody>
      </p:sp>
      <p:sp>
        <p:nvSpPr>
          <p:cNvPr id="4" name="Slide Number Placeholder 3">
            <a:extLst>
              <a:ext uri="{FF2B5EF4-FFF2-40B4-BE49-F238E27FC236}">
                <a16:creationId xmlns:a16="http://schemas.microsoft.com/office/drawing/2014/main" id="{0EE7B0A2-3B97-5B4F-812B-4D632EB9788A}"/>
              </a:ext>
            </a:extLst>
          </p:cNvPr>
          <p:cNvSpPr>
            <a:spLocks noGrp="1"/>
          </p:cNvSpPr>
          <p:nvPr>
            <p:ph type="sldNum" sz="quarter" idx="11"/>
          </p:nvPr>
        </p:nvSpPr>
        <p:spPr/>
        <p:txBody>
          <a:bodyPr/>
          <a:lstStyle/>
          <a:p>
            <a:fld id="{4658F449-AC56-C64A-8488-86A10DE691DA}" type="slidenum">
              <a:rPr lang="en-US" smtClean="0"/>
              <a:pPr/>
              <a:t>5</a:t>
            </a:fld>
            <a:endParaRPr lang="en-US"/>
          </a:p>
        </p:txBody>
      </p:sp>
      <p:pic>
        <p:nvPicPr>
          <p:cNvPr id="9" name="Picture 8">
            <a:extLst>
              <a:ext uri="{FF2B5EF4-FFF2-40B4-BE49-F238E27FC236}">
                <a16:creationId xmlns:a16="http://schemas.microsoft.com/office/drawing/2014/main" id="{38A32283-ECE6-FD40-8E76-5465FC03D4FF}"/>
              </a:ext>
            </a:extLst>
          </p:cNvPr>
          <p:cNvPicPr>
            <a:picLocks noChangeAspect="1"/>
          </p:cNvPicPr>
          <p:nvPr/>
        </p:nvPicPr>
        <p:blipFill rotWithShape="1">
          <a:blip r:embed="rId2"/>
          <a:srcRect b="22070"/>
          <a:stretch/>
        </p:blipFill>
        <p:spPr>
          <a:xfrm>
            <a:off x="455318" y="1078441"/>
            <a:ext cx="5943600" cy="4701117"/>
          </a:xfrm>
          <a:prstGeom prst="rect">
            <a:avLst/>
          </a:prstGeom>
        </p:spPr>
      </p:pic>
      <p:sp>
        <p:nvSpPr>
          <p:cNvPr id="10" name="Rectangle 9">
            <a:extLst>
              <a:ext uri="{FF2B5EF4-FFF2-40B4-BE49-F238E27FC236}">
                <a16:creationId xmlns:a16="http://schemas.microsoft.com/office/drawing/2014/main" id="{318CB3A1-D27A-8B49-B930-3C7E9D25A34A}"/>
              </a:ext>
            </a:extLst>
          </p:cNvPr>
          <p:cNvSpPr/>
          <p:nvPr/>
        </p:nvSpPr>
        <p:spPr>
          <a:xfrm>
            <a:off x="833388" y="5685391"/>
            <a:ext cx="1808041" cy="188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Montserrat Medium" pitchFamily="2" charset="77"/>
              </a:rPr>
              <a:t>CHR Report Figure 3-7</a:t>
            </a:r>
          </a:p>
        </p:txBody>
      </p:sp>
      <p:sp>
        <p:nvSpPr>
          <p:cNvPr id="8" name="Footer Placeholder 2">
            <a:extLst>
              <a:ext uri="{FF2B5EF4-FFF2-40B4-BE49-F238E27FC236}">
                <a16:creationId xmlns:a16="http://schemas.microsoft.com/office/drawing/2014/main" id="{072F2FB5-46F3-4C76-BC51-E46092F2C039}"/>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pic>
        <p:nvPicPr>
          <p:cNvPr id="3" name="Picture 2">
            <a:extLst>
              <a:ext uri="{FF2B5EF4-FFF2-40B4-BE49-F238E27FC236}">
                <a16:creationId xmlns:a16="http://schemas.microsoft.com/office/drawing/2014/main" id="{AC536E38-1FDB-4583-BAA8-A15D3424C1C9}"/>
              </a:ext>
            </a:extLst>
          </p:cNvPr>
          <p:cNvPicPr>
            <a:picLocks noChangeAspect="1"/>
          </p:cNvPicPr>
          <p:nvPr/>
        </p:nvPicPr>
        <p:blipFill>
          <a:blip r:embed="rId3"/>
          <a:stretch>
            <a:fillRect/>
          </a:stretch>
        </p:blipFill>
        <p:spPr>
          <a:xfrm>
            <a:off x="6324035" y="1696913"/>
            <a:ext cx="5615920" cy="3253155"/>
          </a:xfrm>
          <a:prstGeom prst="rect">
            <a:avLst/>
          </a:prstGeom>
        </p:spPr>
      </p:pic>
    </p:spTree>
    <p:extLst>
      <p:ext uri="{BB962C8B-B14F-4D97-AF65-F5344CB8AC3E}">
        <p14:creationId xmlns:p14="http://schemas.microsoft.com/office/powerpoint/2010/main" val="384383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27442" y="63906"/>
            <a:ext cx="9301296" cy="447675"/>
          </a:xfrm>
        </p:spPr>
        <p:txBody>
          <a:bodyPr/>
          <a:lstStyle/>
          <a:p>
            <a:r>
              <a:rPr lang="en-US" dirty="0"/>
              <a:t>Smart Home User Profile Demographic &amp; Behavioral Traits </a:t>
            </a:r>
          </a:p>
        </p:txBody>
      </p:sp>
      <p:sp>
        <p:nvSpPr>
          <p:cNvPr id="7" name="Slide Number Placeholder 3">
            <a:extLst>
              <a:ext uri="{FF2B5EF4-FFF2-40B4-BE49-F238E27FC236}">
                <a16:creationId xmlns:a16="http://schemas.microsoft.com/office/drawing/2014/main" id="{362C6259-131B-1940-8CE4-D4D38ABA5099}"/>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6</a:t>
            </a:fld>
            <a:endParaRPr lang="en-US"/>
          </a:p>
        </p:txBody>
      </p:sp>
      <p:pic>
        <p:nvPicPr>
          <p:cNvPr id="3" name="Picture 2">
            <a:extLst>
              <a:ext uri="{FF2B5EF4-FFF2-40B4-BE49-F238E27FC236}">
                <a16:creationId xmlns:a16="http://schemas.microsoft.com/office/drawing/2014/main" id="{2FF50461-9B9A-FB43-9E16-9215C3AB8E1F}"/>
              </a:ext>
            </a:extLst>
          </p:cNvPr>
          <p:cNvPicPr>
            <a:picLocks noChangeAspect="1"/>
          </p:cNvPicPr>
          <p:nvPr/>
        </p:nvPicPr>
        <p:blipFill rotWithShape="1">
          <a:blip r:embed="rId2"/>
          <a:srcRect l="10336" t="21563" r="10937" b="35144"/>
          <a:stretch/>
        </p:blipFill>
        <p:spPr>
          <a:xfrm>
            <a:off x="827441" y="1133444"/>
            <a:ext cx="7819847" cy="5018675"/>
          </a:xfrm>
          <a:prstGeom prst="rect">
            <a:avLst/>
          </a:prstGeom>
        </p:spPr>
      </p:pic>
      <p:sp>
        <p:nvSpPr>
          <p:cNvPr id="8" name="Rectangle 7">
            <a:extLst>
              <a:ext uri="{FF2B5EF4-FFF2-40B4-BE49-F238E27FC236}">
                <a16:creationId xmlns:a16="http://schemas.microsoft.com/office/drawing/2014/main" id="{28EE0670-AA3D-704A-8BEF-C6064A6A014E}"/>
              </a:ext>
            </a:extLst>
          </p:cNvPr>
          <p:cNvSpPr/>
          <p:nvPr/>
        </p:nvSpPr>
        <p:spPr>
          <a:xfrm>
            <a:off x="1143401" y="6089285"/>
            <a:ext cx="3366407" cy="164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Montserrat Medium" pitchFamily="2" charset="77"/>
              </a:rPr>
              <a:t>CHR Report Figure 2-3</a:t>
            </a:r>
          </a:p>
        </p:txBody>
      </p:sp>
      <p:sp>
        <p:nvSpPr>
          <p:cNvPr id="9" name="Footer Placeholder 2">
            <a:extLst>
              <a:ext uri="{FF2B5EF4-FFF2-40B4-BE49-F238E27FC236}">
                <a16:creationId xmlns:a16="http://schemas.microsoft.com/office/drawing/2014/main" id="{CE2BB366-823E-4879-AF8E-1C9157EDB4E6}"/>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133686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38200" y="63905"/>
            <a:ext cx="9457592" cy="447675"/>
          </a:xfrm>
        </p:spPr>
        <p:txBody>
          <a:bodyPr/>
          <a:lstStyle/>
          <a:p>
            <a:r>
              <a:rPr lang="en-US" dirty="0"/>
              <a:t>Diverse Device Networks Poses Significant Challenges</a:t>
            </a:r>
          </a:p>
        </p:txBody>
      </p:sp>
      <p:sp>
        <p:nvSpPr>
          <p:cNvPr id="90" name="Slide Number Placeholder 3">
            <a:extLst>
              <a:ext uri="{FF2B5EF4-FFF2-40B4-BE49-F238E27FC236}">
                <a16:creationId xmlns:a16="http://schemas.microsoft.com/office/drawing/2014/main" id="{73709879-7ABD-5D42-9191-060CEE27F046}"/>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7</a:t>
            </a:fld>
            <a:endParaRPr lang="en-US"/>
          </a:p>
        </p:txBody>
      </p:sp>
      <p:grpSp>
        <p:nvGrpSpPr>
          <p:cNvPr id="6" name="Group 5">
            <a:extLst>
              <a:ext uri="{FF2B5EF4-FFF2-40B4-BE49-F238E27FC236}">
                <a16:creationId xmlns:a16="http://schemas.microsoft.com/office/drawing/2014/main" id="{A25856B4-CD5D-D148-BCAE-805C90248C41}"/>
              </a:ext>
            </a:extLst>
          </p:cNvPr>
          <p:cNvGrpSpPr/>
          <p:nvPr/>
        </p:nvGrpSpPr>
        <p:grpSpPr>
          <a:xfrm>
            <a:off x="2260361" y="1256946"/>
            <a:ext cx="7647214" cy="4481689"/>
            <a:chOff x="1903185" y="1089175"/>
            <a:chExt cx="8385629" cy="5097136"/>
          </a:xfrm>
        </p:grpSpPr>
        <p:pic>
          <p:nvPicPr>
            <p:cNvPr id="3" name="Picture 2">
              <a:extLst>
                <a:ext uri="{FF2B5EF4-FFF2-40B4-BE49-F238E27FC236}">
                  <a16:creationId xmlns:a16="http://schemas.microsoft.com/office/drawing/2014/main" id="{ABC728B9-642F-E846-8C13-9A64C0F74182}"/>
                </a:ext>
              </a:extLst>
            </p:cNvPr>
            <p:cNvPicPr>
              <a:picLocks noChangeAspect="1"/>
            </p:cNvPicPr>
            <p:nvPr/>
          </p:nvPicPr>
          <p:blipFill>
            <a:blip r:embed="rId2"/>
            <a:stretch>
              <a:fillRect/>
            </a:stretch>
          </p:blipFill>
          <p:spPr>
            <a:xfrm>
              <a:off x="1903185" y="1089175"/>
              <a:ext cx="8385629" cy="4909535"/>
            </a:xfrm>
            <a:prstGeom prst="rect">
              <a:avLst/>
            </a:prstGeom>
          </p:spPr>
        </p:pic>
        <p:sp>
          <p:nvSpPr>
            <p:cNvPr id="2" name="Rectangle 1">
              <a:extLst>
                <a:ext uri="{FF2B5EF4-FFF2-40B4-BE49-F238E27FC236}">
                  <a16:creationId xmlns:a16="http://schemas.microsoft.com/office/drawing/2014/main" id="{3F8C30A4-A58A-D94F-96B3-D8A3B915F48A}"/>
                </a:ext>
              </a:extLst>
            </p:cNvPr>
            <p:cNvSpPr/>
            <p:nvPr/>
          </p:nvSpPr>
          <p:spPr>
            <a:xfrm>
              <a:off x="1903185" y="5998710"/>
              <a:ext cx="3691467" cy="187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Montserrat Medium" pitchFamily="2" charset="77"/>
                </a:rPr>
                <a:t>CHR Report Figure 1-2 </a:t>
              </a:r>
            </a:p>
          </p:txBody>
        </p:sp>
      </p:grpSp>
      <p:sp>
        <p:nvSpPr>
          <p:cNvPr id="8" name="Footer Placeholder 2">
            <a:extLst>
              <a:ext uri="{FF2B5EF4-FFF2-40B4-BE49-F238E27FC236}">
                <a16:creationId xmlns:a16="http://schemas.microsoft.com/office/drawing/2014/main" id="{8D50C36F-11ED-4D55-A2CD-5AFAE919A2D8}"/>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117988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27441" y="63906"/>
            <a:ext cx="9609027" cy="447675"/>
          </a:xfrm>
        </p:spPr>
        <p:txBody>
          <a:bodyPr/>
          <a:lstStyle/>
          <a:p>
            <a:r>
              <a:rPr lang="en-US" dirty="0"/>
              <a:t>Cost &amp; Data Privacy Are Top Reported Pain Points</a:t>
            </a:r>
          </a:p>
        </p:txBody>
      </p:sp>
      <p:sp>
        <p:nvSpPr>
          <p:cNvPr id="7" name="Slide Number Placeholder 3">
            <a:extLst>
              <a:ext uri="{FF2B5EF4-FFF2-40B4-BE49-F238E27FC236}">
                <a16:creationId xmlns:a16="http://schemas.microsoft.com/office/drawing/2014/main" id="{362C6259-131B-1940-8CE4-D4D38ABA5099}"/>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8</a:t>
            </a:fld>
            <a:endParaRPr lang="en-US"/>
          </a:p>
        </p:txBody>
      </p:sp>
      <p:graphicFrame>
        <p:nvGraphicFramePr>
          <p:cNvPr id="8" name="Chart 7">
            <a:extLst>
              <a:ext uri="{FF2B5EF4-FFF2-40B4-BE49-F238E27FC236}">
                <a16:creationId xmlns:a16="http://schemas.microsoft.com/office/drawing/2014/main" id="{C2091D3F-DD98-9648-896F-429F9E47AEEE}"/>
              </a:ext>
            </a:extLst>
          </p:cNvPr>
          <p:cNvGraphicFramePr/>
          <p:nvPr>
            <p:extLst>
              <p:ext uri="{D42A27DB-BD31-4B8C-83A1-F6EECF244321}">
                <p14:modId xmlns:p14="http://schemas.microsoft.com/office/powerpoint/2010/main" val="993498529"/>
              </p:ext>
            </p:extLst>
          </p:nvPr>
        </p:nvGraphicFramePr>
        <p:xfrm>
          <a:off x="2301815" y="1127780"/>
          <a:ext cx="7959785" cy="494630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88626D67-3826-2B43-ABCA-284D3CB44350}"/>
              </a:ext>
            </a:extLst>
          </p:cNvPr>
          <p:cNvSpPr/>
          <p:nvPr/>
        </p:nvSpPr>
        <p:spPr>
          <a:xfrm>
            <a:off x="1930400" y="6074086"/>
            <a:ext cx="3366407" cy="164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Montserrat Medium" pitchFamily="2" charset="77"/>
              </a:rPr>
              <a:t>CHR Report Figure 2-4</a:t>
            </a:r>
          </a:p>
        </p:txBody>
      </p:sp>
      <p:sp>
        <p:nvSpPr>
          <p:cNvPr id="9" name="Footer Placeholder 2">
            <a:extLst>
              <a:ext uri="{FF2B5EF4-FFF2-40B4-BE49-F238E27FC236}">
                <a16:creationId xmlns:a16="http://schemas.microsoft.com/office/drawing/2014/main" id="{648453A2-E40C-43E2-AAC3-EECE96B4D541}"/>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256950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D463-FC54-0746-9C23-08468AC43F2E}"/>
              </a:ext>
            </a:extLst>
          </p:cNvPr>
          <p:cNvSpPr>
            <a:spLocks noGrp="1"/>
          </p:cNvSpPr>
          <p:nvPr>
            <p:ph type="title"/>
          </p:nvPr>
        </p:nvSpPr>
        <p:spPr>
          <a:xfrm>
            <a:off x="833388" y="64548"/>
            <a:ext cx="9954774" cy="447675"/>
          </a:xfrm>
        </p:spPr>
        <p:txBody>
          <a:bodyPr/>
          <a:lstStyle/>
          <a:p>
            <a:r>
              <a:rPr lang="en-US" dirty="0"/>
              <a:t>Market Development Constrained By Hub-centric Collaboration</a:t>
            </a:r>
          </a:p>
        </p:txBody>
      </p:sp>
      <p:sp>
        <p:nvSpPr>
          <p:cNvPr id="153" name="Slide Number Placeholder 3">
            <a:extLst>
              <a:ext uri="{FF2B5EF4-FFF2-40B4-BE49-F238E27FC236}">
                <a16:creationId xmlns:a16="http://schemas.microsoft.com/office/drawing/2014/main" id="{A699839B-7871-404F-81FF-087093918AD0}"/>
              </a:ext>
            </a:extLst>
          </p:cNvPr>
          <p:cNvSpPr>
            <a:spLocks noGrp="1"/>
          </p:cNvSpPr>
          <p:nvPr>
            <p:ph type="sldNum" sz="quarter" idx="11"/>
          </p:nvPr>
        </p:nvSpPr>
        <p:spPr>
          <a:xfrm>
            <a:off x="833388" y="6356351"/>
            <a:ext cx="620027" cy="352458"/>
          </a:xfrm>
        </p:spPr>
        <p:txBody>
          <a:bodyPr/>
          <a:lstStyle/>
          <a:p>
            <a:fld id="{4658F449-AC56-C64A-8488-86A10DE691DA}" type="slidenum">
              <a:rPr lang="en-US" smtClean="0"/>
              <a:pPr/>
              <a:t>9</a:t>
            </a:fld>
            <a:endParaRPr lang="en-US" dirty="0"/>
          </a:p>
        </p:txBody>
      </p:sp>
      <p:pic>
        <p:nvPicPr>
          <p:cNvPr id="3" name="Picture 2">
            <a:extLst>
              <a:ext uri="{FF2B5EF4-FFF2-40B4-BE49-F238E27FC236}">
                <a16:creationId xmlns:a16="http://schemas.microsoft.com/office/drawing/2014/main" id="{BAEA609E-FEA0-174A-B78C-7029D77B610A}"/>
              </a:ext>
            </a:extLst>
          </p:cNvPr>
          <p:cNvPicPr>
            <a:picLocks noChangeAspect="1"/>
          </p:cNvPicPr>
          <p:nvPr/>
        </p:nvPicPr>
        <p:blipFill rotWithShape="1">
          <a:blip r:embed="rId3"/>
          <a:srcRect b="16906"/>
          <a:stretch/>
        </p:blipFill>
        <p:spPr>
          <a:xfrm>
            <a:off x="2124329" y="1000790"/>
            <a:ext cx="7943342" cy="5077282"/>
          </a:xfrm>
          <a:prstGeom prst="rect">
            <a:avLst/>
          </a:prstGeom>
          <a:ln>
            <a:noFill/>
          </a:ln>
        </p:spPr>
      </p:pic>
      <p:sp>
        <p:nvSpPr>
          <p:cNvPr id="6" name="Rectangle 5">
            <a:extLst>
              <a:ext uri="{FF2B5EF4-FFF2-40B4-BE49-F238E27FC236}">
                <a16:creationId xmlns:a16="http://schemas.microsoft.com/office/drawing/2014/main" id="{849738E5-B4F1-D844-873C-3B7F61E0808B}"/>
              </a:ext>
            </a:extLst>
          </p:cNvPr>
          <p:cNvSpPr/>
          <p:nvPr/>
        </p:nvSpPr>
        <p:spPr>
          <a:xfrm>
            <a:off x="2124329" y="5995597"/>
            <a:ext cx="3366407" cy="164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Montserrat Medium" pitchFamily="2" charset="77"/>
              </a:rPr>
              <a:t>CHR Report Figure 1-4</a:t>
            </a:r>
          </a:p>
        </p:txBody>
      </p:sp>
      <p:sp>
        <p:nvSpPr>
          <p:cNvPr id="7" name="Footer Placeholder 2">
            <a:extLst>
              <a:ext uri="{FF2B5EF4-FFF2-40B4-BE49-F238E27FC236}">
                <a16:creationId xmlns:a16="http://schemas.microsoft.com/office/drawing/2014/main" id="{31FA5FBE-BA3B-4CA2-A55D-020ABC53E38E}"/>
              </a:ext>
            </a:extLst>
          </p:cNvPr>
          <p:cNvSpPr>
            <a:spLocks noGrp="1"/>
          </p:cNvSpPr>
          <p:nvPr>
            <p:ph type="ftr" sz="quarter" idx="10"/>
          </p:nvPr>
        </p:nvSpPr>
        <p:spPr>
          <a:xfrm>
            <a:off x="1645920" y="6356350"/>
            <a:ext cx="4438048" cy="365125"/>
          </a:xfrm>
        </p:spPr>
        <p:txBody>
          <a:bodyPr/>
          <a:lstStyle/>
          <a:p>
            <a:r>
              <a:rPr lang="en-US" dirty="0"/>
              <a:t>Source: </a:t>
            </a:r>
            <a:r>
              <a:rPr lang="en-US" i="1" dirty="0"/>
              <a:t>CABA Connected Home Roadmap</a:t>
            </a:r>
            <a:r>
              <a:rPr lang="en-US" dirty="0"/>
              <a:t>. 2019</a:t>
            </a:r>
          </a:p>
        </p:txBody>
      </p:sp>
    </p:spTree>
    <p:extLst>
      <p:ext uri="{BB962C8B-B14F-4D97-AF65-F5344CB8AC3E}">
        <p14:creationId xmlns:p14="http://schemas.microsoft.com/office/powerpoint/2010/main" val="3715982804"/>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30th Presentation" id="{B57983D7-CCF0-E942-82F0-5A45D50D7225}" vid="{5503205F-2FE0-9C40-9B9B-8E0997F1C7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BA Research Report">
    <a:dk1>
      <a:sysClr val="windowText" lastClr="000000"/>
    </a:dk1>
    <a:lt1>
      <a:srgbClr val="FFFFFF"/>
    </a:lt1>
    <a:dk2>
      <a:srgbClr val="E83E1D"/>
    </a:dk2>
    <a:lt2>
      <a:srgbClr val="D7D7D7"/>
    </a:lt2>
    <a:accent1>
      <a:srgbClr val="E83E1D"/>
    </a:accent1>
    <a:accent2>
      <a:srgbClr val="009DF7"/>
    </a:accent2>
    <a:accent3>
      <a:srgbClr val="80C41C"/>
    </a:accent3>
    <a:accent4>
      <a:srgbClr val="82027E"/>
    </a:accent4>
    <a:accent5>
      <a:srgbClr val="FF8000"/>
    </a:accent5>
    <a:accent6>
      <a:srgbClr val="0A51A1"/>
    </a:accent6>
    <a:hlink>
      <a:srgbClr val="0563C1"/>
    </a:hlink>
    <a:folHlink>
      <a:srgbClr val="464646"/>
    </a:folHlink>
  </a:clrScheme>
  <a:fontScheme name="CABA Research Report">
    <a:majorFont>
      <a:latin typeface="Montserrat"/>
      <a:ea typeface=""/>
      <a:cs typeface=""/>
    </a:majorFont>
    <a:minorFont>
      <a:latin typeface="Merriweather"/>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1AAF986C9A944C85DCFAC721020C48" ma:contentTypeVersion="8" ma:contentTypeDescription="Create a new document." ma:contentTypeScope="" ma:versionID="e3d7d52e497195a8b0e9f63c6fc38bbe">
  <xsd:schema xmlns:xsd="http://www.w3.org/2001/XMLSchema" xmlns:xs="http://www.w3.org/2001/XMLSchema" xmlns:p="http://schemas.microsoft.com/office/2006/metadata/properties" xmlns:ns3="90d6c400-1127-4d65-8cac-13b9796e96a3" targetNamespace="http://schemas.microsoft.com/office/2006/metadata/properties" ma:root="true" ma:fieldsID="fb858a064db35fbaa748ed74ca2c9da7" ns3:_="">
    <xsd:import namespace="90d6c400-1127-4d65-8cac-13b9796e96a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6c400-1127-4d65-8cac-13b9796e9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7DB68-CC40-406E-9A1E-F99F08E1EB0D}">
  <ds:schemaRefs>
    <ds:schemaRef ds:uri="http://schemas.microsoft.com/sharepoint/v3/contenttype/forms"/>
  </ds:schemaRefs>
</ds:datastoreItem>
</file>

<file path=customXml/itemProps2.xml><?xml version="1.0" encoding="utf-8"?>
<ds:datastoreItem xmlns:ds="http://schemas.openxmlformats.org/officeDocument/2006/customXml" ds:itemID="{2073DCAD-01DE-4C40-8A31-E53D32A0CDF7}">
  <ds:schemaRef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90d6c400-1127-4d65-8cac-13b9796e96a3"/>
    <ds:schemaRef ds:uri="http://purl.org/dc/terms/"/>
  </ds:schemaRefs>
</ds:datastoreItem>
</file>

<file path=customXml/itemProps3.xml><?xml version="1.0" encoding="utf-8"?>
<ds:datastoreItem xmlns:ds="http://schemas.openxmlformats.org/officeDocument/2006/customXml" ds:itemID="{211662D8-B89A-430A-B051-C16EAFCEC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6c400-1127-4d65-8cac-13b9796e9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CABA Presentation 1</Template>
  <TotalTime>104</TotalTime>
  <Words>1035</Words>
  <Application>Microsoft Office PowerPoint</Application>
  <PresentationFormat>Widescreen</PresentationFormat>
  <Paragraphs>158</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Helvetica Neue</vt:lpstr>
      <vt:lpstr>Helvetica Neue Medium</vt:lpstr>
      <vt:lpstr>Montserrat</vt:lpstr>
      <vt:lpstr>Montserrat Light</vt:lpstr>
      <vt:lpstr>Montserrat Medium</vt:lpstr>
      <vt:lpstr>Myriad Pro</vt:lpstr>
      <vt:lpstr>CABA Presentation 1</vt:lpstr>
      <vt:lpstr>Smart Home Summit “CONNECTED HOME ROADMAP 2019”  November 20, 2019 Ron Zimmer CABA President &amp; CEO</vt:lpstr>
      <vt:lpstr>About CABA </vt:lpstr>
      <vt:lpstr>CABA Board of Directors</vt:lpstr>
      <vt:lpstr>CABA Connected Home Roadmap</vt:lpstr>
      <vt:lpstr>Smart Systems Revenue For Connected Home Will Reach $66.5B In 2023</vt:lpstr>
      <vt:lpstr>Smart Home User Profile Demographic &amp; Behavioral Traits </vt:lpstr>
      <vt:lpstr>Diverse Device Networks Poses Significant Challenges</vt:lpstr>
      <vt:lpstr>Cost &amp; Data Privacy Are Top Reported Pain Points</vt:lpstr>
      <vt:lpstr>Market Development Constrained By Hub-centric Collaboration</vt:lpstr>
      <vt:lpstr>PowerPoint Presentation</vt:lpstr>
      <vt:lpstr>Suppliers Can Frame Future Scenarios Around Four Key Trend Areas</vt:lpstr>
      <vt:lpstr>New Technologies Will Enable Complex, Interrelated Applications</vt:lpstr>
      <vt:lpstr>How to Rescue Crumbling UX: Integrated Hardware, Software, &amp; Ecosystem Strategy</vt:lpstr>
      <vt:lpstr>Connected Home Roadmap: Improve UX, Open Ecosystems &amp; Build Trust</vt:lpstr>
      <vt:lpstr>Key Ingredient for Smart Home Growth: Managed Wi-Fi Networks</vt:lpstr>
      <vt:lpstr>Final State: Mesh Ecosystems That Promote UX &amp; Supplier Innovation</vt:lpstr>
      <vt:lpstr>Next CABA Residential Research</vt:lpstr>
      <vt:lpstr>Thank You, Questions and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Intolubbe-Chmil</dc:creator>
  <cp:lastModifiedBy>Ron Zimmer</cp:lastModifiedBy>
  <cp:revision>12</cp:revision>
  <cp:lastPrinted>2019-03-06T23:18:47Z</cp:lastPrinted>
  <dcterms:created xsi:type="dcterms:W3CDTF">2019-03-05T19:22:33Z</dcterms:created>
  <dcterms:modified xsi:type="dcterms:W3CDTF">2019-11-15T21:28:03Z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4608">
    <vt:lpwstr>23</vt:lpwstr>
  </property>
  <property fmtid="{D5CDD505-2E9C-101B-9397-08002B2CF9AE}" pid="3" name="ContentTypeId">
    <vt:lpwstr>0x0101008E1AAF986C9A944C85DCFAC721020C48</vt:lpwstr>
  </property>
  <property fmtid="{D5CDD505-2E9C-101B-9397-08002B2CF9AE}" pid="4" name="AuthorIds_UIVersion_7680">
    <vt:lpwstr>23,15</vt:lpwstr>
  </property>
  <property fmtid="{D5CDD505-2E9C-101B-9397-08002B2CF9AE}" pid="5" name="AuthorIds_UIVersion_10240">
    <vt:lpwstr>23</vt:lpwstr>
  </property>
  <property fmtid="{D5CDD505-2E9C-101B-9397-08002B2CF9AE}" pid="6" name="AuthorIds_UIVersion_10752">
    <vt:lpwstr>23</vt:lpwstr>
  </property>
  <property fmtid="{D5CDD505-2E9C-101B-9397-08002B2CF9AE}" pid="7" name="AuthorIds_UIVersion_11264">
    <vt:lpwstr>23</vt:lpwstr>
  </property>
  <property fmtid="{D5CDD505-2E9C-101B-9397-08002B2CF9AE}" pid="8" name="AuthorIds_UIVersion_11776">
    <vt:lpwstr>23</vt:lpwstr>
  </property>
  <property fmtid="{D5CDD505-2E9C-101B-9397-08002B2CF9AE}" pid="9" name="AuthorIds_UIVersion_12288">
    <vt:lpwstr>23,21</vt:lpwstr>
  </property>
  <property fmtid="{D5CDD505-2E9C-101B-9397-08002B2CF9AE}" pid="10" name="AuthorIds_UIVersion_13312">
    <vt:lpwstr>23,21</vt:lpwstr>
  </property>
  <property fmtid="{D5CDD505-2E9C-101B-9397-08002B2CF9AE}" pid="11" name="AuthorIds_UIVersion_14336">
    <vt:lpwstr>23,80</vt:lpwstr>
  </property>
  <property fmtid="{D5CDD505-2E9C-101B-9397-08002B2CF9AE}" pid="12" name="AuthorIds_UIVersion_15360">
    <vt:lpwstr>23</vt:lpwstr>
  </property>
  <property fmtid="{D5CDD505-2E9C-101B-9397-08002B2CF9AE}" pid="13" name="AuthorIds_UIVersion_15872">
    <vt:lpwstr>23</vt:lpwstr>
  </property>
  <property fmtid="{D5CDD505-2E9C-101B-9397-08002B2CF9AE}" pid="14" name="AuthorIds_UIVersion_16384">
    <vt:lpwstr>23</vt:lpwstr>
  </property>
  <property fmtid="{D5CDD505-2E9C-101B-9397-08002B2CF9AE}" pid="15" name="AuthorIds_UIVersion_21504">
    <vt:lpwstr>23</vt:lpwstr>
  </property>
  <property fmtid="{D5CDD505-2E9C-101B-9397-08002B2CF9AE}" pid="16" name="AuthorIds_UIVersion_2048">
    <vt:lpwstr>23</vt:lpwstr>
  </property>
</Properties>
</file>