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notesMasterIdLst>
    <p:notesMasterId r:id="rId12"/>
  </p:notesMasterIdLst>
  <p:sldIdLst>
    <p:sldId id="264" r:id="rId2"/>
    <p:sldId id="273" r:id="rId3"/>
    <p:sldId id="265" r:id="rId4"/>
    <p:sldId id="274" r:id="rId5"/>
    <p:sldId id="278" r:id="rId6"/>
    <p:sldId id="275" r:id="rId7"/>
    <p:sldId id="276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731"/>
  </p:normalViewPr>
  <p:slideViewPr>
    <p:cSldViewPr snapToGrid="0" snapToObjects="1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Number of Installed Devices by Buildings Sub-Segment, </a:t>
            </a:r>
          </a:p>
          <a:p>
            <a:pPr>
              <a:defRPr sz="1050"/>
            </a:pPr>
            <a:r>
              <a:rPr lang="en-US" sz="2000" dirty="0"/>
              <a:t>North America 2018-2023 (units,</a:t>
            </a:r>
            <a:r>
              <a:rPr lang="en-US" sz="2000" baseline="0" dirty="0"/>
              <a:t> millions)</a:t>
            </a:r>
            <a:endParaRPr lang="en-US" sz="2000" dirty="0"/>
          </a:p>
        </c:rich>
      </c:tx>
      <c:layout>
        <c:manualLayout>
          <c:xMode val="edge"/>
          <c:yMode val="edge"/>
          <c:x val="8.382074384976522E-2"/>
          <c:y val="9.88299545032024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E21322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Sheet1!$B$2:$G$2</c:f>
              <c:numCache>
                <c:formatCode>_(* #,##0.00_);_(* \(#,##0.00\);_(* "-"??_);_(@_)</c:formatCode>
                <c:ptCount val="6"/>
                <c:pt idx="0">
                  <c:v>109.19084588405713</c:v>
                </c:pt>
                <c:pt idx="1">
                  <c:v>119.53233004111893</c:v>
                </c:pt>
                <c:pt idx="2">
                  <c:v>131.08776533541001</c:v>
                </c:pt>
                <c:pt idx="3">
                  <c:v>144.04786005559518</c:v>
                </c:pt>
                <c:pt idx="4">
                  <c:v>158.6427091411762</c:v>
                </c:pt>
                <c:pt idx="5">
                  <c:v>175.1514963610143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8-40E0-A6D7-6D5FACBE30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Retail &amp; Hospitality</c:v>
                </c:pt>
              </c:strCache>
            </c:strRef>
          </c:tx>
          <c:spPr>
            <a:solidFill>
              <a:srgbClr val="80CEF2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Sheet1!$B$3:$G$3</c:f>
              <c:numCache>
                <c:formatCode>_(* #,##0.00_);_(* \(#,##0.00\);_(* "-"??_);_(@_)</c:formatCode>
                <c:ptCount val="6"/>
                <c:pt idx="0">
                  <c:v>126.28880275460347</c:v>
                </c:pt>
                <c:pt idx="1">
                  <c:v>138.92325690360713</c:v>
                </c:pt>
                <c:pt idx="2">
                  <c:v>153.09559200979214</c:v>
                </c:pt>
                <c:pt idx="3">
                  <c:v>169.05121353218587</c:v>
                </c:pt>
                <c:pt idx="4">
                  <c:v>187.08654505607194</c:v>
                </c:pt>
                <c:pt idx="5">
                  <c:v>207.56171218014791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8-40E0-A6D7-6D5FACBE30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Public Venues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Sheet1!$B$4:$G$4</c:f>
              <c:numCache>
                <c:formatCode>_(* #,##0.00_);_(* \(#,##0.00\);_(* "-"??_);_(@_)</c:formatCode>
                <c:ptCount val="6"/>
                <c:pt idx="0">
                  <c:v>38.303254017937995</c:v>
                </c:pt>
                <c:pt idx="1">
                  <c:v>41.365544944218875</c:v>
                </c:pt>
                <c:pt idx="2">
                  <c:v>44.752721358822754</c:v>
                </c:pt>
                <c:pt idx="3">
                  <c:v>48.514105101600251</c:v>
                </c:pt>
                <c:pt idx="4">
                  <c:v>52.709058169615908</c:v>
                </c:pt>
                <c:pt idx="5">
                  <c:v>57.409387696398511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8-40E0-A6D7-6D5FACBE30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Medical </c:v>
                </c:pt>
              </c:strCache>
            </c:strRef>
          </c:tx>
          <c:spPr>
            <a:solidFill>
              <a:srgbClr val="902A8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Sheet1!$B$5:$G$5</c:f>
              <c:numCache>
                <c:formatCode>_(* #,##0.00_);_(* \(#,##0.00\);_(* "-"??_);_(@_)</c:formatCode>
                <c:ptCount val="6"/>
                <c:pt idx="0">
                  <c:v>24.87084471774202</c:v>
                </c:pt>
                <c:pt idx="1">
                  <c:v>27.148209069229186</c:v>
                </c:pt>
                <c:pt idx="2">
                  <c:v>29.687214748770256</c:v>
                </c:pt>
                <c:pt idx="3">
                  <c:v>32.528617002143001</c:v>
                </c:pt>
                <c:pt idx="4">
                  <c:v>35.721558630210986</c:v>
                </c:pt>
                <c:pt idx="5">
                  <c:v>39.325624545473296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B8-40E0-A6D7-6D5FACBE30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Institutional</c:v>
                </c:pt>
              </c:strCache>
            </c:strRef>
          </c:tx>
          <c:spPr>
            <a:solidFill>
              <a:srgbClr val="F2922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Sheet1!$B$6:$G$6</c:f>
              <c:numCache>
                <c:formatCode>_(* #,##0.00_);_(* \(#,##0.00\);_(* "-"??_);_(@_)</c:formatCode>
                <c:ptCount val="6"/>
                <c:pt idx="0">
                  <c:v>108.986217634319</c:v>
                </c:pt>
                <c:pt idx="1">
                  <c:v>117.57313144232229</c:v>
                </c:pt>
                <c:pt idx="2">
                  <c:v>127.06390844571824</c:v>
                </c:pt>
                <c:pt idx="3">
                  <c:v>137.59549362402191</c:v>
                </c:pt>
                <c:pt idx="4">
                  <c:v>149.33268275636925</c:v>
                </c:pt>
                <c:pt idx="5">
                  <c:v>162.47477765868533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B8-40E0-A6D7-6D5FACBE30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Mission Critical</c:v>
                </c:pt>
              </c:strCache>
            </c:strRef>
          </c:tx>
          <c:spPr>
            <a:solidFill>
              <a:srgbClr val="0E69B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Sheet1!$B$7:$G$7</c:f>
              <c:numCache>
                <c:formatCode>_(* #,##0.00_);_(* \(#,##0.00\);_(* "-"??_);_(@_)</c:formatCode>
                <c:ptCount val="6"/>
                <c:pt idx="0">
                  <c:v>243.35510140138172</c:v>
                </c:pt>
                <c:pt idx="1">
                  <c:v>265.6385517213742</c:v>
                </c:pt>
                <c:pt idx="2">
                  <c:v>290.48209811538254</c:v>
                </c:pt>
                <c:pt idx="3">
                  <c:v>318.28452064421487</c:v>
                </c:pt>
                <c:pt idx="4">
                  <c:v>349.52666953322614</c:v>
                </c:pt>
                <c:pt idx="5">
                  <c:v>384.79156850307299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B8-40E0-A6D7-6D5FACBE3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55791552"/>
        <c:axId val="1855197264"/>
      </c:barChart>
      <c:catAx>
        <c:axId val="18557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197264"/>
        <c:crosses val="autoZero"/>
        <c:auto val="1"/>
        <c:lblAlgn val="ctr"/>
        <c:lblOffset val="100"/>
        <c:noMultiLvlLbl val="0"/>
      </c:catAx>
      <c:valAx>
        <c:axId val="185519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79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70895416595286"/>
          <c:y val="0.33739223546742481"/>
          <c:w val="0.23713490050577737"/>
          <c:h val="0.53569881921550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2">
              <a:lumMod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D7D7D7">
                    <a:lumMod val="1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Number of Shipped Devices by Buildings Sub-Segment,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srgbClr val="D7D7D7">
                    <a:lumMod val="10000"/>
                  </a:srgbClr>
                </a:solidFill>
              </a:defRPr>
            </a:pPr>
            <a:r>
              <a:rPr lang="en-US" sz="2000" dirty="0"/>
              <a:t>North America 2018-2023 (units,</a:t>
            </a:r>
            <a:r>
              <a:rPr lang="en-US" sz="2000" baseline="0" dirty="0"/>
              <a:t> millions)</a:t>
            </a:r>
            <a:endParaRPr lang="en-US" sz="2000" dirty="0"/>
          </a:p>
        </c:rich>
      </c:tx>
      <c:layout>
        <c:manualLayout>
          <c:xMode val="edge"/>
          <c:yMode val="edge"/>
          <c:x val="0.10215936405359836"/>
          <c:y val="4.941495802452226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0" i="0" u="none" strike="noStrike" kern="1200" spc="0" baseline="0">
              <a:solidFill>
                <a:srgbClr val="D7D7D7">
                  <a:lumMod val="10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E21322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Sheet1!$B$2:$G$2</c:f>
              <c:numCache>
                <c:formatCode>_(* #,##0.00_);_(* \(#,##0.00\);_(* "-"??_);_(@_)</c:formatCode>
                <c:ptCount val="6"/>
                <c:pt idx="0">
                  <c:v>20.856352720738101</c:v>
                </c:pt>
                <c:pt idx="1">
                  <c:v>23.0653758822315</c:v>
                </c:pt>
                <c:pt idx="2">
                  <c:v>25.581752385195589</c:v>
                </c:pt>
                <c:pt idx="3">
                  <c:v>28.463161609704333</c:v>
                </c:pt>
                <c:pt idx="4">
                  <c:v>31.780757778394165</c:v>
                </c:pt>
                <c:pt idx="5">
                  <c:v>35.622710213168098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D-4DBE-809D-60C97776937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Retail &amp; Hospitality</c:v>
                </c:pt>
              </c:strCache>
            </c:strRef>
          </c:tx>
          <c:spPr>
            <a:solidFill>
              <a:srgbClr val="80CEF2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Sheet1!$B$3:$G$3</c:f>
              <c:numCache>
                <c:formatCode>_(* #,##0.00_);_(* \(#,##0.00\);_(* "-"??_);_(@_)</c:formatCode>
                <c:ptCount val="6"/>
                <c:pt idx="0">
                  <c:v>24.122203593207157</c:v>
                </c:pt>
                <c:pt idx="1">
                  <c:v>26.807116854186901</c:v>
                </c:pt>
                <c:pt idx="2">
                  <c:v>29.876575560186936</c:v>
                </c:pt>
                <c:pt idx="3">
                  <c:v>33.403703527606432</c:v>
                </c:pt>
                <c:pt idx="4">
                  <c:v>37.478887017319671</c:v>
                </c:pt>
                <c:pt idx="5">
                  <c:v>42.21437371623945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D-4DBE-809D-60C97776937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Public Venues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Sheet1!$B$4:$G$4</c:f>
              <c:numCache>
                <c:formatCode>_(* #,##0.00_);_(* \(#,##0.00\);_(* "-"??_);_(@_)</c:formatCode>
                <c:ptCount val="6"/>
                <c:pt idx="0">
                  <c:v>7.3162376358766323</c:v>
                </c:pt>
                <c:pt idx="1">
                  <c:v>7.982040025351604</c:v>
                </c:pt>
                <c:pt idx="2">
                  <c:v>8.7334850314654418</c:v>
                </c:pt>
                <c:pt idx="3">
                  <c:v>9.5861529169824902</c:v>
                </c:pt>
                <c:pt idx="4">
                  <c:v>10.55916038930695</c:v>
                </c:pt>
                <c:pt idx="5">
                  <c:v>11.676052011619705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AD-4DBE-809D-60C97776937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Medical </c:v>
                </c:pt>
              </c:strCache>
            </c:strRef>
          </c:tx>
          <c:spPr>
            <a:solidFill>
              <a:srgbClr val="902A8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Sheet1!$B$5:$G$5</c:f>
              <c:numCache>
                <c:formatCode>_(* #,##0.00_);_(* \(#,##0.00\);_(* "-"??_);_(@_)</c:formatCode>
                <c:ptCount val="6"/>
                <c:pt idx="0">
                  <c:v>4.7505366012708112</c:v>
                </c:pt>
                <c:pt idx="1">
                  <c:v>5.2386132395793776</c:v>
                </c:pt>
                <c:pt idx="2">
                  <c:v>5.7934542919851033</c:v>
                </c:pt>
                <c:pt idx="3">
                  <c:v>6.4274976547019467</c:v>
                </c:pt>
                <c:pt idx="4">
                  <c:v>7.1560691848950606</c:v>
                </c:pt>
                <c:pt idx="5">
                  <c:v>7.9981350787195362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AD-4DBE-809D-60C97776937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Institutional</c:v>
                </c:pt>
              </c:strCache>
            </c:strRef>
          </c:tx>
          <c:spPr>
            <a:solidFill>
              <a:srgbClr val="F2922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Sheet1!$B$6:$G$6</c:f>
              <c:numCache>
                <c:formatCode>_(* #,##0.00_);_(* \(#,##0.00\);_(* "-"??_);_(@_)</c:formatCode>
                <c:ptCount val="6"/>
                <c:pt idx="0">
                  <c:v>20.817267036232124</c:v>
                </c:pt>
                <c:pt idx="1">
                  <c:v>22.687322077929011</c:v>
                </c:pt>
                <c:pt idx="2">
                  <c:v>24.796497481183948</c:v>
                </c:pt>
                <c:pt idx="3">
                  <c:v>27.188205158174821</c:v>
                </c:pt>
                <c:pt idx="4">
                  <c:v>29.915688182395876</c:v>
                </c:pt>
                <c:pt idx="5">
                  <c:v>33.044490294017997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AD-4DBE-809D-60C97776937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Mission Critical</c:v>
                </c:pt>
              </c:strCache>
            </c:strRef>
          </c:tx>
          <c:spPr>
            <a:solidFill>
              <a:srgbClr val="0E69B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Sheet1!$B$7:$G$7</c:f>
              <c:numCache>
                <c:formatCode>_(* #,##0.00_);_(* \(#,##0.00\);_(* "-"??_);_(@_)</c:formatCode>
                <c:ptCount val="6"/>
                <c:pt idx="0">
                  <c:v>46.482832788085162</c:v>
                </c:pt>
                <c:pt idx="1">
                  <c:v>51.258542706875978</c:v>
                </c:pt>
                <c:pt idx="2">
                  <c:v>56.687526004476794</c:v>
                </c:pt>
                <c:pt idx="3">
                  <c:v>62.891484437652174</c:v>
                </c:pt>
                <c:pt idx="4">
                  <c:v>70.02037775110783</c:v>
                </c:pt>
                <c:pt idx="5">
                  <c:v>78.259785511637816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AD-4DBE-809D-60C977769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1855791552"/>
        <c:axId val="1855197264"/>
      </c:barChart>
      <c:catAx>
        <c:axId val="18557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197264"/>
        <c:crosses val="autoZero"/>
        <c:auto val="1"/>
        <c:lblAlgn val="ctr"/>
        <c:lblOffset val="100"/>
        <c:noMultiLvlLbl val="0"/>
      </c:catAx>
      <c:valAx>
        <c:axId val="185519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79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2">
              <a:lumMod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321ED-B2C9-0D48-956F-A92D3C19091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5A919-F8AD-A64A-BEA2-B66A6D0F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1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4015395"/>
            <a:ext cx="4503312" cy="2927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4599"/>
            <a:ext cx="9490656" cy="1430024"/>
          </a:xfrm>
        </p:spPr>
        <p:txBody>
          <a:bodyPr anchor="t" anchorCtr="0">
            <a:normAutofit/>
          </a:bodyPr>
          <a:lstStyle>
            <a:lvl1pPr algn="l">
              <a:defRPr sz="5000" baseline="0">
                <a:latin typeface="Montserrat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56699"/>
            <a:ext cx="8331558" cy="123398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1" y="5171450"/>
            <a:ext cx="3669227" cy="1023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4015395"/>
            <a:ext cx="4503312" cy="2927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1" y="5171450"/>
            <a:ext cx="3669227" cy="10233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AF91A-3258-BF4D-9422-2EB333CF06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7773" y="6356350"/>
            <a:ext cx="4438048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CC7DC-09FA-CE46-A69A-1489CF1B3E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2839" y="498889"/>
            <a:ext cx="8091055" cy="13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3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4015395"/>
            <a:ext cx="4503312" cy="2927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69581"/>
            <a:ext cx="9490656" cy="1430024"/>
          </a:xfrm>
        </p:spPr>
        <p:txBody>
          <a:bodyPr anchor="t" anchorCtr="0">
            <a:normAutofit/>
          </a:bodyPr>
          <a:lstStyle>
            <a:lvl1pPr algn="l">
              <a:defRPr sz="5000" baseline="0">
                <a:latin typeface="Montserrat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91681"/>
            <a:ext cx="8331558" cy="123398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4015395"/>
            <a:ext cx="4503312" cy="292756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A961-FC43-C548-8F3F-1E08153C0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7772" y="6356350"/>
            <a:ext cx="4438048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F4A58-7A08-2A45-B9A8-ECF9483F3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983" y="495302"/>
            <a:ext cx="2743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3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233488"/>
            <a:ext cx="7202487" cy="4932362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Table of 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E8FEB-B3D2-E740-A1F9-08B6739F27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2349-05C3-9E4C-88BE-36723E4B6E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FFCA3-F12E-F04F-A9D5-54E581505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93841-C8FD-6E48-9D27-6A352FF9A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984664"/>
            <a:ext cx="10514013" cy="4192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233488"/>
            <a:ext cx="10512425" cy="5127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Header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77C27-9A10-394B-A2D2-8F3424F3D6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6DDB8-7B64-EF42-9250-BD09A0898B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6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4664"/>
            <a:ext cx="5181600" cy="4192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84664"/>
            <a:ext cx="5181600" cy="4192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233488"/>
            <a:ext cx="10512425" cy="5127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Header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78174-CF46-684D-BD2C-01424DDB12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A14CD-ACE9-C44D-9E3B-2FE0023DEF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7408718" y="1233488"/>
            <a:ext cx="3945082" cy="494347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233488"/>
            <a:ext cx="6103272" cy="5127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Header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159000"/>
            <a:ext cx="6081712" cy="40068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FE725-3D11-7842-874E-6ED32D37B5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94375-B587-3F4C-9E44-5ADC407C4F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2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839788" y="1984664"/>
            <a:ext cx="10512425" cy="418118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233488"/>
            <a:ext cx="10512425" cy="5127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Header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3E2FB-8494-A04C-B7C2-13E3027595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31B91-61A9-EE4C-89C3-7E166596E1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D0FD12-626B-6E49-B012-6834826DED48}"/>
              </a:ext>
            </a:extLst>
          </p:cNvPr>
          <p:cNvSpPr/>
          <p:nvPr userDrawn="1"/>
        </p:nvSpPr>
        <p:spPr>
          <a:xfrm>
            <a:off x="0" y="0"/>
            <a:ext cx="12192000" cy="9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73240" cy="447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3488"/>
            <a:ext cx="10515600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70C52-4A05-1744-BCD2-0537DC4DC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388" y="6356351"/>
            <a:ext cx="620027" cy="352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E1C2C-2A72-7C4F-9C59-673899DC7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0" y="6356350"/>
            <a:ext cx="4438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46E4A3-6ED3-F74F-BDDB-A694088FED8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81" y="-274437"/>
            <a:ext cx="1931469" cy="1255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DDB5B7-06D5-CF40-912C-490CB5B5B46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275338" y="6239435"/>
            <a:ext cx="2122295" cy="5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9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bg1"/>
          </a:solidFill>
          <a:latin typeface="Montserrat Ligh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529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orient="horz" pos="777" userDrawn="1">
          <p15:clr>
            <a:srgbClr val="F26B43"/>
          </p15:clr>
        </p15:guide>
        <p15:guide id="11" orient="horz" pos="414" userDrawn="1">
          <p15:clr>
            <a:srgbClr val="F26B43"/>
          </p15:clr>
        </p15:guide>
        <p15:guide id="12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ba.org/" TargetMode="External"/><Relationship Id="rId2" Type="http://schemas.openxmlformats.org/officeDocument/2006/relationships/hyperlink" Target="mailto:caba@caba.org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inkedin/groups/gid=2121884" TargetMode="External"/><Relationship Id="rId4" Type="http://schemas.openxmlformats.org/officeDocument/2006/relationships/hyperlink" Target="http://www.twitter.com/caba_new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10" Type="http://schemas.openxmlformats.org/officeDocument/2006/relationships/image" Target="../media/image14.jpe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22CB-C8A6-AA42-9ED2-1FAFDABA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93" y="1370744"/>
            <a:ext cx="9490656" cy="3209645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Realcomm</a:t>
            </a:r>
            <a:r>
              <a:rPr lang="en-US" sz="5400" dirty="0">
                <a:solidFill>
                  <a:schemeClr val="tx1"/>
                </a:solidFill>
              </a:rPr>
              <a:t> and </a:t>
            </a:r>
            <a:r>
              <a:rPr lang="en-US" sz="5400" dirty="0" err="1">
                <a:solidFill>
                  <a:schemeClr val="tx1"/>
                </a:solidFill>
              </a:rPr>
              <a:t>IBcon</a:t>
            </a:r>
            <a:r>
              <a:rPr lang="en-US" sz="5400" dirty="0">
                <a:solidFill>
                  <a:schemeClr val="tx1"/>
                </a:solidFill>
              </a:rPr>
              <a:t> 2019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4000" dirty="0" err="1">
                <a:solidFill>
                  <a:schemeClr val="tx1"/>
                </a:solidFill>
              </a:rPr>
              <a:t>DisruptCRE</a:t>
            </a:r>
            <a:r>
              <a:rPr lang="en-US" sz="4000" dirty="0">
                <a:solidFill>
                  <a:schemeClr val="tx1"/>
                </a:solidFill>
              </a:rPr>
              <a:t> TRACK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“MAKING MONEY WITH SMART BUILDINGS”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June 13, 2019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Ron Zimmer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CABA President &amp; CEO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F7354-C8C8-CA47-86FF-B121AEA34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93" y="5323820"/>
            <a:ext cx="8331558" cy="967923"/>
          </a:xfrm>
        </p:spPr>
        <p:txBody>
          <a:bodyPr>
            <a:normAutofit/>
          </a:bodyPr>
          <a:lstStyle/>
          <a:p>
            <a:r>
              <a:rPr lang="en-US" dirty="0"/>
              <a:t>Connect to what’s next</a:t>
            </a:r>
            <a:r>
              <a:rPr lang="en-CA" baseline="30000" dirty="0"/>
              <a:t>TM</a:t>
            </a:r>
            <a:endParaRPr lang="en-US" dirty="0"/>
          </a:p>
          <a:p>
            <a:r>
              <a:rPr lang="en-US" dirty="0"/>
              <a:t>www.CABA.org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E657D-B87E-F84F-AE95-A896BF095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6770" y="6356350"/>
            <a:ext cx="4438048" cy="365125"/>
          </a:xfrm>
        </p:spPr>
        <p:txBody>
          <a:bodyPr/>
          <a:lstStyle/>
          <a:p>
            <a:r>
              <a:rPr lang="en-US" dirty="0"/>
              <a:t>© 2019, Continental Automated Buildings Association</a:t>
            </a:r>
          </a:p>
        </p:txBody>
      </p:sp>
    </p:spTree>
    <p:extLst>
      <p:ext uri="{BB962C8B-B14F-4D97-AF65-F5344CB8AC3E}">
        <p14:creationId xmlns:p14="http://schemas.microsoft.com/office/powerpoint/2010/main" val="227715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4690A-5AEE-47FA-97C7-1C6553DB4B8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421EB4-2FF2-4CC1-8E79-D427C17C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43" y="240178"/>
            <a:ext cx="6873240" cy="447675"/>
          </a:xfrm>
        </p:spPr>
        <p:txBody>
          <a:bodyPr/>
          <a:lstStyle/>
          <a:p>
            <a:pPr algn="ctr"/>
            <a:r>
              <a:rPr lang="en-CA" b="1" dirty="0"/>
              <a:t>Thank You, Questions and Contact Info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64864A-5737-4BDC-9DB8-C9830EE14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3415" y="1078533"/>
            <a:ext cx="7548415" cy="4995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400" b="1" dirty="0"/>
              <a:t>Continental Automated Buildings Association</a:t>
            </a:r>
          </a:p>
          <a:p>
            <a:pPr marL="0" indent="0" algn="ctr">
              <a:buNone/>
            </a:pPr>
            <a:r>
              <a:rPr lang="en-CA" sz="2400" b="1" dirty="0"/>
              <a:t>(CABA)</a:t>
            </a:r>
          </a:p>
          <a:p>
            <a:pPr marL="0" indent="0" algn="ctr">
              <a:buNone/>
            </a:pPr>
            <a:r>
              <a:rPr lang="en-CA" sz="2400" b="1" dirty="0"/>
              <a:t>613-686-1814</a:t>
            </a:r>
          </a:p>
          <a:p>
            <a:pPr marL="0" indent="0" algn="ctr">
              <a:buNone/>
            </a:pPr>
            <a:r>
              <a:rPr lang="en-CA" sz="2400" b="1" dirty="0"/>
              <a:t>Toll free: 888.798.CABA (2222)</a:t>
            </a:r>
          </a:p>
          <a:p>
            <a:pPr marL="0" indent="0" algn="ctr">
              <a:buNone/>
            </a:pPr>
            <a:endParaRPr lang="en-CA" sz="2400" b="1" dirty="0"/>
          </a:p>
          <a:p>
            <a:pPr marL="0" indent="0" algn="ctr">
              <a:buNone/>
            </a:pPr>
            <a:r>
              <a:rPr lang="en-CA" sz="2400" dirty="0">
                <a:hlinkClick r:id="rId2"/>
              </a:rPr>
              <a:t>caba@caba.org</a:t>
            </a:r>
            <a:endParaRPr lang="en-CA" sz="2400" dirty="0"/>
          </a:p>
          <a:p>
            <a:pPr marL="0" indent="0" algn="ctr">
              <a:buNone/>
            </a:pPr>
            <a:r>
              <a:rPr lang="en-CA" sz="2400" dirty="0">
                <a:hlinkClick r:id="rId3"/>
              </a:rPr>
              <a:t>www.CABA.org</a:t>
            </a:r>
            <a:endParaRPr lang="en-CA" sz="2400" dirty="0"/>
          </a:p>
          <a:p>
            <a:pPr marL="0" indent="0" algn="ctr">
              <a:buNone/>
            </a:pPr>
            <a:r>
              <a:rPr lang="en-CA" sz="2400" dirty="0">
                <a:hlinkClick r:id="rId4"/>
              </a:rPr>
              <a:t>www.twitter.com/caba_news</a:t>
            </a:r>
            <a:endParaRPr lang="en-CA" sz="2400" dirty="0"/>
          </a:p>
          <a:p>
            <a:pPr marL="0" indent="0" algn="ctr">
              <a:buNone/>
            </a:pPr>
            <a:r>
              <a:rPr lang="en-CA" sz="2400" dirty="0">
                <a:hlinkClick r:id="rId5"/>
              </a:rPr>
              <a:t>www.linkedin/groups/gid=2121884</a:t>
            </a:r>
            <a:endParaRPr lang="en-CA" sz="2400" dirty="0"/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sz="2400" b="1" dirty="0"/>
              <a:t>Connect to what’s </a:t>
            </a:r>
            <a:r>
              <a:rPr lang="en-CA" sz="2400" b="1" dirty="0" err="1"/>
              <a:t>next</a:t>
            </a:r>
            <a:r>
              <a:rPr lang="en-CA" sz="2400" b="1" baseline="30000" dirty="0" err="1"/>
              <a:t>TM</a:t>
            </a:r>
            <a:endParaRPr lang="en-CA" sz="2400" b="1" dirty="0"/>
          </a:p>
          <a:p>
            <a:pPr marL="0" indent="0" algn="ctr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89654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E170D-6C57-48DA-ACF8-C338B68D43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2019, Continental Automated Buildings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594ED-7EB5-4846-AC20-8746BFF971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7" name="Title 4">
            <a:extLst>
              <a:ext uri="{FF2B5EF4-FFF2-40B4-BE49-F238E27FC236}">
                <a16:creationId xmlns:a16="http://schemas.microsoft.com/office/drawing/2014/main" id="{D50A588D-7ABB-431C-ADE7-C8352F35936A}"/>
              </a:ext>
            </a:extLst>
          </p:cNvPr>
          <p:cNvSpPr txBox="1">
            <a:spLocks/>
          </p:cNvSpPr>
          <p:nvPr/>
        </p:nvSpPr>
        <p:spPr>
          <a:xfrm>
            <a:off x="833388" y="309079"/>
            <a:ext cx="6873240" cy="447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Montserrat Light" charset="0"/>
                <a:ea typeface="+mj-ea"/>
                <a:cs typeface="+mj-cs"/>
              </a:defRPr>
            </a:lvl1pPr>
          </a:lstStyle>
          <a:p>
            <a:r>
              <a:rPr lang="en-CA" sz="4000" b="1" dirty="0"/>
              <a:t>CABA Board of Directors</a:t>
            </a:r>
          </a:p>
        </p:txBody>
      </p:sp>
      <p:pic>
        <p:nvPicPr>
          <p:cNvPr id="69" name="Picture 2" descr="http://smartprogram.org/images/Team.jpg">
            <a:extLst>
              <a:ext uri="{FF2B5EF4-FFF2-40B4-BE49-F238E27FC236}">
                <a16:creationId xmlns:a16="http://schemas.microsoft.com/office/drawing/2014/main" id="{737CB976-EE7A-4690-A7C0-49924D66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/>
          <a:stretch>
            <a:fillRect/>
          </a:stretch>
        </p:blipFill>
        <p:spPr bwMode="auto">
          <a:xfrm>
            <a:off x="3119728" y="1786384"/>
            <a:ext cx="6031162" cy="459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8">
            <a:extLst>
              <a:ext uri="{FF2B5EF4-FFF2-40B4-BE49-F238E27FC236}">
                <a16:creationId xmlns:a16="http://schemas.microsoft.com/office/drawing/2014/main" id="{E793E46F-385D-42AF-ABED-DCF9EFAE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85" y="3551969"/>
            <a:ext cx="1367205" cy="47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4" descr="File:Intel-logo.svg">
            <a:extLst>
              <a:ext uri="{FF2B5EF4-FFF2-40B4-BE49-F238E27FC236}">
                <a16:creationId xmlns:a16="http://schemas.microsoft.com/office/drawing/2014/main" id="{97364194-C6F2-46D2-AFD0-25B15F4AB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36" y="1117286"/>
            <a:ext cx="969552" cy="70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7" descr="Southern California Edison">
            <a:extLst>
              <a:ext uri="{FF2B5EF4-FFF2-40B4-BE49-F238E27FC236}">
                <a16:creationId xmlns:a16="http://schemas.microsoft.com/office/drawing/2014/main" id="{685EE59E-A022-43F8-99B5-6AFA68DE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81" y="4644930"/>
            <a:ext cx="1359539" cy="53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 descr="The Cadillac Fairview Corporation Limited">
            <a:extLst>
              <a:ext uri="{FF2B5EF4-FFF2-40B4-BE49-F238E27FC236}">
                <a16:creationId xmlns:a16="http://schemas.microsoft.com/office/drawing/2014/main" id="{653B3F63-8366-4A16-9BA9-86DF43AB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" y="2226911"/>
            <a:ext cx="1887376" cy="5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4" descr="honeywell_logo">
            <a:extLst>
              <a:ext uri="{FF2B5EF4-FFF2-40B4-BE49-F238E27FC236}">
                <a16:creationId xmlns:a16="http://schemas.microsoft.com/office/drawing/2014/main" id="{BF9337E5-D498-4CE0-A891-2749FAE0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9" y="3098209"/>
            <a:ext cx="1729991" cy="3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7">
            <a:extLst>
              <a:ext uri="{FF2B5EF4-FFF2-40B4-BE49-F238E27FC236}">
                <a16:creationId xmlns:a16="http://schemas.microsoft.com/office/drawing/2014/main" id="{32B024B1-2818-499F-9F06-9A12D200BF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87" y="5593205"/>
            <a:ext cx="2345141" cy="68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4D3BFDD2-E1CF-490C-BB35-1BF696C8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79" y="5005731"/>
            <a:ext cx="1998816" cy="6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 descr="http://www.caba.org/images/logos/100207.jpg">
            <a:extLst>
              <a:ext uri="{FF2B5EF4-FFF2-40B4-BE49-F238E27FC236}">
                <a16:creationId xmlns:a16="http://schemas.microsoft.com/office/drawing/2014/main" id="{6B7155F9-BB72-4129-9398-DFF105F96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>
            <a:fillRect/>
          </a:stretch>
        </p:blipFill>
        <p:spPr bwMode="auto">
          <a:xfrm>
            <a:off x="329390" y="5614523"/>
            <a:ext cx="1409436" cy="6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 descr="http://www.caba.org/images/logos/100302.jpg">
            <a:extLst>
              <a:ext uri="{FF2B5EF4-FFF2-40B4-BE49-F238E27FC236}">
                <a16:creationId xmlns:a16="http://schemas.microsoft.com/office/drawing/2014/main" id="{031A3E1C-DFD6-4BCC-9EC3-F6B998EAE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19" y="2136786"/>
            <a:ext cx="2227368" cy="6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6" descr="Image result for kimberly clark logo">
            <a:extLst>
              <a:ext uri="{FF2B5EF4-FFF2-40B4-BE49-F238E27FC236}">
                <a16:creationId xmlns:a16="http://schemas.microsoft.com/office/drawing/2014/main" id="{A2454BBA-CF2F-4D3D-951F-0736CC51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43" y="1943847"/>
            <a:ext cx="2930785" cy="3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urrent powered by GE logo">
            <a:extLst>
              <a:ext uri="{FF2B5EF4-FFF2-40B4-BE49-F238E27FC236}">
                <a16:creationId xmlns:a16="http://schemas.microsoft.com/office/drawing/2014/main" id="{0AA15568-A3CA-453C-A135-54598812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9" y="4702785"/>
            <a:ext cx="1359539" cy="6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Image result for siemens logo">
            <a:extLst>
              <a:ext uri="{FF2B5EF4-FFF2-40B4-BE49-F238E27FC236}">
                <a16:creationId xmlns:a16="http://schemas.microsoft.com/office/drawing/2014/main" id="{D4E3A0FD-F7F4-4FBF-A541-E3249099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23144" r="5857" b="18837"/>
          <a:stretch/>
        </p:blipFill>
        <p:spPr bwMode="auto">
          <a:xfrm>
            <a:off x="10439491" y="1559655"/>
            <a:ext cx="1622504" cy="67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caba.org/images/logos/160149.jpg">
            <a:extLst>
              <a:ext uri="{FF2B5EF4-FFF2-40B4-BE49-F238E27FC236}">
                <a16:creationId xmlns:a16="http://schemas.microsoft.com/office/drawing/2014/main" id="{76A571A1-8B24-414C-85F1-81ABFDF6B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41"/>
          <a:stretch/>
        </p:blipFill>
        <p:spPr bwMode="auto">
          <a:xfrm>
            <a:off x="8366690" y="1529428"/>
            <a:ext cx="1890948" cy="4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http://www.caba.org/images/logos/132160.jpg">
            <a:extLst>
              <a:ext uri="{FF2B5EF4-FFF2-40B4-BE49-F238E27FC236}">
                <a16:creationId xmlns:a16="http://schemas.microsoft.com/office/drawing/2014/main" id="{7AC3E08D-9BCC-44C8-9CCC-E321462B7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4"/>
          <a:stretch/>
        </p:blipFill>
        <p:spPr bwMode="auto">
          <a:xfrm>
            <a:off x="8504963" y="3131876"/>
            <a:ext cx="2074775" cy="6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http://www.caba.org/images/logos/161492.jpg">
            <a:extLst>
              <a:ext uri="{FF2B5EF4-FFF2-40B4-BE49-F238E27FC236}">
                <a16:creationId xmlns:a16="http://schemas.microsoft.com/office/drawing/2014/main" id="{C7955B89-6ACE-4E97-AFD7-DA9071364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1893" r="20719" b="41312"/>
          <a:stretch/>
        </p:blipFill>
        <p:spPr bwMode="auto">
          <a:xfrm>
            <a:off x="71723" y="3941920"/>
            <a:ext cx="2101221" cy="4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Image result for Kele, Inc.">
            <a:extLst>
              <a:ext uri="{FF2B5EF4-FFF2-40B4-BE49-F238E27FC236}">
                <a16:creationId xmlns:a16="http://schemas.microsoft.com/office/drawing/2014/main" id="{E9354552-A794-4F8D-AD12-6E6964C97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t="24072" r="16149" b="28847"/>
          <a:stretch/>
        </p:blipFill>
        <p:spPr bwMode="auto">
          <a:xfrm>
            <a:off x="10579738" y="2948926"/>
            <a:ext cx="1531975" cy="6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70C492C-964D-4800-BD93-1176C4F73F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03" y="5696710"/>
            <a:ext cx="815556" cy="81555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BAA2B9A-7AE6-4F68-81BF-AEE6B6FE83D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 b="17988"/>
          <a:stretch/>
        </p:blipFill>
        <p:spPr>
          <a:xfrm>
            <a:off x="8587183" y="4975587"/>
            <a:ext cx="1274637" cy="75579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8378C9C-D71D-4085-9EE0-8DE0391C184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04770" y="2560857"/>
            <a:ext cx="2108690" cy="466326"/>
          </a:xfrm>
          <a:prstGeom prst="rect">
            <a:avLst/>
          </a:prstGeom>
        </p:spPr>
      </p:pic>
      <p:pic>
        <p:nvPicPr>
          <p:cNvPr id="89" name="Picture Placeholder 5" descr="Board of Directors">
            <a:extLst>
              <a:ext uri="{FF2B5EF4-FFF2-40B4-BE49-F238E27FC236}">
                <a16:creationId xmlns:a16="http://schemas.microsoft.com/office/drawing/2014/main" id="{26258373-62F9-499D-9B7D-35B150AF75F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8316" y="2066918"/>
            <a:ext cx="815389" cy="784424"/>
          </a:xfrm>
          <a:prstGeom prst="rect">
            <a:avLst/>
          </a:prstGeom>
        </p:spPr>
      </p:pic>
      <p:pic>
        <p:nvPicPr>
          <p:cNvPr id="90" name="Picture Placeholder 5" descr="Board of Directors">
            <a:extLst>
              <a:ext uri="{FF2B5EF4-FFF2-40B4-BE49-F238E27FC236}">
                <a16:creationId xmlns:a16="http://schemas.microsoft.com/office/drawing/2014/main" id="{6029FCBA-3769-4161-A4BC-FDAD665826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9260" y="5979285"/>
            <a:ext cx="2353064" cy="486841"/>
          </a:xfrm>
          <a:prstGeom prst="rect">
            <a:avLst/>
          </a:prstGeom>
        </p:spPr>
      </p:pic>
      <p:pic>
        <p:nvPicPr>
          <p:cNvPr id="91" name="Picture Placeholder 5" descr="Presentation2 - PowerPoint">
            <a:extLst>
              <a:ext uri="{FF2B5EF4-FFF2-40B4-BE49-F238E27FC236}">
                <a16:creationId xmlns:a16="http://schemas.microsoft.com/office/drawing/2014/main" id="{FDDA5644-BBB6-47EA-938C-48BA4BEAAB4C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7" r="29428"/>
          <a:stretch/>
        </p:blipFill>
        <p:spPr>
          <a:xfrm>
            <a:off x="10809711" y="3851322"/>
            <a:ext cx="1072027" cy="963866"/>
          </a:xfrm>
          <a:prstGeom prst="rect">
            <a:avLst/>
          </a:prstGeom>
        </p:spPr>
      </p:pic>
      <p:pic>
        <p:nvPicPr>
          <p:cNvPr id="92" name="Picture Placeholder 5" descr="Presentation2 - PowerPoint">
            <a:extLst>
              <a:ext uri="{FF2B5EF4-FFF2-40B4-BE49-F238E27FC236}">
                <a16:creationId xmlns:a16="http://schemas.microsoft.com/office/drawing/2014/main" id="{76A2644A-E03C-4CCE-9E46-F1183B92871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2" t="8110" b="21289"/>
          <a:stretch/>
        </p:blipFill>
        <p:spPr>
          <a:xfrm>
            <a:off x="288417" y="1154395"/>
            <a:ext cx="1808497" cy="680505"/>
          </a:xfrm>
          <a:prstGeom prst="rect">
            <a:avLst/>
          </a:prstGeom>
        </p:spPr>
      </p:pic>
      <p:pic>
        <p:nvPicPr>
          <p:cNvPr id="93" name="Picture Placeholder 5" descr="Presentation2 - PowerPoint">
            <a:extLst>
              <a:ext uri="{FF2B5EF4-FFF2-40B4-BE49-F238E27FC236}">
                <a16:creationId xmlns:a16="http://schemas.microsoft.com/office/drawing/2014/main" id="{1CC8083F-C3C5-48B9-93FF-B0244159A0C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2" r="80438" b="24281"/>
          <a:stretch/>
        </p:blipFill>
        <p:spPr>
          <a:xfrm>
            <a:off x="8976617" y="4147961"/>
            <a:ext cx="1206258" cy="466099"/>
          </a:xfrm>
          <a:prstGeom prst="rect">
            <a:avLst/>
          </a:prstGeom>
        </p:spPr>
      </p:pic>
      <p:pic>
        <p:nvPicPr>
          <p:cNvPr id="94" name="Picture Placeholder 5" descr="Presentation2 - PowerPoint">
            <a:extLst>
              <a:ext uri="{FF2B5EF4-FFF2-40B4-BE49-F238E27FC236}">
                <a16:creationId xmlns:a16="http://schemas.microsoft.com/office/drawing/2014/main" id="{09763190-CE9F-4FA8-8A0C-823CA7FEE53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21300" r="47115" b="21148"/>
          <a:stretch/>
        </p:blipFill>
        <p:spPr>
          <a:xfrm>
            <a:off x="6409263" y="1114467"/>
            <a:ext cx="1976261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2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DF15-A655-4B0A-B786-E2258B49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704"/>
            <a:ext cx="6873240" cy="447675"/>
          </a:xfrm>
        </p:spPr>
        <p:txBody>
          <a:bodyPr/>
          <a:lstStyle/>
          <a:p>
            <a:r>
              <a:rPr lang="en-CA" sz="4400" b="1" dirty="0"/>
              <a:t>How Big is the Market?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DB069-825D-4997-9DAE-2BB3043D16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498" y="1091323"/>
            <a:ext cx="10141401" cy="49323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CA" sz="3200" dirty="0"/>
              <a:t>1. Focusing on optimizing monetization can help suppliers       unlock the $32.4 billion intelligent buildings opportunity.</a:t>
            </a:r>
          </a:p>
          <a:p>
            <a:pPr marL="514350" indent="-514350" algn="just">
              <a:buAutoNum type="arabicPeriod"/>
            </a:pPr>
            <a:endParaRPr lang="en-CA" sz="3200" dirty="0"/>
          </a:p>
          <a:p>
            <a:pPr marL="0" indent="0" algn="just">
              <a:buNone/>
            </a:pPr>
            <a:r>
              <a:rPr lang="en-CA" sz="3200" dirty="0"/>
              <a:t>2. Emerging buildings technologies expand the potential opportunities for suppliers to monetise their products and solutions.</a:t>
            </a:r>
          </a:p>
          <a:p>
            <a:pPr marL="0" indent="0" algn="just">
              <a:buNone/>
            </a:pPr>
            <a:endParaRPr lang="en-CA" sz="3200" dirty="0"/>
          </a:p>
          <a:p>
            <a:pPr marL="0" indent="0" algn="just">
              <a:buNone/>
            </a:pPr>
            <a:r>
              <a:rPr lang="en-CA" sz="3200" dirty="0"/>
              <a:t>3. Users’ payment preferences and coordination with other ecosystem players shape tech suppliers’ monetization opportunities.</a:t>
            </a:r>
          </a:p>
          <a:p>
            <a:endParaRPr lang="en-CA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ACCB176-39D5-4AF5-BD21-7292C03DFA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33388" y="6356351"/>
            <a:ext cx="620027" cy="352458"/>
          </a:xfrm>
        </p:spPr>
        <p:txBody>
          <a:bodyPr/>
          <a:lstStyle/>
          <a:p>
            <a:fld id="{4658F449-AC56-C64A-8488-86A10DE691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543A7-8422-47D6-9E82-E94E22364570}"/>
              </a:ext>
            </a:extLst>
          </p:cNvPr>
          <p:cNvSpPr txBox="1"/>
          <p:nvPr/>
        </p:nvSpPr>
        <p:spPr>
          <a:xfrm>
            <a:off x="1786855" y="6403873"/>
            <a:ext cx="338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2"/>
                </a:solidFill>
              </a:rPr>
              <a:t>Source: CABA Monetization of Intelligent Buildings 2019.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845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570F2-ACB6-4956-A177-E7E36A97C6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1C1677-4789-4923-9A5D-FF3626DA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48" y="67079"/>
            <a:ext cx="10713440" cy="447675"/>
          </a:xfrm>
        </p:spPr>
        <p:txBody>
          <a:bodyPr/>
          <a:lstStyle/>
          <a:p>
            <a:r>
              <a:rPr lang="en-CA" b="1" dirty="0"/>
              <a:t>Combination of Trends Influences Outcomes of Monetization</a:t>
            </a:r>
            <a:r>
              <a:rPr lang="en-CA" dirty="0"/>
              <a:t> </a:t>
            </a:r>
            <a:r>
              <a:rPr lang="en-CA" b="1" dirty="0"/>
              <a:t>Strategies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DBAC276-8D60-47B5-958C-F3273DC16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842648"/>
              </p:ext>
            </p:extLst>
          </p:nvPr>
        </p:nvGraphicFramePr>
        <p:xfrm>
          <a:off x="1725887" y="1074033"/>
          <a:ext cx="8514825" cy="442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2A361E6-1E36-4A52-8C41-8027C072F17E}"/>
              </a:ext>
            </a:extLst>
          </p:cNvPr>
          <p:cNvSpPr/>
          <p:nvPr/>
        </p:nvSpPr>
        <p:spPr>
          <a:xfrm>
            <a:off x="1558107" y="6418138"/>
            <a:ext cx="31053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>
                <a:solidFill>
                  <a:schemeClr val="tx2"/>
                </a:solidFill>
              </a:rPr>
              <a:t>Source: CABA Monetization of Intelligent Buildings 2019.</a:t>
            </a:r>
          </a:p>
        </p:txBody>
      </p:sp>
    </p:spTree>
    <p:extLst>
      <p:ext uri="{BB962C8B-B14F-4D97-AF65-F5344CB8AC3E}">
        <p14:creationId xmlns:p14="http://schemas.microsoft.com/office/powerpoint/2010/main" val="76818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6D96-12A6-4688-BF35-9C722B6B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88" y="71510"/>
            <a:ext cx="10151378" cy="447675"/>
          </a:xfrm>
        </p:spPr>
        <p:txBody>
          <a:bodyPr/>
          <a:lstStyle/>
          <a:p>
            <a:r>
              <a:rPr lang="en-CA" b="1" dirty="0"/>
              <a:t>Combination of Trends Influences Outcomes of Monetization</a:t>
            </a:r>
            <a:r>
              <a:rPr lang="en-CA" dirty="0"/>
              <a:t> </a:t>
            </a:r>
            <a:r>
              <a:rPr lang="en-CA" b="1" dirty="0"/>
              <a:t>Strategies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30E0C-6BCD-4BAA-BD3C-8985531AF2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78801D8-BF61-4434-B761-DA924E647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444896"/>
              </p:ext>
            </p:extLst>
          </p:nvPr>
        </p:nvGraphicFramePr>
        <p:xfrm>
          <a:off x="1742462" y="1098286"/>
          <a:ext cx="8333230" cy="481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116396-68DE-4FD0-B7A3-09EAEA5C91A6}"/>
              </a:ext>
            </a:extLst>
          </p:cNvPr>
          <p:cNvSpPr txBox="1"/>
          <p:nvPr/>
        </p:nvSpPr>
        <p:spPr>
          <a:xfrm>
            <a:off x="1598930" y="6409469"/>
            <a:ext cx="5681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2"/>
                </a:solidFill>
              </a:rPr>
              <a:t>Source: CABA Monetization of Intelligent Buildings 2019</a:t>
            </a:r>
          </a:p>
        </p:txBody>
      </p:sp>
    </p:spTree>
    <p:extLst>
      <p:ext uri="{BB962C8B-B14F-4D97-AF65-F5344CB8AC3E}">
        <p14:creationId xmlns:p14="http://schemas.microsoft.com/office/powerpoint/2010/main" val="268973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88805-4E53-47B2-A1E8-6B7D34C52C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45920" y="6356351"/>
            <a:ext cx="4438048" cy="11156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C4139-D4CE-49BE-8466-73A3C9FE9C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2B2D22-4195-40D0-BED2-77E1F1B8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88" y="18680"/>
            <a:ext cx="9941654" cy="447675"/>
          </a:xfrm>
        </p:spPr>
        <p:txBody>
          <a:bodyPr/>
          <a:lstStyle/>
          <a:p>
            <a:r>
              <a:rPr lang="en-CA" sz="3200" b="1" dirty="0"/>
              <a:t>Combination of Trends Influences Outcomes of Monetization Strategies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76EF2-ACE5-4367-8613-A5EA88A42B8F}"/>
              </a:ext>
            </a:extLst>
          </p:cNvPr>
          <p:cNvSpPr/>
          <p:nvPr/>
        </p:nvSpPr>
        <p:spPr>
          <a:xfrm>
            <a:off x="1518436" y="6409469"/>
            <a:ext cx="31053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>
                <a:solidFill>
                  <a:schemeClr val="tx2"/>
                </a:solidFill>
              </a:rPr>
              <a:t>Source: CABA Monetization of Intelligent Buildings 2019.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702A65-B091-4228-AD77-0D69D566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05" y="1694382"/>
            <a:ext cx="9305925" cy="4410075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6D18EF-F810-40FD-8D19-C5780B324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773" y="994040"/>
            <a:ext cx="2265028" cy="5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9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D028B-7211-4680-B471-1E9E0A5B64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AD5C30-FCBA-44F8-9AD1-FAFCC506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0442"/>
            <a:ext cx="9547371" cy="447675"/>
          </a:xfrm>
        </p:spPr>
        <p:txBody>
          <a:bodyPr/>
          <a:lstStyle/>
          <a:p>
            <a:r>
              <a:rPr lang="en-CA" sz="2000" b="1" dirty="0"/>
              <a:t>Decision Makers Face Challenges of Costly and Complex Implementation of Technology</a:t>
            </a:r>
            <a:br>
              <a:rPr lang="en-CA" sz="2000" b="1" dirty="0"/>
            </a:br>
            <a:endParaRPr lang="en-CA" sz="2000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E49298-94CA-493A-95F0-9E29152B0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62569"/>
              </p:ext>
            </p:extLst>
          </p:nvPr>
        </p:nvGraphicFramePr>
        <p:xfrm>
          <a:off x="466436" y="1335614"/>
          <a:ext cx="11259127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3150">
                  <a:extLst>
                    <a:ext uri="{9D8B030D-6E8A-4147-A177-3AD203B41FA5}">
                      <a16:colId xmlns:a16="http://schemas.microsoft.com/office/drawing/2014/main" val="2057263468"/>
                    </a:ext>
                  </a:extLst>
                </a:gridCol>
                <a:gridCol w="8485977">
                  <a:extLst>
                    <a:ext uri="{9D8B030D-6E8A-4147-A177-3AD203B41FA5}">
                      <a16:colId xmlns:a16="http://schemas.microsoft.com/office/drawing/2014/main" val="1229500502"/>
                    </a:ext>
                  </a:extLst>
                </a:gridCol>
              </a:tblGrid>
              <a:tr h="105464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/>
                          </a:solidFill>
                        </a:rPr>
                        <a:t>Energy Efficiency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800" b="1" dirty="0">
                        <a:solidFill>
                          <a:srgbClr val="000000"/>
                        </a:solidFill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1" dirty="0">
                          <a:solidFill>
                            <a:srgbClr val="000000"/>
                          </a:solidFill>
                        </a:rPr>
                        <a:t>25 percent of respondents noted energy efficiency </a:t>
                      </a:r>
                      <a:r>
                        <a:rPr lang="en-CA" sz="1800" dirty="0">
                          <a:solidFill>
                            <a:srgbClr val="000000"/>
                          </a:solidFill>
                        </a:rPr>
                        <a:t>verification and measurement as the number one-use case that operators would be most willing to adopt and would make a positive impact on operations.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9836072"/>
                  </a:ext>
                </a:extLst>
              </a:tr>
              <a:tr h="567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Building Occupancy Sensing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Detecting lighting and other means of converting energy efficiency garnered the vote for top use case from 20 percent of respondents.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628507"/>
                  </a:ext>
                </a:extLst>
              </a:tr>
              <a:tr h="567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solidFill>
                            <a:schemeClr val="accent4"/>
                          </a:solidFill>
                        </a:rPr>
                        <a:t>Asset and Predictive Maintenance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</a:rPr>
                        <a:t>19 percent of votes for the top use case among operators.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12120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93311E1-DC36-4B9A-ABB0-CF1B01C804BC}"/>
              </a:ext>
            </a:extLst>
          </p:cNvPr>
          <p:cNvSpPr txBox="1"/>
          <p:nvPr/>
        </p:nvSpPr>
        <p:spPr>
          <a:xfrm>
            <a:off x="833386" y="1012597"/>
            <a:ext cx="925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1. Top</a:t>
            </a:r>
            <a:r>
              <a:rPr lang="en-US" sz="2400" b="1" dirty="0">
                <a:solidFill>
                  <a:schemeClr val="accent4"/>
                </a:solidFill>
              </a:rPr>
              <a:t> Application Opportunities</a:t>
            </a:r>
            <a:r>
              <a:rPr lang="en-US" sz="2400" b="1" dirty="0">
                <a:solidFill>
                  <a:schemeClr val="tx2"/>
                </a:solidFill>
              </a:rPr>
              <a:t> Across Commercial Building Segments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2EF5F-DD6F-46A1-9E89-1043B845283B}"/>
              </a:ext>
            </a:extLst>
          </p:cNvPr>
          <p:cNvSpPr txBox="1"/>
          <p:nvPr/>
        </p:nvSpPr>
        <p:spPr>
          <a:xfrm>
            <a:off x="923767" y="3804494"/>
            <a:ext cx="915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2. Top </a:t>
            </a:r>
            <a:r>
              <a:rPr lang="en-US" sz="2400" b="1" dirty="0"/>
              <a:t>Buildings Tech Pain Points </a:t>
            </a:r>
            <a:r>
              <a:rPr lang="en-US" sz="2400" b="1" dirty="0">
                <a:solidFill>
                  <a:schemeClr val="tx2"/>
                </a:solidFill>
              </a:rPr>
              <a:t>Across Commercial Building Segments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674E42-A123-457F-BAF7-CCD1A3E91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06315"/>
              </p:ext>
            </p:extLst>
          </p:nvPr>
        </p:nvGraphicFramePr>
        <p:xfrm>
          <a:off x="466435" y="4550043"/>
          <a:ext cx="11259127" cy="1522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3150">
                  <a:extLst>
                    <a:ext uri="{9D8B030D-6E8A-4147-A177-3AD203B41FA5}">
                      <a16:colId xmlns:a16="http://schemas.microsoft.com/office/drawing/2014/main" val="2057263468"/>
                    </a:ext>
                  </a:extLst>
                </a:gridCol>
                <a:gridCol w="8485977">
                  <a:extLst>
                    <a:ext uri="{9D8B030D-6E8A-4147-A177-3AD203B41FA5}">
                      <a16:colId xmlns:a16="http://schemas.microsoft.com/office/drawing/2014/main" val="1229500502"/>
                    </a:ext>
                  </a:extLst>
                </a:gridCol>
              </a:tblGrid>
              <a:tr h="761212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/>
                          </a:solidFill>
                        </a:rPr>
                        <a:t>Complex and Costly Set-Up and Implementation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1" dirty="0">
                          <a:solidFill>
                            <a:srgbClr val="000000"/>
                          </a:solidFill>
                        </a:rPr>
                        <a:t>38 percent of respondents noted the selection and price</a:t>
                      </a:r>
                      <a:r>
                        <a:rPr lang="en-CA" sz="1800" dirty="0">
                          <a:solidFill>
                            <a:srgbClr val="000000"/>
                          </a:solidFill>
                        </a:rPr>
                        <a:t>, both upfront and through services is a key inhibitor for adoption.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9836072"/>
                  </a:ext>
                </a:extLst>
              </a:tr>
              <a:tr h="761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solidFill>
                            <a:schemeClr val="tx1"/>
                          </a:solidFill>
                        </a:rPr>
                        <a:t>Complexity of Integration with Current Systems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1" dirty="0">
                          <a:solidFill>
                            <a:srgbClr val="000000"/>
                          </a:solidFill>
                        </a:rPr>
                        <a:t>47 percent of respondents noted implementing or retrofitting </a:t>
                      </a:r>
                      <a:r>
                        <a:rPr lang="en-CA" sz="1800" dirty="0">
                          <a:solidFill>
                            <a:srgbClr val="000000"/>
                          </a:solidFill>
                        </a:rPr>
                        <a:t>new modern, connected devices into existing systems leads to problems with interoperability.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628507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2EE794E-0C51-41BD-AEC3-AB633D11C807}"/>
              </a:ext>
            </a:extLst>
          </p:cNvPr>
          <p:cNvSpPr/>
          <p:nvPr/>
        </p:nvSpPr>
        <p:spPr>
          <a:xfrm>
            <a:off x="1453415" y="6409469"/>
            <a:ext cx="31053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>
                <a:solidFill>
                  <a:schemeClr val="tx2"/>
                </a:solidFill>
              </a:rPr>
              <a:t>Source: CABA Monetization of Intelligent Buildings 2019.</a:t>
            </a:r>
          </a:p>
        </p:txBody>
      </p:sp>
    </p:spTree>
    <p:extLst>
      <p:ext uri="{BB962C8B-B14F-4D97-AF65-F5344CB8AC3E}">
        <p14:creationId xmlns:p14="http://schemas.microsoft.com/office/powerpoint/2010/main" val="135819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0E271-6D1F-4CAF-B73F-E77056629A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4AC170-270D-4AFC-B10C-F3321071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3" y="41615"/>
            <a:ext cx="9094365" cy="447675"/>
          </a:xfrm>
        </p:spPr>
        <p:txBody>
          <a:bodyPr/>
          <a:lstStyle/>
          <a:p>
            <a:r>
              <a:rPr lang="en-CA" sz="3200" b="1" dirty="0"/>
              <a:t>Tenants Value Comfort and Experience, While Owners Want Efficiency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93E66EA-26BE-4195-97B3-8A557EFED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24326"/>
              </p:ext>
            </p:extLst>
          </p:nvPr>
        </p:nvGraphicFramePr>
        <p:xfrm>
          <a:off x="1426554" y="1864147"/>
          <a:ext cx="9286185" cy="407525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57237">
                  <a:extLst>
                    <a:ext uri="{9D8B030D-6E8A-4147-A177-3AD203B41FA5}">
                      <a16:colId xmlns:a16="http://schemas.microsoft.com/office/drawing/2014/main" val="2057263468"/>
                    </a:ext>
                  </a:extLst>
                </a:gridCol>
                <a:gridCol w="1857237">
                  <a:extLst>
                    <a:ext uri="{9D8B030D-6E8A-4147-A177-3AD203B41FA5}">
                      <a16:colId xmlns:a16="http://schemas.microsoft.com/office/drawing/2014/main" val="2854689653"/>
                    </a:ext>
                  </a:extLst>
                </a:gridCol>
                <a:gridCol w="1857237">
                  <a:extLst>
                    <a:ext uri="{9D8B030D-6E8A-4147-A177-3AD203B41FA5}">
                      <a16:colId xmlns:a16="http://schemas.microsoft.com/office/drawing/2014/main" val="3542542184"/>
                    </a:ext>
                  </a:extLst>
                </a:gridCol>
                <a:gridCol w="1857237">
                  <a:extLst>
                    <a:ext uri="{9D8B030D-6E8A-4147-A177-3AD203B41FA5}">
                      <a16:colId xmlns:a16="http://schemas.microsoft.com/office/drawing/2014/main" val="2852893044"/>
                    </a:ext>
                  </a:extLst>
                </a:gridCol>
                <a:gridCol w="1857237">
                  <a:extLst>
                    <a:ext uri="{9D8B030D-6E8A-4147-A177-3AD203B41FA5}">
                      <a16:colId xmlns:a16="http://schemas.microsoft.com/office/drawing/2014/main" val="3118227294"/>
                    </a:ext>
                  </a:extLst>
                </a:gridCol>
              </a:tblGrid>
              <a:tr h="5766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Tenants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Retail Consumers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Hospitality Consumers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Restaurant Consumers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Building Decision-Makers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213893"/>
                  </a:ext>
                </a:extLst>
              </a:tr>
              <a:tr h="90784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Occupancy Sensing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Identity Management to Prevent Financial Data Fraud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Smart Signs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Building Energy Efficiency and Use of Renewable Energy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Energy Efficiency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836072"/>
                  </a:ext>
                </a:extLst>
              </a:tr>
              <a:tr h="960143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Temperature Optimization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Smart Parking to Guide Shoppers to Open Parking Spots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Occupancy Sensing to support automatic lighting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AR and VR Applications for Food Before Ordering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Occupancy Sensing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0628507"/>
                  </a:ext>
                </a:extLst>
              </a:tr>
              <a:tr h="81533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Smart Sensors for Automated Lighting Control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Interactive Smart Signs to Guide Shoppers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Voice-Controlled Heating and Air Conditioning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Smart Reservation System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Predictive and Preventative Maintenance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615558"/>
                  </a:ext>
                </a:extLst>
              </a:tr>
              <a:tr h="81533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Convenience Services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Interactive Customer Engagement Kiosks and Digital Signage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Smart Phone App for Maintenance and Housekeeping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Interactive Smart Menus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Air Quality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9535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AFD64EB-F5E3-4315-BDDA-04322EC90171}"/>
              </a:ext>
            </a:extLst>
          </p:cNvPr>
          <p:cNvSpPr txBox="1"/>
          <p:nvPr/>
        </p:nvSpPr>
        <p:spPr>
          <a:xfrm>
            <a:off x="1426553" y="1542943"/>
            <a:ext cx="928618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Top Use Cases Across Commercial Building Segments</a:t>
            </a:r>
          </a:p>
        </p:txBody>
      </p:sp>
      <p:sp>
        <p:nvSpPr>
          <p:cNvPr id="11" name="Up-Down Arrow 15">
            <a:extLst>
              <a:ext uri="{FF2B5EF4-FFF2-40B4-BE49-F238E27FC236}">
                <a16:creationId xmlns:a16="http://schemas.microsoft.com/office/drawing/2014/main" id="{327699DE-97D2-4A46-809E-BABE782DE2C5}"/>
              </a:ext>
            </a:extLst>
          </p:cNvPr>
          <p:cNvSpPr/>
          <p:nvPr/>
        </p:nvSpPr>
        <p:spPr>
          <a:xfrm>
            <a:off x="474492" y="2396885"/>
            <a:ext cx="419548" cy="2841013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9BA754-DC9D-405F-BBB7-5834B738DA3D}"/>
              </a:ext>
            </a:extLst>
          </p:cNvPr>
          <p:cNvSpPr txBox="1"/>
          <p:nvPr/>
        </p:nvSpPr>
        <p:spPr>
          <a:xfrm rot="16200000">
            <a:off x="50301" y="3724362"/>
            <a:ext cx="19591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Rank of Priority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D9996-F30D-4937-B1BC-B0ABBB713631}"/>
              </a:ext>
            </a:extLst>
          </p:cNvPr>
          <p:cNvSpPr txBox="1"/>
          <p:nvPr/>
        </p:nvSpPr>
        <p:spPr>
          <a:xfrm>
            <a:off x="267801" y="1988358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Higher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416FC-9141-4E93-993A-F38363482C7E}"/>
              </a:ext>
            </a:extLst>
          </p:cNvPr>
          <p:cNvSpPr txBox="1"/>
          <p:nvPr/>
        </p:nvSpPr>
        <p:spPr>
          <a:xfrm>
            <a:off x="294283" y="5254733"/>
            <a:ext cx="824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A4FBD2-3984-4290-9A47-7079847BA228}"/>
              </a:ext>
            </a:extLst>
          </p:cNvPr>
          <p:cNvSpPr txBox="1"/>
          <p:nvPr/>
        </p:nvSpPr>
        <p:spPr>
          <a:xfrm>
            <a:off x="1453415" y="6409469"/>
            <a:ext cx="5681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2"/>
                </a:solidFill>
              </a:rPr>
              <a:t>Source: CABA Monetization of Intelligent Buildings 2019</a:t>
            </a:r>
          </a:p>
        </p:txBody>
      </p:sp>
    </p:spTree>
    <p:extLst>
      <p:ext uri="{BB962C8B-B14F-4D97-AF65-F5344CB8AC3E}">
        <p14:creationId xmlns:p14="http://schemas.microsoft.com/office/powerpoint/2010/main" val="418560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98DA0-75FC-4C00-BE2E-D7594E87DE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5A7742-BDFF-4E1D-84DA-4D7E5B1B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48"/>
            <a:ext cx="9320868" cy="447675"/>
          </a:xfrm>
        </p:spPr>
        <p:txBody>
          <a:bodyPr/>
          <a:lstStyle/>
          <a:p>
            <a:r>
              <a:rPr lang="en-CA" sz="3200" b="1" dirty="0"/>
              <a:t>Use Case Categories Impact Owner/Operator Decision Making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449D1F-95A9-445A-BDF5-D9E57A702F61}"/>
              </a:ext>
            </a:extLst>
          </p:cNvPr>
          <p:cNvGrpSpPr/>
          <p:nvPr/>
        </p:nvGrpSpPr>
        <p:grpSpPr>
          <a:xfrm>
            <a:off x="615274" y="990407"/>
            <a:ext cx="11225171" cy="5365944"/>
            <a:chOff x="194993" y="1147553"/>
            <a:chExt cx="10460481" cy="518303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06C54EB-EA1D-4A89-8C93-2F277920865D}"/>
                </a:ext>
              </a:extLst>
            </p:cNvPr>
            <p:cNvSpPr txBox="1">
              <a:spLocks/>
            </p:cNvSpPr>
            <p:nvPr/>
          </p:nvSpPr>
          <p:spPr>
            <a:xfrm>
              <a:off x="194993" y="1147553"/>
              <a:ext cx="3642821" cy="468036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2000" b="1" dirty="0"/>
                <a:t>Retrofit &amp; Upgrade:</a:t>
              </a:r>
              <a:r>
                <a:rPr lang="en-CA" sz="2000" dirty="0"/>
                <a:t> Use cases included in this category include those that are predominately energy management related and that have very tangible metrics for measuring the expected return on investment</a:t>
              </a:r>
            </a:p>
            <a:p>
              <a:r>
                <a:rPr lang="en-CA" sz="2000" b="1" dirty="0"/>
                <a:t>Operational Excellence:</a:t>
              </a:r>
              <a:r>
                <a:rPr lang="en-CA" sz="2000" dirty="0"/>
                <a:t> Use cases that still have quantifiable returns but are less tangible than retrofit and upgrade use cases. </a:t>
              </a:r>
            </a:p>
            <a:p>
              <a:r>
                <a:rPr lang="en-CA" sz="2000" b="1" dirty="0"/>
                <a:t>Comfort and Convenience:</a:t>
              </a:r>
              <a:r>
                <a:rPr lang="en-CA" sz="2000" dirty="0"/>
                <a:t> Use cases that don’t have objective or clear measures of return for the stakeholder</a:t>
              </a:r>
              <a:endParaRPr lang="en-US" sz="2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667DBB-C66D-4D50-959D-EFA84FEBCC04}"/>
                </a:ext>
              </a:extLst>
            </p:cNvPr>
            <p:cNvSpPr txBox="1"/>
            <p:nvPr/>
          </p:nvSpPr>
          <p:spPr>
            <a:xfrm>
              <a:off x="402733" y="5438728"/>
              <a:ext cx="7638360" cy="891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000000"/>
                  </a:solidFill>
                </a:rPr>
                <a:t>Example: </a:t>
              </a:r>
              <a:r>
                <a:rPr lang="en-US" i="1" dirty="0">
                  <a:solidFill>
                    <a:srgbClr val="000000"/>
                  </a:solidFill>
                </a:rPr>
                <a:t>Retail store customers desire interactive digital signage to enhance their user experience, pushing retail store owners/operators to choose less tangible ROI solutions in hopes that ROI is made up in customer loyalty or other qualitative metrics</a:t>
              </a:r>
              <a:endParaRPr lang="en-US" b="1" i="1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E504A3-FCD2-4DF0-A013-0CB65AC69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1069" y="1245232"/>
              <a:ext cx="6614405" cy="4212008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6CE50C0-C31B-46D1-AA7D-6FC8CD98E2F4}"/>
              </a:ext>
            </a:extLst>
          </p:cNvPr>
          <p:cNvSpPr/>
          <p:nvPr/>
        </p:nvSpPr>
        <p:spPr>
          <a:xfrm>
            <a:off x="1536504" y="6409469"/>
            <a:ext cx="31053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>
                <a:solidFill>
                  <a:schemeClr val="tx2"/>
                </a:solidFill>
              </a:rPr>
              <a:t>Source: CABA Monetization of Intelligent Buildings 2019.</a:t>
            </a:r>
          </a:p>
        </p:txBody>
      </p:sp>
    </p:spTree>
    <p:extLst>
      <p:ext uri="{BB962C8B-B14F-4D97-AF65-F5344CB8AC3E}">
        <p14:creationId xmlns:p14="http://schemas.microsoft.com/office/powerpoint/2010/main" val="3087162147"/>
      </p:ext>
    </p:extLst>
  </p:cSld>
  <p:clrMapOvr>
    <a:masterClrMapping/>
  </p:clrMapOvr>
</p:sld>
</file>

<file path=ppt/theme/theme1.xml><?xml version="1.0" encoding="utf-8"?>
<a:theme xmlns:a="http://schemas.openxmlformats.org/drawingml/2006/main" name="CABA Presentation 1">
  <a:themeElements>
    <a:clrScheme name="CABA Presentation">
      <a:dk1>
        <a:srgbClr val="E83E1D"/>
      </a:dk1>
      <a:lt1>
        <a:srgbClr val="FFFFFF"/>
      </a:lt1>
      <a:dk2>
        <a:srgbClr val="464646"/>
      </a:dk2>
      <a:lt2>
        <a:srgbClr val="D7D7D7"/>
      </a:lt2>
      <a:accent1>
        <a:srgbClr val="009DF7"/>
      </a:accent1>
      <a:accent2>
        <a:srgbClr val="7A7A7A"/>
      </a:accent2>
      <a:accent3>
        <a:srgbClr val="F49200"/>
      </a:accent3>
      <a:accent4>
        <a:srgbClr val="2BAC3A"/>
      </a:accent4>
      <a:accent5>
        <a:srgbClr val="FFED00"/>
      </a:accent5>
      <a:accent6>
        <a:srgbClr val="912583"/>
      </a:accent6>
      <a:hlink>
        <a:srgbClr val="009DF7"/>
      </a:hlink>
      <a:folHlink>
        <a:srgbClr val="7A7A7A"/>
      </a:folHlink>
    </a:clrScheme>
    <a:fontScheme name="Scenariio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A Presentation 2018.potx" id="{98D26EC6-AE9B-494F-A44F-E252D094523E}" vid="{D435817C-20ED-454E-8F26-51F322C34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CABA Presentation 1</Template>
  <TotalTime>400</TotalTime>
  <Words>681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Montserrat</vt:lpstr>
      <vt:lpstr>Montserrat Light</vt:lpstr>
      <vt:lpstr>CABA Presentation 1</vt:lpstr>
      <vt:lpstr>Realcomm and IBcon 2019 DisruptCRE TRACK “MAKING MONEY WITH SMART BUILDINGS”  June 13, 2019 Ron Zimmer CABA President &amp; CEO</vt:lpstr>
      <vt:lpstr>PowerPoint Presentation</vt:lpstr>
      <vt:lpstr>How Big is the Market?</vt:lpstr>
      <vt:lpstr>Combination of Trends Influences Outcomes of Monetization Strategies</vt:lpstr>
      <vt:lpstr>Combination of Trends Influences Outcomes of Monetization Strategies</vt:lpstr>
      <vt:lpstr>Combination of Trends Influences Outcomes of Monetization Strategies</vt:lpstr>
      <vt:lpstr>Decision Makers Face Challenges of Costly and Complex Implementation of Technology </vt:lpstr>
      <vt:lpstr>Tenants Value Comfort and Experience, While Owners Want Efficiency</vt:lpstr>
      <vt:lpstr>Use Case Categories Impact Owner/Operator Decision Making</vt:lpstr>
      <vt:lpstr>Thank You, Questions and 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Cote</dc:creator>
  <cp:lastModifiedBy>Ron Zimmer</cp:lastModifiedBy>
  <cp:revision>92</cp:revision>
  <dcterms:created xsi:type="dcterms:W3CDTF">2018-12-12T17:08:12Z</dcterms:created>
  <dcterms:modified xsi:type="dcterms:W3CDTF">2019-06-11T21:00:18Z</dcterms:modified>
</cp:coreProperties>
</file>