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63" r:id="rId5"/>
    <p:sldId id="265" r:id="rId6"/>
    <p:sldId id="260" r:id="rId7"/>
    <p:sldId id="269" r:id="rId8"/>
    <p:sldId id="268" r:id="rId9"/>
    <p:sldId id="270" r:id="rId10"/>
    <p:sldId id="271" r:id="rId11"/>
    <p:sldId id="285" r:id="rId12"/>
    <p:sldId id="284" r:id="rId13"/>
    <p:sldId id="283" r:id="rId14"/>
    <p:sldId id="288" r:id="rId15"/>
    <p:sldId id="287" r:id="rId16"/>
    <p:sldId id="286" r:id="rId17"/>
    <p:sldId id="282" r:id="rId18"/>
    <p:sldId id="292" r:id="rId19"/>
    <p:sldId id="293" r:id="rId20"/>
    <p:sldId id="281" r:id="rId21"/>
  </p:sldIdLst>
  <p:sldSz cx="9144000" cy="5145088"/>
  <p:notesSz cx="6950075" cy="9236075"/>
  <p:defaultTextStyle>
    <a:defPPr>
      <a:defRPr lang="de-DE"/>
    </a:defPPr>
    <a:lvl1pPr algn="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B8"/>
    <a:srgbClr val="97BE0C"/>
    <a:srgbClr val="004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0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66207A6-8805-4E0D-9F83-901A8F8101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CF0CDB7-9590-47B2-AAEC-E4575F371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8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3" tIns="46242" rIns="92483" bIns="4624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9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3" tIns="46242" rIns="92483" bIns="4624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2150"/>
            <a:ext cx="61531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3" tIns="46242" rIns="92483" bIns="46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3" tIns="46242" rIns="92483" bIns="4624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9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3" tIns="46242" rIns="92483" bIns="4624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1CEB0482-F659-4A06-B6F4-913EF4CE262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8472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34" y="3012476"/>
            <a:ext cx="3377484" cy="2196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01444"/>
            <a:ext cx="7117992" cy="1072849"/>
          </a:xfrm>
        </p:spPr>
        <p:txBody>
          <a:bodyPr anchor="t" anchorCtr="0">
            <a:normAutofit/>
          </a:bodyPr>
          <a:lstStyle>
            <a:lvl1pPr algn="l">
              <a:defRPr sz="3750" baseline="0">
                <a:latin typeface="Montserrat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743371"/>
            <a:ext cx="6248669" cy="92577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  <a:latin typeface="Montserra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6" y="3879785"/>
            <a:ext cx="2751920" cy="767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34" y="3012476"/>
            <a:ext cx="3377484" cy="2196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6" y="3879785"/>
            <a:ext cx="2751920" cy="7677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AF91A-3258-BF4D-9422-2EB333CF06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0830" y="4768735"/>
            <a:ext cx="3328536" cy="27392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CC7DC-09FA-CE46-A69A-1489CF1B3E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4630" y="374282"/>
            <a:ext cx="6068291" cy="10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41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34" y="3012476"/>
            <a:ext cx="3377484" cy="2196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02526"/>
            <a:ext cx="7117992" cy="1072849"/>
          </a:xfrm>
        </p:spPr>
        <p:txBody>
          <a:bodyPr anchor="t" anchorCtr="0">
            <a:normAutofit/>
          </a:bodyPr>
          <a:lstStyle>
            <a:lvl1pPr algn="l">
              <a:defRPr sz="3750" baseline="0">
                <a:latin typeface="Montserrat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4454"/>
            <a:ext cx="6248669" cy="92577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  <a:latin typeface="Montserra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34" y="3012476"/>
            <a:ext cx="3377484" cy="219635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A961-FC43-C548-8F3F-1E08153C0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0829" y="4768735"/>
            <a:ext cx="3328536" cy="27392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F4A58-7A08-2A45-B9A8-ECF9483F3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237" y="371591"/>
            <a:ext cx="2057400" cy="5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1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842" y="925401"/>
            <a:ext cx="5401865" cy="3700414"/>
          </a:xfrm>
        </p:spPr>
        <p:txBody>
          <a:bodyPr>
            <a:normAutofit/>
          </a:bodyPr>
          <a:lstStyle>
            <a:lvl1pPr>
              <a:defRPr sz="1350" baseline="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Table of 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E8FEB-B3D2-E740-A1F9-08B6739F27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2349-05C3-9E4C-88BE-36723E4B6E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7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FFCA3-F12E-F04F-A9D5-54E581505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93841-C8FD-6E48-9D27-6A352FF9A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88958"/>
            <a:ext cx="7885510" cy="31451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925402"/>
            <a:ext cx="7884319" cy="384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Header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77C27-9A10-394B-A2D2-8F3424F3D6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6DDB8-7B64-EF42-9250-BD09A0898B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88958"/>
            <a:ext cx="3886200" cy="31451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88958"/>
            <a:ext cx="3886200" cy="31451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925402"/>
            <a:ext cx="7884319" cy="384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Header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78174-CF46-684D-BD2C-01424DDB12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A14CD-ACE9-C44D-9E3B-2FE0023DEF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56538" y="925402"/>
            <a:ext cx="2958812" cy="3708751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925402"/>
            <a:ext cx="4577454" cy="384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Header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9841" y="1619750"/>
            <a:ext cx="4561284" cy="3006065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FE725-3D11-7842-874E-6ED32D37B5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94375-B587-3F4C-9E44-5ADC407C4F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629841" y="1488957"/>
            <a:ext cx="7884319" cy="3136858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9841" y="925402"/>
            <a:ext cx="7884319" cy="384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Light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Enter Header 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3E2FB-8494-A04C-B7C2-13E3027595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31B91-61A9-EE4C-89C3-7E166596E1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9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D0FD12-626B-6E49-B012-6834826DED48}"/>
              </a:ext>
            </a:extLst>
          </p:cNvPr>
          <p:cNvSpPr/>
          <p:nvPr userDrawn="1"/>
        </p:nvSpPr>
        <p:spPr>
          <a:xfrm>
            <a:off x="0" y="0"/>
            <a:ext cx="9144000" cy="707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5154930" cy="3358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25402"/>
            <a:ext cx="7886700" cy="3708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70C52-4A05-1744-BCD2-0537DC4DC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042" y="4768735"/>
            <a:ext cx="465020" cy="264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4658F449-AC56-C64A-8488-86A10DE6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E1C2C-2A72-7C4F-9C59-673899DC7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440" y="4768735"/>
            <a:ext cx="3328536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© 2018, Continental Automated Buildings Association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46E4A3-6ED3-F74F-BDDB-A694088FED8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36" y="-205891"/>
            <a:ext cx="1448602" cy="942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DDB5B7-06D5-CF40-912C-490CB5B5B46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56504" y="4681021"/>
            <a:ext cx="1591721" cy="3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5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 baseline="0">
          <a:solidFill>
            <a:schemeClr val="bg1"/>
          </a:solidFill>
          <a:latin typeface="Montserrat Light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529">
          <p15:clr>
            <a:srgbClr val="F26B43"/>
          </p15:clr>
        </p15:guide>
        <p15:guide id="9" pos="7151">
          <p15:clr>
            <a:srgbClr val="F26B43"/>
          </p15:clr>
        </p15:guide>
        <p15:guide id="10" orient="horz" pos="777">
          <p15:clr>
            <a:srgbClr val="F26B43"/>
          </p15:clr>
        </p15:guide>
        <p15:guide id="11" orient="horz" pos="414">
          <p15:clr>
            <a:srgbClr val="F26B43"/>
          </p15:clr>
        </p15:guide>
        <p15:guide id="12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5" Type="http://schemas.openxmlformats.org/officeDocument/2006/relationships/image" Target="../media/image29.jp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10" Type="http://schemas.openxmlformats.org/officeDocument/2006/relationships/image" Target="../media/image14.jpe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12" Type="http://schemas.openxmlformats.org/officeDocument/2006/relationships/image" Target="../media/image45.png"/><Relationship Id="rId17" Type="http://schemas.openxmlformats.org/officeDocument/2006/relationships/image" Target="../media/image50.jpeg"/><Relationship Id="rId2" Type="http://schemas.openxmlformats.org/officeDocument/2006/relationships/image" Target="../media/image35.pn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C934-0B09-1D40-986F-A13003837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830" y="1598298"/>
            <a:ext cx="8192374" cy="107251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11th International Conference of the International Federation of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High-Rise Structures 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D7FAB-77E6-4E45-A982-5EBB9F1CD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830" y="1762220"/>
            <a:ext cx="6975506" cy="925487"/>
          </a:xfrm>
        </p:spPr>
        <p:txBody>
          <a:bodyPr>
            <a:noAutofit/>
          </a:bodyPr>
          <a:lstStyle/>
          <a:p>
            <a:endParaRPr lang="en-US" sz="1500" dirty="0"/>
          </a:p>
          <a:p>
            <a:endParaRPr lang="en-US" sz="1500" dirty="0"/>
          </a:p>
          <a:p>
            <a:r>
              <a:rPr lang="en-US" dirty="0"/>
              <a:t>The Future – Intelligent, Net Zero and Sustainable High-Rise Buildings</a:t>
            </a:r>
          </a:p>
          <a:p>
            <a:r>
              <a:rPr lang="en-US" sz="1500" dirty="0"/>
              <a:t>Ron Zimmer</a:t>
            </a:r>
          </a:p>
          <a:p>
            <a:r>
              <a:rPr lang="en-US" sz="1500" dirty="0"/>
              <a:t>CABA President &amp; CEO</a:t>
            </a:r>
          </a:p>
          <a:p>
            <a:r>
              <a:rPr lang="en-US" sz="1500" dirty="0"/>
              <a:t>Singapore, August 29-30,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17E5B-7CEB-7843-852D-A4B4BECC7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8016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46" y="161235"/>
            <a:ext cx="5154930" cy="335860"/>
          </a:xfrm>
        </p:spPr>
        <p:txBody>
          <a:bodyPr/>
          <a:lstStyle/>
          <a:p>
            <a:r>
              <a:rPr lang="en-US" sz="3200" b="1" dirty="0"/>
              <a:t>Research Review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Investigate Building Energy </a:t>
            </a:r>
            <a:br>
              <a:rPr lang="en-US" sz="1800" dirty="0"/>
            </a:br>
            <a:r>
              <a:rPr lang="en-US" sz="1800" dirty="0"/>
              <a:t>Monitoring &amp; Controls Systems </a:t>
            </a:r>
            <a:br>
              <a:rPr lang="en-US" sz="1800" dirty="0"/>
            </a:br>
            <a:r>
              <a:rPr lang="en-US" sz="1800" dirty="0"/>
              <a:t>in Low-Energy and ZNE Buildings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CA" sz="1800" b="1" u="sng" dirty="0"/>
              <a:t>Areas of inquiry and participants:</a:t>
            </a:r>
          </a:p>
          <a:p>
            <a:pPr marL="342900" indent="-342900">
              <a:buAutoNum type="arabicPeriod"/>
            </a:pPr>
            <a:r>
              <a:rPr lang="en-CA" sz="1800" b="1" dirty="0"/>
              <a:t>The Selection and the System. </a:t>
            </a:r>
            <a:r>
              <a:rPr lang="en-CA" sz="1800" dirty="0"/>
              <a:t>What did they </a:t>
            </a:r>
          </a:p>
          <a:p>
            <a:pPr marL="0" indent="0">
              <a:buNone/>
            </a:pPr>
            <a:r>
              <a:rPr lang="en-CA" sz="1800" dirty="0"/>
              <a:t>choose and why.</a:t>
            </a:r>
          </a:p>
          <a:p>
            <a:pPr marL="0" indent="0">
              <a:buNone/>
            </a:pPr>
            <a:r>
              <a:rPr lang="en-CA" sz="1800" i="1" dirty="0">
                <a:solidFill>
                  <a:srgbClr val="C00000"/>
                </a:solidFill>
              </a:rPr>
              <a:t>	Design Firms</a:t>
            </a: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A" sz="1800" b="1" dirty="0"/>
              <a:t>2.  The Energy Impact. </a:t>
            </a:r>
            <a:r>
              <a:rPr lang="en-CA" sz="1800" dirty="0"/>
              <a:t>Savings assumptions in modeling and attribution in use.</a:t>
            </a:r>
          </a:p>
          <a:p>
            <a:pPr marL="0" indent="0">
              <a:buNone/>
            </a:pPr>
            <a:r>
              <a:rPr lang="en-CA" sz="1800" i="1" dirty="0">
                <a:solidFill>
                  <a:srgbClr val="C00000"/>
                </a:solidFill>
              </a:rPr>
              <a:t>	Design Firms</a:t>
            </a:r>
            <a:r>
              <a:rPr lang="en-US" sz="1800" i="1" dirty="0">
                <a:solidFill>
                  <a:srgbClr val="C00000"/>
                </a:solidFill>
              </a:rPr>
              <a:t> and Operators</a:t>
            </a:r>
            <a:endParaRPr lang="en-CA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A" sz="1800" b="1" dirty="0"/>
              <a:t>3.  The Use and User Experience. </a:t>
            </a:r>
            <a:r>
              <a:rPr lang="en-CA" sz="1800" dirty="0"/>
              <a:t>How is it being used, what is effective and lacking.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C00000"/>
                </a:solidFill>
              </a:rPr>
              <a:t>	Operators and Occupants</a:t>
            </a:r>
            <a:endParaRPr lang="en-US" sz="18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pic>
        <p:nvPicPr>
          <p:cNvPr id="6" name="Content Placeholder 7" descr="NREL Research Support Facility.jpg"/>
          <p:cNvPicPr>
            <a:picLocks noChangeAspect="1"/>
          </p:cNvPicPr>
          <p:nvPr/>
        </p:nvPicPr>
        <p:blipFill>
          <a:blip r:embed="rId2" cstate="print"/>
          <a:srcRect l="36520"/>
          <a:stretch>
            <a:fillRect/>
          </a:stretch>
        </p:blipFill>
        <p:spPr>
          <a:xfrm>
            <a:off x="5220072" y="782481"/>
            <a:ext cx="3240360" cy="21263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9E250F-3D80-453E-A109-ED5B6C7E5434}"/>
              </a:ext>
            </a:extLst>
          </p:cNvPr>
          <p:cNvSpPr/>
          <p:nvPr/>
        </p:nvSpPr>
        <p:spPr>
          <a:xfrm>
            <a:off x="6876256" y="4625815"/>
            <a:ext cx="1800200" cy="519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19FDA7-7E49-4AD5-AF92-C9B262BCA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403090"/>
            <a:ext cx="181356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5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1A37BE-051C-4CAE-970A-6EA2969D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3038"/>
            <a:ext cx="5154930" cy="335860"/>
          </a:xfrm>
        </p:spPr>
        <p:txBody>
          <a:bodyPr/>
          <a:lstStyle/>
          <a:p>
            <a:r>
              <a:rPr lang="en-CA" sz="2400" b="1" dirty="0"/>
              <a:t>Control Systems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11939" r="16091" b="47286"/>
          <a:stretch/>
        </p:blipFill>
        <p:spPr>
          <a:xfrm>
            <a:off x="3206115" y="835676"/>
            <a:ext cx="5449473" cy="4252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2279"/>
            <a:ext cx="2286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6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/>
              <a:t>Types of Controls: Plug Loads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3B1D5-A0C1-47C5-86E8-436B5EEB2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sp>
        <p:nvSpPr>
          <p:cNvPr id="6" name="Rectangle 5"/>
          <p:cNvSpPr/>
          <p:nvPr/>
        </p:nvSpPr>
        <p:spPr>
          <a:xfrm>
            <a:off x="251520" y="134840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More devices and occupant-driven </a:t>
            </a:r>
            <a:r>
              <a:rPr lang="en-US" sz="1600" dirty="0" err="1">
                <a:solidFill>
                  <a:srgbClr val="000000"/>
                </a:solidFill>
              </a:rPr>
              <a:t>misc</a:t>
            </a:r>
            <a:r>
              <a:rPr lang="en-US" sz="1600" dirty="0">
                <a:solidFill>
                  <a:srgbClr val="000000"/>
                </a:solidFill>
              </a:rPr>
              <a:t> loads coming online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Regulated loads (Lights, HVAC, Water Heat…) becoming more efficient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Most (64%) buildings surveyed use plug load controls or monitoring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81" y="2179405"/>
            <a:ext cx="6887324" cy="244641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71F4E-C0CF-4C04-AC14-6BF389071FD9}"/>
              </a:ext>
            </a:extLst>
          </p:cNvPr>
          <p:cNvSpPr/>
          <p:nvPr/>
        </p:nvSpPr>
        <p:spPr>
          <a:xfrm>
            <a:off x="6876256" y="4625815"/>
            <a:ext cx="1728192" cy="519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A2355-5EEE-4044-8AC0-CFC442B4E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006" y="4418212"/>
            <a:ext cx="1700213" cy="4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9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82" y="163701"/>
            <a:ext cx="5887566" cy="335860"/>
          </a:xfrm>
        </p:spPr>
        <p:txBody>
          <a:bodyPr/>
          <a:lstStyle/>
          <a:p>
            <a:r>
              <a:rPr lang="en-US" sz="2400" b="1" dirty="0"/>
              <a:t>Types of Controls: Shading &amp; Daylighting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8AC74-E930-477F-A3DC-67652850E1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8448"/>
            <a:ext cx="5004048" cy="280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8448"/>
            <a:ext cx="470811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2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42" y="151375"/>
            <a:ext cx="7111702" cy="335860"/>
          </a:xfrm>
        </p:spPr>
        <p:txBody>
          <a:bodyPr/>
          <a:lstStyle/>
          <a:p>
            <a:r>
              <a:rPr lang="en-US" sz="2400" b="1" dirty="0"/>
              <a:t>Controls Design Selection Process: Selection Criteria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13C162-1FE4-48C8-B039-ABA3267C72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sp>
        <p:nvSpPr>
          <p:cNvPr id="6" name="Rectangle 5"/>
          <p:cNvSpPr/>
          <p:nvPr/>
        </p:nvSpPr>
        <p:spPr>
          <a:xfrm>
            <a:off x="251520" y="1204392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Prior Experience is the #1 selection criteria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Indicator of the importance of getting key players involved early in the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Demonstrates the important role controls play in achieving a ZNE </a:t>
            </a:r>
            <a:r>
              <a:rPr lang="en-US" sz="1600" dirty="0">
                <a:solidFill>
                  <a:schemeClr val="tx1"/>
                </a:solidFill>
              </a:rPr>
              <a:t>goal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653437"/>
              </p:ext>
            </p:extLst>
          </p:nvPr>
        </p:nvGraphicFramePr>
        <p:xfrm>
          <a:off x="1115617" y="2050728"/>
          <a:ext cx="7560072" cy="318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944680" imgH="2578680" progId="AcroExch.Document.DC">
                  <p:embed/>
                </p:oleObj>
              </mc:Choice>
              <mc:Fallback>
                <p:oleObj name="Acrobat Document" r:id="rId3" imgW="5944680" imgH="2578680" progId="AcroExch.Document.DC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7" y="2050728"/>
                        <a:ext cx="7560072" cy="318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03848" y="1973833"/>
            <a:ext cx="7200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0" algn="l">
              <a:buNone/>
            </a:pPr>
            <a:r>
              <a:rPr lang="en-US" sz="1050" b="1" dirty="0">
                <a:solidFill>
                  <a:schemeClr val="tx1"/>
                </a:solidFill>
              </a:rPr>
              <a:t>Criteria for Selecting a Controls Vendor/Subcontractor</a:t>
            </a:r>
          </a:p>
        </p:txBody>
      </p:sp>
    </p:spTree>
    <p:extLst>
      <p:ext uri="{BB962C8B-B14F-4D97-AF65-F5344CB8AC3E}">
        <p14:creationId xmlns:p14="http://schemas.microsoft.com/office/powerpoint/2010/main" val="86140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6CA1-5877-4E47-97EA-81FB67EB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7422"/>
            <a:ext cx="4955996" cy="335860"/>
          </a:xfrm>
        </p:spPr>
        <p:txBody>
          <a:bodyPr/>
          <a:lstStyle/>
          <a:p>
            <a:r>
              <a:rPr lang="en-CA" sz="2400" b="1" dirty="0"/>
              <a:t>Zero-Net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107505" y="628328"/>
            <a:ext cx="4320480" cy="393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latin typeface="+mn-lt"/>
              </a:rPr>
              <a:t>ZNE is driven by good design, High Performance Systems and Shading</a:t>
            </a:r>
          </a:p>
          <a:p>
            <a:endParaRPr lang="en-US" sz="2000" b="1" kern="0" dirty="0">
              <a:solidFill>
                <a:schemeClr val="tx1"/>
              </a:solidFill>
              <a:latin typeface="+mn-lt"/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sz="2000" b="1" kern="0" dirty="0">
              <a:solidFill>
                <a:schemeClr val="tx1"/>
              </a:solidFill>
              <a:latin typeface="+mn-lt"/>
            </a:endParaRPr>
          </a:p>
          <a:p>
            <a:endParaRPr lang="en-US" sz="2000" b="1" kern="0" dirty="0">
              <a:solidFill>
                <a:schemeClr val="tx1"/>
              </a:solidFill>
              <a:latin typeface="+mn-lt"/>
            </a:endParaRPr>
          </a:p>
          <a:p>
            <a:endParaRPr lang="en-US" sz="2000" b="1" kern="0" dirty="0">
              <a:solidFill>
                <a:schemeClr val="tx1"/>
              </a:solidFill>
              <a:latin typeface="+mn-lt"/>
            </a:endParaRPr>
          </a:p>
          <a:p>
            <a:endParaRPr lang="en-US" sz="2000" b="1" kern="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latin typeface="+mn-lt"/>
              </a:rPr>
              <a:t>Controls are at the Nexus of Energy Performance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4716016" y="658700"/>
            <a:ext cx="4320480" cy="39329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New Roles &amp; Old Relationships</a:t>
            </a:r>
          </a:p>
          <a:p>
            <a:pPr marL="0" indent="0">
              <a:buFontTx/>
              <a:buNone/>
            </a:pPr>
            <a:endParaRPr lang="en-US" b="1" kern="0" dirty="0"/>
          </a:p>
          <a:p>
            <a:pPr marL="0" indent="0">
              <a:buFontTx/>
              <a:buNone/>
            </a:pPr>
            <a:endParaRPr lang="en-US" b="1" kern="0" dirty="0"/>
          </a:p>
          <a:p>
            <a:pPr marL="0" indent="0">
              <a:buFontTx/>
              <a:buNone/>
            </a:pPr>
            <a:endParaRPr lang="en-US" b="1" kern="0" dirty="0"/>
          </a:p>
          <a:p>
            <a:pPr marL="0" indent="0">
              <a:buFontTx/>
              <a:buNone/>
            </a:pPr>
            <a:endParaRPr lang="en-US" b="1" kern="0" dirty="0"/>
          </a:p>
          <a:p>
            <a:endParaRPr lang="en-US" b="1" kern="0" dirty="0"/>
          </a:p>
          <a:p>
            <a:endParaRPr lang="en-US" b="1" kern="0" dirty="0"/>
          </a:p>
          <a:p>
            <a:r>
              <a:rPr lang="en-US" b="1" kern="0" dirty="0"/>
              <a:t>Occupants are a new Operator</a:t>
            </a:r>
          </a:p>
          <a:p>
            <a:endParaRPr lang="en-US" b="1" kern="0" dirty="0"/>
          </a:p>
          <a:p>
            <a:pPr lvl="1"/>
            <a:endParaRPr lang="en-US" sz="1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46" y="1054232"/>
            <a:ext cx="2245612" cy="168420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1" t="13313" b="19478"/>
          <a:stretch/>
        </p:blipFill>
        <p:spPr bwMode="auto">
          <a:xfrm>
            <a:off x="413661" y="3591040"/>
            <a:ext cx="2631486" cy="12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6" y="1294369"/>
            <a:ext cx="2333374" cy="14221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20EDDB-0C24-498C-AF02-EAF236A0B086}"/>
              </a:ext>
            </a:extLst>
          </p:cNvPr>
          <p:cNvSpPr/>
          <p:nvPr/>
        </p:nvSpPr>
        <p:spPr>
          <a:xfrm>
            <a:off x="6948264" y="4640590"/>
            <a:ext cx="1782075" cy="504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946" y="3181067"/>
            <a:ext cx="2245612" cy="16527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971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Five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/>
              <a:t>1.  Prioritize Passive Strategies </a:t>
            </a:r>
            <a:r>
              <a:rPr lang="en-US" sz="1400" dirty="0"/>
              <a:t>– then layer in controls to optimize the whole building outcomes </a:t>
            </a:r>
          </a:p>
          <a:p>
            <a:pPr marL="0" indent="0">
              <a:buNone/>
            </a:pPr>
            <a:r>
              <a:rPr lang="en-US" sz="1800" b="1" dirty="0"/>
              <a:t>2.  Integrate the Controls Contractor </a:t>
            </a:r>
            <a:r>
              <a:rPr lang="en-US" sz="1400" dirty="0"/>
              <a:t>– controls contractor needs to be a primary team member from design through occupancy </a:t>
            </a:r>
          </a:p>
          <a:p>
            <a:pPr marL="0" indent="0">
              <a:buNone/>
            </a:pPr>
            <a:r>
              <a:rPr lang="en-US" sz="1800" b="1" dirty="0"/>
              <a:t>3.  Increase Operator Training and Support </a:t>
            </a:r>
            <a:r>
              <a:rPr lang="en-US" sz="1400" dirty="0"/>
              <a:t>– bring controls training and improved hand-off documentation to operators and ongoing access to the design team and controls contractor</a:t>
            </a:r>
          </a:p>
          <a:p>
            <a:pPr marL="0" indent="0">
              <a:buNone/>
            </a:pPr>
            <a:r>
              <a:rPr lang="en-US" sz="1800" b="1" dirty="0"/>
              <a:t>4.  Provide Occupants Control but Backup with Default Settings</a:t>
            </a:r>
            <a:r>
              <a:rPr lang="en-US" sz="1400" b="1" dirty="0"/>
              <a:t> </a:t>
            </a:r>
            <a:r>
              <a:rPr lang="en-US" sz="1400" dirty="0"/>
              <a:t>– occupants want some engagement and control access but a ‘hybrid’ system that returns controls to default settings and “Off” is necessary</a:t>
            </a:r>
          </a:p>
          <a:p>
            <a:pPr>
              <a:buAutoNum type="arabicPeriod" startAt="5"/>
            </a:pPr>
            <a:r>
              <a:rPr lang="en-US" sz="1800" b="1" dirty="0"/>
              <a:t>Build Industry Awareness and Knowledge of Emerging Trends </a:t>
            </a:r>
            <a:r>
              <a:rPr lang="en-US" sz="1800" dirty="0"/>
              <a:t>–  </a:t>
            </a:r>
            <a:br>
              <a:rPr lang="en-US" sz="1800" dirty="0"/>
            </a:br>
            <a:r>
              <a:rPr lang="en-US" sz="1400" dirty="0"/>
              <a:t>	a) integrated, wireless and adaptive controls</a:t>
            </a:r>
          </a:p>
          <a:p>
            <a:pPr marL="914400" lvl="2" indent="0">
              <a:buNone/>
            </a:pPr>
            <a:r>
              <a:rPr lang="en-US" sz="1400" dirty="0">
                <a:ea typeface="+mn-ea"/>
                <a:cs typeface="+mn-cs"/>
              </a:rPr>
              <a:t>b) feedback and dashboards</a:t>
            </a:r>
          </a:p>
          <a:p>
            <a:pPr marL="914400" lvl="2" indent="0">
              <a:buNone/>
            </a:pPr>
            <a:r>
              <a:rPr lang="en-US" sz="1400" dirty="0">
                <a:ea typeface="+mn-ea"/>
                <a:cs typeface="+mn-cs"/>
              </a:rPr>
              <a:t>c) DC systems and renewable integration</a:t>
            </a:r>
          </a:p>
          <a:p>
            <a:pPr marL="914400" lvl="2" indent="0">
              <a:buNone/>
            </a:pPr>
            <a:r>
              <a:rPr lang="en-US" sz="1400" dirty="0">
                <a:ea typeface="+mn-ea"/>
                <a:cs typeface="+mn-cs"/>
              </a:rPr>
              <a:t>d) utility load management, price and program issues</a:t>
            </a:r>
          </a:p>
          <a:p>
            <a:pPr marL="914400" lvl="2" indent="0">
              <a:buNone/>
            </a:pPr>
            <a:r>
              <a:rPr lang="en-US" sz="1400" dirty="0">
                <a:ea typeface="+mn-ea"/>
                <a:cs typeface="+mn-cs"/>
              </a:rPr>
              <a:t>e) ZNE policy drivers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16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3119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42" y="183413"/>
            <a:ext cx="5154930" cy="335860"/>
          </a:xfrm>
        </p:spPr>
        <p:txBody>
          <a:bodyPr/>
          <a:lstStyle/>
          <a:p>
            <a:r>
              <a:rPr lang="en-CA" altLang="en-US" sz="2800" b="1" dirty="0">
                <a:latin typeface="Calibri" pitchFamily="34" charset="0"/>
              </a:rPr>
              <a:t>Contact Info</a:t>
            </a:r>
            <a:br>
              <a:rPr lang="en-CA" altLang="en-US" b="1" u="sng" dirty="0">
                <a:solidFill>
                  <a:srgbClr val="0000FF"/>
                </a:solidFill>
                <a:latin typeface="Calibri" pitchFamily="34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latin typeface="Calibri" pitchFamily="34" charset="0"/>
              </a:rPr>
              <a:t>Continental Automated Buildings Association (CABA)</a:t>
            </a:r>
            <a:br>
              <a:rPr lang="en-US" altLang="en-US" b="1" dirty="0">
                <a:latin typeface="Calibri" pitchFamily="34" charset="0"/>
              </a:rPr>
            </a:br>
            <a:r>
              <a:rPr lang="en-US" altLang="en-US" b="1" dirty="0">
                <a:latin typeface="Calibri" pitchFamily="34" charset="0"/>
              </a:rPr>
              <a:t>011.613.686.1814</a:t>
            </a:r>
            <a:br>
              <a:rPr lang="en-US" altLang="en-US" b="1" dirty="0">
                <a:latin typeface="Calibri" pitchFamily="34" charset="0"/>
              </a:rPr>
            </a:br>
            <a:r>
              <a:rPr lang="en-US" altLang="en-US" b="1" dirty="0">
                <a:latin typeface="Calibri" pitchFamily="34" charset="0"/>
              </a:rPr>
              <a:t>Toll free: 888.798.CABA (2222) </a:t>
            </a:r>
            <a:br>
              <a:rPr lang="en-US" altLang="en-US" b="1" dirty="0">
                <a:latin typeface="Calibri" pitchFamily="34" charset="0"/>
              </a:rPr>
            </a:br>
            <a:r>
              <a:rPr lang="en-US" altLang="en-US" b="1" u="sng" dirty="0">
                <a:solidFill>
                  <a:srgbClr val="0000FF"/>
                </a:solidFill>
                <a:latin typeface="Calibri" pitchFamily="34" charset="0"/>
              </a:rPr>
              <a:t>caba@caba.org</a:t>
            </a:r>
            <a:br>
              <a:rPr lang="en-US" altLang="en-US" b="1" u="sng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en-US" b="1" u="sng" dirty="0">
                <a:solidFill>
                  <a:srgbClr val="0000FF"/>
                </a:solidFill>
                <a:latin typeface="Calibri" pitchFamily="34" charset="0"/>
              </a:rPr>
              <a:t>www.CABA.org </a:t>
            </a:r>
            <a:br>
              <a:rPr lang="en-US" altLang="en-US" b="1" u="sng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en-CA" altLang="en-US" b="1" u="sng" dirty="0">
                <a:solidFill>
                  <a:srgbClr val="0000FF"/>
                </a:solidFill>
                <a:latin typeface="Calibri" pitchFamily="34" charset="0"/>
              </a:rPr>
              <a:t>www.twitter.com/caba_news </a:t>
            </a:r>
            <a:br>
              <a:rPr lang="en-CA" altLang="en-US" b="1" u="sng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en-CA" altLang="en-US" b="1" u="sng" dirty="0">
                <a:solidFill>
                  <a:srgbClr val="0000FF"/>
                </a:solidFill>
                <a:latin typeface="Calibri" pitchFamily="34" charset="0"/>
              </a:rPr>
              <a:t>www.linkedin.com/groups?gid=2121884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17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552" y="2577897"/>
            <a:ext cx="2062178" cy="1481148"/>
          </a:xfrm>
          <a:prstGeom prst="rect">
            <a:avLst/>
          </a:prstGeom>
        </p:spPr>
      </p:pic>
      <p:pic>
        <p:nvPicPr>
          <p:cNvPr id="1029" name="Picture 5" descr="http://www.caba.org/images/caba-tag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2384"/>
            <a:ext cx="3810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Mark Frankel\AppData\Local\Microsoft\Windows\Temporary Internet Files\Content.Outlook\JWJBKATI\RFM Office 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8046" y="2140496"/>
            <a:ext cx="4248471" cy="245378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38046" y="4299434"/>
            <a:ext cx="2540442" cy="294847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wrap="square" tIns="91440" bIns="91440" rtlCol="0">
            <a:noAutofit/>
          </a:bodyPr>
          <a:lstStyle/>
          <a:p>
            <a:pPr algn="ctr"/>
            <a:r>
              <a:rPr lang="en-US" sz="1100" dirty="0"/>
              <a:t>Rice Fergus Miller ZNE Retrofit</a:t>
            </a:r>
          </a:p>
        </p:txBody>
      </p:sp>
    </p:spTree>
    <p:extLst>
      <p:ext uri="{BB962C8B-B14F-4D97-AF65-F5344CB8AC3E}">
        <p14:creationId xmlns:p14="http://schemas.microsoft.com/office/powerpoint/2010/main" val="320877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A3BDE-195F-9346-B156-C800CD9FD5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03848" y="4897991"/>
            <a:ext cx="5707456" cy="275292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A7A7A"/>
              </a:solidFill>
              <a:latin typeface="Montserra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E416FB0-DA78-4952-A2CC-2203E35BAFBA}"/>
              </a:ext>
            </a:extLst>
          </p:cNvPr>
          <p:cNvSpPr txBox="1">
            <a:spLocks/>
          </p:cNvSpPr>
          <p:nvPr/>
        </p:nvSpPr>
        <p:spPr>
          <a:xfrm>
            <a:off x="541711" y="178192"/>
            <a:ext cx="5909652" cy="4232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Montserrat Light" charset="0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en-CA" b="1" dirty="0">
                <a:solidFill>
                  <a:srgbClr val="FFFFFF"/>
                </a:solidFill>
                <a:latin typeface="Montserrat Light"/>
              </a:rPr>
              <a:t>CABA Board of Directors</a:t>
            </a:r>
            <a:br>
              <a:rPr lang="en-CA" dirty="0">
                <a:solidFill>
                  <a:srgbClr val="FFFFFF"/>
                </a:solidFill>
                <a:latin typeface="Montserrat Light"/>
              </a:rPr>
            </a:br>
            <a:endParaRPr lang="en-CA" dirty="0">
              <a:solidFill>
                <a:srgbClr val="FFFFFF"/>
              </a:solidFill>
              <a:latin typeface="Montserrat Light"/>
            </a:endParaRPr>
          </a:p>
        </p:txBody>
      </p:sp>
      <p:pic>
        <p:nvPicPr>
          <p:cNvPr id="8" name="Picture 2" descr="http://smartprogram.org/images/Team.jpg">
            <a:extLst>
              <a:ext uri="{FF2B5EF4-FFF2-40B4-BE49-F238E27FC236}">
                <a16:creationId xmlns:a16="http://schemas.microsoft.com/office/drawing/2014/main" id="{67F72047-2704-4ACE-87B2-742AEB96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/>
          <a:stretch>
            <a:fillRect/>
          </a:stretch>
        </p:blipFill>
        <p:spPr bwMode="auto">
          <a:xfrm>
            <a:off x="2339796" y="1340582"/>
            <a:ext cx="4523372" cy="344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C32636C5-9EA2-4FFE-82BF-A34025E55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89" y="2664771"/>
            <a:ext cx="1025404" cy="35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 descr="File:Intel-logo.svg">
            <a:extLst>
              <a:ext uri="{FF2B5EF4-FFF2-40B4-BE49-F238E27FC236}">
                <a16:creationId xmlns:a16="http://schemas.microsoft.com/office/drawing/2014/main" id="{46627C8C-E678-49ED-B53B-B62B33320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77" y="838759"/>
            <a:ext cx="727164" cy="53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Southern California Edison">
            <a:extLst>
              <a:ext uri="{FF2B5EF4-FFF2-40B4-BE49-F238E27FC236}">
                <a16:creationId xmlns:a16="http://schemas.microsoft.com/office/drawing/2014/main" id="{0B33D916-0582-48C7-B329-8FAAAF59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36" y="3484492"/>
            <a:ext cx="1019654" cy="4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The Cadillac Fairview Corporation Limited">
            <a:extLst>
              <a:ext uri="{FF2B5EF4-FFF2-40B4-BE49-F238E27FC236}">
                <a16:creationId xmlns:a16="http://schemas.microsoft.com/office/drawing/2014/main" id="{C627CD16-7E98-4ABF-B9CF-ED3905AB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" y="1670977"/>
            <a:ext cx="1415532" cy="38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honeywell_logo">
            <a:extLst>
              <a:ext uri="{FF2B5EF4-FFF2-40B4-BE49-F238E27FC236}">
                <a16:creationId xmlns:a16="http://schemas.microsoft.com/office/drawing/2014/main" id="{A96D644D-32BD-43A7-828A-A1A10381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2" y="2324451"/>
            <a:ext cx="1297493" cy="29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32899B56-C706-46DD-89C3-47C477161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41" y="4195698"/>
            <a:ext cx="1758856" cy="5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3C29F0F-7045-4A9D-9E0B-19664EE6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384" y="3828253"/>
            <a:ext cx="1499112" cy="48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ww.caba.org/images/logos/100207.jpg">
            <a:extLst>
              <a:ext uri="{FF2B5EF4-FFF2-40B4-BE49-F238E27FC236}">
                <a16:creationId xmlns:a16="http://schemas.microsoft.com/office/drawing/2014/main" id="{F6615006-8D2D-443A-A604-70BBA2BC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>
            <a:fillRect/>
          </a:stretch>
        </p:blipFill>
        <p:spPr bwMode="auto">
          <a:xfrm>
            <a:off x="247043" y="4211687"/>
            <a:ext cx="1057077" cy="4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www.caba.org/images/logos/100302.jpg">
            <a:extLst>
              <a:ext uri="{FF2B5EF4-FFF2-40B4-BE49-F238E27FC236}">
                <a16:creationId xmlns:a16="http://schemas.microsoft.com/office/drawing/2014/main" id="{41AB59A8-AA19-44E2-98EB-762F5C68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89" y="1603384"/>
            <a:ext cx="1670526" cy="48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Image result for kimberly clark logo">
            <a:extLst>
              <a:ext uri="{FF2B5EF4-FFF2-40B4-BE49-F238E27FC236}">
                <a16:creationId xmlns:a16="http://schemas.microsoft.com/office/drawing/2014/main" id="{BE21C529-4043-49AF-89C1-6D0AD370C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08" y="1458680"/>
            <a:ext cx="2198089" cy="2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current powered by GE logo">
            <a:extLst>
              <a:ext uri="{FF2B5EF4-FFF2-40B4-BE49-F238E27FC236}">
                <a16:creationId xmlns:a16="http://schemas.microsoft.com/office/drawing/2014/main" id="{E6FBB5F0-1F6B-4672-B868-595547C8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7" y="3527883"/>
            <a:ext cx="1019654" cy="45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siemens logo">
            <a:extLst>
              <a:ext uri="{FF2B5EF4-FFF2-40B4-BE49-F238E27FC236}">
                <a16:creationId xmlns:a16="http://schemas.microsoft.com/office/drawing/2014/main" id="{2E4AAC81-6A05-497D-A069-7755B6D05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23144" r="5857" b="18837"/>
          <a:stretch/>
        </p:blipFill>
        <p:spPr bwMode="auto">
          <a:xfrm>
            <a:off x="7829618" y="1170535"/>
            <a:ext cx="1216878" cy="50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caba.org/images/logos/160149.jpg">
            <a:extLst>
              <a:ext uri="{FF2B5EF4-FFF2-40B4-BE49-F238E27FC236}">
                <a16:creationId xmlns:a16="http://schemas.microsoft.com/office/drawing/2014/main" id="{52D11B43-93C8-4EA4-91A6-818A93EBE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41"/>
          <a:stretch/>
        </p:blipFill>
        <p:spPr bwMode="auto">
          <a:xfrm>
            <a:off x="6275018" y="1147865"/>
            <a:ext cx="1418211" cy="3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caba.org/images/logos/132160.jpg">
            <a:extLst>
              <a:ext uri="{FF2B5EF4-FFF2-40B4-BE49-F238E27FC236}">
                <a16:creationId xmlns:a16="http://schemas.microsoft.com/office/drawing/2014/main" id="{DB259ECB-6C0F-41E6-9F73-14153EBB3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4"/>
          <a:stretch/>
        </p:blipFill>
        <p:spPr bwMode="auto">
          <a:xfrm>
            <a:off x="6378723" y="2349701"/>
            <a:ext cx="1556081" cy="4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www.caba.org/images/logos/161492.jpg">
            <a:extLst>
              <a:ext uri="{FF2B5EF4-FFF2-40B4-BE49-F238E27FC236}">
                <a16:creationId xmlns:a16="http://schemas.microsoft.com/office/drawing/2014/main" id="{E9B00249-9E58-4980-974A-D070A8327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1893" r="20719" b="41312"/>
          <a:stretch/>
        </p:blipFill>
        <p:spPr bwMode="auto">
          <a:xfrm>
            <a:off x="53793" y="2957234"/>
            <a:ext cx="1575916" cy="3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Kele, Inc.">
            <a:extLst>
              <a:ext uri="{FF2B5EF4-FFF2-40B4-BE49-F238E27FC236}">
                <a16:creationId xmlns:a16="http://schemas.microsoft.com/office/drawing/2014/main" id="{97437BF9-940F-4175-B70E-5AF87B114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t="24072" r="16149" b="28847"/>
          <a:stretch/>
        </p:blipFill>
        <p:spPr bwMode="auto">
          <a:xfrm>
            <a:off x="7934804" y="2212489"/>
            <a:ext cx="1148981" cy="4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F4DA68-DD9A-462C-864C-041ED9AA6BF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06" y="4175224"/>
            <a:ext cx="611667" cy="6116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E07009-7A1F-47F6-834F-DB672C911DD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 b="17988"/>
          <a:stretch/>
        </p:blipFill>
        <p:spPr>
          <a:xfrm>
            <a:off x="6440388" y="3732485"/>
            <a:ext cx="955978" cy="566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F4D61A-6AF1-4E8B-B202-ADDFE273879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78577" y="1921437"/>
            <a:ext cx="1581518" cy="349745"/>
          </a:xfrm>
          <a:prstGeom prst="rect">
            <a:avLst/>
          </a:prstGeom>
        </p:spPr>
      </p:pic>
      <p:pic>
        <p:nvPicPr>
          <p:cNvPr id="28" name="Picture Placeholder 5" descr="Board of Directors">
            <a:extLst>
              <a:ext uri="{FF2B5EF4-FFF2-40B4-BE49-F238E27FC236}">
                <a16:creationId xmlns:a16="http://schemas.microsoft.com/office/drawing/2014/main" id="{9D122B27-7A49-456D-BAED-05ED24DBCBA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6237" y="1550983"/>
            <a:ext cx="611542" cy="588318"/>
          </a:xfrm>
          <a:prstGeom prst="rect">
            <a:avLst/>
          </a:prstGeom>
        </p:spPr>
      </p:pic>
      <p:pic>
        <p:nvPicPr>
          <p:cNvPr id="29" name="Picture Placeholder 5" descr="Board of Directors">
            <a:extLst>
              <a:ext uri="{FF2B5EF4-FFF2-40B4-BE49-F238E27FC236}">
                <a16:creationId xmlns:a16="http://schemas.microsoft.com/office/drawing/2014/main" id="{8FB70C00-E52B-40A9-808E-7014A49A2DE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6945" y="4485258"/>
            <a:ext cx="1764798" cy="365131"/>
          </a:xfrm>
          <a:prstGeom prst="rect">
            <a:avLst/>
          </a:prstGeom>
        </p:spPr>
      </p:pic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A76C60AA-74C8-4874-8461-48323B1C8C33}"/>
              </a:ext>
            </a:extLst>
          </p:cNvPr>
          <p:cNvSpPr txBox="1">
            <a:spLocks/>
          </p:cNvSpPr>
          <p:nvPr/>
        </p:nvSpPr>
        <p:spPr>
          <a:xfrm>
            <a:off x="67815" y="4790171"/>
            <a:ext cx="195525" cy="264100"/>
          </a:xfrm>
          <a:prstGeom prst="rect">
            <a:avLst/>
          </a:prstGeom>
        </p:spPr>
        <p:txBody>
          <a:bodyPr vert="horz" lIns="68516" tIns="34259" rIns="68516" bIns="34259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72EA444-5E48-4E00-B06F-080A44B933A0}" type="slidenum">
              <a:rPr lang="en-CA" sz="899">
                <a:solidFill>
                  <a:srgbClr val="E83E1D"/>
                </a:solidFill>
                <a:latin typeface="Montserrat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CA" sz="899" dirty="0">
              <a:solidFill>
                <a:srgbClr val="E83E1D"/>
              </a:solidFill>
              <a:latin typeface="Montserrat"/>
            </a:endParaRPr>
          </a:p>
        </p:txBody>
      </p:sp>
      <p:pic>
        <p:nvPicPr>
          <p:cNvPr id="31" name="Picture Placeholder 5" descr="Presentation2 - PowerPoint">
            <a:extLst>
              <a:ext uri="{FF2B5EF4-FFF2-40B4-BE49-F238E27FC236}">
                <a16:creationId xmlns:a16="http://schemas.microsoft.com/office/drawing/2014/main" id="{7A8DEEC7-B044-48D0-B309-7941EB33BF1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7" r="29428"/>
          <a:stretch/>
        </p:blipFill>
        <p:spPr>
          <a:xfrm>
            <a:off x="8107284" y="2889285"/>
            <a:ext cx="804020" cy="722900"/>
          </a:xfrm>
          <a:prstGeom prst="rect">
            <a:avLst/>
          </a:prstGeom>
        </p:spPr>
      </p:pic>
      <p:pic>
        <p:nvPicPr>
          <p:cNvPr id="32" name="Picture Placeholder 5" descr="Presentation2 - PowerPoint">
            <a:extLst>
              <a:ext uri="{FF2B5EF4-FFF2-40B4-BE49-F238E27FC236}">
                <a16:creationId xmlns:a16="http://schemas.microsoft.com/office/drawing/2014/main" id="{4016573E-8209-4723-9B8A-5B63283A838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2" t="8110" b="21289"/>
          <a:stretch/>
        </p:blipFill>
        <p:spPr>
          <a:xfrm>
            <a:off x="216313" y="866591"/>
            <a:ext cx="1356373" cy="510379"/>
          </a:xfrm>
          <a:prstGeom prst="rect">
            <a:avLst/>
          </a:prstGeom>
        </p:spPr>
      </p:pic>
      <p:pic>
        <p:nvPicPr>
          <p:cNvPr id="33" name="Picture Placeholder 5" descr="Presentation2 - PowerPoint">
            <a:extLst>
              <a:ext uri="{FF2B5EF4-FFF2-40B4-BE49-F238E27FC236}">
                <a16:creationId xmlns:a16="http://schemas.microsoft.com/office/drawing/2014/main" id="{DE7DF3EE-E58E-4688-9974-2DE0C9DA432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2" r="80438" b="24281"/>
          <a:stretch/>
        </p:blipFill>
        <p:spPr>
          <a:xfrm>
            <a:off x="6732463" y="3111765"/>
            <a:ext cx="904694" cy="349574"/>
          </a:xfrm>
          <a:prstGeom prst="rect">
            <a:avLst/>
          </a:prstGeom>
        </p:spPr>
      </p:pic>
      <p:pic>
        <p:nvPicPr>
          <p:cNvPr id="34" name="Picture Placeholder 5" descr="Presentation2 - PowerPoint">
            <a:extLst>
              <a:ext uri="{FF2B5EF4-FFF2-40B4-BE49-F238E27FC236}">
                <a16:creationId xmlns:a16="http://schemas.microsoft.com/office/drawing/2014/main" id="{7C2EC432-EFD5-4891-A2AE-7B802EEC0D4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21300" r="47115" b="21148"/>
          <a:stretch/>
        </p:blipFill>
        <p:spPr>
          <a:xfrm>
            <a:off x="4806948" y="836644"/>
            <a:ext cx="1482196" cy="416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F968E0-59B2-438C-9454-2C3C7E30B6A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14172" y="4090027"/>
            <a:ext cx="2281428" cy="443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472EC9-0859-4E16-94AE-3BE8090F57FF}"/>
              </a:ext>
            </a:extLst>
          </p:cNvPr>
          <p:cNvSpPr/>
          <p:nvPr/>
        </p:nvSpPr>
        <p:spPr>
          <a:xfrm>
            <a:off x="6863168" y="4850389"/>
            <a:ext cx="2048136" cy="28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87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6823670" cy="335860"/>
          </a:xfrm>
        </p:spPr>
        <p:txBody>
          <a:bodyPr/>
          <a:lstStyle/>
          <a:p>
            <a:r>
              <a:rPr lang="de-DE" b="1" dirty="0"/>
              <a:t>CABA (Continential Automated Buildings Association)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tx2"/>
                </a:solidFill>
              </a:rPr>
              <a:t>Vision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2"/>
                </a:solidFill>
              </a:rPr>
              <a:t>CABA advances the connected home and intelligent buildings sectors.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tx2"/>
                </a:solidFill>
              </a:rPr>
              <a:t>Mission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CABA enables organizations and individuals to make informed decisions about the integration of technology, ecosystems and connected lifestyles in homes and buildings.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36640"/>
            <a:ext cx="1724764" cy="1440160"/>
          </a:xfrm>
          <a:prstGeom prst="rect">
            <a:avLst/>
          </a:prstGeom>
        </p:spPr>
      </p:pic>
      <p:pic>
        <p:nvPicPr>
          <p:cNvPr id="26" name="Picture 2" descr="http://cdn6.bigcommerce.com/s-24lnxe/product_images/uploaded_images/cel-fi-connected-home-using-mobile-signal-booster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57228"/>
            <a:ext cx="115212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://i.istockimg.com/file_thumbview_approve/34525834/3/stock-photo-34525834-modern-business-office-building-isolated-on-whit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724672"/>
            <a:ext cx="106041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1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6335502" cy="335860"/>
          </a:xfrm>
        </p:spPr>
        <p:txBody>
          <a:bodyPr/>
          <a:lstStyle/>
          <a:p>
            <a:r>
              <a:rPr lang="en-CA" altLang="en-US" sz="1800" b="1" dirty="0">
                <a:latin typeface="Arial" charset="0"/>
              </a:rPr>
              <a:t>CABA extends globally with 370+ members worldwide</a:t>
            </a: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10B132-5C9D-459D-9E15-A6C84383D2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732338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37001" y="1472679"/>
            <a:ext cx="10390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AUSTRALIA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547033" y="1520179"/>
            <a:ext cx="10390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C00000"/>
                </a:solidFill>
                <a:latin typeface="+mn-lt"/>
              </a:rPr>
              <a:t>BARBADOS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77691" y="1888177"/>
            <a:ext cx="877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BELGIUM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283352" y="1934263"/>
            <a:ext cx="723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BRAZIL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314645" y="2331560"/>
            <a:ext cx="824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CANADA</a:t>
            </a: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1138909" y="2764384"/>
            <a:ext cx="6623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CHINA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1596" y="2845171"/>
            <a:ext cx="987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COLUMBIA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1644989" y="2433509"/>
            <a:ext cx="8577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CROATIA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462219" y="3230862"/>
            <a:ext cx="926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ENGLAND</a:t>
            </a: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96477" y="3620957"/>
            <a:ext cx="85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ESTONIA</a:t>
            </a: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1818726" y="3261445"/>
            <a:ext cx="841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FINLAND</a:t>
            </a: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1138909" y="3620957"/>
            <a:ext cx="81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FRANCE</a:t>
            </a: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794275" y="4010471"/>
            <a:ext cx="962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GERMANY</a:t>
            </a: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1824025" y="4263128"/>
            <a:ext cx="5950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INDIA</a:t>
            </a: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260561" y="4302859"/>
            <a:ext cx="5898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ITALY</a:t>
            </a:r>
          </a:p>
        </p:txBody>
      </p:sp>
      <p:pic>
        <p:nvPicPr>
          <p:cNvPr id="51" name="Picture 6" descr="http://www.nku.edu/~worldlang/index_files/glo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77" y="1426511"/>
            <a:ext cx="3117975" cy="31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6171947" y="1368614"/>
            <a:ext cx="668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JAPAN</a:t>
            </a:r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7946266" y="1288011"/>
            <a:ext cx="7232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KOREA</a:t>
            </a:r>
          </a:p>
        </p:txBody>
      </p: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6171947" y="1824057"/>
            <a:ext cx="7922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MEXICO</a:t>
            </a: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6964152" y="1507114"/>
            <a:ext cx="82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PANAMA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7987432" y="1876387"/>
            <a:ext cx="81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POLAND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6314840" y="2331561"/>
            <a:ext cx="756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RUSSIA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6802033" y="2718862"/>
            <a:ext cx="10999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SINGAPORE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7352023" y="2294686"/>
            <a:ext cx="13051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SOUTH</a:t>
            </a:r>
            <a:r>
              <a:rPr lang="en-CA" altLang="en-US" sz="1200" dirty="0">
                <a:latin typeface="+mn-lt"/>
              </a:rPr>
              <a:t> </a:t>
            </a: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KOREA</a:t>
            </a: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8138776" y="2953863"/>
            <a:ext cx="7670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TAIWAN</a:t>
            </a:r>
          </a:p>
        </p:txBody>
      </p:sp>
      <p:sp>
        <p:nvSpPr>
          <p:cNvPr id="62" name="Rectangle 28"/>
          <p:cNvSpPr>
            <a:spLocks noChangeArrowheads="1"/>
          </p:cNvSpPr>
          <p:nvPr/>
        </p:nvSpPr>
        <p:spPr bwMode="auto">
          <a:xfrm>
            <a:off x="5940152" y="3159292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THE</a:t>
            </a:r>
            <a:r>
              <a:rPr lang="en-CA" altLang="en-US" sz="1200" dirty="0"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NETHERLANDS</a:t>
            </a:r>
          </a:p>
        </p:txBody>
      </p:sp>
      <p:sp>
        <p:nvSpPr>
          <p:cNvPr id="63" name="Rectangle 29"/>
          <p:cNvSpPr>
            <a:spLocks noChangeArrowheads="1"/>
          </p:cNvSpPr>
          <p:nvPr/>
        </p:nvSpPr>
        <p:spPr bwMode="auto">
          <a:xfrm>
            <a:off x="7125451" y="3487225"/>
            <a:ext cx="1812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UNITED</a:t>
            </a:r>
            <a:r>
              <a:rPr lang="en-CA" altLang="en-US" sz="1200" dirty="0"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ARAB</a:t>
            </a:r>
            <a:r>
              <a:rPr lang="en-CA" altLang="en-US" sz="1200" dirty="0">
                <a:latin typeface="+mn-lt"/>
              </a:rPr>
              <a:t> </a:t>
            </a: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EMIRATES</a:t>
            </a:r>
          </a:p>
        </p:txBody>
      </p:sp>
      <p:sp>
        <p:nvSpPr>
          <p:cNvPr id="64" name="Rectangle 27647"/>
          <p:cNvSpPr>
            <a:spLocks noChangeArrowheads="1"/>
          </p:cNvSpPr>
          <p:nvPr/>
        </p:nvSpPr>
        <p:spPr bwMode="auto">
          <a:xfrm>
            <a:off x="6590299" y="4018823"/>
            <a:ext cx="500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USA</a:t>
            </a:r>
          </a:p>
        </p:txBody>
      </p:sp>
      <p:sp>
        <p:nvSpPr>
          <p:cNvPr id="65" name="Rectangle 27648"/>
          <p:cNvSpPr>
            <a:spLocks noChangeArrowheads="1"/>
          </p:cNvSpPr>
          <p:nvPr/>
        </p:nvSpPr>
        <p:spPr bwMode="auto">
          <a:xfrm>
            <a:off x="7680012" y="4164360"/>
            <a:ext cx="109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solidFill>
                  <a:srgbClr val="FF0000"/>
                </a:solidFill>
                <a:latin typeface="+mn-lt"/>
              </a:rPr>
              <a:t>VENEZUELA</a:t>
            </a:r>
          </a:p>
        </p:txBody>
      </p:sp>
    </p:spTree>
    <p:extLst>
      <p:ext uri="{BB962C8B-B14F-4D97-AF65-F5344CB8AC3E}">
        <p14:creationId xmlns:p14="http://schemas.microsoft.com/office/powerpoint/2010/main" val="207605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039694" cy="335860"/>
          </a:xfrm>
        </p:spPr>
        <p:txBody>
          <a:bodyPr/>
          <a:lstStyle/>
          <a:p>
            <a:r>
              <a:rPr lang="en-US" sz="2000" b="1" dirty="0"/>
              <a:t>About this Research “</a:t>
            </a:r>
            <a:r>
              <a:rPr lang="en-US" altLang="de-DE" sz="2000" b="1" dirty="0"/>
              <a:t>Zero Net Energy Building Controls</a:t>
            </a:r>
            <a:r>
              <a:rPr lang="en-US" sz="2000" b="1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altLang="en-US" sz="1800" dirty="0">
                <a:latin typeface="Arial" charset="0"/>
                <a:cs typeface="Arial" charset="0"/>
              </a:rPr>
              <a:t>CABA commissioned New Buildings Institute (NBI) to conduct this research with a collaborative framework that engaged funders from a cross-section of building technology solution providers.</a:t>
            </a:r>
          </a:p>
          <a:p>
            <a:pPr marL="0" indent="0"/>
            <a:endParaRPr lang="en-US" altLang="en-US" sz="1800" dirty="0">
              <a:latin typeface="Arial" charset="0"/>
              <a:cs typeface="Arial" charset="0"/>
            </a:endParaRPr>
          </a:p>
          <a:p>
            <a:pPr marL="0" indent="0"/>
            <a:r>
              <a:rPr lang="en-US" altLang="en-US" sz="1800" dirty="0">
                <a:latin typeface="Arial" charset="0"/>
                <a:cs typeface="Arial" charset="0"/>
              </a:rPr>
              <a:t>Research Objective: Characterize Controls Technology &amp; Strategies in Zero Net Energy (ZNE) Buildings. </a:t>
            </a:r>
          </a:p>
          <a:p>
            <a:pPr marL="0" indent="0">
              <a:buNone/>
            </a:pPr>
            <a:endParaRPr lang="en-US" altLang="en-US" sz="1800" dirty="0">
              <a:latin typeface="Arial" charset="0"/>
              <a:cs typeface="Arial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 b="7825"/>
          <a:stretch/>
        </p:blipFill>
        <p:spPr bwMode="auto">
          <a:xfrm>
            <a:off x="2923818" y="3796680"/>
            <a:ext cx="3016334" cy="929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8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47" y="153939"/>
            <a:ext cx="5154930" cy="335860"/>
          </a:xfrm>
        </p:spPr>
        <p:txBody>
          <a:bodyPr/>
          <a:lstStyle/>
          <a:p>
            <a:r>
              <a:rPr lang="en-US" sz="2400" b="1" dirty="0"/>
              <a:t>Funders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76547-9DAE-4543-8501-5FCE9A6CB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42" y="963643"/>
            <a:ext cx="5526334" cy="3662172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For a complimentary copy of the CABA Zero Net Energy Report, please visit: 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accent1">
                    <a:lumMod val="75000"/>
                  </a:schemeClr>
                </a:solidFill>
              </a:rPr>
              <a:t>http://www.caba.org/CABA/Research/Zero-Net-Energy-Buildings.aspx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grpSp>
        <p:nvGrpSpPr>
          <p:cNvPr id="57" name="Group 56"/>
          <p:cNvGrpSpPr/>
          <p:nvPr/>
        </p:nvGrpSpPr>
        <p:grpSpPr>
          <a:xfrm>
            <a:off x="274143" y="1619678"/>
            <a:ext cx="8303623" cy="2864130"/>
            <a:chOff x="955501" y="762000"/>
            <a:chExt cx="6651126" cy="2041781"/>
          </a:xfrm>
        </p:grpSpPr>
        <p:pic>
          <p:nvPicPr>
            <p:cNvPr id="58" name="Picture 1638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20"/>
            <a:stretch>
              <a:fillRect/>
            </a:stretch>
          </p:blipFill>
          <p:spPr bwMode="auto">
            <a:xfrm>
              <a:off x="2733955" y="1458590"/>
              <a:ext cx="1108457" cy="316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517" y="1448581"/>
              <a:ext cx="1066283" cy="336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438190"/>
              <a:ext cx="1199125" cy="357503"/>
            </a:xfrm>
            <a:prstGeom prst="rect">
              <a:avLst/>
            </a:prstGeom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E6E3DC"/>
                </a:clrFrom>
                <a:clrTo>
                  <a:srgbClr val="E6E3D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411" y="894853"/>
              <a:ext cx="1490646" cy="38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638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53"/>
            <a:stretch>
              <a:fillRect/>
            </a:stretch>
          </p:blipFill>
          <p:spPr bwMode="auto">
            <a:xfrm>
              <a:off x="6248400" y="895527"/>
              <a:ext cx="1358227" cy="384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</a:extLst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01" y="854556"/>
              <a:ext cx="1167802" cy="46640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165" y="762000"/>
              <a:ext cx="961431" cy="65152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424796"/>
              <a:ext cx="1273246" cy="329848"/>
            </a:xfrm>
            <a:prstGeom prst="rect">
              <a:avLst/>
            </a:prstGeom>
          </p:spPr>
        </p:pic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719" y="1942023"/>
              <a:ext cx="1001081" cy="28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1638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918099"/>
              <a:ext cx="967956" cy="33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16390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3" b="7275"/>
            <a:stretch/>
          </p:blipFill>
          <p:spPr bwMode="auto">
            <a:xfrm>
              <a:off x="4494338" y="1918099"/>
              <a:ext cx="1563375" cy="33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81"/>
            <a:stretch/>
          </p:blipFill>
          <p:spPr bwMode="auto">
            <a:xfrm>
              <a:off x="2443563" y="1906561"/>
              <a:ext cx="1565768" cy="35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 descr="Z:\Images - Logos\1 -MEMBERS\Siemens Industry Inc\Logo_Siemens11093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340" y="2475355"/>
              <a:ext cx="1417320" cy="22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3" descr="Z:\Images - Logos\1 -MEMBERS\Somfy Yellow Logo-Hi Re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154" y="2423583"/>
              <a:ext cx="1277107" cy="33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Z:\Images - Logos\1 -NON MEMBERS\Union Gas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6" t="16154" r="12176" b="13846"/>
            <a:stretch/>
          </p:blipFill>
          <p:spPr bwMode="auto">
            <a:xfrm>
              <a:off x="6174754" y="2375660"/>
              <a:ext cx="1369046" cy="42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5" descr="Z:\Images - Logos\1 -MEMBERS\Copper Development Assoc Inc\copper development assoc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704" y="923746"/>
              <a:ext cx="1292587" cy="32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" descr="Z:\Images - Logos\1 -MEMBERS\Honeywell International\honeywell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642" y="1463529"/>
              <a:ext cx="1546644" cy="306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27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3413"/>
            <a:ext cx="6607646" cy="335860"/>
          </a:xfrm>
        </p:spPr>
        <p:txBody>
          <a:bodyPr/>
          <a:lstStyle/>
          <a:p>
            <a:r>
              <a:rPr lang="en-US" sz="2400" b="1" dirty="0"/>
              <a:t>Background – Getting to Zero Net Energy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629842" y="925401"/>
            <a:ext cx="7614566" cy="370041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A Zero Net Energy (ZNE) building generates as much energy as it consumes annually.  Also known as Net Zero Energy.</a:t>
            </a:r>
          </a:p>
          <a:p>
            <a:pPr marL="0" indent="0">
              <a:buNone/>
            </a:pPr>
            <a:r>
              <a:rPr lang="en-US" sz="1400" b="1" dirty="0"/>
              <a:t>Zero</a:t>
            </a:r>
            <a:r>
              <a:rPr lang="en-US" sz="1400" dirty="0"/>
              <a:t> = ‘nothing’</a:t>
            </a:r>
          </a:p>
          <a:p>
            <a:pPr marL="0" indent="0">
              <a:buNone/>
            </a:pPr>
            <a:r>
              <a:rPr lang="en-US" sz="1400" b="1" dirty="0"/>
              <a:t>Net</a:t>
            </a:r>
            <a:r>
              <a:rPr lang="en-US" sz="1400" dirty="0"/>
              <a:t> = On-site Energy Production (renewable) minus Energy Use, over 1 year</a:t>
            </a:r>
          </a:p>
          <a:p>
            <a:pPr marL="0" indent="0">
              <a:buNone/>
            </a:pPr>
            <a:r>
              <a:rPr lang="en-US" sz="1400" b="1" dirty="0"/>
              <a:t>Energy</a:t>
            </a:r>
            <a:r>
              <a:rPr lang="en-US" sz="1400" dirty="0"/>
              <a:t> = All energy (electric, gas, steam, liquid fuel etc.) consumed on 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9"/>
          <a:stretch/>
        </p:blipFill>
        <p:spPr bwMode="auto">
          <a:xfrm>
            <a:off x="2556312" y="2716560"/>
            <a:ext cx="3761626" cy="178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42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58" y="179765"/>
            <a:ext cx="5154930" cy="335860"/>
          </a:xfrm>
        </p:spPr>
        <p:txBody>
          <a:bodyPr/>
          <a:lstStyle/>
          <a:p>
            <a:r>
              <a:rPr lang="en-US" sz="2800" b="1" dirty="0"/>
              <a:t>Sample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AD025-56C7-4E1D-B8F0-8D145D8E3E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2051" r="1726" b="2354"/>
          <a:stretch/>
        </p:blipFill>
        <p:spPr bwMode="auto">
          <a:xfrm>
            <a:off x="107504" y="1492424"/>
            <a:ext cx="5616624" cy="330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DP-preso-GRB-v4.00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67"/>
          <a:stretch>
            <a:fillRect/>
          </a:stretch>
        </p:blipFill>
        <p:spPr>
          <a:xfrm>
            <a:off x="5868144" y="839537"/>
            <a:ext cx="3073185" cy="39578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7147CF-FFE0-461E-92AF-ECA408E7CF85}"/>
              </a:ext>
            </a:extLst>
          </p:cNvPr>
          <p:cNvSpPr/>
          <p:nvPr/>
        </p:nvSpPr>
        <p:spPr>
          <a:xfrm>
            <a:off x="6876256" y="4797393"/>
            <a:ext cx="1728192" cy="34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72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Location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80221-B621-4282-9799-CACBE7F760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87A358-2A73-4D51-9953-2E082702F541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4876800"/>
            <a:ext cx="1274763" cy="1936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altLang="de-DE"/>
              <a:t>14.-18.03.2016</a:t>
            </a:r>
            <a:endParaRPr lang="de-DE" alt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8" y="1420415"/>
            <a:ext cx="4680520" cy="33839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3778" y="2001704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NBI’s North America database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Mainly 10,000 – 100,000+ </a:t>
            </a:r>
            <a:r>
              <a:rPr lang="en-US" sz="2000" b="1" dirty="0" err="1">
                <a:solidFill>
                  <a:schemeClr val="tx1"/>
                </a:solidFill>
              </a:rPr>
              <a:t>sqft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Mainly Offices &amp; Higher Ed</a:t>
            </a:r>
          </a:p>
          <a:p>
            <a:pPr lvl="1" algn="l"/>
            <a:r>
              <a:rPr lang="en-US" sz="2000" dirty="0">
                <a:solidFill>
                  <a:schemeClr val="tx1"/>
                </a:solidFill>
              </a:rPr>
              <a:t>(Also: Courthouse, Lab, Library...)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Climate: CA has most ZNE buildings</a:t>
            </a:r>
          </a:p>
          <a:p>
            <a:pPr lvl="1" algn="l"/>
            <a:r>
              <a:rPr lang="en-US" sz="2000" dirty="0">
                <a:solidFill>
                  <a:schemeClr val="tx1"/>
                </a:solidFill>
              </a:rPr>
              <a:t>(Also: Canada, PNW, NE, CO)</a:t>
            </a:r>
          </a:p>
        </p:txBody>
      </p:sp>
    </p:spTree>
    <p:extLst>
      <p:ext uri="{BB962C8B-B14F-4D97-AF65-F5344CB8AC3E}">
        <p14:creationId xmlns:p14="http://schemas.microsoft.com/office/powerpoint/2010/main" val="502217061"/>
      </p:ext>
    </p:extLst>
  </p:cSld>
  <p:clrMapOvr>
    <a:masterClrMapping/>
  </p:clrMapOvr>
</p:sld>
</file>

<file path=ppt/theme/theme1.xml><?xml version="1.0" encoding="utf-8"?>
<a:theme xmlns:a="http://schemas.openxmlformats.org/drawingml/2006/main" name="CABA Presentation 1">
  <a:themeElements>
    <a:clrScheme name="CABA Presentation">
      <a:dk1>
        <a:srgbClr val="E83E1D"/>
      </a:dk1>
      <a:lt1>
        <a:srgbClr val="FFFFFF"/>
      </a:lt1>
      <a:dk2>
        <a:srgbClr val="464646"/>
      </a:dk2>
      <a:lt2>
        <a:srgbClr val="D7D7D7"/>
      </a:lt2>
      <a:accent1>
        <a:srgbClr val="009DF7"/>
      </a:accent1>
      <a:accent2>
        <a:srgbClr val="7A7A7A"/>
      </a:accent2>
      <a:accent3>
        <a:srgbClr val="F49200"/>
      </a:accent3>
      <a:accent4>
        <a:srgbClr val="2BAC3A"/>
      </a:accent4>
      <a:accent5>
        <a:srgbClr val="FFED00"/>
      </a:accent5>
      <a:accent6>
        <a:srgbClr val="912583"/>
      </a:accent6>
      <a:hlink>
        <a:srgbClr val="009DF7"/>
      </a:hlink>
      <a:folHlink>
        <a:srgbClr val="7A7A7A"/>
      </a:folHlink>
    </a:clrScheme>
    <a:fontScheme name="Scenariio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A Presentation 2018.potx" id="{98D26EC6-AE9B-494F-A44F-E252D094523E}" vid="{D435817C-20ED-454E-8F26-51F322C3469C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AAF986C9A944C85DCFAC721020C48" ma:contentTypeVersion="7" ma:contentTypeDescription="Create a new document." ma:contentTypeScope="" ma:versionID="2b04b00810c72d6af5c82e755ba0199a">
  <xsd:schema xmlns:xsd="http://www.w3.org/2001/XMLSchema" xmlns:xs="http://www.w3.org/2001/XMLSchema" xmlns:p="http://schemas.microsoft.com/office/2006/metadata/properties" xmlns:ns3="90d6c400-1127-4d65-8cac-13b9796e96a3" targetNamespace="http://schemas.microsoft.com/office/2006/metadata/properties" ma:root="true" ma:fieldsID="28144e4bfde4116b3eb010437f3a5f33" ns3:_="">
    <xsd:import namespace="90d6c400-1127-4d65-8cac-13b9796e96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6c400-1127-4d65-8cac-13b9796e96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47F152-19E2-4EF6-B54A-93A9AC7F4941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90d6c400-1127-4d65-8cac-13b9796e96a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B93D69-821D-49FE-BA15-BB5CD66ED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6c400-1127-4d65-8cac-13b9796e9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702105-8EEB-4BA2-A890-585E69DC41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160224_BI_L+B_Master</Template>
  <TotalTime>1532</TotalTime>
  <Words>807</Words>
  <Application>Microsoft Office PowerPoint</Application>
  <PresentationFormat>Custom</PresentationFormat>
  <Paragraphs>147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</vt:lpstr>
      <vt:lpstr>Montserrat Light</vt:lpstr>
      <vt:lpstr>CABA Presentation 1</vt:lpstr>
      <vt:lpstr>Acrobat Document</vt:lpstr>
      <vt:lpstr>11th International Conference of the International Federation of  High-Rise Structures  </vt:lpstr>
      <vt:lpstr>PowerPoint Presentation</vt:lpstr>
      <vt:lpstr>CABA (Continential Automated Buildings Association)</vt:lpstr>
      <vt:lpstr>CABA extends globally with 370+ members worldwide</vt:lpstr>
      <vt:lpstr>About this Research “Zero Net Energy Building Controls”</vt:lpstr>
      <vt:lpstr>Funders </vt:lpstr>
      <vt:lpstr>Background – Getting to Zero Net Energy Buildings</vt:lpstr>
      <vt:lpstr>Sample Group</vt:lpstr>
      <vt:lpstr>Sample Location </vt:lpstr>
      <vt:lpstr>Research Review - Overview</vt:lpstr>
      <vt:lpstr>Control Systems Integration</vt:lpstr>
      <vt:lpstr>Types of Controls: Plug Loads</vt:lpstr>
      <vt:lpstr>Types of Controls: Shading &amp; Daylighting</vt:lpstr>
      <vt:lpstr>Controls Design Selection Process: Selection Criteria</vt:lpstr>
      <vt:lpstr>Zero-Net Energy</vt:lpstr>
      <vt:lpstr>Five Recommendations</vt:lpstr>
      <vt:lpstr>Contact Info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Steff Adams</dc:creator>
  <cp:lastModifiedBy>Conrad McCallum</cp:lastModifiedBy>
  <cp:revision>38</cp:revision>
  <cp:lastPrinted>2019-08-23T22:03:25Z</cp:lastPrinted>
  <dcterms:created xsi:type="dcterms:W3CDTF">2016-02-24T09:14:45Z</dcterms:created>
  <dcterms:modified xsi:type="dcterms:W3CDTF">2020-05-03T02:01:02Z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0x0101008E1AAF986C9A944C85DCFAC721020C48</vt:lpwstr>
  </property>
</Properties>
</file>