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85" r:id="rId2"/>
    <p:sldId id="315" r:id="rId3"/>
    <p:sldId id="530" r:id="rId4"/>
    <p:sldId id="288" r:id="rId5"/>
    <p:sldId id="289" r:id="rId6"/>
    <p:sldId id="287" r:id="rId7"/>
    <p:sldId id="291" r:id="rId8"/>
    <p:sldId id="531" r:id="rId9"/>
    <p:sldId id="532" r:id="rId1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4652"/>
  </p:normalViewPr>
  <p:slideViewPr>
    <p:cSldViewPr snapToGrid="0" snapToObjects="1">
      <p:cViewPr varScale="1">
        <p:scale>
          <a:sx n="108" d="100"/>
          <a:sy n="108" d="100"/>
        </p:scale>
        <p:origin x="966"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0" d="100"/>
          <a:sy n="80" d="100"/>
        </p:scale>
        <p:origin x="1476"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CE36F0-D4BA-4ABB-A57C-6B409B0629B4}"/>
              </a:ext>
            </a:extLst>
          </p:cNvPr>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88DD851F-4D78-4DD8-A6CC-A8D33D8D0B85}"/>
              </a:ext>
            </a:extLst>
          </p:cNvPr>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901795BC-B395-441C-96B5-163DBD3A089B}" type="datetimeFigureOut">
              <a:rPr lang="en-CA" smtClean="0"/>
              <a:t>2020-05-04</a:t>
            </a:fld>
            <a:endParaRPr lang="en-CA"/>
          </a:p>
        </p:txBody>
      </p:sp>
      <p:sp>
        <p:nvSpPr>
          <p:cNvPr id="4" name="Footer Placeholder 3">
            <a:extLst>
              <a:ext uri="{FF2B5EF4-FFF2-40B4-BE49-F238E27FC236}">
                <a16:creationId xmlns:a16="http://schemas.microsoft.com/office/drawing/2014/main" id="{702C42A7-72B8-4BEB-A735-D4D3075348B3}"/>
              </a:ext>
            </a:extLst>
          </p:cNvPr>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63DC21F9-BCC9-4491-AB1F-415C9EE119AF}"/>
              </a:ext>
            </a:extLst>
          </p:cNvPr>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88DD2EB7-536E-4F81-8043-436E04B37D5A}" type="slidenum">
              <a:rPr lang="en-CA" smtClean="0"/>
              <a:t>‹#›</a:t>
            </a:fld>
            <a:endParaRPr lang="en-CA"/>
          </a:p>
        </p:txBody>
      </p:sp>
    </p:spTree>
    <p:extLst>
      <p:ext uri="{BB962C8B-B14F-4D97-AF65-F5344CB8AC3E}">
        <p14:creationId xmlns:p14="http://schemas.microsoft.com/office/powerpoint/2010/main" val="1963643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B0EE26C1-666F-5642-A834-7BE4941911C3}" type="datetimeFigureOut">
              <a:rPr lang="en-US" smtClean="0"/>
              <a:t>5/4/2020</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88E72FBF-8EBA-4A41-A5A3-EEB2521CD96C}" type="slidenum">
              <a:rPr lang="en-US" smtClean="0"/>
              <a:t>‹#›</a:t>
            </a:fld>
            <a:endParaRPr lang="en-US"/>
          </a:p>
        </p:txBody>
      </p:sp>
    </p:spTree>
    <p:extLst>
      <p:ext uri="{BB962C8B-B14F-4D97-AF65-F5344CB8AC3E}">
        <p14:creationId xmlns:p14="http://schemas.microsoft.com/office/powerpoint/2010/main" val="26769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lgn="l">
              <a:buFontTx/>
              <a:buChar char="-"/>
            </a:pPr>
            <a:r>
              <a:rPr lang="en-CA" sz="1200" dirty="0"/>
              <a:t>Our </a:t>
            </a:r>
            <a:r>
              <a:rPr lang="en-CA" sz="1200" dirty="0" err="1"/>
              <a:t>BoD</a:t>
            </a:r>
            <a:r>
              <a:rPr lang="en-CA" sz="1200" dirty="0"/>
              <a:t> feel this could be the </a:t>
            </a:r>
            <a:r>
              <a:rPr lang="en-CA" sz="1200" b="1" dirty="0"/>
              <a:t>most significant piece </a:t>
            </a:r>
            <a:r>
              <a:rPr lang="en-CA" sz="1200" dirty="0"/>
              <a:t>of research we can create </a:t>
            </a:r>
          </a:p>
          <a:p>
            <a:pPr marL="171450" indent="-171450" algn="l">
              <a:buFontTx/>
              <a:buChar char="-"/>
            </a:pPr>
            <a:r>
              <a:rPr lang="en-CA" sz="1200" b="1" dirty="0"/>
              <a:t>Different types of organizations </a:t>
            </a:r>
          </a:p>
          <a:p>
            <a:pPr marL="171450" indent="-171450" algn="l">
              <a:buFontTx/>
              <a:buChar char="-"/>
            </a:pPr>
            <a:r>
              <a:rPr lang="en-CA" sz="1200" dirty="0"/>
              <a:t>focusing on </a:t>
            </a:r>
            <a:r>
              <a:rPr lang="en-CA" sz="1200" b="1" dirty="0"/>
              <a:t>real ROI </a:t>
            </a:r>
          </a:p>
          <a:p>
            <a:pPr marL="171450" indent="-171450" algn="l">
              <a:buFontTx/>
              <a:buChar char="-"/>
            </a:pPr>
            <a:r>
              <a:rPr lang="en-CA" sz="1200" b="1" dirty="0"/>
              <a:t>True value </a:t>
            </a:r>
            <a:r>
              <a:rPr lang="en-CA" sz="1200" dirty="0"/>
              <a:t>of the building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2 spots left: share knowledge </a:t>
            </a:r>
            <a:r>
              <a:rPr lang="en-CA" dirty="0"/>
              <a:t>and </a:t>
            </a:r>
            <a:r>
              <a:rPr lang="en-CA" b="1" dirty="0"/>
              <a:t>network</a:t>
            </a:r>
            <a:r>
              <a:rPr lang="en-CA" dirty="0"/>
              <a:t> with key companies and individuals in this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t>
            </a:r>
          </a:p>
          <a:p>
            <a:endParaRPr lang="en-CA" b="1" dirty="0"/>
          </a:p>
        </p:txBody>
      </p:sp>
      <p:sp>
        <p:nvSpPr>
          <p:cNvPr id="4" name="Slide Number Placeholder 3"/>
          <p:cNvSpPr>
            <a:spLocks noGrp="1"/>
          </p:cNvSpPr>
          <p:nvPr>
            <p:ph type="sldNum" sz="quarter" idx="10"/>
          </p:nvPr>
        </p:nvSpPr>
        <p:spPr/>
        <p:txBody>
          <a:bodyPr/>
          <a:lstStyle/>
          <a:p>
            <a:fld id="{FD05A919-F8AD-A64A-BEA2-B66A6D0F2D45}" type="slidenum">
              <a:rPr lang="en-US" smtClean="0"/>
              <a:t>3</a:t>
            </a:fld>
            <a:endParaRPr lang="en-US"/>
          </a:p>
        </p:txBody>
      </p:sp>
    </p:spTree>
    <p:extLst>
      <p:ext uri="{BB962C8B-B14F-4D97-AF65-F5344CB8AC3E}">
        <p14:creationId xmlns:p14="http://schemas.microsoft.com/office/powerpoint/2010/main" val="240711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88E4-DA29-2347-8478-E12FF58FAA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DC6B3D-BFA1-2542-82DD-1488579A29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A25F24-1FD8-2640-B5B5-715D29A85BFB}"/>
              </a:ext>
            </a:extLst>
          </p:cNvPr>
          <p:cNvSpPr>
            <a:spLocks noGrp="1"/>
          </p:cNvSpPr>
          <p:nvPr>
            <p:ph type="dt" sz="half" idx="10"/>
          </p:nvPr>
        </p:nvSpPr>
        <p:spPr/>
        <p:txBody>
          <a:bodyPr/>
          <a:lstStyle/>
          <a:p>
            <a:fld id="{FA50CA45-79D7-C24A-8F6D-880D5F2F4A3E}" type="datetime1">
              <a:rPr lang="en-US" smtClean="0"/>
              <a:t>5/4/2020</a:t>
            </a:fld>
            <a:endParaRPr lang="en-US"/>
          </a:p>
        </p:txBody>
      </p:sp>
      <p:sp>
        <p:nvSpPr>
          <p:cNvPr id="5" name="Footer Placeholder 4">
            <a:extLst>
              <a:ext uri="{FF2B5EF4-FFF2-40B4-BE49-F238E27FC236}">
                <a16:creationId xmlns:a16="http://schemas.microsoft.com/office/drawing/2014/main" id="{C4F57E05-9117-CF41-B035-F3022A5B9835}"/>
              </a:ext>
            </a:extLst>
          </p:cNvPr>
          <p:cNvSpPr>
            <a:spLocks noGrp="1"/>
          </p:cNvSpPr>
          <p:nvPr>
            <p:ph type="ftr" sz="quarter" idx="11"/>
          </p:nvPr>
        </p:nvSpPr>
        <p:spPr/>
        <p:txBody>
          <a:bodyPr/>
          <a:lstStyle/>
          <a:p>
            <a:r>
              <a:rPr lang="en-US"/>
              <a:t>© 2019 CMG Consulting LLC</a:t>
            </a:r>
          </a:p>
        </p:txBody>
      </p:sp>
      <p:sp>
        <p:nvSpPr>
          <p:cNvPr id="6" name="Slide Number Placeholder 5">
            <a:extLst>
              <a:ext uri="{FF2B5EF4-FFF2-40B4-BE49-F238E27FC236}">
                <a16:creationId xmlns:a16="http://schemas.microsoft.com/office/drawing/2014/main" id="{3D35E1C8-7FC4-3E4C-90E7-FEBF624A1A00}"/>
              </a:ext>
            </a:extLst>
          </p:cNvPr>
          <p:cNvSpPr>
            <a:spLocks noGrp="1"/>
          </p:cNvSpPr>
          <p:nvPr>
            <p:ph type="sldNum" sz="quarter" idx="12"/>
          </p:nvPr>
        </p:nvSpPr>
        <p:spPr/>
        <p:txBody>
          <a:bodyPr/>
          <a:lstStyle/>
          <a:p>
            <a:fld id="{0F26346F-3367-4E49-8F96-EA1A81C8195F}" type="slidenum">
              <a:rPr lang="en-US" smtClean="0"/>
              <a:t>‹#›</a:t>
            </a:fld>
            <a:endParaRPr lang="en-US"/>
          </a:p>
        </p:txBody>
      </p:sp>
    </p:spTree>
    <p:extLst>
      <p:ext uri="{BB962C8B-B14F-4D97-AF65-F5344CB8AC3E}">
        <p14:creationId xmlns:p14="http://schemas.microsoft.com/office/powerpoint/2010/main" val="165044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60899-941F-7542-BF62-FDD4154CE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0AEDDB-5B33-AF49-865C-C2F8D2A030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17F93-9699-4245-911E-5E11148C1E8B}"/>
              </a:ext>
            </a:extLst>
          </p:cNvPr>
          <p:cNvSpPr>
            <a:spLocks noGrp="1"/>
          </p:cNvSpPr>
          <p:nvPr>
            <p:ph type="dt" sz="half" idx="10"/>
          </p:nvPr>
        </p:nvSpPr>
        <p:spPr/>
        <p:txBody>
          <a:bodyPr/>
          <a:lstStyle/>
          <a:p>
            <a:fld id="{6D3E5A79-461E-7945-9294-00DA29813A52}" type="datetime1">
              <a:rPr lang="en-US" smtClean="0"/>
              <a:t>5/4/2020</a:t>
            </a:fld>
            <a:endParaRPr lang="en-US"/>
          </a:p>
        </p:txBody>
      </p:sp>
      <p:sp>
        <p:nvSpPr>
          <p:cNvPr id="5" name="Footer Placeholder 4">
            <a:extLst>
              <a:ext uri="{FF2B5EF4-FFF2-40B4-BE49-F238E27FC236}">
                <a16:creationId xmlns:a16="http://schemas.microsoft.com/office/drawing/2014/main" id="{9CA251C1-FCD6-E441-B7AB-EAC7BC59C8D7}"/>
              </a:ext>
            </a:extLst>
          </p:cNvPr>
          <p:cNvSpPr>
            <a:spLocks noGrp="1"/>
          </p:cNvSpPr>
          <p:nvPr>
            <p:ph type="ftr" sz="quarter" idx="11"/>
          </p:nvPr>
        </p:nvSpPr>
        <p:spPr/>
        <p:txBody>
          <a:bodyPr/>
          <a:lstStyle/>
          <a:p>
            <a:r>
              <a:rPr lang="en-US"/>
              <a:t>© 2019 CMG Consulting LLC</a:t>
            </a:r>
          </a:p>
        </p:txBody>
      </p:sp>
      <p:sp>
        <p:nvSpPr>
          <p:cNvPr id="6" name="Slide Number Placeholder 5">
            <a:extLst>
              <a:ext uri="{FF2B5EF4-FFF2-40B4-BE49-F238E27FC236}">
                <a16:creationId xmlns:a16="http://schemas.microsoft.com/office/drawing/2014/main" id="{F5BB946F-BB09-5F4D-A43B-F038CCF02F67}"/>
              </a:ext>
            </a:extLst>
          </p:cNvPr>
          <p:cNvSpPr>
            <a:spLocks noGrp="1"/>
          </p:cNvSpPr>
          <p:nvPr>
            <p:ph type="sldNum" sz="quarter" idx="12"/>
          </p:nvPr>
        </p:nvSpPr>
        <p:spPr/>
        <p:txBody>
          <a:bodyPr/>
          <a:lstStyle/>
          <a:p>
            <a:fld id="{0F26346F-3367-4E49-8F96-EA1A81C8195F}" type="slidenum">
              <a:rPr lang="en-US" smtClean="0"/>
              <a:t>‹#›</a:t>
            </a:fld>
            <a:endParaRPr lang="en-US"/>
          </a:p>
        </p:txBody>
      </p:sp>
    </p:spTree>
    <p:extLst>
      <p:ext uri="{BB962C8B-B14F-4D97-AF65-F5344CB8AC3E}">
        <p14:creationId xmlns:p14="http://schemas.microsoft.com/office/powerpoint/2010/main" val="3318401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BE5702-E126-704A-BA1D-A62C11C348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65ABA-40DE-9F48-936B-4EDCC599DA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BACD0-679B-804E-95D9-1E60555F786C}"/>
              </a:ext>
            </a:extLst>
          </p:cNvPr>
          <p:cNvSpPr>
            <a:spLocks noGrp="1"/>
          </p:cNvSpPr>
          <p:nvPr>
            <p:ph type="dt" sz="half" idx="10"/>
          </p:nvPr>
        </p:nvSpPr>
        <p:spPr/>
        <p:txBody>
          <a:bodyPr/>
          <a:lstStyle/>
          <a:p>
            <a:fld id="{F2841A1F-53F2-F64A-9B8F-A7004F9FE15B}" type="datetime1">
              <a:rPr lang="en-US" smtClean="0"/>
              <a:t>5/4/2020</a:t>
            </a:fld>
            <a:endParaRPr lang="en-US"/>
          </a:p>
        </p:txBody>
      </p:sp>
      <p:sp>
        <p:nvSpPr>
          <p:cNvPr id="5" name="Footer Placeholder 4">
            <a:extLst>
              <a:ext uri="{FF2B5EF4-FFF2-40B4-BE49-F238E27FC236}">
                <a16:creationId xmlns:a16="http://schemas.microsoft.com/office/drawing/2014/main" id="{2F11FB8E-20B3-284F-BFFC-9198AD261458}"/>
              </a:ext>
            </a:extLst>
          </p:cNvPr>
          <p:cNvSpPr>
            <a:spLocks noGrp="1"/>
          </p:cNvSpPr>
          <p:nvPr>
            <p:ph type="ftr" sz="quarter" idx="11"/>
          </p:nvPr>
        </p:nvSpPr>
        <p:spPr/>
        <p:txBody>
          <a:bodyPr/>
          <a:lstStyle/>
          <a:p>
            <a:r>
              <a:rPr lang="en-US"/>
              <a:t>© 2019 CMG Consulting LLC</a:t>
            </a:r>
          </a:p>
        </p:txBody>
      </p:sp>
      <p:sp>
        <p:nvSpPr>
          <p:cNvPr id="6" name="Slide Number Placeholder 5">
            <a:extLst>
              <a:ext uri="{FF2B5EF4-FFF2-40B4-BE49-F238E27FC236}">
                <a16:creationId xmlns:a16="http://schemas.microsoft.com/office/drawing/2014/main" id="{9BCA7DF8-DF64-DE4E-982A-96E01112FBF6}"/>
              </a:ext>
            </a:extLst>
          </p:cNvPr>
          <p:cNvSpPr>
            <a:spLocks noGrp="1"/>
          </p:cNvSpPr>
          <p:nvPr>
            <p:ph type="sldNum" sz="quarter" idx="12"/>
          </p:nvPr>
        </p:nvSpPr>
        <p:spPr/>
        <p:txBody>
          <a:bodyPr/>
          <a:lstStyle/>
          <a:p>
            <a:fld id="{0F26346F-3367-4E49-8F96-EA1A81C8195F}" type="slidenum">
              <a:rPr lang="en-US" smtClean="0"/>
              <a:t>‹#›</a:t>
            </a:fld>
            <a:endParaRPr lang="en-US"/>
          </a:p>
        </p:txBody>
      </p:sp>
    </p:spTree>
    <p:extLst>
      <p:ext uri="{BB962C8B-B14F-4D97-AF65-F5344CB8AC3E}">
        <p14:creationId xmlns:p14="http://schemas.microsoft.com/office/powerpoint/2010/main" val="354742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A5264-263F-1043-B358-053FB206CD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661C4F-2B9B-AC40-9D83-F9DC242624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214FA-EB7A-4B4E-A382-9165C279AC87}"/>
              </a:ext>
            </a:extLst>
          </p:cNvPr>
          <p:cNvSpPr>
            <a:spLocks noGrp="1"/>
          </p:cNvSpPr>
          <p:nvPr>
            <p:ph type="dt" sz="half" idx="10"/>
          </p:nvPr>
        </p:nvSpPr>
        <p:spPr/>
        <p:txBody>
          <a:bodyPr/>
          <a:lstStyle/>
          <a:p>
            <a:fld id="{4D4C4125-779C-074E-A649-7A4AA5DE0806}" type="datetime1">
              <a:rPr lang="en-US" smtClean="0"/>
              <a:t>5/4/2020</a:t>
            </a:fld>
            <a:endParaRPr lang="en-US"/>
          </a:p>
        </p:txBody>
      </p:sp>
      <p:sp>
        <p:nvSpPr>
          <p:cNvPr id="5" name="Footer Placeholder 4">
            <a:extLst>
              <a:ext uri="{FF2B5EF4-FFF2-40B4-BE49-F238E27FC236}">
                <a16:creationId xmlns:a16="http://schemas.microsoft.com/office/drawing/2014/main" id="{0A94E19C-6F66-C04A-A253-C106D93B59EB}"/>
              </a:ext>
            </a:extLst>
          </p:cNvPr>
          <p:cNvSpPr>
            <a:spLocks noGrp="1"/>
          </p:cNvSpPr>
          <p:nvPr>
            <p:ph type="ftr" sz="quarter" idx="11"/>
          </p:nvPr>
        </p:nvSpPr>
        <p:spPr/>
        <p:txBody>
          <a:bodyPr/>
          <a:lstStyle/>
          <a:p>
            <a:r>
              <a:rPr lang="en-US" dirty="0"/>
              <a:t>© 2019 CMG Consulting LLC</a:t>
            </a:r>
          </a:p>
        </p:txBody>
      </p:sp>
      <p:sp>
        <p:nvSpPr>
          <p:cNvPr id="6" name="Slide Number Placeholder 5">
            <a:extLst>
              <a:ext uri="{FF2B5EF4-FFF2-40B4-BE49-F238E27FC236}">
                <a16:creationId xmlns:a16="http://schemas.microsoft.com/office/drawing/2014/main" id="{879B0AF1-1441-A64B-98C7-9E6952B87E13}"/>
              </a:ext>
            </a:extLst>
          </p:cNvPr>
          <p:cNvSpPr>
            <a:spLocks noGrp="1"/>
          </p:cNvSpPr>
          <p:nvPr>
            <p:ph type="sldNum" sz="quarter" idx="12"/>
          </p:nvPr>
        </p:nvSpPr>
        <p:spPr/>
        <p:txBody>
          <a:bodyPr/>
          <a:lstStyle/>
          <a:p>
            <a:fld id="{0F26346F-3367-4E49-8F96-EA1A81C8195F}" type="slidenum">
              <a:rPr lang="en-US" smtClean="0"/>
              <a:t>‹#›</a:t>
            </a:fld>
            <a:endParaRPr lang="en-US"/>
          </a:p>
        </p:txBody>
      </p:sp>
    </p:spTree>
    <p:extLst>
      <p:ext uri="{BB962C8B-B14F-4D97-AF65-F5344CB8AC3E}">
        <p14:creationId xmlns:p14="http://schemas.microsoft.com/office/powerpoint/2010/main" val="148475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C8A5-4218-B749-8B5B-D1952A7BA6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2FB2B4-B278-FB4C-808E-534D85215D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92CF4D-4188-B64F-AFD6-6A33B69DAF36}"/>
              </a:ext>
            </a:extLst>
          </p:cNvPr>
          <p:cNvSpPr>
            <a:spLocks noGrp="1"/>
          </p:cNvSpPr>
          <p:nvPr>
            <p:ph type="dt" sz="half" idx="10"/>
          </p:nvPr>
        </p:nvSpPr>
        <p:spPr/>
        <p:txBody>
          <a:bodyPr/>
          <a:lstStyle/>
          <a:p>
            <a:fld id="{00EBFE1F-BD9A-6446-9898-83B5A5540E20}" type="datetime1">
              <a:rPr lang="en-US" smtClean="0"/>
              <a:t>5/4/2020</a:t>
            </a:fld>
            <a:endParaRPr lang="en-US"/>
          </a:p>
        </p:txBody>
      </p:sp>
      <p:sp>
        <p:nvSpPr>
          <p:cNvPr id="5" name="Footer Placeholder 4">
            <a:extLst>
              <a:ext uri="{FF2B5EF4-FFF2-40B4-BE49-F238E27FC236}">
                <a16:creationId xmlns:a16="http://schemas.microsoft.com/office/drawing/2014/main" id="{F0A9632C-BDA7-5145-92AB-356BE232789B}"/>
              </a:ext>
            </a:extLst>
          </p:cNvPr>
          <p:cNvSpPr>
            <a:spLocks noGrp="1"/>
          </p:cNvSpPr>
          <p:nvPr>
            <p:ph type="ftr" sz="quarter" idx="11"/>
          </p:nvPr>
        </p:nvSpPr>
        <p:spPr/>
        <p:txBody>
          <a:bodyPr/>
          <a:lstStyle/>
          <a:p>
            <a:r>
              <a:rPr lang="en-US"/>
              <a:t>© 2019 CMG Consulting LLC</a:t>
            </a:r>
          </a:p>
        </p:txBody>
      </p:sp>
      <p:sp>
        <p:nvSpPr>
          <p:cNvPr id="6" name="Slide Number Placeholder 5">
            <a:extLst>
              <a:ext uri="{FF2B5EF4-FFF2-40B4-BE49-F238E27FC236}">
                <a16:creationId xmlns:a16="http://schemas.microsoft.com/office/drawing/2014/main" id="{433708D1-A288-DD4F-AC81-C27B04BBC480}"/>
              </a:ext>
            </a:extLst>
          </p:cNvPr>
          <p:cNvSpPr>
            <a:spLocks noGrp="1"/>
          </p:cNvSpPr>
          <p:nvPr>
            <p:ph type="sldNum" sz="quarter" idx="12"/>
          </p:nvPr>
        </p:nvSpPr>
        <p:spPr/>
        <p:txBody>
          <a:bodyPr/>
          <a:lstStyle/>
          <a:p>
            <a:fld id="{0F26346F-3367-4E49-8F96-EA1A81C8195F}" type="slidenum">
              <a:rPr lang="en-US" smtClean="0"/>
              <a:t>‹#›</a:t>
            </a:fld>
            <a:endParaRPr lang="en-US"/>
          </a:p>
        </p:txBody>
      </p:sp>
    </p:spTree>
    <p:extLst>
      <p:ext uri="{BB962C8B-B14F-4D97-AF65-F5344CB8AC3E}">
        <p14:creationId xmlns:p14="http://schemas.microsoft.com/office/powerpoint/2010/main" val="84202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0708-BC44-7346-B9AC-241C32AEE7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B41D6F-CC10-2F45-A82A-1434E5537F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109790-B575-7740-A739-8CFC508835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C0C4DD-83FF-934D-9671-FFB8573C4200}"/>
              </a:ext>
            </a:extLst>
          </p:cNvPr>
          <p:cNvSpPr>
            <a:spLocks noGrp="1"/>
          </p:cNvSpPr>
          <p:nvPr>
            <p:ph type="dt" sz="half" idx="10"/>
          </p:nvPr>
        </p:nvSpPr>
        <p:spPr/>
        <p:txBody>
          <a:bodyPr/>
          <a:lstStyle/>
          <a:p>
            <a:fld id="{1217AE90-CA86-4943-8F1E-54137148B836}" type="datetime1">
              <a:rPr lang="en-US" smtClean="0"/>
              <a:t>5/4/2020</a:t>
            </a:fld>
            <a:endParaRPr lang="en-US"/>
          </a:p>
        </p:txBody>
      </p:sp>
      <p:sp>
        <p:nvSpPr>
          <p:cNvPr id="6" name="Footer Placeholder 5">
            <a:extLst>
              <a:ext uri="{FF2B5EF4-FFF2-40B4-BE49-F238E27FC236}">
                <a16:creationId xmlns:a16="http://schemas.microsoft.com/office/drawing/2014/main" id="{D00301B0-78A2-1149-84C4-FE14648FC561}"/>
              </a:ext>
            </a:extLst>
          </p:cNvPr>
          <p:cNvSpPr>
            <a:spLocks noGrp="1"/>
          </p:cNvSpPr>
          <p:nvPr>
            <p:ph type="ftr" sz="quarter" idx="11"/>
          </p:nvPr>
        </p:nvSpPr>
        <p:spPr/>
        <p:txBody>
          <a:bodyPr/>
          <a:lstStyle/>
          <a:p>
            <a:r>
              <a:rPr lang="en-US"/>
              <a:t>© 2019 CMG Consulting LLC</a:t>
            </a:r>
          </a:p>
        </p:txBody>
      </p:sp>
      <p:sp>
        <p:nvSpPr>
          <p:cNvPr id="7" name="Slide Number Placeholder 6">
            <a:extLst>
              <a:ext uri="{FF2B5EF4-FFF2-40B4-BE49-F238E27FC236}">
                <a16:creationId xmlns:a16="http://schemas.microsoft.com/office/drawing/2014/main" id="{E0B156E0-CAD7-8645-9467-A4EFC9D67EBF}"/>
              </a:ext>
            </a:extLst>
          </p:cNvPr>
          <p:cNvSpPr>
            <a:spLocks noGrp="1"/>
          </p:cNvSpPr>
          <p:nvPr>
            <p:ph type="sldNum" sz="quarter" idx="12"/>
          </p:nvPr>
        </p:nvSpPr>
        <p:spPr/>
        <p:txBody>
          <a:bodyPr/>
          <a:lstStyle/>
          <a:p>
            <a:fld id="{0F26346F-3367-4E49-8F96-EA1A81C8195F}" type="slidenum">
              <a:rPr lang="en-US" smtClean="0"/>
              <a:t>‹#›</a:t>
            </a:fld>
            <a:endParaRPr lang="en-US"/>
          </a:p>
        </p:txBody>
      </p:sp>
    </p:spTree>
    <p:extLst>
      <p:ext uri="{BB962C8B-B14F-4D97-AF65-F5344CB8AC3E}">
        <p14:creationId xmlns:p14="http://schemas.microsoft.com/office/powerpoint/2010/main" val="146289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4FC28-702E-584F-9D1E-1A8432CA44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7F4464-68D7-E04F-8281-B3E72CB87B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80D866-D0D2-B84D-BB65-56D5DC11476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044B6E-B2A9-BC4F-9445-77DC76266F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8E4906-8FE9-CC4D-9923-048A9D11A7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CEB126-1B16-224F-97E1-E312E485BAB4}"/>
              </a:ext>
            </a:extLst>
          </p:cNvPr>
          <p:cNvSpPr>
            <a:spLocks noGrp="1"/>
          </p:cNvSpPr>
          <p:nvPr>
            <p:ph type="dt" sz="half" idx="10"/>
          </p:nvPr>
        </p:nvSpPr>
        <p:spPr/>
        <p:txBody>
          <a:bodyPr/>
          <a:lstStyle/>
          <a:p>
            <a:fld id="{7C2AF4B8-5E59-B746-80B6-89E3BEDFD0C6}" type="datetime1">
              <a:rPr lang="en-US" smtClean="0"/>
              <a:t>5/4/2020</a:t>
            </a:fld>
            <a:endParaRPr lang="en-US"/>
          </a:p>
        </p:txBody>
      </p:sp>
      <p:sp>
        <p:nvSpPr>
          <p:cNvPr id="8" name="Footer Placeholder 7">
            <a:extLst>
              <a:ext uri="{FF2B5EF4-FFF2-40B4-BE49-F238E27FC236}">
                <a16:creationId xmlns:a16="http://schemas.microsoft.com/office/drawing/2014/main" id="{F630282A-9CBC-0849-A256-2BADB8A1447C}"/>
              </a:ext>
            </a:extLst>
          </p:cNvPr>
          <p:cNvSpPr>
            <a:spLocks noGrp="1"/>
          </p:cNvSpPr>
          <p:nvPr>
            <p:ph type="ftr" sz="quarter" idx="11"/>
          </p:nvPr>
        </p:nvSpPr>
        <p:spPr/>
        <p:txBody>
          <a:bodyPr/>
          <a:lstStyle/>
          <a:p>
            <a:r>
              <a:rPr lang="en-US"/>
              <a:t>© 2019 CMG Consulting LLC</a:t>
            </a:r>
          </a:p>
        </p:txBody>
      </p:sp>
      <p:sp>
        <p:nvSpPr>
          <p:cNvPr id="9" name="Slide Number Placeholder 8">
            <a:extLst>
              <a:ext uri="{FF2B5EF4-FFF2-40B4-BE49-F238E27FC236}">
                <a16:creationId xmlns:a16="http://schemas.microsoft.com/office/drawing/2014/main" id="{3393CBC2-50D9-9542-8038-ADFFE5BDEED3}"/>
              </a:ext>
            </a:extLst>
          </p:cNvPr>
          <p:cNvSpPr>
            <a:spLocks noGrp="1"/>
          </p:cNvSpPr>
          <p:nvPr>
            <p:ph type="sldNum" sz="quarter" idx="12"/>
          </p:nvPr>
        </p:nvSpPr>
        <p:spPr/>
        <p:txBody>
          <a:bodyPr/>
          <a:lstStyle/>
          <a:p>
            <a:fld id="{0F26346F-3367-4E49-8F96-EA1A81C8195F}" type="slidenum">
              <a:rPr lang="en-US" smtClean="0"/>
              <a:t>‹#›</a:t>
            </a:fld>
            <a:endParaRPr lang="en-US"/>
          </a:p>
        </p:txBody>
      </p:sp>
    </p:spTree>
    <p:extLst>
      <p:ext uri="{BB962C8B-B14F-4D97-AF65-F5344CB8AC3E}">
        <p14:creationId xmlns:p14="http://schemas.microsoft.com/office/powerpoint/2010/main" val="187650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50D5-6705-B744-B0FD-18AEC6AE1D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2C6D3A-BFF0-EB4A-99F2-B70AD278019E}"/>
              </a:ext>
            </a:extLst>
          </p:cNvPr>
          <p:cNvSpPr>
            <a:spLocks noGrp="1"/>
          </p:cNvSpPr>
          <p:nvPr>
            <p:ph type="dt" sz="half" idx="10"/>
          </p:nvPr>
        </p:nvSpPr>
        <p:spPr/>
        <p:txBody>
          <a:bodyPr/>
          <a:lstStyle/>
          <a:p>
            <a:fld id="{ADAC1BF0-52E1-934A-86E0-DAE4FF5968DE}" type="datetime1">
              <a:rPr lang="en-US" smtClean="0"/>
              <a:t>5/4/2020</a:t>
            </a:fld>
            <a:endParaRPr lang="en-US"/>
          </a:p>
        </p:txBody>
      </p:sp>
      <p:sp>
        <p:nvSpPr>
          <p:cNvPr id="4" name="Footer Placeholder 3">
            <a:extLst>
              <a:ext uri="{FF2B5EF4-FFF2-40B4-BE49-F238E27FC236}">
                <a16:creationId xmlns:a16="http://schemas.microsoft.com/office/drawing/2014/main" id="{CF4D89EE-5110-1040-A873-C73F2FDBDDC5}"/>
              </a:ext>
            </a:extLst>
          </p:cNvPr>
          <p:cNvSpPr>
            <a:spLocks noGrp="1"/>
          </p:cNvSpPr>
          <p:nvPr>
            <p:ph type="ftr" sz="quarter" idx="11"/>
          </p:nvPr>
        </p:nvSpPr>
        <p:spPr/>
        <p:txBody>
          <a:bodyPr/>
          <a:lstStyle/>
          <a:p>
            <a:r>
              <a:rPr lang="en-US"/>
              <a:t>© 2019 CMG Consulting LLC</a:t>
            </a:r>
          </a:p>
        </p:txBody>
      </p:sp>
      <p:sp>
        <p:nvSpPr>
          <p:cNvPr id="5" name="Slide Number Placeholder 4">
            <a:extLst>
              <a:ext uri="{FF2B5EF4-FFF2-40B4-BE49-F238E27FC236}">
                <a16:creationId xmlns:a16="http://schemas.microsoft.com/office/drawing/2014/main" id="{31098C8B-8FDB-5E43-904C-002C00CDEDAD}"/>
              </a:ext>
            </a:extLst>
          </p:cNvPr>
          <p:cNvSpPr>
            <a:spLocks noGrp="1"/>
          </p:cNvSpPr>
          <p:nvPr>
            <p:ph type="sldNum" sz="quarter" idx="12"/>
          </p:nvPr>
        </p:nvSpPr>
        <p:spPr/>
        <p:txBody>
          <a:bodyPr/>
          <a:lstStyle/>
          <a:p>
            <a:fld id="{0F26346F-3367-4E49-8F96-EA1A81C8195F}" type="slidenum">
              <a:rPr lang="en-US" smtClean="0"/>
              <a:t>‹#›</a:t>
            </a:fld>
            <a:endParaRPr lang="en-US"/>
          </a:p>
        </p:txBody>
      </p:sp>
    </p:spTree>
    <p:extLst>
      <p:ext uri="{BB962C8B-B14F-4D97-AF65-F5344CB8AC3E}">
        <p14:creationId xmlns:p14="http://schemas.microsoft.com/office/powerpoint/2010/main" val="197545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835EB5-204A-1E45-A90B-C7820D4E0A43}"/>
              </a:ext>
            </a:extLst>
          </p:cNvPr>
          <p:cNvSpPr>
            <a:spLocks noGrp="1"/>
          </p:cNvSpPr>
          <p:nvPr>
            <p:ph type="dt" sz="half" idx="10"/>
          </p:nvPr>
        </p:nvSpPr>
        <p:spPr/>
        <p:txBody>
          <a:bodyPr/>
          <a:lstStyle/>
          <a:p>
            <a:fld id="{ACCC52CA-FD36-2948-A88A-E9BF2B31C551}" type="datetime1">
              <a:rPr lang="en-US" smtClean="0"/>
              <a:t>5/4/2020</a:t>
            </a:fld>
            <a:endParaRPr lang="en-US"/>
          </a:p>
        </p:txBody>
      </p:sp>
      <p:sp>
        <p:nvSpPr>
          <p:cNvPr id="3" name="Footer Placeholder 2">
            <a:extLst>
              <a:ext uri="{FF2B5EF4-FFF2-40B4-BE49-F238E27FC236}">
                <a16:creationId xmlns:a16="http://schemas.microsoft.com/office/drawing/2014/main" id="{75579445-2CE6-FC4F-BA2D-3F4D5D683F55}"/>
              </a:ext>
            </a:extLst>
          </p:cNvPr>
          <p:cNvSpPr>
            <a:spLocks noGrp="1"/>
          </p:cNvSpPr>
          <p:nvPr>
            <p:ph type="ftr" sz="quarter" idx="11"/>
          </p:nvPr>
        </p:nvSpPr>
        <p:spPr/>
        <p:txBody>
          <a:bodyPr/>
          <a:lstStyle/>
          <a:p>
            <a:r>
              <a:rPr lang="en-US"/>
              <a:t>© 2019 CMG Consulting LLC</a:t>
            </a:r>
          </a:p>
        </p:txBody>
      </p:sp>
      <p:sp>
        <p:nvSpPr>
          <p:cNvPr id="4" name="Slide Number Placeholder 3">
            <a:extLst>
              <a:ext uri="{FF2B5EF4-FFF2-40B4-BE49-F238E27FC236}">
                <a16:creationId xmlns:a16="http://schemas.microsoft.com/office/drawing/2014/main" id="{C2E90406-1FE7-D446-9E66-72EC08484705}"/>
              </a:ext>
            </a:extLst>
          </p:cNvPr>
          <p:cNvSpPr>
            <a:spLocks noGrp="1"/>
          </p:cNvSpPr>
          <p:nvPr>
            <p:ph type="sldNum" sz="quarter" idx="12"/>
          </p:nvPr>
        </p:nvSpPr>
        <p:spPr/>
        <p:txBody>
          <a:bodyPr/>
          <a:lstStyle/>
          <a:p>
            <a:fld id="{0F26346F-3367-4E49-8F96-EA1A81C8195F}" type="slidenum">
              <a:rPr lang="en-US" smtClean="0"/>
              <a:t>‹#›</a:t>
            </a:fld>
            <a:endParaRPr lang="en-US"/>
          </a:p>
        </p:txBody>
      </p:sp>
      <p:pic>
        <p:nvPicPr>
          <p:cNvPr id="6" name="Picture 5">
            <a:extLst>
              <a:ext uri="{FF2B5EF4-FFF2-40B4-BE49-F238E27FC236}">
                <a16:creationId xmlns:a16="http://schemas.microsoft.com/office/drawing/2014/main" id="{F3901787-F7FE-482D-919A-AD959C784DB2}"/>
              </a:ext>
            </a:extLst>
          </p:cNvPr>
          <p:cNvPicPr>
            <a:picLocks noChangeAspect="1"/>
          </p:cNvPicPr>
          <p:nvPr userDrawn="1"/>
        </p:nvPicPr>
        <p:blipFill>
          <a:blip r:embed="rId2"/>
          <a:stretch>
            <a:fillRect/>
          </a:stretch>
        </p:blipFill>
        <p:spPr>
          <a:xfrm>
            <a:off x="534932" y="5578576"/>
            <a:ext cx="3046468" cy="588157"/>
          </a:xfrm>
          <a:prstGeom prst="rect">
            <a:avLst/>
          </a:prstGeom>
        </p:spPr>
      </p:pic>
    </p:spTree>
    <p:extLst>
      <p:ext uri="{BB962C8B-B14F-4D97-AF65-F5344CB8AC3E}">
        <p14:creationId xmlns:p14="http://schemas.microsoft.com/office/powerpoint/2010/main" val="280692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4EF2-3AE7-A54F-952B-889FB8EF9A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ABCC0-8F46-E24C-A7EE-294FD4F753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32AEFB-46A7-1F4D-8539-B86BBC07A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1BFFF7-457C-6B49-AC85-3D48F71697B9}"/>
              </a:ext>
            </a:extLst>
          </p:cNvPr>
          <p:cNvSpPr>
            <a:spLocks noGrp="1"/>
          </p:cNvSpPr>
          <p:nvPr>
            <p:ph type="dt" sz="half" idx="10"/>
          </p:nvPr>
        </p:nvSpPr>
        <p:spPr/>
        <p:txBody>
          <a:bodyPr/>
          <a:lstStyle/>
          <a:p>
            <a:fld id="{846F8311-BF3B-4B4D-9B4F-987CD170963F}" type="datetime1">
              <a:rPr lang="en-US" smtClean="0"/>
              <a:t>5/4/2020</a:t>
            </a:fld>
            <a:endParaRPr lang="en-US"/>
          </a:p>
        </p:txBody>
      </p:sp>
      <p:sp>
        <p:nvSpPr>
          <p:cNvPr id="6" name="Footer Placeholder 5">
            <a:extLst>
              <a:ext uri="{FF2B5EF4-FFF2-40B4-BE49-F238E27FC236}">
                <a16:creationId xmlns:a16="http://schemas.microsoft.com/office/drawing/2014/main" id="{B4109063-8562-334F-883C-61FC82DD91BE}"/>
              </a:ext>
            </a:extLst>
          </p:cNvPr>
          <p:cNvSpPr>
            <a:spLocks noGrp="1"/>
          </p:cNvSpPr>
          <p:nvPr>
            <p:ph type="ftr" sz="quarter" idx="11"/>
          </p:nvPr>
        </p:nvSpPr>
        <p:spPr/>
        <p:txBody>
          <a:bodyPr/>
          <a:lstStyle/>
          <a:p>
            <a:r>
              <a:rPr lang="en-US"/>
              <a:t>© 2019 CMG Consulting LLC</a:t>
            </a:r>
          </a:p>
        </p:txBody>
      </p:sp>
      <p:sp>
        <p:nvSpPr>
          <p:cNvPr id="7" name="Slide Number Placeholder 6">
            <a:extLst>
              <a:ext uri="{FF2B5EF4-FFF2-40B4-BE49-F238E27FC236}">
                <a16:creationId xmlns:a16="http://schemas.microsoft.com/office/drawing/2014/main" id="{00857D2D-9F18-F441-9624-26814AF69801}"/>
              </a:ext>
            </a:extLst>
          </p:cNvPr>
          <p:cNvSpPr>
            <a:spLocks noGrp="1"/>
          </p:cNvSpPr>
          <p:nvPr>
            <p:ph type="sldNum" sz="quarter" idx="12"/>
          </p:nvPr>
        </p:nvSpPr>
        <p:spPr/>
        <p:txBody>
          <a:bodyPr/>
          <a:lstStyle/>
          <a:p>
            <a:fld id="{0F26346F-3367-4E49-8F96-EA1A81C8195F}" type="slidenum">
              <a:rPr lang="en-US" smtClean="0"/>
              <a:t>‹#›</a:t>
            </a:fld>
            <a:endParaRPr lang="en-US"/>
          </a:p>
        </p:txBody>
      </p:sp>
    </p:spTree>
    <p:extLst>
      <p:ext uri="{BB962C8B-B14F-4D97-AF65-F5344CB8AC3E}">
        <p14:creationId xmlns:p14="http://schemas.microsoft.com/office/powerpoint/2010/main" val="1697468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CE41-7DFC-E447-B495-B65590965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E1380F-2D68-5B4B-8904-F05A7F429D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95D3E5-ECBE-F749-99D3-38D3EE9F1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E5C0CF-A7B3-C340-85F2-567C3D71BED2}"/>
              </a:ext>
            </a:extLst>
          </p:cNvPr>
          <p:cNvSpPr>
            <a:spLocks noGrp="1"/>
          </p:cNvSpPr>
          <p:nvPr>
            <p:ph type="dt" sz="half" idx="10"/>
          </p:nvPr>
        </p:nvSpPr>
        <p:spPr/>
        <p:txBody>
          <a:bodyPr/>
          <a:lstStyle/>
          <a:p>
            <a:fld id="{C81B4D48-DA97-9C46-BDD9-E4C05EAFD1BE}" type="datetime1">
              <a:rPr lang="en-US" smtClean="0"/>
              <a:t>5/4/2020</a:t>
            </a:fld>
            <a:endParaRPr lang="en-US"/>
          </a:p>
        </p:txBody>
      </p:sp>
      <p:sp>
        <p:nvSpPr>
          <p:cNvPr id="6" name="Footer Placeholder 5">
            <a:extLst>
              <a:ext uri="{FF2B5EF4-FFF2-40B4-BE49-F238E27FC236}">
                <a16:creationId xmlns:a16="http://schemas.microsoft.com/office/drawing/2014/main" id="{32F164E7-9779-2B43-9EDF-C45B4031CB7C}"/>
              </a:ext>
            </a:extLst>
          </p:cNvPr>
          <p:cNvSpPr>
            <a:spLocks noGrp="1"/>
          </p:cNvSpPr>
          <p:nvPr>
            <p:ph type="ftr" sz="quarter" idx="11"/>
          </p:nvPr>
        </p:nvSpPr>
        <p:spPr/>
        <p:txBody>
          <a:bodyPr/>
          <a:lstStyle/>
          <a:p>
            <a:r>
              <a:rPr lang="en-US"/>
              <a:t>© 2019 CMG Consulting LLC</a:t>
            </a:r>
          </a:p>
        </p:txBody>
      </p:sp>
      <p:sp>
        <p:nvSpPr>
          <p:cNvPr id="7" name="Slide Number Placeholder 6">
            <a:extLst>
              <a:ext uri="{FF2B5EF4-FFF2-40B4-BE49-F238E27FC236}">
                <a16:creationId xmlns:a16="http://schemas.microsoft.com/office/drawing/2014/main" id="{78D28059-B6C4-1240-8D6F-CD4511153B8B}"/>
              </a:ext>
            </a:extLst>
          </p:cNvPr>
          <p:cNvSpPr>
            <a:spLocks noGrp="1"/>
          </p:cNvSpPr>
          <p:nvPr>
            <p:ph type="sldNum" sz="quarter" idx="12"/>
          </p:nvPr>
        </p:nvSpPr>
        <p:spPr/>
        <p:txBody>
          <a:bodyPr/>
          <a:lstStyle/>
          <a:p>
            <a:fld id="{0F26346F-3367-4E49-8F96-EA1A81C8195F}" type="slidenum">
              <a:rPr lang="en-US" smtClean="0"/>
              <a:t>‹#›</a:t>
            </a:fld>
            <a:endParaRPr lang="en-US"/>
          </a:p>
        </p:txBody>
      </p:sp>
    </p:spTree>
    <p:extLst>
      <p:ext uri="{BB962C8B-B14F-4D97-AF65-F5344CB8AC3E}">
        <p14:creationId xmlns:p14="http://schemas.microsoft.com/office/powerpoint/2010/main" val="42315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E9D0F62-60FC-1748-B58F-DD393B170980}"/>
              </a:ext>
            </a:extLst>
          </p:cNvPr>
          <p:cNvPicPr>
            <a:picLocks noChangeAspect="1"/>
          </p:cNvPicPr>
          <p:nvPr userDrawn="1"/>
        </p:nvPicPr>
        <p:blipFill>
          <a:blip r:embed="rId13"/>
          <a:stretch>
            <a:fillRect/>
          </a:stretch>
        </p:blipFill>
        <p:spPr>
          <a:xfrm>
            <a:off x="444500" y="437357"/>
            <a:ext cx="2060596" cy="1244600"/>
          </a:xfrm>
          <a:prstGeom prst="rect">
            <a:avLst/>
          </a:prstGeom>
        </p:spPr>
      </p:pic>
      <p:sp>
        <p:nvSpPr>
          <p:cNvPr id="2" name="Title Placeholder 1">
            <a:extLst>
              <a:ext uri="{FF2B5EF4-FFF2-40B4-BE49-F238E27FC236}">
                <a16:creationId xmlns:a16="http://schemas.microsoft.com/office/drawing/2014/main" id="{80E04496-81E6-114A-9012-EE6CDE51DF91}"/>
              </a:ext>
            </a:extLst>
          </p:cNvPr>
          <p:cNvSpPr>
            <a:spLocks noGrp="1"/>
          </p:cNvSpPr>
          <p:nvPr>
            <p:ph type="title"/>
          </p:nvPr>
        </p:nvSpPr>
        <p:spPr>
          <a:xfrm>
            <a:off x="2324100" y="365125"/>
            <a:ext cx="7505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D24121D-E085-8E4C-AC6D-FA20384E13E7}"/>
              </a:ext>
            </a:extLst>
          </p:cNvPr>
          <p:cNvSpPr>
            <a:spLocks noGrp="1"/>
          </p:cNvSpPr>
          <p:nvPr>
            <p:ph type="body" idx="1"/>
          </p:nvPr>
        </p:nvSpPr>
        <p:spPr>
          <a:xfrm>
            <a:off x="838200" y="1825625"/>
            <a:ext cx="10515600" cy="372383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04B3483-5B1F-E244-831E-697DAB6799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077B5-1502-FB40-9C06-C3764357DC0F}" type="datetime1">
              <a:rPr lang="en-US" smtClean="0"/>
              <a:t>5/4/2020</a:t>
            </a:fld>
            <a:endParaRPr lang="en-US"/>
          </a:p>
        </p:txBody>
      </p:sp>
      <p:sp>
        <p:nvSpPr>
          <p:cNvPr id="5" name="Footer Placeholder 4">
            <a:extLst>
              <a:ext uri="{FF2B5EF4-FFF2-40B4-BE49-F238E27FC236}">
                <a16:creationId xmlns:a16="http://schemas.microsoft.com/office/drawing/2014/main" id="{79DFAC53-D0C1-CC45-B952-544E7A8206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2019 CMG Consulting LLC</a:t>
            </a:r>
          </a:p>
        </p:txBody>
      </p:sp>
      <p:sp>
        <p:nvSpPr>
          <p:cNvPr id="6" name="Slide Number Placeholder 5">
            <a:extLst>
              <a:ext uri="{FF2B5EF4-FFF2-40B4-BE49-F238E27FC236}">
                <a16:creationId xmlns:a16="http://schemas.microsoft.com/office/drawing/2014/main" id="{6C6A6D72-1F09-8546-8029-F5B338AF52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6346F-3367-4E49-8F96-EA1A81C8195F}" type="slidenum">
              <a:rPr lang="en-US" smtClean="0"/>
              <a:t>‹#›</a:t>
            </a:fld>
            <a:endParaRPr lang="en-US"/>
          </a:p>
        </p:txBody>
      </p:sp>
      <p:pic>
        <p:nvPicPr>
          <p:cNvPr id="10" name="Picture 9">
            <a:extLst>
              <a:ext uri="{FF2B5EF4-FFF2-40B4-BE49-F238E27FC236}">
                <a16:creationId xmlns:a16="http://schemas.microsoft.com/office/drawing/2014/main" id="{AAA04E52-B789-2B45-B358-C4A6345489E3}"/>
              </a:ext>
            </a:extLst>
          </p:cNvPr>
          <p:cNvPicPr>
            <a:picLocks noChangeAspect="1"/>
          </p:cNvPicPr>
          <p:nvPr userDrawn="1"/>
        </p:nvPicPr>
        <p:blipFill>
          <a:blip r:embed="rId14"/>
          <a:stretch>
            <a:fillRect/>
          </a:stretch>
        </p:blipFill>
        <p:spPr>
          <a:xfrm>
            <a:off x="9931400" y="424657"/>
            <a:ext cx="1625600" cy="1270000"/>
          </a:xfrm>
          <a:prstGeom prst="rect">
            <a:avLst/>
          </a:prstGeom>
        </p:spPr>
      </p:pic>
      <p:pic>
        <p:nvPicPr>
          <p:cNvPr id="8" name="Picture 7">
            <a:extLst>
              <a:ext uri="{FF2B5EF4-FFF2-40B4-BE49-F238E27FC236}">
                <a16:creationId xmlns:a16="http://schemas.microsoft.com/office/drawing/2014/main" id="{90FC7ACD-9A70-4B18-8D74-D8C3ED8C100A}"/>
              </a:ext>
            </a:extLst>
          </p:cNvPr>
          <p:cNvPicPr>
            <a:picLocks noChangeAspect="1"/>
          </p:cNvPicPr>
          <p:nvPr userDrawn="1"/>
        </p:nvPicPr>
        <p:blipFill>
          <a:blip r:embed="rId15"/>
          <a:stretch>
            <a:fillRect/>
          </a:stretch>
        </p:blipFill>
        <p:spPr>
          <a:xfrm>
            <a:off x="686566" y="5604641"/>
            <a:ext cx="3046468" cy="588157"/>
          </a:xfrm>
          <a:prstGeom prst="rect">
            <a:avLst/>
          </a:prstGeom>
        </p:spPr>
      </p:pic>
    </p:spTree>
    <p:extLst>
      <p:ext uri="{BB962C8B-B14F-4D97-AF65-F5344CB8AC3E}">
        <p14:creationId xmlns:p14="http://schemas.microsoft.com/office/powerpoint/2010/main" val="3491590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26" Type="http://schemas.openxmlformats.org/officeDocument/2006/relationships/image" Target="../media/image27.jpg"/><Relationship Id="rId3" Type="http://schemas.openxmlformats.org/officeDocument/2006/relationships/image" Target="../media/image4.jpe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17.jpeg"/><Relationship Id="rId20" Type="http://schemas.openxmlformats.org/officeDocument/2006/relationships/image" Target="../media/image21.jp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jpe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jpeg"/><Relationship Id="rId23" Type="http://schemas.openxmlformats.org/officeDocument/2006/relationships/image" Target="../media/image24.png"/><Relationship Id="rId28" Type="http://schemas.openxmlformats.org/officeDocument/2006/relationships/image" Target="../media/image29.jp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g"/><Relationship Id="rId27"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7BF1A-67DC-744D-9C50-5F93843E80C2}"/>
              </a:ext>
            </a:extLst>
          </p:cNvPr>
          <p:cNvSpPr>
            <a:spLocks noGrp="1"/>
          </p:cNvSpPr>
          <p:nvPr>
            <p:ph type="ctrTitle"/>
          </p:nvPr>
        </p:nvSpPr>
        <p:spPr>
          <a:xfrm>
            <a:off x="1524000" y="1122363"/>
            <a:ext cx="9144000" cy="1587972"/>
          </a:xfrm>
        </p:spPr>
        <p:txBody>
          <a:bodyPr>
            <a:normAutofit/>
          </a:bodyPr>
          <a:lstStyle/>
          <a:p>
            <a:r>
              <a:rPr lang="en-US" b="1" dirty="0"/>
              <a:t>Digital 360 Summit</a:t>
            </a:r>
          </a:p>
        </p:txBody>
      </p:sp>
      <p:sp>
        <p:nvSpPr>
          <p:cNvPr id="3" name="Subtitle 2">
            <a:extLst>
              <a:ext uri="{FF2B5EF4-FFF2-40B4-BE49-F238E27FC236}">
                <a16:creationId xmlns:a16="http://schemas.microsoft.com/office/drawing/2014/main" id="{F1043B9D-8F5A-974C-A999-F8E1C7AED276}"/>
              </a:ext>
            </a:extLst>
          </p:cNvPr>
          <p:cNvSpPr>
            <a:spLocks noGrp="1"/>
          </p:cNvSpPr>
          <p:nvPr>
            <p:ph type="subTitle" idx="1"/>
          </p:nvPr>
        </p:nvSpPr>
        <p:spPr>
          <a:xfrm>
            <a:off x="1524000" y="2710335"/>
            <a:ext cx="9144000" cy="3357955"/>
          </a:xfrm>
        </p:spPr>
        <p:txBody>
          <a:bodyPr>
            <a:normAutofit fontScale="25000" lnSpcReduction="20000"/>
          </a:bodyPr>
          <a:lstStyle/>
          <a:p>
            <a:r>
              <a:rPr lang="en-CA" sz="16000" dirty="0"/>
              <a:t>Smart Buildings and Microgrid Panel</a:t>
            </a:r>
            <a:br>
              <a:rPr lang="en-CA" dirty="0"/>
            </a:br>
            <a:endParaRPr lang="en-CA" dirty="0"/>
          </a:p>
          <a:p>
            <a:pPr>
              <a:lnSpc>
                <a:spcPct val="120000"/>
              </a:lnSpc>
            </a:pPr>
            <a:r>
              <a:rPr lang="en-CA" sz="12800" dirty="0"/>
              <a:t>11:15-12:00 (45min)  </a:t>
            </a:r>
          </a:p>
          <a:p>
            <a:br>
              <a:rPr lang="en-CA" dirty="0"/>
            </a:br>
            <a:r>
              <a:rPr lang="en-CA" sz="12800" dirty="0"/>
              <a:t>Moderator: Ron Zimmer – CABA</a:t>
            </a:r>
          </a:p>
          <a:p>
            <a:endParaRPr lang="en-CA" dirty="0"/>
          </a:p>
          <a:p>
            <a:r>
              <a:rPr lang="en-CA" sz="12800" dirty="0"/>
              <a:t>Panel: Acuity Brands, </a:t>
            </a:r>
            <a:r>
              <a:rPr lang="en-CA" sz="12800" dirty="0" err="1"/>
              <a:t>Anka</a:t>
            </a:r>
            <a:r>
              <a:rPr lang="en-CA" sz="12800" dirty="0"/>
              <a:t> Labs, Texas State University, Edison Energy, </a:t>
            </a:r>
            <a:r>
              <a:rPr lang="en-CA" sz="12800" dirty="0" err="1"/>
              <a:t>Spirae</a:t>
            </a:r>
            <a:endParaRPr lang="en-CA" sz="12800" dirty="0"/>
          </a:p>
          <a:p>
            <a:endParaRPr lang="en-CA" sz="8600" dirty="0"/>
          </a:p>
          <a:p>
            <a:r>
              <a:rPr lang="en-US" sz="8600" b="1" dirty="0"/>
              <a:t>	</a:t>
            </a:r>
          </a:p>
        </p:txBody>
      </p:sp>
      <p:sp>
        <p:nvSpPr>
          <p:cNvPr id="4" name="Footer Placeholder 3">
            <a:extLst>
              <a:ext uri="{FF2B5EF4-FFF2-40B4-BE49-F238E27FC236}">
                <a16:creationId xmlns:a16="http://schemas.microsoft.com/office/drawing/2014/main" id="{CEDBFB91-4D10-884A-A0C9-EA009D2FBFCF}"/>
              </a:ext>
            </a:extLst>
          </p:cNvPr>
          <p:cNvSpPr>
            <a:spLocks noGrp="1"/>
          </p:cNvSpPr>
          <p:nvPr>
            <p:ph type="ftr" sz="quarter" idx="11"/>
          </p:nvPr>
        </p:nvSpPr>
        <p:spPr/>
        <p:txBody>
          <a:bodyPr/>
          <a:lstStyle/>
          <a:p>
            <a:r>
              <a:rPr lang="en-US"/>
              <a:t>© 2019 CMG Consulting LLC</a:t>
            </a:r>
          </a:p>
        </p:txBody>
      </p:sp>
      <p:sp>
        <p:nvSpPr>
          <p:cNvPr id="5" name="Slide Number Placeholder 4">
            <a:extLst>
              <a:ext uri="{FF2B5EF4-FFF2-40B4-BE49-F238E27FC236}">
                <a16:creationId xmlns:a16="http://schemas.microsoft.com/office/drawing/2014/main" id="{5019DBBC-6B78-D84B-B9DD-1915CA01582C}"/>
              </a:ext>
            </a:extLst>
          </p:cNvPr>
          <p:cNvSpPr>
            <a:spLocks noGrp="1"/>
          </p:cNvSpPr>
          <p:nvPr>
            <p:ph type="sldNum" sz="quarter" idx="12"/>
          </p:nvPr>
        </p:nvSpPr>
        <p:spPr/>
        <p:txBody>
          <a:bodyPr/>
          <a:lstStyle/>
          <a:p>
            <a:fld id="{0F26346F-3367-4E49-8F96-EA1A81C8195F}" type="slidenum">
              <a:rPr lang="en-US" smtClean="0"/>
              <a:t>1</a:t>
            </a:fld>
            <a:endParaRPr lang="en-US"/>
          </a:p>
        </p:txBody>
      </p:sp>
    </p:spTree>
    <p:extLst>
      <p:ext uri="{BB962C8B-B14F-4D97-AF65-F5344CB8AC3E}">
        <p14:creationId xmlns:p14="http://schemas.microsoft.com/office/powerpoint/2010/main" val="1555068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737E-AFCF-4BF4-8C21-BAF81CEC50BA}"/>
              </a:ext>
            </a:extLst>
          </p:cNvPr>
          <p:cNvSpPr>
            <a:spLocks noGrp="1"/>
          </p:cNvSpPr>
          <p:nvPr>
            <p:ph type="title"/>
          </p:nvPr>
        </p:nvSpPr>
        <p:spPr/>
        <p:txBody>
          <a:bodyPr>
            <a:normAutofit/>
          </a:bodyPr>
          <a:lstStyle/>
          <a:p>
            <a:pPr algn="ctr"/>
            <a:r>
              <a:rPr lang="en-CA" sz="4000" b="1" dirty="0"/>
              <a:t>Smart Buildings and Microgrid Panel</a:t>
            </a:r>
            <a:br>
              <a:rPr lang="en-CA" dirty="0"/>
            </a:br>
            <a:endParaRPr lang="en-CA" dirty="0"/>
          </a:p>
        </p:txBody>
      </p:sp>
      <p:sp>
        <p:nvSpPr>
          <p:cNvPr id="3" name="Content Placeholder 2">
            <a:extLst>
              <a:ext uri="{FF2B5EF4-FFF2-40B4-BE49-F238E27FC236}">
                <a16:creationId xmlns:a16="http://schemas.microsoft.com/office/drawing/2014/main" id="{59DB4E9B-1F46-4571-86E9-7464CC9CB8BB}"/>
              </a:ext>
            </a:extLst>
          </p:cNvPr>
          <p:cNvSpPr>
            <a:spLocks noGrp="1"/>
          </p:cNvSpPr>
          <p:nvPr>
            <p:ph idx="1"/>
          </p:nvPr>
        </p:nvSpPr>
        <p:spPr>
          <a:xfrm>
            <a:off x="2680138" y="1450429"/>
            <a:ext cx="8673662" cy="4099034"/>
          </a:xfrm>
        </p:spPr>
        <p:txBody>
          <a:bodyPr>
            <a:normAutofit fontScale="47500" lnSpcReduction="20000"/>
          </a:bodyPr>
          <a:lstStyle/>
          <a:p>
            <a:pPr lvl="0"/>
            <a:r>
              <a:rPr lang="en-CA" sz="5100" b="1" dirty="0"/>
              <a:t>Ronald J. Zimmer </a:t>
            </a:r>
            <a:r>
              <a:rPr lang="en-CA" sz="3800" dirty="0"/>
              <a:t>– </a:t>
            </a:r>
            <a:r>
              <a:rPr lang="en-CA" sz="4200" dirty="0"/>
              <a:t>CABA President &amp; CEO - (Moderator)</a:t>
            </a:r>
          </a:p>
          <a:p>
            <a:pPr marL="0" indent="0">
              <a:buNone/>
            </a:pPr>
            <a:endParaRPr lang="en-CA" sz="3800" dirty="0"/>
          </a:p>
          <a:p>
            <a:pPr lvl="0"/>
            <a:r>
              <a:rPr lang="en-CA" sz="5100" b="1" dirty="0"/>
              <a:t>Greg Carter </a:t>
            </a:r>
            <a:r>
              <a:rPr lang="en-CA" sz="3800" dirty="0"/>
              <a:t>- </a:t>
            </a:r>
            <a:r>
              <a:rPr lang="en-CA" sz="4200" dirty="0"/>
              <a:t>SVP Software Business Unit at Acuity Brands</a:t>
            </a:r>
          </a:p>
          <a:p>
            <a:pPr marL="0" indent="0">
              <a:buNone/>
            </a:pPr>
            <a:endParaRPr lang="en-CA" sz="3800" dirty="0"/>
          </a:p>
          <a:p>
            <a:pPr lvl="0"/>
            <a:r>
              <a:rPr lang="en-CA" sz="5100" b="1" dirty="0"/>
              <a:t>Sunil Cherian </a:t>
            </a:r>
            <a:r>
              <a:rPr lang="en-CA" sz="3800" dirty="0"/>
              <a:t>- </a:t>
            </a:r>
            <a:r>
              <a:rPr lang="en-CA" sz="4200" dirty="0"/>
              <a:t>CEO of </a:t>
            </a:r>
            <a:r>
              <a:rPr lang="en-CA" sz="4200" dirty="0" err="1"/>
              <a:t>Spirae</a:t>
            </a:r>
            <a:r>
              <a:rPr lang="en-CA" sz="4200" dirty="0"/>
              <a:t>, Inc.</a:t>
            </a:r>
          </a:p>
          <a:p>
            <a:pPr marL="0" indent="0">
              <a:buNone/>
            </a:pPr>
            <a:endParaRPr lang="en-CA" sz="3800" dirty="0"/>
          </a:p>
          <a:p>
            <a:pPr lvl="0"/>
            <a:r>
              <a:rPr lang="en-CA" sz="5100" b="1" dirty="0"/>
              <a:t>John </a:t>
            </a:r>
            <a:r>
              <a:rPr lang="en-CA" sz="5100" b="1" dirty="0" err="1"/>
              <a:t>Schemmel</a:t>
            </a:r>
            <a:r>
              <a:rPr lang="en-CA" sz="5100" b="1" dirty="0"/>
              <a:t> </a:t>
            </a:r>
            <a:r>
              <a:rPr lang="en-CA" sz="3800" dirty="0"/>
              <a:t>- </a:t>
            </a:r>
            <a:r>
              <a:rPr lang="en-CA" sz="4200" dirty="0"/>
              <a:t>Professor/Coordinator of Civil Engineering Program at Texas State University Ingram School of Engineering</a:t>
            </a:r>
          </a:p>
          <a:p>
            <a:pPr marL="0" indent="0">
              <a:buNone/>
            </a:pPr>
            <a:endParaRPr lang="en-CA" sz="4200" dirty="0"/>
          </a:p>
          <a:p>
            <a:pPr lvl="0"/>
            <a:r>
              <a:rPr lang="en-CA" sz="5100" b="1" dirty="0" err="1"/>
              <a:t>Alper</a:t>
            </a:r>
            <a:r>
              <a:rPr lang="en-CA" sz="5100" b="1" dirty="0"/>
              <a:t> </a:t>
            </a:r>
            <a:r>
              <a:rPr lang="en-CA" sz="5100" b="1" dirty="0" err="1"/>
              <a:t>Üzmezler</a:t>
            </a:r>
            <a:r>
              <a:rPr lang="en-CA" sz="5100" b="1" dirty="0"/>
              <a:t> </a:t>
            </a:r>
            <a:r>
              <a:rPr lang="en-CA" sz="3800" dirty="0"/>
              <a:t>- </a:t>
            </a:r>
            <a:r>
              <a:rPr lang="en-CA" sz="4200" dirty="0"/>
              <a:t>CTO at </a:t>
            </a:r>
            <a:r>
              <a:rPr lang="en-CA" sz="4200" dirty="0" err="1"/>
              <a:t>Anka</a:t>
            </a:r>
            <a:r>
              <a:rPr lang="en-CA" sz="4200" dirty="0"/>
              <a:t> Labs, Inc. | Managing Partner at BASSG, LLC</a:t>
            </a:r>
          </a:p>
          <a:p>
            <a:pPr marL="0" indent="0">
              <a:buNone/>
            </a:pPr>
            <a:endParaRPr lang="en-CA" sz="3800" dirty="0"/>
          </a:p>
          <a:p>
            <a:pPr lvl="0"/>
            <a:r>
              <a:rPr lang="en-CA" sz="5100" b="1" dirty="0"/>
              <a:t>Jay Zoellner </a:t>
            </a:r>
            <a:r>
              <a:rPr lang="en-CA" sz="3800" dirty="0"/>
              <a:t>- </a:t>
            </a:r>
            <a:r>
              <a:rPr lang="en-CA" sz="4200" dirty="0"/>
              <a:t>CEO of Edison Energy</a:t>
            </a:r>
          </a:p>
          <a:p>
            <a:pPr marL="0" indent="0">
              <a:buNone/>
            </a:pPr>
            <a:endParaRPr lang="en-CA" dirty="0"/>
          </a:p>
          <a:p>
            <a:pPr marL="0" indent="0">
              <a:buNone/>
            </a:pPr>
            <a:endParaRPr lang="en-CA" dirty="0"/>
          </a:p>
          <a:p>
            <a:endParaRPr lang="en-CA" dirty="0"/>
          </a:p>
        </p:txBody>
      </p:sp>
      <p:sp>
        <p:nvSpPr>
          <p:cNvPr id="4" name="Footer Placeholder 3">
            <a:extLst>
              <a:ext uri="{FF2B5EF4-FFF2-40B4-BE49-F238E27FC236}">
                <a16:creationId xmlns:a16="http://schemas.microsoft.com/office/drawing/2014/main" id="{DB5506C0-43FD-47BD-AA04-3C412111E537}"/>
              </a:ext>
            </a:extLst>
          </p:cNvPr>
          <p:cNvSpPr>
            <a:spLocks noGrp="1"/>
          </p:cNvSpPr>
          <p:nvPr>
            <p:ph type="ftr" sz="quarter" idx="11"/>
          </p:nvPr>
        </p:nvSpPr>
        <p:spPr/>
        <p:txBody>
          <a:bodyPr/>
          <a:lstStyle/>
          <a:p>
            <a:r>
              <a:rPr lang="en-US"/>
              <a:t>© 2019 CMG Consulting LLC</a:t>
            </a:r>
            <a:endParaRPr lang="en-US" dirty="0"/>
          </a:p>
        </p:txBody>
      </p:sp>
      <p:sp>
        <p:nvSpPr>
          <p:cNvPr id="5" name="Slide Number Placeholder 4">
            <a:extLst>
              <a:ext uri="{FF2B5EF4-FFF2-40B4-BE49-F238E27FC236}">
                <a16:creationId xmlns:a16="http://schemas.microsoft.com/office/drawing/2014/main" id="{2BBC189A-C3E2-4DD0-907E-F1CBBC8CCF4E}"/>
              </a:ext>
            </a:extLst>
          </p:cNvPr>
          <p:cNvSpPr>
            <a:spLocks noGrp="1"/>
          </p:cNvSpPr>
          <p:nvPr>
            <p:ph type="sldNum" sz="quarter" idx="12"/>
          </p:nvPr>
        </p:nvSpPr>
        <p:spPr/>
        <p:txBody>
          <a:bodyPr/>
          <a:lstStyle/>
          <a:p>
            <a:fld id="{0F26346F-3367-4E49-8F96-EA1A81C8195F}" type="slidenum">
              <a:rPr lang="en-US" smtClean="0"/>
              <a:t>2</a:t>
            </a:fld>
            <a:endParaRPr lang="en-US"/>
          </a:p>
        </p:txBody>
      </p:sp>
    </p:spTree>
    <p:extLst>
      <p:ext uri="{BB962C8B-B14F-4D97-AF65-F5344CB8AC3E}">
        <p14:creationId xmlns:p14="http://schemas.microsoft.com/office/powerpoint/2010/main" val="950195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36145-29A8-494D-B8E8-65A084968396}"/>
              </a:ext>
            </a:extLst>
          </p:cNvPr>
          <p:cNvSpPr>
            <a:spLocks noGrp="1"/>
          </p:cNvSpPr>
          <p:nvPr>
            <p:ph type="title"/>
          </p:nvPr>
        </p:nvSpPr>
        <p:spPr>
          <a:xfrm>
            <a:off x="2324100" y="365125"/>
            <a:ext cx="7505700" cy="1014173"/>
          </a:xfrm>
        </p:spPr>
        <p:txBody>
          <a:bodyPr>
            <a:normAutofit/>
          </a:bodyPr>
          <a:lstStyle/>
          <a:p>
            <a:pPr algn="ctr"/>
            <a:r>
              <a:rPr lang="en-US" b="1" dirty="0"/>
              <a:t>CABA Board of Directors</a:t>
            </a:r>
          </a:p>
        </p:txBody>
      </p:sp>
      <p:pic>
        <p:nvPicPr>
          <p:cNvPr id="58" name="Picture 2" descr="http://smartprogram.org/images/Team.jpg">
            <a:extLst>
              <a:ext uri="{FF2B5EF4-FFF2-40B4-BE49-F238E27FC236}">
                <a16:creationId xmlns:a16="http://schemas.microsoft.com/office/drawing/2014/main" id="{B257E799-9736-40E8-8802-134AE6FB14F7}"/>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971"/>
          <a:stretch>
            <a:fillRect/>
          </a:stretch>
        </p:blipFill>
        <p:spPr bwMode="auto">
          <a:xfrm>
            <a:off x="3119728" y="1786384"/>
            <a:ext cx="6031162" cy="459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8">
            <a:extLst>
              <a:ext uri="{FF2B5EF4-FFF2-40B4-BE49-F238E27FC236}">
                <a16:creationId xmlns:a16="http://schemas.microsoft.com/office/drawing/2014/main" id="{CEE209B3-8300-4795-9B6E-219F1D6732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2385" y="3551969"/>
            <a:ext cx="1367205" cy="47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24" descr="File:Intel-logo.svg">
            <a:extLst>
              <a:ext uri="{FF2B5EF4-FFF2-40B4-BE49-F238E27FC236}">
                <a16:creationId xmlns:a16="http://schemas.microsoft.com/office/drawing/2014/main" id="{A84BD7DC-9B02-4BBF-896E-A2F2656AB7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9669" y="1106854"/>
            <a:ext cx="969552" cy="70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7" descr="Southern California Edison">
            <a:extLst>
              <a:ext uri="{FF2B5EF4-FFF2-40B4-BE49-F238E27FC236}">
                <a16:creationId xmlns:a16="http://schemas.microsoft.com/office/drawing/2014/main" id="{D8F6E32C-997A-4630-BF6B-51B452E9BB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181" y="4644930"/>
            <a:ext cx="1359539" cy="53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 descr="The Cadillac Fairview Corporation Limited">
            <a:extLst>
              <a:ext uri="{FF2B5EF4-FFF2-40B4-BE49-F238E27FC236}">
                <a16:creationId xmlns:a16="http://schemas.microsoft.com/office/drawing/2014/main" id="{DC66B88D-ECEE-4DC4-9F30-B0F5EEF51F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20" y="2226911"/>
            <a:ext cx="1887376" cy="51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4" descr="honeywell_logo">
            <a:extLst>
              <a:ext uri="{FF2B5EF4-FFF2-40B4-BE49-F238E27FC236}">
                <a16:creationId xmlns:a16="http://schemas.microsoft.com/office/drawing/2014/main" id="{354EE6A3-7DA0-4EF9-A03B-BFA50408EC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989" y="3098209"/>
            <a:ext cx="1729991" cy="3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7">
            <a:extLst>
              <a:ext uri="{FF2B5EF4-FFF2-40B4-BE49-F238E27FC236}">
                <a16:creationId xmlns:a16="http://schemas.microsoft.com/office/drawing/2014/main" id="{7C4CA7A8-FF94-474F-B9E4-230B8375AE3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08187" y="5593205"/>
            <a:ext cx="2345141" cy="68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
            <a:extLst>
              <a:ext uri="{FF2B5EF4-FFF2-40B4-BE49-F238E27FC236}">
                <a16:creationId xmlns:a16="http://schemas.microsoft.com/office/drawing/2014/main" id="{B6DFCB3A-303B-41D5-8532-50A0DE9CCA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63179" y="5103278"/>
            <a:ext cx="1998816" cy="64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4" descr="http://www.caba.org/images/logos/100207.jpg">
            <a:extLst>
              <a:ext uri="{FF2B5EF4-FFF2-40B4-BE49-F238E27FC236}">
                <a16:creationId xmlns:a16="http://schemas.microsoft.com/office/drawing/2014/main" id="{5CF0728A-1F1B-49E9-AA73-8556A7AFC2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b="17809"/>
          <a:stretch>
            <a:fillRect/>
          </a:stretch>
        </p:blipFill>
        <p:spPr bwMode="auto">
          <a:xfrm>
            <a:off x="329390" y="5614523"/>
            <a:ext cx="1409436" cy="62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 descr="http://www.caba.org/images/logos/100302.jpg">
            <a:extLst>
              <a:ext uri="{FF2B5EF4-FFF2-40B4-BE49-F238E27FC236}">
                <a16:creationId xmlns:a16="http://schemas.microsoft.com/office/drawing/2014/main" id="{1078A139-F730-4EA2-BD15-3166A8F90C2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65319" y="2136786"/>
            <a:ext cx="2227368" cy="6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 descr="Image result for kimberly clark logo">
            <a:extLst>
              <a:ext uri="{FF2B5EF4-FFF2-40B4-BE49-F238E27FC236}">
                <a16:creationId xmlns:a16="http://schemas.microsoft.com/office/drawing/2014/main" id="{1D14166A-3220-4A4B-B7C2-2AC17088A6B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93723" y="2002250"/>
            <a:ext cx="2930785" cy="38008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Image result for current powered by GE logo">
            <a:extLst>
              <a:ext uri="{FF2B5EF4-FFF2-40B4-BE49-F238E27FC236}">
                <a16:creationId xmlns:a16="http://schemas.microsoft.com/office/drawing/2014/main" id="{E2DCBD65-943E-4770-A96C-22C69E02626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2969" y="4702785"/>
            <a:ext cx="1359539" cy="60589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Image result for siemens logo">
            <a:extLst>
              <a:ext uri="{FF2B5EF4-FFF2-40B4-BE49-F238E27FC236}">
                <a16:creationId xmlns:a16="http://schemas.microsoft.com/office/drawing/2014/main" id="{3F94B513-F925-42BF-8F7F-D3308223F691}"/>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8401" t="23144" r="5857" b="18837"/>
          <a:stretch/>
        </p:blipFill>
        <p:spPr bwMode="auto">
          <a:xfrm>
            <a:off x="10439491" y="1559655"/>
            <a:ext cx="1622504" cy="67886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www.caba.org/images/logos/160149.jpg">
            <a:extLst>
              <a:ext uri="{FF2B5EF4-FFF2-40B4-BE49-F238E27FC236}">
                <a16:creationId xmlns:a16="http://schemas.microsoft.com/office/drawing/2014/main" id="{775DC4B7-2298-4668-9F7B-1526C1883EA1}"/>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b="33841"/>
          <a:stretch/>
        </p:blipFill>
        <p:spPr bwMode="auto">
          <a:xfrm>
            <a:off x="8354760" y="1632561"/>
            <a:ext cx="1890948" cy="427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http://www.caba.org/images/logos/132160.jpg">
            <a:extLst>
              <a:ext uri="{FF2B5EF4-FFF2-40B4-BE49-F238E27FC236}">
                <a16:creationId xmlns:a16="http://schemas.microsoft.com/office/drawing/2014/main" id="{527D2068-4426-4C75-B7A4-3F12A8938941}"/>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b="30124"/>
          <a:stretch/>
        </p:blipFill>
        <p:spPr bwMode="auto">
          <a:xfrm>
            <a:off x="8532413" y="3026012"/>
            <a:ext cx="2074775" cy="61090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http://www.caba.org/images/logos/161492.jpg">
            <a:extLst>
              <a:ext uri="{FF2B5EF4-FFF2-40B4-BE49-F238E27FC236}">
                <a16:creationId xmlns:a16="http://schemas.microsoft.com/office/drawing/2014/main" id="{8924D542-3472-47E4-82B1-274B43E876C7}"/>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2709" t="11893" r="20719" b="41312"/>
          <a:stretch/>
        </p:blipFill>
        <p:spPr bwMode="auto">
          <a:xfrm>
            <a:off x="71723" y="3941920"/>
            <a:ext cx="2101221" cy="47264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Image result for Kele, Inc.">
            <a:extLst>
              <a:ext uri="{FF2B5EF4-FFF2-40B4-BE49-F238E27FC236}">
                <a16:creationId xmlns:a16="http://schemas.microsoft.com/office/drawing/2014/main" id="{558463B2-AEDF-43B5-8B3E-F9D567672111}"/>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5424" t="24072" r="16149" b="28847"/>
          <a:stretch/>
        </p:blipFill>
        <p:spPr bwMode="auto">
          <a:xfrm>
            <a:off x="10579738" y="2948926"/>
            <a:ext cx="1531975" cy="62004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7356CF7A-7E47-4FB9-AAA1-58B4E325072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603656" y="5829612"/>
            <a:ext cx="815556" cy="815556"/>
          </a:xfrm>
          <a:prstGeom prst="rect">
            <a:avLst/>
          </a:prstGeom>
        </p:spPr>
      </p:pic>
      <p:pic>
        <p:nvPicPr>
          <p:cNvPr id="80" name="Picture 79">
            <a:extLst>
              <a:ext uri="{FF2B5EF4-FFF2-40B4-BE49-F238E27FC236}">
                <a16:creationId xmlns:a16="http://schemas.microsoft.com/office/drawing/2014/main" id="{EB1C1AFF-709A-4102-9EEA-B2DCBFC1ED77}"/>
              </a:ext>
            </a:extLst>
          </p:cNvPr>
          <p:cNvPicPr>
            <a:picLocks noChangeAspect="1"/>
          </p:cNvPicPr>
          <p:nvPr/>
        </p:nvPicPr>
        <p:blipFill rotWithShape="1">
          <a:blip r:embed="rId21">
            <a:extLst>
              <a:ext uri="{28A0092B-C50C-407E-A947-70E740481C1C}">
                <a14:useLocalDpi xmlns:a14="http://schemas.microsoft.com/office/drawing/2010/main" val="0"/>
              </a:ext>
            </a:extLst>
          </a:blip>
          <a:srcRect t="22718" b="17988"/>
          <a:stretch/>
        </p:blipFill>
        <p:spPr>
          <a:xfrm>
            <a:off x="8587183" y="4975587"/>
            <a:ext cx="1274637" cy="755791"/>
          </a:xfrm>
          <a:prstGeom prst="rect">
            <a:avLst/>
          </a:prstGeom>
        </p:spPr>
      </p:pic>
      <p:pic>
        <p:nvPicPr>
          <p:cNvPr id="82" name="Picture 81">
            <a:extLst>
              <a:ext uri="{FF2B5EF4-FFF2-40B4-BE49-F238E27FC236}">
                <a16:creationId xmlns:a16="http://schemas.microsoft.com/office/drawing/2014/main" id="{06E3CFAE-2619-4ED4-AD52-0D551A328B6F}"/>
              </a:ext>
            </a:extLst>
          </p:cNvPr>
          <p:cNvPicPr>
            <a:picLocks noChangeAspect="1"/>
          </p:cNvPicPr>
          <p:nvPr/>
        </p:nvPicPr>
        <p:blipFill>
          <a:blip r:embed="rId22"/>
          <a:stretch>
            <a:fillRect/>
          </a:stretch>
        </p:blipFill>
        <p:spPr>
          <a:xfrm>
            <a:off x="2504770" y="2560857"/>
            <a:ext cx="2108690" cy="466326"/>
          </a:xfrm>
          <a:prstGeom prst="rect">
            <a:avLst/>
          </a:prstGeom>
        </p:spPr>
      </p:pic>
      <p:pic>
        <p:nvPicPr>
          <p:cNvPr id="30" name="Picture Placeholder 5" descr="Board of Directors">
            <a:extLst>
              <a:ext uri="{FF2B5EF4-FFF2-40B4-BE49-F238E27FC236}">
                <a16:creationId xmlns:a16="http://schemas.microsoft.com/office/drawing/2014/main" id="{03BD7F9E-CBAC-4CC8-9B98-A77FDFEC3418}"/>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a:xfrm>
            <a:off x="7879439" y="2055846"/>
            <a:ext cx="815389" cy="784424"/>
          </a:xfrm>
          <a:prstGeom prst="rect">
            <a:avLst/>
          </a:prstGeom>
        </p:spPr>
      </p:pic>
      <p:pic>
        <p:nvPicPr>
          <p:cNvPr id="31" name="Picture Placeholder 5" descr="Board of Directors">
            <a:extLst>
              <a:ext uri="{FF2B5EF4-FFF2-40B4-BE49-F238E27FC236}">
                <a16:creationId xmlns:a16="http://schemas.microsoft.com/office/drawing/2014/main" id="{B6127557-8441-4A22-987D-D69275E505A9}"/>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a:xfrm>
            <a:off x="7929260" y="5979285"/>
            <a:ext cx="2353064" cy="486841"/>
          </a:xfrm>
          <a:prstGeom prst="rect">
            <a:avLst/>
          </a:prstGeom>
        </p:spPr>
      </p:pic>
      <p:sp>
        <p:nvSpPr>
          <p:cNvPr id="34" name="Slide Number Placeholder 2">
            <a:extLst>
              <a:ext uri="{FF2B5EF4-FFF2-40B4-BE49-F238E27FC236}">
                <a16:creationId xmlns:a16="http://schemas.microsoft.com/office/drawing/2014/main" id="{43AD1FD1-F8D5-4461-A779-2DA3972E56E3}"/>
              </a:ext>
            </a:extLst>
          </p:cNvPr>
          <p:cNvSpPr txBox="1">
            <a:spLocks/>
          </p:cNvSpPr>
          <p:nvPr/>
        </p:nvSpPr>
        <p:spPr>
          <a:xfrm>
            <a:off x="838258" y="6353642"/>
            <a:ext cx="619453" cy="352133"/>
          </a:xfrm>
          <a:prstGeom prst="rect">
            <a:avLst/>
          </a:prstGeom>
        </p:spPr>
        <p:txBody>
          <a:bodyPr vert="horz" lIns="91355" tIns="45678" rIns="91355" bIns="45678"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2EA444-5E48-4E00-B06F-080A44B933A0}" type="slidenum">
              <a:rPr lang="en-CA" sz="1199"/>
              <a:pPr/>
              <a:t>3</a:t>
            </a:fld>
            <a:endParaRPr lang="en-CA" sz="1199" dirty="0"/>
          </a:p>
        </p:txBody>
      </p:sp>
      <p:pic>
        <p:nvPicPr>
          <p:cNvPr id="32" name="Picture Placeholder 5" descr="Presentation2 - PowerPoint">
            <a:extLst>
              <a:ext uri="{FF2B5EF4-FFF2-40B4-BE49-F238E27FC236}">
                <a16:creationId xmlns:a16="http://schemas.microsoft.com/office/drawing/2014/main" id="{34080109-CBFE-408C-905C-DD341BDA76A5}"/>
              </a:ext>
            </a:extLst>
          </p:cNvPr>
          <p:cNvPicPr>
            <a:picLocks noChangeAspect="1"/>
          </p:cNvPicPr>
          <p:nvPr/>
        </p:nvPicPr>
        <p:blipFill rotWithShape="1">
          <a:blip r:embed="rId25">
            <a:extLst>
              <a:ext uri="{28A0092B-C50C-407E-A947-70E740481C1C}">
                <a14:useLocalDpi xmlns:a14="http://schemas.microsoft.com/office/drawing/2010/main" val="0"/>
              </a:ext>
            </a:extLst>
          </a:blip>
          <a:srcRect l="53187" r="29428"/>
          <a:stretch/>
        </p:blipFill>
        <p:spPr>
          <a:xfrm>
            <a:off x="10809711" y="3851322"/>
            <a:ext cx="1072027" cy="963866"/>
          </a:xfrm>
          <a:prstGeom prst="rect">
            <a:avLst/>
          </a:prstGeom>
        </p:spPr>
      </p:pic>
      <p:pic>
        <p:nvPicPr>
          <p:cNvPr id="33" name="Picture Placeholder 5" descr="Presentation2 - PowerPoint">
            <a:extLst>
              <a:ext uri="{FF2B5EF4-FFF2-40B4-BE49-F238E27FC236}">
                <a16:creationId xmlns:a16="http://schemas.microsoft.com/office/drawing/2014/main" id="{1960DA3F-84A2-4244-897F-9F0236840276}"/>
              </a:ext>
            </a:extLst>
          </p:cNvPr>
          <p:cNvPicPr>
            <a:picLocks noChangeAspect="1"/>
          </p:cNvPicPr>
          <p:nvPr/>
        </p:nvPicPr>
        <p:blipFill rotWithShape="1">
          <a:blip r:embed="rId25">
            <a:extLst>
              <a:ext uri="{28A0092B-C50C-407E-A947-70E740481C1C}">
                <a14:useLocalDpi xmlns:a14="http://schemas.microsoft.com/office/drawing/2010/main" val="0"/>
              </a:ext>
            </a:extLst>
          </a:blip>
          <a:srcRect l="70672" t="8110" b="21289"/>
          <a:stretch/>
        </p:blipFill>
        <p:spPr>
          <a:xfrm>
            <a:off x="2194862" y="1068482"/>
            <a:ext cx="1808497" cy="680505"/>
          </a:xfrm>
          <a:prstGeom prst="rect">
            <a:avLst/>
          </a:prstGeom>
        </p:spPr>
      </p:pic>
      <p:pic>
        <p:nvPicPr>
          <p:cNvPr id="35" name="Picture Placeholder 5" descr="Presentation2 - PowerPoint">
            <a:extLst>
              <a:ext uri="{FF2B5EF4-FFF2-40B4-BE49-F238E27FC236}">
                <a16:creationId xmlns:a16="http://schemas.microsoft.com/office/drawing/2014/main" id="{CEECE19F-D3D6-4A35-85B2-37FC887C2F44}"/>
              </a:ext>
            </a:extLst>
          </p:cNvPr>
          <p:cNvPicPr>
            <a:picLocks noChangeAspect="1"/>
          </p:cNvPicPr>
          <p:nvPr/>
        </p:nvPicPr>
        <p:blipFill rotWithShape="1">
          <a:blip r:embed="rId25">
            <a:extLst>
              <a:ext uri="{28A0092B-C50C-407E-A947-70E740481C1C}">
                <a14:useLocalDpi xmlns:a14="http://schemas.microsoft.com/office/drawing/2010/main" val="0"/>
              </a:ext>
            </a:extLst>
          </a:blip>
          <a:srcRect t="27362" r="80438" b="24281"/>
          <a:stretch/>
        </p:blipFill>
        <p:spPr>
          <a:xfrm>
            <a:off x="8970637" y="3948465"/>
            <a:ext cx="1206258" cy="466099"/>
          </a:xfrm>
          <a:prstGeom prst="rect">
            <a:avLst/>
          </a:prstGeom>
        </p:spPr>
      </p:pic>
      <p:pic>
        <p:nvPicPr>
          <p:cNvPr id="36" name="Picture Placeholder 5" descr="Presentation2 - PowerPoint">
            <a:extLst>
              <a:ext uri="{FF2B5EF4-FFF2-40B4-BE49-F238E27FC236}">
                <a16:creationId xmlns:a16="http://schemas.microsoft.com/office/drawing/2014/main" id="{CB19B5D9-1739-4B7C-92CC-B9EFE7CE8225}"/>
              </a:ext>
            </a:extLst>
          </p:cNvPr>
          <p:cNvPicPr>
            <a:picLocks noChangeAspect="1"/>
          </p:cNvPicPr>
          <p:nvPr/>
        </p:nvPicPr>
        <p:blipFill rotWithShape="1">
          <a:blip r:embed="rId25">
            <a:extLst>
              <a:ext uri="{28A0092B-C50C-407E-A947-70E740481C1C}">
                <a14:useLocalDpi xmlns:a14="http://schemas.microsoft.com/office/drawing/2010/main" val="0"/>
              </a:ext>
            </a:extLst>
          </a:blip>
          <a:srcRect l="20837" t="21300" r="47115" b="21148"/>
          <a:stretch/>
        </p:blipFill>
        <p:spPr>
          <a:xfrm>
            <a:off x="6409263" y="1198025"/>
            <a:ext cx="1976261" cy="554736"/>
          </a:xfrm>
          <a:prstGeom prst="rect">
            <a:avLst/>
          </a:prstGeom>
        </p:spPr>
      </p:pic>
      <p:pic>
        <p:nvPicPr>
          <p:cNvPr id="4" name="Picture 3">
            <a:extLst>
              <a:ext uri="{FF2B5EF4-FFF2-40B4-BE49-F238E27FC236}">
                <a16:creationId xmlns:a16="http://schemas.microsoft.com/office/drawing/2014/main" id="{50AD1AEA-2841-4D61-8A8C-909D742188EA}"/>
              </a:ext>
            </a:extLst>
          </p:cNvPr>
          <p:cNvPicPr>
            <a:picLocks noChangeAspect="1"/>
          </p:cNvPicPr>
          <p:nvPr/>
        </p:nvPicPr>
        <p:blipFill>
          <a:blip r:embed="rId26"/>
          <a:stretch>
            <a:fillRect/>
          </a:stretch>
        </p:blipFill>
        <p:spPr>
          <a:xfrm>
            <a:off x="311192" y="428239"/>
            <a:ext cx="2057400" cy="1244600"/>
          </a:xfrm>
          <a:prstGeom prst="rect">
            <a:avLst/>
          </a:prstGeom>
        </p:spPr>
      </p:pic>
      <p:pic>
        <p:nvPicPr>
          <p:cNvPr id="6" name="Picture 5">
            <a:extLst>
              <a:ext uri="{FF2B5EF4-FFF2-40B4-BE49-F238E27FC236}">
                <a16:creationId xmlns:a16="http://schemas.microsoft.com/office/drawing/2014/main" id="{4ADDFA06-2E59-4BF0-B228-3C3EFA3D586B}"/>
              </a:ext>
            </a:extLst>
          </p:cNvPr>
          <p:cNvPicPr>
            <a:picLocks noChangeAspect="1"/>
          </p:cNvPicPr>
          <p:nvPr/>
        </p:nvPicPr>
        <p:blipFill>
          <a:blip r:embed="rId27"/>
          <a:stretch>
            <a:fillRect/>
          </a:stretch>
        </p:blipFill>
        <p:spPr>
          <a:xfrm>
            <a:off x="9720124" y="235930"/>
            <a:ext cx="1625600" cy="1270000"/>
          </a:xfrm>
          <a:prstGeom prst="rect">
            <a:avLst/>
          </a:prstGeom>
        </p:spPr>
      </p:pic>
      <p:pic>
        <p:nvPicPr>
          <p:cNvPr id="8" name="Picture 7">
            <a:extLst>
              <a:ext uri="{FF2B5EF4-FFF2-40B4-BE49-F238E27FC236}">
                <a16:creationId xmlns:a16="http://schemas.microsoft.com/office/drawing/2014/main" id="{FD06A16C-83F4-4EF7-B950-7CB56E298DA6}"/>
              </a:ext>
            </a:extLst>
          </p:cNvPr>
          <p:cNvPicPr>
            <a:picLocks noChangeAspect="1"/>
          </p:cNvPicPr>
          <p:nvPr/>
        </p:nvPicPr>
        <p:blipFill>
          <a:blip r:embed="rId28"/>
          <a:stretch>
            <a:fillRect/>
          </a:stretch>
        </p:blipFill>
        <p:spPr>
          <a:xfrm>
            <a:off x="4818896" y="5452310"/>
            <a:ext cx="3041904" cy="591312"/>
          </a:xfrm>
          <a:prstGeom prst="rect">
            <a:avLst/>
          </a:prstGeom>
        </p:spPr>
      </p:pic>
    </p:spTree>
    <p:extLst>
      <p:ext uri="{BB962C8B-B14F-4D97-AF65-F5344CB8AC3E}">
        <p14:creationId xmlns:p14="http://schemas.microsoft.com/office/powerpoint/2010/main" val="138058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8A99C7-396B-4D83-84EA-CEDE96F239C6}"/>
              </a:ext>
            </a:extLst>
          </p:cNvPr>
          <p:cNvSpPr>
            <a:spLocks noGrp="1"/>
          </p:cNvSpPr>
          <p:nvPr>
            <p:ph type="title"/>
          </p:nvPr>
        </p:nvSpPr>
        <p:spPr/>
        <p:txBody>
          <a:bodyPr>
            <a:normAutofit fontScale="90000"/>
          </a:bodyPr>
          <a:lstStyle/>
          <a:p>
            <a:pPr algn="ctr"/>
            <a:br>
              <a:rPr lang="en-CA" b="1" dirty="0">
                <a:solidFill>
                  <a:srgbClr val="474747"/>
                </a:solidFill>
                <a:latin typeface="Arial" panose="020B0604020202020204" pitchFamily="34" charset="0"/>
                <a:ea typeface="Times New Roman" panose="02020603050405020304" pitchFamily="18" charset="0"/>
              </a:rPr>
            </a:br>
            <a:r>
              <a:rPr lang="en-CA" b="1" dirty="0">
                <a:solidFill>
                  <a:srgbClr val="474747"/>
                </a:solidFill>
                <a:latin typeface="+mn-lt"/>
                <a:ea typeface="Times New Roman" panose="02020603050405020304" pitchFamily="18" charset="0"/>
              </a:rPr>
              <a:t>Definition of Microgrid</a:t>
            </a:r>
            <a:br>
              <a:rPr lang="en-CA" dirty="0">
                <a:latin typeface="+mn-lt"/>
                <a:ea typeface="Times New Roman" panose="02020603050405020304" pitchFamily="18" charset="0"/>
              </a:rPr>
            </a:br>
            <a:endParaRPr lang="en-CA" b="1" dirty="0">
              <a:latin typeface="+mn-lt"/>
            </a:endParaRPr>
          </a:p>
        </p:txBody>
      </p:sp>
      <p:sp>
        <p:nvSpPr>
          <p:cNvPr id="2" name="Footer Placeholder 1">
            <a:extLst>
              <a:ext uri="{FF2B5EF4-FFF2-40B4-BE49-F238E27FC236}">
                <a16:creationId xmlns:a16="http://schemas.microsoft.com/office/drawing/2014/main" id="{82366A38-A235-4BCE-A273-F588E1B33ACE}"/>
              </a:ext>
            </a:extLst>
          </p:cNvPr>
          <p:cNvSpPr>
            <a:spLocks noGrp="1"/>
          </p:cNvSpPr>
          <p:nvPr>
            <p:ph type="ftr" sz="quarter" idx="11"/>
          </p:nvPr>
        </p:nvSpPr>
        <p:spPr/>
        <p:txBody>
          <a:bodyPr/>
          <a:lstStyle/>
          <a:p>
            <a:r>
              <a:rPr lang="en-US"/>
              <a:t>© 2019 CMG Consulting LLC</a:t>
            </a:r>
          </a:p>
        </p:txBody>
      </p:sp>
      <p:sp>
        <p:nvSpPr>
          <p:cNvPr id="3" name="Slide Number Placeholder 2">
            <a:extLst>
              <a:ext uri="{FF2B5EF4-FFF2-40B4-BE49-F238E27FC236}">
                <a16:creationId xmlns:a16="http://schemas.microsoft.com/office/drawing/2014/main" id="{DD30D354-0B8A-4C53-8F0C-940065E30439}"/>
              </a:ext>
            </a:extLst>
          </p:cNvPr>
          <p:cNvSpPr>
            <a:spLocks noGrp="1"/>
          </p:cNvSpPr>
          <p:nvPr>
            <p:ph type="sldNum" sz="quarter" idx="12"/>
          </p:nvPr>
        </p:nvSpPr>
        <p:spPr/>
        <p:txBody>
          <a:bodyPr/>
          <a:lstStyle/>
          <a:p>
            <a:fld id="{0F26346F-3367-4E49-8F96-EA1A81C8195F}" type="slidenum">
              <a:rPr lang="en-US" smtClean="0"/>
              <a:t>4</a:t>
            </a:fld>
            <a:endParaRPr lang="en-US"/>
          </a:p>
        </p:txBody>
      </p:sp>
      <p:sp>
        <p:nvSpPr>
          <p:cNvPr id="4" name="Rectangle 3">
            <a:extLst>
              <a:ext uri="{FF2B5EF4-FFF2-40B4-BE49-F238E27FC236}">
                <a16:creationId xmlns:a16="http://schemas.microsoft.com/office/drawing/2014/main" id="{DA26C6AE-5234-445A-A1B9-3805118B4BE1}"/>
              </a:ext>
            </a:extLst>
          </p:cNvPr>
          <p:cNvSpPr/>
          <p:nvPr/>
        </p:nvSpPr>
        <p:spPr>
          <a:xfrm>
            <a:off x="1954924" y="2005534"/>
            <a:ext cx="9033641" cy="4724370"/>
          </a:xfrm>
          <a:prstGeom prst="rect">
            <a:avLst/>
          </a:prstGeom>
        </p:spPr>
        <p:txBody>
          <a:bodyPr wrap="square">
            <a:spAutoFit/>
          </a:bodyPr>
          <a:lstStyle/>
          <a:p>
            <a:pPr>
              <a:spcAft>
                <a:spcPts val="1800"/>
              </a:spcAft>
            </a:pPr>
            <a:r>
              <a:rPr lang="en-CA" sz="2400" dirty="0">
                <a:solidFill>
                  <a:srgbClr val="474747"/>
                </a:solidFill>
                <a:ea typeface="Times New Roman" panose="02020603050405020304" pitchFamily="18" charset="0"/>
              </a:rPr>
              <a:t>“</a:t>
            </a:r>
            <a:r>
              <a:rPr lang="en-CA" sz="2800" dirty="0">
                <a:solidFill>
                  <a:srgbClr val="474747"/>
                </a:solidFill>
                <a:ea typeface="Times New Roman" panose="02020603050405020304" pitchFamily="18" charset="0"/>
              </a:rPr>
              <a:t>A microgrid is an autonomous power grid that can operate both in tandem with and when “islanded” from a utility grid. At minimum, a microgrid combines onsite energy generation and storage with system controls that allow the microgrid to connect/disconnect from the main grid and to operate independently. Microgrids may also include responsive battery deployment and tiered load-shedding.”</a:t>
            </a:r>
            <a:endParaRPr lang="en-CA" sz="1600" dirty="0">
              <a:solidFill>
                <a:srgbClr val="474747"/>
              </a:solidFill>
              <a:ea typeface="Times New Roman" panose="02020603050405020304" pitchFamily="18" charset="0"/>
            </a:endParaRPr>
          </a:p>
          <a:p>
            <a:pPr>
              <a:spcAft>
                <a:spcPts val="1800"/>
              </a:spcAft>
            </a:pPr>
            <a:r>
              <a:rPr lang="en-CA" sz="1600" dirty="0">
                <a:solidFill>
                  <a:srgbClr val="474747"/>
                </a:solidFill>
                <a:ea typeface="Times New Roman" panose="02020603050405020304" pitchFamily="18" charset="0"/>
              </a:rPr>
              <a:t>					                        </a:t>
            </a:r>
            <a:r>
              <a:rPr lang="en-CA" sz="1400" dirty="0">
                <a:solidFill>
                  <a:srgbClr val="474747"/>
                </a:solidFill>
                <a:ea typeface="Times New Roman" panose="02020603050405020304" pitchFamily="18" charset="0"/>
              </a:rPr>
              <a:t>Source: Schatz Energy Research Center</a:t>
            </a:r>
          </a:p>
          <a:p>
            <a:pPr>
              <a:spcAft>
                <a:spcPts val="1800"/>
              </a:spcAft>
            </a:pPr>
            <a:r>
              <a:rPr lang="en-CA" sz="1600" dirty="0">
                <a:solidFill>
                  <a:srgbClr val="474747"/>
                </a:solidFill>
                <a:latin typeface="Arial" panose="020B0604020202020204" pitchFamily="34" charset="0"/>
                <a:ea typeface="Times New Roman" panose="02020603050405020304" pitchFamily="18" charset="0"/>
              </a:rPr>
              <a:t>								</a:t>
            </a:r>
            <a:endParaRPr lang="en-CA" sz="2800" dirty="0">
              <a:solidFill>
                <a:srgbClr val="474747"/>
              </a:solidFill>
              <a:latin typeface="Arial" panose="020B0604020202020204" pitchFamily="34" charset="0"/>
              <a:ea typeface="Times New Roman" panose="02020603050405020304" pitchFamily="18" charset="0"/>
            </a:endParaRPr>
          </a:p>
          <a:p>
            <a:pPr>
              <a:spcAft>
                <a:spcPts val="1800"/>
              </a:spcAft>
            </a:pPr>
            <a:endParaRPr lang="en-CA"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9643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D88365-2FED-4FC4-925D-19B826F972D1}"/>
              </a:ext>
            </a:extLst>
          </p:cNvPr>
          <p:cNvSpPr>
            <a:spLocks noGrp="1"/>
          </p:cNvSpPr>
          <p:nvPr>
            <p:ph type="title"/>
          </p:nvPr>
        </p:nvSpPr>
        <p:spPr>
          <a:xfrm>
            <a:off x="2324100" y="136525"/>
            <a:ext cx="7505700" cy="1554163"/>
          </a:xfrm>
        </p:spPr>
        <p:txBody>
          <a:bodyPr>
            <a:noAutofit/>
          </a:bodyPr>
          <a:lstStyle/>
          <a:p>
            <a:pPr algn="ctr"/>
            <a:br>
              <a:rPr lang="en-CA" sz="3200" b="1" dirty="0"/>
            </a:br>
            <a:r>
              <a:rPr lang="en-CA" sz="3200" b="1" dirty="0"/>
              <a:t>Smart Microgrids are an evolution from traditional microgrids in the following three ways:</a:t>
            </a:r>
            <a:br>
              <a:rPr lang="en-CA" sz="3200" dirty="0"/>
            </a:br>
            <a:endParaRPr lang="en-CA" sz="3200" dirty="0"/>
          </a:p>
        </p:txBody>
      </p:sp>
      <p:sp>
        <p:nvSpPr>
          <p:cNvPr id="2" name="Footer Placeholder 1">
            <a:extLst>
              <a:ext uri="{FF2B5EF4-FFF2-40B4-BE49-F238E27FC236}">
                <a16:creationId xmlns:a16="http://schemas.microsoft.com/office/drawing/2014/main" id="{82366A38-A235-4BCE-A273-F588E1B33ACE}"/>
              </a:ext>
            </a:extLst>
          </p:cNvPr>
          <p:cNvSpPr>
            <a:spLocks noGrp="1"/>
          </p:cNvSpPr>
          <p:nvPr>
            <p:ph type="ftr" sz="quarter" idx="11"/>
          </p:nvPr>
        </p:nvSpPr>
        <p:spPr/>
        <p:txBody>
          <a:bodyPr/>
          <a:lstStyle/>
          <a:p>
            <a:r>
              <a:rPr lang="en-US"/>
              <a:t>© 2019 CMG Consulting LLC</a:t>
            </a:r>
          </a:p>
        </p:txBody>
      </p:sp>
      <p:sp>
        <p:nvSpPr>
          <p:cNvPr id="3" name="Slide Number Placeholder 2">
            <a:extLst>
              <a:ext uri="{FF2B5EF4-FFF2-40B4-BE49-F238E27FC236}">
                <a16:creationId xmlns:a16="http://schemas.microsoft.com/office/drawing/2014/main" id="{DD30D354-0B8A-4C53-8F0C-940065E30439}"/>
              </a:ext>
            </a:extLst>
          </p:cNvPr>
          <p:cNvSpPr>
            <a:spLocks noGrp="1"/>
          </p:cNvSpPr>
          <p:nvPr>
            <p:ph type="sldNum" sz="quarter" idx="12"/>
          </p:nvPr>
        </p:nvSpPr>
        <p:spPr/>
        <p:txBody>
          <a:bodyPr/>
          <a:lstStyle/>
          <a:p>
            <a:fld id="{0F26346F-3367-4E49-8F96-EA1A81C8195F}" type="slidenum">
              <a:rPr lang="en-US" smtClean="0"/>
              <a:t>5</a:t>
            </a:fld>
            <a:endParaRPr lang="en-US"/>
          </a:p>
        </p:txBody>
      </p:sp>
      <p:sp>
        <p:nvSpPr>
          <p:cNvPr id="4" name="Rectangle 3">
            <a:extLst>
              <a:ext uri="{FF2B5EF4-FFF2-40B4-BE49-F238E27FC236}">
                <a16:creationId xmlns:a16="http://schemas.microsoft.com/office/drawing/2014/main" id="{DA26C6AE-5234-445A-A1B9-3805118B4BE1}"/>
              </a:ext>
            </a:extLst>
          </p:cNvPr>
          <p:cNvSpPr/>
          <p:nvPr/>
        </p:nvSpPr>
        <p:spPr>
          <a:xfrm>
            <a:off x="1355835" y="2005534"/>
            <a:ext cx="9743090" cy="4339650"/>
          </a:xfrm>
          <a:prstGeom prst="rect">
            <a:avLst/>
          </a:prstGeom>
        </p:spPr>
        <p:txBody>
          <a:bodyPr wrap="square">
            <a:spAutoFit/>
          </a:bodyPr>
          <a:lstStyle/>
          <a:p>
            <a:pPr lvl="0" fontAlgn="base"/>
            <a:r>
              <a:rPr lang="en-CA" sz="2000" b="1" dirty="0"/>
              <a:t>Variable generation</a:t>
            </a:r>
            <a:r>
              <a:rPr lang="en-CA" sz="2000" dirty="0"/>
              <a:t>. Traditional microgrid generation is dispatchable, typically diesel generation. Modern Smart Microgrids incorporate variable generation such as wind and photovoltaic solar, so that electricity must be either be used or stored when available.</a:t>
            </a:r>
          </a:p>
          <a:p>
            <a:pPr fontAlgn="base"/>
            <a:r>
              <a:rPr lang="en-CA" sz="2000" dirty="0"/>
              <a:t> </a:t>
            </a:r>
          </a:p>
          <a:p>
            <a:pPr lvl="0" fontAlgn="base"/>
            <a:r>
              <a:rPr lang="en-CA" sz="2000" b="1" dirty="0" err="1"/>
              <a:t>Islandability</a:t>
            </a:r>
            <a:r>
              <a:rPr lang="en-CA" sz="2000" dirty="0"/>
              <a:t>. Traditional microgrids have been built in off-grid areas, and so are permanently islanded. Smart Microgrids may be built in remote, campus and urban areas, and so must be able to connect and disconnect from the larger ‘macro’ grid without negative impact.</a:t>
            </a:r>
          </a:p>
          <a:p>
            <a:pPr fontAlgn="base"/>
            <a:r>
              <a:rPr lang="en-CA" sz="2000" dirty="0"/>
              <a:t> </a:t>
            </a:r>
          </a:p>
          <a:p>
            <a:pPr lvl="0" fontAlgn="base"/>
            <a:r>
              <a:rPr lang="en-CA" sz="2000" b="1" dirty="0"/>
              <a:t>Demand response</a:t>
            </a:r>
            <a:r>
              <a:rPr lang="en-CA" sz="2000" dirty="0"/>
              <a:t>. In traditional microgrids, generation follows the load. Modern Smart Microgrids use forecasting, modern sensing and communication technology to manage demand and more closely match available generation.</a:t>
            </a:r>
          </a:p>
          <a:p>
            <a:r>
              <a:rPr lang="en-CA" dirty="0"/>
              <a:t> </a:t>
            </a:r>
          </a:p>
          <a:p>
            <a:r>
              <a:rPr lang="en-CA" dirty="0"/>
              <a:t>					</a:t>
            </a:r>
            <a:r>
              <a:rPr lang="en-CA" sz="1600" dirty="0"/>
              <a:t>Source: NSERC Smart Microgrid Network (NSMG-Net)</a:t>
            </a:r>
          </a:p>
        </p:txBody>
      </p:sp>
    </p:spTree>
    <p:extLst>
      <p:ext uri="{BB962C8B-B14F-4D97-AF65-F5344CB8AC3E}">
        <p14:creationId xmlns:p14="http://schemas.microsoft.com/office/powerpoint/2010/main" val="65356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6FDCE3-9708-452D-BAA5-D4734E21584A}"/>
              </a:ext>
            </a:extLst>
          </p:cNvPr>
          <p:cNvSpPr>
            <a:spLocks noGrp="1"/>
          </p:cNvSpPr>
          <p:nvPr>
            <p:ph type="ftr" sz="quarter" idx="11"/>
          </p:nvPr>
        </p:nvSpPr>
        <p:spPr/>
        <p:txBody>
          <a:bodyPr/>
          <a:lstStyle/>
          <a:p>
            <a:r>
              <a:rPr lang="en-US"/>
              <a:t>© 2019 CMG Consulting LLC</a:t>
            </a:r>
          </a:p>
        </p:txBody>
      </p:sp>
      <p:sp>
        <p:nvSpPr>
          <p:cNvPr id="3" name="Slide Number Placeholder 2">
            <a:extLst>
              <a:ext uri="{FF2B5EF4-FFF2-40B4-BE49-F238E27FC236}">
                <a16:creationId xmlns:a16="http://schemas.microsoft.com/office/drawing/2014/main" id="{5147F6B2-9EA3-4F42-B488-193C80AE3C60}"/>
              </a:ext>
            </a:extLst>
          </p:cNvPr>
          <p:cNvSpPr>
            <a:spLocks noGrp="1"/>
          </p:cNvSpPr>
          <p:nvPr>
            <p:ph type="sldNum" sz="quarter" idx="12"/>
          </p:nvPr>
        </p:nvSpPr>
        <p:spPr/>
        <p:txBody>
          <a:bodyPr/>
          <a:lstStyle/>
          <a:p>
            <a:fld id="{0F26346F-3367-4E49-8F96-EA1A81C8195F}" type="slidenum">
              <a:rPr lang="en-US" smtClean="0"/>
              <a:t>6</a:t>
            </a:fld>
            <a:endParaRPr lang="en-US"/>
          </a:p>
        </p:txBody>
      </p:sp>
      <p:pic>
        <p:nvPicPr>
          <p:cNvPr id="4" name="image" descr="https://microgridknowledge.com/wp-content/uploads/2016/08/US-Microgrid-Market-Growth.png">
            <a:extLst>
              <a:ext uri="{FF2B5EF4-FFF2-40B4-BE49-F238E27FC236}">
                <a16:creationId xmlns:a16="http://schemas.microsoft.com/office/drawing/2014/main" id="{9735CDDB-5B09-4B31-BE5D-BC78D568F3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69779" y="457199"/>
            <a:ext cx="7551683" cy="5423338"/>
          </a:xfrm>
          <a:prstGeom prst="rect">
            <a:avLst/>
          </a:prstGeom>
          <a:noFill/>
          <a:ln>
            <a:noFill/>
          </a:ln>
        </p:spPr>
      </p:pic>
    </p:spTree>
    <p:extLst>
      <p:ext uri="{BB962C8B-B14F-4D97-AF65-F5344CB8AC3E}">
        <p14:creationId xmlns:p14="http://schemas.microsoft.com/office/powerpoint/2010/main" val="113334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C08ACB8-6CAA-41F4-A7B3-C5015B7C9605}"/>
              </a:ext>
            </a:extLst>
          </p:cNvPr>
          <p:cNvSpPr>
            <a:spLocks noGrp="1"/>
          </p:cNvSpPr>
          <p:nvPr>
            <p:ph type="ftr" sz="quarter" idx="11"/>
          </p:nvPr>
        </p:nvSpPr>
        <p:spPr/>
        <p:txBody>
          <a:bodyPr/>
          <a:lstStyle/>
          <a:p>
            <a:r>
              <a:rPr lang="en-US"/>
              <a:t>© 2019 CMG Consulting LLC</a:t>
            </a:r>
            <a:endParaRPr lang="en-US" dirty="0"/>
          </a:p>
        </p:txBody>
      </p:sp>
      <p:sp>
        <p:nvSpPr>
          <p:cNvPr id="5" name="Slide Number Placeholder 4">
            <a:extLst>
              <a:ext uri="{FF2B5EF4-FFF2-40B4-BE49-F238E27FC236}">
                <a16:creationId xmlns:a16="http://schemas.microsoft.com/office/drawing/2014/main" id="{D8146BFB-1BE6-478B-B976-582993E653D5}"/>
              </a:ext>
            </a:extLst>
          </p:cNvPr>
          <p:cNvSpPr>
            <a:spLocks noGrp="1"/>
          </p:cNvSpPr>
          <p:nvPr>
            <p:ph type="sldNum" sz="quarter" idx="12"/>
          </p:nvPr>
        </p:nvSpPr>
        <p:spPr/>
        <p:txBody>
          <a:bodyPr/>
          <a:lstStyle/>
          <a:p>
            <a:fld id="{0F26346F-3367-4E49-8F96-EA1A81C8195F}" type="slidenum">
              <a:rPr lang="en-US" smtClean="0"/>
              <a:t>7</a:t>
            </a:fld>
            <a:endParaRPr lang="en-US"/>
          </a:p>
        </p:txBody>
      </p:sp>
      <p:sp>
        <p:nvSpPr>
          <p:cNvPr id="7" name="Content Placeholder 6">
            <a:extLst>
              <a:ext uri="{FF2B5EF4-FFF2-40B4-BE49-F238E27FC236}">
                <a16:creationId xmlns:a16="http://schemas.microsoft.com/office/drawing/2014/main" id="{BBE24566-3D46-461D-B972-49350D9E21B4}"/>
              </a:ext>
            </a:extLst>
          </p:cNvPr>
          <p:cNvSpPr>
            <a:spLocks noGrp="1"/>
          </p:cNvSpPr>
          <p:nvPr>
            <p:ph idx="1"/>
          </p:nvPr>
        </p:nvSpPr>
        <p:spPr>
          <a:xfrm>
            <a:off x="0" y="2539014"/>
            <a:ext cx="11353800" cy="3409025"/>
          </a:xfrm>
        </p:spPr>
        <p:txBody>
          <a:bodyPr>
            <a:normAutofit fontScale="25000" lnSpcReduction="20000"/>
          </a:bodyPr>
          <a:lstStyle/>
          <a:p>
            <a:pPr lvl="7"/>
            <a:r>
              <a:rPr lang="en-CA" sz="19200" dirty="0"/>
              <a:t>In 2017 - $4.67 Billion</a:t>
            </a:r>
          </a:p>
          <a:p>
            <a:pPr marL="3200400" lvl="7" indent="0">
              <a:buNone/>
            </a:pPr>
            <a:endParaRPr lang="en-CA" sz="19200" dirty="0"/>
          </a:p>
          <a:p>
            <a:pPr lvl="7"/>
            <a:r>
              <a:rPr lang="en-CA" sz="19200" dirty="0"/>
              <a:t>By 2026 - $18.8 Billion</a:t>
            </a:r>
          </a:p>
          <a:p>
            <a:pPr marL="3200400" lvl="7" indent="0">
              <a:buNone/>
            </a:pPr>
            <a:endParaRPr lang="en-CA" sz="19200" dirty="0"/>
          </a:p>
          <a:p>
            <a:pPr lvl="7"/>
            <a:r>
              <a:rPr lang="en-CA" sz="19200" dirty="0"/>
              <a:t>CAGR of 16.7 </a:t>
            </a:r>
          </a:p>
          <a:p>
            <a:pPr marL="0" indent="0">
              <a:buNone/>
            </a:pPr>
            <a:endParaRPr lang="en-CA" dirty="0"/>
          </a:p>
          <a:p>
            <a:pPr marL="0" indent="0">
              <a:buNone/>
            </a:pPr>
            <a:r>
              <a:rPr lang="en-CA" sz="1200" dirty="0"/>
              <a:t>																						</a:t>
            </a:r>
            <a:r>
              <a:rPr lang="en-CA" sz="4000" dirty="0"/>
              <a:t>Source: RESEARCH AND MARKETS</a:t>
            </a:r>
          </a:p>
          <a:p>
            <a:pPr marL="0" indent="0">
              <a:buNone/>
            </a:pPr>
            <a:r>
              <a:rPr lang="en-CA" sz="4000" dirty="0"/>
              <a:t>			</a:t>
            </a:r>
          </a:p>
          <a:p>
            <a:pPr marL="0" indent="0">
              <a:buNone/>
            </a:pPr>
            <a:endParaRPr lang="en-CA" sz="1200" dirty="0"/>
          </a:p>
          <a:p>
            <a:pPr marL="0" indent="0">
              <a:buNone/>
            </a:pPr>
            <a:endParaRPr lang="en-CA" sz="1200" dirty="0"/>
          </a:p>
        </p:txBody>
      </p:sp>
      <p:sp>
        <p:nvSpPr>
          <p:cNvPr id="9" name="Title 8">
            <a:extLst>
              <a:ext uri="{FF2B5EF4-FFF2-40B4-BE49-F238E27FC236}">
                <a16:creationId xmlns:a16="http://schemas.microsoft.com/office/drawing/2014/main" id="{88B31973-4F65-4A05-BB7D-A2CA5C6F04C1}"/>
              </a:ext>
            </a:extLst>
          </p:cNvPr>
          <p:cNvSpPr>
            <a:spLocks noGrp="1"/>
          </p:cNvSpPr>
          <p:nvPr>
            <p:ph type="title"/>
          </p:nvPr>
        </p:nvSpPr>
        <p:spPr>
          <a:xfrm>
            <a:off x="1482570" y="2121763"/>
            <a:ext cx="9650028" cy="142044"/>
          </a:xfrm>
        </p:spPr>
        <p:txBody>
          <a:bodyPr>
            <a:normAutofit fontScale="90000"/>
          </a:bodyPr>
          <a:lstStyle/>
          <a:p>
            <a:r>
              <a:rPr lang="en-CA" sz="4700" b="1" dirty="0"/>
              <a:t>Global Microgrid Controller Outlook Market</a:t>
            </a:r>
            <a:br>
              <a:rPr lang="en-CA" b="1" dirty="0"/>
            </a:br>
            <a:endParaRPr lang="en-CA" dirty="0"/>
          </a:p>
        </p:txBody>
      </p:sp>
    </p:spTree>
    <p:extLst>
      <p:ext uri="{BB962C8B-B14F-4D97-AF65-F5344CB8AC3E}">
        <p14:creationId xmlns:p14="http://schemas.microsoft.com/office/powerpoint/2010/main" val="102182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E5A3E-1E80-4B73-B699-38A63BF6D5F5}"/>
              </a:ext>
            </a:extLst>
          </p:cNvPr>
          <p:cNvSpPr>
            <a:spLocks noGrp="1"/>
          </p:cNvSpPr>
          <p:nvPr>
            <p:ph type="title"/>
          </p:nvPr>
        </p:nvSpPr>
        <p:spPr>
          <a:xfrm>
            <a:off x="2324100" y="136525"/>
            <a:ext cx="7505700" cy="903999"/>
          </a:xfrm>
        </p:spPr>
        <p:txBody>
          <a:bodyPr>
            <a:noAutofit/>
          </a:bodyPr>
          <a:lstStyle/>
          <a:p>
            <a:r>
              <a:rPr lang="en-CA" altLang="en-US" sz="3200" b="1" dirty="0">
                <a:solidFill>
                  <a:srgbClr val="020202"/>
                </a:solidFill>
                <a:cs typeface="Arial" pitchFamily="34" charset="0"/>
              </a:rPr>
              <a:t>Smart Systems – The Building of the Future</a:t>
            </a:r>
            <a:br>
              <a:rPr lang="en-US" altLang="en-US" sz="3200" b="1" dirty="0">
                <a:solidFill>
                  <a:srgbClr val="020202"/>
                </a:solidFill>
                <a:cs typeface="Arial" charset="0"/>
              </a:rPr>
            </a:br>
            <a:endParaRPr lang="en-CA" sz="3200" dirty="0"/>
          </a:p>
        </p:txBody>
      </p:sp>
      <p:sp>
        <p:nvSpPr>
          <p:cNvPr id="4" name="Footer Placeholder 3">
            <a:extLst>
              <a:ext uri="{FF2B5EF4-FFF2-40B4-BE49-F238E27FC236}">
                <a16:creationId xmlns:a16="http://schemas.microsoft.com/office/drawing/2014/main" id="{18F76DFD-1067-4B47-BCF8-132A42EF0A25}"/>
              </a:ext>
            </a:extLst>
          </p:cNvPr>
          <p:cNvSpPr>
            <a:spLocks noGrp="1"/>
          </p:cNvSpPr>
          <p:nvPr>
            <p:ph type="ftr" sz="quarter" idx="11"/>
          </p:nvPr>
        </p:nvSpPr>
        <p:spPr/>
        <p:txBody>
          <a:bodyPr/>
          <a:lstStyle/>
          <a:p>
            <a:r>
              <a:rPr lang="en-US"/>
              <a:t>© 2019 CMG Consulting LLC</a:t>
            </a:r>
            <a:endParaRPr lang="en-US" dirty="0"/>
          </a:p>
        </p:txBody>
      </p:sp>
      <p:sp>
        <p:nvSpPr>
          <p:cNvPr id="5" name="Slide Number Placeholder 4">
            <a:extLst>
              <a:ext uri="{FF2B5EF4-FFF2-40B4-BE49-F238E27FC236}">
                <a16:creationId xmlns:a16="http://schemas.microsoft.com/office/drawing/2014/main" id="{1F40EAA2-AC06-4F7F-A2A9-EC580A70CD76}"/>
              </a:ext>
            </a:extLst>
          </p:cNvPr>
          <p:cNvSpPr>
            <a:spLocks noGrp="1"/>
          </p:cNvSpPr>
          <p:nvPr>
            <p:ph type="sldNum" sz="quarter" idx="12"/>
          </p:nvPr>
        </p:nvSpPr>
        <p:spPr/>
        <p:txBody>
          <a:bodyPr/>
          <a:lstStyle/>
          <a:p>
            <a:fld id="{0F26346F-3367-4E49-8F96-EA1A81C8195F}" type="slidenum">
              <a:rPr lang="en-US" smtClean="0"/>
              <a:t>8</a:t>
            </a:fld>
            <a:endParaRPr lang="en-US"/>
          </a:p>
        </p:txBody>
      </p:sp>
      <p:pic>
        <p:nvPicPr>
          <p:cNvPr id="6" name="Picture 3">
            <a:extLst>
              <a:ext uri="{FF2B5EF4-FFF2-40B4-BE49-F238E27FC236}">
                <a16:creationId xmlns:a16="http://schemas.microsoft.com/office/drawing/2014/main" id="{CF1D935D-B8B1-4EA1-998B-50903746AF78}"/>
              </a:ext>
            </a:extLst>
          </p:cNvPr>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1048" y="851338"/>
            <a:ext cx="7748752" cy="496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22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7C2B1-3635-41B8-87D9-050686DDD149}"/>
              </a:ext>
            </a:extLst>
          </p:cNvPr>
          <p:cNvSpPr>
            <a:spLocks noGrp="1"/>
          </p:cNvSpPr>
          <p:nvPr>
            <p:ph type="title"/>
          </p:nvPr>
        </p:nvSpPr>
        <p:spPr/>
        <p:txBody>
          <a:bodyPr/>
          <a:lstStyle/>
          <a:p>
            <a:pPr algn="ctr"/>
            <a:r>
              <a:rPr lang="en-US" b="1" dirty="0">
                <a:solidFill>
                  <a:srgbClr val="020202"/>
                </a:solidFill>
              </a:rPr>
              <a:t>Thank you and contact CABA</a:t>
            </a:r>
            <a:endParaRPr lang="en-CA" dirty="0"/>
          </a:p>
        </p:txBody>
      </p:sp>
      <p:sp>
        <p:nvSpPr>
          <p:cNvPr id="3" name="Content Placeholder 2">
            <a:extLst>
              <a:ext uri="{FF2B5EF4-FFF2-40B4-BE49-F238E27FC236}">
                <a16:creationId xmlns:a16="http://schemas.microsoft.com/office/drawing/2014/main" id="{37E09455-A88F-42A3-B4CA-65D72938E280}"/>
              </a:ext>
            </a:extLst>
          </p:cNvPr>
          <p:cNvSpPr>
            <a:spLocks noGrp="1"/>
          </p:cNvSpPr>
          <p:nvPr>
            <p:ph idx="1"/>
          </p:nvPr>
        </p:nvSpPr>
        <p:spPr>
          <a:xfrm>
            <a:off x="838200" y="1825625"/>
            <a:ext cx="10515600" cy="4530725"/>
          </a:xfrm>
        </p:spPr>
        <p:txBody>
          <a:bodyPr>
            <a:normAutofit lnSpcReduction="10000"/>
          </a:bodyPr>
          <a:lstStyle/>
          <a:p>
            <a:pPr marL="0" indent="0" algn="ctr">
              <a:buNone/>
            </a:pPr>
            <a:r>
              <a:rPr lang="en-US" altLang="en-US" sz="3600" b="1" dirty="0">
                <a:solidFill>
                  <a:srgbClr val="020202"/>
                </a:solidFill>
                <a:latin typeface="Calibri" pitchFamily="34" charset="0"/>
              </a:rPr>
              <a:t>Continental Automated Buildings Association (CABA)</a:t>
            </a:r>
            <a:br>
              <a:rPr lang="en-US" altLang="en-US" sz="3600" b="1" dirty="0">
                <a:solidFill>
                  <a:srgbClr val="020202"/>
                </a:solidFill>
                <a:latin typeface="Calibri" pitchFamily="34" charset="0"/>
              </a:rPr>
            </a:br>
            <a:r>
              <a:rPr lang="en-US" altLang="en-US" b="1" dirty="0">
                <a:solidFill>
                  <a:srgbClr val="020202"/>
                </a:solidFill>
                <a:latin typeface="Calibri" pitchFamily="34" charset="0"/>
              </a:rPr>
              <a:t>1173 </a:t>
            </a:r>
            <a:r>
              <a:rPr lang="en-US" altLang="en-US" b="1" dirty="0" err="1">
                <a:solidFill>
                  <a:srgbClr val="020202"/>
                </a:solidFill>
                <a:latin typeface="Calibri" pitchFamily="34" charset="0"/>
              </a:rPr>
              <a:t>Cyrville</a:t>
            </a:r>
            <a:r>
              <a:rPr lang="en-US" altLang="en-US" b="1" dirty="0">
                <a:solidFill>
                  <a:srgbClr val="020202"/>
                </a:solidFill>
                <a:latin typeface="Calibri" pitchFamily="34" charset="0"/>
              </a:rPr>
              <a:t> Road, Suite 210</a:t>
            </a:r>
            <a:br>
              <a:rPr lang="en-US" altLang="en-US" b="1" dirty="0">
                <a:solidFill>
                  <a:srgbClr val="020202"/>
                </a:solidFill>
                <a:latin typeface="Calibri" pitchFamily="34" charset="0"/>
              </a:rPr>
            </a:br>
            <a:r>
              <a:rPr lang="en-US" altLang="en-US" b="1" dirty="0">
                <a:solidFill>
                  <a:srgbClr val="020202"/>
                </a:solidFill>
                <a:latin typeface="Calibri" pitchFamily="34" charset="0"/>
              </a:rPr>
              <a:t>Ottawa, ON  K1J 7S6</a:t>
            </a:r>
            <a:br>
              <a:rPr lang="en-US" altLang="en-US" b="1" dirty="0">
                <a:solidFill>
                  <a:srgbClr val="020202"/>
                </a:solidFill>
                <a:latin typeface="Calibri" pitchFamily="34" charset="0"/>
              </a:rPr>
            </a:br>
            <a:r>
              <a:rPr lang="en-US" altLang="en-US" b="1" dirty="0">
                <a:solidFill>
                  <a:srgbClr val="020202"/>
                </a:solidFill>
                <a:latin typeface="Calibri" pitchFamily="34" charset="0"/>
              </a:rPr>
              <a:t>613.686.1814</a:t>
            </a:r>
            <a:br>
              <a:rPr lang="en-US" altLang="en-US" b="1" dirty="0">
                <a:solidFill>
                  <a:srgbClr val="020202"/>
                </a:solidFill>
                <a:latin typeface="Calibri" pitchFamily="34" charset="0"/>
              </a:rPr>
            </a:br>
            <a:r>
              <a:rPr lang="en-US" altLang="en-US" b="1" dirty="0">
                <a:solidFill>
                  <a:srgbClr val="020202"/>
                </a:solidFill>
                <a:latin typeface="Calibri" pitchFamily="34" charset="0"/>
              </a:rPr>
              <a:t>Toll free: 888.798.CABA (2222) </a:t>
            </a:r>
            <a:br>
              <a:rPr lang="en-US" altLang="en-US" b="1" dirty="0">
                <a:solidFill>
                  <a:srgbClr val="020202"/>
                </a:solidFill>
                <a:latin typeface="Calibri" pitchFamily="34" charset="0"/>
              </a:rPr>
            </a:br>
            <a:r>
              <a:rPr lang="en-US" altLang="en-US" b="1" dirty="0">
                <a:solidFill>
                  <a:srgbClr val="020202"/>
                </a:solidFill>
                <a:latin typeface="Calibri" pitchFamily="34" charset="0"/>
              </a:rPr>
              <a:t>Fax: 613.744.7833</a:t>
            </a:r>
            <a:br>
              <a:rPr lang="en-US" altLang="en-US" b="1" dirty="0">
                <a:solidFill>
                  <a:srgbClr val="020202"/>
                </a:solidFill>
                <a:latin typeface="Calibri" pitchFamily="34" charset="0"/>
              </a:rPr>
            </a:br>
            <a:r>
              <a:rPr lang="en-US" altLang="en-US" b="1" u="sng" dirty="0">
                <a:solidFill>
                  <a:srgbClr val="020202"/>
                </a:solidFill>
                <a:latin typeface="Calibri" pitchFamily="34" charset="0"/>
              </a:rPr>
              <a:t>caba@caba.org</a:t>
            </a:r>
            <a:br>
              <a:rPr lang="en-US" altLang="en-US" b="1" u="sng" dirty="0">
                <a:solidFill>
                  <a:srgbClr val="020202"/>
                </a:solidFill>
                <a:latin typeface="Calibri" pitchFamily="34" charset="0"/>
              </a:rPr>
            </a:br>
            <a:r>
              <a:rPr lang="en-US" altLang="en-US" b="1" u="sng" dirty="0">
                <a:solidFill>
                  <a:srgbClr val="020202"/>
                </a:solidFill>
                <a:latin typeface="Calibri" pitchFamily="34" charset="0"/>
              </a:rPr>
              <a:t>www.CABA.org </a:t>
            </a:r>
            <a:br>
              <a:rPr lang="en-US" altLang="en-US" b="1" u="sng" dirty="0">
                <a:solidFill>
                  <a:srgbClr val="020202"/>
                </a:solidFill>
                <a:latin typeface="Calibri" pitchFamily="34" charset="0"/>
              </a:rPr>
            </a:br>
            <a:r>
              <a:rPr lang="en-CA" altLang="en-US" b="1" u="sng" dirty="0">
                <a:solidFill>
                  <a:srgbClr val="020202"/>
                </a:solidFill>
                <a:latin typeface="Calibri" pitchFamily="34" charset="0"/>
              </a:rPr>
              <a:t>www.twitter.com/caba_news </a:t>
            </a:r>
            <a:br>
              <a:rPr lang="en-CA" altLang="en-US" b="1" u="sng" dirty="0">
                <a:solidFill>
                  <a:srgbClr val="020202"/>
                </a:solidFill>
                <a:latin typeface="Calibri" pitchFamily="34" charset="0"/>
              </a:rPr>
            </a:br>
            <a:r>
              <a:rPr lang="en-CA" altLang="en-US" b="1" u="sng" dirty="0">
                <a:solidFill>
                  <a:srgbClr val="020202"/>
                </a:solidFill>
                <a:latin typeface="Calibri" pitchFamily="34" charset="0"/>
              </a:rPr>
              <a:t>www.linkedin.com/groups?gid=2121884 </a:t>
            </a:r>
          </a:p>
          <a:p>
            <a:pPr marL="0" indent="0" algn="ctr">
              <a:spcBef>
                <a:spcPts val="1800"/>
              </a:spcBef>
              <a:buNone/>
            </a:pPr>
            <a:r>
              <a:rPr lang="en-CA" altLang="en-US" sz="3600" b="1" dirty="0">
                <a:solidFill>
                  <a:srgbClr val="020202"/>
                </a:solidFill>
                <a:latin typeface="Calibri" pitchFamily="34" charset="0"/>
              </a:rPr>
              <a:t>   Connect to what’s next™</a:t>
            </a:r>
            <a:endParaRPr lang="en-CA" dirty="0"/>
          </a:p>
        </p:txBody>
      </p:sp>
      <p:sp>
        <p:nvSpPr>
          <p:cNvPr id="4" name="Footer Placeholder 3">
            <a:extLst>
              <a:ext uri="{FF2B5EF4-FFF2-40B4-BE49-F238E27FC236}">
                <a16:creationId xmlns:a16="http://schemas.microsoft.com/office/drawing/2014/main" id="{C62D4D8B-D2F2-46B8-AAF6-9B2A74E23017}"/>
              </a:ext>
            </a:extLst>
          </p:cNvPr>
          <p:cNvSpPr>
            <a:spLocks noGrp="1"/>
          </p:cNvSpPr>
          <p:nvPr>
            <p:ph type="ftr" sz="quarter" idx="11"/>
          </p:nvPr>
        </p:nvSpPr>
        <p:spPr/>
        <p:txBody>
          <a:bodyPr/>
          <a:lstStyle/>
          <a:p>
            <a:r>
              <a:rPr lang="en-US"/>
              <a:t>© 2019 CMG Consulting LLC</a:t>
            </a:r>
            <a:endParaRPr lang="en-US" dirty="0"/>
          </a:p>
        </p:txBody>
      </p:sp>
      <p:sp>
        <p:nvSpPr>
          <p:cNvPr id="5" name="Slide Number Placeholder 4">
            <a:extLst>
              <a:ext uri="{FF2B5EF4-FFF2-40B4-BE49-F238E27FC236}">
                <a16:creationId xmlns:a16="http://schemas.microsoft.com/office/drawing/2014/main" id="{876F1AA9-CD32-4FE9-86FF-7C8172F8F990}"/>
              </a:ext>
            </a:extLst>
          </p:cNvPr>
          <p:cNvSpPr>
            <a:spLocks noGrp="1"/>
          </p:cNvSpPr>
          <p:nvPr>
            <p:ph type="sldNum" sz="quarter" idx="12"/>
          </p:nvPr>
        </p:nvSpPr>
        <p:spPr/>
        <p:txBody>
          <a:bodyPr/>
          <a:lstStyle/>
          <a:p>
            <a:fld id="{0F26346F-3367-4E49-8F96-EA1A81C8195F}" type="slidenum">
              <a:rPr lang="en-US" smtClean="0"/>
              <a:t>9</a:t>
            </a:fld>
            <a:endParaRPr lang="en-US"/>
          </a:p>
        </p:txBody>
      </p:sp>
    </p:spTree>
    <p:extLst>
      <p:ext uri="{BB962C8B-B14F-4D97-AF65-F5344CB8AC3E}">
        <p14:creationId xmlns:p14="http://schemas.microsoft.com/office/powerpoint/2010/main" val="2991786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TotalTime>
  <Words>605</Words>
  <Application>Microsoft Office PowerPoint</Application>
  <PresentationFormat>Widescreen</PresentationFormat>
  <Paragraphs>73</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Digital 360 Summit</vt:lpstr>
      <vt:lpstr>Smart Buildings and Microgrid Panel </vt:lpstr>
      <vt:lpstr>CABA Board of Directors</vt:lpstr>
      <vt:lpstr> Definition of Microgrid </vt:lpstr>
      <vt:lpstr> Smart Microgrids are an evolution from traditional microgrids in the following three ways: </vt:lpstr>
      <vt:lpstr>PowerPoint Presentation</vt:lpstr>
      <vt:lpstr>Global Microgrid Controller Outlook Market </vt:lpstr>
      <vt:lpstr>Smart Systems – The Building of the Future </vt:lpstr>
      <vt:lpstr>Thank you and contact CABA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carvallo</dc:creator>
  <cp:lastModifiedBy>Conrad McCallum</cp:lastModifiedBy>
  <cp:revision>56</cp:revision>
  <cp:lastPrinted>2019-05-17T21:21:17Z</cp:lastPrinted>
  <dcterms:created xsi:type="dcterms:W3CDTF">2019-05-14T02:55:10Z</dcterms:created>
  <dcterms:modified xsi:type="dcterms:W3CDTF">2020-05-04T13:43:00Z</dcterms:modified>
</cp:coreProperties>
</file>