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63" r:id="rId4"/>
  </p:sldMasterIdLst>
  <p:notesMasterIdLst>
    <p:notesMasterId r:id="rId35"/>
  </p:notesMasterIdLst>
  <p:sldIdLst>
    <p:sldId id="263" r:id="rId5"/>
    <p:sldId id="265" r:id="rId6"/>
    <p:sldId id="337" r:id="rId7"/>
    <p:sldId id="339" r:id="rId8"/>
    <p:sldId id="340" r:id="rId9"/>
    <p:sldId id="342" r:id="rId10"/>
    <p:sldId id="267" r:id="rId11"/>
    <p:sldId id="269" r:id="rId12"/>
    <p:sldId id="341" r:id="rId13"/>
    <p:sldId id="347" r:id="rId14"/>
    <p:sldId id="348" r:id="rId15"/>
    <p:sldId id="343" r:id="rId16"/>
    <p:sldId id="345" r:id="rId17"/>
    <p:sldId id="268" r:id="rId18"/>
    <p:sldId id="338" r:id="rId19"/>
    <p:sldId id="346" r:id="rId20"/>
    <p:sldId id="349" r:id="rId21"/>
    <p:sldId id="350" r:id="rId22"/>
    <p:sldId id="351" r:id="rId23"/>
    <p:sldId id="353" r:id="rId24"/>
    <p:sldId id="357" r:id="rId25"/>
    <p:sldId id="358" r:id="rId26"/>
    <p:sldId id="359" r:id="rId27"/>
    <p:sldId id="352" r:id="rId28"/>
    <p:sldId id="354" r:id="rId29"/>
    <p:sldId id="356" r:id="rId30"/>
    <p:sldId id="272" r:id="rId31"/>
    <p:sldId id="360" r:id="rId32"/>
    <p:sldId id="299" r:id="rId33"/>
    <p:sldId id="361"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1"/>
    <p:restoredTop sz="94731"/>
  </p:normalViewPr>
  <p:slideViewPr>
    <p:cSldViewPr snapToGrid="0" snapToObjects="1">
      <p:cViewPr varScale="1">
        <p:scale>
          <a:sx n="114" d="100"/>
          <a:sy n="114" d="100"/>
        </p:scale>
        <p:origin x="43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B321ED-B2C9-0D48-956F-A92D3C19091A}" type="datetimeFigureOut">
              <a:rPr lang="en-US" smtClean="0"/>
              <a:t>12/17/2019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05A919-F8AD-A64A-BEA2-B66A6D0F2D45}" type="slidenum">
              <a:rPr lang="en-US" smtClean="0"/>
              <a:t>‹#›</a:t>
            </a:fld>
            <a:endParaRPr lang="en-US"/>
          </a:p>
        </p:txBody>
      </p:sp>
    </p:spTree>
    <p:extLst>
      <p:ext uri="{BB962C8B-B14F-4D97-AF65-F5344CB8AC3E}">
        <p14:creationId xmlns:p14="http://schemas.microsoft.com/office/powerpoint/2010/main" val="1533714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pPr marL="171450" indent="-171450" algn="l">
              <a:buFontTx/>
              <a:buChar char="-"/>
            </a:pPr>
            <a:r>
              <a:rPr lang="en-CA" sz="1200" dirty="0"/>
              <a:t>Our </a:t>
            </a:r>
            <a:r>
              <a:rPr lang="en-CA" sz="1200" dirty="0" err="1"/>
              <a:t>BoD</a:t>
            </a:r>
            <a:r>
              <a:rPr lang="en-CA" sz="1200" dirty="0"/>
              <a:t> feel this could be the </a:t>
            </a:r>
            <a:r>
              <a:rPr lang="en-CA" sz="1200" b="1" dirty="0"/>
              <a:t>most significant piece </a:t>
            </a:r>
            <a:r>
              <a:rPr lang="en-CA" sz="1200" dirty="0"/>
              <a:t>of research we can create </a:t>
            </a:r>
          </a:p>
          <a:p>
            <a:pPr marL="171450" indent="-171450" algn="l">
              <a:buFontTx/>
              <a:buChar char="-"/>
            </a:pPr>
            <a:r>
              <a:rPr lang="en-CA" sz="1200" b="1" dirty="0"/>
              <a:t>Different types of organizations </a:t>
            </a:r>
          </a:p>
          <a:p>
            <a:pPr marL="171450" indent="-171450" algn="l">
              <a:buFontTx/>
              <a:buChar char="-"/>
            </a:pPr>
            <a:r>
              <a:rPr lang="en-CA" sz="1200" dirty="0"/>
              <a:t>focusing on </a:t>
            </a:r>
            <a:r>
              <a:rPr lang="en-CA" sz="1200" b="1" dirty="0"/>
              <a:t>real ROI </a:t>
            </a:r>
          </a:p>
          <a:p>
            <a:pPr marL="171450" indent="-171450" algn="l">
              <a:buFontTx/>
              <a:buChar char="-"/>
            </a:pPr>
            <a:r>
              <a:rPr lang="en-CA" sz="1200" b="1" dirty="0"/>
              <a:t>True value </a:t>
            </a:r>
            <a:r>
              <a:rPr lang="en-CA" sz="1200" dirty="0"/>
              <a:t>of the building </a:t>
            </a:r>
          </a:p>
          <a:p>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b="1" dirty="0"/>
              <a:t>2 spots left: share knowledge </a:t>
            </a:r>
            <a:r>
              <a:rPr lang="en-CA" dirty="0"/>
              <a:t>and </a:t>
            </a:r>
            <a:r>
              <a:rPr lang="en-CA" b="1" dirty="0"/>
              <a:t>network</a:t>
            </a:r>
            <a:r>
              <a:rPr lang="en-CA" dirty="0"/>
              <a:t> with key companies and individuals in this space.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t>---------------------------------------------------------------------------------------------------------------</a:t>
            </a:r>
          </a:p>
          <a:p>
            <a:endParaRPr lang="en-CA" b="1" dirty="0"/>
          </a:p>
        </p:txBody>
      </p:sp>
      <p:sp>
        <p:nvSpPr>
          <p:cNvPr id="4" name="Slide Number Placeholder 3"/>
          <p:cNvSpPr>
            <a:spLocks noGrp="1"/>
          </p:cNvSpPr>
          <p:nvPr>
            <p:ph type="sldNum" sz="quarter" idx="10"/>
          </p:nvPr>
        </p:nvSpPr>
        <p:spPr/>
        <p:txBody>
          <a:bodyPr/>
          <a:lstStyle/>
          <a:p>
            <a:fld id="{FD05A919-F8AD-A64A-BEA2-B66A6D0F2D45}" type="slidenum">
              <a:rPr lang="en-US" smtClean="0"/>
              <a:t>3</a:t>
            </a:fld>
            <a:endParaRPr lang="en-US"/>
          </a:p>
        </p:txBody>
      </p:sp>
    </p:spTree>
    <p:extLst>
      <p:ext uri="{BB962C8B-B14F-4D97-AF65-F5344CB8AC3E}">
        <p14:creationId xmlns:p14="http://schemas.microsoft.com/office/powerpoint/2010/main" val="24071181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4445" y="4015395"/>
            <a:ext cx="4503312" cy="2927568"/>
          </a:xfrm>
          <a:prstGeom prst="rect">
            <a:avLst/>
          </a:prstGeom>
        </p:spPr>
      </p:pic>
      <p:sp>
        <p:nvSpPr>
          <p:cNvPr id="2" name="Title 1"/>
          <p:cNvSpPr>
            <a:spLocks noGrp="1"/>
          </p:cNvSpPr>
          <p:nvPr>
            <p:ph type="ctrTitle"/>
          </p:nvPr>
        </p:nvSpPr>
        <p:spPr>
          <a:xfrm>
            <a:off x="838200" y="2134599"/>
            <a:ext cx="9490656" cy="1430024"/>
          </a:xfrm>
        </p:spPr>
        <p:txBody>
          <a:bodyPr anchor="t" anchorCtr="0">
            <a:normAutofit/>
          </a:bodyPr>
          <a:lstStyle>
            <a:lvl1pPr algn="l">
              <a:defRPr sz="5000" baseline="0">
                <a:solidFill>
                  <a:schemeClr val="tx1"/>
                </a:solidFill>
                <a:latin typeface="Montserrat Light" charset="0"/>
              </a:defRPr>
            </a:lvl1pPr>
          </a:lstStyle>
          <a:p>
            <a:r>
              <a:rPr lang="en-US" dirty="0"/>
              <a:t>Click to edit Master title style</a:t>
            </a:r>
          </a:p>
        </p:txBody>
      </p:sp>
      <p:sp>
        <p:nvSpPr>
          <p:cNvPr id="3" name="Subtitle 2"/>
          <p:cNvSpPr>
            <a:spLocks noGrp="1"/>
          </p:cNvSpPr>
          <p:nvPr>
            <p:ph type="subTitle" idx="1"/>
          </p:nvPr>
        </p:nvSpPr>
        <p:spPr>
          <a:xfrm>
            <a:off x="838200" y="3656699"/>
            <a:ext cx="8331558" cy="1233982"/>
          </a:xfrm>
        </p:spPr>
        <p:txBody>
          <a:bodyPr/>
          <a:lstStyle>
            <a:lvl1pPr marL="0" indent="0" algn="l">
              <a:buNone/>
              <a:defRPr sz="2400" baseline="0">
                <a:solidFill>
                  <a:schemeClr val="tx1"/>
                </a:solidFill>
                <a:latin typeface="Montserra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621" y="5171450"/>
            <a:ext cx="3669227" cy="1023327"/>
          </a:xfrm>
          <a:prstGeom prst="rect">
            <a:avLst/>
          </a:prstGeom>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14445" y="4015395"/>
            <a:ext cx="4503312" cy="2927568"/>
          </a:xfrm>
          <a:prstGeom prst="rect">
            <a:avLst/>
          </a:prstGeom>
        </p:spPr>
      </p:pic>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621" y="5171450"/>
            <a:ext cx="3669227" cy="1023327"/>
          </a:xfrm>
          <a:prstGeom prst="rect">
            <a:avLst/>
          </a:prstGeom>
        </p:spPr>
      </p:pic>
      <p:sp>
        <p:nvSpPr>
          <p:cNvPr id="4" name="Footer Placeholder 3">
            <a:extLst>
              <a:ext uri="{FF2B5EF4-FFF2-40B4-BE49-F238E27FC236}">
                <a16:creationId xmlns:a16="http://schemas.microsoft.com/office/drawing/2014/main" id="{41AAF91A-3258-BF4D-9422-2EB333CF06DE}"/>
              </a:ext>
            </a:extLst>
          </p:cNvPr>
          <p:cNvSpPr>
            <a:spLocks noGrp="1"/>
          </p:cNvSpPr>
          <p:nvPr>
            <p:ph type="ftr" sz="quarter" idx="10"/>
          </p:nvPr>
        </p:nvSpPr>
        <p:spPr>
          <a:xfrm>
            <a:off x="827773" y="6356350"/>
            <a:ext cx="4438048" cy="365125"/>
          </a:xfrm>
        </p:spPr>
        <p:txBody>
          <a:bodyPr/>
          <a:lstStyle>
            <a:lvl1pPr>
              <a:defRPr baseline="0">
                <a:solidFill>
                  <a:schemeClr val="tx1"/>
                </a:solidFill>
              </a:defRPr>
            </a:lvl1pPr>
          </a:lstStyle>
          <a:p>
            <a:r>
              <a:rPr lang="en-US" dirty="0"/>
              <a:t>© 2019, Continental Automated Buildings Association</a:t>
            </a:r>
          </a:p>
        </p:txBody>
      </p:sp>
      <p:pic>
        <p:nvPicPr>
          <p:cNvPr id="6" name="Picture 5">
            <a:extLst>
              <a:ext uri="{FF2B5EF4-FFF2-40B4-BE49-F238E27FC236}">
                <a16:creationId xmlns:a16="http://schemas.microsoft.com/office/drawing/2014/main" id="{6ACCC7DC-09FA-CE46-A69A-1489CF1B3E2F}"/>
              </a:ext>
            </a:extLst>
          </p:cNvPr>
          <p:cNvPicPr>
            <a:picLocks noChangeAspect="1"/>
          </p:cNvPicPr>
          <p:nvPr userDrawn="1"/>
        </p:nvPicPr>
        <p:blipFill>
          <a:blip r:embed="rId4"/>
          <a:stretch>
            <a:fillRect/>
          </a:stretch>
        </p:blipFill>
        <p:spPr>
          <a:xfrm>
            <a:off x="872839" y="498889"/>
            <a:ext cx="8091055" cy="1357499"/>
          </a:xfrm>
          <a:prstGeom prst="rect">
            <a:avLst/>
          </a:prstGeom>
        </p:spPr>
      </p:pic>
    </p:spTree>
    <p:extLst>
      <p:ext uri="{BB962C8B-B14F-4D97-AF65-F5344CB8AC3E}">
        <p14:creationId xmlns:p14="http://schemas.microsoft.com/office/powerpoint/2010/main" val="856583799"/>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Section Title">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4445" y="4015395"/>
            <a:ext cx="4503312" cy="2927568"/>
          </a:xfrm>
          <a:prstGeom prst="rect">
            <a:avLst/>
          </a:prstGeom>
        </p:spPr>
      </p:pic>
      <p:sp>
        <p:nvSpPr>
          <p:cNvPr id="2" name="Title 1"/>
          <p:cNvSpPr>
            <a:spLocks noGrp="1"/>
          </p:cNvSpPr>
          <p:nvPr>
            <p:ph type="ctrTitle"/>
          </p:nvPr>
        </p:nvSpPr>
        <p:spPr>
          <a:xfrm>
            <a:off x="838200" y="1469581"/>
            <a:ext cx="9490656" cy="1430024"/>
          </a:xfrm>
        </p:spPr>
        <p:txBody>
          <a:bodyPr anchor="t" anchorCtr="0">
            <a:normAutofit/>
          </a:bodyPr>
          <a:lstStyle>
            <a:lvl1pPr algn="l">
              <a:defRPr sz="5000" baseline="0">
                <a:solidFill>
                  <a:schemeClr val="tx1"/>
                </a:solidFill>
                <a:latin typeface="Montserrat Light" charset="0"/>
              </a:defRPr>
            </a:lvl1pPr>
          </a:lstStyle>
          <a:p>
            <a:r>
              <a:rPr lang="en-US" dirty="0"/>
              <a:t>Click to edit Master title style</a:t>
            </a:r>
          </a:p>
        </p:txBody>
      </p:sp>
      <p:sp>
        <p:nvSpPr>
          <p:cNvPr id="3" name="Subtitle 2"/>
          <p:cNvSpPr>
            <a:spLocks noGrp="1"/>
          </p:cNvSpPr>
          <p:nvPr>
            <p:ph type="subTitle" idx="1"/>
          </p:nvPr>
        </p:nvSpPr>
        <p:spPr>
          <a:xfrm>
            <a:off x="838200" y="2991681"/>
            <a:ext cx="8331558" cy="1233982"/>
          </a:xfrm>
        </p:spPr>
        <p:txBody>
          <a:bodyPr/>
          <a:lstStyle>
            <a:lvl1pPr marL="0" indent="0" algn="l">
              <a:buNone/>
              <a:defRPr sz="2400" baseline="0">
                <a:solidFill>
                  <a:schemeClr val="tx1"/>
                </a:solidFill>
                <a:latin typeface="Montserra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14445" y="4015395"/>
            <a:ext cx="4503312" cy="2927568"/>
          </a:xfrm>
          <a:prstGeom prst="rect">
            <a:avLst/>
          </a:prstGeom>
        </p:spPr>
      </p:pic>
      <p:sp>
        <p:nvSpPr>
          <p:cNvPr id="5" name="Footer Placeholder 4">
            <a:extLst>
              <a:ext uri="{FF2B5EF4-FFF2-40B4-BE49-F238E27FC236}">
                <a16:creationId xmlns:a16="http://schemas.microsoft.com/office/drawing/2014/main" id="{E8F5A961-FC43-C548-8F3F-1E08153C03A7}"/>
              </a:ext>
            </a:extLst>
          </p:cNvPr>
          <p:cNvSpPr>
            <a:spLocks noGrp="1"/>
          </p:cNvSpPr>
          <p:nvPr>
            <p:ph type="ftr" sz="quarter" idx="10"/>
          </p:nvPr>
        </p:nvSpPr>
        <p:spPr>
          <a:xfrm>
            <a:off x="827772" y="6356350"/>
            <a:ext cx="4438048" cy="365125"/>
          </a:xfrm>
        </p:spPr>
        <p:txBody>
          <a:bodyPr/>
          <a:lstStyle>
            <a:lvl1pPr>
              <a:defRPr baseline="0">
                <a:solidFill>
                  <a:schemeClr val="tx1"/>
                </a:solidFill>
              </a:defRPr>
            </a:lvl1pPr>
          </a:lstStyle>
          <a:p>
            <a:r>
              <a:rPr lang="en-US" dirty="0"/>
              <a:t>© 2019, Continental Automated Buildings Association</a:t>
            </a:r>
          </a:p>
        </p:txBody>
      </p:sp>
      <p:pic>
        <p:nvPicPr>
          <p:cNvPr id="7" name="Picture 6">
            <a:extLst>
              <a:ext uri="{FF2B5EF4-FFF2-40B4-BE49-F238E27FC236}">
                <a16:creationId xmlns:a16="http://schemas.microsoft.com/office/drawing/2014/main" id="{C62F4A58-7A08-2A45-B9A8-ECF9483F3E29}"/>
              </a:ext>
            </a:extLst>
          </p:cNvPr>
          <p:cNvPicPr>
            <a:picLocks noChangeAspect="1"/>
          </p:cNvPicPr>
          <p:nvPr userDrawn="1"/>
        </p:nvPicPr>
        <p:blipFill>
          <a:blip r:embed="rId3"/>
          <a:stretch>
            <a:fillRect/>
          </a:stretch>
        </p:blipFill>
        <p:spPr>
          <a:xfrm>
            <a:off x="858983" y="495302"/>
            <a:ext cx="2743200" cy="685800"/>
          </a:xfrm>
          <a:prstGeom prst="rect">
            <a:avLst/>
          </a:prstGeom>
        </p:spPr>
      </p:pic>
    </p:spTree>
    <p:extLst>
      <p:ext uri="{BB962C8B-B14F-4D97-AF65-F5344CB8AC3E}">
        <p14:creationId xmlns:p14="http://schemas.microsoft.com/office/powerpoint/2010/main" val="2021023952"/>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ext Placeholder 4"/>
          <p:cNvSpPr>
            <a:spLocks noGrp="1"/>
          </p:cNvSpPr>
          <p:nvPr>
            <p:ph type="body" sz="quarter" idx="12" hasCustomPrompt="1"/>
          </p:nvPr>
        </p:nvSpPr>
        <p:spPr>
          <a:xfrm>
            <a:off x="839788" y="1233488"/>
            <a:ext cx="7202487" cy="4932362"/>
          </a:xfrm>
        </p:spPr>
        <p:txBody>
          <a:bodyPr>
            <a:normAutofit/>
          </a:bodyPr>
          <a:lstStyle>
            <a:lvl1pPr>
              <a:defRPr sz="18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Table of Contents</a:t>
            </a:r>
          </a:p>
        </p:txBody>
      </p:sp>
      <p:sp>
        <p:nvSpPr>
          <p:cNvPr id="3" name="Footer Placeholder 2">
            <a:extLst>
              <a:ext uri="{FF2B5EF4-FFF2-40B4-BE49-F238E27FC236}">
                <a16:creationId xmlns:a16="http://schemas.microsoft.com/office/drawing/2014/main" id="{B4BE8FEB-B3D2-E740-A1F9-08B6739F27A2}"/>
              </a:ext>
            </a:extLst>
          </p:cNvPr>
          <p:cNvSpPr>
            <a:spLocks noGrp="1"/>
          </p:cNvSpPr>
          <p:nvPr>
            <p:ph type="ftr" sz="quarter" idx="13"/>
          </p:nvPr>
        </p:nvSpPr>
        <p:spPr/>
        <p:txBody>
          <a:bodyPr/>
          <a:lstStyle/>
          <a:p>
            <a:r>
              <a:rPr lang="en-US" dirty="0"/>
              <a:t>© 2019, Continental Automated Buildings Association</a:t>
            </a:r>
          </a:p>
        </p:txBody>
      </p:sp>
      <p:sp>
        <p:nvSpPr>
          <p:cNvPr id="4" name="Slide Number Placeholder 3">
            <a:extLst>
              <a:ext uri="{FF2B5EF4-FFF2-40B4-BE49-F238E27FC236}">
                <a16:creationId xmlns:a16="http://schemas.microsoft.com/office/drawing/2014/main" id="{E0EA2349-05C3-9E4C-88BE-36723E4B6E80}"/>
              </a:ext>
            </a:extLst>
          </p:cNvPr>
          <p:cNvSpPr>
            <a:spLocks noGrp="1"/>
          </p:cNvSpPr>
          <p:nvPr>
            <p:ph type="sldNum" sz="quarter" idx="14"/>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6007166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C4DFFCA3-F12E-F04F-A9D5-54E581505E19}"/>
              </a:ext>
            </a:extLst>
          </p:cNvPr>
          <p:cNvSpPr>
            <a:spLocks noGrp="1"/>
          </p:cNvSpPr>
          <p:nvPr>
            <p:ph type="ftr" sz="quarter" idx="10"/>
          </p:nvPr>
        </p:nvSpPr>
        <p:spPr/>
        <p:txBody>
          <a:bodyPr/>
          <a:lstStyle/>
          <a:p>
            <a:r>
              <a:rPr lang="en-US" dirty="0"/>
              <a:t>© 2019, Continental Automated Buildings Association</a:t>
            </a:r>
          </a:p>
        </p:txBody>
      </p:sp>
      <p:sp>
        <p:nvSpPr>
          <p:cNvPr id="4" name="Slide Number Placeholder 3">
            <a:extLst>
              <a:ext uri="{FF2B5EF4-FFF2-40B4-BE49-F238E27FC236}">
                <a16:creationId xmlns:a16="http://schemas.microsoft.com/office/drawing/2014/main" id="{D0493841-C8FD-6E48-9D27-6A352FF9A12A}"/>
              </a:ext>
            </a:extLst>
          </p:cNvPr>
          <p:cNvSpPr>
            <a:spLocks noGrp="1"/>
          </p:cNvSpPr>
          <p:nvPr>
            <p:ph type="sldNum" sz="quarter" idx="11"/>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9243641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ase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199" y="1984664"/>
            <a:ext cx="10514013" cy="41922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p:cNvSpPr>
            <a:spLocks noGrp="1"/>
          </p:cNvSpPr>
          <p:nvPr>
            <p:ph type="body" sz="quarter" idx="12"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4" name="Footer Placeholder 3">
            <a:extLst>
              <a:ext uri="{FF2B5EF4-FFF2-40B4-BE49-F238E27FC236}">
                <a16:creationId xmlns:a16="http://schemas.microsoft.com/office/drawing/2014/main" id="{AC577C27-9A10-394B-A2D2-8F3424F3D6E0}"/>
              </a:ext>
            </a:extLst>
          </p:cNvPr>
          <p:cNvSpPr>
            <a:spLocks noGrp="1"/>
          </p:cNvSpPr>
          <p:nvPr>
            <p:ph type="ftr" sz="quarter" idx="13"/>
          </p:nvPr>
        </p:nvSpPr>
        <p:spPr/>
        <p:txBody>
          <a:bodyPr/>
          <a:lstStyle/>
          <a:p>
            <a:r>
              <a:rPr lang="en-US" dirty="0"/>
              <a:t>© 2019, Continental Automated Buildings Association</a:t>
            </a:r>
          </a:p>
        </p:txBody>
      </p:sp>
      <p:sp>
        <p:nvSpPr>
          <p:cNvPr id="5" name="Slide Number Placeholder 4">
            <a:extLst>
              <a:ext uri="{FF2B5EF4-FFF2-40B4-BE49-F238E27FC236}">
                <a16:creationId xmlns:a16="http://schemas.microsoft.com/office/drawing/2014/main" id="{1956DDB8-7B64-EF42-9250-BD09A0898B0D}"/>
              </a:ext>
            </a:extLst>
          </p:cNvPr>
          <p:cNvSpPr>
            <a:spLocks noGrp="1"/>
          </p:cNvSpPr>
          <p:nvPr>
            <p:ph type="sldNum" sz="quarter" idx="14"/>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8908607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se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984664"/>
            <a:ext cx="5181600" cy="41922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984664"/>
            <a:ext cx="5181600" cy="41922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p:cNvSpPr>
            <a:spLocks noGrp="1"/>
          </p:cNvSpPr>
          <p:nvPr>
            <p:ph type="body" sz="quarter" idx="12"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5" name="Footer Placeholder 4">
            <a:extLst>
              <a:ext uri="{FF2B5EF4-FFF2-40B4-BE49-F238E27FC236}">
                <a16:creationId xmlns:a16="http://schemas.microsoft.com/office/drawing/2014/main" id="{8B278174-CF46-684D-BD2C-01424DDB129B}"/>
              </a:ext>
            </a:extLst>
          </p:cNvPr>
          <p:cNvSpPr>
            <a:spLocks noGrp="1"/>
          </p:cNvSpPr>
          <p:nvPr>
            <p:ph type="ftr" sz="quarter" idx="13"/>
          </p:nvPr>
        </p:nvSpPr>
        <p:spPr/>
        <p:txBody>
          <a:bodyPr/>
          <a:lstStyle/>
          <a:p>
            <a:r>
              <a:rPr lang="en-US" dirty="0"/>
              <a:t>© 2019, Continental Automated Buildings Association</a:t>
            </a:r>
          </a:p>
        </p:txBody>
      </p:sp>
      <p:sp>
        <p:nvSpPr>
          <p:cNvPr id="6" name="Slide Number Placeholder 5">
            <a:extLst>
              <a:ext uri="{FF2B5EF4-FFF2-40B4-BE49-F238E27FC236}">
                <a16:creationId xmlns:a16="http://schemas.microsoft.com/office/drawing/2014/main" id="{CA9A14CD-ACE9-C44D-9E3B-2FE0023DEFBD}"/>
              </a:ext>
            </a:extLst>
          </p:cNvPr>
          <p:cNvSpPr>
            <a:spLocks noGrp="1"/>
          </p:cNvSpPr>
          <p:nvPr>
            <p:ph type="sldNum" sz="quarter" idx="14"/>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4407728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ase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3"/>
          <p:cNvSpPr>
            <a:spLocks noGrp="1"/>
          </p:cNvSpPr>
          <p:nvPr>
            <p:ph sz="half" idx="2"/>
          </p:nvPr>
        </p:nvSpPr>
        <p:spPr>
          <a:xfrm>
            <a:off x="7408718" y="1233488"/>
            <a:ext cx="3945082" cy="4943475"/>
          </a:xfrm>
        </p:spPr>
        <p:txBody>
          <a:bodyPr>
            <a:normAutofit/>
          </a:bodyPr>
          <a:lstStyle>
            <a:lvl1pPr>
              <a:defRPr sz="24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Click to edit Master text styles</a:t>
            </a:r>
          </a:p>
        </p:txBody>
      </p:sp>
      <p:sp>
        <p:nvSpPr>
          <p:cNvPr id="13" name="Text Placeholder 11"/>
          <p:cNvSpPr>
            <a:spLocks noGrp="1"/>
          </p:cNvSpPr>
          <p:nvPr>
            <p:ph type="body" sz="quarter" idx="12" hasCustomPrompt="1"/>
          </p:nvPr>
        </p:nvSpPr>
        <p:spPr>
          <a:xfrm>
            <a:off x="839788" y="1233488"/>
            <a:ext cx="6103272"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4" name="Text Placeholder 3"/>
          <p:cNvSpPr>
            <a:spLocks noGrp="1"/>
          </p:cNvSpPr>
          <p:nvPr>
            <p:ph type="body" sz="quarter" idx="13" hasCustomPrompt="1"/>
          </p:nvPr>
        </p:nvSpPr>
        <p:spPr>
          <a:xfrm>
            <a:off x="839788" y="2159000"/>
            <a:ext cx="6081712" cy="4006850"/>
          </a:xfrm>
        </p:spPr>
        <p:txBody>
          <a:bodyPr>
            <a:normAutofit/>
          </a:bodyPr>
          <a:lstStyle>
            <a:lvl1pPr>
              <a:defRPr sz="2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Text</a:t>
            </a:r>
          </a:p>
        </p:txBody>
      </p:sp>
      <p:sp>
        <p:nvSpPr>
          <p:cNvPr id="3" name="Footer Placeholder 2">
            <a:extLst>
              <a:ext uri="{FF2B5EF4-FFF2-40B4-BE49-F238E27FC236}">
                <a16:creationId xmlns:a16="http://schemas.microsoft.com/office/drawing/2014/main" id="{26FFE725-3D11-7842-874E-6ED32D37B5AB}"/>
              </a:ext>
            </a:extLst>
          </p:cNvPr>
          <p:cNvSpPr>
            <a:spLocks noGrp="1"/>
          </p:cNvSpPr>
          <p:nvPr>
            <p:ph type="ftr" sz="quarter" idx="14"/>
          </p:nvPr>
        </p:nvSpPr>
        <p:spPr/>
        <p:txBody>
          <a:bodyPr/>
          <a:lstStyle/>
          <a:p>
            <a:r>
              <a:rPr lang="en-US" dirty="0"/>
              <a:t>© 2019, Continental Automated Buildings Association</a:t>
            </a:r>
          </a:p>
        </p:txBody>
      </p:sp>
      <p:sp>
        <p:nvSpPr>
          <p:cNvPr id="5" name="Slide Number Placeholder 4">
            <a:extLst>
              <a:ext uri="{FF2B5EF4-FFF2-40B4-BE49-F238E27FC236}">
                <a16:creationId xmlns:a16="http://schemas.microsoft.com/office/drawing/2014/main" id="{77294375-B587-3F4C-9E44-5ADC407C4FF3}"/>
              </a:ext>
            </a:extLst>
          </p:cNvPr>
          <p:cNvSpPr>
            <a:spLocks noGrp="1"/>
          </p:cNvSpPr>
          <p:nvPr>
            <p:ph type="sldNum" sz="quarter" idx="15"/>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13977208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able Placeholder 4"/>
          <p:cNvSpPr>
            <a:spLocks noGrp="1"/>
          </p:cNvSpPr>
          <p:nvPr>
            <p:ph type="tbl" sz="quarter" idx="12"/>
          </p:nvPr>
        </p:nvSpPr>
        <p:spPr>
          <a:xfrm>
            <a:off x="839788" y="1984664"/>
            <a:ext cx="10512425" cy="4181186"/>
          </a:xfrm>
        </p:spPr>
        <p:txBody>
          <a:bodyPr/>
          <a:lstStyle/>
          <a:p>
            <a:r>
              <a:rPr lang="en-US"/>
              <a:t>Click icon to add table</a:t>
            </a:r>
          </a:p>
        </p:txBody>
      </p:sp>
      <p:sp>
        <p:nvSpPr>
          <p:cNvPr id="7" name="Text Placeholder 11"/>
          <p:cNvSpPr>
            <a:spLocks noGrp="1"/>
          </p:cNvSpPr>
          <p:nvPr>
            <p:ph type="body" sz="quarter" idx="13"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3" name="Footer Placeholder 2">
            <a:extLst>
              <a:ext uri="{FF2B5EF4-FFF2-40B4-BE49-F238E27FC236}">
                <a16:creationId xmlns:a16="http://schemas.microsoft.com/office/drawing/2014/main" id="{AF03E2FB-8494-A04C-B7C2-13E3027595D9}"/>
              </a:ext>
            </a:extLst>
          </p:cNvPr>
          <p:cNvSpPr>
            <a:spLocks noGrp="1"/>
          </p:cNvSpPr>
          <p:nvPr>
            <p:ph type="ftr" sz="quarter" idx="14"/>
          </p:nvPr>
        </p:nvSpPr>
        <p:spPr/>
        <p:txBody>
          <a:bodyPr/>
          <a:lstStyle/>
          <a:p>
            <a:r>
              <a:rPr lang="en-US" dirty="0"/>
              <a:t>© 2019, Continental Automated Buildings Association</a:t>
            </a:r>
          </a:p>
        </p:txBody>
      </p:sp>
      <p:sp>
        <p:nvSpPr>
          <p:cNvPr id="4" name="Slide Number Placeholder 3">
            <a:extLst>
              <a:ext uri="{FF2B5EF4-FFF2-40B4-BE49-F238E27FC236}">
                <a16:creationId xmlns:a16="http://schemas.microsoft.com/office/drawing/2014/main" id="{AEE31B91-61A9-EE4C-89C3-7E166596E1BF}"/>
              </a:ext>
            </a:extLst>
          </p:cNvPr>
          <p:cNvSpPr>
            <a:spLocks noGrp="1"/>
          </p:cNvSpPr>
          <p:nvPr>
            <p:ph type="sldNum" sz="quarter" idx="15"/>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1707282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7D0FD12-626B-6E49-B012-6834826DED48}"/>
              </a:ext>
            </a:extLst>
          </p:cNvPr>
          <p:cNvSpPr/>
          <p:nvPr userDrawn="1"/>
        </p:nvSpPr>
        <p:spPr>
          <a:xfrm>
            <a:off x="0" y="0"/>
            <a:ext cx="12192000" cy="9432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365125"/>
            <a:ext cx="6873240" cy="447675"/>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838200" y="1233488"/>
            <a:ext cx="10515600" cy="49434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4">
            <a:extLst>
              <a:ext uri="{FF2B5EF4-FFF2-40B4-BE49-F238E27FC236}">
                <a16:creationId xmlns:a16="http://schemas.microsoft.com/office/drawing/2014/main" id="{CD570C52-4A05-1744-BCD2-0537DC4DCF4C}"/>
              </a:ext>
            </a:extLst>
          </p:cNvPr>
          <p:cNvSpPr>
            <a:spLocks noGrp="1"/>
          </p:cNvSpPr>
          <p:nvPr>
            <p:ph type="sldNum" sz="quarter" idx="4"/>
          </p:nvPr>
        </p:nvSpPr>
        <p:spPr>
          <a:xfrm>
            <a:off x="833388" y="6356351"/>
            <a:ext cx="620027" cy="352458"/>
          </a:xfrm>
          <a:prstGeom prst="rect">
            <a:avLst/>
          </a:prstGeom>
        </p:spPr>
        <p:txBody>
          <a:bodyPr vert="horz" lIns="91440" tIns="45720" rIns="91440" bIns="45720" rtlCol="0" anchor="ctr"/>
          <a:lstStyle>
            <a:lvl1pPr algn="l">
              <a:defRPr sz="1200" baseline="0">
                <a:solidFill>
                  <a:schemeClr val="tx1"/>
                </a:solidFill>
              </a:defRPr>
            </a:lvl1pPr>
          </a:lstStyle>
          <a:p>
            <a:fld id="{4658F449-AC56-C64A-8488-86A10DE691DA}" type="slidenum">
              <a:rPr lang="en-US" smtClean="0"/>
              <a:pPr/>
              <a:t>‹#›</a:t>
            </a:fld>
            <a:endParaRPr lang="en-US"/>
          </a:p>
        </p:txBody>
      </p:sp>
      <p:sp>
        <p:nvSpPr>
          <p:cNvPr id="6" name="Footer Placeholder 5">
            <a:extLst>
              <a:ext uri="{FF2B5EF4-FFF2-40B4-BE49-F238E27FC236}">
                <a16:creationId xmlns:a16="http://schemas.microsoft.com/office/drawing/2014/main" id="{BE5E1C2C-2A72-7C4F-9C59-673899DC78BB}"/>
              </a:ext>
            </a:extLst>
          </p:cNvPr>
          <p:cNvSpPr>
            <a:spLocks noGrp="1"/>
          </p:cNvSpPr>
          <p:nvPr>
            <p:ph type="ftr" sz="quarter" idx="3"/>
          </p:nvPr>
        </p:nvSpPr>
        <p:spPr>
          <a:xfrm>
            <a:off x="1645920" y="6356350"/>
            <a:ext cx="4438048" cy="365125"/>
          </a:xfrm>
          <a:prstGeom prst="rect">
            <a:avLst/>
          </a:prstGeom>
        </p:spPr>
        <p:txBody>
          <a:bodyPr vert="horz" lIns="91440" tIns="45720" rIns="91440" bIns="45720" rtlCol="0" anchor="ctr"/>
          <a:lstStyle>
            <a:lvl1pPr algn="l">
              <a:defRPr sz="1000" baseline="0">
                <a:solidFill>
                  <a:schemeClr val="accent2"/>
                </a:solidFill>
              </a:defRPr>
            </a:lvl1pPr>
          </a:lstStyle>
          <a:p>
            <a:r>
              <a:rPr lang="en-US" dirty="0"/>
              <a:t>© 2019, Continental Automated Buildings Association</a:t>
            </a:r>
          </a:p>
        </p:txBody>
      </p:sp>
      <p:pic>
        <p:nvPicPr>
          <p:cNvPr id="9" name="Picture 8">
            <a:extLst>
              <a:ext uri="{FF2B5EF4-FFF2-40B4-BE49-F238E27FC236}">
                <a16:creationId xmlns:a16="http://schemas.microsoft.com/office/drawing/2014/main" id="{8F46E4A3-6ED3-F74F-BDDB-A694088FED89}"/>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279781" y="-274437"/>
            <a:ext cx="1931469" cy="1255633"/>
          </a:xfrm>
          <a:prstGeom prst="rect">
            <a:avLst/>
          </a:prstGeom>
        </p:spPr>
      </p:pic>
      <p:pic>
        <p:nvPicPr>
          <p:cNvPr id="12" name="Picture 11">
            <a:extLst>
              <a:ext uri="{FF2B5EF4-FFF2-40B4-BE49-F238E27FC236}">
                <a16:creationId xmlns:a16="http://schemas.microsoft.com/office/drawing/2014/main" id="{07DDB5B7-06D5-CF40-912C-490CB5B5B469}"/>
              </a:ext>
            </a:extLst>
          </p:cNvPr>
          <p:cNvPicPr>
            <a:picLocks noChangeAspect="1"/>
          </p:cNvPicPr>
          <p:nvPr userDrawn="1"/>
        </p:nvPicPr>
        <p:blipFill>
          <a:blip r:embed="rId11"/>
          <a:stretch>
            <a:fillRect/>
          </a:stretch>
        </p:blipFill>
        <p:spPr>
          <a:xfrm>
            <a:off x="9275338" y="6239435"/>
            <a:ext cx="2122295" cy="530574"/>
          </a:xfrm>
          <a:prstGeom prst="rect">
            <a:avLst/>
          </a:prstGeom>
        </p:spPr>
      </p:pic>
    </p:spTree>
    <p:extLst>
      <p:ext uri="{BB962C8B-B14F-4D97-AF65-F5344CB8AC3E}">
        <p14:creationId xmlns:p14="http://schemas.microsoft.com/office/powerpoint/2010/main" val="756595898"/>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Lst>
  <p:hf hdr="0" dt="0"/>
  <p:txStyles>
    <p:titleStyle>
      <a:lvl1pPr algn="l" defTabSz="914400" rtl="0" eaLnBrk="1" latinLnBrk="0" hangingPunct="1">
        <a:lnSpc>
          <a:spcPct val="90000"/>
        </a:lnSpc>
        <a:spcBef>
          <a:spcPct val="0"/>
        </a:spcBef>
        <a:buNone/>
        <a:defRPr sz="3000" kern="1200" baseline="0">
          <a:solidFill>
            <a:schemeClr val="bg1"/>
          </a:solidFill>
          <a:latin typeface="Montserrat Light" charset="0"/>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529" userDrawn="1">
          <p15:clr>
            <a:srgbClr val="F26B43"/>
          </p15:clr>
        </p15:guide>
        <p15:guide id="9" pos="7151" userDrawn="1">
          <p15:clr>
            <a:srgbClr val="F26B43"/>
          </p15:clr>
        </p15:guide>
        <p15:guide id="10" orient="horz" pos="777" userDrawn="1">
          <p15:clr>
            <a:srgbClr val="F26B43"/>
          </p15:clr>
        </p15:guide>
        <p15:guide id="11" orient="horz" pos="414" userDrawn="1">
          <p15:clr>
            <a:srgbClr val="F26B43"/>
          </p15:clr>
        </p15:guide>
        <p15:guide id="12" orient="horz" pos="3884"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jpeg"/><Relationship Id="rId18" Type="http://schemas.openxmlformats.org/officeDocument/2006/relationships/image" Target="../media/image26.jpeg"/><Relationship Id="rId26" Type="http://schemas.openxmlformats.org/officeDocument/2006/relationships/image" Target="../media/image34.png"/><Relationship Id="rId3" Type="http://schemas.openxmlformats.org/officeDocument/2006/relationships/image" Target="../media/image11.jpeg"/><Relationship Id="rId21" Type="http://schemas.openxmlformats.org/officeDocument/2006/relationships/image" Target="../media/image29.jpeg"/><Relationship Id="rId7" Type="http://schemas.openxmlformats.org/officeDocument/2006/relationships/image" Target="../media/image15.png"/><Relationship Id="rId12" Type="http://schemas.openxmlformats.org/officeDocument/2006/relationships/image" Target="../media/image20.jpeg"/><Relationship Id="rId17" Type="http://schemas.openxmlformats.org/officeDocument/2006/relationships/image" Target="../media/image25.jpeg"/><Relationship Id="rId25" Type="http://schemas.openxmlformats.org/officeDocument/2006/relationships/image" Target="../media/image33.png"/><Relationship Id="rId2" Type="http://schemas.openxmlformats.org/officeDocument/2006/relationships/notesSlide" Target="../notesSlides/notesSlide1.xml"/><Relationship Id="rId16" Type="http://schemas.openxmlformats.org/officeDocument/2006/relationships/image" Target="../media/image24.jpeg"/><Relationship Id="rId20" Type="http://schemas.openxmlformats.org/officeDocument/2006/relationships/image" Target="../media/image28.png"/><Relationship Id="rId1" Type="http://schemas.openxmlformats.org/officeDocument/2006/relationships/slideLayout" Target="../slideLayouts/slideLayout4.xml"/><Relationship Id="rId6" Type="http://schemas.openxmlformats.org/officeDocument/2006/relationships/image" Target="../media/image14.png"/><Relationship Id="rId11" Type="http://schemas.openxmlformats.org/officeDocument/2006/relationships/image" Target="../media/image19.png"/><Relationship Id="rId24" Type="http://schemas.openxmlformats.org/officeDocument/2006/relationships/image" Target="../media/image32.jpg"/><Relationship Id="rId5" Type="http://schemas.openxmlformats.org/officeDocument/2006/relationships/image" Target="../media/image13.png"/><Relationship Id="rId15" Type="http://schemas.openxmlformats.org/officeDocument/2006/relationships/image" Target="../media/image23.jpeg"/><Relationship Id="rId23" Type="http://schemas.openxmlformats.org/officeDocument/2006/relationships/image" Target="../media/image31.png"/><Relationship Id="rId10" Type="http://schemas.openxmlformats.org/officeDocument/2006/relationships/image" Target="../media/image18.jpeg"/><Relationship Id="rId19" Type="http://schemas.openxmlformats.org/officeDocument/2006/relationships/image" Target="../media/image27.jpe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 Id="rId22" Type="http://schemas.openxmlformats.org/officeDocument/2006/relationships/image" Target="../media/image30.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5C934-0B09-1D40-986F-A130038372B7}"/>
              </a:ext>
            </a:extLst>
          </p:cNvPr>
          <p:cNvSpPr>
            <a:spLocks noGrp="1"/>
          </p:cNvSpPr>
          <p:nvPr>
            <p:ph type="ctrTitle"/>
          </p:nvPr>
        </p:nvSpPr>
        <p:spPr>
          <a:xfrm>
            <a:off x="597567" y="2342443"/>
            <a:ext cx="10468087" cy="858858"/>
          </a:xfrm>
        </p:spPr>
        <p:txBody>
          <a:bodyPr>
            <a:normAutofit fontScale="90000"/>
          </a:bodyPr>
          <a:lstStyle/>
          <a:p>
            <a:r>
              <a:rPr lang="en-CA" b="1" dirty="0"/>
              <a:t>Digital Twins Bring Smart Building Benefits</a:t>
            </a:r>
            <a:endParaRPr lang="en-US" dirty="0">
              <a:solidFill>
                <a:schemeClr val="tx1"/>
              </a:solidFill>
            </a:endParaRPr>
          </a:p>
        </p:txBody>
      </p:sp>
      <p:sp>
        <p:nvSpPr>
          <p:cNvPr id="3" name="Subtitle 2">
            <a:extLst>
              <a:ext uri="{FF2B5EF4-FFF2-40B4-BE49-F238E27FC236}">
                <a16:creationId xmlns:a16="http://schemas.microsoft.com/office/drawing/2014/main" id="{FAED7FAB-77E6-4E45-A982-5EBB9F1CDCE8}"/>
              </a:ext>
            </a:extLst>
          </p:cNvPr>
          <p:cNvSpPr>
            <a:spLocks noGrp="1"/>
          </p:cNvSpPr>
          <p:nvPr>
            <p:ph type="subTitle" idx="1"/>
          </p:nvPr>
        </p:nvSpPr>
        <p:spPr>
          <a:xfrm>
            <a:off x="838200" y="3656699"/>
            <a:ext cx="8331558" cy="616918"/>
          </a:xfrm>
        </p:spPr>
        <p:txBody>
          <a:bodyPr anchor="b">
            <a:noAutofit/>
          </a:bodyPr>
          <a:lstStyle/>
          <a:p>
            <a:r>
              <a:rPr lang="en-CA" sz="2800" b="1" dirty="0"/>
              <a:t>David Katz – Ambassador Speaker </a:t>
            </a:r>
          </a:p>
          <a:p>
            <a:r>
              <a:rPr lang="en-CA" sz="2800" b="1" dirty="0"/>
              <a:t>President - Sustainable Resources Management</a:t>
            </a:r>
            <a:endParaRPr lang="en-US" sz="2800" dirty="0"/>
          </a:p>
        </p:txBody>
      </p:sp>
      <p:sp>
        <p:nvSpPr>
          <p:cNvPr id="4" name="Footer Placeholder 3">
            <a:extLst>
              <a:ext uri="{FF2B5EF4-FFF2-40B4-BE49-F238E27FC236}">
                <a16:creationId xmlns:a16="http://schemas.microsoft.com/office/drawing/2014/main" id="{FDB17E5B-7CEB-7843-852D-A4B4BECC74B1}"/>
              </a:ext>
            </a:extLst>
          </p:cNvPr>
          <p:cNvSpPr>
            <a:spLocks noGrp="1"/>
          </p:cNvSpPr>
          <p:nvPr>
            <p:ph type="ftr" sz="quarter" idx="10"/>
          </p:nvPr>
        </p:nvSpPr>
        <p:spPr/>
        <p:txBody>
          <a:bodyPr/>
          <a:lstStyle/>
          <a:p>
            <a:r>
              <a:rPr lang="en-US" dirty="0"/>
              <a:t>© 2019, Continental Automated Buildings Association</a:t>
            </a:r>
          </a:p>
        </p:txBody>
      </p:sp>
    </p:spTree>
    <p:extLst>
      <p:ext uri="{BB962C8B-B14F-4D97-AF65-F5344CB8AC3E}">
        <p14:creationId xmlns:p14="http://schemas.microsoft.com/office/powerpoint/2010/main" val="31801666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18498-D9E0-F04A-B07A-5975F8366429}"/>
              </a:ext>
            </a:extLst>
          </p:cNvPr>
          <p:cNvSpPr>
            <a:spLocks noGrp="1"/>
          </p:cNvSpPr>
          <p:nvPr>
            <p:ph type="title"/>
          </p:nvPr>
        </p:nvSpPr>
        <p:spPr>
          <a:xfrm>
            <a:off x="838200" y="365125"/>
            <a:ext cx="6873240" cy="447675"/>
          </a:xfrm>
        </p:spPr>
        <p:txBody>
          <a:bodyPr/>
          <a:lstStyle/>
          <a:p>
            <a:r>
              <a:rPr lang="en-US" dirty="0"/>
              <a:t>What is the Digital Twin Challenge</a:t>
            </a:r>
          </a:p>
        </p:txBody>
      </p:sp>
      <p:sp>
        <p:nvSpPr>
          <p:cNvPr id="4" name="Slide Number Placeholder 3">
            <a:extLst>
              <a:ext uri="{FF2B5EF4-FFF2-40B4-BE49-F238E27FC236}">
                <a16:creationId xmlns:a16="http://schemas.microsoft.com/office/drawing/2014/main" id="{D9FA6140-C107-904F-AF77-95B3919F86D3}"/>
              </a:ext>
            </a:extLst>
          </p:cNvPr>
          <p:cNvSpPr>
            <a:spLocks noGrp="1"/>
          </p:cNvSpPr>
          <p:nvPr>
            <p:ph type="sldNum" sz="quarter" idx="11"/>
          </p:nvPr>
        </p:nvSpPr>
        <p:spPr>
          <a:xfrm>
            <a:off x="833388" y="6356351"/>
            <a:ext cx="620027" cy="352458"/>
          </a:xfrm>
        </p:spPr>
        <p:txBody>
          <a:bodyPr/>
          <a:lstStyle/>
          <a:p>
            <a:fld id="{4658F449-AC56-C64A-8488-86A10DE691DA}" type="slidenum">
              <a:rPr lang="en-US" smtClean="0"/>
              <a:pPr/>
              <a:t>10</a:t>
            </a:fld>
            <a:endParaRPr lang="en-US"/>
          </a:p>
        </p:txBody>
      </p:sp>
      <p:sp>
        <p:nvSpPr>
          <p:cNvPr id="7" name="Rectangle 6">
            <a:extLst>
              <a:ext uri="{FF2B5EF4-FFF2-40B4-BE49-F238E27FC236}">
                <a16:creationId xmlns:a16="http://schemas.microsoft.com/office/drawing/2014/main" id="{1BD3C080-9255-475C-802B-7832373217C6}"/>
              </a:ext>
            </a:extLst>
          </p:cNvPr>
          <p:cNvSpPr/>
          <p:nvPr/>
        </p:nvSpPr>
        <p:spPr>
          <a:xfrm>
            <a:off x="458804" y="1160441"/>
            <a:ext cx="11322518" cy="3677930"/>
          </a:xfrm>
          <a:prstGeom prst="rect">
            <a:avLst/>
          </a:prstGeom>
        </p:spPr>
        <p:txBody>
          <a:bodyPr wrap="square">
            <a:spAutoFit/>
          </a:bodyPr>
          <a:lstStyle/>
          <a:p>
            <a:r>
              <a:rPr lang="en-CA" sz="3200" dirty="0"/>
              <a:t>The pains of the digital twin </a:t>
            </a:r>
          </a:p>
          <a:p>
            <a:r>
              <a:rPr lang="en-CA" sz="3200" dirty="0"/>
              <a:t>• Hype and oversell: The top of the Gartner hype curve</a:t>
            </a:r>
          </a:p>
          <a:p>
            <a:r>
              <a:rPr lang="en-CA" sz="3200" dirty="0"/>
              <a:t>• “Everybody” is offering digital twin. </a:t>
            </a:r>
          </a:p>
          <a:p>
            <a:r>
              <a:rPr lang="en-CA" sz="3200" dirty="0"/>
              <a:t>• Concepts driven by aerospace and automotive. </a:t>
            </a:r>
          </a:p>
          <a:p>
            <a:r>
              <a:rPr lang="en-CA" sz="3200" dirty="0"/>
              <a:t>• Fragmented systems, siloed perspectives and overload of data. </a:t>
            </a:r>
          </a:p>
          <a:p>
            <a:r>
              <a:rPr lang="en-CA" sz="3200" dirty="0"/>
              <a:t>• Systems are difficult to configure, maintain and scale. </a:t>
            </a:r>
          </a:p>
          <a:p>
            <a:r>
              <a:rPr lang="en-CA" sz="3200" dirty="0"/>
              <a:t>• Challenges in work practices, security and alignment to business. </a:t>
            </a:r>
          </a:p>
          <a:p>
            <a:r>
              <a:rPr lang="en-CA" sz="900" dirty="0"/>
              <a:t>#</a:t>
            </a:r>
            <a:r>
              <a:rPr lang="en-CA" sz="900" dirty="0" err="1"/>
              <a:t>PIWorld</a:t>
            </a:r>
            <a:r>
              <a:rPr lang="en-CA" sz="900" dirty="0"/>
              <a:t>      ©2018 </a:t>
            </a:r>
            <a:r>
              <a:rPr lang="en-CA" sz="900" dirty="0" err="1"/>
              <a:t>OSIsoft</a:t>
            </a:r>
            <a:r>
              <a:rPr lang="en-CA" sz="900" dirty="0"/>
              <a:t>, LLC </a:t>
            </a:r>
            <a:endParaRPr lang="en-US" sz="900" dirty="0"/>
          </a:p>
        </p:txBody>
      </p:sp>
    </p:spTree>
    <p:extLst>
      <p:ext uri="{BB962C8B-B14F-4D97-AF65-F5344CB8AC3E}">
        <p14:creationId xmlns:p14="http://schemas.microsoft.com/office/powerpoint/2010/main" val="13497070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18498-D9E0-F04A-B07A-5975F8366429}"/>
              </a:ext>
            </a:extLst>
          </p:cNvPr>
          <p:cNvSpPr>
            <a:spLocks noGrp="1"/>
          </p:cNvSpPr>
          <p:nvPr>
            <p:ph type="title"/>
          </p:nvPr>
        </p:nvSpPr>
        <p:spPr>
          <a:xfrm>
            <a:off x="838200" y="365125"/>
            <a:ext cx="6873240" cy="447675"/>
          </a:xfrm>
        </p:spPr>
        <p:txBody>
          <a:bodyPr/>
          <a:lstStyle/>
          <a:p>
            <a:r>
              <a:rPr lang="en-US" dirty="0"/>
              <a:t>Who are using Digital Twins</a:t>
            </a:r>
          </a:p>
        </p:txBody>
      </p:sp>
      <p:sp>
        <p:nvSpPr>
          <p:cNvPr id="4" name="Slide Number Placeholder 3">
            <a:extLst>
              <a:ext uri="{FF2B5EF4-FFF2-40B4-BE49-F238E27FC236}">
                <a16:creationId xmlns:a16="http://schemas.microsoft.com/office/drawing/2014/main" id="{D9FA6140-C107-904F-AF77-95B3919F86D3}"/>
              </a:ext>
            </a:extLst>
          </p:cNvPr>
          <p:cNvSpPr>
            <a:spLocks noGrp="1"/>
          </p:cNvSpPr>
          <p:nvPr>
            <p:ph type="sldNum" sz="quarter" idx="11"/>
          </p:nvPr>
        </p:nvSpPr>
        <p:spPr>
          <a:xfrm>
            <a:off x="833388" y="6356351"/>
            <a:ext cx="620027" cy="352458"/>
          </a:xfrm>
        </p:spPr>
        <p:txBody>
          <a:bodyPr/>
          <a:lstStyle/>
          <a:p>
            <a:fld id="{4658F449-AC56-C64A-8488-86A10DE691DA}" type="slidenum">
              <a:rPr lang="en-US" smtClean="0"/>
              <a:pPr/>
              <a:t>11</a:t>
            </a:fld>
            <a:endParaRPr lang="en-US"/>
          </a:p>
        </p:txBody>
      </p:sp>
      <p:sp>
        <p:nvSpPr>
          <p:cNvPr id="7" name="Rectangle 6">
            <a:extLst>
              <a:ext uri="{FF2B5EF4-FFF2-40B4-BE49-F238E27FC236}">
                <a16:creationId xmlns:a16="http://schemas.microsoft.com/office/drawing/2014/main" id="{1BD3C080-9255-475C-802B-7832373217C6}"/>
              </a:ext>
            </a:extLst>
          </p:cNvPr>
          <p:cNvSpPr/>
          <p:nvPr/>
        </p:nvSpPr>
        <p:spPr>
          <a:xfrm>
            <a:off x="458804" y="1160441"/>
            <a:ext cx="11322518" cy="4832092"/>
          </a:xfrm>
          <a:prstGeom prst="rect">
            <a:avLst/>
          </a:prstGeom>
        </p:spPr>
        <p:txBody>
          <a:bodyPr wrap="square">
            <a:spAutoFit/>
          </a:bodyPr>
          <a:lstStyle/>
          <a:p>
            <a:r>
              <a:rPr lang="en-CA" sz="2800" dirty="0"/>
              <a:t>Enterprises are increasingly developing and building digital twins to meet targeted business outcomes, ranging from maintenance optimization to process analysis to customer engagement.</a:t>
            </a:r>
          </a:p>
          <a:p>
            <a:r>
              <a:rPr lang="en-CA" sz="2800" dirty="0"/>
              <a:t>Gartner ’s 2019 CIO Survey indicates that 6% of enterprises have already deployed digital twins, and another 38% are engaged in one- to three-year planning stages to deploy digital twins (see “2019 CIO Survey: CIOs Have Awoken to the Importance of AI”).</a:t>
            </a:r>
          </a:p>
          <a:p>
            <a:r>
              <a:rPr lang="en-CA" sz="2800" dirty="0"/>
              <a:t>Even more strikingly, Gartner ’s 2018 survey of enterprises implementing IoT projects indicated 13% of enterprises have already implemented digital twins and 62% had digital twin implementations in process or planned for the next year (see “Survey Analysis: Digital Twins Are Poised for Proliferation”).  </a:t>
            </a:r>
            <a:endParaRPr lang="en-US" sz="2800" dirty="0"/>
          </a:p>
        </p:txBody>
      </p:sp>
    </p:spTree>
    <p:extLst>
      <p:ext uri="{BB962C8B-B14F-4D97-AF65-F5344CB8AC3E}">
        <p14:creationId xmlns:p14="http://schemas.microsoft.com/office/powerpoint/2010/main" val="35862862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B80EC-B707-EC48-A384-36BDBA8C4AC4}"/>
              </a:ext>
            </a:extLst>
          </p:cNvPr>
          <p:cNvSpPr>
            <a:spLocks noGrp="1"/>
          </p:cNvSpPr>
          <p:nvPr>
            <p:ph type="title"/>
          </p:nvPr>
        </p:nvSpPr>
        <p:spPr>
          <a:xfrm>
            <a:off x="838200" y="365125"/>
            <a:ext cx="6873240" cy="447675"/>
          </a:xfrm>
          <a:prstGeom prst="rect">
            <a:avLst/>
          </a:prstGeom>
        </p:spPr>
        <p:txBody>
          <a:bodyPr anchor="t">
            <a:normAutofit/>
          </a:bodyPr>
          <a:lstStyle/>
          <a:p>
            <a:r>
              <a:rPr lang="en-US" sz="2300"/>
              <a:t>What is a Digital Twin of a Building?</a:t>
            </a:r>
          </a:p>
        </p:txBody>
      </p:sp>
      <p:pic>
        <p:nvPicPr>
          <p:cNvPr id="5" name="Picture 4">
            <a:extLst>
              <a:ext uri="{FF2B5EF4-FFF2-40B4-BE49-F238E27FC236}">
                <a16:creationId xmlns:a16="http://schemas.microsoft.com/office/drawing/2014/main" id="{332435AC-4DF6-4B70-927C-A4AD89803EFA}"/>
              </a:ext>
            </a:extLst>
          </p:cNvPr>
          <p:cNvPicPr>
            <a:picLocks noChangeAspect="1"/>
          </p:cNvPicPr>
          <p:nvPr/>
        </p:nvPicPr>
        <p:blipFill>
          <a:blip r:embed="rId2"/>
          <a:stretch>
            <a:fillRect/>
          </a:stretch>
        </p:blipFill>
        <p:spPr>
          <a:xfrm>
            <a:off x="1919613" y="1018366"/>
            <a:ext cx="7299543" cy="5839634"/>
          </a:xfrm>
          <a:prstGeom prst="rect">
            <a:avLst/>
          </a:prstGeom>
          <a:noFill/>
        </p:spPr>
      </p:pic>
      <p:sp>
        <p:nvSpPr>
          <p:cNvPr id="4" name="Slide Number Placeholder 3">
            <a:extLst>
              <a:ext uri="{FF2B5EF4-FFF2-40B4-BE49-F238E27FC236}">
                <a16:creationId xmlns:a16="http://schemas.microsoft.com/office/drawing/2014/main" id="{3D03CBF6-69A7-1841-A867-E4CF9A3B22E9}"/>
              </a:ext>
            </a:extLst>
          </p:cNvPr>
          <p:cNvSpPr>
            <a:spLocks noGrp="1"/>
          </p:cNvSpPr>
          <p:nvPr>
            <p:ph type="sldNum" sz="quarter" idx="14"/>
          </p:nvPr>
        </p:nvSpPr>
        <p:spPr>
          <a:xfrm>
            <a:off x="833388" y="6356351"/>
            <a:ext cx="620027" cy="352458"/>
          </a:xfrm>
          <a:prstGeom prst="rect">
            <a:avLst/>
          </a:prstGeom>
        </p:spPr>
        <p:txBody>
          <a:bodyPr anchor="ctr">
            <a:normAutofit/>
          </a:bodyPr>
          <a:lstStyle/>
          <a:p>
            <a:pPr>
              <a:spcAft>
                <a:spcPts val="600"/>
              </a:spcAft>
            </a:pPr>
            <a:fld id="{4658F449-AC56-C64A-8488-86A10DE691DA}" type="slidenum">
              <a:rPr lang="en-US" smtClean="0"/>
              <a:pPr>
                <a:spcAft>
                  <a:spcPts val="600"/>
                </a:spcAft>
              </a:pPr>
              <a:t>12</a:t>
            </a:fld>
            <a:endParaRPr lang="en-US"/>
          </a:p>
        </p:txBody>
      </p:sp>
      <p:sp>
        <p:nvSpPr>
          <p:cNvPr id="6" name="TextBox 5">
            <a:extLst>
              <a:ext uri="{FF2B5EF4-FFF2-40B4-BE49-F238E27FC236}">
                <a16:creationId xmlns:a16="http://schemas.microsoft.com/office/drawing/2014/main" id="{5D91EBE7-534D-4FC1-B7F3-35440AD292F7}"/>
              </a:ext>
            </a:extLst>
          </p:cNvPr>
          <p:cNvSpPr txBox="1"/>
          <p:nvPr/>
        </p:nvSpPr>
        <p:spPr>
          <a:xfrm>
            <a:off x="2029612" y="1175762"/>
            <a:ext cx="3383427" cy="369332"/>
          </a:xfrm>
          <a:prstGeom prst="rect">
            <a:avLst/>
          </a:prstGeom>
          <a:noFill/>
        </p:spPr>
        <p:txBody>
          <a:bodyPr wrap="none" rtlCol="0">
            <a:spAutoFit/>
          </a:bodyPr>
          <a:lstStyle/>
          <a:p>
            <a:r>
              <a:rPr lang="en-US" dirty="0"/>
              <a:t>Realcomm-Digital Twin AI building</a:t>
            </a:r>
          </a:p>
        </p:txBody>
      </p:sp>
    </p:spTree>
    <p:extLst>
      <p:ext uri="{BB962C8B-B14F-4D97-AF65-F5344CB8AC3E}">
        <p14:creationId xmlns:p14="http://schemas.microsoft.com/office/powerpoint/2010/main" val="40241433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B80EC-B707-EC48-A384-36BDBA8C4AC4}"/>
              </a:ext>
            </a:extLst>
          </p:cNvPr>
          <p:cNvSpPr>
            <a:spLocks noGrp="1"/>
          </p:cNvSpPr>
          <p:nvPr>
            <p:ph type="title"/>
          </p:nvPr>
        </p:nvSpPr>
        <p:spPr>
          <a:xfrm>
            <a:off x="838200" y="365125"/>
            <a:ext cx="6873240" cy="447675"/>
          </a:xfrm>
          <a:prstGeom prst="rect">
            <a:avLst/>
          </a:prstGeom>
        </p:spPr>
        <p:txBody>
          <a:bodyPr anchor="t">
            <a:normAutofit/>
          </a:bodyPr>
          <a:lstStyle/>
          <a:p>
            <a:r>
              <a:rPr lang="en-US" sz="2300"/>
              <a:t>What is a Digital Twin of a Building?</a:t>
            </a:r>
          </a:p>
        </p:txBody>
      </p:sp>
      <p:sp>
        <p:nvSpPr>
          <p:cNvPr id="13" name="Content Placeholder 3">
            <a:extLst>
              <a:ext uri="{FF2B5EF4-FFF2-40B4-BE49-F238E27FC236}">
                <a16:creationId xmlns:a16="http://schemas.microsoft.com/office/drawing/2014/main" id="{EC59A4C9-C97B-482B-BFD8-854E59E326FC}"/>
              </a:ext>
            </a:extLst>
          </p:cNvPr>
          <p:cNvSpPr>
            <a:spLocks noGrp="1"/>
          </p:cNvSpPr>
          <p:nvPr>
            <p:ph sz="half" idx="2"/>
          </p:nvPr>
        </p:nvSpPr>
        <p:spPr>
          <a:xfrm>
            <a:off x="275573" y="1065778"/>
            <a:ext cx="11825613" cy="5045612"/>
          </a:xfrm>
        </p:spPr>
        <p:txBody>
          <a:bodyPr>
            <a:noAutofit/>
          </a:bodyPr>
          <a:lstStyle/>
          <a:p>
            <a:r>
              <a:rPr lang="en-CA" sz="3200" dirty="0">
                <a:solidFill>
                  <a:srgbClr val="FF0000"/>
                </a:solidFill>
              </a:rPr>
              <a:t>One interesting technology aspect is the development of a digital twin; this digital twin is unlike most others in that it interacts and communicates with the various subsystems, with standard operating procedures that allow the building to flow and work better. In keeping with the goal of the frictionless experience, the digital twin serves similarly to a human nervous system, uniting all components to help control the entire building. It is constantly learning about the people and assets within. With data gathered over time, it can make better and smarter decisions—from team communication protocols to remembering exactly what beverage a guest usually orders—and exactly when they usually order it. </a:t>
            </a:r>
            <a:endParaRPr lang="en-US" sz="3200" dirty="0">
              <a:solidFill>
                <a:srgbClr val="FF0000"/>
              </a:solidFill>
            </a:endParaRPr>
          </a:p>
        </p:txBody>
      </p:sp>
      <p:sp>
        <p:nvSpPr>
          <p:cNvPr id="4" name="Slide Number Placeholder 3">
            <a:extLst>
              <a:ext uri="{FF2B5EF4-FFF2-40B4-BE49-F238E27FC236}">
                <a16:creationId xmlns:a16="http://schemas.microsoft.com/office/drawing/2014/main" id="{3D03CBF6-69A7-1841-A867-E4CF9A3B22E9}"/>
              </a:ext>
            </a:extLst>
          </p:cNvPr>
          <p:cNvSpPr>
            <a:spLocks noGrp="1"/>
          </p:cNvSpPr>
          <p:nvPr>
            <p:ph type="sldNum" sz="quarter" idx="14"/>
          </p:nvPr>
        </p:nvSpPr>
        <p:spPr>
          <a:xfrm>
            <a:off x="833388" y="6356351"/>
            <a:ext cx="620027" cy="352458"/>
          </a:xfrm>
          <a:prstGeom prst="rect">
            <a:avLst/>
          </a:prstGeom>
        </p:spPr>
        <p:txBody>
          <a:bodyPr anchor="ctr">
            <a:normAutofit/>
          </a:bodyPr>
          <a:lstStyle/>
          <a:p>
            <a:pPr>
              <a:spcAft>
                <a:spcPts val="600"/>
              </a:spcAft>
            </a:pPr>
            <a:fld id="{4658F449-AC56-C64A-8488-86A10DE691DA}" type="slidenum">
              <a:rPr lang="en-US" smtClean="0"/>
              <a:pPr>
                <a:spcAft>
                  <a:spcPts val="600"/>
                </a:spcAft>
              </a:pPr>
              <a:t>13</a:t>
            </a:fld>
            <a:endParaRPr lang="en-US"/>
          </a:p>
        </p:txBody>
      </p:sp>
      <p:sp>
        <p:nvSpPr>
          <p:cNvPr id="6" name="TextBox 5">
            <a:extLst>
              <a:ext uri="{FF2B5EF4-FFF2-40B4-BE49-F238E27FC236}">
                <a16:creationId xmlns:a16="http://schemas.microsoft.com/office/drawing/2014/main" id="{5D91EBE7-534D-4FC1-B7F3-35440AD292F7}"/>
              </a:ext>
            </a:extLst>
          </p:cNvPr>
          <p:cNvSpPr txBox="1"/>
          <p:nvPr/>
        </p:nvSpPr>
        <p:spPr>
          <a:xfrm>
            <a:off x="1453415" y="6186173"/>
            <a:ext cx="3383427" cy="369332"/>
          </a:xfrm>
          <a:prstGeom prst="rect">
            <a:avLst/>
          </a:prstGeom>
          <a:noFill/>
        </p:spPr>
        <p:txBody>
          <a:bodyPr wrap="none" rtlCol="0">
            <a:spAutoFit/>
          </a:bodyPr>
          <a:lstStyle/>
          <a:p>
            <a:r>
              <a:rPr lang="en-US" dirty="0"/>
              <a:t>Realcomm-Digital Twin AI building</a:t>
            </a:r>
          </a:p>
        </p:txBody>
      </p:sp>
    </p:spTree>
    <p:extLst>
      <p:ext uri="{BB962C8B-B14F-4D97-AF65-F5344CB8AC3E}">
        <p14:creationId xmlns:p14="http://schemas.microsoft.com/office/powerpoint/2010/main" val="30881876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18498-D9E0-F04A-B07A-5975F8366429}"/>
              </a:ext>
            </a:extLst>
          </p:cNvPr>
          <p:cNvSpPr>
            <a:spLocks noGrp="1"/>
          </p:cNvSpPr>
          <p:nvPr>
            <p:ph type="title"/>
          </p:nvPr>
        </p:nvSpPr>
        <p:spPr>
          <a:xfrm>
            <a:off x="838200" y="365125"/>
            <a:ext cx="6873240" cy="447675"/>
          </a:xfrm>
        </p:spPr>
        <p:txBody>
          <a:bodyPr/>
          <a:lstStyle/>
          <a:p>
            <a:r>
              <a:rPr lang="en-US" dirty="0"/>
              <a:t>What is a Digital Twin of a Building?</a:t>
            </a:r>
          </a:p>
        </p:txBody>
      </p:sp>
      <p:sp>
        <p:nvSpPr>
          <p:cNvPr id="3" name="Footer Placeholder 2">
            <a:extLst>
              <a:ext uri="{FF2B5EF4-FFF2-40B4-BE49-F238E27FC236}">
                <a16:creationId xmlns:a16="http://schemas.microsoft.com/office/drawing/2014/main" id="{6DCE48DC-411B-DE41-BD3D-D5117F4EE8FD}"/>
              </a:ext>
            </a:extLst>
          </p:cNvPr>
          <p:cNvSpPr>
            <a:spLocks noGrp="1"/>
          </p:cNvSpPr>
          <p:nvPr>
            <p:ph type="ftr" sz="quarter" idx="10"/>
          </p:nvPr>
        </p:nvSpPr>
        <p:spPr>
          <a:xfrm>
            <a:off x="1645920" y="6356350"/>
            <a:ext cx="4438048" cy="365125"/>
          </a:xfrm>
        </p:spPr>
        <p:txBody>
          <a:bodyPr/>
          <a:lstStyle/>
          <a:p>
            <a:r>
              <a:rPr lang="en-US" dirty="0"/>
              <a:t>© 2019, ThoughtWire Digital Twin eBook</a:t>
            </a:r>
          </a:p>
        </p:txBody>
      </p:sp>
      <p:sp>
        <p:nvSpPr>
          <p:cNvPr id="4" name="Slide Number Placeholder 3">
            <a:extLst>
              <a:ext uri="{FF2B5EF4-FFF2-40B4-BE49-F238E27FC236}">
                <a16:creationId xmlns:a16="http://schemas.microsoft.com/office/drawing/2014/main" id="{D9FA6140-C107-904F-AF77-95B3919F86D3}"/>
              </a:ext>
            </a:extLst>
          </p:cNvPr>
          <p:cNvSpPr>
            <a:spLocks noGrp="1"/>
          </p:cNvSpPr>
          <p:nvPr>
            <p:ph type="sldNum" sz="quarter" idx="11"/>
          </p:nvPr>
        </p:nvSpPr>
        <p:spPr>
          <a:xfrm>
            <a:off x="833388" y="6356351"/>
            <a:ext cx="620027" cy="352458"/>
          </a:xfrm>
        </p:spPr>
        <p:txBody>
          <a:bodyPr/>
          <a:lstStyle/>
          <a:p>
            <a:fld id="{4658F449-AC56-C64A-8488-86A10DE691DA}" type="slidenum">
              <a:rPr lang="en-US" smtClean="0"/>
              <a:pPr/>
              <a:t>14</a:t>
            </a:fld>
            <a:endParaRPr lang="en-US"/>
          </a:p>
        </p:txBody>
      </p:sp>
      <p:pic>
        <p:nvPicPr>
          <p:cNvPr id="5" name="Picture 4">
            <a:extLst>
              <a:ext uri="{FF2B5EF4-FFF2-40B4-BE49-F238E27FC236}">
                <a16:creationId xmlns:a16="http://schemas.microsoft.com/office/drawing/2014/main" id="{37E88EEF-39C8-415F-BAE6-A49DB9BBDDCF}"/>
              </a:ext>
            </a:extLst>
          </p:cNvPr>
          <p:cNvPicPr>
            <a:picLocks noChangeAspect="1"/>
          </p:cNvPicPr>
          <p:nvPr/>
        </p:nvPicPr>
        <p:blipFill>
          <a:blip r:embed="rId2"/>
          <a:stretch>
            <a:fillRect/>
          </a:stretch>
        </p:blipFill>
        <p:spPr>
          <a:xfrm>
            <a:off x="0" y="937742"/>
            <a:ext cx="12192000" cy="5293665"/>
          </a:xfrm>
          <a:prstGeom prst="rect">
            <a:avLst/>
          </a:prstGeom>
        </p:spPr>
      </p:pic>
    </p:spTree>
    <p:extLst>
      <p:ext uri="{BB962C8B-B14F-4D97-AF65-F5344CB8AC3E}">
        <p14:creationId xmlns:p14="http://schemas.microsoft.com/office/powerpoint/2010/main" val="39498329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B80EC-B707-EC48-A384-36BDBA8C4AC4}"/>
              </a:ext>
            </a:extLst>
          </p:cNvPr>
          <p:cNvSpPr>
            <a:spLocks noGrp="1"/>
          </p:cNvSpPr>
          <p:nvPr>
            <p:ph type="title"/>
          </p:nvPr>
        </p:nvSpPr>
        <p:spPr>
          <a:xfrm>
            <a:off x="838199" y="365125"/>
            <a:ext cx="8142171" cy="447675"/>
          </a:xfrm>
        </p:spPr>
        <p:txBody>
          <a:bodyPr/>
          <a:lstStyle/>
          <a:p>
            <a:r>
              <a:rPr lang="en-CA" sz="3200" b="1" dirty="0">
                <a:latin typeface="Arial" panose="020B0604020202020204" pitchFamily="34" charset="0"/>
              </a:rPr>
              <a:t>How Are Digital Twins Being Used?</a:t>
            </a:r>
            <a:br>
              <a:rPr lang="en-CA" sz="3200" b="1" dirty="0">
                <a:latin typeface="Arial" panose="020B0604020202020204" pitchFamily="34" charset="0"/>
              </a:rPr>
            </a:br>
            <a:endParaRPr lang="en-US" dirty="0"/>
          </a:p>
        </p:txBody>
      </p:sp>
      <p:sp>
        <p:nvSpPr>
          <p:cNvPr id="3" name="Footer Placeholder 2">
            <a:extLst>
              <a:ext uri="{FF2B5EF4-FFF2-40B4-BE49-F238E27FC236}">
                <a16:creationId xmlns:a16="http://schemas.microsoft.com/office/drawing/2014/main" id="{C4749373-B70B-1B44-9B4F-640EE496ACAC}"/>
              </a:ext>
            </a:extLst>
          </p:cNvPr>
          <p:cNvSpPr>
            <a:spLocks noGrp="1"/>
          </p:cNvSpPr>
          <p:nvPr>
            <p:ph type="ftr" sz="quarter" idx="10"/>
          </p:nvPr>
        </p:nvSpPr>
        <p:spPr/>
        <p:txBody>
          <a:bodyPr/>
          <a:lstStyle/>
          <a:p>
            <a:r>
              <a:rPr lang="en-US" dirty="0"/>
              <a:t>© 2019, Continental Automated Buildings Association</a:t>
            </a:r>
          </a:p>
        </p:txBody>
      </p:sp>
      <p:sp>
        <p:nvSpPr>
          <p:cNvPr id="4" name="Slide Number Placeholder 3">
            <a:extLst>
              <a:ext uri="{FF2B5EF4-FFF2-40B4-BE49-F238E27FC236}">
                <a16:creationId xmlns:a16="http://schemas.microsoft.com/office/drawing/2014/main" id="{3D03CBF6-69A7-1841-A867-E4CF9A3B22E9}"/>
              </a:ext>
            </a:extLst>
          </p:cNvPr>
          <p:cNvSpPr>
            <a:spLocks noGrp="1"/>
          </p:cNvSpPr>
          <p:nvPr>
            <p:ph type="sldNum" sz="quarter" idx="11"/>
          </p:nvPr>
        </p:nvSpPr>
        <p:spPr/>
        <p:txBody>
          <a:bodyPr/>
          <a:lstStyle/>
          <a:p>
            <a:fld id="{4658F449-AC56-C64A-8488-86A10DE691DA}" type="slidenum">
              <a:rPr lang="en-US" smtClean="0"/>
              <a:pPr/>
              <a:t>15</a:t>
            </a:fld>
            <a:endParaRPr lang="en-US"/>
          </a:p>
        </p:txBody>
      </p:sp>
      <p:pic>
        <p:nvPicPr>
          <p:cNvPr id="7" name="Picture 6">
            <a:extLst>
              <a:ext uri="{FF2B5EF4-FFF2-40B4-BE49-F238E27FC236}">
                <a16:creationId xmlns:a16="http://schemas.microsoft.com/office/drawing/2014/main" id="{CDDC14C9-3C45-49A6-B0D0-0425F7C599F1}"/>
              </a:ext>
            </a:extLst>
          </p:cNvPr>
          <p:cNvPicPr>
            <a:picLocks noChangeAspect="1"/>
          </p:cNvPicPr>
          <p:nvPr/>
        </p:nvPicPr>
        <p:blipFill>
          <a:blip r:embed="rId2"/>
          <a:stretch>
            <a:fillRect/>
          </a:stretch>
        </p:blipFill>
        <p:spPr>
          <a:xfrm>
            <a:off x="702548" y="1146175"/>
            <a:ext cx="10182225" cy="5210175"/>
          </a:xfrm>
          <a:prstGeom prst="rect">
            <a:avLst/>
          </a:prstGeom>
        </p:spPr>
      </p:pic>
    </p:spTree>
    <p:extLst>
      <p:ext uri="{BB962C8B-B14F-4D97-AF65-F5344CB8AC3E}">
        <p14:creationId xmlns:p14="http://schemas.microsoft.com/office/powerpoint/2010/main" val="28962413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18498-D9E0-F04A-B07A-5975F8366429}"/>
              </a:ext>
            </a:extLst>
          </p:cNvPr>
          <p:cNvSpPr>
            <a:spLocks noGrp="1"/>
          </p:cNvSpPr>
          <p:nvPr>
            <p:ph type="title"/>
          </p:nvPr>
        </p:nvSpPr>
        <p:spPr>
          <a:xfrm>
            <a:off x="208194" y="163447"/>
            <a:ext cx="11201411" cy="447675"/>
          </a:xfrm>
          <a:prstGeom prst="rect">
            <a:avLst/>
          </a:prstGeom>
        </p:spPr>
        <p:txBody>
          <a:bodyPr anchor="t">
            <a:noAutofit/>
          </a:bodyPr>
          <a:lstStyle/>
          <a:p>
            <a:r>
              <a:rPr lang="en-US" sz="3600" dirty="0"/>
              <a:t>Where do we get the data needed for the digital twin</a:t>
            </a:r>
          </a:p>
        </p:txBody>
      </p:sp>
      <p:pic>
        <p:nvPicPr>
          <p:cNvPr id="6" name="Picture 5">
            <a:extLst>
              <a:ext uri="{FF2B5EF4-FFF2-40B4-BE49-F238E27FC236}">
                <a16:creationId xmlns:a16="http://schemas.microsoft.com/office/drawing/2014/main" id="{99DA027D-30B9-4507-80FE-100A4E134540}"/>
              </a:ext>
            </a:extLst>
          </p:cNvPr>
          <p:cNvPicPr>
            <a:picLocks noChangeAspect="1"/>
          </p:cNvPicPr>
          <p:nvPr/>
        </p:nvPicPr>
        <p:blipFill>
          <a:blip r:embed="rId2"/>
          <a:stretch>
            <a:fillRect/>
          </a:stretch>
        </p:blipFill>
        <p:spPr>
          <a:xfrm>
            <a:off x="7711440" y="1028492"/>
            <a:ext cx="4328170" cy="5183437"/>
          </a:xfrm>
          <a:prstGeom prst="rect">
            <a:avLst/>
          </a:prstGeom>
          <a:noFill/>
        </p:spPr>
      </p:pic>
      <p:sp>
        <p:nvSpPr>
          <p:cNvPr id="13" name="Text Placeholder 4">
            <a:extLst>
              <a:ext uri="{FF2B5EF4-FFF2-40B4-BE49-F238E27FC236}">
                <a16:creationId xmlns:a16="http://schemas.microsoft.com/office/drawing/2014/main" id="{FAB34884-5394-463B-81E3-E162952551B3}"/>
              </a:ext>
            </a:extLst>
          </p:cNvPr>
          <p:cNvSpPr>
            <a:spLocks noGrp="1"/>
          </p:cNvSpPr>
          <p:nvPr>
            <p:ph type="body" sz="quarter" idx="13"/>
          </p:nvPr>
        </p:nvSpPr>
        <p:spPr>
          <a:xfrm>
            <a:off x="276116" y="1207021"/>
            <a:ext cx="7435324" cy="5149329"/>
          </a:xfrm>
        </p:spPr>
        <p:txBody>
          <a:bodyPr>
            <a:noAutofit/>
          </a:bodyPr>
          <a:lstStyle/>
          <a:p>
            <a:r>
              <a:rPr lang="en-CA" sz="2200" dirty="0">
                <a:solidFill>
                  <a:srgbClr val="FF0000"/>
                </a:solidFill>
              </a:rPr>
              <a:t>Building Automation systems generate data logs. And alarms as they control the HVAC, lighting and security systems. BACnet and other protocols allow for the systems to exchange information is control sequences and record the results from the sensors. </a:t>
            </a:r>
          </a:p>
          <a:p>
            <a:r>
              <a:rPr lang="en-CA" sz="2200" dirty="0">
                <a:solidFill>
                  <a:srgbClr val="FF0000"/>
                </a:solidFill>
              </a:rPr>
              <a:t>External Date from First responders as to what actions mitigate damage and enhance safety can be valuable input and the exchange of information when incidents occur is improved for better outcomes. Historical weather data is used in building modeling and advanced weather warnings are now available to be part of the responding control sequences for energy savings.</a:t>
            </a:r>
          </a:p>
          <a:p>
            <a:r>
              <a:rPr lang="en-CA" sz="2200" dirty="0">
                <a:solidFill>
                  <a:srgbClr val="FF0000"/>
                </a:solidFill>
              </a:rPr>
              <a:t>Digital CAD and BIM software is used now in most new building designs to meet the building code and existing buildings and can be replicated from past blueprints and operating and maintenance manuals. </a:t>
            </a:r>
            <a:endParaRPr lang="en-US" sz="2200" dirty="0">
              <a:solidFill>
                <a:srgbClr val="FF0000"/>
              </a:solidFill>
            </a:endParaRPr>
          </a:p>
        </p:txBody>
      </p:sp>
      <p:sp>
        <p:nvSpPr>
          <p:cNvPr id="3" name="Footer Placeholder 2">
            <a:extLst>
              <a:ext uri="{FF2B5EF4-FFF2-40B4-BE49-F238E27FC236}">
                <a16:creationId xmlns:a16="http://schemas.microsoft.com/office/drawing/2014/main" id="{6DCE48DC-411B-DE41-BD3D-D5117F4EE8FD}"/>
              </a:ext>
            </a:extLst>
          </p:cNvPr>
          <p:cNvSpPr>
            <a:spLocks noGrp="1"/>
          </p:cNvSpPr>
          <p:nvPr>
            <p:ph type="ftr" sz="quarter" idx="14"/>
          </p:nvPr>
        </p:nvSpPr>
        <p:spPr>
          <a:xfrm>
            <a:off x="1645920" y="6356350"/>
            <a:ext cx="4438048" cy="365125"/>
          </a:xfrm>
          <a:prstGeom prst="rect">
            <a:avLst/>
          </a:prstGeom>
        </p:spPr>
        <p:txBody>
          <a:bodyPr anchor="ctr">
            <a:normAutofit/>
          </a:bodyPr>
          <a:lstStyle/>
          <a:p>
            <a:pPr>
              <a:spcAft>
                <a:spcPts val="600"/>
              </a:spcAft>
            </a:pPr>
            <a:r>
              <a:rPr lang="en-US" dirty="0"/>
              <a:t>© 2019, ThoughtWire Digital Twin eBook</a:t>
            </a:r>
            <a:endParaRPr lang="en-US"/>
          </a:p>
        </p:txBody>
      </p:sp>
      <p:sp>
        <p:nvSpPr>
          <p:cNvPr id="4" name="Slide Number Placeholder 3">
            <a:extLst>
              <a:ext uri="{FF2B5EF4-FFF2-40B4-BE49-F238E27FC236}">
                <a16:creationId xmlns:a16="http://schemas.microsoft.com/office/drawing/2014/main" id="{D9FA6140-C107-904F-AF77-95B3919F86D3}"/>
              </a:ext>
            </a:extLst>
          </p:cNvPr>
          <p:cNvSpPr>
            <a:spLocks noGrp="1"/>
          </p:cNvSpPr>
          <p:nvPr>
            <p:ph type="sldNum" sz="quarter" idx="15"/>
          </p:nvPr>
        </p:nvSpPr>
        <p:spPr>
          <a:xfrm>
            <a:off x="833388" y="6356351"/>
            <a:ext cx="620027" cy="352458"/>
          </a:xfrm>
          <a:prstGeom prst="rect">
            <a:avLst/>
          </a:prstGeom>
        </p:spPr>
        <p:txBody>
          <a:bodyPr anchor="ctr">
            <a:normAutofit/>
          </a:bodyPr>
          <a:lstStyle/>
          <a:p>
            <a:pPr>
              <a:spcAft>
                <a:spcPts val="600"/>
              </a:spcAft>
            </a:pPr>
            <a:fld id="{4658F449-AC56-C64A-8488-86A10DE691DA}" type="slidenum">
              <a:rPr lang="en-US" smtClean="0"/>
              <a:pPr>
                <a:spcAft>
                  <a:spcPts val="600"/>
                </a:spcAft>
              </a:pPr>
              <a:t>16</a:t>
            </a:fld>
            <a:endParaRPr lang="en-US"/>
          </a:p>
        </p:txBody>
      </p:sp>
    </p:spTree>
    <p:extLst>
      <p:ext uri="{BB962C8B-B14F-4D97-AF65-F5344CB8AC3E}">
        <p14:creationId xmlns:p14="http://schemas.microsoft.com/office/powerpoint/2010/main" val="32763925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18498-D9E0-F04A-B07A-5975F8366429}"/>
              </a:ext>
            </a:extLst>
          </p:cNvPr>
          <p:cNvSpPr>
            <a:spLocks noGrp="1"/>
          </p:cNvSpPr>
          <p:nvPr>
            <p:ph type="title"/>
          </p:nvPr>
        </p:nvSpPr>
        <p:spPr>
          <a:xfrm>
            <a:off x="462418" y="250370"/>
            <a:ext cx="9783871" cy="447675"/>
          </a:xfrm>
          <a:prstGeom prst="rect">
            <a:avLst/>
          </a:prstGeom>
        </p:spPr>
        <p:txBody>
          <a:bodyPr anchor="t">
            <a:noAutofit/>
          </a:bodyPr>
          <a:lstStyle/>
          <a:p>
            <a:r>
              <a:rPr lang="en-US" sz="3200" dirty="0"/>
              <a:t>What do we do with the data in the digital twin</a:t>
            </a:r>
          </a:p>
        </p:txBody>
      </p:sp>
      <p:sp>
        <p:nvSpPr>
          <p:cNvPr id="3" name="Footer Placeholder 2">
            <a:extLst>
              <a:ext uri="{FF2B5EF4-FFF2-40B4-BE49-F238E27FC236}">
                <a16:creationId xmlns:a16="http://schemas.microsoft.com/office/drawing/2014/main" id="{6DCE48DC-411B-DE41-BD3D-D5117F4EE8FD}"/>
              </a:ext>
            </a:extLst>
          </p:cNvPr>
          <p:cNvSpPr>
            <a:spLocks noGrp="1"/>
          </p:cNvSpPr>
          <p:nvPr>
            <p:ph type="ftr" sz="quarter" idx="14"/>
          </p:nvPr>
        </p:nvSpPr>
        <p:spPr>
          <a:xfrm>
            <a:off x="4403306" y="6462821"/>
            <a:ext cx="4438048" cy="365125"/>
          </a:xfrm>
          <a:prstGeom prst="rect">
            <a:avLst/>
          </a:prstGeom>
        </p:spPr>
        <p:txBody>
          <a:bodyPr anchor="ctr">
            <a:normAutofit/>
          </a:bodyPr>
          <a:lstStyle/>
          <a:p>
            <a:pPr>
              <a:spcAft>
                <a:spcPts val="600"/>
              </a:spcAft>
            </a:pPr>
            <a:r>
              <a:rPr lang="en-US" dirty="0"/>
              <a:t>© 2019, ThoughtWire Digital Twin eBook</a:t>
            </a:r>
          </a:p>
        </p:txBody>
      </p:sp>
      <p:sp>
        <p:nvSpPr>
          <p:cNvPr id="4" name="Slide Number Placeholder 3">
            <a:extLst>
              <a:ext uri="{FF2B5EF4-FFF2-40B4-BE49-F238E27FC236}">
                <a16:creationId xmlns:a16="http://schemas.microsoft.com/office/drawing/2014/main" id="{D9FA6140-C107-904F-AF77-95B3919F86D3}"/>
              </a:ext>
            </a:extLst>
          </p:cNvPr>
          <p:cNvSpPr>
            <a:spLocks noGrp="1"/>
          </p:cNvSpPr>
          <p:nvPr>
            <p:ph type="sldNum" sz="quarter" idx="15"/>
          </p:nvPr>
        </p:nvSpPr>
        <p:spPr>
          <a:xfrm>
            <a:off x="833388" y="6356351"/>
            <a:ext cx="620027" cy="352458"/>
          </a:xfrm>
          <a:prstGeom prst="rect">
            <a:avLst/>
          </a:prstGeom>
        </p:spPr>
        <p:txBody>
          <a:bodyPr anchor="ctr">
            <a:normAutofit/>
          </a:bodyPr>
          <a:lstStyle/>
          <a:p>
            <a:pPr>
              <a:spcAft>
                <a:spcPts val="600"/>
              </a:spcAft>
            </a:pPr>
            <a:fld id="{4658F449-AC56-C64A-8488-86A10DE691DA}" type="slidenum">
              <a:rPr lang="en-US" smtClean="0"/>
              <a:pPr>
                <a:spcAft>
                  <a:spcPts val="600"/>
                </a:spcAft>
              </a:pPr>
              <a:t>17</a:t>
            </a:fld>
            <a:endParaRPr lang="en-US"/>
          </a:p>
        </p:txBody>
      </p:sp>
      <p:pic>
        <p:nvPicPr>
          <p:cNvPr id="5" name="Picture 4">
            <a:extLst>
              <a:ext uri="{FF2B5EF4-FFF2-40B4-BE49-F238E27FC236}">
                <a16:creationId xmlns:a16="http://schemas.microsoft.com/office/drawing/2014/main" id="{F9B8E20E-D9B0-4835-8C14-2656701DC247}"/>
              </a:ext>
            </a:extLst>
          </p:cNvPr>
          <p:cNvPicPr>
            <a:picLocks noChangeAspect="1"/>
          </p:cNvPicPr>
          <p:nvPr/>
        </p:nvPicPr>
        <p:blipFill>
          <a:blip r:embed="rId2"/>
          <a:stretch>
            <a:fillRect/>
          </a:stretch>
        </p:blipFill>
        <p:spPr>
          <a:xfrm>
            <a:off x="198522" y="942396"/>
            <a:ext cx="3569918" cy="5945464"/>
          </a:xfrm>
          <a:prstGeom prst="rect">
            <a:avLst/>
          </a:prstGeom>
        </p:spPr>
      </p:pic>
      <p:pic>
        <p:nvPicPr>
          <p:cNvPr id="9" name="Picture 8">
            <a:extLst>
              <a:ext uri="{FF2B5EF4-FFF2-40B4-BE49-F238E27FC236}">
                <a16:creationId xmlns:a16="http://schemas.microsoft.com/office/drawing/2014/main" id="{6B530FC7-9A19-46E8-B696-E5B5A4995D8C}"/>
              </a:ext>
            </a:extLst>
          </p:cNvPr>
          <p:cNvPicPr>
            <a:picLocks noChangeAspect="1"/>
          </p:cNvPicPr>
          <p:nvPr/>
        </p:nvPicPr>
        <p:blipFill>
          <a:blip r:embed="rId3"/>
          <a:stretch>
            <a:fillRect/>
          </a:stretch>
        </p:blipFill>
        <p:spPr>
          <a:xfrm>
            <a:off x="4208744" y="942396"/>
            <a:ext cx="7979847" cy="4116454"/>
          </a:xfrm>
          <a:prstGeom prst="rect">
            <a:avLst/>
          </a:prstGeom>
        </p:spPr>
      </p:pic>
      <p:sp>
        <p:nvSpPr>
          <p:cNvPr id="10" name="TextBox 9">
            <a:extLst>
              <a:ext uri="{FF2B5EF4-FFF2-40B4-BE49-F238E27FC236}">
                <a16:creationId xmlns:a16="http://schemas.microsoft.com/office/drawing/2014/main" id="{611BBB45-1D4B-4E76-9FE0-271FFCEB1710}"/>
              </a:ext>
            </a:extLst>
          </p:cNvPr>
          <p:cNvSpPr txBox="1"/>
          <p:nvPr/>
        </p:nvSpPr>
        <p:spPr>
          <a:xfrm>
            <a:off x="3854303" y="5057185"/>
            <a:ext cx="8343436" cy="1569660"/>
          </a:xfrm>
          <a:prstGeom prst="rect">
            <a:avLst/>
          </a:prstGeom>
          <a:noFill/>
        </p:spPr>
        <p:txBody>
          <a:bodyPr wrap="square" rtlCol="0">
            <a:spAutoFit/>
          </a:bodyPr>
          <a:lstStyle/>
          <a:p>
            <a:r>
              <a:rPr lang="en-CA" sz="2400" dirty="0"/>
              <a:t>Seek wisdom from the digital model using data analysis with AI/ML and other nonlinear rules to gain knowledge and simulate situations to see the energy, safety, net operating Income and emissions trade-offs and resulting KPI’s.   </a:t>
            </a:r>
            <a:r>
              <a:rPr lang="en-CA" dirty="0"/>
              <a:t> </a:t>
            </a:r>
            <a:endParaRPr lang="en-US" dirty="0"/>
          </a:p>
        </p:txBody>
      </p:sp>
    </p:spTree>
    <p:extLst>
      <p:ext uri="{BB962C8B-B14F-4D97-AF65-F5344CB8AC3E}">
        <p14:creationId xmlns:p14="http://schemas.microsoft.com/office/powerpoint/2010/main" val="39199393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18498-D9E0-F04A-B07A-5975F8366429}"/>
              </a:ext>
            </a:extLst>
          </p:cNvPr>
          <p:cNvSpPr>
            <a:spLocks noGrp="1"/>
          </p:cNvSpPr>
          <p:nvPr>
            <p:ph type="title"/>
          </p:nvPr>
        </p:nvSpPr>
        <p:spPr>
          <a:xfrm>
            <a:off x="308008" y="250370"/>
            <a:ext cx="9938281" cy="447675"/>
          </a:xfrm>
          <a:prstGeom prst="rect">
            <a:avLst/>
          </a:prstGeom>
        </p:spPr>
        <p:txBody>
          <a:bodyPr anchor="t">
            <a:noAutofit/>
          </a:bodyPr>
          <a:lstStyle/>
          <a:p>
            <a:r>
              <a:rPr lang="en-US" sz="3200" dirty="0"/>
              <a:t>Who are the recipients and what benefits do they receive?</a:t>
            </a:r>
          </a:p>
        </p:txBody>
      </p:sp>
      <p:sp>
        <p:nvSpPr>
          <p:cNvPr id="3" name="Footer Placeholder 2">
            <a:extLst>
              <a:ext uri="{FF2B5EF4-FFF2-40B4-BE49-F238E27FC236}">
                <a16:creationId xmlns:a16="http://schemas.microsoft.com/office/drawing/2014/main" id="{6DCE48DC-411B-DE41-BD3D-D5117F4EE8FD}"/>
              </a:ext>
            </a:extLst>
          </p:cNvPr>
          <p:cNvSpPr>
            <a:spLocks noGrp="1"/>
          </p:cNvSpPr>
          <p:nvPr>
            <p:ph type="ftr" sz="quarter" idx="14"/>
          </p:nvPr>
        </p:nvSpPr>
        <p:spPr>
          <a:xfrm>
            <a:off x="4403306" y="6462821"/>
            <a:ext cx="4438048" cy="365125"/>
          </a:xfrm>
          <a:prstGeom prst="rect">
            <a:avLst/>
          </a:prstGeom>
        </p:spPr>
        <p:txBody>
          <a:bodyPr anchor="ctr">
            <a:normAutofit/>
          </a:bodyPr>
          <a:lstStyle/>
          <a:p>
            <a:pPr>
              <a:spcAft>
                <a:spcPts val="600"/>
              </a:spcAft>
            </a:pPr>
            <a:r>
              <a:rPr lang="en-US" dirty="0"/>
              <a:t>© 2019, ThoughtWire Digital Twin eBook</a:t>
            </a:r>
          </a:p>
        </p:txBody>
      </p:sp>
      <p:sp>
        <p:nvSpPr>
          <p:cNvPr id="4" name="Slide Number Placeholder 3">
            <a:extLst>
              <a:ext uri="{FF2B5EF4-FFF2-40B4-BE49-F238E27FC236}">
                <a16:creationId xmlns:a16="http://schemas.microsoft.com/office/drawing/2014/main" id="{D9FA6140-C107-904F-AF77-95B3919F86D3}"/>
              </a:ext>
            </a:extLst>
          </p:cNvPr>
          <p:cNvSpPr>
            <a:spLocks noGrp="1"/>
          </p:cNvSpPr>
          <p:nvPr>
            <p:ph type="sldNum" sz="quarter" idx="15"/>
          </p:nvPr>
        </p:nvSpPr>
        <p:spPr>
          <a:xfrm>
            <a:off x="833388" y="6356351"/>
            <a:ext cx="620027" cy="352458"/>
          </a:xfrm>
          <a:prstGeom prst="rect">
            <a:avLst/>
          </a:prstGeom>
        </p:spPr>
        <p:txBody>
          <a:bodyPr anchor="ctr">
            <a:normAutofit/>
          </a:bodyPr>
          <a:lstStyle/>
          <a:p>
            <a:pPr>
              <a:spcAft>
                <a:spcPts val="600"/>
              </a:spcAft>
            </a:pPr>
            <a:fld id="{4658F449-AC56-C64A-8488-86A10DE691DA}" type="slidenum">
              <a:rPr lang="en-US" smtClean="0"/>
              <a:pPr>
                <a:spcAft>
                  <a:spcPts val="600"/>
                </a:spcAft>
              </a:pPr>
              <a:t>18</a:t>
            </a:fld>
            <a:endParaRPr lang="en-US"/>
          </a:p>
        </p:txBody>
      </p:sp>
      <p:sp>
        <p:nvSpPr>
          <p:cNvPr id="7" name="Text Placeholder 4">
            <a:extLst>
              <a:ext uri="{FF2B5EF4-FFF2-40B4-BE49-F238E27FC236}">
                <a16:creationId xmlns:a16="http://schemas.microsoft.com/office/drawing/2014/main" id="{7CAE516C-ADDF-4932-8D08-D3136A5D0426}"/>
              </a:ext>
            </a:extLst>
          </p:cNvPr>
          <p:cNvSpPr txBox="1">
            <a:spLocks/>
          </p:cNvSpPr>
          <p:nvPr/>
        </p:nvSpPr>
        <p:spPr>
          <a:xfrm>
            <a:off x="4184237" y="997023"/>
            <a:ext cx="7435324" cy="40068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0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CA" dirty="0">
                <a:solidFill>
                  <a:srgbClr val="FF0000"/>
                </a:solidFill>
              </a:rPr>
              <a:t>With better information on potential bottlenecks and waste of time, traditional workflows can be improved, and productivity increased. Space for work, meetings and relaxation can be planned better and real time data on occupancy can be used to reduce wasted time.</a:t>
            </a:r>
          </a:p>
          <a:p>
            <a:r>
              <a:rPr lang="en-CA" dirty="0">
                <a:solidFill>
                  <a:srgbClr val="FF0000"/>
                </a:solidFill>
              </a:rPr>
              <a:t>Building Automation system programs can be simulated to see the synergies when they talk to each other and optimized when they use this data to control the HVAC, lighting and security systems under different scenarios rather than the traditional simple scheduling that is disabled when someone complains. Equipment can be monitored in real time and fault detection and predictive maintenance can be employed.</a:t>
            </a:r>
          </a:p>
          <a:p>
            <a:r>
              <a:rPr lang="en-CA" dirty="0">
                <a:solidFill>
                  <a:srgbClr val="FF0000"/>
                </a:solidFill>
              </a:rPr>
              <a:t>Digital twins show how occupants having a mobile device can have applications that allow them to tailor their work environment to meet the tasks they are doing and having the feedback on the energy and emission reductions they contributed to also reinforces the benefits and can be used as financial incentives. </a:t>
            </a:r>
            <a:endParaRPr lang="en-US" dirty="0">
              <a:solidFill>
                <a:srgbClr val="FF0000"/>
              </a:solidFill>
            </a:endParaRPr>
          </a:p>
        </p:txBody>
      </p:sp>
      <p:pic>
        <p:nvPicPr>
          <p:cNvPr id="6" name="Picture 5">
            <a:extLst>
              <a:ext uri="{FF2B5EF4-FFF2-40B4-BE49-F238E27FC236}">
                <a16:creationId xmlns:a16="http://schemas.microsoft.com/office/drawing/2014/main" id="{6013D767-A930-4C56-A814-C40CF814006A}"/>
              </a:ext>
            </a:extLst>
          </p:cNvPr>
          <p:cNvPicPr>
            <a:picLocks noChangeAspect="1"/>
          </p:cNvPicPr>
          <p:nvPr/>
        </p:nvPicPr>
        <p:blipFill>
          <a:blip r:embed="rId2"/>
          <a:stretch>
            <a:fillRect/>
          </a:stretch>
        </p:blipFill>
        <p:spPr>
          <a:xfrm>
            <a:off x="2762" y="1285875"/>
            <a:ext cx="4181475" cy="4286250"/>
          </a:xfrm>
          <a:prstGeom prst="rect">
            <a:avLst/>
          </a:prstGeom>
        </p:spPr>
      </p:pic>
    </p:spTree>
    <p:extLst>
      <p:ext uri="{BB962C8B-B14F-4D97-AF65-F5344CB8AC3E}">
        <p14:creationId xmlns:p14="http://schemas.microsoft.com/office/powerpoint/2010/main" val="26641620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11B85-BDA6-4F36-BFD6-1F3494B73EDE}"/>
              </a:ext>
            </a:extLst>
          </p:cNvPr>
          <p:cNvSpPr>
            <a:spLocks noGrp="1"/>
          </p:cNvSpPr>
          <p:nvPr>
            <p:ph type="title"/>
          </p:nvPr>
        </p:nvSpPr>
        <p:spPr>
          <a:xfrm>
            <a:off x="838200" y="365125"/>
            <a:ext cx="6873240" cy="447675"/>
          </a:xfrm>
          <a:prstGeom prst="rect">
            <a:avLst/>
          </a:prstGeom>
        </p:spPr>
        <p:txBody>
          <a:bodyPr anchor="t">
            <a:normAutofit/>
          </a:bodyPr>
          <a:lstStyle/>
          <a:p>
            <a:r>
              <a:rPr lang="en-CA" sz="2300"/>
              <a:t>ThoughtWire Hospital  Application</a:t>
            </a:r>
            <a:endParaRPr lang="en-US" sz="2300"/>
          </a:p>
        </p:txBody>
      </p:sp>
      <p:sp>
        <p:nvSpPr>
          <p:cNvPr id="6" name="Footer Placeholder 5">
            <a:extLst>
              <a:ext uri="{FF2B5EF4-FFF2-40B4-BE49-F238E27FC236}">
                <a16:creationId xmlns:a16="http://schemas.microsoft.com/office/drawing/2014/main" id="{63AC9545-60A4-4CF5-8F4F-FF4DE5FD4D57}"/>
              </a:ext>
            </a:extLst>
          </p:cNvPr>
          <p:cNvSpPr>
            <a:spLocks noGrp="1"/>
          </p:cNvSpPr>
          <p:nvPr>
            <p:ph type="ftr" sz="quarter" idx="13"/>
          </p:nvPr>
        </p:nvSpPr>
        <p:spPr>
          <a:xfrm>
            <a:off x="1645920" y="6356350"/>
            <a:ext cx="4438048" cy="365125"/>
          </a:xfrm>
          <a:prstGeom prst="rect">
            <a:avLst/>
          </a:prstGeom>
        </p:spPr>
        <p:txBody>
          <a:bodyPr anchor="ctr">
            <a:normAutofit/>
          </a:bodyPr>
          <a:lstStyle/>
          <a:p>
            <a:pPr>
              <a:spcAft>
                <a:spcPts val="600"/>
              </a:spcAft>
            </a:pPr>
            <a:r>
              <a:rPr lang="en-US"/>
              <a:t>© 2019, Continental Automated Buildings Association</a:t>
            </a:r>
          </a:p>
        </p:txBody>
      </p:sp>
      <p:sp>
        <p:nvSpPr>
          <p:cNvPr id="7" name="Slide Number Placeholder 6">
            <a:extLst>
              <a:ext uri="{FF2B5EF4-FFF2-40B4-BE49-F238E27FC236}">
                <a16:creationId xmlns:a16="http://schemas.microsoft.com/office/drawing/2014/main" id="{2EC3EA72-4583-4F5D-AF93-6B4E68D669BA}"/>
              </a:ext>
            </a:extLst>
          </p:cNvPr>
          <p:cNvSpPr>
            <a:spLocks noGrp="1"/>
          </p:cNvSpPr>
          <p:nvPr>
            <p:ph type="sldNum" sz="quarter" idx="14"/>
          </p:nvPr>
        </p:nvSpPr>
        <p:spPr>
          <a:xfrm>
            <a:off x="833388" y="6356351"/>
            <a:ext cx="620027" cy="352458"/>
          </a:xfrm>
          <a:prstGeom prst="rect">
            <a:avLst/>
          </a:prstGeom>
        </p:spPr>
        <p:txBody>
          <a:bodyPr anchor="ctr">
            <a:normAutofit/>
          </a:bodyPr>
          <a:lstStyle/>
          <a:p>
            <a:pPr>
              <a:spcAft>
                <a:spcPts val="600"/>
              </a:spcAft>
            </a:pPr>
            <a:fld id="{4658F449-AC56-C64A-8488-86A10DE691DA}" type="slidenum">
              <a:rPr lang="en-US" smtClean="0"/>
              <a:pPr>
                <a:spcAft>
                  <a:spcPts val="600"/>
                </a:spcAft>
              </a:pPr>
              <a:t>19</a:t>
            </a:fld>
            <a:endParaRPr lang="en-US"/>
          </a:p>
        </p:txBody>
      </p:sp>
      <p:pic>
        <p:nvPicPr>
          <p:cNvPr id="10" name="Picture 9">
            <a:extLst>
              <a:ext uri="{FF2B5EF4-FFF2-40B4-BE49-F238E27FC236}">
                <a16:creationId xmlns:a16="http://schemas.microsoft.com/office/drawing/2014/main" id="{98DBEEDC-95F2-44AC-8701-D97511434808}"/>
              </a:ext>
            </a:extLst>
          </p:cNvPr>
          <p:cNvPicPr>
            <a:picLocks noChangeAspect="1"/>
          </p:cNvPicPr>
          <p:nvPr/>
        </p:nvPicPr>
        <p:blipFill>
          <a:blip r:embed="rId2"/>
          <a:stretch>
            <a:fillRect/>
          </a:stretch>
        </p:blipFill>
        <p:spPr>
          <a:xfrm>
            <a:off x="492344" y="970338"/>
            <a:ext cx="11183248" cy="5887662"/>
          </a:xfrm>
          <a:prstGeom prst="rect">
            <a:avLst/>
          </a:prstGeom>
        </p:spPr>
      </p:pic>
    </p:spTree>
    <p:extLst>
      <p:ext uri="{BB962C8B-B14F-4D97-AF65-F5344CB8AC3E}">
        <p14:creationId xmlns:p14="http://schemas.microsoft.com/office/powerpoint/2010/main" val="14885408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139C90B-A721-7546-9A4B-EE4D5C37653F}"/>
              </a:ext>
            </a:extLst>
          </p:cNvPr>
          <p:cNvSpPr>
            <a:spLocks noGrp="1"/>
          </p:cNvSpPr>
          <p:nvPr>
            <p:ph type="title"/>
          </p:nvPr>
        </p:nvSpPr>
        <p:spPr/>
        <p:txBody>
          <a:bodyPr/>
          <a:lstStyle/>
          <a:p>
            <a:r>
              <a:rPr lang="en-CA" dirty="0"/>
              <a:t>About CABA </a:t>
            </a:r>
            <a:endParaRPr lang="en-US" dirty="0"/>
          </a:p>
        </p:txBody>
      </p:sp>
      <p:sp>
        <p:nvSpPr>
          <p:cNvPr id="7" name="Text Placeholder 2">
            <a:extLst>
              <a:ext uri="{FF2B5EF4-FFF2-40B4-BE49-F238E27FC236}">
                <a16:creationId xmlns:a16="http://schemas.microsoft.com/office/drawing/2014/main" id="{21C38F81-5FB4-BE4B-B95E-8646F5A24521}"/>
              </a:ext>
            </a:extLst>
          </p:cNvPr>
          <p:cNvSpPr txBox="1">
            <a:spLocks/>
          </p:cNvSpPr>
          <p:nvPr/>
        </p:nvSpPr>
        <p:spPr>
          <a:xfrm>
            <a:off x="1076327" y="1231902"/>
            <a:ext cx="7180262" cy="5705475"/>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just">
              <a:buNone/>
              <a:defRPr/>
            </a:pPr>
            <a:endParaRPr lang="en-GB" sz="1292" b="1"/>
          </a:p>
          <a:p>
            <a:pPr marL="0" indent="0" algn="just">
              <a:buNone/>
              <a:defRPr/>
            </a:pPr>
            <a:endParaRPr lang="en-GB" sz="1292"/>
          </a:p>
          <a:p>
            <a:pPr marL="0" indent="0" algn="just">
              <a:buNone/>
              <a:defRPr/>
            </a:pPr>
            <a:endParaRPr lang="en-GB" sz="1292"/>
          </a:p>
          <a:p>
            <a:pPr marL="0" indent="0" algn="just">
              <a:buNone/>
              <a:defRPr/>
            </a:pPr>
            <a:endParaRPr lang="en-GB" sz="1292"/>
          </a:p>
          <a:p>
            <a:pPr marL="0" indent="0" algn="just">
              <a:buNone/>
              <a:defRPr/>
            </a:pPr>
            <a:endParaRPr lang="en-GB" sz="1292"/>
          </a:p>
          <a:p>
            <a:pPr marL="0" indent="0" algn="just">
              <a:buNone/>
              <a:defRPr/>
            </a:pPr>
            <a:endParaRPr lang="en-GB" sz="1292"/>
          </a:p>
          <a:p>
            <a:pPr marL="0" indent="0" algn="just">
              <a:buNone/>
              <a:defRPr/>
            </a:pPr>
            <a:endParaRPr lang="en-GB" sz="1292"/>
          </a:p>
          <a:p>
            <a:pPr marL="0" indent="0" algn="just">
              <a:buNone/>
              <a:defRPr/>
            </a:pPr>
            <a:endParaRPr lang="en-GB" sz="1292"/>
          </a:p>
          <a:p>
            <a:pPr marL="0" indent="0" algn="just">
              <a:buNone/>
              <a:defRPr/>
            </a:pPr>
            <a:endParaRPr lang="en-GB" sz="1292"/>
          </a:p>
          <a:p>
            <a:pPr marL="0" indent="0" algn="just">
              <a:buNone/>
              <a:defRPr/>
            </a:pPr>
            <a:endParaRPr lang="en-GB" sz="1292"/>
          </a:p>
        </p:txBody>
      </p:sp>
      <p:pic>
        <p:nvPicPr>
          <p:cNvPr id="8" name="Picture 6">
            <a:extLst>
              <a:ext uri="{FF2B5EF4-FFF2-40B4-BE49-F238E27FC236}">
                <a16:creationId xmlns:a16="http://schemas.microsoft.com/office/drawing/2014/main" id="{97C50027-272F-1742-83BA-57B43357280A}"/>
              </a:ext>
            </a:extLst>
          </p:cNvPr>
          <p:cNvPicPr>
            <a:picLocks noChangeAspect="1"/>
          </p:cNvPicPr>
          <p:nvPr/>
        </p:nvPicPr>
        <p:blipFill rotWithShape="1">
          <a:blip r:embed="rId2">
            <a:extLst>
              <a:ext uri="{28A0092B-C50C-407E-A947-70E740481C1C}">
                <a14:useLocalDpi xmlns:a14="http://schemas.microsoft.com/office/drawing/2010/main" val="0"/>
              </a:ext>
            </a:extLst>
          </a:blip>
          <a:srcRect l="5840" t="14621" r="55753" b="15907"/>
          <a:stretch/>
        </p:blipFill>
        <p:spPr bwMode="auto">
          <a:xfrm>
            <a:off x="584555" y="1303990"/>
            <a:ext cx="2025617" cy="1441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http://cdn6.bigcommerce.com/s-24lnxe/product_images/uploaded_images/cel-fi-connected-home-using-mobile-signal-booster-.png">
            <a:extLst>
              <a:ext uri="{FF2B5EF4-FFF2-40B4-BE49-F238E27FC236}">
                <a16:creationId xmlns:a16="http://schemas.microsoft.com/office/drawing/2014/main" id="{D126F8A7-964E-9E45-ABB7-60BECD14DE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1751" y="2711828"/>
            <a:ext cx="1877240" cy="1877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http://i.istockimg.com/file_thumbview_approve/34525834/3/stock-photo-34525834-modern-business-office-building-isolated-on-white-background.jpg">
            <a:extLst>
              <a:ext uri="{FF2B5EF4-FFF2-40B4-BE49-F238E27FC236}">
                <a16:creationId xmlns:a16="http://schemas.microsoft.com/office/drawing/2014/main" id="{4C9FDECD-F6CA-DE4C-A507-2EC63F94B1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8859" y="2611596"/>
            <a:ext cx="1910247" cy="2077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http://www.caba.org/images/CABA-IIBC-XL.png">
            <a:extLst>
              <a:ext uri="{FF2B5EF4-FFF2-40B4-BE49-F238E27FC236}">
                <a16:creationId xmlns:a16="http://schemas.microsoft.com/office/drawing/2014/main" id="{0D63CB64-159D-BB4D-BB11-4B4A68D4A5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64131" y="4587937"/>
            <a:ext cx="2679700"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descr="http://www.caba.org/images/CABA-CHC-XL.png">
            <a:extLst>
              <a:ext uri="{FF2B5EF4-FFF2-40B4-BE49-F238E27FC236}">
                <a16:creationId xmlns:a16="http://schemas.microsoft.com/office/drawing/2014/main" id="{32F67C2C-4F4F-1F46-BE01-0E782467C4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4776" y="4455300"/>
            <a:ext cx="2436813"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1">
            <a:extLst>
              <a:ext uri="{FF2B5EF4-FFF2-40B4-BE49-F238E27FC236}">
                <a16:creationId xmlns:a16="http://schemas.microsoft.com/office/drawing/2014/main" id="{C7B27E9C-5823-1C4C-8199-51390651C19A}"/>
              </a:ext>
            </a:extLst>
          </p:cNvPr>
          <p:cNvSpPr>
            <a:spLocks noChangeArrowheads="1"/>
          </p:cNvSpPr>
          <p:nvPr/>
        </p:nvSpPr>
        <p:spPr bwMode="auto">
          <a:xfrm>
            <a:off x="2453818" y="5335329"/>
            <a:ext cx="724693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ヒラギノ角ゴ Pro W3" pitchFamily="-107" charset="-128"/>
              </a:defRPr>
            </a:lvl1pPr>
            <a:lvl2pPr marL="742950" indent="-285750">
              <a:defRPr>
                <a:solidFill>
                  <a:schemeClr val="tx1"/>
                </a:solidFill>
                <a:latin typeface="Calibri" pitchFamily="34" charset="0"/>
                <a:ea typeface="ヒラギノ角ゴ Pro W3" pitchFamily="-107" charset="-128"/>
              </a:defRPr>
            </a:lvl2pPr>
            <a:lvl3pPr marL="1143000" indent="-228600">
              <a:defRPr>
                <a:solidFill>
                  <a:schemeClr val="tx1"/>
                </a:solidFill>
                <a:latin typeface="Calibri" pitchFamily="34" charset="0"/>
                <a:ea typeface="ヒラギノ角ゴ Pro W3" pitchFamily="-107" charset="-128"/>
              </a:defRPr>
            </a:lvl3pPr>
            <a:lvl4pPr marL="1600200" indent="-228600">
              <a:defRPr>
                <a:solidFill>
                  <a:schemeClr val="tx1"/>
                </a:solidFill>
                <a:latin typeface="Calibri" pitchFamily="34" charset="0"/>
                <a:ea typeface="ヒラギノ角ゴ Pro W3" pitchFamily="-107" charset="-128"/>
              </a:defRPr>
            </a:lvl4pPr>
            <a:lvl5pPr marL="2057400" indent="-228600">
              <a:defRPr>
                <a:solidFill>
                  <a:schemeClr val="tx1"/>
                </a:solidFill>
                <a:latin typeface="Calibri" pitchFamily="34" charset="0"/>
                <a:ea typeface="ヒラギノ角ゴ Pro W3" pitchFamily="-107" charset="-128"/>
              </a:defRPr>
            </a:lvl5pPr>
            <a:lvl6pPr marL="2514600" indent="-228600" defTabSz="457200" eaLnBrk="0" fontAlgn="base" hangingPunct="0">
              <a:spcBef>
                <a:spcPct val="0"/>
              </a:spcBef>
              <a:spcAft>
                <a:spcPct val="0"/>
              </a:spcAft>
              <a:defRPr>
                <a:solidFill>
                  <a:schemeClr val="tx1"/>
                </a:solidFill>
                <a:latin typeface="Calibri" pitchFamily="34" charset="0"/>
                <a:ea typeface="ヒラギノ角ゴ Pro W3" pitchFamily="-107" charset="-128"/>
              </a:defRPr>
            </a:lvl6pPr>
            <a:lvl7pPr marL="2971800" indent="-228600" defTabSz="457200" eaLnBrk="0" fontAlgn="base" hangingPunct="0">
              <a:spcBef>
                <a:spcPct val="0"/>
              </a:spcBef>
              <a:spcAft>
                <a:spcPct val="0"/>
              </a:spcAft>
              <a:defRPr>
                <a:solidFill>
                  <a:schemeClr val="tx1"/>
                </a:solidFill>
                <a:latin typeface="Calibri" pitchFamily="34" charset="0"/>
                <a:ea typeface="ヒラギノ角ゴ Pro W3" pitchFamily="-107" charset="-128"/>
              </a:defRPr>
            </a:lvl7pPr>
            <a:lvl8pPr marL="3429000" indent="-228600" defTabSz="457200" eaLnBrk="0" fontAlgn="base" hangingPunct="0">
              <a:spcBef>
                <a:spcPct val="0"/>
              </a:spcBef>
              <a:spcAft>
                <a:spcPct val="0"/>
              </a:spcAft>
              <a:defRPr>
                <a:solidFill>
                  <a:schemeClr val="tx1"/>
                </a:solidFill>
                <a:latin typeface="Calibri" pitchFamily="34" charset="0"/>
                <a:ea typeface="ヒラギノ角ゴ Pro W3" pitchFamily="-107" charset="-128"/>
              </a:defRPr>
            </a:lvl8pPr>
            <a:lvl9pPr marL="3886200" indent="-228600" defTabSz="457200" eaLnBrk="0" fontAlgn="base" hangingPunct="0">
              <a:spcBef>
                <a:spcPct val="0"/>
              </a:spcBef>
              <a:spcAft>
                <a:spcPct val="0"/>
              </a:spcAft>
              <a:defRPr>
                <a:solidFill>
                  <a:schemeClr val="tx1"/>
                </a:solidFill>
                <a:latin typeface="Calibri" pitchFamily="34" charset="0"/>
                <a:ea typeface="ヒラギノ角ゴ Pro W3" pitchFamily="-107" charset="-128"/>
              </a:defRPr>
            </a:lvl9pPr>
          </a:lstStyle>
          <a:p>
            <a:pPr eaLnBrk="1" hangingPunct="1"/>
            <a:r>
              <a:rPr lang="en-US" altLang="en-US" b="1"/>
              <a:t>Vision</a:t>
            </a:r>
          </a:p>
          <a:p>
            <a:pPr eaLnBrk="1" hangingPunct="1"/>
            <a:r>
              <a:rPr lang="en-US" altLang="en-US"/>
              <a:t>CABA advances the connected home and intelligent buildings sectors.</a:t>
            </a:r>
          </a:p>
        </p:txBody>
      </p:sp>
      <p:sp>
        <p:nvSpPr>
          <p:cNvPr id="14" name="Rectangle 12">
            <a:extLst>
              <a:ext uri="{FF2B5EF4-FFF2-40B4-BE49-F238E27FC236}">
                <a16:creationId xmlns:a16="http://schemas.microsoft.com/office/drawing/2014/main" id="{C50990A8-39A6-C64B-89CA-92D3F804B3B9}"/>
              </a:ext>
            </a:extLst>
          </p:cNvPr>
          <p:cNvSpPr>
            <a:spLocks noChangeArrowheads="1"/>
          </p:cNvSpPr>
          <p:nvPr/>
        </p:nvSpPr>
        <p:spPr bwMode="auto">
          <a:xfrm>
            <a:off x="2610172" y="1806750"/>
            <a:ext cx="71479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ヒラギノ角ゴ Pro W3" pitchFamily="-107" charset="-128"/>
              </a:defRPr>
            </a:lvl1pPr>
            <a:lvl2pPr marL="742950" indent="-285750">
              <a:defRPr>
                <a:solidFill>
                  <a:schemeClr val="tx1"/>
                </a:solidFill>
                <a:latin typeface="Calibri" pitchFamily="34" charset="0"/>
                <a:ea typeface="ヒラギノ角ゴ Pro W3" pitchFamily="-107" charset="-128"/>
              </a:defRPr>
            </a:lvl2pPr>
            <a:lvl3pPr marL="1143000" indent="-228600">
              <a:defRPr>
                <a:solidFill>
                  <a:schemeClr val="tx1"/>
                </a:solidFill>
                <a:latin typeface="Calibri" pitchFamily="34" charset="0"/>
                <a:ea typeface="ヒラギノ角ゴ Pro W3" pitchFamily="-107" charset="-128"/>
              </a:defRPr>
            </a:lvl3pPr>
            <a:lvl4pPr marL="1600200" indent="-228600">
              <a:defRPr>
                <a:solidFill>
                  <a:schemeClr val="tx1"/>
                </a:solidFill>
                <a:latin typeface="Calibri" pitchFamily="34" charset="0"/>
                <a:ea typeface="ヒラギノ角ゴ Pro W3" pitchFamily="-107" charset="-128"/>
              </a:defRPr>
            </a:lvl4pPr>
            <a:lvl5pPr marL="2057400" indent="-228600">
              <a:defRPr>
                <a:solidFill>
                  <a:schemeClr val="tx1"/>
                </a:solidFill>
                <a:latin typeface="Calibri" pitchFamily="34" charset="0"/>
                <a:ea typeface="ヒラギノ角ゴ Pro W3" pitchFamily="-107" charset="-128"/>
              </a:defRPr>
            </a:lvl5pPr>
            <a:lvl6pPr marL="2514600" indent="-228600" defTabSz="457200" eaLnBrk="0" fontAlgn="base" hangingPunct="0">
              <a:spcBef>
                <a:spcPct val="0"/>
              </a:spcBef>
              <a:spcAft>
                <a:spcPct val="0"/>
              </a:spcAft>
              <a:defRPr>
                <a:solidFill>
                  <a:schemeClr val="tx1"/>
                </a:solidFill>
                <a:latin typeface="Calibri" pitchFamily="34" charset="0"/>
                <a:ea typeface="ヒラギノ角ゴ Pro W3" pitchFamily="-107" charset="-128"/>
              </a:defRPr>
            </a:lvl6pPr>
            <a:lvl7pPr marL="2971800" indent="-228600" defTabSz="457200" eaLnBrk="0" fontAlgn="base" hangingPunct="0">
              <a:spcBef>
                <a:spcPct val="0"/>
              </a:spcBef>
              <a:spcAft>
                <a:spcPct val="0"/>
              </a:spcAft>
              <a:defRPr>
                <a:solidFill>
                  <a:schemeClr val="tx1"/>
                </a:solidFill>
                <a:latin typeface="Calibri" pitchFamily="34" charset="0"/>
                <a:ea typeface="ヒラギノ角ゴ Pro W3" pitchFamily="-107" charset="-128"/>
              </a:defRPr>
            </a:lvl7pPr>
            <a:lvl8pPr marL="3429000" indent="-228600" defTabSz="457200" eaLnBrk="0" fontAlgn="base" hangingPunct="0">
              <a:spcBef>
                <a:spcPct val="0"/>
              </a:spcBef>
              <a:spcAft>
                <a:spcPct val="0"/>
              </a:spcAft>
              <a:defRPr>
                <a:solidFill>
                  <a:schemeClr val="tx1"/>
                </a:solidFill>
                <a:latin typeface="Calibri" pitchFamily="34" charset="0"/>
                <a:ea typeface="ヒラギノ角ゴ Pro W3" pitchFamily="-107" charset="-128"/>
              </a:defRPr>
            </a:lvl8pPr>
            <a:lvl9pPr marL="3886200" indent="-228600" defTabSz="457200" eaLnBrk="0" fontAlgn="base" hangingPunct="0">
              <a:spcBef>
                <a:spcPct val="0"/>
              </a:spcBef>
              <a:spcAft>
                <a:spcPct val="0"/>
              </a:spcAft>
              <a:defRPr>
                <a:solidFill>
                  <a:schemeClr val="tx1"/>
                </a:solidFill>
                <a:latin typeface="Calibri" pitchFamily="34" charset="0"/>
                <a:ea typeface="ヒラギノ角ゴ Pro W3" pitchFamily="-107" charset="-128"/>
              </a:defRPr>
            </a:lvl9pPr>
          </a:lstStyle>
          <a:p>
            <a:pPr eaLnBrk="1" hangingPunct="1"/>
            <a:r>
              <a:rPr lang="en-US" altLang="en-US" sz="2400" b="1" dirty="0"/>
              <a:t>CABA (Continental Automated Buildings Association)</a:t>
            </a:r>
            <a:endParaRPr lang="en-US" altLang="en-US" sz="2400" dirty="0"/>
          </a:p>
        </p:txBody>
      </p:sp>
      <p:sp>
        <p:nvSpPr>
          <p:cNvPr id="17" name="Footer Placeholder 2">
            <a:extLst>
              <a:ext uri="{FF2B5EF4-FFF2-40B4-BE49-F238E27FC236}">
                <a16:creationId xmlns:a16="http://schemas.microsoft.com/office/drawing/2014/main" id="{6AA29ECE-876A-A94C-9EE2-2EEDBBA45175}"/>
              </a:ext>
            </a:extLst>
          </p:cNvPr>
          <p:cNvSpPr>
            <a:spLocks noGrp="1"/>
          </p:cNvSpPr>
          <p:nvPr>
            <p:ph type="ftr" sz="quarter" idx="10"/>
          </p:nvPr>
        </p:nvSpPr>
        <p:spPr>
          <a:xfrm>
            <a:off x="1645920" y="6356350"/>
            <a:ext cx="4438048" cy="365125"/>
          </a:xfrm>
        </p:spPr>
        <p:txBody>
          <a:bodyPr/>
          <a:lstStyle/>
          <a:p>
            <a:r>
              <a:rPr lang="en-US" dirty="0"/>
              <a:t>© 2019, Continental Automated Buildings Association</a:t>
            </a:r>
          </a:p>
        </p:txBody>
      </p:sp>
      <p:sp>
        <p:nvSpPr>
          <p:cNvPr id="18" name="Slide Number Placeholder 3">
            <a:extLst>
              <a:ext uri="{FF2B5EF4-FFF2-40B4-BE49-F238E27FC236}">
                <a16:creationId xmlns:a16="http://schemas.microsoft.com/office/drawing/2014/main" id="{A1BC101B-BCE7-3041-94E4-DEE721579E77}"/>
              </a:ext>
            </a:extLst>
          </p:cNvPr>
          <p:cNvSpPr>
            <a:spLocks noGrp="1"/>
          </p:cNvSpPr>
          <p:nvPr>
            <p:ph type="sldNum" sz="quarter" idx="11"/>
          </p:nvPr>
        </p:nvSpPr>
        <p:spPr>
          <a:xfrm>
            <a:off x="833388" y="6356351"/>
            <a:ext cx="620027" cy="352458"/>
          </a:xfrm>
        </p:spPr>
        <p:txBody>
          <a:bodyPr/>
          <a:lstStyle/>
          <a:p>
            <a:fld id="{4658F449-AC56-C64A-8488-86A10DE691DA}" type="slidenum">
              <a:rPr lang="en-US" smtClean="0"/>
              <a:pPr/>
              <a:t>2</a:t>
            </a:fld>
            <a:endParaRPr lang="en-US" dirty="0"/>
          </a:p>
        </p:txBody>
      </p:sp>
    </p:spTree>
    <p:extLst>
      <p:ext uri="{BB962C8B-B14F-4D97-AF65-F5344CB8AC3E}">
        <p14:creationId xmlns:p14="http://schemas.microsoft.com/office/powerpoint/2010/main" val="2588706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11B85-BDA6-4F36-BFD6-1F3494B73EDE}"/>
              </a:ext>
            </a:extLst>
          </p:cNvPr>
          <p:cNvSpPr>
            <a:spLocks noGrp="1"/>
          </p:cNvSpPr>
          <p:nvPr>
            <p:ph type="title"/>
          </p:nvPr>
        </p:nvSpPr>
        <p:spPr>
          <a:xfrm>
            <a:off x="838200" y="365125"/>
            <a:ext cx="6873240" cy="447675"/>
          </a:xfrm>
          <a:prstGeom prst="rect">
            <a:avLst/>
          </a:prstGeom>
        </p:spPr>
        <p:txBody>
          <a:bodyPr anchor="t">
            <a:normAutofit/>
          </a:bodyPr>
          <a:lstStyle/>
          <a:p>
            <a:r>
              <a:rPr lang="en-CA" sz="2300"/>
              <a:t>ThoughtWire Hospital  Application</a:t>
            </a:r>
            <a:endParaRPr lang="en-US" sz="2300"/>
          </a:p>
        </p:txBody>
      </p:sp>
      <p:sp>
        <p:nvSpPr>
          <p:cNvPr id="7" name="Slide Number Placeholder 6">
            <a:extLst>
              <a:ext uri="{FF2B5EF4-FFF2-40B4-BE49-F238E27FC236}">
                <a16:creationId xmlns:a16="http://schemas.microsoft.com/office/drawing/2014/main" id="{2EC3EA72-4583-4F5D-AF93-6B4E68D669BA}"/>
              </a:ext>
            </a:extLst>
          </p:cNvPr>
          <p:cNvSpPr>
            <a:spLocks noGrp="1"/>
          </p:cNvSpPr>
          <p:nvPr>
            <p:ph type="sldNum" sz="quarter" idx="14"/>
          </p:nvPr>
        </p:nvSpPr>
        <p:spPr>
          <a:xfrm>
            <a:off x="833388" y="6356351"/>
            <a:ext cx="620027" cy="352458"/>
          </a:xfrm>
          <a:prstGeom prst="rect">
            <a:avLst/>
          </a:prstGeom>
        </p:spPr>
        <p:txBody>
          <a:bodyPr anchor="ctr">
            <a:normAutofit/>
          </a:bodyPr>
          <a:lstStyle/>
          <a:p>
            <a:pPr>
              <a:spcAft>
                <a:spcPts val="600"/>
              </a:spcAft>
            </a:pPr>
            <a:fld id="{4658F449-AC56-C64A-8488-86A10DE691DA}" type="slidenum">
              <a:rPr lang="en-US" smtClean="0"/>
              <a:pPr>
                <a:spcAft>
                  <a:spcPts val="600"/>
                </a:spcAft>
              </a:pPr>
              <a:t>20</a:t>
            </a:fld>
            <a:endParaRPr lang="en-US"/>
          </a:p>
        </p:txBody>
      </p:sp>
      <p:sp>
        <p:nvSpPr>
          <p:cNvPr id="3" name="Rectangle 2">
            <a:extLst>
              <a:ext uri="{FF2B5EF4-FFF2-40B4-BE49-F238E27FC236}">
                <a16:creationId xmlns:a16="http://schemas.microsoft.com/office/drawing/2014/main" id="{CD7597BC-5E7D-4E1A-AC97-015F74B2F64C}"/>
              </a:ext>
            </a:extLst>
          </p:cNvPr>
          <p:cNvSpPr/>
          <p:nvPr/>
        </p:nvSpPr>
        <p:spPr>
          <a:xfrm>
            <a:off x="321995" y="914069"/>
            <a:ext cx="11523945" cy="5293757"/>
          </a:xfrm>
          <a:prstGeom prst="rect">
            <a:avLst/>
          </a:prstGeom>
        </p:spPr>
        <p:txBody>
          <a:bodyPr wrap="square">
            <a:spAutoFit/>
          </a:bodyPr>
          <a:lstStyle/>
          <a:p>
            <a:r>
              <a:rPr lang="en-CA" sz="2600" dirty="0"/>
              <a:t>By creating a digital twin of a hospital, hospital administrators, doctors, and </a:t>
            </a:r>
          </a:p>
          <a:p>
            <a:r>
              <a:rPr lang="en-CA" sz="2600" dirty="0"/>
              <a:t>nurses can get powerful, real-time insight into patient health and workflows. Using sensors to monitor patients and coordinate equipment and staff, digital twins offer a better way of analyzing processes and alerting the right people at the right time when immediate action is needed.</a:t>
            </a:r>
          </a:p>
          <a:p>
            <a:r>
              <a:rPr lang="en-CA" sz="2600" dirty="0"/>
              <a:t>As a result, emergency room wait times can be reduced and patient flow can be improved, decreasing operational costs and enhancing the patient experience. One hospital measured a 900 percent improvement in cost savings after implementing digital twin technology to remove bottlenecks in patient flow.</a:t>
            </a:r>
          </a:p>
          <a:p>
            <a:r>
              <a:rPr lang="en-CA" sz="2600" dirty="0"/>
              <a:t>Moreover, digital twins can predict and prevent patient emergencies like cardiopulmonary or respiratory arrest, known as code blues emergencies, resulting in more lives saved. In fact, one health care network that implemented digital twin technology in their hospitals saw a 61 percent reduction in code blue events.</a:t>
            </a:r>
          </a:p>
        </p:txBody>
      </p:sp>
      <p:sp>
        <p:nvSpPr>
          <p:cNvPr id="8" name="Footer Placeholder 2">
            <a:extLst>
              <a:ext uri="{FF2B5EF4-FFF2-40B4-BE49-F238E27FC236}">
                <a16:creationId xmlns:a16="http://schemas.microsoft.com/office/drawing/2014/main" id="{7DBD4143-DE0D-4D09-8D1A-F8BCEAA1BB3B}"/>
              </a:ext>
            </a:extLst>
          </p:cNvPr>
          <p:cNvSpPr txBox="1">
            <a:spLocks/>
          </p:cNvSpPr>
          <p:nvPr/>
        </p:nvSpPr>
        <p:spPr>
          <a:xfrm>
            <a:off x="1645920" y="6356350"/>
            <a:ext cx="443804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2019, ThoughtWire Digital Twin eBook</a:t>
            </a:r>
            <a:endParaRPr lang="en-US" dirty="0"/>
          </a:p>
        </p:txBody>
      </p:sp>
    </p:spTree>
    <p:extLst>
      <p:ext uri="{BB962C8B-B14F-4D97-AF65-F5344CB8AC3E}">
        <p14:creationId xmlns:p14="http://schemas.microsoft.com/office/powerpoint/2010/main" val="19774838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11B85-BDA6-4F36-BFD6-1F3494B73EDE}"/>
              </a:ext>
            </a:extLst>
          </p:cNvPr>
          <p:cNvSpPr>
            <a:spLocks noGrp="1"/>
          </p:cNvSpPr>
          <p:nvPr>
            <p:ph type="title"/>
          </p:nvPr>
        </p:nvSpPr>
        <p:spPr>
          <a:xfrm>
            <a:off x="838200" y="365125"/>
            <a:ext cx="6873240" cy="447675"/>
          </a:xfrm>
          <a:prstGeom prst="rect">
            <a:avLst/>
          </a:prstGeom>
        </p:spPr>
        <p:txBody>
          <a:bodyPr anchor="t">
            <a:normAutofit/>
          </a:bodyPr>
          <a:lstStyle/>
          <a:p>
            <a:r>
              <a:rPr lang="en-CA" sz="2300" dirty="0"/>
              <a:t>ThoughtWire UBER Office  Application</a:t>
            </a:r>
            <a:endParaRPr lang="en-US" sz="2300" dirty="0"/>
          </a:p>
        </p:txBody>
      </p:sp>
      <p:sp>
        <p:nvSpPr>
          <p:cNvPr id="7" name="Slide Number Placeholder 6">
            <a:extLst>
              <a:ext uri="{FF2B5EF4-FFF2-40B4-BE49-F238E27FC236}">
                <a16:creationId xmlns:a16="http://schemas.microsoft.com/office/drawing/2014/main" id="{2EC3EA72-4583-4F5D-AF93-6B4E68D669BA}"/>
              </a:ext>
            </a:extLst>
          </p:cNvPr>
          <p:cNvSpPr>
            <a:spLocks noGrp="1"/>
          </p:cNvSpPr>
          <p:nvPr>
            <p:ph type="sldNum" sz="quarter" idx="14"/>
          </p:nvPr>
        </p:nvSpPr>
        <p:spPr>
          <a:xfrm>
            <a:off x="833388" y="6356351"/>
            <a:ext cx="620027" cy="352458"/>
          </a:xfrm>
          <a:prstGeom prst="rect">
            <a:avLst/>
          </a:prstGeom>
        </p:spPr>
        <p:txBody>
          <a:bodyPr anchor="ctr">
            <a:normAutofit/>
          </a:bodyPr>
          <a:lstStyle/>
          <a:p>
            <a:pPr>
              <a:spcAft>
                <a:spcPts val="600"/>
              </a:spcAft>
            </a:pPr>
            <a:fld id="{4658F449-AC56-C64A-8488-86A10DE691DA}" type="slidenum">
              <a:rPr lang="en-US" smtClean="0"/>
              <a:pPr>
                <a:spcAft>
                  <a:spcPts val="600"/>
                </a:spcAft>
              </a:pPr>
              <a:t>21</a:t>
            </a:fld>
            <a:endParaRPr lang="en-US"/>
          </a:p>
        </p:txBody>
      </p:sp>
      <p:pic>
        <p:nvPicPr>
          <p:cNvPr id="4" name="Picture 3">
            <a:extLst>
              <a:ext uri="{FF2B5EF4-FFF2-40B4-BE49-F238E27FC236}">
                <a16:creationId xmlns:a16="http://schemas.microsoft.com/office/drawing/2014/main" id="{73EAE982-2674-420D-B966-8E916A8A4E08}"/>
              </a:ext>
            </a:extLst>
          </p:cNvPr>
          <p:cNvPicPr>
            <a:picLocks noChangeAspect="1"/>
          </p:cNvPicPr>
          <p:nvPr/>
        </p:nvPicPr>
        <p:blipFill>
          <a:blip r:embed="rId2"/>
          <a:stretch>
            <a:fillRect/>
          </a:stretch>
        </p:blipFill>
        <p:spPr>
          <a:xfrm>
            <a:off x="838200" y="905316"/>
            <a:ext cx="10557589" cy="5952684"/>
          </a:xfrm>
          <a:prstGeom prst="rect">
            <a:avLst/>
          </a:prstGeom>
        </p:spPr>
      </p:pic>
    </p:spTree>
    <p:extLst>
      <p:ext uri="{BB962C8B-B14F-4D97-AF65-F5344CB8AC3E}">
        <p14:creationId xmlns:p14="http://schemas.microsoft.com/office/powerpoint/2010/main" val="10119994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11B85-BDA6-4F36-BFD6-1F3494B73EDE}"/>
              </a:ext>
            </a:extLst>
          </p:cNvPr>
          <p:cNvSpPr>
            <a:spLocks noGrp="1"/>
          </p:cNvSpPr>
          <p:nvPr>
            <p:ph type="title"/>
          </p:nvPr>
        </p:nvSpPr>
        <p:spPr>
          <a:xfrm>
            <a:off x="838200" y="365125"/>
            <a:ext cx="6873240" cy="447675"/>
          </a:xfrm>
          <a:prstGeom prst="rect">
            <a:avLst/>
          </a:prstGeom>
        </p:spPr>
        <p:txBody>
          <a:bodyPr anchor="t">
            <a:normAutofit/>
          </a:bodyPr>
          <a:lstStyle/>
          <a:p>
            <a:r>
              <a:rPr lang="en-CA" sz="2300" dirty="0"/>
              <a:t>ThoughtWire UBER Office  Application</a:t>
            </a:r>
            <a:endParaRPr lang="en-US" sz="2300" dirty="0"/>
          </a:p>
        </p:txBody>
      </p:sp>
      <p:pic>
        <p:nvPicPr>
          <p:cNvPr id="6" name="Picture 5">
            <a:extLst>
              <a:ext uri="{FF2B5EF4-FFF2-40B4-BE49-F238E27FC236}">
                <a16:creationId xmlns:a16="http://schemas.microsoft.com/office/drawing/2014/main" id="{6380DC5F-B63A-4C43-80A5-1A06F29CCF7E}"/>
              </a:ext>
            </a:extLst>
          </p:cNvPr>
          <p:cNvPicPr>
            <a:picLocks noChangeAspect="1"/>
          </p:cNvPicPr>
          <p:nvPr/>
        </p:nvPicPr>
        <p:blipFill>
          <a:blip r:embed="rId2"/>
          <a:stretch>
            <a:fillRect/>
          </a:stretch>
        </p:blipFill>
        <p:spPr>
          <a:xfrm>
            <a:off x="0" y="1164919"/>
            <a:ext cx="11793735" cy="5047990"/>
          </a:xfrm>
          <a:prstGeom prst="rect">
            <a:avLst/>
          </a:prstGeom>
        </p:spPr>
      </p:pic>
      <p:pic>
        <p:nvPicPr>
          <p:cNvPr id="8" name="Picture 7">
            <a:extLst>
              <a:ext uri="{FF2B5EF4-FFF2-40B4-BE49-F238E27FC236}">
                <a16:creationId xmlns:a16="http://schemas.microsoft.com/office/drawing/2014/main" id="{E9305352-93BC-4230-AE22-8F63B380B614}"/>
              </a:ext>
            </a:extLst>
          </p:cNvPr>
          <p:cNvPicPr>
            <a:picLocks noChangeAspect="1"/>
          </p:cNvPicPr>
          <p:nvPr/>
        </p:nvPicPr>
        <p:blipFill>
          <a:blip r:embed="rId3"/>
          <a:stretch>
            <a:fillRect/>
          </a:stretch>
        </p:blipFill>
        <p:spPr>
          <a:xfrm>
            <a:off x="8539646" y="6212909"/>
            <a:ext cx="3638313" cy="645091"/>
          </a:xfrm>
          <a:prstGeom prst="rect">
            <a:avLst/>
          </a:prstGeom>
        </p:spPr>
      </p:pic>
    </p:spTree>
    <p:extLst>
      <p:ext uri="{BB962C8B-B14F-4D97-AF65-F5344CB8AC3E}">
        <p14:creationId xmlns:p14="http://schemas.microsoft.com/office/powerpoint/2010/main" val="17698373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11B85-BDA6-4F36-BFD6-1F3494B73EDE}"/>
              </a:ext>
            </a:extLst>
          </p:cNvPr>
          <p:cNvSpPr>
            <a:spLocks noGrp="1"/>
          </p:cNvSpPr>
          <p:nvPr>
            <p:ph type="title"/>
          </p:nvPr>
        </p:nvSpPr>
        <p:spPr>
          <a:xfrm>
            <a:off x="838200" y="365125"/>
            <a:ext cx="6873240" cy="447675"/>
          </a:xfrm>
          <a:prstGeom prst="rect">
            <a:avLst/>
          </a:prstGeom>
        </p:spPr>
        <p:txBody>
          <a:bodyPr anchor="t">
            <a:normAutofit/>
          </a:bodyPr>
          <a:lstStyle/>
          <a:p>
            <a:r>
              <a:rPr lang="en-CA" sz="2300" dirty="0"/>
              <a:t>ThoughtWire UBER Office  Application</a:t>
            </a:r>
            <a:endParaRPr lang="en-US" sz="2300" dirty="0"/>
          </a:p>
        </p:txBody>
      </p:sp>
      <p:pic>
        <p:nvPicPr>
          <p:cNvPr id="3" name="Picture 2">
            <a:extLst>
              <a:ext uri="{FF2B5EF4-FFF2-40B4-BE49-F238E27FC236}">
                <a16:creationId xmlns:a16="http://schemas.microsoft.com/office/drawing/2014/main" id="{86CC8FF9-DA59-4032-9FBB-8DA2352A215B}"/>
              </a:ext>
            </a:extLst>
          </p:cNvPr>
          <p:cNvPicPr>
            <a:picLocks noChangeAspect="1"/>
          </p:cNvPicPr>
          <p:nvPr/>
        </p:nvPicPr>
        <p:blipFill>
          <a:blip r:embed="rId2"/>
          <a:stretch>
            <a:fillRect/>
          </a:stretch>
        </p:blipFill>
        <p:spPr>
          <a:xfrm>
            <a:off x="249009" y="939452"/>
            <a:ext cx="11224832" cy="5918548"/>
          </a:xfrm>
          <a:prstGeom prst="rect">
            <a:avLst/>
          </a:prstGeom>
        </p:spPr>
      </p:pic>
    </p:spTree>
    <p:extLst>
      <p:ext uri="{BB962C8B-B14F-4D97-AF65-F5344CB8AC3E}">
        <p14:creationId xmlns:p14="http://schemas.microsoft.com/office/powerpoint/2010/main" val="38767757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11B85-BDA6-4F36-BFD6-1F3494B73EDE}"/>
              </a:ext>
            </a:extLst>
          </p:cNvPr>
          <p:cNvSpPr>
            <a:spLocks noGrp="1"/>
          </p:cNvSpPr>
          <p:nvPr>
            <p:ph type="title"/>
          </p:nvPr>
        </p:nvSpPr>
        <p:spPr>
          <a:xfrm>
            <a:off x="838200" y="365125"/>
            <a:ext cx="6873240" cy="447675"/>
          </a:xfrm>
          <a:prstGeom prst="rect">
            <a:avLst/>
          </a:prstGeom>
        </p:spPr>
        <p:txBody>
          <a:bodyPr anchor="t">
            <a:normAutofit/>
          </a:bodyPr>
          <a:lstStyle/>
          <a:p>
            <a:r>
              <a:rPr lang="en-CA" sz="2300"/>
              <a:t>IES Digital Twins</a:t>
            </a:r>
            <a:endParaRPr lang="en-US" sz="2300"/>
          </a:p>
        </p:txBody>
      </p:sp>
      <p:pic>
        <p:nvPicPr>
          <p:cNvPr id="8" name="Picture 7">
            <a:extLst>
              <a:ext uri="{FF2B5EF4-FFF2-40B4-BE49-F238E27FC236}">
                <a16:creationId xmlns:a16="http://schemas.microsoft.com/office/drawing/2014/main" id="{8658E16E-B8A9-489C-91AC-5FD1497BF301}"/>
              </a:ext>
            </a:extLst>
          </p:cNvPr>
          <p:cNvPicPr>
            <a:picLocks noChangeAspect="1"/>
          </p:cNvPicPr>
          <p:nvPr/>
        </p:nvPicPr>
        <p:blipFill>
          <a:blip r:embed="rId2"/>
          <a:stretch>
            <a:fillRect/>
          </a:stretch>
        </p:blipFill>
        <p:spPr>
          <a:xfrm>
            <a:off x="0" y="1294096"/>
            <a:ext cx="5652142" cy="3179330"/>
          </a:xfrm>
          <a:prstGeom prst="rect">
            <a:avLst/>
          </a:prstGeom>
          <a:noFill/>
        </p:spPr>
      </p:pic>
      <p:sp>
        <p:nvSpPr>
          <p:cNvPr id="6" name="Footer Placeholder 5">
            <a:extLst>
              <a:ext uri="{FF2B5EF4-FFF2-40B4-BE49-F238E27FC236}">
                <a16:creationId xmlns:a16="http://schemas.microsoft.com/office/drawing/2014/main" id="{63AC9545-60A4-4CF5-8F4F-FF4DE5FD4D57}"/>
              </a:ext>
            </a:extLst>
          </p:cNvPr>
          <p:cNvSpPr>
            <a:spLocks noGrp="1"/>
          </p:cNvSpPr>
          <p:nvPr>
            <p:ph type="ftr" sz="quarter" idx="13"/>
          </p:nvPr>
        </p:nvSpPr>
        <p:spPr>
          <a:xfrm>
            <a:off x="1645920" y="6356350"/>
            <a:ext cx="4438048" cy="365125"/>
          </a:xfrm>
          <a:prstGeom prst="rect">
            <a:avLst/>
          </a:prstGeom>
        </p:spPr>
        <p:txBody>
          <a:bodyPr anchor="ctr">
            <a:normAutofit/>
          </a:bodyPr>
          <a:lstStyle/>
          <a:p>
            <a:pPr>
              <a:spcAft>
                <a:spcPts val="600"/>
              </a:spcAft>
            </a:pPr>
            <a:r>
              <a:rPr lang="en-US"/>
              <a:t>© 2019, Continental Automated Buildings Association</a:t>
            </a:r>
          </a:p>
        </p:txBody>
      </p:sp>
      <p:sp>
        <p:nvSpPr>
          <p:cNvPr id="7" name="Slide Number Placeholder 6">
            <a:extLst>
              <a:ext uri="{FF2B5EF4-FFF2-40B4-BE49-F238E27FC236}">
                <a16:creationId xmlns:a16="http://schemas.microsoft.com/office/drawing/2014/main" id="{2EC3EA72-4583-4F5D-AF93-6B4E68D669BA}"/>
              </a:ext>
            </a:extLst>
          </p:cNvPr>
          <p:cNvSpPr>
            <a:spLocks noGrp="1"/>
          </p:cNvSpPr>
          <p:nvPr>
            <p:ph type="sldNum" sz="quarter" idx="14"/>
          </p:nvPr>
        </p:nvSpPr>
        <p:spPr>
          <a:xfrm>
            <a:off x="833388" y="6356351"/>
            <a:ext cx="620027" cy="352458"/>
          </a:xfrm>
          <a:prstGeom prst="rect">
            <a:avLst/>
          </a:prstGeom>
        </p:spPr>
        <p:txBody>
          <a:bodyPr anchor="ctr">
            <a:normAutofit/>
          </a:bodyPr>
          <a:lstStyle/>
          <a:p>
            <a:pPr>
              <a:spcAft>
                <a:spcPts val="600"/>
              </a:spcAft>
            </a:pPr>
            <a:fld id="{4658F449-AC56-C64A-8488-86A10DE691DA}" type="slidenum">
              <a:rPr lang="en-US" smtClean="0"/>
              <a:pPr>
                <a:spcAft>
                  <a:spcPts val="600"/>
                </a:spcAft>
              </a:pPr>
              <a:t>24</a:t>
            </a:fld>
            <a:endParaRPr lang="en-US"/>
          </a:p>
        </p:txBody>
      </p:sp>
      <p:pic>
        <p:nvPicPr>
          <p:cNvPr id="12" name="Content Placeholder 11">
            <a:extLst>
              <a:ext uri="{FF2B5EF4-FFF2-40B4-BE49-F238E27FC236}">
                <a16:creationId xmlns:a16="http://schemas.microsoft.com/office/drawing/2014/main" id="{B1C82709-385F-4E96-96C1-20C5098D1106}"/>
              </a:ext>
            </a:extLst>
          </p:cNvPr>
          <p:cNvPicPr>
            <a:picLocks noGrp="1" noChangeAspect="1"/>
          </p:cNvPicPr>
          <p:nvPr>
            <p:ph sz="half" idx="2"/>
          </p:nvPr>
        </p:nvPicPr>
        <p:blipFill>
          <a:blip r:embed="rId3"/>
          <a:stretch>
            <a:fillRect/>
          </a:stretch>
        </p:blipFill>
        <p:spPr>
          <a:xfrm>
            <a:off x="5741551" y="1294096"/>
            <a:ext cx="6450449" cy="3161429"/>
          </a:xfrm>
          <a:prstGeom prst="rect">
            <a:avLst/>
          </a:prstGeom>
        </p:spPr>
      </p:pic>
    </p:spTree>
    <p:extLst>
      <p:ext uri="{BB962C8B-B14F-4D97-AF65-F5344CB8AC3E}">
        <p14:creationId xmlns:p14="http://schemas.microsoft.com/office/powerpoint/2010/main" val="32440378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11B85-BDA6-4F36-BFD6-1F3494B73EDE}"/>
              </a:ext>
            </a:extLst>
          </p:cNvPr>
          <p:cNvSpPr>
            <a:spLocks noGrp="1"/>
          </p:cNvSpPr>
          <p:nvPr>
            <p:ph type="title"/>
          </p:nvPr>
        </p:nvSpPr>
        <p:spPr>
          <a:xfrm>
            <a:off x="838200" y="365125"/>
            <a:ext cx="6873240" cy="447675"/>
          </a:xfrm>
          <a:prstGeom prst="rect">
            <a:avLst/>
          </a:prstGeom>
        </p:spPr>
        <p:txBody>
          <a:bodyPr anchor="t">
            <a:normAutofit/>
          </a:bodyPr>
          <a:lstStyle/>
          <a:p>
            <a:r>
              <a:rPr lang="en-CA" sz="2300"/>
              <a:t>IES Digital Twins</a:t>
            </a:r>
            <a:endParaRPr lang="en-US" sz="2300"/>
          </a:p>
        </p:txBody>
      </p:sp>
      <p:sp>
        <p:nvSpPr>
          <p:cNvPr id="7" name="Slide Number Placeholder 6">
            <a:extLst>
              <a:ext uri="{FF2B5EF4-FFF2-40B4-BE49-F238E27FC236}">
                <a16:creationId xmlns:a16="http://schemas.microsoft.com/office/drawing/2014/main" id="{2EC3EA72-4583-4F5D-AF93-6B4E68D669BA}"/>
              </a:ext>
            </a:extLst>
          </p:cNvPr>
          <p:cNvSpPr>
            <a:spLocks noGrp="1"/>
          </p:cNvSpPr>
          <p:nvPr>
            <p:ph type="sldNum" sz="quarter" idx="14"/>
          </p:nvPr>
        </p:nvSpPr>
        <p:spPr>
          <a:xfrm>
            <a:off x="833388" y="6356351"/>
            <a:ext cx="620027" cy="352458"/>
          </a:xfrm>
          <a:prstGeom prst="rect">
            <a:avLst/>
          </a:prstGeom>
        </p:spPr>
        <p:txBody>
          <a:bodyPr anchor="ctr">
            <a:normAutofit/>
          </a:bodyPr>
          <a:lstStyle/>
          <a:p>
            <a:pPr>
              <a:spcAft>
                <a:spcPts val="600"/>
              </a:spcAft>
            </a:pPr>
            <a:fld id="{4658F449-AC56-C64A-8488-86A10DE691DA}" type="slidenum">
              <a:rPr lang="en-US" smtClean="0"/>
              <a:pPr>
                <a:spcAft>
                  <a:spcPts val="600"/>
                </a:spcAft>
              </a:pPr>
              <a:t>25</a:t>
            </a:fld>
            <a:endParaRPr lang="en-US"/>
          </a:p>
        </p:txBody>
      </p:sp>
      <p:pic>
        <p:nvPicPr>
          <p:cNvPr id="10" name="Picture 9">
            <a:extLst>
              <a:ext uri="{FF2B5EF4-FFF2-40B4-BE49-F238E27FC236}">
                <a16:creationId xmlns:a16="http://schemas.microsoft.com/office/drawing/2014/main" id="{777E9BBD-0389-4D3D-9884-5E999117F3F9}"/>
              </a:ext>
            </a:extLst>
          </p:cNvPr>
          <p:cNvPicPr>
            <a:picLocks noChangeAspect="1"/>
          </p:cNvPicPr>
          <p:nvPr/>
        </p:nvPicPr>
        <p:blipFill>
          <a:blip r:embed="rId2"/>
          <a:stretch>
            <a:fillRect/>
          </a:stretch>
        </p:blipFill>
        <p:spPr>
          <a:xfrm>
            <a:off x="0" y="1291043"/>
            <a:ext cx="12088127" cy="5517030"/>
          </a:xfrm>
          <a:prstGeom prst="rect">
            <a:avLst/>
          </a:prstGeom>
        </p:spPr>
      </p:pic>
    </p:spTree>
    <p:extLst>
      <p:ext uri="{BB962C8B-B14F-4D97-AF65-F5344CB8AC3E}">
        <p14:creationId xmlns:p14="http://schemas.microsoft.com/office/powerpoint/2010/main" val="24750395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11B85-BDA6-4F36-BFD6-1F3494B73EDE}"/>
              </a:ext>
            </a:extLst>
          </p:cNvPr>
          <p:cNvSpPr>
            <a:spLocks noGrp="1"/>
          </p:cNvSpPr>
          <p:nvPr>
            <p:ph type="title"/>
          </p:nvPr>
        </p:nvSpPr>
        <p:spPr>
          <a:xfrm>
            <a:off x="838200" y="365125"/>
            <a:ext cx="6873240" cy="447675"/>
          </a:xfrm>
          <a:prstGeom prst="rect">
            <a:avLst/>
          </a:prstGeom>
        </p:spPr>
        <p:txBody>
          <a:bodyPr anchor="t">
            <a:normAutofit/>
          </a:bodyPr>
          <a:lstStyle/>
          <a:p>
            <a:r>
              <a:rPr lang="en-CA" sz="2300" dirty="0"/>
              <a:t>IES Digital Twins in B1M video.</a:t>
            </a:r>
            <a:endParaRPr lang="en-US" sz="2300" dirty="0"/>
          </a:p>
        </p:txBody>
      </p:sp>
      <p:pic>
        <p:nvPicPr>
          <p:cNvPr id="3" name="How Construction Technology Could Solve The Climate Emergency   The B1M - trimmed">
            <a:hlinkClick r:id="" action="ppaction://media"/>
            <a:extLst>
              <a:ext uri="{FF2B5EF4-FFF2-40B4-BE49-F238E27FC236}">
                <a16:creationId xmlns:a16="http://schemas.microsoft.com/office/drawing/2014/main" id="{722DB191-C863-46B8-99C1-8D1F2022C69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 y="1"/>
            <a:ext cx="12191998" cy="6858000"/>
          </a:xfrm>
          <a:prstGeom prst="rect">
            <a:avLst/>
          </a:prstGeom>
          <a:noFill/>
        </p:spPr>
      </p:pic>
    </p:spTree>
    <p:extLst>
      <p:ext uri="{BB962C8B-B14F-4D97-AF65-F5344CB8AC3E}">
        <p14:creationId xmlns:p14="http://schemas.microsoft.com/office/powerpoint/2010/main" val="3074362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580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73FC8B8-7861-1C49-826E-612EDBBE1668}"/>
              </a:ext>
            </a:extLst>
          </p:cNvPr>
          <p:cNvSpPr>
            <a:spLocks noGrp="1"/>
          </p:cNvSpPr>
          <p:nvPr>
            <p:ph type="ftr" sz="quarter" idx="10"/>
          </p:nvPr>
        </p:nvSpPr>
        <p:spPr/>
        <p:txBody>
          <a:bodyPr/>
          <a:lstStyle/>
          <a:p>
            <a:r>
              <a:rPr lang="en-US" dirty="0"/>
              <a:t>© 2019, Continental Automated Buildings Association</a:t>
            </a:r>
          </a:p>
        </p:txBody>
      </p:sp>
      <p:sp>
        <p:nvSpPr>
          <p:cNvPr id="4" name="Slide Number Placeholder 3">
            <a:extLst>
              <a:ext uri="{FF2B5EF4-FFF2-40B4-BE49-F238E27FC236}">
                <a16:creationId xmlns:a16="http://schemas.microsoft.com/office/drawing/2014/main" id="{43AFEF89-DEE1-F54F-9939-765A77505293}"/>
              </a:ext>
            </a:extLst>
          </p:cNvPr>
          <p:cNvSpPr>
            <a:spLocks noGrp="1"/>
          </p:cNvSpPr>
          <p:nvPr>
            <p:ph type="sldNum" sz="quarter" idx="11"/>
          </p:nvPr>
        </p:nvSpPr>
        <p:spPr/>
        <p:txBody>
          <a:bodyPr/>
          <a:lstStyle/>
          <a:p>
            <a:fld id="{4658F449-AC56-C64A-8488-86A10DE691DA}" type="slidenum">
              <a:rPr lang="en-US" smtClean="0"/>
              <a:pPr/>
              <a:t>27</a:t>
            </a:fld>
            <a:endParaRPr lang="en-US"/>
          </a:p>
        </p:txBody>
      </p:sp>
      <p:pic>
        <p:nvPicPr>
          <p:cNvPr id="22" name="Picture 21">
            <a:extLst>
              <a:ext uri="{FF2B5EF4-FFF2-40B4-BE49-F238E27FC236}">
                <a16:creationId xmlns:a16="http://schemas.microsoft.com/office/drawing/2014/main" id="{368E582F-DEE9-4D7F-817F-0C5FC0244696}"/>
              </a:ext>
            </a:extLst>
          </p:cNvPr>
          <p:cNvPicPr>
            <a:picLocks noChangeAspect="1"/>
          </p:cNvPicPr>
          <p:nvPr/>
        </p:nvPicPr>
        <p:blipFill>
          <a:blip r:embed="rId2"/>
          <a:stretch>
            <a:fillRect/>
          </a:stretch>
        </p:blipFill>
        <p:spPr>
          <a:xfrm>
            <a:off x="98725" y="919177"/>
            <a:ext cx="11876157" cy="5234670"/>
          </a:xfrm>
          <a:prstGeom prst="rect">
            <a:avLst/>
          </a:prstGeom>
        </p:spPr>
      </p:pic>
      <p:sp>
        <p:nvSpPr>
          <p:cNvPr id="23" name="Title 1">
            <a:extLst>
              <a:ext uri="{FF2B5EF4-FFF2-40B4-BE49-F238E27FC236}">
                <a16:creationId xmlns:a16="http://schemas.microsoft.com/office/drawing/2014/main" id="{A065CC9F-8004-434B-AD6E-1DFBE9185A6E}"/>
              </a:ext>
            </a:extLst>
          </p:cNvPr>
          <p:cNvSpPr txBox="1">
            <a:spLocks/>
          </p:cNvSpPr>
          <p:nvPr/>
        </p:nvSpPr>
        <p:spPr>
          <a:xfrm>
            <a:off x="1341329" y="256479"/>
            <a:ext cx="6873240" cy="447675"/>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000" kern="1200" baseline="0">
                <a:solidFill>
                  <a:schemeClr val="bg1"/>
                </a:solidFill>
                <a:latin typeface="Montserrat Light" charset="0"/>
                <a:ea typeface="+mj-ea"/>
                <a:cs typeface="+mj-cs"/>
              </a:defRPr>
            </a:lvl1pPr>
          </a:lstStyle>
          <a:p>
            <a:r>
              <a:rPr lang="en-US" dirty="0"/>
              <a:t>Gartner Summary of Digital Twin Market </a:t>
            </a:r>
          </a:p>
        </p:txBody>
      </p:sp>
    </p:spTree>
    <p:extLst>
      <p:ext uri="{BB962C8B-B14F-4D97-AF65-F5344CB8AC3E}">
        <p14:creationId xmlns:p14="http://schemas.microsoft.com/office/powerpoint/2010/main" val="33112044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5340C-C1EA-E143-B8E8-037B865F1693}"/>
              </a:ext>
            </a:extLst>
          </p:cNvPr>
          <p:cNvSpPr>
            <a:spLocks noGrp="1"/>
          </p:cNvSpPr>
          <p:nvPr>
            <p:ph type="title"/>
          </p:nvPr>
        </p:nvSpPr>
        <p:spPr>
          <a:xfrm>
            <a:off x="838199" y="365125"/>
            <a:ext cx="9018069" cy="447675"/>
          </a:xfrm>
        </p:spPr>
        <p:txBody>
          <a:bodyPr/>
          <a:lstStyle/>
          <a:p>
            <a:r>
              <a:rPr lang="en-US" dirty="0"/>
              <a:t>Gartner Summary of Digital Twin Market Explained </a:t>
            </a:r>
          </a:p>
        </p:txBody>
      </p:sp>
      <p:sp>
        <p:nvSpPr>
          <p:cNvPr id="3" name="Footer Placeholder 2">
            <a:extLst>
              <a:ext uri="{FF2B5EF4-FFF2-40B4-BE49-F238E27FC236}">
                <a16:creationId xmlns:a16="http://schemas.microsoft.com/office/drawing/2014/main" id="{673FC8B8-7861-1C49-826E-612EDBBE1668}"/>
              </a:ext>
            </a:extLst>
          </p:cNvPr>
          <p:cNvSpPr>
            <a:spLocks noGrp="1"/>
          </p:cNvSpPr>
          <p:nvPr>
            <p:ph type="ftr" sz="quarter" idx="10"/>
          </p:nvPr>
        </p:nvSpPr>
        <p:spPr/>
        <p:txBody>
          <a:bodyPr/>
          <a:lstStyle/>
          <a:p>
            <a:r>
              <a:rPr lang="en-US" dirty="0"/>
              <a:t>© 2019, Continental Automated Buildings Association</a:t>
            </a:r>
          </a:p>
        </p:txBody>
      </p:sp>
      <p:sp>
        <p:nvSpPr>
          <p:cNvPr id="4" name="Slide Number Placeholder 3">
            <a:extLst>
              <a:ext uri="{FF2B5EF4-FFF2-40B4-BE49-F238E27FC236}">
                <a16:creationId xmlns:a16="http://schemas.microsoft.com/office/drawing/2014/main" id="{43AFEF89-DEE1-F54F-9939-765A77505293}"/>
              </a:ext>
            </a:extLst>
          </p:cNvPr>
          <p:cNvSpPr>
            <a:spLocks noGrp="1"/>
          </p:cNvSpPr>
          <p:nvPr>
            <p:ph type="sldNum" sz="quarter" idx="11"/>
          </p:nvPr>
        </p:nvSpPr>
        <p:spPr/>
        <p:txBody>
          <a:bodyPr/>
          <a:lstStyle/>
          <a:p>
            <a:fld id="{4658F449-AC56-C64A-8488-86A10DE691DA}" type="slidenum">
              <a:rPr lang="en-US" smtClean="0"/>
              <a:pPr/>
              <a:t>28</a:t>
            </a:fld>
            <a:endParaRPr lang="en-US"/>
          </a:p>
        </p:txBody>
      </p:sp>
      <p:sp>
        <p:nvSpPr>
          <p:cNvPr id="5" name="Rectangle 4">
            <a:extLst>
              <a:ext uri="{FF2B5EF4-FFF2-40B4-BE49-F238E27FC236}">
                <a16:creationId xmlns:a16="http://schemas.microsoft.com/office/drawing/2014/main" id="{98D06CB5-06BD-4A89-AAFB-020DDE29D8D7}"/>
              </a:ext>
            </a:extLst>
          </p:cNvPr>
          <p:cNvSpPr/>
          <p:nvPr/>
        </p:nvSpPr>
        <p:spPr>
          <a:xfrm>
            <a:off x="202504" y="1012954"/>
            <a:ext cx="11786992" cy="5332229"/>
          </a:xfrm>
          <a:prstGeom prst="rect">
            <a:avLst/>
          </a:prstGeom>
        </p:spPr>
        <p:txBody>
          <a:bodyPr wrap="square">
            <a:spAutoFit/>
          </a:bodyPr>
          <a:lstStyle/>
          <a:p>
            <a:r>
              <a:rPr lang="en-CA" sz="2200" dirty="0"/>
              <a:t>This figure shows digital twin TSPs organized based on their historical technology and market strength in five core arenas: analytics and data, applications, business process management (BPM), IoT platforms and service providers:</a:t>
            </a:r>
          </a:p>
          <a:p>
            <a:pPr>
              <a:lnSpc>
                <a:spcPts val="700"/>
              </a:lnSpc>
            </a:pPr>
            <a:endParaRPr lang="en-CA" sz="2200" dirty="0"/>
          </a:p>
          <a:p>
            <a:r>
              <a:rPr lang="en-CA" sz="2200" dirty="0"/>
              <a:t>Analytics and data: These providers develop digital twins leveraging their analytics capabilities, including artificial intelligence (AI) and high-fidelity physics capabilities. </a:t>
            </a:r>
          </a:p>
          <a:p>
            <a:pPr>
              <a:lnSpc>
                <a:spcPts val="800"/>
              </a:lnSpc>
            </a:pPr>
            <a:endParaRPr lang="en-CA" sz="2200" dirty="0"/>
          </a:p>
          <a:p>
            <a:r>
              <a:rPr lang="en-CA" sz="2200" dirty="0"/>
              <a:t>Applications: These providers develop digital twins leveraging their business applications, often driving vertical-market-oriented solutions for their customers. This strategy includes using APM,</a:t>
            </a:r>
          </a:p>
          <a:p>
            <a:r>
              <a:rPr lang="en-CA" sz="2200" dirty="0"/>
              <a:t>logistics or PLM applications to develop their digital twin models and portfolios.</a:t>
            </a:r>
          </a:p>
          <a:p>
            <a:pPr>
              <a:lnSpc>
                <a:spcPts val="800"/>
              </a:lnSpc>
            </a:pPr>
            <a:endParaRPr lang="en-CA" sz="2200" dirty="0"/>
          </a:p>
          <a:p>
            <a:r>
              <a:rPr lang="en-CA" sz="2200" dirty="0"/>
              <a:t>BPM: These providers develop digital twins leveraging their BPM expertise and usually focus on process management, although some have demonstrated IoT-based capabilities. </a:t>
            </a:r>
          </a:p>
          <a:p>
            <a:pPr>
              <a:lnSpc>
                <a:spcPts val="800"/>
              </a:lnSpc>
            </a:pPr>
            <a:endParaRPr lang="en-CA" sz="2200" dirty="0"/>
          </a:p>
          <a:p>
            <a:r>
              <a:rPr lang="en-CA" sz="2200" dirty="0"/>
              <a:t>IoT platforms: These providers develop digital twins leveraging their IoT capabilities, with a focus on asset monitoring and performance. </a:t>
            </a:r>
          </a:p>
          <a:p>
            <a:pPr>
              <a:lnSpc>
                <a:spcPts val="800"/>
              </a:lnSpc>
            </a:pPr>
            <a:endParaRPr lang="en-CA" sz="2200" dirty="0"/>
          </a:p>
          <a:p>
            <a:r>
              <a:rPr lang="en-CA" sz="2200" dirty="0"/>
              <a:t>Service providers: These providers develop digital twins on a custom basis leveraging their vertical market expertise and a portfolio of analytics and application capabilities.</a:t>
            </a:r>
            <a:endParaRPr lang="en-US" sz="2200" dirty="0"/>
          </a:p>
        </p:txBody>
      </p:sp>
    </p:spTree>
    <p:extLst>
      <p:ext uri="{BB962C8B-B14F-4D97-AF65-F5344CB8AC3E}">
        <p14:creationId xmlns:p14="http://schemas.microsoft.com/office/powerpoint/2010/main" val="18913618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86490-8AE1-4646-A269-F9CCD479CE32}"/>
              </a:ext>
            </a:extLst>
          </p:cNvPr>
          <p:cNvSpPr>
            <a:spLocks noGrp="1"/>
          </p:cNvSpPr>
          <p:nvPr>
            <p:ph type="title"/>
          </p:nvPr>
        </p:nvSpPr>
        <p:spPr/>
        <p:txBody>
          <a:bodyPr/>
          <a:lstStyle/>
          <a:p>
            <a:r>
              <a:rPr lang="en-CA" dirty="0"/>
              <a:t>Q</a:t>
            </a:r>
            <a:r>
              <a:rPr lang="en-US" dirty="0" err="1"/>
              <a:t>uestions</a:t>
            </a:r>
            <a:r>
              <a:rPr lang="en-US" dirty="0"/>
              <a:t> and Discussion</a:t>
            </a:r>
          </a:p>
        </p:txBody>
      </p:sp>
      <p:sp>
        <p:nvSpPr>
          <p:cNvPr id="3" name="Footer Placeholder 2">
            <a:extLst>
              <a:ext uri="{FF2B5EF4-FFF2-40B4-BE49-F238E27FC236}">
                <a16:creationId xmlns:a16="http://schemas.microsoft.com/office/drawing/2014/main" id="{A9E1C7E5-87EA-914F-B833-EB075901F136}"/>
              </a:ext>
            </a:extLst>
          </p:cNvPr>
          <p:cNvSpPr>
            <a:spLocks noGrp="1"/>
          </p:cNvSpPr>
          <p:nvPr>
            <p:ph type="ftr" sz="quarter" idx="10"/>
          </p:nvPr>
        </p:nvSpPr>
        <p:spPr/>
        <p:txBody>
          <a:bodyPr/>
          <a:lstStyle/>
          <a:p>
            <a:r>
              <a:rPr lang="en-US" dirty="0"/>
              <a:t>© 2019, Continental Automated Buildings Association</a:t>
            </a:r>
          </a:p>
        </p:txBody>
      </p:sp>
      <p:sp>
        <p:nvSpPr>
          <p:cNvPr id="4" name="Slide Number Placeholder 3">
            <a:extLst>
              <a:ext uri="{FF2B5EF4-FFF2-40B4-BE49-F238E27FC236}">
                <a16:creationId xmlns:a16="http://schemas.microsoft.com/office/drawing/2014/main" id="{3B03C83A-3F00-1443-BDB3-9699236FEF39}"/>
              </a:ext>
            </a:extLst>
          </p:cNvPr>
          <p:cNvSpPr>
            <a:spLocks noGrp="1"/>
          </p:cNvSpPr>
          <p:nvPr>
            <p:ph type="sldNum" sz="quarter" idx="11"/>
          </p:nvPr>
        </p:nvSpPr>
        <p:spPr/>
        <p:txBody>
          <a:bodyPr/>
          <a:lstStyle/>
          <a:p>
            <a:fld id="{4658F449-AC56-C64A-8488-86A10DE691DA}" type="slidenum">
              <a:rPr lang="en-US" smtClean="0"/>
              <a:pPr/>
              <a:t>29</a:t>
            </a:fld>
            <a:endParaRPr lang="en-US"/>
          </a:p>
        </p:txBody>
      </p:sp>
      <p:sp>
        <p:nvSpPr>
          <p:cNvPr id="5" name="Rectangle 4">
            <a:extLst>
              <a:ext uri="{FF2B5EF4-FFF2-40B4-BE49-F238E27FC236}">
                <a16:creationId xmlns:a16="http://schemas.microsoft.com/office/drawing/2014/main" id="{9B51255E-F095-8D4F-9BF3-2D5742C7A90B}"/>
              </a:ext>
            </a:extLst>
          </p:cNvPr>
          <p:cNvSpPr/>
          <p:nvPr/>
        </p:nvSpPr>
        <p:spPr>
          <a:xfrm>
            <a:off x="5505651" y="1920861"/>
            <a:ext cx="6424817" cy="3485570"/>
          </a:xfrm>
          <a:prstGeom prst="rect">
            <a:avLst/>
          </a:prstGeom>
        </p:spPr>
        <p:txBody>
          <a:bodyPr wrap="square">
            <a:spAutoFit/>
          </a:bodyPr>
          <a:lstStyle/>
          <a:p>
            <a:pPr algn="ctr"/>
            <a:r>
              <a:rPr lang="en-US" altLang="en-US" sz="2600" b="1" dirty="0">
                <a:latin typeface="Calibri" pitchFamily="34" charset="0"/>
              </a:rPr>
              <a:t>David Katz</a:t>
            </a:r>
            <a:br>
              <a:rPr lang="en-US" altLang="en-US" sz="2600" b="1" dirty="0">
                <a:latin typeface="Calibri" pitchFamily="34" charset="0"/>
              </a:rPr>
            </a:br>
            <a:br>
              <a:rPr lang="en-US" altLang="en-US" sz="1950" b="1" dirty="0">
                <a:latin typeface="Calibri" pitchFamily="34" charset="0"/>
              </a:rPr>
            </a:br>
            <a:r>
              <a:rPr lang="en-US" altLang="en-US" sz="1950" b="1" dirty="0">
                <a:latin typeface="Calibri" pitchFamily="34" charset="0"/>
              </a:rPr>
              <a:t> Office: 416.493.9232</a:t>
            </a:r>
            <a:br>
              <a:rPr lang="en-US" altLang="en-US" sz="1950" b="1" dirty="0">
                <a:latin typeface="Calibri" pitchFamily="34" charset="0"/>
              </a:rPr>
            </a:br>
            <a:r>
              <a:rPr lang="en-US" altLang="en-US" sz="1950" b="1" dirty="0">
                <a:latin typeface="Calibri" pitchFamily="34" charset="0"/>
              </a:rPr>
              <a:t>Cell: 416.618.4651 </a:t>
            </a:r>
            <a:br>
              <a:rPr lang="en-US" altLang="en-US" sz="1950" b="1" dirty="0">
                <a:latin typeface="Calibri" pitchFamily="34" charset="0"/>
              </a:rPr>
            </a:br>
            <a:endParaRPr lang="en-US" altLang="en-US" sz="1950" b="1" dirty="0">
              <a:latin typeface="Calibri" pitchFamily="34" charset="0"/>
            </a:endParaRPr>
          </a:p>
          <a:p>
            <a:pPr algn="ctr"/>
            <a:r>
              <a:rPr lang="en-US" altLang="en-US" sz="1950" b="1" u="sng" dirty="0">
                <a:solidFill>
                  <a:srgbClr val="0000FF"/>
                </a:solidFill>
                <a:latin typeface="Calibri" pitchFamily="34" charset="0"/>
              </a:rPr>
              <a:t>dkatz@sustainable.on.ca</a:t>
            </a:r>
            <a:br>
              <a:rPr lang="en-US" altLang="en-US" sz="1950" b="1" u="sng" dirty="0">
                <a:solidFill>
                  <a:srgbClr val="0000FF"/>
                </a:solidFill>
                <a:latin typeface="Calibri" pitchFamily="34" charset="0"/>
              </a:rPr>
            </a:br>
            <a:r>
              <a:rPr lang="en-US" altLang="en-US" sz="1950" b="1" u="sng" dirty="0">
                <a:solidFill>
                  <a:srgbClr val="0000FF"/>
                </a:solidFill>
                <a:latin typeface="Calibri" pitchFamily="34" charset="0"/>
              </a:rPr>
              <a:t>www.sustainable.on.,ca </a:t>
            </a:r>
            <a:br>
              <a:rPr lang="en-US" altLang="en-US" sz="1950" b="1" u="sng" dirty="0">
                <a:solidFill>
                  <a:srgbClr val="0000FF"/>
                </a:solidFill>
                <a:latin typeface="Calibri" pitchFamily="34" charset="0"/>
              </a:rPr>
            </a:br>
            <a:r>
              <a:rPr lang="en-CA" altLang="en-US" sz="1950" b="1" u="sng" dirty="0">
                <a:solidFill>
                  <a:srgbClr val="0000FF"/>
                </a:solidFill>
                <a:latin typeface="Calibri" pitchFamily="34" charset="0"/>
              </a:rPr>
              <a:t>www.twitter.com/SRM_Onartio</a:t>
            </a:r>
            <a:br>
              <a:rPr lang="en-CA" altLang="en-US" sz="1950" b="1" u="sng" dirty="0">
                <a:solidFill>
                  <a:srgbClr val="0000FF"/>
                </a:solidFill>
                <a:latin typeface="Calibri" pitchFamily="34" charset="0"/>
              </a:rPr>
            </a:br>
            <a:r>
              <a:rPr lang="en-CA" altLang="en-US" sz="1950" b="1" u="sng" dirty="0">
                <a:solidFill>
                  <a:srgbClr val="0000FF"/>
                </a:solidFill>
                <a:latin typeface="Calibri" pitchFamily="34" charset="0"/>
              </a:rPr>
              <a:t>www.linkedin.com/groups?gid=2121884 </a:t>
            </a:r>
          </a:p>
          <a:p>
            <a:pPr algn="ctr">
              <a:spcBef>
                <a:spcPts val="1463"/>
              </a:spcBef>
            </a:pPr>
            <a:r>
              <a:rPr lang="en-CA" altLang="en-US" sz="2600" b="1" dirty="0">
                <a:solidFill>
                  <a:srgbClr val="E83E1D"/>
                </a:solidFill>
                <a:latin typeface="Calibri" pitchFamily="34" charset="0"/>
              </a:rPr>
              <a:t>Connect to what’s next™</a:t>
            </a:r>
            <a:endParaRPr lang="en-CA" altLang="en-US" sz="2600" b="1" dirty="0">
              <a:solidFill>
                <a:srgbClr val="E83E1D"/>
              </a:solidFill>
              <a:latin typeface="Calibri" pitchFamily="34" charset="0"/>
              <a:hlinkClick r:id="" action="ppaction://noaction"/>
            </a:endParaRPr>
          </a:p>
        </p:txBody>
      </p:sp>
      <p:pic>
        <p:nvPicPr>
          <p:cNvPr id="7" name="Picture 6" descr="A close up of a sign&#10;&#10;Description automatically generated">
            <a:extLst>
              <a:ext uri="{FF2B5EF4-FFF2-40B4-BE49-F238E27FC236}">
                <a16:creationId xmlns:a16="http://schemas.microsoft.com/office/drawing/2014/main" id="{2E8318A6-6DF2-467D-9035-B3C61B6F35A6}"/>
              </a:ext>
            </a:extLst>
          </p:cNvPr>
          <p:cNvPicPr>
            <a:picLocks noChangeAspect="1"/>
          </p:cNvPicPr>
          <p:nvPr/>
        </p:nvPicPr>
        <p:blipFill>
          <a:blip r:embed="rId2"/>
          <a:stretch>
            <a:fillRect/>
          </a:stretch>
        </p:blipFill>
        <p:spPr>
          <a:xfrm>
            <a:off x="43315" y="941504"/>
            <a:ext cx="5779971" cy="5779971"/>
          </a:xfrm>
          <a:prstGeom prst="rect">
            <a:avLst/>
          </a:prstGeom>
        </p:spPr>
      </p:pic>
    </p:spTree>
    <p:extLst>
      <p:ext uri="{BB962C8B-B14F-4D97-AF65-F5344CB8AC3E}">
        <p14:creationId xmlns:p14="http://schemas.microsoft.com/office/powerpoint/2010/main" val="14976138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36145-29A8-494D-B8E8-65A084968396}"/>
              </a:ext>
            </a:extLst>
          </p:cNvPr>
          <p:cNvSpPr>
            <a:spLocks noGrp="1"/>
          </p:cNvSpPr>
          <p:nvPr>
            <p:ph type="title"/>
          </p:nvPr>
        </p:nvSpPr>
        <p:spPr/>
        <p:txBody>
          <a:bodyPr/>
          <a:lstStyle/>
          <a:p>
            <a:r>
              <a:rPr lang="en-US" dirty="0"/>
              <a:t>CABA Board of Directors</a:t>
            </a:r>
          </a:p>
        </p:txBody>
      </p:sp>
      <p:pic>
        <p:nvPicPr>
          <p:cNvPr id="58" name="Picture 2" descr="http://smartprogram.org/images/Team.jpg">
            <a:extLst>
              <a:ext uri="{FF2B5EF4-FFF2-40B4-BE49-F238E27FC236}">
                <a16:creationId xmlns:a16="http://schemas.microsoft.com/office/drawing/2014/main" id="{B257E799-9736-40E8-8802-134AE6FB14F7}"/>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5971"/>
          <a:stretch>
            <a:fillRect/>
          </a:stretch>
        </p:blipFill>
        <p:spPr bwMode="auto">
          <a:xfrm>
            <a:off x="3012248" y="2044435"/>
            <a:ext cx="6036747" cy="4603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18">
            <a:extLst>
              <a:ext uri="{FF2B5EF4-FFF2-40B4-BE49-F238E27FC236}">
                <a16:creationId xmlns:a16="http://schemas.microsoft.com/office/drawing/2014/main" id="{CEE209B3-8300-4795-9B6E-219F1D6732F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96020" y="4019216"/>
            <a:ext cx="1368470" cy="473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 name="Picture 16" descr="Hydro One">
            <a:extLst>
              <a:ext uri="{FF2B5EF4-FFF2-40B4-BE49-F238E27FC236}">
                <a16:creationId xmlns:a16="http://schemas.microsoft.com/office/drawing/2014/main" id="{18BD1741-57CF-430C-B4F3-8C8978678490}"/>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20434" y="4003574"/>
            <a:ext cx="1493610" cy="786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Picture 24" descr="File:Intel-logo.svg">
            <a:extLst>
              <a:ext uri="{FF2B5EF4-FFF2-40B4-BE49-F238E27FC236}">
                <a16:creationId xmlns:a16="http://schemas.microsoft.com/office/drawing/2014/main" id="{A84BD7DC-9B02-4BBF-896E-A2F2656AB74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44387" y="1209671"/>
            <a:ext cx="970449" cy="708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Picture 27" descr="Southern California Edison">
            <a:extLst>
              <a:ext uri="{FF2B5EF4-FFF2-40B4-BE49-F238E27FC236}">
                <a16:creationId xmlns:a16="http://schemas.microsoft.com/office/drawing/2014/main" id="{D8F6E32C-997A-4630-BF6B-51B452E9BB2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67153" y="5053440"/>
            <a:ext cx="1360797" cy="534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6" descr="The Cadillac Fairview Corporation Limited">
            <a:extLst>
              <a:ext uri="{FF2B5EF4-FFF2-40B4-BE49-F238E27FC236}">
                <a16:creationId xmlns:a16="http://schemas.microsoft.com/office/drawing/2014/main" id="{DC66B88D-ECEE-4DC4-9F30-B0F5EEF51FC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4538" y="2564966"/>
            <a:ext cx="1889124" cy="519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14" descr="honeywell_logo">
            <a:extLst>
              <a:ext uri="{FF2B5EF4-FFF2-40B4-BE49-F238E27FC236}">
                <a16:creationId xmlns:a16="http://schemas.microsoft.com/office/drawing/2014/main" id="{354EE6A3-7DA0-4EF9-A03B-BFA50408ECA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3976" y="3461031"/>
            <a:ext cx="1731593" cy="390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Picture 17">
            <a:extLst>
              <a:ext uri="{FF2B5EF4-FFF2-40B4-BE49-F238E27FC236}">
                <a16:creationId xmlns:a16="http://schemas.microsoft.com/office/drawing/2014/main" id="{7C4CA7A8-FF94-474F-B9E4-230B8375AE32}"/>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035997" y="5737704"/>
            <a:ext cx="2347312" cy="683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Picture 2">
            <a:extLst>
              <a:ext uri="{FF2B5EF4-FFF2-40B4-BE49-F238E27FC236}">
                <a16:creationId xmlns:a16="http://schemas.microsoft.com/office/drawing/2014/main" id="{B6DFCB3A-303B-41D5-8532-50A0DE9CCAA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071428" y="5201453"/>
            <a:ext cx="2000666" cy="6452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7" name="Picture 4" descr="http://www.caba.org/images/logos/100207.jpg">
            <a:extLst>
              <a:ext uri="{FF2B5EF4-FFF2-40B4-BE49-F238E27FC236}">
                <a16:creationId xmlns:a16="http://schemas.microsoft.com/office/drawing/2014/main" id="{5CF0728A-1F1B-49E9-AA73-8556A7AFC2C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b="17809"/>
          <a:stretch>
            <a:fillRect/>
          </a:stretch>
        </p:blipFill>
        <p:spPr bwMode="auto">
          <a:xfrm>
            <a:off x="70079" y="1512146"/>
            <a:ext cx="1410741" cy="623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 name="Picture 6" descr="http://www.caba.org/images/logos/100302.jpg">
            <a:extLst>
              <a:ext uri="{FF2B5EF4-FFF2-40B4-BE49-F238E27FC236}">
                <a16:creationId xmlns:a16="http://schemas.microsoft.com/office/drawing/2014/main" id="{1078A139-F730-4EA2-BD15-3166A8F90C2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168160" y="2135589"/>
            <a:ext cx="2229430" cy="645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Picture 6" descr="Image result for kimberly clark logo">
            <a:extLst>
              <a:ext uri="{FF2B5EF4-FFF2-40B4-BE49-F238E27FC236}">
                <a16:creationId xmlns:a16="http://schemas.microsoft.com/office/drawing/2014/main" id="{1D14166A-3220-4A4B-B7C2-2AC17088A6B4}"/>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808008" y="1632789"/>
            <a:ext cx="2933499" cy="380439"/>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 descr="Image result for current powered by GE logo">
            <a:extLst>
              <a:ext uri="{FF2B5EF4-FFF2-40B4-BE49-F238E27FC236}">
                <a16:creationId xmlns:a16="http://schemas.microsoft.com/office/drawing/2014/main" id="{E2DCBD65-943E-4770-A96C-22C69E026260}"/>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56740" y="5427471"/>
            <a:ext cx="1360797" cy="606453"/>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6" descr="Image result for siemens logo">
            <a:extLst>
              <a:ext uri="{FF2B5EF4-FFF2-40B4-BE49-F238E27FC236}">
                <a16:creationId xmlns:a16="http://schemas.microsoft.com/office/drawing/2014/main" id="{3F94B513-F925-42BF-8F7F-D3308223F691}"/>
              </a:ext>
            </a:extLst>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8401" t="23144" r="5857" b="18837"/>
          <a:stretch/>
        </p:blipFill>
        <p:spPr bwMode="auto">
          <a:xfrm>
            <a:off x="10066852" y="1316124"/>
            <a:ext cx="1624007" cy="679494"/>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2" descr="http://www.caba.org/images/logos/160149.jpg">
            <a:extLst>
              <a:ext uri="{FF2B5EF4-FFF2-40B4-BE49-F238E27FC236}">
                <a16:creationId xmlns:a16="http://schemas.microsoft.com/office/drawing/2014/main" id="{775DC4B7-2298-4668-9F7B-1526C1883EA1}"/>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b="33841"/>
          <a:stretch/>
        </p:blipFill>
        <p:spPr bwMode="auto">
          <a:xfrm>
            <a:off x="7215764" y="1365337"/>
            <a:ext cx="1892699" cy="427396"/>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6" descr="http://www.caba.org/images/logos/132160.jpg">
            <a:extLst>
              <a:ext uri="{FF2B5EF4-FFF2-40B4-BE49-F238E27FC236}">
                <a16:creationId xmlns:a16="http://schemas.microsoft.com/office/drawing/2014/main" id="{527D2068-4426-4C75-B7A4-3F12A8938941}"/>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b="30124"/>
          <a:stretch/>
        </p:blipFill>
        <p:spPr bwMode="auto">
          <a:xfrm>
            <a:off x="8428891" y="2855242"/>
            <a:ext cx="2076696" cy="611475"/>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8" descr="http://www.caba.org/images/logos/161492.jpg">
            <a:extLst>
              <a:ext uri="{FF2B5EF4-FFF2-40B4-BE49-F238E27FC236}">
                <a16:creationId xmlns:a16="http://schemas.microsoft.com/office/drawing/2014/main" id="{8924D542-3472-47E4-82B1-274B43E876C7}"/>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l="12709" t="11893" r="20719" b="41312"/>
          <a:stretch/>
        </p:blipFill>
        <p:spPr bwMode="auto">
          <a:xfrm>
            <a:off x="495" y="4412854"/>
            <a:ext cx="2103167" cy="473081"/>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2" descr="Image result for Kele, Inc.">
            <a:extLst>
              <a:ext uri="{FF2B5EF4-FFF2-40B4-BE49-F238E27FC236}">
                <a16:creationId xmlns:a16="http://schemas.microsoft.com/office/drawing/2014/main" id="{558463B2-AEDF-43B5-8B3E-F9D567672111}"/>
              </a:ext>
            </a:extLst>
          </p:cNvPr>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l="15424" t="24072" r="16149" b="28847"/>
          <a:stretch/>
        </p:blipFill>
        <p:spPr bwMode="auto">
          <a:xfrm>
            <a:off x="10583889" y="2948481"/>
            <a:ext cx="1533393" cy="620615"/>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2" descr="Image result for rheem">
            <a:extLst>
              <a:ext uri="{FF2B5EF4-FFF2-40B4-BE49-F238E27FC236}">
                <a16:creationId xmlns:a16="http://schemas.microsoft.com/office/drawing/2014/main" id="{BE502FF6-B0AE-492D-A984-D1FFCB540A0A}"/>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0656277" y="3691287"/>
            <a:ext cx="782349" cy="782349"/>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78">
            <a:extLst>
              <a:ext uri="{FF2B5EF4-FFF2-40B4-BE49-F238E27FC236}">
                <a16:creationId xmlns:a16="http://schemas.microsoft.com/office/drawing/2014/main" id="{7356CF7A-7E47-4FB9-AAA1-58B4E3250727}"/>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852684" y="5887937"/>
            <a:ext cx="816311" cy="816311"/>
          </a:xfrm>
          <a:prstGeom prst="rect">
            <a:avLst/>
          </a:prstGeom>
        </p:spPr>
      </p:pic>
      <p:pic>
        <p:nvPicPr>
          <p:cNvPr id="80" name="Picture 79">
            <a:extLst>
              <a:ext uri="{FF2B5EF4-FFF2-40B4-BE49-F238E27FC236}">
                <a16:creationId xmlns:a16="http://schemas.microsoft.com/office/drawing/2014/main" id="{EB1C1AFF-709A-4102-9EEA-B2DCBFC1ED77}"/>
              </a:ext>
            </a:extLst>
          </p:cNvPr>
          <p:cNvPicPr>
            <a:picLocks noChangeAspect="1"/>
          </p:cNvPicPr>
          <p:nvPr/>
        </p:nvPicPr>
        <p:blipFill rotWithShape="1">
          <a:blip r:embed="rId23">
            <a:extLst>
              <a:ext uri="{28A0092B-C50C-407E-A947-70E740481C1C}">
                <a14:useLocalDpi xmlns:a14="http://schemas.microsoft.com/office/drawing/2010/main" val="0"/>
              </a:ext>
            </a:extLst>
          </a:blip>
          <a:srcRect t="22718" b="17988"/>
          <a:stretch/>
        </p:blipFill>
        <p:spPr>
          <a:xfrm>
            <a:off x="8589489" y="4977019"/>
            <a:ext cx="1275817" cy="756490"/>
          </a:xfrm>
          <a:prstGeom prst="rect">
            <a:avLst/>
          </a:prstGeom>
        </p:spPr>
      </p:pic>
      <p:pic>
        <p:nvPicPr>
          <p:cNvPr id="82" name="Picture 81">
            <a:extLst>
              <a:ext uri="{FF2B5EF4-FFF2-40B4-BE49-F238E27FC236}">
                <a16:creationId xmlns:a16="http://schemas.microsoft.com/office/drawing/2014/main" id="{06E3CFAE-2619-4ED4-AD52-0D551A328B6F}"/>
              </a:ext>
            </a:extLst>
          </p:cNvPr>
          <p:cNvPicPr>
            <a:picLocks noChangeAspect="1"/>
          </p:cNvPicPr>
          <p:nvPr/>
        </p:nvPicPr>
        <p:blipFill>
          <a:blip r:embed="rId24"/>
          <a:stretch>
            <a:fillRect/>
          </a:stretch>
        </p:blipFill>
        <p:spPr>
          <a:xfrm>
            <a:off x="2612303" y="2548871"/>
            <a:ext cx="2110643" cy="466757"/>
          </a:xfrm>
          <a:prstGeom prst="rect">
            <a:avLst/>
          </a:prstGeom>
        </p:spPr>
      </p:pic>
      <p:pic>
        <p:nvPicPr>
          <p:cNvPr id="30" name="Picture Placeholder 5" descr="Board of Directors">
            <a:extLst>
              <a:ext uri="{FF2B5EF4-FFF2-40B4-BE49-F238E27FC236}">
                <a16:creationId xmlns:a16="http://schemas.microsoft.com/office/drawing/2014/main" id="{03BD7F9E-CBAC-4CC8-9B98-A77FDFEC3418}"/>
              </a:ext>
            </a:extLst>
          </p:cNvPr>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a:xfrm>
            <a:off x="7881090" y="2054572"/>
            <a:ext cx="816144" cy="785151"/>
          </a:xfrm>
          <a:prstGeom prst="rect">
            <a:avLst/>
          </a:prstGeom>
        </p:spPr>
      </p:pic>
      <p:pic>
        <p:nvPicPr>
          <p:cNvPr id="31" name="Picture Placeholder 5" descr="Board of Directors">
            <a:extLst>
              <a:ext uri="{FF2B5EF4-FFF2-40B4-BE49-F238E27FC236}">
                <a16:creationId xmlns:a16="http://schemas.microsoft.com/office/drawing/2014/main" id="{B6127557-8441-4A22-987D-D69275E505A9}"/>
              </a:ext>
            </a:extLst>
          </p:cNvPr>
          <p:cNvPicPr>
            <a:picLocks noChangeAspect="1"/>
          </p:cNvPicPr>
          <p:nvPr/>
        </p:nvPicPr>
        <p:blipFill>
          <a:blip r:embed="rId26">
            <a:extLst>
              <a:ext uri="{28A0092B-C50C-407E-A947-70E740481C1C}">
                <a14:useLocalDpi xmlns:a14="http://schemas.microsoft.com/office/drawing/2010/main" val="0"/>
              </a:ext>
            </a:extLst>
          </a:blip>
          <a:srcRect/>
          <a:stretch>
            <a:fillRect/>
          </a:stretch>
        </p:blipFill>
        <p:spPr>
          <a:xfrm>
            <a:off x="4860522" y="6317950"/>
            <a:ext cx="2355242" cy="487292"/>
          </a:xfrm>
          <a:prstGeom prst="rect">
            <a:avLst/>
          </a:prstGeom>
        </p:spPr>
      </p:pic>
      <p:sp>
        <p:nvSpPr>
          <p:cNvPr id="32" name="Slide Number Placeholder 3">
            <a:extLst>
              <a:ext uri="{FF2B5EF4-FFF2-40B4-BE49-F238E27FC236}">
                <a16:creationId xmlns:a16="http://schemas.microsoft.com/office/drawing/2014/main" id="{3408E702-027C-4411-B81B-4B42BC45149A}"/>
              </a:ext>
            </a:extLst>
          </p:cNvPr>
          <p:cNvSpPr>
            <a:spLocks noGrp="1"/>
          </p:cNvSpPr>
          <p:nvPr>
            <p:ph type="sldNum" sz="quarter" idx="11"/>
          </p:nvPr>
        </p:nvSpPr>
        <p:spPr>
          <a:xfrm>
            <a:off x="833388" y="6356351"/>
            <a:ext cx="620027" cy="352458"/>
          </a:xfrm>
        </p:spPr>
        <p:txBody>
          <a:bodyPr/>
          <a:lstStyle/>
          <a:p>
            <a:fld id="{4658F449-AC56-C64A-8488-86A10DE691DA}" type="slidenum">
              <a:rPr lang="en-US" smtClean="0"/>
              <a:pPr/>
              <a:t>3</a:t>
            </a:fld>
            <a:endParaRPr lang="en-US" dirty="0"/>
          </a:p>
        </p:txBody>
      </p:sp>
      <p:sp>
        <p:nvSpPr>
          <p:cNvPr id="29" name="Footer Placeholder 2">
            <a:extLst>
              <a:ext uri="{FF2B5EF4-FFF2-40B4-BE49-F238E27FC236}">
                <a16:creationId xmlns:a16="http://schemas.microsoft.com/office/drawing/2014/main" id="{890487B8-326F-43AD-AB1C-3CCC8EB3633F}"/>
              </a:ext>
            </a:extLst>
          </p:cNvPr>
          <p:cNvSpPr>
            <a:spLocks noGrp="1"/>
          </p:cNvSpPr>
          <p:nvPr>
            <p:ph type="ftr" sz="quarter" idx="10"/>
          </p:nvPr>
        </p:nvSpPr>
        <p:spPr>
          <a:xfrm>
            <a:off x="1645920" y="6356350"/>
            <a:ext cx="4438048" cy="365125"/>
          </a:xfrm>
        </p:spPr>
        <p:txBody>
          <a:bodyPr/>
          <a:lstStyle/>
          <a:p>
            <a:r>
              <a:rPr lang="en-US" dirty="0"/>
              <a:t>© 2019, Continental Automated Buildings Association</a:t>
            </a:r>
          </a:p>
        </p:txBody>
      </p:sp>
    </p:spTree>
    <p:extLst>
      <p:ext uri="{BB962C8B-B14F-4D97-AF65-F5344CB8AC3E}">
        <p14:creationId xmlns:p14="http://schemas.microsoft.com/office/powerpoint/2010/main" val="39276869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86490-8AE1-4646-A269-F9CCD479CE32}"/>
              </a:ext>
            </a:extLst>
          </p:cNvPr>
          <p:cNvSpPr>
            <a:spLocks noGrp="1"/>
          </p:cNvSpPr>
          <p:nvPr>
            <p:ph type="title"/>
          </p:nvPr>
        </p:nvSpPr>
        <p:spPr/>
        <p:txBody>
          <a:bodyPr/>
          <a:lstStyle/>
          <a:p>
            <a:r>
              <a:rPr lang="en-US" dirty="0"/>
              <a:t>CONTACT CABA</a:t>
            </a:r>
          </a:p>
        </p:txBody>
      </p:sp>
      <p:sp>
        <p:nvSpPr>
          <p:cNvPr id="3" name="Footer Placeholder 2">
            <a:extLst>
              <a:ext uri="{FF2B5EF4-FFF2-40B4-BE49-F238E27FC236}">
                <a16:creationId xmlns:a16="http://schemas.microsoft.com/office/drawing/2014/main" id="{A9E1C7E5-87EA-914F-B833-EB075901F136}"/>
              </a:ext>
            </a:extLst>
          </p:cNvPr>
          <p:cNvSpPr>
            <a:spLocks noGrp="1"/>
          </p:cNvSpPr>
          <p:nvPr>
            <p:ph type="ftr" sz="quarter" idx="10"/>
          </p:nvPr>
        </p:nvSpPr>
        <p:spPr/>
        <p:txBody>
          <a:bodyPr/>
          <a:lstStyle/>
          <a:p>
            <a:r>
              <a:rPr lang="en-US" dirty="0"/>
              <a:t>© 2019, Continental Automated Buildings Association</a:t>
            </a:r>
          </a:p>
        </p:txBody>
      </p:sp>
      <p:sp>
        <p:nvSpPr>
          <p:cNvPr id="4" name="Slide Number Placeholder 3">
            <a:extLst>
              <a:ext uri="{FF2B5EF4-FFF2-40B4-BE49-F238E27FC236}">
                <a16:creationId xmlns:a16="http://schemas.microsoft.com/office/drawing/2014/main" id="{3B03C83A-3F00-1443-BDB3-9699236FEF39}"/>
              </a:ext>
            </a:extLst>
          </p:cNvPr>
          <p:cNvSpPr>
            <a:spLocks noGrp="1"/>
          </p:cNvSpPr>
          <p:nvPr>
            <p:ph type="sldNum" sz="quarter" idx="11"/>
          </p:nvPr>
        </p:nvSpPr>
        <p:spPr/>
        <p:txBody>
          <a:bodyPr/>
          <a:lstStyle/>
          <a:p>
            <a:fld id="{4658F449-AC56-C64A-8488-86A10DE691DA}" type="slidenum">
              <a:rPr lang="en-US" smtClean="0"/>
              <a:pPr/>
              <a:t>30</a:t>
            </a:fld>
            <a:endParaRPr lang="en-US"/>
          </a:p>
        </p:txBody>
      </p:sp>
      <p:sp>
        <p:nvSpPr>
          <p:cNvPr id="5" name="Rectangle 4">
            <a:extLst>
              <a:ext uri="{FF2B5EF4-FFF2-40B4-BE49-F238E27FC236}">
                <a16:creationId xmlns:a16="http://schemas.microsoft.com/office/drawing/2014/main" id="{9B51255E-F095-8D4F-9BF3-2D5742C7A90B}"/>
              </a:ext>
            </a:extLst>
          </p:cNvPr>
          <p:cNvSpPr/>
          <p:nvPr/>
        </p:nvSpPr>
        <p:spPr>
          <a:xfrm>
            <a:off x="2470529" y="1486160"/>
            <a:ext cx="7226877" cy="3885679"/>
          </a:xfrm>
          <a:prstGeom prst="rect">
            <a:avLst/>
          </a:prstGeom>
        </p:spPr>
        <p:txBody>
          <a:bodyPr wrap="square">
            <a:spAutoFit/>
          </a:bodyPr>
          <a:lstStyle/>
          <a:p>
            <a:pPr algn="ctr"/>
            <a:r>
              <a:rPr lang="en-US" altLang="en-US" sz="2600" b="1" dirty="0">
                <a:latin typeface="Calibri" pitchFamily="34" charset="0"/>
              </a:rPr>
              <a:t>Continental Automated Buildings Association (CABA)</a:t>
            </a:r>
            <a:br>
              <a:rPr lang="en-US" altLang="en-US" sz="2600" b="1" dirty="0">
                <a:latin typeface="Calibri" pitchFamily="34" charset="0"/>
              </a:rPr>
            </a:br>
            <a:br>
              <a:rPr lang="en-US" altLang="en-US" sz="1950" b="1" dirty="0">
                <a:latin typeface="Calibri" pitchFamily="34" charset="0"/>
              </a:rPr>
            </a:br>
            <a:r>
              <a:rPr lang="en-US" altLang="en-US" sz="1950" b="1" dirty="0">
                <a:latin typeface="Calibri" pitchFamily="34" charset="0"/>
              </a:rPr>
              <a:t>613.686.1814</a:t>
            </a:r>
            <a:br>
              <a:rPr lang="en-US" altLang="en-US" sz="1950" b="1" dirty="0">
                <a:latin typeface="Calibri" pitchFamily="34" charset="0"/>
              </a:rPr>
            </a:br>
            <a:r>
              <a:rPr lang="en-US" altLang="en-US" sz="1950" b="1" dirty="0">
                <a:latin typeface="Calibri" pitchFamily="34" charset="0"/>
              </a:rPr>
              <a:t>Toll free: 888.798.CABA (2222) </a:t>
            </a:r>
            <a:br>
              <a:rPr lang="en-US" altLang="en-US" sz="1950" b="1" dirty="0">
                <a:latin typeface="Calibri" pitchFamily="34" charset="0"/>
              </a:rPr>
            </a:br>
            <a:endParaRPr lang="en-US" altLang="en-US" sz="1950" b="1" dirty="0">
              <a:latin typeface="Calibri" pitchFamily="34" charset="0"/>
            </a:endParaRPr>
          </a:p>
          <a:p>
            <a:pPr algn="ctr"/>
            <a:r>
              <a:rPr lang="en-US" altLang="en-US" sz="1950" b="1" u="sng" dirty="0">
                <a:solidFill>
                  <a:srgbClr val="0000FF"/>
                </a:solidFill>
                <a:latin typeface="Calibri" pitchFamily="34" charset="0"/>
              </a:rPr>
              <a:t>caba@caba.org</a:t>
            </a:r>
            <a:br>
              <a:rPr lang="en-US" altLang="en-US" sz="1950" b="1" u="sng" dirty="0">
                <a:solidFill>
                  <a:srgbClr val="0000FF"/>
                </a:solidFill>
                <a:latin typeface="Calibri" pitchFamily="34" charset="0"/>
              </a:rPr>
            </a:br>
            <a:r>
              <a:rPr lang="en-US" altLang="en-US" sz="1950" b="1" u="sng" dirty="0">
                <a:solidFill>
                  <a:srgbClr val="0000FF"/>
                </a:solidFill>
                <a:latin typeface="Calibri" pitchFamily="34" charset="0"/>
              </a:rPr>
              <a:t>www.CABA.org </a:t>
            </a:r>
            <a:br>
              <a:rPr lang="en-US" altLang="en-US" sz="1950" b="1" u="sng" dirty="0">
                <a:solidFill>
                  <a:srgbClr val="0000FF"/>
                </a:solidFill>
                <a:latin typeface="Calibri" pitchFamily="34" charset="0"/>
              </a:rPr>
            </a:br>
            <a:r>
              <a:rPr lang="en-CA" altLang="en-US" sz="1950" b="1" u="sng" dirty="0">
                <a:solidFill>
                  <a:srgbClr val="0000FF"/>
                </a:solidFill>
                <a:latin typeface="Calibri" pitchFamily="34" charset="0"/>
              </a:rPr>
              <a:t>www.twitter.com/caba_news </a:t>
            </a:r>
            <a:br>
              <a:rPr lang="en-CA" altLang="en-US" sz="1950" b="1" u="sng" dirty="0">
                <a:solidFill>
                  <a:srgbClr val="0000FF"/>
                </a:solidFill>
                <a:latin typeface="Calibri" pitchFamily="34" charset="0"/>
              </a:rPr>
            </a:br>
            <a:r>
              <a:rPr lang="en-CA" altLang="en-US" sz="1950" b="1" u="sng" dirty="0">
                <a:solidFill>
                  <a:srgbClr val="0000FF"/>
                </a:solidFill>
                <a:latin typeface="Calibri" pitchFamily="34" charset="0"/>
              </a:rPr>
              <a:t>www.linkedin.com/groups?gid=2121884 </a:t>
            </a:r>
          </a:p>
          <a:p>
            <a:pPr algn="ctr">
              <a:spcBef>
                <a:spcPts val="1463"/>
              </a:spcBef>
            </a:pPr>
            <a:r>
              <a:rPr lang="en-CA" altLang="en-US" sz="2600" b="1" dirty="0">
                <a:solidFill>
                  <a:srgbClr val="E83E1D"/>
                </a:solidFill>
                <a:latin typeface="Calibri" pitchFamily="34" charset="0"/>
              </a:rPr>
              <a:t>Connect to what’s next™</a:t>
            </a:r>
            <a:endParaRPr lang="en-CA" altLang="en-US" sz="2600" b="1" dirty="0">
              <a:solidFill>
                <a:srgbClr val="E83E1D"/>
              </a:solidFill>
              <a:latin typeface="Calibri" pitchFamily="34" charset="0"/>
              <a:hlinkClick r:id="" action="ppaction://noaction"/>
            </a:endParaRPr>
          </a:p>
        </p:txBody>
      </p:sp>
    </p:spTree>
    <p:extLst>
      <p:ext uri="{BB962C8B-B14F-4D97-AF65-F5344CB8AC3E}">
        <p14:creationId xmlns:p14="http://schemas.microsoft.com/office/powerpoint/2010/main" val="30552012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B385B-C2E9-E047-94F6-E693B3969AE8}"/>
              </a:ext>
            </a:extLst>
          </p:cNvPr>
          <p:cNvSpPr>
            <a:spLocks noGrp="1"/>
          </p:cNvSpPr>
          <p:nvPr>
            <p:ph type="title"/>
          </p:nvPr>
        </p:nvSpPr>
        <p:spPr/>
        <p:txBody>
          <a:bodyPr/>
          <a:lstStyle/>
          <a:p>
            <a:r>
              <a:rPr lang="en-CA" dirty="0"/>
              <a:t>Overview</a:t>
            </a:r>
            <a:br>
              <a:rPr lang="en-CA" dirty="0"/>
            </a:br>
            <a:endParaRPr lang="en-US" dirty="0"/>
          </a:p>
        </p:txBody>
      </p:sp>
      <p:sp>
        <p:nvSpPr>
          <p:cNvPr id="4" name="Slide Number Placeholder 3">
            <a:extLst>
              <a:ext uri="{FF2B5EF4-FFF2-40B4-BE49-F238E27FC236}">
                <a16:creationId xmlns:a16="http://schemas.microsoft.com/office/drawing/2014/main" id="{A72BA553-73D6-F54A-B0B9-B0F716F8A795}"/>
              </a:ext>
            </a:extLst>
          </p:cNvPr>
          <p:cNvSpPr>
            <a:spLocks noGrp="1"/>
          </p:cNvSpPr>
          <p:nvPr>
            <p:ph type="sldNum" sz="quarter" idx="11"/>
          </p:nvPr>
        </p:nvSpPr>
        <p:spPr/>
        <p:txBody>
          <a:bodyPr/>
          <a:lstStyle/>
          <a:p>
            <a:fld id="{4658F449-AC56-C64A-8488-86A10DE691DA}" type="slidenum">
              <a:rPr lang="en-US" smtClean="0"/>
              <a:pPr/>
              <a:t>4</a:t>
            </a:fld>
            <a:endParaRPr lang="en-US"/>
          </a:p>
        </p:txBody>
      </p:sp>
      <p:sp>
        <p:nvSpPr>
          <p:cNvPr id="5" name="TextBox 4">
            <a:extLst>
              <a:ext uri="{FF2B5EF4-FFF2-40B4-BE49-F238E27FC236}">
                <a16:creationId xmlns:a16="http://schemas.microsoft.com/office/drawing/2014/main" id="{A7749EB1-DBFA-480C-AC4D-498604FE0AA8}"/>
              </a:ext>
            </a:extLst>
          </p:cNvPr>
          <p:cNvSpPr txBox="1"/>
          <p:nvPr/>
        </p:nvSpPr>
        <p:spPr>
          <a:xfrm>
            <a:off x="241433" y="1124149"/>
            <a:ext cx="11685069" cy="4832092"/>
          </a:xfrm>
          <a:prstGeom prst="rect">
            <a:avLst/>
          </a:prstGeom>
          <a:noFill/>
        </p:spPr>
        <p:txBody>
          <a:bodyPr wrap="square" rtlCol="0">
            <a:spAutoFit/>
          </a:bodyPr>
          <a:lstStyle/>
          <a:p>
            <a:r>
              <a:rPr lang="en-CA" sz="3200" b="1" dirty="0"/>
              <a:t>Digital Twins are emerging in the industrial world as software can provide the digitalization of new products and plant layout before they are built. However amongst the smart building thought leaders, while there are some common themes emerging about digital twins, there are still areas of disagreement are lingering. Well organized data is essential and digital twins have a huge role in keeping people safe in buildings. The speaker will address the what, where, why, how of digital twining that has the potential to provide benefits to the occupants, property managers and building owners.</a:t>
            </a:r>
          </a:p>
          <a:p>
            <a:endParaRPr lang="en-CA" sz="2000" dirty="0"/>
          </a:p>
        </p:txBody>
      </p:sp>
    </p:spTree>
    <p:extLst>
      <p:ext uri="{BB962C8B-B14F-4D97-AF65-F5344CB8AC3E}">
        <p14:creationId xmlns:p14="http://schemas.microsoft.com/office/powerpoint/2010/main" val="6842981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B385B-C2E9-E047-94F6-E693B3969AE8}"/>
              </a:ext>
            </a:extLst>
          </p:cNvPr>
          <p:cNvSpPr>
            <a:spLocks noGrp="1"/>
          </p:cNvSpPr>
          <p:nvPr>
            <p:ph type="title"/>
          </p:nvPr>
        </p:nvSpPr>
        <p:spPr>
          <a:xfrm>
            <a:off x="838200" y="365125"/>
            <a:ext cx="6873240" cy="447675"/>
          </a:xfrm>
        </p:spPr>
        <p:txBody>
          <a:bodyPr/>
          <a:lstStyle/>
          <a:p>
            <a:r>
              <a:rPr lang="en-CA" dirty="0"/>
              <a:t>Overview</a:t>
            </a:r>
            <a:br>
              <a:rPr lang="en-CA" dirty="0"/>
            </a:br>
            <a:endParaRPr lang="en-US" dirty="0"/>
          </a:p>
        </p:txBody>
      </p:sp>
      <p:sp>
        <p:nvSpPr>
          <p:cNvPr id="3" name="Footer Placeholder 2">
            <a:extLst>
              <a:ext uri="{FF2B5EF4-FFF2-40B4-BE49-F238E27FC236}">
                <a16:creationId xmlns:a16="http://schemas.microsoft.com/office/drawing/2014/main" id="{A001592E-4EF1-2449-AF5A-EDDB262FD86A}"/>
              </a:ext>
            </a:extLst>
          </p:cNvPr>
          <p:cNvSpPr>
            <a:spLocks noGrp="1"/>
          </p:cNvSpPr>
          <p:nvPr>
            <p:ph type="ftr" sz="quarter" idx="10"/>
          </p:nvPr>
        </p:nvSpPr>
        <p:spPr>
          <a:xfrm>
            <a:off x="1645920" y="6356350"/>
            <a:ext cx="4438048" cy="365125"/>
          </a:xfrm>
        </p:spPr>
        <p:txBody>
          <a:bodyPr/>
          <a:lstStyle/>
          <a:p>
            <a:r>
              <a:rPr lang="en-US"/>
              <a:t>© 2019, Thoughtwire eBook</a:t>
            </a:r>
            <a:endParaRPr lang="en-US" dirty="0"/>
          </a:p>
        </p:txBody>
      </p:sp>
      <p:sp>
        <p:nvSpPr>
          <p:cNvPr id="4" name="Slide Number Placeholder 3">
            <a:extLst>
              <a:ext uri="{FF2B5EF4-FFF2-40B4-BE49-F238E27FC236}">
                <a16:creationId xmlns:a16="http://schemas.microsoft.com/office/drawing/2014/main" id="{A72BA553-73D6-F54A-B0B9-B0F716F8A795}"/>
              </a:ext>
            </a:extLst>
          </p:cNvPr>
          <p:cNvSpPr>
            <a:spLocks noGrp="1"/>
          </p:cNvSpPr>
          <p:nvPr>
            <p:ph type="sldNum" sz="quarter" idx="11"/>
          </p:nvPr>
        </p:nvSpPr>
        <p:spPr>
          <a:xfrm>
            <a:off x="833388" y="6356351"/>
            <a:ext cx="620027" cy="352458"/>
          </a:xfrm>
        </p:spPr>
        <p:txBody>
          <a:bodyPr/>
          <a:lstStyle/>
          <a:p>
            <a:fld id="{4658F449-AC56-C64A-8488-86A10DE691DA}" type="slidenum">
              <a:rPr lang="en-US" smtClean="0"/>
              <a:pPr/>
              <a:t>5</a:t>
            </a:fld>
            <a:endParaRPr lang="en-US"/>
          </a:p>
        </p:txBody>
      </p:sp>
      <p:sp>
        <p:nvSpPr>
          <p:cNvPr id="5" name="TextBox 4">
            <a:extLst>
              <a:ext uri="{FF2B5EF4-FFF2-40B4-BE49-F238E27FC236}">
                <a16:creationId xmlns:a16="http://schemas.microsoft.com/office/drawing/2014/main" id="{A7749EB1-DBFA-480C-AC4D-498604FE0AA8}"/>
              </a:ext>
            </a:extLst>
          </p:cNvPr>
          <p:cNvSpPr txBox="1"/>
          <p:nvPr/>
        </p:nvSpPr>
        <p:spPr>
          <a:xfrm>
            <a:off x="110407" y="1230084"/>
            <a:ext cx="6873241" cy="4708981"/>
          </a:xfrm>
          <a:prstGeom prst="rect">
            <a:avLst/>
          </a:prstGeom>
          <a:noFill/>
        </p:spPr>
        <p:txBody>
          <a:bodyPr wrap="square" rtlCol="0">
            <a:spAutoFit/>
          </a:bodyPr>
          <a:lstStyle/>
          <a:p>
            <a:r>
              <a:rPr lang="en-CA" sz="3000" b="1" dirty="0"/>
              <a:t>As digital twins grow in complexity and move from being digital representations of single items to models of systems of interconnected things like our buildings, more businesses are seeing the technology as an opportunity to orchestrate people, processes, and things in a sophisticated way -- resulting in better business outcomes, as well as benefits for everyone. </a:t>
            </a:r>
          </a:p>
        </p:txBody>
      </p:sp>
      <p:pic>
        <p:nvPicPr>
          <p:cNvPr id="6" name="Picture 5">
            <a:extLst>
              <a:ext uri="{FF2B5EF4-FFF2-40B4-BE49-F238E27FC236}">
                <a16:creationId xmlns:a16="http://schemas.microsoft.com/office/drawing/2014/main" id="{CBE930C0-7995-4DD9-8F20-E25554C0B56E}"/>
              </a:ext>
            </a:extLst>
          </p:cNvPr>
          <p:cNvPicPr>
            <a:picLocks noChangeAspect="1"/>
          </p:cNvPicPr>
          <p:nvPr/>
        </p:nvPicPr>
        <p:blipFill>
          <a:blip r:embed="rId2"/>
          <a:stretch>
            <a:fillRect/>
          </a:stretch>
        </p:blipFill>
        <p:spPr>
          <a:xfrm>
            <a:off x="6983648" y="1978100"/>
            <a:ext cx="5208351" cy="3541679"/>
          </a:xfrm>
          <a:prstGeom prst="rect">
            <a:avLst/>
          </a:prstGeom>
        </p:spPr>
      </p:pic>
    </p:spTree>
    <p:extLst>
      <p:ext uri="{BB962C8B-B14F-4D97-AF65-F5344CB8AC3E}">
        <p14:creationId xmlns:p14="http://schemas.microsoft.com/office/powerpoint/2010/main" val="33375587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B385B-C2E9-E047-94F6-E693B3969AE8}"/>
              </a:ext>
            </a:extLst>
          </p:cNvPr>
          <p:cNvSpPr>
            <a:spLocks noGrp="1"/>
          </p:cNvSpPr>
          <p:nvPr>
            <p:ph type="title"/>
          </p:nvPr>
        </p:nvSpPr>
        <p:spPr/>
        <p:txBody>
          <a:bodyPr/>
          <a:lstStyle/>
          <a:p>
            <a:r>
              <a:rPr lang="en-CA" dirty="0"/>
              <a:t>Overview  - Agenda</a:t>
            </a:r>
            <a:br>
              <a:rPr lang="en-CA" dirty="0"/>
            </a:br>
            <a:endParaRPr lang="en-US" dirty="0"/>
          </a:p>
        </p:txBody>
      </p:sp>
      <p:sp>
        <p:nvSpPr>
          <p:cNvPr id="3" name="Footer Placeholder 2">
            <a:extLst>
              <a:ext uri="{FF2B5EF4-FFF2-40B4-BE49-F238E27FC236}">
                <a16:creationId xmlns:a16="http://schemas.microsoft.com/office/drawing/2014/main" id="{A001592E-4EF1-2449-AF5A-EDDB262FD86A}"/>
              </a:ext>
            </a:extLst>
          </p:cNvPr>
          <p:cNvSpPr>
            <a:spLocks noGrp="1"/>
          </p:cNvSpPr>
          <p:nvPr>
            <p:ph type="ftr" sz="quarter" idx="10"/>
          </p:nvPr>
        </p:nvSpPr>
        <p:spPr/>
        <p:txBody>
          <a:bodyPr/>
          <a:lstStyle/>
          <a:p>
            <a:r>
              <a:rPr lang="en-US" dirty="0"/>
              <a:t>© 2019, Thoughtwire eBook</a:t>
            </a:r>
          </a:p>
        </p:txBody>
      </p:sp>
      <p:sp>
        <p:nvSpPr>
          <p:cNvPr id="4" name="Slide Number Placeholder 3">
            <a:extLst>
              <a:ext uri="{FF2B5EF4-FFF2-40B4-BE49-F238E27FC236}">
                <a16:creationId xmlns:a16="http://schemas.microsoft.com/office/drawing/2014/main" id="{A72BA553-73D6-F54A-B0B9-B0F716F8A795}"/>
              </a:ext>
            </a:extLst>
          </p:cNvPr>
          <p:cNvSpPr>
            <a:spLocks noGrp="1"/>
          </p:cNvSpPr>
          <p:nvPr>
            <p:ph type="sldNum" sz="quarter" idx="11"/>
          </p:nvPr>
        </p:nvSpPr>
        <p:spPr/>
        <p:txBody>
          <a:bodyPr/>
          <a:lstStyle/>
          <a:p>
            <a:fld id="{4658F449-AC56-C64A-8488-86A10DE691DA}" type="slidenum">
              <a:rPr lang="en-US" smtClean="0"/>
              <a:pPr/>
              <a:t>6</a:t>
            </a:fld>
            <a:endParaRPr lang="en-US"/>
          </a:p>
        </p:txBody>
      </p:sp>
      <p:sp>
        <p:nvSpPr>
          <p:cNvPr id="5" name="TextBox 4">
            <a:extLst>
              <a:ext uri="{FF2B5EF4-FFF2-40B4-BE49-F238E27FC236}">
                <a16:creationId xmlns:a16="http://schemas.microsoft.com/office/drawing/2014/main" id="{A7749EB1-DBFA-480C-AC4D-498604FE0AA8}"/>
              </a:ext>
            </a:extLst>
          </p:cNvPr>
          <p:cNvSpPr txBox="1"/>
          <p:nvPr/>
        </p:nvSpPr>
        <p:spPr>
          <a:xfrm>
            <a:off x="401054" y="1106465"/>
            <a:ext cx="11685069" cy="5078313"/>
          </a:xfrm>
          <a:prstGeom prst="rect">
            <a:avLst/>
          </a:prstGeom>
          <a:noFill/>
        </p:spPr>
        <p:txBody>
          <a:bodyPr wrap="square" rtlCol="0">
            <a:spAutoFit/>
          </a:bodyPr>
          <a:lstStyle/>
          <a:p>
            <a:r>
              <a:rPr lang="en-CA" sz="3600" b="1" dirty="0"/>
              <a:t>Although digital twins have been around for several decades, it’s only been since the rapid rise of IoT that they’ve become more widely considered as a tool of the future. Digital twins are getting attention because they also integrate things like artificial intelligence (AI) and machine learning (ML) to bring data, algorithms, and context together, enabling organizations to test new ideas, uncover problems before they happen, get new answers to new questions, and monitor items remotely. </a:t>
            </a:r>
          </a:p>
        </p:txBody>
      </p:sp>
    </p:spTree>
    <p:extLst>
      <p:ext uri="{BB962C8B-B14F-4D97-AF65-F5344CB8AC3E}">
        <p14:creationId xmlns:p14="http://schemas.microsoft.com/office/powerpoint/2010/main" val="5431880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B385B-C2E9-E047-94F6-E693B3969AE8}"/>
              </a:ext>
            </a:extLst>
          </p:cNvPr>
          <p:cNvSpPr>
            <a:spLocks noGrp="1"/>
          </p:cNvSpPr>
          <p:nvPr>
            <p:ph type="title"/>
          </p:nvPr>
        </p:nvSpPr>
        <p:spPr/>
        <p:txBody>
          <a:bodyPr/>
          <a:lstStyle/>
          <a:p>
            <a:r>
              <a:rPr lang="en-CA" dirty="0"/>
              <a:t>Overview  - Agenda</a:t>
            </a:r>
            <a:br>
              <a:rPr lang="en-CA" dirty="0"/>
            </a:br>
            <a:endParaRPr lang="en-US" dirty="0"/>
          </a:p>
        </p:txBody>
      </p:sp>
      <p:sp>
        <p:nvSpPr>
          <p:cNvPr id="4" name="Slide Number Placeholder 3">
            <a:extLst>
              <a:ext uri="{FF2B5EF4-FFF2-40B4-BE49-F238E27FC236}">
                <a16:creationId xmlns:a16="http://schemas.microsoft.com/office/drawing/2014/main" id="{A72BA553-73D6-F54A-B0B9-B0F716F8A795}"/>
              </a:ext>
            </a:extLst>
          </p:cNvPr>
          <p:cNvSpPr>
            <a:spLocks noGrp="1"/>
          </p:cNvSpPr>
          <p:nvPr>
            <p:ph type="sldNum" sz="quarter" idx="11"/>
          </p:nvPr>
        </p:nvSpPr>
        <p:spPr/>
        <p:txBody>
          <a:bodyPr/>
          <a:lstStyle/>
          <a:p>
            <a:fld id="{4658F449-AC56-C64A-8488-86A10DE691DA}" type="slidenum">
              <a:rPr lang="en-US" smtClean="0"/>
              <a:pPr/>
              <a:t>7</a:t>
            </a:fld>
            <a:endParaRPr lang="en-US"/>
          </a:p>
        </p:txBody>
      </p:sp>
      <p:sp>
        <p:nvSpPr>
          <p:cNvPr id="5" name="TextBox 4">
            <a:extLst>
              <a:ext uri="{FF2B5EF4-FFF2-40B4-BE49-F238E27FC236}">
                <a16:creationId xmlns:a16="http://schemas.microsoft.com/office/drawing/2014/main" id="{A7749EB1-DBFA-480C-AC4D-498604FE0AA8}"/>
              </a:ext>
            </a:extLst>
          </p:cNvPr>
          <p:cNvSpPr txBox="1"/>
          <p:nvPr/>
        </p:nvSpPr>
        <p:spPr>
          <a:xfrm>
            <a:off x="333677" y="754272"/>
            <a:ext cx="11685069" cy="5816977"/>
          </a:xfrm>
          <a:prstGeom prst="rect">
            <a:avLst/>
          </a:prstGeom>
          <a:noFill/>
        </p:spPr>
        <p:txBody>
          <a:bodyPr wrap="square" rtlCol="0">
            <a:spAutoFit/>
          </a:bodyPr>
          <a:lstStyle/>
          <a:p>
            <a:endParaRPr lang="en-CA" sz="2000" dirty="0"/>
          </a:p>
          <a:p>
            <a:r>
              <a:rPr lang="en-CA" sz="3200" b="1" dirty="0"/>
              <a:t>Agenda:</a:t>
            </a:r>
          </a:p>
          <a:p>
            <a:pPr marL="457200" indent="-457200">
              <a:buFontTx/>
              <a:buChar char="-"/>
            </a:pPr>
            <a:r>
              <a:rPr lang="en-CA" sz="3200" b="1" dirty="0"/>
              <a:t>What is a Digital Win; </a:t>
            </a:r>
          </a:p>
          <a:p>
            <a:pPr marL="457200" indent="-457200">
              <a:buFontTx/>
              <a:buChar char="-"/>
            </a:pPr>
            <a:r>
              <a:rPr lang="en-CA" sz="3200" b="1" dirty="0"/>
              <a:t>Who are the emerging Digital Twin Technology Service Providers (TPS) ; </a:t>
            </a:r>
          </a:p>
          <a:p>
            <a:pPr marL="457200" indent="-457200">
              <a:buFontTx/>
              <a:buChar char="-"/>
            </a:pPr>
            <a:r>
              <a:rPr lang="en-CA" sz="3200" b="1" dirty="0"/>
              <a:t>How can it be used to test the outcomes;</a:t>
            </a:r>
          </a:p>
          <a:p>
            <a:pPr marL="457200" indent="-457200">
              <a:buFontTx/>
              <a:buChar char="-"/>
            </a:pPr>
            <a:r>
              <a:rPr lang="en-CA" sz="3200" b="1" dirty="0"/>
              <a:t>How will it maximize the performance and energy efficiency;</a:t>
            </a:r>
          </a:p>
          <a:p>
            <a:pPr marL="457200" indent="-457200">
              <a:buFontTx/>
              <a:buChar char="-"/>
            </a:pPr>
            <a:r>
              <a:rPr lang="en-CA" sz="3200" b="1" dirty="0"/>
              <a:t>How will it improve tenant experience and productivity;</a:t>
            </a:r>
          </a:p>
          <a:p>
            <a:pPr marL="457200" indent="-457200">
              <a:buFontTx/>
              <a:buChar char="-"/>
            </a:pPr>
            <a:r>
              <a:rPr lang="en-CA" sz="3200" b="1" dirty="0"/>
              <a:t>How can it provide building operators, service providers and first responders with the most appropriate real time data for their tasks.</a:t>
            </a:r>
          </a:p>
          <a:p>
            <a:pPr marL="457200" indent="-457200">
              <a:buFontTx/>
              <a:buChar char="-"/>
            </a:pPr>
            <a:r>
              <a:rPr lang="en-CA" sz="3200" b="1" dirty="0"/>
              <a:t>Questions and Discussion.</a:t>
            </a:r>
            <a:endParaRPr lang="en-US" sz="3200" b="1" dirty="0"/>
          </a:p>
        </p:txBody>
      </p:sp>
    </p:spTree>
    <p:extLst>
      <p:ext uri="{BB962C8B-B14F-4D97-AF65-F5344CB8AC3E}">
        <p14:creationId xmlns:p14="http://schemas.microsoft.com/office/powerpoint/2010/main" val="135191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B80EC-B707-EC48-A384-36BDBA8C4AC4}"/>
              </a:ext>
            </a:extLst>
          </p:cNvPr>
          <p:cNvSpPr>
            <a:spLocks noGrp="1"/>
          </p:cNvSpPr>
          <p:nvPr>
            <p:ph type="title"/>
          </p:nvPr>
        </p:nvSpPr>
        <p:spPr>
          <a:xfrm>
            <a:off x="838199" y="365125"/>
            <a:ext cx="8142171" cy="447675"/>
          </a:xfrm>
        </p:spPr>
        <p:txBody>
          <a:bodyPr/>
          <a:lstStyle/>
          <a:p>
            <a:r>
              <a:rPr lang="en-US" sz="3200" dirty="0"/>
              <a:t>What is a Digital Twin of a Building?</a:t>
            </a:r>
            <a:endParaRPr lang="en-US" dirty="0"/>
          </a:p>
        </p:txBody>
      </p:sp>
      <p:sp>
        <p:nvSpPr>
          <p:cNvPr id="3" name="Footer Placeholder 2">
            <a:extLst>
              <a:ext uri="{FF2B5EF4-FFF2-40B4-BE49-F238E27FC236}">
                <a16:creationId xmlns:a16="http://schemas.microsoft.com/office/drawing/2014/main" id="{C4749373-B70B-1B44-9B4F-640EE496ACAC}"/>
              </a:ext>
            </a:extLst>
          </p:cNvPr>
          <p:cNvSpPr>
            <a:spLocks noGrp="1"/>
          </p:cNvSpPr>
          <p:nvPr>
            <p:ph type="ftr" sz="quarter" idx="10"/>
          </p:nvPr>
        </p:nvSpPr>
        <p:spPr/>
        <p:txBody>
          <a:bodyPr/>
          <a:lstStyle/>
          <a:p>
            <a:r>
              <a:rPr lang="en-US" dirty="0"/>
              <a:t>© 2019, ThoughtWire Digital Twin eBook</a:t>
            </a:r>
          </a:p>
        </p:txBody>
      </p:sp>
      <p:sp>
        <p:nvSpPr>
          <p:cNvPr id="4" name="Slide Number Placeholder 3">
            <a:extLst>
              <a:ext uri="{FF2B5EF4-FFF2-40B4-BE49-F238E27FC236}">
                <a16:creationId xmlns:a16="http://schemas.microsoft.com/office/drawing/2014/main" id="{3D03CBF6-69A7-1841-A867-E4CF9A3B22E9}"/>
              </a:ext>
            </a:extLst>
          </p:cNvPr>
          <p:cNvSpPr>
            <a:spLocks noGrp="1"/>
          </p:cNvSpPr>
          <p:nvPr>
            <p:ph type="sldNum" sz="quarter" idx="11"/>
          </p:nvPr>
        </p:nvSpPr>
        <p:spPr/>
        <p:txBody>
          <a:bodyPr/>
          <a:lstStyle/>
          <a:p>
            <a:fld id="{4658F449-AC56-C64A-8488-86A10DE691DA}" type="slidenum">
              <a:rPr lang="en-US" smtClean="0"/>
              <a:pPr/>
              <a:t>8</a:t>
            </a:fld>
            <a:endParaRPr lang="en-US"/>
          </a:p>
        </p:txBody>
      </p:sp>
      <p:sp>
        <p:nvSpPr>
          <p:cNvPr id="12" name="Rectangle 11">
            <a:extLst>
              <a:ext uri="{FF2B5EF4-FFF2-40B4-BE49-F238E27FC236}">
                <a16:creationId xmlns:a16="http://schemas.microsoft.com/office/drawing/2014/main" id="{5371BB53-649C-4D7A-9CE3-C1239FAD3695}"/>
              </a:ext>
            </a:extLst>
          </p:cNvPr>
          <p:cNvSpPr/>
          <p:nvPr/>
        </p:nvSpPr>
        <p:spPr>
          <a:xfrm>
            <a:off x="506930" y="1232853"/>
            <a:ext cx="11457272" cy="3539430"/>
          </a:xfrm>
          <a:prstGeom prst="rect">
            <a:avLst/>
          </a:prstGeom>
        </p:spPr>
        <p:txBody>
          <a:bodyPr wrap="square">
            <a:spAutoFit/>
          </a:bodyPr>
          <a:lstStyle/>
          <a:p>
            <a:r>
              <a:rPr lang="en-CA" sz="3200" b="1" dirty="0"/>
              <a:t>DIGITAL TWINS act as a bridge between physical and digital worlds by using sensors to collect real-time data about a physical item. This data is then used to create a digital duplicate of  the item, allowing it to be understood, analyzed, manipulated, or  optimized. Other terms used to describe digital twin technology over the years have included virtual prototyping, hybrid twin technology, virtual twin, and digital asset management. </a:t>
            </a:r>
            <a:endParaRPr lang="en-US" sz="3200" dirty="0"/>
          </a:p>
        </p:txBody>
      </p:sp>
    </p:spTree>
    <p:extLst>
      <p:ext uri="{BB962C8B-B14F-4D97-AF65-F5344CB8AC3E}">
        <p14:creationId xmlns:p14="http://schemas.microsoft.com/office/powerpoint/2010/main" val="5108613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18498-D9E0-F04A-B07A-5975F8366429}"/>
              </a:ext>
            </a:extLst>
          </p:cNvPr>
          <p:cNvSpPr>
            <a:spLocks noGrp="1"/>
          </p:cNvSpPr>
          <p:nvPr>
            <p:ph type="title"/>
          </p:nvPr>
        </p:nvSpPr>
        <p:spPr>
          <a:xfrm>
            <a:off x="838200" y="365125"/>
            <a:ext cx="6873240" cy="447675"/>
          </a:xfrm>
        </p:spPr>
        <p:txBody>
          <a:bodyPr/>
          <a:lstStyle/>
          <a:p>
            <a:r>
              <a:rPr lang="en-US" dirty="0"/>
              <a:t>What is the Digital Twin Definition</a:t>
            </a:r>
          </a:p>
        </p:txBody>
      </p:sp>
      <p:sp>
        <p:nvSpPr>
          <p:cNvPr id="4" name="Slide Number Placeholder 3">
            <a:extLst>
              <a:ext uri="{FF2B5EF4-FFF2-40B4-BE49-F238E27FC236}">
                <a16:creationId xmlns:a16="http://schemas.microsoft.com/office/drawing/2014/main" id="{D9FA6140-C107-904F-AF77-95B3919F86D3}"/>
              </a:ext>
            </a:extLst>
          </p:cNvPr>
          <p:cNvSpPr>
            <a:spLocks noGrp="1"/>
          </p:cNvSpPr>
          <p:nvPr>
            <p:ph type="sldNum" sz="quarter" idx="11"/>
          </p:nvPr>
        </p:nvSpPr>
        <p:spPr>
          <a:xfrm>
            <a:off x="833388" y="6356351"/>
            <a:ext cx="620027" cy="352458"/>
          </a:xfrm>
        </p:spPr>
        <p:txBody>
          <a:bodyPr/>
          <a:lstStyle/>
          <a:p>
            <a:fld id="{4658F449-AC56-C64A-8488-86A10DE691DA}" type="slidenum">
              <a:rPr lang="en-US" smtClean="0"/>
              <a:pPr/>
              <a:t>9</a:t>
            </a:fld>
            <a:endParaRPr lang="en-US"/>
          </a:p>
        </p:txBody>
      </p:sp>
      <p:pic>
        <p:nvPicPr>
          <p:cNvPr id="5" name="Picture 4">
            <a:extLst>
              <a:ext uri="{FF2B5EF4-FFF2-40B4-BE49-F238E27FC236}">
                <a16:creationId xmlns:a16="http://schemas.microsoft.com/office/drawing/2014/main" id="{37E88EEF-39C8-415F-BAE6-A49DB9BBDDCF}"/>
              </a:ext>
            </a:extLst>
          </p:cNvPr>
          <p:cNvPicPr>
            <a:picLocks noChangeAspect="1"/>
          </p:cNvPicPr>
          <p:nvPr/>
        </p:nvPicPr>
        <p:blipFill>
          <a:blip r:embed="rId2"/>
          <a:srcRect/>
          <a:stretch/>
        </p:blipFill>
        <p:spPr>
          <a:xfrm>
            <a:off x="125128" y="937742"/>
            <a:ext cx="11444438" cy="5917851"/>
          </a:xfrm>
          <a:prstGeom prst="rect">
            <a:avLst/>
          </a:prstGeom>
        </p:spPr>
      </p:pic>
    </p:spTree>
    <p:extLst>
      <p:ext uri="{BB962C8B-B14F-4D97-AF65-F5344CB8AC3E}">
        <p14:creationId xmlns:p14="http://schemas.microsoft.com/office/powerpoint/2010/main" val="426672958"/>
      </p:ext>
    </p:extLst>
  </p:cSld>
  <p:clrMapOvr>
    <a:masterClrMapping/>
  </p:clrMapOvr>
</p:sld>
</file>

<file path=ppt/theme/theme1.xml><?xml version="1.0" encoding="utf-8"?>
<a:theme xmlns:a="http://schemas.openxmlformats.org/drawingml/2006/main" name="CABA Presentation 1">
  <a:themeElements>
    <a:clrScheme name="CABA Presentation">
      <a:dk1>
        <a:srgbClr val="E83E1D"/>
      </a:dk1>
      <a:lt1>
        <a:srgbClr val="FFFFFF"/>
      </a:lt1>
      <a:dk2>
        <a:srgbClr val="464646"/>
      </a:dk2>
      <a:lt2>
        <a:srgbClr val="D7D7D7"/>
      </a:lt2>
      <a:accent1>
        <a:srgbClr val="009DF7"/>
      </a:accent1>
      <a:accent2>
        <a:srgbClr val="7A7A7A"/>
      </a:accent2>
      <a:accent3>
        <a:srgbClr val="F49200"/>
      </a:accent3>
      <a:accent4>
        <a:srgbClr val="2BAC3A"/>
      </a:accent4>
      <a:accent5>
        <a:srgbClr val="FFED00"/>
      </a:accent5>
      <a:accent6>
        <a:srgbClr val="912583"/>
      </a:accent6>
      <a:hlink>
        <a:srgbClr val="009DF7"/>
      </a:hlink>
      <a:folHlink>
        <a:srgbClr val="7A7A7A"/>
      </a:folHlink>
    </a:clrScheme>
    <a:fontScheme name="Scenariio">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RI_CABA_MIB_Final Webinar_4 March 2019" id="{B4126D61-60C9-2E45-8529-DF879D45E2A7}" vid="{7846E63C-A9F5-DD43-B6AE-1B939B30561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6F17BD5B1621946AA0F7F879BA29A3D" ma:contentTypeVersion="10" ma:contentTypeDescription="Create a new document." ma:contentTypeScope="" ma:versionID="801b2b722377d2e39a2c06199cdd8039">
  <xsd:schema xmlns:xsd="http://www.w3.org/2001/XMLSchema" xmlns:xs="http://www.w3.org/2001/XMLSchema" xmlns:p="http://schemas.microsoft.com/office/2006/metadata/properties" xmlns:ns2="4272a235-a3ab-41a2-bd99-642fabe371f3" xmlns:ns3="f96c954a-66fd-46ee-b1b9-efad2c9ad975" targetNamespace="http://schemas.microsoft.com/office/2006/metadata/properties" ma:root="true" ma:fieldsID="7b00f70f46d7c5a57f646061a6bc3e70" ns2:_="" ns3:_="">
    <xsd:import namespace="4272a235-a3ab-41a2-bd99-642fabe371f3"/>
    <xsd:import namespace="f96c954a-66fd-46ee-b1b9-efad2c9ad97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3:SharedWithUsers" minOccurs="0"/>
                <xsd:element ref="ns3:SharedWithDetails" minOccurs="0"/>
                <xsd:element ref="ns2:Cats" minOccurs="0"/>
                <xsd:element ref="ns2:MediaServiceEventHashCode" minOccurs="0"/>
                <xsd:element ref="ns2: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272a235-a3ab-41a2-bd99-642fabe371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Cats" ma:index="15" nillable="true" ma:displayName="Cats" ma:format="Image" ma:internalName="Cats">
      <xsd:complexType>
        <xsd:complexContent>
          <xsd:extension base="dms:URL">
            <xsd:sequence>
              <xsd:element name="Url" type="dms:ValidUrl" minOccurs="0" nillable="true"/>
              <xsd:element name="Description" type="xsd:string" nillable="true"/>
            </xsd:sequence>
          </xsd:extension>
        </xsd:complexContent>
      </xsd:complex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96c954a-66fd-46ee-b1b9-efad2c9ad975"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Cats xmlns="4272a235-a3ab-41a2-bd99-642fabe371f3">
      <Url xsi:nil="true"/>
      <Description xsi:nil="true"/>
    </Cat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F45DF8D-BCE1-49AB-8228-C34D76B3951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272a235-a3ab-41a2-bd99-642fabe371f3"/>
    <ds:schemaRef ds:uri="f96c954a-66fd-46ee-b1b9-efad2c9ad97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A9DB120-68E3-4B5A-A40C-3E96E11E037D}">
  <ds:schemaRefs>
    <ds:schemaRef ds:uri="http://purl.org/dc/terms/"/>
    <ds:schemaRef ds:uri="http://schemas.microsoft.com/office/2006/metadata/properties"/>
    <ds:schemaRef ds:uri="http://schemas.microsoft.com/office/2006/documentManagement/types"/>
    <ds:schemaRef ds:uri="http://purl.org/dc/dcmitype/"/>
    <ds:schemaRef ds:uri="http://purl.org/dc/elements/1.1/"/>
    <ds:schemaRef ds:uri="http://www.w3.org/XML/1998/namespace"/>
    <ds:schemaRef ds:uri="http://schemas.microsoft.com/office/infopath/2007/PartnerControls"/>
    <ds:schemaRef ds:uri="http://schemas.openxmlformats.org/package/2006/metadata/core-properties"/>
    <ds:schemaRef ds:uri="f96c954a-66fd-46ee-b1b9-efad2c9ad975"/>
    <ds:schemaRef ds:uri="4272a235-a3ab-41a2-bd99-642fabe371f3"/>
  </ds:schemaRefs>
</ds:datastoreItem>
</file>

<file path=customXml/itemProps3.xml><?xml version="1.0" encoding="utf-8"?>
<ds:datastoreItem xmlns:ds="http://schemas.openxmlformats.org/officeDocument/2006/customXml" ds:itemID="{3C6657C7-F4A3-4CFA-A443-AF48D3F4F57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65</TotalTime>
  <Words>1924</Words>
  <Application>Microsoft Office PowerPoint</Application>
  <PresentationFormat>Widescreen</PresentationFormat>
  <Paragraphs>152</Paragraphs>
  <Slides>30</Slides>
  <Notes>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Calibri</vt:lpstr>
      <vt:lpstr>Montserrat</vt:lpstr>
      <vt:lpstr>Montserrat Light</vt:lpstr>
      <vt:lpstr>CABA Presentation 1</vt:lpstr>
      <vt:lpstr>Digital Twins Bring Smart Building Benefits</vt:lpstr>
      <vt:lpstr>About CABA </vt:lpstr>
      <vt:lpstr>CABA Board of Directors</vt:lpstr>
      <vt:lpstr>Overview </vt:lpstr>
      <vt:lpstr>Overview </vt:lpstr>
      <vt:lpstr>Overview  - Agenda </vt:lpstr>
      <vt:lpstr>Overview  - Agenda </vt:lpstr>
      <vt:lpstr>What is a Digital Twin of a Building?</vt:lpstr>
      <vt:lpstr>What is the Digital Twin Definition</vt:lpstr>
      <vt:lpstr>What is the Digital Twin Challenge</vt:lpstr>
      <vt:lpstr>Who are using Digital Twins</vt:lpstr>
      <vt:lpstr>What is a Digital Twin of a Building?</vt:lpstr>
      <vt:lpstr>What is a Digital Twin of a Building?</vt:lpstr>
      <vt:lpstr>What is a Digital Twin of a Building?</vt:lpstr>
      <vt:lpstr>How Are Digital Twins Being Used? </vt:lpstr>
      <vt:lpstr>Where do we get the data needed for the digital twin</vt:lpstr>
      <vt:lpstr>What do we do with the data in the digital twin</vt:lpstr>
      <vt:lpstr>Who are the recipients and what benefits do they receive?</vt:lpstr>
      <vt:lpstr>ThoughtWire Hospital  Application</vt:lpstr>
      <vt:lpstr>ThoughtWire Hospital  Application</vt:lpstr>
      <vt:lpstr>ThoughtWire UBER Office  Application</vt:lpstr>
      <vt:lpstr>ThoughtWire UBER Office  Application</vt:lpstr>
      <vt:lpstr>ThoughtWire UBER Office  Application</vt:lpstr>
      <vt:lpstr>IES Digital Twins</vt:lpstr>
      <vt:lpstr>IES Digital Twins</vt:lpstr>
      <vt:lpstr>IES Digital Twins in B1M video.</vt:lpstr>
      <vt:lpstr>PowerPoint Presentation</vt:lpstr>
      <vt:lpstr>Gartner Summary of Digital Twin Market Explained </vt:lpstr>
      <vt:lpstr>Questions and Discussion</vt:lpstr>
      <vt:lpstr>CONTACT CABA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 Twins Bring Smart Building Benefits</dc:title>
  <dc:creator>David Katz</dc:creator>
  <cp:lastModifiedBy>Conrad McCallum</cp:lastModifiedBy>
  <cp:revision>9</cp:revision>
  <dcterms:created xsi:type="dcterms:W3CDTF">2019-12-02T21:40:00Z</dcterms:created>
  <dcterms:modified xsi:type="dcterms:W3CDTF">2019-12-17T17:05:41Z</dcterms:modified>
</cp:coreProperties>
</file>