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3" r:id="rId4"/>
  </p:sldMasterIdLst>
  <p:notesMasterIdLst>
    <p:notesMasterId r:id="rId35"/>
  </p:notesMasterIdLst>
  <p:sldIdLst>
    <p:sldId id="531" r:id="rId5"/>
    <p:sldId id="265" r:id="rId6"/>
    <p:sldId id="529" r:id="rId7"/>
    <p:sldId id="337" r:id="rId8"/>
    <p:sldId id="313" r:id="rId9"/>
    <p:sldId id="521" r:id="rId10"/>
    <p:sldId id="522" r:id="rId11"/>
    <p:sldId id="523" r:id="rId12"/>
    <p:sldId id="524" r:id="rId13"/>
    <p:sldId id="305" r:id="rId14"/>
    <p:sldId id="532" r:id="rId15"/>
    <p:sldId id="526" r:id="rId16"/>
    <p:sldId id="342" r:id="rId17"/>
    <p:sldId id="338" r:id="rId18"/>
    <p:sldId id="525" r:id="rId19"/>
    <p:sldId id="277" r:id="rId20"/>
    <p:sldId id="280" r:id="rId21"/>
    <p:sldId id="527" r:id="rId22"/>
    <p:sldId id="353" r:id="rId23"/>
    <p:sldId id="299" r:id="rId24"/>
    <p:sldId id="294" r:id="rId25"/>
    <p:sldId id="530" r:id="rId26"/>
    <p:sldId id="308" r:id="rId27"/>
    <p:sldId id="309" r:id="rId28"/>
    <p:sldId id="518" r:id="rId29"/>
    <p:sldId id="291" r:id="rId30"/>
    <p:sldId id="528" r:id="rId31"/>
    <p:sldId id="519" r:id="rId32"/>
    <p:sldId id="815" r:id="rId33"/>
    <p:sldId id="28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3E1D"/>
    <a:srgbClr val="009DF8"/>
    <a:srgbClr val="80C41B"/>
    <a:srgbClr val="82027E"/>
    <a:srgbClr val="FF8000"/>
    <a:srgbClr val="0A51A2"/>
    <a:srgbClr val="8E230D"/>
    <a:srgbClr val="005E94"/>
    <a:srgbClr val="4D7610"/>
    <a:srgbClr val="4E00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67995C-2448-495A-8692-75C4293A5692}" v="1" dt="2019-12-03T14:55:57.946"/>
    <p1510:client id="{750501E8-A71A-4B11-A6D8-03CBDB9F0C8A}" v="8" dt="2019-12-02T18:18:17.0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93"/>
    <p:restoredTop sz="95365"/>
  </p:normalViewPr>
  <p:slideViewPr>
    <p:cSldViewPr snapToGrid="0">
      <p:cViewPr varScale="1">
        <p:scale>
          <a:sx n="109" d="100"/>
          <a:sy n="109" d="100"/>
        </p:scale>
        <p:origin x="48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rtl="0">
              <a:defRPr sz="1400" b="0" i="0" u="none" strike="noStrike" kern="1200" spc="0" baseline="0">
                <a:solidFill>
                  <a:schemeClr val="tx1">
                    <a:lumMod val="65000"/>
                    <a:lumOff val="35000"/>
                  </a:schemeClr>
                </a:solidFill>
                <a:latin typeface="Montserrat" pitchFamily="2" charset="77"/>
                <a:ea typeface="+mn-ea"/>
                <a:cs typeface="+mn-cs"/>
              </a:defRPr>
            </a:pPr>
            <a:r>
              <a:rPr lang="en-US" sz="1400"/>
              <a:t>Key Pain Points and Challenges</a:t>
            </a:r>
          </a:p>
        </c:rich>
      </c:tx>
      <c:overlay val="0"/>
      <c:spPr>
        <a:noFill/>
        <a:ln>
          <a:noFill/>
        </a:ln>
        <a:effectLst/>
      </c:spPr>
      <c:txPr>
        <a:bodyPr rot="0" spcFirstLastPara="1" vertOverflow="ellipsis" vert="horz" wrap="square" anchor="ctr" anchorCtr="1"/>
        <a:lstStyle/>
        <a:p>
          <a:pPr algn="ctr" rtl="0">
            <a:defRPr sz="1400" b="0" i="0" u="none" strike="noStrike" kern="1200" spc="0" baseline="0">
              <a:solidFill>
                <a:schemeClr val="tx1">
                  <a:lumMod val="65000"/>
                  <a:lumOff val="35000"/>
                </a:schemeClr>
              </a:solidFill>
              <a:latin typeface="Montserrat" pitchFamily="2" charset="77"/>
              <a:ea typeface="+mn-ea"/>
              <a:cs typeface="+mn-cs"/>
            </a:defRPr>
          </a:pPr>
          <a:endParaRPr lang="en-US"/>
        </a:p>
      </c:txPr>
    </c:title>
    <c:autoTitleDeleted val="0"/>
    <c:plotArea>
      <c:layout>
        <c:manualLayout>
          <c:layoutTarget val="inner"/>
          <c:xMode val="edge"/>
          <c:yMode val="edge"/>
          <c:x val="0.22594178109082091"/>
          <c:y val="9.5167181326832592E-2"/>
          <c:w val="0.51223444721784095"/>
          <c:h val="0.83548268141922477"/>
        </c:manualLayout>
      </c:layout>
      <c:barChart>
        <c:barDir val="bar"/>
        <c:grouping val="clustered"/>
        <c:varyColors val="0"/>
        <c:ser>
          <c:idx val="0"/>
          <c:order val="0"/>
          <c:tx>
            <c:strRef>
              <c:f>Sheet1!$B$1</c:f>
              <c:strCache>
                <c:ptCount val="1"/>
                <c:pt idx="0">
                  <c:v>1 - Least Pain, Least Challenging</c:v>
                </c:pt>
              </c:strCache>
            </c:strRef>
          </c:tx>
          <c:spPr>
            <a:solidFill>
              <a:schemeClr val="accent1"/>
            </a:solidFill>
            <a:ln>
              <a:noFill/>
            </a:ln>
            <a:effectLst/>
          </c:spPr>
          <c:invertIfNegative val="0"/>
          <c:cat>
            <c:strRef>
              <c:f>Sheet1!$A$2:$A$12</c:f>
              <c:strCache>
                <c:ptCount val="11"/>
                <c:pt idx="0">
                  <c:v>Ease of use</c:v>
                </c:pt>
                <c:pt idx="1">
                  <c:v>Lack of intelligence</c:v>
                </c:pt>
                <c:pt idx="2">
                  <c:v>Product design</c:v>
                </c:pt>
                <c:pt idx="3">
                  <c:v>Interface/app control</c:v>
                </c:pt>
                <c:pt idx="4">
                  <c:v>Customer support and service</c:v>
                </c:pt>
                <c:pt idx="5">
                  <c:v>Reliability</c:v>
                </c:pt>
                <c:pt idx="6">
                  <c:v>Lack of interoperability</c:v>
                </c:pt>
                <c:pt idx="7">
                  <c:v>Difficult to install</c:v>
                </c:pt>
                <c:pt idx="8">
                  <c:v>Privacy/safety concerns</c:v>
                </c:pt>
                <c:pt idx="9">
                  <c:v>Cost of recurring service</c:v>
                </c:pt>
                <c:pt idx="10">
                  <c:v>Cost of device</c:v>
                </c:pt>
              </c:strCache>
            </c:strRef>
          </c:cat>
          <c:val>
            <c:numRef>
              <c:f>Sheet1!$B$2:$B$12</c:f>
              <c:numCache>
                <c:formatCode>0.00%</c:formatCode>
                <c:ptCount val="11"/>
                <c:pt idx="0">
                  <c:v>0.2316</c:v>
                </c:pt>
                <c:pt idx="1">
                  <c:v>0.16719999999999999</c:v>
                </c:pt>
                <c:pt idx="2">
                  <c:v>0.24349999999999999</c:v>
                </c:pt>
                <c:pt idx="3">
                  <c:v>0.15090000000000001</c:v>
                </c:pt>
                <c:pt idx="4">
                  <c:v>0.16309999999999999</c:v>
                </c:pt>
                <c:pt idx="5">
                  <c:v>0.17519999999999999</c:v>
                </c:pt>
                <c:pt idx="6">
                  <c:v>0.16700000000000001</c:v>
                </c:pt>
                <c:pt idx="7">
                  <c:v>0.1615</c:v>
                </c:pt>
                <c:pt idx="8">
                  <c:v>0.1242</c:v>
                </c:pt>
                <c:pt idx="9">
                  <c:v>9.8299999999999998E-2</c:v>
                </c:pt>
                <c:pt idx="10">
                  <c:v>7.4999999999999997E-2</c:v>
                </c:pt>
              </c:numCache>
            </c:numRef>
          </c:val>
          <c:extLst>
            <c:ext xmlns:c16="http://schemas.microsoft.com/office/drawing/2014/chart" uri="{C3380CC4-5D6E-409C-BE32-E72D297353CC}">
              <c16:uniqueId val="{00000000-170C-954B-8BD5-AAAC2E2125B0}"/>
            </c:ext>
          </c:extLst>
        </c:ser>
        <c:ser>
          <c:idx val="1"/>
          <c:order val="1"/>
          <c:tx>
            <c:strRef>
              <c:f>Sheet1!$C$1</c:f>
              <c:strCache>
                <c:ptCount val="1"/>
                <c:pt idx="0">
                  <c:v>2 - Less Painful / Challenging</c:v>
                </c:pt>
              </c:strCache>
            </c:strRef>
          </c:tx>
          <c:spPr>
            <a:solidFill>
              <a:schemeClr val="accent2"/>
            </a:solidFill>
            <a:ln>
              <a:noFill/>
            </a:ln>
            <a:effectLst/>
          </c:spPr>
          <c:invertIfNegative val="0"/>
          <c:cat>
            <c:strRef>
              <c:f>Sheet1!$A$2:$A$12</c:f>
              <c:strCache>
                <c:ptCount val="11"/>
                <c:pt idx="0">
                  <c:v>Ease of use</c:v>
                </c:pt>
                <c:pt idx="1">
                  <c:v>Lack of intelligence</c:v>
                </c:pt>
                <c:pt idx="2">
                  <c:v>Product design</c:v>
                </c:pt>
                <c:pt idx="3">
                  <c:v>Interface/app control</c:v>
                </c:pt>
                <c:pt idx="4">
                  <c:v>Customer support and service</c:v>
                </c:pt>
                <c:pt idx="5">
                  <c:v>Reliability</c:v>
                </c:pt>
                <c:pt idx="6">
                  <c:v>Lack of interoperability</c:v>
                </c:pt>
                <c:pt idx="7">
                  <c:v>Difficult to install</c:v>
                </c:pt>
                <c:pt idx="8">
                  <c:v>Privacy/safety concerns</c:v>
                </c:pt>
                <c:pt idx="9">
                  <c:v>Cost of recurring service</c:v>
                </c:pt>
                <c:pt idx="10">
                  <c:v>Cost of device</c:v>
                </c:pt>
              </c:strCache>
            </c:strRef>
          </c:cat>
          <c:val>
            <c:numRef>
              <c:f>Sheet1!$C$2:$C$12</c:f>
              <c:numCache>
                <c:formatCode>0.00%</c:formatCode>
                <c:ptCount val="11"/>
                <c:pt idx="0">
                  <c:v>0.20430000000000001</c:v>
                </c:pt>
                <c:pt idx="1">
                  <c:v>0.1739</c:v>
                </c:pt>
                <c:pt idx="2">
                  <c:v>0.18229999999999999</c:v>
                </c:pt>
                <c:pt idx="3">
                  <c:v>0.17219999999999999</c:v>
                </c:pt>
                <c:pt idx="4">
                  <c:v>0.16489999999999999</c:v>
                </c:pt>
                <c:pt idx="5">
                  <c:v>0.19159999999999999</c:v>
                </c:pt>
                <c:pt idx="6">
                  <c:v>0.13450000000000001</c:v>
                </c:pt>
                <c:pt idx="7">
                  <c:v>0.15260000000000001</c:v>
                </c:pt>
                <c:pt idx="8">
                  <c:v>0.1338</c:v>
                </c:pt>
                <c:pt idx="9">
                  <c:v>0.1069</c:v>
                </c:pt>
                <c:pt idx="10">
                  <c:v>0.115</c:v>
                </c:pt>
              </c:numCache>
            </c:numRef>
          </c:val>
          <c:extLst>
            <c:ext xmlns:c16="http://schemas.microsoft.com/office/drawing/2014/chart" uri="{C3380CC4-5D6E-409C-BE32-E72D297353CC}">
              <c16:uniqueId val="{00000001-170C-954B-8BD5-AAAC2E2125B0}"/>
            </c:ext>
          </c:extLst>
        </c:ser>
        <c:ser>
          <c:idx val="2"/>
          <c:order val="2"/>
          <c:tx>
            <c:strRef>
              <c:f>Sheet1!$D$1</c:f>
              <c:strCache>
                <c:ptCount val="1"/>
                <c:pt idx="0">
                  <c:v>3 - Neutral / Negligible Pain</c:v>
                </c:pt>
              </c:strCache>
            </c:strRef>
          </c:tx>
          <c:spPr>
            <a:solidFill>
              <a:schemeClr val="accent3"/>
            </a:solidFill>
            <a:ln>
              <a:noFill/>
            </a:ln>
            <a:effectLst/>
          </c:spPr>
          <c:invertIfNegative val="0"/>
          <c:cat>
            <c:strRef>
              <c:f>Sheet1!$A$2:$A$12</c:f>
              <c:strCache>
                <c:ptCount val="11"/>
                <c:pt idx="0">
                  <c:v>Ease of use</c:v>
                </c:pt>
                <c:pt idx="1">
                  <c:v>Lack of intelligence</c:v>
                </c:pt>
                <c:pt idx="2">
                  <c:v>Product design</c:v>
                </c:pt>
                <c:pt idx="3">
                  <c:v>Interface/app control</c:v>
                </c:pt>
                <c:pt idx="4">
                  <c:v>Customer support and service</c:v>
                </c:pt>
                <c:pt idx="5">
                  <c:v>Reliability</c:v>
                </c:pt>
                <c:pt idx="6">
                  <c:v>Lack of interoperability</c:v>
                </c:pt>
                <c:pt idx="7">
                  <c:v>Difficult to install</c:v>
                </c:pt>
                <c:pt idx="8">
                  <c:v>Privacy/safety concerns</c:v>
                </c:pt>
                <c:pt idx="9">
                  <c:v>Cost of recurring service</c:v>
                </c:pt>
                <c:pt idx="10">
                  <c:v>Cost of device</c:v>
                </c:pt>
              </c:strCache>
            </c:strRef>
          </c:cat>
          <c:val>
            <c:numRef>
              <c:f>Sheet1!$D$2:$D$12</c:f>
              <c:numCache>
                <c:formatCode>0.00%</c:formatCode>
                <c:ptCount val="11"/>
                <c:pt idx="0">
                  <c:v>0.31640000000000001</c:v>
                </c:pt>
                <c:pt idx="1">
                  <c:v>0.41049999999999998</c:v>
                </c:pt>
                <c:pt idx="2">
                  <c:v>0.371</c:v>
                </c:pt>
                <c:pt idx="3">
                  <c:v>0.40839999999999999</c:v>
                </c:pt>
                <c:pt idx="4">
                  <c:v>0.41360000000000002</c:v>
                </c:pt>
                <c:pt idx="5">
                  <c:v>0.35270000000000001</c:v>
                </c:pt>
                <c:pt idx="6">
                  <c:v>0.39079999999999998</c:v>
                </c:pt>
                <c:pt idx="7">
                  <c:v>0.29449999999999998</c:v>
                </c:pt>
                <c:pt idx="8">
                  <c:v>0.31530000000000002</c:v>
                </c:pt>
                <c:pt idx="9">
                  <c:v>0.31659999999999999</c:v>
                </c:pt>
                <c:pt idx="10">
                  <c:v>0.27110000000000001</c:v>
                </c:pt>
              </c:numCache>
            </c:numRef>
          </c:val>
          <c:extLst>
            <c:ext xmlns:c16="http://schemas.microsoft.com/office/drawing/2014/chart" uri="{C3380CC4-5D6E-409C-BE32-E72D297353CC}">
              <c16:uniqueId val="{00000002-170C-954B-8BD5-AAAC2E2125B0}"/>
            </c:ext>
          </c:extLst>
        </c:ser>
        <c:ser>
          <c:idx val="3"/>
          <c:order val="3"/>
          <c:tx>
            <c:strRef>
              <c:f>Sheet1!$E$1</c:f>
              <c:strCache>
                <c:ptCount val="1"/>
                <c:pt idx="0">
                  <c:v>4 - Somewhat Painful / Challenging</c:v>
                </c:pt>
              </c:strCache>
            </c:strRef>
          </c:tx>
          <c:spPr>
            <a:solidFill>
              <a:schemeClr val="accent4"/>
            </a:solidFill>
            <a:ln>
              <a:noFill/>
            </a:ln>
            <a:effectLst/>
          </c:spPr>
          <c:invertIfNegative val="0"/>
          <c:cat>
            <c:strRef>
              <c:f>Sheet1!$A$2:$A$12</c:f>
              <c:strCache>
                <c:ptCount val="11"/>
                <c:pt idx="0">
                  <c:v>Ease of use</c:v>
                </c:pt>
                <c:pt idx="1">
                  <c:v>Lack of intelligence</c:v>
                </c:pt>
                <c:pt idx="2">
                  <c:v>Product design</c:v>
                </c:pt>
                <c:pt idx="3">
                  <c:v>Interface/app control</c:v>
                </c:pt>
                <c:pt idx="4">
                  <c:v>Customer support and service</c:v>
                </c:pt>
                <c:pt idx="5">
                  <c:v>Reliability</c:v>
                </c:pt>
                <c:pt idx="6">
                  <c:v>Lack of interoperability</c:v>
                </c:pt>
                <c:pt idx="7">
                  <c:v>Difficult to install</c:v>
                </c:pt>
                <c:pt idx="8">
                  <c:v>Privacy/safety concerns</c:v>
                </c:pt>
                <c:pt idx="9">
                  <c:v>Cost of recurring service</c:v>
                </c:pt>
                <c:pt idx="10">
                  <c:v>Cost of device</c:v>
                </c:pt>
              </c:strCache>
            </c:strRef>
          </c:cat>
          <c:val>
            <c:numRef>
              <c:f>Sheet1!$E$2:$E$12</c:f>
              <c:numCache>
                <c:formatCode>0.00%</c:formatCode>
                <c:ptCount val="11"/>
                <c:pt idx="0">
                  <c:v>0.17249999999999999</c:v>
                </c:pt>
                <c:pt idx="1">
                  <c:v>0.1711</c:v>
                </c:pt>
                <c:pt idx="2">
                  <c:v>0.1258</c:v>
                </c:pt>
                <c:pt idx="3">
                  <c:v>0.18260000000000001</c:v>
                </c:pt>
                <c:pt idx="4">
                  <c:v>0.158</c:v>
                </c:pt>
                <c:pt idx="5">
                  <c:v>0.1673</c:v>
                </c:pt>
                <c:pt idx="6">
                  <c:v>0.19400000000000001</c:v>
                </c:pt>
                <c:pt idx="7">
                  <c:v>0.23499999999999999</c:v>
                </c:pt>
                <c:pt idx="8">
                  <c:v>0.2361</c:v>
                </c:pt>
                <c:pt idx="9">
                  <c:v>0.26740000000000003</c:v>
                </c:pt>
                <c:pt idx="10">
                  <c:v>0.28689999999999999</c:v>
                </c:pt>
              </c:numCache>
            </c:numRef>
          </c:val>
          <c:extLst>
            <c:ext xmlns:c16="http://schemas.microsoft.com/office/drawing/2014/chart" uri="{C3380CC4-5D6E-409C-BE32-E72D297353CC}">
              <c16:uniqueId val="{00000003-170C-954B-8BD5-AAAC2E2125B0}"/>
            </c:ext>
          </c:extLst>
        </c:ser>
        <c:ser>
          <c:idx val="4"/>
          <c:order val="4"/>
          <c:tx>
            <c:strRef>
              <c:f>Sheet1!$F$1</c:f>
              <c:strCache>
                <c:ptCount val="1"/>
                <c:pt idx="0">
                  <c:v>5 - Very Painful / Challenging</c:v>
                </c:pt>
              </c:strCache>
            </c:strRef>
          </c:tx>
          <c:spPr>
            <a:solidFill>
              <a:schemeClr val="accent5"/>
            </a:solidFill>
            <a:ln>
              <a:noFill/>
            </a:ln>
            <a:effectLst/>
          </c:spPr>
          <c:invertIfNegative val="0"/>
          <c:cat>
            <c:strRef>
              <c:f>Sheet1!$A$2:$A$12</c:f>
              <c:strCache>
                <c:ptCount val="11"/>
                <c:pt idx="0">
                  <c:v>Ease of use</c:v>
                </c:pt>
                <c:pt idx="1">
                  <c:v>Lack of intelligence</c:v>
                </c:pt>
                <c:pt idx="2">
                  <c:v>Product design</c:v>
                </c:pt>
                <c:pt idx="3">
                  <c:v>Interface/app control</c:v>
                </c:pt>
                <c:pt idx="4">
                  <c:v>Customer support and service</c:v>
                </c:pt>
                <c:pt idx="5">
                  <c:v>Reliability</c:v>
                </c:pt>
                <c:pt idx="6">
                  <c:v>Lack of interoperability</c:v>
                </c:pt>
                <c:pt idx="7">
                  <c:v>Difficult to install</c:v>
                </c:pt>
                <c:pt idx="8">
                  <c:v>Privacy/safety concerns</c:v>
                </c:pt>
                <c:pt idx="9">
                  <c:v>Cost of recurring service</c:v>
                </c:pt>
                <c:pt idx="10">
                  <c:v>Cost of device</c:v>
                </c:pt>
              </c:strCache>
            </c:strRef>
          </c:cat>
          <c:val>
            <c:numRef>
              <c:f>Sheet1!$F$2:$F$12</c:f>
              <c:numCache>
                <c:formatCode>0.00%</c:formatCode>
                <c:ptCount val="11"/>
                <c:pt idx="0">
                  <c:v>7.51E-2</c:v>
                </c:pt>
                <c:pt idx="1">
                  <c:v>7.7199999999999991E-2</c:v>
                </c:pt>
                <c:pt idx="2">
                  <c:v>7.7299999999999994E-2</c:v>
                </c:pt>
                <c:pt idx="3">
                  <c:v>8.5800000000000001E-2</c:v>
                </c:pt>
                <c:pt idx="4">
                  <c:v>0.1004</c:v>
                </c:pt>
                <c:pt idx="5">
                  <c:v>0.11310000000000001</c:v>
                </c:pt>
                <c:pt idx="6">
                  <c:v>0.11360000000000001</c:v>
                </c:pt>
                <c:pt idx="7">
                  <c:v>0.1565</c:v>
                </c:pt>
                <c:pt idx="8">
                  <c:v>0.19059999999999999</c:v>
                </c:pt>
                <c:pt idx="9">
                  <c:v>0.2109</c:v>
                </c:pt>
                <c:pt idx="10">
                  <c:v>0.252</c:v>
                </c:pt>
              </c:numCache>
            </c:numRef>
          </c:val>
          <c:extLst>
            <c:ext xmlns:c16="http://schemas.microsoft.com/office/drawing/2014/chart" uri="{C3380CC4-5D6E-409C-BE32-E72D297353CC}">
              <c16:uniqueId val="{00000004-170C-954B-8BD5-AAAC2E2125B0}"/>
            </c:ext>
          </c:extLst>
        </c:ser>
        <c:dLbls>
          <c:showLegendKey val="0"/>
          <c:showVal val="0"/>
          <c:showCatName val="0"/>
          <c:showSerName val="0"/>
          <c:showPercent val="0"/>
          <c:showBubbleSize val="0"/>
        </c:dLbls>
        <c:gapWidth val="182"/>
        <c:axId val="1275762223"/>
        <c:axId val="1275678047"/>
      </c:barChart>
      <c:catAx>
        <c:axId val="127576222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100" b="0" i="0" u="none" strike="noStrike" kern="1200" baseline="0">
                <a:solidFill>
                  <a:schemeClr val="tx1">
                    <a:lumMod val="65000"/>
                    <a:lumOff val="35000"/>
                  </a:schemeClr>
                </a:solidFill>
                <a:latin typeface="Montserrat" pitchFamily="2" charset="77"/>
                <a:ea typeface="+mn-ea"/>
                <a:cs typeface="+mn-cs"/>
              </a:defRPr>
            </a:pPr>
            <a:endParaRPr lang="en-US"/>
          </a:p>
        </c:txPr>
        <c:crossAx val="1275678047"/>
        <c:crosses val="autoZero"/>
        <c:auto val="1"/>
        <c:lblAlgn val="ctr"/>
        <c:lblOffset val="100"/>
        <c:noMultiLvlLbl val="0"/>
      </c:catAx>
      <c:valAx>
        <c:axId val="1275678047"/>
        <c:scaling>
          <c:orientation val="minMax"/>
          <c:max val="0.5"/>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ontserrat" pitchFamily="2" charset="77"/>
                <a:ea typeface="+mn-ea"/>
                <a:cs typeface="+mn-cs"/>
              </a:defRPr>
            </a:pPr>
            <a:endParaRPr lang="en-US"/>
          </a:p>
        </c:txPr>
        <c:crossAx val="1275762223"/>
        <c:crosses val="autoZero"/>
        <c:crossBetween val="between"/>
      </c:valAx>
      <c:spPr>
        <a:noFill/>
        <a:ln>
          <a:noFill/>
        </a:ln>
        <a:effectLst/>
      </c:spPr>
    </c:plotArea>
    <c:legend>
      <c:legendPos val="r"/>
      <c:layout>
        <c:manualLayout>
          <c:xMode val="edge"/>
          <c:yMode val="edge"/>
          <c:x val="0.74958650534785543"/>
          <c:y val="0.2038391882750481"/>
          <c:w val="0.24037181112304901"/>
          <c:h val="0.63356977914427448"/>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ontserrat" pitchFamily="2" charset="77"/>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050">
          <a:latin typeface="Montserrat" pitchFamily="2" charset="77"/>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B321ED-B2C9-0D48-956F-A92D3C19091A}" type="datetimeFigureOut">
              <a:rPr lang="en-US" smtClean="0"/>
              <a:t>12/3/2019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5A919-F8AD-A64A-BEA2-B66A6D0F2D45}" type="slidenum">
              <a:rPr lang="en-US" smtClean="0"/>
              <a:t>‹#›</a:t>
            </a:fld>
            <a:endParaRPr lang="en-US"/>
          </a:p>
        </p:txBody>
      </p:sp>
    </p:spTree>
    <p:extLst>
      <p:ext uri="{BB962C8B-B14F-4D97-AF65-F5344CB8AC3E}">
        <p14:creationId xmlns:p14="http://schemas.microsoft.com/office/powerpoint/2010/main" val="1533714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CA" dirty="0"/>
              <a:t>-  </a:t>
            </a:r>
            <a:r>
              <a:rPr lang="en-CA" b="1" dirty="0"/>
              <a:t>390</a:t>
            </a:r>
            <a:r>
              <a:rPr lang="en-CA" dirty="0"/>
              <a:t> members </a:t>
            </a:r>
          </a:p>
          <a:p>
            <a:r>
              <a:rPr lang="en-CA" dirty="0"/>
              <a:t>-  </a:t>
            </a:r>
            <a:r>
              <a:rPr lang="en-CA" b="1" dirty="0"/>
              <a:t>27,000</a:t>
            </a:r>
            <a:r>
              <a:rPr lang="en-CA" dirty="0"/>
              <a:t> contacts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b="1" dirty="0"/>
              <a:t>Marketing</a:t>
            </a:r>
            <a:r>
              <a:rPr lang="en-CA" dirty="0"/>
              <a:t>, </a:t>
            </a:r>
            <a:r>
              <a:rPr lang="en-CA" b="1" dirty="0"/>
              <a:t>networking-councils &amp; liaison</a:t>
            </a:r>
            <a:r>
              <a:rPr lang="en-CA" dirty="0"/>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dirty="0"/>
              <a:t>Events (</a:t>
            </a:r>
            <a:r>
              <a:rPr lang="en-CA" b="1" dirty="0"/>
              <a:t>SBS</a:t>
            </a:r>
            <a:r>
              <a:rPr lang="en-CA" dirty="0"/>
              <a:t>)-100 companies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b="1" dirty="0"/>
              <a:t>Library, WP, collaborative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a:t>
            </a:r>
          </a:p>
        </p:txBody>
      </p:sp>
      <p:sp>
        <p:nvSpPr>
          <p:cNvPr id="4" name="Slide Number Placeholder 3"/>
          <p:cNvSpPr>
            <a:spLocks noGrp="1"/>
          </p:cNvSpPr>
          <p:nvPr>
            <p:ph type="sldNum" sz="quarter" idx="10"/>
          </p:nvPr>
        </p:nvSpPr>
        <p:spPr/>
        <p:txBody>
          <a:bodyPr/>
          <a:lstStyle/>
          <a:p>
            <a:fld id="{FD05A919-F8AD-A64A-BEA2-B66A6D0F2D45}" type="slidenum">
              <a:rPr lang="en-US" smtClean="0"/>
              <a:t>3</a:t>
            </a:fld>
            <a:endParaRPr lang="en-US"/>
          </a:p>
        </p:txBody>
      </p:sp>
    </p:spTree>
    <p:extLst>
      <p:ext uri="{BB962C8B-B14F-4D97-AF65-F5344CB8AC3E}">
        <p14:creationId xmlns:p14="http://schemas.microsoft.com/office/powerpoint/2010/main" val="3752404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pPr marL="171450" indent="-171450" algn="l">
              <a:buFontTx/>
              <a:buChar char="-"/>
            </a:pPr>
            <a:r>
              <a:rPr lang="en-CA" sz="1200" dirty="0"/>
              <a:t>Our </a:t>
            </a:r>
            <a:r>
              <a:rPr lang="en-CA" sz="1200" dirty="0" err="1"/>
              <a:t>BoD</a:t>
            </a:r>
            <a:r>
              <a:rPr lang="en-CA" sz="1200" dirty="0"/>
              <a:t> feel this could be the </a:t>
            </a:r>
            <a:r>
              <a:rPr lang="en-CA" sz="1200" b="1" dirty="0"/>
              <a:t>most significant piece </a:t>
            </a:r>
            <a:r>
              <a:rPr lang="en-CA" sz="1200" dirty="0"/>
              <a:t>of research we can create </a:t>
            </a:r>
          </a:p>
          <a:p>
            <a:pPr marL="171450" indent="-171450" algn="l">
              <a:buFontTx/>
              <a:buChar char="-"/>
            </a:pPr>
            <a:r>
              <a:rPr lang="en-CA" sz="1200" b="1" dirty="0"/>
              <a:t>Different types of organizations </a:t>
            </a:r>
          </a:p>
          <a:p>
            <a:pPr marL="171450" indent="-171450" algn="l">
              <a:buFontTx/>
              <a:buChar char="-"/>
            </a:pPr>
            <a:r>
              <a:rPr lang="en-CA" sz="1200" dirty="0"/>
              <a:t>focusing on </a:t>
            </a:r>
            <a:r>
              <a:rPr lang="en-CA" sz="1200" b="1" dirty="0"/>
              <a:t>real ROI </a:t>
            </a:r>
          </a:p>
          <a:p>
            <a:pPr marL="171450" indent="-171450" algn="l">
              <a:buFontTx/>
              <a:buChar char="-"/>
            </a:pPr>
            <a:r>
              <a:rPr lang="en-CA" sz="1200" b="1" dirty="0"/>
              <a:t>True value </a:t>
            </a:r>
            <a:r>
              <a:rPr lang="en-CA" sz="1200" dirty="0"/>
              <a:t>of the building </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2 spots left: share knowledge </a:t>
            </a:r>
            <a:r>
              <a:rPr lang="en-CA" dirty="0"/>
              <a:t>and </a:t>
            </a:r>
            <a:r>
              <a:rPr lang="en-CA" b="1" dirty="0"/>
              <a:t>network</a:t>
            </a:r>
            <a:r>
              <a:rPr lang="en-CA" dirty="0"/>
              <a:t> with key companies and individuals in this space.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t>---------------------------------------------------------------------------------------------------------------</a:t>
            </a:r>
          </a:p>
          <a:p>
            <a:endParaRPr lang="en-CA" b="1" dirty="0"/>
          </a:p>
        </p:txBody>
      </p:sp>
      <p:sp>
        <p:nvSpPr>
          <p:cNvPr id="4" name="Slide Number Placeholder 3"/>
          <p:cNvSpPr>
            <a:spLocks noGrp="1"/>
          </p:cNvSpPr>
          <p:nvPr>
            <p:ph type="sldNum" sz="quarter" idx="10"/>
          </p:nvPr>
        </p:nvSpPr>
        <p:spPr/>
        <p:txBody>
          <a:bodyPr/>
          <a:lstStyle/>
          <a:p>
            <a:fld id="{FD05A919-F8AD-A64A-BEA2-B66A6D0F2D45}" type="slidenum">
              <a:rPr lang="en-US" smtClean="0"/>
              <a:t>4</a:t>
            </a:fld>
            <a:endParaRPr lang="en-US"/>
          </a:p>
        </p:txBody>
      </p:sp>
    </p:spTree>
    <p:extLst>
      <p:ext uri="{BB962C8B-B14F-4D97-AF65-F5344CB8AC3E}">
        <p14:creationId xmlns:p14="http://schemas.microsoft.com/office/powerpoint/2010/main" val="1311636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05A919-F8AD-A64A-BEA2-B66A6D0F2D45}" type="slidenum">
              <a:rPr lang="en-US" smtClean="0"/>
              <a:t>8</a:t>
            </a:fld>
            <a:endParaRPr lang="en-US"/>
          </a:p>
        </p:txBody>
      </p:sp>
    </p:spTree>
    <p:extLst>
      <p:ext uri="{BB962C8B-B14F-4D97-AF65-F5344CB8AC3E}">
        <p14:creationId xmlns:p14="http://schemas.microsoft.com/office/powerpoint/2010/main" val="1315669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05A919-F8AD-A64A-BEA2-B66A6D0F2D45}" type="slidenum">
              <a:rPr lang="en-US" smtClean="0"/>
              <a:t>13</a:t>
            </a:fld>
            <a:endParaRPr lang="en-US"/>
          </a:p>
        </p:txBody>
      </p:sp>
    </p:spTree>
    <p:extLst>
      <p:ext uri="{BB962C8B-B14F-4D97-AF65-F5344CB8AC3E}">
        <p14:creationId xmlns:p14="http://schemas.microsoft.com/office/powerpoint/2010/main" val="32917673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2" name="Title 1"/>
          <p:cNvSpPr>
            <a:spLocks noGrp="1"/>
          </p:cNvSpPr>
          <p:nvPr>
            <p:ph type="ctrTitle"/>
          </p:nvPr>
        </p:nvSpPr>
        <p:spPr>
          <a:xfrm>
            <a:off x="838200" y="2134599"/>
            <a:ext cx="9490656" cy="1430024"/>
          </a:xfrm>
        </p:spPr>
        <p:txBody>
          <a:bodyPr anchor="t" anchorCtr="0">
            <a:normAutofit/>
          </a:bodyPr>
          <a:lstStyle>
            <a:lvl1pPr algn="l">
              <a:defRPr sz="5000" baseline="0">
                <a:latin typeface="Montserrat Light" charset="0"/>
              </a:defRPr>
            </a:lvl1pPr>
          </a:lstStyle>
          <a:p>
            <a:r>
              <a:rPr lang="en-US"/>
              <a:t>Click to edit Master title style</a:t>
            </a:r>
          </a:p>
        </p:txBody>
      </p:sp>
      <p:sp>
        <p:nvSpPr>
          <p:cNvPr id="3" name="Subtitle 2"/>
          <p:cNvSpPr>
            <a:spLocks noGrp="1"/>
          </p:cNvSpPr>
          <p:nvPr>
            <p:ph type="subTitle" idx="1"/>
          </p:nvPr>
        </p:nvSpPr>
        <p:spPr>
          <a:xfrm>
            <a:off x="838200" y="3656699"/>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621" y="5171450"/>
            <a:ext cx="3669227" cy="1023327"/>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621" y="5171450"/>
            <a:ext cx="3669227" cy="1023327"/>
          </a:xfrm>
          <a:prstGeom prst="rect">
            <a:avLst/>
          </a:prstGeom>
        </p:spPr>
      </p:pic>
      <p:sp>
        <p:nvSpPr>
          <p:cNvPr id="4" name="Footer Placeholder 3">
            <a:extLst>
              <a:ext uri="{FF2B5EF4-FFF2-40B4-BE49-F238E27FC236}">
                <a16:creationId xmlns:a16="http://schemas.microsoft.com/office/drawing/2014/main" id="{41AAF91A-3258-BF4D-9422-2EB333CF06DE}"/>
              </a:ext>
            </a:extLst>
          </p:cNvPr>
          <p:cNvSpPr>
            <a:spLocks noGrp="1"/>
          </p:cNvSpPr>
          <p:nvPr>
            <p:ph type="ftr" sz="quarter" idx="10"/>
          </p:nvPr>
        </p:nvSpPr>
        <p:spPr>
          <a:xfrm>
            <a:off x="827773" y="6356350"/>
            <a:ext cx="4438048" cy="365125"/>
          </a:xfrm>
        </p:spPr>
        <p:txBody>
          <a:bodyPr/>
          <a:lstStyle>
            <a:lvl1pPr>
              <a:defRPr baseline="0">
                <a:solidFill>
                  <a:schemeClr val="tx1"/>
                </a:solidFill>
              </a:defRPr>
            </a:lvl1pPr>
          </a:lstStyle>
          <a:p>
            <a:r>
              <a:rPr lang="en-US" dirty="0"/>
              <a:t>© 2019, Continental Automated Buildings Association</a:t>
            </a:r>
          </a:p>
        </p:txBody>
      </p:sp>
      <p:pic>
        <p:nvPicPr>
          <p:cNvPr id="6" name="Picture 5">
            <a:extLst>
              <a:ext uri="{FF2B5EF4-FFF2-40B4-BE49-F238E27FC236}">
                <a16:creationId xmlns:a16="http://schemas.microsoft.com/office/drawing/2014/main" id="{6ACCC7DC-09FA-CE46-A69A-1489CF1B3E2F}"/>
              </a:ext>
            </a:extLst>
          </p:cNvPr>
          <p:cNvPicPr>
            <a:picLocks noChangeAspect="1"/>
          </p:cNvPicPr>
          <p:nvPr userDrawn="1"/>
        </p:nvPicPr>
        <p:blipFill>
          <a:blip r:embed="rId4"/>
          <a:stretch>
            <a:fillRect/>
          </a:stretch>
        </p:blipFill>
        <p:spPr>
          <a:xfrm>
            <a:off x="872839" y="498889"/>
            <a:ext cx="8091055" cy="1357499"/>
          </a:xfrm>
          <a:prstGeom prst="rect">
            <a:avLst/>
          </a:prstGeom>
        </p:spPr>
      </p:pic>
    </p:spTree>
    <p:extLst>
      <p:ext uri="{BB962C8B-B14F-4D97-AF65-F5344CB8AC3E}">
        <p14:creationId xmlns:p14="http://schemas.microsoft.com/office/powerpoint/2010/main" val="85658379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ection Title">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2" name="Title 1"/>
          <p:cNvSpPr>
            <a:spLocks noGrp="1"/>
          </p:cNvSpPr>
          <p:nvPr>
            <p:ph type="ctrTitle"/>
          </p:nvPr>
        </p:nvSpPr>
        <p:spPr>
          <a:xfrm>
            <a:off x="838200" y="1469581"/>
            <a:ext cx="9490656" cy="1430024"/>
          </a:xfrm>
        </p:spPr>
        <p:txBody>
          <a:bodyPr anchor="t" anchorCtr="0">
            <a:normAutofit/>
          </a:bodyPr>
          <a:lstStyle>
            <a:lvl1pPr algn="l">
              <a:defRPr sz="5000" baseline="0">
                <a:latin typeface="Montserrat Light" charset="0"/>
              </a:defRPr>
            </a:lvl1pPr>
          </a:lstStyle>
          <a:p>
            <a:r>
              <a:rPr lang="en-US"/>
              <a:t>Click to edit Master title style</a:t>
            </a:r>
          </a:p>
        </p:txBody>
      </p:sp>
      <p:sp>
        <p:nvSpPr>
          <p:cNvPr id="3" name="Subtitle 2"/>
          <p:cNvSpPr>
            <a:spLocks noGrp="1"/>
          </p:cNvSpPr>
          <p:nvPr>
            <p:ph type="subTitle" idx="1"/>
          </p:nvPr>
        </p:nvSpPr>
        <p:spPr>
          <a:xfrm>
            <a:off x="838200" y="2991681"/>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5" name="Footer Placeholder 4">
            <a:extLst>
              <a:ext uri="{FF2B5EF4-FFF2-40B4-BE49-F238E27FC236}">
                <a16:creationId xmlns:a16="http://schemas.microsoft.com/office/drawing/2014/main" id="{E8F5A961-FC43-C548-8F3F-1E08153C03A7}"/>
              </a:ext>
            </a:extLst>
          </p:cNvPr>
          <p:cNvSpPr>
            <a:spLocks noGrp="1"/>
          </p:cNvSpPr>
          <p:nvPr>
            <p:ph type="ftr" sz="quarter" idx="10"/>
          </p:nvPr>
        </p:nvSpPr>
        <p:spPr>
          <a:xfrm>
            <a:off x="827772" y="6356350"/>
            <a:ext cx="4438048" cy="365125"/>
          </a:xfrm>
        </p:spPr>
        <p:txBody>
          <a:bodyPr/>
          <a:lstStyle>
            <a:lvl1pPr>
              <a:defRPr baseline="0">
                <a:solidFill>
                  <a:schemeClr val="tx1"/>
                </a:solidFill>
              </a:defRPr>
            </a:lvl1pPr>
          </a:lstStyle>
          <a:p>
            <a:r>
              <a:rPr lang="en-US" dirty="0"/>
              <a:t>© 2019, Continental Automated Buildings Association</a:t>
            </a:r>
          </a:p>
        </p:txBody>
      </p:sp>
      <p:pic>
        <p:nvPicPr>
          <p:cNvPr id="7" name="Picture 6">
            <a:extLst>
              <a:ext uri="{FF2B5EF4-FFF2-40B4-BE49-F238E27FC236}">
                <a16:creationId xmlns:a16="http://schemas.microsoft.com/office/drawing/2014/main" id="{C62F4A58-7A08-2A45-B9A8-ECF9483F3E29}"/>
              </a:ext>
            </a:extLst>
          </p:cNvPr>
          <p:cNvPicPr>
            <a:picLocks noChangeAspect="1"/>
          </p:cNvPicPr>
          <p:nvPr userDrawn="1"/>
        </p:nvPicPr>
        <p:blipFill>
          <a:blip r:embed="rId3"/>
          <a:stretch>
            <a:fillRect/>
          </a:stretch>
        </p:blipFill>
        <p:spPr>
          <a:xfrm>
            <a:off x="858983" y="495302"/>
            <a:ext cx="2743200" cy="685800"/>
          </a:xfrm>
          <a:prstGeom prst="rect">
            <a:avLst/>
          </a:prstGeom>
        </p:spPr>
      </p:pic>
    </p:spTree>
    <p:extLst>
      <p:ext uri="{BB962C8B-B14F-4D97-AF65-F5344CB8AC3E}">
        <p14:creationId xmlns:p14="http://schemas.microsoft.com/office/powerpoint/2010/main" val="2021023952"/>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2" hasCustomPrompt="1"/>
          </p:nvPr>
        </p:nvSpPr>
        <p:spPr>
          <a:xfrm>
            <a:off x="839788" y="1233488"/>
            <a:ext cx="7202487" cy="4932362"/>
          </a:xfrm>
        </p:spPr>
        <p:txBody>
          <a:bodyPr>
            <a:normAutofit/>
          </a:bodyPr>
          <a:lstStyle>
            <a:lvl1pPr>
              <a:defRPr sz="18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Enter Table of Contents</a:t>
            </a:r>
          </a:p>
        </p:txBody>
      </p:sp>
      <p:sp>
        <p:nvSpPr>
          <p:cNvPr id="3" name="Footer Placeholder 2">
            <a:extLst>
              <a:ext uri="{FF2B5EF4-FFF2-40B4-BE49-F238E27FC236}">
                <a16:creationId xmlns:a16="http://schemas.microsoft.com/office/drawing/2014/main" id="{B4BE8FEB-B3D2-E740-A1F9-08B6739F27A2}"/>
              </a:ext>
            </a:extLst>
          </p:cNvPr>
          <p:cNvSpPr>
            <a:spLocks noGrp="1"/>
          </p:cNvSpPr>
          <p:nvPr>
            <p:ph type="ftr" sz="quarter" idx="13"/>
          </p:nvPr>
        </p:nvSpPr>
        <p:spPr/>
        <p:txBody>
          <a:bodyPr/>
          <a:lstStyle/>
          <a:p>
            <a:r>
              <a:rPr lang="en-US" dirty="0"/>
              <a:t>© 2019, Continental Automated Buildings Association</a:t>
            </a:r>
          </a:p>
        </p:txBody>
      </p:sp>
      <p:sp>
        <p:nvSpPr>
          <p:cNvPr id="4" name="Slide Number Placeholder 3">
            <a:extLst>
              <a:ext uri="{FF2B5EF4-FFF2-40B4-BE49-F238E27FC236}">
                <a16:creationId xmlns:a16="http://schemas.microsoft.com/office/drawing/2014/main" id="{E0EA2349-05C3-9E4C-88BE-36723E4B6E80}"/>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600716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C4DFFCA3-F12E-F04F-A9D5-54E581505E19}"/>
              </a:ext>
            </a:extLst>
          </p:cNvPr>
          <p:cNvSpPr>
            <a:spLocks noGrp="1"/>
          </p:cNvSpPr>
          <p:nvPr>
            <p:ph type="ftr" sz="quarter" idx="10"/>
          </p:nvPr>
        </p:nvSpPr>
        <p:spPr/>
        <p:txBody>
          <a:bodyPr/>
          <a:lstStyle/>
          <a:p>
            <a:r>
              <a:rPr lang="en-US" dirty="0"/>
              <a:t>© 2019, Continental Automated Buildings Association</a:t>
            </a:r>
          </a:p>
        </p:txBody>
      </p:sp>
      <p:sp>
        <p:nvSpPr>
          <p:cNvPr id="4" name="Slide Number Placeholder 3">
            <a:extLst>
              <a:ext uri="{FF2B5EF4-FFF2-40B4-BE49-F238E27FC236}">
                <a16:creationId xmlns:a16="http://schemas.microsoft.com/office/drawing/2014/main" id="{D0493841-C8FD-6E48-9D27-6A352FF9A12A}"/>
              </a:ext>
            </a:extLst>
          </p:cNvPr>
          <p:cNvSpPr>
            <a:spLocks noGrp="1"/>
          </p:cNvSpPr>
          <p:nvPr>
            <p:ph type="sldNum" sz="quarter" idx="11"/>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924364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Enter Header text</a:t>
            </a:r>
          </a:p>
        </p:txBody>
      </p:sp>
      <p:sp>
        <p:nvSpPr>
          <p:cNvPr id="4" name="Footer Placeholder 3">
            <a:extLst>
              <a:ext uri="{FF2B5EF4-FFF2-40B4-BE49-F238E27FC236}">
                <a16:creationId xmlns:a16="http://schemas.microsoft.com/office/drawing/2014/main" id="{AC577C27-9A10-394B-A2D2-8F3424F3D6E0}"/>
              </a:ext>
            </a:extLst>
          </p:cNvPr>
          <p:cNvSpPr>
            <a:spLocks noGrp="1"/>
          </p:cNvSpPr>
          <p:nvPr>
            <p:ph type="ftr" sz="quarter" idx="13"/>
          </p:nvPr>
        </p:nvSpPr>
        <p:spPr/>
        <p:txBody>
          <a:bodyPr/>
          <a:lstStyle/>
          <a:p>
            <a:r>
              <a:rPr lang="en-US" dirty="0"/>
              <a:t>© 2019, Continental Automated Buildings Association</a:t>
            </a:r>
          </a:p>
        </p:txBody>
      </p:sp>
      <p:sp>
        <p:nvSpPr>
          <p:cNvPr id="5" name="Slide Number Placeholder 4">
            <a:extLst>
              <a:ext uri="{FF2B5EF4-FFF2-40B4-BE49-F238E27FC236}">
                <a16:creationId xmlns:a16="http://schemas.microsoft.com/office/drawing/2014/main" id="{1956DDB8-7B64-EF42-9250-BD09A0898B0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890860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984664"/>
            <a:ext cx="5181600" cy="4192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Enter Header text</a:t>
            </a:r>
          </a:p>
        </p:txBody>
      </p:sp>
      <p:sp>
        <p:nvSpPr>
          <p:cNvPr id="5" name="Footer Placeholder 4">
            <a:extLst>
              <a:ext uri="{FF2B5EF4-FFF2-40B4-BE49-F238E27FC236}">
                <a16:creationId xmlns:a16="http://schemas.microsoft.com/office/drawing/2014/main" id="{8B278174-CF46-684D-BD2C-01424DDB129B}"/>
              </a:ext>
            </a:extLst>
          </p:cNvPr>
          <p:cNvSpPr>
            <a:spLocks noGrp="1"/>
          </p:cNvSpPr>
          <p:nvPr>
            <p:ph type="ftr" sz="quarter" idx="13"/>
          </p:nvPr>
        </p:nvSpPr>
        <p:spPr/>
        <p:txBody>
          <a:bodyPr/>
          <a:lstStyle/>
          <a:p>
            <a:r>
              <a:rPr lang="en-US" dirty="0"/>
              <a:t>© 2019, Continental Automated Buildings Association</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40772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13" name="Text Placeholder 11"/>
          <p:cNvSpPr>
            <a:spLocks noGrp="1"/>
          </p:cNvSpPr>
          <p:nvPr>
            <p:ph type="body" sz="quarter" idx="12" hasCustomPrompt="1"/>
          </p:nvPr>
        </p:nvSpPr>
        <p:spPr>
          <a:xfrm>
            <a:off x="839788" y="1233488"/>
            <a:ext cx="6103272"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Enter Header text</a:t>
            </a:r>
          </a:p>
        </p:txBody>
      </p:sp>
      <p:sp>
        <p:nvSpPr>
          <p:cNvPr id="4" name="Text Placeholder 3"/>
          <p:cNvSpPr>
            <a:spLocks noGrp="1"/>
          </p:cNvSpPr>
          <p:nvPr>
            <p:ph type="body" sz="quarter" idx="13" hasCustomPrompt="1"/>
          </p:nvPr>
        </p:nvSpPr>
        <p:spPr>
          <a:xfrm>
            <a:off x="839788" y="2159000"/>
            <a:ext cx="6081712" cy="4006850"/>
          </a:xfr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Enter Text</a:t>
            </a:r>
          </a:p>
        </p:txBody>
      </p:sp>
      <p:sp>
        <p:nvSpPr>
          <p:cNvPr id="3" name="Footer Placeholder 2">
            <a:extLst>
              <a:ext uri="{FF2B5EF4-FFF2-40B4-BE49-F238E27FC236}">
                <a16:creationId xmlns:a16="http://schemas.microsoft.com/office/drawing/2014/main" id="{26FFE725-3D11-7842-874E-6ED32D37B5AB}"/>
              </a:ext>
            </a:extLst>
          </p:cNvPr>
          <p:cNvSpPr>
            <a:spLocks noGrp="1"/>
          </p:cNvSpPr>
          <p:nvPr>
            <p:ph type="ftr" sz="quarter" idx="14"/>
          </p:nvPr>
        </p:nvSpPr>
        <p:spPr/>
        <p:txBody>
          <a:bodyPr/>
          <a:lstStyle/>
          <a:p>
            <a:r>
              <a:rPr lang="en-US" dirty="0"/>
              <a:t>© 2019, Continental Automated Buildings Association</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397720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Enter Header text</a:t>
            </a:r>
          </a:p>
        </p:txBody>
      </p:sp>
      <p:sp>
        <p:nvSpPr>
          <p:cNvPr id="3" name="Footer Placeholder 2">
            <a:extLst>
              <a:ext uri="{FF2B5EF4-FFF2-40B4-BE49-F238E27FC236}">
                <a16:creationId xmlns:a16="http://schemas.microsoft.com/office/drawing/2014/main" id="{AF03E2FB-8494-A04C-B7C2-13E3027595D9}"/>
              </a:ext>
            </a:extLst>
          </p:cNvPr>
          <p:cNvSpPr>
            <a:spLocks noGrp="1"/>
          </p:cNvSpPr>
          <p:nvPr>
            <p:ph type="ftr" sz="quarter" idx="14"/>
          </p:nvPr>
        </p:nvSpPr>
        <p:spPr/>
        <p:txBody>
          <a:bodyPr/>
          <a:lstStyle/>
          <a:p>
            <a:r>
              <a:rPr lang="en-US" dirty="0"/>
              <a:t>© 2019, Continental Automated Buildings Association</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70728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8297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D0FD12-626B-6E49-B012-6834826DED48}"/>
              </a:ext>
            </a:extLst>
          </p:cNvPr>
          <p:cNvSpPr/>
          <p:nvPr userDrawn="1"/>
        </p:nvSpPr>
        <p:spPr>
          <a:xfrm>
            <a:off x="0" y="0"/>
            <a:ext cx="12192000" cy="9432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6873240" cy="447675"/>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p:cNvSpPr>
            <a:spLocks noGrp="1"/>
          </p:cNvSpPr>
          <p:nvPr>
            <p:ph type="body" idx="1"/>
          </p:nvPr>
        </p:nvSpPr>
        <p:spPr>
          <a:xfrm>
            <a:off x="838200" y="1233488"/>
            <a:ext cx="10515600" cy="49434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CD570C52-4A05-1744-BCD2-0537DC4DCF4C}"/>
              </a:ext>
            </a:extLst>
          </p:cNvPr>
          <p:cNvSpPr>
            <a:spLocks noGrp="1"/>
          </p:cNvSpPr>
          <p:nvPr>
            <p:ph type="sldNum" sz="quarter" idx="4"/>
          </p:nvPr>
        </p:nvSpPr>
        <p:spPr>
          <a:xfrm>
            <a:off x="833388" y="6356351"/>
            <a:ext cx="620027" cy="352458"/>
          </a:xfrm>
          <a:prstGeom prst="rect">
            <a:avLst/>
          </a:prstGeom>
        </p:spPr>
        <p:txBody>
          <a:bodyPr vert="horz" lIns="91440" tIns="45720" rIns="91440" bIns="45720" rtlCol="0" anchor="ctr"/>
          <a:lstStyle>
            <a:lvl1pPr algn="l">
              <a:defRPr sz="1200" baseline="0">
                <a:solidFill>
                  <a:schemeClr val="tx1"/>
                </a:solidFill>
              </a:defRPr>
            </a:lvl1pPr>
          </a:lstStyle>
          <a:p>
            <a:fld id="{4658F449-AC56-C64A-8488-86A10DE691DA}" type="slidenum">
              <a:rPr lang="en-US" smtClean="0"/>
              <a:pPr/>
              <a:t>‹#›</a:t>
            </a:fld>
            <a:endParaRPr lang="en-US"/>
          </a:p>
        </p:txBody>
      </p:sp>
      <p:sp>
        <p:nvSpPr>
          <p:cNvPr id="6" name="Footer Placeholder 5">
            <a:extLst>
              <a:ext uri="{FF2B5EF4-FFF2-40B4-BE49-F238E27FC236}">
                <a16:creationId xmlns:a16="http://schemas.microsoft.com/office/drawing/2014/main" id="{BE5E1C2C-2A72-7C4F-9C59-673899DC78BB}"/>
              </a:ext>
            </a:extLst>
          </p:cNvPr>
          <p:cNvSpPr>
            <a:spLocks noGrp="1"/>
          </p:cNvSpPr>
          <p:nvPr>
            <p:ph type="ftr" sz="quarter" idx="3"/>
          </p:nvPr>
        </p:nvSpPr>
        <p:spPr>
          <a:xfrm>
            <a:off x="1645920" y="6356350"/>
            <a:ext cx="4438048" cy="365125"/>
          </a:xfrm>
          <a:prstGeom prst="rect">
            <a:avLst/>
          </a:prstGeom>
        </p:spPr>
        <p:txBody>
          <a:bodyPr vert="horz" lIns="91440" tIns="45720" rIns="91440" bIns="45720" rtlCol="0" anchor="ctr"/>
          <a:lstStyle>
            <a:lvl1pPr algn="l">
              <a:defRPr sz="1000" baseline="0">
                <a:solidFill>
                  <a:schemeClr val="accent2"/>
                </a:solidFill>
              </a:defRPr>
            </a:lvl1pPr>
          </a:lstStyle>
          <a:p>
            <a:r>
              <a:rPr lang="en-US" dirty="0"/>
              <a:t>© 2019, Continental Automated Buildings Association</a:t>
            </a:r>
          </a:p>
        </p:txBody>
      </p:sp>
      <p:pic>
        <p:nvPicPr>
          <p:cNvPr id="9" name="Picture 8">
            <a:extLst>
              <a:ext uri="{FF2B5EF4-FFF2-40B4-BE49-F238E27FC236}">
                <a16:creationId xmlns:a16="http://schemas.microsoft.com/office/drawing/2014/main" id="{8F46E4A3-6ED3-F74F-BDDB-A694088FED89}"/>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279781" y="-274437"/>
            <a:ext cx="1931469" cy="1255633"/>
          </a:xfrm>
          <a:prstGeom prst="rect">
            <a:avLst/>
          </a:prstGeom>
        </p:spPr>
      </p:pic>
      <p:pic>
        <p:nvPicPr>
          <p:cNvPr id="12" name="Picture 11">
            <a:extLst>
              <a:ext uri="{FF2B5EF4-FFF2-40B4-BE49-F238E27FC236}">
                <a16:creationId xmlns:a16="http://schemas.microsoft.com/office/drawing/2014/main" id="{07DDB5B7-06D5-CF40-912C-490CB5B5B469}"/>
              </a:ext>
            </a:extLst>
          </p:cNvPr>
          <p:cNvPicPr>
            <a:picLocks noChangeAspect="1"/>
          </p:cNvPicPr>
          <p:nvPr userDrawn="1"/>
        </p:nvPicPr>
        <p:blipFill>
          <a:blip r:embed="rId12"/>
          <a:stretch>
            <a:fillRect/>
          </a:stretch>
        </p:blipFill>
        <p:spPr>
          <a:xfrm>
            <a:off x="9275338" y="6239435"/>
            <a:ext cx="2122295" cy="530574"/>
          </a:xfrm>
          <a:prstGeom prst="rect">
            <a:avLst/>
          </a:prstGeom>
        </p:spPr>
      </p:pic>
    </p:spTree>
    <p:extLst>
      <p:ext uri="{BB962C8B-B14F-4D97-AF65-F5344CB8AC3E}">
        <p14:creationId xmlns:p14="http://schemas.microsoft.com/office/powerpoint/2010/main" val="756595898"/>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Lst>
  <p:hf hdr="0" dt="0"/>
  <p:txStyles>
    <p:titleStyle>
      <a:lvl1pPr algn="l" defTabSz="914400" rtl="0" eaLnBrk="1" latinLnBrk="0" hangingPunct="1">
        <a:lnSpc>
          <a:spcPct val="90000"/>
        </a:lnSpc>
        <a:spcBef>
          <a:spcPct val="0"/>
        </a:spcBef>
        <a:buNone/>
        <a:defRPr sz="3000" kern="1200" baseline="0">
          <a:solidFill>
            <a:schemeClr val="bg1"/>
          </a:solidFill>
          <a:latin typeface="Montserrat Light"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529" userDrawn="1">
          <p15:clr>
            <a:srgbClr val="F26B43"/>
          </p15:clr>
        </p15:guide>
        <p15:guide id="9" pos="7151" userDrawn="1">
          <p15:clr>
            <a:srgbClr val="F26B43"/>
          </p15:clr>
        </p15:guide>
        <p15:guide id="10" orient="horz" pos="777" userDrawn="1">
          <p15:clr>
            <a:srgbClr val="F26B43"/>
          </p15:clr>
        </p15:guide>
        <p15:guide id="11" orient="horz" pos="414" userDrawn="1">
          <p15:clr>
            <a:srgbClr val="F26B43"/>
          </p15:clr>
        </p15:guide>
        <p15:guide id="12" orient="horz" pos="388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4.xml"/><Relationship Id="rId1" Type="http://schemas.openxmlformats.org/officeDocument/2006/relationships/video" Target="https://www.youtube.com/embed/MkvpmQu_w_o?feature=oembed"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tiff"/><Relationship Id="rId2" Type="http://schemas.openxmlformats.org/officeDocument/2006/relationships/image" Target="../media/image20.png"/><Relationship Id="rId1" Type="http://schemas.openxmlformats.org/officeDocument/2006/relationships/slideLayout" Target="../slideLayouts/slideLayout9.xml"/><Relationship Id="rId6" Type="http://schemas.openxmlformats.org/officeDocument/2006/relationships/image" Target="../media/image24.png"/><Relationship Id="rId11" Type="http://schemas.openxmlformats.org/officeDocument/2006/relationships/image" Target="../media/image29.emf"/><Relationship Id="rId5" Type="http://schemas.openxmlformats.org/officeDocument/2006/relationships/image" Target="../media/image23.png"/><Relationship Id="rId10" Type="http://schemas.openxmlformats.org/officeDocument/2006/relationships/image" Target="../media/image28.emf"/><Relationship Id="rId4" Type="http://schemas.openxmlformats.org/officeDocument/2006/relationships/image" Target="../media/image22.png"/><Relationship Id="rId9" Type="http://schemas.openxmlformats.org/officeDocument/2006/relationships/image" Target="../media/image27.em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image" Target="../media/image33.svg"/><Relationship Id="rId7" Type="http://schemas.openxmlformats.org/officeDocument/2006/relationships/image" Target="../media/image37.svg"/><Relationship Id="rId12" Type="http://schemas.openxmlformats.org/officeDocument/2006/relationships/image" Target="../media/image42.png"/><Relationship Id="rId17" Type="http://schemas.openxmlformats.org/officeDocument/2006/relationships/image" Target="../media/image47.svg"/><Relationship Id="rId2" Type="http://schemas.openxmlformats.org/officeDocument/2006/relationships/image" Target="../media/image32.png"/><Relationship Id="rId16" Type="http://schemas.openxmlformats.org/officeDocument/2006/relationships/image" Target="../media/image46.png"/><Relationship Id="rId1" Type="http://schemas.openxmlformats.org/officeDocument/2006/relationships/slideLayout" Target="../slideLayouts/slideLayout4.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5" Type="http://schemas.openxmlformats.org/officeDocument/2006/relationships/image" Target="../media/image4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44.png"/></Relationships>
</file>

<file path=ppt/slides/_rels/slide24.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9.svg"/><Relationship Id="rId18" Type="http://schemas.openxmlformats.org/officeDocument/2006/relationships/image" Target="../media/image64.png"/><Relationship Id="rId3" Type="http://schemas.openxmlformats.org/officeDocument/2006/relationships/image" Target="../media/image51.svg"/><Relationship Id="rId21" Type="http://schemas.openxmlformats.org/officeDocument/2006/relationships/image" Target="../media/image67.svg"/><Relationship Id="rId7" Type="http://schemas.openxmlformats.org/officeDocument/2006/relationships/image" Target="../media/image55.svg"/><Relationship Id="rId12" Type="http://schemas.openxmlformats.org/officeDocument/2006/relationships/image" Target="../media/image58.png"/><Relationship Id="rId17" Type="http://schemas.openxmlformats.org/officeDocument/2006/relationships/image" Target="../media/image63.svg"/><Relationship Id="rId25" Type="http://schemas.openxmlformats.org/officeDocument/2006/relationships/image" Target="../media/image71.tiff"/><Relationship Id="rId2" Type="http://schemas.openxmlformats.org/officeDocument/2006/relationships/image" Target="../media/image50.png"/><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Layout" Target="../slideLayouts/slideLayout4.xml"/><Relationship Id="rId6" Type="http://schemas.openxmlformats.org/officeDocument/2006/relationships/image" Target="../media/image54.png"/><Relationship Id="rId11" Type="http://schemas.openxmlformats.org/officeDocument/2006/relationships/image" Target="../media/image57.svg"/><Relationship Id="rId24" Type="http://schemas.openxmlformats.org/officeDocument/2006/relationships/image" Target="../media/image70.tiff"/><Relationship Id="rId5" Type="http://schemas.openxmlformats.org/officeDocument/2006/relationships/image" Target="../media/image53.svg"/><Relationship Id="rId15" Type="http://schemas.openxmlformats.org/officeDocument/2006/relationships/image" Target="../media/image61.svg"/><Relationship Id="rId23" Type="http://schemas.openxmlformats.org/officeDocument/2006/relationships/image" Target="../media/image69.svg"/><Relationship Id="rId10" Type="http://schemas.openxmlformats.org/officeDocument/2006/relationships/image" Target="../media/image56.png"/><Relationship Id="rId19" Type="http://schemas.openxmlformats.org/officeDocument/2006/relationships/image" Target="../media/image65.svg"/><Relationship Id="rId4" Type="http://schemas.openxmlformats.org/officeDocument/2006/relationships/image" Target="../media/image52.png"/><Relationship Id="rId9" Type="http://schemas.openxmlformats.org/officeDocument/2006/relationships/image" Target="../media/image47.svg"/><Relationship Id="rId14" Type="http://schemas.openxmlformats.org/officeDocument/2006/relationships/image" Target="../media/image60.png"/><Relationship Id="rId22" Type="http://schemas.openxmlformats.org/officeDocument/2006/relationships/image" Target="../media/image6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5.xml"/><Relationship Id="rId6" Type="http://schemas.openxmlformats.org/officeDocument/2006/relationships/image" Target="../media/image77.png"/><Relationship Id="rId5" Type="http://schemas.openxmlformats.org/officeDocument/2006/relationships/image" Target="../media/image76.tif"/><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hyperlink" Target="http://www.caba.org/" TargetMode="External"/><Relationship Id="rId2" Type="http://schemas.openxmlformats.org/officeDocument/2006/relationships/hyperlink" Target="mailto:caba@caba.org" TargetMode="External"/><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hyperlink" Target="http://www.linkedin/groups/gid=2121884" TargetMode="External"/><Relationship Id="rId4" Type="http://schemas.openxmlformats.org/officeDocument/2006/relationships/hyperlink" Target="http://www.twitter.com/caba_new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822CB-C8A6-AA42-9ED2-1FAFDABAC65C}"/>
              </a:ext>
            </a:extLst>
          </p:cNvPr>
          <p:cNvSpPr>
            <a:spLocks noGrp="1"/>
          </p:cNvSpPr>
          <p:nvPr>
            <p:ph type="ctrTitle"/>
          </p:nvPr>
        </p:nvSpPr>
        <p:spPr>
          <a:xfrm>
            <a:off x="735493" y="1370744"/>
            <a:ext cx="9490656" cy="3209645"/>
          </a:xfrm>
        </p:spPr>
        <p:txBody>
          <a:bodyPr>
            <a:noAutofit/>
          </a:bodyPr>
          <a:lstStyle/>
          <a:p>
            <a:r>
              <a:rPr lang="en-US" sz="5400" dirty="0">
                <a:solidFill>
                  <a:schemeClr val="tx1"/>
                </a:solidFill>
              </a:rPr>
              <a:t>The Buildings Show</a:t>
            </a:r>
            <a:br>
              <a:rPr lang="en-US" sz="3200" dirty="0">
                <a:solidFill>
                  <a:schemeClr val="tx1"/>
                </a:solidFill>
              </a:rPr>
            </a:br>
            <a:r>
              <a:rPr lang="en-US" sz="3200" dirty="0">
                <a:solidFill>
                  <a:schemeClr val="tx1"/>
                </a:solidFill>
              </a:rPr>
              <a:t>Connected Home Roadmap: Learn from the Research</a:t>
            </a:r>
            <a:br>
              <a:rPr lang="en-US" sz="3200" dirty="0">
                <a:solidFill>
                  <a:schemeClr val="tx1"/>
                </a:solidFill>
              </a:rPr>
            </a:br>
            <a:br>
              <a:rPr lang="en-US" sz="3200" dirty="0">
                <a:solidFill>
                  <a:schemeClr val="tx1"/>
                </a:solidFill>
              </a:rPr>
            </a:br>
            <a:r>
              <a:rPr lang="en-US" sz="3200" dirty="0">
                <a:solidFill>
                  <a:schemeClr val="tx1"/>
                </a:solidFill>
              </a:rPr>
              <a:t>December 5, 2019 | 2:30 PM-4 PM</a:t>
            </a:r>
            <a:br>
              <a:rPr lang="en-US" sz="3200" dirty="0">
                <a:solidFill>
                  <a:schemeClr val="tx1"/>
                </a:solidFill>
              </a:rPr>
            </a:br>
            <a:r>
              <a:rPr lang="en-US" sz="3200" dirty="0">
                <a:solidFill>
                  <a:schemeClr val="tx1"/>
                </a:solidFill>
              </a:rPr>
              <a:t>Ron Zimmer</a:t>
            </a:r>
            <a:br>
              <a:rPr lang="en-US" sz="3200" dirty="0">
                <a:solidFill>
                  <a:schemeClr val="tx1"/>
                </a:solidFill>
              </a:rPr>
            </a:br>
            <a:r>
              <a:rPr lang="en-US" sz="3200" dirty="0">
                <a:solidFill>
                  <a:schemeClr val="tx1"/>
                </a:solidFill>
              </a:rPr>
              <a:t>CABA President &amp; CEO</a:t>
            </a:r>
          </a:p>
        </p:txBody>
      </p:sp>
      <p:sp>
        <p:nvSpPr>
          <p:cNvPr id="3" name="Subtitle 2">
            <a:extLst>
              <a:ext uri="{FF2B5EF4-FFF2-40B4-BE49-F238E27FC236}">
                <a16:creationId xmlns:a16="http://schemas.microsoft.com/office/drawing/2014/main" id="{87AF7354-C8C8-CA47-86FF-B121AEA34E79}"/>
              </a:ext>
            </a:extLst>
          </p:cNvPr>
          <p:cNvSpPr>
            <a:spLocks noGrp="1"/>
          </p:cNvSpPr>
          <p:nvPr>
            <p:ph type="subTitle" idx="1"/>
          </p:nvPr>
        </p:nvSpPr>
        <p:spPr>
          <a:xfrm>
            <a:off x="735493" y="5323820"/>
            <a:ext cx="8331558" cy="967923"/>
          </a:xfrm>
        </p:spPr>
        <p:txBody>
          <a:bodyPr>
            <a:normAutofit/>
          </a:bodyPr>
          <a:lstStyle/>
          <a:p>
            <a:r>
              <a:rPr lang="en-US" dirty="0"/>
              <a:t>Connect to what’s next</a:t>
            </a:r>
            <a:r>
              <a:rPr lang="en-CA" baseline="30000" dirty="0"/>
              <a:t>TM</a:t>
            </a:r>
            <a:endParaRPr lang="en-US" dirty="0"/>
          </a:p>
          <a:p>
            <a:r>
              <a:rPr lang="en-US" dirty="0"/>
              <a:t>www.CABA.org</a:t>
            </a:r>
          </a:p>
        </p:txBody>
      </p:sp>
    </p:spTree>
    <p:extLst>
      <p:ext uri="{BB962C8B-B14F-4D97-AF65-F5344CB8AC3E}">
        <p14:creationId xmlns:p14="http://schemas.microsoft.com/office/powerpoint/2010/main" val="288050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2F292-0B71-9F43-90BD-748D86B6DF8B}"/>
              </a:ext>
            </a:extLst>
          </p:cNvPr>
          <p:cNvSpPr>
            <a:spLocks noGrp="1"/>
          </p:cNvSpPr>
          <p:nvPr>
            <p:ph type="title"/>
          </p:nvPr>
        </p:nvSpPr>
        <p:spPr>
          <a:xfrm>
            <a:off x="838199" y="85423"/>
            <a:ext cx="8946177" cy="447675"/>
          </a:xfrm>
        </p:spPr>
        <p:txBody>
          <a:bodyPr/>
          <a:lstStyle/>
          <a:p>
            <a:r>
              <a:rPr lang="en-US" sz="2800" dirty="0"/>
              <a:t>But Home Automation Continues to make Strides in 2019</a:t>
            </a:r>
          </a:p>
        </p:txBody>
      </p:sp>
      <p:sp>
        <p:nvSpPr>
          <p:cNvPr id="4" name="Slide Number Placeholder 3">
            <a:extLst>
              <a:ext uri="{FF2B5EF4-FFF2-40B4-BE49-F238E27FC236}">
                <a16:creationId xmlns:a16="http://schemas.microsoft.com/office/drawing/2014/main" id="{0EE7B0A2-3B97-5B4F-812B-4D632EB9788A}"/>
              </a:ext>
            </a:extLst>
          </p:cNvPr>
          <p:cNvSpPr>
            <a:spLocks noGrp="1"/>
          </p:cNvSpPr>
          <p:nvPr>
            <p:ph type="sldNum" sz="quarter" idx="11"/>
          </p:nvPr>
        </p:nvSpPr>
        <p:spPr/>
        <p:txBody>
          <a:bodyPr/>
          <a:lstStyle/>
          <a:p>
            <a:fld id="{4658F449-AC56-C64A-8488-86A10DE691DA}" type="slidenum">
              <a:rPr lang="en-US" smtClean="0"/>
              <a:pPr/>
              <a:t>10</a:t>
            </a:fld>
            <a:endParaRPr lang="en-US"/>
          </a:p>
        </p:txBody>
      </p:sp>
      <p:sp>
        <p:nvSpPr>
          <p:cNvPr id="8" name="Footer Placeholder 2">
            <a:extLst>
              <a:ext uri="{FF2B5EF4-FFF2-40B4-BE49-F238E27FC236}">
                <a16:creationId xmlns:a16="http://schemas.microsoft.com/office/drawing/2014/main" id="{072F2FB5-46F3-4C76-BC51-E46092F2C039}"/>
              </a:ext>
            </a:extLst>
          </p:cNvPr>
          <p:cNvSpPr>
            <a:spLocks noGrp="1"/>
          </p:cNvSpPr>
          <p:nvPr>
            <p:ph type="ftr" sz="quarter" idx="10"/>
          </p:nvPr>
        </p:nvSpPr>
        <p:spPr>
          <a:xfrm>
            <a:off x="1645920" y="6356350"/>
            <a:ext cx="4438048" cy="365125"/>
          </a:xfrm>
        </p:spPr>
        <p:txBody>
          <a:bodyPr/>
          <a:lstStyle/>
          <a:p>
            <a:r>
              <a:rPr lang="en-US" dirty="0"/>
              <a:t>Source: </a:t>
            </a:r>
            <a:r>
              <a:rPr lang="en-US" i="1" dirty="0"/>
              <a:t>CABA Connected Home Roadmap</a:t>
            </a:r>
            <a:r>
              <a:rPr lang="en-US" dirty="0"/>
              <a:t>. 2019</a:t>
            </a:r>
          </a:p>
        </p:txBody>
      </p:sp>
      <p:pic>
        <p:nvPicPr>
          <p:cNvPr id="6" name="Online Media 5" title="Home Automation | Schneider Electric's Home Automation Solutions">
            <a:hlinkClick r:id="" action="ppaction://media"/>
            <a:extLst>
              <a:ext uri="{FF2B5EF4-FFF2-40B4-BE49-F238E27FC236}">
                <a16:creationId xmlns:a16="http://schemas.microsoft.com/office/drawing/2014/main" id="{ADE0C783-8DBE-4874-A9B7-D55B4502ACB2}"/>
              </a:ext>
            </a:extLst>
          </p:cNvPr>
          <p:cNvPicPr>
            <a:picLocks noRot="1" noChangeAspect="1"/>
          </p:cNvPicPr>
          <p:nvPr>
            <a:videoFile r:link="rId1"/>
          </p:nvPr>
        </p:nvPicPr>
        <p:blipFill>
          <a:blip r:embed="rId3"/>
          <a:stretch>
            <a:fillRect/>
          </a:stretch>
        </p:blipFill>
        <p:spPr>
          <a:xfrm>
            <a:off x="1453415" y="931845"/>
            <a:ext cx="9409972" cy="5293109"/>
          </a:xfrm>
          <a:prstGeom prst="rect">
            <a:avLst/>
          </a:prstGeom>
        </p:spPr>
      </p:pic>
    </p:spTree>
    <p:extLst>
      <p:ext uri="{BB962C8B-B14F-4D97-AF65-F5344CB8AC3E}">
        <p14:creationId xmlns:p14="http://schemas.microsoft.com/office/powerpoint/2010/main" val="384383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2F292-0B71-9F43-90BD-748D86B6DF8B}"/>
              </a:ext>
            </a:extLst>
          </p:cNvPr>
          <p:cNvSpPr>
            <a:spLocks noGrp="1"/>
          </p:cNvSpPr>
          <p:nvPr>
            <p:ph type="title"/>
          </p:nvPr>
        </p:nvSpPr>
        <p:spPr>
          <a:xfrm>
            <a:off x="838199" y="85423"/>
            <a:ext cx="8946177" cy="447675"/>
          </a:xfrm>
        </p:spPr>
        <p:txBody>
          <a:bodyPr/>
          <a:lstStyle/>
          <a:p>
            <a:r>
              <a:rPr lang="en-US"/>
              <a:t>Smart Systems Revenue For Connected Home Will Reach $66.5B In 2023</a:t>
            </a:r>
          </a:p>
        </p:txBody>
      </p:sp>
      <p:sp>
        <p:nvSpPr>
          <p:cNvPr id="4" name="Slide Number Placeholder 3">
            <a:extLst>
              <a:ext uri="{FF2B5EF4-FFF2-40B4-BE49-F238E27FC236}">
                <a16:creationId xmlns:a16="http://schemas.microsoft.com/office/drawing/2014/main" id="{0EE7B0A2-3B97-5B4F-812B-4D632EB9788A}"/>
              </a:ext>
            </a:extLst>
          </p:cNvPr>
          <p:cNvSpPr>
            <a:spLocks noGrp="1"/>
          </p:cNvSpPr>
          <p:nvPr>
            <p:ph type="sldNum" sz="quarter" idx="11"/>
          </p:nvPr>
        </p:nvSpPr>
        <p:spPr/>
        <p:txBody>
          <a:bodyPr/>
          <a:lstStyle/>
          <a:p>
            <a:fld id="{4658F449-AC56-C64A-8488-86A10DE691DA}" type="slidenum">
              <a:rPr lang="en-US" smtClean="0"/>
              <a:pPr/>
              <a:t>11</a:t>
            </a:fld>
            <a:endParaRPr lang="en-US"/>
          </a:p>
        </p:txBody>
      </p:sp>
      <p:pic>
        <p:nvPicPr>
          <p:cNvPr id="9" name="Picture 8">
            <a:extLst>
              <a:ext uri="{FF2B5EF4-FFF2-40B4-BE49-F238E27FC236}">
                <a16:creationId xmlns:a16="http://schemas.microsoft.com/office/drawing/2014/main" id="{38A32283-ECE6-FD40-8E76-5465FC03D4FF}"/>
              </a:ext>
            </a:extLst>
          </p:cNvPr>
          <p:cNvPicPr>
            <a:picLocks noChangeAspect="1"/>
          </p:cNvPicPr>
          <p:nvPr/>
        </p:nvPicPr>
        <p:blipFill rotWithShape="1">
          <a:blip r:embed="rId2"/>
          <a:srcRect b="22070"/>
          <a:stretch/>
        </p:blipFill>
        <p:spPr>
          <a:xfrm>
            <a:off x="455318" y="1078441"/>
            <a:ext cx="5943600" cy="4701117"/>
          </a:xfrm>
          <a:prstGeom prst="rect">
            <a:avLst/>
          </a:prstGeom>
        </p:spPr>
      </p:pic>
      <p:sp>
        <p:nvSpPr>
          <p:cNvPr id="10" name="Rectangle 9">
            <a:extLst>
              <a:ext uri="{FF2B5EF4-FFF2-40B4-BE49-F238E27FC236}">
                <a16:creationId xmlns:a16="http://schemas.microsoft.com/office/drawing/2014/main" id="{318CB3A1-D27A-8B49-B930-3C7E9D25A34A}"/>
              </a:ext>
            </a:extLst>
          </p:cNvPr>
          <p:cNvSpPr/>
          <p:nvPr/>
        </p:nvSpPr>
        <p:spPr>
          <a:xfrm>
            <a:off x="833388" y="5685391"/>
            <a:ext cx="1808041" cy="188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2"/>
                </a:solidFill>
                <a:latin typeface="Montserrat Medium" pitchFamily="2" charset="77"/>
              </a:rPr>
              <a:t>CHR Report Figure 3-7</a:t>
            </a:r>
          </a:p>
        </p:txBody>
      </p:sp>
      <p:sp>
        <p:nvSpPr>
          <p:cNvPr id="8" name="Footer Placeholder 2">
            <a:extLst>
              <a:ext uri="{FF2B5EF4-FFF2-40B4-BE49-F238E27FC236}">
                <a16:creationId xmlns:a16="http://schemas.microsoft.com/office/drawing/2014/main" id="{072F2FB5-46F3-4C76-BC51-E46092F2C039}"/>
              </a:ext>
            </a:extLst>
          </p:cNvPr>
          <p:cNvSpPr>
            <a:spLocks noGrp="1"/>
          </p:cNvSpPr>
          <p:nvPr>
            <p:ph type="ftr" sz="quarter" idx="10"/>
          </p:nvPr>
        </p:nvSpPr>
        <p:spPr>
          <a:xfrm>
            <a:off x="1645920" y="6356350"/>
            <a:ext cx="4438048" cy="365125"/>
          </a:xfrm>
        </p:spPr>
        <p:txBody>
          <a:bodyPr/>
          <a:lstStyle/>
          <a:p>
            <a:r>
              <a:rPr lang="en-US" dirty="0"/>
              <a:t>Source: </a:t>
            </a:r>
            <a:r>
              <a:rPr lang="en-US" i="1" dirty="0"/>
              <a:t>CABA Connected Home Roadmap</a:t>
            </a:r>
            <a:r>
              <a:rPr lang="en-US" dirty="0"/>
              <a:t>. 2019</a:t>
            </a:r>
          </a:p>
        </p:txBody>
      </p:sp>
      <p:pic>
        <p:nvPicPr>
          <p:cNvPr id="3" name="Picture 2">
            <a:extLst>
              <a:ext uri="{FF2B5EF4-FFF2-40B4-BE49-F238E27FC236}">
                <a16:creationId xmlns:a16="http://schemas.microsoft.com/office/drawing/2014/main" id="{AC536E38-1FDB-4583-BAA8-A15D3424C1C9}"/>
              </a:ext>
            </a:extLst>
          </p:cNvPr>
          <p:cNvPicPr>
            <a:picLocks noChangeAspect="1"/>
          </p:cNvPicPr>
          <p:nvPr/>
        </p:nvPicPr>
        <p:blipFill>
          <a:blip r:embed="rId3"/>
          <a:stretch>
            <a:fillRect/>
          </a:stretch>
        </p:blipFill>
        <p:spPr>
          <a:xfrm>
            <a:off x="6324035" y="1696913"/>
            <a:ext cx="5615920" cy="3253155"/>
          </a:xfrm>
          <a:prstGeom prst="rect">
            <a:avLst/>
          </a:prstGeom>
        </p:spPr>
      </p:pic>
    </p:spTree>
    <p:extLst>
      <p:ext uri="{BB962C8B-B14F-4D97-AF65-F5344CB8AC3E}">
        <p14:creationId xmlns:p14="http://schemas.microsoft.com/office/powerpoint/2010/main" val="3106271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181455-4CE7-BB48-A677-E3C13359D1EE}"/>
              </a:ext>
            </a:extLst>
          </p:cNvPr>
          <p:cNvSpPr>
            <a:spLocks noGrp="1"/>
          </p:cNvSpPr>
          <p:nvPr>
            <p:ph type="ctrTitle"/>
          </p:nvPr>
        </p:nvSpPr>
        <p:spPr/>
        <p:txBody>
          <a:bodyPr>
            <a:normAutofit/>
          </a:bodyPr>
          <a:lstStyle/>
          <a:p>
            <a:r>
              <a:rPr lang="en-US" sz="2400" b="1">
                <a:solidFill>
                  <a:srgbClr val="FFFFFF"/>
                </a:solidFill>
                <a:latin typeface="Montserrat Light"/>
              </a:rPr>
              <a:t>Poor user experience, a lack of privacy and security standards and high costs of products and services are leaving smart home consumers  frustrated—exacerbating a disconnect between suppliers and user preferences</a:t>
            </a:r>
            <a:endParaRPr lang="en-US"/>
          </a:p>
        </p:txBody>
      </p:sp>
    </p:spTree>
    <p:extLst>
      <p:ext uri="{BB962C8B-B14F-4D97-AF65-F5344CB8AC3E}">
        <p14:creationId xmlns:p14="http://schemas.microsoft.com/office/powerpoint/2010/main" val="328091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69D463-FC54-0746-9C23-08468AC43F2E}"/>
              </a:ext>
            </a:extLst>
          </p:cNvPr>
          <p:cNvSpPr>
            <a:spLocks noGrp="1"/>
          </p:cNvSpPr>
          <p:nvPr>
            <p:ph type="title"/>
          </p:nvPr>
        </p:nvSpPr>
        <p:spPr>
          <a:xfrm>
            <a:off x="833388" y="64548"/>
            <a:ext cx="9954774" cy="447675"/>
          </a:xfrm>
        </p:spPr>
        <p:txBody>
          <a:bodyPr/>
          <a:lstStyle/>
          <a:p>
            <a:r>
              <a:rPr lang="en-US" dirty="0"/>
              <a:t>Market Development Constrained By Hub-centric Collaboration</a:t>
            </a:r>
          </a:p>
        </p:txBody>
      </p:sp>
      <p:sp>
        <p:nvSpPr>
          <p:cNvPr id="153" name="Slide Number Placeholder 3">
            <a:extLst>
              <a:ext uri="{FF2B5EF4-FFF2-40B4-BE49-F238E27FC236}">
                <a16:creationId xmlns:a16="http://schemas.microsoft.com/office/drawing/2014/main" id="{A699839B-7871-404F-81FF-087093918AD0}"/>
              </a:ext>
            </a:extLst>
          </p:cNvPr>
          <p:cNvSpPr>
            <a:spLocks noGrp="1"/>
          </p:cNvSpPr>
          <p:nvPr>
            <p:ph type="sldNum" sz="quarter" idx="11"/>
          </p:nvPr>
        </p:nvSpPr>
        <p:spPr>
          <a:xfrm>
            <a:off x="833388" y="6356351"/>
            <a:ext cx="620027" cy="352458"/>
          </a:xfrm>
        </p:spPr>
        <p:txBody>
          <a:bodyPr/>
          <a:lstStyle/>
          <a:p>
            <a:fld id="{4658F449-AC56-C64A-8488-86A10DE691DA}" type="slidenum">
              <a:rPr lang="en-US" smtClean="0"/>
              <a:pPr/>
              <a:t>13</a:t>
            </a:fld>
            <a:endParaRPr lang="en-US" dirty="0"/>
          </a:p>
        </p:txBody>
      </p:sp>
      <p:pic>
        <p:nvPicPr>
          <p:cNvPr id="3" name="Picture 2">
            <a:extLst>
              <a:ext uri="{FF2B5EF4-FFF2-40B4-BE49-F238E27FC236}">
                <a16:creationId xmlns:a16="http://schemas.microsoft.com/office/drawing/2014/main" id="{BAEA609E-FEA0-174A-B78C-7029D77B610A}"/>
              </a:ext>
            </a:extLst>
          </p:cNvPr>
          <p:cNvPicPr>
            <a:picLocks noChangeAspect="1"/>
          </p:cNvPicPr>
          <p:nvPr/>
        </p:nvPicPr>
        <p:blipFill rotWithShape="1">
          <a:blip r:embed="rId3"/>
          <a:srcRect b="16906"/>
          <a:stretch/>
        </p:blipFill>
        <p:spPr>
          <a:xfrm>
            <a:off x="2124329" y="1000790"/>
            <a:ext cx="7943342" cy="5077282"/>
          </a:xfrm>
          <a:prstGeom prst="rect">
            <a:avLst/>
          </a:prstGeom>
          <a:ln>
            <a:noFill/>
          </a:ln>
        </p:spPr>
      </p:pic>
      <p:sp>
        <p:nvSpPr>
          <p:cNvPr id="6" name="Rectangle 5">
            <a:extLst>
              <a:ext uri="{FF2B5EF4-FFF2-40B4-BE49-F238E27FC236}">
                <a16:creationId xmlns:a16="http://schemas.microsoft.com/office/drawing/2014/main" id="{849738E5-B4F1-D844-873C-3B7F61E0808B}"/>
              </a:ext>
            </a:extLst>
          </p:cNvPr>
          <p:cNvSpPr/>
          <p:nvPr/>
        </p:nvSpPr>
        <p:spPr>
          <a:xfrm>
            <a:off x="2124329" y="5995597"/>
            <a:ext cx="3366407" cy="1649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2"/>
                </a:solidFill>
                <a:latin typeface="Montserrat Medium" pitchFamily="2" charset="77"/>
              </a:rPr>
              <a:t>CHR Report Figure 1-4</a:t>
            </a:r>
          </a:p>
        </p:txBody>
      </p:sp>
      <p:sp>
        <p:nvSpPr>
          <p:cNvPr id="7" name="Footer Placeholder 2">
            <a:extLst>
              <a:ext uri="{FF2B5EF4-FFF2-40B4-BE49-F238E27FC236}">
                <a16:creationId xmlns:a16="http://schemas.microsoft.com/office/drawing/2014/main" id="{31FA5FBE-BA3B-4CA2-A55D-020ABC53E38E}"/>
              </a:ext>
            </a:extLst>
          </p:cNvPr>
          <p:cNvSpPr>
            <a:spLocks noGrp="1"/>
          </p:cNvSpPr>
          <p:nvPr>
            <p:ph type="ftr" sz="quarter" idx="10"/>
          </p:nvPr>
        </p:nvSpPr>
        <p:spPr>
          <a:xfrm>
            <a:off x="1645920" y="6356350"/>
            <a:ext cx="4438048" cy="365125"/>
          </a:xfrm>
        </p:spPr>
        <p:txBody>
          <a:bodyPr/>
          <a:lstStyle/>
          <a:p>
            <a:r>
              <a:rPr lang="en-US" dirty="0"/>
              <a:t>Source: </a:t>
            </a:r>
            <a:r>
              <a:rPr lang="en-US" i="1" dirty="0"/>
              <a:t>CABA Connected Home Roadmap</a:t>
            </a:r>
            <a:r>
              <a:rPr lang="en-US" dirty="0"/>
              <a:t>. 2019</a:t>
            </a:r>
          </a:p>
        </p:txBody>
      </p:sp>
    </p:spTree>
    <p:extLst>
      <p:ext uri="{BB962C8B-B14F-4D97-AF65-F5344CB8AC3E}">
        <p14:creationId xmlns:p14="http://schemas.microsoft.com/office/powerpoint/2010/main" val="3715982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69D463-FC54-0746-9C23-08468AC43F2E}"/>
              </a:ext>
            </a:extLst>
          </p:cNvPr>
          <p:cNvSpPr>
            <a:spLocks noGrp="1"/>
          </p:cNvSpPr>
          <p:nvPr>
            <p:ph type="title"/>
          </p:nvPr>
        </p:nvSpPr>
        <p:spPr>
          <a:xfrm>
            <a:off x="838200" y="63905"/>
            <a:ext cx="9457592" cy="447675"/>
          </a:xfrm>
        </p:spPr>
        <p:txBody>
          <a:bodyPr/>
          <a:lstStyle/>
          <a:p>
            <a:r>
              <a:rPr lang="en-US" dirty="0"/>
              <a:t>Diverse Device Networks Poses Significant Challenges</a:t>
            </a:r>
          </a:p>
        </p:txBody>
      </p:sp>
      <p:sp>
        <p:nvSpPr>
          <p:cNvPr id="90" name="Slide Number Placeholder 3">
            <a:extLst>
              <a:ext uri="{FF2B5EF4-FFF2-40B4-BE49-F238E27FC236}">
                <a16:creationId xmlns:a16="http://schemas.microsoft.com/office/drawing/2014/main" id="{73709879-7ABD-5D42-9191-060CEE27F046}"/>
              </a:ext>
            </a:extLst>
          </p:cNvPr>
          <p:cNvSpPr>
            <a:spLocks noGrp="1"/>
          </p:cNvSpPr>
          <p:nvPr>
            <p:ph type="sldNum" sz="quarter" idx="11"/>
          </p:nvPr>
        </p:nvSpPr>
        <p:spPr>
          <a:xfrm>
            <a:off x="833388" y="6356351"/>
            <a:ext cx="620027" cy="352458"/>
          </a:xfrm>
        </p:spPr>
        <p:txBody>
          <a:bodyPr/>
          <a:lstStyle/>
          <a:p>
            <a:fld id="{4658F449-AC56-C64A-8488-86A10DE691DA}" type="slidenum">
              <a:rPr lang="en-US" smtClean="0"/>
              <a:pPr/>
              <a:t>14</a:t>
            </a:fld>
            <a:endParaRPr lang="en-US"/>
          </a:p>
        </p:txBody>
      </p:sp>
      <p:grpSp>
        <p:nvGrpSpPr>
          <p:cNvPr id="6" name="Group 5">
            <a:extLst>
              <a:ext uri="{FF2B5EF4-FFF2-40B4-BE49-F238E27FC236}">
                <a16:creationId xmlns:a16="http://schemas.microsoft.com/office/drawing/2014/main" id="{A25856B4-CD5D-D148-BCAE-805C90248C41}"/>
              </a:ext>
            </a:extLst>
          </p:cNvPr>
          <p:cNvGrpSpPr/>
          <p:nvPr/>
        </p:nvGrpSpPr>
        <p:grpSpPr>
          <a:xfrm>
            <a:off x="2260361" y="1256946"/>
            <a:ext cx="7647214" cy="4481689"/>
            <a:chOff x="1903185" y="1089175"/>
            <a:chExt cx="8385629" cy="5097136"/>
          </a:xfrm>
        </p:grpSpPr>
        <p:pic>
          <p:nvPicPr>
            <p:cNvPr id="3" name="Picture 2">
              <a:extLst>
                <a:ext uri="{FF2B5EF4-FFF2-40B4-BE49-F238E27FC236}">
                  <a16:creationId xmlns:a16="http://schemas.microsoft.com/office/drawing/2014/main" id="{ABC728B9-642F-E846-8C13-9A64C0F74182}"/>
                </a:ext>
              </a:extLst>
            </p:cNvPr>
            <p:cNvPicPr>
              <a:picLocks noChangeAspect="1"/>
            </p:cNvPicPr>
            <p:nvPr/>
          </p:nvPicPr>
          <p:blipFill>
            <a:blip r:embed="rId2"/>
            <a:stretch>
              <a:fillRect/>
            </a:stretch>
          </p:blipFill>
          <p:spPr>
            <a:xfrm>
              <a:off x="1903185" y="1089175"/>
              <a:ext cx="8385629" cy="4909535"/>
            </a:xfrm>
            <a:prstGeom prst="rect">
              <a:avLst/>
            </a:prstGeom>
          </p:spPr>
        </p:pic>
        <p:sp>
          <p:nvSpPr>
            <p:cNvPr id="2" name="Rectangle 1">
              <a:extLst>
                <a:ext uri="{FF2B5EF4-FFF2-40B4-BE49-F238E27FC236}">
                  <a16:creationId xmlns:a16="http://schemas.microsoft.com/office/drawing/2014/main" id="{3F8C30A4-A58A-D94F-96B3-D8A3B915F48A}"/>
                </a:ext>
              </a:extLst>
            </p:cNvPr>
            <p:cNvSpPr/>
            <p:nvPr/>
          </p:nvSpPr>
          <p:spPr>
            <a:xfrm>
              <a:off x="1903185" y="5998710"/>
              <a:ext cx="3691467" cy="187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2"/>
                  </a:solidFill>
                  <a:latin typeface="Montserrat Medium" pitchFamily="2" charset="77"/>
                </a:rPr>
                <a:t>CHR Report Figure 1-2 </a:t>
              </a:r>
            </a:p>
          </p:txBody>
        </p:sp>
      </p:grpSp>
      <p:sp>
        <p:nvSpPr>
          <p:cNvPr id="8" name="Footer Placeholder 2">
            <a:extLst>
              <a:ext uri="{FF2B5EF4-FFF2-40B4-BE49-F238E27FC236}">
                <a16:creationId xmlns:a16="http://schemas.microsoft.com/office/drawing/2014/main" id="{8D50C36F-11ED-4D55-A2CD-5AFAE919A2D8}"/>
              </a:ext>
            </a:extLst>
          </p:cNvPr>
          <p:cNvSpPr>
            <a:spLocks noGrp="1"/>
          </p:cNvSpPr>
          <p:nvPr>
            <p:ph type="ftr" sz="quarter" idx="10"/>
          </p:nvPr>
        </p:nvSpPr>
        <p:spPr>
          <a:xfrm>
            <a:off x="1645920" y="6356350"/>
            <a:ext cx="4438048" cy="365125"/>
          </a:xfrm>
        </p:spPr>
        <p:txBody>
          <a:bodyPr/>
          <a:lstStyle/>
          <a:p>
            <a:r>
              <a:rPr lang="en-US" dirty="0"/>
              <a:t>Source: </a:t>
            </a:r>
            <a:r>
              <a:rPr lang="en-US" i="1" dirty="0"/>
              <a:t>CABA Connected Home Roadmap</a:t>
            </a:r>
            <a:r>
              <a:rPr lang="en-US" dirty="0"/>
              <a:t>. 2019</a:t>
            </a:r>
          </a:p>
        </p:txBody>
      </p:sp>
    </p:spTree>
    <p:extLst>
      <p:ext uri="{BB962C8B-B14F-4D97-AF65-F5344CB8AC3E}">
        <p14:creationId xmlns:p14="http://schemas.microsoft.com/office/powerpoint/2010/main" val="1179888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181455-4CE7-BB48-A677-E3C13359D1EE}"/>
              </a:ext>
            </a:extLst>
          </p:cNvPr>
          <p:cNvSpPr>
            <a:spLocks noGrp="1"/>
          </p:cNvSpPr>
          <p:nvPr>
            <p:ph type="ctrTitle"/>
          </p:nvPr>
        </p:nvSpPr>
        <p:spPr/>
        <p:txBody>
          <a:bodyPr>
            <a:normAutofit/>
          </a:bodyPr>
          <a:lstStyle/>
          <a:p>
            <a:r>
              <a:rPr lang="en-US" sz="2400" b="1">
                <a:solidFill>
                  <a:srgbClr val="FFFFFF"/>
                </a:solidFill>
              </a:rPr>
              <a:t>The growth of the Smart Home market is being stifled by the messy aggregation of network protocols, software incompatibility, and winner-take-all attitudes by the main players</a:t>
            </a:r>
            <a:endParaRPr lang="en-US"/>
          </a:p>
        </p:txBody>
      </p:sp>
    </p:spTree>
    <p:extLst>
      <p:ext uri="{BB962C8B-B14F-4D97-AF65-F5344CB8AC3E}">
        <p14:creationId xmlns:p14="http://schemas.microsoft.com/office/powerpoint/2010/main" val="152702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69D463-FC54-0746-9C23-08468AC43F2E}"/>
              </a:ext>
            </a:extLst>
          </p:cNvPr>
          <p:cNvSpPr>
            <a:spLocks noGrp="1"/>
          </p:cNvSpPr>
          <p:nvPr>
            <p:ph type="title"/>
          </p:nvPr>
        </p:nvSpPr>
        <p:spPr>
          <a:xfrm>
            <a:off x="827441" y="63906"/>
            <a:ext cx="9609027" cy="447675"/>
          </a:xfrm>
        </p:spPr>
        <p:txBody>
          <a:bodyPr/>
          <a:lstStyle/>
          <a:p>
            <a:r>
              <a:rPr lang="en-US" dirty="0"/>
              <a:t>Cost &amp; Data Privacy Are Top Reported Pain Points</a:t>
            </a:r>
          </a:p>
        </p:txBody>
      </p:sp>
      <p:sp>
        <p:nvSpPr>
          <p:cNvPr id="7" name="Slide Number Placeholder 3">
            <a:extLst>
              <a:ext uri="{FF2B5EF4-FFF2-40B4-BE49-F238E27FC236}">
                <a16:creationId xmlns:a16="http://schemas.microsoft.com/office/drawing/2014/main" id="{362C6259-131B-1940-8CE4-D4D38ABA5099}"/>
              </a:ext>
            </a:extLst>
          </p:cNvPr>
          <p:cNvSpPr>
            <a:spLocks noGrp="1"/>
          </p:cNvSpPr>
          <p:nvPr>
            <p:ph type="sldNum" sz="quarter" idx="11"/>
          </p:nvPr>
        </p:nvSpPr>
        <p:spPr>
          <a:xfrm>
            <a:off x="833388" y="6356351"/>
            <a:ext cx="620027" cy="352458"/>
          </a:xfrm>
        </p:spPr>
        <p:txBody>
          <a:bodyPr/>
          <a:lstStyle/>
          <a:p>
            <a:fld id="{4658F449-AC56-C64A-8488-86A10DE691DA}" type="slidenum">
              <a:rPr lang="en-US" smtClean="0"/>
              <a:pPr/>
              <a:t>16</a:t>
            </a:fld>
            <a:endParaRPr lang="en-US"/>
          </a:p>
        </p:txBody>
      </p:sp>
      <p:graphicFrame>
        <p:nvGraphicFramePr>
          <p:cNvPr id="8" name="Chart 7">
            <a:extLst>
              <a:ext uri="{FF2B5EF4-FFF2-40B4-BE49-F238E27FC236}">
                <a16:creationId xmlns:a16="http://schemas.microsoft.com/office/drawing/2014/main" id="{C2091D3F-DD98-9648-896F-429F9E47AEEE}"/>
              </a:ext>
            </a:extLst>
          </p:cNvPr>
          <p:cNvGraphicFramePr/>
          <p:nvPr>
            <p:extLst>
              <p:ext uri="{D42A27DB-BD31-4B8C-83A1-F6EECF244321}">
                <p14:modId xmlns:p14="http://schemas.microsoft.com/office/powerpoint/2010/main" val="993498529"/>
              </p:ext>
            </p:extLst>
          </p:nvPr>
        </p:nvGraphicFramePr>
        <p:xfrm>
          <a:off x="2301815" y="1127780"/>
          <a:ext cx="7959785" cy="4946306"/>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a:extLst>
              <a:ext uri="{FF2B5EF4-FFF2-40B4-BE49-F238E27FC236}">
                <a16:creationId xmlns:a16="http://schemas.microsoft.com/office/drawing/2014/main" id="{88626D67-3826-2B43-ABCA-284D3CB44350}"/>
              </a:ext>
            </a:extLst>
          </p:cNvPr>
          <p:cNvSpPr/>
          <p:nvPr/>
        </p:nvSpPr>
        <p:spPr>
          <a:xfrm>
            <a:off x="1930400" y="6074086"/>
            <a:ext cx="3366407" cy="1649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2"/>
                </a:solidFill>
                <a:latin typeface="Montserrat Medium" pitchFamily="2" charset="77"/>
              </a:rPr>
              <a:t>CHR Report Figure 2-4</a:t>
            </a:r>
          </a:p>
        </p:txBody>
      </p:sp>
      <p:sp>
        <p:nvSpPr>
          <p:cNvPr id="9" name="Footer Placeholder 2">
            <a:extLst>
              <a:ext uri="{FF2B5EF4-FFF2-40B4-BE49-F238E27FC236}">
                <a16:creationId xmlns:a16="http://schemas.microsoft.com/office/drawing/2014/main" id="{648453A2-E40C-43E2-AAC3-EECE96B4D541}"/>
              </a:ext>
            </a:extLst>
          </p:cNvPr>
          <p:cNvSpPr>
            <a:spLocks noGrp="1"/>
          </p:cNvSpPr>
          <p:nvPr>
            <p:ph type="ftr" sz="quarter" idx="10"/>
          </p:nvPr>
        </p:nvSpPr>
        <p:spPr>
          <a:xfrm>
            <a:off x="1645920" y="6356350"/>
            <a:ext cx="4438048" cy="365125"/>
          </a:xfrm>
        </p:spPr>
        <p:txBody>
          <a:bodyPr/>
          <a:lstStyle/>
          <a:p>
            <a:r>
              <a:rPr lang="en-US" dirty="0"/>
              <a:t>Source: </a:t>
            </a:r>
            <a:r>
              <a:rPr lang="en-US" i="1" dirty="0"/>
              <a:t>CABA Connected Home Roadmap</a:t>
            </a:r>
            <a:r>
              <a:rPr lang="en-US" dirty="0"/>
              <a:t>. 2019</a:t>
            </a:r>
          </a:p>
        </p:txBody>
      </p:sp>
    </p:spTree>
    <p:extLst>
      <p:ext uri="{BB962C8B-B14F-4D97-AF65-F5344CB8AC3E}">
        <p14:creationId xmlns:p14="http://schemas.microsoft.com/office/powerpoint/2010/main" val="25695073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69D463-FC54-0746-9C23-08468AC43F2E}"/>
              </a:ext>
            </a:extLst>
          </p:cNvPr>
          <p:cNvSpPr>
            <a:spLocks noGrp="1"/>
          </p:cNvSpPr>
          <p:nvPr>
            <p:ph type="title"/>
          </p:nvPr>
        </p:nvSpPr>
        <p:spPr>
          <a:xfrm>
            <a:off x="827442" y="63906"/>
            <a:ext cx="9301296" cy="447675"/>
          </a:xfrm>
        </p:spPr>
        <p:txBody>
          <a:bodyPr/>
          <a:lstStyle/>
          <a:p>
            <a:r>
              <a:rPr lang="en-US" dirty="0"/>
              <a:t>Smart Home User Profile Demographic &amp; Behavioral Traits </a:t>
            </a:r>
          </a:p>
        </p:txBody>
      </p:sp>
      <p:sp>
        <p:nvSpPr>
          <p:cNvPr id="7" name="Slide Number Placeholder 3">
            <a:extLst>
              <a:ext uri="{FF2B5EF4-FFF2-40B4-BE49-F238E27FC236}">
                <a16:creationId xmlns:a16="http://schemas.microsoft.com/office/drawing/2014/main" id="{362C6259-131B-1940-8CE4-D4D38ABA5099}"/>
              </a:ext>
            </a:extLst>
          </p:cNvPr>
          <p:cNvSpPr>
            <a:spLocks noGrp="1"/>
          </p:cNvSpPr>
          <p:nvPr>
            <p:ph type="sldNum" sz="quarter" idx="11"/>
          </p:nvPr>
        </p:nvSpPr>
        <p:spPr>
          <a:xfrm>
            <a:off x="833388" y="6356351"/>
            <a:ext cx="620027" cy="352458"/>
          </a:xfrm>
        </p:spPr>
        <p:txBody>
          <a:bodyPr/>
          <a:lstStyle/>
          <a:p>
            <a:fld id="{4658F449-AC56-C64A-8488-86A10DE691DA}" type="slidenum">
              <a:rPr lang="en-US" smtClean="0"/>
              <a:pPr/>
              <a:t>17</a:t>
            </a:fld>
            <a:endParaRPr lang="en-US"/>
          </a:p>
        </p:txBody>
      </p:sp>
      <p:pic>
        <p:nvPicPr>
          <p:cNvPr id="3" name="Picture 2">
            <a:extLst>
              <a:ext uri="{FF2B5EF4-FFF2-40B4-BE49-F238E27FC236}">
                <a16:creationId xmlns:a16="http://schemas.microsoft.com/office/drawing/2014/main" id="{2FF50461-9B9A-FB43-9E16-9215C3AB8E1F}"/>
              </a:ext>
            </a:extLst>
          </p:cNvPr>
          <p:cNvPicPr>
            <a:picLocks noChangeAspect="1"/>
          </p:cNvPicPr>
          <p:nvPr/>
        </p:nvPicPr>
        <p:blipFill rotWithShape="1">
          <a:blip r:embed="rId2"/>
          <a:srcRect l="10336" t="21563" r="10937" b="35144"/>
          <a:stretch/>
        </p:blipFill>
        <p:spPr>
          <a:xfrm>
            <a:off x="827441" y="1133444"/>
            <a:ext cx="7819847" cy="5018675"/>
          </a:xfrm>
          <a:prstGeom prst="rect">
            <a:avLst/>
          </a:prstGeom>
        </p:spPr>
      </p:pic>
      <p:sp>
        <p:nvSpPr>
          <p:cNvPr id="8" name="Rectangle 7">
            <a:extLst>
              <a:ext uri="{FF2B5EF4-FFF2-40B4-BE49-F238E27FC236}">
                <a16:creationId xmlns:a16="http://schemas.microsoft.com/office/drawing/2014/main" id="{28EE0670-AA3D-704A-8BEF-C6064A6A014E}"/>
              </a:ext>
            </a:extLst>
          </p:cNvPr>
          <p:cNvSpPr/>
          <p:nvPr/>
        </p:nvSpPr>
        <p:spPr>
          <a:xfrm>
            <a:off x="1143401" y="6089285"/>
            <a:ext cx="3366407" cy="1649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2"/>
                </a:solidFill>
                <a:latin typeface="Montserrat Medium" pitchFamily="2" charset="77"/>
              </a:rPr>
              <a:t>CHR Report Figure 2-3</a:t>
            </a:r>
          </a:p>
        </p:txBody>
      </p:sp>
      <p:sp>
        <p:nvSpPr>
          <p:cNvPr id="9" name="Footer Placeholder 2">
            <a:extLst>
              <a:ext uri="{FF2B5EF4-FFF2-40B4-BE49-F238E27FC236}">
                <a16:creationId xmlns:a16="http://schemas.microsoft.com/office/drawing/2014/main" id="{CE2BB366-823E-4879-AF8E-1C9157EDB4E6}"/>
              </a:ext>
            </a:extLst>
          </p:cNvPr>
          <p:cNvSpPr>
            <a:spLocks noGrp="1"/>
          </p:cNvSpPr>
          <p:nvPr>
            <p:ph type="ftr" sz="quarter" idx="10"/>
          </p:nvPr>
        </p:nvSpPr>
        <p:spPr>
          <a:xfrm>
            <a:off x="1645920" y="6356350"/>
            <a:ext cx="4438048" cy="365125"/>
          </a:xfrm>
        </p:spPr>
        <p:txBody>
          <a:bodyPr/>
          <a:lstStyle/>
          <a:p>
            <a:r>
              <a:rPr lang="en-US" dirty="0"/>
              <a:t>Source: </a:t>
            </a:r>
            <a:r>
              <a:rPr lang="en-US" i="1" dirty="0"/>
              <a:t>CABA Connected Home Roadmap</a:t>
            </a:r>
            <a:r>
              <a:rPr lang="en-US" dirty="0"/>
              <a:t>. 2019</a:t>
            </a:r>
          </a:p>
        </p:txBody>
      </p:sp>
    </p:spTree>
    <p:extLst>
      <p:ext uri="{BB962C8B-B14F-4D97-AF65-F5344CB8AC3E}">
        <p14:creationId xmlns:p14="http://schemas.microsoft.com/office/powerpoint/2010/main" val="1336863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181455-4CE7-BB48-A677-E3C13359D1EE}"/>
              </a:ext>
            </a:extLst>
          </p:cNvPr>
          <p:cNvSpPr>
            <a:spLocks noGrp="1"/>
          </p:cNvSpPr>
          <p:nvPr>
            <p:ph type="ctrTitle"/>
          </p:nvPr>
        </p:nvSpPr>
        <p:spPr/>
        <p:txBody>
          <a:bodyPr>
            <a:normAutofit/>
          </a:bodyPr>
          <a:lstStyle/>
          <a:p>
            <a:r>
              <a:rPr lang="en-US" sz="2400" b="1">
                <a:solidFill>
                  <a:srgbClr val="FFFFFF"/>
                </a:solidFill>
                <a:latin typeface="Montserrat Light"/>
              </a:rPr>
              <a:t>Poor user experience, a lack of privacy and security standards and high costs of products and services are leaving smart home consumers  frustrated—exacerbating a disconnect between suppliers and user preferences</a:t>
            </a:r>
            <a:endParaRPr lang="en-US"/>
          </a:p>
        </p:txBody>
      </p:sp>
    </p:spTree>
    <p:extLst>
      <p:ext uri="{BB962C8B-B14F-4D97-AF65-F5344CB8AC3E}">
        <p14:creationId xmlns:p14="http://schemas.microsoft.com/office/powerpoint/2010/main" val="1375976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972151" y="1332999"/>
            <a:ext cx="10148955" cy="4823254"/>
            <a:chOff x="1674589" y="1777275"/>
            <a:chExt cx="11281222" cy="5446484"/>
          </a:xfrm>
        </p:grpSpPr>
        <p:grpSp>
          <p:nvGrpSpPr>
            <p:cNvPr id="21" name="Group 20"/>
            <p:cNvGrpSpPr/>
            <p:nvPr/>
          </p:nvGrpSpPr>
          <p:grpSpPr>
            <a:xfrm>
              <a:off x="1674589" y="1935687"/>
              <a:ext cx="11281222" cy="5288072"/>
              <a:chOff x="1047854" y="2150763"/>
              <a:chExt cx="12534691" cy="5875636"/>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680200" y="3911600"/>
                <a:ext cx="1270000" cy="1320800"/>
              </a:xfrm>
              <a:prstGeom prst="rect">
                <a:avLst/>
              </a:prstGeom>
            </p:spPr>
          </p:pic>
          <p:grpSp>
            <p:nvGrpSpPr>
              <p:cNvPr id="9" name="Group 8"/>
              <p:cNvGrpSpPr/>
              <p:nvPr/>
            </p:nvGrpSpPr>
            <p:grpSpPr>
              <a:xfrm>
                <a:off x="1047854" y="2150763"/>
                <a:ext cx="12534691" cy="5875636"/>
                <a:chOff x="979103" y="2160121"/>
                <a:chExt cx="12534691" cy="5875636"/>
              </a:xfrm>
            </p:grpSpPr>
            <p:grpSp>
              <p:nvGrpSpPr>
                <p:cNvPr id="7" name="Group 6"/>
                <p:cNvGrpSpPr/>
                <p:nvPr/>
              </p:nvGrpSpPr>
              <p:grpSpPr>
                <a:xfrm>
                  <a:off x="979103" y="2160121"/>
                  <a:ext cx="12534691" cy="5875636"/>
                  <a:chOff x="979103" y="2160121"/>
                  <a:chExt cx="12534691" cy="5875636"/>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79103" y="2160121"/>
                    <a:ext cx="12534691" cy="5875636"/>
                  </a:xfrm>
                  <a:prstGeom prst="rect">
                    <a:avLst/>
                  </a:prstGeom>
                </p:spPr>
              </p:pic>
              <p:sp>
                <p:nvSpPr>
                  <p:cNvPr id="6" name="Rectangle 5"/>
                  <p:cNvSpPr/>
                  <p:nvPr/>
                </p:nvSpPr>
                <p:spPr bwMode="auto">
                  <a:xfrm>
                    <a:off x="979103" y="6833937"/>
                    <a:ext cx="6227813" cy="120182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61722" tIns="30861" rIns="61722" bIns="30861" numCol="1" spcCol="0" rtlCol="0" fromWordArt="0" anchor="ctr" anchorCtr="0" forceAA="0" compatLnSpc="1">
                    <a:prstTxWarp prst="textNoShape">
                      <a:avLst/>
                    </a:prstTxWarp>
                    <a:noAutofit/>
                  </a:bodyPr>
                  <a:lstStyle/>
                  <a:p>
                    <a:pPr algn="ctr" defTabSz="617195"/>
                    <a:endParaRPr lang="en-US" sz="945" dirty="0">
                      <a:solidFill>
                        <a:schemeClr val="bg1"/>
                      </a:solidFill>
                      <a:latin typeface="Myriad Pro"/>
                      <a:ea typeface="ＭＳ Ｐゴシック" pitchFamily="-109" charset="-128"/>
                      <a:cs typeface="Myriad Pro"/>
                    </a:endParaRPr>
                  </a:p>
                </p:txBody>
              </p:sp>
            </p:grpSp>
            <p:sp>
              <p:nvSpPr>
                <p:cNvPr id="8" name="Rectangle 7"/>
                <p:cNvSpPr/>
                <p:nvPr/>
              </p:nvSpPr>
              <p:spPr bwMode="auto">
                <a:xfrm>
                  <a:off x="10515600" y="6629400"/>
                  <a:ext cx="2594811" cy="1318125"/>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61722" tIns="30861" rIns="61722" bIns="30861" numCol="1" spcCol="0" rtlCol="0" fromWordArt="0" anchor="ctr" anchorCtr="0" forceAA="0" compatLnSpc="1">
                  <a:prstTxWarp prst="textNoShape">
                    <a:avLst/>
                  </a:prstTxWarp>
                  <a:noAutofit/>
                </a:bodyPr>
                <a:lstStyle/>
                <a:p>
                  <a:pPr algn="ctr" defTabSz="617195"/>
                  <a:endParaRPr lang="en-US" sz="945" dirty="0">
                    <a:solidFill>
                      <a:schemeClr val="bg1"/>
                    </a:solidFill>
                    <a:latin typeface="Myriad Pro"/>
                    <a:ea typeface="ＭＳ Ｐゴシック" pitchFamily="-109" charset="-128"/>
                    <a:cs typeface="Myriad Pro"/>
                  </a:endParaRPr>
                </a:p>
              </p:txBody>
            </p:sp>
          </p:grpSp>
          <p:sp>
            <p:nvSpPr>
              <p:cNvPr id="15" name="Rectangle 14"/>
              <p:cNvSpPr/>
              <p:nvPr/>
            </p:nvSpPr>
            <p:spPr bwMode="auto">
              <a:xfrm>
                <a:off x="1200254" y="7797584"/>
                <a:ext cx="1074569" cy="20721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61722" tIns="30861" rIns="61722" bIns="30861" numCol="1" spcCol="0" rtlCol="0" fromWordArt="0" anchor="ctr" anchorCtr="0" forceAA="0" compatLnSpc="1">
                <a:prstTxWarp prst="textNoShape">
                  <a:avLst/>
                </a:prstTxWarp>
                <a:noAutofit/>
              </a:bodyPr>
              <a:lstStyle/>
              <a:p>
                <a:pPr algn="ctr" defTabSz="617195"/>
                <a:endParaRPr lang="en-US" sz="945" dirty="0">
                  <a:solidFill>
                    <a:schemeClr val="bg1"/>
                  </a:solidFill>
                  <a:latin typeface="Myriad Pro"/>
                  <a:ea typeface="ＭＳ Ｐゴシック" pitchFamily="-109" charset="-128"/>
                  <a:cs typeface="Myriad Pro"/>
                </a:endParaRPr>
              </a:p>
            </p:txBody>
          </p:sp>
          <p:pic>
            <p:nvPicPr>
              <p:cNvPr id="18" name="Picture 17"/>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653154" y="6815931"/>
                <a:ext cx="1200685" cy="982379"/>
              </a:xfrm>
              <a:prstGeom prst="rect">
                <a:avLst/>
              </a:prstGeom>
            </p:spPr>
          </p:pic>
          <p:pic>
            <p:nvPicPr>
              <p:cNvPr id="17" name="Picture 16"/>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026271" y="7082927"/>
                <a:ext cx="787751" cy="671763"/>
              </a:xfrm>
              <a:prstGeom prst="rect">
                <a:avLst/>
              </a:prstGeom>
            </p:spPr>
          </p:pic>
          <p:pic>
            <p:nvPicPr>
              <p:cNvPr id="19" name="Picture 18"/>
              <p:cNvPicPr>
                <a:picLocks noChangeAspect="1"/>
              </p:cNvPicPr>
              <p:nvPr/>
            </p:nvPicPr>
            <p:blipFill>
              <a:blip r:embed="rId6"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440370" y="6728097"/>
                <a:ext cx="575344" cy="470736"/>
              </a:xfrm>
              <a:prstGeom prst="rect">
                <a:avLst/>
              </a:prstGeom>
            </p:spPr>
          </p:pic>
          <p:pic>
            <p:nvPicPr>
              <p:cNvPr id="20" name="Picture 19"/>
              <p:cNvPicPr>
                <a:picLocks noChangeAspect="1"/>
              </p:cNvPicPr>
              <p:nvPr/>
            </p:nvPicPr>
            <p:blipFill>
              <a:blip r:embed="rId7"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2528023" y="6697090"/>
                <a:ext cx="651139" cy="532750"/>
              </a:xfrm>
              <a:prstGeom prst="rect">
                <a:avLst/>
              </a:prstGeom>
            </p:spPr>
          </p:pic>
        </p:grpSp>
        <p:sp>
          <p:nvSpPr>
            <p:cNvPr id="22" name="Rectangle 21"/>
            <p:cNvSpPr/>
            <p:nvPr/>
          </p:nvSpPr>
          <p:spPr bwMode="auto">
            <a:xfrm>
              <a:off x="6340642" y="1777275"/>
              <a:ext cx="2293217" cy="735324"/>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r>
                <a:rPr lang="en-US" sz="825" dirty="0">
                  <a:solidFill>
                    <a:srgbClr val="245A86"/>
                  </a:solidFill>
                  <a:latin typeface="Helvetica Neue Medium" charset="0"/>
                  <a:ea typeface="Helvetica Neue Medium" charset="0"/>
                  <a:cs typeface="Helvetica Neue Medium" charset="0"/>
                </a:rPr>
                <a:t>COMPLEX</a:t>
              </a:r>
            </a:p>
            <a:p>
              <a:endParaRPr lang="en-US" sz="825" dirty="0">
                <a:solidFill>
                  <a:srgbClr val="245A86"/>
                </a:solidFill>
                <a:latin typeface="Helvetica Neue Medium" charset="0"/>
                <a:ea typeface="Helvetica Neue Medium" charset="0"/>
                <a:cs typeface="Helvetica Neue Medium" charset="0"/>
              </a:endParaRPr>
            </a:p>
          </p:txBody>
        </p:sp>
        <p:sp>
          <p:nvSpPr>
            <p:cNvPr id="23" name="Rectangle 22"/>
            <p:cNvSpPr/>
            <p:nvPr/>
          </p:nvSpPr>
          <p:spPr bwMode="auto">
            <a:xfrm>
              <a:off x="6348553" y="2144937"/>
              <a:ext cx="1784796" cy="628062"/>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137155" indent="-137155">
                <a:buFont typeface="Arial" charset="0"/>
                <a:buChar char="•"/>
              </a:pPr>
              <a:r>
                <a:rPr lang="en-US" sz="900" dirty="0">
                  <a:solidFill>
                    <a:schemeClr val="accent3">
                      <a:lumMod val="75000"/>
                    </a:schemeClr>
                  </a:solidFill>
                  <a:latin typeface="Myriad Pro"/>
                  <a:ea typeface="ＭＳ Ｐゴシック" pitchFamily="-109" charset="-128"/>
                  <a:cs typeface="Myriad Pro"/>
                </a:rPr>
                <a:t>Supply Chains</a:t>
              </a:r>
            </a:p>
            <a:p>
              <a:pPr marL="137155" indent="-137155">
                <a:buFont typeface="Arial" charset="0"/>
                <a:buChar char="•"/>
              </a:pPr>
              <a:r>
                <a:rPr lang="en-US" sz="900" dirty="0">
                  <a:solidFill>
                    <a:schemeClr val="accent3">
                      <a:lumMod val="75000"/>
                    </a:schemeClr>
                  </a:solidFill>
                  <a:latin typeface="Myriad Pro"/>
                  <a:ea typeface="ＭＳ Ｐゴシック" pitchFamily="-109" charset="-128"/>
                  <a:cs typeface="Myriad Pro"/>
                </a:rPr>
                <a:t>Smart Cities</a:t>
              </a:r>
            </a:p>
          </p:txBody>
        </p:sp>
      </p:grpSp>
      <p:sp>
        <p:nvSpPr>
          <p:cNvPr id="3" name="TextBox 2"/>
          <p:cNvSpPr txBox="1"/>
          <p:nvPr/>
        </p:nvSpPr>
        <p:spPr>
          <a:xfrm>
            <a:off x="515234" y="219886"/>
            <a:ext cx="9529782" cy="493723"/>
          </a:xfrm>
          <a:prstGeom prst="rect">
            <a:avLst/>
          </a:prstGeom>
          <a:noFill/>
          <a:ln w="9525">
            <a:noFill/>
            <a:miter lim="800000"/>
            <a:headEnd/>
            <a:tailEnd/>
          </a:ln>
        </p:spPr>
        <p:txBody>
          <a:bodyPr vert="horz" wrap="square" lIns="82483" tIns="41242" rIns="82483" bIns="41242" numCol="1" rtlCol="0" anchor="t" anchorCtr="0" compatLnSpc="1">
            <a:prstTxWarp prst="textNoShape">
              <a:avLst/>
            </a:prstTxWarp>
            <a:spAutoFit/>
          </a:bodyPr>
          <a:lstStyle/>
          <a:p>
            <a:pPr marL="6751" indent="-6751" defTabSz="555476">
              <a:defRPr/>
            </a:pPr>
            <a:r>
              <a:rPr lang="en-US" sz="2667" b="1" dirty="0">
                <a:solidFill>
                  <a:schemeClr val="bg1"/>
                </a:solidFill>
                <a:ea typeface="Helvetica Neue Light" charset="0"/>
                <a:cs typeface="Helvetica Neue Light" charset="0"/>
              </a:rPr>
              <a:t>But It’s Still </a:t>
            </a:r>
            <a:r>
              <a:rPr lang="en-US" sz="2667" b="1" dirty="0">
                <a:solidFill>
                  <a:schemeClr val="bg1"/>
                </a:solidFill>
                <a:ea typeface="Helvetica Neue Medium" charset="0"/>
                <a:cs typeface="Helvetica Neue Medium" charset="0"/>
              </a:rPr>
              <a:t>Early In The Game</a:t>
            </a:r>
            <a:r>
              <a:rPr lang="mr-IN" sz="2667" b="1" dirty="0">
                <a:solidFill>
                  <a:schemeClr val="bg1"/>
                </a:solidFill>
                <a:ea typeface="Helvetica Neue Medium" charset="0"/>
                <a:cs typeface="Helvetica Neue Medium" charset="0"/>
              </a:rPr>
              <a:t>……</a:t>
            </a:r>
            <a:r>
              <a:rPr lang="en-US" sz="2667" b="1" dirty="0">
                <a:solidFill>
                  <a:schemeClr val="bg1"/>
                </a:solidFill>
                <a:ea typeface="Helvetica Neue Medium" charset="0"/>
                <a:cs typeface="Helvetica Neue Medium" charset="0"/>
              </a:rPr>
              <a:t>.</a:t>
            </a:r>
          </a:p>
        </p:txBody>
      </p:sp>
      <p:sp>
        <p:nvSpPr>
          <p:cNvPr id="44" name="Rectangle 43">
            <a:extLst>
              <a:ext uri="{FF2B5EF4-FFF2-40B4-BE49-F238E27FC236}">
                <a16:creationId xmlns:a16="http://schemas.microsoft.com/office/drawing/2014/main" id="{C08EC224-A9D6-F34A-9731-2E09E3BCEA2D}"/>
              </a:ext>
            </a:extLst>
          </p:cNvPr>
          <p:cNvSpPr/>
          <p:nvPr/>
        </p:nvSpPr>
        <p:spPr bwMode="auto">
          <a:xfrm>
            <a:off x="7273865" y="5100570"/>
            <a:ext cx="3665953" cy="964443"/>
          </a:xfrm>
          <a:prstGeom prst="rect">
            <a:avLst/>
          </a:prstGeom>
          <a:solidFill>
            <a:schemeClr val="bg1"/>
          </a:solidFill>
          <a:ln w="9525"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algn="ctr" defTabSz="761970" eaLnBrk="0" fontAlgn="base" hangingPunct="0">
              <a:spcBef>
                <a:spcPct val="0"/>
              </a:spcBef>
              <a:spcAft>
                <a:spcPct val="0"/>
              </a:spcAft>
            </a:pPr>
            <a:endParaRPr lang="en-US" sz="1167" dirty="0">
              <a:solidFill>
                <a:schemeClr val="bg1"/>
              </a:solidFill>
              <a:latin typeface="Myriad Pro"/>
              <a:ea typeface="ＭＳ Ｐゴシック" pitchFamily="-109" charset="-128"/>
              <a:cs typeface="Myriad Pro"/>
            </a:endParaRPr>
          </a:p>
        </p:txBody>
      </p:sp>
      <p:pic>
        <p:nvPicPr>
          <p:cNvPr id="11" name="Picture 10">
            <a:extLst>
              <a:ext uri="{FF2B5EF4-FFF2-40B4-BE49-F238E27FC236}">
                <a16:creationId xmlns:a16="http://schemas.microsoft.com/office/drawing/2014/main" id="{D992DBC2-F848-5C4A-B78D-08D15267CD84}"/>
              </a:ext>
            </a:extLst>
          </p:cNvPr>
          <p:cNvPicPr>
            <a:picLocks noChangeAspect="1"/>
          </p:cNvPicPr>
          <p:nvPr/>
        </p:nvPicPr>
        <p:blipFill>
          <a:blip r:embed="rId8"/>
          <a:stretch>
            <a:fillRect/>
          </a:stretch>
        </p:blipFill>
        <p:spPr>
          <a:xfrm>
            <a:off x="10572304" y="5207141"/>
            <a:ext cx="787658" cy="742464"/>
          </a:xfrm>
          <a:prstGeom prst="rect">
            <a:avLst/>
          </a:prstGeom>
        </p:spPr>
      </p:pic>
      <p:pic>
        <p:nvPicPr>
          <p:cNvPr id="47" name="Picture 46">
            <a:extLst>
              <a:ext uri="{FF2B5EF4-FFF2-40B4-BE49-F238E27FC236}">
                <a16:creationId xmlns:a16="http://schemas.microsoft.com/office/drawing/2014/main" id="{B05A1BD1-D03C-5546-B52A-D2F95BD16171}"/>
              </a:ext>
            </a:extLst>
          </p:cNvPr>
          <p:cNvPicPr>
            <a:picLocks noChangeAspect="1"/>
          </p:cNvPicPr>
          <p:nvPr/>
        </p:nvPicPr>
        <p:blipFill>
          <a:blip r:embed="rId9"/>
          <a:stretch>
            <a:fillRect/>
          </a:stretch>
        </p:blipFill>
        <p:spPr>
          <a:xfrm>
            <a:off x="8759012" y="5291681"/>
            <a:ext cx="609073" cy="594686"/>
          </a:xfrm>
          <a:prstGeom prst="rect">
            <a:avLst/>
          </a:prstGeom>
        </p:spPr>
      </p:pic>
      <p:pic>
        <p:nvPicPr>
          <p:cNvPr id="48" name="Picture 47">
            <a:extLst>
              <a:ext uri="{FF2B5EF4-FFF2-40B4-BE49-F238E27FC236}">
                <a16:creationId xmlns:a16="http://schemas.microsoft.com/office/drawing/2014/main" id="{2D0786C9-9A6F-8F48-A5E5-9C3937C781D7}"/>
              </a:ext>
            </a:extLst>
          </p:cNvPr>
          <p:cNvPicPr>
            <a:picLocks noChangeAspect="1"/>
          </p:cNvPicPr>
          <p:nvPr/>
        </p:nvPicPr>
        <p:blipFill>
          <a:blip r:embed="rId10"/>
          <a:stretch>
            <a:fillRect/>
          </a:stretch>
        </p:blipFill>
        <p:spPr>
          <a:xfrm>
            <a:off x="7921994" y="5293791"/>
            <a:ext cx="599799" cy="674060"/>
          </a:xfrm>
          <a:prstGeom prst="rect">
            <a:avLst/>
          </a:prstGeom>
        </p:spPr>
      </p:pic>
      <p:pic>
        <p:nvPicPr>
          <p:cNvPr id="49" name="Picture 48">
            <a:extLst>
              <a:ext uri="{FF2B5EF4-FFF2-40B4-BE49-F238E27FC236}">
                <a16:creationId xmlns:a16="http://schemas.microsoft.com/office/drawing/2014/main" id="{79E90688-1DE9-9546-8CBC-59FEA687E4D6}"/>
              </a:ext>
            </a:extLst>
          </p:cNvPr>
          <p:cNvPicPr>
            <a:picLocks noChangeAspect="1"/>
          </p:cNvPicPr>
          <p:nvPr/>
        </p:nvPicPr>
        <p:blipFill>
          <a:blip r:embed="rId11"/>
          <a:stretch>
            <a:fillRect/>
          </a:stretch>
        </p:blipFill>
        <p:spPr>
          <a:xfrm>
            <a:off x="9497063" y="5255354"/>
            <a:ext cx="822588" cy="687448"/>
          </a:xfrm>
          <a:prstGeom prst="rect">
            <a:avLst/>
          </a:prstGeom>
        </p:spPr>
      </p:pic>
      <p:pic>
        <p:nvPicPr>
          <p:cNvPr id="52" name="Picture 51">
            <a:extLst>
              <a:ext uri="{FF2B5EF4-FFF2-40B4-BE49-F238E27FC236}">
                <a16:creationId xmlns:a16="http://schemas.microsoft.com/office/drawing/2014/main" id="{9E394D89-5523-1F42-8FE6-EFC41E7E3B01}"/>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484698" y="5346568"/>
            <a:ext cx="383138" cy="607620"/>
          </a:xfrm>
          <a:prstGeom prst="rect">
            <a:avLst/>
          </a:prstGeom>
        </p:spPr>
      </p:pic>
      <p:pic>
        <p:nvPicPr>
          <p:cNvPr id="53" name="Picture 52">
            <a:extLst>
              <a:ext uri="{FF2B5EF4-FFF2-40B4-BE49-F238E27FC236}">
                <a16:creationId xmlns:a16="http://schemas.microsoft.com/office/drawing/2014/main" id="{F41BE49D-27EC-CA4D-9659-F21FCF7F576D}"/>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3377521" y="5373830"/>
            <a:ext cx="383138" cy="607620"/>
          </a:xfrm>
          <a:prstGeom prst="rect">
            <a:avLst/>
          </a:prstGeom>
        </p:spPr>
      </p:pic>
      <p:pic>
        <p:nvPicPr>
          <p:cNvPr id="54" name="Picture 53">
            <a:extLst>
              <a:ext uri="{FF2B5EF4-FFF2-40B4-BE49-F238E27FC236}">
                <a16:creationId xmlns:a16="http://schemas.microsoft.com/office/drawing/2014/main" id="{92CCCE81-A632-2A49-9ED4-225E2A11CB44}"/>
              </a:ext>
            </a:extLst>
          </p:cNvPr>
          <p:cNvPicPr>
            <a:picLocks noChangeAspect="1"/>
          </p:cNvPicPr>
          <p:nvPr/>
        </p:nvPicPr>
        <p:blipFill>
          <a:blip r:embed="rId10"/>
          <a:stretch>
            <a:fillRect/>
          </a:stretch>
        </p:blipFill>
        <p:spPr>
          <a:xfrm>
            <a:off x="4027408" y="5334964"/>
            <a:ext cx="599799" cy="674060"/>
          </a:xfrm>
          <a:prstGeom prst="rect">
            <a:avLst/>
          </a:prstGeom>
        </p:spPr>
      </p:pic>
      <p:pic>
        <p:nvPicPr>
          <p:cNvPr id="55" name="Picture 54">
            <a:extLst>
              <a:ext uri="{FF2B5EF4-FFF2-40B4-BE49-F238E27FC236}">
                <a16:creationId xmlns:a16="http://schemas.microsoft.com/office/drawing/2014/main" id="{68A215CA-E7B1-E94F-AD6D-A1ED6A779909}"/>
              </a:ext>
            </a:extLst>
          </p:cNvPr>
          <p:cNvPicPr>
            <a:picLocks noChangeAspect="1"/>
          </p:cNvPicPr>
          <p:nvPr/>
        </p:nvPicPr>
        <p:blipFill>
          <a:blip r:embed="rId9"/>
          <a:stretch>
            <a:fillRect/>
          </a:stretch>
        </p:blipFill>
        <p:spPr>
          <a:xfrm>
            <a:off x="4832217" y="5373165"/>
            <a:ext cx="609073" cy="594686"/>
          </a:xfrm>
          <a:prstGeom prst="rect">
            <a:avLst/>
          </a:prstGeom>
        </p:spPr>
      </p:pic>
      <p:pic>
        <p:nvPicPr>
          <p:cNvPr id="56" name="Picture 55">
            <a:extLst>
              <a:ext uri="{FF2B5EF4-FFF2-40B4-BE49-F238E27FC236}">
                <a16:creationId xmlns:a16="http://schemas.microsoft.com/office/drawing/2014/main" id="{44E3BD08-0488-0C45-88AD-0F50CB3BC96F}"/>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264637" y="5309082"/>
            <a:ext cx="383138" cy="607620"/>
          </a:xfrm>
          <a:prstGeom prst="rect">
            <a:avLst/>
          </a:prstGeom>
        </p:spPr>
      </p:pic>
      <p:sp>
        <p:nvSpPr>
          <p:cNvPr id="30" name="Footer Placeholder 2">
            <a:extLst>
              <a:ext uri="{FF2B5EF4-FFF2-40B4-BE49-F238E27FC236}">
                <a16:creationId xmlns:a16="http://schemas.microsoft.com/office/drawing/2014/main" id="{6E087294-225C-4EBC-8510-71E4109C2E96}"/>
              </a:ext>
            </a:extLst>
          </p:cNvPr>
          <p:cNvSpPr txBox="1">
            <a:spLocks/>
          </p:cNvSpPr>
          <p:nvPr/>
        </p:nvSpPr>
        <p:spPr>
          <a:xfrm>
            <a:off x="1645920" y="6356350"/>
            <a:ext cx="443804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2"/>
                </a:solidFill>
              </a:rPr>
              <a:t>Source: </a:t>
            </a:r>
            <a:r>
              <a:rPr lang="en-US" sz="1000" i="1" dirty="0">
                <a:solidFill>
                  <a:schemeClr val="tx2"/>
                </a:solidFill>
              </a:rPr>
              <a:t>CABA Connected Home Roadmap</a:t>
            </a:r>
            <a:r>
              <a:rPr lang="en-US" sz="1000" dirty="0">
                <a:solidFill>
                  <a:schemeClr val="tx2"/>
                </a:solidFill>
              </a:rPr>
              <a:t>. 2019</a:t>
            </a:r>
          </a:p>
        </p:txBody>
      </p:sp>
      <p:sp>
        <p:nvSpPr>
          <p:cNvPr id="29" name="Slide Number Placeholder 3">
            <a:extLst>
              <a:ext uri="{FF2B5EF4-FFF2-40B4-BE49-F238E27FC236}">
                <a16:creationId xmlns:a16="http://schemas.microsoft.com/office/drawing/2014/main" id="{5F601A0E-2C94-4150-A572-1E931873A8FE}"/>
              </a:ext>
            </a:extLst>
          </p:cNvPr>
          <p:cNvSpPr txBox="1">
            <a:spLocks/>
          </p:cNvSpPr>
          <p:nvPr/>
        </p:nvSpPr>
        <p:spPr>
          <a:xfrm>
            <a:off x="833388" y="6356351"/>
            <a:ext cx="620027" cy="3524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58F449-AC56-C64A-8488-86A10DE691DA}" type="slidenum">
              <a:rPr lang="en-US" sz="1200" smtClean="0"/>
              <a:pPr/>
              <a:t>19</a:t>
            </a:fld>
            <a:endParaRPr lang="en-US" sz="1200" dirty="0"/>
          </a:p>
        </p:txBody>
      </p:sp>
    </p:spTree>
    <p:extLst>
      <p:ext uri="{BB962C8B-B14F-4D97-AF65-F5344CB8AC3E}">
        <p14:creationId xmlns:p14="http://schemas.microsoft.com/office/powerpoint/2010/main" val="4167037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139C90B-A721-7546-9A4B-EE4D5C37653F}"/>
              </a:ext>
            </a:extLst>
          </p:cNvPr>
          <p:cNvSpPr>
            <a:spLocks noGrp="1"/>
          </p:cNvSpPr>
          <p:nvPr>
            <p:ph type="title"/>
          </p:nvPr>
        </p:nvSpPr>
        <p:spPr/>
        <p:txBody>
          <a:bodyPr/>
          <a:lstStyle/>
          <a:p>
            <a:r>
              <a:rPr lang="en-CA"/>
              <a:t>About CABA </a:t>
            </a:r>
            <a:endParaRPr lang="en-US"/>
          </a:p>
        </p:txBody>
      </p:sp>
      <p:sp>
        <p:nvSpPr>
          <p:cNvPr id="18" name="Slide Number Placeholder 3">
            <a:extLst>
              <a:ext uri="{FF2B5EF4-FFF2-40B4-BE49-F238E27FC236}">
                <a16:creationId xmlns:a16="http://schemas.microsoft.com/office/drawing/2014/main" id="{A1BC101B-BCE7-3041-94E4-DEE721579E77}"/>
              </a:ext>
            </a:extLst>
          </p:cNvPr>
          <p:cNvSpPr>
            <a:spLocks noGrp="1"/>
          </p:cNvSpPr>
          <p:nvPr>
            <p:ph type="sldNum" sz="quarter" idx="11"/>
          </p:nvPr>
        </p:nvSpPr>
        <p:spPr/>
        <p:txBody>
          <a:bodyPr/>
          <a:lstStyle/>
          <a:p>
            <a:fld id="{4658F449-AC56-C64A-8488-86A10DE691DA}" type="slidenum">
              <a:rPr lang="en-US" smtClean="0"/>
              <a:pPr/>
              <a:t>2</a:t>
            </a:fld>
            <a:endParaRPr lang="en-US"/>
          </a:p>
        </p:txBody>
      </p:sp>
      <p:sp>
        <p:nvSpPr>
          <p:cNvPr id="7" name="Text Placeholder 2">
            <a:extLst>
              <a:ext uri="{FF2B5EF4-FFF2-40B4-BE49-F238E27FC236}">
                <a16:creationId xmlns:a16="http://schemas.microsoft.com/office/drawing/2014/main" id="{21C38F81-5FB4-BE4B-B95E-8646F5A24521}"/>
              </a:ext>
            </a:extLst>
          </p:cNvPr>
          <p:cNvSpPr txBox="1">
            <a:spLocks/>
          </p:cNvSpPr>
          <p:nvPr/>
        </p:nvSpPr>
        <p:spPr>
          <a:xfrm>
            <a:off x="1076327" y="1231902"/>
            <a:ext cx="7180262" cy="5705475"/>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just">
              <a:buNone/>
              <a:defRPr/>
            </a:pPr>
            <a:endParaRPr lang="en-GB" sz="1292" b="1"/>
          </a:p>
          <a:p>
            <a:pPr marL="0" indent="0" algn="just">
              <a:buNone/>
              <a:defRPr/>
            </a:pPr>
            <a:endParaRPr lang="en-GB" sz="1292"/>
          </a:p>
          <a:p>
            <a:pPr marL="0" indent="0" algn="just">
              <a:buNone/>
              <a:defRPr/>
            </a:pPr>
            <a:endParaRPr lang="en-GB" sz="1292"/>
          </a:p>
          <a:p>
            <a:pPr marL="0" indent="0" algn="just">
              <a:buNone/>
              <a:defRPr/>
            </a:pPr>
            <a:endParaRPr lang="en-GB" sz="1292"/>
          </a:p>
          <a:p>
            <a:pPr marL="0" indent="0" algn="just">
              <a:buNone/>
              <a:defRPr/>
            </a:pPr>
            <a:endParaRPr lang="en-GB" sz="1292"/>
          </a:p>
          <a:p>
            <a:pPr marL="0" indent="0" algn="just">
              <a:buNone/>
              <a:defRPr/>
            </a:pPr>
            <a:endParaRPr lang="en-GB" sz="1292"/>
          </a:p>
          <a:p>
            <a:pPr marL="0" indent="0" algn="just">
              <a:buNone/>
              <a:defRPr/>
            </a:pPr>
            <a:endParaRPr lang="en-GB" sz="1292"/>
          </a:p>
          <a:p>
            <a:pPr marL="0" indent="0" algn="just">
              <a:buNone/>
              <a:defRPr/>
            </a:pPr>
            <a:endParaRPr lang="en-GB" sz="1292"/>
          </a:p>
          <a:p>
            <a:pPr marL="0" indent="0" algn="just">
              <a:buNone/>
              <a:defRPr/>
            </a:pPr>
            <a:endParaRPr lang="en-GB" sz="1292"/>
          </a:p>
          <a:p>
            <a:pPr marL="0" indent="0" algn="just">
              <a:buNone/>
              <a:defRPr/>
            </a:pPr>
            <a:endParaRPr lang="en-GB" sz="1292"/>
          </a:p>
        </p:txBody>
      </p:sp>
      <p:pic>
        <p:nvPicPr>
          <p:cNvPr id="8" name="Picture 6">
            <a:extLst>
              <a:ext uri="{FF2B5EF4-FFF2-40B4-BE49-F238E27FC236}">
                <a16:creationId xmlns:a16="http://schemas.microsoft.com/office/drawing/2014/main" id="{97C50027-272F-1742-83BA-57B43357280A}"/>
              </a:ext>
            </a:extLst>
          </p:cNvPr>
          <p:cNvPicPr>
            <a:picLocks noChangeAspect="1"/>
          </p:cNvPicPr>
          <p:nvPr/>
        </p:nvPicPr>
        <p:blipFill rotWithShape="1">
          <a:blip r:embed="rId2">
            <a:extLst>
              <a:ext uri="{28A0092B-C50C-407E-A947-70E740481C1C}">
                <a14:useLocalDpi xmlns:a14="http://schemas.microsoft.com/office/drawing/2010/main" val="0"/>
              </a:ext>
            </a:extLst>
          </a:blip>
          <a:srcRect l="5840" t="14621" r="55753" b="15907"/>
          <a:stretch/>
        </p:blipFill>
        <p:spPr bwMode="auto">
          <a:xfrm>
            <a:off x="584555" y="1303990"/>
            <a:ext cx="2025617" cy="1441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ttp://cdn6.bigcommerce.com/s-24lnxe/product_images/uploaded_images/cel-fi-connected-home-using-mobile-signal-booster-.png">
            <a:extLst>
              <a:ext uri="{FF2B5EF4-FFF2-40B4-BE49-F238E27FC236}">
                <a16:creationId xmlns:a16="http://schemas.microsoft.com/office/drawing/2014/main" id="{D126F8A7-964E-9E45-ABB7-60BECD14DE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1751" y="2711828"/>
            <a:ext cx="1877240" cy="187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http://i.istockimg.com/file_thumbview_approve/34525834/3/stock-photo-34525834-modern-business-office-building-isolated-on-white-background.jpg">
            <a:extLst>
              <a:ext uri="{FF2B5EF4-FFF2-40B4-BE49-F238E27FC236}">
                <a16:creationId xmlns:a16="http://schemas.microsoft.com/office/drawing/2014/main" id="{4C9FDECD-F6CA-DE4C-A507-2EC63F94B1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8859" y="2611596"/>
            <a:ext cx="1910247" cy="207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http://www.caba.org/images/CABA-IIBC-XL.png">
            <a:extLst>
              <a:ext uri="{FF2B5EF4-FFF2-40B4-BE49-F238E27FC236}">
                <a16:creationId xmlns:a16="http://schemas.microsoft.com/office/drawing/2014/main" id="{0D63CB64-159D-BB4D-BB11-4B4A68D4A5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4131" y="4587937"/>
            <a:ext cx="267970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http://www.caba.org/images/CABA-CHC-XL.png">
            <a:extLst>
              <a:ext uri="{FF2B5EF4-FFF2-40B4-BE49-F238E27FC236}">
                <a16:creationId xmlns:a16="http://schemas.microsoft.com/office/drawing/2014/main" id="{32F67C2C-4F4F-1F46-BE01-0E782467C4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776" y="4455300"/>
            <a:ext cx="2436813"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1">
            <a:extLst>
              <a:ext uri="{FF2B5EF4-FFF2-40B4-BE49-F238E27FC236}">
                <a16:creationId xmlns:a16="http://schemas.microsoft.com/office/drawing/2014/main" id="{C7B27E9C-5823-1C4C-8199-51390651C19A}"/>
              </a:ext>
            </a:extLst>
          </p:cNvPr>
          <p:cNvSpPr>
            <a:spLocks noChangeArrowheads="1"/>
          </p:cNvSpPr>
          <p:nvPr/>
        </p:nvSpPr>
        <p:spPr bwMode="auto">
          <a:xfrm>
            <a:off x="2453818" y="5335329"/>
            <a:ext cx="72469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ヒラギノ角ゴ Pro W3" pitchFamily="-107" charset="-128"/>
              </a:defRPr>
            </a:lvl1pPr>
            <a:lvl2pPr marL="742950" indent="-285750">
              <a:defRPr>
                <a:solidFill>
                  <a:schemeClr val="tx1"/>
                </a:solidFill>
                <a:latin typeface="Calibri" pitchFamily="34" charset="0"/>
                <a:ea typeface="ヒラギノ角ゴ Pro W3" pitchFamily="-107" charset="-128"/>
              </a:defRPr>
            </a:lvl2pPr>
            <a:lvl3pPr marL="1143000" indent="-228600">
              <a:defRPr>
                <a:solidFill>
                  <a:schemeClr val="tx1"/>
                </a:solidFill>
                <a:latin typeface="Calibri" pitchFamily="34" charset="0"/>
                <a:ea typeface="ヒラギノ角ゴ Pro W3" pitchFamily="-107" charset="-128"/>
              </a:defRPr>
            </a:lvl3pPr>
            <a:lvl4pPr marL="1600200" indent="-228600">
              <a:defRPr>
                <a:solidFill>
                  <a:schemeClr val="tx1"/>
                </a:solidFill>
                <a:latin typeface="Calibri" pitchFamily="34" charset="0"/>
                <a:ea typeface="ヒラギノ角ゴ Pro W3" pitchFamily="-107" charset="-128"/>
              </a:defRPr>
            </a:lvl4pPr>
            <a:lvl5pPr marL="2057400" indent="-228600">
              <a:defRPr>
                <a:solidFill>
                  <a:schemeClr val="tx1"/>
                </a:solidFill>
                <a:latin typeface="Calibri" pitchFamily="34" charset="0"/>
                <a:ea typeface="ヒラギノ角ゴ Pro W3" pitchFamily="-107" charset="-128"/>
              </a:defRPr>
            </a:lvl5pPr>
            <a:lvl6pPr marL="25146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6pPr>
            <a:lvl7pPr marL="29718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7pPr>
            <a:lvl8pPr marL="34290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8pPr>
            <a:lvl9pPr marL="38862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9pPr>
          </a:lstStyle>
          <a:p>
            <a:pPr eaLnBrk="1" hangingPunct="1"/>
            <a:r>
              <a:rPr lang="en-US" altLang="en-US" b="1"/>
              <a:t>Vision</a:t>
            </a:r>
          </a:p>
          <a:p>
            <a:pPr eaLnBrk="1" hangingPunct="1"/>
            <a:r>
              <a:rPr lang="en-US" altLang="en-US"/>
              <a:t>CABA advances the connected home and intelligent buildings sectors.</a:t>
            </a:r>
          </a:p>
        </p:txBody>
      </p:sp>
      <p:sp>
        <p:nvSpPr>
          <p:cNvPr id="14" name="Rectangle 12">
            <a:extLst>
              <a:ext uri="{FF2B5EF4-FFF2-40B4-BE49-F238E27FC236}">
                <a16:creationId xmlns:a16="http://schemas.microsoft.com/office/drawing/2014/main" id="{C50990A8-39A6-C64B-89CA-92D3F804B3B9}"/>
              </a:ext>
            </a:extLst>
          </p:cNvPr>
          <p:cNvSpPr>
            <a:spLocks noChangeArrowheads="1"/>
          </p:cNvSpPr>
          <p:nvPr/>
        </p:nvSpPr>
        <p:spPr bwMode="auto">
          <a:xfrm>
            <a:off x="2610172" y="1806750"/>
            <a:ext cx="71479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ヒラギノ角ゴ Pro W3" pitchFamily="-107" charset="-128"/>
              </a:defRPr>
            </a:lvl1pPr>
            <a:lvl2pPr marL="742950" indent="-285750">
              <a:defRPr>
                <a:solidFill>
                  <a:schemeClr val="tx1"/>
                </a:solidFill>
                <a:latin typeface="Calibri" pitchFamily="34" charset="0"/>
                <a:ea typeface="ヒラギノ角ゴ Pro W3" pitchFamily="-107" charset="-128"/>
              </a:defRPr>
            </a:lvl2pPr>
            <a:lvl3pPr marL="1143000" indent="-228600">
              <a:defRPr>
                <a:solidFill>
                  <a:schemeClr val="tx1"/>
                </a:solidFill>
                <a:latin typeface="Calibri" pitchFamily="34" charset="0"/>
                <a:ea typeface="ヒラギノ角ゴ Pro W3" pitchFamily="-107" charset="-128"/>
              </a:defRPr>
            </a:lvl3pPr>
            <a:lvl4pPr marL="1600200" indent="-228600">
              <a:defRPr>
                <a:solidFill>
                  <a:schemeClr val="tx1"/>
                </a:solidFill>
                <a:latin typeface="Calibri" pitchFamily="34" charset="0"/>
                <a:ea typeface="ヒラギノ角ゴ Pro W3" pitchFamily="-107" charset="-128"/>
              </a:defRPr>
            </a:lvl4pPr>
            <a:lvl5pPr marL="2057400" indent="-228600">
              <a:defRPr>
                <a:solidFill>
                  <a:schemeClr val="tx1"/>
                </a:solidFill>
                <a:latin typeface="Calibri" pitchFamily="34" charset="0"/>
                <a:ea typeface="ヒラギノ角ゴ Pro W3" pitchFamily="-107" charset="-128"/>
              </a:defRPr>
            </a:lvl5pPr>
            <a:lvl6pPr marL="25146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6pPr>
            <a:lvl7pPr marL="29718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7pPr>
            <a:lvl8pPr marL="34290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8pPr>
            <a:lvl9pPr marL="38862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9pPr>
          </a:lstStyle>
          <a:p>
            <a:pPr eaLnBrk="1" hangingPunct="1"/>
            <a:r>
              <a:rPr lang="en-US" altLang="en-US" sz="2400" b="1"/>
              <a:t>CABA (Continental Automated Buildings Association)</a:t>
            </a:r>
            <a:endParaRPr lang="en-US" altLang="en-US" sz="2400"/>
          </a:p>
        </p:txBody>
      </p:sp>
    </p:spTree>
    <p:extLst>
      <p:ext uri="{BB962C8B-B14F-4D97-AF65-F5344CB8AC3E}">
        <p14:creationId xmlns:p14="http://schemas.microsoft.com/office/powerpoint/2010/main" val="2199410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69D463-FC54-0746-9C23-08468AC43F2E}"/>
              </a:ext>
            </a:extLst>
          </p:cNvPr>
          <p:cNvSpPr>
            <a:spLocks noGrp="1"/>
          </p:cNvSpPr>
          <p:nvPr>
            <p:ph type="title"/>
          </p:nvPr>
        </p:nvSpPr>
        <p:spPr>
          <a:xfrm>
            <a:off x="827441" y="63906"/>
            <a:ext cx="8585500" cy="447675"/>
          </a:xfrm>
        </p:spPr>
        <p:txBody>
          <a:bodyPr/>
          <a:lstStyle/>
          <a:p>
            <a:r>
              <a:rPr lang="en-US" dirty="0"/>
              <a:t>Suppliers Can Frame Future Scenarios Around Four Key Trend Areas</a:t>
            </a:r>
          </a:p>
        </p:txBody>
      </p:sp>
      <p:sp>
        <p:nvSpPr>
          <p:cNvPr id="4" name="Footer Placeholder 3">
            <a:extLst>
              <a:ext uri="{FF2B5EF4-FFF2-40B4-BE49-F238E27FC236}">
                <a16:creationId xmlns:a16="http://schemas.microsoft.com/office/drawing/2014/main" id="{CCED767A-68AB-7548-BD33-A6A37684AD2A}"/>
              </a:ext>
            </a:extLst>
          </p:cNvPr>
          <p:cNvSpPr>
            <a:spLocks noGrp="1"/>
          </p:cNvSpPr>
          <p:nvPr>
            <p:ph type="ftr" sz="quarter" idx="10"/>
          </p:nvPr>
        </p:nvSpPr>
        <p:spPr/>
        <p:txBody>
          <a:bodyPr/>
          <a:lstStyle/>
          <a:p>
            <a:r>
              <a:rPr lang="en-US" dirty="0"/>
              <a:t>Source: </a:t>
            </a:r>
            <a:r>
              <a:rPr lang="en-US" i="1" dirty="0"/>
              <a:t>Connected Home Roadmap</a:t>
            </a:r>
            <a:r>
              <a:rPr lang="en-US" dirty="0"/>
              <a:t>, 2019</a:t>
            </a:r>
          </a:p>
        </p:txBody>
      </p:sp>
      <p:sp>
        <p:nvSpPr>
          <p:cNvPr id="7" name="Slide Number Placeholder 3">
            <a:extLst>
              <a:ext uri="{FF2B5EF4-FFF2-40B4-BE49-F238E27FC236}">
                <a16:creationId xmlns:a16="http://schemas.microsoft.com/office/drawing/2014/main" id="{362C6259-131B-1940-8CE4-D4D38ABA5099}"/>
              </a:ext>
            </a:extLst>
          </p:cNvPr>
          <p:cNvSpPr>
            <a:spLocks noGrp="1"/>
          </p:cNvSpPr>
          <p:nvPr>
            <p:ph type="sldNum" sz="quarter" idx="11"/>
          </p:nvPr>
        </p:nvSpPr>
        <p:spPr>
          <a:xfrm>
            <a:off x="833388" y="6356351"/>
            <a:ext cx="620027" cy="352458"/>
          </a:xfrm>
        </p:spPr>
        <p:txBody>
          <a:bodyPr/>
          <a:lstStyle/>
          <a:p>
            <a:fld id="{4658F449-AC56-C64A-8488-86A10DE691DA}" type="slidenum">
              <a:rPr lang="en-US" smtClean="0"/>
              <a:pPr/>
              <a:t>20</a:t>
            </a:fld>
            <a:endParaRPr lang="en-US" dirty="0"/>
          </a:p>
        </p:txBody>
      </p:sp>
      <p:pic>
        <p:nvPicPr>
          <p:cNvPr id="3" name="Picture 2">
            <a:extLst>
              <a:ext uri="{FF2B5EF4-FFF2-40B4-BE49-F238E27FC236}">
                <a16:creationId xmlns:a16="http://schemas.microsoft.com/office/drawing/2014/main" id="{4BDCFD45-10AF-5D44-8DE4-C91891D24450}"/>
              </a:ext>
            </a:extLst>
          </p:cNvPr>
          <p:cNvPicPr>
            <a:picLocks noChangeAspect="1"/>
          </p:cNvPicPr>
          <p:nvPr/>
        </p:nvPicPr>
        <p:blipFill rotWithShape="1">
          <a:blip r:embed="rId2"/>
          <a:srcRect b="24280"/>
          <a:stretch/>
        </p:blipFill>
        <p:spPr>
          <a:xfrm>
            <a:off x="3619500" y="989595"/>
            <a:ext cx="4953000" cy="5192889"/>
          </a:xfrm>
          <a:prstGeom prst="rect">
            <a:avLst/>
          </a:prstGeom>
        </p:spPr>
      </p:pic>
      <p:sp>
        <p:nvSpPr>
          <p:cNvPr id="42" name="Rectangle 41">
            <a:extLst>
              <a:ext uri="{FF2B5EF4-FFF2-40B4-BE49-F238E27FC236}">
                <a16:creationId xmlns:a16="http://schemas.microsoft.com/office/drawing/2014/main" id="{83EABBF1-4C1C-9B45-9246-0AD7AB47729E}"/>
              </a:ext>
            </a:extLst>
          </p:cNvPr>
          <p:cNvSpPr/>
          <p:nvPr/>
        </p:nvSpPr>
        <p:spPr>
          <a:xfrm>
            <a:off x="3619500" y="6156051"/>
            <a:ext cx="1808041" cy="188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2"/>
                </a:solidFill>
                <a:latin typeface="Montserrat Medium" pitchFamily="2" charset="77"/>
              </a:rPr>
              <a:t>CHR Report Figure 3-4</a:t>
            </a:r>
          </a:p>
        </p:txBody>
      </p:sp>
    </p:spTree>
    <p:extLst>
      <p:ext uri="{BB962C8B-B14F-4D97-AF65-F5344CB8AC3E}">
        <p14:creationId xmlns:p14="http://schemas.microsoft.com/office/powerpoint/2010/main" val="4151660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69D463-FC54-0746-9C23-08468AC43F2E}"/>
              </a:ext>
            </a:extLst>
          </p:cNvPr>
          <p:cNvSpPr>
            <a:spLocks noGrp="1"/>
          </p:cNvSpPr>
          <p:nvPr>
            <p:ph type="title"/>
          </p:nvPr>
        </p:nvSpPr>
        <p:spPr>
          <a:xfrm>
            <a:off x="827442" y="63906"/>
            <a:ext cx="6873240" cy="447675"/>
          </a:xfrm>
        </p:spPr>
        <p:txBody>
          <a:bodyPr/>
          <a:lstStyle/>
          <a:p>
            <a:r>
              <a:rPr lang="en-US"/>
              <a:t>New Technologies Will Enable Complex, Interrelated Applications</a:t>
            </a:r>
          </a:p>
        </p:txBody>
      </p:sp>
      <p:sp>
        <p:nvSpPr>
          <p:cNvPr id="7" name="Slide Number Placeholder 3">
            <a:extLst>
              <a:ext uri="{FF2B5EF4-FFF2-40B4-BE49-F238E27FC236}">
                <a16:creationId xmlns:a16="http://schemas.microsoft.com/office/drawing/2014/main" id="{362C6259-131B-1940-8CE4-D4D38ABA5099}"/>
              </a:ext>
            </a:extLst>
          </p:cNvPr>
          <p:cNvSpPr>
            <a:spLocks noGrp="1"/>
          </p:cNvSpPr>
          <p:nvPr>
            <p:ph type="sldNum" sz="quarter" idx="11"/>
          </p:nvPr>
        </p:nvSpPr>
        <p:spPr>
          <a:xfrm>
            <a:off x="833388" y="6356351"/>
            <a:ext cx="620027" cy="352458"/>
          </a:xfrm>
        </p:spPr>
        <p:txBody>
          <a:bodyPr/>
          <a:lstStyle/>
          <a:p>
            <a:fld id="{4658F449-AC56-C64A-8488-86A10DE691DA}" type="slidenum">
              <a:rPr lang="en-US" smtClean="0"/>
              <a:pPr/>
              <a:t>21</a:t>
            </a:fld>
            <a:endParaRPr lang="en-US"/>
          </a:p>
        </p:txBody>
      </p:sp>
      <p:grpSp>
        <p:nvGrpSpPr>
          <p:cNvPr id="52" name="Group 51">
            <a:extLst>
              <a:ext uri="{FF2B5EF4-FFF2-40B4-BE49-F238E27FC236}">
                <a16:creationId xmlns:a16="http://schemas.microsoft.com/office/drawing/2014/main" id="{DAD48C36-C7AE-FA43-99A2-927F7A4455B9}"/>
              </a:ext>
            </a:extLst>
          </p:cNvPr>
          <p:cNvGrpSpPr/>
          <p:nvPr/>
        </p:nvGrpSpPr>
        <p:grpSpPr>
          <a:xfrm>
            <a:off x="827442" y="2894871"/>
            <a:ext cx="10054366" cy="1832935"/>
            <a:chOff x="2765484" y="1242261"/>
            <a:chExt cx="8341284" cy="3524569"/>
          </a:xfrm>
        </p:grpSpPr>
        <p:grpSp>
          <p:nvGrpSpPr>
            <p:cNvPr id="53" name="Group 52">
              <a:extLst>
                <a:ext uri="{FF2B5EF4-FFF2-40B4-BE49-F238E27FC236}">
                  <a16:creationId xmlns:a16="http://schemas.microsoft.com/office/drawing/2014/main" id="{7C4DEE59-F33A-AA46-858C-59FE9A6575D5}"/>
                </a:ext>
              </a:extLst>
            </p:cNvPr>
            <p:cNvGrpSpPr/>
            <p:nvPr/>
          </p:nvGrpSpPr>
          <p:grpSpPr>
            <a:xfrm>
              <a:off x="4083055" y="1242261"/>
              <a:ext cx="6158732" cy="3162716"/>
              <a:chOff x="5236012" y="3553751"/>
              <a:chExt cx="6828549" cy="4155152"/>
            </a:xfrm>
          </p:grpSpPr>
          <p:sp>
            <p:nvSpPr>
              <p:cNvPr id="56" name="Freeform 6">
                <a:extLst>
                  <a:ext uri="{FF2B5EF4-FFF2-40B4-BE49-F238E27FC236}">
                    <a16:creationId xmlns:a16="http://schemas.microsoft.com/office/drawing/2014/main" id="{E7AD311C-90A2-D146-995C-E5E87F3941CF}"/>
                  </a:ext>
                </a:extLst>
              </p:cNvPr>
              <p:cNvSpPr>
                <a:spLocks/>
              </p:cNvSpPr>
              <p:nvPr/>
            </p:nvSpPr>
            <p:spPr bwMode="auto">
              <a:xfrm>
                <a:off x="5301820" y="5788615"/>
                <a:ext cx="2402649" cy="1797955"/>
              </a:xfrm>
              <a:custGeom>
                <a:avLst/>
                <a:gdLst>
                  <a:gd name="T0" fmla="*/ 226255 w 4497"/>
                  <a:gd name="T1" fmla="*/ 1936138 h 989"/>
                  <a:gd name="T2" fmla="*/ 672914 w 4497"/>
                  <a:gd name="T3" fmla="*/ 1892982 h 989"/>
                  <a:gd name="T4" fmla="*/ 1064959 w 4497"/>
                  <a:gd name="T5" fmla="*/ 1896905 h 989"/>
                  <a:gd name="T6" fmla="*/ 1453103 w 4497"/>
                  <a:gd name="T7" fmla="*/ 1998910 h 989"/>
                  <a:gd name="T8" fmla="*/ 1946573 w 4497"/>
                  <a:gd name="T9" fmla="*/ 1885135 h 989"/>
                  <a:gd name="T10" fmla="*/ 2492706 w 4497"/>
                  <a:gd name="T11" fmla="*/ 1836094 h 989"/>
                  <a:gd name="T12" fmla="*/ 2693605 w 4497"/>
                  <a:gd name="T13" fmla="*/ 1790976 h 989"/>
                  <a:gd name="T14" fmla="*/ 2867197 w 4497"/>
                  <a:gd name="T15" fmla="*/ 1747820 h 989"/>
                  <a:gd name="T16" fmla="*/ 3021284 w 4497"/>
                  <a:gd name="T17" fmla="*/ 1702703 h 989"/>
                  <a:gd name="T18" fmla="*/ 3128560 w 4497"/>
                  <a:gd name="T19" fmla="*/ 1673278 h 989"/>
                  <a:gd name="T20" fmla="*/ 3231936 w 4497"/>
                  <a:gd name="T21" fmla="*/ 1637969 h 989"/>
                  <a:gd name="T22" fmla="*/ 3323608 w 4497"/>
                  <a:gd name="T23" fmla="*/ 1610506 h 989"/>
                  <a:gd name="T24" fmla="*/ 3415280 w 4497"/>
                  <a:gd name="T25" fmla="*/ 1571273 h 989"/>
                  <a:gd name="T26" fmla="*/ 3499151 w 4497"/>
                  <a:gd name="T27" fmla="*/ 1520270 h 989"/>
                  <a:gd name="T28" fmla="*/ 3608377 w 4497"/>
                  <a:gd name="T29" fmla="*/ 1467306 h 989"/>
                  <a:gd name="T30" fmla="*/ 3694198 w 4497"/>
                  <a:gd name="T31" fmla="*/ 1410418 h 989"/>
                  <a:gd name="T32" fmla="*/ 3817078 w 4497"/>
                  <a:gd name="T33" fmla="*/ 1343723 h 989"/>
                  <a:gd name="T34" fmla="*/ 3910701 w 4497"/>
                  <a:gd name="T35" fmla="*/ 1282912 h 989"/>
                  <a:gd name="T36" fmla="*/ 4031630 w 4497"/>
                  <a:gd name="T37" fmla="*/ 1210331 h 989"/>
                  <a:gd name="T38" fmla="*/ 4164262 w 4497"/>
                  <a:gd name="T39" fmla="*/ 1139712 h 989"/>
                  <a:gd name="T40" fmla="*/ 4273489 w 4497"/>
                  <a:gd name="T41" fmla="*/ 1067132 h 989"/>
                  <a:gd name="T42" fmla="*/ 4374913 w 4497"/>
                  <a:gd name="T43" fmla="*/ 996513 h 989"/>
                  <a:gd name="T44" fmla="*/ 4468536 w 4497"/>
                  <a:gd name="T45" fmla="*/ 935702 h 989"/>
                  <a:gd name="T46" fmla="*/ 4566060 w 4497"/>
                  <a:gd name="T47" fmla="*/ 865083 h 989"/>
                  <a:gd name="T48" fmla="*/ 4649930 w 4497"/>
                  <a:gd name="T49" fmla="*/ 825850 h 989"/>
                  <a:gd name="T50" fmla="*/ 4751355 w 4497"/>
                  <a:gd name="T51" fmla="*/ 755231 h 989"/>
                  <a:gd name="T52" fmla="*/ 4856680 w 4497"/>
                  <a:gd name="T53" fmla="*/ 676765 h 989"/>
                  <a:gd name="T54" fmla="*/ 4942501 w 4497"/>
                  <a:gd name="T55" fmla="*/ 625763 h 989"/>
                  <a:gd name="T56" fmla="*/ 5016619 w 4497"/>
                  <a:gd name="T57" fmla="*/ 584568 h 989"/>
                  <a:gd name="T58" fmla="*/ 5082935 w 4497"/>
                  <a:gd name="T59" fmla="*/ 543374 h 989"/>
                  <a:gd name="T60" fmla="*/ 5143400 w 4497"/>
                  <a:gd name="T61" fmla="*/ 521796 h 989"/>
                  <a:gd name="T62" fmla="*/ 5213617 w 4497"/>
                  <a:gd name="T63" fmla="*/ 480602 h 989"/>
                  <a:gd name="T64" fmla="*/ 5287735 w 4497"/>
                  <a:gd name="T65" fmla="*/ 441369 h 989"/>
                  <a:gd name="T66" fmla="*/ 5350150 w 4497"/>
                  <a:gd name="T67" fmla="*/ 419791 h 989"/>
                  <a:gd name="T68" fmla="*/ 5469129 w 4497"/>
                  <a:gd name="T69" fmla="*/ 358980 h 989"/>
                  <a:gd name="T70" fmla="*/ 5644672 w 4497"/>
                  <a:gd name="T71" fmla="*/ 278553 h 989"/>
                  <a:gd name="T72" fmla="*/ 5781205 w 4497"/>
                  <a:gd name="T73" fmla="*/ 219704 h 989"/>
                  <a:gd name="T74" fmla="*/ 5952847 w 4497"/>
                  <a:gd name="T75" fmla="*/ 164778 h 989"/>
                  <a:gd name="T76" fmla="*/ 6132291 w 4497"/>
                  <a:gd name="T77" fmla="*/ 115737 h 989"/>
                  <a:gd name="T78" fmla="*/ 6290279 w 4497"/>
                  <a:gd name="T79" fmla="*/ 80427 h 989"/>
                  <a:gd name="T80" fmla="*/ 6475574 w 4497"/>
                  <a:gd name="T81" fmla="*/ 45118 h 989"/>
                  <a:gd name="T82" fmla="*/ 6647216 w 4497"/>
                  <a:gd name="T83" fmla="*/ 17655 h 989"/>
                  <a:gd name="T84" fmla="*/ 6852015 w 4497"/>
                  <a:gd name="T85" fmla="*/ 1962 h 989"/>
                  <a:gd name="T86" fmla="*/ 7084122 w 4497"/>
                  <a:gd name="T87" fmla="*/ 1962 h 989"/>
                  <a:gd name="T88" fmla="*/ 7331832 w 4497"/>
                  <a:gd name="T89" fmla="*/ 9808 h 989"/>
                  <a:gd name="T90" fmla="*/ 7632205 w 4497"/>
                  <a:gd name="T91" fmla="*/ 43156 h 989"/>
                  <a:gd name="T92" fmla="*/ 7957934 w 4497"/>
                  <a:gd name="T93" fmla="*/ 80427 h 989"/>
                  <a:gd name="T94" fmla="*/ 8390940 w 4497"/>
                  <a:gd name="T95" fmla="*/ 162816 h 989"/>
                  <a:gd name="T96" fmla="*/ 8767381 w 4497"/>
                  <a:gd name="T97" fmla="*/ 276591 h 98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97"/>
                  <a:gd name="T148" fmla="*/ 0 h 989"/>
                  <a:gd name="T149" fmla="*/ 4497 w 4497"/>
                  <a:gd name="T150" fmla="*/ 989 h 98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97" h="989">
                    <a:moveTo>
                      <a:pt x="0" y="984"/>
                    </a:moveTo>
                    <a:lnTo>
                      <a:pt x="116" y="937"/>
                    </a:lnTo>
                    <a:lnTo>
                      <a:pt x="216" y="961"/>
                    </a:lnTo>
                    <a:lnTo>
                      <a:pt x="345" y="916"/>
                    </a:lnTo>
                    <a:lnTo>
                      <a:pt x="436" y="948"/>
                    </a:lnTo>
                    <a:lnTo>
                      <a:pt x="546" y="918"/>
                    </a:lnTo>
                    <a:lnTo>
                      <a:pt x="626" y="958"/>
                    </a:lnTo>
                    <a:lnTo>
                      <a:pt x="745" y="967"/>
                    </a:lnTo>
                    <a:lnTo>
                      <a:pt x="851" y="942"/>
                    </a:lnTo>
                    <a:lnTo>
                      <a:pt x="998" y="912"/>
                    </a:lnTo>
                    <a:lnTo>
                      <a:pt x="1220" y="903"/>
                    </a:lnTo>
                    <a:lnTo>
                      <a:pt x="1278" y="888"/>
                    </a:lnTo>
                    <a:lnTo>
                      <a:pt x="1336" y="876"/>
                    </a:lnTo>
                    <a:lnTo>
                      <a:pt x="1381" y="867"/>
                    </a:lnTo>
                    <a:lnTo>
                      <a:pt x="1431" y="855"/>
                    </a:lnTo>
                    <a:lnTo>
                      <a:pt x="1470" y="846"/>
                    </a:lnTo>
                    <a:lnTo>
                      <a:pt x="1511" y="836"/>
                    </a:lnTo>
                    <a:lnTo>
                      <a:pt x="1549" y="824"/>
                    </a:lnTo>
                    <a:lnTo>
                      <a:pt x="1578" y="817"/>
                    </a:lnTo>
                    <a:lnTo>
                      <a:pt x="1604" y="810"/>
                    </a:lnTo>
                    <a:lnTo>
                      <a:pt x="1632" y="800"/>
                    </a:lnTo>
                    <a:lnTo>
                      <a:pt x="1657" y="793"/>
                    </a:lnTo>
                    <a:lnTo>
                      <a:pt x="1675" y="789"/>
                    </a:lnTo>
                    <a:lnTo>
                      <a:pt x="1704" y="779"/>
                    </a:lnTo>
                    <a:lnTo>
                      <a:pt x="1729" y="768"/>
                    </a:lnTo>
                    <a:lnTo>
                      <a:pt x="1751" y="760"/>
                    </a:lnTo>
                    <a:lnTo>
                      <a:pt x="1773" y="751"/>
                    </a:lnTo>
                    <a:lnTo>
                      <a:pt x="1794" y="736"/>
                    </a:lnTo>
                    <a:lnTo>
                      <a:pt x="1823" y="718"/>
                    </a:lnTo>
                    <a:lnTo>
                      <a:pt x="1850" y="710"/>
                    </a:lnTo>
                    <a:lnTo>
                      <a:pt x="1869" y="697"/>
                    </a:lnTo>
                    <a:lnTo>
                      <a:pt x="1894" y="682"/>
                    </a:lnTo>
                    <a:lnTo>
                      <a:pt x="1930" y="665"/>
                    </a:lnTo>
                    <a:lnTo>
                      <a:pt x="1957" y="650"/>
                    </a:lnTo>
                    <a:lnTo>
                      <a:pt x="1983" y="637"/>
                    </a:lnTo>
                    <a:lnTo>
                      <a:pt x="2005" y="621"/>
                    </a:lnTo>
                    <a:lnTo>
                      <a:pt x="2036" y="606"/>
                    </a:lnTo>
                    <a:lnTo>
                      <a:pt x="2067" y="586"/>
                    </a:lnTo>
                    <a:lnTo>
                      <a:pt x="2113" y="563"/>
                    </a:lnTo>
                    <a:lnTo>
                      <a:pt x="2135" y="551"/>
                    </a:lnTo>
                    <a:lnTo>
                      <a:pt x="2168" y="528"/>
                    </a:lnTo>
                    <a:lnTo>
                      <a:pt x="2191" y="516"/>
                    </a:lnTo>
                    <a:lnTo>
                      <a:pt x="2216" y="499"/>
                    </a:lnTo>
                    <a:lnTo>
                      <a:pt x="2243" y="482"/>
                    </a:lnTo>
                    <a:lnTo>
                      <a:pt x="2266" y="470"/>
                    </a:lnTo>
                    <a:lnTo>
                      <a:pt x="2291" y="453"/>
                    </a:lnTo>
                    <a:lnTo>
                      <a:pt x="2318" y="439"/>
                    </a:lnTo>
                    <a:lnTo>
                      <a:pt x="2341" y="419"/>
                    </a:lnTo>
                    <a:lnTo>
                      <a:pt x="2359" y="410"/>
                    </a:lnTo>
                    <a:lnTo>
                      <a:pt x="2384" y="400"/>
                    </a:lnTo>
                    <a:lnTo>
                      <a:pt x="2408" y="384"/>
                    </a:lnTo>
                    <a:lnTo>
                      <a:pt x="2436" y="365"/>
                    </a:lnTo>
                    <a:lnTo>
                      <a:pt x="2465" y="346"/>
                    </a:lnTo>
                    <a:lnTo>
                      <a:pt x="2490" y="327"/>
                    </a:lnTo>
                    <a:lnTo>
                      <a:pt x="2515" y="313"/>
                    </a:lnTo>
                    <a:lnTo>
                      <a:pt x="2534" y="303"/>
                    </a:lnTo>
                    <a:lnTo>
                      <a:pt x="2555" y="293"/>
                    </a:lnTo>
                    <a:lnTo>
                      <a:pt x="2572" y="283"/>
                    </a:lnTo>
                    <a:lnTo>
                      <a:pt x="2591" y="270"/>
                    </a:lnTo>
                    <a:lnTo>
                      <a:pt x="2606" y="263"/>
                    </a:lnTo>
                    <a:lnTo>
                      <a:pt x="2622" y="261"/>
                    </a:lnTo>
                    <a:lnTo>
                      <a:pt x="2637" y="252"/>
                    </a:lnTo>
                    <a:lnTo>
                      <a:pt x="2650" y="242"/>
                    </a:lnTo>
                    <a:lnTo>
                      <a:pt x="2673" y="233"/>
                    </a:lnTo>
                    <a:lnTo>
                      <a:pt x="2689" y="224"/>
                    </a:lnTo>
                    <a:lnTo>
                      <a:pt x="2711" y="214"/>
                    </a:lnTo>
                    <a:lnTo>
                      <a:pt x="2729" y="207"/>
                    </a:lnTo>
                    <a:lnTo>
                      <a:pt x="2743" y="203"/>
                    </a:lnTo>
                    <a:lnTo>
                      <a:pt x="2768" y="190"/>
                    </a:lnTo>
                    <a:lnTo>
                      <a:pt x="2804" y="174"/>
                    </a:lnTo>
                    <a:lnTo>
                      <a:pt x="2856" y="156"/>
                    </a:lnTo>
                    <a:lnTo>
                      <a:pt x="2894" y="135"/>
                    </a:lnTo>
                    <a:lnTo>
                      <a:pt x="2925" y="122"/>
                    </a:lnTo>
                    <a:lnTo>
                      <a:pt x="2964" y="106"/>
                    </a:lnTo>
                    <a:lnTo>
                      <a:pt x="3010" y="90"/>
                    </a:lnTo>
                    <a:lnTo>
                      <a:pt x="3052" y="80"/>
                    </a:lnTo>
                    <a:lnTo>
                      <a:pt x="3095" y="69"/>
                    </a:lnTo>
                    <a:lnTo>
                      <a:pt x="3144" y="56"/>
                    </a:lnTo>
                    <a:lnTo>
                      <a:pt x="3184" y="48"/>
                    </a:lnTo>
                    <a:lnTo>
                      <a:pt x="3225" y="39"/>
                    </a:lnTo>
                    <a:lnTo>
                      <a:pt x="3266" y="33"/>
                    </a:lnTo>
                    <a:lnTo>
                      <a:pt x="3320" y="22"/>
                    </a:lnTo>
                    <a:lnTo>
                      <a:pt x="3372" y="14"/>
                    </a:lnTo>
                    <a:lnTo>
                      <a:pt x="3408" y="9"/>
                    </a:lnTo>
                    <a:lnTo>
                      <a:pt x="3446" y="5"/>
                    </a:lnTo>
                    <a:lnTo>
                      <a:pt x="3513" y="1"/>
                    </a:lnTo>
                    <a:lnTo>
                      <a:pt x="3565" y="0"/>
                    </a:lnTo>
                    <a:lnTo>
                      <a:pt x="3632" y="1"/>
                    </a:lnTo>
                    <a:lnTo>
                      <a:pt x="3681" y="1"/>
                    </a:lnTo>
                    <a:lnTo>
                      <a:pt x="3759" y="5"/>
                    </a:lnTo>
                    <a:lnTo>
                      <a:pt x="3828" y="9"/>
                    </a:lnTo>
                    <a:lnTo>
                      <a:pt x="3913" y="21"/>
                    </a:lnTo>
                    <a:lnTo>
                      <a:pt x="3987" y="26"/>
                    </a:lnTo>
                    <a:lnTo>
                      <a:pt x="4080" y="39"/>
                    </a:lnTo>
                    <a:lnTo>
                      <a:pt x="4191" y="58"/>
                    </a:lnTo>
                    <a:lnTo>
                      <a:pt x="4302" y="79"/>
                    </a:lnTo>
                    <a:lnTo>
                      <a:pt x="4395" y="105"/>
                    </a:lnTo>
                    <a:lnTo>
                      <a:pt x="4495" y="134"/>
                    </a:lnTo>
                    <a:lnTo>
                      <a:pt x="4496" y="988"/>
                    </a:lnTo>
                  </a:path>
                </a:pathLst>
              </a:custGeom>
              <a:solidFill>
                <a:schemeClr val="accent1">
                  <a:lumMod val="20000"/>
                  <a:lumOff val="80000"/>
                  <a:alpha val="74000"/>
                </a:schemeClr>
              </a:solidFill>
              <a:ln w="9525" cap="rnd">
                <a:noFill/>
                <a:round/>
                <a:headEnd type="none" w="sm" len="sm"/>
                <a:tailEnd type="none" w="sm" len="sm"/>
              </a:ln>
            </p:spPr>
            <p:txBody>
              <a:bodyPr>
                <a:prstTxWarp prst="textNoShape">
                  <a:avLst/>
                </a:prstTxWarp>
              </a:bodyPr>
              <a:lstStyle/>
              <a:p>
                <a:pPr defTabSz="913799" fontAlgn="auto">
                  <a:spcBef>
                    <a:spcPts val="0"/>
                  </a:spcBef>
                  <a:spcAft>
                    <a:spcPts val="0"/>
                  </a:spcAft>
                  <a:defRPr/>
                </a:pPr>
                <a:endParaRPr lang="en-US" sz="900" kern="0">
                  <a:solidFill>
                    <a:sysClr val="windowText" lastClr="000000"/>
                  </a:solidFill>
                  <a:cs typeface="Myriad Pro"/>
                </a:endParaRPr>
              </a:p>
            </p:txBody>
          </p:sp>
          <p:grpSp>
            <p:nvGrpSpPr>
              <p:cNvPr id="57" name="Group 15">
                <a:extLst>
                  <a:ext uri="{FF2B5EF4-FFF2-40B4-BE49-F238E27FC236}">
                    <a16:creationId xmlns:a16="http://schemas.microsoft.com/office/drawing/2014/main" id="{7BCFFA6D-727A-3546-864B-5EB3F4766877}"/>
                  </a:ext>
                </a:extLst>
              </p:cNvPr>
              <p:cNvGrpSpPr/>
              <p:nvPr/>
            </p:nvGrpSpPr>
            <p:grpSpPr>
              <a:xfrm>
                <a:off x="5257800" y="3553751"/>
                <a:ext cx="6806761" cy="4155152"/>
                <a:chOff x="5257800" y="3553751"/>
                <a:chExt cx="6806761" cy="4155152"/>
              </a:xfrm>
            </p:grpSpPr>
            <p:cxnSp>
              <p:nvCxnSpPr>
                <p:cNvPr id="60" name="Straight Arrow Connector 59">
                  <a:extLst>
                    <a:ext uri="{FF2B5EF4-FFF2-40B4-BE49-F238E27FC236}">
                      <a16:creationId xmlns:a16="http://schemas.microsoft.com/office/drawing/2014/main" id="{B7B3ACDD-F0CB-6949-BA7D-42F702AE1FB6}"/>
                    </a:ext>
                  </a:extLst>
                </p:cNvPr>
                <p:cNvCxnSpPr>
                  <a:cxnSpLocks/>
                </p:cNvCxnSpPr>
                <p:nvPr/>
              </p:nvCxnSpPr>
              <p:spPr bwMode="auto">
                <a:xfrm>
                  <a:off x="5257800" y="7696201"/>
                  <a:ext cx="6806761" cy="0"/>
                </a:xfrm>
                <a:prstGeom prst="straightConnector1">
                  <a:avLst/>
                </a:prstGeom>
                <a:solidFill>
                  <a:srgbClr val="B3C3D5"/>
                </a:solidFill>
                <a:ln w="57150" cap="flat" cmpd="sng" algn="ctr">
                  <a:solidFill>
                    <a:srgbClr val="000000">
                      <a:lumMod val="65000"/>
                      <a:lumOff val="35000"/>
                    </a:srgbClr>
                  </a:solidFill>
                  <a:prstDash val="solid"/>
                  <a:round/>
                  <a:headEnd type="none" w="med" len="med"/>
                  <a:tailEnd type="triangle"/>
                </a:ln>
                <a:effectLst/>
              </p:spPr>
            </p:cxnSp>
            <p:cxnSp>
              <p:nvCxnSpPr>
                <p:cNvPr id="61" name="Straight Arrow Connector 60">
                  <a:extLst>
                    <a:ext uri="{FF2B5EF4-FFF2-40B4-BE49-F238E27FC236}">
                      <a16:creationId xmlns:a16="http://schemas.microsoft.com/office/drawing/2014/main" id="{5D50FE50-955B-A747-8176-BA003DD0808F}"/>
                    </a:ext>
                  </a:extLst>
                </p:cNvPr>
                <p:cNvCxnSpPr>
                  <a:cxnSpLocks/>
                </p:cNvCxnSpPr>
                <p:nvPr/>
              </p:nvCxnSpPr>
              <p:spPr bwMode="auto">
                <a:xfrm flipV="1">
                  <a:off x="5268914" y="3553751"/>
                  <a:ext cx="0" cy="4155152"/>
                </a:xfrm>
                <a:prstGeom prst="straightConnector1">
                  <a:avLst/>
                </a:prstGeom>
                <a:solidFill>
                  <a:srgbClr val="B3C3D5"/>
                </a:solidFill>
                <a:ln w="57150" cap="flat" cmpd="sng" algn="ctr">
                  <a:solidFill>
                    <a:srgbClr val="000000">
                      <a:lumMod val="65000"/>
                      <a:lumOff val="35000"/>
                    </a:srgbClr>
                  </a:solidFill>
                  <a:prstDash val="solid"/>
                  <a:round/>
                  <a:headEnd type="none" w="med" len="med"/>
                  <a:tailEnd type="triangle"/>
                </a:ln>
                <a:effectLst/>
              </p:spPr>
            </p:cxnSp>
          </p:grpSp>
          <p:sp>
            <p:nvSpPr>
              <p:cNvPr id="58" name="Freeform 6">
                <a:extLst>
                  <a:ext uri="{FF2B5EF4-FFF2-40B4-BE49-F238E27FC236}">
                    <a16:creationId xmlns:a16="http://schemas.microsoft.com/office/drawing/2014/main" id="{86505CCB-7C31-8146-9E49-739D8BEE39EE}"/>
                  </a:ext>
                </a:extLst>
              </p:cNvPr>
              <p:cNvSpPr>
                <a:spLocks/>
              </p:cNvSpPr>
              <p:nvPr/>
            </p:nvSpPr>
            <p:spPr bwMode="auto">
              <a:xfrm>
                <a:off x="5236012" y="4794508"/>
                <a:ext cx="4655583" cy="2888995"/>
              </a:xfrm>
              <a:custGeom>
                <a:avLst/>
                <a:gdLst>
                  <a:gd name="T0" fmla="*/ 226255 w 4497"/>
                  <a:gd name="T1" fmla="*/ 1936138 h 989"/>
                  <a:gd name="T2" fmla="*/ 672914 w 4497"/>
                  <a:gd name="T3" fmla="*/ 1892982 h 989"/>
                  <a:gd name="T4" fmla="*/ 1064959 w 4497"/>
                  <a:gd name="T5" fmla="*/ 1896905 h 989"/>
                  <a:gd name="T6" fmla="*/ 1453103 w 4497"/>
                  <a:gd name="T7" fmla="*/ 1998910 h 989"/>
                  <a:gd name="T8" fmla="*/ 1946573 w 4497"/>
                  <a:gd name="T9" fmla="*/ 1885135 h 989"/>
                  <a:gd name="T10" fmla="*/ 2492706 w 4497"/>
                  <a:gd name="T11" fmla="*/ 1836094 h 989"/>
                  <a:gd name="T12" fmla="*/ 2693605 w 4497"/>
                  <a:gd name="T13" fmla="*/ 1790976 h 989"/>
                  <a:gd name="T14" fmla="*/ 2867197 w 4497"/>
                  <a:gd name="T15" fmla="*/ 1747820 h 989"/>
                  <a:gd name="T16" fmla="*/ 3021284 w 4497"/>
                  <a:gd name="T17" fmla="*/ 1702703 h 989"/>
                  <a:gd name="T18" fmla="*/ 3128560 w 4497"/>
                  <a:gd name="T19" fmla="*/ 1673278 h 989"/>
                  <a:gd name="T20" fmla="*/ 3231936 w 4497"/>
                  <a:gd name="T21" fmla="*/ 1637969 h 989"/>
                  <a:gd name="T22" fmla="*/ 3323608 w 4497"/>
                  <a:gd name="T23" fmla="*/ 1610506 h 989"/>
                  <a:gd name="T24" fmla="*/ 3415280 w 4497"/>
                  <a:gd name="T25" fmla="*/ 1571273 h 989"/>
                  <a:gd name="T26" fmla="*/ 3499151 w 4497"/>
                  <a:gd name="T27" fmla="*/ 1520270 h 989"/>
                  <a:gd name="T28" fmla="*/ 3608377 w 4497"/>
                  <a:gd name="T29" fmla="*/ 1467306 h 989"/>
                  <a:gd name="T30" fmla="*/ 3694198 w 4497"/>
                  <a:gd name="T31" fmla="*/ 1410418 h 989"/>
                  <a:gd name="T32" fmla="*/ 3817078 w 4497"/>
                  <a:gd name="T33" fmla="*/ 1343723 h 989"/>
                  <a:gd name="T34" fmla="*/ 3910701 w 4497"/>
                  <a:gd name="T35" fmla="*/ 1282912 h 989"/>
                  <a:gd name="T36" fmla="*/ 4031630 w 4497"/>
                  <a:gd name="T37" fmla="*/ 1210331 h 989"/>
                  <a:gd name="T38" fmla="*/ 4164262 w 4497"/>
                  <a:gd name="T39" fmla="*/ 1139712 h 989"/>
                  <a:gd name="T40" fmla="*/ 4273489 w 4497"/>
                  <a:gd name="T41" fmla="*/ 1067132 h 989"/>
                  <a:gd name="T42" fmla="*/ 4374913 w 4497"/>
                  <a:gd name="T43" fmla="*/ 996513 h 989"/>
                  <a:gd name="T44" fmla="*/ 4468536 w 4497"/>
                  <a:gd name="T45" fmla="*/ 935702 h 989"/>
                  <a:gd name="T46" fmla="*/ 4566060 w 4497"/>
                  <a:gd name="T47" fmla="*/ 865083 h 989"/>
                  <a:gd name="T48" fmla="*/ 4649930 w 4497"/>
                  <a:gd name="T49" fmla="*/ 825850 h 989"/>
                  <a:gd name="T50" fmla="*/ 4751355 w 4497"/>
                  <a:gd name="T51" fmla="*/ 755231 h 989"/>
                  <a:gd name="T52" fmla="*/ 4856680 w 4497"/>
                  <a:gd name="T53" fmla="*/ 676765 h 989"/>
                  <a:gd name="T54" fmla="*/ 4942501 w 4497"/>
                  <a:gd name="T55" fmla="*/ 625763 h 989"/>
                  <a:gd name="T56" fmla="*/ 5016619 w 4497"/>
                  <a:gd name="T57" fmla="*/ 584568 h 989"/>
                  <a:gd name="T58" fmla="*/ 5082935 w 4497"/>
                  <a:gd name="T59" fmla="*/ 543374 h 989"/>
                  <a:gd name="T60" fmla="*/ 5143400 w 4497"/>
                  <a:gd name="T61" fmla="*/ 521796 h 989"/>
                  <a:gd name="T62" fmla="*/ 5213617 w 4497"/>
                  <a:gd name="T63" fmla="*/ 480602 h 989"/>
                  <a:gd name="T64" fmla="*/ 5287735 w 4497"/>
                  <a:gd name="T65" fmla="*/ 441369 h 989"/>
                  <a:gd name="T66" fmla="*/ 5350150 w 4497"/>
                  <a:gd name="T67" fmla="*/ 419791 h 989"/>
                  <a:gd name="T68" fmla="*/ 5469129 w 4497"/>
                  <a:gd name="T69" fmla="*/ 358980 h 989"/>
                  <a:gd name="T70" fmla="*/ 5644672 w 4497"/>
                  <a:gd name="T71" fmla="*/ 278553 h 989"/>
                  <a:gd name="T72" fmla="*/ 5781205 w 4497"/>
                  <a:gd name="T73" fmla="*/ 219704 h 989"/>
                  <a:gd name="T74" fmla="*/ 5952847 w 4497"/>
                  <a:gd name="T75" fmla="*/ 164778 h 989"/>
                  <a:gd name="T76" fmla="*/ 6132291 w 4497"/>
                  <a:gd name="T77" fmla="*/ 115737 h 989"/>
                  <a:gd name="T78" fmla="*/ 6290279 w 4497"/>
                  <a:gd name="T79" fmla="*/ 80427 h 989"/>
                  <a:gd name="T80" fmla="*/ 6475574 w 4497"/>
                  <a:gd name="T81" fmla="*/ 45118 h 989"/>
                  <a:gd name="T82" fmla="*/ 6647216 w 4497"/>
                  <a:gd name="T83" fmla="*/ 17655 h 989"/>
                  <a:gd name="T84" fmla="*/ 6852015 w 4497"/>
                  <a:gd name="T85" fmla="*/ 1962 h 989"/>
                  <a:gd name="T86" fmla="*/ 7084122 w 4497"/>
                  <a:gd name="T87" fmla="*/ 1962 h 989"/>
                  <a:gd name="T88" fmla="*/ 7331832 w 4497"/>
                  <a:gd name="T89" fmla="*/ 9808 h 989"/>
                  <a:gd name="T90" fmla="*/ 7632205 w 4497"/>
                  <a:gd name="T91" fmla="*/ 43156 h 989"/>
                  <a:gd name="T92" fmla="*/ 7957934 w 4497"/>
                  <a:gd name="T93" fmla="*/ 80427 h 989"/>
                  <a:gd name="T94" fmla="*/ 8390940 w 4497"/>
                  <a:gd name="T95" fmla="*/ 162816 h 989"/>
                  <a:gd name="T96" fmla="*/ 8767381 w 4497"/>
                  <a:gd name="T97" fmla="*/ 276591 h 98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97"/>
                  <a:gd name="T148" fmla="*/ 0 h 989"/>
                  <a:gd name="T149" fmla="*/ 4497 w 4497"/>
                  <a:gd name="T150" fmla="*/ 989 h 98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97" h="989">
                    <a:moveTo>
                      <a:pt x="0" y="984"/>
                    </a:moveTo>
                    <a:lnTo>
                      <a:pt x="116" y="937"/>
                    </a:lnTo>
                    <a:lnTo>
                      <a:pt x="216" y="961"/>
                    </a:lnTo>
                    <a:lnTo>
                      <a:pt x="345" y="916"/>
                    </a:lnTo>
                    <a:lnTo>
                      <a:pt x="436" y="948"/>
                    </a:lnTo>
                    <a:lnTo>
                      <a:pt x="546" y="918"/>
                    </a:lnTo>
                    <a:lnTo>
                      <a:pt x="626" y="958"/>
                    </a:lnTo>
                    <a:lnTo>
                      <a:pt x="745" y="967"/>
                    </a:lnTo>
                    <a:lnTo>
                      <a:pt x="851" y="942"/>
                    </a:lnTo>
                    <a:lnTo>
                      <a:pt x="998" y="912"/>
                    </a:lnTo>
                    <a:lnTo>
                      <a:pt x="1220" y="903"/>
                    </a:lnTo>
                    <a:lnTo>
                      <a:pt x="1278" y="888"/>
                    </a:lnTo>
                    <a:lnTo>
                      <a:pt x="1336" y="876"/>
                    </a:lnTo>
                    <a:lnTo>
                      <a:pt x="1381" y="867"/>
                    </a:lnTo>
                    <a:lnTo>
                      <a:pt x="1431" y="855"/>
                    </a:lnTo>
                    <a:lnTo>
                      <a:pt x="1470" y="846"/>
                    </a:lnTo>
                    <a:lnTo>
                      <a:pt x="1511" y="836"/>
                    </a:lnTo>
                    <a:lnTo>
                      <a:pt x="1549" y="824"/>
                    </a:lnTo>
                    <a:lnTo>
                      <a:pt x="1578" y="817"/>
                    </a:lnTo>
                    <a:lnTo>
                      <a:pt x="1604" y="810"/>
                    </a:lnTo>
                    <a:lnTo>
                      <a:pt x="1632" y="800"/>
                    </a:lnTo>
                    <a:lnTo>
                      <a:pt x="1657" y="793"/>
                    </a:lnTo>
                    <a:lnTo>
                      <a:pt x="1675" y="789"/>
                    </a:lnTo>
                    <a:lnTo>
                      <a:pt x="1704" y="779"/>
                    </a:lnTo>
                    <a:lnTo>
                      <a:pt x="1729" y="768"/>
                    </a:lnTo>
                    <a:lnTo>
                      <a:pt x="1751" y="760"/>
                    </a:lnTo>
                    <a:lnTo>
                      <a:pt x="1773" y="751"/>
                    </a:lnTo>
                    <a:lnTo>
                      <a:pt x="1794" y="736"/>
                    </a:lnTo>
                    <a:lnTo>
                      <a:pt x="1823" y="718"/>
                    </a:lnTo>
                    <a:lnTo>
                      <a:pt x="1850" y="710"/>
                    </a:lnTo>
                    <a:lnTo>
                      <a:pt x="1869" y="697"/>
                    </a:lnTo>
                    <a:lnTo>
                      <a:pt x="1894" y="682"/>
                    </a:lnTo>
                    <a:lnTo>
                      <a:pt x="1930" y="665"/>
                    </a:lnTo>
                    <a:lnTo>
                      <a:pt x="1957" y="650"/>
                    </a:lnTo>
                    <a:lnTo>
                      <a:pt x="1983" y="637"/>
                    </a:lnTo>
                    <a:lnTo>
                      <a:pt x="2005" y="621"/>
                    </a:lnTo>
                    <a:lnTo>
                      <a:pt x="2036" y="606"/>
                    </a:lnTo>
                    <a:lnTo>
                      <a:pt x="2067" y="586"/>
                    </a:lnTo>
                    <a:lnTo>
                      <a:pt x="2113" y="563"/>
                    </a:lnTo>
                    <a:lnTo>
                      <a:pt x="2135" y="551"/>
                    </a:lnTo>
                    <a:lnTo>
                      <a:pt x="2168" y="528"/>
                    </a:lnTo>
                    <a:lnTo>
                      <a:pt x="2191" y="516"/>
                    </a:lnTo>
                    <a:lnTo>
                      <a:pt x="2216" y="499"/>
                    </a:lnTo>
                    <a:lnTo>
                      <a:pt x="2243" y="482"/>
                    </a:lnTo>
                    <a:lnTo>
                      <a:pt x="2266" y="470"/>
                    </a:lnTo>
                    <a:lnTo>
                      <a:pt x="2291" y="453"/>
                    </a:lnTo>
                    <a:lnTo>
                      <a:pt x="2318" y="439"/>
                    </a:lnTo>
                    <a:lnTo>
                      <a:pt x="2341" y="419"/>
                    </a:lnTo>
                    <a:lnTo>
                      <a:pt x="2359" y="410"/>
                    </a:lnTo>
                    <a:lnTo>
                      <a:pt x="2384" y="400"/>
                    </a:lnTo>
                    <a:lnTo>
                      <a:pt x="2408" y="384"/>
                    </a:lnTo>
                    <a:lnTo>
                      <a:pt x="2436" y="365"/>
                    </a:lnTo>
                    <a:lnTo>
                      <a:pt x="2465" y="346"/>
                    </a:lnTo>
                    <a:lnTo>
                      <a:pt x="2490" y="327"/>
                    </a:lnTo>
                    <a:lnTo>
                      <a:pt x="2515" y="313"/>
                    </a:lnTo>
                    <a:lnTo>
                      <a:pt x="2534" y="303"/>
                    </a:lnTo>
                    <a:lnTo>
                      <a:pt x="2555" y="293"/>
                    </a:lnTo>
                    <a:lnTo>
                      <a:pt x="2572" y="283"/>
                    </a:lnTo>
                    <a:lnTo>
                      <a:pt x="2591" y="270"/>
                    </a:lnTo>
                    <a:lnTo>
                      <a:pt x="2606" y="263"/>
                    </a:lnTo>
                    <a:lnTo>
                      <a:pt x="2622" y="261"/>
                    </a:lnTo>
                    <a:lnTo>
                      <a:pt x="2637" y="252"/>
                    </a:lnTo>
                    <a:lnTo>
                      <a:pt x="2650" y="242"/>
                    </a:lnTo>
                    <a:lnTo>
                      <a:pt x="2673" y="233"/>
                    </a:lnTo>
                    <a:lnTo>
                      <a:pt x="2689" y="224"/>
                    </a:lnTo>
                    <a:lnTo>
                      <a:pt x="2711" y="214"/>
                    </a:lnTo>
                    <a:lnTo>
                      <a:pt x="2729" y="207"/>
                    </a:lnTo>
                    <a:lnTo>
                      <a:pt x="2743" y="203"/>
                    </a:lnTo>
                    <a:lnTo>
                      <a:pt x="2768" y="190"/>
                    </a:lnTo>
                    <a:lnTo>
                      <a:pt x="2804" y="174"/>
                    </a:lnTo>
                    <a:lnTo>
                      <a:pt x="2856" y="156"/>
                    </a:lnTo>
                    <a:lnTo>
                      <a:pt x="2894" y="135"/>
                    </a:lnTo>
                    <a:lnTo>
                      <a:pt x="2925" y="122"/>
                    </a:lnTo>
                    <a:lnTo>
                      <a:pt x="2964" y="106"/>
                    </a:lnTo>
                    <a:lnTo>
                      <a:pt x="3010" y="90"/>
                    </a:lnTo>
                    <a:lnTo>
                      <a:pt x="3052" y="80"/>
                    </a:lnTo>
                    <a:lnTo>
                      <a:pt x="3095" y="69"/>
                    </a:lnTo>
                    <a:lnTo>
                      <a:pt x="3144" y="56"/>
                    </a:lnTo>
                    <a:lnTo>
                      <a:pt x="3184" y="48"/>
                    </a:lnTo>
                    <a:lnTo>
                      <a:pt x="3225" y="39"/>
                    </a:lnTo>
                    <a:lnTo>
                      <a:pt x="3266" y="33"/>
                    </a:lnTo>
                    <a:lnTo>
                      <a:pt x="3320" y="22"/>
                    </a:lnTo>
                    <a:lnTo>
                      <a:pt x="3372" y="14"/>
                    </a:lnTo>
                    <a:lnTo>
                      <a:pt x="3408" y="9"/>
                    </a:lnTo>
                    <a:lnTo>
                      <a:pt x="3446" y="5"/>
                    </a:lnTo>
                    <a:lnTo>
                      <a:pt x="3513" y="1"/>
                    </a:lnTo>
                    <a:lnTo>
                      <a:pt x="3565" y="0"/>
                    </a:lnTo>
                    <a:lnTo>
                      <a:pt x="3632" y="1"/>
                    </a:lnTo>
                    <a:lnTo>
                      <a:pt x="3681" y="1"/>
                    </a:lnTo>
                    <a:lnTo>
                      <a:pt x="3759" y="5"/>
                    </a:lnTo>
                    <a:lnTo>
                      <a:pt x="3828" y="9"/>
                    </a:lnTo>
                    <a:lnTo>
                      <a:pt x="3913" y="21"/>
                    </a:lnTo>
                    <a:lnTo>
                      <a:pt x="3987" y="26"/>
                    </a:lnTo>
                    <a:lnTo>
                      <a:pt x="4080" y="39"/>
                    </a:lnTo>
                    <a:lnTo>
                      <a:pt x="4191" y="58"/>
                    </a:lnTo>
                    <a:lnTo>
                      <a:pt x="4302" y="79"/>
                    </a:lnTo>
                    <a:lnTo>
                      <a:pt x="4395" y="105"/>
                    </a:lnTo>
                    <a:lnTo>
                      <a:pt x="4495" y="134"/>
                    </a:lnTo>
                    <a:lnTo>
                      <a:pt x="4496" y="988"/>
                    </a:lnTo>
                  </a:path>
                </a:pathLst>
              </a:custGeom>
              <a:solidFill>
                <a:schemeClr val="accent1">
                  <a:alpha val="96000"/>
                </a:schemeClr>
              </a:solidFill>
              <a:ln w="9525" cap="rnd">
                <a:noFill/>
                <a:round/>
                <a:headEnd type="none" w="sm" len="sm"/>
                <a:tailEnd type="none" w="sm" len="sm"/>
              </a:ln>
            </p:spPr>
            <p:txBody>
              <a:bodyPr>
                <a:prstTxWarp prst="textNoShape">
                  <a:avLst/>
                </a:prstTxWarp>
              </a:bodyPr>
              <a:lstStyle/>
              <a:p>
                <a:pPr defTabSz="913799" fontAlgn="auto">
                  <a:spcBef>
                    <a:spcPts val="0"/>
                  </a:spcBef>
                  <a:spcAft>
                    <a:spcPts val="0"/>
                  </a:spcAft>
                  <a:defRPr/>
                </a:pPr>
                <a:endParaRPr lang="en-US" sz="900" kern="0">
                  <a:solidFill>
                    <a:sysClr val="windowText" lastClr="000000"/>
                  </a:solidFill>
                  <a:cs typeface="Myriad Pro"/>
                </a:endParaRPr>
              </a:p>
            </p:txBody>
          </p:sp>
          <p:sp>
            <p:nvSpPr>
              <p:cNvPr id="59" name="Freeform 6">
                <a:extLst>
                  <a:ext uri="{FF2B5EF4-FFF2-40B4-BE49-F238E27FC236}">
                    <a16:creationId xmlns:a16="http://schemas.microsoft.com/office/drawing/2014/main" id="{1687C839-6243-CC41-A4C5-AB8A151B2AFA}"/>
                  </a:ext>
                </a:extLst>
              </p:cNvPr>
              <p:cNvSpPr>
                <a:spLocks/>
              </p:cNvSpPr>
              <p:nvPr/>
            </p:nvSpPr>
            <p:spPr bwMode="auto">
              <a:xfrm>
                <a:off x="7061731" y="3757716"/>
                <a:ext cx="4801570" cy="3942037"/>
              </a:xfrm>
              <a:custGeom>
                <a:avLst/>
                <a:gdLst>
                  <a:gd name="T0" fmla="*/ 226255 w 4497"/>
                  <a:gd name="T1" fmla="*/ 1936138 h 989"/>
                  <a:gd name="T2" fmla="*/ 672914 w 4497"/>
                  <a:gd name="T3" fmla="*/ 1892982 h 989"/>
                  <a:gd name="T4" fmla="*/ 1064959 w 4497"/>
                  <a:gd name="T5" fmla="*/ 1896905 h 989"/>
                  <a:gd name="T6" fmla="*/ 1453103 w 4497"/>
                  <a:gd name="T7" fmla="*/ 1998910 h 989"/>
                  <a:gd name="T8" fmla="*/ 1946573 w 4497"/>
                  <a:gd name="T9" fmla="*/ 1885135 h 989"/>
                  <a:gd name="T10" fmla="*/ 2492706 w 4497"/>
                  <a:gd name="T11" fmla="*/ 1836094 h 989"/>
                  <a:gd name="T12" fmla="*/ 2693605 w 4497"/>
                  <a:gd name="T13" fmla="*/ 1790976 h 989"/>
                  <a:gd name="T14" fmla="*/ 2867197 w 4497"/>
                  <a:gd name="T15" fmla="*/ 1747820 h 989"/>
                  <a:gd name="T16" fmla="*/ 3021284 w 4497"/>
                  <a:gd name="T17" fmla="*/ 1702703 h 989"/>
                  <a:gd name="T18" fmla="*/ 3128560 w 4497"/>
                  <a:gd name="T19" fmla="*/ 1673278 h 989"/>
                  <a:gd name="T20" fmla="*/ 3231936 w 4497"/>
                  <a:gd name="T21" fmla="*/ 1637969 h 989"/>
                  <a:gd name="T22" fmla="*/ 3323608 w 4497"/>
                  <a:gd name="T23" fmla="*/ 1610506 h 989"/>
                  <a:gd name="T24" fmla="*/ 3415280 w 4497"/>
                  <a:gd name="T25" fmla="*/ 1571273 h 989"/>
                  <a:gd name="T26" fmla="*/ 3499151 w 4497"/>
                  <a:gd name="T27" fmla="*/ 1520270 h 989"/>
                  <a:gd name="T28" fmla="*/ 3608377 w 4497"/>
                  <a:gd name="T29" fmla="*/ 1467306 h 989"/>
                  <a:gd name="T30" fmla="*/ 3694198 w 4497"/>
                  <a:gd name="T31" fmla="*/ 1410418 h 989"/>
                  <a:gd name="T32" fmla="*/ 3817078 w 4497"/>
                  <a:gd name="T33" fmla="*/ 1343723 h 989"/>
                  <a:gd name="T34" fmla="*/ 3910701 w 4497"/>
                  <a:gd name="T35" fmla="*/ 1282912 h 989"/>
                  <a:gd name="T36" fmla="*/ 4031630 w 4497"/>
                  <a:gd name="T37" fmla="*/ 1210331 h 989"/>
                  <a:gd name="T38" fmla="*/ 4164262 w 4497"/>
                  <a:gd name="T39" fmla="*/ 1139712 h 989"/>
                  <a:gd name="T40" fmla="*/ 4273489 w 4497"/>
                  <a:gd name="T41" fmla="*/ 1067132 h 989"/>
                  <a:gd name="T42" fmla="*/ 4374913 w 4497"/>
                  <a:gd name="T43" fmla="*/ 996513 h 989"/>
                  <a:gd name="T44" fmla="*/ 4468536 w 4497"/>
                  <a:gd name="T45" fmla="*/ 935702 h 989"/>
                  <a:gd name="T46" fmla="*/ 4566060 w 4497"/>
                  <a:gd name="T47" fmla="*/ 865083 h 989"/>
                  <a:gd name="T48" fmla="*/ 4649930 w 4497"/>
                  <a:gd name="T49" fmla="*/ 825850 h 989"/>
                  <a:gd name="T50" fmla="*/ 4751355 w 4497"/>
                  <a:gd name="T51" fmla="*/ 755231 h 989"/>
                  <a:gd name="T52" fmla="*/ 4856680 w 4497"/>
                  <a:gd name="T53" fmla="*/ 676765 h 989"/>
                  <a:gd name="T54" fmla="*/ 4942501 w 4497"/>
                  <a:gd name="T55" fmla="*/ 625763 h 989"/>
                  <a:gd name="T56" fmla="*/ 5016619 w 4497"/>
                  <a:gd name="T57" fmla="*/ 584568 h 989"/>
                  <a:gd name="T58" fmla="*/ 5082935 w 4497"/>
                  <a:gd name="T59" fmla="*/ 543374 h 989"/>
                  <a:gd name="T60" fmla="*/ 5143400 w 4497"/>
                  <a:gd name="T61" fmla="*/ 521796 h 989"/>
                  <a:gd name="T62" fmla="*/ 5213617 w 4497"/>
                  <a:gd name="T63" fmla="*/ 480602 h 989"/>
                  <a:gd name="T64" fmla="*/ 5287735 w 4497"/>
                  <a:gd name="T65" fmla="*/ 441369 h 989"/>
                  <a:gd name="T66" fmla="*/ 5350150 w 4497"/>
                  <a:gd name="T67" fmla="*/ 419791 h 989"/>
                  <a:gd name="T68" fmla="*/ 5469129 w 4497"/>
                  <a:gd name="T69" fmla="*/ 358980 h 989"/>
                  <a:gd name="T70" fmla="*/ 5644672 w 4497"/>
                  <a:gd name="T71" fmla="*/ 278553 h 989"/>
                  <a:gd name="T72" fmla="*/ 5781205 w 4497"/>
                  <a:gd name="T73" fmla="*/ 219704 h 989"/>
                  <a:gd name="T74" fmla="*/ 5952847 w 4497"/>
                  <a:gd name="T75" fmla="*/ 164778 h 989"/>
                  <a:gd name="T76" fmla="*/ 6132291 w 4497"/>
                  <a:gd name="T77" fmla="*/ 115737 h 989"/>
                  <a:gd name="T78" fmla="*/ 6290279 w 4497"/>
                  <a:gd name="T79" fmla="*/ 80427 h 989"/>
                  <a:gd name="T80" fmla="*/ 6475574 w 4497"/>
                  <a:gd name="T81" fmla="*/ 45118 h 989"/>
                  <a:gd name="T82" fmla="*/ 6647216 w 4497"/>
                  <a:gd name="T83" fmla="*/ 17655 h 989"/>
                  <a:gd name="T84" fmla="*/ 6852015 w 4497"/>
                  <a:gd name="T85" fmla="*/ 1962 h 989"/>
                  <a:gd name="T86" fmla="*/ 7084122 w 4497"/>
                  <a:gd name="T87" fmla="*/ 1962 h 989"/>
                  <a:gd name="T88" fmla="*/ 7331832 w 4497"/>
                  <a:gd name="T89" fmla="*/ 9808 h 989"/>
                  <a:gd name="T90" fmla="*/ 7632205 w 4497"/>
                  <a:gd name="T91" fmla="*/ 43156 h 989"/>
                  <a:gd name="T92" fmla="*/ 7957934 w 4497"/>
                  <a:gd name="T93" fmla="*/ 80427 h 989"/>
                  <a:gd name="T94" fmla="*/ 8390940 w 4497"/>
                  <a:gd name="T95" fmla="*/ 162816 h 989"/>
                  <a:gd name="T96" fmla="*/ 8767381 w 4497"/>
                  <a:gd name="T97" fmla="*/ 276591 h 98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97"/>
                  <a:gd name="T148" fmla="*/ 0 h 989"/>
                  <a:gd name="T149" fmla="*/ 4497 w 4497"/>
                  <a:gd name="T150" fmla="*/ 989 h 98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97" h="989">
                    <a:moveTo>
                      <a:pt x="0" y="984"/>
                    </a:moveTo>
                    <a:lnTo>
                      <a:pt x="116" y="937"/>
                    </a:lnTo>
                    <a:lnTo>
                      <a:pt x="216" y="961"/>
                    </a:lnTo>
                    <a:lnTo>
                      <a:pt x="345" y="916"/>
                    </a:lnTo>
                    <a:lnTo>
                      <a:pt x="436" y="948"/>
                    </a:lnTo>
                    <a:lnTo>
                      <a:pt x="546" y="918"/>
                    </a:lnTo>
                    <a:lnTo>
                      <a:pt x="626" y="958"/>
                    </a:lnTo>
                    <a:lnTo>
                      <a:pt x="745" y="967"/>
                    </a:lnTo>
                    <a:lnTo>
                      <a:pt x="851" y="942"/>
                    </a:lnTo>
                    <a:lnTo>
                      <a:pt x="998" y="912"/>
                    </a:lnTo>
                    <a:lnTo>
                      <a:pt x="1220" y="903"/>
                    </a:lnTo>
                    <a:lnTo>
                      <a:pt x="1278" y="888"/>
                    </a:lnTo>
                    <a:lnTo>
                      <a:pt x="1336" y="876"/>
                    </a:lnTo>
                    <a:lnTo>
                      <a:pt x="1381" y="867"/>
                    </a:lnTo>
                    <a:lnTo>
                      <a:pt x="1431" y="855"/>
                    </a:lnTo>
                    <a:lnTo>
                      <a:pt x="1470" y="846"/>
                    </a:lnTo>
                    <a:lnTo>
                      <a:pt x="1511" y="836"/>
                    </a:lnTo>
                    <a:lnTo>
                      <a:pt x="1549" y="824"/>
                    </a:lnTo>
                    <a:lnTo>
                      <a:pt x="1578" y="817"/>
                    </a:lnTo>
                    <a:lnTo>
                      <a:pt x="1604" y="810"/>
                    </a:lnTo>
                    <a:lnTo>
                      <a:pt x="1632" y="800"/>
                    </a:lnTo>
                    <a:lnTo>
                      <a:pt x="1657" y="793"/>
                    </a:lnTo>
                    <a:lnTo>
                      <a:pt x="1675" y="789"/>
                    </a:lnTo>
                    <a:lnTo>
                      <a:pt x="1704" y="779"/>
                    </a:lnTo>
                    <a:lnTo>
                      <a:pt x="1729" y="768"/>
                    </a:lnTo>
                    <a:lnTo>
                      <a:pt x="1751" y="760"/>
                    </a:lnTo>
                    <a:lnTo>
                      <a:pt x="1773" y="751"/>
                    </a:lnTo>
                    <a:lnTo>
                      <a:pt x="1794" y="736"/>
                    </a:lnTo>
                    <a:lnTo>
                      <a:pt x="1823" y="718"/>
                    </a:lnTo>
                    <a:lnTo>
                      <a:pt x="1850" y="710"/>
                    </a:lnTo>
                    <a:lnTo>
                      <a:pt x="1869" y="697"/>
                    </a:lnTo>
                    <a:lnTo>
                      <a:pt x="1894" y="682"/>
                    </a:lnTo>
                    <a:lnTo>
                      <a:pt x="1930" y="665"/>
                    </a:lnTo>
                    <a:lnTo>
                      <a:pt x="1957" y="650"/>
                    </a:lnTo>
                    <a:lnTo>
                      <a:pt x="1983" y="637"/>
                    </a:lnTo>
                    <a:lnTo>
                      <a:pt x="2005" y="621"/>
                    </a:lnTo>
                    <a:lnTo>
                      <a:pt x="2036" y="606"/>
                    </a:lnTo>
                    <a:lnTo>
                      <a:pt x="2067" y="586"/>
                    </a:lnTo>
                    <a:lnTo>
                      <a:pt x="2113" y="563"/>
                    </a:lnTo>
                    <a:lnTo>
                      <a:pt x="2135" y="551"/>
                    </a:lnTo>
                    <a:lnTo>
                      <a:pt x="2168" y="528"/>
                    </a:lnTo>
                    <a:lnTo>
                      <a:pt x="2191" y="516"/>
                    </a:lnTo>
                    <a:lnTo>
                      <a:pt x="2216" y="499"/>
                    </a:lnTo>
                    <a:lnTo>
                      <a:pt x="2243" y="482"/>
                    </a:lnTo>
                    <a:lnTo>
                      <a:pt x="2266" y="470"/>
                    </a:lnTo>
                    <a:lnTo>
                      <a:pt x="2291" y="453"/>
                    </a:lnTo>
                    <a:lnTo>
                      <a:pt x="2318" y="439"/>
                    </a:lnTo>
                    <a:lnTo>
                      <a:pt x="2341" y="419"/>
                    </a:lnTo>
                    <a:lnTo>
                      <a:pt x="2359" y="410"/>
                    </a:lnTo>
                    <a:lnTo>
                      <a:pt x="2384" y="400"/>
                    </a:lnTo>
                    <a:lnTo>
                      <a:pt x="2408" y="384"/>
                    </a:lnTo>
                    <a:lnTo>
                      <a:pt x="2436" y="365"/>
                    </a:lnTo>
                    <a:lnTo>
                      <a:pt x="2465" y="346"/>
                    </a:lnTo>
                    <a:lnTo>
                      <a:pt x="2490" y="327"/>
                    </a:lnTo>
                    <a:lnTo>
                      <a:pt x="2515" y="313"/>
                    </a:lnTo>
                    <a:lnTo>
                      <a:pt x="2534" y="303"/>
                    </a:lnTo>
                    <a:lnTo>
                      <a:pt x="2555" y="293"/>
                    </a:lnTo>
                    <a:lnTo>
                      <a:pt x="2572" y="283"/>
                    </a:lnTo>
                    <a:lnTo>
                      <a:pt x="2591" y="270"/>
                    </a:lnTo>
                    <a:lnTo>
                      <a:pt x="2606" y="263"/>
                    </a:lnTo>
                    <a:lnTo>
                      <a:pt x="2622" y="261"/>
                    </a:lnTo>
                    <a:lnTo>
                      <a:pt x="2637" y="252"/>
                    </a:lnTo>
                    <a:lnTo>
                      <a:pt x="2650" y="242"/>
                    </a:lnTo>
                    <a:lnTo>
                      <a:pt x="2673" y="233"/>
                    </a:lnTo>
                    <a:lnTo>
                      <a:pt x="2689" y="224"/>
                    </a:lnTo>
                    <a:lnTo>
                      <a:pt x="2711" y="214"/>
                    </a:lnTo>
                    <a:lnTo>
                      <a:pt x="2729" y="207"/>
                    </a:lnTo>
                    <a:lnTo>
                      <a:pt x="2743" y="203"/>
                    </a:lnTo>
                    <a:lnTo>
                      <a:pt x="2768" y="190"/>
                    </a:lnTo>
                    <a:lnTo>
                      <a:pt x="2804" y="174"/>
                    </a:lnTo>
                    <a:lnTo>
                      <a:pt x="2856" y="156"/>
                    </a:lnTo>
                    <a:lnTo>
                      <a:pt x="2894" y="135"/>
                    </a:lnTo>
                    <a:lnTo>
                      <a:pt x="2925" y="122"/>
                    </a:lnTo>
                    <a:lnTo>
                      <a:pt x="2964" y="106"/>
                    </a:lnTo>
                    <a:lnTo>
                      <a:pt x="3010" y="90"/>
                    </a:lnTo>
                    <a:lnTo>
                      <a:pt x="3052" y="80"/>
                    </a:lnTo>
                    <a:lnTo>
                      <a:pt x="3095" y="69"/>
                    </a:lnTo>
                    <a:lnTo>
                      <a:pt x="3144" y="56"/>
                    </a:lnTo>
                    <a:lnTo>
                      <a:pt x="3184" y="48"/>
                    </a:lnTo>
                    <a:lnTo>
                      <a:pt x="3225" y="39"/>
                    </a:lnTo>
                    <a:lnTo>
                      <a:pt x="3266" y="33"/>
                    </a:lnTo>
                    <a:lnTo>
                      <a:pt x="3320" y="22"/>
                    </a:lnTo>
                    <a:lnTo>
                      <a:pt x="3372" y="14"/>
                    </a:lnTo>
                    <a:lnTo>
                      <a:pt x="3408" y="9"/>
                    </a:lnTo>
                    <a:lnTo>
                      <a:pt x="3446" y="5"/>
                    </a:lnTo>
                    <a:lnTo>
                      <a:pt x="3513" y="1"/>
                    </a:lnTo>
                    <a:lnTo>
                      <a:pt x="3565" y="0"/>
                    </a:lnTo>
                    <a:lnTo>
                      <a:pt x="3632" y="1"/>
                    </a:lnTo>
                    <a:lnTo>
                      <a:pt x="3681" y="1"/>
                    </a:lnTo>
                    <a:lnTo>
                      <a:pt x="3759" y="5"/>
                    </a:lnTo>
                    <a:lnTo>
                      <a:pt x="3828" y="9"/>
                    </a:lnTo>
                    <a:lnTo>
                      <a:pt x="3913" y="21"/>
                    </a:lnTo>
                    <a:lnTo>
                      <a:pt x="3987" y="26"/>
                    </a:lnTo>
                    <a:lnTo>
                      <a:pt x="4080" y="39"/>
                    </a:lnTo>
                    <a:lnTo>
                      <a:pt x="4191" y="58"/>
                    </a:lnTo>
                    <a:lnTo>
                      <a:pt x="4302" y="79"/>
                    </a:lnTo>
                    <a:lnTo>
                      <a:pt x="4395" y="105"/>
                    </a:lnTo>
                    <a:lnTo>
                      <a:pt x="4495" y="134"/>
                    </a:lnTo>
                    <a:lnTo>
                      <a:pt x="4496" y="988"/>
                    </a:lnTo>
                  </a:path>
                </a:pathLst>
              </a:custGeom>
              <a:solidFill>
                <a:schemeClr val="accent4">
                  <a:lumMod val="60000"/>
                  <a:lumOff val="40000"/>
                </a:schemeClr>
              </a:solidFill>
              <a:ln w="9525" cap="rnd">
                <a:noFill/>
                <a:round/>
                <a:headEnd type="none" w="sm" len="sm"/>
                <a:tailEnd type="none" w="sm" len="sm"/>
              </a:ln>
            </p:spPr>
            <p:txBody>
              <a:bodyPr>
                <a:prstTxWarp prst="textNoShape">
                  <a:avLst/>
                </a:prstTxWarp>
              </a:bodyPr>
              <a:lstStyle/>
              <a:p>
                <a:pPr defTabSz="913799" fontAlgn="auto">
                  <a:spcBef>
                    <a:spcPts val="0"/>
                  </a:spcBef>
                  <a:spcAft>
                    <a:spcPts val="0"/>
                  </a:spcAft>
                  <a:defRPr/>
                </a:pPr>
                <a:endParaRPr lang="en-US" sz="900" kern="0">
                  <a:solidFill>
                    <a:sysClr val="windowText" lastClr="000000"/>
                  </a:solidFill>
                  <a:cs typeface="Myriad Pro"/>
                </a:endParaRPr>
              </a:p>
            </p:txBody>
          </p:sp>
        </p:grpSp>
        <p:sp>
          <p:nvSpPr>
            <p:cNvPr id="54" name="Rectangle 53">
              <a:extLst>
                <a:ext uri="{FF2B5EF4-FFF2-40B4-BE49-F238E27FC236}">
                  <a16:creationId xmlns:a16="http://schemas.microsoft.com/office/drawing/2014/main" id="{6BA23506-C622-8E4E-8393-B7186B54F87C}"/>
                </a:ext>
              </a:extLst>
            </p:cNvPr>
            <p:cNvSpPr>
              <a:spLocks noChangeArrowheads="1"/>
            </p:cNvSpPr>
            <p:nvPr/>
          </p:nvSpPr>
          <p:spPr bwMode="auto">
            <a:xfrm>
              <a:off x="2765484" y="2044604"/>
              <a:ext cx="1376922" cy="779015"/>
            </a:xfrm>
            <a:prstGeom prst="rect">
              <a:avLst/>
            </a:prstGeom>
            <a:noFill/>
            <a:ln w="12700">
              <a:noFill/>
              <a:miter lim="800000"/>
              <a:headEnd type="none" w="sm" len="sm"/>
              <a:tailEnd type="none" w="sm" len="sm"/>
            </a:ln>
          </p:spPr>
          <p:txBody>
            <a:bodyPr anchor="t">
              <a:prstTxWarp prst="textNoShape">
                <a:avLst/>
              </a:prstTxWarp>
            </a:bodyPr>
            <a:lstStyle/>
            <a:p>
              <a:pPr marL="15875" defTabSz="886830" eaLnBrk="1" fontAlgn="auto" hangingPunct="1">
                <a:lnSpc>
                  <a:spcPct val="90000"/>
                </a:lnSpc>
                <a:spcBef>
                  <a:spcPts val="0"/>
                </a:spcBef>
                <a:spcAft>
                  <a:spcPts val="0"/>
                </a:spcAft>
                <a:defRPr/>
              </a:pPr>
              <a:r>
                <a:rPr lang="en-US" sz="1200" b="1" kern="0">
                  <a:solidFill>
                    <a:schemeClr val="accent6"/>
                  </a:solidFill>
                  <a:cs typeface="Myriad Pro"/>
                </a:rPr>
                <a:t>Enabling Technologies</a:t>
              </a:r>
            </a:p>
          </p:txBody>
        </p:sp>
        <p:sp>
          <p:nvSpPr>
            <p:cNvPr id="55" name="Rectangle 54">
              <a:extLst>
                <a:ext uri="{FF2B5EF4-FFF2-40B4-BE49-F238E27FC236}">
                  <a16:creationId xmlns:a16="http://schemas.microsoft.com/office/drawing/2014/main" id="{E91448C2-F228-7F41-AEE2-83716BD1F576}"/>
                </a:ext>
              </a:extLst>
            </p:cNvPr>
            <p:cNvSpPr>
              <a:spLocks noChangeArrowheads="1"/>
            </p:cNvSpPr>
            <p:nvPr/>
          </p:nvSpPr>
          <p:spPr bwMode="auto">
            <a:xfrm>
              <a:off x="10241787" y="4190683"/>
              <a:ext cx="864981" cy="576147"/>
            </a:xfrm>
            <a:prstGeom prst="rect">
              <a:avLst/>
            </a:prstGeom>
            <a:noFill/>
            <a:ln w="12700">
              <a:noFill/>
              <a:miter lim="800000"/>
              <a:headEnd type="none" w="sm" len="sm"/>
              <a:tailEnd type="none" w="sm" len="sm"/>
            </a:ln>
          </p:spPr>
          <p:txBody>
            <a:bodyPr anchor="t">
              <a:prstTxWarp prst="textNoShape">
                <a:avLst/>
              </a:prstTxWarp>
            </a:bodyPr>
            <a:lstStyle/>
            <a:p>
              <a:pPr marL="230037" indent="-230037" defTabSz="886830" eaLnBrk="1" fontAlgn="auto" hangingPunct="1">
                <a:lnSpc>
                  <a:spcPct val="90000"/>
                </a:lnSpc>
                <a:spcBef>
                  <a:spcPts val="0"/>
                </a:spcBef>
                <a:spcAft>
                  <a:spcPts val="0"/>
                </a:spcAft>
                <a:defRPr/>
              </a:pPr>
              <a:r>
                <a:rPr lang="en-US" sz="1200" b="1" kern="0">
                  <a:solidFill>
                    <a:schemeClr val="accent6"/>
                  </a:solidFill>
                  <a:cs typeface="Myriad Pro"/>
                </a:rPr>
                <a:t>  Time</a:t>
              </a:r>
            </a:p>
          </p:txBody>
        </p:sp>
      </p:grpSp>
      <p:sp>
        <p:nvSpPr>
          <p:cNvPr id="62" name="Rectangle 5">
            <a:extLst>
              <a:ext uri="{FF2B5EF4-FFF2-40B4-BE49-F238E27FC236}">
                <a16:creationId xmlns:a16="http://schemas.microsoft.com/office/drawing/2014/main" id="{F15DE2BF-AC8C-E14E-AF11-BFAF077471B2}"/>
              </a:ext>
            </a:extLst>
          </p:cNvPr>
          <p:cNvSpPr>
            <a:spLocks noChangeArrowheads="1"/>
          </p:cNvSpPr>
          <p:nvPr/>
        </p:nvSpPr>
        <p:spPr bwMode="auto">
          <a:xfrm>
            <a:off x="4757774" y="1457348"/>
            <a:ext cx="2149573" cy="2308324"/>
          </a:xfrm>
          <a:prstGeom prst="rect">
            <a:avLst/>
          </a:prstGeom>
          <a:noFill/>
          <a:ln w="12700">
            <a:noFill/>
            <a:miter lim="800000"/>
            <a:headEnd/>
            <a:tailEnd/>
          </a:ln>
          <a:effectLst/>
        </p:spPr>
        <p:txBody>
          <a:bodyPr wrap="square">
            <a:prstTxWarp prst="textNoShape">
              <a:avLst/>
            </a:prstTxWarp>
            <a:spAutoFit/>
          </a:bodyPr>
          <a:lstStyle/>
          <a:p>
            <a:pPr algn="ctr" defTabSz="913799" eaLnBrk="1" fontAlgn="auto" hangingPunct="1">
              <a:spcBef>
                <a:spcPts val="0"/>
              </a:spcBef>
              <a:spcAft>
                <a:spcPts val="0"/>
              </a:spcAft>
              <a:defRPr/>
            </a:pPr>
            <a:r>
              <a:rPr lang="en-GB" sz="1200" b="1" kern="0" dirty="0">
                <a:solidFill>
                  <a:srgbClr val="404040"/>
                </a:solidFill>
                <a:cs typeface="Myriad Pro"/>
              </a:rPr>
              <a:t>Compound</a:t>
            </a:r>
          </a:p>
          <a:p>
            <a:pPr defTabSz="913799">
              <a:defRPr/>
            </a:pPr>
            <a:r>
              <a:rPr lang="en-GB" sz="1200" kern="0" dirty="0">
                <a:solidFill>
                  <a:srgbClr val="404040"/>
                </a:solidFill>
                <a:cs typeface="Myriad Pro"/>
              </a:rPr>
              <a:t>Apps that involve multiple collaborating, peer-peer devices or significant interactions between and among devices, systems and people</a:t>
            </a:r>
          </a:p>
          <a:p>
            <a:pPr defTabSz="913799">
              <a:defRPr/>
            </a:pPr>
            <a:r>
              <a:rPr lang="en-GB" sz="1200" b="1" kern="0" dirty="0">
                <a:solidFill>
                  <a:srgbClr val="404040"/>
                </a:solidFill>
                <a:cs typeface="Myriad Pro"/>
              </a:rPr>
              <a:t>(e.g. ML-enabled energy management for comfort and convenience)</a:t>
            </a:r>
          </a:p>
          <a:p>
            <a:pPr defTabSz="913799" eaLnBrk="1" fontAlgn="auto" hangingPunct="1">
              <a:spcBef>
                <a:spcPts val="0"/>
              </a:spcBef>
              <a:spcAft>
                <a:spcPts val="0"/>
              </a:spcAft>
              <a:defRPr/>
            </a:pPr>
            <a:endParaRPr lang="en-GB" sz="1200" kern="0" dirty="0">
              <a:solidFill>
                <a:srgbClr val="404040"/>
              </a:solidFill>
              <a:cs typeface="Myriad Pro"/>
            </a:endParaRPr>
          </a:p>
          <a:p>
            <a:pPr algn="ctr" defTabSz="913799" eaLnBrk="1" fontAlgn="auto" hangingPunct="1">
              <a:spcBef>
                <a:spcPts val="0"/>
              </a:spcBef>
              <a:spcAft>
                <a:spcPts val="0"/>
              </a:spcAft>
              <a:defRPr/>
            </a:pPr>
            <a:endParaRPr lang="en-GB" sz="1200" kern="0" dirty="0">
              <a:solidFill>
                <a:srgbClr val="404040"/>
              </a:solidFill>
              <a:cs typeface="Myriad Pro"/>
            </a:endParaRPr>
          </a:p>
        </p:txBody>
      </p:sp>
      <p:sp>
        <p:nvSpPr>
          <p:cNvPr id="63" name="Rectangle 5">
            <a:extLst>
              <a:ext uri="{FF2B5EF4-FFF2-40B4-BE49-F238E27FC236}">
                <a16:creationId xmlns:a16="http://schemas.microsoft.com/office/drawing/2014/main" id="{08EC7AD2-8C1E-3C47-88DC-3F992A5599BE}"/>
              </a:ext>
            </a:extLst>
          </p:cNvPr>
          <p:cNvSpPr>
            <a:spLocks noChangeArrowheads="1"/>
          </p:cNvSpPr>
          <p:nvPr/>
        </p:nvSpPr>
        <p:spPr bwMode="auto">
          <a:xfrm>
            <a:off x="2547299" y="1457348"/>
            <a:ext cx="1975741" cy="1569660"/>
          </a:xfrm>
          <a:prstGeom prst="rect">
            <a:avLst/>
          </a:prstGeom>
          <a:noFill/>
          <a:ln w="12700">
            <a:noFill/>
            <a:miter lim="800000"/>
            <a:headEnd/>
            <a:tailEnd/>
          </a:ln>
          <a:effectLst/>
        </p:spPr>
        <p:txBody>
          <a:bodyPr wrap="square">
            <a:prstTxWarp prst="textNoShape">
              <a:avLst/>
            </a:prstTxWarp>
            <a:spAutoFit/>
          </a:bodyPr>
          <a:lstStyle/>
          <a:p>
            <a:pPr algn="ctr" defTabSz="913799" eaLnBrk="1" fontAlgn="auto" hangingPunct="1">
              <a:spcBef>
                <a:spcPts val="0"/>
              </a:spcBef>
              <a:spcAft>
                <a:spcPts val="0"/>
              </a:spcAft>
              <a:defRPr/>
            </a:pPr>
            <a:r>
              <a:rPr lang="en-GB" sz="1200" b="1" kern="0" dirty="0">
                <a:solidFill>
                  <a:srgbClr val="404040"/>
                </a:solidFill>
                <a:cs typeface="Myriad Pro"/>
              </a:rPr>
              <a:t>Simple</a:t>
            </a:r>
          </a:p>
          <a:p>
            <a:pPr defTabSz="913799">
              <a:defRPr/>
            </a:pPr>
            <a:r>
              <a:rPr lang="en-GB" sz="1200" kern="0" dirty="0">
                <a:solidFill>
                  <a:srgbClr val="404040"/>
                </a:solidFill>
                <a:cs typeface="Myriad Pro"/>
              </a:rPr>
              <a:t>Apps that involve single devices or narrow values that are based on basic network connectivity and monitoring</a:t>
            </a:r>
          </a:p>
          <a:p>
            <a:pPr defTabSz="913799">
              <a:defRPr/>
            </a:pPr>
            <a:r>
              <a:rPr lang="en-GB" sz="1200" b="1" kern="0" dirty="0">
                <a:solidFill>
                  <a:srgbClr val="404040"/>
                </a:solidFill>
                <a:cs typeface="Myriad Pro"/>
              </a:rPr>
              <a:t>(e.g. energy management)</a:t>
            </a:r>
          </a:p>
          <a:p>
            <a:pPr algn="ctr" defTabSz="913799" eaLnBrk="1" fontAlgn="auto" hangingPunct="1">
              <a:spcBef>
                <a:spcPts val="0"/>
              </a:spcBef>
              <a:spcAft>
                <a:spcPts val="0"/>
              </a:spcAft>
              <a:defRPr/>
            </a:pPr>
            <a:endParaRPr lang="en-GB" sz="1200" kern="0" dirty="0">
              <a:solidFill>
                <a:srgbClr val="404040"/>
              </a:solidFill>
              <a:cs typeface="Myriad Pro"/>
            </a:endParaRPr>
          </a:p>
        </p:txBody>
      </p:sp>
      <p:sp>
        <p:nvSpPr>
          <p:cNvPr id="64" name="Rectangle 63">
            <a:extLst>
              <a:ext uri="{FF2B5EF4-FFF2-40B4-BE49-F238E27FC236}">
                <a16:creationId xmlns:a16="http://schemas.microsoft.com/office/drawing/2014/main" id="{90B2E1FE-3D90-CD43-9E8B-37FB7404761A}"/>
              </a:ext>
            </a:extLst>
          </p:cNvPr>
          <p:cNvSpPr>
            <a:spLocks noChangeArrowheads="1"/>
          </p:cNvSpPr>
          <p:nvPr/>
        </p:nvSpPr>
        <p:spPr bwMode="auto">
          <a:xfrm>
            <a:off x="6872690" y="1457348"/>
            <a:ext cx="2511760" cy="1754326"/>
          </a:xfrm>
          <a:prstGeom prst="rect">
            <a:avLst/>
          </a:prstGeom>
          <a:noFill/>
          <a:ln w="12700">
            <a:noFill/>
            <a:miter lim="800000"/>
            <a:headEnd/>
            <a:tailEnd/>
          </a:ln>
          <a:effectLst/>
        </p:spPr>
        <p:txBody>
          <a:bodyPr wrap="square">
            <a:prstTxWarp prst="textNoShape">
              <a:avLst/>
            </a:prstTxWarp>
            <a:spAutoFit/>
          </a:bodyPr>
          <a:lstStyle/>
          <a:p>
            <a:pPr algn="ctr" defTabSz="913799" eaLnBrk="1" fontAlgn="auto" hangingPunct="1">
              <a:spcBef>
                <a:spcPts val="0"/>
              </a:spcBef>
              <a:spcAft>
                <a:spcPts val="0"/>
              </a:spcAft>
              <a:defRPr/>
            </a:pPr>
            <a:r>
              <a:rPr lang="en-GB" sz="1200" b="1" kern="0" dirty="0">
                <a:solidFill>
                  <a:srgbClr val="404040"/>
                </a:solidFill>
                <a:cs typeface="Myriad Pro"/>
              </a:rPr>
              <a:t>Complex</a:t>
            </a:r>
          </a:p>
          <a:p>
            <a:pPr defTabSz="913799">
              <a:defRPr/>
            </a:pPr>
            <a:r>
              <a:rPr lang="en-GB" sz="1200" kern="0" dirty="0">
                <a:solidFill>
                  <a:srgbClr val="404040"/>
                </a:solidFill>
                <a:cs typeface="Myriad Pro"/>
              </a:rPr>
              <a:t>Apps that drive interactions between and among devices, device sub-systems and people </a:t>
            </a:r>
          </a:p>
          <a:p>
            <a:pPr defTabSz="913799">
              <a:defRPr/>
            </a:pPr>
            <a:r>
              <a:rPr lang="en-GB" sz="1200" b="1" kern="0" dirty="0">
                <a:solidFill>
                  <a:srgbClr val="404040"/>
                </a:solidFill>
                <a:cs typeface="Myriad Pro"/>
              </a:rPr>
              <a:t>(e.g. interconnected, personalized energy management for an individual’s health &amp; wellness)</a:t>
            </a:r>
          </a:p>
          <a:p>
            <a:pPr defTabSz="913799">
              <a:defRPr/>
            </a:pPr>
            <a:endParaRPr lang="en-GB" sz="1200" kern="0" dirty="0">
              <a:solidFill>
                <a:srgbClr val="404040"/>
              </a:solidFill>
              <a:latin typeface="Montserrat" pitchFamily="2" charset="77"/>
              <a:cs typeface="Myriad Pro"/>
            </a:endParaRPr>
          </a:p>
          <a:p>
            <a:pPr algn="ctr" defTabSz="913799" eaLnBrk="1" fontAlgn="auto" hangingPunct="1">
              <a:spcBef>
                <a:spcPts val="0"/>
              </a:spcBef>
              <a:spcAft>
                <a:spcPts val="0"/>
              </a:spcAft>
              <a:defRPr/>
            </a:pPr>
            <a:endParaRPr lang="en-GB" sz="1200" b="1" kern="0" dirty="0">
              <a:solidFill>
                <a:srgbClr val="404040"/>
              </a:solidFill>
              <a:cs typeface="Myriad Pro"/>
            </a:endParaRPr>
          </a:p>
        </p:txBody>
      </p:sp>
      <p:cxnSp>
        <p:nvCxnSpPr>
          <p:cNvPr id="65" name="Straight Arrow Connector 64">
            <a:extLst>
              <a:ext uri="{FF2B5EF4-FFF2-40B4-BE49-F238E27FC236}">
                <a16:creationId xmlns:a16="http://schemas.microsoft.com/office/drawing/2014/main" id="{ACFA8154-1050-B04A-AD38-732DCC260EC4}"/>
              </a:ext>
            </a:extLst>
          </p:cNvPr>
          <p:cNvCxnSpPr>
            <a:cxnSpLocks/>
          </p:cNvCxnSpPr>
          <p:nvPr/>
        </p:nvCxnSpPr>
        <p:spPr>
          <a:xfrm>
            <a:off x="2420483" y="1355185"/>
            <a:ext cx="6927563" cy="0"/>
          </a:xfrm>
          <a:prstGeom prst="straightConnector1">
            <a:avLst/>
          </a:prstGeom>
          <a:ln w="254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6" name="Rectangle 5">
            <a:extLst>
              <a:ext uri="{FF2B5EF4-FFF2-40B4-BE49-F238E27FC236}">
                <a16:creationId xmlns:a16="http://schemas.microsoft.com/office/drawing/2014/main" id="{69B616A0-29F9-B54D-AFC4-8A513E1ACFEE}"/>
              </a:ext>
            </a:extLst>
          </p:cNvPr>
          <p:cNvSpPr>
            <a:spLocks noChangeArrowheads="1"/>
          </p:cNvSpPr>
          <p:nvPr/>
        </p:nvSpPr>
        <p:spPr bwMode="auto">
          <a:xfrm>
            <a:off x="4882332" y="1113092"/>
            <a:ext cx="2280594" cy="338554"/>
          </a:xfrm>
          <a:prstGeom prst="rect">
            <a:avLst/>
          </a:prstGeom>
          <a:solidFill>
            <a:schemeClr val="bg1"/>
          </a:solidFill>
          <a:ln w="12700">
            <a:noFill/>
            <a:miter lim="800000"/>
            <a:headEnd/>
            <a:tailEnd/>
          </a:ln>
          <a:effectLst/>
        </p:spPr>
        <p:txBody>
          <a:bodyPr wrap="square">
            <a:prstTxWarp prst="textNoShape">
              <a:avLst/>
            </a:prstTxWarp>
            <a:spAutoFit/>
          </a:bodyPr>
          <a:lstStyle/>
          <a:p>
            <a:pPr algn="ctr" defTabSz="913799" eaLnBrk="1" fontAlgn="auto" hangingPunct="1">
              <a:spcBef>
                <a:spcPts val="0"/>
              </a:spcBef>
              <a:spcAft>
                <a:spcPts val="0"/>
              </a:spcAft>
              <a:defRPr/>
            </a:pPr>
            <a:r>
              <a:rPr lang="en-GB" sz="1600" b="1" kern="0" dirty="0">
                <a:solidFill>
                  <a:schemeClr val="accent1">
                    <a:lumMod val="50000"/>
                  </a:schemeClr>
                </a:solidFill>
                <a:cs typeface="Myriad Pro"/>
              </a:rPr>
              <a:t>Application Evolution</a:t>
            </a:r>
            <a:endParaRPr lang="en-GB" sz="1600" kern="0" dirty="0">
              <a:solidFill>
                <a:schemeClr val="accent1">
                  <a:lumMod val="50000"/>
                </a:schemeClr>
              </a:solidFill>
              <a:cs typeface="Myriad Pro"/>
            </a:endParaRPr>
          </a:p>
        </p:txBody>
      </p:sp>
      <p:sp>
        <p:nvSpPr>
          <p:cNvPr id="67" name="Rectangle 66">
            <a:extLst>
              <a:ext uri="{FF2B5EF4-FFF2-40B4-BE49-F238E27FC236}">
                <a16:creationId xmlns:a16="http://schemas.microsoft.com/office/drawing/2014/main" id="{3BBFF267-0351-9946-B20E-1413E4460051}"/>
              </a:ext>
            </a:extLst>
          </p:cNvPr>
          <p:cNvSpPr/>
          <p:nvPr/>
        </p:nvSpPr>
        <p:spPr>
          <a:xfrm>
            <a:off x="6818899" y="4684573"/>
            <a:ext cx="3942667" cy="1384995"/>
          </a:xfrm>
          <a:prstGeom prst="rect">
            <a:avLst/>
          </a:prstGeom>
        </p:spPr>
        <p:txBody>
          <a:bodyPr wrap="square">
            <a:spAutoFit/>
          </a:bodyPr>
          <a:lstStyle/>
          <a:p>
            <a:pPr marR="274320" algn="just"/>
            <a:r>
              <a:rPr lang="en-CA" sz="1050" i="1" dirty="0">
                <a:solidFill>
                  <a:schemeClr val="accent2"/>
                </a:solidFill>
                <a:cs typeface="Times New Roman" panose="02020603050405020304" pitchFamily="18" charset="0"/>
              </a:rPr>
              <a:t>“We are basically working on scenarios, the ability to learn a sequence of actions by pressing one button. When I wake up in the morning, it turns on the lights, the radio, the heater, etc. We want to integrate AI to understand your habits and suggest a scenario.”</a:t>
            </a:r>
          </a:p>
          <a:p>
            <a:pPr marR="274320" algn="just"/>
            <a:endParaRPr lang="en-US" sz="1050" i="1" dirty="0">
              <a:solidFill>
                <a:schemeClr val="accent2"/>
              </a:solidFill>
              <a:cs typeface="Times New Roman" panose="02020603050405020304" pitchFamily="18" charset="0"/>
            </a:endParaRPr>
          </a:p>
          <a:p>
            <a:pPr marR="274320" algn="r"/>
            <a:r>
              <a:rPr lang="en-CA" sz="1050" i="1" dirty="0">
                <a:solidFill>
                  <a:schemeClr val="accent2"/>
                </a:solidFill>
                <a:cs typeface="Times New Roman" panose="02020603050405020304" pitchFamily="18" charset="0"/>
              </a:rPr>
              <a:t>-Program Manager, </a:t>
            </a:r>
            <a:r>
              <a:rPr lang="en-CA" sz="1050" i="1" dirty="0" err="1">
                <a:solidFill>
                  <a:schemeClr val="accent2"/>
                </a:solidFill>
                <a:cs typeface="Times New Roman" panose="02020603050405020304" pitchFamily="18" charset="0"/>
              </a:rPr>
              <a:t>Sevenhugs</a:t>
            </a:r>
            <a:endParaRPr lang="en-US" sz="1050" i="1" dirty="0">
              <a:solidFill>
                <a:schemeClr val="accent2"/>
              </a:solidFill>
              <a:cs typeface="Times New Roman" panose="02020603050405020304" pitchFamily="18" charset="0"/>
            </a:endParaRPr>
          </a:p>
        </p:txBody>
      </p:sp>
      <p:sp>
        <p:nvSpPr>
          <p:cNvPr id="68" name="Rectangle 67">
            <a:extLst>
              <a:ext uri="{FF2B5EF4-FFF2-40B4-BE49-F238E27FC236}">
                <a16:creationId xmlns:a16="http://schemas.microsoft.com/office/drawing/2014/main" id="{D13C1672-19DB-FC45-BD89-4612E723CDC4}"/>
              </a:ext>
            </a:extLst>
          </p:cNvPr>
          <p:cNvSpPr/>
          <p:nvPr/>
        </p:nvSpPr>
        <p:spPr>
          <a:xfrm>
            <a:off x="1310192" y="4604689"/>
            <a:ext cx="4904497" cy="1546577"/>
          </a:xfrm>
          <a:prstGeom prst="rect">
            <a:avLst/>
          </a:prstGeom>
        </p:spPr>
        <p:txBody>
          <a:bodyPr wrap="square">
            <a:spAutoFit/>
          </a:bodyPr>
          <a:lstStyle/>
          <a:p>
            <a:pPr marR="274320">
              <a:spcBef>
                <a:spcPts val="0"/>
              </a:spcBef>
            </a:pPr>
            <a:r>
              <a:rPr lang="en-CA" sz="1050" i="1" dirty="0">
                <a:solidFill>
                  <a:schemeClr val="accent2"/>
                </a:solidFill>
                <a:cs typeface="Times New Roman" panose="02020603050405020304" pitchFamily="18" charset="0"/>
              </a:rPr>
              <a:t>“Currently, energy management is the biggest focus for us – understanding consumption info, improved savings and home management. But this will naturally evolve to a more holistic view of appliance health and monitoring over time... You can leverage data for a lot of different use cases, and this is only expected to expand in the future where we’re currently just scratching the surface in terms of application potential.”</a:t>
            </a:r>
          </a:p>
          <a:p>
            <a:pPr marR="274320">
              <a:spcBef>
                <a:spcPts val="0"/>
              </a:spcBef>
            </a:pPr>
            <a:endParaRPr lang="en-US" sz="1050" i="1" dirty="0">
              <a:solidFill>
                <a:schemeClr val="accent2"/>
              </a:solidFill>
              <a:cs typeface="Times New Roman" panose="02020603050405020304" pitchFamily="18" charset="0"/>
            </a:endParaRPr>
          </a:p>
          <a:p>
            <a:pPr marR="274320" algn="r">
              <a:spcBef>
                <a:spcPts val="0"/>
              </a:spcBef>
            </a:pPr>
            <a:r>
              <a:rPr lang="en-CA" sz="1050" i="1" dirty="0">
                <a:solidFill>
                  <a:schemeClr val="accent2"/>
                </a:solidFill>
                <a:cs typeface="Times New Roman" panose="02020603050405020304" pitchFamily="18" charset="0"/>
              </a:rPr>
              <a:t>-Director – Product Management &amp; Marketing, </a:t>
            </a:r>
            <a:r>
              <a:rPr lang="en-CA" sz="1050" i="1" dirty="0" err="1">
                <a:solidFill>
                  <a:schemeClr val="accent2"/>
                </a:solidFill>
                <a:cs typeface="Times New Roman" panose="02020603050405020304" pitchFamily="18" charset="0"/>
              </a:rPr>
              <a:t>Powerley</a:t>
            </a:r>
            <a:endParaRPr lang="en-US" sz="1050" i="1" dirty="0">
              <a:solidFill>
                <a:schemeClr val="accent2"/>
              </a:solidFill>
              <a:cs typeface="Times New Roman" panose="02020603050405020304" pitchFamily="18" charset="0"/>
            </a:endParaRPr>
          </a:p>
        </p:txBody>
      </p:sp>
      <p:sp>
        <p:nvSpPr>
          <p:cNvPr id="22" name="Footer Placeholder 2">
            <a:extLst>
              <a:ext uri="{FF2B5EF4-FFF2-40B4-BE49-F238E27FC236}">
                <a16:creationId xmlns:a16="http://schemas.microsoft.com/office/drawing/2014/main" id="{7C195691-561C-4830-A971-FB314ED6D1BF}"/>
              </a:ext>
            </a:extLst>
          </p:cNvPr>
          <p:cNvSpPr>
            <a:spLocks noGrp="1"/>
          </p:cNvSpPr>
          <p:nvPr>
            <p:ph type="ftr" sz="quarter" idx="10"/>
          </p:nvPr>
        </p:nvSpPr>
        <p:spPr>
          <a:xfrm>
            <a:off x="1645920" y="6356350"/>
            <a:ext cx="4438048" cy="365125"/>
          </a:xfrm>
        </p:spPr>
        <p:txBody>
          <a:bodyPr/>
          <a:lstStyle/>
          <a:p>
            <a:r>
              <a:rPr lang="en-US" dirty="0"/>
              <a:t>Source: </a:t>
            </a:r>
            <a:r>
              <a:rPr lang="en-US" i="1" dirty="0"/>
              <a:t>CABA Connected Home Roadmap</a:t>
            </a:r>
            <a:r>
              <a:rPr lang="en-US" dirty="0"/>
              <a:t>. 2019</a:t>
            </a:r>
          </a:p>
        </p:txBody>
      </p:sp>
    </p:spTree>
    <p:extLst>
      <p:ext uri="{BB962C8B-B14F-4D97-AF65-F5344CB8AC3E}">
        <p14:creationId xmlns:p14="http://schemas.microsoft.com/office/powerpoint/2010/main" val="17985733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181455-4CE7-BB48-A677-E3C13359D1EE}"/>
              </a:ext>
            </a:extLst>
          </p:cNvPr>
          <p:cNvSpPr>
            <a:spLocks noGrp="1"/>
          </p:cNvSpPr>
          <p:nvPr>
            <p:ph type="ctrTitle"/>
          </p:nvPr>
        </p:nvSpPr>
        <p:spPr/>
        <p:txBody>
          <a:bodyPr>
            <a:normAutofit/>
          </a:bodyPr>
          <a:lstStyle/>
          <a:p>
            <a:r>
              <a:rPr lang="en-US" sz="2400" b="1">
                <a:solidFill>
                  <a:srgbClr val="FFFFFF"/>
                </a:solidFill>
              </a:rPr>
              <a:t>To effectively tap into the $66.5 billion future connected home opportunity, players will need to develop distinct short-, medium- and long-term strategies around ecosystems, technology, customers, use cases / applications and devices</a:t>
            </a:r>
            <a:endParaRPr lang="en-US"/>
          </a:p>
        </p:txBody>
      </p:sp>
    </p:spTree>
    <p:extLst>
      <p:ext uri="{BB962C8B-B14F-4D97-AF65-F5344CB8AC3E}">
        <p14:creationId xmlns:p14="http://schemas.microsoft.com/office/powerpoint/2010/main" val="31303692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2F292-0B71-9F43-90BD-748D86B6DF8B}"/>
              </a:ext>
            </a:extLst>
          </p:cNvPr>
          <p:cNvSpPr>
            <a:spLocks noGrp="1"/>
          </p:cNvSpPr>
          <p:nvPr>
            <p:ph type="title"/>
          </p:nvPr>
        </p:nvSpPr>
        <p:spPr>
          <a:xfrm>
            <a:off x="838199" y="85423"/>
            <a:ext cx="8946177" cy="447675"/>
          </a:xfrm>
        </p:spPr>
        <p:txBody>
          <a:bodyPr/>
          <a:lstStyle/>
          <a:p>
            <a:r>
              <a:rPr lang="en-US" dirty="0"/>
              <a:t>How to Rescue Crumbling UX: Integrated Hardware, Software, &amp; Ecosystem Strategy</a:t>
            </a:r>
          </a:p>
        </p:txBody>
      </p:sp>
      <p:sp>
        <p:nvSpPr>
          <p:cNvPr id="4" name="Slide Number Placeholder 3">
            <a:extLst>
              <a:ext uri="{FF2B5EF4-FFF2-40B4-BE49-F238E27FC236}">
                <a16:creationId xmlns:a16="http://schemas.microsoft.com/office/drawing/2014/main" id="{0EE7B0A2-3B97-5B4F-812B-4D632EB9788A}"/>
              </a:ext>
            </a:extLst>
          </p:cNvPr>
          <p:cNvSpPr>
            <a:spLocks noGrp="1"/>
          </p:cNvSpPr>
          <p:nvPr>
            <p:ph type="sldNum" sz="quarter" idx="11"/>
          </p:nvPr>
        </p:nvSpPr>
        <p:spPr/>
        <p:txBody>
          <a:bodyPr/>
          <a:lstStyle/>
          <a:p>
            <a:fld id="{4658F449-AC56-C64A-8488-86A10DE691DA}" type="slidenum">
              <a:rPr lang="en-US" smtClean="0"/>
              <a:pPr/>
              <a:t>23</a:t>
            </a:fld>
            <a:endParaRPr lang="en-US"/>
          </a:p>
        </p:txBody>
      </p:sp>
      <p:grpSp>
        <p:nvGrpSpPr>
          <p:cNvPr id="5" name="Group 4">
            <a:extLst>
              <a:ext uri="{FF2B5EF4-FFF2-40B4-BE49-F238E27FC236}">
                <a16:creationId xmlns:a16="http://schemas.microsoft.com/office/drawing/2014/main" id="{842FCB18-5F56-4042-A71E-48683BB1B126}"/>
              </a:ext>
            </a:extLst>
          </p:cNvPr>
          <p:cNvGrpSpPr/>
          <p:nvPr/>
        </p:nvGrpSpPr>
        <p:grpSpPr>
          <a:xfrm>
            <a:off x="850065" y="1301183"/>
            <a:ext cx="9348182" cy="4578471"/>
            <a:chOff x="848922" y="973802"/>
            <a:chExt cx="8706518" cy="4578471"/>
          </a:xfrm>
        </p:grpSpPr>
        <p:sp>
          <p:nvSpPr>
            <p:cNvPr id="15" name="TextBox 14">
              <a:extLst>
                <a:ext uri="{FF2B5EF4-FFF2-40B4-BE49-F238E27FC236}">
                  <a16:creationId xmlns:a16="http://schemas.microsoft.com/office/drawing/2014/main" id="{7C8B111D-76FB-0A4A-9DC0-04C7A34A3048}"/>
                </a:ext>
              </a:extLst>
            </p:cNvPr>
            <p:cNvSpPr txBox="1"/>
            <p:nvPr/>
          </p:nvSpPr>
          <p:spPr>
            <a:xfrm>
              <a:off x="7186594" y="2105178"/>
              <a:ext cx="2368846" cy="3139321"/>
            </a:xfrm>
            <a:prstGeom prst="rect">
              <a:avLst/>
            </a:prstGeom>
            <a:noFill/>
          </p:spPr>
          <p:txBody>
            <a:bodyPr wrap="square" rtlCol="0">
              <a:spAutoFit/>
            </a:bodyPr>
            <a:lstStyle/>
            <a:p>
              <a:pPr marL="193481" indent="-193481">
                <a:buFont typeface="Arial" panose="020B0604020202020204" pitchFamily="34" charset="0"/>
                <a:buChar char="•"/>
              </a:pPr>
              <a:r>
                <a:rPr lang="en-CA" sz="1100">
                  <a:solidFill>
                    <a:schemeClr val="tx2"/>
                  </a:solidFill>
                  <a:ea typeface="Helvetica Neue" panose="02000503000000020004" pitchFamily="2" charset="0"/>
                  <a:cs typeface="Helvetica Neue" panose="02000503000000020004" pitchFamily="2" charset="0"/>
                </a:rPr>
                <a:t>Suppliers must future proof products as much as possible by removing contingencies on hardware, where over-the-air updates to software can be the core foundation for maintaining relevance of a product’s capabilities. </a:t>
              </a:r>
            </a:p>
            <a:p>
              <a:pPr marL="193481" indent="-193481">
                <a:buFont typeface="Arial" panose="020B0604020202020204" pitchFamily="34" charset="0"/>
                <a:buChar char="•"/>
              </a:pPr>
              <a:endParaRPr lang="en-CA" sz="1100">
                <a:solidFill>
                  <a:schemeClr val="tx2"/>
                </a:solidFill>
                <a:ea typeface="Helvetica Neue" panose="02000503000000020004" pitchFamily="2" charset="0"/>
                <a:cs typeface="Helvetica Neue" panose="02000503000000020004" pitchFamily="2" charset="0"/>
              </a:endParaRPr>
            </a:p>
            <a:p>
              <a:pPr marL="193481" indent="-193481">
                <a:buFont typeface="Arial" panose="020B0604020202020204" pitchFamily="34" charset="0"/>
                <a:buChar char="•"/>
              </a:pPr>
              <a:r>
                <a:rPr lang="en-CA" sz="1100">
                  <a:solidFill>
                    <a:schemeClr val="tx2"/>
                  </a:solidFill>
                  <a:ea typeface="Helvetica Neue" panose="02000503000000020004" pitchFamily="2" charset="0"/>
                  <a:cs typeface="Helvetica Neue" panose="02000503000000020004" pitchFamily="2" charset="0"/>
                </a:rPr>
                <a:t>Given advancement of user maturity, suppliers must refine consumer data insights and solution R&amp;D to best respond and predict behavior. </a:t>
              </a:r>
            </a:p>
            <a:p>
              <a:endParaRPr lang="en-US" sz="1100">
                <a:solidFill>
                  <a:schemeClr val="tx2"/>
                </a:solidFill>
                <a:ea typeface="Helvetica Neue" panose="02000503000000020004" pitchFamily="2" charset="0"/>
                <a:cs typeface="Helvetica Neue" panose="02000503000000020004" pitchFamily="2" charset="0"/>
              </a:endParaRPr>
            </a:p>
            <a:p>
              <a:pPr marL="193481" indent="-193481">
                <a:buFont typeface="Arial" panose="020B0604020202020204" pitchFamily="34" charset="0"/>
                <a:buChar char="•"/>
              </a:pPr>
              <a:r>
                <a:rPr lang="en-US" sz="1100">
                  <a:solidFill>
                    <a:schemeClr val="tx2"/>
                  </a:solidFill>
                  <a:ea typeface="Helvetica Neue" panose="02000503000000020004" pitchFamily="2" charset="0"/>
                  <a:cs typeface="Helvetica Neue" panose="02000503000000020004" pitchFamily="2" charset="0"/>
                </a:rPr>
                <a:t>Players must invest in blockchain and security to instill confidence in consumers.</a:t>
              </a:r>
            </a:p>
          </p:txBody>
        </p:sp>
        <p:sp>
          <p:nvSpPr>
            <p:cNvPr id="16" name="TextBox 15">
              <a:extLst>
                <a:ext uri="{FF2B5EF4-FFF2-40B4-BE49-F238E27FC236}">
                  <a16:creationId xmlns:a16="http://schemas.microsoft.com/office/drawing/2014/main" id="{EB305389-8944-8B40-971E-AC0AACAC00A0}"/>
                </a:ext>
              </a:extLst>
            </p:cNvPr>
            <p:cNvSpPr txBox="1"/>
            <p:nvPr/>
          </p:nvSpPr>
          <p:spPr>
            <a:xfrm>
              <a:off x="4123713" y="1735844"/>
              <a:ext cx="2401103" cy="3816429"/>
            </a:xfrm>
            <a:prstGeom prst="rect">
              <a:avLst/>
            </a:prstGeom>
            <a:noFill/>
          </p:spPr>
          <p:txBody>
            <a:bodyPr wrap="square" rtlCol="0">
              <a:spAutoFit/>
            </a:bodyPr>
            <a:lstStyle/>
            <a:p>
              <a:pPr marL="193481" indent="-193481" fontAlgn="t">
                <a:buFont typeface="Arial" panose="020B0604020202020204" pitchFamily="34" charset="0"/>
                <a:buChar char="•"/>
              </a:pPr>
              <a:r>
                <a:rPr lang="en-US" sz="1100">
                  <a:solidFill>
                    <a:schemeClr val="tx2"/>
                  </a:solidFill>
                  <a:ea typeface="Helvetica Neue" panose="02000503000000020004" pitchFamily="2" charset="0"/>
                  <a:cs typeface="Helvetica Neue" panose="02000503000000020004" pitchFamily="2" charset="0"/>
                </a:rPr>
                <a:t>OEMs and tech suppliers should partner with software and service providers to drive indirect device sales and interoperability. This will allow suppliers to leverage devices as Smart Home control points.</a:t>
              </a:r>
            </a:p>
            <a:p>
              <a:pPr eaLnBrk="1" fontAlgn="t" hangingPunct="1"/>
              <a:endParaRPr lang="en-US" sz="1100">
                <a:solidFill>
                  <a:schemeClr val="tx2"/>
                </a:solidFill>
                <a:ea typeface="Helvetica Neue" panose="02000503000000020004" pitchFamily="2" charset="0"/>
                <a:cs typeface="Helvetica Neue" panose="02000503000000020004" pitchFamily="2" charset="0"/>
              </a:endParaRPr>
            </a:p>
            <a:p>
              <a:pPr marL="193481" indent="-193481" fontAlgn="t">
                <a:buFont typeface="Arial" panose="020B0604020202020204" pitchFamily="34" charset="0"/>
                <a:buChar char="•"/>
              </a:pPr>
              <a:r>
                <a:rPr lang="en-US" sz="1100">
                  <a:solidFill>
                    <a:schemeClr val="tx2"/>
                  </a:solidFill>
                  <a:ea typeface="Helvetica Neue" panose="02000503000000020004" pitchFamily="2" charset="0"/>
                  <a:cs typeface="Helvetica Neue" panose="02000503000000020004" pitchFamily="2" charset="0"/>
                </a:rPr>
                <a:t>Service providers should foster complex systems of local mesh networks. </a:t>
              </a:r>
            </a:p>
            <a:p>
              <a:pPr marL="193481" indent="-193481" fontAlgn="t">
                <a:buFont typeface="Arial" panose="020B0604020202020204" pitchFamily="34" charset="0"/>
                <a:buChar char="•"/>
              </a:pPr>
              <a:r>
                <a:rPr lang="en-US" sz="1100">
                  <a:solidFill>
                    <a:schemeClr val="tx2"/>
                  </a:solidFill>
                  <a:ea typeface="Helvetica Neue" panose="02000503000000020004" pitchFamily="2" charset="0"/>
                  <a:cs typeface="Helvetica Neue" panose="02000503000000020004" pitchFamily="2" charset="0"/>
                </a:rPr>
                <a:t>Service providers should partner with real estate developers for long standing contracts and to install devices in new homes. </a:t>
              </a:r>
            </a:p>
            <a:p>
              <a:pPr marL="193481" indent="-193481" fontAlgn="t">
                <a:buFont typeface="Arial" panose="020B0604020202020204" pitchFamily="34" charset="0"/>
                <a:buChar char="•"/>
              </a:pPr>
              <a:r>
                <a:rPr lang="en-US" sz="1100">
                  <a:solidFill>
                    <a:schemeClr val="tx2"/>
                  </a:solidFill>
                  <a:ea typeface="Helvetica Neue" panose="02000503000000020004" pitchFamily="2" charset="0"/>
                  <a:cs typeface="Helvetica Neue" panose="02000503000000020004" pitchFamily="2" charset="0"/>
                </a:rPr>
                <a:t>Software providers should build a platform of platforms to simplify user experience and improve security. OEMs should strive to create localized ecosystems.</a:t>
              </a:r>
            </a:p>
          </p:txBody>
        </p:sp>
        <p:sp>
          <p:nvSpPr>
            <p:cNvPr id="17" name="Right Arrow 16">
              <a:extLst>
                <a:ext uri="{FF2B5EF4-FFF2-40B4-BE49-F238E27FC236}">
                  <a16:creationId xmlns:a16="http://schemas.microsoft.com/office/drawing/2014/main" id="{D5865B8D-A9FA-FF42-A3F8-D1BF1012BBC5}"/>
                </a:ext>
              </a:extLst>
            </p:cNvPr>
            <p:cNvSpPr/>
            <p:nvPr/>
          </p:nvSpPr>
          <p:spPr bwMode="auto">
            <a:xfrm>
              <a:off x="6769377" y="1551207"/>
              <a:ext cx="2786063" cy="59074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61913" tIns="30956" rIns="61913" bIns="30956" numCol="1" rtlCol="0" anchor="ctr" anchorCtr="0" compatLnSpc="1">
              <a:prstTxWarp prst="textNoShape">
                <a:avLst/>
              </a:prstTxWarp>
            </a:bodyPr>
            <a:lstStyle/>
            <a:p>
              <a:pPr defTabSz="619140" eaLnBrk="0" fontAlgn="base" hangingPunct="0">
                <a:spcBef>
                  <a:spcPct val="0"/>
                </a:spcBef>
                <a:spcAft>
                  <a:spcPct val="0"/>
                </a:spcAft>
              </a:pPr>
              <a:r>
                <a:rPr lang="en-US">
                  <a:solidFill>
                    <a:schemeClr val="bg1"/>
                  </a:solidFill>
                  <a:ea typeface="Helvetica Neue" panose="02000503000000020004" pitchFamily="2" charset="0"/>
                  <a:cs typeface="Helvetica Neue" panose="02000503000000020004" pitchFamily="2" charset="0"/>
                </a:rPr>
                <a:t>Software</a:t>
              </a:r>
            </a:p>
          </p:txBody>
        </p:sp>
        <p:sp>
          <p:nvSpPr>
            <p:cNvPr id="18" name="Right Arrow 17">
              <a:extLst>
                <a:ext uri="{FF2B5EF4-FFF2-40B4-BE49-F238E27FC236}">
                  <a16:creationId xmlns:a16="http://schemas.microsoft.com/office/drawing/2014/main" id="{E072EA58-EF38-E94F-B866-280E63862C37}"/>
                </a:ext>
              </a:extLst>
            </p:cNvPr>
            <p:cNvSpPr/>
            <p:nvPr/>
          </p:nvSpPr>
          <p:spPr bwMode="auto">
            <a:xfrm>
              <a:off x="3831508" y="1225290"/>
              <a:ext cx="2786063" cy="590748"/>
            </a:xfrm>
            <a:prstGeom prst="rightArrow">
              <a:avLst/>
            </a:prstGeom>
            <a:solidFill>
              <a:schemeClr val="accent3"/>
            </a:solidFill>
            <a:ln w="9525" cap="flat" cmpd="sng" algn="ctr">
              <a:noFill/>
              <a:prstDash val="solid"/>
              <a:round/>
              <a:headEnd type="none" w="med" len="med"/>
              <a:tailEnd type="none" w="med" len="med"/>
            </a:ln>
            <a:effectLst/>
          </p:spPr>
          <p:txBody>
            <a:bodyPr vert="horz" wrap="square" lIns="61913" tIns="30956" rIns="61913" bIns="30956" numCol="1" rtlCol="0" anchor="ctr" anchorCtr="0" compatLnSpc="1">
              <a:prstTxWarp prst="textNoShape">
                <a:avLst/>
              </a:prstTxWarp>
            </a:bodyPr>
            <a:lstStyle/>
            <a:p>
              <a:pPr defTabSz="619140" eaLnBrk="0" fontAlgn="base" hangingPunct="0">
                <a:spcBef>
                  <a:spcPct val="0"/>
                </a:spcBef>
                <a:spcAft>
                  <a:spcPct val="0"/>
                </a:spcAft>
              </a:pPr>
              <a:r>
                <a:rPr lang="en-US">
                  <a:solidFill>
                    <a:schemeClr val="bg1"/>
                  </a:solidFill>
                  <a:ea typeface="Helvetica Neue" panose="02000503000000020004" pitchFamily="2" charset="0"/>
                  <a:cs typeface="Helvetica Neue" panose="02000503000000020004" pitchFamily="2" charset="0"/>
                </a:rPr>
                <a:t>Ecosystem</a:t>
              </a:r>
            </a:p>
          </p:txBody>
        </p:sp>
        <p:sp>
          <p:nvSpPr>
            <p:cNvPr id="19" name="Right Arrow 18">
              <a:extLst>
                <a:ext uri="{FF2B5EF4-FFF2-40B4-BE49-F238E27FC236}">
                  <a16:creationId xmlns:a16="http://schemas.microsoft.com/office/drawing/2014/main" id="{FEA3AA11-C896-E54E-8AF7-3E023E013E0C}"/>
                </a:ext>
              </a:extLst>
            </p:cNvPr>
            <p:cNvSpPr/>
            <p:nvPr/>
          </p:nvSpPr>
          <p:spPr bwMode="auto">
            <a:xfrm>
              <a:off x="930487" y="973802"/>
              <a:ext cx="2786063" cy="590748"/>
            </a:xfrm>
            <a:prstGeom prst="rightArrow">
              <a:avLst/>
            </a:prstGeom>
            <a:solidFill>
              <a:schemeClr val="tx1"/>
            </a:solidFill>
            <a:ln w="9525" cap="flat" cmpd="sng" algn="ctr">
              <a:noFill/>
              <a:prstDash val="solid"/>
              <a:round/>
              <a:headEnd type="none" w="med" len="med"/>
              <a:tailEnd type="none" w="med" len="med"/>
            </a:ln>
            <a:effectLst/>
          </p:spPr>
          <p:txBody>
            <a:bodyPr vert="horz" wrap="square" lIns="61913" tIns="30956" rIns="61913" bIns="30956" numCol="1" rtlCol="0" anchor="ctr" anchorCtr="0" compatLnSpc="1">
              <a:prstTxWarp prst="textNoShape">
                <a:avLst/>
              </a:prstTxWarp>
            </a:bodyPr>
            <a:lstStyle/>
            <a:p>
              <a:pPr defTabSz="619140" eaLnBrk="0" fontAlgn="base" hangingPunct="0">
                <a:spcBef>
                  <a:spcPct val="0"/>
                </a:spcBef>
                <a:spcAft>
                  <a:spcPct val="0"/>
                </a:spcAft>
              </a:pPr>
              <a:r>
                <a:rPr lang="en-US">
                  <a:solidFill>
                    <a:schemeClr val="bg1"/>
                  </a:solidFill>
                  <a:ea typeface="Helvetica Neue" panose="02000503000000020004" pitchFamily="2" charset="0"/>
                  <a:cs typeface="Helvetica Neue" panose="02000503000000020004" pitchFamily="2" charset="0"/>
                </a:rPr>
                <a:t>Hardware</a:t>
              </a:r>
            </a:p>
          </p:txBody>
        </p:sp>
        <p:sp>
          <p:nvSpPr>
            <p:cNvPr id="20" name="TextBox 19">
              <a:extLst>
                <a:ext uri="{FF2B5EF4-FFF2-40B4-BE49-F238E27FC236}">
                  <a16:creationId xmlns:a16="http://schemas.microsoft.com/office/drawing/2014/main" id="{DF75EB71-36B2-644B-9644-D42030FB58B9}"/>
                </a:ext>
              </a:extLst>
            </p:cNvPr>
            <p:cNvSpPr txBox="1"/>
            <p:nvPr/>
          </p:nvSpPr>
          <p:spPr>
            <a:xfrm>
              <a:off x="1231364" y="1503910"/>
              <a:ext cx="2230573" cy="2462213"/>
            </a:xfrm>
            <a:prstGeom prst="rect">
              <a:avLst/>
            </a:prstGeom>
            <a:noFill/>
          </p:spPr>
          <p:txBody>
            <a:bodyPr wrap="square" rtlCol="0">
              <a:spAutoFit/>
            </a:bodyPr>
            <a:lstStyle/>
            <a:p>
              <a:pPr marL="193481" indent="-193481">
                <a:buFont typeface="Arial" panose="020B0604020202020204" pitchFamily="34" charset="0"/>
                <a:buChar char="•"/>
              </a:pPr>
              <a:r>
                <a:rPr lang="en-US" sz="1100">
                  <a:solidFill>
                    <a:schemeClr val="tx2"/>
                  </a:solidFill>
                  <a:ea typeface="Helvetica Neue" panose="02000503000000020004" pitchFamily="2" charset="0"/>
                  <a:cs typeface="Helvetica Neue" panose="02000503000000020004" pitchFamily="2" charset="0"/>
                </a:rPr>
                <a:t>Network providers (Zigbee, Z-Wave, Wi-Fi) should align on standardized protocols to ease challenges for tech suppliers and improve user experience.</a:t>
              </a:r>
            </a:p>
            <a:p>
              <a:endParaRPr lang="en-US" sz="1100">
                <a:solidFill>
                  <a:schemeClr val="tx2"/>
                </a:solidFill>
                <a:ea typeface="Helvetica Neue" panose="02000503000000020004" pitchFamily="2" charset="0"/>
                <a:cs typeface="Helvetica Neue" panose="02000503000000020004" pitchFamily="2" charset="0"/>
              </a:endParaRPr>
            </a:p>
            <a:p>
              <a:pPr marL="193481" indent="-193481">
                <a:buFont typeface="Arial" panose="020B0604020202020204" pitchFamily="34" charset="0"/>
                <a:buChar char="•"/>
              </a:pPr>
              <a:r>
                <a:rPr lang="en-US" sz="1100">
                  <a:solidFill>
                    <a:schemeClr val="tx2"/>
                  </a:solidFill>
                  <a:ea typeface="Helvetica Neue" panose="02000503000000020004" pitchFamily="2" charset="0"/>
                  <a:cs typeface="Helvetica Neue" panose="02000503000000020004" pitchFamily="2" charset="0"/>
                </a:rPr>
                <a:t>Tech suppliers should strive for multiprotocol strategies to build devices compatible with several network types.</a:t>
              </a:r>
            </a:p>
            <a:p>
              <a:endParaRPr lang="en-US" sz="1100" b="1">
                <a:solidFill>
                  <a:schemeClr val="tx2"/>
                </a:solidFill>
                <a:ea typeface="Helvetica Neue" panose="02000503000000020004" pitchFamily="2" charset="0"/>
                <a:cs typeface="Helvetica Neue" panose="02000503000000020004" pitchFamily="2" charset="0"/>
              </a:endParaRPr>
            </a:p>
            <a:p>
              <a:pPr marL="193481" indent="-193481">
                <a:buFont typeface="Arial" panose="020B0604020202020204" pitchFamily="34" charset="0"/>
                <a:buChar char="•"/>
              </a:pPr>
              <a:r>
                <a:rPr lang="en-US" sz="1100">
                  <a:solidFill>
                    <a:schemeClr val="tx2"/>
                  </a:solidFill>
                  <a:ea typeface="Helvetica Neue" panose="02000503000000020004" pitchFamily="2" charset="0"/>
                  <a:cs typeface="Helvetica Neue" panose="02000503000000020004" pitchFamily="2" charset="0"/>
                </a:rPr>
                <a:t>Suppliers must develop edge computing machines.</a:t>
              </a:r>
              <a:endParaRPr lang="en-US" sz="1100" b="1">
                <a:solidFill>
                  <a:schemeClr val="tx2"/>
                </a:solidFill>
                <a:ea typeface="Helvetica Neue" panose="02000503000000020004" pitchFamily="2" charset="0"/>
                <a:cs typeface="Helvetica Neue" panose="02000503000000020004" pitchFamily="2" charset="0"/>
              </a:endParaRPr>
            </a:p>
          </p:txBody>
        </p:sp>
        <p:pic>
          <p:nvPicPr>
            <p:cNvPr id="21" name="Graphic 20" descr="Cloud Computing">
              <a:extLst>
                <a:ext uri="{FF2B5EF4-FFF2-40B4-BE49-F238E27FC236}">
                  <a16:creationId xmlns:a16="http://schemas.microsoft.com/office/drawing/2014/main" id="{34433873-7187-344A-A774-FB9A7D75DBA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71727" y="3544018"/>
              <a:ext cx="380830" cy="416431"/>
            </a:xfrm>
            <a:prstGeom prst="rect">
              <a:avLst/>
            </a:prstGeom>
          </p:spPr>
        </p:pic>
        <p:pic>
          <p:nvPicPr>
            <p:cNvPr id="22" name="Graphic 21" descr="Cell Tower">
              <a:extLst>
                <a:ext uri="{FF2B5EF4-FFF2-40B4-BE49-F238E27FC236}">
                  <a16:creationId xmlns:a16="http://schemas.microsoft.com/office/drawing/2014/main" id="{9AFDE12C-FEE2-2948-87FD-E69462989DF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71727" y="1503910"/>
              <a:ext cx="366649" cy="400925"/>
            </a:xfrm>
            <a:prstGeom prst="rect">
              <a:avLst/>
            </a:prstGeom>
          </p:spPr>
        </p:pic>
        <p:pic>
          <p:nvPicPr>
            <p:cNvPr id="23" name="Graphic 22" descr="Wireless router">
              <a:extLst>
                <a:ext uri="{FF2B5EF4-FFF2-40B4-BE49-F238E27FC236}">
                  <a16:creationId xmlns:a16="http://schemas.microsoft.com/office/drawing/2014/main" id="{A613A947-3EC3-7F4E-B041-5880A84A51C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48922" y="2653198"/>
              <a:ext cx="406861" cy="444897"/>
            </a:xfrm>
            <a:prstGeom prst="rect">
              <a:avLst/>
            </a:prstGeom>
          </p:spPr>
        </p:pic>
        <p:pic>
          <p:nvPicPr>
            <p:cNvPr id="24" name="Graphic 23" descr="Smart Phone">
              <a:extLst>
                <a:ext uri="{FF2B5EF4-FFF2-40B4-BE49-F238E27FC236}">
                  <a16:creationId xmlns:a16="http://schemas.microsoft.com/office/drawing/2014/main" id="{F2CA69A5-82E1-B949-A10B-B7AD7098AF4C}"/>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857526" y="2104662"/>
              <a:ext cx="277271" cy="277271"/>
            </a:xfrm>
            <a:prstGeom prst="rect">
              <a:avLst/>
            </a:prstGeom>
          </p:spPr>
        </p:pic>
        <p:pic>
          <p:nvPicPr>
            <p:cNvPr id="25" name="Graphic 24" descr="Atom">
              <a:extLst>
                <a:ext uri="{FF2B5EF4-FFF2-40B4-BE49-F238E27FC236}">
                  <a16:creationId xmlns:a16="http://schemas.microsoft.com/office/drawing/2014/main" id="{BC6F1B7D-3D7C-644B-BC8D-5CCE65987EA1}"/>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744581" y="1742345"/>
              <a:ext cx="379183" cy="379183"/>
            </a:xfrm>
            <a:prstGeom prst="rect">
              <a:avLst/>
            </a:prstGeom>
          </p:spPr>
        </p:pic>
        <p:pic>
          <p:nvPicPr>
            <p:cNvPr id="26" name="Graphic 25" descr="Teacher">
              <a:extLst>
                <a:ext uri="{FF2B5EF4-FFF2-40B4-BE49-F238E27FC236}">
                  <a16:creationId xmlns:a16="http://schemas.microsoft.com/office/drawing/2014/main" id="{CC781810-207D-3B4B-884D-3564F97408A4}"/>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749200" y="3102595"/>
              <a:ext cx="379183" cy="379183"/>
            </a:xfrm>
            <a:prstGeom prst="rect">
              <a:avLst/>
            </a:prstGeom>
          </p:spPr>
        </p:pic>
        <p:pic>
          <p:nvPicPr>
            <p:cNvPr id="27" name="Graphic 26" descr="World">
              <a:extLst>
                <a:ext uri="{FF2B5EF4-FFF2-40B4-BE49-F238E27FC236}">
                  <a16:creationId xmlns:a16="http://schemas.microsoft.com/office/drawing/2014/main" id="{ADFB6288-33DD-3B4B-9E9C-DA8DA299B81A}"/>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6851132" y="3650886"/>
              <a:ext cx="309563" cy="309563"/>
            </a:xfrm>
            <a:prstGeom prst="rect">
              <a:avLst/>
            </a:prstGeom>
          </p:spPr>
        </p:pic>
        <p:pic>
          <p:nvPicPr>
            <p:cNvPr id="28" name="Graphic 27" descr="Lock">
              <a:extLst>
                <a:ext uri="{FF2B5EF4-FFF2-40B4-BE49-F238E27FC236}">
                  <a16:creationId xmlns:a16="http://schemas.microsoft.com/office/drawing/2014/main" id="{D3883499-3C63-3047-BFFD-615DB311CE2D}"/>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6821391" y="4624419"/>
              <a:ext cx="380865" cy="380865"/>
            </a:xfrm>
            <a:prstGeom prst="rect">
              <a:avLst/>
            </a:prstGeom>
          </p:spPr>
        </p:pic>
      </p:grpSp>
      <p:sp>
        <p:nvSpPr>
          <p:cNvPr id="29" name="Footer Placeholder 2">
            <a:extLst>
              <a:ext uri="{FF2B5EF4-FFF2-40B4-BE49-F238E27FC236}">
                <a16:creationId xmlns:a16="http://schemas.microsoft.com/office/drawing/2014/main" id="{C36ADAC8-A0DB-408C-A820-9697118D4153}"/>
              </a:ext>
            </a:extLst>
          </p:cNvPr>
          <p:cNvSpPr>
            <a:spLocks noGrp="1"/>
          </p:cNvSpPr>
          <p:nvPr>
            <p:ph type="ftr" sz="quarter" idx="10"/>
          </p:nvPr>
        </p:nvSpPr>
        <p:spPr>
          <a:xfrm>
            <a:off x="1645920" y="6356350"/>
            <a:ext cx="4438048" cy="365125"/>
          </a:xfrm>
        </p:spPr>
        <p:txBody>
          <a:bodyPr/>
          <a:lstStyle/>
          <a:p>
            <a:r>
              <a:rPr lang="en-US" dirty="0"/>
              <a:t>Source: </a:t>
            </a:r>
            <a:r>
              <a:rPr lang="en-US" i="1" dirty="0"/>
              <a:t>CABA Connected Home Roadmap</a:t>
            </a:r>
            <a:r>
              <a:rPr lang="en-US" dirty="0"/>
              <a:t>. 2019</a:t>
            </a:r>
          </a:p>
        </p:txBody>
      </p:sp>
    </p:spTree>
    <p:extLst>
      <p:ext uri="{BB962C8B-B14F-4D97-AF65-F5344CB8AC3E}">
        <p14:creationId xmlns:p14="http://schemas.microsoft.com/office/powerpoint/2010/main" val="6045569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2F292-0B71-9F43-90BD-748D86B6DF8B}"/>
              </a:ext>
            </a:extLst>
          </p:cNvPr>
          <p:cNvSpPr>
            <a:spLocks noGrp="1"/>
          </p:cNvSpPr>
          <p:nvPr>
            <p:ph type="title"/>
          </p:nvPr>
        </p:nvSpPr>
        <p:spPr>
          <a:xfrm>
            <a:off x="838199" y="85423"/>
            <a:ext cx="8946177" cy="447675"/>
          </a:xfrm>
        </p:spPr>
        <p:txBody>
          <a:bodyPr/>
          <a:lstStyle/>
          <a:p>
            <a:r>
              <a:rPr lang="en-US"/>
              <a:t>Connected Home Roadmap: Improve UX, Open Ecosystems &amp; Build Trust</a:t>
            </a:r>
          </a:p>
        </p:txBody>
      </p:sp>
      <p:sp>
        <p:nvSpPr>
          <p:cNvPr id="4" name="Slide Number Placeholder 3">
            <a:extLst>
              <a:ext uri="{FF2B5EF4-FFF2-40B4-BE49-F238E27FC236}">
                <a16:creationId xmlns:a16="http://schemas.microsoft.com/office/drawing/2014/main" id="{0EE7B0A2-3B97-5B4F-812B-4D632EB9788A}"/>
              </a:ext>
            </a:extLst>
          </p:cNvPr>
          <p:cNvSpPr>
            <a:spLocks noGrp="1"/>
          </p:cNvSpPr>
          <p:nvPr>
            <p:ph type="sldNum" sz="quarter" idx="11"/>
          </p:nvPr>
        </p:nvSpPr>
        <p:spPr/>
        <p:txBody>
          <a:bodyPr/>
          <a:lstStyle/>
          <a:p>
            <a:fld id="{4658F449-AC56-C64A-8488-86A10DE691DA}" type="slidenum">
              <a:rPr lang="en-US" smtClean="0"/>
              <a:pPr/>
              <a:t>24</a:t>
            </a:fld>
            <a:endParaRPr lang="en-US"/>
          </a:p>
        </p:txBody>
      </p:sp>
      <p:pic>
        <p:nvPicPr>
          <p:cNvPr id="6" name="Picture 5">
            <a:extLst>
              <a:ext uri="{FF2B5EF4-FFF2-40B4-BE49-F238E27FC236}">
                <a16:creationId xmlns:a16="http://schemas.microsoft.com/office/drawing/2014/main" id="{77DDBCA1-A8DD-4343-BD48-DFDEE0DE3AF6}"/>
              </a:ext>
            </a:extLst>
          </p:cNvPr>
          <p:cNvPicPr>
            <a:picLocks noChangeAspect="1"/>
          </p:cNvPicPr>
          <p:nvPr/>
        </p:nvPicPr>
        <p:blipFill rotWithShape="1">
          <a:blip r:embed="rId2">
            <a:clrChange>
              <a:clrFrom>
                <a:srgbClr val="000000">
                  <a:alpha val="0"/>
                </a:srgbClr>
              </a:clrFrom>
              <a:clrTo>
                <a:srgbClr val="000000">
                  <a:alpha val="0"/>
                </a:srgbClr>
              </a:clrTo>
            </a:clrChange>
          </a:blip>
          <a:srcRect t="5884"/>
          <a:stretch/>
        </p:blipFill>
        <p:spPr>
          <a:xfrm>
            <a:off x="1213338" y="951025"/>
            <a:ext cx="9332742" cy="5405325"/>
          </a:xfrm>
          <a:prstGeom prst="rect">
            <a:avLst/>
          </a:prstGeom>
        </p:spPr>
      </p:pic>
      <p:sp>
        <p:nvSpPr>
          <p:cNvPr id="14" name="Rectangle 13">
            <a:extLst>
              <a:ext uri="{FF2B5EF4-FFF2-40B4-BE49-F238E27FC236}">
                <a16:creationId xmlns:a16="http://schemas.microsoft.com/office/drawing/2014/main" id="{2351E3D1-7A58-2D4B-8B48-0A38BFAD008A}"/>
              </a:ext>
            </a:extLst>
          </p:cNvPr>
          <p:cNvSpPr/>
          <p:nvPr/>
        </p:nvSpPr>
        <p:spPr>
          <a:xfrm>
            <a:off x="1645920" y="6356350"/>
            <a:ext cx="1808041" cy="188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2"/>
                </a:solidFill>
                <a:latin typeface="Montserrat Medium" pitchFamily="2" charset="77"/>
              </a:rPr>
              <a:t>CHR Report Figure 4-1</a:t>
            </a:r>
          </a:p>
        </p:txBody>
      </p:sp>
      <p:sp>
        <p:nvSpPr>
          <p:cNvPr id="7" name="Footer Placeholder 2">
            <a:extLst>
              <a:ext uri="{FF2B5EF4-FFF2-40B4-BE49-F238E27FC236}">
                <a16:creationId xmlns:a16="http://schemas.microsoft.com/office/drawing/2014/main" id="{37FAC931-5F91-48AA-9E7E-A0F82E4A2986}"/>
              </a:ext>
            </a:extLst>
          </p:cNvPr>
          <p:cNvSpPr>
            <a:spLocks noGrp="1"/>
          </p:cNvSpPr>
          <p:nvPr>
            <p:ph type="ftr" sz="quarter" idx="10"/>
          </p:nvPr>
        </p:nvSpPr>
        <p:spPr>
          <a:xfrm>
            <a:off x="1645920" y="6391518"/>
            <a:ext cx="4438048" cy="365125"/>
          </a:xfrm>
        </p:spPr>
        <p:txBody>
          <a:bodyPr/>
          <a:lstStyle/>
          <a:p>
            <a:r>
              <a:rPr lang="en-US" dirty="0"/>
              <a:t>Source: </a:t>
            </a:r>
            <a:r>
              <a:rPr lang="en-US" i="1" dirty="0"/>
              <a:t>CABA Connected Home Roadmap</a:t>
            </a:r>
            <a:r>
              <a:rPr lang="en-US" dirty="0"/>
              <a:t>. 2019</a:t>
            </a:r>
          </a:p>
        </p:txBody>
      </p:sp>
    </p:spTree>
    <p:extLst>
      <p:ext uri="{BB962C8B-B14F-4D97-AF65-F5344CB8AC3E}">
        <p14:creationId xmlns:p14="http://schemas.microsoft.com/office/powerpoint/2010/main" val="219593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69D463-FC54-0746-9C23-08468AC43F2E}"/>
              </a:ext>
            </a:extLst>
          </p:cNvPr>
          <p:cNvSpPr>
            <a:spLocks noGrp="1"/>
          </p:cNvSpPr>
          <p:nvPr>
            <p:ph type="title"/>
          </p:nvPr>
        </p:nvSpPr>
        <p:spPr>
          <a:xfrm>
            <a:off x="838200" y="63905"/>
            <a:ext cx="6873240" cy="447675"/>
          </a:xfrm>
        </p:spPr>
        <p:txBody>
          <a:bodyPr/>
          <a:lstStyle/>
          <a:p>
            <a:r>
              <a:rPr lang="en-US" dirty="0"/>
              <a:t>Key Ingredient for Smart Home Growth: Managed Wi-Fi Networks</a:t>
            </a:r>
          </a:p>
        </p:txBody>
      </p:sp>
      <p:sp>
        <p:nvSpPr>
          <p:cNvPr id="90" name="Slide Number Placeholder 3">
            <a:extLst>
              <a:ext uri="{FF2B5EF4-FFF2-40B4-BE49-F238E27FC236}">
                <a16:creationId xmlns:a16="http://schemas.microsoft.com/office/drawing/2014/main" id="{73709879-7ABD-5D42-9191-060CEE27F046}"/>
              </a:ext>
            </a:extLst>
          </p:cNvPr>
          <p:cNvSpPr>
            <a:spLocks noGrp="1"/>
          </p:cNvSpPr>
          <p:nvPr>
            <p:ph type="sldNum" sz="quarter" idx="11"/>
          </p:nvPr>
        </p:nvSpPr>
        <p:spPr>
          <a:xfrm>
            <a:off x="833388" y="6356351"/>
            <a:ext cx="620027" cy="352458"/>
          </a:xfrm>
        </p:spPr>
        <p:txBody>
          <a:bodyPr/>
          <a:lstStyle/>
          <a:p>
            <a:fld id="{4658F449-AC56-C64A-8488-86A10DE691DA}" type="slidenum">
              <a:rPr lang="en-US" smtClean="0"/>
              <a:pPr/>
              <a:t>25</a:t>
            </a:fld>
            <a:endParaRPr lang="en-US"/>
          </a:p>
        </p:txBody>
      </p:sp>
      <p:pic>
        <p:nvPicPr>
          <p:cNvPr id="7" name="Picture 6" descr="A screenshot of a cell phone&#10;&#10;Description automatically generated">
            <a:extLst>
              <a:ext uri="{FF2B5EF4-FFF2-40B4-BE49-F238E27FC236}">
                <a16:creationId xmlns:a16="http://schemas.microsoft.com/office/drawing/2014/main" id="{0118D8D7-C452-4117-81E5-AB28C96F20CE}"/>
              </a:ext>
            </a:extLst>
          </p:cNvPr>
          <p:cNvPicPr>
            <a:picLocks noChangeAspect="1"/>
          </p:cNvPicPr>
          <p:nvPr/>
        </p:nvPicPr>
        <p:blipFill rotWithShape="1">
          <a:blip r:embed="rId2"/>
          <a:srcRect t="2779"/>
          <a:stretch/>
        </p:blipFill>
        <p:spPr>
          <a:xfrm>
            <a:off x="1645920" y="994752"/>
            <a:ext cx="8178284" cy="5144781"/>
          </a:xfrm>
          <a:prstGeom prst="rect">
            <a:avLst/>
          </a:prstGeom>
        </p:spPr>
      </p:pic>
      <p:sp>
        <p:nvSpPr>
          <p:cNvPr id="6" name="Footer Placeholder 2">
            <a:extLst>
              <a:ext uri="{FF2B5EF4-FFF2-40B4-BE49-F238E27FC236}">
                <a16:creationId xmlns:a16="http://schemas.microsoft.com/office/drawing/2014/main" id="{A8E2C39A-A4C4-4229-933E-D6E1144B47D8}"/>
              </a:ext>
            </a:extLst>
          </p:cNvPr>
          <p:cNvSpPr>
            <a:spLocks noGrp="1"/>
          </p:cNvSpPr>
          <p:nvPr>
            <p:ph type="ftr" sz="quarter" idx="10"/>
          </p:nvPr>
        </p:nvSpPr>
        <p:spPr>
          <a:xfrm>
            <a:off x="1645920" y="6356350"/>
            <a:ext cx="4438048" cy="365125"/>
          </a:xfrm>
        </p:spPr>
        <p:txBody>
          <a:bodyPr/>
          <a:lstStyle/>
          <a:p>
            <a:r>
              <a:rPr lang="en-US" dirty="0"/>
              <a:t>Source: Maravedis LLC, 2019</a:t>
            </a:r>
          </a:p>
        </p:txBody>
      </p:sp>
    </p:spTree>
    <p:extLst>
      <p:ext uri="{BB962C8B-B14F-4D97-AF65-F5344CB8AC3E}">
        <p14:creationId xmlns:p14="http://schemas.microsoft.com/office/powerpoint/2010/main" val="20944570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69D463-FC54-0746-9C23-08468AC43F2E}"/>
              </a:ext>
            </a:extLst>
          </p:cNvPr>
          <p:cNvSpPr>
            <a:spLocks noGrp="1"/>
          </p:cNvSpPr>
          <p:nvPr>
            <p:ph type="title"/>
          </p:nvPr>
        </p:nvSpPr>
        <p:spPr>
          <a:xfrm>
            <a:off x="827442" y="63906"/>
            <a:ext cx="6873240" cy="447675"/>
          </a:xfrm>
        </p:spPr>
        <p:txBody>
          <a:bodyPr/>
          <a:lstStyle/>
          <a:p>
            <a:r>
              <a:rPr lang="en-US"/>
              <a:t>Final State: Mesh Ecosystems That Promote UX &amp; Supplier Innovation</a:t>
            </a:r>
          </a:p>
        </p:txBody>
      </p:sp>
      <p:sp>
        <p:nvSpPr>
          <p:cNvPr id="7" name="Slide Number Placeholder 3">
            <a:extLst>
              <a:ext uri="{FF2B5EF4-FFF2-40B4-BE49-F238E27FC236}">
                <a16:creationId xmlns:a16="http://schemas.microsoft.com/office/drawing/2014/main" id="{362C6259-131B-1940-8CE4-D4D38ABA5099}"/>
              </a:ext>
            </a:extLst>
          </p:cNvPr>
          <p:cNvSpPr>
            <a:spLocks noGrp="1"/>
          </p:cNvSpPr>
          <p:nvPr>
            <p:ph type="sldNum" sz="quarter" idx="11"/>
          </p:nvPr>
        </p:nvSpPr>
        <p:spPr>
          <a:xfrm>
            <a:off x="833388" y="6356351"/>
            <a:ext cx="620027" cy="352458"/>
          </a:xfrm>
        </p:spPr>
        <p:txBody>
          <a:bodyPr/>
          <a:lstStyle/>
          <a:p>
            <a:fld id="{4658F449-AC56-C64A-8488-86A10DE691DA}" type="slidenum">
              <a:rPr lang="en-US" smtClean="0"/>
              <a:pPr/>
              <a:t>26</a:t>
            </a:fld>
            <a:endParaRPr lang="en-US"/>
          </a:p>
        </p:txBody>
      </p:sp>
      <p:grpSp>
        <p:nvGrpSpPr>
          <p:cNvPr id="3" name="Group 2">
            <a:extLst>
              <a:ext uri="{FF2B5EF4-FFF2-40B4-BE49-F238E27FC236}">
                <a16:creationId xmlns:a16="http://schemas.microsoft.com/office/drawing/2014/main" id="{42D78CA5-1908-1945-A33B-64F199BDEB5D}"/>
              </a:ext>
            </a:extLst>
          </p:cNvPr>
          <p:cNvGrpSpPr/>
          <p:nvPr/>
        </p:nvGrpSpPr>
        <p:grpSpPr>
          <a:xfrm>
            <a:off x="739519" y="1113097"/>
            <a:ext cx="10839950" cy="5366834"/>
            <a:chOff x="621071" y="1758253"/>
            <a:chExt cx="9072924" cy="4618054"/>
          </a:xfrm>
        </p:grpSpPr>
        <p:sp>
          <p:nvSpPr>
            <p:cNvPr id="109" name="TextBox 108">
              <a:extLst>
                <a:ext uri="{FF2B5EF4-FFF2-40B4-BE49-F238E27FC236}">
                  <a16:creationId xmlns:a16="http://schemas.microsoft.com/office/drawing/2014/main" id="{64E38227-18EA-2148-9B60-E2BBBA7C6A71}"/>
                </a:ext>
              </a:extLst>
            </p:cNvPr>
            <p:cNvSpPr txBox="1"/>
            <p:nvPr/>
          </p:nvSpPr>
          <p:spPr>
            <a:xfrm>
              <a:off x="5499589" y="2573162"/>
              <a:ext cx="1684371" cy="1938992"/>
            </a:xfrm>
            <a:prstGeom prst="rect">
              <a:avLst/>
            </a:prstGeom>
            <a:noFill/>
          </p:spPr>
          <p:txBody>
            <a:bodyPr wrap="square" rtlCol="0">
              <a:spAutoFit/>
            </a:bodyPr>
            <a:lstStyle/>
            <a:p>
              <a:r>
                <a:rPr lang="en-US" sz="1200">
                  <a:solidFill>
                    <a:schemeClr val="tx2"/>
                  </a:solidFill>
                  <a:ea typeface="Helvetica Neue" panose="02000503000000020004" pitchFamily="2" charset="0"/>
                  <a:cs typeface="Helvetica Neue" panose="02000503000000020004" pitchFamily="2" charset="0"/>
                </a:rPr>
                <a:t>Barriers to Entry</a:t>
              </a:r>
            </a:p>
            <a:p>
              <a:endParaRPr lang="en-US" sz="1200">
                <a:solidFill>
                  <a:schemeClr val="tx2"/>
                </a:solidFill>
                <a:ea typeface="Helvetica Neue" panose="02000503000000020004" pitchFamily="2" charset="0"/>
                <a:cs typeface="Helvetica Neue" panose="02000503000000020004" pitchFamily="2" charset="0"/>
              </a:endParaRPr>
            </a:p>
            <a:p>
              <a:r>
                <a:rPr lang="en-US" sz="1200">
                  <a:solidFill>
                    <a:schemeClr val="tx2"/>
                  </a:solidFill>
                  <a:ea typeface="Helvetica Neue" panose="02000503000000020004" pitchFamily="2" charset="0"/>
                  <a:cs typeface="Helvetica Neue" panose="02000503000000020004" pitchFamily="2" charset="0"/>
                </a:rPr>
                <a:t>Hardware Costs</a:t>
              </a:r>
            </a:p>
            <a:p>
              <a:endParaRPr lang="en-US" sz="1200">
                <a:solidFill>
                  <a:schemeClr val="tx2"/>
                </a:solidFill>
                <a:ea typeface="Helvetica Neue" panose="02000503000000020004" pitchFamily="2" charset="0"/>
                <a:cs typeface="Helvetica Neue" panose="02000503000000020004" pitchFamily="2" charset="0"/>
              </a:endParaRPr>
            </a:p>
            <a:p>
              <a:r>
                <a:rPr lang="en-US" sz="1200">
                  <a:solidFill>
                    <a:schemeClr val="tx2"/>
                  </a:solidFill>
                  <a:ea typeface="Helvetica Neue" panose="02000503000000020004" pitchFamily="2" charset="0"/>
                  <a:cs typeface="Helvetica Neue" panose="02000503000000020004" pitchFamily="2" charset="0"/>
                </a:rPr>
                <a:t>Developer Costs</a:t>
              </a:r>
            </a:p>
            <a:p>
              <a:endParaRPr lang="en-US" sz="1200">
                <a:solidFill>
                  <a:schemeClr val="tx2"/>
                </a:solidFill>
                <a:ea typeface="Helvetica Neue" panose="02000503000000020004" pitchFamily="2" charset="0"/>
                <a:cs typeface="Helvetica Neue" panose="02000503000000020004" pitchFamily="2" charset="0"/>
              </a:endParaRPr>
            </a:p>
            <a:p>
              <a:r>
                <a:rPr lang="en-US" sz="1200">
                  <a:solidFill>
                    <a:schemeClr val="tx2"/>
                  </a:solidFill>
                  <a:ea typeface="Helvetica Neue" panose="02000503000000020004" pitchFamily="2" charset="0"/>
                  <a:cs typeface="Helvetica Neue" panose="02000503000000020004" pitchFamily="2" charset="0"/>
                </a:rPr>
                <a:t>Innovation</a:t>
              </a:r>
            </a:p>
            <a:p>
              <a:endParaRPr lang="en-US" sz="1200">
                <a:solidFill>
                  <a:schemeClr val="tx2"/>
                </a:solidFill>
                <a:ea typeface="Helvetica Neue" panose="02000503000000020004" pitchFamily="2" charset="0"/>
                <a:cs typeface="Helvetica Neue" panose="02000503000000020004" pitchFamily="2" charset="0"/>
              </a:endParaRPr>
            </a:p>
            <a:p>
              <a:r>
                <a:rPr lang="en-US" sz="1200">
                  <a:solidFill>
                    <a:schemeClr val="tx2"/>
                  </a:solidFill>
                  <a:ea typeface="Helvetica Neue" panose="02000503000000020004" pitchFamily="2" charset="0"/>
                  <a:cs typeface="Helvetica Neue" panose="02000503000000020004" pitchFamily="2" charset="0"/>
                </a:rPr>
                <a:t>Specification Autonomy</a:t>
              </a:r>
            </a:p>
          </p:txBody>
        </p:sp>
        <p:sp>
          <p:nvSpPr>
            <p:cNvPr id="110" name="TextBox 109">
              <a:extLst>
                <a:ext uri="{FF2B5EF4-FFF2-40B4-BE49-F238E27FC236}">
                  <a16:creationId xmlns:a16="http://schemas.microsoft.com/office/drawing/2014/main" id="{7060AA6C-2144-2045-A4EA-48671E60DB7C}"/>
                </a:ext>
              </a:extLst>
            </p:cNvPr>
            <p:cNvSpPr txBox="1"/>
            <p:nvPr/>
          </p:nvSpPr>
          <p:spPr>
            <a:xfrm>
              <a:off x="7974341" y="2577377"/>
              <a:ext cx="1684371" cy="1384995"/>
            </a:xfrm>
            <a:prstGeom prst="rect">
              <a:avLst/>
            </a:prstGeom>
            <a:noFill/>
          </p:spPr>
          <p:txBody>
            <a:bodyPr wrap="square" rtlCol="0">
              <a:spAutoFit/>
            </a:bodyPr>
            <a:lstStyle/>
            <a:p>
              <a:r>
                <a:rPr lang="en-US" sz="1200">
                  <a:solidFill>
                    <a:schemeClr val="tx2"/>
                  </a:solidFill>
                  <a:ea typeface="Helvetica Neue" panose="02000503000000020004" pitchFamily="2" charset="0"/>
                  <a:cs typeface="Helvetica Neue" panose="02000503000000020004" pitchFamily="2" charset="0"/>
                </a:rPr>
                <a:t>Prices</a:t>
              </a:r>
            </a:p>
            <a:p>
              <a:endParaRPr lang="en-US" sz="1200">
                <a:solidFill>
                  <a:schemeClr val="tx2"/>
                </a:solidFill>
                <a:ea typeface="Helvetica Neue" panose="02000503000000020004" pitchFamily="2" charset="0"/>
                <a:cs typeface="Helvetica Neue" panose="02000503000000020004" pitchFamily="2" charset="0"/>
              </a:endParaRPr>
            </a:p>
            <a:p>
              <a:r>
                <a:rPr lang="en-US" sz="1200">
                  <a:solidFill>
                    <a:schemeClr val="tx2"/>
                  </a:solidFill>
                  <a:ea typeface="Helvetica Neue" panose="02000503000000020004" pitchFamily="2" charset="0"/>
                  <a:cs typeface="Helvetica Neue" panose="02000503000000020004" pitchFamily="2" charset="0"/>
                </a:rPr>
                <a:t>Functionality</a:t>
              </a:r>
            </a:p>
            <a:p>
              <a:endParaRPr lang="en-US" sz="1200">
                <a:solidFill>
                  <a:schemeClr val="tx2"/>
                </a:solidFill>
                <a:ea typeface="Helvetica Neue" panose="02000503000000020004" pitchFamily="2" charset="0"/>
                <a:cs typeface="Helvetica Neue" panose="02000503000000020004" pitchFamily="2" charset="0"/>
              </a:endParaRPr>
            </a:p>
            <a:p>
              <a:r>
                <a:rPr lang="en-US" sz="1200">
                  <a:solidFill>
                    <a:schemeClr val="tx2"/>
                  </a:solidFill>
                  <a:ea typeface="Helvetica Neue" panose="02000503000000020004" pitchFamily="2" charset="0"/>
                  <a:cs typeface="Helvetica Neue" panose="02000503000000020004" pitchFamily="2" charset="0"/>
                </a:rPr>
                <a:t>Adoption</a:t>
              </a:r>
            </a:p>
            <a:p>
              <a:endParaRPr lang="en-US" sz="1200">
                <a:solidFill>
                  <a:schemeClr val="tx2"/>
                </a:solidFill>
                <a:ea typeface="Helvetica Neue" panose="02000503000000020004" pitchFamily="2" charset="0"/>
                <a:cs typeface="Helvetica Neue" panose="02000503000000020004" pitchFamily="2" charset="0"/>
              </a:endParaRPr>
            </a:p>
            <a:p>
              <a:r>
                <a:rPr lang="en-US" sz="1200">
                  <a:solidFill>
                    <a:schemeClr val="tx2"/>
                  </a:solidFill>
                  <a:ea typeface="Helvetica Neue" panose="02000503000000020004" pitchFamily="2" charset="0"/>
                  <a:cs typeface="Helvetica Neue" panose="02000503000000020004" pitchFamily="2" charset="0"/>
                </a:rPr>
                <a:t>Outage Risk</a:t>
              </a:r>
            </a:p>
          </p:txBody>
        </p:sp>
        <p:sp>
          <p:nvSpPr>
            <p:cNvPr id="111" name="Rectangle 110">
              <a:extLst>
                <a:ext uri="{FF2B5EF4-FFF2-40B4-BE49-F238E27FC236}">
                  <a16:creationId xmlns:a16="http://schemas.microsoft.com/office/drawing/2014/main" id="{FCCF46DA-FD78-DA45-BD5D-9AE219BAE011}"/>
                </a:ext>
              </a:extLst>
            </p:cNvPr>
            <p:cNvSpPr/>
            <p:nvPr/>
          </p:nvSpPr>
          <p:spPr bwMode="auto">
            <a:xfrm>
              <a:off x="4953000" y="1782320"/>
              <a:ext cx="2400466" cy="594399"/>
            </a:xfrm>
            <a:prstGeom prst="rect">
              <a:avLst/>
            </a:prstGeom>
            <a:solidFill>
              <a:schemeClr val="accent1"/>
            </a:solidFill>
            <a:ln w="9525" cap="flat" cmpd="sng" algn="ctr">
              <a:noFill/>
              <a:prstDash val="solid"/>
              <a:round/>
              <a:headEnd type="none" w="med" len="med"/>
              <a:tailEnd type="none" w="med" len="med"/>
            </a:ln>
            <a:effectLst/>
          </p:spPr>
          <p:txBody>
            <a:bodyPr vert="horz" wrap="square" lIns="61913" tIns="30956" rIns="61913" bIns="30956" numCol="1" rtlCol="0" anchor="ctr" anchorCtr="0" compatLnSpc="1">
              <a:prstTxWarp prst="textNoShape">
                <a:avLst/>
              </a:prstTxWarp>
            </a:bodyPr>
            <a:lstStyle/>
            <a:p>
              <a:pPr marL="688975" lvl="2"/>
              <a:r>
                <a:rPr lang="en-US" sz="1200">
                  <a:solidFill>
                    <a:schemeClr val="bg1"/>
                  </a:solidFill>
                  <a:ea typeface="ＭＳ Ｐゴシック" pitchFamily="-65" charset="-128"/>
                  <a:cs typeface="ＭＳ Ｐゴシック" pitchFamily="-65" charset="-128"/>
                </a:rPr>
                <a:t>Impacts on</a:t>
              </a:r>
              <a:endParaRPr lang="en-US" sz="1200">
                <a:solidFill>
                  <a:schemeClr val="bg1"/>
                </a:solidFill>
              </a:endParaRPr>
            </a:p>
            <a:p>
              <a:pPr marL="688975" lvl="2"/>
              <a:r>
                <a:rPr lang="en-US" sz="1200">
                  <a:solidFill>
                    <a:schemeClr val="bg1"/>
                  </a:solidFill>
                </a:rPr>
                <a:t>Device </a:t>
              </a:r>
              <a:r>
                <a:rPr lang="en-US" sz="1200">
                  <a:solidFill>
                    <a:schemeClr val="bg1"/>
                  </a:solidFill>
                  <a:ea typeface="ＭＳ Ｐゴシック" pitchFamily="-65" charset="-128"/>
                  <a:cs typeface="ＭＳ Ｐゴシック" pitchFamily="-65" charset="-128"/>
                </a:rPr>
                <a:t>Suppliers</a:t>
              </a:r>
            </a:p>
          </p:txBody>
        </p:sp>
        <p:pic>
          <p:nvPicPr>
            <p:cNvPr id="112" name="Graphic 111" descr="Teacher">
              <a:extLst>
                <a:ext uri="{FF2B5EF4-FFF2-40B4-BE49-F238E27FC236}">
                  <a16:creationId xmlns:a16="http://schemas.microsoft.com/office/drawing/2014/main" id="{0D7F185D-9186-4342-B693-DC64B7B3B0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81898" y="1769144"/>
              <a:ext cx="607575" cy="607575"/>
            </a:xfrm>
            <a:prstGeom prst="rect">
              <a:avLst/>
            </a:prstGeom>
          </p:spPr>
        </p:pic>
        <p:pic>
          <p:nvPicPr>
            <p:cNvPr id="113" name="Graphic 112" descr="Robot">
              <a:extLst>
                <a:ext uri="{FF2B5EF4-FFF2-40B4-BE49-F238E27FC236}">
                  <a16:creationId xmlns:a16="http://schemas.microsoft.com/office/drawing/2014/main" id="{8987CC09-7643-C942-BE63-60FE6111AE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03951" y="1785385"/>
              <a:ext cx="621832" cy="621832"/>
            </a:xfrm>
            <a:prstGeom prst="rect">
              <a:avLst/>
            </a:prstGeom>
          </p:spPr>
        </p:pic>
        <p:sp>
          <p:nvSpPr>
            <p:cNvPr id="114" name="Up Arrow 113">
              <a:extLst>
                <a:ext uri="{FF2B5EF4-FFF2-40B4-BE49-F238E27FC236}">
                  <a16:creationId xmlns:a16="http://schemas.microsoft.com/office/drawing/2014/main" id="{54A1FEF6-0E1D-C749-B996-15072975A109}"/>
                </a:ext>
              </a:extLst>
            </p:cNvPr>
            <p:cNvSpPr/>
            <p:nvPr/>
          </p:nvSpPr>
          <p:spPr bwMode="auto">
            <a:xfrm>
              <a:off x="7560081" y="3357920"/>
              <a:ext cx="203235" cy="228716"/>
            </a:xfrm>
            <a:prstGeom prst="upArrow">
              <a:avLst/>
            </a:prstGeom>
            <a:solidFill>
              <a:schemeClr val="accent4"/>
            </a:solidFill>
            <a:ln w="9525" cap="flat" cmpd="sng" algn="ctr">
              <a:noFill/>
              <a:prstDash val="solid"/>
              <a:round/>
              <a:headEnd type="none" w="med" len="med"/>
              <a:tailEnd type="none" w="med" len="med"/>
            </a:ln>
            <a:effectLst/>
          </p:spPr>
          <p:txBody>
            <a:bodyPr vert="horz" wrap="square" lIns="61913" tIns="30956" rIns="61913" bIns="30956" numCol="1" rtlCol="0" anchor="t" anchorCtr="0" compatLnSpc="1">
              <a:prstTxWarp prst="textNoShape">
                <a:avLst/>
              </a:prstTxWarp>
            </a:bodyPr>
            <a:lstStyle/>
            <a:p>
              <a:pPr defTabSz="619140" eaLnBrk="0" fontAlgn="base" hangingPunct="0">
                <a:spcBef>
                  <a:spcPct val="0"/>
                </a:spcBef>
                <a:spcAft>
                  <a:spcPct val="0"/>
                </a:spcAft>
              </a:pPr>
              <a:endParaRPr lang="en-US" sz="1625">
                <a:latin typeface="Arial" pitchFamily="-65" charset="0"/>
                <a:ea typeface="ＭＳ Ｐゴシック" pitchFamily="-65" charset="-128"/>
                <a:cs typeface="ＭＳ Ｐゴシック" pitchFamily="-65" charset="-128"/>
              </a:endParaRPr>
            </a:p>
          </p:txBody>
        </p:sp>
        <p:sp>
          <p:nvSpPr>
            <p:cNvPr id="115" name="Up Arrow 114">
              <a:extLst>
                <a:ext uri="{FF2B5EF4-FFF2-40B4-BE49-F238E27FC236}">
                  <a16:creationId xmlns:a16="http://schemas.microsoft.com/office/drawing/2014/main" id="{867D2C79-66BA-B640-BE69-9310C8E6A23C}"/>
                </a:ext>
              </a:extLst>
            </p:cNvPr>
            <p:cNvSpPr/>
            <p:nvPr/>
          </p:nvSpPr>
          <p:spPr bwMode="auto">
            <a:xfrm>
              <a:off x="7560081" y="2982102"/>
              <a:ext cx="203235" cy="228716"/>
            </a:xfrm>
            <a:prstGeom prst="upArrow">
              <a:avLst/>
            </a:prstGeom>
            <a:solidFill>
              <a:schemeClr val="accent4"/>
            </a:solidFill>
            <a:ln w="9525" cap="flat" cmpd="sng" algn="ctr">
              <a:noFill/>
              <a:prstDash val="solid"/>
              <a:round/>
              <a:headEnd type="none" w="med" len="med"/>
              <a:tailEnd type="none" w="med" len="med"/>
            </a:ln>
            <a:effectLst/>
          </p:spPr>
          <p:txBody>
            <a:bodyPr vert="horz" wrap="square" lIns="61913" tIns="30956" rIns="61913" bIns="30956" numCol="1" rtlCol="0" anchor="t" anchorCtr="0" compatLnSpc="1">
              <a:prstTxWarp prst="textNoShape">
                <a:avLst/>
              </a:prstTxWarp>
            </a:bodyPr>
            <a:lstStyle/>
            <a:p>
              <a:pPr defTabSz="619140" eaLnBrk="0" fontAlgn="base" hangingPunct="0">
                <a:spcBef>
                  <a:spcPct val="0"/>
                </a:spcBef>
                <a:spcAft>
                  <a:spcPct val="0"/>
                </a:spcAft>
              </a:pPr>
              <a:endParaRPr lang="en-US" sz="1625">
                <a:latin typeface="Arial" pitchFamily="-65" charset="0"/>
                <a:ea typeface="ＭＳ Ｐゴシック" pitchFamily="-65" charset="-128"/>
                <a:cs typeface="ＭＳ Ｐゴシック" pitchFamily="-65" charset="-128"/>
              </a:endParaRPr>
            </a:p>
          </p:txBody>
        </p:sp>
        <p:sp>
          <p:nvSpPr>
            <p:cNvPr id="116" name="Up Arrow 115">
              <a:extLst>
                <a:ext uri="{FF2B5EF4-FFF2-40B4-BE49-F238E27FC236}">
                  <a16:creationId xmlns:a16="http://schemas.microsoft.com/office/drawing/2014/main" id="{81E16CB9-9989-044A-BB27-09052FB6F5DD}"/>
                </a:ext>
              </a:extLst>
            </p:cNvPr>
            <p:cNvSpPr/>
            <p:nvPr/>
          </p:nvSpPr>
          <p:spPr bwMode="auto">
            <a:xfrm flipV="1">
              <a:off x="7560083" y="3722852"/>
              <a:ext cx="203234" cy="243595"/>
            </a:xfrm>
            <a:prstGeom prst="upArrow">
              <a:avLst/>
            </a:prstGeom>
            <a:solidFill>
              <a:schemeClr val="accent4"/>
            </a:solidFill>
            <a:ln w="9525" cap="flat" cmpd="sng" algn="ctr">
              <a:noFill/>
              <a:prstDash val="solid"/>
              <a:round/>
              <a:headEnd type="none" w="med" len="med"/>
              <a:tailEnd type="none" w="med" len="med"/>
            </a:ln>
            <a:effectLst/>
          </p:spPr>
          <p:txBody>
            <a:bodyPr vert="horz" wrap="square" lIns="61913" tIns="30956" rIns="61913" bIns="30956" numCol="1" rtlCol="0" anchor="t" anchorCtr="0" compatLnSpc="1">
              <a:prstTxWarp prst="textNoShape">
                <a:avLst/>
              </a:prstTxWarp>
            </a:bodyPr>
            <a:lstStyle/>
            <a:p>
              <a:pPr defTabSz="619140" eaLnBrk="0" fontAlgn="base" hangingPunct="0">
                <a:spcBef>
                  <a:spcPct val="0"/>
                </a:spcBef>
                <a:spcAft>
                  <a:spcPct val="0"/>
                </a:spcAft>
              </a:pPr>
              <a:endParaRPr lang="en-US" sz="1625">
                <a:latin typeface="Arial" pitchFamily="-65" charset="0"/>
                <a:ea typeface="ＭＳ Ｐゴシック" pitchFamily="-65" charset="-128"/>
                <a:cs typeface="ＭＳ Ｐゴシック" pitchFamily="-65" charset="-128"/>
              </a:endParaRPr>
            </a:p>
          </p:txBody>
        </p:sp>
        <p:sp>
          <p:nvSpPr>
            <p:cNvPr id="117" name="Up Arrow 116">
              <a:extLst>
                <a:ext uri="{FF2B5EF4-FFF2-40B4-BE49-F238E27FC236}">
                  <a16:creationId xmlns:a16="http://schemas.microsoft.com/office/drawing/2014/main" id="{FA46FAAD-1A6E-FF45-A839-FAAA393CCA58}"/>
                </a:ext>
              </a:extLst>
            </p:cNvPr>
            <p:cNvSpPr/>
            <p:nvPr/>
          </p:nvSpPr>
          <p:spPr bwMode="auto">
            <a:xfrm flipV="1">
              <a:off x="5126849" y="3357920"/>
              <a:ext cx="203234" cy="243595"/>
            </a:xfrm>
            <a:prstGeom prst="upArrow">
              <a:avLst/>
            </a:prstGeom>
            <a:solidFill>
              <a:schemeClr val="accent4"/>
            </a:solidFill>
            <a:ln w="9525" cap="flat" cmpd="sng" algn="ctr">
              <a:noFill/>
              <a:prstDash val="solid"/>
              <a:round/>
              <a:headEnd type="none" w="med" len="med"/>
              <a:tailEnd type="none" w="med" len="med"/>
            </a:ln>
            <a:effectLst/>
          </p:spPr>
          <p:txBody>
            <a:bodyPr vert="horz" wrap="square" lIns="61913" tIns="30956" rIns="61913" bIns="30956" numCol="1" rtlCol="0" anchor="t" anchorCtr="0" compatLnSpc="1">
              <a:prstTxWarp prst="textNoShape">
                <a:avLst/>
              </a:prstTxWarp>
            </a:bodyPr>
            <a:lstStyle/>
            <a:p>
              <a:pPr defTabSz="619140" eaLnBrk="0" fontAlgn="base" hangingPunct="0">
                <a:spcBef>
                  <a:spcPct val="0"/>
                </a:spcBef>
                <a:spcAft>
                  <a:spcPct val="0"/>
                </a:spcAft>
              </a:pPr>
              <a:endParaRPr lang="en-US" sz="1625">
                <a:latin typeface="Arial" pitchFamily="-65" charset="0"/>
                <a:ea typeface="ＭＳ Ｐゴシック" pitchFamily="-65" charset="-128"/>
                <a:cs typeface="ＭＳ Ｐゴシック" pitchFamily="-65" charset="-128"/>
              </a:endParaRPr>
            </a:p>
          </p:txBody>
        </p:sp>
        <p:sp>
          <p:nvSpPr>
            <p:cNvPr id="118" name="Up Arrow 117">
              <a:extLst>
                <a:ext uri="{FF2B5EF4-FFF2-40B4-BE49-F238E27FC236}">
                  <a16:creationId xmlns:a16="http://schemas.microsoft.com/office/drawing/2014/main" id="{B8277DE3-90FA-1942-97A4-9761BBAE48D2}"/>
                </a:ext>
              </a:extLst>
            </p:cNvPr>
            <p:cNvSpPr/>
            <p:nvPr/>
          </p:nvSpPr>
          <p:spPr bwMode="auto">
            <a:xfrm flipV="1">
              <a:off x="5126849" y="2982102"/>
              <a:ext cx="203234" cy="243595"/>
            </a:xfrm>
            <a:prstGeom prst="upArrow">
              <a:avLst/>
            </a:prstGeom>
            <a:solidFill>
              <a:schemeClr val="accent4"/>
            </a:solidFill>
            <a:ln w="9525" cap="flat" cmpd="sng" algn="ctr">
              <a:noFill/>
              <a:prstDash val="solid"/>
              <a:round/>
              <a:headEnd type="none" w="med" len="med"/>
              <a:tailEnd type="none" w="med" len="med"/>
            </a:ln>
            <a:effectLst/>
          </p:spPr>
          <p:txBody>
            <a:bodyPr vert="horz" wrap="square" lIns="61913" tIns="30956" rIns="61913" bIns="30956" numCol="1" rtlCol="0" anchor="t" anchorCtr="0" compatLnSpc="1">
              <a:prstTxWarp prst="textNoShape">
                <a:avLst/>
              </a:prstTxWarp>
            </a:bodyPr>
            <a:lstStyle/>
            <a:p>
              <a:pPr defTabSz="619140" eaLnBrk="0" fontAlgn="base" hangingPunct="0">
                <a:spcBef>
                  <a:spcPct val="0"/>
                </a:spcBef>
                <a:spcAft>
                  <a:spcPct val="0"/>
                </a:spcAft>
              </a:pPr>
              <a:endParaRPr lang="en-US" sz="1625">
                <a:latin typeface="Arial" pitchFamily="-65" charset="0"/>
                <a:ea typeface="ＭＳ Ｐゴシック" pitchFamily="-65" charset="-128"/>
                <a:cs typeface="ＭＳ Ｐゴシック" pitchFamily="-65" charset="-128"/>
              </a:endParaRPr>
            </a:p>
          </p:txBody>
        </p:sp>
        <p:sp>
          <p:nvSpPr>
            <p:cNvPr id="119" name="Up Arrow 118">
              <a:extLst>
                <a:ext uri="{FF2B5EF4-FFF2-40B4-BE49-F238E27FC236}">
                  <a16:creationId xmlns:a16="http://schemas.microsoft.com/office/drawing/2014/main" id="{EEBD5BCE-6727-9848-9358-01CBE963DF62}"/>
                </a:ext>
              </a:extLst>
            </p:cNvPr>
            <p:cNvSpPr/>
            <p:nvPr/>
          </p:nvSpPr>
          <p:spPr bwMode="auto">
            <a:xfrm flipV="1">
              <a:off x="5126849" y="2628056"/>
              <a:ext cx="203234" cy="243595"/>
            </a:xfrm>
            <a:prstGeom prst="upArrow">
              <a:avLst/>
            </a:prstGeom>
            <a:solidFill>
              <a:schemeClr val="accent4"/>
            </a:solidFill>
            <a:ln w="9525" cap="flat" cmpd="sng" algn="ctr">
              <a:noFill/>
              <a:prstDash val="solid"/>
              <a:round/>
              <a:headEnd type="none" w="med" len="med"/>
              <a:tailEnd type="none" w="med" len="med"/>
            </a:ln>
            <a:effectLst/>
          </p:spPr>
          <p:txBody>
            <a:bodyPr vert="horz" wrap="square" lIns="61913" tIns="30956" rIns="61913" bIns="30956" numCol="1" rtlCol="0" anchor="t" anchorCtr="0" compatLnSpc="1">
              <a:prstTxWarp prst="textNoShape">
                <a:avLst/>
              </a:prstTxWarp>
            </a:bodyPr>
            <a:lstStyle/>
            <a:p>
              <a:pPr defTabSz="619140" eaLnBrk="0" fontAlgn="base" hangingPunct="0">
                <a:spcBef>
                  <a:spcPct val="0"/>
                </a:spcBef>
                <a:spcAft>
                  <a:spcPct val="0"/>
                </a:spcAft>
              </a:pPr>
              <a:endParaRPr lang="en-US" sz="1625">
                <a:latin typeface="Arial" pitchFamily="-65" charset="0"/>
                <a:ea typeface="ＭＳ Ｐゴシック" pitchFamily="-65" charset="-128"/>
                <a:cs typeface="ＭＳ Ｐゴシック" pitchFamily="-65" charset="-128"/>
              </a:endParaRPr>
            </a:p>
          </p:txBody>
        </p:sp>
        <p:sp>
          <p:nvSpPr>
            <p:cNvPr id="120" name="Up Arrow 119">
              <a:extLst>
                <a:ext uri="{FF2B5EF4-FFF2-40B4-BE49-F238E27FC236}">
                  <a16:creationId xmlns:a16="http://schemas.microsoft.com/office/drawing/2014/main" id="{C1E4E8F5-2D70-1A45-AB21-A465C2B3DC66}"/>
                </a:ext>
              </a:extLst>
            </p:cNvPr>
            <p:cNvSpPr/>
            <p:nvPr/>
          </p:nvSpPr>
          <p:spPr bwMode="auto">
            <a:xfrm>
              <a:off x="5126848" y="4127335"/>
              <a:ext cx="203235" cy="228716"/>
            </a:xfrm>
            <a:prstGeom prst="upArrow">
              <a:avLst/>
            </a:prstGeom>
            <a:solidFill>
              <a:schemeClr val="accent4"/>
            </a:solidFill>
            <a:ln w="9525" cap="flat" cmpd="sng" algn="ctr">
              <a:noFill/>
              <a:prstDash val="solid"/>
              <a:round/>
              <a:headEnd type="none" w="med" len="med"/>
              <a:tailEnd type="none" w="med" len="med"/>
            </a:ln>
            <a:effectLst/>
          </p:spPr>
          <p:txBody>
            <a:bodyPr vert="horz" wrap="square" lIns="61913" tIns="30956" rIns="61913" bIns="30956" numCol="1" rtlCol="0" anchor="t" anchorCtr="0" compatLnSpc="1">
              <a:prstTxWarp prst="textNoShape">
                <a:avLst/>
              </a:prstTxWarp>
            </a:bodyPr>
            <a:lstStyle/>
            <a:p>
              <a:pPr defTabSz="619140" eaLnBrk="0" fontAlgn="base" hangingPunct="0">
                <a:spcBef>
                  <a:spcPct val="0"/>
                </a:spcBef>
                <a:spcAft>
                  <a:spcPct val="0"/>
                </a:spcAft>
              </a:pPr>
              <a:endParaRPr lang="en-US" sz="1625">
                <a:latin typeface="Arial" pitchFamily="-65" charset="0"/>
                <a:ea typeface="ＭＳ Ｐゴシック" pitchFamily="-65" charset="-128"/>
                <a:cs typeface="ＭＳ Ｐゴシック" pitchFamily="-65" charset="-128"/>
              </a:endParaRPr>
            </a:p>
          </p:txBody>
        </p:sp>
        <p:sp>
          <p:nvSpPr>
            <p:cNvPr id="121" name="Up Arrow 120">
              <a:extLst>
                <a:ext uri="{FF2B5EF4-FFF2-40B4-BE49-F238E27FC236}">
                  <a16:creationId xmlns:a16="http://schemas.microsoft.com/office/drawing/2014/main" id="{97FCF9B3-3F2B-EB48-9934-9789BE438323}"/>
                </a:ext>
              </a:extLst>
            </p:cNvPr>
            <p:cNvSpPr/>
            <p:nvPr/>
          </p:nvSpPr>
          <p:spPr bwMode="auto">
            <a:xfrm>
              <a:off x="5126848" y="3722852"/>
              <a:ext cx="203235" cy="228716"/>
            </a:xfrm>
            <a:prstGeom prst="upArrow">
              <a:avLst/>
            </a:prstGeom>
            <a:solidFill>
              <a:schemeClr val="accent4"/>
            </a:solidFill>
            <a:ln w="9525" cap="flat" cmpd="sng" algn="ctr">
              <a:noFill/>
              <a:prstDash val="solid"/>
              <a:round/>
              <a:headEnd type="none" w="med" len="med"/>
              <a:tailEnd type="none" w="med" len="med"/>
            </a:ln>
            <a:effectLst/>
          </p:spPr>
          <p:txBody>
            <a:bodyPr vert="horz" wrap="square" lIns="61913" tIns="30956" rIns="61913" bIns="30956" numCol="1" rtlCol="0" anchor="t" anchorCtr="0" compatLnSpc="1">
              <a:prstTxWarp prst="textNoShape">
                <a:avLst/>
              </a:prstTxWarp>
            </a:bodyPr>
            <a:lstStyle/>
            <a:p>
              <a:pPr defTabSz="619140" eaLnBrk="0" fontAlgn="base" hangingPunct="0">
                <a:spcBef>
                  <a:spcPct val="0"/>
                </a:spcBef>
                <a:spcAft>
                  <a:spcPct val="0"/>
                </a:spcAft>
              </a:pPr>
              <a:endParaRPr lang="en-US" sz="1625">
                <a:latin typeface="Arial" pitchFamily="-65" charset="0"/>
                <a:ea typeface="ＭＳ Ｐゴシック" pitchFamily="-65" charset="-128"/>
                <a:cs typeface="ＭＳ Ｐゴシック" pitchFamily="-65" charset="-128"/>
              </a:endParaRPr>
            </a:p>
          </p:txBody>
        </p:sp>
        <p:sp>
          <p:nvSpPr>
            <p:cNvPr id="122" name="TextBox 121">
              <a:extLst>
                <a:ext uri="{FF2B5EF4-FFF2-40B4-BE49-F238E27FC236}">
                  <a16:creationId xmlns:a16="http://schemas.microsoft.com/office/drawing/2014/main" id="{18D9ACEC-64D3-6C46-947E-6DB1C21F05BD}"/>
                </a:ext>
              </a:extLst>
            </p:cNvPr>
            <p:cNvSpPr txBox="1"/>
            <p:nvPr/>
          </p:nvSpPr>
          <p:spPr>
            <a:xfrm>
              <a:off x="621071" y="5099034"/>
              <a:ext cx="3930609" cy="1015663"/>
            </a:xfrm>
            <a:prstGeom prst="rect">
              <a:avLst/>
            </a:prstGeom>
            <a:noFill/>
          </p:spPr>
          <p:txBody>
            <a:bodyPr wrap="square" rtlCol="0">
              <a:spAutoFit/>
            </a:bodyPr>
            <a:lstStyle/>
            <a:p>
              <a:r>
                <a:rPr lang="en-US" sz="1200" b="1">
                  <a:solidFill>
                    <a:schemeClr val="tx2"/>
                  </a:solidFill>
                  <a:ea typeface="Helvetica Neue" panose="02000503000000020004" pitchFamily="2" charset="0"/>
                  <a:cs typeface="Helvetica Neue" panose="02000503000000020004" pitchFamily="2" charset="0"/>
                </a:rPr>
                <a:t>A Mesh Ecosystem </a:t>
              </a:r>
              <a:r>
                <a:rPr lang="en-US" sz="1200">
                  <a:solidFill>
                    <a:schemeClr val="tx2"/>
                  </a:solidFill>
                  <a:ea typeface="Helvetica Neue" panose="02000503000000020004" pitchFamily="2" charset="0"/>
                  <a:cs typeface="Helvetica Neue" panose="02000503000000020004" pitchFamily="2" charset="0"/>
                </a:rPr>
                <a:t>involves hubs in different systems (e.g. the bathroom vs. the kitchen) and/or from different providers that are able to communicate with each other and with associated Smart Home devices. </a:t>
              </a:r>
              <a:endParaRPr lang="en-US" sz="1200" b="1">
                <a:solidFill>
                  <a:schemeClr val="tx2"/>
                </a:solidFill>
                <a:ea typeface="Helvetica Neue" panose="02000503000000020004" pitchFamily="2" charset="0"/>
                <a:cs typeface="Helvetica Neue" panose="02000503000000020004" pitchFamily="2" charset="0"/>
              </a:endParaRPr>
            </a:p>
          </p:txBody>
        </p:sp>
        <p:sp>
          <p:nvSpPr>
            <p:cNvPr id="123" name="Up Arrow 122">
              <a:extLst>
                <a:ext uri="{FF2B5EF4-FFF2-40B4-BE49-F238E27FC236}">
                  <a16:creationId xmlns:a16="http://schemas.microsoft.com/office/drawing/2014/main" id="{1B3805ED-9215-E44E-9D42-761DEB90F081}"/>
                </a:ext>
              </a:extLst>
            </p:cNvPr>
            <p:cNvSpPr/>
            <p:nvPr/>
          </p:nvSpPr>
          <p:spPr bwMode="auto">
            <a:xfrm flipV="1">
              <a:off x="7540376" y="2610331"/>
              <a:ext cx="203234" cy="243595"/>
            </a:xfrm>
            <a:prstGeom prst="upArrow">
              <a:avLst/>
            </a:prstGeom>
            <a:solidFill>
              <a:schemeClr val="accent4"/>
            </a:solidFill>
            <a:ln w="9525" cap="flat" cmpd="sng" algn="ctr">
              <a:noFill/>
              <a:prstDash val="solid"/>
              <a:round/>
              <a:headEnd type="none" w="med" len="med"/>
              <a:tailEnd type="none" w="med" len="med"/>
            </a:ln>
            <a:effectLst/>
          </p:spPr>
          <p:txBody>
            <a:bodyPr vert="horz" wrap="square" lIns="61913" tIns="30956" rIns="61913" bIns="30956" numCol="1" rtlCol="0" anchor="t" anchorCtr="0" compatLnSpc="1">
              <a:prstTxWarp prst="textNoShape">
                <a:avLst/>
              </a:prstTxWarp>
            </a:bodyPr>
            <a:lstStyle/>
            <a:p>
              <a:pPr defTabSz="619140" eaLnBrk="0" fontAlgn="base" hangingPunct="0">
                <a:spcBef>
                  <a:spcPct val="0"/>
                </a:spcBef>
                <a:spcAft>
                  <a:spcPct val="0"/>
                </a:spcAft>
              </a:pPr>
              <a:endParaRPr lang="en-US" sz="1625">
                <a:latin typeface="Arial" pitchFamily="-65" charset="0"/>
                <a:ea typeface="ＭＳ Ｐゴシック" pitchFamily="-65" charset="-128"/>
                <a:cs typeface="ＭＳ Ｐゴシック" pitchFamily="-65" charset="-128"/>
              </a:endParaRPr>
            </a:p>
          </p:txBody>
        </p:sp>
        <p:grpSp>
          <p:nvGrpSpPr>
            <p:cNvPr id="124" name="Group 123">
              <a:extLst>
                <a:ext uri="{FF2B5EF4-FFF2-40B4-BE49-F238E27FC236}">
                  <a16:creationId xmlns:a16="http://schemas.microsoft.com/office/drawing/2014/main" id="{DC40E0C0-F129-BD45-8734-FEBE1ED15666}"/>
                </a:ext>
              </a:extLst>
            </p:cNvPr>
            <p:cNvGrpSpPr/>
            <p:nvPr/>
          </p:nvGrpSpPr>
          <p:grpSpPr>
            <a:xfrm>
              <a:off x="621071" y="1856157"/>
              <a:ext cx="4158078" cy="2939883"/>
              <a:chOff x="520262" y="3397261"/>
              <a:chExt cx="5883616" cy="4405458"/>
            </a:xfrm>
          </p:grpSpPr>
          <p:sp>
            <p:nvSpPr>
              <p:cNvPr id="125" name="Oval 124">
                <a:extLst>
                  <a:ext uri="{FF2B5EF4-FFF2-40B4-BE49-F238E27FC236}">
                    <a16:creationId xmlns:a16="http://schemas.microsoft.com/office/drawing/2014/main" id="{D37F8415-F937-D143-82FC-268278925F33}"/>
                  </a:ext>
                </a:extLst>
              </p:cNvPr>
              <p:cNvSpPr/>
              <p:nvPr/>
            </p:nvSpPr>
            <p:spPr>
              <a:xfrm>
                <a:off x="1196685" y="3688223"/>
                <a:ext cx="2316608" cy="2332392"/>
              </a:xfrm>
              <a:prstGeom prst="ellipse">
                <a:avLst/>
              </a:prstGeom>
              <a:solidFill>
                <a:srgbClr val="FFFFFF">
                  <a:alpha val="0"/>
                </a:srgbClr>
              </a:solidFill>
              <a:ln w="25400" cap="flat" cmpd="sng" algn="ctr">
                <a:solidFill>
                  <a:srgbClr val="FFFFFF">
                    <a:lumMod val="75000"/>
                  </a:srgbClr>
                </a:solidFill>
                <a:prstDash val="dash"/>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6" name="Oval 125">
                <a:extLst>
                  <a:ext uri="{FF2B5EF4-FFF2-40B4-BE49-F238E27FC236}">
                    <a16:creationId xmlns:a16="http://schemas.microsoft.com/office/drawing/2014/main" id="{05340533-75A4-DA41-8FB2-30F7AC441083}"/>
                  </a:ext>
                </a:extLst>
              </p:cNvPr>
              <p:cNvSpPr/>
              <p:nvPr/>
            </p:nvSpPr>
            <p:spPr>
              <a:xfrm>
                <a:off x="2917083" y="3688223"/>
                <a:ext cx="2316608" cy="2332392"/>
              </a:xfrm>
              <a:prstGeom prst="ellipse">
                <a:avLst/>
              </a:prstGeom>
              <a:solidFill>
                <a:srgbClr val="FFFFFF">
                  <a:alpha val="0"/>
                </a:srgbClr>
              </a:solidFill>
              <a:ln w="25400" cap="flat" cmpd="sng" algn="ctr">
                <a:solidFill>
                  <a:srgbClr val="FFFFFF">
                    <a:lumMod val="75000"/>
                  </a:srgbClr>
                </a:solidFill>
                <a:prstDash val="dash"/>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7" name="Oval 126">
                <a:extLst>
                  <a:ext uri="{FF2B5EF4-FFF2-40B4-BE49-F238E27FC236}">
                    <a16:creationId xmlns:a16="http://schemas.microsoft.com/office/drawing/2014/main" id="{EB2C4733-402C-4746-A45B-EBDEE071C139}"/>
                  </a:ext>
                </a:extLst>
              </p:cNvPr>
              <p:cNvSpPr/>
              <p:nvPr/>
            </p:nvSpPr>
            <p:spPr>
              <a:xfrm>
                <a:off x="2917083" y="4984393"/>
                <a:ext cx="2316608" cy="2332392"/>
              </a:xfrm>
              <a:prstGeom prst="ellipse">
                <a:avLst/>
              </a:prstGeom>
              <a:solidFill>
                <a:srgbClr val="FFFFFF">
                  <a:alpha val="0"/>
                </a:srgbClr>
              </a:solidFill>
              <a:ln w="25400" cap="flat" cmpd="sng" algn="ctr">
                <a:solidFill>
                  <a:srgbClr val="FFFFFF">
                    <a:lumMod val="75000"/>
                  </a:srgbClr>
                </a:solidFill>
                <a:prstDash val="dash"/>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8" name="Oval 127">
                <a:extLst>
                  <a:ext uri="{FF2B5EF4-FFF2-40B4-BE49-F238E27FC236}">
                    <a16:creationId xmlns:a16="http://schemas.microsoft.com/office/drawing/2014/main" id="{98DD8F97-D46F-7741-AE02-4741C4C9A7E4}"/>
                  </a:ext>
                </a:extLst>
              </p:cNvPr>
              <p:cNvSpPr/>
              <p:nvPr/>
            </p:nvSpPr>
            <p:spPr>
              <a:xfrm>
                <a:off x="1196685" y="4984393"/>
                <a:ext cx="2316608" cy="2332392"/>
              </a:xfrm>
              <a:prstGeom prst="ellipse">
                <a:avLst/>
              </a:prstGeom>
              <a:solidFill>
                <a:srgbClr val="FFFFFF">
                  <a:alpha val="0"/>
                </a:srgbClr>
              </a:solidFill>
              <a:ln w="25400" cap="flat" cmpd="sng" algn="ctr">
                <a:solidFill>
                  <a:srgbClr val="FFFFFF">
                    <a:lumMod val="75000"/>
                  </a:srgbClr>
                </a:solidFill>
                <a:prstDash val="dash"/>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29" name="Graphic 128" descr="Car">
                <a:extLst>
                  <a:ext uri="{FF2B5EF4-FFF2-40B4-BE49-F238E27FC236}">
                    <a16:creationId xmlns:a16="http://schemas.microsoft.com/office/drawing/2014/main" id="{FE9C7758-A06C-5E49-94A6-B2D2F9D98E6F}"/>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298217" y="6420966"/>
                <a:ext cx="581083" cy="618797"/>
              </a:xfrm>
              <a:prstGeom prst="rect">
                <a:avLst/>
              </a:prstGeom>
            </p:spPr>
          </p:pic>
          <p:pic>
            <p:nvPicPr>
              <p:cNvPr id="130" name="Graphic 129" descr="Lock">
                <a:extLst>
                  <a:ext uri="{FF2B5EF4-FFF2-40B4-BE49-F238E27FC236}">
                    <a16:creationId xmlns:a16="http://schemas.microsoft.com/office/drawing/2014/main" id="{272DA8B1-45BE-BD46-8DB4-674D7E4CA209}"/>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183354" y="5122977"/>
                <a:ext cx="433584" cy="524715"/>
              </a:xfrm>
              <a:prstGeom prst="rect">
                <a:avLst/>
              </a:prstGeom>
            </p:spPr>
          </p:pic>
          <p:pic>
            <p:nvPicPr>
              <p:cNvPr id="131" name="Graphic 130" descr="Thermometer">
                <a:extLst>
                  <a:ext uri="{FF2B5EF4-FFF2-40B4-BE49-F238E27FC236}">
                    <a16:creationId xmlns:a16="http://schemas.microsoft.com/office/drawing/2014/main" id="{F7D29DE6-663A-524C-9E3A-0FD64809E22D}"/>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661889" y="4216549"/>
                <a:ext cx="506696" cy="613195"/>
              </a:xfrm>
              <a:prstGeom prst="rect">
                <a:avLst/>
              </a:prstGeom>
            </p:spPr>
          </p:pic>
          <p:pic>
            <p:nvPicPr>
              <p:cNvPr id="132" name="Graphic 131" descr="Radioactive">
                <a:extLst>
                  <a:ext uri="{FF2B5EF4-FFF2-40B4-BE49-F238E27FC236}">
                    <a16:creationId xmlns:a16="http://schemas.microsoft.com/office/drawing/2014/main" id="{13FA69E1-0F11-F649-911B-39EE93AA1214}"/>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580264" y="4383712"/>
                <a:ext cx="407252" cy="492850"/>
              </a:xfrm>
              <a:prstGeom prst="rect">
                <a:avLst/>
              </a:prstGeom>
            </p:spPr>
          </p:pic>
          <p:pic>
            <p:nvPicPr>
              <p:cNvPr id="133" name="Graphic 132" descr="Lightbulb">
                <a:extLst>
                  <a:ext uri="{FF2B5EF4-FFF2-40B4-BE49-F238E27FC236}">
                    <a16:creationId xmlns:a16="http://schemas.microsoft.com/office/drawing/2014/main" id="{43A2E585-C129-D045-977C-F8A4B096183F}"/>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2195709" y="6596841"/>
                <a:ext cx="415513" cy="502848"/>
              </a:xfrm>
              <a:prstGeom prst="rect">
                <a:avLst/>
              </a:prstGeom>
            </p:spPr>
          </p:pic>
          <p:pic>
            <p:nvPicPr>
              <p:cNvPr id="134" name="Graphic 133" descr="Television">
                <a:extLst>
                  <a:ext uri="{FF2B5EF4-FFF2-40B4-BE49-F238E27FC236}">
                    <a16:creationId xmlns:a16="http://schemas.microsoft.com/office/drawing/2014/main" id="{E254C302-0C19-4643-8B30-698DD656A51C}"/>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3948675" y="3783842"/>
                <a:ext cx="469357" cy="568006"/>
              </a:xfrm>
              <a:prstGeom prst="rect">
                <a:avLst/>
              </a:prstGeom>
            </p:spPr>
          </p:pic>
          <p:pic>
            <p:nvPicPr>
              <p:cNvPr id="135" name="Graphic 134" descr="Security Camera">
                <a:extLst>
                  <a:ext uri="{FF2B5EF4-FFF2-40B4-BE49-F238E27FC236}">
                    <a16:creationId xmlns:a16="http://schemas.microsoft.com/office/drawing/2014/main" id="{2226268B-133A-7340-860A-86E1DD96AD83}"/>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3063500" y="4351848"/>
                <a:ext cx="433584" cy="524715"/>
              </a:xfrm>
              <a:prstGeom prst="rect">
                <a:avLst/>
              </a:prstGeom>
            </p:spPr>
          </p:pic>
          <p:sp>
            <p:nvSpPr>
              <p:cNvPr id="136" name="TextBox 135">
                <a:extLst>
                  <a:ext uri="{FF2B5EF4-FFF2-40B4-BE49-F238E27FC236}">
                    <a16:creationId xmlns:a16="http://schemas.microsoft.com/office/drawing/2014/main" id="{538B8FBE-032A-2245-852F-C756376D4DA5}"/>
                  </a:ext>
                </a:extLst>
              </p:cNvPr>
              <p:cNvSpPr txBox="1"/>
              <p:nvPr/>
            </p:nvSpPr>
            <p:spPr>
              <a:xfrm>
                <a:off x="520262" y="3397261"/>
                <a:ext cx="1457732" cy="415087"/>
              </a:xfrm>
              <a:prstGeom prst="rect">
                <a:avLst/>
              </a:prstGeom>
              <a:no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282828"/>
                    </a:solidFill>
                    <a:effectLst/>
                    <a:uLnTx/>
                    <a:uFillTx/>
                    <a:ea typeface="Helvetica Neue" panose="02000503000000020004" pitchFamily="2" charset="0"/>
                    <a:cs typeface="Helvetica Neue" panose="02000503000000020004" pitchFamily="2" charset="0"/>
                  </a:rPr>
                  <a:t>Kitchen</a:t>
                </a:r>
              </a:p>
            </p:txBody>
          </p:sp>
          <p:sp>
            <p:nvSpPr>
              <p:cNvPr id="137" name="TextBox 136">
                <a:extLst>
                  <a:ext uri="{FF2B5EF4-FFF2-40B4-BE49-F238E27FC236}">
                    <a16:creationId xmlns:a16="http://schemas.microsoft.com/office/drawing/2014/main" id="{021405E9-9619-714F-99C6-B7FC38DA269B}"/>
                  </a:ext>
                </a:extLst>
              </p:cNvPr>
              <p:cNvSpPr txBox="1"/>
              <p:nvPr/>
            </p:nvSpPr>
            <p:spPr>
              <a:xfrm>
                <a:off x="4586615" y="3398464"/>
                <a:ext cx="1798419" cy="415087"/>
              </a:xfrm>
              <a:prstGeom prst="rect">
                <a:avLst/>
              </a:prstGeom>
              <a:no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282828"/>
                    </a:solidFill>
                    <a:effectLst/>
                    <a:uLnTx/>
                    <a:uFillTx/>
                    <a:ea typeface="Helvetica Neue" panose="02000503000000020004" pitchFamily="2" charset="0"/>
                    <a:cs typeface="Helvetica Neue" panose="02000503000000020004" pitchFamily="2" charset="0"/>
                  </a:rPr>
                  <a:t>Living Room</a:t>
                </a:r>
              </a:p>
            </p:txBody>
          </p:sp>
          <p:sp>
            <p:nvSpPr>
              <p:cNvPr id="138" name="TextBox 137">
                <a:extLst>
                  <a:ext uri="{FF2B5EF4-FFF2-40B4-BE49-F238E27FC236}">
                    <a16:creationId xmlns:a16="http://schemas.microsoft.com/office/drawing/2014/main" id="{5758862B-1971-0542-84A5-425675B20E98}"/>
                  </a:ext>
                </a:extLst>
              </p:cNvPr>
              <p:cNvSpPr txBox="1"/>
              <p:nvPr/>
            </p:nvSpPr>
            <p:spPr>
              <a:xfrm>
                <a:off x="520262" y="7241645"/>
                <a:ext cx="1457732" cy="415087"/>
              </a:xfrm>
              <a:prstGeom prst="rect">
                <a:avLst/>
              </a:prstGeom>
              <a:no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282828"/>
                    </a:solidFill>
                    <a:effectLst/>
                    <a:uLnTx/>
                    <a:uFillTx/>
                    <a:ea typeface="Helvetica Neue" panose="02000503000000020004" pitchFamily="2" charset="0"/>
                    <a:cs typeface="Helvetica Neue" panose="02000503000000020004" pitchFamily="2" charset="0"/>
                  </a:rPr>
                  <a:t>Bathroom</a:t>
                </a:r>
              </a:p>
            </p:txBody>
          </p:sp>
          <p:sp>
            <p:nvSpPr>
              <p:cNvPr id="139" name="TextBox 138">
                <a:extLst>
                  <a:ext uri="{FF2B5EF4-FFF2-40B4-BE49-F238E27FC236}">
                    <a16:creationId xmlns:a16="http://schemas.microsoft.com/office/drawing/2014/main" id="{979481E0-D619-764D-B59D-F80D9E742C02}"/>
                  </a:ext>
                </a:extLst>
              </p:cNvPr>
              <p:cNvSpPr txBox="1"/>
              <p:nvPr/>
            </p:nvSpPr>
            <p:spPr>
              <a:xfrm>
                <a:off x="4567608" y="7110907"/>
                <a:ext cx="1836270" cy="691812"/>
              </a:xfrm>
              <a:prstGeom prst="rect">
                <a:avLst/>
              </a:prstGeom>
              <a:no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282828"/>
                    </a:solidFill>
                    <a:effectLst/>
                    <a:uLnTx/>
                    <a:uFillTx/>
                    <a:ea typeface="Helvetica Neue" panose="02000503000000020004" pitchFamily="2" charset="0"/>
                    <a:cs typeface="Helvetica Neue" panose="02000503000000020004" pitchFamily="2" charset="0"/>
                  </a:rPr>
                  <a:t>Garage &amp; Outdoors</a:t>
                </a:r>
              </a:p>
            </p:txBody>
          </p:sp>
          <p:pic>
            <p:nvPicPr>
              <p:cNvPr id="140" name="Graphic 139" descr="Stethoscope">
                <a:extLst>
                  <a:ext uri="{FF2B5EF4-FFF2-40B4-BE49-F238E27FC236}">
                    <a16:creationId xmlns:a16="http://schemas.microsoft.com/office/drawing/2014/main" id="{75557042-21FA-334B-BE6D-F943B9C761AC}"/>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1929367" y="5175266"/>
                <a:ext cx="413489" cy="420136"/>
              </a:xfrm>
              <a:prstGeom prst="rect">
                <a:avLst/>
              </a:prstGeom>
            </p:spPr>
          </p:pic>
          <p:pic>
            <p:nvPicPr>
              <p:cNvPr id="141" name="Graphic 140" descr="Shower">
                <a:extLst>
                  <a:ext uri="{FF2B5EF4-FFF2-40B4-BE49-F238E27FC236}">
                    <a16:creationId xmlns:a16="http://schemas.microsoft.com/office/drawing/2014/main" id="{D32885AF-A6B4-B448-AECF-B579CC2297CA}"/>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1588432" y="6268829"/>
                <a:ext cx="390916" cy="397200"/>
              </a:xfrm>
              <a:prstGeom prst="rect">
                <a:avLst/>
              </a:prstGeom>
            </p:spPr>
          </p:pic>
          <p:grpSp>
            <p:nvGrpSpPr>
              <p:cNvPr id="142" name="Group 141">
                <a:extLst>
                  <a:ext uri="{FF2B5EF4-FFF2-40B4-BE49-F238E27FC236}">
                    <a16:creationId xmlns:a16="http://schemas.microsoft.com/office/drawing/2014/main" id="{CB1F2BCB-5546-3447-A4A5-9E8765DB389C}"/>
                  </a:ext>
                </a:extLst>
              </p:cNvPr>
              <p:cNvGrpSpPr/>
              <p:nvPr/>
            </p:nvGrpSpPr>
            <p:grpSpPr>
              <a:xfrm>
                <a:off x="2607553" y="4851641"/>
                <a:ext cx="246747" cy="381516"/>
                <a:chOff x="8176824" y="4459402"/>
                <a:chExt cx="240966" cy="398657"/>
              </a:xfrm>
            </p:grpSpPr>
            <p:sp>
              <p:nvSpPr>
                <p:cNvPr id="173" name="Can 172">
                  <a:extLst>
                    <a:ext uri="{FF2B5EF4-FFF2-40B4-BE49-F238E27FC236}">
                      <a16:creationId xmlns:a16="http://schemas.microsoft.com/office/drawing/2014/main" id="{E71B8FDD-9A0E-6949-B08D-E57155771547}"/>
                    </a:ext>
                  </a:extLst>
                </p:cNvPr>
                <p:cNvSpPr/>
                <p:nvPr/>
              </p:nvSpPr>
              <p:spPr>
                <a:xfrm>
                  <a:off x="8176824" y="4627853"/>
                  <a:ext cx="240966" cy="230206"/>
                </a:xfrm>
                <a:prstGeom prst="can">
                  <a:avLst/>
                </a:prstGeom>
                <a:pattFill prst="pct70">
                  <a:fgClr>
                    <a:srgbClr val="FFFFFF"/>
                  </a:fgClr>
                  <a:bgClr>
                    <a:srgbClr val="282828"/>
                  </a:bgClr>
                </a:pattFill>
                <a:ln w="28575" cap="flat" cmpd="sng" algn="ctr">
                  <a:solidFill>
                    <a:srgbClr val="282828"/>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4" name="Can 173">
                  <a:extLst>
                    <a:ext uri="{FF2B5EF4-FFF2-40B4-BE49-F238E27FC236}">
                      <a16:creationId xmlns:a16="http://schemas.microsoft.com/office/drawing/2014/main" id="{B092C67B-1016-C14C-A8EA-A053AB54D09B}"/>
                    </a:ext>
                  </a:extLst>
                </p:cNvPr>
                <p:cNvSpPr/>
                <p:nvPr/>
              </p:nvSpPr>
              <p:spPr>
                <a:xfrm>
                  <a:off x="8176824" y="4459402"/>
                  <a:ext cx="240966" cy="230206"/>
                </a:xfrm>
                <a:prstGeom prst="can">
                  <a:avLst/>
                </a:prstGeom>
                <a:solidFill>
                  <a:srgbClr val="282828"/>
                </a:solidFill>
                <a:ln w="28575" cap="flat" cmpd="sng" algn="ctr">
                  <a:solidFill>
                    <a:srgbClr val="282828"/>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143" name="Group 142">
                <a:extLst>
                  <a:ext uri="{FF2B5EF4-FFF2-40B4-BE49-F238E27FC236}">
                    <a16:creationId xmlns:a16="http://schemas.microsoft.com/office/drawing/2014/main" id="{0F3C81ED-9A93-C045-86CC-A0C3F96B5499}"/>
                  </a:ext>
                </a:extLst>
              </p:cNvPr>
              <p:cNvGrpSpPr/>
              <p:nvPr/>
            </p:nvGrpSpPr>
            <p:grpSpPr>
              <a:xfrm>
                <a:off x="2607553" y="5799318"/>
                <a:ext cx="246747" cy="381516"/>
                <a:chOff x="8176824" y="4459402"/>
                <a:chExt cx="240966" cy="398657"/>
              </a:xfrm>
            </p:grpSpPr>
            <p:sp>
              <p:nvSpPr>
                <p:cNvPr id="171" name="Can 170">
                  <a:extLst>
                    <a:ext uri="{FF2B5EF4-FFF2-40B4-BE49-F238E27FC236}">
                      <a16:creationId xmlns:a16="http://schemas.microsoft.com/office/drawing/2014/main" id="{62A41BE3-B25F-D749-83F0-DF10494D1C09}"/>
                    </a:ext>
                  </a:extLst>
                </p:cNvPr>
                <p:cNvSpPr/>
                <p:nvPr/>
              </p:nvSpPr>
              <p:spPr>
                <a:xfrm>
                  <a:off x="8176824" y="4627853"/>
                  <a:ext cx="240966" cy="230206"/>
                </a:xfrm>
                <a:prstGeom prst="can">
                  <a:avLst/>
                </a:prstGeom>
                <a:pattFill prst="pct70">
                  <a:fgClr>
                    <a:srgbClr val="FFFFFF"/>
                  </a:fgClr>
                  <a:bgClr>
                    <a:srgbClr val="282828"/>
                  </a:bgClr>
                </a:pattFill>
                <a:ln w="28575" cap="flat" cmpd="sng" algn="ctr">
                  <a:solidFill>
                    <a:srgbClr val="282828"/>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2" name="Can 171">
                  <a:extLst>
                    <a:ext uri="{FF2B5EF4-FFF2-40B4-BE49-F238E27FC236}">
                      <a16:creationId xmlns:a16="http://schemas.microsoft.com/office/drawing/2014/main" id="{358820D4-F6E1-214B-ADC4-492FEDFA5E93}"/>
                    </a:ext>
                  </a:extLst>
                </p:cNvPr>
                <p:cNvSpPr/>
                <p:nvPr/>
              </p:nvSpPr>
              <p:spPr>
                <a:xfrm>
                  <a:off x="8176824" y="4459402"/>
                  <a:ext cx="240966" cy="230206"/>
                </a:xfrm>
                <a:prstGeom prst="can">
                  <a:avLst/>
                </a:prstGeom>
                <a:solidFill>
                  <a:srgbClr val="282828"/>
                </a:solidFill>
                <a:ln w="28575" cap="flat" cmpd="sng" algn="ctr">
                  <a:solidFill>
                    <a:srgbClr val="282828"/>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144" name="Group 143">
                <a:extLst>
                  <a:ext uri="{FF2B5EF4-FFF2-40B4-BE49-F238E27FC236}">
                    <a16:creationId xmlns:a16="http://schemas.microsoft.com/office/drawing/2014/main" id="{A7B8E0F6-398F-A245-B87C-B0925188F7E0}"/>
                  </a:ext>
                </a:extLst>
              </p:cNvPr>
              <p:cNvGrpSpPr/>
              <p:nvPr/>
            </p:nvGrpSpPr>
            <p:grpSpPr>
              <a:xfrm>
                <a:off x="3505826" y="5799318"/>
                <a:ext cx="246747" cy="381516"/>
                <a:chOff x="8176824" y="4459402"/>
                <a:chExt cx="240966" cy="398657"/>
              </a:xfrm>
            </p:grpSpPr>
            <p:sp>
              <p:nvSpPr>
                <p:cNvPr id="169" name="Can 168">
                  <a:extLst>
                    <a:ext uri="{FF2B5EF4-FFF2-40B4-BE49-F238E27FC236}">
                      <a16:creationId xmlns:a16="http://schemas.microsoft.com/office/drawing/2014/main" id="{617613FB-AC06-F349-A1F2-335B01DB9176}"/>
                    </a:ext>
                  </a:extLst>
                </p:cNvPr>
                <p:cNvSpPr/>
                <p:nvPr/>
              </p:nvSpPr>
              <p:spPr>
                <a:xfrm>
                  <a:off x="8176824" y="4627853"/>
                  <a:ext cx="240966" cy="230206"/>
                </a:xfrm>
                <a:prstGeom prst="can">
                  <a:avLst/>
                </a:prstGeom>
                <a:pattFill prst="pct70">
                  <a:fgClr>
                    <a:srgbClr val="FFFFFF"/>
                  </a:fgClr>
                  <a:bgClr>
                    <a:srgbClr val="282828"/>
                  </a:bgClr>
                </a:pattFill>
                <a:ln w="28575" cap="flat" cmpd="sng" algn="ctr">
                  <a:solidFill>
                    <a:srgbClr val="282828"/>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0" name="Can 169">
                  <a:extLst>
                    <a:ext uri="{FF2B5EF4-FFF2-40B4-BE49-F238E27FC236}">
                      <a16:creationId xmlns:a16="http://schemas.microsoft.com/office/drawing/2014/main" id="{9A3E5AC9-DC78-CD4E-A4E9-FF940C643949}"/>
                    </a:ext>
                  </a:extLst>
                </p:cNvPr>
                <p:cNvSpPr/>
                <p:nvPr/>
              </p:nvSpPr>
              <p:spPr>
                <a:xfrm>
                  <a:off x="8176824" y="4459402"/>
                  <a:ext cx="240966" cy="230206"/>
                </a:xfrm>
                <a:prstGeom prst="can">
                  <a:avLst/>
                </a:prstGeom>
                <a:solidFill>
                  <a:srgbClr val="282828"/>
                </a:solidFill>
                <a:ln w="28575" cap="flat" cmpd="sng" algn="ctr">
                  <a:solidFill>
                    <a:srgbClr val="282828"/>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145" name="Group 144">
                <a:extLst>
                  <a:ext uri="{FF2B5EF4-FFF2-40B4-BE49-F238E27FC236}">
                    <a16:creationId xmlns:a16="http://schemas.microsoft.com/office/drawing/2014/main" id="{96281D03-A507-5D49-9D9F-F0503B09FC90}"/>
                  </a:ext>
                </a:extLst>
              </p:cNvPr>
              <p:cNvGrpSpPr/>
              <p:nvPr/>
            </p:nvGrpSpPr>
            <p:grpSpPr>
              <a:xfrm>
                <a:off x="3505826" y="4851641"/>
                <a:ext cx="246747" cy="381516"/>
                <a:chOff x="8176824" y="4459402"/>
                <a:chExt cx="240966" cy="398657"/>
              </a:xfrm>
            </p:grpSpPr>
            <p:sp>
              <p:nvSpPr>
                <p:cNvPr id="167" name="Can 166">
                  <a:extLst>
                    <a:ext uri="{FF2B5EF4-FFF2-40B4-BE49-F238E27FC236}">
                      <a16:creationId xmlns:a16="http://schemas.microsoft.com/office/drawing/2014/main" id="{785B347A-1606-854E-B501-C8ACEFE61F56}"/>
                    </a:ext>
                  </a:extLst>
                </p:cNvPr>
                <p:cNvSpPr/>
                <p:nvPr/>
              </p:nvSpPr>
              <p:spPr>
                <a:xfrm>
                  <a:off x="8176824" y="4627853"/>
                  <a:ext cx="240966" cy="230206"/>
                </a:xfrm>
                <a:prstGeom prst="can">
                  <a:avLst/>
                </a:prstGeom>
                <a:pattFill prst="pct70">
                  <a:fgClr>
                    <a:srgbClr val="FFFFFF"/>
                  </a:fgClr>
                  <a:bgClr>
                    <a:srgbClr val="282828"/>
                  </a:bgClr>
                </a:pattFill>
                <a:ln w="28575" cap="flat" cmpd="sng" algn="ctr">
                  <a:solidFill>
                    <a:srgbClr val="282828"/>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8" name="Can 167">
                  <a:extLst>
                    <a:ext uri="{FF2B5EF4-FFF2-40B4-BE49-F238E27FC236}">
                      <a16:creationId xmlns:a16="http://schemas.microsoft.com/office/drawing/2014/main" id="{0EF6D7B0-7AAB-5348-A48F-3187421EC7D5}"/>
                    </a:ext>
                  </a:extLst>
                </p:cNvPr>
                <p:cNvSpPr/>
                <p:nvPr/>
              </p:nvSpPr>
              <p:spPr>
                <a:xfrm>
                  <a:off x="8176824" y="4459402"/>
                  <a:ext cx="240966" cy="230206"/>
                </a:xfrm>
                <a:prstGeom prst="can">
                  <a:avLst/>
                </a:prstGeom>
                <a:solidFill>
                  <a:srgbClr val="282828"/>
                </a:solidFill>
                <a:ln w="28575" cap="flat" cmpd="sng" algn="ctr">
                  <a:solidFill>
                    <a:srgbClr val="282828"/>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grpSp>
          <p:pic>
            <p:nvPicPr>
              <p:cNvPr id="146" name="Graphic 145" descr="Lightbulb">
                <a:extLst>
                  <a:ext uri="{FF2B5EF4-FFF2-40B4-BE49-F238E27FC236}">
                    <a16:creationId xmlns:a16="http://schemas.microsoft.com/office/drawing/2014/main" id="{DCF205E6-EBD2-F040-A950-1D8FF6686C9D}"/>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4707480" y="5753442"/>
                <a:ext cx="415513" cy="502848"/>
              </a:xfrm>
              <a:prstGeom prst="rect">
                <a:avLst/>
              </a:prstGeom>
            </p:spPr>
          </p:pic>
          <p:pic>
            <p:nvPicPr>
              <p:cNvPr id="147" name="Picture 146">
                <a:extLst>
                  <a:ext uri="{FF2B5EF4-FFF2-40B4-BE49-F238E27FC236}">
                    <a16:creationId xmlns:a16="http://schemas.microsoft.com/office/drawing/2014/main" id="{42BD890B-48AF-0D4F-B0C2-ABF1EA9D4DE6}"/>
                  </a:ext>
                </a:extLst>
              </p:cNvPr>
              <p:cNvPicPr>
                <a:picLocks noChangeAspect="1"/>
              </p:cNvPicPr>
              <p:nvPr/>
            </p:nvPicPr>
            <p:blipFill>
              <a:blip r:embed="rId24" cstate="screen">
                <a:biLevel thresh="75000"/>
                <a:extLst>
                  <a:ext uri="{28A0092B-C50C-407E-A947-70E740481C1C}">
                    <a14:useLocalDpi xmlns:a14="http://schemas.microsoft.com/office/drawing/2010/main"/>
                  </a:ext>
                </a:extLst>
              </a:blip>
              <a:stretch>
                <a:fillRect/>
              </a:stretch>
            </p:blipFill>
            <p:spPr>
              <a:xfrm>
                <a:off x="3596554" y="6560564"/>
                <a:ext cx="441169" cy="475165"/>
              </a:xfrm>
              <a:prstGeom prst="rect">
                <a:avLst/>
              </a:prstGeom>
              <a:ln>
                <a:noFill/>
              </a:ln>
            </p:spPr>
          </p:pic>
          <p:cxnSp>
            <p:nvCxnSpPr>
              <p:cNvPr id="148" name="Straight Connector 147">
                <a:extLst>
                  <a:ext uri="{FF2B5EF4-FFF2-40B4-BE49-F238E27FC236}">
                    <a16:creationId xmlns:a16="http://schemas.microsoft.com/office/drawing/2014/main" id="{3C534BFC-A145-C348-92F5-CBDB55184EAB}"/>
                  </a:ext>
                </a:extLst>
              </p:cNvPr>
              <p:cNvCxnSpPr>
                <a:cxnSpLocks/>
                <a:endCxn id="140" idx="2"/>
              </p:cNvCxnSpPr>
              <p:nvPr/>
            </p:nvCxnSpPr>
            <p:spPr>
              <a:xfrm flipH="1" flipV="1">
                <a:off x="2136112" y="5595402"/>
                <a:ext cx="471441" cy="314071"/>
              </a:xfrm>
              <a:prstGeom prst="line">
                <a:avLst/>
              </a:prstGeom>
              <a:noFill/>
              <a:ln w="19050" cap="flat" cmpd="sng" algn="ctr">
                <a:solidFill>
                  <a:srgbClr val="BFBFBF">
                    <a:shade val="95000"/>
                    <a:satMod val="105000"/>
                  </a:srgbClr>
                </a:solidFill>
                <a:prstDash val="solid"/>
              </a:ln>
              <a:effectLst/>
            </p:spPr>
          </p:cxnSp>
          <p:cxnSp>
            <p:nvCxnSpPr>
              <p:cNvPr id="149" name="Straight Connector 148">
                <a:extLst>
                  <a:ext uri="{FF2B5EF4-FFF2-40B4-BE49-F238E27FC236}">
                    <a16:creationId xmlns:a16="http://schemas.microsoft.com/office/drawing/2014/main" id="{30D9DC2F-834D-AF46-A193-B9772D442D58}"/>
                  </a:ext>
                </a:extLst>
              </p:cNvPr>
              <p:cNvCxnSpPr>
                <a:cxnSpLocks/>
                <a:endCxn id="141" idx="0"/>
              </p:cNvCxnSpPr>
              <p:nvPr/>
            </p:nvCxnSpPr>
            <p:spPr>
              <a:xfrm flipH="1">
                <a:off x="1783891" y="6070680"/>
                <a:ext cx="823662" cy="198149"/>
              </a:xfrm>
              <a:prstGeom prst="line">
                <a:avLst/>
              </a:prstGeom>
              <a:noFill/>
              <a:ln w="19050" cap="flat" cmpd="sng" algn="ctr">
                <a:solidFill>
                  <a:srgbClr val="BFBFBF">
                    <a:shade val="95000"/>
                    <a:satMod val="105000"/>
                  </a:srgbClr>
                </a:solidFill>
                <a:prstDash val="solid"/>
              </a:ln>
              <a:effectLst/>
            </p:spPr>
          </p:cxnSp>
          <p:cxnSp>
            <p:nvCxnSpPr>
              <p:cNvPr id="150" name="Straight Connector 149">
                <a:extLst>
                  <a:ext uri="{FF2B5EF4-FFF2-40B4-BE49-F238E27FC236}">
                    <a16:creationId xmlns:a16="http://schemas.microsoft.com/office/drawing/2014/main" id="{C29ED83F-6399-5947-996C-7B7D75C3AFE8}"/>
                  </a:ext>
                </a:extLst>
              </p:cNvPr>
              <p:cNvCxnSpPr>
                <a:cxnSpLocks/>
                <a:endCxn id="133" idx="0"/>
              </p:cNvCxnSpPr>
              <p:nvPr/>
            </p:nvCxnSpPr>
            <p:spPr>
              <a:xfrm flipH="1">
                <a:off x="2403466" y="6180834"/>
                <a:ext cx="327461" cy="416007"/>
              </a:xfrm>
              <a:prstGeom prst="line">
                <a:avLst/>
              </a:prstGeom>
              <a:noFill/>
              <a:ln w="19050" cap="flat" cmpd="sng" algn="ctr">
                <a:solidFill>
                  <a:srgbClr val="BFBFBF">
                    <a:shade val="95000"/>
                    <a:satMod val="105000"/>
                  </a:srgbClr>
                </a:solidFill>
                <a:prstDash val="solid"/>
              </a:ln>
              <a:effectLst/>
            </p:spPr>
          </p:cxnSp>
          <p:cxnSp>
            <p:nvCxnSpPr>
              <p:cNvPr id="151" name="Straight Connector 150">
                <a:extLst>
                  <a:ext uri="{FF2B5EF4-FFF2-40B4-BE49-F238E27FC236}">
                    <a16:creationId xmlns:a16="http://schemas.microsoft.com/office/drawing/2014/main" id="{DCB49EC5-6455-504F-85A8-ACC24ACCBE6E}"/>
                  </a:ext>
                </a:extLst>
              </p:cNvPr>
              <p:cNvCxnSpPr>
                <a:cxnSpLocks/>
              </p:cNvCxnSpPr>
              <p:nvPr/>
            </p:nvCxnSpPr>
            <p:spPr>
              <a:xfrm>
                <a:off x="2730927" y="5233157"/>
                <a:ext cx="0" cy="566161"/>
              </a:xfrm>
              <a:prstGeom prst="line">
                <a:avLst/>
              </a:prstGeom>
              <a:noFill/>
              <a:ln w="19050" cap="flat" cmpd="sng" algn="ctr">
                <a:solidFill>
                  <a:srgbClr val="3B8AC9"/>
                </a:solidFill>
                <a:prstDash val="solid"/>
                <a:headEnd type="oval" w="med" len="med"/>
                <a:tailEnd type="oval" w="med" len="med"/>
              </a:ln>
              <a:effectLst/>
            </p:spPr>
          </p:cxnSp>
          <p:cxnSp>
            <p:nvCxnSpPr>
              <p:cNvPr id="152" name="Straight Connector 151">
                <a:extLst>
                  <a:ext uri="{FF2B5EF4-FFF2-40B4-BE49-F238E27FC236}">
                    <a16:creationId xmlns:a16="http://schemas.microsoft.com/office/drawing/2014/main" id="{EB4D3D25-C163-9541-A1F5-B1F6DEE76214}"/>
                  </a:ext>
                </a:extLst>
              </p:cNvPr>
              <p:cNvCxnSpPr>
                <a:cxnSpLocks/>
                <a:stCxn id="165" idx="2"/>
              </p:cNvCxnSpPr>
              <p:nvPr/>
            </p:nvCxnSpPr>
            <p:spPr>
              <a:xfrm>
                <a:off x="2417672" y="4320420"/>
                <a:ext cx="327461" cy="531222"/>
              </a:xfrm>
              <a:prstGeom prst="line">
                <a:avLst/>
              </a:prstGeom>
              <a:noFill/>
              <a:ln w="19050" cap="flat" cmpd="sng" algn="ctr">
                <a:solidFill>
                  <a:srgbClr val="BFBFBF">
                    <a:shade val="95000"/>
                    <a:satMod val="105000"/>
                  </a:srgbClr>
                </a:solidFill>
                <a:prstDash val="solid"/>
              </a:ln>
              <a:effectLst/>
            </p:spPr>
          </p:cxnSp>
          <p:cxnSp>
            <p:nvCxnSpPr>
              <p:cNvPr id="153" name="Straight Connector 152">
                <a:extLst>
                  <a:ext uri="{FF2B5EF4-FFF2-40B4-BE49-F238E27FC236}">
                    <a16:creationId xmlns:a16="http://schemas.microsoft.com/office/drawing/2014/main" id="{1C89F04F-6788-514D-BDDC-4DD174C6345D}"/>
                  </a:ext>
                </a:extLst>
              </p:cNvPr>
              <p:cNvCxnSpPr>
                <a:cxnSpLocks/>
                <a:stCxn id="132" idx="3"/>
              </p:cNvCxnSpPr>
              <p:nvPr/>
            </p:nvCxnSpPr>
            <p:spPr>
              <a:xfrm>
                <a:off x="1987516" y="4630137"/>
                <a:ext cx="620038" cy="331658"/>
              </a:xfrm>
              <a:prstGeom prst="line">
                <a:avLst/>
              </a:prstGeom>
              <a:noFill/>
              <a:ln w="19050" cap="flat" cmpd="sng" algn="ctr">
                <a:solidFill>
                  <a:srgbClr val="BFBFBF">
                    <a:shade val="95000"/>
                    <a:satMod val="105000"/>
                  </a:srgbClr>
                </a:solidFill>
                <a:prstDash val="solid"/>
              </a:ln>
              <a:effectLst/>
            </p:spPr>
          </p:cxnSp>
          <p:cxnSp>
            <p:nvCxnSpPr>
              <p:cNvPr id="154" name="Straight Connector 153">
                <a:extLst>
                  <a:ext uri="{FF2B5EF4-FFF2-40B4-BE49-F238E27FC236}">
                    <a16:creationId xmlns:a16="http://schemas.microsoft.com/office/drawing/2014/main" id="{B7AA356C-315D-8945-A330-0C9670BF084F}"/>
                  </a:ext>
                </a:extLst>
              </p:cNvPr>
              <p:cNvCxnSpPr>
                <a:cxnSpLocks/>
              </p:cNvCxnSpPr>
              <p:nvPr/>
            </p:nvCxnSpPr>
            <p:spPr>
              <a:xfrm>
                <a:off x="2854300" y="4961795"/>
                <a:ext cx="651525" cy="0"/>
              </a:xfrm>
              <a:prstGeom prst="line">
                <a:avLst/>
              </a:prstGeom>
              <a:noFill/>
              <a:ln w="19050" cap="flat" cmpd="sng" algn="ctr">
                <a:solidFill>
                  <a:srgbClr val="3B8AC9"/>
                </a:solidFill>
                <a:prstDash val="solid"/>
                <a:headEnd type="oval" w="med" len="med"/>
                <a:tailEnd type="oval" w="med" len="med"/>
              </a:ln>
              <a:effectLst/>
            </p:spPr>
          </p:cxnSp>
          <p:cxnSp>
            <p:nvCxnSpPr>
              <p:cNvPr id="155" name="Straight Connector 154">
                <a:extLst>
                  <a:ext uri="{FF2B5EF4-FFF2-40B4-BE49-F238E27FC236}">
                    <a16:creationId xmlns:a16="http://schemas.microsoft.com/office/drawing/2014/main" id="{B95C7F84-359B-1247-BF71-00F9269E9BDE}"/>
                  </a:ext>
                </a:extLst>
              </p:cNvPr>
              <p:cNvCxnSpPr>
                <a:cxnSpLocks/>
                <a:stCxn id="129" idx="0"/>
              </p:cNvCxnSpPr>
              <p:nvPr/>
            </p:nvCxnSpPr>
            <p:spPr>
              <a:xfrm flipH="1" flipV="1">
                <a:off x="3752573" y="6070680"/>
                <a:ext cx="836186" cy="350286"/>
              </a:xfrm>
              <a:prstGeom prst="line">
                <a:avLst/>
              </a:prstGeom>
              <a:noFill/>
              <a:ln w="19050" cap="flat" cmpd="sng" algn="ctr">
                <a:solidFill>
                  <a:srgbClr val="BFBFBF">
                    <a:shade val="95000"/>
                    <a:satMod val="105000"/>
                  </a:srgbClr>
                </a:solidFill>
                <a:prstDash val="solid"/>
              </a:ln>
              <a:effectLst/>
            </p:spPr>
          </p:cxnSp>
          <p:cxnSp>
            <p:nvCxnSpPr>
              <p:cNvPr id="156" name="Straight Connector 155">
                <a:extLst>
                  <a:ext uri="{FF2B5EF4-FFF2-40B4-BE49-F238E27FC236}">
                    <a16:creationId xmlns:a16="http://schemas.microsoft.com/office/drawing/2014/main" id="{A8C8C603-1CD7-324C-80EE-39304EE9055A}"/>
                  </a:ext>
                </a:extLst>
              </p:cNvPr>
              <p:cNvCxnSpPr>
                <a:cxnSpLocks/>
                <a:stCxn id="147" idx="0"/>
              </p:cNvCxnSpPr>
              <p:nvPr/>
            </p:nvCxnSpPr>
            <p:spPr>
              <a:xfrm flipH="1" flipV="1">
                <a:off x="3629199" y="6180834"/>
                <a:ext cx="187939" cy="379729"/>
              </a:xfrm>
              <a:prstGeom prst="line">
                <a:avLst/>
              </a:prstGeom>
              <a:noFill/>
              <a:ln w="19050" cap="flat" cmpd="sng" algn="ctr">
                <a:solidFill>
                  <a:srgbClr val="BFBFBF">
                    <a:shade val="95000"/>
                    <a:satMod val="105000"/>
                  </a:srgbClr>
                </a:solidFill>
                <a:prstDash val="solid"/>
              </a:ln>
              <a:effectLst/>
            </p:spPr>
          </p:cxnSp>
          <p:cxnSp>
            <p:nvCxnSpPr>
              <p:cNvPr id="157" name="Straight Connector 156">
                <a:extLst>
                  <a:ext uri="{FF2B5EF4-FFF2-40B4-BE49-F238E27FC236}">
                    <a16:creationId xmlns:a16="http://schemas.microsoft.com/office/drawing/2014/main" id="{5E571ADA-2B5C-C648-8418-A348A9793F24}"/>
                  </a:ext>
                </a:extLst>
              </p:cNvPr>
              <p:cNvCxnSpPr>
                <a:cxnSpLocks/>
                <a:stCxn id="130" idx="2"/>
              </p:cNvCxnSpPr>
              <p:nvPr/>
            </p:nvCxnSpPr>
            <p:spPr>
              <a:xfrm flipH="1">
                <a:off x="3752573" y="5647692"/>
                <a:ext cx="647574" cy="261781"/>
              </a:xfrm>
              <a:prstGeom prst="line">
                <a:avLst/>
              </a:prstGeom>
              <a:noFill/>
              <a:ln w="19050" cap="flat" cmpd="sng" algn="ctr">
                <a:solidFill>
                  <a:srgbClr val="BFBFBF">
                    <a:shade val="95000"/>
                    <a:satMod val="105000"/>
                  </a:srgbClr>
                </a:solidFill>
                <a:prstDash val="solid"/>
              </a:ln>
              <a:effectLst/>
            </p:spPr>
          </p:cxnSp>
          <p:cxnSp>
            <p:nvCxnSpPr>
              <p:cNvPr id="158" name="Straight Connector 157">
                <a:extLst>
                  <a:ext uri="{FF2B5EF4-FFF2-40B4-BE49-F238E27FC236}">
                    <a16:creationId xmlns:a16="http://schemas.microsoft.com/office/drawing/2014/main" id="{5D43676F-D20A-5A42-8C7D-E5F0C18C1277}"/>
                  </a:ext>
                </a:extLst>
              </p:cNvPr>
              <p:cNvCxnSpPr>
                <a:cxnSpLocks/>
                <a:stCxn id="146" idx="1"/>
              </p:cNvCxnSpPr>
              <p:nvPr/>
            </p:nvCxnSpPr>
            <p:spPr>
              <a:xfrm flipH="1" flipV="1">
                <a:off x="3752573" y="5909472"/>
                <a:ext cx="954908" cy="95394"/>
              </a:xfrm>
              <a:prstGeom prst="line">
                <a:avLst/>
              </a:prstGeom>
              <a:noFill/>
              <a:ln w="19050" cap="flat" cmpd="sng" algn="ctr">
                <a:solidFill>
                  <a:srgbClr val="BFBFBF">
                    <a:shade val="95000"/>
                    <a:satMod val="105000"/>
                  </a:srgbClr>
                </a:solidFill>
                <a:prstDash val="solid"/>
              </a:ln>
              <a:effectLst/>
            </p:spPr>
          </p:cxnSp>
          <p:cxnSp>
            <p:nvCxnSpPr>
              <p:cNvPr id="159" name="Straight Connector 158">
                <a:extLst>
                  <a:ext uri="{FF2B5EF4-FFF2-40B4-BE49-F238E27FC236}">
                    <a16:creationId xmlns:a16="http://schemas.microsoft.com/office/drawing/2014/main" id="{98423ADB-D074-1D4A-A593-8D7A5D678712}"/>
                  </a:ext>
                </a:extLst>
              </p:cNvPr>
              <p:cNvCxnSpPr>
                <a:cxnSpLocks/>
              </p:cNvCxnSpPr>
              <p:nvPr/>
            </p:nvCxnSpPr>
            <p:spPr>
              <a:xfrm flipV="1">
                <a:off x="3629199" y="5233157"/>
                <a:ext cx="0" cy="566161"/>
              </a:xfrm>
              <a:prstGeom prst="line">
                <a:avLst/>
              </a:prstGeom>
              <a:noFill/>
              <a:ln w="19050" cap="flat" cmpd="sng" algn="ctr">
                <a:solidFill>
                  <a:srgbClr val="3B8AC9"/>
                </a:solidFill>
                <a:prstDash val="solid"/>
                <a:headEnd type="oval" w="med" len="med"/>
                <a:tailEnd type="oval" w="med" len="med"/>
              </a:ln>
              <a:effectLst/>
            </p:spPr>
          </p:cxnSp>
          <p:cxnSp>
            <p:nvCxnSpPr>
              <p:cNvPr id="160" name="Straight Connector 159">
                <a:extLst>
                  <a:ext uri="{FF2B5EF4-FFF2-40B4-BE49-F238E27FC236}">
                    <a16:creationId xmlns:a16="http://schemas.microsoft.com/office/drawing/2014/main" id="{B0E219B0-BEAF-A64A-8AA5-AF0CA132A0CE}"/>
                  </a:ext>
                </a:extLst>
              </p:cNvPr>
              <p:cNvCxnSpPr>
                <a:cxnSpLocks/>
              </p:cNvCxnSpPr>
              <p:nvPr/>
            </p:nvCxnSpPr>
            <p:spPr>
              <a:xfrm flipV="1">
                <a:off x="2854300" y="5123003"/>
                <a:ext cx="651525" cy="786469"/>
              </a:xfrm>
              <a:prstGeom prst="line">
                <a:avLst/>
              </a:prstGeom>
              <a:noFill/>
              <a:ln w="19050" cap="flat" cmpd="sng" algn="ctr">
                <a:solidFill>
                  <a:srgbClr val="3B8AC9"/>
                </a:solidFill>
                <a:prstDash val="solid"/>
                <a:headEnd type="oval" w="med" len="med"/>
                <a:tailEnd type="oval" w="med" len="med"/>
              </a:ln>
              <a:effectLst/>
            </p:spPr>
          </p:cxnSp>
          <p:cxnSp>
            <p:nvCxnSpPr>
              <p:cNvPr id="161" name="Straight Connector 160">
                <a:extLst>
                  <a:ext uri="{FF2B5EF4-FFF2-40B4-BE49-F238E27FC236}">
                    <a16:creationId xmlns:a16="http://schemas.microsoft.com/office/drawing/2014/main" id="{B9FA86CC-E6D0-744B-9C54-CEF2EE2C6E79}"/>
                  </a:ext>
                </a:extLst>
              </p:cNvPr>
              <p:cNvCxnSpPr>
                <a:cxnSpLocks/>
              </p:cNvCxnSpPr>
              <p:nvPr/>
            </p:nvCxnSpPr>
            <p:spPr>
              <a:xfrm>
                <a:off x="2854300" y="6070680"/>
                <a:ext cx="651525" cy="0"/>
              </a:xfrm>
              <a:prstGeom prst="line">
                <a:avLst/>
              </a:prstGeom>
              <a:noFill/>
              <a:ln w="19050" cap="flat" cmpd="sng" algn="ctr">
                <a:solidFill>
                  <a:srgbClr val="3B8AC9"/>
                </a:solidFill>
                <a:prstDash val="solid"/>
                <a:headEnd type="oval" w="med" len="med"/>
                <a:tailEnd type="oval" w="med" len="med"/>
              </a:ln>
              <a:effectLst/>
            </p:spPr>
          </p:cxnSp>
          <p:cxnSp>
            <p:nvCxnSpPr>
              <p:cNvPr id="162" name="Straight Connector 161">
                <a:extLst>
                  <a:ext uri="{FF2B5EF4-FFF2-40B4-BE49-F238E27FC236}">
                    <a16:creationId xmlns:a16="http://schemas.microsoft.com/office/drawing/2014/main" id="{CD862E1C-7A08-1447-A3EB-4A4C426260B3}"/>
                  </a:ext>
                </a:extLst>
              </p:cNvPr>
              <p:cNvCxnSpPr>
                <a:cxnSpLocks/>
              </p:cNvCxnSpPr>
              <p:nvPr/>
            </p:nvCxnSpPr>
            <p:spPr>
              <a:xfrm>
                <a:off x="2854300" y="5123003"/>
                <a:ext cx="651525" cy="786469"/>
              </a:xfrm>
              <a:prstGeom prst="line">
                <a:avLst/>
              </a:prstGeom>
              <a:noFill/>
              <a:ln w="19050" cap="flat" cmpd="sng" algn="ctr">
                <a:solidFill>
                  <a:srgbClr val="3B8AC9"/>
                </a:solidFill>
                <a:prstDash val="solid"/>
                <a:headEnd type="oval" w="med" len="med"/>
                <a:tailEnd type="oval" w="med" len="med"/>
              </a:ln>
              <a:effectLst/>
            </p:spPr>
          </p:cxnSp>
          <p:cxnSp>
            <p:nvCxnSpPr>
              <p:cNvPr id="163" name="Straight Connector 162">
                <a:extLst>
                  <a:ext uri="{FF2B5EF4-FFF2-40B4-BE49-F238E27FC236}">
                    <a16:creationId xmlns:a16="http://schemas.microsoft.com/office/drawing/2014/main" id="{8F2BD50F-9479-2D49-A89B-80BE6521A3DD}"/>
                  </a:ext>
                </a:extLst>
              </p:cNvPr>
              <p:cNvCxnSpPr>
                <a:cxnSpLocks/>
                <a:stCxn id="134" idx="2"/>
              </p:cNvCxnSpPr>
              <p:nvPr/>
            </p:nvCxnSpPr>
            <p:spPr>
              <a:xfrm flipH="1">
                <a:off x="3629199" y="4351848"/>
                <a:ext cx="554155" cy="499793"/>
              </a:xfrm>
              <a:prstGeom prst="line">
                <a:avLst/>
              </a:prstGeom>
              <a:noFill/>
              <a:ln w="19050" cap="flat" cmpd="sng" algn="ctr">
                <a:solidFill>
                  <a:srgbClr val="BFBFBF">
                    <a:shade val="95000"/>
                    <a:satMod val="105000"/>
                  </a:srgbClr>
                </a:solidFill>
                <a:prstDash val="solid"/>
              </a:ln>
              <a:effectLst/>
            </p:spPr>
          </p:cxnSp>
          <p:cxnSp>
            <p:nvCxnSpPr>
              <p:cNvPr id="164" name="Straight Connector 163">
                <a:extLst>
                  <a:ext uri="{FF2B5EF4-FFF2-40B4-BE49-F238E27FC236}">
                    <a16:creationId xmlns:a16="http://schemas.microsoft.com/office/drawing/2014/main" id="{788F0F1D-67EB-4049-A71A-222DA04E244C}"/>
                  </a:ext>
                </a:extLst>
              </p:cNvPr>
              <p:cNvCxnSpPr>
                <a:cxnSpLocks/>
                <a:stCxn id="131" idx="2"/>
              </p:cNvCxnSpPr>
              <p:nvPr/>
            </p:nvCxnSpPr>
            <p:spPr>
              <a:xfrm flipH="1">
                <a:off x="3752573" y="4829744"/>
                <a:ext cx="1162665" cy="132051"/>
              </a:xfrm>
              <a:prstGeom prst="line">
                <a:avLst/>
              </a:prstGeom>
              <a:noFill/>
              <a:ln w="19050" cap="flat" cmpd="sng" algn="ctr">
                <a:solidFill>
                  <a:srgbClr val="BFBFBF">
                    <a:shade val="95000"/>
                    <a:satMod val="105000"/>
                  </a:srgbClr>
                </a:solidFill>
                <a:prstDash val="solid"/>
              </a:ln>
              <a:effectLst/>
            </p:spPr>
          </p:cxnSp>
          <p:pic>
            <p:nvPicPr>
              <p:cNvPr id="165" name="Picture 164">
                <a:extLst>
                  <a:ext uri="{FF2B5EF4-FFF2-40B4-BE49-F238E27FC236}">
                    <a16:creationId xmlns:a16="http://schemas.microsoft.com/office/drawing/2014/main" id="{6A4074BA-3D10-1644-B082-7D882DEFDAA0}"/>
                  </a:ext>
                </a:extLst>
              </p:cNvPr>
              <p:cNvPicPr>
                <a:picLocks noChangeAspect="1"/>
              </p:cNvPicPr>
              <p:nvPr/>
            </p:nvPicPr>
            <p:blipFill>
              <a:blip r:embed="rId2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11689" y="3892822"/>
                <a:ext cx="383553" cy="427598"/>
              </a:xfrm>
              <a:prstGeom prst="rect">
                <a:avLst/>
              </a:prstGeom>
            </p:spPr>
          </p:pic>
          <p:cxnSp>
            <p:nvCxnSpPr>
              <p:cNvPr id="166" name="Straight Connector 165">
                <a:extLst>
                  <a:ext uri="{FF2B5EF4-FFF2-40B4-BE49-F238E27FC236}">
                    <a16:creationId xmlns:a16="http://schemas.microsoft.com/office/drawing/2014/main" id="{EA88A1FB-739B-C549-B95A-B5248F83F512}"/>
                  </a:ext>
                </a:extLst>
              </p:cNvPr>
              <p:cNvCxnSpPr>
                <a:cxnSpLocks/>
                <a:stCxn id="135" idx="3"/>
              </p:cNvCxnSpPr>
              <p:nvPr/>
            </p:nvCxnSpPr>
            <p:spPr>
              <a:xfrm>
                <a:off x="3497084" y="4614206"/>
                <a:ext cx="132115" cy="237435"/>
              </a:xfrm>
              <a:prstGeom prst="line">
                <a:avLst/>
              </a:prstGeom>
              <a:noFill/>
              <a:ln w="19050" cap="flat" cmpd="sng" algn="ctr">
                <a:solidFill>
                  <a:srgbClr val="BFBFBF">
                    <a:shade val="95000"/>
                    <a:satMod val="105000"/>
                  </a:srgbClr>
                </a:solidFill>
                <a:prstDash val="solid"/>
              </a:ln>
              <a:effectLst/>
            </p:spPr>
          </p:cxnSp>
        </p:grpSp>
        <p:sp>
          <p:nvSpPr>
            <p:cNvPr id="175" name="Rectangle 174">
              <a:extLst>
                <a:ext uri="{FF2B5EF4-FFF2-40B4-BE49-F238E27FC236}">
                  <a16:creationId xmlns:a16="http://schemas.microsoft.com/office/drawing/2014/main" id="{6264BB86-E367-824A-A766-CD13F619B6BF}"/>
                </a:ext>
              </a:extLst>
            </p:cNvPr>
            <p:cNvSpPr/>
            <p:nvPr/>
          </p:nvSpPr>
          <p:spPr>
            <a:xfrm>
              <a:off x="5300443" y="5099034"/>
              <a:ext cx="4172902" cy="1277273"/>
            </a:xfrm>
            <a:prstGeom prst="rect">
              <a:avLst/>
            </a:prstGeom>
            <a:ln>
              <a:noFill/>
            </a:ln>
          </p:spPr>
          <p:txBody>
            <a:bodyPr wrap="square">
              <a:spAutoFit/>
            </a:bodyPr>
            <a:lstStyle/>
            <a:p>
              <a:r>
                <a:rPr lang="en-CA" sz="1100" i="1">
                  <a:solidFill>
                    <a:schemeClr val="accent2"/>
                  </a:solidFill>
                  <a:ea typeface="Merriweather" panose="02060503050406030704" pitchFamily="18" charset="77"/>
                  <a:cs typeface="Times New Roman" panose="02020603050405020304" pitchFamily="18" charset="0"/>
                </a:rPr>
                <a:t>“</a:t>
              </a:r>
              <a:r>
                <a:rPr lang="en-US" sz="1100" i="1">
                  <a:solidFill>
                    <a:schemeClr val="accent2"/>
                  </a:solidFill>
                  <a:ea typeface="Merriweather" panose="02060503050406030704" pitchFamily="18" charset="77"/>
                  <a:cs typeface="Times New Roman" panose="02020603050405020304" pitchFamily="18" charset="0"/>
                </a:rPr>
                <a:t>W</a:t>
              </a:r>
              <a:r>
                <a:rPr lang="en-US" sz="1100" i="1">
                  <a:solidFill>
                    <a:schemeClr val="accent2"/>
                  </a:solidFill>
                </a:rPr>
                <a:t>e think smart home devices should enable greater insight for consumers beyond the walls of the home… We want to orchestrate the habits, preferences and other consumer data to simplify daily planning and tasks that might occur in a vehicle or at a supermarket.”</a:t>
              </a:r>
            </a:p>
            <a:p>
              <a:r>
                <a:rPr lang="en-US" sz="1100" i="1">
                  <a:solidFill>
                    <a:schemeClr val="accent2"/>
                  </a:solidFill>
                </a:rPr>
                <a:t> </a:t>
              </a:r>
              <a:endParaRPr lang="en-US" sz="1100" i="1">
                <a:solidFill>
                  <a:schemeClr val="accent2"/>
                </a:solidFill>
                <a:ea typeface="Merriweather" panose="02060503050406030704" pitchFamily="18" charset="77"/>
                <a:cs typeface="Times New Roman" panose="02020603050405020304" pitchFamily="18" charset="0"/>
              </a:endParaRPr>
            </a:p>
            <a:p>
              <a:pPr algn="r"/>
              <a:r>
                <a:rPr lang="en-US" sz="1100" i="1">
                  <a:solidFill>
                    <a:schemeClr val="accent2"/>
                  </a:solidFill>
                  <a:ea typeface="Merriweather" panose="02060503050406030704" pitchFamily="18" charset="77"/>
                  <a:cs typeface="Times New Roman" panose="02020603050405020304" pitchFamily="18" charset="0"/>
                </a:rPr>
                <a:t>– CTO and CO-Founder, </a:t>
              </a:r>
              <a:r>
                <a:rPr lang="en-US" sz="1100" i="1" err="1">
                  <a:solidFill>
                    <a:schemeClr val="accent2"/>
                  </a:solidFill>
                  <a:ea typeface="Merriweather" panose="02060503050406030704" pitchFamily="18" charset="77"/>
                  <a:cs typeface="Times New Roman" panose="02020603050405020304" pitchFamily="18" charset="0"/>
                </a:rPr>
                <a:t>Aira</a:t>
              </a:r>
              <a:endParaRPr lang="en-US" sz="1100" i="1">
                <a:solidFill>
                  <a:schemeClr val="accent2"/>
                </a:solidFill>
              </a:endParaRPr>
            </a:p>
          </p:txBody>
        </p:sp>
        <p:sp>
          <p:nvSpPr>
            <p:cNvPr id="176" name="Rectangle 175">
              <a:extLst>
                <a:ext uri="{FF2B5EF4-FFF2-40B4-BE49-F238E27FC236}">
                  <a16:creationId xmlns:a16="http://schemas.microsoft.com/office/drawing/2014/main" id="{6ED685CF-E70D-034C-B755-F8B644224D93}"/>
                </a:ext>
              </a:extLst>
            </p:cNvPr>
            <p:cNvSpPr/>
            <p:nvPr/>
          </p:nvSpPr>
          <p:spPr bwMode="auto">
            <a:xfrm>
              <a:off x="7353466" y="1782319"/>
              <a:ext cx="2340529" cy="594399"/>
            </a:xfrm>
            <a:prstGeom prst="rect">
              <a:avLst/>
            </a:prstGeom>
            <a:solidFill>
              <a:schemeClr val="accent1"/>
            </a:solidFill>
            <a:ln w="9525" cap="flat" cmpd="sng" algn="ctr">
              <a:noFill/>
              <a:prstDash val="solid"/>
              <a:round/>
              <a:headEnd type="none" w="med" len="med"/>
              <a:tailEnd type="none" w="med" len="med"/>
            </a:ln>
            <a:effectLst/>
          </p:spPr>
          <p:txBody>
            <a:bodyPr vert="horz" wrap="square" lIns="61913" tIns="30956" rIns="61913" bIns="30956" numCol="1" rtlCol="0" anchor="ctr" anchorCtr="0" compatLnSpc="1">
              <a:prstTxWarp prst="textNoShape">
                <a:avLst/>
              </a:prstTxWarp>
            </a:bodyPr>
            <a:lstStyle/>
            <a:p>
              <a:pPr defTabSz="619140" eaLnBrk="0" fontAlgn="base" hangingPunct="0">
                <a:spcBef>
                  <a:spcPct val="0"/>
                </a:spcBef>
                <a:spcAft>
                  <a:spcPct val="0"/>
                </a:spcAft>
              </a:pPr>
              <a:r>
                <a:rPr lang="en-US" sz="1200">
                  <a:solidFill>
                    <a:schemeClr val="bg1"/>
                  </a:solidFill>
                  <a:ea typeface="Helvetica Neue" panose="02000503000000020004" pitchFamily="2" charset="0"/>
                  <a:cs typeface="Helvetica Neue" panose="02000503000000020004" pitchFamily="2" charset="0"/>
                </a:rPr>
                <a:t>         	   Impacts on </a:t>
              </a:r>
            </a:p>
            <a:p>
              <a:pPr defTabSz="619140" eaLnBrk="0" fontAlgn="base" hangingPunct="0">
                <a:spcBef>
                  <a:spcPct val="0"/>
                </a:spcBef>
                <a:spcAft>
                  <a:spcPct val="0"/>
                </a:spcAft>
              </a:pPr>
              <a:r>
                <a:rPr lang="en-US" sz="1200">
                  <a:solidFill>
                    <a:schemeClr val="bg1"/>
                  </a:solidFill>
                  <a:ea typeface="Helvetica Neue" panose="02000503000000020004" pitchFamily="2" charset="0"/>
                  <a:cs typeface="Helvetica Neue" panose="02000503000000020004" pitchFamily="2" charset="0"/>
                </a:rPr>
                <a:t>	   User Experience</a:t>
              </a:r>
            </a:p>
          </p:txBody>
        </p:sp>
        <p:pic>
          <p:nvPicPr>
            <p:cNvPr id="177" name="Graphic 176" descr="Teacher">
              <a:extLst>
                <a:ext uri="{FF2B5EF4-FFF2-40B4-BE49-F238E27FC236}">
                  <a16:creationId xmlns:a16="http://schemas.microsoft.com/office/drawing/2014/main" id="{FE0AE957-2020-7541-A155-7A967723E80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81898" y="1758253"/>
              <a:ext cx="607575" cy="607575"/>
            </a:xfrm>
            <a:prstGeom prst="rect">
              <a:avLst/>
            </a:prstGeom>
          </p:spPr>
        </p:pic>
        <p:cxnSp>
          <p:nvCxnSpPr>
            <p:cNvPr id="178" name="Straight Connector 177">
              <a:extLst>
                <a:ext uri="{FF2B5EF4-FFF2-40B4-BE49-F238E27FC236}">
                  <a16:creationId xmlns:a16="http://schemas.microsoft.com/office/drawing/2014/main" id="{C4A3371D-BBE9-E545-ADCE-E1975C5EB0A8}"/>
                </a:ext>
              </a:extLst>
            </p:cNvPr>
            <p:cNvCxnSpPr>
              <a:cxnSpLocks/>
            </p:cNvCxnSpPr>
            <p:nvPr/>
          </p:nvCxnSpPr>
          <p:spPr bwMode="auto">
            <a:xfrm flipV="1">
              <a:off x="7353466" y="1782322"/>
              <a:ext cx="0" cy="2967077"/>
            </a:xfrm>
            <a:prstGeom prst="line">
              <a:avLst/>
            </a:prstGeom>
            <a:ln>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76" name="Footer Placeholder 2">
            <a:extLst>
              <a:ext uri="{FF2B5EF4-FFF2-40B4-BE49-F238E27FC236}">
                <a16:creationId xmlns:a16="http://schemas.microsoft.com/office/drawing/2014/main" id="{D4BAED7A-9842-4747-8CD4-2F5DFB441B98}"/>
              </a:ext>
            </a:extLst>
          </p:cNvPr>
          <p:cNvSpPr>
            <a:spLocks noGrp="1"/>
          </p:cNvSpPr>
          <p:nvPr>
            <p:ph type="ftr" sz="quarter" idx="10"/>
          </p:nvPr>
        </p:nvSpPr>
        <p:spPr>
          <a:xfrm>
            <a:off x="1645920" y="6356350"/>
            <a:ext cx="4438048" cy="365125"/>
          </a:xfrm>
        </p:spPr>
        <p:txBody>
          <a:bodyPr/>
          <a:lstStyle/>
          <a:p>
            <a:r>
              <a:rPr lang="en-US" dirty="0"/>
              <a:t>Source: </a:t>
            </a:r>
            <a:r>
              <a:rPr lang="en-US" i="1" dirty="0"/>
              <a:t>CABA Connected Home Roadmap</a:t>
            </a:r>
            <a:r>
              <a:rPr lang="en-US" dirty="0"/>
              <a:t>. 2019</a:t>
            </a:r>
          </a:p>
        </p:txBody>
      </p:sp>
    </p:spTree>
    <p:extLst>
      <p:ext uri="{BB962C8B-B14F-4D97-AF65-F5344CB8AC3E}">
        <p14:creationId xmlns:p14="http://schemas.microsoft.com/office/powerpoint/2010/main" val="11534332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181455-4CE7-BB48-A677-E3C13359D1EE}"/>
              </a:ext>
            </a:extLst>
          </p:cNvPr>
          <p:cNvSpPr>
            <a:spLocks noGrp="1"/>
          </p:cNvSpPr>
          <p:nvPr>
            <p:ph type="ctrTitle"/>
          </p:nvPr>
        </p:nvSpPr>
        <p:spPr/>
        <p:txBody>
          <a:bodyPr>
            <a:normAutofit/>
          </a:bodyPr>
          <a:lstStyle/>
          <a:p>
            <a:r>
              <a:rPr lang="en-US" sz="2400" b="1">
                <a:solidFill>
                  <a:srgbClr val="FFFFFF"/>
                </a:solidFill>
              </a:rPr>
              <a:t>Suppliers need to develop user-centric strategies to inform hardware, software and ecosystem roadmaps that address current market inefficiencies</a:t>
            </a:r>
            <a:endParaRPr lang="en-US"/>
          </a:p>
        </p:txBody>
      </p:sp>
    </p:spTree>
    <p:extLst>
      <p:ext uri="{BB962C8B-B14F-4D97-AF65-F5344CB8AC3E}">
        <p14:creationId xmlns:p14="http://schemas.microsoft.com/office/powerpoint/2010/main" val="33080979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7795A-1739-4562-B802-9BF9FB296ED5}"/>
              </a:ext>
            </a:extLst>
          </p:cNvPr>
          <p:cNvSpPr>
            <a:spLocks noGrp="1"/>
          </p:cNvSpPr>
          <p:nvPr>
            <p:ph type="title"/>
          </p:nvPr>
        </p:nvSpPr>
        <p:spPr/>
        <p:txBody>
          <a:bodyPr/>
          <a:lstStyle/>
          <a:p>
            <a:r>
              <a:rPr lang="en-CA" dirty="0"/>
              <a:t>Current CABA Residential Research</a:t>
            </a:r>
          </a:p>
        </p:txBody>
      </p:sp>
      <p:sp>
        <p:nvSpPr>
          <p:cNvPr id="4" name="Slide Number Placeholder 3">
            <a:extLst>
              <a:ext uri="{FF2B5EF4-FFF2-40B4-BE49-F238E27FC236}">
                <a16:creationId xmlns:a16="http://schemas.microsoft.com/office/drawing/2014/main" id="{AD1BC68E-7524-45D8-8370-D94D30750354}"/>
              </a:ext>
            </a:extLst>
          </p:cNvPr>
          <p:cNvSpPr>
            <a:spLocks noGrp="1"/>
          </p:cNvSpPr>
          <p:nvPr>
            <p:ph type="sldNum" sz="quarter" idx="15"/>
          </p:nvPr>
        </p:nvSpPr>
        <p:spPr/>
        <p:txBody>
          <a:bodyPr/>
          <a:lstStyle/>
          <a:p>
            <a:fld id="{4658F449-AC56-C64A-8488-86A10DE691DA}" type="slidenum">
              <a:rPr lang="en-US" smtClean="0"/>
              <a:pPr/>
              <a:t>28</a:t>
            </a:fld>
            <a:endParaRPr lang="en-US"/>
          </a:p>
        </p:txBody>
      </p:sp>
      <p:sp>
        <p:nvSpPr>
          <p:cNvPr id="7" name="Text Placeholder 6">
            <a:extLst>
              <a:ext uri="{FF2B5EF4-FFF2-40B4-BE49-F238E27FC236}">
                <a16:creationId xmlns:a16="http://schemas.microsoft.com/office/drawing/2014/main" id="{6D256A45-BE95-4173-9C74-05E8E8F0E53F}"/>
              </a:ext>
            </a:extLst>
          </p:cNvPr>
          <p:cNvSpPr txBox="1">
            <a:spLocks/>
          </p:cNvSpPr>
          <p:nvPr/>
        </p:nvSpPr>
        <p:spPr>
          <a:xfrm>
            <a:off x="445908" y="1346174"/>
            <a:ext cx="10512425" cy="512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1"/>
                </a:solidFill>
                <a:latin typeface="Montserrat Light"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CA" dirty="0"/>
              <a:t>“Smart Home as a Service” (</a:t>
            </a:r>
            <a:r>
              <a:rPr lang="en-CA" dirty="0" err="1"/>
              <a:t>SHaaS</a:t>
            </a:r>
            <a:r>
              <a:rPr lang="en-CA" dirty="0"/>
              <a:t>) – caba.org/</a:t>
            </a:r>
            <a:r>
              <a:rPr lang="en-CA" dirty="0" err="1"/>
              <a:t>shaas</a:t>
            </a:r>
            <a:endParaRPr lang="en-CA" dirty="0"/>
          </a:p>
        </p:txBody>
      </p:sp>
      <p:pic>
        <p:nvPicPr>
          <p:cNvPr id="9" name="Picture 8">
            <a:extLst>
              <a:ext uri="{FF2B5EF4-FFF2-40B4-BE49-F238E27FC236}">
                <a16:creationId xmlns:a16="http://schemas.microsoft.com/office/drawing/2014/main" id="{AA7D8808-3F46-471C-BCE8-7E0019C8E149}"/>
              </a:ext>
            </a:extLst>
          </p:cNvPr>
          <p:cNvPicPr>
            <a:picLocks noChangeAspect="1"/>
          </p:cNvPicPr>
          <p:nvPr/>
        </p:nvPicPr>
        <p:blipFill>
          <a:blip r:embed="rId2"/>
          <a:stretch>
            <a:fillRect/>
          </a:stretch>
        </p:blipFill>
        <p:spPr>
          <a:xfrm>
            <a:off x="2853412" y="1929261"/>
            <a:ext cx="5697415" cy="4216087"/>
          </a:xfrm>
          <a:prstGeom prst="rect">
            <a:avLst/>
          </a:prstGeom>
        </p:spPr>
      </p:pic>
    </p:spTree>
    <p:extLst>
      <p:ext uri="{BB962C8B-B14F-4D97-AF65-F5344CB8AC3E}">
        <p14:creationId xmlns:p14="http://schemas.microsoft.com/office/powerpoint/2010/main" val="14545617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5" descr="Logos - Participants - Google Slides">
            <a:extLst>
              <a:ext uri="{FF2B5EF4-FFF2-40B4-BE49-F238E27FC236}">
                <a16:creationId xmlns:a16="http://schemas.microsoft.com/office/drawing/2014/main" id="{3EEF4B2C-144D-49A4-A870-C27DBC9DA0D8}"/>
              </a:ext>
            </a:extLst>
          </p:cNvPr>
          <p:cNvPicPr>
            <a:picLocks noChangeAspect="1"/>
          </p:cNvPicPr>
          <p:nvPr/>
        </p:nvPicPr>
        <p:blipFill rotWithShape="1">
          <a:blip r:embed="rId2">
            <a:extLst>
              <a:ext uri="{28A0092B-C50C-407E-A947-70E740481C1C}">
                <a14:useLocalDpi xmlns:a14="http://schemas.microsoft.com/office/drawing/2010/main" val="0"/>
              </a:ext>
            </a:extLst>
          </a:blip>
          <a:srcRect b="21965"/>
          <a:stretch/>
        </p:blipFill>
        <p:spPr>
          <a:xfrm>
            <a:off x="5969220" y="2551477"/>
            <a:ext cx="4800795" cy="1954584"/>
          </a:xfrm>
          <a:prstGeom prst="rect">
            <a:avLst/>
          </a:prstGeom>
        </p:spPr>
      </p:pic>
      <p:sp>
        <p:nvSpPr>
          <p:cNvPr id="8" name="Title 7">
            <a:extLst>
              <a:ext uri="{FF2B5EF4-FFF2-40B4-BE49-F238E27FC236}">
                <a16:creationId xmlns:a16="http://schemas.microsoft.com/office/drawing/2014/main" id="{E70C257B-CA86-4277-B646-3635A89D8C77}"/>
              </a:ext>
            </a:extLst>
          </p:cNvPr>
          <p:cNvSpPr>
            <a:spLocks noGrp="1"/>
          </p:cNvSpPr>
          <p:nvPr>
            <p:ph type="title"/>
          </p:nvPr>
        </p:nvSpPr>
        <p:spPr/>
        <p:txBody>
          <a:bodyPr/>
          <a:lstStyle/>
          <a:p>
            <a:r>
              <a:rPr lang="en-CA" dirty="0"/>
              <a:t>Current CABA Residential Research </a:t>
            </a:r>
          </a:p>
        </p:txBody>
      </p:sp>
      <p:sp>
        <p:nvSpPr>
          <p:cNvPr id="15" name="Text Placeholder 4">
            <a:extLst>
              <a:ext uri="{FF2B5EF4-FFF2-40B4-BE49-F238E27FC236}">
                <a16:creationId xmlns:a16="http://schemas.microsoft.com/office/drawing/2014/main" id="{E711F6A8-93EF-49ED-BCDA-44DCD40DB283}"/>
              </a:ext>
            </a:extLst>
          </p:cNvPr>
          <p:cNvSpPr>
            <a:spLocks noGrp="1"/>
          </p:cNvSpPr>
          <p:nvPr>
            <p:ph type="body" sz="quarter" idx="12"/>
          </p:nvPr>
        </p:nvSpPr>
        <p:spPr>
          <a:xfrm>
            <a:off x="839788" y="1233488"/>
            <a:ext cx="10512425" cy="860943"/>
          </a:xfrm>
        </p:spPr>
        <p:txBody>
          <a:bodyPr>
            <a:noAutofit/>
          </a:bodyPr>
          <a:lstStyle/>
          <a:p>
            <a:pPr marL="0" indent="0">
              <a:buNone/>
            </a:pPr>
            <a:r>
              <a:rPr lang="en-CA" dirty="0"/>
              <a:t>2019 “Smart Home as a Service”</a:t>
            </a:r>
          </a:p>
          <a:p>
            <a:pPr marL="0" indent="0">
              <a:buNone/>
            </a:pPr>
            <a:r>
              <a:rPr lang="en-CA" dirty="0"/>
              <a:t> </a:t>
            </a:r>
          </a:p>
          <a:p>
            <a:pPr marL="0" indent="0">
              <a:buNone/>
            </a:pPr>
            <a:endParaRPr lang="en-CA" dirty="0"/>
          </a:p>
        </p:txBody>
      </p:sp>
      <p:pic>
        <p:nvPicPr>
          <p:cNvPr id="16" name="Picture Placeholder 5" descr="Photos">
            <a:extLst>
              <a:ext uri="{FF2B5EF4-FFF2-40B4-BE49-F238E27FC236}">
                <a16:creationId xmlns:a16="http://schemas.microsoft.com/office/drawing/2014/main" id="{82AC0682-233D-41F9-B34D-5406E5A06693}"/>
              </a:ext>
            </a:extLst>
          </p:cNvPr>
          <p:cNvPicPr>
            <a:picLocks noChangeAspect="1"/>
          </p:cNvPicPr>
          <p:nvPr/>
        </p:nvPicPr>
        <p:blipFill rotWithShape="1">
          <a:blip r:embed="rId3">
            <a:extLst>
              <a:ext uri="{28A0092B-C50C-407E-A947-70E740481C1C}">
                <a14:useLocalDpi xmlns:a14="http://schemas.microsoft.com/office/drawing/2010/main" val="0"/>
              </a:ext>
            </a:extLst>
          </a:blip>
          <a:srcRect t="43511" b="4942"/>
          <a:stretch/>
        </p:blipFill>
        <p:spPr>
          <a:xfrm>
            <a:off x="870857" y="2650640"/>
            <a:ext cx="4482215" cy="2168255"/>
          </a:xfrm>
          <a:prstGeom prst="rect">
            <a:avLst/>
          </a:prstGeom>
          <a:effectLst>
            <a:glow rad="279400">
              <a:srgbClr val="E83E1D">
                <a:alpha val="26000"/>
              </a:srgbClr>
            </a:glow>
          </a:effectLst>
        </p:spPr>
      </p:pic>
      <p:sp>
        <p:nvSpPr>
          <p:cNvPr id="10" name="TextBox 9">
            <a:extLst>
              <a:ext uri="{FF2B5EF4-FFF2-40B4-BE49-F238E27FC236}">
                <a16:creationId xmlns:a16="http://schemas.microsoft.com/office/drawing/2014/main" id="{738201E7-49DF-4C7D-B7B9-82EFDE443A15}"/>
              </a:ext>
            </a:extLst>
          </p:cNvPr>
          <p:cNvSpPr txBox="1"/>
          <p:nvPr/>
        </p:nvSpPr>
        <p:spPr>
          <a:xfrm>
            <a:off x="261257" y="6212114"/>
            <a:ext cx="609600" cy="369332"/>
          </a:xfrm>
          <a:prstGeom prst="rect">
            <a:avLst/>
          </a:prstGeom>
          <a:noFill/>
        </p:spPr>
        <p:txBody>
          <a:bodyPr wrap="square" rtlCol="0">
            <a:spAutoFit/>
          </a:bodyPr>
          <a:lstStyle/>
          <a:p>
            <a:fld id="{009D5A16-2490-4CAE-9129-074832123722}" type="slidenum">
              <a:rPr lang="en-US" smtClean="0"/>
              <a:t>29</a:t>
            </a:fld>
            <a:endParaRPr lang="en-US" dirty="0"/>
          </a:p>
        </p:txBody>
      </p:sp>
      <p:pic>
        <p:nvPicPr>
          <p:cNvPr id="13" name="Picture 12">
            <a:extLst>
              <a:ext uri="{FF2B5EF4-FFF2-40B4-BE49-F238E27FC236}">
                <a16:creationId xmlns:a16="http://schemas.microsoft.com/office/drawing/2014/main" id="{66563B9E-83B9-489E-8CE4-F55DC3B2D9A1}"/>
              </a:ext>
            </a:extLst>
          </p:cNvPr>
          <p:cNvPicPr>
            <a:picLocks noChangeAspect="1"/>
          </p:cNvPicPr>
          <p:nvPr/>
        </p:nvPicPr>
        <p:blipFill rotWithShape="1">
          <a:blip r:embed="rId4"/>
          <a:srcRect l="30343" t="62167" b="6982"/>
          <a:stretch/>
        </p:blipFill>
        <p:spPr bwMode="auto">
          <a:xfrm>
            <a:off x="6395875" y="4553491"/>
            <a:ext cx="3777725" cy="558605"/>
          </a:xfrm>
          <a:prstGeom prst="rect">
            <a:avLst/>
          </a:prstGeom>
          <a:ln>
            <a:noFill/>
          </a:ln>
          <a:extLst>
            <a:ext uri="{53640926-AAD7-44D8-BBD7-CCE9431645EC}">
              <a14:shadowObscured xmlns:a14="http://schemas.microsoft.com/office/drawing/2010/main"/>
            </a:ext>
          </a:extLst>
        </p:spPr>
      </p:pic>
      <p:pic>
        <p:nvPicPr>
          <p:cNvPr id="3" name="Picture 2" descr="A picture containing food&#10;&#10;Description automatically generated">
            <a:extLst>
              <a:ext uri="{FF2B5EF4-FFF2-40B4-BE49-F238E27FC236}">
                <a16:creationId xmlns:a16="http://schemas.microsoft.com/office/drawing/2014/main" id="{B6BDCB7B-C7FD-492A-A3BD-CEDFECCBE686}"/>
              </a:ext>
            </a:extLst>
          </p:cNvPr>
          <p:cNvPicPr>
            <a:picLocks noChangeAspect="1"/>
          </p:cNvPicPr>
          <p:nvPr/>
        </p:nvPicPr>
        <p:blipFill rotWithShape="1">
          <a:blip r:embed="rId5"/>
          <a:srcRect t="-29236"/>
          <a:stretch/>
        </p:blipFill>
        <p:spPr>
          <a:xfrm>
            <a:off x="8028307" y="2434135"/>
            <a:ext cx="872054" cy="704887"/>
          </a:xfrm>
          <a:prstGeom prst="rect">
            <a:avLst/>
          </a:prstGeom>
        </p:spPr>
      </p:pic>
      <p:pic>
        <p:nvPicPr>
          <p:cNvPr id="14" name="Picture Placeholder 5" descr="Logos - Participants - Google Slides">
            <a:extLst>
              <a:ext uri="{FF2B5EF4-FFF2-40B4-BE49-F238E27FC236}">
                <a16:creationId xmlns:a16="http://schemas.microsoft.com/office/drawing/2014/main" id="{D5AD3F4B-C8B9-4091-A178-EB1B21D26865}"/>
              </a:ext>
            </a:extLst>
          </p:cNvPr>
          <p:cNvPicPr>
            <a:picLocks noChangeAspect="1"/>
          </p:cNvPicPr>
          <p:nvPr/>
        </p:nvPicPr>
        <p:blipFill rotWithShape="1">
          <a:blip r:embed="rId2">
            <a:extLst>
              <a:ext uri="{28A0092B-C50C-407E-A947-70E740481C1C}">
                <a14:useLocalDpi xmlns:a14="http://schemas.microsoft.com/office/drawing/2010/main" val="0"/>
              </a:ext>
            </a:extLst>
          </a:blip>
          <a:srcRect l="82524" t="52015" r="3819" b="21965"/>
          <a:stretch/>
        </p:blipFill>
        <p:spPr>
          <a:xfrm>
            <a:off x="5663798" y="4519011"/>
            <a:ext cx="655677" cy="651736"/>
          </a:xfrm>
          <a:prstGeom prst="rect">
            <a:avLst/>
          </a:prstGeom>
        </p:spPr>
      </p:pic>
      <p:pic>
        <p:nvPicPr>
          <p:cNvPr id="17" name="Picture Placeholder 5" descr="Logos - Participants - Google Slides">
            <a:extLst>
              <a:ext uri="{FF2B5EF4-FFF2-40B4-BE49-F238E27FC236}">
                <a16:creationId xmlns:a16="http://schemas.microsoft.com/office/drawing/2014/main" id="{B7830C2F-EDC3-4FD9-A028-8CE35421E24A}"/>
              </a:ext>
            </a:extLst>
          </p:cNvPr>
          <p:cNvPicPr>
            <a:picLocks noChangeAspect="1"/>
          </p:cNvPicPr>
          <p:nvPr/>
        </p:nvPicPr>
        <p:blipFill rotWithShape="1">
          <a:blip r:embed="rId2">
            <a:extLst>
              <a:ext uri="{28A0092B-C50C-407E-A947-70E740481C1C}">
                <a14:useLocalDpi xmlns:a14="http://schemas.microsoft.com/office/drawing/2010/main" val="0"/>
              </a:ext>
            </a:extLst>
          </a:blip>
          <a:srcRect l="40335" t="46851" r="19262" b="21965"/>
          <a:stretch/>
        </p:blipFill>
        <p:spPr>
          <a:xfrm>
            <a:off x="9053160" y="3774801"/>
            <a:ext cx="1939636" cy="781086"/>
          </a:xfrm>
          <a:prstGeom prst="rect">
            <a:avLst/>
          </a:prstGeom>
        </p:spPr>
      </p:pic>
      <p:pic>
        <p:nvPicPr>
          <p:cNvPr id="5" name="Picture 4">
            <a:extLst>
              <a:ext uri="{FF2B5EF4-FFF2-40B4-BE49-F238E27FC236}">
                <a16:creationId xmlns:a16="http://schemas.microsoft.com/office/drawing/2014/main" id="{63DE841B-2511-4A63-96C7-EBE1B019B7D9}"/>
              </a:ext>
            </a:extLst>
          </p:cNvPr>
          <p:cNvPicPr>
            <a:picLocks noChangeAspect="1"/>
          </p:cNvPicPr>
          <p:nvPr/>
        </p:nvPicPr>
        <p:blipFill>
          <a:blip r:embed="rId6"/>
          <a:stretch>
            <a:fillRect/>
          </a:stretch>
        </p:blipFill>
        <p:spPr>
          <a:xfrm>
            <a:off x="7966911" y="3956441"/>
            <a:ext cx="933450" cy="657225"/>
          </a:xfrm>
          <a:prstGeom prst="rect">
            <a:avLst/>
          </a:prstGeom>
        </p:spPr>
      </p:pic>
      <p:pic>
        <p:nvPicPr>
          <p:cNvPr id="2050" name="Picture 2" descr="Image result for moen images">
            <a:extLst>
              <a:ext uri="{FF2B5EF4-FFF2-40B4-BE49-F238E27FC236}">
                <a16:creationId xmlns:a16="http://schemas.microsoft.com/office/drawing/2014/main" id="{9366E9D9-2D62-499F-9F17-20EA15C4C1D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386" t="-143019" r="-23358" b="-132285"/>
          <a:stretch/>
        </p:blipFill>
        <p:spPr bwMode="auto">
          <a:xfrm>
            <a:off x="8013227" y="3888923"/>
            <a:ext cx="1086933" cy="6330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E5B1CC9-3563-443E-9E19-C73AF12C9AAA}"/>
              </a:ext>
            </a:extLst>
          </p:cNvPr>
          <p:cNvPicPr>
            <a:picLocks noChangeAspect="1"/>
          </p:cNvPicPr>
          <p:nvPr/>
        </p:nvPicPr>
        <p:blipFill>
          <a:blip r:embed="rId8"/>
          <a:stretch>
            <a:fillRect/>
          </a:stretch>
        </p:blipFill>
        <p:spPr>
          <a:xfrm>
            <a:off x="10068606" y="4759504"/>
            <a:ext cx="1252537" cy="170751"/>
          </a:xfrm>
          <a:prstGeom prst="rect">
            <a:avLst/>
          </a:prstGeom>
        </p:spPr>
      </p:pic>
    </p:spTree>
    <p:extLst>
      <p:ext uri="{BB962C8B-B14F-4D97-AF65-F5344CB8AC3E}">
        <p14:creationId xmlns:p14="http://schemas.microsoft.com/office/powerpoint/2010/main" val="4229512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824037" y="1751266"/>
            <a:ext cx="8542636" cy="4192299"/>
          </a:xfrm>
        </p:spPr>
        <p:txBody>
          <a:bodyPr/>
          <a:lstStyle/>
          <a:p>
            <a:pPr marL="0" indent="0">
              <a:buNone/>
            </a:pPr>
            <a:r>
              <a:rPr lang="en-US" sz="2400" b="1" dirty="0"/>
              <a:t>Vision</a:t>
            </a:r>
          </a:p>
          <a:p>
            <a:r>
              <a:rPr lang="en-US" sz="2400" dirty="0"/>
              <a:t>CABA advances the connected home and intelligent buildings sectors.</a:t>
            </a:r>
          </a:p>
          <a:p>
            <a:pPr marL="0" indent="0">
              <a:buNone/>
            </a:pPr>
            <a:r>
              <a:rPr lang="en-US" sz="2400" b="1" dirty="0"/>
              <a:t>Mission</a:t>
            </a:r>
          </a:p>
          <a:p>
            <a:r>
              <a:rPr lang="en-US" sz="2400" dirty="0"/>
              <a:t>CABA enables organizations and individuals to make informed decisions about the integration of technology, ecosystems and connected lifestyles in homes and buildings.</a:t>
            </a:r>
          </a:p>
          <a:p>
            <a:endParaRPr lang="en-US" dirty="0"/>
          </a:p>
        </p:txBody>
      </p:sp>
      <p:sp>
        <p:nvSpPr>
          <p:cNvPr id="3" name="Text Placeholder 2"/>
          <p:cNvSpPr>
            <a:spLocks noGrp="1"/>
          </p:cNvSpPr>
          <p:nvPr>
            <p:ph type="body" sz="quarter" idx="12"/>
          </p:nvPr>
        </p:nvSpPr>
        <p:spPr/>
        <p:txBody>
          <a:bodyPr>
            <a:normAutofit/>
          </a:bodyPr>
          <a:lstStyle/>
          <a:p>
            <a:pPr marL="0" indent="0">
              <a:buNone/>
            </a:pPr>
            <a:r>
              <a:rPr lang="de-DE" b="1" dirty="0"/>
              <a:t>CABA (Continential Automated Buildings Association)</a:t>
            </a:r>
            <a:endParaRPr lang="en-US" dirty="0"/>
          </a:p>
        </p:txBody>
      </p:sp>
      <p:sp>
        <p:nvSpPr>
          <p:cNvPr id="4" name="Title 3"/>
          <p:cNvSpPr>
            <a:spLocks noGrp="1"/>
          </p:cNvSpPr>
          <p:nvPr>
            <p:ph type="title"/>
          </p:nvPr>
        </p:nvSpPr>
        <p:spPr/>
        <p:txBody>
          <a:bodyPr/>
          <a:lstStyle/>
          <a:p>
            <a:r>
              <a:rPr lang="en-US" dirty="0"/>
              <a:t>CABA</a:t>
            </a:r>
            <a:br>
              <a:rPr lang="en-US" dirty="0"/>
            </a:br>
            <a:endParaRPr lang="en-US" dirty="0"/>
          </a:p>
        </p:txBody>
      </p:sp>
      <p:pic>
        <p:nvPicPr>
          <p:cNvPr id="6" name="Picture 2" descr="http://cdn6.bigcommerce.com/s-24lnxe/product_images/uploaded_images/cel-fi-connected-home-using-mobile-signal-boost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5480" y="4736130"/>
            <a:ext cx="1152128" cy="1152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i.istockimg.com/file_thumbview_approve/34525834/3/stock-photo-34525834-modern-business-office-building-isolated-on-white-backgroun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4556" y="4736126"/>
            <a:ext cx="1060415"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www.caba.org/images/CABA-IIBC-X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1345" y="5844714"/>
            <a:ext cx="2902269" cy="9029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caba.org/images/CABA-CHC-XL.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7241" y="5844711"/>
            <a:ext cx="2639788" cy="821268"/>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2">
            <a:extLst>
              <a:ext uri="{FF2B5EF4-FFF2-40B4-BE49-F238E27FC236}">
                <a16:creationId xmlns:a16="http://schemas.microsoft.com/office/drawing/2014/main" id="{30D6F04F-73A8-497E-8D8C-010C2A3BA18C}"/>
              </a:ext>
            </a:extLst>
          </p:cNvPr>
          <p:cNvSpPr txBox="1">
            <a:spLocks/>
          </p:cNvSpPr>
          <p:nvPr/>
        </p:nvSpPr>
        <p:spPr>
          <a:xfrm>
            <a:off x="833388" y="6356351"/>
            <a:ext cx="620027" cy="352458"/>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2EA444-5E48-4E00-B06F-080A44B933A0}" type="slidenum">
              <a:rPr lang="en-CA" smtClean="0"/>
              <a:pPr/>
              <a:t>3</a:t>
            </a:fld>
            <a:endParaRPr lang="en-CA" dirty="0"/>
          </a:p>
        </p:txBody>
      </p:sp>
    </p:spTree>
    <p:extLst>
      <p:ext uri="{BB962C8B-B14F-4D97-AF65-F5344CB8AC3E}">
        <p14:creationId xmlns:p14="http://schemas.microsoft.com/office/powerpoint/2010/main" val="3892753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254690A-5AEE-47FA-97C7-1C6553DB4B83}"/>
              </a:ext>
            </a:extLst>
          </p:cNvPr>
          <p:cNvSpPr>
            <a:spLocks noGrp="1"/>
          </p:cNvSpPr>
          <p:nvPr>
            <p:ph type="sldNum" sz="quarter" idx="14"/>
          </p:nvPr>
        </p:nvSpPr>
        <p:spPr/>
        <p:txBody>
          <a:bodyPr/>
          <a:lstStyle/>
          <a:p>
            <a:fld id="{4658F449-AC56-C64A-8488-86A10DE691DA}" type="slidenum">
              <a:rPr lang="en-US" smtClean="0"/>
              <a:pPr/>
              <a:t>30</a:t>
            </a:fld>
            <a:endParaRPr lang="en-US"/>
          </a:p>
        </p:txBody>
      </p:sp>
      <p:sp>
        <p:nvSpPr>
          <p:cNvPr id="6" name="Title 1">
            <a:extLst>
              <a:ext uri="{FF2B5EF4-FFF2-40B4-BE49-F238E27FC236}">
                <a16:creationId xmlns:a16="http://schemas.microsoft.com/office/drawing/2014/main" id="{D5421EB4-2FF2-4CC1-8E79-D427C17C837E}"/>
              </a:ext>
            </a:extLst>
          </p:cNvPr>
          <p:cNvSpPr>
            <a:spLocks noGrp="1"/>
          </p:cNvSpPr>
          <p:nvPr>
            <p:ph type="title"/>
          </p:nvPr>
        </p:nvSpPr>
        <p:spPr>
          <a:xfrm>
            <a:off x="1810543" y="240178"/>
            <a:ext cx="6873240" cy="447675"/>
          </a:xfrm>
        </p:spPr>
        <p:txBody>
          <a:bodyPr/>
          <a:lstStyle/>
          <a:p>
            <a:pPr algn="ctr"/>
            <a:r>
              <a:rPr lang="en-CA" b="1" dirty="0"/>
              <a:t>Thank You, Questions and Contact Info</a:t>
            </a:r>
          </a:p>
        </p:txBody>
      </p:sp>
      <p:sp>
        <p:nvSpPr>
          <p:cNvPr id="7" name="Text Placeholder 2">
            <a:extLst>
              <a:ext uri="{FF2B5EF4-FFF2-40B4-BE49-F238E27FC236}">
                <a16:creationId xmlns:a16="http://schemas.microsoft.com/office/drawing/2014/main" id="{A864864A-5737-4BDC-9DB8-C9830EE14666}"/>
              </a:ext>
            </a:extLst>
          </p:cNvPr>
          <p:cNvSpPr>
            <a:spLocks noGrp="1"/>
          </p:cNvSpPr>
          <p:nvPr>
            <p:ph type="body" sz="quarter" idx="12"/>
          </p:nvPr>
        </p:nvSpPr>
        <p:spPr>
          <a:xfrm>
            <a:off x="422032" y="1202503"/>
            <a:ext cx="5776546" cy="4871126"/>
          </a:xfrm>
        </p:spPr>
        <p:txBody>
          <a:bodyPr>
            <a:normAutofit fontScale="92500"/>
          </a:bodyPr>
          <a:lstStyle/>
          <a:p>
            <a:pPr marL="0" indent="0" algn="ctr">
              <a:buNone/>
            </a:pPr>
            <a:r>
              <a:rPr lang="en-CA" sz="2400" b="1" dirty="0"/>
              <a:t>Continental Automated Buildings Association</a:t>
            </a:r>
          </a:p>
          <a:p>
            <a:pPr marL="0" indent="0" algn="ctr">
              <a:buNone/>
            </a:pPr>
            <a:r>
              <a:rPr lang="en-CA" sz="2400" b="1" dirty="0"/>
              <a:t>(CABA)</a:t>
            </a:r>
          </a:p>
          <a:p>
            <a:pPr marL="0" indent="0" algn="ctr">
              <a:buNone/>
            </a:pPr>
            <a:r>
              <a:rPr lang="en-CA" sz="2400" b="1" dirty="0"/>
              <a:t>613.686.1814</a:t>
            </a:r>
          </a:p>
          <a:p>
            <a:pPr marL="0" indent="0" algn="ctr">
              <a:buNone/>
            </a:pPr>
            <a:r>
              <a:rPr lang="en-CA" sz="2400" b="1" dirty="0"/>
              <a:t>Toll free: 888.798.CABA (2222)</a:t>
            </a:r>
          </a:p>
          <a:p>
            <a:pPr marL="0" indent="0" algn="ctr">
              <a:buNone/>
            </a:pPr>
            <a:endParaRPr lang="en-CA" sz="2400" b="1" dirty="0"/>
          </a:p>
          <a:p>
            <a:pPr marL="0" indent="0" algn="ctr">
              <a:buNone/>
            </a:pPr>
            <a:r>
              <a:rPr lang="en-CA" sz="2400" dirty="0">
                <a:hlinkClick r:id="rId2"/>
              </a:rPr>
              <a:t>caba@caba.org</a:t>
            </a:r>
            <a:endParaRPr lang="en-CA" sz="2400" dirty="0"/>
          </a:p>
          <a:p>
            <a:pPr marL="0" indent="0" algn="ctr">
              <a:buNone/>
            </a:pPr>
            <a:r>
              <a:rPr lang="en-CA" sz="2400" dirty="0">
                <a:hlinkClick r:id="rId3"/>
              </a:rPr>
              <a:t>www.CABA.org</a:t>
            </a:r>
            <a:endParaRPr lang="en-CA" sz="2400" dirty="0"/>
          </a:p>
          <a:p>
            <a:pPr marL="0" indent="0" algn="ctr">
              <a:buNone/>
            </a:pPr>
            <a:r>
              <a:rPr lang="en-CA" sz="2400" dirty="0">
                <a:hlinkClick r:id="rId4"/>
              </a:rPr>
              <a:t>www.twitter.com/caba_news</a:t>
            </a:r>
            <a:endParaRPr lang="en-CA" sz="2400" dirty="0"/>
          </a:p>
          <a:p>
            <a:pPr marL="0" indent="0" algn="ctr">
              <a:buNone/>
            </a:pPr>
            <a:r>
              <a:rPr lang="en-CA" sz="2400" dirty="0">
                <a:hlinkClick r:id="rId5"/>
              </a:rPr>
              <a:t>www.linkedin/groups/gid=2121884</a:t>
            </a:r>
            <a:endParaRPr lang="en-CA" sz="2400" dirty="0"/>
          </a:p>
          <a:p>
            <a:pPr marL="0" indent="0" algn="ctr">
              <a:buNone/>
            </a:pPr>
            <a:endParaRPr lang="en-CA" sz="2400" dirty="0"/>
          </a:p>
          <a:p>
            <a:pPr marL="0" indent="0" algn="ctr">
              <a:buNone/>
            </a:pPr>
            <a:r>
              <a:rPr lang="en-CA" sz="2400" b="1" dirty="0"/>
              <a:t>Connect to what’s </a:t>
            </a:r>
            <a:r>
              <a:rPr lang="en-CA" sz="2400" b="1" dirty="0" err="1"/>
              <a:t>next</a:t>
            </a:r>
            <a:r>
              <a:rPr lang="en-CA" sz="2400" b="1" baseline="30000" dirty="0" err="1"/>
              <a:t>TM</a:t>
            </a:r>
            <a:endParaRPr lang="en-CA" sz="2400" b="1" dirty="0"/>
          </a:p>
          <a:p>
            <a:pPr marL="0" indent="0" algn="ctr">
              <a:buNone/>
            </a:pPr>
            <a:endParaRPr lang="en-CA" b="1" dirty="0"/>
          </a:p>
        </p:txBody>
      </p:sp>
      <p:pic>
        <p:nvPicPr>
          <p:cNvPr id="8" name="Picture 7">
            <a:extLst>
              <a:ext uri="{FF2B5EF4-FFF2-40B4-BE49-F238E27FC236}">
                <a16:creationId xmlns:a16="http://schemas.microsoft.com/office/drawing/2014/main" id="{E6464C4F-50A1-4F27-8E43-15A326590291}"/>
              </a:ext>
            </a:extLst>
          </p:cNvPr>
          <p:cNvPicPr>
            <a:picLocks noChangeAspect="1"/>
          </p:cNvPicPr>
          <p:nvPr/>
        </p:nvPicPr>
        <p:blipFill>
          <a:blip r:embed="rId6"/>
          <a:stretch>
            <a:fillRect/>
          </a:stretch>
        </p:blipFill>
        <p:spPr>
          <a:xfrm>
            <a:off x="7013332" y="1202503"/>
            <a:ext cx="3822523" cy="4871126"/>
          </a:xfrm>
          <a:prstGeom prst="rect">
            <a:avLst/>
          </a:prstGeom>
        </p:spPr>
      </p:pic>
    </p:spTree>
    <p:extLst>
      <p:ext uri="{BB962C8B-B14F-4D97-AF65-F5344CB8AC3E}">
        <p14:creationId xmlns:p14="http://schemas.microsoft.com/office/powerpoint/2010/main" val="3896540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36145-29A8-494D-B8E8-65A084968396}"/>
              </a:ext>
            </a:extLst>
          </p:cNvPr>
          <p:cNvSpPr>
            <a:spLocks noGrp="1"/>
          </p:cNvSpPr>
          <p:nvPr>
            <p:ph type="title"/>
          </p:nvPr>
        </p:nvSpPr>
        <p:spPr/>
        <p:txBody>
          <a:bodyPr/>
          <a:lstStyle/>
          <a:p>
            <a:r>
              <a:rPr lang="en-US" dirty="0"/>
              <a:t>CABA Board of Directors</a:t>
            </a:r>
          </a:p>
        </p:txBody>
      </p:sp>
      <p:sp>
        <p:nvSpPr>
          <p:cNvPr id="32" name="Slide Number Placeholder 3">
            <a:extLst>
              <a:ext uri="{FF2B5EF4-FFF2-40B4-BE49-F238E27FC236}">
                <a16:creationId xmlns:a16="http://schemas.microsoft.com/office/drawing/2014/main" id="{3408E702-027C-4411-B81B-4B42BC45149A}"/>
              </a:ext>
            </a:extLst>
          </p:cNvPr>
          <p:cNvSpPr>
            <a:spLocks noGrp="1"/>
          </p:cNvSpPr>
          <p:nvPr>
            <p:ph type="sldNum" sz="quarter" idx="11"/>
          </p:nvPr>
        </p:nvSpPr>
        <p:spPr>
          <a:xfrm>
            <a:off x="833388" y="6356351"/>
            <a:ext cx="620027" cy="352458"/>
          </a:xfrm>
        </p:spPr>
        <p:txBody>
          <a:bodyPr/>
          <a:lstStyle/>
          <a:p>
            <a:fld id="{4658F449-AC56-C64A-8488-86A10DE691DA}" type="slidenum">
              <a:rPr lang="en-US" smtClean="0"/>
              <a:pPr/>
              <a:t>4</a:t>
            </a:fld>
            <a:endParaRPr lang="en-US" dirty="0"/>
          </a:p>
        </p:txBody>
      </p:sp>
      <p:pic>
        <p:nvPicPr>
          <p:cNvPr id="33" name="Picture 32">
            <a:extLst>
              <a:ext uri="{FF2B5EF4-FFF2-40B4-BE49-F238E27FC236}">
                <a16:creationId xmlns:a16="http://schemas.microsoft.com/office/drawing/2014/main" id="{5345A748-044E-45FC-A845-02D80B110A85}"/>
              </a:ext>
            </a:extLst>
          </p:cNvPr>
          <p:cNvPicPr>
            <a:picLocks noChangeAspect="1"/>
          </p:cNvPicPr>
          <p:nvPr/>
        </p:nvPicPr>
        <p:blipFill>
          <a:blip r:embed="rId3"/>
          <a:stretch>
            <a:fillRect/>
          </a:stretch>
        </p:blipFill>
        <p:spPr>
          <a:xfrm>
            <a:off x="358603" y="1317642"/>
            <a:ext cx="11175648" cy="4731466"/>
          </a:xfrm>
          <a:prstGeom prst="rect">
            <a:avLst/>
          </a:prstGeom>
        </p:spPr>
      </p:pic>
    </p:spTree>
    <p:extLst>
      <p:ext uri="{BB962C8B-B14F-4D97-AF65-F5344CB8AC3E}">
        <p14:creationId xmlns:p14="http://schemas.microsoft.com/office/powerpoint/2010/main" val="383815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18498-D9E0-F04A-B07A-5975F8366429}"/>
              </a:ext>
            </a:extLst>
          </p:cNvPr>
          <p:cNvSpPr>
            <a:spLocks noGrp="1"/>
          </p:cNvSpPr>
          <p:nvPr>
            <p:ph type="title"/>
          </p:nvPr>
        </p:nvSpPr>
        <p:spPr/>
        <p:txBody>
          <a:bodyPr/>
          <a:lstStyle/>
          <a:p>
            <a:r>
              <a:rPr lang="en-US" dirty="0"/>
              <a:t>CABA Connected Home Roadmap</a:t>
            </a:r>
          </a:p>
        </p:txBody>
      </p:sp>
      <p:sp>
        <p:nvSpPr>
          <p:cNvPr id="4" name="Slide Number Placeholder 3">
            <a:extLst>
              <a:ext uri="{FF2B5EF4-FFF2-40B4-BE49-F238E27FC236}">
                <a16:creationId xmlns:a16="http://schemas.microsoft.com/office/drawing/2014/main" id="{D9FA6140-C107-904F-AF77-95B3919F86D3}"/>
              </a:ext>
            </a:extLst>
          </p:cNvPr>
          <p:cNvSpPr>
            <a:spLocks noGrp="1"/>
          </p:cNvSpPr>
          <p:nvPr>
            <p:ph type="sldNum" sz="quarter" idx="11"/>
          </p:nvPr>
        </p:nvSpPr>
        <p:spPr/>
        <p:txBody>
          <a:bodyPr/>
          <a:lstStyle/>
          <a:p>
            <a:fld id="{4658F449-AC56-C64A-8488-86A10DE691DA}" type="slidenum">
              <a:rPr lang="en-US" smtClean="0"/>
              <a:pPr/>
              <a:t>5</a:t>
            </a:fld>
            <a:endParaRPr lang="en-US"/>
          </a:p>
        </p:txBody>
      </p:sp>
      <p:pic>
        <p:nvPicPr>
          <p:cNvPr id="21" name="Picture Placeholder 5" descr="CABA CHR report 2019 FINAL DRAFT.pdf - Adobe Acrobat Reader DC">
            <a:extLst>
              <a:ext uri="{FF2B5EF4-FFF2-40B4-BE49-F238E27FC236}">
                <a16:creationId xmlns:a16="http://schemas.microsoft.com/office/drawing/2014/main" id="{2552E358-0D62-42FD-B629-173F388E9F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758461" y="1886611"/>
            <a:ext cx="8214471" cy="3249834"/>
          </a:xfrm>
          <a:prstGeom prst="rect">
            <a:avLst/>
          </a:prstGeom>
        </p:spPr>
      </p:pic>
      <p:sp>
        <p:nvSpPr>
          <p:cNvPr id="6" name="TextBox 5">
            <a:extLst>
              <a:ext uri="{FF2B5EF4-FFF2-40B4-BE49-F238E27FC236}">
                <a16:creationId xmlns:a16="http://schemas.microsoft.com/office/drawing/2014/main" id="{291354E0-DAFF-4299-B4F7-A8F58C67FA00}"/>
              </a:ext>
            </a:extLst>
          </p:cNvPr>
          <p:cNvSpPr txBox="1"/>
          <p:nvPr/>
        </p:nvSpPr>
        <p:spPr>
          <a:xfrm>
            <a:off x="1181574" y="1116623"/>
            <a:ext cx="6963507" cy="553998"/>
          </a:xfrm>
          <a:prstGeom prst="rect">
            <a:avLst/>
          </a:prstGeom>
          <a:noFill/>
        </p:spPr>
        <p:txBody>
          <a:bodyPr wrap="square" rtlCol="0">
            <a:spAutoFit/>
          </a:bodyPr>
          <a:lstStyle/>
          <a:p>
            <a:r>
              <a:rPr lang="en-US" sz="3000" dirty="0">
                <a:solidFill>
                  <a:schemeClr val="tx2"/>
                </a:solidFill>
              </a:rPr>
              <a:t>CABA MEMBER FUNDERS:</a:t>
            </a:r>
          </a:p>
        </p:txBody>
      </p:sp>
    </p:spTree>
    <p:extLst>
      <p:ext uri="{BB962C8B-B14F-4D97-AF65-F5344CB8AC3E}">
        <p14:creationId xmlns:p14="http://schemas.microsoft.com/office/powerpoint/2010/main" val="3802884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B80EC-B707-EC48-A384-36BDBA8C4AC4}"/>
              </a:ext>
            </a:extLst>
          </p:cNvPr>
          <p:cNvSpPr>
            <a:spLocks noGrp="1"/>
          </p:cNvSpPr>
          <p:nvPr>
            <p:ph type="title"/>
          </p:nvPr>
        </p:nvSpPr>
        <p:spPr/>
        <p:txBody>
          <a:bodyPr/>
          <a:lstStyle/>
          <a:p>
            <a:r>
              <a:rPr lang="en-US"/>
              <a:t>About Harbor Research</a:t>
            </a:r>
          </a:p>
        </p:txBody>
      </p:sp>
      <p:sp>
        <p:nvSpPr>
          <p:cNvPr id="4" name="Slide Number Placeholder 3">
            <a:extLst>
              <a:ext uri="{FF2B5EF4-FFF2-40B4-BE49-F238E27FC236}">
                <a16:creationId xmlns:a16="http://schemas.microsoft.com/office/drawing/2014/main" id="{3D03CBF6-69A7-1841-A867-E4CF9A3B22E9}"/>
              </a:ext>
            </a:extLst>
          </p:cNvPr>
          <p:cNvSpPr>
            <a:spLocks noGrp="1"/>
          </p:cNvSpPr>
          <p:nvPr>
            <p:ph type="sldNum" sz="quarter" idx="11"/>
          </p:nvPr>
        </p:nvSpPr>
        <p:spPr/>
        <p:txBody>
          <a:bodyPr/>
          <a:lstStyle/>
          <a:p>
            <a:fld id="{4658F449-AC56-C64A-8488-86A10DE691DA}" type="slidenum">
              <a:rPr lang="en-US" smtClean="0"/>
              <a:pPr/>
              <a:t>6</a:t>
            </a:fld>
            <a:endParaRPr lang="en-US"/>
          </a:p>
        </p:txBody>
      </p:sp>
      <p:grpSp>
        <p:nvGrpSpPr>
          <p:cNvPr id="10" name="Group 9">
            <a:extLst>
              <a:ext uri="{FF2B5EF4-FFF2-40B4-BE49-F238E27FC236}">
                <a16:creationId xmlns:a16="http://schemas.microsoft.com/office/drawing/2014/main" id="{7621581A-D61C-BB4F-80FD-228C71CC4A22}"/>
              </a:ext>
            </a:extLst>
          </p:cNvPr>
          <p:cNvGrpSpPr/>
          <p:nvPr/>
        </p:nvGrpSpPr>
        <p:grpSpPr>
          <a:xfrm>
            <a:off x="499696" y="1169378"/>
            <a:ext cx="11192608" cy="5103690"/>
            <a:chOff x="46836" y="2331935"/>
            <a:chExt cx="9560743" cy="3686019"/>
          </a:xfrm>
        </p:grpSpPr>
        <p:pic>
          <p:nvPicPr>
            <p:cNvPr id="5" name="Picture 4">
              <a:extLst>
                <a:ext uri="{FF2B5EF4-FFF2-40B4-BE49-F238E27FC236}">
                  <a16:creationId xmlns:a16="http://schemas.microsoft.com/office/drawing/2014/main" id="{78838ED2-CE74-1E45-BA00-57717C667AC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83998" y="3287310"/>
              <a:ext cx="6286419" cy="2730644"/>
            </a:xfrm>
            <a:prstGeom prst="rect">
              <a:avLst/>
            </a:prstGeom>
          </p:spPr>
        </p:pic>
        <p:sp>
          <p:nvSpPr>
            <p:cNvPr id="6" name="Rectangle 5">
              <a:extLst>
                <a:ext uri="{FF2B5EF4-FFF2-40B4-BE49-F238E27FC236}">
                  <a16:creationId xmlns:a16="http://schemas.microsoft.com/office/drawing/2014/main" id="{4744F78A-065E-E645-9A82-4DEBC40A8577}"/>
                </a:ext>
              </a:extLst>
            </p:cNvPr>
            <p:cNvSpPr/>
            <p:nvPr/>
          </p:nvSpPr>
          <p:spPr>
            <a:xfrm>
              <a:off x="46836" y="3429000"/>
              <a:ext cx="2307750" cy="953659"/>
            </a:xfrm>
            <a:prstGeom prst="rect">
              <a:avLst/>
            </a:prstGeom>
          </p:spPr>
          <p:txBody>
            <a:bodyPr wrap="square">
              <a:spAutoFit/>
            </a:bodyPr>
            <a:lstStyle/>
            <a:p>
              <a:r>
                <a:rPr lang="en-US" sz="1097">
                  <a:solidFill>
                    <a:srgbClr val="1B4685"/>
                  </a:solidFill>
                  <a:latin typeface="Myriad Pro" charset="0"/>
                  <a:ea typeface="Myriad Pro" charset="0"/>
                  <a:cs typeface="Myriad Pro" charset="0"/>
                </a:rPr>
                <a:t>Research and Content</a:t>
              </a:r>
            </a:p>
            <a:p>
              <a:r>
                <a:rPr lang="en-US" sz="900">
                  <a:solidFill>
                    <a:srgbClr val="616365"/>
                  </a:solidFill>
                  <a:latin typeface="Myriad Pro" charset="0"/>
                  <a:ea typeface="Myriad Pro" charset="0"/>
                  <a:cs typeface="Myriad Pro" charset="0"/>
                </a:rPr>
                <a:t>Our research, tracking, and market intelligence services provide an accessible learning environment for those who are trying to wrap their arms and minds around emerging disruptive opportunities.</a:t>
              </a:r>
              <a:endParaRPr lang="en-US" sz="900">
                <a:latin typeface="Myriad Pro" charset="0"/>
                <a:ea typeface="Myriad Pro" charset="0"/>
                <a:cs typeface="Myriad Pro" charset="0"/>
              </a:endParaRPr>
            </a:p>
          </p:txBody>
        </p:sp>
        <p:sp>
          <p:nvSpPr>
            <p:cNvPr id="7" name="Rectangle 6">
              <a:extLst>
                <a:ext uri="{FF2B5EF4-FFF2-40B4-BE49-F238E27FC236}">
                  <a16:creationId xmlns:a16="http://schemas.microsoft.com/office/drawing/2014/main" id="{5B75652F-7847-6649-BE1C-769E2832D729}"/>
                </a:ext>
              </a:extLst>
            </p:cNvPr>
            <p:cNvSpPr/>
            <p:nvPr/>
          </p:nvSpPr>
          <p:spPr>
            <a:xfrm>
              <a:off x="3619862" y="2331935"/>
              <a:ext cx="2414690" cy="815160"/>
            </a:xfrm>
            <a:prstGeom prst="rect">
              <a:avLst/>
            </a:prstGeom>
          </p:spPr>
          <p:txBody>
            <a:bodyPr wrap="square">
              <a:spAutoFit/>
            </a:bodyPr>
            <a:lstStyle/>
            <a:p>
              <a:r>
                <a:rPr lang="en-US" sz="1097" dirty="0">
                  <a:solidFill>
                    <a:srgbClr val="1B4685"/>
                  </a:solidFill>
                  <a:latin typeface="Myriad Pro" charset="0"/>
                  <a:ea typeface="Myriad Pro" charset="0"/>
                  <a:cs typeface="Myriad Pro" charset="0"/>
                </a:rPr>
                <a:t>Strategy Consulting</a:t>
              </a:r>
            </a:p>
            <a:p>
              <a:r>
                <a:rPr lang="en-US" sz="900" dirty="0">
                  <a:solidFill>
                    <a:srgbClr val="616365"/>
                  </a:solidFill>
                  <a:latin typeface="Myriad Pro" charset="0"/>
                  <a:ea typeface="Myriad Pro" charset="0"/>
                  <a:cs typeface="Myriad Pro" charset="0"/>
                </a:rPr>
                <a:t>Our strategy and business development consulting services deliver creative innovation tools, practical methods and applied problem solving.</a:t>
              </a:r>
              <a:endParaRPr lang="en-US" sz="900" dirty="0">
                <a:latin typeface="Myriad Pro" charset="0"/>
                <a:ea typeface="Myriad Pro" charset="0"/>
                <a:cs typeface="Myriad Pro" charset="0"/>
              </a:endParaRPr>
            </a:p>
          </p:txBody>
        </p:sp>
        <p:sp>
          <p:nvSpPr>
            <p:cNvPr id="8" name="Rectangle 7">
              <a:extLst>
                <a:ext uri="{FF2B5EF4-FFF2-40B4-BE49-F238E27FC236}">
                  <a16:creationId xmlns:a16="http://schemas.microsoft.com/office/drawing/2014/main" id="{D46D7011-4409-1E43-BA7F-F3DC84A0B9D7}"/>
                </a:ext>
              </a:extLst>
            </p:cNvPr>
            <p:cNvSpPr/>
            <p:nvPr/>
          </p:nvSpPr>
          <p:spPr>
            <a:xfrm>
              <a:off x="7169997" y="3379333"/>
              <a:ext cx="2437582" cy="1092158"/>
            </a:xfrm>
            <a:prstGeom prst="rect">
              <a:avLst/>
            </a:prstGeom>
          </p:spPr>
          <p:txBody>
            <a:bodyPr wrap="square">
              <a:spAutoFit/>
            </a:bodyPr>
            <a:lstStyle/>
            <a:p>
              <a:r>
                <a:rPr lang="en-US" sz="1097">
                  <a:solidFill>
                    <a:srgbClr val="1B4685"/>
                  </a:solidFill>
                  <a:latin typeface="Myriad Pro" charset="0"/>
                  <a:ea typeface="Myriad Pro" charset="0"/>
                  <a:cs typeface="Myriad Pro" charset="0"/>
                </a:rPr>
                <a:t>Smart Systems Lab</a:t>
              </a:r>
            </a:p>
            <a:p>
              <a:r>
                <a:rPr lang="en-US" sz="900">
                  <a:solidFill>
                    <a:srgbClr val="616365"/>
                  </a:solidFill>
                  <a:latin typeface="Myriad Pro" charset="0"/>
                  <a:ea typeface="Myriad Pro" charset="0"/>
                  <a:cs typeface="Myriad Pro" charset="0"/>
                </a:rPr>
                <a:t>We are creating a real-world laboratory where organizations design, prototype, and test new models for delivering value and differentiation. The Lab’s mission is to enable business model, technology, and system-level innovation enabled by the Internet of Things.</a:t>
              </a:r>
              <a:endParaRPr lang="en-US" sz="900">
                <a:latin typeface="Myriad Pro" charset="0"/>
                <a:ea typeface="Myriad Pro" charset="0"/>
                <a:cs typeface="Myriad Pro" charset="0"/>
              </a:endParaRPr>
            </a:p>
          </p:txBody>
        </p:sp>
      </p:grpSp>
    </p:spTree>
    <p:extLst>
      <p:ext uri="{BB962C8B-B14F-4D97-AF65-F5344CB8AC3E}">
        <p14:creationId xmlns:p14="http://schemas.microsoft.com/office/powerpoint/2010/main" val="1160314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B4B56-5558-604D-BA2B-DAB1976E8B75}"/>
              </a:ext>
            </a:extLst>
          </p:cNvPr>
          <p:cNvSpPr>
            <a:spLocks noGrp="1"/>
          </p:cNvSpPr>
          <p:nvPr>
            <p:ph type="title"/>
          </p:nvPr>
        </p:nvSpPr>
        <p:spPr>
          <a:xfrm>
            <a:off x="838200" y="365125"/>
            <a:ext cx="9338534" cy="447675"/>
          </a:xfrm>
        </p:spPr>
        <p:txBody>
          <a:bodyPr/>
          <a:lstStyle/>
          <a:p>
            <a:r>
              <a:rPr lang="en-US" sz="3200"/>
              <a:t>Research Goals</a:t>
            </a:r>
            <a:endParaRPr lang="en-US"/>
          </a:p>
        </p:txBody>
      </p:sp>
      <p:sp>
        <p:nvSpPr>
          <p:cNvPr id="4" name="Slide Number Placeholder 3">
            <a:extLst>
              <a:ext uri="{FF2B5EF4-FFF2-40B4-BE49-F238E27FC236}">
                <a16:creationId xmlns:a16="http://schemas.microsoft.com/office/drawing/2014/main" id="{22BC5DED-49DB-194C-8FB7-0FC85C3A6CA0}"/>
              </a:ext>
            </a:extLst>
          </p:cNvPr>
          <p:cNvSpPr>
            <a:spLocks noGrp="1"/>
          </p:cNvSpPr>
          <p:nvPr>
            <p:ph type="sldNum" sz="quarter" idx="11"/>
          </p:nvPr>
        </p:nvSpPr>
        <p:spPr/>
        <p:txBody>
          <a:bodyPr/>
          <a:lstStyle/>
          <a:p>
            <a:fld id="{4658F449-AC56-C64A-8488-86A10DE691DA}" type="slidenum">
              <a:rPr lang="en-US" smtClean="0"/>
              <a:pPr/>
              <a:t>7</a:t>
            </a:fld>
            <a:endParaRPr lang="en-US"/>
          </a:p>
        </p:txBody>
      </p:sp>
      <p:sp>
        <p:nvSpPr>
          <p:cNvPr id="5" name="Text Placeholder 2">
            <a:extLst>
              <a:ext uri="{FF2B5EF4-FFF2-40B4-BE49-F238E27FC236}">
                <a16:creationId xmlns:a16="http://schemas.microsoft.com/office/drawing/2014/main" id="{863DD9EC-A1D0-A54D-B67C-990599D29DC7}"/>
              </a:ext>
            </a:extLst>
          </p:cNvPr>
          <p:cNvSpPr txBox="1">
            <a:spLocks/>
          </p:cNvSpPr>
          <p:nvPr/>
        </p:nvSpPr>
        <p:spPr>
          <a:xfrm>
            <a:off x="1311528" y="1595599"/>
            <a:ext cx="9338529" cy="3977952"/>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Aft>
                <a:spcPts val="600"/>
              </a:spcAft>
              <a:buNone/>
            </a:pPr>
            <a:r>
              <a:rPr lang="en-US" sz="1800" dirty="0">
                <a:latin typeface="Montserrat" pitchFamily="2" charset="77"/>
              </a:rPr>
              <a:t>Examine in depth the </a:t>
            </a:r>
            <a:r>
              <a:rPr lang="en-US" sz="1800" b="1" dirty="0">
                <a:solidFill>
                  <a:srgbClr val="0067B3"/>
                </a:solidFill>
                <a:latin typeface="Montserrat" pitchFamily="2" charset="77"/>
              </a:rPr>
              <a:t>current and future development considerations that the “Internet of Things” (IoT)</a:t>
            </a:r>
            <a:r>
              <a:rPr lang="en-US" sz="1800" dirty="0">
                <a:latin typeface="Montserrat" pitchFamily="2" charset="77"/>
              </a:rPr>
              <a:t> technologies and the services that these technologies enable will have in the connected home market. </a:t>
            </a:r>
          </a:p>
          <a:p>
            <a:pPr lvl="1">
              <a:spcAft>
                <a:spcPts val="600"/>
              </a:spcAft>
            </a:pPr>
            <a:r>
              <a:rPr lang="en-CA" sz="1800" dirty="0">
                <a:latin typeface="Montserrat" pitchFamily="2" charset="77"/>
              </a:rPr>
              <a:t>Conduct a detailed analysis about the </a:t>
            </a:r>
            <a:r>
              <a:rPr lang="en-CA" sz="1800" b="1" dirty="0">
                <a:solidFill>
                  <a:srgbClr val="0067B3"/>
                </a:solidFill>
                <a:latin typeface="Montserrat" pitchFamily="2" charset="77"/>
              </a:rPr>
              <a:t>current and </a:t>
            </a:r>
            <a:r>
              <a:rPr lang="en-CA" sz="1800" b="1" dirty="0">
                <a:solidFill>
                  <a:srgbClr val="0067B2"/>
                </a:solidFill>
                <a:latin typeface="Montserrat" pitchFamily="2" charset="77"/>
              </a:rPr>
              <a:t>future state of the connected home marketplace</a:t>
            </a:r>
            <a:r>
              <a:rPr lang="en-CA" sz="1800" dirty="0">
                <a:latin typeface="Montserrat" pitchFamily="2" charset="77"/>
              </a:rPr>
              <a:t>, including key trends, buying behaviors, technology challenges and opportunities. </a:t>
            </a:r>
          </a:p>
          <a:p>
            <a:pPr lvl="1"/>
            <a:r>
              <a:rPr lang="en-CA" sz="1800" dirty="0">
                <a:latin typeface="Montserrat" pitchFamily="2" charset="77"/>
              </a:rPr>
              <a:t>Identify and expand on the </a:t>
            </a:r>
            <a:r>
              <a:rPr lang="en-CA" sz="1800" b="1" dirty="0">
                <a:solidFill>
                  <a:srgbClr val="0067B2"/>
                </a:solidFill>
                <a:latin typeface="Montserrat" pitchFamily="2" charset="77"/>
              </a:rPr>
              <a:t>top current and future applications </a:t>
            </a:r>
            <a:r>
              <a:rPr lang="en-CA" sz="1800" dirty="0">
                <a:latin typeface="Montserrat" pitchFamily="2" charset="77"/>
              </a:rPr>
              <a:t>of IoT technologies in the context of plausible future connected home outcomes, outlining </a:t>
            </a:r>
            <a:r>
              <a:rPr lang="en-US" sz="1800" dirty="0">
                <a:latin typeface="Montserrat" pitchFamily="2" charset="77"/>
              </a:rPr>
              <a:t>the </a:t>
            </a:r>
            <a:r>
              <a:rPr lang="en-US" sz="1800" b="1" dirty="0">
                <a:solidFill>
                  <a:srgbClr val="0067B3"/>
                </a:solidFill>
                <a:latin typeface="Montserrat" pitchFamily="2" charset="77"/>
              </a:rPr>
              <a:t>technical makeup of solutions and value propositions</a:t>
            </a:r>
            <a:r>
              <a:rPr lang="en-US" sz="1800" dirty="0">
                <a:latin typeface="Montserrat" pitchFamily="2" charset="77"/>
              </a:rPr>
              <a:t> for various market participants. </a:t>
            </a:r>
            <a:endParaRPr lang="en-CA" sz="1800" dirty="0">
              <a:latin typeface="Montserrat" pitchFamily="2" charset="77"/>
            </a:endParaRPr>
          </a:p>
          <a:p>
            <a:endParaRPr lang="en-CA" sz="1600" dirty="0">
              <a:latin typeface="Montserrat" pitchFamily="2" charset="77"/>
            </a:endParaRPr>
          </a:p>
          <a:p>
            <a:pPr marL="0" indent="0">
              <a:spcAft>
                <a:spcPts val="600"/>
              </a:spcAft>
              <a:buNone/>
            </a:pPr>
            <a:r>
              <a:rPr lang="en-CA" sz="1800" dirty="0">
                <a:latin typeface="Montserrat" pitchFamily="2" charset="77"/>
              </a:rPr>
              <a:t>Provide </a:t>
            </a:r>
            <a:r>
              <a:rPr lang="en-CA" sz="1800" b="1" dirty="0">
                <a:solidFill>
                  <a:srgbClr val="0067B2"/>
                </a:solidFill>
                <a:latin typeface="Montserrat" pitchFamily="2" charset="77"/>
              </a:rPr>
              <a:t>actionable insights </a:t>
            </a:r>
            <a:r>
              <a:rPr lang="en-CA" sz="1800" dirty="0">
                <a:latin typeface="Montserrat" pitchFamily="2" charset="77"/>
              </a:rPr>
              <a:t>as it relates to </a:t>
            </a:r>
            <a:r>
              <a:rPr lang="en-US" sz="1800" dirty="0">
                <a:latin typeface="Montserrat" pitchFamily="2" charset="77"/>
              </a:rPr>
              <a:t>he current and future market opportunities and development considerations that influence the trajectory of the connected home</a:t>
            </a:r>
            <a:r>
              <a:rPr lang="en-CA" sz="1800" dirty="0">
                <a:latin typeface="Montserrat" pitchFamily="2" charset="77"/>
              </a:rPr>
              <a:t>. </a:t>
            </a:r>
          </a:p>
          <a:p>
            <a:pPr lvl="1">
              <a:spcAft>
                <a:spcPts val="600"/>
              </a:spcAft>
            </a:pPr>
            <a:r>
              <a:rPr lang="en-CA" sz="1800" b="1" dirty="0">
                <a:solidFill>
                  <a:srgbClr val="0067B2"/>
                </a:solidFill>
                <a:latin typeface="Montserrat" pitchFamily="2" charset="77"/>
              </a:rPr>
              <a:t>Develop product / technology, ecosystem, customer and application roadmaps </a:t>
            </a:r>
            <a:r>
              <a:rPr lang="en-CA" sz="1800" dirty="0">
                <a:latin typeface="Montserrat" pitchFamily="2" charset="77"/>
              </a:rPr>
              <a:t>context of each stakeholder to outline strategic priorities.</a:t>
            </a:r>
          </a:p>
          <a:p>
            <a:pPr lvl="1"/>
            <a:r>
              <a:rPr lang="en-CA" sz="1800" b="1" dirty="0">
                <a:solidFill>
                  <a:srgbClr val="0067B2"/>
                </a:solidFill>
                <a:latin typeface="Montserrat" pitchFamily="2" charset="77"/>
              </a:rPr>
              <a:t>Make recommendations for how firms should structure their organization and offerings</a:t>
            </a:r>
            <a:r>
              <a:rPr lang="en-CA" sz="1800" dirty="0">
                <a:solidFill>
                  <a:srgbClr val="0067B2"/>
                </a:solidFill>
                <a:latin typeface="Montserrat" pitchFamily="2" charset="77"/>
              </a:rPr>
              <a:t> </a:t>
            </a:r>
            <a:r>
              <a:rPr lang="en-CA" sz="1800" dirty="0">
                <a:latin typeface="Montserrat" pitchFamily="2" charset="77"/>
              </a:rPr>
              <a:t>to capture new value from smart, connected offerings.  </a:t>
            </a:r>
            <a:endParaRPr lang="en-US" sz="1800" dirty="0">
              <a:latin typeface="Montserrat" pitchFamily="2" charset="77"/>
            </a:endParaRPr>
          </a:p>
        </p:txBody>
      </p:sp>
      <p:cxnSp>
        <p:nvCxnSpPr>
          <p:cNvPr id="6" name="Straight Connector 5">
            <a:extLst>
              <a:ext uri="{FF2B5EF4-FFF2-40B4-BE49-F238E27FC236}">
                <a16:creationId xmlns:a16="http://schemas.microsoft.com/office/drawing/2014/main" id="{A58E8AA5-3FB0-A047-9033-D083E089E7F8}"/>
              </a:ext>
            </a:extLst>
          </p:cNvPr>
          <p:cNvCxnSpPr>
            <a:cxnSpLocks/>
          </p:cNvCxnSpPr>
          <p:nvPr/>
        </p:nvCxnSpPr>
        <p:spPr>
          <a:xfrm>
            <a:off x="1200387" y="1627210"/>
            <a:ext cx="0" cy="524889"/>
          </a:xfrm>
          <a:prstGeom prst="line">
            <a:avLst/>
          </a:prstGeom>
          <a:ln>
            <a:solidFill>
              <a:srgbClr val="0067B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9FE39A9-8157-7843-A001-9929ADD197FC}"/>
              </a:ext>
            </a:extLst>
          </p:cNvPr>
          <p:cNvSpPr txBox="1"/>
          <p:nvPr/>
        </p:nvSpPr>
        <p:spPr>
          <a:xfrm>
            <a:off x="815893" y="1627210"/>
            <a:ext cx="309700" cy="461665"/>
          </a:xfrm>
          <a:prstGeom prst="rect">
            <a:avLst/>
          </a:prstGeom>
          <a:noFill/>
        </p:spPr>
        <p:txBody>
          <a:bodyPr wrap="none" rtlCol="0">
            <a:spAutoFit/>
          </a:bodyPr>
          <a:lstStyle/>
          <a:p>
            <a:r>
              <a:rPr lang="en-US" sz="2400" b="1" dirty="0">
                <a:solidFill>
                  <a:srgbClr val="0067B2"/>
                </a:solidFill>
              </a:rPr>
              <a:t>1</a:t>
            </a:r>
          </a:p>
        </p:txBody>
      </p:sp>
      <p:cxnSp>
        <p:nvCxnSpPr>
          <p:cNvPr id="8" name="Straight Connector 7">
            <a:extLst>
              <a:ext uri="{FF2B5EF4-FFF2-40B4-BE49-F238E27FC236}">
                <a16:creationId xmlns:a16="http://schemas.microsoft.com/office/drawing/2014/main" id="{E4A85639-C013-A841-9A27-9C5A782DC840}"/>
              </a:ext>
            </a:extLst>
          </p:cNvPr>
          <p:cNvCxnSpPr>
            <a:cxnSpLocks/>
          </p:cNvCxnSpPr>
          <p:nvPr/>
        </p:nvCxnSpPr>
        <p:spPr>
          <a:xfrm>
            <a:off x="1246111" y="4576332"/>
            <a:ext cx="0" cy="524889"/>
          </a:xfrm>
          <a:prstGeom prst="line">
            <a:avLst/>
          </a:prstGeom>
          <a:ln>
            <a:solidFill>
              <a:srgbClr val="0067B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2A1F281-5E3E-EB4B-B88D-FAD7DB4A829F}"/>
              </a:ext>
            </a:extLst>
          </p:cNvPr>
          <p:cNvSpPr txBox="1"/>
          <p:nvPr/>
        </p:nvSpPr>
        <p:spPr>
          <a:xfrm>
            <a:off x="833388" y="4618611"/>
            <a:ext cx="370614" cy="461665"/>
          </a:xfrm>
          <a:prstGeom prst="rect">
            <a:avLst/>
          </a:prstGeom>
          <a:noFill/>
        </p:spPr>
        <p:txBody>
          <a:bodyPr wrap="none" rtlCol="0">
            <a:spAutoFit/>
          </a:bodyPr>
          <a:lstStyle/>
          <a:p>
            <a:r>
              <a:rPr lang="en-US" sz="2400" b="1">
                <a:solidFill>
                  <a:srgbClr val="0067B2"/>
                </a:solidFill>
              </a:rPr>
              <a:t>2</a:t>
            </a:r>
          </a:p>
        </p:txBody>
      </p:sp>
    </p:spTree>
    <p:extLst>
      <p:ext uri="{BB962C8B-B14F-4D97-AF65-F5344CB8AC3E}">
        <p14:creationId xmlns:p14="http://schemas.microsoft.com/office/powerpoint/2010/main" val="3137301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76B6CA2-6AF6-F446-AA28-302DDEC49799}"/>
              </a:ext>
            </a:extLst>
          </p:cNvPr>
          <p:cNvSpPr>
            <a:spLocks noGrp="1"/>
          </p:cNvSpPr>
          <p:nvPr>
            <p:ph type="title"/>
          </p:nvPr>
        </p:nvSpPr>
        <p:spPr/>
        <p:txBody>
          <a:bodyPr/>
          <a:lstStyle/>
          <a:p>
            <a:r>
              <a:rPr lang="en-US"/>
              <a:t>Key Takeaways (1/2)</a:t>
            </a:r>
          </a:p>
        </p:txBody>
      </p:sp>
      <p:sp>
        <p:nvSpPr>
          <p:cNvPr id="6" name="Slide Number Placeholder 5">
            <a:extLst>
              <a:ext uri="{FF2B5EF4-FFF2-40B4-BE49-F238E27FC236}">
                <a16:creationId xmlns:a16="http://schemas.microsoft.com/office/drawing/2014/main" id="{876C1362-B4FE-C54B-8CCB-53A603B6DC01}"/>
              </a:ext>
            </a:extLst>
          </p:cNvPr>
          <p:cNvSpPr>
            <a:spLocks noGrp="1"/>
          </p:cNvSpPr>
          <p:nvPr>
            <p:ph type="sldNum" sz="quarter" idx="11"/>
          </p:nvPr>
        </p:nvSpPr>
        <p:spPr/>
        <p:txBody>
          <a:bodyPr/>
          <a:lstStyle/>
          <a:p>
            <a:fld id="{4658F449-AC56-C64A-8488-86A10DE691DA}" type="slidenum">
              <a:rPr lang="en-US" smtClean="0"/>
              <a:pPr/>
              <a:t>8</a:t>
            </a:fld>
            <a:endParaRPr lang="en-US"/>
          </a:p>
        </p:txBody>
      </p:sp>
      <p:grpSp>
        <p:nvGrpSpPr>
          <p:cNvPr id="30" name="Group 29">
            <a:extLst>
              <a:ext uri="{FF2B5EF4-FFF2-40B4-BE49-F238E27FC236}">
                <a16:creationId xmlns:a16="http://schemas.microsoft.com/office/drawing/2014/main" id="{282CED75-96B4-9B41-A268-202996C1119D}"/>
              </a:ext>
            </a:extLst>
          </p:cNvPr>
          <p:cNvGrpSpPr/>
          <p:nvPr/>
        </p:nvGrpSpPr>
        <p:grpSpPr>
          <a:xfrm>
            <a:off x="833388" y="1267836"/>
            <a:ext cx="9795167" cy="4873744"/>
            <a:chOff x="262868" y="1407685"/>
            <a:chExt cx="8747561" cy="4873744"/>
          </a:xfrm>
        </p:grpSpPr>
        <p:sp>
          <p:nvSpPr>
            <p:cNvPr id="8" name="TextBox 7">
              <a:extLst>
                <a:ext uri="{FF2B5EF4-FFF2-40B4-BE49-F238E27FC236}">
                  <a16:creationId xmlns:a16="http://schemas.microsoft.com/office/drawing/2014/main" id="{6CB67751-6642-9549-8048-CD630B219ECB}"/>
                </a:ext>
              </a:extLst>
            </p:cNvPr>
            <p:cNvSpPr txBox="1"/>
            <p:nvPr/>
          </p:nvSpPr>
          <p:spPr>
            <a:xfrm>
              <a:off x="829322" y="2324293"/>
              <a:ext cx="8181095" cy="683172"/>
            </a:xfrm>
            <a:prstGeom prst="rect">
              <a:avLst/>
            </a:prstGeom>
            <a:noFill/>
          </p:spPr>
          <p:txBody>
            <a:bodyPr vert="horz" wrap="square" lIns="0" tIns="0" rIns="0" bIns="0" rtlCol="0" anchor="ctr">
              <a:noAutofit/>
            </a:bodyPr>
            <a:lstStyle/>
            <a:p>
              <a:r>
                <a:rPr lang="en-US" sz="1600" dirty="0">
                  <a:solidFill>
                    <a:schemeClr val="tx2"/>
                  </a:solidFill>
                </a:rPr>
                <a:t>Poor user experience, a lack of privacy and security standards and the high costs of products and services are leaving smart home consumers frustrated—exacerbating the disconnect between suppliers and user preferences</a:t>
              </a:r>
            </a:p>
          </p:txBody>
        </p:sp>
        <p:sp>
          <p:nvSpPr>
            <p:cNvPr id="9" name="TextBox 8">
              <a:extLst>
                <a:ext uri="{FF2B5EF4-FFF2-40B4-BE49-F238E27FC236}">
                  <a16:creationId xmlns:a16="http://schemas.microsoft.com/office/drawing/2014/main" id="{03A67F8F-943D-4840-A7AB-77F04025269C}"/>
                </a:ext>
              </a:extLst>
            </p:cNvPr>
            <p:cNvSpPr txBox="1"/>
            <p:nvPr/>
          </p:nvSpPr>
          <p:spPr>
            <a:xfrm>
              <a:off x="829322" y="3274158"/>
              <a:ext cx="8181107" cy="606062"/>
            </a:xfrm>
            <a:prstGeom prst="rect">
              <a:avLst/>
            </a:prstGeom>
            <a:noFill/>
          </p:spPr>
          <p:txBody>
            <a:bodyPr vert="horz" wrap="square" lIns="0" tIns="0" rIns="0" bIns="0" rtlCol="0" anchor="ctr">
              <a:noAutofit/>
            </a:bodyPr>
            <a:lstStyle/>
            <a:p>
              <a:pPr>
                <a:lnSpc>
                  <a:spcPts val="1680"/>
                </a:lnSpc>
              </a:pPr>
              <a:r>
                <a:rPr lang="en-US" sz="1600">
                  <a:solidFill>
                    <a:schemeClr val="tx2"/>
                  </a:solidFill>
                </a:rPr>
                <a:t>The future market trajectory of the smart home is dependent on the following:</a:t>
              </a:r>
            </a:p>
          </p:txBody>
        </p:sp>
        <p:sp>
          <p:nvSpPr>
            <p:cNvPr id="10" name="TextBox 9">
              <a:extLst>
                <a:ext uri="{FF2B5EF4-FFF2-40B4-BE49-F238E27FC236}">
                  <a16:creationId xmlns:a16="http://schemas.microsoft.com/office/drawing/2014/main" id="{7BAA0014-F3B8-2747-B4C4-0795F9622E01}"/>
                </a:ext>
              </a:extLst>
            </p:cNvPr>
            <p:cNvSpPr txBox="1"/>
            <p:nvPr/>
          </p:nvSpPr>
          <p:spPr>
            <a:xfrm>
              <a:off x="829322" y="1414635"/>
              <a:ext cx="8181106" cy="668974"/>
            </a:xfrm>
            <a:prstGeom prst="rect">
              <a:avLst/>
            </a:prstGeom>
            <a:noFill/>
          </p:spPr>
          <p:txBody>
            <a:bodyPr vert="horz" wrap="square" lIns="0" tIns="0" rIns="0" bIns="0" rtlCol="0" anchor="ctr">
              <a:noAutofit/>
            </a:bodyPr>
            <a:lstStyle/>
            <a:p>
              <a:pPr>
                <a:lnSpc>
                  <a:spcPts val="1680"/>
                </a:lnSpc>
              </a:pPr>
              <a:r>
                <a:rPr lang="en-US" sz="1600">
                  <a:solidFill>
                    <a:schemeClr val="tx2"/>
                  </a:solidFill>
                  <a:latin typeface="Montserrat" pitchFamily="2" charset="77"/>
                </a:rPr>
                <a:t>The growth of the Smart Home market is being stifled by a messy aggregation of network protocols, software incompatibility, and winner-take-all strategies across the supplier landscape</a:t>
              </a:r>
            </a:p>
          </p:txBody>
        </p:sp>
        <p:cxnSp>
          <p:nvCxnSpPr>
            <p:cNvPr id="11" name="Straight Connector 10">
              <a:extLst>
                <a:ext uri="{FF2B5EF4-FFF2-40B4-BE49-F238E27FC236}">
                  <a16:creationId xmlns:a16="http://schemas.microsoft.com/office/drawing/2014/main" id="{923FFFBD-A6ED-2346-8D2C-2C93F7C9FC71}"/>
                </a:ext>
              </a:extLst>
            </p:cNvPr>
            <p:cNvCxnSpPr>
              <a:cxnSpLocks/>
            </p:cNvCxnSpPr>
            <p:nvPr/>
          </p:nvCxnSpPr>
          <p:spPr>
            <a:xfrm>
              <a:off x="656788" y="1407685"/>
              <a:ext cx="0" cy="682875"/>
            </a:xfrm>
            <a:prstGeom prst="line">
              <a:avLst/>
            </a:prstGeom>
            <a:ln>
              <a:solidFill>
                <a:srgbClr val="0067B2"/>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0086077-0B65-8746-8706-DCC5F205F784}"/>
                </a:ext>
              </a:extLst>
            </p:cNvPr>
            <p:cNvSpPr txBox="1"/>
            <p:nvPr/>
          </p:nvSpPr>
          <p:spPr>
            <a:xfrm>
              <a:off x="293325" y="1487512"/>
              <a:ext cx="328936" cy="523221"/>
            </a:xfrm>
            <a:prstGeom prst="rect">
              <a:avLst/>
            </a:prstGeom>
            <a:noFill/>
          </p:spPr>
          <p:txBody>
            <a:bodyPr wrap="none" rtlCol="0">
              <a:spAutoFit/>
            </a:bodyPr>
            <a:lstStyle/>
            <a:p>
              <a:r>
                <a:rPr lang="en-US" sz="2800" b="1">
                  <a:solidFill>
                    <a:srgbClr val="0067B2"/>
                  </a:solidFill>
                </a:rPr>
                <a:t>1</a:t>
              </a:r>
            </a:p>
          </p:txBody>
        </p:sp>
        <p:cxnSp>
          <p:nvCxnSpPr>
            <p:cNvPr id="13" name="Straight Connector 12">
              <a:extLst>
                <a:ext uri="{FF2B5EF4-FFF2-40B4-BE49-F238E27FC236}">
                  <a16:creationId xmlns:a16="http://schemas.microsoft.com/office/drawing/2014/main" id="{98C850B2-3194-254B-857B-05A70C3BF5C0}"/>
                </a:ext>
              </a:extLst>
            </p:cNvPr>
            <p:cNvCxnSpPr>
              <a:cxnSpLocks/>
            </p:cNvCxnSpPr>
            <p:nvPr/>
          </p:nvCxnSpPr>
          <p:spPr>
            <a:xfrm>
              <a:off x="656788" y="2324292"/>
              <a:ext cx="0" cy="683174"/>
            </a:xfrm>
            <a:prstGeom prst="line">
              <a:avLst/>
            </a:prstGeom>
            <a:ln>
              <a:solidFill>
                <a:srgbClr val="0067B2"/>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D8B6257-0542-8941-93D4-3405F649F54E}"/>
                </a:ext>
              </a:extLst>
            </p:cNvPr>
            <p:cNvSpPr txBox="1"/>
            <p:nvPr/>
          </p:nvSpPr>
          <p:spPr>
            <a:xfrm>
              <a:off x="262868" y="2404269"/>
              <a:ext cx="402674" cy="523221"/>
            </a:xfrm>
            <a:prstGeom prst="rect">
              <a:avLst/>
            </a:prstGeom>
            <a:noFill/>
          </p:spPr>
          <p:txBody>
            <a:bodyPr wrap="none" rtlCol="0">
              <a:spAutoFit/>
            </a:bodyPr>
            <a:lstStyle/>
            <a:p>
              <a:r>
                <a:rPr lang="en-US" sz="2800" b="1">
                  <a:solidFill>
                    <a:srgbClr val="0067B2"/>
                  </a:solidFill>
                </a:rPr>
                <a:t>2</a:t>
              </a:r>
            </a:p>
          </p:txBody>
        </p:sp>
        <p:cxnSp>
          <p:nvCxnSpPr>
            <p:cNvPr id="15" name="Straight Connector 14">
              <a:extLst>
                <a:ext uri="{FF2B5EF4-FFF2-40B4-BE49-F238E27FC236}">
                  <a16:creationId xmlns:a16="http://schemas.microsoft.com/office/drawing/2014/main" id="{BCEF93B1-FCBB-DC46-904E-A32235DAA95B}"/>
                </a:ext>
              </a:extLst>
            </p:cNvPr>
            <p:cNvCxnSpPr>
              <a:cxnSpLocks/>
            </p:cNvCxnSpPr>
            <p:nvPr/>
          </p:nvCxnSpPr>
          <p:spPr>
            <a:xfrm>
              <a:off x="656788" y="3328991"/>
              <a:ext cx="0" cy="496396"/>
            </a:xfrm>
            <a:prstGeom prst="line">
              <a:avLst/>
            </a:prstGeom>
            <a:ln>
              <a:solidFill>
                <a:srgbClr val="0067B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308315A-FC19-E84F-9C43-D1379147D39D}"/>
                </a:ext>
              </a:extLst>
            </p:cNvPr>
            <p:cNvSpPr txBox="1"/>
            <p:nvPr/>
          </p:nvSpPr>
          <p:spPr>
            <a:xfrm>
              <a:off x="262868" y="3315579"/>
              <a:ext cx="401072" cy="523221"/>
            </a:xfrm>
            <a:prstGeom prst="rect">
              <a:avLst/>
            </a:prstGeom>
            <a:noFill/>
          </p:spPr>
          <p:txBody>
            <a:bodyPr wrap="none" rtlCol="0">
              <a:spAutoFit/>
            </a:bodyPr>
            <a:lstStyle/>
            <a:p>
              <a:r>
                <a:rPr lang="en-US" sz="2800" b="1">
                  <a:solidFill>
                    <a:srgbClr val="0067B2"/>
                  </a:solidFill>
                </a:rPr>
                <a:t>3</a:t>
              </a:r>
            </a:p>
          </p:txBody>
        </p:sp>
        <p:sp>
          <p:nvSpPr>
            <p:cNvPr id="17" name="TextBox 16">
              <a:extLst>
                <a:ext uri="{FF2B5EF4-FFF2-40B4-BE49-F238E27FC236}">
                  <a16:creationId xmlns:a16="http://schemas.microsoft.com/office/drawing/2014/main" id="{FF0C72AF-40D1-3A4C-9D6E-7068496EA669}"/>
                </a:ext>
              </a:extLst>
            </p:cNvPr>
            <p:cNvSpPr txBox="1"/>
            <p:nvPr/>
          </p:nvSpPr>
          <p:spPr>
            <a:xfrm>
              <a:off x="1348363" y="3891551"/>
              <a:ext cx="7566356" cy="606062"/>
            </a:xfrm>
            <a:prstGeom prst="rect">
              <a:avLst/>
            </a:prstGeom>
            <a:noFill/>
          </p:spPr>
          <p:txBody>
            <a:bodyPr vert="horz" wrap="square" lIns="0" tIns="0" rIns="0" bIns="0" rtlCol="0" anchor="ctr">
              <a:noAutofit/>
            </a:bodyPr>
            <a:lstStyle/>
            <a:p>
              <a:pPr>
                <a:lnSpc>
                  <a:spcPts val="1680"/>
                </a:lnSpc>
              </a:pPr>
              <a:r>
                <a:rPr lang="en-US" sz="1400" dirty="0">
                  <a:solidFill>
                    <a:schemeClr val="tx2"/>
                  </a:solidFill>
                </a:rPr>
                <a:t>Progress around networking, security and computing protocol standardization</a:t>
              </a:r>
            </a:p>
          </p:txBody>
        </p:sp>
        <p:cxnSp>
          <p:nvCxnSpPr>
            <p:cNvPr id="18" name="Straight Connector 17">
              <a:extLst>
                <a:ext uri="{FF2B5EF4-FFF2-40B4-BE49-F238E27FC236}">
                  <a16:creationId xmlns:a16="http://schemas.microsoft.com/office/drawing/2014/main" id="{08750EB0-4523-D743-928D-0A1D1D589BE1}"/>
                </a:ext>
              </a:extLst>
            </p:cNvPr>
            <p:cNvCxnSpPr>
              <a:cxnSpLocks/>
            </p:cNvCxnSpPr>
            <p:nvPr/>
          </p:nvCxnSpPr>
          <p:spPr>
            <a:xfrm>
              <a:off x="1216923" y="3995586"/>
              <a:ext cx="0" cy="397993"/>
            </a:xfrm>
            <a:prstGeom prst="line">
              <a:avLst/>
            </a:prstGeom>
            <a:ln>
              <a:solidFill>
                <a:srgbClr val="0067B2"/>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009D56F-38E2-A34E-BB76-C9329E6847A3}"/>
                </a:ext>
              </a:extLst>
            </p:cNvPr>
            <p:cNvSpPr txBox="1"/>
            <p:nvPr/>
          </p:nvSpPr>
          <p:spPr>
            <a:xfrm>
              <a:off x="853825" y="4009916"/>
              <a:ext cx="362600" cy="369332"/>
            </a:xfrm>
            <a:prstGeom prst="rect">
              <a:avLst/>
            </a:prstGeom>
            <a:noFill/>
          </p:spPr>
          <p:txBody>
            <a:bodyPr wrap="none" rtlCol="0">
              <a:spAutoFit/>
            </a:bodyPr>
            <a:lstStyle/>
            <a:p>
              <a:r>
                <a:rPr lang="en-US" b="1">
                  <a:solidFill>
                    <a:srgbClr val="0067B2"/>
                  </a:solidFill>
                </a:rPr>
                <a:t>A</a:t>
              </a:r>
            </a:p>
          </p:txBody>
        </p:sp>
        <p:sp>
          <p:nvSpPr>
            <p:cNvPr id="20" name="TextBox 19">
              <a:extLst>
                <a:ext uri="{FF2B5EF4-FFF2-40B4-BE49-F238E27FC236}">
                  <a16:creationId xmlns:a16="http://schemas.microsoft.com/office/drawing/2014/main" id="{19CB53F7-17E1-1648-8B5B-7CE5B0FEC624}"/>
                </a:ext>
              </a:extLst>
            </p:cNvPr>
            <p:cNvSpPr txBox="1"/>
            <p:nvPr/>
          </p:nvSpPr>
          <p:spPr>
            <a:xfrm>
              <a:off x="1348363" y="4421939"/>
              <a:ext cx="7566356" cy="606062"/>
            </a:xfrm>
            <a:prstGeom prst="rect">
              <a:avLst/>
            </a:prstGeom>
            <a:noFill/>
          </p:spPr>
          <p:txBody>
            <a:bodyPr vert="horz" wrap="square" lIns="0" tIns="0" rIns="0" bIns="0" rtlCol="0" anchor="ctr">
              <a:noAutofit/>
            </a:bodyPr>
            <a:lstStyle/>
            <a:p>
              <a:pPr>
                <a:lnSpc>
                  <a:spcPts val="1680"/>
                </a:lnSpc>
              </a:pPr>
              <a:r>
                <a:rPr lang="en-US" sz="1400" dirty="0">
                  <a:solidFill>
                    <a:schemeClr val="tx2"/>
                  </a:solidFill>
                </a:rPr>
                <a:t>Collaborative engagement across supplier landscape to improve user experience</a:t>
              </a:r>
            </a:p>
          </p:txBody>
        </p:sp>
        <p:cxnSp>
          <p:nvCxnSpPr>
            <p:cNvPr id="21" name="Straight Connector 20">
              <a:extLst>
                <a:ext uri="{FF2B5EF4-FFF2-40B4-BE49-F238E27FC236}">
                  <a16:creationId xmlns:a16="http://schemas.microsoft.com/office/drawing/2014/main" id="{5B0654B6-B3C0-6D4B-90D0-E4FB16C1FF31}"/>
                </a:ext>
              </a:extLst>
            </p:cNvPr>
            <p:cNvCxnSpPr>
              <a:cxnSpLocks/>
            </p:cNvCxnSpPr>
            <p:nvPr/>
          </p:nvCxnSpPr>
          <p:spPr>
            <a:xfrm>
              <a:off x="1216923" y="4525974"/>
              <a:ext cx="0" cy="397993"/>
            </a:xfrm>
            <a:prstGeom prst="line">
              <a:avLst/>
            </a:prstGeom>
            <a:ln>
              <a:solidFill>
                <a:srgbClr val="0067B2"/>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39D1AEC-DD12-F34C-9FE3-53C0F4D345EF}"/>
                </a:ext>
              </a:extLst>
            </p:cNvPr>
            <p:cNvSpPr txBox="1"/>
            <p:nvPr/>
          </p:nvSpPr>
          <p:spPr>
            <a:xfrm>
              <a:off x="860237" y="4540304"/>
              <a:ext cx="349776" cy="369332"/>
            </a:xfrm>
            <a:prstGeom prst="rect">
              <a:avLst/>
            </a:prstGeom>
            <a:noFill/>
          </p:spPr>
          <p:txBody>
            <a:bodyPr wrap="none" rtlCol="0">
              <a:spAutoFit/>
            </a:bodyPr>
            <a:lstStyle/>
            <a:p>
              <a:r>
                <a:rPr lang="en-US" b="1">
                  <a:solidFill>
                    <a:srgbClr val="0067B2"/>
                  </a:solidFill>
                </a:rPr>
                <a:t>B</a:t>
              </a:r>
            </a:p>
          </p:txBody>
        </p:sp>
        <p:sp>
          <p:nvSpPr>
            <p:cNvPr id="23" name="TextBox 22">
              <a:extLst>
                <a:ext uri="{FF2B5EF4-FFF2-40B4-BE49-F238E27FC236}">
                  <a16:creationId xmlns:a16="http://schemas.microsoft.com/office/drawing/2014/main" id="{4F8A1BA2-3799-4442-8262-75237D295008}"/>
                </a:ext>
              </a:extLst>
            </p:cNvPr>
            <p:cNvSpPr txBox="1"/>
            <p:nvPr/>
          </p:nvSpPr>
          <p:spPr>
            <a:xfrm>
              <a:off x="1348362" y="5094000"/>
              <a:ext cx="7566356" cy="606062"/>
            </a:xfrm>
            <a:prstGeom prst="rect">
              <a:avLst/>
            </a:prstGeom>
            <a:noFill/>
          </p:spPr>
          <p:txBody>
            <a:bodyPr vert="horz" wrap="square" lIns="0" tIns="0" rIns="0" bIns="0" rtlCol="0" anchor="ctr">
              <a:noAutofit/>
            </a:bodyPr>
            <a:lstStyle/>
            <a:p>
              <a:pPr>
                <a:lnSpc>
                  <a:spcPts val="1680"/>
                </a:lnSpc>
              </a:pPr>
              <a:endParaRPr lang="en-US" sz="1400">
                <a:solidFill>
                  <a:schemeClr val="tx2"/>
                </a:solidFill>
              </a:endParaRPr>
            </a:p>
          </p:txBody>
        </p:sp>
        <p:cxnSp>
          <p:nvCxnSpPr>
            <p:cNvPr id="24" name="Straight Connector 23">
              <a:extLst>
                <a:ext uri="{FF2B5EF4-FFF2-40B4-BE49-F238E27FC236}">
                  <a16:creationId xmlns:a16="http://schemas.microsoft.com/office/drawing/2014/main" id="{2C789E2A-5FD8-7346-A535-0C417DE147DB}"/>
                </a:ext>
              </a:extLst>
            </p:cNvPr>
            <p:cNvCxnSpPr>
              <a:cxnSpLocks/>
            </p:cNvCxnSpPr>
            <p:nvPr/>
          </p:nvCxnSpPr>
          <p:spPr>
            <a:xfrm>
              <a:off x="1216923" y="5071529"/>
              <a:ext cx="0" cy="510168"/>
            </a:xfrm>
            <a:prstGeom prst="line">
              <a:avLst/>
            </a:prstGeom>
            <a:ln>
              <a:solidFill>
                <a:srgbClr val="0067B2"/>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EA3BC74-8439-6142-9C84-608EB7B7B081}"/>
                </a:ext>
              </a:extLst>
            </p:cNvPr>
            <p:cNvSpPr txBox="1"/>
            <p:nvPr/>
          </p:nvSpPr>
          <p:spPr>
            <a:xfrm>
              <a:off x="862642" y="5212365"/>
              <a:ext cx="344966" cy="369332"/>
            </a:xfrm>
            <a:prstGeom prst="rect">
              <a:avLst/>
            </a:prstGeom>
            <a:noFill/>
          </p:spPr>
          <p:txBody>
            <a:bodyPr wrap="none" rtlCol="0">
              <a:spAutoFit/>
            </a:bodyPr>
            <a:lstStyle/>
            <a:p>
              <a:r>
                <a:rPr lang="en-US" b="1">
                  <a:solidFill>
                    <a:srgbClr val="0067B2"/>
                  </a:solidFill>
                </a:rPr>
                <a:t>C</a:t>
              </a:r>
            </a:p>
          </p:txBody>
        </p:sp>
        <p:sp>
          <p:nvSpPr>
            <p:cNvPr id="26" name="TextBox 25">
              <a:extLst>
                <a:ext uri="{FF2B5EF4-FFF2-40B4-BE49-F238E27FC236}">
                  <a16:creationId xmlns:a16="http://schemas.microsoft.com/office/drawing/2014/main" id="{816A1085-12D6-3F48-9056-B6B8309B6B37}"/>
                </a:ext>
              </a:extLst>
            </p:cNvPr>
            <p:cNvSpPr txBox="1"/>
            <p:nvPr/>
          </p:nvSpPr>
          <p:spPr>
            <a:xfrm>
              <a:off x="1348363" y="5094000"/>
              <a:ext cx="7566355" cy="487697"/>
            </a:xfrm>
            <a:prstGeom prst="rect">
              <a:avLst/>
            </a:prstGeom>
            <a:noFill/>
          </p:spPr>
          <p:txBody>
            <a:bodyPr vert="horz" wrap="square" lIns="0" tIns="0" rIns="0" bIns="0" rtlCol="0" anchor="ctr">
              <a:noAutofit/>
            </a:bodyPr>
            <a:lstStyle/>
            <a:p>
              <a:pPr>
                <a:lnSpc>
                  <a:spcPts val="1680"/>
                </a:lnSpc>
              </a:pPr>
              <a:r>
                <a:rPr lang="en-US" sz="1400" dirty="0">
                  <a:solidFill>
                    <a:schemeClr val="tx2"/>
                  </a:solidFill>
                </a:rPr>
                <a:t>Technology advancements around AI, voice recognition, edge computing, cybersecurity, blockchain and networks that enable more advanced, complex smart home use cases / applications</a:t>
              </a:r>
            </a:p>
          </p:txBody>
        </p:sp>
        <p:cxnSp>
          <p:nvCxnSpPr>
            <p:cNvPr id="27" name="Straight Connector 26">
              <a:extLst>
                <a:ext uri="{FF2B5EF4-FFF2-40B4-BE49-F238E27FC236}">
                  <a16:creationId xmlns:a16="http://schemas.microsoft.com/office/drawing/2014/main" id="{B89DCF73-D60B-AE4F-B64A-18AF042850F1}"/>
                </a:ext>
              </a:extLst>
            </p:cNvPr>
            <p:cNvCxnSpPr>
              <a:cxnSpLocks/>
            </p:cNvCxnSpPr>
            <p:nvPr/>
          </p:nvCxnSpPr>
          <p:spPr>
            <a:xfrm>
              <a:off x="1216923" y="5777230"/>
              <a:ext cx="0" cy="402336"/>
            </a:xfrm>
            <a:prstGeom prst="line">
              <a:avLst/>
            </a:prstGeom>
            <a:ln>
              <a:solidFill>
                <a:srgbClr val="0067B2"/>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AEB7573-A33A-AC43-AF26-CA74DEC45950}"/>
                </a:ext>
              </a:extLst>
            </p:cNvPr>
            <p:cNvSpPr txBox="1"/>
            <p:nvPr/>
          </p:nvSpPr>
          <p:spPr>
            <a:xfrm>
              <a:off x="854627" y="5793732"/>
              <a:ext cx="360996" cy="369332"/>
            </a:xfrm>
            <a:prstGeom prst="rect">
              <a:avLst/>
            </a:prstGeom>
            <a:noFill/>
          </p:spPr>
          <p:txBody>
            <a:bodyPr wrap="none" rtlCol="0">
              <a:spAutoFit/>
            </a:bodyPr>
            <a:lstStyle/>
            <a:p>
              <a:r>
                <a:rPr lang="en-US" b="1">
                  <a:solidFill>
                    <a:srgbClr val="0067B2"/>
                  </a:solidFill>
                </a:rPr>
                <a:t>D</a:t>
              </a:r>
            </a:p>
          </p:txBody>
        </p:sp>
        <p:sp>
          <p:nvSpPr>
            <p:cNvPr id="29" name="TextBox 28">
              <a:extLst>
                <a:ext uri="{FF2B5EF4-FFF2-40B4-BE49-F238E27FC236}">
                  <a16:creationId xmlns:a16="http://schemas.microsoft.com/office/drawing/2014/main" id="{47D0A54E-213D-B34F-AC76-7AB1F7536A42}"/>
                </a:ext>
              </a:extLst>
            </p:cNvPr>
            <p:cNvSpPr txBox="1"/>
            <p:nvPr/>
          </p:nvSpPr>
          <p:spPr>
            <a:xfrm>
              <a:off x="1348362" y="5675367"/>
              <a:ext cx="7566356" cy="606062"/>
            </a:xfrm>
            <a:prstGeom prst="rect">
              <a:avLst/>
            </a:prstGeom>
            <a:noFill/>
          </p:spPr>
          <p:txBody>
            <a:bodyPr vert="horz" wrap="square" lIns="0" tIns="0" rIns="0" bIns="0" rtlCol="0" anchor="ctr">
              <a:noAutofit/>
            </a:bodyPr>
            <a:lstStyle/>
            <a:p>
              <a:pPr>
                <a:lnSpc>
                  <a:spcPts val="1680"/>
                </a:lnSpc>
              </a:pPr>
              <a:r>
                <a:rPr lang="en-US" sz="1400" dirty="0">
                  <a:solidFill>
                    <a:schemeClr val="tx2"/>
                  </a:solidFill>
                </a:rPr>
                <a:t>The evolution of the player landscape towards mesh ecosystem architectures</a:t>
              </a:r>
            </a:p>
          </p:txBody>
        </p:sp>
      </p:grpSp>
    </p:spTree>
    <p:extLst>
      <p:ext uri="{BB962C8B-B14F-4D97-AF65-F5344CB8AC3E}">
        <p14:creationId xmlns:p14="http://schemas.microsoft.com/office/powerpoint/2010/main" val="496623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D230F-9E4F-BF47-9521-5D3A2606DA98}"/>
              </a:ext>
            </a:extLst>
          </p:cNvPr>
          <p:cNvSpPr>
            <a:spLocks noGrp="1"/>
          </p:cNvSpPr>
          <p:nvPr>
            <p:ph type="title"/>
          </p:nvPr>
        </p:nvSpPr>
        <p:spPr/>
        <p:txBody>
          <a:bodyPr/>
          <a:lstStyle/>
          <a:p>
            <a:r>
              <a:rPr lang="en-US"/>
              <a:t>Key Takeaways (2/2)</a:t>
            </a:r>
          </a:p>
        </p:txBody>
      </p:sp>
      <p:sp>
        <p:nvSpPr>
          <p:cNvPr id="4" name="Slide Number Placeholder 3">
            <a:extLst>
              <a:ext uri="{FF2B5EF4-FFF2-40B4-BE49-F238E27FC236}">
                <a16:creationId xmlns:a16="http://schemas.microsoft.com/office/drawing/2014/main" id="{9BB681BB-E85A-BC43-8DA9-504EBAB8E8FF}"/>
              </a:ext>
            </a:extLst>
          </p:cNvPr>
          <p:cNvSpPr>
            <a:spLocks noGrp="1"/>
          </p:cNvSpPr>
          <p:nvPr>
            <p:ph type="sldNum" sz="quarter" idx="11"/>
          </p:nvPr>
        </p:nvSpPr>
        <p:spPr/>
        <p:txBody>
          <a:bodyPr/>
          <a:lstStyle/>
          <a:p>
            <a:fld id="{4658F449-AC56-C64A-8488-86A10DE691DA}" type="slidenum">
              <a:rPr lang="en-US" smtClean="0"/>
              <a:pPr/>
              <a:t>9</a:t>
            </a:fld>
            <a:endParaRPr lang="en-US"/>
          </a:p>
        </p:txBody>
      </p:sp>
      <p:grpSp>
        <p:nvGrpSpPr>
          <p:cNvPr id="32" name="Group 31">
            <a:extLst>
              <a:ext uri="{FF2B5EF4-FFF2-40B4-BE49-F238E27FC236}">
                <a16:creationId xmlns:a16="http://schemas.microsoft.com/office/drawing/2014/main" id="{9D1D9B55-E5F8-F54C-A396-B1681C3D1F4B}"/>
              </a:ext>
            </a:extLst>
          </p:cNvPr>
          <p:cNvGrpSpPr/>
          <p:nvPr/>
        </p:nvGrpSpPr>
        <p:grpSpPr>
          <a:xfrm>
            <a:off x="833388" y="1028318"/>
            <a:ext cx="9712692" cy="5328032"/>
            <a:chOff x="292608" y="1357209"/>
            <a:chExt cx="9658237" cy="5328032"/>
          </a:xfrm>
        </p:grpSpPr>
        <p:sp>
          <p:nvSpPr>
            <p:cNvPr id="5" name="TextBox 4">
              <a:extLst>
                <a:ext uri="{FF2B5EF4-FFF2-40B4-BE49-F238E27FC236}">
                  <a16:creationId xmlns:a16="http://schemas.microsoft.com/office/drawing/2014/main" id="{2B4AA632-C4C2-2546-8C9E-6794D1090AEE}"/>
                </a:ext>
              </a:extLst>
            </p:cNvPr>
            <p:cNvSpPr txBox="1"/>
            <p:nvPr/>
          </p:nvSpPr>
          <p:spPr>
            <a:xfrm>
              <a:off x="864238" y="1357209"/>
              <a:ext cx="8232475" cy="606062"/>
            </a:xfrm>
            <a:prstGeom prst="rect">
              <a:avLst/>
            </a:prstGeom>
            <a:noFill/>
          </p:spPr>
          <p:txBody>
            <a:bodyPr vert="horz" wrap="square" lIns="0" tIns="0" rIns="0" bIns="0" rtlCol="0" anchor="ctr">
              <a:noAutofit/>
            </a:bodyPr>
            <a:lstStyle/>
            <a:p>
              <a:pPr>
                <a:lnSpc>
                  <a:spcPts val="1680"/>
                </a:lnSpc>
              </a:pPr>
              <a:r>
                <a:rPr lang="en-US" sz="1600">
                  <a:solidFill>
                    <a:schemeClr val="tx2"/>
                  </a:solidFill>
                </a:rPr>
                <a:t>Future potential outcomes are illustrated by the following three scenarios:</a:t>
              </a:r>
            </a:p>
          </p:txBody>
        </p:sp>
        <p:cxnSp>
          <p:nvCxnSpPr>
            <p:cNvPr id="6" name="Straight Connector 5">
              <a:extLst>
                <a:ext uri="{FF2B5EF4-FFF2-40B4-BE49-F238E27FC236}">
                  <a16:creationId xmlns:a16="http://schemas.microsoft.com/office/drawing/2014/main" id="{AD8973F8-64EF-EC46-AFB0-5D9F9F12C2C5}"/>
                </a:ext>
              </a:extLst>
            </p:cNvPr>
            <p:cNvCxnSpPr>
              <a:cxnSpLocks/>
            </p:cNvCxnSpPr>
            <p:nvPr/>
          </p:nvCxnSpPr>
          <p:spPr>
            <a:xfrm>
              <a:off x="713236" y="1412042"/>
              <a:ext cx="0" cy="496396"/>
            </a:xfrm>
            <a:prstGeom prst="line">
              <a:avLst/>
            </a:prstGeom>
            <a:ln>
              <a:solidFill>
                <a:srgbClr val="0067B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1506A63-7453-6E4F-A457-B7A76762DC35}"/>
                </a:ext>
              </a:extLst>
            </p:cNvPr>
            <p:cNvSpPr txBox="1"/>
            <p:nvPr/>
          </p:nvSpPr>
          <p:spPr>
            <a:xfrm>
              <a:off x="292608" y="1397252"/>
              <a:ext cx="401072" cy="523221"/>
            </a:xfrm>
            <a:prstGeom prst="rect">
              <a:avLst/>
            </a:prstGeom>
            <a:noFill/>
          </p:spPr>
          <p:txBody>
            <a:bodyPr wrap="none" rtlCol="0">
              <a:spAutoFit/>
            </a:bodyPr>
            <a:lstStyle/>
            <a:p>
              <a:r>
                <a:rPr lang="en-US" sz="2800" b="1">
                  <a:solidFill>
                    <a:srgbClr val="0067B2"/>
                  </a:solidFill>
                </a:rPr>
                <a:t>4</a:t>
              </a:r>
            </a:p>
          </p:txBody>
        </p:sp>
        <p:sp>
          <p:nvSpPr>
            <p:cNvPr id="8" name="TextBox 7">
              <a:extLst>
                <a:ext uri="{FF2B5EF4-FFF2-40B4-BE49-F238E27FC236}">
                  <a16:creationId xmlns:a16="http://schemas.microsoft.com/office/drawing/2014/main" id="{5DBDCDF6-DAC1-E54A-B7F9-FEF8093328E2}"/>
                </a:ext>
              </a:extLst>
            </p:cNvPr>
            <p:cNvSpPr txBox="1"/>
            <p:nvPr/>
          </p:nvSpPr>
          <p:spPr>
            <a:xfrm>
              <a:off x="1537612" y="1992444"/>
              <a:ext cx="7559099" cy="553004"/>
            </a:xfrm>
            <a:prstGeom prst="rect">
              <a:avLst/>
            </a:prstGeom>
            <a:noFill/>
          </p:spPr>
          <p:txBody>
            <a:bodyPr vert="horz" wrap="square" lIns="0" tIns="0" rIns="0" bIns="0" rtlCol="0" anchor="ctr">
              <a:noAutofit/>
            </a:bodyPr>
            <a:lstStyle/>
            <a:p>
              <a:pPr>
                <a:lnSpc>
                  <a:spcPts val="1680"/>
                </a:lnSpc>
              </a:pPr>
              <a:r>
                <a:rPr lang="en-US" sz="1400" b="1" dirty="0">
                  <a:solidFill>
                    <a:schemeClr val="tx2"/>
                  </a:solidFill>
                </a:rPr>
                <a:t>Stagnant Smart Home: </a:t>
              </a:r>
              <a:r>
                <a:rPr lang="en-US" sz="1400" dirty="0">
                  <a:solidFill>
                    <a:schemeClr val="tx2"/>
                  </a:solidFill>
                </a:rPr>
                <a:t>players continue to operate in isolated ecosystems, leaving the technology protocol landscape fragmented and reinforcing pain points around user experience, privacy and security, and cost</a:t>
              </a:r>
            </a:p>
          </p:txBody>
        </p:sp>
        <p:cxnSp>
          <p:nvCxnSpPr>
            <p:cNvPr id="9" name="Straight Connector 8">
              <a:extLst>
                <a:ext uri="{FF2B5EF4-FFF2-40B4-BE49-F238E27FC236}">
                  <a16:creationId xmlns:a16="http://schemas.microsoft.com/office/drawing/2014/main" id="{E0B31489-F2DF-CF48-8D6C-38031CD6DB21}"/>
                </a:ext>
              </a:extLst>
            </p:cNvPr>
            <p:cNvCxnSpPr>
              <a:cxnSpLocks/>
            </p:cNvCxnSpPr>
            <p:nvPr/>
          </p:nvCxnSpPr>
          <p:spPr>
            <a:xfrm>
              <a:off x="1448583" y="1993768"/>
              <a:ext cx="0" cy="553005"/>
            </a:xfrm>
            <a:prstGeom prst="line">
              <a:avLst/>
            </a:prstGeom>
            <a:ln>
              <a:solidFill>
                <a:srgbClr val="0067B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C2C6790-A704-6047-9B80-AB80CBE6456E}"/>
                </a:ext>
              </a:extLst>
            </p:cNvPr>
            <p:cNvSpPr txBox="1"/>
            <p:nvPr/>
          </p:nvSpPr>
          <p:spPr>
            <a:xfrm>
              <a:off x="485101" y="2193404"/>
              <a:ext cx="1153653" cy="276999"/>
            </a:xfrm>
            <a:prstGeom prst="rect">
              <a:avLst/>
            </a:prstGeom>
            <a:noFill/>
          </p:spPr>
          <p:txBody>
            <a:bodyPr wrap="square" rtlCol="0">
              <a:spAutoFit/>
            </a:bodyPr>
            <a:lstStyle/>
            <a:p>
              <a:r>
                <a:rPr lang="en-US" sz="1200" b="1">
                  <a:solidFill>
                    <a:srgbClr val="0067B2"/>
                  </a:solidFill>
                </a:rPr>
                <a:t>Scenario 1</a:t>
              </a:r>
            </a:p>
          </p:txBody>
        </p:sp>
        <p:sp>
          <p:nvSpPr>
            <p:cNvPr id="11" name="TextBox 10">
              <a:extLst>
                <a:ext uri="{FF2B5EF4-FFF2-40B4-BE49-F238E27FC236}">
                  <a16:creationId xmlns:a16="http://schemas.microsoft.com/office/drawing/2014/main" id="{0DF422FC-337E-6547-A462-EE6F10737DAF}"/>
                </a:ext>
              </a:extLst>
            </p:cNvPr>
            <p:cNvSpPr txBox="1"/>
            <p:nvPr/>
          </p:nvSpPr>
          <p:spPr>
            <a:xfrm>
              <a:off x="1537612" y="2830801"/>
              <a:ext cx="7601554" cy="641348"/>
            </a:xfrm>
            <a:prstGeom prst="rect">
              <a:avLst/>
            </a:prstGeom>
            <a:noFill/>
          </p:spPr>
          <p:txBody>
            <a:bodyPr vert="horz" wrap="square" lIns="0" tIns="0" rIns="0" bIns="0" rtlCol="0" anchor="ctr">
              <a:noAutofit/>
            </a:bodyPr>
            <a:lstStyle/>
            <a:p>
              <a:pPr>
                <a:lnSpc>
                  <a:spcPts val="1680"/>
                </a:lnSpc>
              </a:pPr>
              <a:r>
                <a:rPr lang="en-US" sz="1400" b="1" dirty="0">
                  <a:solidFill>
                    <a:schemeClr val="tx2"/>
                  </a:solidFill>
                </a:rPr>
                <a:t>Middle of the Road: </a:t>
              </a:r>
              <a:r>
                <a:rPr lang="en-US" sz="1400" dirty="0">
                  <a:solidFill>
                    <a:schemeClr val="tx2"/>
                  </a:solidFill>
                </a:rPr>
                <a:t>while more complex use cases are introduced, player collaboration remains constrained to smart home hub ecosystems. This convergence on smart home ecosystems improves the disarray of technology protocols to a degree; however, challenges around user experience will limit mass adoption</a:t>
              </a:r>
            </a:p>
          </p:txBody>
        </p:sp>
        <p:cxnSp>
          <p:nvCxnSpPr>
            <p:cNvPr id="12" name="Straight Connector 11">
              <a:extLst>
                <a:ext uri="{FF2B5EF4-FFF2-40B4-BE49-F238E27FC236}">
                  <a16:creationId xmlns:a16="http://schemas.microsoft.com/office/drawing/2014/main" id="{441D47AE-5360-9447-8DA7-1F3EE400D2D3}"/>
                </a:ext>
              </a:extLst>
            </p:cNvPr>
            <p:cNvCxnSpPr>
              <a:cxnSpLocks/>
            </p:cNvCxnSpPr>
            <p:nvPr/>
          </p:nvCxnSpPr>
          <p:spPr>
            <a:xfrm>
              <a:off x="1448583" y="2804003"/>
              <a:ext cx="0" cy="694944"/>
            </a:xfrm>
            <a:prstGeom prst="line">
              <a:avLst/>
            </a:prstGeom>
            <a:ln>
              <a:solidFill>
                <a:srgbClr val="0067B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842BF96-45F4-F84D-A27E-B17D967917A7}"/>
                </a:ext>
              </a:extLst>
            </p:cNvPr>
            <p:cNvSpPr txBox="1"/>
            <p:nvPr/>
          </p:nvSpPr>
          <p:spPr>
            <a:xfrm>
              <a:off x="485102" y="3005281"/>
              <a:ext cx="1153660" cy="276999"/>
            </a:xfrm>
            <a:prstGeom prst="rect">
              <a:avLst/>
            </a:prstGeom>
            <a:noFill/>
          </p:spPr>
          <p:txBody>
            <a:bodyPr wrap="square" rtlCol="0">
              <a:spAutoFit/>
            </a:bodyPr>
            <a:lstStyle/>
            <a:p>
              <a:r>
                <a:rPr lang="en-US" sz="1200" b="1">
                  <a:solidFill>
                    <a:srgbClr val="0067B2"/>
                  </a:solidFill>
                </a:rPr>
                <a:t>Scenario 2</a:t>
              </a:r>
            </a:p>
          </p:txBody>
        </p:sp>
        <p:sp>
          <p:nvSpPr>
            <p:cNvPr id="14" name="TextBox 13">
              <a:extLst>
                <a:ext uri="{FF2B5EF4-FFF2-40B4-BE49-F238E27FC236}">
                  <a16:creationId xmlns:a16="http://schemas.microsoft.com/office/drawing/2014/main" id="{D5E62734-BCDB-1E45-A988-354BBEF361B3}"/>
                </a:ext>
              </a:extLst>
            </p:cNvPr>
            <p:cNvSpPr txBox="1"/>
            <p:nvPr/>
          </p:nvSpPr>
          <p:spPr>
            <a:xfrm>
              <a:off x="1537612" y="3724312"/>
              <a:ext cx="7601550" cy="641348"/>
            </a:xfrm>
            <a:prstGeom prst="rect">
              <a:avLst/>
            </a:prstGeom>
            <a:noFill/>
          </p:spPr>
          <p:txBody>
            <a:bodyPr vert="horz" wrap="square" lIns="0" tIns="0" rIns="0" bIns="0" rtlCol="0" anchor="ctr">
              <a:noAutofit/>
            </a:bodyPr>
            <a:lstStyle/>
            <a:p>
              <a:pPr>
                <a:lnSpc>
                  <a:spcPts val="1680"/>
                </a:lnSpc>
              </a:pPr>
              <a:r>
                <a:rPr lang="en-US" sz="1400" b="1" dirty="0">
                  <a:solidFill>
                    <a:schemeClr val="tx2"/>
                  </a:solidFill>
                </a:rPr>
                <a:t>Smart Home Euphoria: </a:t>
              </a:r>
              <a:r>
                <a:rPr lang="en-US" sz="1400" dirty="0">
                  <a:solidFill>
                    <a:schemeClr val="tx2"/>
                  </a:solidFill>
                </a:rPr>
                <a:t>open ecosystem architectures alleviate the protocol mess with collaborative product development that also addresses user experience issues. Technology advances around AI, edge computing, security and voice recognition catalyze use case complexity and contribute to increased consumer trust</a:t>
              </a:r>
            </a:p>
          </p:txBody>
        </p:sp>
        <p:cxnSp>
          <p:nvCxnSpPr>
            <p:cNvPr id="15" name="Straight Connector 14">
              <a:extLst>
                <a:ext uri="{FF2B5EF4-FFF2-40B4-BE49-F238E27FC236}">
                  <a16:creationId xmlns:a16="http://schemas.microsoft.com/office/drawing/2014/main" id="{014C55F3-DBE5-C94B-BDCE-D3A21466ED27}"/>
                </a:ext>
              </a:extLst>
            </p:cNvPr>
            <p:cNvCxnSpPr>
              <a:cxnSpLocks/>
            </p:cNvCxnSpPr>
            <p:nvPr/>
          </p:nvCxnSpPr>
          <p:spPr>
            <a:xfrm>
              <a:off x="1448583" y="3697514"/>
              <a:ext cx="0" cy="694944"/>
            </a:xfrm>
            <a:prstGeom prst="line">
              <a:avLst/>
            </a:prstGeom>
            <a:ln>
              <a:solidFill>
                <a:srgbClr val="0067B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AB2ACB1-5D59-BF4E-BC8B-9CC7E49C8D48}"/>
                </a:ext>
              </a:extLst>
            </p:cNvPr>
            <p:cNvSpPr txBox="1"/>
            <p:nvPr/>
          </p:nvSpPr>
          <p:spPr>
            <a:xfrm>
              <a:off x="485102" y="3898792"/>
              <a:ext cx="1153660" cy="276999"/>
            </a:xfrm>
            <a:prstGeom prst="rect">
              <a:avLst/>
            </a:prstGeom>
            <a:noFill/>
          </p:spPr>
          <p:txBody>
            <a:bodyPr wrap="square" rtlCol="0">
              <a:spAutoFit/>
            </a:bodyPr>
            <a:lstStyle/>
            <a:p>
              <a:r>
                <a:rPr lang="en-US" sz="1200" b="1">
                  <a:solidFill>
                    <a:srgbClr val="0067B2"/>
                  </a:solidFill>
                </a:rPr>
                <a:t>Scenario 3</a:t>
              </a:r>
            </a:p>
          </p:txBody>
        </p:sp>
        <p:sp>
          <p:nvSpPr>
            <p:cNvPr id="17" name="TextBox 16">
              <a:extLst>
                <a:ext uri="{FF2B5EF4-FFF2-40B4-BE49-F238E27FC236}">
                  <a16:creationId xmlns:a16="http://schemas.microsoft.com/office/drawing/2014/main" id="{9454E8F1-4640-A845-8777-FE44A08C525F}"/>
                </a:ext>
              </a:extLst>
            </p:cNvPr>
            <p:cNvSpPr txBox="1"/>
            <p:nvPr/>
          </p:nvSpPr>
          <p:spPr>
            <a:xfrm>
              <a:off x="871675" y="4473213"/>
              <a:ext cx="8569505" cy="606062"/>
            </a:xfrm>
            <a:prstGeom prst="rect">
              <a:avLst/>
            </a:prstGeom>
            <a:noFill/>
          </p:spPr>
          <p:txBody>
            <a:bodyPr vert="horz" wrap="square" lIns="0" tIns="0" rIns="0" bIns="0" rtlCol="0" anchor="ctr">
              <a:noAutofit/>
            </a:bodyPr>
            <a:lstStyle/>
            <a:p>
              <a:pPr>
                <a:lnSpc>
                  <a:spcPts val="1680"/>
                </a:lnSpc>
              </a:pPr>
              <a:r>
                <a:rPr lang="en-US" sz="1600" dirty="0">
                  <a:solidFill>
                    <a:schemeClr val="tx2"/>
                  </a:solidFill>
                </a:rPr>
                <a:t>To unlock future Smart Home value of $66.5B, players need to:</a:t>
              </a:r>
            </a:p>
          </p:txBody>
        </p:sp>
        <p:cxnSp>
          <p:nvCxnSpPr>
            <p:cNvPr id="18" name="Straight Connector 17">
              <a:extLst>
                <a:ext uri="{FF2B5EF4-FFF2-40B4-BE49-F238E27FC236}">
                  <a16:creationId xmlns:a16="http://schemas.microsoft.com/office/drawing/2014/main" id="{CEF057B3-676B-EF4E-ACE4-5F006A8389EE}"/>
                </a:ext>
              </a:extLst>
            </p:cNvPr>
            <p:cNvCxnSpPr>
              <a:cxnSpLocks/>
            </p:cNvCxnSpPr>
            <p:nvPr/>
          </p:nvCxnSpPr>
          <p:spPr>
            <a:xfrm>
              <a:off x="713236" y="4528046"/>
              <a:ext cx="0" cy="496396"/>
            </a:xfrm>
            <a:prstGeom prst="line">
              <a:avLst/>
            </a:prstGeom>
            <a:ln>
              <a:solidFill>
                <a:srgbClr val="0067B2"/>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267D757-4EA2-C04B-B3D5-64980A318337}"/>
                </a:ext>
              </a:extLst>
            </p:cNvPr>
            <p:cNvSpPr txBox="1"/>
            <p:nvPr/>
          </p:nvSpPr>
          <p:spPr>
            <a:xfrm>
              <a:off x="292608" y="4514634"/>
              <a:ext cx="409086" cy="523220"/>
            </a:xfrm>
            <a:prstGeom prst="rect">
              <a:avLst/>
            </a:prstGeom>
            <a:noFill/>
          </p:spPr>
          <p:txBody>
            <a:bodyPr wrap="none" rtlCol="0">
              <a:spAutoFit/>
            </a:bodyPr>
            <a:lstStyle/>
            <a:p>
              <a:r>
                <a:rPr lang="en-US" sz="2800" b="1">
                  <a:solidFill>
                    <a:srgbClr val="0067B2"/>
                  </a:solidFill>
                </a:rPr>
                <a:t>5</a:t>
              </a:r>
            </a:p>
          </p:txBody>
        </p:sp>
        <p:sp>
          <p:nvSpPr>
            <p:cNvPr id="20" name="TextBox 19">
              <a:extLst>
                <a:ext uri="{FF2B5EF4-FFF2-40B4-BE49-F238E27FC236}">
                  <a16:creationId xmlns:a16="http://schemas.microsoft.com/office/drawing/2014/main" id="{E1B33A77-284B-4443-94EF-3D24A1E7A0CA}"/>
                </a:ext>
              </a:extLst>
            </p:cNvPr>
            <p:cNvSpPr txBox="1"/>
            <p:nvPr/>
          </p:nvSpPr>
          <p:spPr>
            <a:xfrm>
              <a:off x="1572806" y="5079275"/>
              <a:ext cx="7566356" cy="274321"/>
            </a:xfrm>
            <a:prstGeom prst="rect">
              <a:avLst/>
            </a:prstGeom>
            <a:noFill/>
          </p:spPr>
          <p:txBody>
            <a:bodyPr vert="horz" wrap="square" lIns="0" tIns="0" rIns="0" bIns="0" rtlCol="0" anchor="ctr">
              <a:noAutofit/>
            </a:bodyPr>
            <a:lstStyle/>
            <a:p>
              <a:pPr>
                <a:lnSpc>
                  <a:spcPts val="1680"/>
                </a:lnSpc>
              </a:pPr>
              <a:r>
                <a:rPr lang="en-US" sz="1400" dirty="0">
                  <a:solidFill>
                    <a:schemeClr val="tx2"/>
                  </a:solidFill>
                </a:rPr>
                <a:t>Increase attention to driving network protocol standardization</a:t>
              </a:r>
            </a:p>
          </p:txBody>
        </p:sp>
        <p:cxnSp>
          <p:nvCxnSpPr>
            <p:cNvPr id="21" name="Straight Connector 20">
              <a:extLst>
                <a:ext uri="{FF2B5EF4-FFF2-40B4-BE49-F238E27FC236}">
                  <a16:creationId xmlns:a16="http://schemas.microsoft.com/office/drawing/2014/main" id="{6104A25A-3D69-F546-983B-1207C6A01A12}"/>
                </a:ext>
              </a:extLst>
            </p:cNvPr>
            <p:cNvCxnSpPr>
              <a:cxnSpLocks/>
            </p:cNvCxnSpPr>
            <p:nvPr/>
          </p:nvCxnSpPr>
          <p:spPr>
            <a:xfrm>
              <a:off x="1448583" y="5079276"/>
              <a:ext cx="0" cy="274320"/>
            </a:xfrm>
            <a:prstGeom prst="line">
              <a:avLst/>
            </a:prstGeom>
            <a:ln>
              <a:solidFill>
                <a:srgbClr val="0067B2"/>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670C43F-2866-184B-A4F0-C18DF0280CCB}"/>
                </a:ext>
              </a:extLst>
            </p:cNvPr>
            <p:cNvSpPr txBox="1"/>
            <p:nvPr/>
          </p:nvSpPr>
          <p:spPr>
            <a:xfrm>
              <a:off x="1078269" y="5031770"/>
              <a:ext cx="362600" cy="369332"/>
            </a:xfrm>
            <a:prstGeom prst="rect">
              <a:avLst/>
            </a:prstGeom>
            <a:noFill/>
          </p:spPr>
          <p:txBody>
            <a:bodyPr wrap="none" rtlCol="0">
              <a:spAutoFit/>
            </a:bodyPr>
            <a:lstStyle/>
            <a:p>
              <a:r>
                <a:rPr lang="en-US" b="1">
                  <a:solidFill>
                    <a:srgbClr val="0067B2"/>
                  </a:solidFill>
                </a:rPr>
                <a:t>A</a:t>
              </a:r>
            </a:p>
          </p:txBody>
        </p:sp>
        <p:sp>
          <p:nvSpPr>
            <p:cNvPr id="23" name="TextBox 22">
              <a:extLst>
                <a:ext uri="{FF2B5EF4-FFF2-40B4-BE49-F238E27FC236}">
                  <a16:creationId xmlns:a16="http://schemas.microsoft.com/office/drawing/2014/main" id="{3042F041-B1B3-2540-AB04-6BE7CDB33FEF}"/>
                </a:ext>
              </a:extLst>
            </p:cNvPr>
            <p:cNvSpPr txBox="1"/>
            <p:nvPr/>
          </p:nvSpPr>
          <p:spPr>
            <a:xfrm>
              <a:off x="1572806" y="5500898"/>
              <a:ext cx="7566356" cy="274321"/>
            </a:xfrm>
            <a:prstGeom prst="rect">
              <a:avLst/>
            </a:prstGeom>
            <a:noFill/>
          </p:spPr>
          <p:txBody>
            <a:bodyPr vert="horz" wrap="square" lIns="0" tIns="0" rIns="0" bIns="0" rtlCol="0" anchor="ctr">
              <a:noAutofit/>
            </a:bodyPr>
            <a:lstStyle/>
            <a:p>
              <a:pPr>
                <a:lnSpc>
                  <a:spcPts val="1680"/>
                </a:lnSpc>
              </a:pPr>
              <a:r>
                <a:rPr lang="en-US" sz="1400" dirty="0">
                  <a:solidFill>
                    <a:schemeClr val="tx2"/>
                  </a:solidFill>
                </a:rPr>
                <a:t>Increase priority placed on software interoperability by tech suppliers</a:t>
              </a:r>
            </a:p>
          </p:txBody>
        </p:sp>
        <p:cxnSp>
          <p:nvCxnSpPr>
            <p:cNvPr id="24" name="Straight Connector 23">
              <a:extLst>
                <a:ext uri="{FF2B5EF4-FFF2-40B4-BE49-F238E27FC236}">
                  <a16:creationId xmlns:a16="http://schemas.microsoft.com/office/drawing/2014/main" id="{34E269BF-47D7-9E40-9D92-9AD9B530EF55}"/>
                </a:ext>
              </a:extLst>
            </p:cNvPr>
            <p:cNvCxnSpPr>
              <a:cxnSpLocks/>
            </p:cNvCxnSpPr>
            <p:nvPr/>
          </p:nvCxnSpPr>
          <p:spPr>
            <a:xfrm>
              <a:off x="1448583" y="5500898"/>
              <a:ext cx="0" cy="274320"/>
            </a:xfrm>
            <a:prstGeom prst="line">
              <a:avLst/>
            </a:prstGeom>
            <a:ln>
              <a:solidFill>
                <a:srgbClr val="0067B2"/>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34AB108-2230-A849-B17F-FD16166CAA46}"/>
                </a:ext>
              </a:extLst>
            </p:cNvPr>
            <p:cNvSpPr txBox="1"/>
            <p:nvPr/>
          </p:nvSpPr>
          <p:spPr>
            <a:xfrm>
              <a:off x="1078269" y="5453392"/>
              <a:ext cx="349776" cy="369332"/>
            </a:xfrm>
            <a:prstGeom prst="rect">
              <a:avLst/>
            </a:prstGeom>
            <a:noFill/>
          </p:spPr>
          <p:txBody>
            <a:bodyPr wrap="none" rtlCol="0">
              <a:spAutoFit/>
            </a:bodyPr>
            <a:lstStyle/>
            <a:p>
              <a:r>
                <a:rPr lang="en-US" b="1">
                  <a:solidFill>
                    <a:srgbClr val="0067B2"/>
                  </a:solidFill>
                </a:rPr>
                <a:t>B</a:t>
              </a:r>
            </a:p>
          </p:txBody>
        </p:sp>
        <p:sp>
          <p:nvSpPr>
            <p:cNvPr id="26" name="TextBox 25">
              <a:extLst>
                <a:ext uri="{FF2B5EF4-FFF2-40B4-BE49-F238E27FC236}">
                  <a16:creationId xmlns:a16="http://schemas.microsoft.com/office/drawing/2014/main" id="{2DC30E0E-90B7-9347-924B-0340FE8A540F}"/>
                </a:ext>
              </a:extLst>
            </p:cNvPr>
            <p:cNvSpPr txBox="1"/>
            <p:nvPr/>
          </p:nvSpPr>
          <p:spPr>
            <a:xfrm>
              <a:off x="1572805" y="5945418"/>
              <a:ext cx="7566356" cy="274320"/>
            </a:xfrm>
            <a:prstGeom prst="rect">
              <a:avLst/>
            </a:prstGeom>
            <a:noFill/>
          </p:spPr>
          <p:txBody>
            <a:bodyPr vert="horz" wrap="square" lIns="0" tIns="0" rIns="0" bIns="0" rtlCol="0" anchor="ctr">
              <a:noAutofit/>
            </a:bodyPr>
            <a:lstStyle/>
            <a:p>
              <a:pPr>
                <a:lnSpc>
                  <a:spcPts val="1680"/>
                </a:lnSpc>
              </a:pPr>
              <a:r>
                <a:rPr lang="en-US" sz="1400" dirty="0">
                  <a:solidFill>
                    <a:schemeClr val="tx2"/>
                  </a:solidFill>
                </a:rPr>
                <a:t>Move from a dictator model ecosystem architecture to a more localized ecosystem</a:t>
              </a:r>
            </a:p>
          </p:txBody>
        </p:sp>
        <p:cxnSp>
          <p:nvCxnSpPr>
            <p:cNvPr id="27" name="Straight Connector 26">
              <a:extLst>
                <a:ext uri="{FF2B5EF4-FFF2-40B4-BE49-F238E27FC236}">
                  <a16:creationId xmlns:a16="http://schemas.microsoft.com/office/drawing/2014/main" id="{7AF6DBEA-B648-6A43-BCE8-D89B95A2166F}"/>
                </a:ext>
              </a:extLst>
            </p:cNvPr>
            <p:cNvCxnSpPr>
              <a:cxnSpLocks/>
            </p:cNvCxnSpPr>
            <p:nvPr/>
          </p:nvCxnSpPr>
          <p:spPr>
            <a:xfrm>
              <a:off x="1448583" y="5945672"/>
              <a:ext cx="0" cy="274320"/>
            </a:xfrm>
            <a:prstGeom prst="line">
              <a:avLst/>
            </a:prstGeom>
            <a:ln>
              <a:solidFill>
                <a:srgbClr val="0067B2"/>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16BA773-307C-5F4C-A049-14EA8C23B40E}"/>
                </a:ext>
              </a:extLst>
            </p:cNvPr>
            <p:cNvSpPr txBox="1"/>
            <p:nvPr/>
          </p:nvSpPr>
          <p:spPr>
            <a:xfrm>
              <a:off x="1078268" y="5898166"/>
              <a:ext cx="344966" cy="369332"/>
            </a:xfrm>
            <a:prstGeom prst="rect">
              <a:avLst/>
            </a:prstGeom>
            <a:noFill/>
          </p:spPr>
          <p:txBody>
            <a:bodyPr wrap="none" rtlCol="0">
              <a:spAutoFit/>
            </a:bodyPr>
            <a:lstStyle/>
            <a:p>
              <a:r>
                <a:rPr lang="en-US" b="1">
                  <a:solidFill>
                    <a:srgbClr val="0067B2"/>
                  </a:solidFill>
                </a:rPr>
                <a:t>C</a:t>
              </a:r>
            </a:p>
          </p:txBody>
        </p:sp>
        <p:sp>
          <p:nvSpPr>
            <p:cNvPr id="29" name="TextBox 28">
              <a:extLst>
                <a:ext uri="{FF2B5EF4-FFF2-40B4-BE49-F238E27FC236}">
                  <a16:creationId xmlns:a16="http://schemas.microsoft.com/office/drawing/2014/main" id="{223A39A0-781A-5344-B137-EDC4FFB948E0}"/>
                </a:ext>
              </a:extLst>
            </p:cNvPr>
            <p:cNvSpPr txBox="1"/>
            <p:nvPr/>
          </p:nvSpPr>
          <p:spPr>
            <a:xfrm>
              <a:off x="1572804" y="6363415"/>
              <a:ext cx="8378041" cy="274320"/>
            </a:xfrm>
            <a:prstGeom prst="rect">
              <a:avLst/>
            </a:prstGeom>
            <a:noFill/>
          </p:spPr>
          <p:txBody>
            <a:bodyPr vert="horz" wrap="square" lIns="0" tIns="0" rIns="0" bIns="0" rtlCol="0" anchor="ctr">
              <a:noAutofit/>
            </a:bodyPr>
            <a:lstStyle/>
            <a:p>
              <a:pPr>
                <a:lnSpc>
                  <a:spcPts val="1680"/>
                </a:lnSpc>
              </a:pPr>
              <a:r>
                <a:rPr lang="en-US" sz="1400" dirty="0">
                  <a:solidFill>
                    <a:schemeClr val="tx2"/>
                  </a:solidFill>
                </a:rPr>
                <a:t>Increase distributed edge computing to increase reliability and user experience satisfaction</a:t>
              </a:r>
            </a:p>
          </p:txBody>
        </p:sp>
        <p:cxnSp>
          <p:nvCxnSpPr>
            <p:cNvPr id="30" name="Straight Connector 29">
              <a:extLst>
                <a:ext uri="{FF2B5EF4-FFF2-40B4-BE49-F238E27FC236}">
                  <a16:creationId xmlns:a16="http://schemas.microsoft.com/office/drawing/2014/main" id="{6AA3E2B1-6969-454E-BF99-49786BDDCB94}"/>
                </a:ext>
              </a:extLst>
            </p:cNvPr>
            <p:cNvCxnSpPr>
              <a:cxnSpLocks/>
            </p:cNvCxnSpPr>
            <p:nvPr/>
          </p:nvCxnSpPr>
          <p:spPr>
            <a:xfrm>
              <a:off x="1448583" y="6363415"/>
              <a:ext cx="0" cy="274320"/>
            </a:xfrm>
            <a:prstGeom prst="line">
              <a:avLst/>
            </a:prstGeom>
            <a:ln>
              <a:solidFill>
                <a:srgbClr val="0067B2"/>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0975C29-AF6B-BD46-8961-911CAD1A7CD1}"/>
                </a:ext>
              </a:extLst>
            </p:cNvPr>
            <p:cNvSpPr txBox="1"/>
            <p:nvPr/>
          </p:nvSpPr>
          <p:spPr>
            <a:xfrm>
              <a:off x="1078268" y="6315909"/>
              <a:ext cx="360996" cy="369332"/>
            </a:xfrm>
            <a:prstGeom prst="rect">
              <a:avLst/>
            </a:prstGeom>
            <a:noFill/>
          </p:spPr>
          <p:txBody>
            <a:bodyPr wrap="none" rtlCol="0">
              <a:spAutoFit/>
            </a:bodyPr>
            <a:lstStyle/>
            <a:p>
              <a:r>
                <a:rPr lang="en-US" b="1">
                  <a:solidFill>
                    <a:srgbClr val="0067B2"/>
                  </a:solidFill>
                </a:rPr>
                <a:t>D</a:t>
              </a:r>
            </a:p>
          </p:txBody>
        </p:sp>
      </p:grpSp>
    </p:spTree>
    <p:extLst>
      <p:ext uri="{BB962C8B-B14F-4D97-AF65-F5344CB8AC3E}">
        <p14:creationId xmlns:p14="http://schemas.microsoft.com/office/powerpoint/2010/main" val="4137442919"/>
      </p:ext>
    </p:extLst>
  </p:cSld>
  <p:clrMapOvr>
    <a:masterClrMapping/>
  </p:clrMapOvr>
</p:sld>
</file>

<file path=ppt/theme/theme1.xml><?xml version="1.0" encoding="utf-8"?>
<a:theme xmlns:a="http://schemas.openxmlformats.org/drawingml/2006/main" name="CABA Presentation 1">
  <a:themeElements>
    <a:clrScheme name="CABA Presentation">
      <a:dk1>
        <a:srgbClr val="E83E1D"/>
      </a:dk1>
      <a:lt1>
        <a:srgbClr val="FFFFFF"/>
      </a:lt1>
      <a:dk2>
        <a:srgbClr val="464646"/>
      </a:dk2>
      <a:lt2>
        <a:srgbClr val="D7D7D7"/>
      </a:lt2>
      <a:accent1>
        <a:srgbClr val="009DF7"/>
      </a:accent1>
      <a:accent2>
        <a:srgbClr val="7A7A7A"/>
      </a:accent2>
      <a:accent3>
        <a:srgbClr val="F49200"/>
      </a:accent3>
      <a:accent4>
        <a:srgbClr val="2BAC3A"/>
      </a:accent4>
      <a:accent5>
        <a:srgbClr val="FFED00"/>
      </a:accent5>
      <a:accent6>
        <a:srgbClr val="912583"/>
      </a:accent6>
      <a:hlink>
        <a:srgbClr val="009DF7"/>
      </a:hlink>
      <a:folHlink>
        <a:srgbClr val="7A7A7A"/>
      </a:folHlink>
    </a:clrScheme>
    <a:fontScheme name="Scenariio">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BA 30th Presentation" id="{B57983D7-CCF0-E942-82F0-5A45D50D7225}" vid="{5503205F-2FE0-9C40-9B9B-8E0997F1C7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ABA Research Report">
    <a:dk1>
      <a:sysClr val="windowText" lastClr="000000"/>
    </a:dk1>
    <a:lt1>
      <a:srgbClr val="FFFFFF"/>
    </a:lt1>
    <a:dk2>
      <a:srgbClr val="E83E1D"/>
    </a:dk2>
    <a:lt2>
      <a:srgbClr val="D7D7D7"/>
    </a:lt2>
    <a:accent1>
      <a:srgbClr val="E83E1D"/>
    </a:accent1>
    <a:accent2>
      <a:srgbClr val="009DF7"/>
    </a:accent2>
    <a:accent3>
      <a:srgbClr val="80C41C"/>
    </a:accent3>
    <a:accent4>
      <a:srgbClr val="82027E"/>
    </a:accent4>
    <a:accent5>
      <a:srgbClr val="FF8000"/>
    </a:accent5>
    <a:accent6>
      <a:srgbClr val="0A51A1"/>
    </a:accent6>
    <a:hlink>
      <a:srgbClr val="0563C1"/>
    </a:hlink>
    <a:folHlink>
      <a:srgbClr val="464646"/>
    </a:folHlink>
  </a:clrScheme>
  <a:fontScheme name="CABA Research Report">
    <a:majorFont>
      <a:latin typeface="Montserrat"/>
      <a:ea typeface=""/>
      <a:cs typeface=""/>
    </a:majorFont>
    <a:minorFont>
      <a:latin typeface="Merriweather"/>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E1AAF986C9A944C85DCFAC721020C48" ma:contentTypeVersion="8" ma:contentTypeDescription="Create a new document." ma:contentTypeScope="" ma:versionID="e3d7d52e497195a8b0e9f63c6fc38bbe">
  <xsd:schema xmlns:xsd="http://www.w3.org/2001/XMLSchema" xmlns:xs="http://www.w3.org/2001/XMLSchema" xmlns:p="http://schemas.microsoft.com/office/2006/metadata/properties" xmlns:ns3="90d6c400-1127-4d65-8cac-13b9796e96a3" targetNamespace="http://schemas.microsoft.com/office/2006/metadata/properties" ma:root="true" ma:fieldsID="fb858a064db35fbaa748ed74ca2c9da7" ns3:_="">
    <xsd:import namespace="90d6c400-1127-4d65-8cac-13b9796e96a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d6c400-1127-4d65-8cac-13b9796e96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11662D8-B89A-430A-B051-C16EAFCEC0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d6c400-1127-4d65-8cac-13b9796e96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0F7DB68-CC40-406E-9A1E-F99F08E1EB0D}">
  <ds:schemaRefs>
    <ds:schemaRef ds:uri="http://schemas.microsoft.com/sharepoint/v3/contenttype/forms"/>
  </ds:schemaRefs>
</ds:datastoreItem>
</file>

<file path=customXml/itemProps3.xml><?xml version="1.0" encoding="utf-8"?>
<ds:datastoreItem xmlns:ds="http://schemas.openxmlformats.org/officeDocument/2006/customXml" ds:itemID="{2073DCAD-01DE-4C40-8A31-E53D32A0CDF7}">
  <ds:schemaRefs>
    <ds:schemaRef ds:uri="90d6c400-1127-4d65-8cac-13b9796e96a3"/>
    <ds:schemaRef ds:uri="http://purl.org/dc/terms/"/>
    <ds:schemaRef ds:uri="http://purl.org/dc/elements/1.1/"/>
    <ds:schemaRef ds:uri="http://purl.org/dc/dcmitype/"/>
    <ds:schemaRef ds:uri="http://www.w3.org/XML/1998/namespace"/>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CABA Presentation 1</Template>
  <TotalTime>174</TotalTime>
  <Words>1922</Words>
  <Application>Microsoft Office PowerPoint</Application>
  <PresentationFormat>Widescreen</PresentationFormat>
  <Paragraphs>241</Paragraphs>
  <Slides>30</Slides>
  <Notes>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Calibri</vt:lpstr>
      <vt:lpstr>Helvetica Neue</vt:lpstr>
      <vt:lpstr>Helvetica Neue Medium</vt:lpstr>
      <vt:lpstr>Montserrat</vt:lpstr>
      <vt:lpstr>Montserrat Light</vt:lpstr>
      <vt:lpstr>Montserrat Medium</vt:lpstr>
      <vt:lpstr>Myriad Pro</vt:lpstr>
      <vt:lpstr>CABA Presentation 1</vt:lpstr>
      <vt:lpstr>The Buildings Show Connected Home Roadmap: Learn from the Research  December 5, 2019 | 2:30 PM-4 PM Ron Zimmer CABA President &amp; CEO</vt:lpstr>
      <vt:lpstr>About CABA </vt:lpstr>
      <vt:lpstr>CABA </vt:lpstr>
      <vt:lpstr>CABA Board of Directors</vt:lpstr>
      <vt:lpstr>CABA Connected Home Roadmap</vt:lpstr>
      <vt:lpstr>About Harbor Research</vt:lpstr>
      <vt:lpstr>Research Goals</vt:lpstr>
      <vt:lpstr>Key Takeaways (1/2)</vt:lpstr>
      <vt:lpstr>Key Takeaways (2/2)</vt:lpstr>
      <vt:lpstr>But Home Automation Continues to make Strides in 2019</vt:lpstr>
      <vt:lpstr>Smart Systems Revenue For Connected Home Will Reach $66.5B In 2023</vt:lpstr>
      <vt:lpstr>Poor user experience, a lack of privacy and security standards and high costs of products and services are leaving smart home consumers  frustrated—exacerbating a disconnect between suppliers and user preferences</vt:lpstr>
      <vt:lpstr>Market Development Constrained By Hub-centric Collaboration</vt:lpstr>
      <vt:lpstr>Diverse Device Networks Poses Significant Challenges</vt:lpstr>
      <vt:lpstr>The growth of the Smart Home market is being stifled by the messy aggregation of network protocols, software incompatibility, and winner-take-all attitudes by the main players</vt:lpstr>
      <vt:lpstr>Cost &amp; Data Privacy Are Top Reported Pain Points</vt:lpstr>
      <vt:lpstr>Smart Home User Profile Demographic &amp; Behavioral Traits </vt:lpstr>
      <vt:lpstr>Poor user experience, a lack of privacy and security standards and high costs of products and services are leaving smart home consumers  frustrated—exacerbating a disconnect between suppliers and user preferences</vt:lpstr>
      <vt:lpstr>PowerPoint Presentation</vt:lpstr>
      <vt:lpstr>Suppliers Can Frame Future Scenarios Around Four Key Trend Areas</vt:lpstr>
      <vt:lpstr>New Technologies Will Enable Complex, Interrelated Applications</vt:lpstr>
      <vt:lpstr>To effectively tap into the $66.5 billion future connected home opportunity, players will need to develop distinct short-, medium- and long-term strategies around ecosystems, technology, customers, use cases / applications and devices</vt:lpstr>
      <vt:lpstr>How to Rescue Crumbling UX: Integrated Hardware, Software, &amp; Ecosystem Strategy</vt:lpstr>
      <vt:lpstr>Connected Home Roadmap: Improve UX, Open Ecosystems &amp; Build Trust</vt:lpstr>
      <vt:lpstr>Key Ingredient for Smart Home Growth: Managed Wi-Fi Networks</vt:lpstr>
      <vt:lpstr>Final State: Mesh Ecosystems That Promote UX &amp; Supplier Innovation</vt:lpstr>
      <vt:lpstr>Suppliers need to develop user-centric strategies to inform hardware, software and ecosystem roadmaps that address current market inefficiencies</vt:lpstr>
      <vt:lpstr>Current CABA Residential Research</vt:lpstr>
      <vt:lpstr>Current CABA Residential Research </vt:lpstr>
      <vt:lpstr>Thank You, Questions and Contact Info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Intolubbe-Chmil</dc:creator>
  <cp:lastModifiedBy>Conrad McCallum</cp:lastModifiedBy>
  <cp:revision>17</cp:revision>
  <cp:lastPrinted>2019-03-06T23:18:47Z</cp:lastPrinted>
  <dcterms:created xsi:type="dcterms:W3CDTF">2019-03-05T19:22:33Z</dcterms:created>
  <dcterms:modified xsi:type="dcterms:W3CDTF">2019-12-03T16:35:21Z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uthorIds_UIVersion_4608">
    <vt:lpwstr>23</vt:lpwstr>
  </property>
  <property fmtid="{D5CDD505-2E9C-101B-9397-08002B2CF9AE}" pid="3" name="ContentTypeId">
    <vt:lpwstr>0x0101008E1AAF986C9A944C85DCFAC721020C48</vt:lpwstr>
  </property>
  <property fmtid="{D5CDD505-2E9C-101B-9397-08002B2CF9AE}" pid="4" name="AuthorIds_UIVersion_7680">
    <vt:lpwstr>23,15</vt:lpwstr>
  </property>
  <property fmtid="{D5CDD505-2E9C-101B-9397-08002B2CF9AE}" pid="5" name="AuthorIds_UIVersion_10240">
    <vt:lpwstr>23</vt:lpwstr>
  </property>
  <property fmtid="{D5CDD505-2E9C-101B-9397-08002B2CF9AE}" pid="6" name="AuthorIds_UIVersion_10752">
    <vt:lpwstr>23</vt:lpwstr>
  </property>
  <property fmtid="{D5CDD505-2E9C-101B-9397-08002B2CF9AE}" pid="7" name="AuthorIds_UIVersion_11264">
    <vt:lpwstr>23</vt:lpwstr>
  </property>
  <property fmtid="{D5CDD505-2E9C-101B-9397-08002B2CF9AE}" pid="8" name="AuthorIds_UIVersion_11776">
    <vt:lpwstr>23</vt:lpwstr>
  </property>
  <property fmtid="{D5CDD505-2E9C-101B-9397-08002B2CF9AE}" pid="9" name="AuthorIds_UIVersion_12288">
    <vt:lpwstr>23,21</vt:lpwstr>
  </property>
  <property fmtid="{D5CDD505-2E9C-101B-9397-08002B2CF9AE}" pid="10" name="AuthorIds_UIVersion_13312">
    <vt:lpwstr>23,21</vt:lpwstr>
  </property>
  <property fmtid="{D5CDD505-2E9C-101B-9397-08002B2CF9AE}" pid="11" name="AuthorIds_UIVersion_14336">
    <vt:lpwstr>23,80</vt:lpwstr>
  </property>
  <property fmtid="{D5CDD505-2E9C-101B-9397-08002B2CF9AE}" pid="12" name="AuthorIds_UIVersion_15360">
    <vt:lpwstr>23</vt:lpwstr>
  </property>
  <property fmtid="{D5CDD505-2E9C-101B-9397-08002B2CF9AE}" pid="13" name="AuthorIds_UIVersion_15872">
    <vt:lpwstr>23</vt:lpwstr>
  </property>
  <property fmtid="{D5CDD505-2E9C-101B-9397-08002B2CF9AE}" pid="14" name="AuthorIds_UIVersion_16384">
    <vt:lpwstr>23</vt:lpwstr>
  </property>
  <property fmtid="{D5CDD505-2E9C-101B-9397-08002B2CF9AE}" pid="15" name="AuthorIds_UIVersion_21504">
    <vt:lpwstr>23</vt:lpwstr>
  </property>
  <property fmtid="{D5CDD505-2E9C-101B-9397-08002B2CF9AE}" pid="16" name="AuthorIds_UIVersion_2048">
    <vt:lpwstr>23</vt:lpwstr>
  </property>
</Properties>
</file>