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48"/>
  </p:notesMasterIdLst>
  <p:sldIdLst>
    <p:sldId id="256" r:id="rId2"/>
    <p:sldId id="258" r:id="rId3"/>
    <p:sldId id="263" r:id="rId4"/>
    <p:sldId id="265" r:id="rId5"/>
    <p:sldId id="895" r:id="rId6"/>
    <p:sldId id="425" r:id="rId7"/>
    <p:sldId id="801" r:id="rId8"/>
    <p:sldId id="806" r:id="rId9"/>
    <p:sldId id="427" r:id="rId10"/>
    <p:sldId id="325" r:id="rId11"/>
    <p:sldId id="326" r:id="rId12"/>
    <p:sldId id="264" r:id="rId13"/>
    <p:sldId id="279" r:id="rId14"/>
    <p:sldId id="280" r:id="rId15"/>
    <p:sldId id="282" r:id="rId16"/>
    <p:sldId id="283" r:id="rId17"/>
    <p:sldId id="284" r:id="rId18"/>
    <p:sldId id="285" r:id="rId19"/>
    <p:sldId id="277" r:id="rId20"/>
    <p:sldId id="268" r:id="rId21"/>
    <p:sldId id="287" r:id="rId22"/>
    <p:sldId id="790" r:id="rId23"/>
    <p:sldId id="286" r:id="rId24"/>
    <p:sldId id="791" r:id="rId25"/>
    <p:sldId id="288" r:id="rId26"/>
    <p:sldId id="792" r:id="rId27"/>
    <p:sldId id="793" r:id="rId28"/>
    <p:sldId id="289" r:id="rId29"/>
    <p:sldId id="794" r:id="rId30"/>
    <p:sldId id="770" r:id="rId31"/>
    <p:sldId id="418" r:id="rId32"/>
    <p:sldId id="795" r:id="rId33"/>
    <p:sldId id="419" r:id="rId34"/>
    <p:sldId id="796" r:id="rId35"/>
    <p:sldId id="420" r:id="rId36"/>
    <p:sldId id="797" r:id="rId37"/>
    <p:sldId id="421" r:id="rId38"/>
    <p:sldId id="267" r:id="rId39"/>
    <p:sldId id="272" r:id="rId40"/>
    <p:sldId id="433" r:id="rId41"/>
    <p:sldId id="434" r:id="rId42"/>
    <p:sldId id="435" r:id="rId43"/>
    <p:sldId id="745" r:id="rId44"/>
    <p:sldId id="748" r:id="rId45"/>
    <p:sldId id="276" r:id="rId46"/>
    <p:sldId id="26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58E8A8-7872-407F-B28D-6C1D7B3281D2}">
          <p14:sldIdLst>
            <p14:sldId id="256"/>
            <p14:sldId id="258"/>
            <p14:sldId id="263"/>
            <p14:sldId id="265"/>
            <p14:sldId id="895"/>
            <p14:sldId id="425"/>
            <p14:sldId id="801"/>
            <p14:sldId id="806"/>
            <p14:sldId id="427"/>
            <p14:sldId id="325"/>
            <p14:sldId id="326"/>
            <p14:sldId id="264"/>
            <p14:sldId id="279"/>
            <p14:sldId id="280"/>
            <p14:sldId id="282"/>
            <p14:sldId id="283"/>
            <p14:sldId id="284"/>
            <p14:sldId id="285"/>
            <p14:sldId id="277"/>
            <p14:sldId id="268"/>
            <p14:sldId id="287"/>
            <p14:sldId id="790"/>
            <p14:sldId id="286"/>
            <p14:sldId id="791"/>
            <p14:sldId id="288"/>
            <p14:sldId id="792"/>
            <p14:sldId id="793"/>
            <p14:sldId id="289"/>
            <p14:sldId id="794"/>
            <p14:sldId id="770"/>
            <p14:sldId id="418"/>
            <p14:sldId id="795"/>
            <p14:sldId id="419"/>
            <p14:sldId id="796"/>
            <p14:sldId id="420"/>
            <p14:sldId id="797"/>
            <p14:sldId id="421"/>
            <p14:sldId id="267"/>
            <p14:sldId id="272"/>
            <p14:sldId id="433"/>
            <p14:sldId id="434"/>
            <p14:sldId id="435"/>
            <p14:sldId id="745"/>
            <p14:sldId id="748"/>
            <p14:sldId id="276"/>
            <p14:sldId id="2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33"/>
    <a:srgbClr val="FF6600"/>
    <a:srgbClr val="E37222"/>
    <a:srgbClr val="9E7800"/>
    <a:srgbClr val="0066A1"/>
    <a:srgbClr val="740000"/>
    <a:srgbClr val="0B5172"/>
    <a:srgbClr val="008542"/>
    <a:srgbClr val="FDC82F"/>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532" autoAdjust="0"/>
  </p:normalViewPr>
  <p:slideViewPr>
    <p:cSldViewPr snapToGrid="0" snapToObjects="1">
      <p:cViewPr varScale="1">
        <p:scale>
          <a:sx n="80" d="100"/>
          <a:sy n="80" d="100"/>
        </p:scale>
        <p:origin x="56"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pPr/>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pPr/>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A7F0A19-9563-47C5-A8B8-E452F0E9CE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41CE930-15D8-4885-AB15-5D56A1AD2C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altLang="en-US" b="1" dirty="0">
                <a:latin typeface="Arial" panose="020B0604020202020204" pitchFamily="34" charset="0"/>
                <a:cs typeface="Arial" panose="020B0604020202020204" pitchFamily="34" charset="0"/>
              </a:rPr>
              <a:t>Growing urbanization. </a:t>
            </a:r>
            <a:r>
              <a:rPr lang="en-US" altLang="en-US" dirty="0">
                <a:latin typeface="Arial" panose="020B0604020202020204" pitchFamily="34" charset="0"/>
                <a:cs typeface="Arial" panose="020B0604020202020204" pitchFamily="34" charset="0"/>
              </a:rPr>
              <a:t>Cities deliver many benefits – greater employment opportunities, greater access to healthcare</a:t>
            </a:r>
          </a:p>
          <a:p>
            <a:r>
              <a:rPr lang="en-US" altLang="en-US" dirty="0">
                <a:latin typeface="Arial" panose="020B0604020202020204" pitchFamily="34" charset="0"/>
                <a:cs typeface="Arial" panose="020B0604020202020204" pitchFamily="34" charset="0"/>
              </a:rPr>
              <a:t>and education, and greater access to entertainment, culture and the arts. As a result, people are moving to cities at an</a:t>
            </a:r>
          </a:p>
          <a:p>
            <a:r>
              <a:rPr lang="en-US" altLang="en-US" dirty="0">
                <a:latin typeface="Arial" panose="020B0604020202020204" pitchFamily="34" charset="0"/>
                <a:cs typeface="Arial" panose="020B0604020202020204" pitchFamily="34" charset="0"/>
              </a:rPr>
              <a:t>unprecedented rate. Over 700 million people will be added to urban populations over the next 10 years. The United</a:t>
            </a:r>
          </a:p>
          <a:p>
            <a:r>
              <a:rPr lang="en-US" altLang="en-US" dirty="0">
                <a:latin typeface="Arial" panose="020B0604020202020204" pitchFamily="34" charset="0"/>
                <a:cs typeface="Arial" panose="020B0604020202020204" pitchFamily="34" charset="0"/>
              </a:rPr>
              <a:t>Nations projects that the world’s cities will need to accommodate an additional 3 billion residents by the middle of the</a:t>
            </a:r>
          </a:p>
          <a:p>
            <a:r>
              <a:rPr lang="en-US" altLang="en-US" dirty="0">
                <a:latin typeface="Arial" panose="020B0604020202020204" pitchFamily="34" charset="0"/>
                <a:cs typeface="Arial" panose="020B0604020202020204" pitchFamily="34" charset="0"/>
              </a:rPr>
              <a:t>century. A recent UN report suggests that 40,000 new cities will be needed worldwide.</a:t>
            </a:r>
          </a:p>
          <a:p>
            <a:r>
              <a:rPr lang="en-US" altLang="en-US" b="1" dirty="0">
                <a:latin typeface="Arial" panose="020B0604020202020204" pitchFamily="34" charset="0"/>
                <a:cs typeface="Arial" panose="020B0604020202020204" pitchFamily="34" charset="0"/>
              </a:rPr>
              <a:t>Growing stress. </a:t>
            </a:r>
            <a:r>
              <a:rPr lang="en-US" altLang="en-US" dirty="0">
                <a:latin typeface="Arial" panose="020B0604020202020204" pitchFamily="34" charset="0"/>
                <a:cs typeface="Arial" panose="020B0604020202020204" pitchFamily="34" charset="0"/>
              </a:rPr>
              <a:t>Today’s cities face significant challenges – increasing populations,</a:t>
            </a:r>
          </a:p>
          <a:p>
            <a:r>
              <a:rPr lang="en-US" altLang="en-US" dirty="0">
                <a:latin typeface="Arial" panose="020B0604020202020204" pitchFamily="34" charset="0"/>
                <a:cs typeface="Arial" panose="020B0604020202020204" pitchFamily="34" charset="0"/>
              </a:rPr>
              <a:t>environmental and regulatory requirements, declining tax bases and budgets and</a:t>
            </a:r>
          </a:p>
          <a:p>
            <a:r>
              <a:rPr lang="en-US" altLang="en-US" dirty="0">
                <a:latin typeface="Arial" panose="020B0604020202020204" pitchFamily="34" charset="0"/>
                <a:cs typeface="Arial" panose="020B0604020202020204" pitchFamily="34" charset="0"/>
              </a:rPr>
              <a:t>increased costs – at the same time many are experiencing difficult growing pains</a:t>
            </a:r>
          </a:p>
          <a:p>
            <a:r>
              <a:rPr lang="en-US" altLang="en-US" dirty="0">
                <a:latin typeface="Arial" panose="020B0604020202020204" pitchFamily="34" charset="0"/>
                <a:cs typeface="Arial" panose="020B0604020202020204" pitchFamily="34" charset="0"/>
              </a:rPr>
              <a:t>ranging from pollution, crowding and sprawl to inadequate housing, high</a:t>
            </a:r>
          </a:p>
          <a:p>
            <a:r>
              <a:rPr lang="en-US" altLang="en-US" dirty="0">
                <a:latin typeface="Arial" panose="020B0604020202020204" pitchFamily="34" charset="0"/>
                <a:cs typeface="Arial" panose="020B0604020202020204" pitchFamily="34" charset="0"/>
              </a:rPr>
              <a:t>unemployment and rising crime rates.</a:t>
            </a:r>
          </a:p>
          <a:p>
            <a:r>
              <a:rPr lang="en-US" altLang="en-US" b="1" dirty="0">
                <a:latin typeface="Arial" panose="020B0604020202020204" pitchFamily="34" charset="0"/>
                <a:cs typeface="Arial" panose="020B0604020202020204" pitchFamily="34" charset="0"/>
              </a:rPr>
              <a:t>Inadequate infrastructure. </a:t>
            </a:r>
            <a:r>
              <a:rPr lang="en-US" altLang="en-US" dirty="0">
                <a:latin typeface="Arial" panose="020B0604020202020204" pitchFamily="34" charset="0"/>
                <a:cs typeface="Arial" panose="020B0604020202020204" pitchFamily="34" charset="0"/>
              </a:rPr>
              <a:t>Urbanization is putting significant strain on city</a:t>
            </a:r>
          </a:p>
          <a:p>
            <a:r>
              <a:rPr lang="en-US" altLang="en-US" dirty="0">
                <a:latin typeface="Arial" panose="020B0604020202020204" pitchFamily="34" charset="0"/>
                <a:cs typeface="Arial" panose="020B0604020202020204" pitchFamily="34" charset="0"/>
              </a:rPr>
              <a:t>infrastructures that were, in most cases, built for populations a fraction of their current</a:t>
            </a:r>
          </a:p>
          <a:p>
            <a:r>
              <a:rPr lang="en-US" altLang="en-US" dirty="0">
                <a:latin typeface="Arial" panose="020B0604020202020204" pitchFamily="34" charset="0"/>
                <a:cs typeface="Arial" panose="020B0604020202020204" pitchFamily="34" charset="0"/>
              </a:rPr>
              <a:t>size. Much of the developed world has infrastructure that is near or past its design</a:t>
            </a:r>
          </a:p>
          <a:p>
            <a:r>
              <a:rPr lang="en-US" altLang="en-US" dirty="0">
                <a:latin typeface="Arial" panose="020B0604020202020204" pitchFamily="34" charset="0"/>
                <a:cs typeface="Arial" panose="020B0604020202020204" pitchFamily="34" charset="0"/>
              </a:rPr>
              <a:t>life, requiring massive upgrades. For instance, in 2013 the American Society of Civil</a:t>
            </a:r>
          </a:p>
          <a:p>
            <a:r>
              <a:rPr lang="en-US" altLang="en-US" dirty="0">
                <a:latin typeface="Arial" panose="020B0604020202020204" pitchFamily="34" charset="0"/>
                <a:cs typeface="Arial" panose="020B0604020202020204" pitchFamily="34" charset="0"/>
              </a:rPr>
              <a:t>Engineers gave the United States an overall grade of D+ for its infrastructure.</a:t>
            </a:r>
          </a:p>
          <a:p>
            <a:r>
              <a:rPr lang="en-US" altLang="en-US" dirty="0">
                <a:latin typeface="Arial" panose="020B0604020202020204" pitchFamily="34" charset="0"/>
                <a:cs typeface="Arial" panose="020B0604020202020204" pitchFamily="34" charset="0"/>
              </a:rPr>
              <a:t>Meanwhile, much of the developing world has missing or inadequate infrastructure,</a:t>
            </a:r>
          </a:p>
          <a:p>
            <a:r>
              <a:rPr lang="en-US" altLang="en-US" dirty="0">
                <a:latin typeface="Arial" panose="020B0604020202020204" pitchFamily="34" charset="0"/>
                <a:cs typeface="Arial" panose="020B0604020202020204" pitchFamily="34" charset="0"/>
              </a:rPr>
              <a:t>requiring massive build-outs. The 2012 blackout in India that left more than 600</a:t>
            </a:r>
          </a:p>
          <a:p>
            <a:r>
              <a:rPr lang="en-US" altLang="en-US" dirty="0">
                <a:latin typeface="Arial" panose="020B0604020202020204" pitchFamily="34" charset="0"/>
                <a:cs typeface="Arial" panose="020B0604020202020204" pitchFamily="34" charset="0"/>
              </a:rPr>
              <a:t>million people without electricity is a prime example; the country has inadequate</a:t>
            </a:r>
          </a:p>
          <a:p>
            <a:r>
              <a:rPr lang="en-US" altLang="en-US" dirty="0">
                <a:latin typeface="Arial" panose="020B0604020202020204" pitchFamily="34" charset="0"/>
                <a:cs typeface="Arial" panose="020B0604020202020204" pitchFamily="34" charset="0"/>
              </a:rPr>
              <a:t>power generation to meet ever-increasing demand. The bottom line? McKinsey &amp;</a:t>
            </a:r>
          </a:p>
          <a:p>
            <a:r>
              <a:rPr lang="en-US" altLang="en-US" dirty="0">
                <a:latin typeface="Arial" panose="020B0604020202020204" pitchFamily="34" charset="0"/>
                <a:cs typeface="Arial" panose="020B0604020202020204" pitchFamily="34" charset="0"/>
              </a:rPr>
              <a:t>Company estimates that cities will need to double their capital investment by 2025,</a:t>
            </a:r>
          </a:p>
          <a:p>
            <a:r>
              <a:rPr lang="en-US" altLang="en-US" dirty="0">
                <a:latin typeface="Arial" panose="020B0604020202020204" pitchFamily="34" charset="0"/>
                <a:cs typeface="Arial" panose="020B0604020202020204" pitchFamily="34" charset="0"/>
              </a:rPr>
              <a:t>to $20 trillion from today’s $10 trillion per year.</a:t>
            </a:r>
          </a:p>
          <a:p>
            <a:r>
              <a:rPr lang="en-US" altLang="en-US" b="1" dirty="0">
                <a:latin typeface="Arial" panose="020B0604020202020204" pitchFamily="34" charset="0"/>
                <a:cs typeface="Arial" panose="020B0604020202020204" pitchFamily="34" charset="0"/>
              </a:rPr>
              <a:t>Growing economic competition. </a:t>
            </a:r>
            <a:r>
              <a:rPr lang="en-US" altLang="en-US" dirty="0">
                <a:latin typeface="Arial" panose="020B0604020202020204" pitchFamily="34" charset="0"/>
                <a:cs typeface="Arial" panose="020B0604020202020204" pitchFamily="34" charset="0"/>
              </a:rPr>
              <a:t>The world has seen a rapid rise in competition</a:t>
            </a:r>
          </a:p>
          <a:p>
            <a:r>
              <a:rPr lang="en-US" altLang="en-US" dirty="0">
                <a:latin typeface="Arial" panose="020B0604020202020204" pitchFamily="34" charset="0"/>
                <a:cs typeface="Arial" panose="020B0604020202020204" pitchFamily="34" charset="0"/>
              </a:rPr>
              <a:t>between cities to secure the investments, jobs, businesses and talent for economic</a:t>
            </a:r>
          </a:p>
          <a:p>
            <a:r>
              <a:rPr lang="en-US" altLang="en-US" dirty="0">
                <a:latin typeface="Arial" panose="020B0604020202020204" pitchFamily="34" charset="0"/>
                <a:cs typeface="Arial" panose="020B0604020202020204" pitchFamily="34" charset="0"/>
              </a:rPr>
              <a:t>success. Increasingly, both businesses and individuals evaluate a city’s “technology</a:t>
            </a:r>
          </a:p>
          <a:p>
            <a:r>
              <a:rPr lang="en-US" altLang="en-US" dirty="0">
                <a:latin typeface="Arial" panose="020B0604020202020204" pitchFamily="34" charset="0"/>
                <a:cs typeface="Arial" panose="020B0604020202020204" pitchFamily="34" charset="0"/>
              </a:rPr>
              <a:t>quotient” in deciding where to locate. A real challenge for cities with economies</a:t>
            </a:r>
          </a:p>
          <a:p>
            <a:r>
              <a:rPr lang="en-US" altLang="en-US" dirty="0">
                <a:latin typeface="Arial" panose="020B0604020202020204" pitchFamily="34" charset="0"/>
                <a:cs typeface="Arial" panose="020B0604020202020204" pitchFamily="34" charset="0"/>
              </a:rPr>
              <a:t>based on heavy industry is creating job opportunities that appeal to recent university</a:t>
            </a:r>
          </a:p>
          <a:p>
            <a:r>
              <a:rPr lang="en-US" altLang="en-US" dirty="0">
                <a:latin typeface="Arial" panose="020B0604020202020204" pitchFamily="34" charset="0"/>
                <a:cs typeface="Arial" panose="020B0604020202020204" pitchFamily="34" charset="0"/>
              </a:rPr>
              <a:t>graduates so they will stay and help build the kind of high-quality workforce that new</a:t>
            </a:r>
          </a:p>
          <a:p>
            <a:r>
              <a:rPr lang="en-US" altLang="en-US" dirty="0">
                <a:latin typeface="Arial" panose="020B0604020202020204" pitchFamily="34" charset="0"/>
                <a:cs typeface="Arial" panose="020B0604020202020204" pitchFamily="34" charset="0"/>
              </a:rPr>
              <a:t>industries, for instance those in technology, demand.</a:t>
            </a:r>
          </a:p>
          <a:p>
            <a:r>
              <a:rPr lang="en-US" altLang="en-US" b="1" dirty="0">
                <a:latin typeface="Arial" panose="020B0604020202020204" pitchFamily="34" charset="0"/>
                <a:cs typeface="Arial" panose="020B0604020202020204" pitchFamily="34" charset="0"/>
              </a:rPr>
              <a:t>Growing expectations. </a:t>
            </a:r>
            <a:r>
              <a:rPr lang="en-US" altLang="en-US" dirty="0">
                <a:latin typeface="Arial" panose="020B0604020202020204" pitchFamily="34" charset="0"/>
                <a:cs typeface="Arial" panose="020B0604020202020204" pitchFamily="34" charset="0"/>
              </a:rPr>
              <a:t>Citizens are increasingly getting instant, anywhere,</a:t>
            </a:r>
          </a:p>
          <a:p>
            <a:r>
              <a:rPr lang="en-US" altLang="en-US" dirty="0">
                <a:latin typeface="Arial" panose="020B0604020202020204" pitchFamily="34" charset="0"/>
                <a:cs typeface="Arial" panose="020B0604020202020204" pitchFamily="34" charset="0"/>
              </a:rPr>
              <a:t>anytime, personalized access to information and services via mobile devices and</a:t>
            </a:r>
          </a:p>
          <a:p>
            <a:r>
              <a:rPr lang="en-US" altLang="en-US" dirty="0">
                <a:latin typeface="Arial" panose="020B0604020202020204" pitchFamily="34" charset="0"/>
                <a:cs typeface="Arial" panose="020B0604020202020204" pitchFamily="34" charset="0"/>
              </a:rPr>
              <a:t>computers. And they increasingly expect that same kind of access to city services. In</a:t>
            </a:r>
          </a:p>
          <a:p>
            <a:r>
              <a:rPr lang="en-US" altLang="en-US" dirty="0">
                <a:latin typeface="Arial" panose="020B0604020202020204" pitchFamily="34" charset="0"/>
                <a:cs typeface="Arial" panose="020B0604020202020204" pitchFamily="34" charset="0"/>
              </a:rPr>
              <a:t>fact, a May 2013 United Nations survey of over 560,000 citizens from 194 countries</a:t>
            </a:r>
          </a:p>
          <a:p>
            <a:r>
              <a:rPr lang="en-US" altLang="en-US" dirty="0">
                <a:latin typeface="Arial" panose="020B0604020202020204" pitchFamily="34" charset="0"/>
                <a:cs typeface="Arial" panose="020B0604020202020204" pitchFamily="34" charset="0"/>
              </a:rPr>
              <a:t>revealed their top priorities are a good education, better healthcare and an honest</a:t>
            </a:r>
          </a:p>
          <a:p>
            <a:r>
              <a:rPr lang="en-US" altLang="en-US" dirty="0">
                <a:latin typeface="Arial" panose="020B0604020202020204" pitchFamily="34" charset="0"/>
                <a:cs typeface="Arial" panose="020B0604020202020204" pitchFamily="34" charset="0"/>
              </a:rPr>
              <a:t>and responsive government. We also know that people want to live in cities that can</a:t>
            </a:r>
          </a:p>
          <a:p>
            <a:r>
              <a:rPr lang="en-US" altLang="en-US" dirty="0">
                <a:latin typeface="Arial" panose="020B0604020202020204" pitchFamily="34" charset="0"/>
                <a:cs typeface="Arial" panose="020B0604020202020204" pitchFamily="34" charset="0"/>
              </a:rPr>
              <a:t>provide efficient transportation, high-bandwidth communications and healthy job</a:t>
            </a:r>
          </a:p>
          <a:p>
            <a:r>
              <a:rPr lang="en-US" altLang="en-US" dirty="0">
                <a:latin typeface="Arial" panose="020B0604020202020204" pitchFamily="34" charset="0"/>
                <a:cs typeface="Arial" panose="020B0604020202020204" pitchFamily="34" charset="0"/>
              </a:rPr>
              <a:t>markets.</a:t>
            </a:r>
          </a:p>
          <a:p>
            <a:r>
              <a:rPr lang="en-US" altLang="en-US" dirty="0">
                <a:latin typeface="Arial" panose="020B0604020202020204" pitchFamily="34" charset="0"/>
                <a:cs typeface="Arial" panose="020B0604020202020204" pitchFamily="34" charset="0"/>
              </a:rPr>
              <a:t>Growing environmental challenges. Cities house half of the world’s population but</a:t>
            </a:r>
          </a:p>
          <a:p>
            <a:r>
              <a:rPr lang="en-US" altLang="en-US" dirty="0">
                <a:latin typeface="Arial" panose="020B0604020202020204" pitchFamily="34" charset="0"/>
                <a:cs typeface="Arial" panose="020B0604020202020204" pitchFamily="34" charset="0"/>
              </a:rPr>
              <a:t>use two-thirds of the world’s energy and generate three-fourths of the world’s CO2</a:t>
            </a:r>
          </a:p>
          <a:p>
            <a:r>
              <a:rPr lang="en-US" altLang="en-US" dirty="0">
                <a:latin typeface="Arial" panose="020B0604020202020204" pitchFamily="34" charset="0"/>
                <a:cs typeface="Arial" panose="020B0604020202020204" pitchFamily="34" charset="0"/>
              </a:rPr>
              <a:t>emissions. If we are going to mitigate climate change, it will have to happen in cities.</a:t>
            </a:r>
          </a:p>
          <a:p>
            <a:r>
              <a:rPr lang="en-US" altLang="en-US" dirty="0">
                <a:latin typeface="Arial" panose="020B0604020202020204" pitchFamily="34" charset="0"/>
                <a:cs typeface="Arial" panose="020B0604020202020204" pitchFamily="34" charset="0"/>
              </a:rPr>
              <a:t>Many regions and cities have aggressive climate and environmental goals – goals</a:t>
            </a:r>
          </a:p>
          <a:p>
            <a:r>
              <a:rPr lang="en-US" altLang="en-US" dirty="0">
                <a:latin typeface="Arial" panose="020B0604020202020204" pitchFamily="34" charset="0"/>
                <a:cs typeface="Arial" panose="020B0604020202020204" pitchFamily="34" charset="0"/>
              </a:rPr>
              <a:t>that cannot be reached without the help of smart technologies. Smart cities are better</a:t>
            </a:r>
          </a:p>
          <a:p>
            <a:r>
              <a:rPr lang="en-US" altLang="en-US" dirty="0">
                <a:latin typeface="Arial" panose="020B0604020202020204" pitchFamily="34" charset="0"/>
                <a:cs typeface="Arial" panose="020B0604020202020204" pitchFamily="34" charset="0"/>
              </a:rPr>
              <a:t>able to address resiliency and adaptation to climate change</a:t>
            </a:r>
          </a:p>
          <a:p>
            <a:r>
              <a:rPr lang="en-US" altLang="en-US" b="1" dirty="0">
                <a:latin typeface="Arial" panose="020B0604020202020204" pitchFamily="34" charset="0"/>
                <a:cs typeface="Arial" panose="020B0604020202020204" pitchFamily="34" charset="0"/>
              </a:rPr>
              <a:t>Rapidly improving technology capabilities. </a:t>
            </a:r>
            <a:r>
              <a:rPr lang="en-US" altLang="en-US" dirty="0">
                <a:latin typeface="Arial" panose="020B0604020202020204" pitchFamily="34" charset="0"/>
                <a:cs typeface="Arial" panose="020B0604020202020204" pitchFamily="34" charset="0"/>
              </a:rPr>
              <a:t>Many of the smart city drivers listed</a:t>
            </a:r>
          </a:p>
          <a:p>
            <a:r>
              <a:rPr lang="en-US" altLang="en-US" dirty="0">
                <a:latin typeface="Arial" panose="020B0604020202020204" pitchFamily="34" charset="0"/>
                <a:cs typeface="Arial" panose="020B0604020202020204" pitchFamily="34" charset="0"/>
              </a:rPr>
              <a:t>above are negatives – problems that demand solutions. There are positive drivers</a:t>
            </a:r>
          </a:p>
          <a:p>
            <a:r>
              <a:rPr lang="en-US" altLang="en-US" dirty="0">
                <a:latin typeface="Arial" panose="020B0604020202020204" pitchFamily="34" charset="0"/>
                <a:cs typeface="Arial" panose="020B0604020202020204" pitchFamily="34" charset="0"/>
              </a:rPr>
              <a:t>as well, especially the rapid progress in technology. The costs of collecting,</a:t>
            </a:r>
          </a:p>
          <a:p>
            <a:r>
              <a:rPr lang="en-US" altLang="en-US" dirty="0">
                <a:latin typeface="Arial" panose="020B0604020202020204" pitchFamily="34" charset="0"/>
                <a:cs typeface="Arial" panose="020B0604020202020204" pitchFamily="34" charset="0"/>
              </a:rPr>
              <a:t>communicating and crunching data have plunged. What’s more, much of the needed</a:t>
            </a:r>
          </a:p>
          <a:p>
            <a:r>
              <a:rPr lang="en-US" altLang="en-US" dirty="0">
                <a:latin typeface="Arial" panose="020B0604020202020204" pitchFamily="34" charset="0"/>
                <a:cs typeface="Arial" panose="020B0604020202020204" pitchFamily="34" charset="0"/>
              </a:rPr>
              <a:t>technology is already in place:</a:t>
            </a:r>
          </a:p>
          <a:p>
            <a:endParaRPr lang="en-US" altLang="en-US" dirty="0"/>
          </a:p>
        </p:txBody>
      </p:sp>
      <p:sp>
        <p:nvSpPr>
          <p:cNvPr id="29700" name="Slide Number Placeholder 3">
            <a:extLst>
              <a:ext uri="{FF2B5EF4-FFF2-40B4-BE49-F238E27FC236}">
                <a16:creationId xmlns:a16="http://schemas.microsoft.com/office/drawing/2014/main" id="{8E7A19B7-FAE5-4FD2-B314-133B5E5C0A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51741B4-B2A4-4BCB-8DD3-D6D5259F4C5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92158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25</a:t>
            </a:fld>
            <a:endParaRPr lang="en-US"/>
          </a:p>
        </p:txBody>
      </p:sp>
    </p:spTree>
    <p:extLst>
      <p:ext uri="{BB962C8B-B14F-4D97-AF65-F5344CB8AC3E}">
        <p14:creationId xmlns:p14="http://schemas.microsoft.com/office/powerpoint/2010/main" val="391130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26</a:t>
            </a:fld>
            <a:endParaRPr lang="en-US"/>
          </a:p>
        </p:txBody>
      </p:sp>
    </p:spTree>
    <p:extLst>
      <p:ext uri="{BB962C8B-B14F-4D97-AF65-F5344CB8AC3E}">
        <p14:creationId xmlns:p14="http://schemas.microsoft.com/office/powerpoint/2010/main" val="61672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27</a:t>
            </a:fld>
            <a:endParaRPr lang="en-US"/>
          </a:p>
        </p:txBody>
      </p:sp>
    </p:spTree>
    <p:extLst>
      <p:ext uri="{BB962C8B-B14F-4D97-AF65-F5344CB8AC3E}">
        <p14:creationId xmlns:p14="http://schemas.microsoft.com/office/powerpoint/2010/main" val="282339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28</a:t>
            </a:fld>
            <a:endParaRPr lang="en-US"/>
          </a:p>
        </p:txBody>
      </p:sp>
    </p:spTree>
    <p:extLst>
      <p:ext uri="{BB962C8B-B14F-4D97-AF65-F5344CB8AC3E}">
        <p14:creationId xmlns:p14="http://schemas.microsoft.com/office/powerpoint/2010/main" val="62623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29</a:t>
            </a:fld>
            <a:endParaRPr lang="en-US"/>
          </a:p>
        </p:txBody>
      </p:sp>
    </p:spTree>
    <p:extLst>
      <p:ext uri="{BB962C8B-B14F-4D97-AF65-F5344CB8AC3E}">
        <p14:creationId xmlns:p14="http://schemas.microsoft.com/office/powerpoint/2010/main" val="396466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30</a:t>
            </a:fld>
            <a:endParaRPr lang="en-US"/>
          </a:p>
        </p:txBody>
      </p:sp>
    </p:spTree>
    <p:extLst>
      <p:ext uri="{BB962C8B-B14F-4D97-AF65-F5344CB8AC3E}">
        <p14:creationId xmlns:p14="http://schemas.microsoft.com/office/powerpoint/2010/main" val="277018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50A65F4-C669-4C2D-9D69-A3E7B7D81B2A}"/>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C979431C-7B25-4F94-9FAD-DD7698FA68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en-US" altLang="en-US" b="1" dirty="0">
                <a:latin typeface="Arial" panose="020B0604020202020204" pitchFamily="34" charset="0"/>
                <a:ea typeface="MS PGothic" panose="020B0600070205080204" pitchFamily="34" charset="-128"/>
                <a:cs typeface="Arial" panose="020B0604020202020204" pitchFamily="34" charset="0"/>
              </a:rPr>
              <a:t>Key Message:</a:t>
            </a:r>
            <a:r>
              <a:rPr lang="en-US" altLang="en-US" dirty="0">
                <a:latin typeface="Arial" panose="020B0604020202020204" pitchFamily="34" charset="0"/>
                <a:ea typeface="MS PGothic" panose="020B0600070205080204" pitchFamily="34" charset="-128"/>
                <a:cs typeface="Arial" panose="020B0604020202020204" pitchFamily="34" charset="0"/>
              </a:rPr>
              <a:t> Lists several key concepts of SEP.</a:t>
            </a:r>
          </a:p>
          <a:p>
            <a:pPr>
              <a:lnSpc>
                <a:spcPct val="115000"/>
              </a:lnSpc>
              <a:spcBef>
                <a:spcPct val="0"/>
              </a:spcBef>
              <a:buFont typeface="Symbol" panose="05050102010706020507" pitchFamily="18" charset="2"/>
              <a:buChar char=""/>
            </a:pPr>
            <a:r>
              <a:rPr lang="en-US" altLang="en-US" dirty="0">
                <a:latin typeface="Arial" panose="020B0604020202020204" pitchFamily="34" charset="0"/>
                <a:ea typeface="Times New Roman" panose="02020603050405020304" pitchFamily="18" charset="0"/>
                <a:cs typeface="Arial" panose="020B0604020202020204" pitchFamily="34" charset="0"/>
              </a:rPr>
              <a:t> Consider the entire life cycle of a system. SEP does not just concern itself with the timeline of a project’s start to completion; SEP considers planning activities that occur before the project starts. SEP covers steps following initial deployment including operations and maintenance and system retirement or replacement. </a:t>
            </a:r>
            <a:endParaRPr lang="en-US" altLang="en-US" dirty="0">
              <a:latin typeface="Arial" panose="020B0604020202020204" pitchFamily="34" charset="0"/>
              <a:ea typeface="MS PGothic" panose="020B0600070205080204" pitchFamily="34" charset="-128"/>
              <a:cs typeface="Times New Roman" panose="02020603050405020304" pitchFamily="18" charset="0"/>
            </a:endParaRPr>
          </a:p>
          <a:p>
            <a:pPr>
              <a:lnSpc>
                <a:spcPct val="115000"/>
              </a:lnSpc>
              <a:spcBef>
                <a:spcPct val="0"/>
              </a:spcBef>
              <a:buFont typeface="Symbol" panose="05050102010706020507" pitchFamily="18" charset="2"/>
              <a:buChar char=""/>
            </a:pPr>
            <a:r>
              <a:rPr lang="en-US" altLang="en-US" dirty="0">
                <a:latin typeface="Arial" panose="020B0604020202020204" pitchFamily="34" charset="0"/>
                <a:ea typeface="MS PGothic" panose="020B0600070205080204" pitchFamily="34" charset="-128"/>
                <a:cs typeface="Times New Roman" panose="02020603050405020304" pitchFamily="18" charset="0"/>
              </a:rPr>
              <a:t> Focus on stakeholder involvement. SEP involves the stakeholder in all steps in the process, from identifying the needs through system validation. Stakeholder involvement is a key to the successful application of SEP.</a:t>
            </a:r>
          </a:p>
          <a:p>
            <a:pPr>
              <a:lnSpc>
                <a:spcPct val="115000"/>
              </a:lnSpc>
              <a:spcBef>
                <a:spcPct val="0"/>
              </a:spcBef>
              <a:buFont typeface="Symbol" panose="05050102010706020507" pitchFamily="18" charset="2"/>
              <a:buChar char=""/>
            </a:pPr>
            <a:r>
              <a:rPr lang="en-US" altLang="en-US" dirty="0">
                <a:latin typeface="Arial" panose="020B0604020202020204" pitchFamily="34" charset="0"/>
                <a:ea typeface="MS PGothic" panose="020B0600070205080204" pitchFamily="34" charset="-128"/>
                <a:cs typeface="Times New Roman" panose="02020603050405020304" pitchFamily="18" charset="0"/>
              </a:rPr>
              <a:t> Understand the problem to be addressed. View the problem from the stakeholders’ point of view by defining needs from the user’s perspective. </a:t>
            </a:r>
          </a:p>
          <a:p>
            <a:pPr>
              <a:lnSpc>
                <a:spcPct val="115000"/>
              </a:lnSpc>
              <a:spcBef>
                <a:spcPct val="0"/>
              </a:spcBef>
              <a:buFont typeface="Symbol" panose="05050102010706020507" pitchFamily="18" charset="2"/>
              <a:buChar char=""/>
            </a:pPr>
            <a:r>
              <a:rPr lang="en-US" altLang="en-US" dirty="0">
                <a:latin typeface="Arial" panose="020B0604020202020204" pitchFamily="34" charset="0"/>
                <a:ea typeface="MS PGothic" panose="020B0600070205080204" pitchFamily="34" charset="-128"/>
                <a:cs typeface="Times New Roman" panose="02020603050405020304" pitchFamily="18" charset="0"/>
              </a:rPr>
              <a:t> Address project risks as early as possible. The earlier a risk is identified and resolved, the less cost and/or schedule impact there will be on the project.  </a:t>
            </a:r>
          </a:p>
          <a:p>
            <a:pPr>
              <a:lnSpc>
                <a:spcPct val="115000"/>
              </a:lnSpc>
              <a:spcBef>
                <a:spcPct val="0"/>
              </a:spcBef>
              <a:buFont typeface="Symbol" panose="05050102010706020507" pitchFamily="18" charset="2"/>
              <a:buChar char=""/>
            </a:pPr>
            <a:r>
              <a:rPr lang="en-US" altLang="en-US" dirty="0">
                <a:latin typeface="Arial" panose="020B0604020202020204" pitchFamily="34" charset="0"/>
                <a:ea typeface="MS PGothic" panose="020B0600070205080204" pitchFamily="34" charset="-128"/>
                <a:cs typeface="Times New Roman" panose="02020603050405020304" pitchFamily="18" charset="0"/>
              </a:rPr>
              <a:t> Clearly document the process and the output of each step. SEP should be tailored to each project—it is not one-size-fits-all. Regarding outputs, stakeholders must review the outputs of each step in the process and make informed decisions about proceeding to the next step.</a:t>
            </a:r>
          </a:p>
          <a:p>
            <a:pPr>
              <a:lnSpc>
                <a:spcPct val="115000"/>
              </a:lnSpc>
              <a:spcBef>
                <a:spcPct val="0"/>
              </a:spcBef>
              <a:buFont typeface="Symbol" panose="05050102010706020507" pitchFamily="18" charset="2"/>
              <a:buChar char=""/>
            </a:pPr>
            <a:r>
              <a:rPr lang="en-US" altLang="en-US" dirty="0">
                <a:latin typeface="Arial" panose="020B0604020202020204" pitchFamily="34" charset="0"/>
                <a:ea typeface="MS PGothic" panose="020B0600070205080204" pitchFamily="34" charset="-128"/>
                <a:cs typeface="Times New Roman" panose="02020603050405020304" pitchFamily="18" charset="0"/>
              </a:rPr>
              <a:t> SEP is scalable based on the size, complexity, and risk of a project. SEP is definitely not a one-size-fits-all process. It can and should be tailored to fit the needs of the project.</a:t>
            </a:r>
            <a:endParaRPr lang="en-US" altLang="en-US" dirty="0">
              <a:latin typeface="Arial" panose="020B0604020202020204" pitchFamily="34" charset="0"/>
              <a:ea typeface="MS PGothic" panose="020B0600070205080204" pitchFamily="34" charset="-128"/>
              <a:cs typeface="Arial" panose="020B0604020202020204" pitchFamily="34" charset="0"/>
            </a:endParaRPr>
          </a:p>
        </p:txBody>
      </p:sp>
      <p:sp>
        <p:nvSpPr>
          <p:cNvPr id="56324" name="Slide Number Placeholder 3">
            <a:extLst>
              <a:ext uri="{FF2B5EF4-FFF2-40B4-BE49-F238E27FC236}">
                <a16:creationId xmlns:a16="http://schemas.microsoft.com/office/drawing/2014/main" id="{44B4AFA7-44F6-4BE6-B6DD-FED885BB1F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000">
                <a:solidFill>
                  <a:schemeClr val="tx1"/>
                </a:solidFill>
                <a:latin typeface="Tahoma" panose="020B0604030504040204" pitchFamily="34" charset="0"/>
                <a:ea typeface="MS PGothic" panose="020B0600070205080204" pitchFamily="34" charset="-128"/>
              </a:defRPr>
            </a:lvl1pPr>
            <a:lvl2pPr marL="742950" indent="-285750" defTabSz="963613">
              <a:defRPr sz="2000">
                <a:solidFill>
                  <a:schemeClr val="tx1"/>
                </a:solidFill>
                <a:latin typeface="Tahoma" panose="020B0604030504040204" pitchFamily="34" charset="0"/>
                <a:ea typeface="MS PGothic" panose="020B0600070205080204" pitchFamily="34" charset="-128"/>
              </a:defRPr>
            </a:lvl2pPr>
            <a:lvl3pPr marL="1143000" indent="-228600" defTabSz="963613">
              <a:defRPr sz="2000">
                <a:solidFill>
                  <a:schemeClr val="tx1"/>
                </a:solidFill>
                <a:latin typeface="Tahoma" panose="020B0604030504040204" pitchFamily="34" charset="0"/>
                <a:ea typeface="MS PGothic" panose="020B0600070205080204" pitchFamily="34" charset="-128"/>
              </a:defRPr>
            </a:lvl3pPr>
            <a:lvl4pPr marL="1600200" indent="-228600" defTabSz="963613">
              <a:defRPr sz="2000">
                <a:solidFill>
                  <a:schemeClr val="tx1"/>
                </a:solidFill>
                <a:latin typeface="Tahoma" panose="020B0604030504040204" pitchFamily="34" charset="0"/>
                <a:ea typeface="MS PGothic" panose="020B0600070205080204" pitchFamily="34" charset="-128"/>
              </a:defRPr>
            </a:lvl4pPr>
            <a:lvl5pPr marL="2057400" indent="-228600" defTabSz="963613">
              <a:defRPr sz="2000">
                <a:solidFill>
                  <a:schemeClr val="tx1"/>
                </a:solidFill>
                <a:latin typeface="Tahoma" panose="020B0604030504040204" pitchFamily="34" charset="0"/>
                <a:ea typeface="MS PGothic" panose="020B0600070205080204" pitchFamily="34" charset="-128"/>
              </a:defRPr>
            </a:lvl5pPr>
            <a:lvl6pPr marL="25146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6pPr>
            <a:lvl7pPr marL="29718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7pPr>
            <a:lvl8pPr marL="34290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8pPr>
            <a:lvl9pPr marL="38862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9pPr>
          </a:lstStyle>
          <a:p>
            <a:fld id="{CBC6BC67-70B0-411C-903E-4B178EFA0ED3}" type="slidenum">
              <a:rPr lang="en-US" altLang="en-US" sz="1200">
                <a:latin typeface="Arial" panose="020B0604020202020204" pitchFamily="34" charset="0"/>
              </a:rPr>
              <a:pPr/>
              <a:t>43</a:t>
            </a:fld>
            <a:endParaRPr lang="en-US" altLang="en-US" sz="1200"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A0ED306-28EE-41C6-BA03-4C464C2F71A3}"/>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9BB7EE6A-B1B4-4869-B5A0-A9E9C2CEA7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ea typeface="MS PGothic" panose="020B0600070205080204" pitchFamily="34" charset="-128"/>
                <a:cs typeface="Arial" panose="020B0604020202020204" pitchFamily="34" charset="0"/>
              </a:rPr>
              <a:t>Key Message:</a:t>
            </a:r>
            <a:r>
              <a:rPr lang="en-US" altLang="en-US" dirty="0">
                <a:latin typeface="Arial" panose="020B0604020202020204" pitchFamily="34" charset="0"/>
                <a:ea typeface="MS PGothic" panose="020B0600070205080204" pitchFamily="34" charset="-128"/>
                <a:cs typeface="Arial" panose="020B0604020202020204" pitchFamily="34" charset="0"/>
              </a:rPr>
              <a:t> Summarizes benefits of SE and the cost of using the SEP. </a:t>
            </a:r>
          </a:p>
          <a:p>
            <a:pPr eaLnBrk="1" hangingPunct="1"/>
            <a:endParaRPr lang="en-US" altLang="en-US" dirty="0">
              <a:latin typeface="Arial" panose="020B0604020202020204" pitchFamily="34" charset="0"/>
              <a:ea typeface="MS PGothic"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MS PGothic" panose="020B0600070205080204" pitchFamily="34" charset="-128"/>
                <a:cs typeface="Arial" panose="020B0604020202020204" pitchFamily="34" charset="0"/>
              </a:rPr>
              <a:t>Benefits</a:t>
            </a:r>
            <a:r>
              <a:rPr lang="en-US" altLang="en-US" dirty="0">
                <a:latin typeface="Arial" panose="020B0604020202020204" pitchFamily="34" charset="0"/>
                <a:ea typeface="MS PGothic" panose="020B0600070205080204" pitchFamily="34" charset="-128"/>
                <a:cs typeface="Arial" panose="020B0604020202020204" pitchFamily="34" charset="0"/>
              </a:rPr>
              <a:t>: Systems engineering can improve the quality of the products created by an ITS project, reduce the risk of schedule and cost overruns, and increase the likelihood that the implementation will meet the user’s needs. Other benefits include improved stakeholder participation and better documentation of not only the end products, but of the development process itself. Anyone who has tried to pick up a project midstream after a key person unexpectedly leaves will understand the benefit of good documentation during the development effort. In addition, the benefits of using the SEP can continue throughout the life cycle of the system developed through reduced operational costs as a result of implementing the product correctly the first time, thereby reducing the need for later modifications.</a:t>
            </a:r>
          </a:p>
          <a:p>
            <a:endParaRPr lang="en-US" altLang="en-US" dirty="0">
              <a:latin typeface="Arial" panose="020B0604020202020204" pitchFamily="34" charset="0"/>
              <a:ea typeface="MS PGothic" panose="020B0600070205080204" pitchFamily="34" charset="-128"/>
              <a:cs typeface="Arial" panose="020B0604020202020204" pitchFamily="34" charset="0"/>
            </a:endParaRPr>
          </a:p>
          <a:p>
            <a:r>
              <a:rPr lang="en-US" altLang="en-US" b="1" dirty="0">
                <a:latin typeface="Arial" panose="020B0604020202020204" pitchFamily="34" charset="0"/>
                <a:ea typeface="MS PGothic" panose="020B0600070205080204" pitchFamily="34" charset="-128"/>
                <a:cs typeface="Arial" panose="020B0604020202020204" pitchFamily="34" charset="0"/>
              </a:rPr>
              <a:t>Cost</a:t>
            </a:r>
            <a:r>
              <a:rPr lang="en-US" altLang="en-US" dirty="0">
                <a:latin typeface="Arial" panose="020B0604020202020204" pitchFamily="34" charset="0"/>
                <a:ea typeface="MS PGothic" panose="020B0600070205080204" pitchFamily="34" charset="-128"/>
                <a:cs typeface="Arial" panose="020B0604020202020204" pitchFamily="34" charset="0"/>
              </a:rPr>
              <a:t>:</a:t>
            </a:r>
            <a:r>
              <a:rPr lang="en-US" altLang="en-US" b="1" dirty="0">
                <a:latin typeface="Arial" panose="020B0604020202020204" pitchFamily="34" charset="0"/>
                <a:ea typeface="MS PGothic" panose="020B0600070205080204" pitchFamily="34" charset="-128"/>
                <a:cs typeface="Arial" panose="020B0604020202020204" pitchFamily="34" charset="0"/>
              </a:rPr>
              <a:t> </a:t>
            </a:r>
            <a:r>
              <a:rPr lang="en-US" altLang="en-US" dirty="0">
                <a:latin typeface="Arial" panose="020B0604020202020204" pitchFamily="34" charset="0"/>
                <a:ea typeface="MS PGothic" panose="020B0600070205080204" pitchFamily="34" charset="-128"/>
                <a:cs typeface="Arial" panose="020B0604020202020204" pitchFamily="34" charset="0"/>
              </a:rPr>
              <a:t>The SEP has several outputs prior to the design phase that require expenditure of resources to complete, but doing this can provide the benefits shown. In general, the use of SEP will result in more effort expended at the early stage of the development process—those steps leading up to detailed design. Additional costs may also be incurred during the systematic verification.</a:t>
            </a:r>
          </a:p>
        </p:txBody>
      </p:sp>
      <p:sp>
        <p:nvSpPr>
          <p:cNvPr id="57348" name="Slide Number Placeholder 3">
            <a:extLst>
              <a:ext uri="{FF2B5EF4-FFF2-40B4-BE49-F238E27FC236}">
                <a16:creationId xmlns:a16="http://schemas.microsoft.com/office/drawing/2014/main" id="{84018509-03BD-48BE-A8F4-F92B8EDC1C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000">
                <a:solidFill>
                  <a:schemeClr val="tx1"/>
                </a:solidFill>
                <a:latin typeface="Tahoma" panose="020B0604030504040204" pitchFamily="34" charset="0"/>
                <a:ea typeface="MS PGothic" panose="020B0600070205080204" pitchFamily="34" charset="-128"/>
              </a:defRPr>
            </a:lvl1pPr>
            <a:lvl2pPr marL="742950" indent="-285750" defTabSz="963613">
              <a:defRPr sz="2000">
                <a:solidFill>
                  <a:schemeClr val="tx1"/>
                </a:solidFill>
                <a:latin typeface="Tahoma" panose="020B0604030504040204" pitchFamily="34" charset="0"/>
                <a:ea typeface="MS PGothic" panose="020B0600070205080204" pitchFamily="34" charset="-128"/>
              </a:defRPr>
            </a:lvl2pPr>
            <a:lvl3pPr marL="1143000" indent="-228600" defTabSz="963613">
              <a:defRPr sz="2000">
                <a:solidFill>
                  <a:schemeClr val="tx1"/>
                </a:solidFill>
                <a:latin typeface="Tahoma" panose="020B0604030504040204" pitchFamily="34" charset="0"/>
                <a:ea typeface="MS PGothic" panose="020B0600070205080204" pitchFamily="34" charset="-128"/>
              </a:defRPr>
            </a:lvl3pPr>
            <a:lvl4pPr marL="1600200" indent="-228600" defTabSz="963613">
              <a:defRPr sz="2000">
                <a:solidFill>
                  <a:schemeClr val="tx1"/>
                </a:solidFill>
                <a:latin typeface="Tahoma" panose="020B0604030504040204" pitchFamily="34" charset="0"/>
                <a:ea typeface="MS PGothic" panose="020B0600070205080204" pitchFamily="34" charset="-128"/>
              </a:defRPr>
            </a:lvl4pPr>
            <a:lvl5pPr marL="2057400" indent="-228600" defTabSz="963613">
              <a:defRPr sz="2000">
                <a:solidFill>
                  <a:schemeClr val="tx1"/>
                </a:solidFill>
                <a:latin typeface="Tahoma" panose="020B0604030504040204" pitchFamily="34" charset="0"/>
                <a:ea typeface="MS PGothic" panose="020B0600070205080204" pitchFamily="34" charset="-128"/>
              </a:defRPr>
            </a:lvl5pPr>
            <a:lvl6pPr marL="25146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6pPr>
            <a:lvl7pPr marL="29718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7pPr>
            <a:lvl8pPr marL="34290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8pPr>
            <a:lvl9pPr marL="3886200" indent="-228600" defTabSz="963613"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9pPr>
          </a:lstStyle>
          <a:p>
            <a:fld id="{DE87067F-817F-4E71-9D20-FB47021F1F1D}" type="slidenum">
              <a:rPr lang="en-US" altLang="en-US" sz="1200">
                <a:latin typeface="Arial" panose="020B0604020202020204" pitchFamily="34" charset="0"/>
              </a:rPr>
              <a:pPr/>
              <a:t>44</a:t>
            </a:fld>
            <a:endParaRPr lang="en-US" altLang="en-US" sz="1200"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5F2A20A-7DD4-42F7-BCAE-041FFF8F38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376BD91E-E619-44FF-9E15-4E7132EA30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altLang="en-US" b="1" dirty="0">
                <a:latin typeface="Arial" panose="020B0604020202020204" pitchFamily="34" charset="0"/>
                <a:cs typeface="Arial" panose="020B0604020202020204" pitchFamily="34" charset="0"/>
              </a:rPr>
              <a:t>Growing urbanization. </a:t>
            </a:r>
            <a:r>
              <a:rPr lang="en-US" altLang="en-US" dirty="0">
                <a:latin typeface="Arial" panose="020B0604020202020204" pitchFamily="34" charset="0"/>
                <a:cs typeface="Arial" panose="020B0604020202020204" pitchFamily="34" charset="0"/>
              </a:rPr>
              <a:t>Cities deliver many benefits – greater employment opportunities, greater access to healthcare</a:t>
            </a:r>
          </a:p>
          <a:p>
            <a:r>
              <a:rPr lang="en-US" altLang="en-US" dirty="0">
                <a:latin typeface="Arial" panose="020B0604020202020204" pitchFamily="34" charset="0"/>
                <a:cs typeface="Arial" panose="020B0604020202020204" pitchFamily="34" charset="0"/>
              </a:rPr>
              <a:t>and education, and greater access to entertainment, culture and the arts. As a result, people are moving to cities at an</a:t>
            </a:r>
          </a:p>
          <a:p>
            <a:r>
              <a:rPr lang="en-US" altLang="en-US" dirty="0">
                <a:latin typeface="Arial" panose="020B0604020202020204" pitchFamily="34" charset="0"/>
                <a:cs typeface="Arial" panose="020B0604020202020204" pitchFamily="34" charset="0"/>
              </a:rPr>
              <a:t>unprecedented rate. Over 700 million people will be added to urban populations over the next 10 years. The United</a:t>
            </a:r>
          </a:p>
          <a:p>
            <a:r>
              <a:rPr lang="en-US" altLang="en-US" dirty="0">
                <a:latin typeface="Arial" panose="020B0604020202020204" pitchFamily="34" charset="0"/>
                <a:cs typeface="Arial" panose="020B0604020202020204" pitchFamily="34" charset="0"/>
              </a:rPr>
              <a:t>Nations projects that the world’s cities will need to accommodate an additional 3 billion residents by the middle of the</a:t>
            </a:r>
          </a:p>
          <a:p>
            <a:r>
              <a:rPr lang="en-US" altLang="en-US" dirty="0">
                <a:latin typeface="Arial" panose="020B0604020202020204" pitchFamily="34" charset="0"/>
                <a:cs typeface="Arial" panose="020B0604020202020204" pitchFamily="34" charset="0"/>
              </a:rPr>
              <a:t>century. A recent UN report suggests that 40,000 new cities will be needed worldwide.</a:t>
            </a:r>
          </a:p>
          <a:p>
            <a:r>
              <a:rPr lang="en-US" altLang="en-US" b="1" dirty="0">
                <a:latin typeface="Arial" panose="020B0604020202020204" pitchFamily="34" charset="0"/>
                <a:cs typeface="Arial" panose="020B0604020202020204" pitchFamily="34" charset="0"/>
              </a:rPr>
              <a:t>Growing stress. </a:t>
            </a:r>
            <a:r>
              <a:rPr lang="en-US" altLang="en-US" dirty="0">
                <a:latin typeface="Arial" panose="020B0604020202020204" pitchFamily="34" charset="0"/>
                <a:cs typeface="Arial" panose="020B0604020202020204" pitchFamily="34" charset="0"/>
              </a:rPr>
              <a:t>Today’s cities face significant challenges – increasing populations,</a:t>
            </a:r>
          </a:p>
          <a:p>
            <a:r>
              <a:rPr lang="en-US" altLang="en-US" dirty="0">
                <a:latin typeface="Arial" panose="020B0604020202020204" pitchFamily="34" charset="0"/>
                <a:cs typeface="Arial" panose="020B0604020202020204" pitchFamily="34" charset="0"/>
              </a:rPr>
              <a:t>environmental and regulatory requirements, declining tax bases and budgets and</a:t>
            </a:r>
          </a:p>
          <a:p>
            <a:r>
              <a:rPr lang="en-US" altLang="en-US" dirty="0">
                <a:latin typeface="Arial" panose="020B0604020202020204" pitchFamily="34" charset="0"/>
                <a:cs typeface="Arial" panose="020B0604020202020204" pitchFamily="34" charset="0"/>
              </a:rPr>
              <a:t>increased costs – at the same time many are experiencing difficult growing pains</a:t>
            </a:r>
          </a:p>
          <a:p>
            <a:r>
              <a:rPr lang="en-US" altLang="en-US" dirty="0">
                <a:latin typeface="Arial" panose="020B0604020202020204" pitchFamily="34" charset="0"/>
                <a:cs typeface="Arial" panose="020B0604020202020204" pitchFamily="34" charset="0"/>
              </a:rPr>
              <a:t>ranging from pollution, crowding and sprawl to inadequate housing, high</a:t>
            </a:r>
          </a:p>
          <a:p>
            <a:r>
              <a:rPr lang="en-US" altLang="en-US" dirty="0">
                <a:latin typeface="Arial" panose="020B0604020202020204" pitchFamily="34" charset="0"/>
                <a:cs typeface="Arial" panose="020B0604020202020204" pitchFamily="34" charset="0"/>
              </a:rPr>
              <a:t>unemployment and rising crime rates.</a:t>
            </a:r>
          </a:p>
          <a:p>
            <a:r>
              <a:rPr lang="en-US" altLang="en-US" b="1" dirty="0">
                <a:latin typeface="Arial" panose="020B0604020202020204" pitchFamily="34" charset="0"/>
                <a:cs typeface="Arial" panose="020B0604020202020204" pitchFamily="34" charset="0"/>
              </a:rPr>
              <a:t>Inadequate infrastructure. </a:t>
            </a:r>
            <a:r>
              <a:rPr lang="en-US" altLang="en-US" dirty="0">
                <a:latin typeface="Arial" panose="020B0604020202020204" pitchFamily="34" charset="0"/>
                <a:cs typeface="Arial" panose="020B0604020202020204" pitchFamily="34" charset="0"/>
              </a:rPr>
              <a:t>Urbanization is putting significant strain on city</a:t>
            </a:r>
          </a:p>
          <a:p>
            <a:r>
              <a:rPr lang="en-US" altLang="en-US" dirty="0">
                <a:latin typeface="Arial" panose="020B0604020202020204" pitchFamily="34" charset="0"/>
                <a:cs typeface="Arial" panose="020B0604020202020204" pitchFamily="34" charset="0"/>
              </a:rPr>
              <a:t>infrastructures that were, in most cases, built for populations a fraction of their current</a:t>
            </a:r>
          </a:p>
          <a:p>
            <a:r>
              <a:rPr lang="en-US" altLang="en-US" dirty="0">
                <a:latin typeface="Arial" panose="020B0604020202020204" pitchFamily="34" charset="0"/>
                <a:cs typeface="Arial" panose="020B0604020202020204" pitchFamily="34" charset="0"/>
              </a:rPr>
              <a:t>size. Much of the developed world has infrastructure that is near or past its design</a:t>
            </a:r>
          </a:p>
          <a:p>
            <a:r>
              <a:rPr lang="en-US" altLang="en-US" dirty="0">
                <a:latin typeface="Arial" panose="020B0604020202020204" pitchFamily="34" charset="0"/>
                <a:cs typeface="Arial" panose="020B0604020202020204" pitchFamily="34" charset="0"/>
              </a:rPr>
              <a:t>life, requiring massive upgrades. For instance, in 2013 the American Society of Civil</a:t>
            </a:r>
          </a:p>
          <a:p>
            <a:r>
              <a:rPr lang="en-US" altLang="en-US" dirty="0">
                <a:latin typeface="Arial" panose="020B0604020202020204" pitchFamily="34" charset="0"/>
                <a:cs typeface="Arial" panose="020B0604020202020204" pitchFamily="34" charset="0"/>
              </a:rPr>
              <a:t>Engineers gave the United States an overall grade of D+ for its infrastructure.</a:t>
            </a:r>
          </a:p>
          <a:p>
            <a:r>
              <a:rPr lang="en-US" altLang="en-US" dirty="0">
                <a:latin typeface="Arial" panose="020B0604020202020204" pitchFamily="34" charset="0"/>
                <a:cs typeface="Arial" panose="020B0604020202020204" pitchFamily="34" charset="0"/>
              </a:rPr>
              <a:t>Meanwhile, much of the developing world has missing or inadequate infrastructure,</a:t>
            </a:r>
          </a:p>
          <a:p>
            <a:r>
              <a:rPr lang="en-US" altLang="en-US" dirty="0">
                <a:latin typeface="Arial" panose="020B0604020202020204" pitchFamily="34" charset="0"/>
                <a:cs typeface="Arial" panose="020B0604020202020204" pitchFamily="34" charset="0"/>
              </a:rPr>
              <a:t>requiring massive build-outs. The 2012 blackout in India that left more than 600</a:t>
            </a:r>
          </a:p>
          <a:p>
            <a:r>
              <a:rPr lang="en-US" altLang="en-US" dirty="0">
                <a:latin typeface="Arial" panose="020B0604020202020204" pitchFamily="34" charset="0"/>
                <a:cs typeface="Arial" panose="020B0604020202020204" pitchFamily="34" charset="0"/>
              </a:rPr>
              <a:t>million people without electricity is a prime example; the country has inadequate</a:t>
            </a:r>
          </a:p>
          <a:p>
            <a:r>
              <a:rPr lang="en-US" altLang="en-US" dirty="0">
                <a:latin typeface="Arial" panose="020B0604020202020204" pitchFamily="34" charset="0"/>
                <a:cs typeface="Arial" panose="020B0604020202020204" pitchFamily="34" charset="0"/>
              </a:rPr>
              <a:t>power generation to meet ever-increasing demand. The bottom line? McKinsey &amp;</a:t>
            </a:r>
          </a:p>
          <a:p>
            <a:r>
              <a:rPr lang="en-US" altLang="en-US" dirty="0">
                <a:latin typeface="Arial" panose="020B0604020202020204" pitchFamily="34" charset="0"/>
                <a:cs typeface="Arial" panose="020B0604020202020204" pitchFamily="34" charset="0"/>
              </a:rPr>
              <a:t>Company estimates that cities will need to double their capital investment by 2025,</a:t>
            </a:r>
          </a:p>
          <a:p>
            <a:r>
              <a:rPr lang="en-US" altLang="en-US" dirty="0">
                <a:latin typeface="Arial" panose="020B0604020202020204" pitchFamily="34" charset="0"/>
                <a:cs typeface="Arial" panose="020B0604020202020204" pitchFamily="34" charset="0"/>
              </a:rPr>
              <a:t>to $20 trillion from today’s $10 trillion per year.</a:t>
            </a:r>
          </a:p>
          <a:p>
            <a:r>
              <a:rPr lang="en-US" altLang="en-US" b="1" dirty="0">
                <a:latin typeface="Arial" panose="020B0604020202020204" pitchFamily="34" charset="0"/>
                <a:cs typeface="Arial" panose="020B0604020202020204" pitchFamily="34" charset="0"/>
              </a:rPr>
              <a:t>Growing economic competition. </a:t>
            </a:r>
            <a:r>
              <a:rPr lang="en-US" altLang="en-US" dirty="0">
                <a:latin typeface="Arial" panose="020B0604020202020204" pitchFamily="34" charset="0"/>
                <a:cs typeface="Arial" panose="020B0604020202020204" pitchFamily="34" charset="0"/>
              </a:rPr>
              <a:t>The world has seen a rapid rise in competition</a:t>
            </a:r>
          </a:p>
          <a:p>
            <a:r>
              <a:rPr lang="en-US" altLang="en-US" dirty="0">
                <a:latin typeface="Arial" panose="020B0604020202020204" pitchFamily="34" charset="0"/>
                <a:cs typeface="Arial" panose="020B0604020202020204" pitchFamily="34" charset="0"/>
              </a:rPr>
              <a:t>between cities to secure the investments, jobs, businesses and talent for economic</a:t>
            </a:r>
          </a:p>
          <a:p>
            <a:r>
              <a:rPr lang="en-US" altLang="en-US" dirty="0">
                <a:latin typeface="Arial" panose="020B0604020202020204" pitchFamily="34" charset="0"/>
                <a:cs typeface="Arial" panose="020B0604020202020204" pitchFamily="34" charset="0"/>
              </a:rPr>
              <a:t>success. Increasingly, both businesses and individuals evaluate a city’s “technology</a:t>
            </a:r>
          </a:p>
          <a:p>
            <a:r>
              <a:rPr lang="en-US" altLang="en-US" dirty="0">
                <a:latin typeface="Arial" panose="020B0604020202020204" pitchFamily="34" charset="0"/>
                <a:cs typeface="Arial" panose="020B0604020202020204" pitchFamily="34" charset="0"/>
              </a:rPr>
              <a:t>quotient” in deciding where to locate. A real challenge for cities with economies</a:t>
            </a:r>
          </a:p>
          <a:p>
            <a:r>
              <a:rPr lang="en-US" altLang="en-US" dirty="0">
                <a:latin typeface="Arial" panose="020B0604020202020204" pitchFamily="34" charset="0"/>
                <a:cs typeface="Arial" panose="020B0604020202020204" pitchFamily="34" charset="0"/>
              </a:rPr>
              <a:t>based on heavy industry is creating job opportunities that appeal to recent university</a:t>
            </a:r>
          </a:p>
          <a:p>
            <a:r>
              <a:rPr lang="en-US" altLang="en-US" dirty="0">
                <a:latin typeface="Arial" panose="020B0604020202020204" pitchFamily="34" charset="0"/>
                <a:cs typeface="Arial" panose="020B0604020202020204" pitchFamily="34" charset="0"/>
              </a:rPr>
              <a:t>graduates so they will stay and help build the kind of high-quality workforce that new</a:t>
            </a:r>
          </a:p>
          <a:p>
            <a:r>
              <a:rPr lang="en-US" altLang="en-US" dirty="0">
                <a:latin typeface="Arial" panose="020B0604020202020204" pitchFamily="34" charset="0"/>
                <a:cs typeface="Arial" panose="020B0604020202020204" pitchFamily="34" charset="0"/>
              </a:rPr>
              <a:t>industries, for instance those in technology, demand.</a:t>
            </a:r>
          </a:p>
          <a:p>
            <a:r>
              <a:rPr lang="en-US" altLang="en-US" b="1" dirty="0">
                <a:latin typeface="Arial" panose="020B0604020202020204" pitchFamily="34" charset="0"/>
                <a:cs typeface="Arial" panose="020B0604020202020204" pitchFamily="34" charset="0"/>
              </a:rPr>
              <a:t>Growing expectations. </a:t>
            </a:r>
            <a:r>
              <a:rPr lang="en-US" altLang="en-US" dirty="0">
                <a:latin typeface="Arial" panose="020B0604020202020204" pitchFamily="34" charset="0"/>
                <a:cs typeface="Arial" panose="020B0604020202020204" pitchFamily="34" charset="0"/>
              </a:rPr>
              <a:t>Citizens are increasingly getting instant, anywhere,</a:t>
            </a:r>
          </a:p>
          <a:p>
            <a:r>
              <a:rPr lang="en-US" altLang="en-US" dirty="0">
                <a:latin typeface="Arial" panose="020B0604020202020204" pitchFamily="34" charset="0"/>
                <a:cs typeface="Arial" panose="020B0604020202020204" pitchFamily="34" charset="0"/>
              </a:rPr>
              <a:t>anytime, personalized access to information and services via mobile devices and</a:t>
            </a:r>
          </a:p>
          <a:p>
            <a:r>
              <a:rPr lang="en-US" altLang="en-US" dirty="0">
                <a:latin typeface="Arial" panose="020B0604020202020204" pitchFamily="34" charset="0"/>
                <a:cs typeface="Arial" panose="020B0604020202020204" pitchFamily="34" charset="0"/>
              </a:rPr>
              <a:t>computers. And they increasingly expect that same kind of access to city services. In</a:t>
            </a:r>
          </a:p>
          <a:p>
            <a:r>
              <a:rPr lang="en-US" altLang="en-US" dirty="0">
                <a:latin typeface="Arial" panose="020B0604020202020204" pitchFamily="34" charset="0"/>
                <a:cs typeface="Arial" panose="020B0604020202020204" pitchFamily="34" charset="0"/>
              </a:rPr>
              <a:t>fact, a May 2013 United Nations survey of over 560,000 citizens from 194 countries</a:t>
            </a:r>
          </a:p>
          <a:p>
            <a:r>
              <a:rPr lang="en-US" altLang="en-US" dirty="0">
                <a:latin typeface="Arial" panose="020B0604020202020204" pitchFamily="34" charset="0"/>
                <a:cs typeface="Arial" panose="020B0604020202020204" pitchFamily="34" charset="0"/>
              </a:rPr>
              <a:t>revealed their top priorities are a good education, better healthcare and an honest</a:t>
            </a:r>
          </a:p>
          <a:p>
            <a:r>
              <a:rPr lang="en-US" altLang="en-US" dirty="0">
                <a:latin typeface="Arial" panose="020B0604020202020204" pitchFamily="34" charset="0"/>
                <a:cs typeface="Arial" panose="020B0604020202020204" pitchFamily="34" charset="0"/>
              </a:rPr>
              <a:t>and responsive government. We also know that people want to live in cities that can</a:t>
            </a:r>
          </a:p>
          <a:p>
            <a:r>
              <a:rPr lang="en-US" altLang="en-US" dirty="0">
                <a:latin typeface="Arial" panose="020B0604020202020204" pitchFamily="34" charset="0"/>
                <a:cs typeface="Arial" panose="020B0604020202020204" pitchFamily="34" charset="0"/>
              </a:rPr>
              <a:t>provide efficient transportation, high-bandwidth communications and healthy job</a:t>
            </a:r>
          </a:p>
          <a:p>
            <a:r>
              <a:rPr lang="en-US" altLang="en-US" dirty="0">
                <a:latin typeface="Arial" panose="020B0604020202020204" pitchFamily="34" charset="0"/>
                <a:cs typeface="Arial" panose="020B0604020202020204" pitchFamily="34" charset="0"/>
              </a:rPr>
              <a:t>markets.</a:t>
            </a:r>
          </a:p>
          <a:p>
            <a:r>
              <a:rPr lang="en-US" altLang="en-US" dirty="0">
                <a:latin typeface="Arial" panose="020B0604020202020204" pitchFamily="34" charset="0"/>
                <a:cs typeface="Arial" panose="020B0604020202020204" pitchFamily="34" charset="0"/>
              </a:rPr>
              <a:t>Growing environmental challenges. Cities house half of the world’s population but</a:t>
            </a:r>
          </a:p>
          <a:p>
            <a:r>
              <a:rPr lang="en-US" altLang="en-US" dirty="0">
                <a:latin typeface="Arial" panose="020B0604020202020204" pitchFamily="34" charset="0"/>
                <a:cs typeface="Arial" panose="020B0604020202020204" pitchFamily="34" charset="0"/>
              </a:rPr>
              <a:t>use two-thirds of the world’s energy and generate three-fourths of the world’s CO2</a:t>
            </a:r>
          </a:p>
          <a:p>
            <a:r>
              <a:rPr lang="en-US" altLang="en-US" dirty="0">
                <a:latin typeface="Arial" panose="020B0604020202020204" pitchFamily="34" charset="0"/>
                <a:cs typeface="Arial" panose="020B0604020202020204" pitchFamily="34" charset="0"/>
              </a:rPr>
              <a:t>emissions. If we are going to mitigate climate change, it will have to happen in cities.</a:t>
            </a:r>
          </a:p>
          <a:p>
            <a:r>
              <a:rPr lang="en-US" altLang="en-US" dirty="0">
                <a:latin typeface="Arial" panose="020B0604020202020204" pitchFamily="34" charset="0"/>
                <a:cs typeface="Arial" panose="020B0604020202020204" pitchFamily="34" charset="0"/>
              </a:rPr>
              <a:t>Many regions and cities have aggressive climate and environmental goals – goals</a:t>
            </a:r>
          </a:p>
          <a:p>
            <a:r>
              <a:rPr lang="en-US" altLang="en-US" dirty="0">
                <a:latin typeface="Arial" panose="020B0604020202020204" pitchFamily="34" charset="0"/>
                <a:cs typeface="Arial" panose="020B0604020202020204" pitchFamily="34" charset="0"/>
              </a:rPr>
              <a:t>that cannot be reached without the help of smart technologies. Smart cities are better</a:t>
            </a:r>
          </a:p>
          <a:p>
            <a:r>
              <a:rPr lang="en-US" altLang="en-US" dirty="0">
                <a:latin typeface="Arial" panose="020B0604020202020204" pitchFamily="34" charset="0"/>
                <a:cs typeface="Arial" panose="020B0604020202020204" pitchFamily="34" charset="0"/>
              </a:rPr>
              <a:t>able to address resiliency and adaptation to climate change</a:t>
            </a:r>
          </a:p>
          <a:p>
            <a:r>
              <a:rPr lang="en-US" altLang="en-US" b="1" dirty="0">
                <a:latin typeface="Arial" panose="020B0604020202020204" pitchFamily="34" charset="0"/>
                <a:cs typeface="Arial" panose="020B0604020202020204" pitchFamily="34" charset="0"/>
              </a:rPr>
              <a:t>Rapidly improving technology capabilities. </a:t>
            </a:r>
            <a:r>
              <a:rPr lang="en-US" altLang="en-US" dirty="0">
                <a:latin typeface="Arial" panose="020B0604020202020204" pitchFamily="34" charset="0"/>
                <a:cs typeface="Arial" panose="020B0604020202020204" pitchFamily="34" charset="0"/>
              </a:rPr>
              <a:t>Many of the smart city drivers listed</a:t>
            </a:r>
          </a:p>
          <a:p>
            <a:r>
              <a:rPr lang="en-US" altLang="en-US" dirty="0">
                <a:latin typeface="Arial" panose="020B0604020202020204" pitchFamily="34" charset="0"/>
                <a:cs typeface="Arial" panose="020B0604020202020204" pitchFamily="34" charset="0"/>
              </a:rPr>
              <a:t>above are negatives – problems that demand solutions. There are positive drivers</a:t>
            </a:r>
          </a:p>
          <a:p>
            <a:r>
              <a:rPr lang="en-US" altLang="en-US" dirty="0">
                <a:latin typeface="Arial" panose="020B0604020202020204" pitchFamily="34" charset="0"/>
                <a:cs typeface="Arial" panose="020B0604020202020204" pitchFamily="34" charset="0"/>
              </a:rPr>
              <a:t>as well, especially the rapid progress in technology. The costs of collecting,</a:t>
            </a:r>
          </a:p>
          <a:p>
            <a:r>
              <a:rPr lang="en-US" altLang="en-US" dirty="0">
                <a:latin typeface="Arial" panose="020B0604020202020204" pitchFamily="34" charset="0"/>
                <a:cs typeface="Arial" panose="020B0604020202020204" pitchFamily="34" charset="0"/>
              </a:rPr>
              <a:t>communicating and crunching data have plunged. What’s more, much of the needed</a:t>
            </a:r>
          </a:p>
          <a:p>
            <a:r>
              <a:rPr lang="en-US" altLang="en-US" dirty="0">
                <a:latin typeface="Arial" panose="020B0604020202020204" pitchFamily="34" charset="0"/>
                <a:cs typeface="Arial" panose="020B0604020202020204" pitchFamily="34" charset="0"/>
              </a:rPr>
              <a:t>technology is already in place:</a:t>
            </a:r>
          </a:p>
          <a:p>
            <a:endParaRPr lang="en-US" altLang="en-US" dirty="0"/>
          </a:p>
        </p:txBody>
      </p:sp>
      <p:sp>
        <p:nvSpPr>
          <p:cNvPr id="31748" name="Slide Number Placeholder 3">
            <a:extLst>
              <a:ext uri="{FF2B5EF4-FFF2-40B4-BE49-F238E27FC236}">
                <a16:creationId xmlns:a16="http://schemas.microsoft.com/office/drawing/2014/main" id="{DC78DB68-90A6-43F0-96AE-38A5D7933B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0104B8-E2B4-46B0-92EC-4371540D2EE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732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83CF372D-1321-4983-9B50-92F0070331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9E84003-19FF-49C7-BFD8-1DA7C7DFB1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
            </a:pPr>
            <a:r>
              <a:rPr lang="en-US" altLang="en-US" b="1" dirty="0">
                <a:latin typeface="Arial" panose="020B0604020202020204" pitchFamily="34" charset="0"/>
                <a:cs typeface="Arial" panose="020B0604020202020204" pitchFamily="34" charset="0"/>
              </a:rPr>
              <a:t>Siloed, piecemeal implementations. </a:t>
            </a:r>
            <a:r>
              <a:rPr lang="en-US" altLang="en-US" dirty="0">
                <a:latin typeface="Arial" panose="020B0604020202020204" pitchFamily="34" charset="0"/>
                <a:cs typeface="Arial" panose="020B0604020202020204" pitchFamily="34" charset="0"/>
              </a:rPr>
              <a:t>Cities often tackle challenges in a phased approach, due to annual budgeting and as well as legacy issues that separate city functions into separate, “siloed” departments with little or no interaction. As a result, many projects are built to solve a single problem in a single department, creating “islands of automation” that duplicate expenses while making it difficult to share systems or data.</a:t>
            </a:r>
          </a:p>
          <a:p>
            <a:r>
              <a:rPr lang="en-US" altLang="en-US" b="1" dirty="0">
                <a:latin typeface="Arial" panose="020B0604020202020204" pitchFamily="34" charset="0"/>
                <a:cs typeface="Arial" panose="020B0604020202020204" pitchFamily="34" charset="0"/>
              </a:rPr>
              <a:t>Lack of financing. </a:t>
            </a:r>
            <a:r>
              <a:rPr lang="en-US" altLang="en-US" dirty="0">
                <a:latin typeface="Arial" panose="020B0604020202020204" pitchFamily="34" charset="0"/>
                <a:cs typeface="Arial" panose="020B0604020202020204" pitchFamily="34" charset="0"/>
              </a:rPr>
              <a:t>Tax revenues are declining in many areas, making infrastructure projects increasingly difficult to deliver. Fortunately, new financial models are emerging. “As-a-Service” monthly subscription payment models  require little or no upfront capital from the city. Instead, the city “rents” its solution as it goes – and often once a predefined payment term ends – the city receives title to the infrastructure. This is often used in LED streetlighting retrofit projects. Additionally performance contracts and shared revenue models between the city and solution vendors provide cities with attractive financing solutions. In many many cases, these smart city solutions have a</a:t>
            </a:r>
          </a:p>
          <a:p>
            <a:r>
              <a:rPr lang="en-US" altLang="en-US" dirty="0">
                <a:latin typeface="Arial" panose="020B0604020202020204" pitchFamily="34" charset="0"/>
                <a:cs typeface="Arial" panose="020B0604020202020204" pitchFamily="34" charset="0"/>
              </a:rPr>
              <a:t>rapid payback  </a:t>
            </a:r>
          </a:p>
          <a:p>
            <a:r>
              <a:rPr lang="en-US" altLang="en-US" b="1" dirty="0">
                <a:latin typeface="Arial" panose="020B0604020202020204" pitchFamily="34" charset="0"/>
                <a:cs typeface="Arial" panose="020B0604020202020204" pitchFamily="34" charset="0"/>
              </a:rPr>
              <a:t>Lack of Information and communication technology (ICT) domain expertise – </a:t>
            </a:r>
            <a:r>
              <a:rPr lang="en-US" altLang="en-US" dirty="0">
                <a:latin typeface="Arial" panose="020B0604020202020204" pitchFamily="34" charset="0"/>
                <a:cs typeface="Arial" panose="020B0604020202020204" pitchFamily="34" charset="0"/>
              </a:rPr>
              <a:t>fortunately there's a robust ecosystem of private partners in this area, many of which specialize in public- private partnerships</a:t>
            </a:r>
          </a:p>
          <a:p>
            <a:r>
              <a:rPr lang="en-US" altLang="en-US" b="1" dirty="0">
                <a:latin typeface="Arial" panose="020B0604020202020204" pitchFamily="34" charset="0"/>
                <a:cs typeface="Arial" panose="020B0604020202020204" pitchFamily="34" charset="0"/>
              </a:rPr>
              <a:t>Lack of integrated services </a:t>
            </a:r>
            <a:r>
              <a:rPr lang="en-US" altLang="en-US" dirty="0">
                <a:latin typeface="Arial" panose="020B0604020202020204" pitchFamily="34" charset="0"/>
                <a:cs typeface="Arial" panose="020B0604020202020204" pitchFamily="34" charset="0"/>
              </a:rPr>
              <a:t>– Siloing </a:t>
            </a:r>
          </a:p>
          <a:p>
            <a:r>
              <a:rPr lang="en-US" altLang="en-US" b="1" dirty="0">
                <a:latin typeface="Arial" panose="020B0604020202020204" pitchFamily="34" charset="0"/>
                <a:cs typeface="Arial" panose="020B0604020202020204" pitchFamily="34" charset="0"/>
              </a:rPr>
              <a:t>Lack of citizen engagement </a:t>
            </a:r>
            <a:r>
              <a:rPr lang="en-US" altLang="en-US" dirty="0">
                <a:latin typeface="Arial" panose="020B0604020202020204" pitchFamily="34" charset="0"/>
                <a:cs typeface="Arial" panose="020B0604020202020204" pitchFamily="34" charset="0"/>
              </a:rPr>
              <a:t>– Stakeholder engagement is a MUST!</a:t>
            </a:r>
            <a:endParaRPr lang="en-US" altLang="en-US" sz="500" dirty="0">
              <a:latin typeface="Arial" panose="020B0604020202020204" pitchFamily="34" charset="0"/>
              <a:cs typeface="Arial" panose="020B0604020202020204" pitchFamily="34" charset="0"/>
            </a:endParaRPr>
          </a:p>
          <a:p>
            <a:endParaRPr lang="en-US" altLang="en-US" dirty="0"/>
          </a:p>
        </p:txBody>
      </p:sp>
      <p:sp>
        <p:nvSpPr>
          <p:cNvPr id="35844" name="Slide Number Placeholder 3">
            <a:extLst>
              <a:ext uri="{FF2B5EF4-FFF2-40B4-BE49-F238E27FC236}">
                <a16:creationId xmlns:a16="http://schemas.microsoft.com/office/drawing/2014/main" id="{10D46A7D-0C92-4F68-80D7-F361C38304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7999644-EE4C-472F-94B7-EEEF232D5B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622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F362D4-5DD5-1441-A093-8EF5773AF7CF}" type="slidenum">
              <a:rPr lang="en-US" smtClean="0"/>
              <a:pPr/>
              <a:t>13</a:t>
            </a:fld>
            <a:endParaRPr lang="en-US"/>
          </a:p>
        </p:txBody>
      </p:sp>
    </p:spTree>
    <p:extLst>
      <p:ext uri="{BB962C8B-B14F-4D97-AF65-F5344CB8AC3E}">
        <p14:creationId xmlns:p14="http://schemas.microsoft.com/office/powerpoint/2010/main" val="408390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20</a:t>
            </a:fld>
            <a:endParaRPr lang="en-US"/>
          </a:p>
        </p:txBody>
      </p:sp>
    </p:spTree>
    <p:extLst>
      <p:ext uri="{BB962C8B-B14F-4D97-AF65-F5344CB8AC3E}">
        <p14:creationId xmlns:p14="http://schemas.microsoft.com/office/powerpoint/2010/main" val="223250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21</a:t>
            </a:fld>
            <a:endParaRPr lang="en-US"/>
          </a:p>
        </p:txBody>
      </p:sp>
    </p:spTree>
    <p:extLst>
      <p:ext uri="{BB962C8B-B14F-4D97-AF65-F5344CB8AC3E}">
        <p14:creationId xmlns:p14="http://schemas.microsoft.com/office/powerpoint/2010/main" val="2294716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22</a:t>
            </a:fld>
            <a:endParaRPr lang="en-US"/>
          </a:p>
        </p:txBody>
      </p:sp>
    </p:spTree>
    <p:extLst>
      <p:ext uri="{BB962C8B-B14F-4D97-AF65-F5344CB8AC3E}">
        <p14:creationId xmlns:p14="http://schemas.microsoft.com/office/powerpoint/2010/main" val="184775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23</a:t>
            </a:fld>
            <a:endParaRPr lang="en-US"/>
          </a:p>
        </p:txBody>
      </p:sp>
    </p:spTree>
    <p:extLst>
      <p:ext uri="{BB962C8B-B14F-4D97-AF65-F5344CB8AC3E}">
        <p14:creationId xmlns:p14="http://schemas.microsoft.com/office/powerpoint/2010/main" val="371416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pPr/>
              <a:t>24</a:t>
            </a:fld>
            <a:endParaRPr lang="en-US"/>
          </a:p>
        </p:txBody>
      </p:sp>
    </p:spTree>
    <p:extLst>
      <p:ext uri="{BB962C8B-B14F-4D97-AF65-F5344CB8AC3E}">
        <p14:creationId xmlns:p14="http://schemas.microsoft.com/office/powerpoint/2010/main" val="201008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55054518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9962983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6253297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7" y="0"/>
            <a:ext cx="12223667" cy="6858000"/>
          </a:xfrm>
          <a:prstGeom prst="rect">
            <a:avLst/>
          </a:prstGeom>
        </p:spPr>
      </p:pic>
      <p:sp>
        <p:nvSpPr>
          <p:cNvPr id="2" name="Title 1"/>
          <p:cNvSpPr>
            <a:spLocks noGrp="1"/>
          </p:cNvSpPr>
          <p:nvPr>
            <p:ph type="ctrTitle" hasCustomPrompt="1"/>
          </p:nvPr>
        </p:nvSpPr>
        <p:spPr>
          <a:xfrm>
            <a:off x="914400" y="3637527"/>
            <a:ext cx="103632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914400" y="4426914"/>
            <a:ext cx="103632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 y="857555"/>
            <a:ext cx="1942592"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58755" y="857555"/>
            <a:ext cx="2592832"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49508" y="857555"/>
            <a:ext cx="3153664" cy="2414016"/>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88995" y="857555"/>
            <a:ext cx="2609088" cy="2414016"/>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95888" y="857555"/>
            <a:ext cx="1999488" cy="2414016"/>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31667" y="0"/>
            <a:ext cx="12255333" cy="698500"/>
          </a:xfrm>
          <a:prstGeom prst="rect">
            <a:avLst/>
          </a:prstGeom>
        </p:spPr>
      </p:pic>
      <p:pic>
        <p:nvPicPr>
          <p:cNvPr id="23" name="Picture 2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151948" y="5982006"/>
            <a:ext cx="1620953" cy="354989"/>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a:off x="0" y="6159500"/>
            <a:ext cx="12192000" cy="698500"/>
          </a:xfrm>
          <a:prstGeom prst="rect">
            <a:avLst/>
          </a:prstGeom>
        </p:spPr>
      </p:pic>
      <p:pic>
        <p:nvPicPr>
          <p:cNvPr id="17" name="Shape 47" descr="IEEE Smart Cities"/>
          <p:cNvPicPr preferRelativeResize="0"/>
          <p:nvPr userDrawn="1"/>
        </p:nvPicPr>
        <p:blipFill rotWithShape="1">
          <a:blip r:embed="rId10">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813709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838200" y="1825625"/>
            <a:ext cx="105156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a:xfrm>
            <a:off x="11732767" y="6280960"/>
            <a:ext cx="648879" cy="365125"/>
          </a:xfrm>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838200" y="1106198"/>
            <a:ext cx="105156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6"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57902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7" y="0"/>
            <a:ext cx="12223667" cy="6858000"/>
          </a:xfrm>
          <a:prstGeom prst="rect">
            <a:avLst/>
          </a:prstGeom>
        </p:spPr>
      </p:pic>
      <p:sp>
        <p:nvSpPr>
          <p:cNvPr id="2" name="Title 1"/>
          <p:cNvSpPr>
            <a:spLocks noGrp="1"/>
          </p:cNvSpPr>
          <p:nvPr>
            <p:ph type="ctrTitle" hasCustomPrompt="1"/>
          </p:nvPr>
        </p:nvSpPr>
        <p:spPr>
          <a:xfrm>
            <a:off x="914400" y="3637527"/>
            <a:ext cx="103632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914400" y="4426914"/>
            <a:ext cx="103632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2438400" cy="1828800"/>
          </a:xfrm>
          <a:blipFill>
            <a:blip r:embed="rId3"/>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2438400" y="1044735"/>
            <a:ext cx="2438400" cy="1828800"/>
          </a:xfrm>
          <a:blipFill>
            <a:blip r:embed="rId4"/>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4876800" y="1044735"/>
            <a:ext cx="24384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7315200" y="1044735"/>
            <a:ext cx="24384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9753600" y="1044735"/>
            <a:ext cx="2438400" cy="1828800"/>
          </a:xfrm>
          <a:blipFill>
            <a:blip r:embed="rId7"/>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31667" y="0"/>
            <a:ext cx="12255333" cy="698500"/>
          </a:xfrm>
          <a:prstGeom prst="rect">
            <a:avLst/>
          </a:prstGeom>
        </p:spPr>
      </p:pic>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151948" y="5982006"/>
            <a:ext cx="1620953" cy="354989"/>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a:off x="0" y="6159500"/>
            <a:ext cx="12192000" cy="698500"/>
          </a:xfrm>
          <a:prstGeom prst="rect">
            <a:avLst/>
          </a:prstGeom>
        </p:spPr>
      </p:pic>
      <p:pic>
        <p:nvPicPr>
          <p:cNvPr id="17" name="Shape 47" descr="IEEE Smart Cities"/>
          <p:cNvPicPr preferRelativeResize="0"/>
          <p:nvPr userDrawn="1"/>
        </p:nvPicPr>
        <p:blipFill rotWithShape="1">
          <a:blip r:embed="rId10">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899102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31667" y="-1"/>
            <a:ext cx="12223667" cy="6858001"/>
          </a:xfrm>
          <a:prstGeom prst="rect">
            <a:avLst/>
          </a:prstGeom>
        </p:spPr>
      </p:pic>
      <p:sp>
        <p:nvSpPr>
          <p:cNvPr id="2" name="Title 1"/>
          <p:cNvSpPr>
            <a:spLocks noGrp="1"/>
          </p:cNvSpPr>
          <p:nvPr>
            <p:ph type="title" hasCustomPrompt="1"/>
          </p:nvPr>
        </p:nvSpPr>
        <p:spPr>
          <a:xfrm>
            <a:off x="831851" y="3262831"/>
            <a:ext cx="105156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831851" y="4117578"/>
            <a:ext cx="105156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9075" y="494096"/>
            <a:ext cx="1690624" cy="1286256"/>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08917" y="1149416"/>
            <a:ext cx="2503424" cy="1895856"/>
          </a:xfrm>
          <a:prstGeom prst="rect">
            <a:avLst/>
          </a:prstGeom>
        </p:spPr>
      </p:pic>
      <p:pic>
        <p:nvPicPr>
          <p:cNvPr id="18" name="Picture 17"/>
          <p:cNvPicPr>
            <a:picLocks noChangeAspect="1"/>
          </p:cNvPicPr>
          <p:nvPr userDrawn="1"/>
        </p:nvPicPr>
        <p:blipFill rotWithShape="1">
          <a:blip r:embed="rId5">
            <a:extLst>
              <a:ext uri="{28A0092B-C50C-407E-A947-70E740481C1C}">
                <a14:useLocalDpi xmlns:a14="http://schemas.microsoft.com/office/drawing/2010/main" val="0"/>
              </a:ext>
            </a:extLst>
          </a:blip>
          <a:srcRect l="7771" t="7771"/>
          <a:stretch/>
        </p:blipFill>
        <p:spPr>
          <a:xfrm>
            <a:off x="-3725" y="-3048"/>
            <a:ext cx="4351527" cy="3328681"/>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28081" y="2921668"/>
            <a:ext cx="3064256" cy="2694432"/>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31667" y="0"/>
            <a:ext cx="12255333" cy="698500"/>
          </a:xfrm>
          <a:prstGeom prst="rect">
            <a:avLst/>
          </a:prstGeom>
        </p:spPr>
      </p:pic>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51948" y="5982006"/>
            <a:ext cx="1620953" cy="354989"/>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a:off x="0" y="6159500"/>
            <a:ext cx="12192000" cy="698500"/>
          </a:xfrm>
          <a:prstGeom prst="rect">
            <a:avLst/>
          </a:prstGeom>
        </p:spPr>
      </p:pic>
      <p:pic>
        <p:nvPicPr>
          <p:cNvPr id="19" name="Shape 47" descr="IEEE Smart Cities"/>
          <p:cNvPicPr preferRelativeResize="0"/>
          <p:nvPr userDrawn="1"/>
        </p:nvPicPr>
        <p:blipFill rotWithShape="1">
          <a:blip r:embed="rId9">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839354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838200" y="1825625"/>
            <a:ext cx="51816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6172200" y="1825625"/>
            <a:ext cx="51816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838200" y="1106198"/>
            <a:ext cx="105156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8"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735858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6172200" y="1825625"/>
            <a:ext cx="51816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838200" y="1825625"/>
            <a:ext cx="51816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8"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40712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6172200" y="3792802"/>
            <a:ext cx="51816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838200" y="1825625"/>
            <a:ext cx="51816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6172200" y="1825626"/>
            <a:ext cx="51816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8" name="Shape 47" descr="IEEE Smart Cities"/>
          <p:cNvPicPr preferRelativeResize="0"/>
          <p:nvPr userDrawn="1"/>
        </p:nvPicPr>
        <p:blipFill rotWithShape="1">
          <a:blip r:embed="rId2">
            <a:alphaModFix/>
          </a:blip>
          <a:srcRect/>
          <a:stretch/>
        </p:blipFill>
        <p:spPr>
          <a:xfrm>
            <a:off x="425796" y="5909549"/>
            <a:ext cx="1151989" cy="562362"/>
          </a:xfrm>
          <a:prstGeom prst="rect">
            <a:avLst/>
          </a:prstGeom>
          <a:noFill/>
          <a:ln>
            <a:noFill/>
          </a:ln>
        </p:spPr>
      </p:pic>
    </p:spTree>
    <p:extLst>
      <p:ext uri="{BB962C8B-B14F-4D97-AF65-F5344CB8AC3E}">
        <p14:creationId xmlns:p14="http://schemas.microsoft.com/office/powerpoint/2010/main" val="1355144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1" name="Content Placeholder 3"/>
          <p:cNvSpPr>
            <a:spLocks noGrp="1"/>
          </p:cNvSpPr>
          <p:nvPr>
            <p:ph sz="half" idx="2" hasCustomPrompt="1"/>
          </p:nvPr>
        </p:nvSpPr>
        <p:spPr>
          <a:xfrm>
            <a:off x="6172200" y="2837469"/>
            <a:ext cx="51816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838200" y="1825625"/>
            <a:ext cx="51816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172200" y="1825626"/>
            <a:ext cx="51816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9"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59754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77563129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1" name="Content Placeholder 3"/>
          <p:cNvSpPr>
            <a:spLocks noGrp="1"/>
          </p:cNvSpPr>
          <p:nvPr>
            <p:ph sz="half" idx="2" hasCustomPrompt="1"/>
          </p:nvPr>
        </p:nvSpPr>
        <p:spPr>
          <a:xfrm>
            <a:off x="838200" y="1815898"/>
            <a:ext cx="51816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172200" y="2837468"/>
            <a:ext cx="5181600" cy="27806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172200" y="1825626"/>
            <a:ext cx="51816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9"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67751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1" name="Content Placeholder 3"/>
          <p:cNvSpPr>
            <a:spLocks noGrp="1"/>
          </p:cNvSpPr>
          <p:nvPr>
            <p:ph sz="half" idx="2" hasCustomPrompt="1"/>
          </p:nvPr>
        </p:nvSpPr>
        <p:spPr>
          <a:xfrm>
            <a:off x="6172200" y="3807094"/>
            <a:ext cx="51816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838200" y="1825626"/>
            <a:ext cx="5181600" cy="183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6172200" y="1847706"/>
            <a:ext cx="51816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838200" y="3807094"/>
            <a:ext cx="51816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12"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596008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838201" y="1825625"/>
            <a:ext cx="4026031"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5052768" y="1825625"/>
            <a:ext cx="6301033"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8"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407724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6172200" y="1825625"/>
            <a:ext cx="51816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838200" y="4788817"/>
            <a:ext cx="51816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838200" y="1825626"/>
            <a:ext cx="51816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9"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838955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838200" y="2837467"/>
            <a:ext cx="10515600" cy="2139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838200" y="1825626"/>
            <a:ext cx="105156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838200" y="4977353"/>
            <a:ext cx="105156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9"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327891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838200" y="4006392"/>
            <a:ext cx="5181600" cy="16117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838200" y="1825625"/>
            <a:ext cx="105156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6172200" y="4006391"/>
            <a:ext cx="51816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9"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662224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838200" y="1825625"/>
            <a:ext cx="6627829" cy="2887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838200" y="4713402"/>
            <a:ext cx="6627829"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7616857" y="1825624"/>
            <a:ext cx="3736943"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9"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81011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11759339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2314743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49815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69281395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97BEB-BAEF-0344-9D5C-EC73E478698A}" type="slidenum">
              <a:rPr lang="en-US" smtClean="0"/>
              <a:pPr/>
              <a:t>‹#›</a:t>
            </a:fld>
            <a:endParaRPr lang="en-US"/>
          </a:p>
        </p:txBody>
      </p:sp>
      <p:pic>
        <p:nvPicPr>
          <p:cNvPr id="5"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3817200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58408205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26855008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1/31/2020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97BEB-BAEF-0344-9D5C-EC73E478698A}" type="slidenum">
              <a:rPr lang="en-US" smtClean="0"/>
              <a:pPr/>
              <a:t>‹#›</a:t>
            </a:fld>
            <a:endParaRPr lang="en-US"/>
          </a:p>
        </p:txBody>
      </p:sp>
      <p:pic>
        <p:nvPicPr>
          <p:cNvPr id="7" name="Picture 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flipH="1">
            <a:off x="-31667" y="0"/>
            <a:ext cx="12255333" cy="698500"/>
          </a:xfrm>
          <a:prstGeom prst="rect">
            <a:avLst/>
          </a:prstGeom>
        </p:spPr>
      </p:pic>
      <p:pic>
        <p:nvPicPr>
          <p:cNvPr id="8" name="Picture 7"/>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151948" y="5982006"/>
            <a:ext cx="1620953" cy="354989"/>
          </a:xfrm>
          <a:prstGeom prst="rect">
            <a:avLst/>
          </a:prstGeom>
        </p:spPr>
      </p:pic>
      <p:pic>
        <p:nvPicPr>
          <p:cNvPr id="9" name="Picture 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a:off x="0" y="6159500"/>
            <a:ext cx="12192000" cy="698500"/>
          </a:xfrm>
          <a:prstGeom prst="rect">
            <a:avLst/>
          </a:prstGeom>
        </p:spPr>
      </p:pic>
      <p:pic>
        <p:nvPicPr>
          <p:cNvPr id="10" name="Shape 47" descr="IEEE Smart Cities"/>
          <p:cNvPicPr preferRelativeResize="0"/>
          <p:nvPr userDrawn="1"/>
        </p:nvPicPr>
        <p:blipFill rotWithShape="1">
          <a:blip r:embed="rId30">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9104235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83" r:id="rId14"/>
    <p:sldLayoutId id="2147483684" r:id="rId15"/>
    <p:sldLayoutId id="2147483675" r:id="rId16"/>
    <p:sldLayoutId id="2147483664" r:id="rId17"/>
    <p:sldLayoutId id="2147483674" r:id="rId18"/>
    <p:sldLayoutId id="2147483665" r:id="rId19"/>
    <p:sldLayoutId id="2147483676" r:id="rId20"/>
    <p:sldLayoutId id="2147483677" r:id="rId21"/>
    <p:sldLayoutId id="2147483678" r:id="rId22"/>
    <p:sldLayoutId id="2147483679" r:id="rId23"/>
    <p:sldLayoutId id="2147483680" r:id="rId24"/>
    <p:sldLayoutId id="2147483682" r:id="rId25"/>
    <p:sldLayoutId id="2147483681"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14.xml"/><Relationship Id="rId7" Type="http://schemas.openxmlformats.org/officeDocument/2006/relationships/slide" Target="slide18.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8.xml"/><Relationship Id="rId18" Type="http://schemas.openxmlformats.org/officeDocument/2006/relationships/slide" Target="slide33.xml"/><Relationship Id="rId26" Type="http://schemas.openxmlformats.org/officeDocument/2006/relationships/slide" Target="slide13.xml"/><Relationship Id="rId3" Type="http://schemas.openxmlformats.org/officeDocument/2006/relationships/slide" Target="slide19.xml"/><Relationship Id="rId21" Type="http://schemas.openxmlformats.org/officeDocument/2006/relationships/slide" Target="slide36.xml"/><Relationship Id="rId7" Type="http://schemas.openxmlformats.org/officeDocument/2006/relationships/slide" Target="slide23.xml"/><Relationship Id="rId12" Type="http://schemas.openxmlformats.org/officeDocument/2006/relationships/slide" Target="slide27.xml"/><Relationship Id="rId17" Type="http://schemas.openxmlformats.org/officeDocument/2006/relationships/slide" Target="slide32.xml"/><Relationship Id="rId25" Type="http://schemas.openxmlformats.org/officeDocument/2006/relationships/image" Target="../media/image25.png"/><Relationship Id="rId2" Type="http://schemas.openxmlformats.org/officeDocument/2006/relationships/slide" Target="slide14.xml"/><Relationship Id="rId16" Type="http://schemas.openxmlformats.org/officeDocument/2006/relationships/slide" Target="slide31.xml"/><Relationship Id="rId20" Type="http://schemas.openxmlformats.org/officeDocument/2006/relationships/slide" Target="slide35.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38.xml"/><Relationship Id="rId24" Type="http://schemas.openxmlformats.org/officeDocument/2006/relationships/image" Target="../media/image20.png"/><Relationship Id="rId5" Type="http://schemas.openxmlformats.org/officeDocument/2006/relationships/slide" Target="slide21.xml"/><Relationship Id="rId15" Type="http://schemas.openxmlformats.org/officeDocument/2006/relationships/slide" Target="slide30.xml"/><Relationship Id="rId23" Type="http://schemas.openxmlformats.org/officeDocument/2006/relationships/image" Target="../media/image31.jpeg"/><Relationship Id="rId28" Type="http://schemas.openxmlformats.org/officeDocument/2006/relationships/slide" Target="slide15.xml"/><Relationship Id="rId10" Type="http://schemas.openxmlformats.org/officeDocument/2006/relationships/slide" Target="slide26.xml"/><Relationship Id="rId19" Type="http://schemas.openxmlformats.org/officeDocument/2006/relationships/slide" Target="slide34.xml"/><Relationship Id="rId4" Type="http://schemas.openxmlformats.org/officeDocument/2006/relationships/slide" Target="slide20.xml"/><Relationship Id="rId9" Type="http://schemas.openxmlformats.org/officeDocument/2006/relationships/slide" Target="slide25.xml"/><Relationship Id="rId14" Type="http://schemas.openxmlformats.org/officeDocument/2006/relationships/slide" Target="slide29.xml"/><Relationship Id="rId22" Type="http://schemas.openxmlformats.org/officeDocument/2006/relationships/slide" Target="slide37.xml"/><Relationship Id="rId27"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32.png"/><Relationship Id="rId3" Type="http://schemas.openxmlformats.org/officeDocument/2006/relationships/slide" Target="slide41.xml"/><Relationship Id="rId7" Type="http://schemas.openxmlformats.org/officeDocument/2006/relationships/slide" Target="slide45.xml"/><Relationship Id="rId12" Type="http://schemas.openxmlformats.org/officeDocument/2006/relationships/slide" Target="slide13.xml"/><Relationship Id="rId2" Type="http://schemas.openxmlformats.org/officeDocument/2006/relationships/slide" Target="slide15.xml"/><Relationship Id="rId1" Type="http://schemas.openxmlformats.org/officeDocument/2006/relationships/slideLayout" Target="../slideLayouts/slideLayout13.xml"/><Relationship Id="rId6" Type="http://schemas.openxmlformats.org/officeDocument/2006/relationships/slide" Target="slide44.xml"/><Relationship Id="rId11" Type="http://schemas.openxmlformats.org/officeDocument/2006/relationships/image" Target="../media/image25.png"/><Relationship Id="rId5" Type="http://schemas.openxmlformats.org/officeDocument/2006/relationships/slide" Target="slide43.xml"/><Relationship Id="rId10" Type="http://schemas.openxmlformats.org/officeDocument/2006/relationships/image" Target="../media/image20.png"/><Relationship Id="rId4" Type="http://schemas.openxmlformats.org/officeDocument/2006/relationships/slide" Target="slide42.xml"/><Relationship Id="rId9" Type="http://schemas.openxmlformats.org/officeDocument/2006/relationships/image" Target="../media/image33.png"/><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slide" Target="slide13.xml"/><Relationship Id="rId5" Type="http://schemas.openxmlformats.org/officeDocument/2006/relationships/image" Target="../media/image25.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7.xml"/><Relationship Id="rId7"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slide" Target="slide13.xml"/><Relationship Id="rId5" Type="http://schemas.openxmlformats.org/officeDocument/2006/relationships/image" Target="../media/image2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slide" Target="slide18.xml"/><Relationship Id="rId1" Type="http://schemas.openxmlformats.org/officeDocument/2006/relationships/slideLayout" Target="../slideLayouts/slideLayout13.xml"/><Relationship Id="rId6" Type="http://schemas.openxmlformats.org/officeDocument/2006/relationships/slide" Target="slide13.xml"/><Relationship Id="rId5" Type="http://schemas.openxmlformats.org/officeDocument/2006/relationships/image" Target="../media/image25.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mailto:jfrazer@arcweb.com" TargetMode="External"/><Relationship Id="rId7" Type="http://schemas.openxmlformats.org/officeDocument/2006/relationships/image" Target="../media/image21.png"/><Relationship Id="rId2" Type="http://schemas.openxmlformats.org/officeDocument/2006/relationships/hyperlink" Target="http://www.linkedin.com/in/jfrazer" TargetMode="Externa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4.jpeg"/><Relationship Id="rId10" Type="http://schemas.openxmlformats.org/officeDocument/2006/relationships/hyperlink" Target="https://bit.ly/38Y7fAe" TargetMode="External"/><Relationship Id="rId4" Type="http://schemas.openxmlformats.org/officeDocument/2006/relationships/hyperlink" Target="https://twitter.com/smartcityvwpts" TargetMode="Externa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672" y="3637527"/>
            <a:ext cx="11382232" cy="697310"/>
          </a:xfrm>
        </p:spPr>
        <p:txBody>
          <a:bodyPr>
            <a:normAutofit fontScale="90000"/>
          </a:bodyPr>
          <a:lstStyle/>
          <a:p>
            <a:r>
              <a:rPr lang="en-US" dirty="0"/>
              <a:t>Smart City Planning Using The IEEE P2784 Smart City Planning and Technology Guide</a:t>
            </a:r>
          </a:p>
        </p:txBody>
      </p:sp>
      <p:sp>
        <p:nvSpPr>
          <p:cNvPr id="4" name="Slide Number Placeholder 3"/>
          <p:cNvSpPr>
            <a:spLocks noGrp="1"/>
          </p:cNvSpPr>
          <p:nvPr>
            <p:ph type="sldNum" sz="quarter" idx="18"/>
          </p:nvPr>
        </p:nvSpPr>
        <p:spPr/>
        <p:txBody>
          <a:bodyPr/>
          <a:lstStyle/>
          <a:p>
            <a:fld id="{3DD97BEB-BAEF-0344-9D5C-EC73E478698A}" type="slidenum">
              <a:rPr lang="en-US" smtClean="0"/>
              <a:pPr/>
              <a:t>1</a:t>
            </a:fld>
            <a:endParaRPr lang="en-US"/>
          </a:p>
        </p:txBody>
      </p:sp>
      <p:pic>
        <p:nvPicPr>
          <p:cNvPr id="3" name="Picture 2">
            <a:extLst>
              <a:ext uri="{FF2B5EF4-FFF2-40B4-BE49-F238E27FC236}">
                <a16:creationId xmlns:a16="http://schemas.microsoft.com/office/drawing/2014/main" id="{A878A61E-B356-49BC-A243-D26E3F6F0298}"/>
              </a:ext>
            </a:extLst>
          </p:cNvPr>
          <p:cNvPicPr>
            <a:picLocks noChangeAspect="1"/>
          </p:cNvPicPr>
          <p:nvPr/>
        </p:nvPicPr>
        <p:blipFill>
          <a:blip r:embed="rId2"/>
          <a:stretch>
            <a:fillRect/>
          </a:stretch>
        </p:blipFill>
        <p:spPr>
          <a:xfrm>
            <a:off x="10641854" y="5930220"/>
            <a:ext cx="1077002" cy="628585"/>
          </a:xfrm>
          <a:prstGeom prst="rect">
            <a:avLst/>
          </a:prstGeom>
        </p:spPr>
      </p:pic>
      <p:pic>
        <p:nvPicPr>
          <p:cNvPr id="5" name="Picture 4">
            <a:extLst>
              <a:ext uri="{FF2B5EF4-FFF2-40B4-BE49-F238E27FC236}">
                <a16:creationId xmlns:a16="http://schemas.microsoft.com/office/drawing/2014/main" id="{67DA1239-72D0-4032-9BE8-DE6808E274DA}"/>
              </a:ext>
            </a:extLst>
          </p:cNvPr>
          <p:cNvPicPr>
            <a:picLocks noChangeAspect="1"/>
          </p:cNvPicPr>
          <p:nvPr/>
        </p:nvPicPr>
        <p:blipFill>
          <a:blip r:embed="rId3"/>
          <a:stretch>
            <a:fillRect/>
          </a:stretch>
        </p:blipFill>
        <p:spPr>
          <a:xfrm>
            <a:off x="0" y="5644437"/>
            <a:ext cx="1790700" cy="1200150"/>
          </a:xfrm>
          <a:prstGeom prst="rect">
            <a:avLst/>
          </a:prstGeom>
        </p:spPr>
      </p:pic>
      <p:pic>
        <p:nvPicPr>
          <p:cNvPr id="1026" name="Picture 2" descr="Image result for caba logo">
            <a:extLst>
              <a:ext uri="{FF2B5EF4-FFF2-40B4-BE49-F238E27FC236}">
                <a16:creationId xmlns:a16="http://schemas.microsoft.com/office/drawing/2014/main" id="{C3B21570-A6F4-4D77-9B50-1A05AE9AF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766" y="5644437"/>
            <a:ext cx="216314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shrae logo&quot;">
            <a:extLst>
              <a:ext uri="{FF2B5EF4-FFF2-40B4-BE49-F238E27FC236}">
                <a16:creationId xmlns:a16="http://schemas.microsoft.com/office/drawing/2014/main" id="{9EEFB8DC-73D7-4622-A41C-3D32EC2F1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4403" y="5955914"/>
            <a:ext cx="1008539" cy="697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DD1212-06EE-450D-ADD1-9CDFE995B3CF}"/>
              </a:ext>
            </a:extLst>
          </p:cNvPr>
          <p:cNvPicPr>
            <a:picLocks noChangeAspect="1"/>
          </p:cNvPicPr>
          <p:nvPr/>
        </p:nvPicPr>
        <p:blipFill>
          <a:blip r:embed="rId3"/>
          <a:stretch>
            <a:fillRect/>
          </a:stretch>
        </p:blipFill>
        <p:spPr>
          <a:xfrm>
            <a:off x="3833840" y="588414"/>
            <a:ext cx="3826799" cy="2564770"/>
          </a:xfrm>
          <a:prstGeom prst="rect">
            <a:avLst/>
          </a:prstGeom>
        </p:spPr>
      </p:pic>
    </p:spTree>
    <p:extLst>
      <p:ext uri="{BB962C8B-B14F-4D97-AF65-F5344CB8AC3E}">
        <p14:creationId xmlns:p14="http://schemas.microsoft.com/office/powerpoint/2010/main" val="1757086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9C85D8B-73F9-4447-BD29-1D1AD5D3199F}"/>
              </a:ext>
            </a:extLst>
          </p:cNvPr>
          <p:cNvSpPr>
            <a:spLocks noGrp="1"/>
          </p:cNvSpPr>
          <p:nvPr>
            <p:ph type="title"/>
          </p:nvPr>
        </p:nvSpPr>
        <p:spPr/>
        <p:txBody>
          <a:bodyPr/>
          <a:lstStyle/>
          <a:p>
            <a:r>
              <a:rPr lang="en-US" altLang="en-US" dirty="0">
                <a:cs typeface="Arial" panose="020B0604020202020204" pitchFamily="34" charset="0"/>
              </a:rPr>
              <a:t>What are Smart City Benefits?</a:t>
            </a:r>
            <a:endParaRPr lang="en-US" altLang="en-US" b="0" dirty="0">
              <a:solidFill>
                <a:schemeClr val="tx1"/>
              </a:solidFill>
              <a:latin typeface="Arial" panose="020B0604020202020204" pitchFamily="34" charset="0"/>
              <a:cs typeface="Arial" panose="020B0604020202020204" pitchFamily="34" charset="0"/>
            </a:endParaRPr>
          </a:p>
        </p:txBody>
      </p:sp>
      <p:sp>
        <p:nvSpPr>
          <p:cNvPr id="30723" name="Content Placeholder 2">
            <a:extLst>
              <a:ext uri="{FF2B5EF4-FFF2-40B4-BE49-F238E27FC236}">
                <a16:creationId xmlns:a16="http://schemas.microsoft.com/office/drawing/2014/main" id="{580A6110-46BC-417A-8CDD-932494B83700}"/>
              </a:ext>
            </a:extLst>
          </p:cNvPr>
          <p:cNvSpPr>
            <a:spLocks noGrp="1"/>
          </p:cNvSpPr>
          <p:nvPr>
            <p:ph idx="1"/>
          </p:nvPr>
        </p:nvSpPr>
        <p:spPr>
          <a:xfrm>
            <a:off x="838200" y="1753237"/>
            <a:ext cx="7041022" cy="4751388"/>
          </a:xfrm>
        </p:spPr>
        <p:txBody>
          <a:bodyPr/>
          <a:lstStyle/>
          <a:p>
            <a:pPr marL="0" indent="0">
              <a:buNone/>
              <a:defRPr/>
            </a:pPr>
            <a:r>
              <a:rPr lang="en-US" altLang="en-US" b="1" dirty="0">
                <a:latin typeface="Arial" panose="020B0604020202020204" pitchFamily="34" charset="0"/>
                <a:cs typeface="Arial" panose="020B0604020202020204" pitchFamily="34" charset="0"/>
              </a:rPr>
              <a:t>Enhanced workability </a:t>
            </a:r>
          </a:p>
          <a:p>
            <a:pPr lvl="1">
              <a:defRPr/>
            </a:pPr>
            <a:r>
              <a:rPr lang="en-US" altLang="en-US" sz="1800" dirty="0">
                <a:latin typeface="Arial" panose="020B0604020202020204" pitchFamily="34" charset="0"/>
                <a:cs typeface="Arial" panose="020B0604020202020204" pitchFamily="34" charset="0"/>
              </a:rPr>
              <a:t>Accelerated economic development - more jobs and better jobs and increased local GDP. </a:t>
            </a:r>
          </a:p>
          <a:p>
            <a:pPr lvl="1">
              <a:defRPr/>
            </a:pPr>
            <a:r>
              <a:rPr lang="en-US" altLang="en-US" sz="1800" dirty="0">
                <a:latin typeface="Arial" panose="020B0604020202020204" pitchFamily="34" charset="0"/>
                <a:cs typeface="Arial" panose="020B0604020202020204" pitchFamily="34" charset="0"/>
              </a:rPr>
              <a:t>Access to the foundations of prosperity – the fundamental infrastructure services that let them compete in the world economy. </a:t>
            </a:r>
          </a:p>
          <a:p>
            <a:pPr lvl="1">
              <a:defRPr/>
            </a:pPr>
            <a:r>
              <a:rPr lang="en-US" altLang="en-US" sz="1800" dirty="0">
                <a:latin typeface="Arial" panose="020B0604020202020204" pitchFamily="34" charset="0"/>
                <a:cs typeface="Arial" panose="020B0604020202020204" pitchFamily="34" charset="0"/>
              </a:rPr>
              <a:t>These services include;</a:t>
            </a:r>
          </a:p>
          <a:p>
            <a:pPr lvl="2">
              <a:defRPr/>
            </a:pPr>
            <a:r>
              <a:rPr lang="en-US" altLang="en-US" sz="1800" dirty="0">
                <a:latin typeface="Arial" panose="020B0604020202020204" pitchFamily="34" charset="0"/>
                <a:cs typeface="Arial" panose="020B0604020202020204" pitchFamily="34" charset="0"/>
              </a:rPr>
              <a:t>Broadband connectivity</a:t>
            </a:r>
          </a:p>
          <a:p>
            <a:pPr lvl="2">
              <a:defRPr/>
            </a:pPr>
            <a:r>
              <a:rPr lang="en-US" altLang="en-US" sz="1800" dirty="0">
                <a:latin typeface="Arial" panose="020B0604020202020204" pitchFamily="34" charset="0"/>
                <a:cs typeface="Arial" panose="020B0604020202020204" pitchFamily="34" charset="0"/>
              </a:rPr>
              <a:t>Clean, reliable, inexpensive energy; </a:t>
            </a:r>
          </a:p>
          <a:p>
            <a:pPr lvl="2">
              <a:defRPr/>
            </a:pPr>
            <a:r>
              <a:rPr lang="en-US" altLang="en-US" sz="1800" dirty="0">
                <a:latin typeface="Arial" panose="020B0604020202020204" pitchFamily="34" charset="0"/>
                <a:cs typeface="Arial" panose="020B0604020202020204" pitchFamily="34" charset="0"/>
              </a:rPr>
              <a:t>Educational opportunities</a:t>
            </a:r>
          </a:p>
          <a:p>
            <a:pPr lvl="2">
              <a:defRPr/>
            </a:pPr>
            <a:r>
              <a:rPr lang="en-US" altLang="en-US" sz="1800" dirty="0">
                <a:latin typeface="Arial" panose="020B0604020202020204" pitchFamily="34" charset="0"/>
                <a:cs typeface="Arial" panose="020B0604020202020204" pitchFamily="34" charset="0"/>
              </a:rPr>
              <a:t>Affordable housing and commercial space; </a:t>
            </a:r>
          </a:p>
          <a:p>
            <a:pPr lvl="2">
              <a:defRPr/>
            </a:pPr>
            <a:r>
              <a:rPr lang="en-US" altLang="en-US" sz="1800" dirty="0">
                <a:latin typeface="Arial" panose="020B0604020202020204" pitchFamily="34" charset="0"/>
                <a:cs typeface="Arial" panose="020B0604020202020204" pitchFamily="34" charset="0"/>
              </a:rPr>
              <a:t>Efficient cost-effective modes of transportation.</a:t>
            </a:r>
          </a:p>
        </p:txBody>
      </p:sp>
      <p:pic>
        <p:nvPicPr>
          <p:cNvPr id="2" name="Picture 1">
            <a:extLst>
              <a:ext uri="{FF2B5EF4-FFF2-40B4-BE49-F238E27FC236}">
                <a16:creationId xmlns:a16="http://schemas.microsoft.com/office/drawing/2014/main" id="{B23B5612-85A7-49B9-8BD2-CB6EE0D4C630}"/>
              </a:ext>
            </a:extLst>
          </p:cNvPr>
          <p:cNvPicPr>
            <a:picLocks noChangeAspect="1"/>
          </p:cNvPicPr>
          <p:nvPr/>
        </p:nvPicPr>
        <p:blipFill>
          <a:blip r:embed="rId2"/>
          <a:stretch>
            <a:fillRect/>
          </a:stretch>
        </p:blipFill>
        <p:spPr>
          <a:xfrm>
            <a:off x="8193904" y="1753237"/>
            <a:ext cx="3409950" cy="4000500"/>
          </a:xfrm>
          <a:prstGeom prst="rect">
            <a:avLst/>
          </a:prstGeom>
        </p:spPr>
      </p:pic>
      <p:pic>
        <p:nvPicPr>
          <p:cNvPr id="5" name="Picture 4">
            <a:extLst>
              <a:ext uri="{FF2B5EF4-FFF2-40B4-BE49-F238E27FC236}">
                <a16:creationId xmlns:a16="http://schemas.microsoft.com/office/drawing/2014/main" id="{7229C80D-D314-44D5-8037-DAFEC74057DC}"/>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6" name="Picture 5">
            <a:extLst>
              <a:ext uri="{FF2B5EF4-FFF2-40B4-BE49-F238E27FC236}">
                <a16:creationId xmlns:a16="http://schemas.microsoft.com/office/drawing/2014/main" id="{E55A0219-2F09-43F5-950C-7A44D2CC45E0}"/>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2188937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2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BC4CA112-9743-4498-8B68-6F96A63F044B}"/>
              </a:ext>
            </a:extLst>
          </p:cNvPr>
          <p:cNvSpPr>
            <a:spLocks noGrp="1"/>
          </p:cNvSpPr>
          <p:nvPr>
            <p:ph type="title"/>
          </p:nvPr>
        </p:nvSpPr>
        <p:spPr/>
        <p:txBody>
          <a:bodyPr/>
          <a:lstStyle/>
          <a:p>
            <a:r>
              <a:rPr lang="en-US" altLang="en-US" dirty="0">
                <a:cs typeface="Arial" panose="020B0604020202020204" pitchFamily="34" charset="0"/>
              </a:rPr>
              <a:t>What are Smart City Benefits?</a:t>
            </a:r>
            <a:endParaRPr lang="en-US" altLang="en-US" b="0" dirty="0">
              <a:solidFill>
                <a:schemeClr val="tx1"/>
              </a:solidFill>
              <a:latin typeface="Arial" panose="020B0604020202020204" pitchFamily="34" charset="0"/>
              <a:cs typeface="Arial" panose="020B0604020202020204" pitchFamily="34" charset="0"/>
            </a:endParaRPr>
          </a:p>
        </p:txBody>
      </p:sp>
      <p:sp>
        <p:nvSpPr>
          <p:cNvPr id="30723" name="Content Placeholder 2">
            <a:extLst>
              <a:ext uri="{FF2B5EF4-FFF2-40B4-BE49-F238E27FC236}">
                <a16:creationId xmlns:a16="http://schemas.microsoft.com/office/drawing/2014/main" id="{9AC81F1F-D939-4DBE-B7F8-5C6AA050C53B}"/>
              </a:ext>
            </a:extLst>
          </p:cNvPr>
          <p:cNvSpPr>
            <a:spLocks noGrp="1"/>
          </p:cNvSpPr>
          <p:nvPr>
            <p:ph idx="1"/>
          </p:nvPr>
        </p:nvSpPr>
        <p:spPr>
          <a:xfrm>
            <a:off x="838200" y="1485822"/>
            <a:ext cx="8712200" cy="4751388"/>
          </a:xfrm>
        </p:spPr>
        <p:txBody>
          <a:bodyPr/>
          <a:lstStyle/>
          <a:p>
            <a:pPr marL="0" indent="0">
              <a:buNone/>
            </a:pPr>
            <a:r>
              <a:rPr lang="en-US" altLang="en-US" sz="2400" b="1" dirty="0">
                <a:latin typeface="Arial" panose="020B0604020202020204" pitchFamily="34" charset="0"/>
                <a:cs typeface="Arial" panose="020B0604020202020204" pitchFamily="34" charset="0"/>
              </a:rPr>
              <a:t>The Three Pillars of Sustainability</a:t>
            </a:r>
          </a:p>
          <a:p>
            <a:pPr marL="0" indent="0">
              <a:buNone/>
            </a:pPr>
            <a:r>
              <a:rPr lang="en-US" sz="2400" dirty="0"/>
              <a:t>1</a:t>
            </a:r>
            <a:r>
              <a:rPr lang="en-US" sz="3200" dirty="0"/>
              <a:t>. </a:t>
            </a:r>
            <a:r>
              <a:rPr lang="en-US" sz="2400" dirty="0"/>
              <a:t>Preserve and Enhance the Natural Environment</a:t>
            </a:r>
          </a:p>
          <a:p>
            <a:pPr lvl="1">
              <a:buFontTx/>
              <a:buChar char="-"/>
            </a:pPr>
            <a:r>
              <a:rPr lang="en-US" dirty="0"/>
              <a:t>Birds, turtles, bats, soybeans and the night sky</a:t>
            </a:r>
          </a:p>
          <a:p>
            <a:pPr marL="0" indent="0">
              <a:buNone/>
            </a:pPr>
            <a:r>
              <a:rPr lang="en-US" sz="2400" dirty="0"/>
              <a:t>2. Preserve and Enhance the Human Quality of Life</a:t>
            </a:r>
          </a:p>
          <a:p>
            <a:pPr lvl="1">
              <a:buFontTx/>
              <a:buChar char="-"/>
            </a:pPr>
            <a:r>
              <a:rPr lang="en-US" dirty="0"/>
              <a:t>Safety </a:t>
            </a:r>
          </a:p>
          <a:p>
            <a:pPr lvl="1">
              <a:buFontTx/>
              <a:buChar char="-"/>
            </a:pPr>
            <a:r>
              <a:rPr lang="en-US" dirty="0"/>
              <a:t>Visual Acuity</a:t>
            </a:r>
          </a:p>
          <a:p>
            <a:pPr lvl="1">
              <a:buFontTx/>
              <a:buChar char="-"/>
            </a:pPr>
            <a:r>
              <a:rPr lang="en-US" dirty="0"/>
              <a:t>Jobs &amp; Economic Vitality</a:t>
            </a:r>
          </a:p>
          <a:p>
            <a:pPr marL="0" indent="0">
              <a:buNone/>
            </a:pPr>
            <a:r>
              <a:rPr lang="en-US" sz="2400" dirty="0"/>
              <a:t>3. Doing #1 &amp; #2 in an economically </a:t>
            </a:r>
          </a:p>
          <a:p>
            <a:pPr marL="0" indent="0">
              <a:buNone/>
            </a:pPr>
            <a:r>
              <a:rPr lang="en-US" sz="2400" dirty="0"/>
              <a:t>     reasonable approach</a:t>
            </a:r>
          </a:p>
          <a:p>
            <a:pPr marL="0" indent="0">
              <a:buNone/>
            </a:pPr>
            <a:r>
              <a:rPr lang="en-US" sz="2400" dirty="0"/>
              <a:t>      - Think quick payback!</a:t>
            </a:r>
            <a:endParaRPr lang="en-US" altLang="en-US" sz="2400" dirty="0">
              <a:latin typeface="Arial" panose="020B0604020202020204" pitchFamily="34" charset="0"/>
              <a:cs typeface="Arial" panose="020B0604020202020204" pitchFamily="34" charset="0"/>
            </a:endParaRPr>
          </a:p>
        </p:txBody>
      </p:sp>
      <p:pic>
        <p:nvPicPr>
          <p:cNvPr id="4" name="Picture 4" descr="Image result for sustainability venn diagram">
            <a:extLst>
              <a:ext uri="{FF2B5EF4-FFF2-40B4-BE49-F238E27FC236}">
                <a16:creationId xmlns:a16="http://schemas.microsoft.com/office/drawing/2014/main" id="{E26D86D4-DFAB-4C46-AF12-51932209B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16089"/>
            <a:ext cx="5964964" cy="38639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8D096F-DBA9-4C2B-A6C1-53FA754E0E96}"/>
              </a:ext>
            </a:extLst>
          </p:cNvPr>
          <p:cNvPicPr>
            <a:picLocks noChangeAspect="1"/>
          </p:cNvPicPr>
          <p:nvPr/>
        </p:nvPicPr>
        <p:blipFill>
          <a:blip r:embed="rId3"/>
          <a:stretch>
            <a:fillRect/>
          </a:stretch>
        </p:blipFill>
        <p:spPr>
          <a:xfrm>
            <a:off x="10794254" y="6082620"/>
            <a:ext cx="1077002" cy="628585"/>
          </a:xfrm>
          <a:prstGeom prst="rect">
            <a:avLst/>
          </a:prstGeom>
        </p:spPr>
      </p:pic>
    </p:spTree>
    <p:extLst>
      <p:ext uri="{BB962C8B-B14F-4D97-AF65-F5344CB8AC3E}">
        <p14:creationId xmlns:p14="http://schemas.microsoft.com/office/powerpoint/2010/main" val="4201008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Learning Objective Two</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12</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9" name="Rectangle: Rounded Corners 8">
            <a:extLst>
              <a:ext uri="{FF2B5EF4-FFF2-40B4-BE49-F238E27FC236}">
                <a16:creationId xmlns:a16="http://schemas.microsoft.com/office/drawing/2014/main" id="{BF34D762-A71F-4371-BD3B-8F3FB89EFD97}"/>
              </a:ext>
            </a:extLst>
          </p:cNvPr>
          <p:cNvSpPr/>
          <p:nvPr/>
        </p:nvSpPr>
        <p:spPr>
          <a:xfrm>
            <a:off x="810237" y="2102335"/>
            <a:ext cx="11091863" cy="1823714"/>
          </a:xfrm>
          <a:prstGeom prst="roundRect">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pPr algn="ctr"/>
            <a:r>
              <a:rPr lang="en-US" sz="4400" dirty="0"/>
              <a:t>Review the  five human factors </a:t>
            </a:r>
          </a:p>
          <a:p>
            <a:pPr algn="ctr"/>
            <a:r>
              <a:rPr lang="en-US" sz="4400" dirty="0"/>
              <a:t>that impact a Smart City</a:t>
            </a:r>
          </a:p>
          <a:p>
            <a:pPr algn="ctr"/>
            <a:endParaRPr lang="en-US" dirty="0"/>
          </a:p>
        </p:txBody>
      </p:sp>
      <p:pic>
        <p:nvPicPr>
          <p:cNvPr id="8" name="Picture 7">
            <a:extLst>
              <a:ext uri="{FF2B5EF4-FFF2-40B4-BE49-F238E27FC236}">
                <a16:creationId xmlns:a16="http://schemas.microsoft.com/office/drawing/2014/main" id="{267237FE-EA1C-4A0B-B5B5-7A74BC0CC8D5}"/>
              </a:ext>
            </a:extLst>
          </p:cNvPr>
          <p:cNvPicPr>
            <a:picLocks noChangeAspect="1"/>
          </p:cNvPicPr>
          <p:nvPr/>
        </p:nvPicPr>
        <p:blipFill>
          <a:blip r:embed="rId2"/>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8B80BA45-C811-46CB-820B-1C41795511A2}"/>
              </a:ext>
            </a:extLst>
          </p:cNvPr>
          <p:cNvPicPr>
            <a:picLocks noChangeAspect="1"/>
          </p:cNvPicPr>
          <p:nvPr/>
        </p:nvPicPr>
        <p:blipFill>
          <a:blip r:embed="rId3"/>
          <a:stretch>
            <a:fillRect/>
          </a:stretch>
        </p:blipFill>
        <p:spPr>
          <a:xfrm>
            <a:off x="0" y="5972175"/>
            <a:ext cx="1752600" cy="885825"/>
          </a:xfrm>
          <a:prstGeom prst="rect">
            <a:avLst/>
          </a:prstGeom>
        </p:spPr>
      </p:pic>
    </p:spTree>
    <p:extLst>
      <p:ext uri="{BB962C8B-B14F-4D97-AF65-F5344CB8AC3E}">
        <p14:creationId xmlns:p14="http://schemas.microsoft.com/office/powerpoint/2010/main" val="69154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08E2-95FE-43CD-937F-95B100B14E7C}"/>
              </a:ext>
            </a:extLst>
          </p:cNvPr>
          <p:cNvSpPr>
            <a:spLocks noGrp="1"/>
          </p:cNvSpPr>
          <p:nvPr>
            <p:ph type="title"/>
          </p:nvPr>
        </p:nvSpPr>
        <p:spPr/>
        <p:txBody>
          <a:bodyPr/>
          <a:lstStyle/>
          <a:p>
            <a:r>
              <a:rPr lang="en-US" dirty="0"/>
              <a:t>The Five Human Factors</a:t>
            </a:r>
          </a:p>
        </p:txBody>
      </p:sp>
      <p:sp>
        <p:nvSpPr>
          <p:cNvPr id="3" name="Text Placeholder 2">
            <a:extLst>
              <a:ext uri="{FF2B5EF4-FFF2-40B4-BE49-F238E27FC236}">
                <a16:creationId xmlns:a16="http://schemas.microsoft.com/office/drawing/2014/main" id="{5B5B055B-E797-41A3-BAE8-55BAAD9E436C}"/>
              </a:ext>
            </a:extLst>
          </p:cNvPr>
          <p:cNvSpPr>
            <a:spLocks noGrp="1"/>
          </p:cNvSpPr>
          <p:nvPr>
            <p:ph type="body" sz="quarter" idx="13"/>
          </p:nvPr>
        </p:nvSpPr>
        <p:spPr/>
        <p:txBody>
          <a:bodyPr/>
          <a:lstStyle/>
          <a:p>
            <a:r>
              <a:rPr lang="en-US" dirty="0">
                <a:hlinkClick r:id="rId3" action="ppaction://hlinksldjump"/>
              </a:rPr>
              <a:t>Social</a:t>
            </a:r>
            <a:endParaRPr lang="en-US" dirty="0"/>
          </a:p>
          <a:p>
            <a:r>
              <a:rPr lang="en-US" dirty="0">
                <a:hlinkClick r:id="rId4" action="ppaction://hlinksldjump"/>
              </a:rPr>
              <a:t>Technological</a:t>
            </a:r>
            <a:endParaRPr lang="en-US" dirty="0"/>
          </a:p>
          <a:p>
            <a:r>
              <a:rPr lang="en-US" dirty="0">
                <a:hlinkClick r:id="rId5" action="ppaction://hlinksldjump"/>
              </a:rPr>
              <a:t>Economic</a:t>
            </a:r>
            <a:endParaRPr lang="en-US" dirty="0"/>
          </a:p>
          <a:p>
            <a:r>
              <a:rPr lang="en-US" dirty="0">
                <a:hlinkClick r:id="rId6" action="ppaction://hlinksldjump"/>
              </a:rPr>
              <a:t>Environmental</a:t>
            </a:r>
            <a:endParaRPr lang="en-US" dirty="0"/>
          </a:p>
          <a:p>
            <a:r>
              <a:rPr lang="en-US" dirty="0">
                <a:hlinkClick r:id="rId7" action="ppaction://hlinksldjump"/>
              </a:rPr>
              <a:t>Political</a:t>
            </a:r>
            <a:endParaRPr lang="en-US" dirty="0"/>
          </a:p>
          <a:p>
            <a:endParaRPr lang="en-US" dirty="0"/>
          </a:p>
        </p:txBody>
      </p:sp>
      <p:sp>
        <p:nvSpPr>
          <p:cNvPr id="4" name="Slide Number Placeholder 3">
            <a:extLst>
              <a:ext uri="{FF2B5EF4-FFF2-40B4-BE49-F238E27FC236}">
                <a16:creationId xmlns:a16="http://schemas.microsoft.com/office/drawing/2014/main" id="{F439D5AF-D17B-44A9-BE41-8B480D34542B}"/>
              </a:ext>
            </a:extLst>
          </p:cNvPr>
          <p:cNvSpPr>
            <a:spLocks noGrp="1"/>
          </p:cNvSpPr>
          <p:nvPr>
            <p:ph type="sldNum" sz="quarter" idx="14"/>
          </p:nvPr>
        </p:nvSpPr>
        <p:spPr>
          <a:xfrm>
            <a:off x="11732767" y="6280960"/>
            <a:ext cx="648879" cy="365125"/>
          </a:xfrm>
        </p:spPr>
        <p:txBody>
          <a:bodyPr/>
          <a:lstStyle/>
          <a:p>
            <a:fld id="{3DD97BEB-BAEF-0344-9D5C-EC73E478698A}" type="slidenum">
              <a:rPr lang="en-US" smtClean="0"/>
              <a:pPr/>
              <a:t>13</a:t>
            </a:fld>
            <a:endParaRPr lang="en-US"/>
          </a:p>
        </p:txBody>
      </p:sp>
      <p:sp>
        <p:nvSpPr>
          <p:cNvPr id="5" name="Text Placeholder 4">
            <a:extLst>
              <a:ext uri="{FF2B5EF4-FFF2-40B4-BE49-F238E27FC236}">
                <a16:creationId xmlns:a16="http://schemas.microsoft.com/office/drawing/2014/main" id="{F5BC5C94-FE93-482D-B4EB-97A55818B64A}"/>
              </a:ext>
            </a:extLst>
          </p:cNvPr>
          <p:cNvSpPr>
            <a:spLocks noGrp="1"/>
          </p:cNvSpPr>
          <p:nvPr>
            <p:ph type="body" sz="quarter" idx="15"/>
          </p:nvPr>
        </p:nvSpPr>
        <p:spPr/>
        <p:txBody>
          <a:bodyPr>
            <a:normAutofit fontScale="92500" lnSpcReduction="20000"/>
          </a:bodyPr>
          <a:lstStyle/>
          <a:p>
            <a:r>
              <a:rPr lang="en-US" dirty="0"/>
              <a:t> </a:t>
            </a:r>
          </a:p>
        </p:txBody>
      </p:sp>
      <p:sp>
        <p:nvSpPr>
          <p:cNvPr id="6" name="Oval 5">
            <a:extLst>
              <a:ext uri="{FF2B5EF4-FFF2-40B4-BE49-F238E27FC236}">
                <a16:creationId xmlns:a16="http://schemas.microsoft.com/office/drawing/2014/main" id="{2ADD5387-C844-4AA9-9B4F-ECD14AF08708}"/>
              </a:ext>
            </a:extLst>
          </p:cNvPr>
          <p:cNvSpPr/>
          <p:nvPr/>
        </p:nvSpPr>
        <p:spPr>
          <a:xfrm>
            <a:off x="4654966" y="1248574"/>
            <a:ext cx="3794332" cy="3180415"/>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Social</a:t>
            </a:r>
          </a:p>
        </p:txBody>
      </p:sp>
      <p:sp>
        <p:nvSpPr>
          <p:cNvPr id="7" name="Oval 6">
            <a:extLst>
              <a:ext uri="{FF2B5EF4-FFF2-40B4-BE49-F238E27FC236}">
                <a16:creationId xmlns:a16="http://schemas.microsoft.com/office/drawing/2014/main" id="{F4473662-83B5-4F37-B1E3-A0FD455BAEE9}"/>
              </a:ext>
            </a:extLst>
          </p:cNvPr>
          <p:cNvSpPr/>
          <p:nvPr/>
        </p:nvSpPr>
        <p:spPr>
          <a:xfrm>
            <a:off x="6296701" y="888185"/>
            <a:ext cx="3794332" cy="3180415"/>
          </a:xfrm>
          <a:prstGeom prst="ellipse">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Technological</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8" name="Oval 7">
            <a:extLst>
              <a:ext uri="{FF2B5EF4-FFF2-40B4-BE49-F238E27FC236}">
                <a16:creationId xmlns:a16="http://schemas.microsoft.com/office/drawing/2014/main" id="{E18C2CC8-CC6D-4B09-9193-4DC34AA136A6}"/>
              </a:ext>
            </a:extLst>
          </p:cNvPr>
          <p:cNvSpPr/>
          <p:nvPr/>
        </p:nvSpPr>
        <p:spPr>
          <a:xfrm>
            <a:off x="4396305" y="3056794"/>
            <a:ext cx="4617221" cy="3180415"/>
          </a:xfrm>
          <a:prstGeom prst="ellipse">
            <a:avLst/>
          </a:prstGeom>
          <a:solidFill>
            <a:srgbClr val="E37222">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sz="2400" dirty="0">
                <a:solidFill>
                  <a:schemeClr val="tx1"/>
                </a:solidFill>
              </a:rPr>
              <a:t>Environmental</a:t>
            </a:r>
          </a:p>
        </p:txBody>
      </p:sp>
      <p:sp>
        <p:nvSpPr>
          <p:cNvPr id="9" name="Oval 8">
            <a:extLst>
              <a:ext uri="{FF2B5EF4-FFF2-40B4-BE49-F238E27FC236}">
                <a16:creationId xmlns:a16="http://schemas.microsoft.com/office/drawing/2014/main" id="{9C4323B1-0348-4CA7-8260-C82AEC765506}"/>
              </a:ext>
            </a:extLst>
          </p:cNvPr>
          <p:cNvSpPr/>
          <p:nvPr/>
        </p:nvSpPr>
        <p:spPr>
          <a:xfrm>
            <a:off x="7795695" y="1715587"/>
            <a:ext cx="4057321" cy="3373530"/>
          </a:xfrm>
          <a:prstGeom prst="ellipse">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dirty="0">
                <a:solidFill>
                  <a:schemeClr val="tx1"/>
                </a:solidFill>
              </a:rPr>
              <a:t>                 </a:t>
            </a:r>
            <a:r>
              <a:rPr lang="en-US" sz="2400" dirty="0">
                <a:solidFill>
                  <a:schemeClr val="tx1"/>
                </a:solidFill>
              </a:rPr>
              <a:t>Economics</a:t>
            </a:r>
            <a:endParaRPr lang="en-US" dirty="0">
              <a:solidFill>
                <a:schemeClr val="tx1"/>
              </a:solidFill>
            </a:endParaRPr>
          </a:p>
        </p:txBody>
      </p:sp>
      <p:sp>
        <p:nvSpPr>
          <p:cNvPr id="10" name="Oval 9">
            <a:extLst>
              <a:ext uri="{FF2B5EF4-FFF2-40B4-BE49-F238E27FC236}">
                <a16:creationId xmlns:a16="http://schemas.microsoft.com/office/drawing/2014/main" id="{75D8AD49-6973-4F11-BF6C-AB2B9BD06593}"/>
              </a:ext>
            </a:extLst>
          </p:cNvPr>
          <p:cNvSpPr/>
          <p:nvPr/>
        </p:nvSpPr>
        <p:spPr>
          <a:xfrm>
            <a:off x="7138053" y="3309339"/>
            <a:ext cx="3794332" cy="3074369"/>
          </a:xfrm>
          <a:prstGeom prst="ellipse">
            <a:avLst/>
          </a:prstGeom>
          <a:solidFill>
            <a:srgbClr val="CC0033">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2400" dirty="0">
                <a:solidFill>
                  <a:schemeClr val="tx1"/>
                </a:solidFill>
              </a:rPr>
              <a:t>Political</a:t>
            </a:r>
          </a:p>
        </p:txBody>
      </p:sp>
      <p:pic>
        <p:nvPicPr>
          <p:cNvPr id="11" name="Picture 10">
            <a:extLst>
              <a:ext uri="{FF2B5EF4-FFF2-40B4-BE49-F238E27FC236}">
                <a16:creationId xmlns:a16="http://schemas.microsoft.com/office/drawing/2014/main" id="{A7D028B9-A56C-408B-9ABD-4E4C25062379}"/>
              </a:ext>
            </a:extLst>
          </p:cNvPr>
          <p:cNvPicPr>
            <a:picLocks noChangeAspect="1"/>
          </p:cNvPicPr>
          <p:nvPr/>
        </p:nvPicPr>
        <p:blipFill>
          <a:blip r:embed="rId8"/>
          <a:stretch>
            <a:fillRect/>
          </a:stretch>
        </p:blipFill>
        <p:spPr>
          <a:xfrm>
            <a:off x="10794254" y="6082620"/>
            <a:ext cx="1077002" cy="628585"/>
          </a:xfrm>
          <a:prstGeom prst="rect">
            <a:avLst/>
          </a:prstGeom>
        </p:spPr>
      </p:pic>
      <p:pic>
        <p:nvPicPr>
          <p:cNvPr id="12" name="Picture 11">
            <a:extLst>
              <a:ext uri="{FF2B5EF4-FFF2-40B4-BE49-F238E27FC236}">
                <a16:creationId xmlns:a16="http://schemas.microsoft.com/office/drawing/2014/main" id="{828CA16F-8FDD-47A1-B307-FAE50D60B8D1}"/>
              </a:ext>
            </a:extLst>
          </p:cNvPr>
          <p:cNvPicPr>
            <a:picLocks noChangeAspect="1"/>
          </p:cNvPicPr>
          <p:nvPr/>
        </p:nvPicPr>
        <p:blipFill>
          <a:blip r:embed="rId9"/>
          <a:stretch>
            <a:fillRect/>
          </a:stretch>
        </p:blipFill>
        <p:spPr>
          <a:xfrm>
            <a:off x="0" y="5972175"/>
            <a:ext cx="1752600" cy="885825"/>
          </a:xfrm>
          <a:prstGeom prst="rect">
            <a:avLst/>
          </a:prstGeom>
        </p:spPr>
      </p:pic>
    </p:spTree>
    <p:extLst>
      <p:ext uri="{BB962C8B-B14F-4D97-AF65-F5344CB8AC3E}">
        <p14:creationId xmlns:p14="http://schemas.microsoft.com/office/powerpoint/2010/main" val="27741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54F8-A3E0-402F-A0B4-C20B106B4163}"/>
              </a:ext>
            </a:extLst>
          </p:cNvPr>
          <p:cNvSpPr>
            <a:spLocks noGrp="1"/>
          </p:cNvSpPr>
          <p:nvPr>
            <p:ph type="title"/>
          </p:nvPr>
        </p:nvSpPr>
        <p:spPr/>
        <p:txBody>
          <a:bodyPr/>
          <a:lstStyle/>
          <a:p>
            <a:r>
              <a:rPr lang="en-US" dirty="0">
                <a:hlinkClick r:id="rId2" action="ppaction://hlinksldjump"/>
              </a:rPr>
              <a:t>Social Factors </a:t>
            </a:r>
            <a:endParaRPr lang="en-US" dirty="0"/>
          </a:p>
        </p:txBody>
      </p:sp>
      <p:sp>
        <p:nvSpPr>
          <p:cNvPr id="3" name="Text Placeholder 2">
            <a:extLst>
              <a:ext uri="{FF2B5EF4-FFF2-40B4-BE49-F238E27FC236}">
                <a16:creationId xmlns:a16="http://schemas.microsoft.com/office/drawing/2014/main" id="{620038B5-E792-47BE-808C-7E9A31236FF4}"/>
              </a:ext>
            </a:extLst>
          </p:cNvPr>
          <p:cNvSpPr>
            <a:spLocks noGrp="1"/>
          </p:cNvSpPr>
          <p:nvPr>
            <p:ph type="body" sz="quarter" idx="13"/>
          </p:nvPr>
        </p:nvSpPr>
        <p:spPr>
          <a:xfrm>
            <a:off x="838200" y="1675307"/>
            <a:ext cx="5015669" cy="4305934"/>
          </a:xfrm>
        </p:spPr>
        <p:txBody>
          <a:bodyPr>
            <a:normAutofit/>
          </a:bodyPr>
          <a:lstStyle/>
          <a:p>
            <a:r>
              <a:rPr lang="en-US" sz="2200" dirty="0">
                <a:hlinkClick r:id="rId3" action="ppaction://hlinksldjump"/>
              </a:rPr>
              <a:t>population growth</a:t>
            </a:r>
            <a:endParaRPr lang="en-US" sz="2200" dirty="0"/>
          </a:p>
          <a:p>
            <a:r>
              <a:rPr lang="en-US" sz="2200" dirty="0">
                <a:hlinkClick r:id="rId4" action="ppaction://hlinksldjump"/>
              </a:rPr>
              <a:t>urban migration</a:t>
            </a:r>
            <a:endParaRPr lang="en-US" sz="2200" dirty="0"/>
          </a:p>
          <a:p>
            <a:r>
              <a:rPr lang="en-US" sz="2200" dirty="0">
                <a:hlinkClick r:id="rId5" action="ppaction://hlinksldjump"/>
              </a:rPr>
              <a:t>aging society</a:t>
            </a:r>
            <a:endParaRPr lang="en-US" sz="2200" dirty="0"/>
          </a:p>
          <a:p>
            <a:r>
              <a:rPr lang="en-US" sz="2200" dirty="0">
                <a:hlinkClick r:id="rId6" action="ppaction://hlinksldjump"/>
              </a:rPr>
              <a:t>mobile working</a:t>
            </a:r>
            <a:endParaRPr lang="en-US" sz="2200" dirty="0"/>
          </a:p>
          <a:p>
            <a:r>
              <a:rPr lang="en-US" sz="2200" dirty="0">
                <a:hlinkClick r:id="rId7" action="ppaction://hlinksldjump"/>
              </a:rPr>
              <a:t>household patterns </a:t>
            </a:r>
            <a:endParaRPr lang="en-US" sz="2200" dirty="0"/>
          </a:p>
          <a:p>
            <a:r>
              <a:rPr lang="en-US" sz="2200" dirty="0">
                <a:hlinkClick r:id="rId8" action="ppaction://hlinksldjump"/>
              </a:rPr>
              <a:t>inequality</a:t>
            </a:r>
            <a:endParaRPr lang="en-US" sz="2200" dirty="0"/>
          </a:p>
          <a:p>
            <a:r>
              <a:rPr lang="en-US" sz="2200" dirty="0">
                <a:hlinkClick r:id="rId9" action="ppaction://hlinksldjump"/>
              </a:rPr>
              <a:t>employment</a:t>
            </a:r>
            <a:endParaRPr lang="en-US" sz="2200" dirty="0"/>
          </a:p>
          <a:p>
            <a:r>
              <a:rPr lang="en-US" sz="2200" dirty="0">
                <a:hlinkClick r:id="rId10" action="ppaction://hlinksldjump"/>
              </a:rPr>
              <a:t>community cohesion </a:t>
            </a:r>
            <a:endParaRPr lang="en-US" sz="2200" dirty="0"/>
          </a:p>
          <a:p>
            <a:r>
              <a:rPr lang="en-US" sz="2200" dirty="0">
                <a:hlinkClick r:id="rId11" action="ppaction://hlinksldjump"/>
              </a:rPr>
              <a:t>informal settlements</a:t>
            </a:r>
            <a:endParaRPr lang="en-US" sz="2200" dirty="0"/>
          </a:p>
          <a:p>
            <a:r>
              <a:rPr lang="en-US" sz="2200" dirty="0">
                <a:hlinkClick r:id="rId12" action="ppaction://hlinksldjump"/>
              </a:rPr>
              <a:t>public health</a:t>
            </a:r>
            <a:endParaRPr lang="en-US" sz="2200" dirty="0"/>
          </a:p>
          <a:p>
            <a:endParaRPr lang="en-US" dirty="0"/>
          </a:p>
        </p:txBody>
      </p:sp>
      <p:sp>
        <p:nvSpPr>
          <p:cNvPr id="4" name="Slide Number Placeholder 3">
            <a:extLst>
              <a:ext uri="{FF2B5EF4-FFF2-40B4-BE49-F238E27FC236}">
                <a16:creationId xmlns:a16="http://schemas.microsoft.com/office/drawing/2014/main" id="{6069DA09-EE07-41CE-BCCB-30B714E23BF1}"/>
              </a:ext>
            </a:extLst>
          </p:cNvPr>
          <p:cNvSpPr>
            <a:spLocks noGrp="1"/>
          </p:cNvSpPr>
          <p:nvPr>
            <p:ph type="sldNum" sz="quarter" idx="14"/>
          </p:nvPr>
        </p:nvSpPr>
        <p:spPr/>
        <p:txBody>
          <a:bodyPr/>
          <a:lstStyle/>
          <a:p>
            <a:fld id="{3DD97BEB-BAEF-0344-9D5C-EC73E478698A}" type="slidenum">
              <a:rPr lang="en-US" smtClean="0"/>
              <a:pPr/>
              <a:t>14</a:t>
            </a:fld>
            <a:endParaRPr lang="en-US"/>
          </a:p>
        </p:txBody>
      </p:sp>
      <p:sp>
        <p:nvSpPr>
          <p:cNvPr id="5" name="Text Placeholder 4">
            <a:extLst>
              <a:ext uri="{FF2B5EF4-FFF2-40B4-BE49-F238E27FC236}">
                <a16:creationId xmlns:a16="http://schemas.microsoft.com/office/drawing/2014/main" id="{5E37A648-6004-4B11-9DE5-B0E31585AEF1}"/>
              </a:ext>
            </a:extLst>
          </p:cNvPr>
          <p:cNvSpPr>
            <a:spLocks noGrp="1"/>
          </p:cNvSpPr>
          <p:nvPr>
            <p:ph type="body" sz="quarter" idx="15"/>
          </p:nvPr>
        </p:nvSpPr>
        <p:spPr/>
        <p:txBody>
          <a:bodyPr>
            <a:normAutofit fontScale="92500" lnSpcReduction="20000"/>
          </a:bodyPr>
          <a:lstStyle/>
          <a:p>
            <a:r>
              <a:rPr lang="en-US" dirty="0"/>
              <a:t> </a:t>
            </a:r>
          </a:p>
        </p:txBody>
      </p:sp>
      <p:sp>
        <p:nvSpPr>
          <p:cNvPr id="6" name="Text Placeholder 2">
            <a:extLst>
              <a:ext uri="{FF2B5EF4-FFF2-40B4-BE49-F238E27FC236}">
                <a16:creationId xmlns:a16="http://schemas.microsoft.com/office/drawing/2014/main" id="{A4E17E7F-CDEE-4E64-AE1F-E34C88FF2D1E}"/>
              </a:ext>
            </a:extLst>
          </p:cNvPr>
          <p:cNvSpPr txBox="1">
            <a:spLocks/>
          </p:cNvSpPr>
          <p:nvPr/>
        </p:nvSpPr>
        <p:spPr>
          <a:xfrm>
            <a:off x="3785787" y="1675307"/>
            <a:ext cx="3512321" cy="4305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hlinkClick r:id="rId13" action="ppaction://hlinksldjump"/>
              </a:rPr>
              <a:t>education</a:t>
            </a:r>
            <a:endParaRPr lang="en-US" sz="2200" dirty="0"/>
          </a:p>
          <a:p>
            <a:r>
              <a:rPr lang="en-US" sz="2200" dirty="0">
                <a:hlinkClick r:id="rId14" action="ppaction://hlinksldjump"/>
              </a:rPr>
              <a:t>individual safety</a:t>
            </a:r>
            <a:endParaRPr lang="en-US" sz="2200" dirty="0"/>
          </a:p>
          <a:p>
            <a:r>
              <a:rPr lang="en-US" sz="2200" dirty="0">
                <a:hlinkClick r:id="rId15" action="ppaction://hlinksldjump"/>
              </a:rPr>
              <a:t>tourism</a:t>
            </a:r>
            <a:endParaRPr lang="en-US" sz="2200" dirty="0"/>
          </a:p>
          <a:p>
            <a:r>
              <a:rPr lang="en-US" sz="2200" dirty="0">
                <a:hlinkClick r:id="rId16" action="ppaction://hlinksldjump"/>
              </a:rPr>
              <a:t>global middle class</a:t>
            </a:r>
            <a:endParaRPr lang="en-US" sz="2200" dirty="0"/>
          </a:p>
          <a:p>
            <a:r>
              <a:rPr lang="en-US" sz="2200" dirty="0">
                <a:hlinkClick r:id="rId17" action="ppaction://hlinksldjump"/>
              </a:rPr>
              <a:t>well-being</a:t>
            </a:r>
            <a:endParaRPr lang="en-US" sz="2200" dirty="0"/>
          </a:p>
          <a:p>
            <a:r>
              <a:rPr lang="en-US" sz="2200" dirty="0">
                <a:hlinkClick r:id="rId18" action="ppaction://hlinksldjump"/>
              </a:rPr>
              <a:t>sustainable behaviors</a:t>
            </a:r>
            <a:endParaRPr lang="en-US" sz="2200" dirty="0"/>
          </a:p>
          <a:p>
            <a:r>
              <a:rPr lang="en-US" sz="2200" dirty="0">
                <a:hlinkClick r:id="rId19" action="ppaction://hlinksldjump"/>
              </a:rPr>
              <a:t>digital lifestyles</a:t>
            </a:r>
            <a:endParaRPr lang="en-US" sz="2200" dirty="0"/>
          </a:p>
          <a:p>
            <a:r>
              <a:rPr lang="en-US" sz="2200" dirty="0">
                <a:hlinkClick r:id="rId20" action="ppaction://hlinksldjump"/>
              </a:rPr>
              <a:t>housing</a:t>
            </a:r>
            <a:endParaRPr lang="en-US" sz="2200" dirty="0"/>
          </a:p>
          <a:p>
            <a:r>
              <a:rPr lang="en-US" sz="2200" dirty="0">
                <a:hlinkClick r:id="rId21" action="ppaction://hlinksldjump"/>
              </a:rPr>
              <a:t>infectious diseases</a:t>
            </a:r>
            <a:endParaRPr lang="en-US" sz="2200" dirty="0"/>
          </a:p>
          <a:p>
            <a:r>
              <a:rPr lang="en-US" sz="2200" dirty="0">
                <a:hlinkClick r:id="rId22" action="ppaction://hlinksldjump"/>
              </a:rPr>
              <a:t>entrepreneurship</a:t>
            </a:r>
            <a:endParaRPr lang="en-US" sz="2200" dirty="0"/>
          </a:p>
          <a:p>
            <a:pPr marL="0" indent="0">
              <a:buNone/>
            </a:pPr>
            <a:endParaRPr lang="en-US" dirty="0"/>
          </a:p>
        </p:txBody>
      </p:sp>
      <p:pic>
        <p:nvPicPr>
          <p:cNvPr id="1026" name="Picture 2" descr="man person black and white people road street photography train manhattan crowd musician black monochrome blackandwhite grand central newyork infrastructure photograph ny demonstration grandcentralstation monochrome photography social group">
            <a:extLst>
              <a:ext uri="{FF2B5EF4-FFF2-40B4-BE49-F238E27FC236}">
                <a16:creationId xmlns:a16="http://schemas.microsoft.com/office/drawing/2014/main" id="{2AA7E3F0-779F-4E2E-85D9-D6A7B381EBD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76929" y="1106198"/>
            <a:ext cx="4698051" cy="4810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0999EC1-D960-4B27-A948-9D27078469BC}"/>
              </a:ext>
            </a:extLst>
          </p:cNvPr>
          <p:cNvPicPr>
            <a:picLocks noChangeAspect="1"/>
          </p:cNvPicPr>
          <p:nvPr/>
        </p:nvPicPr>
        <p:blipFill>
          <a:blip r:embed="rId24"/>
          <a:stretch>
            <a:fillRect/>
          </a:stretch>
        </p:blipFill>
        <p:spPr>
          <a:xfrm>
            <a:off x="10794254" y="6082620"/>
            <a:ext cx="1077002" cy="628585"/>
          </a:xfrm>
          <a:prstGeom prst="rect">
            <a:avLst/>
          </a:prstGeom>
        </p:spPr>
      </p:pic>
      <p:pic>
        <p:nvPicPr>
          <p:cNvPr id="9" name="Picture 8">
            <a:extLst>
              <a:ext uri="{FF2B5EF4-FFF2-40B4-BE49-F238E27FC236}">
                <a16:creationId xmlns:a16="http://schemas.microsoft.com/office/drawing/2014/main" id="{A09C385C-AB39-4AE7-93A3-FB6F807632F3}"/>
              </a:ext>
            </a:extLst>
          </p:cNvPr>
          <p:cNvPicPr>
            <a:picLocks noChangeAspect="1"/>
          </p:cNvPicPr>
          <p:nvPr/>
        </p:nvPicPr>
        <p:blipFill>
          <a:blip r:embed="rId25"/>
          <a:stretch>
            <a:fillRect/>
          </a:stretch>
        </p:blipFill>
        <p:spPr>
          <a:xfrm>
            <a:off x="0" y="5972175"/>
            <a:ext cx="1752600" cy="885825"/>
          </a:xfrm>
          <a:prstGeom prst="rect">
            <a:avLst/>
          </a:prstGeom>
        </p:spPr>
      </p:pic>
      <p:pic>
        <p:nvPicPr>
          <p:cNvPr id="7" name="Picture 6">
            <a:hlinkClick r:id="rId26" action="ppaction://hlinksldjump"/>
            <a:extLst>
              <a:ext uri="{FF2B5EF4-FFF2-40B4-BE49-F238E27FC236}">
                <a16:creationId xmlns:a16="http://schemas.microsoft.com/office/drawing/2014/main" id="{D18A1DD2-A7D8-4AD0-B7F6-4B56E368AEB1}"/>
              </a:ext>
            </a:extLst>
          </p:cNvPr>
          <p:cNvPicPr>
            <a:picLocks noChangeAspect="1"/>
          </p:cNvPicPr>
          <p:nvPr/>
        </p:nvPicPr>
        <p:blipFill>
          <a:blip r:embed="rId27"/>
          <a:stretch>
            <a:fillRect/>
          </a:stretch>
        </p:blipFill>
        <p:spPr>
          <a:xfrm>
            <a:off x="10894666" y="128470"/>
            <a:ext cx="1162540" cy="857750"/>
          </a:xfrm>
          <a:prstGeom prst="rect">
            <a:avLst/>
          </a:prstGeom>
        </p:spPr>
      </p:pic>
      <p:sp>
        <p:nvSpPr>
          <p:cNvPr id="11" name="TextBox 10">
            <a:extLst>
              <a:ext uri="{FF2B5EF4-FFF2-40B4-BE49-F238E27FC236}">
                <a16:creationId xmlns:a16="http://schemas.microsoft.com/office/drawing/2014/main" id="{63F00F8F-E97A-4D25-A797-A2A2BB95E51F}"/>
              </a:ext>
            </a:extLst>
          </p:cNvPr>
          <p:cNvSpPr txBox="1"/>
          <p:nvPr/>
        </p:nvSpPr>
        <p:spPr>
          <a:xfrm>
            <a:off x="9803393" y="5979625"/>
            <a:ext cx="2253813" cy="369332"/>
          </a:xfrm>
          <a:prstGeom prst="rect">
            <a:avLst/>
          </a:prstGeom>
          <a:noFill/>
        </p:spPr>
        <p:txBody>
          <a:bodyPr wrap="square" rtlCol="0">
            <a:spAutoFit/>
          </a:bodyPr>
          <a:lstStyle/>
          <a:p>
            <a:r>
              <a:rPr lang="en-US" dirty="0">
                <a:hlinkClick r:id="rId28" action="ppaction://hlinksldjump"/>
              </a:rPr>
              <a:t>Next</a:t>
            </a:r>
            <a:endParaRPr lang="en-US" dirty="0"/>
          </a:p>
        </p:txBody>
      </p:sp>
    </p:spTree>
    <p:extLst>
      <p:ext uri="{BB962C8B-B14F-4D97-AF65-F5344CB8AC3E}">
        <p14:creationId xmlns:p14="http://schemas.microsoft.com/office/powerpoint/2010/main" val="378141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54F8-A3E0-402F-A0B4-C20B106B4163}"/>
              </a:ext>
            </a:extLst>
          </p:cNvPr>
          <p:cNvSpPr>
            <a:spLocks noGrp="1"/>
          </p:cNvSpPr>
          <p:nvPr>
            <p:ph type="title"/>
          </p:nvPr>
        </p:nvSpPr>
        <p:spPr/>
        <p:txBody>
          <a:bodyPr/>
          <a:lstStyle/>
          <a:p>
            <a:r>
              <a:rPr lang="en-US" dirty="0">
                <a:hlinkClick r:id="rId2" action="ppaction://hlinksldjump"/>
              </a:rPr>
              <a:t>Technological Factors </a:t>
            </a:r>
            <a:endParaRPr lang="en-US" dirty="0"/>
          </a:p>
        </p:txBody>
      </p:sp>
      <p:sp>
        <p:nvSpPr>
          <p:cNvPr id="3" name="Text Placeholder 2">
            <a:extLst>
              <a:ext uri="{FF2B5EF4-FFF2-40B4-BE49-F238E27FC236}">
                <a16:creationId xmlns:a16="http://schemas.microsoft.com/office/drawing/2014/main" id="{620038B5-E792-47BE-808C-7E9A31236FF4}"/>
              </a:ext>
            </a:extLst>
          </p:cNvPr>
          <p:cNvSpPr>
            <a:spLocks noGrp="1"/>
          </p:cNvSpPr>
          <p:nvPr>
            <p:ph type="body" sz="quarter" idx="13"/>
          </p:nvPr>
        </p:nvSpPr>
        <p:spPr>
          <a:xfrm>
            <a:off x="0" y="1675307"/>
            <a:ext cx="3657601" cy="4305934"/>
          </a:xfrm>
        </p:spPr>
        <p:txBody>
          <a:bodyPr>
            <a:normAutofit fontScale="92500"/>
          </a:bodyPr>
          <a:lstStyle/>
          <a:p>
            <a:pPr lvl="1"/>
            <a:r>
              <a:rPr lang="en-US" dirty="0">
                <a:hlinkClick r:id="rId3" action="ppaction://hlinksldjump"/>
              </a:rPr>
              <a:t>automation</a:t>
            </a:r>
            <a:endParaRPr lang="en-US" dirty="0"/>
          </a:p>
          <a:p>
            <a:pPr lvl="1"/>
            <a:r>
              <a:rPr lang="en-US" dirty="0">
                <a:hlinkClick r:id="rId4" action="ppaction://hlinksldjump"/>
              </a:rPr>
              <a:t>Internet of Things</a:t>
            </a:r>
            <a:endParaRPr lang="en-US" dirty="0"/>
          </a:p>
          <a:p>
            <a:pPr lvl="1"/>
            <a:r>
              <a:rPr lang="en-US" dirty="0">
                <a:hlinkClick r:id="rId5" action="ppaction://hlinksldjump"/>
              </a:rPr>
              <a:t>sensors and data</a:t>
            </a:r>
            <a:endParaRPr lang="en-US" dirty="0"/>
          </a:p>
          <a:p>
            <a:pPr lvl="1"/>
            <a:r>
              <a:rPr lang="en-US" dirty="0">
                <a:hlinkClick r:id="rId6" action="ppaction://hlinksldjump"/>
              </a:rPr>
              <a:t>smart infrastructure</a:t>
            </a:r>
            <a:endParaRPr lang="en-US" dirty="0"/>
          </a:p>
          <a:p>
            <a:pPr lvl="1"/>
            <a:r>
              <a:rPr lang="en-US" dirty="0">
                <a:hlinkClick r:id="rId7" action="ppaction://hlinksldjump"/>
              </a:rPr>
              <a:t>intelligent transportation systems </a:t>
            </a:r>
            <a:endParaRPr lang="en-US" dirty="0"/>
          </a:p>
          <a:p>
            <a:pPr lvl="1"/>
            <a:r>
              <a:rPr lang="en-US" dirty="0">
                <a:hlinkClick r:id="rId8" action="ppaction://hlinksldjump"/>
              </a:rPr>
              <a:t>technology leapfrogging</a:t>
            </a:r>
            <a:endParaRPr lang="en-US" dirty="0"/>
          </a:p>
          <a:p>
            <a:pPr lvl="1"/>
            <a:r>
              <a:rPr lang="en-US" dirty="0">
                <a:hlinkClick r:id="" action="ppaction://noaction"/>
              </a:rPr>
              <a:t>energy efficiency</a:t>
            </a:r>
            <a:endParaRPr lang="en-US" dirty="0"/>
          </a:p>
          <a:p>
            <a:pPr lvl="1"/>
            <a:r>
              <a:rPr lang="en-US" dirty="0">
                <a:hlinkClick r:id="" action="ppaction://noaction"/>
              </a:rPr>
              <a:t>integration</a:t>
            </a:r>
            <a:endParaRPr lang="en-US" dirty="0"/>
          </a:p>
          <a:p>
            <a:pPr lvl="1"/>
            <a:r>
              <a:rPr lang="en-US" dirty="0">
                <a:hlinkClick r:id="" action="ppaction://noaction"/>
              </a:rPr>
              <a:t>autonomous vehicles</a:t>
            </a:r>
            <a:endParaRPr lang="en-US" dirty="0"/>
          </a:p>
          <a:p>
            <a:pPr lvl="1"/>
            <a:r>
              <a:rPr lang="en-US" dirty="0">
                <a:hlinkClick r:id="" action="ppaction://noaction"/>
              </a:rPr>
              <a:t>microgeneration</a:t>
            </a:r>
            <a:endParaRPr lang="en-US" dirty="0"/>
          </a:p>
          <a:p>
            <a:pPr lvl="1"/>
            <a:endParaRPr lang="en-US" sz="1800" dirty="0"/>
          </a:p>
          <a:p>
            <a:endParaRPr lang="en-US" dirty="0"/>
          </a:p>
        </p:txBody>
      </p:sp>
      <p:sp>
        <p:nvSpPr>
          <p:cNvPr id="4" name="Slide Number Placeholder 3">
            <a:extLst>
              <a:ext uri="{FF2B5EF4-FFF2-40B4-BE49-F238E27FC236}">
                <a16:creationId xmlns:a16="http://schemas.microsoft.com/office/drawing/2014/main" id="{6069DA09-EE07-41CE-BCCB-30B714E23BF1}"/>
              </a:ext>
            </a:extLst>
          </p:cNvPr>
          <p:cNvSpPr>
            <a:spLocks noGrp="1"/>
          </p:cNvSpPr>
          <p:nvPr>
            <p:ph type="sldNum" sz="quarter" idx="14"/>
          </p:nvPr>
        </p:nvSpPr>
        <p:spPr/>
        <p:txBody>
          <a:bodyPr/>
          <a:lstStyle/>
          <a:p>
            <a:fld id="{3DD97BEB-BAEF-0344-9D5C-EC73E478698A}" type="slidenum">
              <a:rPr lang="en-US" smtClean="0"/>
              <a:pPr/>
              <a:t>15</a:t>
            </a:fld>
            <a:endParaRPr lang="en-US"/>
          </a:p>
        </p:txBody>
      </p:sp>
      <p:sp>
        <p:nvSpPr>
          <p:cNvPr id="5" name="Text Placeholder 4">
            <a:extLst>
              <a:ext uri="{FF2B5EF4-FFF2-40B4-BE49-F238E27FC236}">
                <a16:creationId xmlns:a16="http://schemas.microsoft.com/office/drawing/2014/main" id="{5E37A648-6004-4B11-9DE5-B0E31585AEF1}"/>
              </a:ext>
            </a:extLst>
          </p:cNvPr>
          <p:cNvSpPr>
            <a:spLocks noGrp="1"/>
          </p:cNvSpPr>
          <p:nvPr>
            <p:ph type="body" sz="quarter" idx="15"/>
          </p:nvPr>
        </p:nvSpPr>
        <p:spPr/>
        <p:txBody>
          <a:bodyPr>
            <a:normAutofit fontScale="92500" lnSpcReduction="20000"/>
          </a:bodyPr>
          <a:lstStyle/>
          <a:p>
            <a:r>
              <a:rPr lang="en-US" dirty="0"/>
              <a:t> </a:t>
            </a:r>
          </a:p>
        </p:txBody>
      </p:sp>
      <p:sp>
        <p:nvSpPr>
          <p:cNvPr id="6" name="Text Placeholder 2">
            <a:extLst>
              <a:ext uri="{FF2B5EF4-FFF2-40B4-BE49-F238E27FC236}">
                <a16:creationId xmlns:a16="http://schemas.microsoft.com/office/drawing/2014/main" id="{A4E17E7F-CDEE-4E64-AE1F-E34C88FF2D1E}"/>
              </a:ext>
            </a:extLst>
          </p:cNvPr>
          <p:cNvSpPr txBox="1">
            <a:spLocks/>
          </p:cNvSpPr>
          <p:nvPr/>
        </p:nvSpPr>
        <p:spPr>
          <a:xfrm>
            <a:off x="3520866" y="1675307"/>
            <a:ext cx="3213219" cy="4305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200" dirty="0">
                <a:hlinkClick r:id="" action="ppaction://noaction"/>
              </a:rPr>
              <a:t>e-mobility</a:t>
            </a:r>
            <a:endParaRPr lang="en-US" sz="2200" dirty="0"/>
          </a:p>
          <a:p>
            <a:pPr lvl="1"/>
            <a:r>
              <a:rPr lang="en-US" sz="2200" dirty="0">
                <a:hlinkClick r:id="" action="ppaction://noaction"/>
              </a:rPr>
              <a:t>data connectivity </a:t>
            </a:r>
            <a:endParaRPr lang="en-US" sz="2200" dirty="0"/>
          </a:p>
          <a:p>
            <a:pPr lvl="1"/>
            <a:r>
              <a:rPr lang="en-US" sz="2200" dirty="0">
                <a:hlinkClick r:id="" action="ppaction://noaction"/>
              </a:rPr>
              <a:t>additive </a:t>
            </a:r>
            <a:r>
              <a:rPr lang="en-US" sz="2200" dirty="0" err="1">
                <a:hlinkClick r:id="" action="ppaction://noaction"/>
              </a:rPr>
              <a:t>mfg</a:t>
            </a:r>
            <a:r>
              <a:rPr lang="en-US" sz="2200" dirty="0">
                <a:hlinkClick r:id="" action="ppaction://noaction"/>
              </a:rPr>
              <a:t> </a:t>
            </a:r>
            <a:endParaRPr lang="en-US" sz="2200" dirty="0"/>
          </a:p>
          <a:p>
            <a:pPr lvl="1"/>
            <a:r>
              <a:rPr lang="en-US" sz="2200" dirty="0">
                <a:hlinkClick r:id="" action="ppaction://noaction"/>
              </a:rPr>
              <a:t>artificial intelligence</a:t>
            </a:r>
            <a:endParaRPr lang="en-US" sz="2200" dirty="0"/>
          </a:p>
          <a:p>
            <a:pPr lvl="1"/>
            <a:r>
              <a:rPr lang="en-US" sz="2200" dirty="0">
                <a:hlinkClick r:id="" action="ppaction://noaction"/>
              </a:rPr>
              <a:t>the quantified self</a:t>
            </a:r>
            <a:endParaRPr lang="en-US" sz="2200" dirty="0"/>
          </a:p>
          <a:p>
            <a:pPr lvl="1"/>
            <a:r>
              <a:rPr lang="en-US" sz="2200" dirty="0">
                <a:hlinkClick r:id="" action="ppaction://noaction"/>
              </a:rPr>
              <a:t>intelligent buildings</a:t>
            </a:r>
            <a:endParaRPr lang="en-US" sz="2200" dirty="0"/>
          </a:p>
          <a:p>
            <a:pPr lvl="1"/>
            <a:r>
              <a:rPr lang="en-US" sz="2200" dirty="0">
                <a:hlinkClick r:id="" action="ppaction://noaction"/>
              </a:rPr>
              <a:t>cybersecurity</a:t>
            </a:r>
            <a:endParaRPr lang="en-US" sz="2200" dirty="0"/>
          </a:p>
          <a:p>
            <a:pPr lvl="1"/>
            <a:r>
              <a:rPr lang="en-US" sz="2200" dirty="0">
                <a:hlinkClick r:id="" action="ppaction://noaction"/>
              </a:rPr>
              <a:t>small-scale solutions </a:t>
            </a:r>
            <a:endParaRPr lang="en-US" sz="2200" dirty="0"/>
          </a:p>
          <a:p>
            <a:pPr lvl="1"/>
            <a:r>
              <a:rPr lang="en-US" sz="2200" dirty="0">
                <a:hlinkClick r:id="" action="ppaction://noaction"/>
              </a:rPr>
              <a:t>remote services </a:t>
            </a:r>
            <a:endParaRPr lang="en-US" sz="2200" dirty="0"/>
          </a:p>
          <a:p>
            <a:pPr lvl="1"/>
            <a:r>
              <a:rPr lang="en-US" sz="2200" dirty="0">
                <a:hlinkClick r:id="" action="ppaction://noaction"/>
              </a:rPr>
              <a:t>digital modeling </a:t>
            </a:r>
            <a:endParaRPr lang="en-US" sz="2200" dirty="0"/>
          </a:p>
          <a:p>
            <a:endParaRPr lang="en-US" sz="2200" dirty="0"/>
          </a:p>
        </p:txBody>
      </p:sp>
      <p:pic>
        <p:nvPicPr>
          <p:cNvPr id="7" name="Picture 6">
            <a:extLst>
              <a:ext uri="{FF2B5EF4-FFF2-40B4-BE49-F238E27FC236}">
                <a16:creationId xmlns:a16="http://schemas.microsoft.com/office/drawing/2014/main" id="{18375325-E3C4-40F2-96DE-6E0FEF7C234C}"/>
              </a:ext>
            </a:extLst>
          </p:cNvPr>
          <p:cNvPicPr>
            <a:picLocks noChangeAspect="1"/>
          </p:cNvPicPr>
          <p:nvPr/>
        </p:nvPicPr>
        <p:blipFill>
          <a:blip r:embed="rId9"/>
          <a:stretch>
            <a:fillRect/>
          </a:stretch>
        </p:blipFill>
        <p:spPr>
          <a:xfrm>
            <a:off x="6986533" y="1106198"/>
            <a:ext cx="4909213" cy="4829262"/>
          </a:xfrm>
          <a:prstGeom prst="rect">
            <a:avLst/>
          </a:prstGeom>
        </p:spPr>
      </p:pic>
      <p:pic>
        <p:nvPicPr>
          <p:cNvPr id="8" name="Picture 7">
            <a:extLst>
              <a:ext uri="{FF2B5EF4-FFF2-40B4-BE49-F238E27FC236}">
                <a16:creationId xmlns:a16="http://schemas.microsoft.com/office/drawing/2014/main" id="{3C246081-EE43-4E29-AF5F-A05E6F2C2D90}"/>
              </a:ext>
            </a:extLst>
          </p:cNvPr>
          <p:cNvPicPr>
            <a:picLocks noChangeAspect="1"/>
          </p:cNvPicPr>
          <p:nvPr/>
        </p:nvPicPr>
        <p:blipFill>
          <a:blip r:embed="rId10"/>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A2979766-7F4C-4848-AACC-F728CC0ABB32}"/>
              </a:ext>
            </a:extLst>
          </p:cNvPr>
          <p:cNvPicPr>
            <a:picLocks noChangeAspect="1"/>
          </p:cNvPicPr>
          <p:nvPr/>
        </p:nvPicPr>
        <p:blipFill>
          <a:blip r:embed="rId11"/>
          <a:stretch>
            <a:fillRect/>
          </a:stretch>
        </p:blipFill>
        <p:spPr>
          <a:xfrm>
            <a:off x="0" y="5972175"/>
            <a:ext cx="1752600" cy="885825"/>
          </a:xfrm>
          <a:prstGeom prst="rect">
            <a:avLst/>
          </a:prstGeom>
        </p:spPr>
      </p:pic>
      <p:pic>
        <p:nvPicPr>
          <p:cNvPr id="11" name="Picture 10">
            <a:hlinkClick r:id="rId12" action="ppaction://hlinksldjump"/>
            <a:extLst>
              <a:ext uri="{FF2B5EF4-FFF2-40B4-BE49-F238E27FC236}">
                <a16:creationId xmlns:a16="http://schemas.microsoft.com/office/drawing/2014/main" id="{C92698C2-CD77-418D-82AE-91046F6A5AC3}"/>
              </a:ext>
            </a:extLst>
          </p:cNvPr>
          <p:cNvPicPr>
            <a:picLocks noChangeAspect="1"/>
          </p:cNvPicPr>
          <p:nvPr/>
        </p:nvPicPr>
        <p:blipFill>
          <a:blip r:embed="rId13"/>
          <a:stretch>
            <a:fillRect/>
          </a:stretch>
        </p:blipFill>
        <p:spPr>
          <a:xfrm>
            <a:off x="10894666" y="128470"/>
            <a:ext cx="1162540" cy="857750"/>
          </a:xfrm>
          <a:prstGeom prst="rect">
            <a:avLst/>
          </a:prstGeom>
        </p:spPr>
      </p:pic>
      <p:sp>
        <p:nvSpPr>
          <p:cNvPr id="12" name="TextBox 11">
            <a:extLst>
              <a:ext uri="{FF2B5EF4-FFF2-40B4-BE49-F238E27FC236}">
                <a16:creationId xmlns:a16="http://schemas.microsoft.com/office/drawing/2014/main" id="{229D64C4-33B5-48B1-A10E-EEA29A11CACB}"/>
              </a:ext>
            </a:extLst>
          </p:cNvPr>
          <p:cNvSpPr txBox="1"/>
          <p:nvPr/>
        </p:nvSpPr>
        <p:spPr>
          <a:xfrm>
            <a:off x="9938187" y="5997124"/>
            <a:ext cx="2253813" cy="369332"/>
          </a:xfrm>
          <a:prstGeom prst="rect">
            <a:avLst/>
          </a:prstGeom>
          <a:noFill/>
        </p:spPr>
        <p:txBody>
          <a:bodyPr wrap="square" rtlCol="0">
            <a:spAutoFit/>
          </a:bodyPr>
          <a:lstStyle/>
          <a:p>
            <a:r>
              <a:rPr lang="en-US" dirty="0">
                <a:hlinkClick r:id="rId14" action="ppaction://hlinksldjump"/>
              </a:rPr>
              <a:t>Next</a:t>
            </a:r>
            <a:endParaRPr lang="en-US" dirty="0"/>
          </a:p>
        </p:txBody>
      </p:sp>
    </p:spTree>
    <p:extLst>
      <p:ext uri="{BB962C8B-B14F-4D97-AF65-F5344CB8AC3E}">
        <p14:creationId xmlns:p14="http://schemas.microsoft.com/office/powerpoint/2010/main" val="30083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54F8-A3E0-402F-A0B4-C20B106B4163}"/>
              </a:ext>
            </a:extLst>
          </p:cNvPr>
          <p:cNvSpPr>
            <a:spLocks noGrp="1"/>
          </p:cNvSpPr>
          <p:nvPr>
            <p:ph type="title"/>
          </p:nvPr>
        </p:nvSpPr>
        <p:spPr/>
        <p:txBody>
          <a:bodyPr/>
          <a:lstStyle/>
          <a:p>
            <a:r>
              <a:rPr lang="en-US" dirty="0">
                <a:hlinkClick r:id="rId2" action="ppaction://hlinksldjump"/>
              </a:rPr>
              <a:t>Economic Factors </a:t>
            </a:r>
            <a:endParaRPr lang="en-US" dirty="0"/>
          </a:p>
        </p:txBody>
      </p:sp>
      <p:sp>
        <p:nvSpPr>
          <p:cNvPr id="3" name="Text Placeholder 2">
            <a:extLst>
              <a:ext uri="{FF2B5EF4-FFF2-40B4-BE49-F238E27FC236}">
                <a16:creationId xmlns:a16="http://schemas.microsoft.com/office/drawing/2014/main" id="{620038B5-E792-47BE-808C-7E9A31236FF4}"/>
              </a:ext>
            </a:extLst>
          </p:cNvPr>
          <p:cNvSpPr>
            <a:spLocks noGrp="1"/>
          </p:cNvSpPr>
          <p:nvPr>
            <p:ph type="body" sz="quarter" idx="13"/>
          </p:nvPr>
        </p:nvSpPr>
        <p:spPr>
          <a:xfrm>
            <a:off x="0" y="1675307"/>
            <a:ext cx="3657601" cy="4305934"/>
          </a:xfrm>
        </p:spPr>
        <p:txBody>
          <a:bodyPr>
            <a:normAutofit/>
          </a:bodyPr>
          <a:lstStyle/>
          <a:p>
            <a:pPr lvl="1"/>
            <a:r>
              <a:rPr lang="en-US" dirty="0">
                <a:hlinkClick r:id="" action="ppaction://noaction"/>
              </a:rPr>
              <a:t>regional connectivity</a:t>
            </a:r>
            <a:endParaRPr lang="en-US" dirty="0"/>
          </a:p>
          <a:p>
            <a:pPr lvl="1"/>
            <a:r>
              <a:rPr lang="en-US" dirty="0">
                <a:hlinkClick r:id="" action="ppaction://noaction"/>
              </a:rPr>
              <a:t>aging infrastructure </a:t>
            </a:r>
            <a:endParaRPr lang="en-US" dirty="0"/>
          </a:p>
          <a:p>
            <a:pPr lvl="1"/>
            <a:r>
              <a:rPr lang="en-US" dirty="0">
                <a:hlinkClick r:id="" action="ppaction://noaction"/>
              </a:rPr>
              <a:t>finance</a:t>
            </a:r>
            <a:endParaRPr lang="en-US" dirty="0"/>
          </a:p>
          <a:p>
            <a:pPr lvl="1"/>
            <a:r>
              <a:rPr lang="en-US" dirty="0">
                <a:hlinkClick r:id="" action="ppaction://noaction"/>
              </a:rPr>
              <a:t>circular economy</a:t>
            </a:r>
            <a:endParaRPr lang="en-US" dirty="0"/>
          </a:p>
          <a:p>
            <a:pPr lvl="1"/>
            <a:r>
              <a:rPr lang="en-US" dirty="0">
                <a:hlinkClick r:id="" action="ppaction://noaction"/>
              </a:rPr>
              <a:t>skills shortage</a:t>
            </a:r>
            <a:endParaRPr lang="en-US" dirty="0"/>
          </a:p>
          <a:p>
            <a:pPr lvl="1"/>
            <a:r>
              <a:rPr lang="en-US" dirty="0">
                <a:hlinkClick r:id="" action="ppaction://noaction"/>
              </a:rPr>
              <a:t>user centricity</a:t>
            </a:r>
            <a:endParaRPr lang="en-US" dirty="0"/>
          </a:p>
          <a:p>
            <a:pPr lvl="1"/>
            <a:r>
              <a:rPr lang="en-US" dirty="0">
                <a:hlinkClick r:id="" action="ppaction://noaction"/>
              </a:rPr>
              <a:t>responsible business</a:t>
            </a:r>
            <a:endParaRPr lang="en-US" dirty="0"/>
          </a:p>
          <a:p>
            <a:pPr lvl="1"/>
            <a:r>
              <a:rPr lang="en-US" dirty="0">
                <a:hlinkClick r:id="" action="ppaction://noaction"/>
              </a:rPr>
              <a:t>city resilience</a:t>
            </a:r>
            <a:endParaRPr lang="en-US" dirty="0"/>
          </a:p>
          <a:p>
            <a:pPr lvl="1"/>
            <a:r>
              <a:rPr lang="en-US" dirty="0">
                <a:hlinkClick r:id="" action="ppaction://noaction"/>
              </a:rPr>
              <a:t>digital economy</a:t>
            </a:r>
            <a:endParaRPr lang="en-US" dirty="0"/>
          </a:p>
          <a:p>
            <a:pPr lvl="1"/>
            <a:r>
              <a:rPr lang="en-US" dirty="0">
                <a:hlinkClick r:id="" action="ppaction://noaction"/>
              </a:rPr>
              <a:t>urban logistics</a:t>
            </a:r>
            <a:endParaRPr lang="en-US" sz="1800" dirty="0"/>
          </a:p>
          <a:p>
            <a:endParaRPr lang="en-US" dirty="0"/>
          </a:p>
        </p:txBody>
      </p:sp>
      <p:sp>
        <p:nvSpPr>
          <p:cNvPr id="4" name="Slide Number Placeholder 3">
            <a:extLst>
              <a:ext uri="{FF2B5EF4-FFF2-40B4-BE49-F238E27FC236}">
                <a16:creationId xmlns:a16="http://schemas.microsoft.com/office/drawing/2014/main" id="{6069DA09-EE07-41CE-BCCB-30B714E23BF1}"/>
              </a:ext>
            </a:extLst>
          </p:cNvPr>
          <p:cNvSpPr>
            <a:spLocks noGrp="1"/>
          </p:cNvSpPr>
          <p:nvPr>
            <p:ph type="sldNum" sz="quarter" idx="14"/>
          </p:nvPr>
        </p:nvSpPr>
        <p:spPr/>
        <p:txBody>
          <a:bodyPr/>
          <a:lstStyle/>
          <a:p>
            <a:fld id="{3DD97BEB-BAEF-0344-9D5C-EC73E478698A}" type="slidenum">
              <a:rPr lang="en-US" smtClean="0"/>
              <a:pPr/>
              <a:t>16</a:t>
            </a:fld>
            <a:endParaRPr lang="en-US"/>
          </a:p>
        </p:txBody>
      </p:sp>
      <p:sp>
        <p:nvSpPr>
          <p:cNvPr id="5" name="Text Placeholder 4">
            <a:extLst>
              <a:ext uri="{FF2B5EF4-FFF2-40B4-BE49-F238E27FC236}">
                <a16:creationId xmlns:a16="http://schemas.microsoft.com/office/drawing/2014/main" id="{5E37A648-6004-4B11-9DE5-B0E31585AEF1}"/>
              </a:ext>
            </a:extLst>
          </p:cNvPr>
          <p:cNvSpPr>
            <a:spLocks noGrp="1"/>
          </p:cNvSpPr>
          <p:nvPr>
            <p:ph type="body" sz="quarter" idx="15"/>
          </p:nvPr>
        </p:nvSpPr>
        <p:spPr/>
        <p:txBody>
          <a:bodyPr>
            <a:normAutofit fontScale="92500" lnSpcReduction="20000"/>
          </a:bodyPr>
          <a:lstStyle/>
          <a:p>
            <a:r>
              <a:rPr lang="en-US" dirty="0"/>
              <a:t> </a:t>
            </a:r>
          </a:p>
        </p:txBody>
      </p:sp>
      <p:sp>
        <p:nvSpPr>
          <p:cNvPr id="6" name="Text Placeholder 2">
            <a:extLst>
              <a:ext uri="{FF2B5EF4-FFF2-40B4-BE49-F238E27FC236}">
                <a16:creationId xmlns:a16="http://schemas.microsoft.com/office/drawing/2014/main" id="{A4E17E7F-CDEE-4E64-AE1F-E34C88FF2D1E}"/>
              </a:ext>
            </a:extLst>
          </p:cNvPr>
          <p:cNvSpPr txBox="1">
            <a:spLocks/>
          </p:cNvSpPr>
          <p:nvPr/>
        </p:nvSpPr>
        <p:spPr>
          <a:xfrm>
            <a:off x="2973936" y="1675307"/>
            <a:ext cx="4076343" cy="4305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hlinkClick r:id="" action="ppaction://noaction"/>
              </a:rPr>
              <a:t>urban manufacturing</a:t>
            </a:r>
            <a:endParaRPr lang="en-US" dirty="0"/>
          </a:p>
          <a:p>
            <a:pPr lvl="1"/>
            <a:r>
              <a:rPr lang="en-US" dirty="0">
                <a:hlinkClick r:id="" action="ppaction://noaction"/>
              </a:rPr>
              <a:t>women’s economic influence</a:t>
            </a:r>
            <a:endParaRPr lang="en-US" dirty="0"/>
          </a:p>
          <a:p>
            <a:pPr lvl="1"/>
            <a:r>
              <a:rPr lang="en-US" dirty="0">
                <a:hlinkClick r:id="" action="ppaction://noaction"/>
              </a:rPr>
              <a:t>urban regeneration</a:t>
            </a:r>
            <a:endParaRPr lang="en-US" dirty="0"/>
          </a:p>
          <a:p>
            <a:pPr lvl="1"/>
            <a:r>
              <a:rPr lang="en-US" dirty="0">
                <a:hlinkClick r:id="" action="ppaction://noaction"/>
              </a:rPr>
              <a:t>small business</a:t>
            </a:r>
            <a:endParaRPr lang="en-US" dirty="0"/>
          </a:p>
          <a:p>
            <a:pPr lvl="1"/>
            <a:r>
              <a:rPr lang="en-US" dirty="0">
                <a:hlinkClick r:id="" action="ppaction://noaction"/>
              </a:rPr>
              <a:t>sharing economy </a:t>
            </a:r>
            <a:endParaRPr lang="en-US" dirty="0"/>
          </a:p>
          <a:p>
            <a:pPr lvl="1"/>
            <a:r>
              <a:rPr lang="en-US" dirty="0">
                <a:hlinkClick r:id="" action="ppaction://noaction"/>
              </a:rPr>
              <a:t>supply chain vulnerability</a:t>
            </a:r>
            <a:endParaRPr lang="en-US" dirty="0"/>
          </a:p>
          <a:p>
            <a:pPr lvl="1"/>
            <a:r>
              <a:rPr lang="en-US" dirty="0">
                <a:hlinkClick r:id="" action="ppaction://noaction"/>
              </a:rPr>
              <a:t>informal economy</a:t>
            </a:r>
            <a:endParaRPr lang="en-US" dirty="0"/>
          </a:p>
          <a:p>
            <a:pPr lvl="1"/>
            <a:r>
              <a:rPr lang="en-US" dirty="0">
                <a:hlinkClick r:id="" action="ppaction://noaction"/>
              </a:rPr>
              <a:t>self sufficiency</a:t>
            </a:r>
            <a:endParaRPr lang="en-US" dirty="0"/>
          </a:p>
          <a:p>
            <a:pPr lvl="1"/>
            <a:r>
              <a:rPr lang="en-US" dirty="0">
                <a:hlinkClick r:id="" action="ppaction://noaction"/>
              </a:rPr>
              <a:t>city identity</a:t>
            </a:r>
            <a:endParaRPr lang="en-US" dirty="0"/>
          </a:p>
          <a:p>
            <a:pPr lvl="1"/>
            <a:r>
              <a:rPr lang="en-US" dirty="0">
                <a:hlinkClick r:id="" action="ppaction://noaction"/>
              </a:rPr>
              <a:t>economic growth</a:t>
            </a:r>
            <a:endParaRPr lang="en-US" dirty="0"/>
          </a:p>
          <a:p>
            <a:pPr marL="457200" lvl="1" indent="0">
              <a:buNone/>
            </a:pPr>
            <a:endParaRPr lang="en-US" sz="2200" dirty="0"/>
          </a:p>
        </p:txBody>
      </p:sp>
      <p:pic>
        <p:nvPicPr>
          <p:cNvPr id="8" name="Picture 7">
            <a:extLst>
              <a:ext uri="{FF2B5EF4-FFF2-40B4-BE49-F238E27FC236}">
                <a16:creationId xmlns:a16="http://schemas.microsoft.com/office/drawing/2014/main" id="{0878E0CC-D132-42B5-A8B3-0E0159BBF762}"/>
              </a:ext>
            </a:extLst>
          </p:cNvPr>
          <p:cNvPicPr>
            <a:picLocks noChangeAspect="1"/>
          </p:cNvPicPr>
          <p:nvPr/>
        </p:nvPicPr>
        <p:blipFill>
          <a:blip r:embed="rId3"/>
          <a:stretch>
            <a:fillRect/>
          </a:stretch>
        </p:blipFill>
        <p:spPr>
          <a:xfrm>
            <a:off x="7272470" y="1033822"/>
            <a:ext cx="4784735" cy="4905286"/>
          </a:xfrm>
          <a:prstGeom prst="rect">
            <a:avLst/>
          </a:prstGeom>
        </p:spPr>
      </p:pic>
      <p:pic>
        <p:nvPicPr>
          <p:cNvPr id="9" name="Picture 8">
            <a:extLst>
              <a:ext uri="{FF2B5EF4-FFF2-40B4-BE49-F238E27FC236}">
                <a16:creationId xmlns:a16="http://schemas.microsoft.com/office/drawing/2014/main" id="{3846E73D-FB41-4FAC-9C81-3A1F6EE7C79F}"/>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45610C10-D26A-4200-8A1D-4616BBCECDD4}"/>
              </a:ext>
            </a:extLst>
          </p:cNvPr>
          <p:cNvPicPr>
            <a:picLocks noChangeAspect="1"/>
          </p:cNvPicPr>
          <p:nvPr/>
        </p:nvPicPr>
        <p:blipFill>
          <a:blip r:embed="rId5"/>
          <a:stretch>
            <a:fillRect/>
          </a:stretch>
        </p:blipFill>
        <p:spPr>
          <a:xfrm>
            <a:off x="0" y="5972175"/>
            <a:ext cx="1752600" cy="885825"/>
          </a:xfrm>
          <a:prstGeom prst="rect">
            <a:avLst/>
          </a:prstGeom>
        </p:spPr>
      </p:pic>
      <p:pic>
        <p:nvPicPr>
          <p:cNvPr id="11" name="Picture 10">
            <a:hlinkClick r:id="rId6" action="ppaction://hlinksldjump"/>
            <a:extLst>
              <a:ext uri="{FF2B5EF4-FFF2-40B4-BE49-F238E27FC236}">
                <a16:creationId xmlns:a16="http://schemas.microsoft.com/office/drawing/2014/main" id="{A19F3B01-3B5C-40EB-A2BE-BD4DC82B0D7B}"/>
              </a:ext>
            </a:extLst>
          </p:cNvPr>
          <p:cNvPicPr>
            <a:picLocks noChangeAspect="1"/>
          </p:cNvPicPr>
          <p:nvPr/>
        </p:nvPicPr>
        <p:blipFill>
          <a:blip r:embed="rId7"/>
          <a:stretch>
            <a:fillRect/>
          </a:stretch>
        </p:blipFill>
        <p:spPr>
          <a:xfrm>
            <a:off x="10894666" y="128470"/>
            <a:ext cx="1162540" cy="857750"/>
          </a:xfrm>
          <a:prstGeom prst="rect">
            <a:avLst/>
          </a:prstGeom>
        </p:spPr>
      </p:pic>
      <p:sp>
        <p:nvSpPr>
          <p:cNvPr id="12" name="TextBox 11">
            <a:extLst>
              <a:ext uri="{FF2B5EF4-FFF2-40B4-BE49-F238E27FC236}">
                <a16:creationId xmlns:a16="http://schemas.microsoft.com/office/drawing/2014/main" id="{081359D2-E46B-4A73-90CD-5EC38104845B}"/>
              </a:ext>
            </a:extLst>
          </p:cNvPr>
          <p:cNvSpPr txBox="1"/>
          <p:nvPr/>
        </p:nvSpPr>
        <p:spPr>
          <a:xfrm>
            <a:off x="9767759" y="5952782"/>
            <a:ext cx="2253813" cy="369332"/>
          </a:xfrm>
          <a:prstGeom prst="rect">
            <a:avLst/>
          </a:prstGeom>
          <a:noFill/>
        </p:spPr>
        <p:txBody>
          <a:bodyPr wrap="square" rtlCol="0">
            <a:spAutoFit/>
          </a:bodyPr>
          <a:lstStyle/>
          <a:p>
            <a:r>
              <a:rPr lang="en-US" dirty="0">
                <a:hlinkClick r:id="rId8" action="ppaction://hlinksldjump"/>
              </a:rPr>
              <a:t>Next</a:t>
            </a:r>
            <a:endParaRPr lang="en-US" dirty="0"/>
          </a:p>
        </p:txBody>
      </p:sp>
    </p:spTree>
    <p:extLst>
      <p:ext uri="{BB962C8B-B14F-4D97-AF65-F5344CB8AC3E}">
        <p14:creationId xmlns:p14="http://schemas.microsoft.com/office/powerpoint/2010/main" val="330205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E98066-BA40-46D1-9FBF-35659CE630E8}"/>
              </a:ext>
            </a:extLst>
          </p:cNvPr>
          <p:cNvPicPr>
            <a:picLocks noChangeAspect="1"/>
          </p:cNvPicPr>
          <p:nvPr/>
        </p:nvPicPr>
        <p:blipFill>
          <a:blip r:embed="rId2"/>
          <a:stretch>
            <a:fillRect/>
          </a:stretch>
        </p:blipFill>
        <p:spPr>
          <a:xfrm>
            <a:off x="7572075" y="1222876"/>
            <a:ext cx="4221340" cy="4749300"/>
          </a:xfrm>
          <a:prstGeom prst="rect">
            <a:avLst/>
          </a:prstGeom>
        </p:spPr>
      </p:pic>
      <p:sp>
        <p:nvSpPr>
          <p:cNvPr id="2" name="Title 1">
            <a:extLst>
              <a:ext uri="{FF2B5EF4-FFF2-40B4-BE49-F238E27FC236}">
                <a16:creationId xmlns:a16="http://schemas.microsoft.com/office/drawing/2014/main" id="{8F3154F8-A3E0-402F-A0B4-C20B106B4163}"/>
              </a:ext>
            </a:extLst>
          </p:cNvPr>
          <p:cNvSpPr>
            <a:spLocks noGrp="1"/>
          </p:cNvSpPr>
          <p:nvPr>
            <p:ph type="title"/>
          </p:nvPr>
        </p:nvSpPr>
        <p:spPr/>
        <p:txBody>
          <a:bodyPr/>
          <a:lstStyle/>
          <a:p>
            <a:r>
              <a:rPr lang="en-US" dirty="0">
                <a:hlinkClick r:id="rId3" action="ppaction://hlinksldjump"/>
              </a:rPr>
              <a:t>Environmental Factors </a:t>
            </a:r>
            <a:endParaRPr lang="en-US" dirty="0"/>
          </a:p>
        </p:txBody>
      </p:sp>
      <p:sp>
        <p:nvSpPr>
          <p:cNvPr id="3" name="Text Placeholder 2">
            <a:extLst>
              <a:ext uri="{FF2B5EF4-FFF2-40B4-BE49-F238E27FC236}">
                <a16:creationId xmlns:a16="http://schemas.microsoft.com/office/drawing/2014/main" id="{620038B5-E792-47BE-808C-7E9A31236FF4}"/>
              </a:ext>
            </a:extLst>
          </p:cNvPr>
          <p:cNvSpPr>
            <a:spLocks noGrp="1"/>
          </p:cNvSpPr>
          <p:nvPr>
            <p:ph type="body" sz="quarter" idx="13"/>
          </p:nvPr>
        </p:nvSpPr>
        <p:spPr>
          <a:xfrm>
            <a:off x="0" y="1675307"/>
            <a:ext cx="3657601" cy="4305934"/>
          </a:xfrm>
        </p:spPr>
        <p:txBody>
          <a:bodyPr>
            <a:normAutofit/>
          </a:bodyPr>
          <a:lstStyle/>
          <a:p>
            <a:pPr lvl="1"/>
            <a:r>
              <a:rPr lang="en-US" dirty="0">
                <a:hlinkClick r:id="" action="ppaction://noaction"/>
              </a:rPr>
              <a:t>water management</a:t>
            </a:r>
            <a:endParaRPr lang="en-US" dirty="0"/>
          </a:p>
          <a:p>
            <a:pPr lvl="1"/>
            <a:r>
              <a:rPr lang="en-US" dirty="0">
                <a:hlinkClick r:id="" action="ppaction://noaction"/>
              </a:rPr>
              <a:t>food security</a:t>
            </a:r>
            <a:endParaRPr lang="en-US" dirty="0"/>
          </a:p>
          <a:p>
            <a:pPr lvl="1"/>
            <a:r>
              <a:rPr lang="en-US" dirty="0">
                <a:hlinkClick r:id="" action="ppaction://noaction"/>
              </a:rPr>
              <a:t>green infrastructure</a:t>
            </a:r>
            <a:endParaRPr lang="en-US" dirty="0"/>
          </a:p>
          <a:p>
            <a:pPr lvl="1"/>
            <a:r>
              <a:rPr lang="en-US" dirty="0">
                <a:hlinkClick r:id="" action="ppaction://noaction"/>
              </a:rPr>
              <a:t>ecosystem services</a:t>
            </a:r>
            <a:endParaRPr lang="en-US" dirty="0"/>
          </a:p>
          <a:p>
            <a:pPr lvl="1"/>
            <a:r>
              <a:rPr lang="en-US" dirty="0">
                <a:hlinkClick r:id="" action="ppaction://noaction"/>
              </a:rPr>
              <a:t>waste minimization</a:t>
            </a:r>
            <a:endParaRPr lang="en-US" dirty="0"/>
          </a:p>
          <a:p>
            <a:pPr lvl="1"/>
            <a:r>
              <a:rPr lang="en-US" dirty="0">
                <a:hlinkClick r:id="" action="ppaction://noaction"/>
              </a:rPr>
              <a:t>extreme weather</a:t>
            </a:r>
            <a:endParaRPr lang="en-US" dirty="0"/>
          </a:p>
          <a:p>
            <a:pPr lvl="1"/>
            <a:r>
              <a:rPr lang="en-US" dirty="0">
                <a:hlinkClick r:id="" action="ppaction://noaction"/>
              </a:rPr>
              <a:t>air quality</a:t>
            </a:r>
            <a:endParaRPr lang="en-US" dirty="0"/>
          </a:p>
          <a:p>
            <a:pPr lvl="1"/>
            <a:r>
              <a:rPr lang="en-US" dirty="0">
                <a:hlinkClick r:id="" action="ppaction://noaction"/>
              </a:rPr>
              <a:t>pollution</a:t>
            </a:r>
            <a:endParaRPr lang="en-US" dirty="0"/>
          </a:p>
          <a:p>
            <a:pPr lvl="1"/>
            <a:r>
              <a:rPr lang="en-US" dirty="0">
                <a:hlinkClick r:id="" action="ppaction://noaction"/>
              </a:rPr>
              <a:t>urban sprawl</a:t>
            </a:r>
            <a:endParaRPr lang="en-US" dirty="0"/>
          </a:p>
          <a:p>
            <a:pPr lvl="1"/>
            <a:r>
              <a:rPr lang="en-US" dirty="0">
                <a:hlinkClick r:id="" action="ppaction://noaction"/>
              </a:rPr>
              <a:t>recycling</a:t>
            </a:r>
            <a:endParaRPr lang="en-US" dirty="0"/>
          </a:p>
        </p:txBody>
      </p:sp>
      <p:sp>
        <p:nvSpPr>
          <p:cNvPr id="4" name="Slide Number Placeholder 3">
            <a:extLst>
              <a:ext uri="{FF2B5EF4-FFF2-40B4-BE49-F238E27FC236}">
                <a16:creationId xmlns:a16="http://schemas.microsoft.com/office/drawing/2014/main" id="{6069DA09-EE07-41CE-BCCB-30B714E23BF1}"/>
              </a:ext>
            </a:extLst>
          </p:cNvPr>
          <p:cNvSpPr>
            <a:spLocks noGrp="1"/>
          </p:cNvSpPr>
          <p:nvPr>
            <p:ph type="sldNum" sz="quarter" idx="14"/>
          </p:nvPr>
        </p:nvSpPr>
        <p:spPr/>
        <p:txBody>
          <a:bodyPr/>
          <a:lstStyle/>
          <a:p>
            <a:fld id="{3DD97BEB-BAEF-0344-9D5C-EC73E478698A}" type="slidenum">
              <a:rPr lang="en-US" smtClean="0"/>
              <a:pPr/>
              <a:t>17</a:t>
            </a:fld>
            <a:endParaRPr lang="en-US"/>
          </a:p>
        </p:txBody>
      </p:sp>
      <p:sp>
        <p:nvSpPr>
          <p:cNvPr id="5" name="Text Placeholder 4">
            <a:extLst>
              <a:ext uri="{FF2B5EF4-FFF2-40B4-BE49-F238E27FC236}">
                <a16:creationId xmlns:a16="http://schemas.microsoft.com/office/drawing/2014/main" id="{5E37A648-6004-4B11-9DE5-B0E31585AEF1}"/>
              </a:ext>
            </a:extLst>
          </p:cNvPr>
          <p:cNvSpPr>
            <a:spLocks noGrp="1"/>
          </p:cNvSpPr>
          <p:nvPr>
            <p:ph type="body" sz="quarter" idx="15"/>
          </p:nvPr>
        </p:nvSpPr>
        <p:spPr/>
        <p:txBody>
          <a:bodyPr>
            <a:normAutofit fontScale="92500" lnSpcReduction="20000"/>
          </a:bodyPr>
          <a:lstStyle/>
          <a:p>
            <a:r>
              <a:rPr lang="en-US" dirty="0"/>
              <a:t> </a:t>
            </a:r>
          </a:p>
        </p:txBody>
      </p:sp>
      <p:sp>
        <p:nvSpPr>
          <p:cNvPr id="6" name="Text Placeholder 2">
            <a:extLst>
              <a:ext uri="{FF2B5EF4-FFF2-40B4-BE49-F238E27FC236}">
                <a16:creationId xmlns:a16="http://schemas.microsoft.com/office/drawing/2014/main" id="{A4E17E7F-CDEE-4E64-AE1F-E34C88FF2D1E}"/>
              </a:ext>
            </a:extLst>
          </p:cNvPr>
          <p:cNvSpPr txBox="1">
            <a:spLocks/>
          </p:cNvSpPr>
          <p:nvPr/>
        </p:nvSpPr>
        <p:spPr>
          <a:xfrm>
            <a:off x="3102124" y="1675307"/>
            <a:ext cx="3948156" cy="4305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hlinkClick r:id="" action="ppaction://noaction"/>
              </a:rPr>
              <a:t>biodiversity loss</a:t>
            </a:r>
            <a:endParaRPr lang="en-US" dirty="0"/>
          </a:p>
          <a:p>
            <a:pPr lvl="1"/>
            <a:r>
              <a:rPr lang="en-US" dirty="0">
                <a:hlinkClick r:id="" action="ppaction://noaction"/>
              </a:rPr>
              <a:t>heat stress</a:t>
            </a:r>
            <a:endParaRPr lang="en-US" dirty="0"/>
          </a:p>
          <a:p>
            <a:pPr lvl="1"/>
            <a:r>
              <a:rPr lang="en-US" dirty="0">
                <a:hlinkClick r:id="" action="ppaction://noaction"/>
              </a:rPr>
              <a:t>sanitation</a:t>
            </a:r>
            <a:endParaRPr lang="en-US" dirty="0"/>
          </a:p>
          <a:p>
            <a:pPr lvl="1"/>
            <a:r>
              <a:rPr lang="en-US" dirty="0">
                <a:hlinkClick r:id="" action="ppaction://noaction"/>
              </a:rPr>
              <a:t>non-motorized transportation</a:t>
            </a:r>
            <a:endParaRPr lang="en-US" dirty="0"/>
          </a:p>
          <a:p>
            <a:pPr lvl="1"/>
            <a:r>
              <a:rPr lang="en-US" dirty="0">
                <a:hlinkClick r:id="" action="ppaction://noaction"/>
              </a:rPr>
              <a:t>land use patterns </a:t>
            </a:r>
            <a:endParaRPr lang="en-US" dirty="0"/>
          </a:p>
          <a:p>
            <a:pPr lvl="1"/>
            <a:r>
              <a:rPr lang="en-US" dirty="0">
                <a:hlinkClick r:id="" action="ppaction://noaction"/>
              </a:rPr>
              <a:t>sea level rise </a:t>
            </a:r>
            <a:endParaRPr lang="en-US" dirty="0"/>
          </a:p>
          <a:p>
            <a:pPr lvl="1"/>
            <a:r>
              <a:rPr lang="en-US" dirty="0">
                <a:hlinkClick r:id="" action="ppaction://noaction"/>
              </a:rPr>
              <a:t>retrofitted buildings </a:t>
            </a:r>
            <a:endParaRPr lang="en-US" dirty="0"/>
          </a:p>
          <a:p>
            <a:pPr lvl="1"/>
            <a:r>
              <a:rPr lang="en-US" dirty="0">
                <a:hlinkClick r:id="" action="ppaction://noaction"/>
              </a:rPr>
              <a:t>infrastructure usage</a:t>
            </a:r>
            <a:endParaRPr lang="en-US" dirty="0"/>
          </a:p>
          <a:p>
            <a:pPr lvl="1"/>
            <a:r>
              <a:rPr lang="en-US" dirty="0">
                <a:hlinkClick r:id="" action="ppaction://noaction"/>
              </a:rPr>
              <a:t>transport motorization</a:t>
            </a:r>
            <a:endParaRPr lang="en-US" dirty="0"/>
          </a:p>
          <a:p>
            <a:pPr lvl="1"/>
            <a:r>
              <a:rPr lang="en-US" dirty="0">
                <a:hlinkClick r:id="" action="ppaction://noaction"/>
              </a:rPr>
              <a:t>decarbonization </a:t>
            </a:r>
            <a:endParaRPr lang="en-US" dirty="0"/>
          </a:p>
          <a:p>
            <a:endParaRPr lang="en-US" sz="2200" dirty="0"/>
          </a:p>
        </p:txBody>
      </p:sp>
      <p:pic>
        <p:nvPicPr>
          <p:cNvPr id="8" name="Picture 7">
            <a:extLst>
              <a:ext uri="{FF2B5EF4-FFF2-40B4-BE49-F238E27FC236}">
                <a16:creationId xmlns:a16="http://schemas.microsoft.com/office/drawing/2014/main" id="{FF71326E-A459-4A5A-A829-8C3A40AA7018}"/>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F475C694-3573-4671-B6B1-E6DCA5A99F6E}"/>
              </a:ext>
            </a:extLst>
          </p:cNvPr>
          <p:cNvPicPr>
            <a:picLocks noChangeAspect="1"/>
          </p:cNvPicPr>
          <p:nvPr/>
        </p:nvPicPr>
        <p:blipFill>
          <a:blip r:embed="rId5"/>
          <a:stretch>
            <a:fillRect/>
          </a:stretch>
        </p:blipFill>
        <p:spPr>
          <a:xfrm>
            <a:off x="0" y="5972175"/>
            <a:ext cx="1752600" cy="885825"/>
          </a:xfrm>
          <a:prstGeom prst="rect">
            <a:avLst/>
          </a:prstGeom>
        </p:spPr>
      </p:pic>
      <p:pic>
        <p:nvPicPr>
          <p:cNvPr id="11" name="Picture 10">
            <a:hlinkClick r:id="rId6" action="ppaction://hlinksldjump"/>
            <a:extLst>
              <a:ext uri="{FF2B5EF4-FFF2-40B4-BE49-F238E27FC236}">
                <a16:creationId xmlns:a16="http://schemas.microsoft.com/office/drawing/2014/main" id="{0EAB206D-09CB-4071-B261-2FEAB947E214}"/>
              </a:ext>
            </a:extLst>
          </p:cNvPr>
          <p:cNvPicPr>
            <a:picLocks noChangeAspect="1"/>
          </p:cNvPicPr>
          <p:nvPr/>
        </p:nvPicPr>
        <p:blipFill>
          <a:blip r:embed="rId7"/>
          <a:stretch>
            <a:fillRect/>
          </a:stretch>
        </p:blipFill>
        <p:spPr>
          <a:xfrm>
            <a:off x="10894666" y="128470"/>
            <a:ext cx="1162540" cy="857750"/>
          </a:xfrm>
          <a:prstGeom prst="rect">
            <a:avLst/>
          </a:prstGeom>
        </p:spPr>
      </p:pic>
      <p:sp>
        <p:nvSpPr>
          <p:cNvPr id="12" name="TextBox 11">
            <a:extLst>
              <a:ext uri="{FF2B5EF4-FFF2-40B4-BE49-F238E27FC236}">
                <a16:creationId xmlns:a16="http://schemas.microsoft.com/office/drawing/2014/main" id="{4196632D-DB10-4F2D-AB48-B04BD1A4FEF5}"/>
              </a:ext>
            </a:extLst>
          </p:cNvPr>
          <p:cNvSpPr txBox="1"/>
          <p:nvPr/>
        </p:nvSpPr>
        <p:spPr>
          <a:xfrm>
            <a:off x="9803393" y="6094190"/>
            <a:ext cx="2253813" cy="369332"/>
          </a:xfrm>
          <a:prstGeom prst="rect">
            <a:avLst/>
          </a:prstGeom>
          <a:noFill/>
        </p:spPr>
        <p:txBody>
          <a:bodyPr wrap="square" rtlCol="0">
            <a:spAutoFit/>
          </a:bodyPr>
          <a:lstStyle/>
          <a:p>
            <a:r>
              <a:rPr lang="en-US" dirty="0">
                <a:hlinkClick r:id="rId8" action="ppaction://hlinksldjump"/>
              </a:rPr>
              <a:t>Next</a:t>
            </a:r>
            <a:endParaRPr lang="en-US" dirty="0"/>
          </a:p>
        </p:txBody>
      </p:sp>
    </p:spTree>
    <p:extLst>
      <p:ext uri="{BB962C8B-B14F-4D97-AF65-F5344CB8AC3E}">
        <p14:creationId xmlns:p14="http://schemas.microsoft.com/office/powerpoint/2010/main" val="17274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54F8-A3E0-402F-A0B4-C20B106B4163}"/>
              </a:ext>
            </a:extLst>
          </p:cNvPr>
          <p:cNvSpPr>
            <a:spLocks noGrp="1"/>
          </p:cNvSpPr>
          <p:nvPr>
            <p:ph type="title"/>
          </p:nvPr>
        </p:nvSpPr>
        <p:spPr/>
        <p:txBody>
          <a:bodyPr/>
          <a:lstStyle/>
          <a:p>
            <a:r>
              <a:rPr lang="en-US" dirty="0">
                <a:hlinkClick r:id="rId2" action="ppaction://hlinksldjump"/>
              </a:rPr>
              <a:t>Political Factors </a:t>
            </a:r>
            <a:endParaRPr lang="en-US" dirty="0"/>
          </a:p>
        </p:txBody>
      </p:sp>
      <p:sp>
        <p:nvSpPr>
          <p:cNvPr id="3" name="Text Placeholder 2">
            <a:extLst>
              <a:ext uri="{FF2B5EF4-FFF2-40B4-BE49-F238E27FC236}">
                <a16:creationId xmlns:a16="http://schemas.microsoft.com/office/drawing/2014/main" id="{620038B5-E792-47BE-808C-7E9A31236FF4}"/>
              </a:ext>
            </a:extLst>
          </p:cNvPr>
          <p:cNvSpPr>
            <a:spLocks noGrp="1"/>
          </p:cNvSpPr>
          <p:nvPr>
            <p:ph type="body" sz="quarter" idx="13"/>
          </p:nvPr>
        </p:nvSpPr>
        <p:spPr>
          <a:xfrm>
            <a:off x="0" y="1539631"/>
            <a:ext cx="3657601" cy="4441610"/>
          </a:xfrm>
        </p:spPr>
        <p:txBody>
          <a:bodyPr>
            <a:normAutofit/>
          </a:bodyPr>
          <a:lstStyle/>
          <a:p>
            <a:pPr lvl="1"/>
            <a:r>
              <a:rPr lang="en-US" dirty="0">
                <a:hlinkClick r:id="" action="ppaction://noaction"/>
              </a:rPr>
              <a:t>public space</a:t>
            </a:r>
            <a:endParaRPr lang="en-US" dirty="0"/>
          </a:p>
          <a:p>
            <a:pPr lvl="1"/>
            <a:r>
              <a:rPr lang="en-US" dirty="0">
                <a:hlinkClick r:id="" action="ppaction://noaction"/>
              </a:rPr>
              <a:t>building standards</a:t>
            </a:r>
            <a:endParaRPr lang="en-US" dirty="0"/>
          </a:p>
          <a:p>
            <a:pPr lvl="1"/>
            <a:r>
              <a:rPr lang="en-US" dirty="0">
                <a:hlinkClick r:id="" action="ppaction://noaction"/>
              </a:rPr>
              <a:t>devolution</a:t>
            </a:r>
            <a:endParaRPr lang="en-US" dirty="0"/>
          </a:p>
          <a:p>
            <a:pPr lvl="1"/>
            <a:r>
              <a:rPr lang="en-US" dirty="0">
                <a:hlinkClick r:id="" action="ppaction://noaction"/>
              </a:rPr>
              <a:t>policing</a:t>
            </a:r>
            <a:endParaRPr lang="en-US" dirty="0"/>
          </a:p>
          <a:p>
            <a:pPr lvl="1"/>
            <a:r>
              <a:rPr lang="en-US" dirty="0">
                <a:hlinkClick r:id="" action="ppaction://noaction"/>
              </a:rPr>
              <a:t>urban governance</a:t>
            </a:r>
            <a:endParaRPr lang="en-US" dirty="0"/>
          </a:p>
          <a:p>
            <a:pPr lvl="1"/>
            <a:r>
              <a:rPr lang="en-US" dirty="0">
                <a:hlinkClick r:id="" action="ppaction://noaction"/>
              </a:rPr>
              <a:t>subsidies</a:t>
            </a:r>
            <a:endParaRPr lang="en-US" dirty="0"/>
          </a:p>
          <a:p>
            <a:pPr lvl="1"/>
            <a:r>
              <a:rPr lang="en-US" dirty="0">
                <a:hlinkClick r:id="" action="ppaction://noaction"/>
              </a:rPr>
              <a:t>terrorism</a:t>
            </a:r>
            <a:endParaRPr lang="en-US" dirty="0"/>
          </a:p>
          <a:p>
            <a:pPr lvl="1"/>
            <a:r>
              <a:rPr lang="en-US" dirty="0">
                <a:hlinkClick r:id="" action="ppaction://noaction"/>
              </a:rPr>
              <a:t>system interdependence</a:t>
            </a:r>
            <a:endParaRPr lang="en-US" dirty="0"/>
          </a:p>
          <a:p>
            <a:pPr lvl="1"/>
            <a:r>
              <a:rPr lang="en-US" dirty="0">
                <a:hlinkClick r:id="" action="ppaction://noaction"/>
              </a:rPr>
              <a:t>environmental policy</a:t>
            </a:r>
            <a:endParaRPr lang="en-US" dirty="0"/>
          </a:p>
          <a:p>
            <a:pPr lvl="1"/>
            <a:r>
              <a:rPr lang="en-US" dirty="0">
                <a:hlinkClick r:id="" action="ppaction://noaction"/>
              </a:rPr>
              <a:t>leadership</a:t>
            </a:r>
            <a:endParaRPr lang="en-US" dirty="0"/>
          </a:p>
        </p:txBody>
      </p:sp>
      <p:sp>
        <p:nvSpPr>
          <p:cNvPr id="4" name="Slide Number Placeholder 3">
            <a:extLst>
              <a:ext uri="{FF2B5EF4-FFF2-40B4-BE49-F238E27FC236}">
                <a16:creationId xmlns:a16="http://schemas.microsoft.com/office/drawing/2014/main" id="{6069DA09-EE07-41CE-BCCB-30B714E23BF1}"/>
              </a:ext>
            </a:extLst>
          </p:cNvPr>
          <p:cNvSpPr>
            <a:spLocks noGrp="1"/>
          </p:cNvSpPr>
          <p:nvPr>
            <p:ph type="sldNum" sz="quarter" idx="14"/>
          </p:nvPr>
        </p:nvSpPr>
        <p:spPr/>
        <p:txBody>
          <a:bodyPr/>
          <a:lstStyle/>
          <a:p>
            <a:fld id="{3DD97BEB-BAEF-0344-9D5C-EC73E478698A}" type="slidenum">
              <a:rPr lang="en-US" smtClean="0"/>
              <a:pPr/>
              <a:t>18</a:t>
            </a:fld>
            <a:endParaRPr lang="en-US"/>
          </a:p>
        </p:txBody>
      </p:sp>
      <p:sp>
        <p:nvSpPr>
          <p:cNvPr id="5" name="Text Placeholder 4">
            <a:extLst>
              <a:ext uri="{FF2B5EF4-FFF2-40B4-BE49-F238E27FC236}">
                <a16:creationId xmlns:a16="http://schemas.microsoft.com/office/drawing/2014/main" id="{5E37A648-6004-4B11-9DE5-B0E31585AEF1}"/>
              </a:ext>
            </a:extLst>
          </p:cNvPr>
          <p:cNvSpPr>
            <a:spLocks noGrp="1"/>
          </p:cNvSpPr>
          <p:nvPr>
            <p:ph type="body" sz="quarter" idx="15"/>
          </p:nvPr>
        </p:nvSpPr>
        <p:spPr/>
        <p:txBody>
          <a:bodyPr>
            <a:normAutofit fontScale="92500" lnSpcReduction="20000"/>
          </a:bodyPr>
          <a:lstStyle/>
          <a:p>
            <a:r>
              <a:rPr lang="en-US" dirty="0"/>
              <a:t> </a:t>
            </a:r>
          </a:p>
        </p:txBody>
      </p:sp>
      <p:sp>
        <p:nvSpPr>
          <p:cNvPr id="6" name="Text Placeholder 2">
            <a:extLst>
              <a:ext uri="{FF2B5EF4-FFF2-40B4-BE49-F238E27FC236}">
                <a16:creationId xmlns:a16="http://schemas.microsoft.com/office/drawing/2014/main" id="{A4E17E7F-CDEE-4E64-AE1F-E34C88FF2D1E}"/>
              </a:ext>
            </a:extLst>
          </p:cNvPr>
          <p:cNvSpPr txBox="1">
            <a:spLocks/>
          </p:cNvSpPr>
          <p:nvPr/>
        </p:nvSpPr>
        <p:spPr>
          <a:xfrm>
            <a:off x="3102124" y="1539631"/>
            <a:ext cx="3948156" cy="4441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hlinkClick r:id="" action="ppaction://noaction"/>
              </a:rPr>
              <a:t>transparency</a:t>
            </a:r>
            <a:endParaRPr lang="en-US" dirty="0"/>
          </a:p>
          <a:p>
            <a:pPr lvl="1"/>
            <a:r>
              <a:rPr lang="en-US" dirty="0">
                <a:hlinkClick r:id="" action="ppaction://noaction"/>
              </a:rPr>
              <a:t>institutional capacity</a:t>
            </a:r>
            <a:endParaRPr lang="en-US" dirty="0"/>
          </a:p>
          <a:p>
            <a:pPr lvl="1"/>
            <a:r>
              <a:rPr lang="en-US" dirty="0">
                <a:hlinkClick r:id="" action="ppaction://noaction"/>
              </a:rPr>
              <a:t>public opinion</a:t>
            </a:r>
            <a:endParaRPr lang="en-US" dirty="0"/>
          </a:p>
          <a:p>
            <a:pPr lvl="1"/>
            <a:r>
              <a:rPr lang="en-US" dirty="0">
                <a:hlinkClick r:id="" action="ppaction://noaction"/>
              </a:rPr>
              <a:t>stakeholder engagement</a:t>
            </a:r>
            <a:endParaRPr lang="en-US" dirty="0"/>
          </a:p>
          <a:p>
            <a:pPr lvl="1"/>
            <a:r>
              <a:rPr lang="en-US" dirty="0">
                <a:hlinkClick r:id="" action="ppaction://noaction"/>
              </a:rPr>
              <a:t>collective consciousness</a:t>
            </a:r>
            <a:endParaRPr lang="en-US" dirty="0"/>
          </a:p>
          <a:p>
            <a:pPr lvl="1"/>
            <a:r>
              <a:rPr lang="en-US" dirty="0">
                <a:hlinkClick r:id="" action="ppaction://noaction"/>
              </a:rPr>
              <a:t>public-private partnerships</a:t>
            </a:r>
            <a:endParaRPr lang="en-US" dirty="0"/>
          </a:p>
          <a:p>
            <a:pPr lvl="1"/>
            <a:r>
              <a:rPr lang="en-US" dirty="0">
                <a:hlinkClick r:id="" action="ppaction://noaction"/>
              </a:rPr>
              <a:t>privatization</a:t>
            </a:r>
            <a:endParaRPr lang="en-US" dirty="0"/>
          </a:p>
          <a:p>
            <a:pPr lvl="1"/>
            <a:r>
              <a:rPr lang="en-US" dirty="0">
                <a:hlinkClick r:id="" action="ppaction://noaction"/>
              </a:rPr>
              <a:t>competitiveness</a:t>
            </a:r>
            <a:endParaRPr lang="en-US" dirty="0"/>
          </a:p>
          <a:p>
            <a:pPr lvl="1"/>
            <a:r>
              <a:rPr lang="en-US" dirty="0">
                <a:hlinkClick r:id="" action="ppaction://noaction"/>
              </a:rPr>
              <a:t>global politics</a:t>
            </a:r>
            <a:endParaRPr lang="en-US" dirty="0"/>
          </a:p>
          <a:p>
            <a:pPr lvl="1"/>
            <a:r>
              <a:rPr lang="en-US" dirty="0">
                <a:hlinkClick r:id="" action="ppaction://noaction"/>
              </a:rPr>
              <a:t>electoral cycle</a:t>
            </a:r>
            <a:endParaRPr lang="en-US" dirty="0"/>
          </a:p>
          <a:p>
            <a:endParaRPr lang="en-US" sz="2200" dirty="0"/>
          </a:p>
        </p:txBody>
      </p:sp>
      <p:pic>
        <p:nvPicPr>
          <p:cNvPr id="7" name="Picture 6">
            <a:extLst>
              <a:ext uri="{FF2B5EF4-FFF2-40B4-BE49-F238E27FC236}">
                <a16:creationId xmlns:a16="http://schemas.microsoft.com/office/drawing/2014/main" id="{5A13FBA6-1B44-446A-89FB-DAC3421B3E07}"/>
              </a:ext>
            </a:extLst>
          </p:cNvPr>
          <p:cNvPicPr>
            <a:picLocks noChangeAspect="1"/>
          </p:cNvPicPr>
          <p:nvPr/>
        </p:nvPicPr>
        <p:blipFill>
          <a:blip r:embed="rId3"/>
          <a:stretch>
            <a:fillRect/>
          </a:stretch>
        </p:blipFill>
        <p:spPr>
          <a:xfrm>
            <a:off x="7202608" y="1010799"/>
            <a:ext cx="4727323" cy="4848903"/>
          </a:xfrm>
          <a:prstGeom prst="rect">
            <a:avLst/>
          </a:prstGeom>
        </p:spPr>
      </p:pic>
      <p:pic>
        <p:nvPicPr>
          <p:cNvPr id="8" name="Picture 7">
            <a:extLst>
              <a:ext uri="{FF2B5EF4-FFF2-40B4-BE49-F238E27FC236}">
                <a16:creationId xmlns:a16="http://schemas.microsoft.com/office/drawing/2014/main" id="{A92C8C50-6BF9-4B1B-AE94-F06388C629CC}"/>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9" name="Picture 8">
            <a:extLst>
              <a:ext uri="{FF2B5EF4-FFF2-40B4-BE49-F238E27FC236}">
                <a16:creationId xmlns:a16="http://schemas.microsoft.com/office/drawing/2014/main" id="{CE6C82CA-E602-4578-8799-379928C422A9}"/>
              </a:ext>
            </a:extLst>
          </p:cNvPr>
          <p:cNvPicPr>
            <a:picLocks noChangeAspect="1"/>
          </p:cNvPicPr>
          <p:nvPr/>
        </p:nvPicPr>
        <p:blipFill>
          <a:blip r:embed="rId5"/>
          <a:stretch>
            <a:fillRect/>
          </a:stretch>
        </p:blipFill>
        <p:spPr>
          <a:xfrm>
            <a:off x="0" y="5972175"/>
            <a:ext cx="1752600" cy="885825"/>
          </a:xfrm>
          <a:prstGeom prst="rect">
            <a:avLst/>
          </a:prstGeom>
        </p:spPr>
      </p:pic>
      <p:pic>
        <p:nvPicPr>
          <p:cNvPr id="10" name="Picture 9">
            <a:hlinkClick r:id="rId6" action="ppaction://hlinksldjump"/>
            <a:extLst>
              <a:ext uri="{FF2B5EF4-FFF2-40B4-BE49-F238E27FC236}">
                <a16:creationId xmlns:a16="http://schemas.microsoft.com/office/drawing/2014/main" id="{DF365845-0776-4970-B037-8E963165C8E2}"/>
              </a:ext>
            </a:extLst>
          </p:cNvPr>
          <p:cNvPicPr>
            <a:picLocks noChangeAspect="1"/>
          </p:cNvPicPr>
          <p:nvPr/>
        </p:nvPicPr>
        <p:blipFill>
          <a:blip r:embed="rId7"/>
          <a:stretch>
            <a:fillRect/>
          </a:stretch>
        </p:blipFill>
        <p:spPr>
          <a:xfrm>
            <a:off x="10894666" y="128470"/>
            <a:ext cx="1162540" cy="857750"/>
          </a:xfrm>
          <a:prstGeom prst="rect">
            <a:avLst/>
          </a:prstGeom>
        </p:spPr>
      </p:pic>
    </p:spTree>
    <p:extLst>
      <p:ext uri="{BB962C8B-B14F-4D97-AF65-F5344CB8AC3E}">
        <p14:creationId xmlns:p14="http://schemas.microsoft.com/office/powerpoint/2010/main" val="29110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Learning Objective Three</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19</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8" name="Rectangle: Rounded Corners 7">
            <a:extLst>
              <a:ext uri="{FF2B5EF4-FFF2-40B4-BE49-F238E27FC236}">
                <a16:creationId xmlns:a16="http://schemas.microsoft.com/office/drawing/2014/main" id="{77D26C62-A850-4349-84D5-886F8D55DF00}"/>
              </a:ext>
            </a:extLst>
          </p:cNvPr>
          <p:cNvSpPr/>
          <p:nvPr/>
        </p:nvSpPr>
        <p:spPr>
          <a:xfrm>
            <a:off x="709612" y="2431762"/>
            <a:ext cx="11091863" cy="203573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pPr algn="ctr"/>
            <a:r>
              <a:rPr lang="en-US" sz="4400" dirty="0"/>
              <a:t>Examine the nine vertical applications and seven technologies that impact a Smart City</a:t>
            </a:r>
          </a:p>
          <a:p>
            <a:pPr algn="ctr"/>
            <a:endParaRPr lang="en-US" dirty="0"/>
          </a:p>
        </p:txBody>
      </p:sp>
      <p:pic>
        <p:nvPicPr>
          <p:cNvPr id="9" name="Picture 8">
            <a:extLst>
              <a:ext uri="{FF2B5EF4-FFF2-40B4-BE49-F238E27FC236}">
                <a16:creationId xmlns:a16="http://schemas.microsoft.com/office/drawing/2014/main" id="{325CEFEF-55F6-4242-B90A-1F7FB29D3C01}"/>
              </a:ext>
            </a:extLst>
          </p:cNvPr>
          <p:cNvPicPr>
            <a:picLocks noChangeAspect="1"/>
          </p:cNvPicPr>
          <p:nvPr/>
        </p:nvPicPr>
        <p:blipFill>
          <a:blip r:embed="rId2"/>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8BA9BD48-FA7D-46DB-82D1-DC632FED1C3E}"/>
              </a:ext>
            </a:extLst>
          </p:cNvPr>
          <p:cNvPicPr>
            <a:picLocks noChangeAspect="1"/>
          </p:cNvPicPr>
          <p:nvPr/>
        </p:nvPicPr>
        <p:blipFill>
          <a:blip r:embed="rId3"/>
          <a:stretch>
            <a:fillRect/>
          </a:stretch>
        </p:blipFill>
        <p:spPr>
          <a:xfrm>
            <a:off x="0" y="5972175"/>
            <a:ext cx="1752600" cy="885825"/>
          </a:xfrm>
          <a:prstGeom prst="rect">
            <a:avLst/>
          </a:prstGeom>
        </p:spPr>
      </p:pic>
    </p:spTree>
    <p:extLst>
      <p:ext uri="{BB962C8B-B14F-4D97-AF65-F5344CB8AC3E}">
        <p14:creationId xmlns:p14="http://schemas.microsoft.com/office/powerpoint/2010/main" val="38455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Moderator</a:t>
            </a:r>
          </a:p>
        </p:txBody>
      </p:sp>
      <p:sp>
        <p:nvSpPr>
          <p:cNvPr id="4" name="Slide Number Placeholder 3"/>
          <p:cNvSpPr>
            <a:spLocks noGrp="1"/>
          </p:cNvSpPr>
          <p:nvPr>
            <p:ph type="sldNum" sz="quarter" idx="14"/>
          </p:nvPr>
        </p:nvSpPr>
        <p:spPr/>
        <p:txBody>
          <a:bodyPr/>
          <a:lstStyle/>
          <a:p>
            <a:fld id="{3DD97BEB-BAEF-0344-9D5C-EC73E478698A}" type="slidenum">
              <a:rPr lang="en-US" smtClean="0"/>
              <a:pPr/>
              <a:t>2</a:t>
            </a:fld>
            <a:endParaRPr lang="en-US"/>
          </a:p>
        </p:txBody>
      </p:sp>
      <p:sp>
        <p:nvSpPr>
          <p:cNvPr id="8" name="Content Placeholder 2">
            <a:extLst>
              <a:ext uri="{FF2B5EF4-FFF2-40B4-BE49-F238E27FC236}">
                <a16:creationId xmlns:a16="http://schemas.microsoft.com/office/drawing/2014/main" id="{56D34876-DDC8-410B-BFF8-82EE4F6132A6}"/>
              </a:ext>
            </a:extLst>
          </p:cNvPr>
          <p:cNvSpPr txBox="1">
            <a:spLocks/>
          </p:cNvSpPr>
          <p:nvPr/>
        </p:nvSpPr>
        <p:spPr>
          <a:xfrm>
            <a:off x="939114" y="1276866"/>
            <a:ext cx="8742904" cy="54417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200" dirty="0"/>
              <a:t>Jim Frazer</a:t>
            </a:r>
          </a:p>
          <a:p>
            <a:pPr marL="0" indent="0">
              <a:buNone/>
            </a:pPr>
            <a:endParaRPr lang="en-US" sz="1200" dirty="0"/>
          </a:p>
          <a:p>
            <a:r>
              <a:rPr lang="en-US" sz="2400" dirty="0"/>
              <a:t>Chair – IEEE Smart City Planning and Technology Standard P2784 </a:t>
            </a:r>
          </a:p>
          <a:p>
            <a:r>
              <a:rPr lang="en-US" sz="2400" dirty="0"/>
              <a:t>Moderator for the IEEE P2784 Webinar Series</a:t>
            </a:r>
          </a:p>
          <a:p>
            <a:r>
              <a:rPr lang="en-US" sz="2400" dirty="0"/>
              <a:t>VP Infrastructure and Smart Cities – ARC Advisory Group</a:t>
            </a:r>
          </a:p>
          <a:p>
            <a:r>
              <a:rPr lang="en-US" sz="2400" dirty="0"/>
              <a:t>Chair – Illuminating Engineering Society’s Roadway Lighting Committee</a:t>
            </a:r>
          </a:p>
          <a:p>
            <a:r>
              <a:rPr lang="en-US" sz="2400" dirty="0"/>
              <a:t>Led US Department of Transportation Standard for Electrical and Lighting Management Systems NTCIP 1213</a:t>
            </a:r>
          </a:p>
          <a:p>
            <a:endParaRPr lang="en-US" dirty="0"/>
          </a:p>
        </p:txBody>
      </p:sp>
      <p:pic>
        <p:nvPicPr>
          <p:cNvPr id="9" name="Picture 8">
            <a:extLst>
              <a:ext uri="{FF2B5EF4-FFF2-40B4-BE49-F238E27FC236}">
                <a16:creationId xmlns:a16="http://schemas.microsoft.com/office/drawing/2014/main" id="{2BDB48C8-F689-4DBE-9080-A2162F040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073" y="752458"/>
            <a:ext cx="2546912" cy="2546912"/>
          </a:xfrm>
          <a:prstGeom prst="rect">
            <a:avLst/>
          </a:prstGeom>
        </p:spPr>
      </p:pic>
      <p:pic>
        <p:nvPicPr>
          <p:cNvPr id="7" name="Picture 6">
            <a:extLst>
              <a:ext uri="{FF2B5EF4-FFF2-40B4-BE49-F238E27FC236}">
                <a16:creationId xmlns:a16="http://schemas.microsoft.com/office/drawing/2014/main" id="{D5F5D093-7F7D-476D-8B10-2E4353F20D51}"/>
              </a:ext>
            </a:extLst>
          </p:cNvPr>
          <p:cNvPicPr>
            <a:picLocks noChangeAspect="1"/>
          </p:cNvPicPr>
          <p:nvPr/>
        </p:nvPicPr>
        <p:blipFill>
          <a:blip r:embed="rId3"/>
          <a:stretch>
            <a:fillRect/>
          </a:stretch>
        </p:blipFill>
        <p:spPr>
          <a:xfrm>
            <a:off x="10641854" y="5930220"/>
            <a:ext cx="1077002" cy="628585"/>
          </a:xfrm>
          <a:prstGeom prst="rect">
            <a:avLst/>
          </a:prstGeom>
        </p:spPr>
      </p:pic>
      <p:pic>
        <p:nvPicPr>
          <p:cNvPr id="10" name="Picture 9">
            <a:extLst>
              <a:ext uri="{FF2B5EF4-FFF2-40B4-BE49-F238E27FC236}">
                <a16:creationId xmlns:a16="http://schemas.microsoft.com/office/drawing/2014/main" id="{CC11282E-2640-40D1-8949-967C82E469B3}"/>
              </a:ext>
            </a:extLst>
          </p:cNvPr>
          <p:cNvPicPr>
            <a:picLocks noChangeAspect="1"/>
          </p:cNvPicPr>
          <p:nvPr/>
        </p:nvPicPr>
        <p:blipFill>
          <a:blip r:embed="rId4"/>
          <a:stretch>
            <a:fillRect/>
          </a:stretch>
        </p:blipFill>
        <p:spPr>
          <a:xfrm>
            <a:off x="0" y="5644437"/>
            <a:ext cx="1790700" cy="1200150"/>
          </a:xfrm>
          <a:prstGeom prst="rect">
            <a:avLst/>
          </a:prstGeom>
        </p:spPr>
      </p:pic>
    </p:spTree>
    <p:extLst>
      <p:ext uri="{BB962C8B-B14F-4D97-AF65-F5344CB8AC3E}">
        <p14:creationId xmlns:p14="http://schemas.microsoft.com/office/powerpoint/2010/main" val="39591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838200" y="365125"/>
            <a:ext cx="10515600"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20</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6" name="TextBox 5">
            <a:extLst>
              <a:ext uri="{FF2B5EF4-FFF2-40B4-BE49-F238E27FC236}">
                <a16:creationId xmlns:a16="http://schemas.microsoft.com/office/drawing/2014/main" id="{30414D9F-861A-486A-A58C-3B8C920EC1CF}"/>
              </a:ext>
            </a:extLst>
          </p:cNvPr>
          <p:cNvSpPr txBox="1"/>
          <p:nvPr/>
        </p:nvSpPr>
        <p:spPr>
          <a:xfrm>
            <a:off x="11120845" y="5442247"/>
            <a:ext cx="1445623" cy="461665"/>
          </a:xfrm>
          <a:prstGeom prst="rect">
            <a:avLst/>
          </a:prstGeom>
          <a:noFill/>
        </p:spPr>
        <p:txBody>
          <a:bodyPr wrap="square" rtlCol="0">
            <a:spAutoFit/>
          </a:bodyPr>
          <a:lstStyle/>
          <a:p>
            <a:r>
              <a:rPr lang="en-US" sz="2400" b="1" dirty="0">
                <a:solidFill>
                  <a:srgbClr val="0066A1"/>
                </a:solidFill>
              </a:rPr>
              <a:t>LO1</a:t>
            </a:r>
          </a:p>
        </p:txBody>
      </p:sp>
      <p:pic>
        <p:nvPicPr>
          <p:cNvPr id="8" name="Picture 7">
            <a:extLst>
              <a:ext uri="{FF2B5EF4-FFF2-40B4-BE49-F238E27FC236}">
                <a16:creationId xmlns:a16="http://schemas.microsoft.com/office/drawing/2014/main" id="{392F2056-2236-4B92-A3C9-67A18FD53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664" y="905587"/>
            <a:ext cx="6625641" cy="5557935"/>
          </a:xfrm>
          <a:prstGeom prst="rect">
            <a:avLst/>
          </a:prstGeom>
        </p:spPr>
      </p:pic>
      <p:sp>
        <p:nvSpPr>
          <p:cNvPr id="9" name="Rectangle 8">
            <a:extLst>
              <a:ext uri="{FF2B5EF4-FFF2-40B4-BE49-F238E27FC236}">
                <a16:creationId xmlns:a16="http://schemas.microsoft.com/office/drawing/2014/main" id="{D9303B32-1295-447E-A27C-5728C09C1E50}"/>
              </a:ext>
            </a:extLst>
          </p:cNvPr>
          <p:cNvSpPr/>
          <p:nvPr/>
        </p:nvSpPr>
        <p:spPr>
          <a:xfrm>
            <a:off x="495656" y="1102310"/>
            <a:ext cx="4760008" cy="3785652"/>
          </a:xfrm>
          <a:prstGeom prst="rect">
            <a:avLst/>
          </a:prstGeom>
        </p:spPr>
        <p:txBody>
          <a:bodyPr wrap="square">
            <a:spAutoFit/>
          </a:bodyPr>
          <a:lstStyle/>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Buildings</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Energy</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Telecommunications</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Transportation</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Water and Wastewater</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Health and Human </a:t>
            </a:r>
          </a:p>
          <a:p>
            <a:pPr marL="342900" lvl="1" defTabSz="685800" eaLnBrk="0" fontAlgn="base" hangingPunct="0">
              <a:spcBef>
                <a:spcPct val="0"/>
              </a:spcBef>
              <a:spcAft>
                <a:spcPct val="0"/>
              </a:spcAft>
            </a:pPr>
            <a:r>
              <a:rPr lang="en-US" sz="2400" dirty="0">
                <a:ea typeface="Segoe UI" panose="020B0502040204020203" pitchFamily="34" charset="0"/>
                <a:cs typeface="Segoe UI" panose="020B0502040204020203" pitchFamily="34" charset="0"/>
              </a:rPr>
              <a:t>  Services</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Public Safety</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Payments and Finance</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Waste Management</a:t>
            </a:r>
          </a:p>
        </p:txBody>
      </p:sp>
      <p:sp>
        <p:nvSpPr>
          <p:cNvPr id="3" name="Rectangle 2">
            <a:extLst>
              <a:ext uri="{FF2B5EF4-FFF2-40B4-BE49-F238E27FC236}">
                <a16:creationId xmlns:a16="http://schemas.microsoft.com/office/drawing/2014/main" id="{654BCCF9-A42D-4B65-8B54-ACE352E4238A}"/>
              </a:ext>
            </a:extLst>
          </p:cNvPr>
          <p:cNvSpPr/>
          <p:nvPr/>
        </p:nvSpPr>
        <p:spPr>
          <a:xfrm>
            <a:off x="7443387" y="905587"/>
            <a:ext cx="4503634" cy="2523413"/>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ABF569B-C29B-4238-A27A-8DBA659AA060}"/>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15547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838200" y="365125"/>
            <a:ext cx="10515600"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21</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6" name="TextBox 5">
            <a:extLst>
              <a:ext uri="{FF2B5EF4-FFF2-40B4-BE49-F238E27FC236}">
                <a16:creationId xmlns:a16="http://schemas.microsoft.com/office/drawing/2014/main" id="{30414D9F-861A-486A-A58C-3B8C920EC1CF}"/>
              </a:ext>
            </a:extLst>
          </p:cNvPr>
          <p:cNvSpPr txBox="1"/>
          <p:nvPr/>
        </p:nvSpPr>
        <p:spPr>
          <a:xfrm>
            <a:off x="11120845" y="5442247"/>
            <a:ext cx="1445623" cy="461665"/>
          </a:xfrm>
          <a:prstGeom prst="rect">
            <a:avLst/>
          </a:prstGeom>
          <a:noFill/>
        </p:spPr>
        <p:txBody>
          <a:bodyPr wrap="square" rtlCol="0">
            <a:spAutoFit/>
          </a:bodyPr>
          <a:lstStyle/>
          <a:p>
            <a:r>
              <a:rPr lang="en-US" sz="2400" b="1" dirty="0">
                <a:solidFill>
                  <a:srgbClr val="0066A1"/>
                </a:solidFill>
              </a:rPr>
              <a:t>LO1</a:t>
            </a:r>
          </a:p>
        </p:txBody>
      </p:sp>
      <p:sp>
        <p:nvSpPr>
          <p:cNvPr id="10" name="Content Placeholder 2">
            <a:extLst>
              <a:ext uri="{FF2B5EF4-FFF2-40B4-BE49-F238E27FC236}">
                <a16:creationId xmlns:a16="http://schemas.microsoft.com/office/drawing/2014/main" id="{8C6798B0-506D-4FFA-A535-98E297F83164}"/>
              </a:ext>
            </a:extLst>
          </p:cNvPr>
          <p:cNvSpPr txBox="1">
            <a:spLocks/>
          </p:cNvSpPr>
          <p:nvPr/>
        </p:nvSpPr>
        <p:spPr>
          <a:xfrm>
            <a:off x="564022" y="1089024"/>
            <a:ext cx="7392113" cy="49272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b="1" dirty="0"/>
              <a:t>1. Buildings and The Built Environment</a:t>
            </a:r>
          </a:p>
          <a:p>
            <a:r>
              <a:rPr lang="en-US" sz="2400" dirty="0"/>
              <a:t>The Built Environment describes refers to all a city’s buildings, parks and public spaces. </a:t>
            </a:r>
          </a:p>
          <a:p>
            <a:r>
              <a:rPr lang="en-US" sz="2400" dirty="0"/>
              <a:t>This includes schools, firehouses, police stations and hospitals. HVAC, security, lighting are all important parts of this domain.</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p:pic>
        <p:nvPicPr>
          <p:cNvPr id="2050" name="Picture 2" descr="High-rise Buildings">
            <a:extLst>
              <a:ext uri="{FF2B5EF4-FFF2-40B4-BE49-F238E27FC236}">
                <a16:creationId xmlns:a16="http://schemas.microsoft.com/office/drawing/2014/main" id="{D860AF1D-C330-4DFA-B366-BDD7BD79D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596" y="1376804"/>
            <a:ext cx="3597171" cy="4383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84A99BE-E319-466C-9D2C-B453EFF06FA4}"/>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1" name="Picture 10">
            <a:extLst>
              <a:ext uri="{FF2B5EF4-FFF2-40B4-BE49-F238E27FC236}">
                <a16:creationId xmlns:a16="http://schemas.microsoft.com/office/drawing/2014/main" id="{0D386853-E4B1-48F5-B2D0-E627E0CE609E}"/>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83054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838200" y="365125"/>
            <a:ext cx="10515600"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22</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6" name="TextBox 5">
            <a:extLst>
              <a:ext uri="{FF2B5EF4-FFF2-40B4-BE49-F238E27FC236}">
                <a16:creationId xmlns:a16="http://schemas.microsoft.com/office/drawing/2014/main" id="{30414D9F-861A-486A-A58C-3B8C920EC1CF}"/>
              </a:ext>
            </a:extLst>
          </p:cNvPr>
          <p:cNvSpPr txBox="1"/>
          <p:nvPr/>
        </p:nvSpPr>
        <p:spPr>
          <a:xfrm>
            <a:off x="11120845" y="5442247"/>
            <a:ext cx="1445623" cy="461665"/>
          </a:xfrm>
          <a:prstGeom prst="rect">
            <a:avLst/>
          </a:prstGeom>
          <a:noFill/>
        </p:spPr>
        <p:txBody>
          <a:bodyPr wrap="square" rtlCol="0">
            <a:spAutoFit/>
          </a:bodyPr>
          <a:lstStyle/>
          <a:p>
            <a:r>
              <a:rPr lang="en-US" sz="2400" b="1" dirty="0">
                <a:solidFill>
                  <a:srgbClr val="0066A1"/>
                </a:solidFill>
              </a:rPr>
              <a:t>LO1</a:t>
            </a:r>
          </a:p>
        </p:txBody>
      </p:sp>
      <p:sp>
        <p:nvSpPr>
          <p:cNvPr id="10" name="Content Placeholder 2">
            <a:extLst>
              <a:ext uri="{FF2B5EF4-FFF2-40B4-BE49-F238E27FC236}">
                <a16:creationId xmlns:a16="http://schemas.microsoft.com/office/drawing/2014/main" id="{8C6798B0-506D-4FFA-A535-98E297F83164}"/>
              </a:ext>
            </a:extLst>
          </p:cNvPr>
          <p:cNvSpPr txBox="1">
            <a:spLocks/>
          </p:cNvSpPr>
          <p:nvPr/>
        </p:nvSpPr>
        <p:spPr>
          <a:xfrm>
            <a:off x="564022" y="1089024"/>
            <a:ext cx="7392113" cy="49272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b="1" dirty="0"/>
              <a:t>2. Energy Infrastructure</a:t>
            </a:r>
          </a:p>
          <a:p>
            <a:r>
              <a:rPr lang="en-US" sz="2400" dirty="0"/>
              <a:t>Energy Infrastructure produces and delivers energy, primarily electricity and gas for powering virtually all services and needs, processes and comfort. </a:t>
            </a:r>
          </a:p>
          <a:p>
            <a:r>
              <a:rPr lang="en-US" sz="2400" dirty="0"/>
              <a:t>This includes the substation, distribution assets, streetlighting and metering of municipally owned utilities as well as those of rural electrical cooperatives. </a:t>
            </a:r>
          </a:p>
          <a:p>
            <a:r>
              <a:rPr lang="en-US" sz="2400" dirty="0"/>
              <a:t>The technologies of microgrids and energy storage as well as photovoltaic and wind generation are increasingly making an impact in this domain.</a:t>
            </a:r>
          </a:p>
          <a:p>
            <a:pPr marL="514350" indent="-514350">
              <a:buFont typeface="+mj-lt"/>
              <a:buAutoNum type="arabicPeriod"/>
            </a:pPr>
            <a:endParaRPr lang="en-US" sz="2400" dirty="0"/>
          </a:p>
        </p:txBody>
      </p:sp>
      <p:pic>
        <p:nvPicPr>
          <p:cNvPr id="2050" name="Picture 2" descr="High-rise Buildings">
            <a:extLst>
              <a:ext uri="{FF2B5EF4-FFF2-40B4-BE49-F238E27FC236}">
                <a16:creationId xmlns:a16="http://schemas.microsoft.com/office/drawing/2014/main" id="{D860AF1D-C330-4DFA-B366-BDD7BD79D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596" y="1376804"/>
            <a:ext cx="3597171" cy="4383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E85D22C-8989-4CE9-A9B8-4B2B5581CB0F}"/>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1" name="Picture 10">
            <a:extLst>
              <a:ext uri="{FF2B5EF4-FFF2-40B4-BE49-F238E27FC236}">
                <a16:creationId xmlns:a16="http://schemas.microsoft.com/office/drawing/2014/main" id="{31BB8FA7-B3C2-4AC4-AE44-68033EAF01F6}"/>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47962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838200" y="365125"/>
            <a:ext cx="10515600"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a:xfrm>
            <a:off x="11487953" y="6530924"/>
            <a:ext cx="648879" cy="365125"/>
          </a:xfrm>
        </p:spPr>
        <p:txBody>
          <a:bodyPr/>
          <a:lstStyle/>
          <a:p>
            <a:fld id="{3DD97BEB-BAEF-0344-9D5C-EC73E478698A}" type="slidenum">
              <a:rPr lang="en-US" smtClean="0"/>
              <a:pPr/>
              <a:t>23</a:t>
            </a:fld>
            <a:endParaRPr lang="en-US" dirty="0"/>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6" name="TextBox 5">
            <a:extLst>
              <a:ext uri="{FF2B5EF4-FFF2-40B4-BE49-F238E27FC236}">
                <a16:creationId xmlns:a16="http://schemas.microsoft.com/office/drawing/2014/main" id="{30414D9F-861A-486A-A58C-3B8C920EC1CF}"/>
              </a:ext>
            </a:extLst>
          </p:cNvPr>
          <p:cNvSpPr txBox="1"/>
          <p:nvPr/>
        </p:nvSpPr>
        <p:spPr>
          <a:xfrm>
            <a:off x="11120845" y="5442247"/>
            <a:ext cx="1445623" cy="461665"/>
          </a:xfrm>
          <a:prstGeom prst="rect">
            <a:avLst/>
          </a:prstGeom>
          <a:noFill/>
        </p:spPr>
        <p:txBody>
          <a:bodyPr wrap="square" rtlCol="0">
            <a:spAutoFit/>
          </a:bodyPr>
          <a:lstStyle/>
          <a:p>
            <a:r>
              <a:rPr lang="en-US" sz="2400" b="1" dirty="0">
                <a:solidFill>
                  <a:srgbClr val="0066A1"/>
                </a:solidFill>
              </a:rPr>
              <a:t>LO1</a:t>
            </a:r>
          </a:p>
        </p:txBody>
      </p:sp>
      <p:sp>
        <p:nvSpPr>
          <p:cNvPr id="11" name="Content Placeholder 2">
            <a:extLst>
              <a:ext uri="{FF2B5EF4-FFF2-40B4-BE49-F238E27FC236}">
                <a16:creationId xmlns:a16="http://schemas.microsoft.com/office/drawing/2014/main" id="{D6B5BAB3-37E0-4336-8CDB-D5BFDE92EAFE}"/>
              </a:ext>
            </a:extLst>
          </p:cNvPr>
          <p:cNvSpPr txBox="1">
            <a:spLocks/>
          </p:cNvSpPr>
          <p:nvPr/>
        </p:nvSpPr>
        <p:spPr>
          <a:xfrm>
            <a:off x="658026" y="954089"/>
            <a:ext cx="7879223" cy="51025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b="1" dirty="0"/>
              <a:t>3. Telecommunications</a:t>
            </a:r>
          </a:p>
          <a:p>
            <a:r>
              <a:rPr lang="en-US" sz="2400" dirty="0"/>
              <a:t>Today telecommunications is critical for citizen’s safety and well-being as well as for economic vitality of the business community. </a:t>
            </a:r>
          </a:p>
          <a:p>
            <a:r>
              <a:rPr lang="en-US" sz="2400" dirty="0"/>
              <a:t>High capacity, well-priced broadband is required for virtually all business activities today – from call centers, and retail distribution hubs, to server farms and medical imaging and telepresence.</a:t>
            </a:r>
          </a:p>
          <a:p>
            <a:pPr marL="0" indent="0">
              <a:buFont typeface="Arial" panose="020B0604020202020204" pitchFamily="34" charset="0"/>
              <a:buNone/>
            </a:pPr>
            <a:endParaRPr lang="en-US" sz="2400" b="1" dirty="0"/>
          </a:p>
          <a:p>
            <a:pPr marL="514350" indent="-514350">
              <a:buFont typeface="+mj-lt"/>
              <a:buAutoNum type="arabicPeriod"/>
            </a:pPr>
            <a:endParaRPr lang="en-US" sz="2400" dirty="0"/>
          </a:p>
        </p:txBody>
      </p:sp>
      <p:pic>
        <p:nvPicPr>
          <p:cNvPr id="3" name="Picture 2">
            <a:extLst>
              <a:ext uri="{FF2B5EF4-FFF2-40B4-BE49-F238E27FC236}">
                <a16:creationId xmlns:a16="http://schemas.microsoft.com/office/drawing/2014/main" id="{A433398B-4791-4EA0-BBED-31CA21FB4813}"/>
              </a:ext>
            </a:extLst>
          </p:cNvPr>
          <p:cNvPicPr>
            <a:picLocks noChangeAspect="1"/>
          </p:cNvPicPr>
          <p:nvPr/>
        </p:nvPicPr>
        <p:blipFill>
          <a:blip r:embed="rId3"/>
          <a:stretch>
            <a:fillRect/>
          </a:stretch>
        </p:blipFill>
        <p:spPr>
          <a:xfrm>
            <a:off x="8639798" y="992137"/>
            <a:ext cx="3497034" cy="4905639"/>
          </a:xfrm>
          <a:prstGeom prst="rect">
            <a:avLst/>
          </a:prstGeom>
        </p:spPr>
      </p:pic>
      <p:pic>
        <p:nvPicPr>
          <p:cNvPr id="9" name="Picture 8">
            <a:extLst>
              <a:ext uri="{FF2B5EF4-FFF2-40B4-BE49-F238E27FC236}">
                <a16:creationId xmlns:a16="http://schemas.microsoft.com/office/drawing/2014/main" id="{6F64F7DF-7BE1-4EB6-B05E-E6ED595A106B}"/>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4F1C115A-0CC4-4A84-AABD-CA298B2CBCC1}"/>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32956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838200" y="365125"/>
            <a:ext cx="10515600"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a:xfrm>
            <a:off x="11487953" y="6530924"/>
            <a:ext cx="648879" cy="365125"/>
          </a:xfrm>
        </p:spPr>
        <p:txBody>
          <a:bodyPr/>
          <a:lstStyle/>
          <a:p>
            <a:fld id="{3DD97BEB-BAEF-0344-9D5C-EC73E478698A}" type="slidenum">
              <a:rPr lang="en-US" smtClean="0"/>
              <a:pPr/>
              <a:t>24</a:t>
            </a:fld>
            <a:endParaRPr lang="en-US" dirty="0"/>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6" name="TextBox 5">
            <a:extLst>
              <a:ext uri="{FF2B5EF4-FFF2-40B4-BE49-F238E27FC236}">
                <a16:creationId xmlns:a16="http://schemas.microsoft.com/office/drawing/2014/main" id="{30414D9F-861A-486A-A58C-3B8C920EC1CF}"/>
              </a:ext>
            </a:extLst>
          </p:cNvPr>
          <p:cNvSpPr txBox="1"/>
          <p:nvPr/>
        </p:nvSpPr>
        <p:spPr>
          <a:xfrm>
            <a:off x="11120845" y="5442247"/>
            <a:ext cx="1445623" cy="461665"/>
          </a:xfrm>
          <a:prstGeom prst="rect">
            <a:avLst/>
          </a:prstGeom>
          <a:noFill/>
        </p:spPr>
        <p:txBody>
          <a:bodyPr wrap="square" rtlCol="0">
            <a:spAutoFit/>
          </a:bodyPr>
          <a:lstStyle/>
          <a:p>
            <a:r>
              <a:rPr lang="en-US" sz="2400" b="1" dirty="0">
                <a:solidFill>
                  <a:srgbClr val="0066A1"/>
                </a:solidFill>
              </a:rPr>
              <a:t>LO1</a:t>
            </a:r>
          </a:p>
        </p:txBody>
      </p:sp>
      <p:sp>
        <p:nvSpPr>
          <p:cNvPr id="11" name="Content Placeholder 2">
            <a:extLst>
              <a:ext uri="{FF2B5EF4-FFF2-40B4-BE49-F238E27FC236}">
                <a16:creationId xmlns:a16="http://schemas.microsoft.com/office/drawing/2014/main" id="{D6B5BAB3-37E0-4336-8CDB-D5BFDE92EAFE}"/>
              </a:ext>
            </a:extLst>
          </p:cNvPr>
          <p:cNvSpPr txBox="1">
            <a:spLocks/>
          </p:cNvSpPr>
          <p:nvPr/>
        </p:nvSpPr>
        <p:spPr>
          <a:xfrm>
            <a:off x="658026" y="954089"/>
            <a:ext cx="7879223" cy="51025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b="1" dirty="0"/>
              <a:t>4. Transportation and Mobility</a:t>
            </a:r>
          </a:p>
          <a:p>
            <a:r>
              <a:rPr lang="en-US" sz="2400" dirty="0"/>
              <a:t>Roads, streets, bike lanes, walking paths, vehicles, public transport, air and maritime ports all are critical. </a:t>
            </a:r>
          </a:p>
          <a:p>
            <a:r>
              <a:rPr lang="en-US" sz="2400" dirty="0"/>
              <a:t>Today paradigm shifts are happening in many domains of mobility, from transportation service providers like Uber and Lyft, to more highly integrated Mobility-as-a-Service initiatives built on blockchain technology. </a:t>
            </a:r>
          </a:p>
          <a:p>
            <a:r>
              <a:rPr lang="en-US" sz="2400" dirty="0"/>
              <a:t>Connected Vehicle technologies promise a reduction of incidents by up to 80%, and autonomous vehicles may deliver you or your purchases to a final destination with an efficiency unimaginable just a few years ago.</a:t>
            </a:r>
          </a:p>
          <a:p>
            <a:pPr marL="514350" indent="-514350">
              <a:buFont typeface="+mj-lt"/>
              <a:buAutoNum type="arabicPeriod"/>
            </a:pPr>
            <a:endParaRPr lang="en-US" sz="2400" dirty="0"/>
          </a:p>
        </p:txBody>
      </p:sp>
      <p:pic>
        <p:nvPicPr>
          <p:cNvPr id="3" name="Picture 2">
            <a:extLst>
              <a:ext uri="{FF2B5EF4-FFF2-40B4-BE49-F238E27FC236}">
                <a16:creationId xmlns:a16="http://schemas.microsoft.com/office/drawing/2014/main" id="{A433398B-4791-4EA0-BBED-31CA21FB4813}"/>
              </a:ext>
            </a:extLst>
          </p:cNvPr>
          <p:cNvPicPr>
            <a:picLocks noChangeAspect="1"/>
          </p:cNvPicPr>
          <p:nvPr/>
        </p:nvPicPr>
        <p:blipFill>
          <a:blip r:embed="rId3"/>
          <a:stretch>
            <a:fillRect/>
          </a:stretch>
        </p:blipFill>
        <p:spPr>
          <a:xfrm>
            <a:off x="8639798" y="992137"/>
            <a:ext cx="3497034" cy="4905639"/>
          </a:xfrm>
          <a:prstGeom prst="rect">
            <a:avLst/>
          </a:prstGeom>
        </p:spPr>
      </p:pic>
      <p:pic>
        <p:nvPicPr>
          <p:cNvPr id="9" name="Picture 8">
            <a:extLst>
              <a:ext uri="{FF2B5EF4-FFF2-40B4-BE49-F238E27FC236}">
                <a16:creationId xmlns:a16="http://schemas.microsoft.com/office/drawing/2014/main" id="{76660E56-2C88-417B-935A-86A2EA116BA9}"/>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315F60A2-1F2E-4509-8186-2DB9AA004BB9}"/>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41411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231867" y="365125"/>
            <a:ext cx="11121933"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25</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8" name="Content Placeholder 2">
            <a:extLst>
              <a:ext uri="{FF2B5EF4-FFF2-40B4-BE49-F238E27FC236}">
                <a16:creationId xmlns:a16="http://schemas.microsoft.com/office/drawing/2014/main" id="{BB97F66C-84FE-4D0A-9C1E-64A946994C55}"/>
              </a:ext>
            </a:extLst>
          </p:cNvPr>
          <p:cNvSpPr txBox="1">
            <a:spLocks/>
          </p:cNvSpPr>
          <p:nvPr/>
        </p:nvSpPr>
        <p:spPr>
          <a:xfrm>
            <a:off x="231867" y="1089024"/>
            <a:ext cx="8173850" cy="519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 </a:t>
            </a:r>
            <a:r>
              <a:rPr lang="en-US" b="1" dirty="0"/>
              <a:t>5. Health and Human Services</a:t>
            </a:r>
          </a:p>
          <a:p>
            <a:r>
              <a:rPr lang="en-US" dirty="0"/>
              <a:t>Telemedicine and educational virtualization / is poised to bring these critical services to underserved communities whether rural or urban. </a:t>
            </a:r>
          </a:p>
          <a:p>
            <a:r>
              <a:rPr lang="en-US" dirty="0"/>
              <a:t>Community outreach and online voting are included here</a:t>
            </a:r>
            <a:r>
              <a:rPr lang="en-US" sz="3800" dirty="0"/>
              <a:t>.</a:t>
            </a:r>
          </a:p>
          <a:p>
            <a:pPr marL="0" indent="0">
              <a:buFont typeface="Arial" panose="020B0604020202020204" pitchFamily="34" charset="0"/>
              <a:buNone/>
            </a:pPr>
            <a:endParaRPr lang="en-US" sz="3800" dirty="0"/>
          </a:p>
          <a:p>
            <a:pPr marL="514350" indent="-514350">
              <a:buFont typeface="+mj-lt"/>
              <a:buAutoNum type="arabicPeriod"/>
            </a:pPr>
            <a:endParaRPr lang="en-US" sz="2400" dirty="0"/>
          </a:p>
        </p:txBody>
      </p:sp>
      <p:pic>
        <p:nvPicPr>
          <p:cNvPr id="3" name="Picture 2">
            <a:extLst>
              <a:ext uri="{FF2B5EF4-FFF2-40B4-BE49-F238E27FC236}">
                <a16:creationId xmlns:a16="http://schemas.microsoft.com/office/drawing/2014/main" id="{E22BDE24-3E2B-40BE-B93C-2D1D437ABDF0}"/>
              </a:ext>
            </a:extLst>
          </p:cNvPr>
          <p:cNvPicPr>
            <a:picLocks noChangeAspect="1"/>
          </p:cNvPicPr>
          <p:nvPr/>
        </p:nvPicPr>
        <p:blipFill>
          <a:blip r:embed="rId3"/>
          <a:stretch>
            <a:fillRect/>
          </a:stretch>
        </p:blipFill>
        <p:spPr>
          <a:xfrm>
            <a:off x="8943868" y="1089024"/>
            <a:ext cx="3016266" cy="1992816"/>
          </a:xfrm>
          <a:prstGeom prst="rect">
            <a:avLst/>
          </a:prstGeom>
        </p:spPr>
      </p:pic>
      <p:pic>
        <p:nvPicPr>
          <p:cNvPr id="9" name="Picture 8">
            <a:extLst>
              <a:ext uri="{FF2B5EF4-FFF2-40B4-BE49-F238E27FC236}">
                <a16:creationId xmlns:a16="http://schemas.microsoft.com/office/drawing/2014/main" id="{6AC7E9F3-B72F-4BAB-A1E0-B289CEA05748}"/>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05E68ABA-EA19-4A83-A423-9063B4531008}"/>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251815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231867" y="365125"/>
            <a:ext cx="11121933"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26</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8" name="Content Placeholder 2">
            <a:extLst>
              <a:ext uri="{FF2B5EF4-FFF2-40B4-BE49-F238E27FC236}">
                <a16:creationId xmlns:a16="http://schemas.microsoft.com/office/drawing/2014/main" id="{BB97F66C-84FE-4D0A-9C1E-64A946994C55}"/>
              </a:ext>
            </a:extLst>
          </p:cNvPr>
          <p:cNvSpPr txBox="1">
            <a:spLocks/>
          </p:cNvSpPr>
          <p:nvPr/>
        </p:nvSpPr>
        <p:spPr>
          <a:xfrm>
            <a:off x="231867" y="1089024"/>
            <a:ext cx="8173850" cy="519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 </a:t>
            </a:r>
            <a:endParaRPr lang="en-US" sz="3800" dirty="0"/>
          </a:p>
          <a:p>
            <a:pPr marL="0" indent="0">
              <a:buFont typeface="Arial" panose="020B0604020202020204" pitchFamily="34" charset="0"/>
              <a:buNone/>
            </a:pPr>
            <a:r>
              <a:rPr lang="en-US" b="1" dirty="0"/>
              <a:t>6. Water and Wastewater</a:t>
            </a:r>
          </a:p>
          <a:p>
            <a:r>
              <a:rPr lang="en-US" dirty="0"/>
              <a:t>Water infrastructure includes collection, distribution, metering and reclamation. </a:t>
            </a:r>
          </a:p>
          <a:p>
            <a:r>
              <a:rPr lang="en-US" dirty="0"/>
              <a:t>Water purity and cleanliness are also addressed here, as well as reuse of treated wastewater for irrigation</a:t>
            </a:r>
            <a:r>
              <a:rPr lang="en-US" sz="3800" dirty="0"/>
              <a:t>.</a:t>
            </a:r>
          </a:p>
          <a:p>
            <a:pPr marL="0" indent="0">
              <a:buFont typeface="Arial" panose="020B0604020202020204" pitchFamily="34" charset="0"/>
              <a:buNone/>
            </a:pPr>
            <a:endParaRPr lang="en-US" sz="3800" b="1" dirty="0"/>
          </a:p>
          <a:p>
            <a:pPr marL="514350" indent="-514350">
              <a:buFont typeface="+mj-lt"/>
              <a:buAutoNum type="arabicPeriod"/>
            </a:pPr>
            <a:endParaRPr lang="en-US" sz="2400" dirty="0"/>
          </a:p>
        </p:txBody>
      </p:sp>
      <p:pic>
        <p:nvPicPr>
          <p:cNvPr id="3074" name="Picture 2" descr="Image result for water plant">
            <a:extLst>
              <a:ext uri="{FF2B5EF4-FFF2-40B4-BE49-F238E27FC236}">
                <a16:creationId xmlns:a16="http://schemas.microsoft.com/office/drawing/2014/main" id="{D19B3E25-2656-4867-930A-64DF9C976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5717" y="2666288"/>
            <a:ext cx="2948083" cy="1974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ECD4EA0-A391-48E3-8FFC-34CE995DBD9E}"/>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A7C10142-79D5-4C18-B3B6-BB429B1E3EAF}"/>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3959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231867" y="365125"/>
            <a:ext cx="11121933"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27</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8" name="Content Placeholder 2">
            <a:extLst>
              <a:ext uri="{FF2B5EF4-FFF2-40B4-BE49-F238E27FC236}">
                <a16:creationId xmlns:a16="http://schemas.microsoft.com/office/drawing/2014/main" id="{BB97F66C-84FE-4D0A-9C1E-64A946994C55}"/>
              </a:ext>
            </a:extLst>
          </p:cNvPr>
          <p:cNvSpPr txBox="1">
            <a:spLocks/>
          </p:cNvSpPr>
          <p:nvPr/>
        </p:nvSpPr>
        <p:spPr>
          <a:xfrm>
            <a:off x="231867" y="1089024"/>
            <a:ext cx="8173850" cy="4600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 </a:t>
            </a:r>
            <a:endParaRPr lang="en-US" b="1" dirty="0"/>
          </a:p>
          <a:p>
            <a:pPr marL="0" indent="0">
              <a:buFont typeface="Arial" panose="020B0604020202020204" pitchFamily="34" charset="0"/>
              <a:buNone/>
            </a:pPr>
            <a:r>
              <a:rPr lang="en-US" b="1" dirty="0"/>
              <a:t>7. Waste Management</a:t>
            </a:r>
          </a:p>
          <a:p>
            <a:r>
              <a:rPr lang="en-US" sz="2000" dirty="0"/>
              <a:t>The infrastructure responsible for the collection, distribution, reuse and recycling of waste materials. Worldwide, incinerators and landfills are increasingly viewed as non-optimum methods for processing a city’s waste stream. </a:t>
            </a:r>
          </a:p>
          <a:p>
            <a:r>
              <a:rPr lang="en-US" sz="2000" dirty="0"/>
              <a:t>Thankfully insightful solutions are coming to market that address these critical issues.</a:t>
            </a:r>
          </a:p>
          <a:p>
            <a:pPr marL="514350" indent="-514350">
              <a:buFont typeface="+mj-lt"/>
              <a:buAutoNum type="arabicPeriod"/>
            </a:pPr>
            <a:endParaRPr lang="en-US" sz="2400" dirty="0"/>
          </a:p>
        </p:txBody>
      </p:sp>
      <p:pic>
        <p:nvPicPr>
          <p:cNvPr id="3076" name="Picture 4" descr="Image result for waste management">
            <a:extLst>
              <a:ext uri="{FF2B5EF4-FFF2-40B4-BE49-F238E27FC236}">
                <a16:creationId xmlns:a16="http://schemas.microsoft.com/office/drawing/2014/main" id="{EE0DC324-454E-4C21-A43F-E053527FB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015" y="1825625"/>
            <a:ext cx="3167641" cy="20952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1D082C-9C99-432E-A3C2-1AAF6E28CE11}"/>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19ACFFC5-B6FA-43D3-8455-CBB71185231B}"/>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13082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247828" y="365125"/>
            <a:ext cx="11105972"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28</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9" name="Content Placeholder 2">
            <a:extLst>
              <a:ext uri="{FF2B5EF4-FFF2-40B4-BE49-F238E27FC236}">
                <a16:creationId xmlns:a16="http://schemas.microsoft.com/office/drawing/2014/main" id="{836B5262-D16D-435A-85BC-07E4A1EEEB25}"/>
              </a:ext>
            </a:extLst>
          </p:cNvPr>
          <p:cNvSpPr txBox="1">
            <a:spLocks/>
          </p:cNvSpPr>
          <p:nvPr/>
        </p:nvSpPr>
        <p:spPr>
          <a:xfrm>
            <a:off x="247828" y="1106198"/>
            <a:ext cx="7665578" cy="47977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 </a:t>
            </a:r>
            <a:r>
              <a:rPr lang="en-US" sz="2400" b="1" dirty="0"/>
              <a:t>8. Public Safety</a:t>
            </a:r>
          </a:p>
          <a:p>
            <a:r>
              <a:rPr lang="en-US" sz="2400" dirty="0"/>
              <a:t>Public safety infrastructure, agencies and personnel keep citizens safe. </a:t>
            </a:r>
          </a:p>
          <a:p>
            <a:r>
              <a:rPr lang="en-US" sz="2400" dirty="0"/>
              <a:t>This includes the police, fire and EMS first responders as well as emergency and disaster prevention and management agencies, courts and corrections facilities. </a:t>
            </a:r>
          </a:p>
          <a:p>
            <a:r>
              <a:rPr lang="en-US" sz="2400" dirty="0"/>
              <a:t>Law enforcement body cams as well as IoT-enabled gunshot location systems are in this domain.</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p:pic>
        <p:nvPicPr>
          <p:cNvPr id="3" name="Picture 2">
            <a:extLst>
              <a:ext uri="{FF2B5EF4-FFF2-40B4-BE49-F238E27FC236}">
                <a16:creationId xmlns:a16="http://schemas.microsoft.com/office/drawing/2014/main" id="{67F59149-E56B-4740-BB49-ACC4E592EF9E}"/>
              </a:ext>
            </a:extLst>
          </p:cNvPr>
          <p:cNvPicPr>
            <a:picLocks noChangeAspect="1"/>
          </p:cNvPicPr>
          <p:nvPr/>
        </p:nvPicPr>
        <p:blipFill>
          <a:blip r:embed="rId3"/>
          <a:stretch>
            <a:fillRect/>
          </a:stretch>
        </p:blipFill>
        <p:spPr>
          <a:xfrm>
            <a:off x="8138870" y="1284619"/>
            <a:ext cx="3481883" cy="4520409"/>
          </a:xfrm>
          <a:prstGeom prst="rect">
            <a:avLst/>
          </a:prstGeom>
        </p:spPr>
      </p:pic>
      <p:pic>
        <p:nvPicPr>
          <p:cNvPr id="10" name="Picture 9">
            <a:extLst>
              <a:ext uri="{FF2B5EF4-FFF2-40B4-BE49-F238E27FC236}">
                <a16:creationId xmlns:a16="http://schemas.microsoft.com/office/drawing/2014/main" id="{D5473649-3E62-4CEB-A602-34DE98063219}"/>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11" name="Picture 10">
            <a:extLst>
              <a:ext uri="{FF2B5EF4-FFF2-40B4-BE49-F238E27FC236}">
                <a16:creationId xmlns:a16="http://schemas.microsoft.com/office/drawing/2014/main" id="{3307B690-278F-48E5-9534-B9594B5D2651}"/>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368040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247828" y="365125"/>
            <a:ext cx="11105972" cy="588963"/>
          </a:xfrm>
        </p:spPr>
        <p:txBody>
          <a:bodyPr>
            <a:normAutofit fontScale="90000"/>
          </a:bodyPr>
          <a:lstStyle/>
          <a:p>
            <a:r>
              <a:rPr lang="en-US" dirty="0"/>
              <a:t>The Nine Smart City Vertical Applications</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29</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9" name="Content Placeholder 2">
            <a:extLst>
              <a:ext uri="{FF2B5EF4-FFF2-40B4-BE49-F238E27FC236}">
                <a16:creationId xmlns:a16="http://schemas.microsoft.com/office/drawing/2014/main" id="{836B5262-D16D-435A-85BC-07E4A1EEEB25}"/>
              </a:ext>
            </a:extLst>
          </p:cNvPr>
          <p:cNvSpPr txBox="1">
            <a:spLocks/>
          </p:cNvSpPr>
          <p:nvPr/>
        </p:nvSpPr>
        <p:spPr>
          <a:xfrm>
            <a:off x="247828" y="1106198"/>
            <a:ext cx="7665578" cy="479771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b="1" dirty="0"/>
              <a:t>9. Payments and Finance</a:t>
            </a:r>
          </a:p>
          <a:p>
            <a:r>
              <a:rPr lang="en-US" sz="2400" dirty="0"/>
              <a:t>Sales taxes, property taxes, income taxes or user fees are all dependent on vigorous economic environment.  </a:t>
            </a:r>
          </a:p>
          <a:p>
            <a:r>
              <a:rPr lang="en-US" sz="2400" dirty="0"/>
              <a:t>Payments are at the core of economic activity in cities and underlie every economic transaction including salaries, consumer spending, business procurement and taxes. </a:t>
            </a:r>
          </a:p>
          <a:p>
            <a:r>
              <a:rPr lang="en-US" sz="2400" dirty="0"/>
              <a:t>Streamlining the payment process by a simple online bill payment process can yield great dividends. </a:t>
            </a:r>
          </a:p>
          <a:p>
            <a:r>
              <a:rPr lang="en-US" sz="2400" dirty="0"/>
              <a:t>Unified portals can drive enhanced revenue where registration in one domain – like a city co-ed softball league may detect an address change - creating revenue from a required driver’s license update. </a:t>
            </a:r>
          </a:p>
        </p:txBody>
      </p:sp>
      <p:pic>
        <p:nvPicPr>
          <p:cNvPr id="8" name="Picture 7">
            <a:extLst>
              <a:ext uri="{FF2B5EF4-FFF2-40B4-BE49-F238E27FC236}">
                <a16:creationId xmlns:a16="http://schemas.microsoft.com/office/drawing/2014/main" id="{3F2E5A68-A4A5-4CDB-B9FB-29E630C4BE26}"/>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753B0C4D-B6A3-4AB0-9877-55BD2D510B5E}"/>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15381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Learning Objectives For Today!</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3</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6" name="Content Placeholder 2">
            <a:extLst>
              <a:ext uri="{FF2B5EF4-FFF2-40B4-BE49-F238E27FC236}">
                <a16:creationId xmlns:a16="http://schemas.microsoft.com/office/drawing/2014/main" id="{BA35524F-D82A-401F-A90E-0A3931CA0D0A}"/>
              </a:ext>
            </a:extLst>
          </p:cNvPr>
          <p:cNvSpPr>
            <a:spLocks noGrp="1"/>
          </p:cNvSpPr>
          <p:nvPr>
            <p:ph type="body" sz="quarter" idx="13"/>
          </p:nvPr>
        </p:nvSpPr>
        <p:spPr>
          <a:xfrm>
            <a:off x="838200" y="1825625"/>
            <a:ext cx="10515600" cy="3943350"/>
          </a:xfrm>
        </p:spPr>
        <p:txBody>
          <a:bodyPr>
            <a:normAutofit/>
          </a:bodyPr>
          <a:lstStyle/>
          <a:p>
            <a:pPr marL="0" indent="0">
              <a:buNone/>
            </a:pPr>
            <a:r>
              <a:rPr lang="en-US" sz="2400" dirty="0"/>
              <a:t>   </a:t>
            </a:r>
          </a:p>
        </p:txBody>
      </p:sp>
      <p:sp>
        <p:nvSpPr>
          <p:cNvPr id="3" name="Rectangle: Rounded Corners 2">
            <a:extLst>
              <a:ext uri="{FF2B5EF4-FFF2-40B4-BE49-F238E27FC236}">
                <a16:creationId xmlns:a16="http://schemas.microsoft.com/office/drawing/2014/main" id="{58FAAB08-0296-4740-ABDE-C2CF2830C640}"/>
              </a:ext>
            </a:extLst>
          </p:cNvPr>
          <p:cNvSpPr/>
          <p:nvPr/>
        </p:nvSpPr>
        <p:spPr>
          <a:xfrm>
            <a:off x="709608" y="4005680"/>
            <a:ext cx="11091863" cy="65885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Examine the nine vertical applications and seven technologies that impact a Smart City</a:t>
            </a:r>
          </a:p>
          <a:p>
            <a:pPr algn="ctr"/>
            <a:endParaRPr lang="en-US" dirty="0"/>
          </a:p>
        </p:txBody>
      </p:sp>
      <p:sp>
        <p:nvSpPr>
          <p:cNvPr id="7" name="Rectangle: Rounded Corners 6">
            <a:extLst>
              <a:ext uri="{FF2B5EF4-FFF2-40B4-BE49-F238E27FC236}">
                <a16:creationId xmlns:a16="http://schemas.microsoft.com/office/drawing/2014/main" id="{0B14417E-57FB-4C75-85F9-37756EB0E961}"/>
              </a:ext>
            </a:extLst>
          </p:cNvPr>
          <p:cNvSpPr/>
          <p:nvPr/>
        </p:nvSpPr>
        <p:spPr>
          <a:xfrm>
            <a:off x="709610" y="2397507"/>
            <a:ext cx="11023157" cy="681962"/>
          </a:xfrm>
          <a:prstGeom prst="roundRect">
            <a:avLst/>
          </a:prstGeom>
          <a:solidFill>
            <a:srgbClr val="E37222"/>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What are Smart City Drivers, Barriers and Benefits</a:t>
            </a:r>
          </a:p>
          <a:p>
            <a:pPr algn="ctr"/>
            <a:endParaRPr lang="en-US" dirty="0"/>
          </a:p>
        </p:txBody>
      </p:sp>
      <p:sp>
        <p:nvSpPr>
          <p:cNvPr id="9" name="Rectangle: Rounded Corners 8">
            <a:extLst>
              <a:ext uri="{FF2B5EF4-FFF2-40B4-BE49-F238E27FC236}">
                <a16:creationId xmlns:a16="http://schemas.microsoft.com/office/drawing/2014/main" id="{B7AA2E92-9824-44CB-8290-127171C19AF4}"/>
              </a:ext>
            </a:extLst>
          </p:cNvPr>
          <p:cNvSpPr/>
          <p:nvPr/>
        </p:nvSpPr>
        <p:spPr>
          <a:xfrm>
            <a:off x="743963" y="4812291"/>
            <a:ext cx="11023155" cy="1059362"/>
          </a:xfrm>
          <a:prstGeom prst="roundRect">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Examine use of the IEEE P2784 Smart City Planning and Technology Guide in envisioning, deploying and managing your Smart City Project</a:t>
            </a:r>
          </a:p>
          <a:p>
            <a:pPr algn="ctr"/>
            <a:endParaRPr lang="en-US" dirty="0"/>
          </a:p>
        </p:txBody>
      </p:sp>
      <p:sp>
        <p:nvSpPr>
          <p:cNvPr id="10" name="Rectangle: Rounded Corners 9">
            <a:extLst>
              <a:ext uri="{FF2B5EF4-FFF2-40B4-BE49-F238E27FC236}">
                <a16:creationId xmlns:a16="http://schemas.microsoft.com/office/drawing/2014/main" id="{C36CBF1C-B841-4C88-BB04-67A012329C30}"/>
              </a:ext>
            </a:extLst>
          </p:cNvPr>
          <p:cNvSpPr/>
          <p:nvPr/>
        </p:nvSpPr>
        <p:spPr>
          <a:xfrm>
            <a:off x="709608" y="3193716"/>
            <a:ext cx="11091863" cy="658852"/>
          </a:xfrm>
          <a:prstGeom prst="roundRect">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Review the five human factors that impact a Smart City</a:t>
            </a:r>
          </a:p>
          <a:p>
            <a:pPr algn="ctr"/>
            <a:endParaRPr lang="en-US" dirty="0"/>
          </a:p>
        </p:txBody>
      </p:sp>
      <p:pic>
        <p:nvPicPr>
          <p:cNvPr id="11" name="Picture 10">
            <a:extLst>
              <a:ext uri="{FF2B5EF4-FFF2-40B4-BE49-F238E27FC236}">
                <a16:creationId xmlns:a16="http://schemas.microsoft.com/office/drawing/2014/main" id="{11F93C0C-9AA6-439D-94E5-6723F47C2A4C}"/>
              </a:ext>
            </a:extLst>
          </p:cNvPr>
          <p:cNvPicPr>
            <a:picLocks noChangeAspect="1"/>
          </p:cNvPicPr>
          <p:nvPr/>
        </p:nvPicPr>
        <p:blipFill>
          <a:blip r:embed="rId2"/>
          <a:stretch>
            <a:fillRect/>
          </a:stretch>
        </p:blipFill>
        <p:spPr>
          <a:xfrm>
            <a:off x="10641854" y="5930220"/>
            <a:ext cx="1077002" cy="628585"/>
          </a:xfrm>
          <a:prstGeom prst="rect">
            <a:avLst/>
          </a:prstGeom>
        </p:spPr>
      </p:pic>
      <p:pic>
        <p:nvPicPr>
          <p:cNvPr id="13" name="Picture 12">
            <a:extLst>
              <a:ext uri="{FF2B5EF4-FFF2-40B4-BE49-F238E27FC236}">
                <a16:creationId xmlns:a16="http://schemas.microsoft.com/office/drawing/2014/main" id="{70526B2A-B8FF-4BA6-9568-8FC6B36C5889}"/>
              </a:ext>
            </a:extLst>
          </p:cNvPr>
          <p:cNvPicPr>
            <a:picLocks noChangeAspect="1"/>
          </p:cNvPicPr>
          <p:nvPr/>
        </p:nvPicPr>
        <p:blipFill>
          <a:blip r:embed="rId3"/>
          <a:stretch>
            <a:fillRect/>
          </a:stretch>
        </p:blipFill>
        <p:spPr>
          <a:xfrm>
            <a:off x="0" y="5972175"/>
            <a:ext cx="1752600" cy="885825"/>
          </a:xfrm>
          <a:prstGeom prst="rect">
            <a:avLst/>
          </a:prstGeom>
        </p:spPr>
      </p:pic>
    </p:spTree>
    <p:extLst>
      <p:ext uri="{BB962C8B-B14F-4D97-AF65-F5344CB8AC3E}">
        <p14:creationId xmlns:p14="http://schemas.microsoft.com/office/powerpoint/2010/main" val="32474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310695" y="365125"/>
            <a:ext cx="11043105" cy="588963"/>
          </a:xfrm>
        </p:spPr>
        <p:txBody>
          <a:bodyPr>
            <a:normAutofit fontScale="90000"/>
          </a:bodyPr>
          <a:lstStyle/>
          <a:p>
            <a:r>
              <a:rPr lang="en-US" dirty="0"/>
              <a:t>The Seven Technologies of a Smart City</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30</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6" name="TextBox 5">
            <a:extLst>
              <a:ext uri="{FF2B5EF4-FFF2-40B4-BE49-F238E27FC236}">
                <a16:creationId xmlns:a16="http://schemas.microsoft.com/office/drawing/2014/main" id="{30414D9F-861A-486A-A58C-3B8C920EC1CF}"/>
              </a:ext>
            </a:extLst>
          </p:cNvPr>
          <p:cNvSpPr txBox="1"/>
          <p:nvPr/>
        </p:nvSpPr>
        <p:spPr>
          <a:xfrm>
            <a:off x="11120845" y="5442247"/>
            <a:ext cx="1445623" cy="461665"/>
          </a:xfrm>
          <a:prstGeom prst="rect">
            <a:avLst/>
          </a:prstGeom>
          <a:noFill/>
        </p:spPr>
        <p:txBody>
          <a:bodyPr wrap="square" rtlCol="0">
            <a:spAutoFit/>
          </a:bodyPr>
          <a:lstStyle/>
          <a:p>
            <a:r>
              <a:rPr lang="en-US" sz="2400" b="1" dirty="0">
                <a:solidFill>
                  <a:srgbClr val="0066A1"/>
                </a:solidFill>
              </a:rPr>
              <a:t>LO1</a:t>
            </a:r>
          </a:p>
        </p:txBody>
      </p:sp>
      <p:pic>
        <p:nvPicPr>
          <p:cNvPr id="8" name="Picture 7">
            <a:extLst>
              <a:ext uri="{FF2B5EF4-FFF2-40B4-BE49-F238E27FC236}">
                <a16:creationId xmlns:a16="http://schemas.microsoft.com/office/drawing/2014/main" id="{392F2056-2236-4B92-A3C9-67A18FD53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664" y="905587"/>
            <a:ext cx="6625641" cy="5557935"/>
          </a:xfrm>
          <a:prstGeom prst="rect">
            <a:avLst/>
          </a:prstGeom>
        </p:spPr>
      </p:pic>
      <p:sp>
        <p:nvSpPr>
          <p:cNvPr id="9" name="Rectangle 8">
            <a:extLst>
              <a:ext uri="{FF2B5EF4-FFF2-40B4-BE49-F238E27FC236}">
                <a16:creationId xmlns:a16="http://schemas.microsoft.com/office/drawing/2014/main" id="{D9303B32-1295-447E-A27C-5728C09C1E50}"/>
              </a:ext>
            </a:extLst>
          </p:cNvPr>
          <p:cNvSpPr/>
          <p:nvPr/>
        </p:nvSpPr>
        <p:spPr>
          <a:xfrm>
            <a:off x="495656" y="1102310"/>
            <a:ext cx="4760008" cy="3046988"/>
          </a:xfrm>
          <a:prstGeom prst="rect">
            <a:avLst/>
          </a:prstGeom>
        </p:spPr>
        <p:txBody>
          <a:bodyPr wrap="square">
            <a:spAutoFit/>
          </a:bodyPr>
          <a:lstStyle/>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Instrumentation and Control</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Connectivity</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Interoperability</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Security and Privacy</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Data Management</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Computing Resources</a:t>
            </a:r>
          </a:p>
          <a:p>
            <a:pPr marL="385763" indent="-385763" defTabSz="685800" eaLnBrk="0" fontAlgn="base" hangingPunct="0">
              <a:spcBef>
                <a:spcPct val="0"/>
              </a:spcBef>
              <a:spcAft>
                <a:spcPct val="0"/>
              </a:spcAft>
              <a:buFont typeface="Arial" panose="020B0604020202020204" pitchFamily="34" charset="0"/>
              <a:buChar char="•"/>
            </a:pPr>
            <a:r>
              <a:rPr lang="en-US" sz="2400" dirty="0">
                <a:ea typeface="Segoe UI" panose="020B0502040204020203" pitchFamily="34" charset="0"/>
                <a:cs typeface="Segoe UI" panose="020B0502040204020203" pitchFamily="34" charset="0"/>
              </a:rPr>
              <a:t>Analytics</a:t>
            </a:r>
          </a:p>
          <a:p>
            <a:pPr defTabSz="685800" eaLnBrk="0" fontAlgn="base" hangingPunct="0">
              <a:spcBef>
                <a:spcPct val="0"/>
              </a:spcBef>
              <a:spcAft>
                <a:spcPct val="0"/>
              </a:spcAft>
            </a:pPr>
            <a:endParaRPr lang="en-US" sz="2400" dirty="0">
              <a:ea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654BCCF9-A42D-4B65-8B54-ACE352E4238A}"/>
              </a:ext>
            </a:extLst>
          </p:cNvPr>
          <p:cNvSpPr/>
          <p:nvPr/>
        </p:nvSpPr>
        <p:spPr>
          <a:xfrm>
            <a:off x="5255664" y="3430019"/>
            <a:ext cx="2433162" cy="3062856"/>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82B06A-5283-4B2C-A9F1-2A315B0B4220}"/>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9812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549" y="245703"/>
            <a:ext cx="11929929" cy="1143000"/>
          </a:xfrm>
        </p:spPr>
        <p:txBody>
          <a:bodyPr>
            <a:normAutofit/>
          </a:bodyPr>
          <a:lstStyle/>
          <a:p>
            <a:pPr algn="l"/>
            <a:r>
              <a:rPr lang="en-US" sz="4000" dirty="0"/>
              <a:t>The Seven Technologies of a Smart City</a:t>
            </a:r>
          </a:p>
        </p:txBody>
      </p:sp>
      <p:sp>
        <p:nvSpPr>
          <p:cNvPr id="3" name="Content Placeholder 2"/>
          <p:cNvSpPr>
            <a:spLocks noGrp="1"/>
          </p:cNvSpPr>
          <p:nvPr>
            <p:ph idx="1"/>
          </p:nvPr>
        </p:nvSpPr>
        <p:spPr>
          <a:xfrm>
            <a:off x="239282" y="1170775"/>
            <a:ext cx="8289421" cy="4554907"/>
          </a:xfrm>
        </p:spPr>
        <p:txBody>
          <a:bodyPr>
            <a:normAutofit/>
          </a:bodyPr>
          <a:lstStyle/>
          <a:p>
            <a:pPr marL="0" indent="0">
              <a:buNone/>
            </a:pPr>
            <a:r>
              <a:rPr lang="en-US" sz="2000" b="1" dirty="0"/>
              <a:t>1. Instrumentation and Control Systems</a:t>
            </a:r>
          </a:p>
          <a:p>
            <a:r>
              <a:rPr lang="en-US" sz="2000" dirty="0"/>
              <a:t>Instrumentation and Control Systems are how a smart city monitors and controls the operational parameters of their electric distribution and metering network, their water system, transportation network and more. </a:t>
            </a:r>
          </a:p>
          <a:p>
            <a:r>
              <a:rPr lang="en-US" sz="2000" dirty="0"/>
              <a:t>This includes smart meters for electricity, water and gas; air quality sensors; cameras and Intelligent Transportation Systems technology on the roadway. </a:t>
            </a:r>
          </a:p>
          <a:p>
            <a:r>
              <a:rPr lang="en-US" sz="2000" dirty="0"/>
              <a:t>Examples include switches, breakers and other devices that let operators measure, monitor and control both on-site and remotely.</a:t>
            </a:r>
          </a:p>
          <a:p>
            <a:pPr marL="0" indent="0">
              <a:buNone/>
            </a:pPr>
            <a:endParaRPr lang="en-US" sz="2000" dirty="0"/>
          </a:p>
          <a:p>
            <a:pPr marL="514350" indent="-514350">
              <a:buFont typeface="+mj-lt"/>
              <a:buAutoNum type="arabicPeriod"/>
            </a:pPr>
            <a:endParaRPr lang="en-US" sz="2400" dirty="0"/>
          </a:p>
        </p:txBody>
      </p:sp>
      <p:pic>
        <p:nvPicPr>
          <p:cNvPr id="4" name="Picture 3">
            <a:extLst>
              <a:ext uri="{FF2B5EF4-FFF2-40B4-BE49-F238E27FC236}">
                <a16:creationId xmlns:a16="http://schemas.microsoft.com/office/drawing/2014/main" id="{71CDA5E8-F9D8-4FF1-8E9F-FCDD21F63234}"/>
              </a:ext>
            </a:extLst>
          </p:cNvPr>
          <p:cNvPicPr>
            <a:picLocks noChangeAspect="1"/>
          </p:cNvPicPr>
          <p:nvPr/>
        </p:nvPicPr>
        <p:blipFill>
          <a:blip r:embed="rId2"/>
          <a:stretch>
            <a:fillRect/>
          </a:stretch>
        </p:blipFill>
        <p:spPr>
          <a:xfrm>
            <a:off x="8981202" y="1170776"/>
            <a:ext cx="2910532" cy="4659502"/>
          </a:xfrm>
          <a:prstGeom prst="rect">
            <a:avLst/>
          </a:prstGeom>
        </p:spPr>
      </p:pic>
      <p:pic>
        <p:nvPicPr>
          <p:cNvPr id="5" name="Picture 4">
            <a:extLst>
              <a:ext uri="{FF2B5EF4-FFF2-40B4-BE49-F238E27FC236}">
                <a16:creationId xmlns:a16="http://schemas.microsoft.com/office/drawing/2014/main" id="{0BCAC9CE-CE4B-4044-B748-A28AA433278E}"/>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6" name="Picture 5">
            <a:extLst>
              <a:ext uri="{FF2B5EF4-FFF2-40B4-BE49-F238E27FC236}">
                <a16:creationId xmlns:a16="http://schemas.microsoft.com/office/drawing/2014/main" id="{03541F98-BCD9-4FFB-B5CE-FE71C3501285}"/>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114290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549" y="245703"/>
            <a:ext cx="11929929" cy="1143000"/>
          </a:xfrm>
        </p:spPr>
        <p:txBody>
          <a:bodyPr>
            <a:normAutofit/>
          </a:bodyPr>
          <a:lstStyle/>
          <a:p>
            <a:pPr algn="l"/>
            <a:r>
              <a:rPr lang="en-US" sz="4000" dirty="0"/>
              <a:t>The Seven Technologies of a Smart City</a:t>
            </a:r>
          </a:p>
        </p:txBody>
      </p:sp>
      <p:sp>
        <p:nvSpPr>
          <p:cNvPr id="3" name="Content Placeholder 2"/>
          <p:cNvSpPr>
            <a:spLocks noGrp="1"/>
          </p:cNvSpPr>
          <p:nvPr>
            <p:ph idx="1"/>
          </p:nvPr>
        </p:nvSpPr>
        <p:spPr>
          <a:xfrm>
            <a:off x="239282" y="1170775"/>
            <a:ext cx="8289421" cy="4554907"/>
          </a:xfrm>
        </p:spPr>
        <p:txBody>
          <a:bodyPr>
            <a:normAutofit/>
          </a:bodyPr>
          <a:lstStyle/>
          <a:p>
            <a:pPr marL="0" indent="0">
              <a:buNone/>
            </a:pPr>
            <a:endParaRPr lang="en-US" sz="2000" dirty="0"/>
          </a:p>
          <a:p>
            <a:pPr marL="0" indent="0">
              <a:buNone/>
            </a:pPr>
            <a:r>
              <a:rPr lang="en-US" sz="2000" b="1" dirty="0"/>
              <a:t>2. Connectivity</a:t>
            </a:r>
          </a:p>
          <a:p>
            <a:r>
              <a:rPr lang="en-US" sz="2000" dirty="0"/>
              <a:t>Connectivity is machine-to-machine communications and is how the smart city’s devices communicate both with each other and with the management center. </a:t>
            </a:r>
          </a:p>
          <a:p>
            <a:r>
              <a:rPr lang="en-US" sz="2000" dirty="0"/>
              <a:t>Connectivity ensures that data is promptly delivered to where it is analyzed. </a:t>
            </a:r>
          </a:p>
          <a:p>
            <a:r>
              <a:rPr lang="en-US" sz="2000" dirty="0"/>
              <a:t>Examples include citywide WiFi networks, cellular networks as well as networks for electric metering, streetlighting and traffic signal control.</a:t>
            </a:r>
          </a:p>
          <a:p>
            <a:pPr marL="514350" indent="-514350">
              <a:buFont typeface="+mj-lt"/>
              <a:buAutoNum type="arabicPeriod"/>
            </a:pPr>
            <a:endParaRPr lang="en-US" sz="2400" dirty="0"/>
          </a:p>
        </p:txBody>
      </p:sp>
      <p:pic>
        <p:nvPicPr>
          <p:cNvPr id="4" name="Picture 3">
            <a:extLst>
              <a:ext uri="{FF2B5EF4-FFF2-40B4-BE49-F238E27FC236}">
                <a16:creationId xmlns:a16="http://schemas.microsoft.com/office/drawing/2014/main" id="{71CDA5E8-F9D8-4FF1-8E9F-FCDD21F63234}"/>
              </a:ext>
            </a:extLst>
          </p:cNvPr>
          <p:cNvPicPr>
            <a:picLocks noChangeAspect="1"/>
          </p:cNvPicPr>
          <p:nvPr/>
        </p:nvPicPr>
        <p:blipFill>
          <a:blip r:embed="rId2"/>
          <a:stretch>
            <a:fillRect/>
          </a:stretch>
        </p:blipFill>
        <p:spPr>
          <a:xfrm>
            <a:off x="8981202" y="1170775"/>
            <a:ext cx="2910532" cy="4554907"/>
          </a:xfrm>
          <a:prstGeom prst="rect">
            <a:avLst/>
          </a:prstGeom>
        </p:spPr>
      </p:pic>
      <p:pic>
        <p:nvPicPr>
          <p:cNvPr id="5" name="Picture 4">
            <a:extLst>
              <a:ext uri="{FF2B5EF4-FFF2-40B4-BE49-F238E27FC236}">
                <a16:creationId xmlns:a16="http://schemas.microsoft.com/office/drawing/2014/main" id="{3AEAC01C-EACD-4D7B-9729-D47F8D04A5D7}"/>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6" name="Picture 5">
            <a:extLst>
              <a:ext uri="{FF2B5EF4-FFF2-40B4-BE49-F238E27FC236}">
                <a16:creationId xmlns:a16="http://schemas.microsoft.com/office/drawing/2014/main" id="{ED97503C-214D-43DA-A1D9-F3C6BD1F6CEB}"/>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336030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0557" y="245703"/>
            <a:ext cx="11767559" cy="1143000"/>
          </a:xfrm>
        </p:spPr>
        <p:txBody>
          <a:bodyPr>
            <a:normAutofit/>
          </a:bodyPr>
          <a:lstStyle/>
          <a:p>
            <a:pPr algn="l"/>
            <a:r>
              <a:rPr lang="en-US" sz="4000" dirty="0"/>
              <a:t>The Seven Technologies of a Smart City</a:t>
            </a:r>
          </a:p>
        </p:txBody>
      </p:sp>
      <p:sp>
        <p:nvSpPr>
          <p:cNvPr id="3" name="Content Placeholder 2"/>
          <p:cNvSpPr>
            <a:spLocks noGrp="1"/>
          </p:cNvSpPr>
          <p:nvPr>
            <p:ph idx="1"/>
          </p:nvPr>
        </p:nvSpPr>
        <p:spPr>
          <a:xfrm>
            <a:off x="358924" y="1222049"/>
            <a:ext cx="8178326" cy="4860571"/>
          </a:xfrm>
        </p:spPr>
        <p:txBody>
          <a:bodyPr>
            <a:normAutofit lnSpcReduction="10000"/>
          </a:bodyPr>
          <a:lstStyle/>
          <a:p>
            <a:pPr marL="0" indent="0">
              <a:buNone/>
            </a:pPr>
            <a:r>
              <a:rPr lang="en-US" sz="2600" b="1" dirty="0"/>
              <a:t>3. Interoperability</a:t>
            </a:r>
          </a:p>
          <a:p>
            <a:r>
              <a:rPr lang="en-US" sz="2600" dirty="0"/>
              <a:t>Interoperability ensures that products and services from disparate providers can exchange information and work together seamlessly. </a:t>
            </a:r>
          </a:p>
          <a:p>
            <a:r>
              <a:rPr lang="en-US" sz="2600" dirty="0"/>
              <a:t>Interoperability’s many benefits include allowing city management to choose between many suppliers – thus eliminating long term costly sole source agreements. </a:t>
            </a:r>
          </a:p>
          <a:p>
            <a:r>
              <a:rPr lang="en-US" sz="2600" dirty="0"/>
              <a:t>Interoperability also drives product commoditization – thus driving down the acquisition costs. </a:t>
            </a:r>
          </a:p>
          <a:p>
            <a:r>
              <a:rPr lang="en-US" sz="2600" dirty="0"/>
              <a:t>Lastly, it allows future-proofing a project – a solution can be built out over time without concerns about whether newly added segments will “plug-and-play” with those installed earlier.</a:t>
            </a:r>
          </a:p>
          <a:p>
            <a:pPr marL="0" indent="0">
              <a:buNone/>
            </a:pPr>
            <a:endParaRPr lang="en-US" sz="2600" dirty="0"/>
          </a:p>
          <a:p>
            <a:pPr marL="0" indent="0">
              <a:buNone/>
            </a:pPr>
            <a:endParaRPr lang="en-US" dirty="0"/>
          </a:p>
        </p:txBody>
      </p:sp>
      <p:pic>
        <p:nvPicPr>
          <p:cNvPr id="4098" name="Picture 2" descr="Image result for 7 layer osi model">
            <a:extLst>
              <a:ext uri="{FF2B5EF4-FFF2-40B4-BE49-F238E27FC236}">
                <a16:creationId xmlns:a16="http://schemas.microsoft.com/office/drawing/2014/main" id="{BE18870A-79EB-481D-959D-C5FCD830B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616" y="1222049"/>
            <a:ext cx="3452499" cy="4448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767C10-DB4A-42E1-88E8-80F981E7377F}"/>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6" name="Picture 5">
            <a:extLst>
              <a:ext uri="{FF2B5EF4-FFF2-40B4-BE49-F238E27FC236}">
                <a16:creationId xmlns:a16="http://schemas.microsoft.com/office/drawing/2014/main" id="{6D3D3955-4078-4210-809A-774773D090E2}"/>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289076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0557" y="245703"/>
            <a:ext cx="11767559" cy="1143000"/>
          </a:xfrm>
        </p:spPr>
        <p:txBody>
          <a:bodyPr>
            <a:normAutofit/>
          </a:bodyPr>
          <a:lstStyle/>
          <a:p>
            <a:pPr algn="l"/>
            <a:r>
              <a:rPr lang="en-US" sz="4000" dirty="0"/>
              <a:t>The Seven Technologies of a Smart City</a:t>
            </a:r>
          </a:p>
        </p:txBody>
      </p:sp>
      <p:sp>
        <p:nvSpPr>
          <p:cNvPr id="3" name="Content Placeholder 2"/>
          <p:cNvSpPr>
            <a:spLocks noGrp="1"/>
          </p:cNvSpPr>
          <p:nvPr>
            <p:ph idx="1"/>
          </p:nvPr>
        </p:nvSpPr>
        <p:spPr>
          <a:xfrm>
            <a:off x="358924" y="1222049"/>
            <a:ext cx="8178326" cy="5238571"/>
          </a:xfrm>
        </p:spPr>
        <p:txBody>
          <a:bodyPr>
            <a:normAutofit/>
          </a:bodyPr>
          <a:lstStyle/>
          <a:p>
            <a:pPr marL="0" indent="0">
              <a:buNone/>
            </a:pPr>
            <a:r>
              <a:rPr lang="en-US" sz="2600" b="1" dirty="0"/>
              <a:t>4. Security and Privacy</a:t>
            </a:r>
          </a:p>
          <a:p>
            <a:r>
              <a:rPr lang="en-US" sz="2600" dirty="0"/>
              <a:t>Security and Privacy are technologies, policies and practices that safeguard data, privacy and physical assets. </a:t>
            </a:r>
          </a:p>
          <a:p>
            <a:r>
              <a:rPr lang="en-US" sz="2600" dirty="0"/>
              <a:t>Today, the publishing of clear privacy rules and the implementation of a cybersecurity system is of prime importance. </a:t>
            </a:r>
          </a:p>
          <a:p>
            <a:r>
              <a:rPr lang="en-US" sz="2600" dirty="0"/>
              <a:t>Security and privacy is foundational in smart cities efforts as it builds trust with citizens, public agency staff, the business community and other important stakeholder groups. Building this trust is an imperative, as without it, Smart City initiatives may experience significant stakeholder pushback.</a:t>
            </a:r>
          </a:p>
          <a:p>
            <a:pPr marL="0" indent="0">
              <a:buNone/>
            </a:pPr>
            <a:endParaRPr lang="en-US" dirty="0"/>
          </a:p>
        </p:txBody>
      </p:sp>
      <p:pic>
        <p:nvPicPr>
          <p:cNvPr id="4098" name="Picture 2" descr="Image result for 7 layer osi model">
            <a:extLst>
              <a:ext uri="{FF2B5EF4-FFF2-40B4-BE49-F238E27FC236}">
                <a16:creationId xmlns:a16="http://schemas.microsoft.com/office/drawing/2014/main" id="{BE18870A-79EB-481D-959D-C5FCD830B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616" y="1222049"/>
            <a:ext cx="3452499" cy="4448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83CECF-EEB5-48A0-B3BD-926C5187D161}"/>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6" name="Picture 5">
            <a:extLst>
              <a:ext uri="{FF2B5EF4-FFF2-40B4-BE49-F238E27FC236}">
                <a16:creationId xmlns:a16="http://schemas.microsoft.com/office/drawing/2014/main" id="{EC0E7CA2-B3B3-429E-AB1A-F57C780E28F3}"/>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31744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4740" y="245703"/>
            <a:ext cx="10070272" cy="1143000"/>
          </a:xfrm>
        </p:spPr>
        <p:txBody>
          <a:bodyPr>
            <a:normAutofit/>
          </a:bodyPr>
          <a:lstStyle/>
          <a:p>
            <a:pPr algn="l"/>
            <a:r>
              <a:rPr lang="en-US" dirty="0"/>
              <a:t>The Seven Technologies of a Smart City</a:t>
            </a:r>
          </a:p>
        </p:txBody>
      </p:sp>
      <p:sp>
        <p:nvSpPr>
          <p:cNvPr id="3" name="Content Placeholder 2"/>
          <p:cNvSpPr>
            <a:spLocks noGrp="1"/>
          </p:cNvSpPr>
          <p:nvPr>
            <p:ph idx="1"/>
          </p:nvPr>
        </p:nvSpPr>
        <p:spPr>
          <a:xfrm>
            <a:off x="292928" y="1179321"/>
            <a:ext cx="9398003" cy="5005942"/>
          </a:xfrm>
        </p:spPr>
        <p:txBody>
          <a:bodyPr>
            <a:normAutofit fontScale="92500"/>
          </a:bodyPr>
          <a:lstStyle/>
          <a:p>
            <a:pPr marL="0" indent="0">
              <a:buNone/>
            </a:pPr>
            <a:r>
              <a:rPr lang="en-US" b="1" dirty="0"/>
              <a:t>5. Data Management</a:t>
            </a:r>
          </a:p>
          <a:p>
            <a:r>
              <a:rPr lang="en-US" dirty="0"/>
              <a:t>Data Management includes processing and storage of data and ensuring its accuracy, accessibility, reliability and timeliness. </a:t>
            </a:r>
          </a:p>
          <a:p>
            <a:r>
              <a:rPr lang="en-US" dirty="0"/>
              <a:t>Data is perhaps the most foundational building block of a smart city initiative. </a:t>
            </a:r>
          </a:p>
          <a:p>
            <a:r>
              <a:rPr lang="en-US" dirty="0"/>
              <a:t>To maintain data integrity and value, good stewardship using industry best practices and standards is required – including proper policies around access, authentication and authorization. </a:t>
            </a:r>
          </a:p>
          <a:p>
            <a:r>
              <a:rPr lang="en-US" dirty="0"/>
              <a:t>To allow cross-pollenization of applications across a city’s often siloed departments, open data standards should be employed.</a:t>
            </a:r>
            <a:endParaRPr lang="en-US" sz="2400" dirty="0"/>
          </a:p>
          <a:p>
            <a:pPr marL="0" indent="0">
              <a:buNone/>
            </a:pPr>
            <a:endParaRPr lang="en-US" dirty="0"/>
          </a:p>
          <a:p>
            <a:pPr marL="0" indent="0">
              <a:buNone/>
            </a:pPr>
            <a:endParaRPr lang="en-US" sz="2400" dirty="0"/>
          </a:p>
        </p:txBody>
      </p:sp>
      <p:pic>
        <p:nvPicPr>
          <p:cNvPr id="4" name="Picture 3">
            <a:extLst>
              <a:ext uri="{FF2B5EF4-FFF2-40B4-BE49-F238E27FC236}">
                <a16:creationId xmlns:a16="http://schemas.microsoft.com/office/drawing/2014/main" id="{FFB0FC75-9505-4A41-BD7E-C22CDAFE01A0}"/>
              </a:ext>
            </a:extLst>
          </p:cNvPr>
          <p:cNvPicPr>
            <a:picLocks noChangeAspect="1"/>
          </p:cNvPicPr>
          <p:nvPr/>
        </p:nvPicPr>
        <p:blipFill>
          <a:blip r:embed="rId2"/>
          <a:stretch>
            <a:fillRect/>
          </a:stretch>
        </p:blipFill>
        <p:spPr>
          <a:xfrm>
            <a:off x="9828910" y="1179321"/>
            <a:ext cx="2038350" cy="4666002"/>
          </a:xfrm>
          <a:prstGeom prst="rect">
            <a:avLst/>
          </a:prstGeom>
        </p:spPr>
      </p:pic>
      <p:pic>
        <p:nvPicPr>
          <p:cNvPr id="5" name="Picture 4">
            <a:extLst>
              <a:ext uri="{FF2B5EF4-FFF2-40B4-BE49-F238E27FC236}">
                <a16:creationId xmlns:a16="http://schemas.microsoft.com/office/drawing/2014/main" id="{D732419E-E4D2-4E00-B727-9F518C8DCD15}"/>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6" name="Picture 5">
            <a:extLst>
              <a:ext uri="{FF2B5EF4-FFF2-40B4-BE49-F238E27FC236}">
                <a16:creationId xmlns:a16="http://schemas.microsoft.com/office/drawing/2014/main" id="{3917006A-56FB-49A4-86E3-DB74B2DA3F20}"/>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34930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4740" y="245703"/>
            <a:ext cx="10070272" cy="1143000"/>
          </a:xfrm>
        </p:spPr>
        <p:txBody>
          <a:bodyPr>
            <a:normAutofit/>
          </a:bodyPr>
          <a:lstStyle/>
          <a:p>
            <a:pPr algn="l"/>
            <a:r>
              <a:rPr lang="en-US" dirty="0"/>
              <a:t>The Seven Technologies of a Smart City</a:t>
            </a:r>
          </a:p>
        </p:txBody>
      </p:sp>
      <p:sp>
        <p:nvSpPr>
          <p:cNvPr id="3" name="Content Placeholder 2"/>
          <p:cNvSpPr>
            <a:spLocks noGrp="1"/>
          </p:cNvSpPr>
          <p:nvPr>
            <p:ph idx="1"/>
          </p:nvPr>
        </p:nvSpPr>
        <p:spPr>
          <a:xfrm>
            <a:off x="292928" y="1179321"/>
            <a:ext cx="9398003" cy="5005942"/>
          </a:xfrm>
        </p:spPr>
        <p:txBody>
          <a:bodyPr>
            <a:normAutofit/>
          </a:bodyPr>
          <a:lstStyle/>
          <a:p>
            <a:pPr marL="0" indent="0">
              <a:buNone/>
            </a:pPr>
            <a:endParaRPr lang="en-US" dirty="0"/>
          </a:p>
          <a:p>
            <a:pPr marL="0" indent="0">
              <a:buNone/>
            </a:pPr>
            <a:r>
              <a:rPr lang="en-US" b="1" dirty="0"/>
              <a:t>6. Computing Resources</a:t>
            </a:r>
          </a:p>
          <a:p>
            <a:r>
              <a:rPr lang="en-US" dirty="0"/>
              <a:t>Computing Resources include embedded near real-time control system components up to substantial data center server farms. </a:t>
            </a:r>
          </a:p>
          <a:p>
            <a:r>
              <a:rPr lang="en-US" dirty="0"/>
              <a:t>It’s important to define this term broadly as it includes mobile phones, handheld communications device on private first responder networks, and all personal computers on the network. </a:t>
            </a:r>
          </a:p>
          <a:p>
            <a:r>
              <a:rPr lang="en-US" dirty="0"/>
              <a:t>It can include police body cams and other video surveillance systems as well as other edge devices.</a:t>
            </a:r>
          </a:p>
          <a:p>
            <a:pPr marL="514350" indent="-514350">
              <a:buFont typeface="+mj-lt"/>
              <a:buAutoNum type="arabicPeriod"/>
            </a:pPr>
            <a:endParaRPr lang="en-US" sz="2400" dirty="0"/>
          </a:p>
        </p:txBody>
      </p:sp>
      <p:pic>
        <p:nvPicPr>
          <p:cNvPr id="4" name="Picture 3">
            <a:extLst>
              <a:ext uri="{FF2B5EF4-FFF2-40B4-BE49-F238E27FC236}">
                <a16:creationId xmlns:a16="http://schemas.microsoft.com/office/drawing/2014/main" id="{FFB0FC75-9505-4A41-BD7E-C22CDAFE01A0}"/>
              </a:ext>
            </a:extLst>
          </p:cNvPr>
          <p:cNvPicPr>
            <a:picLocks noChangeAspect="1"/>
          </p:cNvPicPr>
          <p:nvPr/>
        </p:nvPicPr>
        <p:blipFill>
          <a:blip r:embed="rId2"/>
          <a:stretch>
            <a:fillRect/>
          </a:stretch>
        </p:blipFill>
        <p:spPr>
          <a:xfrm>
            <a:off x="9828910" y="1179321"/>
            <a:ext cx="2038350" cy="4666002"/>
          </a:xfrm>
          <a:prstGeom prst="rect">
            <a:avLst/>
          </a:prstGeom>
        </p:spPr>
      </p:pic>
      <p:pic>
        <p:nvPicPr>
          <p:cNvPr id="5" name="Picture 4">
            <a:extLst>
              <a:ext uri="{FF2B5EF4-FFF2-40B4-BE49-F238E27FC236}">
                <a16:creationId xmlns:a16="http://schemas.microsoft.com/office/drawing/2014/main" id="{0BE70107-8DB0-46CA-A381-82E50DC626C6}"/>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6" name="Picture 5">
            <a:extLst>
              <a:ext uri="{FF2B5EF4-FFF2-40B4-BE49-F238E27FC236}">
                <a16:creationId xmlns:a16="http://schemas.microsoft.com/office/drawing/2014/main" id="{E51607FE-88C1-4425-989F-68917A5C474A}"/>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19369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6733" y="245703"/>
            <a:ext cx="10258279" cy="1143000"/>
          </a:xfrm>
        </p:spPr>
        <p:txBody>
          <a:bodyPr>
            <a:normAutofit/>
          </a:bodyPr>
          <a:lstStyle/>
          <a:p>
            <a:pPr algn="l"/>
            <a:r>
              <a:rPr lang="en-US" dirty="0"/>
              <a:t>The Seven Technologies of a Smart City</a:t>
            </a:r>
          </a:p>
        </p:txBody>
      </p:sp>
      <p:sp>
        <p:nvSpPr>
          <p:cNvPr id="3" name="Content Placeholder 2"/>
          <p:cNvSpPr>
            <a:spLocks noGrp="1"/>
          </p:cNvSpPr>
          <p:nvPr>
            <p:ph idx="1"/>
          </p:nvPr>
        </p:nvSpPr>
        <p:spPr>
          <a:xfrm>
            <a:off x="478564" y="1281723"/>
            <a:ext cx="7537392" cy="4903539"/>
          </a:xfrm>
        </p:spPr>
        <p:txBody>
          <a:bodyPr>
            <a:normAutofit/>
          </a:bodyPr>
          <a:lstStyle/>
          <a:p>
            <a:pPr marL="0" indent="0">
              <a:buNone/>
            </a:pPr>
            <a:r>
              <a:rPr lang="en-US" b="1" dirty="0"/>
              <a:t>7. Information Analytics</a:t>
            </a:r>
          </a:p>
          <a:p>
            <a:r>
              <a:rPr lang="en-US" dirty="0"/>
              <a:t>Information Analytics create actionable information from the raw data that instrumentation and control system collects. </a:t>
            </a:r>
          </a:p>
          <a:p>
            <a:r>
              <a:rPr lang="en-US" dirty="0"/>
              <a:t>This can include</a:t>
            </a:r>
          </a:p>
          <a:p>
            <a:pPr lvl="1"/>
            <a:r>
              <a:rPr lang="en-US" dirty="0"/>
              <a:t>crowd control or gunshot detection analytics in order to determine where to best deploy a police presence, </a:t>
            </a:r>
          </a:p>
          <a:p>
            <a:pPr lvl="1"/>
            <a:r>
              <a:rPr lang="en-US" dirty="0"/>
              <a:t>electricity demand response analytics in order to determine the best energy efficiency incentive for customers - in near real-time, and </a:t>
            </a:r>
          </a:p>
          <a:p>
            <a:pPr lvl="1"/>
            <a:r>
              <a:rPr lang="en-US" dirty="0"/>
              <a:t>fastest and least expensive routes for transit users</a:t>
            </a:r>
            <a:r>
              <a:rPr lang="en-US" sz="2000" dirty="0"/>
              <a:t>.</a:t>
            </a:r>
          </a:p>
          <a:p>
            <a:pPr marL="514350" indent="-514350">
              <a:buFont typeface="+mj-lt"/>
              <a:buAutoNum type="arabicPeriod"/>
            </a:pPr>
            <a:endParaRPr lang="en-US" sz="2400" dirty="0"/>
          </a:p>
        </p:txBody>
      </p:sp>
      <p:pic>
        <p:nvPicPr>
          <p:cNvPr id="6" name="Picture 5">
            <a:extLst>
              <a:ext uri="{FF2B5EF4-FFF2-40B4-BE49-F238E27FC236}">
                <a16:creationId xmlns:a16="http://schemas.microsoft.com/office/drawing/2014/main" id="{CE54C801-5465-4C47-9EC7-CC95F1D707FA}"/>
              </a:ext>
            </a:extLst>
          </p:cNvPr>
          <p:cNvPicPr>
            <a:picLocks noChangeAspect="1"/>
          </p:cNvPicPr>
          <p:nvPr/>
        </p:nvPicPr>
        <p:blipFill>
          <a:blip r:embed="rId2"/>
          <a:stretch>
            <a:fillRect/>
          </a:stretch>
        </p:blipFill>
        <p:spPr>
          <a:xfrm>
            <a:off x="8363061" y="1455003"/>
            <a:ext cx="3635234" cy="4525964"/>
          </a:xfrm>
          <a:prstGeom prst="rect">
            <a:avLst/>
          </a:prstGeom>
        </p:spPr>
      </p:pic>
      <p:pic>
        <p:nvPicPr>
          <p:cNvPr id="5" name="Picture 4">
            <a:extLst>
              <a:ext uri="{FF2B5EF4-FFF2-40B4-BE49-F238E27FC236}">
                <a16:creationId xmlns:a16="http://schemas.microsoft.com/office/drawing/2014/main" id="{EEBB2955-04A2-4E53-B21B-6543C799C8F4}"/>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7" name="Picture 6">
            <a:extLst>
              <a:ext uri="{FF2B5EF4-FFF2-40B4-BE49-F238E27FC236}">
                <a16:creationId xmlns:a16="http://schemas.microsoft.com/office/drawing/2014/main" id="{4B6448A0-A6E2-4020-9233-C1B813535219}"/>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13560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Learning Objective Four</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38</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6" name="Content Placeholder 2">
            <a:extLst>
              <a:ext uri="{FF2B5EF4-FFF2-40B4-BE49-F238E27FC236}">
                <a16:creationId xmlns:a16="http://schemas.microsoft.com/office/drawing/2014/main" id="{BA35524F-D82A-401F-A90E-0A3931CA0D0A}"/>
              </a:ext>
            </a:extLst>
          </p:cNvPr>
          <p:cNvSpPr>
            <a:spLocks noGrp="1"/>
          </p:cNvSpPr>
          <p:nvPr>
            <p:ph type="body" sz="quarter" idx="13"/>
          </p:nvPr>
        </p:nvSpPr>
        <p:spPr>
          <a:xfrm>
            <a:off x="838200" y="1825625"/>
            <a:ext cx="10515600" cy="3943350"/>
          </a:xfrm>
        </p:spPr>
        <p:txBody>
          <a:bodyPr>
            <a:normAutofit/>
          </a:bodyPr>
          <a:lstStyle/>
          <a:p>
            <a:pPr marL="0" indent="0">
              <a:buNone/>
            </a:pPr>
            <a:r>
              <a:rPr lang="en-US" sz="2400" dirty="0"/>
              <a:t>  </a:t>
            </a:r>
          </a:p>
        </p:txBody>
      </p:sp>
      <p:sp>
        <p:nvSpPr>
          <p:cNvPr id="8" name="Rectangle: Rounded Corners 7">
            <a:extLst>
              <a:ext uri="{FF2B5EF4-FFF2-40B4-BE49-F238E27FC236}">
                <a16:creationId xmlns:a16="http://schemas.microsoft.com/office/drawing/2014/main" id="{E65A94E4-F867-4463-9864-13E3D35BDD23}"/>
              </a:ext>
            </a:extLst>
          </p:cNvPr>
          <p:cNvSpPr/>
          <p:nvPr/>
        </p:nvSpPr>
        <p:spPr>
          <a:xfrm>
            <a:off x="709612" y="1699968"/>
            <a:ext cx="11023155" cy="3943350"/>
          </a:xfrm>
          <a:prstGeom prst="roundRect">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pPr algn="ctr"/>
            <a:r>
              <a:rPr lang="en-US" sz="4400" dirty="0"/>
              <a:t>Examine use of the IEEE P2784 Smart City Planning and Technology Guide in </a:t>
            </a:r>
          </a:p>
          <a:p>
            <a:pPr algn="ctr"/>
            <a:r>
              <a:rPr lang="en-US" sz="4400" dirty="0"/>
              <a:t>envisioning, deploying and managing </a:t>
            </a:r>
          </a:p>
          <a:p>
            <a:pPr algn="ctr"/>
            <a:r>
              <a:rPr lang="en-US" sz="4400" dirty="0"/>
              <a:t>your Smart City Project</a:t>
            </a:r>
          </a:p>
          <a:p>
            <a:pPr algn="ctr"/>
            <a:endParaRPr lang="en-US" dirty="0"/>
          </a:p>
        </p:txBody>
      </p:sp>
      <p:pic>
        <p:nvPicPr>
          <p:cNvPr id="9" name="Picture 8">
            <a:extLst>
              <a:ext uri="{FF2B5EF4-FFF2-40B4-BE49-F238E27FC236}">
                <a16:creationId xmlns:a16="http://schemas.microsoft.com/office/drawing/2014/main" id="{9F266471-BF02-477E-B30E-2B2549471924}"/>
              </a:ext>
            </a:extLst>
          </p:cNvPr>
          <p:cNvPicPr>
            <a:picLocks noChangeAspect="1"/>
          </p:cNvPicPr>
          <p:nvPr/>
        </p:nvPicPr>
        <p:blipFill>
          <a:blip r:embed="rId2"/>
          <a:stretch>
            <a:fillRect/>
          </a:stretch>
        </p:blipFill>
        <p:spPr>
          <a:xfrm>
            <a:off x="10794254" y="6082620"/>
            <a:ext cx="1077002" cy="628585"/>
          </a:xfrm>
          <a:prstGeom prst="rect">
            <a:avLst/>
          </a:prstGeom>
        </p:spPr>
      </p:pic>
      <p:pic>
        <p:nvPicPr>
          <p:cNvPr id="10" name="Picture 9">
            <a:extLst>
              <a:ext uri="{FF2B5EF4-FFF2-40B4-BE49-F238E27FC236}">
                <a16:creationId xmlns:a16="http://schemas.microsoft.com/office/drawing/2014/main" id="{86573C37-EB4A-4976-856B-5E876BBED2B2}"/>
              </a:ext>
            </a:extLst>
          </p:cNvPr>
          <p:cNvPicPr>
            <a:picLocks noChangeAspect="1"/>
          </p:cNvPicPr>
          <p:nvPr/>
        </p:nvPicPr>
        <p:blipFill>
          <a:blip r:embed="rId3"/>
          <a:stretch>
            <a:fillRect/>
          </a:stretch>
        </p:blipFill>
        <p:spPr>
          <a:xfrm>
            <a:off x="0" y="5972175"/>
            <a:ext cx="1752600" cy="885825"/>
          </a:xfrm>
          <a:prstGeom prst="rect">
            <a:avLst/>
          </a:prstGeom>
        </p:spPr>
      </p:pic>
    </p:spTree>
    <p:extLst>
      <p:ext uri="{BB962C8B-B14F-4D97-AF65-F5344CB8AC3E}">
        <p14:creationId xmlns:p14="http://schemas.microsoft.com/office/powerpoint/2010/main" val="13420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a:xfrm>
            <a:off x="102550" y="365125"/>
            <a:ext cx="12089450" cy="1325563"/>
          </a:xfrm>
        </p:spPr>
        <p:txBody>
          <a:bodyPr>
            <a:normAutofit/>
          </a:bodyPr>
          <a:lstStyle/>
          <a:p>
            <a:r>
              <a:rPr lang="en-US" sz="3600" dirty="0"/>
              <a:t>What’s IEEE P2784 Smart City Planning and Technology Guide?</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39</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A3E19D76-7221-4C1A-8BE0-56C1A4B2E656}"/>
              </a:ext>
            </a:extLst>
          </p:cNvPr>
          <p:cNvSpPr>
            <a:spLocks noGrp="1"/>
          </p:cNvSpPr>
          <p:nvPr>
            <p:ph type="body" sz="quarter" idx="13"/>
          </p:nvPr>
        </p:nvSpPr>
        <p:spPr/>
        <p:txBody>
          <a:bodyPr/>
          <a:lstStyle/>
          <a:p>
            <a:pPr marL="0" indent="0">
              <a:buNone/>
            </a:pPr>
            <a:r>
              <a:rPr lang="en-US" dirty="0"/>
              <a:t> </a:t>
            </a:r>
          </a:p>
        </p:txBody>
      </p:sp>
      <p:sp>
        <p:nvSpPr>
          <p:cNvPr id="3" name="TextBox 2">
            <a:extLst>
              <a:ext uri="{FF2B5EF4-FFF2-40B4-BE49-F238E27FC236}">
                <a16:creationId xmlns:a16="http://schemas.microsoft.com/office/drawing/2014/main" id="{BBA3DF15-7D96-45BF-88B1-328FF1F72A8B}"/>
              </a:ext>
            </a:extLst>
          </p:cNvPr>
          <p:cNvSpPr txBox="1"/>
          <p:nvPr/>
        </p:nvSpPr>
        <p:spPr>
          <a:xfrm>
            <a:off x="495656" y="1597978"/>
            <a:ext cx="10858144" cy="4308872"/>
          </a:xfrm>
          <a:prstGeom prst="rect">
            <a:avLst/>
          </a:prstGeom>
          <a:noFill/>
        </p:spPr>
        <p:txBody>
          <a:bodyPr wrap="square" rtlCol="0">
            <a:spAutoFit/>
          </a:bodyPr>
          <a:lstStyle/>
          <a:p>
            <a:r>
              <a:rPr lang="en-US" sz="3200" dirty="0"/>
              <a:t>Three Major Sections</a:t>
            </a:r>
          </a:p>
          <a:p>
            <a:endParaRPr lang="en-US" sz="3200" dirty="0"/>
          </a:p>
          <a:p>
            <a:pPr marL="342900" indent="-342900">
              <a:buAutoNum type="arabicPeriod"/>
            </a:pPr>
            <a:r>
              <a:rPr lang="en-US" sz="3200" b="1" dirty="0"/>
              <a:t>How to Create a Plan for Your Smart City</a:t>
            </a:r>
          </a:p>
          <a:p>
            <a:pPr marL="342900" indent="-342900">
              <a:buAutoNum type="arabicPeriod"/>
            </a:pPr>
            <a:r>
              <a:rPr lang="en-US" sz="3200" dirty="0"/>
              <a:t>An Overview of the Nine Vertical Applications and the Seven technologies that Impact them</a:t>
            </a:r>
          </a:p>
          <a:p>
            <a:pPr marL="342900" indent="-342900">
              <a:buAutoNum type="arabicPeriod"/>
            </a:pPr>
            <a:r>
              <a:rPr lang="en-US" sz="3200" dirty="0"/>
              <a:t>Where to go to learn more </a:t>
            </a:r>
          </a:p>
          <a:p>
            <a:pPr marL="342900" indent="-342900">
              <a:buAutoNum type="arabicPeriod"/>
            </a:pPr>
            <a:endParaRPr lang="en-US" sz="3200" dirty="0"/>
          </a:p>
          <a:p>
            <a:r>
              <a:rPr lang="en-US" sz="3200" dirty="0"/>
              <a:t>Let’s focus on Section 1</a:t>
            </a:r>
          </a:p>
          <a:p>
            <a:pPr marL="342900" indent="-342900">
              <a:buAutoNum type="arabicPeriod"/>
            </a:pPr>
            <a:endParaRPr lang="en-US" dirty="0"/>
          </a:p>
        </p:txBody>
      </p:sp>
      <p:pic>
        <p:nvPicPr>
          <p:cNvPr id="8" name="Picture 7">
            <a:extLst>
              <a:ext uri="{FF2B5EF4-FFF2-40B4-BE49-F238E27FC236}">
                <a16:creationId xmlns:a16="http://schemas.microsoft.com/office/drawing/2014/main" id="{6F1FF06A-CC2B-4712-A4A1-521BD23A7F31}"/>
              </a:ext>
            </a:extLst>
          </p:cNvPr>
          <p:cNvPicPr>
            <a:picLocks noChangeAspect="1"/>
          </p:cNvPicPr>
          <p:nvPr/>
        </p:nvPicPr>
        <p:blipFill>
          <a:blip r:embed="rId2"/>
          <a:stretch>
            <a:fillRect/>
          </a:stretch>
        </p:blipFill>
        <p:spPr>
          <a:xfrm>
            <a:off x="10794254" y="6082620"/>
            <a:ext cx="1077002" cy="628585"/>
          </a:xfrm>
          <a:prstGeom prst="rect">
            <a:avLst/>
          </a:prstGeom>
        </p:spPr>
      </p:pic>
      <p:pic>
        <p:nvPicPr>
          <p:cNvPr id="9" name="Picture 8">
            <a:extLst>
              <a:ext uri="{FF2B5EF4-FFF2-40B4-BE49-F238E27FC236}">
                <a16:creationId xmlns:a16="http://schemas.microsoft.com/office/drawing/2014/main" id="{8C865A17-E189-44E6-9C87-60A0C2B76C0D}"/>
              </a:ext>
            </a:extLst>
          </p:cNvPr>
          <p:cNvPicPr>
            <a:picLocks noChangeAspect="1"/>
          </p:cNvPicPr>
          <p:nvPr/>
        </p:nvPicPr>
        <p:blipFill>
          <a:blip r:embed="rId3"/>
          <a:stretch>
            <a:fillRect/>
          </a:stretch>
        </p:blipFill>
        <p:spPr>
          <a:xfrm>
            <a:off x="0" y="5972175"/>
            <a:ext cx="1752600" cy="885825"/>
          </a:xfrm>
          <a:prstGeom prst="rect">
            <a:avLst/>
          </a:prstGeom>
        </p:spPr>
      </p:pic>
    </p:spTree>
    <p:extLst>
      <p:ext uri="{BB962C8B-B14F-4D97-AF65-F5344CB8AC3E}">
        <p14:creationId xmlns:p14="http://schemas.microsoft.com/office/powerpoint/2010/main" val="1811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Learning Objective One</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4</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7" name="Text Placeholder 6">
            <a:extLst>
              <a:ext uri="{FF2B5EF4-FFF2-40B4-BE49-F238E27FC236}">
                <a16:creationId xmlns:a16="http://schemas.microsoft.com/office/drawing/2014/main" id="{69B6E979-1A23-4B02-92D5-2D9361B09E73}"/>
              </a:ext>
            </a:extLst>
          </p:cNvPr>
          <p:cNvSpPr>
            <a:spLocks noGrp="1"/>
          </p:cNvSpPr>
          <p:nvPr>
            <p:ph type="body" sz="quarter" idx="13"/>
          </p:nvPr>
        </p:nvSpPr>
        <p:spPr/>
        <p:txBody>
          <a:bodyPr/>
          <a:lstStyle/>
          <a:p>
            <a:pPr marL="0" indent="0">
              <a:buNone/>
            </a:pPr>
            <a:r>
              <a:rPr lang="en-US" dirty="0"/>
              <a:t> </a:t>
            </a:r>
          </a:p>
        </p:txBody>
      </p:sp>
      <p:sp>
        <p:nvSpPr>
          <p:cNvPr id="8" name="Rectangle: Rounded Corners 7">
            <a:extLst>
              <a:ext uri="{FF2B5EF4-FFF2-40B4-BE49-F238E27FC236}">
                <a16:creationId xmlns:a16="http://schemas.microsoft.com/office/drawing/2014/main" id="{BB037A0D-93CC-4644-9A3D-973E20173C3C}"/>
              </a:ext>
            </a:extLst>
          </p:cNvPr>
          <p:cNvSpPr/>
          <p:nvPr/>
        </p:nvSpPr>
        <p:spPr>
          <a:xfrm>
            <a:off x="709610" y="2566698"/>
            <a:ext cx="11023157" cy="1857255"/>
          </a:xfrm>
          <a:prstGeom prst="roundRect">
            <a:avLst/>
          </a:prstGeom>
          <a:solidFill>
            <a:srgbClr val="E37222"/>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4000" dirty="0"/>
              <a:t>What are Smart City Drivers, Barriers and Benefits</a:t>
            </a:r>
          </a:p>
          <a:p>
            <a:pPr algn="ctr"/>
            <a:endParaRPr lang="en-US" dirty="0"/>
          </a:p>
        </p:txBody>
      </p:sp>
      <p:pic>
        <p:nvPicPr>
          <p:cNvPr id="9" name="Picture 8">
            <a:extLst>
              <a:ext uri="{FF2B5EF4-FFF2-40B4-BE49-F238E27FC236}">
                <a16:creationId xmlns:a16="http://schemas.microsoft.com/office/drawing/2014/main" id="{BC10A306-A19D-4A1A-8DC9-7348A1729A59}"/>
              </a:ext>
            </a:extLst>
          </p:cNvPr>
          <p:cNvPicPr>
            <a:picLocks noChangeAspect="1"/>
          </p:cNvPicPr>
          <p:nvPr/>
        </p:nvPicPr>
        <p:blipFill>
          <a:blip r:embed="rId2"/>
          <a:stretch>
            <a:fillRect/>
          </a:stretch>
        </p:blipFill>
        <p:spPr>
          <a:xfrm>
            <a:off x="10641854" y="5930220"/>
            <a:ext cx="1077002" cy="628585"/>
          </a:xfrm>
          <a:prstGeom prst="rect">
            <a:avLst/>
          </a:prstGeom>
        </p:spPr>
      </p:pic>
    </p:spTree>
    <p:extLst>
      <p:ext uri="{BB962C8B-B14F-4D97-AF65-F5344CB8AC3E}">
        <p14:creationId xmlns:p14="http://schemas.microsoft.com/office/powerpoint/2010/main" val="13687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Image result for important">
            <a:extLst>
              <a:ext uri="{FF2B5EF4-FFF2-40B4-BE49-F238E27FC236}">
                <a16:creationId xmlns:a16="http://schemas.microsoft.com/office/drawing/2014/main" id="{07F5CAFF-277A-4964-AC69-1FE8E9BDD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600" y="589751"/>
            <a:ext cx="3100944" cy="31009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E9BA49-37A6-42F7-8831-BACCF12F1626}"/>
              </a:ext>
            </a:extLst>
          </p:cNvPr>
          <p:cNvSpPr>
            <a:spLocks noGrp="1"/>
          </p:cNvSpPr>
          <p:nvPr>
            <p:ph type="title"/>
          </p:nvPr>
        </p:nvSpPr>
        <p:spPr>
          <a:xfrm>
            <a:off x="353456" y="365126"/>
            <a:ext cx="11000344" cy="942382"/>
          </a:xfrm>
        </p:spPr>
        <p:txBody>
          <a:bodyPr>
            <a:normAutofit/>
          </a:bodyPr>
          <a:lstStyle/>
          <a:p>
            <a:r>
              <a:rPr lang="en-US" dirty="0"/>
              <a:t>Planning: The Systems Engineering Process</a:t>
            </a:r>
          </a:p>
        </p:txBody>
      </p:sp>
      <p:sp>
        <p:nvSpPr>
          <p:cNvPr id="3" name="Content Placeholder 2">
            <a:extLst>
              <a:ext uri="{FF2B5EF4-FFF2-40B4-BE49-F238E27FC236}">
                <a16:creationId xmlns:a16="http://schemas.microsoft.com/office/drawing/2014/main" id="{7144C1A0-5B3D-4B7D-AB9D-D3A39394FF29}"/>
              </a:ext>
            </a:extLst>
          </p:cNvPr>
          <p:cNvSpPr>
            <a:spLocks noGrp="1"/>
          </p:cNvSpPr>
          <p:nvPr>
            <p:ph idx="1"/>
          </p:nvPr>
        </p:nvSpPr>
        <p:spPr>
          <a:xfrm>
            <a:off x="444381" y="1365419"/>
            <a:ext cx="9007268" cy="4394445"/>
          </a:xfrm>
        </p:spPr>
        <p:txBody>
          <a:bodyPr>
            <a:normAutofit lnSpcReduction="10000"/>
          </a:bodyPr>
          <a:lstStyle/>
          <a:p>
            <a:pPr marL="0" indent="0">
              <a:buNone/>
            </a:pPr>
            <a:r>
              <a:rPr lang="en-US" b="1" dirty="0"/>
              <a:t>The Three Classical Steps of SEP</a:t>
            </a:r>
          </a:p>
          <a:p>
            <a:pPr marL="0" indent="0">
              <a:buNone/>
            </a:pPr>
            <a:endParaRPr lang="en-US" sz="400" dirty="0"/>
          </a:p>
          <a:p>
            <a:pPr marL="385763" indent="-385763">
              <a:buAutoNum type="arabicPeriod"/>
            </a:pPr>
            <a:r>
              <a:rPr lang="en-US" sz="2200" dirty="0"/>
              <a:t>Develop </a:t>
            </a:r>
            <a:r>
              <a:rPr lang="en-US" sz="2200" b="1" dirty="0"/>
              <a:t>USER NEEDS</a:t>
            </a:r>
          </a:p>
          <a:p>
            <a:pPr lvl="1" indent="-342900"/>
            <a:r>
              <a:rPr lang="en-US" sz="1900" dirty="0"/>
              <a:t>Define the Stakeholder Communities Comprehensively</a:t>
            </a:r>
          </a:p>
          <a:p>
            <a:pPr lvl="1" indent="-342900"/>
            <a:r>
              <a:rPr lang="en-US" sz="1900" dirty="0"/>
              <a:t>Extract narratives from each community describing their user needs over the entire life cycle of the proposed project</a:t>
            </a:r>
            <a:endParaRPr lang="en-US" sz="1900" b="1" dirty="0"/>
          </a:p>
          <a:p>
            <a:pPr lvl="1" indent="-342900"/>
            <a:r>
              <a:rPr lang="en-US" sz="1900" dirty="0"/>
              <a:t>Examine the results to determine which have </a:t>
            </a:r>
            <a:r>
              <a:rPr lang="en-US" sz="1900" b="1" dirty="0"/>
              <a:t>CONSENSUS</a:t>
            </a:r>
          </a:p>
          <a:p>
            <a:pPr marL="385763" indent="-385763">
              <a:buFont typeface="+mj-lt"/>
              <a:buAutoNum type="arabicPeriod"/>
            </a:pPr>
            <a:r>
              <a:rPr lang="en-US" sz="2200" dirty="0"/>
              <a:t>Develop </a:t>
            </a:r>
            <a:r>
              <a:rPr lang="en-US" sz="2200" b="1" dirty="0"/>
              <a:t>FUNCTIONAL REQUIREMENTS  </a:t>
            </a:r>
            <a:r>
              <a:rPr lang="en-US" sz="2200" dirty="0"/>
              <a:t>for</a:t>
            </a:r>
            <a:r>
              <a:rPr lang="en-US" sz="2200" b="1" dirty="0"/>
              <a:t> </a:t>
            </a:r>
            <a:r>
              <a:rPr lang="en-US" sz="2200" dirty="0"/>
              <a:t>a Project Specification / RFP </a:t>
            </a:r>
          </a:p>
          <a:p>
            <a:pPr lvl="1" indent="-342900"/>
            <a:r>
              <a:rPr lang="en-US" sz="1900" dirty="0"/>
              <a:t>-by refining those consensus-based needs into measurable functional requirements</a:t>
            </a:r>
          </a:p>
          <a:p>
            <a:pPr>
              <a:buFont typeface="+mj-lt"/>
              <a:buAutoNum type="arabicPeriod"/>
            </a:pPr>
            <a:r>
              <a:rPr lang="en-US" sz="2200" dirty="0"/>
              <a:t> Create </a:t>
            </a:r>
            <a:r>
              <a:rPr lang="en-US" sz="2200" b="1" dirty="0"/>
              <a:t>TEST PLANS </a:t>
            </a:r>
            <a:r>
              <a:rPr lang="en-US" sz="2200" dirty="0"/>
              <a:t>to confirm at every step of the project that</a:t>
            </a:r>
          </a:p>
          <a:p>
            <a:pPr lvl="1"/>
            <a:r>
              <a:rPr lang="en-US" sz="1900" dirty="0"/>
              <a:t>all consensus-based user needs are met, and that</a:t>
            </a:r>
          </a:p>
          <a:p>
            <a:pPr lvl="1"/>
            <a:r>
              <a:rPr lang="en-US" sz="1900" dirty="0"/>
              <a:t>No extra functional requirements have been inadvertently introduced</a:t>
            </a:r>
          </a:p>
          <a:p>
            <a:pPr lvl="1">
              <a:buFontTx/>
              <a:buChar char="-"/>
            </a:pPr>
            <a:endParaRPr lang="en-US" dirty="0"/>
          </a:p>
          <a:p>
            <a:pPr marL="0" indent="0">
              <a:buNone/>
            </a:pPr>
            <a:endParaRPr lang="en-US" dirty="0"/>
          </a:p>
        </p:txBody>
      </p:sp>
      <p:pic>
        <p:nvPicPr>
          <p:cNvPr id="6" name="Picture 5">
            <a:extLst>
              <a:ext uri="{FF2B5EF4-FFF2-40B4-BE49-F238E27FC236}">
                <a16:creationId xmlns:a16="http://schemas.microsoft.com/office/drawing/2014/main" id="{F8836D13-F904-4E9C-AE2F-CA62002D3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192" y="5473307"/>
            <a:ext cx="762757" cy="438471"/>
          </a:xfrm>
          <a:prstGeom prst="rect">
            <a:avLst/>
          </a:prstGeom>
        </p:spPr>
      </p:pic>
      <p:pic>
        <p:nvPicPr>
          <p:cNvPr id="7" name="Picture 6">
            <a:extLst>
              <a:ext uri="{FF2B5EF4-FFF2-40B4-BE49-F238E27FC236}">
                <a16:creationId xmlns:a16="http://schemas.microsoft.com/office/drawing/2014/main" id="{AE65CE2F-4F2A-4168-85B3-E30996C1AEA7}"/>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8" name="Picture 7">
            <a:extLst>
              <a:ext uri="{FF2B5EF4-FFF2-40B4-BE49-F238E27FC236}">
                <a16:creationId xmlns:a16="http://schemas.microsoft.com/office/drawing/2014/main" id="{5826DA3B-242A-42FD-A206-CB7D9A248BF8}"/>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153087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1CA7-AD04-432A-BF92-D55BA443F2D6}"/>
              </a:ext>
            </a:extLst>
          </p:cNvPr>
          <p:cNvSpPr>
            <a:spLocks noGrp="1"/>
          </p:cNvSpPr>
          <p:nvPr>
            <p:ph type="title"/>
          </p:nvPr>
        </p:nvSpPr>
        <p:spPr/>
        <p:txBody>
          <a:bodyPr/>
          <a:lstStyle/>
          <a:p>
            <a:r>
              <a:rPr lang="en-US" dirty="0"/>
              <a:t>Defining Your Stakeholder Communities</a:t>
            </a:r>
          </a:p>
        </p:txBody>
      </p:sp>
      <p:sp>
        <p:nvSpPr>
          <p:cNvPr id="3" name="Content Placeholder 2">
            <a:extLst>
              <a:ext uri="{FF2B5EF4-FFF2-40B4-BE49-F238E27FC236}">
                <a16:creationId xmlns:a16="http://schemas.microsoft.com/office/drawing/2014/main" id="{A6EACDAE-904F-4348-AD51-9C28C1FAFFF1}"/>
              </a:ext>
            </a:extLst>
          </p:cNvPr>
          <p:cNvSpPr>
            <a:spLocks noGrp="1"/>
          </p:cNvSpPr>
          <p:nvPr>
            <p:ph idx="1"/>
          </p:nvPr>
        </p:nvSpPr>
        <p:spPr>
          <a:xfrm>
            <a:off x="2152650" y="2125267"/>
            <a:ext cx="7886700" cy="3364706"/>
          </a:xfrm>
        </p:spPr>
        <p:txBody>
          <a:bodyPr/>
          <a:lstStyle/>
          <a:p>
            <a:pPr marL="342900" lvl="1" indent="0">
              <a:buNone/>
            </a:pPr>
            <a:endParaRPr lang="en-US" dirty="0"/>
          </a:p>
        </p:txBody>
      </p:sp>
      <p:graphicFrame>
        <p:nvGraphicFramePr>
          <p:cNvPr id="4" name="Table 3">
            <a:extLst>
              <a:ext uri="{FF2B5EF4-FFF2-40B4-BE49-F238E27FC236}">
                <a16:creationId xmlns:a16="http://schemas.microsoft.com/office/drawing/2014/main" id="{968D0984-3EA2-4ECA-81E2-A53A1F18BCFD}"/>
              </a:ext>
            </a:extLst>
          </p:cNvPr>
          <p:cNvGraphicFramePr>
            <a:graphicFrameLocks noGrp="1"/>
          </p:cNvGraphicFramePr>
          <p:nvPr>
            <p:extLst>
              <p:ext uri="{D42A27DB-BD31-4B8C-83A1-F6EECF244321}">
                <p14:modId xmlns:p14="http://schemas.microsoft.com/office/powerpoint/2010/main" val="2185753662"/>
              </p:ext>
            </p:extLst>
          </p:nvPr>
        </p:nvGraphicFramePr>
        <p:xfrm>
          <a:off x="504202" y="1614496"/>
          <a:ext cx="10849598" cy="4297281"/>
        </p:xfrm>
        <a:graphic>
          <a:graphicData uri="http://schemas.openxmlformats.org/drawingml/2006/table">
            <a:tbl>
              <a:tblPr firstRow="1" bandRow="1">
                <a:tableStyleId>{5C22544A-7EE6-4342-B048-85BDC9FD1C3A}</a:tableStyleId>
              </a:tblPr>
              <a:tblGrid>
                <a:gridCol w="1184029">
                  <a:extLst>
                    <a:ext uri="{9D8B030D-6E8A-4147-A177-3AD203B41FA5}">
                      <a16:colId xmlns:a16="http://schemas.microsoft.com/office/drawing/2014/main" val="2879784582"/>
                    </a:ext>
                  </a:extLst>
                </a:gridCol>
                <a:gridCol w="1449835">
                  <a:extLst>
                    <a:ext uri="{9D8B030D-6E8A-4147-A177-3AD203B41FA5}">
                      <a16:colId xmlns:a16="http://schemas.microsoft.com/office/drawing/2014/main" val="221175001"/>
                    </a:ext>
                  </a:extLst>
                </a:gridCol>
                <a:gridCol w="1739802">
                  <a:extLst>
                    <a:ext uri="{9D8B030D-6E8A-4147-A177-3AD203B41FA5}">
                      <a16:colId xmlns:a16="http://schemas.microsoft.com/office/drawing/2014/main" val="4112393311"/>
                    </a:ext>
                  </a:extLst>
                </a:gridCol>
                <a:gridCol w="1836458">
                  <a:extLst>
                    <a:ext uri="{9D8B030D-6E8A-4147-A177-3AD203B41FA5}">
                      <a16:colId xmlns:a16="http://schemas.microsoft.com/office/drawing/2014/main" val="2825605310"/>
                    </a:ext>
                  </a:extLst>
                </a:gridCol>
                <a:gridCol w="1546491">
                  <a:extLst>
                    <a:ext uri="{9D8B030D-6E8A-4147-A177-3AD203B41FA5}">
                      <a16:colId xmlns:a16="http://schemas.microsoft.com/office/drawing/2014/main" val="517248267"/>
                    </a:ext>
                  </a:extLst>
                </a:gridCol>
                <a:gridCol w="1588180">
                  <a:extLst>
                    <a:ext uri="{9D8B030D-6E8A-4147-A177-3AD203B41FA5}">
                      <a16:colId xmlns:a16="http://schemas.microsoft.com/office/drawing/2014/main" val="2916440195"/>
                    </a:ext>
                  </a:extLst>
                </a:gridCol>
                <a:gridCol w="1504803">
                  <a:extLst>
                    <a:ext uri="{9D8B030D-6E8A-4147-A177-3AD203B41FA5}">
                      <a16:colId xmlns:a16="http://schemas.microsoft.com/office/drawing/2014/main" val="1485181936"/>
                    </a:ext>
                  </a:extLst>
                </a:gridCol>
              </a:tblGrid>
              <a:tr h="1253374">
                <a:tc>
                  <a:txBody>
                    <a:bodyPr/>
                    <a:lstStyle/>
                    <a:p>
                      <a:r>
                        <a:rPr lang="en-US" sz="1600" b="1" dirty="0">
                          <a:solidFill>
                            <a:schemeClr val="tx1"/>
                          </a:solidFill>
                        </a:rPr>
                        <a:t>Elected Officials</a:t>
                      </a:r>
                    </a:p>
                  </a:txBody>
                  <a:tcPr marL="68580" marR="68580" marT="34290" marB="34290">
                    <a:solidFill>
                      <a:schemeClr val="accent2">
                        <a:lumMod val="60000"/>
                        <a:lumOff val="40000"/>
                      </a:schemeClr>
                    </a:solidFill>
                  </a:tcPr>
                </a:tc>
                <a:tc>
                  <a:txBody>
                    <a:bodyPr/>
                    <a:lstStyle/>
                    <a:p>
                      <a:r>
                        <a:rPr lang="en-US" sz="1600" b="1" dirty="0">
                          <a:solidFill>
                            <a:schemeClr val="tx1"/>
                          </a:solidFill>
                        </a:rPr>
                        <a:t>City Manager</a:t>
                      </a:r>
                    </a:p>
                  </a:txBody>
                  <a:tcPr marL="68580" marR="68580" marT="34290" marB="34290">
                    <a:solidFill>
                      <a:schemeClr val="accent2">
                        <a:lumMod val="60000"/>
                        <a:lumOff val="40000"/>
                      </a:schemeClr>
                    </a:solidFill>
                  </a:tcPr>
                </a:tc>
                <a:tc>
                  <a:txBody>
                    <a:bodyPr/>
                    <a:lstStyle/>
                    <a:p>
                      <a:r>
                        <a:rPr lang="en-US" sz="1600" b="1" dirty="0">
                          <a:solidFill>
                            <a:schemeClr val="tx1"/>
                          </a:solidFill>
                        </a:rPr>
                        <a:t>Code Enforcement</a:t>
                      </a:r>
                    </a:p>
                  </a:txBody>
                  <a:tcPr marL="68580" marR="68580" marT="34290" marB="34290">
                    <a:solidFill>
                      <a:schemeClr val="accent2">
                        <a:lumMod val="60000"/>
                        <a:lumOff val="40000"/>
                      </a:schemeClr>
                    </a:solidFill>
                  </a:tcPr>
                </a:tc>
                <a:tc>
                  <a:txBody>
                    <a:bodyPr/>
                    <a:lstStyle/>
                    <a:p>
                      <a:r>
                        <a:rPr lang="en-US" sz="1600" b="1" dirty="0">
                          <a:solidFill>
                            <a:schemeClr val="tx1"/>
                          </a:solidFill>
                        </a:rPr>
                        <a:t>Business Community</a:t>
                      </a:r>
                    </a:p>
                  </a:txBody>
                  <a:tcPr marL="68580" marR="68580" marT="34290" marB="34290">
                    <a:solidFill>
                      <a:schemeClr val="accent2">
                        <a:lumMod val="60000"/>
                        <a:lumOff val="40000"/>
                      </a:schemeClr>
                    </a:solidFill>
                  </a:tcPr>
                </a:tc>
                <a:tc>
                  <a:txBody>
                    <a:bodyPr/>
                    <a:lstStyle/>
                    <a:p>
                      <a:r>
                        <a:rPr lang="en-US" sz="1600" b="1" dirty="0">
                          <a:solidFill>
                            <a:schemeClr val="tx1"/>
                          </a:solidFill>
                        </a:rPr>
                        <a:t>Taxpayers</a:t>
                      </a:r>
                    </a:p>
                  </a:txBody>
                  <a:tcPr marL="68580" marR="68580" marT="34290" marB="34290">
                    <a:solidFill>
                      <a:schemeClr val="accent2">
                        <a:lumMod val="60000"/>
                        <a:lumOff val="40000"/>
                      </a:schemeClr>
                    </a:solidFill>
                  </a:tcPr>
                </a:tc>
                <a:tc>
                  <a:txBody>
                    <a:bodyPr/>
                    <a:lstStyle/>
                    <a:p>
                      <a:r>
                        <a:rPr lang="en-US" sz="1600" b="1" dirty="0">
                          <a:solidFill>
                            <a:schemeClr val="tx1"/>
                          </a:solidFill>
                        </a:rPr>
                        <a:t>Environmental Groups</a:t>
                      </a:r>
                    </a:p>
                  </a:txBody>
                  <a:tcPr marL="68580" marR="68580" marT="34290" marB="34290">
                    <a:solidFill>
                      <a:schemeClr val="accent2">
                        <a:lumMod val="60000"/>
                        <a:lumOff val="40000"/>
                      </a:schemeClr>
                    </a:solidFill>
                  </a:tcPr>
                </a:tc>
                <a:tc>
                  <a:txBody>
                    <a:bodyPr/>
                    <a:lstStyle/>
                    <a:p>
                      <a:r>
                        <a:rPr lang="en-US" sz="1600" b="1" dirty="0">
                          <a:solidFill>
                            <a:schemeClr val="tx1"/>
                          </a:solidFill>
                        </a:rPr>
                        <a:t>Special Tax Districts</a:t>
                      </a:r>
                    </a:p>
                  </a:txBody>
                  <a:tcPr marL="68580" marR="68580" marT="34290" marB="34290">
                    <a:solidFill>
                      <a:schemeClr val="accent2">
                        <a:lumMod val="60000"/>
                        <a:lumOff val="40000"/>
                      </a:schemeClr>
                    </a:solidFill>
                  </a:tcPr>
                </a:tc>
                <a:extLst>
                  <a:ext uri="{0D108BD9-81ED-4DB2-BD59-A6C34878D82A}">
                    <a16:rowId xmlns:a16="http://schemas.microsoft.com/office/drawing/2014/main" val="745514223"/>
                  </a:ext>
                </a:extLst>
              </a:tr>
              <a:tr h="1253374">
                <a:tc>
                  <a:txBody>
                    <a:bodyPr/>
                    <a:lstStyle/>
                    <a:p>
                      <a:r>
                        <a:rPr lang="en-US" sz="1600" b="1" dirty="0">
                          <a:solidFill>
                            <a:schemeClr val="tx1"/>
                          </a:solidFill>
                        </a:rPr>
                        <a:t>Bicyclists</a:t>
                      </a:r>
                    </a:p>
                  </a:txBody>
                  <a:tcPr marL="68580" marR="68580" marT="34290" marB="34290">
                    <a:solidFill>
                      <a:schemeClr val="accent2">
                        <a:lumMod val="60000"/>
                        <a:lumOff val="40000"/>
                      </a:schemeClr>
                    </a:solidFill>
                  </a:tcPr>
                </a:tc>
                <a:tc>
                  <a:txBody>
                    <a:bodyPr/>
                    <a:lstStyle/>
                    <a:p>
                      <a:r>
                        <a:rPr lang="en-US" sz="1600" b="1" dirty="0">
                          <a:solidFill>
                            <a:schemeClr val="tx1"/>
                          </a:solidFill>
                        </a:rPr>
                        <a:t>Pedestrians</a:t>
                      </a:r>
                    </a:p>
                  </a:txBody>
                  <a:tcPr marL="68580" marR="68580" marT="34290" marB="34290">
                    <a:solidFill>
                      <a:schemeClr val="accent2">
                        <a:lumMod val="60000"/>
                        <a:lumOff val="40000"/>
                      </a:schemeClr>
                    </a:solidFill>
                  </a:tcPr>
                </a:tc>
                <a:tc>
                  <a:txBody>
                    <a:bodyPr/>
                    <a:lstStyle/>
                    <a:p>
                      <a:r>
                        <a:rPr lang="en-US" sz="1600" b="1" dirty="0">
                          <a:solidFill>
                            <a:schemeClr val="tx1"/>
                          </a:solidFill>
                        </a:rPr>
                        <a:t>School Board</a:t>
                      </a:r>
                    </a:p>
                  </a:txBody>
                  <a:tcPr marL="68580" marR="68580" marT="34290" marB="34290">
                    <a:solidFill>
                      <a:schemeClr val="accent2">
                        <a:lumMod val="60000"/>
                        <a:lumOff val="40000"/>
                      </a:schemeClr>
                    </a:solidFill>
                  </a:tcPr>
                </a:tc>
                <a:tc>
                  <a:txBody>
                    <a:bodyPr/>
                    <a:lstStyle/>
                    <a:p>
                      <a:r>
                        <a:rPr lang="en-US" sz="1600" b="1" dirty="0">
                          <a:solidFill>
                            <a:schemeClr val="tx1"/>
                          </a:solidFill>
                        </a:rPr>
                        <a:t>Parent Teacher Associations</a:t>
                      </a:r>
                    </a:p>
                  </a:txBody>
                  <a:tcPr marL="68580" marR="68580" marT="34290" marB="34290">
                    <a:solidFill>
                      <a:schemeClr val="accent2">
                        <a:lumMod val="60000"/>
                        <a:lumOff val="40000"/>
                      </a:schemeClr>
                    </a:solidFill>
                  </a:tcPr>
                </a:tc>
                <a:tc>
                  <a:txBody>
                    <a:bodyPr/>
                    <a:lstStyle/>
                    <a:p>
                      <a:r>
                        <a:rPr lang="en-US" sz="1600" b="1" dirty="0">
                          <a:solidFill>
                            <a:schemeClr val="tx1"/>
                          </a:solidFill>
                        </a:rPr>
                        <a:t>Citizen Groups</a:t>
                      </a:r>
                    </a:p>
                  </a:txBody>
                  <a:tcPr marL="68580" marR="68580" marT="34290" marB="34290">
                    <a:solidFill>
                      <a:schemeClr val="accent2">
                        <a:lumMod val="60000"/>
                        <a:lumOff val="40000"/>
                      </a:schemeClr>
                    </a:solidFill>
                  </a:tcPr>
                </a:tc>
                <a:tc>
                  <a:txBody>
                    <a:bodyPr/>
                    <a:lstStyle/>
                    <a:p>
                      <a:r>
                        <a:rPr lang="en-US" sz="1600" b="1" dirty="0">
                          <a:solidFill>
                            <a:schemeClr val="tx1"/>
                          </a:solidFill>
                        </a:rPr>
                        <a:t>Maintenance Staff</a:t>
                      </a:r>
                    </a:p>
                  </a:txBody>
                  <a:tcPr marL="68580" marR="68580" marT="34290" marB="34290">
                    <a:solidFill>
                      <a:schemeClr val="accent2">
                        <a:lumMod val="60000"/>
                        <a:lumOff val="40000"/>
                      </a:schemeClr>
                    </a:solidFill>
                  </a:tcPr>
                </a:tc>
                <a:tc>
                  <a:txBody>
                    <a:bodyPr/>
                    <a:lstStyle/>
                    <a:p>
                      <a:r>
                        <a:rPr lang="en-US" sz="1600" b="1" dirty="0">
                          <a:solidFill>
                            <a:schemeClr val="tx1"/>
                          </a:solidFill>
                        </a:rPr>
                        <a:t>Operations Staff</a:t>
                      </a:r>
                    </a:p>
                  </a:txBody>
                  <a:tcPr marL="68580" marR="68580" marT="34290" marB="34290">
                    <a:solidFill>
                      <a:schemeClr val="accent2">
                        <a:lumMod val="60000"/>
                        <a:lumOff val="40000"/>
                      </a:schemeClr>
                    </a:solidFill>
                  </a:tcPr>
                </a:tc>
                <a:extLst>
                  <a:ext uri="{0D108BD9-81ED-4DB2-BD59-A6C34878D82A}">
                    <a16:rowId xmlns:a16="http://schemas.microsoft.com/office/drawing/2014/main" val="2441469161"/>
                  </a:ext>
                </a:extLst>
              </a:tr>
              <a:tr h="1790533">
                <a:tc>
                  <a:txBody>
                    <a:bodyPr/>
                    <a:lstStyle/>
                    <a:p>
                      <a:r>
                        <a:rPr lang="en-US" sz="1600" b="1" dirty="0">
                          <a:solidFill>
                            <a:schemeClr val="tx1"/>
                          </a:solidFill>
                        </a:rPr>
                        <a:t>City Engineer</a:t>
                      </a:r>
                    </a:p>
                  </a:txBody>
                  <a:tcPr marL="68580" marR="68580" marT="34290" marB="34290">
                    <a:solidFill>
                      <a:schemeClr val="accent2">
                        <a:lumMod val="60000"/>
                        <a:lumOff val="40000"/>
                      </a:schemeClr>
                    </a:solidFill>
                  </a:tcPr>
                </a:tc>
                <a:tc>
                  <a:txBody>
                    <a:bodyPr/>
                    <a:lstStyle/>
                    <a:p>
                      <a:r>
                        <a:rPr lang="en-US" sz="1600" b="1" dirty="0">
                          <a:solidFill>
                            <a:schemeClr val="tx1"/>
                          </a:solidFill>
                        </a:rPr>
                        <a:t>City Attorney</a:t>
                      </a:r>
                    </a:p>
                  </a:txBody>
                  <a:tcPr marL="68580" marR="68580" marT="34290" marB="34290">
                    <a:solidFill>
                      <a:schemeClr val="accent2">
                        <a:lumMod val="60000"/>
                        <a:lumOff val="40000"/>
                      </a:schemeClr>
                    </a:solidFill>
                  </a:tcPr>
                </a:tc>
                <a:tc>
                  <a:txBody>
                    <a:bodyPr/>
                    <a:lstStyle/>
                    <a:p>
                      <a:r>
                        <a:rPr lang="en-US" sz="1600" b="1" dirty="0">
                          <a:solidFill>
                            <a:schemeClr val="tx1"/>
                          </a:solidFill>
                        </a:rPr>
                        <a:t>Metropolitan Planning Organizations</a:t>
                      </a:r>
                    </a:p>
                  </a:txBody>
                  <a:tcPr marL="68580" marR="68580" marT="34290" marB="34290">
                    <a:solidFill>
                      <a:schemeClr val="accent2">
                        <a:lumMod val="60000"/>
                        <a:lumOff val="40000"/>
                      </a:schemeClr>
                    </a:solidFill>
                  </a:tcPr>
                </a:tc>
                <a:tc>
                  <a:txBody>
                    <a:bodyPr/>
                    <a:lstStyle/>
                    <a:p>
                      <a:r>
                        <a:rPr lang="en-US" sz="1600" b="1" dirty="0">
                          <a:solidFill>
                            <a:schemeClr val="tx1"/>
                          </a:solidFill>
                        </a:rPr>
                        <a:t>Department of Transportation</a:t>
                      </a:r>
                    </a:p>
                  </a:txBody>
                  <a:tcPr marL="68580" marR="68580" marT="34290" marB="34290">
                    <a:solidFill>
                      <a:schemeClr val="accent2">
                        <a:lumMod val="60000"/>
                        <a:lumOff val="40000"/>
                      </a:schemeClr>
                    </a:solidFill>
                  </a:tcPr>
                </a:tc>
                <a:tc>
                  <a:txBody>
                    <a:bodyPr/>
                    <a:lstStyle/>
                    <a:p>
                      <a:r>
                        <a:rPr lang="en-US" sz="1600" b="1" dirty="0">
                          <a:solidFill>
                            <a:schemeClr val="tx1"/>
                          </a:solidFill>
                        </a:rPr>
                        <a:t>State Energy Efficiency Statutes</a:t>
                      </a:r>
                    </a:p>
                  </a:txBody>
                  <a:tcPr marL="68580" marR="68580" marT="34290" marB="34290">
                    <a:solidFill>
                      <a:schemeClr val="accent2">
                        <a:lumMod val="60000"/>
                        <a:lumOff val="40000"/>
                      </a:schemeClr>
                    </a:solidFill>
                  </a:tcPr>
                </a:tc>
                <a:tc>
                  <a:txBody>
                    <a:bodyPr/>
                    <a:lstStyle/>
                    <a:p>
                      <a:r>
                        <a:rPr lang="en-US" sz="1600" b="1" dirty="0">
                          <a:solidFill>
                            <a:schemeClr val="tx1"/>
                          </a:solidFill>
                        </a:rPr>
                        <a:t>Geographically adjacent agencies</a:t>
                      </a:r>
                    </a:p>
                  </a:txBody>
                  <a:tcPr marL="68580" marR="68580" marT="34290" marB="34290">
                    <a:solidFill>
                      <a:schemeClr val="accent2">
                        <a:lumMod val="60000"/>
                        <a:lumOff val="40000"/>
                      </a:schemeClr>
                    </a:solidFill>
                  </a:tcPr>
                </a:tc>
                <a:tc>
                  <a:txBody>
                    <a:bodyPr/>
                    <a:lstStyle/>
                    <a:p>
                      <a:r>
                        <a:rPr lang="en-US" sz="1600" b="1" dirty="0">
                          <a:solidFill>
                            <a:schemeClr val="tx1"/>
                          </a:solidFill>
                        </a:rPr>
                        <a:t>Utilities</a:t>
                      </a:r>
                    </a:p>
                  </a:txBody>
                  <a:tcPr marL="68580" marR="68580" marT="34290" marB="34290">
                    <a:solidFill>
                      <a:schemeClr val="accent2">
                        <a:lumMod val="60000"/>
                        <a:lumOff val="40000"/>
                      </a:schemeClr>
                    </a:solidFill>
                  </a:tcPr>
                </a:tc>
                <a:extLst>
                  <a:ext uri="{0D108BD9-81ED-4DB2-BD59-A6C34878D82A}">
                    <a16:rowId xmlns:a16="http://schemas.microsoft.com/office/drawing/2014/main" val="1045362905"/>
                  </a:ext>
                </a:extLst>
              </a:tr>
            </a:tbl>
          </a:graphicData>
        </a:graphic>
      </p:graphicFrame>
      <p:pic>
        <p:nvPicPr>
          <p:cNvPr id="7" name="Picture 6">
            <a:extLst>
              <a:ext uri="{FF2B5EF4-FFF2-40B4-BE49-F238E27FC236}">
                <a16:creationId xmlns:a16="http://schemas.microsoft.com/office/drawing/2014/main" id="{36D1A109-906D-4E03-A519-B7B623EA3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192" y="5473307"/>
            <a:ext cx="762757" cy="438471"/>
          </a:xfrm>
          <a:prstGeom prst="rect">
            <a:avLst/>
          </a:prstGeom>
        </p:spPr>
      </p:pic>
      <p:pic>
        <p:nvPicPr>
          <p:cNvPr id="6" name="Picture 5">
            <a:extLst>
              <a:ext uri="{FF2B5EF4-FFF2-40B4-BE49-F238E27FC236}">
                <a16:creationId xmlns:a16="http://schemas.microsoft.com/office/drawing/2014/main" id="{785C48F6-FFC9-496D-8640-8E86E6A478E0}"/>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8" name="Picture 7">
            <a:extLst>
              <a:ext uri="{FF2B5EF4-FFF2-40B4-BE49-F238E27FC236}">
                <a16:creationId xmlns:a16="http://schemas.microsoft.com/office/drawing/2014/main" id="{F925BC34-B6AD-4E06-999D-0E51A3CB25BF}"/>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3812453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BA49-37A6-42F7-8831-BACCF12F1626}"/>
              </a:ext>
            </a:extLst>
          </p:cNvPr>
          <p:cNvSpPr>
            <a:spLocks noGrp="1"/>
          </p:cNvSpPr>
          <p:nvPr>
            <p:ph type="title"/>
          </p:nvPr>
        </p:nvSpPr>
        <p:spPr/>
        <p:txBody>
          <a:bodyPr>
            <a:normAutofit/>
          </a:bodyPr>
          <a:lstStyle/>
          <a:p>
            <a:r>
              <a:rPr lang="en-US" dirty="0"/>
              <a:t>Stakeholder Management / SEP In Detail</a:t>
            </a:r>
          </a:p>
        </p:txBody>
      </p:sp>
      <p:sp>
        <p:nvSpPr>
          <p:cNvPr id="3" name="Content Placeholder 2">
            <a:extLst>
              <a:ext uri="{FF2B5EF4-FFF2-40B4-BE49-F238E27FC236}">
                <a16:creationId xmlns:a16="http://schemas.microsoft.com/office/drawing/2014/main" id="{7144C1A0-5B3D-4B7D-AB9D-D3A39394FF29}"/>
              </a:ext>
            </a:extLst>
          </p:cNvPr>
          <p:cNvSpPr>
            <a:spLocks noGrp="1"/>
          </p:cNvSpPr>
          <p:nvPr>
            <p:ph idx="1"/>
          </p:nvPr>
        </p:nvSpPr>
        <p:spPr/>
        <p:txBody>
          <a:bodyPr/>
          <a:lstStyle/>
          <a:p>
            <a:pPr marL="0" indent="0">
              <a:buNone/>
            </a:pPr>
            <a:r>
              <a:rPr lang="en-US" dirty="0"/>
              <a:t> </a:t>
            </a:r>
          </a:p>
        </p:txBody>
      </p:sp>
      <p:pic>
        <p:nvPicPr>
          <p:cNvPr id="1026" name="Picture 2" descr="Image result for ies pcb sep process">
            <a:extLst>
              <a:ext uri="{FF2B5EF4-FFF2-40B4-BE49-F238E27FC236}">
                <a16:creationId xmlns:a16="http://schemas.microsoft.com/office/drawing/2014/main" id="{3D329699-3755-4550-AFCF-995725719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454" y="2075890"/>
            <a:ext cx="8137508" cy="36510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2BAAC18-5580-4252-A214-2E2DE53A540D}"/>
              </a:ext>
            </a:extLst>
          </p:cNvPr>
          <p:cNvSpPr/>
          <p:nvPr/>
        </p:nvSpPr>
        <p:spPr>
          <a:xfrm>
            <a:off x="2944091" y="2075890"/>
            <a:ext cx="803564" cy="804124"/>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B317E9EA-AFBD-4383-9738-B4537B236C1C}"/>
              </a:ext>
            </a:extLst>
          </p:cNvPr>
          <p:cNvSpPr/>
          <p:nvPr/>
        </p:nvSpPr>
        <p:spPr>
          <a:xfrm>
            <a:off x="4137314" y="2713759"/>
            <a:ext cx="803564" cy="408710"/>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8952217A-ED90-473E-B925-A408B9DA7BA2}"/>
              </a:ext>
            </a:extLst>
          </p:cNvPr>
          <p:cNvSpPr/>
          <p:nvPr/>
        </p:nvSpPr>
        <p:spPr>
          <a:xfrm>
            <a:off x="4597978" y="3677951"/>
            <a:ext cx="803564" cy="594445"/>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3D404EA3-457C-49E2-9518-CD8EC6A4FAB8}"/>
              </a:ext>
            </a:extLst>
          </p:cNvPr>
          <p:cNvSpPr txBox="1"/>
          <p:nvPr/>
        </p:nvSpPr>
        <p:spPr>
          <a:xfrm>
            <a:off x="2097039" y="3131100"/>
            <a:ext cx="1851603" cy="1200329"/>
          </a:xfrm>
          <a:prstGeom prst="rect">
            <a:avLst/>
          </a:prstGeom>
          <a:solidFill>
            <a:schemeClr val="bg1"/>
          </a:solidFill>
        </p:spPr>
        <p:txBody>
          <a:bodyPr wrap="square" rtlCol="0">
            <a:spAutoFit/>
          </a:bodyPr>
          <a:lstStyle/>
          <a:p>
            <a:r>
              <a:rPr lang="en-US" sz="3600" b="1" dirty="0">
                <a:solidFill>
                  <a:srgbClr val="FF0000"/>
                </a:solidFill>
              </a:rPr>
              <a:t>User Needs</a:t>
            </a:r>
          </a:p>
        </p:txBody>
      </p:sp>
      <p:sp>
        <p:nvSpPr>
          <p:cNvPr id="12" name="Arrow: Down 11">
            <a:extLst>
              <a:ext uri="{FF2B5EF4-FFF2-40B4-BE49-F238E27FC236}">
                <a16:creationId xmlns:a16="http://schemas.microsoft.com/office/drawing/2014/main" id="{E41DC63E-3FD4-4AB9-92D3-668AFB8611DB}"/>
              </a:ext>
            </a:extLst>
          </p:cNvPr>
          <p:cNvSpPr/>
          <p:nvPr/>
        </p:nvSpPr>
        <p:spPr>
          <a:xfrm rot="19751505">
            <a:off x="3717531" y="2635789"/>
            <a:ext cx="417082" cy="26188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Box 13">
            <a:extLst>
              <a:ext uri="{FF2B5EF4-FFF2-40B4-BE49-F238E27FC236}">
                <a16:creationId xmlns:a16="http://schemas.microsoft.com/office/drawing/2014/main" id="{10F7F9FB-E59A-4CE0-A3A3-BACC7E8C585A}"/>
              </a:ext>
            </a:extLst>
          </p:cNvPr>
          <p:cNvSpPr txBox="1"/>
          <p:nvPr/>
        </p:nvSpPr>
        <p:spPr>
          <a:xfrm>
            <a:off x="7655215" y="4054990"/>
            <a:ext cx="2932319" cy="1200329"/>
          </a:xfrm>
          <a:prstGeom prst="rect">
            <a:avLst/>
          </a:prstGeom>
          <a:solidFill>
            <a:schemeClr val="bg1"/>
          </a:solidFill>
        </p:spPr>
        <p:txBody>
          <a:bodyPr wrap="square" rtlCol="0">
            <a:spAutoFit/>
          </a:bodyPr>
          <a:lstStyle/>
          <a:p>
            <a:r>
              <a:rPr lang="en-US" sz="3600" b="1" dirty="0">
                <a:solidFill>
                  <a:srgbClr val="FF0000"/>
                </a:solidFill>
              </a:rPr>
              <a:t>Functional Requirements</a:t>
            </a:r>
          </a:p>
        </p:txBody>
      </p:sp>
      <p:sp>
        <p:nvSpPr>
          <p:cNvPr id="15" name="Arrow: Down 14">
            <a:extLst>
              <a:ext uri="{FF2B5EF4-FFF2-40B4-BE49-F238E27FC236}">
                <a16:creationId xmlns:a16="http://schemas.microsoft.com/office/drawing/2014/main" id="{F1374B7D-76F6-434D-8C81-50E3C1DC21B1}"/>
              </a:ext>
            </a:extLst>
          </p:cNvPr>
          <p:cNvSpPr/>
          <p:nvPr/>
        </p:nvSpPr>
        <p:spPr>
          <a:xfrm rot="12261332">
            <a:off x="7170497" y="2745559"/>
            <a:ext cx="417082" cy="26188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Arrow: Down 15">
            <a:extLst>
              <a:ext uri="{FF2B5EF4-FFF2-40B4-BE49-F238E27FC236}">
                <a16:creationId xmlns:a16="http://schemas.microsoft.com/office/drawing/2014/main" id="{1065421B-E8F8-49D2-B848-7E70D910052B}"/>
              </a:ext>
            </a:extLst>
          </p:cNvPr>
          <p:cNvSpPr/>
          <p:nvPr/>
        </p:nvSpPr>
        <p:spPr>
          <a:xfrm rot="5400000">
            <a:off x="5766788" y="4141193"/>
            <a:ext cx="417082" cy="86475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Arrow: Down 16">
            <a:extLst>
              <a:ext uri="{FF2B5EF4-FFF2-40B4-BE49-F238E27FC236}">
                <a16:creationId xmlns:a16="http://schemas.microsoft.com/office/drawing/2014/main" id="{288A1296-F7EF-4695-8047-167CD4A2163F}"/>
              </a:ext>
            </a:extLst>
          </p:cNvPr>
          <p:cNvSpPr/>
          <p:nvPr/>
        </p:nvSpPr>
        <p:spPr>
          <a:xfrm rot="5400000">
            <a:off x="5731359" y="3367190"/>
            <a:ext cx="417082" cy="12159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Arrow: Down 17">
            <a:extLst>
              <a:ext uri="{FF2B5EF4-FFF2-40B4-BE49-F238E27FC236}">
                <a16:creationId xmlns:a16="http://schemas.microsoft.com/office/drawing/2014/main" id="{7D1784D0-B418-4317-A7AE-9656B6869689}"/>
              </a:ext>
            </a:extLst>
          </p:cNvPr>
          <p:cNvSpPr/>
          <p:nvPr/>
        </p:nvSpPr>
        <p:spPr>
          <a:xfrm rot="5400000">
            <a:off x="5706604" y="2585410"/>
            <a:ext cx="417082" cy="16995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Arrow: Down 18">
            <a:extLst>
              <a:ext uri="{FF2B5EF4-FFF2-40B4-BE49-F238E27FC236}">
                <a16:creationId xmlns:a16="http://schemas.microsoft.com/office/drawing/2014/main" id="{0DCEF135-24FD-4401-98F2-488A6BF3299B}"/>
              </a:ext>
            </a:extLst>
          </p:cNvPr>
          <p:cNvSpPr/>
          <p:nvPr/>
        </p:nvSpPr>
        <p:spPr>
          <a:xfrm rot="5400000">
            <a:off x="5720502" y="1821685"/>
            <a:ext cx="417082" cy="21627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19">
            <a:extLst>
              <a:ext uri="{FF2B5EF4-FFF2-40B4-BE49-F238E27FC236}">
                <a16:creationId xmlns:a16="http://schemas.microsoft.com/office/drawing/2014/main" id="{8A725B50-A4FC-435C-B255-0649D1C8539D}"/>
              </a:ext>
            </a:extLst>
          </p:cNvPr>
          <p:cNvSpPr txBox="1"/>
          <p:nvPr/>
        </p:nvSpPr>
        <p:spPr>
          <a:xfrm>
            <a:off x="4911639" y="1895528"/>
            <a:ext cx="2098761" cy="646331"/>
          </a:xfrm>
          <a:prstGeom prst="rect">
            <a:avLst/>
          </a:prstGeom>
          <a:solidFill>
            <a:schemeClr val="bg1"/>
          </a:solidFill>
        </p:spPr>
        <p:txBody>
          <a:bodyPr wrap="square" rtlCol="0">
            <a:spAutoFit/>
          </a:bodyPr>
          <a:lstStyle/>
          <a:p>
            <a:r>
              <a:rPr lang="en-US" sz="3600" b="1" dirty="0">
                <a:solidFill>
                  <a:srgbClr val="FF0000"/>
                </a:solidFill>
              </a:rPr>
              <a:t>Testing</a:t>
            </a:r>
          </a:p>
        </p:txBody>
      </p:sp>
      <p:sp>
        <p:nvSpPr>
          <p:cNvPr id="21" name="Rectangle 20">
            <a:extLst>
              <a:ext uri="{FF2B5EF4-FFF2-40B4-BE49-F238E27FC236}">
                <a16:creationId xmlns:a16="http://schemas.microsoft.com/office/drawing/2014/main" id="{84EDA982-961A-4710-A2D7-5787EF36732E}"/>
              </a:ext>
            </a:extLst>
          </p:cNvPr>
          <p:cNvSpPr/>
          <p:nvPr/>
        </p:nvSpPr>
        <p:spPr>
          <a:xfrm>
            <a:off x="4316943" y="3212041"/>
            <a:ext cx="803564" cy="408710"/>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2" name="Straight Connector 21">
            <a:extLst>
              <a:ext uri="{FF2B5EF4-FFF2-40B4-BE49-F238E27FC236}">
                <a16:creationId xmlns:a16="http://schemas.microsoft.com/office/drawing/2014/main" id="{0F08042C-966C-4424-B68A-2F68F0DAA837}"/>
              </a:ext>
            </a:extLst>
          </p:cNvPr>
          <p:cNvCxnSpPr/>
          <p:nvPr/>
        </p:nvCxnSpPr>
        <p:spPr>
          <a:xfrm>
            <a:off x="2202007" y="1600200"/>
            <a:ext cx="7787987" cy="0"/>
          </a:xfrm>
          <a:prstGeom prst="line">
            <a:avLst/>
          </a:prstGeom>
          <a:ln w="66675"/>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F8B04D9-D3AA-4BB1-8661-ADD165E8AD4B}"/>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24" name="Picture 23">
            <a:extLst>
              <a:ext uri="{FF2B5EF4-FFF2-40B4-BE49-F238E27FC236}">
                <a16:creationId xmlns:a16="http://schemas.microsoft.com/office/drawing/2014/main" id="{3BE653B3-55EC-4EF7-84E2-4660541733AA}"/>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38233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5"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F9F763C-2595-436B-8C83-A45BDF3C7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227" y="1868129"/>
            <a:ext cx="5104509" cy="25551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BAADDEC-4AD1-483C-A0D5-EC68DB94B4A2}"/>
              </a:ext>
            </a:extLst>
          </p:cNvPr>
          <p:cNvSpPr txBox="1">
            <a:spLocks/>
          </p:cNvSpPr>
          <p:nvPr/>
        </p:nvSpPr>
        <p:spPr bwMode="auto">
          <a:xfrm>
            <a:off x="649480" y="381000"/>
            <a:ext cx="9789920" cy="762000"/>
          </a:xfrm>
          <a:prstGeom prst="rect">
            <a:avLst/>
          </a:prstGeom>
          <a:noFill/>
          <a:ln w="9525">
            <a:noFill/>
            <a:miter lim="800000"/>
            <a:headEnd/>
            <a:tailEnd/>
          </a:ln>
        </p:spPr>
        <p:txBody>
          <a:bodyPr anchor="ctr"/>
          <a:lstStyle/>
          <a:p>
            <a:pPr>
              <a:defRPr/>
            </a:pPr>
            <a:r>
              <a:rPr lang="en-US" sz="4400" kern="0" dirty="0">
                <a:latin typeface="+mj-lt"/>
                <a:ea typeface="MS PGothic"/>
                <a:cs typeface="MS PGothic"/>
              </a:rPr>
              <a:t>Key Concepts of Using the SEP</a:t>
            </a:r>
          </a:p>
        </p:txBody>
      </p:sp>
      <p:sp>
        <p:nvSpPr>
          <p:cNvPr id="6" name="Content Placeholder 5">
            <a:extLst>
              <a:ext uri="{FF2B5EF4-FFF2-40B4-BE49-F238E27FC236}">
                <a16:creationId xmlns:a16="http://schemas.microsoft.com/office/drawing/2014/main" id="{A7AAAAA9-8ED0-47AE-93F4-B298811780D5}"/>
              </a:ext>
            </a:extLst>
          </p:cNvPr>
          <p:cNvSpPr>
            <a:spLocks noGrp="1"/>
          </p:cNvSpPr>
          <p:nvPr>
            <p:ph idx="1"/>
          </p:nvPr>
        </p:nvSpPr>
        <p:spPr>
          <a:xfrm>
            <a:off x="838200" y="1375873"/>
            <a:ext cx="6801465" cy="4801090"/>
          </a:xfrm>
        </p:spPr>
        <p:txBody>
          <a:bodyPr/>
          <a:lstStyle/>
          <a:p>
            <a:pPr marL="173736" indent="0">
              <a:buNone/>
              <a:defRPr/>
            </a:pPr>
            <a:r>
              <a:rPr dirty="0"/>
              <a:t>The systems engineering process (SEP) seeks to:</a:t>
            </a:r>
          </a:p>
          <a:p>
            <a:pPr>
              <a:defRPr/>
            </a:pPr>
            <a:r>
              <a:rPr sz="2400" dirty="0"/>
              <a:t>Consider the entire life cycle of a system</a:t>
            </a:r>
          </a:p>
          <a:p>
            <a:pPr>
              <a:defRPr/>
            </a:pPr>
            <a:r>
              <a:rPr sz="2400" dirty="0"/>
              <a:t>Focus on stakeholder involvement</a:t>
            </a:r>
          </a:p>
          <a:p>
            <a:pPr>
              <a:defRPr/>
            </a:pPr>
            <a:r>
              <a:rPr sz="2400" dirty="0"/>
              <a:t>Understand the problem to be addressed</a:t>
            </a:r>
          </a:p>
          <a:p>
            <a:pPr>
              <a:defRPr/>
            </a:pPr>
            <a:r>
              <a:rPr sz="2400" dirty="0"/>
              <a:t>Address project risks as early as possible</a:t>
            </a:r>
          </a:p>
          <a:p>
            <a:pPr>
              <a:defRPr/>
            </a:pPr>
            <a:r>
              <a:rPr sz="2400" dirty="0"/>
              <a:t>Clearly document the process and the output of each step</a:t>
            </a:r>
          </a:p>
          <a:p>
            <a:pPr>
              <a:defRPr/>
            </a:pPr>
            <a:r>
              <a:rPr sz="2400" dirty="0"/>
              <a:t>SEP is scalable based on size, complexity, and risk of project</a:t>
            </a:r>
          </a:p>
          <a:p>
            <a:pPr>
              <a:defRPr/>
            </a:pPr>
            <a:endParaRPr sz="2400" dirty="0">
              <a:cs typeface="Arial" pitchFamily="34" charset="0"/>
            </a:endParaRPr>
          </a:p>
          <a:p>
            <a:pPr marL="173736" indent="0">
              <a:buNone/>
              <a:defRPr/>
            </a:pPr>
            <a:endParaRPr sz="2400" dirty="0">
              <a:cs typeface="Arial" pitchFamily="34" charset="0"/>
            </a:endParaRPr>
          </a:p>
        </p:txBody>
      </p:sp>
      <p:pic>
        <p:nvPicPr>
          <p:cNvPr id="5" name="Picture 4">
            <a:extLst>
              <a:ext uri="{FF2B5EF4-FFF2-40B4-BE49-F238E27FC236}">
                <a16:creationId xmlns:a16="http://schemas.microsoft.com/office/drawing/2014/main" id="{1499E555-B1AA-4DC2-8835-E6B47A18A9FB}"/>
              </a:ext>
            </a:extLst>
          </p:cNvPr>
          <p:cNvPicPr>
            <a:picLocks noChangeAspect="1"/>
          </p:cNvPicPr>
          <p:nvPr/>
        </p:nvPicPr>
        <p:blipFill>
          <a:blip r:embed="rId4"/>
          <a:stretch>
            <a:fillRect/>
          </a:stretch>
        </p:blipFill>
        <p:spPr>
          <a:xfrm>
            <a:off x="10794254" y="6082620"/>
            <a:ext cx="1077002" cy="628585"/>
          </a:xfrm>
          <a:prstGeom prst="rect">
            <a:avLst/>
          </a:prstGeom>
        </p:spPr>
      </p:pic>
      <p:pic>
        <p:nvPicPr>
          <p:cNvPr id="7" name="Picture 6">
            <a:extLst>
              <a:ext uri="{FF2B5EF4-FFF2-40B4-BE49-F238E27FC236}">
                <a16:creationId xmlns:a16="http://schemas.microsoft.com/office/drawing/2014/main" id="{52FFD6A5-F811-43A6-9D2C-1B290C1E6B72}"/>
              </a:ext>
            </a:extLst>
          </p:cNvPr>
          <p:cNvPicPr>
            <a:picLocks noChangeAspect="1"/>
          </p:cNvPicPr>
          <p:nvPr/>
        </p:nvPicPr>
        <p:blipFill>
          <a:blip r:embed="rId5"/>
          <a:stretch>
            <a:fillRect/>
          </a:stretch>
        </p:blipFill>
        <p:spPr>
          <a:xfrm>
            <a:off x="0" y="5972175"/>
            <a:ext cx="1752600" cy="885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DD2D94-9F35-47A9-81B0-A6A492A56B7E}"/>
              </a:ext>
            </a:extLst>
          </p:cNvPr>
          <p:cNvSpPr txBox="1">
            <a:spLocks/>
          </p:cNvSpPr>
          <p:nvPr/>
        </p:nvSpPr>
        <p:spPr bwMode="auto">
          <a:xfrm>
            <a:off x="384561" y="381000"/>
            <a:ext cx="10054839" cy="762000"/>
          </a:xfrm>
          <a:prstGeom prst="rect">
            <a:avLst/>
          </a:prstGeom>
          <a:noFill/>
          <a:ln w="9525">
            <a:noFill/>
            <a:miter lim="800000"/>
            <a:headEnd/>
            <a:tailEnd/>
          </a:ln>
        </p:spPr>
        <p:txBody>
          <a:bodyPr anchor="ctr"/>
          <a:lstStyle/>
          <a:p>
            <a:pPr>
              <a:defRPr/>
            </a:pPr>
            <a:r>
              <a:rPr lang="en-US" sz="4000" kern="0" dirty="0">
                <a:latin typeface="+mj-lt"/>
                <a:ea typeface="MS PGothic"/>
                <a:cs typeface="MS PGothic"/>
              </a:rPr>
              <a:t>Benefits and Costs of SEP</a:t>
            </a:r>
          </a:p>
        </p:txBody>
      </p:sp>
      <p:sp>
        <p:nvSpPr>
          <p:cNvPr id="6" name="Content Placeholder 5">
            <a:extLst>
              <a:ext uri="{FF2B5EF4-FFF2-40B4-BE49-F238E27FC236}">
                <a16:creationId xmlns:a16="http://schemas.microsoft.com/office/drawing/2014/main" id="{683F8588-E8FA-43F7-B271-143DD8C16AB1}"/>
              </a:ext>
            </a:extLst>
          </p:cNvPr>
          <p:cNvSpPr>
            <a:spLocks noGrp="1"/>
          </p:cNvSpPr>
          <p:nvPr>
            <p:ph idx="1"/>
          </p:nvPr>
        </p:nvSpPr>
        <p:spPr>
          <a:xfrm>
            <a:off x="838200" y="1213503"/>
            <a:ext cx="10515600" cy="4963460"/>
          </a:xfrm>
        </p:spPr>
        <p:txBody>
          <a:bodyPr>
            <a:normAutofit/>
          </a:bodyPr>
          <a:lstStyle/>
          <a:p>
            <a:pPr>
              <a:buFont typeface="Wingdings" panose="05000000000000000000" pitchFamily="2" charset="2"/>
              <a:buNone/>
              <a:defRPr/>
            </a:pPr>
            <a:endParaRPr sz="1400" b="1" dirty="0">
              <a:solidFill>
                <a:schemeClr val="accent2"/>
              </a:solidFill>
              <a:latin typeface="Helvetica" pitchFamily="-96" charset="0"/>
            </a:endParaRPr>
          </a:p>
          <a:p>
            <a:pPr marL="0" indent="0">
              <a:buNone/>
              <a:defRPr/>
            </a:pPr>
            <a:r>
              <a:rPr dirty="0">
                <a:cs typeface="Arial" pitchFamily="34" charset="0"/>
              </a:rPr>
              <a:t>Benefits</a:t>
            </a:r>
          </a:p>
          <a:p>
            <a:pPr lvl="2">
              <a:buSzPct val="50000"/>
              <a:buFont typeface="Wingdings" panose="05000000000000000000" pitchFamily="2" charset="2"/>
              <a:buChar char="§"/>
              <a:defRPr/>
            </a:pPr>
            <a:r>
              <a:rPr sz="2400" dirty="0">
                <a:cs typeface="Arial" pitchFamily="34" charset="0"/>
              </a:rPr>
              <a:t>Improve the quality of products created by the project</a:t>
            </a:r>
          </a:p>
          <a:p>
            <a:pPr lvl="2">
              <a:buSzPct val="50000"/>
              <a:buFont typeface="Wingdings" panose="05000000000000000000" pitchFamily="2" charset="2"/>
              <a:buChar char="§"/>
              <a:defRPr/>
            </a:pPr>
            <a:r>
              <a:rPr sz="2400" dirty="0">
                <a:cs typeface="Arial" pitchFamily="34" charset="0"/>
              </a:rPr>
              <a:t>Reduce the risk of schedule and cost overruns</a:t>
            </a:r>
          </a:p>
          <a:p>
            <a:pPr lvl="2">
              <a:buSzPct val="50000"/>
              <a:buFont typeface="Wingdings" panose="05000000000000000000" pitchFamily="2" charset="2"/>
              <a:buChar char="§"/>
              <a:defRPr/>
            </a:pPr>
            <a:r>
              <a:rPr sz="2400" dirty="0">
                <a:cs typeface="Arial" pitchFamily="34" charset="0"/>
              </a:rPr>
              <a:t>Increase the likelihood that user needs will be met</a:t>
            </a:r>
          </a:p>
          <a:p>
            <a:pPr lvl="2">
              <a:buSzPct val="50000"/>
              <a:buFont typeface="Wingdings" panose="05000000000000000000" pitchFamily="2" charset="2"/>
              <a:buChar char="§"/>
              <a:defRPr/>
            </a:pPr>
            <a:r>
              <a:rPr sz="2400" dirty="0">
                <a:cs typeface="Arial" pitchFamily="34" charset="0"/>
              </a:rPr>
              <a:t>Improve stakeholder participation</a:t>
            </a:r>
          </a:p>
          <a:p>
            <a:pPr lvl="2">
              <a:buSzPct val="50000"/>
              <a:buFont typeface="Wingdings" panose="05000000000000000000" pitchFamily="2" charset="2"/>
              <a:buChar char="§"/>
              <a:defRPr/>
            </a:pPr>
            <a:r>
              <a:rPr sz="2400" dirty="0">
                <a:cs typeface="Arial" pitchFamily="34" charset="0"/>
              </a:rPr>
              <a:t>Provide better documentation </a:t>
            </a:r>
          </a:p>
          <a:p>
            <a:pPr lvl="2">
              <a:buSzPct val="50000"/>
              <a:buFont typeface="Wingdings" panose="05000000000000000000" pitchFamily="2" charset="2"/>
              <a:buChar char="§"/>
              <a:defRPr/>
            </a:pPr>
            <a:r>
              <a:rPr sz="2400" dirty="0">
                <a:cs typeface="Arial" pitchFamily="34" charset="0"/>
              </a:rPr>
              <a:t>Reduce operational costs </a:t>
            </a:r>
            <a:endParaRPr lang="en-US" sz="2400" dirty="0">
              <a:cs typeface="Arial" pitchFamily="34" charset="0"/>
            </a:endParaRPr>
          </a:p>
          <a:p>
            <a:pPr marL="0" indent="0">
              <a:buSzPct val="50000"/>
              <a:buNone/>
              <a:defRPr/>
            </a:pPr>
            <a:r>
              <a:rPr dirty="0">
                <a:cs typeface="Arial" pitchFamily="34" charset="0"/>
              </a:rPr>
              <a:t>Costs</a:t>
            </a:r>
          </a:p>
          <a:p>
            <a:pPr lvl="2">
              <a:buSzPct val="50000"/>
              <a:buFont typeface="Wingdings" panose="05000000000000000000" pitchFamily="2" charset="2"/>
              <a:buChar char="§"/>
              <a:defRPr/>
            </a:pPr>
            <a:r>
              <a:rPr sz="2400" dirty="0">
                <a:cs typeface="Arial" pitchFamily="34" charset="0"/>
              </a:rPr>
              <a:t>SEP causes some reapportionment of cost with additional effort needed early in process and during verification	</a:t>
            </a:r>
          </a:p>
          <a:p>
            <a:pPr lvl="3">
              <a:buSzPct val="50000"/>
              <a:buFont typeface="Wingdings" pitchFamily="2" charset="2"/>
              <a:buChar char="q"/>
              <a:defRPr/>
            </a:pPr>
            <a:endParaRPr sz="2400" dirty="0">
              <a:cs typeface="Arial" pitchFamily="34" charset="0"/>
            </a:endParaRPr>
          </a:p>
          <a:p>
            <a:pPr>
              <a:buSzPct val="50000"/>
              <a:buFont typeface="Wingdings" panose="05000000000000000000" pitchFamily="2" charset="2"/>
              <a:buChar char="q"/>
              <a:defRPr/>
            </a:pPr>
            <a:endParaRPr sz="2400" dirty="0">
              <a:cs typeface="Arial" pitchFamily="34" charset="0"/>
            </a:endParaRPr>
          </a:p>
          <a:p>
            <a:pPr marL="384048" lvl="1" indent="0">
              <a:buSzPct val="50000"/>
              <a:buNone/>
              <a:defRPr/>
            </a:pPr>
            <a:endParaRPr dirty="0"/>
          </a:p>
        </p:txBody>
      </p:sp>
      <p:pic>
        <p:nvPicPr>
          <p:cNvPr id="4" name="Picture 3">
            <a:extLst>
              <a:ext uri="{FF2B5EF4-FFF2-40B4-BE49-F238E27FC236}">
                <a16:creationId xmlns:a16="http://schemas.microsoft.com/office/drawing/2014/main" id="{21172A7B-935F-4E4A-A41B-C9371E3BBEBE}"/>
              </a:ext>
            </a:extLst>
          </p:cNvPr>
          <p:cNvPicPr>
            <a:picLocks noChangeAspect="1"/>
          </p:cNvPicPr>
          <p:nvPr/>
        </p:nvPicPr>
        <p:blipFill>
          <a:blip r:embed="rId3"/>
          <a:stretch>
            <a:fillRect/>
          </a:stretch>
        </p:blipFill>
        <p:spPr>
          <a:xfrm>
            <a:off x="10794254" y="6082620"/>
            <a:ext cx="1077002" cy="628585"/>
          </a:xfrm>
          <a:prstGeom prst="rect">
            <a:avLst/>
          </a:prstGeom>
        </p:spPr>
      </p:pic>
      <p:pic>
        <p:nvPicPr>
          <p:cNvPr id="5" name="Picture 4">
            <a:extLst>
              <a:ext uri="{FF2B5EF4-FFF2-40B4-BE49-F238E27FC236}">
                <a16:creationId xmlns:a16="http://schemas.microsoft.com/office/drawing/2014/main" id="{F493E681-F0A5-4A34-BB26-B300B64BCB3B}"/>
              </a:ext>
            </a:extLst>
          </p:cNvPr>
          <p:cNvPicPr>
            <a:picLocks noChangeAspect="1"/>
          </p:cNvPicPr>
          <p:nvPr/>
        </p:nvPicPr>
        <p:blipFill>
          <a:blip r:embed="rId4"/>
          <a:stretch>
            <a:fillRect/>
          </a:stretch>
        </p:blipFill>
        <p:spPr>
          <a:xfrm>
            <a:off x="0" y="5972175"/>
            <a:ext cx="1752600" cy="885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What We Learned Today!</a:t>
            </a:r>
          </a:p>
        </p:txBody>
      </p:sp>
      <p:sp>
        <p:nvSpPr>
          <p:cNvPr id="4" name="Slide Number Placeholder 3">
            <a:extLst>
              <a:ext uri="{FF2B5EF4-FFF2-40B4-BE49-F238E27FC236}">
                <a16:creationId xmlns:a16="http://schemas.microsoft.com/office/drawing/2014/main" id="{EA348D39-0E8A-469B-9C6E-D7127F56DD27}"/>
              </a:ext>
            </a:extLst>
          </p:cNvPr>
          <p:cNvSpPr>
            <a:spLocks noGrp="1"/>
          </p:cNvSpPr>
          <p:nvPr>
            <p:ph type="sldNum" sz="quarter" idx="14"/>
          </p:nvPr>
        </p:nvSpPr>
        <p:spPr/>
        <p:txBody>
          <a:bodyPr/>
          <a:lstStyle/>
          <a:p>
            <a:fld id="{3DD97BEB-BAEF-0344-9D5C-EC73E478698A}" type="slidenum">
              <a:rPr lang="en-US" smtClean="0"/>
              <a:pPr/>
              <a:t>45</a:t>
            </a:fld>
            <a:endParaRPr lang="en-US"/>
          </a:p>
        </p:txBody>
      </p:sp>
      <p:sp>
        <p:nvSpPr>
          <p:cNvPr id="5" name="Text Placeholder 4">
            <a:extLst>
              <a:ext uri="{FF2B5EF4-FFF2-40B4-BE49-F238E27FC236}">
                <a16:creationId xmlns:a16="http://schemas.microsoft.com/office/drawing/2014/main" id="{89CC8222-367D-4F34-ADA0-89DB30A1F927}"/>
              </a:ext>
            </a:extLst>
          </p:cNvPr>
          <p:cNvSpPr>
            <a:spLocks noGrp="1"/>
          </p:cNvSpPr>
          <p:nvPr>
            <p:ph type="body" sz="quarter" idx="15"/>
          </p:nvPr>
        </p:nvSpPr>
        <p:spPr/>
        <p:txBody>
          <a:bodyPr>
            <a:normAutofit fontScale="92500" lnSpcReduction="20000"/>
          </a:bodyPr>
          <a:lstStyle/>
          <a:p>
            <a:r>
              <a:rPr lang="en-US" dirty="0"/>
              <a:t> </a:t>
            </a:r>
          </a:p>
          <a:p>
            <a:endParaRPr lang="en-US" dirty="0"/>
          </a:p>
        </p:txBody>
      </p:sp>
      <p:sp>
        <p:nvSpPr>
          <p:cNvPr id="6" name="Content Placeholder 2">
            <a:extLst>
              <a:ext uri="{FF2B5EF4-FFF2-40B4-BE49-F238E27FC236}">
                <a16:creationId xmlns:a16="http://schemas.microsoft.com/office/drawing/2014/main" id="{BA35524F-D82A-401F-A90E-0A3931CA0D0A}"/>
              </a:ext>
            </a:extLst>
          </p:cNvPr>
          <p:cNvSpPr>
            <a:spLocks noGrp="1"/>
          </p:cNvSpPr>
          <p:nvPr>
            <p:ph type="body" sz="quarter" idx="13"/>
          </p:nvPr>
        </p:nvSpPr>
        <p:spPr>
          <a:xfrm>
            <a:off x="838200" y="1825625"/>
            <a:ext cx="10515600" cy="3943350"/>
          </a:xfrm>
        </p:spPr>
        <p:txBody>
          <a:bodyPr>
            <a:normAutofit/>
          </a:bodyPr>
          <a:lstStyle/>
          <a:p>
            <a:pPr marL="0" indent="0">
              <a:buNone/>
            </a:pPr>
            <a:r>
              <a:rPr lang="en-US" sz="2400" dirty="0"/>
              <a:t>   </a:t>
            </a:r>
          </a:p>
        </p:txBody>
      </p:sp>
      <p:sp>
        <p:nvSpPr>
          <p:cNvPr id="10" name="Rectangle: Rounded Corners 9">
            <a:extLst>
              <a:ext uri="{FF2B5EF4-FFF2-40B4-BE49-F238E27FC236}">
                <a16:creationId xmlns:a16="http://schemas.microsoft.com/office/drawing/2014/main" id="{B555B3C2-6929-47EA-8EEF-A997F22EE67E}"/>
              </a:ext>
            </a:extLst>
          </p:cNvPr>
          <p:cNvSpPr/>
          <p:nvPr/>
        </p:nvSpPr>
        <p:spPr>
          <a:xfrm>
            <a:off x="779393" y="3985554"/>
            <a:ext cx="11091863" cy="65885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Examine the nine vertical applications and seven technologies that impact a Smart City</a:t>
            </a:r>
          </a:p>
          <a:p>
            <a:pPr algn="ctr"/>
            <a:endParaRPr lang="en-US" dirty="0"/>
          </a:p>
        </p:txBody>
      </p:sp>
      <p:sp>
        <p:nvSpPr>
          <p:cNvPr id="11" name="Rectangle: Rounded Corners 10">
            <a:extLst>
              <a:ext uri="{FF2B5EF4-FFF2-40B4-BE49-F238E27FC236}">
                <a16:creationId xmlns:a16="http://schemas.microsoft.com/office/drawing/2014/main" id="{7C1AE951-908C-4886-A85F-811A3283263C}"/>
              </a:ext>
            </a:extLst>
          </p:cNvPr>
          <p:cNvSpPr/>
          <p:nvPr/>
        </p:nvSpPr>
        <p:spPr>
          <a:xfrm>
            <a:off x="779392" y="2317701"/>
            <a:ext cx="11023157" cy="681962"/>
          </a:xfrm>
          <a:prstGeom prst="roundRect">
            <a:avLst/>
          </a:prstGeom>
          <a:solidFill>
            <a:srgbClr val="E37222"/>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What are Smart City Drivers, Barriers and Benefits</a:t>
            </a:r>
          </a:p>
          <a:p>
            <a:pPr algn="ctr"/>
            <a:endParaRPr lang="en-US" dirty="0"/>
          </a:p>
        </p:txBody>
      </p:sp>
      <p:sp>
        <p:nvSpPr>
          <p:cNvPr id="13" name="Rectangle: Rounded Corners 12">
            <a:extLst>
              <a:ext uri="{FF2B5EF4-FFF2-40B4-BE49-F238E27FC236}">
                <a16:creationId xmlns:a16="http://schemas.microsoft.com/office/drawing/2014/main" id="{A836D3A7-330C-4325-80F8-49904A7CA13C}"/>
              </a:ext>
            </a:extLst>
          </p:cNvPr>
          <p:cNvSpPr/>
          <p:nvPr/>
        </p:nvSpPr>
        <p:spPr>
          <a:xfrm>
            <a:off x="743963" y="4812291"/>
            <a:ext cx="11023155" cy="1059362"/>
          </a:xfrm>
          <a:prstGeom prst="roundRect">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Examine use of the IEEE P2784 Smart City Planning and Technology Guide in envisioning, deploying and managing your Smart City Project</a:t>
            </a:r>
          </a:p>
          <a:p>
            <a:pPr algn="ctr"/>
            <a:endParaRPr lang="en-US" dirty="0"/>
          </a:p>
        </p:txBody>
      </p:sp>
      <p:sp>
        <p:nvSpPr>
          <p:cNvPr id="14" name="Rectangle: Rounded Corners 13">
            <a:extLst>
              <a:ext uri="{FF2B5EF4-FFF2-40B4-BE49-F238E27FC236}">
                <a16:creationId xmlns:a16="http://schemas.microsoft.com/office/drawing/2014/main" id="{CBBD8173-3282-4431-957B-E0DF4D9B6A92}"/>
              </a:ext>
            </a:extLst>
          </p:cNvPr>
          <p:cNvSpPr/>
          <p:nvPr/>
        </p:nvSpPr>
        <p:spPr>
          <a:xfrm>
            <a:off x="779392" y="3180210"/>
            <a:ext cx="11091863" cy="658852"/>
          </a:xfrm>
          <a:prstGeom prst="roundRect">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lstStyle/>
          <a:p>
            <a:r>
              <a:rPr lang="en-US" sz="2400" dirty="0"/>
              <a:t>Review the  five human factors that impact a Smart City</a:t>
            </a:r>
          </a:p>
          <a:p>
            <a:pPr algn="ctr"/>
            <a:endParaRPr lang="en-US" dirty="0"/>
          </a:p>
        </p:txBody>
      </p:sp>
      <p:pic>
        <p:nvPicPr>
          <p:cNvPr id="15" name="Picture 14">
            <a:extLst>
              <a:ext uri="{FF2B5EF4-FFF2-40B4-BE49-F238E27FC236}">
                <a16:creationId xmlns:a16="http://schemas.microsoft.com/office/drawing/2014/main" id="{031E48C2-5BC1-4D7F-8995-12078B715391}"/>
              </a:ext>
            </a:extLst>
          </p:cNvPr>
          <p:cNvPicPr>
            <a:picLocks noChangeAspect="1"/>
          </p:cNvPicPr>
          <p:nvPr/>
        </p:nvPicPr>
        <p:blipFill>
          <a:blip r:embed="rId2"/>
          <a:stretch>
            <a:fillRect/>
          </a:stretch>
        </p:blipFill>
        <p:spPr>
          <a:xfrm>
            <a:off x="10794254" y="6082620"/>
            <a:ext cx="1077002" cy="628585"/>
          </a:xfrm>
          <a:prstGeom prst="rect">
            <a:avLst/>
          </a:prstGeom>
        </p:spPr>
      </p:pic>
      <p:pic>
        <p:nvPicPr>
          <p:cNvPr id="16" name="Picture 15">
            <a:extLst>
              <a:ext uri="{FF2B5EF4-FFF2-40B4-BE49-F238E27FC236}">
                <a16:creationId xmlns:a16="http://schemas.microsoft.com/office/drawing/2014/main" id="{0F442F93-99B5-4E2A-B410-E018CDBAC5BE}"/>
              </a:ext>
            </a:extLst>
          </p:cNvPr>
          <p:cNvPicPr>
            <a:picLocks noChangeAspect="1"/>
          </p:cNvPicPr>
          <p:nvPr/>
        </p:nvPicPr>
        <p:blipFill>
          <a:blip r:embed="rId3"/>
          <a:stretch>
            <a:fillRect/>
          </a:stretch>
        </p:blipFill>
        <p:spPr>
          <a:xfrm>
            <a:off x="0" y="5972175"/>
            <a:ext cx="1752600" cy="885825"/>
          </a:xfrm>
          <a:prstGeom prst="rect">
            <a:avLst/>
          </a:prstGeom>
        </p:spPr>
      </p:pic>
    </p:spTree>
    <p:extLst>
      <p:ext uri="{BB962C8B-B14F-4D97-AF65-F5344CB8AC3E}">
        <p14:creationId xmlns:p14="http://schemas.microsoft.com/office/powerpoint/2010/main" val="256191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AC1D-6597-44B5-9FE1-D7516D40D541}"/>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643FDE06-0C4B-401F-BB25-126EFC13C139}"/>
              </a:ext>
            </a:extLst>
          </p:cNvPr>
          <p:cNvSpPr>
            <a:spLocks noGrp="1"/>
          </p:cNvSpPr>
          <p:nvPr>
            <p:ph type="body" sz="quarter" idx="13"/>
          </p:nvPr>
        </p:nvSpPr>
        <p:spPr>
          <a:xfrm>
            <a:off x="838200" y="1825625"/>
            <a:ext cx="10515600" cy="3457575"/>
          </a:xfrm>
        </p:spPr>
        <p:txBody>
          <a:bodyPr>
            <a:normAutofit fontScale="92500" lnSpcReduction="20000"/>
          </a:bodyPr>
          <a:lstStyle/>
          <a:p>
            <a:pPr marL="0" indent="0">
              <a:buNone/>
            </a:pPr>
            <a:r>
              <a:rPr lang="en-US" sz="4400" dirty="0"/>
              <a:t>Questions?</a:t>
            </a:r>
          </a:p>
          <a:p>
            <a:endParaRPr lang="en-US" sz="6000" dirty="0"/>
          </a:p>
          <a:p>
            <a:pPr marL="0" indent="0">
              <a:buNone/>
            </a:pPr>
            <a:r>
              <a:rPr lang="en-US" sz="4000" dirty="0"/>
              <a:t>Jim Frazer</a:t>
            </a:r>
          </a:p>
          <a:p>
            <a:pPr marL="0" indent="0">
              <a:buNone/>
            </a:pPr>
            <a:endParaRPr lang="en-US" dirty="0"/>
          </a:p>
          <a:p>
            <a:pPr marL="0" indent="0">
              <a:buNone/>
            </a:pPr>
            <a:r>
              <a:rPr lang="en-US" dirty="0">
                <a:hlinkClick r:id="rId2"/>
              </a:rPr>
              <a:t>www.linkedin.com/in/jfrazer</a:t>
            </a:r>
            <a:endParaRPr lang="en-US" dirty="0"/>
          </a:p>
          <a:p>
            <a:pPr marL="0" indent="0">
              <a:buNone/>
            </a:pPr>
            <a:r>
              <a:rPr lang="en-US" dirty="0">
                <a:hlinkClick r:id="rId3"/>
              </a:rPr>
              <a:t>jfrazer@arcweb.com</a:t>
            </a:r>
            <a:endParaRPr lang="en-US" dirty="0"/>
          </a:p>
          <a:p>
            <a:pPr marL="0" indent="0">
              <a:buNone/>
            </a:pPr>
            <a:r>
              <a:rPr lang="en-US" dirty="0">
                <a:hlinkClick r:id="rId4"/>
              </a:rPr>
              <a:t>https://twitter.com/smartcityvwpts</a:t>
            </a:r>
            <a:endParaRPr lang="en-US" dirty="0"/>
          </a:p>
          <a:p>
            <a:endParaRPr lang="en-US" dirty="0"/>
          </a:p>
        </p:txBody>
      </p:sp>
      <p:sp>
        <p:nvSpPr>
          <p:cNvPr id="4" name="Slide Number Placeholder 3">
            <a:extLst>
              <a:ext uri="{FF2B5EF4-FFF2-40B4-BE49-F238E27FC236}">
                <a16:creationId xmlns:a16="http://schemas.microsoft.com/office/drawing/2014/main" id="{D8C1CB62-531F-48E7-990E-49935A8ECE5E}"/>
              </a:ext>
            </a:extLst>
          </p:cNvPr>
          <p:cNvSpPr>
            <a:spLocks noGrp="1"/>
          </p:cNvSpPr>
          <p:nvPr>
            <p:ph type="sldNum" sz="quarter" idx="14"/>
          </p:nvPr>
        </p:nvSpPr>
        <p:spPr/>
        <p:txBody>
          <a:bodyPr/>
          <a:lstStyle/>
          <a:p>
            <a:fld id="{3DD97BEB-BAEF-0344-9D5C-EC73E478698A}" type="slidenum">
              <a:rPr lang="en-US" smtClean="0"/>
              <a:pPr/>
              <a:t>46</a:t>
            </a:fld>
            <a:endParaRPr lang="en-US"/>
          </a:p>
        </p:txBody>
      </p:sp>
      <p:sp>
        <p:nvSpPr>
          <p:cNvPr id="5" name="Text Placeholder 4">
            <a:extLst>
              <a:ext uri="{FF2B5EF4-FFF2-40B4-BE49-F238E27FC236}">
                <a16:creationId xmlns:a16="http://schemas.microsoft.com/office/drawing/2014/main" id="{7268CD85-DD70-4786-82EB-53198F730D7C}"/>
              </a:ext>
            </a:extLst>
          </p:cNvPr>
          <p:cNvSpPr>
            <a:spLocks noGrp="1"/>
          </p:cNvSpPr>
          <p:nvPr>
            <p:ph type="body" sz="quarter" idx="15"/>
          </p:nvPr>
        </p:nvSpPr>
        <p:spPr/>
        <p:txBody>
          <a:bodyPr>
            <a:normAutofit fontScale="92500" lnSpcReduction="20000"/>
          </a:bodyPr>
          <a:lstStyle/>
          <a:p>
            <a:r>
              <a:rPr lang="en-US" dirty="0"/>
              <a:t> </a:t>
            </a:r>
          </a:p>
        </p:txBody>
      </p:sp>
      <p:pic>
        <p:nvPicPr>
          <p:cNvPr id="6" name="Picture 5">
            <a:extLst>
              <a:ext uri="{FF2B5EF4-FFF2-40B4-BE49-F238E27FC236}">
                <a16:creationId xmlns:a16="http://schemas.microsoft.com/office/drawing/2014/main" id="{AA1ABEE6-5A68-40F1-BE1A-EE9C1765F2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8073" y="752458"/>
            <a:ext cx="2546912" cy="2546912"/>
          </a:xfrm>
          <a:prstGeom prst="rect">
            <a:avLst/>
          </a:prstGeom>
        </p:spPr>
      </p:pic>
      <p:pic>
        <p:nvPicPr>
          <p:cNvPr id="7" name="Picture 6">
            <a:extLst>
              <a:ext uri="{FF2B5EF4-FFF2-40B4-BE49-F238E27FC236}">
                <a16:creationId xmlns:a16="http://schemas.microsoft.com/office/drawing/2014/main" id="{F3C794BA-8A37-44D6-9C5A-63F1A88664BF}"/>
              </a:ext>
            </a:extLst>
          </p:cNvPr>
          <p:cNvPicPr>
            <a:picLocks noChangeAspect="1"/>
          </p:cNvPicPr>
          <p:nvPr/>
        </p:nvPicPr>
        <p:blipFill>
          <a:blip r:embed="rId6"/>
          <a:stretch>
            <a:fillRect/>
          </a:stretch>
        </p:blipFill>
        <p:spPr>
          <a:xfrm>
            <a:off x="10641854" y="5930220"/>
            <a:ext cx="1077002" cy="628585"/>
          </a:xfrm>
          <a:prstGeom prst="rect">
            <a:avLst/>
          </a:prstGeom>
        </p:spPr>
      </p:pic>
      <p:pic>
        <p:nvPicPr>
          <p:cNvPr id="8" name="Picture 7">
            <a:extLst>
              <a:ext uri="{FF2B5EF4-FFF2-40B4-BE49-F238E27FC236}">
                <a16:creationId xmlns:a16="http://schemas.microsoft.com/office/drawing/2014/main" id="{C955E389-16F5-424B-923F-4BEBBC08F0F7}"/>
              </a:ext>
            </a:extLst>
          </p:cNvPr>
          <p:cNvPicPr>
            <a:picLocks noChangeAspect="1"/>
          </p:cNvPicPr>
          <p:nvPr/>
        </p:nvPicPr>
        <p:blipFill>
          <a:blip r:embed="rId7"/>
          <a:stretch>
            <a:fillRect/>
          </a:stretch>
        </p:blipFill>
        <p:spPr>
          <a:xfrm>
            <a:off x="0" y="5644437"/>
            <a:ext cx="1790700" cy="1200150"/>
          </a:xfrm>
          <a:prstGeom prst="rect">
            <a:avLst/>
          </a:prstGeom>
        </p:spPr>
      </p:pic>
      <p:pic>
        <p:nvPicPr>
          <p:cNvPr id="9" name="Picture 2" descr="Image result for caba logo">
            <a:extLst>
              <a:ext uri="{FF2B5EF4-FFF2-40B4-BE49-F238E27FC236}">
                <a16:creationId xmlns:a16="http://schemas.microsoft.com/office/drawing/2014/main" id="{EAB88CF0-FC9A-4C12-B03A-73811D118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6766" y="5644437"/>
            <a:ext cx="216314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ashrae logo&quot;">
            <a:extLst>
              <a:ext uri="{FF2B5EF4-FFF2-40B4-BE49-F238E27FC236}">
                <a16:creationId xmlns:a16="http://schemas.microsoft.com/office/drawing/2014/main" id="{C108F1E1-EA39-44D4-BE90-AB5114319D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4403" y="5955914"/>
            <a:ext cx="1008539" cy="6973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DB7C25-F7B8-45A6-9CE4-8C7041711468}"/>
              </a:ext>
            </a:extLst>
          </p:cNvPr>
          <p:cNvSpPr txBox="1"/>
          <p:nvPr/>
        </p:nvSpPr>
        <p:spPr>
          <a:xfrm>
            <a:off x="4328338" y="1253222"/>
            <a:ext cx="4810541" cy="1569660"/>
          </a:xfrm>
          <a:prstGeom prst="rect">
            <a:avLst/>
          </a:prstGeom>
          <a:noFill/>
        </p:spPr>
        <p:txBody>
          <a:bodyPr wrap="square" rtlCol="0">
            <a:spAutoFit/>
          </a:bodyPr>
          <a:lstStyle/>
          <a:p>
            <a:r>
              <a:rPr lang="en-US" sz="2400" b="1" dirty="0">
                <a:solidFill>
                  <a:srgbClr val="FF0000"/>
                </a:solidFill>
              </a:rPr>
              <a:t>FREE Full Smart Cities Workshop </a:t>
            </a:r>
          </a:p>
          <a:p>
            <a:r>
              <a:rPr lang="en-US" sz="2400" b="1" dirty="0">
                <a:solidFill>
                  <a:srgbClr val="FF0000"/>
                </a:solidFill>
              </a:rPr>
              <a:t>1-5PM This Thursday </a:t>
            </a:r>
          </a:p>
          <a:p>
            <a:r>
              <a:rPr lang="en-US" sz="2400" b="1" dirty="0">
                <a:solidFill>
                  <a:srgbClr val="FF0000"/>
                </a:solidFill>
              </a:rPr>
              <a:t>Renaissance </a:t>
            </a:r>
            <a:r>
              <a:rPr lang="en-US" sz="2400" b="1" dirty="0" err="1">
                <a:solidFill>
                  <a:srgbClr val="FF0000"/>
                </a:solidFill>
              </a:rPr>
              <a:t>Seaworld</a:t>
            </a:r>
            <a:r>
              <a:rPr lang="en-US" sz="2400" b="1" dirty="0">
                <a:solidFill>
                  <a:srgbClr val="FF0000"/>
                </a:solidFill>
              </a:rPr>
              <a:t> Orlando</a:t>
            </a:r>
          </a:p>
          <a:p>
            <a:r>
              <a:rPr lang="en-US" sz="2400" b="1" dirty="0">
                <a:solidFill>
                  <a:srgbClr val="FF0000"/>
                </a:solidFill>
              </a:rPr>
              <a:t>Tickets: </a:t>
            </a:r>
            <a:r>
              <a:rPr lang="en-US" sz="2400" b="1" dirty="0">
                <a:solidFill>
                  <a:srgbClr val="FF0000"/>
                </a:solidFill>
                <a:hlinkClick r:id="rId10"/>
              </a:rPr>
              <a:t>https://bit.ly/38Y7fAe</a:t>
            </a:r>
            <a:endParaRPr lang="en-US" sz="2400" b="1" dirty="0">
              <a:solidFill>
                <a:srgbClr val="FF0000"/>
              </a:solidFill>
            </a:endParaRPr>
          </a:p>
        </p:txBody>
      </p:sp>
    </p:spTree>
    <p:extLst>
      <p:ext uri="{BB962C8B-B14F-4D97-AF65-F5344CB8AC3E}">
        <p14:creationId xmlns:p14="http://schemas.microsoft.com/office/powerpoint/2010/main" val="194110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3C98-F58F-436F-8F51-2D4C82670B90}"/>
              </a:ext>
            </a:extLst>
          </p:cNvPr>
          <p:cNvSpPr>
            <a:spLocks noGrp="1"/>
          </p:cNvSpPr>
          <p:nvPr>
            <p:ph type="title"/>
          </p:nvPr>
        </p:nvSpPr>
        <p:spPr>
          <a:xfrm>
            <a:off x="263236" y="365125"/>
            <a:ext cx="11665528" cy="1325563"/>
          </a:xfrm>
        </p:spPr>
        <p:txBody>
          <a:bodyPr>
            <a:normAutofit/>
          </a:bodyPr>
          <a:lstStyle/>
          <a:p>
            <a:r>
              <a:rPr lang="en-US" sz="4000" dirty="0"/>
              <a:t>The Digital Transformation of Public Agencies</a:t>
            </a:r>
          </a:p>
        </p:txBody>
      </p:sp>
      <p:sp>
        <p:nvSpPr>
          <p:cNvPr id="3" name="Text Placeholder 2">
            <a:extLst>
              <a:ext uri="{FF2B5EF4-FFF2-40B4-BE49-F238E27FC236}">
                <a16:creationId xmlns:a16="http://schemas.microsoft.com/office/drawing/2014/main" id="{9B95A603-65DA-4244-8408-085F35421933}"/>
              </a:ext>
            </a:extLst>
          </p:cNvPr>
          <p:cNvSpPr>
            <a:spLocks noGrp="1"/>
          </p:cNvSpPr>
          <p:nvPr>
            <p:ph type="body" sz="quarter" idx="13"/>
          </p:nvPr>
        </p:nvSpPr>
        <p:spPr>
          <a:xfrm>
            <a:off x="390698" y="1604356"/>
            <a:ext cx="11538066" cy="4164619"/>
          </a:xfrm>
        </p:spPr>
        <p:txBody>
          <a:bodyPr>
            <a:normAutofit fontScale="62500" lnSpcReduction="20000"/>
          </a:bodyPr>
          <a:lstStyle/>
          <a:p>
            <a:pPr marL="0" indent="0">
              <a:buNone/>
            </a:pPr>
            <a:r>
              <a:rPr lang="en-US" dirty="0"/>
              <a:t>“There’s a lot of discussion about digital transformation,” Salesforce.com Co-CEO Keith Block - at the World Economic Forum. </a:t>
            </a:r>
          </a:p>
          <a:p>
            <a:pPr marL="0" indent="0">
              <a:buNone/>
            </a:pPr>
            <a:r>
              <a:rPr lang="en-US" dirty="0"/>
              <a:t>When I speak to other CEOs, we talk about the </a:t>
            </a:r>
            <a:r>
              <a:rPr lang="en-US" b="1" dirty="0">
                <a:solidFill>
                  <a:srgbClr val="FF0000"/>
                </a:solidFill>
              </a:rPr>
              <a:t>three pillars of digital transformation</a:t>
            </a:r>
            <a:r>
              <a:rPr lang="en-US" dirty="0"/>
              <a:t>. </a:t>
            </a:r>
          </a:p>
          <a:p>
            <a:r>
              <a:rPr lang="en-US" dirty="0"/>
              <a:t>“</a:t>
            </a:r>
            <a:r>
              <a:rPr lang="en-US" b="1" dirty="0">
                <a:solidFill>
                  <a:srgbClr val="FF0000"/>
                </a:solidFill>
              </a:rPr>
              <a:t>The first is really a tech refresh.” </a:t>
            </a:r>
            <a:r>
              <a:rPr lang="en-US" dirty="0"/>
              <a:t>Block was referring to updating technologies within an organization to maximize efficiency. An example of that would be when a company moves from on-site technology to cloud technology. However, just doing a tech refresh is not in and of itself digital transformation, according to Block. “You have to do all three elements of digital transformation. </a:t>
            </a:r>
          </a:p>
          <a:p>
            <a:r>
              <a:rPr lang="en-US" b="1" dirty="0">
                <a:solidFill>
                  <a:srgbClr val="FF0000"/>
                </a:solidFill>
              </a:rPr>
              <a:t>Second is a business model change</a:t>
            </a:r>
            <a:r>
              <a:rPr lang="en-US" dirty="0"/>
              <a:t>.” He explained that this not limited any one industry but applies to all industries. An example Block gave was how companies that typically have business to business (B2B) models are thinking about also moving to direct to consumer (DTC) strategies. These shifts are considered business model changes, according to Block.</a:t>
            </a:r>
          </a:p>
          <a:p>
            <a:r>
              <a:rPr lang="en-US" dirty="0"/>
              <a:t>Lastly, the </a:t>
            </a:r>
            <a:r>
              <a:rPr lang="en-US" b="1" dirty="0">
                <a:solidFill>
                  <a:srgbClr val="FF0000"/>
                </a:solidFill>
              </a:rPr>
              <a:t>third pillar of digital transformation is cultural</a:t>
            </a:r>
            <a:r>
              <a:rPr lang="en-US" dirty="0"/>
              <a:t>. “So you’re introducing new technologies into an organization. You have to ask ‘what is the ethical use of that technology?’ You have to ask about the impact on the workforce, and is your organization ready to accept that technology? What are the implications of re-skilling, which is a big topic of the fourth industrial revolution.”</a:t>
            </a:r>
          </a:p>
          <a:p>
            <a:r>
              <a:rPr lang="en-US" dirty="0"/>
              <a:t>This is just the beginning, Block argued. “These transformations will take some time. Everybody absorbs these technologies at a different pace... We see a lot of opportunity to drive great results for our company but more importantly for our customers.”</a:t>
            </a:r>
          </a:p>
          <a:p>
            <a:endParaRPr lang="en-US" dirty="0"/>
          </a:p>
          <a:p>
            <a:endParaRPr lang="en-US" dirty="0"/>
          </a:p>
        </p:txBody>
      </p:sp>
      <p:sp>
        <p:nvSpPr>
          <p:cNvPr id="4" name="Slide Number Placeholder 3">
            <a:extLst>
              <a:ext uri="{FF2B5EF4-FFF2-40B4-BE49-F238E27FC236}">
                <a16:creationId xmlns:a16="http://schemas.microsoft.com/office/drawing/2014/main" id="{51EF559B-A20E-4AA4-BD7A-DC83A5CF3D30}"/>
              </a:ext>
            </a:extLst>
          </p:cNvPr>
          <p:cNvSpPr>
            <a:spLocks noGrp="1"/>
          </p:cNvSpPr>
          <p:nvPr>
            <p:ph type="sldNum" sz="quarter" idx="14"/>
          </p:nvPr>
        </p:nvSpPr>
        <p:spPr/>
        <p:txBody>
          <a:bodyPr/>
          <a:lstStyle/>
          <a:p>
            <a:fld id="{3DD97BEB-BAEF-0344-9D5C-EC73E478698A}" type="slidenum">
              <a:rPr lang="en-US" smtClean="0"/>
              <a:pPr/>
              <a:t>5</a:t>
            </a:fld>
            <a:endParaRPr lang="en-US"/>
          </a:p>
        </p:txBody>
      </p:sp>
      <p:pic>
        <p:nvPicPr>
          <p:cNvPr id="5" name="Picture 4">
            <a:extLst>
              <a:ext uri="{FF2B5EF4-FFF2-40B4-BE49-F238E27FC236}">
                <a16:creationId xmlns:a16="http://schemas.microsoft.com/office/drawing/2014/main" id="{9ED8557F-BA9F-4E30-A7D2-54D8F56F1638}"/>
              </a:ext>
            </a:extLst>
          </p:cNvPr>
          <p:cNvPicPr>
            <a:picLocks noChangeAspect="1"/>
          </p:cNvPicPr>
          <p:nvPr/>
        </p:nvPicPr>
        <p:blipFill>
          <a:blip r:embed="rId2"/>
          <a:stretch>
            <a:fillRect/>
          </a:stretch>
        </p:blipFill>
        <p:spPr>
          <a:xfrm>
            <a:off x="10641854" y="5930220"/>
            <a:ext cx="1077002" cy="628585"/>
          </a:xfrm>
          <a:prstGeom prst="rect">
            <a:avLst/>
          </a:prstGeom>
        </p:spPr>
      </p:pic>
    </p:spTree>
    <p:extLst>
      <p:ext uri="{BB962C8B-B14F-4D97-AF65-F5344CB8AC3E}">
        <p14:creationId xmlns:p14="http://schemas.microsoft.com/office/powerpoint/2010/main" val="2846668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ABDE97A-DF9C-4A02-BB5E-80FF22E132D0}"/>
              </a:ext>
            </a:extLst>
          </p:cNvPr>
          <p:cNvSpPr>
            <a:spLocks noGrp="1"/>
          </p:cNvSpPr>
          <p:nvPr>
            <p:ph type="title"/>
          </p:nvPr>
        </p:nvSpPr>
        <p:spPr/>
        <p:txBody>
          <a:bodyPr/>
          <a:lstStyle/>
          <a:p>
            <a:r>
              <a:rPr lang="en-US" altLang="en-US" b="0" dirty="0">
                <a:solidFill>
                  <a:schemeClr val="tx1"/>
                </a:solidFill>
                <a:cs typeface="Arial" panose="020B0604020202020204" pitchFamily="34" charset="0"/>
              </a:rPr>
              <a:t>What are Major Smart City Drivers?</a:t>
            </a:r>
          </a:p>
        </p:txBody>
      </p:sp>
      <p:sp>
        <p:nvSpPr>
          <p:cNvPr id="28675" name="Content Placeholder 2">
            <a:extLst>
              <a:ext uri="{FF2B5EF4-FFF2-40B4-BE49-F238E27FC236}">
                <a16:creationId xmlns:a16="http://schemas.microsoft.com/office/drawing/2014/main" id="{0C4C1714-97C0-43FC-86C7-274D538D27B7}"/>
              </a:ext>
            </a:extLst>
          </p:cNvPr>
          <p:cNvSpPr>
            <a:spLocks noGrp="1"/>
          </p:cNvSpPr>
          <p:nvPr>
            <p:ph idx="1"/>
          </p:nvPr>
        </p:nvSpPr>
        <p:spPr>
          <a:xfrm>
            <a:off x="838200" y="1606609"/>
            <a:ext cx="7758869" cy="4570354"/>
          </a:xfrm>
        </p:spPr>
        <p:txBody>
          <a:bodyPr>
            <a:normAutofit/>
          </a:bodyPr>
          <a:lstStyle/>
          <a:p>
            <a:r>
              <a:rPr lang="en-US" altLang="en-US" sz="1800" b="1" dirty="0">
                <a:latin typeface="Arial" panose="020B0604020202020204" pitchFamily="34" charset="0"/>
                <a:cs typeface="Arial" panose="020B0604020202020204" pitchFamily="34" charset="0"/>
              </a:rPr>
              <a:t>Growing urbanization. </a:t>
            </a:r>
            <a:r>
              <a:rPr lang="en-US" altLang="en-US" sz="1800" dirty="0">
                <a:latin typeface="Arial" panose="020B0604020202020204" pitchFamily="34" charset="0"/>
                <a:cs typeface="Arial" panose="020B0604020202020204" pitchFamily="34" charset="0"/>
              </a:rPr>
              <a:t>People are moving to cities at an unprecedented rate. Over 700 million people will be added to urban populations over the next 10 years. </a:t>
            </a:r>
          </a:p>
          <a:p>
            <a:r>
              <a:rPr lang="en-US" altLang="en-US" sz="1800" b="1" dirty="0">
                <a:latin typeface="Arial" panose="020B0604020202020204" pitchFamily="34" charset="0"/>
                <a:cs typeface="Arial" panose="020B0604020202020204" pitchFamily="34" charset="0"/>
              </a:rPr>
              <a:t>Growing stress. </a:t>
            </a:r>
            <a:r>
              <a:rPr lang="en-US" altLang="en-US" sz="1800" dirty="0">
                <a:latin typeface="Arial" panose="020B0604020202020204" pitchFamily="34" charset="0"/>
                <a:cs typeface="Arial" panose="020B0604020202020204" pitchFamily="34" charset="0"/>
              </a:rPr>
              <a:t>Today’s cities face significant challenges – increasing populations, environmental and regulatory requirements, declining tax bases and budgets and increased costs </a:t>
            </a:r>
          </a:p>
          <a:p>
            <a:r>
              <a:rPr lang="en-US" altLang="en-US" sz="1800" b="1" dirty="0">
                <a:latin typeface="Arial" panose="020B0604020202020204" pitchFamily="34" charset="0"/>
                <a:cs typeface="Arial" panose="020B0604020202020204" pitchFamily="34" charset="0"/>
              </a:rPr>
              <a:t>Inadequate infrastructure. </a:t>
            </a:r>
            <a:r>
              <a:rPr lang="en-US" altLang="en-US" sz="1800" dirty="0">
                <a:latin typeface="Arial" panose="020B0604020202020204" pitchFamily="34" charset="0"/>
                <a:cs typeface="Arial" panose="020B0604020202020204" pitchFamily="34" charset="0"/>
              </a:rPr>
              <a:t>Urbanization is putting significant strain on city infrastructures that were, in most cases, built for populations a fraction of their current size. </a:t>
            </a:r>
          </a:p>
          <a:p>
            <a:r>
              <a:rPr lang="en-US" altLang="en-US" sz="1800" b="1" dirty="0">
                <a:latin typeface="Arial" panose="020B0604020202020204" pitchFamily="34" charset="0"/>
                <a:cs typeface="Arial" panose="020B0604020202020204" pitchFamily="34" charset="0"/>
              </a:rPr>
              <a:t>Growing economic competition. </a:t>
            </a:r>
            <a:r>
              <a:rPr lang="en-US" altLang="en-US" sz="1800" dirty="0">
                <a:latin typeface="Arial" panose="020B0604020202020204" pitchFamily="34" charset="0"/>
                <a:cs typeface="Arial" panose="020B0604020202020204" pitchFamily="34" charset="0"/>
              </a:rPr>
              <a:t>The world has seen a rapid rise in competition between cities to secure the investments, jobs, businesses and talent for economic success. Increasingly, both businesses and individuals evaluate a city’s “technology quotient” in deciding where to locate. </a:t>
            </a:r>
          </a:p>
          <a:p>
            <a:endParaRPr lang="en-US" altLang="en-US" sz="1800" dirty="0">
              <a:latin typeface="Arial" panose="020B0604020202020204" pitchFamily="34" charset="0"/>
              <a:cs typeface="Arial" panose="020B0604020202020204" pitchFamily="34" charset="0"/>
            </a:endParaRPr>
          </a:p>
          <a:p>
            <a:endParaRPr lang="en-US" altLang="en-US" sz="1800" dirty="0">
              <a:latin typeface="Arial" panose="020B0604020202020204" pitchFamily="34" charset="0"/>
              <a:cs typeface="Arial" panose="020B0604020202020204" pitchFamily="34" charset="0"/>
            </a:endParaRPr>
          </a:p>
          <a:p>
            <a:endParaRPr lang="en-US" altLang="en-US" sz="1800" dirty="0">
              <a:latin typeface="Arial" panose="020B0604020202020204" pitchFamily="34" charset="0"/>
              <a:cs typeface="Arial" panose="020B0604020202020204" pitchFamily="34" charset="0"/>
            </a:endParaRPr>
          </a:p>
          <a:p>
            <a:pPr marL="0" indent="0">
              <a:buNone/>
            </a:pPr>
            <a:endParaRPr lang="en-US" altLang="en-US" sz="1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592CF8C-954F-4915-94D7-C2CE2E93BDDA}"/>
              </a:ext>
            </a:extLst>
          </p:cNvPr>
          <p:cNvPicPr>
            <a:picLocks noChangeAspect="1"/>
          </p:cNvPicPr>
          <p:nvPr/>
        </p:nvPicPr>
        <p:blipFill>
          <a:blip r:embed="rId3"/>
          <a:stretch>
            <a:fillRect/>
          </a:stretch>
        </p:blipFill>
        <p:spPr>
          <a:xfrm>
            <a:off x="9007801" y="1690687"/>
            <a:ext cx="2899387" cy="4129799"/>
          </a:xfrm>
          <a:prstGeom prst="rect">
            <a:avLst/>
          </a:prstGeom>
        </p:spPr>
      </p:pic>
      <p:pic>
        <p:nvPicPr>
          <p:cNvPr id="5" name="Picture 4">
            <a:extLst>
              <a:ext uri="{FF2B5EF4-FFF2-40B4-BE49-F238E27FC236}">
                <a16:creationId xmlns:a16="http://schemas.microsoft.com/office/drawing/2014/main" id="{2F7AFC0C-A4B0-4295-9E8E-078979B97C00}"/>
              </a:ext>
            </a:extLst>
          </p:cNvPr>
          <p:cNvPicPr>
            <a:picLocks noChangeAspect="1"/>
          </p:cNvPicPr>
          <p:nvPr/>
        </p:nvPicPr>
        <p:blipFill>
          <a:blip r:embed="rId4"/>
          <a:stretch>
            <a:fillRect/>
          </a:stretch>
        </p:blipFill>
        <p:spPr>
          <a:xfrm>
            <a:off x="10641854" y="5930220"/>
            <a:ext cx="1077002" cy="628585"/>
          </a:xfrm>
          <a:prstGeom prst="rect">
            <a:avLst/>
          </a:prstGeom>
        </p:spPr>
      </p:pic>
      <p:pic>
        <p:nvPicPr>
          <p:cNvPr id="6" name="Picture 5">
            <a:extLst>
              <a:ext uri="{FF2B5EF4-FFF2-40B4-BE49-F238E27FC236}">
                <a16:creationId xmlns:a16="http://schemas.microsoft.com/office/drawing/2014/main" id="{46CB67F6-879A-4930-9BAB-B26E1C680A57}"/>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1329254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94F08E5-13D0-4E00-9784-CA0BB6A254C4}"/>
              </a:ext>
            </a:extLst>
          </p:cNvPr>
          <p:cNvSpPr>
            <a:spLocks noGrp="1"/>
          </p:cNvSpPr>
          <p:nvPr>
            <p:ph type="title"/>
          </p:nvPr>
        </p:nvSpPr>
        <p:spPr/>
        <p:txBody>
          <a:bodyPr/>
          <a:lstStyle/>
          <a:p>
            <a:r>
              <a:rPr lang="en-US" altLang="en-US" b="0" dirty="0">
                <a:solidFill>
                  <a:schemeClr val="tx1"/>
                </a:solidFill>
                <a:cs typeface="Arial" panose="020B0604020202020204" pitchFamily="34" charset="0"/>
              </a:rPr>
              <a:t>What are Major Smart City Drivers?</a:t>
            </a:r>
          </a:p>
        </p:txBody>
      </p:sp>
      <p:sp>
        <p:nvSpPr>
          <p:cNvPr id="28675" name="Content Placeholder 2">
            <a:extLst>
              <a:ext uri="{FF2B5EF4-FFF2-40B4-BE49-F238E27FC236}">
                <a16:creationId xmlns:a16="http://schemas.microsoft.com/office/drawing/2014/main" id="{77807D8E-DF76-4E4F-8CD5-97CD8D2E880F}"/>
              </a:ext>
            </a:extLst>
          </p:cNvPr>
          <p:cNvSpPr>
            <a:spLocks noGrp="1"/>
          </p:cNvSpPr>
          <p:nvPr>
            <p:ph idx="1"/>
          </p:nvPr>
        </p:nvSpPr>
        <p:spPr>
          <a:xfrm>
            <a:off x="838199" y="1690687"/>
            <a:ext cx="7613592" cy="4486275"/>
          </a:xfrm>
        </p:spPr>
        <p:txBody>
          <a:bodyPr>
            <a:normAutofit/>
          </a:bodyPr>
          <a:lstStyle/>
          <a:p>
            <a:r>
              <a:rPr lang="en-US" altLang="en-US" sz="1800" b="1" dirty="0">
                <a:latin typeface="Arial" panose="020B0604020202020204" pitchFamily="34" charset="0"/>
                <a:cs typeface="Arial" panose="020B0604020202020204" pitchFamily="34" charset="0"/>
              </a:rPr>
              <a:t>Growing environmental challenges. </a:t>
            </a:r>
            <a:r>
              <a:rPr lang="en-US" altLang="en-US" sz="1800" dirty="0">
                <a:latin typeface="Arial" panose="020B0604020202020204" pitchFamily="34" charset="0"/>
                <a:cs typeface="Arial" panose="020B0604020202020204" pitchFamily="34" charset="0"/>
              </a:rPr>
              <a:t>Cities house half of the world’s population but use two-thirds of the world’s energy and generate three-fourths of the world’s CO2 emissions. If we are going to mitigate climate change, it will have to happen in cities.</a:t>
            </a:r>
          </a:p>
          <a:p>
            <a:r>
              <a:rPr lang="en-US" altLang="en-US" sz="1800" b="1" dirty="0">
                <a:latin typeface="Arial" panose="020B0604020202020204" pitchFamily="34" charset="0"/>
                <a:cs typeface="Arial" panose="020B0604020202020204" pitchFamily="34" charset="0"/>
              </a:rPr>
              <a:t>Growing expectations. </a:t>
            </a:r>
            <a:r>
              <a:rPr lang="en-US" altLang="en-US" sz="1800" dirty="0">
                <a:latin typeface="Arial" panose="020B0604020202020204" pitchFamily="34" charset="0"/>
                <a:cs typeface="Arial" panose="020B0604020202020204" pitchFamily="34" charset="0"/>
              </a:rPr>
              <a:t>Citizens are increasingly getting instant, anywhere, anytime, personalized access to information and services via mobile devices and computers. And they increasingly expect that same kind of access to city services</a:t>
            </a:r>
          </a:p>
          <a:p>
            <a:r>
              <a:rPr lang="en-US" altLang="en-US" sz="1800" b="1" dirty="0">
                <a:latin typeface="Arial" panose="020B0604020202020204" pitchFamily="34" charset="0"/>
                <a:cs typeface="Arial" panose="020B0604020202020204" pitchFamily="34" charset="0"/>
              </a:rPr>
              <a:t>Rapidly improving technology capabilities. </a:t>
            </a:r>
            <a:r>
              <a:rPr lang="en-US" altLang="en-US" sz="1800" dirty="0">
                <a:latin typeface="Arial" panose="020B0604020202020204" pitchFamily="34" charset="0"/>
                <a:cs typeface="Arial" panose="020B0604020202020204" pitchFamily="34" charset="0"/>
              </a:rPr>
              <a:t>Many of the smart city drivers listed above are negatives – problems that demand solutions. Positive drivers do exist, especially the rapid progress in technology. The costs of solutions are dramatically declining. Additionally in some areas, a substantial amount of the infrastructure is already installed.</a:t>
            </a:r>
          </a:p>
          <a:p>
            <a:endParaRPr lang="en-US" altLang="en-US" sz="1800" dirty="0">
              <a:latin typeface="Arial" panose="020B0604020202020204" pitchFamily="34" charset="0"/>
              <a:cs typeface="Arial" panose="020B0604020202020204" pitchFamily="34" charset="0"/>
            </a:endParaRPr>
          </a:p>
          <a:p>
            <a:endParaRPr lang="en-US" altLang="en-US" sz="1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2185C31-D8D1-4D60-94FF-A7F70056E4D6}"/>
              </a:ext>
            </a:extLst>
          </p:cNvPr>
          <p:cNvPicPr>
            <a:picLocks noChangeAspect="1"/>
          </p:cNvPicPr>
          <p:nvPr/>
        </p:nvPicPr>
        <p:blipFill>
          <a:blip r:embed="rId3"/>
          <a:stretch>
            <a:fillRect/>
          </a:stretch>
        </p:blipFill>
        <p:spPr>
          <a:xfrm>
            <a:off x="8986777" y="1690687"/>
            <a:ext cx="2646933" cy="4089161"/>
          </a:xfrm>
          <a:prstGeom prst="rect">
            <a:avLst/>
          </a:prstGeom>
        </p:spPr>
      </p:pic>
      <p:pic>
        <p:nvPicPr>
          <p:cNvPr id="5" name="Picture 4">
            <a:extLst>
              <a:ext uri="{FF2B5EF4-FFF2-40B4-BE49-F238E27FC236}">
                <a16:creationId xmlns:a16="http://schemas.microsoft.com/office/drawing/2014/main" id="{0B8C8C07-32FE-4EC1-A53B-E1D3669DE8E2}"/>
              </a:ext>
            </a:extLst>
          </p:cNvPr>
          <p:cNvPicPr>
            <a:picLocks noChangeAspect="1"/>
          </p:cNvPicPr>
          <p:nvPr/>
        </p:nvPicPr>
        <p:blipFill>
          <a:blip r:embed="rId4"/>
          <a:stretch>
            <a:fillRect/>
          </a:stretch>
        </p:blipFill>
        <p:spPr>
          <a:xfrm>
            <a:off x="10641854" y="5930220"/>
            <a:ext cx="1077002" cy="628585"/>
          </a:xfrm>
          <a:prstGeom prst="rect">
            <a:avLst/>
          </a:prstGeom>
        </p:spPr>
      </p:pic>
      <p:pic>
        <p:nvPicPr>
          <p:cNvPr id="6" name="Picture 5">
            <a:extLst>
              <a:ext uri="{FF2B5EF4-FFF2-40B4-BE49-F238E27FC236}">
                <a16:creationId xmlns:a16="http://schemas.microsoft.com/office/drawing/2014/main" id="{02CC2373-84A7-4185-9CA7-1BD9859F8F9F}"/>
              </a:ext>
            </a:extLst>
          </p:cNvPr>
          <p:cNvPicPr>
            <a:picLocks noChangeAspect="1"/>
          </p:cNvPicPr>
          <p:nvPr/>
        </p:nvPicPr>
        <p:blipFill>
          <a:blip r:embed="rId5"/>
          <a:stretch>
            <a:fillRect/>
          </a:stretch>
        </p:blipFill>
        <p:spPr>
          <a:xfrm>
            <a:off x="0" y="5972175"/>
            <a:ext cx="1752600" cy="885825"/>
          </a:xfrm>
          <a:prstGeom prst="rect">
            <a:avLst/>
          </a:prstGeom>
        </p:spPr>
      </p:pic>
    </p:spTree>
    <p:extLst>
      <p:ext uri="{BB962C8B-B14F-4D97-AF65-F5344CB8AC3E}">
        <p14:creationId xmlns:p14="http://schemas.microsoft.com/office/powerpoint/2010/main" val="311593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332E47C1-239F-4D12-8E54-1D3C048F5A14}"/>
              </a:ext>
            </a:extLst>
          </p:cNvPr>
          <p:cNvSpPr>
            <a:spLocks noGrp="1"/>
          </p:cNvSpPr>
          <p:nvPr>
            <p:ph type="title"/>
          </p:nvPr>
        </p:nvSpPr>
        <p:spPr/>
        <p:txBody>
          <a:bodyPr/>
          <a:lstStyle/>
          <a:p>
            <a:r>
              <a:rPr lang="en-US" altLang="en-US" b="0" dirty="0">
                <a:solidFill>
                  <a:schemeClr val="tx1"/>
                </a:solidFill>
                <a:cs typeface="Arial" panose="020B0604020202020204" pitchFamily="34" charset="0"/>
              </a:rPr>
              <a:t>What are Smart City Barriers?</a:t>
            </a:r>
          </a:p>
        </p:txBody>
      </p:sp>
      <p:sp>
        <p:nvSpPr>
          <p:cNvPr id="29699" name="Content Placeholder 2">
            <a:extLst>
              <a:ext uri="{FF2B5EF4-FFF2-40B4-BE49-F238E27FC236}">
                <a16:creationId xmlns:a16="http://schemas.microsoft.com/office/drawing/2014/main" id="{21FC380B-6A74-4AEE-9246-FF777B256171}"/>
              </a:ext>
            </a:extLst>
          </p:cNvPr>
          <p:cNvSpPr>
            <a:spLocks noGrp="1"/>
          </p:cNvSpPr>
          <p:nvPr>
            <p:ph idx="1"/>
          </p:nvPr>
        </p:nvSpPr>
        <p:spPr>
          <a:xfrm>
            <a:off x="838200" y="1521151"/>
            <a:ext cx="10515600" cy="4655812"/>
          </a:xfrm>
        </p:spPr>
        <p:txBody>
          <a:bodyPr>
            <a:normAutofit/>
          </a:bodyPr>
          <a:lstStyle/>
          <a:p>
            <a:r>
              <a:rPr lang="en-US" altLang="en-US" sz="1800" b="1" dirty="0">
                <a:latin typeface="Arial" panose="020B0604020202020204" pitchFamily="34" charset="0"/>
                <a:cs typeface="Arial" panose="020B0604020202020204" pitchFamily="34" charset="0"/>
              </a:rPr>
              <a:t>Lack of Information and communication technology (ICT) domain expertise – </a:t>
            </a:r>
            <a:r>
              <a:rPr lang="en-US" altLang="en-US" sz="1800" dirty="0">
                <a:latin typeface="Arial" panose="020B0604020202020204" pitchFamily="34" charset="0"/>
                <a:cs typeface="Arial" panose="020B0604020202020204" pitchFamily="34" charset="0"/>
              </a:rPr>
              <a:t>fortunately there's a robust ecosystem of private partners in this area, many of which specialize in public- private partnerships</a:t>
            </a:r>
          </a:p>
          <a:p>
            <a:r>
              <a:rPr lang="en-US" altLang="en-US" sz="1800" b="1" dirty="0">
                <a:latin typeface="Arial" panose="020B0604020202020204" pitchFamily="34" charset="0"/>
                <a:cs typeface="Arial" panose="020B0604020202020204" pitchFamily="34" charset="0"/>
              </a:rPr>
              <a:t>Siloed, piecemeal implementations. </a:t>
            </a:r>
            <a:r>
              <a:rPr lang="en-US" altLang="en-US" sz="1800" dirty="0">
                <a:latin typeface="Arial" panose="020B0604020202020204" pitchFamily="34" charset="0"/>
                <a:cs typeface="Arial" panose="020B0604020202020204" pitchFamily="34" charset="0"/>
              </a:rPr>
              <a:t>Cities often tackle challenges in a phased approach, due to annual budgeting and as well as legacy issues that separate city functions into separate, “siloed” departments with little or no interaction. As a result, many projects are built to solve a single problem in a single department, creating “islands of automation” that duplicate expenses while making it difficult to share systems or data.</a:t>
            </a:r>
          </a:p>
          <a:p>
            <a:r>
              <a:rPr lang="en-US" altLang="en-US" sz="1800" b="1" dirty="0">
                <a:latin typeface="Arial" panose="020B0604020202020204" pitchFamily="34" charset="0"/>
                <a:cs typeface="Arial" panose="020B0604020202020204" pitchFamily="34" charset="0"/>
              </a:rPr>
              <a:t>Lack of capital and financing. </a:t>
            </a:r>
            <a:r>
              <a:rPr lang="en-US" altLang="en-US" sz="1800" dirty="0">
                <a:latin typeface="Arial" panose="020B0604020202020204" pitchFamily="34" charset="0"/>
                <a:cs typeface="Arial" panose="020B0604020202020204" pitchFamily="34" charset="0"/>
              </a:rPr>
              <a:t>Tax revenues are declining in many areas, making infrastructure projects increasingly difficult to deliver. Fortunately, new financial models are emerging. “As-a-Service” monthly subscription payment models  require little or no upfront capital from the city. Instead, the city “rents” its solution as it goes – and often once a predefined payment term ends – the city receives title to the infrastructure. This is often used in LED streetlighting retrofit projects. </a:t>
            </a:r>
          </a:p>
          <a:p>
            <a:r>
              <a:rPr lang="en-US" altLang="en-US" sz="1800" b="1" dirty="0">
                <a:solidFill>
                  <a:srgbClr val="FF0000"/>
                </a:solidFill>
                <a:latin typeface="Arial" panose="020B0604020202020204" pitchFamily="34" charset="0"/>
                <a:cs typeface="Arial" panose="020B0604020202020204" pitchFamily="34" charset="0"/>
              </a:rPr>
              <a:t>Lack of citizen engagement </a:t>
            </a:r>
            <a:r>
              <a:rPr lang="en-US" altLang="en-US" sz="1800" dirty="0">
                <a:solidFill>
                  <a:srgbClr val="FF0000"/>
                </a:solidFill>
                <a:latin typeface="Arial" panose="020B0604020202020204" pitchFamily="34" charset="0"/>
                <a:cs typeface="Arial" panose="020B0604020202020204" pitchFamily="34" charset="0"/>
              </a:rPr>
              <a:t>– Significant stakeholder outreach and engagement is required – not enough discussion exists today</a:t>
            </a:r>
            <a:endParaRPr lang="en-US" altLang="en-US" sz="800" dirty="0">
              <a:solidFill>
                <a:srgbClr val="FF0000"/>
              </a:solidFill>
              <a:latin typeface="Arial" panose="020B0604020202020204" pitchFamily="34" charset="0"/>
              <a:cs typeface="Arial" panose="020B0604020202020204" pitchFamily="34" charset="0"/>
            </a:endParaRPr>
          </a:p>
          <a:p>
            <a:pPr marL="0" indent="0">
              <a:buNone/>
            </a:pPr>
            <a:endParaRPr lang="en-US" altLang="en-US" sz="1800" dirty="0">
              <a:latin typeface="Arial" panose="020B0604020202020204" pitchFamily="34" charset="0"/>
              <a:cs typeface="Arial" panose="020B0604020202020204" pitchFamily="34" charset="0"/>
            </a:endParaRPr>
          </a:p>
          <a:p>
            <a:endParaRPr lang="en-US" altLang="en-US" sz="1800" dirty="0">
              <a:latin typeface="Arial" panose="020B0604020202020204" pitchFamily="34" charset="0"/>
              <a:cs typeface="Arial" panose="020B0604020202020204" pitchFamily="34" charset="0"/>
            </a:endParaRPr>
          </a:p>
          <a:p>
            <a:endParaRPr lang="en-US" altLang="en-US"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43A30E4-EF16-4CD8-BBA9-71AEBB12BA91}"/>
              </a:ext>
            </a:extLst>
          </p:cNvPr>
          <p:cNvPicPr>
            <a:picLocks noChangeAspect="1"/>
          </p:cNvPicPr>
          <p:nvPr/>
        </p:nvPicPr>
        <p:blipFill>
          <a:blip r:embed="rId3"/>
          <a:stretch>
            <a:fillRect/>
          </a:stretch>
        </p:blipFill>
        <p:spPr>
          <a:xfrm>
            <a:off x="10641854" y="5930220"/>
            <a:ext cx="1077002" cy="628585"/>
          </a:xfrm>
          <a:prstGeom prst="rect">
            <a:avLst/>
          </a:prstGeom>
        </p:spPr>
      </p:pic>
      <p:pic>
        <p:nvPicPr>
          <p:cNvPr id="5" name="Picture 4">
            <a:extLst>
              <a:ext uri="{FF2B5EF4-FFF2-40B4-BE49-F238E27FC236}">
                <a16:creationId xmlns:a16="http://schemas.microsoft.com/office/drawing/2014/main" id="{02492072-4A86-4E4D-A5A9-B01F273B4644}"/>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8992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0DBEA5E-7D8B-4387-B4BA-895BBF905FCF}"/>
              </a:ext>
            </a:extLst>
          </p:cNvPr>
          <p:cNvSpPr>
            <a:spLocks noGrp="1"/>
          </p:cNvSpPr>
          <p:nvPr>
            <p:ph type="title"/>
          </p:nvPr>
        </p:nvSpPr>
        <p:spPr/>
        <p:txBody>
          <a:bodyPr/>
          <a:lstStyle/>
          <a:p>
            <a:r>
              <a:rPr lang="en-US" altLang="en-US" b="0" dirty="0">
                <a:solidFill>
                  <a:schemeClr val="tx1"/>
                </a:solidFill>
                <a:cs typeface="Arial" panose="020B0604020202020204" pitchFamily="34" charset="0"/>
              </a:rPr>
              <a:t>What are Smart City Benefits?</a:t>
            </a:r>
          </a:p>
        </p:txBody>
      </p:sp>
      <p:sp>
        <p:nvSpPr>
          <p:cNvPr id="3" name="Rectangle 2">
            <a:extLst>
              <a:ext uri="{FF2B5EF4-FFF2-40B4-BE49-F238E27FC236}">
                <a16:creationId xmlns:a16="http://schemas.microsoft.com/office/drawing/2014/main" id="{FBDA7D10-D3B2-4C45-8C06-9A0ABE40DE41}"/>
              </a:ext>
            </a:extLst>
          </p:cNvPr>
          <p:cNvSpPr/>
          <p:nvPr/>
        </p:nvSpPr>
        <p:spPr>
          <a:xfrm>
            <a:off x="700756" y="1460769"/>
            <a:ext cx="6640082" cy="3863622"/>
          </a:xfrm>
          <a:prstGeom prst="rect">
            <a:avLst/>
          </a:prstGeom>
        </p:spPr>
        <p:txBody>
          <a:bodyPr wrap="square">
            <a:spAutoFit/>
          </a:bodyPr>
          <a:lstStyle/>
          <a:p>
            <a:pPr lvl="0" defTabSz="914400">
              <a:lnSpc>
                <a:spcPct val="90000"/>
              </a:lnSpc>
              <a:spcBef>
                <a:spcPts val="1000"/>
              </a:spcBef>
            </a:pPr>
            <a:r>
              <a:rPr lang="en-US" altLang="en-US" sz="2800" b="1" dirty="0">
                <a:solidFill>
                  <a:prstClr val="black"/>
                </a:solidFill>
                <a:latin typeface="Arial" panose="020B0604020202020204" pitchFamily="34" charset="0"/>
                <a:cs typeface="Arial" panose="020B0604020202020204" pitchFamily="34" charset="0"/>
              </a:rPr>
              <a:t>Enhanced livability </a:t>
            </a:r>
          </a:p>
          <a:p>
            <a:pPr marL="685800" lvl="1"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A better quality of life for city residents. </a:t>
            </a:r>
          </a:p>
          <a:p>
            <a:pPr marL="685800" lvl="1"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Access to a comfortable, clean, engaged, healthy and safe lifestyle. </a:t>
            </a:r>
          </a:p>
          <a:p>
            <a:pPr marL="685800" lvl="1"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Highly valued aspects include </a:t>
            </a:r>
          </a:p>
          <a:p>
            <a:pPr marL="1143000" lvl="2"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inexpensive energy, </a:t>
            </a:r>
          </a:p>
          <a:p>
            <a:pPr marL="1143000" lvl="2"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convenient mass transit, </a:t>
            </a:r>
          </a:p>
          <a:p>
            <a:pPr marL="1143000" lvl="2"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good schools, </a:t>
            </a:r>
          </a:p>
          <a:p>
            <a:pPr marL="1143000" lvl="2"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faster emergency responses, </a:t>
            </a:r>
          </a:p>
          <a:p>
            <a:pPr marL="1143000" lvl="2"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clean water and air, </a:t>
            </a:r>
          </a:p>
          <a:p>
            <a:pPr marL="1143000" lvl="2"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low crime and </a:t>
            </a:r>
          </a:p>
          <a:p>
            <a:pPr marL="1143000" lvl="2" indent="-228600" defTabSz="914400">
              <a:lnSpc>
                <a:spcPct val="90000"/>
              </a:lnSpc>
              <a:spcBef>
                <a:spcPts val="500"/>
              </a:spcBef>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access to diverse entertainment and cultural options </a:t>
            </a:r>
          </a:p>
        </p:txBody>
      </p:sp>
      <p:pic>
        <p:nvPicPr>
          <p:cNvPr id="2" name="Picture 1">
            <a:extLst>
              <a:ext uri="{FF2B5EF4-FFF2-40B4-BE49-F238E27FC236}">
                <a16:creationId xmlns:a16="http://schemas.microsoft.com/office/drawing/2014/main" id="{0BD4242F-D438-45C9-B160-AFE818B56143}"/>
              </a:ext>
            </a:extLst>
          </p:cNvPr>
          <p:cNvPicPr>
            <a:picLocks noChangeAspect="1"/>
          </p:cNvPicPr>
          <p:nvPr/>
        </p:nvPicPr>
        <p:blipFill>
          <a:blip r:embed="rId2"/>
          <a:stretch>
            <a:fillRect/>
          </a:stretch>
        </p:blipFill>
        <p:spPr>
          <a:xfrm>
            <a:off x="7862131" y="1412574"/>
            <a:ext cx="3931065" cy="4304561"/>
          </a:xfrm>
          <a:prstGeom prst="rect">
            <a:avLst/>
          </a:prstGeom>
        </p:spPr>
      </p:pic>
      <p:pic>
        <p:nvPicPr>
          <p:cNvPr id="5" name="Picture 4">
            <a:extLst>
              <a:ext uri="{FF2B5EF4-FFF2-40B4-BE49-F238E27FC236}">
                <a16:creationId xmlns:a16="http://schemas.microsoft.com/office/drawing/2014/main" id="{CAE34D6B-E016-45FB-B9D6-0DB0E3D03658}"/>
              </a:ext>
            </a:extLst>
          </p:cNvPr>
          <p:cNvPicPr>
            <a:picLocks noChangeAspect="1"/>
          </p:cNvPicPr>
          <p:nvPr/>
        </p:nvPicPr>
        <p:blipFill>
          <a:blip r:embed="rId3"/>
          <a:stretch>
            <a:fillRect/>
          </a:stretch>
        </p:blipFill>
        <p:spPr>
          <a:xfrm>
            <a:off x="10641854" y="5930220"/>
            <a:ext cx="1077002" cy="628585"/>
          </a:xfrm>
          <a:prstGeom prst="rect">
            <a:avLst/>
          </a:prstGeom>
        </p:spPr>
      </p:pic>
      <p:pic>
        <p:nvPicPr>
          <p:cNvPr id="7" name="Picture 6">
            <a:extLst>
              <a:ext uri="{FF2B5EF4-FFF2-40B4-BE49-F238E27FC236}">
                <a16:creationId xmlns:a16="http://schemas.microsoft.com/office/drawing/2014/main" id="{2A05A7F9-FEBB-4091-B248-6225C11986F2}"/>
              </a:ext>
            </a:extLst>
          </p:cNvPr>
          <p:cNvPicPr>
            <a:picLocks noChangeAspect="1"/>
          </p:cNvPicPr>
          <p:nvPr/>
        </p:nvPicPr>
        <p:blipFill>
          <a:blip r:embed="rId4"/>
          <a:stretch>
            <a:fillRect/>
          </a:stretch>
        </p:blipFill>
        <p:spPr>
          <a:xfrm>
            <a:off x="0" y="5972175"/>
            <a:ext cx="1752600" cy="885825"/>
          </a:xfrm>
          <a:prstGeom prst="rect">
            <a:avLst/>
          </a:prstGeom>
        </p:spPr>
      </p:pic>
    </p:spTree>
    <p:extLst>
      <p:ext uri="{BB962C8B-B14F-4D97-AF65-F5344CB8AC3E}">
        <p14:creationId xmlns:p14="http://schemas.microsoft.com/office/powerpoint/2010/main" val="3626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2" ma:contentTypeDescription="Create a new document." ma:contentTypeScope="" ma:versionID="0cc3287f1c372df7e125544d0ff6278f">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f79f373fcb90de526e9887bc67f6a73c"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7B29AA-026B-465A-8777-9C1451FB2DA2}"/>
</file>

<file path=customXml/itemProps2.xml><?xml version="1.0" encoding="utf-8"?>
<ds:datastoreItem xmlns:ds="http://schemas.openxmlformats.org/officeDocument/2006/customXml" ds:itemID="{064FC6B6-4433-4901-AE8A-536CC031A588}"/>
</file>

<file path=customXml/itemProps3.xml><?xml version="1.0" encoding="utf-8"?>
<ds:datastoreItem xmlns:ds="http://schemas.openxmlformats.org/officeDocument/2006/customXml" ds:itemID="{9A55CB40-A6F8-4A31-8DDB-34005F4AEBBD}"/>
</file>

<file path=docProps/app.xml><?xml version="1.0" encoding="utf-8"?>
<Properties xmlns="http://schemas.openxmlformats.org/officeDocument/2006/extended-properties" xmlns:vt="http://schemas.openxmlformats.org/officeDocument/2006/docPropsVTypes">
  <Template>Office Theme</Template>
  <TotalTime>10911</TotalTime>
  <Words>4413</Words>
  <Application>Microsoft Office PowerPoint</Application>
  <PresentationFormat>Widescreen</PresentationFormat>
  <Paragraphs>618</Paragraphs>
  <Slides>46</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Helvetica</vt:lpstr>
      <vt:lpstr>LucidaGrande</vt:lpstr>
      <vt:lpstr>Symbol</vt:lpstr>
      <vt:lpstr>Wingdings</vt:lpstr>
      <vt:lpstr>Theme 1</vt:lpstr>
      <vt:lpstr>Smart City Planning Using The IEEE P2784 Smart City Planning and Technology Guide</vt:lpstr>
      <vt:lpstr>Moderator</vt:lpstr>
      <vt:lpstr>Learning Objectives For Today!</vt:lpstr>
      <vt:lpstr>Learning Objective One</vt:lpstr>
      <vt:lpstr>The Digital Transformation of Public Agencies</vt:lpstr>
      <vt:lpstr>What are Major Smart City Drivers?</vt:lpstr>
      <vt:lpstr>What are Major Smart City Drivers?</vt:lpstr>
      <vt:lpstr>What are Smart City Barriers?</vt:lpstr>
      <vt:lpstr>What are Smart City Benefits?</vt:lpstr>
      <vt:lpstr>What are Smart City Benefits?</vt:lpstr>
      <vt:lpstr>What are Smart City Benefits?</vt:lpstr>
      <vt:lpstr>Learning Objective Two</vt:lpstr>
      <vt:lpstr>The Five Human Factors</vt:lpstr>
      <vt:lpstr>Social Factors </vt:lpstr>
      <vt:lpstr>Technological Factors </vt:lpstr>
      <vt:lpstr>Economic Factors </vt:lpstr>
      <vt:lpstr>Environmental Factors </vt:lpstr>
      <vt:lpstr>Political Factors </vt:lpstr>
      <vt:lpstr>Learning Objective Three</vt:lpstr>
      <vt:lpstr>The Nine Smart City Vertical Applications</vt:lpstr>
      <vt:lpstr>The Nine Smart City Vertical Applications</vt:lpstr>
      <vt:lpstr>The Nine Smart City Vertical Applications</vt:lpstr>
      <vt:lpstr>The Nine Smart City Vertical Applications</vt:lpstr>
      <vt:lpstr>The Nine Smart City Vertical Applications</vt:lpstr>
      <vt:lpstr>The Nine Smart City Vertical Applications</vt:lpstr>
      <vt:lpstr>The Nine Smart City Vertical Applications</vt:lpstr>
      <vt:lpstr>The Nine Smart City Vertical Applications</vt:lpstr>
      <vt:lpstr>The Nine Smart City Vertical Applications</vt:lpstr>
      <vt:lpstr>The Nine Smart City Vertical Applications</vt:lpstr>
      <vt:lpstr>The Seven Technologies of a Smart City</vt:lpstr>
      <vt:lpstr>The Seven Technologies of a Smart City</vt:lpstr>
      <vt:lpstr>The Seven Technologies of a Smart City</vt:lpstr>
      <vt:lpstr>The Seven Technologies of a Smart City</vt:lpstr>
      <vt:lpstr>The Seven Technologies of a Smart City</vt:lpstr>
      <vt:lpstr>The Seven Technologies of a Smart City</vt:lpstr>
      <vt:lpstr>The Seven Technologies of a Smart City</vt:lpstr>
      <vt:lpstr>The Seven Technologies of a Smart City</vt:lpstr>
      <vt:lpstr>Learning Objective Four</vt:lpstr>
      <vt:lpstr>What’s IEEE P2784 Smart City Planning and Technology Guide?</vt:lpstr>
      <vt:lpstr>Planning: The Systems Engineering Process</vt:lpstr>
      <vt:lpstr>Defining Your Stakeholder Communities</vt:lpstr>
      <vt:lpstr>Stakeholder Management / SEP In Detail</vt:lpstr>
      <vt:lpstr>PowerPoint Presentation</vt:lpstr>
      <vt:lpstr>PowerPoint Presentation</vt:lpstr>
      <vt:lpstr>What We Learned Today!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Barcinas</dc:creator>
  <cp:lastModifiedBy>Jim Frazer</cp:lastModifiedBy>
  <cp:revision>201</cp:revision>
  <dcterms:created xsi:type="dcterms:W3CDTF">2016-09-19T18:05:34Z</dcterms:created>
  <dcterms:modified xsi:type="dcterms:W3CDTF">2020-01-31T14:20:21Z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